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256" r:id="rId5"/>
    <p:sldId id="261" r:id="rId6"/>
    <p:sldId id="349" r:id="rId7"/>
    <p:sldId id="259" r:id="rId8"/>
    <p:sldId id="262" r:id="rId9"/>
    <p:sldId id="281" r:id="rId10"/>
    <p:sldId id="338" r:id="rId11"/>
    <p:sldId id="263" r:id="rId12"/>
    <p:sldId id="272" r:id="rId13"/>
    <p:sldId id="286" r:id="rId14"/>
    <p:sldId id="273" r:id="rId15"/>
    <p:sldId id="282" r:id="rId16"/>
    <p:sldId id="283" r:id="rId17"/>
    <p:sldId id="274" r:id="rId18"/>
    <p:sldId id="285" r:id="rId19"/>
    <p:sldId id="284" r:id="rId20"/>
    <p:sldId id="278" r:id="rId21"/>
    <p:sldId id="288" r:id="rId22"/>
    <p:sldId id="339" r:id="rId23"/>
    <p:sldId id="350" r:id="rId24"/>
    <p:sldId id="292" r:id="rId25"/>
    <p:sldId id="353" r:id="rId26"/>
    <p:sldId id="293" r:id="rId27"/>
    <p:sldId id="352" r:id="rId28"/>
    <p:sldId id="289" r:id="rId29"/>
    <p:sldId id="351" r:id="rId30"/>
    <p:sldId id="275" r:id="rId31"/>
    <p:sldId id="356" r:id="rId32"/>
    <p:sldId id="277" r:id="rId33"/>
    <p:sldId id="264" r:id="rId34"/>
    <p:sldId id="287" r:id="rId35"/>
    <p:sldId id="355" r:id="rId36"/>
    <p:sldId id="260" r:id="rId37"/>
    <p:sldId id="296" r:id="rId38"/>
    <p:sldId id="306" r:id="rId39"/>
    <p:sldId id="346" r:id="rId40"/>
    <p:sldId id="297" r:id="rId41"/>
    <p:sldId id="300" r:id="rId42"/>
    <p:sldId id="308" r:id="rId43"/>
    <p:sldId id="265" r:id="rId44"/>
    <p:sldId id="303" r:id="rId45"/>
    <p:sldId id="298" r:id="rId46"/>
    <p:sldId id="311" r:id="rId47"/>
    <p:sldId id="354" r:id="rId48"/>
    <p:sldId id="299" r:id="rId49"/>
    <p:sldId id="266" r:id="rId50"/>
    <p:sldId id="267" r:id="rId51"/>
    <p:sldId id="304" r:id="rId52"/>
    <p:sldId id="301" r:id="rId53"/>
    <p:sldId id="268" r:id="rId54"/>
    <p:sldId id="320" r:id="rId55"/>
    <p:sldId id="340" r:id="rId56"/>
    <p:sldId id="324" r:id="rId57"/>
    <p:sldId id="321" r:id="rId58"/>
    <p:sldId id="323" r:id="rId59"/>
    <p:sldId id="322" r:id="rId60"/>
    <p:sldId id="326" r:id="rId61"/>
    <p:sldId id="325" r:id="rId62"/>
    <p:sldId id="330" r:id="rId63"/>
    <p:sldId id="329" r:id="rId64"/>
    <p:sldId id="327" r:id="rId65"/>
    <p:sldId id="331" r:id="rId66"/>
    <p:sldId id="332" r:id="rId67"/>
    <p:sldId id="334" r:id="rId68"/>
    <p:sldId id="335" r:id="rId69"/>
    <p:sldId id="333" r:id="rId70"/>
    <p:sldId id="341" r:id="rId71"/>
    <p:sldId id="337"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 Hanowski" initials="RH" lastIdx="1" clrIdx="0"/>
  <p:cmAuthor id="1" name="mcs2319" initials="m" lastIdx="2" clrIdx="1"/>
  <p:cmAuthor id="2" name="Scott Tidwell" initials="sa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39933"/>
    <a:srgbClr val="0000FF"/>
    <a:srgbClr val="FF9900"/>
    <a:srgbClr val="00FFFF"/>
    <a:srgbClr val="99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34" autoAdjust="0"/>
  </p:normalViewPr>
  <p:slideViewPr>
    <p:cSldViewPr>
      <p:cViewPr>
        <p:scale>
          <a:sx n="80" d="100"/>
          <a:sy n="80" d="100"/>
        </p:scale>
        <p:origin x="-1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0647A-0103-4D5E-B28A-F71CA8C29E5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1A2C372-593A-4833-A16F-2489AD8ABF3C}">
      <dgm:prSet phldrT="[Text]"/>
      <dgm:spPr/>
      <dgm:t>
        <a:bodyPr/>
        <a:lstStyle/>
        <a:p>
          <a:r>
            <a:rPr lang="en-US" dirty="0" smtClean="0"/>
            <a:t>Protocol 1</a:t>
          </a:r>
          <a:endParaRPr lang="en-US" dirty="0"/>
        </a:p>
      </dgm:t>
    </dgm:pt>
    <dgm:pt modelId="{BEAE60FA-AD0A-4748-A076-6EED67DA0833}" type="parTrans" cxnId="{81A6A48C-F36C-4006-A634-924E31C57FBD}">
      <dgm:prSet/>
      <dgm:spPr/>
      <dgm:t>
        <a:bodyPr/>
        <a:lstStyle/>
        <a:p>
          <a:endParaRPr lang="en-US"/>
        </a:p>
      </dgm:t>
    </dgm:pt>
    <dgm:pt modelId="{D5809DB6-D398-4CE2-9835-EFEB898293D1}" type="sibTrans" cxnId="{81A6A48C-F36C-4006-A634-924E31C57FBD}">
      <dgm:prSet/>
      <dgm:spPr/>
      <dgm:t>
        <a:bodyPr/>
        <a:lstStyle/>
        <a:p>
          <a:endParaRPr lang="en-US"/>
        </a:p>
      </dgm:t>
    </dgm:pt>
    <dgm:pt modelId="{A6223A2A-ED9C-4227-9623-6D79750392CF}">
      <dgm:prSet phldrT="[Text]"/>
      <dgm:spPr/>
      <dgm:t>
        <a:bodyPr/>
        <a:lstStyle/>
        <a:p>
          <a:r>
            <a:rPr lang="en-US" dirty="0" smtClean="0"/>
            <a:t>Protocol 2</a:t>
          </a:r>
          <a:endParaRPr lang="en-US" dirty="0"/>
        </a:p>
      </dgm:t>
    </dgm:pt>
    <dgm:pt modelId="{E020A4F9-7C89-4C1A-B3B3-9D55179A2635}" type="parTrans" cxnId="{E7B34252-4E7F-4515-9EB9-EF5960C1520A}">
      <dgm:prSet/>
      <dgm:spPr/>
      <dgm:t>
        <a:bodyPr/>
        <a:lstStyle/>
        <a:p>
          <a:endParaRPr lang="en-US"/>
        </a:p>
      </dgm:t>
    </dgm:pt>
    <dgm:pt modelId="{81C2CC0E-23DD-4EE3-BD78-6D180AAF8ACB}" type="sibTrans" cxnId="{E7B34252-4E7F-4515-9EB9-EF5960C1520A}">
      <dgm:prSet/>
      <dgm:spPr/>
      <dgm:t>
        <a:bodyPr/>
        <a:lstStyle/>
        <a:p>
          <a:endParaRPr lang="en-US"/>
        </a:p>
      </dgm:t>
    </dgm:pt>
    <dgm:pt modelId="{80AC6962-0BCB-41C4-B654-AFCAB07E96E0}">
      <dgm:prSet phldrT="[Text]"/>
      <dgm:spPr/>
      <dgm:t>
        <a:bodyPr/>
        <a:lstStyle/>
        <a:p>
          <a:r>
            <a:rPr lang="en-US" dirty="0" smtClean="0"/>
            <a:t> Protocol 3</a:t>
          </a:r>
          <a:endParaRPr lang="en-US" dirty="0"/>
        </a:p>
      </dgm:t>
    </dgm:pt>
    <dgm:pt modelId="{A1AC8B11-9A86-4A0F-8A48-AED325687DB0}" type="parTrans" cxnId="{C4CC67D3-536F-4C1F-BC74-23E34A9144B9}">
      <dgm:prSet/>
      <dgm:spPr/>
      <dgm:t>
        <a:bodyPr/>
        <a:lstStyle/>
        <a:p>
          <a:endParaRPr lang="en-US"/>
        </a:p>
      </dgm:t>
    </dgm:pt>
    <dgm:pt modelId="{2D0FE490-ABEC-4708-B191-D1F8F232F241}" type="sibTrans" cxnId="{C4CC67D3-536F-4C1F-BC74-23E34A9144B9}">
      <dgm:prSet/>
      <dgm:spPr/>
      <dgm:t>
        <a:bodyPr/>
        <a:lstStyle/>
        <a:p>
          <a:endParaRPr lang="en-US"/>
        </a:p>
      </dgm:t>
    </dgm:pt>
    <dgm:pt modelId="{860CB9A7-A6B6-4CD6-A989-70E08B76AE4A}" type="pres">
      <dgm:prSet presAssocID="{76E0647A-0103-4D5E-B28A-F71CA8C29E58}" presName="Name0" presStyleCnt="0">
        <dgm:presLayoutVars>
          <dgm:dir/>
          <dgm:resizeHandles val="exact"/>
        </dgm:presLayoutVars>
      </dgm:prSet>
      <dgm:spPr/>
      <dgm:t>
        <a:bodyPr/>
        <a:lstStyle/>
        <a:p>
          <a:endParaRPr lang="en-US"/>
        </a:p>
      </dgm:t>
    </dgm:pt>
    <dgm:pt modelId="{627F579F-42CB-439E-BABE-735E2A8AD196}" type="pres">
      <dgm:prSet presAssocID="{51A2C372-593A-4833-A16F-2489AD8ABF3C}" presName="composite" presStyleCnt="0"/>
      <dgm:spPr/>
    </dgm:pt>
    <dgm:pt modelId="{09A2EEC2-4044-462B-943C-C58DFCC1C1DB}" type="pres">
      <dgm:prSet presAssocID="{51A2C372-593A-4833-A16F-2489AD8ABF3C}" presName="rect1" presStyleLbl="trAlignAcc1" presStyleIdx="0" presStyleCnt="3">
        <dgm:presLayoutVars>
          <dgm:bulletEnabled val="1"/>
        </dgm:presLayoutVars>
      </dgm:prSet>
      <dgm:spPr/>
      <dgm:t>
        <a:bodyPr/>
        <a:lstStyle/>
        <a:p>
          <a:endParaRPr lang="en-US"/>
        </a:p>
      </dgm:t>
    </dgm:pt>
    <dgm:pt modelId="{B6918B8D-DA34-4D2B-9B3F-95B741F329F4}" type="pres">
      <dgm:prSet presAssocID="{51A2C372-593A-4833-A16F-2489AD8ABF3C}" presName="rect2" presStyleLbl="fgImgPlace1" presStyleIdx="0" presStyleCnt="3"/>
      <dgm:spPr>
        <a:solidFill>
          <a:schemeClr val="accent2">
            <a:lumMod val="60000"/>
            <a:lumOff val="40000"/>
          </a:schemeClr>
        </a:solidFill>
      </dgm:spPr>
    </dgm:pt>
    <dgm:pt modelId="{BAAE8D42-6DB3-4C24-82EF-3FBED21B20C8}" type="pres">
      <dgm:prSet presAssocID="{D5809DB6-D398-4CE2-9835-EFEB898293D1}" presName="sibTrans" presStyleCnt="0"/>
      <dgm:spPr/>
    </dgm:pt>
    <dgm:pt modelId="{429EB60D-2015-4C7E-BB48-204EC9B33A71}" type="pres">
      <dgm:prSet presAssocID="{A6223A2A-ED9C-4227-9623-6D79750392CF}" presName="composite" presStyleCnt="0"/>
      <dgm:spPr/>
    </dgm:pt>
    <dgm:pt modelId="{8157C56B-DDCE-4210-9F33-8DC3D3DF096F}" type="pres">
      <dgm:prSet presAssocID="{A6223A2A-ED9C-4227-9623-6D79750392CF}" presName="rect1" presStyleLbl="trAlignAcc1" presStyleIdx="1" presStyleCnt="3">
        <dgm:presLayoutVars>
          <dgm:bulletEnabled val="1"/>
        </dgm:presLayoutVars>
      </dgm:prSet>
      <dgm:spPr/>
      <dgm:t>
        <a:bodyPr/>
        <a:lstStyle/>
        <a:p>
          <a:endParaRPr lang="en-US"/>
        </a:p>
      </dgm:t>
    </dgm:pt>
    <dgm:pt modelId="{9DC0CD24-958B-4185-8AED-FC154B724D56}" type="pres">
      <dgm:prSet presAssocID="{A6223A2A-ED9C-4227-9623-6D79750392CF}" presName="rect2" presStyleLbl="fgImgPlace1" presStyleIdx="1" presStyleCnt="3"/>
      <dgm:spPr>
        <a:solidFill>
          <a:schemeClr val="tx2">
            <a:lumMod val="60000"/>
            <a:lumOff val="40000"/>
          </a:schemeClr>
        </a:solidFill>
      </dgm:spPr>
    </dgm:pt>
    <dgm:pt modelId="{87EA95E5-9A46-45E3-A7CD-F36230CC87E9}" type="pres">
      <dgm:prSet presAssocID="{81C2CC0E-23DD-4EE3-BD78-6D180AAF8ACB}" presName="sibTrans" presStyleCnt="0"/>
      <dgm:spPr/>
    </dgm:pt>
    <dgm:pt modelId="{ECBE66F2-9035-426F-84A4-E71F09ED499F}" type="pres">
      <dgm:prSet presAssocID="{80AC6962-0BCB-41C4-B654-AFCAB07E96E0}" presName="composite" presStyleCnt="0"/>
      <dgm:spPr/>
    </dgm:pt>
    <dgm:pt modelId="{DAE75AE1-5A7B-4FBC-8A45-5010403A2D02}" type="pres">
      <dgm:prSet presAssocID="{80AC6962-0BCB-41C4-B654-AFCAB07E96E0}" presName="rect1" presStyleLbl="trAlignAcc1" presStyleIdx="2" presStyleCnt="3" custScaleX="103167" custLinFactNeighborX="-1427" custLinFactNeighborY="-5782">
        <dgm:presLayoutVars>
          <dgm:bulletEnabled val="1"/>
        </dgm:presLayoutVars>
      </dgm:prSet>
      <dgm:spPr/>
      <dgm:t>
        <a:bodyPr/>
        <a:lstStyle/>
        <a:p>
          <a:endParaRPr lang="en-US"/>
        </a:p>
      </dgm:t>
    </dgm:pt>
    <dgm:pt modelId="{83DC0519-F9CC-48A6-875B-10B6D61D466D}" type="pres">
      <dgm:prSet presAssocID="{80AC6962-0BCB-41C4-B654-AFCAB07E96E0}" presName="rect2" presStyleLbl="fgImgPlace1" presStyleIdx="2" presStyleCnt="3"/>
      <dgm:spPr>
        <a:solidFill>
          <a:srgbClr val="00FF00"/>
        </a:solidFill>
      </dgm:spPr>
    </dgm:pt>
  </dgm:ptLst>
  <dgm:cxnLst>
    <dgm:cxn modelId="{1B075106-93C6-4FA4-833A-216E96003CAD}" type="presOf" srcId="{76E0647A-0103-4D5E-B28A-F71CA8C29E58}" destId="{860CB9A7-A6B6-4CD6-A989-70E08B76AE4A}" srcOrd="0" destOrd="0" presId="urn:microsoft.com/office/officeart/2008/layout/PictureStrips"/>
    <dgm:cxn modelId="{9EFC4966-C7AE-4AA9-97C4-12E9E17294F7}" type="presOf" srcId="{51A2C372-593A-4833-A16F-2489AD8ABF3C}" destId="{09A2EEC2-4044-462B-943C-C58DFCC1C1DB}" srcOrd="0" destOrd="0" presId="urn:microsoft.com/office/officeart/2008/layout/PictureStrips"/>
    <dgm:cxn modelId="{81A6A48C-F36C-4006-A634-924E31C57FBD}" srcId="{76E0647A-0103-4D5E-B28A-F71CA8C29E58}" destId="{51A2C372-593A-4833-A16F-2489AD8ABF3C}" srcOrd="0" destOrd="0" parTransId="{BEAE60FA-AD0A-4748-A076-6EED67DA0833}" sibTransId="{D5809DB6-D398-4CE2-9835-EFEB898293D1}"/>
    <dgm:cxn modelId="{E7B34252-4E7F-4515-9EB9-EF5960C1520A}" srcId="{76E0647A-0103-4D5E-B28A-F71CA8C29E58}" destId="{A6223A2A-ED9C-4227-9623-6D79750392CF}" srcOrd="1" destOrd="0" parTransId="{E020A4F9-7C89-4C1A-B3B3-9D55179A2635}" sibTransId="{81C2CC0E-23DD-4EE3-BD78-6D180AAF8ACB}"/>
    <dgm:cxn modelId="{C4CC67D3-536F-4C1F-BC74-23E34A9144B9}" srcId="{76E0647A-0103-4D5E-B28A-F71CA8C29E58}" destId="{80AC6962-0BCB-41C4-B654-AFCAB07E96E0}" srcOrd="2" destOrd="0" parTransId="{A1AC8B11-9A86-4A0F-8A48-AED325687DB0}" sibTransId="{2D0FE490-ABEC-4708-B191-D1F8F232F241}"/>
    <dgm:cxn modelId="{EF6E4B14-DB82-49D1-B310-00AF947ADB9E}" type="presOf" srcId="{80AC6962-0BCB-41C4-B654-AFCAB07E96E0}" destId="{DAE75AE1-5A7B-4FBC-8A45-5010403A2D02}" srcOrd="0" destOrd="0" presId="urn:microsoft.com/office/officeart/2008/layout/PictureStrips"/>
    <dgm:cxn modelId="{F2CF0729-8855-4E98-9D5D-A6F2BE0B1B43}" type="presOf" srcId="{A6223A2A-ED9C-4227-9623-6D79750392CF}" destId="{8157C56B-DDCE-4210-9F33-8DC3D3DF096F}" srcOrd="0" destOrd="0" presId="urn:microsoft.com/office/officeart/2008/layout/PictureStrips"/>
    <dgm:cxn modelId="{8D9D58F8-7F5A-4080-94A0-C863BD1137C8}" type="presParOf" srcId="{860CB9A7-A6B6-4CD6-A989-70E08B76AE4A}" destId="{627F579F-42CB-439E-BABE-735E2A8AD196}" srcOrd="0" destOrd="0" presId="urn:microsoft.com/office/officeart/2008/layout/PictureStrips"/>
    <dgm:cxn modelId="{E3BB3227-5B3B-48CA-9E92-A70C736F866D}" type="presParOf" srcId="{627F579F-42CB-439E-BABE-735E2A8AD196}" destId="{09A2EEC2-4044-462B-943C-C58DFCC1C1DB}" srcOrd="0" destOrd="0" presId="urn:microsoft.com/office/officeart/2008/layout/PictureStrips"/>
    <dgm:cxn modelId="{0BED1397-561E-4C24-A6CC-089186F75BEB}" type="presParOf" srcId="{627F579F-42CB-439E-BABE-735E2A8AD196}" destId="{B6918B8D-DA34-4D2B-9B3F-95B741F329F4}" srcOrd="1" destOrd="0" presId="urn:microsoft.com/office/officeart/2008/layout/PictureStrips"/>
    <dgm:cxn modelId="{7A43FA77-A7F6-4141-85AF-1C588AEAC41C}" type="presParOf" srcId="{860CB9A7-A6B6-4CD6-A989-70E08B76AE4A}" destId="{BAAE8D42-6DB3-4C24-82EF-3FBED21B20C8}" srcOrd="1" destOrd="0" presId="urn:microsoft.com/office/officeart/2008/layout/PictureStrips"/>
    <dgm:cxn modelId="{459D726E-8005-408F-A53A-FB9026328F01}" type="presParOf" srcId="{860CB9A7-A6B6-4CD6-A989-70E08B76AE4A}" destId="{429EB60D-2015-4C7E-BB48-204EC9B33A71}" srcOrd="2" destOrd="0" presId="urn:microsoft.com/office/officeart/2008/layout/PictureStrips"/>
    <dgm:cxn modelId="{2404FF5D-209E-4A5D-9759-8470351E7712}" type="presParOf" srcId="{429EB60D-2015-4C7E-BB48-204EC9B33A71}" destId="{8157C56B-DDCE-4210-9F33-8DC3D3DF096F}" srcOrd="0" destOrd="0" presId="urn:microsoft.com/office/officeart/2008/layout/PictureStrips"/>
    <dgm:cxn modelId="{18FB55E1-567E-4F78-8236-30F354F24073}" type="presParOf" srcId="{429EB60D-2015-4C7E-BB48-204EC9B33A71}" destId="{9DC0CD24-958B-4185-8AED-FC154B724D56}" srcOrd="1" destOrd="0" presId="urn:microsoft.com/office/officeart/2008/layout/PictureStrips"/>
    <dgm:cxn modelId="{50EFC280-099F-477C-8AB8-36B22616A763}" type="presParOf" srcId="{860CB9A7-A6B6-4CD6-A989-70E08B76AE4A}" destId="{87EA95E5-9A46-45E3-A7CD-F36230CC87E9}" srcOrd="3" destOrd="0" presId="urn:microsoft.com/office/officeart/2008/layout/PictureStrips"/>
    <dgm:cxn modelId="{93A355FE-5A7D-4C1B-9C90-7A57F44FA724}" type="presParOf" srcId="{860CB9A7-A6B6-4CD6-A989-70E08B76AE4A}" destId="{ECBE66F2-9035-426F-84A4-E71F09ED499F}" srcOrd="4" destOrd="0" presId="urn:microsoft.com/office/officeart/2008/layout/PictureStrips"/>
    <dgm:cxn modelId="{2C80274D-D208-4D5E-9560-07F9E1EA7059}" type="presParOf" srcId="{ECBE66F2-9035-426F-84A4-E71F09ED499F}" destId="{DAE75AE1-5A7B-4FBC-8A45-5010403A2D02}" srcOrd="0" destOrd="0" presId="urn:microsoft.com/office/officeart/2008/layout/PictureStrips"/>
    <dgm:cxn modelId="{4A54EABD-C941-4470-BAB5-0E9E564BBA04}" type="presParOf" srcId="{ECBE66F2-9035-426F-84A4-E71F09ED499F}" destId="{83DC0519-F9CC-48A6-875B-10B6D61D466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C4A8E3-2D3D-4AA4-968A-34E0805B4745}"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0FF2D907-3F1A-4EFE-946D-1AC87243CAD7}">
      <dgm:prSet phldrT="[Text]" custT="1"/>
      <dgm:spPr/>
      <dgm:t>
        <a:bodyPr/>
        <a:lstStyle/>
        <a:p>
          <a:r>
            <a:rPr lang="en-US" sz="3200" dirty="0" smtClean="0"/>
            <a:t>FMTs</a:t>
          </a:r>
          <a:endParaRPr lang="en-US" sz="3200" dirty="0"/>
        </a:p>
      </dgm:t>
    </dgm:pt>
    <dgm:pt modelId="{4C1EC9E8-9BBF-4A0F-98CA-22C9EE30C41B}" type="parTrans" cxnId="{B0247DA3-840C-44CE-81FF-F46668E79943}">
      <dgm:prSet/>
      <dgm:spPr/>
      <dgm:t>
        <a:bodyPr/>
        <a:lstStyle/>
        <a:p>
          <a:endParaRPr lang="en-US"/>
        </a:p>
      </dgm:t>
    </dgm:pt>
    <dgm:pt modelId="{F62E8718-15F8-41C5-BF6E-5A62116A826E}" type="sibTrans" cxnId="{B0247DA3-840C-44CE-81FF-F46668E79943}">
      <dgm:prSet/>
      <dgm:spPr/>
      <dgm:t>
        <a:bodyPr/>
        <a:lstStyle/>
        <a:p>
          <a:endParaRPr lang="en-US"/>
        </a:p>
      </dgm:t>
    </dgm:pt>
    <dgm:pt modelId="{7760BF5F-2295-424F-84A7-E06647A6681F}">
      <dgm:prSet phldrT="[Text]" custT="1"/>
      <dgm:spPr/>
      <dgm:t>
        <a:bodyPr/>
        <a:lstStyle/>
        <a:p>
          <a:r>
            <a:rPr lang="en-US" sz="2000" dirty="0" smtClean="0"/>
            <a:t>Driver</a:t>
          </a:r>
        </a:p>
        <a:p>
          <a:r>
            <a:rPr lang="en-US" sz="2000" dirty="0" smtClean="0"/>
            <a:t>Level</a:t>
          </a:r>
          <a:endParaRPr lang="en-US" sz="2000" dirty="0"/>
        </a:p>
      </dgm:t>
    </dgm:pt>
    <dgm:pt modelId="{1622A467-E5C4-47E7-BA07-228E5B9B11F7}" type="parTrans" cxnId="{4C9DB235-7420-4B87-B2F0-E3992DED5019}">
      <dgm:prSet/>
      <dgm:spPr/>
      <dgm:t>
        <a:bodyPr/>
        <a:lstStyle/>
        <a:p>
          <a:endParaRPr lang="en-US"/>
        </a:p>
      </dgm:t>
    </dgm:pt>
    <dgm:pt modelId="{F875E34E-8183-4CFE-8A3D-A248FD1D4325}" type="sibTrans" cxnId="{4C9DB235-7420-4B87-B2F0-E3992DED5019}">
      <dgm:prSet/>
      <dgm:spPr/>
      <dgm:t>
        <a:bodyPr/>
        <a:lstStyle/>
        <a:p>
          <a:endParaRPr lang="en-US"/>
        </a:p>
      </dgm:t>
    </dgm:pt>
    <dgm:pt modelId="{4A6481A8-4591-4F8F-9D47-F6A8CE7355BF}">
      <dgm:prSet phldrT="[Text]" custT="1"/>
      <dgm:spPr/>
      <dgm:t>
        <a:bodyPr/>
        <a:lstStyle/>
        <a:p>
          <a:pPr>
            <a:lnSpc>
              <a:spcPct val="100000"/>
            </a:lnSpc>
            <a:spcAft>
              <a:spcPts val="0"/>
            </a:spcAft>
          </a:pPr>
          <a:r>
            <a:rPr lang="en-US" sz="1600" dirty="0" smtClean="0"/>
            <a:t>Vehicle Kinematics</a:t>
          </a:r>
          <a:endParaRPr lang="en-US" sz="1600" dirty="0"/>
        </a:p>
      </dgm:t>
    </dgm:pt>
    <dgm:pt modelId="{88696470-57A3-45B3-8C52-B0387EE9DFAF}" type="parTrans" cxnId="{C8310CB2-E0BD-429E-B250-4E119A9FAA17}">
      <dgm:prSet/>
      <dgm:spPr/>
      <dgm:t>
        <a:bodyPr/>
        <a:lstStyle/>
        <a:p>
          <a:endParaRPr lang="en-US"/>
        </a:p>
      </dgm:t>
    </dgm:pt>
    <dgm:pt modelId="{D9146E18-41BC-4C16-984C-A538CB9C3D8A}" type="sibTrans" cxnId="{C8310CB2-E0BD-429E-B250-4E119A9FAA17}">
      <dgm:prSet/>
      <dgm:spPr/>
      <dgm:t>
        <a:bodyPr/>
        <a:lstStyle/>
        <a:p>
          <a:endParaRPr lang="en-US"/>
        </a:p>
      </dgm:t>
    </dgm:pt>
    <dgm:pt modelId="{776B444E-4A0A-4D66-B344-01292DC20FF2}">
      <dgm:prSet phldrT="[Text]" custT="1"/>
      <dgm:spPr/>
      <dgm:t>
        <a:bodyPr/>
        <a:lstStyle/>
        <a:p>
          <a:pPr>
            <a:lnSpc>
              <a:spcPct val="100000"/>
            </a:lnSpc>
            <a:spcAft>
              <a:spcPts val="0"/>
            </a:spcAft>
          </a:pPr>
          <a:r>
            <a:rPr lang="en-US" sz="1600" dirty="0" smtClean="0"/>
            <a:t>Physiological</a:t>
          </a:r>
        </a:p>
        <a:p>
          <a:pPr>
            <a:lnSpc>
              <a:spcPct val="100000"/>
            </a:lnSpc>
            <a:spcAft>
              <a:spcPts val="0"/>
            </a:spcAft>
          </a:pPr>
          <a:r>
            <a:rPr lang="en-US" sz="1600" dirty="0" smtClean="0"/>
            <a:t>&amp;</a:t>
          </a:r>
        </a:p>
        <a:p>
          <a:pPr>
            <a:lnSpc>
              <a:spcPct val="100000"/>
            </a:lnSpc>
            <a:spcAft>
              <a:spcPts val="0"/>
            </a:spcAft>
          </a:pPr>
          <a:r>
            <a:rPr lang="en-US" sz="1600" dirty="0" smtClean="0"/>
            <a:t>Psychomotor</a:t>
          </a:r>
          <a:endParaRPr lang="en-US" sz="1600" dirty="0"/>
        </a:p>
      </dgm:t>
    </dgm:pt>
    <dgm:pt modelId="{6F15D0FF-F302-47C3-9803-073338E732F8}" type="parTrans" cxnId="{F75DB208-F1CB-430A-94E8-95AA722E4D8E}">
      <dgm:prSet/>
      <dgm:spPr/>
      <dgm:t>
        <a:bodyPr/>
        <a:lstStyle/>
        <a:p>
          <a:endParaRPr lang="en-US"/>
        </a:p>
      </dgm:t>
    </dgm:pt>
    <dgm:pt modelId="{112CCD41-C336-4AF1-856F-276D6B1316B3}" type="sibTrans" cxnId="{F75DB208-F1CB-430A-94E8-95AA722E4D8E}">
      <dgm:prSet/>
      <dgm:spPr/>
      <dgm:t>
        <a:bodyPr/>
        <a:lstStyle/>
        <a:p>
          <a:endParaRPr lang="en-US"/>
        </a:p>
      </dgm:t>
    </dgm:pt>
    <dgm:pt modelId="{36D34FEC-5BCE-4CB7-A7C8-18BC28B1FFD7}">
      <dgm:prSet phldrT="[Text]"/>
      <dgm:spPr/>
      <dgm:t>
        <a:bodyPr/>
        <a:lstStyle/>
        <a:p>
          <a:r>
            <a:rPr lang="en-US" dirty="0" smtClean="0"/>
            <a:t>Back-office</a:t>
          </a:r>
        </a:p>
        <a:p>
          <a:r>
            <a:rPr lang="en-US" dirty="0" smtClean="0"/>
            <a:t>Level</a:t>
          </a:r>
          <a:endParaRPr lang="en-US" dirty="0"/>
        </a:p>
      </dgm:t>
    </dgm:pt>
    <dgm:pt modelId="{7FDC8F9F-712B-4DA8-9810-53343EA7B450}" type="parTrans" cxnId="{F9DEF6BB-869F-4487-B5BB-C88723801101}">
      <dgm:prSet/>
      <dgm:spPr/>
      <dgm:t>
        <a:bodyPr/>
        <a:lstStyle/>
        <a:p>
          <a:endParaRPr lang="en-US"/>
        </a:p>
      </dgm:t>
    </dgm:pt>
    <dgm:pt modelId="{8AECE447-CA7E-4C76-A34A-56D2B07282AD}" type="sibTrans" cxnId="{F9DEF6BB-869F-4487-B5BB-C88723801101}">
      <dgm:prSet/>
      <dgm:spPr/>
      <dgm:t>
        <a:bodyPr/>
        <a:lstStyle/>
        <a:p>
          <a:endParaRPr lang="en-US"/>
        </a:p>
      </dgm:t>
    </dgm:pt>
    <dgm:pt modelId="{A369DB34-6EC9-4675-A4AD-5AFE6D7B7A66}">
      <dgm:prSet phldrT="[Text]" custT="1"/>
      <dgm:spPr/>
      <dgm:t>
        <a:bodyPr/>
        <a:lstStyle/>
        <a:p>
          <a:pPr>
            <a:lnSpc>
              <a:spcPct val="100000"/>
            </a:lnSpc>
            <a:spcAft>
              <a:spcPts val="0"/>
            </a:spcAft>
          </a:pPr>
          <a:r>
            <a:rPr lang="en-US" sz="1600" dirty="0" smtClean="0"/>
            <a:t>Non-driver</a:t>
          </a:r>
        </a:p>
        <a:p>
          <a:pPr>
            <a:lnSpc>
              <a:spcPct val="100000"/>
            </a:lnSpc>
            <a:spcAft>
              <a:spcPts val="0"/>
            </a:spcAft>
          </a:pPr>
          <a:r>
            <a:rPr lang="en-US" sz="1600" dirty="0" smtClean="0"/>
            <a:t>Measures</a:t>
          </a:r>
          <a:endParaRPr lang="en-US" sz="1600" dirty="0"/>
        </a:p>
      </dgm:t>
    </dgm:pt>
    <dgm:pt modelId="{6B218F4E-4507-4DE8-B65E-96891721145D}" type="parTrans" cxnId="{64FD8DF4-FAC7-4F0D-A81B-48A18A4C4A95}">
      <dgm:prSet/>
      <dgm:spPr/>
      <dgm:t>
        <a:bodyPr/>
        <a:lstStyle/>
        <a:p>
          <a:endParaRPr lang="en-US"/>
        </a:p>
      </dgm:t>
    </dgm:pt>
    <dgm:pt modelId="{987E3D54-0925-4748-87AB-8DB33F205C38}" type="sibTrans" cxnId="{64FD8DF4-FAC7-4F0D-A81B-48A18A4C4A95}">
      <dgm:prSet/>
      <dgm:spPr/>
      <dgm:t>
        <a:bodyPr/>
        <a:lstStyle/>
        <a:p>
          <a:endParaRPr lang="en-US"/>
        </a:p>
      </dgm:t>
    </dgm:pt>
    <dgm:pt modelId="{1CBB86AD-EDA6-422B-9F7E-71D0AE28F7AE}" type="pres">
      <dgm:prSet presAssocID="{AEC4A8E3-2D3D-4AA4-968A-34E0805B4745}" presName="mainComposite" presStyleCnt="0">
        <dgm:presLayoutVars>
          <dgm:chPref val="1"/>
          <dgm:dir/>
          <dgm:animOne val="branch"/>
          <dgm:animLvl val="lvl"/>
          <dgm:resizeHandles val="exact"/>
        </dgm:presLayoutVars>
      </dgm:prSet>
      <dgm:spPr/>
      <dgm:t>
        <a:bodyPr/>
        <a:lstStyle/>
        <a:p>
          <a:endParaRPr lang="en-US"/>
        </a:p>
      </dgm:t>
    </dgm:pt>
    <dgm:pt modelId="{D52E8D4D-2F5C-4F52-BB76-9D1267394D69}" type="pres">
      <dgm:prSet presAssocID="{AEC4A8E3-2D3D-4AA4-968A-34E0805B4745}" presName="hierFlow" presStyleCnt="0"/>
      <dgm:spPr/>
    </dgm:pt>
    <dgm:pt modelId="{9DEDFA69-5AE5-466F-8EB2-F6865939FC1F}" type="pres">
      <dgm:prSet presAssocID="{AEC4A8E3-2D3D-4AA4-968A-34E0805B4745}" presName="hierChild1" presStyleCnt="0">
        <dgm:presLayoutVars>
          <dgm:chPref val="1"/>
          <dgm:animOne val="branch"/>
          <dgm:animLvl val="lvl"/>
        </dgm:presLayoutVars>
      </dgm:prSet>
      <dgm:spPr/>
    </dgm:pt>
    <dgm:pt modelId="{4DCC4AF9-B194-4B9D-B1B4-E04A268C2675}" type="pres">
      <dgm:prSet presAssocID="{0FF2D907-3F1A-4EFE-946D-1AC87243CAD7}" presName="Name17" presStyleCnt="0"/>
      <dgm:spPr/>
    </dgm:pt>
    <dgm:pt modelId="{EA9E6E7D-D9BC-4543-AFBD-A3C7B11D9037}" type="pres">
      <dgm:prSet presAssocID="{0FF2D907-3F1A-4EFE-946D-1AC87243CAD7}" presName="level1Shape" presStyleLbl="node0" presStyleIdx="0" presStyleCnt="1" custLinFactNeighborX="-139" custLinFactNeighborY="-24571">
        <dgm:presLayoutVars>
          <dgm:chPref val="3"/>
        </dgm:presLayoutVars>
      </dgm:prSet>
      <dgm:spPr/>
      <dgm:t>
        <a:bodyPr/>
        <a:lstStyle/>
        <a:p>
          <a:endParaRPr lang="en-US"/>
        </a:p>
      </dgm:t>
    </dgm:pt>
    <dgm:pt modelId="{EC44D432-ADAA-49B3-A72E-6D78DDC5FB8E}" type="pres">
      <dgm:prSet presAssocID="{0FF2D907-3F1A-4EFE-946D-1AC87243CAD7}" presName="hierChild2" presStyleCnt="0"/>
      <dgm:spPr/>
    </dgm:pt>
    <dgm:pt modelId="{B144945C-D8A7-42FE-8D04-F8B0D4C70454}" type="pres">
      <dgm:prSet presAssocID="{1622A467-E5C4-47E7-BA07-228E5B9B11F7}" presName="Name25" presStyleLbl="parChTrans1D2" presStyleIdx="0" presStyleCnt="2"/>
      <dgm:spPr/>
      <dgm:t>
        <a:bodyPr/>
        <a:lstStyle/>
        <a:p>
          <a:endParaRPr lang="en-US"/>
        </a:p>
      </dgm:t>
    </dgm:pt>
    <dgm:pt modelId="{6D41AB90-A924-4CDD-87A5-66F2AA22662B}" type="pres">
      <dgm:prSet presAssocID="{1622A467-E5C4-47E7-BA07-228E5B9B11F7}" presName="connTx" presStyleLbl="parChTrans1D2" presStyleIdx="0" presStyleCnt="2"/>
      <dgm:spPr/>
      <dgm:t>
        <a:bodyPr/>
        <a:lstStyle/>
        <a:p>
          <a:endParaRPr lang="en-US"/>
        </a:p>
      </dgm:t>
    </dgm:pt>
    <dgm:pt modelId="{ABFD0510-201B-43BB-98D1-09172315A0FF}" type="pres">
      <dgm:prSet presAssocID="{7760BF5F-2295-424F-84A7-E06647A6681F}" presName="Name30" presStyleCnt="0"/>
      <dgm:spPr/>
    </dgm:pt>
    <dgm:pt modelId="{DBCC7E86-5BD7-4A0B-9ADB-CF1D3A9EA025}" type="pres">
      <dgm:prSet presAssocID="{7760BF5F-2295-424F-84A7-E06647A6681F}" presName="level2Shape" presStyleLbl="node2" presStyleIdx="0" presStyleCnt="2"/>
      <dgm:spPr/>
      <dgm:t>
        <a:bodyPr/>
        <a:lstStyle/>
        <a:p>
          <a:endParaRPr lang="en-US"/>
        </a:p>
      </dgm:t>
    </dgm:pt>
    <dgm:pt modelId="{4D64719F-8856-4FC3-860C-1A343BE70DAE}" type="pres">
      <dgm:prSet presAssocID="{7760BF5F-2295-424F-84A7-E06647A6681F}" presName="hierChild3" presStyleCnt="0"/>
      <dgm:spPr/>
    </dgm:pt>
    <dgm:pt modelId="{C01ABA0C-A238-48DF-8B9B-76FE96F1C299}" type="pres">
      <dgm:prSet presAssocID="{88696470-57A3-45B3-8C52-B0387EE9DFAF}" presName="Name25" presStyleLbl="parChTrans1D3" presStyleIdx="0" presStyleCnt="3"/>
      <dgm:spPr/>
      <dgm:t>
        <a:bodyPr/>
        <a:lstStyle/>
        <a:p>
          <a:endParaRPr lang="en-US"/>
        </a:p>
      </dgm:t>
    </dgm:pt>
    <dgm:pt modelId="{F5E24DF3-3037-467A-8625-1F04F33DAF26}" type="pres">
      <dgm:prSet presAssocID="{88696470-57A3-45B3-8C52-B0387EE9DFAF}" presName="connTx" presStyleLbl="parChTrans1D3" presStyleIdx="0" presStyleCnt="3"/>
      <dgm:spPr/>
      <dgm:t>
        <a:bodyPr/>
        <a:lstStyle/>
        <a:p>
          <a:endParaRPr lang="en-US"/>
        </a:p>
      </dgm:t>
    </dgm:pt>
    <dgm:pt modelId="{3F2686E2-0199-470A-BED7-859DCA249A5E}" type="pres">
      <dgm:prSet presAssocID="{4A6481A8-4591-4F8F-9D47-F6A8CE7355BF}" presName="Name30" presStyleCnt="0"/>
      <dgm:spPr/>
    </dgm:pt>
    <dgm:pt modelId="{ADCCF459-52E7-4A37-95FC-3573741049EB}" type="pres">
      <dgm:prSet presAssocID="{4A6481A8-4591-4F8F-9D47-F6A8CE7355BF}" presName="level2Shape" presStyleLbl="node3" presStyleIdx="0" presStyleCnt="3"/>
      <dgm:spPr/>
      <dgm:t>
        <a:bodyPr/>
        <a:lstStyle/>
        <a:p>
          <a:endParaRPr lang="en-US"/>
        </a:p>
      </dgm:t>
    </dgm:pt>
    <dgm:pt modelId="{1105B62C-1832-4705-8F9E-BA5513F9007F}" type="pres">
      <dgm:prSet presAssocID="{4A6481A8-4591-4F8F-9D47-F6A8CE7355BF}" presName="hierChild3" presStyleCnt="0"/>
      <dgm:spPr/>
    </dgm:pt>
    <dgm:pt modelId="{94EEBC20-84B0-42FD-A4A9-2D870F1772F8}" type="pres">
      <dgm:prSet presAssocID="{6F15D0FF-F302-47C3-9803-073338E732F8}" presName="Name25" presStyleLbl="parChTrans1D3" presStyleIdx="1" presStyleCnt="3"/>
      <dgm:spPr/>
      <dgm:t>
        <a:bodyPr/>
        <a:lstStyle/>
        <a:p>
          <a:endParaRPr lang="en-US"/>
        </a:p>
      </dgm:t>
    </dgm:pt>
    <dgm:pt modelId="{FDDD5C93-BE85-4684-A6F9-9F800434D4F2}" type="pres">
      <dgm:prSet presAssocID="{6F15D0FF-F302-47C3-9803-073338E732F8}" presName="connTx" presStyleLbl="parChTrans1D3" presStyleIdx="1" presStyleCnt="3"/>
      <dgm:spPr/>
      <dgm:t>
        <a:bodyPr/>
        <a:lstStyle/>
        <a:p>
          <a:endParaRPr lang="en-US"/>
        </a:p>
      </dgm:t>
    </dgm:pt>
    <dgm:pt modelId="{19AB55E6-8633-40F3-8A5A-466054FF9AE1}" type="pres">
      <dgm:prSet presAssocID="{776B444E-4A0A-4D66-B344-01292DC20FF2}" presName="Name30" presStyleCnt="0"/>
      <dgm:spPr/>
    </dgm:pt>
    <dgm:pt modelId="{B9D39BD6-D684-44EF-8E85-002FC431BD7E}" type="pres">
      <dgm:prSet presAssocID="{776B444E-4A0A-4D66-B344-01292DC20FF2}" presName="level2Shape" presStyleLbl="node3" presStyleIdx="1" presStyleCnt="3"/>
      <dgm:spPr/>
      <dgm:t>
        <a:bodyPr/>
        <a:lstStyle/>
        <a:p>
          <a:endParaRPr lang="en-US"/>
        </a:p>
      </dgm:t>
    </dgm:pt>
    <dgm:pt modelId="{D395D392-BC20-4CD8-A242-8E74627852BE}" type="pres">
      <dgm:prSet presAssocID="{776B444E-4A0A-4D66-B344-01292DC20FF2}" presName="hierChild3" presStyleCnt="0"/>
      <dgm:spPr/>
    </dgm:pt>
    <dgm:pt modelId="{F9121497-E7D7-4E7F-92D1-E5B6CED90B5C}" type="pres">
      <dgm:prSet presAssocID="{7FDC8F9F-712B-4DA8-9810-53343EA7B450}" presName="Name25" presStyleLbl="parChTrans1D2" presStyleIdx="1" presStyleCnt="2"/>
      <dgm:spPr/>
      <dgm:t>
        <a:bodyPr/>
        <a:lstStyle/>
        <a:p>
          <a:endParaRPr lang="en-US"/>
        </a:p>
      </dgm:t>
    </dgm:pt>
    <dgm:pt modelId="{2CF3278D-7A88-49EC-9ED2-430345AFB560}" type="pres">
      <dgm:prSet presAssocID="{7FDC8F9F-712B-4DA8-9810-53343EA7B450}" presName="connTx" presStyleLbl="parChTrans1D2" presStyleIdx="1" presStyleCnt="2"/>
      <dgm:spPr/>
      <dgm:t>
        <a:bodyPr/>
        <a:lstStyle/>
        <a:p>
          <a:endParaRPr lang="en-US"/>
        </a:p>
      </dgm:t>
    </dgm:pt>
    <dgm:pt modelId="{B9E6DD60-B579-4266-8266-8720E8A0AB66}" type="pres">
      <dgm:prSet presAssocID="{36D34FEC-5BCE-4CB7-A7C8-18BC28B1FFD7}" presName="Name30" presStyleCnt="0"/>
      <dgm:spPr/>
    </dgm:pt>
    <dgm:pt modelId="{C1926421-47D4-4283-B88D-55CB725FE92B}" type="pres">
      <dgm:prSet presAssocID="{36D34FEC-5BCE-4CB7-A7C8-18BC28B1FFD7}" presName="level2Shape" presStyleLbl="node2" presStyleIdx="1" presStyleCnt="2" custLinFactNeighborY="-51054"/>
      <dgm:spPr/>
      <dgm:t>
        <a:bodyPr/>
        <a:lstStyle/>
        <a:p>
          <a:endParaRPr lang="en-US"/>
        </a:p>
      </dgm:t>
    </dgm:pt>
    <dgm:pt modelId="{A23C4627-07A1-43EB-B0BA-8043066B952A}" type="pres">
      <dgm:prSet presAssocID="{36D34FEC-5BCE-4CB7-A7C8-18BC28B1FFD7}" presName="hierChild3" presStyleCnt="0"/>
      <dgm:spPr/>
    </dgm:pt>
    <dgm:pt modelId="{0EA4EC65-936C-4E44-8C8D-9ADF4559A20B}" type="pres">
      <dgm:prSet presAssocID="{6B218F4E-4507-4DE8-B65E-96891721145D}" presName="Name25" presStyleLbl="parChTrans1D3" presStyleIdx="2" presStyleCnt="3"/>
      <dgm:spPr/>
      <dgm:t>
        <a:bodyPr/>
        <a:lstStyle/>
        <a:p>
          <a:endParaRPr lang="en-US"/>
        </a:p>
      </dgm:t>
    </dgm:pt>
    <dgm:pt modelId="{548408D8-7535-4365-912F-70766E4C7867}" type="pres">
      <dgm:prSet presAssocID="{6B218F4E-4507-4DE8-B65E-96891721145D}" presName="connTx" presStyleLbl="parChTrans1D3" presStyleIdx="2" presStyleCnt="3"/>
      <dgm:spPr/>
      <dgm:t>
        <a:bodyPr/>
        <a:lstStyle/>
        <a:p>
          <a:endParaRPr lang="en-US"/>
        </a:p>
      </dgm:t>
    </dgm:pt>
    <dgm:pt modelId="{E9C5A32F-1686-4516-971E-0272514F16B1}" type="pres">
      <dgm:prSet presAssocID="{A369DB34-6EC9-4675-A4AD-5AFE6D7B7A66}" presName="Name30" presStyleCnt="0"/>
      <dgm:spPr/>
    </dgm:pt>
    <dgm:pt modelId="{9056F09C-7175-49F1-829C-855E216A9779}" type="pres">
      <dgm:prSet presAssocID="{A369DB34-6EC9-4675-A4AD-5AFE6D7B7A66}" presName="level2Shape" presStyleLbl="node3" presStyleIdx="2" presStyleCnt="3"/>
      <dgm:spPr/>
      <dgm:t>
        <a:bodyPr/>
        <a:lstStyle/>
        <a:p>
          <a:endParaRPr lang="en-US"/>
        </a:p>
      </dgm:t>
    </dgm:pt>
    <dgm:pt modelId="{1C614D57-3A7A-4489-85FC-A98B9D842CC0}" type="pres">
      <dgm:prSet presAssocID="{A369DB34-6EC9-4675-A4AD-5AFE6D7B7A66}" presName="hierChild3" presStyleCnt="0"/>
      <dgm:spPr/>
    </dgm:pt>
    <dgm:pt modelId="{95BEEF49-55D8-47A8-8992-5DAEF4DD2E18}" type="pres">
      <dgm:prSet presAssocID="{AEC4A8E3-2D3D-4AA4-968A-34E0805B4745}" presName="bgShapesFlow" presStyleCnt="0"/>
      <dgm:spPr/>
    </dgm:pt>
  </dgm:ptLst>
  <dgm:cxnLst>
    <dgm:cxn modelId="{FCA02E70-12EC-4CF7-9538-40D1DE691726}" type="presOf" srcId="{6B218F4E-4507-4DE8-B65E-96891721145D}" destId="{548408D8-7535-4365-912F-70766E4C7867}" srcOrd="1" destOrd="0" presId="urn:microsoft.com/office/officeart/2005/8/layout/hierarchy5"/>
    <dgm:cxn modelId="{B652B86C-69E3-40FC-A075-C89F11B2686E}" type="presOf" srcId="{36D34FEC-5BCE-4CB7-A7C8-18BC28B1FFD7}" destId="{C1926421-47D4-4283-B88D-55CB725FE92B}" srcOrd="0" destOrd="0" presId="urn:microsoft.com/office/officeart/2005/8/layout/hierarchy5"/>
    <dgm:cxn modelId="{3035C253-E0A7-4F6D-B972-88BD40AF4042}" type="presOf" srcId="{1622A467-E5C4-47E7-BA07-228E5B9B11F7}" destId="{6D41AB90-A924-4CDD-87A5-66F2AA22662B}" srcOrd="1" destOrd="0" presId="urn:microsoft.com/office/officeart/2005/8/layout/hierarchy5"/>
    <dgm:cxn modelId="{9FBD3C8A-FDDA-413E-851D-9E43D689AC19}" type="presOf" srcId="{7760BF5F-2295-424F-84A7-E06647A6681F}" destId="{DBCC7E86-5BD7-4A0B-9ADB-CF1D3A9EA025}" srcOrd="0" destOrd="0" presId="urn:microsoft.com/office/officeart/2005/8/layout/hierarchy5"/>
    <dgm:cxn modelId="{64FD8DF4-FAC7-4F0D-A81B-48A18A4C4A95}" srcId="{36D34FEC-5BCE-4CB7-A7C8-18BC28B1FFD7}" destId="{A369DB34-6EC9-4675-A4AD-5AFE6D7B7A66}" srcOrd="0" destOrd="0" parTransId="{6B218F4E-4507-4DE8-B65E-96891721145D}" sibTransId="{987E3D54-0925-4748-87AB-8DB33F205C38}"/>
    <dgm:cxn modelId="{C8310CB2-E0BD-429E-B250-4E119A9FAA17}" srcId="{7760BF5F-2295-424F-84A7-E06647A6681F}" destId="{4A6481A8-4591-4F8F-9D47-F6A8CE7355BF}" srcOrd="0" destOrd="0" parTransId="{88696470-57A3-45B3-8C52-B0387EE9DFAF}" sibTransId="{D9146E18-41BC-4C16-984C-A538CB9C3D8A}"/>
    <dgm:cxn modelId="{4C9DB235-7420-4B87-B2F0-E3992DED5019}" srcId="{0FF2D907-3F1A-4EFE-946D-1AC87243CAD7}" destId="{7760BF5F-2295-424F-84A7-E06647A6681F}" srcOrd="0" destOrd="0" parTransId="{1622A467-E5C4-47E7-BA07-228E5B9B11F7}" sibTransId="{F875E34E-8183-4CFE-8A3D-A248FD1D4325}"/>
    <dgm:cxn modelId="{8C270483-D093-47AE-8683-33F9959BB7BC}" type="presOf" srcId="{6B218F4E-4507-4DE8-B65E-96891721145D}" destId="{0EA4EC65-936C-4E44-8C8D-9ADF4559A20B}" srcOrd="0" destOrd="0" presId="urn:microsoft.com/office/officeart/2005/8/layout/hierarchy5"/>
    <dgm:cxn modelId="{B0247DA3-840C-44CE-81FF-F46668E79943}" srcId="{AEC4A8E3-2D3D-4AA4-968A-34E0805B4745}" destId="{0FF2D907-3F1A-4EFE-946D-1AC87243CAD7}" srcOrd="0" destOrd="0" parTransId="{4C1EC9E8-9BBF-4A0F-98CA-22C9EE30C41B}" sibTransId="{F62E8718-15F8-41C5-BF6E-5A62116A826E}"/>
    <dgm:cxn modelId="{AA424231-3BAF-48E4-BDEB-AE5040E72E2A}" type="presOf" srcId="{0FF2D907-3F1A-4EFE-946D-1AC87243CAD7}" destId="{EA9E6E7D-D9BC-4543-AFBD-A3C7B11D9037}" srcOrd="0" destOrd="0" presId="urn:microsoft.com/office/officeart/2005/8/layout/hierarchy5"/>
    <dgm:cxn modelId="{BBF8D3EA-CA01-4471-A0BC-16A243398383}" type="presOf" srcId="{4A6481A8-4591-4F8F-9D47-F6A8CE7355BF}" destId="{ADCCF459-52E7-4A37-95FC-3573741049EB}" srcOrd="0" destOrd="0" presId="urn:microsoft.com/office/officeart/2005/8/layout/hierarchy5"/>
    <dgm:cxn modelId="{F9DEF6BB-869F-4487-B5BB-C88723801101}" srcId="{0FF2D907-3F1A-4EFE-946D-1AC87243CAD7}" destId="{36D34FEC-5BCE-4CB7-A7C8-18BC28B1FFD7}" srcOrd="1" destOrd="0" parTransId="{7FDC8F9F-712B-4DA8-9810-53343EA7B450}" sibTransId="{8AECE447-CA7E-4C76-A34A-56D2B07282AD}"/>
    <dgm:cxn modelId="{69D640CE-FA80-4E01-B9B3-46CE55E01B2E}" type="presOf" srcId="{AEC4A8E3-2D3D-4AA4-968A-34E0805B4745}" destId="{1CBB86AD-EDA6-422B-9F7E-71D0AE28F7AE}" srcOrd="0" destOrd="0" presId="urn:microsoft.com/office/officeart/2005/8/layout/hierarchy5"/>
    <dgm:cxn modelId="{B4FBF1D3-EB01-49EE-B942-8DE99C9F348D}" type="presOf" srcId="{1622A467-E5C4-47E7-BA07-228E5B9B11F7}" destId="{B144945C-D8A7-42FE-8D04-F8B0D4C70454}" srcOrd="0" destOrd="0" presId="urn:microsoft.com/office/officeart/2005/8/layout/hierarchy5"/>
    <dgm:cxn modelId="{F75DB208-F1CB-430A-94E8-95AA722E4D8E}" srcId="{7760BF5F-2295-424F-84A7-E06647A6681F}" destId="{776B444E-4A0A-4D66-B344-01292DC20FF2}" srcOrd="1" destOrd="0" parTransId="{6F15D0FF-F302-47C3-9803-073338E732F8}" sibTransId="{112CCD41-C336-4AF1-856F-276D6B1316B3}"/>
    <dgm:cxn modelId="{035071A7-80C3-44C0-818C-BA1CDA8D92FF}" type="presOf" srcId="{7FDC8F9F-712B-4DA8-9810-53343EA7B450}" destId="{F9121497-E7D7-4E7F-92D1-E5B6CED90B5C}" srcOrd="0" destOrd="0" presId="urn:microsoft.com/office/officeart/2005/8/layout/hierarchy5"/>
    <dgm:cxn modelId="{FE2C3704-174D-4E7C-A15E-C00C856B8CFA}" type="presOf" srcId="{A369DB34-6EC9-4675-A4AD-5AFE6D7B7A66}" destId="{9056F09C-7175-49F1-829C-855E216A9779}" srcOrd="0" destOrd="0" presId="urn:microsoft.com/office/officeart/2005/8/layout/hierarchy5"/>
    <dgm:cxn modelId="{C259D6CC-D5D7-488A-A078-AA5B95729AFC}" type="presOf" srcId="{7FDC8F9F-712B-4DA8-9810-53343EA7B450}" destId="{2CF3278D-7A88-49EC-9ED2-430345AFB560}" srcOrd="1" destOrd="0" presId="urn:microsoft.com/office/officeart/2005/8/layout/hierarchy5"/>
    <dgm:cxn modelId="{EACD39AA-DE7F-457A-9D5A-BAE1C6F6A584}" type="presOf" srcId="{6F15D0FF-F302-47C3-9803-073338E732F8}" destId="{94EEBC20-84B0-42FD-A4A9-2D870F1772F8}" srcOrd="0" destOrd="0" presId="urn:microsoft.com/office/officeart/2005/8/layout/hierarchy5"/>
    <dgm:cxn modelId="{9C17794D-2AD6-463C-9C48-23DC33C11C07}" type="presOf" srcId="{6F15D0FF-F302-47C3-9803-073338E732F8}" destId="{FDDD5C93-BE85-4684-A6F9-9F800434D4F2}" srcOrd="1" destOrd="0" presId="urn:microsoft.com/office/officeart/2005/8/layout/hierarchy5"/>
    <dgm:cxn modelId="{62D6B740-7DEB-43E5-A760-B0A5BB6CFC18}" type="presOf" srcId="{88696470-57A3-45B3-8C52-B0387EE9DFAF}" destId="{C01ABA0C-A238-48DF-8B9B-76FE96F1C299}" srcOrd="0" destOrd="0" presId="urn:microsoft.com/office/officeart/2005/8/layout/hierarchy5"/>
    <dgm:cxn modelId="{6B515E4E-CFFA-41E6-9EEA-3FEB53CEABAB}" type="presOf" srcId="{776B444E-4A0A-4D66-B344-01292DC20FF2}" destId="{B9D39BD6-D684-44EF-8E85-002FC431BD7E}" srcOrd="0" destOrd="0" presId="urn:microsoft.com/office/officeart/2005/8/layout/hierarchy5"/>
    <dgm:cxn modelId="{2731BCE3-A36C-4E4E-9933-2548B0DD14A8}" type="presOf" srcId="{88696470-57A3-45B3-8C52-B0387EE9DFAF}" destId="{F5E24DF3-3037-467A-8625-1F04F33DAF26}" srcOrd="1" destOrd="0" presId="urn:microsoft.com/office/officeart/2005/8/layout/hierarchy5"/>
    <dgm:cxn modelId="{4A6D6F78-F8B1-4628-911F-3ABE5E58D963}" type="presParOf" srcId="{1CBB86AD-EDA6-422B-9F7E-71D0AE28F7AE}" destId="{D52E8D4D-2F5C-4F52-BB76-9D1267394D69}" srcOrd="0" destOrd="0" presId="urn:microsoft.com/office/officeart/2005/8/layout/hierarchy5"/>
    <dgm:cxn modelId="{44BD6AE3-99EC-4508-959C-6209992BF812}" type="presParOf" srcId="{D52E8D4D-2F5C-4F52-BB76-9D1267394D69}" destId="{9DEDFA69-5AE5-466F-8EB2-F6865939FC1F}" srcOrd="0" destOrd="0" presId="urn:microsoft.com/office/officeart/2005/8/layout/hierarchy5"/>
    <dgm:cxn modelId="{69706122-A965-4F54-842F-F407081B1F45}" type="presParOf" srcId="{9DEDFA69-5AE5-466F-8EB2-F6865939FC1F}" destId="{4DCC4AF9-B194-4B9D-B1B4-E04A268C2675}" srcOrd="0" destOrd="0" presId="urn:microsoft.com/office/officeart/2005/8/layout/hierarchy5"/>
    <dgm:cxn modelId="{A4E7B5B5-8B5F-4672-AF52-F2E91073B1BD}" type="presParOf" srcId="{4DCC4AF9-B194-4B9D-B1B4-E04A268C2675}" destId="{EA9E6E7D-D9BC-4543-AFBD-A3C7B11D9037}" srcOrd="0" destOrd="0" presId="urn:microsoft.com/office/officeart/2005/8/layout/hierarchy5"/>
    <dgm:cxn modelId="{A940751E-7EBC-4237-9B2C-A842296C441C}" type="presParOf" srcId="{4DCC4AF9-B194-4B9D-B1B4-E04A268C2675}" destId="{EC44D432-ADAA-49B3-A72E-6D78DDC5FB8E}" srcOrd="1" destOrd="0" presId="urn:microsoft.com/office/officeart/2005/8/layout/hierarchy5"/>
    <dgm:cxn modelId="{0DC77757-4A52-4A9B-8DA3-E2422FE1F880}" type="presParOf" srcId="{EC44D432-ADAA-49B3-A72E-6D78DDC5FB8E}" destId="{B144945C-D8A7-42FE-8D04-F8B0D4C70454}" srcOrd="0" destOrd="0" presId="urn:microsoft.com/office/officeart/2005/8/layout/hierarchy5"/>
    <dgm:cxn modelId="{25B7EDF4-8CEA-46FC-B52E-127733D498FF}" type="presParOf" srcId="{B144945C-D8A7-42FE-8D04-F8B0D4C70454}" destId="{6D41AB90-A924-4CDD-87A5-66F2AA22662B}" srcOrd="0" destOrd="0" presId="urn:microsoft.com/office/officeart/2005/8/layout/hierarchy5"/>
    <dgm:cxn modelId="{A55A647C-530A-46FA-AD4D-5D977C24E1D3}" type="presParOf" srcId="{EC44D432-ADAA-49B3-A72E-6D78DDC5FB8E}" destId="{ABFD0510-201B-43BB-98D1-09172315A0FF}" srcOrd="1" destOrd="0" presId="urn:microsoft.com/office/officeart/2005/8/layout/hierarchy5"/>
    <dgm:cxn modelId="{F5A6E155-A78F-4A6A-BFC8-C7127E7788B2}" type="presParOf" srcId="{ABFD0510-201B-43BB-98D1-09172315A0FF}" destId="{DBCC7E86-5BD7-4A0B-9ADB-CF1D3A9EA025}" srcOrd="0" destOrd="0" presId="urn:microsoft.com/office/officeart/2005/8/layout/hierarchy5"/>
    <dgm:cxn modelId="{4898692B-B7B6-48DF-A24D-C19AEB3ACF43}" type="presParOf" srcId="{ABFD0510-201B-43BB-98D1-09172315A0FF}" destId="{4D64719F-8856-4FC3-860C-1A343BE70DAE}" srcOrd="1" destOrd="0" presId="urn:microsoft.com/office/officeart/2005/8/layout/hierarchy5"/>
    <dgm:cxn modelId="{6C683BC3-2066-428A-A841-34204A2C661A}" type="presParOf" srcId="{4D64719F-8856-4FC3-860C-1A343BE70DAE}" destId="{C01ABA0C-A238-48DF-8B9B-76FE96F1C299}" srcOrd="0" destOrd="0" presId="urn:microsoft.com/office/officeart/2005/8/layout/hierarchy5"/>
    <dgm:cxn modelId="{088111D1-8698-465F-B1B3-B9052E140ADC}" type="presParOf" srcId="{C01ABA0C-A238-48DF-8B9B-76FE96F1C299}" destId="{F5E24DF3-3037-467A-8625-1F04F33DAF26}" srcOrd="0" destOrd="0" presId="urn:microsoft.com/office/officeart/2005/8/layout/hierarchy5"/>
    <dgm:cxn modelId="{82491205-4E08-4249-BC0E-91B5456C315E}" type="presParOf" srcId="{4D64719F-8856-4FC3-860C-1A343BE70DAE}" destId="{3F2686E2-0199-470A-BED7-859DCA249A5E}" srcOrd="1" destOrd="0" presId="urn:microsoft.com/office/officeart/2005/8/layout/hierarchy5"/>
    <dgm:cxn modelId="{9309FF09-9C56-413C-89C9-0160D6190156}" type="presParOf" srcId="{3F2686E2-0199-470A-BED7-859DCA249A5E}" destId="{ADCCF459-52E7-4A37-95FC-3573741049EB}" srcOrd="0" destOrd="0" presId="urn:microsoft.com/office/officeart/2005/8/layout/hierarchy5"/>
    <dgm:cxn modelId="{78222094-DFC7-4ADE-90E3-DF5874DAAF91}" type="presParOf" srcId="{3F2686E2-0199-470A-BED7-859DCA249A5E}" destId="{1105B62C-1832-4705-8F9E-BA5513F9007F}" srcOrd="1" destOrd="0" presId="urn:microsoft.com/office/officeart/2005/8/layout/hierarchy5"/>
    <dgm:cxn modelId="{256FBC9A-B55D-4F19-8CC5-9767630C96C3}" type="presParOf" srcId="{4D64719F-8856-4FC3-860C-1A343BE70DAE}" destId="{94EEBC20-84B0-42FD-A4A9-2D870F1772F8}" srcOrd="2" destOrd="0" presId="urn:microsoft.com/office/officeart/2005/8/layout/hierarchy5"/>
    <dgm:cxn modelId="{F758E9AF-72ED-4D29-887B-756247DAEC83}" type="presParOf" srcId="{94EEBC20-84B0-42FD-A4A9-2D870F1772F8}" destId="{FDDD5C93-BE85-4684-A6F9-9F800434D4F2}" srcOrd="0" destOrd="0" presId="urn:microsoft.com/office/officeart/2005/8/layout/hierarchy5"/>
    <dgm:cxn modelId="{2E1A2425-0F10-4287-A588-7F7A92216562}" type="presParOf" srcId="{4D64719F-8856-4FC3-860C-1A343BE70DAE}" destId="{19AB55E6-8633-40F3-8A5A-466054FF9AE1}" srcOrd="3" destOrd="0" presId="urn:microsoft.com/office/officeart/2005/8/layout/hierarchy5"/>
    <dgm:cxn modelId="{D6CBC76A-E9C2-4025-A33E-D7D46CB89B1A}" type="presParOf" srcId="{19AB55E6-8633-40F3-8A5A-466054FF9AE1}" destId="{B9D39BD6-D684-44EF-8E85-002FC431BD7E}" srcOrd="0" destOrd="0" presId="urn:microsoft.com/office/officeart/2005/8/layout/hierarchy5"/>
    <dgm:cxn modelId="{CC3EFF76-5083-430A-8938-34ED0D9A18E5}" type="presParOf" srcId="{19AB55E6-8633-40F3-8A5A-466054FF9AE1}" destId="{D395D392-BC20-4CD8-A242-8E74627852BE}" srcOrd="1" destOrd="0" presId="urn:microsoft.com/office/officeart/2005/8/layout/hierarchy5"/>
    <dgm:cxn modelId="{210D4E37-E3A7-4742-AD12-B89465C6D940}" type="presParOf" srcId="{EC44D432-ADAA-49B3-A72E-6D78DDC5FB8E}" destId="{F9121497-E7D7-4E7F-92D1-E5B6CED90B5C}" srcOrd="2" destOrd="0" presId="urn:microsoft.com/office/officeart/2005/8/layout/hierarchy5"/>
    <dgm:cxn modelId="{107A3155-9455-41F9-8043-40C285BBED06}" type="presParOf" srcId="{F9121497-E7D7-4E7F-92D1-E5B6CED90B5C}" destId="{2CF3278D-7A88-49EC-9ED2-430345AFB560}" srcOrd="0" destOrd="0" presId="urn:microsoft.com/office/officeart/2005/8/layout/hierarchy5"/>
    <dgm:cxn modelId="{22C667F1-BE60-4320-A2F3-E64EEF8B6FA5}" type="presParOf" srcId="{EC44D432-ADAA-49B3-A72E-6D78DDC5FB8E}" destId="{B9E6DD60-B579-4266-8266-8720E8A0AB66}" srcOrd="3" destOrd="0" presId="urn:microsoft.com/office/officeart/2005/8/layout/hierarchy5"/>
    <dgm:cxn modelId="{F4B8FDA0-22A5-4708-9D47-C95734E709B9}" type="presParOf" srcId="{B9E6DD60-B579-4266-8266-8720E8A0AB66}" destId="{C1926421-47D4-4283-B88D-55CB725FE92B}" srcOrd="0" destOrd="0" presId="urn:microsoft.com/office/officeart/2005/8/layout/hierarchy5"/>
    <dgm:cxn modelId="{F0101281-74CD-4778-AF5D-472AB9B154BF}" type="presParOf" srcId="{B9E6DD60-B579-4266-8266-8720E8A0AB66}" destId="{A23C4627-07A1-43EB-B0BA-8043066B952A}" srcOrd="1" destOrd="0" presId="urn:microsoft.com/office/officeart/2005/8/layout/hierarchy5"/>
    <dgm:cxn modelId="{0354C3A8-28BB-4F94-B056-560D2AD22E12}" type="presParOf" srcId="{A23C4627-07A1-43EB-B0BA-8043066B952A}" destId="{0EA4EC65-936C-4E44-8C8D-9ADF4559A20B}" srcOrd="0" destOrd="0" presId="urn:microsoft.com/office/officeart/2005/8/layout/hierarchy5"/>
    <dgm:cxn modelId="{31C9A97F-AC0D-41E5-9949-8ED57B598195}" type="presParOf" srcId="{0EA4EC65-936C-4E44-8C8D-9ADF4559A20B}" destId="{548408D8-7535-4365-912F-70766E4C7867}" srcOrd="0" destOrd="0" presId="urn:microsoft.com/office/officeart/2005/8/layout/hierarchy5"/>
    <dgm:cxn modelId="{4459A801-E236-49D9-B9B3-213D865C0EE9}" type="presParOf" srcId="{A23C4627-07A1-43EB-B0BA-8043066B952A}" destId="{E9C5A32F-1686-4516-971E-0272514F16B1}" srcOrd="1" destOrd="0" presId="urn:microsoft.com/office/officeart/2005/8/layout/hierarchy5"/>
    <dgm:cxn modelId="{3E235434-B288-4C32-A267-004AAB08F886}" type="presParOf" srcId="{E9C5A32F-1686-4516-971E-0272514F16B1}" destId="{9056F09C-7175-49F1-829C-855E216A9779}" srcOrd="0" destOrd="0" presId="urn:microsoft.com/office/officeart/2005/8/layout/hierarchy5"/>
    <dgm:cxn modelId="{5160AA81-1213-4703-B4E7-BEDC9FE0A09C}" type="presParOf" srcId="{E9C5A32F-1686-4516-971E-0272514F16B1}" destId="{1C614D57-3A7A-4489-85FC-A98B9D842CC0}" srcOrd="1" destOrd="0" presId="urn:microsoft.com/office/officeart/2005/8/layout/hierarchy5"/>
    <dgm:cxn modelId="{37AD173F-F244-4ECA-81CD-867517A2DF6A}" type="presParOf" srcId="{1CBB86AD-EDA6-422B-9F7E-71D0AE28F7AE}" destId="{95BEEF49-55D8-47A8-8992-5DAEF4DD2E18}"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BB393-9C48-439E-B1DC-D9558F837B45}" type="datetimeFigureOut">
              <a:rPr lang="en-US" smtClean="0"/>
              <a:t>8/20/2013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47036-5764-4544-935C-5E5ED86B376C}" type="slidenum">
              <a:rPr lang="en-US" smtClean="0"/>
              <a:t>‹#›</a:t>
            </a:fld>
            <a:endParaRPr lang="en-US"/>
          </a:p>
        </p:txBody>
      </p:sp>
    </p:spTree>
    <p:extLst>
      <p:ext uri="{BB962C8B-B14F-4D97-AF65-F5344CB8AC3E}">
        <p14:creationId xmlns:p14="http://schemas.microsoft.com/office/powerpoint/2010/main" val="368506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fmcsa.dot.gov/facts-research/research-technology/report/09-022-RP-Lane-Departure.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fmcsa.dot.gov/facts-research/research-technology/report/Emerging_Detection_Measures_508.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dirty="0" smtClean="0"/>
              <a:t>This is north American Fatigue Management program Module 10 - </a:t>
            </a:r>
            <a:r>
              <a:rPr lang="en-US" sz="1200" dirty="0" smtClean="0">
                <a:latin typeface="Arial" pitchFamily="34" charset="0"/>
                <a:cs typeface="Arial" pitchFamily="34" charset="0"/>
              </a:rPr>
              <a:t>Fatigue Monitoring and Management Technologies.</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a:t>
            </a:fld>
            <a:endParaRPr lang="en-US"/>
          </a:p>
        </p:txBody>
      </p:sp>
    </p:spTree>
    <p:extLst>
      <p:ext uri="{BB962C8B-B14F-4D97-AF65-F5344CB8AC3E}">
        <p14:creationId xmlns:p14="http://schemas.microsoft.com/office/powerpoint/2010/main" val="236583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Ven</a:t>
            </a:r>
            <a:r>
              <a:rPr lang="en-US" i="0" baseline="0" dirty="0" smtClean="0"/>
              <a:t>n diagram shows the relationships between the different fatigue management technology concepts and which principal classification level they can be found in. Notice that driver physiological measures and psychomotor skills can be found in both back-office level and driver level.</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10</a:t>
            </a:fld>
            <a:endParaRPr lang="en-US"/>
          </a:p>
        </p:txBody>
      </p:sp>
    </p:spTree>
    <p:extLst>
      <p:ext uri="{BB962C8B-B14F-4D97-AF65-F5344CB8AC3E}">
        <p14:creationId xmlns:p14="http://schemas.microsoft.com/office/powerpoint/2010/main" val="225376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Back-office level fatigue management technologies are the first line of defense against driver fatigue. These technologies are aimed at prevention. Many</a:t>
            </a:r>
            <a:r>
              <a:rPr lang="en-US" b="0" i="0" baseline="0" dirty="0" smtClean="0"/>
              <a:t> personnel are involved in the back-office level. The key personnel include transportation directors/executives, safety managers, dispatchers, driver trainers, medical staff, and other office personnel.</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11</a:t>
            </a:fld>
            <a:endParaRPr lang="en-US"/>
          </a:p>
        </p:txBody>
      </p:sp>
    </p:spTree>
    <p:extLst>
      <p:ext uri="{BB962C8B-B14F-4D97-AF65-F5344CB8AC3E}">
        <p14:creationId xmlns:p14="http://schemas.microsoft.com/office/powerpoint/2010/main" val="350487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Back-office level fatigue management technologies</a:t>
            </a:r>
            <a:r>
              <a:rPr lang="en-US" b="0" i="0" baseline="0" dirty="0" smtClean="0"/>
              <a:t> that occur out-of-vehicle include non-driver measures, driver physiological measures, and psychomotor skills. These types of technologies occur before a driver begins his/her shift. A few examples of out-of-vehicle back-office level fatigue management technologies are driver scheduling software, trip planning/routing software, and fit-for-duty testing. </a:t>
            </a:r>
            <a:endParaRPr lang="en-US" b="0" i="0" dirty="0" smtClean="0"/>
          </a:p>
          <a:p>
            <a:endParaRPr lang="en-US"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12</a:t>
            </a:fld>
            <a:endParaRPr lang="en-US"/>
          </a:p>
        </p:txBody>
      </p:sp>
    </p:spTree>
    <p:extLst>
      <p:ext uri="{BB962C8B-B14F-4D97-AF65-F5344CB8AC3E}">
        <p14:creationId xmlns:p14="http://schemas.microsoft.com/office/powerpoint/2010/main" val="263812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Back-office level fatigue management technologies that are found in-vehicle are systems designed to monitor the driver and roadway with video. Additionally</a:t>
            </a:r>
            <a:r>
              <a:rPr lang="en-US" b="0" i="0" baseline="0" dirty="0" smtClean="0"/>
              <a:t>, some of these systems also record data from the vehicle network such as speed, braking, and GPS. The </a:t>
            </a:r>
            <a:r>
              <a:rPr lang="en-US" b="0" i="0" strike="noStrike" baseline="0" dirty="0" smtClean="0"/>
              <a:t>video and </a:t>
            </a:r>
            <a:r>
              <a:rPr lang="en-US" b="0" i="0" baseline="0" dirty="0" smtClean="0"/>
              <a:t>data are collected, transferred by vehicle telemetry or wireless internet and then evaluated. The video and data are reviewed and analyzed. This process is handled either by a third party or within the fleet depending on the system that is being employed. Risky driving behavior is flagged for review with the driver for coaching and training. Driver coaching and training is carried out based on company policy. In general these systems are referred to as behavior-based coaching systems (for example, </a:t>
            </a:r>
            <a:r>
              <a:rPr lang="en-US" b="0" i="0" baseline="0" dirty="0" err="1" smtClean="0"/>
              <a:t>DriveCam</a:t>
            </a:r>
            <a:r>
              <a:rPr lang="en-US" b="0" i="0" baseline="0" dirty="0" smtClean="0"/>
              <a:t>, which is discussed later).  </a:t>
            </a:r>
            <a:endParaRPr lang="en-US" b="0" i="0" dirty="0" smtClean="0"/>
          </a:p>
          <a:p>
            <a:r>
              <a:rPr lang="en-US" b="1" dirty="0" smtClean="0"/>
              <a:t>___________________</a:t>
            </a:r>
          </a:p>
          <a:p>
            <a:r>
              <a:rPr lang="en-US" b="1" dirty="0" smtClean="0"/>
              <a:t>Key Points:</a:t>
            </a:r>
          </a:p>
          <a:p>
            <a:endParaRPr lang="en-US" dirty="0" smtClean="0"/>
          </a:p>
          <a:p>
            <a:pPr marL="171450" indent="-171450">
              <a:buFont typeface="Arial" pitchFamily="34" charset="0"/>
              <a:buChar char="•"/>
            </a:pPr>
            <a:r>
              <a:rPr lang="en-US" dirty="0" smtClean="0"/>
              <a:t>These systems are behavior-based coaching systems </a:t>
            </a:r>
            <a:r>
              <a:rPr lang="en-US" dirty="0" smtClean="0">
                <a:solidFill>
                  <a:srgbClr val="7030A0"/>
                </a:solidFill>
              </a:rPr>
              <a:t>(e.g., </a:t>
            </a:r>
            <a:r>
              <a:rPr lang="en-US" dirty="0" err="1" smtClean="0">
                <a:solidFill>
                  <a:srgbClr val="7030A0"/>
                </a:solidFill>
              </a:rPr>
              <a:t>DriveCam</a:t>
            </a:r>
            <a:r>
              <a:rPr lang="en-US" dirty="0" smtClean="0">
                <a:solidFill>
                  <a:srgbClr val="7030A0"/>
                </a:solidFill>
              </a:rPr>
              <a:t>, discussed later).</a:t>
            </a:r>
          </a:p>
          <a:p>
            <a:pPr marL="171450" lvl="0" indent="-171450">
              <a:buFont typeface="Arial" pitchFamily="34" charset="0"/>
              <a:buChar char="•"/>
            </a:pPr>
            <a:r>
              <a:rPr lang="en-US" dirty="0" smtClean="0"/>
              <a:t>Review</a:t>
            </a:r>
            <a:r>
              <a:rPr lang="en-US" baseline="0" dirty="0" smtClean="0"/>
              <a:t> and analysis of risky driving behavior is handled by a third party or within the fleet itself depending on the system.</a:t>
            </a:r>
          </a:p>
          <a:p>
            <a:pPr marL="171450" lvl="0" indent="-171450">
              <a:buFont typeface="Arial" pitchFamily="34" charset="0"/>
              <a:buChar char="•"/>
            </a:pPr>
            <a:r>
              <a:rPr lang="en-US" baseline="0" dirty="0" smtClean="0"/>
              <a:t>Driver coaching and training performed based on carrier training policy.</a:t>
            </a:r>
            <a:endParaRPr lang="en-US" dirty="0" smtClean="0"/>
          </a:p>
          <a:p>
            <a:pPr marL="171450" lvl="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13</a:t>
            </a:fld>
            <a:endParaRPr lang="en-US" dirty="0"/>
          </a:p>
        </p:txBody>
      </p:sp>
    </p:spTree>
    <p:extLst>
      <p:ext uri="{BB962C8B-B14F-4D97-AF65-F5344CB8AC3E}">
        <p14:creationId xmlns:p14="http://schemas.microsoft.com/office/powerpoint/2010/main" val="142054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Driver Level fatigue management technologies are the final line of defense against driver fatigue. These technologies</a:t>
            </a:r>
            <a:r>
              <a:rPr lang="en-US" b="0" i="0" baseline="0" dirty="0" smtClean="0"/>
              <a:t> are designed to identify and alert the driver of impending fatigue to reduce risky driving behaviors, performance degradation, and driver errors. Driver level technologies can be found both out-of-vehicle and in-vehicle. Pre-drive monitoring occurs out-of-vehicle and uses physiological measures and/or psychomotor skills. Real time driver monitoring occurs in-vehicle and uses either physiological measures, psychomotor skills, vehicle kinematics, or driver input. Real time driver monitoring is the last stop-gap countermeasure as this is the last alert to warn the driver before potential risky driving behavior or a crash could occur.  </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_____________________</a:t>
            </a:r>
          </a:p>
          <a:p>
            <a:r>
              <a:rPr lang="en-US" dirty="0" smtClean="0"/>
              <a:t>Key Points:</a:t>
            </a:r>
          </a:p>
          <a:p>
            <a:endParaRPr lang="en-US" dirty="0" smtClean="0"/>
          </a:p>
          <a:p>
            <a:pPr marL="171450" indent="-171450">
              <a:buFont typeface="Arial" pitchFamily="34" charset="0"/>
              <a:buChar char="•"/>
            </a:pPr>
            <a:r>
              <a:rPr lang="en-US" dirty="0" smtClean="0"/>
              <a:t>To reduce</a:t>
            </a:r>
            <a:r>
              <a:rPr lang="en-US" baseline="0" dirty="0" smtClean="0"/>
              <a:t> risky driving behaviors, performance degradation, and driver errors related to fatigue.</a:t>
            </a:r>
          </a:p>
          <a:p>
            <a:pPr marL="171450" indent="-171450">
              <a:buFont typeface="Arial" pitchFamily="34" charset="0"/>
              <a:buChar char="•"/>
            </a:pPr>
            <a:r>
              <a:rPr lang="en-US" dirty="0" smtClean="0"/>
              <a:t>Pre-drive monitoring</a:t>
            </a:r>
            <a:r>
              <a:rPr lang="en-US" baseline="0" dirty="0" smtClean="0"/>
              <a:t> occurs out-of-vehicle.</a:t>
            </a:r>
          </a:p>
          <a:p>
            <a:pPr marL="171450" indent="-171450">
              <a:buFont typeface="Arial" pitchFamily="34" charset="0"/>
              <a:buChar char="•"/>
            </a:pPr>
            <a:r>
              <a:rPr lang="en-US" baseline="0" dirty="0" smtClean="0"/>
              <a:t>Real time driver monitoring occurs in-vehicle.</a:t>
            </a:r>
          </a:p>
          <a:p>
            <a:pPr marL="628650" lvl="1" indent="-171450">
              <a:buFont typeface="Arial" pitchFamily="34" charset="0"/>
              <a:buChar char="•"/>
            </a:pPr>
            <a:r>
              <a:rPr lang="en-US" baseline="0" dirty="0" smtClean="0"/>
              <a:t>In-vehicle driver monitoring is the last alert to warn the driver before potential risky driving behavior or a crash could occur. </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14</a:t>
            </a:fld>
            <a:endParaRPr lang="en-US" dirty="0"/>
          </a:p>
        </p:txBody>
      </p:sp>
    </p:spTree>
    <p:extLst>
      <p:ext uri="{BB962C8B-B14F-4D97-AF65-F5344CB8AC3E}">
        <p14:creationId xmlns:p14="http://schemas.microsoft.com/office/powerpoint/2010/main" val="176649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Driver level fatigue management technologies occurring out-of-vehicle are typically conducted</a:t>
            </a:r>
            <a:r>
              <a:rPr lang="en-US" b="0" i="0" baseline="0" dirty="0" smtClean="0"/>
              <a:t> prior to a driver beginning his/her driving shift. These types of technologies include fitness-for-duty testing and </a:t>
            </a:r>
            <a:r>
              <a:rPr lang="en-US" b="0" i="0" baseline="0" dirty="0" err="1" smtClean="0"/>
              <a:t>actigraphy</a:t>
            </a:r>
            <a:r>
              <a:rPr lang="en-US" b="0" i="0" baseline="0" dirty="0" smtClean="0"/>
              <a:t>. Both of these technologies will be discussed in further detail later in this training module.</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15</a:t>
            </a:fld>
            <a:endParaRPr lang="en-US"/>
          </a:p>
        </p:txBody>
      </p:sp>
    </p:spTree>
    <p:extLst>
      <p:ext uri="{BB962C8B-B14F-4D97-AF65-F5344CB8AC3E}">
        <p14:creationId xmlns:p14="http://schemas.microsoft.com/office/powerpoint/2010/main" val="4093282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Driver level fatigue management technologies occurring in-vehicle continually monitor the driver and provide</a:t>
            </a:r>
            <a:r>
              <a:rPr lang="en-US" b="0" i="0" baseline="0" dirty="0" smtClean="0"/>
              <a:t> feedback and alerts. In-vehicle technologies can include eye measurements, lane monitoring, steering input, reaction time, and </a:t>
            </a:r>
            <a:r>
              <a:rPr lang="en-US" b="0" i="0" baseline="0" dirty="0" err="1" smtClean="0"/>
              <a:t>actigraphy</a:t>
            </a:r>
            <a:r>
              <a:rPr lang="en-US" b="0" i="0" baseline="0" dirty="0" smtClean="0"/>
              <a:t>. Each of these technologies will be discussed in further detail later in the training module.</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16</a:t>
            </a:fld>
            <a:endParaRPr lang="en-US"/>
          </a:p>
        </p:txBody>
      </p:sp>
    </p:spTree>
    <p:extLst>
      <p:ext uri="{BB962C8B-B14F-4D97-AF65-F5344CB8AC3E}">
        <p14:creationId xmlns:p14="http://schemas.microsoft.com/office/powerpoint/2010/main" val="286314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baseline="0" dirty="0" smtClean="0"/>
              <a:t>You will learn a number of conceptual ideas that form the backbone of fatigue management technology development: physiological measures, psychomotor skills, behavior-based coaching, vehicle kinematics, and driver input. Additionally single-channel versus multi-channel systems will be discussed.</a:t>
            </a:r>
          </a:p>
          <a:p>
            <a:endParaRPr lang="en-US" i="0" baseline="0" dirty="0" smtClean="0"/>
          </a:p>
          <a:p>
            <a:r>
              <a:rPr lang="en-US" b="1" i="0" baseline="0" dirty="0" smtClean="0"/>
              <a:t> </a:t>
            </a:r>
            <a:endParaRPr lang="en-US" b="1" i="0" dirty="0"/>
          </a:p>
        </p:txBody>
      </p:sp>
      <p:sp>
        <p:nvSpPr>
          <p:cNvPr id="4" name="Slide Number Placeholder 3"/>
          <p:cNvSpPr>
            <a:spLocks noGrp="1"/>
          </p:cNvSpPr>
          <p:nvPr>
            <p:ph type="sldNum" sz="quarter" idx="10"/>
          </p:nvPr>
        </p:nvSpPr>
        <p:spPr/>
        <p:txBody>
          <a:bodyPr/>
          <a:lstStyle/>
          <a:p>
            <a:fld id="{B1547036-5764-4544-935C-5E5ED86B376C}" type="slidenum">
              <a:rPr lang="en-US" smtClean="0"/>
              <a:t>17</a:t>
            </a:fld>
            <a:endParaRPr lang="en-US" dirty="0"/>
          </a:p>
        </p:txBody>
      </p:sp>
    </p:spTree>
    <p:extLst>
      <p:ext uri="{BB962C8B-B14F-4D97-AF65-F5344CB8AC3E}">
        <p14:creationId xmlns:p14="http://schemas.microsoft.com/office/powerpoint/2010/main" val="1689051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Physiological concepts. Eye measures are typically used in one of two ways when determining fatigue.</a:t>
            </a:r>
            <a:r>
              <a:rPr lang="en-US" b="0" i="0" baseline="0" dirty="0" smtClean="0"/>
              <a:t> Much research has been conducted with the use of eye measures over the past few decades. </a:t>
            </a:r>
            <a:r>
              <a:rPr lang="en-US" b="0" i="0" baseline="0" dirty="0" err="1" smtClean="0"/>
              <a:t>Perclos</a:t>
            </a:r>
            <a:r>
              <a:rPr lang="en-US" b="0" i="0" baseline="0" dirty="0" smtClean="0"/>
              <a:t> is the percent closure of the driver’s eyelids and is typically considered one of the more effective in-vehicle measurements of driver drowsiness. Amplitude velocity ratio is a measure of how fast and how far the eyelid opens after closure.</a:t>
            </a:r>
          </a:p>
          <a:p>
            <a:endParaRPr lang="en-US" b="0" i="0" baseline="0" dirty="0" smtClean="0"/>
          </a:p>
          <a:p>
            <a:r>
              <a:rPr lang="en-US" b="1" i="0" baseline="0" dirty="0" smtClean="0"/>
              <a:t> </a:t>
            </a:r>
            <a:endParaRPr lang="en-US" b="1" i="0" dirty="0"/>
          </a:p>
        </p:txBody>
      </p:sp>
      <p:sp>
        <p:nvSpPr>
          <p:cNvPr id="4" name="Slide Number Placeholder 3"/>
          <p:cNvSpPr>
            <a:spLocks noGrp="1"/>
          </p:cNvSpPr>
          <p:nvPr>
            <p:ph type="sldNum" sz="quarter" idx="10"/>
          </p:nvPr>
        </p:nvSpPr>
        <p:spPr/>
        <p:txBody>
          <a:bodyPr/>
          <a:lstStyle/>
          <a:p>
            <a:fld id="{B1547036-5764-4544-935C-5E5ED86B376C}" type="slidenum">
              <a:rPr lang="en-US" smtClean="0"/>
              <a:t>18</a:t>
            </a:fld>
            <a:endParaRPr lang="en-US"/>
          </a:p>
        </p:txBody>
      </p:sp>
    </p:spTree>
    <p:extLst>
      <p:ext uri="{BB962C8B-B14F-4D97-AF65-F5344CB8AC3E}">
        <p14:creationId xmlns:p14="http://schemas.microsoft.com/office/powerpoint/2010/main" val="298923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err="1" smtClean="0"/>
              <a:t>Actigraphy</a:t>
            </a:r>
            <a:r>
              <a:rPr lang="en-US" i="0" baseline="0" dirty="0" smtClean="0"/>
              <a:t> is another fatigue measure using physiological concepts. This concept uses predictive sleep algorithms to determine the driver’s sleep quantity and sleep quality, along with rest and activity patterns. Some devices may also incorporate circadian rhythm analyses. </a:t>
            </a:r>
            <a:r>
              <a:rPr lang="en-US" i="0" baseline="0" dirty="0" err="1" smtClean="0"/>
              <a:t>Actigraphy</a:t>
            </a:r>
            <a:r>
              <a:rPr lang="en-US" i="0" baseline="0" dirty="0" smtClean="0"/>
              <a:t> devices provide a general indicator of night-to-night sleep variability. These devices are typically wrist worn watches and may include a light sensor, ambient temperature, and off-wrist detection.</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 </a:t>
            </a:r>
            <a:endParaRPr lang="en-US" b="1" i="0"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19</a:t>
            </a:fld>
            <a:endParaRPr lang="en-US"/>
          </a:p>
        </p:txBody>
      </p:sp>
    </p:spTree>
    <p:extLst>
      <p:ext uri="{BB962C8B-B14F-4D97-AF65-F5344CB8AC3E}">
        <p14:creationId xmlns:p14="http://schemas.microsoft.com/office/powerpoint/2010/main" val="399681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sz="1200" i="0" kern="1200" dirty="0" smtClean="0">
                <a:solidFill>
                  <a:schemeClr val="tx1"/>
                </a:solidFill>
                <a:effectLst/>
                <a:latin typeface="+mn-lt"/>
                <a:ea typeface="+mn-ea"/>
                <a:cs typeface="+mn-cs"/>
              </a:rPr>
              <a:t>Module</a:t>
            </a:r>
            <a:r>
              <a:rPr lang="en-US" sz="1200" i="0" kern="1200" baseline="0" dirty="0" smtClean="0">
                <a:solidFill>
                  <a:schemeClr val="tx1"/>
                </a:solidFill>
                <a:effectLst/>
                <a:latin typeface="+mn-lt"/>
                <a:ea typeface="+mn-ea"/>
                <a:cs typeface="+mn-cs"/>
              </a:rPr>
              <a:t> 10</a:t>
            </a:r>
            <a:r>
              <a:rPr lang="en-US" sz="1200" i="0" kern="1200" dirty="0" smtClean="0">
                <a:solidFill>
                  <a:schemeClr val="tx1"/>
                </a:solidFill>
                <a:effectLst/>
                <a:latin typeface="+mn-lt"/>
                <a:ea typeface="+mn-ea"/>
                <a:cs typeface="+mn-cs"/>
              </a:rPr>
              <a:t> will last approximately one hour and will consist of four lessons:</a:t>
            </a:r>
          </a:p>
          <a:p>
            <a:pPr marL="171450" lvl="0" indent="-171450">
              <a:buFont typeface="Arial" pitchFamily="34" charset="0"/>
              <a:buChar char="•"/>
            </a:pPr>
            <a:r>
              <a:rPr lang="en-US" sz="1200" i="0" kern="1200" dirty="0" smtClean="0">
                <a:solidFill>
                  <a:schemeClr val="tx1"/>
                </a:solidFill>
                <a:effectLst/>
                <a:latin typeface="+mn-lt"/>
                <a:ea typeface="+mn-ea"/>
                <a:cs typeface="+mn-cs"/>
              </a:rPr>
              <a:t>Lesson 1: The Why, What, &amp; How of Fatigue Management Technologies </a:t>
            </a:r>
          </a:p>
          <a:p>
            <a:pPr marL="171450" lvl="0" indent="-171450">
              <a:buFont typeface="Arial" pitchFamily="34" charset="0"/>
              <a:buChar char="•"/>
            </a:pPr>
            <a:r>
              <a:rPr lang="en-US" sz="1200" i="0" kern="1200" dirty="0" smtClean="0">
                <a:solidFill>
                  <a:schemeClr val="tx1"/>
                </a:solidFill>
                <a:effectLst/>
                <a:latin typeface="+mn-lt"/>
                <a:ea typeface="+mn-ea"/>
                <a:cs typeface="+mn-cs"/>
              </a:rPr>
              <a:t>Lesson 2: Sample of Current Technologies</a:t>
            </a:r>
          </a:p>
          <a:p>
            <a:pPr marL="171450" lvl="0" indent="-171450">
              <a:buFont typeface="Arial" pitchFamily="34" charset="0"/>
              <a:buChar char="•"/>
            </a:pPr>
            <a:r>
              <a:rPr lang="en-US" sz="1200" i="0" kern="1200" dirty="0" smtClean="0">
                <a:solidFill>
                  <a:schemeClr val="tx1"/>
                </a:solidFill>
                <a:effectLst/>
                <a:latin typeface="+mn-lt"/>
                <a:ea typeface="+mn-ea"/>
                <a:cs typeface="+mn-cs"/>
              </a:rPr>
              <a:t>Lesson 3: Deployment Considerations &amp; Operational Guidelines</a:t>
            </a:r>
          </a:p>
          <a:p>
            <a:r>
              <a:rPr lang="en-US" sz="1200" i="0" kern="1200" dirty="0" smtClean="0">
                <a:solidFill>
                  <a:schemeClr val="tx1"/>
                </a:solidFill>
                <a:effectLst/>
                <a:latin typeface="+mn-lt"/>
                <a:ea typeface="+mn-ea"/>
                <a:cs typeface="+mn-cs"/>
              </a:rPr>
              <a:t>and</a:t>
            </a:r>
          </a:p>
          <a:p>
            <a:pPr marL="171450" lvl="0" indent="-171450">
              <a:buFont typeface="Arial" pitchFamily="34" charset="0"/>
              <a:buChar char="•"/>
            </a:pPr>
            <a:r>
              <a:rPr lang="en-US" sz="1200" i="0" kern="1200" dirty="0" smtClean="0">
                <a:solidFill>
                  <a:schemeClr val="tx1"/>
                </a:solidFill>
                <a:effectLst/>
                <a:latin typeface="+mn-lt"/>
                <a:ea typeface="+mn-ea"/>
                <a:cs typeface="+mn-cs"/>
              </a:rPr>
              <a:t>Lesson 4: Wrap-up &amp; Review</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a:t>
            </a:fld>
            <a:endParaRPr lang="en-US" dirty="0"/>
          </a:p>
        </p:txBody>
      </p:sp>
    </p:spTree>
    <p:extLst>
      <p:ext uri="{BB962C8B-B14F-4D97-AF65-F5344CB8AC3E}">
        <p14:creationId xmlns:p14="http://schemas.microsoft.com/office/powerpoint/2010/main" val="3222445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All</a:t>
            </a:r>
            <a:r>
              <a:rPr lang="en-US" i="0" baseline="0" dirty="0" smtClean="0"/>
              <a:t> </a:t>
            </a:r>
            <a:r>
              <a:rPr lang="en-US" i="0" dirty="0" smtClean="0"/>
              <a:t>fatigue management technologies have some limitations one must consider. There</a:t>
            </a:r>
            <a:r>
              <a:rPr lang="en-US" i="0" baseline="0" dirty="0" smtClean="0"/>
              <a:t> are several </a:t>
            </a:r>
            <a:r>
              <a:rPr lang="en-US" i="0" dirty="0" smtClean="0"/>
              <a:t>potential limitations to consider with physiological concepts. </a:t>
            </a:r>
          </a:p>
          <a:p>
            <a:endParaRPr lang="en-US" i="0" dirty="0" smtClean="0"/>
          </a:p>
          <a:p>
            <a:r>
              <a:rPr lang="en-US" i="0" dirty="0" smtClean="0"/>
              <a:t>For systems</a:t>
            </a:r>
            <a:r>
              <a:rPr lang="en-US" i="0" baseline="0" dirty="0" smtClean="0"/>
              <a:t> that use eye measures you have potential false alarms for mirror and in-cab device glances, the sensitivity of camera and infrared with respect to different lighting conditions, and driver resistance to systems that require glasses to be worn.</a:t>
            </a:r>
          </a:p>
          <a:p>
            <a:endParaRPr lang="en-US" i="0" baseline="0" dirty="0" smtClean="0"/>
          </a:p>
          <a:p>
            <a:pPr marL="0" indent="0">
              <a:buFont typeface="Arial" pitchFamily="34" charset="0"/>
              <a:buNone/>
            </a:pPr>
            <a:r>
              <a:rPr lang="en-US" i="0" baseline="0" dirty="0" smtClean="0"/>
              <a:t>Actigraphy devices are predictive technology that does not take into account individual differences and requires the driver to wear the device. They do not provide real time alerts or data for the driver.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20</a:t>
            </a:fld>
            <a:endParaRPr lang="en-US"/>
          </a:p>
        </p:txBody>
      </p:sp>
    </p:spTree>
    <p:extLst>
      <p:ext uri="{BB962C8B-B14F-4D97-AF65-F5344CB8AC3E}">
        <p14:creationId xmlns:p14="http://schemas.microsoft.com/office/powerpoint/2010/main" val="2529695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Psychomotor skills are combinations of hand-eye coordination in manipulation of</a:t>
            </a:r>
            <a:r>
              <a:rPr lang="en-US" b="0" i="0" baseline="0" dirty="0" smtClean="0"/>
              <a:t> object controls (i.e., steering wheel). Within this, cogn</a:t>
            </a:r>
            <a:r>
              <a:rPr lang="en-US" b="0" i="0" dirty="0" smtClean="0"/>
              <a:t>itive functions generate automatic or</a:t>
            </a:r>
            <a:r>
              <a:rPr lang="en-US" b="0" i="0" baseline="0" dirty="0" smtClean="0"/>
              <a:t> instinctive psychomotor responses. Tests of cognitive functions use an objective process and typically measure hand-eye coordination and/or reaction time. These tests are relatively short and non-invasive to the driver. This type of testing is used as a fitness-for-duty predictor.</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 </a:t>
            </a:r>
            <a:endParaRPr lang="en-US" b="1" i="0"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21</a:t>
            </a:fld>
            <a:endParaRPr lang="en-US" dirty="0"/>
          </a:p>
        </p:txBody>
      </p:sp>
    </p:spTree>
    <p:extLst>
      <p:ext uri="{BB962C8B-B14F-4D97-AF65-F5344CB8AC3E}">
        <p14:creationId xmlns:p14="http://schemas.microsoft.com/office/powerpoint/2010/main" val="256889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There</a:t>
            </a:r>
            <a:r>
              <a:rPr lang="en-US" i="0" baseline="0" dirty="0" smtClean="0"/>
              <a:t> are some potential limitations to consider with technology that measures psychomotor skills. Technology used prior to driving must be administered by personnel in the back-office, does not take into account possible onset of fatigue at a later time during the driving shift, and there is always the possibility of a driver beating the system. Technology that measures psychomotor skills of a driver while driving creates an additional task for the driver to perform, increasing the possibility of driver inattention.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22</a:t>
            </a:fld>
            <a:endParaRPr lang="en-US"/>
          </a:p>
        </p:txBody>
      </p:sp>
    </p:spTree>
    <p:extLst>
      <p:ext uri="{BB962C8B-B14F-4D97-AF65-F5344CB8AC3E}">
        <p14:creationId xmlns:p14="http://schemas.microsoft.com/office/powerpoint/2010/main" val="1914527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Behavior-based coaching is a four-step process. The first step involves in-vehicle</a:t>
            </a:r>
            <a:r>
              <a:rPr lang="en-US" b="0" i="0" baseline="0" dirty="0" smtClean="0"/>
              <a:t> driver monitoring. Typically these systems record the driver and forward view of the roadway.  Additionally, some systems record vehicle state parameters such as braking, speed, etc.  Event markers are triggered in the video and data recording when certain thresholds are met. For example, a hard braking event would trigger an event marker. The second step involves review and analysis of the video and data.  Some systems are managed by a third party while others are solely managed by the carrier. The third step involves driver coaching and training which provides drivers with feedback about his/her performance recorded by the system. Safety managers and driver trainers can access the video and/or data for the necessary coaching and training. The fourth step is for the driver to return to the field with new knowledge and/or techniques that should improve his or her driving behavior. One thing to keep in mind are these systems are not solely for fatigue management but rather overall driving behavior. Distracted driving and fuel economy are just a couple of the other uses of this type of system. </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r>
              <a:rPr lang="en-US" b="1" dirty="0" smtClean="0"/>
              <a:t>________________</a:t>
            </a:r>
          </a:p>
          <a:p>
            <a:r>
              <a:rPr lang="en-US" b="1" dirty="0" smtClean="0"/>
              <a:t>Key Points: </a:t>
            </a:r>
          </a:p>
          <a:p>
            <a:endParaRPr lang="en-US" b="1" dirty="0" smtClean="0"/>
          </a:p>
          <a:p>
            <a:pPr marL="171450" indent="-171450">
              <a:buFont typeface="Arial" pitchFamily="34" charset="0"/>
              <a:buChar char="•"/>
            </a:pPr>
            <a:r>
              <a:rPr lang="en-US" b="0" dirty="0" smtClean="0"/>
              <a:t>Behavior-based coaching is a four step process.</a:t>
            </a:r>
          </a:p>
          <a:p>
            <a:pPr marL="628650" lvl="1" indent="-171450">
              <a:buFont typeface="Arial" pitchFamily="34" charset="0"/>
              <a:buChar char="•"/>
            </a:pPr>
            <a:r>
              <a:rPr lang="en-US" b="0" dirty="0" smtClean="0"/>
              <a:t>These systems are</a:t>
            </a:r>
            <a:r>
              <a:rPr lang="en-US" b="0" baseline="0" dirty="0" smtClean="0"/>
              <a:t> not solely for fatigue management but rather overall driver behavior (i.e., distracted driving, fuel economy, etc.).</a:t>
            </a:r>
            <a:endParaRPr lang="en-US" b="0" dirty="0" smtClean="0"/>
          </a:p>
          <a:p>
            <a:pPr marL="171450" indent="-171450">
              <a:buFont typeface="Arial" pitchFamily="34" charset="0"/>
              <a:buChar char="•"/>
            </a:pPr>
            <a:r>
              <a:rPr lang="en-US" b="0" dirty="0" smtClean="0"/>
              <a:t>Typically theses systems record the driver and the forward view of the roadway.</a:t>
            </a:r>
          </a:p>
          <a:p>
            <a:pPr marL="171450" indent="-171450">
              <a:buFont typeface="Arial" pitchFamily="34" charset="0"/>
              <a:buChar char="•"/>
            </a:pPr>
            <a:r>
              <a:rPr lang="en-US" b="0" dirty="0" smtClean="0"/>
              <a:t>Certain</a:t>
            </a:r>
            <a:r>
              <a:rPr lang="en-US" b="0" baseline="0" dirty="0" smtClean="0"/>
              <a:t> vehicle state parameters (e.g., hard braking) trigger event markers in data recording.</a:t>
            </a:r>
          </a:p>
          <a:p>
            <a:pPr marL="171450" indent="-171450">
              <a:buFont typeface="Arial" pitchFamily="34" charset="0"/>
              <a:buChar char="•"/>
            </a:pPr>
            <a:r>
              <a:rPr lang="en-US" b="0" baseline="0" dirty="0" smtClean="0"/>
              <a:t>Safety managers and driver trainers can access video and/or data for review.</a:t>
            </a:r>
          </a:p>
          <a:p>
            <a:pPr marL="171450" indent="-171450">
              <a:buFont typeface="Arial" pitchFamily="34" charset="0"/>
              <a:buChar char="•"/>
            </a:pPr>
            <a:r>
              <a:rPr lang="en-US" b="0" baseline="0" dirty="0" smtClean="0"/>
              <a:t>Data from some systems is managed by a third party.</a:t>
            </a:r>
          </a:p>
        </p:txBody>
      </p:sp>
      <p:sp>
        <p:nvSpPr>
          <p:cNvPr id="4" name="Slide Number Placeholder 3"/>
          <p:cNvSpPr>
            <a:spLocks noGrp="1"/>
          </p:cNvSpPr>
          <p:nvPr>
            <p:ph type="sldNum" sz="quarter" idx="10"/>
          </p:nvPr>
        </p:nvSpPr>
        <p:spPr/>
        <p:txBody>
          <a:bodyPr/>
          <a:lstStyle/>
          <a:p>
            <a:fld id="{B1547036-5764-4544-935C-5E5ED86B376C}" type="slidenum">
              <a:rPr lang="en-US" smtClean="0"/>
              <a:t>23</a:t>
            </a:fld>
            <a:endParaRPr lang="en-US" dirty="0"/>
          </a:p>
        </p:txBody>
      </p:sp>
    </p:spTree>
    <p:extLst>
      <p:ext uri="{BB962C8B-B14F-4D97-AF65-F5344CB8AC3E}">
        <p14:creationId xmlns:p14="http://schemas.microsoft.com/office/powerpoint/2010/main" val="3483670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Some potential limitations to consider when using behavior-based coaching are that driver</a:t>
            </a:r>
            <a:r>
              <a:rPr lang="en-US" b="0" i="0" baseline="0" dirty="0" smtClean="0"/>
              <a:t> coaching and training takes place after risky driving behavior occurs, drivers may view required coaching as punishment, drivers must be willing to listen and learn, and some systems may require a monthly fee to access the recorded video and/or data.</a:t>
            </a:r>
            <a:endParaRPr lang="en-US" b="0" i="0" dirty="0" smtClean="0"/>
          </a:p>
          <a:p>
            <a:endParaRPr lang="en-US" dirty="0" smtClean="0"/>
          </a:p>
          <a:p>
            <a:r>
              <a:rPr lang="en-US" b="1" dirty="0" smtClean="0"/>
              <a:t> </a:t>
            </a:r>
            <a:endParaRPr lang="en-US" b="1" dirty="0"/>
          </a:p>
        </p:txBody>
      </p:sp>
      <p:sp>
        <p:nvSpPr>
          <p:cNvPr id="4" name="Slide Number Placeholder 3"/>
          <p:cNvSpPr>
            <a:spLocks noGrp="1"/>
          </p:cNvSpPr>
          <p:nvPr>
            <p:ph type="sldNum" sz="quarter" idx="10"/>
          </p:nvPr>
        </p:nvSpPr>
        <p:spPr/>
        <p:txBody>
          <a:bodyPr/>
          <a:lstStyle/>
          <a:p>
            <a:fld id="{B1547036-5764-4544-935C-5E5ED86B376C}" type="slidenum">
              <a:rPr lang="en-US" smtClean="0"/>
              <a:t>24</a:t>
            </a:fld>
            <a:endParaRPr lang="en-US"/>
          </a:p>
        </p:txBody>
      </p:sp>
    </p:spTree>
    <p:extLst>
      <p:ext uri="{BB962C8B-B14F-4D97-AF65-F5344CB8AC3E}">
        <p14:creationId xmlns:p14="http://schemas.microsoft.com/office/powerpoint/2010/main" val="3770918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  </a:t>
            </a:r>
            <a:r>
              <a:rPr lang="en-US" b="0" i="0" dirty="0" smtClean="0"/>
              <a:t>Vehicle kinematics and driver input fatigue management technology concepts use lane tracking or steering input as the driver performance measure.</a:t>
            </a:r>
            <a:r>
              <a:rPr lang="en-US" b="0" i="0" baseline="0" dirty="0" smtClean="0"/>
              <a:t> Lane tracking uses computer-based algorithms in conjunction with a camera, machine vision, and vehicle state to monitor lane position. These systems warn the driver when he or she is deviating from the travel lane. Usually this warning is an auditory alert. Typically, systems using lane tracking are referred to as lane departure warning systems. Lane departure warning systems also tend to improve overall attention and performance even when the driver may not be fatigued. Fatigue management technology systems using steering input as the performance measure use a computer sensor to detect the actual amount of steering input and changes in steering behavior such as rapid lateral movements of the steering wheel (also known as drift and jerk steering). The driver is warned when programmed thresholds are met. </a:t>
            </a:r>
            <a:r>
              <a:rPr lang="en-US" b="0" i="0" dirty="0" smtClean="0"/>
              <a:t> </a:t>
            </a:r>
          </a:p>
          <a:p>
            <a:endParaRPr lang="en-US" b="1" dirty="0" smtClean="0"/>
          </a:p>
          <a:p>
            <a:r>
              <a:rPr lang="en-US" b="1" dirty="0" smtClean="0"/>
              <a:t>______________________</a:t>
            </a:r>
          </a:p>
          <a:p>
            <a:r>
              <a:rPr lang="en-US" b="1" dirty="0" smtClean="0"/>
              <a:t>Key Points:</a:t>
            </a:r>
          </a:p>
          <a:p>
            <a:endParaRPr lang="en-US" b="1" dirty="0" smtClean="0"/>
          </a:p>
          <a:p>
            <a:pPr marL="171450" indent="-171450">
              <a:buFont typeface="Arial" pitchFamily="34" charset="0"/>
              <a:buChar char="•"/>
            </a:pPr>
            <a:r>
              <a:rPr lang="en-US" b="0" dirty="0" smtClean="0"/>
              <a:t>LDWS tend to improve drivers’ overall attention and performance even when not fatigued. </a:t>
            </a:r>
          </a:p>
          <a:p>
            <a:pPr marL="171450" indent="-171450">
              <a:buFont typeface="Arial" pitchFamily="34" charset="0"/>
              <a:buChar char="•"/>
            </a:pPr>
            <a:r>
              <a:rPr lang="en-US" b="0" dirty="0" smtClean="0"/>
              <a:t>Steering sensors look for changes</a:t>
            </a:r>
            <a:r>
              <a:rPr lang="en-US" b="0" baseline="0" dirty="0" smtClean="0"/>
              <a:t> in steering behavior.</a:t>
            </a:r>
          </a:p>
          <a:p>
            <a:pPr marL="628650" lvl="1" indent="-171450">
              <a:buFont typeface="Arial" pitchFamily="34" charset="0"/>
              <a:buChar char="•"/>
            </a:pPr>
            <a:r>
              <a:rPr lang="en-US" b="0" baseline="0" dirty="0" smtClean="0"/>
              <a:t>Rapid lateral movements of the wheel (i.e., drift and jerk steering).</a:t>
            </a: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25</a:t>
            </a:fld>
            <a:endParaRPr lang="en-US" dirty="0"/>
          </a:p>
        </p:txBody>
      </p:sp>
    </p:spTree>
    <p:extLst>
      <p:ext uri="{BB962C8B-B14F-4D97-AF65-F5344CB8AC3E}">
        <p14:creationId xmlns:p14="http://schemas.microsoft.com/office/powerpoint/2010/main" val="27454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There</a:t>
            </a:r>
            <a:r>
              <a:rPr lang="en-US" i="0" baseline="0" dirty="0" smtClean="0"/>
              <a:t> are a</a:t>
            </a:r>
            <a:r>
              <a:rPr lang="en-US" i="0" dirty="0" smtClean="0"/>
              <a:t> few potential</a:t>
            </a:r>
            <a:r>
              <a:rPr lang="en-US" i="0" baseline="0" dirty="0" smtClean="0"/>
              <a:t> limitations to consider with systems using vehicle kinematics or driver input. Lane tracking requires visible lane markings. Night, adverse weather such as snow, and faded lane marking may render the system ineffective at times. Potential false alarms may arise using steering input parameters during driving conditions which require rapid and/or multiple steering inputs such as off-highway driving or backing.</a:t>
            </a:r>
          </a:p>
          <a:p>
            <a:endParaRPr lang="en-US" i="0" baseline="0" dirty="0" smtClean="0"/>
          </a:p>
          <a:p>
            <a:r>
              <a:rPr lang="en-US" b="1" i="0" baseline="0" dirty="0" smtClean="0"/>
              <a:t> </a:t>
            </a:r>
            <a:endParaRPr lang="en-US" b="1" i="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26</a:t>
            </a:fld>
            <a:endParaRPr lang="en-US"/>
          </a:p>
        </p:txBody>
      </p:sp>
    </p:spTree>
    <p:extLst>
      <p:ext uri="{BB962C8B-B14F-4D97-AF65-F5344CB8AC3E}">
        <p14:creationId xmlns:p14="http://schemas.microsoft.com/office/powerpoint/2010/main" val="394579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Single and</a:t>
            </a:r>
            <a:r>
              <a:rPr lang="en-US" b="0" i="0" baseline="0" dirty="0" smtClean="0"/>
              <a:t> multi-channel systems are referring to driver level, in-vehicle fatigue management technologies. Single channel systems rely on one predictor of fatigue. An example of a single channel system would be a lane departure warning system. Single channel systems have the potential for intermittent data loss. For example, snow covered roads could render a lane departure warning system ineffective. Multi-channel systems combine two or more predictors of fatigue. An example of a multi-channel system would be combining a lane departure warning system with eye tracking using </a:t>
            </a:r>
            <a:r>
              <a:rPr lang="en-US" b="0" i="0" baseline="0" dirty="0" err="1" smtClean="0"/>
              <a:t>Perclos</a:t>
            </a:r>
            <a:r>
              <a:rPr lang="en-US" b="0" i="0" baseline="0" dirty="0" smtClean="0"/>
              <a:t> algorithms. This creates a more robust system for monitoring driver fatigue by compensating for the weaknesses of each predictor. There are few off-the-shelf multi-channel systems currently available; however, one could potentially create a multi-channel system with currently available single channel systems.</a:t>
            </a:r>
            <a:endParaRPr lang="en-US" b="0" i="0" dirty="0" smtClean="0"/>
          </a:p>
          <a:p>
            <a:r>
              <a:rPr lang="en-US" b="1" dirty="0" smtClean="0"/>
              <a:t>______________________</a:t>
            </a:r>
          </a:p>
          <a:p>
            <a:r>
              <a:rPr lang="en-US" b="1" dirty="0" smtClean="0"/>
              <a:t>Key</a:t>
            </a:r>
            <a:r>
              <a:rPr lang="en-US" b="1" baseline="0" dirty="0" smtClean="0"/>
              <a:t> Points:</a:t>
            </a:r>
          </a:p>
          <a:p>
            <a:endParaRPr lang="en-US" b="1" baseline="0" dirty="0" smtClean="0"/>
          </a:p>
          <a:p>
            <a:pPr marL="171450" indent="-171450">
              <a:buFont typeface="Arial" pitchFamily="34" charset="0"/>
              <a:buChar char="•"/>
            </a:pPr>
            <a:r>
              <a:rPr lang="en-US" dirty="0" smtClean="0"/>
              <a:t>Single and multi-channel systems are referring to driver</a:t>
            </a:r>
            <a:r>
              <a:rPr lang="en-US" baseline="0" dirty="0" smtClean="0"/>
              <a:t> level, in-vehicle FMTs relating to driver input/vehicle kinematics and physiological concepts.</a:t>
            </a:r>
          </a:p>
          <a:p>
            <a:pPr marL="171450" indent="-171450">
              <a:buFont typeface="Arial" pitchFamily="34" charset="0"/>
              <a:buChar char="•"/>
            </a:pPr>
            <a:r>
              <a:rPr lang="en-US" dirty="0" smtClean="0"/>
              <a:t>An</a:t>
            </a:r>
            <a:r>
              <a:rPr lang="en-US" baseline="0" dirty="0" smtClean="0"/>
              <a:t> example of a single channel system would be a lane tracking system.</a:t>
            </a:r>
          </a:p>
          <a:p>
            <a:pPr marL="171450" indent="-171450">
              <a:buFont typeface="Arial" pitchFamily="34" charset="0"/>
              <a:buChar char="•"/>
            </a:pPr>
            <a:r>
              <a:rPr lang="en-US" baseline="0" dirty="0" smtClean="0"/>
              <a:t>Intermittent data could potentially come from snow covered roads or faded lane markings and could render a lane tracking system ineffective.</a:t>
            </a:r>
          </a:p>
          <a:p>
            <a:pPr marL="171450" indent="-171450">
              <a:buFont typeface="Arial" pitchFamily="34" charset="0"/>
              <a:buChar char="•"/>
            </a:pPr>
            <a:r>
              <a:rPr lang="en-US" baseline="0" dirty="0" smtClean="0"/>
              <a:t>Multi-channel system example:</a:t>
            </a:r>
          </a:p>
          <a:p>
            <a:pPr marL="628650" lvl="1" indent="-171450">
              <a:buFont typeface="Arial" pitchFamily="34" charset="0"/>
              <a:buChar char="•"/>
            </a:pPr>
            <a:r>
              <a:rPr lang="en-US" baseline="0" dirty="0" smtClean="0"/>
              <a:t>Lane tracking along with eye tracking using Perclos algorithms.</a:t>
            </a:r>
          </a:p>
          <a:p>
            <a:pPr marL="171450" indent="-171450">
              <a:buFont typeface="Arial" pitchFamily="34" charset="0"/>
              <a:buChar char="•"/>
            </a:pPr>
            <a:r>
              <a:rPr lang="en-US" baseline="0" dirty="0" smtClean="0"/>
              <a:t>Compensates for the weaknesses of each predictor.</a:t>
            </a:r>
          </a:p>
          <a:p>
            <a:pPr marL="171450" indent="-171450">
              <a:buFont typeface="Arial" pitchFamily="34" charset="0"/>
              <a:buChar char="•"/>
            </a:pPr>
            <a:r>
              <a:rPr lang="en-US" b="0" baseline="0" dirty="0" smtClean="0"/>
              <a:t>However, one could create a multi-channel system.</a:t>
            </a:r>
            <a:endParaRPr lang="en-US" b="1" baseline="0"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27</a:t>
            </a:fld>
            <a:endParaRPr lang="en-US" dirty="0"/>
          </a:p>
        </p:txBody>
      </p:sp>
    </p:spTree>
    <p:extLst>
      <p:ext uri="{BB962C8B-B14F-4D97-AF65-F5344CB8AC3E}">
        <p14:creationId xmlns:p14="http://schemas.microsoft.com/office/powerpoint/2010/main" val="1710463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Understanding and making sense of fatigue management technologies is an important</a:t>
            </a:r>
            <a:r>
              <a:rPr lang="en-US" b="0" i="0" baseline="0" dirty="0" smtClean="0"/>
              <a:t> part of the process</a:t>
            </a:r>
            <a:r>
              <a:rPr lang="en-US" b="0" i="0" dirty="0" smtClean="0"/>
              <a:t> when deciding on their use. Fatigue management</a:t>
            </a:r>
            <a:r>
              <a:rPr lang="en-US" b="0" i="0" baseline="0" dirty="0" smtClean="0"/>
              <a:t> technologies must be scientifically and operationally sound through third party scientific validation of concepts and of specific systems. Government and university research is a good starting point when looking for face, concurrent, and predictive validity of these concepts and systems. </a:t>
            </a:r>
            <a:r>
              <a:rPr lang="en-US" b="0" i="0" dirty="0" smtClean="0"/>
              <a:t>Not</a:t>
            </a:r>
            <a:r>
              <a:rPr lang="en-US" b="0" i="0" baseline="0" dirty="0" smtClean="0"/>
              <a:t> all fatigue management concepts will work for every fleet. These systems must prove to be reliable under the rigors of everyday driving in various conditions. A number of factors including fleet size and type of operation will help determine which fatigue management technology provides the greatest effectiveness for your carrier. One must accept that all fatigue management technologies contain limitations. Some of the concepts behind this technology overlap and occur both at the driver level and back-office level as well as out-of-vehicle and in-vehicle. </a:t>
            </a:r>
            <a:r>
              <a:rPr lang="en-US" b="0" i="0" baseline="0" dirty="0" err="1" smtClean="0"/>
              <a:t>Actigraphy</a:t>
            </a:r>
            <a:r>
              <a:rPr lang="en-US" b="0" i="0" baseline="0" dirty="0" smtClean="0"/>
              <a:t> is one such example of driver level and back-office level technology. All systems are not created equal. A good example of this inequality would be eye tracking. While </a:t>
            </a:r>
            <a:r>
              <a:rPr lang="en-US" b="0" i="0" baseline="0" dirty="0" err="1" smtClean="0"/>
              <a:t>Perclos</a:t>
            </a:r>
            <a:r>
              <a:rPr lang="en-US" b="0" i="0" baseline="0" dirty="0" smtClean="0"/>
              <a:t> has been found to be one of the most valid fatigue measures, how a vendor integrates a </a:t>
            </a:r>
            <a:r>
              <a:rPr lang="en-US" b="0" i="0" baseline="0" dirty="0" err="1" smtClean="0"/>
              <a:t>Perclos</a:t>
            </a:r>
            <a:r>
              <a:rPr lang="en-US" b="0" i="0" baseline="0" dirty="0" smtClean="0"/>
              <a:t> algorithm and the selected camera and infrared sensor can greatly vary the effectiveness and false alarms between systems using this technology. And finally, one must remember that fatigue management technologies are designed to aid the driver, not solve the problem.</a:t>
            </a:r>
            <a:endParaRPr lang="en-US" b="0" i="0" dirty="0" smtClean="0"/>
          </a:p>
          <a:p>
            <a:endParaRPr lang="en-US" b="1" dirty="0" smtClean="0"/>
          </a:p>
          <a:p>
            <a:r>
              <a:rPr lang="en-US" b="1" dirty="0" smtClean="0"/>
              <a:t>__________________________</a:t>
            </a:r>
          </a:p>
          <a:p>
            <a:r>
              <a:rPr lang="en-US" b="1" dirty="0" smtClean="0"/>
              <a:t>Key Points:</a:t>
            </a:r>
          </a:p>
          <a:p>
            <a:endParaRPr lang="en-US" dirty="0" smtClean="0"/>
          </a:p>
          <a:p>
            <a:pPr marL="171450" indent="-171450">
              <a:buFont typeface="Arial" pitchFamily="34" charset="0"/>
              <a:buChar char="•"/>
            </a:pPr>
            <a:r>
              <a:rPr lang="en-US" dirty="0" smtClean="0"/>
              <a:t>Third party scientific validation</a:t>
            </a:r>
            <a:r>
              <a:rPr lang="en-US" baseline="0" dirty="0" smtClean="0"/>
              <a:t> (face, concurrent, and predictive validity) of concepts and of specific systems (i.e., government and university research).</a:t>
            </a:r>
          </a:p>
          <a:p>
            <a:pPr marL="171450" indent="-171450">
              <a:buFont typeface="Arial" pitchFamily="34" charset="0"/>
              <a:buChar char="•"/>
            </a:pPr>
            <a:r>
              <a:rPr lang="en-US" baseline="0" dirty="0" smtClean="0"/>
              <a:t>Must prove to be reliable under the rigors of everyday driving in various conditions.</a:t>
            </a:r>
          </a:p>
          <a:p>
            <a:pPr marL="171450" indent="-171450">
              <a:buFont typeface="Arial" pitchFamily="34" charset="0"/>
              <a:buChar char="•"/>
            </a:pPr>
            <a:r>
              <a:rPr lang="en-US" baseline="0" dirty="0" smtClean="0"/>
              <a:t>A number of factors including fleet size and type of operation will help determine which FMT provides the greatest effectiveness for your carrier.</a:t>
            </a:r>
          </a:p>
          <a:p>
            <a:pPr marL="171450" indent="-171450">
              <a:buFont typeface="Arial" pitchFamily="34" charset="0"/>
              <a:buChar char="•"/>
            </a:pPr>
            <a:r>
              <a:rPr lang="en-US" baseline="0" dirty="0" err="1" smtClean="0"/>
              <a:t>Actigraphy</a:t>
            </a:r>
            <a:r>
              <a:rPr lang="en-US" baseline="0" dirty="0" smtClean="0"/>
              <a:t> is an example of in-vehicle and out-of-vehicle technology.</a:t>
            </a:r>
          </a:p>
          <a:p>
            <a:pPr marL="171450" indent="-171450">
              <a:buFont typeface="Arial" pitchFamily="34" charset="0"/>
              <a:buChar char="•"/>
            </a:pPr>
            <a:r>
              <a:rPr lang="en-US" baseline="0" dirty="0" smtClean="0"/>
              <a:t>Inequality of systems example:</a:t>
            </a:r>
          </a:p>
          <a:p>
            <a:pPr marL="628650" lvl="1" indent="-171450">
              <a:buFont typeface="Arial" pitchFamily="34" charset="0"/>
              <a:buChar char="•"/>
            </a:pPr>
            <a:r>
              <a:rPr lang="en-US" baseline="0" dirty="0" smtClean="0"/>
              <a:t>While </a:t>
            </a:r>
            <a:r>
              <a:rPr lang="en-US" baseline="0" dirty="0" err="1" smtClean="0"/>
              <a:t>Perclos</a:t>
            </a:r>
            <a:r>
              <a:rPr lang="en-US" baseline="0" dirty="0" smtClean="0"/>
              <a:t> has been found to be one of the most valid fatigue measures, how a vendor integrates a </a:t>
            </a:r>
            <a:r>
              <a:rPr lang="en-US" baseline="0" dirty="0" err="1" smtClean="0"/>
              <a:t>Perclos</a:t>
            </a:r>
            <a:r>
              <a:rPr lang="en-US" baseline="0" dirty="0" smtClean="0"/>
              <a:t> algorithm and the selected camera and IR sensor can greatly vary the effectiveness and false alarms between different systems.</a:t>
            </a:r>
          </a:p>
          <a:p>
            <a:pPr marL="171450" lvl="0" indent="-171450">
              <a:buFont typeface="Arial" pitchFamily="34" charset="0"/>
              <a:buChar char="•"/>
            </a:pPr>
            <a:endParaRPr lang="en-US" baseline="0" dirty="0" smtClean="0"/>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28</a:t>
            </a:fld>
            <a:endParaRPr lang="en-US"/>
          </a:p>
        </p:txBody>
      </p:sp>
    </p:spTree>
    <p:extLst>
      <p:ext uri="{BB962C8B-B14F-4D97-AF65-F5344CB8AC3E}">
        <p14:creationId xmlns:p14="http://schemas.microsoft.com/office/powerpoint/2010/main" val="2330011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There is no silver bullet when it comes to</a:t>
            </a:r>
            <a:r>
              <a:rPr lang="en-US" i="0" baseline="0" dirty="0" smtClean="0"/>
              <a:t> fatigue management technologies. These types of technologies are only one piece of the puzzle and they must be used within an overall fatigue management program to shape positive safety culture. However, when used correctly, </a:t>
            </a:r>
            <a:r>
              <a:rPr lang="en-US" b="0" i="0" baseline="0" dirty="0" smtClean="0"/>
              <a:t>these</a:t>
            </a:r>
            <a:r>
              <a:rPr lang="en-US" i="0" baseline="0" dirty="0" smtClean="0"/>
              <a:t> fatigue management technologies can reshape driving behavior leading to fewer driver errors and increased performance.</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29</a:t>
            </a:fld>
            <a:endParaRPr lang="en-US" dirty="0"/>
          </a:p>
        </p:txBody>
      </p:sp>
    </p:spTree>
    <p:extLst>
      <p:ext uri="{BB962C8B-B14F-4D97-AF65-F5344CB8AC3E}">
        <p14:creationId xmlns:p14="http://schemas.microsoft.com/office/powerpoint/2010/main" val="343517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This</a:t>
            </a:r>
            <a:r>
              <a:rPr lang="en-US" b="0" i="0" baseline="0" dirty="0" smtClean="0"/>
              <a:t> is a list of some of the most common acronyms you may encounter when dealing with fatigue management technologies. </a:t>
            </a:r>
            <a:r>
              <a:rPr lang="en-US" b="0" i="0" dirty="0" smtClean="0"/>
              <a:t>You may wish to print this slide as a quick reference</a:t>
            </a:r>
            <a:r>
              <a:rPr lang="en-US" b="0" i="0" baseline="0" dirty="0" smtClean="0"/>
              <a:t> while you are taking this training module.</a:t>
            </a:r>
            <a:endParaRPr lang="en-US" b="0" i="0" dirty="0" smtClean="0"/>
          </a:p>
          <a:p>
            <a:endParaRPr lang="en-US" b="1" dirty="0" smtClean="0"/>
          </a:p>
          <a:p>
            <a:r>
              <a:rPr lang="en-US" b="1" dirty="0" smtClean="0"/>
              <a:t>_______________________</a:t>
            </a:r>
          </a:p>
          <a:p>
            <a:r>
              <a:rPr lang="en-US" b="1" dirty="0" smtClean="0"/>
              <a:t>Key points:</a:t>
            </a:r>
          </a:p>
          <a:p>
            <a:endParaRPr lang="en-US" b="1" dirty="0" smtClean="0"/>
          </a:p>
          <a:p>
            <a:pPr marL="171450" indent="-171450">
              <a:buFont typeface="Arial" pitchFamily="34" charset="0"/>
              <a:buChar char="•"/>
            </a:pPr>
            <a:r>
              <a:rPr lang="en-US" b="0" dirty="0" smtClean="0"/>
              <a:t>You may wish to print this slide as a quick reference</a:t>
            </a:r>
            <a:r>
              <a:rPr lang="en-US" b="0" baseline="0" dirty="0" smtClean="0"/>
              <a:t> while you are taking this training module</a:t>
            </a: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3</a:t>
            </a:fld>
            <a:endParaRPr lang="en-US"/>
          </a:p>
        </p:txBody>
      </p:sp>
    </p:spTree>
    <p:extLst>
      <p:ext uri="{BB962C8B-B14F-4D97-AF65-F5344CB8AC3E}">
        <p14:creationId xmlns:p14="http://schemas.microsoft.com/office/powerpoint/2010/main" val="2061240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baseline="0" dirty="0" smtClean="0"/>
              <a:t>During this lesson you will learn why technology is a snapshot in time, view cross-comparisons of a sample of fatigue management technologies including system type, vendor, performance measures, alert modality, and cost. Additionally, several technologies will be highlighted in further detail as examples of each of the fatigue management technology concepts.</a:t>
            </a:r>
          </a:p>
          <a:p>
            <a:r>
              <a:rPr lang="en-US" b="1" dirty="0" smtClean="0"/>
              <a:t>_________________________</a:t>
            </a:r>
          </a:p>
          <a:p>
            <a:r>
              <a:rPr lang="en-US" b="1" dirty="0" smtClean="0"/>
              <a:t>Key</a:t>
            </a:r>
            <a:r>
              <a:rPr lang="en-US" b="1" baseline="0" dirty="0" smtClean="0"/>
              <a:t> Points Overview:</a:t>
            </a:r>
          </a:p>
          <a:p>
            <a:endParaRPr lang="en-US" baseline="0" dirty="0" smtClean="0"/>
          </a:p>
          <a:p>
            <a:pPr marL="171450" indent="-171450">
              <a:buFont typeface="Arial" pitchFamily="34" charset="0"/>
              <a:buChar char="•"/>
            </a:pPr>
            <a:r>
              <a:rPr lang="en-US" baseline="0" dirty="0" smtClean="0"/>
              <a:t>Snapshot in time</a:t>
            </a:r>
          </a:p>
          <a:p>
            <a:pPr marL="171450" indent="-171450">
              <a:buFont typeface="Arial" pitchFamily="34" charset="0"/>
              <a:buChar char="•"/>
            </a:pPr>
            <a:r>
              <a:rPr lang="en-US" baseline="0" dirty="0" smtClean="0"/>
              <a:t>Cross-comparison of a </a:t>
            </a:r>
            <a:r>
              <a:rPr lang="en-US" b="0" baseline="0" dirty="0" smtClean="0"/>
              <a:t>sample</a:t>
            </a:r>
            <a:r>
              <a:rPr lang="en-US" baseline="0" dirty="0" smtClean="0"/>
              <a:t> of FMTs including</a:t>
            </a:r>
          </a:p>
          <a:p>
            <a:pPr marL="628650" lvl="1" indent="-171450">
              <a:buFont typeface="Arial" pitchFamily="34" charset="0"/>
              <a:buChar char="•"/>
            </a:pPr>
            <a:r>
              <a:rPr lang="en-US" baseline="0" dirty="0" smtClean="0"/>
              <a:t>System</a:t>
            </a:r>
          </a:p>
          <a:p>
            <a:pPr marL="628650" lvl="1" indent="-171450">
              <a:buFont typeface="Arial" pitchFamily="34" charset="0"/>
              <a:buChar char="•"/>
            </a:pPr>
            <a:r>
              <a:rPr lang="en-US" baseline="0" dirty="0" smtClean="0"/>
              <a:t>Vendor</a:t>
            </a:r>
          </a:p>
          <a:p>
            <a:pPr marL="628650" lvl="1" indent="-171450">
              <a:buFont typeface="Arial" pitchFamily="34" charset="0"/>
              <a:buChar char="•"/>
            </a:pPr>
            <a:r>
              <a:rPr lang="en-US" sz="2800" baseline="0" dirty="0" smtClean="0"/>
              <a:t>Performance measures</a:t>
            </a:r>
          </a:p>
          <a:p>
            <a:pPr marL="628650" lvl="1" indent="-171450">
              <a:buFont typeface="Arial" pitchFamily="34" charset="0"/>
              <a:buChar char="•"/>
            </a:pPr>
            <a:r>
              <a:rPr lang="en-US" sz="2800" dirty="0" smtClean="0"/>
              <a:t>Alert modality</a:t>
            </a:r>
          </a:p>
          <a:p>
            <a:pPr marL="628650" lvl="1" indent="-171450">
              <a:buFont typeface="Arial" pitchFamily="34" charset="0"/>
              <a:buChar char="•"/>
            </a:pPr>
            <a:r>
              <a:rPr lang="en-US" sz="2800" dirty="0" smtClean="0"/>
              <a:t>Cost</a:t>
            </a:r>
          </a:p>
          <a:p>
            <a:pPr marL="171450" lvl="0" indent="-171450">
              <a:buFont typeface="Arial" pitchFamily="34" charset="0"/>
              <a:buChar char="•"/>
            </a:pPr>
            <a:r>
              <a:rPr lang="en-US" sz="2400" dirty="0" smtClean="0"/>
              <a:t>Several technologies</a:t>
            </a:r>
            <a:r>
              <a:rPr lang="en-US" sz="2400" baseline="0" dirty="0" smtClean="0"/>
              <a:t> will be highlighted in further detail as examples of each FMT concept</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30</a:t>
            </a:fld>
            <a:endParaRPr lang="en-US" dirty="0"/>
          </a:p>
        </p:txBody>
      </p:sp>
    </p:spTree>
    <p:extLst>
      <p:ext uri="{BB962C8B-B14F-4D97-AF65-F5344CB8AC3E}">
        <p14:creationId xmlns:p14="http://schemas.microsoft.com/office/powerpoint/2010/main" val="1999625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Current fatigue management technologies</a:t>
            </a:r>
            <a:r>
              <a:rPr lang="en-US" b="0" i="0" baseline="0" dirty="0" smtClean="0"/>
              <a:t> are really just a snapshot in time. Technology is on a continual path of evolution and fatigue management technologies available today may not be available in the future. This training module is intended as a guide as undoubtedly future generations of these technologies will become available. Many factors influence the comings and goings  of fatigue management technologies including but not limited to effectiveness, cost, vendors going out of business or selling a system to another vendor, or new concepts replacing old concepts. As new fatigue management technologies become available, this lesson could be updated to reflect the most promising of these technologies. The framework of the lesson should remain the same; however, expect the content to change based on new fatigue management technologies.  </a:t>
            </a:r>
          </a:p>
          <a:p>
            <a:endParaRPr lang="en-US" b="0" i="1" dirty="0" smtClean="0"/>
          </a:p>
          <a:p>
            <a:r>
              <a:rPr lang="en-US" b="1" dirty="0" smtClean="0"/>
              <a:t>________________________________________</a:t>
            </a:r>
          </a:p>
          <a:p>
            <a:endParaRPr lang="en-US" b="1" dirty="0" smtClean="0"/>
          </a:p>
          <a:p>
            <a:r>
              <a:rPr lang="en-US" b="1" dirty="0" smtClean="0"/>
              <a:t>Key Points:</a:t>
            </a:r>
          </a:p>
          <a:p>
            <a:endParaRPr lang="en-US" b="1" dirty="0" smtClean="0"/>
          </a:p>
          <a:p>
            <a:pPr marL="171450" indent="-171450">
              <a:buFont typeface="Arial" pitchFamily="34" charset="0"/>
              <a:buChar char="•"/>
            </a:pPr>
            <a:r>
              <a:rPr lang="en-US" b="0" dirty="0" smtClean="0"/>
              <a:t>As new FMTs</a:t>
            </a:r>
            <a:r>
              <a:rPr lang="en-US" b="0" baseline="0" dirty="0" smtClean="0"/>
              <a:t> become available, this lesson could be updated to reflect the most promising technologies</a:t>
            </a:r>
          </a:p>
          <a:p>
            <a:pPr marL="171450" indent="-171450">
              <a:buFont typeface="Arial" pitchFamily="34" charset="0"/>
              <a:buChar char="•"/>
            </a:pPr>
            <a:r>
              <a:rPr lang="en-US" b="0" baseline="0" dirty="0" smtClean="0"/>
              <a:t>The framework of the lesson will remain the same; however, expect content to change based on new FMTs</a:t>
            </a:r>
          </a:p>
          <a:p>
            <a:pPr marL="171450" indent="-171450">
              <a:buFont typeface="Arial" pitchFamily="34" charset="0"/>
              <a:buChar char="•"/>
            </a:pPr>
            <a:r>
              <a:rPr lang="en-US" b="0" baseline="0" dirty="0" smtClean="0"/>
              <a:t>Many factors influence the coming and going of FMTs</a:t>
            </a:r>
          </a:p>
          <a:p>
            <a:pPr marL="628650" lvl="1" indent="-171450">
              <a:buFont typeface="Arial" pitchFamily="34" charset="0"/>
              <a:buChar char="•"/>
            </a:pPr>
            <a:r>
              <a:rPr lang="en-US" b="0" baseline="0" dirty="0" smtClean="0"/>
              <a:t>Effectiveness</a:t>
            </a:r>
          </a:p>
          <a:p>
            <a:pPr marL="628650" lvl="1" indent="-171450">
              <a:buFont typeface="Arial" pitchFamily="34" charset="0"/>
              <a:buChar char="•"/>
            </a:pPr>
            <a:r>
              <a:rPr lang="en-US" b="0" baseline="0" dirty="0" smtClean="0"/>
              <a:t>Cost</a:t>
            </a:r>
          </a:p>
          <a:p>
            <a:pPr marL="628650" lvl="1" indent="-171450">
              <a:buFont typeface="Arial" pitchFamily="34" charset="0"/>
              <a:buChar char="•"/>
            </a:pPr>
            <a:r>
              <a:rPr lang="en-US" b="0" baseline="0" dirty="0" smtClean="0"/>
              <a:t>Vendors going out of business or selling system to another vendor</a:t>
            </a:r>
          </a:p>
          <a:p>
            <a:pPr marL="628650" lvl="1" indent="-171450">
              <a:buFont typeface="Arial" pitchFamily="34" charset="0"/>
              <a:buChar char="•"/>
            </a:pPr>
            <a:r>
              <a:rPr lang="en-US" b="0" baseline="0" dirty="0" smtClean="0"/>
              <a:t>New technology concepts replace old technology concepts</a:t>
            </a:r>
          </a:p>
        </p:txBody>
      </p:sp>
      <p:sp>
        <p:nvSpPr>
          <p:cNvPr id="4" name="Slide Number Placeholder 3"/>
          <p:cNvSpPr>
            <a:spLocks noGrp="1"/>
          </p:cNvSpPr>
          <p:nvPr>
            <p:ph type="sldNum" sz="quarter" idx="10"/>
          </p:nvPr>
        </p:nvSpPr>
        <p:spPr/>
        <p:txBody>
          <a:bodyPr/>
          <a:lstStyle/>
          <a:p>
            <a:fld id="{B1547036-5764-4544-935C-5E5ED86B376C}" type="slidenum">
              <a:rPr lang="en-US" smtClean="0"/>
              <a:t>31</a:t>
            </a:fld>
            <a:endParaRPr lang="en-US" dirty="0"/>
          </a:p>
        </p:txBody>
      </p:sp>
    </p:spTree>
    <p:extLst>
      <p:ext uri="{BB962C8B-B14F-4D97-AF65-F5344CB8AC3E}">
        <p14:creationId xmlns:p14="http://schemas.microsoft.com/office/powerpoint/2010/main" val="1513421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This lesson is not meant as a recommendation</a:t>
            </a:r>
            <a:r>
              <a:rPr lang="en-US" b="0" i="0" baseline="0" dirty="0" smtClean="0"/>
              <a:t> or endorsement of any fatigue management technology. Rather, this lesson is meant to </a:t>
            </a:r>
            <a:r>
              <a:rPr lang="en-US" sz="2400" b="0" i="0" dirty="0" smtClean="0"/>
              <a:t>provide a broad overview of the</a:t>
            </a:r>
            <a:r>
              <a:rPr lang="en-US" sz="2400" b="0" i="0" baseline="0" dirty="0" smtClean="0"/>
              <a:t> technologies</a:t>
            </a:r>
            <a:r>
              <a:rPr lang="en-US" sz="2400" b="0" i="0" dirty="0" smtClean="0"/>
              <a:t> on the market purported to address fatigued driving. The main point is educating carriers on what they may encounter when it comes to fatigue management technologies; not endorsing, recommending,</a:t>
            </a:r>
            <a:r>
              <a:rPr lang="en-US" sz="2400" b="0" i="0" baseline="0" dirty="0" smtClean="0"/>
              <a:t> or advocating for any vendor or specific fatigue management technology. </a:t>
            </a:r>
            <a:r>
              <a:rPr lang="en-US" b="0" i="0" baseline="0" dirty="0" smtClean="0"/>
              <a:t>Likewise, this is not disproving or criticizing any fatigue management technologies, included or omitted from this training module. One m</a:t>
            </a:r>
            <a:r>
              <a:rPr lang="en-US" sz="1200" b="0" i="0" dirty="0" smtClean="0"/>
              <a:t>ust be aware that not all vendor claims and/or system specifications have been validated. </a:t>
            </a:r>
            <a:r>
              <a:rPr lang="en-US" sz="2400" b="0" i="0" dirty="0" smtClean="0"/>
              <a:t>Providing the information in this module gives fleet managers and decision makers a broad overview of specific systems. Costs for specific fatigue</a:t>
            </a:r>
            <a:r>
              <a:rPr lang="en-US" sz="2400" b="0" i="0" baseline="0" dirty="0" smtClean="0"/>
              <a:t> management technologies</a:t>
            </a:r>
            <a:r>
              <a:rPr lang="en-US" sz="2400" b="0" i="0" dirty="0" smtClean="0"/>
              <a:t> vary widely and may be impractical for your fleet. Carrier</a:t>
            </a:r>
            <a:r>
              <a:rPr lang="en-US" sz="2400" b="0" i="0" baseline="0" dirty="0" smtClean="0"/>
              <a:t> decision makers</a:t>
            </a:r>
            <a:r>
              <a:rPr lang="en-US" sz="2400" b="0" i="0" dirty="0" smtClean="0"/>
              <a:t> should</a:t>
            </a:r>
            <a:r>
              <a:rPr lang="en-US" sz="2400" b="0" i="0" baseline="0" dirty="0" smtClean="0"/>
              <a:t> seek out further information and system specifics; this training module is just the beginning step in the process. Again, information meant to inform, not endorse. </a:t>
            </a:r>
            <a:endParaRPr lang="en-US" sz="2400" b="0" i="0" dirty="0" smtClean="0"/>
          </a:p>
          <a:p>
            <a:endParaRPr lang="en-US" b="1" dirty="0" smtClean="0"/>
          </a:p>
          <a:p>
            <a:r>
              <a:rPr lang="en-US" b="1" dirty="0" smtClean="0"/>
              <a:t>______________________</a:t>
            </a:r>
          </a:p>
          <a:p>
            <a:r>
              <a:rPr lang="en-US" b="1" dirty="0" smtClean="0"/>
              <a:t>Key Points:</a:t>
            </a:r>
          </a:p>
          <a:p>
            <a:endParaRPr lang="en-US" dirty="0" smtClean="0"/>
          </a:p>
          <a:p>
            <a:pPr marL="171450" indent="-171450">
              <a:buFont typeface="Arial" pitchFamily="34" charset="0"/>
              <a:buChar char="•"/>
            </a:pPr>
            <a:r>
              <a:rPr lang="en-US" dirty="0" smtClean="0"/>
              <a:t>The</a:t>
            </a:r>
            <a:r>
              <a:rPr lang="en-US" baseline="0" dirty="0" smtClean="0"/>
              <a:t> main point of this training module is educating carriers on what they may encounter when it comes to FMTs.</a:t>
            </a:r>
          </a:p>
          <a:p>
            <a:pPr marL="628650" lvl="1" indent="-171450">
              <a:buFont typeface="Arial" pitchFamily="34" charset="0"/>
              <a:buChar char="•"/>
            </a:pPr>
            <a:r>
              <a:rPr lang="en-US" baseline="0" dirty="0" smtClean="0"/>
              <a:t>Not endorsing, recommending, or advocating for any FMT </a:t>
            </a:r>
          </a:p>
          <a:p>
            <a:pPr marL="628650" lvl="1" indent="-171450">
              <a:buFont typeface="Arial" pitchFamily="34" charset="0"/>
              <a:buChar char="•"/>
            </a:pPr>
            <a:r>
              <a:rPr lang="en-US" baseline="0" dirty="0" smtClean="0"/>
              <a:t>Likewise, this is not disproving or criticizing any FMTs, included or omitted from this training module .</a:t>
            </a:r>
          </a:p>
          <a:p>
            <a:pPr marL="171450" lvl="0" indent="-171450">
              <a:buFont typeface="Arial" pitchFamily="34" charset="0"/>
              <a:buChar char="•"/>
            </a:pPr>
            <a:r>
              <a:rPr lang="en-US" dirty="0" smtClean="0"/>
              <a:t>Carrier</a:t>
            </a:r>
            <a:r>
              <a:rPr lang="en-US" baseline="0" dirty="0" smtClean="0"/>
              <a:t> decision makers</a:t>
            </a:r>
            <a:r>
              <a:rPr lang="en-US" dirty="0" smtClean="0"/>
              <a:t> should</a:t>
            </a:r>
            <a:r>
              <a:rPr lang="en-US" baseline="0" dirty="0" smtClean="0"/>
              <a:t> seek out further information and system specifics; this training module is just the beginning step in the process.  </a:t>
            </a:r>
            <a:endParaRPr lang="en-US"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32</a:t>
            </a:fld>
            <a:endParaRPr lang="en-US"/>
          </a:p>
        </p:txBody>
      </p:sp>
    </p:spTree>
    <p:extLst>
      <p:ext uri="{BB962C8B-B14F-4D97-AF65-F5344CB8AC3E}">
        <p14:creationId xmlns:p14="http://schemas.microsoft.com/office/powerpoint/2010/main" val="1159430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lesson will begin with fatigue management technologies using physiological</a:t>
            </a:r>
            <a:r>
              <a:rPr lang="en-US" i="0" baseline="0" dirty="0" smtClean="0"/>
              <a:t> concepts. The table shown displays some of the </a:t>
            </a:r>
            <a:r>
              <a:rPr lang="en-US" i="0" baseline="0" dirty="0" err="1" smtClean="0"/>
              <a:t>actigraphy</a:t>
            </a:r>
            <a:r>
              <a:rPr lang="en-US" i="0" baseline="0" dirty="0" smtClean="0"/>
              <a:t> devices currently available. Note that some systems do require additional equipment at a one-time cost. </a:t>
            </a:r>
            <a:r>
              <a:rPr lang="en-US" i="0" dirty="0" smtClean="0"/>
              <a:t>Clicking on the vendor</a:t>
            </a:r>
            <a:r>
              <a:rPr lang="en-US" i="0" baseline="0" dirty="0" smtClean="0"/>
              <a:t> name will direct you to their website for further details and contact information.</a:t>
            </a:r>
            <a:endParaRPr lang="en-US" i="0" dirty="0" smtClean="0"/>
          </a:p>
          <a:p>
            <a:endParaRPr lang="en-US" dirty="0" smtClean="0"/>
          </a:p>
          <a:p>
            <a:r>
              <a:rPr lang="en-US" dirty="0" smtClean="0"/>
              <a:t>______________________</a:t>
            </a:r>
          </a:p>
          <a:p>
            <a:r>
              <a:rPr lang="en-US" dirty="0" smtClean="0"/>
              <a:t>Click on the vendor</a:t>
            </a:r>
            <a:r>
              <a:rPr lang="en-US" baseline="0" dirty="0" smtClean="0"/>
              <a:t> name to be directed to their website for further details and contact information.</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33</a:t>
            </a:fld>
            <a:endParaRPr lang="en-US"/>
          </a:p>
        </p:txBody>
      </p:sp>
    </p:spTree>
    <p:extLst>
      <p:ext uri="{BB962C8B-B14F-4D97-AF65-F5344CB8AC3E}">
        <p14:creationId xmlns:p14="http://schemas.microsoft.com/office/powerpoint/2010/main" val="1131954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a:t>
            </a:r>
            <a:r>
              <a:rPr lang="en-US" i="0" dirty="0" err="1" smtClean="0"/>
              <a:t>actigraphy</a:t>
            </a:r>
            <a:r>
              <a:rPr lang="en-US" i="0" baseline="0" dirty="0" smtClean="0"/>
              <a:t> device uses four sleep pattern algorithms and circadian rhythm analysis to assess the sleep, rest, and activity patterns of the wearer. It includes off-wrist detection and ambient temperature recording features. Additionally, it provides visual and auditory alerts about driver’s state based on inferred need for sleep and a reaction time test. This device is contained in a water resistant sports-style watch with time, day, date, stop watch, alarm, and backlight.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34</a:t>
            </a:fld>
            <a:endParaRPr lang="en-US"/>
          </a:p>
        </p:txBody>
      </p:sp>
    </p:spTree>
    <p:extLst>
      <p:ext uri="{BB962C8B-B14F-4D97-AF65-F5344CB8AC3E}">
        <p14:creationId xmlns:p14="http://schemas.microsoft.com/office/powerpoint/2010/main" val="601216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Further, the data from this </a:t>
            </a:r>
            <a:r>
              <a:rPr lang="en-US" i="0" dirty="0" err="1" smtClean="0"/>
              <a:t>actigraphy</a:t>
            </a:r>
            <a:r>
              <a:rPr lang="en-US" i="0" dirty="0" smtClean="0"/>
              <a:t> device can be downloaded for analysis</a:t>
            </a:r>
            <a:r>
              <a:rPr lang="en-US" i="0" baseline="0" dirty="0" smtClean="0"/>
              <a:t> and graphing that potentially could be reviewed with the driver and used to help with scheduling. The data derived from this device are compatible with the Fatigue Avoidance Scheduling Tool. Watches can be swapped between drivers every 30 days to reduce cost and establish a baseline for all drivers. There is a one time $500 fee for the analysis software and cable to connect the device to a computer.</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35</a:t>
            </a:fld>
            <a:endParaRPr lang="en-US"/>
          </a:p>
        </p:txBody>
      </p:sp>
    </p:spTree>
    <p:extLst>
      <p:ext uri="{BB962C8B-B14F-4D97-AF65-F5344CB8AC3E}">
        <p14:creationId xmlns:p14="http://schemas.microsoft.com/office/powerpoint/2010/main" val="1047153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table displays some of the currently available fatigue</a:t>
            </a:r>
            <a:r>
              <a:rPr lang="en-US" i="0" baseline="0" dirty="0" smtClean="0"/>
              <a:t> management technology systems that use eye measures to estimate fatigue. </a:t>
            </a:r>
            <a:r>
              <a:rPr lang="en-US" i="0" dirty="0" smtClean="0"/>
              <a:t>Clicking on the vendor</a:t>
            </a:r>
            <a:r>
              <a:rPr lang="en-US" i="0" baseline="0" dirty="0" smtClean="0"/>
              <a:t> name will direct you to their website for further details and contact information. The next few slides will highlight two of these technologies.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36</a:t>
            </a:fld>
            <a:endParaRPr lang="en-US"/>
          </a:p>
        </p:txBody>
      </p:sp>
    </p:spTree>
    <p:extLst>
      <p:ext uri="{BB962C8B-B14F-4D97-AF65-F5344CB8AC3E}">
        <p14:creationId xmlns:p14="http://schemas.microsoft.com/office/powerpoint/2010/main" val="3982018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system uses proprietary </a:t>
            </a:r>
            <a:r>
              <a:rPr lang="en-US" i="0" dirty="0" err="1" smtClean="0"/>
              <a:t>Perclos</a:t>
            </a:r>
            <a:r>
              <a:rPr lang="en-US" i="0" baseline="0" dirty="0" smtClean="0"/>
              <a:t> based algorithms for analysis and alerts. This is a dash mounted camera with infrared light emitting diodes that has four sensitivity level settings for different driving environments. It provides an auditory alert to warn the driver of impending fatigue and is not affected by weather or off-highway use. The data can be downloaded for review if desired. This system is portable and plugs into a 12 volt power port.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37</a:t>
            </a:fld>
            <a:endParaRPr lang="en-US"/>
          </a:p>
        </p:txBody>
      </p:sp>
    </p:spTree>
    <p:extLst>
      <p:ext uri="{BB962C8B-B14F-4D97-AF65-F5344CB8AC3E}">
        <p14:creationId xmlns:p14="http://schemas.microsoft.com/office/powerpoint/2010/main" val="2447254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Narration:</a:t>
            </a:r>
            <a:r>
              <a:rPr lang="en-US" b="1" i="0" baseline="0" dirty="0" smtClean="0"/>
              <a:t> </a:t>
            </a:r>
            <a:r>
              <a:rPr lang="en-US" i="0" dirty="0" smtClean="0"/>
              <a:t>This system</a:t>
            </a:r>
            <a:r>
              <a:rPr lang="en-US" i="0" baseline="0" dirty="0" smtClean="0"/>
              <a:t> uses the amplitude velocity ratio concept to measure the eyelid velocity 500 times per second. It consists of two parts: driver worn glasses and a dashboard indicator. Through vehicle telemetry, the back-office has the ability to view estimated driver fatigue levels in real time.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38</a:t>
            </a:fld>
            <a:endParaRPr lang="en-US"/>
          </a:p>
        </p:txBody>
      </p:sp>
    </p:spTree>
    <p:extLst>
      <p:ext uri="{BB962C8B-B14F-4D97-AF65-F5344CB8AC3E}">
        <p14:creationId xmlns:p14="http://schemas.microsoft.com/office/powerpoint/2010/main" val="860918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The driver worn glasses are available in five lens configurations for different lighting conditions and are compatible with prescription lens. A</a:t>
            </a:r>
            <a:r>
              <a:rPr lang="en-US" b="0" i="0" baseline="0" dirty="0" smtClean="0"/>
              <a:t> small</a:t>
            </a:r>
            <a:r>
              <a:rPr lang="en-US" b="0" i="0" dirty="0" smtClean="0"/>
              <a:t> infrared transmitter and receiver are contained within the ear stems of the glasses</a:t>
            </a:r>
            <a:r>
              <a:rPr lang="en-US" b="0" i="0" baseline="0" dirty="0" smtClean="0"/>
              <a:t> and transmit data to the dashboard mounted liquid crystal display screen. The dashboard display provides the driver with a drowsiness score and current color-coded risk level.</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39</a:t>
            </a:fld>
            <a:endParaRPr lang="en-US"/>
          </a:p>
        </p:txBody>
      </p:sp>
    </p:spTree>
    <p:extLst>
      <p:ext uri="{BB962C8B-B14F-4D97-AF65-F5344CB8AC3E}">
        <p14:creationId xmlns:p14="http://schemas.microsoft.com/office/powerpoint/2010/main" val="374926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Module 10</a:t>
            </a:r>
            <a:r>
              <a:rPr lang="en-US" i="0" baseline="0" dirty="0" smtClean="0"/>
              <a:t> will consist of six learning objectives. These objectives are:</a:t>
            </a:r>
          </a:p>
          <a:p>
            <a:pPr marL="0" indent="0">
              <a:buFont typeface="Arial" pitchFamily="34" charset="0"/>
              <a:buNone/>
            </a:pPr>
            <a:endParaRPr lang="en-US" i="0" baseline="0" dirty="0" smtClean="0"/>
          </a:p>
          <a:p>
            <a:pPr marL="171450" indent="-171450">
              <a:buFont typeface="Arial" pitchFamily="34" charset="0"/>
              <a:buChar char="•"/>
            </a:pPr>
            <a:r>
              <a:rPr lang="en-US" i="0" dirty="0" smtClean="0"/>
              <a:t>Define and identify fatigue</a:t>
            </a:r>
            <a:r>
              <a:rPr lang="en-US" i="0" baseline="0" dirty="0" smtClean="0"/>
              <a:t> management technologies</a:t>
            </a:r>
            <a:r>
              <a:rPr lang="en-US" i="0" dirty="0" smtClean="0"/>
              <a:t> and their role within an overall safety culture;</a:t>
            </a:r>
          </a:p>
          <a:p>
            <a:pPr marL="171450" indent="-171450">
              <a:buFont typeface="Arial" pitchFamily="34" charset="0"/>
              <a:buChar char="•"/>
            </a:pPr>
            <a:r>
              <a:rPr lang="en-US" i="0" dirty="0" smtClean="0"/>
              <a:t>Discern the difference between the different classifications of</a:t>
            </a:r>
            <a:r>
              <a:rPr lang="en-US" i="0" baseline="0" dirty="0" smtClean="0"/>
              <a:t> fatigue management technologie</a:t>
            </a:r>
            <a:r>
              <a:rPr lang="en-US" i="0" dirty="0" smtClean="0"/>
              <a:t>s and a multi-channel versus single channel approach;</a:t>
            </a:r>
          </a:p>
          <a:p>
            <a:pPr marL="171450" indent="-171450">
              <a:buFont typeface="Arial" pitchFamily="34" charset="0"/>
              <a:buChar char="•"/>
            </a:pPr>
            <a:r>
              <a:rPr lang="en-US" i="0" dirty="0" smtClean="0"/>
              <a:t>Identify a sample of common currently available fatigue</a:t>
            </a:r>
            <a:r>
              <a:rPr lang="en-US" i="0" baseline="0" dirty="0" smtClean="0"/>
              <a:t> management technologies</a:t>
            </a:r>
            <a:r>
              <a:rPr lang="en-US" i="0" dirty="0" smtClean="0"/>
              <a:t> and their general specifications; </a:t>
            </a:r>
          </a:p>
          <a:p>
            <a:pPr marL="171450" indent="-171450">
              <a:buFont typeface="Arial" pitchFamily="34" charset="0"/>
              <a:buChar char="•"/>
            </a:pPr>
            <a:r>
              <a:rPr lang="en-US" i="0" dirty="0" smtClean="0"/>
              <a:t>Understand the considerations for implementing fatigue</a:t>
            </a:r>
            <a:r>
              <a:rPr lang="en-US" i="0" baseline="0" dirty="0" smtClean="0"/>
              <a:t> management technologies</a:t>
            </a:r>
            <a:r>
              <a:rPr lang="en-US" i="0" dirty="0" smtClean="0"/>
              <a:t> including cost, return on investment,</a:t>
            </a:r>
            <a:r>
              <a:rPr lang="en-US" i="0" baseline="0" dirty="0" smtClean="0"/>
              <a:t> protocols for use, performance measures, training, and driver acceptance;</a:t>
            </a:r>
          </a:p>
          <a:p>
            <a:pPr marL="171450" indent="-171450">
              <a:buFont typeface="Arial" pitchFamily="34" charset="0"/>
              <a:buChar char="•"/>
            </a:pPr>
            <a:r>
              <a:rPr lang="en-US" i="0" baseline="0" dirty="0" smtClean="0"/>
              <a:t>Understand the fundamental technology issues with fatigue management technology efficacy; and</a:t>
            </a:r>
          </a:p>
          <a:p>
            <a:pPr marL="171450" indent="-171450">
              <a:buFont typeface="Arial" pitchFamily="34" charset="0"/>
              <a:buChar char="•"/>
            </a:pPr>
            <a:r>
              <a:rPr lang="en-US" i="0" baseline="0" dirty="0" smtClean="0"/>
              <a:t>Understand fatigue management technologies must be used within an overall fatigue management program.</a:t>
            </a:r>
            <a:endParaRPr lang="en-US" i="0" dirty="0" smtClean="0"/>
          </a:p>
          <a:p>
            <a:endParaRPr lang="en-US" b="1" dirty="0" smtClean="0"/>
          </a:p>
          <a:p>
            <a:r>
              <a:rPr lang="en-US" b="1" dirty="0" smtClean="0"/>
              <a:t>___________</a:t>
            </a:r>
          </a:p>
          <a:p>
            <a:r>
              <a:rPr lang="en-US" b="1" dirty="0" smtClean="0"/>
              <a:t>Key points:</a:t>
            </a:r>
          </a:p>
          <a:p>
            <a:endParaRPr lang="en-US" dirty="0" smtClean="0"/>
          </a:p>
          <a:p>
            <a:pPr marL="171450" indent="-171450">
              <a:buFont typeface="Arial" pitchFamily="34" charset="0"/>
              <a:buChar char="•"/>
            </a:pPr>
            <a:r>
              <a:rPr lang="en-US" dirty="0" smtClean="0"/>
              <a:t>After</a:t>
            </a:r>
            <a:r>
              <a:rPr lang="en-US" baseline="0" dirty="0" smtClean="0"/>
              <a:t> this module, you will be able to……</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a:t>
            </a:fld>
            <a:endParaRPr lang="en-US"/>
          </a:p>
        </p:txBody>
      </p:sp>
    </p:spTree>
    <p:extLst>
      <p:ext uri="{BB962C8B-B14F-4D97-AF65-F5344CB8AC3E}">
        <p14:creationId xmlns:p14="http://schemas.microsoft.com/office/powerpoint/2010/main" val="3281345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Narration:</a:t>
            </a:r>
            <a:r>
              <a:rPr lang="en-US" b="1" baseline="0" dirty="0" smtClean="0"/>
              <a:t> </a:t>
            </a:r>
            <a:r>
              <a:rPr lang="en-US" i="0" dirty="0" smtClean="0"/>
              <a:t>This table displays some of the currently available fatigue</a:t>
            </a:r>
            <a:r>
              <a:rPr lang="en-US" i="0" baseline="0" dirty="0" smtClean="0"/>
              <a:t> management technology systems that use vehicle kinematics or driver input to estimate fatigue. </a:t>
            </a:r>
            <a:r>
              <a:rPr lang="en-US" i="0" dirty="0" smtClean="0"/>
              <a:t>Clicking on the vendor</a:t>
            </a:r>
            <a:r>
              <a:rPr lang="en-US" i="0" baseline="0" dirty="0" smtClean="0"/>
              <a:t> name will direct you to their website for further details and contact information. The next few slides will highlight two of these technologies.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on the vendor</a:t>
            </a:r>
            <a:r>
              <a:rPr lang="en-US" baseline="0" dirty="0" smtClean="0"/>
              <a:t> name to be directed to their website for further details and contact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40</a:t>
            </a:fld>
            <a:endParaRPr lang="en-US"/>
          </a:p>
        </p:txBody>
      </p:sp>
    </p:spTree>
    <p:extLst>
      <p:ext uri="{BB962C8B-B14F-4D97-AF65-F5344CB8AC3E}">
        <p14:creationId xmlns:p14="http://schemas.microsoft.com/office/powerpoint/2010/main" val="4014235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system is a lane departure</a:t>
            </a:r>
            <a:r>
              <a:rPr lang="en-US" i="0" baseline="0" dirty="0" smtClean="0"/>
              <a:t> warning system using proprietary algorithms and software with machine vision to detect lane departures. It is capable of detecting both solid and dashed painted lane marking lines on the roadway and provides an auditory rumble strip sound to alert the driver when deviating from the travel lane. Turn signal usage and speed below 37mph or 60kph disengages the system to reduce the chance of false alarms. The camera is mounted on the windshield while the computer is mounted under the dash. Additional </a:t>
            </a:r>
            <a:r>
              <a:rPr lang="en-US" i="0" baseline="0" dirty="0" err="1" smtClean="0"/>
              <a:t>SafetyDirect</a:t>
            </a:r>
            <a:r>
              <a:rPr lang="en-US" i="0" baseline="0" dirty="0" smtClean="0"/>
              <a:t> software must be purchased to add data recording capability, if desired. This system is available as OEM or aftermarket installation with a 10- to 12-year life expectancy.</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_____________________________</a:t>
            </a:r>
          </a:p>
          <a:p>
            <a:r>
              <a:rPr lang="en-US" dirty="0" smtClean="0"/>
              <a:t>Additional information:</a:t>
            </a:r>
          </a:p>
          <a:p>
            <a:endParaRPr lang="en-US" dirty="0" smtClean="0"/>
          </a:p>
          <a:p>
            <a:pPr marL="171450" indent="-171450">
              <a:buFont typeface="Arial" pitchFamily="34" charset="0"/>
              <a:buChar char="•"/>
            </a:pPr>
            <a:r>
              <a:rPr lang="en-US" dirty="0" smtClean="0"/>
              <a:t>Available as OEM or aftermarket installation</a:t>
            </a:r>
          </a:p>
          <a:p>
            <a:pPr marL="171450" indent="-171450">
              <a:buFont typeface="Arial" pitchFamily="34" charset="0"/>
              <a:buChar char="•"/>
            </a:pPr>
            <a:r>
              <a:rPr lang="en-US" dirty="0" smtClean="0"/>
              <a:t>10-12 year life expectancy</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41</a:t>
            </a:fld>
            <a:endParaRPr lang="en-US"/>
          </a:p>
        </p:txBody>
      </p:sp>
    </p:spTree>
    <p:extLst>
      <p:ext uri="{BB962C8B-B14F-4D97-AF65-F5344CB8AC3E}">
        <p14:creationId xmlns:p14="http://schemas.microsoft.com/office/powerpoint/2010/main" val="2161918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This is a multi-channel system combining driver input measures with physiological measures. A gyroscopic steering sensor is</a:t>
            </a:r>
            <a:r>
              <a:rPr lang="en-US" b="0" i="0" baseline="0" dirty="0" smtClean="0"/>
              <a:t> used to detect variations in steering input by the driver while shift duration, driving conditions, circadian rhythm analysis, and prior sleep pattern make up the physiological measures. Prior sleep is subjectively entered by the driver prior to beginning his or her shift. Good, bad, or poor are levels able to be selected by the driver. Data recorded by the system can be downloaded or transmitted wirelessly in real time to the back office through vehicle telemetry.</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____________________</a:t>
            </a:r>
          </a:p>
          <a:p>
            <a:r>
              <a:rPr lang="en-US" b="1" dirty="0" smtClean="0"/>
              <a:t>Additional information:</a:t>
            </a:r>
          </a:p>
          <a:p>
            <a:endParaRPr lang="en-US" b="1" dirty="0" smtClean="0"/>
          </a:p>
          <a:p>
            <a:pPr marL="171450" indent="-171450">
              <a:buFont typeface="Arial" pitchFamily="34" charset="0"/>
              <a:buChar char="•"/>
            </a:pPr>
            <a:r>
              <a:rPr lang="en-US" b="0" dirty="0" smtClean="0"/>
              <a:t>Prior sleep pattern is subjectively entered prior to driving:</a:t>
            </a:r>
            <a:r>
              <a:rPr lang="en-US" b="0" baseline="0" dirty="0" smtClean="0"/>
              <a:t> “good”, “poor”, or “bad” night’s sleep is entered by the driver.</a:t>
            </a: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42</a:t>
            </a:fld>
            <a:endParaRPr lang="en-US"/>
          </a:p>
        </p:txBody>
      </p:sp>
    </p:spTree>
    <p:extLst>
      <p:ext uri="{BB962C8B-B14F-4D97-AF65-F5344CB8AC3E}">
        <p14:creationId xmlns:p14="http://schemas.microsoft.com/office/powerpoint/2010/main" val="1375045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The in-cab display is dash mounted and uses a proprietary</a:t>
            </a:r>
            <a:r>
              <a:rPr lang="en-US" i="0" baseline="0" dirty="0" smtClean="0"/>
              <a:t> algorithm that combines all performance metrics and produces a tiredness score each minute. This tiredness score is visually displayed for the driver and an auditory warning is provided when the pre-set threshold score is met. This system is available as an OEM or aftermarket application.</a:t>
            </a:r>
            <a:endParaRPr lang="en-US" i="0" dirty="0" smtClean="0"/>
          </a:p>
          <a:p>
            <a:endParaRPr lang="en-US"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43</a:t>
            </a:fld>
            <a:endParaRPr lang="en-US"/>
          </a:p>
        </p:txBody>
      </p:sp>
    </p:spTree>
    <p:extLst>
      <p:ext uri="{BB962C8B-B14F-4D97-AF65-F5344CB8AC3E}">
        <p14:creationId xmlns:p14="http://schemas.microsoft.com/office/powerpoint/2010/main" val="2535382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table displays some of the currently available behavior-based</a:t>
            </a:r>
            <a:r>
              <a:rPr lang="en-US" i="0" baseline="0" dirty="0" smtClean="0"/>
              <a:t> coaching systems. </a:t>
            </a:r>
            <a:r>
              <a:rPr lang="en-US" i="0" dirty="0" smtClean="0"/>
              <a:t>Clicking on the vendor</a:t>
            </a:r>
            <a:r>
              <a:rPr lang="en-US" i="0" baseline="0" dirty="0" smtClean="0"/>
              <a:t> name will direct you to their website for further details and contact information. The next slide will highlight one of these technologies. </a:t>
            </a:r>
            <a:endParaRPr lang="en-US" i="0" dirty="0" smtClean="0"/>
          </a:p>
          <a:p>
            <a:endParaRPr lang="en-US" b="1" dirty="0" smtClean="0"/>
          </a:p>
          <a:p>
            <a:endParaRPr lang="en-US" b="1" dirty="0" smtClean="0"/>
          </a:p>
          <a:p>
            <a:r>
              <a:rPr lang="en-US" b="1" dirty="0" smtClean="0"/>
              <a:t> </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44</a:t>
            </a:fld>
            <a:endParaRPr lang="en-US"/>
          </a:p>
        </p:txBody>
      </p:sp>
    </p:spTree>
    <p:extLst>
      <p:ext uri="{BB962C8B-B14F-4D97-AF65-F5344CB8AC3E}">
        <p14:creationId xmlns:p14="http://schemas.microsoft.com/office/powerpoint/2010/main" val="1599925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This behavior-based safety</a:t>
            </a:r>
            <a:r>
              <a:rPr lang="en-US" b="0" i="0" baseline="0" dirty="0" smtClean="0"/>
              <a:t> system uses a windshield mounted camera and an in-cab camera to provide continuous video. Vehicle state parameters are used in tandem with the video to record triggered events. Proprietary computer algorithms define the parameters that determine triggered events as well as define when an auditory warning is used to alert the driver of a potential crash. Data recorded by this system is transmitted to a third party for analysis and review. Carriers then may access the data through a secure server for review and coaching the driver. There is a monthly fee associated with this system.</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______________________</a:t>
            </a:r>
          </a:p>
          <a:p>
            <a:r>
              <a:rPr lang="en-US" b="1" dirty="0" smtClean="0"/>
              <a:t>Additional information:</a:t>
            </a:r>
          </a:p>
          <a:p>
            <a:endParaRPr lang="en-US" dirty="0" smtClean="0"/>
          </a:p>
          <a:p>
            <a:pPr marL="171450" indent="-171450">
              <a:buFont typeface="Arial" pitchFamily="34" charset="0"/>
              <a:buChar char="•"/>
            </a:pPr>
            <a:r>
              <a:rPr lang="en-US" dirty="0" smtClean="0"/>
              <a:t>Computer algorithms define parameters that capture triggered events (e.g., hard</a:t>
            </a:r>
            <a:r>
              <a:rPr lang="en-US" baseline="0" dirty="0" smtClean="0"/>
              <a:t> braking maneuver)</a:t>
            </a:r>
          </a:p>
          <a:p>
            <a:pPr marL="171450" indent="-171450">
              <a:buFont typeface="Arial" pitchFamily="34" charset="0"/>
              <a:buChar char="•"/>
            </a:pPr>
            <a:r>
              <a:rPr lang="en-US" dirty="0" smtClean="0"/>
              <a:t>Computer algorithms also define auditory</a:t>
            </a:r>
            <a:r>
              <a:rPr lang="en-US" baseline="0" dirty="0" smtClean="0"/>
              <a:t> alert for driver based on machine vision combined with vehicle state (e.g., potential rear-end collision)</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45</a:t>
            </a:fld>
            <a:endParaRPr lang="en-US"/>
          </a:p>
        </p:txBody>
      </p:sp>
    </p:spTree>
    <p:extLst>
      <p:ext uri="{BB962C8B-B14F-4D97-AF65-F5344CB8AC3E}">
        <p14:creationId xmlns:p14="http://schemas.microsoft.com/office/powerpoint/2010/main" val="1838767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Narration:</a:t>
            </a:r>
            <a:r>
              <a:rPr lang="en-US" b="1" baseline="0" dirty="0" smtClean="0"/>
              <a:t> </a:t>
            </a:r>
            <a:r>
              <a:rPr lang="en-US" i="0" dirty="0" smtClean="0"/>
              <a:t>This table displays some of the currently available fatigue</a:t>
            </a:r>
            <a:r>
              <a:rPr lang="en-US" i="0" baseline="0" dirty="0" smtClean="0"/>
              <a:t> management technology systems that use psychomotor skills to estimate fatigue. </a:t>
            </a:r>
            <a:r>
              <a:rPr lang="en-US" i="0" dirty="0" smtClean="0"/>
              <a:t>Clicking on the vendor</a:t>
            </a:r>
            <a:r>
              <a:rPr lang="en-US" i="0" baseline="0" dirty="0" smtClean="0"/>
              <a:t> name will direct you to their website for further details and contact information. The next slide will highlight one of these technologies.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on the vendor</a:t>
            </a:r>
            <a:r>
              <a:rPr lang="en-US" baseline="0" dirty="0" smtClean="0"/>
              <a:t> name to be directed to their website for further details and contact information.</a:t>
            </a:r>
            <a:endParaRPr lang="en-US"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46</a:t>
            </a:fld>
            <a:endParaRPr lang="en-US"/>
          </a:p>
        </p:txBody>
      </p:sp>
    </p:spTree>
    <p:extLst>
      <p:ext uri="{BB962C8B-B14F-4D97-AF65-F5344CB8AC3E}">
        <p14:creationId xmlns:p14="http://schemas.microsoft.com/office/powerpoint/2010/main" val="1480067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is a PC-based fitness for-duty test. It tests hand-eye coordination and general cognitive function. The test is equivalent to balancing a broomstick in the palm of your</a:t>
            </a:r>
            <a:r>
              <a:rPr lang="en-US" i="0" baseline="0" dirty="0" smtClean="0"/>
              <a:t> hand. It can be administered on any Windows-based computer using a joystick or video game steering wheel and is an objective and non-invasive approach. Test time typically takes one minute.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______________________</a:t>
            </a:r>
          </a:p>
          <a:p>
            <a:r>
              <a:rPr lang="en-US" b="1" dirty="0" smtClean="0"/>
              <a:t>Additional information:</a:t>
            </a:r>
          </a:p>
          <a:p>
            <a:endParaRPr lang="en-US" dirty="0" smtClean="0"/>
          </a:p>
          <a:p>
            <a:pPr marL="171450" indent="-171450">
              <a:buFont typeface="Arial" pitchFamily="34" charset="0"/>
              <a:buChar char="•"/>
            </a:pPr>
            <a:r>
              <a:rPr lang="en-US" dirty="0" smtClean="0"/>
              <a:t>Uses joystick or video game steering wheel</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47</a:t>
            </a:fld>
            <a:endParaRPr lang="en-US"/>
          </a:p>
        </p:txBody>
      </p:sp>
    </p:spTree>
    <p:extLst>
      <p:ext uri="{BB962C8B-B14F-4D97-AF65-F5344CB8AC3E}">
        <p14:creationId xmlns:p14="http://schemas.microsoft.com/office/powerpoint/2010/main" val="2085803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Narration:</a:t>
            </a:r>
            <a:r>
              <a:rPr lang="en-US" b="1" baseline="0" dirty="0" smtClean="0"/>
              <a:t> </a:t>
            </a:r>
            <a:r>
              <a:rPr lang="en-US" i="0" dirty="0" smtClean="0"/>
              <a:t>This table displays some of the currently available scheduling</a:t>
            </a:r>
            <a:r>
              <a:rPr lang="en-US" i="0" baseline="0" dirty="0" smtClean="0"/>
              <a:t> and trip planning software that may be used as fatigue management tools. </a:t>
            </a:r>
            <a:r>
              <a:rPr lang="en-US" i="0" dirty="0" smtClean="0"/>
              <a:t>Clicking on the vendor</a:t>
            </a:r>
            <a:r>
              <a:rPr lang="en-US" i="0" baseline="0" dirty="0" smtClean="0"/>
              <a:t> name will direct you to their website for further details and contact information. The next slide will highlight one of these technologies.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on the vendor</a:t>
            </a:r>
            <a:r>
              <a:rPr lang="en-US" baseline="0" dirty="0" smtClean="0"/>
              <a:t> name to be directed to their website for further details and contact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48</a:t>
            </a:fld>
            <a:endParaRPr lang="en-US"/>
          </a:p>
        </p:txBody>
      </p:sp>
    </p:spTree>
    <p:extLst>
      <p:ext uri="{BB962C8B-B14F-4D97-AF65-F5344CB8AC3E}">
        <p14:creationId xmlns:p14="http://schemas.microsoft.com/office/powerpoint/2010/main" val="1899781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This is</a:t>
            </a:r>
            <a:r>
              <a:rPr lang="en-US" i="0" baseline="0" dirty="0" smtClean="0"/>
              <a:t> a non-driver based system using proprietary software with circadian rhythm analysis and fleet scheduling to model potential fatigue risk. The FAST software is compatible with Windows-based PCs, will graph potential fatigue risk, and provides an assessment of why schedules create such a potential fatigue risk. This software is compatible with the data from the </a:t>
            </a:r>
            <a:r>
              <a:rPr lang="en-US" i="0" baseline="0" dirty="0" err="1" smtClean="0"/>
              <a:t>Motionlogger</a:t>
            </a:r>
            <a:r>
              <a:rPr lang="en-US" sz="1200" dirty="0" smtClean="0">
                <a:latin typeface="Arial" pitchFamily="34" charset="0"/>
                <a:cs typeface="Arial" pitchFamily="34" charset="0"/>
              </a:rPr>
              <a:t>®</a:t>
            </a:r>
            <a:r>
              <a:rPr lang="en-US" i="0" baseline="0" dirty="0" smtClean="0"/>
              <a:t> </a:t>
            </a:r>
            <a:r>
              <a:rPr lang="en-US" i="0" baseline="0" dirty="0" err="1" smtClean="0"/>
              <a:t>actigraphy</a:t>
            </a:r>
            <a:r>
              <a:rPr lang="en-US" i="0" baseline="0" dirty="0" smtClean="0"/>
              <a:t> watch. Additionally, the software license must be renewed every two years at the same rate.</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49</a:t>
            </a:fld>
            <a:endParaRPr lang="en-US"/>
          </a:p>
        </p:txBody>
      </p:sp>
    </p:spTree>
    <p:extLst>
      <p:ext uri="{BB962C8B-B14F-4D97-AF65-F5344CB8AC3E}">
        <p14:creationId xmlns:p14="http://schemas.microsoft.com/office/powerpoint/2010/main" val="3239490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Narration: </a:t>
            </a:r>
            <a:r>
              <a:rPr lang="en-US" i="0" baseline="0" dirty="0" smtClean="0"/>
              <a:t>Lesson 1 will cover The Why, What, and How of Fatigue Management Technologies.</a:t>
            </a:r>
          </a:p>
          <a:p>
            <a:endParaRPr lang="en-US" b="1" dirty="0" smtClean="0"/>
          </a:p>
          <a:p>
            <a:r>
              <a:rPr lang="en-US" b="1" dirty="0" smtClean="0"/>
              <a:t>___________________________</a:t>
            </a:r>
          </a:p>
          <a:p>
            <a:r>
              <a:rPr lang="en-US" b="1" dirty="0" smtClean="0"/>
              <a:t>Key</a:t>
            </a:r>
            <a:r>
              <a:rPr lang="en-US" b="1" baseline="0" dirty="0" smtClean="0"/>
              <a:t> Points Overview:</a:t>
            </a:r>
          </a:p>
          <a:p>
            <a:endParaRPr lang="en-US" baseline="0" dirty="0" smtClean="0"/>
          </a:p>
          <a:p>
            <a:pPr marL="171450" indent="-171450">
              <a:buFont typeface="Arial" pitchFamily="34" charset="0"/>
              <a:buChar char="•"/>
            </a:pPr>
            <a:r>
              <a:rPr lang="en-US" baseline="0" dirty="0" smtClean="0"/>
              <a:t>Why: Understanding the problem and some statistics</a:t>
            </a:r>
          </a:p>
          <a:p>
            <a:pPr marL="171450" indent="-171450">
              <a:buFont typeface="Arial" pitchFamily="34" charset="0"/>
              <a:buChar char="•"/>
            </a:pPr>
            <a:r>
              <a:rPr lang="en-US" baseline="0" dirty="0" smtClean="0"/>
              <a:t>What: FMTs and their classifications</a:t>
            </a:r>
          </a:p>
          <a:p>
            <a:pPr marL="171450" indent="-171450">
              <a:buFont typeface="Arial" pitchFamily="34" charset="0"/>
              <a:buChar char="•"/>
            </a:pPr>
            <a:r>
              <a:rPr lang="en-US" baseline="0" dirty="0" smtClean="0"/>
              <a:t>How: The concepts behind FMTs</a:t>
            </a:r>
          </a:p>
          <a:p>
            <a:pPr marL="171450" indent="-171450">
              <a:buFont typeface="Arial" pitchFamily="34" charset="0"/>
              <a:buChar char="•"/>
            </a:pPr>
            <a:r>
              <a:rPr lang="en-US" baseline="0" dirty="0" smtClean="0"/>
              <a:t>Single versus multi-channel systems</a:t>
            </a:r>
          </a:p>
          <a:p>
            <a:pPr marL="171450" indent="-171450">
              <a:buFont typeface="Arial" pitchFamily="34" charset="0"/>
              <a:buChar char="•"/>
            </a:pPr>
            <a:r>
              <a:rPr lang="en-US" baseline="0" dirty="0" smtClean="0"/>
              <a:t>Making sense of FMTs</a:t>
            </a:r>
          </a:p>
          <a:p>
            <a:pPr marL="171450" indent="-171450">
              <a:buFont typeface="Arial" pitchFamily="34" charset="0"/>
              <a:buChar char="•"/>
            </a:pPr>
            <a:r>
              <a:rPr lang="en-US" baseline="0" dirty="0" smtClean="0"/>
              <a:t>No Silver Bullet</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a:t>
            </a:fld>
            <a:endParaRPr lang="en-US"/>
          </a:p>
        </p:txBody>
      </p:sp>
    </p:spTree>
    <p:extLst>
      <p:ext uri="{BB962C8B-B14F-4D97-AF65-F5344CB8AC3E}">
        <p14:creationId xmlns:p14="http://schemas.microsoft.com/office/powerpoint/2010/main" val="22952789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During this lesson the following deployment considerations will be highlighted:</a:t>
            </a:r>
          </a:p>
          <a:p>
            <a:pPr marL="0" indent="0">
              <a:buFont typeface="Arial" pitchFamily="34" charset="0"/>
              <a:buNone/>
            </a:pPr>
            <a:endParaRPr lang="en-US" b="0" i="0" baseline="0" dirty="0" smtClean="0"/>
          </a:p>
          <a:p>
            <a:pPr marL="628650" lvl="1" indent="-171450">
              <a:buFont typeface="Arial" pitchFamily="34" charset="0"/>
              <a:buChar char="•"/>
            </a:pPr>
            <a:r>
              <a:rPr lang="en-US" b="0" i="0" dirty="0" smtClean="0"/>
              <a:t>Cost;</a:t>
            </a:r>
          </a:p>
          <a:p>
            <a:pPr marL="628650" lvl="1" indent="-171450">
              <a:buFont typeface="Arial" pitchFamily="34" charset="0"/>
              <a:buChar char="•"/>
            </a:pPr>
            <a:r>
              <a:rPr lang="en-US" b="0" i="0" dirty="0" smtClean="0"/>
              <a:t>Return on investment;</a:t>
            </a:r>
          </a:p>
          <a:p>
            <a:pPr marL="628650" lvl="1" indent="-171450">
              <a:buFont typeface="Arial" pitchFamily="34" charset="0"/>
              <a:buChar char="•"/>
            </a:pPr>
            <a:r>
              <a:rPr lang="en-US" b="0" i="0" dirty="0" smtClean="0"/>
              <a:t>Fleet</a:t>
            </a:r>
            <a:r>
              <a:rPr lang="en-US" b="0" i="0" baseline="0" dirty="0" smtClean="0"/>
              <a:t> size and locations;</a:t>
            </a:r>
          </a:p>
          <a:p>
            <a:pPr marL="628650" lvl="1" indent="-171450">
              <a:buFont typeface="Arial" pitchFamily="34" charset="0"/>
              <a:buChar char="•"/>
            </a:pPr>
            <a:r>
              <a:rPr lang="en-US" b="0" i="0" dirty="0" smtClean="0"/>
              <a:t>Potential legal implications; and</a:t>
            </a:r>
          </a:p>
          <a:p>
            <a:pPr marL="628650" lvl="1" indent="-171450">
              <a:buFont typeface="Arial" pitchFamily="34" charset="0"/>
              <a:buChar char="•"/>
            </a:pPr>
            <a:r>
              <a:rPr lang="en-US" b="0" i="0" dirty="0" smtClean="0"/>
              <a:t>Driver</a:t>
            </a:r>
            <a:r>
              <a:rPr lang="en-US" b="0" i="0" baseline="0" dirty="0" smtClean="0"/>
              <a:t> behavior.</a:t>
            </a:r>
          </a:p>
          <a:p>
            <a:pPr marL="457200" lvl="1" indent="0">
              <a:buFont typeface="Arial" pitchFamily="34" charset="0"/>
              <a:buNone/>
            </a:pPr>
            <a:endParaRPr lang="en-US" b="0" i="0" dirty="0" smtClean="0"/>
          </a:p>
          <a:p>
            <a:pPr marL="0" indent="0">
              <a:buFont typeface="Arial" pitchFamily="34" charset="0"/>
              <a:buNone/>
            </a:pPr>
            <a:r>
              <a:rPr lang="en-US" b="0" i="0" dirty="0" smtClean="0"/>
              <a:t>The following operational guidelines will also be covered:</a:t>
            </a:r>
          </a:p>
          <a:p>
            <a:pPr marL="0" indent="0">
              <a:buFont typeface="Arial" pitchFamily="34" charset="0"/>
              <a:buNone/>
            </a:pPr>
            <a:endParaRPr lang="en-US" b="0" i="0" dirty="0" smtClean="0"/>
          </a:p>
          <a:p>
            <a:pPr marL="628650" lvl="1" indent="-171450">
              <a:buFont typeface="Arial" pitchFamily="34" charset="0"/>
              <a:buChar char="•"/>
            </a:pPr>
            <a:r>
              <a:rPr lang="en-US" b="0" i="0" dirty="0" smtClean="0"/>
              <a:t>Policies for driver</a:t>
            </a:r>
            <a:r>
              <a:rPr lang="en-US" b="0" i="0" baseline="0" dirty="0" smtClean="0"/>
              <a:t> compliance;</a:t>
            </a:r>
          </a:p>
          <a:p>
            <a:pPr marL="628650" lvl="1" indent="-171450">
              <a:buFont typeface="Arial" pitchFamily="34" charset="0"/>
              <a:buChar char="•"/>
            </a:pPr>
            <a:r>
              <a:rPr lang="en-US" b="0" i="0" dirty="0" smtClean="0"/>
              <a:t>Driver</a:t>
            </a:r>
            <a:r>
              <a:rPr lang="en-US" b="0" i="0" baseline="0" dirty="0" smtClean="0"/>
              <a:t> performance measures;</a:t>
            </a:r>
          </a:p>
          <a:p>
            <a:pPr marL="628650" lvl="1" indent="-171450">
              <a:buFont typeface="Arial" pitchFamily="34" charset="0"/>
              <a:buChar char="•"/>
            </a:pPr>
            <a:r>
              <a:rPr lang="en-US" b="0" i="0" baseline="0" dirty="0" smtClean="0"/>
              <a:t>Operational protocols;</a:t>
            </a:r>
          </a:p>
          <a:p>
            <a:pPr marL="628650" lvl="1" indent="-171450">
              <a:buFont typeface="Arial" pitchFamily="34" charset="0"/>
              <a:buChar char="•"/>
            </a:pPr>
            <a:r>
              <a:rPr lang="en-US" b="0" i="0" dirty="0" smtClean="0"/>
              <a:t>Training; and</a:t>
            </a:r>
          </a:p>
          <a:p>
            <a:pPr marL="628650" lvl="1" indent="-171450">
              <a:buFont typeface="Arial" pitchFamily="34" charset="0"/>
              <a:buChar char="•"/>
            </a:pPr>
            <a:r>
              <a:rPr lang="en-US" b="0" i="0" dirty="0" smtClean="0"/>
              <a:t>Driver acceptance.</a:t>
            </a:r>
          </a:p>
          <a:p>
            <a:pPr marL="457200" lvl="1" indent="0">
              <a:buFont typeface="Arial" pitchFamily="34" charset="0"/>
              <a:buNone/>
            </a:pPr>
            <a:endParaRPr lang="en-US" b="0" i="0" dirty="0" smtClean="0"/>
          </a:p>
          <a:p>
            <a:pPr marL="0" lvl="0" indent="0">
              <a:buFont typeface="Arial" pitchFamily="34" charset="0"/>
              <a:buNone/>
            </a:pPr>
            <a:r>
              <a:rPr lang="en-US" b="0" i="0" baseline="0" dirty="0" smtClean="0"/>
              <a:t>These </a:t>
            </a:r>
            <a:r>
              <a:rPr lang="en-US" b="0" i="0" dirty="0" smtClean="0"/>
              <a:t>guidelines</a:t>
            </a:r>
            <a:r>
              <a:rPr lang="en-US" b="0" i="0" baseline="0" dirty="0" smtClean="0"/>
              <a:t> are meant as a starting point to help shape the decision process, planning, and implementation of fatigue management technologies.</a:t>
            </a:r>
            <a:endParaRPr lang="en-US" b="0" i="0" dirty="0" smtClean="0"/>
          </a:p>
          <a:p>
            <a:endParaRPr lang="en-US" b="1" dirty="0" smtClean="0"/>
          </a:p>
          <a:p>
            <a:r>
              <a:rPr lang="en-US" b="1" dirty="0" smtClean="0"/>
              <a:t>_________________________</a:t>
            </a:r>
          </a:p>
          <a:p>
            <a:r>
              <a:rPr lang="en-US" b="1" dirty="0" smtClean="0"/>
              <a:t>Key Points Overview:</a:t>
            </a:r>
          </a:p>
          <a:p>
            <a:endParaRPr lang="en-US" b="1" dirty="0" smtClean="0"/>
          </a:p>
          <a:p>
            <a:pPr marL="171450" indent="-171450">
              <a:buFont typeface="Arial" pitchFamily="34" charset="0"/>
              <a:buChar char="•"/>
            </a:pPr>
            <a:r>
              <a:rPr lang="en-US" b="0" dirty="0" smtClean="0"/>
              <a:t>Deployment considerations to</a:t>
            </a:r>
            <a:r>
              <a:rPr lang="en-US" b="0" baseline="0" dirty="0" smtClean="0"/>
              <a:t> be highlighted:</a:t>
            </a:r>
          </a:p>
          <a:p>
            <a:pPr marL="628650" lvl="1" indent="-171450">
              <a:buFont typeface="Arial" pitchFamily="34" charset="0"/>
              <a:buChar char="•"/>
            </a:pPr>
            <a:r>
              <a:rPr lang="en-US" b="0" dirty="0" smtClean="0"/>
              <a:t>FMT cost</a:t>
            </a:r>
          </a:p>
          <a:p>
            <a:pPr marL="628650" lvl="1" indent="-171450">
              <a:buFont typeface="Arial" pitchFamily="34" charset="0"/>
              <a:buChar char="•"/>
            </a:pPr>
            <a:r>
              <a:rPr lang="en-US" b="0" dirty="0" smtClean="0"/>
              <a:t>Fleet</a:t>
            </a:r>
            <a:r>
              <a:rPr lang="en-US" b="0" baseline="0" dirty="0" smtClean="0"/>
              <a:t> size and locations</a:t>
            </a:r>
          </a:p>
          <a:p>
            <a:pPr marL="628650" lvl="1" indent="-171450">
              <a:buFont typeface="Arial" pitchFamily="34" charset="0"/>
              <a:buChar char="•"/>
            </a:pPr>
            <a:r>
              <a:rPr lang="en-US" b="0" dirty="0" smtClean="0"/>
              <a:t>Potential legal implications</a:t>
            </a:r>
          </a:p>
          <a:p>
            <a:pPr marL="628650" lvl="1" indent="-171450">
              <a:buFont typeface="Arial" pitchFamily="34" charset="0"/>
              <a:buChar char="•"/>
            </a:pPr>
            <a:r>
              <a:rPr lang="en-US" b="0" dirty="0" smtClean="0"/>
              <a:t>Behavioral Adaptation</a:t>
            </a:r>
          </a:p>
          <a:p>
            <a:pPr marL="171450" indent="-171450">
              <a:buFont typeface="Arial" pitchFamily="34" charset="0"/>
              <a:buChar char="•"/>
            </a:pPr>
            <a:r>
              <a:rPr lang="en-US" b="0" dirty="0" smtClean="0"/>
              <a:t>Operational guidelines topics</a:t>
            </a:r>
          </a:p>
          <a:p>
            <a:pPr marL="628650" lvl="1" indent="-171450">
              <a:buFont typeface="Arial" pitchFamily="34" charset="0"/>
              <a:buChar char="•"/>
            </a:pPr>
            <a:r>
              <a:rPr lang="en-US" b="0" dirty="0" smtClean="0"/>
              <a:t>Policies for driver</a:t>
            </a:r>
            <a:r>
              <a:rPr lang="en-US" b="0" baseline="0" dirty="0" smtClean="0"/>
              <a:t> compliance</a:t>
            </a:r>
          </a:p>
          <a:p>
            <a:pPr marL="628650" lvl="1" indent="-171450">
              <a:buFont typeface="Arial" pitchFamily="34" charset="0"/>
              <a:buChar char="•"/>
            </a:pPr>
            <a:r>
              <a:rPr lang="en-US" b="0" dirty="0" smtClean="0"/>
              <a:t>Driver</a:t>
            </a:r>
            <a:r>
              <a:rPr lang="en-US" b="0" baseline="0" dirty="0" smtClean="0"/>
              <a:t> performance measures</a:t>
            </a:r>
          </a:p>
          <a:p>
            <a:pPr marL="628650" lvl="1" indent="-171450">
              <a:buFont typeface="Arial" pitchFamily="34" charset="0"/>
              <a:buChar char="•"/>
            </a:pPr>
            <a:r>
              <a:rPr lang="en-US" b="0" baseline="0" dirty="0" smtClean="0"/>
              <a:t>Operational protocols</a:t>
            </a:r>
          </a:p>
          <a:p>
            <a:pPr marL="628650" lvl="1" indent="-171450">
              <a:buFont typeface="Arial" pitchFamily="34" charset="0"/>
              <a:buChar char="•"/>
            </a:pPr>
            <a:r>
              <a:rPr lang="en-US" b="0" dirty="0" smtClean="0"/>
              <a:t>FMT training</a:t>
            </a:r>
          </a:p>
          <a:p>
            <a:pPr marL="628650" lvl="1" indent="-171450">
              <a:buFont typeface="Arial" pitchFamily="34" charset="0"/>
              <a:buChar char="•"/>
            </a:pPr>
            <a:r>
              <a:rPr lang="en-US" b="0" dirty="0" smtClean="0"/>
              <a:t>Driver acceptance</a:t>
            </a:r>
          </a:p>
          <a:p>
            <a:pPr marL="171450" lvl="0" indent="-171450">
              <a:buFont typeface="Arial" pitchFamily="34" charset="0"/>
              <a:buChar char="•"/>
            </a:pPr>
            <a:r>
              <a:rPr lang="en-US" b="0" baseline="0" dirty="0" smtClean="0"/>
              <a:t>These topics are meant as a starting point to help shape the decision process, planning, and implementation of FMTs</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50</a:t>
            </a:fld>
            <a:endParaRPr lang="en-US"/>
          </a:p>
        </p:txBody>
      </p:sp>
    </p:spTree>
    <p:extLst>
      <p:ext uri="{BB962C8B-B14F-4D97-AF65-F5344CB8AC3E}">
        <p14:creationId xmlns:p14="http://schemas.microsoft.com/office/powerpoint/2010/main" val="147644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Cost of fatigue management technologies is often</a:t>
            </a:r>
            <a:r>
              <a:rPr lang="en-US" b="0" i="0" baseline="0" dirty="0" smtClean="0"/>
              <a:t> a limiting factor when determining use within a fleet.  Some factors to consider are the initial purchase (which often decreases as the number of systems purchased increases), the return on investment, the size of the fleet and locations of terminals, and the training required for the drivers, shop technicians, and any other personnel that will be involved with the fatigue management technologies. Another aspect of the cost is whether the system chosen will be financed or purchased outright. You must look at the big picture and take all aspects into consideration. Not only direct benefits, but indirect benefits must be factored in as well.</a:t>
            </a:r>
            <a:endParaRPr lang="en-US" b="0" i="0" dirty="0" smtClean="0"/>
          </a:p>
          <a:p>
            <a:endParaRPr lang="en-US" b="1" dirty="0" smtClean="0"/>
          </a:p>
          <a:p>
            <a:r>
              <a:rPr lang="en-US" b="1" dirty="0" smtClean="0"/>
              <a:t>_________________________</a:t>
            </a:r>
          </a:p>
          <a:p>
            <a:r>
              <a:rPr lang="en-US" b="1" dirty="0" smtClean="0"/>
              <a:t>Key Points:</a:t>
            </a:r>
          </a:p>
          <a:p>
            <a:endParaRPr lang="en-US" b="1" dirty="0" smtClean="0"/>
          </a:p>
          <a:p>
            <a:pPr marL="171450" indent="-171450">
              <a:buFont typeface="Arial" pitchFamily="34" charset="0"/>
              <a:buChar char="•"/>
            </a:pPr>
            <a:r>
              <a:rPr lang="en-US" b="0" baseline="0" dirty="0" smtClean="0"/>
              <a:t>Initial purchase price often decreases as the number of systems purchased increases.</a:t>
            </a:r>
          </a:p>
          <a:p>
            <a:pPr marL="171450" indent="-171450">
              <a:buFont typeface="Arial" pitchFamily="34" charset="0"/>
              <a:buChar char="•"/>
            </a:pPr>
            <a:r>
              <a:rPr lang="en-US" b="0" baseline="0" dirty="0" smtClean="0"/>
              <a:t>Should also compare the costs of different FMTs</a:t>
            </a:r>
          </a:p>
          <a:p>
            <a:pPr marL="171450" indent="-171450">
              <a:buFont typeface="Arial" pitchFamily="34" charset="0"/>
              <a:buChar char="•"/>
            </a:pPr>
            <a:r>
              <a:rPr lang="en-US" b="0" baseline="0" dirty="0" smtClean="0"/>
              <a:t>Training includes drivers, back-office personnel that may be involved with the FMT, and shop personnel required for installation and maintenance.</a:t>
            </a:r>
          </a:p>
          <a:p>
            <a:pPr marL="171450" indent="-171450">
              <a:buFont typeface="Arial" pitchFamily="34" charset="0"/>
              <a:buChar char="•"/>
            </a:pPr>
            <a:r>
              <a:rPr lang="en-US" b="0" baseline="0" dirty="0" smtClean="0"/>
              <a:t>The big picture should take all aspects into consideration.</a:t>
            </a:r>
          </a:p>
          <a:p>
            <a:pPr marL="628650" lvl="1" indent="-171450">
              <a:buFont typeface="Arial" pitchFamily="34" charset="0"/>
              <a:buChar char="•"/>
            </a:pPr>
            <a:r>
              <a:rPr lang="en-US" b="0" baseline="0" dirty="0" smtClean="0"/>
              <a:t>Not only direct benefits but indirect benefits.</a:t>
            </a: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51</a:t>
            </a:fld>
            <a:endParaRPr lang="en-US"/>
          </a:p>
        </p:txBody>
      </p:sp>
    </p:spTree>
    <p:extLst>
      <p:ext uri="{BB962C8B-B14F-4D97-AF65-F5344CB8AC3E}">
        <p14:creationId xmlns:p14="http://schemas.microsoft.com/office/powerpoint/2010/main" val="41963821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Narration:</a:t>
            </a:r>
            <a:r>
              <a:rPr lang="en-US" b="1" i="0" baseline="0" dirty="0" smtClean="0"/>
              <a:t> </a:t>
            </a:r>
            <a:r>
              <a:rPr lang="en-US" i="0" dirty="0" smtClean="0"/>
              <a:t>The return on investment may be viewed as the most important aspect for fatigue management technology integration</a:t>
            </a:r>
            <a:r>
              <a:rPr lang="en-US" i="0" baseline="0" dirty="0" smtClean="0"/>
              <a:t> by a carrier. Fleet managers and decision makers should gauge how important it is to employ such systems if they successfully deter driver fatigue and avoid at least one fatigue-related crash per year. Indirect cost benefits should also be considered including but not limited to the carriers CSA score, cost of driver replacement, and environmental clean up to name a few. Other factors that also play a role on a carrier’s return on investment are the fleet size, whether the carrier is self-insured or not, and the type of operation.</a:t>
            </a:r>
          </a:p>
          <a:p>
            <a:endParaRPr lang="en-US" i="0" baseline="0" dirty="0" smtClean="0"/>
          </a:p>
          <a:p>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52</a:t>
            </a:fld>
            <a:endParaRPr lang="en-US"/>
          </a:p>
        </p:txBody>
      </p:sp>
    </p:spTree>
    <p:extLst>
      <p:ext uri="{BB962C8B-B14F-4D97-AF65-F5344CB8AC3E}">
        <p14:creationId xmlns:p14="http://schemas.microsoft.com/office/powerpoint/2010/main" val="39994588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In previous research, the American Transportation Research Institute</a:t>
            </a:r>
            <a:r>
              <a:rPr lang="en-US" b="0" i="0" baseline="0" dirty="0" smtClean="0"/>
              <a:t> has shown lane departure warning systems have direct cost benefits. The benefits over a five-year period outweigh the costs of purchasing, installation, and maintenance combined. Payback periods, which are the time to recoup initial cost, vary depending on annual vehicle miles traveled. For one dollar spent on lane departure warning systems, more than one dollar in benefits was returned across all groups. The table displays the low and high end for three groups based on annual vehicle miles traveled. This research could potentially be used as a template for other fatigue management technologies. </a:t>
            </a:r>
            <a:endParaRPr lang="en-US" b="1" strike="sngStrike" dirty="0" smtClean="0"/>
          </a:p>
          <a:p>
            <a:r>
              <a:rPr lang="en-US" b="1" dirty="0" smtClean="0"/>
              <a:t>____________________</a:t>
            </a:r>
          </a:p>
          <a:p>
            <a:endParaRPr lang="en-US" b="1" dirty="0" smtClean="0"/>
          </a:p>
          <a:p>
            <a:r>
              <a:rPr lang="en-US" b="1" dirty="0" smtClean="0"/>
              <a:t>Key Points:</a:t>
            </a:r>
          </a:p>
          <a:p>
            <a:endParaRPr lang="en-US" b="1" dirty="0" smtClean="0"/>
          </a:p>
          <a:p>
            <a:pPr marL="171450" indent="-171450">
              <a:buFont typeface="Arial" pitchFamily="34" charset="0"/>
              <a:buChar char="•"/>
            </a:pPr>
            <a:r>
              <a:rPr lang="en-US" b="0" dirty="0" smtClean="0"/>
              <a:t>This potentially could be used as a template for other FMTs</a:t>
            </a:r>
          </a:p>
          <a:p>
            <a:pPr marL="171450" indent="-171450">
              <a:buFont typeface="Arial" pitchFamily="34" charset="0"/>
              <a:buChar char="•"/>
            </a:pPr>
            <a:r>
              <a:rPr lang="en-US" b="0" dirty="0" smtClean="0"/>
              <a:t>The full</a:t>
            </a:r>
            <a:r>
              <a:rPr lang="en-US" b="0" baseline="0" dirty="0" smtClean="0"/>
              <a:t> report can be found here: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hlinkClick r:id="rId3"/>
              </a:rPr>
              <a:t>http://www.fmcsa.dot.gov/facts-research/research-technology/report/09-022-RP-Lane-Departure.pdf</a:t>
            </a:r>
            <a:endParaRPr lang="en-US" sz="1200" dirty="0" smtClean="0"/>
          </a:p>
          <a:p>
            <a:pPr marL="457200" lvl="1" indent="0">
              <a:buFont typeface="Arial" pitchFamily="34" charset="0"/>
              <a:buNone/>
            </a:pPr>
            <a:endParaRPr lang="en-US" b="0" dirty="0" smtClean="0"/>
          </a:p>
          <a:p>
            <a:endParaRPr lang="en-US" b="1" dirty="0"/>
          </a:p>
        </p:txBody>
      </p:sp>
      <p:sp>
        <p:nvSpPr>
          <p:cNvPr id="4" name="Slide Number Placeholder 3"/>
          <p:cNvSpPr>
            <a:spLocks noGrp="1"/>
          </p:cNvSpPr>
          <p:nvPr>
            <p:ph type="sldNum" sz="quarter" idx="10"/>
          </p:nvPr>
        </p:nvSpPr>
        <p:spPr/>
        <p:txBody>
          <a:bodyPr/>
          <a:lstStyle/>
          <a:p>
            <a:fld id="{B1547036-5764-4544-935C-5E5ED86B376C}" type="slidenum">
              <a:rPr lang="en-US" smtClean="0"/>
              <a:t>53</a:t>
            </a:fld>
            <a:endParaRPr lang="en-US"/>
          </a:p>
        </p:txBody>
      </p:sp>
    </p:spTree>
    <p:extLst>
      <p:ext uri="{BB962C8B-B14F-4D97-AF65-F5344CB8AC3E}">
        <p14:creationId xmlns:p14="http://schemas.microsoft.com/office/powerpoint/2010/main" val="28572655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Fleet size and</a:t>
            </a:r>
            <a:r>
              <a:rPr lang="en-US" b="0" i="0" baseline="0" dirty="0" smtClean="0"/>
              <a:t> location should also be considered. The number of power units will affect initial purchase cost. </a:t>
            </a:r>
            <a:r>
              <a:rPr lang="en-US" b="0" i="0" dirty="0" smtClean="0"/>
              <a:t>The larger the fleet, the more the initial cost will be for the purchase of fatigue</a:t>
            </a:r>
            <a:r>
              <a:rPr lang="en-US" b="0" i="0" baseline="0" dirty="0" smtClean="0"/>
              <a:t> management technologies</a:t>
            </a:r>
            <a:r>
              <a:rPr lang="en-US" b="0" i="0" dirty="0" smtClean="0"/>
              <a:t>.</a:t>
            </a:r>
            <a:r>
              <a:rPr lang="en-US" b="0" i="0" baseline="0" dirty="0" smtClean="0"/>
              <a:t> </a:t>
            </a:r>
            <a:r>
              <a:rPr lang="en-US" b="0" i="0" dirty="0" smtClean="0"/>
              <a:t>Potentially,</a:t>
            </a:r>
            <a:r>
              <a:rPr lang="en-US" b="0" i="0" baseline="0" dirty="0" smtClean="0"/>
              <a:t> these systems </a:t>
            </a:r>
            <a:r>
              <a:rPr lang="en-US" b="0" i="0" dirty="0" smtClean="0"/>
              <a:t>can be purchased</a:t>
            </a:r>
            <a:r>
              <a:rPr lang="en-US" b="0" i="0" baseline="0" dirty="0" smtClean="0"/>
              <a:t> in phases to help reduce the financial burden. Vehicle out-of-service time is another factor. Trucks off the road do not make money for the company. A plan should be devised for scheduling to minimize power unit down time. The larger the fleet, the more drivers that will need to be trained. This should be another consideration. Fleets with more than one terminal will require more resources and must have the relevant equipment at each location. This also increases the number of back-office personnel and shop technicians that will need to be trained on FMT installation and operational procedures.</a:t>
            </a:r>
          </a:p>
          <a:p>
            <a:r>
              <a:rPr lang="en-US" b="1" dirty="0" smtClean="0"/>
              <a:t>_____________________</a:t>
            </a:r>
          </a:p>
          <a:p>
            <a:r>
              <a:rPr lang="en-US" b="1" dirty="0" smtClean="0"/>
              <a:t>Key Points:</a:t>
            </a:r>
          </a:p>
          <a:p>
            <a:endParaRPr lang="en-US" b="1" dirty="0" smtClean="0"/>
          </a:p>
          <a:p>
            <a:pPr marL="171450" indent="-171450">
              <a:buFont typeface="Arial" pitchFamily="34" charset="0"/>
              <a:buChar char="•"/>
            </a:pPr>
            <a:r>
              <a:rPr lang="en-US" b="0" dirty="0" smtClean="0"/>
              <a:t>The larger the fleet, the more the initial cost will be for the purchase of FMTs.</a:t>
            </a:r>
          </a:p>
          <a:p>
            <a:pPr marL="171450" indent="-171450">
              <a:buFont typeface="Arial" pitchFamily="34" charset="0"/>
              <a:buChar char="•"/>
            </a:pPr>
            <a:r>
              <a:rPr lang="en-US" b="0" dirty="0" smtClean="0"/>
              <a:t>Potentially can purchase</a:t>
            </a:r>
            <a:r>
              <a:rPr lang="en-US" b="0" baseline="0" dirty="0" smtClean="0"/>
              <a:t> FMTs in phases to help reduce burden or finance the purchase.</a:t>
            </a:r>
          </a:p>
          <a:p>
            <a:pPr marL="171450" indent="-171450">
              <a:buFont typeface="Arial" pitchFamily="34" charset="0"/>
              <a:buChar char="•"/>
            </a:pPr>
            <a:r>
              <a:rPr lang="en-US" b="0" baseline="0" dirty="0" smtClean="0"/>
              <a:t>Trucks off the road do not make money for the company.</a:t>
            </a:r>
          </a:p>
          <a:p>
            <a:pPr marL="628650" lvl="1" indent="-171450">
              <a:buFont typeface="Arial" pitchFamily="34" charset="0"/>
              <a:buChar char="•"/>
            </a:pPr>
            <a:r>
              <a:rPr lang="en-US" b="0" baseline="0" dirty="0" smtClean="0"/>
              <a:t>A plan should be devised for scheduling to minimize down time.</a:t>
            </a:r>
          </a:p>
          <a:p>
            <a:pPr marL="171450" indent="-171450">
              <a:buFont typeface="Arial" pitchFamily="34" charset="0"/>
              <a:buChar char="•"/>
            </a:pPr>
            <a:r>
              <a:rPr lang="en-US" b="0" baseline="0" dirty="0" smtClean="0"/>
              <a:t>The larger the fleet, the more drivers that will need to be trained.</a:t>
            </a:r>
          </a:p>
          <a:p>
            <a:pPr marL="171450" indent="-171450">
              <a:buFont typeface="Arial" pitchFamily="34" charset="0"/>
              <a:buChar char="•"/>
            </a:pPr>
            <a:r>
              <a:rPr lang="en-US" b="0" baseline="0" dirty="0" smtClean="0"/>
              <a:t>Fleets with more than one terminal will require more resources.</a:t>
            </a:r>
          </a:p>
          <a:p>
            <a:pPr marL="628650" lvl="1" indent="-171450">
              <a:buFont typeface="Arial" pitchFamily="34" charset="0"/>
              <a:buChar char="•"/>
            </a:pPr>
            <a:r>
              <a:rPr lang="en-US" b="0" baseline="0" dirty="0" smtClean="0"/>
              <a:t>Relevant equipment for FMTs at each location.</a:t>
            </a:r>
          </a:p>
          <a:p>
            <a:pPr marL="628650" lvl="1" indent="-171450">
              <a:buFont typeface="Arial" pitchFamily="34" charset="0"/>
              <a:buChar char="•"/>
            </a:pPr>
            <a:r>
              <a:rPr lang="en-US" b="0" baseline="0" dirty="0" smtClean="0"/>
              <a:t>Increases number of back-office personnel and shop technicians that will need to be trained on FMT installation and operational procedures.</a:t>
            </a:r>
          </a:p>
          <a:p>
            <a:pPr marL="171450" indent="-171450">
              <a:buFont typeface="Arial" pitchFamily="34" charset="0"/>
              <a:buChar char="•"/>
            </a:pPr>
            <a:r>
              <a:rPr lang="en-US" b="0" dirty="0" smtClean="0"/>
              <a:t>Typically no more than one</a:t>
            </a:r>
            <a:r>
              <a:rPr lang="en-US" b="0" baseline="0" dirty="0" smtClean="0"/>
              <a:t> to two hours for FMT installation.</a:t>
            </a:r>
          </a:p>
          <a:p>
            <a:pPr marL="171450" indent="-171450">
              <a:buFont typeface="Arial" pitchFamily="34" charset="0"/>
              <a:buChar char="•"/>
            </a:pPr>
            <a:r>
              <a:rPr lang="en-US" b="0" baseline="0" dirty="0" smtClean="0"/>
              <a:t>Shop space can become an important factor.</a:t>
            </a:r>
          </a:p>
          <a:p>
            <a:pPr marL="628650" lvl="1" indent="-171450">
              <a:buFont typeface="Arial" pitchFamily="34" charset="0"/>
              <a:buChar char="•"/>
            </a:pPr>
            <a:r>
              <a:rPr lang="en-US" b="0" baseline="0" dirty="0" smtClean="0"/>
              <a:t>Must schedule accordingly to accommodate routine maintenance.</a:t>
            </a:r>
          </a:p>
          <a:p>
            <a:pPr marL="1085850" lvl="2" indent="-171450">
              <a:buFont typeface="Arial" pitchFamily="34" charset="0"/>
              <a:buChar char="•"/>
            </a:pPr>
            <a:r>
              <a:rPr lang="en-US" b="0" baseline="0" dirty="0" smtClean="0"/>
              <a:t>Possibility of FMT installation during routine maintenance.</a:t>
            </a:r>
          </a:p>
          <a:p>
            <a:pPr marL="171450" lvl="0" indent="-171450">
              <a:buFont typeface="Arial" pitchFamily="34" charset="0"/>
              <a:buChar char="•"/>
            </a:pPr>
            <a:r>
              <a:rPr lang="en-US" b="0" baseline="0" dirty="0" smtClean="0"/>
              <a:t>Proper installation includes mounting and wiring, calibration and alignment if necessary, and routine inspection. </a:t>
            </a:r>
          </a:p>
          <a:p>
            <a:pPr marL="171450" lvl="0" indent="-171450">
              <a:buFont typeface="Arial" pitchFamily="34" charset="0"/>
              <a:buChar char="•"/>
            </a:pPr>
            <a:r>
              <a:rPr lang="en-US" b="0" baseline="0" dirty="0" smtClean="0"/>
              <a:t>Must ensure systems are fully functional when deployed.</a:t>
            </a:r>
          </a:p>
          <a:p>
            <a:pPr marL="171450" lvl="0" indent="-171450">
              <a:buFont typeface="Arial" pitchFamily="34" charset="0"/>
              <a:buChar char="•"/>
            </a:pPr>
            <a:r>
              <a:rPr lang="en-US" b="0" baseline="0" dirty="0" smtClean="0"/>
              <a:t>Can assign technicians responsible for FMTs or train all technicians.  </a:t>
            </a:r>
          </a:p>
          <a:p>
            <a:pPr marL="171450" lvl="0"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54</a:t>
            </a:fld>
            <a:endParaRPr lang="en-US"/>
          </a:p>
        </p:txBody>
      </p:sp>
    </p:spTree>
    <p:extLst>
      <p:ext uri="{BB962C8B-B14F-4D97-AF65-F5344CB8AC3E}">
        <p14:creationId xmlns:p14="http://schemas.microsoft.com/office/powerpoint/2010/main" val="19364943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Other considerations</a:t>
            </a:r>
            <a:r>
              <a:rPr lang="en-US" b="0" i="0" baseline="0" dirty="0" smtClean="0"/>
              <a:t> with fatigue management technologies are potential legal implications. Company policies and procedures must consider driver video, driver and vehicle data, and how this video and data will be used. Ensure the driver knows he/she is being recorded on video and reiterate this is not a punishment and all drivers are being recorded. Clear and concise policy on what the video and data can be used for is a must. Be aware that this technology may be brought up in court cases by other parties. There should also be an awareness of security concerns regarding the storage of collected video and data and who has access to this video and data. Video and data should be secured on a password protected computer or server in the back-office. Access to video and data should be limited to a few select personnel (i.e., safety manager, transportation director, driver trainer).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r>
              <a:rPr lang="en-US" b="1" dirty="0" smtClean="0"/>
              <a:t>_____________</a:t>
            </a:r>
          </a:p>
          <a:p>
            <a:r>
              <a:rPr lang="en-US" b="1" dirty="0" smtClean="0"/>
              <a:t>Key Points:</a:t>
            </a:r>
          </a:p>
          <a:p>
            <a:endParaRPr lang="en-US" dirty="0" smtClean="0"/>
          </a:p>
          <a:p>
            <a:pPr marL="171450" indent="-171450">
              <a:buFont typeface="Arial" pitchFamily="34" charset="0"/>
              <a:buChar char="•"/>
            </a:pPr>
            <a:r>
              <a:rPr lang="en-US" dirty="0" smtClean="0"/>
              <a:t>Ensure driver knows</a:t>
            </a:r>
            <a:r>
              <a:rPr lang="en-US" baseline="0" dirty="0" smtClean="0"/>
              <a:t> he is being recorded on video.</a:t>
            </a:r>
          </a:p>
          <a:p>
            <a:pPr marL="628650" lvl="1" indent="-171450">
              <a:buFont typeface="Arial" pitchFamily="34" charset="0"/>
              <a:buChar char="•"/>
            </a:pPr>
            <a:r>
              <a:rPr lang="en-US" baseline="0" dirty="0" smtClean="0"/>
              <a:t>Reiterate this is not punishment.</a:t>
            </a:r>
          </a:p>
          <a:p>
            <a:pPr marL="628650" lvl="1" indent="-171450">
              <a:buFont typeface="Arial" pitchFamily="34" charset="0"/>
              <a:buChar char="•"/>
            </a:pPr>
            <a:r>
              <a:rPr lang="en-US" baseline="0" dirty="0" smtClean="0"/>
              <a:t>All drivers are being recorded.</a:t>
            </a:r>
          </a:p>
          <a:p>
            <a:pPr marL="171450" indent="-171450">
              <a:buFont typeface="Arial" pitchFamily="34" charset="0"/>
              <a:buChar char="•"/>
            </a:pPr>
            <a:r>
              <a:rPr lang="en-US" baseline="0" dirty="0" smtClean="0"/>
              <a:t>Clear and concise what the video and data will be used for:</a:t>
            </a:r>
          </a:p>
          <a:p>
            <a:pPr marL="628650" lvl="1" indent="-171450">
              <a:buFont typeface="Arial" pitchFamily="34" charset="0"/>
              <a:buChar char="•"/>
            </a:pPr>
            <a:r>
              <a:rPr lang="en-US" baseline="0" dirty="0" smtClean="0"/>
              <a:t>Driver training and coaching</a:t>
            </a:r>
          </a:p>
          <a:p>
            <a:pPr marL="628650" lvl="1" indent="-171450">
              <a:buFont typeface="Arial" pitchFamily="34" charset="0"/>
              <a:buChar char="•"/>
            </a:pPr>
            <a:r>
              <a:rPr lang="en-US" baseline="0" dirty="0" smtClean="0"/>
              <a:t>To help reduce possible safety incidents</a:t>
            </a:r>
          </a:p>
          <a:p>
            <a:pPr marL="628650" lvl="1" indent="-171450">
              <a:buFont typeface="Arial" pitchFamily="34" charset="0"/>
              <a:buChar char="•"/>
            </a:pPr>
            <a:r>
              <a:rPr lang="en-US" baseline="0" dirty="0" smtClean="0"/>
              <a:t>Daily review, weekly review, only for safety incidents, etc.  </a:t>
            </a:r>
          </a:p>
          <a:p>
            <a:pPr marL="171450" indent="-171450">
              <a:buFont typeface="Arial" pitchFamily="34" charset="0"/>
              <a:buChar char="•"/>
            </a:pPr>
            <a:r>
              <a:rPr lang="en-US" baseline="0" dirty="0" smtClean="0"/>
              <a:t>Be aware that FMTs may be brought up in court cases by other parties </a:t>
            </a:r>
          </a:p>
          <a:p>
            <a:pPr marL="171450" indent="-171450">
              <a:buFont typeface="Arial" pitchFamily="34" charset="0"/>
              <a:buChar char="•"/>
            </a:pPr>
            <a:r>
              <a:rPr lang="en-US" baseline="0" dirty="0" smtClean="0"/>
              <a:t>Video and data should be secured on a password protected computer or server in the back-office. </a:t>
            </a:r>
          </a:p>
          <a:p>
            <a:pPr marL="171450" indent="-171450">
              <a:buFont typeface="Arial" pitchFamily="34" charset="0"/>
              <a:buChar char="•"/>
            </a:pPr>
            <a:r>
              <a:rPr lang="en-US" baseline="0" dirty="0" smtClean="0"/>
              <a:t>Access to video and data should be limited to a few select personnel (i.e., safety manager, transportation director, driver trainer).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55</a:t>
            </a:fld>
            <a:endParaRPr lang="en-US"/>
          </a:p>
        </p:txBody>
      </p:sp>
    </p:spTree>
    <p:extLst>
      <p:ext uri="{BB962C8B-B14F-4D97-AF65-F5344CB8AC3E}">
        <p14:creationId xmlns:p14="http://schemas.microsoft.com/office/powerpoint/2010/main" val="15137123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On the minds of many safety managers are the possible influences on driver behavior these systems cause. There is a potential for creating positive or negative effects; however, both cannot take place concurrently. This is commonly referred</a:t>
            </a:r>
            <a:r>
              <a:rPr lang="en-US" b="0" i="0" baseline="0" dirty="0" smtClean="0"/>
              <a:t> to as behavioral adaptation. The positive, which is called response generalization, can potentially promote greater self-awareness, reshape driving habits and routines, and encourages a safety conscious work environment. A positive (response generalization) example would be the increase in safety belt use as drivers become more safety conscience by using fatigue management technologies</a:t>
            </a:r>
            <a:r>
              <a:rPr lang="en-US" b="0" i="0" baseline="0" smtClean="0"/>
              <a:t>. The </a:t>
            </a:r>
            <a:r>
              <a:rPr lang="en-US" b="0" i="0" baseline="0" dirty="0" smtClean="0"/>
              <a:t>negative, which is called risk compensation, can potentially influence a driver to rely on the system to prevent crashes and near crashes and bring complacency in driving habits. A negative (risk compensation) example would be research that has shown antilock braking systems have increased risk taking by some drivers (</a:t>
            </a:r>
            <a:r>
              <a:rPr lang="en-US" b="0" i="0" strike="noStrike" baseline="0" dirty="0" smtClean="0"/>
              <a:t>for example,</a:t>
            </a:r>
            <a:r>
              <a:rPr lang="en-US" b="1" i="0" strike="noStrike" baseline="0" dirty="0" smtClean="0"/>
              <a:t> </a:t>
            </a:r>
            <a:r>
              <a:rPr lang="en-US" b="0" i="0" baseline="0" dirty="0" smtClean="0"/>
              <a:t>driving faster, following lead vehicle more closely). While no definitive research has been conducted on possible driver influences of fatigue management technologies, recent research has shown this is a big concern of safety managers.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_________________________</a:t>
            </a:r>
          </a:p>
          <a:p>
            <a:r>
              <a:rPr lang="en-US" b="1" dirty="0" smtClean="0"/>
              <a:t>Key Points:</a:t>
            </a:r>
          </a:p>
          <a:p>
            <a:endParaRPr lang="en-US" dirty="0" smtClean="0"/>
          </a:p>
          <a:p>
            <a:pPr marL="171450" indent="-171450">
              <a:buFont typeface="Arial" pitchFamily="34" charset="0"/>
              <a:buChar char="•"/>
            </a:pPr>
            <a:r>
              <a:rPr lang="en-US" dirty="0" smtClean="0"/>
              <a:t>Commonly referred</a:t>
            </a:r>
            <a:r>
              <a:rPr lang="en-US" baseline="0" dirty="0" smtClean="0"/>
              <a:t> to as behavioral adaptation.</a:t>
            </a:r>
          </a:p>
          <a:p>
            <a:pPr marL="171450" indent="-171450">
              <a:buFont typeface="Arial" pitchFamily="34" charset="0"/>
              <a:buChar char="•"/>
            </a:pPr>
            <a:r>
              <a:rPr lang="en-US" dirty="0" smtClean="0"/>
              <a:t>Positive is called</a:t>
            </a:r>
            <a:r>
              <a:rPr lang="en-US" baseline="0" dirty="0" smtClean="0"/>
              <a:t> response generalization; Negative is called risk compensation.</a:t>
            </a:r>
          </a:p>
          <a:p>
            <a:pPr marL="171450" indent="-171450">
              <a:buFont typeface="Arial" pitchFamily="34" charset="0"/>
              <a:buChar char="•"/>
            </a:pPr>
            <a:r>
              <a:rPr lang="en-US" dirty="0" smtClean="0"/>
              <a:t>While</a:t>
            </a:r>
            <a:r>
              <a:rPr lang="en-US" baseline="0" dirty="0" smtClean="0"/>
              <a:t> no definitive research has been conducted on possible driver influences of FMTs, recent research has shown this is a concern of safety managers.</a:t>
            </a:r>
          </a:p>
          <a:p>
            <a:pPr marL="171450" indent="-171450">
              <a:buFont typeface="Arial" pitchFamily="34" charset="0"/>
              <a:buChar char="•"/>
            </a:pPr>
            <a:r>
              <a:rPr lang="en-US" baseline="0" dirty="0" smtClean="0"/>
              <a:t>Positive (response generalization) example: Increase in safety belt use when “buckle-up” placards are placed around the terminal.</a:t>
            </a:r>
          </a:p>
          <a:p>
            <a:pPr marL="171450" indent="-171450">
              <a:buFont typeface="Arial" pitchFamily="34" charset="0"/>
              <a:buChar char="•"/>
            </a:pPr>
            <a:r>
              <a:rPr lang="en-US" baseline="0" dirty="0" smtClean="0"/>
              <a:t>Negative (risk compensation) example: Some research has shown that antilock braking systems have increased risk taking by some drivers (i.e., driving faster, following lead vehicle more closely) (</a:t>
            </a:r>
            <a:r>
              <a:rPr lang="en-US" sz="1200" b="0" i="0" kern="1200" dirty="0" err="1" smtClean="0">
                <a:solidFill>
                  <a:schemeClr val="tx1"/>
                </a:solidFill>
                <a:effectLst/>
                <a:latin typeface="+mn-lt"/>
                <a:ea typeface="+mn-ea"/>
                <a:cs typeface="+mn-cs"/>
              </a:rPr>
              <a:t>Sagberg</a:t>
            </a:r>
            <a:r>
              <a:rPr lang="en-US" sz="1200" b="0" i="0" kern="1200" dirty="0" smtClean="0">
                <a:solidFill>
                  <a:schemeClr val="tx1"/>
                </a:solidFill>
                <a:effectLst/>
                <a:latin typeface="+mn-lt"/>
                <a:ea typeface="+mn-ea"/>
                <a:cs typeface="+mn-cs"/>
              </a:rPr>
              <a:t>, F.,</a:t>
            </a:r>
            <a:r>
              <a:rPr lang="en-US" sz="1200" b="0" i="0" kern="1200" baseline="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Fosser</a:t>
            </a:r>
            <a:r>
              <a:rPr lang="en-US" sz="1200" b="0" i="0" kern="1200" dirty="0" smtClean="0">
                <a:solidFill>
                  <a:schemeClr val="tx1"/>
                </a:solidFill>
                <a:effectLst/>
                <a:latin typeface="+mn-lt"/>
                <a:ea typeface="+mn-ea"/>
                <a:cs typeface="+mn-cs"/>
              </a:rPr>
              <a:t>, S., and </a:t>
            </a:r>
            <a:r>
              <a:rPr lang="en-US" sz="1200" b="0" i="0" kern="1200" dirty="0" err="1" smtClean="0">
                <a:solidFill>
                  <a:schemeClr val="tx1"/>
                </a:solidFill>
                <a:effectLst/>
                <a:latin typeface="+mn-lt"/>
                <a:ea typeface="+mn-ea"/>
                <a:cs typeface="+mn-cs"/>
              </a:rPr>
              <a:t>Saetermo</a:t>
            </a:r>
            <a:r>
              <a:rPr lang="en-US" sz="1200" b="0" i="0" kern="1200" dirty="0" smtClean="0">
                <a:solidFill>
                  <a:schemeClr val="tx1"/>
                </a:solidFill>
                <a:effectLst/>
                <a:latin typeface="+mn-lt"/>
                <a:ea typeface="+mn-ea"/>
                <a:cs typeface="+mn-cs"/>
              </a:rPr>
              <a:t>, I. 1997)</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56</a:t>
            </a:fld>
            <a:endParaRPr lang="en-US"/>
          </a:p>
        </p:txBody>
      </p:sp>
    </p:spTree>
    <p:extLst>
      <p:ext uri="{BB962C8B-B14F-4D97-AF65-F5344CB8AC3E}">
        <p14:creationId xmlns:p14="http://schemas.microsoft.com/office/powerpoint/2010/main" val="8299393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Policies for driver compliance should</a:t>
            </a:r>
            <a:r>
              <a:rPr lang="en-US" b="0" i="0" baseline="0" dirty="0" smtClean="0"/>
              <a:t> be constructed by the fleet fatigue management program steering committee and established before integration and installation of any fatigue management technologies. </a:t>
            </a:r>
            <a:r>
              <a:rPr lang="en-US" b="0" i="0" dirty="0" smtClean="0"/>
              <a:t> The policies that are constructed should</a:t>
            </a:r>
            <a:r>
              <a:rPr lang="en-US" b="0" i="0" baseline="0" dirty="0" smtClean="0"/>
              <a:t> be clear and concise and spell out the standards and penalties for non-compliance. These policies should be thoroughly discussed with all drivers during safety meetings and posted in the terminals and dispatch offices. Management should always be available to answer questions and periodic review of the policies with drivers should be required. Maintaining the standard is important for driver compliance. Do not selectively enforce the policy. Drivers must be held accountable for their actions. </a:t>
            </a:r>
            <a:endParaRPr lang="en-US" b="0" i="0" dirty="0" smtClean="0"/>
          </a:p>
          <a:p>
            <a:endParaRPr lang="en-US" b="1" dirty="0" smtClean="0"/>
          </a:p>
          <a:p>
            <a:r>
              <a:rPr lang="en-US" b="1" dirty="0" smtClean="0"/>
              <a:t>_____________________________</a:t>
            </a:r>
          </a:p>
          <a:p>
            <a:r>
              <a:rPr lang="en-US" b="1" dirty="0" smtClean="0"/>
              <a:t>Key Points:</a:t>
            </a:r>
          </a:p>
          <a:p>
            <a:endParaRPr lang="en-US" b="1" dirty="0" smtClean="0"/>
          </a:p>
          <a:p>
            <a:pPr marL="171450" indent="-171450">
              <a:buFont typeface="Arial" pitchFamily="34" charset="0"/>
              <a:buChar char="•"/>
            </a:pPr>
            <a:r>
              <a:rPr lang="en-US" b="0" dirty="0" smtClean="0"/>
              <a:t>Policies should always be readily available for the driver to review.</a:t>
            </a:r>
          </a:p>
          <a:p>
            <a:pPr marL="171450" indent="-171450">
              <a:buFont typeface="Arial" pitchFamily="34" charset="0"/>
              <a:buChar char="•"/>
            </a:pPr>
            <a:r>
              <a:rPr lang="en-US" b="0" dirty="0" smtClean="0"/>
              <a:t>Required periodic review of policies with the drivers by management.</a:t>
            </a:r>
          </a:p>
          <a:p>
            <a:pPr marL="171450" indent="-171450">
              <a:buFont typeface="Arial" pitchFamily="34" charset="0"/>
              <a:buChar char="•"/>
            </a:pPr>
            <a:r>
              <a:rPr lang="en-US" b="0" dirty="0" smtClean="0"/>
              <a:t>Management</a:t>
            </a:r>
            <a:r>
              <a:rPr lang="en-US" b="0" baseline="0" dirty="0" smtClean="0"/>
              <a:t> should always be available to answer questions. </a:t>
            </a: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57</a:t>
            </a:fld>
            <a:endParaRPr lang="en-US"/>
          </a:p>
        </p:txBody>
      </p:sp>
    </p:spTree>
    <p:extLst>
      <p:ext uri="{BB962C8B-B14F-4D97-AF65-F5344CB8AC3E}">
        <p14:creationId xmlns:p14="http://schemas.microsoft.com/office/powerpoint/2010/main" val="3534277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Fatigue</a:t>
            </a:r>
            <a:r>
              <a:rPr lang="en-US" b="0" i="0" baseline="0" dirty="0" smtClean="0"/>
              <a:t> management technologies that record data or transmit in real time should have driver performance measures established. Driver performance measures go hand-in-hand with driver compliance. Performance measures must be reasonable and drivers must have sufficient knowledge and training to meet the minimum performance level. If the driver does not have sufficient training and/or knowledge to meet expectations, then fatigue management technologies will not be accepted by the drivers. The key is to be reasonable and not to expect perfection. The back-office should perform any analyses and review them in a timely manner and provide driver training and coaching to drivers so they can meet the minimum performance level. Company training policies must reflect performance expectations. </a:t>
            </a:r>
            <a:endParaRPr lang="en-US" b="0" i="0"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____________________________________</a:t>
            </a:r>
          </a:p>
          <a:p>
            <a:endParaRPr lang="en-US" b="1" dirty="0" smtClean="0"/>
          </a:p>
          <a:p>
            <a:r>
              <a:rPr lang="en-US" b="1" dirty="0" smtClean="0"/>
              <a:t>Key Points:</a:t>
            </a:r>
          </a:p>
          <a:p>
            <a:endParaRPr lang="en-US" dirty="0" smtClean="0"/>
          </a:p>
          <a:p>
            <a:pPr marL="171450" indent="-171450">
              <a:buFont typeface="Arial" pitchFamily="34" charset="0"/>
              <a:buChar char="•"/>
            </a:pPr>
            <a:r>
              <a:rPr lang="en-US" dirty="0" smtClean="0"/>
              <a:t>The key</a:t>
            </a:r>
            <a:r>
              <a:rPr lang="en-US" baseline="0" dirty="0" smtClean="0"/>
              <a:t> is to be reasonable and not to expect perfection.</a:t>
            </a:r>
          </a:p>
          <a:p>
            <a:pPr marL="171450" indent="-171450">
              <a:buFont typeface="Arial" pitchFamily="34" charset="0"/>
              <a:buChar char="•"/>
            </a:pPr>
            <a:r>
              <a:rPr lang="en-US" baseline="0" dirty="0" smtClean="0"/>
              <a:t>If driver does not have sufficient training and/or knowledge to meet expectations then FMT will not be accepted by the driver.</a:t>
            </a:r>
          </a:p>
          <a:p>
            <a:pPr marL="171450" indent="-171450">
              <a:buFont typeface="Arial" pitchFamily="34" charset="0"/>
              <a:buChar char="•"/>
            </a:pPr>
            <a:r>
              <a:rPr lang="en-US" baseline="0" dirty="0" smtClean="0"/>
              <a:t>Company training policies must reflect performance expectations.</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58</a:t>
            </a:fld>
            <a:endParaRPr lang="en-US"/>
          </a:p>
        </p:txBody>
      </p:sp>
    </p:spTree>
    <p:extLst>
      <p:ext uri="{BB962C8B-B14F-4D97-AF65-F5344CB8AC3E}">
        <p14:creationId xmlns:p14="http://schemas.microsoft.com/office/powerpoint/2010/main" val="39466843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Driver acceptance is a critical ingredient to successful fatigue management technology implementation. Management needs to set the example from the top down. Drivers should be provided with the validity, facts, and benefits of these</a:t>
            </a:r>
            <a:r>
              <a:rPr lang="en-US" b="0" i="0" baseline="0" dirty="0" smtClean="0"/>
              <a:t> systems and ensure drivers to do not view this as punishment. Emphasize these systems are for driver assistance and not continual supervision. Drivers should not have the fear of “big brother.” Management must remain open-minded to questions, apprehension, and suggestions. When evaluating a fatigue management technology for implementation behind the scenes, the Federal Motor Carrier Safety Administration  has developed a methodology to assess if drivers will accept a specific system across five concepts: ease of use, ease of learning, perceived value, driver behavior, and advocacy. </a:t>
            </a:r>
            <a:r>
              <a:rPr lang="en-US" b="0" i="0" strike="sngStrike" baseline="0" dirty="0" smtClean="0"/>
              <a:t> </a:t>
            </a:r>
            <a:endParaRPr lang="en-US" b="0" i="0" strike="sngStrike" dirty="0" smtClean="0"/>
          </a:p>
          <a:p>
            <a:endParaRPr lang="en-US" b="1" strike="sng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_____________________________</a:t>
            </a:r>
          </a:p>
          <a:p>
            <a:r>
              <a:rPr lang="en-US" b="1" dirty="0" smtClean="0"/>
              <a:t>Key Points:</a:t>
            </a:r>
          </a:p>
          <a:p>
            <a:endParaRPr lang="en-US" dirty="0" smtClean="0"/>
          </a:p>
          <a:p>
            <a:pPr marL="171450" indent="-171450">
              <a:buFont typeface="Arial" pitchFamily="34" charset="0"/>
              <a:buChar char="•"/>
            </a:pPr>
            <a:r>
              <a:rPr lang="en-US" dirty="0" smtClean="0"/>
              <a:t>The</a:t>
            </a:r>
            <a:r>
              <a:rPr lang="en-US" baseline="0" dirty="0" smtClean="0"/>
              <a:t> aspects in this list should be conducted on a daily basis with interaction with the drivers</a:t>
            </a:r>
          </a:p>
          <a:p>
            <a:pPr marL="171450" indent="-171450">
              <a:buFont typeface="Arial" pitchFamily="34" charset="0"/>
              <a:buChar char="•"/>
            </a:pPr>
            <a:r>
              <a:rPr lang="en-US" baseline="0" dirty="0" smtClean="0"/>
              <a:t>Behind the scenes when evaluating a FMT for implementation t</a:t>
            </a:r>
            <a:r>
              <a:rPr lang="en-US" dirty="0" smtClean="0"/>
              <a:t>he Federal Motor Carrier Safety Administration has developed a</a:t>
            </a:r>
            <a:r>
              <a:rPr lang="en-US" baseline="0" dirty="0" smtClean="0"/>
              <a:t> methodology to assess if drivers will accept a specific system across five concepts:</a:t>
            </a:r>
          </a:p>
          <a:p>
            <a:pPr marL="628650" lvl="1" indent="-171450">
              <a:buFont typeface="Arial" pitchFamily="34" charset="0"/>
              <a:buChar char="•"/>
            </a:pPr>
            <a:r>
              <a:rPr lang="en-US" baseline="0" dirty="0" smtClean="0"/>
              <a:t>Ease of use</a:t>
            </a:r>
          </a:p>
          <a:p>
            <a:pPr marL="628650" lvl="1" indent="-171450">
              <a:buFont typeface="Arial" pitchFamily="34" charset="0"/>
              <a:buChar char="•"/>
            </a:pPr>
            <a:r>
              <a:rPr lang="en-US" dirty="0" smtClean="0"/>
              <a:t>Ease of learning</a:t>
            </a:r>
          </a:p>
          <a:p>
            <a:pPr marL="628650" lvl="1" indent="-171450">
              <a:buFont typeface="Arial" pitchFamily="34" charset="0"/>
              <a:buChar char="•"/>
            </a:pPr>
            <a:r>
              <a:rPr lang="en-US" dirty="0" smtClean="0"/>
              <a:t>Perceived value</a:t>
            </a:r>
          </a:p>
          <a:p>
            <a:pPr marL="628650" lvl="1" indent="-171450">
              <a:buFont typeface="Arial" pitchFamily="34" charset="0"/>
              <a:buChar char="•"/>
            </a:pPr>
            <a:r>
              <a:rPr lang="en-US" dirty="0" smtClean="0"/>
              <a:t>Driver behavior</a:t>
            </a:r>
          </a:p>
          <a:p>
            <a:pPr marL="628650" lvl="1" indent="-171450">
              <a:buFont typeface="Arial" pitchFamily="34" charset="0"/>
              <a:buChar char="•"/>
            </a:pPr>
            <a:r>
              <a:rPr lang="en-US" dirty="0" smtClean="0"/>
              <a:t>Advocacy</a:t>
            </a:r>
          </a:p>
          <a:p>
            <a:pPr marL="171450" lvl="0" indent="-171450">
              <a:buFont typeface="Arial" pitchFamily="34" charset="0"/>
              <a:buChar char="•"/>
            </a:pPr>
            <a:r>
              <a:rPr lang="en-US" dirty="0" smtClean="0"/>
              <a:t>The full</a:t>
            </a:r>
            <a:r>
              <a:rPr lang="en-US" baseline="0" dirty="0" smtClean="0"/>
              <a:t> report can be found here</a:t>
            </a:r>
          </a:p>
          <a:p>
            <a:pPr marL="1085850" lvl="2" indent="-171450">
              <a:buFont typeface="Arial" pitchFamily="34" charset="0"/>
              <a:buChar char="•"/>
            </a:pPr>
            <a:r>
              <a:rPr lang="en-US" dirty="0" smtClean="0">
                <a:hlinkClick r:id="rId3"/>
              </a:rPr>
              <a:t>http://www.fmcsa.dot.gov/facts-research/research-technology/report/Emerging_Detection_Measures_508.pdf</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59</a:t>
            </a:fld>
            <a:endParaRPr lang="en-US"/>
          </a:p>
        </p:txBody>
      </p:sp>
    </p:spTree>
    <p:extLst>
      <p:ext uri="{BB962C8B-B14F-4D97-AF65-F5344CB8AC3E}">
        <p14:creationId xmlns:p14="http://schemas.microsoft.com/office/powerpoint/2010/main" val="82586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Research has shown fatigue</a:t>
            </a:r>
            <a:r>
              <a:rPr lang="en-US" b="0" i="0" baseline="0" dirty="0" smtClean="0"/>
              <a:t> impairs and degrades driving performance by changing driver behavior. To put it plain and simple fatigue leads to driver errors. A number of risk factors contribute to fatigue for CMV drivers. These risk factors include varying work schedules, irregular shifts such as night driving, and long, monotonous driving conditions such as interstates. Fatigue is often underrepresented in crash statistics.</a:t>
            </a:r>
          </a:p>
          <a:p>
            <a:endParaRPr lang="en-US" b="0" i="0" baseline="0" dirty="0" smtClean="0"/>
          </a:p>
          <a:p>
            <a:endParaRPr lang="en-US" b="0" i="0"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a:t>
            </a:fld>
            <a:endParaRPr lang="en-US"/>
          </a:p>
        </p:txBody>
      </p:sp>
    </p:spTree>
    <p:extLst>
      <p:ext uri="{BB962C8B-B14F-4D97-AF65-F5344CB8AC3E}">
        <p14:creationId xmlns:p14="http://schemas.microsoft.com/office/powerpoint/2010/main" val="8107561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Training must also be considered when implementing any fatigue management technology. Shop technicians must be trained on proper</a:t>
            </a:r>
            <a:r>
              <a:rPr lang="en-US" i="0" baseline="0" dirty="0" smtClean="0"/>
              <a:t> installation techniques of in-vehicle technologies and must perform routine maintenance inspections. Likely the most important aspect of training are the drivers. Drivers must know how the fatigue management technology functions, what to expect from this system, type of alerts if applicable, and what to do when alerted. Additionally, drivers should observe the technology in action before using on their own. The training must be presented in a positive way to avoid negative driver responses. Keep in mind that without driver acceptance, </a:t>
            </a:r>
            <a:r>
              <a:rPr lang="en-US" b="0" i="0" baseline="0" dirty="0" smtClean="0"/>
              <a:t>it is </a:t>
            </a:r>
            <a:r>
              <a:rPr lang="en-US" i="0" baseline="0" dirty="0" smtClean="0"/>
              <a:t>not likely to be successful. </a:t>
            </a:r>
            <a:endParaRPr lang="en-US" i="0"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60</a:t>
            </a:fld>
            <a:endParaRPr lang="en-US"/>
          </a:p>
        </p:txBody>
      </p:sp>
    </p:spTree>
    <p:extLst>
      <p:ext uri="{BB962C8B-B14F-4D97-AF65-F5344CB8AC3E}">
        <p14:creationId xmlns:p14="http://schemas.microsoft.com/office/powerpoint/2010/main" val="40264267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Operational protocols are predefined written procedures</a:t>
            </a:r>
            <a:r>
              <a:rPr lang="en-US" b="0" i="0" baseline="0" dirty="0" smtClean="0"/>
              <a:t> that create a standardized format and method and ensure the end result can be replicated regardless of personnel. Protocols should be detail-oriented and easily accessible. Potential protocol needs may include fatigue management technology installation and maintenance, driver training, driver non-compliance, and data analysis, review, and storage. This is not an all inclusive list, but rather a starting point and will vary from fleet to fleet.</a:t>
            </a:r>
            <a:endParaRPr lang="en-US" b="0" i="0" dirty="0" smtClean="0"/>
          </a:p>
          <a:p>
            <a:endParaRPr lang="en-US" b="1" dirty="0" smtClean="0"/>
          </a:p>
          <a:p>
            <a:r>
              <a:rPr lang="en-US" b="1" dirty="0" smtClean="0"/>
              <a:t>_______________________________</a:t>
            </a:r>
          </a:p>
          <a:p>
            <a:r>
              <a:rPr lang="en-US" b="1" dirty="0" smtClean="0"/>
              <a:t>Key Points:</a:t>
            </a:r>
          </a:p>
          <a:p>
            <a:endParaRPr lang="en-US" dirty="0" smtClean="0"/>
          </a:p>
          <a:p>
            <a:pPr marL="171450" indent="-171450">
              <a:buFont typeface="Arial" pitchFamily="34" charset="0"/>
              <a:buChar char="•"/>
            </a:pPr>
            <a:r>
              <a:rPr lang="en-US" dirty="0" smtClean="0"/>
              <a:t>This list of potential protocols is not all inclusive; rather, a starting point and will vary from fleet to fleet.</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61</a:t>
            </a:fld>
            <a:endParaRPr lang="en-US"/>
          </a:p>
        </p:txBody>
      </p:sp>
    </p:spTree>
    <p:extLst>
      <p:ext uri="{BB962C8B-B14F-4D97-AF65-F5344CB8AC3E}">
        <p14:creationId xmlns:p14="http://schemas.microsoft.com/office/powerpoint/2010/main" val="13282405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There are some fundamental issues when dealing with fatigue management technologies. Single</a:t>
            </a:r>
            <a:r>
              <a:rPr lang="en-US" b="0" i="0" baseline="0" dirty="0" smtClean="0"/>
              <a:t> channel systems are the most common. Some systems available potentially have no independent review and validation. Again, driver acceptance is an issue. If drivers do not accept fatigue management technologies, it is unlikely to produce beneficial results. And one must always remember that technology never stops evolving. What is here today, may be gone tomorrow. However, new technologies will likely become available.</a:t>
            </a:r>
            <a:endParaRPr lang="en-US" b="0" i="0" dirty="0" smtClean="0"/>
          </a:p>
          <a:p>
            <a:endParaRPr lang="en-US" b="1" dirty="0" smtClean="0"/>
          </a:p>
          <a:p>
            <a:r>
              <a:rPr lang="en-US" b="1" dirty="0" smtClean="0"/>
              <a:t>_____________________________</a:t>
            </a:r>
          </a:p>
          <a:p>
            <a:r>
              <a:rPr lang="en-US" b="1" dirty="0" smtClean="0"/>
              <a:t>Key points:</a:t>
            </a:r>
          </a:p>
          <a:p>
            <a:endParaRPr lang="en-US" dirty="0" smtClean="0"/>
          </a:p>
          <a:p>
            <a:pPr marL="171450" indent="-171450">
              <a:buFont typeface="Arial" pitchFamily="34" charset="0"/>
              <a:buChar char="•"/>
            </a:pPr>
            <a:r>
              <a:rPr lang="en-US" dirty="0" smtClean="0"/>
              <a:t>Single channel FMTs use single predictor of drowsiness.</a:t>
            </a:r>
          </a:p>
          <a:p>
            <a:pPr marL="171450" indent="-171450">
              <a:buFont typeface="Arial" pitchFamily="34" charset="0"/>
              <a:buChar char="•"/>
            </a:pPr>
            <a:r>
              <a:rPr lang="en-US" dirty="0" smtClean="0"/>
              <a:t>FMTs should improve driver performance and safety; therefore providing a good ROI.</a:t>
            </a:r>
          </a:p>
          <a:p>
            <a:pPr marL="171450" indent="-171450">
              <a:buFont typeface="Arial" pitchFamily="34" charset="0"/>
              <a:buChar char="•"/>
            </a:pPr>
            <a:r>
              <a:rPr lang="en-US" dirty="0" smtClean="0"/>
              <a:t>If</a:t>
            </a:r>
            <a:r>
              <a:rPr lang="en-US" baseline="0" dirty="0" smtClean="0"/>
              <a:t> drivers do not accept FMTs, it is unlikely to produce beneficial results.</a:t>
            </a:r>
          </a:p>
          <a:p>
            <a:pPr marL="0" indent="0">
              <a:buFont typeface="Arial" pitchFamily="34" charse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62</a:t>
            </a:fld>
            <a:endParaRPr lang="en-US"/>
          </a:p>
        </p:txBody>
      </p:sp>
    </p:spTree>
    <p:extLst>
      <p:ext uri="{BB962C8B-B14F-4D97-AF65-F5344CB8AC3E}">
        <p14:creationId xmlns:p14="http://schemas.microsoft.com/office/powerpoint/2010/main" val="36045646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dirty="0" smtClean="0"/>
              <a:t>When assessing whether to implement a</a:t>
            </a:r>
            <a:r>
              <a:rPr lang="en-US" b="0" baseline="0" dirty="0" smtClean="0"/>
              <a:t> fatigue management technology several initial steps should be taken. Researching this technology through any university and government studies and any on-going testing should be the first step. Contacting the vendor for specifications and cost will help determine the classification of this technology and the concepts that drive it. A thorough review of the technical documentation of the system as well as determining the expected service life should be conducted. Creating benchmarks for comparison to current fatigue management technologies of the same concept will allow an initial glance at system performance. Also, determining the projected cost-benefit of the new fatigue management technology will provide management with some initial numbers on whether to move forward with this technology. Prior research has shown many of the requirements needed to be successful include: validity, reliability, is it practical, and durability.</a:t>
            </a:r>
            <a:endParaRPr lang="en-US" b="1" dirty="0" smtClean="0"/>
          </a:p>
          <a:p>
            <a:r>
              <a:rPr lang="en-US" b="1" dirty="0" smtClean="0"/>
              <a:t>_________________________</a:t>
            </a:r>
          </a:p>
          <a:p>
            <a:r>
              <a:rPr lang="en-US" b="1" dirty="0" smtClean="0"/>
              <a:t>Key</a:t>
            </a:r>
            <a:r>
              <a:rPr lang="en-US" b="1" baseline="0" dirty="0" smtClean="0"/>
              <a:t> Points:</a:t>
            </a:r>
          </a:p>
          <a:p>
            <a:endParaRPr lang="en-US" b="1" baseline="0" dirty="0" smtClean="0"/>
          </a:p>
          <a:p>
            <a:pPr marL="171450" indent="-171450">
              <a:buFont typeface="Arial" pitchFamily="34" charset="0"/>
              <a:buChar char="•"/>
            </a:pPr>
            <a:r>
              <a:rPr lang="en-US" b="0" baseline="0" dirty="0" smtClean="0"/>
              <a:t>Prior research has shown many of the requirements needed for FMTs to be successful.</a:t>
            </a:r>
          </a:p>
          <a:p>
            <a:pPr marL="628650" lvl="1" indent="-171450">
              <a:buFont typeface="Arial" pitchFamily="34" charset="0"/>
              <a:buChar char="•"/>
            </a:pPr>
            <a:r>
              <a:rPr lang="en-US" b="0" baseline="0" dirty="0" smtClean="0"/>
              <a:t>A few examples are….validity, reliability, practical, durable, etc.</a:t>
            </a:r>
          </a:p>
          <a:p>
            <a:pPr marL="171450" lvl="0" indent="-171450">
              <a:buFont typeface="Arial" pitchFamily="34" charset="0"/>
              <a:buChar char="•"/>
            </a:pPr>
            <a:r>
              <a:rPr lang="en-US" b="0" baseline="0" dirty="0" smtClean="0"/>
              <a:t>Refer to the reference for further discussion and information on a useful framework for FMTs.</a:t>
            </a:r>
          </a:p>
          <a:p>
            <a:pPr marL="171450" lvl="0" indent="-171450">
              <a:buFont typeface="Arial" pitchFamily="34" charset="0"/>
              <a:buChar cha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err="1" smtClean="0">
                <a:solidFill>
                  <a:schemeClr val="tx1"/>
                </a:solidFill>
                <a:effectLst/>
                <a:latin typeface="+mn-lt"/>
                <a:ea typeface="+mn-ea"/>
                <a:cs typeface="+mn-cs"/>
              </a:rPr>
              <a:t>Dinges</a:t>
            </a:r>
            <a:r>
              <a:rPr lang="en-US" sz="1200" kern="1200" dirty="0" smtClean="0">
                <a:solidFill>
                  <a:schemeClr val="tx1"/>
                </a:solidFill>
                <a:effectLst/>
                <a:latin typeface="+mn-lt"/>
                <a:ea typeface="+mn-ea"/>
                <a:cs typeface="+mn-cs"/>
              </a:rPr>
              <a:t>, D.F., “The Promise and Challenges of Technologies for Monitoring Operator Vigilance,” </a:t>
            </a:r>
            <a:r>
              <a:rPr lang="en-US" sz="1200" i="1" kern="1200" dirty="0" smtClean="0">
                <a:solidFill>
                  <a:schemeClr val="tx1"/>
                </a:solidFill>
                <a:effectLst/>
                <a:latin typeface="+mn-lt"/>
                <a:ea typeface="+mn-ea"/>
                <a:cs typeface="+mn-cs"/>
              </a:rPr>
              <a:t>Proceedings of the Managing Fatigue in Transportation Conference, </a:t>
            </a:r>
            <a:r>
              <a:rPr lang="en-US" sz="1200" kern="1200" dirty="0" smtClean="0">
                <a:solidFill>
                  <a:schemeClr val="tx1"/>
                </a:solidFill>
                <a:effectLst/>
                <a:latin typeface="+mn-lt"/>
                <a:ea typeface="+mn-ea"/>
                <a:cs typeface="+mn-cs"/>
              </a:rPr>
              <a:t>Tampa, FL, 1997, pp. 77-84.</a:t>
            </a:r>
          </a:p>
          <a:p>
            <a:pPr marL="0" lvl="0" indent="0">
              <a:buFont typeface="Arial" pitchFamily="34" charset="0"/>
              <a:buNone/>
            </a:pPr>
            <a:endParaRPr lang="en-US" b="0" baseline="0" dirty="0" smtClean="0"/>
          </a:p>
          <a:p>
            <a:pPr marL="628650" lvl="1"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B1547036-5764-4544-935C-5E5ED86B376C}" type="slidenum">
              <a:rPr lang="en-US" smtClean="0"/>
              <a:t>63</a:t>
            </a:fld>
            <a:endParaRPr lang="en-US"/>
          </a:p>
        </p:txBody>
      </p:sp>
    </p:spTree>
    <p:extLst>
      <p:ext uri="{BB962C8B-B14F-4D97-AF65-F5344CB8AC3E}">
        <p14:creationId xmlns:p14="http://schemas.microsoft.com/office/powerpoint/2010/main" val="28366579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 </a:t>
            </a:r>
            <a:r>
              <a:rPr lang="en-US" dirty="0" smtClean="0"/>
              <a:t>We’re almost done. Here is a brief review of what we have discussed.</a:t>
            </a:r>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64</a:t>
            </a:fld>
            <a:endParaRPr lang="en-US"/>
          </a:p>
        </p:txBody>
      </p:sp>
    </p:spTree>
    <p:extLst>
      <p:ext uri="{BB962C8B-B14F-4D97-AF65-F5344CB8AC3E}">
        <p14:creationId xmlns:p14="http://schemas.microsoft.com/office/powerpoint/2010/main" val="22175128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sz="1200" kern="1200" dirty="0" smtClean="0">
                <a:solidFill>
                  <a:schemeClr val="tx1"/>
                </a:solidFill>
                <a:effectLst/>
                <a:latin typeface="+mn-lt"/>
                <a:ea typeface="+mn-ea"/>
                <a:cs typeface="+mn-cs"/>
              </a:rPr>
              <a:t>Here are some of the definitions and classifications we have covered.  Take a moment to review them. </a:t>
            </a:r>
          </a:p>
          <a:p>
            <a:endParaRPr lang="en-US" sz="1200" b="0" i="0" kern="1200" dirty="0" smtClean="0">
              <a:solidFill>
                <a:schemeClr val="tx1"/>
              </a:solidFill>
              <a:effectLst/>
              <a:latin typeface="+mn-lt"/>
              <a:ea typeface="+mn-ea"/>
              <a:cs typeface="+mn-cs"/>
            </a:endParaRPr>
          </a:p>
          <a:p>
            <a:r>
              <a:rPr lang="en-US" b="0" i="0" dirty="0" smtClean="0"/>
              <a:t>Fatigue management technologies</a:t>
            </a:r>
            <a:r>
              <a:rPr lang="en-US" b="0" i="0" baseline="0" dirty="0" smtClean="0"/>
              <a:t> are systems designed to recognize and mitigate driver fatigue with the goal of warning drivers and reducing fatigue-related driving errors. The diagram displayed shows the classifications and how they are related to one another. It is important to understand that some overlap can occur. Physiological and psychomotor concepts can occur both at the driver level and back-office level as well as in-vehicle and out-of-vehicle.</a:t>
            </a:r>
          </a:p>
          <a:p>
            <a:endParaRPr lang="en-US" b="0" i="0" dirty="0" smtClean="0"/>
          </a:p>
          <a:p>
            <a:r>
              <a:rPr lang="en-US" b="1" dirty="0" smtClean="0"/>
              <a:t>____________________</a:t>
            </a:r>
          </a:p>
          <a:p>
            <a:r>
              <a:rPr lang="en-US" b="1" dirty="0" smtClean="0"/>
              <a:t>Key Points:</a:t>
            </a:r>
          </a:p>
          <a:p>
            <a:endParaRPr lang="en-US" dirty="0" smtClean="0"/>
          </a:p>
          <a:p>
            <a:pPr marL="171450" indent="-171450">
              <a:buFont typeface="Arial" pitchFamily="34" charset="0"/>
              <a:buChar char="•"/>
            </a:pPr>
            <a:r>
              <a:rPr lang="en-US" dirty="0" smtClean="0"/>
              <a:t>Overlap of</a:t>
            </a:r>
            <a:r>
              <a:rPr lang="en-US" baseline="0" dirty="0" smtClean="0"/>
              <a:t> classification occurs with some FMTs</a:t>
            </a:r>
          </a:p>
          <a:p>
            <a:pPr marL="171450" indent="-171450">
              <a:buFont typeface="Arial" pitchFamily="34" charset="0"/>
              <a:buChar char="•"/>
            </a:pPr>
            <a:r>
              <a:rPr lang="en-US" dirty="0" smtClean="0"/>
              <a:t>Physiological and psychomotor concepts</a:t>
            </a:r>
          </a:p>
          <a:p>
            <a:pPr marL="628650" lvl="1" indent="-171450">
              <a:buFont typeface="Arial" pitchFamily="34" charset="0"/>
              <a:buChar char="•"/>
            </a:pPr>
            <a:r>
              <a:rPr lang="en-US" baseline="0" dirty="0" smtClean="0"/>
              <a:t> Can occur both at the driver level and back-office level</a:t>
            </a:r>
          </a:p>
          <a:p>
            <a:pPr marL="628650" lvl="1" indent="-171450">
              <a:buFont typeface="Arial" pitchFamily="34" charset="0"/>
              <a:buChar char="•"/>
            </a:pPr>
            <a:r>
              <a:rPr lang="en-US" dirty="0" smtClean="0"/>
              <a:t>Can occur both in-vehicle and out-of-vehicle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65</a:t>
            </a:fld>
            <a:endParaRPr lang="en-US"/>
          </a:p>
        </p:txBody>
      </p:sp>
    </p:spTree>
    <p:extLst>
      <p:ext uri="{BB962C8B-B14F-4D97-AF65-F5344CB8AC3E}">
        <p14:creationId xmlns:p14="http://schemas.microsoft.com/office/powerpoint/2010/main" val="5748446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Here are the concepts you have learned.</a:t>
            </a:r>
          </a:p>
          <a:p>
            <a:endParaRPr lang="en-US" i="0" dirty="0" smtClean="0"/>
          </a:p>
          <a:p>
            <a:r>
              <a:rPr lang="en-US" i="0" dirty="0" smtClean="0"/>
              <a:t>The concepts that form the foundation of fatigue management</a:t>
            </a:r>
            <a:r>
              <a:rPr lang="en-US" i="0" baseline="0" dirty="0" smtClean="0"/>
              <a:t> technologies are physiological measures, psychomotor skills, behavior-based, vehicle kinematics, and driver input. Additionally, systems based on a single predictor of fatigue are single channel systems while systems based on two or more predictors of fatigue are multi-channel systems. Multi-channel systems create a more robust fatigue management technology. </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66</a:t>
            </a:fld>
            <a:endParaRPr lang="en-US"/>
          </a:p>
        </p:txBody>
      </p:sp>
    </p:spTree>
    <p:extLst>
      <p:ext uri="{BB962C8B-B14F-4D97-AF65-F5344CB8AC3E}">
        <p14:creationId xmlns:p14="http://schemas.microsoft.com/office/powerpoint/2010/main" val="35405288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Fatigue management technologies are only one</a:t>
            </a:r>
            <a:r>
              <a:rPr lang="en-US" i="0" baseline="0" dirty="0" smtClean="0"/>
              <a:t> part of the team. An overall fatigue management program is a team concept and these technologies are only one part of that equation.</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67</a:t>
            </a:fld>
            <a:endParaRPr lang="en-US"/>
          </a:p>
        </p:txBody>
      </p:sp>
    </p:spTree>
    <p:extLst>
      <p:ext uri="{BB962C8B-B14F-4D97-AF65-F5344CB8AC3E}">
        <p14:creationId xmlns:p14="http://schemas.microsoft.com/office/powerpoint/2010/main" val="24187094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When implementing</a:t>
            </a:r>
            <a:r>
              <a:rPr lang="en-US" b="0" i="0" baseline="0" dirty="0" smtClean="0"/>
              <a:t> any type of fatigue management technology some best practices should be followed.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baseline="0" dirty="0" smtClean="0"/>
              <a:t>The technology must be</a:t>
            </a:r>
            <a:r>
              <a:rPr lang="en-US" b="1" i="0" baseline="0" dirty="0" smtClean="0"/>
              <a:t> </a:t>
            </a:r>
            <a:r>
              <a:rPr lang="en-US" b="0" i="0" baseline="0" dirty="0" smtClean="0"/>
              <a:t>integrated into an overall fatigue management program;</a:t>
            </a:r>
          </a:p>
          <a:p>
            <a:pPr marL="228600" indent="-228600">
              <a:buFont typeface="+mj-lt"/>
              <a:buAutoNum type="arabicPeriod"/>
            </a:pPr>
            <a:r>
              <a:rPr lang="en-US" b="0" i="0" baseline="0" dirty="0" smtClean="0"/>
              <a:t>It must</a:t>
            </a:r>
            <a:r>
              <a:rPr lang="en-US" b="1" i="0" baseline="0" dirty="0" smtClean="0"/>
              <a:t> </a:t>
            </a:r>
            <a:r>
              <a:rPr lang="en-US" b="0" i="0" baseline="0" dirty="0" smtClean="0"/>
              <a:t>take full advantage of the system capabilities; and</a:t>
            </a:r>
          </a:p>
          <a:p>
            <a:pPr marL="228600" indent="-228600">
              <a:buFont typeface="+mj-lt"/>
              <a:buAutoNum type="arabicPeriod"/>
            </a:pPr>
            <a:r>
              <a:rPr lang="en-US" b="0" i="0" baseline="0" dirty="0" smtClean="0"/>
              <a:t>Develop well-defined protocols;</a:t>
            </a:r>
          </a:p>
          <a:p>
            <a:pPr marL="228600" indent="-228600">
              <a:buFont typeface="+mj-lt"/>
              <a:buAutoNum type="arabicPeriod"/>
            </a:pPr>
            <a:r>
              <a:rPr lang="en-US" b="0" i="0" baseline="0" dirty="0" smtClean="0"/>
              <a:t>The role of fatigue management technologies must be explained to the drivers;</a:t>
            </a:r>
          </a:p>
          <a:p>
            <a:pPr marL="228600" indent="-228600">
              <a:buFont typeface="+mj-lt"/>
              <a:buAutoNum type="arabicPeriod"/>
            </a:pPr>
            <a:r>
              <a:rPr lang="en-US" b="0" i="0" baseline="0" dirty="0" smtClean="0"/>
              <a:t>Meaningful driver expectations must be created;</a:t>
            </a:r>
          </a:p>
          <a:p>
            <a:pPr marL="228600" indent="-228600">
              <a:buFont typeface="+mj-lt"/>
              <a:buAutoNum type="arabicPeriod"/>
            </a:pPr>
            <a:r>
              <a:rPr lang="en-US" b="0" i="0" baseline="0" dirty="0" smtClean="0"/>
              <a:t>Consistent and detailed feedback must be presented for drivers;</a:t>
            </a:r>
          </a:p>
          <a:p>
            <a:pPr marL="228600" indent="-228600">
              <a:buFont typeface="+mj-lt"/>
              <a:buAutoNum type="arabicPeriod"/>
            </a:pPr>
            <a:r>
              <a:rPr lang="en-US" b="0" i="0" baseline="0" dirty="0" smtClean="0"/>
              <a:t>A positive atmosphere must be maintained; and</a:t>
            </a:r>
          </a:p>
          <a:p>
            <a:pPr marL="228600" indent="-228600">
              <a:buFont typeface="+mj-lt"/>
              <a:buAutoNum type="arabicPeriod"/>
            </a:pPr>
            <a:r>
              <a:rPr lang="en-US" b="0" i="0" baseline="0" dirty="0" smtClean="0"/>
              <a:t>The idea that safety is everyone’s responsibility must be reinforced.</a:t>
            </a:r>
          </a:p>
          <a:p>
            <a:pPr marL="228600" indent="-228600">
              <a:buFont typeface="+mj-lt"/>
              <a:buAutoNum type="arabicPeriod"/>
            </a:pPr>
            <a:endParaRPr lang="en-US" b="0" i="0" baseline="0" dirty="0" smtClean="0"/>
          </a:p>
          <a:p>
            <a:pPr marL="0" indent="0">
              <a:buFont typeface="+mj-lt"/>
              <a:buNone/>
            </a:pPr>
            <a:r>
              <a:rPr lang="en-US" sz="1200" kern="1200" dirty="0" smtClean="0">
                <a:solidFill>
                  <a:schemeClr val="tx1"/>
                </a:solidFill>
                <a:effectLst/>
                <a:latin typeface="+mn-lt"/>
                <a:ea typeface="+mn-ea"/>
                <a:cs typeface="+mn-cs"/>
              </a:rPr>
              <a:t>This concludes the North American Fatigue Management Program Training Module 10: Fatigue Monitoring and Management Technologies. You may return at any time to review this module as needed.</a:t>
            </a: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68</a:t>
            </a:fld>
            <a:endParaRPr lang="en-US"/>
          </a:p>
        </p:txBody>
      </p:sp>
    </p:spTree>
    <p:extLst>
      <p:ext uri="{BB962C8B-B14F-4D97-AF65-F5344CB8AC3E}">
        <p14:creationId xmlns:p14="http://schemas.microsoft.com/office/powerpoint/2010/main" val="205974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sz="1400" i="0" dirty="0" smtClean="0"/>
              <a:t>Statistics suggest fatigue is an important safety issue. The </a:t>
            </a:r>
            <a:r>
              <a:rPr lang="en-US" sz="1200" i="0" dirty="0" smtClean="0"/>
              <a:t>Large Truck Crash Causation Study conducted by the Federal Motor Carrier Safety Administration has shown </a:t>
            </a:r>
            <a:r>
              <a:rPr lang="en-US" sz="1100" b="0" i="0" dirty="0" smtClean="0"/>
              <a:t>approximately</a:t>
            </a:r>
            <a:r>
              <a:rPr lang="en-US" sz="1100" b="1" i="0" dirty="0" smtClean="0"/>
              <a:t> </a:t>
            </a:r>
            <a:r>
              <a:rPr lang="en-US" sz="1100" i="0" dirty="0" smtClean="0"/>
              <a:t>4% of truck crashes are primarily caused by the driver asleep-at-the-wheel and </a:t>
            </a:r>
            <a:r>
              <a:rPr lang="en-US" sz="1100" b="0" i="0" dirty="0" smtClean="0"/>
              <a:t>approximately</a:t>
            </a:r>
            <a:r>
              <a:rPr lang="en-US" sz="1100" b="1" i="0" dirty="0" smtClean="0"/>
              <a:t> </a:t>
            </a:r>
            <a:r>
              <a:rPr lang="en-US" sz="1100" i="0" dirty="0" smtClean="0"/>
              <a:t>13% of truck crashes involved driver fatigue as an associated factor.</a:t>
            </a:r>
          </a:p>
          <a:p>
            <a:endParaRPr lang="en-US" sz="1100" i="0" dirty="0" smtClean="0"/>
          </a:p>
          <a:p>
            <a:r>
              <a:rPr lang="en-US" sz="1200" i="0" dirty="0" smtClean="0"/>
              <a:t>Also, of 182 fatal-to-the-driver truck crashes investigated in 1990 by the National Transportation Safety Board, fatigue was the primary factor in 31% of the crashes.</a:t>
            </a:r>
          </a:p>
          <a:p>
            <a:endParaRPr lang="en-US" sz="1200" i="0" dirty="0" smtClean="0"/>
          </a:p>
          <a:p>
            <a:r>
              <a:rPr lang="en-US" sz="1200" i="0" dirty="0" smtClean="0"/>
              <a:t>Additionally, Australian research revealed truck drivers with less than six hours of sleep were three times more likely to have a hazardous incident.</a:t>
            </a:r>
          </a:p>
          <a:p>
            <a:endParaRPr lang="en-US" b="1" i="0" dirty="0" smtClean="0"/>
          </a:p>
          <a:p>
            <a:r>
              <a:rPr lang="en-US" b="1" dirty="0" smtClean="0"/>
              <a:t> </a:t>
            </a:r>
            <a:endParaRPr lang="en-US" b="1" dirty="0"/>
          </a:p>
        </p:txBody>
      </p:sp>
      <p:sp>
        <p:nvSpPr>
          <p:cNvPr id="4" name="Slide Number Placeholder 3"/>
          <p:cNvSpPr>
            <a:spLocks noGrp="1"/>
          </p:cNvSpPr>
          <p:nvPr>
            <p:ph type="sldNum" sz="quarter" idx="10"/>
          </p:nvPr>
        </p:nvSpPr>
        <p:spPr/>
        <p:txBody>
          <a:bodyPr/>
          <a:lstStyle/>
          <a:p>
            <a:fld id="{B1547036-5764-4544-935C-5E5ED86B376C}" type="slidenum">
              <a:rPr lang="en-US" smtClean="0"/>
              <a:t>7</a:t>
            </a:fld>
            <a:endParaRPr lang="en-US" dirty="0"/>
          </a:p>
        </p:txBody>
      </p:sp>
    </p:spTree>
    <p:extLst>
      <p:ext uri="{BB962C8B-B14F-4D97-AF65-F5344CB8AC3E}">
        <p14:creationId xmlns:p14="http://schemas.microsoft.com/office/powerpoint/2010/main" val="21109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b="0" i="0" dirty="0" smtClean="0"/>
              <a:t>Fatigue</a:t>
            </a:r>
            <a:r>
              <a:rPr lang="en-US" b="0" i="0" baseline="0" dirty="0" smtClean="0"/>
              <a:t> management</a:t>
            </a:r>
            <a:r>
              <a:rPr lang="en-US" b="0" i="0" dirty="0" smtClean="0"/>
              <a:t> technologies are </a:t>
            </a:r>
            <a:r>
              <a:rPr lang="en-US" sz="1200" b="0" i="0" dirty="0" smtClean="0"/>
              <a:t>s</a:t>
            </a:r>
            <a:r>
              <a:rPr lang="en-US" sz="1200" i="0" dirty="0" smtClean="0"/>
              <a:t>tate-of-the-art innovations that prevent, identify, alert, and reduce driver fatigue and fatigue related driving errors.  These technologies use three points-of-attack:</a:t>
            </a:r>
            <a:r>
              <a:rPr lang="en-US" sz="1200" i="0" baseline="0" dirty="0" smtClean="0"/>
              <a:t> non-driver measures (for example, fatigue modeling), </a:t>
            </a:r>
            <a:r>
              <a:rPr lang="en-US" sz="2000" i="0" baseline="0" dirty="0" smtClean="0"/>
              <a:t>d</a:t>
            </a:r>
            <a:r>
              <a:rPr lang="en-US" sz="2000" i="0" dirty="0" smtClean="0"/>
              <a:t>river physiological measures/psychomotor skills (for example, eye tracking),</a:t>
            </a:r>
            <a:r>
              <a:rPr lang="en-US" sz="2000" i="0" baseline="0" dirty="0" smtClean="0"/>
              <a:t> and v</a:t>
            </a:r>
            <a:r>
              <a:rPr lang="en-US" sz="2000" i="0" dirty="0" smtClean="0"/>
              <a:t>ehicle kinematics/driver input (for example, lane</a:t>
            </a:r>
            <a:r>
              <a:rPr lang="en-US" sz="2000" i="0" baseline="0" dirty="0" smtClean="0"/>
              <a:t> keeping</a:t>
            </a:r>
            <a:r>
              <a:rPr lang="en-US" sz="2000" i="0" dirty="0" smtClean="0"/>
              <a:t>).</a:t>
            </a:r>
          </a:p>
          <a:p>
            <a:endParaRPr lang="en-US" dirty="0" smtClean="0"/>
          </a:p>
        </p:txBody>
      </p:sp>
      <p:sp>
        <p:nvSpPr>
          <p:cNvPr id="4" name="Slide Number Placeholder 3"/>
          <p:cNvSpPr>
            <a:spLocks noGrp="1"/>
          </p:cNvSpPr>
          <p:nvPr>
            <p:ph type="sldNum" sz="quarter" idx="10"/>
          </p:nvPr>
        </p:nvSpPr>
        <p:spPr/>
        <p:txBody>
          <a:bodyPr/>
          <a:lstStyle/>
          <a:p>
            <a:fld id="{B1547036-5764-4544-935C-5E5ED86B376C}" type="slidenum">
              <a:rPr lang="en-US" smtClean="0"/>
              <a:t>8</a:t>
            </a:fld>
            <a:endParaRPr lang="en-US"/>
          </a:p>
        </p:txBody>
      </p:sp>
    </p:spTree>
    <p:extLst>
      <p:ext uri="{BB962C8B-B14F-4D97-AF65-F5344CB8AC3E}">
        <p14:creationId xmlns:p14="http://schemas.microsoft.com/office/powerpoint/2010/main" val="2269348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a:t>
            </a:r>
            <a:r>
              <a:rPr lang="en-US" b="1" baseline="0" dirty="0" smtClean="0"/>
              <a:t> </a:t>
            </a:r>
            <a:r>
              <a:rPr lang="en-US" i="0" dirty="0" smtClean="0"/>
              <a:t>Fatigue management technologies are developed in</a:t>
            </a:r>
            <a:r>
              <a:rPr lang="en-US" i="0" baseline="0" dirty="0" smtClean="0"/>
              <a:t> two principal classification levels: the back-office level and the driver level. Within each of these principle classification levels there are two sub-sets of fatigue management technologies: in-vehicle and out-of-vehicle.  One should keep in mind that some overlap within the classification levels may occur.</a:t>
            </a:r>
            <a:endParaRPr lang="en-US" i="0"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B1547036-5764-4544-935C-5E5ED86B376C}" type="slidenum">
              <a:rPr lang="en-US" smtClean="0"/>
              <a:t>9</a:t>
            </a:fld>
            <a:endParaRPr lang="en-US"/>
          </a:p>
        </p:txBody>
      </p:sp>
    </p:spTree>
    <p:extLst>
      <p:ext uri="{BB962C8B-B14F-4D97-AF65-F5344CB8AC3E}">
        <p14:creationId xmlns:p14="http://schemas.microsoft.com/office/powerpoint/2010/main" val="2796975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488950"/>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8975" y="554037"/>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10"/>
          </p:nvPr>
        </p:nvSpPr>
        <p:spPr>
          <a:xfrm>
            <a:off x="3124200" y="6400800"/>
            <a:ext cx="2895600" cy="365125"/>
          </a:xfrm>
          <a:prstGeom prst="rect">
            <a:avLst/>
          </a:prstGeom>
        </p:spPr>
        <p:txBody>
          <a:bodyPr/>
          <a:lstStyle>
            <a:lvl1pPr>
              <a:defRPr dirty="0"/>
            </a:lvl1pPr>
          </a:lstStyle>
          <a:p>
            <a:pPr>
              <a:defRPr/>
            </a:pPr>
            <a:endParaRPr lang="en-US" dirty="0"/>
          </a:p>
        </p:txBody>
      </p:sp>
      <p:sp>
        <p:nvSpPr>
          <p:cNvPr id="8" name="Slide Number Placeholder 5"/>
          <p:cNvSpPr>
            <a:spLocks noGrp="1"/>
          </p:cNvSpPr>
          <p:nvPr>
            <p:ph type="sldNum" sz="quarter" idx="11"/>
          </p:nvPr>
        </p:nvSpPr>
        <p:spPr>
          <a:xfrm>
            <a:off x="6705600" y="6400800"/>
            <a:ext cx="2133600" cy="365125"/>
          </a:xfrm>
          <a:prstGeom prst="rect">
            <a:avLst/>
          </a:prstGeom>
        </p:spPr>
        <p:txBody>
          <a:bodyPr/>
          <a:lstStyle>
            <a:lvl1pPr>
              <a:defRPr smtClean="0"/>
            </a:lvl1pPr>
          </a:lstStyle>
          <a:p>
            <a:pPr>
              <a:defRPr/>
            </a:pPr>
            <a:fld id="{85839348-6D7C-44EF-9D02-6ED4315368EF}" type="slidenum">
              <a:rPr lang="en-US"/>
              <a:pPr>
                <a:defRPr/>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87" y="5498357"/>
            <a:ext cx="2619313" cy="1359643"/>
          </a:xfrm>
          <a:prstGeom prst="rect">
            <a:avLst/>
          </a:prstGeom>
        </p:spPr>
      </p:pic>
    </p:spTree>
    <p:extLst>
      <p:ext uri="{BB962C8B-B14F-4D97-AF65-F5344CB8AC3E}">
        <p14:creationId xmlns:p14="http://schemas.microsoft.com/office/powerpoint/2010/main" val="420508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lvl1pPr>
              <a:defRPr>
                <a:solidFill>
                  <a:schemeClr val="bg1"/>
                </a:solidFill>
              </a:defRPr>
            </a:lvl1pPr>
          </a:lstStyle>
          <a:p>
            <a:r>
              <a:rPr lang="en-US" dirty="0" smtClean="0"/>
              <a:t>Subtitle</a:t>
            </a:r>
            <a:endParaRPr lang="en-US" dirty="0"/>
          </a:p>
        </p:txBody>
      </p:sp>
      <p:sp>
        <p:nvSpPr>
          <p:cNvPr id="6" name="Footer Placeholder 2"/>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3"/>
          <p:cNvSpPr>
            <a:spLocks noGrp="1"/>
          </p:cNvSpPr>
          <p:nvPr>
            <p:ph type="sldNum" sz="quarter" idx="11"/>
          </p:nvPr>
        </p:nvSpPr>
        <p:spPr>
          <a:xfrm>
            <a:off x="6553200" y="6356350"/>
            <a:ext cx="2133600" cy="365125"/>
          </a:xfrm>
          <a:prstGeom prst="rect">
            <a:avLst/>
          </a:prstGeom>
        </p:spPr>
        <p:txBody>
          <a:bodyPr/>
          <a:lstStyle>
            <a:lvl1pPr>
              <a:defRPr smtClean="0"/>
            </a:lvl1pPr>
          </a:lstStyle>
          <a:p>
            <a:pPr>
              <a:defRPr/>
            </a:pPr>
            <a:fld id="{14693AB8-20FA-4DF6-A192-22F259B1C570}" type="slidenum">
              <a:rPr lang="en-US"/>
              <a:pPr>
                <a:defRPr/>
              </a:pPr>
              <a:t>‹#›</a:t>
            </a:fld>
            <a:endParaRPr lang="en-US"/>
          </a:p>
        </p:txBody>
      </p:sp>
    </p:spTree>
    <p:extLst>
      <p:ext uri="{BB962C8B-B14F-4D97-AF65-F5344CB8AC3E}">
        <p14:creationId xmlns:p14="http://schemas.microsoft.com/office/powerpoint/2010/main" val="156406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7"/>
          <p:cNvSpPr txBox="1">
            <a:spLocks/>
          </p:cNvSpPr>
          <p:nvPr userDrawn="1"/>
        </p:nvSpPr>
        <p:spPr>
          <a:xfrm>
            <a:off x="457200" y="228600"/>
            <a:ext cx="8229600" cy="12192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6"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
        <p:nvSpPr>
          <p:cNvPr id="2" name="Title 1"/>
          <p:cNvSpPr>
            <a:spLocks noGrp="1"/>
          </p:cNvSpPr>
          <p:nvPr>
            <p:ph type="title"/>
          </p:nvPr>
        </p:nvSpPr>
        <p:spPr/>
        <p:txBody>
          <a:bodyPr/>
          <a:lstStyle>
            <a:lvl1pPr>
              <a:lnSpc>
                <a:spcPts val="458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eaLnBrk="1" hangingPunct="1">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6735763" y="6339614"/>
            <a:ext cx="21336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4D60FFB-37F1-44A4-851E-4F3AA086C599}" type="slidenum">
              <a:rPr lang="en-US" sz="1400" smtClean="0"/>
              <a:pPr>
                <a:defRPr/>
              </a:pPr>
              <a:t>‹#›</a:t>
            </a:fld>
            <a:endParaRPr lang="en-US" sz="1400" dirty="0"/>
          </a:p>
        </p:txBody>
      </p:sp>
    </p:spTree>
    <p:extLst>
      <p:ext uri="{BB962C8B-B14F-4D97-AF65-F5344CB8AC3E}">
        <p14:creationId xmlns:p14="http://schemas.microsoft.com/office/powerpoint/2010/main" val="202635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Title 7"/>
          <p:cNvSpPr txBox="1">
            <a:spLocks/>
          </p:cNvSpPr>
          <p:nvPr userDrawn="1"/>
        </p:nvSpPr>
        <p:spPr>
          <a:xfrm>
            <a:off x="457200" y="228600"/>
            <a:ext cx="8229600" cy="11430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133822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Title 7"/>
          <p:cNvSpPr txBox="1">
            <a:spLocks/>
          </p:cNvSpPr>
          <p:nvPr userDrawn="1"/>
        </p:nvSpPr>
        <p:spPr bwMode="auto">
          <a:xfrm>
            <a:off x="457200" y="304800"/>
            <a:ext cx="82296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400">
              <a:solidFill>
                <a:schemeClr val="bg1"/>
              </a:solidFill>
              <a:latin typeface="Calibri" pitchFamily="34" charset="0"/>
            </a:endParaRPr>
          </a:p>
        </p:txBody>
      </p:sp>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smtClean="0"/>
              <a:t>Text goes here</a:t>
            </a:r>
          </a:p>
          <a:p>
            <a:r>
              <a:rPr lang="en-US" dirty="0" smtClean="0"/>
              <a:t>3 column</a:t>
            </a:r>
            <a:endParaRPr lang="en-US" dirty="0"/>
          </a:p>
        </p:txBody>
      </p:sp>
      <p:sp>
        <p:nvSpPr>
          <p:cNvPr id="12"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351625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a:spLocks noGrp="1"/>
          </p:cNvSpPr>
          <p:nvPr>
            <p:ph type="sldNum" sz="quarter" idx="11"/>
          </p:nvPr>
        </p:nvSpPr>
        <p:spPr>
          <a:xfrm>
            <a:off x="6553200" y="6356350"/>
            <a:ext cx="2133600" cy="365125"/>
          </a:xfrm>
          <a:prstGeom prst="rect">
            <a:avLst/>
          </a:prstGeom>
        </p:spPr>
        <p:txBody>
          <a:bodyPr/>
          <a:lstStyle>
            <a:lvl1pPr>
              <a:defRPr sz="1400" smtClean="0"/>
            </a:lvl1pPr>
          </a:lstStyle>
          <a:p>
            <a:pPr>
              <a:defRPr/>
            </a:pPr>
            <a:fld id="{7A3871CB-B508-43CD-B172-40634A8F27AC}" type="slidenum">
              <a:rPr lang="en-US" smtClean="0"/>
              <a:pPr>
                <a:defRPr/>
              </a:pPr>
              <a:t>‹#›</a:t>
            </a:fld>
            <a:endParaRPr lang="en-US"/>
          </a:p>
        </p:txBody>
      </p:sp>
      <p:sp>
        <p:nvSpPr>
          <p:cNvPr id="9"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292320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369053-70FA-4976-A262-CB97D0705237}" type="datetime1">
              <a:rPr lang="en-US" smtClean="0"/>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5063C-3247-404C-97DA-FFBD235DE1FC}" type="slidenum">
              <a:rPr lang="en-US" smtClean="0"/>
              <a:t>‹#›</a:t>
            </a:fld>
            <a:endParaRPr lang="en-US"/>
          </a:p>
        </p:txBody>
      </p:sp>
    </p:spTree>
    <p:extLst>
      <p:ext uri="{BB962C8B-B14F-4D97-AF65-F5344CB8AC3E}">
        <p14:creationId xmlns:p14="http://schemas.microsoft.com/office/powerpoint/2010/main" val="150931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55ABB-9CDF-4920-9B80-713CF3AEBDD1}" type="datetime1">
              <a:rPr lang="en-US" smtClean="0"/>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5063C-3247-404C-97DA-FFBD235DE1FC}" type="slidenum">
              <a:rPr lang="en-US" smtClean="0"/>
              <a:t>‹#›</a:t>
            </a:fld>
            <a:endParaRPr lang="en-US"/>
          </a:p>
        </p:txBody>
      </p:sp>
    </p:spTree>
    <p:extLst>
      <p:ext uri="{BB962C8B-B14F-4D97-AF65-F5344CB8AC3E}">
        <p14:creationId xmlns:p14="http://schemas.microsoft.com/office/powerpoint/2010/main" val="403493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2B722-7FE6-4BBC-BDF3-2E1EF3B75D1D}" type="datetime1">
              <a:rPr lang="en-US" smtClean="0"/>
              <a:t>8/20/2013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5063C-3247-404C-97DA-FFBD235DE1FC}" type="slidenum">
              <a:rPr lang="en-US" smtClean="0"/>
              <a:t>‹#›</a:t>
            </a:fld>
            <a:endParaRPr lang="en-US"/>
          </a:p>
        </p:txBody>
      </p:sp>
    </p:spTree>
    <p:extLst>
      <p:ext uri="{BB962C8B-B14F-4D97-AF65-F5344CB8AC3E}">
        <p14:creationId xmlns:p14="http://schemas.microsoft.com/office/powerpoint/2010/main" val="3521341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49" r:id="rId7"/>
    <p:sldLayoutId id="2147483650"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tm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ambulatory-monitoring.co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www.somnomedics-diagnostics.com/products/basic-screening-1-8-channels.html" TargetMode="External"/><Relationship Id="rId5" Type="http://schemas.openxmlformats.org/officeDocument/2006/relationships/hyperlink" Target="http://www.healthcare.philips.com/main/homehealth/sleep/actiwatch/default.wpd" TargetMode="External"/><Relationship Id="rId4" Type="http://schemas.openxmlformats.org/officeDocument/2006/relationships/hyperlink" Target="http://www.fatiguescience.com/products/readiban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eyealert.com/"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www.seeingmachines.com/" TargetMode="External"/><Relationship Id="rId5" Type="http://schemas.openxmlformats.org/officeDocument/2006/relationships/hyperlink" Target="http://www.biocognisafe.com/" TargetMode="External"/><Relationship Id="rId4" Type="http://schemas.openxmlformats.org/officeDocument/2006/relationships/hyperlink" Target="http://www.optalert.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bendix.com/en/"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www.fmig.org/astid.html" TargetMode="External"/><Relationship Id="rId5" Type="http://schemas.openxmlformats.org/officeDocument/2006/relationships/hyperlink" Target="http://www.safetrak.takata.com/index.html" TargetMode="External"/><Relationship Id="rId4" Type="http://schemas.openxmlformats.org/officeDocument/2006/relationships/hyperlink" Target="http://mobileye.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drivecam.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www.smartdrive.net/" TargetMode="External"/><Relationship Id="rId4" Type="http://schemas.openxmlformats.org/officeDocument/2006/relationships/hyperlink" Target="http://www.roscovision.com/Home.aspx?Id=Home"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systemstech.com/index.php?option=com_content&amp;task=view&amp;id=29&amp;Itemid=39"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www.ctrackindonesia.com/" TargetMode="External"/><Relationship Id="rId5" Type="http://schemas.openxmlformats.org/officeDocument/2006/relationships/hyperlink" Target="http://www.antisleeppilot.com/en/" TargetMode="External"/><Relationship Id="rId4" Type="http://schemas.openxmlformats.org/officeDocument/2006/relationships/hyperlink" Target="http://www.ambulatory-monitoring.com/pvt192.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faidsafe.com/products-others.htm"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trucking.randmcnally.com/ctonline/products/fleet_management/tnd760.jsp" TargetMode="External"/><Relationship Id="rId5" Type="http://schemas.openxmlformats.org/officeDocument/2006/relationships/hyperlink" Target="http://www.fatiguescience.com/products/fast" TargetMode="External"/><Relationship Id="rId4" Type="http://schemas.openxmlformats.org/officeDocument/2006/relationships/hyperlink" Target="http://www.circadianaustralia.com.au/solutions-services/risk-cost-assessment/fatigue-risk-assessment/"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40.jpeg"/></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4037"/>
            <a:ext cx="9144000" cy="1470025"/>
          </a:xfrm>
        </p:spPr>
        <p:txBody>
          <a:bodyPr>
            <a:normAutofit fontScale="90000"/>
          </a:bodyPr>
          <a:lstStyle/>
          <a:p>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4900" dirty="0" smtClean="0">
                <a:latin typeface="Arial" pitchFamily="34" charset="0"/>
                <a:cs typeface="Arial" pitchFamily="34" charset="0"/>
              </a:rPr>
              <a:t>Module 10: </a:t>
            </a:r>
            <a:r>
              <a:rPr lang="en-US" sz="4900" dirty="0">
                <a:latin typeface="Arial" pitchFamily="34" charset="0"/>
                <a:cs typeface="Arial" pitchFamily="34" charset="0"/>
              </a:rPr>
              <a:t>Fatigue Monitoring and Management Technologies</a:t>
            </a:r>
            <a:r>
              <a:rPr lang="en-US" sz="4000" dirty="0">
                <a:latin typeface="Arial" pitchFamily="34" charset="0"/>
                <a:cs typeface="Arial" pitchFamily="34" charset="0"/>
              </a:rPr>
              <a:t/>
            </a:r>
            <a:br>
              <a:rPr lang="en-US" sz="4000" dirty="0">
                <a:latin typeface="Arial" pitchFamily="34" charset="0"/>
                <a:cs typeface="Arial" pitchFamily="34" charset="0"/>
              </a:rPr>
            </a:br>
            <a:endParaRPr lang="en-US" sz="4000" dirty="0">
              <a:latin typeface="Arial" pitchFamily="34" charset="0"/>
              <a:cs typeface="Arial" pitchFamily="34" charset="0"/>
            </a:endParaRPr>
          </a:p>
        </p:txBody>
      </p:sp>
    </p:spTree>
    <p:extLst>
      <p:ext uri="{BB962C8B-B14F-4D97-AF65-F5344CB8AC3E}">
        <p14:creationId xmlns:p14="http://schemas.microsoft.com/office/powerpoint/2010/main" val="4199532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Arial" pitchFamily="34" charset="0"/>
                <a:cs typeface="Arial" pitchFamily="34" charset="0"/>
              </a:rPr>
              <a:t>What? </a:t>
            </a:r>
            <a:r>
              <a:rPr lang="en-US" sz="4000" dirty="0" smtClean="0">
                <a:latin typeface="Arial" pitchFamily="34" charset="0"/>
                <a:cs typeface="Arial" pitchFamily="34" charset="0"/>
              </a:rPr>
              <a:t>FMT Primary Relationships</a:t>
            </a:r>
            <a:endParaRPr lang="en-US" sz="4000" dirty="0">
              <a:latin typeface="Arial" pitchFamily="34" charset="0"/>
              <a:cs typeface="Arial" pitchFamily="34" charset="0"/>
            </a:endParaRPr>
          </a:p>
        </p:txBody>
      </p:sp>
      <p:sp>
        <p:nvSpPr>
          <p:cNvPr id="6" name="Flowchart: Connector 5"/>
          <p:cNvSpPr/>
          <p:nvPr/>
        </p:nvSpPr>
        <p:spPr>
          <a:xfrm>
            <a:off x="1143000" y="2209800"/>
            <a:ext cx="2743200" cy="2743200"/>
          </a:xfrm>
          <a:prstGeom prst="flowChartConnector">
            <a:avLst/>
          </a:prstGeom>
          <a:solidFill>
            <a:srgbClr val="00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9" name="Flowchart: Connector 8"/>
          <p:cNvSpPr/>
          <p:nvPr/>
        </p:nvSpPr>
        <p:spPr>
          <a:xfrm>
            <a:off x="5181600" y="2209800"/>
            <a:ext cx="2743200" cy="2743200"/>
          </a:xfrm>
          <a:prstGeom prst="flowChartConnector">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Vehicle Kinematics</a:t>
            </a:r>
          </a:p>
          <a:p>
            <a:pPr algn="ctr"/>
            <a:r>
              <a:rPr lang="en-US" dirty="0" smtClean="0">
                <a:solidFill>
                  <a:schemeClr val="tx1"/>
                </a:solidFill>
                <a:latin typeface="Arial" pitchFamily="34" charset="0"/>
                <a:cs typeface="Arial" pitchFamily="34" charset="0"/>
              </a:rPr>
              <a:t>&amp;</a:t>
            </a:r>
          </a:p>
          <a:p>
            <a:pPr algn="ctr"/>
            <a:r>
              <a:rPr lang="en-US" dirty="0" smtClean="0">
                <a:solidFill>
                  <a:schemeClr val="tx1"/>
                </a:solidFill>
                <a:latin typeface="Arial" pitchFamily="34" charset="0"/>
                <a:cs typeface="Arial" pitchFamily="34" charset="0"/>
              </a:rPr>
              <a:t>Driver Input</a:t>
            </a:r>
          </a:p>
        </p:txBody>
      </p:sp>
      <p:sp>
        <p:nvSpPr>
          <p:cNvPr id="8" name="Flowchart: Connector 7"/>
          <p:cNvSpPr/>
          <p:nvPr/>
        </p:nvSpPr>
        <p:spPr>
          <a:xfrm>
            <a:off x="3124200" y="2590800"/>
            <a:ext cx="2743200" cy="2743200"/>
          </a:xfrm>
          <a:prstGeom prst="flowChartConnector">
            <a:avLst/>
          </a:prstGeom>
          <a:solidFill>
            <a:srgbClr val="99FF66">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Driver Physiological  Measures</a:t>
            </a:r>
          </a:p>
          <a:p>
            <a:pPr algn="ctr"/>
            <a:r>
              <a:rPr lang="en-US" dirty="0" smtClean="0">
                <a:solidFill>
                  <a:schemeClr val="tx1"/>
                </a:solidFill>
                <a:latin typeface="Arial" pitchFamily="34" charset="0"/>
                <a:cs typeface="Arial" pitchFamily="34" charset="0"/>
              </a:rPr>
              <a:t>&amp;</a:t>
            </a:r>
          </a:p>
          <a:p>
            <a:pPr algn="ctr"/>
            <a:r>
              <a:rPr lang="en-US" dirty="0" smtClean="0">
                <a:solidFill>
                  <a:schemeClr val="tx1"/>
                </a:solidFill>
                <a:latin typeface="Arial" pitchFamily="34" charset="0"/>
                <a:cs typeface="Arial" pitchFamily="34" charset="0"/>
              </a:rPr>
              <a:t>Psychomotor Skills</a:t>
            </a:r>
            <a:endParaRPr lang="en-US" dirty="0">
              <a:solidFill>
                <a:schemeClr val="tx1"/>
              </a:solidFill>
              <a:latin typeface="Arial" pitchFamily="34" charset="0"/>
              <a:cs typeface="Arial" pitchFamily="34" charset="0"/>
            </a:endParaRPr>
          </a:p>
        </p:txBody>
      </p:sp>
      <p:sp>
        <p:nvSpPr>
          <p:cNvPr id="11" name="TextBox 10"/>
          <p:cNvSpPr txBox="1"/>
          <p:nvPr/>
        </p:nvSpPr>
        <p:spPr>
          <a:xfrm>
            <a:off x="1333500" y="1676400"/>
            <a:ext cx="2362200" cy="461665"/>
          </a:xfrm>
          <a:prstGeom prst="rect">
            <a:avLst/>
          </a:prstGeom>
          <a:noFill/>
        </p:spPr>
        <p:txBody>
          <a:bodyPr wrap="square" rtlCol="0">
            <a:spAutoFit/>
          </a:bodyPr>
          <a:lstStyle/>
          <a:p>
            <a:r>
              <a:rPr lang="en-US" sz="2400" b="1" dirty="0" smtClean="0"/>
              <a:t>Back-Office Level</a:t>
            </a:r>
            <a:endParaRPr lang="en-US" sz="2400" b="1" dirty="0"/>
          </a:p>
        </p:txBody>
      </p:sp>
      <p:sp>
        <p:nvSpPr>
          <p:cNvPr id="12" name="TextBox 11"/>
          <p:cNvSpPr txBox="1"/>
          <p:nvPr/>
        </p:nvSpPr>
        <p:spPr>
          <a:xfrm>
            <a:off x="5676900" y="1676400"/>
            <a:ext cx="1752600" cy="461665"/>
          </a:xfrm>
          <a:prstGeom prst="rect">
            <a:avLst/>
          </a:prstGeom>
          <a:noFill/>
        </p:spPr>
        <p:txBody>
          <a:bodyPr wrap="square" rtlCol="0">
            <a:spAutoFit/>
          </a:bodyPr>
          <a:lstStyle/>
          <a:p>
            <a:r>
              <a:rPr lang="en-US" sz="2400" b="1" dirty="0" smtClean="0"/>
              <a:t>Driver Level</a:t>
            </a:r>
            <a:endParaRPr lang="en-US" sz="2400" b="1" dirty="0"/>
          </a:p>
        </p:txBody>
      </p:sp>
      <p:sp>
        <p:nvSpPr>
          <p:cNvPr id="16" name="TextBox 15"/>
          <p:cNvSpPr txBox="1"/>
          <p:nvPr/>
        </p:nvSpPr>
        <p:spPr>
          <a:xfrm>
            <a:off x="1866900" y="3258234"/>
            <a:ext cx="1295400" cy="646331"/>
          </a:xfrm>
          <a:prstGeom prst="rect">
            <a:avLst/>
          </a:prstGeom>
          <a:noFill/>
        </p:spPr>
        <p:txBody>
          <a:bodyPr wrap="square" rtlCol="0">
            <a:spAutoFit/>
          </a:bodyPr>
          <a:lstStyle/>
          <a:p>
            <a:pPr algn="ctr"/>
            <a:r>
              <a:rPr lang="en-US" dirty="0" smtClean="0">
                <a:latin typeface="Arial" pitchFamily="34" charset="0"/>
                <a:cs typeface="Arial" pitchFamily="34" charset="0"/>
              </a:rPr>
              <a:t>Non-driver measures</a:t>
            </a:r>
            <a:endParaRPr lang="en-US" dirty="0">
              <a:latin typeface="Arial" pitchFamily="34" charset="0"/>
              <a:cs typeface="Arial" pitchFamily="34" charset="0"/>
            </a:endParaRPr>
          </a:p>
        </p:txBody>
      </p:sp>
    </p:spTree>
    <p:extLst>
      <p:ext uri="{BB962C8B-B14F-4D97-AF65-F5344CB8AC3E}">
        <p14:creationId xmlns:p14="http://schemas.microsoft.com/office/powerpoint/2010/main" val="3867556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sz="4000" dirty="0" smtClean="0">
                <a:latin typeface="Arial" pitchFamily="34" charset="0"/>
                <a:cs typeface="Arial" pitchFamily="34" charset="0"/>
              </a:rPr>
              <a:t> </a:t>
            </a:r>
            <a:r>
              <a:rPr lang="en-US" b="1" dirty="0" smtClean="0">
                <a:latin typeface="Arial" pitchFamily="34" charset="0"/>
                <a:cs typeface="Arial" pitchFamily="34" charset="0"/>
              </a:rPr>
              <a:t>What?</a:t>
            </a:r>
            <a:r>
              <a:rPr lang="en-US" dirty="0" smtClean="0">
                <a:latin typeface="Arial" pitchFamily="34" charset="0"/>
                <a:cs typeface="Arial" pitchFamily="34" charset="0"/>
              </a:rPr>
              <a:t> Back-Office Level FMTs </a:t>
            </a:r>
            <a:br>
              <a:rPr lang="en-US" dirty="0" smtClean="0">
                <a:latin typeface="Arial" pitchFamily="34" charset="0"/>
                <a:cs typeface="Arial" pitchFamily="34" charset="0"/>
              </a:rPr>
            </a:br>
            <a:r>
              <a:rPr lang="en-US" dirty="0" smtClean="0">
                <a:latin typeface="Arial" pitchFamily="34" charset="0"/>
                <a:cs typeface="Arial" pitchFamily="34" charset="0"/>
              </a:rPr>
              <a:t>(1 of 3)</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dirty="0" smtClean="0"/>
              <a:t>The </a:t>
            </a:r>
            <a:r>
              <a:rPr lang="en-US" b="1" dirty="0" smtClean="0">
                <a:solidFill>
                  <a:srgbClr val="FF0000"/>
                </a:solidFill>
              </a:rPr>
              <a:t>first </a:t>
            </a:r>
            <a:r>
              <a:rPr lang="en-US" dirty="0" smtClean="0"/>
              <a:t>line of defense against driver fatigue</a:t>
            </a:r>
          </a:p>
          <a:p>
            <a:pPr lvl="1"/>
            <a:r>
              <a:rPr lang="en-US" dirty="0" smtClean="0"/>
              <a:t>Aimed at prevention</a:t>
            </a:r>
          </a:p>
          <a:p>
            <a:r>
              <a:rPr lang="en-US" dirty="0" smtClean="0"/>
              <a:t>Key personnel involved</a:t>
            </a:r>
          </a:p>
          <a:p>
            <a:pPr lvl="1"/>
            <a:r>
              <a:rPr lang="en-US" dirty="0" smtClean="0"/>
              <a:t>Transportation directors</a:t>
            </a:r>
          </a:p>
          <a:p>
            <a:pPr lvl="1"/>
            <a:r>
              <a:rPr lang="en-US" dirty="0" smtClean="0"/>
              <a:t>Safety managers</a:t>
            </a:r>
          </a:p>
          <a:p>
            <a:pPr lvl="1"/>
            <a:r>
              <a:rPr lang="en-US" dirty="0" smtClean="0"/>
              <a:t>Dispatchers</a:t>
            </a:r>
          </a:p>
          <a:p>
            <a:pPr lvl="1"/>
            <a:r>
              <a:rPr lang="en-US" dirty="0" smtClean="0"/>
              <a:t>Driver trainers</a:t>
            </a:r>
          </a:p>
          <a:p>
            <a:pPr lvl="1"/>
            <a:r>
              <a:rPr lang="en-US" dirty="0" smtClean="0"/>
              <a:t>Medical staff</a:t>
            </a:r>
          </a:p>
          <a:p>
            <a:pPr lvl="1"/>
            <a:r>
              <a:rPr lang="en-US" dirty="0" smtClean="0"/>
              <a:t>Office personnel</a:t>
            </a:r>
            <a:endParaRPr lang="en-US" dirty="0" smtClean="0">
              <a:solidFill>
                <a:srgbClr val="7030A0"/>
              </a:solidFill>
            </a:endParaRPr>
          </a:p>
          <a:p>
            <a:endParaRPr lang="en-US" dirty="0" smtClean="0"/>
          </a:p>
          <a:p>
            <a:endParaRPr lang="en-US" dirty="0" smtClean="0"/>
          </a:p>
          <a:p>
            <a:pPr marL="0" indent="0">
              <a:buNone/>
            </a:pPr>
            <a:endParaRPr lang="en-US" dirty="0" smtClean="0"/>
          </a:p>
        </p:txBody>
      </p:sp>
      <p:pic>
        <p:nvPicPr>
          <p:cNvPr id="4" name="Picture 3" title="Dispatcher monitoring several computer screens"/>
          <p:cNvPicPr>
            <a:picLocks noChangeAspect="1"/>
          </p:cNvPicPr>
          <p:nvPr/>
        </p:nvPicPr>
        <p:blipFill rotWithShape="1">
          <a:blip r:embed="rId3" cstate="print">
            <a:extLst>
              <a:ext uri="{28A0092B-C50C-407E-A947-70E740481C1C}">
                <a14:useLocalDpi xmlns:a14="http://schemas.microsoft.com/office/drawing/2010/main" val="0"/>
              </a:ext>
            </a:extLst>
          </a:blip>
          <a:srcRect l="2355" r="8432"/>
          <a:stretch/>
        </p:blipFill>
        <p:spPr>
          <a:xfrm>
            <a:off x="5486400" y="3324488"/>
            <a:ext cx="2743200" cy="1933312"/>
          </a:xfrm>
          <a:prstGeom prst="rect">
            <a:avLst/>
          </a:prstGeom>
          <a:ln w="19050">
            <a:solidFill>
              <a:schemeClr val="tx1"/>
            </a:solidFill>
          </a:ln>
        </p:spPr>
      </p:pic>
    </p:spTree>
    <p:extLst>
      <p:ext uri="{BB962C8B-B14F-4D97-AF65-F5344CB8AC3E}">
        <p14:creationId xmlns:p14="http://schemas.microsoft.com/office/powerpoint/2010/main" val="2983553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Arial" pitchFamily="34" charset="0"/>
                <a:cs typeface="Arial" pitchFamily="34" charset="0"/>
              </a:rPr>
              <a:t>What?</a:t>
            </a:r>
            <a:r>
              <a:rPr lang="en-US" sz="4000" dirty="0" smtClean="0">
                <a:latin typeface="Arial" pitchFamily="34" charset="0"/>
                <a:cs typeface="Arial" pitchFamily="34" charset="0"/>
              </a:rPr>
              <a:t> Back-Office Level FMTs </a:t>
            </a:r>
            <a:br>
              <a:rPr lang="en-US" sz="4000" dirty="0" smtClean="0">
                <a:latin typeface="Arial" pitchFamily="34" charset="0"/>
                <a:cs typeface="Arial" pitchFamily="34" charset="0"/>
              </a:rPr>
            </a:br>
            <a:r>
              <a:rPr lang="en-US" sz="4000" dirty="0" smtClean="0">
                <a:latin typeface="Arial" pitchFamily="34" charset="0"/>
                <a:cs typeface="Arial" pitchFamily="34" charset="0"/>
              </a:rPr>
              <a:t>(2 of 3)</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Out-of-vehicle FMTs</a:t>
            </a:r>
          </a:p>
          <a:p>
            <a:pPr lvl="1"/>
            <a:r>
              <a:rPr lang="en-US" sz="2400" dirty="0" smtClean="0"/>
              <a:t>Occur prior to a driver beginning a shift</a:t>
            </a:r>
          </a:p>
          <a:p>
            <a:pPr lvl="1"/>
            <a:r>
              <a:rPr lang="en-US" sz="2400" dirty="0" smtClean="0"/>
              <a:t>Non-driver measures (e.g., scheduling)</a:t>
            </a:r>
          </a:p>
          <a:p>
            <a:pPr lvl="1"/>
            <a:r>
              <a:rPr lang="en-US" sz="2400" dirty="0" smtClean="0"/>
              <a:t>Driver physiological measures/psychomotor skills</a:t>
            </a:r>
          </a:p>
          <a:p>
            <a:r>
              <a:rPr lang="en-US" sz="2800" dirty="0" smtClean="0"/>
              <a:t>Out-of-vehicle FMT descriptions</a:t>
            </a:r>
          </a:p>
          <a:p>
            <a:pPr lvl="1"/>
            <a:r>
              <a:rPr lang="en-US" sz="2400" dirty="0" smtClean="0"/>
              <a:t>Driver scheduling software</a:t>
            </a:r>
          </a:p>
          <a:p>
            <a:pPr lvl="1"/>
            <a:r>
              <a:rPr lang="en-US" sz="2400" dirty="0" smtClean="0"/>
              <a:t>Trip planning/routing software</a:t>
            </a:r>
          </a:p>
          <a:p>
            <a:pPr lvl="1"/>
            <a:r>
              <a:rPr lang="en-US" sz="2400" dirty="0" smtClean="0"/>
              <a:t>Fit-for-duty testing</a:t>
            </a:r>
          </a:p>
          <a:p>
            <a:endParaRPr lang="en-US" sz="2800" dirty="0" smtClean="0">
              <a:solidFill>
                <a:srgbClr val="00B050"/>
              </a:solidFill>
            </a:endParaRPr>
          </a:p>
          <a:p>
            <a:endParaRPr lang="en-US" sz="2800" dirty="0" smtClean="0"/>
          </a:p>
        </p:txBody>
      </p:sp>
      <p:pic>
        <p:nvPicPr>
          <p:cNvPr id="4" name="Picture 3" title="Image from a truck driver's road atlas"/>
          <p:cNvPicPr>
            <a:picLocks noChangeAspect="1"/>
          </p:cNvPicPr>
          <p:nvPr/>
        </p:nvPicPr>
        <p:blipFill rotWithShape="1">
          <a:blip r:embed="rId3" cstate="print">
            <a:extLst>
              <a:ext uri="{28A0092B-C50C-407E-A947-70E740481C1C}">
                <a14:useLocalDpi xmlns:a14="http://schemas.microsoft.com/office/drawing/2010/main" val="0"/>
              </a:ext>
            </a:extLst>
          </a:blip>
          <a:srcRect t="10330" r="34654" b="18654"/>
          <a:stretch/>
        </p:blipFill>
        <p:spPr>
          <a:xfrm>
            <a:off x="5791200" y="4038600"/>
            <a:ext cx="2743200" cy="1680188"/>
          </a:xfrm>
          <a:prstGeom prst="rect">
            <a:avLst/>
          </a:prstGeom>
          <a:ln w="19050">
            <a:solidFill>
              <a:schemeClr val="tx1"/>
            </a:solidFill>
          </a:ln>
        </p:spPr>
      </p:pic>
    </p:spTree>
    <p:extLst>
      <p:ext uri="{BB962C8B-B14F-4D97-AF65-F5344CB8AC3E}">
        <p14:creationId xmlns:p14="http://schemas.microsoft.com/office/powerpoint/2010/main" val="4058514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Arial" pitchFamily="34" charset="0"/>
                <a:cs typeface="Arial" pitchFamily="34" charset="0"/>
              </a:rPr>
              <a:t>What?</a:t>
            </a:r>
            <a:r>
              <a:rPr lang="en-US" sz="4000" dirty="0" smtClean="0">
                <a:latin typeface="Arial" pitchFamily="34" charset="0"/>
                <a:cs typeface="Arial" pitchFamily="34" charset="0"/>
              </a:rPr>
              <a:t> Back-Office Level FMTs </a:t>
            </a:r>
            <a:br>
              <a:rPr lang="en-US" sz="4000" dirty="0" smtClean="0">
                <a:latin typeface="Arial" pitchFamily="34" charset="0"/>
                <a:cs typeface="Arial" pitchFamily="34" charset="0"/>
              </a:rPr>
            </a:br>
            <a:r>
              <a:rPr lang="en-US" sz="4000" dirty="0" smtClean="0">
                <a:latin typeface="Arial" pitchFamily="34" charset="0"/>
                <a:cs typeface="Arial" pitchFamily="34" charset="0"/>
              </a:rPr>
              <a:t>(3 of 3)</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a:t>In-vehicle </a:t>
            </a:r>
            <a:r>
              <a:rPr lang="en-US" sz="2800" dirty="0" smtClean="0"/>
              <a:t>technologies </a:t>
            </a:r>
            <a:endParaRPr lang="en-US" sz="2800" dirty="0"/>
          </a:p>
          <a:p>
            <a:pPr lvl="1"/>
            <a:r>
              <a:rPr lang="en-US" sz="2400" dirty="0" smtClean="0"/>
              <a:t>Designed to monitor driver and roadway with video</a:t>
            </a:r>
          </a:p>
          <a:p>
            <a:pPr lvl="1"/>
            <a:r>
              <a:rPr lang="en-US" sz="2400" dirty="0" smtClean="0"/>
              <a:t>Some systems include data from vehicle (i.e., speed, braking, GPS)</a:t>
            </a:r>
          </a:p>
          <a:p>
            <a:pPr lvl="1"/>
            <a:r>
              <a:rPr lang="en-US" sz="2400" dirty="0" smtClean="0"/>
              <a:t>Video and data are collected then evaluated</a:t>
            </a:r>
          </a:p>
          <a:p>
            <a:r>
              <a:rPr lang="en-US" sz="2800" dirty="0" smtClean="0"/>
              <a:t>Risky driving behavior reviewed and                       analyzed</a:t>
            </a:r>
          </a:p>
          <a:p>
            <a:r>
              <a:rPr lang="en-US" sz="2800" dirty="0" smtClean="0"/>
              <a:t>Driver coaching and training</a:t>
            </a:r>
          </a:p>
          <a:p>
            <a:endParaRPr lang="en-US" sz="2800" dirty="0"/>
          </a:p>
          <a:p>
            <a:endParaRPr lang="en-US" sz="2800" dirty="0"/>
          </a:p>
        </p:txBody>
      </p:sp>
      <p:pic>
        <p:nvPicPr>
          <p:cNvPr id="6" name="Picture 5" title="Coaching, training, improving and help"/>
          <p:cNvPicPr>
            <a:picLocks noChangeAspect="1" noChangeArrowheads="1"/>
          </p:cNvPicPr>
          <p:nvPr/>
        </p:nvPicPr>
        <p:blipFill>
          <a:blip r:embed="rId3" cstate="print"/>
          <a:srcRect/>
          <a:stretch>
            <a:fillRect/>
          </a:stretch>
        </p:blipFill>
        <p:spPr bwMode="auto">
          <a:xfrm>
            <a:off x="6490855" y="3785139"/>
            <a:ext cx="2362200" cy="2355393"/>
          </a:xfrm>
          <a:prstGeom prst="rect">
            <a:avLst/>
          </a:prstGeom>
          <a:noFill/>
          <a:ln w="9525">
            <a:noFill/>
            <a:miter lim="800000"/>
            <a:headEnd/>
            <a:tailEnd/>
          </a:ln>
          <a:effectLst/>
        </p:spPr>
      </p:pic>
    </p:spTree>
    <p:extLst>
      <p:ext uri="{BB962C8B-B14F-4D97-AF65-F5344CB8AC3E}">
        <p14:creationId xmlns:p14="http://schemas.microsoft.com/office/powerpoint/2010/main" val="3912808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itchFamily="34" charset="0"/>
                <a:cs typeface="Arial" pitchFamily="34" charset="0"/>
              </a:rPr>
              <a:t>What?</a:t>
            </a:r>
            <a:r>
              <a:rPr lang="en-US" sz="4000" dirty="0" smtClean="0">
                <a:latin typeface="Arial" pitchFamily="34" charset="0"/>
                <a:cs typeface="Arial" pitchFamily="34" charset="0"/>
              </a:rPr>
              <a:t> Driver Level FMTs (1 of 3)</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The </a:t>
            </a:r>
            <a:r>
              <a:rPr lang="en-US" sz="2800" b="1" dirty="0" smtClean="0">
                <a:solidFill>
                  <a:srgbClr val="FF0000"/>
                </a:solidFill>
              </a:rPr>
              <a:t>final</a:t>
            </a:r>
            <a:r>
              <a:rPr lang="en-US" sz="2800" dirty="0" smtClean="0"/>
              <a:t> line of defense against driver fatigue</a:t>
            </a:r>
          </a:p>
          <a:p>
            <a:pPr lvl="1"/>
            <a:r>
              <a:rPr lang="en-US" sz="2400" dirty="0" smtClean="0"/>
              <a:t>Identify and alert driver of impending fatigue</a:t>
            </a:r>
          </a:p>
          <a:p>
            <a:r>
              <a:rPr lang="en-US" sz="2800" dirty="0" smtClean="0"/>
              <a:t>Pre-drive monitoring</a:t>
            </a:r>
          </a:p>
          <a:p>
            <a:pPr lvl="1"/>
            <a:r>
              <a:rPr lang="en-US" sz="2400" dirty="0"/>
              <a:t>Driver physiological measures/psychomotor </a:t>
            </a:r>
            <a:r>
              <a:rPr lang="en-US" sz="2400" dirty="0" smtClean="0"/>
              <a:t>skills</a:t>
            </a:r>
          </a:p>
          <a:p>
            <a:r>
              <a:rPr lang="en-US" sz="2800" dirty="0" smtClean="0"/>
              <a:t>Real time driver monitoring</a:t>
            </a:r>
          </a:p>
          <a:p>
            <a:pPr lvl="1"/>
            <a:r>
              <a:rPr lang="en-US" sz="2400" dirty="0"/>
              <a:t>Last stop-gap countermeasure </a:t>
            </a:r>
            <a:endParaRPr lang="en-US" sz="2400" dirty="0" smtClean="0"/>
          </a:p>
          <a:p>
            <a:pPr lvl="1"/>
            <a:r>
              <a:rPr lang="en-US" sz="2400" dirty="0" smtClean="0"/>
              <a:t>Driver physiological measures/psychomotor skills</a:t>
            </a:r>
          </a:p>
          <a:p>
            <a:pPr lvl="1"/>
            <a:r>
              <a:rPr lang="en-US" sz="2400" dirty="0" smtClean="0"/>
              <a:t>Vehicle kinematics/driver input </a:t>
            </a:r>
          </a:p>
          <a:p>
            <a:endParaRPr lang="en-US" sz="2800" dirty="0"/>
          </a:p>
          <a:p>
            <a:pPr marL="0" indent="0">
              <a:buNone/>
            </a:pPr>
            <a:endParaRPr lang="en-US" sz="2800" dirty="0" smtClean="0"/>
          </a:p>
        </p:txBody>
      </p:sp>
    </p:spTree>
    <p:extLst>
      <p:ext uri="{BB962C8B-B14F-4D97-AF65-F5344CB8AC3E}">
        <p14:creationId xmlns:p14="http://schemas.microsoft.com/office/powerpoint/2010/main" val="1706970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itchFamily="34" charset="0"/>
                <a:cs typeface="Arial" pitchFamily="34" charset="0"/>
              </a:rPr>
              <a:t>What? </a:t>
            </a:r>
            <a:r>
              <a:rPr lang="en-US" sz="4000" dirty="0" smtClean="0">
                <a:latin typeface="Arial" pitchFamily="34" charset="0"/>
                <a:cs typeface="Arial" pitchFamily="34" charset="0"/>
              </a:rPr>
              <a:t>Driver Level FMTs (2 of 3) </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3600" dirty="0" smtClean="0"/>
              <a:t>Out-of-vehicle FMTs</a:t>
            </a:r>
          </a:p>
          <a:p>
            <a:pPr lvl="1"/>
            <a:r>
              <a:rPr lang="en-US" sz="3200" dirty="0" smtClean="0"/>
              <a:t>Prior to driving shifts</a:t>
            </a:r>
          </a:p>
          <a:p>
            <a:pPr lvl="2"/>
            <a:r>
              <a:rPr lang="en-US" sz="3200" dirty="0" smtClean="0"/>
              <a:t>Fitness-for-duty testing</a:t>
            </a:r>
          </a:p>
          <a:p>
            <a:pPr lvl="2"/>
            <a:r>
              <a:rPr lang="en-US" sz="3200" dirty="0" smtClean="0"/>
              <a:t>Actigraphy</a:t>
            </a:r>
          </a:p>
        </p:txBody>
      </p:sp>
      <p:pic>
        <p:nvPicPr>
          <p:cNvPr id="9" name="Picture 8" title="Fitness for Duty Te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128" y="1828800"/>
            <a:ext cx="2374575" cy="1783976"/>
          </a:xfrm>
          <a:prstGeom prst="rect">
            <a:avLst/>
          </a:prstGeom>
          <a:ln w="19050">
            <a:solidFill>
              <a:schemeClr val="tx1"/>
            </a:solidFill>
          </a:ln>
        </p:spPr>
      </p:pic>
      <p:pic>
        <p:nvPicPr>
          <p:cNvPr id="5" name="Picture 4" title="Actigraphy wat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920" y="3810000"/>
            <a:ext cx="1771650" cy="2066925"/>
          </a:xfrm>
          <a:prstGeom prst="rect">
            <a:avLst/>
          </a:prstGeom>
        </p:spPr>
      </p:pic>
    </p:spTree>
    <p:extLst>
      <p:ext uri="{BB962C8B-B14F-4D97-AF65-F5344CB8AC3E}">
        <p14:creationId xmlns:p14="http://schemas.microsoft.com/office/powerpoint/2010/main" val="67888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itchFamily="34" charset="0"/>
                <a:cs typeface="Arial" pitchFamily="34" charset="0"/>
              </a:rPr>
              <a:t>What? </a:t>
            </a:r>
            <a:r>
              <a:rPr lang="en-US" sz="4000" dirty="0" smtClean="0">
                <a:latin typeface="Arial" pitchFamily="34" charset="0"/>
                <a:cs typeface="Arial" pitchFamily="34" charset="0"/>
              </a:rPr>
              <a:t>Driver Level FMTs (3 of 3)</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In-vehicle FMTs</a:t>
            </a:r>
          </a:p>
          <a:p>
            <a:pPr lvl="1"/>
            <a:r>
              <a:rPr lang="en-US" dirty="0" smtClean="0"/>
              <a:t>Continual monitoring with feedback and alerts</a:t>
            </a:r>
          </a:p>
          <a:p>
            <a:r>
              <a:rPr lang="en-US" dirty="0" smtClean="0"/>
              <a:t>In-vehicle FMTs descriptions</a:t>
            </a:r>
          </a:p>
          <a:p>
            <a:pPr lvl="1"/>
            <a:r>
              <a:rPr lang="en-US" dirty="0" smtClean="0"/>
              <a:t>Eye measurements</a:t>
            </a:r>
          </a:p>
          <a:p>
            <a:pPr lvl="1"/>
            <a:r>
              <a:rPr lang="en-US" dirty="0" smtClean="0"/>
              <a:t>Lane monitoring</a:t>
            </a:r>
          </a:p>
          <a:p>
            <a:pPr lvl="1"/>
            <a:r>
              <a:rPr lang="en-US" dirty="0" smtClean="0"/>
              <a:t>Steering input</a:t>
            </a:r>
          </a:p>
          <a:p>
            <a:pPr lvl="1"/>
            <a:r>
              <a:rPr lang="en-US" dirty="0" smtClean="0"/>
              <a:t>Reaction time</a:t>
            </a:r>
          </a:p>
          <a:p>
            <a:pPr lvl="1"/>
            <a:r>
              <a:rPr lang="en-US" dirty="0" smtClean="0"/>
              <a:t>Actigraphy</a:t>
            </a:r>
          </a:p>
          <a:p>
            <a:endParaRPr lang="en-US" dirty="0" smtClean="0"/>
          </a:p>
          <a:p>
            <a:pPr lvl="1"/>
            <a:endParaRPr lang="en-US" dirty="0"/>
          </a:p>
        </p:txBody>
      </p:sp>
      <p:pic>
        <p:nvPicPr>
          <p:cNvPr id="4" name="Picture 3" title="Several tractor trailers driving on an interstate highw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3572816"/>
            <a:ext cx="2667000" cy="2218384"/>
          </a:xfrm>
          <a:prstGeom prst="rect">
            <a:avLst/>
          </a:prstGeom>
          <a:ln w="19050">
            <a:solidFill>
              <a:schemeClr val="tx1"/>
            </a:solidFill>
          </a:ln>
        </p:spPr>
      </p:pic>
    </p:spTree>
    <p:extLst>
      <p:ext uri="{BB962C8B-B14F-4D97-AF65-F5344CB8AC3E}">
        <p14:creationId xmlns:p14="http://schemas.microsoft.com/office/powerpoint/2010/main" val="969963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74638"/>
            <a:ext cx="8474413" cy="1143000"/>
          </a:xfrm>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Conceptual Foundation        of FMTs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A number of conceptual ideas form the backbone of FMT development</a:t>
            </a:r>
          </a:p>
          <a:p>
            <a:pPr lvl="1"/>
            <a:r>
              <a:rPr lang="en-US" sz="2400" dirty="0" smtClean="0"/>
              <a:t>Physiological measures</a:t>
            </a:r>
          </a:p>
          <a:p>
            <a:pPr lvl="1"/>
            <a:r>
              <a:rPr lang="en-US" sz="2400" dirty="0" smtClean="0"/>
              <a:t>Psychomotor skills</a:t>
            </a:r>
          </a:p>
          <a:p>
            <a:pPr lvl="1"/>
            <a:r>
              <a:rPr lang="en-US" sz="2400" dirty="0" smtClean="0"/>
              <a:t>Behavior-based </a:t>
            </a:r>
            <a:r>
              <a:rPr lang="en-US" sz="2400" dirty="0"/>
              <a:t>c</a:t>
            </a:r>
            <a:r>
              <a:rPr lang="en-US" sz="2400" dirty="0" smtClean="0"/>
              <a:t>oaching</a:t>
            </a:r>
          </a:p>
          <a:p>
            <a:pPr lvl="1"/>
            <a:r>
              <a:rPr lang="en-US" sz="2400" dirty="0" smtClean="0"/>
              <a:t>Vehicle kinematics/driver input</a:t>
            </a:r>
          </a:p>
          <a:p>
            <a:pPr lvl="1"/>
            <a:r>
              <a:rPr lang="en-US" sz="2400" dirty="0" smtClean="0"/>
              <a:t>Single </a:t>
            </a:r>
            <a:r>
              <a:rPr lang="en-US" sz="2400" dirty="0"/>
              <a:t>versus </a:t>
            </a:r>
            <a:r>
              <a:rPr lang="en-US" sz="2400" dirty="0" smtClean="0"/>
              <a:t>multi-channel </a:t>
            </a:r>
            <a:r>
              <a:rPr lang="en-US" sz="2400" dirty="0"/>
              <a:t>systems</a:t>
            </a:r>
          </a:p>
          <a:p>
            <a:pPr marL="457200" lvl="1" indent="0">
              <a:buNone/>
            </a:pPr>
            <a:endParaRPr lang="en-US" sz="2400" dirty="0" smtClean="0"/>
          </a:p>
        </p:txBody>
      </p:sp>
      <p:pic>
        <p:nvPicPr>
          <p:cNvPr id="6" name="Picture 5" title="A block wall"/>
          <p:cNvPicPr>
            <a:picLocks noChangeAspect="1" noChangeArrowheads="1"/>
          </p:cNvPicPr>
          <p:nvPr/>
        </p:nvPicPr>
        <p:blipFill>
          <a:blip r:embed="rId3" cstate="print"/>
          <a:srcRect/>
          <a:stretch>
            <a:fillRect/>
          </a:stretch>
        </p:blipFill>
        <p:spPr bwMode="auto">
          <a:xfrm>
            <a:off x="5867400" y="2362200"/>
            <a:ext cx="3140413" cy="2083756"/>
          </a:xfrm>
          <a:prstGeom prst="rect">
            <a:avLst/>
          </a:prstGeom>
          <a:noFill/>
          <a:ln w="9525">
            <a:noFill/>
            <a:miter lim="800000"/>
            <a:headEnd/>
            <a:tailEnd/>
          </a:ln>
          <a:effectLst/>
        </p:spPr>
      </p:pic>
    </p:spTree>
    <p:extLst>
      <p:ext uri="{BB962C8B-B14F-4D97-AF65-F5344CB8AC3E}">
        <p14:creationId xmlns:p14="http://schemas.microsoft.com/office/powerpoint/2010/main" val="2781083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Physiological Concepts </a:t>
            </a:r>
            <a:br>
              <a:rPr lang="en-US" sz="4000" dirty="0" smtClean="0">
                <a:latin typeface="Arial" pitchFamily="34" charset="0"/>
                <a:cs typeface="Arial" pitchFamily="34" charset="0"/>
              </a:rPr>
            </a:br>
            <a:r>
              <a:rPr lang="en-US" sz="4000" dirty="0" smtClean="0">
                <a:latin typeface="Arial" pitchFamily="34" charset="0"/>
                <a:cs typeface="Arial" pitchFamily="34" charset="0"/>
              </a:rPr>
              <a:t>(1 of 3)</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1600200"/>
            <a:ext cx="6553200" cy="4525963"/>
          </a:xfrm>
        </p:spPr>
        <p:txBody>
          <a:bodyPr>
            <a:normAutofit/>
          </a:bodyPr>
          <a:lstStyle/>
          <a:p>
            <a:r>
              <a:rPr lang="en-US" dirty="0" smtClean="0"/>
              <a:t>Eye (ocular) measures</a:t>
            </a:r>
          </a:p>
          <a:p>
            <a:pPr lvl="1"/>
            <a:r>
              <a:rPr lang="en-US" dirty="0" smtClean="0"/>
              <a:t>Perclos</a:t>
            </a:r>
          </a:p>
          <a:p>
            <a:pPr lvl="2"/>
            <a:r>
              <a:rPr lang="en-US" dirty="0" smtClean="0"/>
              <a:t>Percent closure of the driver’s eyelids</a:t>
            </a:r>
          </a:p>
          <a:p>
            <a:pPr lvl="1"/>
            <a:r>
              <a:rPr lang="en-US" dirty="0" smtClean="0"/>
              <a:t>Amplitude Velocity Ratio</a:t>
            </a:r>
          </a:p>
          <a:p>
            <a:pPr lvl="2"/>
            <a:r>
              <a:rPr lang="en-US" dirty="0" smtClean="0"/>
              <a:t>How fast and how far the eyelid opens after closure</a:t>
            </a:r>
          </a:p>
          <a:p>
            <a:endParaRPr lang="en-US" dirty="0"/>
          </a:p>
        </p:txBody>
      </p:sp>
      <p:pic>
        <p:nvPicPr>
          <p:cNvPr id="5" name="Picture 4" title="Varying degrees of eyelid clos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1981200"/>
            <a:ext cx="1537271" cy="3200400"/>
          </a:xfrm>
          <a:prstGeom prst="rect">
            <a:avLst/>
          </a:prstGeom>
          <a:ln w="19050">
            <a:solidFill>
              <a:srgbClr val="000000"/>
            </a:solidFill>
          </a:ln>
        </p:spPr>
      </p:pic>
    </p:spTree>
    <p:extLst>
      <p:ext uri="{BB962C8B-B14F-4D97-AF65-F5344CB8AC3E}">
        <p14:creationId xmlns:p14="http://schemas.microsoft.com/office/powerpoint/2010/main" val="567324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Physiological Concepts </a:t>
            </a:r>
            <a:br>
              <a:rPr lang="en-US" sz="4000" dirty="0" smtClean="0">
                <a:latin typeface="Arial" pitchFamily="34" charset="0"/>
                <a:cs typeface="Arial" pitchFamily="34" charset="0"/>
              </a:rPr>
            </a:br>
            <a:r>
              <a:rPr lang="en-US" sz="4000" dirty="0" smtClean="0">
                <a:latin typeface="Arial" pitchFamily="34" charset="0"/>
                <a:cs typeface="Arial" pitchFamily="34" charset="0"/>
              </a:rPr>
              <a:t>(2 of 3)</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sz="2800" dirty="0" err="1"/>
              <a:t>Actigraphy</a:t>
            </a:r>
            <a:endParaRPr lang="en-US" sz="2800" dirty="0"/>
          </a:p>
          <a:p>
            <a:pPr lvl="1"/>
            <a:r>
              <a:rPr lang="en-US" sz="2400" dirty="0"/>
              <a:t>Uses predictive sleep algorithms </a:t>
            </a:r>
            <a:r>
              <a:rPr lang="en-US" sz="2400" dirty="0" smtClean="0"/>
              <a:t>to determine driver’s sleep quantity and sleep quality, along with rest and activity patterns</a:t>
            </a:r>
          </a:p>
          <a:p>
            <a:pPr lvl="1"/>
            <a:r>
              <a:rPr lang="en-US" sz="2400" dirty="0" smtClean="0"/>
              <a:t>May also incorporate circadian                                               rhythm analysis</a:t>
            </a:r>
            <a:endParaRPr lang="en-US" sz="2400" dirty="0"/>
          </a:p>
          <a:p>
            <a:pPr lvl="1"/>
            <a:r>
              <a:rPr lang="en-US" sz="2400" dirty="0" smtClean="0"/>
              <a:t>General indicator of night-to-night                                                    sleep variability</a:t>
            </a:r>
          </a:p>
          <a:p>
            <a:pPr lvl="1"/>
            <a:r>
              <a:rPr lang="en-US" sz="2400" dirty="0" smtClean="0"/>
              <a:t>Light sensor, temperature, and                                                                             off-wrist detection available on some models</a:t>
            </a:r>
            <a:endParaRPr lang="en-US" sz="2400" dirty="0"/>
          </a:p>
          <a:p>
            <a:pPr lvl="1"/>
            <a:r>
              <a:rPr lang="en-US" sz="2400" dirty="0"/>
              <a:t>T</a:t>
            </a:r>
            <a:r>
              <a:rPr lang="en-US" sz="2400" dirty="0" smtClean="0"/>
              <a:t>ypically a </a:t>
            </a:r>
            <a:r>
              <a:rPr lang="en-US" sz="2400" dirty="0"/>
              <a:t>wrist worn </a:t>
            </a:r>
            <a:r>
              <a:rPr lang="en-US" sz="2400" dirty="0" smtClean="0"/>
              <a:t>device</a:t>
            </a:r>
            <a:endParaRPr lang="en-US" sz="2400" dirty="0"/>
          </a:p>
          <a:p>
            <a:endParaRPr lang="en-US" sz="2800" dirty="0"/>
          </a:p>
        </p:txBody>
      </p:sp>
      <p:pic>
        <p:nvPicPr>
          <p:cNvPr id="6" name="Picture 5" title="Laying awake in bed"/>
          <p:cNvPicPr>
            <a:picLocks noChangeAspect="1" noChangeArrowheads="1"/>
          </p:cNvPicPr>
          <p:nvPr/>
        </p:nvPicPr>
        <p:blipFill>
          <a:blip r:embed="rId3" cstate="print"/>
          <a:srcRect/>
          <a:stretch>
            <a:fillRect/>
          </a:stretch>
        </p:blipFill>
        <p:spPr bwMode="auto">
          <a:xfrm>
            <a:off x="5816870" y="2871394"/>
            <a:ext cx="3022330" cy="2005405"/>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1406170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Module </a:t>
            </a:r>
            <a:r>
              <a:rPr lang="en-US" smtClean="0"/>
              <a:t>10 </a:t>
            </a:r>
            <a:r>
              <a:rPr lang="en-US" dirty="0"/>
              <a:t>Overview</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t>The Why, What, &amp; How of Fatigue Management Technologies</a:t>
            </a:r>
          </a:p>
          <a:p>
            <a:r>
              <a:rPr lang="en-US" dirty="0" smtClean="0"/>
              <a:t>Sample of Current Technologies </a:t>
            </a:r>
          </a:p>
          <a:p>
            <a:r>
              <a:rPr lang="en-US" dirty="0" smtClean="0"/>
              <a:t>Deployment Considerations &amp; Operational Guidelines</a:t>
            </a:r>
          </a:p>
          <a:p>
            <a:r>
              <a:rPr lang="en-US" dirty="0" smtClean="0"/>
              <a:t>Review &amp; Summary</a:t>
            </a:r>
          </a:p>
          <a:p>
            <a:pPr marL="457200" lvl="1" indent="0">
              <a:buNone/>
            </a:pPr>
            <a:endParaRPr lang="en-US" sz="3200" dirty="0" smtClean="0"/>
          </a:p>
          <a:p>
            <a:pPr marL="457200" lvl="1" indent="0">
              <a:buNone/>
            </a:pPr>
            <a:endParaRPr lang="en-US" sz="3200" dirty="0"/>
          </a:p>
        </p:txBody>
      </p:sp>
      <p:pic>
        <p:nvPicPr>
          <p:cNvPr id="6" name="Picture 5" title="Truck on interst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038600"/>
            <a:ext cx="2895600" cy="1930400"/>
          </a:xfrm>
          <a:prstGeom prst="rect">
            <a:avLst/>
          </a:prstGeom>
          <a:ln w="19050">
            <a:solidFill>
              <a:schemeClr val="tx1"/>
            </a:solidFill>
          </a:ln>
        </p:spPr>
      </p:pic>
    </p:spTree>
    <p:extLst>
      <p:ext uri="{BB962C8B-B14F-4D97-AF65-F5344CB8AC3E}">
        <p14:creationId xmlns:p14="http://schemas.microsoft.com/office/powerpoint/2010/main" val="4252022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Physiological Concepts </a:t>
            </a:r>
            <a:br>
              <a:rPr lang="en-US" sz="4000" dirty="0" smtClean="0">
                <a:latin typeface="Arial" pitchFamily="34" charset="0"/>
                <a:cs typeface="Arial" pitchFamily="34" charset="0"/>
              </a:rPr>
            </a:br>
            <a:r>
              <a:rPr lang="en-US" sz="4000" dirty="0" smtClean="0">
                <a:latin typeface="Arial" pitchFamily="34" charset="0"/>
                <a:cs typeface="Arial" pitchFamily="34" charset="0"/>
              </a:rPr>
              <a:t>(3 of 3)</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r>
              <a:rPr lang="en-US" sz="3500" dirty="0" smtClean="0"/>
              <a:t>Potential limitations to consider…</a:t>
            </a:r>
          </a:p>
          <a:p>
            <a:pPr lvl="1"/>
            <a:r>
              <a:rPr lang="en-US" sz="3000" dirty="0" smtClean="0"/>
              <a:t>Eye measures</a:t>
            </a:r>
          </a:p>
          <a:p>
            <a:pPr lvl="2"/>
            <a:r>
              <a:rPr lang="en-US" sz="2600" dirty="0"/>
              <a:t>Potential false alarms for mirror and in-cab device glances</a:t>
            </a:r>
          </a:p>
          <a:p>
            <a:pPr lvl="2"/>
            <a:r>
              <a:rPr lang="en-US" sz="2600" dirty="0"/>
              <a:t>Sensitivity of </a:t>
            </a:r>
            <a:r>
              <a:rPr lang="en-US" sz="2600" dirty="0" smtClean="0"/>
              <a:t>camera </a:t>
            </a:r>
            <a:r>
              <a:rPr lang="en-US" sz="2600" dirty="0"/>
              <a:t>and </a:t>
            </a:r>
            <a:r>
              <a:rPr lang="en-US" sz="2600" dirty="0" smtClean="0"/>
              <a:t>Infrared (IR) with respect to different lighting conditions</a:t>
            </a:r>
          </a:p>
          <a:p>
            <a:pPr lvl="2"/>
            <a:r>
              <a:rPr lang="en-US" sz="2600" dirty="0" smtClean="0"/>
              <a:t>Driver resistance to systems that require glasses to be worn</a:t>
            </a:r>
          </a:p>
          <a:p>
            <a:pPr lvl="1"/>
            <a:r>
              <a:rPr lang="en-US" sz="3000" dirty="0" smtClean="0"/>
              <a:t>Actigraphy</a:t>
            </a:r>
          </a:p>
          <a:p>
            <a:pPr lvl="2"/>
            <a:r>
              <a:rPr lang="en-US" sz="2600" dirty="0"/>
              <a:t>P</a:t>
            </a:r>
            <a:r>
              <a:rPr lang="en-US" sz="2600" dirty="0" smtClean="0"/>
              <a:t>redictive technology and not real time</a:t>
            </a:r>
          </a:p>
          <a:p>
            <a:pPr lvl="2"/>
            <a:r>
              <a:rPr lang="en-US" sz="2600" dirty="0" smtClean="0"/>
              <a:t>Does not take into account individual differences</a:t>
            </a:r>
          </a:p>
          <a:p>
            <a:pPr lvl="2"/>
            <a:r>
              <a:rPr lang="en-US" sz="2600" dirty="0" smtClean="0"/>
              <a:t>Driver must wear device</a:t>
            </a:r>
          </a:p>
          <a:p>
            <a:pPr lvl="2"/>
            <a:endParaRPr lang="en-US" dirty="0"/>
          </a:p>
          <a:p>
            <a:pPr lvl="2"/>
            <a:endParaRPr lang="en-US" dirty="0" smtClean="0"/>
          </a:p>
          <a:p>
            <a:pPr lvl="1"/>
            <a:endParaRPr lang="en-US" dirty="0"/>
          </a:p>
        </p:txBody>
      </p:sp>
    </p:spTree>
    <p:extLst>
      <p:ext uri="{BB962C8B-B14F-4D97-AF65-F5344CB8AC3E}">
        <p14:creationId xmlns:p14="http://schemas.microsoft.com/office/powerpoint/2010/main" val="3700796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Psychomotor Skills (1 of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Combinations of hand-eye coordination in manipulation of object controls</a:t>
            </a:r>
          </a:p>
          <a:p>
            <a:r>
              <a:rPr lang="en-US" dirty="0" smtClean="0"/>
              <a:t>Cognitive functions generate automatic or instinctive psychomotor responses</a:t>
            </a:r>
          </a:p>
          <a:p>
            <a:r>
              <a:rPr lang="en-US" dirty="0" smtClean="0"/>
              <a:t>Tests of cognitive function</a:t>
            </a:r>
          </a:p>
          <a:p>
            <a:pPr lvl="1"/>
            <a:r>
              <a:rPr lang="en-US" dirty="0" smtClean="0"/>
              <a:t>Objective process</a:t>
            </a:r>
          </a:p>
          <a:p>
            <a:pPr lvl="1"/>
            <a:r>
              <a:rPr lang="en-US" dirty="0" smtClean="0"/>
              <a:t>Hand-eye coordination</a:t>
            </a:r>
          </a:p>
          <a:p>
            <a:pPr lvl="1"/>
            <a:r>
              <a:rPr lang="en-US" dirty="0" smtClean="0"/>
              <a:t>Reaction time</a:t>
            </a:r>
          </a:p>
          <a:p>
            <a:pPr lvl="1"/>
            <a:r>
              <a:rPr lang="en-US" dirty="0" smtClean="0"/>
              <a:t>Short and non-invasive</a:t>
            </a:r>
          </a:p>
          <a:p>
            <a:r>
              <a:rPr lang="en-US" dirty="0" smtClean="0"/>
              <a:t>Used as fitness-for-duty predictor</a:t>
            </a:r>
          </a:p>
          <a:p>
            <a:pPr lvl="1"/>
            <a:endParaRPr lang="en-US" dirty="0"/>
          </a:p>
        </p:txBody>
      </p:sp>
      <p:pic>
        <p:nvPicPr>
          <p:cNvPr id="6" name="Picture 5" title="Gears as a brain"/>
          <p:cNvPicPr>
            <a:picLocks noChangeAspect="1" noChangeArrowheads="1"/>
          </p:cNvPicPr>
          <p:nvPr/>
        </p:nvPicPr>
        <p:blipFill>
          <a:blip r:embed="rId3" cstate="print"/>
          <a:srcRect/>
          <a:stretch>
            <a:fillRect/>
          </a:stretch>
        </p:blipFill>
        <p:spPr bwMode="auto">
          <a:xfrm>
            <a:off x="6300887" y="2971800"/>
            <a:ext cx="2369027" cy="2362200"/>
          </a:xfrm>
          <a:prstGeom prst="rect">
            <a:avLst/>
          </a:prstGeom>
          <a:noFill/>
          <a:ln w="9525">
            <a:noFill/>
            <a:miter lim="800000"/>
            <a:headEnd/>
            <a:tailEnd/>
          </a:ln>
          <a:effectLst/>
        </p:spPr>
      </p:pic>
    </p:spTree>
    <p:extLst>
      <p:ext uri="{BB962C8B-B14F-4D97-AF65-F5344CB8AC3E}">
        <p14:creationId xmlns:p14="http://schemas.microsoft.com/office/powerpoint/2010/main" val="3111432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Psychomotor Skills (2 of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Potential limitations to consider…</a:t>
            </a:r>
          </a:p>
          <a:p>
            <a:pPr lvl="1"/>
            <a:r>
              <a:rPr lang="en-US" dirty="0"/>
              <a:t>P</a:t>
            </a:r>
            <a:r>
              <a:rPr lang="en-US" dirty="0" smtClean="0"/>
              <a:t>rior to driving</a:t>
            </a:r>
          </a:p>
          <a:p>
            <a:pPr lvl="2"/>
            <a:r>
              <a:rPr lang="en-US" dirty="0" smtClean="0"/>
              <a:t>Must be administered by back-office personnel</a:t>
            </a:r>
          </a:p>
          <a:p>
            <a:pPr lvl="2"/>
            <a:r>
              <a:rPr lang="en-US" dirty="0" smtClean="0"/>
              <a:t>Does not take into account possible onset of fatigue at a later time during driving shift</a:t>
            </a:r>
          </a:p>
          <a:p>
            <a:pPr lvl="2"/>
            <a:r>
              <a:rPr lang="en-US" dirty="0" smtClean="0"/>
              <a:t>Possibility of beating the system </a:t>
            </a:r>
          </a:p>
          <a:p>
            <a:pPr lvl="1"/>
            <a:r>
              <a:rPr lang="en-US" dirty="0" smtClean="0"/>
              <a:t>During driving</a:t>
            </a:r>
          </a:p>
          <a:p>
            <a:pPr lvl="2"/>
            <a:r>
              <a:rPr lang="en-US" dirty="0" smtClean="0"/>
              <a:t>Additional task for driver to perform while driving</a:t>
            </a:r>
          </a:p>
          <a:p>
            <a:pPr lvl="2"/>
            <a:r>
              <a:rPr lang="en-US" dirty="0" smtClean="0"/>
              <a:t>Added cost of possible inattention</a:t>
            </a:r>
          </a:p>
          <a:p>
            <a:pPr lvl="2"/>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764207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Behavior-Based Coaching  (1 of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pPr marL="971550" lvl="1" indent="-514350">
              <a:buFont typeface="+mj-lt"/>
              <a:buAutoNum type="arabicParenR"/>
            </a:pPr>
            <a:r>
              <a:rPr lang="en-US" dirty="0" smtClean="0"/>
              <a:t>In-vehicle driver monitoring </a:t>
            </a:r>
          </a:p>
          <a:p>
            <a:pPr marL="971550" lvl="1" indent="-514350">
              <a:buFont typeface="+mj-lt"/>
              <a:buAutoNum type="arabicParenR"/>
            </a:pPr>
            <a:r>
              <a:rPr lang="en-US" dirty="0" smtClean="0"/>
              <a:t>Video and data reviewed</a:t>
            </a:r>
            <a:r>
              <a:rPr lang="en-US" dirty="0"/>
              <a:t> </a:t>
            </a:r>
            <a:r>
              <a:rPr lang="en-US" dirty="0" smtClean="0"/>
              <a:t>and analyzed </a:t>
            </a:r>
          </a:p>
          <a:p>
            <a:pPr marL="971550" lvl="1" indent="-514350">
              <a:buFont typeface="+mj-lt"/>
              <a:buAutoNum type="arabicParenR" startAt="3"/>
            </a:pPr>
            <a:r>
              <a:rPr lang="en-US" dirty="0"/>
              <a:t>Driver coaching and </a:t>
            </a:r>
            <a:r>
              <a:rPr lang="en-US" dirty="0" smtClean="0"/>
              <a:t>training on performance</a:t>
            </a:r>
            <a:endParaRPr lang="en-US" dirty="0"/>
          </a:p>
          <a:p>
            <a:pPr marL="971550" lvl="1" indent="-514350">
              <a:buFont typeface="+mj-lt"/>
              <a:buAutoNum type="arabicParenR" startAt="3"/>
            </a:pPr>
            <a:r>
              <a:rPr lang="en-US" dirty="0" smtClean="0"/>
              <a:t>Driver </a:t>
            </a:r>
            <a:r>
              <a:rPr lang="en-US" dirty="0"/>
              <a:t>returns to the field with new knowledge and/or techniques</a:t>
            </a:r>
          </a:p>
          <a:p>
            <a:pPr marL="0" indent="0">
              <a:buNone/>
            </a:pPr>
            <a:endParaRPr lang="en-US" sz="3600" dirty="0" smtClean="0"/>
          </a:p>
          <a:p>
            <a:pPr marL="457200" lvl="1" indent="0">
              <a:buNone/>
            </a:pPr>
            <a:endParaRPr lang="en-US" sz="3200" dirty="0"/>
          </a:p>
        </p:txBody>
      </p:sp>
      <p:sp>
        <p:nvSpPr>
          <p:cNvPr id="13" name="Right Arrow 12"/>
          <p:cNvSpPr/>
          <p:nvPr/>
        </p:nvSpPr>
        <p:spPr>
          <a:xfrm>
            <a:off x="304800" y="3505200"/>
            <a:ext cx="8534400" cy="3352800"/>
          </a:xfrm>
          <a:prstGeom prst="rightArrow">
            <a:avLst>
              <a:gd name="adj1" fmla="val 50000"/>
              <a:gd name="adj2" fmla="val 41783"/>
            </a:avLst>
          </a:prstGeom>
          <a:solidFill>
            <a:srgbClr val="FF99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4" name="Picture 13" title="Camera image of driver and forward roadway and showing lane lin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01" y="4419601"/>
            <a:ext cx="2135274" cy="1193412"/>
          </a:xfrm>
          <a:prstGeom prst="rect">
            <a:avLst/>
          </a:prstGeom>
          <a:ln w="19050">
            <a:solidFill>
              <a:schemeClr val="tx1"/>
            </a:solidFill>
          </a:ln>
        </p:spPr>
      </p:pic>
      <p:pic>
        <p:nvPicPr>
          <p:cNvPr id="15" name="Picture 14" title="Graph of lane deviati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4419602"/>
            <a:ext cx="1447800" cy="1207128"/>
          </a:xfrm>
          <a:prstGeom prst="rect">
            <a:avLst/>
          </a:prstGeom>
          <a:ln w="12700">
            <a:solidFill>
              <a:schemeClr val="tx1"/>
            </a:solidFill>
          </a:ln>
        </p:spPr>
      </p:pic>
      <p:pic>
        <p:nvPicPr>
          <p:cNvPr id="6" name="Picture 5" title="Class 8 Truck with Tank Traile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248400" y="4419601"/>
            <a:ext cx="1676400" cy="1207128"/>
          </a:xfrm>
          <a:prstGeom prst="rect">
            <a:avLst/>
          </a:prstGeom>
          <a:ln w="19050">
            <a:solidFill>
              <a:schemeClr val="tx1"/>
            </a:solidFill>
          </a:ln>
        </p:spPr>
      </p:pic>
      <p:sp>
        <p:nvSpPr>
          <p:cNvPr id="5" name="TextBox 4"/>
          <p:cNvSpPr txBox="1"/>
          <p:nvPr/>
        </p:nvSpPr>
        <p:spPr>
          <a:xfrm>
            <a:off x="1447800" y="5650468"/>
            <a:ext cx="301686" cy="369332"/>
          </a:xfrm>
          <a:prstGeom prst="rect">
            <a:avLst/>
          </a:prstGeom>
          <a:noFill/>
        </p:spPr>
        <p:txBody>
          <a:bodyPr wrap="none" rtlCol="0">
            <a:spAutoFit/>
          </a:bodyPr>
          <a:lstStyle/>
          <a:p>
            <a:r>
              <a:rPr lang="en-US" b="1" dirty="0" smtClean="0"/>
              <a:t>1</a:t>
            </a:r>
            <a:endParaRPr lang="en-US" b="1" dirty="0"/>
          </a:p>
        </p:txBody>
      </p:sp>
      <p:sp>
        <p:nvSpPr>
          <p:cNvPr id="16" name="TextBox 15"/>
          <p:cNvSpPr txBox="1"/>
          <p:nvPr/>
        </p:nvSpPr>
        <p:spPr>
          <a:xfrm>
            <a:off x="3508314" y="5638800"/>
            <a:ext cx="301686" cy="369332"/>
          </a:xfrm>
          <a:prstGeom prst="rect">
            <a:avLst/>
          </a:prstGeom>
          <a:noFill/>
        </p:spPr>
        <p:txBody>
          <a:bodyPr wrap="none" rtlCol="0">
            <a:spAutoFit/>
          </a:bodyPr>
          <a:lstStyle/>
          <a:p>
            <a:r>
              <a:rPr lang="en-US" b="1" dirty="0"/>
              <a:t>2</a:t>
            </a:r>
          </a:p>
        </p:txBody>
      </p:sp>
      <p:sp>
        <p:nvSpPr>
          <p:cNvPr id="17" name="TextBox 16"/>
          <p:cNvSpPr txBox="1"/>
          <p:nvPr/>
        </p:nvSpPr>
        <p:spPr>
          <a:xfrm>
            <a:off x="5184714" y="5638800"/>
            <a:ext cx="301686" cy="369332"/>
          </a:xfrm>
          <a:prstGeom prst="rect">
            <a:avLst/>
          </a:prstGeom>
          <a:noFill/>
        </p:spPr>
        <p:txBody>
          <a:bodyPr wrap="none" rtlCol="0">
            <a:spAutoFit/>
          </a:bodyPr>
          <a:lstStyle/>
          <a:p>
            <a:r>
              <a:rPr lang="en-US" b="1" dirty="0" smtClean="0"/>
              <a:t>3</a:t>
            </a:r>
            <a:endParaRPr lang="en-US" b="1" dirty="0"/>
          </a:p>
        </p:txBody>
      </p:sp>
      <p:sp>
        <p:nvSpPr>
          <p:cNvPr id="18" name="TextBox 17"/>
          <p:cNvSpPr txBox="1"/>
          <p:nvPr/>
        </p:nvSpPr>
        <p:spPr>
          <a:xfrm>
            <a:off x="6858000" y="5638800"/>
            <a:ext cx="301686" cy="369332"/>
          </a:xfrm>
          <a:prstGeom prst="rect">
            <a:avLst/>
          </a:prstGeom>
          <a:noFill/>
        </p:spPr>
        <p:txBody>
          <a:bodyPr wrap="none" rtlCol="0">
            <a:spAutoFit/>
          </a:bodyPr>
          <a:lstStyle/>
          <a:p>
            <a:r>
              <a:rPr lang="en-US" b="1" dirty="0" smtClean="0"/>
              <a:t>4</a:t>
            </a:r>
            <a:endParaRPr lang="en-US" b="1" dirty="0"/>
          </a:p>
        </p:txBody>
      </p:sp>
      <p:pic>
        <p:nvPicPr>
          <p:cNvPr id="19" name="Picture 18" title="Two people sitting at a table discussing work."/>
          <p:cNvPicPr>
            <a:picLocks noChangeAspect="1" noChangeArrowheads="1"/>
          </p:cNvPicPr>
          <p:nvPr/>
        </p:nvPicPr>
        <p:blipFill>
          <a:blip r:embed="rId6" cstate="print"/>
          <a:srcRect/>
          <a:stretch>
            <a:fillRect/>
          </a:stretch>
        </p:blipFill>
        <p:spPr bwMode="auto">
          <a:xfrm>
            <a:off x="4539949" y="4419601"/>
            <a:ext cx="1591216" cy="1193412"/>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3491622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Behavior-Based Coaching   (2 of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Potential limitations to consider…</a:t>
            </a:r>
          </a:p>
          <a:p>
            <a:pPr lvl="1"/>
            <a:r>
              <a:rPr lang="en-US" dirty="0" smtClean="0"/>
              <a:t>Coaching takes place after risky driving behavior occurs</a:t>
            </a:r>
          </a:p>
          <a:p>
            <a:pPr lvl="1"/>
            <a:r>
              <a:rPr lang="en-US" dirty="0" smtClean="0"/>
              <a:t>Drivers may view required coaching as punishment</a:t>
            </a:r>
          </a:p>
          <a:p>
            <a:pPr lvl="1"/>
            <a:r>
              <a:rPr lang="en-US" dirty="0"/>
              <a:t>Drivers must be willing to listen and </a:t>
            </a:r>
            <a:r>
              <a:rPr lang="en-US" dirty="0" smtClean="0"/>
              <a:t>learn</a:t>
            </a:r>
          </a:p>
          <a:p>
            <a:pPr lvl="1"/>
            <a:r>
              <a:rPr lang="en-US" dirty="0" smtClean="0"/>
              <a:t>Some systems may require monthly fee to access recorded video and/or data</a:t>
            </a:r>
            <a:endParaRPr lang="en-US" dirty="0"/>
          </a:p>
        </p:txBody>
      </p:sp>
    </p:spTree>
    <p:extLst>
      <p:ext uri="{BB962C8B-B14F-4D97-AF65-F5344CB8AC3E}">
        <p14:creationId xmlns:p14="http://schemas.microsoft.com/office/powerpoint/2010/main" val="2622289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Vehicle Kinematics/Driver Input (1 of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800" dirty="0" smtClean="0"/>
              <a:t>Lane tracking</a:t>
            </a:r>
          </a:p>
          <a:p>
            <a:pPr lvl="1"/>
            <a:r>
              <a:rPr lang="en-US" sz="2200" dirty="0" smtClean="0"/>
              <a:t>Computer-based algorithms using a camera, machine vision, and vehicle state to monitor lane position</a:t>
            </a:r>
          </a:p>
          <a:p>
            <a:pPr lvl="1"/>
            <a:r>
              <a:rPr lang="en-US" sz="2200" dirty="0" smtClean="0"/>
              <a:t>Warns driver when deviating from                                                 travel lane</a:t>
            </a:r>
          </a:p>
          <a:p>
            <a:pPr lvl="1"/>
            <a:r>
              <a:rPr lang="en-US" sz="2200" dirty="0" smtClean="0"/>
              <a:t>Typically referred to as Lane                                                         Departure Warning Systems (LDWS)</a:t>
            </a:r>
          </a:p>
          <a:p>
            <a:r>
              <a:rPr lang="en-US" sz="2800" dirty="0" smtClean="0"/>
              <a:t>Steering input</a:t>
            </a:r>
          </a:p>
          <a:p>
            <a:pPr lvl="1"/>
            <a:r>
              <a:rPr lang="en-US" sz="2200" dirty="0" smtClean="0"/>
              <a:t>Sensor used to detect amount of                                            steering input</a:t>
            </a:r>
          </a:p>
          <a:p>
            <a:pPr lvl="1"/>
            <a:r>
              <a:rPr lang="en-US" sz="2200" dirty="0" smtClean="0"/>
              <a:t>Warns driver when programmed limits are met </a:t>
            </a:r>
          </a:p>
          <a:p>
            <a:endParaRPr lang="en-US" sz="2800" dirty="0"/>
          </a:p>
        </p:txBody>
      </p:sp>
      <p:pic>
        <p:nvPicPr>
          <p:cNvPr id="1026" name="Picture 2" title="Example of driver deviating a lane"/>
          <p:cNvPicPr>
            <a:picLocks noChangeAspect="1" noChangeArrowheads="1"/>
          </p:cNvPicPr>
          <p:nvPr/>
        </p:nvPicPr>
        <p:blipFill rotWithShape="1">
          <a:blip r:embed="rId3">
            <a:extLst>
              <a:ext uri="{28A0092B-C50C-407E-A947-70E740481C1C}">
                <a14:useLocalDpi xmlns:a14="http://schemas.microsoft.com/office/drawing/2010/main" val="0"/>
              </a:ext>
            </a:extLst>
          </a:blip>
          <a:srcRect l="3297" t="19553" r="3038" b="3623"/>
          <a:stretch/>
        </p:blipFill>
        <p:spPr bwMode="auto">
          <a:xfrm>
            <a:off x="5716793" y="2971800"/>
            <a:ext cx="3198607" cy="223772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52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4000" b="1" dirty="0" smtClean="0">
                <a:latin typeface="Arial" pitchFamily="34" charset="0"/>
                <a:cs typeface="Arial" pitchFamily="34" charset="0"/>
              </a:rPr>
              <a:t>How? </a:t>
            </a:r>
            <a:r>
              <a:rPr lang="en-US" sz="4000" dirty="0" smtClean="0">
                <a:latin typeface="Arial" pitchFamily="34" charset="0"/>
                <a:cs typeface="Arial" pitchFamily="34" charset="0"/>
              </a:rPr>
              <a:t>Vehicle Kinematics/Driver Input (2 of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Potential limitations to consider…</a:t>
            </a:r>
          </a:p>
          <a:p>
            <a:pPr lvl="1"/>
            <a:r>
              <a:rPr lang="en-US" dirty="0" smtClean="0"/>
              <a:t>Lane tracking</a:t>
            </a:r>
          </a:p>
          <a:p>
            <a:pPr lvl="2"/>
            <a:r>
              <a:rPr lang="en-US" dirty="0"/>
              <a:t>Requires visible lane </a:t>
            </a:r>
            <a:r>
              <a:rPr lang="en-US" dirty="0" smtClean="0"/>
              <a:t>markings; night</a:t>
            </a:r>
            <a:r>
              <a:rPr lang="en-US" dirty="0"/>
              <a:t>, adverse weather (e.g., snow), and faded lane markings may render the system ineffective at times</a:t>
            </a:r>
          </a:p>
          <a:p>
            <a:pPr lvl="1"/>
            <a:r>
              <a:rPr lang="en-US" dirty="0" smtClean="0"/>
              <a:t>Steering input</a:t>
            </a:r>
          </a:p>
          <a:p>
            <a:pPr lvl="2"/>
            <a:r>
              <a:rPr lang="en-US" dirty="0" smtClean="0"/>
              <a:t>Potential false alarms during driving conditions which require rapid and/or multiple steering inputs (e.g., off highway driving)</a:t>
            </a:r>
            <a:endParaRPr lang="en-US" dirty="0"/>
          </a:p>
        </p:txBody>
      </p:sp>
    </p:spTree>
    <p:extLst>
      <p:ext uri="{BB962C8B-B14F-4D97-AF65-F5344CB8AC3E}">
        <p14:creationId xmlns:p14="http://schemas.microsoft.com/office/powerpoint/2010/main" val="4122382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Arial" pitchFamily="34" charset="0"/>
                <a:cs typeface="Arial" pitchFamily="34" charset="0"/>
              </a:rPr>
              <a:t>Single Vs. Multi-Channel FMT Systems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t>Single channel system relies on one predictor of fatigue</a:t>
            </a:r>
          </a:p>
          <a:p>
            <a:pPr lvl="1"/>
            <a:r>
              <a:rPr lang="en-US" dirty="0" smtClean="0"/>
              <a:t>Potential for intermittent data loss</a:t>
            </a:r>
          </a:p>
          <a:p>
            <a:r>
              <a:rPr lang="en-US" dirty="0" smtClean="0"/>
              <a:t>Multi-channel system combines two or more predictors of fatigue</a:t>
            </a:r>
          </a:p>
          <a:p>
            <a:pPr lvl="1"/>
            <a:r>
              <a:rPr lang="en-US" dirty="0" smtClean="0"/>
              <a:t>Creates a more robust system</a:t>
            </a:r>
          </a:p>
          <a:p>
            <a:r>
              <a:rPr lang="en-US" dirty="0" smtClean="0"/>
              <a:t>Few off-the-shelf multi-channel systems currently available</a:t>
            </a:r>
          </a:p>
        </p:txBody>
      </p:sp>
    </p:spTree>
    <p:extLst>
      <p:ext uri="{BB962C8B-B14F-4D97-AF65-F5344CB8AC3E}">
        <p14:creationId xmlns:p14="http://schemas.microsoft.com/office/powerpoint/2010/main" val="2365832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Sense of FMTs</a:t>
            </a:r>
            <a:endParaRPr lang="en-US" dirty="0"/>
          </a:p>
        </p:txBody>
      </p:sp>
      <p:sp>
        <p:nvSpPr>
          <p:cNvPr id="3" name="Content Placeholder 2"/>
          <p:cNvSpPr>
            <a:spLocks noGrp="1"/>
          </p:cNvSpPr>
          <p:nvPr>
            <p:ph idx="1"/>
          </p:nvPr>
        </p:nvSpPr>
        <p:spPr/>
        <p:txBody>
          <a:bodyPr>
            <a:normAutofit fontScale="92500" lnSpcReduction="20000"/>
          </a:bodyPr>
          <a:lstStyle/>
          <a:p>
            <a:r>
              <a:rPr lang="en-US" sz="3500" dirty="0"/>
              <a:t>M</a:t>
            </a:r>
            <a:r>
              <a:rPr lang="en-US" sz="3500" dirty="0" smtClean="0"/>
              <a:t>ust be scientifically and operationally sound</a:t>
            </a:r>
          </a:p>
          <a:p>
            <a:r>
              <a:rPr lang="en-US" sz="3500" dirty="0" smtClean="0"/>
              <a:t>Not all FMT concepts will work for every fleet </a:t>
            </a:r>
          </a:p>
          <a:p>
            <a:r>
              <a:rPr lang="en-US" sz="3500" dirty="0"/>
              <a:t>All FMT concepts contain limitations</a:t>
            </a:r>
          </a:p>
          <a:p>
            <a:r>
              <a:rPr lang="en-US" sz="3500" dirty="0"/>
              <a:t>Some FMT </a:t>
            </a:r>
            <a:r>
              <a:rPr lang="en-US" sz="3500" dirty="0" smtClean="0"/>
              <a:t>concepts overlap</a:t>
            </a:r>
          </a:p>
          <a:p>
            <a:pPr lvl="1"/>
            <a:r>
              <a:rPr lang="en-US" sz="3000" dirty="0" smtClean="0"/>
              <a:t>Occur both at the driver level and back-office level</a:t>
            </a:r>
          </a:p>
          <a:p>
            <a:pPr lvl="1"/>
            <a:r>
              <a:rPr lang="en-US" sz="3000" dirty="0" smtClean="0"/>
              <a:t>Occur both out-of-vehicle </a:t>
            </a:r>
            <a:r>
              <a:rPr lang="en-US" sz="3000" dirty="0"/>
              <a:t>and </a:t>
            </a:r>
            <a:r>
              <a:rPr lang="en-US" sz="3000" dirty="0" smtClean="0"/>
              <a:t>in-vehicle</a:t>
            </a:r>
            <a:endParaRPr lang="en-US" sz="3000" dirty="0"/>
          </a:p>
          <a:p>
            <a:r>
              <a:rPr lang="en-US" sz="3500" dirty="0" smtClean="0"/>
              <a:t>All systems are not created equal</a:t>
            </a:r>
          </a:p>
          <a:p>
            <a:r>
              <a:rPr lang="en-US" sz="3500" dirty="0" smtClean="0"/>
              <a:t>Designed to aid the driver, not solve the problem</a:t>
            </a:r>
          </a:p>
          <a:p>
            <a:endParaRPr lang="en-US" dirty="0" smtClean="0"/>
          </a:p>
          <a:p>
            <a:endParaRPr lang="en-US" dirty="0" smtClean="0"/>
          </a:p>
          <a:p>
            <a:endParaRPr lang="en-US" dirty="0"/>
          </a:p>
        </p:txBody>
      </p:sp>
    </p:spTree>
    <p:extLst>
      <p:ext uri="{BB962C8B-B14F-4D97-AF65-F5344CB8AC3E}">
        <p14:creationId xmlns:p14="http://schemas.microsoft.com/office/powerpoint/2010/main" val="1283905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No Silver Bullet</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FMTs are only one piece of the puzzle</a:t>
            </a:r>
          </a:p>
          <a:p>
            <a:r>
              <a:rPr lang="en-US" sz="2800" dirty="0" smtClean="0"/>
              <a:t>Must be used within an overall FMP to shape positive safety culture</a:t>
            </a:r>
          </a:p>
          <a:p>
            <a:r>
              <a:rPr lang="en-US" sz="2800" dirty="0" smtClean="0"/>
              <a:t>However, when used correctly, technology can reshape driving behavior leading to fewer driver errors</a:t>
            </a:r>
          </a:p>
          <a:p>
            <a:endParaRPr lang="en-US" sz="2800" dirty="0" smtClean="0"/>
          </a:p>
          <a:p>
            <a:endParaRPr lang="en-US" sz="2800" dirty="0"/>
          </a:p>
        </p:txBody>
      </p:sp>
      <p:pic>
        <p:nvPicPr>
          <p:cNvPr id="6" name="Picture 5" title="Puzzle pieces"/>
          <p:cNvPicPr>
            <a:picLocks noChangeAspect="1" noChangeArrowheads="1"/>
          </p:cNvPicPr>
          <p:nvPr/>
        </p:nvPicPr>
        <p:blipFill>
          <a:blip r:embed="rId3" cstate="print"/>
          <a:srcRect/>
          <a:stretch>
            <a:fillRect/>
          </a:stretch>
        </p:blipFill>
        <p:spPr bwMode="auto">
          <a:xfrm>
            <a:off x="3200400" y="4061392"/>
            <a:ext cx="2743200" cy="2281188"/>
          </a:xfrm>
          <a:prstGeom prst="rect">
            <a:avLst/>
          </a:prstGeom>
          <a:noFill/>
          <a:ln w="9525">
            <a:noFill/>
            <a:miter lim="800000"/>
            <a:headEnd/>
            <a:tailEnd/>
          </a:ln>
          <a:effectLst/>
        </p:spPr>
      </p:pic>
      <p:pic>
        <p:nvPicPr>
          <p:cNvPr id="5" name="Picture 4" title="A motorcoach driving down an intersta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4531037"/>
            <a:ext cx="2286000" cy="1629592"/>
          </a:xfrm>
          <a:prstGeom prst="rect">
            <a:avLst/>
          </a:prstGeom>
          <a:ln w="19050">
            <a:solidFill>
              <a:schemeClr val="tx1"/>
            </a:solidFill>
          </a:ln>
        </p:spPr>
      </p:pic>
      <p:pic>
        <p:nvPicPr>
          <p:cNvPr id="7" name="Picture 6" title="A tractor trailer entering a weigh st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4475538"/>
            <a:ext cx="2286000" cy="1714500"/>
          </a:xfrm>
          <a:prstGeom prst="rect">
            <a:avLst/>
          </a:prstGeom>
          <a:ln w="19050">
            <a:solidFill>
              <a:schemeClr val="tx1"/>
            </a:solidFill>
          </a:ln>
        </p:spPr>
      </p:pic>
    </p:spTree>
    <p:extLst>
      <p:ext uri="{BB962C8B-B14F-4D97-AF65-F5344CB8AC3E}">
        <p14:creationId xmlns:p14="http://schemas.microsoft.com/office/powerpoint/2010/main" val="1528219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Common FMT Acronyms</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sz="3300" dirty="0" smtClean="0"/>
              <a:t>IR – Infrared</a:t>
            </a:r>
          </a:p>
          <a:p>
            <a:r>
              <a:rPr lang="en-US" sz="3300" dirty="0" smtClean="0"/>
              <a:t>LCD – Liquid crystal display</a:t>
            </a:r>
          </a:p>
          <a:p>
            <a:r>
              <a:rPr lang="en-US" sz="3300" dirty="0" smtClean="0"/>
              <a:t>LDWS – Lane Departure </a:t>
            </a:r>
            <a:r>
              <a:rPr lang="en-US" sz="3300" dirty="0"/>
              <a:t>W</a:t>
            </a:r>
            <a:r>
              <a:rPr lang="en-US" sz="3300" dirty="0" smtClean="0"/>
              <a:t>arning </a:t>
            </a:r>
            <a:r>
              <a:rPr lang="en-US" sz="3300" dirty="0"/>
              <a:t>S</a:t>
            </a:r>
            <a:r>
              <a:rPr lang="en-US" sz="3300" dirty="0" smtClean="0"/>
              <a:t>ystem</a:t>
            </a:r>
          </a:p>
          <a:p>
            <a:r>
              <a:rPr lang="en-US" sz="3300" dirty="0" smtClean="0"/>
              <a:t>LED – Light emitting diode</a:t>
            </a:r>
          </a:p>
          <a:p>
            <a:r>
              <a:rPr lang="en-US" sz="3300" dirty="0" smtClean="0"/>
              <a:t>OEM – Original equipment manufacturer</a:t>
            </a:r>
          </a:p>
          <a:p>
            <a:r>
              <a:rPr lang="en-US" sz="3300" dirty="0" smtClean="0"/>
              <a:t>Perclos – Percent eye closure</a:t>
            </a:r>
          </a:p>
          <a:p>
            <a:r>
              <a:rPr lang="en-US" sz="3300" dirty="0" smtClean="0"/>
              <a:t>PLM – Periodic leg movement</a:t>
            </a:r>
          </a:p>
          <a:p>
            <a:r>
              <a:rPr lang="en-US" sz="3300" dirty="0" smtClean="0"/>
              <a:t>PVT – </a:t>
            </a:r>
            <a:r>
              <a:rPr lang="en-US" sz="3300" dirty="0" err="1" smtClean="0"/>
              <a:t>Psychovigilance</a:t>
            </a:r>
            <a:r>
              <a:rPr lang="en-US" sz="3300" dirty="0" smtClean="0"/>
              <a:t> test</a:t>
            </a:r>
          </a:p>
          <a:p>
            <a:r>
              <a:rPr lang="en-US" sz="3300" dirty="0" smtClean="0"/>
              <a:t>ROI – Return on investment</a:t>
            </a:r>
          </a:p>
          <a:p>
            <a:r>
              <a:rPr lang="en-US" sz="3300" dirty="0" smtClean="0"/>
              <a:t>TIM – Truck interface module</a:t>
            </a:r>
          </a:p>
          <a:p>
            <a:r>
              <a:rPr lang="en-US" sz="3300" dirty="0" smtClean="0"/>
              <a:t>VMT – Vehicle miles traveled</a:t>
            </a:r>
          </a:p>
          <a:p>
            <a:endParaRPr lang="en-US" dirty="0"/>
          </a:p>
        </p:txBody>
      </p:sp>
    </p:spTree>
    <p:extLst>
      <p:ext uri="{BB962C8B-B14F-4D97-AF65-F5344CB8AC3E}">
        <p14:creationId xmlns:p14="http://schemas.microsoft.com/office/powerpoint/2010/main" val="3648925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latin typeface="Arial" pitchFamily="34" charset="0"/>
                <a:cs typeface="Arial" pitchFamily="34" charset="0"/>
              </a:rPr>
              <a:t>Lesson 2: Sample of Current Technologies</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2446090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In Time</a:t>
            </a:r>
            <a:endParaRPr lang="en-US" dirty="0"/>
          </a:p>
        </p:txBody>
      </p:sp>
      <p:sp>
        <p:nvSpPr>
          <p:cNvPr id="3" name="Content Placeholder 2"/>
          <p:cNvSpPr>
            <a:spLocks noGrp="1"/>
          </p:cNvSpPr>
          <p:nvPr>
            <p:ph idx="1"/>
          </p:nvPr>
        </p:nvSpPr>
        <p:spPr>
          <a:xfrm>
            <a:off x="457200" y="1600200"/>
            <a:ext cx="5562600" cy="4525963"/>
          </a:xfrm>
        </p:spPr>
        <p:txBody>
          <a:bodyPr>
            <a:normAutofit/>
          </a:bodyPr>
          <a:lstStyle/>
          <a:p>
            <a:r>
              <a:rPr lang="en-US" sz="2800" dirty="0" smtClean="0"/>
              <a:t>Technology is on a continual path of evolution</a:t>
            </a:r>
          </a:p>
          <a:p>
            <a:r>
              <a:rPr lang="en-US" sz="2800" dirty="0" smtClean="0"/>
              <a:t>FMTs available today may not be available in the future</a:t>
            </a:r>
          </a:p>
          <a:p>
            <a:r>
              <a:rPr lang="en-US" sz="2800" dirty="0" smtClean="0"/>
              <a:t>Intended as a guide as undoubtedly future generations of FMTs will become available</a:t>
            </a:r>
          </a:p>
        </p:txBody>
      </p:sp>
      <p:pic>
        <p:nvPicPr>
          <p:cNvPr id="6" name="Picture 5" title="Clocks flying through the air"/>
          <p:cNvPicPr>
            <a:picLocks noChangeAspect="1" noChangeArrowheads="1"/>
          </p:cNvPicPr>
          <p:nvPr/>
        </p:nvPicPr>
        <p:blipFill>
          <a:blip r:embed="rId3" cstate="print"/>
          <a:srcRect/>
          <a:stretch>
            <a:fillRect/>
          </a:stretch>
        </p:blipFill>
        <p:spPr bwMode="auto">
          <a:xfrm>
            <a:off x="6096000" y="2133600"/>
            <a:ext cx="2743200" cy="1938621"/>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551517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 Not Endorse</a:t>
            </a:r>
            <a:endParaRPr lang="en-US" dirty="0"/>
          </a:p>
        </p:txBody>
      </p:sp>
      <p:sp>
        <p:nvSpPr>
          <p:cNvPr id="3" name="Content Placeholder 2"/>
          <p:cNvSpPr>
            <a:spLocks noGrp="1"/>
          </p:cNvSpPr>
          <p:nvPr>
            <p:ph idx="1"/>
          </p:nvPr>
        </p:nvSpPr>
        <p:spPr/>
        <p:txBody>
          <a:bodyPr>
            <a:noAutofit/>
          </a:bodyPr>
          <a:lstStyle/>
          <a:p>
            <a:r>
              <a:rPr lang="en-US" sz="2400" dirty="0"/>
              <a:t>This lesson is </a:t>
            </a:r>
            <a:r>
              <a:rPr lang="en-US" sz="2400" b="1" dirty="0">
                <a:solidFill>
                  <a:srgbClr val="FF0000"/>
                </a:solidFill>
              </a:rPr>
              <a:t>not</a:t>
            </a:r>
            <a:r>
              <a:rPr lang="en-US" sz="2400" dirty="0"/>
              <a:t> meant as a recommendation or endorsement of any FMT </a:t>
            </a:r>
          </a:p>
          <a:p>
            <a:r>
              <a:rPr lang="en-US" sz="2400" dirty="0"/>
              <a:t>Rather, this lesson is meant to provide a broad overview of FMTs on the market purported to address fatigued </a:t>
            </a:r>
            <a:r>
              <a:rPr lang="en-US" sz="2400" dirty="0" smtClean="0"/>
              <a:t>driving</a:t>
            </a:r>
          </a:p>
          <a:p>
            <a:pPr marL="342900" lvl="1" indent="-342900">
              <a:buFont typeface="Arial" pitchFamily="34" charset="0"/>
              <a:buChar char="•"/>
            </a:pPr>
            <a:r>
              <a:rPr lang="en-US" sz="2400" dirty="0"/>
              <a:t>Must be aware that not all vendor claims and/or </a:t>
            </a:r>
            <a:r>
              <a:rPr lang="en-US" sz="2400" dirty="0" smtClean="0"/>
              <a:t>system specifications </a:t>
            </a:r>
            <a:r>
              <a:rPr lang="en-US" sz="2400" dirty="0"/>
              <a:t>have been </a:t>
            </a:r>
            <a:r>
              <a:rPr lang="en-US" sz="2400" dirty="0" smtClean="0"/>
              <a:t>validated</a:t>
            </a:r>
          </a:p>
          <a:p>
            <a:r>
              <a:rPr lang="en-US" sz="2400" dirty="0" smtClean="0"/>
              <a:t>Providing the information in this module gives fleet managers and decision makers with a broad overview of specific systems</a:t>
            </a:r>
          </a:p>
          <a:p>
            <a:r>
              <a:rPr lang="en-US" sz="2400" dirty="0" smtClean="0"/>
              <a:t>Costs for specific FMTs vary widely and may be impractical for your fleet</a:t>
            </a:r>
          </a:p>
          <a:p>
            <a:r>
              <a:rPr lang="en-US" sz="2400" b="1" dirty="0" smtClean="0"/>
              <a:t>Information meant to inform, not endorse</a:t>
            </a:r>
          </a:p>
        </p:txBody>
      </p:sp>
    </p:spTree>
    <p:extLst>
      <p:ext uri="{BB962C8B-B14F-4D97-AF65-F5344CB8AC3E}">
        <p14:creationId xmlns:p14="http://schemas.microsoft.com/office/powerpoint/2010/main" val="1994084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Physiological</a:t>
            </a:r>
            <a:r>
              <a:rPr lang="en-US" dirty="0" smtClean="0"/>
              <a:t> FMTs - Actigraphy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0175239"/>
              </p:ext>
            </p:extLst>
          </p:nvPr>
        </p:nvGraphicFramePr>
        <p:xfrm>
          <a:off x="457200" y="1600200"/>
          <a:ext cx="8229553" cy="2687320"/>
        </p:xfrm>
        <a:graphic>
          <a:graphicData uri="http://schemas.openxmlformats.org/drawingml/2006/table">
            <a:tbl>
              <a:tblPr firstRow="1" bandRow="1">
                <a:tableStyleId>{5C22544A-7EE6-4342-B048-85BDC9FD1C3A}</a:tableStyleId>
              </a:tblPr>
              <a:tblGrid>
                <a:gridCol w="1929939"/>
                <a:gridCol w="1717250"/>
                <a:gridCol w="1910650"/>
                <a:gridCol w="1268951"/>
                <a:gridCol w="1402763"/>
              </a:tblGrid>
              <a:tr h="370840">
                <a:tc>
                  <a:txBody>
                    <a:bodyPr/>
                    <a:lstStyle/>
                    <a:p>
                      <a:pPr algn="ctr"/>
                      <a:r>
                        <a:rPr lang="en-US" sz="1600" dirty="0" smtClean="0">
                          <a:latin typeface="Arial" pitchFamily="34" charset="0"/>
                          <a:cs typeface="Arial" pitchFamily="34" charset="0"/>
                        </a:rPr>
                        <a:t>System</a:t>
                      </a:r>
                      <a:endParaRPr lang="en-US" sz="1600" dirty="0">
                        <a:latin typeface="Arial" pitchFamily="34" charset="0"/>
                        <a:cs typeface="Arial" pitchFamily="34" charset="0"/>
                      </a:endParaRPr>
                    </a:p>
                  </a:txBody>
                  <a:tcPr marL="94296" marR="94296"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Vendor</a:t>
                      </a:r>
                    </a:p>
                  </a:txBody>
                  <a:tcPr marL="94296" marR="94296"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User</a:t>
                      </a:r>
                      <a:r>
                        <a:rPr lang="en-US" sz="1600" baseline="0" dirty="0" smtClean="0">
                          <a:latin typeface="Arial" pitchFamily="34" charset="0"/>
                          <a:cs typeface="Arial" pitchFamily="34" charset="0"/>
                        </a:rPr>
                        <a:t> Interface</a:t>
                      </a:r>
                      <a:endParaRPr lang="en-US" sz="1600" dirty="0">
                        <a:latin typeface="Arial" pitchFamily="34" charset="0"/>
                        <a:cs typeface="Arial" pitchFamily="34" charset="0"/>
                      </a:endParaRPr>
                    </a:p>
                  </a:txBody>
                  <a:tcPr marL="94296" marR="94296"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Driver</a:t>
                      </a:r>
                    </a:p>
                    <a:p>
                      <a:pPr algn="ctr"/>
                      <a:r>
                        <a:rPr lang="en-US" sz="1600" dirty="0" smtClean="0">
                          <a:latin typeface="Arial" pitchFamily="34" charset="0"/>
                          <a:cs typeface="Arial" pitchFamily="34" charset="0"/>
                        </a:rPr>
                        <a:t>Feedback</a:t>
                      </a:r>
                      <a:endParaRPr lang="en-US" sz="1600" dirty="0">
                        <a:latin typeface="Arial" pitchFamily="34" charset="0"/>
                        <a:cs typeface="Arial" pitchFamily="34" charset="0"/>
                      </a:endParaRPr>
                    </a:p>
                  </a:txBody>
                  <a:tcPr marL="94296" marR="94296"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Cost (US$)</a:t>
                      </a:r>
                    </a:p>
                    <a:p>
                      <a:pPr algn="ctr"/>
                      <a:r>
                        <a:rPr lang="en-US" sz="1600" dirty="0" smtClean="0">
                          <a:latin typeface="Arial" pitchFamily="34" charset="0"/>
                          <a:cs typeface="Arial" pitchFamily="34" charset="0"/>
                        </a:rPr>
                        <a:t>per System</a:t>
                      </a:r>
                      <a:endParaRPr lang="en-US" sz="1600" dirty="0">
                        <a:latin typeface="Arial" pitchFamily="34" charset="0"/>
                        <a:cs typeface="Arial" pitchFamily="34" charset="0"/>
                      </a:endParaRPr>
                    </a:p>
                  </a:txBody>
                  <a:tcPr marL="94296" marR="94296"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600" dirty="0" err="1" smtClean="0">
                          <a:latin typeface="Arial" pitchFamily="34" charset="0"/>
                          <a:cs typeface="Arial" pitchFamily="34" charset="0"/>
                        </a:rPr>
                        <a:t>Motionlogger</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hlinkClick r:id="rId3"/>
                        </a:rPr>
                        <a:t>Ambulatory Monitoring, Inc.</a:t>
                      </a:r>
                      <a:endParaRPr lang="en-US" sz="1600" dirty="0" smtClean="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rPr>
                        <a:t>Wrist worn</a:t>
                      </a:r>
                      <a:r>
                        <a:rPr lang="en-US" sz="1600" baseline="0" dirty="0" smtClean="0">
                          <a:latin typeface="Arial" pitchFamily="34" charset="0"/>
                          <a:cs typeface="Arial" pitchFamily="34" charset="0"/>
                        </a:rPr>
                        <a:t> watch</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Visual</a:t>
                      </a:r>
                    </a:p>
                    <a:p>
                      <a:pPr algn="ctr"/>
                      <a:r>
                        <a:rPr lang="en-US" sz="1600" dirty="0" smtClean="0">
                          <a:latin typeface="Arial" pitchFamily="34" charset="0"/>
                          <a:cs typeface="Arial" pitchFamily="34" charset="0"/>
                        </a:rPr>
                        <a:t>Auditory</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0" dirty="0" smtClean="0">
                          <a:solidFill>
                            <a:schemeClr val="tx1"/>
                          </a:solidFill>
                          <a:latin typeface="Arial" pitchFamily="34" charset="0"/>
                          <a:cs typeface="Arial" pitchFamily="34" charset="0"/>
                        </a:rPr>
                        <a:t>$1,295.00</a:t>
                      </a:r>
                      <a:r>
                        <a:rPr lang="en-US" sz="1600" b="1" dirty="0" smtClean="0">
                          <a:solidFill>
                            <a:schemeClr val="tx1"/>
                          </a:solidFill>
                          <a:latin typeface="Arial" pitchFamily="34" charset="0"/>
                          <a:cs typeface="Arial" pitchFamily="34" charset="0"/>
                        </a:rPr>
                        <a:t>^</a:t>
                      </a:r>
                      <a:endParaRPr lang="en-US" sz="1600" b="1" dirty="0">
                        <a:solidFill>
                          <a:schemeClr val="tx1"/>
                        </a:solidFill>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600" dirty="0" err="1" smtClean="0">
                          <a:latin typeface="Arial" pitchFamily="34" charset="0"/>
                          <a:cs typeface="Arial" pitchFamily="34" charset="0"/>
                        </a:rPr>
                        <a:t>Readiband</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hlinkClick r:id="rId4"/>
                        </a:rPr>
                        <a:t>Fatigue Science</a:t>
                      </a:r>
                      <a:endParaRPr lang="en-US" sz="1600" dirty="0" smtClean="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rPr>
                        <a:t>Wrist worn watch</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None</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$300.00</a:t>
                      </a:r>
                      <a:r>
                        <a:rPr lang="en-US" sz="1600" b="1" dirty="0" smtClean="0">
                          <a:solidFill>
                            <a:schemeClr val="tx1"/>
                          </a:solidFill>
                          <a:latin typeface="Arial" pitchFamily="34" charset="0"/>
                          <a:cs typeface="Arial" pitchFamily="34" charset="0"/>
                        </a:rPr>
                        <a:t>^</a:t>
                      </a:r>
                      <a:endParaRPr lang="en-US" sz="1600" b="1" dirty="0">
                        <a:solidFill>
                          <a:schemeClr val="tx1"/>
                        </a:solidFill>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600" dirty="0" err="1" smtClean="0">
                          <a:latin typeface="Arial" pitchFamily="34" charset="0"/>
                          <a:cs typeface="Arial" pitchFamily="34" charset="0"/>
                        </a:rPr>
                        <a:t>Actiwatch</a:t>
                      </a:r>
                      <a:r>
                        <a:rPr lang="en-US" sz="1600" baseline="0" dirty="0" smtClean="0">
                          <a:latin typeface="Arial" pitchFamily="34" charset="0"/>
                          <a:cs typeface="Arial" pitchFamily="34" charset="0"/>
                        </a:rPr>
                        <a:t> Spectrum</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hlinkClick r:id="rId5"/>
                        </a:rPr>
                        <a:t>Phillips</a:t>
                      </a:r>
                      <a:endParaRPr lang="en-US" sz="1600" dirty="0" smtClean="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rPr>
                        <a:t>Wrist worn</a:t>
                      </a:r>
                      <a:r>
                        <a:rPr lang="en-US" sz="1600" baseline="0" dirty="0" smtClean="0">
                          <a:latin typeface="Arial" pitchFamily="34" charset="0"/>
                          <a:cs typeface="Arial" pitchFamily="34" charset="0"/>
                        </a:rPr>
                        <a:t> watch</a:t>
                      </a: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None</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0" dirty="0" smtClean="0">
                          <a:solidFill>
                            <a:schemeClr val="tx1"/>
                          </a:solidFill>
                          <a:latin typeface="Arial" pitchFamily="34" charset="0"/>
                          <a:cs typeface="Arial" pitchFamily="34" charset="0"/>
                        </a:rPr>
                        <a:t>Contact</a:t>
                      </a:r>
                      <a:r>
                        <a:rPr lang="en-US" sz="1600" b="0" baseline="0" dirty="0" smtClean="0">
                          <a:solidFill>
                            <a:schemeClr val="tx1"/>
                          </a:solidFill>
                          <a:latin typeface="Arial" pitchFamily="34" charset="0"/>
                          <a:cs typeface="Arial" pitchFamily="34" charset="0"/>
                        </a:rPr>
                        <a:t> for pricing</a:t>
                      </a:r>
                      <a:r>
                        <a:rPr lang="en-US" sz="1600" b="1" dirty="0" smtClean="0">
                          <a:solidFill>
                            <a:schemeClr val="tx1"/>
                          </a:solidFill>
                          <a:latin typeface="Arial" pitchFamily="34" charset="0"/>
                          <a:cs typeface="Arial" pitchFamily="34" charset="0"/>
                        </a:rPr>
                        <a:t>^</a:t>
                      </a: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600" dirty="0" err="1" smtClean="0">
                          <a:latin typeface="Arial" pitchFamily="34" charset="0"/>
                          <a:cs typeface="Arial" pitchFamily="34" charset="0"/>
                        </a:rPr>
                        <a:t>SOMNOwatch</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hlinkClick r:id="rId6"/>
                        </a:rPr>
                        <a:t>SOMNO Medics</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600" dirty="0" smtClean="0">
                          <a:latin typeface="Arial" pitchFamily="34" charset="0"/>
                          <a:cs typeface="Arial" pitchFamily="34" charset="0"/>
                        </a:rPr>
                        <a:t>Wrist worn watch</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None</a:t>
                      </a:r>
                      <a:endParaRPr lang="en-US" sz="1600"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600" b="0" dirty="0" smtClean="0">
                          <a:latin typeface="Arial" pitchFamily="34" charset="0"/>
                          <a:cs typeface="Arial" pitchFamily="34" charset="0"/>
                        </a:rPr>
                        <a:t>Contact</a:t>
                      </a:r>
                      <a:r>
                        <a:rPr lang="en-US" sz="1600" b="0" baseline="0" dirty="0" smtClean="0">
                          <a:latin typeface="Arial" pitchFamily="34" charset="0"/>
                          <a:cs typeface="Arial" pitchFamily="34" charset="0"/>
                        </a:rPr>
                        <a:t> for pricing</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a:txBody>
                  <a:tcPr marL="94296" marR="94296"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07428" y="4343400"/>
            <a:ext cx="8880566" cy="1077218"/>
          </a:xfrm>
          <a:prstGeom prst="rect">
            <a:avLst/>
          </a:prstGeom>
          <a:noFill/>
        </p:spPr>
        <p:txBody>
          <a:bodyPr wrap="square" rtlCol="0">
            <a:spAutoFit/>
          </a:bodyPr>
          <a:lstStyle/>
          <a:p>
            <a:r>
              <a:rPr lang="en-US" sz="1600" b="1" dirty="0" smtClean="0">
                <a:latin typeface="Arial" pitchFamily="34" charset="0"/>
                <a:cs typeface="Arial" pitchFamily="34" charset="0"/>
              </a:rPr>
              <a:t>- </a:t>
            </a:r>
            <a:r>
              <a:rPr lang="en-US" sz="1600" dirty="0" smtClean="0">
                <a:latin typeface="Arial" pitchFamily="34" charset="0"/>
                <a:cs typeface="Arial" pitchFamily="34" charset="0"/>
              </a:rPr>
              <a:t>Available FMT pricing as of May 2012</a:t>
            </a:r>
          </a:p>
          <a:p>
            <a:r>
              <a:rPr lang="en-US" sz="1600" b="1" dirty="0" smtClean="0">
                <a:latin typeface="Arial" pitchFamily="34" charset="0"/>
                <a:cs typeface="Arial" pitchFamily="34" charset="0"/>
              </a:rPr>
              <a:t>^</a:t>
            </a:r>
            <a:r>
              <a:rPr lang="en-US" sz="1600" dirty="0" smtClean="0">
                <a:latin typeface="Arial" pitchFamily="34" charset="0"/>
                <a:cs typeface="Arial" pitchFamily="34" charset="0"/>
              </a:rPr>
              <a:t> Additional software and cable/docking station needed for one time cost.  </a:t>
            </a: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Tree>
    <p:extLst>
      <p:ext uri="{BB962C8B-B14F-4D97-AF65-F5344CB8AC3E}">
        <p14:creationId xmlns:p14="http://schemas.microsoft.com/office/powerpoint/2010/main" val="887016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Arial" pitchFamily="34" charset="0"/>
                <a:cs typeface="Arial" pitchFamily="34" charset="0"/>
              </a:rPr>
              <a:t>Ambulatory Monitoring</a:t>
            </a:r>
            <a:br>
              <a:rPr lang="en-US" sz="4000" dirty="0" smtClean="0">
                <a:latin typeface="Arial" pitchFamily="34" charset="0"/>
                <a:cs typeface="Arial" pitchFamily="34" charset="0"/>
              </a:rPr>
            </a:br>
            <a:r>
              <a:rPr lang="en-US" sz="4000" dirty="0" err="1" smtClean="0">
                <a:latin typeface="Arial" pitchFamily="34" charset="0"/>
                <a:cs typeface="Arial" pitchFamily="34" charset="0"/>
              </a:rPr>
              <a:t>Motionlogger</a:t>
            </a:r>
            <a:r>
              <a:rPr lang="en-US" sz="4000" dirty="0">
                <a:latin typeface="Arial" pitchFamily="34" charset="0"/>
                <a:cs typeface="Arial" pitchFamily="34" charset="0"/>
              </a:rPr>
              <a:t>®</a:t>
            </a:r>
            <a:r>
              <a:rPr lang="en-US" sz="4000" dirty="0" smtClean="0">
                <a:latin typeface="Arial" pitchFamily="34" charset="0"/>
                <a:cs typeface="Arial" pitchFamily="34" charset="0"/>
              </a:rPr>
              <a:t> Watch (1 of 2)</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US" sz="2800" dirty="0" err="1" smtClean="0"/>
              <a:t>Actigraphy</a:t>
            </a:r>
            <a:r>
              <a:rPr lang="en-US" sz="2800" dirty="0" smtClean="0"/>
              <a:t> metrics</a:t>
            </a:r>
          </a:p>
          <a:p>
            <a:pPr lvl="1"/>
            <a:r>
              <a:rPr lang="en-US" sz="2600" dirty="0" smtClean="0"/>
              <a:t>Uses four sleep pattern algorithms and  circadian rhythm analysis</a:t>
            </a:r>
          </a:p>
          <a:p>
            <a:pPr lvl="1"/>
            <a:r>
              <a:rPr lang="en-US" sz="2600" dirty="0" smtClean="0"/>
              <a:t>Assesses sleep</a:t>
            </a:r>
            <a:r>
              <a:rPr lang="en-US" sz="2600" dirty="0"/>
              <a:t>, rest, and activity </a:t>
            </a:r>
            <a:r>
              <a:rPr lang="en-US" sz="2600" dirty="0" smtClean="0"/>
              <a:t>patterns</a:t>
            </a:r>
          </a:p>
          <a:p>
            <a:pPr lvl="1"/>
            <a:r>
              <a:rPr lang="en-US" sz="2600" dirty="0" smtClean="0"/>
              <a:t>Off-wrist detection and temperature                              recorded</a:t>
            </a:r>
          </a:p>
          <a:p>
            <a:pPr lvl="1"/>
            <a:r>
              <a:rPr lang="en-US" sz="2600" dirty="0"/>
              <a:t>Provides visual and auditory </a:t>
            </a:r>
            <a:r>
              <a:rPr lang="en-US" sz="2600" dirty="0" smtClean="0"/>
              <a:t>alerts about                             driver state based on inferred need for sleep </a:t>
            </a:r>
          </a:p>
          <a:p>
            <a:pPr lvl="1"/>
            <a:r>
              <a:rPr lang="en-US" sz="2600" dirty="0" smtClean="0"/>
              <a:t>Contains reaction time test</a:t>
            </a:r>
            <a:endParaRPr lang="en-US" sz="2600" dirty="0"/>
          </a:p>
          <a:p>
            <a:r>
              <a:rPr lang="en-US" sz="3000" dirty="0" smtClean="0"/>
              <a:t>Water </a:t>
            </a:r>
            <a:r>
              <a:rPr lang="en-US" sz="3000" dirty="0"/>
              <a:t>resistant sports-style watch with time, day, date, stop watch, alarm, and backlight </a:t>
            </a:r>
            <a:endParaRPr lang="en-US" sz="3000" dirty="0" smtClean="0"/>
          </a:p>
          <a:p>
            <a:endParaRPr lang="en-US" dirty="0"/>
          </a:p>
        </p:txBody>
      </p:sp>
      <p:pic>
        <p:nvPicPr>
          <p:cNvPr id="1026" name="Picture 2" title="Actigraphy w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605548"/>
            <a:ext cx="1733550" cy="203639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16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Ambulatory </a:t>
            </a:r>
            <a:r>
              <a:rPr lang="en-US" dirty="0">
                <a:latin typeface="Arial" pitchFamily="34" charset="0"/>
                <a:cs typeface="Arial" pitchFamily="34" charset="0"/>
              </a:rPr>
              <a:t>Monitoring</a:t>
            </a:r>
            <a:br>
              <a:rPr lang="en-US" dirty="0">
                <a:latin typeface="Arial" pitchFamily="34" charset="0"/>
                <a:cs typeface="Arial" pitchFamily="34" charset="0"/>
              </a:rPr>
            </a:br>
            <a:r>
              <a:rPr lang="en-US" dirty="0" err="1">
                <a:latin typeface="Arial" pitchFamily="34" charset="0"/>
                <a:cs typeface="Arial" pitchFamily="34" charset="0"/>
              </a:rPr>
              <a:t>Motionlogger</a:t>
            </a:r>
            <a:r>
              <a:rPr lang="en-US" dirty="0">
                <a:latin typeface="Arial" pitchFamily="34" charset="0"/>
                <a:cs typeface="Arial" pitchFamily="34" charset="0"/>
              </a:rPr>
              <a:t>® Watch </a:t>
            </a:r>
            <a:r>
              <a:rPr lang="en-US" dirty="0" smtClean="0">
                <a:latin typeface="Arial" pitchFamily="34" charset="0"/>
                <a:cs typeface="Arial" pitchFamily="34" charset="0"/>
              </a:rPr>
              <a:t>(2 </a:t>
            </a:r>
            <a:r>
              <a:rPr lang="en-US" dirty="0">
                <a:latin typeface="Arial" pitchFamily="34" charset="0"/>
                <a:cs typeface="Arial" pitchFamily="34" charset="0"/>
              </a:rPr>
              <a:t>of 2)</a:t>
            </a:r>
            <a:endParaRPr lang="en-US" dirty="0"/>
          </a:p>
        </p:txBody>
      </p:sp>
      <p:sp>
        <p:nvSpPr>
          <p:cNvPr id="3" name="Content Placeholder 2"/>
          <p:cNvSpPr>
            <a:spLocks noGrp="1"/>
          </p:cNvSpPr>
          <p:nvPr>
            <p:ph idx="1"/>
          </p:nvPr>
        </p:nvSpPr>
        <p:spPr/>
        <p:txBody>
          <a:bodyPr>
            <a:noAutofit/>
          </a:bodyPr>
          <a:lstStyle/>
          <a:p>
            <a:r>
              <a:rPr lang="en-US" sz="2800" dirty="0" smtClean="0"/>
              <a:t>Data can be downloaded for analysis and graphing to be reviewed with driver</a:t>
            </a:r>
          </a:p>
          <a:p>
            <a:r>
              <a:rPr lang="en-US" sz="2800" dirty="0" smtClean="0"/>
              <a:t>Data is compatible with Fatigue Avoidance Scheduling Tool (FAST)</a:t>
            </a:r>
          </a:p>
          <a:p>
            <a:r>
              <a:rPr lang="en-US" sz="2800" dirty="0" smtClean="0"/>
              <a:t>Watches can be swapped between drivers every 30 days to reduce cost</a:t>
            </a:r>
          </a:p>
          <a:p>
            <a:r>
              <a:rPr lang="en-US" sz="2800" dirty="0" smtClean="0"/>
              <a:t>One time fee for analysis                                     software and cable</a:t>
            </a:r>
          </a:p>
          <a:p>
            <a:pPr lvl="1"/>
            <a:r>
              <a:rPr lang="en-US" dirty="0" smtClean="0"/>
              <a:t>$500.00</a:t>
            </a:r>
            <a:endParaRPr lang="en-US" dirty="0"/>
          </a:p>
        </p:txBody>
      </p:sp>
      <p:pic>
        <p:nvPicPr>
          <p:cNvPr id="1027" name="Picture 3" title="Graph depicting data from an actigraph wa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91000"/>
            <a:ext cx="3175754" cy="200888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679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smtClean="0">
                <a:latin typeface="Arial" pitchFamily="34" charset="0"/>
                <a:cs typeface="Arial" pitchFamily="34" charset="0"/>
              </a:rPr>
              <a:t>Physiological</a:t>
            </a:r>
            <a:r>
              <a:rPr lang="en-US" sz="4000" dirty="0" smtClean="0"/>
              <a:t> FMTs – Eye Measures </a:t>
            </a:r>
            <a:endParaRPr lang="en-US" sz="40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747606440"/>
              </p:ext>
            </p:extLst>
          </p:nvPr>
        </p:nvGraphicFramePr>
        <p:xfrm>
          <a:off x="457200" y="1600200"/>
          <a:ext cx="8229601" cy="3017520"/>
        </p:xfrm>
        <a:graphic>
          <a:graphicData uri="http://schemas.openxmlformats.org/drawingml/2006/table">
            <a:tbl>
              <a:tblPr firstRow="1" bandRow="1">
                <a:tableStyleId>{5C22544A-7EE6-4342-B048-85BDC9FD1C3A}</a:tableStyleId>
              </a:tblPr>
              <a:tblGrid>
                <a:gridCol w="1447800"/>
                <a:gridCol w="1524000"/>
                <a:gridCol w="1325071"/>
                <a:gridCol w="1747880"/>
                <a:gridCol w="1020285"/>
                <a:gridCol w="1164565"/>
              </a:tblGrid>
              <a:tr h="370840">
                <a:tc>
                  <a:txBody>
                    <a:bodyPr/>
                    <a:lstStyle/>
                    <a:p>
                      <a:pPr algn="ctr"/>
                      <a:r>
                        <a:rPr lang="en-US" sz="1400" dirty="0" smtClean="0">
                          <a:latin typeface="Arial" pitchFamily="34" charset="0"/>
                          <a:cs typeface="Arial" pitchFamily="34" charset="0"/>
                        </a:rPr>
                        <a:t>System</a:t>
                      </a:r>
                      <a:endParaRPr lang="en-US" sz="1400" dirty="0">
                        <a:latin typeface="Arial" pitchFamily="34" charset="0"/>
                        <a:cs typeface="Arial" pitchFamily="34" charset="0"/>
                      </a:endParaRPr>
                    </a:p>
                  </a:txBody>
                  <a:tcPr marL="87394" marR="8739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Vendor</a:t>
                      </a:r>
                    </a:p>
                  </a:txBody>
                  <a:tcPr marL="87394" marR="8739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Performance</a:t>
                      </a:r>
                    </a:p>
                    <a:p>
                      <a:pPr algn="ctr"/>
                      <a:r>
                        <a:rPr lang="en-US" sz="1400" dirty="0" smtClean="0">
                          <a:latin typeface="Arial" pitchFamily="34" charset="0"/>
                          <a:cs typeface="Arial" pitchFamily="34" charset="0"/>
                        </a:rPr>
                        <a:t>Metrics</a:t>
                      </a:r>
                      <a:endParaRPr lang="en-US" sz="1400" dirty="0">
                        <a:latin typeface="Arial" pitchFamily="34" charset="0"/>
                        <a:cs typeface="Arial" pitchFamily="34" charset="0"/>
                      </a:endParaRPr>
                    </a:p>
                  </a:txBody>
                  <a:tcPr marL="87394" marR="8739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User</a:t>
                      </a:r>
                      <a:r>
                        <a:rPr lang="en-US" sz="1400" baseline="0" dirty="0" smtClean="0">
                          <a:latin typeface="Arial" pitchFamily="34" charset="0"/>
                          <a:cs typeface="Arial" pitchFamily="34" charset="0"/>
                        </a:rPr>
                        <a:t> Interface</a:t>
                      </a:r>
                      <a:endParaRPr lang="en-US" sz="1400" dirty="0">
                        <a:latin typeface="Arial" pitchFamily="34" charset="0"/>
                        <a:cs typeface="Arial" pitchFamily="34" charset="0"/>
                      </a:endParaRPr>
                    </a:p>
                  </a:txBody>
                  <a:tcPr marL="87394" marR="8739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Driver</a:t>
                      </a:r>
                    </a:p>
                    <a:p>
                      <a:pPr algn="ctr"/>
                      <a:r>
                        <a:rPr lang="en-US" sz="1400" dirty="0" smtClean="0">
                          <a:latin typeface="Arial" pitchFamily="34" charset="0"/>
                          <a:cs typeface="Arial" pitchFamily="34" charset="0"/>
                        </a:rPr>
                        <a:t>Feedback</a:t>
                      </a:r>
                      <a:endParaRPr lang="en-US" sz="1400" dirty="0">
                        <a:latin typeface="Arial" pitchFamily="34" charset="0"/>
                        <a:cs typeface="Arial" pitchFamily="34" charset="0"/>
                      </a:endParaRPr>
                    </a:p>
                  </a:txBody>
                  <a:tcPr marL="87394" marR="8739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Cost (US$)</a:t>
                      </a:r>
                    </a:p>
                    <a:p>
                      <a:pPr algn="ctr"/>
                      <a:r>
                        <a:rPr lang="en-US" sz="1400" dirty="0" smtClean="0">
                          <a:latin typeface="Arial" pitchFamily="34" charset="0"/>
                          <a:cs typeface="Arial" pitchFamily="34" charset="0"/>
                        </a:rPr>
                        <a:t>per System</a:t>
                      </a:r>
                      <a:endParaRPr lang="en-US" sz="1400" dirty="0">
                        <a:latin typeface="Arial" pitchFamily="34" charset="0"/>
                        <a:cs typeface="Arial" pitchFamily="34" charset="0"/>
                      </a:endParaRPr>
                    </a:p>
                  </a:txBody>
                  <a:tcPr marL="87394" marR="8739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EA401 Driver Fatigue Monitor</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3"/>
                        </a:rPr>
                        <a:t>EyeAlert™</a:t>
                      </a:r>
                      <a:endParaRPr lang="en-US" sz="1400" dirty="0" smtClean="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Perclos</a:t>
                      </a: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Dash mounted</a:t>
                      </a:r>
                      <a:r>
                        <a:rPr lang="en-US" sz="1400" baseline="0" dirty="0" smtClean="0">
                          <a:latin typeface="Arial" pitchFamily="34" charset="0"/>
                          <a:cs typeface="Arial" pitchFamily="34" charset="0"/>
                        </a:rPr>
                        <a:t> camera</a:t>
                      </a:r>
                      <a:endParaRPr lang="en-US" sz="1400" dirty="0">
                        <a:latin typeface="Arial" pitchFamily="34" charset="0"/>
                        <a:cs typeface="Arial" pitchFamily="34" charset="0"/>
                      </a:endParaRPr>
                    </a:p>
                  </a:txBody>
                  <a:tcPr marL="87394" marR="8739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Auditory</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$485.00</a:t>
                      </a:r>
                      <a:endParaRPr lang="en-US" sz="1400" b="1" dirty="0">
                        <a:solidFill>
                          <a:srgbClr val="FF0000"/>
                        </a:solidFill>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Alertness Monitoring</a:t>
                      </a:r>
                      <a:r>
                        <a:rPr lang="en-US" sz="1400" baseline="0" dirty="0" smtClean="0">
                          <a:latin typeface="Arial" pitchFamily="34" charset="0"/>
                          <a:cs typeface="Arial" pitchFamily="34" charset="0"/>
                        </a:rPr>
                        <a:t> System</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4"/>
                        </a:rPr>
                        <a:t>Optalert</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baseline="0" dirty="0" smtClean="0">
                          <a:latin typeface="Arial" pitchFamily="34" charset="0"/>
                          <a:cs typeface="Arial" pitchFamily="34" charset="0"/>
                        </a:rPr>
                        <a:t>Amplitude velocity ratio</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Driver worn glasses and dash mounted LCD</a:t>
                      </a:r>
                      <a:endParaRPr lang="en-US" sz="1400" dirty="0">
                        <a:latin typeface="Arial" pitchFamily="34" charset="0"/>
                        <a:cs typeface="Arial" pitchFamily="34" charset="0"/>
                      </a:endParaRPr>
                    </a:p>
                  </a:txBody>
                  <a:tcPr marL="87394" marR="8739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Visual</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$4,000.00</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Sleepiness Detection System</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5"/>
                        </a:rPr>
                        <a:t>BioCogniSafe</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Facial parameters recognition</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Dash</a:t>
                      </a:r>
                      <a:r>
                        <a:rPr lang="en-US" sz="1400" baseline="0" dirty="0" smtClean="0">
                          <a:latin typeface="Arial" pitchFamily="34" charset="0"/>
                          <a:cs typeface="Arial" pitchFamily="34" charset="0"/>
                        </a:rPr>
                        <a:t> mounted camera and LCD</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Visual</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Contact for</a:t>
                      </a:r>
                      <a:r>
                        <a:rPr lang="en-US" sz="1400" baseline="0" dirty="0" smtClean="0">
                          <a:latin typeface="Arial" pitchFamily="34" charset="0"/>
                          <a:cs typeface="Arial" pitchFamily="34" charset="0"/>
                        </a:rPr>
                        <a:t> p</a:t>
                      </a:r>
                      <a:r>
                        <a:rPr lang="en-US" sz="1400" dirty="0" smtClean="0">
                          <a:latin typeface="Arial" pitchFamily="34" charset="0"/>
                          <a:cs typeface="Arial" pitchFamily="34" charset="0"/>
                        </a:rPr>
                        <a:t>ricing</a:t>
                      </a:r>
                      <a:r>
                        <a:rPr lang="en-US" sz="1400" baseline="0" dirty="0" smtClean="0">
                          <a:latin typeface="Arial" pitchFamily="34" charset="0"/>
                          <a:cs typeface="Arial" pitchFamily="34" charset="0"/>
                        </a:rPr>
                        <a:t> </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Drowsiness</a:t>
                      </a:r>
                      <a:r>
                        <a:rPr lang="en-US" sz="1400" baseline="0" dirty="0" smtClean="0">
                          <a:latin typeface="Arial" pitchFamily="34" charset="0"/>
                          <a:cs typeface="Arial" pitchFamily="34" charset="0"/>
                        </a:rPr>
                        <a:t> State Sensor</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6"/>
                        </a:rPr>
                        <a:t>seeingmachines</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Perclos</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Dash mounted camera </a:t>
                      </a:r>
                      <a:endParaRPr lang="en-US" sz="1400" dirty="0">
                        <a:latin typeface="Arial" pitchFamily="34" charset="0"/>
                        <a:cs typeface="Arial" pitchFamily="34" charset="0"/>
                      </a:endParaRPr>
                    </a:p>
                  </a:txBody>
                  <a:tcPr marL="87394" marR="8739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Auditory</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Contact for pricing</a:t>
                      </a:r>
                      <a:endParaRPr lang="en-US" sz="1400" dirty="0">
                        <a:latin typeface="Arial" pitchFamily="34" charset="0"/>
                        <a:cs typeface="Arial" pitchFamily="34" charset="0"/>
                      </a:endParaRPr>
                    </a:p>
                  </a:txBody>
                  <a:tcPr marL="87394" marR="8739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381000" y="4800600"/>
            <a:ext cx="6324600" cy="584775"/>
          </a:xfrm>
          <a:prstGeom prst="rect">
            <a:avLst/>
          </a:prstGeom>
          <a:noFill/>
        </p:spPr>
        <p:txBody>
          <a:bodyPr wrap="square" rtlCol="0">
            <a:spAutoFit/>
          </a:bodyPr>
          <a:lstStyle/>
          <a:p>
            <a:r>
              <a:rPr lang="en-US" sz="1600" b="1" dirty="0" smtClean="0">
                <a:latin typeface="Arial" pitchFamily="34" charset="0"/>
                <a:cs typeface="Arial" pitchFamily="34" charset="0"/>
              </a:rPr>
              <a:t>- </a:t>
            </a:r>
            <a:r>
              <a:rPr lang="en-US" sz="1600" dirty="0" smtClean="0">
                <a:latin typeface="Arial" pitchFamily="34" charset="0"/>
                <a:cs typeface="Arial" pitchFamily="34" charset="0"/>
              </a:rPr>
              <a:t>Available FMT pricing as of May 2012</a:t>
            </a:r>
          </a:p>
          <a:p>
            <a:endParaRPr lang="en-US" sz="1600" dirty="0"/>
          </a:p>
        </p:txBody>
      </p:sp>
    </p:spTree>
    <p:extLst>
      <p:ext uri="{BB962C8B-B14F-4D97-AF65-F5344CB8AC3E}">
        <p14:creationId xmlns:p14="http://schemas.microsoft.com/office/powerpoint/2010/main" val="1219783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err="1" smtClean="0">
                <a:latin typeface="Arial" pitchFamily="34" charset="0"/>
                <a:cs typeface="Arial" pitchFamily="34" charset="0"/>
              </a:rPr>
              <a:t>EyeAlert</a:t>
            </a:r>
            <a:r>
              <a:rPr lang="en-US" sz="3800" dirty="0" smtClean="0">
                <a:latin typeface="Arial" pitchFamily="34" charset="0"/>
                <a:cs typeface="Arial" pitchFamily="34" charset="0"/>
              </a:rPr>
              <a:t>™ EA401 </a:t>
            </a:r>
            <a:br>
              <a:rPr lang="en-US" sz="3800" dirty="0" smtClean="0">
                <a:latin typeface="Arial" pitchFamily="34" charset="0"/>
                <a:cs typeface="Arial" pitchFamily="34" charset="0"/>
              </a:rPr>
            </a:br>
            <a:r>
              <a:rPr lang="en-US" sz="3800" dirty="0" smtClean="0">
                <a:latin typeface="Arial" pitchFamily="34" charset="0"/>
                <a:cs typeface="Arial" pitchFamily="34" charset="0"/>
              </a:rPr>
              <a:t>Driver Fatigue Monitor</a:t>
            </a:r>
            <a:endParaRPr lang="en-US" sz="3800"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800" dirty="0" smtClean="0"/>
              <a:t>Eye measures</a:t>
            </a:r>
          </a:p>
          <a:p>
            <a:pPr lvl="1"/>
            <a:r>
              <a:rPr lang="en-US" sz="2400" dirty="0" smtClean="0"/>
              <a:t>Uses proprietary Perclos based algorithms for analysis and alerts</a:t>
            </a:r>
          </a:p>
          <a:p>
            <a:r>
              <a:rPr lang="en-US" sz="2800" dirty="0"/>
              <a:t>Dash mounted camera </a:t>
            </a:r>
            <a:r>
              <a:rPr lang="en-US" sz="2800" dirty="0" smtClean="0"/>
              <a:t>with IR </a:t>
            </a:r>
            <a:r>
              <a:rPr lang="en-US" sz="2800" dirty="0"/>
              <a:t>LEDs</a:t>
            </a:r>
          </a:p>
          <a:p>
            <a:pPr lvl="1"/>
            <a:r>
              <a:rPr lang="en-US" sz="2400" dirty="0" smtClean="0"/>
              <a:t>Four </a:t>
            </a:r>
            <a:r>
              <a:rPr lang="en-US" sz="2400" dirty="0"/>
              <a:t>sensitivity level settings for </a:t>
            </a:r>
            <a:r>
              <a:rPr lang="en-US" sz="2400" dirty="0" smtClean="0"/>
              <a:t>                                           different </a:t>
            </a:r>
            <a:r>
              <a:rPr lang="en-US" sz="2400" dirty="0"/>
              <a:t>driving environments</a:t>
            </a:r>
          </a:p>
          <a:p>
            <a:pPr lvl="1"/>
            <a:r>
              <a:rPr lang="en-US" sz="2400" dirty="0"/>
              <a:t>Auditory alert to warn of impending fatigue</a:t>
            </a:r>
          </a:p>
          <a:p>
            <a:pPr lvl="1"/>
            <a:r>
              <a:rPr lang="en-US" sz="2400" dirty="0"/>
              <a:t>Not affected by weather or off-highway </a:t>
            </a:r>
            <a:r>
              <a:rPr lang="en-US" sz="2400" dirty="0" smtClean="0"/>
              <a:t>use</a:t>
            </a:r>
          </a:p>
          <a:p>
            <a:r>
              <a:rPr lang="en-US" sz="2800" dirty="0"/>
              <a:t>Data can be downloaded </a:t>
            </a:r>
            <a:r>
              <a:rPr lang="en-US" sz="2800" dirty="0" smtClean="0"/>
              <a:t>for </a:t>
            </a:r>
            <a:r>
              <a:rPr lang="en-US" sz="2800" dirty="0"/>
              <a:t>review </a:t>
            </a:r>
          </a:p>
          <a:p>
            <a:r>
              <a:rPr lang="en-US" sz="2800" dirty="0"/>
              <a:t>Portable and plugs into 12 volt power port</a:t>
            </a:r>
          </a:p>
          <a:p>
            <a:endParaRPr lang="en-US" sz="2400" dirty="0"/>
          </a:p>
          <a:p>
            <a:endParaRPr lang="en-US" sz="2400" dirty="0" smtClean="0">
              <a:cs typeface="Arial" pitchFamily="34" charset="0"/>
            </a:endParaRPr>
          </a:p>
          <a:p>
            <a:pPr marL="457200" lvl="1" indent="0">
              <a:buNone/>
            </a:pPr>
            <a:endParaRPr lang="en-US" sz="2000" dirty="0">
              <a:cs typeface="Arial" pitchFamily="34" charset="0"/>
            </a:endParaRPr>
          </a:p>
          <a:p>
            <a:pPr marL="0" indent="0">
              <a:buNone/>
            </a:pPr>
            <a:endParaRPr lang="en-US" sz="2400" dirty="0"/>
          </a:p>
        </p:txBody>
      </p:sp>
      <p:pic>
        <p:nvPicPr>
          <p:cNvPr id="5" name="Picture 4" title="EyeAlert EA401 Driver Fatigue Moni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528" y="2743200"/>
            <a:ext cx="2268602" cy="2057400"/>
          </a:xfrm>
          <a:prstGeom prst="rect">
            <a:avLst/>
          </a:prstGeom>
          <a:ln w="19050">
            <a:noFill/>
          </a:ln>
        </p:spPr>
      </p:pic>
    </p:spTree>
    <p:extLst>
      <p:ext uri="{BB962C8B-B14F-4D97-AF65-F5344CB8AC3E}">
        <p14:creationId xmlns:p14="http://schemas.microsoft.com/office/powerpoint/2010/main" val="2401438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err="1" smtClean="0">
                <a:latin typeface="Arial" pitchFamily="34" charset="0"/>
                <a:cs typeface="Arial" pitchFamily="34" charset="0"/>
              </a:rPr>
              <a:t>Optalert</a:t>
            </a:r>
            <a:r>
              <a:rPr lang="en-US" sz="3800" dirty="0" smtClean="0">
                <a:latin typeface="Arial" pitchFamily="34" charset="0"/>
                <a:cs typeface="Arial" pitchFamily="34" charset="0"/>
              </a:rPr>
              <a:t> Alertness Monitoring System (1 of 2)</a:t>
            </a:r>
            <a:endParaRPr lang="en-US" sz="3800" dirty="0">
              <a:latin typeface="Arial" pitchFamily="34" charset="0"/>
              <a:cs typeface="Arial" pitchFamily="34" charset="0"/>
            </a:endParaRPr>
          </a:p>
        </p:txBody>
      </p:sp>
      <p:sp>
        <p:nvSpPr>
          <p:cNvPr id="3" name="Content Placeholder 2"/>
          <p:cNvSpPr>
            <a:spLocks noGrp="1"/>
          </p:cNvSpPr>
          <p:nvPr>
            <p:ph idx="1"/>
          </p:nvPr>
        </p:nvSpPr>
        <p:spPr>
          <a:xfrm>
            <a:off x="457200" y="1600200"/>
            <a:ext cx="4343400" cy="4525963"/>
          </a:xfrm>
        </p:spPr>
        <p:txBody>
          <a:bodyPr>
            <a:normAutofit/>
          </a:bodyPr>
          <a:lstStyle/>
          <a:p>
            <a:r>
              <a:rPr lang="en-US" sz="2800" dirty="0" smtClean="0"/>
              <a:t>Eye measures</a:t>
            </a:r>
          </a:p>
          <a:p>
            <a:pPr lvl="1"/>
            <a:r>
              <a:rPr lang="en-US" sz="2400" dirty="0" smtClean="0"/>
              <a:t>Measures eyelid velocity 500 times per second</a:t>
            </a:r>
          </a:p>
          <a:p>
            <a:r>
              <a:rPr lang="en-US" sz="2800" dirty="0" smtClean="0"/>
              <a:t>Two part system</a:t>
            </a:r>
          </a:p>
          <a:p>
            <a:pPr lvl="1"/>
            <a:r>
              <a:rPr lang="en-US" sz="2400" dirty="0" smtClean="0"/>
              <a:t>Driver worn glasses</a:t>
            </a:r>
          </a:p>
          <a:p>
            <a:pPr lvl="1"/>
            <a:r>
              <a:rPr lang="en-US" sz="2400" dirty="0" smtClean="0"/>
              <a:t>Dashboard indicator</a:t>
            </a:r>
          </a:p>
          <a:p>
            <a:r>
              <a:rPr lang="en-US" sz="2800" dirty="0" smtClean="0"/>
              <a:t>Back office can view all drivers in real time </a:t>
            </a:r>
            <a:endParaRPr lang="en-US" sz="2800" dirty="0"/>
          </a:p>
        </p:txBody>
      </p:sp>
      <p:pic>
        <p:nvPicPr>
          <p:cNvPr id="2051" name="Picture 3" title="Optalert driver g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535" y="2667000"/>
            <a:ext cx="3723096" cy="18964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977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4000" dirty="0" err="1">
                <a:latin typeface="Arial" pitchFamily="34" charset="0"/>
                <a:cs typeface="Arial" pitchFamily="34" charset="0"/>
              </a:rPr>
              <a:t>Optalert</a:t>
            </a:r>
            <a:r>
              <a:rPr lang="en-US" sz="4000" dirty="0">
                <a:latin typeface="Arial" pitchFamily="34" charset="0"/>
                <a:cs typeface="Arial" pitchFamily="34" charset="0"/>
              </a:rPr>
              <a:t> Alertness Monitoring System </a:t>
            </a:r>
            <a:r>
              <a:rPr lang="en-US" sz="4000" dirty="0" smtClean="0">
                <a:latin typeface="Arial" pitchFamily="34" charset="0"/>
                <a:cs typeface="Arial" pitchFamily="34" charset="0"/>
              </a:rPr>
              <a:t>(2 of </a:t>
            </a:r>
            <a:r>
              <a:rPr lang="en-US" sz="4000" dirty="0">
                <a:latin typeface="Arial" pitchFamily="34" charset="0"/>
                <a:cs typeface="Arial" pitchFamily="34" charset="0"/>
              </a:rPr>
              <a:t>2)</a:t>
            </a:r>
          </a:p>
        </p:txBody>
      </p:sp>
      <p:sp>
        <p:nvSpPr>
          <p:cNvPr id="3" name="Content Placeholder 2"/>
          <p:cNvSpPr>
            <a:spLocks noGrp="1"/>
          </p:cNvSpPr>
          <p:nvPr>
            <p:ph idx="1"/>
          </p:nvPr>
        </p:nvSpPr>
        <p:spPr/>
        <p:txBody>
          <a:bodyPr>
            <a:normAutofit/>
          </a:bodyPr>
          <a:lstStyle/>
          <a:p>
            <a:r>
              <a:rPr lang="en-US" sz="2800" dirty="0"/>
              <a:t>Driver worn glasses</a:t>
            </a:r>
          </a:p>
          <a:p>
            <a:pPr lvl="1"/>
            <a:r>
              <a:rPr lang="en-US" sz="2400" dirty="0"/>
              <a:t>Five lens configurations for different lighting conditions</a:t>
            </a:r>
          </a:p>
          <a:p>
            <a:pPr lvl="1"/>
            <a:r>
              <a:rPr lang="en-US" sz="2400" dirty="0"/>
              <a:t>Prescription lens compatible</a:t>
            </a:r>
          </a:p>
          <a:p>
            <a:pPr lvl="1"/>
            <a:r>
              <a:rPr lang="en-US" sz="2400" dirty="0"/>
              <a:t>Transmits data to LCD</a:t>
            </a:r>
          </a:p>
          <a:p>
            <a:r>
              <a:rPr lang="en-US" sz="2800" dirty="0" smtClean="0"/>
              <a:t>Dashboard display</a:t>
            </a:r>
          </a:p>
          <a:p>
            <a:pPr lvl="1"/>
            <a:r>
              <a:rPr lang="en-US" sz="2400" dirty="0" smtClean="0"/>
              <a:t>Provides drowsiness score</a:t>
            </a:r>
          </a:p>
          <a:p>
            <a:pPr lvl="1"/>
            <a:r>
              <a:rPr lang="en-US" sz="2400" dirty="0" smtClean="0"/>
              <a:t>Shows current risk level</a:t>
            </a:r>
          </a:p>
          <a:p>
            <a:pPr lvl="1"/>
            <a:r>
              <a:rPr lang="en-US" sz="2400" dirty="0" smtClean="0"/>
              <a:t>Easy to read LCD</a:t>
            </a:r>
            <a:endParaRPr lang="en-US" sz="2400" dirty="0"/>
          </a:p>
        </p:txBody>
      </p:sp>
      <p:pic>
        <p:nvPicPr>
          <p:cNvPr id="3074" name="Picture 2" title="Optalert driver display"/>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36976"/>
            <a:ext cx="1225296" cy="224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title="Optalert driver displ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686616"/>
            <a:ext cx="1228725" cy="22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985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Module 10 Objectives</a:t>
            </a:r>
            <a:endParaRPr lang="en-US" dirty="0">
              <a:latin typeface="Arial" pitchFamily="34" charset="0"/>
              <a:cs typeface="Arial" pitchFamily="34" charset="0"/>
            </a:endParaRPr>
          </a:p>
        </p:txBody>
      </p:sp>
      <p:sp>
        <p:nvSpPr>
          <p:cNvPr id="4" name="Content Placeholder 1"/>
          <p:cNvSpPr>
            <a:spLocks noGrp="1"/>
          </p:cNvSpPr>
          <p:nvPr>
            <p:ph idx="1"/>
          </p:nvPr>
        </p:nvSpPr>
        <p:spPr>
          <a:xfrm>
            <a:off x="381000" y="1600200"/>
            <a:ext cx="8610600" cy="4953000"/>
          </a:xfrm>
        </p:spPr>
        <p:txBody>
          <a:bodyPr>
            <a:normAutofit/>
          </a:bodyPr>
          <a:lstStyle/>
          <a:p>
            <a:r>
              <a:rPr lang="en-US" sz="2400" dirty="0" smtClean="0"/>
              <a:t>Define and identify FMTs and their role within an overall safety culture</a:t>
            </a:r>
          </a:p>
          <a:p>
            <a:r>
              <a:rPr lang="en-US" sz="2400" dirty="0" smtClean="0"/>
              <a:t>Discern the difference between the different classifications of FMTs and a multi-channel versus single channel approach </a:t>
            </a:r>
          </a:p>
          <a:p>
            <a:r>
              <a:rPr lang="en-US" sz="2400" dirty="0" smtClean="0"/>
              <a:t>Identify a sample of common currently available FMTs and their general specifications </a:t>
            </a:r>
          </a:p>
          <a:p>
            <a:r>
              <a:rPr lang="en-US" sz="2400" dirty="0" smtClean="0"/>
              <a:t>Understand the considerations for implementing FMTs including cost, return on investment (ROI), protocols for use, performance measures, training, and driver acceptance</a:t>
            </a:r>
          </a:p>
          <a:p>
            <a:r>
              <a:rPr lang="en-US" sz="2400" dirty="0" smtClean="0"/>
              <a:t>Understand the fundamental technology issues </a:t>
            </a:r>
            <a:r>
              <a:rPr lang="en-US" sz="2400" dirty="0"/>
              <a:t>w</a:t>
            </a:r>
            <a:r>
              <a:rPr lang="en-US" sz="2400" dirty="0" smtClean="0"/>
              <a:t>ith FMT efficacy</a:t>
            </a:r>
          </a:p>
          <a:p>
            <a:r>
              <a:rPr lang="en-US" sz="2400" dirty="0" smtClean="0"/>
              <a:t>Understand FMTs must be used within an overall Fatigue Management Program (FMP)</a:t>
            </a:r>
          </a:p>
        </p:txBody>
      </p:sp>
    </p:spTree>
    <p:extLst>
      <p:ext uri="{BB962C8B-B14F-4D97-AF65-F5344CB8AC3E}">
        <p14:creationId xmlns:p14="http://schemas.microsoft.com/office/powerpoint/2010/main" val="1914635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Vehicle Kinematics/Driver Input FMTs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7733721"/>
              </p:ext>
            </p:extLst>
          </p:nvPr>
        </p:nvGraphicFramePr>
        <p:xfrm>
          <a:off x="457200" y="1600200"/>
          <a:ext cx="8229601" cy="3657600"/>
        </p:xfrm>
        <a:graphic>
          <a:graphicData uri="http://schemas.openxmlformats.org/drawingml/2006/table">
            <a:tbl>
              <a:tblPr firstRow="1" bandRow="1">
                <a:tableStyleId>{5C22544A-7EE6-4342-B048-85BDC9FD1C3A}</a:tableStyleId>
              </a:tblPr>
              <a:tblGrid>
                <a:gridCol w="1502797"/>
                <a:gridCol w="1431235"/>
                <a:gridCol w="1431235"/>
                <a:gridCol w="1717482"/>
                <a:gridCol w="1001864"/>
                <a:gridCol w="1144988"/>
              </a:tblGrid>
              <a:tr h="370840">
                <a:tc>
                  <a:txBody>
                    <a:bodyPr/>
                    <a:lstStyle/>
                    <a:p>
                      <a:pPr algn="ctr"/>
                      <a:r>
                        <a:rPr lang="en-US" sz="1400" dirty="0" smtClean="0">
                          <a:latin typeface="Arial" pitchFamily="34" charset="0"/>
                          <a:cs typeface="Arial" pitchFamily="34" charset="0"/>
                        </a:rPr>
                        <a:t>System</a:t>
                      </a:r>
                      <a:endParaRPr lang="en-US" sz="1400" dirty="0">
                        <a:latin typeface="Arial" pitchFamily="34" charset="0"/>
                        <a:cs typeface="Arial" pitchFamily="34" charset="0"/>
                      </a:endParaRPr>
                    </a:p>
                  </a:txBody>
                  <a:tcPr marL="85874" marR="8587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Vendor</a:t>
                      </a:r>
                      <a:endParaRPr lang="en-US" sz="1400" dirty="0">
                        <a:latin typeface="Arial" pitchFamily="34" charset="0"/>
                        <a:cs typeface="Arial" pitchFamily="34" charset="0"/>
                      </a:endParaRPr>
                    </a:p>
                  </a:txBody>
                  <a:tcPr marL="85874" marR="8587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Performance</a:t>
                      </a:r>
                    </a:p>
                    <a:p>
                      <a:pPr algn="ctr"/>
                      <a:r>
                        <a:rPr lang="en-US" sz="1400" dirty="0" smtClean="0">
                          <a:latin typeface="Arial" pitchFamily="34" charset="0"/>
                          <a:cs typeface="Arial" pitchFamily="34" charset="0"/>
                        </a:rPr>
                        <a:t>Metrics</a:t>
                      </a:r>
                      <a:endParaRPr lang="en-US" sz="1400" dirty="0">
                        <a:latin typeface="Arial" pitchFamily="34" charset="0"/>
                        <a:cs typeface="Arial" pitchFamily="34" charset="0"/>
                      </a:endParaRPr>
                    </a:p>
                  </a:txBody>
                  <a:tcPr marL="85874" marR="8587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User</a:t>
                      </a:r>
                      <a:r>
                        <a:rPr lang="en-US" sz="1400" baseline="0" dirty="0" smtClean="0">
                          <a:latin typeface="Arial" pitchFamily="34" charset="0"/>
                          <a:cs typeface="Arial" pitchFamily="34" charset="0"/>
                        </a:rPr>
                        <a:t> Interface</a:t>
                      </a:r>
                      <a:endParaRPr lang="en-US" sz="1400" dirty="0">
                        <a:latin typeface="Arial" pitchFamily="34" charset="0"/>
                        <a:cs typeface="Arial" pitchFamily="34" charset="0"/>
                      </a:endParaRPr>
                    </a:p>
                  </a:txBody>
                  <a:tcPr marL="85874" marR="8587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Driver</a:t>
                      </a:r>
                    </a:p>
                    <a:p>
                      <a:pPr algn="ctr"/>
                      <a:r>
                        <a:rPr lang="en-US" sz="1400" dirty="0" smtClean="0">
                          <a:latin typeface="Arial" pitchFamily="34" charset="0"/>
                          <a:cs typeface="Arial" pitchFamily="34" charset="0"/>
                        </a:rPr>
                        <a:t>Feedback</a:t>
                      </a:r>
                      <a:endParaRPr lang="en-US" sz="1400" dirty="0">
                        <a:latin typeface="Arial" pitchFamily="34" charset="0"/>
                        <a:cs typeface="Arial" pitchFamily="34" charset="0"/>
                      </a:endParaRPr>
                    </a:p>
                  </a:txBody>
                  <a:tcPr marL="85874" marR="8587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Cost (US$)</a:t>
                      </a:r>
                    </a:p>
                    <a:p>
                      <a:pPr algn="ctr"/>
                      <a:r>
                        <a:rPr lang="en-US" sz="1400" dirty="0" smtClean="0">
                          <a:latin typeface="Arial" pitchFamily="34" charset="0"/>
                          <a:cs typeface="Arial" pitchFamily="34" charset="0"/>
                        </a:rPr>
                        <a:t>per System</a:t>
                      </a:r>
                      <a:endParaRPr lang="en-US" sz="1400" dirty="0">
                        <a:latin typeface="Arial" pitchFamily="34" charset="0"/>
                        <a:cs typeface="Arial" pitchFamily="34" charset="0"/>
                      </a:endParaRPr>
                    </a:p>
                  </a:txBody>
                  <a:tcPr marL="85874" marR="8587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l"/>
                      <a:r>
                        <a:rPr lang="en-US" sz="1400" dirty="0" err="1" smtClean="0">
                          <a:latin typeface="Arial" pitchFamily="34" charset="0"/>
                          <a:cs typeface="Arial" pitchFamily="34" charset="0"/>
                        </a:rPr>
                        <a:t>Autovue</a:t>
                      </a:r>
                      <a:r>
                        <a:rPr lang="en-US" sz="1400" dirty="0" smtClean="0">
                          <a:latin typeface="Arial" pitchFamily="34" charset="0"/>
                          <a:cs typeface="Arial" pitchFamily="34" charset="0"/>
                        </a:rPr>
                        <a:t> LDWS</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3"/>
                        </a:rPr>
                        <a:t>Bendix</a:t>
                      </a:r>
                      <a:r>
                        <a:rPr lang="en-US" sz="1400" baseline="0" dirty="0" smtClean="0">
                          <a:latin typeface="Arial" pitchFamily="34" charset="0"/>
                          <a:cs typeface="Arial" pitchFamily="34" charset="0"/>
                          <a:hlinkClick r:id="rId3"/>
                        </a:rPr>
                        <a:t> Commercial Vehicle Systems</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Lane tracking</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Windshield</a:t>
                      </a:r>
                      <a:r>
                        <a:rPr lang="en-US" sz="1400" baseline="0" dirty="0" smtClean="0">
                          <a:latin typeface="Arial" pitchFamily="34" charset="0"/>
                          <a:cs typeface="Arial" pitchFamily="34" charset="0"/>
                        </a:rPr>
                        <a:t> mounted camera and under dash computer</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Auditory</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$830.00</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l"/>
                      <a:r>
                        <a:rPr lang="en-US" sz="1400" dirty="0" smtClean="0">
                          <a:latin typeface="Arial" pitchFamily="34" charset="0"/>
                          <a:cs typeface="Arial" pitchFamily="34" charset="0"/>
                        </a:rPr>
                        <a:t>Mobileye</a:t>
                      </a:r>
                      <a:r>
                        <a:rPr lang="en-US" sz="1400" baseline="0" dirty="0" smtClean="0">
                          <a:latin typeface="Arial" pitchFamily="34" charset="0"/>
                          <a:cs typeface="Arial" pitchFamily="34" charset="0"/>
                        </a:rPr>
                        <a:t> C2-270</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4"/>
                        </a:rPr>
                        <a:t>Mobileye</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Lane tracking</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Dash mounted display</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Auditory</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Contact</a:t>
                      </a:r>
                      <a:r>
                        <a:rPr lang="en-US" sz="1400" baseline="0" dirty="0" smtClean="0">
                          <a:latin typeface="Arial" pitchFamily="34" charset="0"/>
                          <a:cs typeface="Arial" pitchFamily="34" charset="0"/>
                        </a:rPr>
                        <a:t> for pricing</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l"/>
                      <a:r>
                        <a:rPr lang="en-US" sz="1400" dirty="0" err="1" smtClean="0">
                          <a:latin typeface="Arial" pitchFamily="34" charset="0"/>
                          <a:cs typeface="Arial" pitchFamily="34" charset="0"/>
                        </a:rPr>
                        <a:t>SafeTrak</a:t>
                      </a:r>
                      <a:r>
                        <a:rPr lang="en-US" sz="1400" dirty="0" smtClean="0">
                          <a:latin typeface="Arial" pitchFamily="34" charset="0"/>
                          <a:cs typeface="Arial" pitchFamily="34" charset="0"/>
                        </a:rPr>
                        <a:t> 3 w/TIM</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5"/>
                        </a:rPr>
                        <a:t>Takata</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Lane tracking</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Windshield mounted camera</a:t>
                      </a:r>
                      <a:r>
                        <a:rPr lang="en-US" sz="1400" baseline="0" dirty="0" smtClean="0">
                          <a:latin typeface="Arial" pitchFamily="34" charset="0"/>
                          <a:cs typeface="Arial" pitchFamily="34" charset="0"/>
                        </a:rPr>
                        <a:t> and dash mounted driver interface</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Auditory</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Contact</a:t>
                      </a:r>
                      <a:r>
                        <a:rPr lang="en-US" sz="1400" baseline="0" dirty="0" smtClean="0">
                          <a:latin typeface="Arial" pitchFamily="34" charset="0"/>
                          <a:cs typeface="Arial" pitchFamily="34" charset="0"/>
                        </a:rPr>
                        <a:t> for pricing</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l"/>
                      <a:r>
                        <a:rPr lang="en-US" sz="1400" dirty="0" smtClean="0">
                          <a:latin typeface="Arial" pitchFamily="34" charset="0"/>
                          <a:cs typeface="Arial" pitchFamily="34" charset="0"/>
                        </a:rPr>
                        <a:t>Advisory</a:t>
                      </a:r>
                      <a:r>
                        <a:rPr lang="en-US" sz="1400" baseline="0" dirty="0" smtClean="0">
                          <a:latin typeface="Arial" pitchFamily="34" charset="0"/>
                          <a:cs typeface="Arial" pitchFamily="34" charset="0"/>
                        </a:rPr>
                        <a:t> System for Tired Drivers (ASTID)</a:t>
                      </a:r>
                      <a:endParaRPr lang="en-US" sz="1400" dirty="0">
                        <a:latin typeface="Arial" pitchFamily="34" charset="0"/>
                        <a:cs typeface="Arial" pitchFamily="34" charset="0"/>
                      </a:endParaRPr>
                    </a:p>
                  </a:txBody>
                  <a:tcPr marL="85874" marR="8587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6"/>
                        </a:rPr>
                        <a:t>Fatigue Management International</a:t>
                      </a:r>
                      <a:endParaRPr lang="en-US" sz="1400" dirty="0">
                        <a:latin typeface="Arial" pitchFamily="34" charset="0"/>
                        <a:cs typeface="Arial" pitchFamily="34" charset="0"/>
                      </a:endParaRPr>
                    </a:p>
                  </a:txBody>
                  <a:tcPr marL="85874" marR="8587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Steering input, sleep pattern, type of driving</a:t>
                      </a:r>
                      <a:endParaRPr lang="en-US" sz="1400" dirty="0">
                        <a:latin typeface="Arial" pitchFamily="34" charset="0"/>
                        <a:cs typeface="Arial" pitchFamily="34" charset="0"/>
                      </a:endParaRPr>
                    </a:p>
                  </a:txBody>
                  <a:tcPr marL="85874" marR="8587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LCD &amp; LEDs</a:t>
                      </a:r>
                      <a:endParaRPr lang="en-US" sz="1400"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Visual</a:t>
                      </a:r>
                    </a:p>
                    <a:p>
                      <a:pPr algn="ctr"/>
                      <a:r>
                        <a:rPr lang="en-US" sz="1400" dirty="0" smtClean="0">
                          <a:latin typeface="Arial" pitchFamily="34" charset="0"/>
                          <a:cs typeface="Arial" pitchFamily="34" charset="0"/>
                        </a:rPr>
                        <a:t>Auditory</a:t>
                      </a: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$1000.00</a:t>
                      </a:r>
                      <a:endParaRPr lang="en-US" sz="1400" b="1" dirty="0">
                        <a:latin typeface="Arial" pitchFamily="34" charset="0"/>
                        <a:cs typeface="Arial" pitchFamily="34" charset="0"/>
                      </a:endParaRPr>
                    </a:p>
                  </a:txBody>
                  <a:tcPr marL="85874" marR="8587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381000" y="5410200"/>
            <a:ext cx="4559133" cy="584775"/>
          </a:xfrm>
          <a:prstGeom prst="rect">
            <a:avLst/>
          </a:prstGeom>
          <a:noFill/>
        </p:spPr>
        <p:txBody>
          <a:bodyPr wrap="none" rtlCol="0">
            <a:spAutoFit/>
          </a:bodyPr>
          <a:lstStyle/>
          <a:p>
            <a:r>
              <a:rPr lang="en-US" sz="1600" b="1" dirty="0">
                <a:latin typeface="Arial" pitchFamily="34" charset="0"/>
                <a:cs typeface="Arial" pitchFamily="34" charset="0"/>
              </a:rPr>
              <a:t>- </a:t>
            </a:r>
            <a:r>
              <a:rPr lang="en-US" sz="1600" dirty="0">
                <a:latin typeface="Arial" pitchFamily="34" charset="0"/>
                <a:cs typeface="Arial" pitchFamily="34" charset="0"/>
              </a:rPr>
              <a:t>Available FMT pricing as of May 2012</a:t>
            </a:r>
          </a:p>
          <a:p>
            <a:r>
              <a:rPr lang="en-US" sz="1600" b="1" dirty="0" smtClean="0">
                <a:latin typeface="Arial" pitchFamily="34" charset="0"/>
                <a:cs typeface="Arial" pitchFamily="34" charset="0"/>
              </a:rPr>
              <a:t>^</a:t>
            </a:r>
            <a:r>
              <a:rPr lang="en-US" sz="1600" dirty="0" smtClean="0">
                <a:latin typeface="Arial" pitchFamily="34" charset="0"/>
                <a:cs typeface="Arial" pitchFamily="34" charset="0"/>
              </a:rPr>
              <a:t> Additional software required for data recording</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447412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a:latin typeface="Arial" pitchFamily="34" charset="0"/>
                <a:cs typeface="Arial" pitchFamily="34" charset="0"/>
              </a:rPr>
              <a:t>Bendix</a:t>
            </a:r>
            <a:r>
              <a:rPr lang="en-US" sz="4000" dirty="0">
                <a:latin typeface="Arial" pitchFamily="34" charset="0"/>
                <a:cs typeface="Arial" pitchFamily="34" charset="0"/>
              </a:rPr>
              <a:t> Commercial Vehicle </a:t>
            </a:r>
            <a:r>
              <a:rPr lang="en-US" sz="4000" dirty="0" smtClean="0">
                <a:latin typeface="Arial" pitchFamily="34" charset="0"/>
                <a:cs typeface="Arial" pitchFamily="34" charset="0"/>
              </a:rPr>
              <a:t>Systems,  LLC </a:t>
            </a:r>
            <a:r>
              <a:rPr lang="en-US" sz="4000" dirty="0" err="1" smtClean="0">
                <a:latin typeface="Arial" pitchFamily="34" charset="0"/>
                <a:cs typeface="Arial" pitchFamily="34" charset="0"/>
              </a:rPr>
              <a:t>Autovue</a:t>
            </a:r>
            <a:r>
              <a:rPr lang="en-US" sz="4000" dirty="0" smtClean="0">
                <a:latin typeface="Arial" pitchFamily="34" charset="0"/>
                <a:cs typeface="Arial" pitchFamily="34" charset="0"/>
              </a:rPr>
              <a:t> LDWS</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Vehicle kinematics/driver input metrics</a:t>
            </a:r>
          </a:p>
          <a:p>
            <a:pPr lvl="1"/>
            <a:r>
              <a:rPr lang="en-US" sz="2400" dirty="0" smtClean="0"/>
              <a:t>Detects lane departures using proprietary algorithms and software using machine vision </a:t>
            </a:r>
          </a:p>
          <a:p>
            <a:pPr lvl="1"/>
            <a:r>
              <a:rPr lang="en-US" sz="2400" dirty="0" smtClean="0"/>
              <a:t>Detects </a:t>
            </a:r>
            <a:r>
              <a:rPr lang="en-US" sz="2400" dirty="0"/>
              <a:t>both solid and dashed lines</a:t>
            </a:r>
          </a:p>
          <a:p>
            <a:pPr lvl="1"/>
            <a:r>
              <a:rPr lang="en-US" sz="2400" dirty="0" smtClean="0"/>
              <a:t>Provides </a:t>
            </a:r>
            <a:r>
              <a:rPr lang="en-US" sz="2400" dirty="0"/>
              <a:t>auditory rumble strip sound </a:t>
            </a:r>
            <a:r>
              <a:rPr lang="en-US" sz="2400" dirty="0" smtClean="0"/>
              <a:t>warning</a:t>
            </a:r>
            <a:endParaRPr lang="en-US" sz="2000" dirty="0"/>
          </a:p>
          <a:p>
            <a:pPr lvl="1"/>
            <a:r>
              <a:rPr lang="en-US" sz="2400" dirty="0"/>
              <a:t>Signal usage disengages alert</a:t>
            </a:r>
          </a:p>
          <a:p>
            <a:pPr lvl="1"/>
            <a:r>
              <a:rPr lang="en-US" sz="2400" dirty="0"/>
              <a:t>Automatically disabled below 37mph (60kph</a:t>
            </a:r>
            <a:r>
              <a:rPr lang="en-US" sz="2400" dirty="0" smtClean="0"/>
              <a:t>)</a:t>
            </a:r>
          </a:p>
          <a:p>
            <a:r>
              <a:rPr lang="en-US" sz="2800" dirty="0" smtClean="0"/>
              <a:t>Windshield mounted camera</a:t>
            </a:r>
          </a:p>
          <a:p>
            <a:r>
              <a:rPr lang="en-US" sz="2800" dirty="0" smtClean="0"/>
              <a:t>Computer </a:t>
            </a:r>
            <a:r>
              <a:rPr lang="en-US" sz="2800" dirty="0"/>
              <a:t>with proprietary software </a:t>
            </a:r>
            <a:r>
              <a:rPr lang="en-US" sz="2800" dirty="0" smtClean="0"/>
              <a:t>                                         mounted </a:t>
            </a:r>
            <a:r>
              <a:rPr lang="en-US" sz="2800" dirty="0"/>
              <a:t>under </a:t>
            </a:r>
            <a:r>
              <a:rPr lang="en-US" sz="2800" dirty="0" smtClean="0"/>
              <a:t>dash</a:t>
            </a:r>
          </a:p>
          <a:p>
            <a:r>
              <a:rPr lang="en-US" sz="2800" dirty="0" err="1"/>
              <a:t>SafetyDirect</a:t>
            </a:r>
            <a:r>
              <a:rPr lang="en-US" sz="2800" dirty="0"/>
              <a:t> software must be purchased to add data recording </a:t>
            </a:r>
            <a:r>
              <a:rPr lang="en-US" sz="2800" dirty="0" smtClean="0"/>
              <a:t>capability</a:t>
            </a:r>
            <a:endParaRPr lang="en-US" sz="2800" dirty="0"/>
          </a:p>
          <a:p>
            <a:pPr lvl="1"/>
            <a:endParaRPr lang="en-US" sz="2400" dirty="0"/>
          </a:p>
        </p:txBody>
      </p:sp>
      <p:pic>
        <p:nvPicPr>
          <p:cNvPr id="4098" name="Picture 2" title="Autovue Lane Departure Warning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653" y="3048000"/>
            <a:ext cx="2363958" cy="195741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390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latin typeface="Arial" pitchFamily="34" charset="0"/>
                <a:cs typeface="Arial" pitchFamily="34" charset="0"/>
              </a:rPr>
              <a:t>Fatigue Management International</a:t>
            </a:r>
            <a:br>
              <a:rPr lang="en-US" sz="3400" dirty="0" smtClean="0">
                <a:latin typeface="Arial" pitchFamily="34" charset="0"/>
                <a:cs typeface="Arial" pitchFamily="34" charset="0"/>
              </a:rPr>
            </a:br>
            <a:r>
              <a:rPr lang="en-US" sz="3400" dirty="0" smtClean="0">
                <a:latin typeface="Arial" pitchFamily="34" charset="0"/>
                <a:cs typeface="Arial" pitchFamily="34" charset="0"/>
              </a:rPr>
              <a:t>Advisory System for Tired Drivers (1 of 2)</a:t>
            </a:r>
            <a:endParaRPr lang="en-US" sz="3400"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800" dirty="0" smtClean="0"/>
              <a:t>Multi-channel system metrics</a:t>
            </a:r>
          </a:p>
          <a:p>
            <a:pPr lvl="1"/>
            <a:r>
              <a:rPr lang="en-US" sz="2400" dirty="0" smtClean="0"/>
              <a:t>Gyroscopic steering sensor to detect variations in steering input</a:t>
            </a:r>
          </a:p>
          <a:p>
            <a:pPr lvl="1"/>
            <a:r>
              <a:rPr lang="en-US" sz="2400" dirty="0"/>
              <a:t>S</a:t>
            </a:r>
            <a:r>
              <a:rPr lang="en-US" sz="2400" dirty="0" smtClean="0"/>
              <a:t>hift duration, driving conditions,                                             circadian rhythm analysis, and                                                       prior sleep pattern </a:t>
            </a:r>
          </a:p>
          <a:p>
            <a:r>
              <a:rPr lang="en-US" sz="2800" dirty="0"/>
              <a:t>Data can be downloaded or </a:t>
            </a:r>
            <a:r>
              <a:rPr lang="en-US" sz="2800" dirty="0" smtClean="0"/>
              <a:t>                                       transmitted </a:t>
            </a:r>
            <a:r>
              <a:rPr lang="en-US" sz="2800" dirty="0"/>
              <a:t>wirelessly </a:t>
            </a:r>
            <a:r>
              <a:rPr lang="en-US" sz="2800" dirty="0" smtClean="0"/>
              <a:t>in real                                                             time to back office</a:t>
            </a:r>
            <a:endParaRPr lang="en-US" sz="2800" dirty="0"/>
          </a:p>
        </p:txBody>
      </p:sp>
      <p:pic>
        <p:nvPicPr>
          <p:cNvPr id="6" name="Picture 5" title="ASTID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153" y="3048001"/>
            <a:ext cx="3259447" cy="2133600"/>
          </a:xfrm>
          <a:prstGeom prst="rect">
            <a:avLst/>
          </a:prstGeom>
          <a:ln w="19050">
            <a:solidFill>
              <a:schemeClr val="tx1"/>
            </a:solidFill>
          </a:ln>
        </p:spPr>
      </p:pic>
    </p:spTree>
    <p:extLst>
      <p:ext uri="{BB962C8B-B14F-4D97-AF65-F5344CB8AC3E}">
        <p14:creationId xmlns:p14="http://schemas.microsoft.com/office/powerpoint/2010/main" val="2985194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smtClean="0"/>
              <a:t>Dash mounted in-cab display</a:t>
            </a:r>
          </a:p>
          <a:p>
            <a:pPr lvl="1"/>
            <a:r>
              <a:rPr lang="en-US" dirty="0" smtClean="0"/>
              <a:t>Proprietary algorithm combines all metrics and produces tiredness score each minute</a:t>
            </a:r>
          </a:p>
          <a:p>
            <a:pPr lvl="1"/>
            <a:r>
              <a:rPr lang="en-US" dirty="0" smtClean="0"/>
              <a:t>Tiredness score visually displayed for driver</a:t>
            </a:r>
          </a:p>
          <a:p>
            <a:pPr lvl="1"/>
            <a:r>
              <a:rPr lang="en-US" dirty="0" smtClean="0"/>
              <a:t>Auditory warning when threshold score is met</a:t>
            </a:r>
          </a:p>
          <a:p>
            <a:r>
              <a:rPr lang="en-US" dirty="0" smtClean="0"/>
              <a:t>Available as original equipment manufacturer (OEM) and aftermarket application </a:t>
            </a:r>
            <a:endParaRPr lang="en-US" dirty="0"/>
          </a:p>
        </p:txBody>
      </p:sp>
      <p:sp>
        <p:nvSpPr>
          <p:cNvPr id="2" name="Title 1"/>
          <p:cNvSpPr>
            <a:spLocks noGrp="1"/>
          </p:cNvSpPr>
          <p:nvPr>
            <p:ph type="title"/>
          </p:nvPr>
        </p:nvSpPr>
        <p:spPr/>
        <p:txBody>
          <a:bodyPr>
            <a:normAutofit fontScale="90000"/>
          </a:bodyPr>
          <a:lstStyle/>
          <a:p>
            <a:r>
              <a:rPr lang="en-US" sz="3800" dirty="0">
                <a:latin typeface="Arial" pitchFamily="34" charset="0"/>
                <a:cs typeface="Arial" pitchFamily="34" charset="0"/>
              </a:rPr>
              <a:t>Fatigue Management International</a:t>
            </a:r>
            <a:br>
              <a:rPr lang="en-US" sz="3800" dirty="0">
                <a:latin typeface="Arial" pitchFamily="34" charset="0"/>
                <a:cs typeface="Arial" pitchFamily="34" charset="0"/>
              </a:rPr>
            </a:br>
            <a:r>
              <a:rPr lang="en-US" sz="3800" dirty="0">
                <a:latin typeface="Arial" pitchFamily="34" charset="0"/>
                <a:cs typeface="Arial" pitchFamily="34" charset="0"/>
              </a:rPr>
              <a:t>Advisory System for Tired Drivers </a:t>
            </a:r>
            <a:r>
              <a:rPr lang="en-US" sz="3800" dirty="0" smtClean="0">
                <a:latin typeface="Arial" pitchFamily="34" charset="0"/>
                <a:cs typeface="Arial" pitchFamily="34" charset="0"/>
              </a:rPr>
              <a:t>(2 </a:t>
            </a:r>
            <a:r>
              <a:rPr lang="en-US" sz="3800" dirty="0">
                <a:latin typeface="Arial" pitchFamily="34" charset="0"/>
                <a:cs typeface="Arial" pitchFamily="34" charset="0"/>
              </a:rPr>
              <a:t>of 2)</a:t>
            </a:r>
            <a:endParaRPr lang="en-US" sz="3800" dirty="0"/>
          </a:p>
        </p:txBody>
      </p:sp>
    </p:spTree>
    <p:extLst>
      <p:ext uri="{BB962C8B-B14F-4D97-AF65-F5344CB8AC3E}">
        <p14:creationId xmlns:p14="http://schemas.microsoft.com/office/powerpoint/2010/main" val="3744549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Behavior-Based Coaching FMTs</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76196032"/>
              </p:ext>
            </p:extLst>
          </p:nvPr>
        </p:nvGraphicFramePr>
        <p:xfrm>
          <a:off x="457200" y="1600200"/>
          <a:ext cx="8230166" cy="2286000"/>
        </p:xfrm>
        <a:graphic>
          <a:graphicData uri="http://schemas.openxmlformats.org/drawingml/2006/table">
            <a:tbl>
              <a:tblPr firstRow="1" bandRow="1">
                <a:tableStyleId>{5C22544A-7EE6-4342-B048-85BDC9FD1C3A}</a:tableStyleId>
              </a:tblPr>
              <a:tblGrid>
                <a:gridCol w="1332608"/>
                <a:gridCol w="1860016"/>
                <a:gridCol w="1782515"/>
                <a:gridCol w="1937516"/>
                <a:gridCol w="1317511"/>
              </a:tblGrid>
              <a:tr h="370840">
                <a:tc>
                  <a:txBody>
                    <a:bodyPr/>
                    <a:lstStyle/>
                    <a:p>
                      <a:pPr algn="ctr"/>
                      <a:r>
                        <a:rPr lang="en-US" sz="1400" dirty="0" smtClean="0">
                          <a:latin typeface="Arial" pitchFamily="34" charset="0"/>
                          <a:cs typeface="Arial" pitchFamily="34" charset="0"/>
                        </a:rPr>
                        <a:t>System</a:t>
                      </a:r>
                      <a:endParaRPr lang="en-US" sz="1400" dirty="0">
                        <a:latin typeface="Arial" pitchFamily="34" charset="0"/>
                        <a:cs typeface="Arial" pitchFamily="34" charset="0"/>
                      </a:endParaRPr>
                    </a:p>
                  </a:txBody>
                  <a:tcPr marL="93001" marR="93001"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Vendor</a:t>
                      </a:r>
                      <a:endParaRPr lang="en-US" sz="1400" dirty="0">
                        <a:latin typeface="Arial" pitchFamily="34" charset="0"/>
                        <a:cs typeface="Arial" pitchFamily="34" charset="0"/>
                      </a:endParaRPr>
                    </a:p>
                  </a:txBody>
                  <a:tcPr marL="93001" marR="93001"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Performance</a:t>
                      </a:r>
                    </a:p>
                    <a:p>
                      <a:pPr algn="ctr"/>
                      <a:r>
                        <a:rPr lang="en-US" sz="1400" dirty="0" smtClean="0">
                          <a:latin typeface="Arial" pitchFamily="34" charset="0"/>
                          <a:cs typeface="Arial" pitchFamily="34" charset="0"/>
                        </a:rPr>
                        <a:t>Metrics</a:t>
                      </a:r>
                      <a:endParaRPr lang="en-US" sz="1400" dirty="0">
                        <a:latin typeface="Arial" pitchFamily="34" charset="0"/>
                        <a:cs typeface="Arial" pitchFamily="34" charset="0"/>
                      </a:endParaRPr>
                    </a:p>
                  </a:txBody>
                  <a:tcPr marL="93001" marR="93001"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User</a:t>
                      </a:r>
                      <a:r>
                        <a:rPr lang="en-US" sz="1400" baseline="0" dirty="0" smtClean="0">
                          <a:latin typeface="Arial" pitchFamily="34" charset="0"/>
                          <a:cs typeface="Arial" pitchFamily="34" charset="0"/>
                        </a:rPr>
                        <a:t> Interface/Location</a:t>
                      </a:r>
                      <a:endParaRPr lang="en-US" sz="1400" dirty="0">
                        <a:latin typeface="Arial" pitchFamily="34" charset="0"/>
                        <a:cs typeface="Arial" pitchFamily="34" charset="0"/>
                      </a:endParaRPr>
                    </a:p>
                  </a:txBody>
                  <a:tcPr marL="93001" marR="93001"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Cost (US$)</a:t>
                      </a:r>
                    </a:p>
                    <a:p>
                      <a:pPr algn="ctr"/>
                      <a:r>
                        <a:rPr lang="en-US" sz="1400" dirty="0" smtClean="0">
                          <a:latin typeface="Arial" pitchFamily="34" charset="0"/>
                          <a:cs typeface="Arial" pitchFamily="34" charset="0"/>
                        </a:rPr>
                        <a:t>per System</a:t>
                      </a:r>
                      <a:endParaRPr lang="en-US" sz="1400" dirty="0">
                        <a:latin typeface="Arial" pitchFamily="34" charset="0"/>
                        <a:cs typeface="Arial" pitchFamily="34" charset="0"/>
                      </a:endParaRPr>
                    </a:p>
                  </a:txBody>
                  <a:tcPr marL="93001" marR="93001"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Drivecam</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3"/>
                        </a:rPr>
                        <a:t>Drivecam</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Forward and in-cab</a:t>
                      </a:r>
                      <a:r>
                        <a:rPr lang="en-US" sz="1400" baseline="0" dirty="0" smtClean="0">
                          <a:latin typeface="Arial" pitchFamily="34" charset="0"/>
                          <a:cs typeface="Arial" pitchFamily="34" charset="0"/>
                        </a:rPr>
                        <a:t> video, vehicle state</a:t>
                      </a:r>
                      <a:endParaRPr lang="en-US" sz="1400" dirty="0">
                        <a:latin typeface="Arial" pitchFamily="34" charset="0"/>
                        <a:cs typeface="Arial" pitchFamily="34" charset="0"/>
                      </a:endParaRPr>
                    </a:p>
                  </a:txBody>
                  <a:tcPr marL="93001" marR="9300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Windshield mounted</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$495.00</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DV101E</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err="1" smtClean="0">
                          <a:latin typeface="Arial" pitchFamily="34" charset="0"/>
                          <a:cs typeface="Arial" pitchFamily="34" charset="0"/>
                          <a:hlinkClick r:id="rId4"/>
                        </a:rPr>
                        <a:t>Rosco</a:t>
                      </a:r>
                      <a:r>
                        <a:rPr lang="en-US" sz="1400" dirty="0" smtClean="0">
                          <a:latin typeface="Arial" pitchFamily="34" charset="0"/>
                          <a:cs typeface="Arial" pitchFamily="34" charset="0"/>
                          <a:hlinkClick r:id="rId4"/>
                        </a:rPr>
                        <a:t> Vision</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Forward</a:t>
                      </a:r>
                      <a:r>
                        <a:rPr lang="en-US" sz="1400" baseline="0" dirty="0" smtClean="0">
                          <a:latin typeface="Arial" pitchFamily="34" charset="0"/>
                          <a:cs typeface="Arial" pitchFamily="34" charset="0"/>
                        </a:rPr>
                        <a:t> and in-cab video, GPS, and speed</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Windshield mounted</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$831.88</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Smartdrive</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5"/>
                        </a:rPr>
                        <a:t>Smartdrive</a:t>
                      </a:r>
                      <a:r>
                        <a:rPr lang="en-US" sz="1400" baseline="0" dirty="0" smtClean="0">
                          <a:latin typeface="Arial" pitchFamily="34" charset="0"/>
                          <a:cs typeface="Arial" pitchFamily="34" charset="0"/>
                          <a:hlinkClick r:id="rId5"/>
                        </a:rPr>
                        <a:t> Systems</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Forward and in-cab video</a:t>
                      </a:r>
                      <a:endParaRPr lang="en-US" sz="1400" dirty="0">
                        <a:latin typeface="Arial" pitchFamily="34" charset="0"/>
                        <a:cs typeface="Arial" pitchFamily="34" charset="0"/>
                      </a:endParaRPr>
                    </a:p>
                  </a:txBody>
                  <a:tcPr marL="93001" marR="9300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Windshield mounted</a:t>
                      </a:r>
                      <a:endParaRPr lang="en-US" sz="1400"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b="0" dirty="0" smtClean="0">
                          <a:latin typeface="Arial" pitchFamily="34" charset="0"/>
                          <a:cs typeface="Arial" pitchFamily="34" charset="0"/>
                        </a:rPr>
                        <a:t>Contact</a:t>
                      </a:r>
                      <a:r>
                        <a:rPr lang="en-US" sz="1400" b="0" baseline="0" dirty="0" smtClean="0">
                          <a:latin typeface="Arial" pitchFamily="34" charset="0"/>
                          <a:cs typeface="Arial" pitchFamily="34" charset="0"/>
                        </a:rPr>
                        <a:t> for pricing</a:t>
                      </a:r>
                      <a:r>
                        <a:rPr lang="en-US" sz="1400" b="1" baseline="0" dirty="0" smtClean="0">
                          <a:latin typeface="Arial" pitchFamily="34" charset="0"/>
                          <a:cs typeface="Arial" pitchFamily="34" charset="0"/>
                        </a:rPr>
                        <a:t>^</a:t>
                      </a:r>
                      <a:endParaRPr lang="en-US" sz="1400" b="1" dirty="0">
                        <a:latin typeface="Arial" pitchFamily="34" charset="0"/>
                        <a:cs typeface="Arial" pitchFamily="34" charset="0"/>
                      </a:endParaRPr>
                    </a:p>
                  </a:txBody>
                  <a:tcPr marL="93001" marR="9300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533400" y="4038600"/>
            <a:ext cx="3734292" cy="830997"/>
          </a:xfrm>
          <a:prstGeom prst="rect">
            <a:avLst/>
          </a:prstGeom>
          <a:noFill/>
        </p:spPr>
        <p:txBody>
          <a:bodyPr wrap="none" rtlCol="0">
            <a:spAutoFit/>
          </a:bodyPr>
          <a:lstStyle/>
          <a:p>
            <a:r>
              <a:rPr lang="en-US" sz="1600" b="1" dirty="0">
                <a:latin typeface="Arial" pitchFamily="34" charset="0"/>
                <a:cs typeface="Arial" pitchFamily="34" charset="0"/>
              </a:rPr>
              <a:t>- </a:t>
            </a:r>
            <a:r>
              <a:rPr lang="en-US" sz="1600" dirty="0">
                <a:latin typeface="Arial" pitchFamily="34" charset="0"/>
                <a:cs typeface="Arial" pitchFamily="34" charset="0"/>
              </a:rPr>
              <a:t>Available FMT pricing as of May 2012</a:t>
            </a:r>
          </a:p>
          <a:p>
            <a:r>
              <a:rPr lang="en-US" sz="1600" b="1" dirty="0" smtClean="0">
                <a:latin typeface="Arial" pitchFamily="34" charset="0"/>
                <a:cs typeface="Arial" pitchFamily="34" charset="0"/>
              </a:rPr>
              <a:t>* </a:t>
            </a:r>
            <a:r>
              <a:rPr lang="en-US" sz="1600" dirty="0" smtClean="0">
                <a:latin typeface="Arial" pitchFamily="34" charset="0"/>
                <a:cs typeface="Arial" pitchFamily="34" charset="0"/>
              </a:rPr>
              <a:t>Base price </a:t>
            </a:r>
          </a:p>
          <a:p>
            <a:r>
              <a:rPr lang="en-US" sz="1600" b="1" dirty="0" smtClean="0">
                <a:latin typeface="Arial" pitchFamily="34" charset="0"/>
                <a:cs typeface="Arial" pitchFamily="34" charset="0"/>
              </a:rPr>
              <a:t>^</a:t>
            </a:r>
            <a:r>
              <a:rPr lang="en-US" sz="1600" dirty="0" smtClean="0">
                <a:latin typeface="Arial" pitchFamily="34" charset="0"/>
                <a:cs typeface="Arial" pitchFamily="34" charset="0"/>
              </a:rPr>
              <a:t> Additional monthly fee required</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86267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Arial" pitchFamily="34" charset="0"/>
                <a:cs typeface="Arial" pitchFamily="34" charset="0"/>
              </a:rPr>
              <a:t>DriveCam</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Behavior-based safety</a:t>
            </a:r>
          </a:p>
          <a:p>
            <a:pPr lvl="1"/>
            <a:r>
              <a:rPr lang="en-US" sz="2400" dirty="0" smtClean="0"/>
              <a:t>Windshield mounted forward looking and in-cab camera provide continuous video</a:t>
            </a:r>
          </a:p>
          <a:p>
            <a:pPr lvl="1"/>
            <a:r>
              <a:rPr lang="en-US" sz="2400" dirty="0" smtClean="0"/>
              <a:t>Vehicle state (i.e., speed, braking, etc.) are used in tandem with video to record triggered events</a:t>
            </a:r>
          </a:p>
          <a:p>
            <a:r>
              <a:rPr lang="en-US" sz="2800" dirty="0" smtClean="0"/>
              <a:t>Driver auditory alert </a:t>
            </a:r>
          </a:p>
          <a:p>
            <a:r>
              <a:rPr lang="en-US" sz="2800" dirty="0" smtClean="0"/>
              <a:t>Recorded data transmitted to third party for analysis and review</a:t>
            </a:r>
          </a:p>
          <a:p>
            <a:r>
              <a:rPr lang="en-US" sz="2800" dirty="0" smtClean="0"/>
              <a:t>User accesses data through third party </a:t>
            </a:r>
          </a:p>
          <a:p>
            <a:endParaRPr lang="en-US" dirty="0" smtClean="0"/>
          </a:p>
        </p:txBody>
      </p:sp>
    </p:spTree>
    <p:extLst>
      <p:ext uri="{BB962C8B-B14F-4D97-AF65-F5344CB8AC3E}">
        <p14:creationId xmlns:p14="http://schemas.microsoft.com/office/powerpoint/2010/main" val="29429305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pitchFamily="34" charset="0"/>
                <a:cs typeface="Arial" pitchFamily="34" charset="0"/>
              </a:rPr>
              <a:t>Psychomotor FMTs</a:t>
            </a:r>
            <a:endParaRPr lang="en-US" sz="4000"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8688033"/>
              </p:ext>
            </p:extLst>
          </p:nvPr>
        </p:nvGraphicFramePr>
        <p:xfrm>
          <a:off x="457200" y="1600200"/>
          <a:ext cx="8229600" cy="3230880"/>
        </p:xfrm>
        <a:graphic>
          <a:graphicData uri="http://schemas.openxmlformats.org/drawingml/2006/table">
            <a:tbl>
              <a:tblPr firstRow="1" bandRow="1">
                <a:tableStyleId>{5C22544A-7EE6-4342-B048-85BDC9FD1C3A}</a:tableStyleId>
              </a:tblPr>
              <a:tblGrid>
                <a:gridCol w="1773621"/>
                <a:gridCol w="2199290"/>
                <a:gridCol w="1560786"/>
                <a:gridCol w="1631731"/>
                <a:gridCol w="1064172"/>
              </a:tblGrid>
              <a:tr h="370840">
                <a:tc>
                  <a:txBody>
                    <a:bodyPr/>
                    <a:lstStyle/>
                    <a:p>
                      <a:pPr algn="ctr"/>
                      <a:r>
                        <a:rPr lang="en-US" sz="1400" dirty="0" smtClean="0">
                          <a:latin typeface="Arial" pitchFamily="34" charset="0"/>
                          <a:cs typeface="Arial" pitchFamily="34" charset="0"/>
                        </a:rPr>
                        <a:t>System</a:t>
                      </a:r>
                      <a:endParaRPr lang="en-US" sz="1400" dirty="0">
                        <a:latin typeface="Arial" pitchFamily="34" charset="0"/>
                        <a:cs typeface="Arial" pitchFamily="34" charset="0"/>
                      </a:endParaRPr>
                    </a:p>
                  </a:txBody>
                  <a:tcPr marL="85134" marR="8513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Vendor</a:t>
                      </a:r>
                      <a:endParaRPr lang="en-US" sz="1400" dirty="0">
                        <a:latin typeface="Arial" pitchFamily="34" charset="0"/>
                        <a:cs typeface="Arial" pitchFamily="34" charset="0"/>
                      </a:endParaRPr>
                    </a:p>
                  </a:txBody>
                  <a:tcPr marL="85134" marR="8513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Performance</a:t>
                      </a:r>
                    </a:p>
                    <a:p>
                      <a:pPr algn="ctr"/>
                      <a:r>
                        <a:rPr lang="en-US" sz="1400" dirty="0" smtClean="0">
                          <a:latin typeface="Arial" pitchFamily="34" charset="0"/>
                          <a:cs typeface="Arial" pitchFamily="34" charset="0"/>
                        </a:rPr>
                        <a:t>Metrics</a:t>
                      </a:r>
                      <a:endParaRPr lang="en-US" sz="1400" dirty="0">
                        <a:latin typeface="Arial" pitchFamily="34" charset="0"/>
                        <a:cs typeface="Arial" pitchFamily="34" charset="0"/>
                      </a:endParaRPr>
                    </a:p>
                  </a:txBody>
                  <a:tcPr marL="85134" marR="8513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User</a:t>
                      </a:r>
                      <a:r>
                        <a:rPr lang="en-US" sz="1400" baseline="0" dirty="0" smtClean="0">
                          <a:latin typeface="Arial" pitchFamily="34" charset="0"/>
                          <a:cs typeface="Arial" pitchFamily="34" charset="0"/>
                        </a:rPr>
                        <a:t> Interface</a:t>
                      </a:r>
                      <a:endParaRPr lang="en-US" sz="1400" dirty="0">
                        <a:latin typeface="Arial" pitchFamily="34" charset="0"/>
                        <a:cs typeface="Arial" pitchFamily="34" charset="0"/>
                      </a:endParaRPr>
                    </a:p>
                  </a:txBody>
                  <a:tcPr marL="85134" marR="8513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Cost (US$)</a:t>
                      </a:r>
                    </a:p>
                    <a:p>
                      <a:pPr algn="ctr"/>
                      <a:r>
                        <a:rPr lang="en-US" sz="1400" dirty="0" smtClean="0">
                          <a:latin typeface="Arial" pitchFamily="34" charset="0"/>
                          <a:cs typeface="Arial" pitchFamily="34" charset="0"/>
                        </a:rPr>
                        <a:t>per System</a:t>
                      </a:r>
                      <a:endParaRPr lang="en-US" sz="1400" dirty="0">
                        <a:latin typeface="Arial" pitchFamily="34" charset="0"/>
                        <a:cs typeface="Arial" pitchFamily="34" charset="0"/>
                      </a:endParaRPr>
                    </a:p>
                  </a:txBody>
                  <a:tcPr marL="85134" marR="85134"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Critical Tracking</a:t>
                      </a:r>
                      <a:r>
                        <a:rPr lang="en-US" sz="1400" baseline="0" dirty="0" smtClean="0">
                          <a:latin typeface="Arial" pitchFamily="34" charset="0"/>
                          <a:cs typeface="Arial" pitchFamily="34" charset="0"/>
                        </a:rPr>
                        <a:t> Task</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3"/>
                        </a:rPr>
                        <a:t>Systems Technology, Inc.</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Hand-eye</a:t>
                      </a:r>
                      <a:r>
                        <a:rPr lang="en-US" sz="1400" baseline="0" dirty="0" smtClean="0">
                          <a:latin typeface="Arial" pitchFamily="34" charset="0"/>
                          <a:cs typeface="Arial" pitchFamily="34" charset="0"/>
                        </a:rPr>
                        <a:t> coordination</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Back office</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$4,500.00</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PVT-192</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4"/>
                        </a:rPr>
                        <a:t>Ambulatory Monitoring,</a:t>
                      </a:r>
                      <a:r>
                        <a:rPr lang="en-US" sz="1400" baseline="0" dirty="0" smtClean="0">
                          <a:latin typeface="Arial" pitchFamily="34" charset="0"/>
                          <a:cs typeface="Arial" pitchFamily="34" charset="0"/>
                          <a:hlinkClick r:id="rId4"/>
                        </a:rPr>
                        <a:t> Inc.</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Reaction</a:t>
                      </a:r>
                      <a:r>
                        <a:rPr lang="en-US" sz="1400" baseline="0" dirty="0" smtClean="0">
                          <a:latin typeface="Arial" pitchFamily="34" charset="0"/>
                          <a:cs typeface="Arial" pitchFamily="34" charset="0"/>
                        </a:rPr>
                        <a:t> time</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Back</a:t>
                      </a:r>
                      <a:r>
                        <a:rPr lang="en-US" sz="1400" baseline="0" dirty="0" smtClean="0">
                          <a:latin typeface="Arial" pitchFamily="34" charset="0"/>
                          <a:cs typeface="Arial" pitchFamily="34" charset="0"/>
                        </a:rPr>
                        <a:t> office</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$2,500.00</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Antisleep Pilot</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5"/>
                        </a:rPr>
                        <a:t>Antisleep Pilot</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Reaction time</a:t>
                      </a:r>
                      <a:r>
                        <a:rPr lang="en-US" sz="1400" baseline="0" dirty="0" smtClean="0">
                          <a:latin typeface="Arial" pitchFamily="34" charset="0"/>
                          <a:cs typeface="Arial" pitchFamily="34" charset="0"/>
                        </a:rPr>
                        <a:t> and 26 risk factors</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Dash mounted</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$179.00</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Reactive Fatigue Warning System</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hlinkClick r:id="rId6"/>
                        </a:rPr>
                        <a:t>C-track</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Reaction time</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Dash mounted</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Contact</a:t>
                      </a:r>
                      <a:r>
                        <a:rPr lang="en-US" sz="1400" baseline="0" dirty="0" smtClean="0">
                          <a:latin typeface="Arial" pitchFamily="34" charset="0"/>
                          <a:cs typeface="Arial" pitchFamily="34" charset="0"/>
                        </a:rPr>
                        <a:t> for pricing</a:t>
                      </a:r>
                      <a:endParaRPr lang="en-US" sz="1400" dirty="0">
                        <a:latin typeface="Arial" pitchFamily="34" charset="0"/>
                        <a:cs typeface="Arial" pitchFamily="34" charset="0"/>
                      </a:endParaRPr>
                    </a:p>
                  </a:txBody>
                  <a:tcPr marL="85134" marR="85134"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381000" y="4953000"/>
            <a:ext cx="6324600" cy="584775"/>
          </a:xfrm>
          <a:prstGeom prst="rect">
            <a:avLst/>
          </a:prstGeom>
          <a:noFill/>
        </p:spPr>
        <p:txBody>
          <a:bodyPr wrap="square" rtlCol="0">
            <a:spAutoFit/>
          </a:bodyPr>
          <a:lstStyle/>
          <a:p>
            <a:r>
              <a:rPr lang="en-US" sz="1600" b="1" dirty="0">
                <a:latin typeface="Arial" pitchFamily="34" charset="0"/>
                <a:cs typeface="Arial" pitchFamily="34" charset="0"/>
              </a:rPr>
              <a:t>- </a:t>
            </a:r>
            <a:r>
              <a:rPr lang="en-US" sz="1600" dirty="0">
                <a:latin typeface="Arial" pitchFamily="34" charset="0"/>
                <a:cs typeface="Arial" pitchFamily="34" charset="0"/>
              </a:rPr>
              <a:t>Available FMT pricing as of May 2012</a:t>
            </a:r>
          </a:p>
          <a:p>
            <a:endParaRPr lang="en-US" sz="1600" dirty="0"/>
          </a:p>
        </p:txBody>
      </p:sp>
    </p:spTree>
    <p:extLst>
      <p:ext uri="{BB962C8B-B14F-4D97-AF65-F5344CB8AC3E}">
        <p14:creationId xmlns:p14="http://schemas.microsoft.com/office/powerpoint/2010/main" val="41019296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Arial" pitchFamily="34" charset="0"/>
                <a:cs typeface="Arial" pitchFamily="34" charset="0"/>
              </a:rPr>
              <a:t>Systems Technology, Inc.</a:t>
            </a:r>
            <a:br>
              <a:rPr lang="en-US" sz="4000" dirty="0" smtClean="0">
                <a:latin typeface="Arial" pitchFamily="34" charset="0"/>
                <a:cs typeface="Arial" pitchFamily="34" charset="0"/>
              </a:rPr>
            </a:br>
            <a:r>
              <a:rPr lang="en-US" sz="4000" dirty="0" smtClean="0">
                <a:latin typeface="Arial" pitchFamily="34" charset="0"/>
                <a:cs typeface="Arial" pitchFamily="34" charset="0"/>
              </a:rPr>
              <a:t>Critical Tracking Task </a:t>
            </a:r>
            <a:endParaRPr lang="en-US" sz="4000" dirty="0">
              <a:latin typeface="Arial" pitchFamily="34" charset="0"/>
              <a:cs typeface="Arial" pitchFamily="34" charset="0"/>
            </a:endParaRPr>
          </a:p>
        </p:txBody>
      </p:sp>
      <p:sp>
        <p:nvSpPr>
          <p:cNvPr id="5" name="Content Placeholder 2"/>
          <p:cNvSpPr>
            <a:spLocks noGrp="1"/>
          </p:cNvSpPr>
          <p:nvPr>
            <p:ph idx="1"/>
          </p:nvPr>
        </p:nvSpPr>
        <p:spPr>
          <a:xfrm>
            <a:off x="457200" y="1600200"/>
            <a:ext cx="8229600" cy="4648200"/>
          </a:xfrm>
        </p:spPr>
        <p:txBody>
          <a:bodyPr>
            <a:normAutofit lnSpcReduction="10000"/>
          </a:bodyPr>
          <a:lstStyle/>
          <a:p>
            <a:r>
              <a:rPr lang="en-US" sz="2800" dirty="0" smtClean="0"/>
              <a:t>Psychomotor skill metrics</a:t>
            </a:r>
          </a:p>
          <a:p>
            <a:pPr lvl="1"/>
            <a:r>
              <a:rPr lang="en-US" sz="2400" dirty="0" smtClean="0"/>
              <a:t>PC-based fitness-for-duty test</a:t>
            </a:r>
          </a:p>
          <a:p>
            <a:pPr lvl="1"/>
            <a:r>
              <a:rPr lang="en-US" sz="2400" dirty="0" smtClean="0"/>
              <a:t>Tests hand-eye coordination and general cognitive function</a:t>
            </a:r>
          </a:p>
          <a:p>
            <a:r>
              <a:rPr lang="en-US" sz="2800" dirty="0" smtClean="0"/>
              <a:t>Equivalent to balancing broomstick                               in palm of hand</a:t>
            </a:r>
            <a:endParaRPr lang="en-US" sz="2800" dirty="0"/>
          </a:p>
          <a:p>
            <a:r>
              <a:rPr lang="en-US" sz="2800" dirty="0"/>
              <a:t>Works on any Windows </a:t>
            </a:r>
            <a:r>
              <a:rPr lang="en-US" sz="2800" dirty="0" smtClean="0"/>
              <a:t>based                                    </a:t>
            </a:r>
            <a:r>
              <a:rPr lang="en-US" sz="2800" dirty="0"/>
              <a:t>computer</a:t>
            </a:r>
          </a:p>
          <a:p>
            <a:r>
              <a:rPr lang="en-US" sz="2800" dirty="0"/>
              <a:t>Objective and non-invasive </a:t>
            </a:r>
            <a:r>
              <a:rPr lang="en-US" sz="2800" dirty="0" smtClean="0"/>
              <a:t>                                      approach</a:t>
            </a:r>
            <a:endParaRPr lang="en-US" sz="2800" dirty="0"/>
          </a:p>
          <a:p>
            <a:r>
              <a:rPr lang="en-US" sz="2800" dirty="0"/>
              <a:t>Typically takes one minute to </a:t>
            </a:r>
            <a:r>
              <a:rPr lang="en-US" sz="2800" dirty="0" smtClean="0"/>
              <a:t>administer</a:t>
            </a:r>
            <a:endParaRPr lang="en-US" sz="2800" dirty="0"/>
          </a:p>
        </p:txBody>
      </p:sp>
      <p:pic>
        <p:nvPicPr>
          <p:cNvPr id="6" name="Picture 5" title="Fitness for Duty Te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947" y="3276600"/>
            <a:ext cx="2637092" cy="1981200"/>
          </a:xfrm>
          <a:prstGeom prst="rect">
            <a:avLst/>
          </a:prstGeom>
          <a:ln w="19050">
            <a:solidFill>
              <a:schemeClr val="tx1"/>
            </a:solidFill>
          </a:ln>
        </p:spPr>
      </p:pic>
    </p:spTree>
    <p:extLst>
      <p:ext uri="{BB962C8B-B14F-4D97-AF65-F5344CB8AC3E}">
        <p14:creationId xmlns:p14="http://schemas.microsoft.com/office/powerpoint/2010/main" val="39351191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Scheduling &amp; Trip Planning FMTs</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90622139"/>
              </p:ext>
            </p:extLst>
          </p:nvPr>
        </p:nvGraphicFramePr>
        <p:xfrm>
          <a:off x="304800" y="1752600"/>
          <a:ext cx="8610600" cy="3322320"/>
        </p:xfrm>
        <a:graphic>
          <a:graphicData uri="http://schemas.openxmlformats.org/drawingml/2006/table">
            <a:tbl>
              <a:tblPr firstRow="1" bandRow="1">
                <a:tableStyleId>{5C22544A-7EE6-4342-B048-85BDC9FD1C3A}</a:tableStyleId>
              </a:tblPr>
              <a:tblGrid>
                <a:gridCol w="1981200"/>
                <a:gridCol w="1524000"/>
                <a:gridCol w="1905000"/>
                <a:gridCol w="1981200"/>
                <a:gridCol w="1219200"/>
              </a:tblGrid>
              <a:tr h="370840">
                <a:tc>
                  <a:txBody>
                    <a:bodyPr/>
                    <a:lstStyle/>
                    <a:p>
                      <a:pPr algn="ctr"/>
                      <a:r>
                        <a:rPr lang="en-US" sz="1400" dirty="0" smtClean="0">
                          <a:latin typeface="Arial" pitchFamily="34" charset="0"/>
                          <a:cs typeface="Arial" pitchFamily="34" charset="0"/>
                        </a:rPr>
                        <a:t>System</a:t>
                      </a:r>
                      <a:endParaRPr lang="en-US" sz="1400" dirty="0">
                        <a:latin typeface="Arial" pitchFamily="34" charset="0"/>
                        <a:cs typeface="Arial"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Vendor</a:t>
                      </a:r>
                      <a:endParaRPr lang="en-US" sz="1400" dirty="0">
                        <a:latin typeface="Arial" pitchFamily="34" charset="0"/>
                        <a:cs typeface="Arial"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Application</a:t>
                      </a:r>
                      <a:endParaRPr lang="en-US" sz="1400" dirty="0">
                        <a:latin typeface="Arial" pitchFamily="34" charset="0"/>
                        <a:cs typeface="Arial"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User</a:t>
                      </a:r>
                      <a:r>
                        <a:rPr lang="en-US" sz="1400" baseline="0" dirty="0" smtClean="0">
                          <a:latin typeface="Arial" pitchFamily="34" charset="0"/>
                          <a:cs typeface="Arial" pitchFamily="34" charset="0"/>
                        </a:rPr>
                        <a:t> Interface</a:t>
                      </a:r>
                      <a:endParaRPr lang="en-US" sz="1400" dirty="0">
                        <a:latin typeface="Arial" pitchFamily="34" charset="0"/>
                        <a:cs typeface="Arial"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Cost (US$)</a:t>
                      </a:r>
                    </a:p>
                    <a:p>
                      <a:pPr algn="ctr"/>
                      <a:r>
                        <a:rPr lang="en-US" sz="1400" dirty="0" smtClean="0">
                          <a:latin typeface="Arial" pitchFamily="34" charset="0"/>
                          <a:cs typeface="Arial" pitchFamily="34" charset="0"/>
                        </a:rPr>
                        <a:t>per System</a:t>
                      </a:r>
                      <a:endParaRPr lang="en-US" sz="1400" dirty="0">
                        <a:latin typeface="Arial" pitchFamily="34" charset="0"/>
                        <a:cs typeface="Arial"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err="1" smtClean="0">
                          <a:latin typeface="Arial" pitchFamily="34" charset="0"/>
                          <a:cs typeface="Arial" pitchFamily="34" charset="0"/>
                        </a:rPr>
                        <a:t>Disaptcher</a:t>
                      </a:r>
                      <a:r>
                        <a:rPr lang="en-US" sz="1400" dirty="0" smtClean="0">
                          <a:latin typeface="Arial" pitchFamily="34" charset="0"/>
                          <a:cs typeface="Arial" pitchFamily="34" charset="0"/>
                        </a:rPr>
                        <a:t> ID™</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hlinkClick r:id="rId3"/>
                        </a:rPr>
                        <a:t>Faid Safe</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Fleets</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Back-office PC-based</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b="0" dirty="0" smtClean="0">
                          <a:latin typeface="Arial" pitchFamily="34" charset="0"/>
                          <a:cs typeface="Arial" pitchFamily="34" charset="0"/>
                        </a:rPr>
                        <a:t>Contact for pricing</a:t>
                      </a:r>
                      <a:endParaRPr lang="en-US" sz="1400" b="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Circadian Alertness Simulator</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hlinkClick r:id="rId4"/>
                        </a:rPr>
                        <a:t>Circadian®</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Fleets</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Back office PC-based</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b="0" dirty="0" smtClean="0">
                          <a:latin typeface="Arial" pitchFamily="34" charset="0"/>
                          <a:cs typeface="Arial" pitchFamily="34" charset="0"/>
                        </a:rPr>
                        <a:t>Contact for pricing</a:t>
                      </a:r>
                      <a:endParaRPr lang="en-US" sz="1400" b="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smtClean="0">
                          <a:latin typeface="Arial" pitchFamily="34" charset="0"/>
                          <a:cs typeface="Arial" pitchFamily="34" charset="0"/>
                        </a:rPr>
                        <a:t>Fatigue Avoidance Scheduling Tool (FAST)</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hlinkClick r:id="rId5"/>
                        </a:rPr>
                        <a:t>Fatigue Science</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Fleets</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Back office PC-based</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$7,500.00</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err="1" smtClean="0">
                          <a:latin typeface="Arial" pitchFamily="34" charset="0"/>
                          <a:cs typeface="Arial" pitchFamily="34" charset="0"/>
                        </a:rPr>
                        <a:t>Intelli</a:t>
                      </a:r>
                      <a:r>
                        <a:rPr lang="en-US" sz="1400" baseline="0" dirty="0" smtClean="0">
                          <a:latin typeface="Arial" pitchFamily="34" charset="0"/>
                          <a:cs typeface="Arial" pitchFamily="34" charset="0"/>
                        </a:rPr>
                        <a:t> Route TND760</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hlinkClick r:id="rId6"/>
                        </a:rPr>
                        <a:t>Rand McNally</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Fleets</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Dash mounted touch screen LCD</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$800.00</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r>
                        <a:rPr lang="en-US" sz="1400" dirty="0" err="1" smtClean="0">
                          <a:latin typeface="Arial" pitchFamily="34" charset="0"/>
                          <a:cs typeface="Arial" pitchFamily="34" charset="0"/>
                        </a:rPr>
                        <a:t>Intelli</a:t>
                      </a:r>
                      <a:r>
                        <a:rPr lang="en-US" sz="1400" baseline="0" dirty="0" smtClean="0">
                          <a:latin typeface="Arial" pitchFamily="34" charset="0"/>
                          <a:cs typeface="Arial" pitchFamily="34" charset="0"/>
                        </a:rPr>
                        <a:t> Route TND510</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hlinkClick r:id="rId6"/>
                        </a:rPr>
                        <a:t>Rand McNally</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Owner-Operators</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smtClean="0">
                          <a:latin typeface="Arial" pitchFamily="34" charset="0"/>
                          <a:cs typeface="Arial" pitchFamily="34" charset="0"/>
                        </a:rPr>
                        <a:t>Dash mounted touch screen LCD</a:t>
                      </a:r>
                      <a:endParaRPr lang="en-US" sz="1400" dirty="0">
                        <a:latin typeface="Arial" pitchFamily="34" charset="0"/>
                        <a:cs typeface="Arial"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$400.00</a:t>
                      </a:r>
                      <a:endParaRPr lang="en-US" sz="1400" dirty="0">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228599" y="5257800"/>
            <a:ext cx="5253233" cy="584775"/>
          </a:xfrm>
          <a:prstGeom prst="rect">
            <a:avLst/>
          </a:prstGeom>
          <a:noFill/>
        </p:spPr>
        <p:txBody>
          <a:bodyPr wrap="none" rtlCol="0">
            <a:spAutoFit/>
          </a:bodyPr>
          <a:lstStyle/>
          <a:p>
            <a:r>
              <a:rPr lang="en-US" sz="1600" b="1" dirty="0">
                <a:latin typeface="Arial" pitchFamily="34" charset="0"/>
                <a:cs typeface="Arial" pitchFamily="34" charset="0"/>
              </a:rPr>
              <a:t>- </a:t>
            </a:r>
            <a:r>
              <a:rPr lang="en-US" sz="1600" dirty="0">
                <a:latin typeface="Arial" pitchFamily="34" charset="0"/>
                <a:cs typeface="Arial" pitchFamily="34" charset="0"/>
              </a:rPr>
              <a:t>Available FMT pricing as of May 2012</a:t>
            </a:r>
          </a:p>
          <a:p>
            <a:r>
              <a:rPr lang="en-US" sz="1600" b="1" dirty="0" smtClean="0">
                <a:latin typeface="Arial" pitchFamily="34" charset="0"/>
                <a:cs typeface="Arial" pitchFamily="34" charset="0"/>
              </a:rPr>
              <a:t>*</a:t>
            </a:r>
            <a:r>
              <a:rPr lang="en-US" sz="1600" dirty="0" smtClean="0">
                <a:latin typeface="Arial" pitchFamily="34" charset="0"/>
                <a:cs typeface="Arial" pitchFamily="34" charset="0"/>
              </a:rPr>
              <a:t> Cost is for a single two year license for one computer. </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5497699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Arial" pitchFamily="34" charset="0"/>
                <a:cs typeface="Arial" pitchFamily="34" charset="0"/>
              </a:rPr>
              <a:t>Fatigue Science</a:t>
            </a:r>
            <a:br>
              <a:rPr lang="en-US" sz="4000" dirty="0" smtClean="0">
                <a:latin typeface="Arial" pitchFamily="34" charset="0"/>
                <a:cs typeface="Arial" pitchFamily="34" charset="0"/>
              </a:rPr>
            </a:br>
            <a:r>
              <a:rPr lang="en-US" sz="4000" dirty="0" smtClean="0">
                <a:latin typeface="Arial" pitchFamily="34" charset="0"/>
                <a:cs typeface="Arial" pitchFamily="34" charset="0"/>
              </a:rPr>
              <a:t>Fatigue Avoidance Scheduling Tool</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sz="2800" dirty="0" smtClean="0"/>
              <a:t>Non-driver based system</a:t>
            </a:r>
          </a:p>
          <a:p>
            <a:pPr lvl="1"/>
            <a:r>
              <a:rPr lang="en-US" sz="2400" dirty="0" smtClean="0"/>
              <a:t>Proprietary software that uses circadian rhythm analysis and fleet scheduling to model fatigue risk</a:t>
            </a:r>
          </a:p>
          <a:p>
            <a:r>
              <a:rPr lang="en-US" sz="2800" dirty="0"/>
              <a:t>FAST software</a:t>
            </a:r>
          </a:p>
          <a:p>
            <a:pPr lvl="1"/>
            <a:r>
              <a:rPr lang="en-US" sz="2400" dirty="0"/>
              <a:t>Compatible with </a:t>
            </a:r>
            <a:r>
              <a:rPr lang="en-US" sz="2400" dirty="0" smtClean="0"/>
              <a:t>Windows-based </a:t>
            </a:r>
            <a:r>
              <a:rPr lang="en-US" sz="2400" dirty="0"/>
              <a:t>PCs</a:t>
            </a:r>
          </a:p>
          <a:p>
            <a:pPr lvl="1"/>
            <a:r>
              <a:rPr lang="en-US" sz="2400" dirty="0"/>
              <a:t>Graphs fatigue risk </a:t>
            </a:r>
          </a:p>
          <a:p>
            <a:pPr lvl="1"/>
            <a:r>
              <a:rPr lang="en-US" sz="2400" dirty="0"/>
              <a:t>Provides assessment of why schedules create potential fatigue risk</a:t>
            </a:r>
          </a:p>
          <a:p>
            <a:r>
              <a:rPr lang="en-US" sz="2800" dirty="0"/>
              <a:t>Compatible with </a:t>
            </a:r>
            <a:r>
              <a:rPr lang="en-US" sz="2800" dirty="0" err="1" smtClean="0"/>
              <a:t>Motionlogger</a:t>
            </a:r>
            <a:r>
              <a:rPr lang="en-US" sz="2800" dirty="0" smtClean="0">
                <a:latin typeface="Arial" pitchFamily="34" charset="0"/>
                <a:cs typeface="Arial" pitchFamily="34" charset="0"/>
              </a:rPr>
              <a:t>®</a:t>
            </a:r>
            <a:r>
              <a:rPr lang="en-US" sz="2800" dirty="0" smtClean="0"/>
              <a:t> </a:t>
            </a:r>
            <a:r>
              <a:rPr lang="en-US" sz="2800" dirty="0"/>
              <a:t>watch data</a:t>
            </a:r>
          </a:p>
          <a:p>
            <a:r>
              <a:rPr lang="en-US" sz="2800" dirty="0" smtClean="0"/>
              <a:t>License renewal at same two year rate</a:t>
            </a:r>
            <a:endParaRPr lang="en-US" sz="2800" dirty="0"/>
          </a:p>
        </p:txBody>
      </p:sp>
    </p:spTree>
    <p:extLst>
      <p:ext uri="{BB962C8B-B14F-4D97-AF65-F5344CB8AC3E}">
        <p14:creationId xmlns:p14="http://schemas.microsoft.com/office/powerpoint/2010/main" val="1643496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latin typeface="Arial" pitchFamily="34" charset="0"/>
                <a:cs typeface="Arial" pitchFamily="34" charset="0"/>
              </a:rPr>
              <a:t>Lesson 1: The Why, What, and How of Fatigue Management Technologies</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18703802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pitchFamily="34" charset="0"/>
                <a:cs typeface="Arial" pitchFamily="34" charset="0"/>
              </a:rPr>
              <a:t>Lesson 3: Deployment Considerations</a:t>
            </a:r>
            <a:br>
              <a:rPr lang="en-US" dirty="0" smtClean="0">
                <a:latin typeface="Arial" pitchFamily="34" charset="0"/>
                <a:cs typeface="Arial" pitchFamily="34" charset="0"/>
              </a:rPr>
            </a:br>
            <a:r>
              <a:rPr lang="en-US" dirty="0" smtClean="0">
                <a:latin typeface="Arial" pitchFamily="34" charset="0"/>
                <a:cs typeface="Arial" pitchFamily="34" charset="0"/>
              </a:rPr>
              <a:t>and Operational Guidelines</a:t>
            </a:r>
            <a:endParaRPr lang="en-US" dirty="0">
              <a:latin typeface="Arial" pitchFamily="34" charset="0"/>
              <a:cs typeface="Arial" pitchFamily="34" charset="0"/>
            </a:endParaRPr>
          </a:p>
        </p:txBody>
      </p:sp>
    </p:spTree>
    <p:extLst>
      <p:ext uri="{BB962C8B-B14F-4D97-AF65-F5344CB8AC3E}">
        <p14:creationId xmlns:p14="http://schemas.microsoft.com/office/powerpoint/2010/main" val="17786922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FMT Cost</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Often a limiting factor when determining use</a:t>
            </a:r>
          </a:p>
          <a:p>
            <a:pPr lvl="1"/>
            <a:r>
              <a:rPr lang="en-US" sz="2400" dirty="0" smtClean="0"/>
              <a:t>Initial purchase price</a:t>
            </a:r>
          </a:p>
          <a:p>
            <a:pPr lvl="1"/>
            <a:r>
              <a:rPr lang="en-US" sz="2400" dirty="0" smtClean="0"/>
              <a:t>Return on investment</a:t>
            </a:r>
          </a:p>
          <a:p>
            <a:pPr lvl="1"/>
            <a:r>
              <a:rPr lang="en-US" sz="2400" dirty="0" smtClean="0"/>
              <a:t>Fleet size and locations</a:t>
            </a:r>
          </a:p>
          <a:p>
            <a:pPr lvl="1"/>
            <a:r>
              <a:rPr lang="en-US" sz="2400" dirty="0" smtClean="0"/>
              <a:t>Training</a:t>
            </a:r>
          </a:p>
          <a:p>
            <a:r>
              <a:rPr lang="en-US" sz="2800" dirty="0" smtClean="0"/>
              <a:t>Financing vs. outright purchase</a:t>
            </a:r>
          </a:p>
          <a:p>
            <a:r>
              <a:rPr lang="en-US" sz="2800" dirty="0" smtClean="0"/>
              <a:t>Must look at the big picture</a:t>
            </a:r>
          </a:p>
        </p:txBody>
      </p:sp>
      <p:pic>
        <p:nvPicPr>
          <p:cNvPr id="6" name="Picture 5" title="Chain with money sign"/>
          <p:cNvPicPr>
            <a:picLocks noChangeAspect="1" noChangeArrowheads="1"/>
          </p:cNvPicPr>
          <p:nvPr/>
        </p:nvPicPr>
        <p:blipFill>
          <a:blip r:embed="rId3" cstate="print"/>
          <a:srcRect/>
          <a:stretch>
            <a:fillRect/>
          </a:stretch>
        </p:blipFill>
        <p:spPr bwMode="auto">
          <a:xfrm>
            <a:off x="5029200" y="2362200"/>
            <a:ext cx="1828800" cy="1371600"/>
          </a:xfrm>
          <a:prstGeom prst="rect">
            <a:avLst/>
          </a:prstGeom>
          <a:noFill/>
          <a:ln w="19050">
            <a:solidFill>
              <a:schemeClr val="tx1"/>
            </a:solidFill>
            <a:miter lim="800000"/>
            <a:headEnd/>
            <a:tailEnd/>
          </a:ln>
          <a:effectLst/>
        </p:spPr>
      </p:pic>
      <p:pic>
        <p:nvPicPr>
          <p:cNvPr id="7" name="Picture 6" title="White motorcoach"/>
          <p:cNvPicPr/>
          <p:nvPr/>
        </p:nvPicPr>
        <p:blipFill>
          <a:blip r:embed="rId4" cstate="print">
            <a:extLst>
              <a:ext uri="{28A0092B-C50C-407E-A947-70E740481C1C}">
                <a14:useLocalDpi xmlns:a14="http://schemas.microsoft.com/office/drawing/2010/main" val="0"/>
              </a:ext>
            </a:extLst>
          </a:blip>
          <a:stretch>
            <a:fillRect/>
          </a:stretch>
        </p:blipFill>
        <p:spPr>
          <a:xfrm>
            <a:off x="5943600" y="4038599"/>
            <a:ext cx="2743200" cy="1971675"/>
          </a:xfrm>
          <a:prstGeom prst="rect">
            <a:avLst/>
          </a:prstGeom>
          <a:ln w="19050">
            <a:solidFill>
              <a:schemeClr val="tx1"/>
            </a:solidFill>
          </a:ln>
        </p:spPr>
      </p:pic>
    </p:spTree>
    <p:extLst>
      <p:ext uri="{BB962C8B-B14F-4D97-AF65-F5344CB8AC3E}">
        <p14:creationId xmlns:p14="http://schemas.microsoft.com/office/powerpoint/2010/main" val="3475932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Return On Investment</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800" dirty="0" smtClean="0"/>
              <a:t>May be viewed as the most important aspect for FMT fleet integration</a:t>
            </a:r>
          </a:p>
          <a:p>
            <a:pPr lvl="1"/>
            <a:r>
              <a:rPr lang="en-US" sz="2400" dirty="0" smtClean="0"/>
              <a:t>Impact of avoiding just one fatigue-related crash per year</a:t>
            </a:r>
          </a:p>
          <a:p>
            <a:r>
              <a:rPr lang="en-US" sz="2800" dirty="0" smtClean="0"/>
              <a:t>Indirect </a:t>
            </a:r>
            <a:r>
              <a:rPr lang="en-US" sz="2800" dirty="0"/>
              <a:t>cost benefits should also be considered</a:t>
            </a:r>
          </a:p>
          <a:p>
            <a:pPr lvl="1"/>
            <a:r>
              <a:rPr lang="en-US" sz="2400" dirty="0"/>
              <a:t>CSA score, cost of driver replacement, </a:t>
            </a:r>
            <a:r>
              <a:rPr lang="en-US" sz="2400" dirty="0" smtClean="0"/>
              <a:t>environmental clean up, </a:t>
            </a:r>
            <a:r>
              <a:rPr lang="en-US" sz="2400" dirty="0"/>
              <a:t>etc.</a:t>
            </a:r>
          </a:p>
          <a:p>
            <a:r>
              <a:rPr lang="en-US" sz="2800" dirty="0" smtClean="0"/>
              <a:t>Other factors that play a role on ROI</a:t>
            </a:r>
          </a:p>
          <a:p>
            <a:pPr lvl="1"/>
            <a:r>
              <a:rPr lang="en-US" sz="2400" dirty="0" smtClean="0"/>
              <a:t>Fleet size</a:t>
            </a:r>
          </a:p>
          <a:p>
            <a:pPr lvl="1"/>
            <a:r>
              <a:rPr lang="en-US" sz="2400" dirty="0" smtClean="0"/>
              <a:t>Self insured vs. non-self insured</a:t>
            </a:r>
          </a:p>
          <a:p>
            <a:pPr lvl="1"/>
            <a:r>
              <a:rPr lang="en-US" sz="2400" dirty="0" smtClean="0"/>
              <a:t>Type of operation</a:t>
            </a:r>
          </a:p>
          <a:p>
            <a:pPr lvl="1"/>
            <a:endParaRPr lang="en-US" sz="2400" dirty="0"/>
          </a:p>
          <a:p>
            <a:pPr marL="0" indent="0">
              <a:buNone/>
            </a:pPr>
            <a:endParaRPr lang="en-US" sz="2800" dirty="0"/>
          </a:p>
        </p:txBody>
      </p:sp>
      <p:pic>
        <p:nvPicPr>
          <p:cNvPr id="5" name="Picture 4" title="Black Freightliner Cascadia truck-trac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4267200"/>
            <a:ext cx="2286000" cy="1711712"/>
          </a:xfrm>
          <a:prstGeom prst="rect">
            <a:avLst/>
          </a:prstGeom>
          <a:ln w="19050">
            <a:solidFill>
              <a:schemeClr val="tx1"/>
            </a:solidFill>
          </a:ln>
        </p:spPr>
      </p:pic>
    </p:spTree>
    <p:extLst>
      <p:ext uri="{BB962C8B-B14F-4D97-AF65-F5344CB8AC3E}">
        <p14:creationId xmlns:p14="http://schemas.microsoft.com/office/powerpoint/2010/main" val="4667975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Autofit/>
          </a:bodyPr>
          <a:lstStyle/>
          <a:p>
            <a:r>
              <a:rPr lang="en-US" sz="3400" dirty="0" smtClean="0">
                <a:latin typeface="Arial" pitchFamily="34" charset="0"/>
                <a:cs typeface="Arial" pitchFamily="34" charset="0"/>
              </a:rPr>
              <a:t>Return On Investment: </a:t>
            </a:r>
            <a:br>
              <a:rPr lang="en-US" sz="3400" dirty="0" smtClean="0">
                <a:latin typeface="Arial" pitchFamily="34" charset="0"/>
                <a:cs typeface="Arial" pitchFamily="34" charset="0"/>
              </a:rPr>
            </a:br>
            <a:r>
              <a:rPr lang="en-US" sz="3400" dirty="0" smtClean="0">
                <a:latin typeface="Arial" pitchFamily="34" charset="0"/>
                <a:cs typeface="Arial" pitchFamily="34" charset="0"/>
              </a:rPr>
              <a:t>Lane Departure Warning System Example</a:t>
            </a:r>
            <a:endParaRPr lang="en-US" sz="34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LDWS have shown direct cost benefits (ATRI, 2009)</a:t>
            </a:r>
          </a:p>
          <a:p>
            <a:pPr lvl="1"/>
            <a:r>
              <a:rPr lang="en-US" sz="2200" dirty="0" smtClean="0"/>
              <a:t>Benefits over five year period outweigh costs of purchasing, installation, and maintenance </a:t>
            </a:r>
          </a:p>
          <a:p>
            <a:pPr lvl="1"/>
            <a:r>
              <a:rPr lang="en-US" sz="2200" dirty="0" smtClean="0"/>
              <a:t>Payback periods (time to recoup initial cost) vary depending on annual vehicle miles traveled (VMT)</a:t>
            </a:r>
          </a:p>
          <a:p>
            <a:pPr lvl="1"/>
            <a:r>
              <a:rPr lang="en-US" sz="2200" dirty="0" smtClean="0"/>
              <a:t>For every $1 spent on LDWS, more than $1 in benefits were returned across all groups</a:t>
            </a:r>
          </a:p>
          <a:p>
            <a:pPr marL="0" indent="0">
              <a:buNone/>
            </a:pPr>
            <a:endParaRPr lang="en-US" sz="2800" dirty="0" smtClean="0"/>
          </a:p>
          <a:p>
            <a:pPr lvl="2"/>
            <a:endParaRPr lang="en-US" sz="1800" dirty="0"/>
          </a:p>
        </p:txBody>
      </p:sp>
      <p:graphicFrame>
        <p:nvGraphicFramePr>
          <p:cNvPr id="5" name="Table 4" title="ROI: Lane Departure Warning System Example"/>
          <p:cNvGraphicFramePr>
            <a:graphicFrameLocks noGrp="1"/>
          </p:cNvGraphicFramePr>
          <p:nvPr>
            <p:extLst>
              <p:ext uri="{D42A27DB-BD31-4B8C-83A1-F6EECF244321}">
                <p14:modId xmlns:p14="http://schemas.microsoft.com/office/powerpoint/2010/main" val="3559728037"/>
              </p:ext>
            </p:extLst>
          </p:nvPr>
        </p:nvGraphicFramePr>
        <p:xfrm>
          <a:off x="1600200" y="4419600"/>
          <a:ext cx="5638800" cy="1483360"/>
        </p:xfrm>
        <a:graphic>
          <a:graphicData uri="http://schemas.openxmlformats.org/drawingml/2006/table">
            <a:tbl>
              <a:tblPr firstRow="1" bandRow="1">
                <a:tableStyleId>{5C22544A-7EE6-4342-B048-85BDC9FD1C3A}</a:tableStyleId>
              </a:tblPr>
              <a:tblGrid>
                <a:gridCol w="1879600"/>
                <a:gridCol w="1879600"/>
                <a:gridCol w="1879600"/>
              </a:tblGrid>
              <a:tr h="370840">
                <a:tc>
                  <a:txBody>
                    <a:bodyPr/>
                    <a:lstStyle/>
                    <a:p>
                      <a:pPr algn="ctr"/>
                      <a:r>
                        <a:rPr lang="en-US" dirty="0" smtClean="0"/>
                        <a:t>Average</a:t>
                      </a:r>
                      <a:r>
                        <a:rPr lang="en-US" baseline="0" dirty="0" smtClean="0"/>
                        <a:t> VMT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Low End</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High End</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80,000</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$1.54</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$3.03</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120,000</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$2.31</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$4.54</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160,000</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$3.09</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$6.06</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p:nvPr/>
        </p:nvSpPr>
        <p:spPr>
          <a:xfrm>
            <a:off x="1066800" y="5943600"/>
            <a:ext cx="8305800" cy="338554"/>
          </a:xfrm>
          <a:prstGeom prst="rect">
            <a:avLst/>
          </a:prstGeom>
          <a:noFill/>
        </p:spPr>
        <p:txBody>
          <a:bodyPr wrap="square" rtlCol="0">
            <a:spAutoFit/>
          </a:bodyPr>
          <a:lstStyle/>
          <a:p>
            <a:r>
              <a:rPr lang="en-US" sz="1400" b="1" dirty="0" smtClean="0"/>
              <a:t>Anticipated benefits per dollar spent on LDWS (no financing).</a:t>
            </a:r>
            <a:r>
              <a:rPr lang="en-US" sz="1600" dirty="0" smtClean="0"/>
              <a:t>  </a:t>
            </a:r>
            <a:r>
              <a:rPr lang="en-US" sz="1400" b="1" dirty="0" smtClean="0"/>
              <a:t>Adapted from Houser, A. et al. (2009).</a:t>
            </a:r>
            <a:endParaRPr lang="en-US" sz="1400" b="1" dirty="0"/>
          </a:p>
        </p:txBody>
      </p:sp>
    </p:spTree>
    <p:extLst>
      <p:ext uri="{BB962C8B-B14F-4D97-AF65-F5344CB8AC3E}">
        <p14:creationId xmlns:p14="http://schemas.microsoft.com/office/powerpoint/2010/main" val="12838074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Fleet Size &amp; Locations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dirty="0" smtClean="0"/>
              <a:t>Number of power units</a:t>
            </a:r>
          </a:p>
          <a:p>
            <a:pPr lvl="1"/>
            <a:r>
              <a:rPr lang="en-US" dirty="0" smtClean="0"/>
              <a:t>Affects initial purchase costs</a:t>
            </a:r>
          </a:p>
          <a:p>
            <a:pPr lvl="1"/>
            <a:r>
              <a:rPr lang="en-US" dirty="0" smtClean="0"/>
              <a:t>Vehicle out-of-service time</a:t>
            </a:r>
          </a:p>
          <a:p>
            <a:pPr lvl="1"/>
            <a:r>
              <a:rPr lang="en-US" dirty="0" smtClean="0"/>
              <a:t>Drivers</a:t>
            </a:r>
          </a:p>
          <a:p>
            <a:r>
              <a:rPr lang="en-US" dirty="0" smtClean="0"/>
              <a:t>Terminal/shop locations</a:t>
            </a:r>
          </a:p>
          <a:p>
            <a:pPr lvl="1"/>
            <a:r>
              <a:rPr lang="en-US" dirty="0" smtClean="0"/>
              <a:t>Single versus multiple installation                      locations</a:t>
            </a:r>
          </a:p>
          <a:p>
            <a:pPr lvl="1"/>
            <a:r>
              <a:rPr lang="en-US" dirty="0" smtClean="0"/>
              <a:t>Affects cost &amp; personnel                                                     resources</a:t>
            </a:r>
          </a:p>
          <a:p>
            <a:pPr marL="914400" lvl="2" indent="0">
              <a:buNone/>
            </a:pPr>
            <a:endParaRPr lang="en-US" dirty="0"/>
          </a:p>
        </p:txBody>
      </p:sp>
      <p:pic>
        <p:nvPicPr>
          <p:cNvPr id="6" name="Picture 5" title="Map of the United States"/>
          <p:cNvPicPr>
            <a:picLocks noChangeAspect="1" noChangeArrowheads="1"/>
          </p:cNvPicPr>
          <p:nvPr/>
        </p:nvPicPr>
        <p:blipFill>
          <a:blip r:embed="rId3" cstate="print"/>
          <a:srcRect/>
          <a:stretch>
            <a:fillRect/>
          </a:stretch>
        </p:blipFill>
        <p:spPr bwMode="auto">
          <a:xfrm>
            <a:off x="5867400" y="4572000"/>
            <a:ext cx="2743200" cy="1820194"/>
          </a:xfrm>
          <a:prstGeom prst="rect">
            <a:avLst/>
          </a:prstGeom>
          <a:noFill/>
          <a:ln w="9525">
            <a:noFill/>
            <a:miter lim="800000"/>
            <a:headEnd/>
            <a:tailEnd/>
          </a:ln>
          <a:effectLst/>
        </p:spPr>
      </p:pic>
      <p:pic>
        <p:nvPicPr>
          <p:cNvPr id="7" name="Picture 6" title="Parked trailers"/>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5000" contrast="10000"/>
                    </a14:imgEffect>
                  </a14:imgLayer>
                </a14:imgProps>
              </a:ext>
              <a:ext uri="{28A0092B-C50C-407E-A947-70E740481C1C}">
                <a14:useLocalDpi xmlns:a14="http://schemas.microsoft.com/office/drawing/2010/main" val="0"/>
              </a:ext>
            </a:extLst>
          </a:blip>
          <a:srcRect r="26579" b="20423"/>
          <a:stretch/>
        </p:blipFill>
        <p:spPr>
          <a:xfrm>
            <a:off x="6003554" y="1752600"/>
            <a:ext cx="2470892" cy="2008563"/>
          </a:xfrm>
          <a:prstGeom prst="rect">
            <a:avLst/>
          </a:prstGeom>
          <a:ln w="19050">
            <a:solidFill>
              <a:schemeClr val="tx1"/>
            </a:solidFill>
          </a:ln>
        </p:spPr>
      </p:pic>
    </p:spTree>
    <p:extLst>
      <p:ext uri="{BB962C8B-B14F-4D97-AF65-F5344CB8AC3E}">
        <p14:creationId xmlns:p14="http://schemas.microsoft.com/office/powerpoint/2010/main" val="11238315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Legal Implications</a:t>
            </a:r>
            <a:endParaRPr lang="en-US" dirty="0"/>
          </a:p>
        </p:txBody>
      </p:sp>
      <p:sp>
        <p:nvSpPr>
          <p:cNvPr id="3" name="Content Placeholder 2"/>
          <p:cNvSpPr>
            <a:spLocks noGrp="1"/>
          </p:cNvSpPr>
          <p:nvPr>
            <p:ph idx="1"/>
          </p:nvPr>
        </p:nvSpPr>
        <p:spPr/>
        <p:txBody>
          <a:bodyPr>
            <a:normAutofit/>
          </a:bodyPr>
          <a:lstStyle/>
          <a:p>
            <a:r>
              <a:rPr lang="en-US" dirty="0" smtClean="0"/>
              <a:t>Consider company policies and procedures</a:t>
            </a:r>
          </a:p>
          <a:p>
            <a:pPr lvl="1"/>
            <a:r>
              <a:rPr lang="en-US" dirty="0"/>
              <a:t>D</a:t>
            </a:r>
            <a:r>
              <a:rPr lang="en-US" dirty="0" smtClean="0"/>
              <a:t>river video</a:t>
            </a:r>
          </a:p>
          <a:p>
            <a:pPr lvl="1"/>
            <a:r>
              <a:rPr lang="en-US" dirty="0" smtClean="0"/>
              <a:t>Driver and vehicle data</a:t>
            </a:r>
          </a:p>
          <a:p>
            <a:pPr lvl="1"/>
            <a:r>
              <a:rPr lang="en-US" dirty="0" smtClean="0"/>
              <a:t>Use of video and data</a:t>
            </a:r>
          </a:p>
          <a:p>
            <a:r>
              <a:rPr lang="en-US" dirty="0" smtClean="0"/>
              <a:t>Awareness of security                                  concerns</a:t>
            </a:r>
          </a:p>
          <a:p>
            <a:pPr lvl="1"/>
            <a:r>
              <a:rPr lang="en-US" dirty="0" smtClean="0"/>
              <a:t>Storage of collected video and data</a:t>
            </a:r>
          </a:p>
          <a:p>
            <a:pPr lvl="1"/>
            <a:r>
              <a:rPr lang="en-US" dirty="0" smtClean="0"/>
              <a:t>Who has access to video and data</a:t>
            </a:r>
            <a:endParaRPr lang="en-US" dirty="0"/>
          </a:p>
        </p:txBody>
      </p:sp>
      <p:pic>
        <p:nvPicPr>
          <p:cNvPr id="5" name="Picture 4" title="Video image of a dri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4025" y="2438400"/>
            <a:ext cx="2971800" cy="1959348"/>
          </a:xfrm>
          <a:prstGeom prst="rect">
            <a:avLst/>
          </a:prstGeom>
          <a:ln w="19050">
            <a:solidFill>
              <a:schemeClr val="tx1"/>
            </a:solidFill>
          </a:ln>
        </p:spPr>
      </p:pic>
    </p:spTree>
    <p:extLst>
      <p:ext uri="{BB962C8B-B14F-4D97-AF65-F5344CB8AC3E}">
        <p14:creationId xmlns:p14="http://schemas.microsoft.com/office/powerpoint/2010/main" val="1332441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Autofit/>
          </a:bodyPr>
          <a:lstStyle/>
          <a:p>
            <a:r>
              <a:rPr lang="en-US" dirty="0" smtClean="0">
                <a:latin typeface="Arial" pitchFamily="34" charset="0"/>
                <a:cs typeface="Arial" pitchFamily="34" charset="0"/>
              </a:rPr>
              <a:t>Driver Behavior: </a:t>
            </a:r>
            <a:br>
              <a:rPr lang="en-US" dirty="0" smtClean="0">
                <a:latin typeface="Arial" pitchFamily="34" charset="0"/>
                <a:cs typeface="Arial" pitchFamily="34" charset="0"/>
              </a:rPr>
            </a:br>
            <a:r>
              <a:rPr lang="en-US" dirty="0" smtClean="0">
                <a:latin typeface="Arial" pitchFamily="34" charset="0"/>
                <a:cs typeface="Arial" pitchFamily="34" charset="0"/>
              </a:rPr>
              <a:t>Possible Influences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US" sz="3000" dirty="0" smtClean="0"/>
              <a:t>Potential for creating positive </a:t>
            </a:r>
            <a:r>
              <a:rPr lang="en-US" sz="3000" b="1" dirty="0" smtClean="0">
                <a:solidFill>
                  <a:srgbClr val="FF0000"/>
                </a:solidFill>
              </a:rPr>
              <a:t>OR</a:t>
            </a:r>
            <a:r>
              <a:rPr lang="en-US" sz="3000" dirty="0" smtClean="0"/>
              <a:t> negative effects</a:t>
            </a:r>
          </a:p>
          <a:p>
            <a:pPr lvl="1"/>
            <a:r>
              <a:rPr lang="en-US" sz="2400" dirty="0"/>
              <a:t>B</a:t>
            </a:r>
            <a:r>
              <a:rPr lang="en-US" sz="2400" dirty="0" smtClean="0"/>
              <a:t>oth cannot occur concurrently</a:t>
            </a:r>
          </a:p>
          <a:p>
            <a:r>
              <a:rPr lang="en-US" sz="3000" dirty="0" smtClean="0"/>
              <a:t>The positive</a:t>
            </a:r>
          </a:p>
          <a:p>
            <a:pPr lvl="1"/>
            <a:r>
              <a:rPr lang="en-US" sz="2400" dirty="0" smtClean="0"/>
              <a:t>Promotes greater self awareness</a:t>
            </a:r>
            <a:endParaRPr lang="en-US" sz="2000" dirty="0" smtClean="0"/>
          </a:p>
          <a:p>
            <a:pPr lvl="1"/>
            <a:r>
              <a:rPr lang="en-US" sz="2400" dirty="0" smtClean="0"/>
              <a:t>Reshapes driving habits and routines</a:t>
            </a:r>
          </a:p>
          <a:p>
            <a:pPr lvl="1"/>
            <a:r>
              <a:rPr lang="en-US" sz="2400" dirty="0" smtClean="0"/>
              <a:t>Encourages safety conscious work environment </a:t>
            </a:r>
          </a:p>
          <a:p>
            <a:r>
              <a:rPr lang="en-US" sz="3000" dirty="0" smtClean="0"/>
              <a:t>The negative</a:t>
            </a:r>
          </a:p>
          <a:p>
            <a:pPr lvl="1"/>
            <a:r>
              <a:rPr lang="en-US" sz="2400" dirty="0" smtClean="0"/>
              <a:t>Reliance on FMT to prevent crashes and near crashes</a:t>
            </a:r>
          </a:p>
          <a:p>
            <a:pPr lvl="1"/>
            <a:r>
              <a:rPr lang="en-US" sz="2400" dirty="0" smtClean="0"/>
              <a:t>Complacency in driving</a:t>
            </a:r>
          </a:p>
          <a:p>
            <a:r>
              <a:rPr lang="en-US" sz="3000" dirty="0" smtClean="0"/>
              <a:t>Reinforces the need for an overall positive safety culture to eliminate the negative side of the coin</a:t>
            </a:r>
            <a:endParaRPr lang="en-US" sz="3000" dirty="0"/>
          </a:p>
        </p:txBody>
      </p:sp>
    </p:spTree>
    <p:extLst>
      <p:ext uri="{BB962C8B-B14F-4D97-AF65-F5344CB8AC3E}">
        <p14:creationId xmlns:p14="http://schemas.microsoft.com/office/powerpoint/2010/main" val="5203896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Policies for Driver Compliance</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524000"/>
            <a:ext cx="8382000" cy="4800600"/>
          </a:xfrm>
        </p:spPr>
        <p:txBody>
          <a:bodyPr>
            <a:normAutofit fontScale="92500" lnSpcReduction="10000"/>
          </a:bodyPr>
          <a:lstStyle/>
          <a:p>
            <a:r>
              <a:rPr lang="en-US" sz="2800" dirty="0" smtClean="0"/>
              <a:t>Constructed by the fleet FMP Steering Committee</a:t>
            </a:r>
          </a:p>
          <a:p>
            <a:r>
              <a:rPr lang="en-US" sz="2800" dirty="0" smtClean="0"/>
              <a:t>Establish before FMT installation</a:t>
            </a:r>
          </a:p>
          <a:p>
            <a:r>
              <a:rPr lang="en-US" sz="2800" dirty="0" smtClean="0"/>
              <a:t>Clear and concise</a:t>
            </a:r>
          </a:p>
          <a:p>
            <a:pPr lvl="1"/>
            <a:r>
              <a:rPr lang="en-US" sz="2400" dirty="0" smtClean="0"/>
              <a:t>What </a:t>
            </a:r>
            <a:r>
              <a:rPr lang="en-US" sz="2400" dirty="0"/>
              <a:t>a</a:t>
            </a:r>
            <a:r>
              <a:rPr lang="en-US" sz="2400" dirty="0" smtClean="0"/>
              <a:t>re the compliance standards?</a:t>
            </a:r>
          </a:p>
          <a:p>
            <a:pPr lvl="1"/>
            <a:r>
              <a:rPr lang="en-US" sz="2400" dirty="0" smtClean="0"/>
              <a:t>Penalties for non-compliance</a:t>
            </a:r>
          </a:p>
          <a:p>
            <a:r>
              <a:rPr lang="en-US" sz="2800" dirty="0" smtClean="0"/>
              <a:t>Thoroughly discussed with all drivers</a:t>
            </a:r>
          </a:p>
          <a:p>
            <a:pPr lvl="1"/>
            <a:r>
              <a:rPr lang="en-US" sz="2400" dirty="0" smtClean="0"/>
              <a:t>Safety meetings</a:t>
            </a:r>
          </a:p>
          <a:p>
            <a:pPr lvl="1"/>
            <a:r>
              <a:rPr lang="en-US" sz="2400" dirty="0" smtClean="0"/>
              <a:t>Posted in terminals/dispatch office</a:t>
            </a:r>
          </a:p>
          <a:p>
            <a:r>
              <a:rPr lang="en-US" sz="2800" dirty="0" smtClean="0"/>
              <a:t>Maintain the standard</a:t>
            </a:r>
          </a:p>
          <a:p>
            <a:pPr lvl="1"/>
            <a:r>
              <a:rPr lang="en-US" sz="2400" dirty="0" smtClean="0"/>
              <a:t>Do not selectively enforce</a:t>
            </a:r>
          </a:p>
          <a:p>
            <a:pPr lvl="1"/>
            <a:r>
              <a:rPr lang="en-US" sz="2400" dirty="0" smtClean="0"/>
              <a:t>Drivers must be held accountable for their actions</a:t>
            </a:r>
          </a:p>
          <a:p>
            <a:pPr lvl="1"/>
            <a:endParaRPr lang="en-US" sz="2400" dirty="0"/>
          </a:p>
        </p:txBody>
      </p:sp>
      <p:pic>
        <p:nvPicPr>
          <p:cNvPr id="6" name="Picture 5" title="Important rubber stamp"/>
          <p:cNvPicPr>
            <a:picLocks noChangeAspect="1" noChangeArrowheads="1"/>
          </p:cNvPicPr>
          <p:nvPr/>
        </p:nvPicPr>
        <p:blipFill>
          <a:blip r:embed="rId3" cstate="print"/>
          <a:srcRect/>
          <a:stretch>
            <a:fillRect/>
          </a:stretch>
        </p:blipFill>
        <p:spPr bwMode="auto">
          <a:xfrm>
            <a:off x="6324600" y="2819400"/>
            <a:ext cx="2743200" cy="1921565"/>
          </a:xfrm>
          <a:prstGeom prst="rect">
            <a:avLst/>
          </a:prstGeom>
          <a:noFill/>
          <a:ln w="9525">
            <a:noFill/>
            <a:miter lim="800000"/>
            <a:headEnd/>
            <a:tailEnd/>
          </a:ln>
          <a:effectLst/>
        </p:spPr>
      </p:pic>
    </p:spTree>
    <p:extLst>
      <p:ext uri="{BB962C8B-B14F-4D97-AF65-F5344CB8AC3E}">
        <p14:creationId xmlns:p14="http://schemas.microsoft.com/office/powerpoint/2010/main" val="14827990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Driver Performance Measures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FMTs that record data or transmit in real time</a:t>
            </a:r>
          </a:p>
          <a:p>
            <a:r>
              <a:rPr lang="en-US" sz="2800" dirty="0" smtClean="0"/>
              <a:t>Goes hand-in-hand with driver compliance</a:t>
            </a:r>
          </a:p>
          <a:p>
            <a:pPr lvl="1"/>
            <a:r>
              <a:rPr lang="en-US" sz="2400" dirty="0" smtClean="0"/>
              <a:t>Performance measures must be reasonable</a:t>
            </a:r>
          </a:p>
          <a:p>
            <a:pPr lvl="1"/>
            <a:r>
              <a:rPr lang="en-US" sz="2400" dirty="0" smtClean="0"/>
              <a:t>Driver has sufficient knowledge and training to meet the minimum performance level  </a:t>
            </a:r>
          </a:p>
          <a:p>
            <a:r>
              <a:rPr lang="en-US" sz="2800" dirty="0" smtClean="0"/>
              <a:t>Back-office</a:t>
            </a:r>
          </a:p>
          <a:p>
            <a:pPr lvl="1"/>
            <a:r>
              <a:rPr lang="en-US" sz="2400" dirty="0" smtClean="0"/>
              <a:t>Analysis </a:t>
            </a:r>
            <a:r>
              <a:rPr lang="en-US" sz="2400" dirty="0"/>
              <a:t>and review in a timely </a:t>
            </a:r>
            <a:r>
              <a:rPr lang="en-US" sz="2400" dirty="0" smtClean="0"/>
              <a:t>manner</a:t>
            </a:r>
          </a:p>
          <a:p>
            <a:pPr lvl="1"/>
            <a:r>
              <a:rPr lang="en-US" sz="2400" dirty="0" smtClean="0"/>
              <a:t>Driver training/coaching to meet minimum performance level </a:t>
            </a:r>
            <a:br>
              <a:rPr lang="en-US" sz="2400" dirty="0" smtClean="0"/>
            </a:br>
            <a:endParaRPr lang="en-US" sz="2400" dirty="0"/>
          </a:p>
        </p:txBody>
      </p:sp>
    </p:spTree>
    <p:extLst>
      <p:ext uri="{BB962C8B-B14F-4D97-AF65-F5344CB8AC3E}">
        <p14:creationId xmlns:p14="http://schemas.microsoft.com/office/powerpoint/2010/main" val="39661271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Driver Acceptance</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Critical ingredient to successful FMT implementation</a:t>
            </a:r>
          </a:p>
          <a:p>
            <a:r>
              <a:rPr lang="en-US" sz="2800" dirty="0" smtClean="0"/>
              <a:t>Set the example from the top down</a:t>
            </a:r>
          </a:p>
          <a:p>
            <a:r>
              <a:rPr lang="en-US" sz="2800" dirty="0" smtClean="0"/>
              <a:t>Provide validity, facts, and benefits </a:t>
            </a:r>
          </a:p>
          <a:p>
            <a:r>
              <a:rPr lang="en-US" sz="2800" dirty="0" smtClean="0"/>
              <a:t>Emphasize </a:t>
            </a:r>
            <a:r>
              <a:rPr lang="en-US" sz="2800" dirty="0"/>
              <a:t>driver assistance and </a:t>
            </a:r>
            <a:r>
              <a:rPr lang="en-US" sz="2800" dirty="0" smtClean="0"/>
              <a:t>                                     not </a:t>
            </a:r>
            <a:r>
              <a:rPr lang="en-US" sz="2800" dirty="0"/>
              <a:t>continual </a:t>
            </a:r>
            <a:r>
              <a:rPr lang="en-US" sz="2800" dirty="0" smtClean="0"/>
              <a:t>supervision </a:t>
            </a:r>
          </a:p>
          <a:p>
            <a:pPr lvl="1"/>
            <a:r>
              <a:rPr lang="en-US" sz="2400" dirty="0" smtClean="0"/>
              <a:t>Not “big brother”</a:t>
            </a:r>
            <a:endParaRPr lang="en-US" sz="2400" dirty="0"/>
          </a:p>
          <a:p>
            <a:r>
              <a:rPr lang="en-US" sz="2800" dirty="0" smtClean="0"/>
              <a:t>Remain open minded to questions,                         apprehension, and suggestions</a:t>
            </a:r>
          </a:p>
          <a:p>
            <a:r>
              <a:rPr lang="en-US" sz="2800" dirty="0" smtClean="0"/>
              <a:t>Ensure drivers do not view FMTs as punishment</a:t>
            </a:r>
          </a:p>
          <a:p>
            <a:endParaRPr lang="en-US" sz="2800" dirty="0"/>
          </a:p>
        </p:txBody>
      </p:sp>
      <p:pic>
        <p:nvPicPr>
          <p:cNvPr id="6" name="Picture 5" title="Two men shaking hands in front of a truck-tractor"/>
          <p:cNvPicPr>
            <a:picLocks noChangeAspect="1" noChangeArrowheads="1"/>
          </p:cNvPicPr>
          <p:nvPr/>
        </p:nvPicPr>
        <p:blipFill>
          <a:blip r:embed="rId3" cstate="print"/>
          <a:srcRect/>
          <a:stretch>
            <a:fillRect/>
          </a:stretch>
        </p:blipFill>
        <p:spPr bwMode="auto">
          <a:xfrm>
            <a:off x="6172200" y="2514600"/>
            <a:ext cx="2743200" cy="1820194"/>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1539596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itchFamily="34" charset="0"/>
                <a:cs typeface="Arial" pitchFamily="34" charset="0"/>
              </a:rPr>
              <a:t>Why? </a:t>
            </a:r>
            <a:r>
              <a:rPr lang="en-US" sz="4000" dirty="0" smtClean="0">
                <a:latin typeface="Arial" pitchFamily="34" charset="0"/>
                <a:cs typeface="Arial" pitchFamily="34" charset="0"/>
              </a:rPr>
              <a:t>Understanding the Problem</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800" dirty="0" smtClean="0"/>
              <a:t>Fatigue impairs and degrades driving performance by changing driver behavior:</a:t>
            </a:r>
          </a:p>
          <a:p>
            <a:pPr lvl="1"/>
            <a:r>
              <a:rPr lang="en-US" sz="2400" i="1" dirty="0" smtClean="0"/>
              <a:t>Fatigue leads to errors</a:t>
            </a:r>
          </a:p>
          <a:p>
            <a:r>
              <a:rPr lang="en-US" sz="2800" dirty="0"/>
              <a:t>F</a:t>
            </a:r>
            <a:r>
              <a:rPr lang="en-US" sz="2800" dirty="0" smtClean="0"/>
              <a:t>atigue risk factors for CMV drivers</a:t>
            </a:r>
          </a:p>
          <a:p>
            <a:pPr lvl="1"/>
            <a:r>
              <a:rPr lang="en-US" sz="2400" dirty="0" smtClean="0"/>
              <a:t>Varying work schedules</a:t>
            </a:r>
          </a:p>
          <a:p>
            <a:pPr lvl="1"/>
            <a:r>
              <a:rPr lang="en-US" sz="2400" dirty="0"/>
              <a:t>I</a:t>
            </a:r>
            <a:r>
              <a:rPr lang="en-US" sz="2400" dirty="0" smtClean="0"/>
              <a:t>rregular shifts (e.g., night driving)</a:t>
            </a:r>
          </a:p>
          <a:p>
            <a:pPr lvl="1"/>
            <a:r>
              <a:rPr lang="en-US" sz="2400" dirty="0" smtClean="0"/>
              <a:t>Long, monotonous driving conditions (e.g., interstates)</a:t>
            </a:r>
          </a:p>
          <a:p>
            <a:r>
              <a:rPr lang="en-US" sz="2800" dirty="0" smtClean="0"/>
              <a:t>Although the impact is clear, fatigue is often under represented in crash statistics</a:t>
            </a:r>
          </a:p>
        </p:txBody>
      </p:sp>
      <p:pic>
        <p:nvPicPr>
          <p:cNvPr id="7" name="Picture 6" title="Tractor trailers on an interstate"/>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l="6669" r="4376"/>
          <a:stretch/>
        </p:blipFill>
        <p:spPr>
          <a:xfrm>
            <a:off x="6172200" y="2286000"/>
            <a:ext cx="2541889" cy="1905000"/>
          </a:xfrm>
          <a:prstGeom prst="rect">
            <a:avLst/>
          </a:prstGeom>
          <a:ln w="19050">
            <a:solidFill>
              <a:schemeClr val="tx1"/>
            </a:solidFill>
          </a:ln>
        </p:spPr>
      </p:pic>
    </p:spTree>
    <p:extLst>
      <p:ext uri="{BB962C8B-B14F-4D97-AF65-F5344CB8AC3E}">
        <p14:creationId xmlns:p14="http://schemas.microsoft.com/office/powerpoint/2010/main" val="36335391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FMT Training</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458200" cy="4876800"/>
          </a:xfrm>
        </p:spPr>
        <p:txBody>
          <a:bodyPr>
            <a:normAutofit fontScale="92500"/>
          </a:bodyPr>
          <a:lstStyle/>
          <a:p>
            <a:r>
              <a:rPr lang="en-US" sz="3000" dirty="0" smtClean="0"/>
              <a:t>Shop technicians (in-vehicle FMTs)</a:t>
            </a:r>
          </a:p>
          <a:p>
            <a:pPr lvl="1"/>
            <a:r>
              <a:rPr lang="en-US" sz="2600" dirty="0" smtClean="0"/>
              <a:t>Proper installation techniques</a:t>
            </a:r>
          </a:p>
          <a:p>
            <a:pPr lvl="1"/>
            <a:r>
              <a:rPr lang="en-US" sz="2600" dirty="0" smtClean="0"/>
              <a:t>Routine FMT inspection</a:t>
            </a:r>
          </a:p>
          <a:p>
            <a:r>
              <a:rPr lang="en-US" sz="3000" dirty="0" smtClean="0"/>
              <a:t>Drivers</a:t>
            </a:r>
          </a:p>
          <a:p>
            <a:pPr lvl="1"/>
            <a:r>
              <a:rPr lang="en-US" sz="2400" dirty="0" smtClean="0"/>
              <a:t>How the FMT functions</a:t>
            </a:r>
          </a:p>
          <a:p>
            <a:pPr lvl="1"/>
            <a:r>
              <a:rPr lang="en-US" sz="2400" dirty="0" smtClean="0"/>
              <a:t>What to expect</a:t>
            </a:r>
          </a:p>
          <a:p>
            <a:pPr lvl="1"/>
            <a:r>
              <a:rPr lang="en-US" sz="2400" dirty="0" smtClean="0"/>
              <a:t>Type(s) of alerts if applicable</a:t>
            </a:r>
          </a:p>
          <a:p>
            <a:pPr lvl="1"/>
            <a:r>
              <a:rPr lang="en-US" sz="2400" dirty="0" smtClean="0"/>
              <a:t>What to do when alerted</a:t>
            </a:r>
          </a:p>
          <a:p>
            <a:pPr lvl="1"/>
            <a:r>
              <a:rPr lang="en-US" sz="2400" dirty="0" smtClean="0"/>
              <a:t>Observing the FMT in action</a:t>
            </a:r>
          </a:p>
          <a:p>
            <a:pPr lvl="1"/>
            <a:r>
              <a:rPr lang="en-US" sz="2400" dirty="0" smtClean="0"/>
              <a:t>Avoiding negative driver responses</a:t>
            </a:r>
          </a:p>
          <a:p>
            <a:pPr lvl="2"/>
            <a:r>
              <a:rPr lang="en-US" sz="2000" dirty="0" smtClean="0"/>
              <a:t>Keep in mind that without driver acceptance, not likely to be successful</a:t>
            </a:r>
          </a:p>
        </p:txBody>
      </p:sp>
      <p:pic>
        <p:nvPicPr>
          <p:cNvPr id="6" name="Picture 5" title="Newspaper clippings with the word training"/>
          <p:cNvPicPr>
            <a:picLocks noChangeAspect="1" noChangeArrowheads="1"/>
          </p:cNvPicPr>
          <p:nvPr/>
        </p:nvPicPr>
        <p:blipFill>
          <a:blip r:embed="rId3" cstate="print"/>
          <a:srcRect/>
          <a:stretch>
            <a:fillRect/>
          </a:stretch>
        </p:blipFill>
        <p:spPr bwMode="auto">
          <a:xfrm>
            <a:off x="5562600" y="2845756"/>
            <a:ext cx="3048000" cy="2022438"/>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36028061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Operational Protocols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Predefined written procedures</a:t>
            </a:r>
          </a:p>
          <a:p>
            <a:pPr lvl="1"/>
            <a:r>
              <a:rPr lang="en-US" sz="2400" dirty="0" smtClean="0"/>
              <a:t>Creates standardized format and method  </a:t>
            </a:r>
          </a:p>
          <a:p>
            <a:pPr lvl="1"/>
            <a:r>
              <a:rPr lang="en-US" sz="2400" dirty="0" smtClean="0"/>
              <a:t>Ensures end result can be replicated regardless of personnel</a:t>
            </a:r>
          </a:p>
          <a:p>
            <a:pPr lvl="1"/>
            <a:r>
              <a:rPr lang="en-US" sz="2400" dirty="0" smtClean="0"/>
              <a:t>Detail oriented</a:t>
            </a:r>
            <a:r>
              <a:rPr lang="en-US" sz="2400" dirty="0"/>
              <a:t> </a:t>
            </a:r>
            <a:r>
              <a:rPr lang="en-US" sz="2400" dirty="0" smtClean="0"/>
              <a:t>and easily accessible</a:t>
            </a:r>
          </a:p>
          <a:p>
            <a:r>
              <a:rPr lang="en-US" sz="2800" dirty="0" smtClean="0"/>
              <a:t>Potential protocol needs </a:t>
            </a:r>
          </a:p>
          <a:p>
            <a:pPr lvl="1"/>
            <a:r>
              <a:rPr lang="en-US" sz="2400" dirty="0" smtClean="0"/>
              <a:t>FMT installation and maintenance</a:t>
            </a:r>
          </a:p>
          <a:p>
            <a:pPr lvl="1"/>
            <a:r>
              <a:rPr lang="en-US" sz="2400" dirty="0" smtClean="0"/>
              <a:t>Driver training</a:t>
            </a:r>
          </a:p>
          <a:p>
            <a:pPr lvl="1"/>
            <a:r>
              <a:rPr lang="en-US" sz="2400" dirty="0" smtClean="0"/>
              <a:t>Driver non-compliance</a:t>
            </a:r>
          </a:p>
          <a:p>
            <a:pPr lvl="1"/>
            <a:r>
              <a:rPr lang="en-US" sz="2400" dirty="0" smtClean="0"/>
              <a:t>Data analysis, review, and storage</a:t>
            </a:r>
          </a:p>
          <a:p>
            <a:pPr lvl="1"/>
            <a:endParaRPr lang="en-US" sz="2400" dirty="0" smtClean="0"/>
          </a:p>
        </p:txBody>
      </p:sp>
      <p:graphicFrame>
        <p:nvGraphicFramePr>
          <p:cNvPr id="6" name="Diagram 5" title="Protocol checklist"/>
          <p:cNvGraphicFramePr/>
          <p:nvPr>
            <p:extLst>
              <p:ext uri="{D42A27DB-BD31-4B8C-83A1-F6EECF244321}">
                <p14:modId xmlns:p14="http://schemas.microsoft.com/office/powerpoint/2010/main" val="2202107275"/>
              </p:ext>
            </p:extLst>
          </p:nvPr>
        </p:nvGraphicFramePr>
        <p:xfrm>
          <a:off x="5791200" y="3962400"/>
          <a:ext cx="3200400" cy="195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477000" y="3810000"/>
            <a:ext cx="516373" cy="830997"/>
          </a:xfrm>
          <a:prstGeom prst="rect">
            <a:avLst/>
          </a:prstGeom>
          <a:noFill/>
        </p:spPr>
        <p:txBody>
          <a:bodyPr wrap="square" rtlCol="0">
            <a:spAutoFit/>
          </a:bodyPr>
          <a:lstStyle/>
          <a:p>
            <a:r>
              <a:rPr lang="en-US" sz="4800" dirty="0" smtClean="0">
                <a:sym typeface="Wingdings"/>
              </a:rPr>
              <a:t></a:t>
            </a:r>
            <a:endParaRPr lang="en-US" sz="4800" dirty="0"/>
          </a:p>
        </p:txBody>
      </p:sp>
      <p:sp>
        <p:nvSpPr>
          <p:cNvPr id="9" name="TextBox 8"/>
          <p:cNvSpPr txBox="1"/>
          <p:nvPr/>
        </p:nvSpPr>
        <p:spPr>
          <a:xfrm>
            <a:off x="6477000" y="4426803"/>
            <a:ext cx="516373" cy="830997"/>
          </a:xfrm>
          <a:prstGeom prst="rect">
            <a:avLst/>
          </a:prstGeom>
          <a:noFill/>
        </p:spPr>
        <p:txBody>
          <a:bodyPr wrap="square" rtlCol="0">
            <a:spAutoFit/>
          </a:bodyPr>
          <a:lstStyle/>
          <a:p>
            <a:r>
              <a:rPr lang="en-US" sz="4800" dirty="0" smtClean="0">
                <a:sym typeface="Wingdings"/>
              </a:rPr>
              <a:t></a:t>
            </a:r>
            <a:endParaRPr lang="en-US" sz="4800" dirty="0"/>
          </a:p>
        </p:txBody>
      </p:sp>
    </p:spTree>
    <p:extLst>
      <p:ext uri="{BB962C8B-B14F-4D97-AF65-F5344CB8AC3E}">
        <p14:creationId xmlns:p14="http://schemas.microsoft.com/office/powerpoint/2010/main" val="34197732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Fundamental Technology Issues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dirty="0" smtClean="0"/>
              <a:t>Single channel FMTs are most common</a:t>
            </a:r>
          </a:p>
          <a:p>
            <a:r>
              <a:rPr lang="en-US" dirty="0" smtClean="0"/>
              <a:t>Potentially no independent review and validation of system</a:t>
            </a:r>
          </a:p>
          <a:p>
            <a:r>
              <a:rPr lang="en-US" dirty="0" smtClean="0"/>
              <a:t>Driver acceptance</a:t>
            </a:r>
          </a:p>
          <a:p>
            <a:r>
              <a:rPr lang="en-US" dirty="0" smtClean="0"/>
              <a:t>Technology never stops                                 evolving</a:t>
            </a:r>
          </a:p>
          <a:p>
            <a:pPr lvl="1"/>
            <a:r>
              <a:rPr lang="en-US" dirty="0" smtClean="0"/>
              <a:t>What is here today,                                                              may be gone tomorrow; however new technologies may be available</a:t>
            </a:r>
          </a:p>
          <a:p>
            <a:endParaRPr lang="en-US" dirty="0"/>
          </a:p>
        </p:txBody>
      </p:sp>
      <p:pic>
        <p:nvPicPr>
          <p:cNvPr id="6" name="Picture 5" title="White Freightliner Cascadia truck-tractor"/>
          <p:cNvPicPr/>
          <p:nvPr/>
        </p:nvPicPr>
        <p:blipFill rotWithShape="1">
          <a:blip r:embed="rId3" cstate="print">
            <a:extLst>
              <a:ext uri="{28A0092B-C50C-407E-A947-70E740481C1C}">
                <a14:useLocalDpi xmlns:a14="http://schemas.microsoft.com/office/drawing/2010/main" val="0"/>
              </a:ext>
            </a:extLst>
          </a:blip>
          <a:srcRect l="16026"/>
          <a:stretch/>
        </p:blipFill>
        <p:spPr bwMode="auto">
          <a:xfrm>
            <a:off x="5867400" y="2743200"/>
            <a:ext cx="2743200" cy="2194560"/>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62177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 </a:t>
            </a:r>
            <a:r>
              <a:rPr lang="en-US" dirty="0" smtClean="0">
                <a:latin typeface="Arial" pitchFamily="34" charset="0"/>
                <a:cs typeface="Arial" pitchFamily="34" charset="0"/>
              </a:rPr>
              <a:t>FMT Evaluation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sz="2800" dirty="0" smtClean="0"/>
              <a:t>Research the new technology </a:t>
            </a:r>
          </a:p>
          <a:p>
            <a:pPr lvl="1"/>
            <a:r>
              <a:rPr lang="en-US" sz="2400" dirty="0" smtClean="0"/>
              <a:t>University and government studies</a:t>
            </a:r>
          </a:p>
          <a:p>
            <a:pPr lvl="1"/>
            <a:r>
              <a:rPr lang="en-US" sz="2400" dirty="0" smtClean="0"/>
              <a:t>Current testing</a:t>
            </a:r>
          </a:p>
          <a:p>
            <a:r>
              <a:rPr lang="en-US" sz="2800" dirty="0" smtClean="0"/>
              <a:t>Contact vendor for specifications and cost</a:t>
            </a:r>
          </a:p>
          <a:p>
            <a:pPr lvl="1"/>
            <a:r>
              <a:rPr lang="en-US" sz="2400" dirty="0" smtClean="0"/>
              <a:t>FMT classification and concept</a:t>
            </a:r>
          </a:p>
          <a:p>
            <a:pPr lvl="1"/>
            <a:r>
              <a:rPr lang="en-US" sz="2400" dirty="0" smtClean="0"/>
              <a:t>Technical documentation</a:t>
            </a:r>
          </a:p>
          <a:p>
            <a:pPr lvl="1"/>
            <a:r>
              <a:rPr lang="en-US" sz="2400" dirty="0" smtClean="0"/>
              <a:t>Expected service life</a:t>
            </a:r>
          </a:p>
          <a:p>
            <a:r>
              <a:rPr lang="en-US" sz="2800" dirty="0" smtClean="0"/>
              <a:t>Create benchmarks for comparison to current FMTs of same concept </a:t>
            </a:r>
          </a:p>
          <a:p>
            <a:r>
              <a:rPr lang="en-US" sz="2800" dirty="0" smtClean="0"/>
              <a:t>Determine projected cost-benefit of new FMT</a:t>
            </a:r>
          </a:p>
          <a:p>
            <a:endParaRPr lang="en-US" sz="2800" dirty="0"/>
          </a:p>
        </p:txBody>
      </p:sp>
    </p:spTree>
    <p:extLst>
      <p:ext uri="{BB962C8B-B14F-4D97-AF65-F5344CB8AC3E}">
        <p14:creationId xmlns:p14="http://schemas.microsoft.com/office/powerpoint/2010/main" val="38831348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Arial" pitchFamily="34" charset="0"/>
                <a:cs typeface="Arial" pitchFamily="34" charset="0"/>
              </a:rPr>
              <a:t>Conclusion: Review &amp; Summary</a:t>
            </a:r>
            <a:endParaRPr lang="en-US" dirty="0">
              <a:latin typeface="Arial" pitchFamily="34" charset="0"/>
              <a:cs typeface="Arial" pitchFamily="34" charset="0"/>
            </a:endParaRPr>
          </a:p>
        </p:txBody>
      </p:sp>
    </p:spTree>
    <p:extLst>
      <p:ext uri="{BB962C8B-B14F-4D97-AF65-F5344CB8AC3E}">
        <p14:creationId xmlns:p14="http://schemas.microsoft.com/office/powerpoint/2010/main" val="4325157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FMT Definition &amp; Classifications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a:t>S</a:t>
            </a:r>
            <a:r>
              <a:rPr lang="en-US" dirty="0" smtClean="0"/>
              <a:t>ystems designed to recognize and mitigate driver fatigue with the goal of warning drivers and reducing fatigue related driving errors</a:t>
            </a:r>
          </a:p>
          <a:p>
            <a:endParaRPr lang="en-US" dirty="0"/>
          </a:p>
        </p:txBody>
      </p:sp>
      <p:graphicFrame>
        <p:nvGraphicFramePr>
          <p:cNvPr id="5" name="Diagram 4"/>
          <p:cNvGraphicFramePr/>
          <p:nvPr>
            <p:extLst>
              <p:ext uri="{D42A27DB-BD31-4B8C-83A1-F6EECF244321}">
                <p14:modId xmlns:p14="http://schemas.microsoft.com/office/powerpoint/2010/main" val="1081232538"/>
              </p:ext>
            </p:extLst>
          </p:nvPr>
        </p:nvGraphicFramePr>
        <p:xfrm>
          <a:off x="609600" y="2971800"/>
          <a:ext cx="5638800" cy="330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rot="17225849">
            <a:off x="4111684" y="4826670"/>
            <a:ext cx="735463" cy="58386"/>
            <a:chOff x="3492381" y="1417557"/>
            <a:chExt cx="730685" cy="40429"/>
          </a:xfrm>
        </p:grpSpPr>
        <p:sp>
          <p:nvSpPr>
            <p:cNvPr id="7" name="Straight Connector 3"/>
            <p:cNvSpPr/>
            <p:nvPr/>
          </p:nvSpPr>
          <p:spPr>
            <a:xfrm rot="2142401">
              <a:off x="3492381" y="1417557"/>
              <a:ext cx="730685" cy="40429"/>
            </a:xfrm>
            <a:custGeom>
              <a:avLst/>
              <a:gdLst/>
              <a:ahLst/>
              <a:cxnLst/>
              <a:rect l="0" t="0" r="0" b="0"/>
              <a:pathLst>
                <a:path>
                  <a:moveTo>
                    <a:pt x="0" y="20214"/>
                  </a:moveTo>
                  <a:lnTo>
                    <a:pt x="7306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4"/>
            <p:cNvSpPr/>
            <p:nvPr/>
          </p:nvSpPr>
          <p:spPr>
            <a:xfrm rot="2142401">
              <a:off x="3839457" y="1419505"/>
              <a:ext cx="36534" cy="365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9" name="Group 8"/>
          <p:cNvGrpSpPr/>
          <p:nvPr/>
        </p:nvGrpSpPr>
        <p:grpSpPr>
          <a:xfrm>
            <a:off x="6858000" y="3886200"/>
            <a:ext cx="1483320" cy="741660"/>
            <a:chOff x="2076648" y="853715"/>
            <a:chExt cx="1483320" cy="741660"/>
          </a:xfrm>
        </p:grpSpPr>
        <p:sp>
          <p:nvSpPr>
            <p:cNvPr id="10" name="Rounded Rectangle 9"/>
            <p:cNvSpPr/>
            <p:nvPr/>
          </p:nvSpPr>
          <p:spPr>
            <a:xfrm>
              <a:off x="2076648" y="853715"/>
              <a:ext cx="1483320" cy="7416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2098370" y="875437"/>
              <a:ext cx="1439876" cy="6982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1600" dirty="0" smtClean="0"/>
                <a:t>In-vehicle</a:t>
              </a:r>
              <a:endParaRPr lang="en-US" sz="1600" kern="1200" dirty="0"/>
            </a:p>
          </p:txBody>
        </p:sp>
      </p:grpSp>
      <p:grpSp>
        <p:nvGrpSpPr>
          <p:cNvPr id="12" name="Group 11"/>
          <p:cNvGrpSpPr/>
          <p:nvPr/>
        </p:nvGrpSpPr>
        <p:grpSpPr>
          <a:xfrm>
            <a:off x="6858000" y="4800600"/>
            <a:ext cx="1483320" cy="741660"/>
            <a:chOff x="2076648" y="853715"/>
            <a:chExt cx="1483320" cy="741660"/>
          </a:xfrm>
        </p:grpSpPr>
        <p:sp>
          <p:nvSpPr>
            <p:cNvPr id="13" name="Rounded Rectangle 12"/>
            <p:cNvSpPr/>
            <p:nvPr/>
          </p:nvSpPr>
          <p:spPr>
            <a:xfrm>
              <a:off x="2076648" y="853715"/>
              <a:ext cx="1483320" cy="7416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2098370" y="875437"/>
              <a:ext cx="1439876" cy="6982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1600" dirty="0" smtClean="0"/>
                <a:t>Out-of-vehicle</a:t>
              </a:r>
              <a:endParaRPr lang="en-US" sz="1600" kern="1200" dirty="0"/>
            </a:p>
          </p:txBody>
        </p:sp>
      </p:grpSp>
      <p:grpSp>
        <p:nvGrpSpPr>
          <p:cNvPr id="15" name="Group 14"/>
          <p:cNvGrpSpPr/>
          <p:nvPr/>
        </p:nvGrpSpPr>
        <p:grpSpPr>
          <a:xfrm rot="4242183">
            <a:off x="6194988" y="3942166"/>
            <a:ext cx="547280" cy="149062"/>
            <a:chOff x="1405385" y="1433054"/>
            <a:chExt cx="749197" cy="40429"/>
          </a:xfrm>
        </p:grpSpPr>
        <p:sp>
          <p:nvSpPr>
            <p:cNvPr id="16"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8" name="Group 17"/>
          <p:cNvGrpSpPr/>
          <p:nvPr/>
        </p:nvGrpSpPr>
        <p:grpSpPr>
          <a:xfrm rot="4242183">
            <a:off x="6211732" y="4856566"/>
            <a:ext cx="547280" cy="149062"/>
            <a:chOff x="1405385" y="1433054"/>
            <a:chExt cx="749197" cy="40429"/>
          </a:xfrm>
        </p:grpSpPr>
        <p:sp>
          <p:nvSpPr>
            <p:cNvPr id="19"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1" name="Group 20"/>
          <p:cNvGrpSpPr/>
          <p:nvPr/>
        </p:nvGrpSpPr>
        <p:grpSpPr>
          <a:xfrm rot="10989342">
            <a:off x="6383232" y="5169987"/>
            <a:ext cx="547280" cy="149062"/>
            <a:chOff x="1405385" y="1433054"/>
            <a:chExt cx="749197" cy="40429"/>
          </a:xfrm>
        </p:grpSpPr>
        <p:sp>
          <p:nvSpPr>
            <p:cNvPr id="22"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4" name="Group 23"/>
          <p:cNvGrpSpPr/>
          <p:nvPr/>
        </p:nvGrpSpPr>
        <p:grpSpPr>
          <a:xfrm rot="11028875">
            <a:off x="6382567" y="4285240"/>
            <a:ext cx="547280" cy="149062"/>
            <a:chOff x="1405385" y="1433054"/>
            <a:chExt cx="749197" cy="40429"/>
          </a:xfrm>
        </p:grpSpPr>
        <p:sp>
          <p:nvSpPr>
            <p:cNvPr id="25"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27" name="TextBox 26"/>
          <p:cNvSpPr txBox="1"/>
          <p:nvPr/>
        </p:nvSpPr>
        <p:spPr>
          <a:xfrm>
            <a:off x="2369318" y="5867400"/>
            <a:ext cx="4220194" cy="338554"/>
          </a:xfrm>
          <a:prstGeom prst="rect">
            <a:avLst/>
          </a:prstGeom>
          <a:noFill/>
        </p:spPr>
        <p:txBody>
          <a:bodyPr wrap="none" rtlCol="0">
            <a:spAutoFit/>
          </a:bodyPr>
          <a:lstStyle/>
          <a:p>
            <a:r>
              <a:rPr lang="en-US" sz="1600" b="1" dirty="0" smtClean="0">
                <a:latin typeface="Arial" pitchFamily="34" charset="0"/>
                <a:cs typeface="Arial" pitchFamily="34" charset="0"/>
              </a:rPr>
              <a:t>Classifications and relationships of FMTs</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2637133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FMT Concepts</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457200" y="1600200"/>
            <a:ext cx="8382000" cy="4525963"/>
          </a:xfrm>
        </p:spPr>
        <p:txBody>
          <a:bodyPr>
            <a:normAutofit/>
          </a:bodyPr>
          <a:lstStyle/>
          <a:p>
            <a:r>
              <a:rPr lang="en-US" dirty="0"/>
              <a:t>C</a:t>
            </a:r>
            <a:r>
              <a:rPr lang="en-US" dirty="0" smtClean="0"/>
              <a:t>oncepts forming the foundation of FMTs</a:t>
            </a:r>
          </a:p>
          <a:p>
            <a:pPr lvl="1"/>
            <a:r>
              <a:rPr lang="en-US" dirty="0" smtClean="0"/>
              <a:t>Physiological Measures (eye measures &amp; </a:t>
            </a:r>
            <a:r>
              <a:rPr lang="en-US" dirty="0" err="1" smtClean="0"/>
              <a:t>actigraphy</a:t>
            </a:r>
            <a:r>
              <a:rPr lang="en-US" dirty="0" smtClean="0"/>
              <a:t>)</a:t>
            </a:r>
          </a:p>
          <a:p>
            <a:pPr lvl="1"/>
            <a:r>
              <a:rPr lang="en-US" dirty="0" smtClean="0"/>
              <a:t>Psychomotor Skills (cognitive function)</a:t>
            </a:r>
          </a:p>
          <a:p>
            <a:pPr lvl="1"/>
            <a:r>
              <a:rPr lang="en-US" dirty="0" smtClean="0"/>
              <a:t>Behavioral-based (coaching)</a:t>
            </a:r>
          </a:p>
          <a:p>
            <a:pPr lvl="1"/>
            <a:r>
              <a:rPr lang="en-US" dirty="0" smtClean="0"/>
              <a:t>Vehicle Kinematics/Driver Input (lane and steering)</a:t>
            </a:r>
          </a:p>
          <a:p>
            <a:pPr lvl="1"/>
            <a:r>
              <a:rPr lang="en-US" smtClean="0"/>
              <a:t>Single vs. </a:t>
            </a:r>
            <a:r>
              <a:rPr lang="en-US" dirty="0" smtClean="0"/>
              <a:t>Multi-Channel systems </a:t>
            </a:r>
          </a:p>
          <a:p>
            <a:pPr lvl="1"/>
            <a:endParaRPr lang="en-US" dirty="0"/>
          </a:p>
        </p:txBody>
      </p:sp>
    </p:spTree>
    <p:extLst>
      <p:ext uri="{BB962C8B-B14F-4D97-AF65-F5344CB8AC3E}">
        <p14:creationId xmlns:p14="http://schemas.microsoft.com/office/powerpoint/2010/main" val="28279348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FMTs: Part of the Team</a:t>
            </a:r>
            <a:endParaRPr lang="en-US" dirty="0"/>
          </a:p>
        </p:txBody>
      </p:sp>
      <p:sp>
        <p:nvSpPr>
          <p:cNvPr id="3" name="Content Placeholder 2"/>
          <p:cNvSpPr>
            <a:spLocks noGrp="1"/>
          </p:cNvSpPr>
          <p:nvPr>
            <p:ph idx="1"/>
          </p:nvPr>
        </p:nvSpPr>
        <p:spPr/>
        <p:txBody>
          <a:bodyPr>
            <a:normAutofit/>
          </a:bodyPr>
          <a:lstStyle/>
          <a:p>
            <a:r>
              <a:rPr lang="en-US" sz="2800" dirty="0" smtClean="0"/>
              <a:t>A fatigue management program is a team concept</a:t>
            </a:r>
          </a:p>
          <a:p>
            <a:r>
              <a:rPr lang="en-US" sz="2800" dirty="0" smtClean="0"/>
              <a:t>FMTs are only one part of the equation</a:t>
            </a:r>
            <a:endParaRPr lang="en-US" sz="2800" dirty="0"/>
          </a:p>
        </p:txBody>
      </p:sp>
      <p:grpSp>
        <p:nvGrpSpPr>
          <p:cNvPr id="10" name="Group 9" title="Venn diagram"/>
          <p:cNvGrpSpPr/>
          <p:nvPr/>
        </p:nvGrpSpPr>
        <p:grpSpPr>
          <a:xfrm>
            <a:off x="2844845" y="2880197"/>
            <a:ext cx="3442855" cy="3206496"/>
            <a:chOff x="2971800" y="3578352"/>
            <a:chExt cx="3138055" cy="2743200"/>
          </a:xfrm>
        </p:grpSpPr>
        <p:sp>
          <p:nvSpPr>
            <p:cNvPr id="24" name="Flowchart: Connector 23"/>
            <p:cNvSpPr/>
            <p:nvPr/>
          </p:nvSpPr>
          <p:spPr>
            <a:xfrm>
              <a:off x="4052455" y="4337304"/>
              <a:ext cx="2057400" cy="1984248"/>
            </a:xfrm>
            <a:prstGeom prst="flowChartConnector">
              <a:avLst/>
            </a:prstGeom>
            <a:solidFill>
              <a:srgbClr val="7030A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grpSp>
          <p:nvGrpSpPr>
            <p:cNvPr id="9" name="Group 8"/>
            <p:cNvGrpSpPr/>
            <p:nvPr/>
          </p:nvGrpSpPr>
          <p:grpSpPr>
            <a:xfrm>
              <a:off x="2971800" y="3578352"/>
              <a:ext cx="2842343" cy="2743200"/>
              <a:chOff x="2971800" y="3578352"/>
              <a:chExt cx="2842343" cy="2743200"/>
            </a:xfrm>
          </p:grpSpPr>
          <p:sp>
            <p:nvSpPr>
              <p:cNvPr id="14" name="Flowchart: Connector 13"/>
              <p:cNvSpPr/>
              <p:nvPr/>
            </p:nvSpPr>
            <p:spPr>
              <a:xfrm>
                <a:off x="2971800" y="4340352"/>
                <a:ext cx="2057400" cy="1981200"/>
              </a:xfrm>
              <a:prstGeom prst="flowChartConnector">
                <a:avLst/>
              </a:prstGeom>
              <a:solidFill>
                <a:srgbClr val="00FFFF">
                  <a:alpha val="5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5" name="Flowchart: Connector 24"/>
              <p:cNvSpPr/>
              <p:nvPr/>
            </p:nvSpPr>
            <p:spPr>
              <a:xfrm>
                <a:off x="3505200" y="3578352"/>
                <a:ext cx="2057400" cy="1984248"/>
              </a:xfrm>
              <a:prstGeom prst="flowChartConnector">
                <a:avLst/>
              </a:prstGeom>
              <a:solidFill>
                <a:srgbClr val="FFFF0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5" name="TextBox 4"/>
              <p:cNvSpPr txBox="1"/>
              <p:nvPr/>
            </p:nvSpPr>
            <p:spPr>
              <a:xfrm>
                <a:off x="4192748" y="3728253"/>
                <a:ext cx="682303" cy="369332"/>
              </a:xfrm>
              <a:prstGeom prst="rect">
                <a:avLst/>
              </a:prstGeom>
              <a:noFill/>
            </p:spPr>
            <p:txBody>
              <a:bodyPr wrap="none" rtlCol="0">
                <a:spAutoFit/>
              </a:bodyPr>
              <a:lstStyle/>
              <a:p>
                <a:r>
                  <a:rPr lang="en-US" b="1" dirty="0" smtClean="0"/>
                  <a:t>FMTs</a:t>
                </a:r>
                <a:endParaRPr lang="en-US" b="1" dirty="0"/>
              </a:p>
            </p:txBody>
          </p:sp>
          <p:sp>
            <p:nvSpPr>
              <p:cNvPr id="6" name="TextBox 5"/>
              <p:cNvSpPr txBox="1"/>
              <p:nvPr/>
            </p:nvSpPr>
            <p:spPr>
              <a:xfrm rot="2519990">
                <a:off x="3026445" y="5396046"/>
                <a:ext cx="1129989" cy="369332"/>
              </a:xfrm>
              <a:prstGeom prst="rect">
                <a:avLst/>
              </a:prstGeom>
              <a:noFill/>
            </p:spPr>
            <p:txBody>
              <a:bodyPr wrap="none" rtlCol="0">
                <a:spAutoFit/>
              </a:bodyPr>
              <a:lstStyle/>
              <a:p>
                <a:r>
                  <a:rPr lang="en-US" b="1" dirty="0" smtClean="0"/>
                  <a:t>Education</a:t>
                </a:r>
                <a:endParaRPr lang="en-US" b="1" dirty="0"/>
              </a:p>
            </p:txBody>
          </p:sp>
          <p:sp>
            <p:nvSpPr>
              <p:cNvPr id="7" name="TextBox 6"/>
              <p:cNvSpPr txBox="1"/>
              <p:nvPr/>
            </p:nvSpPr>
            <p:spPr>
              <a:xfrm rot="18943761">
                <a:off x="5110104" y="5377934"/>
                <a:ext cx="704039" cy="369332"/>
              </a:xfrm>
              <a:prstGeom prst="rect">
                <a:avLst/>
              </a:prstGeom>
              <a:noFill/>
            </p:spPr>
            <p:txBody>
              <a:bodyPr wrap="none" rtlCol="0">
                <a:spAutoFit/>
              </a:bodyPr>
              <a:lstStyle/>
              <a:p>
                <a:r>
                  <a:rPr lang="en-US" b="1" dirty="0" smtClean="0"/>
                  <a:t>Sleep</a:t>
                </a:r>
                <a:endParaRPr lang="en-US" b="1" dirty="0"/>
              </a:p>
            </p:txBody>
          </p:sp>
          <p:sp>
            <p:nvSpPr>
              <p:cNvPr id="8" name="TextBox 7"/>
              <p:cNvSpPr txBox="1"/>
              <p:nvPr/>
            </p:nvSpPr>
            <p:spPr>
              <a:xfrm>
                <a:off x="4225962" y="4876800"/>
                <a:ext cx="615874" cy="369332"/>
              </a:xfrm>
              <a:prstGeom prst="rect">
                <a:avLst/>
              </a:prstGeom>
              <a:noFill/>
            </p:spPr>
            <p:txBody>
              <a:bodyPr wrap="none" rtlCol="0">
                <a:spAutoFit/>
              </a:bodyPr>
              <a:lstStyle/>
              <a:p>
                <a:r>
                  <a:rPr lang="en-US" b="1" dirty="0" smtClean="0"/>
                  <a:t>FMP</a:t>
                </a:r>
                <a:endParaRPr lang="en-US" b="1" dirty="0"/>
              </a:p>
            </p:txBody>
          </p:sp>
        </p:grpSp>
      </p:grpSp>
    </p:spTree>
    <p:extLst>
      <p:ext uri="{BB962C8B-B14F-4D97-AF65-F5344CB8AC3E}">
        <p14:creationId xmlns:p14="http://schemas.microsoft.com/office/powerpoint/2010/main" val="740695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Best Practices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514350" indent="-514350">
              <a:buFont typeface="+mj-lt"/>
              <a:buAutoNum type="arabicParenR"/>
            </a:pPr>
            <a:r>
              <a:rPr lang="en-US" sz="2800" dirty="0" smtClean="0"/>
              <a:t>Must be integrated into overall FMP</a:t>
            </a:r>
          </a:p>
          <a:p>
            <a:pPr marL="514350" indent="-514350">
              <a:buFont typeface="+mj-lt"/>
              <a:buAutoNum type="arabicParenR"/>
            </a:pPr>
            <a:r>
              <a:rPr lang="en-US" sz="2800" dirty="0" smtClean="0"/>
              <a:t>Take full advantage of the FMT capabilities</a:t>
            </a:r>
          </a:p>
          <a:p>
            <a:pPr marL="514350" indent="-514350">
              <a:buFont typeface="+mj-lt"/>
              <a:buAutoNum type="arabicParenR"/>
            </a:pPr>
            <a:r>
              <a:rPr lang="en-US" sz="2800" dirty="0" smtClean="0"/>
              <a:t>Develop well-defined protocols</a:t>
            </a:r>
          </a:p>
          <a:p>
            <a:pPr marL="514350" indent="-514350">
              <a:buFont typeface="+mj-lt"/>
              <a:buAutoNum type="arabicParenR"/>
            </a:pPr>
            <a:r>
              <a:rPr lang="en-US" sz="2800" dirty="0" smtClean="0"/>
              <a:t>Explain the role of FMTs with drivers</a:t>
            </a:r>
          </a:p>
          <a:p>
            <a:pPr marL="514350" indent="-514350">
              <a:buFont typeface="+mj-lt"/>
              <a:buAutoNum type="arabicParenR"/>
            </a:pPr>
            <a:r>
              <a:rPr lang="en-US" sz="2800" dirty="0" smtClean="0"/>
              <a:t>Create meaningful driver expectations</a:t>
            </a:r>
          </a:p>
          <a:p>
            <a:pPr marL="514350" indent="-514350">
              <a:buFont typeface="+mj-lt"/>
              <a:buAutoNum type="arabicParenR"/>
            </a:pPr>
            <a:r>
              <a:rPr lang="en-US" sz="2800" dirty="0" smtClean="0"/>
              <a:t>Present consistent and detailed feedback for drivers</a:t>
            </a:r>
          </a:p>
          <a:p>
            <a:pPr marL="514350" indent="-514350">
              <a:buFont typeface="+mj-lt"/>
              <a:buAutoNum type="arabicParenR"/>
            </a:pPr>
            <a:r>
              <a:rPr lang="en-US" sz="2800" dirty="0" smtClean="0"/>
              <a:t>Maintain a positive atmosphere</a:t>
            </a:r>
          </a:p>
          <a:p>
            <a:pPr marL="514350" indent="-514350">
              <a:buFont typeface="+mj-lt"/>
              <a:buAutoNum type="arabicParenR"/>
            </a:pPr>
            <a:r>
              <a:rPr lang="en-US" sz="2800" dirty="0" smtClean="0"/>
              <a:t>Reinforce that safety is everyone’s responsibility </a:t>
            </a:r>
          </a:p>
          <a:p>
            <a:pPr marL="514350" indent="-514350">
              <a:buFont typeface="+mj-lt"/>
              <a:buAutoNum type="arabicParenR"/>
            </a:pPr>
            <a:endParaRPr lang="en-US" sz="2800" dirty="0" smtClean="0"/>
          </a:p>
          <a:p>
            <a:pPr marL="514350" indent="-514350">
              <a:buFont typeface="+mj-lt"/>
              <a:buAutoNum type="arabicParenR"/>
            </a:pPr>
            <a:endParaRPr lang="en-US" sz="2800" dirty="0"/>
          </a:p>
        </p:txBody>
      </p:sp>
    </p:spTree>
    <p:extLst>
      <p:ext uri="{BB962C8B-B14F-4D97-AF65-F5344CB8AC3E}">
        <p14:creationId xmlns:p14="http://schemas.microsoft.com/office/powerpoint/2010/main" val="2364873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itchFamily="34" charset="0"/>
                <a:cs typeface="Arial" pitchFamily="34" charset="0"/>
              </a:rPr>
              <a:t>Why? </a:t>
            </a:r>
            <a:r>
              <a:rPr lang="en-US" sz="4000" dirty="0" smtClean="0">
                <a:latin typeface="Arial" pitchFamily="34" charset="0"/>
                <a:cs typeface="Arial" pitchFamily="34" charset="0"/>
              </a:rPr>
              <a:t>The Statistics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US" sz="2800" dirty="0"/>
              <a:t>Statistics suggest fatigue is an important safety issue</a:t>
            </a:r>
          </a:p>
          <a:p>
            <a:pPr lvl="1"/>
            <a:r>
              <a:rPr lang="en-US" sz="2400" dirty="0" smtClean="0"/>
              <a:t>Large Truck Crash Causation Study </a:t>
            </a:r>
          </a:p>
          <a:p>
            <a:pPr lvl="2"/>
            <a:r>
              <a:rPr lang="en-US" sz="2000" dirty="0" smtClean="0"/>
              <a:t>~4% of truck crashes have primary cause by driver asleep-at-the-wheel</a:t>
            </a:r>
          </a:p>
          <a:p>
            <a:pPr lvl="2"/>
            <a:r>
              <a:rPr lang="en-US" sz="2000" dirty="0" smtClean="0"/>
              <a:t>~13% of truck crashes involved driver fatigue as associated factor</a:t>
            </a:r>
            <a:endParaRPr lang="en-US" sz="2000" dirty="0"/>
          </a:p>
          <a:p>
            <a:pPr lvl="1"/>
            <a:r>
              <a:rPr lang="en-US" sz="2400" dirty="0" smtClean="0"/>
              <a:t>Of 182 fatal-to-the-driver truck crashes investigated in 1990 by the National Transportation Safety Board, fatigue was the primary factor in 31% of the crashes</a:t>
            </a:r>
          </a:p>
          <a:p>
            <a:pPr lvl="1"/>
            <a:r>
              <a:rPr lang="en-US" sz="2400" dirty="0" smtClean="0"/>
              <a:t>Australian research revealed truck drivers with less than six hours of sleep were three times more likely to have a hazardous incident</a:t>
            </a:r>
            <a:endParaRPr lang="en-US" sz="2400" dirty="0"/>
          </a:p>
          <a:p>
            <a:pPr marL="0" indent="0">
              <a:buNone/>
            </a:pPr>
            <a:endParaRPr lang="en-US" sz="2400" dirty="0"/>
          </a:p>
        </p:txBody>
      </p:sp>
    </p:spTree>
    <p:extLst>
      <p:ext uri="{BB962C8B-B14F-4D97-AF65-F5344CB8AC3E}">
        <p14:creationId xmlns:p14="http://schemas.microsoft.com/office/powerpoint/2010/main" val="3731264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Arial" pitchFamily="34" charset="0"/>
                <a:cs typeface="Arial" pitchFamily="34" charset="0"/>
              </a:rPr>
              <a:t>What?</a:t>
            </a:r>
            <a:r>
              <a:rPr lang="en-US" sz="4000" dirty="0" smtClean="0">
                <a:latin typeface="Arial" pitchFamily="34" charset="0"/>
                <a:cs typeface="Arial" pitchFamily="34" charset="0"/>
              </a:rPr>
              <a:t> Fatigue Management Technologies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t>State-of-the-art innovations that prevent, identify, alert, and reduce driver fatigue and fatigue related driving errors </a:t>
            </a:r>
          </a:p>
          <a:p>
            <a:r>
              <a:rPr lang="en-US" sz="2800" dirty="0" smtClean="0"/>
              <a:t>FMTs use three points-of-attack</a:t>
            </a:r>
          </a:p>
          <a:p>
            <a:pPr lvl="1"/>
            <a:r>
              <a:rPr lang="en-US" sz="2400" dirty="0" smtClean="0"/>
              <a:t>Non-driver measures </a:t>
            </a:r>
          </a:p>
          <a:p>
            <a:pPr lvl="1"/>
            <a:r>
              <a:rPr lang="en-US" sz="2400" dirty="0" smtClean="0"/>
              <a:t>Driver physiological measures/psychomotor skills</a:t>
            </a:r>
          </a:p>
          <a:p>
            <a:pPr lvl="1"/>
            <a:r>
              <a:rPr lang="en-US" sz="2400" dirty="0" smtClean="0"/>
              <a:t>Vehicle </a:t>
            </a:r>
            <a:r>
              <a:rPr lang="en-US" sz="2400" dirty="0"/>
              <a:t>k</a:t>
            </a:r>
            <a:r>
              <a:rPr lang="en-US" sz="2400" dirty="0" smtClean="0"/>
              <a:t>inematics/driver </a:t>
            </a:r>
            <a:r>
              <a:rPr lang="en-US" sz="2400" dirty="0"/>
              <a:t>i</a:t>
            </a:r>
            <a:r>
              <a:rPr lang="en-US" sz="2400" dirty="0" smtClean="0"/>
              <a:t>nput</a:t>
            </a:r>
          </a:p>
          <a:p>
            <a:pPr marL="0" indent="0">
              <a:buNone/>
            </a:pPr>
            <a:endParaRPr lang="en-US" sz="2400" dirty="0" smtClean="0"/>
          </a:p>
          <a:p>
            <a:pPr marL="0" indent="0">
              <a:buNone/>
            </a:pPr>
            <a:endParaRPr lang="en-US" sz="2400" dirty="0"/>
          </a:p>
        </p:txBody>
      </p:sp>
      <p:pic>
        <p:nvPicPr>
          <p:cNvPr id="7" name="Picture 6" title="Tractor with flatbed trailer hauling construction equipment"/>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096000" y="4800500"/>
            <a:ext cx="2514600" cy="1417320"/>
          </a:xfrm>
          <a:prstGeom prst="rect">
            <a:avLst/>
          </a:prstGeom>
          <a:ln w="19050">
            <a:solidFill>
              <a:schemeClr val="tx1"/>
            </a:solidFill>
          </a:ln>
        </p:spPr>
      </p:pic>
      <p:pic>
        <p:nvPicPr>
          <p:cNvPr id="8" name="Picture 7" descr="Microsoft Excel - TS0300033442"/>
          <p:cNvPicPr>
            <a:picLocks/>
          </p:cNvPicPr>
          <p:nvPr/>
        </p:nvPicPr>
        <p:blipFill rotWithShape="1">
          <a:blip r:embed="rId4" cstate="print">
            <a:extLst>
              <a:ext uri="{28A0092B-C50C-407E-A947-70E740481C1C}">
                <a14:useLocalDpi xmlns:a14="http://schemas.microsoft.com/office/drawing/2010/main" val="0"/>
              </a:ext>
            </a:extLst>
          </a:blip>
          <a:srcRect t="17726"/>
          <a:stretch/>
        </p:blipFill>
        <p:spPr>
          <a:xfrm>
            <a:off x="622917" y="4800600"/>
            <a:ext cx="2514600" cy="1417320"/>
          </a:xfrm>
          <a:prstGeom prst="rect">
            <a:avLst/>
          </a:prstGeom>
          <a:ln w="19050">
            <a:solidFill>
              <a:schemeClr val="tx1"/>
            </a:solidFill>
          </a:ln>
        </p:spPr>
      </p:pic>
      <p:pic>
        <p:nvPicPr>
          <p:cNvPr id="9" name="Picture 8" title="Motorcoach driv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4785511"/>
            <a:ext cx="2514600" cy="1417220"/>
          </a:xfrm>
          <a:prstGeom prst="rect">
            <a:avLst/>
          </a:prstGeom>
          <a:ln w="19050">
            <a:solidFill>
              <a:schemeClr val="tx1"/>
            </a:solidFill>
          </a:ln>
        </p:spPr>
      </p:pic>
    </p:spTree>
    <p:extLst>
      <p:ext uri="{BB962C8B-B14F-4D97-AF65-F5344CB8AC3E}">
        <p14:creationId xmlns:p14="http://schemas.microsoft.com/office/powerpoint/2010/main" val="2295002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itchFamily="34" charset="0"/>
                <a:cs typeface="Arial" pitchFamily="34" charset="0"/>
              </a:rPr>
              <a:t>What?</a:t>
            </a:r>
            <a:r>
              <a:rPr lang="en-US" sz="4000" dirty="0" smtClean="0">
                <a:latin typeface="Arial" pitchFamily="34" charset="0"/>
                <a:cs typeface="Arial" pitchFamily="34" charset="0"/>
              </a:rPr>
              <a:t> FMT Classifications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t>FMTs are developed in two principal classification levels </a:t>
            </a:r>
          </a:p>
          <a:p>
            <a:pPr lvl="1"/>
            <a:r>
              <a:rPr lang="en-US" dirty="0" smtClean="0">
                <a:solidFill>
                  <a:srgbClr val="FF0000"/>
                </a:solidFill>
              </a:rPr>
              <a:t>Back-Office Level</a:t>
            </a:r>
          </a:p>
          <a:p>
            <a:pPr lvl="1"/>
            <a:r>
              <a:rPr lang="en-US" dirty="0" smtClean="0">
                <a:solidFill>
                  <a:srgbClr val="FF0000"/>
                </a:solidFill>
              </a:rPr>
              <a:t>Driver Level</a:t>
            </a:r>
          </a:p>
          <a:p>
            <a:r>
              <a:rPr lang="en-US" dirty="0" smtClean="0"/>
              <a:t>Within each of the classifications there are two sub-sets of FMTs</a:t>
            </a:r>
          </a:p>
          <a:p>
            <a:pPr lvl="1"/>
            <a:r>
              <a:rPr lang="en-US" dirty="0" smtClean="0">
                <a:solidFill>
                  <a:srgbClr val="FF0000"/>
                </a:solidFill>
              </a:rPr>
              <a:t>In-Vehicle</a:t>
            </a:r>
          </a:p>
          <a:p>
            <a:pPr lvl="1"/>
            <a:r>
              <a:rPr lang="en-US" dirty="0" smtClean="0">
                <a:solidFill>
                  <a:srgbClr val="FF0000"/>
                </a:solidFill>
              </a:rPr>
              <a:t>Out-of-Vehicle</a:t>
            </a:r>
          </a:p>
          <a:p>
            <a:endParaRPr lang="en-US" dirty="0"/>
          </a:p>
        </p:txBody>
      </p:sp>
    </p:spTree>
    <p:extLst>
      <p:ext uri="{BB962C8B-B14F-4D97-AF65-F5344CB8AC3E}">
        <p14:creationId xmlns:p14="http://schemas.microsoft.com/office/powerpoint/2010/main" val="132765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DF55FE2AFCA841960F7B1435022C93" ma:contentTypeVersion="0" ma:contentTypeDescription="Create a new document." ma:contentTypeScope="" ma:versionID="87742fe2b63400c7eec9599042218f6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280115-8461-42FE-898D-BB03CBF3C2F2}">
  <ds:schemaRefs>
    <ds:schemaRef ds:uri="http://purl.org/dc/elements/1.1/"/>
    <ds:schemaRef ds:uri="http://schemas.microsoft.com/office/2006/documentManagement/types"/>
    <ds:schemaRef ds:uri="http://www.w3.org/XML/1998/namespace"/>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CA40122-BA47-4CB7-9C03-EF96EE472998}">
  <ds:schemaRefs>
    <ds:schemaRef ds:uri="http://schemas.microsoft.com/sharepoint/v3/contenttype/forms"/>
  </ds:schemaRefs>
</ds:datastoreItem>
</file>

<file path=customXml/itemProps3.xml><?xml version="1.0" encoding="utf-8"?>
<ds:datastoreItem xmlns:ds="http://schemas.openxmlformats.org/officeDocument/2006/customXml" ds:itemID="{18236BE5-6641-44B7-B943-706EE57D7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65872</TotalTime>
  <Words>11422</Words>
  <Application>Microsoft Office PowerPoint</Application>
  <PresentationFormat>On-screen Show (4:3)</PresentationFormat>
  <Paragraphs>1186</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 Module 10: Fatigue Monitoring and Management Technologies </vt:lpstr>
      <vt:lpstr>Module 10 Overview</vt:lpstr>
      <vt:lpstr>Common FMT Acronyms</vt:lpstr>
      <vt:lpstr>Module 10 Objectives</vt:lpstr>
      <vt:lpstr>Lesson 1: The Why, What, and How of Fatigue Management Technologies</vt:lpstr>
      <vt:lpstr>Why? Understanding the Problem</vt:lpstr>
      <vt:lpstr>Why? The Statistics</vt:lpstr>
      <vt:lpstr>What? Fatigue Management Technologies</vt:lpstr>
      <vt:lpstr>What? FMT Classifications</vt:lpstr>
      <vt:lpstr>What? FMT Primary Relationships</vt:lpstr>
      <vt:lpstr> What? Back-Office Level FMTs  (1 of 3)</vt:lpstr>
      <vt:lpstr>What? Back-Office Level FMTs  (2 of 3)</vt:lpstr>
      <vt:lpstr>What? Back-Office Level FMTs  (3 of 3)</vt:lpstr>
      <vt:lpstr>What? Driver Level FMTs (1 of 3)</vt:lpstr>
      <vt:lpstr>What? Driver Level FMTs (2 of 3) </vt:lpstr>
      <vt:lpstr>What? Driver Level FMTs (3 of 3)</vt:lpstr>
      <vt:lpstr>How? Conceptual Foundation        of FMTs</vt:lpstr>
      <vt:lpstr>How? Physiological Concepts  (1 of 3)</vt:lpstr>
      <vt:lpstr>How? Physiological Concepts  (2 of 3)</vt:lpstr>
      <vt:lpstr>How? Physiological Concepts  (3 of 3)</vt:lpstr>
      <vt:lpstr>How? Psychomotor Skills (1 of 2)</vt:lpstr>
      <vt:lpstr>How? Psychomotor Skills (2 of 2)</vt:lpstr>
      <vt:lpstr>How? Behavior-Based Coaching  (1 of 2)</vt:lpstr>
      <vt:lpstr>How? Behavior-Based Coaching   (2 of 2)</vt:lpstr>
      <vt:lpstr>How? Vehicle Kinematics/Driver Input (1 of 2)</vt:lpstr>
      <vt:lpstr>How? Vehicle Kinematics/Driver Input (2 of 2)</vt:lpstr>
      <vt:lpstr>Single Vs. Multi-Channel FMT Systems</vt:lpstr>
      <vt:lpstr>Making Sense of FMTs</vt:lpstr>
      <vt:lpstr>No Silver Bullet</vt:lpstr>
      <vt:lpstr>Lesson 2: Sample of Current Technologies</vt:lpstr>
      <vt:lpstr>Snapshot In Time</vt:lpstr>
      <vt:lpstr>Inform Not Endorse</vt:lpstr>
      <vt:lpstr>Physiological FMTs - Actigraphy</vt:lpstr>
      <vt:lpstr>Ambulatory Monitoring Motionlogger® Watch (1 of 2)</vt:lpstr>
      <vt:lpstr>Ambulatory Monitoring Motionlogger® Watch (2 of 2)</vt:lpstr>
      <vt:lpstr>Physiological FMTs – Eye Measures </vt:lpstr>
      <vt:lpstr>EyeAlert™ EA401  Driver Fatigue Monitor</vt:lpstr>
      <vt:lpstr>Optalert Alertness Monitoring System (1 of 2)</vt:lpstr>
      <vt:lpstr>Optalert Alertness Monitoring System (2 of 2)</vt:lpstr>
      <vt:lpstr>Vehicle Kinematics/Driver Input FMTs</vt:lpstr>
      <vt:lpstr>Bendix Commercial Vehicle Systems,  LLC Autovue LDWS</vt:lpstr>
      <vt:lpstr>Fatigue Management International Advisory System for Tired Drivers (1 of 2)</vt:lpstr>
      <vt:lpstr>Fatigue Management International Advisory System for Tired Drivers (2 of 2)</vt:lpstr>
      <vt:lpstr>Behavior-Based Coaching FMTs</vt:lpstr>
      <vt:lpstr>DriveCam</vt:lpstr>
      <vt:lpstr>Psychomotor FMTs</vt:lpstr>
      <vt:lpstr>Systems Technology, Inc. Critical Tracking Task </vt:lpstr>
      <vt:lpstr>Scheduling &amp; Trip Planning FMTs</vt:lpstr>
      <vt:lpstr>Fatigue Science Fatigue Avoidance Scheduling Tool</vt:lpstr>
      <vt:lpstr>Lesson 3: Deployment Considerations and Operational Guidelines</vt:lpstr>
      <vt:lpstr>FMT Cost</vt:lpstr>
      <vt:lpstr>Return On Investment</vt:lpstr>
      <vt:lpstr>Return On Investment:  Lane Departure Warning System Example</vt:lpstr>
      <vt:lpstr>Fleet Size &amp; Locations</vt:lpstr>
      <vt:lpstr>Potential Legal Implications</vt:lpstr>
      <vt:lpstr>Driver Behavior:  Possible Influences</vt:lpstr>
      <vt:lpstr>Policies for Driver Compliance</vt:lpstr>
      <vt:lpstr>Driver Performance Measures</vt:lpstr>
      <vt:lpstr>Driver Acceptance</vt:lpstr>
      <vt:lpstr>FMT Training</vt:lpstr>
      <vt:lpstr>Operational Protocols</vt:lpstr>
      <vt:lpstr>Fundamental Technology Issues</vt:lpstr>
      <vt:lpstr> FMT Evaluation</vt:lpstr>
      <vt:lpstr>Conclusion: Review &amp; Summary</vt:lpstr>
      <vt:lpstr>FMT Definition &amp; Classifications</vt:lpstr>
      <vt:lpstr>FMT Concepts</vt:lpstr>
      <vt:lpstr>FMTs: Part of the Team</vt:lpstr>
      <vt:lpstr>Best Practices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10</dc:title>
  <dc:creator>stidwell</dc:creator>
  <cp:lastModifiedBy>Admin</cp:lastModifiedBy>
  <cp:revision>549</cp:revision>
  <cp:lastPrinted>2011-10-13T01:52:21Z</cp:lastPrinted>
  <dcterms:created xsi:type="dcterms:W3CDTF">2011-10-03T14:33:27Z</dcterms:created>
  <dcterms:modified xsi:type="dcterms:W3CDTF">2013-08-21T03:00:42Z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0x0101007CDF55FE2AFCA841960F7B1435022C93</vt:lpwstr>
  </property>
</Properties>
</file>