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handoutMasterIdLst>
    <p:handoutMasterId r:id="rId80"/>
  </p:handoutMasterIdLst>
  <p:sldIdLst>
    <p:sldId id="396" r:id="rId5"/>
    <p:sldId id="397" r:id="rId6"/>
    <p:sldId id="519" r:id="rId7"/>
    <p:sldId id="401" r:id="rId8"/>
    <p:sldId id="449" r:id="rId9"/>
    <p:sldId id="402" r:id="rId10"/>
    <p:sldId id="405" r:id="rId11"/>
    <p:sldId id="407" r:id="rId12"/>
    <p:sldId id="409" r:id="rId13"/>
    <p:sldId id="520" r:id="rId14"/>
    <p:sldId id="521" r:id="rId15"/>
    <p:sldId id="522" r:id="rId16"/>
    <p:sldId id="416" r:id="rId17"/>
    <p:sldId id="418" r:id="rId18"/>
    <p:sldId id="534" r:id="rId19"/>
    <p:sldId id="537" r:id="rId20"/>
    <p:sldId id="535" r:id="rId21"/>
    <p:sldId id="536" r:id="rId22"/>
    <p:sldId id="276" r:id="rId23"/>
    <p:sldId id="476" r:id="rId24"/>
    <p:sldId id="477" r:id="rId25"/>
    <p:sldId id="553" r:id="rId26"/>
    <p:sldId id="523" r:id="rId27"/>
    <p:sldId id="330" r:id="rId28"/>
    <p:sldId id="331" r:id="rId29"/>
    <p:sldId id="414" r:id="rId30"/>
    <p:sldId id="337" r:id="rId31"/>
    <p:sldId id="427" r:id="rId32"/>
    <p:sldId id="338" r:id="rId33"/>
    <p:sldId id="335" r:id="rId34"/>
    <p:sldId id="528" r:id="rId35"/>
    <p:sldId id="313" r:id="rId36"/>
    <p:sldId id="538" r:id="rId37"/>
    <p:sldId id="539" r:id="rId38"/>
    <p:sldId id="540" r:id="rId39"/>
    <p:sldId id="541" r:id="rId40"/>
    <p:sldId id="542" r:id="rId41"/>
    <p:sldId id="524" r:id="rId42"/>
    <p:sldId id="482" r:id="rId43"/>
    <p:sldId id="481" r:id="rId44"/>
    <p:sldId id="533" r:id="rId45"/>
    <p:sldId id="531" r:id="rId46"/>
    <p:sldId id="485" r:id="rId47"/>
    <p:sldId id="530" r:id="rId48"/>
    <p:sldId id="486" r:id="rId49"/>
    <p:sldId id="532" r:id="rId50"/>
    <p:sldId id="543" r:id="rId51"/>
    <p:sldId id="544" r:id="rId52"/>
    <p:sldId id="545" r:id="rId53"/>
    <p:sldId id="546" r:id="rId54"/>
    <p:sldId id="547" r:id="rId55"/>
    <p:sldId id="525" r:id="rId56"/>
    <p:sldId id="495" r:id="rId57"/>
    <p:sldId id="496" r:id="rId58"/>
    <p:sldId id="497" r:id="rId59"/>
    <p:sldId id="502" r:id="rId60"/>
    <p:sldId id="501" r:id="rId61"/>
    <p:sldId id="498" r:id="rId62"/>
    <p:sldId id="499" r:id="rId63"/>
    <p:sldId id="548" r:id="rId64"/>
    <p:sldId id="549" r:id="rId65"/>
    <p:sldId id="550" r:id="rId66"/>
    <p:sldId id="551" r:id="rId67"/>
    <p:sldId id="552" r:id="rId68"/>
    <p:sldId id="507" r:id="rId69"/>
    <p:sldId id="508" r:id="rId70"/>
    <p:sldId id="509" r:id="rId71"/>
    <p:sldId id="510" r:id="rId72"/>
    <p:sldId id="511" r:id="rId73"/>
    <p:sldId id="512" r:id="rId74"/>
    <p:sldId id="513" r:id="rId75"/>
    <p:sldId id="514" r:id="rId76"/>
    <p:sldId id="515" r:id="rId77"/>
    <p:sldId id="517" r:id="rId78"/>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31" autoAdjust="0"/>
    <p:restoredTop sz="62354" autoAdjust="0"/>
  </p:normalViewPr>
  <p:slideViewPr>
    <p:cSldViewPr>
      <p:cViewPr>
        <p:scale>
          <a:sx n="70" d="100"/>
          <a:sy n="70" d="100"/>
        </p:scale>
        <p:origin x="-438" y="-7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95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9D950-323B-4954-82FC-E084DFBA0090}" type="doc">
      <dgm:prSet loTypeId="urn:microsoft.com/office/officeart/2005/8/layout/hList6" loCatId="list" qsTypeId="urn:microsoft.com/office/officeart/2005/8/quickstyle/3d1" qsCatId="3D" csTypeId="urn:microsoft.com/office/officeart/2005/8/colors/colorful1#1" csCatId="colorful" phldr="1"/>
      <dgm:spPr/>
      <dgm:t>
        <a:bodyPr/>
        <a:lstStyle/>
        <a:p>
          <a:endParaRPr lang="en-US"/>
        </a:p>
      </dgm:t>
    </dgm:pt>
    <dgm:pt modelId="{486FF4F6-D14C-421F-AD8B-7DF47923F5A0}">
      <dgm:prSet phldrT="[Text]" custT="1"/>
      <dgm:spPr/>
      <dgm:t>
        <a:bodyPr/>
        <a:lstStyle/>
        <a:p>
          <a:r>
            <a:rPr lang="en-US" sz="2200" b="1" dirty="0" smtClean="0"/>
            <a:t>Continuous (CPAP)</a:t>
          </a:r>
        </a:p>
        <a:p>
          <a:r>
            <a:rPr lang="en-US" sz="2200" dirty="0" smtClean="0"/>
            <a:t>Delivers steady, continuous flow of pressurized air based on a pre-established need from testing</a:t>
          </a:r>
          <a:endParaRPr lang="en-US" sz="2200" dirty="0"/>
        </a:p>
      </dgm:t>
    </dgm:pt>
    <dgm:pt modelId="{946161B2-6FF7-41D2-BBA9-4E31A35DD922}" type="parTrans" cxnId="{2670B0A8-9B57-432B-89D6-183A6E7A4743}">
      <dgm:prSet/>
      <dgm:spPr/>
      <dgm:t>
        <a:bodyPr/>
        <a:lstStyle/>
        <a:p>
          <a:endParaRPr lang="en-US"/>
        </a:p>
      </dgm:t>
    </dgm:pt>
    <dgm:pt modelId="{723DB015-80E7-4E0E-A4D0-3C258E5BE823}" type="sibTrans" cxnId="{2670B0A8-9B57-432B-89D6-183A6E7A4743}">
      <dgm:prSet/>
      <dgm:spPr/>
      <dgm:t>
        <a:bodyPr/>
        <a:lstStyle/>
        <a:p>
          <a:endParaRPr lang="en-US"/>
        </a:p>
      </dgm:t>
    </dgm:pt>
    <dgm:pt modelId="{C93EEA21-1834-406F-9F18-5E760E845592}">
      <dgm:prSet phldrT="[Text]" custT="1"/>
      <dgm:spPr/>
      <dgm:t>
        <a:bodyPr/>
        <a:lstStyle/>
        <a:p>
          <a:r>
            <a:rPr lang="en-US" sz="2200" b="1" dirty="0" smtClean="0"/>
            <a:t>Automatic (APAP)</a:t>
          </a:r>
        </a:p>
        <a:p>
          <a:r>
            <a:rPr lang="en-US" sz="2200" dirty="0" smtClean="0"/>
            <a:t>Monitors breathing to determine how much pressure the patient needs at any given time</a:t>
          </a:r>
        </a:p>
        <a:p>
          <a:r>
            <a:rPr lang="en-US" sz="2200" dirty="0" smtClean="0"/>
            <a:t>Adjusts to changes in environment and/or pressure needs</a:t>
          </a:r>
          <a:endParaRPr lang="en-US" sz="2200" dirty="0"/>
        </a:p>
      </dgm:t>
    </dgm:pt>
    <dgm:pt modelId="{97F89247-3A1A-46FE-9418-9105A0EAEE62}" type="parTrans" cxnId="{8BE6322D-EB6D-443A-A307-2BC14C1EA9DC}">
      <dgm:prSet/>
      <dgm:spPr/>
      <dgm:t>
        <a:bodyPr/>
        <a:lstStyle/>
        <a:p>
          <a:endParaRPr lang="en-US"/>
        </a:p>
      </dgm:t>
    </dgm:pt>
    <dgm:pt modelId="{AFF3DC9C-DBFC-457A-8913-6E210864A0FF}" type="sibTrans" cxnId="{8BE6322D-EB6D-443A-A307-2BC14C1EA9DC}">
      <dgm:prSet/>
      <dgm:spPr/>
      <dgm:t>
        <a:bodyPr/>
        <a:lstStyle/>
        <a:p>
          <a:endParaRPr lang="en-US"/>
        </a:p>
      </dgm:t>
    </dgm:pt>
    <dgm:pt modelId="{B74D5E03-9E6D-4AC0-BF79-18E98759C3D8}" type="pres">
      <dgm:prSet presAssocID="{DF39D950-323B-4954-82FC-E084DFBA0090}" presName="Name0" presStyleCnt="0">
        <dgm:presLayoutVars>
          <dgm:dir/>
          <dgm:resizeHandles val="exact"/>
        </dgm:presLayoutVars>
      </dgm:prSet>
      <dgm:spPr/>
      <dgm:t>
        <a:bodyPr/>
        <a:lstStyle/>
        <a:p>
          <a:endParaRPr lang="en-US"/>
        </a:p>
      </dgm:t>
    </dgm:pt>
    <dgm:pt modelId="{4F8DF415-2ED8-4E04-AC76-40642BC7D28E}" type="pres">
      <dgm:prSet presAssocID="{486FF4F6-D14C-421F-AD8B-7DF47923F5A0}" presName="node" presStyleLbl="node1" presStyleIdx="0" presStyleCnt="2" custScaleX="105324">
        <dgm:presLayoutVars>
          <dgm:bulletEnabled val="1"/>
        </dgm:presLayoutVars>
      </dgm:prSet>
      <dgm:spPr/>
      <dgm:t>
        <a:bodyPr/>
        <a:lstStyle/>
        <a:p>
          <a:endParaRPr lang="en-US"/>
        </a:p>
      </dgm:t>
    </dgm:pt>
    <dgm:pt modelId="{73BF8B33-AA6F-4324-92B4-03033A0C7DB1}" type="pres">
      <dgm:prSet presAssocID="{723DB015-80E7-4E0E-A4D0-3C258E5BE823}" presName="sibTrans" presStyleCnt="0"/>
      <dgm:spPr/>
    </dgm:pt>
    <dgm:pt modelId="{FE3021FE-9A5F-4DDA-8AEF-93F36B1E8CC0}" type="pres">
      <dgm:prSet presAssocID="{C93EEA21-1834-406F-9F18-5E760E845592}" presName="node" presStyleLbl="node1" presStyleIdx="1" presStyleCnt="2" custScaleX="112796">
        <dgm:presLayoutVars>
          <dgm:bulletEnabled val="1"/>
        </dgm:presLayoutVars>
      </dgm:prSet>
      <dgm:spPr/>
      <dgm:t>
        <a:bodyPr/>
        <a:lstStyle/>
        <a:p>
          <a:endParaRPr lang="en-US"/>
        </a:p>
      </dgm:t>
    </dgm:pt>
  </dgm:ptLst>
  <dgm:cxnLst>
    <dgm:cxn modelId="{2670B0A8-9B57-432B-89D6-183A6E7A4743}" srcId="{DF39D950-323B-4954-82FC-E084DFBA0090}" destId="{486FF4F6-D14C-421F-AD8B-7DF47923F5A0}" srcOrd="0" destOrd="0" parTransId="{946161B2-6FF7-41D2-BBA9-4E31A35DD922}" sibTransId="{723DB015-80E7-4E0E-A4D0-3C258E5BE823}"/>
    <dgm:cxn modelId="{78206341-9A56-4CAB-BCF9-31272A2D3968}" type="presOf" srcId="{DF39D950-323B-4954-82FC-E084DFBA0090}" destId="{B74D5E03-9E6D-4AC0-BF79-18E98759C3D8}" srcOrd="0" destOrd="0" presId="urn:microsoft.com/office/officeart/2005/8/layout/hList6"/>
    <dgm:cxn modelId="{90EC14D8-0B51-4133-8485-8B58845BE297}" type="presOf" srcId="{486FF4F6-D14C-421F-AD8B-7DF47923F5A0}" destId="{4F8DF415-2ED8-4E04-AC76-40642BC7D28E}" srcOrd="0" destOrd="0" presId="urn:microsoft.com/office/officeart/2005/8/layout/hList6"/>
    <dgm:cxn modelId="{8BE6322D-EB6D-443A-A307-2BC14C1EA9DC}" srcId="{DF39D950-323B-4954-82FC-E084DFBA0090}" destId="{C93EEA21-1834-406F-9F18-5E760E845592}" srcOrd="1" destOrd="0" parTransId="{97F89247-3A1A-46FE-9418-9105A0EAEE62}" sibTransId="{AFF3DC9C-DBFC-457A-8913-6E210864A0FF}"/>
    <dgm:cxn modelId="{ECB46C77-1AA4-4B8E-86CE-045023FB80EA}" type="presOf" srcId="{C93EEA21-1834-406F-9F18-5E760E845592}" destId="{FE3021FE-9A5F-4DDA-8AEF-93F36B1E8CC0}" srcOrd="0" destOrd="0" presId="urn:microsoft.com/office/officeart/2005/8/layout/hList6"/>
    <dgm:cxn modelId="{1E37C1B3-E115-469B-8665-9BA855C5AF8B}" type="presParOf" srcId="{B74D5E03-9E6D-4AC0-BF79-18E98759C3D8}" destId="{4F8DF415-2ED8-4E04-AC76-40642BC7D28E}" srcOrd="0" destOrd="0" presId="urn:microsoft.com/office/officeart/2005/8/layout/hList6"/>
    <dgm:cxn modelId="{CFE01DAD-5D4D-472D-9733-651403967268}" type="presParOf" srcId="{B74D5E03-9E6D-4AC0-BF79-18E98759C3D8}" destId="{73BF8B33-AA6F-4324-92B4-03033A0C7DB1}" srcOrd="1" destOrd="0" presId="urn:microsoft.com/office/officeart/2005/8/layout/hList6"/>
    <dgm:cxn modelId="{E454CA98-86FC-4220-9686-3A5FB158BC89}" type="presParOf" srcId="{B74D5E03-9E6D-4AC0-BF79-18E98759C3D8}" destId="{FE3021FE-9A5F-4DDA-8AEF-93F36B1E8CC0}" srcOrd="2"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4" tIns="46587" rIns="93174" bIns="4658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5265738" y="0"/>
            <a:ext cx="4029075" cy="350838"/>
          </a:xfrm>
          <a:prstGeom prst="rect">
            <a:avLst/>
          </a:prstGeom>
        </p:spPr>
        <p:txBody>
          <a:bodyPr vert="horz" lIns="93174" tIns="46587" rIns="93174" bIns="46587" rtlCol="0"/>
          <a:lstStyle>
            <a:lvl1pPr algn="r" fontAlgn="auto">
              <a:spcBef>
                <a:spcPts val="0"/>
              </a:spcBef>
              <a:spcAft>
                <a:spcPts val="0"/>
              </a:spcAft>
              <a:defRPr sz="1200">
                <a:latin typeface="+mn-lt"/>
                <a:cs typeface="+mn-cs"/>
              </a:defRPr>
            </a:lvl1pPr>
          </a:lstStyle>
          <a:p>
            <a:pPr>
              <a:defRPr/>
            </a:pPr>
            <a:fld id="{1D372003-8F77-483B-927A-1D65AC71FA80}" type="datetimeFigureOut">
              <a:rPr lang="en-US"/>
              <a:pPr>
                <a:defRPr/>
              </a:pPr>
              <a:t>7/9/2013</a:t>
            </a:fld>
            <a:endParaRPr lang="en-US" dirty="0"/>
          </a:p>
        </p:txBody>
      </p:sp>
      <p:sp>
        <p:nvSpPr>
          <p:cNvPr id="4" name="Footer Placeholder 3"/>
          <p:cNvSpPr>
            <a:spLocks noGrp="1"/>
          </p:cNvSpPr>
          <p:nvPr>
            <p:ph type="ftr" sz="quarter" idx="2"/>
          </p:nvPr>
        </p:nvSpPr>
        <p:spPr>
          <a:xfrm>
            <a:off x="0" y="6657975"/>
            <a:ext cx="4029075" cy="350838"/>
          </a:xfrm>
          <a:prstGeom prst="rect">
            <a:avLst/>
          </a:prstGeom>
        </p:spPr>
        <p:txBody>
          <a:bodyPr vert="horz" lIns="93174" tIns="46587" rIns="93174" bIns="46587"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5265738" y="6657975"/>
            <a:ext cx="4029075" cy="350838"/>
          </a:xfrm>
          <a:prstGeom prst="rect">
            <a:avLst/>
          </a:prstGeom>
        </p:spPr>
        <p:txBody>
          <a:bodyPr vert="horz" lIns="93174" tIns="46587" rIns="93174" bIns="46587" rtlCol="0" anchor="b"/>
          <a:lstStyle>
            <a:lvl1pPr algn="r" fontAlgn="auto">
              <a:spcBef>
                <a:spcPts val="0"/>
              </a:spcBef>
              <a:spcAft>
                <a:spcPts val="0"/>
              </a:spcAft>
              <a:defRPr sz="1200">
                <a:latin typeface="+mn-lt"/>
                <a:cs typeface="+mn-cs"/>
              </a:defRPr>
            </a:lvl1pPr>
          </a:lstStyle>
          <a:p>
            <a:pPr>
              <a:defRPr/>
            </a:pPr>
            <a:fld id="{F3127C26-A65B-4659-B75D-556393AB589E}" type="slidenum">
              <a:rPr lang="en-US"/>
              <a:pPr>
                <a:defRPr/>
              </a:pPr>
              <a:t>‹#›</a:t>
            </a:fld>
            <a:endParaRPr lang="en-US" dirty="0"/>
          </a:p>
        </p:txBody>
      </p:sp>
    </p:spTree>
    <p:extLst>
      <p:ext uri="{BB962C8B-B14F-4D97-AF65-F5344CB8AC3E}">
        <p14:creationId xmlns:p14="http://schemas.microsoft.com/office/powerpoint/2010/main" val="3354296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4" tIns="46587" rIns="93174" bIns="4658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3174" tIns="46587" rIns="93174" bIns="46587" rtlCol="0"/>
          <a:lstStyle>
            <a:lvl1pPr algn="r" fontAlgn="auto">
              <a:spcBef>
                <a:spcPts val="0"/>
              </a:spcBef>
              <a:spcAft>
                <a:spcPts val="0"/>
              </a:spcAft>
              <a:defRPr sz="1200">
                <a:latin typeface="+mn-lt"/>
                <a:cs typeface="+mn-cs"/>
              </a:defRPr>
            </a:lvl1pPr>
          </a:lstStyle>
          <a:p>
            <a:pPr>
              <a:defRPr/>
            </a:pPr>
            <a:fld id="{7AC38D26-FDDF-403A-9868-0B63716D173C}" type="datetimeFigureOut">
              <a:rPr lang="en-US"/>
              <a:pPr>
                <a:defRPr/>
              </a:pPr>
              <a:t>7/9/2013</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4" tIns="46587" rIns="93174" bIns="46587" rtlCol="0" anchor="ctr"/>
          <a:lstStyle/>
          <a:p>
            <a:pPr lvl="0"/>
            <a:endParaRPr lang="en-US" noProof="0" dirty="0"/>
          </a:p>
        </p:txBody>
      </p:sp>
      <p:sp>
        <p:nvSpPr>
          <p:cNvPr id="5" name="Notes Placeholder 4"/>
          <p:cNvSpPr>
            <a:spLocks noGrp="1"/>
          </p:cNvSpPr>
          <p:nvPr>
            <p:ph type="body" sz="quarter" idx="3"/>
          </p:nvPr>
        </p:nvSpPr>
        <p:spPr>
          <a:xfrm>
            <a:off x="930275" y="3330575"/>
            <a:ext cx="7435850" cy="3154363"/>
          </a:xfrm>
          <a:prstGeom prst="rect">
            <a:avLst/>
          </a:prstGeom>
        </p:spPr>
        <p:txBody>
          <a:bodyPr vert="horz" lIns="93174" tIns="46587" rIns="93174" bIns="4658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657975"/>
            <a:ext cx="4029075" cy="350838"/>
          </a:xfrm>
          <a:prstGeom prst="rect">
            <a:avLst/>
          </a:prstGeom>
        </p:spPr>
        <p:txBody>
          <a:bodyPr vert="horz" lIns="93174" tIns="46587" rIns="93174" bIns="4658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265738" y="6657975"/>
            <a:ext cx="4029075" cy="350838"/>
          </a:xfrm>
          <a:prstGeom prst="rect">
            <a:avLst/>
          </a:prstGeom>
        </p:spPr>
        <p:txBody>
          <a:bodyPr vert="horz" lIns="93174" tIns="46587" rIns="93174" bIns="46587" rtlCol="0" anchor="b"/>
          <a:lstStyle>
            <a:lvl1pPr algn="r" fontAlgn="auto">
              <a:spcBef>
                <a:spcPts val="0"/>
              </a:spcBef>
              <a:spcAft>
                <a:spcPts val="0"/>
              </a:spcAft>
              <a:defRPr sz="1200">
                <a:latin typeface="+mn-lt"/>
                <a:cs typeface="+mn-cs"/>
              </a:defRPr>
            </a:lvl1pPr>
          </a:lstStyle>
          <a:p>
            <a:pPr>
              <a:defRPr/>
            </a:pPr>
            <a:fld id="{0E13F1E8-4EAA-42E8-B0D5-BEC4B4678025}" type="slidenum">
              <a:rPr lang="en-US"/>
              <a:pPr>
                <a:defRPr/>
              </a:pPr>
              <a:t>‹#›</a:t>
            </a:fld>
            <a:endParaRPr lang="en-US" dirty="0"/>
          </a:p>
        </p:txBody>
      </p:sp>
    </p:spTree>
    <p:extLst>
      <p:ext uri="{BB962C8B-B14F-4D97-AF65-F5344CB8AC3E}">
        <p14:creationId xmlns:p14="http://schemas.microsoft.com/office/powerpoint/2010/main" val="1816397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fmcsa.dot.gov/facts-research/research-technology/report/FMCSA-RT-04-008.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cmta.ca/english/pdf/medical_standards_aug_2011.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Narration:</a:t>
            </a:r>
            <a:r>
              <a:rPr lang="en-US" baseline="0" dirty="0" smtClean="0"/>
              <a:t> This is North American Fatigue Management Program Module 8 – Driver Sleep Disorders Management.</a:t>
            </a:r>
            <a:endParaRPr lang="en-US" dirty="0" smtClean="0"/>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256A41-2189-4E89-811C-184A1C8D4BCE}" type="slidenum">
              <a:rPr lang="en-US">
                <a:cs typeface="Arial" charset="0"/>
              </a:rPr>
              <a:pPr fontAlgn="base">
                <a:spcBef>
                  <a:spcPct val="0"/>
                </a:spcBef>
                <a:spcAft>
                  <a:spcPct val="0"/>
                </a:spcAft>
                <a:defRPr/>
              </a:pPr>
              <a:t>1</a:t>
            </a:fld>
            <a:endParaRPr lang="en-US" dirty="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Narration:  </a:t>
            </a:r>
            <a:r>
              <a:rPr lang="en-US" sz="1200" kern="1200" dirty="0" smtClean="0">
                <a:solidFill>
                  <a:schemeClr val="tx1"/>
                </a:solidFill>
                <a:effectLst/>
                <a:latin typeface="+mn-lt"/>
                <a:ea typeface="+mn-ea"/>
                <a:cs typeface="+mn-cs"/>
              </a:rPr>
              <a:t>Please click on the video to watch a brief video clip. In this short video, you will see how abnormal breathing interruptions in sleep, called hypopneas and apneas, interfere with air flowing to the lungs in a person with Obstructive Sleep Apnea.</a:t>
            </a:r>
          </a:p>
          <a:p>
            <a:endParaRPr lang="en-US" baseline="0" dirty="0" smtClean="0"/>
          </a:p>
          <a:p>
            <a:endParaRPr lang="en-US" b="1" baseline="0" dirty="0" smtClean="0"/>
          </a:p>
          <a:p>
            <a:r>
              <a:rPr lang="en-US" b="1" baseline="0" dirty="0" smtClean="0"/>
              <a:t>_________________________</a:t>
            </a:r>
          </a:p>
          <a:p>
            <a:r>
              <a:rPr lang="en-US" b="1" baseline="0" dirty="0" smtClean="0"/>
              <a:t>Instructor Notes:</a:t>
            </a:r>
          </a:p>
          <a:p>
            <a:r>
              <a:rPr lang="en-US" baseline="0" dirty="0" smtClean="0"/>
              <a:t>This video provides helpful explanation of the upper airway anatomy and soft tissue involvement that leads to hypopneas and apneas.  Both hypopneas and apneas are defined for the student and the video explains how these abnormal breathing events lead immediately to reduced oxygen to the lungs and body organs and are responsible for a host of negative mental, emotional, safety and health effects. When someone with sleep apnea </a:t>
            </a:r>
            <a:r>
              <a:rPr lang="en-US" dirty="0" smtClean="0"/>
              <a:t>falls asleep, the muscles of the upper airway begin to relax. A suction effect can</a:t>
            </a:r>
            <a:r>
              <a:rPr lang="en-US" baseline="0" dirty="0" smtClean="0"/>
              <a:t> be created in the upper airway when this happens, as the person tries to inhale to </a:t>
            </a:r>
            <a:r>
              <a:rPr lang="en-US" dirty="0" smtClean="0"/>
              <a:t>draw air into the lungs.  When this happens,</a:t>
            </a:r>
            <a:r>
              <a:rPr lang="en-US" baseline="0" dirty="0" smtClean="0"/>
              <a:t> t</a:t>
            </a:r>
            <a:r>
              <a:rPr lang="en-US" dirty="0" smtClean="0"/>
              <a:t>he soft tissues in the upper airway</a:t>
            </a:r>
            <a:r>
              <a:rPr lang="en-US" baseline="0" dirty="0" smtClean="0"/>
              <a:t> then </a:t>
            </a:r>
            <a:r>
              <a:rPr lang="en-US" dirty="0" smtClean="0"/>
              <a:t>can collapse and greatly reduce or block the airway completely.</a:t>
            </a:r>
            <a:endParaRPr lang="en-US" baseline="0" dirty="0" smtClean="0"/>
          </a:p>
          <a:p>
            <a:pPr defTabSz="931736" eaLnBrk="1" fontAlgn="auto" hangingPunct="1">
              <a:spcBef>
                <a:spcPts val="0"/>
              </a:spcBef>
              <a:spcAft>
                <a:spcPts val="0"/>
              </a:spcAft>
              <a:defRPr/>
            </a:pPr>
            <a:endParaRPr lang="en-US" baseline="0" dirty="0" smtClean="0"/>
          </a:p>
          <a:p>
            <a:pPr defTabSz="931736" eaLnBrk="1" fontAlgn="auto" hangingPunct="1">
              <a:spcBef>
                <a:spcPts val="0"/>
              </a:spcBef>
              <a:spcAft>
                <a:spcPts val="0"/>
              </a:spcAft>
              <a:defRPr/>
            </a:pPr>
            <a:r>
              <a:rPr lang="en-US" baseline="0" dirty="0" smtClean="0"/>
              <a:t>In sequence, the video reviews anatomy and basics of how obstructive events occur, with and without snoring – acute physiologic effects, e.g. airflow stops, respiratory effort continues, HR drop, O2 desaturation of blood, arousal, but little or no return to consciousness or (recall of events). Also, the presentation reinforces some of the cardinal signs and symptoms of OSA that may contribute to identification through screening of those at high risk of OSA.  These signs and symptoms include l</a:t>
            </a:r>
            <a:r>
              <a:rPr lang="en-US" dirty="0" smtClean="0"/>
              <a:t>oud snoring and/or sudden awakening with gasping and choking, all of which may</a:t>
            </a:r>
            <a:r>
              <a:rPr lang="en-US" baseline="0" dirty="0" smtClean="0"/>
              <a:t> be reported by bed partners.</a:t>
            </a:r>
            <a:endParaRPr lang="en-US" dirty="0" smtClean="0"/>
          </a:p>
          <a:p>
            <a:endParaRPr lang="en-US" baseline="0" dirty="0" smtClean="0"/>
          </a:p>
          <a:p>
            <a:endParaRPr lang="en-US" dirty="0"/>
          </a:p>
        </p:txBody>
      </p:sp>
      <p:sp>
        <p:nvSpPr>
          <p:cNvPr id="4" name="Slide Number Placeholder 3"/>
          <p:cNvSpPr>
            <a:spLocks noGrp="1"/>
          </p:cNvSpPr>
          <p:nvPr>
            <p:ph type="sldNum" sz="quarter" idx="5"/>
          </p:nvPr>
        </p:nvSpPr>
        <p:spPr/>
        <p:txBody>
          <a:bodyPr/>
          <a:lstStyle/>
          <a:p>
            <a:pPr>
              <a:defRPr/>
            </a:pPr>
            <a:fld id="{3BD0D9CF-235B-4B21-B189-6B5FDFAAF072}"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baseline="0" dirty="0" smtClean="0"/>
              <a:t>Narration: </a:t>
            </a:r>
            <a:r>
              <a:rPr lang="en-US" sz="1200" kern="1200" dirty="0" smtClean="0">
                <a:solidFill>
                  <a:schemeClr val="tx1"/>
                </a:solidFill>
                <a:effectLst/>
                <a:latin typeface="+mn-lt"/>
                <a:ea typeface="+mn-ea"/>
                <a:cs typeface="+mn-cs"/>
              </a:rPr>
              <a:t>Please click on the video to watch and hear how sleep apnea disrupts sleep and the body’s daily functions.</a:t>
            </a:r>
          </a:p>
          <a:p>
            <a:endParaRPr lang="en-US" b="0" baseline="0" dirty="0" smtClean="0"/>
          </a:p>
          <a:p>
            <a:endParaRPr lang="en-US" b="1" baseline="0" dirty="0" smtClean="0"/>
          </a:p>
          <a:p>
            <a:endParaRPr lang="en-US" b="1" baseline="0" dirty="0" smtClean="0"/>
          </a:p>
          <a:p>
            <a:r>
              <a:rPr lang="en-US" b="1" baseline="0" dirty="0" smtClean="0"/>
              <a:t>______________________</a:t>
            </a:r>
          </a:p>
          <a:p>
            <a:r>
              <a:rPr lang="en-US" b="1" baseline="0" dirty="0" smtClean="0"/>
              <a:t>Instructor Notes: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This typically leads to breathing stopping altogether. Again, when this happens, the event is called an apnea. These apnea events may last several seconds or as long as a minute or more!  When the apneas last this long, a person’s heart rate drops dramatically and as does the level of oxygen in the blood begin to drop.   When this happens, a strong alarm signal is sent to the brain, leading to a strong arousal, with stressful and extreme effects throughout the body.  With the arousal, the person gasps for air, leading to a sudden movement.  Brain activity increases and the heart rate may double, compared to what it was during the apnea.  Rapid increase in breathing follows and blood oxygen level begins to come back. The tongue and soft tissues that previously interrupted airflow during the apnea, have now rapidly return to their normal position.  For a time, normal airflow continues while the airway remains more open.  This pattern repeats, again and again, over the night.  With each arousal, the person may move to a different position, yet the person may never remember waking up even though these events may happen hundreds of times each night! On the other hand, your bed partner may be awakened and alarmed by these long-lasting apneas, because often the events are accompanied by loud snoring that will wake them up and lead to poor quantity and quality of sleep for them.</a:t>
            </a:r>
          </a:p>
          <a:p>
            <a:endParaRPr lang="en-US" dirty="0" smtClean="0"/>
          </a:p>
        </p:txBody>
      </p:sp>
      <p:sp>
        <p:nvSpPr>
          <p:cNvPr id="4" name="Slide Number Placeholder 3"/>
          <p:cNvSpPr>
            <a:spLocks noGrp="1"/>
          </p:cNvSpPr>
          <p:nvPr>
            <p:ph type="sldNum" sz="quarter" idx="5"/>
          </p:nvPr>
        </p:nvSpPr>
        <p:spPr/>
        <p:txBody>
          <a:bodyPr/>
          <a:lstStyle/>
          <a:p>
            <a:pPr>
              <a:defRPr/>
            </a:pPr>
            <a:fld id="{E30B8183-D931-461E-92EB-97422644D664}"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Narration: </a:t>
            </a:r>
            <a:r>
              <a:rPr lang="en-US" sz="1200" kern="1200" dirty="0" smtClean="0">
                <a:solidFill>
                  <a:schemeClr val="tx1"/>
                </a:solidFill>
                <a:effectLst/>
                <a:latin typeface="+mn-lt"/>
                <a:ea typeface="+mn-ea"/>
                <a:cs typeface="+mn-cs"/>
              </a:rPr>
              <a:t>Please click on the video to watch a brief video clip. In this third video, see and hear how OSA causes deteriorations in mental performance, safety, health, and quality of life.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_____________________________</a:t>
            </a:r>
          </a:p>
          <a:p>
            <a:r>
              <a:rPr lang="en-US" sz="1200" b="1" kern="1200" dirty="0" smtClean="0">
                <a:solidFill>
                  <a:schemeClr val="tx1"/>
                </a:solidFill>
                <a:effectLst/>
                <a:latin typeface="+mn-lt"/>
                <a:ea typeface="+mn-ea"/>
                <a:cs typeface="+mn-cs"/>
              </a:rPr>
              <a:t>Instructor Notes: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Apneas cause substantial stresses to your body.  The apneas lead to oxygen deprivation throughout the body, including your brain.  The arousals that follow each event have a shock-like effect on the heart and blood vessels.  In addition to sleep be broken up by the arousals, there is major disruption to the natural transitions that should otherwise occur when the body moves through the sequences of light to deeper stages of sleep that are needed for healthy sleep.  People with OSA, therefore, find that they are excessively sleepy during waking hours and at work (both night- and day-shift workers are affected in similar way).  Many of these effects are the same as what is seen with sleep deprivation – person can be irritable and will fall asleep easily and quickly, while doing quiet activities (reading, watching TV, driving).  There are often more serious effects that develop over time with untreated OSA, such as development of high blood pressure, serious heart conditions, sexual problems, impaired memory and concentration, impaired ability to solve problems, depression, morning headaches, and accidents due to sleepiness and fatigue.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E9FFC437-3C7B-42BE-A0ED-063695BDDFCE}"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p:txBody>
          <a:bodyPr wrap="square"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lang="en-US" sz="1600" b="1" dirty="0" smtClean="0"/>
              <a:t>Narration: </a:t>
            </a:r>
            <a:r>
              <a:rPr lang="en-US" sz="1600" b="1" baseline="0" dirty="0" smtClean="0"/>
              <a:t> </a:t>
            </a:r>
            <a:r>
              <a:rPr lang="en-US" sz="1200" kern="1200" dirty="0" smtClean="0">
                <a:solidFill>
                  <a:schemeClr val="tx1"/>
                </a:solidFill>
                <a:effectLst/>
                <a:latin typeface="+mn-lt"/>
                <a:ea typeface="+mn-ea"/>
                <a:cs typeface="+mn-cs"/>
              </a:rPr>
              <a:t>Fatigue, in general, accounts for a substantial number of crashes involving trucks. Sleep Apnea contributes to this by causing excessive sleepiness and related impairments in judgment, concentration, memory and reduced driving performance.  Statistical findings show that those with OSA are 2-7 times more likely to have a motor vehicle crash!</a:t>
            </a:r>
          </a:p>
          <a:p>
            <a:pPr marL="0" marR="0" lvl="1"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defRPr/>
            </a:pPr>
            <a:endParaRPr lang="en-US" sz="2000" kern="1200" dirty="0" smtClean="0">
              <a:solidFill>
                <a:schemeClr val="tx1"/>
              </a:solidFill>
              <a:effectLst/>
              <a:latin typeface="+mn-lt"/>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defRPr/>
            </a:pPr>
            <a:endParaRPr lang="en-US" sz="2000" kern="1200" dirty="0" smtClean="0">
              <a:solidFill>
                <a:schemeClr val="tx1"/>
              </a:solidFill>
              <a:effectLst/>
              <a:latin typeface="+mn-lt"/>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defRPr/>
            </a:pPr>
            <a:r>
              <a:rPr lang="en-US" sz="2000" dirty="0" smtClean="0"/>
              <a:t>_________________________</a:t>
            </a:r>
          </a:p>
          <a:p>
            <a:r>
              <a:rPr lang="en-US" sz="1200" b="1" kern="1200" dirty="0" smtClean="0">
                <a:solidFill>
                  <a:schemeClr val="tx1"/>
                </a:solidFill>
                <a:effectLst/>
                <a:latin typeface="+mn-lt"/>
                <a:ea typeface="+mn-ea"/>
                <a:cs typeface="+mn-cs"/>
              </a:rPr>
              <a:t>Instructor Notes:</a:t>
            </a:r>
            <a:endParaRPr lang="en-US" sz="105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Re-emphasize the links between sleep disorders, especially OSA -&gt; Excessive Sleepiness + impaired cognition/rapid complex decisions -&gt; increased susceptibility to motor vehicle crashes</a:t>
            </a:r>
            <a:endParaRPr lang="en-US" sz="105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most crashes attributed to OSA, no braking is involved, as drivers have often fallen asleep at the wheel.  These type crashes are also associated with increased damages, more costly property losses, and most importantly more injuries and fatalities.</a:t>
            </a:r>
            <a:endParaRPr lang="en-US" sz="105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OSA contributes strongly to Excessive Sleepiness during wakeful times, impairments in judgment, concentration, and memory, as well as reduced driving performance. Statistical findings show that those with OSA are 2-7 times more likely to have a motor vehicle crash! </a:t>
            </a:r>
            <a:endParaRPr lang="en-US" sz="105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Evidence:</a:t>
            </a:r>
          </a:p>
          <a:p>
            <a:pPr lvl="0"/>
            <a:r>
              <a:rPr lang="en-US" sz="1200" kern="1200" dirty="0" smtClean="0">
                <a:solidFill>
                  <a:schemeClr val="tx1"/>
                </a:solidFill>
                <a:effectLst/>
                <a:latin typeface="+mn-lt"/>
                <a:ea typeface="+mn-ea"/>
                <a:cs typeface="+mn-cs"/>
              </a:rPr>
              <a:t>Principal cause in 31% fatal-to-the-driver large truck crashes (NTSB 1990)</a:t>
            </a:r>
          </a:p>
          <a:p>
            <a:pPr lvl="0"/>
            <a:r>
              <a:rPr lang="en-US" sz="1200" kern="1200" dirty="0" smtClean="0">
                <a:solidFill>
                  <a:schemeClr val="tx1"/>
                </a:solidFill>
                <a:effectLst/>
                <a:latin typeface="+mn-lt"/>
                <a:ea typeface="+mn-ea"/>
                <a:cs typeface="+mn-cs"/>
              </a:rPr>
              <a:t>Asleep-at-the-wheel in 4% of heavy vehicle crashes (</a:t>
            </a:r>
            <a:r>
              <a:rPr lang="en-US" sz="1200" kern="1200" dirty="0" err="1" smtClean="0">
                <a:solidFill>
                  <a:schemeClr val="tx1"/>
                </a:solidFill>
                <a:effectLst/>
                <a:latin typeface="+mn-lt"/>
                <a:ea typeface="+mn-ea"/>
                <a:cs typeface="+mn-cs"/>
              </a:rPr>
              <a:t>Knipling</a:t>
            </a:r>
            <a:r>
              <a:rPr lang="en-US" sz="1200" kern="1200" dirty="0" smtClean="0">
                <a:solidFill>
                  <a:schemeClr val="tx1"/>
                </a:solidFill>
                <a:effectLst/>
                <a:latin typeface="+mn-lt"/>
                <a:ea typeface="+mn-ea"/>
                <a:cs typeface="+mn-cs"/>
              </a:rPr>
              <a:t> and Wang 2004)        </a:t>
            </a:r>
          </a:p>
          <a:p>
            <a:pPr lvl="0"/>
            <a:r>
              <a:rPr lang="en-US" sz="1200" kern="1200" dirty="0" smtClean="0">
                <a:solidFill>
                  <a:schemeClr val="tx1"/>
                </a:solidFill>
                <a:effectLst/>
                <a:latin typeface="+mn-lt"/>
                <a:ea typeface="+mn-ea"/>
                <a:cs typeface="+mn-cs"/>
              </a:rPr>
              <a:t>Associated factor in 13% of serious heavy vehicle crashes (FMCSA 2006)</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Drivers with OSA are 2-7 times more likely to have a motor vehicle crash. From </a:t>
            </a:r>
            <a:r>
              <a:rPr lang="en-US" sz="1200" kern="1200" dirty="0" err="1" smtClean="0">
                <a:solidFill>
                  <a:schemeClr val="tx1"/>
                </a:solidFill>
                <a:effectLst/>
                <a:latin typeface="+mn-lt"/>
                <a:ea typeface="+mn-ea"/>
                <a:cs typeface="+mn-cs"/>
              </a:rPr>
              <a:t>Sassani</a:t>
            </a:r>
            <a:r>
              <a:rPr lang="en-US" sz="1200" kern="1200" dirty="0" smtClean="0">
                <a:solidFill>
                  <a:schemeClr val="tx1"/>
                </a:solidFill>
                <a:effectLst/>
                <a:latin typeface="+mn-lt"/>
                <a:ea typeface="+mn-ea"/>
                <a:cs typeface="+mn-cs"/>
              </a:rPr>
              <a:t> et al. Reducing motor-vehicle collisions, costs, and fatalities by treating obstructive sleep apnea syndrome. SLEEP 2004;27:453-8.  This meta-analysis includes studies that defined OSA using different criteria, most based on a diagnosis of OSA from PSG, but some also included presence of hypersomnolence.  Assumptions were made that cut points for AHI were not used in many of the studies, but that most subjects were likely at AHI =/&gt; 10.</a:t>
            </a:r>
            <a:endParaRPr lang="en-US" sz="1050" kern="1200" dirty="0" smtClean="0">
              <a:solidFill>
                <a:schemeClr val="tx1"/>
              </a:solidFill>
              <a:effectLst/>
              <a:latin typeface="+mn-lt"/>
              <a:ea typeface="+mn-ea"/>
              <a:cs typeface="+mn-cs"/>
            </a:endParaRPr>
          </a:p>
          <a:p>
            <a:endParaRPr lang="en-US" dirty="0" smtClean="0"/>
          </a:p>
          <a:p>
            <a:pPr eaLnBrk="1" fontAlgn="auto" hangingPunct="1">
              <a:spcBef>
                <a:spcPts val="0"/>
              </a:spcBef>
              <a:spcAft>
                <a:spcPts val="0"/>
              </a:spcAft>
              <a:defRPr/>
            </a:pPr>
            <a:endParaRPr lang="en-US" dirty="0" smtClean="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9010D4-3712-4BD1-B94B-54E6A7F1FEB5}" type="slidenum">
              <a:rPr lang="en-US">
                <a:cs typeface="Arial" charset="0"/>
              </a:rPr>
              <a:pPr fontAlgn="base">
                <a:spcBef>
                  <a:spcPct val="0"/>
                </a:spcBef>
                <a:spcAft>
                  <a:spcPct val="0"/>
                </a:spcAft>
                <a:defRPr/>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False</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False</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15</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a</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16</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True</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b</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18</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pPr>
            <a:r>
              <a:rPr lang="en-US" b="1" dirty="0" smtClean="0"/>
              <a:t>Narration:</a:t>
            </a:r>
            <a:r>
              <a:rPr lang="en-US" b="0" baseline="0" dirty="0" smtClean="0"/>
              <a:t> </a:t>
            </a:r>
            <a:r>
              <a:rPr lang="en-US" b="0" dirty="0" smtClean="0"/>
              <a:t>Lesson 2 looks at screening and medical testing for sleep disorders.</a:t>
            </a:r>
          </a:p>
          <a:p>
            <a:pPr eaLnBrk="1" hangingPunct="1">
              <a:spcBef>
                <a:spcPct val="0"/>
              </a:spcBef>
            </a:pPr>
            <a:endParaRPr lang="en-US" dirty="0" smtClean="0"/>
          </a:p>
          <a:p>
            <a:pPr eaLnBrk="1" hangingPunct="1">
              <a:spcBef>
                <a:spcPct val="0"/>
              </a:spcBef>
            </a:pPr>
            <a:r>
              <a:rPr lang="en-US" dirty="0" smtClean="0"/>
              <a:t>____________________________</a:t>
            </a:r>
          </a:p>
          <a:p>
            <a:pPr marL="0" marR="0" lvl="1" indent="0" algn="l" defTabSz="914400" rtl="0" eaLnBrk="1" fontAlgn="base" latinLnBrk="0" hangingPunct="1">
              <a:lnSpc>
                <a:spcPct val="100000"/>
              </a:lnSpc>
              <a:spcBef>
                <a:spcPct val="0"/>
              </a:spcBef>
              <a:spcAft>
                <a:spcPct val="0"/>
              </a:spcAft>
              <a:buClrTx/>
              <a:buSzTx/>
              <a:buFontTx/>
              <a:buNone/>
              <a:tabLst/>
              <a:defRPr/>
            </a:pPr>
            <a:r>
              <a:rPr lang="en-US" sz="2000" b="1" baseline="0" dirty="0" smtClean="0"/>
              <a:t>Instructor Notes: </a:t>
            </a:r>
          </a:p>
          <a:p>
            <a:pPr eaLnBrk="1" hangingPunct="1">
              <a:spcBef>
                <a:spcPct val="0"/>
              </a:spcBef>
            </a:pPr>
            <a:endParaRPr lang="en-US" dirty="0" smtClean="0"/>
          </a:p>
          <a:p>
            <a:pPr eaLnBrk="1" hangingPunct="1">
              <a:spcBef>
                <a:spcPct val="0"/>
              </a:spcBef>
            </a:pPr>
            <a:r>
              <a:rPr lang="en-US" dirty="0" smtClean="0"/>
              <a:t>Key Topics in Lesson:</a:t>
            </a:r>
          </a:p>
          <a:p>
            <a:pPr marL="629319" lvl="1" indent="-172119" defTabSz="931736" eaLnBrk="1" hangingPunct="1">
              <a:spcBef>
                <a:spcPct val="0"/>
              </a:spcBef>
              <a:buFont typeface="Arial" pitchFamily="34" charset="0"/>
              <a:buChar char="•"/>
              <a:defRPr/>
            </a:pPr>
            <a:r>
              <a:rPr lang="en-US" dirty="0" smtClean="0"/>
              <a:t>Key regulations and recommendations on testing of drivers at risk for OSA (conditions that pose risk for CMV operation);</a:t>
            </a:r>
          </a:p>
          <a:p>
            <a:pPr marL="629319" lvl="1" indent="-172119" eaLnBrk="1" hangingPunct="1">
              <a:spcBef>
                <a:spcPct val="0"/>
              </a:spcBef>
              <a:buFont typeface="Arial" pitchFamily="34" charset="0"/>
              <a:buChar char="•"/>
            </a:pPr>
            <a:r>
              <a:rPr lang="en-US" dirty="0" smtClean="0"/>
              <a:t>Purposes and benefits, to CMV drivers, of screening for sleep disorders;</a:t>
            </a:r>
          </a:p>
          <a:p>
            <a:pPr marL="629319" lvl="1" indent="-172119" eaLnBrk="1" hangingPunct="1">
              <a:spcBef>
                <a:spcPct val="0"/>
              </a:spcBef>
              <a:buFont typeface="Arial" pitchFamily="34" charset="0"/>
              <a:buChar char="•"/>
            </a:pPr>
            <a:r>
              <a:rPr lang="en-US" dirty="0" smtClean="0"/>
              <a:t>How disease risk factors are used to predict risk for OSA;</a:t>
            </a:r>
          </a:p>
          <a:p>
            <a:pPr marL="629319" lvl="1" indent="-172119" eaLnBrk="1" hangingPunct="1">
              <a:spcBef>
                <a:spcPct val="0"/>
              </a:spcBef>
              <a:buFont typeface="Arial" pitchFamily="34" charset="0"/>
              <a:buChar char="•"/>
            </a:pPr>
            <a:r>
              <a:rPr lang="en-US" dirty="0" smtClean="0"/>
              <a:t>Key elements of recommendations affecting expectations for screening of CMV drivers for sleep disorders;</a:t>
            </a:r>
          </a:p>
          <a:p>
            <a:pPr marL="629319" lvl="1" indent="-172119" eaLnBrk="1" hangingPunct="1">
              <a:spcBef>
                <a:spcPct val="0"/>
              </a:spcBef>
              <a:buFont typeface="Arial" pitchFamily="34" charset="0"/>
              <a:buChar char="•"/>
            </a:pPr>
            <a:r>
              <a:rPr lang="en-US" dirty="0" smtClean="0"/>
              <a:t>Basic explanation of in-clinic and out-of-clinic medical tests to evaluate and diagnose sleep disorders or daytime sleepiness.</a:t>
            </a:r>
          </a:p>
          <a:p>
            <a:pPr eaLnBrk="1" hangingPunct="1">
              <a:spcBef>
                <a:spcPct val="0"/>
              </a:spcBef>
            </a:pPr>
            <a:endParaRPr lang="en-US" dirty="0" smtClean="0"/>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4EE151-1617-4C6F-A3B2-22AC071D75D5}" type="slidenum">
              <a:rPr lang="en-US">
                <a:cs typeface="Arial" charset="0"/>
              </a:rPr>
              <a:pPr fontAlgn="base">
                <a:spcBef>
                  <a:spcPct val="0"/>
                </a:spcBef>
                <a:spcAft>
                  <a:spcPct val="0"/>
                </a:spcAft>
                <a:defRPr/>
              </a:pPr>
              <a:t>19</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noProof="0" dirty="0" smtClean="0"/>
              <a:t>Narration</a:t>
            </a:r>
            <a:r>
              <a:rPr lang="en-US" b="1" dirty="0" smtClean="0"/>
              <a:t>:</a:t>
            </a:r>
            <a:r>
              <a:rPr lang="en-US" b="1" baseline="0" dirty="0" smtClean="0"/>
              <a:t> </a:t>
            </a:r>
            <a:r>
              <a:rPr lang="en-US" sz="1200" kern="1200" dirty="0" smtClean="0">
                <a:solidFill>
                  <a:schemeClr val="tx1"/>
                </a:solidFill>
                <a:effectLst/>
                <a:latin typeface="+mn-lt"/>
                <a:ea typeface="+mn-ea"/>
                <a:cs typeface="+mn-cs"/>
              </a:rPr>
              <a:t>This module introduces sleep disorders, emphasizing one type of disorder more common among all adults, including commercial drivers. This disorder is called Obstructive Sleep Apnea or OSA for short.  OSA causes excessive drowsiness and can increase a driver’s risk of having a motor vehicle crash. The module also presents basic information that commercial drivers should know concerning regulations and guidelines for screening, testing, and treating sleep apnea in the transportation industry. The module also explains how OSA and its treatment affect driver health and how drivers with OSA and carriers can work together to address this issue as part of effective Fatigue Management in the workplace.</a:t>
            </a:r>
          </a:p>
          <a:p>
            <a:pPr eaLnBrk="1" hangingPunct="1">
              <a:spcBef>
                <a:spcPct val="0"/>
              </a:spcBef>
            </a:pPr>
            <a:endParaRPr lang="en-US" dirty="0" smtClean="0"/>
          </a:p>
          <a:p>
            <a:pPr eaLnBrk="1" hangingPunct="1">
              <a:spcBef>
                <a:spcPct val="0"/>
              </a:spcBef>
            </a:pPr>
            <a:r>
              <a:rPr lang="en-US" dirty="0" smtClean="0"/>
              <a:t>_______________________</a:t>
            </a:r>
          </a:p>
          <a:p>
            <a:pPr eaLnBrk="1" hangingPunct="1">
              <a:spcBef>
                <a:spcPct val="0"/>
              </a:spcBef>
            </a:pPr>
            <a:r>
              <a:rPr lang="en-US" b="1" dirty="0" smtClean="0"/>
              <a:t>Instructor Notes</a:t>
            </a:r>
            <a:r>
              <a:rPr lang="en-US" dirty="0" smtClean="0"/>
              <a:t>:</a:t>
            </a:r>
          </a:p>
          <a:p>
            <a:pPr eaLnBrk="1" hangingPunct="1">
              <a:spcBef>
                <a:spcPct val="0"/>
              </a:spcBef>
            </a:pPr>
            <a:r>
              <a:rPr lang="en-US" dirty="0" smtClean="0"/>
              <a:t>Module</a:t>
            </a:r>
            <a:r>
              <a:rPr lang="en-US" baseline="0" dirty="0" smtClean="0"/>
              <a:t> 8 covers the following topics:</a:t>
            </a:r>
            <a:endParaRPr lang="en-US" dirty="0" smtClean="0"/>
          </a:p>
          <a:p>
            <a:pPr marL="685800" lvl="1" indent="-228600" eaLnBrk="1" fontAlgn="auto" hangingPunct="1">
              <a:spcAft>
                <a:spcPts val="0"/>
              </a:spcAft>
              <a:buFont typeface="+mj-lt"/>
              <a:buAutoNum type="arabicPeriod"/>
              <a:defRPr/>
            </a:pPr>
            <a:r>
              <a:rPr lang="en-US" sz="1200" dirty="0" smtClean="0"/>
              <a:t>Overview of sleep disorders </a:t>
            </a:r>
          </a:p>
          <a:p>
            <a:pPr marL="685800" lvl="1" indent="-228600" eaLnBrk="1" fontAlgn="auto" hangingPunct="1">
              <a:spcAft>
                <a:spcPts val="0"/>
              </a:spcAft>
              <a:buFont typeface="+mj-lt"/>
              <a:buAutoNum type="arabicPeriod"/>
              <a:defRPr/>
            </a:pPr>
            <a:r>
              <a:rPr lang="en-US" sz="1200" dirty="0" smtClean="0"/>
              <a:t>Screening and testing for sleep disorders</a:t>
            </a:r>
          </a:p>
          <a:p>
            <a:pPr marL="685800" marR="0" lvl="1" indent="-228600" algn="l" defTabSz="914400" rtl="0" eaLnBrk="1" fontAlgn="auto" latinLnBrk="0" hangingPunct="1">
              <a:lnSpc>
                <a:spcPct val="100000"/>
              </a:lnSpc>
              <a:spcBef>
                <a:spcPct val="30000"/>
              </a:spcBef>
              <a:spcAft>
                <a:spcPts val="0"/>
              </a:spcAft>
              <a:buClrTx/>
              <a:buSzTx/>
              <a:buFont typeface="+mj-lt"/>
              <a:buAutoNum type="arabicPeriod"/>
              <a:tabLst/>
              <a:defRPr/>
            </a:pPr>
            <a:r>
              <a:rPr lang="en-US" sz="1200" dirty="0" smtClean="0"/>
              <a:t>Regulations and guidelines affecting commercial drivers with sleep disorders                         </a:t>
            </a:r>
          </a:p>
          <a:p>
            <a:pPr marL="685800" lvl="1" indent="-228600" eaLnBrk="1" fontAlgn="auto" hangingPunct="1">
              <a:spcAft>
                <a:spcPts val="0"/>
              </a:spcAft>
              <a:buFont typeface="+mj-lt"/>
              <a:buAutoNum type="arabicPeriod"/>
              <a:defRPr/>
            </a:pPr>
            <a:r>
              <a:rPr lang="en-US" sz="1200" dirty="0" smtClean="0"/>
              <a:t>Treatments for OSA</a:t>
            </a:r>
          </a:p>
          <a:p>
            <a:pPr marL="685800" lvl="1" indent="-228600" eaLnBrk="1" fontAlgn="auto" hangingPunct="1">
              <a:spcAft>
                <a:spcPts val="0"/>
              </a:spcAft>
              <a:buFont typeface="+mj-lt"/>
              <a:buAutoNum type="arabicPeriod"/>
              <a:defRPr/>
            </a:pPr>
            <a:r>
              <a:rPr lang="en-US" sz="1200" dirty="0" smtClean="0"/>
              <a:t>Benefits of successful OSA treatment and how this contributes to Fatigue Management at work</a:t>
            </a:r>
          </a:p>
          <a:p>
            <a:pPr marL="685800" lvl="1" indent="-228600" eaLnBrk="1" fontAlgn="auto" hangingPunct="1">
              <a:spcAft>
                <a:spcPts val="0"/>
              </a:spcAft>
              <a:buFont typeface="+mj-lt"/>
              <a:buAutoNum type="arabicPeriod"/>
              <a:defRPr/>
            </a:pPr>
            <a:r>
              <a:rPr lang="en-US" sz="1200" dirty="0" smtClean="0"/>
              <a:t>Review and summary</a:t>
            </a:r>
          </a:p>
          <a:p>
            <a:pPr eaLnBrk="1" hangingPunct="1">
              <a:spcBef>
                <a:spcPct val="0"/>
              </a:spcBef>
            </a:pPr>
            <a:endParaRPr lang="en-US" dirty="0" smtClean="0"/>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0EA650-DD4E-4CDA-A9F0-A255ADDF1CF6}" type="slidenum">
              <a:rPr lang="en-US">
                <a:cs typeface="Arial" charset="0"/>
              </a:rPr>
              <a:pPr fontAlgn="base">
                <a:spcBef>
                  <a:spcPct val="0"/>
                </a:spcBef>
                <a:spcAft>
                  <a:spcPct val="0"/>
                </a:spcAft>
                <a:defRPr/>
              </a:pPr>
              <a:t>2</a:t>
            </a:fld>
            <a:endParaRPr lang="en-US" dirty="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Drivers with a medical history or diagnosis of any condition likely to interfere with ability to drive safely are not qualified to operate a commercial vehicle. A person newly diagnosed with sleep apnea, and/or their doctor, should contact a qualifying medical examiner to determine their ‘medical fitness’ to operate a commercial vehicle in their state. If the individual has either moderate or severe sleep apnea, he or she will be disqualified unable to regain “qualified to drive” status until successful treatment for OSA is demonstrated. Carriers and drivers need to check with authorities in their jurisdiction,</a:t>
            </a:r>
            <a:r>
              <a:rPr lang="en-US" sz="1200" kern="1200" baseline="0" dirty="0" smtClean="0">
                <a:solidFill>
                  <a:schemeClr val="tx1"/>
                </a:solidFill>
                <a:effectLst/>
                <a:latin typeface="+mn-lt"/>
                <a:ea typeface="+mn-ea"/>
                <a:cs typeface="+mn-cs"/>
              </a:rPr>
              <a:t> as rules vary from </a:t>
            </a:r>
            <a:r>
              <a:rPr lang="en-US" sz="1200" kern="1200" dirty="0" smtClean="0">
                <a:solidFill>
                  <a:schemeClr val="tx1"/>
                </a:solidFill>
                <a:effectLst/>
                <a:latin typeface="+mn-lt"/>
                <a:ea typeface="+mn-ea"/>
                <a:cs typeface="+mn-cs"/>
              </a:rPr>
              <a:t>state to state.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_____________________________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Key Points:</a:t>
            </a:r>
          </a:p>
          <a:p>
            <a:pPr marL="172119" indent="-172119" eaLnBrk="1" fontAlgn="auto" hangingPunct="1">
              <a:spcBef>
                <a:spcPts val="0"/>
              </a:spcBef>
              <a:spcAft>
                <a:spcPts val="0"/>
              </a:spcAft>
              <a:buFont typeface="Arial" pitchFamily="34" charset="0"/>
              <a:buChar char="•"/>
              <a:defRPr/>
            </a:pPr>
            <a:r>
              <a:rPr lang="en-US" dirty="0" smtClean="0"/>
              <a:t>Drivers with a medical history or diagnosis of any condition likely to interfere with ability to drive safely, cannot qualified to operate a CMV in interstate commerce</a:t>
            </a:r>
          </a:p>
          <a:p>
            <a:pPr marL="172119" indent="-172119" eaLnBrk="1" fontAlgn="auto" hangingPunct="1">
              <a:spcBef>
                <a:spcPts val="0"/>
              </a:spcBef>
              <a:spcAft>
                <a:spcPts val="0"/>
              </a:spcAft>
              <a:buFont typeface="Arial" pitchFamily="34" charset="0"/>
              <a:buChar char="•"/>
              <a:defRPr/>
            </a:pPr>
            <a:r>
              <a:rPr lang="en-US" sz="1200" kern="1200" dirty="0" smtClean="0">
                <a:solidFill>
                  <a:schemeClr val="tx1"/>
                </a:solidFill>
                <a:effectLst/>
                <a:latin typeface="+mn-lt"/>
                <a:ea typeface="+mn-ea"/>
                <a:cs typeface="+mn-cs"/>
              </a:rPr>
              <a:t>Drivers newly diagnosed with OSA, and/or their doctor, should expect to consult with a medical qualifying examiner and the treating specialist to determine fitness to operate a CMV</a:t>
            </a:r>
          </a:p>
          <a:p>
            <a:pPr marL="172119" indent="-172119" eaLnBrk="1" fontAlgn="auto" hangingPunct="1">
              <a:spcBef>
                <a:spcPts val="0"/>
              </a:spcBef>
              <a:spcAft>
                <a:spcPts val="0"/>
              </a:spcAft>
              <a:buFont typeface="Arial" pitchFamily="34" charset="0"/>
              <a:buChar char="•"/>
              <a:defRPr/>
            </a:pPr>
            <a:r>
              <a:rPr lang="en-US" sz="1200" dirty="0" smtClean="0"/>
              <a:t>Moderate or severe OSA may disqualify a driver until successful OSA treatment is demonstrated to the certifying medical examiner</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For</a:t>
            </a:r>
            <a:r>
              <a:rPr lang="en-US" baseline="0" dirty="0" smtClean="0"/>
              <a:t> fu</a:t>
            </a:r>
            <a:r>
              <a:rPr lang="en-US" dirty="0" smtClean="0"/>
              <a:t>rther background information, see the </a:t>
            </a:r>
            <a:r>
              <a:rPr lang="en-US" baseline="0" dirty="0" smtClean="0"/>
              <a:t>FMCSA website</a:t>
            </a:r>
            <a:r>
              <a:rPr lang="en-US" dirty="0" smtClean="0"/>
              <a:t>: http://www.fmcsa.dot.gov/safety-security/sleep-apnea/industry/Commercial-Drivers.aspx. While FMCSA regulations do not specifically address sleep apnea, they do prescribe that a person with a medical history or clinical diagnosis of any condition likely to interfere with their ability to drive safely cannot be medically qualified to operate a commercial motor vehicle (CMV) in interstate commerce.  </a:t>
            </a:r>
            <a:r>
              <a:rPr lang="en-US" i="1" dirty="0" smtClean="0"/>
              <a:t>However, once successfully treated, a driver may regain their “medically-qualified-to-drive” status. It is important to note that most cases of sleep apnea can be treated successfully. </a:t>
            </a:r>
            <a:endParaRPr lang="en-US" dirty="0" smtClean="0"/>
          </a:p>
          <a:p>
            <a:pPr eaLnBrk="1" fontAlgn="auto" hangingPunct="1">
              <a:spcBef>
                <a:spcPts val="0"/>
              </a:spcBef>
              <a:spcAft>
                <a:spcPts val="0"/>
              </a:spcAft>
              <a:defRPr/>
            </a:pPr>
            <a:r>
              <a:rPr lang="en-US" dirty="0" smtClean="0"/>
              <a:t>Because each State sets its own medical standards for driving a CMV in intrastate commerce, check with your local Department of Motor Vehicles for regulations in your State.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It is critical that persons with sleep apnea fully use the treatment provided by their doctor. They should not drive if they are not being treated. Being effectively treated, and complying with that treatment, offers the best hope of a commercial driver with sleep apnea to secure the ability to do his or her job safely and be fully alert. </a:t>
            </a:r>
          </a:p>
          <a:p>
            <a:pPr eaLnBrk="1" fontAlgn="auto" hangingPunct="1">
              <a:spcBef>
                <a:spcPts val="0"/>
              </a:spcBef>
              <a:spcAft>
                <a:spcPts val="0"/>
              </a:spcAft>
              <a:defRPr/>
            </a:pPr>
            <a:endParaRPr lang="en-US" i="1" dirty="0" smtClean="0"/>
          </a:p>
          <a:p>
            <a:pPr eaLnBrk="1" fontAlgn="auto" hangingPunct="1">
              <a:spcBef>
                <a:spcPts val="0"/>
              </a:spcBef>
              <a:spcAft>
                <a:spcPts val="0"/>
              </a:spcAft>
              <a:defRPr/>
            </a:pPr>
            <a:r>
              <a:rPr lang="en-US" dirty="0" smtClean="0"/>
              <a:t>Also,</a:t>
            </a:r>
            <a:r>
              <a:rPr lang="en-US" baseline="0" dirty="0" smtClean="0"/>
              <a:t> </a:t>
            </a:r>
            <a:r>
              <a:rPr lang="en-US" dirty="0" smtClean="0"/>
              <a:t>see: </a:t>
            </a:r>
            <a:r>
              <a:rPr lang="en-US" sz="1200" kern="1200" dirty="0" smtClean="0">
                <a:solidFill>
                  <a:schemeClr val="tx1"/>
                </a:solidFill>
                <a:effectLst/>
                <a:latin typeface="+mn-lt"/>
                <a:ea typeface="+mn-ea"/>
                <a:cs typeface="+mn-cs"/>
              </a:rPr>
              <a:t>Barr </a:t>
            </a:r>
            <a:r>
              <a:rPr lang="en-US" sz="1200" i="1" kern="1200" dirty="0" smtClean="0">
                <a:solidFill>
                  <a:schemeClr val="tx1"/>
                </a:solidFill>
                <a:effectLst/>
                <a:latin typeface="+mn-lt"/>
                <a:ea typeface="+mn-ea"/>
                <a:cs typeface="+mn-cs"/>
              </a:rPr>
              <a:t>et al</a:t>
            </a:r>
            <a:r>
              <a:rPr lang="en-US" sz="1200" kern="1200" dirty="0" smtClean="0">
                <a:solidFill>
                  <a:schemeClr val="tx1"/>
                </a:solidFill>
                <a:effectLst/>
                <a:latin typeface="+mn-lt"/>
                <a:ea typeface="+mn-ea"/>
                <a:cs typeface="+mn-cs"/>
              </a:rPr>
              <a:t>.  Sleep Apnea Crash Risk Study. 2004. FMCSA Report No. FMCSA-RT-04-008. Washington, DC. (</a:t>
            </a:r>
            <a:r>
              <a:rPr lang="en-US" sz="1200" u="sng" kern="1200" dirty="0" smtClean="0">
                <a:solidFill>
                  <a:schemeClr val="tx1"/>
                </a:solidFill>
                <a:effectLst/>
                <a:latin typeface="+mn-lt"/>
                <a:ea typeface="+mn-ea"/>
                <a:cs typeface="+mn-cs"/>
                <a:hlinkClick r:id="rId3"/>
              </a:rPr>
              <a:t>http://www.fmcsa.dot.gov/facts-research/research-technology/report/FMCSA-RT-04-008.pdf</a:t>
            </a:r>
            <a:r>
              <a:rPr lang="en-US" sz="1200" kern="1200" dirty="0" smtClean="0">
                <a:solidFill>
                  <a:schemeClr val="tx1"/>
                </a:solidFill>
                <a:effectLst/>
                <a:latin typeface="+mn-lt"/>
                <a:ea typeface="+mn-ea"/>
                <a:cs typeface="+mn-cs"/>
              </a:rPr>
              <a:t>). Study that assessed risks of commercial motor vehicle crashes associated with sleep apnea. (Slide 20).</a:t>
            </a:r>
            <a:r>
              <a:rPr lang="en-US" dirty="0" smtClean="0"/>
              <a:t> </a:t>
            </a:r>
          </a:p>
          <a:p>
            <a:pPr eaLnBrk="1" fontAlgn="auto" hangingPunct="1">
              <a:spcBef>
                <a:spcPts val="0"/>
              </a:spcBef>
              <a:spcAft>
                <a:spcPts val="0"/>
              </a:spcAft>
              <a:defRPr/>
            </a:pPr>
            <a:endParaRPr lang="en-US"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66F38D77-2368-4C41-8C4A-A5576161E3F0}" type="slidenum">
              <a:rPr lang="en-US" smtClean="0"/>
              <a:pPr eaLnBrk="1" fontAlgn="base" hangingPunct="1">
                <a:spcBef>
                  <a:spcPct val="0"/>
                </a:spcBef>
                <a:spcAft>
                  <a:spcPct val="0"/>
                </a:spcAft>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The CCMTA is </a:t>
            </a:r>
            <a:r>
              <a:rPr lang="en-US" sz="1200" kern="1200" baseline="0" dirty="0" smtClean="0">
                <a:solidFill>
                  <a:schemeClr val="tx1"/>
                </a:solidFill>
                <a:effectLst/>
                <a:latin typeface="+mn-lt"/>
                <a:ea typeface="+mn-ea"/>
                <a:cs typeface="+mn-cs"/>
              </a:rPr>
              <a:t>concerned with </a:t>
            </a:r>
            <a:r>
              <a:rPr lang="en-US" sz="1200" kern="1200" dirty="0" smtClean="0">
                <a:solidFill>
                  <a:schemeClr val="tx1"/>
                </a:solidFill>
                <a:effectLst/>
                <a:latin typeface="+mn-lt"/>
                <a:ea typeface="+mn-ea"/>
                <a:cs typeface="+mn-cs"/>
              </a:rPr>
              <a:t>development of </a:t>
            </a:r>
            <a:r>
              <a:rPr lang="en-US" sz="1200" kern="1200" baseline="0" dirty="0" smtClean="0">
                <a:solidFill>
                  <a:schemeClr val="tx1"/>
                </a:solidFill>
                <a:effectLst/>
                <a:latin typeface="+mn-lt"/>
                <a:ea typeface="+mn-ea"/>
                <a:cs typeface="+mn-cs"/>
              </a:rPr>
              <a:t>standards that promote safe operation of commercial motor vehicles in Canada. CCMTA acts as a forum in which Provinces negotiate a harmonized approach to establishing requirements for commercial drivers and carriers</a:t>
            </a:r>
            <a:r>
              <a:rPr lang="en-US" sz="1200" kern="1200" dirty="0" smtClean="0">
                <a:solidFill>
                  <a:schemeClr val="tx1"/>
                </a:solidFill>
                <a:effectLst/>
                <a:latin typeface="+mn-lt"/>
                <a:ea typeface="+mn-ea"/>
                <a:cs typeface="+mn-cs"/>
              </a:rPr>
              <a:t>.  Each Province,</a:t>
            </a:r>
            <a:r>
              <a:rPr lang="en-US" sz="1200" kern="1200" baseline="0" dirty="0" smtClean="0">
                <a:solidFill>
                  <a:schemeClr val="tx1"/>
                </a:solidFill>
                <a:effectLst/>
                <a:latin typeface="+mn-lt"/>
                <a:ea typeface="+mn-ea"/>
                <a:cs typeface="+mn-cs"/>
              </a:rPr>
              <a:t> in turn, establishes m</a:t>
            </a:r>
            <a:r>
              <a:rPr lang="en-US" sz="1200" kern="1200" dirty="0" smtClean="0">
                <a:solidFill>
                  <a:schemeClr val="tx1"/>
                </a:solidFill>
                <a:effectLst/>
                <a:latin typeface="+mn-lt"/>
                <a:ea typeface="+mn-ea"/>
                <a:cs typeface="+mn-cs"/>
              </a:rPr>
              <a:t>edical fitness requirements for commercial</a:t>
            </a:r>
            <a:r>
              <a:rPr lang="en-US" sz="1200" kern="1200" baseline="0" dirty="0" smtClean="0">
                <a:solidFill>
                  <a:schemeClr val="tx1"/>
                </a:solidFill>
                <a:effectLst/>
                <a:latin typeface="+mn-lt"/>
                <a:ea typeface="+mn-ea"/>
                <a:cs typeface="+mn-cs"/>
              </a:rPr>
              <a:t> drivers and guidelines for </a:t>
            </a:r>
            <a:r>
              <a:rPr lang="en-US" sz="1200" kern="1200" dirty="0" smtClean="0">
                <a:solidFill>
                  <a:schemeClr val="tx1"/>
                </a:solidFill>
                <a:effectLst/>
                <a:latin typeface="+mn-lt"/>
                <a:ea typeface="+mn-ea"/>
                <a:cs typeface="+mn-cs"/>
              </a:rPr>
              <a:t>medical examiners who</a:t>
            </a:r>
            <a:r>
              <a:rPr lang="en-US" sz="1200" kern="1200" baseline="0" dirty="0" smtClean="0">
                <a:solidFill>
                  <a:schemeClr val="tx1"/>
                </a:solidFill>
                <a:effectLst/>
                <a:latin typeface="+mn-lt"/>
                <a:ea typeface="+mn-ea"/>
                <a:cs typeface="+mn-cs"/>
              </a:rPr>
              <a:t> determine initial and continuing eligibility for commercial drivers to obtain their operator licenses.</a:t>
            </a:r>
            <a:r>
              <a:rPr lang="en-US" sz="1200" kern="1200" dirty="0" smtClean="0">
                <a:solidFill>
                  <a:schemeClr val="tx1"/>
                </a:solidFill>
                <a:effectLst/>
                <a:latin typeface="+mn-lt"/>
                <a:ea typeface="+mn-ea"/>
                <a:cs typeface="+mn-cs"/>
              </a:rPr>
              <a:t> In general, the</a:t>
            </a:r>
            <a:r>
              <a:rPr lang="en-US" sz="1200" kern="1200" baseline="0" dirty="0" smtClean="0">
                <a:solidFill>
                  <a:schemeClr val="tx1"/>
                </a:solidFill>
                <a:effectLst/>
                <a:latin typeface="+mn-lt"/>
                <a:ea typeface="+mn-ea"/>
                <a:cs typeface="+mn-cs"/>
              </a:rPr>
              <a:t> CCMTA standards prohibit </a:t>
            </a:r>
            <a:r>
              <a:rPr lang="en-US" sz="1200" kern="1200" dirty="0" smtClean="0">
                <a:solidFill>
                  <a:schemeClr val="tx1"/>
                </a:solidFill>
                <a:effectLst/>
                <a:latin typeface="+mn-lt"/>
                <a:ea typeface="+mn-ea"/>
                <a:cs typeface="+mn-cs"/>
              </a:rPr>
              <a:t>drivers with moderate or severe sleep apnea from operating any class of vehicle until their sleep apnea is treated successfully. If a driver has had a crash that involved them falling asleep, they are </a:t>
            </a:r>
            <a:r>
              <a:rPr lang="en-US" sz="1200" kern="1200" baseline="0" dirty="0" smtClean="0">
                <a:solidFill>
                  <a:schemeClr val="tx1"/>
                </a:solidFill>
                <a:effectLst/>
                <a:latin typeface="+mn-lt"/>
                <a:ea typeface="+mn-ea"/>
                <a:cs typeface="+mn-cs"/>
              </a:rPr>
              <a:t>further </a:t>
            </a:r>
            <a:r>
              <a:rPr lang="en-US" sz="1200" kern="1200" dirty="0" smtClean="0">
                <a:solidFill>
                  <a:schemeClr val="tx1"/>
                </a:solidFill>
                <a:effectLst/>
                <a:latin typeface="+mn-lt"/>
                <a:ea typeface="+mn-ea"/>
                <a:cs typeface="+mn-cs"/>
              </a:rPr>
              <a:t>prohibited from driving until their sleep disorder has been treated successfully.  Carriers and drivers need to check with authorities in their jurisdiction on these issues, as rules vary between provinces.</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____________________________</a:t>
            </a:r>
            <a:endParaRPr lang="en-US" dirty="0" smtClean="0"/>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sz="2800" dirty="0" smtClean="0"/>
              <a:t>During driver medical assessment for fitness, it is essential for examining physician to screen for sleep disorders risk factors</a:t>
            </a:r>
          </a:p>
          <a:p>
            <a:pPr eaLnBrk="1" fontAlgn="auto" hangingPunct="1">
              <a:spcBef>
                <a:spcPts val="0"/>
              </a:spcBef>
              <a:spcAft>
                <a:spcPts val="0"/>
              </a:spcAft>
              <a:defRPr/>
            </a:pPr>
            <a:r>
              <a:rPr lang="en-US" sz="2800" dirty="0" smtClean="0"/>
              <a:t>Drivers may operate any class of vehicle under the </a:t>
            </a:r>
            <a:r>
              <a:rPr lang="en-US" dirty="0" smtClean="0"/>
              <a:t>following</a:t>
            </a:r>
            <a:r>
              <a:rPr lang="en-US" sz="2800" dirty="0" smtClean="0"/>
              <a:t> conditions:</a:t>
            </a:r>
          </a:p>
          <a:p>
            <a:pPr marL="685800" lvl="1" indent="-228600" eaLnBrk="1" fontAlgn="auto" hangingPunct="1">
              <a:spcBef>
                <a:spcPts val="0"/>
              </a:spcBef>
              <a:spcAft>
                <a:spcPts val="0"/>
              </a:spcAft>
              <a:buFont typeface="+mj-lt"/>
              <a:buAutoNum type="arabicPeriod"/>
              <a:defRPr/>
            </a:pPr>
            <a:r>
              <a:rPr lang="en-US" dirty="0" smtClean="0"/>
              <a:t>Has untreated OSA with an AHI&lt;20 and has no EDS, or</a:t>
            </a:r>
          </a:p>
          <a:p>
            <a:pPr marL="685800" lvl="1" indent="-228600" eaLnBrk="1" fontAlgn="auto" hangingPunct="1">
              <a:spcBef>
                <a:spcPts val="0"/>
              </a:spcBef>
              <a:spcAft>
                <a:spcPts val="0"/>
              </a:spcAft>
              <a:buFont typeface="+mj-lt"/>
              <a:buAutoNum type="arabicPeriod"/>
              <a:defRPr/>
            </a:pPr>
            <a:r>
              <a:rPr lang="en-US" dirty="0" smtClean="0"/>
              <a:t>Has OSA that is treated successfully</a:t>
            </a:r>
          </a:p>
          <a:p>
            <a:pPr marL="685800" lvl="1" indent="-228600" eaLnBrk="1" fontAlgn="auto" hangingPunct="1">
              <a:spcBef>
                <a:spcPts val="0"/>
              </a:spcBef>
              <a:spcAft>
                <a:spcPts val="0"/>
              </a:spcAft>
              <a:buFont typeface="+mj-lt"/>
              <a:buAutoNum type="arabicPeriod"/>
              <a:defRPr/>
            </a:pPr>
            <a:r>
              <a:rPr lang="en-US" dirty="0" smtClean="0"/>
              <a:t>May not operate any class of vehicle if has experienced a crash associated with falling asleep until the sleep disorder has been treated successfully</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192142-D325-485A-98AD-7F551380377A}" type="slidenum">
              <a:rPr lang="en-US">
                <a:cs typeface="Arial" charset="0"/>
              </a:rPr>
              <a:pPr fontAlgn="base">
                <a:spcBef>
                  <a:spcPct val="0"/>
                </a:spcBef>
                <a:spcAft>
                  <a:spcPct val="0"/>
                </a:spcAft>
                <a:defRPr/>
              </a:pPr>
              <a:t>21</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 </a:t>
            </a:r>
            <a:r>
              <a:rPr lang="en-US" dirty="0" smtClean="0"/>
              <a:t>FMCSA’s </a:t>
            </a:r>
            <a:r>
              <a:rPr lang="en-US" baseline="0" dirty="0" smtClean="0"/>
              <a:t>Medical Expert Panel, or MEP, provides informal advice to FMCSA on matters affecting medical certification of commercial motor vehicle drivers. </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22</a:t>
            </a:fld>
            <a:endParaRPr lang="en-US" dirty="0"/>
          </a:p>
        </p:txBody>
      </p:sp>
    </p:spTree>
    <p:extLst>
      <p:ext uri="{BB962C8B-B14F-4D97-AF65-F5344CB8AC3E}">
        <p14:creationId xmlns:p14="http://schemas.microsoft.com/office/powerpoint/2010/main" val="2361680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 </a:t>
            </a:r>
            <a:r>
              <a:rPr lang="en-US" sz="1200" kern="1200" dirty="0" smtClean="0">
                <a:solidFill>
                  <a:schemeClr val="tx1"/>
                </a:solidFill>
                <a:effectLst/>
                <a:latin typeface="+mn-lt"/>
                <a:ea typeface="+mn-ea"/>
                <a:cs typeface="+mn-cs"/>
              </a:rPr>
              <a:t>The FMCSA Medical Program has established Medical Expert Panels (MEP) to assist the Agency with its goal to update current, and develop new, medical fitness for duty standards and guidelines for drivers of CMVs who operate in interstate </a:t>
            </a:r>
            <a:r>
              <a:rPr lang="en-US" sz="1200" u="none" kern="1200" dirty="0" smtClean="0">
                <a:solidFill>
                  <a:schemeClr val="tx1"/>
                </a:solidFill>
                <a:effectLst/>
                <a:latin typeface="+mn-lt"/>
                <a:ea typeface="+mn-ea"/>
                <a:cs typeface="+mn-cs"/>
              </a:rPr>
              <a:t>commerce.</a:t>
            </a:r>
            <a:r>
              <a:rPr lang="en-US" sz="1200" u="none" kern="1200" baseline="0" dirty="0" smtClean="0">
                <a:solidFill>
                  <a:schemeClr val="tx1"/>
                </a:solidFill>
                <a:effectLst/>
                <a:latin typeface="+mn-lt"/>
                <a:ea typeface="+mn-ea"/>
                <a:cs typeface="+mn-cs"/>
              </a:rPr>
              <a:t> </a:t>
            </a:r>
            <a:r>
              <a:rPr lang="en-US" sz="1200" u="none" kern="1200" dirty="0" smtClean="0">
                <a:solidFill>
                  <a:schemeClr val="tx1"/>
                </a:solidFill>
                <a:effectLst/>
                <a:latin typeface="+mn-lt"/>
                <a:ea typeface="+mn-ea"/>
                <a:cs typeface="+mn-cs"/>
              </a:rPr>
              <a:t>Thus</a:t>
            </a:r>
            <a:r>
              <a:rPr lang="en-US" sz="1200" kern="1200" dirty="0" smtClean="0">
                <a:solidFill>
                  <a:schemeClr val="tx1"/>
                </a:solidFill>
                <a:effectLst/>
                <a:latin typeface="+mn-lt"/>
                <a:ea typeface="+mn-ea"/>
                <a:cs typeface="+mn-cs"/>
              </a:rPr>
              <a:t>, it is recommended that commercial drivers at higher risk for a sleep disorder, as determined by the methods shown in this slide, should be medically tested to see if they have a sleep disorder that would compromise their driving safety. How these recommendations affect rules in each state or province (Canada) will vary between jurisdictions.  Carriers and drivers need to check with authorities in their jurisdiction to determine rules that apply to them.</a:t>
            </a:r>
            <a:endParaRPr lang="en-US" b="1" dirty="0" smtClean="0"/>
          </a:p>
          <a:p>
            <a:pPr eaLnBrk="1" hangingPunct="1">
              <a:spcBef>
                <a:spcPct val="0"/>
              </a:spcBef>
            </a:pPr>
            <a:endParaRPr lang="en-US" b="1" dirty="0" smtClean="0"/>
          </a:p>
          <a:p>
            <a:pPr eaLnBrk="1" hangingPunct="1">
              <a:spcBef>
                <a:spcPct val="0"/>
              </a:spcBef>
            </a:pPr>
            <a:endParaRPr lang="en-US" b="1" dirty="0" smtClean="0"/>
          </a:p>
          <a:p>
            <a:pPr eaLnBrk="1" hangingPunct="1">
              <a:spcBef>
                <a:spcPct val="0"/>
              </a:spcBef>
            </a:pPr>
            <a:r>
              <a:rPr lang="en-US" b="1" dirty="0" smtClean="0"/>
              <a:t>________________________</a:t>
            </a:r>
          </a:p>
          <a:p>
            <a:pPr eaLnBrk="1" hangingPunct="1">
              <a:spcBef>
                <a:spcPct val="0"/>
              </a:spcBef>
            </a:pPr>
            <a:r>
              <a:rPr lang="en-US" b="1" dirty="0" smtClean="0"/>
              <a:t>Instructor Notes: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t>For further</a:t>
            </a:r>
            <a:r>
              <a:rPr lang="en-US" sz="1200" baseline="0" dirty="0" smtClean="0"/>
              <a:t> details, how specific recommendations made by medical panels to federal agencies may be qualified, under review for possible adoption or changes, see FMCSA at: http://www.fmcsa.dot.gov/rules-regulations/TOPICS/mep/report/Sleep-MEP-Panel-Recommendations-508.pdf.</a:t>
            </a:r>
          </a:p>
          <a:p>
            <a:pPr lvl="0"/>
            <a:r>
              <a:rPr lang="en-US" dirty="0" smtClean="0"/>
              <a:t>For details from Transport Canada on the issue of screening commercial drivers in Canada for possible sleep disorders, see CCMTA’s website for 16 safety standards to insure safety of motor carrier safety industry (1988). </a:t>
            </a:r>
          </a:p>
          <a:p>
            <a:pPr lvl="0"/>
            <a:endParaRPr lang="en-US" dirty="0" smtClean="0"/>
          </a:p>
          <a:p>
            <a:pPr lvl="0"/>
            <a:r>
              <a:rPr lang="en-US" dirty="0" smtClean="0"/>
              <a:t>Also, see CCMTA’s website for additional information about </a:t>
            </a:r>
            <a:r>
              <a:rPr lang="en-US" sz="1200" kern="1200" dirty="0" smtClean="0">
                <a:solidFill>
                  <a:schemeClr val="tx1"/>
                </a:solidFill>
                <a:effectLst/>
                <a:latin typeface="+mn-lt"/>
                <a:ea typeface="+mn-ea"/>
                <a:cs typeface="+mn-cs"/>
              </a:rPr>
              <a:t>CCMTA Medical Standards for Drivers. August, 2011. (</a:t>
            </a:r>
            <a:r>
              <a:rPr lang="en-US" sz="1200" u="sng" kern="1200" dirty="0" smtClean="0">
                <a:solidFill>
                  <a:schemeClr val="tx1"/>
                </a:solidFill>
                <a:effectLst/>
                <a:latin typeface="+mn-lt"/>
                <a:ea typeface="+mn-ea"/>
                <a:cs typeface="+mn-cs"/>
                <a:hlinkClick r:id="rId3"/>
              </a:rPr>
              <a:t>http://www.ccmta.ca/english/pdf/medical_standards_aug_2011.pdf</a:t>
            </a:r>
            <a:r>
              <a:rPr lang="en-US" sz="1200" kern="1200" dirty="0" smtClean="0">
                <a:solidFill>
                  <a:schemeClr val="tx1"/>
                </a:solidFill>
                <a:effectLst/>
                <a:latin typeface="+mn-lt"/>
                <a:ea typeface="+mn-ea"/>
                <a:cs typeface="+mn-cs"/>
              </a:rPr>
              <a:t>). See section 6.4.2 of this document, which addresses standard related to Sleep Disorders.</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802AB2-D543-4E97-BD18-7EDBA3BB377F}" type="slidenum">
              <a:rPr lang="en-US">
                <a:cs typeface="Arial" charset="0"/>
              </a:rPr>
              <a:pPr fontAlgn="base">
                <a:spcBef>
                  <a:spcPct val="0"/>
                </a:spcBef>
                <a:spcAft>
                  <a:spcPct val="0"/>
                </a:spcAft>
                <a:defRPr/>
              </a:pPr>
              <a:t>23</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Screening is widely used to identify persons with high risk of a disorder, disease, or health problem.  Effective screening can help reduce the number of costly tests for people who are less likely have a health problem. This assures that limited resources are applied to those who can benefit from test results and care that follows.  For sleep disorders screening, factors used to identify people at risk include physical features, observations of the person by family member or examining physician, reported symptoms, and even lifestyle patterns.</a:t>
            </a:r>
            <a:endParaRPr lang="en-US" dirty="0" smtClean="0"/>
          </a:p>
          <a:p>
            <a:pPr eaLnBrk="1" fontAlgn="auto" hangingPunct="1">
              <a:spcBef>
                <a:spcPts val="0"/>
              </a:spcBef>
              <a:spcAft>
                <a:spcPts val="0"/>
              </a:spcAft>
              <a:defRPr/>
            </a:pPr>
            <a:endParaRPr lang="en-US" b="1" dirty="0" smtClean="0"/>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b="1" dirty="0" smtClean="0"/>
              <a:t>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Screening is a widely used method to identify persons with high risk of a disorder, disease, or health problem so they can be selected for accurate medical testing, diagnosis, and provided treatment to improve health.  Relative to OSA, the most effective screening methods combine important physical features, observations of the person by others (signs), feelings the person has that are related to the disorder (symptoms), and lifestyle patterns. These indicators, also sometimes referred to as risk factors, are grouped into accurate paper-and-pencil questionnaires or interview forms and used to predict if someone has higher or lower risk of OSA.  These screening tests (or “tools”) typically yield a score that either a medical technician or physician can use to make decisions on who should receive a medical test, determine from that test if they have OSA (a diagnosis) and should be treated. </a:t>
            </a:r>
          </a:p>
          <a:p>
            <a:pPr eaLnBrk="1" fontAlgn="auto" hangingPunct="1">
              <a:spcBef>
                <a:spcPts val="0"/>
              </a:spcBef>
              <a:spcAft>
                <a:spcPts val="0"/>
              </a:spcAft>
              <a:defRPr/>
            </a:pPr>
            <a:endParaRPr lang="en-US" dirty="0"/>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B8D177-2925-4915-B19A-A70AE3CC1C95}" type="slidenum">
              <a:rPr lang="en-US">
                <a:cs typeface="Arial" charset="0"/>
              </a:rPr>
              <a:pPr fontAlgn="base">
                <a:spcBef>
                  <a:spcPct val="0"/>
                </a:spcBef>
                <a:spcAft>
                  <a:spcPct val="0"/>
                </a:spcAft>
                <a:defRPr/>
              </a:pPr>
              <a:t>24</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marL="0" lvl="1" eaLnBrk="1" fontAlgn="auto" hangingPunct="1">
              <a:spcBef>
                <a:spcPts val="0"/>
              </a:spcBef>
              <a:spcAft>
                <a:spcPts val="0"/>
              </a:spcAf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Effective screening for sleep apnea in the commercial motor carrier industry has many benefits. It improves safety and health of the driver behind the wheel, creates safer conditions on the road for all drivers, and prevents unnecessary liability and loss for carriers. Follow-up evaluation and care for those found to be at increased risk also will lead to fewer fatigue-related crashes involving commercial drivers. In</a:t>
            </a:r>
            <a:r>
              <a:rPr lang="en-US" sz="1200" kern="1200" baseline="0" dirty="0" smtClean="0">
                <a:solidFill>
                  <a:schemeClr val="tx1"/>
                </a:solidFill>
                <a:effectLst/>
                <a:latin typeface="+mn-lt"/>
                <a:ea typeface="+mn-ea"/>
                <a:cs typeface="+mn-cs"/>
              </a:rPr>
              <a:t> addition,</a:t>
            </a:r>
            <a:r>
              <a:rPr lang="en-US" sz="1200" kern="1200" dirty="0" smtClean="0">
                <a:solidFill>
                  <a:schemeClr val="tx1"/>
                </a:solidFill>
                <a:effectLst/>
                <a:latin typeface="+mn-lt"/>
                <a:ea typeface="+mn-ea"/>
                <a:cs typeface="+mn-cs"/>
              </a:rPr>
              <a:t> those identified by screening and later treated for sleep apnea, will enjoy improved quality of life and lower risks for such conditions as high blood pressure or Type-2 diabetes. People found to have OSA often also have cardiovascular or heart problems they did not know about. In such circumstances, getting diagnosed and treated for OSA could, literally, save their lives. </a:t>
            </a:r>
          </a:p>
          <a:p>
            <a:pPr marL="0" lvl="1" eaLnBrk="1" fontAlgn="auto" hangingPunct="1">
              <a:spcBef>
                <a:spcPts val="0"/>
              </a:spcBef>
              <a:spcAft>
                <a:spcPts val="0"/>
              </a:spcAft>
              <a:defRPr/>
            </a:pPr>
            <a:endParaRPr lang="en-US" sz="1200" kern="1200" dirty="0" smtClean="0">
              <a:solidFill>
                <a:schemeClr val="tx1"/>
              </a:solidFill>
              <a:effectLst/>
              <a:latin typeface="+mn-lt"/>
              <a:ea typeface="+mn-ea"/>
              <a:cs typeface="+mn-cs"/>
            </a:endParaRPr>
          </a:p>
          <a:p>
            <a:pPr eaLnBrk="1" fontAlgn="auto" hangingPunct="1">
              <a:spcBef>
                <a:spcPts val="0"/>
              </a:spcBef>
              <a:spcAft>
                <a:spcPts val="0"/>
              </a:spcAft>
              <a:defRPr/>
            </a:pPr>
            <a:r>
              <a:rPr lang="en-US" dirty="0" smtClean="0"/>
              <a:t>____________________________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Other background information on safety benefits may be found online from E Trucker: http://www.etrucker.com/2009/04/03/study-backs-sleep-apnea-screening/</a:t>
            </a:r>
            <a:endParaRPr lang="en-US" dirty="0"/>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18684F-07D4-4C35-815A-88D34BFA6828}" type="slidenum">
              <a:rPr lang="en-US">
                <a:cs typeface="Arial" charset="0"/>
              </a:rPr>
              <a:pPr fontAlgn="base">
                <a:spcBef>
                  <a:spcPct val="0"/>
                </a:spcBef>
                <a:spcAft>
                  <a:spcPct val="0"/>
                </a:spcAft>
                <a:defRPr/>
              </a:pPr>
              <a:t>25</a:t>
            </a:fld>
            <a:endParaRPr lang="en-US">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a:t>
            </a:r>
            <a:r>
              <a:rPr lang="en-US" b="1" baseline="0" dirty="0" smtClean="0"/>
              <a:t> </a:t>
            </a:r>
            <a:r>
              <a:rPr lang="en-US" sz="1200" kern="1200" dirty="0" smtClean="0">
                <a:solidFill>
                  <a:schemeClr val="tx1"/>
                </a:solidFill>
                <a:effectLst/>
                <a:latin typeface="+mn-lt"/>
                <a:ea typeface="+mn-ea"/>
                <a:cs typeface="+mn-cs"/>
              </a:rPr>
              <a:t>The most effective screening relies on recognizing and acting on one’s own symptoms and signs, and those brought to the person’s attention by close family and friends.  When shared openly with a qualified medical examiner, disclosing these feelings and observations can help make screening more accurate.  All of the factors in this slide, and some others not shown, can contribute to screening. Consider, for example, just knowing if a person snores or not – evidence from different studies tells us that about 1 in every 5 adults is a ‘snorer’ and, of these snorers, 20% will have sleep apnea!. Thus, there is great value in having that piece of information as part of the overall risk assessment - along with the other features described here and in the next three slides.</a:t>
            </a:r>
            <a:endParaRPr lang="en-US" b="1" dirty="0" smtClean="0"/>
          </a:p>
          <a:p>
            <a:pPr eaLnBrk="1" hangingPunct="1">
              <a:spcBef>
                <a:spcPct val="0"/>
              </a:spcBef>
            </a:pPr>
            <a:endParaRPr lang="en-US" b="1" dirty="0" smtClean="0"/>
          </a:p>
          <a:p>
            <a:pPr eaLnBrk="1" hangingPunct="1">
              <a:spcBef>
                <a:spcPct val="0"/>
              </a:spcBef>
            </a:pPr>
            <a:endParaRPr lang="en-US" b="1" dirty="0" smtClean="0"/>
          </a:p>
          <a:p>
            <a:pPr eaLnBrk="1" hangingPunct="1">
              <a:spcBef>
                <a:spcPct val="0"/>
              </a:spcBef>
            </a:pPr>
            <a:r>
              <a:rPr lang="en-US" b="1" dirty="0" smtClean="0"/>
              <a:t>________________________</a:t>
            </a:r>
          </a:p>
          <a:p>
            <a:pPr eaLnBrk="1" hangingPunct="1">
              <a:spcBef>
                <a:spcPct val="0"/>
              </a:spcBef>
            </a:pPr>
            <a:r>
              <a:rPr lang="en-US" b="1" dirty="0" smtClean="0"/>
              <a:t>Instructor Notes:</a:t>
            </a:r>
          </a:p>
          <a:p>
            <a:pPr eaLnBrk="1" hangingPunct="1">
              <a:spcBef>
                <a:spcPct val="0"/>
              </a:spcBef>
            </a:pPr>
            <a:r>
              <a:rPr lang="en-US" dirty="0" smtClean="0"/>
              <a:t>Key Points:</a:t>
            </a:r>
          </a:p>
          <a:p>
            <a:pPr marL="685800" lvl="1" indent="-228600" eaLnBrk="1" hangingPunct="1">
              <a:spcBef>
                <a:spcPct val="0"/>
              </a:spcBef>
              <a:buFont typeface="Calibri" pitchFamily="34" charset="0"/>
              <a:buAutoNum type="arabicPeriod"/>
            </a:pPr>
            <a:r>
              <a:rPr lang="en-US" dirty="0" smtClean="0"/>
              <a:t>Loud snoring – bed partner complains and is exhausted!</a:t>
            </a:r>
          </a:p>
          <a:p>
            <a:pPr marL="685800" lvl="1" indent="-228600" eaLnBrk="1" hangingPunct="1">
              <a:spcBef>
                <a:spcPct val="0"/>
              </a:spcBef>
              <a:buFont typeface="Calibri" pitchFamily="34" charset="0"/>
              <a:buAutoNum type="arabicPeriod"/>
            </a:pPr>
            <a:r>
              <a:rPr lang="en-US" dirty="0" smtClean="0"/>
              <a:t>Sudden awakening, gasping/choking </a:t>
            </a:r>
          </a:p>
          <a:p>
            <a:pPr marL="685800" lvl="1" indent="-228600" eaLnBrk="1" hangingPunct="1">
              <a:spcBef>
                <a:spcPct val="0"/>
              </a:spcBef>
              <a:buFont typeface="Calibri" pitchFamily="34" charset="0"/>
              <a:buAutoNum type="arabicPeriod"/>
            </a:pPr>
            <a:r>
              <a:rPr lang="en-US" dirty="0" smtClean="0"/>
              <a:t>Feeling fatigued/exhausted after sleep</a:t>
            </a:r>
          </a:p>
          <a:p>
            <a:pPr marL="685800" lvl="1" indent="-228600" eaLnBrk="1" hangingPunct="1">
              <a:spcBef>
                <a:spcPct val="0"/>
              </a:spcBef>
              <a:buFont typeface="Calibri" pitchFamily="34" charset="0"/>
              <a:buAutoNum type="arabicPeriod"/>
            </a:pPr>
            <a:r>
              <a:rPr lang="en-US" dirty="0" smtClean="0"/>
              <a:t>Morning headaches</a:t>
            </a:r>
          </a:p>
          <a:p>
            <a:pPr marL="685800" lvl="1" indent="-228600" eaLnBrk="1" hangingPunct="1">
              <a:spcBef>
                <a:spcPct val="0"/>
              </a:spcBef>
              <a:buFont typeface="Calibri" pitchFamily="34" charset="0"/>
              <a:buAutoNum type="arabicPeriod"/>
            </a:pPr>
            <a:r>
              <a:rPr lang="en-US" dirty="0" smtClean="0"/>
              <a:t>Excessive urination at night</a:t>
            </a:r>
          </a:p>
          <a:p>
            <a:pPr marL="685800" lvl="1" indent="-228600" eaLnBrk="1" hangingPunct="1">
              <a:spcBef>
                <a:spcPct val="0"/>
              </a:spcBef>
              <a:buFont typeface="Calibri" pitchFamily="34" charset="0"/>
              <a:buAutoNum type="arabicPeriod"/>
            </a:pPr>
            <a:r>
              <a:rPr lang="en-US" dirty="0" smtClean="0"/>
              <a:t>Excessive Daytime Sleepiness</a:t>
            </a:r>
          </a:p>
          <a:p>
            <a:pPr marL="685800" lvl="1" indent="-228600" eaLnBrk="1" hangingPunct="1">
              <a:spcBef>
                <a:spcPct val="0"/>
              </a:spcBef>
              <a:buFont typeface="Calibri" pitchFamily="34" charset="0"/>
              <a:buAutoNum type="arabicPeriod"/>
            </a:pPr>
            <a:r>
              <a:rPr lang="en-US" dirty="0" smtClean="0"/>
              <a:t>Impaired memory, difficulty with complex mental tasks, irritability</a:t>
            </a:r>
          </a:p>
          <a:p>
            <a:pPr eaLnBrk="1" hangingPunct="1">
              <a:lnSpc>
                <a:spcPct val="80000"/>
              </a:lnSpc>
              <a:spcBef>
                <a:spcPct val="0"/>
              </a:spcBef>
            </a:pPr>
            <a:endParaRPr lang="en-US" dirty="0" smtClean="0"/>
          </a:p>
          <a:p>
            <a:pPr eaLnBrk="1" hangingPunct="1">
              <a:lnSpc>
                <a:spcPct val="80000"/>
              </a:lnSpc>
              <a:spcBef>
                <a:spcPct val="0"/>
              </a:spcBef>
            </a:pPr>
            <a:r>
              <a:rPr lang="en-US" dirty="0" smtClean="0">
                <a:solidFill>
                  <a:srgbClr val="FF0000"/>
                </a:solidFill>
              </a:rPr>
              <a:t>Approximately one in five adults snore; 20% of these snorers are likely to have OSA!  </a:t>
            </a:r>
            <a:r>
              <a:rPr lang="en-US" dirty="0" smtClean="0"/>
              <a:t>Person chronically falls asleep at quiet times during the day, such as working at a desk, sitting on the couch watching television, or driving!  Bed partner complains the person snores loudly, has sudden choking or gagging episodes during sleep, and may have breathing interruptions during sleep that last 10 sec up to a minute! Bed partner also may be chronically exhausted and complain of un-refreshing sleep.</a:t>
            </a:r>
          </a:p>
          <a:p>
            <a:pPr eaLnBrk="1" hangingPunct="1">
              <a:spcBef>
                <a:spcPct val="0"/>
              </a:spcBef>
            </a:pPr>
            <a:endParaRPr lang="en-US" b="1" dirty="0" smtClean="0">
              <a:solidFill>
                <a:srgbClr val="FF0000"/>
              </a:solidFill>
            </a:endParaRPr>
          </a:p>
          <a:p>
            <a:pPr eaLnBrk="1" hangingPunct="1">
              <a:spcBef>
                <a:spcPct val="0"/>
              </a:spcBef>
            </a:pPr>
            <a:endParaRPr lang="en-US" dirty="0" smtClean="0"/>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D9CDDF-1942-4305-9236-CA7E025578E5}" type="slidenum">
              <a:rPr lang="en-US">
                <a:cs typeface="Arial" charset="0"/>
              </a:rPr>
              <a:pPr fontAlgn="base">
                <a:spcBef>
                  <a:spcPct val="0"/>
                </a:spcBef>
                <a:spcAft>
                  <a:spcPct val="0"/>
                </a:spcAft>
                <a:defRPr/>
              </a:pPr>
              <a:t>26</a:t>
            </a:fld>
            <a:endParaRPr lang="en-US">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Being overweight is a strong predictor of risk for sleep apnea.  A high BMI is a simple index of being overweight. In health screening, BMI is often used to evaluate risk of sleep apnea.  But, accuracy of this marker for predicting sleep apnea varies according to age.  Researchers have shown that BMI better predicts OSA in commercial drivers when it is used together with other risk factors, such as age. For example, consider that drivers below 30 years of age, even with a high BMI, are much less likely to have sleep apnea than drivers’ age 50 years who have the same high BMI.  Other measures shown in this slide, also are helpful, although not as powerful as BMI.</a:t>
            </a:r>
            <a:endParaRPr lang="en-US" dirty="0" smtClean="0"/>
          </a:p>
          <a:p>
            <a:pPr eaLnBrk="1" hangingPunct="1">
              <a:spcBef>
                <a:spcPct val="0"/>
              </a:spcBef>
              <a:defRPr/>
            </a:pPr>
            <a:endParaRPr lang="en-US" dirty="0" smtClean="0"/>
          </a:p>
          <a:p>
            <a:pPr eaLnBrk="1" hangingPunct="1">
              <a:spcBef>
                <a:spcPct val="0"/>
              </a:spcBef>
              <a:defRPr/>
            </a:pPr>
            <a:r>
              <a:rPr lang="en-US" dirty="0" smtClean="0"/>
              <a:t>__________________________</a:t>
            </a:r>
          </a:p>
          <a:p>
            <a:pPr eaLnBrk="1" hangingPunct="1">
              <a:spcBef>
                <a:spcPct val="0"/>
              </a:spcBef>
              <a:defRPr/>
            </a:pPr>
            <a:r>
              <a:rPr lang="en-US" b="1" dirty="0" smtClean="0"/>
              <a:t>Instructor Notes:</a:t>
            </a:r>
          </a:p>
          <a:p>
            <a:pPr eaLnBrk="1" hangingPunct="1">
              <a:spcBef>
                <a:spcPct val="0"/>
              </a:spcBef>
              <a:defRPr/>
            </a:pPr>
            <a:r>
              <a:rPr lang="en-US" dirty="0" smtClean="0"/>
              <a:t>Key Points:</a:t>
            </a:r>
          </a:p>
          <a:p>
            <a:pPr marL="228600" indent="-228600" eaLnBrk="1" hangingPunct="1">
              <a:spcBef>
                <a:spcPct val="0"/>
              </a:spcBef>
              <a:buFont typeface="+mj-lt"/>
              <a:buAutoNum type="arabicPeriod"/>
              <a:defRPr/>
            </a:pPr>
            <a:r>
              <a:rPr lang="en-US" dirty="0" smtClean="0"/>
              <a:t>Weight and height (Body Mass Index [kg/m</a:t>
            </a:r>
            <a:r>
              <a:rPr lang="en-US" baseline="30000" dirty="0" smtClean="0"/>
              <a:t>2</a:t>
            </a:r>
            <a:r>
              <a:rPr lang="en-US" dirty="0" smtClean="0"/>
              <a:t>])</a:t>
            </a:r>
          </a:p>
          <a:p>
            <a:pPr lvl="1" eaLnBrk="1" hangingPunct="1">
              <a:spcBef>
                <a:spcPct val="0"/>
              </a:spcBef>
              <a:defRPr/>
            </a:pPr>
            <a:r>
              <a:rPr lang="en-US" b="1" i="1" dirty="0" smtClean="0">
                <a:solidFill>
                  <a:srgbClr val="FF0000"/>
                </a:solidFill>
              </a:rPr>
              <a:t>Strong predictor</a:t>
            </a:r>
          </a:p>
          <a:p>
            <a:pPr lvl="1" eaLnBrk="1" hangingPunct="1">
              <a:spcBef>
                <a:spcPct val="0"/>
              </a:spcBef>
              <a:defRPr/>
            </a:pPr>
            <a:r>
              <a:rPr lang="en-US" dirty="0" smtClean="0"/>
              <a:t>60% or more of CMV drivers who have OSA are overweight or obese</a:t>
            </a:r>
          </a:p>
          <a:p>
            <a:pPr lvl="1" eaLnBrk="1" hangingPunct="1">
              <a:spcBef>
                <a:spcPct val="0"/>
              </a:spcBef>
              <a:defRPr/>
            </a:pPr>
            <a:r>
              <a:rPr lang="en-US" dirty="0" smtClean="0"/>
              <a:t>Overweight: BMI ≥ 25</a:t>
            </a:r>
          </a:p>
          <a:p>
            <a:pPr lvl="1" eaLnBrk="1" hangingPunct="1">
              <a:spcBef>
                <a:spcPct val="0"/>
              </a:spcBef>
              <a:defRPr/>
            </a:pPr>
            <a:r>
              <a:rPr lang="en-US" dirty="0" smtClean="0"/>
              <a:t>Obesity: BMI ≥ 30</a:t>
            </a:r>
          </a:p>
          <a:p>
            <a:pPr marL="228600" indent="-228600" eaLnBrk="1" hangingPunct="1">
              <a:spcBef>
                <a:spcPct val="0"/>
              </a:spcBef>
              <a:buFont typeface="+mj-lt"/>
              <a:buAutoNum type="arabicPeriod"/>
              <a:defRPr/>
            </a:pPr>
            <a:r>
              <a:rPr lang="en-US" dirty="0" smtClean="0"/>
              <a:t>Neck circumference</a:t>
            </a:r>
          </a:p>
          <a:p>
            <a:pPr lvl="1" eaLnBrk="1" hangingPunct="1">
              <a:spcBef>
                <a:spcPct val="0"/>
              </a:spcBef>
              <a:defRPr/>
            </a:pPr>
            <a:r>
              <a:rPr lang="en-US" dirty="0" smtClean="0"/>
              <a:t>&gt;17 inches in males and &gt;16.5 inches in females</a:t>
            </a:r>
          </a:p>
          <a:p>
            <a:pPr marL="228600" indent="-228600" eaLnBrk="1" hangingPunct="1">
              <a:spcBef>
                <a:spcPct val="0"/>
              </a:spcBef>
              <a:buFont typeface="+mj-lt"/>
              <a:buAutoNum type="arabicPeriod"/>
              <a:defRPr/>
            </a:pPr>
            <a:r>
              <a:rPr lang="en-US" dirty="0" smtClean="0"/>
              <a:t>Waist circumference</a:t>
            </a:r>
          </a:p>
          <a:p>
            <a:pPr lvl="1" eaLnBrk="1" hangingPunct="1">
              <a:spcBef>
                <a:spcPct val="0"/>
              </a:spcBef>
              <a:defRPr/>
            </a:pPr>
            <a:r>
              <a:rPr lang="en-US" dirty="0" smtClean="0"/>
              <a:t>&gt;40 inches in males and &gt;36 inches in females</a:t>
            </a:r>
          </a:p>
          <a:p>
            <a:pPr marL="228600" indent="-228600" eaLnBrk="1" hangingPunct="1">
              <a:spcBef>
                <a:spcPct val="0"/>
              </a:spcBef>
              <a:buFont typeface="+mj-lt"/>
              <a:buAutoNum type="arabicPeriod"/>
              <a:defRPr/>
            </a:pPr>
            <a:r>
              <a:rPr lang="en-US" dirty="0" smtClean="0"/>
              <a:t>Neck Circumference in females is not clearly supported in the literature at this time.</a:t>
            </a:r>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5C422D-76CE-4366-A648-64483708BAE9}" type="slidenum">
              <a:rPr lang="en-US">
                <a:cs typeface="Arial" charset="0"/>
              </a:rPr>
              <a:pPr fontAlgn="base">
                <a:spcBef>
                  <a:spcPct val="0"/>
                </a:spcBef>
                <a:spcAft>
                  <a:spcPct val="0"/>
                </a:spcAft>
                <a:defRPr/>
              </a:pPr>
              <a:t>27</a:t>
            </a:fld>
            <a:endParaRPr lang="en-US">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 </a:t>
            </a:r>
            <a:r>
              <a:rPr lang="en-US" b="1" baseline="0" dirty="0" smtClean="0"/>
              <a:t> </a:t>
            </a:r>
            <a:r>
              <a:rPr lang="en-US" sz="1200" kern="1200" dirty="0" smtClean="0">
                <a:solidFill>
                  <a:schemeClr val="tx1"/>
                </a:solidFill>
                <a:effectLst/>
                <a:latin typeface="+mn-lt"/>
                <a:ea typeface="+mn-ea"/>
                <a:cs typeface="+mn-cs"/>
              </a:rPr>
              <a:t>While a high BMI is a major risk marker for sleep apnea, drivers with normal body weight can also suffer from sleep apnea!  While the research evidence now available does not precisely tell us how many normal-weight commercial drivers may have OSA, expert medical opinion is that 1 in 4 drivers may fall into this category. One large study of commercial drivers found that about 20% of those over 50 with normal BMI had at least mild sleep apnea. In these cases, a receding chin, large tongue, or other soft tissues can cause an unusually narrow upper airway.  Certain families, ethnicities, and races may be more prone to these causes of sleep apnea.</a:t>
            </a:r>
          </a:p>
          <a:p>
            <a:pPr eaLnBrk="1" hangingPunct="1">
              <a:spcBef>
                <a:spcPct val="0"/>
              </a:spcBef>
            </a:pPr>
            <a:endParaRPr lang="en-US" sz="1200" kern="1200" dirty="0" smtClean="0">
              <a:solidFill>
                <a:schemeClr val="tx1"/>
              </a:solidFill>
              <a:effectLst/>
              <a:latin typeface="+mn-lt"/>
              <a:ea typeface="+mn-ea"/>
              <a:cs typeface="+mn-cs"/>
            </a:endParaRPr>
          </a:p>
          <a:p>
            <a:pPr eaLnBrk="1" hangingPunct="1">
              <a:spcBef>
                <a:spcPct val="0"/>
              </a:spcBef>
            </a:pPr>
            <a:r>
              <a:rPr lang="en-US" dirty="0" smtClean="0"/>
              <a:t>____________________________</a:t>
            </a:r>
          </a:p>
          <a:p>
            <a:pPr eaLnBrk="1" hangingPunct="1">
              <a:spcBef>
                <a:spcPct val="0"/>
              </a:spcBef>
            </a:pPr>
            <a:r>
              <a:rPr lang="en-US" b="1" dirty="0" smtClean="0"/>
              <a:t>Instructor Notes:</a:t>
            </a:r>
          </a:p>
          <a:p>
            <a:pPr eaLnBrk="1" hangingPunct="1">
              <a:spcBef>
                <a:spcPct val="0"/>
              </a:spcBef>
            </a:pPr>
            <a:r>
              <a:rPr lang="en-US" dirty="0" smtClean="0"/>
              <a:t>Excessive body fat is a powerful risk factor for sleep apnea, yet drivers with normal BMI can also suffer from sleep apnea!  While the research evidence now available does not precisely tell us how many with OSA will be drivers with normal body weight (see Pack et al, 2001, from a study for the FMCSA; finding that about 20% of drivers over 50 years of age with normal BMI’s had at least mild sleep apnea.  In addition, clinical impressions of leading medical experts who spoke at the Sleep Apnea and Multi-Modal Transportation Conference in Baltimore, MD (fall  2011) suggest that up to 30% of the commercial drivers who have sleep apnea may not be overweight.  In such cases, the abnormally narrow airway that sets leaner people up for this sleep disorder is more likely caused by unusual cranial, jaw, and facial features. Certain ethnicities and races may more often exhibit these features, (e.g. African Americans and Chinese at greater risk) and suggest a strong genetic contributor to risk of OSA. </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7370FF-8EE6-40D1-8B48-FB8798EF4B36}" type="slidenum">
              <a:rPr lang="en-US">
                <a:cs typeface="Arial" charset="0"/>
              </a:rPr>
              <a:pPr fontAlgn="base">
                <a:spcBef>
                  <a:spcPct val="0"/>
                </a:spcBef>
                <a:spcAft>
                  <a:spcPct val="0"/>
                </a:spcAft>
                <a:defRPr/>
              </a:pPr>
              <a:t>28</a:t>
            </a:fld>
            <a:endParaRPr lang="en-US">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solidFill>
                  <a:srgbClr val="000000"/>
                </a:solidFill>
              </a:rPr>
              <a:t>Narration: </a:t>
            </a:r>
            <a:r>
              <a:rPr lang="en-US" b="1" baseline="0" dirty="0" smtClean="0">
                <a:solidFill>
                  <a:srgbClr val="000000"/>
                </a:solidFill>
              </a:rPr>
              <a:t> </a:t>
            </a:r>
            <a:r>
              <a:rPr lang="en-US" sz="1200" kern="1200" dirty="0" smtClean="0">
                <a:solidFill>
                  <a:schemeClr val="tx1"/>
                </a:solidFill>
                <a:effectLst/>
                <a:latin typeface="+mn-lt"/>
                <a:ea typeface="+mn-ea"/>
                <a:cs typeface="+mn-cs"/>
              </a:rPr>
              <a:t>Several health factors increase the risk of having sleep apnea. These include having chronic diseases such as high blood pressure, Type-2 (adult onset)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diabetes,</a:t>
            </a:r>
            <a:r>
              <a:rPr lang="en-US" sz="1200" kern="1200" baseline="0" dirty="0" smtClean="0">
                <a:solidFill>
                  <a:schemeClr val="tx1"/>
                </a:solidFill>
                <a:effectLst/>
                <a:latin typeface="+mn-lt"/>
                <a:ea typeface="+mn-ea"/>
                <a:cs typeface="+mn-cs"/>
              </a:rPr>
              <a:t> and abnormally low thyroid activity</a:t>
            </a:r>
            <a:r>
              <a:rPr lang="en-US" sz="1200" kern="1200" dirty="0" smtClean="0">
                <a:solidFill>
                  <a:schemeClr val="tx1"/>
                </a:solidFill>
                <a:effectLst/>
                <a:latin typeface="+mn-lt"/>
                <a:ea typeface="+mn-ea"/>
                <a:cs typeface="+mn-cs"/>
              </a:rPr>
              <a:t>. The likelihood of sleep apnea also increases with advancing age and male gender.</a:t>
            </a:r>
            <a:endParaRPr lang="en-US" b="1" dirty="0" smtClean="0">
              <a:solidFill>
                <a:srgbClr val="000000"/>
              </a:solidFill>
            </a:endParaRPr>
          </a:p>
          <a:p>
            <a:pPr eaLnBrk="1" hangingPunct="1">
              <a:spcBef>
                <a:spcPct val="0"/>
              </a:spcBef>
            </a:pPr>
            <a:endParaRPr lang="en-US" b="1" dirty="0" smtClean="0">
              <a:solidFill>
                <a:srgbClr val="000000"/>
              </a:solidFill>
            </a:endParaRPr>
          </a:p>
          <a:p>
            <a:pPr eaLnBrk="1" hangingPunct="1">
              <a:spcBef>
                <a:spcPct val="0"/>
              </a:spcBef>
            </a:pPr>
            <a:r>
              <a:rPr lang="en-US" b="1" dirty="0" smtClean="0">
                <a:solidFill>
                  <a:srgbClr val="000000"/>
                </a:solidFill>
              </a:rPr>
              <a:t>__________________________</a:t>
            </a:r>
          </a:p>
          <a:p>
            <a:pPr eaLnBrk="1" hangingPunct="1">
              <a:spcBef>
                <a:spcPct val="0"/>
              </a:spcBef>
            </a:pPr>
            <a:r>
              <a:rPr lang="en-US" b="1" dirty="0" smtClean="0">
                <a:solidFill>
                  <a:srgbClr val="000000"/>
                </a:solidFill>
              </a:rPr>
              <a:t>Instructor Notes:</a:t>
            </a:r>
          </a:p>
          <a:p>
            <a:pPr eaLnBrk="1" hangingPunct="1">
              <a:spcBef>
                <a:spcPct val="0"/>
              </a:spcBef>
            </a:pPr>
            <a:r>
              <a:rPr lang="en-US" dirty="0" smtClean="0">
                <a:solidFill>
                  <a:srgbClr val="000000"/>
                </a:solidFill>
              </a:rPr>
              <a:t>Key Points:</a:t>
            </a:r>
          </a:p>
          <a:p>
            <a:pPr marL="685800" lvl="1" indent="-228600" eaLnBrk="1" hangingPunct="1">
              <a:spcBef>
                <a:spcPct val="0"/>
              </a:spcBef>
              <a:buFont typeface="Calibri" pitchFamily="34" charset="0"/>
              <a:buAutoNum type="arabicPeriod"/>
            </a:pPr>
            <a:r>
              <a:rPr lang="en-US" dirty="0" smtClean="0"/>
              <a:t>High blood pressure: </a:t>
            </a:r>
          </a:p>
          <a:p>
            <a:pPr marL="1144588" lvl="2" indent="-228600" eaLnBrk="1" hangingPunct="1">
              <a:spcBef>
                <a:spcPct val="0"/>
              </a:spcBef>
              <a:buFont typeface="Calibri" pitchFamily="34" charset="0"/>
              <a:buAutoNum type="alphaLcPeriod"/>
            </a:pPr>
            <a:r>
              <a:rPr lang="en-US" dirty="0" smtClean="0"/>
              <a:t>~50% of CMV drivers with OSA have high blood pressure (&gt;140/90 mmHg)</a:t>
            </a:r>
          </a:p>
          <a:p>
            <a:pPr marL="1144588" lvl="2" indent="-228600" eaLnBrk="1" hangingPunct="1">
              <a:spcBef>
                <a:spcPct val="0"/>
              </a:spcBef>
              <a:buFont typeface="Calibri" pitchFamily="34" charset="0"/>
              <a:buAutoNum type="alphaLcPeriod"/>
            </a:pPr>
            <a:r>
              <a:rPr lang="en-US" dirty="0" smtClean="0"/>
              <a:t>Taking blood pressure medication also predicts higher risk for OSA, even if blood pressure is well controlled</a:t>
            </a:r>
          </a:p>
          <a:p>
            <a:pPr marL="685800" lvl="1" indent="-228600" eaLnBrk="1" hangingPunct="1">
              <a:spcBef>
                <a:spcPct val="0"/>
              </a:spcBef>
              <a:buFont typeface="Calibri" pitchFamily="34" charset="0"/>
              <a:buAutoNum type="arabicPeriod"/>
            </a:pPr>
            <a:r>
              <a:rPr lang="en-US" dirty="0" smtClean="0"/>
              <a:t>Type 2 Diabetes – about 20% of CMV drivers with OSA have diabetes</a:t>
            </a:r>
          </a:p>
          <a:p>
            <a:pPr marL="685800" lvl="1" indent="-228600" eaLnBrk="1" hangingPunct="1">
              <a:spcBef>
                <a:spcPct val="0"/>
              </a:spcBef>
              <a:buFont typeface="Calibri" pitchFamily="34" charset="0"/>
              <a:buAutoNum type="arabicPeriod"/>
            </a:pPr>
            <a:r>
              <a:rPr lang="en-US" dirty="0" smtClean="0"/>
              <a:t>Hypothyroidism</a:t>
            </a:r>
          </a:p>
          <a:p>
            <a:pPr marL="685800" lvl="1" indent="-228600" eaLnBrk="1" hangingPunct="1">
              <a:spcBef>
                <a:spcPct val="0"/>
              </a:spcBef>
              <a:buFont typeface="Calibri" pitchFamily="34" charset="0"/>
              <a:buAutoNum type="arabicPeriod"/>
            </a:pPr>
            <a:r>
              <a:rPr lang="en-US" dirty="0" smtClean="0"/>
              <a:t>Age - Prevalence of OSA increases with age</a:t>
            </a:r>
          </a:p>
          <a:p>
            <a:pPr marL="685800" lvl="1" indent="-228600" eaLnBrk="1" hangingPunct="1">
              <a:spcBef>
                <a:spcPct val="0"/>
              </a:spcBef>
              <a:buFont typeface="Calibri" pitchFamily="34" charset="0"/>
              <a:buAutoNum type="arabicPeriod"/>
            </a:pPr>
            <a:r>
              <a:rPr lang="en-US" dirty="0" smtClean="0"/>
              <a:t>Gender - Men have greater risk for OSA</a:t>
            </a:r>
          </a:p>
          <a:p>
            <a:pPr eaLnBrk="1" hangingPunct="1">
              <a:spcBef>
                <a:spcPct val="0"/>
              </a:spcBef>
            </a:pPr>
            <a:endParaRPr lang="en-US" dirty="0" smtClean="0">
              <a:solidFill>
                <a:srgbClr val="000000"/>
              </a:solidFill>
            </a:endParaRPr>
          </a:p>
          <a:p>
            <a:pPr eaLnBrk="1" hangingPunct="1">
              <a:spcBef>
                <a:spcPct val="0"/>
              </a:spcBef>
            </a:pPr>
            <a:endParaRPr lang="en-US" dirty="0" smtClean="0">
              <a:solidFill>
                <a:srgbClr val="000000"/>
              </a:solidFill>
            </a:endParaRPr>
          </a:p>
          <a:p>
            <a:pPr eaLnBrk="1" hangingPunct="1">
              <a:spcBef>
                <a:spcPct val="0"/>
              </a:spcBef>
            </a:pPr>
            <a:r>
              <a:rPr lang="en-US" dirty="0" smtClean="0">
                <a:solidFill>
                  <a:srgbClr val="000000"/>
                </a:solidFill>
              </a:rPr>
              <a:t>Reference: </a:t>
            </a:r>
            <a:r>
              <a:rPr lang="en-US" dirty="0" err="1" smtClean="0">
                <a:solidFill>
                  <a:srgbClr val="000000"/>
                </a:solidFill>
              </a:rPr>
              <a:t>Xie</a:t>
            </a:r>
            <a:r>
              <a:rPr lang="en-US" dirty="0" smtClean="0">
                <a:solidFill>
                  <a:srgbClr val="000000"/>
                </a:solidFill>
              </a:rPr>
              <a:t> et al.  Factors Associated With Obstructive Sleep Apnea Among Commercial Motor Vehicle Drivers.  J </a:t>
            </a:r>
            <a:r>
              <a:rPr lang="en-US" dirty="0" err="1" smtClean="0">
                <a:solidFill>
                  <a:srgbClr val="000000"/>
                </a:solidFill>
              </a:rPr>
              <a:t>Occup</a:t>
            </a:r>
            <a:r>
              <a:rPr lang="en-US" dirty="0" smtClean="0">
                <a:solidFill>
                  <a:srgbClr val="000000"/>
                </a:solidFill>
              </a:rPr>
              <a:t> &amp; Environ Med. 2011;53:169-173.  Showed that 50% of drivers with OSA were HTN.</a:t>
            </a:r>
          </a:p>
          <a:p>
            <a:pPr eaLnBrk="1" hangingPunct="1">
              <a:spcBef>
                <a:spcPct val="0"/>
              </a:spcBef>
            </a:pPr>
            <a:endParaRPr lang="en-US" dirty="0" smtClean="0"/>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A34E46-7A6F-4F1D-A5E9-CB73BED01DB3}" type="slidenum">
              <a:rPr lang="en-US">
                <a:cs typeface="Arial" charset="0"/>
              </a:rPr>
              <a:pPr fontAlgn="base">
                <a:spcBef>
                  <a:spcPct val="0"/>
                </a:spcBef>
                <a:spcAft>
                  <a:spcPct val="0"/>
                </a:spcAft>
                <a:defRPr/>
              </a:pPr>
              <a:t>29</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a:t>
            </a:r>
            <a:r>
              <a:rPr lang="en-US" b="1" baseline="0" dirty="0" smtClean="0"/>
              <a:t> </a:t>
            </a:r>
            <a:r>
              <a:rPr lang="en-US" sz="1200" kern="1200" dirty="0" smtClean="0">
                <a:solidFill>
                  <a:schemeClr val="tx1"/>
                </a:solidFill>
                <a:effectLst/>
                <a:latin typeface="+mn-lt"/>
                <a:ea typeface="+mn-ea"/>
                <a:cs typeface="+mn-cs"/>
              </a:rPr>
              <a:t>This is a list of some of the most common acronyms you may encounter when dealing with this module. You may wish to print this slide as a quick reference while you are taking this training module.</a:t>
            </a:r>
          </a:p>
          <a:p>
            <a:endParaRPr lang="en-US" sz="1200" b="1" kern="1200" baseline="0" dirty="0" smtClean="0">
              <a:solidFill>
                <a:schemeClr val="tx1"/>
              </a:solidFill>
              <a:effectLst/>
              <a:latin typeface="+mn-lt"/>
              <a:ea typeface="+mn-ea"/>
              <a:cs typeface="+mn-cs"/>
            </a:endParaRPr>
          </a:p>
          <a:p>
            <a:r>
              <a:rPr lang="en-US" b="1" baseline="0" dirty="0" smtClean="0"/>
              <a:t>___________________________</a:t>
            </a:r>
          </a:p>
          <a:p>
            <a:r>
              <a:rPr lang="en-US" b="1" baseline="0" dirty="0" smtClean="0"/>
              <a:t>Instructor Notes:</a:t>
            </a:r>
            <a:r>
              <a:rPr lang="en-US" baseline="0" dirty="0" smtClean="0"/>
              <a:t> </a:t>
            </a:r>
          </a:p>
          <a:p>
            <a:r>
              <a:rPr lang="en-US" sz="1200" dirty="0" smtClean="0"/>
              <a:t>Acronym list</a:t>
            </a:r>
            <a:r>
              <a:rPr lang="en-US" sz="1200" baseline="0" dirty="0" smtClean="0"/>
              <a:t> for terms frequently used in Module 8:</a:t>
            </a:r>
          </a:p>
          <a:p>
            <a:endParaRPr lang="en-US"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AHI: Apnea-Hypopnea Index - score from a sleep test</a:t>
            </a:r>
          </a:p>
          <a:p>
            <a:r>
              <a:rPr lang="en-US" sz="1200" dirty="0" smtClean="0"/>
              <a:t>APAP: Auto-adjusting Positive Airway Pressure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BMI: Body Mass Index - index of weight to height</a:t>
            </a:r>
          </a:p>
          <a:p>
            <a:r>
              <a:rPr lang="en-US" sz="1200" dirty="0" smtClean="0"/>
              <a:t>CCMTA: Canadian Council of Motor Transport Administrators</a:t>
            </a:r>
          </a:p>
          <a:p>
            <a:r>
              <a:rPr lang="en-US" sz="1200" dirty="0" smtClean="0"/>
              <a:t>CDL: Commercial Driver’s License</a:t>
            </a:r>
          </a:p>
          <a:p>
            <a:r>
              <a:rPr lang="en-US" sz="1200" dirty="0" smtClean="0"/>
              <a:t>CMV: Commercial Motor Vehicle</a:t>
            </a:r>
          </a:p>
          <a:p>
            <a:r>
              <a:rPr lang="en-US" sz="1200" dirty="0" smtClean="0"/>
              <a:t>CPAP: Continuous Positive Airway Pressure</a:t>
            </a:r>
          </a:p>
          <a:p>
            <a:r>
              <a:rPr lang="en-US" sz="1200" dirty="0" smtClean="0"/>
              <a:t>ES: Excessive Sleepiness – occurring whenever a person should be alert</a:t>
            </a:r>
          </a:p>
          <a:p>
            <a:r>
              <a:rPr lang="en-US" sz="1200" dirty="0" smtClean="0"/>
              <a:t>FMCSA: Federal Motor Carrier Safety Administration</a:t>
            </a:r>
          </a:p>
          <a:p>
            <a:r>
              <a:rPr lang="en-US" sz="1200" dirty="0" smtClean="0"/>
              <a:t>Insomnia: Unable to sleep or stay asleep</a:t>
            </a:r>
          </a:p>
          <a:p>
            <a:r>
              <a:rPr lang="en-US" sz="1200" dirty="0" smtClean="0"/>
              <a:t>Narcolepsy: Sudden “sleep attacks”</a:t>
            </a:r>
          </a:p>
          <a:p>
            <a:r>
              <a:rPr lang="en-US" sz="1200" dirty="0" smtClean="0"/>
              <a:t>OSA: Obstructive Sleep Apnea or, simply, Sleep Apnea</a:t>
            </a:r>
          </a:p>
          <a:p>
            <a:r>
              <a:rPr lang="en-US" sz="1200" dirty="0" smtClean="0"/>
              <a:t>PAP: Positive Airway Pressure - treatment device for OSA that ‘splints open’ the airway during abnormal breathing events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PM: Portable Monitor - simplified out-of-clinic sleep test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PSG: Polysomnography - sleep test performed in a clinic</a:t>
            </a:r>
          </a:p>
          <a:p>
            <a:r>
              <a:rPr lang="en-US" sz="1200" dirty="0" smtClean="0"/>
              <a:t>Restless Leg Syndrome: Tingling in lower legs; involuntary kicking that disrupts sleep</a:t>
            </a:r>
          </a:p>
          <a:p>
            <a:endParaRPr lang="en-US" sz="1200" dirty="0" smtClean="0"/>
          </a:p>
          <a:p>
            <a:endParaRPr lang="en-US" dirty="0"/>
          </a:p>
        </p:txBody>
      </p:sp>
      <p:sp>
        <p:nvSpPr>
          <p:cNvPr id="4" name="Slide Number Placeholder 3"/>
          <p:cNvSpPr>
            <a:spLocks noGrp="1"/>
          </p:cNvSpPr>
          <p:nvPr>
            <p:ph type="sldNum" sz="quarter" idx="5"/>
          </p:nvPr>
        </p:nvSpPr>
        <p:spPr/>
        <p:txBody>
          <a:bodyPr/>
          <a:lstStyle/>
          <a:p>
            <a:pPr>
              <a:defRPr/>
            </a:pPr>
            <a:fld id="{BCA7F05C-11E0-4674-982A-933DE0E89ADF}"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There are many questionnaires available for self-screening of sleep apnea, or for use by healthcare professionals.  The Epworth and Berlin are widely used examples. Both the Epworth and Berlin ask questions about sleepiness during waking hours, while the Berlin also includes easily obtained physical factors, like BMI and blood pressure. Usefulness of these questionnaires depends on accurate and complete disclosure by the person being screened.  One important limitation is that it can be difficult for a person with untreated OSA to recognize their own symptoms and signs. In such cases, it can be very helpful to have a spouse or other family member complete a questionnaire,</a:t>
            </a:r>
            <a:r>
              <a:rPr lang="en-US" sz="1200" kern="1200" baseline="0" dirty="0" smtClean="0">
                <a:solidFill>
                  <a:schemeClr val="tx1"/>
                </a:solidFill>
                <a:effectLst/>
                <a:latin typeface="+mn-lt"/>
                <a:ea typeface="+mn-ea"/>
                <a:cs typeface="+mn-cs"/>
              </a:rPr>
              <a:t> answering questions about the driver being screened</a:t>
            </a:r>
            <a:r>
              <a:rPr lang="en-US" sz="1200" kern="1200" dirty="0" smtClean="0">
                <a:solidFill>
                  <a:schemeClr val="tx1"/>
                </a:solidFill>
                <a:effectLst/>
                <a:latin typeface="+mn-lt"/>
                <a:ea typeface="+mn-ea"/>
                <a:cs typeface="+mn-cs"/>
              </a:rPr>
              <a:t>. Then, a comparison of the two results and discovery of differences in key items reported can offer most helpful insights.</a:t>
            </a:r>
          </a:p>
          <a:p>
            <a:pPr eaLnBrk="1" fontAlgn="auto" hangingPunct="1">
              <a:spcBef>
                <a:spcPts val="0"/>
              </a:spcBef>
              <a:spcAft>
                <a:spcPts val="0"/>
              </a:spcAft>
              <a:defRPr/>
            </a:pPr>
            <a:endParaRPr lang="en-US" sz="1200" kern="1200" dirty="0" smtClean="0">
              <a:solidFill>
                <a:schemeClr val="tx1"/>
              </a:solidFill>
              <a:effectLst/>
              <a:latin typeface="+mn-lt"/>
              <a:ea typeface="+mn-ea"/>
              <a:cs typeface="+mn-cs"/>
            </a:endParaRPr>
          </a:p>
          <a:p>
            <a:pPr eaLnBrk="1" fontAlgn="auto" hangingPunct="1">
              <a:spcBef>
                <a:spcPts val="0"/>
              </a:spcBef>
              <a:spcAft>
                <a:spcPts val="0"/>
              </a:spcAft>
              <a:defRPr/>
            </a:pPr>
            <a:r>
              <a:rPr lang="en-US" dirty="0" smtClean="0"/>
              <a:t>____________________________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Key Points:</a:t>
            </a:r>
          </a:p>
          <a:p>
            <a:pPr marL="914400" lvl="1" indent="-457200" eaLnBrk="1" fontAlgn="auto" hangingPunct="1">
              <a:spcBef>
                <a:spcPts val="0"/>
              </a:spcBef>
              <a:spcAft>
                <a:spcPts val="0"/>
              </a:spcAft>
              <a:buFont typeface="+mj-lt"/>
              <a:buAutoNum type="arabicPeriod"/>
              <a:defRPr/>
            </a:pPr>
            <a:r>
              <a:rPr lang="en-US" sz="2400" dirty="0"/>
              <a:t>Epworth Sleepiness Scale or Stanford Sleepiness Scale – Both of these assess daytime sleepiness</a:t>
            </a:r>
            <a:endParaRPr lang="en-US" sz="2400" strike="sngStrike" dirty="0"/>
          </a:p>
          <a:p>
            <a:pPr marL="914400" lvl="1" indent="-457200" eaLnBrk="1" fontAlgn="auto" hangingPunct="1">
              <a:spcBef>
                <a:spcPts val="0"/>
              </a:spcBef>
              <a:spcAft>
                <a:spcPts val="0"/>
              </a:spcAft>
              <a:buFont typeface="+mj-lt"/>
              <a:buAutoNum type="arabicPeriod"/>
              <a:defRPr/>
            </a:pPr>
            <a:r>
              <a:rPr lang="en-US" sz="2400" dirty="0"/>
              <a:t>Berlin Questionnaire – Assess OSA risk; uses some physical exam measures</a:t>
            </a:r>
            <a:endParaRPr lang="en-US" sz="2400" strike="sngStrike" dirty="0"/>
          </a:p>
          <a:p>
            <a:pPr marL="914400" lvl="1" indent="-457200" eaLnBrk="1" fontAlgn="auto" hangingPunct="1">
              <a:spcBef>
                <a:spcPts val="0"/>
              </a:spcBef>
              <a:spcAft>
                <a:spcPts val="0"/>
              </a:spcAft>
              <a:buFont typeface="+mj-lt"/>
              <a:buAutoNum type="arabicPeriod"/>
              <a:defRPr/>
            </a:pPr>
            <a:r>
              <a:rPr lang="en-US" sz="2400" dirty="0"/>
              <a:t>Functional Outcomes of Sleep Questionnaire (FOSQ) - Assesses effects of daytime sleepiness on performing daily life activities</a:t>
            </a:r>
            <a:endParaRPr lang="en-US" sz="2400" strike="sngStrike" dirty="0"/>
          </a:p>
          <a:p>
            <a:pPr marL="914400" lvl="1" indent="-457200" eaLnBrk="1" fontAlgn="auto" hangingPunct="1">
              <a:spcBef>
                <a:spcPts val="0"/>
              </a:spcBef>
              <a:spcAft>
                <a:spcPts val="0"/>
              </a:spcAft>
              <a:buFont typeface="+mj-lt"/>
              <a:buAutoNum type="arabicPeriod"/>
              <a:defRPr/>
            </a:pPr>
            <a:r>
              <a:rPr lang="en-US" sz="2400" dirty="0"/>
              <a:t>Pittsburgh Sleep Quality Index - Measure of sleep quality and disturbances</a:t>
            </a:r>
          </a:p>
          <a:p>
            <a:pPr eaLnBrk="1" fontAlgn="auto" hangingPunct="1">
              <a:spcBef>
                <a:spcPts val="0"/>
              </a:spcBef>
              <a:spcAft>
                <a:spcPts val="0"/>
              </a:spcAft>
              <a:defRPr/>
            </a:pPr>
            <a:endParaRPr lang="en-US" sz="2400" strike="sngStrike" dirty="0"/>
          </a:p>
          <a:p>
            <a:pPr eaLnBrk="1" fontAlgn="auto" hangingPunct="1">
              <a:spcBef>
                <a:spcPts val="0"/>
              </a:spcBef>
              <a:spcAft>
                <a:spcPts val="0"/>
              </a:spcAft>
              <a:defRPr/>
            </a:pPr>
            <a:r>
              <a:rPr lang="en-US" sz="2400" dirty="0"/>
              <a:t> Limitations of Questionnaires</a:t>
            </a:r>
          </a:p>
          <a:p>
            <a:pPr marL="916183" lvl="1" indent="-457200" eaLnBrk="1" fontAlgn="auto" hangingPunct="1">
              <a:spcBef>
                <a:spcPts val="0"/>
              </a:spcBef>
              <a:spcAft>
                <a:spcPts val="0"/>
              </a:spcAft>
              <a:buFont typeface="+mj-lt"/>
              <a:buAutoNum type="arabicPeriod"/>
              <a:defRPr/>
            </a:pPr>
            <a:r>
              <a:rPr lang="en-US" sz="2000" dirty="0"/>
              <a:t>Some factors (predictors) are subjective, requiring recall of feelings</a:t>
            </a:r>
          </a:p>
          <a:p>
            <a:pPr marL="916183" lvl="1" indent="-457200" eaLnBrk="1" fontAlgn="auto" hangingPunct="1">
              <a:spcBef>
                <a:spcPts val="0"/>
              </a:spcBef>
              <a:spcAft>
                <a:spcPts val="0"/>
              </a:spcAft>
              <a:buFont typeface="+mj-lt"/>
              <a:buAutoNum type="arabicPeriod"/>
              <a:defRPr/>
            </a:pPr>
            <a:r>
              <a:rPr lang="en-US" sz="2000" dirty="0"/>
              <a:t>All require willingness to openly report symptoms accurately</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868C72-01E5-4136-86DF-415CA7C5F959}" type="slidenum">
              <a:rPr lang="en-US">
                <a:cs typeface="Arial" charset="0"/>
              </a:rPr>
              <a:pPr fontAlgn="base">
                <a:spcBef>
                  <a:spcPct val="0"/>
                </a:spcBef>
                <a:spcAft>
                  <a:spcPct val="0"/>
                </a:spcAft>
                <a:defRPr/>
              </a:pPr>
              <a:t>30</a:t>
            </a:fld>
            <a:endParaRPr lang="en-US">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 </a:t>
            </a:r>
            <a:r>
              <a:rPr lang="en-US" b="1" baseline="0" dirty="0" smtClean="0"/>
              <a:t> </a:t>
            </a:r>
            <a:r>
              <a:rPr lang="en-US" sz="1200" kern="1200" dirty="0" smtClean="0">
                <a:solidFill>
                  <a:schemeClr val="tx1"/>
                </a:solidFill>
                <a:effectLst/>
                <a:latin typeface="+mn-lt"/>
                <a:ea typeface="+mn-ea"/>
                <a:cs typeface="+mn-cs"/>
              </a:rPr>
              <a:t>This slide shows current guidelines from a leading medical society specialized in treating sleep disorders. Polysomnography (PSG) is the gold standard test for sleep disorders. The PSG is performed in a clinic, usually over a full night. The test requires monitoring of a large number of signals from the body, some of which are measured through electrodes placed on the head and chest. </a:t>
            </a:r>
          </a:p>
          <a:p>
            <a:r>
              <a:rPr lang="en-US" sz="1200" kern="1200" dirty="0" smtClean="0">
                <a:solidFill>
                  <a:schemeClr val="tx1"/>
                </a:solidFill>
                <a:effectLst/>
                <a:latin typeface="+mn-lt"/>
                <a:ea typeface="+mn-ea"/>
                <a:cs typeface="+mn-cs"/>
              </a:rPr>
              <a:t>Portable monitoring (PM) tests may be done outside the clinic. It monitors fewer body signals and offer more flexibility and a less costly alternative for commercial drivers who need testing for sleep apnea.  The PM tests can be done in the home, a truck berth, or other location that may be convenient for patients.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Whichever test is performed, either PSG or PM, a qualified medical sleep specialist must evaluate the results, do a health review of the driver as part of the test, and then decide if he or she has sleep apnea. The PM test is very useful for determining if an otherwise fairly healthy person does have sleep apnea.  However, if sleep apnea is suspected before PM test and the PM test result is normal, the person still has a high chance of having a sleep disorder due to PM test limitations.  In these cases, it is almost always necessary for the person to have a follow-up PSG test.</a:t>
            </a:r>
          </a:p>
          <a:p>
            <a:pPr eaLnBrk="1" hangingPunct="1">
              <a:spcBef>
                <a:spcPct val="0"/>
              </a:spcBef>
            </a:pPr>
            <a:endParaRPr lang="en-US" dirty="0" smtClean="0"/>
          </a:p>
          <a:p>
            <a:pPr eaLnBrk="1" hangingPunct="1">
              <a:spcBef>
                <a:spcPct val="0"/>
              </a:spcBef>
            </a:pPr>
            <a:r>
              <a:rPr lang="en-US" b="1" dirty="0" smtClean="0"/>
              <a:t>______________________</a:t>
            </a:r>
          </a:p>
          <a:p>
            <a:pPr eaLnBrk="1" hangingPunct="1">
              <a:spcBef>
                <a:spcPct val="0"/>
              </a:spcBef>
            </a:pPr>
            <a:r>
              <a:rPr lang="en-US" b="1" dirty="0" smtClean="0"/>
              <a:t>Instructor Notes:</a:t>
            </a:r>
          </a:p>
          <a:p>
            <a:pPr eaLnBrk="1" hangingPunct="1">
              <a:spcBef>
                <a:spcPct val="0"/>
              </a:spcBef>
            </a:pPr>
            <a:r>
              <a:rPr lang="en-US" dirty="0" smtClean="0"/>
              <a:t>Key Points: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latin typeface="Calibri" pitchFamily="34" charset="0"/>
              </a:rPr>
              <a:t>See </a:t>
            </a:r>
            <a:r>
              <a:rPr lang="en-US" dirty="0" smtClean="0"/>
              <a:t>special note of last bullet point, under Portable Monitoring, to clarify what should happen if high risk candidate for OSA tests negative on PM – they should then have follow-up PSG, since negative PM result is likely to be incorrect (false negative rate can be high).  For AASM guidelines, see: </a:t>
            </a:r>
            <a:r>
              <a:rPr lang="en-US" sz="1200" kern="1200" dirty="0" err="1" smtClean="0">
                <a:solidFill>
                  <a:schemeClr val="tx1"/>
                </a:solidFill>
                <a:effectLst/>
                <a:latin typeface="+mn-lt"/>
                <a:ea typeface="+mn-ea"/>
                <a:cs typeface="+mn-cs"/>
              </a:rPr>
              <a:t>Collop</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et al.</a:t>
            </a:r>
            <a:r>
              <a:rPr lang="en-US" sz="1200" kern="1200" dirty="0" smtClean="0">
                <a:solidFill>
                  <a:schemeClr val="tx1"/>
                </a:solidFill>
                <a:effectLst/>
                <a:latin typeface="+mn-lt"/>
                <a:ea typeface="+mn-ea"/>
                <a:cs typeface="+mn-cs"/>
              </a:rPr>
              <a:t> Clinical guidelines for the use of unattended portable monitors in the diagnosis of obstructive sleep apnea in adult patients. J </a:t>
            </a:r>
            <a:r>
              <a:rPr lang="en-US" sz="1200" kern="1200" dirty="0" err="1" smtClean="0">
                <a:solidFill>
                  <a:schemeClr val="tx1"/>
                </a:solidFill>
                <a:effectLst/>
                <a:latin typeface="+mn-lt"/>
                <a:ea typeface="+mn-ea"/>
                <a:cs typeface="+mn-cs"/>
              </a:rPr>
              <a:t>Clin</a:t>
            </a:r>
            <a:r>
              <a:rPr lang="en-US" sz="1200" kern="1200" dirty="0" smtClean="0">
                <a:solidFill>
                  <a:schemeClr val="tx1"/>
                </a:solidFill>
                <a:effectLst/>
                <a:latin typeface="+mn-lt"/>
                <a:ea typeface="+mn-ea"/>
                <a:cs typeface="+mn-cs"/>
              </a:rPr>
              <a:t> Sleep Med. 2007; 3: 737-747.  </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In-Clinic PSG</a:t>
            </a:r>
          </a:p>
          <a:p>
            <a:pPr marL="687388" lvl="1" indent="-228600" eaLnBrk="1" hangingPunct="1">
              <a:spcBef>
                <a:spcPct val="0"/>
              </a:spcBef>
              <a:buFont typeface="Calibri" pitchFamily="34" charset="0"/>
              <a:buAutoNum type="arabicPeriod"/>
            </a:pPr>
            <a:r>
              <a:rPr lang="en-US" dirty="0" smtClean="0"/>
              <a:t>Required comprehensive set of physiologic recordings</a:t>
            </a:r>
          </a:p>
          <a:p>
            <a:pPr marL="687388" lvl="1" indent="-228600" eaLnBrk="1" hangingPunct="1">
              <a:spcBef>
                <a:spcPct val="0"/>
              </a:spcBef>
              <a:buFont typeface="Calibri" pitchFamily="34" charset="0"/>
              <a:buAutoNum type="arabicPeriod"/>
            </a:pPr>
            <a:r>
              <a:rPr lang="en-US" dirty="0" smtClean="0"/>
              <a:t>Monitoring by AASM accredited technologist/physician</a:t>
            </a:r>
          </a:p>
          <a:p>
            <a:pPr marL="687388" lvl="1" indent="-228600" eaLnBrk="1" hangingPunct="1">
              <a:spcBef>
                <a:spcPct val="0"/>
              </a:spcBef>
              <a:buFont typeface="Calibri" pitchFamily="34" charset="0"/>
              <a:buAutoNum type="arabicPeriod"/>
            </a:pPr>
            <a:r>
              <a:rPr lang="en-US" dirty="0" smtClean="0"/>
              <a:t>May be necessary for Determining which of several different sleep disorders a person may have</a:t>
            </a:r>
          </a:p>
          <a:p>
            <a:pPr eaLnBrk="1" hangingPunct="1">
              <a:spcBef>
                <a:spcPct val="0"/>
              </a:spcBef>
            </a:pPr>
            <a:r>
              <a:rPr lang="en-US" dirty="0" smtClean="0"/>
              <a:t>Portable Monitoring (PM)</a:t>
            </a:r>
          </a:p>
          <a:p>
            <a:pPr marL="687388" lvl="1" indent="-228600" eaLnBrk="1" hangingPunct="1">
              <a:spcBef>
                <a:spcPct val="0"/>
              </a:spcBef>
              <a:buFont typeface="Calibri" pitchFamily="34" charset="0"/>
              <a:buAutoNum type="arabicPeriod"/>
            </a:pPr>
            <a:r>
              <a:rPr lang="en-US" dirty="0" smtClean="0"/>
              <a:t>Test must be interpreted as part of a comprehensive sleep evaluation and a diagnosis made by qualified medical professional</a:t>
            </a:r>
          </a:p>
          <a:p>
            <a:pPr marL="687388" lvl="1" indent="-228600" eaLnBrk="1" hangingPunct="1">
              <a:spcBef>
                <a:spcPct val="0"/>
              </a:spcBef>
              <a:buFont typeface="Calibri" pitchFamily="34" charset="0"/>
              <a:buAutoNum type="arabicPeriod"/>
            </a:pPr>
            <a:r>
              <a:rPr lang="en-US" dirty="0" smtClean="0"/>
              <a:t>May be used as alternative to PSG if person is at high risk for OSA by screening and doesn’t have other serious medical conditions</a:t>
            </a:r>
          </a:p>
          <a:p>
            <a:pPr marL="687388" lvl="1" indent="-228600" eaLnBrk="1" hangingPunct="1">
              <a:spcBef>
                <a:spcPct val="0"/>
              </a:spcBef>
              <a:buFont typeface="Calibri" pitchFamily="34" charset="0"/>
              <a:buAutoNum type="arabicPeriod"/>
            </a:pPr>
            <a:r>
              <a:rPr lang="en-US" dirty="0" smtClean="0"/>
              <a:t>PM must include a specific minimum of required and recommended physiologic recordings</a:t>
            </a:r>
          </a:p>
          <a:p>
            <a:pPr marL="687388" lvl="1" indent="-228600" eaLnBrk="1" hangingPunct="1">
              <a:spcBef>
                <a:spcPct val="0"/>
              </a:spcBef>
              <a:buFont typeface="Calibri" pitchFamily="34" charset="0"/>
              <a:buAutoNum type="arabicPeriod"/>
            </a:pPr>
            <a:r>
              <a:rPr lang="en-US" dirty="0" smtClean="0"/>
              <a:t>PSG should be performed whenever PM does not establish presence or absence of OSA in person screened as high risk</a:t>
            </a:r>
          </a:p>
          <a:p>
            <a:pPr eaLnBrk="1" hangingPunct="1">
              <a:spcBef>
                <a:spcPct val="0"/>
              </a:spcBef>
            </a:pPr>
            <a:endParaRPr lang="en-US" dirty="0" smtClean="0"/>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14104D-D6A9-410A-92E2-2109F39AB2FE}" type="slidenum">
              <a:rPr lang="en-US">
                <a:cs typeface="Arial" charset="0"/>
              </a:rPr>
              <a:pPr fontAlgn="base">
                <a:spcBef>
                  <a:spcPct val="0"/>
                </a:spcBef>
                <a:spcAft>
                  <a:spcPct val="0"/>
                </a:spcAft>
                <a:defRPr/>
              </a:pPr>
              <a:t>31</a:t>
            </a:fld>
            <a:endParaRPr lang="en-US">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91AD09-B0F2-44E4-B74F-304E8DE47C5A}" type="slidenum">
              <a:rPr lang="en-US">
                <a:cs typeface="Arial" charset="0"/>
              </a:rPr>
              <a:pPr fontAlgn="base">
                <a:spcBef>
                  <a:spcPct val="0"/>
                </a:spcBef>
                <a:spcAft>
                  <a:spcPct val="0"/>
                </a:spcAft>
                <a:defRPr/>
              </a:pPr>
              <a:t>32</a:t>
            </a:fld>
            <a:endParaRPr lang="en-US">
              <a:cs typeface="Arial"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buFont typeface="Monotype Sorts" pitchFamily="2" charset="2"/>
              <a:buNone/>
            </a:pPr>
            <a:r>
              <a:rPr lang="en-US" sz="1000" b="1" dirty="0" smtClean="0"/>
              <a:t>Narration: </a:t>
            </a:r>
            <a:r>
              <a:rPr lang="en-US" sz="1000" b="1" baseline="0" dirty="0" smtClean="0"/>
              <a:t> </a:t>
            </a:r>
            <a:r>
              <a:rPr lang="en-US" sz="1200" kern="1200" dirty="0" smtClean="0">
                <a:solidFill>
                  <a:schemeClr val="tx1"/>
                </a:solidFill>
                <a:effectLst/>
                <a:latin typeface="+mn-lt"/>
                <a:ea typeface="+mn-ea"/>
                <a:cs typeface="+mn-cs"/>
              </a:rPr>
              <a:t>Both Polysomnography and Portable Monitoring are able to determine presence or absence of sleep apnea. The tests both provide a score that indicates the severity of sleep apnea, when this is diagnosed.  Severity is scored by an index called the Apnea–Hypopnea Index or AHI.  Essentially, the AHI is the average number of sleep-related breathing disruptions per hour of sleep.  AHI considers several features of the Apnea or Hypopnea, including how long it lasts, how much the normal airflow has been reduced, and whether oxygen in the blood has been lowered.  In general, the amount of drowsiness during waking periods is directly related to the AHI score. The higher the AHI, the greater the expected drowsiness.</a:t>
            </a:r>
          </a:p>
          <a:p>
            <a:pPr eaLnBrk="1" hangingPunct="1">
              <a:lnSpc>
                <a:spcPct val="90000"/>
              </a:lnSpc>
              <a:spcBef>
                <a:spcPct val="0"/>
              </a:spcBef>
              <a:buFont typeface="Monotype Sorts" pitchFamily="2" charset="2"/>
              <a:buNone/>
            </a:pPr>
            <a:endParaRPr lang="en-US" sz="1000" dirty="0" smtClean="0"/>
          </a:p>
          <a:p>
            <a:pPr eaLnBrk="1" hangingPunct="1">
              <a:lnSpc>
                <a:spcPct val="90000"/>
              </a:lnSpc>
              <a:spcBef>
                <a:spcPct val="0"/>
              </a:spcBef>
              <a:buFont typeface="Monotype Sorts" pitchFamily="2" charset="2"/>
              <a:buNone/>
            </a:pPr>
            <a:endParaRPr lang="en-US" sz="1000" b="1" dirty="0" smtClean="0"/>
          </a:p>
          <a:p>
            <a:pPr eaLnBrk="1" hangingPunct="1">
              <a:lnSpc>
                <a:spcPct val="90000"/>
              </a:lnSpc>
              <a:spcBef>
                <a:spcPct val="0"/>
              </a:spcBef>
              <a:buFont typeface="Monotype Sorts" pitchFamily="2" charset="2"/>
              <a:buNone/>
            </a:pPr>
            <a:r>
              <a:rPr lang="en-US" sz="1000" b="1" dirty="0" smtClean="0"/>
              <a:t>___________________________</a:t>
            </a:r>
          </a:p>
          <a:p>
            <a:pPr eaLnBrk="1" hangingPunct="1">
              <a:lnSpc>
                <a:spcPct val="90000"/>
              </a:lnSpc>
              <a:spcBef>
                <a:spcPct val="0"/>
              </a:spcBef>
              <a:buFont typeface="Monotype Sorts" pitchFamily="2" charset="2"/>
              <a:buNone/>
            </a:pPr>
            <a:r>
              <a:rPr lang="en-US" sz="1000" b="1" dirty="0" smtClean="0"/>
              <a:t>Instructor Notes:</a:t>
            </a:r>
          </a:p>
          <a:p>
            <a:pPr marL="685800" lvl="1" indent="-228600" eaLnBrk="1" hangingPunct="1">
              <a:lnSpc>
                <a:spcPct val="90000"/>
              </a:lnSpc>
              <a:spcBef>
                <a:spcPct val="0"/>
              </a:spcBef>
              <a:buFont typeface="Calibri" pitchFamily="34" charset="0"/>
              <a:buAutoNum type="arabicPeriod"/>
            </a:pPr>
            <a:r>
              <a:rPr lang="en-US" sz="1000" dirty="0" smtClean="0"/>
              <a:t>Apnea–Hypopnea Index (AHI) = sleep-related breathing disruptions per hour, which include at least a partial upper airway collapse. </a:t>
            </a:r>
          </a:p>
          <a:p>
            <a:pPr marL="685800" lvl="1" indent="-228600" eaLnBrk="1" hangingPunct="1">
              <a:lnSpc>
                <a:spcPct val="90000"/>
              </a:lnSpc>
              <a:spcBef>
                <a:spcPct val="0"/>
              </a:spcBef>
              <a:buFont typeface="Calibri" pitchFamily="34" charset="0"/>
              <a:buAutoNum type="arabicPeriod"/>
            </a:pPr>
            <a:r>
              <a:rPr lang="en-US" sz="1000" dirty="0" smtClean="0"/>
              <a:t>Apnea = airflow reduction &gt;80% for </a:t>
            </a:r>
            <a:r>
              <a:rPr lang="en-US" sz="1000" dirty="0" smtClean="0">
                <a:cs typeface="Arial" pitchFamily="34" charset="0"/>
              </a:rPr>
              <a:t>≥</a:t>
            </a:r>
            <a:r>
              <a:rPr lang="en-US" sz="1000" dirty="0" smtClean="0"/>
              <a:t>10 sec, with either a &gt;3-4% arterial O</a:t>
            </a:r>
            <a:r>
              <a:rPr lang="en-US" sz="1100" baseline="-12000" dirty="0" smtClean="0"/>
              <a:t>2</a:t>
            </a:r>
            <a:r>
              <a:rPr lang="en-US" sz="1000" dirty="0" smtClean="0"/>
              <a:t> desaturation or arousal; </a:t>
            </a:r>
          </a:p>
          <a:p>
            <a:pPr marL="685800" lvl="1" indent="-228600" eaLnBrk="1" hangingPunct="1">
              <a:lnSpc>
                <a:spcPct val="90000"/>
              </a:lnSpc>
              <a:spcBef>
                <a:spcPct val="0"/>
              </a:spcBef>
              <a:buFont typeface="Calibri" pitchFamily="34" charset="0"/>
              <a:buAutoNum type="arabicPeriod"/>
            </a:pPr>
            <a:r>
              <a:rPr lang="en-US" sz="1000" dirty="0" smtClean="0"/>
              <a:t>Hypopnea = reduction in airflow by 30-50% of baseline level, with &gt;3% arterial O</a:t>
            </a:r>
            <a:r>
              <a:rPr lang="en-US" sz="1100" baseline="-12000" dirty="0" smtClean="0"/>
              <a:t>2</a:t>
            </a:r>
            <a:r>
              <a:rPr lang="en-US" sz="1000" dirty="0" smtClean="0"/>
              <a:t> desaturation or arousal.</a:t>
            </a:r>
          </a:p>
          <a:p>
            <a:pPr marL="685800" lvl="1" indent="-228600" eaLnBrk="1" hangingPunct="1">
              <a:lnSpc>
                <a:spcPct val="90000"/>
              </a:lnSpc>
              <a:spcBef>
                <a:spcPct val="0"/>
              </a:spcBef>
              <a:buFont typeface="Calibri" pitchFamily="34" charset="0"/>
              <a:buAutoNum type="arabicPeriod"/>
            </a:pPr>
            <a:r>
              <a:rPr lang="en-US" sz="1000" dirty="0" smtClean="0"/>
              <a:t>Severity by AHI: 5-15 (mild); 15-30 (moderate); &gt;30 (severe)</a:t>
            </a:r>
          </a:p>
          <a:p>
            <a:pPr marL="685800" lvl="1" indent="-228600" eaLnBrk="1" hangingPunct="1">
              <a:lnSpc>
                <a:spcPct val="80000"/>
              </a:lnSpc>
              <a:spcBef>
                <a:spcPct val="0"/>
              </a:spcBef>
              <a:buFont typeface="Calibri" pitchFamily="34" charset="0"/>
              <a:buAutoNum type="arabicPeriod"/>
            </a:pPr>
            <a:endParaRPr lang="en-US" sz="1000"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a</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33</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35</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36</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eaLnBrk="1" hangingPunct="1">
              <a:spcBef>
                <a:spcPct val="0"/>
              </a:spcBef>
              <a:defRPr/>
            </a:pPr>
            <a:r>
              <a:rPr lang="en-US" b="1" dirty="0" smtClean="0">
                <a:solidFill>
                  <a:srgbClr val="00CC00"/>
                </a:solidFill>
              </a:rPr>
              <a:t>Narration: </a:t>
            </a:r>
            <a:r>
              <a:rPr lang="en-US" b="1" baseline="0" dirty="0" smtClean="0">
                <a:solidFill>
                  <a:srgbClr val="00CC00"/>
                </a:solidFill>
              </a:rPr>
              <a:t> </a:t>
            </a:r>
            <a:r>
              <a:rPr lang="en-US" dirty="0" smtClean="0">
                <a:solidFill>
                  <a:srgbClr val="00CC00"/>
                </a:solidFill>
              </a:rPr>
              <a:t>Lesson 3 presents information to commercial drivers about treatment options for sleep</a:t>
            </a:r>
            <a:r>
              <a:rPr lang="en-US" baseline="0" dirty="0" smtClean="0">
                <a:solidFill>
                  <a:srgbClr val="00CC00"/>
                </a:solidFill>
              </a:rPr>
              <a:t> apnea </a:t>
            </a:r>
            <a:r>
              <a:rPr lang="en-US" dirty="0" smtClean="0">
                <a:solidFill>
                  <a:srgbClr val="00CC00"/>
                </a:solidFill>
              </a:rPr>
              <a:t>and related recommendations from federal regulators.</a:t>
            </a:r>
          </a:p>
          <a:p>
            <a:pPr eaLnBrk="1" hangingPunct="1">
              <a:spcBef>
                <a:spcPct val="0"/>
              </a:spcBef>
              <a:defRPr/>
            </a:pPr>
            <a:endParaRPr lang="en-US" b="1" dirty="0" smtClean="0">
              <a:solidFill>
                <a:srgbClr val="00CC00"/>
              </a:solidFill>
            </a:endParaRPr>
          </a:p>
          <a:p>
            <a:pPr eaLnBrk="1" hangingPunct="1">
              <a:spcBef>
                <a:spcPct val="0"/>
              </a:spcBef>
              <a:defRPr/>
            </a:pPr>
            <a:endParaRPr lang="en-US" b="1" dirty="0" smtClean="0">
              <a:solidFill>
                <a:srgbClr val="00CC00"/>
              </a:solidFill>
            </a:endParaRPr>
          </a:p>
          <a:p>
            <a:pPr eaLnBrk="1" hangingPunct="1">
              <a:spcBef>
                <a:spcPct val="0"/>
              </a:spcBef>
              <a:defRPr/>
            </a:pPr>
            <a:r>
              <a:rPr lang="en-US" b="1" dirty="0" smtClean="0">
                <a:solidFill>
                  <a:srgbClr val="00CC00"/>
                </a:solidFill>
              </a:rPr>
              <a:t>_________________________</a:t>
            </a:r>
          </a:p>
          <a:p>
            <a:pPr eaLnBrk="1" hangingPunct="1">
              <a:spcBef>
                <a:spcPct val="0"/>
              </a:spcBef>
              <a:defRPr/>
            </a:pPr>
            <a:r>
              <a:rPr lang="en-US" b="1" dirty="0" smtClean="0">
                <a:solidFill>
                  <a:srgbClr val="00CC00"/>
                </a:solidFill>
              </a:rPr>
              <a:t>Instructor Notes:</a:t>
            </a:r>
          </a:p>
          <a:p>
            <a:pPr eaLnBrk="1" hangingPunct="1">
              <a:spcBef>
                <a:spcPct val="0"/>
              </a:spcBef>
              <a:defRPr/>
            </a:pPr>
            <a:r>
              <a:rPr lang="en-US" dirty="0" smtClean="0">
                <a:solidFill>
                  <a:srgbClr val="00CC00"/>
                </a:solidFill>
              </a:rPr>
              <a:t>Key Issues:</a:t>
            </a:r>
          </a:p>
          <a:p>
            <a:pPr marL="172119" indent="-172119" eaLnBrk="1" hangingPunct="1">
              <a:spcBef>
                <a:spcPct val="0"/>
              </a:spcBef>
              <a:buFont typeface="Arial" pitchFamily="34" charset="0"/>
              <a:buChar char="•"/>
              <a:defRPr/>
            </a:pPr>
            <a:r>
              <a:rPr lang="en-US" dirty="0" smtClean="0">
                <a:solidFill>
                  <a:srgbClr val="00CC00"/>
                </a:solidFill>
              </a:rPr>
              <a:t>Drivers with OSA who begin PAP treatment have less daytime sleepiness and improved driving simulator performance - within as little as 2 weeks. </a:t>
            </a:r>
          </a:p>
          <a:p>
            <a:pPr marL="172119" indent="-172119" eaLnBrk="1" hangingPunct="1">
              <a:spcBef>
                <a:spcPct val="0"/>
              </a:spcBef>
              <a:buFont typeface="Arial" pitchFamily="34" charset="0"/>
              <a:buChar char="•"/>
              <a:defRPr/>
            </a:pPr>
            <a:r>
              <a:rPr lang="en-US" dirty="0" smtClean="0">
                <a:solidFill>
                  <a:srgbClr val="00CC00"/>
                </a:solidFill>
              </a:rPr>
              <a:t>After as little as 6 months of PAP treatment, excess crash risk for OSA-drivers with OSA is lowered to that of drivers who don’t have the disorder.</a:t>
            </a:r>
          </a:p>
          <a:p>
            <a:pPr eaLnBrk="1" hangingPunct="1">
              <a:spcBef>
                <a:spcPct val="0"/>
              </a:spcBef>
              <a:defRPr/>
            </a:pPr>
            <a:endParaRPr lang="en-US" dirty="0" smtClean="0"/>
          </a:p>
          <a:p>
            <a:pPr eaLnBrk="1" hangingPunct="1">
              <a:spcBef>
                <a:spcPct val="0"/>
              </a:spcBef>
              <a:defRPr/>
            </a:pPr>
            <a:r>
              <a:rPr lang="en-US" dirty="0" smtClean="0"/>
              <a:t>Topics in Lesson:</a:t>
            </a:r>
          </a:p>
          <a:p>
            <a:pPr marL="172119" indent="-172119" eaLnBrk="1" hangingPunct="1">
              <a:spcBef>
                <a:spcPct val="0"/>
              </a:spcBef>
              <a:buFont typeface="Arial" pitchFamily="34" charset="0"/>
              <a:buChar char="•"/>
              <a:defRPr/>
            </a:pPr>
            <a:r>
              <a:rPr lang="en-US" dirty="0" smtClean="0"/>
              <a:t>Benefits &amp; approaches to effectively treating OSA;</a:t>
            </a:r>
          </a:p>
          <a:p>
            <a:pPr marL="172119" indent="-172119" eaLnBrk="1" hangingPunct="1">
              <a:spcBef>
                <a:spcPct val="0"/>
              </a:spcBef>
              <a:buFont typeface="Arial" pitchFamily="34" charset="0"/>
              <a:buChar char="•"/>
              <a:defRPr/>
            </a:pPr>
            <a:r>
              <a:rPr lang="en-US" dirty="0" smtClean="0"/>
              <a:t>First line PAP therapy vs. dental/oral appliances;</a:t>
            </a:r>
          </a:p>
          <a:p>
            <a:pPr marL="172119" indent="-172119" eaLnBrk="1" hangingPunct="1">
              <a:spcBef>
                <a:spcPct val="0"/>
              </a:spcBef>
              <a:buFont typeface="Arial" pitchFamily="34" charset="0"/>
              <a:buChar char="•"/>
              <a:defRPr/>
            </a:pPr>
            <a:r>
              <a:rPr lang="en-US" dirty="0" smtClean="0"/>
              <a:t>Recommendations from federal regulators on medical treatment for drivers with OSA (conditions that pose risk for CMV operation); </a:t>
            </a:r>
          </a:p>
          <a:p>
            <a:pPr marL="172119" indent="-172119" eaLnBrk="1" hangingPunct="1">
              <a:spcBef>
                <a:spcPct val="0"/>
              </a:spcBef>
              <a:buFont typeface="Arial" pitchFamily="34" charset="0"/>
              <a:buChar char="•"/>
              <a:defRPr/>
            </a:pPr>
            <a:r>
              <a:rPr lang="en-US" dirty="0" smtClean="0"/>
              <a:t>Oral and maxillo-facial surgeries to improve upper airway for treatment of sleep apnea</a:t>
            </a:r>
          </a:p>
          <a:p>
            <a:pPr marL="172119" indent="-172119" eaLnBrk="1" hangingPunct="1">
              <a:spcBef>
                <a:spcPct val="0"/>
              </a:spcBef>
              <a:buFont typeface="Arial" pitchFamily="34" charset="0"/>
              <a:buChar char="•"/>
              <a:defRPr/>
            </a:pPr>
            <a:r>
              <a:rPr lang="en-US" dirty="0" smtClean="0"/>
              <a:t>Helpful lifestyle behaviors;</a:t>
            </a:r>
          </a:p>
          <a:p>
            <a:pPr eaLnBrk="1" hangingPunct="1">
              <a:spcBef>
                <a:spcPct val="0"/>
              </a:spcBef>
              <a:defRPr/>
            </a:pPr>
            <a:endParaRPr lang="en-US" dirty="0" smtClean="0"/>
          </a:p>
          <a:p>
            <a:pPr eaLnBrk="1" hangingPunct="1">
              <a:spcBef>
                <a:spcPct val="0"/>
              </a:spcBef>
              <a:defRPr/>
            </a:pPr>
            <a:r>
              <a:rPr lang="en-US" dirty="0" smtClean="0"/>
              <a:t>Related Evidence: </a:t>
            </a:r>
          </a:p>
          <a:p>
            <a:pPr marL="228600" indent="-228600" eaLnBrk="1" hangingPunct="1">
              <a:spcBef>
                <a:spcPct val="0"/>
              </a:spcBef>
              <a:buFont typeface="+mj-lt"/>
              <a:buAutoNum type="arabicPeriod"/>
              <a:defRPr/>
            </a:pPr>
            <a:r>
              <a:rPr lang="en-US" dirty="0" smtClean="0"/>
              <a:t>http://www.sleepapnea.org/diagnosis-and-treatment/diagnosis.html.</a:t>
            </a:r>
          </a:p>
          <a:p>
            <a:pPr marL="228600" indent="-228600" eaLnBrk="1" hangingPunct="1">
              <a:spcBef>
                <a:spcPct val="0"/>
              </a:spcBef>
              <a:buFont typeface="+mj-lt"/>
              <a:buAutoNum type="arabicPeriod"/>
              <a:defRPr/>
            </a:pPr>
            <a:r>
              <a:rPr lang="en-US" dirty="0" err="1" smtClean="0"/>
              <a:t>Tregear</a:t>
            </a:r>
            <a:r>
              <a:rPr lang="en-US" dirty="0" smtClean="0"/>
              <a:t> et al. Continuous positive airway pressure reduces risk of motor vehicle crash among drivers with obstructive sleep apnea: systematic review and meta-analysis. SLEEP 2010;33:1373-80.                                     A meta-analysis of 9 observational studies examining crash risk of drivers with OSA pre- vs. post-CPAP found a significant risk reduction following treatment (risk ratio = 0.278, 95% CI: 0.22 to 0.35; P &lt; 0.001). Although crash data are not available to assess the time course of change, daytime sleepiness improves significantly following a single night of treatment, and simulated driving performance improves significantly within 2 to 7 days of CPAP treatment.  This meta-analysis indicates that CPAP reduces motor vehicle crash risk among drivers with OSA.  Most of the drivers of the individual studies examined in this analysis were private, rather than commercial operators.  While the overall findings could be different in commercial driver population, studies on PAP treatment outcomes in commercial drivers thus far are scarce and involve mostly small samples.  </a:t>
            </a:r>
          </a:p>
          <a:p>
            <a:pPr>
              <a:defRPr/>
            </a:pPr>
            <a:endParaRPr lang="en-US" dirty="0"/>
          </a:p>
        </p:txBody>
      </p:sp>
      <p:sp>
        <p:nvSpPr>
          <p:cNvPr id="4" name="Slide Number Placeholder 3"/>
          <p:cNvSpPr>
            <a:spLocks noGrp="1"/>
          </p:cNvSpPr>
          <p:nvPr>
            <p:ph type="sldNum" sz="quarter" idx="5"/>
          </p:nvPr>
        </p:nvSpPr>
        <p:spPr/>
        <p:txBody>
          <a:bodyPr/>
          <a:lstStyle/>
          <a:p>
            <a:pPr>
              <a:defRPr/>
            </a:pPr>
            <a:fld id="{70AFB6DF-6DCA-4E48-9FBC-CDB0760CB7EB}"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F69325-78CA-42F4-A561-72FA982161AB}" type="slidenum">
              <a:rPr lang="en-US">
                <a:cs typeface="Arial" charset="0"/>
              </a:rPr>
              <a:pPr fontAlgn="base">
                <a:spcBef>
                  <a:spcPct val="0"/>
                </a:spcBef>
                <a:spcAft>
                  <a:spcPct val="0"/>
                </a:spcAft>
                <a:defRPr/>
              </a:pPr>
              <a:t>39</a:t>
            </a:fld>
            <a:endParaRPr lang="en-US">
              <a:cs typeface="Arial"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sz="100" b="1" dirty="0" smtClean="0"/>
              <a:t>Narration: </a:t>
            </a:r>
            <a:r>
              <a:rPr lang="en-US" sz="100" b="1" baseline="0" dirty="0" smtClean="0"/>
              <a:t> </a:t>
            </a:r>
            <a:r>
              <a:rPr lang="en-US" sz="1200" kern="1200" dirty="0" smtClean="0">
                <a:solidFill>
                  <a:schemeClr val="tx1"/>
                </a:solidFill>
                <a:effectLst/>
                <a:latin typeface="+mn-lt"/>
                <a:ea typeface="+mn-ea"/>
                <a:cs typeface="+mn-cs"/>
              </a:rPr>
              <a:t>Positive Airway Pressure (PAP) is the most widely used treatment for sleep apnea.  Behavioral therapy strategies and weight management are recommended as part of healthy lifestyle behaviors for every adult to promote health and reduce risks for chronic diseases.  Avoid alcohol intake for several hours before sleeping.  Both alcohol and sedative medications can disrupt normal sleep and exaggerate the disruptive effects of untreated sleep apnea.</a:t>
            </a:r>
          </a:p>
          <a:p>
            <a:r>
              <a:rPr lang="en-US" sz="1200" kern="1200" dirty="0" smtClean="0">
                <a:solidFill>
                  <a:schemeClr val="tx1"/>
                </a:solidFill>
                <a:effectLst/>
                <a:latin typeface="+mn-lt"/>
                <a:ea typeface="+mn-ea"/>
                <a:cs typeface="+mn-cs"/>
              </a:rPr>
              <a:t>It is helpful to recognize that the obese person with sleep apnea can reduce the severity of this disorder with a weight loss of as little as 10% of body weight; this benefit may come at least partly because the overall weight loss includes some loss of excess soft tissue mass that may be crowding the upper airway.  Oral appliances move the jaw forward in an effort to oppose airway collapse during sleep; these devices may help treat snoring or mild-to-moderate sleep apnea.</a:t>
            </a:r>
          </a:p>
          <a:p>
            <a:r>
              <a:rPr lang="en-US" sz="1200" kern="1200" dirty="0" smtClean="0">
                <a:solidFill>
                  <a:schemeClr val="tx1"/>
                </a:solidFill>
                <a:effectLst/>
                <a:latin typeface="+mn-lt"/>
                <a:ea typeface="+mn-ea"/>
                <a:cs typeface="+mn-cs"/>
              </a:rPr>
              <a:t>Oral and/or facial surgeries for sleep apnea are considered major surgeries. These procedures involve general anesthesia and have inherent risks’ that accompany any major surgery.  Benefits of these surgeries for treating OSA in the long-term needs more research evidence and the procedures are usually reserved for those patients with severe sleep apnea who can’t benefit from PAP treatment.</a:t>
            </a:r>
          </a:p>
          <a:p>
            <a:endParaRPr lang="en-US" sz="1200" kern="1200" dirty="0" smtClean="0">
              <a:solidFill>
                <a:schemeClr val="tx1"/>
              </a:solidFill>
              <a:effectLst/>
              <a:latin typeface="+mn-lt"/>
              <a:ea typeface="+mn-ea"/>
              <a:cs typeface="+mn-cs"/>
            </a:endParaRPr>
          </a:p>
          <a:p>
            <a:r>
              <a:rPr lang="en-US" sz="800" dirty="0" smtClean="0"/>
              <a:t>_________________________</a:t>
            </a:r>
          </a:p>
          <a:p>
            <a:pPr eaLnBrk="1" hangingPunct="1">
              <a:lnSpc>
                <a:spcPct val="80000"/>
              </a:lnSpc>
              <a:spcBef>
                <a:spcPct val="0"/>
              </a:spcBef>
            </a:pPr>
            <a:r>
              <a:rPr lang="en-US" sz="800" b="1" dirty="0" smtClean="0"/>
              <a:t>Instructor Notes</a:t>
            </a:r>
            <a:r>
              <a:rPr lang="en-US" sz="800" dirty="0" smtClean="0"/>
              <a:t>:</a:t>
            </a:r>
          </a:p>
          <a:p>
            <a:pPr marL="971550" lvl="1" indent="-514350" eaLnBrk="1" hangingPunct="1">
              <a:lnSpc>
                <a:spcPct val="80000"/>
              </a:lnSpc>
              <a:spcBef>
                <a:spcPct val="0"/>
              </a:spcBef>
              <a:buFont typeface="+mj-lt"/>
              <a:buAutoNum type="arabicPeriod"/>
            </a:pPr>
            <a:r>
              <a:rPr lang="en-US" sz="2800" dirty="0" smtClean="0"/>
              <a:t>Positive Airway Pressure (PAP) therapy</a:t>
            </a:r>
          </a:p>
          <a:p>
            <a:pPr marL="971550" lvl="1" indent="-514350" eaLnBrk="1" hangingPunct="1">
              <a:lnSpc>
                <a:spcPct val="80000"/>
              </a:lnSpc>
              <a:spcBef>
                <a:spcPct val="0"/>
              </a:spcBef>
              <a:buFont typeface="+mj-lt"/>
              <a:buAutoNum type="arabicPeriod"/>
            </a:pPr>
            <a:r>
              <a:rPr lang="en-US" sz="2800" dirty="0" smtClean="0"/>
              <a:t>Behavioral therapy</a:t>
            </a:r>
          </a:p>
          <a:p>
            <a:pPr marL="1373383" lvl="2" indent="-457200" eaLnBrk="1" hangingPunct="1">
              <a:lnSpc>
                <a:spcPct val="80000"/>
              </a:lnSpc>
              <a:spcBef>
                <a:spcPct val="0"/>
              </a:spcBef>
              <a:buFont typeface="+mj-lt"/>
              <a:buAutoNum type="alphaLcPeriod"/>
            </a:pPr>
            <a:r>
              <a:rPr lang="en-US" sz="2400" dirty="0" smtClean="0"/>
              <a:t>Sleep schedule, environment, consistent timing</a:t>
            </a:r>
          </a:p>
          <a:p>
            <a:pPr marL="1373383" lvl="2" indent="-457200" eaLnBrk="1" hangingPunct="1">
              <a:lnSpc>
                <a:spcPct val="80000"/>
              </a:lnSpc>
              <a:spcBef>
                <a:spcPct val="0"/>
              </a:spcBef>
              <a:buFont typeface="+mj-lt"/>
              <a:buAutoNum type="alphaLcPeriod"/>
            </a:pPr>
            <a:r>
              <a:rPr lang="en-US" sz="2400" dirty="0" smtClean="0"/>
              <a:t>Sleep positioning, addressing effects of anti-depressive sedatives and alcohol</a:t>
            </a:r>
          </a:p>
          <a:p>
            <a:pPr marL="971550" lvl="1" indent="-514350" defTabSz="917966" eaLnBrk="1" hangingPunct="1">
              <a:lnSpc>
                <a:spcPct val="80000"/>
              </a:lnSpc>
              <a:spcBef>
                <a:spcPct val="0"/>
              </a:spcBef>
              <a:buFont typeface="+mj-lt"/>
              <a:buAutoNum type="arabicPeriod"/>
              <a:defRPr/>
            </a:pPr>
            <a:r>
              <a:rPr lang="en-US" sz="2800" dirty="0" smtClean="0"/>
              <a:t>Weight Loss  (diet and physical activity)</a:t>
            </a:r>
          </a:p>
          <a:p>
            <a:pPr marL="971550" lvl="1" indent="-514350" eaLnBrk="1" hangingPunct="1">
              <a:lnSpc>
                <a:spcPct val="80000"/>
              </a:lnSpc>
              <a:spcBef>
                <a:spcPct val="0"/>
              </a:spcBef>
              <a:buFont typeface="+mj-lt"/>
              <a:buAutoNum type="arabicPeriod"/>
            </a:pPr>
            <a:r>
              <a:rPr lang="en-US" sz="2800" dirty="0" smtClean="0"/>
              <a:t>Oral appliances - move jaw forward to increase airway</a:t>
            </a:r>
          </a:p>
          <a:p>
            <a:pPr marL="971550" lvl="1" indent="-514350" eaLnBrk="1" hangingPunct="1">
              <a:lnSpc>
                <a:spcPct val="80000"/>
              </a:lnSpc>
              <a:spcBef>
                <a:spcPct val="0"/>
              </a:spcBef>
              <a:buFont typeface="+mj-lt"/>
              <a:buAutoNum type="arabicPeriod"/>
            </a:pPr>
            <a:r>
              <a:rPr lang="en-US" sz="2800" dirty="0" smtClean="0"/>
              <a:t>Surgeries</a:t>
            </a:r>
          </a:p>
          <a:p>
            <a:pPr marL="1373383" lvl="2" indent="-457200" eaLnBrk="1" hangingPunct="1">
              <a:lnSpc>
                <a:spcPct val="80000"/>
              </a:lnSpc>
              <a:spcBef>
                <a:spcPct val="0"/>
              </a:spcBef>
              <a:buFont typeface="+mj-lt"/>
              <a:buAutoNum type="alphaLcPeriod"/>
            </a:pPr>
            <a:r>
              <a:rPr lang="en-US" sz="2400" dirty="0" smtClean="0"/>
              <a:t>Reduce soft tissue that limits airway</a:t>
            </a:r>
          </a:p>
          <a:p>
            <a:pPr marL="1373383" lvl="2" indent="-457200" eaLnBrk="1" hangingPunct="1">
              <a:lnSpc>
                <a:spcPct val="80000"/>
              </a:lnSpc>
              <a:spcBef>
                <a:spcPct val="0"/>
              </a:spcBef>
              <a:buFont typeface="+mj-lt"/>
              <a:buAutoNum type="alphaLcPeriod"/>
            </a:pPr>
            <a:r>
              <a:rPr lang="en-US" sz="2400" dirty="0" smtClean="0"/>
              <a:t>Corrects head/facial skeletal features restricting airway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solidFill>
                  <a:srgbClr val="FF0000"/>
                </a:solidFill>
              </a:rPr>
              <a:t>Narration:</a:t>
            </a:r>
            <a:r>
              <a:rPr lang="en-US" b="1" baseline="0" dirty="0" smtClean="0">
                <a:solidFill>
                  <a:srgbClr val="FF0000"/>
                </a:solidFill>
              </a:rPr>
              <a:t>  </a:t>
            </a:r>
            <a:r>
              <a:rPr lang="en-US" sz="1200" kern="1200" dirty="0" smtClean="0">
                <a:solidFill>
                  <a:schemeClr val="tx1"/>
                </a:solidFill>
                <a:effectLst/>
                <a:latin typeface="+mn-lt"/>
                <a:ea typeface="+mn-ea"/>
                <a:cs typeface="+mn-cs"/>
              </a:rPr>
              <a:t>Lesson 1 provides an overview of sleep disorders, emphasizing points of importance for commercial drivers.</a:t>
            </a:r>
            <a:endParaRPr lang="en-US" dirty="0" smtClean="0">
              <a:solidFill>
                <a:srgbClr val="FF0000"/>
              </a:solidFill>
            </a:endParaRPr>
          </a:p>
          <a:p>
            <a:pPr eaLnBrk="1" hangingPunct="1">
              <a:spcBef>
                <a:spcPct val="0"/>
              </a:spcBef>
            </a:pPr>
            <a:endParaRPr lang="en-US" b="1" dirty="0" smtClean="0"/>
          </a:p>
          <a:p>
            <a:pPr eaLnBrk="1" hangingPunct="1">
              <a:spcBef>
                <a:spcPct val="0"/>
              </a:spcBef>
            </a:pPr>
            <a:r>
              <a:rPr lang="en-US" b="1" dirty="0" smtClean="0"/>
              <a:t>_________________________</a:t>
            </a:r>
          </a:p>
          <a:p>
            <a:pPr eaLnBrk="1" hangingPunct="1">
              <a:spcBef>
                <a:spcPct val="0"/>
              </a:spcBef>
            </a:pPr>
            <a:r>
              <a:rPr lang="en-US" b="1" dirty="0" smtClean="0"/>
              <a:t>Instructor Notes:</a:t>
            </a:r>
          </a:p>
          <a:p>
            <a:pPr eaLnBrk="1" hangingPunct="1">
              <a:spcBef>
                <a:spcPct val="0"/>
              </a:spcBef>
            </a:pPr>
            <a:endParaRPr lang="en-US" dirty="0" smtClean="0"/>
          </a:p>
          <a:p>
            <a:pPr eaLnBrk="1" hangingPunct="1">
              <a:spcBef>
                <a:spcPct val="0"/>
              </a:spcBef>
            </a:pPr>
            <a:r>
              <a:rPr lang="en-US" sz="2800" dirty="0" smtClean="0"/>
              <a:t>After completing Lesson 1, students should</a:t>
            </a:r>
            <a:r>
              <a:rPr lang="en-US" sz="2800" baseline="0" dirty="0" smtClean="0"/>
              <a:t> be </a:t>
            </a:r>
            <a:r>
              <a:rPr lang="en-US" sz="2800" dirty="0" smtClean="0"/>
              <a:t>able to define, identify and/or</a:t>
            </a:r>
            <a:r>
              <a:rPr lang="en-US" sz="2800" baseline="0" dirty="0" smtClean="0"/>
              <a:t> describe</a:t>
            </a:r>
            <a:r>
              <a:rPr lang="en-US" sz="2800" dirty="0" smtClean="0"/>
              <a:t>:</a:t>
            </a:r>
          </a:p>
          <a:p>
            <a:pPr marL="803220" lvl="1" indent="-344237" eaLnBrk="1" hangingPunct="1">
              <a:spcBef>
                <a:spcPct val="0"/>
              </a:spcBef>
              <a:buFont typeface="Arial" pitchFamily="34" charset="0"/>
              <a:buChar char="•"/>
            </a:pPr>
            <a:r>
              <a:rPr lang="en-US" sz="2400" dirty="0" smtClean="0"/>
              <a:t>Common sleep disorders, especially OSA.</a:t>
            </a:r>
          </a:p>
          <a:p>
            <a:pPr marL="803220" lvl="1" indent="-344237" eaLnBrk="1" hangingPunct="1">
              <a:spcBef>
                <a:spcPct val="0"/>
              </a:spcBef>
              <a:buFont typeface="Arial" pitchFamily="34" charset="0"/>
              <a:buChar char="•"/>
            </a:pPr>
            <a:r>
              <a:rPr lang="en-US" sz="2400" dirty="0" smtClean="0"/>
              <a:t>Relationships between excessive sleepiness (ES), untreated sleep disorders, impaired driving performance, and motor vehicle crash risk.</a:t>
            </a:r>
          </a:p>
          <a:p>
            <a:pPr marL="803220" lvl="1" indent="-344237" eaLnBrk="1" hangingPunct="1">
              <a:spcBef>
                <a:spcPct val="0"/>
              </a:spcBef>
              <a:buFont typeface="Arial" pitchFamily="34" charset="0"/>
              <a:buChar char="•"/>
            </a:pPr>
            <a:r>
              <a:rPr lang="en-US" sz="2400" dirty="0" smtClean="0"/>
              <a:t>Signs, symptoms, and physical factors that increase the risk of a person having a sleep disorder.</a:t>
            </a:r>
          </a:p>
          <a:p>
            <a:pPr marL="803220" lvl="1" indent="-344237" eaLnBrk="1" hangingPunct="1">
              <a:spcBef>
                <a:spcPct val="0"/>
              </a:spcBef>
              <a:buFont typeface="Arial" pitchFamily="34" charset="0"/>
              <a:buChar char="•"/>
            </a:pPr>
            <a:r>
              <a:rPr lang="en-US" sz="2400" dirty="0" smtClean="0"/>
              <a:t>Long-term health risks of untreated OSA.</a:t>
            </a:r>
          </a:p>
          <a:p>
            <a:pPr eaLnBrk="1" hangingPunct="1">
              <a:spcBef>
                <a:spcPct val="0"/>
              </a:spcBef>
            </a:pPr>
            <a:endParaRPr lang="en-US" dirty="0" smtClean="0"/>
          </a:p>
          <a:p>
            <a:pPr eaLnBrk="1" hangingPunct="1">
              <a:spcBef>
                <a:spcPct val="0"/>
              </a:spcBef>
            </a:pPr>
            <a:r>
              <a:rPr lang="en-US" dirty="0" smtClean="0"/>
              <a:t>For further background information, see Sleep and Sleep Disorders at the website</a:t>
            </a:r>
            <a:r>
              <a:rPr lang="en-US" baseline="0" dirty="0" smtClean="0"/>
              <a:t> for the Centers for Disease Control and Prevention: </a:t>
            </a:r>
            <a:r>
              <a:rPr lang="en-US" dirty="0" smtClean="0"/>
              <a:t>http://www.cdc.gov/sleep/about_us.htm </a:t>
            </a:r>
          </a:p>
          <a:p>
            <a:pPr eaLnBrk="1" hangingPunct="1">
              <a:spcBef>
                <a:spcPct val="0"/>
              </a:spcBef>
            </a:pPr>
            <a:endParaRPr lang="en-US" dirty="0" smtClean="0"/>
          </a:p>
          <a:p>
            <a:pPr eaLnBrk="1" hangingPunct="1">
              <a:spcBef>
                <a:spcPct val="0"/>
              </a:spcBef>
            </a:pPr>
            <a:endParaRPr lang="en-US"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E51315-AFFB-4B51-9853-447593317D6E}" type="slidenum">
              <a:rPr lang="en-US">
                <a:cs typeface="Arial" charset="0"/>
              </a:rPr>
              <a:pPr fontAlgn="base">
                <a:spcBef>
                  <a:spcPct val="0"/>
                </a:spcBef>
                <a:spcAft>
                  <a:spcPct val="0"/>
                </a:spcAft>
                <a:defRPr/>
              </a:pPr>
              <a:t>4</a:t>
            </a:fld>
            <a:endParaRPr lang="en-US" dirty="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dirty="0" smtClean="0"/>
              <a:t>Narration:</a:t>
            </a:r>
            <a:r>
              <a:rPr lang="en-US" b="1" baseline="0" dirty="0" smtClean="0"/>
              <a:t> </a:t>
            </a:r>
            <a:r>
              <a:rPr lang="en-US" sz="1200" kern="1200" dirty="0" smtClean="0">
                <a:solidFill>
                  <a:schemeClr val="tx1"/>
                </a:solidFill>
                <a:effectLst/>
                <a:latin typeface="+mn-lt"/>
                <a:ea typeface="+mn-ea"/>
                <a:cs typeface="+mn-cs"/>
              </a:rPr>
              <a:t>Almost as soon as they begin treatment, the great majority of people with sleep apnea report feeling more refreshed after sleep, as well as having improved energy, alertness, and outlook. Apart from these “quality of life” benefits, people treated for sleep apnea generally gain long-term health benefits, including those listed in this slide.  Of special importance to the commercial motor vehicle industry is the fact that successful treatment of sleep apnea for affected drivers contributes to combatting fatigue-related accidents on the road.</a:t>
            </a:r>
          </a:p>
          <a:p>
            <a:pPr eaLnBrk="1" hangingPunct="1">
              <a:spcBef>
                <a:spcPct val="0"/>
              </a:spcBef>
              <a:defRPr/>
            </a:pPr>
            <a:endParaRPr lang="en-US" dirty="0" smtClean="0"/>
          </a:p>
          <a:p>
            <a:pPr eaLnBrk="1" hangingPunct="1">
              <a:spcBef>
                <a:spcPct val="0"/>
              </a:spcBef>
              <a:defRPr/>
            </a:pPr>
            <a:r>
              <a:rPr lang="en-US" dirty="0" smtClean="0"/>
              <a:t>_________________________________</a:t>
            </a:r>
          </a:p>
          <a:p>
            <a:pPr eaLnBrk="1" hangingPunct="1">
              <a:spcBef>
                <a:spcPct val="0"/>
              </a:spcBef>
              <a:defRPr/>
            </a:pPr>
            <a:r>
              <a:rPr lang="en-US" b="1" dirty="0" smtClean="0"/>
              <a:t>Instructor Notes: </a:t>
            </a:r>
          </a:p>
          <a:p>
            <a:pPr eaLnBrk="1" hangingPunct="1">
              <a:spcBef>
                <a:spcPct val="0"/>
              </a:spcBef>
              <a:defRPr/>
            </a:pPr>
            <a:r>
              <a:rPr lang="en-US" dirty="0" smtClean="0"/>
              <a:t>Key Points:</a:t>
            </a:r>
          </a:p>
          <a:p>
            <a:pPr eaLnBrk="1" hangingPunct="1">
              <a:spcBef>
                <a:spcPct val="0"/>
              </a:spcBef>
              <a:defRPr/>
            </a:pPr>
            <a:r>
              <a:rPr lang="en-US" sz="3000" dirty="0"/>
              <a:t>Drivers treated effectively for OSA, typically will:</a:t>
            </a:r>
          </a:p>
          <a:p>
            <a:pPr marL="973333" lvl="1" indent="-514350" eaLnBrk="1" hangingPunct="1">
              <a:spcBef>
                <a:spcPct val="0"/>
              </a:spcBef>
              <a:buFont typeface="+mj-lt"/>
              <a:buAutoNum type="arabicPeriod"/>
              <a:defRPr/>
            </a:pPr>
            <a:r>
              <a:rPr lang="en-US" sz="2600" dirty="0"/>
              <a:t>Have Improved quality and quantity of sleep</a:t>
            </a:r>
          </a:p>
          <a:p>
            <a:pPr marL="973333" lvl="1" indent="-514350" eaLnBrk="1" hangingPunct="1">
              <a:spcBef>
                <a:spcPct val="0"/>
              </a:spcBef>
              <a:buFont typeface="+mj-lt"/>
              <a:buAutoNum type="arabicPeriod"/>
              <a:defRPr/>
            </a:pPr>
            <a:r>
              <a:rPr lang="en-US" sz="2600" dirty="0"/>
              <a:t>Feel refreshed after sleep and have restored energy</a:t>
            </a:r>
          </a:p>
          <a:p>
            <a:pPr marL="973333" lvl="1" indent="-514350" eaLnBrk="1" hangingPunct="1">
              <a:spcBef>
                <a:spcPct val="0"/>
              </a:spcBef>
              <a:buFont typeface="+mj-lt"/>
              <a:buAutoNum type="arabicPeriod"/>
              <a:defRPr/>
            </a:pPr>
            <a:r>
              <a:rPr lang="en-US" sz="2600" dirty="0"/>
              <a:t>Have Less daytime sleepiness</a:t>
            </a:r>
          </a:p>
          <a:p>
            <a:pPr marL="973333" lvl="1" indent="-514350" eaLnBrk="1" hangingPunct="1">
              <a:spcBef>
                <a:spcPct val="0"/>
              </a:spcBef>
              <a:buFont typeface="+mj-lt"/>
              <a:buAutoNum type="arabicPeriod"/>
              <a:defRPr/>
            </a:pPr>
            <a:r>
              <a:rPr lang="en-US" sz="2600" dirty="0"/>
              <a:t>Have Improved alertness and mental efficiency on the job</a:t>
            </a:r>
          </a:p>
          <a:p>
            <a:pPr marL="971550" lvl="1" indent="-514350" eaLnBrk="1" hangingPunct="1">
              <a:spcBef>
                <a:spcPct val="0"/>
              </a:spcBef>
              <a:buFont typeface="+mj-lt"/>
              <a:buAutoNum type="arabicPeriod"/>
              <a:defRPr/>
            </a:pPr>
            <a:r>
              <a:rPr lang="en-US" sz="3000" dirty="0"/>
              <a:t>Fewer crashes </a:t>
            </a:r>
            <a:r>
              <a:rPr lang="en-US" sz="3000" dirty="0" smtClean="0"/>
              <a:t>- </a:t>
            </a:r>
            <a:r>
              <a:rPr lang="en-US" sz="2600" dirty="0" smtClean="0"/>
              <a:t>PAP </a:t>
            </a:r>
            <a:r>
              <a:rPr lang="en-US" sz="2600" dirty="0"/>
              <a:t>treatment reduces crash risk by 72%!</a:t>
            </a:r>
          </a:p>
          <a:p>
            <a:pPr marL="971550" lvl="1" indent="-514350" eaLnBrk="1" hangingPunct="1">
              <a:spcBef>
                <a:spcPct val="0"/>
              </a:spcBef>
              <a:buFont typeface="+mj-lt"/>
              <a:buAutoNum type="arabicPeriod"/>
              <a:defRPr/>
            </a:pPr>
            <a:r>
              <a:rPr lang="en-US" sz="3000" dirty="0"/>
              <a:t>Long-term, treatment </a:t>
            </a:r>
            <a:r>
              <a:rPr lang="en-US" sz="3000" dirty="0" smtClean="0"/>
              <a:t>improves may include improved</a:t>
            </a:r>
            <a:r>
              <a:rPr lang="en-US" sz="3000" baseline="0" dirty="0" smtClean="0"/>
              <a:t> control of </a:t>
            </a:r>
            <a:r>
              <a:rPr lang="en-US" sz="2600" dirty="0" smtClean="0"/>
              <a:t>blood pressure and glucose-insulin balance,</a:t>
            </a:r>
            <a:r>
              <a:rPr lang="en-US" sz="2600" baseline="0" dirty="0" smtClean="0"/>
              <a:t> better regulation of </a:t>
            </a:r>
            <a:r>
              <a:rPr lang="en-US" sz="2600" dirty="0" smtClean="0"/>
              <a:t>appetite control (to combat greater weight gain over time, and reduced inflammation of the lining </a:t>
            </a:r>
            <a:r>
              <a:rPr lang="en-US" sz="2600" dirty="0"/>
              <a:t>of blood vessels </a:t>
            </a:r>
          </a:p>
          <a:p>
            <a:pPr eaLnBrk="1" hangingPunct="1">
              <a:spcBef>
                <a:spcPct val="0"/>
              </a:spcBef>
              <a:defRPr/>
            </a:pPr>
            <a:endParaRPr lang="en-US" dirty="0" smtClean="0"/>
          </a:p>
          <a:p>
            <a:pPr eaLnBrk="1" hangingPunct="1">
              <a:spcBef>
                <a:spcPct val="0"/>
              </a:spcBef>
              <a:defRPr/>
            </a:pPr>
            <a:r>
              <a:rPr lang="en-US" dirty="0" smtClean="0">
                <a:cs typeface="Times New Roman" pitchFamily="18" charset="0"/>
              </a:rPr>
              <a:t>Additional Resources: </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t>Synopsis of Meeting Relevant to Sleep Apnea, Federal Motor Carrier Safety Administration, Office of Medical Programs, Medical Review Board Meeting, January 28, 2008. See FMCSA website: http://www.mrb.fmcsa.dot.gov/documents/Fin_Meet_Min_Jan28_2008MRB_Meet_Revised11-24-09.pdf.  Especially see answer to Key Question #5: “Which treatments have been shown to effectively reduce crash risk among individuals with OSA?”, which includes the following: “Answer: Strong data indicate that of all the treatment options available, CPAP treatment is most effective in reducing crash risk. The data indicate that there is a 72% reduction in crash risk for drivers on CPAP treatment.”</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p>
          <a:p>
            <a:pPr marL="228600" indent="-228600">
              <a:buFont typeface="+mj-lt"/>
              <a:buAutoNum type="arabicPeriod"/>
            </a:pPr>
            <a:r>
              <a:rPr lang="en-US" dirty="0" smtClean="0">
                <a:cs typeface="Times New Roman" pitchFamily="18" charset="0"/>
              </a:rPr>
              <a:t>In addition to the treatment of nocturnal apneic and hypopnic events, long-term PAP use has other benefits,</a:t>
            </a:r>
            <a:r>
              <a:rPr lang="en-US" baseline="0" dirty="0" smtClean="0">
                <a:cs typeface="Times New Roman" pitchFamily="18" charset="0"/>
              </a:rPr>
              <a:t> such as potential to reduce high blood pressure in those with more severe sleep apnea, of course reduce </a:t>
            </a:r>
            <a:r>
              <a:rPr lang="en-US" dirty="0" smtClean="0">
                <a:cs typeface="Times New Roman" pitchFamily="18" charset="0"/>
              </a:rPr>
              <a:t>EDS, and potentially may</a:t>
            </a:r>
            <a:r>
              <a:rPr lang="en-US" baseline="0" dirty="0" smtClean="0">
                <a:cs typeface="Times New Roman" pitchFamily="18" charset="0"/>
              </a:rPr>
              <a:t> help oppose further weight gain over time that otherwise would be more likely due to disturbances appetite control due to gut hormone disturbances </a:t>
            </a:r>
            <a:r>
              <a:rPr lang="en-US" dirty="0" smtClean="0">
                <a:cs typeface="Times New Roman" pitchFamily="18" charset="0"/>
              </a:rPr>
              <a:t>(</a:t>
            </a:r>
            <a:r>
              <a:rPr lang="en-US" dirty="0" err="1" smtClean="0">
                <a:cs typeface="Times New Roman" pitchFamily="18" charset="0"/>
              </a:rPr>
              <a:t>Parati</a:t>
            </a:r>
            <a:r>
              <a:rPr lang="en-US" dirty="0" smtClean="0">
                <a:cs typeface="Times New Roman" pitchFamily="18" charset="0"/>
              </a:rPr>
              <a:t> et al. </a:t>
            </a:r>
            <a:r>
              <a:rPr lang="en-US" sz="1200" b="0" i="0" u="none" strike="noStrike" kern="1200" baseline="0" dirty="0" smtClean="0">
                <a:solidFill>
                  <a:schemeClr val="tx1"/>
                </a:solidFill>
                <a:latin typeface="+mn-lt"/>
                <a:ea typeface="+mn-ea"/>
                <a:cs typeface="+mn-cs"/>
              </a:rPr>
              <a:t>Position paper on the management of patients with obstructive sleep apnea and hypertension: Joint recommendations by the European Society of Hypertension, by the European Respiratory Society and by the members of European COST (</a:t>
            </a:r>
            <a:r>
              <a:rPr lang="en-US" sz="1200" b="0" i="0" u="none" strike="noStrike" kern="1200" baseline="0" dirty="0" err="1" smtClean="0">
                <a:solidFill>
                  <a:schemeClr val="tx1"/>
                </a:solidFill>
                <a:latin typeface="+mn-lt"/>
                <a:ea typeface="+mn-ea"/>
                <a:cs typeface="+mn-cs"/>
              </a:rPr>
              <a:t>COoperation</a:t>
            </a:r>
            <a:r>
              <a:rPr lang="en-US" sz="1200" b="0" i="0" u="none" strike="noStrike" kern="1200" baseline="0" dirty="0" smtClean="0">
                <a:solidFill>
                  <a:schemeClr val="tx1"/>
                </a:solidFill>
                <a:latin typeface="+mn-lt"/>
                <a:ea typeface="+mn-ea"/>
                <a:cs typeface="+mn-cs"/>
              </a:rPr>
              <a:t> in Scientific and Technological research) ACTION B26 on Obstructive Sleep Apnea. J Hypertension 2012; 30:633-646.)</a:t>
            </a:r>
          </a:p>
        </p:txBody>
      </p:sp>
      <p:sp>
        <p:nvSpPr>
          <p:cNvPr id="95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151A3C-C08A-4342-9D9D-EB160B0E2318}" type="slidenum">
              <a:rPr lang="en-US">
                <a:cs typeface="Arial" charset="0"/>
              </a:rPr>
              <a:pPr fontAlgn="base">
                <a:spcBef>
                  <a:spcPct val="0"/>
                </a:spcBef>
                <a:spcAft>
                  <a:spcPct val="0"/>
                </a:spcAft>
                <a:defRPr/>
              </a:pPr>
              <a:t>40</a:t>
            </a:fld>
            <a:endParaRPr lang="en-US">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25000" lnSpcReduction="20000"/>
          </a:bodyPr>
          <a:lstStyle/>
          <a:p>
            <a:pPr eaLnBrk="1" fontAlgn="auto" hangingPunct="1">
              <a:spcBef>
                <a:spcPts val="0"/>
              </a:spcBef>
              <a:spcAft>
                <a:spcPts val="0"/>
              </a:spcAf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This slide presents information that commercial drivers on treatment for sleep apnea should know concerning their eligibility for driving certification. Of special importance is that newly diagnosed drivers with sleep apnea can show that they are being successfully treated with PAP and thereby maintain their eligibility for commercial driving certification. The recommendation for using PAP four hours per night, of course, applies equally to the driver on night shift who sleeps during daylight hours.</a:t>
            </a:r>
          </a:p>
          <a:p>
            <a:pPr eaLnBrk="1" fontAlgn="auto" hangingPunct="1">
              <a:spcBef>
                <a:spcPts val="0"/>
              </a:spcBef>
              <a:spcAft>
                <a:spcPts val="0"/>
              </a:spcAft>
              <a:defRPr/>
            </a:pPr>
            <a:endParaRPr lang="en-US" sz="1200" kern="1200" dirty="0" smtClean="0">
              <a:solidFill>
                <a:schemeClr val="tx1"/>
              </a:solidFill>
              <a:effectLst/>
              <a:latin typeface="+mn-lt"/>
              <a:ea typeface="+mn-ea"/>
              <a:cs typeface="+mn-cs"/>
            </a:endParaRPr>
          </a:p>
          <a:p>
            <a:pPr eaLnBrk="1" fontAlgn="auto" hangingPunct="1">
              <a:spcBef>
                <a:spcPts val="0"/>
              </a:spcBef>
              <a:spcAft>
                <a:spcPts val="0"/>
              </a:spcAft>
              <a:defRPr/>
            </a:pPr>
            <a:r>
              <a:rPr lang="en-US" sz="1200" kern="1200" dirty="0" smtClean="0">
                <a:solidFill>
                  <a:schemeClr val="tx1"/>
                </a:solidFill>
                <a:effectLst/>
                <a:latin typeface="+mn-lt"/>
                <a:ea typeface="+mn-ea"/>
                <a:cs typeface="+mn-cs"/>
              </a:rPr>
              <a:t>The FMCSA recommendations do not currently recognize dental appliances as accepted for commercial drivers who have sleep apnea that is serious enough to require treatment monitoring to maintain their certification. Two reasons for this are:</a:t>
            </a:r>
            <a:r>
              <a:rPr lang="en-US" sz="1200" kern="1200" baseline="0" dirty="0" smtClean="0">
                <a:solidFill>
                  <a:schemeClr val="tx1"/>
                </a:solidFill>
                <a:effectLst/>
                <a:latin typeface="+mn-lt"/>
                <a:ea typeface="+mn-ea"/>
                <a:cs typeface="+mn-cs"/>
              </a:rPr>
              <a:t> 1) absence of clear evidence that treatment with the dental appliances</a:t>
            </a:r>
            <a:r>
              <a:rPr lang="en-US" sz="1200" kern="1200" dirty="0" smtClean="0">
                <a:solidFill>
                  <a:schemeClr val="tx1"/>
                </a:solidFill>
                <a:effectLst/>
                <a:latin typeface="+mn-lt"/>
                <a:ea typeface="+mn-ea"/>
                <a:cs typeface="+mn-cs"/>
              </a:rPr>
              <a:t> reduces </a:t>
            </a:r>
            <a:r>
              <a:rPr lang="en-US" sz="1200" kern="1200" baseline="0" dirty="0" smtClean="0">
                <a:solidFill>
                  <a:schemeClr val="tx1"/>
                </a:solidFill>
                <a:effectLst/>
                <a:latin typeface="+mn-lt"/>
                <a:ea typeface="+mn-ea"/>
                <a:cs typeface="+mn-cs"/>
              </a:rPr>
              <a:t>crash risk in drivers with moderate-severe sleep apnea and 2) currently, there no satisfactory means of verifying treatment compliance with these devices.</a:t>
            </a:r>
          </a:p>
          <a:p>
            <a:pPr eaLnBrk="1" fontAlgn="auto" hangingPunct="1">
              <a:spcBef>
                <a:spcPts val="0"/>
              </a:spcBef>
              <a:spcAft>
                <a:spcPts val="0"/>
              </a:spcAft>
              <a:defRPr/>
            </a:pPr>
            <a:endParaRPr lang="en-US" sz="1200" kern="1200" baseline="0" dirty="0" smtClean="0">
              <a:solidFill>
                <a:schemeClr val="tx1"/>
              </a:solidFill>
              <a:effectLst/>
              <a:latin typeface="+mn-lt"/>
              <a:ea typeface="+mn-ea"/>
              <a:cs typeface="+mn-cs"/>
            </a:endParaRPr>
          </a:p>
          <a:p>
            <a:pPr eaLnBrk="1" fontAlgn="auto" hangingPunct="1">
              <a:spcBef>
                <a:spcPts val="0"/>
              </a:spcBef>
              <a:spcAft>
                <a:spcPts val="0"/>
              </a:spcAft>
              <a:defRPr/>
            </a:pPr>
            <a:r>
              <a:rPr lang="en-US" sz="1200" kern="1200" dirty="0" smtClean="0">
                <a:solidFill>
                  <a:schemeClr val="tx1"/>
                </a:solidFill>
                <a:effectLst/>
                <a:latin typeface="+mn-lt"/>
                <a:ea typeface="+mn-ea"/>
                <a:cs typeface="+mn-cs"/>
              </a:rPr>
              <a:t>While oral and facial surgeries are an acceptable alternative, the result must be that the driver remains free of sleepiness on the job and can pass periodic sleep tests that they have no more than mild sleep apnea. As with other slides in this module that describe federal rules and recommendations regarding medical fitness to drive and sleep apnea management, carriers and drivers need to consult with local authorities to determine rules that apply in their own state or province (Canada).</a:t>
            </a:r>
          </a:p>
          <a:p>
            <a:pPr eaLnBrk="1" fontAlgn="auto" hangingPunct="1">
              <a:spcBef>
                <a:spcPts val="0"/>
              </a:spcBef>
              <a:spcAft>
                <a:spcPts val="0"/>
              </a:spcAft>
              <a:defRPr/>
            </a:pPr>
            <a:endParaRPr lang="en-US" sz="1200" kern="1200" dirty="0" smtClean="0">
              <a:solidFill>
                <a:schemeClr val="tx1"/>
              </a:solidFill>
              <a:effectLst/>
              <a:latin typeface="+mn-lt"/>
              <a:ea typeface="+mn-ea"/>
              <a:cs typeface="+mn-cs"/>
            </a:endParaRP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_________________________</a:t>
            </a:r>
          </a:p>
          <a:p>
            <a:pPr eaLnBrk="1" fontAlgn="auto" hangingPunct="1">
              <a:spcBef>
                <a:spcPts val="0"/>
              </a:spcBef>
              <a:spcAft>
                <a:spcPts val="0"/>
              </a:spcAft>
              <a:defRPr/>
            </a:pPr>
            <a:r>
              <a:rPr lang="en-US" b="1" dirty="0" smtClean="0"/>
              <a:t>Instructor Notes: </a:t>
            </a:r>
          </a:p>
          <a:p>
            <a:pPr eaLnBrk="1" fontAlgn="auto" hangingPunct="1">
              <a:spcBef>
                <a:spcPts val="0"/>
              </a:spcBef>
              <a:spcAft>
                <a:spcPts val="0"/>
              </a:spcAft>
              <a:defRPr/>
            </a:pPr>
            <a:r>
              <a:rPr lang="en-US" sz="2800" dirty="0" smtClean="0"/>
              <a:t>For further</a:t>
            </a:r>
            <a:r>
              <a:rPr lang="en-US" sz="2800" baseline="0" dirty="0" smtClean="0"/>
              <a:t> details, how specific recommendations made by medical panels to federal agencies may be qualified, under review for possible adoption or changes, </a:t>
            </a:r>
            <a:r>
              <a:rPr lang="en-US" sz="2800" dirty="0" smtClean="0"/>
              <a:t>see the following online resources: </a:t>
            </a:r>
          </a:p>
          <a:p>
            <a:pPr marL="971550" lvl="1" indent="-514350" eaLnBrk="1" fontAlgn="auto" hangingPunct="1">
              <a:spcBef>
                <a:spcPts val="0"/>
              </a:spcBef>
              <a:spcAft>
                <a:spcPts val="0"/>
              </a:spcAft>
              <a:buFont typeface="+mj-lt"/>
              <a:buAutoNum type="arabicPeriod"/>
              <a:defRPr/>
            </a:pPr>
            <a:r>
              <a:rPr lang="en-US" sz="2800" dirty="0" smtClean="0"/>
              <a:t>Recommendations of Federal Motor Carrier Safety Administration Medical Expert Panel (2008): http://www.fmcsa.dot.gov/rules-regulations/TOPICS/mep/report/Sleep-MEP-Panel-Recommendations-508.pdf</a:t>
            </a:r>
          </a:p>
          <a:p>
            <a:pPr marL="971550" lvl="1" indent="-514350" eaLnBrk="1" fontAlgn="auto" hangingPunct="1">
              <a:spcBef>
                <a:spcPts val="0"/>
              </a:spcBef>
              <a:spcAft>
                <a:spcPts val="0"/>
              </a:spcAft>
              <a:buFont typeface="+mj-lt"/>
              <a:buAutoNum type="arabicPeriod"/>
              <a:defRPr/>
            </a:pPr>
            <a:r>
              <a:rPr lang="en-US" sz="2800" dirty="0" smtClean="0"/>
              <a:t>The Canadian Council of Motor Transport Administrators Medical Standards for Drivers, Section 6.4.2 (August 2011): http://www.ccmta.ca/english/pdf/medical_standards_aug_2011.pdf </a:t>
            </a:r>
          </a:p>
          <a:p>
            <a:pPr eaLnBrk="1" fontAlgn="auto" hangingPunct="1">
              <a:spcBef>
                <a:spcPts val="0"/>
              </a:spcBef>
              <a:spcAft>
                <a:spcPts val="0"/>
              </a:spcAft>
              <a:defRPr/>
            </a:pPr>
            <a:endParaRPr lang="en-US" sz="2800" dirty="0"/>
          </a:p>
          <a:p>
            <a:pPr eaLnBrk="1" fontAlgn="auto" hangingPunct="1">
              <a:spcBef>
                <a:spcPts val="0"/>
              </a:spcBef>
              <a:spcAft>
                <a:spcPts val="0"/>
              </a:spcAft>
              <a:defRPr/>
            </a:pPr>
            <a:endParaRPr lang="en-US" sz="2800" dirty="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F3AB24-C3BB-4623-A080-7BAC8774E7D2}" type="slidenum">
              <a:rPr lang="en-US">
                <a:cs typeface="Arial" charset="0"/>
              </a:rPr>
              <a:pPr fontAlgn="base">
                <a:spcBef>
                  <a:spcPct val="0"/>
                </a:spcBef>
                <a:spcAft>
                  <a:spcPct val="0"/>
                </a:spcAft>
                <a:defRPr/>
              </a:pPr>
              <a:t>41</a:t>
            </a:fld>
            <a:endParaRPr lang="en-US">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b="1" baseline="0" dirty="0" smtClean="0"/>
              <a:t> </a:t>
            </a:r>
            <a:r>
              <a:rPr lang="en-US" sz="1200" kern="1200" dirty="0" smtClean="0">
                <a:solidFill>
                  <a:schemeClr val="tx1"/>
                </a:solidFill>
                <a:effectLst/>
                <a:latin typeface="+mn-lt"/>
                <a:ea typeface="+mn-ea"/>
                <a:cs typeface="+mn-cs"/>
              </a:rPr>
              <a:t>The initial choice of treatment for OSA is positive airway pressure, or PAP.   The PAP machine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a device that delivers pressurized air through the airway via a hose connected to a facial mask. This pressurized air, which is prescribed by the treating sleep physician, splints the airway open and reduces collapses and airway obstructions. When used properly and consistently, this treatment decreases the severity of OSA, thereby reducing daytime fatigue, improving mood, attitude, and daytime performance, as well as reducing blood pressure and cardiovascular complications that are worsened by OSA.</a:t>
            </a:r>
          </a:p>
          <a:p>
            <a:endParaRPr lang="en-US" sz="1200" b="1" kern="1200" dirty="0" smtClean="0">
              <a:solidFill>
                <a:schemeClr val="tx1"/>
              </a:solidFill>
              <a:effectLst/>
              <a:latin typeface="+mn-lt"/>
              <a:ea typeface="+mn-ea"/>
              <a:cs typeface="+mn-cs"/>
            </a:endParaRPr>
          </a:p>
          <a:p>
            <a:r>
              <a:rPr lang="en-US" dirty="0" smtClean="0"/>
              <a:t>____________________________</a:t>
            </a:r>
          </a:p>
          <a:p>
            <a:r>
              <a:rPr lang="en-US" b="1" dirty="0" smtClean="0"/>
              <a:t>Instructor Notes:</a:t>
            </a:r>
          </a:p>
          <a:p>
            <a:r>
              <a:rPr lang="en-US" dirty="0" smtClean="0"/>
              <a:t>PAP is gold-standard treatment for OSA</a:t>
            </a:r>
          </a:p>
          <a:p>
            <a:pPr marL="685800" lvl="1" indent="-228600">
              <a:buFont typeface="Calibri" pitchFamily="34" charset="0"/>
              <a:buAutoNum type="arabicPeriod"/>
            </a:pPr>
            <a:r>
              <a:rPr lang="en-US" dirty="0" smtClean="0"/>
              <a:t>delivers pressurized air through the airway via a hose connected to a facial mask</a:t>
            </a:r>
          </a:p>
          <a:p>
            <a:pPr marL="685800" lvl="1" indent="-228600">
              <a:buFont typeface="Calibri" pitchFamily="34" charset="0"/>
              <a:buAutoNum type="arabicPeriod"/>
            </a:pPr>
            <a:r>
              <a:rPr lang="en-US" dirty="0" smtClean="0"/>
              <a:t>Air splints the airway open and reduces collapses and obstructions</a:t>
            </a:r>
          </a:p>
          <a:p>
            <a:pPr marL="685800" lvl="1" indent="-228600">
              <a:buFont typeface="Calibri" pitchFamily="34" charset="0"/>
              <a:buAutoNum type="arabicPeriod"/>
            </a:pPr>
            <a:r>
              <a:rPr lang="en-US" dirty="0" smtClean="0"/>
              <a:t>decreases severity of OSA</a:t>
            </a:r>
          </a:p>
          <a:p>
            <a:pPr marL="685800" lvl="1" indent="-228600">
              <a:buFont typeface="Calibri" pitchFamily="34" charset="0"/>
              <a:buAutoNum type="arabicPeriod"/>
            </a:pPr>
            <a:r>
              <a:rPr lang="en-US" dirty="0" smtClean="0"/>
              <a:t>Improves daytime mood and performance, cardiovascular benefits</a:t>
            </a:r>
          </a:p>
          <a:p>
            <a:pPr marL="685800" lvl="1" indent="-228600">
              <a:buFont typeface="Calibri" pitchFamily="34" charset="0"/>
              <a:buAutoNum type="arabicPeriod"/>
            </a:pPr>
            <a:r>
              <a:rPr lang="en-US" dirty="0" smtClean="0"/>
              <a:t>PAP compliance a concern</a:t>
            </a:r>
          </a:p>
        </p:txBody>
      </p:sp>
      <p:sp>
        <p:nvSpPr>
          <p:cNvPr id="13824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C2142DE-6A51-42A2-AF1A-969C5A7ED3A6}" type="slidenum">
              <a:rPr lang="en-US" smtClean="0"/>
              <a:pPr eaLnBrk="1" hangingPunct="1">
                <a:defRPr/>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a:t>
            </a:r>
            <a:r>
              <a:rPr lang="en-US" dirty="0" smtClean="0"/>
              <a:t> </a:t>
            </a:r>
            <a:r>
              <a:rPr lang="en-US" sz="1200" kern="1200" dirty="0" smtClean="0">
                <a:solidFill>
                  <a:schemeClr val="tx1"/>
                </a:solidFill>
                <a:effectLst/>
                <a:latin typeface="+mn-lt"/>
                <a:ea typeface="+mn-ea"/>
                <a:cs typeface="+mn-cs"/>
              </a:rPr>
              <a:t>Please click on the video to watch a brief video clip.  This brief video shows how automatic or auto-titrating PAP, or APAP,</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works to support breathing (respiration) during sleep for a patient with OSA.  Notice at the beginning of the video that there is a steady inflow of air to the lungs aided by the machine gently pushing air through the person’s upper airway with each inspiration (breath).  Then, as the tongue and other soft tissues relax and drop to the back of the airway, the delivered air pressure is not enough to keep the airway open any longer.  After the APAP ‘senses’ that airflow has stopped, the machine automatically ramps up the pressure just enough to overcome the airway collapse in this new situation. Flow is then restored at the new pressure level.  APAP, thus, can adjust air pressure to meet changing needs that may occur with shifts in the person’s body position or when he or she is in different stages of sleep.</a:t>
            </a:r>
          </a:p>
          <a:p>
            <a:pPr eaLnBrk="1" hangingPunct="1">
              <a:spcBef>
                <a:spcPct val="0"/>
              </a:spcBef>
            </a:pPr>
            <a:endParaRPr lang="en-US" sz="1200" kern="1200" dirty="0" smtClean="0">
              <a:solidFill>
                <a:schemeClr val="tx1"/>
              </a:solidFill>
              <a:effectLst/>
              <a:latin typeface="+mn-lt"/>
              <a:ea typeface="+mn-ea"/>
              <a:cs typeface="+mn-cs"/>
            </a:endParaRPr>
          </a:p>
          <a:p>
            <a:pPr eaLnBrk="1" hangingPunct="1">
              <a:spcBef>
                <a:spcPct val="0"/>
              </a:spcBef>
            </a:pPr>
            <a:r>
              <a:rPr lang="en-US" dirty="0" smtClean="0"/>
              <a:t>______________________________</a:t>
            </a:r>
          </a:p>
          <a:p>
            <a:pPr eaLnBrk="1" hangingPunct="1">
              <a:spcBef>
                <a:spcPct val="0"/>
              </a:spcBef>
            </a:pPr>
            <a:r>
              <a:rPr lang="en-US" b="1" dirty="0" smtClean="0"/>
              <a:t>Instructor Notes:</a:t>
            </a:r>
          </a:p>
          <a:p>
            <a:pPr eaLnBrk="1" hangingPunct="1">
              <a:spcBef>
                <a:spcPct val="0"/>
              </a:spcBef>
            </a:pPr>
            <a:r>
              <a:rPr lang="en-US" dirty="0" smtClean="0"/>
              <a:t>The auto-adjusting PAP machine, or APAP, is able to adjust delivered air pressure during sleep so that it is just enough to overcome person’s airway tendency to collapse, keeping airway open – machine pressure changes to meet need with each breath, including adjustments for changes needed as a result of different sleep stages or when the person changes their body position.  APAP may be better tolerated by many patients and less likely to awaken them, thus improving continuity of sleep.  Another benefit of APAP is that the patient does not need to have a special study in the clinic to adjust pressure delivery of the machine before treatment can begin; that is the case, with standard PAP.  When standard PAP is prescribed, therefore, a titration study is done in the clinic.  If the patient has the in-clinic medical test for sleep disorders (polysomnography), then the PAP titration is often done as part of the same procedure.</a:t>
            </a:r>
          </a:p>
          <a:p>
            <a:pPr eaLnBrk="1" hangingPunct="1">
              <a:spcBef>
                <a:spcPct val="0"/>
              </a:spcBef>
            </a:pPr>
            <a:endParaRPr lang="en-US" dirty="0" smtClean="0"/>
          </a:p>
        </p:txBody>
      </p:sp>
      <p:sp>
        <p:nvSpPr>
          <p:cNvPr id="103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6CB23B-3167-4018-A2F3-57C747987AFE}" type="slidenum">
              <a:rPr lang="en-US">
                <a:cs typeface="Arial" charset="0"/>
              </a:rPr>
              <a:pPr fontAlgn="base">
                <a:spcBef>
                  <a:spcPct val="0"/>
                </a:spcBef>
                <a:spcAft>
                  <a:spcPct val="0"/>
                </a:spcAft>
                <a:defRPr/>
              </a:pPr>
              <a:t>43</a:t>
            </a:fld>
            <a:endParaRPr lang="en-US">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sz="2600" b="1" dirty="0" smtClean="0"/>
              <a:t>Narration:</a:t>
            </a:r>
            <a:r>
              <a:rPr lang="en-US" sz="2400" b="1" baseline="0" dirty="0" smtClean="0"/>
              <a:t> </a:t>
            </a:r>
            <a:r>
              <a:rPr lang="en-US" sz="1200" kern="1200" dirty="0" smtClean="0">
                <a:solidFill>
                  <a:schemeClr val="tx1"/>
                </a:solidFill>
                <a:effectLst/>
                <a:latin typeface="+mn-lt"/>
                <a:ea typeface="+mn-ea"/>
                <a:cs typeface="+mn-cs"/>
              </a:rPr>
              <a:t>There are three primary PAP (Positive Airway Pressure) devices which are prescribed for OSA treatment. Continuous PAP, or CPAP, delivers a fixed continuous pressure that is required to splint the airway open during sleep. With a CPAP, it is necessary for a qualified sleep medical professional to set this pressure on the device. Therefore, the person needs to report to a clinic for this procedure, which is called a ‘titration’. These CPAP settings are usually done in the clinic at the same time the person completes an overnight PSG test to see if they have sleep apnea.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Automatic or Auto-titrating PAP, or APAP, ‘senses’ the person’s airway resistance as this changes with each breath and automatically adjust the delivery pressure to the minimum setting needed to maintain an open airway. APAP is becoming increasingly popular, as it may be better tolerated by the user and thus can help improve compliance. Additionally, a laboratory titration to pre-set air pressure delivery is not required with an APAP device. Thus, when a test for sleep apnea is done with portable monitoring and followed with a prescription for APAP, treatment can begin as soon is the person is instructed on how to use the device.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third type of PAP device, called Variable or Bi-level PAP, or VPAP, may be prescribed occasionally, but only for more complex forms of sleep apnea.  It is not described in this slide.</a:t>
            </a: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______________________________</a:t>
            </a:r>
          </a:p>
          <a:p>
            <a:r>
              <a:rPr lang="en-US" b="1" dirty="0" smtClean="0"/>
              <a:t>Instructor Notes:</a:t>
            </a:r>
          </a:p>
          <a:p>
            <a:pPr marL="0" lvl="1"/>
            <a:r>
              <a:rPr lang="en-US" sz="2600" dirty="0" smtClean="0"/>
              <a:t>Two primary types of PAP devices that are likely to be prescribed for commercial drivers with sleep apnea: </a:t>
            </a:r>
          </a:p>
          <a:p>
            <a:pPr marL="971550" lvl="2" indent="-514350">
              <a:buFont typeface="Calibri" pitchFamily="34" charset="0"/>
              <a:buAutoNum type="arabicPeriod"/>
            </a:pPr>
            <a:r>
              <a:rPr lang="en-US" sz="2800" dirty="0" smtClean="0"/>
              <a:t>CPAP delivers a fixed maximal air pressure </a:t>
            </a:r>
          </a:p>
          <a:p>
            <a:pPr marL="971550" lvl="2" indent="-514350">
              <a:buFont typeface="Calibri" pitchFamily="34" charset="0"/>
              <a:buAutoNum type="arabicPeriod"/>
            </a:pPr>
            <a:r>
              <a:rPr lang="en-US" sz="2800" dirty="0" smtClean="0"/>
              <a:t>APAP adjust the delivery pressure; may be better tolerated by patients</a:t>
            </a:r>
          </a:p>
          <a:p>
            <a:pPr marL="971550" lvl="2" indent="-514350">
              <a:buFont typeface="Calibri" pitchFamily="34" charset="0"/>
              <a:buAutoNum type="arabicPeriod"/>
            </a:pPr>
            <a:endParaRPr lang="en-US" sz="2800" dirty="0" smtClean="0"/>
          </a:p>
          <a:p>
            <a:pPr marL="0" lvl="1">
              <a:buFont typeface="+mj-lt"/>
              <a:buNone/>
            </a:pPr>
            <a:r>
              <a:rPr lang="en-US" sz="2800" dirty="0" smtClean="0"/>
              <a:t>Since VPAP is used more for complex and serious cases, few drivers are likely to have this type of device prescribed unless they don’t tolerate one of the more commonly prescribed PAP devices.  Basically, VPAP delivers a higher air pressure on the patient breathing in (inspiratory pressure) and a lower pressure when breathing out (exhalation).  VPAP may occasionally be prescribed for those who don’t tolerate CPAP or APAP.  As less often encountered by drivers, it is mentioned only in passing here. </a:t>
            </a:r>
          </a:p>
          <a:p>
            <a:pPr marL="0" lvl="1">
              <a:buFont typeface="+mj-lt"/>
              <a:buNone/>
            </a:pPr>
            <a:endParaRPr lang="en-US" sz="2600" dirty="0" smtClean="0"/>
          </a:p>
          <a:p>
            <a:endParaRPr lang="en-US" dirty="0" smtClean="0"/>
          </a:p>
          <a:p>
            <a:endParaRPr lang="en-US" dirty="0" smtClean="0"/>
          </a:p>
        </p:txBody>
      </p:sp>
      <p:sp>
        <p:nvSpPr>
          <p:cNvPr id="140292"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D093D38-72B9-4466-B873-CC7B36C3DFE4}" type="slidenum">
              <a:rPr lang="en-US" smtClean="0"/>
              <a:pPr eaLnBrk="1" hangingPunct="1">
                <a:defRPr/>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 </a:t>
            </a:r>
            <a:r>
              <a:rPr lang="en-US" sz="1200" kern="1200" dirty="0" smtClean="0">
                <a:solidFill>
                  <a:schemeClr val="tx1"/>
                </a:solidFill>
                <a:effectLst/>
                <a:latin typeface="+mn-lt"/>
                <a:ea typeface="+mn-ea"/>
                <a:cs typeface="+mn-cs"/>
              </a:rPr>
              <a:t>Oral and/or dental appliances are available as treatments for snoring and/or mild to moderate obstructive sleep apnea.  Some of these devices fit over the upper and lower teeth or retain the tongue – most need to be custom fitted by a dental professional.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These devices try to move the lower jaw and tongue forward to reduce snoring and help protect the airway from collapse during sleep. At this time, however, oral and dental appliances are not an accepted alternative for treating commercial drivers who have moderate or severe OSA. In addition, the fact that current technology for this type of treatment does not allow for objective monitoring of compliance is an important consideration for commercial drivers.</a:t>
            </a:r>
            <a:endParaRPr lang="en-US" dirty="0" smtClean="0"/>
          </a:p>
          <a:p>
            <a:pPr eaLnBrk="1" hangingPunct="1">
              <a:spcBef>
                <a:spcPct val="0"/>
              </a:spcBef>
            </a:pPr>
            <a:endParaRPr lang="en-US" dirty="0" smtClean="0"/>
          </a:p>
          <a:p>
            <a:pPr eaLnBrk="1" hangingPunct="1">
              <a:spcBef>
                <a:spcPct val="0"/>
              </a:spcBef>
            </a:pPr>
            <a:r>
              <a:rPr lang="en-US" dirty="0" smtClean="0"/>
              <a:t>________________________________</a:t>
            </a:r>
          </a:p>
          <a:p>
            <a:pPr eaLnBrk="1" hangingPunct="1">
              <a:spcBef>
                <a:spcPct val="0"/>
              </a:spcBef>
            </a:pPr>
            <a:r>
              <a:rPr lang="en-US" b="1" dirty="0" smtClean="0"/>
              <a:t>Instructor Notes:</a:t>
            </a:r>
            <a:endParaRPr lang="en-US" dirty="0" smtClean="0"/>
          </a:p>
          <a:p>
            <a:pPr eaLnBrk="1" hangingPunct="1">
              <a:spcBef>
                <a:spcPct val="0"/>
              </a:spcBef>
            </a:pPr>
            <a:r>
              <a:rPr lang="en-US" dirty="0" smtClean="0"/>
              <a:t>Key Points:</a:t>
            </a:r>
          </a:p>
          <a:p>
            <a:pPr marL="971550" lvl="1" indent="-514350" eaLnBrk="1" hangingPunct="1">
              <a:spcBef>
                <a:spcPct val="0"/>
              </a:spcBef>
              <a:buFont typeface="Calibri" pitchFamily="34" charset="0"/>
              <a:buAutoNum type="arabicPeriod"/>
            </a:pPr>
            <a:r>
              <a:rPr lang="en-US" sz="2800" dirty="0" smtClean="0"/>
              <a:t>Variety of devices that fit over the upper and lower teeth or retain the tongue, often custom fitted by dental professional </a:t>
            </a:r>
          </a:p>
          <a:p>
            <a:pPr marL="971550" lvl="1" indent="-514350" eaLnBrk="1" hangingPunct="1">
              <a:spcBef>
                <a:spcPct val="0"/>
              </a:spcBef>
              <a:buFont typeface="Calibri" pitchFamily="34" charset="0"/>
              <a:buAutoNum type="arabicPeriod"/>
            </a:pPr>
            <a:r>
              <a:rPr lang="en-US" sz="2800" dirty="0" smtClean="0"/>
              <a:t>These devices try to move the lower jaw and tongue forward, reducing vibration of airway tissues that cause snoring and help protect airway from collapse during sleep</a:t>
            </a:r>
          </a:p>
          <a:p>
            <a:pPr marL="971550" lvl="1" indent="-514350" eaLnBrk="1" hangingPunct="1">
              <a:spcBef>
                <a:spcPct val="0"/>
              </a:spcBef>
              <a:buFont typeface="Calibri" pitchFamily="34" charset="0"/>
              <a:buAutoNum type="arabicPeriod"/>
            </a:pPr>
            <a:r>
              <a:rPr lang="en-US" sz="2800" dirty="0" smtClean="0"/>
              <a:t>For those who only have snoring problem or need treatment for mild OSA </a:t>
            </a:r>
          </a:p>
          <a:p>
            <a:pPr marL="1373188" lvl="2" indent="-457200" eaLnBrk="1" hangingPunct="1">
              <a:spcBef>
                <a:spcPct val="0"/>
              </a:spcBef>
              <a:buFont typeface="Calibri" pitchFamily="34" charset="0"/>
              <a:buAutoNum type="alphaLcPeriod"/>
            </a:pPr>
            <a:r>
              <a:rPr lang="en-US" sz="2000" dirty="0" smtClean="0"/>
              <a:t>Not for treating moderate/severe OSA</a:t>
            </a:r>
            <a:endParaRPr lang="en-US" sz="1800" dirty="0" smtClean="0"/>
          </a:p>
          <a:p>
            <a:pPr marL="1373188" lvl="2" indent="-457200" eaLnBrk="1" hangingPunct="1">
              <a:spcBef>
                <a:spcPct val="0"/>
              </a:spcBef>
              <a:buFont typeface="Calibri" pitchFamily="34" charset="0"/>
              <a:buAutoNum type="alphaLcPeriod"/>
            </a:pPr>
            <a:r>
              <a:rPr lang="en-US" sz="2000" dirty="0" smtClean="0"/>
              <a:t>Currently no technology to monitor compliance</a:t>
            </a:r>
          </a:p>
          <a:p>
            <a:pPr eaLnBrk="1" hangingPunct="1">
              <a:spcBef>
                <a:spcPct val="0"/>
              </a:spcBef>
            </a:pPr>
            <a:endParaRPr lang="en-US" dirty="0" smtClean="0"/>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899DD1-797A-4DDB-8987-136C7B111DD6}" type="slidenum">
              <a:rPr lang="en-US">
                <a:cs typeface="Arial" charset="0"/>
              </a:rPr>
              <a:pPr fontAlgn="base">
                <a:spcBef>
                  <a:spcPct val="0"/>
                </a:spcBef>
                <a:spcAft>
                  <a:spcPct val="0"/>
                </a:spcAft>
                <a:defRPr/>
              </a:pPr>
              <a:t>45</a:t>
            </a:fld>
            <a:endParaRPr lang="en-US">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extLst/>
        </p:spPr>
        <p:txBody>
          <a:bodyPr wrap="square" numCol="1" anchor="t" anchorCtr="0" compatLnSpc="1">
            <a:prstTxWarp prst="textNoShape">
              <a:avLst/>
            </a:prstTxWarp>
          </a:bodyPr>
          <a:lstStyle/>
          <a:p>
            <a:pPr eaLnBrk="0" fontAlgn="base" hangingPunct="0"/>
            <a:r>
              <a:rPr lang="en-US" b="1" dirty="0" smtClean="0"/>
              <a:t>Narration: </a:t>
            </a:r>
            <a:r>
              <a:rPr lang="en-US" b="1" baseline="0" dirty="0" smtClean="0"/>
              <a:t> </a:t>
            </a:r>
            <a:r>
              <a:rPr lang="en-US" sz="1200" kern="1200" dirty="0" smtClean="0">
                <a:solidFill>
                  <a:schemeClr val="tx1"/>
                </a:solidFill>
                <a:effectLst/>
                <a:latin typeface="+mn-lt"/>
                <a:ea typeface="+mn-ea"/>
                <a:cs typeface="+mn-cs"/>
              </a:rPr>
              <a:t>A high proportion of commercial drivers are overweight and, with increasing age further weight gain occurs and so does the related risk for developing sleep apnea.  In drivers who are overweight and already known to have sleep apnea, lifestyle changes, particularly reducing excess body fat and weight, can lessen the severity of sleep apnea.  There are several preventative measures that drivers can take to avoid OSA or reduce its severity.  </a:t>
            </a:r>
          </a:p>
          <a:p>
            <a:pPr eaLnBrk="0" fontAlgn="base" hangingPunct="0"/>
            <a:r>
              <a:rPr lang="en-US" sz="1200" kern="1200" dirty="0" smtClean="0">
                <a:solidFill>
                  <a:schemeClr val="tx1"/>
                </a:solidFill>
                <a:effectLst/>
                <a:latin typeface="+mn-lt"/>
                <a:ea typeface="+mn-ea"/>
                <a:cs typeface="+mn-cs"/>
              </a:rPr>
              <a:t>Since sleep apnea is strongly linked to excess weight, maintaining a healthy weight with a low-fat diet and regular physical activity will help. A 10% weight loss has been shown to reduce the sleep apnea severity score from the sleep test by 26%!</a:t>
            </a:r>
          </a:p>
          <a:p>
            <a:pPr eaLnBrk="0" fontAlgn="base" hangingPunct="0"/>
            <a:r>
              <a:rPr lang="en-US" sz="1200" kern="1200" dirty="0" smtClean="0">
                <a:solidFill>
                  <a:schemeClr val="tx1"/>
                </a:solidFill>
                <a:effectLst/>
                <a:latin typeface="+mn-lt"/>
                <a:ea typeface="+mn-ea"/>
                <a:cs typeface="+mn-cs"/>
              </a:rPr>
              <a:t>Alcohol and sedatives can relax the muscles of the throat and slow breathing during sleep; therefore, it is best to avoid these for several hours before sleeping.  Smoking and tobacco products can further irritate the airway and relax the throat muscles that keep the airway open. Smoking also results in a person inhaling carbon monoxide, which binds to red blood cells, increases heart rate, and prevents the red cells from carrying as much oxygen to the body.  So, avoiding tobacco products is most important.  Finally, avoiding sleeping on one’s back can be helpful, as this can increase snoring.</a:t>
            </a:r>
          </a:p>
          <a:p>
            <a:pPr>
              <a:defRPr/>
            </a:pPr>
            <a:endParaRPr lang="en-US" b="1" dirty="0" smtClean="0"/>
          </a:p>
          <a:p>
            <a:pPr>
              <a:defRPr/>
            </a:pPr>
            <a:r>
              <a:rPr lang="en-US" b="1" dirty="0" smtClean="0"/>
              <a:t>_______________________________</a:t>
            </a:r>
          </a:p>
          <a:p>
            <a:pPr>
              <a:defRPr/>
            </a:pPr>
            <a:r>
              <a:rPr lang="en-US" b="1" dirty="0" smtClean="0"/>
              <a:t>Instructor Notes:</a:t>
            </a:r>
          </a:p>
          <a:p>
            <a:pPr marL="685800" lvl="1" indent="-228600">
              <a:buFont typeface="+mj-lt"/>
              <a:buAutoNum type="arabicPeriod"/>
              <a:defRPr/>
            </a:pPr>
            <a:r>
              <a:rPr lang="en-US" dirty="0" smtClean="0"/>
              <a:t>Maintaining a healthy weight or losing weight if needed</a:t>
            </a:r>
          </a:p>
          <a:p>
            <a:pPr marL="685800" lvl="1" indent="-228600">
              <a:buFont typeface="+mj-lt"/>
              <a:buAutoNum type="arabicPeriod"/>
              <a:defRPr/>
            </a:pPr>
            <a:r>
              <a:rPr lang="en-US" dirty="0" smtClean="0"/>
              <a:t>Alcohol and sedatives can relax throat muscles and slow breathing</a:t>
            </a:r>
          </a:p>
          <a:p>
            <a:pPr marL="685800" lvl="1" indent="-228600">
              <a:buFont typeface="+mj-lt"/>
              <a:buAutoNum type="arabicPeriod"/>
              <a:defRPr/>
            </a:pPr>
            <a:r>
              <a:rPr lang="en-US" dirty="0" smtClean="0"/>
              <a:t>Nicotine relaxes throat muscles that keep airway open</a:t>
            </a:r>
          </a:p>
          <a:p>
            <a:pPr marL="685800" lvl="1" indent="-228600">
              <a:buFont typeface="+mj-lt"/>
              <a:buAutoNum type="arabicPeriod"/>
              <a:defRPr/>
            </a:pPr>
            <a:r>
              <a:rPr lang="en-US" dirty="0" smtClean="0"/>
              <a:t>Sleeping on the back can increase snoring</a:t>
            </a:r>
          </a:p>
          <a:p>
            <a:pPr marL="0" lvl="1">
              <a:defRPr/>
            </a:pPr>
            <a:endParaRPr lang="en-US" dirty="0" smtClean="0"/>
          </a:p>
          <a:p>
            <a:pPr marL="0" lvl="1">
              <a:defRPr/>
            </a:pPr>
            <a:r>
              <a:rPr lang="en-US" dirty="0" smtClean="0"/>
              <a:t>For reference source in narration</a:t>
            </a:r>
            <a:r>
              <a:rPr lang="en-US" baseline="0" dirty="0" smtClean="0"/>
              <a:t> related to </a:t>
            </a:r>
            <a:r>
              <a:rPr lang="en-US" dirty="0" smtClean="0"/>
              <a:t>effects</a:t>
            </a:r>
            <a:r>
              <a:rPr lang="en-US" baseline="0" dirty="0" smtClean="0"/>
              <a:t> of weight loss on severity of OSA, </a:t>
            </a:r>
            <a:r>
              <a:rPr lang="en-US" dirty="0" smtClean="0"/>
              <a:t>see: Downey et al. Obstructive sleep apnea treatment and</a:t>
            </a:r>
            <a:r>
              <a:rPr lang="en-US" baseline="0" dirty="0" smtClean="0"/>
              <a:t> management. Medscape Reference, updated Feb 7, 2012.  (</a:t>
            </a:r>
            <a:r>
              <a:rPr lang="en-US" dirty="0" smtClean="0"/>
              <a:t>http://emedicine.medscape.com/article/295807-treatment). </a:t>
            </a:r>
          </a:p>
          <a:p>
            <a:pPr>
              <a:defRPr/>
            </a:pPr>
            <a:endParaRPr lang="en-US" dirty="0" smtClean="0"/>
          </a:p>
        </p:txBody>
      </p:sp>
      <p:sp>
        <p:nvSpPr>
          <p:cNvPr id="9728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0793190-9BF1-4D35-9121-65491452D88F}" type="slidenum">
              <a:rPr lang="en-US" smtClean="0"/>
              <a:pPr eaLnBrk="1" hangingPunct="1">
                <a:defRPr/>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47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48</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49</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Narration: </a:t>
            </a:r>
            <a:r>
              <a:rPr lang="en-US" b="0" baseline="0" dirty="0" smtClean="0"/>
              <a:t> </a:t>
            </a:r>
            <a:r>
              <a:rPr lang="en-US" sz="1200" kern="1200" dirty="0" smtClean="0">
                <a:solidFill>
                  <a:schemeClr val="tx1"/>
                </a:solidFill>
                <a:effectLst/>
                <a:latin typeface="+mn-lt"/>
                <a:ea typeface="+mn-ea"/>
                <a:cs typeface="+mn-cs"/>
              </a:rPr>
              <a:t>A key concept in lesson 1 is the fact that most sleep disorders can make you extremely sleepy during waking hours and this, in turn, can lead to reduced mental vigilance and even brief lapses in consciousness. The result is a considerably greater chance of a having a serious motor vehicle crash.</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___________________</a:t>
            </a:r>
            <a:endParaRPr lang="en-US" dirty="0" smtClean="0"/>
          </a:p>
          <a:p>
            <a:pPr eaLnBrk="1" hangingPunct="1">
              <a:spcBef>
                <a:spcPct val="0"/>
              </a:spcBef>
            </a:pPr>
            <a:r>
              <a:rPr lang="en-US" b="1" dirty="0" smtClean="0"/>
              <a:t>Instructor Notes:</a:t>
            </a:r>
          </a:p>
          <a:p>
            <a:pPr eaLnBrk="1" hangingPunct="1">
              <a:spcBef>
                <a:spcPct val="0"/>
              </a:spcBef>
            </a:pPr>
            <a:r>
              <a:rPr lang="en-US" dirty="0" smtClean="0"/>
              <a:t>Key Topics in Lesson:</a:t>
            </a:r>
          </a:p>
          <a:p>
            <a:pPr marL="685800" lvl="1" indent="-228600" eaLnBrk="1" hangingPunct="1">
              <a:spcBef>
                <a:spcPct val="0"/>
              </a:spcBef>
              <a:buFont typeface="+mj-lt"/>
              <a:buAutoNum type="arabicPeriod"/>
            </a:pPr>
            <a:r>
              <a:rPr lang="en-US" dirty="0" smtClean="0"/>
              <a:t>What are sleep disorders and how many people are affected?</a:t>
            </a:r>
          </a:p>
          <a:p>
            <a:pPr marL="685800" lvl="1" indent="-228600" eaLnBrk="1" hangingPunct="1">
              <a:spcBef>
                <a:spcPct val="0"/>
              </a:spcBef>
              <a:buFont typeface="+mj-lt"/>
              <a:buAutoNum type="arabicPeriod"/>
            </a:pPr>
            <a:r>
              <a:rPr lang="en-US" dirty="0" smtClean="0"/>
              <a:t>Why is Obstructive Sleep Apnea (OSA) the type of sleep disorder of greatest concern for CMV drivers and carriers?</a:t>
            </a:r>
          </a:p>
          <a:p>
            <a:pPr marL="685800" lvl="1" indent="-228600" eaLnBrk="1" hangingPunct="1">
              <a:spcBef>
                <a:spcPct val="0"/>
              </a:spcBef>
              <a:buFont typeface="+mj-lt"/>
              <a:buAutoNum type="arabicPeriod"/>
            </a:pPr>
            <a:r>
              <a:rPr lang="en-US" dirty="0" smtClean="0"/>
              <a:t>How does a person recognize when they may have a sleep disorders, especially OSA?</a:t>
            </a:r>
          </a:p>
          <a:p>
            <a:pPr marL="685800" lvl="1" indent="-228600" eaLnBrk="1" hangingPunct="1">
              <a:spcBef>
                <a:spcPct val="0"/>
              </a:spcBef>
              <a:buFont typeface="+mj-lt"/>
              <a:buAutoNum type="arabicPeriod"/>
            </a:pPr>
            <a:r>
              <a:rPr lang="en-US" dirty="0" smtClean="0"/>
              <a:t>What are the health effects of OSA?</a:t>
            </a:r>
          </a:p>
          <a:p>
            <a:pPr marL="685800" lvl="1" indent="-228600" eaLnBrk="1" hangingPunct="1">
              <a:spcBef>
                <a:spcPct val="0"/>
              </a:spcBef>
              <a:buFont typeface="+mj-lt"/>
              <a:buAutoNum type="arabicPeriod"/>
            </a:pPr>
            <a:r>
              <a:rPr lang="en-US" dirty="0" smtClean="0"/>
              <a:t>How does OSA affect CMV drivers and safety on the road? </a:t>
            </a:r>
          </a:p>
          <a:p>
            <a:pPr eaLnBrk="1" hangingPunct="1">
              <a:spcBef>
                <a:spcPct val="0"/>
              </a:spcBef>
              <a:defRPr/>
            </a:pPr>
            <a:endParaRPr lang="en-US" dirty="0"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292FF9-01AF-4263-A76F-E3234CC8A5DC}" type="slidenum">
              <a:rPr lang="en-US">
                <a:cs typeface="Arial" charset="0"/>
              </a:rPr>
              <a:pPr fontAlgn="base">
                <a:spcBef>
                  <a:spcPct val="0"/>
                </a:spcBef>
                <a:spcAft>
                  <a:spcPct val="0"/>
                </a:spcAft>
                <a:defRPr/>
              </a:pPr>
              <a:t>5</a:t>
            </a:fld>
            <a:endParaRPr lang="en-US" dirty="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50</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51</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defRPr/>
            </a:pPr>
            <a:r>
              <a:rPr lang="en-US" b="1" dirty="0" smtClean="0">
                <a:solidFill>
                  <a:srgbClr val="00CC00"/>
                </a:solidFill>
              </a:rPr>
              <a:t>Narration: </a:t>
            </a:r>
            <a:r>
              <a:rPr lang="en-US" dirty="0" smtClean="0">
                <a:solidFill>
                  <a:srgbClr val="00CC00"/>
                </a:solidFill>
              </a:rPr>
              <a:t>Lesson 4 looks at how drivers can comply with sleep apnea treatment and how fatigue can be managed.</a:t>
            </a:r>
          </a:p>
          <a:p>
            <a:pPr eaLnBrk="1" hangingPunct="1">
              <a:spcBef>
                <a:spcPct val="0"/>
              </a:spcBef>
              <a:defRPr/>
            </a:pPr>
            <a:endParaRPr lang="en-US" b="1" dirty="0" smtClean="0">
              <a:solidFill>
                <a:srgbClr val="00CC00"/>
              </a:solidFill>
            </a:endParaRPr>
          </a:p>
          <a:p>
            <a:pPr eaLnBrk="1" hangingPunct="1">
              <a:spcBef>
                <a:spcPct val="0"/>
              </a:spcBef>
              <a:defRPr/>
            </a:pPr>
            <a:r>
              <a:rPr lang="en-US" b="1" dirty="0" smtClean="0">
                <a:solidFill>
                  <a:srgbClr val="00CC00"/>
                </a:solidFill>
              </a:rPr>
              <a:t>__________________________</a:t>
            </a:r>
          </a:p>
          <a:p>
            <a:pPr eaLnBrk="1" hangingPunct="1">
              <a:spcBef>
                <a:spcPct val="0"/>
              </a:spcBef>
              <a:defRPr/>
            </a:pPr>
            <a:r>
              <a:rPr lang="en-US" b="1" dirty="0" smtClean="0">
                <a:solidFill>
                  <a:srgbClr val="00CC00"/>
                </a:solidFill>
              </a:rPr>
              <a:t>Instructor Notes:</a:t>
            </a:r>
          </a:p>
          <a:p>
            <a:pPr eaLnBrk="1" hangingPunct="1">
              <a:spcBef>
                <a:spcPct val="0"/>
              </a:spcBef>
              <a:defRPr/>
            </a:pPr>
            <a:r>
              <a:rPr lang="en-US" sz="2800" dirty="0" smtClean="0"/>
              <a:t>After completing Lesson 4, students should be able to define, identify and/or describe:</a:t>
            </a:r>
          </a:p>
          <a:p>
            <a:pPr marL="916183" lvl="1" indent="-457200" eaLnBrk="1" hangingPunct="1">
              <a:spcBef>
                <a:spcPct val="0"/>
              </a:spcBef>
              <a:buFont typeface="+mj-lt"/>
              <a:buAutoNum type="arabicPeriod"/>
              <a:defRPr/>
            </a:pPr>
            <a:r>
              <a:rPr lang="en-US" sz="2400" dirty="0" smtClean="0"/>
              <a:t>Reasons that high compliance is critical for effectively treating OSA with PAP.</a:t>
            </a:r>
          </a:p>
          <a:p>
            <a:pPr marL="916183" lvl="1" indent="-457200" eaLnBrk="1" hangingPunct="1">
              <a:spcBef>
                <a:spcPct val="0"/>
              </a:spcBef>
              <a:buFont typeface="+mj-lt"/>
              <a:buAutoNum type="arabicPeriod"/>
              <a:defRPr/>
            </a:pPr>
            <a:r>
              <a:rPr lang="en-US" sz="2400" dirty="0" smtClean="0"/>
              <a:t>PAP accessories that are available and how these may help with compliance to therapy.</a:t>
            </a:r>
          </a:p>
          <a:p>
            <a:pPr marL="916183" lvl="1" indent="-457200" eaLnBrk="1" hangingPunct="1">
              <a:spcBef>
                <a:spcPct val="0"/>
              </a:spcBef>
              <a:buFont typeface="+mj-lt"/>
              <a:buAutoNum type="arabicPeriod"/>
              <a:defRPr/>
            </a:pPr>
            <a:r>
              <a:rPr lang="en-US" sz="2400" dirty="0" smtClean="0"/>
              <a:t>Common barriers to PAP compliance and solutions to overcome these in the CMV setting.</a:t>
            </a:r>
          </a:p>
          <a:p>
            <a:pPr marL="916183" lvl="1" indent="-457200" eaLnBrk="1" hangingPunct="1">
              <a:spcBef>
                <a:spcPct val="0"/>
              </a:spcBef>
              <a:buFont typeface="+mj-lt"/>
              <a:buAutoNum type="arabicPeriod"/>
              <a:defRPr/>
            </a:pPr>
            <a:r>
              <a:rPr lang="en-US" sz="2400" dirty="0" smtClean="0"/>
              <a:t>How physical activity, nutrition, reducing excess body weight, and other lifestyle changes can help prevent development of OSA and reduce the severity of OSA for those with this disorder.</a:t>
            </a:r>
          </a:p>
          <a:p>
            <a:pPr marL="916183" lvl="1" indent="-457200" eaLnBrk="1" hangingPunct="1">
              <a:spcBef>
                <a:spcPct val="0"/>
              </a:spcBef>
              <a:buFont typeface="+mj-lt"/>
              <a:buAutoNum type="arabicPeriod"/>
              <a:defRPr/>
            </a:pPr>
            <a:r>
              <a:rPr lang="en-US" sz="2400" dirty="0" smtClean="0"/>
              <a:t>By achieving high compliance with PAP, commercial drivers with sleep apnea make important contributions to an overall effort to manage fatigue in the workplace (on the road).</a:t>
            </a:r>
          </a:p>
          <a:p>
            <a:pPr eaLnBrk="1" hangingPunct="1">
              <a:spcBef>
                <a:spcPct val="0"/>
              </a:spcBef>
              <a:defRPr/>
            </a:pPr>
            <a:endParaRPr lang="en-US" dirty="0" smtClean="0">
              <a:solidFill>
                <a:srgbClr val="00CC00"/>
              </a:solidFill>
            </a:endParaRPr>
          </a:p>
          <a:p>
            <a:pPr eaLnBrk="1" hangingPunct="1">
              <a:spcBef>
                <a:spcPct val="0"/>
              </a:spcBef>
              <a:defRPr/>
            </a:pPr>
            <a:r>
              <a:rPr lang="en-US" dirty="0" smtClean="0">
                <a:solidFill>
                  <a:srgbClr val="00CC00"/>
                </a:solidFill>
              </a:rPr>
              <a:t>Key Issues:</a:t>
            </a:r>
          </a:p>
          <a:p>
            <a:pPr eaLnBrk="1" hangingPunct="1">
              <a:spcBef>
                <a:spcPct val="0"/>
              </a:spcBef>
              <a:defRPr/>
            </a:pPr>
            <a:r>
              <a:rPr lang="en-US" dirty="0" smtClean="0">
                <a:solidFill>
                  <a:srgbClr val="00CC00"/>
                </a:solidFill>
              </a:rPr>
              <a:t>For drivers in the general population with OSA, PAP treatment reduces risk of motor vehicle crashes by 72%, </a:t>
            </a:r>
            <a:r>
              <a:rPr lang="en-US" dirty="0" smtClean="0">
                <a:solidFill>
                  <a:srgbClr val="FF0000"/>
                </a:solidFill>
              </a:rPr>
              <a:t>but….. if a driver with OSA stops using PAP, daytime sleepiness and impaired driving performance in the simulator returns in just 24 hours! </a:t>
            </a:r>
          </a:p>
          <a:p>
            <a:pPr eaLnBrk="1" hangingPunct="1">
              <a:spcBef>
                <a:spcPct val="0"/>
              </a:spcBef>
              <a:defRPr/>
            </a:pPr>
            <a:endParaRPr lang="en-US" dirty="0" smtClean="0"/>
          </a:p>
          <a:p>
            <a:pPr eaLnBrk="1" hangingPunct="1">
              <a:spcBef>
                <a:spcPct val="0"/>
              </a:spcBef>
              <a:defRPr/>
            </a:pPr>
            <a:r>
              <a:rPr lang="en-US" dirty="0" smtClean="0"/>
              <a:t>Achieving high compliance is important to establish within the first few weeks of treatment.  In the general population, a variable number of patients may refuse or quit CPAP compliance. However, comfort is an important consideration and proper selection and fit of accessories can be most helpful. There are, for example, “smart devices’, called APAP machines (covered in lesson) that can detect what pressure is needed to open the airway and deliver such pressure only when needed.  Therefore, resolving technical issues as quickly as possible is essential to optimize comfort and then effective behavioral support, should follow immediately.</a:t>
            </a:r>
          </a:p>
          <a:p>
            <a:pPr eaLnBrk="1" hangingPunct="1">
              <a:spcBef>
                <a:spcPct val="0"/>
              </a:spcBef>
              <a:defRPr/>
            </a:pPr>
            <a:endParaRPr lang="en-US" dirty="0" smtClean="0"/>
          </a:p>
          <a:p>
            <a:pPr eaLnBrk="1" hangingPunct="1">
              <a:spcBef>
                <a:spcPct val="0"/>
              </a:spcBef>
              <a:defRPr/>
            </a:pPr>
            <a:r>
              <a:rPr lang="en-US" dirty="0" smtClean="0"/>
              <a:t>Topics Covered in Lesson:</a:t>
            </a:r>
          </a:p>
          <a:p>
            <a:pPr marL="172119" indent="-172119" eaLnBrk="1" hangingPunct="1">
              <a:spcBef>
                <a:spcPct val="0"/>
              </a:spcBef>
              <a:buFont typeface="Arial" pitchFamily="34" charset="0"/>
              <a:buChar char="•"/>
              <a:defRPr/>
            </a:pPr>
            <a:r>
              <a:rPr lang="en-US" dirty="0" smtClean="0"/>
              <a:t>Recommendations for achieving high compliance with PAP therapy;</a:t>
            </a:r>
          </a:p>
          <a:p>
            <a:pPr marL="172119" indent="-172119" eaLnBrk="1" hangingPunct="1">
              <a:spcBef>
                <a:spcPct val="0"/>
              </a:spcBef>
              <a:buFont typeface="Arial" pitchFamily="34" charset="0"/>
              <a:buChar char="•"/>
              <a:defRPr/>
            </a:pPr>
            <a:r>
              <a:rPr lang="en-US" dirty="0" smtClean="0"/>
              <a:t>Special considerations for PAP use in the CMV setting and strategies for success;</a:t>
            </a:r>
          </a:p>
          <a:p>
            <a:pPr marL="172119" indent="-172119" eaLnBrk="1" hangingPunct="1">
              <a:spcBef>
                <a:spcPct val="0"/>
              </a:spcBef>
              <a:buFont typeface="Arial" pitchFamily="34" charset="0"/>
              <a:buChar char="•"/>
              <a:defRPr/>
            </a:pPr>
            <a:r>
              <a:rPr lang="en-US" dirty="0" smtClean="0"/>
              <a:t>Medical Expert Panel recommendations on medical treatment monitoring for drivers with OSA;</a:t>
            </a:r>
          </a:p>
          <a:p>
            <a:pPr marL="172119" indent="-172119" eaLnBrk="1" hangingPunct="1">
              <a:spcBef>
                <a:spcPct val="0"/>
              </a:spcBef>
              <a:buFont typeface="Arial" pitchFamily="34" charset="0"/>
              <a:buChar char="•"/>
              <a:defRPr/>
            </a:pPr>
            <a:r>
              <a:rPr lang="en-US" dirty="0" smtClean="0"/>
              <a:t>Achieving compliance to PAP therapy contributes to Fatigue Management on the job. </a:t>
            </a:r>
          </a:p>
          <a:p>
            <a:pPr eaLnBrk="1" hangingPunct="1">
              <a:spcBef>
                <a:spcPct val="0"/>
              </a:spcBef>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C7400677-F29C-4837-827B-E1066312457E}"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 </a:t>
            </a:r>
            <a:r>
              <a:rPr lang="en-US" b="1" baseline="0" dirty="0" smtClean="0"/>
              <a:t> </a:t>
            </a:r>
            <a:r>
              <a:rPr lang="en-US" sz="1200" kern="1200" dirty="0" smtClean="0">
                <a:solidFill>
                  <a:schemeClr val="tx1"/>
                </a:solidFill>
                <a:effectLst/>
                <a:latin typeface="+mn-lt"/>
                <a:ea typeface="+mn-ea"/>
                <a:cs typeface="+mn-cs"/>
              </a:rPr>
              <a:t>It is important for commercial drivers on PAP treatment to develop skills and sleep habits that lead to use of their device every time they sleep. The personal benefits that come to the driver are substantial.  Furthermore, when the driver can demonstrate high compliance to PAP through required treatment monitoring, this helps build a culture of safety in the workplace.</a:t>
            </a:r>
          </a:p>
          <a:p>
            <a:pPr eaLnBrk="1" hangingPunct="1">
              <a:spcBef>
                <a:spcPct val="0"/>
              </a:spcBef>
            </a:pPr>
            <a:endParaRPr lang="en-US" sz="1200" b="1" kern="1200" dirty="0" smtClean="0">
              <a:solidFill>
                <a:schemeClr val="tx1"/>
              </a:solidFill>
              <a:effectLst/>
              <a:latin typeface="+mn-lt"/>
              <a:ea typeface="+mn-ea"/>
              <a:cs typeface="+mn-cs"/>
            </a:endParaRPr>
          </a:p>
          <a:p>
            <a:pPr eaLnBrk="1" hangingPunct="1">
              <a:spcBef>
                <a:spcPct val="0"/>
              </a:spcBef>
            </a:pPr>
            <a:endParaRPr lang="en-US" b="1" dirty="0" smtClean="0"/>
          </a:p>
          <a:p>
            <a:pPr eaLnBrk="1" hangingPunct="1">
              <a:spcBef>
                <a:spcPct val="0"/>
              </a:spcBef>
            </a:pPr>
            <a:r>
              <a:rPr lang="en-US" b="1" dirty="0" smtClean="0"/>
              <a:t>________________________</a:t>
            </a:r>
          </a:p>
          <a:p>
            <a:pPr eaLnBrk="1" hangingPunct="1">
              <a:spcBef>
                <a:spcPct val="0"/>
              </a:spcBef>
            </a:pPr>
            <a:r>
              <a:rPr lang="en-US" b="1" dirty="0" smtClean="0"/>
              <a:t>Instructor Notes:</a:t>
            </a:r>
            <a:endParaRPr lang="en-US" dirty="0" smtClean="0"/>
          </a:p>
          <a:p>
            <a:pPr eaLnBrk="1" hangingPunct="1">
              <a:spcBef>
                <a:spcPct val="0"/>
              </a:spcBef>
            </a:pPr>
            <a:r>
              <a:rPr lang="en-US" dirty="0" smtClean="0"/>
              <a:t>Key Points:</a:t>
            </a:r>
          </a:p>
          <a:p>
            <a:pPr eaLnBrk="1" hangingPunct="1">
              <a:spcBef>
                <a:spcPct val="0"/>
              </a:spcBef>
            </a:pPr>
            <a:r>
              <a:rPr lang="en-US" dirty="0" smtClean="0"/>
              <a:t>It is the CMV driver’s decision to improve their personal safety on-the-road, health, quality of life, and protect interests of family, coworkers, community, and employer.</a:t>
            </a:r>
          </a:p>
          <a:p>
            <a:pPr eaLnBrk="1" hangingPunct="1">
              <a:spcBef>
                <a:spcPct val="0"/>
              </a:spcBef>
            </a:pPr>
            <a:r>
              <a:rPr lang="en-US" dirty="0" smtClean="0"/>
              <a:t>Fully utilize healthcare and carrier (employer) resources to select PAP device and accessories that best meet personal treatment needs – work with resources to troubleshoot and solve any technical issues. Practice good sleep hygiene for promoting effective treatment – </a:t>
            </a:r>
            <a:r>
              <a:rPr lang="en-US" i="1" dirty="0" smtClean="0"/>
              <a:t>set sleep schedule, control room temperature, avoid alcohol before bed, etc.</a:t>
            </a:r>
          </a:p>
          <a:p>
            <a:pPr eaLnBrk="1" hangingPunct="1">
              <a:spcBef>
                <a:spcPct val="0"/>
              </a:spcBef>
            </a:pPr>
            <a:endParaRPr lang="en-US" dirty="0" smtClean="0"/>
          </a:p>
          <a:p>
            <a:pPr eaLnBrk="1" hangingPunct="1">
              <a:spcBef>
                <a:spcPct val="0"/>
              </a:spcBef>
            </a:pPr>
            <a:r>
              <a:rPr lang="en-US" dirty="0" smtClean="0"/>
              <a:t>Additional points for text development:  Develop skills and sleep habits that lead to use of PAP every night. Understand and follow CMV regulatory requirements for monitoring and reporting PAP compliance. Contribute, with coworkers and employer, to building a culture for a safer and healthier workplace and successful FMP, including management of sleep disorders.</a:t>
            </a:r>
          </a:p>
          <a:p>
            <a:pPr eaLnBrk="1" hangingPunct="1">
              <a:spcBef>
                <a:spcPct val="0"/>
              </a:spcBef>
            </a:pPr>
            <a:endParaRPr lang="en-US" dirty="0" smtClean="0"/>
          </a:p>
          <a:p>
            <a:pPr eaLnBrk="1" hangingPunct="1">
              <a:spcBef>
                <a:spcPct val="0"/>
              </a:spcBef>
            </a:pPr>
            <a:r>
              <a:rPr lang="en-US" dirty="0" smtClean="0"/>
              <a:t>Additional online resource:  http://www.webmd.com/sleep-disorders/sleep-apnea/treating-sleep-apnea/devices?page=2 </a:t>
            </a:r>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FBAB80-276F-40C8-A905-C88DA0F919BF}" type="slidenum">
              <a:rPr lang="en-US">
                <a:cs typeface="Arial" charset="0"/>
              </a:rPr>
              <a:pPr fontAlgn="base">
                <a:spcBef>
                  <a:spcPct val="0"/>
                </a:spcBef>
                <a:spcAft>
                  <a:spcPct val="0"/>
                </a:spcAft>
                <a:defRPr/>
              </a:pPr>
              <a:t>53</a:t>
            </a:fld>
            <a:endParaRPr lang="en-US">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a:t>
            </a:r>
            <a:r>
              <a:rPr lang="en-US" b="1" baseline="0" dirty="0" smtClean="0"/>
              <a:t>  </a:t>
            </a:r>
            <a:r>
              <a:rPr lang="en-US" sz="1200" kern="1200" dirty="0" smtClean="0">
                <a:solidFill>
                  <a:schemeClr val="tx1"/>
                </a:solidFill>
                <a:effectLst/>
                <a:latin typeface="+mn-lt"/>
                <a:ea typeface="+mn-ea"/>
                <a:cs typeface="+mn-cs"/>
              </a:rPr>
              <a:t>Drivers beginning PAP treatment usually feel remarkably rested and alert - almost immediately!  There is a great variety of PAP devices and accessories available to help with comfort and assure effective treatment.  In the first several days of treatment, a person having any difficulties with equipment, mask fit, or comfort, should communicate with the PAP service provider and/or medical specialist to resolve these issues quickly.</a:t>
            </a:r>
            <a:endParaRPr lang="en-US" b="1" dirty="0" smtClean="0"/>
          </a:p>
          <a:p>
            <a:pPr eaLnBrk="1" hangingPunct="1">
              <a:spcBef>
                <a:spcPct val="0"/>
              </a:spcBef>
            </a:pPr>
            <a:endParaRPr lang="en-US" b="1" dirty="0" smtClean="0"/>
          </a:p>
          <a:p>
            <a:pPr eaLnBrk="1" hangingPunct="1">
              <a:spcBef>
                <a:spcPct val="0"/>
              </a:spcBef>
            </a:pPr>
            <a:endParaRPr lang="en-US" b="1" dirty="0" smtClean="0"/>
          </a:p>
          <a:p>
            <a:pPr eaLnBrk="1" hangingPunct="1">
              <a:spcBef>
                <a:spcPct val="0"/>
              </a:spcBef>
            </a:pPr>
            <a:endParaRPr lang="en-US" dirty="0" smtClean="0"/>
          </a:p>
          <a:p>
            <a:pPr eaLnBrk="1" hangingPunct="1">
              <a:spcBef>
                <a:spcPct val="0"/>
              </a:spcBef>
            </a:pPr>
            <a:endParaRPr lang="en-US" dirty="0" smtClean="0"/>
          </a:p>
        </p:txBody>
      </p:sp>
      <p:sp>
        <p:nvSpPr>
          <p:cNvPr id="124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B056C7-DA5B-4579-97B4-F8ECF3F87527}" type="slidenum">
              <a:rPr lang="en-US">
                <a:cs typeface="Arial" charset="0"/>
              </a:rPr>
              <a:pPr fontAlgn="base">
                <a:spcBef>
                  <a:spcPct val="0"/>
                </a:spcBef>
                <a:spcAft>
                  <a:spcPct val="0"/>
                </a:spcAft>
                <a:defRPr/>
              </a:pPr>
              <a:t>54</a:t>
            </a:fld>
            <a:endParaRPr lang="en-US">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eaLnBrk="1" fontAlgn="auto" hangingPunct="1">
              <a:spcBef>
                <a:spcPts val="0"/>
              </a:spcBef>
              <a:spcAft>
                <a:spcPts val="0"/>
              </a:spcAft>
              <a:defRPr/>
            </a:pPr>
            <a:r>
              <a:rPr lang="en-US" b="1" dirty="0" smtClean="0"/>
              <a:t>Narration:</a:t>
            </a:r>
            <a:r>
              <a:rPr lang="en-US" b="1" baseline="0" dirty="0" smtClean="0"/>
              <a:t> </a:t>
            </a:r>
            <a:r>
              <a:rPr lang="en-US" sz="1200" kern="1200" dirty="0" smtClean="0">
                <a:solidFill>
                  <a:schemeClr val="tx1"/>
                </a:solidFill>
                <a:effectLst/>
                <a:latin typeface="+mn-lt"/>
                <a:ea typeface="+mn-ea"/>
                <a:cs typeface="+mn-cs"/>
              </a:rPr>
              <a:t>Many different PAP devices are available that can be tailored to meet the needs of the individual user and promote comfort during sleep. A great variety of mask types are available to enable a comfortable fit. Special accessories, like air humidifiers, can help with dryness in the throat and mouth.</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eaLnBrk="1" fontAlgn="auto" hangingPunct="1">
              <a:spcBef>
                <a:spcPts val="0"/>
              </a:spcBef>
              <a:spcAft>
                <a:spcPts val="0"/>
              </a:spcAft>
              <a:defRPr/>
            </a:pPr>
            <a:r>
              <a:rPr lang="en-US" dirty="0" smtClean="0"/>
              <a:t>_____________________________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Key Points:</a:t>
            </a:r>
          </a:p>
          <a:p>
            <a:pPr marL="971550" lvl="2" indent="-514350" eaLnBrk="1" fontAlgn="auto" hangingPunct="1">
              <a:spcBef>
                <a:spcPts val="0"/>
              </a:spcBef>
              <a:spcAft>
                <a:spcPts val="0"/>
              </a:spcAft>
              <a:buFont typeface="+mj-lt"/>
              <a:buAutoNum type="arabicPeriod"/>
              <a:defRPr/>
            </a:pPr>
            <a:r>
              <a:rPr lang="en-US" sz="3200" dirty="0"/>
              <a:t>Many different PAP devices (CPAP, APAP) are available that can tailor air pressure delivery to meet user needs and comfort during sleep.</a:t>
            </a:r>
          </a:p>
          <a:p>
            <a:pPr marL="971550" lvl="2" indent="-514350" eaLnBrk="1" fontAlgn="auto" hangingPunct="1">
              <a:spcBef>
                <a:spcPts val="0"/>
              </a:spcBef>
              <a:spcAft>
                <a:spcPts val="0"/>
              </a:spcAft>
              <a:buFont typeface="+mj-lt"/>
              <a:buAutoNum type="arabicPeriod"/>
              <a:defRPr/>
            </a:pPr>
            <a:r>
              <a:rPr lang="en-US" sz="3200" dirty="0"/>
              <a:t>Great variety of mask types available to enable </a:t>
            </a:r>
            <a:r>
              <a:rPr lang="en-US" sz="3200" dirty="0" smtClean="0"/>
              <a:t>most </a:t>
            </a:r>
            <a:r>
              <a:rPr lang="en-US" sz="3200" dirty="0"/>
              <a:t>comfortable fit</a:t>
            </a:r>
          </a:p>
          <a:p>
            <a:pPr marL="971550" lvl="2" indent="-514350" eaLnBrk="1" fontAlgn="auto" hangingPunct="1">
              <a:spcBef>
                <a:spcPts val="0"/>
              </a:spcBef>
              <a:spcAft>
                <a:spcPts val="0"/>
              </a:spcAft>
              <a:buFont typeface="+mj-lt"/>
              <a:buAutoNum type="arabicPeriod"/>
              <a:defRPr/>
            </a:pPr>
            <a:r>
              <a:rPr lang="en-US" sz="3200" dirty="0"/>
              <a:t>Special unheated and heated humidifiers can help with dryness, etc.</a:t>
            </a:r>
          </a:p>
          <a:p>
            <a:pPr eaLnBrk="1" fontAlgn="auto" hangingPunct="1">
              <a:spcBef>
                <a:spcPts val="0"/>
              </a:spcBef>
              <a:spcAft>
                <a:spcPts val="0"/>
              </a:spcAft>
              <a:defRPr/>
            </a:pPr>
            <a:endParaRPr lang="en-US" dirty="0"/>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FAC563-C920-42BB-A90B-65E1A4041BFD}" type="slidenum">
              <a:rPr lang="en-US">
                <a:cs typeface="Arial" charset="0"/>
              </a:rPr>
              <a:pPr fontAlgn="base">
                <a:spcBef>
                  <a:spcPct val="0"/>
                </a:spcBef>
                <a:spcAft>
                  <a:spcPct val="0"/>
                </a:spcAft>
                <a:defRPr/>
              </a:pPr>
              <a:t>55</a:t>
            </a:fld>
            <a:endParaRPr lang="en-US">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dirty="0" smtClean="0"/>
              <a:t>Narration:</a:t>
            </a:r>
            <a:r>
              <a:rPr lang="en-US" dirty="0" smtClean="0"/>
              <a:t> </a:t>
            </a:r>
            <a:r>
              <a:rPr lang="en-US" sz="1200" kern="1200" dirty="0" smtClean="0">
                <a:solidFill>
                  <a:schemeClr val="tx1"/>
                </a:solidFill>
                <a:effectLst/>
                <a:latin typeface="+mn-lt"/>
                <a:ea typeface="+mn-ea"/>
                <a:cs typeface="+mn-cs"/>
              </a:rPr>
              <a:t>For assurance of safety on the road, commercial drivers with obstructive sleep apnea need ongoing long-term management for this disorder.  FMCSA Medical Expert Panel recommendations for carriers and drivers advocate periodic monitoring and documentation of PAP compliance or, recertification, for those drivers that have undergone surgeries to treat their sleep apnea. Each state or province</a:t>
            </a:r>
            <a:r>
              <a:rPr lang="en-US" sz="1200" kern="1200" baseline="0" dirty="0" smtClean="0">
                <a:solidFill>
                  <a:schemeClr val="tx1"/>
                </a:solidFill>
                <a:effectLst/>
                <a:latin typeface="+mn-lt"/>
                <a:ea typeface="+mn-ea"/>
                <a:cs typeface="+mn-cs"/>
              </a:rPr>
              <a:t> translates these recommendations in setting their own state requirements for medical certification of drivers. Thus, these rules can vary from one state or province to another; drivers and carriers need to check with local authorities and comply with those requirements. The recommendations in this slide are the most recent that have been provided to FMCSA by their Medical Expert Panel and how they apply to rules in any one state or province may vary.  Regardless, periodic medical c</a:t>
            </a:r>
            <a:r>
              <a:rPr lang="en-US" sz="1200" kern="1200" dirty="0" smtClean="0">
                <a:solidFill>
                  <a:schemeClr val="tx1"/>
                </a:solidFill>
                <a:effectLst/>
                <a:latin typeface="+mn-lt"/>
                <a:ea typeface="+mn-ea"/>
                <a:cs typeface="+mn-cs"/>
              </a:rPr>
              <a:t>ertification is needed to obtain</a:t>
            </a:r>
            <a:r>
              <a:rPr lang="en-US" sz="1200" kern="1200" baseline="0" dirty="0" smtClean="0">
                <a:solidFill>
                  <a:schemeClr val="tx1"/>
                </a:solidFill>
                <a:effectLst/>
                <a:latin typeface="+mn-lt"/>
                <a:ea typeface="+mn-ea"/>
                <a:cs typeface="+mn-cs"/>
              </a:rPr>
              <a:t> or maintain a driver’s commercial driving license.  Each jurisdiction will have specific requirements that will determine how drivers with sleep apnea must demonstrate </a:t>
            </a:r>
            <a:r>
              <a:rPr lang="en-US" sz="1200" kern="1200" dirty="0" smtClean="0">
                <a:solidFill>
                  <a:schemeClr val="tx1"/>
                </a:solidFill>
                <a:effectLst/>
                <a:latin typeface="+mn-lt"/>
                <a:ea typeface="+mn-ea"/>
                <a:cs typeface="+mn-cs"/>
              </a:rPr>
              <a:t>compliance with treatment and that they remain free from sleepiness on the job.</a:t>
            </a:r>
          </a:p>
          <a:p>
            <a:pPr eaLnBrk="1" hangingPunct="1">
              <a:spcBef>
                <a:spcPct val="0"/>
              </a:spcBef>
              <a:defRPr/>
            </a:pPr>
            <a:endParaRPr lang="en-US" sz="1200" kern="1200" dirty="0" smtClean="0">
              <a:solidFill>
                <a:schemeClr val="tx1"/>
              </a:solidFill>
              <a:effectLst/>
              <a:latin typeface="+mn-lt"/>
              <a:ea typeface="+mn-ea"/>
              <a:cs typeface="+mn-cs"/>
            </a:endParaRPr>
          </a:p>
          <a:p>
            <a:pPr eaLnBrk="1" hangingPunct="1">
              <a:spcBef>
                <a:spcPct val="0"/>
              </a:spcBef>
              <a:defRPr/>
            </a:pPr>
            <a:r>
              <a:rPr lang="en-US" dirty="0" smtClean="0"/>
              <a:t>______________________________</a:t>
            </a:r>
          </a:p>
          <a:p>
            <a:pPr eaLnBrk="1" hangingPunct="1">
              <a:spcBef>
                <a:spcPct val="0"/>
              </a:spcBef>
              <a:defRPr/>
            </a:pPr>
            <a:r>
              <a:rPr lang="en-US" b="1" dirty="0" smtClean="0"/>
              <a:t>Instructor Notes:</a:t>
            </a:r>
          </a:p>
          <a:p>
            <a:pPr eaLnBrk="1" hangingPunct="1">
              <a:spcBef>
                <a:spcPct val="0"/>
              </a:spcBef>
              <a:defRPr/>
            </a:pPr>
            <a:r>
              <a:rPr lang="en-US" dirty="0" smtClean="0"/>
              <a:t>Key Points:</a:t>
            </a:r>
          </a:p>
          <a:p>
            <a:pPr eaLnBrk="1" hangingPunct="1">
              <a:spcBef>
                <a:spcPct val="0"/>
              </a:spcBef>
              <a:defRPr/>
            </a:pPr>
            <a:endParaRPr lang="en-US" dirty="0" smtClean="0"/>
          </a:p>
          <a:p>
            <a:pPr eaLnBrk="1" hangingPunct="1">
              <a:spcBef>
                <a:spcPct val="0"/>
              </a:spcBef>
              <a:defRPr/>
            </a:pPr>
            <a:r>
              <a:rPr lang="en-US" dirty="0" smtClean="0"/>
              <a:t>Background points for introducing content of this slide – to help drivers understand that MEP recommendations are based on expert guidelines from sleep medicine community, which include the following: </a:t>
            </a:r>
          </a:p>
          <a:p>
            <a:pPr marL="685800" lvl="1" indent="-228600" eaLnBrk="1" hangingPunct="1">
              <a:spcBef>
                <a:spcPct val="0"/>
              </a:spcBef>
              <a:buFont typeface="+mj-lt"/>
              <a:buAutoNum type="arabicPeriod"/>
              <a:defRPr/>
            </a:pPr>
            <a:r>
              <a:rPr lang="en-US" dirty="0" smtClean="0"/>
              <a:t>OSA patients should have ongoing, long-term management for their chronic disorder;</a:t>
            </a:r>
          </a:p>
          <a:p>
            <a:pPr marL="685800" lvl="1" indent="-228600" eaLnBrk="1" hangingPunct="1">
              <a:spcBef>
                <a:spcPct val="0"/>
              </a:spcBef>
              <a:buFont typeface="+mj-lt"/>
              <a:buAutoNum type="arabicPeriod"/>
              <a:defRPr/>
            </a:pPr>
            <a:r>
              <a:rPr lang="en-US" dirty="0" smtClean="0"/>
              <a:t>Regular follow-ups to monitor treatment adherence, side effects, development of medical complications related to OSA, and continued resolution of symptoms;</a:t>
            </a:r>
          </a:p>
          <a:p>
            <a:pPr marL="685800" lvl="1" indent="-228600" eaLnBrk="1" hangingPunct="1">
              <a:spcBef>
                <a:spcPct val="0"/>
              </a:spcBef>
              <a:buFont typeface="+mj-lt"/>
              <a:buAutoNum type="arabicPeriod"/>
              <a:defRPr/>
            </a:pPr>
            <a:r>
              <a:rPr lang="en-US" dirty="0" smtClean="0"/>
              <a:t>Those with reduction in severity/elimination of OSA, via weight loss or surgeries, should be monitored for continued risk factor modification and to look out for return of symptoms.</a:t>
            </a:r>
          </a:p>
          <a:p>
            <a:pPr eaLnBrk="1" hangingPunct="1">
              <a:spcBef>
                <a:spcPct val="0"/>
              </a:spcBef>
              <a:defRPr/>
            </a:pPr>
            <a:endParaRPr lang="en-US" dirty="0" smtClean="0"/>
          </a:p>
          <a:p>
            <a:pPr eaLnBrk="1" fontAlgn="auto" hangingPunct="1">
              <a:spcBef>
                <a:spcPts val="0"/>
              </a:spcBef>
              <a:spcAft>
                <a:spcPts val="0"/>
              </a:spcAft>
              <a:defRPr/>
            </a:pPr>
            <a:r>
              <a:rPr lang="en-US" dirty="0" smtClean="0"/>
              <a:t>For Further Information, see the following online resources: </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From FMCSA, see:</a:t>
            </a:r>
            <a:r>
              <a:rPr lang="en-US" baseline="0" dirty="0" smtClean="0"/>
              <a:t> http://www.fmcsa.dot.gov/rules-regulations/administration/rulemakings/final/E8-28173-Medical-Certification-Requirements-CDL-12-1-08-Final%20Rule.pdf </a:t>
            </a:r>
            <a:endParaRPr lang="en-US" dirty="0" smtClean="0"/>
          </a:p>
          <a:p>
            <a:pPr marL="971550" lvl="1" indent="-514350" eaLnBrk="1" fontAlgn="auto" hangingPunct="1">
              <a:spcBef>
                <a:spcPts val="0"/>
              </a:spcBef>
              <a:spcAft>
                <a:spcPts val="0"/>
              </a:spcAft>
              <a:buFont typeface="+mj-lt"/>
              <a:buAutoNum type="arabicPeriod"/>
              <a:defRPr/>
            </a:pPr>
            <a:r>
              <a:rPr lang="en-US" dirty="0" smtClean="0"/>
              <a:t>Recommendations of Federal Motor Carrier Safety Administration Medical Expert Panel (2008): http://www.fmcsa.dot.gov/rules-regulations/TOPICS/mep/report/Sleep-MEP-Panel-Recommendations-508.pdf</a:t>
            </a:r>
          </a:p>
          <a:p>
            <a:pPr marL="971550" lvl="1" indent="-514350" eaLnBrk="1" fontAlgn="auto" hangingPunct="1">
              <a:spcBef>
                <a:spcPts val="0"/>
              </a:spcBef>
              <a:spcAft>
                <a:spcPts val="0"/>
              </a:spcAft>
              <a:buFont typeface="+mj-lt"/>
              <a:buAutoNum type="arabicPeriod"/>
              <a:defRPr/>
            </a:pPr>
            <a:r>
              <a:rPr lang="en-US" dirty="0" smtClean="0"/>
              <a:t>The Canadian Council of Motor Transport Administrators Medical Standards for Drivers, Section 6.4.2 (August 2011): http://www.ccmta.ca/english/pdf/medical_standards_aug_2011.pdf </a:t>
            </a:r>
          </a:p>
          <a:p>
            <a:pPr lvl="1" eaLnBrk="1" hangingPunct="1">
              <a:spcBef>
                <a:spcPct val="0"/>
              </a:spcBef>
              <a:defRPr/>
            </a:pPr>
            <a:endParaRPr lang="en-US" dirty="0" smtClean="0"/>
          </a:p>
          <a:p>
            <a:pPr eaLnBrk="1" hangingPunct="1">
              <a:spcBef>
                <a:spcPct val="0"/>
              </a:spcBef>
              <a:defRPr/>
            </a:pPr>
            <a:endParaRPr lang="en-US" dirty="0" smtClean="0"/>
          </a:p>
        </p:txBody>
      </p:sp>
      <p:sp>
        <p:nvSpPr>
          <p:cNvPr id="137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FBDC17-DD61-463B-B228-FFD358627F13}" type="slidenum">
              <a:rPr lang="en-US">
                <a:cs typeface="Arial" charset="0"/>
              </a:rPr>
              <a:pPr fontAlgn="base">
                <a:spcBef>
                  <a:spcPct val="0"/>
                </a:spcBef>
                <a:spcAft>
                  <a:spcPct val="0"/>
                </a:spcAft>
                <a:defRPr/>
              </a:pPr>
              <a:t>56</a:t>
            </a:fld>
            <a:endParaRPr lang="en-US">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dirty="0" smtClean="0"/>
              <a:t>Narration: </a:t>
            </a:r>
            <a:r>
              <a:rPr lang="en-US" sz="1200" kern="1200" dirty="0" smtClean="0">
                <a:solidFill>
                  <a:schemeClr val="tx1"/>
                </a:solidFill>
                <a:effectLst/>
                <a:latin typeface="+mn-lt"/>
                <a:ea typeface="+mn-ea"/>
                <a:cs typeface="+mn-cs"/>
              </a:rPr>
              <a:t>This slide summarizes key features of two different compliance tracking devices that can monitor and report PAP use. Carriers will want to confirm use of PAP by drivers through reliable monitoring.  But, the best approach will be a well-informed driver who understands the substantial health and safety benefits that come from using their PAP machine every time they sleep. The role of the carriers simply will be to reinforce drivers’ efforts and document a team effort to achieve the same goal and that both are supporting the carrier policy and procedures. The type of tracking device that attaches to the PAP machine and sends usage data wirelessly every day will be the preferred way to accomplish this. Daily tracking can continue wherever the driver may be - on the road or at home, and enables the healthcare provider to contact the driver quickly if the information shows any interruptions. Thus, it is possible to make adjustments rapidly to assure ongoing and successful treatment for the driver and prevent lapses that jeopardize eligibility to drive commercially.</a:t>
            </a:r>
            <a:endParaRPr lang="en-US" dirty="0" smtClean="0"/>
          </a:p>
          <a:p>
            <a:pPr eaLnBrk="1" hangingPunct="1">
              <a:spcBef>
                <a:spcPct val="0"/>
              </a:spcBef>
              <a:defRPr/>
            </a:pPr>
            <a:endParaRPr lang="en-US" dirty="0" smtClean="0"/>
          </a:p>
          <a:p>
            <a:pPr eaLnBrk="1" hangingPunct="1">
              <a:spcBef>
                <a:spcPct val="0"/>
              </a:spcBef>
              <a:defRPr/>
            </a:pPr>
            <a:r>
              <a:rPr lang="en-US" dirty="0" smtClean="0"/>
              <a:t>_____________________________</a:t>
            </a:r>
          </a:p>
          <a:p>
            <a:pPr eaLnBrk="1" hangingPunct="1">
              <a:spcBef>
                <a:spcPct val="0"/>
              </a:spcBef>
              <a:defRPr/>
            </a:pPr>
            <a:r>
              <a:rPr lang="en-US" b="1" dirty="0" smtClean="0"/>
              <a:t>Instructor Notes:</a:t>
            </a:r>
          </a:p>
          <a:p>
            <a:pPr eaLnBrk="1" hangingPunct="1">
              <a:spcBef>
                <a:spcPct val="0"/>
              </a:spcBef>
              <a:defRPr/>
            </a:pPr>
            <a:r>
              <a:rPr lang="en-US" dirty="0" smtClean="0"/>
              <a:t>Key Points:</a:t>
            </a:r>
          </a:p>
          <a:p>
            <a:pPr marL="685800" lvl="1" indent="-228600" eaLnBrk="1" hangingPunct="1">
              <a:spcBef>
                <a:spcPct val="0"/>
              </a:spcBef>
              <a:buFont typeface="+mj-lt"/>
              <a:buAutoNum type="arabicPeriod"/>
              <a:defRPr/>
            </a:pPr>
            <a:r>
              <a:rPr lang="en-US" dirty="0" smtClean="0"/>
              <a:t>Electronic Web-based compliance monitoring devices</a:t>
            </a:r>
          </a:p>
          <a:p>
            <a:pPr marL="1144783" lvl="2" indent="-228600" eaLnBrk="1" hangingPunct="1">
              <a:spcBef>
                <a:spcPct val="0"/>
              </a:spcBef>
              <a:buFont typeface="+mj-lt"/>
              <a:buAutoNum type="alphaLcPeriod"/>
              <a:defRPr/>
            </a:pPr>
            <a:r>
              <a:rPr lang="en-US" dirty="0" smtClean="0"/>
              <a:t>Monitors driver’s PAP usage and compliance wirelessly</a:t>
            </a:r>
          </a:p>
          <a:p>
            <a:pPr marL="1144783" lvl="2" indent="-228600" eaLnBrk="1" hangingPunct="1">
              <a:spcBef>
                <a:spcPct val="0"/>
              </a:spcBef>
              <a:buFont typeface="+mj-lt"/>
              <a:buAutoNum type="alphaLcPeriod"/>
              <a:defRPr/>
            </a:pPr>
            <a:r>
              <a:rPr lang="en-US" dirty="0" smtClean="0"/>
              <a:t>Links to PAP device to automatically upload usage information to a computer secure server</a:t>
            </a:r>
          </a:p>
          <a:p>
            <a:pPr marL="1144783" lvl="2" indent="-228600" eaLnBrk="1" hangingPunct="1">
              <a:spcBef>
                <a:spcPct val="0"/>
              </a:spcBef>
              <a:buFont typeface="+mj-lt"/>
              <a:buAutoNum type="alphaLcPeriod"/>
              <a:defRPr/>
            </a:pPr>
            <a:r>
              <a:rPr lang="en-US" dirty="0" smtClean="0"/>
              <a:t>Allows for daily checks of PAP usage and sleep quality; typically, the system is set up to monitor and report PAP compliance for the first weeks after start of treatment, allowing early detection of any problems, so the driver can work with the PAP provider to troubleshooting and make corrections</a:t>
            </a:r>
          </a:p>
          <a:p>
            <a:pPr marL="687583" lvl="1" indent="-228600" eaLnBrk="1" hangingPunct="1">
              <a:spcBef>
                <a:spcPct val="0"/>
              </a:spcBef>
              <a:buFont typeface="+mj-lt"/>
              <a:buAutoNum type="arabicPeriod"/>
              <a:defRPr/>
            </a:pPr>
            <a:r>
              <a:rPr lang="en-US" dirty="0" smtClean="0"/>
              <a:t>Other monitoring devices include those that are built into the PAP device and store information on removable data cards</a:t>
            </a:r>
          </a:p>
          <a:p>
            <a:pPr marL="1146566" lvl="2" indent="-228600" eaLnBrk="1" hangingPunct="1">
              <a:spcBef>
                <a:spcPct val="0"/>
              </a:spcBef>
              <a:buFont typeface="+mj-lt"/>
              <a:buAutoNum type="alphaLcPeriod"/>
              <a:defRPr/>
            </a:pPr>
            <a:r>
              <a:rPr lang="en-US" dirty="0" smtClean="0"/>
              <a:t>Periodically, the card can be removed and the information on PAP usage transferred to the PAP provider to check on compliance; this type of system is less useful than the web-based systems, since it only provides compliance feedback periodically rather than day-by-day.</a:t>
            </a:r>
          </a:p>
          <a:p>
            <a:pPr marL="687583" lvl="1" indent="-228600" eaLnBrk="1" hangingPunct="1">
              <a:spcBef>
                <a:spcPct val="0"/>
              </a:spcBef>
              <a:buFont typeface="+mj-lt"/>
              <a:buAutoNum type="arabicPeriod"/>
              <a:defRPr/>
            </a:pPr>
            <a:r>
              <a:rPr lang="en-US" dirty="0" smtClean="0"/>
              <a:t>Once adjustments resolve any hardware issues, follow-up monitoring continues, but reporting intervals and checks may become somewhat longer – unless the driver does not maintain required minimum use of at least 4 hours/night, for 70% of total nights.</a:t>
            </a:r>
          </a:p>
          <a:p>
            <a:pPr lvl="2" eaLnBrk="1" hangingPunct="1">
              <a:spcBef>
                <a:spcPct val="0"/>
              </a:spcBef>
              <a:defRPr/>
            </a:pPr>
            <a:endParaRPr lang="en-US" dirty="0" smtClean="0"/>
          </a:p>
          <a:p>
            <a:pPr eaLnBrk="1" hangingPunct="1">
              <a:spcBef>
                <a:spcPct val="0"/>
              </a:spcBef>
              <a:defRPr/>
            </a:pPr>
            <a:endParaRPr lang="en-US" dirty="0" smtClean="0"/>
          </a:p>
        </p:txBody>
      </p:sp>
      <p:sp>
        <p:nvSpPr>
          <p:cNvPr id="135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0F3281-6D6E-4E05-8595-1EE4C4EBF15A}" type="slidenum">
              <a:rPr lang="en-US">
                <a:cs typeface="Arial" charset="0"/>
              </a:rPr>
              <a:pPr fontAlgn="base">
                <a:spcBef>
                  <a:spcPct val="0"/>
                </a:spcBef>
                <a:spcAft>
                  <a:spcPct val="0"/>
                </a:spcAft>
                <a:defRPr/>
              </a:pPr>
              <a:t>57</a:t>
            </a:fld>
            <a:endParaRPr lang="en-US">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 </a:t>
            </a:r>
            <a:r>
              <a:rPr lang="en-US" b="1" baseline="0" dirty="0" smtClean="0"/>
              <a:t> </a:t>
            </a:r>
            <a:r>
              <a:rPr lang="en-US" sz="1200" kern="1200" dirty="0" smtClean="0">
                <a:solidFill>
                  <a:schemeClr val="tx1"/>
                </a:solidFill>
                <a:effectLst/>
                <a:latin typeface="+mn-lt"/>
                <a:ea typeface="+mn-ea"/>
                <a:cs typeface="+mn-cs"/>
              </a:rPr>
              <a:t>Drivers can seek help from managers and their carrier, lending support for successful PAP treatment. They have an important stake in the driver’s success and can make it easier for drivers to maintain treatment compliance, especially when on the road away from home.</a:t>
            </a:r>
          </a:p>
          <a:p>
            <a:pPr eaLnBrk="1" hangingPunct="1">
              <a:spcBef>
                <a:spcPct val="0"/>
              </a:spcBef>
            </a:pP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p>
          <a:p>
            <a:pPr eaLnBrk="1" hangingPunct="1">
              <a:spcBef>
                <a:spcPct val="0"/>
              </a:spcBef>
            </a:pPr>
            <a:r>
              <a:rPr lang="en-US" dirty="0" smtClean="0"/>
              <a:t>____________________________</a:t>
            </a:r>
          </a:p>
          <a:p>
            <a:pPr eaLnBrk="1" hangingPunct="1">
              <a:spcBef>
                <a:spcPct val="0"/>
              </a:spcBef>
            </a:pPr>
            <a:r>
              <a:rPr lang="en-US" b="1" dirty="0" smtClean="0"/>
              <a:t>Instructor Notes:.</a:t>
            </a:r>
          </a:p>
          <a:p>
            <a:pPr eaLnBrk="1" hangingPunct="1">
              <a:spcBef>
                <a:spcPct val="0"/>
              </a:spcBef>
            </a:pPr>
            <a:endParaRPr lang="en-US" dirty="0" smtClean="0"/>
          </a:p>
          <a:p>
            <a:pPr eaLnBrk="1" hangingPunct="1">
              <a:spcBef>
                <a:spcPct val="0"/>
              </a:spcBef>
            </a:pPr>
            <a:r>
              <a:rPr lang="en-US" dirty="0" smtClean="0"/>
              <a:t>Key Points:</a:t>
            </a:r>
          </a:p>
          <a:p>
            <a:pPr eaLnBrk="1" hangingPunct="1">
              <a:spcBef>
                <a:spcPct val="0"/>
              </a:spcBef>
            </a:pPr>
            <a:r>
              <a:rPr lang="en-US" dirty="0" smtClean="0"/>
              <a:t>Emphasize the positive, helpful role of the carrier manager in this – how they can make treatment and compliance easier for drivers.  One way is arranging for PAP use with in-truck power inverters so drivers can use PAP in sleeper births, determining locations in advance where drivers can find locations on the road where vehicle idling restrictions won’t prevent them from using PAP.  Managers also can help by locating facilities along the driver’s route where PAP repair or replacement, or getting PAP supplies will be convenient.  Country-wide 24/7 networks are available to enable drivers to deal with broken equipment or to secure accessories and supplies.</a:t>
            </a:r>
          </a:p>
          <a:p>
            <a:pPr eaLnBrk="1" hangingPunct="1">
              <a:spcBef>
                <a:spcPct val="0"/>
              </a:spcBef>
            </a:pPr>
            <a:endParaRPr lang="en-US" dirty="0" smtClean="0"/>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BE4A41-75D7-4D43-9912-B91C89392E1F}" type="slidenum">
              <a:rPr lang="en-US">
                <a:cs typeface="Arial" charset="0"/>
              </a:rPr>
              <a:pPr fontAlgn="base">
                <a:spcBef>
                  <a:spcPct val="0"/>
                </a:spcBef>
                <a:spcAft>
                  <a:spcPct val="0"/>
                </a:spcAft>
                <a:defRPr/>
              </a:pPr>
              <a:t>58</a:t>
            </a:fld>
            <a:endParaRPr lang="en-US">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p:cNvSpPr>
            <a:spLocks noGrp="1"/>
          </p:cNvSpPr>
          <p:nvPr>
            <p:ph type="body" idx="1"/>
          </p:nvPr>
        </p:nvSpPr>
        <p:spPr bwMode="auto"/>
        <p:txBody>
          <a:bodyPr wrap="square" numCol="1" anchor="t" anchorCtr="0" compatLnSpc="1">
            <a:prstTxWarp prst="textNoShape">
              <a:avLst/>
            </a:prstTxWarp>
          </a:bodyPr>
          <a:lstStyle/>
          <a:p>
            <a:pPr marL="0" lvl="1" eaLnBrk="1" hangingPunct="1">
              <a:spcBef>
                <a:spcPct val="0"/>
              </a:spcBef>
              <a:defRPr/>
            </a:pPr>
            <a:r>
              <a:rPr lang="en-US" b="1" dirty="0" smtClean="0"/>
              <a:t>Narration: </a:t>
            </a:r>
            <a:r>
              <a:rPr lang="en-US" sz="1200" kern="1200" dirty="0" smtClean="0">
                <a:solidFill>
                  <a:schemeClr val="tx1"/>
                </a:solidFill>
                <a:effectLst/>
                <a:latin typeface="+mn-lt"/>
                <a:ea typeface="+mn-ea"/>
                <a:cs typeface="+mn-cs"/>
              </a:rPr>
              <a:t>Drivers initiating PAP treatment may benefit from discussing technical and compliance-related issues and experiences with other commercial drivers who have had long term success.</a:t>
            </a:r>
            <a:endParaRPr lang="en-US" dirty="0" smtClean="0"/>
          </a:p>
          <a:p>
            <a:pPr eaLnBrk="1" hangingPunct="1">
              <a:spcBef>
                <a:spcPct val="0"/>
              </a:spcBef>
              <a:defRPr/>
            </a:pPr>
            <a:endParaRPr lang="en-US" dirty="0" smtClean="0"/>
          </a:p>
          <a:p>
            <a:pPr eaLnBrk="1" hangingPunct="1">
              <a:spcBef>
                <a:spcPct val="0"/>
              </a:spcBef>
              <a:defRPr/>
            </a:pPr>
            <a:r>
              <a:rPr lang="en-US" dirty="0" smtClean="0"/>
              <a:t>______________________________</a:t>
            </a:r>
          </a:p>
          <a:p>
            <a:pPr eaLnBrk="1" hangingPunct="1">
              <a:spcBef>
                <a:spcPct val="0"/>
              </a:spcBef>
              <a:defRPr/>
            </a:pPr>
            <a:r>
              <a:rPr lang="en-US" b="1" dirty="0" smtClean="0"/>
              <a:t>Instructor Notes:</a:t>
            </a:r>
          </a:p>
          <a:p>
            <a:pPr eaLnBrk="1" hangingPunct="1">
              <a:spcBef>
                <a:spcPct val="0"/>
              </a:spcBef>
              <a:defRPr/>
            </a:pPr>
            <a:r>
              <a:rPr lang="en-US" dirty="0" smtClean="0"/>
              <a:t>Key Points:</a:t>
            </a:r>
          </a:p>
          <a:p>
            <a:pPr eaLnBrk="1" hangingPunct="1">
              <a:spcBef>
                <a:spcPct val="0"/>
              </a:spcBef>
              <a:defRPr/>
            </a:pPr>
            <a:r>
              <a:rPr lang="en-US" sz="4500" dirty="0"/>
              <a:t>For other more individual challenges and motivational issues related PAP compliance,  Relying on the experiences of successful drivers: </a:t>
            </a:r>
          </a:p>
          <a:p>
            <a:pPr marL="973333" lvl="1" indent="-514350" eaLnBrk="1" hangingPunct="1">
              <a:spcBef>
                <a:spcPct val="0"/>
              </a:spcBef>
              <a:buFont typeface="+mj-lt"/>
              <a:buAutoNum type="arabicPeriod"/>
              <a:defRPr/>
            </a:pPr>
            <a:r>
              <a:rPr lang="en-US" sz="3500" dirty="0"/>
              <a:t>With support and assistance from managers, join or organize a PAP-users </a:t>
            </a:r>
            <a:r>
              <a:rPr lang="en-US" sz="3500" dirty="0" smtClean="0"/>
              <a:t>group; p</a:t>
            </a:r>
            <a:r>
              <a:rPr lang="en-US" sz="3000" dirty="0" smtClean="0"/>
              <a:t>ersonalize </a:t>
            </a:r>
            <a:r>
              <a:rPr lang="en-US" sz="3000" dirty="0"/>
              <a:t>experiences, benefits and challenges, share tips, etc., related both to PAP use when traveling or during periods when off-duty.</a:t>
            </a:r>
          </a:p>
          <a:p>
            <a:pPr marL="973333" lvl="1" indent="-514350" eaLnBrk="1" hangingPunct="1">
              <a:spcBef>
                <a:spcPct val="0"/>
              </a:spcBef>
              <a:buFont typeface="+mj-lt"/>
              <a:buAutoNum type="arabicPeriod"/>
              <a:defRPr/>
            </a:pPr>
            <a:r>
              <a:rPr lang="en-US" sz="3500" dirty="0"/>
              <a:t>Seek the advice of individual drivers who have had success with PAP.</a:t>
            </a:r>
          </a:p>
          <a:p>
            <a:pPr marL="973333" lvl="1" indent="-514350" eaLnBrk="1" hangingPunct="1">
              <a:spcBef>
                <a:spcPct val="0"/>
              </a:spcBef>
              <a:buFont typeface="+mj-lt"/>
              <a:buAutoNum type="arabicPeriod"/>
              <a:defRPr/>
            </a:pPr>
            <a:r>
              <a:rPr lang="en-US" sz="3500" dirty="0"/>
              <a:t>In turn, once a driver has become an established, a successful PAP user can provide invaluable help to others just starting PAP treatment for OSA.</a:t>
            </a:r>
          </a:p>
          <a:p>
            <a:pPr eaLnBrk="1" hangingPunct="1">
              <a:spcBef>
                <a:spcPct val="0"/>
              </a:spcBef>
              <a:defRPr/>
            </a:pPr>
            <a:endParaRPr lang="en-US" dirty="0" smtClean="0"/>
          </a:p>
          <a:p>
            <a:pPr eaLnBrk="1" hangingPunct="1">
              <a:spcBef>
                <a:spcPct val="0"/>
              </a:spcBef>
              <a:defRPr/>
            </a:pPr>
            <a:endParaRPr lang="en-US" dirty="0" smtClean="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A4F2FB-0204-49D0-B214-2FA2BBBD572C}" type="slidenum">
              <a:rPr lang="en-US">
                <a:cs typeface="Arial" charset="0"/>
              </a:rPr>
              <a:pPr fontAlgn="base">
                <a:spcBef>
                  <a:spcPct val="0"/>
                </a:spcBef>
                <a:spcAft>
                  <a:spcPct val="0"/>
                </a:spcAft>
                <a:defRPr/>
              </a:pPr>
              <a:t>59</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Narration:</a:t>
            </a:r>
            <a:r>
              <a:rPr lang="en-US" b="1" baseline="0" dirty="0" smtClean="0"/>
              <a:t> </a:t>
            </a:r>
            <a:r>
              <a:rPr lang="en-US" b="0" baseline="0" dirty="0" smtClean="0"/>
              <a:t> </a:t>
            </a:r>
            <a:r>
              <a:rPr lang="en-US" sz="1200" kern="1200" dirty="0" smtClean="0">
                <a:solidFill>
                  <a:schemeClr val="tx1"/>
                </a:solidFill>
                <a:effectLst/>
                <a:latin typeface="+mn-lt"/>
                <a:ea typeface="+mn-ea"/>
                <a:cs typeface="+mn-cs"/>
              </a:rPr>
              <a:t>When sleeping time is too short or disrupted by tossing and turning, a person will experience mental fatigue and excessive sleepiness during waking hours.  This is a safety hazard for someone driving behind the wheel driving – just as much so as if they had an untreated sleep disorder!  Thus, major losses of natural sleep, even absent a sleep disorder, can result in some of the same effects that happen with sleep apnea. These effects include reduced alertness, slowed reactions in the face of dangerous and rapidly changing traffic situations, or decreased responsiveness to hazardous road conditions.  Read about key aspects of natural sleep and its importance for driver safety in Module 3.</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_________________________</a:t>
            </a:r>
          </a:p>
          <a:p>
            <a:pPr eaLnBrk="1" hangingPunct="1">
              <a:spcBef>
                <a:spcPct val="0"/>
              </a:spcBef>
            </a:pPr>
            <a:r>
              <a:rPr lang="en-US" b="1" dirty="0" smtClean="0"/>
              <a:t>Instructor Notes:</a:t>
            </a:r>
          </a:p>
          <a:p>
            <a:pPr eaLnBrk="1" hangingPunct="1">
              <a:spcBef>
                <a:spcPct val="0"/>
              </a:spcBef>
            </a:pPr>
            <a:endParaRPr lang="en-US" dirty="0" smtClean="0"/>
          </a:p>
          <a:p>
            <a:pPr eaLnBrk="1" hangingPunct="1">
              <a:spcBef>
                <a:spcPct val="0"/>
              </a:spcBef>
            </a:pPr>
            <a:r>
              <a:rPr lang="en-US" dirty="0" smtClean="0"/>
              <a:t>Differences between normal and disordered sleep are the reasons why sleep disorders increase daytime drowsiness and create safety and health risks.</a:t>
            </a:r>
          </a:p>
          <a:p>
            <a:pPr eaLnBrk="1" hangingPunct="1">
              <a:spcBef>
                <a:spcPct val="0"/>
              </a:spcBef>
            </a:pPr>
            <a:r>
              <a:rPr lang="en-US" dirty="0" smtClean="0"/>
              <a:t>Lessons 3 &amp; 4 of the “Driver Education” module (Module 3) provides a helpful discussion of the functions of sleep in healthy individuals, including:</a:t>
            </a:r>
          </a:p>
          <a:p>
            <a:pPr marL="631102" lvl="1" indent="-172119" eaLnBrk="1" hangingPunct="1">
              <a:spcBef>
                <a:spcPct val="0"/>
              </a:spcBef>
              <a:buFont typeface="Arial" pitchFamily="34" charset="0"/>
              <a:buChar char="•"/>
            </a:pPr>
            <a:r>
              <a:rPr lang="en-US" dirty="0" smtClean="0"/>
              <a:t>The biology of normal sleep</a:t>
            </a:r>
          </a:p>
          <a:p>
            <a:pPr marL="631102" lvl="1" indent="-172119" eaLnBrk="1" hangingPunct="1">
              <a:spcBef>
                <a:spcPct val="0"/>
              </a:spcBef>
              <a:buFont typeface="Arial" pitchFamily="34" charset="0"/>
              <a:buChar char="•"/>
            </a:pPr>
            <a:r>
              <a:rPr lang="en-US" dirty="0" smtClean="0"/>
              <a:t>Factors that affect sleep quality and quantity</a:t>
            </a:r>
          </a:p>
          <a:p>
            <a:pPr marL="631102" lvl="1" indent="-172119" eaLnBrk="1" hangingPunct="1">
              <a:spcBef>
                <a:spcPct val="0"/>
              </a:spcBef>
              <a:buFont typeface="Arial" pitchFamily="34" charset="0"/>
              <a:buChar char="•"/>
            </a:pPr>
            <a:r>
              <a:rPr lang="en-US" dirty="0" smtClean="0"/>
              <a:t>How circadian rhythm can affect alertness at different periods of the day and night</a:t>
            </a:r>
          </a:p>
          <a:p>
            <a:pPr marL="631102" lvl="1" indent="-172119" eaLnBrk="1" hangingPunct="1">
              <a:spcBef>
                <a:spcPct val="0"/>
              </a:spcBef>
              <a:buFont typeface="Arial" pitchFamily="34" charset="0"/>
              <a:buChar char="•"/>
            </a:pPr>
            <a:r>
              <a:rPr lang="en-US" dirty="0" smtClean="0"/>
              <a:t>Susceptibility of commercial motor vehicle</a:t>
            </a:r>
            <a:r>
              <a:rPr lang="en-US" baseline="0" dirty="0" smtClean="0"/>
              <a:t> </a:t>
            </a:r>
            <a:r>
              <a:rPr lang="en-US" dirty="0" smtClean="0"/>
              <a:t>drivers to daytime sleepiness</a:t>
            </a:r>
          </a:p>
          <a:p>
            <a:pPr eaLnBrk="1" hangingPunct="1">
              <a:spcBef>
                <a:spcPct val="0"/>
              </a:spcBef>
            </a:pPr>
            <a:r>
              <a:rPr lang="en-US" dirty="0" smtClean="0"/>
              <a:t>The content of Module 3 includes helpful background for Module 8 and it would be helpful for you complete it before completing this module. </a:t>
            </a:r>
          </a:p>
          <a:p>
            <a:pPr eaLnBrk="1" hangingPunct="1">
              <a:spcBef>
                <a:spcPct val="0"/>
              </a:spcBef>
            </a:pPr>
            <a:endParaRPr lang="en-US" dirty="0" smtClean="0"/>
          </a:p>
          <a:p>
            <a:pPr eaLnBrk="1" hangingPunct="1">
              <a:spcBef>
                <a:spcPct val="0"/>
              </a:spcBef>
            </a:pPr>
            <a:endParaRPr lang="en-US" dirty="0" smtClean="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1BCA12-B680-4B19-8FCA-DA0A1123FF93}" type="slidenum">
              <a:rPr lang="en-US">
                <a:cs typeface="Arial" charset="0"/>
              </a:rPr>
              <a:pPr fontAlgn="base">
                <a:spcBef>
                  <a:spcPct val="0"/>
                </a:spcBef>
                <a:spcAft>
                  <a:spcPct val="0"/>
                </a:spcAft>
                <a:defRPr/>
              </a:pPr>
              <a:t>6</a:t>
            </a:fld>
            <a:endParaRPr lang="en-US" dirty="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60</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61</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62</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True</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63</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True</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solidFill>
                  <a:srgbClr val="00CC00"/>
                </a:solidFill>
              </a:rPr>
              <a:t>Narration: </a:t>
            </a:r>
            <a:r>
              <a:rPr lang="en-US" dirty="0" smtClean="0">
                <a:solidFill>
                  <a:srgbClr val="00CC00"/>
                </a:solidFill>
              </a:rPr>
              <a:t>This final section brings together the key points from the four lessons in the module.</a:t>
            </a:r>
          </a:p>
          <a:p>
            <a:pPr eaLnBrk="1" hangingPunct="1">
              <a:spcBef>
                <a:spcPct val="0"/>
              </a:spcBef>
            </a:pPr>
            <a:endParaRPr lang="en-US" dirty="0" smtClean="0">
              <a:solidFill>
                <a:srgbClr val="00CC00"/>
              </a:solidFill>
            </a:endParaRPr>
          </a:p>
          <a:p>
            <a:pPr eaLnBrk="1" hangingPunct="1">
              <a:spcBef>
                <a:spcPct val="0"/>
              </a:spcBef>
            </a:pPr>
            <a:endParaRPr lang="en-US" dirty="0" smtClean="0">
              <a:solidFill>
                <a:srgbClr val="00CC00"/>
              </a:solidFill>
            </a:endParaRPr>
          </a:p>
          <a:p>
            <a:pPr eaLnBrk="1" hangingPunct="1">
              <a:spcBef>
                <a:spcPct val="0"/>
              </a:spcBef>
            </a:pPr>
            <a:endParaRPr lang="en-US" dirty="0" smtClean="0">
              <a:solidFill>
                <a:srgbClr val="00CC00"/>
              </a:solidFill>
            </a:endParaRPr>
          </a:p>
          <a:p>
            <a:pPr eaLnBrk="1" hangingPunct="1">
              <a:spcBef>
                <a:spcPct val="0"/>
              </a:spcBef>
            </a:pPr>
            <a:r>
              <a:rPr lang="en-US" dirty="0" smtClean="0"/>
              <a:t>________________________________</a:t>
            </a:r>
          </a:p>
          <a:p>
            <a:pPr eaLnBrk="1" hangingPunct="1">
              <a:spcBef>
                <a:spcPct val="0"/>
              </a:spcBef>
            </a:pPr>
            <a:r>
              <a:rPr lang="en-US" b="1" dirty="0" smtClean="0"/>
              <a:t>Instructor Notes:</a:t>
            </a:r>
          </a:p>
          <a:p>
            <a:pPr eaLnBrk="1" hangingPunct="1">
              <a:spcBef>
                <a:spcPct val="0"/>
              </a:spcBef>
            </a:pPr>
            <a:r>
              <a:rPr lang="en-US" dirty="0" smtClean="0"/>
              <a:t>Key Topics:</a:t>
            </a:r>
          </a:p>
          <a:p>
            <a:pPr eaLnBrk="1" hangingPunct="1">
              <a:spcBef>
                <a:spcPct val="0"/>
              </a:spcBef>
            </a:pPr>
            <a:r>
              <a:rPr lang="en-US" dirty="0" smtClean="0"/>
              <a:t>Sleep disorders and how relationships to daytime sleepiness, health, and CMV driver crash risk;</a:t>
            </a:r>
          </a:p>
          <a:p>
            <a:pPr eaLnBrk="1" hangingPunct="1">
              <a:spcBef>
                <a:spcPct val="0"/>
              </a:spcBef>
            </a:pPr>
            <a:r>
              <a:rPr lang="en-US" dirty="0" smtClean="0"/>
              <a:t>Screening and medical testing for sleep disorders; federal mandates and medical recommendations affecting CMV drivers;</a:t>
            </a:r>
          </a:p>
          <a:p>
            <a:pPr eaLnBrk="1" hangingPunct="1">
              <a:spcBef>
                <a:spcPct val="0"/>
              </a:spcBef>
            </a:pPr>
            <a:r>
              <a:rPr lang="en-US" dirty="0" smtClean="0"/>
              <a:t>Treatment options for OSA, the most common sleep disorder affecting CMV drivers;</a:t>
            </a:r>
          </a:p>
          <a:p>
            <a:pPr eaLnBrk="1" hangingPunct="1">
              <a:spcBef>
                <a:spcPct val="0"/>
              </a:spcBef>
            </a:pPr>
            <a:r>
              <a:rPr lang="en-US" dirty="0" smtClean="0"/>
              <a:t>Succeeding with PAP therapy, achieving treatment compliance, and contributing to a successful FMP in the CMV setting;</a:t>
            </a:r>
          </a:p>
          <a:p>
            <a:pPr eaLnBrk="1" hangingPunct="1">
              <a:spcBef>
                <a:spcPct val="0"/>
              </a:spcBef>
            </a:pPr>
            <a:endParaRPr lang="en-US" dirty="0" smtClean="0"/>
          </a:p>
          <a:p>
            <a:pPr eaLnBrk="1" hangingPunct="1">
              <a:spcBef>
                <a:spcPct val="0"/>
              </a:spcBef>
            </a:pPr>
            <a:r>
              <a:rPr lang="en-US" sz="2800" dirty="0" smtClean="0"/>
              <a:t>After completing all lessons in this module, drivers should be able to define, identify and/or describe:</a:t>
            </a:r>
          </a:p>
          <a:p>
            <a:pPr marL="915988" lvl="1" indent="-457200" eaLnBrk="1" hangingPunct="1">
              <a:spcBef>
                <a:spcPct val="0"/>
              </a:spcBef>
              <a:buFont typeface="Calibri" pitchFamily="34" charset="0"/>
              <a:buAutoNum type="arabicPeriod"/>
            </a:pPr>
            <a:r>
              <a:rPr lang="en-US" sz="2400" dirty="0" smtClean="0"/>
              <a:t>Common sleep disorders, especially OSA.</a:t>
            </a:r>
          </a:p>
          <a:p>
            <a:pPr marL="915988" lvl="1" indent="-457200" eaLnBrk="1" hangingPunct="1">
              <a:spcBef>
                <a:spcPct val="0"/>
              </a:spcBef>
              <a:buFont typeface="Calibri" pitchFamily="34" charset="0"/>
              <a:buAutoNum type="arabicPeriod"/>
            </a:pPr>
            <a:r>
              <a:rPr lang="en-US" sz="2400" dirty="0" smtClean="0"/>
              <a:t>Relationships between excessive daytime sleepiness (EDS), untreated sleep disorders, impaired driving performance, and motor vehicle crash risk.</a:t>
            </a:r>
          </a:p>
          <a:p>
            <a:pPr marL="915988" lvl="1" indent="-457200" eaLnBrk="1" hangingPunct="1">
              <a:spcBef>
                <a:spcPct val="0"/>
              </a:spcBef>
              <a:buFont typeface="Calibri" pitchFamily="34" charset="0"/>
              <a:buAutoNum type="arabicPeriod"/>
            </a:pPr>
            <a:r>
              <a:rPr lang="en-US" sz="2400" dirty="0" smtClean="0"/>
              <a:t>Signs, symptoms, and physical factors that increase the risk of a person having a sleep disorder.</a:t>
            </a:r>
          </a:p>
          <a:p>
            <a:pPr marL="915988" lvl="1" indent="-457200" eaLnBrk="1" hangingPunct="1">
              <a:spcBef>
                <a:spcPct val="0"/>
              </a:spcBef>
              <a:buFont typeface="Calibri" pitchFamily="34" charset="0"/>
              <a:buAutoNum type="arabicPeriod"/>
            </a:pPr>
            <a:r>
              <a:rPr lang="en-US" sz="2400" dirty="0" smtClean="0"/>
              <a:t>Long-term health risks of untreated OSA.</a:t>
            </a:r>
          </a:p>
          <a:p>
            <a:pPr marL="915988" lvl="1" indent="-457200" eaLnBrk="1" hangingPunct="1">
              <a:spcBef>
                <a:spcPct val="0"/>
              </a:spcBef>
              <a:buFont typeface="Calibri" pitchFamily="34" charset="0"/>
              <a:buAutoNum type="arabicPeriod"/>
            </a:pPr>
            <a:r>
              <a:rPr lang="en-US" sz="2400" dirty="0" smtClean="0"/>
              <a:t>Measures commonly used to screen people at high risk for sleep disorders, especially OSA.</a:t>
            </a:r>
          </a:p>
          <a:p>
            <a:pPr marL="915988" lvl="1" indent="-457200" eaLnBrk="1" hangingPunct="1">
              <a:spcBef>
                <a:spcPct val="0"/>
              </a:spcBef>
              <a:buFont typeface="Calibri" pitchFamily="34" charset="0"/>
              <a:buAutoNum type="arabicPeriod"/>
            </a:pPr>
            <a:r>
              <a:rPr lang="en-US" sz="2400" dirty="0" smtClean="0"/>
              <a:t>Out-of-clinic and in-clinic medical tests for sleep disorders and the basic steps used for a medical diagnosis, especially for OSA. </a:t>
            </a:r>
          </a:p>
          <a:p>
            <a:pPr marL="915988" lvl="1" indent="-457200" eaLnBrk="1" hangingPunct="1">
              <a:spcBef>
                <a:spcPct val="0"/>
              </a:spcBef>
              <a:buFont typeface="Calibri" pitchFamily="34" charset="0"/>
              <a:buAutoNum type="arabicPeriod"/>
            </a:pPr>
            <a:r>
              <a:rPr lang="en-US" sz="2400" dirty="0" smtClean="0"/>
              <a:t>Available treatments for OSA and unique advantages of PAP therapy.</a:t>
            </a:r>
          </a:p>
          <a:p>
            <a:pPr marL="915988" lvl="1" indent="-457200" eaLnBrk="1" hangingPunct="1">
              <a:spcBef>
                <a:spcPct val="0"/>
              </a:spcBef>
              <a:buFont typeface="Calibri" pitchFamily="34" charset="0"/>
              <a:buAutoNum type="arabicPeriod"/>
            </a:pPr>
            <a:r>
              <a:rPr lang="en-US" sz="2400" dirty="0" smtClean="0"/>
              <a:t>Reasons that high compliance is critical for effectively treating OSA with PAP.</a:t>
            </a:r>
          </a:p>
          <a:p>
            <a:pPr marL="915988" lvl="1" indent="-457200" eaLnBrk="1" hangingPunct="1">
              <a:spcBef>
                <a:spcPct val="0"/>
              </a:spcBef>
              <a:buFont typeface="Calibri" pitchFamily="34" charset="0"/>
              <a:buAutoNum type="arabicPeriod"/>
            </a:pPr>
            <a:r>
              <a:rPr lang="en-US" sz="2400" dirty="0" smtClean="0"/>
              <a:t>PAP accessories that are available and how these may help with compliance to therapy.</a:t>
            </a:r>
          </a:p>
          <a:p>
            <a:pPr marL="915988" lvl="1" indent="-457200" eaLnBrk="1" hangingPunct="1">
              <a:spcBef>
                <a:spcPct val="0"/>
              </a:spcBef>
              <a:buFont typeface="Calibri" pitchFamily="34" charset="0"/>
              <a:buAutoNum type="arabicPeriod"/>
            </a:pPr>
            <a:r>
              <a:rPr lang="en-US" sz="2400" dirty="0" smtClean="0"/>
              <a:t>Common barriers to PAP compliance and solutions to overcome these in the CMV setting.</a:t>
            </a:r>
          </a:p>
          <a:p>
            <a:pPr marL="915988" lvl="1" indent="-457200" eaLnBrk="1" hangingPunct="1">
              <a:spcBef>
                <a:spcPct val="0"/>
              </a:spcBef>
              <a:buFont typeface="Calibri" pitchFamily="34" charset="0"/>
              <a:buAutoNum type="arabicPeriod"/>
            </a:pPr>
            <a:r>
              <a:rPr lang="en-US" sz="2400" dirty="0" smtClean="0"/>
              <a:t>How physical activity, nutrition, reducing excess body weight, and other lifestyle changes can help prevent development of OSA and reduce the severity of OSA for those with this disorder.</a:t>
            </a:r>
          </a:p>
          <a:p>
            <a:pPr marL="915988" lvl="1" indent="-457200" eaLnBrk="1" hangingPunct="1">
              <a:spcBef>
                <a:spcPct val="0"/>
              </a:spcBef>
              <a:buFont typeface="Calibri" pitchFamily="34" charset="0"/>
              <a:buAutoNum type="arabicPeriod"/>
            </a:pPr>
            <a:r>
              <a:rPr lang="en-US" sz="2400" dirty="0" smtClean="0"/>
              <a:t>Ways that CMV drivers can help coworkers and carriers effectively address sleep disorders as part of an overall Fatigue Management Program (FMP).</a:t>
            </a:r>
          </a:p>
          <a:p>
            <a:pPr eaLnBrk="1" hangingPunct="1">
              <a:spcBef>
                <a:spcPct val="0"/>
              </a:spcBef>
            </a:pPr>
            <a:endParaRPr lang="en-US" dirty="0" smtClean="0"/>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597357-E923-4CF0-BD7B-40A1002825E3}" type="slidenum">
              <a:rPr lang="en-US">
                <a:cs typeface="Arial" charset="0"/>
              </a:rPr>
              <a:pPr fontAlgn="base">
                <a:spcBef>
                  <a:spcPct val="0"/>
                </a:spcBef>
                <a:spcAft>
                  <a:spcPct val="0"/>
                </a:spcAft>
                <a:defRPr/>
              </a:pPr>
              <a:t>65</a:t>
            </a:fld>
            <a:endParaRPr lang="en-US">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Excessive sleepiness, either on the job or in other waking hours, is a critical sign of possibly having a sleep disorder.  Obstructive Sleep Apnea is a very serious type of sleep disorder in which the upper airway is narrow, often crowded with excess soft tissue. Or, in some cases, the airway can be unusually narrow, as a result of configuration of the jaw and facial bones; these patterns are prevalent in certain families and ethnic/racial groups, suggesting a strong genetic contribution.  With sleep apnea, the muscles controlling the airway have difficulty preventing its collapse during sleep.  This periodically leads to a reduced (Hypopnea) or completely blocked airflow (Apnea).  Oxygen to the brain and body is reduced and rapid stressful changes occur that affect the heart and circulation, brain and nervous system, and hormones that control many body functions.  These Hypopneas and Apneas in a person with OSA may occur up to 100 times per hour, reducing their quantity and quality of deeper sleep, causing partial awakenings throughout sleep, and can lead to sleepiness, impaired mental performance, and depression.</a:t>
            </a:r>
          </a:p>
          <a:p>
            <a:pPr eaLnBrk="1" hangingPunct="1">
              <a:spcBef>
                <a:spcPct val="0"/>
              </a:spcBef>
              <a:defRPr/>
            </a:pPr>
            <a:endParaRPr lang="en-US" dirty="0" smtClean="0"/>
          </a:p>
          <a:p>
            <a:pPr eaLnBrk="1" hangingPunct="1">
              <a:spcBef>
                <a:spcPct val="0"/>
              </a:spcBef>
              <a:defRPr/>
            </a:pPr>
            <a:endParaRPr lang="en-US" dirty="0" smtClean="0"/>
          </a:p>
          <a:p>
            <a:pPr eaLnBrk="1" hangingPunct="1">
              <a:spcBef>
                <a:spcPct val="0"/>
              </a:spcBef>
              <a:defRPr/>
            </a:pPr>
            <a:r>
              <a:rPr lang="en-US" dirty="0" smtClean="0"/>
              <a:t>_________________________________</a:t>
            </a:r>
          </a:p>
          <a:p>
            <a:pPr eaLnBrk="1" hangingPunct="1">
              <a:spcBef>
                <a:spcPct val="0"/>
              </a:spcBef>
              <a:defRPr/>
            </a:pPr>
            <a:r>
              <a:rPr lang="en-US" b="1" dirty="0" smtClean="0"/>
              <a:t>Instructor Notes:</a:t>
            </a:r>
          </a:p>
          <a:p>
            <a:pPr eaLnBrk="1" hangingPunct="1">
              <a:spcBef>
                <a:spcPct val="0"/>
              </a:spcBef>
              <a:defRPr/>
            </a:pPr>
            <a:r>
              <a:rPr lang="en-US" dirty="0" smtClean="0"/>
              <a:t>Key Points:</a:t>
            </a:r>
          </a:p>
          <a:p>
            <a:pPr marL="172119" indent="-172119" eaLnBrk="1" hangingPunct="1">
              <a:spcBef>
                <a:spcPct val="0"/>
              </a:spcBef>
              <a:buFont typeface="Arial" pitchFamily="34" charset="0"/>
              <a:buChar char="•"/>
              <a:defRPr/>
            </a:pPr>
            <a:r>
              <a:rPr lang="en-US" dirty="0" smtClean="0"/>
              <a:t>Excessive Daytime Sleepiness (EDS) is a harmful and most immediate effect of many sleep disorders;</a:t>
            </a:r>
          </a:p>
          <a:p>
            <a:pPr marL="172119" indent="-172119" eaLnBrk="1" hangingPunct="1">
              <a:spcBef>
                <a:spcPct val="0"/>
              </a:spcBef>
              <a:buFont typeface="Arial" pitchFamily="34" charset="0"/>
              <a:buChar char="•"/>
              <a:defRPr/>
            </a:pPr>
            <a:r>
              <a:rPr lang="en-US" dirty="0" smtClean="0"/>
              <a:t>Obstructive Sleep Apnea (OSA) is serious type of sleep disorder and it has a high prevalence among CMV drivers;</a:t>
            </a:r>
          </a:p>
          <a:p>
            <a:pPr marL="172119" indent="-172119" eaLnBrk="1" hangingPunct="1">
              <a:spcBef>
                <a:spcPct val="0"/>
              </a:spcBef>
              <a:buFont typeface="Arial" pitchFamily="34" charset="0"/>
              <a:buChar char="•"/>
              <a:defRPr/>
            </a:pPr>
            <a:r>
              <a:rPr lang="en-US" dirty="0" smtClean="0"/>
              <a:t>In OSA, the airway is narrow and the muscles controlling it can’t prevent collapse during inspiration (breathing air in); this leads to impaired deep sleep, partial awakenings throughout sleep, reductions in oxygen supply to the body, and  leads to EDS, impaired mental performance and depression;</a:t>
            </a:r>
          </a:p>
          <a:p>
            <a:pPr eaLnBrk="1" hangingPunct="1">
              <a:spcBef>
                <a:spcPct val="0"/>
              </a:spcBef>
              <a:defRPr/>
            </a:pPr>
            <a:endParaRPr lang="en-US" dirty="0" smtClean="0"/>
          </a:p>
        </p:txBody>
      </p:sp>
      <p:sp>
        <p:nvSpPr>
          <p:cNvPr id="148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959D40-1867-4F73-AA7B-524D30CD889E}" type="slidenum">
              <a:rPr lang="en-US">
                <a:cs typeface="Arial" charset="0"/>
              </a:rPr>
              <a:pPr fontAlgn="base">
                <a:spcBef>
                  <a:spcPct val="0"/>
                </a:spcBef>
                <a:spcAft>
                  <a:spcPct val="0"/>
                </a:spcAft>
                <a:defRPr/>
              </a:pPr>
              <a:t>66</a:t>
            </a:fld>
            <a:endParaRPr lang="en-US">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People with sleep apnea have identifiable signs and symptoms during sleep, including loud snoring, long intervals where breathing has stopped, or even gasping/choking.  Sleep apnea increases a commercial driver’s risk for other major chronic diseases, including high blood pressure, diabetes, stroke, and heart attack. Based on the available research, 1 in 10 commercial drivers may have serious sleep apnea that strongly increases their chances of suffering fatigue and drowsiness on the job.  Drowsy drivers have a higher risk of being involved in serious crashes, posing a major safety concern for the entire transportation industry and the public – the good news is that sleep apnea can be successfully treated for the benefit of all!</a:t>
            </a:r>
          </a:p>
          <a:p>
            <a:pPr eaLnBrk="1" hangingPunct="1">
              <a:spcBef>
                <a:spcPct val="0"/>
              </a:spcBef>
              <a:defRPr/>
            </a:pPr>
            <a:endParaRPr lang="en-US" sz="1200" kern="1200" dirty="0" smtClean="0">
              <a:solidFill>
                <a:schemeClr val="tx1"/>
              </a:solidFill>
              <a:effectLst/>
              <a:latin typeface="+mn-lt"/>
              <a:ea typeface="+mn-ea"/>
              <a:cs typeface="+mn-cs"/>
            </a:endParaRPr>
          </a:p>
          <a:p>
            <a:pPr eaLnBrk="1" hangingPunct="1">
              <a:spcBef>
                <a:spcPct val="0"/>
              </a:spcBef>
              <a:defRPr/>
            </a:pPr>
            <a:r>
              <a:rPr lang="en-US" dirty="0" smtClean="0"/>
              <a:t>__________________________________</a:t>
            </a:r>
          </a:p>
          <a:p>
            <a:pPr eaLnBrk="1" hangingPunct="1">
              <a:spcBef>
                <a:spcPct val="0"/>
              </a:spcBef>
              <a:defRPr/>
            </a:pPr>
            <a:r>
              <a:rPr lang="en-US" b="1" dirty="0" smtClean="0"/>
              <a:t>Instructor Notes:</a:t>
            </a:r>
          </a:p>
          <a:p>
            <a:pPr eaLnBrk="1" hangingPunct="1">
              <a:spcBef>
                <a:spcPct val="0"/>
              </a:spcBef>
              <a:defRPr/>
            </a:pPr>
            <a:r>
              <a:rPr lang="en-US" dirty="0" smtClean="0"/>
              <a:t>Key Points:</a:t>
            </a:r>
          </a:p>
          <a:p>
            <a:pPr marL="172119" indent="-172119" eaLnBrk="1" hangingPunct="1">
              <a:spcBef>
                <a:spcPct val="0"/>
              </a:spcBef>
              <a:buFont typeface="Arial" pitchFamily="34" charset="0"/>
              <a:buChar char="•"/>
              <a:defRPr/>
            </a:pPr>
            <a:r>
              <a:rPr lang="en-US" dirty="0" smtClean="0"/>
              <a:t>People with OSA have unique signs and symptoms, including EDS, loud snoring, episodes of stoppage of breathing or gasping/choking during sleep that may be reported by a bed partner, and other indicators.</a:t>
            </a:r>
          </a:p>
          <a:p>
            <a:pPr marL="172119" indent="-172119" eaLnBrk="1" hangingPunct="1">
              <a:spcBef>
                <a:spcPct val="0"/>
              </a:spcBef>
              <a:buFont typeface="Arial" pitchFamily="34" charset="0"/>
              <a:buChar char="•"/>
              <a:defRPr/>
            </a:pPr>
            <a:r>
              <a:rPr lang="en-US" dirty="0" smtClean="0"/>
              <a:t>OSA increases CMV driver risk for other major chronic diseases, including high blood pressure, diabetes, stroke, and heart attack.</a:t>
            </a:r>
          </a:p>
          <a:p>
            <a:pPr marL="172119" indent="-172119" eaLnBrk="1" hangingPunct="1">
              <a:spcBef>
                <a:spcPct val="0"/>
              </a:spcBef>
              <a:buFont typeface="Arial" pitchFamily="34" charset="0"/>
              <a:buChar char="•"/>
              <a:defRPr/>
            </a:pPr>
            <a:r>
              <a:rPr lang="en-US" dirty="0" smtClean="0"/>
              <a:t>OSA creates a critical public safety problem for the transportation industry.</a:t>
            </a:r>
          </a:p>
          <a:p>
            <a:pPr eaLnBrk="1" hangingPunct="1">
              <a:spcBef>
                <a:spcPct val="0"/>
              </a:spcBef>
              <a:defRPr/>
            </a:pPr>
            <a:endParaRPr lang="en-US" dirty="0" smtClean="0"/>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21B947-4548-4D7C-A0C0-973EC62EA671}" type="slidenum">
              <a:rPr lang="en-US">
                <a:cs typeface="Arial" charset="0"/>
              </a:rPr>
              <a:pPr fontAlgn="base">
                <a:spcBef>
                  <a:spcPct val="0"/>
                </a:spcBef>
                <a:spcAft>
                  <a:spcPct val="0"/>
                </a:spcAft>
                <a:defRPr/>
              </a:pPr>
              <a:t>67</a:t>
            </a:fld>
            <a:endParaRPr lang="en-US">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eaLnBrk="1" hangingPunct="1">
              <a:spcBef>
                <a:spcPct val="0"/>
              </a:spcBef>
              <a:defRPr/>
            </a:pPr>
            <a:r>
              <a:rPr lang="en-US" b="1" dirty="0" smtClean="0"/>
              <a:t>Narration:</a:t>
            </a:r>
            <a:r>
              <a:rPr lang="en-US" b="1" baseline="0" dirty="0" smtClean="0"/>
              <a:t> </a:t>
            </a:r>
            <a:r>
              <a:rPr lang="en-US" sz="1200" kern="1200" dirty="0" smtClean="0">
                <a:solidFill>
                  <a:schemeClr val="tx1"/>
                </a:solidFill>
                <a:effectLst/>
                <a:latin typeface="+mn-lt"/>
                <a:ea typeface="+mn-ea"/>
                <a:cs typeface="+mn-cs"/>
              </a:rPr>
              <a:t>Accurate self-detection of symptoms for those with sleep apnea is difficult.  People with this disorder may not be aware that they snore loudly or stop breathing while asleep.  Even when these signs are witnessed by close family members, the person can be reluctant to admit there may be an issue.  In most cases, people with undiagnosed sleep apnea can mistake their chronic drowsiness as being caused by other conditions, such as voluntary sleep restriction, and having nothing to do with a sleep disorder.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All of the factors listed in the lower portion of this slide may be accurate screening indicators of sleep apnea.  By themselves, none are 100% accurate. Even a strong predictor, such as a high BMI (overweight or obesity), will only be present in about 2 out of 3 commercial drivers who have the disorder.  But, by using a combination of strong predictors, the accuracy of a screening process can be greatly improved.</a:t>
            </a:r>
          </a:p>
          <a:p>
            <a:endParaRPr lang="en-US" sz="1200" kern="1200" dirty="0" smtClean="0">
              <a:solidFill>
                <a:schemeClr val="tx1"/>
              </a:solidFill>
              <a:effectLst/>
              <a:latin typeface="+mn-lt"/>
              <a:ea typeface="+mn-ea"/>
              <a:cs typeface="+mn-cs"/>
            </a:endParaRPr>
          </a:p>
          <a:p>
            <a:r>
              <a:rPr lang="en-US" dirty="0" smtClean="0"/>
              <a:t>_________________________________</a:t>
            </a:r>
          </a:p>
          <a:p>
            <a:pPr eaLnBrk="1" hangingPunct="1">
              <a:spcBef>
                <a:spcPct val="0"/>
              </a:spcBef>
              <a:defRPr/>
            </a:pPr>
            <a:r>
              <a:rPr lang="en-US" b="1" dirty="0" smtClean="0"/>
              <a:t>Instructor Notes:</a:t>
            </a:r>
          </a:p>
          <a:p>
            <a:pPr eaLnBrk="1" fontAlgn="auto" hangingPunct="1">
              <a:spcBef>
                <a:spcPts val="0"/>
              </a:spcBef>
              <a:spcAft>
                <a:spcPts val="0"/>
              </a:spcAft>
              <a:defRPr/>
            </a:pPr>
            <a:r>
              <a:rPr lang="en-US" dirty="0" smtClean="0"/>
              <a:t>Key Points:</a:t>
            </a:r>
          </a:p>
          <a:p>
            <a:pPr marL="458983" indent="-458983" eaLnBrk="1" fontAlgn="auto" hangingPunct="1">
              <a:spcBef>
                <a:spcPts val="0"/>
              </a:spcBef>
              <a:spcAft>
                <a:spcPts val="0"/>
              </a:spcAft>
              <a:buFont typeface="Arial" pitchFamily="34" charset="0"/>
              <a:buChar char="•"/>
              <a:defRPr/>
            </a:pPr>
            <a:r>
              <a:rPr lang="en-US" sz="2800" dirty="0"/>
              <a:t>Self-detection of symptoms with OSA may be difficult, as those affected may not realize they suffer chronic EDS - mistaking signs and symptoms for other unrelated conditions</a:t>
            </a:r>
          </a:p>
          <a:p>
            <a:pPr marL="458983" indent="-458983" eaLnBrk="1" fontAlgn="auto" hangingPunct="1">
              <a:spcBef>
                <a:spcPts val="0"/>
              </a:spcBef>
              <a:spcAft>
                <a:spcPts val="0"/>
              </a:spcAft>
              <a:buFont typeface="Arial" pitchFamily="34" charset="0"/>
              <a:buChar char="•"/>
              <a:defRPr/>
            </a:pPr>
            <a:r>
              <a:rPr lang="en-US" sz="2800" dirty="0"/>
              <a:t>Predictors of OSA include witnessed breathing stoppage or gaging episodes at night, high BMI</a:t>
            </a:r>
            <a:r>
              <a:rPr lang="en-US" sz="2800" b="1" dirty="0">
                <a:solidFill>
                  <a:srgbClr val="FF0000"/>
                </a:solidFill>
              </a:rPr>
              <a:t>*</a:t>
            </a:r>
            <a:r>
              <a:rPr lang="en-US" sz="2800" dirty="0"/>
              <a:t>, thick neck, overbite, receding jaw and other facial features that can cause narrow </a:t>
            </a:r>
            <a:r>
              <a:rPr lang="en-US" sz="2800" dirty="0" smtClean="0"/>
              <a:t>airway. R</a:t>
            </a:r>
            <a:r>
              <a:rPr lang="en-US" sz="2400" dirty="0" smtClean="0">
                <a:solidFill>
                  <a:srgbClr val="FF0000"/>
                </a:solidFill>
              </a:rPr>
              <a:t>emind drivers that 1 in 3 </a:t>
            </a:r>
            <a:r>
              <a:rPr lang="en-US" sz="2400" dirty="0">
                <a:solidFill>
                  <a:srgbClr val="FF0000"/>
                </a:solidFill>
              </a:rPr>
              <a:t>people with OSA </a:t>
            </a:r>
            <a:r>
              <a:rPr lang="en-US" sz="2400" dirty="0" smtClean="0">
                <a:solidFill>
                  <a:srgbClr val="FF0000"/>
                </a:solidFill>
              </a:rPr>
              <a:t>may not be overweight/obese</a:t>
            </a:r>
            <a:r>
              <a:rPr lang="en-US" sz="2400" dirty="0">
                <a:solidFill>
                  <a:srgbClr val="FF0000"/>
                </a:solidFill>
              </a:rPr>
              <a:t>!</a:t>
            </a:r>
          </a:p>
          <a:p>
            <a:pPr eaLnBrk="1" fontAlgn="auto" hangingPunct="1">
              <a:spcBef>
                <a:spcPts val="0"/>
              </a:spcBef>
              <a:spcAft>
                <a:spcPts val="0"/>
              </a:spcAft>
              <a:defRPr/>
            </a:pPr>
            <a:endParaRPr lang="en-US" dirty="0"/>
          </a:p>
        </p:txBody>
      </p:sp>
      <p:sp>
        <p:nvSpPr>
          <p:cNvPr id="152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1433F3-DDB6-4F1A-B361-EA0FE7976C80}" type="slidenum">
              <a:rPr lang="en-US">
                <a:cs typeface="Arial" charset="0"/>
              </a:rPr>
              <a:pPr fontAlgn="base">
                <a:spcBef>
                  <a:spcPct val="0"/>
                </a:spcBef>
                <a:spcAft>
                  <a:spcPct val="0"/>
                </a:spcAft>
                <a:defRPr/>
              </a:pPr>
              <a:t>68</a:t>
            </a:fld>
            <a:endParaRPr lang="en-US">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b="1" dirty="0" smtClean="0"/>
              <a:t>Narration: </a:t>
            </a:r>
            <a:r>
              <a:rPr lang="en-US" sz="1200" kern="1200" dirty="0" smtClean="0">
                <a:solidFill>
                  <a:schemeClr val="tx1"/>
                </a:solidFill>
                <a:effectLst/>
                <a:latin typeface="+mn-lt"/>
                <a:ea typeface="+mn-ea"/>
                <a:cs typeface="+mn-cs"/>
              </a:rPr>
              <a:t>Questionnaires, if completed accurately, can be excellent for self-education and self-referral.  These are very helpful to a driver who wants to self-initiate and see a health care professional about their potential for having a sleep disorder.  Accurate questionnaire results can be invaluable to the commercial driver medical examiner, who can make a much more certain determination of need for referring the driver for a sleep disorders test.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Polysomnography or PSG is the gold standard for sleep disorders testing. When interpreted by a qualified sleep professional, the PSG can accurately determine which type of sleep disorder a person may have. Portable monitoring tests can be done outside the clinic, offer more flexibility, and are a less costly alternative for commercial driver testing for sleep apnea.  However, it is important to understand that the PM is only effective when those being tested are already known to be at increased risk.  If the PM confirms that they have sleep apnea, the diagnosis can be considered accurate and treatment can be initiated.  However, when the PM result suggests the high-risk driver does not have sleep apnea, the limitations of the PM in causing error become a concern and a full overnight PSG should be performed to confirm the findings or determine if the driver may have a different sleep disorder.</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smtClean="0"/>
          </a:p>
          <a:p>
            <a:endParaRPr lang="en-US" dirty="0" smtClean="0"/>
          </a:p>
          <a:p>
            <a:r>
              <a:rPr lang="en-US" dirty="0" smtClean="0"/>
              <a:t>_________________________________</a:t>
            </a:r>
          </a:p>
          <a:p>
            <a:pPr eaLnBrk="1" hangingPunct="1">
              <a:spcBef>
                <a:spcPct val="0"/>
              </a:spcBef>
            </a:pPr>
            <a:r>
              <a:rPr lang="en-US" b="1" dirty="0" smtClean="0"/>
              <a:t>Instructor Notes: </a:t>
            </a:r>
          </a:p>
          <a:p>
            <a:pPr eaLnBrk="1" hangingPunct="1">
              <a:spcBef>
                <a:spcPct val="0"/>
              </a:spcBef>
            </a:pPr>
            <a:r>
              <a:rPr lang="en-US" dirty="0" smtClean="0"/>
              <a:t>Key Points:</a:t>
            </a:r>
          </a:p>
          <a:p>
            <a:pPr marL="685800" lvl="2" indent="-228600" eaLnBrk="1" hangingPunct="1">
              <a:spcBef>
                <a:spcPct val="0"/>
              </a:spcBef>
              <a:buFont typeface="Calibri" pitchFamily="34" charset="0"/>
              <a:buAutoNum type="arabicPeriod"/>
            </a:pPr>
            <a:r>
              <a:rPr lang="en-US" dirty="0" smtClean="0"/>
              <a:t>Physical indicators (health exam) better predict who is high risk for OSA with CMV drivers than do self-report questionnaires about symptoms, such as excessive sleepiness on the job </a:t>
            </a:r>
          </a:p>
          <a:p>
            <a:pPr marL="685800" lvl="2" indent="-228600" eaLnBrk="1" hangingPunct="1">
              <a:spcBef>
                <a:spcPct val="0"/>
              </a:spcBef>
              <a:buFont typeface="Calibri" pitchFamily="34" charset="0"/>
              <a:buAutoNum type="arabicPeriod"/>
            </a:pPr>
            <a:r>
              <a:rPr lang="en-US" dirty="0" smtClean="0"/>
              <a:t>In-clinic PSG is the gold-standard for sleep disorders testing, but PM, when used appropriately, may be an accepted alternative. </a:t>
            </a:r>
          </a:p>
          <a:p>
            <a:pPr eaLnBrk="1" hangingPunct="1">
              <a:spcBef>
                <a:spcPct val="0"/>
              </a:spcBef>
            </a:pPr>
            <a:endParaRPr lang="en-US" dirty="0" smtClean="0"/>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4A3192-B58F-4600-A0A6-F3AB6C7E4DCE}" type="slidenum">
              <a:rPr lang="en-US">
                <a:cs typeface="Arial" charset="0"/>
              </a:rPr>
              <a:pPr fontAlgn="base">
                <a:spcBef>
                  <a:spcPct val="0"/>
                </a:spcBef>
                <a:spcAft>
                  <a:spcPct val="0"/>
                </a:spcAft>
                <a:defRPr/>
              </a:pPr>
              <a:t>69</a:t>
            </a:fld>
            <a:endParaRPr lang="en-US" dirty="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Narration:</a:t>
            </a:r>
            <a:r>
              <a:rPr lang="en-US" b="1" baseline="0" dirty="0" smtClean="0"/>
              <a:t> </a:t>
            </a:r>
            <a:r>
              <a:rPr lang="en-US" sz="1200" kern="1200" dirty="0" smtClean="0">
                <a:solidFill>
                  <a:schemeClr val="tx1"/>
                </a:solidFill>
                <a:effectLst/>
                <a:latin typeface="+mn-lt"/>
                <a:ea typeface="+mn-ea"/>
                <a:cs typeface="+mn-cs"/>
              </a:rPr>
              <a:t>Natural sleep is structured into five stages and the brain progresses through these stages several times during a sleep period. Some deeper stages of sleep are especially important for restoring the brain and central nervous system, while others seem to benefit muscles and organs.  Again, Module 3 includes helpful background on natural sleep in people without sleep disorders. What is important to know is that a person’s ability to remain alert, process information, and act rapidly during wakeful hours depends on getting sufficient amounts of deep and dream sleep.  When this doesn’t happen, as is the case with many sleep disorders, the ability to perform safely on the road can suffer.</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eaLnBrk="1" hangingPunct="1">
              <a:spcBef>
                <a:spcPct val="0"/>
              </a:spcBef>
            </a:pPr>
            <a:r>
              <a:rPr lang="en-US" dirty="0" smtClean="0"/>
              <a:t>________________________</a:t>
            </a:r>
          </a:p>
          <a:p>
            <a:pPr eaLnBrk="1" hangingPunct="1">
              <a:spcBef>
                <a:spcPct val="0"/>
              </a:spcBef>
            </a:pPr>
            <a:r>
              <a:rPr lang="en-US" b="1" dirty="0" smtClean="0"/>
              <a:t>Instructor Notes:</a:t>
            </a:r>
            <a:endParaRPr lang="en-US" dirty="0" smtClean="0"/>
          </a:p>
          <a:p>
            <a:pPr eaLnBrk="1" hangingPunct="1">
              <a:spcBef>
                <a:spcPct val="0"/>
              </a:spcBef>
            </a:pPr>
            <a:r>
              <a:rPr lang="en-US" dirty="0" smtClean="0"/>
              <a:t>When sleep is voluntarily or involuntarily shortened or fragmented, restoration of brain function</a:t>
            </a:r>
            <a:r>
              <a:rPr lang="en-US" baseline="0" dirty="0" smtClean="0"/>
              <a:t> for wakeful times can be impaired and this </a:t>
            </a:r>
            <a:r>
              <a:rPr lang="en-US" dirty="0" smtClean="0"/>
              <a:t>likely relates to not getting enough slow-wave sleep.  Loss of this deeper sleep profoundly compromises recovery and the person is impaired in several ways during wakeful periods:</a:t>
            </a:r>
          </a:p>
          <a:p>
            <a:pPr marL="631102" lvl="1" indent="-172119" eaLnBrk="1" hangingPunct="1">
              <a:spcBef>
                <a:spcPct val="0"/>
              </a:spcBef>
              <a:buFont typeface="Arial" pitchFamily="34" charset="0"/>
              <a:buChar char="•"/>
            </a:pPr>
            <a:r>
              <a:rPr lang="en-US" dirty="0" smtClean="0"/>
              <a:t>Increased drowsiness and fatigue</a:t>
            </a:r>
          </a:p>
          <a:p>
            <a:pPr marL="631102" lvl="1" indent="-172119" eaLnBrk="1" hangingPunct="1">
              <a:spcBef>
                <a:spcPct val="0"/>
              </a:spcBef>
              <a:buFont typeface="Arial" pitchFamily="34" charset="0"/>
              <a:buChar char="•"/>
            </a:pPr>
            <a:r>
              <a:rPr lang="en-US" dirty="0" smtClean="0"/>
              <a:t>Decreased mental performance</a:t>
            </a:r>
          </a:p>
          <a:p>
            <a:pPr marL="631102" lvl="1" indent="-172119" eaLnBrk="1" hangingPunct="1">
              <a:spcBef>
                <a:spcPct val="0"/>
              </a:spcBef>
              <a:buFont typeface="Arial" pitchFamily="34" charset="0"/>
              <a:buChar char="•"/>
            </a:pPr>
            <a:r>
              <a:rPr lang="en-US" dirty="0" smtClean="0"/>
              <a:t>Depression, mood swings, irritability</a:t>
            </a:r>
          </a:p>
          <a:p>
            <a:pPr eaLnBrk="1" hangingPunct="1">
              <a:spcBef>
                <a:spcPct val="0"/>
              </a:spcBef>
            </a:pPr>
            <a:r>
              <a:rPr lang="en-US" dirty="0" smtClean="0"/>
              <a:t>Many serious sleep disorders have this disruptive effect.</a:t>
            </a:r>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AE8030-3C33-4E0B-9A11-5940D5A707FD}" type="slidenum">
              <a:rPr lang="en-US">
                <a:cs typeface="Arial" charset="0"/>
              </a:rPr>
              <a:pPr fontAlgn="base">
                <a:spcBef>
                  <a:spcPct val="0"/>
                </a:spcBef>
                <a:spcAft>
                  <a:spcPct val="0"/>
                </a:spcAft>
                <a:defRPr/>
              </a:pPr>
              <a:t>7</a:t>
            </a:fld>
            <a:endParaRPr lang="en-US" dirty="0">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PAP is the most widely prescribed treatment for sleep apnea.  Success with PAP depends on working with the qualified sleep professional to make certain the driver is provided with the type of machine (usually CPAP or APAP), mask, and accessories (humidifier, etc.) that are most appropriate, so they can sleep comfortably and continuously.  When a commercial driver is compliant with PAP treatment, their drowsiness on the job is usually reduced, as is their risk for crashes due to sleepiness.  Effective PAP treatment also promotes long-term health by reducing risks for certain chronic diseases, such as high blood pressure, heart disease, and Type-2 diabetes.  Dental/oral appliances can be effective for treating snoring or mild-moderate OSA, but are not accepted for treatment of those seeking to obtain or maintain their certification for commercial driving.</a:t>
            </a:r>
          </a:p>
          <a:p>
            <a:pPr eaLnBrk="1" fontAlgn="auto" hangingPunct="1">
              <a:spcBef>
                <a:spcPts val="0"/>
              </a:spcBef>
              <a:spcAft>
                <a:spcPts val="0"/>
              </a:spcAft>
              <a:defRPr/>
            </a:pPr>
            <a:endParaRPr lang="en-US" sz="1200" kern="1200" dirty="0" smtClean="0">
              <a:solidFill>
                <a:schemeClr val="tx1"/>
              </a:solidFill>
              <a:effectLst/>
              <a:latin typeface="+mn-lt"/>
              <a:ea typeface="+mn-ea"/>
              <a:cs typeface="+mn-cs"/>
            </a:endParaRPr>
          </a:p>
          <a:p>
            <a:pPr eaLnBrk="1" fontAlgn="auto" hangingPunct="1">
              <a:spcBef>
                <a:spcPts val="0"/>
              </a:spcBef>
              <a:spcAft>
                <a:spcPts val="0"/>
              </a:spcAft>
              <a:defRPr/>
            </a:pPr>
            <a:r>
              <a:rPr lang="en-US" b="1" dirty="0" smtClean="0"/>
              <a:t>____________________________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Key Points:</a:t>
            </a:r>
          </a:p>
          <a:p>
            <a:pPr lvl="2" indent="-457200" eaLnBrk="1" fontAlgn="auto" hangingPunct="1">
              <a:spcBef>
                <a:spcPts val="0"/>
              </a:spcBef>
              <a:spcAft>
                <a:spcPts val="0"/>
              </a:spcAft>
              <a:buFont typeface="+mj-lt"/>
              <a:buAutoNum type="arabicPeriod"/>
              <a:defRPr/>
            </a:pPr>
            <a:r>
              <a:rPr lang="en-US" sz="2400" dirty="0" smtClean="0"/>
              <a:t>PAP </a:t>
            </a:r>
            <a:r>
              <a:rPr lang="en-US" sz="2400" dirty="0"/>
              <a:t>is the gold-standard therapy for OSA - a</a:t>
            </a:r>
            <a:r>
              <a:rPr lang="en-US" sz="2300" dirty="0"/>
              <a:t>ppropriate machine (CPAP, APAP, Bi-PAP), air pressure settings and accessories (mask, humidification, etc.) are key for effective treatment</a:t>
            </a:r>
          </a:p>
          <a:p>
            <a:pPr lvl="2" indent="-457200" eaLnBrk="1" fontAlgn="auto" hangingPunct="1">
              <a:spcBef>
                <a:spcPts val="0"/>
              </a:spcBef>
              <a:spcAft>
                <a:spcPts val="0"/>
              </a:spcAft>
              <a:buFont typeface="+mj-lt"/>
              <a:buAutoNum type="arabicPeriod"/>
              <a:defRPr/>
            </a:pPr>
            <a:r>
              <a:rPr lang="en-US" sz="2400" dirty="0"/>
              <a:t>Effective PAP therapy reduces EDS and MV crash risk among drivers with OSA in the general population – also </a:t>
            </a:r>
            <a:r>
              <a:rPr lang="en-US" sz="2300" dirty="0"/>
              <a:t>reduces risks for cardiovascular diseases and type 2 diabetes</a:t>
            </a:r>
          </a:p>
          <a:p>
            <a:pPr lvl="2" indent="-457200" eaLnBrk="1" fontAlgn="auto" hangingPunct="1">
              <a:spcBef>
                <a:spcPts val="0"/>
              </a:spcBef>
              <a:spcAft>
                <a:spcPts val="0"/>
              </a:spcAft>
              <a:buFont typeface="+mj-lt"/>
              <a:buAutoNum type="arabicPeriod"/>
              <a:defRPr/>
            </a:pPr>
            <a:r>
              <a:rPr lang="en-US" sz="2400" dirty="0"/>
              <a:t>Dental/oral appliances are often used to treat mild OSA and snoring, but are not an accepted or recommended for  moderate-severe OSA - n</a:t>
            </a:r>
            <a:r>
              <a:rPr lang="en-US" sz="2300" dirty="0"/>
              <a:t>o acceptable methods of confirming treatment compliance, as required for CMV drivers on treatment for OSA, are available</a:t>
            </a:r>
            <a:endParaRPr lang="en-US" dirty="0" smtClean="0"/>
          </a:p>
          <a:p>
            <a:pPr eaLnBrk="1" fontAlgn="auto" hangingPunct="1">
              <a:spcBef>
                <a:spcPts val="0"/>
              </a:spcBef>
              <a:spcAft>
                <a:spcPts val="0"/>
              </a:spcAft>
              <a:defRPr/>
            </a:pPr>
            <a:endParaRPr lang="en-US" dirty="0"/>
          </a:p>
        </p:txBody>
      </p:sp>
      <p:sp>
        <p:nvSpPr>
          <p:cNvPr id="156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6E0C94-4F18-43BC-8A6B-042D9C153186}" type="slidenum">
              <a:rPr lang="en-US">
                <a:cs typeface="Arial" charset="0"/>
              </a:rPr>
              <a:pPr fontAlgn="base">
                <a:spcBef>
                  <a:spcPct val="0"/>
                </a:spcBef>
                <a:spcAft>
                  <a:spcPct val="0"/>
                </a:spcAft>
                <a:defRPr/>
              </a:pPr>
              <a:t>70</a:t>
            </a:fld>
            <a:endParaRPr lang="en-US">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lvl="1" eaLnBrk="1" hangingPunct="1">
              <a:lnSpc>
                <a:spcPct val="80000"/>
              </a:lnSpc>
              <a:spcBef>
                <a:spcPct val="0"/>
              </a:spcBef>
            </a:pPr>
            <a:r>
              <a:rPr lang="en-US" sz="2000" b="1" dirty="0" smtClean="0"/>
              <a:t>Narration:  </a:t>
            </a:r>
            <a:r>
              <a:rPr lang="en-US" sz="1200" kern="1200" dirty="0" smtClean="0">
                <a:solidFill>
                  <a:schemeClr val="tx1"/>
                </a:solidFill>
                <a:effectLst/>
                <a:latin typeface="+mn-lt"/>
                <a:ea typeface="+mn-ea"/>
                <a:cs typeface="+mn-cs"/>
              </a:rPr>
              <a:t>Weight loss (for those who are overweight), regular physical activity, proper diet, and quitting use of tobacco can all contribute to reducing the severity of OSA and its negative health consequences. Commercial drivers with OSA, if treated with PAP, must maintain high compliance in order to continue driving commercially.  Carriers are required to document that their drivers are using their PAP at least 4 hours/night for at least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70% of all nights (or days) – regardless whether the drivers are on day- or night-shift, or on duty or off duty.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Surgeries for correcting airway limitations caused by OSA (head/facial operations) are an option.  However, these treatments are mainly are reserved for those with more severe sleep apnea who have complicated health risks and have been unable to benefit from PAP.</a:t>
            </a:r>
          </a:p>
          <a:p>
            <a:endParaRPr lang="en-US" sz="2000" dirty="0" smtClean="0"/>
          </a:p>
          <a:p>
            <a:pPr marL="0" lvl="1" eaLnBrk="1" hangingPunct="1">
              <a:lnSpc>
                <a:spcPct val="80000"/>
              </a:lnSpc>
              <a:spcBef>
                <a:spcPct val="0"/>
              </a:spcBef>
            </a:pPr>
            <a:r>
              <a:rPr lang="en-US" sz="2000" dirty="0" smtClean="0"/>
              <a:t>_____________________________</a:t>
            </a:r>
          </a:p>
          <a:p>
            <a:pPr marL="0" lvl="1" eaLnBrk="1" hangingPunct="1">
              <a:lnSpc>
                <a:spcPct val="80000"/>
              </a:lnSpc>
              <a:spcBef>
                <a:spcPct val="0"/>
              </a:spcBef>
            </a:pPr>
            <a:r>
              <a:rPr lang="en-US" sz="2000" b="1" dirty="0" smtClean="0"/>
              <a:t>Instructor Notes:</a:t>
            </a:r>
          </a:p>
          <a:p>
            <a:pPr marL="0" lvl="1" eaLnBrk="1" hangingPunct="1">
              <a:lnSpc>
                <a:spcPct val="80000"/>
              </a:lnSpc>
              <a:spcBef>
                <a:spcPct val="0"/>
              </a:spcBef>
            </a:pPr>
            <a:r>
              <a:rPr lang="en-US" sz="2000" dirty="0" smtClean="0"/>
              <a:t>Key Points:</a:t>
            </a:r>
          </a:p>
          <a:p>
            <a:pPr lvl="2" indent="-457200" eaLnBrk="1" hangingPunct="1">
              <a:lnSpc>
                <a:spcPct val="80000"/>
              </a:lnSpc>
              <a:spcBef>
                <a:spcPct val="0"/>
              </a:spcBef>
              <a:buFont typeface="Calibri" pitchFamily="34" charset="0"/>
              <a:buAutoNum type="arabicPeriod"/>
            </a:pPr>
            <a:r>
              <a:rPr lang="en-US" sz="2000" dirty="0" smtClean="0"/>
              <a:t>Weight loss, exercise, proper diet, quitting use of tobacco can all contribute, long-term, to reducing severity of OSA and its negative health consequences.</a:t>
            </a:r>
          </a:p>
          <a:p>
            <a:pPr lvl="2" indent="-457200" eaLnBrk="1" hangingPunct="1">
              <a:lnSpc>
                <a:spcPct val="80000"/>
              </a:lnSpc>
              <a:spcBef>
                <a:spcPct val="0"/>
              </a:spcBef>
              <a:buFont typeface="Calibri" pitchFamily="34" charset="0"/>
              <a:buAutoNum type="arabicPeriod"/>
            </a:pPr>
            <a:r>
              <a:rPr lang="en-US" sz="2000" dirty="0" smtClean="0"/>
              <a:t>CMV drivers with OSA, if prescribed to use PAP, must comply with treatment in order to be eligible to operate a CMV - federal mandate is for carriers to assure drivers use PAP at least 4 hours/night for at least 70% of all nights.  </a:t>
            </a:r>
          </a:p>
          <a:p>
            <a:pPr lvl="2" indent="-457200" eaLnBrk="1" hangingPunct="1">
              <a:lnSpc>
                <a:spcPct val="80000"/>
              </a:lnSpc>
              <a:spcBef>
                <a:spcPct val="0"/>
              </a:spcBef>
              <a:buFont typeface="Calibri" pitchFamily="34" charset="0"/>
              <a:buAutoNum type="arabicPeriod"/>
            </a:pPr>
            <a:r>
              <a:rPr lang="en-US" sz="1700" dirty="0" smtClean="0"/>
              <a:t>Surgeries for correcting airway limitations causing OSA (head/facial operations) or to reverse severe obesity (major weight loss reduces severity of OSA) are possible –mainly reserved for those with most complicated health risks.</a:t>
            </a:r>
          </a:p>
          <a:p>
            <a:pPr marL="0" lvl="1" eaLnBrk="1" hangingPunct="1">
              <a:lnSpc>
                <a:spcPct val="80000"/>
              </a:lnSpc>
              <a:spcBef>
                <a:spcPct val="0"/>
              </a:spcBef>
            </a:pPr>
            <a:r>
              <a:rPr lang="en-US" sz="2000" dirty="0" smtClean="0"/>
              <a:t>  </a:t>
            </a:r>
          </a:p>
          <a:p>
            <a:pPr eaLnBrk="1" hangingPunct="1">
              <a:lnSpc>
                <a:spcPct val="80000"/>
              </a:lnSpc>
              <a:spcBef>
                <a:spcPct val="0"/>
              </a:spcBef>
            </a:pPr>
            <a:endParaRPr lang="en-US" sz="1000" dirty="0" smtClean="0"/>
          </a:p>
        </p:txBody>
      </p:sp>
      <p:sp>
        <p:nvSpPr>
          <p:cNvPr id="158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94C0E1-506F-4BB4-AB1D-A7283FCEA9DA}" type="slidenum">
              <a:rPr lang="en-US">
                <a:cs typeface="Arial" charset="0"/>
              </a:rPr>
              <a:pPr fontAlgn="base">
                <a:spcBef>
                  <a:spcPct val="0"/>
                </a:spcBef>
                <a:spcAft>
                  <a:spcPct val="0"/>
                </a:spcAft>
                <a:defRPr/>
              </a:pPr>
              <a:t>71</a:t>
            </a:fld>
            <a:endParaRPr lang="en-US">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eaLnBrk="1" fontAlgn="auto" hangingPunct="1">
              <a:spcBef>
                <a:spcPts val="0"/>
              </a:spcBef>
              <a:spcAft>
                <a:spcPts val="0"/>
              </a:spcAf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Success with PAP depends first on working with the PAP service provider to solve any technical issues within the first two weeks of treatment. Developing the habit of using PAP when needed is also critical.  Finally, carrier managers can help by working out logistics that enable the driver to maintain uninterrupted treatment when on the road, e.g. inverters to power their PAP machines in the cab sleeper berths or finding localities along driving routes where trucks can idle to power PAP machines and facilities where drivers can secure PAP supplies and repairs.</a:t>
            </a:r>
            <a:endParaRPr lang="en-US" dirty="0" smtClean="0"/>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b="1" dirty="0" smtClean="0"/>
              <a:t>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Key Points:</a:t>
            </a:r>
          </a:p>
          <a:p>
            <a:pPr lvl="2" indent="-457200" eaLnBrk="1" fontAlgn="auto" hangingPunct="1">
              <a:spcBef>
                <a:spcPts val="0"/>
              </a:spcBef>
              <a:spcAft>
                <a:spcPts val="0"/>
              </a:spcAft>
              <a:buFont typeface="+mj-lt"/>
              <a:buAutoNum type="arabicPeriod"/>
              <a:defRPr/>
            </a:pPr>
            <a:r>
              <a:rPr lang="en-US" sz="2400" dirty="0"/>
              <a:t>CMV driver decision to accept PAP therapy and, with PAP provider help, finding the device, air pressure adjustments, mask fit, and proper accessories are most important for treatment success - t</a:t>
            </a:r>
            <a:r>
              <a:rPr lang="en-US" sz="2000" dirty="0"/>
              <a:t>he first 1-2 weeks are most important for detecting, trouble shooting and fixing technical problems with PAP </a:t>
            </a:r>
            <a:r>
              <a:rPr lang="en-US" sz="2000" dirty="0" smtClean="0"/>
              <a:t>use.</a:t>
            </a:r>
          </a:p>
          <a:p>
            <a:pPr lvl="2" indent="-457200" eaLnBrk="1" fontAlgn="auto" hangingPunct="1">
              <a:spcBef>
                <a:spcPts val="0"/>
              </a:spcBef>
              <a:spcAft>
                <a:spcPts val="0"/>
              </a:spcAft>
              <a:buFont typeface="+mj-lt"/>
              <a:buAutoNum type="arabicPeriod"/>
              <a:defRPr/>
            </a:pPr>
            <a:r>
              <a:rPr lang="en-US" sz="2400" dirty="0" smtClean="0"/>
              <a:t>Carrier </a:t>
            </a:r>
            <a:r>
              <a:rPr lang="en-US" sz="2400" dirty="0"/>
              <a:t>managers can be helpful resources to work out logistic challenges on the road that assure drivers can use PAP away from home.</a:t>
            </a:r>
          </a:p>
          <a:p>
            <a:pPr eaLnBrk="1" fontAlgn="auto" hangingPunct="1">
              <a:spcBef>
                <a:spcPts val="0"/>
              </a:spcBef>
              <a:spcAft>
                <a:spcPts val="0"/>
              </a:spcAft>
              <a:defRPr/>
            </a:pPr>
            <a:endParaRPr lang="en-US" dirty="0"/>
          </a:p>
        </p:txBody>
      </p:sp>
      <p:sp>
        <p:nvSpPr>
          <p:cNvPr id="160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291A6D-6ED9-48B3-93E2-B1C1A6DE01C8}" type="slidenum">
              <a:rPr lang="en-US">
                <a:cs typeface="Arial" charset="0"/>
              </a:rPr>
              <a:pPr fontAlgn="base">
                <a:spcBef>
                  <a:spcPct val="0"/>
                </a:spcBef>
                <a:spcAft>
                  <a:spcPct val="0"/>
                </a:spcAft>
                <a:defRPr/>
              </a:pPr>
              <a:t>72</a:t>
            </a:fld>
            <a:endParaRPr lang="en-US">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eaLnBrk="1" fontAlgn="auto" hangingPunct="1">
              <a:spcBef>
                <a:spcPts val="0"/>
              </a:spcBef>
              <a:spcAft>
                <a:spcPts val="0"/>
              </a:spcAft>
              <a:defRPr/>
            </a:pPr>
            <a:r>
              <a:rPr lang="en-US" b="1" dirty="0" smtClean="0"/>
              <a:t>Narration:</a:t>
            </a:r>
            <a:r>
              <a:rPr lang="en-US" b="1" baseline="0" dirty="0" smtClean="0"/>
              <a:t> </a:t>
            </a:r>
            <a:r>
              <a:rPr lang="en-US" sz="1200" kern="1200" dirty="0" smtClean="0">
                <a:solidFill>
                  <a:schemeClr val="tx1"/>
                </a:solidFill>
                <a:effectLst/>
                <a:latin typeface="+mn-lt"/>
                <a:ea typeface="+mn-ea"/>
                <a:cs typeface="+mn-cs"/>
              </a:rPr>
              <a:t>Communicating about these issues with carrier managers as needed, and discussing PAP compliance questions with other drivers who have been successful with treatment can be beneficial for the individual driver.  And, in a more general way, this contributes most significantly to building a fatigue management culture in the workplace.</a:t>
            </a:r>
            <a:endParaRPr lang="en-US" dirty="0" smtClean="0"/>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b="1" dirty="0" smtClean="0"/>
              <a:t>____________________________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Key Points:</a:t>
            </a:r>
          </a:p>
          <a:p>
            <a:pPr marL="971550" lvl="1" indent="-514350" eaLnBrk="1" fontAlgn="auto" hangingPunct="1">
              <a:spcBef>
                <a:spcPts val="0"/>
              </a:spcBef>
              <a:spcAft>
                <a:spcPts val="0"/>
              </a:spcAft>
              <a:buFont typeface="+mj-lt"/>
              <a:buAutoNum type="arabicPeriod"/>
              <a:defRPr/>
            </a:pPr>
            <a:r>
              <a:rPr lang="en-US" sz="2800" dirty="0"/>
              <a:t>Networking with carriers and other drivers who are PAP users - form PAP user discussion/support group or seek one-on-one advice from other drivers who have succeeded with PAP and are well beyond the initial treatment period</a:t>
            </a:r>
          </a:p>
          <a:p>
            <a:pPr marL="971550" lvl="1" indent="-514350" eaLnBrk="1" fontAlgn="auto" hangingPunct="1">
              <a:spcBef>
                <a:spcPts val="0"/>
              </a:spcBef>
              <a:spcAft>
                <a:spcPts val="0"/>
              </a:spcAft>
              <a:buFont typeface="+mj-lt"/>
              <a:buAutoNum type="arabicPeriod"/>
              <a:defRPr/>
            </a:pPr>
            <a:r>
              <a:rPr lang="en-US" sz="2800" dirty="0"/>
              <a:t>CMV drivers on PAP need to communicate with carriers and PAP provider on all issues affecting their treatment compliance - s</a:t>
            </a:r>
            <a:r>
              <a:rPr lang="en-US" sz="2400" dirty="0"/>
              <a:t>leep disorder management, in the overall FMP, should be a joint effort </a:t>
            </a:r>
          </a:p>
          <a:p>
            <a:pPr eaLnBrk="1" fontAlgn="auto" hangingPunct="1">
              <a:spcBef>
                <a:spcPts val="0"/>
              </a:spcBef>
              <a:spcAft>
                <a:spcPts val="0"/>
              </a:spcAft>
              <a:defRPr/>
            </a:pPr>
            <a:endParaRPr lang="en-US" dirty="0"/>
          </a:p>
        </p:txBody>
      </p:sp>
      <p:sp>
        <p:nvSpPr>
          <p:cNvPr id="162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23DE76-BB75-4FFF-88DD-439ED7C22040}" type="slidenum">
              <a:rPr lang="en-US">
                <a:cs typeface="Arial" charset="0"/>
              </a:rPr>
              <a:pPr fontAlgn="base">
                <a:spcBef>
                  <a:spcPct val="0"/>
                </a:spcBef>
                <a:spcAft>
                  <a:spcPct val="0"/>
                </a:spcAft>
                <a:defRPr/>
              </a:pPr>
              <a:t>73</a:t>
            </a:fld>
            <a:endParaRPr lang="en-US">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4C91C7A-8167-44BF-AA42-44F86EAB7A2A}" type="slidenum">
              <a:rPr lang="en-US" smtClean="0"/>
              <a:pPr>
                <a:defRPr/>
              </a:pPr>
              <a:t>74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Eighty-two different sleep disorders have been identified. Most people don’t even recognize that the fatigue they experience could be due to an undetected sleep disorder. This is understandable. We live in a fast-paced society that encourages voluntary shortening of sleep time in order to accomplish more during waking hours. We try to do more at work, increase time with family and friends, and squeeze in time for entertainment and recreation. The result can be persistent feelings of fatigue. So, it’s no surprise that we don’t consider that these feelings might be related to an underlying sleep disorder.</a:t>
            </a:r>
            <a:endParaRPr lang="en-US" dirty="0" smtClean="0"/>
          </a:p>
          <a:p>
            <a:pPr eaLnBrk="1" hangingPunct="1">
              <a:spcBef>
                <a:spcPct val="0"/>
              </a:spcBef>
            </a:pPr>
            <a:endParaRPr lang="en-US" dirty="0" smtClean="0"/>
          </a:p>
          <a:p>
            <a:pPr eaLnBrk="1" hangingPunct="1">
              <a:spcBef>
                <a:spcPct val="0"/>
              </a:spcBef>
            </a:pPr>
            <a:r>
              <a:rPr lang="en-US" dirty="0" smtClean="0"/>
              <a:t>_________________________</a:t>
            </a:r>
          </a:p>
          <a:p>
            <a:pPr eaLnBrk="1" hangingPunct="1">
              <a:spcBef>
                <a:spcPct val="0"/>
              </a:spcBef>
            </a:pPr>
            <a:r>
              <a:rPr lang="en-US" b="1" dirty="0" smtClean="0"/>
              <a:t>Instructor</a:t>
            </a:r>
            <a:r>
              <a:rPr lang="en-US" b="1" baseline="0" dirty="0" smtClean="0"/>
              <a:t> Notes</a:t>
            </a:r>
            <a:r>
              <a:rPr lang="en-US" b="1" dirty="0" smtClean="0"/>
              <a:t>:</a:t>
            </a:r>
          </a:p>
          <a:p>
            <a:pPr marL="0" indent="0" eaLnBrk="1" hangingPunct="1">
              <a:spcBef>
                <a:spcPct val="0"/>
              </a:spcBef>
              <a:buFont typeface="Arial" pitchFamily="34" charset="0"/>
              <a:buNone/>
            </a:pPr>
            <a:r>
              <a:rPr lang="en-US" b="0" dirty="0" smtClean="0"/>
              <a:t>Sleep</a:t>
            </a:r>
            <a:r>
              <a:rPr lang="en-US" dirty="0" smtClean="0"/>
              <a:t> disorders represent a major epidemiologic problem affecting many in the population.</a:t>
            </a:r>
            <a:r>
              <a:rPr lang="en-US" baseline="0" dirty="0" smtClean="0"/>
              <a:t>  Sleep disorders are p</a:t>
            </a:r>
            <a:r>
              <a:rPr lang="en-US" dirty="0" smtClean="0"/>
              <a:t>ervasive and difficult to recognize</a:t>
            </a:r>
            <a:r>
              <a:rPr lang="en-US" baseline="0" dirty="0" smtClean="0"/>
              <a:t> </a:t>
            </a:r>
            <a:r>
              <a:rPr lang="en-US" dirty="0" smtClean="0"/>
              <a:t>because many people</a:t>
            </a:r>
            <a:r>
              <a:rPr lang="en-US" baseline="0" dirty="0" smtClean="0"/>
              <a:t> </a:t>
            </a:r>
            <a:r>
              <a:rPr lang="en-US" dirty="0" smtClean="0"/>
              <a:t>voluntarily restrict sleep in our fast-paced society and therefore few consider that they may have a disorder.   In</a:t>
            </a:r>
            <a:r>
              <a:rPr lang="en-US" baseline="0" dirty="0" smtClean="0"/>
              <a:t> some instances and settings, people </a:t>
            </a:r>
            <a:r>
              <a:rPr lang="en-US" dirty="0" smtClean="0"/>
              <a:t>with a sleep disorder</a:t>
            </a:r>
            <a:r>
              <a:rPr lang="en-US" baseline="0" dirty="0" smtClean="0"/>
              <a:t> often</a:t>
            </a:r>
            <a:r>
              <a:rPr lang="en-US" dirty="0" smtClean="0"/>
              <a:t> ignore or misinterpret their symptoms.  A common feature for many people with</a:t>
            </a:r>
            <a:r>
              <a:rPr lang="en-US" baseline="0" dirty="0" smtClean="0"/>
              <a:t> so called </a:t>
            </a:r>
            <a:r>
              <a:rPr lang="en-US" dirty="0" smtClean="0"/>
              <a:t>‘short-sleep’ disorders, such as OSA</a:t>
            </a:r>
            <a:r>
              <a:rPr lang="en-US" baseline="0" dirty="0" smtClean="0"/>
              <a:t> and restless leg syndrome, is that they have excessive sleepiness during wakeful hours.</a:t>
            </a:r>
            <a:endParaRPr lang="en-US" dirty="0" smtClean="0"/>
          </a:p>
          <a:p>
            <a:pPr eaLnBrk="1" hangingPunct="1">
              <a:spcBef>
                <a:spcPct val="0"/>
              </a:spcBef>
            </a:pPr>
            <a:endParaRPr lang="en-US" dirty="0" smtClean="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B20AB3-7B07-47D4-8368-1A5B8183DCDC}" type="slidenum">
              <a:rPr lang="en-US">
                <a:cs typeface="Arial" charset="0"/>
              </a:rPr>
              <a:pPr fontAlgn="base">
                <a:spcBef>
                  <a:spcPct val="0"/>
                </a:spcBef>
                <a:spcAft>
                  <a:spcPct val="0"/>
                </a:spcAft>
                <a:defRPr/>
              </a:pPr>
              <a:t>8</a:t>
            </a:fld>
            <a:endParaRPr lang="en-US" dirty="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Among the many types of known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sleep disorders, most are not commonly found in the general population or in any specific group, such as commercial drivers. That is not the case for sleep apnea!  One study of 406 commercial drivers found that 28% had at least mild sleep apnea! One-third of the drivers with sleep apnea had either a moderate or severe form of this disorder, which puts them at greater risk of excessive sleepiness during times they are working.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____________________________</a:t>
            </a:r>
          </a:p>
          <a:p>
            <a:pPr eaLnBrk="1" fontAlgn="auto" hangingPunct="1">
              <a:spcBef>
                <a:spcPts val="0"/>
              </a:spcBef>
              <a:spcAft>
                <a:spcPts val="0"/>
              </a:spcAft>
              <a:defRPr/>
            </a:pPr>
            <a:r>
              <a:rPr lang="en-US" b="1" dirty="0" smtClean="0"/>
              <a:t>Instructor</a:t>
            </a:r>
            <a:r>
              <a:rPr lang="en-US" b="1" baseline="0" dirty="0" smtClean="0"/>
              <a:t> Notes:</a:t>
            </a:r>
            <a:endParaRPr lang="en-US" b="1" dirty="0" smtClean="0"/>
          </a:p>
          <a:p>
            <a:pPr eaLnBrk="1" fontAlgn="auto" hangingPunct="1">
              <a:spcBef>
                <a:spcPts val="0"/>
              </a:spcBef>
              <a:spcAft>
                <a:spcPts val="0"/>
              </a:spcAft>
              <a:defRPr/>
            </a:pPr>
            <a:r>
              <a:rPr lang="en-US" sz="1200" dirty="0" smtClean="0"/>
              <a:t>Up to 28% of 406 commercial drivers in</a:t>
            </a:r>
            <a:r>
              <a:rPr lang="en-US" sz="1200" baseline="0" dirty="0" smtClean="0"/>
              <a:t> the Pack et al. study were found to have </a:t>
            </a:r>
            <a:r>
              <a:rPr lang="en-US" sz="1200" dirty="0" smtClean="0"/>
              <a:t>at least mild sleep apnea, while</a:t>
            </a:r>
            <a:r>
              <a:rPr lang="en-US" sz="1200" baseline="0" dirty="0" smtClean="0"/>
              <a:t> about 5</a:t>
            </a:r>
            <a:r>
              <a:rPr lang="en-US" sz="1200" dirty="0" smtClean="0"/>
              <a:t>% had severe sleep apnea by conventional criteria.  From</a:t>
            </a:r>
            <a:r>
              <a:rPr lang="en-US" sz="1200" baseline="0" dirty="0" smtClean="0"/>
              <a:t> this study, it was further estimated that about </a:t>
            </a:r>
            <a:r>
              <a:rPr lang="en-US" sz="1200" dirty="0" smtClean="0"/>
              <a:t>10% of commercial drivers may</a:t>
            </a:r>
            <a:r>
              <a:rPr lang="en-US" sz="1200" baseline="0" dirty="0" smtClean="0"/>
              <a:t> have moderate-severe OSA</a:t>
            </a:r>
            <a:r>
              <a:rPr lang="en-US" sz="1200" b="0" baseline="0" dirty="0" smtClean="0"/>
              <a:t>. </a:t>
            </a:r>
            <a:r>
              <a:rPr lang="en-US" sz="1200" b="0" dirty="0" smtClean="0"/>
              <a:t>(Pack et al., Impaired</a:t>
            </a:r>
            <a:r>
              <a:rPr lang="en-US" sz="1200" b="0" baseline="0" dirty="0" smtClean="0"/>
              <a:t> performance in </a:t>
            </a:r>
            <a:r>
              <a:rPr lang="en-US" sz="1200" b="0" dirty="0" smtClean="0"/>
              <a:t>commercial drivers: Role of sleep apnea and short</a:t>
            </a:r>
            <a:r>
              <a:rPr lang="en-US" sz="1200" b="0" baseline="0" dirty="0" smtClean="0"/>
              <a:t> sleep duration</a:t>
            </a:r>
            <a:r>
              <a:rPr lang="en-US" sz="1200" b="0" dirty="0" smtClean="0"/>
              <a:t>. AJRCCM 2006;174:446-454.)</a:t>
            </a:r>
          </a:p>
          <a:p>
            <a:pPr eaLnBrk="1" fontAlgn="auto" hangingPunct="1">
              <a:spcBef>
                <a:spcPts val="0"/>
              </a:spcBef>
              <a:spcAft>
                <a:spcPts val="0"/>
              </a:spcAft>
              <a:defRPr/>
            </a:pPr>
            <a:endParaRPr lang="en-US" sz="1200" b="0" dirty="0" smtClean="0"/>
          </a:p>
          <a:p>
            <a:pPr eaLnBrk="1" fontAlgn="auto" hangingPunct="1">
              <a:spcBef>
                <a:spcPts val="0"/>
              </a:spcBef>
              <a:spcAft>
                <a:spcPts val="0"/>
              </a:spcAft>
              <a:defRPr/>
            </a:pPr>
            <a:r>
              <a:rPr lang="en-US" sz="1200" dirty="0" smtClean="0"/>
              <a:t>12-18 million in US may have OSA.</a:t>
            </a:r>
            <a:r>
              <a:rPr lang="en-US" sz="1200" baseline="0" dirty="0" smtClean="0"/>
              <a:t>  The seriousness of OSA can vary from mild, where drowsiness may not be pronounced, to moderate and severe, where drowsiness and driving safety can be major concerns. OSA </a:t>
            </a:r>
            <a:r>
              <a:rPr lang="en-US" sz="1200" dirty="0" smtClean="0"/>
              <a:t>is more common among those who are overweight or obese adults.</a:t>
            </a:r>
          </a:p>
          <a:p>
            <a:pPr eaLnBrk="1" fontAlgn="auto" hangingPunct="1">
              <a:spcBef>
                <a:spcPts val="0"/>
              </a:spcBef>
              <a:spcAft>
                <a:spcPts val="0"/>
              </a:spcAft>
              <a:defRPr/>
            </a:pPr>
            <a:endParaRPr lang="en-US" sz="1200" dirty="0" smtClean="0"/>
          </a:p>
          <a:p>
            <a:pPr eaLnBrk="1" fontAlgn="auto" hangingPunct="1">
              <a:spcBef>
                <a:spcPts val="0"/>
              </a:spcBef>
              <a:spcAft>
                <a:spcPts val="0"/>
              </a:spcAft>
              <a:defRPr/>
            </a:pPr>
            <a:r>
              <a:rPr lang="en-US" sz="1200" dirty="0" smtClean="0"/>
              <a:t>Insomnia (affects 10% of population)  Conclusions from the NIH State-of-the-Science Conference held in June 2005 indicated that the addition of a diagnostic requirement that includes perceived daytime impairment or distress as a function of the insomnia symptoms results in approximately 10% prevalence of insomnia.</a:t>
            </a:r>
            <a:r>
              <a:rPr lang="en-US" sz="1200" baseline="0" dirty="0" smtClean="0"/>
              <a:t> (http://consensus.nih.gov/2005/insomnia.htm)</a:t>
            </a:r>
            <a:endParaRPr lang="en-US" sz="1200" dirty="0" smtClean="0"/>
          </a:p>
          <a:p>
            <a:pPr eaLnBrk="1" fontAlgn="auto" hangingPunct="1">
              <a:spcBef>
                <a:spcPts val="0"/>
              </a:spcBef>
              <a:spcAft>
                <a:spcPts val="0"/>
              </a:spcAft>
              <a:defRPr/>
            </a:pPr>
            <a:endParaRPr lang="en-US" sz="1200" dirty="0" smtClean="0"/>
          </a:p>
          <a:p>
            <a:r>
              <a:rPr lang="en-US" sz="1200" dirty="0" smtClean="0"/>
              <a:t>Restless Leg Syndrome (5% of adults) – Innes et al. Prevalence of restless legs syndrome in North American and Western European populations: A systematic review (Sleep Med 2011;12: 623-634). Estimates of prevalence highly variable. </a:t>
            </a:r>
          </a:p>
          <a:p>
            <a:pPr defTabSz="931736" eaLnBrk="1" fontAlgn="auto" hangingPunct="1">
              <a:spcBef>
                <a:spcPts val="0"/>
              </a:spcBef>
              <a:spcAft>
                <a:spcPts val="0"/>
              </a:spcAft>
              <a:defRPr/>
            </a:pPr>
            <a:endParaRPr lang="en-US" sz="1200" dirty="0" smtClean="0"/>
          </a:p>
          <a:p>
            <a:pPr defTabSz="931736" eaLnBrk="1" fontAlgn="auto" hangingPunct="1">
              <a:spcBef>
                <a:spcPts val="0"/>
              </a:spcBef>
              <a:spcAft>
                <a:spcPts val="0"/>
              </a:spcAft>
              <a:defRPr/>
            </a:pPr>
            <a:r>
              <a:rPr lang="en-US" sz="1200" dirty="0" smtClean="0"/>
              <a:t>Narcolepsy (affects &lt;1%) NIH source -  http://www.ninds.nih.gov/disorders/narcolepsy/detail_narcolepsy.htm#191373201 </a:t>
            </a:r>
          </a:p>
          <a:p>
            <a:pPr lvl="1" eaLnBrk="1" fontAlgn="auto" hangingPunct="1">
              <a:spcBef>
                <a:spcPts val="0"/>
              </a:spcBef>
              <a:spcAft>
                <a:spcPts val="0"/>
              </a:spcAft>
              <a:defRPr/>
            </a:pPr>
            <a:endParaRPr lang="en-US" sz="2400" dirty="0" smtClean="0"/>
          </a:p>
          <a:p>
            <a:pPr eaLnBrk="1" fontAlgn="auto" hangingPunct="1">
              <a:spcBef>
                <a:spcPts val="0"/>
              </a:spcBef>
              <a:spcAft>
                <a:spcPts val="0"/>
              </a:spcAft>
              <a:defRPr/>
            </a:pPr>
            <a:endParaRPr lang="en-US" dirty="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03EE29-0A0B-450F-A764-5275BE1F4A85}" type="slidenum">
              <a:rPr lang="en-US">
                <a:cs typeface="Arial" charset="0"/>
              </a:rPr>
              <a:pPr fontAlgn="base">
                <a:spcBef>
                  <a:spcPct val="0"/>
                </a:spcBef>
                <a:spcAft>
                  <a:spcPct val="0"/>
                </a:spcAft>
                <a:defRPr/>
              </a:pPr>
              <a:t>9</a:t>
            </a:fld>
            <a:endParaRPr lang="en-US" dirty="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atin typeface="Arial" charset="0"/>
                <a:cs typeface="Arial" charset="0"/>
              </a:defRPr>
            </a:lvl1pPr>
          </a:lstStyle>
          <a:p>
            <a:pPr>
              <a:defRPr/>
            </a:pPr>
            <a:endParaRPr lang="en-US"/>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a:latin typeface="Arial" charset="0"/>
                <a:cs typeface="Arial" charset="0"/>
              </a:defRPr>
            </a:lvl1pPr>
          </a:lstStyle>
          <a:p>
            <a:pPr>
              <a:defRPr/>
            </a:pPr>
            <a:fld id="{818E2A1E-61C7-454F-AC31-A9CA5ACDBA44}" type="slidenum">
              <a:rPr lang="en-US"/>
              <a:pPr>
                <a:defRPr/>
              </a:pPr>
              <a:t>‹#›</a:t>
            </a:fld>
            <a:endParaRPr lang="en-US"/>
          </a:p>
        </p:txBody>
      </p:sp>
    </p:spTree>
    <p:extLst>
      <p:ext uri="{BB962C8B-B14F-4D97-AF65-F5344CB8AC3E}">
        <p14:creationId xmlns:p14="http://schemas.microsoft.com/office/powerpoint/2010/main" val="242933489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399213"/>
            <a:ext cx="1905000" cy="457200"/>
          </a:xfrm>
          <a:prstGeom prst="rect">
            <a:avLst/>
          </a:prstGeom>
        </p:spPr>
        <p:txBody>
          <a:bodyPr/>
          <a:lstStyle>
            <a:lvl1pPr>
              <a:defRPr>
                <a:latin typeface="Arial" charset="0"/>
                <a:cs typeface="Arial" charset="0"/>
              </a:defRPr>
            </a:lvl1pPr>
          </a:lstStyle>
          <a:p>
            <a:pPr>
              <a:defRPr/>
            </a:pPr>
            <a:fld id="{4646B68A-BDE0-4A39-B4E5-401F85BEA40E}" type="datetime1">
              <a:rPr lang="en-US" altLang="en-US"/>
              <a:pPr>
                <a:defRPr/>
              </a:pPr>
              <a:t>7/9/2013</a:t>
            </a:fld>
            <a:endParaRPr lang="en-US" altLang="en-US" dirty="0"/>
          </a:p>
        </p:txBody>
      </p:sp>
      <p:sp>
        <p:nvSpPr>
          <p:cNvPr id="6" name="Footer Placeholder 5"/>
          <p:cNvSpPr>
            <a:spLocks noGrp="1"/>
          </p:cNvSpPr>
          <p:nvPr>
            <p:ph type="ftr" sz="quarter" idx="11"/>
          </p:nvPr>
        </p:nvSpPr>
        <p:spPr>
          <a:xfrm>
            <a:off x="3124200" y="6399213"/>
            <a:ext cx="2895600" cy="457200"/>
          </a:xfrm>
          <a:prstGeom prst="rect">
            <a:avLst/>
          </a:prstGeom>
        </p:spPr>
        <p:txBody>
          <a:bodyPr/>
          <a:lstStyle>
            <a:lvl1pPr>
              <a:defRPr>
                <a:latin typeface="Arial" charset="0"/>
                <a:cs typeface="Arial" charset="0"/>
              </a:defRPr>
            </a:lvl1pPr>
          </a:lstStyle>
          <a:p>
            <a:pPr>
              <a:defRPr/>
            </a:pPr>
            <a:endParaRPr lang="en-US" altLang="en-US"/>
          </a:p>
        </p:txBody>
      </p:sp>
    </p:spTree>
    <p:extLst>
      <p:ext uri="{BB962C8B-B14F-4D97-AF65-F5344CB8AC3E}">
        <p14:creationId xmlns:p14="http://schemas.microsoft.com/office/powerpoint/2010/main" val="166743636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7" name="Footer Placeholder 2"/>
          <p:cNvSpPr>
            <a:spLocks noGrp="1"/>
          </p:cNvSpPr>
          <p:nvPr>
            <p:ph type="ftr" sz="quarter" idx="10"/>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
        <p:nvSpPr>
          <p:cNvPr id="8" name="Slide Number Placeholder 3"/>
          <p:cNvSpPr>
            <a:spLocks noGrp="1"/>
          </p:cNvSpPr>
          <p:nvPr>
            <p:ph type="sldNum" sz="quarter" idx="11"/>
          </p:nvPr>
        </p:nvSpPr>
        <p:spPr>
          <a:xfrm>
            <a:off x="6553200" y="6356350"/>
            <a:ext cx="2133600" cy="365125"/>
          </a:xfrm>
          <a:prstGeom prst="rect">
            <a:avLst/>
          </a:prstGeom>
        </p:spPr>
        <p:txBody>
          <a:bodyPr/>
          <a:lstStyle>
            <a:lvl1pPr>
              <a:defRPr>
                <a:latin typeface="Arial" charset="0"/>
                <a:cs typeface="Arial" charset="0"/>
              </a:defRPr>
            </a:lvl1pPr>
          </a:lstStyle>
          <a:p>
            <a:pPr>
              <a:defRPr/>
            </a:pPr>
            <a:fld id="{14A381EA-105C-495E-8190-1920D3E18581}" type="slidenum">
              <a:rPr lang="en-US"/>
              <a:pPr>
                <a:defRPr/>
              </a:pPr>
              <a:t>‹#›</a:t>
            </a:fld>
            <a:endParaRPr lang="en-US"/>
          </a:p>
        </p:txBody>
      </p:sp>
    </p:spTree>
    <p:extLst>
      <p:ext uri="{BB962C8B-B14F-4D97-AF65-F5344CB8AC3E}">
        <p14:creationId xmlns:p14="http://schemas.microsoft.com/office/powerpoint/2010/main" val="69166134"/>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5" name="Footer Placeholder 5"/>
          <p:cNvSpPr txBox="1">
            <a:spLocks/>
          </p:cNvSpPr>
          <p:nvPr userDrawn="1"/>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6758410"/>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6"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43937685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sz="4400">
              <a:solidFill>
                <a:schemeClr val="bg1"/>
              </a:solidFill>
              <a:latin typeface="Calibri" pitchFamily="34" charset="0"/>
              <a:cs typeface="Arial" charset="0"/>
            </a:endParaRPr>
          </a:p>
        </p:txBody>
      </p:sp>
      <p:sp>
        <p:nvSpPr>
          <p:cNvPr id="9"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extLst>
      <p:ext uri="{BB962C8B-B14F-4D97-AF65-F5344CB8AC3E}">
        <p14:creationId xmlns:p14="http://schemas.microsoft.com/office/powerpoint/2010/main" val="267568612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6"/>
          <p:cNvSpPr>
            <a:spLocks noGrp="1"/>
          </p:cNvSpPr>
          <p:nvPr>
            <p:ph type="sldNum" sz="quarter" idx="10"/>
          </p:nvPr>
        </p:nvSpPr>
        <p:spPr>
          <a:xfrm>
            <a:off x="6553200" y="6356350"/>
            <a:ext cx="2133600" cy="365125"/>
          </a:xfrm>
          <a:prstGeom prst="rect">
            <a:avLst/>
          </a:prstGeom>
        </p:spPr>
        <p:txBody>
          <a:bodyPr/>
          <a:lstStyle>
            <a:lvl1pPr>
              <a:defRPr sz="1400" smtClean="0">
                <a:latin typeface="Arial" charset="0"/>
                <a:cs typeface="Arial" charset="0"/>
              </a:defRPr>
            </a:lvl1pPr>
          </a:lstStyle>
          <a:p>
            <a:pPr>
              <a:defRPr/>
            </a:pPr>
            <a:fld id="{6FCA2A56-ADE5-4A05-8F8D-1AE23320C937}" type="slidenum">
              <a:rPr lang="en-US"/>
              <a:pPr>
                <a:defRPr/>
              </a:pPr>
              <a:t>‹#›</a:t>
            </a:fld>
            <a:endParaRPr lang="en-US"/>
          </a:p>
        </p:txBody>
      </p:sp>
    </p:spTree>
    <p:extLst>
      <p:ext uri="{BB962C8B-B14F-4D97-AF65-F5344CB8AC3E}">
        <p14:creationId xmlns:p14="http://schemas.microsoft.com/office/powerpoint/2010/main" val="69587164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EC446F3B-94A0-484F-A99C-EF8943609248}" type="datetime1">
              <a:rPr lang="en-US"/>
              <a:pPr>
                <a:defRPr/>
              </a:pPr>
              <a:t>7/9/2013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118505848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DB5D8E53-FE42-4E50-B2FD-D9614387EC1A}" type="datetime1">
              <a:rPr lang="en-US"/>
              <a:pPr>
                <a:defRPr/>
              </a:pPr>
              <a:t>7/9/2013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26874356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8633BE8B-AA7A-4788-8C71-4A8FE71A4292}" type="datetime1">
              <a:rPr lang="en-US"/>
              <a:pPr>
                <a:defRPr/>
              </a:pPr>
              <a:t>7/9/2013</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387343964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8"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E339A-F136-4925-8BEE-F0455AEADB80}" type="slidenum">
              <a:rPr lang="en-US" sz="1400" smtClean="0"/>
              <a:pPr>
                <a:defRPr/>
              </a:pPr>
              <a:t>‹#›</a:t>
            </a:fld>
            <a:endParaRPr lang="en-US" sz="1400" dirty="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transition spd="slow">
    <p:wipe/>
  </p:transition>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1.mp3"/><Relationship Id="rId7" Type="http://schemas.openxmlformats.org/officeDocument/2006/relationships/image" Target="../media/image12.png"/><Relationship Id="rId2" Type="http://schemas.openxmlformats.org/officeDocument/2006/relationships/video" Target="../media/media10.wmv"/><Relationship Id="rId1" Type="http://schemas.microsoft.com/office/2007/relationships/media" Target="../media/media10.wmv"/><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audio" Target="../media/media11.mp3"/></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3.mp3"/><Relationship Id="rId7" Type="http://schemas.openxmlformats.org/officeDocument/2006/relationships/image" Target="../media/image13.png"/><Relationship Id="rId2" Type="http://schemas.openxmlformats.org/officeDocument/2006/relationships/video" Target="../media/media12.wmv"/><Relationship Id="rId1" Type="http://schemas.microsoft.com/office/2007/relationships/media" Target="../media/media12.wmv"/><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audio" Target="../media/media13.mp3"/></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5.mp3"/><Relationship Id="rId7" Type="http://schemas.openxmlformats.org/officeDocument/2006/relationships/image" Target="../media/image14.png"/><Relationship Id="rId2" Type="http://schemas.openxmlformats.org/officeDocument/2006/relationships/video" Target="../media/media14.wmv"/><Relationship Id="rId1" Type="http://schemas.microsoft.com/office/2007/relationships/media" Target="../media/media14.wmv"/><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audio" Target="../media/media15.mp3"/></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5.jpe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4.png"/><Relationship Id="rId5" Type="http://schemas.openxmlformats.org/officeDocument/2006/relationships/image" Target="../media/image25.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7.mp3"/><Relationship Id="rId7" Type="http://schemas.openxmlformats.org/officeDocument/2006/relationships/image" Target="../media/image30.png"/><Relationship Id="rId2" Type="http://schemas.openxmlformats.org/officeDocument/2006/relationships/video" Target="../media/media36.wmv"/><Relationship Id="rId1" Type="http://schemas.microsoft.com/office/2007/relationships/media" Target="../media/media36.wmv"/><Relationship Id="rId6" Type="http://schemas.openxmlformats.org/officeDocument/2006/relationships/notesSlide" Target="../notesSlides/notesSlide43.xml"/><Relationship Id="rId5" Type="http://schemas.openxmlformats.org/officeDocument/2006/relationships/slideLayout" Target="../slideLayouts/slideLayout3.xml"/><Relationship Id="rId4" Type="http://schemas.openxmlformats.org/officeDocument/2006/relationships/audio" Target="../media/media37.mp3"/></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openxmlformats.org/officeDocument/2006/relationships/image" Target="../media/image31.jpeg"/><Relationship Id="rId4" Type="http://schemas.openxmlformats.org/officeDocument/2006/relationships/notesSlide" Target="../notesSlides/notesSlide44.xml"/><Relationship Id="rId9" Type="http://schemas.microsoft.com/office/2007/relationships/diagramDrawing" Target="../diagrams/drawing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4.png"/><Relationship Id="rId5" Type="http://schemas.openxmlformats.org/officeDocument/2006/relationships/image" Target="../media/image35.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p3"/><Relationship Id="rId1" Type="http://schemas.microsoft.com/office/2007/relationships/media" Target="../media/media45.mp3"/><Relationship Id="rId5" Type="http://schemas.openxmlformats.org/officeDocument/2006/relationships/image" Target="../media/image4.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4.png"/><Relationship Id="rId5" Type="http://schemas.openxmlformats.org/officeDocument/2006/relationships/image" Target="../media/image40.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4.png"/><Relationship Id="rId5" Type="http://schemas.openxmlformats.org/officeDocument/2006/relationships/image" Target="../media/image41.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p3"/><Relationship Id="rId1" Type="http://schemas.microsoft.com/office/2007/relationships/media" Target="../media/media49.mp3"/><Relationship Id="rId5" Type="http://schemas.openxmlformats.org/officeDocument/2006/relationships/image" Target="../media/image4.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mp3"/><Relationship Id="rId1" Type="http://schemas.microsoft.com/office/2007/relationships/media" Target="../media/media50.mp3"/><Relationship Id="rId5" Type="http://schemas.openxmlformats.org/officeDocument/2006/relationships/image" Target="../media/image4.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42.jpeg"/><Relationship Id="rId5" Type="http://schemas.openxmlformats.org/officeDocument/2006/relationships/image" Target="../media/image24.jpe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image" Target="../media/image4.png"/><Relationship Id="rId5" Type="http://schemas.openxmlformats.org/officeDocument/2006/relationships/image" Target="../media/image43.jpe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4.png"/><Relationship Id="rId5" Type="http://schemas.openxmlformats.org/officeDocument/2006/relationships/image" Target="../media/image44.jpe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4.png"/><Relationship Id="rId5" Type="http://schemas.openxmlformats.org/officeDocument/2006/relationships/image" Target="../media/image46.jpe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4.png"/><Relationship Id="rId5" Type="http://schemas.openxmlformats.org/officeDocument/2006/relationships/image" Target="../media/image47.jpe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76200" y="533400"/>
            <a:ext cx="9067800" cy="1470025"/>
          </a:xfrm>
        </p:spPr>
        <p:txBody>
          <a:bodyPr/>
          <a:lstStyle/>
          <a:p>
            <a:pPr eaLnBrk="1" hangingPunct="1"/>
            <a:r>
              <a:rPr lang="en-US" dirty="0" smtClean="0">
                <a:solidFill>
                  <a:schemeClr val="bg1"/>
                </a:solidFill>
              </a:rPr>
              <a:t>Module 8: Driver Sleep Disorders Management</a:t>
            </a:r>
          </a:p>
        </p:txBody>
      </p:sp>
      <p:pic>
        <p:nvPicPr>
          <p:cNvPr id="2" name="Mod_8_Intro_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279266"/>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nSpc>
                <a:spcPts val="4575"/>
              </a:lnSpc>
            </a:pPr>
            <a:r>
              <a:rPr lang="en-US" sz="4000" i="1" dirty="0" smtClean="0"/>
              <a:t>Hypopneas &amp; Apneas in Sleep Apnea</a:t>
            </a:r>
            <a:br>
              <a:rPr lang="en-US" sz="4000" i="1" dirty="0" smtClean="0"/>
            </a:br>
            <a:r>
              <a:rPr lang="en-US" sz="1800" b="1" i="1" dirty="0" smtClean="0"/>
              <a:t>“Please mouse over the screen and click to play this video”</a:t>
            </a:r>
          </a:p>
        </p:txBody>
      </p:sp>
      <p:sp>
        <p:nvSpPr>
          <p:cNvPr id="21508" name="Rectangle 7"/>
          <p:cNvSpPr>
            <a:spLocks noChangeArrowheads="1"/>
          </p:cNvSpPr>
          <p:nvPr/>
        </p:nvSpPr>
        <p:spPr bwMode="auto">
          <a:xfrm>
            <a:off x="3505200" y="5905500"/>
            <a:ext cx="26400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t>© ResMed 2011  Used with Permission</a:t>
            </a:r>
          </a:p>
        </p:txBody>
      </p:sp>
      <p:pic>
        <p:nvPicPr>
          <p:cNvPr id="3" name="segment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555750" y="1600200"/>
            <a:ext cx="6034088" cy="4525963"/>
          </a:xfrm>
        </p:spPr>
      </p:pic>
      <p:pic>
        <p:nvPicPr>
          <p:cNvPr id="4" name="Mod_8_Less_1_Slide_1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77200" y="6228144"/>
            <a:ext cx="609600" cy="609600"/>
          </a:xfrm>
          <a:prstGeom prst="rect">
            <a:avLst/>
          </a:prstGeom>
        </p:spPr>
      </p:pic>
      <p:sp>
        <p:nvSpPr>
          <p:cNvPr id="6" name="Rectangle 5"/>
          <p:cNvSpPr>
            <a:spLocks noChangeArrowheads="1"/>
          </p:cNvSpPr>
          <p:nvPr/>
        </p:nvSpPr>
        <p:spPr bwMode="auto">
          <a:xfrm>
            <a:off x="3505200" y="6192838"/>
            <a:ext cx="2447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t>© ResMed 2011   Used with Permission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lnSpc>
                <a:spcPts val="4575"/>
              </a:lnSpc>
            </a:pPr>
            <a:r>
              <a:rPr lang="en-US" sz="4000" i="1" dirty="0" smtClean="0"/>
              <a:t>Apneas Disrupt Sleep &amp; Body Functions</a:t>
            </a:r>
          </a:p>
        </p:txBody>
      </p:sp>
      <p:sp>
        <p:nvSpPr>
          <p:cNvPr id="22532" name="Rectangle 8"/>
          <p:cNvSpPr>
            <a:spLocks noChangeArrowheads="1"/>
          </p:cNvSpPr>
          <p:nvPr/>
        </p:nvSpPr>
        <p:spPr bwMode="auto">
          <a:xfrm>
            <a:off x="3200400" y="5910262"/>
            <a:ext cx="275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a:t>
            </a:r>
            <a:r>
              <a:rPr lang="en-US" sz="1100" dirty="0" err="1"/>
              <a:t>ResMed</a:t>
            </a:r>
            <a:r>
              <a:rPr lang="en-US" sz="1100" dirty="0"/>
              <a:t> 2011.  Used with Permission.</a:t>
            </a:r>
          </a:p>
        </p:txBody>
      </p:sp>
      <p:pic>
        <p:nvPicPr>
          <p:cNvPr id="3" name="segment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555750" y="1600200"/>
            <a:ext cx="6034088" cy="4525963"/>
          </a:xfrm>
        </p:spPr>
      </p:pic>
      <p:pic>
        <p:nvPicPr>
          <p:cNvPr id="4" name="Mod_8_Less_1_Slide_1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924800" y="6181846"/>
            <a:ext cx="609600" cy="609600"/>
          </a:xfrm>
          <a:prstGeom prst="rect">
            <a:avLst/>
          </a:prstGeom>
        </p:spPr>
      </p:pic>
      <p:sp>
        <p:nvSpPr>
          <p:cNvPr id="6" name="Rectangle 5"/>
          <p:cNvSpPr>
            <a:spLocks noChangeArrowheads="1"/>
          </p:cNvSpPr>
          <p:nvPr/>
        </p:nvSpPr>
        <p:spPr bwMode="auto">
          <a:xfrm>
            <a:off x="3505200" y="6192838"/>
            <a:ext cx="2447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t>© ResMed 2011   Used with Permission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nSpc>
                <a:spcPts val="4575"/>
              </a:lnSpc>
            </a:pPr>
            <a:r>
              <a:rPr lang="en-US" sz="3600" i="1" dirty="0" smtClean="0"/>
              <a:t>Effects of OSA on Mental Performance,</a:t>
            </a:r>
            <a:br>
              <a:rPr lang="en-US" sz="3600" i="1" dirty="0" smtClean="0"/>
            </a:br>
            <a:r>
              <a:rPr lang="en-US" sz="3600" i="1" dirty="0" smtClean="0"/>
              <a:t>Safety, Health, &amp; Quality of Life</a:t>
            </a:r>
          </a:p>
        </p:txBody>
      </p:sp>
      <p:sp>
        <p:nvSpPr>
          <p:cNvPr id="23556" name="Rectangle 7"/>
          <p:cNvSpPr>
            <a:spLocks noChangeArrowheads="1"/>
          </p:cNvSpPr>
          <p:nvPr/>
        </p:nvSpPr>
        <p:spPr bwMode="auto">
          <a:xfrm>
            <a:off x="3200400" y="5791200"/>
            <a:ext cx="275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t>© ResMed 2011.  Used with Permission.</a:t>
            </a:r>
          </a:p>
        </p:txBody>
      </p:sp>
      <p:pic>
        <p:nvPicPr>
          <p:cNvPr id="3" name="segment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555750" y="1600200"/>
            <a:ext cx="6034088" cy="4525963"/>
          </a:xfrm>
        </p:spPr>
      </p:pic>
      <p:pic>
        <p:nvPicPr>
          <p:cNvPr id="2" name="Mod_8_Less_1_Slide_1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924800" y="6248400"/>
            <a:ext cx="609600" cy="609600"/>
          </a:xfrm>
          <a:prstGeom prst="rect">
            <a:avLst/>
          </a:prstGeom>
        </p:spPr>
      </p:pic>
      <p:sp>
        <p:nvSpPr>
          <p:cNvPr id="6" name="Rectangle 5"/>
          <p:cNvSpPr>
            <a:spLocks noChangeArrowheads="1"/>
          </p:cNvSpPr>
          <p:nvPr/>
        </p:nvSpPr>
        <p:spPr bwMode="auto">
          <a:xfrm>
            <a:off x="3505200" y="6192838"/>
            <a:ext cx="2447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t>© ResMed 2011   Used with Permission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lnSpc>
                <a:spcPts val="4575"/>
              </a:lnSpc>
            </a:pPr>
            <a:r>
              <a:rPr lang="en-US" dirty="0" smtClean="0"/>
              <a:t>Crash Risk &amp; Sleep Apnea</a:t>
            </a:r>
          </a:p>
        </p:txBody>
      </p:sp>
      <p:sp>
        <p:nvSpPr>
          <p:cNvPr id="46082" name="Content Placeholder 2"/>
          <p:cNvSpPr>
            <a:spLocks noGrp="1"/>
          </p:cNvSpPr>
          <p:nvPr>
            <p:ph idx="1"/>
          </p:nvPr>
        </p:nvSpPr>
        <p:spPr/>
        <p:txBody>
          <a:bodyPr/>
          <a:lstStyle/>
          <a:p>
            <a:r>
              <a:rPr lang="en-US" sz="2800" dirty="0"/>
              <a:t>Fatigue’s role in crashes</a:t>
            </a:r>
          </a:p>
          <a:p>
            <a:pPr lvl="1"/>
            <a:r>
              <a:rPr lang="en-US" sz="2400" dirty="0"/>
              <a:t>Principal cause in 31% fatal-to-the-driver large truck crashes </a:t>
            </a:r>
            <a:endParaRPr lang="en-US" sz="2400" dirty="0" smtClean="0"/>
          </a:p>
          <a:p>
            <a:pPr lvl="1"/>
            <a:r>
              <a:rPr lang="en-US" sz="2400" dirty="0" smtClean="0"/>
              <a:t>Asleep-at-the-wheel </a:t>
            </a:r>
            <a:r>
              <a:rPr lang="en-US" sz="2400" dirty="0"/>
              <a:t>in 4% of heavy vehicle crashes        </a:t>
            </a:r>
            <a:endParaRPr lang="en-US" sz="2400" dirty="0" smtClean="0"/>
          </a:p>
          <a:p>
            <a:pPr lvl="1"/>
            <a:r>
              <a:rPr lang="en-US" sz="2400" dirty="0" smtClean="0"/>
              <a:t>Associated </a:t>
            </a:r>
            <a:r>
              <a:rPr lang="en-US" sz="2400" dirty="0"/>
              <a:t>factor in 13% of serious heavy vehicle crashes </a:t>
            </a:r>
            <a:endParaRPr lang="en-US" sz="2400" dirty="0" smtClean="0"/>
          </a:p>
          <a:p>
            <a:pPr>
              <a:buFont typeface="Arial" charset="0"/>
              <a:buChar char="•"/>
              <a:defRPr/>
            </a:pPr>
            <a:r>
              <a:rPr lang="en-US" sz="2800" dirty="0" smtClean="0"/>
              <a:t>Large-sample studies show that drivers with OSA are 2-7 times more likely to have a crash</a:t>
            </a:r>
          </a:p>
          <a:p>
            <a:pPr lvl="1" eaLnBrk="1" hangingPunct="1">
              <a:buFont typeface="Arial" charset="0"/>
              <a:buChar char="–"/>
              <a:defRPr/>
            </a:pPr>
            <a:r>
              <a:rPr lang="en-US" sz="2400" dirty="0" smtClean="0"/>
              <a:t>more severe sleep apnea likely                                                                  goes along with higher crash risk                                                                and more serious crashes</a:t>
            </a:r>
          </a:p>
        </p:txBody>
      </p:sp>
      <p:pic>
        <p:nvPicPr>
          <p:cNvPr id="2" name="Mod_8_Less_1_o_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248400"/>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9635" y="4419600"/>
            <a:ext cx="2606517" cy="173767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a:pPr>
            <a:r>
              <a:rPr lang="en-US" dirty="0"/>
              <a:t>Disorders that increase time spent in deeper sleep stages can decrease alertness and lead to motor vehicle </a:t>
            </a:r>
            <a:r>
              <a:rPr lang="en-US" dirty="0" smtClean="0"/>
              <a:t>crashes.</a:t>
            </a:r>
            <a:endParaRPr lang="en-US" dirty="0"/>
          </a:p>
          <a:p>
            <a:pPr marL="971550" lvl="1" indent="-514350">
              <a:buFont typeface="+mj-lt"/>
              <a:buAutoNum type="alphaLcPeriod"/>
            </a:pPr>
            <a:r>
              <a:rPr lang="en-US" dirty="0"/>
              <a:t>True.</a:t>
            </a:r>
          </a:p>
          <a:p>
            <a:pPr marL="971550" lvl="1" indent="-514350">
              <a:buFont typeface="+mj-lt"/>
              <a:buAutoNum type="alphaLcPeriod"/>
            </a:pPr>
            <a:r>
              <a:rPr lang="en-US" dirty="0"/>
              <a:t>False.</a:t>
            </a:r>
          </a:p>
          <a:p>
            <a:endParaRPr lang="en-US" dirty="0" smtClean="0"/>
          </a:p>
        </p:txBody>
      </p:sp>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indent="-514350">
              <a:buFont typeface="+mj-lt"/>
              <a:buAutoNum type="arabicPeriod" startAt="2"/>
            </a:pPr>
            <a:r>
              <a:rPr lang="en-US" dirty="0"/>
              <a:t>Medical research has identified 52 different sleep disorders and it has been estimated that about 37 million in the US are affected by one of these </a:t>
            </a:r>
            <a:r>
              <a:rPr lang="en-US" dirty="0" smtClean="0"/>
              <a:t>conditions.</a:t>
            </a:r>
            <a:endParaRPr lang="en-US" dirty="0"/>
          </a:p>
          <a:p>
            <a:pPr marL="971550" lvl="1" indent="-514350">
              <a:buFont typeface="+mj-lt"/>
              <a:buAutoNum type="alphaLcPeriod"/>
            </a:pPr>
            <a:r>
              <a:rPr lang="en-US" dirty="0"/>
              <a:t>True.</a:t>
            </a:r>
          </a:p>
          <a:p>
            <a:pPr marL="971550" lvl="1" indent="-514350">
              <a:buFont typeface="+mj-lt"/>
              <a:buAutoNum type="alphaLcPeriod"/>
            </a:pPr>
            <a:r>
              <a:rPr lang="en-US" dirty="0"/>
              <a:t>False.</a:t>
            </a:r>
          </a:p>
          <a:p>
            <a:endParaRPr lang="en-US" dirty="0" smtClean="0"/>
          </a:p>
        </p:txBody>
      </p:sp>
    </p:spTree>
    <p:extLst>
      <p:ext uri="{BB962C8B-B14F-4D97-AF65-F5344CB8AC3E}">
        <p14:creationId xmlns:p14="http://schemas.microsoft.com/office/powerpoint/2010/main" val="540667189"/>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3"/>
            </a:pPr>
            <a:r>
              <a:rPr lang="en-US" dirty="0"/>
              <a:t>Which of the following two sleep disorders are among the most common?</a:t>
            </a:r>
          </a:p>
          <a:p>
            <a:pPr marL="971550" lvl="1" indent="-514350">
              <a:buFont typeface="+mj-lt"/>
              <a:buAutoNum type="alphaLcPeriod"/>
            </a:pPr>
            <a:r>
              <a:rPr lang="en-US" dirty="0"/>
              <a:t>Obstructive Sleep Apnea and </a:t>
            </a:r>
            <a:r>
              <a:rPr lang="en-US" dirty="0" smtClean="0"/>
              <a:t>Insomnia.</a:t>
            </a:r>
            <a:endParaRPr lang="en-US" dirty="0"/>
          </a:p>
          <a:p>
            <a:pPr marL="971550" lvl="1" indent="-514350">
              <a:buFont typeface="+mj-lt"/>
              <a:buAutoNum type="alphaLcPeriod"/>
            </a:pPr>
            <a:r>
              <a:rPr lang="en-US" dirty="0"/>
              <a:t>Insomnia and </a:t>
            </a:r>
            <a:r>
              <a:rPr lang="en-US" dirty="0" smtClean="0"/>
              <a:t>Narcolepsy.</a:t>
            </a:r>
            <a:endParaRPr lang="en-US" dirty="0"/>
          </a:p>
          <a:p>
            <a:pPr marL="971550" lvl="1" indent="-514350">
              <a:buFont typeface="+mj-lt"/>
              <a:buAutoNum type="alphaLcPeriod"/>
            </a:pPr>
            <a:r>
              <a:rPr lang="en-US" dirty="0"/>
              <a:t>Narcolepsy and Restless Leg </a:t>
            </a:r>
            <a:r>
              <a:rPr lang="en-US" dirty="0" smtClean="0"/>
              <a:t>Syndrome.</a:t>
            </a:r>
            <a:endParaRPr lang="en-US" dirty="0"/>
          </a:p>
          <a:p>
            <a:endParaRPr lang="en-US" dirty="0" smtClean="0"/>
          </a:p>
        </p:txBody>
      </p:sp>
    </p:spTree>
    <p:extLst>
      <p:ext uri="{BB962C8B-B14F-4D97-AF65-F5344CB8AC3E}">
        <p14:creationId xmlns:p14="http://schemas.microsoft.com/office/powerpoint/2010/main" val="238697963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4"/>
            </a:pPr>
            <a:r>
              <a:rPr lang="en-US" dirty="0"/>
              <a:t>An </a:t>
            </a:r>
            <a:r>
              <a:rPr lang="en-US" i="1" dirty="0"/>
              <a:t>apnea</a:t>
            </a:r>
            <a:r>
              <a:rPr lang="en-US" dirty="0"/>
              <a:t> is an abnormal interruption of an effort to inhale, or breathe in, during sleep; it is caused by collapse of upper airway soft tissues and cuts off airflow to the lungs for several seconds up to a minute or more.</a:t>
            </a:r>
          </a:p>
          <a:p>
            <a:pPr marL="971550" lvl="1" indent="-514350">
              <a:buFont typeface="+mj-lt"/>
              <a:buAutoNum type="alphaLcPeriod"/>
            </a:pPr>
            <a:r>
              <a:rPr lang="en-US" dirty="0" smtClean="0"/>
              <a:t>True.</a:t>
            </a:r>
          </a:p>
          <a:p>
            <a:pPr marL="971550" lvl="1" indent="-514350">
              <a:buFont typeface="+mj-lt"/>
              <a:buAutoNum type="alphaLcPeriod"/>
            </a:pPr>
            <a:r>
              <a:rPr lang="en-US" dirty="0" smtClean="0"/>
              <a:t>False.</a:t>
            </a:r>
            <a:endParaRPr lang="en-US" dirty="0"/>
          </a:p>
          <a:p>
            <a:endParaRPr lang="en-US" dirty="0" smtClean="0"/>
          </a:p>
        </p:txBody>
      </p:sp>
    </p:spTree>
    <p:extLst>
      <p:ext uri="{BB962C8B-B14F-4D97-AF65-F5344CB8AC3E}">
        <p14:creationId xmlns:p14="http://schemas.microsoft.com/office/powerpoint/2010/main" val="218130560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5"/>
            </a:pPr>
            <a:r>
              <a:rPr lang="en-US" dirty="0"/>
              <a:t>Large-scale studies of drivers have shown that sleep apnea is related to a __ fold increase in the likelihood of a motor vehicle crash.</a:t>
            </a:r>
          </a:p>
          <a:p>
            <a:pPr marL="971550" lvl="1" indent="-514350">
              <a:buFont typeface="+mj-lt"/>
              <a:buAutoNum type="alphaLcPeriod"/>
            </a:pPr>
            <a:r>
              <a:rPr lang="en-US" dirty="0" smtClean="0"/>
              <a:t>2-4.</a:t>
            </a:r>
            <a:endParaRPr lang="en-US" dirty="0"/>
          </a:p>
          <a:p>
            <a:pPr marL="971550" lvl="1" indent="-514350">
              <a:buFont typeface="+mj-lt"/>
              <a:buAutoNum type="alphaLcPeriod"/>
            </a:pPr>
            <a:r>
              <a:rPr lang="en-US" dirty="0" smtClean="0"/>
              <a:t>2-7.</a:t>
            </a:r>
            <a:endParaRPr lang="en-US" dirty="0"/>
          </a:p>
          <a:p>
            <a:pPr marL="971550" lvl="1" indent="-514350">
              <a:buFont typeface="+mj-lt"/>
              <a:buAutoNum type="alphaLcPeriod"/>
            </a:pPr>
            <a:r>
              <a:rPr lang="en-US" dirty="0" smtClean="0"/>
              <a:t>8-12.</a:t>
            </a:r>
          </a:p>
          <a:p>
            <a:pPr marL="971550" lvl="1" indent="-514350">
              <a:buFont typeface="+mj-lt"/>
              <a:buAutoNum type="alphaLcPeriod"/>
            </a:pPr>
            <a:r>
              <a:rPr lang="en-US" dirty="0" smtClean="0"/>
              <a:t>15-20.</a:t>
            </a:r>
          </a:p>
        </p:txBody>
      </p:sp>
    </p:spTree>
    <p:extLst>
      <p:ext uri="{BB962C8B-B14F-4D97-AF65-F5344CB8AC3E}">
        <p14:creationId xmlns:p14="http://schemas.microsoft.com/office/powerpoint/2010/main" val="4240801743"/>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eaLnBrk="1" hangingPunct="1"/>
            <a:r>
              <a:rPr lang="en-US" sz="4000" dirty="0" smtClean="0"/>
              <a:t>Lesson 2: Screening &amp;</a:t>
            </a:r>
            <a:br>
              <a:rPr lang="en-US" sz="4000" dirty="0" smtClean="0"/>
            </a:br>
            <a:r>
              <a:rPr lang="en-US" sz="4000" dirty="0" smtClean="0"/>
              <a:t>Testing for Sleep Disorders</a:t>
            </a:r>
          </a:p>
        </p:txBody>
      </p:sp>
      <p:pic>
        <p:nvPicPr>
          <p:cNvPr id="2" name="Mod_8_Less_2_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19342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lnSpc>
                <a:spcPts val="4575"/>
              </a:lnSpc>
            </a:pPr>
            <a:r>
              <a:rPr lang="en-US" dirty="0" smtClean="0"/>
              <a:t>Module 8 Overview</a:t>
            </a:r>
          </a:p>
        </p:txBody>
      </p:sp>
      <p:sp>
        <p:nvSpPr>
          <p:cNvPr id="3" name="Content Placeholder 2"/>
          <p:cNvSpPr>
            <a:spLocks noGrp="1"/>
          </p:cNvSpPr>
          <p:nvPr>
            <p:ph idx="1"/>
          </p:nvPr>
        </p:nvSpPr>
        <p:spPr/>
        <p:txBody>
          <a:bodyPr rtlCol="0">
            <a:normAutofit/>
          </a:bodyPr>
          <a:lstStyle/>
          <a:p>
            <a:pPr fontAlgn="auto">
              <a:spcAft>
                <a:spcPts val="0"/>
              </a:spcAft>
              <a:defRPr/>
            </a:pPr>
            <a:r>
              <a:rPr lang="en-US" sz="2800" dirty="0" smtClean="0"/>
              <a:t>Overview of sleep disorders </a:t>
            </a:r>
          </a:p>
          <a:p>
            <a:pPr fontAlgn="auto">
              <a:spcAft>
                <a:spcPts val="0"/>
              </a:spcAft>
              <a:defRPr/>
            </a:pPr>
            <a:r>
              <a:rPr lang="en-US" sz="2800" dirty="0" smtClean="0"/>
              <a:t>Screening and testing for sleep                              disorders</a:t>
            </a:r>
          </a:p>
          <a:p>
            <a:pPr fontAlgn="auto">
              <a:spcAft>
                <a:spcPts val="0"/>
              </a:spcAft>
              <a:defRPr/>
            </a:pPr>
            <a:r>
              <a:rPr lang="en-US" sz="2800" dirty="0" smtClean="0"/>
              <a:t>Regulations and guidelines                                                    </a:t>
            </a:r>
          </a:p>
          <a:p>
            <a:pPr marL="0" indent="0" fontAlgn="auto">
              <a:spcAft>
                <a:spcPts val="0"/>
              </a:spcAft>
              <a:buFont typeface="Arial" charset="0"/>
              <a:buNone/>
              <a:defRPr/>
            </a:pPr>
            <a:r>
              <a:rPr lang="en-US" sz="2800" dirty="0"/>
              <a:t> </a:t>
            </a:r>
            <a:r>
              <a:rPr lang="en-US" sz="2800" dirty="0" smtClean="0"/>
              <a:t>   affecting commercial drivers with sleep disorders</a:t>
            </a:r>
          </a:p>
          <a:p>
            <a:pPr fontAlgn="auto">
              <a:spcAft>
                <a:spcPts val="0"/>
              </a:spcAft>
              <a:defRPr/>
            </a:pPr>
            <a:r>
              <a:rPr lang="en-US" sz="2800" dirty="0" smtClean="0"/>
              <a:t>Treatments for OSA</a:t>
            </a:r>
          </a:p>
          <a:p>
            <a:pPr fontAlgn="auto">
              <a:spcAft>
                <a:spcPts val="0"/>
              </a:spcAft>
              <a:defRPr/>
            </a:pPr>
            <a:r>
              <a:rPr lang="en-US" sz="2800" dirty="0" smtClean="0"/>
              <a:t>Benefits of successful OSA treatment and how this contributes to Fatigue Management at work</a:t>
            </a:r>
          </a:p>
          <a:p>
            <a:pPr fontAlgn="auto">
              <a:spcAft>
                <a:spcPts val="0"/>
              </a:spcAft>
              <a:defRPr/>
            </a:pPr>
            <a:r>
              <a:rPr lang="en-US" sz="2800" dirty="0" smtClean="0"/>
              <a:t>Review and summary</a:t>
            </a:r>
          </a:p>
        </p:txBody>
      </p:sp>
      <p:pic>
        <p:nvPicPr>
          <p:cNvPr id="2" name="Mod_8_Intro_i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172200"/>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2160" y="1618488"/>
            <a:ext cx="2657475" cy="177165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lnSpc>
                <a:spcPts val="4575"/>
              </a:lnSpc>
            </a:pPr>
            <a:r>
              <a:rPr lang="en-US" sz="3600" dirty="0" smtClean="0"/>
              <a:t>OSA &amp; Commercial Drivers in the US</a:t>
            </a:r>
          </a:p>
        </p:txBody>
      </p:sp>
      <p:sp>
        <p:nvSpPr>
          <p:cNvPr id="27651" name="Content Placeholder 2"/>
          <p:cNvSpPr>
            <a:spLocks noGrp="1"/>
          </p:cNvSpPr>
          <p:nvPr>
            <p:ph idx="1"/>
          </p:nvPr>
        </p:nvSpPr>
        <p:spPr/>
        <p:txBody>
          <a:bodyPr/>
          <a:lstStyle/>
          <a:p>
            <a:r>
              <a:rPr lang="en-US" sz="2400" dirty="0" smtClean="0"/>
              <a:t>Drivers with medical history or diagnosis of any condition likely to interfere with ability to drive safely are not qualified to operate a commercial vehicle</a:t>
            </a:r>
          </a:p>
          <a:p>
            <a:r>
              <a:rPr lang="en-US" sz="2400" dirty="0"/>
              <a:t>Drivers newly diagnosed with OSA, and/or their doctor, should expect to consult with a medical qualifying examiner and the treating specialist to determine fitness to operate a </a:t>
            </a:r>
            <a:r>
              <a:rPr lang="en-US" sz="2400" dirty="0" smtClean="0"/>
              <a:t>CMV</a:t>
            </a:r>
          </a:p>
          <a:p>
            <a:r>
              <a:rPr lang="en-US" sz="2400" dirty="0"/>
              <a:t>Moderate or severe OSA may disqualify a driver until successful OSA treatment is demonstrated to the certifying medical examiner</a:t>
            </a:r>
            <a:endParaRPr lang="en-US" sz="2400" dirty="0" smtClean="0"/>
          </a:p>
        </p:txBody>
      </p:sp>
      <p:pic>
        <p:nvPicPr>
          <p:cNvPr id="4" name="Mod_8_Slide_20_ppt_redo_cropp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lnSpc>
                <a:spcPts val="4575"/>
              </a:lnSpc>
            </a:pPr>
            <a:r>
              <a:rPr lang="en-US" sz="4000" dirty="0" smtClean="0"/>
              <a:t>CCMTA Medical Standards</a:t>
            </a:r>
            <a:r>
              <a:rPr lang="en-US" sz="4000" dirty="0" smtClean="0">
                <a:solidFill>
                  <a:srgbClr val="FF0000"/>
                </a:solidFill>
              </a:rPr>
              <a:t>*</a:t>
            </a:r>
            <a:r>
              <a:rPr lang="en-US" sz="4000" dirty="0" smtClean="0"/>
              <a:t> - </a:t>
            </a:r>
            <a:br>
              <a:rPr lang="en-US" sz="4000" dirty="0" smtClean="0"/>
            </a:br>
            <a:r>
              <a:rPr lang="en-US" sz="4000" dirty="0" smtClean="0"/>
              <a:t>Sleep Apnea &amp; Commercial Drivers</a:t>
            </a:r>
          </a:p>
        </p:txBody>
      </p:sp>
      <p:sp>
        <p:nvSpPr>
          <p:cNvPr id="28675" name="Content Placeholder 2"/>
          <p:cNvSpPr>
            <a:spLocks noGrp="1"/>
          </p:cNvSpPr>
          <p:nvPr>
            <p:ph idx="1"/>
          </p:nvPr>
        </p:nvSpPr>
        <p:spPr>
          <a:xfrm>
            <a:off x="457200" y="1600200"/>
            <a:ext cx="8305800" cy="4525963"/>
          </a:xfrm>
        </p:spPr>
        <p:txBody>
          <a:bodyPr/>
          <a:lstStyle/>
          <a:p>
            <a:r>
              <a:rPr lang="en-US" sz="2400" dirty="0" smtClean="0"/>
              <a:t>During driver medical assessment for fitness, it is essential for examining physician to screen for sleep disorders</a:t>
            </a:r>
          </a:p>
          <a:p>
            <a:r>
              <a:rPr lang="en-US" sz="2400" dirty="0" smtClean="0"/>
              <a:t>Drivers </a:t>
            </a:r>
            <a:r>
              <a:rPr lang="en-US" sz="2400" b="1" dirty="0" smtClean="0"/>
              <a:t>MAY</a:t>
            </a:r>
            <a:r>
              <a:rPr lang="en-US" sz="2400" dirty="0" smtClean="0"/>
              <a:t> operate any class of vehicle, </a:t>
            </a:r>
            <a:r>
              <a:rPr lang="en-US" sz="2400" b="1" dirty="0" smtClean="0"/>
              <a:t>IF</a:t>
            </a:r>
            <a:r>
              <a:rPr lang="en-US" sz="2400" dirty="0" smtClean="0"/>
              <a:t>:</a:t>
            </a:r>
          </a:p>
          <a:p>
            <a:pPr lvl="1" eaLnBrk="1" hangingPunct="1"/>
            <a:r>
              <a:rPr lang="en-US" sz="2200" dirty="0" smtClean="0"/>
              <a:t>He/she has untreated OSA with an AHI &lt;20 (score from a medical sleep test) and no excessive sleepiness during waking hours</a:t>
            </a:r>
          </a:p>
          <a:p>
            <a:pPr lvl="1" eaLnBrk="1" hangingPunct="1"/>
            <a:r>
              <a:rPr lang="en-US" sz="2200" dirty="0" smtClean="0"/>
              <a:t>He/she has sleep apnea that is treated successfully</a:t>
            </a:r>
          </a:p>
          <a:p>
            <a:r>
              <a:rPr lang="en-US" sz="2400" dirty="0" smtClean="0"/>
              <a:t>Drivers </a:t>
            </a:r>
            <a:r>
              <a:rPr lang="en-US" sz="2400" b="1" dirty="0" smtClean="0"/>
              <a:t>MAY NOT </a:t>
            </a:r>
            <a:r>
              <a:rPr lang="en-US" sz="2400" dirty="0" smtClean="0"/>
              <a:t>operate any class of vehicle, if they have had a crash associated with falling asleep, until their sleep disorder has been treated successfully</a:t>
            </a:r>
          </a:p>
          <a:p>
            <a:pPr>
              <a:buFont typeface="Arial" pitchFamily="34" charset="0"/>
              <a:buNone/>
            </a:pPr>
            <a:endParaRPr lang="en-US" sz="2000" dirty="0" smtClean="0"/>
          </a:p>
        </p:txBody>
      </p:sp>
      <p:sp>
        <p:nvSpPr>
          <p:cNvPr id="28676" name="Rectangle 4"/>
          <p:cNvSpPr>
            <a:spLocks noChangeArrowheads="1"/>
          </p:cNvSpPr>
          <p:nvPr/>
        </p:nvSpPr>
        <p:spPr bwMode="auto">
          <a:xfrm>
            <a:off x="698500" y="5391150"/>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a:solidFill>
                  <a:srgbClr val="FF0000"/>
                </a:solidFill>
              </a:rPr>
              <a:t>*</a:t>
            </a:r>
            <a:r>
              <a:rPr lang="en-US" dirty="0"/>
              <a:t>Modified after statement of the </a:t>
            </a:r>
          </a:p>
          <a:p>
            <a:pPr algn="ctr"/>
            <a:r>
              <a:rPr lang="en-US" dirty="0"/>
              <a:t>Canadian Council of Motor Transport Administrators (CCMTA)</a:t>
            </a:r>
          </a:p>
        </p:txBody>
      </p:sp>
      <p:pic>
        <p:nvPicPr>
          <p:cNvPr id="5" name="Mod_8_Less_2_slide_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1300" y="621657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The FMCSA </a:t>
            </a:r>
            <a:r>
              <a:rPr lang="en-US" sz="3600" dirty="0"/>
              <a:t>Medical Expert </a:t>
            </a:r>
            <a:r>
              <a:rPr lang="en-US" sz="3600" dirty="0" smtClean="0"/>
              <a:t>Panel (MEP)</a:t>
            </a:r>
            <a:endParaRPr lang="en-US" sz="3600" dirty="0"/>
          </a:p>
        </p:txBody>
      </p:sp>
      <p:sp>
        <p:nvSpPr>
          <p:cNvPr id="3" name="Content Placeholder 2"/>
          <p:cNvSpPr>
            <a:spLocks noGrp="1"/>
          </p:cNvSpPr>
          <p:nvPr>
            <p:ph idx="1"/>
          </p:nvPr>
        </p:nvSpPr>
        <p:spPr/>
        <p:txBody>
          <a:bodyPr/>
          <a:lstStyle/>
          <a:p>
            <a:pPr marL="342900" lvl="1" indent="-342900" eaLnBrk="1" hangingPunct="1">
              <a:buFont typeface="Arial" pitchFamily="34" charset="0"/>
              <a:buChar char="•"/>
            </a:pPr>
            <a:r>
              <a:rPr lang="en-US" sz="2600" dirty="0">
                <a:ea typeface="Calibri"/>
              </a:rPr>
              <a:t>The MEP assists FMCSA by providing expert opinion and advice to the FMCSA on medical standards, guidance and research on the medical certification of CMV drivers</a:t>
            </a:r>
          </a:p>
          <a:p>
            <a:pPr marL="342900" lvl="1" indent="-342900" eaLnBrk="1" hangingPunct="1">
              <a:buFont typeface="Arial" pitchFamily="34" charset="0"/>
              <a:buChar char="•"/>
            </a:pPr>
            <a:r>
              <a:rPr lang="en-US" sz="2600" dirty="0">
                <a:ea typeface="Calibri"/>
              </a:rPr>
              <a:t>The MEP has outlined some recommendations regarding sleep disorders</a:t>
            </a:r>
          </a:p>
          <a:p>
            <a:pPr marL="342900" lvl="1" indent="-342900" eaLnBrk="1" hangingPunct="1">
              <a:buFont typeface="Arial" pitchFamily="34" charset="0"/>
              <a:buChar char="•"/>
            </a:pPr>
            <a:r>
              <a:rPr lang="en-US" sz="2600" dirty="0">
                <a:ea typeface="Calibri"/>
              </a:rPr>
              <a:t>The MEP recommendations are available to the medical examiners who can use them as “best practice tools”</a:t>
            </a:r>
          </a:p>
          <a:p>
            <a:pPr marL="342900" lvl="1" indent="-342900" eaLnBrk="1" hangingPunct="1">
              <a:buFont typeface="Arial" pitchFamily="34" charset="0"/>
              <a:buChar char="•"/>
            </a:pPr>
            <a:r>
              <a:rPr lang="en-US" sz="2600" dirty="0">
                <a:ea typeface="Calibri"/>
              </a:rPr>
              <a:t>The MEP recommendations are not formal FMCSA guidance or policy</a:t>
            </a:r>
          </a:p>
          <a:p>
            <a:endParaRPr lang="en-US" sz="2600" dirty="0"/>
          </a:p>
        </p:txBody>
      </p:sp>
      <p:pic>
        <p:nvPicPr>
          <p:cNvPr id="7" name="Mod_8_Less_2_Slide_22_red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096000"/>
            <a:ext cx="609600" cy="609600"/>
          </a:xfrm>
          <a:prstGeom prst="rect">
            <a:avLst/>
          </a:prstGeom>
        </p:spPr>
      </p:pic>
    </p:spTree>
    <p:extLst>
      <p:ext uri="{BB962C8B-B14F-4D97-AF65-F5344CB8AC3E}">
        <p14:creationId xmlns:p14="http://schemas.microsoft.com/office/powerpoint/2010/main" val="2216927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81000" y="274638"/>
            <a:ext cx="8382000" cy="1173162"/>
          </a:xfrm>
        </p:spPr>
        <p:txBody>
          <a:bodyPr/>
          <a:lstStyle/>
          <a:p>
            <a:pPr eaLnBrk="1" hangingPunct="1">
              <a:lnSpc>
                <a:spcPts val="3025"/>
              </a:lnSpc>
            </a:pPr>
            <a:r>
              <a:rPr lang="en-US" sz="3200" dirty="0" smtClean="0"/>
              <a:t>FMCSA Medical Expert Panel</a:t>
            </a:r>
            <a:r>
              <a:rPr lang="en-US" sz="3200" baseline="20000" dirty="0" smtClean="0">
                <a:solidFill>
                  <a:srgbClr val="FF0000"/>
                </a:solidFill>
              </a:rPr>
              <a:t> </a:t>
            </a:r>
            <a:r>
              <a:rPr lang="en-US" sz="3200" dirty="0" smtClean="0"/>
              <a:t>Recommendations</a:t>
            </a:r>
            <a:r>
              <a:rPr lang="en-US" sz="3200" b="1" baseline="20000" dirty="0" smtClean="0">
                <a:solidFill>
                  <a:srgbClr val="FF0000"/>
                </a:solidFill>
              </a:rPr>
              <a:t>*</a:t>
            </a:r>
            <a:r>
              <a:rPr lang="en-US" sz="3200" dirty="0" smtClean="0"/>
              <a:t> for Sleep Disorders Screening</a:t>
            </a:r>
          </a:p>
        </p:txBody>
      </p:sp>
      <p:sp>
        <p:nvSpPr>
          <p:cNvPr id="29699" name="Content Placeholder 2"/>
          <p:cNvSpPr>
            <a:spLocks noGrp="1"/>
          </p:cNvSpPr>
          <p:nvPr>
            <p:ph idx="1"/>
          </p:nvPr>
        </p:nvSpPr>
        <p:spPr/>
        <p:txBody>
          <a:bodyPr/>
          <a:lstStyle/>
          <a:p>
            <a:r>
              <a:rPr lang="en-US" sz="2800" dirty="0" smtClean="0"/>
              <a:t>Drivers should be screened for possible sleep disorders</a:t>
            </a:r>
          </a:p>
          <a:p>
            <a:r>
              <a:rPr lang="en-US" sz="2800" dirty="0" smtClean="0"/>
              <a:t>Drivers at increased risk should complete testing for possible sleep disorders:</a:t>
            </a:r>
          </a:p>
          <a:p>
            <a:pPr lvl="1" eaLnBrk="1" hangingPunct="1"/>
            <a:r>
              <a:rPr lang="en-US" sz="2400" dirty="0" smtClean="0"/>
              <a:t>Those at high risk by screening questionnaire</a:t>
            </a:r>
            <a:endParaRPr lang="en-US" sz="2400" b="1" u="sng" dirty="0" smtClean="0"/>
          </a:p>
          <a:p>
            <a:pPr lvl="1" eaLnBrk="1" hangingPunct="1"/>
            <a:r>
              <a:rPr lang="en-US" sz="2400" dirty="0" smtClean="0"/>
              <a:t>Those with a Body Mass Index (BMI) ≥ 33</a:t>
            </a:r>
            <a:endParaRPr lang="en-US" sz="2400" b="1" u="sng" dirty="0" smtClean="0"/>
          </a:p>
          <a:p>
            <a:pPr lvl="1" eaLnBrk="1" hangingPunct="1"/>
            <a:r>
              <a:rPr lang="en-US" sz="2400" dirty="0" smtClean="0"/>
              <a:t>Those judged by medical examiner to be high risk</a:t>
            </a:r>
            <a:endParaRPr lang="en-US" sz="2400" baseline="30000" dirty="0" smtClean="0"/>
          </a:p>
        </p:txBody>
      </p:sp>
      <p:sp>
        <p:nvSpPr>
          <p:cNvPr id="29700" name="TextBox 1"/>
          <p:cNvSpPr txBox="1">
            <a:spLocks noChangeArrowheads="1"/>
          </p:cNvSpPr>
          <p:nvPr/>
        </p:nvSpPr>
        <p:spPr bwMode="auto">
          <a:xfrm>
            <a:off x="685800" y="5105400"/>
            <a:ext cx="792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600" b="1" dirty="0">
                <a:latin typeface="Calibri" pitchFamily="34" charset="0"/>
              </a:rPr>
              <a:t> </a:t>
            </a:r>
            <a:r>
              <a:rPr lang="en-US" b="1" baseline="20000" dirty="0">
                <a:solidFill>
                  <a:srgbClr val="FF0000"/>
                </a:solidFill>
                <a:latin typeface="Calibri" pitchFamily="34" charset="0"/>
              </a:rPr>
              <a:t>*</a:t>
            </a:r>
            <a:r>
              <a:rPr lang="en-US" sz="1600" dirty="0">
                <a:latin typeface="Calibri" pitchFamily="34" charset="0"/>
              </a:rPr>
              <a:t>Modified after Medical Expert Panel </a:t>
            </a:r>
            <a:r>
              <a:rPr lang="en-US" sz="1600" dirty="0" smtClean="0">
                <a:latin typeface="Calibri" pitchFamily="34" charset="0"/>
              </a:rPr>
              <a:t>Recommendations to the </a:t>
            </a:r>
            <a:r>
              <a:rPr lang="en-US" sz="1600" dirty="0">
                <a:latin typeface="Calibri" pitchFamily="34" charset="0"/>
              </a:rPr>
              <a:t>Federal Motor Carrier Safety </a:t>
            </a:r>
            <a:r>
              <a:rPr lang="en-US" sz="1600" dirty="0" smtClean="0">
                <a:latin typeface="Calibri" pitchFamily="34" charset="0"/>
              </a:rPr>
              <a:t>Administration. The </a:t>
            </a:r>
            <a:r>
              <a:rPr lang="en-US" sz="1600" dirty="0">
                <a:latin typeface="Calibri" pitchFamily="34" charset="0"/>
              </a:rPr>
              <a:t>Canadian Council of Motor Transport </a:t>
            </a:r>
            <a:r>
              <a:rPr lang="en-US" sz="1600" dirty="0" smtClean="0">
                <a:latin typeface="Calibri" pitchFamily="34" charset="0"/>
              </a:rPr>
              <a:t>Administrators</a:t>
            </a:r>
          </a:p>
          <a:p>
            <a:pPr algn="ctr" eaLnBrk="1" hangingPunct="1"/>
            <a:r>
              <a:rPr lang="en-US" sz="1600" dirty="0" smtClean="0">
                <a:latin typeface="Calibri" pitchFamily="34" charset="0"/>
              </a:rPr>
              <a:t>standards and recommendations may differ somewhat.</a:t>
            </a:r>
            <a:endParaRPr lang="en-US" sz="1600" dirty="0">
              <a:latin typeface="Calibri" pitchFamily="34" charset="0"/>
            </a:endParaRPr>
          </a:p>
        </p:txBody>
      </p:sp>
      <p:pic>
        <p:nvPicPr>
          <p:cNvPr id="4" name="Mod_8_Slide_23_red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4347"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lnSpc>
                <a:spcPts val="4575"/>
              </a:lnSpc>
            </a:pPr>
            <a:r>
              <a:rPr lang="en-US" dirty="0" smtClean="0"/>
              <a:t>Screening for Sleep Disorders</a:t>
            </a:r>
          </a:p>
        </p:txBody>
      </p:sp>
      <p:sp>
        <p:nvSpPr>
          <p:cNvPr id="30723" name="Content Placeholder 2"/>
          <p:cNvSpPr>
            <a:spLocks noGrp="1"/>
          </p:cNvSpPr>
          <p:nvPr>
            <p:ph idx="1"/>
          </p:nvPr>
        </p:nvSpPr>
        <p:spPr/>
        <p:txBody>
          <a:bodyPr/>
          <a:lstStyle/>
          <a:p>
            <a:r>
              <a:rPr lang="en-US" sz="2800" dirty="0" smtClean="0"/>
              <a:t>A way of identifying who is ‘at-risk’ and needs a sleep test to confirm presence of the disorder and its severity</a:t>
            </a:r>
          </a:p>
          <a:p>
            <a:r>
              <a:rPr lang="en-US" sz="2800" dirty="0" smtClean="0"/>
              <a:t>Best screening methods                                      combine physical                                               information, as well as                                                                                  questions answered                                                        by the person completing                                                  the form</a:t>
            </a:r>
          </a:p>
        </p:txBody>
      </p:sp>
      <p:pic>
        <p:nvPicPr>
          <p:cNvPr id="30725" name="Picture 5" descr="P:\457407\Working\Documents\Module Content\istock photos\Module 8\fatso snor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2819400"/>
            <a:ext cx="4176400" cy="2804013"/>
          </a:xfrm>
          <a:prstGeom prst="rect">
            <a:avLst/>
          </a:prstGeom>
          <a:noFill/>
          <a:extLst>
            <a:ext uri="{909E8E84-426E-40DD-AFC4-6F175D3DCCD1}">
              <a14:hiddenFill xmlns:a14="http://schemas.microsoft.com/office/drawing/2010/main">
                <a:solidFill>
                  <a:srgbClr val="FFFFFF"/>
                </a:solidFill>
              </a14:hiddenFill>
            </a:ext>
          </a:extLst>
        </p:spPr>
      </p:pic>
      <p:pic>
        <p:nvPicPr>
          <p:cNvPr id="3" name="Mod_8_Less_2_a_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nvPr>
        </p:nvSpPr>
        <p:spPr/>
        <p:txBody>
          <a:bodyPr/>
          <a:lstStyle/>
          <a:p>
            <a:pPr eaLnBrk="1" hangingPunct="1">
              <a:lnSpc>
                <a:spcPts val="4575"/>
              </a:lnSpc>
            </a:pPr>
            <a:r>
              <a:rPr lang="en-US" dirty="0" smtClean="0"/>
              <a:t>Benefits of Screening for          Sleep Apnea</a:t>
            </a:r>
          </a:p>
        </p:txBody>
      </p:sp>
      <p:sp>
        <p:nvSpPr>
          <p:cNvPr id="31748" name="Content Placeholder 2"/>
          <p:cNvSpPr>
            <a:spLocks noGrp="1"/>
          </p:cNvSpPr>
          <p:nvPr>
            <p:ph idx="1"/>
          </p:nvPr>
        </p:nvSpPr>
        <p:spPr>
          <a:xfrm>
            <a:off x="455613" y="1981200"/>
            <a:ext cx="8229600" cy="3733800"/>
          </a:xfrm>
        </p:spPr>
        <p:txBody>
          <a:bodyPr/>
          <a:lstStyle/>
          <a:p>
            <a:pPr>
              <a:spcBef>
                <a:spcPts val="300"/>
              </a:spcBef>
            </a:pPr>
            <a:r>
              <a:rPr lang="en-US" sz="2800" b="1" i="1" dirty="0" smtClean="0"/>
              <a:t>Safety</a:t>
            </a:r>
            <a:r>
              <a:rPr lang="en-US" sz="2800" dirty="0" smtClean="0"/>
              <a:t> – Screening can identify commercial drivers at increased risk of the disorder who need testing for sleep apnea</a:t>
            </a:r>
          </a:p>
          <a:p>
            <a:pPr>
              <a:spcBef>
                <a:spcPts val="300"/>
              </a:spcBef>
            </a:pPr>
            <a:r>
              <a:rPr lang="en-US" sz="2800" b="1" i="1" dirty="0" smtClean="0"/>
              <a:t>Health</a:t>
            </a:r>
            <a:r>
              <a:rPr lang="en-US" sz="2800" dirty="0" smtClean="0"/>
              <a:t> – Can lead to timely medical treatment, thus improving the driver’s health and quality of life</a:t>
            </a:r>
            <a:endParaRPr lang="en-US" sz="2400" dirty="0" smtClean="0"/>
          </a:p>
          <a:p>
            <a:pPr lvl="1" eaLnBrk="1" hangingPunct="1">
              <a:spcBef>
                <a:spcPts val="300"/>
              </a:spcBef>
            </a:pPr>
            <a:r>
              <a:rPr lang="en-US" sz="2400" dirty="0" smtClean="0"/>
              <a:t>Helps reduce future risks for chronic diseases</a:t>
            </a:r>
          </a:p>
          <a:p>
            <a:pPr lvl="1" eaLnBrk="1" hangingPunct="1">
              <a:spcBef>
                <a:spcPts val="300"/>
              </a:spcBef>
            </a:pPr>
            <a:r>
              <a:rPr lang="en-US" sz="2400" dirty="0" smtClean="0"/>
              <a:t>Treating OSA can lessen severity of serious                        diseases, such as high blood pressure                                                                     </a:t>
            </a:r>
          </a:p>
        </p:txBody>
      </p:sp>
      <p:pic>
        <p:nvPicPr>
          <p:cNvPr id="31749" name="Picture 5" descr="P:\457407\Working\Documents\Module Content\istock photos\Module 8\safety firs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4267200"/>
            <a:ext cx="1986402" cy="1980678"/>
          </a:xfrm>
          <a:prstGeom prst="rect">
            <a:avLst/>
          </a:prstGeom>
          <a:noFill/>
          <a:extLst>
            <a:ext uri="{909E8E84-426E-40DD-AFC4-6F175D3DCCD1}">
              <a14:hiddenFill xmlns:a14="http://schemas.microsoft.com/office/drawing/2010/main">
                <a:solidFill>
                  <a:srgbClr val="FFFFFF"/>
                </a:solidFill>
              </a14:hiddenFill>
            </a:ext>
          </a:extLst>
        </p:spPr>
      </p:pic>
      <p:pic>
        <p:nvPicPr>
          <p:cNvPr id="2" name="Mod_8_Less_2_a_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47878"/>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04800" y="274638"/>
            <a:ext cx="8458200" cy="1143000"/>
          </a:xfrm>
        </p:spPr>
        <p:txBody>
          <a:bodyPr/>
          <a:lstStyle/>
          <a:p>
            <a:pPr eaLnBrk="1" hangingPunct="1">
              <a:lnSpc>
                <a:spcPts val="4575"/>
              </a:lnSpc>
            </a:pPr>
            <a:r>
              <a:rPr lang="en-US" dirty="0" smtClean="0"/>
              <a:t>Screening Markers for Sleep Apnea        - Signs and Symptoms (1 of 4) </a:t>
            </a:r>
          </a:p>
        </p:txBody>
      </p:sp>
      <p:sp>
        <p:nvSpPr>
          <p:cNvPr id="32771" name="Content Placeholder 6"/>
          <p:cNvSpPr>
            <a:spLocks noGrp="1"/>
          </p:cNvSpPr>
          <p:nvPr>
            <p:ph idx="1"/>
          </p:nvPr>
        </p:nvSpPr>
        <p:spPr>
          <a:xfrm>
            <a:off x="3556000" y="1552575"/>
            <a:ext cx="5588000" cy="2209800"/>
          </a:xfrm>
        </p:spPr>
        <p:txBody>
          <a:bodyPr/>
          <a:lstStyle/>
          <a:p>
            <a:r>
              <a:rPr lang="en-US" sz="2400" dirty="0" smtClean="0"/>
              <a:t>Loud snoring, family members may complain this keeps them awake!</a:t>
            </a:r>
          </a:p>
          <a:p>
            <a:r>
              <a:rPr lang="en-US" sz="2400" dirty="0" smtClean="0"/>
              <a:t>Sudden awakening, gasping/choking </a:t>
            </a:r>
          </a:p>
          <a:p>
            <a:r>
              <a:rPr lang="en-US" sz="2400" dirty="0" smtClean="0"/>
              <a:t>Feeling exhausted after sleep</a:t>
            </a:r>
          </a:p>
          <a:p>
            <a:r>
              <a:rPr lang="en-US" sz="2400" dirty="0" smtClean="0"/>
              <a:t>Morning headaches &amp; dry throat</a:t>
            </a:r>
          </a:p>
        </p:txBody>
      </p:sp>
      <p:sp>
        <p:nvSpPr>
          <p:cNvPr id="32772" name="Content Placeholder 6"/>
          <p:cNvSpPr>
            <a:spLocks noGrp="1"/>
          </p:cNvSpPr>
          <p:nvPr>
            <p:ph sz="half" idx="4294967295"/>
          </p:nvPr>
        </p:nvSpPr>
        <p:spPr>
          <a:xfrm>
            <a:off x="304800" y="4191000"/>
            <a:ext cx="4800600" cy="2286000"/>
          </a:xfrm>
        </p:spPr>
        <p:txBody>
          <a:bodyPr/>
          <a:lstStyle/>
          <a:p>
            <a:pPr eaLnBrk="1" hangingPunct="1"/>
            <a:r>
              <a:rPr lang="en-US" sz="2400" dirty="0" smtClean="0"/>
              <a:t>Excessive urination at night</a:t>
            </a:r>
          </a:p>
          <a:p>
            <a:pPr eaLnBrk="1" hangingPunct="1"/>
            <a:r>
              <a:rPr lang="en-US" sz="2400" dirty="0" smtClean="0"/>
              <a:t>Excessive sleepiness on the job</a:t>
            </a:r>
          </a:p>
          <a:p>
            <a:pPr eaLnBrk="1" hangingPunct="1"/>
            <a:r>
              <a:rPr lang="en-US" sz="2400" dirty="0" smtClean="0"/>
              <a:t>Impaired memory, difficulty with complex mental tasks, irritable</a:t>
            </a:r>
          </a:p>
        </p:txBody>
      </p:sp>
      <p:pic>
        <p:nvPicPr>
          <p:cNvPr id="32775" name="Picture 7" descr="P:\457407\Working\Documents\Module Content\istock photos\Module 8\snoring cou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828800"/>
            <a:ext cx="29858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P:\457407\Working\Documents\Module Content\istock photos\Module 8\sleep on couc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3932630"/>
            <a:ext cx="3352800" cy="2223695"/>
          </a:xfrm>
          <a:prstGeom prst="rect">
            <a:avLst/>
          </a:prstGeom>
          <a:noFill/>
          <a:extLst>
            <a:ext uri="{909E8E84-426E-40DD-AFC4-6F175D3DCCD1}">
              <a14:hiddenFill xmlns:a14="http://schemas.microsoft.com/office/drawing/2010/main">
                <a:solidFill>
                  <a:srgbClr val="FFFFFF"/>
                </a:solidFill>
              </a14:hiddenFill>
            </a:ext>
          </a:extLst>
        </p:spPr>
      </p:pic>
      <p:pic>
        <p:nvPicPr>
          <p:cNvPr id="3" name="Mod_8_Less_2_a_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6156325"/>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3657600"/>
            <a:ext cx="2133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Content Placeholder 2"/>
          <p:cNvSpPr>
            <a:spLocks noGrp="1"/>
          </p:cNvSpPr>
          <p:nvPr>
            <p:ph idx="1"/>
          </p:nvPr>
        </p:nvSpPr>
        <p:spPr/>
        <p:txBody>
          <a:bodyPr/>
          <a:lstStyle/>
          <a:p>
            <a:r>
              <a:rPr lang="en-US" dirty="0" smtClean="0"/>
              <a:t>Excess body weight for height</a:t>
            </a:r>
          </a:p>
          <a:p>
            <a:pPr lvl="1" eaLnBrk="1" hangingPunct="1">
              <a:spcBef>
                <a:spcPts val="400"/>
              </a:spcBef>
            </a:pPr>
            <a:r>
              <a:rPr lang="en-US" dirty="0" smtClean="0"/>
              <a:t>60% of commercial drivers with sleep apnea are overweight</a:t>
            </a:r>
          </a:p>
          <a:p>
            <a:pPr lvl="1" eaLnBrk="1" hangingPunct="1">
              <a:spcBef>
                <a:spcPts val="400"/>
              </a:spcBef>
            </a:pPr>
            <a:r>
              <a:rPr lang="en-US" dirty="0" smtClean="0"/>
              <a:t>Overweight is BMI ≥ 25; Obesity is BMI ≥ 30</a:t>
            </a:r>
          </a:p>
        </p:txBody>
      </p:sp>
      <p:sp>
        <p:nvSpPr>
          <p:cNvPr id="33796" name="Content Placeholder 2"/>
          <p:cNvSpPr txBox="1">
            <a:spLocks/>
          </p:cNvSpPr>
          <p:nvPr/>
        </p:nvSpPr>
        <p:spPr bwMode="auto">
          <a:xfrm>
            <a:off x="457200" y="3581400"/>
            <a:ext cx="5767388"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400"/>
              </a:spcBef>
              <a:buFont typeface="Arial" pitchFamily="34" charset="0"/>
              <a:buChar char="•"/>
            </a:pPr>
            <a:r>
              <a:rPr lang="en-US" sz="3200" dirty="0">
                <a:latin typeface="Calibri" pitchFamily="34" charset="0"/>
              </a:rPr>
              <a:t>Neck circumference</a:t>
            </a:r>
          </a:p>
          <a:p>
            <a:pPr lvl="1" eaLnBrk="1" hangingPunct="1">
              <a:spcBef>
                <a:spcPts val="400"/>
              </a:spcBef>
              <a:buFont typeface="Arial" pitchFamily="34" charset="0"/>
              <a:buChar char="–"/>
            </a:pPr>
            <a:r>
              <a:rPr lang="en-US" sz="2800" dirty="0">
                <a:latin typeface="Calibri" pitchFamily="34" charset="0"/>
              </a:rPr>
              <a:t>Greater than 17 inches in males</a:t>
            </a:r>
          </a:p>
          <a:p>
            <a:pPr eaLnBrk="1" hangingPunct="1">
              <a:spcBef>
                <a:spcPts val="400"/>
              </a:spcBef>
              <a:buFont typeface="Arial" pitchFamily="34" charset="0"/>
              <a:buChar char="•"/>
            </a:pPr>
            <a:r>
              <a:rPr lang="en-US" sz="3200" dirty="0">
                <a:latin typeface="Calibri" pitchFamily="34" charset="0"/>
              </a:rPr>
              <a:t>Waist circumference</a:t>
            </a:r>
          </a:p>
          <a:p>
            <a:pPr lvl="1" eaLnBrk="1" hangingPunct="1">
              <a:spcBef>
                <a:spcPts val="400"/>
              </a:spcBef>
              <a:buFont typeface="Arial" pitchFamily="34" charset="0"/>
              <a:buChar char="–"/>
            </a:pPr>
            <a:r>
              <a:rPr lang="en-US" sz="2800" dirty="0">
                <a:latin typeface="Calibri" pitchFamily="34" charset="0"/>
              </a:rPr>
              <a:t>Greater than 40 inches in males; greater than 36 inches in females</a:t>
            </a:r>
          </a:p>
        </p:txBody>
      </p:sp>
      <p:sp>
        <p:nvSpPr>
          <p:cNvPr id="33797" name="Title 2"/>
          <p:cNvSpPr>
            <a:spLocks noGrp="1"/>
          </p:cNvSpPr>
          <p:nvPr>
            <p:ph type="title"/>
          </p:nvPr>
        </p:nvSpPr>
        <p:spPr/>
        <p:txBody>
          <a:bodyPr/>
          <a:lstStyle/>
          <a:p>
            <a:pPr>
              <a:lnSpc>
                <a:spcPts val="4575"/>
              </a:lnSpc>
            </a:pPr>
            <a:r>
              <a:rPr lang="en-US" dirty="0" smtClean="0"/>
              <a:t>Screening Markers for Sleep Apnea -  Physical Features (2 of 4)</a:t>
            </a:r>
          </a:p>
        </p:txBody>
      </p:sp>
      <p:pic>
        <p:nvPicPr>
          <p:cNvPr id="2" name="Mod_8_Less_2_a_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31782"/>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rtlCol="0">
            <a:normAutofit fontScale="90000"/>
          </a:bodyPr>
          <a:lstStyle/>
          <a:p>
            <a:pPr eaLnBrk="1" fontAlgn="auto" hangingPunct="1">
              <a:spcAft>
                <a:spcPts val="0"/>
              </a:spcAft>
              <a:defRPr/>
            </a:pPr>
            <a:r>
              <a:rPr lang="en-US" sz="4000" dirty="0"/>
              <a:t>Screening </a:t>
            </a:r>
            <a:r>
              <a:rPr lang="en-US" sz="4000" dirty="0" smtClean="0"/>
              <a:t>Markers for Sleep Apnea - </a:t>
            </a:r>
            <a:br>
              <a:rPr lang="en-US" sz="4000" dirty="0" smtClean="0"/>
            </a:br>
            <a:r>
              <a:rPr lang="en-US" sz="3100" dirty="0" smtClean="0"/>
              <a:t>Genetics and Family History May be Important (3 </a:t>
            </a:r>
            <a:r>
              <a:rPr lang="en-US" sz="3100" dirty="0"/>
              <a:t>of 4)</a:t>
            </a:r>
            <a:endParaRPr lang="en-US" sz="3100" i="1" dirty="0" smtClean="0"/>
          </a:p>
        </p:txBody>
      </p:sp>
      <p:sp>
        <p:nvSpPr>
          <p:cNvPr id="34819" name="Content Placeholder 2"/>
          <p:cNvSpPr>
            <a:spLocks noGrp="1"/>
          </p:cNvSpPr>
          <p:nvPr>
            <p:ph idx="1"/>
          </p:nvPr>
        </p:nvSpPr>
        <p:spPr>
          <a:xfrm>
            <a:off x="457200" y="1828800"/>
            <a:ext cx="8534400" cy="4038600"/>
          </a:xfrm>
        </p:spPr>
        <p:txBody>
          <a:bodyPr/>
          <a:lstStyle/>
          <a:p>
            <a:pPr marL="342900" lvl="1" indent="-342900" eaLnBrk="1" hangingPunct="1">
              <a:spcBef>
                <a:spcPts val="300"/>
              </a:spcBef>
              <a:buFont typeface="Arial" pitchFamily="34" charset="0"/>
              <a:buChar char="•"/>
            </a:pPr>
            <a:r>
              <a:rPr lang="en-US" dirty="0" smtClean="0"/>
              <a:t>You don’t have to be overweight to have sleep apnea!</a:t>
            </a:r>
          </a:p>
          <a:p>
            <a:pPr marL="742950" lvl="2" indent="-342900" eaLnBrk="1" hangingPunct="1">
              <a:spcBef>
                <a:spcPts val="300"/>
              </a:spcBef>
              <a:buFont typeface="Calibri" pitchFamily="34" charset="0"/>
              <a:buChar char="—"/>
            </a:pPr>
            <a:r>
              <a:rPr lang="en-US" dirty="0" smtClean="0"/>
              <a:t>About 1 in 4 commercial drivers with sleep apnea are not overweight or obese</a:t>
            </a:r>
          </a:p>
          <a:p>
            <a:pPr>
              <a:spcBef>
                <a:spcPts val="300"/>
              </a:spcBef>
            </a:pPr>
            <a:r>
              <a:rPr lang="en-US" sz="2800" dirty="0" smtClean="0"/>
              <a:t>For these individuals with sleep apnea,                       a receding chin or a large tongue                                       can narrow the upper airway,                                           leading to more severe sleep apnea</a:t>
            </a:r>
          </a:p>
          <a:p>
            <a:pPr>
              <a:spcBef>
                <a:spcPts val="300"/>
              </a:spcBef>
            </a:pPr>
            <a:r>
              <a:rPr lang="en-US" sz="2800" dirty="0" smtClean="0"/>
              <a:t>Strong family history, race, or ethnicity                                                           contributes to risk in these cases</a:t>
            </a:r>
          </a:p>
        </p:txBody>
      </p:sp>
      <p:pic>
        <p:nvPicPr>
          <p:cNvPr id="34820"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765425"/>
            <a:ext cx="22098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8_Less_2_a_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lnSpc>
                <a:spcPts val="4575"/>
              </a:lnSpc>
            </a:pPr>
            <a:r>
              <a:rPr lang="en-US" sz="4000" dirty="0" smtClean="0"/>
              <a:t>Screening Markers for Sleep Apnea- </a:t>
            </a:r>
            <a:br>
              <a:rPr lang="en-US" sz="4000" dirty="0" smtClean="0"/>
            </a:br>
            <a:r>
              <a:rPr lang="en-US" sz="4000" dirty="0" smtClean="0"/>
              <a:t>Health Indicators (4 of 4)</a:t>
            </a:r>
          </a:p>
        </p:txBody>
      </p:sp>
      <p:sp>
        <p:nvSpPr>
          <p:cNvPr id="35843" name="Content Placeholder 2"/>
          <p:cNvSpPr>
            <a:spLocks noGrp="1"/>
          </p:cNvSpPr>
          <p:nvPr>
            <p:ph idx="1"/>
          </p:nvPr>
        </p:nvSpPr>
        <p:spPr>
          <a:xfrm>
            <a:off x="381000" y="1651379"/>
            <a:ext cx="8229600" cy="4068762"/>
          </a:xfrm>
        </p:spPr>
        <p:txBody>
          <a:bodyPr/>
          <a:lstStyle/>
          <a:p>
            <a:pPr>
              <a:spcBef>
                <a:spcPct val="0"/>
              </a:spcBef>
            </a:pPr>
            <a:r>
              <a:rPr lang="en-US" sz="2800" dirty="0" smtClean="0"/>
              <a:t>50% of commercial drivers with                              sleep apnea have </a:t>
            </a:r>
            <a:r>
              <a:rPr lang="en-US" sz="2800" b="1" dirty="0" smtClean="0"/>
              <a:t>high blood pressure</a:t>
            </a:r>
            <a:r>
              <a:rPr lang="en-US" sz="2800" dirty="0" smtClean="0"/>
              <a:t>                                      or take medicine for this condition</a:t>
            </a:r>
          </a:p>
          <a:p>
            <a:pPr>
              <a:spcBef>
                <a:spcPct val="0"/>
              </a:spcBef>
            </a:pPr>
            <a:r>
              <a:rPr lang="en-US" sz="2800" dirty="0" smtClean="0"/>
              <a:t>20% of commercial drivers with sleep                                        apnea have </a:t>
            </a:r>
            <a:r>
              <a:rPr lang="en-US" sz="2800" b="1" dirty="0" smtClean="0"/>
              <a:t>Type 2 diabetes</a:t>
            </a:r>
          </a:p>
          <a:p>
            <a:pPr>
              <a:spcBef>
                <a:spcPct val="0"/>
              </a:spcBef>
            </a:pPr>
            <a:r>
              <a:rPr lang="en-US" sz="2800" b="1" dirty="0" smtClean="0"/>
              <a:t>Hypothyroidism</a:t>
            </a:r>
          </a:p>
          <a:p>
            <a:pPr>
              <a:spcBef>
                <a:spcPct val="0"/>
              </a:spcBef>
            </a:pPr>
            <a:r>
              <a:rPr lang="en-US" sz="2800" dirty="0" smtClean="0"/>
              <a:t>Risk increases with </a:t>
            </a:r>
            <a:r>
              <a:rPr lang="en-US" sz="2800" b="1" dirty="0" smtClean="0"/>
              <a:t>age</a:t>
            </a:r>
          </a:p>
          <a:p>
            <a:pPr>
              <a:spcBef>
                <a:spcPct val="0"/>
              </a:spcBef>
            </a:pPr>
            <a:r>
              <a:rPr lang="en-US" sz="2800" b="1" dirty="0" smtClean="0"/>
              <a:t>Men</a:t>
            </a:r>
            <a:r>
              <a:rPr lang="en-US" sz="2800" dirty="0" smtClean="0"/>
              <a:t> have greater risk</a:t>
            </a:r>
          </a:p>
        </p:txBody>
      </p:sp>
      <p:pic>
        <p:nvPicPr>
          <p:cNvPr id="35846" name="Picture 6" descr="P:\457407\Working\Documents\Module Content\istock photos\Module 8\HT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7608" y="1676400"/>
            <a:ext cx="2520983" cy="1672747"/>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P:\457407\Working\Documents\Module Content\istock photos\Module 8\diabet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8016" y="4018211"/>
            <a:ext cx="3159184" cy="2096211"/>
          </a:xfrm>
          <a:prstGeom prst="rect">
            <a:avLst/>
          </a:prstGeom>
          <a:noFill/>
          <a:extLst>
            <a:ext uri="{909E8E84-426E-40DD-AFC4-6F175D3DCCD1}">
              <a14:hiddenFill xmlns:a14="http://schemas.microsoft.com/office/drawing/2010/main">
                <a:solidFill>
                  <a:srgbClr val="FFFFFF"/>
                </a:solidFill>
              </a14:hiddenFill>
            </a:ext>
          </a:extLst>
        </p:spPr>
      </p:pic>
      <p:pic>
        <p:nvPicPr>
          <p:cNvPr id="2" name="Mod_8_Less_2_a_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2400" y="6114422"/>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nSpc>
                <a:spcPts val="4575"/>
              </a:lnSpc>
            </a:pPr>
            <a:r>
              <a:rPr lang="en-US" dirty="0" smtClean="0"/>
              <a:t>Acronym List</a:t>
            </a:r>
          </a:p>
        </p:txBody>
      </p:sp>
      <p:sp>
        <p:nvSpPr>
          <p:cNvPr id="13315" name="Content Placeholder 2"/>
          <p:cNvSpPr>
            <a:spLocks noGrp="1"/>
          </p:cNvSpPr>
          <p:nvPr>
            <p:ph idx="1"/>
          </p:nvPr>
        </p:nvSpPr>
        <p:spPr>
          <a:xfrm>
            <a:off x="457200" y="1524000"/>
            <a:ext cx="8229600" cy="4724400"/>
          </a:xfrm>
        </p:spPr>
        <p:txBody>
          <a:bodyPr/>
          <a:lstStyle/>
          <a:p>
            <a:r>
              <a:rPr lang="en-US" sz="1500" dirty="0"/>
              <a:t>AHI: Apnea-Hypopnea </a:t>
            </a:r>
            <a:r>
              <a:rPr lang="en-US" sz="1500" dirty="0" smtClean="0"/>
              <a:t>Index</a:t>
            </a:r>
            <a:endParaRPr lang="en-US" sz="1500" dirty="0"/>
          </a:p>
          <a:p>
            <a:r>
              <a:rPr lang="en-US" sz="1500" dirty="0" smtClean="0"/>
              <a:t>APAP: Auto-adjusting Positive Airway Pressure</a:t>
            </a:r>
          </a:p>
          <a:p>
            <a:r>
              <a:rPr lang="en-US" sz="1500" dirty="0"/>
              <a:t>BMI: Body Mass </a:t>
            </a:r>
            <a:r>
              <a:rPr lang="en-US" sz="1500" dirty="0" smtClean="0"/>
              <a:t>Index</a:t>
            </a:r>
            <a:endParaRPr lang="en-US" sz="1500" dirty="0"/>
          </a:p>
          <a:p>
            <a:r>
              <a:rPr lang="en-US" sz="1500" dirty="0" smtClean="0"/>
              <a:t>CCMTA: Canadian Council of Motor Transport Administrators</a:t>
            </a:r>
          </a:p>
          <a:p>
            <a:r>
              <a:rPr lang="en-US" sz="1500" dirty="0" smtClean="0"/>
              <a:t>CDL: Commercial Driver’s License</a:t>
            </a:r>
          </a:p>
          <a:p>
            <a:r>
              <a:rPr lang="en-US" sz="1500" dirty="0" smtClean="0"/>
              <a:t>CMV</a:t>
            </a:r>
            <a:r>
              <a:rPr lang="en-US" sz="1500" dirty="0"/>
              <a:t>: Commercial Motor Vehicle</a:t>
            </a:r>
          </a:p>
          <a:p>
            <a:r>
              <a:rPr lang="en-US" sz="1500" dirty="0" smtClean="0"/>
              <a:t>CPAP: Continuous Positive Airway Pressure</a:t>
            </a:r>
          </a:p>
          <a:p>
            <a:r>
              <a:rPr lang="en-US" sz="1500" dirty="0" smtClean="0"/>
              <a:t>ES</a:t>
            </a:r>
            <a:r>
              <a:rPr lang="en-US" sz="1500" dirty="0"/>
              <a:t>: Excessive </a:t>
            </a:r>
            <a:r>
              <a:rPr lang="en-US" sz="1500" dirty="0" smtClean="0"/>
              <a:t>Sleepiness</a:t>
            </a:r>
            <a:endParaRPr lang="en-US" sz="1500" dirty="0"/>
          </a:p>
          <a:p>
            <a:r>
              <a:rPr lang="en-US" sz="1500" dirty="0" smtClean="0"/>
              <a:t>FMCSA: Federal Motor Carrier Safety Administration</a:t>
            </a:r>
          </a:p>
          <a:p>
            <a:r>
              <a:rPr lang="en-US" sz="1500" dirty="0" smtClean="0"/>
              <a:t>Insomnia: Unable to sleep or stay asleep</a:t>
            </a:r>
          </a:p>
          <a:p>
            <a:r>
              <a:rPr lang="en-US" sz="1500" dirty="0" smtClean="0"/>
              <a:t>MEP: Medical Expert Panel</a:t>
            </a:r>
          </a:p>
          <a:p>
            <a:r>
              <a:rPr lang="en-US" sz="1500" dirty="0" smtClean="0"/>
              <a:t>Narcolepsy: Sudden “sleep attacks”</a:t>
            </a:r>
          </a:p>
          <a:p>
            <a:r>
              <a:rPr lang="en-US" sz="1500" dirty="0" smtClean="0"/>
              <a:t>OSA</a:t>
            </a:r>
            <a:r>
              <a:rPr lang="en-US" sz="1500" dirty="0"/>
              <a:t>: Obstructive Sleep Apnea or, simply, Sleep Apnea</a:t>
            </a:r>
          </a:p>
          <a:p>
            <a:r>
              <a:rPr lang="en-US" sz="1500" dirty="0"/>
              <a:t>PAP: Positive Airway </a:t>
            </a:r>
            <a:r>
              <a:rPr lang="en-US" sz="1500" dirty="0" smtClean="0"/>
              <a:t>Pressure</a:t>
            </a:r>
            <a:endParaRPr lang="en-US" sz="1500" dirty="0"/>
          </a:p>
          <a:p>
            <a:r>
              <a:rPr lang="en-US" sz="1500" dirty="0" smtClean="0"/>
              <a:t>PM</a:t>
            </a:r>
            <a:r>
              <a:rPr lang="en-US" sz="1500" dirty="0"/>
              <a:t>: Portable Monitor </a:t>
            </a:r>
            <a:endParaRPr lang="en-US" sz="1500" dirty="0" smtClean="0"/>
          </a:p>
          <a:p>
            <a:r>
              <a:rPr lang="en-US" sz="1500" dirty="0" smtClean="0"/>
              <a:t>PSG</a:t>
            </a:r>
            <a:r>
              <a:rPr lang="en-US" sz="1500" dirty="0"/>
              <a:t>: </a:t>
            </a:r>
            <a:r>
              <a:rPr lang="en-US" sz="1500" dirty="0" smtClean="0"/>
              <a:t>Polysomnography</a:t>
            </a:r>
          </a:p>
          <a:p>
            <a:r>
              <a:rPr lang="en-US" sz="1500" dirty="0" smtClean="0"/>
              <a:t>RLS: Restless Leg Syndrome; a tingling in lower legs; involuntary kicking that disrupts sleep</a:t>
            </a:r>
            <a:endParaRPr lang="en-US" sz="1500" dirty="0"/>
          </a:p>
        </p:txBody>
      </p:sp>
      <p:pic>
        <p:nvPicPr>
          <p:cNvPr id="2" name="Mod_8_Intro_i_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rtlCol="0">
            <a:normAutofit/>
          </a:bodyPr>
          <a:lstStyle/>
          <a:p>
            <a:pPr eaLnBrk="1" fontAlgn="auto" hangingPunct="1">
              <a:spcAft>
                <a:spcPts val="0"/>
              </a:spcAft>
              <a:defRPr/>
            </a:pPr>
            <a:r>
              <a:rPr lang="en-US" dirty="0" smtClean="0"/>
              <a:t>OSA Screening Questionnaires</a:t>
            </a:r>
          </a:p>
        </p:txBody>
      </p:sp>
      <p:sp>
        <p:nvSpPr>
          <p:cNvPr id="30723" name="Content Placeholder 2"/>
          <p:cNvSpPr>
            <a:spLocks noGrp="1"/>
          </p:cNvSpPr>
          <p:nvPr>
            <p:ph idx="1"/>
          </p:nvPr>
        </p:nvSpPr>
        <p:spPr>
          <a:ln>
            <a:miter lim="800000"/>
            <a:headEnd/>
            <a:tailEnd/>
          </a:ln>
        </p:spPr>
        <p:txBody>
          <a:bodyPr rtlCol="0">
            <a:noAutofit/>
          </a:bodyPr>
          <a:lstStyle/>
          <a:p>
            <a:pPr fontAlgn="auto">
              <a:spcAft>
                <a:spcPts val="0"/>
              </a:spcAft>
              <a:defRPr/>
            </a:pPr>
            <a:r>
              <a:rPr lang="en-US" sz="2800" dirty="0" smtClean="0"/>
              <a:t>Examples include Epworth or Berlin Questionnaires</a:t>
            </a:r>
            <a:endParaRPr lang="en-US" sz="2800" strike="sngStrike" dirty="0" smtClean="0"/>
          </a:p>
          <a:p>
            <a:pPr fontAlgn="auto">
              <a:spcAft>
                <a:spcPts val="0"/>
              </a:spcAft>
              <a:defRPr/>
            </a:pPr>
            <a:r>
              <a:rPr lang="en-US" sz="2800" dirty="0" smtClean="0"/>
              <a:t>Advantages</a:t>
            </a:r>
          </a:p>
          <a:p>
            <a:pPr lvl="1" fontAlgn="auto">
              <a:spcAft>
                <a:spcPts val="0"/>
              </a:spcAft>
              <a:defRPr/>
            </a:pPr>
            <a:r>
              <a:rPr lang="en-US" sz="2400" dirty="0" smtClean="0"/>
              <a:t>Easy to complete</a:t>
            </a:r>
          </a:p>
          <a:p>
            <a:pPr lvl="1" fontAlgn="auto">
              <a:spcAft>
                <a:spcPts val="0"/>
              </a:spcAft>
              <a:defRPr/>
            </a:pPr>
            <a:r>
              <a:rPr lang="en-US" sz="2400" dirty="0" smtClean="0"/>
              <a:t>Enable self-identification of risk and                                           possible follow-up care to improve health</a:t>
            </a:r>
          </a:p>
          <a:p>
            <a:pPr fontAlgn="auto">
              <a:spcAft>
                <a:spcPts val="0"/>
              </a:spcAft>
              <a:defRPr/>
            </a:pPr>
            <a:r>
              <a:rPr lang="en-US" sz="2800" dirty="0" smtClean="0"/>
              <a:t>Limitations</a:t>
            </a:r>
          </a:p>
          <a:p>
            <a:pPr lvl="1" eaLnBrk="1" fontAlgn="auto" hangingPunct="1">
              <a:spcAft>
                <a:spcPts val="0"/>
              </a:spcAft>
              <a:defRPr/>
            </a:pPr>
            <a:r>
              <a:rPr lang="en-US" sz="2400" dirty="0" smtClean="0"/>
              <a:t>Most rely on self-report of past ‘feelings’</a:t>
            </a:r>
          </a:p>
          <a:p>
            <a:pPr lvl="1" eaLnBrk="1" fontAlgn="auto" hangingPunct="1">
              <a:spcAft>
                <a:spcPts val="0"/>
              </a:spcAft>
              <a:defRPr/>
            </a:pPr>
            <a:r>
              <a:rPr lang="en-US" sz="2400" dirty="0" smtClean="0"/>
              <a:t>Subjectivity causes errors</a:t>
            </a:r>
          </a:p>
          <a:p>
            <a:pPr lvl="1" eaLnBrk="1" fontAlgn="auto" hangingPunct="1">
              <a:spcAft>
                <a:spcPts val="0"/>
              </a:spcAft>
              <a:defRPr/>
            </a:pPr>
            <a:r>
              <a:rPr lang="en-US" sz="2400" dirty="0" smtClean="0"/>
              <a:t>All require person completing form to openly disclose symptoms</a:t>
            </a:r>
          </a:p>
          <a:p>
            <a:pPr fontAlgn="auto">
              <a:spcAft>
                <a:spcPts val="0"/>
              </a:spcAft>
              <a:buFont typeface="Arial" pitchFamily="34" charset="0"/>
              <a:buChar char="–"/>
              <a:defRPr/>
            </a:pPr>
            <a:endParaRPr lang="en-US" dirty="0" smtClean="0"/>
          </a:p>
        </p:txBody>
      </p:sp>
      <p:pic>
        <p:nvPicPr>
          <p:cNvPr id="36869" name="Picture 5" descr="P:\457407\Working\Documents\Module Content\istock photos\Module 8\checklis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286000"/>
            <a:ext cx="2362200" cy="2355393"/>
          </a:xfrm>
          <a:prstGeom prst="rect">
            <a:avLst/>
          </a:prstGeom>
          <a:noFill/>
          <a:extLst>
            <a:ext uri="{909E8E84-426E-40DD-AFC4-6F175D3DCCD1}">
              <a14:hiddenFill xmlns:a14="http://schemas.microsoft.com/office/drawing/2010/main">
                <a:solidFill>
                  <a:srgbClr val="FFFFFF"/>
                </a:solidFill>
              </a14:hiddenFill>
            </a:ext>
          </a:extLst>
        </p:spPr>
      </p:pic>
      <p:pic>
        <p:nvPicPr>
          <p:cNvPr id="2" name="Mod_8_Less_2_a_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lnSpc>
                <a:spcPts val="4575"/>
              </a:lnSpc>
            </a:pPr>
            <a:r>
              <a:rPr lang="en-US" dirty="0" smtClean="0"/>
              <a:t>Medical Guidelines (AASM)</a:t>
            </a:r>
            <a:r>
              <a:rPr lang="en-US" dirty="0" smtClean="0">
                <a:solidFill>
                  <a:srgbClr val="FF0000"/>
                </a:solidFill>
              </a:rPr>
              <a:t>*</a:t>
            </a:r>
            <a:r>
              <a:rPr lang="en-US" dirty="0" smtClean="0"/>
              <a:t> </a:t>
            </a:r>
            <a:br>
              <a:rPr lang="en-US" dirty="0" smtClean="0"/>
            </a:br>
            <a:r>
              <a:rPr lang="en-US" dirty="0" smtClean="0"/>
              <a:t>for Sleep Disorders Testing</a:t>
            </a:r>
          </a:p>
        </p:txBody>
      </p:sp>
      <p:sp>
        <p:nvSpPr>
          <p:cNvPr id="37891" name="Content Placeholder 2"/>
          <p:cNvSpPr>
            <a:spLocks noGrp="1"/>
          </p:cNvSpPr>
          <p:nvPr>
            <p:ph idx="1"/>
          </p:nvPr>
        </p:nvSpPr>
        <p:spPr>
          <a:xfrm>
            <a:off x="515938" y="1524000"/>
            <a:ext cx="8610600" cy="4200525"/>
          </a:xfrm>
        </p:spPr>
        <p:txBody>
          <a:bodyPr/>
          <a:lstStyle/>
          <a:p>
            <a:pPr>
              <a:spcBef>
                <a:spcPct val="0"/>
              </a:spcBef>
            </a:pPr>
            <a:r>
              <a:rPr lang="en-US" sz="2800" dirty="0" smtClean="0"/>
              <a:t>Polysomnography (PSG)</a:t>
            </a:r>
          </a:p>
          <a:p>
            <a:pPr lvl="1" eaLnBrk="1" hangingPunct="1">
              <a:spcBef>
                <a:spcPct val="0"/>
              </a:spcBef>
            </a:pPr>
            <a:r>
              <a:rPr lang="en-US" sz="2200" dirty="0" smtClean="0"/>
              <a:t>Many physiologic recordings</a:t>
            </a:r>
          </a:p>
          <a:p>
            <a:pPr lvl="1" eaLnBrk="1" hangingPunct="1">
              <a:spcBef>
                <a:spcPct val="0"/>
              </a:spcBef>
            </a:pPr>
            <a:r>
              <a:rPr lang="en-US" sz="2200" dirty="0" smtClean="0"/>
              <a:t>Supervised continuously by a                              technologist/physician</a:t>
            </a:r>
          </a:p>
          <a:p>
            <a:pPr lvl="1" eaLnBrk="1" hangingPunct="1">
              <a:spcBef>
                <a:spcPct val="0"/>
              </a:spcBef>
            </a:pPr>
            <a:r>
              <a:rPr lang="en-US" sz="2200" dirty="0" smtClean="0"/>
              <a:t>Determines which type of                                                                   sleep disorder a person has</a:t>
            </a:r>
          </a:p>
          <a:p>
            <a:pPr>
              <a:spcBef>
                <a:spcPct val="0"/>
              </a:spcBef>
            </a:pPr>
            <a:r>
              <a:rPr lang="en-US" sz="2800" dirty="0" smtClean="0"/>
              <a:t>Portable Monitoring (PM)</a:t>
            </a:r>
          </a:p>
          <a:p>
            <a:pPr lvl="1" eaLnBrk="1" hangingPunct="1">
              <a:spcBef>
                <a:spcPct val="0"/>
              </a:spcBef>
            </a:pPr>
            <a:r>
              <a:rPr lang="en-US" sz="2200" dirty="0" smtClean="0"/>
              <a:t>Limited physiologic recordings; mainly for persons at risk of sleep apnea, but who don’t have other serious medical conditions</a:t>
            </a:r>
          </a:p>
          <a:p>
            <a:pPr lvl="1" eaLnBrk="1" hangingPunct="1">
              <a:spcBef>
                <a:spcPct val="0"/>
              </a:spcBef>
            </a:pPr>
            <a:r>
              <a:rPr lang="en-US" sz="2200" dirty="0" smtClean="0"/>
              <a:t>Evaluated by medical specialist, along with health exam</a:t>
            </a:r>
          </a:p>
          <a:p>
            <a:pPr lvl="1" eaLnBrk="1" hangingPunct="1">
              <a:spcBef>
                <a:spcPct val="0"/>
              </a:spcBef>
            </a:pPr>
            <a:r>
              <a:rPr lang="en-US" sz="2200" dirty="0" smtClean="0"/>
              <a:t>If PM test suggests person at high risk doesn’t have sleep        apnea, a follow-up PSG test should be done</a:t>
            </a:r>
          </a:p>
        </p:txBody>
      </p:sp>
      <p:sp>
        <p:nvSpPr>
          <p:cNvPr id="37892" name="TextBox 1"/>
          <p:cNvSpPr txBox="1">
            <a:spLocks noChangeArrowheads="1"/>
          </p:cNvSpPr>
          <p:nvPr/>
        </p:nvSpPr>
        <p:spPr bwMode="auto">
          <a:xfrm>
            <a:off x="544513" y="5867400"/>
            <a:ext cx="822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dirty="0">
                <a:solidFill>
                  <a:srgbClr val="FF0000"/>
                </a:solidFill>
                <a:latin typeface="Calibri" pitchFamily="34" charset="0"/>
              </a:rPr>
              <a:t>*</a:t>
            </a:r>
            <a:r>
              <a:rPr lang="en-US" dirty="0">
                <a:latin typeface="Calibri" pitchFamily="34" charset="0"/>
              </a:rPr>
              <a:t>Modified after statement of the American Academy of Sleep Medicine (AASM)</a:t>
            </a:r>
          </a:p>
        </p:txBody>
      </p:sp>
      <p:pic>
        <p:nvPicPr>
          <p:cNvPr id="37894" name="Picture 6" descr="P:\457407\Working\Documents\Module Content\istock photos\Module 8\PSG patie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1582926"/>
            <a:ext cx="3505200" cy="2323912"/>
          </a:xfrm>
          <a:prstGeom prst="rect">
            <a:avLst/>
          </a:prstGeom>
          <a:noFill/>
          <a:extLst>
            <a:ext uri="{909E8E84-426E-40DD-AFC4-6F175D3DCCD1}">
              <a14:hiddenFill xmlns:a14="http://schemas.microsoft.com/office/drawing/2010/main">
                <a:solidFill>
                  <a:srgbClr val="FFFFFF"/>
                </a:solidFill>
              </a14:hiddenFill>
            </a:ext>
          </a:extLst>
        </p:spPr>
      </p:pic>
      <p:pic>
        <p:nvPicPr>
          <p:cNvPr id="2" name="Mod_8_Less_2_a_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01535"/>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2"/>
          <p:cNvSpPr>
            <a:spLocks noGrp="1"/>
          </p:cNvSpPr>
          <p:nvPr>
            <p:ph type="title"/>
          </p:nvPr>
        </p:nvSpPr>
        <p:spPr/>
        <p:txBody>
          <a:bodyPr/>
          <a:lstStyle/>
          <a:p>
            <a:pPr eaLnBrk="1" hangingPunct="1">
              <a:lnSpc>
                <a:spcPts val="4575"/>
              </a:lnSpc>
            </a:pPr>
            <a:r>
              <a:rPr lang="en-US" sz="4000" dirty="0" smtClean="0"/>
              <a:t>Sleep Test Results </a:t>
            </a:r>
          </a:p>
        </p:txBody>
      </p:sp>
      <p:sp>
        <p:nvSpPr>
          <p:cNvPr id="39940" name="Rectangle 2"/>
          <p:cNvSpPr>
            <a:spLocks noGrp="1" noChangeArrowheads="1"/>
          </p:cNvSpPr>
          <p:nvPr>
            <p:ph idx="1"/>
          </p:nvPr>
        </p:nvSpPr>
        <p:spPr>
          <a:xfrm>
            <a:off x="457200" y="1600200"/>
            <a:ext cx="5791200" cy="4525963"/>
          </a:xfrm>
        </p:spPr>
        <p:txBody>
          <a:bodyPr/>
          <a:lstStyle/>
          <a:p>
            <a:r>
              <a:rPr lang="en-US" sz="2800" dirty="0" smtClean="0"/>
              <a:t>Severity of obstructive sleep apnea is determined mainly by the Apnea-Hypopnea Index (AHI), as number  of events per hour:</a:t>
            </a:r>
          </a:p>
          <a:p>
            <a:pPr lvl="1" eaLnBrk="1" hangingPunct="1"/>
            <a:r>
              <a:rPr lang="en-US" dirty="0" smtClean="0"/>
              <a:t>Mild, AHI = 5 to 15 per hour</a:t>
            </a:r>
          </a:p>
          <a:p>
            <a:pPr lvl="1" eaLnBrk="1" hangingPunct="1"/>
            <a:r>
              <a:rPr lang="en-US" dirty="0" smtClean="0"/>
              <a:t>Moderate, AHI = 15 to 30 per hour</a:t>
            </a:r>
          </a:p>
          <a:p>
            <a:pPr lvl="1" eaLnBrk="1" hangingPunct="1"/>
            <a:r>
              <a:rPr lang="en-US" dirty="0" smtClean="0"/>
              <a:t>Severe, AHI = 30 or more per hour</a:t>
            </a:r>
          </a:p>
        </p:txBody>
      </p:sp>
      <p:pic>
        <p:nvPicPr>
          <p:cNvPr id="39942" name="Picture 6" descr="P:\457407\Working\Documents\Module Content\istock photos\Module 8\ECG monit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752600"/>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9943" name="Picture 7" descr="P:\457407\Working\Documents\Module Content\istock photos\Module 8\sleep apnea check box.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4038600"/>
            <a:ext cx="2590800" cy="1729237"/>
          </a:xfrm>
          <a:prstGeom prst="rect">
            <a:avLst/>
          </a:prstGeom>
          <a:noFill/>
          <a:extLst>
            <a:ext uri="{909E8E84-426E-40DD-AFC4-6F175D3DCCD1}">
              <a14:hiddenFill xmlns:a14="http://schemas.microsoft.com/office/drawing/2010/main">
                <a:solidFill>
                  <a:srgbClr val="FFFFFF"/>
                </a:solidFill>
              </a14:hiddenFill>
            </a:ext>
          </a:extLst>
        </p:spPr>
      </p:pic>
      <p:pic>
        <p:nvPicPr>
          <p:cNvPr id="2" name="Mod_8_Less_2_a_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58246"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smtClean="0"/>
              <a:t>Lesson Quiz</a:t>
            </a:r>
          </a:p>
        </p:txBody>
      </p:sp>
      <p:sp>
        <p:nvSpPr>
          <p:cNvPr id="25603" name="Content Placeholder 2"/>
          <p:cNvSpPr>
            <a:spLocks noGrp="1"/>
          </p:cNvSpPr>
          <p:nvPr>
            <p:ph idx="1"/>
          </p:nvPr>
        </p:nvSpPr>
        <p:spPr/>
        <p:txBody>
          <a:bodyPr/>
          <a:lstStyle/>
          <a:p>
            <a:pPr marL="514350" lvl="0" indent="-514350">
              <a:buFont typeface="+mj-lt"/>
              <a:buAutoNum type="arabicPeriod"/>
            </a:pPr>
            <a:r>
              <a:rPr lang="en-US" sz="2800" dirty="0" smtClean="0"/>
              <a:t>States in the US and Provinces in Canada set regulations </a:t>
            </a:r>
            <a:r>
              <a:rPr lang="en-US" sz="2800" dirty="0"/>
              <a:t>affecting medical eligibility </a:t>
            </a:r>
            <a:r>
              <a:rPr lang="en-US" sz="2800" dirty="0" smtClean="0"/>
              <a:t>for a driver to </a:t>
            </a:r>
            <a:r>
              <a:rPr lang="en-US" sz="2800" dirty="0"/>
              <a:t>operate a CMV.  Which of the following </a:t>
            </a:r>
            <a:r>
              <a:rPr lang="en-US" sz="2800" dirty="0" smtClean="0"/>
              <a:t>likely would </a:t>
            </a:r>
            <a:r>
              <a:rPr lang="en-US" sz="2800" dirty="0"/>
              <a:t>allow a person to </a:t>
            </a:r>
            <a:r>
              <a:rPr lang="en-US" sz="2800" dirty="0" smtClean="0"/>
              <a:t>continue driving </a:t>
            </a:r>
            <a:r>
              <a:rPr lang="en-US" sz="2800" dirty="0"/>
              <a:t>commercially?  </a:t>
            </a:r>
            <a:endParaRPr lang="en-US" dirty="0"/>
          </a:p>
          <a:p>
            <a:pPr marL="914400" lvl="1" indent="-457200">
              <a:buFont typeface="+mj-lt"/>
              <a:buAutoNum type="alphaLcPeriod"/>
            </a:pPr>
            <a:r>
              <a:rPr lang="en-US" sz="2400" dirty="0" smtClean="0"/>
              <a:t>Having a diagnosis of mild </a:t>
            </a:r>
            <a:r>
              <a:rPr lang="en-US" sz="2400" dirty="0"/>
              <a:t>sleep apnea.</a:t>
            </a:r>
            <a:endParaRPr lang="en-US" dirty="0"/>
          </a:p>
          <a:p>
            <a:pPr marL="914400" lvl="1" indent="-457200">
              <a:buFont typeface="+mj-lt"/>
              <a:buAutoNum type="alphaLcPeriod"/>
            </a:pPr>
            <a:r>
              <a:rPr lang="en-US" sz="2400" dirty="0" smtClean="0"/>
              <a:t>Having fallen asleep </a:t>
            </a:r>
            <a:r>
              <a:rPr lang="en-US" sz="2400" dirty="0"/>
              <a:t>and crashed while driving.</a:t>
            </a:r>
            <a:endParaRPr lang="en-US" dirty="0"/>
          </a:p>
          <a:p>
            <a:pPr marL="914400" lvl="1" indent="-457200">
              <a:buFont typeface="+mj-lt"/>
              <a:buAutoNum type="alphaLcPeriod"/>
            </a:pPr>
            <a:r>
              <a:rPr lang="en-US" sz="2400" dirty="0" smtClean="0"/>
              <a:t>Having a </a:t>
            </a:r>
            <a:r>
              <a:rPr lang="en-US" sz="2400" dirty="0"/>
              <a:t>sleep </a:t>
            </a:r>
            <a:r>
              <a:rPr lang="en-US" sz="2400" dirty="0" smtClean="0"/>
              <a:t>disorders test that resulted </a:t>
            </a:r>
            <a:r>
              <a:rPr lang="en-US" sz="2400" dirty="0"/>
              <a:t>in an AHI = </a:t>
            </a:r>
            <a:r>
              <a:rPr lang="en-US" sz="2400" dirty="0" smtClean="0"/>
              <a:t>24.</a:t>
            </a:r>
          </a:p>
          <a:p>
            <a:pPr marL="914400" lvl="1" indent="-457200">
              <a:buFont typeface="+mj-lt"/>
              <a:buAutoNum type="alphaLcPeriod"/>
            </a:pPr>
            <a:r>
              <a:rPr lang="en-US" sz="2400" dirty="0" smtClean="0"/>
              <a:t>Having a diagnosis of restless </a:t>
            </a:r>
            <a:r>
              <a:rPr lang="en-US" sz="2400" dirty="0"/>
              <a:t>leg syndrome and </a:t>
            </a:r>
            <a:r>
              <a:rPr lang="en-US" sz="2400" dirty="0" smtClean="0"/>
              <a:t>recent crash </a:t>
            </a:r>
            <a:r>
              <a:rPr lang="en-US" sz="2400" dirty="0"/>
              <a:t>while </a:t>
            </a:r>
            <a:r>
              <a:rPr lang="en-US" sz="2400" dirty="0" smtClean="0"/>
              <a:t>driving.</a:t>
            </a:r>
          </a:p>
        </p:txBody>
      </p:sp>
    </p:spTree>
    <p:extLst>
      <p:ext uri="{BB962C8B-B14F-4D97-AF65-F5344CB8AC3E}">
        <p14:creationId xmlns:p14="http://schemas.microsoft.com/office/powerpoint/2010/main" val="552307435"/>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smtClean="0"/>
              <a:t>Lesson Quiz</a:t>
            </a:r>
          </a:p>
        </p:txBody>
      </p:sp>
      <p:sp>
        <p:nvSpPr>
          <p:cNvPr id="25603" name="Content Placeholder 2"/>
          <p:cNvSpPr>
            <a:spLocks noGrp="1"/>
          </p:cNvSpPr>
          <p:nvPr>
            <p:ph idx="1"/>
          </p:nvPr>
        </p:nvSpPr>
        <p:spPr/>
        <p:txBody>
          <a:bodyPr/>
          <a:lstStyle/>
          <a:p>
            <a:pPr marL="514350" lvl="0" indent="-514350">
              <a:buFont typeface="+mj-lt"/>
              <a:buAutoNum type="arabicPeriod" startAt="2"/>
            </a:pPr>
            <a:r>
              <a:rPr lang="en-US" sz="2800" dirty="0" smtClean="0"/>
              <a:t>Consider the following results from a sleep disorders screening program for commercial drivers. Which would likely NOT lead to a recommendation that they be tested for a possible OSA? </a:t>
            </a:r>
            <a:endParaRPr lang="en-US" dirty="0"/>
          </a:p>
          <a:p>
            <a:pPr marL="914400" lvl="1" indent="-457200">
              <a:buFont typeface="+mj-lt"/>
              <a:buAutoNum type="alphaLcPeriod"/>
            </a:pPr>
            <a:r>
              <a:rPr lang="en-US" sz="2400" dirty="0" smtClean="0"/>
              <a:t>A high </a:t>
            </a:r>
            <a:r>
              <a:rPr lang="en-US" sz="2400" dirty="0"/>
              <a:t>sleepiness score by </a:t>
            </a:r>
            <a:r>
              <a:rPr lang="en-US" sz="2400" dirty="0" smtClean="0"/>
              <a:t>questionnaire.</a:t>
            </a:r>
            <a:endParaRPr lang="en-US" dirty="0"/>
          </a:p>
          <a:p>
            <a:pPr marL="914400" lvl="1" indent="-457200">
              <a:buFont typeface="+mj-lt"/>
              <a:buAutoNum type="alphaLcPeriod"/>
            </a:pPr>
            <a:r>
              <a:rPr lang="en-US" sz="2400" dirty="0" smtClean="0"/>
              <a:t>A Body </a:t>
            </a:r>
            <a:r>
              <a:rPr lang="en-US" sz="2400" dirty="0"/>
              <a:t>Mass Index </a:t>
            </a:r>
            <a:r>
              <a:rPr lang="en-US" sz="2400" dirty="0" smtClean="0"/>
              <a:t>of 34.</a:t>
            </a:r>
            <a:endParaRPr lang="en-US" dirty="0"/>
          </a:p>
          <a:p>
            <a:pPr marL="914400" lvl="1" indent="-457200">
              <a:buFont typeface="+mj-lt"/>
              <a:buAutoNum type="alphaLcPeriod"/>
            </a:pPr>
            <a:r>
              <a:rPr lang="en-US" sz="2400" dirty="0" smtClean="0"/>
              <a:t>A neck girth </a:t>
            </a:r>
            <a:r>
              <a:rPr lang="en-US" sz="2400" dirty="0"/>
              <a:t>of </a:t>
            </a:r>
            <a:r>
              <a:rPr lang="en-US" sz="2400" dirty="0" smtClean="0"/>
              <a:t>16 inches.</a:t>
            </a:r>
            <a:endParaRPr lang="en-US" dirty="0"/>
          </a:p>
          <a:p>
            <a:pPr marL="914400" lvl="1" indent="-457200">
              <a:buFont typeface="+mj-lt"/>
              <a:buAutoNum type="alphaLcPeriod"/>
            </a:pPr>
            <a:r>
              <a:rPr lang="en-US" sz="2400" dirty="0" smtClean="0"/>
              <a:t>A </a:t>
            </a:r>
            <a:r>
              <a:rPr lang="en-US" sz="2400" dirty="0"/>
              <a:t>medical examiner’s report indicating they </a:t>
            </a:r>
            <a:r>
              <a:rPr lang="en-US" sz="2400" dirty="0" smtClean="0"/>
              <a:t>have increased ‘risk’ for a sleep disorder.</a:t>
            </a:r>
            <a:endParaRPr lang="en-US" dirty="0"/>
          </a:p>
          <a:p>
            <a:endParaRPr lang="en-US" dirty="0" smtClean="0"/>
          </a:p>
        </p:txBody>
      </p:sp>
    </p:spTree>
    <p:extLst>
      <p:ext uri="{BB962C8B-B14F-4D97-AF65-F5344CB8AC3E}">
        <p14:creationId xmlns:p14="http://schemas.microsoft.com/office/powerpoint/2010/main" val="2982822602"/>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3"/>
            </a:pPr>
            <a:r>
              <a:rPr lang="en-US" sz="2800" dirty="0" smtClean="0"/>
              <a:t>Drivers </a:t>
            </a:r>
            <a:r>
              <a:rPr lang="en-US" sz="2800" dirty="0"/>
              <a:t>found to be high risk by screening, followed by a test confirming sleep apnea and then prescribed treatment, can benefit in all the following ways, EXCEPT___.</a:t>
            </a:r>
            <a:endParaRPr lang="en-US" dirty="0"/>
          </a:p>
          <a:p>
            <a:pPr marL="914400" lvl="1" indent="-457200">
              <a:buFont typeface="+mj-lt"/>
              <a:buAutoNum type="alphaLcPeriod"/>
            </a:pPr>
            <a:r>
              <a:rPr lang="en-US" sz="2400" dirty="0"/>
              <a:t>Being personally safer on the </a:t>
            </a:r>
            <a:r>
              <a:rPr lang="en-US" sz="2400" dirty="0" smtClean="0"/>
              <a:t>road.</a:t>
            </a:r>
            <a:endParaRPr lang="en-US" dirty="0"/>
          </a:p>
          <a:p>
            <a:pPr marL="914400" lvl="1" indent="-457200">
              <a:buFont typeface="+mj-lt"/>
              <a:buAutoNum type="alphaLcPeriod"/>
            </a:pPr>
            <a:r>
              <a:rPr lang="en-US" sz="2400" dirty="0"/>
              <a:t>Being less likely to have chronic health conditions in the </a:t>
            </a:r>
            <a:r>
              <a:rPr lang="en-US" sz="2400" dirty="0" smtClean="0"/>
              <a:t>future.</a:t>
            </a:r>
            <a:endParaRPr lang="en-US" dirty="0"/>
          </a:p>
          <a:p>
            <a:pPr marL="914400" lvl="1" indent="-457200">
              <a:buFont typeface="+mj-lt"/>
              <a:buAutoNum type="alphaLcPeriod"/>
            </a:pPr>
            <a:r>
              <a:rPr lang="en-US" sz="2400" dirty="0"/>
              <a:t>Being able to better control existing chronic conditions,  such as high blood </a:t>
            </a:r>
            <a:r>
              <a:rPr lang="en-US" sz="2400" dirty="0" smtClean="0"/>
              <a:t>pressure. </a:t>
            </a:r>
            <a:endParaRPr lang="en-US" dirty="0"/>
          </a:p>
          <a:p>
            <a:pPr marL="914400" lvl="1" indent="-457200">
              <a:buFont typeface="+mj-lt"/>
              <a:buAutoNum type="alphaLcPeriod"/>
            </a:pPr>
            <a:r>
              <a:rPr lang="en-US" sz="2400" dirty="0"/>
              <a:t>All of the above answers are </a:t>
            </a:r>
            <a:r>
              <a:rPr lang="en-US" sz="2400" dirty="0" smtClean="0"/>
              <a:t>correct.</a:t>
            </a:r>
            <a:endParaRPr lang="en-US" dirty="0"/>
          </a:p>
          <a:p>
            <a:endParaRPr lang="en-US" dirty="0" smtClean="0"/>
          </a:p>
        </p:txBody>
      </p:sp>
    </p:spTree>
    <p:extLst>
      <p:ext uri="{BB962C8B-B14F-4D97-AF65-F5344CB8AC3E}">
        <p14:creationId xmlns:p14="http://schemas.microsoft.com/office/powerpoint/2010/main" val="540274292"/>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4"/>
            </a:pPr>
            <a:r>
              <a:rPr lang="en-US" sz="2800" dirty="0"/>
              <a:t>Which of the following is NOT a sign or symptom indicating increase risk for sleep apnea?</a:t>
            </a:r>
            <a:endParaRPr lang="en-US" dirty="0"/>
          </a:p>
          <a:p>
            <a:pPr marL="914400" lvl="1" indent="-457200">
              <a:buFont typeface="+mj-lt"/>
              <a:buAutoNum type="alphaLcPeriod"/>
            </a:pPr>
            <a:r>
              <a:rPr lang="en-US" sz="2400" dirty="0"/>
              <a:t>Sudden gasping or choking episode during sleep that startles a bed partner.</a:t>
            </a:r>
            <a:endParaRPr lang="en-US" dirty="0"/>
          </a:p>
          <a:p>
            <a:pPr marL="914400" lvl="1" indent="-457200">
              <a:buFont typeface="+mj-lt"/>
              <a:buAutoNum type="alphaLcPeriod"/>
            </a:pPr>
            <a:r>
              <a:rPr lang="en-US" sz="2400" dirty="0"/>
              <a:t>Chronic loud snoring that keeps other people awake.</a:t>
            </a:r>
            <a:endParaRPr lang="en-US" dirty="0"/>
          </a:p>
          <a:p>
            <a:pPr marL="914400" lvl="1" indent="-457200">
              <a:buFont typeface="+mj-lt"/>
              <a:buAutoNum type="alphaLcPeriod"/>
            </a:pPr>
            <a:r>
              <a:rPr lang="en-US" sz="2400" dirty="0"/>
              <a:t>Chronic inability to fall asleep, due to worries about work or personal life.</a:t>
            </a:r>
            <a:endParaRPr lang="en-US" dirty="0"/>
          </a:p>
          <a:p>
            <a:pPr marL="914400" lvl="1" indent="-457200">
              <a:buFont typeface="+mj-lt"/>
              <a:buAutoNum type="alphaLcPeriod"/>
            </a:pPr>
            <a:r>
              <a:rPr lang="en-US" sz="2400" dirty="0"/>
              <a:t>Morning headaches and dry throat.</a:t>
            </a:r>
            <a:endParaRPr lang="en-US" dirty="0"/>
          </a:p>
          <a:p>
            <a:endParaRPr lang="en-US" dirty="0" smtClean="0"/>
          </a:p>
        </p:txBody>
      </p:sp>
    </p:spTree>
    <p:extLst>
      <p:ext uri="{BB962C8B-B14F-4D97-AF65-F5344CB8AC3E}">
        <p14:creationId xmlns:p14="http://schemas.microsoft.com/office/powerpoint/2010/main" val="966866179"/>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indent="-514350">
              <a:buFont typeface="+mj-lt"/>
              <a:buAutoNum type="arabicPeriod" startAt="5"/>
            </a:pPr>
            <a:r>
              <a:rPr lang="en-US" sz="2800" dirty="0"/>
              <a:t>Portable monitoring (PM) tests are useful for evaluating commercial drivers for possible sleep disorders, except the test </a:t>
            </a:r>
            <a:r>
              <a:rPr lang="en-US" sz="2800" dirty="0" smtClean="0"/>
              <a:t>can't________.</a:t>
            </a:r>
            <a:endParaRPr lang="en-US" dirty="0"/>
          </a:p>
          <a:p>
            <a:pPr marL="914400" lvl="1" indent="-457200">
              <a:buFont typeface="+mj-lt"/>
              <a:buAutoNum type="alphaLcPeriod"/>
            </a:pPr>
            <a:r>
              <a:rPr lang="en-US" sz="2400" dirty="0"/>
              <a:t>allow drivers to be tested at convenient </a:t>
            </a:r>
            <a:r>
              <a:rPr lang="en-US" sz="2400" dirty="0" smtClean="0"/>
              <a:t>locations.</a:t>
            </a:r>
          </a:p>
          <a:p>
            <a:pPr marL="914400" lvl="1" indent="-457200">
              <a:buFont typeface="+mj-lt"/>
              <a:buAutoNum type="alphaLcPeriod"/>
            </a:pPr>
            <a:r>
              <a:rPr lang="en-US" sz="2400" dirty="0"/>
              <a:t>be done without a technician present while the driver </a:t>
            </a:r>
            <a:r>
              <a:rPr lang="en-US" sz="2400" dirty="0" smtClean="0"/>
              <a:t>sleeps.</a:t>
            </a:r>
          </a:p>
          <a:p>
            <a:pPr marL="914400" lvl="1" indent="-457200">
              <a:buFont typeface="+mj-lt"/>
              <a:buAutoNum type="alphaLcPeriod"/>
            </a:pPr>
            <a:r>
              <a:rPr lang="en-US" sz="2400" dirty="0"/>
              <a:t>determine the type of sleep disorder the person </a:t>
            </a:r>
            <a:r>
              <a:rPr lang="en-US" sz="2400" dirty="0" smtClean="0"/>
              <a:t>has.</a:t>
            </a:r>
            <a:endParaRPr lang="en-US" sz="2400" dirty="0"/>
          </a:p>
        </p:txBody>
      </p:sp>
    </p:spTree>
    <p:extLst>
      <p:ext uri="{BB962C8B-B14F-4D97-AF65-F5344CB8AC3E}">
        <p14:creationId xmlns:p14="http://schemas.microsoft.com/office/powerpoint/2010/main" val="2417186338"/>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a:lnSpc>
                <a:spcPts val="4075"/>
              </a:lnSpc>
            </a:pPr>
            <a:r>
              <a:rPr lang="en-US" sz="4000" dirty="0" smtClean="0"/>
              <a:t>Lesson 3: Treatment Options for Commercial Drivers </a:t>
            </a:r>
            <a:r>
              <a:rPr lang="en-US" sz="4000" dirty="0"/>
              <a:t>&amp;</a:t>
            </a:r>
            <a:r>
              <a:rPr lang="en-US" sz="4000" dirty="0" smtClean="0"/>
              <a:t> Recommendations from Federal Regulators</a:t>
            </a:r>
          </a:p>
        </p:txBody>
      </p:sp>
      <p:pic>
        <p:nvPicPr>
          <p:cNvPr id="2" name="Mod_8_Less_3_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1000" y="274638"/>
            <a:ext cx="8382000" cy="1143000"/>
          </a:xfrm>
        </p:spPr>
        <p:txBody>
          <a:bodyPr/>
          <a:lstStyle/>
          <a:p>
            <a:pPr eaLnBrk="1" hangingPunct="1">
              <a:lnSpc>
                <a:spcPts val="4575"/>
              </a:lnSpc>
            </a:pPr>
            <a:r>
              <a:rPr lang="en-US" dirty="0" smtClean="0"/>
              <a:t>Approaches to Treating              Sleep Apnea</a:t>
            </a:r>
          </a:p>
        </p:txBody>
      </p:sp>
      <p:sp>
        <p:nvSpPr>
          <p:cNvPr id="44035" name="Rectangle 3"/>
          <p:cNvSpPr>
            <a:spLocks noGrp="1" noChangeArrowheads="1"/>
          </p:cNvSpPr>
          <p:nvPr>
            <p:ph idx="1"/>
          </p:nvPr>
        </p:nvSpPr>
        <p:spPr/>
        <p:txBody>
          <a:bodyPr/>
          <a:lstStyle/>
          <a:p>
            <a:pPr>
              <a:lnSpc>
                <a:spcPct val="80000"/>
              </a:lnSpc>
            </a:pPr>
            <a:r>
              <a:rPr lang="en-US" sz="2800" dirty="0" smtClean="0"/>
              <a:t>Positive Airway Pressure (PAP) devices</a:t>
            </a:r>
          </a:p>
          <a:p>
            <a:pPr>
              <a:lnSpc>
                <a:spcPct val="80000"/>
              </a:lnSpc>
            </a:pPr>
            <a:r>
              <a:rPr lang="en-US" sz="2800" dirty="0" smtClean="0"/>
              <a:t>Behavioral therapy</a:t>
            </a:r>
          </a:p>
          <a:p>
            <a:pPr lvl="1" eaLnBrk="1" hangingPunct="1">
              <a:lnSpc>
                <a:spcPct val="80000"/>
              </a:lnSpc>
            </a:pPr>
            <a:r>
              <a:rPr lang="en-US" sz="2400" dirty="0" smtClean="0"/>
              <a:t>Sleep schedule, environment, consistent timing</a:t>
            </a:r>
          </a:p>
          <a:p>
            <a:pPr lvl="1" eaLnBrk="1" hangingPunct="1">
              <a:lnSpc>
                <a:spcPct val="80000"/>
              </a:lnSpc>
            </a:pPr>
            <a:r>
              <a:rPr lang="en-US" sz="2400" dirty="0" smtClean="0"/>
              <a:t>Sleep positioning, avoid alcohol before bed, consider effects of anti-depressive sedatives</a:t>
            </a:r>
          </a:p>
          <a:p>
            <a:pPr>
              <a:lnSpc>
                <a:spcPct val="80000"/>
              </a:lnSpc>
            </a:pPr>
            <a:r>
              <a:rPr lang="en-US" sz="2800" dirty="0" smtClean="0"/>
              <a:t>Weight loss  (diet and physical activity)</a:t>
            </a:r>
          </a:p>
          <a:p>
            <a:pPr>
              <a:lnSpc>
                <a:spcPct val="80000"/>
              </a:lnSpc>
            </a:pPr>
            <a:r>
              <a:rPr lang="en-US" sz="2800" dirty="0" smtClean="0"/>
              <a:t>Oral appliances - move jaw forward to support airway</a:t>
            </a:r>
          </a:p>
          <a:p>
            <a:pPr>
              <a:lnSpc>
                <a:spcPct val="80000"/>
              </a:lnSpc>
            </a:pPr>
            <a:r>
              <a:rPr lang="en-US" sz="2800" dirty="0" smtClean="0"/>
              <a:t>Oral Surgeries to improve airway</a:t>
            </a:r>
          </a:p>
          <a:p>
            <a:pPr lvl="1" eaLnBrk="1" hangingPunct="1">
              <a:lnSpc>
                <a:spcPct val="80000"/>
              </a:lnSpc>
            </a:pPr>
            <a:r>
              <a:rPr lang="en-US" sz="2400" dirty="0" smtClean="0"/>
              <a:t>Reduce soft tissues that narrow upper airway</a:t>
            </a:r>
          </a:p>
          <a:p>
            <a:pPr lvl="1" eaLnBrk="1" hangingPunct="1">
              <a:lnSpc>
                <a:spcPct val="80000"/>
              </a:lnSpc>
            </a:pPr>
            <a:r>
              <a:rPr lang="en-US" sz="2400" dirty="0" smtClean="0"/>
              <a:t>Corrects head/facial skeletal features restricting airway</a:t>
            </a:r>
          </a:p>
        </p:txBody>
      </p:sp>
      <p:pic>
        <p:nvPicPr>
          <p:cNvPr id="2" name="Mod_8_Less_3_t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eaLnBrk="1" hangingPunct="1"/>
            <a:r>
              <a:rPr lang="en-US" dirty="0" smtClean="0"/>
              <a:t>Lesson 1: Overview of Sleep Disorders</a:t>
            </a:r>
          </a:p>
        </p:txBody>
      </p:sp>
      <p:sp>
        <p:nvSpPr>
          <p:cNvPr id="15363" name="Content Placeholder 2"/>
          <p:cNvSpPr>
            <a:spLocks noGrp="1"/>
          </p:cNvSpPr>
          <p:nvPr>
            <p:ph sz="half" idx="4294967295"/>
          </p:nvPr>
        </p:nvSpPr>
        <p:spPr>
          <a:xfrm>
            <a:off x="0" y="1600200"/>
            <a:ext cx="4038600" cy="4525963"/>
          </a:xfrm>
        </p:spPr>
        <p:txBody>
          <a:bodyPr/>
          <a:lstStyle/>
          <a:p>
            <a:pPr eaLnBrk="1" hangingPunct="1"/>
            <a:endParaRPr lang="en-US" dirty="0" smtClean="0"/>
          </a:p>
          <a:p>
            <a:pPr eaLnBrk="1" hangingPunct="1"/>
            <a:endParaRPr lang="en-US" dirty="0" smtClean="0"/>
          </a:p>
        </p:txBody>
      </p:sp>
      <p:pic>
        <p:nvPicPr>
          <p:cNvPr id="3" name="Mod_10_Less_1_b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title"/>
          </p:nvPr>
        </p:nvSpPr>
        <p:spPr/>
        <p:txBody>
          <a:bodyPr/>
          <a:lstStyle/>
          <a:p>
            <a:pPr eaLnBrk="1" hangingPunct="1">
              <a:lnSpc>
                <a:spcPts val="4575"/>
              </a:lnSpc>
            </a:pPr>
            <a:r>
              <a:rPr lang="en-US" dirty="0" smtClean="0"/>
              <a:t>Benefits of Treating Sleep Apnea</a:t>
            </a:r>
          </a:p>
        </p:txBody>
      </p:sp>
      <p:sp>
        <p:nvSpPr>
          <p:cNvPr id="3" name="Content Placeholder 2"/>
          <p:cNvSpPr>
            <a:spLocks noGrp="1"/>
          </p:cNvSpPr>
          <p:nvPr>
            <p:ph idx="1"/>
          </p:nvPr>
        </p:nvSpPr>
        <p:spPr>
          <a:xfrm>
            <a:off x="457200" y="1752600"/>
            <a:ext cx="8382000" cy="4343400"/>
          </a:xfrm>
        </p:spPr>
        <p:txBody>
          <a:bodyPr rtlCol="0">
            <a:noAutofit/>
          </a:bodyPr>
          <a:lstStyle/>
          <a:p>
            <a:pPr fontAlgn="auto">
              <a:spcAft>
                <a:spcPts val="0"/>
              </a:spcAft>
              <a:defRPr/>
            </a:pPr>
            <a:r>
              <a:rPr lang="en-US" sz="2800" dirty="0" smtClean="0"/>
              <a:t>Improved sleep quality and quantity </a:t>
            </a:r>
          </a:p>
          <a:p>
            <a:pPr fontAlgn="auto">
              <a:spcAft>
                <a:spcPts val="0"/>
              </a:spcAft>
              <a:defRPr/>
            </a:pPr>
            <a:r>
              <a:rPr lang="en-US" sz="2800" dirty="0"/>
              <a:t>F</a:t>
            </a:r>
            <a:r>
              <a:rPr lang="en-US" sz="2800" dirty="0" smtClean="0"/>
              <a:t>eel refreshed after sleep and                                          energy restored</a:t>
            </a:r>
          </a:p>
          <a:p>
            <a:pPr fontAlgn="auto">
              <a:spcAft>
                <a:spcPts val="0"/>
              </a:spcAft>
              <a:defRPr/>
            </a:pPr>
            <a:r>
              <a:rPr lang="en-US" sz="2800" dirty="0" smtClean="0"/>
              <a:t>Less driver sleepiness on the job</a:t>
            </a:r>
            <a:endParaRPr lang="en-US" sz="2800" dirty="0"/>
          </a:p>
          <a:p>
            <a:pPr fontAlgn="auto">
              <a:spcAft>
                <a:spcPts val="0"/>
              </a:spcAft>
              <a:defRPr/>
            </a:pPr>
            <a:r>
              <a:rPr lang="en-US" sz="2800" dirty="0" smtClean="0"/>
              <a:t>Improved alertness and mental efficiency</a:t>
            </a:r>
          </a:p>
          <a:p>
            <a:pPr fontAlgn="auto">
              <a:spcAft>
                <a:spcPts val="0"/>
              </a:spcAft>
              <a:defRPr/>
            </a:pPr>
            <a:r>
              <a:rPr lang="en-US" sz="2800" dirty="0" smtClean="0"/>
              <a:t>Fewer crashes - significantly reduces </a:t>
            </a:r>
            <a:r>
              <a:rPr lang="en-US" sz="2800" dirty="0"/>
              <a:t>crash </a:t>
            </a:r>
            <a:r>
              <a:rPr lang="en-US" sz="2800" dirty="0" smtClean="0"/>
              <a:t>risk</a:t>
            </a:r>
          </a:p>
          <a:p>
            <a:pPr fontAlgn="auto">
              <a:spcAft>
                <a:spcPts val="0"/>
              </a:spcAft>
              <a:defRPr/>
            </a:pPr>
            <a:r>
              <a:rPr lang="en-US" sz="2800" dirty="0" smtClean="0"/>
              <a:t>Health benefits – may help control of blood pressure, lower risks of diabetes and cardiovascular disease, and improved appetite control</a:t>
            </a:r>
          </a:p>
        </p:txBody>
      </p:sp>
      <p:pic>
        <p:nvPicPr>
          <p:cNvPr id="45061" name="Picture 5" descr="P:\457407\Working\Documents\Module Content\istock photos\Module 8\night driv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1808875"/>
            <a:ext cx="2514600" cy="1668511"/>
          </a:xfrm>
          <a:prstGeom prst="rect">
            <a:avLst/>
          </a:prstGeom>
          <a:noFill/>
          <a:extLst>
            <a:ext uri="{909E8E84-426E-40DD-AFC4-6F175D3DCCD1}">
              <a14:hiddenFill xmlns:a14="http://schemas.microsoft.com/office/drawing/2010/main">
                <a:solidFill>
                  <a:srgbClr val="FFFFFF"/>
                </a:solidFill>
              </a14:hiddenFill>
            </a:ext>
          </a:extLst>
        </p:spPr>
      </p:pic>
      <p:pic>
        <p:nvPicPr>
          <p:cNvPr id="2" name="Mod_8_Less_3_t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lnSpc>
                <a:spcPts val="4575"/>
              </a:lnSpc>
            </a:pPr>
            <a:r>
              <a:rPr lang="en-US" sz="3200" dirty="0" smtClean="0"/>
              <a:t>FMCSA Medical Expert Panel Recommendations  for Treating Sleep Apnea</a:t>
            </a:r>
          </a:p>
        </p:txBody>
      </p:sp>
      <p:sp>
        <p:nvSpPr>
          <p:cNvPr id="46083" name="Content Placeholder 2"/>
          <p:cNvSpPr>
            <a:spLocks noGrp="1"/>
          </p:cNvSpPr>
          <p:nvPr>
            <p:ph idx="1"/>
          </p:nvPr>
        </p:nvSpPr>
        <p:spPr/>
        <p:txBody>
          <a:bodyPr/>
          <a:lstStyle/>
          <a:p>
            <a:r>
              <a:rPr lang="en-US" sz="2800" dirty="0" smtClean="0"/>
              <a:t>PAP is preferred therapy for CMV drivers with OSA  </a:t>
            </a:r>
          </a:p>
          <a:p>
            <a:r>
              <a:rPr lang="en-US" sz="2800" dirty="0" smtClean="0"/>
              <a:t>After successful PAP treatment is established, CMV drivers with OSA may be certified, if they are using PAP ≥4 hours/night (or days), 70% of nights, </a:t>
            </a:r>
            <a:r>
              <a:rPr lang="en-US" sz="2800" b="1" dirty="0" smtClean="0"/>
              <a:t>AND</a:t>
            </a:r>
            <a:r>
              <a:rPr lang="en-US" sz="2800" dirty="0" smtClean="0"/>
              <a:t> are not excessively sleepy while driving</a:t>
            </a:r>
          </a:p>
          <a:p>
            <a:r>
              <a:rPr lang="en-US" sz="2800" dirty="0" smtClean="0"/>
              <a:t>Dental appliances not an accepted option to PAP</a:t>
            </a:r>
          </a:p>
          <a:p>
            <a:r>
              <a:rPr lang="en-US" sz="2800" dirty="0" smtClean="0"/>
              <a:t>Oral and/or bone facial surgery may be an acceptable alternative to PAP under special circumstances </a:t>
            </a:r>
          </a:p>
          <a:p>
            <a:pPr>
              <a:buFont typeface="Arial" pitchFamily="34" charset="0"/>
              <a:buNone/>
            </a:pPr>
            <a:endParaRPr lang="en-US" sz="2800" dirty="0" smtClean="0"/>
          </a:p>
        </p:txBody>
      </p:sp>
      <p:sp>
        <p:nvSpPr>
          <p:cNvPr id="46084" name="TextBox 1"/>
          <p:cNvSpPr txBox="1">
            <a:spLocks noChangeArrowheads="1"/>
          </p:cNvSpPr>
          <p:nvPr/>
        </p:nvSpPr>
        <p:spPr bwMode="auto">
          <a:xfrm>
            <a:off x="990600" y="5486400"/>
            <a:ext cx="7172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600" dirty="0" smtClean="0">
                <a:latin typeface="Calibri" pitchFamily="34" charset="0"/>
              </a:rPr>
              <a:t>Modified </a:t>
            </a:r>
            <a:r>
              <a:rPr lang="en-US" sz="1600" dirty="0">
                <a:latin typeface="Calibri" pitchFamily="34" charset="0"/>
              </a:rPr>
              <a:t>after Medical Expert Panel Recommendations to the Federal Motor Carrier Safety </a:t>
            </a:r>
            <a:r>
              <a:rPr lang="en-US" sz="1600" dirty="0" smtClean="0">
                <a:latin typeface="Calibri" pitchFamily="34" charset="0"/>
              </a:rPr>
              <a:t>Administration (2008). </a:t>
            </a:r>
            <a:r>
              <a:rPr lang="en-US" sz="1600" dirty="0">
                <a:latin typeface="Calibri" pitchFamily="34" charset="0"/>
              </a:rPr>
              <a:t>The Canadian Council of Motor Transport </a:t>
            </a:r>
            <a:r>
              <a:rPr lang="en-US" sz="1600" dirty="0" smtClean="0">
                <a:latin typeface="Calibri" pitchFamily="34" charset="0"/>
              </a:rPr>
              <a:t>Administrators standards </a:t>
            </a:r>
            <a:r>
              <a:rPr lang="en-US" sz="1600" dirty="0">
                <a:latin typeface="Calibri" pitchFamily="34" charset="0"/>
              </a:rPr>
              <a:t>and recommendations may differ somewhat.</a:t>
            </a:r>
          </a:p>
        </p:txBody>
      </p:sp>
      <p:pic>
        <p:nvPicPr>
          <p:cNvPr id="2" name="Mod_8_Less_3_t_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8125"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S9 AutoSet and H5i with ClimateLine Tub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5105400"/>
            <a:ext cx="29718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nvPr>
        </p:nvSpPr>
        <p:spPr/>
        <p:txBody>
          <a:bodyPr/>
          <a:lstStyle/>
          <a:p>
            <a:pPr>
              <a:lnSpc>
                <a:spcPts val="4575"/>
              </a:lnSpc>
            </a:pPr>
            <a:r>
              <a:rPr lang="en-US" dirty="0" smtClean="0"/>
              <a:t>OSA Treatment with PAP</a:t>
            </a:r>
          </a:p>
        </p:txBody>
      </p:sp>
      <p:sp>
        <p:nvSpPr>
          <p:cNvPr id="47108" name="Content Placeholder 2"/>
          <p:cNvSpPr>
            <a:spLocks noGrp="1"/>
          </p:cNvSpPr>
          <p:nvPr>
            <p:ph idx="1"/>
          </p:nvPr>
        </p:nvSpPr>
        <p:spPr/>
        <p:txBody>
          <a:bodyPr/>
          <a:lstStyle/>
          <a:p>
            <a:r>
              <a:rPr lang="en-US" dirty="0" smtClean="0"/>
              <a:t>The first-line therapy for OSA:</a:t>
            </a:r>
          </a:p>
          <a:p>
            <a:pPr lvl="1"/>
            <a:r>
              <a:rPr lang="en-US" sz="2400" dirty="0" smtClean="0"/>
              <a:t>Devices deliver pressurized air through airway via a hose connected to a face mask </a:t>
            </a:r>
          </a:p>
          <a:p>
            <a:pPr lvl="1"/>
            <a:r>
              <a:rPr lang="en-US" sz="2400" dirty="0" smtClean="0"/>
              <a:t>Prevent partial/complete collapse of airway</a:t>
            </a:r>
          </a:p>
          <a:p>
            <a:pPr lvl="1"/>
            <a:r>
              <a:rPr lang="en-US" sz="2400" dirty="0" smtClean="0"/>
              <a:t>Provide controlled airway pressure set by the physician</a:t>
            </a:r>
          </a:p>
          <a:p>
            <a:pPr lvl="1"/>
            <a:r>
              <a:rPr lang="en-US" sz="2400" dirty="0" smtClean="0"/>
              <a:t>When used effectively, PAP decreases OSA severity and fatigue, improves alertness and mood, and reduces risks for major chronic diseases</a:t>
            </a:r>
          </a:p>
          <a:p>
            <a:pPr lvl="1"/>
            <a:r>
              <a:rPr lang="en-US" sz="2400" dirty="0" smtClean="0"/>
              <a:t>High compliance is essential to achieving                     therapeutic benefit</a:t>
            </a:r>
          </a:p>
          <a:p>
            <a:pPr lvl="1"/>
            <a:endParaRPr lang="en-US" dirty="0" smtClean="0"/>
          </a:p>
        </p:txBody>
      </p:sp>
      <p:sp>
        <p:nvSpPr>
          <p:cNvPr id="47109" name="Rectangle 5"/>
          <p:cNvSpPr>
            <a:spLocks noChangeArrowheads="1"/>
          </p:cNvSpPr>
          <p:nvPr/>
        </p:nvSpPr>
        <p:spPr bwMode="auto">
          <a:xfrm>
            <a:off x="5867400" y="6172200"/>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a:t>© ResMed 2011 Used with Permission</a:t>
            </a:r>
          </a:p>
        </p:txBody>
      </p:sp>
      <p:pic>
        <p:nvPicPr>
          <p:cNvPr id="2" name="Mod_8_Less_3_t_5a_Slide_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3121"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lnSpc>
                <a:spcPts val="4575"/>
              </a:lnSpc>
            </a:pPr>
            <a:r>
              <a:rPr lang="en-US" sz="4000" i="1" dirty="0" smtClean="0"/>
              <a:t>How PAP Works (Example is APAP)</a:t>
            </a:r>
          </a:p>
        </p:txBody>
      </p:sp>
      <p:sp>
        <p:nvSpPr>
          <p:cNvPr id="49156" name="Rectangle 2"/>
          <p:cNvSpPr>
            <a:spLocks noChangeArrowheads="1"/>
          </p:cNvSpPr>
          <p:nvPr/>
        </p:nvSpPr>
        <p:spPr bwMode="auto">
          <a:xfrm>
            <a:off x="3200400" y="5791200"/>
            <a:ext cx="266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latin typeface="Calibri" pitchFamily="34" charset="0"/>
              </a:rPr>
              <a:t>© </a:t>
            </a:r>
            <a:r>
              <a:rPr lang="en-US" sz="1200" dirty="0" err="1">
                <a:latin typeface="Calibri" pitchFamily="34" charset="0"/>
              </a:rPr>
              <a:t>ResMed</a:t>
            </a:r>
            <a:r>
              <a:rPr lang="en-US" sz="1200" dirty="0">
                <a:latin typeface="Calibri" pitchFamily="34" charset="0"/>
              </a:rPr>
              <a:t> 2011   Used with Permission</a:t>
            </a:r>
          </a:p>
        </p:txBody>
      </p:sp>
      <p:pic>
        <p:nvPicPr>
          <p:cNvPr id="3" name="S9_obstructive-sleep-apne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828800" y="1600200"/>
            <a:ext cx="5486400" cy="4525963"/>
          </a:xfrm>
        </p:spPr>
      </p:pic>
      <p:pic>
        <p:nvPicPr>
          <p:cNvPr id="2" name="Mod_8_Less_3_slide_4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924800" y="6238164"/>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457200" y="1600200"/>
          <a:ext cx="8382000" cy="4678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1"/>
          <p:cNvSpPr txBox="1">
            <a:spLocks/>
          </p:cNvSpPr>
          <p:nvPr/>
        </p:nvSpPr>
        <p:spPr bwMode="auto">
          <a:xfrm>
            <a:off x="457200" y="228600"/>
            <a:ext cx="8229600" cy="1143000"/>
          </a:xfrm>
          <a:prstGeom prst="rect">
            <a:avLst/>
          </a:prstGeom>
          <a:noFill/>
          <a:ln w="9525">
            <a:noFill/>
            <a:miter lim="800000"/>
            <a:headEnd/>
            <a:tailEnd/>
          </a:ln>
        </p:spPr>
        <p:txBody>
          <a:bodyPr anchor="ctr"/>
          <a:lstStyle/>
          <a:p>
            <a:pPr algn="ctr" eaLnBrk="0" hangingPunct="0">
              <a:defRPr/>
            </a:pPr>
            <a:r>
              <a:rPr lang="en-US" sz="4400" dirty="0">
                <a:solidFill>
                  <a:schemeClr val="bg1"/>
                </a:solidFill>
                <a:latin typeface="+mj-lt"/>
                <a:ea typeface="+mj-ea"/>
                <a:cs typeface="+mj-cs"/>
              </a:rPr>
              <a:t>Two Common PAP Devices</a:t>
            </a:r>
          </a:p>
        </p:txBody>
      </p:sp>
      <p:pic>
        <p:nvPicPr>
          <p:cNvPr id="48132" name="Picture 8" descr="S8 AutoSet II and H4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00" y="5257800"/>
            <a:ext cx="1295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6"/>
          <p:cNvSpPr>
            <a:spLocks noChangeArrowheads="1"/>
          </p:cNvSpPr>
          <p:nvPr/>
        </p:nvSpPr>
        <p:spPr bwMode="auto">
          <a:xfrm>
            <a:off x="0" y="6642100"/>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a:t>© ResMed 2011 Used with Permission</a:t>
            </a:r>
          </a:p>
        </p:txBody>
      </p:sp>
      <p:pic>
        <p:nvPicPr>
          <p:cNvPr id="3" name="Mod_8_Less_3_t_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924800" y="614045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lnSpc>
                <a:spcPts val="4575"/>
              </a:lnSpc>
            </a:pPr>
            <a:r>
              <a:rPr lang="en-US" dirty="0" smtClean="0"/>
              <a:t>Oral Appliances for Treating     Sleep Apnea</a:t>
            </a:r>
          </a:p>
        </p:txBody>
      </p:sp>
      <p:sp>
        <p:nvSpPr>
          <p:cNvPr id="45059" name="Content Placeholder 2"/>
          <p:cNvSpPr>
            <a:spLocks noGrp="1"/>
          </p:cNvSpPr>
          <p:nvPr>
            <p:ph idx="1"/>
          </p:nvPr>
        </p:nvSpPr>
        <p:spPr>
          <a:ln>
            <a:miter lim="800000"/>
            <a:headEnd/>
            <a:tailEnd/>
          </a:ln>
        </p:spPr>
        <p:txBody>
          <a:bodyPr rtlCol="0">
            <a:normAutofit/>
          </a:bodyPr>
          <a:lstStyle/>
          <a:p>
            <a:pPr fontAlgn="auto">
              <a:spcAft>
                <a:spcPts val="0"/>
              </a:spcAft>
              <a:defRPr/>
            </a:pPr>
            <a:r>
              <a:rPr lang="en-US" sz="2800" dirty="0" smtClean="0"/>
              <a:t>Variety of devices that fit over the upper and lower teeth or retain the tongue</a:t>
            </a:r>
            <a:endParaRPr lang="en-US" sz="2800" strike="sngStrike" dirty="0" smtClean="0"/>
          </a:p>
          <a:p>
            <a:pPr fontAlgn="auto">
              <a:spcAft>
                <a:spcPts val="0"/>
              </a:spcAft>
              <a:defRPr/>
            </a:pPr>
            <a:r>
              <a:rPr lang="en-US" sz="2800" dirty="0" smtClean="0"/>
              <a:t>Try to move the lower jaw and tongue forward, reduce snoring and help protect airway from collapse during sleep</a:t>
            </a:r>
          </a:p>
          <a:p>
            <a:pPr fontAlgn="auto">
              <a:spcAft>
                <a:spcPts val="0"/>
              </a:spcAft>
              <a:defRPr/>
            </a:pPr>
            <a:r>
              <a:rPr lang="en-US" sz="2800" dirty="0" smtClean="0"/>
              <a:t>For those who only have snoring problem or need treatment for mild to moderate sleep apnea </a:t>
            </a:r>
          </a:p>
          <a:p>
            <a:pPr lvl="1" eaLnBrk="1" fontAlgn="auto" hangingPunct="1">
              <a:spcAft>
                <a:spcPts val="0"/>
              </a:spcAft>
              <a:defRPr/>
            </a:pPr>
            <a:r>
              <a:rPr lang="en-US" sz="2400" dirty="0" smtClean="0"/>
              <a:t>Not for treating moderate-severe sleep apnea</a:t>
            </a:r>
            <a:endParaRPr lang="en-US" sz="2000" dirty="0" smtClean="0"/>
          </a:p>
          <a:p>
            <a:pPr lvl="1" eaLnBrk="1" fontAlgn="auto" hangingPunct="1">
              <a:spcAft>
                <a:spcPts val="0"/>
              </a:spcAft>
              <a:defRPr/>
            </a:pPr>
            <a:r>
              <a:rPr lang="en-US" sz="2400" dirty="0" smtClean="0"/>
              <a:t>Currently no technology to monitor compliance</a:t>
            </a:r>
          </a:p>
        </p:txBody>
      </p:sp>
      <p:pic>
        <p:nvPicPr>
          <p:cNvPr id="3" name="Mod_8_Less_3_t_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a:lnSpc>
                <a:spcPts val="4575"/>
              </a:lnSpc>
            </a:pPr>
            <a:r>
              <a:rPr lang="en-US" dirty="0" smtClean="0"/>
              <a:t>OSA-Preventative Measures</a:t>
            </a:r>
          </a:p>
        </p:txBody>
      </p:sp>
      <p:sp>
        <p:nvSpPr>
          <p:cNvPr id="52227" name="Content Placeholder 2"/>
          <p:cNvSpPr>
            <a:spLocks noGrp="1"/>
          </p:cNvSpPr>
          <p:nvPr>
            <p:ph idx="1"/>
          </p:nvPr>
        </p:nvSpPr>
        <p:spPr/>
        <p:txBody>
          <a:bodyPr/>
          <a:lstStyle/>
          <a:p>
            <a:r>
              <a:rPr lang="en-US" sz="2800" dirty="0" smtClean="0"/>
              <a:t>Maintain a healthy weight</a:t>
            </a:r>
          </a:p>
          <a:p>
            <a:pPr lvl="1"/>
            <a:r>
              <a:rPr lang="en-US" sz="2400" dirty="0" smtClean="0"/>
              <a:t>Low-fat diet</a:t>
            </a:r>
          </a:p>
          <a:p>
            <a:pPr lvl="1"/>
            <a:r>
              <a:rPr lang="en-US" sz="2400" dirty="0" smtClean="0"/>
              <a:t>Exercise and remain physically active</a:t>
            </a:r>
          </a:p>
          <a:p>
            <a:r>
              <a:rPr lang="en-US" sz="2800" dirty="0" smtClean="0"/>
              <a:t>Avoid alcohol and sedatives before sleeping</a:t>
            </a:r>
          </a:p>
          <a:p>
            <a:r>
              <a:rPr lang="en-US" sz="2800" dirty="0" smtClean="0"/>
              <a:t>Quit smoking and/or tobacco products</a:t>
            </a:r>
          </a:p>
          <a:p>
            <a:r>
              <a:rPr lang="en-US" sz="2800" dirty="0" smtClean="0"/>
              <a:t>Sleep on side, rather than the back</a:t>
            </a:r>
          </a:p>
          <a:p>
            <a:r>
              <a:rPr lang="en-US" sz="2800" dirty="0" smtClean="0"/>
              <a:t>Special pillows may help sleep position</a:t>
            </a:r>
          </a:p>
          <a:p>
            <a:r>
              <a:rPr lang="en-US" sz="2800" dirty="0" smtClean="0"/>
              <a:t>Keep nasal airflow open</a:t>
            </a:r>
          </a:p>
          <a:p>
            <a:pPr lvl="1">
              <a:buFont typeface="Arial" pitchFamily="34" charset="0"/>
              <a:buNone/>
            </a:pPr>
            <a:endParaRPr lang="en-US" dirty="0" smtClean="0"/>
          </a:p>
        </p:txBody>
      </p:sp>
      <p:pic>
        <p:nvPicPr>
          <p:cNvPr id="52230" name="Picture 6" descr="P:\457407\Working\Documents\Module Content\istock photos\Module 8\no smok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3287" y="3810000"/>
            <a:ext cx="1634809" cy="2314575"/>
          </a:xfrm>
          <a:prstGeom prst="rect">
            <a:avLst/>
          </a:prstGeom>
          <a:noFill/>
          <a:extLst>
            <a:ext uri="{909E8E84-426E-40DD-AFC4-6F175D3DCCD1}">
              <a14:hiddenFill xmlns:a14="http://schemas.microsoft.com/office/drawing/2010/main">
                <a:solidFill>
                  <a:srgbClr val="FFFFFF"/>
                </a:solidFill>
              </a14:hiddenFill>
            </a:ext>
          </a:extLst>
        </p:spPr>
      </p:pic>
      <p:pic>
        <p:nvPicPr>
          <p:cNvPr id="52231" name="Picture 7" descr="P:\457407\Working\Documents\Module Content\istock photos\Module 8\healthy weigh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6984" y="1569805"/>
            <a:ext cx="2107416" cy="1398332"/>
          </a:xfrm>
          <a:prstGeom prst="rect">
            <a:avLst/>
          </a:prstGeom>
          <a:noFill/>
          <a:extLst>
            <a:ext uri="{909E8E84-426E-40DD-AFC4-6F175D3DCCD1}">
              <a14:hiddenFill xmlns:a14="http://schemas.microsoft.com/office/drawing/2010/main">
                <a:solidFill>
                  <a:srgbClr val="FFFFFF"/>
                </a:solidFill>
              </a14:hiddenFill>
            </a:ext>
          </a:extLst>
        </p:spPr>
      </p:pic>
      <p:pic>
        <p:nvPicPr>
          <p:cNvPr id="3" name="MOD 8, LESSON 3, SLIDE T.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5819775"/>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a:pPr>
            <a:r>
              <a:rPr lang="en-US" sz="2800" dirty="0"/>
              <a:t>Which of the following steps would NOT be helpful for the person who just started PAP therapy?</a:t>
            </a:r>
          </a:p>
          <a:p>
            <a:pPr marL="914400" lvl="1" indent="-457200">
              <a:buFont typeface="+mj-lt"/>
              <a:buAutoNum type="alphaLcPeriod"/>
            </a:pPr>
            <a:r>
              <a:rPr lang="en-US" sz="2400" dirty="0"/>
              <a:t>Avoiding alcohol and antidepressant medications for 5 hours before </a:t>
            </a:r>
            <a:r>
              <a:rPr lang="en-US" sz="2400" dirty="0" smtClean="0"/>
              <a:t>bedtime.</a:t>
            </a:r>
            <a:endParaRPr lang="en-US" sz="2400" dirty="0"/>
          </a:p>
          <a:p>
            <a:pPr marL="914400" lvl="1" indent="-457200">
              <a:buFont typeface="+mj-lt"/>
              <a:buAutoNum type="alphaLcPeriod"/>
            </a:pPr>
            <a:r>
              <a:rPr lang="en-US" sz="2400" dirty="0"/>
              <a:t>Losing 10 pounds, if overweight or </a:t>
            </a:r>
            <a:r>
              <a:rPr lang="en-US" sz="2400" dirty="0" smtClean="0"/>
              <a:t>obese.</a:t>
            </a:r>
            <a:endParaRPr lang="en-US" sz="2400" dirty="0"/>
          </a:p>
          <a:p>
            <a:pPr marL="914400" lvl="1" indent="-457200">
              <a:buFont typeface="+mj-lt"/>
              <a:buAutoNum type="alphaLcPeriod"/>
            </a:pPr>
            <a:r>
              <a:rPr lang="en-US" sz="2400" dirty="0"/>
              <a:t>Quitting </a:t>
            </a:r>
            <a:r>
              <a:rPr lang="en-US" sz="2400" dirty="0" smtClean="0"/>
              <a:t>smoking.</a:t>
            </a:r>
          </a:p>
          <a:p>
            <a:pPr marL="914400" lvl="1" indent="-457200">
              <a:buFont typeface="+mj-lt"/>
              <a:buAutoNum type="alphaLcPeriod"/>
            </a:pPr>
            <a:r>
              <a:rPr lang="en-US" sz="2400" dirty="0" smtClean="0"/>
              <a:t>Getting </a:t>
            </a:r>
            <a:r>
              <a:rPr lang="en-US" sz="2400" dirty="0"/>
              <a:t>an oral appliance to move the jaw forward during </a:t>
            </a:r>
            <a:r>
              <a:rPr lang="en-US" sz="2400" dirty="0" smtClean="0"/>
              <a:t>sleep.</a:t>
            </a:r>
          </a:p>
        </p:txBody>
      </p:sp>
    </p:spTree>
    <p:extLst>
      <p:ext uri="{BB962C8B-B14F-4D97-AF65-F5344CB8AC3E}">
        <p14:creationId xmlns:p14="http://schemas.microsoft.com/office/powerpoint/2010/main" val="552307435"/>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2"/>
            </a:pPr>
            <a:r>
              <a:rPr lang="en-US" sz="2800" dirty="0" smtClean="0"/>
              <a:t>Which </a:t>
            </a:r>
            <a:r>
              <a:rPr lang="en-US" sz="2800" dirty="0"/>
              <a:t>of the following is MOST correct on treatment recommendation for drivers with sleep apnea?</a:t>
            </a:r>
            <a:endParaRPr lang="en-US" dirty="0"/>
          </a:p>
          <a:p>
            <a:pPr marL="914400" lvl="1" indent="-457200">
              <a:buFont typeface="+mj-lt"/>
              <a:buAutoNum type="alphaLcPeriod"/>
            </a:pPr>
            <a:r>
              <a:rPr lang="en-US" sz="2400" dirty="0"/>
              <a:t>CPAP is an accepted therapy, but BiPAP is preferred.</a:t>
            </a:r>
          </a:p>
          <a:p>
            <a:pPr marL="914400" lvl="1" indent="-457200">
              <a:buFont typeface="+mj-lt"/>
              <a:buAutoNum type="alphaLcPeriod"/>
            </a:pPr>
            <a:r>
              <a:rPr lang="en-US" sz="2400" dirty="0" smtClean="0"/>
              <a:t>Oral </a:t>
            </a:r>
            <a:r>
              <a:rPr lang="en-US" sz="2400" dirty="0"/>
              <a:t>and/or bone facial surgeries are an accepted option.</a:t>
            </a:r>
            <a:endParaRPr lang="en-US" dirty="0"/>
          </a:p>
          <a:p>
            <a:pPr marL="914400" lvl="1" indent="-457200">
              <a:buFont typeface="+mj-lt"/>
              <a:buAutoNum type="alphaLcPeriod"/>
            </a:pPr>
            <a:r>
              <a:rPr lang="en-US" sz="2400" dirty="0"/>
              <a:t>Dental appliances are </a:t>
            </a:r>
            <a:r>
              <a:rPr lang="en-US" sz="2400" dirty="0" smtClean="0"/>
              <a:t>an </a:t>
            </a:r>
            <a:r>
              <a:rPr lang="en-US" sz="2400" dirty="0"/>
              <a:t>accepted </a:t>
            </a:r>
            <a:r>
              <a:rPr lang="en-US" sz="2400" dirty="0" smtClean="0"/>
              <a:t>option.</a:t>
            </a:r>
          </a:p>
          <a:p>
            <a:pPr marL="914400" lvl="1" indent="-457200">
              <a:buFont typeface="+mj-lt"/>
              <a:buAutoNum type="alphaLcPeriod"/>
            </a:pPr>
            <a:r>
              <a:rPr lang="en-US" sz="2400" dirty="0" smtClean="0"/>
              <a:t>Any PAP </a:t>
            </a:r>
            <a:r>
              <a:rPr lang="en-US" sz="2400" dirty="0"/>
              <a:t>is preferred, but ongoing compliance </a:t>
            </a:r>
            <a:r>
              <a:rPr lang="en-US" sz="2400" dirty="0" smtClean="0"/>
              <a:t>is necessary.</a:t>
            </a:r>
          </a:p>
        </p:txBody>
      </p:sp>
    </p:spTree>
    <p:extLst>
      <p:ext uri="{BB962C8B-B14F-4D97-AF65-F5344CB8AC3E}">
        <p14:creationId xmlns:p14="http://schemas.microsoft.com/office/powerpoint/2010/main" val="2982822602"/>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3"/>
            </a:pPr>
            <a:r>
              <a:rPr lang="en-US" sz="2800" dirty="0"/>
              <a:t>Basic components of a PAP system for treating OSA include all the following, EXCEPT:</a:t>
            </a:r>
          </a:p>
          <a:p>
            <a:pPr marL="971550" lvl="1" indent="-514350">
              <a:buFont typeface="+mj-lt"/>
              <a:buAutoNum type="alphaLcPeriod"/>
            </a:pPr>
            <a:r>
              <a:rPr lang="en-US" sz="2400" dirty="0" smtClean="0"/>
              <a:t>Hoses.</a:t>
            </a:r>
            <a:endParaRPr lang="en-US" sz="2400" dirty="0"/>
          </a:p>
          <a:p>
            <a:pPr marL="971550" lvl="1" indent="-514350">
              <a:buFont typeface="+mj-lt"/>
              <a:buAutoNum type="alphaLcPeriod"/>
            </a:pPr>
            <a:r>
              <a:rPr lang="en-US" sz="2400" dirty="0"/>
              <a:t>Airflow pump and regulator </a:t>
            </a:r>
            <a:r>
              <a:rPr lang="en-US" sz="2400" dirty="0" smtClean="0"/>
              <a:t>unit.</a:t>
            </a:r>
            <a:endParaRPr lang="en-US" sz="2400" dirty="0"/>
          </a:p>
          <a:p>
            <a:pPr marL="971550" lvl="1" indent="-514350">
              <a:buFont typeface="+mj-lt"/>
              <a:buAutoNum type="alphaLcPeriod"/>
            </a:pPr>
            <a:r>
              <a:rPr lang="en-US" sz="2400" dirty="0"/>
              <a:t>Face </a:t>
            </a:r>
            <a:r>
              <a:rPr lang="en-US" sz="2400" dirty="0" smtClean="0"/>
              <a:t>mask.</a:t>
            </a:r>
          </a:p>
          <a:p>
            <a:pPr marL="971550" lvl="1" indent="-514350">
              <a:buFont typeface="+mj-lt"/>
              <a:buAutoNum type="alphaLcPeriod"/>
            </a:pPr>
            <a:r>
              <a:rPr lang="en-US" sz="2400" dirty="0" smtClean="0"/>
              <a:t>Heated humidifier.</a:t>
            </a:r>
          </a:p>
        </p:txBody>
      </p:sp>
    </p:spTree>
    <p:extLst>
      <p:ext uri="{BB962C8B-B14F-4D97-AF65-F5344CB8AC3E}">
        <p14:creationId xmlns:p14="http://schemas.microsoft.com/office/powerpoint/2010/main" val="540274292"/>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descr="P:\457407\Working\Documents\Module Content\istock photos\Module 8\yawn m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9999" y="4277518"/>
            <a:ext cx="2459953" cy="1960564"/>
          </a:xfrm>
          <a:prstGeom prst="rect">
            <a:avLst/>
          </a:prstGeom>
          <a:noFill/>
          <a:extLst>
            <a:ext uri="{909E8E84-426E-40DD-AFC4-6F175D3DCCD1}">
              <a14:hiddenFill xmlns:a14="http://schemas.microsoft.com/office/drawing/2010/main">
                <a:solidFill>
                  <a:srgbClr val="FFFFFF"/>
                </a:solidFill>
              </a14:hiddenFill>
            </a:ext>
          </a:extLst>
        </p:spPr>
      </p:pic>
      <p:sp>
        <p:nvSpPr>
          <p:cNvPr id="16388" name="Title 1"/>
          <p:cNvSpPr>
            <a:spLocks noGrp="1"/>
          </p:cNvSpPr>
          <p:nvPr>
            <p:ph type="title"/>
          </p:nvPr>
        </p:nvSpPr>
        <p:spPr>
          <a:xfrm>
            <a:off x="406400" y="1803400"/>
            <a:ext cx="8331200" cy="4445000"/>
          </a:xfrm>
        </p:spPr>
        <p:txBody>
          <a:bodyPr/>
          <a:lstStyle/>
          <a:p>
            <a:pPr eaLnBrk="1" hangingPunct="1"/>
            <a:r>
              <a:rPr lang="en-US" sz="3200" b="1" dirty="0" smtClean="0"/>
              <a:t>Commercial Motor Vehicle Crashes</a:t>
            </a:r>
            <a:r>
              <a:rPr lang="en-US" sz="4000" b="1" dirty="0" smtClean="0"/>
              <a:t/>
            </a:r>
            <a:br>
              <a:rPr lang="en-US" sz="4000" b="1" dirty="0" smtClean="0"/>
            </a:br>
            <a:r>
              <a:rPr lang="en-US" sz="3600" b="1" dirty="0" smtClean="0"/>
              <a:t/>
            </a:r>
            <a:br>
              <a:rPr lang="en-US" sz="3600" b="1" dirty="0" smtClean="0"/>
            </a:br>
            <a:r>
              <a:rPr lang="en-US" sz="3200" b="1" dirty="0" smtClean="0"/>
              <a:t/>
            </a:r>
            <a:br>
              <a:rPr lang="en-US" sz="3200" b="1" dirty="0" smtClean="0"/>
            </a:br>
            <a:r>
              <a:rPr lang="en-US" sz="3200" b="1" dirty="0" smtClean="0"/>
              <a:t>Excessive Sleepiness on the Job</a:t>
            </a:r>
            <a:br>
              <a:rPr lang="en-US" sz="3200" b="1" dirty="0" smtClean="0"/>
            </a:br>
            <a:r>
              <a:rPr lang="en-US" sz="3200" b="1" dirty="0" smtClean="0"/>
              <a:t/>
            </a:r>
            <a:br>
              <a:rPr lang="en-US" sz="3200" b="1" dirty="0" smtClean="0"/>
            </a:br>
            <a:r>
              <a:rPr lang="en-US" sz="3200" b="1" dirty="0" smtClean="0"/>
              <a:t/>
            </a:r>
            <a:br>
              <a:rPr lang="en-US" sz="3200" b="1" dirty="0" smtClean="0"/>
            </a:br>
            <a:r>
              <a:rPr lang="en-US" sz="3200" b="1" dirty="0" smtClean="0"/>
              <a:t>Sleep Disorders</a:t>
            </a:r>
          </a:p>
        </p:txBody>
      </p:sp>
      <p:sp>
        <p:nvSpPr>
          <p:cNvPr id="17" name="Striped Right Arrow 16"/>
          <p:cNvSpPr/>
          <p:nvPr/>
        </p:nvSpPr>
        <p:spPr>
          <a:xfrm rot="16200000">
            <a:off x="4000500" y="3162300"/>
            <a:ext cx="838200" cy="30480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Striped Right Arrow 19"/>
          <p:cNvSpPr/>
          <p:nvPr/>
        </p:nvSpPr>
        <p:spPr>
          <a:xfrm rot="16200000">
            <a:off x="4000500" y="4686300"/>
            <a:ext cx="838200" cy="30480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 name="Mod_8_Less_1_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6229401"/>
            <a:ext cx="609600" cy="6096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2296" y="137160"/>
            <a:ext cx="3017520" cy="20116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4"/>
            </a:pPr>
            <a:r>
              <a:rPr lang="en-US" sz="2800" dirty="0"/>
              <a:t>CPAP differs from APAP, in which of the following ways:</a:t>
            </a:r>
          </a:p>
          <a:p>
            <a:pPr marL="971550" lvl="1" indent="-514350">
              <a:buFont typeface="+mj-lt"/>
              <a:buAutoNum type="alphaLcPeriod"/>
            </a:pPr>
            <a:r>
              <a:rPr lang="en-US" sz="2400" dirty="0" smtClean="0"/>
              <a:t>APAP </a:t>
            </a:r>
            <a:r>
              <a:rPr lang="en-US" sz="2400" dirty="0"/>
              <a:t>requires a sleep clinic visit to set air pressure delivery for each patient.</a:t>
            </a:r>
          </a:p>
          <a:p>
            <a:pPr marL="971550" lvl="1" indent="-514350">
              <a:buFont typeface="+mj-lt"/>
              <a:buAutoNum type="alphaLcPeriod"/>
            </a:pPr>
            <a:r>
              <a:rPr lang="en-US" sz="2400" dirty="0"/>
              <a:t>CPAP adjusts delivery pressure breath by breath, to meet patient need.</a:t>
            </a:r>
          </a:p>
          <a:p>
            <a:pPr marL="971550" lvl="1" indent="-514350">
              <a:buFont typeface="+mj-lt"/>
              <a:buAutoNum type="alphaLcPeriod"/>
            </a:pPr>
            <a:r>
              <a:rPr lang="en-US" sz="2400" dirty="0"/>
              <a:t>APAP adjusts delivery pressure breath by breath, to meet patient </a:t>
            </a:r>
            <a:r>
              <a:rPr lang="en-US" sz="2400" dirty="0" smtClean="0"/>
              <a:t>need.</a:t>
            </a:r>
          </a:p>
          <a:p>
            <a:pPr marL="971550" lvl="1" indent="-514350">
              <a:buFont typeface="+mj-lt"/>
              <a:buAutoNum type="alphaLcPeriod"/>
            </a:pPr>
            <a:r>
              <a:rPr lang="en-US" sz="2400" dirty="0" smtClean="0"/>
              <a:t>None </a:t>
            </a:r>
            <a:r>
              <a:rPr lang="en-US" sz="2400" dirty="0"/>
              <a:t>of the above answers is </a:t>
            </a:r>
            <a:r>
              <a:rPr lang="en-US" sz="2400" dirty="0" smtClean="0"/>
              <a:t>correct.</a:t>
            </a:r>
          </a:p>
        </p:txBody>
      </p:sp>
    </p:spTree>
    <p:extLst>
      <p:ext uri="{BB962C8B-B14F-4D97-AF65-F5344CB8AC3E}">
        <p14:creationId xmlns:p14="http://schemas.microsoft.com/office/powerpoint/2010/main" val="966866179"/>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5"/>
            </a:pPr>
            <a:r>
              <a:rPr lang="en-US" sz="2800" dirty="0"/>
              <a:t>Oral appliances are appropriate for treating commercial motor vehicle drivers with: </a:t>
            </a:r>
            <a:r>
              <a:rPr lang="en-US" sz="2800" dirty="0" smtClean="0"/>
              <a:t>____.</a:t>
            </a:r>
            <a:endParaRPr lang="en-US" sz="2800" dirty="0"/>
          </a:p>
          <a:p>
            <a:pPr marL="914400" lvl="1" indent="-457200">
              <a:buFont typeface="+mj-lt"/>
              <a:buAutoNum type="alphaLcPeriod"/>
            </a:pPr>
            <a:r>
              <a:rPr lang="en-US" sz="2400" dirty="0"/>
              <a:t>Severe </a:t>
            </a:r>
            <a:r>
              <a:rPr lang="en-US" sz="2400" dirty="0" smtClean="0"/>
              <a:t>OSA.</a:t>
            </a:r>
            <a:endParaRPr lang="en-US" sz="2400" dirty="0"/>
          </a:p>
          <a:p>
            <a:pPr marL="914400" lvl="1" indent="-457200">
              <a:buFont typeface="+mj-lt"/>
              <a:buAutoNum type="alphaLcPeriod"/>
            </a:pPr>
            <a:r>
              <a:rPr lang="en-US" sz="2400" dirty="0"/>
              <a:t>Moderate </a:t>
            </a:r>
            <a:r>
              <a:rPr lang="en-US" sz="2400" dirty="0" smtClean="0"/>
              <a:t>OSA.</a:t>
            </a:r>
            <a:endParaRPr lang="en-US" sz="2400" dirty="0"/>
          </a:p>
          <a:p>
            <a:pPr marL="914400" lvl="1" indent="-457200">
              <a:buFont typeface="+mj-lt"/>
              <a:buAutoNum type="alphaLcPeriod"/>
            </a:pPr>
            <a:r>
              <a:rPr lang="en-US" sz="2400" dirty="0"/>
              <a:t>Loud snoring or mild </a:t>
            </a:r>
            <a:r>
              <a:rPr lang="en-US" sz="2400" dirty="0" smtClean="0"/>
              <a:t>OSA.</a:t>
            </a:r>
            <a:endParaRPr lang="en-US" sz="2400" dirty="0"/>
          </a:p>
          <a:p>
            <a:pPr marL="914400" lvl="1" indent="-457200">
              <a:buFont typeface="+mj-lt"/>
              <a:buAutoNum type="alphaLcPeriod"/>
            </a:pPr>
            <a:r>
              <a:rPr lang="en-US" sz="2400" dirty="0" smtClean="0"/>
              <a:t>Insomnia.</a:t>
            </a:r>
            <a:endParaRPr lang="en-US" sz="2400" dirty="0"/>
          </a:p>
        </p:txBody>
      </p:sp>
    </p:spTree>
    <p:extLst>
      <p:ext uri="{BB962C8B-B14F-4D97-AF65-F5344CB8AC3E}">
        <p14:creationId xmlns:p14="http://schemas.microsoft.com/office/powerpoint/2010/main" val="2417186338"/>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r>
              <a:rPr lang="en-US" sz="3600" dirty="0" smtClean="0"/>
              <a:t>Lesson 4: Compliance with Sleep Apnea Treatment &amp; Fatigue Management on the Job  </a:t>
            </a:r>
          </a:p>
        </p:txBody>
      </p:sp>
      <p:pic>
        <p:nvPicPr>
          <p:cNvPr id="2" name="Mod_8_Less_4_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ln>
            <a:miter lim="800000"/>
            <a:headEnd/>
            <a:tailEnd/>
          </a:ln>
        </p:spPr>
        <p:txBody>
          <a:bodyPr rtlCol="0">
            <a:noAutofit/>
          </a:bodyPr>
          <a:lstStyle/>
          <a:p>
            <a:pPr eaLnBrk="1" fontAlgn="auto" hangingPunct="1">
              <a:spcAft>
                <a:spcPts val="0"/>
              </a:spcAft>
              <a:defRPr/>
            </a:pPr>
            <a:r>
              <a:rPr lang="en-US" dirty="0" smtClean="0"/>
              <a:t>Tips for Successful PAP Treatment</a:t>
            </a:r>
            <a:endParaRPr lang="en-US" strike="sngStrike" dirty="0" smtClean="0"/>
          </a:p>
        </p:txBody>
      </p:sp>
      <p:sp>
        <p:nvSpPr>
          <p:cNvPr id="55299" name="Content Placeholder 2"/>
          <p:cNvSpPr>
            <a:spLocks noGrp="1"/>
          </p:cNvSpPr>
          <p:nvPr>
            <p:ph idx="1"/>
          </p:nvPr>
        </p:nvSpPr>
        <p:spPr>
          <a:xfrm>
            <a:off x="423863" y="1524000"/>
            <a:ext cx="8534400" cy="4525963"/>
          </a:xfrm>
        </p:spPr>
        <p:txBody>
          <a:bodyPr/>
          <a:lstStyle/>
          <a:p>
            <a:pPr>
              <a:spcBef>
                <a:spcPts val="300"/>
              </a:spcBef>
            </a:pPr>
            <a:r>
              <a:rPr lang="en-US" sz="2600" dirty="0" smtClean="0"/>
              <a:t>Take control of personal safety, health, quality of life –  </a:t>
            </a:r>
            <a:r>
              <a:rPr lang="en-US" sz="2600" i="1" dirty="0" smtClean="0"/>
              <a:t>welfare of family, coworkers, community, and employer</a:t>
            </a:r>
          </a:p>
          <a:p>
            <a:pPr>
              <a:spcBef>
                <a:spcPts val="300"/>
              </a:spcBef>
            </a:pPr>
            <a:r>
              <a:rPr lang="en-US" sz="2600" dirty="0" smtClean="0"/>
              <a:t>Utilize healthcare and carrier (employer) resources – </a:t>
            </a:r>
            <a:r>
              <a:rPr lang="en-US" sz="2600" i="1" dirty="0" smtClean="0"/>
              <a:t>use best PAP device and accessories to meet personal                                          treatment needs and comfort</a:t>
            </a:r>
          </a:p>
          <a:p>
            <a:pPr>
              <a:spcBef>
                <a:spcPts val="300"/>
              </a:spcBef>
            </a:pPr>
            <a:r>
              <a:rPr lang="en-US" sz="2600" dirty="0" smtClean="0"/>
              <a:t>As early as needed, work with PAP                               provider - </a:t>
            </a:r>
            <a:r>
              <a:rPr lang="en-US" sz="2600" i="1" dirty="0" smtClean="0"/>
              <a:t>troubleshoot technical                                          and comfort issues</a:t>
            </a:r>
          </a:p>
          <a:p>
            <a:pPr>
              <a:spcBef>
                <a:spcPts val="300"/>
              </a:spcBef>
            </a:pPr>
            <a:r>
              <a:rPr lang="en-US" sz="2600" dirty="0" smtClean="0"/>
              <a:t>Practice good sleep hygiene – </a:t>
            </a:r>
            <a:r>
              <a:rPr lang="en-US" sz="2600" i="1" dirty="0" smtClean="0"/>
              <a:t>set and                                     follow sleep schedule, control room temperature, avoid alcohol and sedatives 4-6 hours before bed, etc.</a:t>
            </a:r>
          </a:p>
        </p:txBody>
      </p:sp>
      <p:pic>
        <p:nvPicPr>
          <p:cNvPr id="55301" name="Picture 5" descr="P:\457407\Working\Documents\Module Content\istock photos\Module 8\success solution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1" y="3429000"/>
            <a:ext cx="2360194" cy="1755467"/>
          </a:xfrm>
          <a:prstGeom prst="rect">
            <a:avLst/>
          </a:prstGeom>
          <a:noFill/>
          <a:extLst>
            <a:ext uri="{909E8E84-426E-40DD-AFC4-6F175D3DCCD1}">
              <a14:hiddenFill xmlns:a14="http://schemas.microsoft.com/office/drawing/2010/main">
                <a:solidFill>
                  <a:srgbClr val="FFFFFF"/>
                </a:solidFill>
              </a14:hiddenFill>
            </a:ext>
          </a:extLst>
        </p:spPr>
      </p:pic>
      <p:pic>
        <p:nvPicPr>
          <p:cNvPr id="3" name="Mod_8_Less_4_m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5185"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lnSpc>
                <a:spcPts val="4575"/>
              </a:lnSpc>
            </a:pPr>
            <a:r>
              <a:rPr lang="en-US" dirty="0" smtClean="0"/>
              <a:t>Using PAP</a:t>
            </a:r>
          </a:p>
        </p:txBody>
      </p:sp>
      <p:sp>
        <p:nvSpPr>
          <p:cNvPr id="2" name="Content Placeholder 2"/>
          <p:cNvSpPr>
            <a:spLocks noGrp="1"/>
          </p:cNvSpPr>
          <p:nvPr>
            <p:ph idx="1"/>
          </p:nvPr>
        </p:nvSpPr>
        <p:spPr>
          <a:xfrm>
            <a:off x="495165" y="1568579"/>
            <a:ext cx="8229600" cy="4525963"/>
          </a:xfrm>
          <a:ln>
            <a:miter lim="800000"/>
            <a:headEnd/>
            <a:tailEnd/>
          </a:ln>
        </p:spPr>
        <p:txBody>
          <a:bodyPr rtlCol="0">
            <a:noAutofit/>
          </a:bodyPr>
          <a:lstStyle/>
          <a:p>
            <a:pPr marL="342900" lvl="1" indent="-342900" eaLnBrk="1" fontAlgn="auto" hangingPunct="1">
              <a:spcBef>
                <a:spcPts val="300"/>
              </a:spcBef>
              <a:spcAft>
                <a:spcPts val="0"/>
              </a:spcAft>
              <a:buFont typeface="Arial" charset="0"/>
              <a:buChar char="•"/>
              <a:defRPr/>
            </a:pPr>
            <a:r>
              <a:rPr lang="en-US" dirty="0" smtClean="0"/>
              <a:t>First and foremost!</a:t>
            </a:r>
          </a:p>
          <a:p>
            <a:pPr marL="742950" lvl="2" indent="-342900" eaLnBrk="1" fontAlgn="auto" hangingPunct="1">
              <a:spcBef>
                <a:spcPts val="300"/>
              </a:spcBef>
              <a:spcAft>
                <a:spcPts val="0"/>
              </a:spcAft>
              <a:buFont typeface="Calibri" pitchFamily="34" charset="0"/>
              <a:buChar char="―"/>
              <a:defRPr/>
            </a:pPr>
            <a:r>
              <a:rPr lang="en-US" dirty="0" smtClean="0"/>
              <a:t>Many newly treated drivers report return of restful sleep and almost immediate improvements in vitality and mood</a:t>
            </a:r>
          </a:p>
          <a:p>
            <a:pPr marL="342900" lvl="1" indent="-342900" eaLnBrk="1" fontAlgn="auto" hangingPunct="1">
              <a:spcBef>
                <a:spcPts val="300"/>
              </a:spcBef>
              <a:spcAft>
                <a:spcPts val="0"/>
              </a:spcAft>
              <a:buFont typeface="Arial" charset="0"/>
              <a:buChar char="•"/>
              <a:defRPr/>
            </a:pPr>
            <a:r>
              <a:rPr lang="en-US" dirty="0" smtClean="0"/>
              <a:t>What to expect first</a:t>
            </a:r>
          </a:p>
          <a:p>
            <a:pPr marL="742950" lvl="2" indent="-342900" eaLnBrk="1" fontAlgn="auto" hangingPunct="1">
              <a:spcBef>
                <a:spcPts val="300"/>
              </a:spcBef>
              <a:spcAft>
                <a:spcPts val="0"/>
              </a:spcAft>
              <a:buFont typeface="Calibri" pitchFamily="34" charset="0"/>
              <a:buChar char="―"/>
              <a:defRPr/>
            </a:pPr>
            <a:r>
              <a:rPr lang="en-US" dirty="0" smtClean="0"/>
              <a:t>Some will have trouble with mask                                             fit and noise; others may have skin                                                 irritation, nasal congestion, dry eyes</a:t>
            </a:r>
            <a:endParaRPr lang="en-US" sz="2000" strike="sngStrike" dirty="0" smtClean="0"/>
          </a:p>
          <a:p>
            <a:pPr fontAlgn="auto">
              <a:spcBef>
                <a:spcPts val="300"/>
              </a:spcBef>
              <a:spcAft>
                <a:spcPts val="0"/>
              </a:spcAft>
              <a:defRPr/>
            </a:pPr>
            <a:r>
              <a:rPr lang="en-US" sz="2800" dirty="0" smtClean="0"/>
              <a:t>Cleaning/maintenance</a:t>
            </a:r>
          </a:p>
          <a:p>
            <a:pPr lvl="1" eaLnBrk="1" fontAlgn="auto" hangingPunct="1">
              <a:spcBef>
                <a:spcPts val="300"/>
              </a:spcBef>
              <a:spcAft>
                <a:spcPts val="0"/>
              </a:spcAft>
              <a:buFont typeface="Calibri" pitchFamily="34" charset="0"/>
              <a:buChar char="―"/>
              <a:defRPr/>
            </a:pPr>
            <a:r>
              <a:rPr lang="en-US" sz="2400" dirty="0" smtClean="0"/>
              <a:t>Recommend transporting PAP in protective </a:t>
            </a:r>
            <a:r>
              <a:rPr lang="en-US" sz="2400" dirty="0"/>
              <a:t>hard </a:t>
            </a:r>
            <a:r>
              <a:rPr lang="en-US" sz="2400" dirty="0" smtClean="0"/>
              <a:t>case and avoid fluids that can damage air flow control</a:t>
            </a:r>
          </a:p>
        </p:txBody>
      </p:sp>
      <p:pic>
        <p:nvPicPr>
          <p:cNvPr id="56324" name="Picture 2" descr="C:\Users\Bill i7\Desktop\User-S9-+-SoftGel_web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2786063"/>
            <a:ext cx="27813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5"/>
          <p:cNvSpPr>
            <a:spLocks noChangeArrowheads="1"/>
          </p:cNvSpPr>
          <p:nvPr/>
        </p:nvSpPr>
        <p:spPr bwMode="auto">
          <a:xfrm>
            <a:off x="6026150" y="4600575"/>
            <a:ext cx="266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chemeClr val="bg1"/>
                </a:solidFill>
                <a:latin typeface="Calibri" pitchFamily="34" charset="0"/>
              </a:rPr>
              <a:t>© ResMed 2011   Used with Permission</a:t>
            </a:r>
          </a:p>
        </p:txBody>
      </p:sp>
      <p:pic>
        <p:nvPicPr>
          <p:cNvPr id="3" name="Mod_8_Less_4_m_1_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C:\Users\Bill i7\Desktop\SystemOneBiPAPProWHumidOpen_WbM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0550" y="4303713"/>
            <a:ext cx="2159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1"/>
          <p:cNvSpPr>
            <a:spLocks noGrp="1"/>
          </p:cNvSpPr>
          <p:nvPr>
            <p:ph type="title"/>
          </p:nvPr>
        </p:nvSpPr>
        <p:spPr>
          <a:xfrm>
            <a:off x="304800" y="274638"/>
            <a:ext cx="8534400" cy="1143000"/>
          </a:xfrm>
        </p:spPr>
        <p:txBody>
          <a:bodyPr/>
          <a:lstStyle/>
          <a:p>
            <a:pPr eaLnBrk="1" hangingPunct="1">
              <a:lnSpc>
                <a:spcPts val="4575"/>
              </a:lnSpc>
            </a:pPr>
            <a:r>
              <a:rPr lang="en-US" sz="3600" dirty="0" smtClean="0"/>
              <a:t>Customize PAP for Sleep &amp; Comfort</a:t>
            </a:r>
            <a:endParaRPr lang="en-US" sz="3600" i="1" dirty="0" smtClean="0"/>
          </a:p>
        </p:txBody>
      </p:sp>
      <p:sp>
        <p:nvSpPr>
          <p:cNvPr id="57348" name="Content Placeholder 2"/>
          <p:cNvSpPr>
            <a:spLocks noGrp="1"/>
          </p:cNvSpPr>
          <p:nvPr>
            <p:ph idx="1"/>
          </p:nvPr>
        </p:nvSpPr>
        <p:spPr/>
        <p:txBody>
          <a:bodyPr/>
          <a:lstStyle/>
          <a:p>
            <a:pPr marL="457200" lvl="1" indent="-457200" eaLnBrk="1" hangingPunct="1">
              <a:buFont typeface="Arial" pitchFamily="34" charset="0"/>
              <a:buChar char="•"/>
            </a:pPr>
            <a:r>
              <a:rPr lang="en-US" dirty="0" smtClean="0"/>
              <a:t>Multiple PAP device options (CPAP, APAP) are available for best airflow control and comfort during sleep</a:t>
            </a:r>
          </a:p>
          <a:p>
            <a:pPr marL="457200" lvl="1" indent="-457200" eaLnBrk="1" hangingPunct="1">
              <a:buFont typeface="Arial" pitchFamily="34" charset="0"/>
              <a:buChar char="•"/>
            </a:pPr>
            <a:r>
              <a:rPr lang="en-US" dirty="0" smtClean="0"/>
              <a:t>Great variety of mask types available to enable most comfortable fit</a:t>
            </a:r>
          </a:p>
          <a:p>
            <a:pPr marL="457200" lvl="1" indent="-457200" eaLnBrk="1" hangingPunct="1">
              <a:buFont typeface="Arial" pitchFamily="34" charset="0"/>
              <a:buChar char="•"/>
            </a:pPr>
            <a:r>
              <a:rPr lang="en-US" dirty="0" smtClean="0"/>
              <a:t>Special unheated and heated humidifiers can help with dryness, etc.</a:t>
            </a:r>
          </a:p>
        </p:txBody>
      </p:sp>
      <p:pic>
        <p:nvPicPr>
          <p:cNvPr id="57349" name="Picture 2" descr="C:\Users\Bill i7\Desktop\SystemOneHumidifierFilling_WbT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1638" y="4419600"/>
            <a:ext cx="20716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502136" y="5791200"/>
            <a:ext cx="2575064" cy="276999"/>
          </a:xfrm>
          <a:prstGeom prst="rect">
            <a:avLst/>
          </a:prstGeom>
          <a:noFill/>
        </p:spPr>
        <p:txBody>
          <a:bodyPr wrap="none">
            <a:spAutoFit/>
          </a:bodyPr>
          <a:lstStyle/>
          <a:p>
            <a:pPr fontAlgn="auto">
              <a:spcBef>
                <a:spcPts val="0"/>
              </a:spcBef>
              <a:spcAft>
                <a:spcPts val="0"/>
              </a:spcAft>
              <a:defRPr/>
            </a:pPr>
            <a:r>
              <a:rPr lang="en-US" sz="1200" dirty="0">
                <a:latin typeface="+mn-lt"/>
                <a:ea typeface="Gulim" pitchFamily="34" charset="-127"/>
                <a:cs typeface="+mn-cs"/>
              </a:rPr>
              <a:t>System One BiPAP Pro with Humidifier</a:t>
            </a:r>
          </a:p>
        </p:txBody>
      </p:sp>
      <p:sp>
        <p:nvSpPr>
          <p:cNvPr id="57351" name="Rectangle 8"/>
          <p:cNvSpPr>
            <a:spLocks noChangeArrowheads="1"/>
          </p:cNvSpPr>
          <p:nvPr/>
        </p:nvSpPr>
        <p:spPr bwMode="auto">
          <a:xfrm>
            <a:off x="4648200" y="5976938"/>
            <a:ext cx="449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latin typeface="Calibri" pitchFamily="34" charset="0"/>
              </a:rPr>
              <a:t>Used with permission of Respironics, Inc., Murrysville, PA</a:t>
            </a:r>
          </a:p>
        </p:txBody>
      </p:sp>
      <p:pic>
        <p:nvPicPr>
          <p:cNvPr id="2" name="Mod_8_Less_4_m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87481" y="6201984"/>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304800" y="274638"/>
            <a:ext cx="8534400" cy="1143000"/>
          </a:xfrm>
        </p:spPr>
        <p:txBody>
          <a:bodyPr/>
          <a:lstStyle/>
          <a:p>
            <a:pPr eaLnBrk="1" hangingPunct="1">
              <a:lnSpc>
                <a:spcPts val="4575"/>
              </a:lnSpc>
            </a:pPr>
            <a:r>
              <a:rPr lang="en-US" sz="2800" dirty="0" smtClean="0"/>
              <a:t>What Drivers Should Know About Medical Expert Panel Recommendations</a:t>
            </a:r>
            <a:r>
              <a:rPr lang="en-US" sz="2800" dirty="0" smtClean="0">
                <a:solidFill>
                  <a:srgbClr val="FF0000"/>
                </a:solidFill>
              </a:rPr>
              <a:t>*</a:t>
            </a:r>
            <a:r>
              <a:rPr lang="en-US" sz="2800" dirty="0" smtClean="0"/>
              <a:t> for Tracking PAP Compliance</a:t>
            </a:r>
          </a:p>
        </p:txBody>
      </p:sp>
      <p:sp>
        <p:nvSpPr>
          <p:cNvPr id="61443" name="Content Placeholder 2"/>
          <p:cNvSpPr>
            <a:spLocks noGrp="1"/>
          </p:cNvSpPr>
          <p:nvPr>
            <p:ph idx="1"/>
          </p:nvPr>
        </p:nvSpPr>
        <p:spPr/>
        <p:txBody>
          <a:bodyPr/>
          <a:lstStyle/>
          <a:p>
            <a:r>
              <a:rPr lang="en-US" sz="2800" dirty="0" smtClean="0"/>
              <a:t>Individuals on PAP treatment must demonstrate compliance and document this objectively</a:t>
            </a:r>
          </a:p>
          <a:p>
            <a:pPr lvl="1" eaLnBrk="1" hangingPunct="1"/>
            <a:r>
              <a:rPr lang="en-US" sz="2400" dirty="0" smtClean="0"/>
              <a:t>Graded driver certification is provided upon proof of compliance (1 month, 3 months, 12 months) </a:t>
            </a:r>
          </a:p>
          <a:p>
            <a:r>
              <a:rPr lang="en-US" sz="2800" dirty="0" smtClean="0"/>
              <a:t>Annual recertification is required for individuals who have undergone surgical treatments</a:t>
            </a:r>
          </a:p>
          <a:p>
            <a:pPr lvl="1" eaLnBrk="1" hangingPunct="1"/>
            <a:r>
              <a:rPr lang="en-US" sz="2400" dirty="0" smtClean="0"/>
              <a:t>Sleep disorders testing with finding AHI ≤ 10 </a:t>
            </a:r>
            <a:r>
              <a:rPr lang="en-US" sz="2400" b="1" dirty="0" smtClean="0"/>
              <a:t>AND </a:t>
            </a:r>
            <a:r>
              <a:rPr lang="en-US" sz="2400" dirty="0" smtClean="0"/>
              <a:t>no daytime sleepiness</a:t>
            </a:r>
          </a:p>
          <a:p>
            <a:pPr>
              <a:buFont typeface="Arial" pitchFamily="34" charset="0"/>
              <a:buNone/>
            </a:pPr>
            <a:endParaRPr lang="en-US" sz="2800" dirty="0" smtClean="0"/>
          </a:p>
        </p:txBody>
      </p:sp>
      <p:sp>
        <p:nvSpPr>
          <p:cNvPr id="61444" name="TextBox 1"/>
          <p:cNvSpPr txBox="1">
            <a:spLocks noChangeArrowheads="1"/>
          </p:cNvSpPr>
          <p:nvPr/>
        </p:nvSpPr>
        <p:spPr bwMode="auto">
          <a:xfrm>
            <a:off x="990600" y="5341203"/>
            <a:ext cx="7172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dirty="0">
                <a:latin typeface="Calibri" pitchFamily="34" charset="0"/>
              </a:rPr>
              <a:t> </a:t>
            </a:r>
            <a:r>
              <a:rPr lang="en-US" sz="1600" b="1" baseline="20000" dirty="0">
                <a:solidFill>
                  <a:srgbClr val="FF0000"/>
                </a:solidFill>
                <a:latin typeface="Calibri" pitchFamily="34" charset="0"/>
              </a:rPr>
              <a:t>*</a:t>
            </a:r>
            <a:r>
              <a:rPr lang="en-US" sz="1600" dirty="0">
                <a:latin typeface="Calibri" pitchFamily="34" charset="0"/>
              </a:rPr>
              <a:t>Modified after Medical Expert Panel Recommendations to the Federal Motor Carrier Safety Administration. The Canadian Council of Motor Transport </a:t>
            </a:r>
            <a:r>
              <a:rPr lang="en-US" sz="1600" dirty="0" smtClean="0">
                <a:latin typeface="Calibri" pitchFamily="34" charset="0"/>
              </a:rPr>
              <a:t>Administrators standards </a:t>
            </a:r>
            <a:r>
              <a:rPr lang="en-US" sz="1600" dirty="0">
                <a:latin typeface="Calibri" pitchFamily="34" charset="0"/>
              </a:rPr>
              <a:t>and recommendations may differ somewhat.</a:t>
            </a:r>
          </a:p>
        </p:txBody>
      </p:sp>
      <p:pic>
        <p:nvPicPr>
          <p:cNvPr id="2" name="Mod_8_Slide_57_ppt_red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194946"/>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Users\Bill i7\Desktop\stock-photo-15645455-high-speed-compactflash-memory-card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5181600"/>
            <a:ext cx="1987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descr="C:\Users\Bill i7\Desktop\22230-S8-ResTraxx-GSM-Module_web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0" y="4897437"/>
            <a:ext cx="16002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itle 1"/>
          <p:cNvSpPr>
            <a:spLocks noGrp="1"/>
          </p:cNvSpPr>
          <p:nvPr>
            <p:ph type="title"/>
          </p:nvPr>
        </p:nvSpPr>
        <p:spPr>
          <a:xfrm>
            <a:off x="381000" y="304800"/>
            <a:ext cx="8428038" cy="1143000"/>
          </a:xfrm>
        </p:spPr>
        <p:txBody>
          <a:bodyPr/>
          <a:lstStyle/>
          <a:p>
            <a:pPr eaLnBrk="1" hangingPunct="1">
              <a:lnSpc>
                <a:spcPts val="4575"/>
              </a:lnSpc>
            </a:pPr>
            <a:r>
              <a:rPr lang="en-US" sz="4200" dirty="0" smtClean="0"/>
              <a:t>Devices for PAP Therapy Monitoring</a:t>
            </a:r>
          </a:p>
        </p:txBody>
      </p:sp>
      <p:sp>
        <p:nvSpPr>
          <p:cNvPr id="60421" name="Content Placeholder 2"/>
          <p:cNvSpPr>
            <a:spLocks noGrp="1"/>
          </p:cNvSpPr>
          <p:nvPr>
            <p:ph idx="1"/>
          </p:nvPr>
        </p:nvSpPr>
        <p:spPr/>
        <p:txBody>
          <a:bodyPr/>
          <a:lstStyle/>
          <a:p>
            <a:pPr>
              <a:spcBef>
                <a:spcPts val="300"/>
              </a:spcBef>
            </a:pPr>
            <a:r>
              <a:rPr lang="en-US" sz="2400" dirty="0" smtClean="0"/>
              <a:t>Drivers and carriers can work together to help document effectiveness of PAP therapy</a:t>
            </a:r>
          </a:p>
          <a:p>
            <a:pPr>
              <a:spcBef>
                <a:spcPts val="300"/>
              </a:spcBef>
            </a:pPr>
            <a:r>
              <a:rPr lang="en-US" sz="2400" dirty="0" smtClean="0"/>
              <a:t>Devices that wirelessly transmit PAP use data, linking to the Web via secure server for daily compliance reporting</a:t>
            </a:r>
          </a:p>
          <a:p>
            <a:pPr lvl="1" eaLnBrk="1" hangingPunct="1">
              <a:spcBef>
                <a:spcPts val="300"/>
              </a:spcBef>
            </a:pPr>
            <a:r>
              <a:rPr lang="en-US" sz="2000" dirty="0" smtClean="0"/>
              <a:t>Data transmits quickly, so provider checks and corrections are possible </a:t>
            </a:r>
          </a:p>
          <a:p>
            <a:pPr>
              <a:spcBef>
                <a:spcPts val="300"/>
              </a:spcBef>
            </a:pPr>
            <a:r>
              <a:rPr lang="en-US" sz="2400" dirty="0" smtClean="0"/>
              <a:t>Other logging systems are built directly into PAP device, storing data on removable cards</a:t>
            </a:r>
          </a:p>
          <a:p>
            <a:pPr lvl="1" eaLnBrk="1" hangingPunct="1">
              <a:spcBef>
                <a:spcPts val="300"/>
              </a:spcBef>
            </a:pPr>
            <a:r>
              <a:rPr lang="en-US" sz="2000" dirty="0"/>
              <a:t>T</a:t>
            </a:r>
            <a:r>
              <a:rPr lang="en-US" sz="2000" dirty="0" smtClean="0"/>
              <a:t>hese must be delivered to care provider, so daily tracking not possible</a:t>
            </a:r>
          </a:p>
          <a:p>
            <a:pPr>
              <a:spcBef>
                <a:spcPts val="300"/>
              </a:spcBef>
            </a:pPr>
            <a:r>
              <a:rPr lang="en-US" sz="2400" dirty="0" smtClean="0"/>
              <a:t>When compliance is achieved at the target level, monitoring continues, but can be done less frequently</a:t>
            </a:r>
            <a:endParaRPr lang="en-US" sz="2000" dirty="0" smtClean="0"/>
          </a:p>
          <a:p>
            <a:pPr lvl="2" eaLnBrk="1" hangingPunct="1"/>
            <a:endParaRPr lang="en-US" sz="1600" dirty="0" smtClean="0"/>
          </a:p>
        </p:txBody>
      </p:sp>
      <p:sp>
        <p:nvSpPr>
          <p:cNvPr id="8" name="Rectangle 7"/>
          <p:cNvSpPr/>
          <p:nvPr/>
        </p:nvSpPr>
        <p:spPr>
          <a:xfrm>
            <a:off x="381000" y="6388100"/>
            <a:ext cx="2319338" cy="254000"/>
          </a:xfrm>
          <a:prstGeom prst="rect">
            <a:avLst/>
          </a:prstGeom>
        </p:spPr>
        <p:txBody>
          <a:bodyPr wrap="none">
            <a:spAutoFit/>
          </a:bodyPr>
          <a:lstStyle/>
          <a:p>
            <a:pPr fontAlgn="auto">
              <a:spcBef>
                <a:spcPts val="0"/>
              </a:spcBef>
              <a:spcAft>
                <a:spcPts val="0"/>
              </a:spcAft>
              <a:defRPr/>
            </a:pPr>
            <a:r>
              <a:rPr lang="en-US" sz="1050" dirty="0">
                <a:latin typeface="+mn-lt"/>
                <a:cs typeface="+mn-cs"/>
              </a:rPr>
              <a:t>© </a:t>
            </a:r>
            <a:r>
              <a:rPr lang="en-US" sz="1050" dirty="0" err="1">
                <a:latin typeface="+mn-lt"/>
                <a:cs typeface="+mn-cs"/>
              </a:rPr>
              <a:t>ResMed</a:t>
            </a:r>
            <a:r>
              <a:rPr lang="en-US" sz="1050" dirty="0">
                <a:latin typeface="+mn-lt"/>
                <a:cs typeface="+mn-cs"/>
              </a:rPr>
              <a:t> 2011  Used with </a:t>
            </a:r>
            <a:r>
              <a:rPr lang="en-US" sz="1050" dirty="0" smtClean="0">
                <a:latin typeface="+mn-lt"/>
                <a:cs typeface="+mn-cs"/>
              </a:rPr>
              <a:t>Permission</a:t>
            </a:r>
            <a:endParaRPr lang="en-US" sz="1050" dirty="0">
              <a:latin typeface="+mn-lt"/>
              <a:cs typeface="+mn-cs"/>
            </a:endParaRPr>
          </a:p>
        </p:txBody>
      </p:sp>
      <p:pic>
        <p:nvPicPr>
          <p:cNvPr id="2" name="Mod_8_Less_4_m_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03191" y="6210300"/>
            <a:ext cx="609600" cy="609600"/>
          </a:xfrm>
          <a:prstGeom prst="rect">
            <a:avLst/>
          </a:prstGeom>
        </p:spPr>
      </p:pic>
      <p:sp>
        <p:nvSpPr>
          <p:cNvPr id="9" name="Rectangle 8"/>
          <p:cNvSpPr/>
          <p:nvPr/>
        </p:nvSpPr>
        <p:spPr>
          <a:xfrm>
            <a:off x="5888653" y="6553200"/>
            <a:ext cx="2319338" cy="254000"/>
          </a:xfrm>
          <a:prstGeom prst="rect">
            <a:avLst/>
          </a:prstGeom>
        </p:spPr>
        <p:txBody>
          <a:bodyPr wrap="none">
            <a:spAutoFit/>
          </a:bodyPr>
          <a:lstStyle/>
          <a:p>
            <a:pPr fontAlgn="auto">
              <a:spcBef>
                <a:spcPts val="0"/>
              </a:spcBef>
              <a:spcAft>
                <a:spcPts val="0"/>
              </a:spcAft>
              <a:defRPr/>
            </a:pPr>
            <a:r>
              <a:rPr lang="en-US" sz="1050" dirty="0">
                <a:latin typeface="+mn-lt"/>
                <a:cs typeface="+mn-cs"/>
              </a:rPr>
              <a:t>© ResMed 2011  Used with </a:t>
            </a:r>
            <a:r>
              <a:rPr lang="en-US" sz="1050" dirty="0" smtClean="0">
                <a:latin typeface="+mn-lt"/>
                <a:cs typeface="+mn-cs"/>
              </a:rPr>
              <a:t>Permission</a:t>
            </a:r>
            <a:endParaRPr lang="en-US" sz="1050" dirty="0">
              <a:latin typeface="+mn-lt"/>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 descr="http://www.mrl.respironics.com/images/1012975DCPwrAdaptPkg_WbM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17526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p:txBody>
          <a:bodyPr/>
          <a:lstStyle/>
          <a:p>
            <a:pPr eaLnBrk="1" hangingPunct="1">
              <a:lnSpc>
                <a:spcPts val="4575"/>
              </a:lnSpc>
            </a:pPr>
            <a:r>
              <a:rPr lang="en-US" dirty="0" smtClean="0"/>
              <a:t>Carrier Managers Can Help</a:t>
            </a:r>
          </a:p>
        </p:txBody>
      </p:sp>
      <p:sp>
        <p:nvSpPr>
          <p:cNvPr id="58372" name="Content Placeholder 2"/>
          <p:cNvSpPr>
            <a:spLocks noGrp="1"/>
          </p:cNvSpPr>
          <p:nvPr>
            <p:ph idx="1"/>
          </p:nvPr>
        </p:nvSpPr>
        <p:spPr>
          <a:xfrm>
            <a:off x="457200" y="1600200"/>
            <a:ext cx="7581900" cy="4419600"/>
          </a:xfrm>
        </p:spPr>
        <p:txBody>
          <a:bodyPr/>
          <a:lstStyle/>
          <a:p>
            <a:r>
              <a:rPr lang="en-US" sz="2800" dirty="0" smtClean="0"/>
              <a:t>Arrange for installation of inverters to         power PAP machine in sleeper berth</a:t>
            </a:r>
          </a:p>
          <a:p>
            <a:r>
              <a:rPr lang="en-US" sz="2800" dirty="0" smtClean="0"/>
              <a:t>Advise driver on locations where idle  restrictions are an issue</a:t>
            </a:r>
          </a:p>
          <a:p>
            <a:r>
              <a:rPr lang="en-US" sz="2800" dirty="0" smtClean="0"/>
              <a:t>Help locate PAP suppliers while driver is              on the road – for device supplies, repairs, replacement parts</a:t>
            </a:r>
          </a:p>
          <a:p>
            <a:r>
              <a:rPr lang="en-US" sz="2800" dirty="0" smtClean="0"/>
              <a:t>Together, these shared efforts result in managers and drivers making important contributions to the fatigue management program (FMP)</a:t>
            </a:r>
          </a:p>
        </p:txBody>
      </p:sp>
      <p:sp>
        <p:nvSpPr>
          <p:cNvPr id="58373" name="Rectangle 7"/>
          <p:cNvSpPr>
            <a:spLocks noChangeArrowheads="1"/>
          </p:cNvSpPr>
          <p:nvPr/>
        </p:nvSpPr>
        <p:spPr bwMode="auto">
          <a:xfrm>
            <a:off x="7010400" y="3657600"/>
            <a:ext cx="190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000" i="1" dirty="0">
                <a:latin typeface="Calibri" pitchFamily="34" charset="0"/>
              </a:rPr>
              <a:t>DC Power Adapter</a:t>
            </a:r>
          </a:p>
          <a:p>
            <a:pPr algn="ctr"/>
            <a:r>
              <a:rPr lang="en-US" sz="1000" i="1" dirty="0">
                <a:latin typeface="Calibri" pitchFamily="34" charset="0"/>
              </a:rPr>
              <a:t>Used with Permission of Respironics, Inc., Murrysville, PA</a:t>
            </a:r>
          </a:p>
        </p:txBody>
      </p:sp>
      <p:pic>
        <p:nvPicPr>
          <p:cNvPr id="2" name="Mod_8_Less_4_m_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2900"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lnSpc>
                <a:spcPts val="4575"/>
              </a:lnSpc>
            </a:pPr>
            <a:r>
              <a:rPr lang="en-US" dirty="0" smtClean="0"/>
              <a:t>Get Advice from CMV Drivers</a:t>
            </a:r>
            <a:br>
              <a:rPr lang="en-US" dirty="0" smtClean="0"/>
            </a:br>
            <a:r>
              <a:rPr lang="en-US" dirty="0" smtClean="0"/>
              <a:t>Successful with PAP Therapy  </a:t>
            </a:r>
          </a:p>
        </p:txBody>
      </p:sp>
      <p:sp>
        <p:nvSpPr>
          <p:cNvPr id="59395" name="Content Placeholder 2"/>
          <p:cNvSpPr>
            <a:spLocks noGrp="1"/>
          </p:cNvSpPr>
          <p:nvPr>
            <p:ph idx="1"/>
          </p:nvPr>
        </p:nvSpPr>
        <p:spPr>
          <a:xfrm>
            <a:off x="533400" y="1646237"/>
            <a:ext cx="8229600" cy="4525963"/>
          </a:xfrm>
        </p:spPr>
        <p:txBody>
          <a:bodyPr/>
          <a:lstStyle/>
          <a:p>
            <a:r>
              <a:rPr lang="en-US" sz="2800" dirty="0" smtClean="0"/>
              <a:t>With assistance from managers, join                           or organize a PAP-users group </a:t>
            </a:r>
          </a:p>
          <a:p>
            <a:pPr lvl="1" eaLnBrk="1" hangingPunct="1"/>
            <a:r>
              <a:rPr lang="en-US" sz="2400" dirty="0" smtClean="0"/>
              <a:t>Discuss experiences, challenges,                                 solutions, tips, etc.</a:t>
            </a:r>
          </a:p>
          <a:p>
            <a:r>
              <a:rPr lang="en-US" sz="2800" dirty="0" smtClean="0"/>
              <a:t>Consider user groups that actively engage and offer tips to drivers who experience challenges</a:t>
            </a:r>
          </a:p>
          <a:p>
            <a:r>
              <a:rPr lang="en-US" sz="2800" dirty="0" smtClean="0"/>
              <a:t>Successful PAP users can provide invaluable help to others just starting treatment – talk to your carrier manager about how to help</a:t>
            </a:r>
          </a:p>
        </p:txBody>
      </p:sp>
      <p:pic>
        <p:nvPicPr>
          <p:cNvPr id="59397" name="Picture 5" descr="P:\457407\Working\Documents\Module Content\istock photos\Module 8\PAP mask f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600200"/>
            <a:ext cx="2314575" cy="1735931"/>
          </a:xfrm>
          <a:prstGeom prst="rect">
            <a:avLst/>
          </a:prstGeom>
          <a:noFill/>
          <a:extLst>
            <a:ext uri="{909E8E84-426E-40DD-AFC4-6F175D3DCCD1}">
              <a14:hiddenFill xmlns:a14="http://schemas.microsoft.com/office/drawing/2010/main">
                <a:solidFill>
                  <a:srgbClr val="FFFFFF"/>
                </a:solidFill>
              </a14:hiddenFill>
            </a:ext>
          </a:extLst>
        </p:spPr>
      </p:pic>
      <p:pic>
        <p:nvPicPr>
          <p:cNvPr id="2" name="Mod_8_Less_4_m_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381000" y="274638"/>
            <a:ext cx="8458200" cy="1143000"/>
          </a:xfrm>
        </p:spPr>
        <p:txBody>
          <a:bodyPr/>
          <a:lstStyle/>
          <a:p>
            <a:pPr eaLnBrk="1" hangingPunct="1">
              <a:lnSpc>
                <a:spcPts val="4575"/>
              </a:lnSpc>
            </a:pPr>
            <a:r>
              <a:rPr lang="en-US" sz="4200" dirty="0" smtClean="0"/>
              <a:t>Background on Natural </a:t>
            </a:r>
            <a:br>
              <a:rPr lang="en-US" sz="4200" dirty="0" smtClean="0"/>
            </a:br>
            <a:r>
              <a:rPr lang="en-US" sz="4200" dirty="0" smtClean="0"/>
              <a:t>(Normal) Sleep</a:t>
            </a:r>
          </a:p>
        </p:txBody>
      </p:sp>
      <p:sp>
        <p:nvSpPr>
          <p:cNvPr id="17412" name="Content Placeholder 2"/>
          <p:cNvSpPr>
            <a:spLocks noGrp="1"/>
          </p:cNvSpPr>
          <p:nvPr>
            <p:ph idx="1"/>
          </p:nvPr>
        </p:nvSpPr>
        <p:spPr/>
        <p:txBody>
          <a:bodyPr/>
          <a:lstStyle/>
          <a:p>
            <a:pPr fontAlgn="auto">
              <a:spcAft>
                <a:spcPts val="0"/>
              </a:spcAft>
              <a:defRPr/>
            </a:pPr>
            <a:r>
              <a:rPr lang="en-US" sz="2800" dirty="0"/>
              <a:t>Getting adequate quantity and quality of sleep promotes driver alertness and mental performance on the job </a:t>
            </a:r>
          </a:p>
          <a:p>
            <a:pPr fontAlgn="auto">
              <a:spcAft>
                <a:spcPts val="0"/>
              </a:spcAft>
              <a:defRPr/>
            </a:pPr>
            <a:r>
              <a:rPr lang="en-US" sz="2800" dirty="0"/>
              <a:t>Basics of normal sleep are covered in Lessons 3 &amp; 4 of “Driver Education” (Module 3)</a:t>
            </a:r>
          </a:p>
          <a:p>
            <a:pPr fontAlgn="auto">
              <a:spcAft>
                <a:spcPts val="0"/>
              </a:spcAft>
              <a:defRPr/>
            </a:pPr>
            <a:r>
              <a:rPr lang="en-US" sz="2800" dirty="0"/>
              <a:t>Module 3 provides helpful                            background, so </a:t>
            </a:r>
            <a:r>
              <a:rPr lang="en-US" sz="2800" dirty="0" smtClean="0"/>
              <a:t>study </a:t>
            </a:r>
            <a:r>
              <a:rPr lang="en-US" sz="2800" dirty="0"/>
              <a:t>it first</a:t>
            </a:r>
          </a:p>
        </p:txBody>
      </p:sp>
      <p:pic>
        <p:nvPicPr>
          <p:cNvPr id="17413" name="Picture 5" descr="P:\457407\Working\Documents\Module Content\istock photos\Module 8\sleeping m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4114800"/>
            <a:ext cx="3017443" cy="2002163"/>
          </a:xfrm>
          <a:prstGeom prst="rect">
            <a:avLst/>
          </a:prstGeom>
          <a:noFill/>
          <a:extLst>
            <a:ext uri="{909E8E84-426E-40DD-AFC4-6F175D3DCCD1}">
              <a14:hiddenFill xmlns:a14="http://schemas.microsoft.com/office/drawing/2010/main">
                <a:solidFill>
                  <a:srgbClr val="FFFFFF"/>
                </a:solidFill>
              </a14:hiddenFill>
            </a:ext>
          </a:extLst>
        </p:spPr>
      </p:pic>
      <p:pic>
        <p:nvPicPr>
          <p:cNvPr id="2" name="Mod_8_Less_1_o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0443" y="6143006"/>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a:pPr>
            <a:r>
              <a:rPr lang="en-US" sz="2800" dirty="0"/>
              <a:t>Which of the following would be the most important first step for a CMV driver with OSA who wants to succeed with PAP treatment?</a:t>
            </a:r>
          </a:p>
          <a:p>
            <a:pPr marL="914400" lvl="1" indent="-457200">
              <a:buFont typeface="+mj-lt"/>
              <a:buAutoNum type="alphaLcPeriod"/>
            </a:pPr>
            <a:r>
              <a:rPr lang="en-US" sz="2400" dirty="0"/>
              <a:t>Good sleep hygiene, such as regular sleep schedule, avoiding alcohol, etc.</a:t>
            </a:r>
          </a:p>
          <a:p>
            <a:pPr marL="914400" lvl="1" indent="-457200">
              <a:buFont typeface="+mj-lt"/>
              <a:buAutoNum type="alphaLcPeriod"/>
            </a:pPr>
            <a:r>
              <a:rPr lang="en-US" sz="2400" dirty="0"/>
              <a:t>Get help from PAP healthcare provider for any device and comfort issues.</a:t>
            </a:r>
          </a:p>
          <a:p>
            <a:pPr marL="914400" lvl="1" indent="-457200">
              <a:buFont typeface="+mj-lt"/>
              <a:buAutoNum type="alphaLcPeriod"/>
            </a:pPr>
            <a:r>
              <a:rPr lang="en-US" sz="2400" dirty="0"/>
              <a:t>Get help from carrier manager on issues such as inverter installation in truck cab.</a:t>
            </a:r>
          </a:p>
          <a:p>
            <a:pPr marL="914400" lvl="1" indent="-457200">
              <a:buFont typeface="+mj-lt"/>
              <a:buAutoNum type="alphaLcPeriod"/>
            </a:pPr>
            <a:r>
              <a:rPr lang="en-US" sz="2400" dirty="0"/>
              <a:t>Driver making positive personal commitment to improve his or her health.</a:t>
            </a:r>
          </a:p>
          <a:p>
            <a:endParaRPr lang="en-US" dirty="0" smtClean="0"/>
          </a:p>
        </p:txBody>
      </p:sp>
    </p:spTree>
    <p:extLst>
      <p:ext uri="{BB962C8B-B14F-4D97-AF65-F5344CB8AC3E}">
        <p14:creationId xmlns:p14="http://schemas.microsoft.com/office/powerpoint/2010/main" val="552307435"/>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2"/>
            </a:pPr>
            <a:r>
              <a:rPr lang="en-US" sz="2800" dirty="0" smtClean="0"/>
              <a:t>Which of the following is </a:t>
            </a:r>
            <a:r>
              <a:rPr lang="en-US" sz="2800" dirty="0"/>
              <a:t>the </a:t>
            </a:r>
            <a:r>
              <a:rPr lang="en-US" sz="2800" dirty="0" smtClean="0"/>
              <a:t>Medical Expert Panel’s recommendation for </a:t>
            </a:r>
            <a:r>
              <a:rPr lang="en-US" sz="2800" dirty="0"/>
              <a:t>monitoring treatment compliance of drivers who begin PAP treatment?</a:t>
            </a:r>
            <a:endParaRPr lang="en-US" dirty="0"/>
          </a:p>
          <a:p>
            <a:pPr marL="914400" lvl="1" indent="-457200">
              <a:buFont typeface="+mj-lt"/>
              <a:buAutoNum type="alphaLcPeriod"/>
            </a:pPr>
            <a:r>
              <a:rPr lang="en-US" sz="2400" dirty="0"/>
              <a:t>1 week, </a:t>
            </a:r>
            <a:r>
              <a:rPr lang="en-US" sz="2400" dirty="0" smtClean="0"/>
              <a:t>6 </a:t>
            </a:r>
            <a:r>
              <a:rPr lang="en-US" sz="2400" dirty="0"/>
              <a:t>months, and every 12 months thereafter. </a:t>
            </a:r>
            <a:endParaRPr lang="en-US" dirty="0"/>
          </a:p>
          <a:p>
            <a:pPr marL="914400" lvl="1" indent="-457200">
              <a:buFont typeface="+mj-lt"/>
              <a:buAutoNum type="alphaLcPeriod"/>
            </a:pPr>
            <a:r>
              <a:rPr lang="en-US" sz="2400" dirty="0"/>
              <a:t>1 month, 3 months, and every 6 months thereafter.</a:t>
            </a:r>
            <a:endParaRPr lang="en-US" dirty="0"/>
          </a:p>
          <a:p>
            <a:pPr marL="914400" lvl="1" indent="-457200">
              <a:buFont typeface="+mj-lt"/>
              <a:buAutoNum type="alphaLcPeriod"/>
            </a:pPr>
            <a:r>
              <a:rPr lang="en-US" sz="2400" dirty="0"/>
              <a:t>1 month, 3 months, and every 12 months </a:t>
            </a:r>
            <a:r>
              <a:rPr lang="en-US" sz="2400" dirty="0" smtClean="0"/>
              <a:t>thereafter.</a:t>
            </a:r>
          </a:p>
          <a:p>
            <a:pPr marL="914400" lvl="1" indent="-457200">
              <a:buFont typeface="+mj-lt"/>
              <a:buAutoNum type="alphaLcPeriod"/>
            </a:pPr>
            <a:r>
              <a:rPr lang="en-US" sz="2400" dirty="0" smtClean="0"/>
              <a:t>None </a:t>
            </a:r>
            <a:r>
              <a:rPr lang="en-US" sz="2400" dirty="0"/>
              <a:t>of the above is correct.</a:t>
            </a:r>
            <a:endParaRPr lang="en-US" sz="2400" dirty="0" smtClean="0"/>
          </a:p>
        </p:txBody>
      </p:sp>
    </p:spTree>
    <p:extLst>
      <p:ext uri="{BB962C8B-B14F-4D97-AF65-F5344CB8AC3E}">
        <p14:creationId xmlns:p14="http://schemas.microsoft.com/office/powerpoint/2010/main" val="2982822602"/>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3"/>
            </a:pPr>
            <a:r>
              <a:rPr lang="en-US" sz="2800" dirty="0"/>
              <a:t>PAP compliance results can be transmitted wirelessly by devices that attach to the driver’s PAP machine.  Which of </a:t>
            </a:r>
            <a:r>
              <a:rPr lang="en-US" sz="2800" dirty="0" smtClean="0"/>
              <a:t>following </a:t>
            </a:r>
            <a:r>
              <a:rPr lang="en-US" sz="2800" dirty="0"/>
              <a:t>is NOT a feature of these devices? </a:t>
            </a:r>
          </a:p>
          <a:p>
            <a:pPr marL="914400" lvl="1" indent="-457200">
              <a:buFont typeface="+mj-lt"/>
              <a:buAutoNum type="alphaLcPeriod"/>
            </a:pPr>
            <a:r>
              <a:rPr lang="en-US" sz="2400" dirty="0"/>
              <a:t>It can send results daily to care provider responsible for monitoring.</a:t>
            </a:r>
          </a:p>
          <a:p>
            <a:pPr marL="914400" lvl="1" indent="-457200">
              <a:buFont typeface="+mj-lt"/>
              <a:buAutoNum type="alphaLcPeriod"/>
            </a:pPr>
            <a:r>
              <a:rPr lang="en-US" sz="2400" dirty="0"/>
              <a:t>Treatment difficulties </a:t>
            </a:r>
            <a:r>
              <a:rPr lang="en-US" sz="2400" dirty="0" smtClean="0"/>
              <a:t>are detected </a:t>
            </a:r>
            <a:r>
              <a:rPr lang="en-US" sz="2400" dirty="0"/>
              <a:t>and corrected quickly.</a:t>
            </a:r>
          </a:p>
          <a:p>
            <a:pPr marL="914400" lvl="1" indent="-457200">
              <a:buFont typeface="+mj-lt"/>
              <a:buAutoNum type="alphaLcPeriod"/>
            </a:pPr>
            <a:r>
              <a:rPr lang="en-US" sz="2400" dirty="0"/>
              <a:t>Driver must physically remove a data card and deliver to the care provider.</a:t>
            </a:r>
          </a:p>
          <a:p>
            <a:pPr marL="914400" lvl="1" indent="-457200">
              <a:buFont typeface="+mj-lt"/>
              <a:buAutoNum type="alphaLcPeriod"/>
            </a:pPr>
            <a:r>
              <a:rPr lang="en-US" sz="2400" dirty="0"/>
              <a:t>All of the above advantages of these wireless transmitter devices.</a:t>
            </a:r>
          </a:p>
          <a:p>
            <a:endParaRPr lang="en-US" dirty="0" smtClean="0"/>
          </a:p>
        </p:txBody>
      </p:sp>
    </p:spTree>
    <p:extLst>
      <p:ext uri="{BB962C8B-B14F-4D97-AF65-F5344CB8AC3E}">
        <p14:creationId xmlns:p14="http://schemas.microsoft.com/office/powerpoint/2010/main" val="540274292"/>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4"/>
            </a:pPr>
            <a:r>
              <a:rPr lang="en-US" dirty="0"/>
              <a:t>Commercial drivers with sleep apnea who begin PAP treatment will benefit from advice of other drivers who have had long-term success with PAP.</a:t>
            </a:r>
          </a:p>
          <a:p>
            <a:pPr marL="971550" lvl="1" indent="-514350">
              <a:buFont typeface="+mj-lt"/>
              <a:buAutoNum type="alphaLcPeriod"/>
            </a:pPr>
            <a:r>
              <a:rPr lang="en-US" dirty="0" smtClean="0"/>
              <a:t>True.</a:t>
            </a:r>
            <a:endParaRPr lang="en-US" dirty="0"/>
          </a:p>
          <a:p>
            <a:pPr marL="971550" lvl="1" indent="-514350">
              <a:buFont typeface="+mj-lt"/>
              <a:buAutoNum type="alphaLcPeriod"/>
            </a:pPr>
            <a:r>
              <a:rPr lang="en-US" dirty="0" smtClean="0"/>
              <a:t>False.</a:t>
            </a:r>
            <a:endParaRPr lang="en-US" dirty="0"/>
          </a:p>
        </p:txBody>
      </p:sp>
    </p:spTree>
    <p:extLst>
      <p:ext uri="{BB962C8B-B14F-4D97-AF65-F5344CB8AC3E}">
        <p14:creationId xmlns:p14="http://schemas.microsoft.com/office/powerpoint/2010/main" val="966866179"/>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5"/>
            </a:pPr>
            <a:r>
              <a:rPr lang="en-US" dirty="0"/>
              <a:t>A culture that invests efforts of managers and coworkers to combat driver fatigue, regardless of sources or causes, creates a safer workplace and protects the public as well. </a:t>
            </a:r>
          </a:p>
          <a:p>
            <a:pPr marL="971550" lvl="1" indent="-514350">
              <a:buFont typeface="+mj-lt"/>
              <a:buAutoNum type="alphaLcPeriod"/>
            </a:pPr>
            <a:r>
              <a:rPr lang="en-US" dirty="0" smtClean="0"/>
              <a:t>True.</a:t>
            </a:r>
          </a:p>
          <a:p>
            <a:pPr marL="971550" lvl="1" indent="-514350">
              <a:buFont typeface="+mj-lt"/>
              <a:buAutoNum type="alphaLcPeriod"/>
            </a:pPr>
            <a:r>
              <a:rPr lang="en-US" dirty="0" smtClean="0"/>
              <a:t>False.</a:t>
            </a:r>
          </a:p>
        </p:txBody>
      </p:sp>
    </p:spTree>
    <p:extLst>
      <p:ext uri="{BB962C8B-B14F-4D97-AF65-F5344CB8AC3E}">
        <p14:creationId xmlns:p14="http://schemas.microsoft.com/office/powerpoint/2010/main" val="2417186338"/>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eaLnBrk="1" hangingPunct="1"/>
            <a:r>
              <a:rPr lang="en-US" sz="4000" dirty="0" smtClean="0"/>
              <a:t>Conclusion: Review &amp; Summary</a:t>
            </a:r>
          </a:p>
        </p:txBody>
      </p:sp>
      <p:pic>
        <p:nvPicPr>
          <p:cNvPr id="2" name="Mod_8_Conclusion_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lnSpc>
                <a:spcPts val="4575"/>
              </a:lnSpc>
            </a:pPr>
            <a:r>
              <a:rPr lang="en-US" dirty="0" smtClean="0"/>
              <a:t>Sleep Disorders &amp; </a:t>
            </a:r>
            <a:br>
              <a:rPr lang="en-US" dirty="0" smtClean="0"/>
            </a:br>
            <a:r>
              <a:rPr lang="en-US" dirty="0" smtClean="0"/>
              <a:t>Effects of Sleep Apnea</a:t>
            </a:r>
          </a:p>
        </p:txBody>
      </p:sp>
      <p:sp>
        <p:nvSpPr>
          <p:cNvPr id="64515" name="Content Placeholder 2"/>
          <p:cNvSpPr>
            <a:spLocks noGrp="1"/>
          </p:cNvSpPr>
          <p:nvPr>
            <p:ph idx="1"/>
          </p:nvPr>
        </p:nvSpPr>
        <p:spPr/>
        <p:txBody>
          <a:bodyPr/>
          <a:lstStyle/>
          <a:p>
            <a:r>
              <a:rPr lang="en-US" sz="2800" dirty="0" smtClean="0"/>
              <a:t>Excessive sleepiness on the job is primary symptom of many sleep disorders</a:t>
            </a:r>
          </a:p>
          <a:p>
            <a:r>
              <a:rPr lang="en-US" sz="2800" dirty="0" smtClean="0"/>
              <a:t>Sleep apnea has a high prevalence among commercial drivers</a:t>
            </a:r>
          </a:p>
          <a:p>
            <a:r>
              <a:rPr lang="en-US" sz="2800" dirty="0" smtClean="0"/>
              <a:t>In sleep apnea, the airway is narrow and tends to collapse during inspiration (breathing in), causing:</a:t>
            </a:r>
          </a:p>
          <a:p>
            <a:pPr lvl="1" eaLnBrk="1" hangingPunct="1"/>
            <a:r>
              <a:rPr lang="en-US" sz="2400" dirty="0" smtClean="0"/>
              <a:t>Reduced oxygen to body and brain</a:t>
            </a:r>
          </a:p>
          <a:p>
            <a:pPr lvl="1" eaLnBrk="1" hangingPunct="1"/>
            <a:r>
              <a:rPr lang="en-US" sz="2400" dirty="0" smtClean="0"/>
              <a:t>Impaired deep sleep, repeated partial awakenings</a:t>
            </a:r>
          </a:p>
          <a:p>
            <a:pPr lvl="1" eaLnBrk="1" hangingPunct="1"/>
            <a:r>
              <a:rPr lang="en-US" sz="2400" dirty="0" smtClean="0"/>
              <a:t>Impaired mental performance and emotional depression</a:t>
            </a:r>
          </a:p>
        </p:txBody>
      </p:sp>
      <p:pic>
        <p:nvPicPr>
          <p:cNvPr id="2" name="Mod_8_Conclusion_c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1"/>
          <p:cNvSpPr>
            <a:spLocks noGrp="1"/>
          </p:cNvSpPr>
          <p:nvPr>
            <p:ph type="title"/>
          </p:nvPr>
        </p:nvSpPr>
        <p:spPr/>
        <p:txBody>
          <a:bodyPr/>
          <a:lstStyle/>
          <a:p>
            <a:pPr eaLnBrk="1" hangingPunct="1">
              <a:lnSpc>
                <a:spcPts val="4575"/>
              </a:lnSpc>
            </a:pPr>
            <a:r>
              <a:rPr lang="en-US" dirty="0" smtClean="0"/>
              <a:t>Recognizing Sleep Apnea &amp; Its Safety and Health Consequences</a:t>
            </a:r>
          </a:p>
        </p:txBody>
      </p:sp>
      <p:sp>
        <p:nvSpPr>
          <p:cNvPr id="65540" name="Content Placeholder 2"/>
          <p:cNvSpPr>
            <a:spLocks noGrp="1"/>
          </p:cNvSpPr>
          <p:nvPr>
            <p:ph idx="1"/>
          </p:nvPr>
        </p:nvSpPr>
        <p:spPr>
          <a:xfrm>
            <a:off x="457200" y="1828800"/>
            <a:ext cx="8229600" cy="4191000"/>
          </a:xfrm>
        </p:spPr>
        <p:txBody>
          <a:bodyPr/>
          <a:lstStyle/>
          <a:p>
            <a:r>
              <a:rPr lang="en-US" sz="2800" dirty="0" smtClean="0"/>
              <a:t>People with OSA often snore loudly, may stop breathing for 30 seconds or longer, can gasp or choke during sleep – a bed partner is often a witness </a:t>
            </a:r>
          </a:p>
          <a:p>
            <a:r>
              <a:rPr lang="en-US" sz="2800" dirty="0" smtClean="0"/>
              <a:t>OSA increases commercial driver risks                       for high blood pressure, diabetes,                                  stroke, and heart attack</a:t>
            </a:r>
          </a:p>
          <a:p>
            <a:r>
              <a:rPr lang="en-US" sz="2800" dirty="0" smtClean="0"/>
              <a:t>Sleep apnea is a critical safety concern                                 and an important part of fatigue                    management for the transportation industry</a:t>
            </a:r>
          </a:p>
          <a:p>
            <a:endParaRPr lang="en-US" dirty="0" smtClean="0"/>
          </a:p>
        </p:txBody>
      </p:sp>
      <p:pic>
        <p:nvPicPr>
          <p:cNvPr id="65541" name="Picture 5" descr="P:\457407\Working\Documents\Module Content\istock photos\Module 8\safety firs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3276600"/>
            <a:ext cx="206334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 name="Mod_8_Conclusion_c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6946" y="6169925"/>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itle 1"/>
          <p:cNvSpPr>
            <a:spLocks noGrp="1"/>
          </p:cNvSpPr>
          <p:nvPr>
            <p:ph type="title"/>
          </p:nvPr>
        </p:nvSpPr>
        <p:spPr/>
        <p:txBody>
          <a:bodyPr/>
          <a:lstStyle/>
          <a:p>
            <a:pPr eaLnBrk="1" hangingPunct="1">
              <a:lnSpc>
                <a:spcPts val="4575"/>
              </a:lnSpc>
            </a:pPr>
            <a:r>
              <a:rPr lang="en-US" dirty="0" smtClean="0"/>
              <a:t>Self-Detection &amp; Effective Screening for OSA</a:t>
            </a:r>
          </a:p>
        </p:txBody>
      </p:sp>
      <p:sp>
        <p:nvSpPr>
          <p:cNvPr id="66564" name="Content Placeholder 2"/>
          <p:cNvSpPr>
            <a:spLocks noGrp="1"/>
          </p:cNvSpPr>
          <p:nvPr>
            <p:ph idx="1"/>
          </p:nvPr>
        </p:nvSpPr>
        <p:spPr>
          <a:xfrm>
            <a:off x="533400" y="1646238"/>
            <a:ext cx="8229600" cy="4525962"/>
          </a:xfrm>
        </p:spPr>
        <p:txBody>
          <a:bodyPr/>
          <a:lstStyle/>
          <a:p>
            <a:pPr>
              <a:spcBef>
                <a:spcPts val="300"/>
              </a:spcBef>
            </a:pPr>
            <a:r>
              <a:rPr lang="en-US" sz="2800" dirty="0" smtClean="0"/>
              <a:t>Self-detection of sleep apnea symptoms is difficult</a:t>
            </a:r>
          </a:p>
          <a:p>
            <a:pPr lvl="1" eaLnBrk="1" hangingPunct="1">
              <a:spcBef>
                <a:spcPts val="300"/>
              </a:spcBef>
            </a:pPr>
            <a:r>
              <a:rPr lang="en-US" sz="2400" dirty="0" smtClean="0"/>
              <a:t>Voluntary sleep restriction and fatigue are often seen as part of life in modern society</a:t>
            </a:r>
          </a:p>
          <a:p>
            <a:pPr lvl="1" eaLnBrk="1" hangingPunct="1">
              <a:spcBef>
                <a:spcPts val="300"/>
              </a:spcBef>
            </a:pPr>
            <a:r>
              <a:rPr lang="en-US" sz="2400" dirty="0" smtClean="0"/>
              <a:t>Those with OSA may deny or confuse their signs/symptoms with unrelated conditions</a:t>
            </a:r>
          </a:p>
          <a:p>
            <a:pPr>
              <a:spcBef>
                <a:spcPts val="300"/>
              </a:spcBef>
            </a:pPr>
            <a:r>
              <a:rPr lang="en-US" sz="2800" dirty="0" smtClean="0"/>
              <a:t>Accurate screening predictors include:</a:t>
            </a:r>
          </a:p>
          <a:p>
            <a:pPr lvl="1" eaLnBrk="1" hangingPunct="1">
              <a:spcBef>
                <a:spcPts val="300"/>
              </a:spcBef>
            </a:pPr>
            <a:r>
              <a:rPr lang="en-US" sz="2400" dirty="0" smtClean="0"/>
              <a:t>witnessed apneas and/or gagging during sleep</a:t>
            </a:r>
          </a:p>
          <a:p>
            <a:pPr lvl="1" eaLnBrk="1" hangingPunct="1">
              <a:spcBef>
                <a:spcPts val="300"/>
              </a:spcBef>
            </a:pPr>
            <a:r>
              <a:rPr lang="en-US" sz="2400" dirty="0" smtClean="0"/>
              <a:t>overweight or obese</a:t>
            </a:r>
            <a:r>
              <a:rPr lang="en-US" sz="2400" b="1" dirty="0" smtClean="0">
                <a:solidFill>
                  <a:srgbClr val="FF0000"/>
                </a:solidFill>
              </a:rPr>
              <a:t>*</a:t>
            </a:r>
            <a:r>
              <a:rPr lang="en-US" sz="2400" dirty="0" smtClean="0"/>
              <a:t>, thick neck</a:t>
            </a:r>
          </a:p>
          <a:p>
            <a:pPr lvl="1" eaLnBrk="1" hangingPunct="1">
              <a:spcBef>
                <a:spcPts val="300"/>
              </a:spcBef>
            </a:pPr>
            <a:r>
              <a:rPr lang="en-US" sz="2400" dirty="0" smtClean="0"/>
              <a:t>Some have face and jaw structures that narrow                                         the upper airway, such as overbite or receding jaw</a:t>
            </a:r>
          </a:p>
        </p:txBody>
      </p:sp>
      <p:sp>
        <p:nvSpPr>
          <p:cNvPr id="66565" name="Rectangle 2"/>
          <p:cNvSpPr>
            <a:spLocks noChangeArrowheads="1"/>
          </p:cNvSpPr>
          <p:nvPr/>
        </p:nvSpPr>
        <p:spPr bwMode="auto">
          <a:xfrm>
            <a:off x="533400" y="5791200"/>
            <a:ext cx="762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sz="2000" b="1" i="1" dirty="0">
                <a:solidFill>
                  <a:srgbClr val="FF0000"/>
                </a:solidFill>
                <a:latin typeface="Calibri" pitchFamily="34" charset="0"/>
              </a:rPr>
              <a:t>*BUT, remember that 1 in 3 people with OSA are not overweight!</a:t>
            </a:r>
          </a:p>
        </p:txBody>
      </p:sp>
      <p:pic>
        <p:nvPicPr>
          <p:cNvPr id="66566" name="Picture 6" descr="P:\457407\Working\Documents\Module Content\istock photos\Module 8\checklis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2743200"/>
            <a:ext cx="1541141" cy="1536700"/>
          </a:xfrm>
          <a:prstGeom prst="rect">
            <a:avLst/>
          </a:prstGeom>
          <a:noFill/>
          <a:extLst>
            <a:ext uri="{909E8E84-426E-40DD-AFC4-6F175D3DCCD1}">
              <a14:hiddenFill xmlns:a14="http://schemas.microsoft.com/office/drawing/2010/main">
                <a:solidFill>
                  <a:srgbClr val="FFFFFF"/>
                </a:solidFill>
              </a14:hiddenFill>
            </a:ext>
          </a:extLst>
        </p:spPr>
      </p:pic>
      <p:pic>
        <p:nvPicPr>
          <p:cNvPr id="66567" name="Picture 7" descr="P:\457407\Working\Documents\Module Content\istock photos\Module 8\CV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1400" y="4373530"/>
            <a:ext cx="1286409" cy="853570"/>
          </a:xfrm>
          <a:prstGeom prst="rect">
            <a:avLst/>
          </a:prstGeom>
          <a:noFill/>
          <a:extLst>
            <a:ext uri="{909E8E84-426E-40DD-AFC4-6F175D3DCCD1}">
              <a14:hiddenFill xmlns:a14="http://schemas.microsoft.com/office/drawing/2010/main">
                <a:solidFill>
                  <a:srgbClr val="FFFFFF"/>
                </a:solidFill>
              </a14:hiddenFill>
            </a:ext>
          </a:extLst>
        </p:spPr>
      </p:pic>
      <p:pic>
        <p:nvPicPr>
          <p:cNvPr id="2" name="Mod_8_Conclusion_c_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57170" y="6076524"/>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lnSpc>
                <a:spcPts val="4575"/>
              </a:lnSpc>
            </a:pPr>
            <a:r>
              <a:rPr lang="en-US" sz="4000" dirty="0" smtClean="0"/>
              <a:t>Effective Sleep Disorder Screening &amp; Testing for CMV Industry</a:t>
            </a:r>
          </a:p>
        </p:txBody>
      </p:sp>
      <p:sp>
        <p:nvSpPr>
          <p:cNvPr id="67587" name="Content Placeholder 2"/>
          <p:cNvSpPr>
            <a:spLocks noGrp="1"/>
          </p:cNvSpPr>
          <p:nvPr>
            <p:ph idx="1"/>
          </p:nvPr>
        </p:nvSpPr>
        <p:spPr>
          <a:xfrm>
            <a:off x="457200" y="1600200"/>
            <a:ext cx="8229600" cy="4664075"/>
          </a:xfrm>
        </p:spPr>
        <p:txBody>
          <a:bodyPr/>
          <a:lstStyle/>
          <a:p>
            <a:pPr marL="342900" lvl="1" indent="-342900" eaLnBrk="1" hangingPunct="1">
              <a:buFont typeface="Arial" pitchFamily="34" charset="0"/>
              <a:buChar char="•"/>
            </a:pPr>
            <a:r>
              <a:rPr lang="en-US" dirty="0" smtClean="0"/>
              <a:t>Health exam and physical factors are best predictors of high risk among commercial drivers</a:t>
            </a:r>
          </a:p>
          <a:p>
            <a:pPr marL="742950" lvl="2" indent="-342900" eaLnBrk="1" hangingPunct="1">
              <a:buFont typeface="Calibri" pitchFamily="34" charset="0"/>
              <a:buChar char="—"/>
            </a:pPr>
            <a:r>
              <a:rPr lang="en-US" dirty="0" smtClean="0"/>
              <a:t>Self-report questionnaires can be effective                              for educating those at risk and prompting                                   self-referral</a:t>
            </a:r>
          </a:p>
          <a:p>
            <a:pPr marL="742950" lvl="2" indent="-342900" eaLnBrk="1" hangingPunct="1">
              <a:buFont typeface="Calibri" pitchFamily="34" charset="0"/>
              <a:buChar char="—"/>
            </a:pPr>
            <a:r>
              <a:rPr lang="en-US" dirty="0" smtClean="0"/>
              <a:t>Often, however, individuals may not be                                     aware of their own symptoms </a:t>
            </a:r>
          </a:p>
          <a:p>
            <a:pPr marL="342900" lvl="1" indent="-342900" eaLnBrk="1" hangingPunct="1">
              <a:buFont typeface="Arial" pitchFamily="34" charset="0"/>
              <a:buChar char="•"/>
            </a:pPr>
            <a:r>
              <a:rPr lang="en-US" dirty="0" smtClean="0"/>
              <a:t>For sleep disorders testing: </a:t>
            </a:r>
          </a:p>
          <a:p>
            <a:pPr marL="742950" lvl="2" indent="-342900" eaLnBrk="1" hangingPunct="1">
              <a:buFont typeface="Calibri" pitchFamily="34" charset="0"/>
              <a:buChar char="—"/>
            </a:pPr>
            <a:r>
              <a:rPr lang="en-US" dirty="0" smtClean="0"/>
              <a:t>PSG is the gold-standard</a:t>
            </a:r>
          </a:p>
          <a:p>
            <a:pPr marL="742950" lvl="2" indent="-342900" eaLnBrk="1" hangingPunct="1">
              <a:buFont typeface="Calibri" pitchFamily="34" charset="0"/>
              <a:buChar char="—"/>
            </a:pPr>
            <a:r>
              <a:rPr lang="en-US" dirty="0"/>
              <a:t>P</a:t>
            </a:r>
            <a:r>
              <a:rPr lang="en-US" dirty="0" smtClean="0"/>
              <a:t>ortable monitoring, when used appropriately, is accepted for determining if a CMV driver may have OSA </a:t>
            </a:r>
          </a:p>
          <a:p>
            <a:endParaRPr lang="en-US" dirty="0" smtClean="0"/>
          </a:p>
        </p:txBody>
      </p:sp>
      <p:pic>
        <p:nvPicPr>
          <p:cNvPr id="67588" name="Picture 7" descr="ApneaLink Sleep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2706688"/>
            <a:ext cx="2106613"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6324600" y="6264275"/>
            <a:ext cx="2289175" cy="254000"/>
          </a:xfrm>
          <a:prstGeom prst="rect">
            <a:avLst/>
          </a:prstGeom>
          <a:noFill/>
          <a:ln>
            <a:noFill/>
          </a:ln>
          <a:extLst/>
        </p:spPr>
        <p:txBody>
          <a:bodyPr wrap="none">
            <a:spAutoFit/>
          </a:bodyPr>
          <a:lstStyle/>
          <a:p>
            <a:pPr fontAlgn="auto">
              <a:spcBef>
                <a:spcPts val="0"/>
              </a:spcBef>
              <a:spcAft>
                <a:spcPts val="0"/>
              </a:spcAft>
              <a:defRPr/>
            </a:pPr>
            <a:r>
              <a:rPr lang="en-US" sz="1050">
                <a:solidFill>
                  <a:schemeClr val="bg1"/>
                </a:solidFill>
                <a:latin typeface="+mn-lt"/>
                <a:cs typeface="+mn-cs"/>
              </a:rPr>
              <a:t>© ResMed 2011 Used with Permission</a:t>
            </a:r>
          </a:p>
        </p:txBody>
      </p:sp>
      <p:pic>
        <p:nvPicPr>
          <p:cNvPr id="2" name="Mod_8_Conclusion_c_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1306" y="6086475"/>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p:txBody>
          <a:bodyPr/>
          <a:lstStyle/>
          <a:p>
            <a:pPr eaLnBrk="1" hangingPunct="1">
              <a:lnSpc>
                <a:spcPts val="4575"/>
              </a:lnSpc>
            </a:pPr>
            <a:r>
              <a:rPr lang="en-US" dirty="0" smtClean="0"/>
              <a:t>When Natural Sleep is Disrupted </a:t>
            </a:r>
          </a:p>
        </p:txBody>
      </p:sp>
      <p:sp>
        <p:nvSpPr>
          <p:cNvPr id="18436" name="Content Placeholder 2"/>
          <p:cNvSpPr>
            <a:spLocks noGrp="1"/>
          </p:cNvSpPr>
          <p:nvPr>
            <p:ph idx="1"/>
          </p:nvPr>
        </p:nvSpPr>
        <p:spPr/>
        <p:txBody>
          <a:bodyPr/>
          <a:lstStyle/>
          <a:p>
            <a:r>
              <a:rPr lang="en-US" sz="2800" dirty="0" smtClean="0"/>
              <a:t>Deeper sleep and dream sleep are critical for restoring body and brain function and alertness</a:t>
            </a:r>
          </a:p>
          <a:p>
            <a:r>
              <a:rPr lang="en-US" sz="2800" dirty="0" smtClean="0"/>
              <a:t>Many serious sleep disorders interfere and limit these restorative stages of sleep </a:t>
            </a:r>
          </a:p>
          <a:p>
            <a:r>
              <a:rPr lang="en-US" sz="2800" dirty="0" smtClean="0"/>
              <a:t>When natural sleep is disrupted by sleep disorders, extreme drowsiness can result on the job - leading to impaired mental performance, irritability,                             and depression</a:t>
            </a:r>
          </a:p>
        </p:txBody>
      </p:sp>
      <p:pic>
        <p:nvPicPr>
          <p:cNvPr id="18437" name="Picture 5" descr="P:\457407\Working\Documents\Module Content\istock photos\Module 8\nap in chai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4790823"/>
            <a:ext cx="2065936" cy="1479998"/>
          </a:xfrm>
          <a:prstGeom prst="rect">
            <a:avLst/>
          </a:prstGeom>
          <a:noFill/>
          <a:extLst>
            <a:ext uri="{909E8E84-426E-40DD-AFC4-6F175D3DCCD1}">
              <a14:hiddenFill xmlns:a14="http://schemas.microsoft.com/office/drawing/2010/main">
                <a:solidFill>
                  <a:srgbClr val="FFFFFF"/>
                </a:solidFill>
              </a14:hiddenFill>
            </a:ext>
          </a:extLst>
        </p:spPr>
      </p:pic>
      <p:pic>
        <p:nvPicPr>
          <p:cNvPr id="2" name="Mod_8_Less_1_o_1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7168"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lnSpc>
                <a:spcPts val="4575"/>
              </a:lnSpc>
            </a:pPr>
            <a:r>
              <a:rPr lang="en-US" dirty="0" smtClean="0"/>
              <a:t>Treatment Options for Sleep Apnea</a:t>
            </a:r>
          </a:p>
        </p:txBody>
      </p:sp>
      <p:sp>
        <p:nvSpPr>
          <p:cNvPr id="68611" name="Content Placeholder 2"/>
          <p:cNvSpPr>
            <a:spLocks noGrp="1"/>
          </p:cNvSpPr>
          <p:nvPr>
            <p:ph idx="1"/>
          </p:nvPr>
        </p:nvSpPr>
        <p:spPr>
          <a:xfrm>
            <a:off x="457200" y="1524000"/>
            <a:ext cx="8229600" cy="4525963"/>
          </a:xfrm>
        </p:spPr>
        <p:txBody>
          <a:bodyPr/>
          <a:lstStyle/>
          <a:p>
            <a:pPr marL="457200" lvl="1" indent="-457200" eaLnBrk="1" hangingPunct="1">
              <a:buFont typeface="Arial" pitchFamily="34" charset="0"/>
              <a:buChar char="•"/>
            </a:pPr>
            <a:r>
              <a:rPr lang="en-US" dirty="0" smtClean="0"/>
              <a:t>PAP is front-line therapy for sleep apnea; proper device, mask fit, and accessories are keys to success </a:t>
            </a:r>
          </a:p>
          <a:p>
            <a:pPr marL="857250" lvl="2" indent="-457200" eaLnBrk="1" hangingPunct="1">
              <a:buFont typeface="Calibri" pitchFamily="34" charset="0"/>
              <a:buChar char="—"/>
            </a:pPr>
            <a:r>
              <a:rPr lang="en-US" dirty="0" smtClean="0"/>
              <a:t>PAP reduces sleepiness and health risks; has been shown to reduce crashes risk among private drivers with OSA</a:t>
            </a:r>
          </a:p>
          <a:p>
            <a:pPr marL="457200" lvl="1" indent="-457200" eaLnBrk="1" hangingPunct="1">
              <a:buFont typeface="Arial" pitchFamily="34" charset="0"/>
              <a:buChar char="•"/>
            </a:pPr>
            <a:r>
              <a:rPr lang="en-US" dirty="0" smtClean="0"/>
              <a:t>Dental/oral appliances treat snoring                                and mild-moderate sleep apnea,                                but  are not currently accepted as a                         treatment for commercial drivers</a:t>
            </a:r>
          </a:p>
          <a:p>
            <a:pPr marL="457200" lvl="1" indent="-457200" eaLnBrk="1" hangingPunct="1">
              <a:buFont typeface="Arial" pitchFamily="34" charset="0"/>
              <a:buChar char="•"/>
            </a:pPr>
            <a:r>
              <a:rPr lang="en-US" dirty="0"/>
              <a:t>Oral-facial surgeries </a:t>
            </a:r>
            <a:r>
              <a:rPr lang="en-US" dirty="0" smtClean="0"/>
              <a:t>used rarely and                                                      only when special medical need is indicated</a:t>
            </a:r>
          </a:p>
        </p:txBody>
      </p:sp>
      <p:grpSp>
        <p:nvGrpSpPr>
          <p:cNvPr id="5" name="Group 4"/>
          <p:cNvGrpSpPr/>
          <p:nvPr/>
        </p:nvGrpSpPr>
        <p:grpSpPr>
          <a:xfrm>
            <a:off x="6324600" y="3657600"/>
            <a:ext cx="2443163" cy="1868487"/>
            <a:chOff x="6400800" y="3810000"/>
            <a:chExt cx="2443163" cy="1868487"/>
          </a:xfrm>
        </p:grpSpPr>
        <p:pic>
          <p:nvPicPr>
            <p:cNvPr id="68613" name="Picture 9" descr="http://www.mrl.respironics.com/images/US0811_REMstarProCFlexWithAutoIQInUse_WbM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3810000"/>
              <a:ext cx="2443163"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7"/>
            <p:cNvSpPr>
              <a:spLocks noChangeArrowheads="1"/>
            </p:cNvSpPr>
            <p:nvPr/>
          </p:nvSpPr>
          <p:spPr bwMode="auto">
            <a:xfrm>
              <a:off x="6400800" y="3810000"/>
              <a:ext cx="24431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700" b="1" i="1" dirty="0">
                  <a:latin typeface="Calibri" pitchFamily="34" charset="0"/>
                </a:rPr>
                <a:t>System One </a:t>
              </a:r>
              <a:r>
                <a:rPr lang="en-US" sz="700" b="1" i="1" dirty="0" err="1">
                  <a:latin typeface="Calibri" pitchFamily="34" charset="0"/>
                </a:rPr>
                <a:t>REMstarPro</a:t>
              </a:r>
              <a:r>
                <a:rPr lang="en-US" sz="700" b="1" i="1" dirty="0">
                  <a:latin typeface="Calibri" pitchFamily="34" charset="0"/>
                </a:rPr>
                <a:t> C-Flex With Auto. </a:t>
              </a:r>
            </a:p>
            <a:p>
              <a:pPr algn="ctr"/>
              <a:r>
                <a:rPr lang="en-US" sz="700" b="1" i="1" dirty="0">
                  <a:latin typeface="Calibri" pitchFamily="34" charset="0"/>
                </a:rPr>
                <a:t>Used with Permission of Respironics, Inc., Murrysville, PA</a:t>
              </a:r>
            </a:p>
          </p:txBody>
        </p:sp>
      </p:grpSp>
      <p:pic>
        <p:nvPicPr>
          <p:cNvPr id="2" name="Mod_8_Conclusion_c_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descr="P:\457407\Working\Documents\Module Content\istock photos\Module 8\health and wellnes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8694" y="4037039"/>
            <a:ext cx="3156706" cy="2287561"/>
          </a:xfrm>
          <a:prstGeom prst="rect">
            <a:avLst/>
          </a:prstGeom>
          <a:noFill/>
          <a:extLst>
            <a:ext uri="{909E8E84-426E-40DD-AFC4-6F175D3DCCD1}">
              <a14:hiddenFill xmlns:a14="http://schemas.microsoft.com/office/drawing/2010/main">
                <a:solidFill>
                  <a:srgbClr val="FFFFFF"/>
                </a:solidFill>
              </a14:hiddenFill>
            </a:ext>
          </a:extLst>
        </p:spPr>
      </p:pic>
      <p:sp>
        <p:nvSpPr>
          <p:cNvPr id="69635" name="Title 1"/>
          <p:cNvSpPr>
            <a:spLocks noGrp="1"/>
          </p:cNvSpPr>
          <p:nvPr>
            <p:ph type="title"/>
          </p:nvPr>
        </p:nvSpPr>
        <p:spPr/>
        <p:txBody>
          <a:bodyPr/>
          <a:lstStyle/>
          <a:p>
            <a:pPr eaLnBrk="1" hangingPunct="1">
              <a:lnSpc>
                <a:spcPts val="4575"/>
              </a:lnSpc>
            </a:pPr>
            <a:r>
              <a:rPr lang="en-US" sz="4200" dirty="0" smtClean="0"/>
              <a:t>Lifestyle Changes &amp;</a:t>
            </a:r>
            <a:br>
              <a:rPr lang="en-US" sz="4200" dirty="0" smtClean="0"/>
            </a:br>
            <a:r>
              <a:rPr lang="en-US" sz="4200" dirty="0" smtClean="0"/>
              <a:t>Importance of Compliance</a:t>
            </a:r>
          </a:p>
        </p:txBody>
      </p:sp>
      <p:sp>
        <p:nvSpPr>
          <p:cNvPr id="70659" name="Content Placeholder 2"/>
          <p:cNvSpPr>
            <a:spLocks noGrp="1"/>
          </p:cNvSpPr>
          <p:nvPr>
            <p:ph idx="1"/>
          </p:nvPr>
        </p:nvSpPr>
        <p:spPr>
          <a:xfrm>
            <a:off x="381000" y="1600200"/>
            <a:ext cx="8305800" cy="4267200"/>
          </a:xfrm>
        </p:spPr>
        <p:txBody>
          <a:bodyPr>
            <a:normAutofit/>
          </a:bodyPr>
          <a:lstStyle/>
          <a:p>
            <a:pPr marL="342900" lvl="1" indent="-342900" eaLnBrk="1" fontAlgn="auto" hangingPunct="1">
              <a:spcBef>
                <a:spcPts val="0"/>
              </a:spcBef>
              <a:spcAft>
                <a:spcPts val="0"/>
              </a:spcAft>
              <a:buFont typeface="Arial" pitchFamily="34" charset="0"/>
              <a:buChar char="•"/>
              <a:defRPr/>
            </a:pPr>
            <a:r>
              <a:rPr lang="en-US" sz="3200" dirty="0"/>
              <a:t>Lose weight, exercise, </a:t>
            </a:r>
            <a:r>
              <a:rPr lang="en-US" sz="3200" dirty="0" smtClean="0"/>
              <a:t>follow a proper </a:t>
            </a:r>
            <a:r>
              <a:rPr lang="en-US" sz="3200" dirty="0"/>
              <a:t>diet, quit tobacco </a:t>
            </a:r>
            <a:r>
              <a:rPr lang="en-US" sz="3200" dirty="0" smtClean="0"/>
              <a:t>use</a:t>
            </a:r>
          </a:p>
          <a:p>
            <a:r>
              <a:rPr lang="en-US" dirty="0" smtClean="0"/>
              <a:t>Avoid alcohol/sedatives </a:t>
            </a:r>
            <a:r>
              <a:rPr lang="en-US" dirty="0"/>
              <a:t>before </a:t>
            </a:r>
            <a:r>
              <a:rPr lang="en-US" dirty="0" smtClean="0"/>
              <a:t>sleep, sleep on side, consistent sleep habits </a:t>
            </a:r>
          </a:p>
          <a:p>
            <a:pPr marL="342900" lvl="1" indent="-342900" eaLnBrk="1" fontAlgn="auto" hangingPunct="1">
              <a:spcBef>
                <a:spcPts val="0"/>
              </a:spcBef>
              <a:spcAft>
                <a:spcPts val="0"/>
              </a:spcAft>
              <a:buFont typeface="Arial" pitchFamily="34" charset="0"/>
              <a:buChar char="•"/>
              <a:defRPr/>
            </a:pPr>
            <a:r>
              <a:rPr lang="en-US" sz="3200" dirty="0"/>
              <a:t>Commercial drivers with OSA, if prescribed </a:t>
            </a:r>
            <a:r>
              <a:rPr lang="en-US" sz="3200" dirty="0" smtClean="0"/>
              <a:t>to </a:t>
            </a:r>
            <a:r>
              <a:rPr lang="en-US" sz="3200" dirty="0"/>
              <a:t>use PAP, must use the device </a:t>
            </a:r>
            <a:r>
              <a:rPr lang="en-US" sz="3200" dirty="0" smtClean="0"/>
              <a:t>at </a:t>
            </a:r>
            <a:r>
              <a:rPr lang="en-US" sz="3200" dirty="0"/>
              <a:t>least 4 hours/night, </a:t>
            </a:r>
            <a:r>
              <a:rPr lang="en-US" sz="3200" dirty="0" smtClean="0"/>
              <a:t>70% of </a:t>
            </a:r>
            <a:r>
              <a:rPr lang="en-US" sz="3200" dirty="0"/>
              <a:t>all nights</a:t>
            </a:r>
          </a:p>
          <a:p>
            <a:pPr marL="457200" lvl="1" indent="-457200" eaLnBrk="1" hangingPunct="1">
              <a:buFont typeface="Arial" charset="0"/>
              <a:buNone/>
              <a:defRPr/>
            </a:pPr>
            <a:endParaRPr lang="en-US" sz="3600" dirty="0" smtClean="0"/>
          </a:p>
          <a:p>
            <a:pPr marL="400050" lvl="2" indent="0" eaLnBrk="1" hangingPunct="1">
              <a:buFont typeface="Arial" charset="0"/>
              <a:buNone/>
              <a:defRPr/>
            </a:pPr>
            <a:endParaRPr lang="en-US" sz="2800" dirty="0" smtClean="0"/>
          </a:p>
        </p:txBody>
      </p:sp>
      <p:pic>
        <p:nvPicPr>
          <p:cNvPr id="2" name="Mod_8_Conclusion_c_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1" name="Picture 5" descr="P:\457407\Working\Documents\Module Content\istock photos\Module 8\directional sign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3733800"/>
            <a:ext cx="3238501" cy="2428876"/>
          </a:xfrm>
          <a:prstGeom prst="rect">
            <a:avLst/>
          </a:prstGeom>
          <a:noFill/>
          <a:extLst>
            <a:ext uri="{909E8E84-426E-40DD-AFC4-6F175D3DCCD1}">
              <a14:hiddenFill xmlns:a14="http://schemas.microsoft.com/office/drawing/2010/main">
                <a:solidFill>
                  <a:srgbClr val="FFFFFF"/>
                </a:solidFill>
              </a14:hiddenFill>
            </a:ext>
          </a:extLst>
        </p:spPr>
      </p:pic>
      <p:sp>
        <p:nvSpPr>
          <p:cNvPr id="70659" name="Title 1"/>
          <p:cNvSpPr>
            <a:spLocks noGrp="1"/>
          </p:cNvSpPr>
          <p:nvPr>
            <p:ph type="title"/>
          </p:nvPr>
        </p:nvSpPr>
        <p:spPr/>
        <p:txBody>
          <a:bodyPr/>
          <a:lstStyle/>
          <a:p>
            <a:pPr eaLnBrk="1" hangingPunct="1">
              <a:lnSpc>
                <a:spcPts val="4575"/>
              </a:lnSpc>
            </a:pPr>
            <a:r>
              <a:rPr lang="en-US" dirty="0" smtClean="0"/>
              <a:t>Succeed with PAP Compliance</a:t>
            </a:r>
          </a:p>
        </p:txBody>
      </p:sp>
      <p:sp>
        <p:nvSpPr>
          <p:cNvPr id="70660" name="Content Placeholder 2"/>
          <p:cNvSpPr>
            <a:spLocks noGrp="1"/>
          </p:cNvSpPr>
          <p:nvPr>
            <p:ph idx="1"/>
          </p:nvPr>
        </p:nvSpPr>
        <p:spPr/>
        <p:txBody>
          <a:bodyPr/>
          <a:lstStyle/>
          <a:p>
            <a:pPr marL="457200" lvl="1" indent="-457200" eaLnBrk="1" hangingPunct="1">
              <a:buFont typeface="Arial" pitchFamily="34" charset="0"/>
              <a:buChar char="•"/>
            </a:pPr>
            <a:r>
              <a:rPr lang="en-US" dirty="0" smtClean="0"/>
              <a:t>For drivers prescribed PAP therapy, first weeks are critical for working with the provider for a ‘best’ device selection, mask fit, and comfort issues</a:t>
            </a:r>
          </a:p>
          <a:p>
            <a:pPr marL="457200" lvl="1" indent="-457200" eaLnBrk="1" hangingPunct="1">
              <a:buFont typeface="Arial" pitchFamily="34" charset="0"/>
              <a:buChar char="•"/>
            </a:pPr>
            <a:r>
              <a:rPr lang="en-US" dirty="0" smtClean="0"/>
              <a:t>Carrier managers can:</a:t>
            </a:r>
          </a:p>
          <a:p>
            <a:pPr marL="857250" lvl="2" indent="-457200" eaLnBrk="1" hangingPunct="1">
              <a:buFont typeface="Calibri" pitchFamily="34" charset="0"/>
              <a:buChar char="—"/>
            </a:pPr>
            <a:r>
              <a:rPr lang="en-US" dirty="0" smtClean="0"/>
              <a:t>Install truck inverters to power PAP machines</a:t>
            </a:r>
          </a:p>
          <a:p>
            <a:pPr marL="857250" lvl="2" indent="-457200" eaLnBrk="1" hangingPunct="1">
              <a:buFont typeface="Calibri" pitchFamily="34" charset="0"/>
              <a:buChar char="—"/>
            </a:pPr>
            <a:r>
              <a:rPr lang="en-US" dirty="0" smtClean="0"/>
              <a:t>Determine where idling is permitted</a:t>
            </a:r>
          </a:p>
          <a:p>
            <a:pPr marL="857250" lvl="2" indent="-457200" eaLnBrk="1" hangingPunct="1">
              <a:buFont typeface="Calibri" pitchFamily="34" charset="0"/>
              <a:buChar char="—"/>
            </a:pPr>
            <a:r>
              <a:rPr lang="en-US" dirty="0" smtClean="0"/>
              <a:t>Locate PAP repair and supply facilities                                  for drivers on the road</a:t>
            </a:r>
          </a:p>
        </p:txBody>
      </p:sp>
      <p:pic>
        <p:nvPicPr>
          <p:cNvPr id="2" name="Mod_8_Conclusion_c_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62676"/>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5" descr="P:\457407\Working\Documents\Module Content\istock photos\Module 8\suppo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5382" y="4572000"/>
            <a:ext cx="2416966" cy="1812725"/>
          </a:xfrm>
          <a:prstGeom prst="rect">
            <a:avLst/>
          </a:prstGeom>
          <a:noFill/>
          <a:extLst>
            <a:ext uri="{909E8E84-426E-40DD-AFC4-6F175D3DCCD1}">
              <a14:hiddenFill xmlns:a14="http://schemas.microsoft.com/office/drawing/2010/main">
                <a:solidFill>
                  <a:srgbClr val="FFFFFF"/>
                </a:solidFill>
              </a14:hiddenFill>
            </a:ext>
          </a:extLst>
        </p:spPr>
      </p:pic>
      <p:sp>
        <p:nvSpPr>
          <p:cNvPr id="71683" name="Title 1"/>
          <p:cNvSpPr>
            <a:spLocks noGrp="1"/>
          </p:cNvSpPr>
          <p:nvPr>
            <p:ph type="title"/>
          </p:nvPr>
        </p:nvSpPr>
        <p:spPr/>
        <p:txBody>
          <a:bodyPr/>
          <a:lstStyle/>
          <a:p>
            <a:pPr eaLnBrk="1" hangingPunct="1">
              <a:lnSpc>
                <a:spcPts val="4575"/>
              </a:lnSpc>
            </a:pPr>
            <a:r>
              <a:rPr lang="en-US" sz="4000" dirty="0" smtClean="0"/>
              <a:t>Support Safety Culture &amp; Effective Fatigue Management on the Job</a:t>
            </a:r>
          </a:p>
        </p:txBody>
      </p:sp>
      <p:sp>
        <p:nvSpPr>
          <p:cNvPr id="71684" name="Content Placeholder 2"/>
          <p:cNvSpPr>
            <a:spLocks noGrp="1"/>
          </p:cNvSpPr>
          <p:nvPr>
            <p:ph idx="1"/>
          </p:nvPr>
        </p:nvSpPr>
        <p:spPr/>
        <p:txBody>
          <a:bodyPr/>
          <a:lstStyle/>
          <a:p>
            <a:r>
              <a:rPr lang="en-US" dirty="0" smtClean="0"/>
              <a:t>Commercial drivers on PAP need to talk with carriers and PAP provider on all issues affecting their treatment compliance</a:t>
            </a:r>
          </a:p>
          <a:p>
            <a:pPr lvl="1" eaLnBrk="1" hangingPunct="1">
              <a:buFont typeface="Calibri" pitchFamily="34" charset="0"/>
              <a:buChar char="―"/>
            </a:pPr>
            <a:r>
              <a:rPr lang="en-US" dirty="0" smtClean="0"/>
              <a:t>This contributes to Fatigue Management Program</a:t>
            </a:r>
          </a:p>
          <a:p>
            <a:r>
              <a:rPr lang="en-US" dirty="0" smtClean="0"/>
              <a:t>Networking with successful PAP users can help</a:t>
            </a:r>
          </a:p>
          <a:p>
            <a:pPr lvl="1" eaLnBrk="1" hangingPunct="1"/>
            <a:r>
              <a:rPr lang="en-US" dirty="0" smtClean="0"/>
              <a:t>Individual advice from drivers who are PAP users</a:t>
            </a:r>
          </a:p>
          <a:p>
            <a:pPr lvl="1" eaLnBrk="1" hangingPunct="1"/>
            <a:r>
              <a:rPr lang="en-US" dirty="0" smtClean="0"/>
              <a:t>Consider PAP user groups</a:t>
            </a:r>
          </a:p>
          <a:p>
            <a:pPr lvl="1" eaLnBrk="1" hangingPunct="1">
              <a:buFont typeface="Arial" pitchFamily="34" charset="0"/>
              <a:buNone/>
            </a:pPr>
            <a:endParaRPr lang="en-US" dirty="0" smtClean="0"/>
          </a:p>
        </p:txBody>
      </p:sp>
      <p:pic>
        <p:nvPicPr>
          <p:cNvPr id="2" name="Mod_8_Conclusion_c_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3865"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lnSpc>
                <a:spcPts val="4575"/>
              </a:lnSpc>
            </a:pPr>
            <a:r>
              <a:rPr lang="en-US" dirty="0" smtClean="0"/>
              <a:t>Module 8 Exam</a:t>
            </a:r>
          </a:p>
        </p:txBody>
      </p:sp>
      <p:sp>
        <p:nvSpPr>
          <p:cNvPr id="72707" name="Content Placeholder 1"/>
          <p:cNvSpPr>
            <a:spLocks noGrp="1"/>
          </p:cNvSpPr>
          <p:nvPr>
            <p:ph idx="1"/>
          </p:nvPr>
        </p:nvSpPr>
        <p:spPr/>
        <p:txBody>
          <a:bodyPr/>
          <a:lstStyle/>
          <a:p>
            <a:endParaRPr lang="en-US" smtClean="0"/>
          </a:p>
        </p:txBody>
      </p:sp>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lnSpc>
                <a:spcPts val="4575"/>
              </a:lnSpc>
            </a:pPr>
            <a:r>
              <a:rPr lang="en-US" dirty="0" smtClean="0"/>
              <a:t>Sleep Disorders</a:t>
            </a:r>
          </a:p>
        </p:txBody>
      </p:sp>
      <p:sp>
        <p:nvSpPr>
          <p:cNvPr id="19459" name="Content Placeholder 2"/>
          <p:cNvSpPr>
            <a:spLocks noGrp="1"/>
          </p:cNvSpPr>
          <p:nvPr>
            <p:ph idx="1"/>
          </p:nvPr>
        </p:nvSpPr>
        <p:spPr/>
        <p:txBody>
          <a:bodyPr/>
          <a:lstStyle/>
          <a:p>
            <a:r>
              <a:rPr lang="en-US" sz="2800" dirty="0" smtClean="0"/>
              <a:t>In US alone, 70 million people may have some type of sleep disorder – most people affected are not even aware</a:t>
            </a:r>
          </a:p>
          <a:p>
            <a:r>
              <a:rPr lang="en-US" sz="2800" dirty="0" smtClean="0"/>
              <a:t>Many go undiagnosed because physician training in sleep medicine is limited and identification can be complicated such factors                                                   as health conditions, mental                                                                                                                                          stress, or substance abuse</a:t>
            </a:r>
          </a:p>
        </p:txBody>
      </p:sp>
      <p:pic>
        <p:nvPicPr>
          <p:cNvPr id="19461" name="Picture 5" descr="P:\457407\Working\Documents\Module Content\istock photos\Module 8\truck driv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9079" y="4038600"/>
            <a:ext cx="3229009" cy="2142543"/>
          </a:xfrm>
          <a:prstGeom prst="rect">
            <a:avLst/>
          </a:prstGeom>
          <a:noFill/>
          <a:extLst>
            <a:ext uri="{909E8E84-426E-40DD-AFC4-6F175D3DCCD1}">
              <a14:hiddenFill xmlns:a14="http://schemas.microsoft.com/office/drawing/2010/main">
                <a:solidFill>
                  <a:srgbClr val="FFFFFF"/>
                </a:solidFill>
              </a14:hiddenFill>
            </a:ext>
          </a:extLst>
        </p:spPr>
      </p:pic>
      <p:pic>
        <p:nvPicPr>
          <p:cNvPr id="2" name="Mod_8_Less_1_o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81143"/>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p:txBody>
          <a:bodyPr/>
          <a:lstStyle/>
          <a:p>
            <a:pPr eaLnBrk="1" hangingPunct="1">
              <a:lnSpc>
                <a:spcPts val="4575"/>
              </a:lnSpc>
            </a:pPr>
            <a:r>
              <a:rPr lang="en-US" dirty="0" smtClean="0"/>
              <a:t>Common Sleep Disorders</a:t>
            </a:r>
          </a:p>
        </p:txBody>
      </p:sp>
      <p:sp>
        <p:nvSpPr>
          <p:cNvPr id="3" name="Content Placeholder 2"/>
          <p:cNvSpPr>
            <a:spLocks noGrp="1"/>
          </p:cNvSpPr>
          <p:nvPr>
            <p:ph idx="1"/>
          </p:nvPr>
        </p:nvSpPr>
        <p:spPr>
          <a:xfrm>
            <a:off x="457200" y="1874837"/>
            <a:ext cx="8229600" cy="4144963"/>
          </a:xfrm>
          <a:ln>
            <a:miter lim="800000"/>
            <a:headEnd/>
            <a:tailEnd/>
          </a:ln>
        </p:spPr>
        <p:txBody>
          <a:bodyPr rtlCol="0">
            <a:noAutofit/>
          </a:bodyPr>
          <a:lstStyle/>
          <a:p>
            <a:pPr fontAlgn="auto">
              <a:spcBef>
                <a:spcPts val="300"/>
              </a:spcBef>
              <a:spcAft>
                <a:spcPts val="0"/>
              </a:spcAft>
              <a:defRPr/>
            </a:pPr>
            <a:r>
              <a:rPr lang="en-US" sz="2800" dirty="0" smtClean="0"/>
              <a:t>OSA – 1 in 10 commercial drivers may                     have moderate to severe OSA! </a:t>
            </a:r>
          </a:p>
          <a:p>
            <a:pPr lvl="1" eaLnBrk="1" fontAlgn="auto" hangingPunct="1">
              <a:spcBef>
                <a:spcPts val="300"/>
              </a:spcBef>
              <a:spcAft>
                <a:spcPts val="0"/>
              </a:spcAft>
              <a:defRPr/>
            </a:pPr>
            <a:r>
              <a:rPr lang="en-US" sz="2000" dirty="0" smtClean="0"/>
              <a:t>Repeated episodes of airway collapse during sleep</a:t>
            </a:r>
          </a:p>
          <a:p>
            <a:pPr fontAlgn="auto">
              <a:spcBef>
                <a:spcPts val="300"/>
              </a:spcBef>
              <a:spcAft>
                <a:spcPts val="0"/>
              </a:spcAft>
              <a:defRPr/>
            </a:pPr>
            <a:r>
              <a:rPr lang="en-US" sz="2800" dirty="0" smtClean="0"/>
              <a:t>Insomnia </a:t>
            </a:r>
            <a:r>
              <a:rPr lang="en-US" sz="2800" dirty="0"/>
              <a:t>– </a:t>
            </a:r>
            <a:r>
              <a:rPr lang="en-US" sz="2800" dirty="0" smtClean="0"/>
              <a:t>may affect 1 in 10 adults</a:t>
            </a:r>
          </a:p>
          <a:p>
            <a:pPr lvl="1" eaLnBrk="1" fontAlgn="auto" hangingPunct="1">
              <a:spcBef>
                <a:spcPts val="300"/>
              </a:spcBef>
              <a:spcAft>
                <a:spcPts val="0"/>
              </a:spcAft>
              <a:defRPr/>
            </a:pPr>
            <a:r>
              <a:rPr lang="en-US" sz="2000" dirty="0" smtClean="0"/>
              <a:t>Unable to fall asleep or stay asleep; often anxious, irritable, depressed</a:t>
            </a:r>
          </a:p>
          <a:p>
            <a:pPr fontAlgn="auto">
              <a:spcBef>
                <a:spcPts val="300"/>
              </a:spcBef>
              <a:spcAft>
                <a:spcPts val="0"/>
              </a:spcAft>
              <a:defRPr/>
            </a:pPr>
            <a:r>
              <a:rPr lang="en-US" sz="2800" dirty="0"/>
              <a:t>Restless Leg Syndrome </a:t>
            </a:r>
            <a:r>
              <a:rPr lang="en-US" sz="2800" dirty="0" smtClean="0"/>
              <a:t>– 4-29% affected</a:t>
            </a:r>
            <a:endParaRPr lang="en-US" sz="2800" dirty="0"/>
          </a:p>
          <a:p>
            <a:pPr lvl="1" eaLnBrk="1" fontAlgn="auto" hangingPunct="1">
              <a:spcBef>
                <a:spcPts val="300"/>
              </a:spcBef>
              <a:spcAft>
                <a:spcPts val="0"/>
              </a:spcAft>
              <a:defRPr/>
            </a:pPr>
            <a:r>
              <a:rPr lang="en-US" sz="2000" dirty="0"/>
              <a:t>Tingling </a:t>
            </a:r>
            <a:r>
              <a:rPr lang="en-US" sz="2000" dirty="0" smtClean="0"/>
              <a:t>in </a:t>
            </a:r>
            <a:r>
              <a:rPr lang="en-US" sz="2000" dirty="0"/>
              <a:t>lower </a:t>
            </a:r>
            <a:r>
              <a:rPr lang="en-US" sz="2000" dirty="0" smtClean="0"/>
              <a:t>legs; involuntary kicking that disrupts sleep</a:t>
            </a:r>
          </a:p>
          <a:p>
            <a:pPr fontAlgn="auto">
              <a:spcBef>
                <a:spcPts val="300"/>
              </a:spcBef>
              <a:spcAft>
                <a:spcPts val="0"/>
              </a:spcAft>
              <a:defRPr/>
            </a:pPr>
            <a:r>
              <a:rPr lang="en-US" sz="2800" dirty="0"/>
              <a:t>Narcolepsy – a </a:t>
            </a:r>
            <a:r>
              <a:rPr lang="en-US" sz="2800" dirty="0" smtClean="0"/>
              <a:t>rare disorder</a:t>
            </a:r>
            <a:endParaRPr lang="en-US" sz="2800" dirty="0"/>
          </a:p>
          <a:p>
            <a:pPr lvl="1" eaLnBrk="1" fontAlgn="auto" hangingPunct="1">
              <a:spcBef>
                <a:spcPts val="300"/>
              </a:spcBef>
              <a:spcAft>
                <a:spcPts val="0"/>
              </a:spcAft>
              <a:defRPr/>
            </a:pPr>
            <a:r>
              <a:rPr lang="en-US" sz="2000" dirty="0"/>
              <a:t>Sudden “sleep attacks”, </a:t>
            </a:r>
            <a:r>
              <a:rPr lang="en-US" sz="2000" dirty="0" smtClean="0"/>
              <a:t>with muscle weakness; triggered by intense </a:t>
            </a:r>
            <a:r>
              <a:rPr lang="en-US" sz="2000" dirty="0"/>
              <a:t>emotions, surprises, or </a:t>
            </a:r>
            <a:r>
              <a:rPr lang="en-US" sz="2000" dirty="0" smtClean="0"/>
              <a:t>intense activity</a:t>
            </a:r>
            <a:r>
              <a:rPr lang="en-US" sz="2400" dirty="0" smtClean="0"/>
              <a:t> </a:t>
            </a:r>
            <a:endParaRPr lang="en-US" sz="2400" strike="sngStrike" dirty="0"/>
          </a:p>
          <a:p>
            <a:pPr fontAlgn="auto">
              <a:spcAft>
                <a:spcPts val="0"/>
              </a:spcAft>
              <a:defRPr/>
            </a:pPr>
            <a:endParaRPr lang="en-US" sz="2800" dirty="0" smtClean="0"/>
          </a:p>
        </p:txBody>
      </p:sp>
      <p:pic>
        <p:nvPicPr>
          <p:cNvPr id="20485" name="Picture 5" descr="P:\457407\Working\Documents\Module Content\istock photos\Module 8\crow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0785" y="1752600"/>
            <a:ext cx="2400160" cy="1592263"/>
          </a:xfrm>
          <a:prstGeom prst="rect">
            <a:avLst/>
          </a:prstGeom>
          <a:noFill/>
          <a:extLst>
            <a:ext uri="{909E8E84-426E-40DD-AFC4-6F175D3DCCD1}">
              <a14:hiddenFill xmlns:a14="http://schemas.microsoft.com/office/drawing/2010/main">
                <a:solidFill>
                  <a:srgbClr val="FFFFFF"/>
                </a:solidFill>
              </a14:hiddenFill>
            </a:ext>
          </a:extLst>
        </p:spPr>
      </p:pic>
      <p:pic>
        <p:nvPicPr>
          <p:cNvPr id="4" name="Mod_8_Less_1_Slide_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5F0A43-1D9D-40D1-90F6-E4901F107FB4}">
  <ds:schemaRefs>
    <ds:schemaRef ds:uri="http://purl.org/dc/elements/1.1/"/>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CDBAC923-C6DB-4996-A854-BA52A96BA0E4}">
  <ds:schemaRefs>
    <ds:schemaRef ds:uri="http://schemas.microsoft.com/sharepoint/v3/contenttype/forms"/>
  </ds:schemaRefs>
</ds:datastoreItem>
</file>

<file path=customXml/itemProps3.xml><?xml version="1.0" encoding="utf-8"?>
<ds:datastoreItem xmlns:ds="http://schemas.openxmlformats.org/officeDocument/2006/customXml" ds:itemID="{124C91F5-E937-4A73-A022-6C4E4D5E7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25978</TotalTime>
  <Words>16760</Words>
  <Application>Microsoft Office PowerPoint</Application>
  <PresentationFormat>On-screen Show (4:3)</PresentationFormat>
  <Paragraphs>1099</Paragraphs>
  <Slides>74</Slides>
  <Notes>74</Notes>
  <HiddenSlides>0</HiddenSlides>
  <MMClips>57</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Module 8: Driver Sleep Disorders Management</vt:lpstr>
      <vt:lpstr>Module 8 Overview</vt:lpstr>
      <vt:lpstr>Acronym List</vt:lpstr>
      <vt:lpstr>Lesson 1: Overview of Sleep Disorders</vt:lpstr>
      <vt:lpstr>Commercial Motor Vehicle Crashes   Excessive Sleepiness on the Job   Sleep Disorders</vt:lpstr>
      <vt:lpstr>Background on Natural  (Normal) Sleep</vt:lpstr>
      <vt:lpstr>When Natural Sleep is Disrupted </vt:lpstr>
      <vt:lpstr>Sleep Disorders</vt:lpstr>
      <vt:lpstr>Common Sleep Disorders</vt:lpstr>
      <vt:lpstr>Hypopneas &amp; Apneas in Sleep Apnea “Please mouse over the screen and click to play this video”</vt:lpstr>
      <vt:lpstr>Apneas Disrupt Sleep &amp; Body Functions</vt:lpstr>
      <vt:lpstr>Effects of OSA on Mental Performance, Safety, Health, &amp; Quality of Life</vt:lpstr>
      <vt:lpstr>Crash Risk &amp; Sleep Apnea</vt:lpstr>
      <vt:lpstr>Lesson Quiz</vt:lpstr>
      <vt:lpstr>Lesson Quiz</vt:lpstr>
      <vt:lpstr>Lesson Quiz</vt:lpstr>
      <vt:lpstr>Lesson Quiz</vt:lpstr>
      <vt:lpstr>Lesson Quiz</vt:lpstr>
      <vt:lpstr>Lesson 2: Screening &amp; Testing for Sleep Disorders</vt:lpstr>
      <vt:lpstr>OSA &amp; Commercial Drivers in the US</vt:lpstr>
      <vt:lpstr>CCMTA Medical Standards* -  Sleep Apnea &amp; Commercial Drivers</vt:lpstr>
      <vt:lpstr>The FMCSA Medical Expert Panel (MEP)</vt:lpstr>
      <vt:lpstr>FMCSA Medical Expert Panel Recommendations* for Sleep Disorders Screening</vt:lpstr>
      <vt:lpstr>Screening for Sleep Disorders</vt:lpstr>
      <vt:lpstr>Benefits of Screening for          Sleep Apnea</vt:lpstr>
      <vt:lpstr>Screening Markers for Sleep Apnea        - Signs and Symptoms (1 of 4) </vt:lpstr>
      <vt:lpstr>Screening Markers for Sleep Apnea -  Physical Features (2 of 4)</vt:lpstr>
      <vt:lpstr>Screening Markers for Sleep Apnea -  Genetics and Family History May be Important (3 of 4)</vt:lpstr>
      <vt:lpstr>Screening Markers for Sleep Apnea-  Health Indicators (4 of 4)</vt:lpstr>
      <vt:lpstr>OSA Screening Questionnaires</vt:lpstr>
      <vt:lpstr>Medical Guidelines (AASM)*  for Sleep Disorders Testing</vt:lpstr>
      <vt:lpstr>Sleep Test Results </vt:lpstr>
      <vt:lpstr>Lesson Quiz</vt:lpstr>
      <vt:lpstr>Lesson Quiz</vt:lpstr>
      <vt:lpstr>Lesson Quiz</vt:lpstr>
      <vt:lpstr>Lesson Quiz</vt:lpstr>
      <vt:lpstr>Lesson Quiz</vt:lpstr>
      <vt:lpstr>Lesson 3: Treatment Options for Commercial Drivers &amp; Recommendations from Federal Regulators</vt:lpstr>
      <vt:lpstr>Approaches to Treating              Sleep Apnea</vt:lpstr>
      <vt:lpstr>Benefits of Treating Sleep Apnea</vt:lpstr>
      <vt:lpstr>FMCSA Medical Expert Panel Recommendations  for Treating Sleep Apnea</vt:lpstr>
      <vt:lpstr>OSA Treatment with PAP</vt:lpstr>
      <vt:lpstr>How PAP Works (Example is APAP)</vt:lpstr>
      <vt:lpstr>PowerPoint Presentation</vt:lpstr>
      <vt:lpstr>Oral Appliances for Treating     Sleep Apnea</vt:lpstr>
      <vt:lpstr>OSA-Preventative Measures</vt:lpstr>
      <vt:lpstr>Lesson Quiz</vt:lpstr>
      <vt:lpstr>Lesson Quiz</vt:lpstr>
      <vt:lpstr>Lesson Quiz</vt:lpstr>
      <vt:lpstr>Lesson Quiz</vt:lpstr>
      <vt:lpstr>Lesson Quiz</vt:lpstr>
      <vt:lpstr>Lesson 4: Compliance with Sleep Apnea Treatment &amp; Fatigue Management on the Job  </vt:lpstr>
      <vt:lpstr>Tips for Successful PAP Treatment</vt:lpstr>
      <vt:lpstr>Using PAP</vt:lpstr>
      <vt:lpstr>Customize PAP for Sleep &amp; Comfort</vt:lpstr>
      <vt:lpstr>What Drivers Should Know About Medical Expert Panel Recommendations* for Tracking PAP Compliance</vt:lpstr>
      <vt:lpstr>Devices for PAP Therapy Monitoring</vt:lpstr>
      <vt:lpstr>Carrier Managers Can Help</vt:lpstr>
      <vt:lpstr>Get Advice from CMV Drivers Successful with PAP Therapy  </vt:lpstr>
      <vt:lpstr>Lesson Quiz</vt:lpstr>
      <vt:lpstr>Lesson Quiz</vt:lpstr>
      <vt:lpstr>Lesson Quiz</vt:lpstr>
      <vt:lpstr>Lesson Quiz</vt:lpstr>
      <vt:lpstr>Lesson Quiz</vt:lpstr>
      <vt:lpstr>Conclusion: Review &amp; Summary</vt:lpstr>
      <vt:lpstr>Sleep Disorders &amp;  Effects of Sleep Apnea</vt:lpstr>
      <vt:lpstr>Recognizing Sleep Apnea &amp; Its Safety and Health Consequences</vt:lpstr>
      <vt:lpstr>Self-Detection &amp; Effective Screening for OSA</vt:lpstr>
      <vt:lpstr>Effective Sleep Disorder Screening &amp; Testing for CMV Industry</vt:lpstr>
      <vt:lpstr>Treatment Options for Sleep Apnea</vt:lpstr>
      <vt:lpstr>Lifestyle Changes &amp; Importance of Compliance</vt:lpstr>
      <vt:lpstr>Succeed with PAP Compliance</vt:lpstr>
      <vt:lpstr>Support Safety Culture &amp; Effective Fatigue Management on the Job</vt:lpstr>
      <vt:lpstr>Module 8 Exam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Driver Sleep Disorders Management Module</dc:title>
  <dc:creator>Bill Herbert</dc:creator>
  <cp:lastModifiedBy>Admin</cp:lastModifiedBy>
  <cp:revision>1170</cp:revision>
  <cp:lastPrinted>2012-02-03T20:42:51Z</cp:lastPrinted>
  <dcterms:created xsi:type="dcterms:W3CDTF">2011-09-19T18:09:00Z</dcterms:created>
  <dcterms:modified xsi:type="dcterms:W3CDTF">2013-07-10T00:59:01Z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