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8"/>
  </p:notesMasterIdLst>
  <p:handoutMasterIdLst>
    <p:handoutMasterId r:id="rId59"/>
  </p:handoutMasterIdLst>
  <p:sldIdLst>
    <p:sldId id="256" r:id="rId5"/>
    <p:sldId id="512" r:id="rId6"/>
    <p:sldId id="570" r:id="rId7"/>
    <p:sldId id="513" r:id="rId8"/>
    <p:sldId id="514" r:id="rId9"/>
    <p:sldId id="567" r:id="rId10"/>
    <p:sldId id="563" r:id="rId11"/>
    <p:sldId id="516" r:id="rId12"/>
    <p:sldId id="559" r:id="rId13"/>
    <p:sldId id="558" r:id="rId14"/>
    <p:sldId id="298" r:id="rId15"/>
    <p:sldId id="553" r:id="rId16"/>
    <p:sldId id="571" r:id="rId17"/>
    <p:sldId id="301" r:id="rId18"/>
    <p:sldId id="575" r:id="rId19"/>
    <p:sldId id="445" r:id="rId20"/>
    <p:sldId id="302" r:id="rId21"/>
    <p:sldId id="554" r:id="rId22"/>
    <p:sldId id="303" r:id="rId23"/>
    <p:sldId id="523" r:id="rId24"/>
    <p:sldId id="305" r:id="rId25"/>
    <p:sldId id="564" r:id="rId26"/>
    <p:sldId id="526" r:id="rId27"/>
    <p:sldId id="527" r:id="rId28"/>
    <p:sldId id="522" r:id="rId29"/>
    <p:sldId id="568" r:id="rId30"/>
    <p:sldId id="569" r:id="rId31"/>
    <p:sldId id="518" r:id="rId32"/>
    <p:sldId id="524" r:id="rId33"/>
    <p:sldId id="572" r:id="rId34"/>
    <p:sldId id="545" r:id="rId35"/>
    <p:sldId id="573" r:id="rId36"/>
    <p:sldId id="525" r:id="rId37"/>
    <p:sldId id="557" r:id="rId38"/>
    <p:sldId id="528" r:id="rId39"/>
    <p:sldId id="546" r:id="rId40"/>
    <p:sldId id="529" r:id="rId41"/>
    <p:sldId id="565" r:id="rId42"/>
    <p:sldId id="549" r:id="rId43"/>
    <p:sldId id="550" r:id="rId44"/>
    <p:sldId id="551" r:id="rId45"/>
    <p:sldId id="532" r:id="rId46"/>
    <p:sldId id="530" r:id="rId47"/>
    <p:sldId id="531" r:id="rId48"/>
    <p:sldId id="533" r:id="rId49"/>
    <p:sldId id="534" r:id="rId50"/>
    <p:sldId id="576" r:id="rId51"/>
    <p:sldId id="552" r:id="rId52"/>
    <p:sldId id="535" r:id="rId53"/>
    <p:sldId id="537" r:id="rId54"/>
    <p:sldId id="538" r:id="rId55"/>
    <p:sldId id="539" r:id="rId56"/>
    <p:sldId id="278" r:id="rId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00000"/>
    <a:srgbClr val="FF99CC"/>
    <a:srgbClr val="006600"/>
    <a:srgbClr val="0033CC"/>
    <a:srgbClr val="00CC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279" autoAdjust="0"/>
  </p:normalViewPr>
  <p:slideViewPr>
    <p:cSldViewPr>
      <p:cViewPr>
        <p:scale>
          <a:sx n="71" d="100"/>
          <a:sy n="71" d="100"/>
        </p:scale>
        <p:origin x="-214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slie\Documents\a%20TBSAFETY\a%202011%20New%20Projects\a%20FMP\Module%203%20-%20Driver%20Ed\Mod%203%20Data%20&amp;%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slie\Documents\a%20TBSAFETY\a%202011%20New%20Projects\a%20FMP\Module%203%20-%20Driver%20Ed\Mod%203%20Data%20&amp;%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97111913359428E-2"/>
          <c:y val="0.17665615141955837"/>
          <c:w val="0.69314079422384556"/>
          <c:h val="0.60567823343853633"/>
        </c:manualLayout>
      </c:layout>
      <c:lineChart>
        <c:grouping val="standard"/>
        <c:varyColors val="0"/>
        <c:ser>
          <c:idx val="0"/>
          <c:order val="0"/>
          <c:tx>
            <c:strRef>
              <c:f>'[2]Fig 5-12 + 5-14'!$B$127</c:f>
              <c:strCache>
                <c:ptCount val="1"/>
                <c:pt idx="0">
                  <c:v>9 Hrs in Bed</c:v>
                </c:pt>
              </c:strCache>
            </c:strRef>
          </c:tx>
          <c:spPr>
            <a:ln w="38100">
              <a:solidFill>
                <a:srgbClr val="000080"/>
              </a:solidFill>
              <a:prstDash val="solid"/>
            </a:ln>
          </c:spPr>
          <c:marker>
            <c:symbol val="diamond"/>
            <c:size val="7"/>
            <c:spPr>
              <a:solidFill>
                <a:srgbClr val="000080"/>
              </a:solidFill>
              <a:ln>
                <a:solidFill>
                  <a:srgbClr val="000080"/>
                </a:solidFill>
                <a:prstDash val="solid"/>
              </a:ln>
            </c:spPr>
          </c:marker>
          <c:val>
            <c:numRef>
              <c:f>'[2]Fig 5-12 + 5-14'!$B$128:$B$135</c:f>
              <c:numCache>
                <c:formatCode>General</c:formatCode>
                <c:ptCount val="8"/>
                <c:pt idx="0">
                  <c:v>95</c:v>
                </c:pt>
                <c:pt idx="1">
                  <c:v>95</c:v>
                </c:pt>
                <c:pt idx="2">
                  <c:v>96</c:v>
                </c:pt>
                <c:pt idx="3">
                  <c:v>94</c:v>
                </c:pt>
                <c:pt idx="4">
                  <c:v>95</c:v>
                </c:pt>
                <c:pt idx="5">
                  <c:v>96</c:v>
                </c:pt>
                <c:pt idx="6">
                  <c:v>97</c:v>
                </c:pt>
                <c:pt idx="7">
                  <c:v>95</c:v>
                </c:pt>
              </c:numCache>
            </c:numRef>
          </c:val>
          <c:smooth val="0"/>
        </c:ser>
        <c:ser>
          <c:idx val="1"/>
          <c:order val="1"/>
          <c:tx>
            <c:strRef>
              <c:f>'[2]Fig 5-12 + 5-14'!$C$127</c:f>
              <c:strCache>
                <c:ptCount val="1"/>
                <c:pt idx="0">
                  <c:v>7 Hrs in Bed</c:v>
                </c:pt>
              </c:strCache>
            </c:strRef>
          </c:tx>
          <c:spPr>
            <a:ln w="38100">
              <a:solidFill>
                <a:srgbClr val="FF00FF"/>
              </a:solidFill>
              <a:prstDash val="solid"/>
            </a:ln>
          </c:spPr>
          <c:marker>
            <c:symbol val="square"/>
            <c:size val="7"/>
            <c:spPr>
              <a:solidFill>
                <a:srgbClr val="FF00FF"/>
              </a:solidFill>
              <a:ln>
                <a:solidFill>
                  <a:srgbClr val="FF00FF"/>
                </a:solidFill>
                <a:prstDash val="solid"/>
              </a:ln>
            </c:spPr>
          </c:marker>
          <c:val>
            <c:numRef>
              <c:f>'[2]Fig 5-12 + 5-14'!$C$128:$C$135</c:f>
              <c:numCache>
                <c:formatCode>General</c:formatCode>
                <c:ptCount val="8"/>
                <c:pt idx="0">
                  <c:v>93</c:v>
                </c:pt>
                <c:pt idx="1">
                  <c:v>92</c:v>
                </c:pt>
                <c:pt idx="2">
                  <c:v>92</c:v>
                </c:pt>
                <c:pt idx="3">
                  <c:v>89</c:v>
                </c:pt>
                <c:pt idx="4">
                  <c:v>87</c:v>
                </c:pt>
                <c:pt idx="5">
                  <c:v>87</c:v>
                </c:pt>
                <c:pt idx="6">
                  <c:v>83</c:v>
                </c:pt>
                <c:pt idx="7">
                  <c:v>83</c:v>
                </c:pt>
              </c:numCache>
            </c:numRef>
          </c:val>
          <c:smooth val="0"/>
        </c:ser>
        <c:ser>
          <c:idx val="2"/>
          <c:order val="2"/>
          <c:tx>
            <c:strRef>
              <c:f>'[2]Fig 5-12 + 5-14'!$D$127</c:f>
              <c:strCache>
                <c:ptCount val="1"/>
                <c:pt idx="0">
                  <c:v>5 Hrs in Bed</c:v>
                </c:pt>
              </c:strCache>
            </c:strRef>
          </c:tx>
          <c:spPr>
            <a:ln w="38100">
              <a:solidFill>
                <a:srgbClr val="800080"/>
              </a:solidFill>
              <a:prstDash val="solid"/>
            </a:ln>
          </c:spPr>
          <c:marker>
            <c:symbol val="circle"/>
            <c:size val="7"/>
            <c:spPr>
              <a:solidFill>
                <a:srgbClr val="FFFF00"/>
              </a:solidFill>
              <a:ln>
                <a:solidFill>
                  <a:srgbClr val="FFFF00"/>
                </a:solidFill>
                <a:prstDash val="solid"/>
              </a:ln>
            </c:spPr>
          </c:marker>
          <c:val>
            <c:numRef>
              <c:f>'[2]Fig 5-12 + 5-14'!$D$128:$D$135</c:f>
              <c:numCache>
                <c:formatCode>General</c:formatCode>
                <c:ptCount val="8"/>
                <c:pt idx="0">
                  <c:v>93</c:v>
                </c:pt>
                <c:pt idx="1">
                  <c:v>86</c:v>
                </c:pt>
                <c:pt idx="2">
                  <c:v>85</c:v>
                </c:pt>
                <c:pt idx="3">
                  <c:v>80</c:v>
                </c:pt>
                <c:pt idx="4">
                  <c:v>78</c:v>
                </c:pt>
                <c:pt idx="5">
                  <c:v>73</c:v>
                </c:pt>
                <c:pt idx="6">
                  <c:v>68</c:v>
                </c:pt>
                <c:pt idx="7">
                  <c:v>68</c:v>
                </c:pt>
              </c:numCache>
            </c:numRef>
          </c:val>
          <c:smooth val="0"/>
        </c:ser>
        <c:ser>
          <c:idx val="3"/>
          <c:order val="3"/>
          <c:tx>
            <c:strRef>
              <c:f>'[2]Fig 5-12 + 5-14'!$E$127</c:f>
              <c:strCache>
                <c:ptCount val="1"/>
                <c:pt idx="0">
                  <c:v>3 Hrs in Bed</c:v>
                </c:pt>
              </c:strCache>
            </c:strRef>
          </c:tx>
          <c:spPr>
            <a:ln w="38100">
              <a:solidFill>
                <a:srgbClr val="FF0000"/>
              </a:solidFill>
              <a:prstDash val="solid"/>
            </a:ln>
          </c:spPr>
          <c:marker>
            <c:symbol val="triangle"/>
            <c:size val="7"/>
            <c:spPr>
              <a:noFill/>
              <a:ln>
                <a:solidFill>
                  <a:srgbClr val="00FFFF"/>
                </a:solidFill>
                <a:prstDash val="solid"/>
              </a:ln>
            </c:spPr>
          </c:marker>
          <c:val>
            <c:numRef>
              <c:f>'[2]Fig 5-12 + 5-14'!$E$128:$E$135</c:f>
              <c:numCache>
                <c:formatCode>General</c:formatCode>
                <c:ptCount val="8"/>
                <c:pt idx="0">
                  <c:v>90</c:v>
                </c:pt>
                <c:pt idx="1">
                  <c:v>80</c:v>
                </c:pt>
                <c:pt idx="2">
                  <c:v>76</c:v>
                </c:pt>
                <c:pt idx="3">
                  <c:v>54</c:v>
                </c:pt>
                <c:pt idx="4">
                  <c:v>48</c:v>
                </c:pt>
                <c:pt idx="5">
                  <c:v>43</c:v>
                </c:pt>
                <c:pt idx="6">
                  <c:v>35</c:v>
                </c:pt>
                <c:pt idx="7">
                  <c:v>23</c:v>
                </c:pt>
              </c:numCache>
            </c:numRef>
          </c:val>
          <c:smooth val="0"/>
        </c:ser>
        <c:dLbls>
          <c:showLegendKey val="0"/>
          <c:showVal val="0"/>
          <c:showCatName val="0"/>
          <c:showSerName val="0"/>
          <c:showPercent val="0"/>
          <c:showBubbleSize val="0"/>
        </c:dLbls>
        <c:marker val="1"/>
        <c:smooth val="0"/>
        <c:axId val="51701248"/>
        <c:axId val="51537024"/>
      </c:lineChart>
      <c:catAx>
        <c:axId val="51701248"/>
        <c:scaling>
          <c:orientation val="minMax"/>
        </c:scaling>
        <c:delete val="0"/>
        <c:axPos val="b"/>
        <c:title>
          <c:tx>
            <c:rich>
              <a:bodyPr/>
              <a:lstStyle/>
              <a:p>
                <a:pPr>
                  <a:defRPr sz="2000" b="1" i="0" u="none" strike="noStrike" baseline="0">
                    <a:solidFill>
                      <a:srgbClr val="000000"/>
                    </a:solidFill>
                    <a:latin typeface="Arial"/>
                    <a:ea typeface="Arial"/>
                    <a:cs typeface="Arial"/>
                  </a:defRPr>
                </a:pPr>
                <a:r>
                  <a:rPr lang="en-US" sz="2000" dirty="0"/>
                  <a:t>Days of Restricted Sleep</a:t>
                </a:r>
              </a:p>
            </c:rich>
          </c:tx>
          <c:layout>
            <c:manualLayout>
              <c:xMode val="edge"/>
              <c:yMode val="edge"/>
              <c:x val="0.15835520559930097"/>
              <c:y val="0.8720616374566109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51537024"/>
        <c:crosses val="autoZero"/>
        <c:auto val="1"/>
        <c:lblAlgn val="ctr"/>
        <c:lblOffset val="100"/>
        <c:tickLblSkip val="1"/>
        <c:tickMarkSkip val="1"/>
        <c:noMultiLvlLbl val="0"/>
      </c:catAx>
      <c:valAx>
        <c:axId val="51537024"/>
        <c:scaling>
          <c:orientation val="minMax"/>
        </c:scaling>
        <c:delete val="1"/>
        <c:axPos val="l"/>
        <c:majorGridlines>
          <c:spPr>
            <a:ln w="3175">
              <a:solidFill>
                <a:srgbClr val="000000"/>
              </a:solidFill>
              <a:prstDash val="solid"/>
            </a:ln>
          </c:spPr>
        </c:majorGridlines>
        <c:title>
          <c:tx>
            <c:rich>
              <a:bodyPr/>
              <a:lstStyle/>
              <a:p>
                <a:pPr>
                  <a:defRPr sz="2000" b="1" i="0" u="none" strike="noStrike" baseline="0">
                    <a:solidFill>
                      <a:srgbClr val="000000"/>
                    </a:solidFill>
                    <a:latin typeface="Arial"/>
                    <a:ea typeface="Arial"/>
                    <a:cs typeface="Arial"/>
                  </a:defRPr>
                </a:pPr>
                <a:r>
                  <a:rPr lang="en-US" sz="2000" dirty="0"/>
                  <a:t>Relative Performance</a:t>
                </a:r>
              </a:p>
            </c:rich>
          </c:tx>
          <c:layout>
            <c:manualLayout>
              <c:xMode val="edge"/>
              <c:yMode val="edge"/>
              <c:x val="1.4175029591889265E-2"/>
              <c:y val="0.16925302683938731"/>
            </c:manualLayout>
          </c:layout>
          <c:overlay val="0"/>
          <c:spPr>
            <a:noFill/>
            <a:ln w="25400">
              <a:noFill/>
            </a:ln>
          </c:spPr>
        </c:title>
        <c:numFmt formatCode="General" sourceLinked="1"/>
        <c:majorTickMark val="out"/>
        <c:minorTickMark val="none"/>
        <c:tickLblPos val="none"/>
        <c:crossAx val="51701248"/>
        <c:crosses val="autoZero"/>
        <c:crossBetween val="between"/>
      </c:valAx>
      <c:spPr>
        <a:solidFill>
          <a:srgbClr val="FFFFFF"/>
        </a:solidFill>
        <a:ln w="12700">
          <a:solidFill>
            <a:srgbClr val="808080"/>
          </a:solidFill>
          <a:prstDash val="solid"/>
        </a:ln>
      </c:spPr>
    </c:plotArea>
    <c:legend>
      <c:legendPos val="r"/>
      <c:legendEntry>
        <c:idx val="0"/>
        <c:txPr>
          <a:bodyPr/>
          <a:lstStyle/>
          <a:p>
            <a:pPr>
              <a:defRPr sz="1400" b="1" i="0" u="none" strike="noStrike" baseline="0">
                <a:solidFill>
                  <a:srgbClr val="000000"/>
                </a:solidFill>
                <a:latin typeface="Arial"/>
                <a:ea typeface="Arial"/>
                <a:cs typeface="Arial"/>
              </a:defRPr>
            </a:pPr>
            <a:endParaRPr lang="en-US"/>
          </a:p>
        </c:txPr>
      </c:legendEntry>
      <c:legendEntry>
        <c:idx val="1"/>
        <c:txPr>
          <a:bodyPr/>
          <a:lstStyle/>
          <a:p>
            <a:pPr>
              <a:defRPr sz="1400" b="1" i="0" u="none" strike="noStrike" baseline="0">
                <a:solidFill>
                  <a:srgbClr val="000000"/>
                </a:solidFill>
                <a:latin typeface="Arial"/>
                <a:ea typeface="Arial"/>
                <a:cs typeface="Arial"/>
              </a:defRPr>
            </a:pPr>
            <a:endParaRPr lang="en-US"/>
          </a:p>
        </c:txPr>
      </c:legendEntry>
      <c:legendEntry>
        <c:idx val="2"/>
        <c:txPr>
          <a:bodyPr/>
          <a:lstStyle/>
          <a:p>
            <a:pPr>
              <a:defRPr sz="1400" b="1" i="0" u="none" strike="noStrike" baseline="0">
                <a:solidFill>
                  <a:srgbClr val="000000"/>
                </a:solidFill>
                <a:latin typeface="Arial"/>
                <a:ea typeface="Arial"/>
                <a:cs typeface="Arial"/>
              </a:defRPr>
            </a:pPr>
            <a:endParaRPr lang="en-US"/>
          </a:p>
        </c:txPr>
      </c:legendEntry>
      <c:legendEntry>
        <c:idx val="3"/>
        <c:txPr>
          <a:bodyPr/>
          <a:lstStyle/>
          <a:p>
            <a:pPr>
              <a:defRPr sz="1400" b="1" i="0" u="none" strike="noStrike" baseline="0">
                <a:solidFill>
                  <a:srgbClr val="000000"/>
                </a:solidFill>
                <a:latin typeface="Arial"/>
                <a:ea typeface="Arial"/>
                <a:cs typeface="Arial"/>
              </a:defRPr>
            </a:pPr>
            <a:endParaRPr lang="en-US"/>
          </a:p>
        </c:txPr>
      </c:legendEntry>
      <c:layout>
        <c:manualLayout>
          <c:xMode val="edge"/>
          <c:yMode val="edge"/>
          <c:x val="0.78339350180503509"/>
          <c:y val="0.34700315457412828"/>
          <c:w val="0.20216606498194942"/>
          <c:h val="0.26813880126182982"/>
        </c:manualLayout>
      </c:layout>
      <c:overlay val="0"/>
      <c:spPr>
        <a:solidFill>
          <a:srgbClr val="FFFFFF"/>
        </a:solidFill>
        <a:ln w="3175">
          <a:solidFill>
            <a:srgbClr val="000000"/>
          </a:solidFill>
          <a:prstDash val="solid"/>
        </a:ln>
      </c:spPr>
      <c:txPr>
        <a:bodyPr/>
        <a:lstStyle/>
        <a:p>
          <a:pPr>
            <a:defRPr sz="920" b="1"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0800">
              <a:solidFill>
                <a:srgbClr val="C00000"/>
              </a:solidFill>
            </a:ln>
          </c:spPr>
          <c:marker>
            <c:symbol val="none"/>
          </c:marker>
          <c:cat>
            <c:strRef>
              <c:f>'Circadian (2)'!$A$113:$A$160</c:f>
              <c:strCache>
                <c:ptCount val="48"/>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strCache>
            </c:strRef>
          </c:cat>
          <c:val>
            <c:numRef>
              <c:f>'Circadian (2)'!$B$113:$B$160</c:f>
              <c:numCache>
                <c:formatCode>0.0</c:formatCode>
                <c:ptCount val="48"/>
                <c:pt idx="0">
                  <c:v>10.566666666666826</c:v>
                </c:pt>
                <c:pt idx="1">
                  <c:v>9.3333333333333357</c:v>
                </c:pt>
                <c:pt idx="2">
                  <c:v>8.1666666666666767</c:v>
                </c:pt>
                <c:pt idx="3">
                  <c:v>6.8333333333333934</c:v>
                </c:pt>
                <c:pt idx="4">
                  <c:v>5.666666666666667</c:v>
                </c:pt>
                <c:pt idx="5">
                  <c:v>4.5</c:v>
                </c:pt>
                <c:pt idx="6">
                  <c:v>3.6666666666666665</c:v>
                </c:pt>
                <c:pt idx="7">
                  <c:v>3</c:v>
                </c:pt>
                <c:pt idx="8">
                  <c:v>2.8333333333333335</c:v>
                </c:pt>
                <c:pt idx="9">
                  <c:v>3</c:v>
                </c:pt>
                <c:pt idx="10">
                  <c:v>3.5666666666666664</c:v>
                </c:pt>
                <c:pt idx="11">
                  <c:v>4.3999999999999995</c:v>
                </c:pt>
                <c:pt idx="12">
                  <c:v>5.6333333333333524</c:v>
                </c:pt>
                <c:pt idx="13">
                  <c:v>7.2333333333334124</c:v>
                </c:pt>
                <c:pt idx="14">
                  <c:v>8.9333333333333318</c:v>
                </c:pt>
                <c:pt idx="15">
                  <c:v>11.033333333333333</c:v>
                </c:pt>
                <c:pt idx="16">
                  <c:v>13.200000000000001</c:v>
                </c:pt>
                <c:pt idx="17">
                  <c:v>15.166666666666726</c:v>
                </c:pt>
                <c:pt idx="18">
                  <c:v>16.5</c:v>
                </c:pt>
                <c:pt idx="19">
                  <c:v>17.333333333332789</c:v>
                </c:pt>
                <c:pt idx="20">
                  <c:v>17.833333333332789</c:v>
                </c:pt>
                <c:pt idx="21">
                  <c:v>18</c:v>
                </c:pt>
                <c:pt idx="22">
                  <c:v>18</c:v>
                </c:pt>
                <c:pt idx="23">
                  <c:v>17.666666666666668</c:v>
                </c:pt>
                <c:pt idx="24">
                  <c:v>17.166666666666668</c:v>
                </c:pt>
                <c:pt idx="25">
                  <c:v>16.333333333332789</c:v>
                </c:pt>
                <c:pt idx="26">
                  <c:v>15.333333333333334</c:v>
                </c:pt>
                <c:pt idx="27">
                  <c:v>14.166666666666726</c:v>
                </c:pt>
                <c:pt idx="28">
                  <c:v>13.166666666666726</c:v>
                </c:pt>
                <c:pt idx="29">
                  <c:v>12.833333333333334</c:v>
                </c:pt>
                <c:pt idx="30">
                  <c:v>13.333333333333334</c:v>
                </c:pt>
                <c:pt idx="31">
                  <c:v>14.5</c:v>
                </c:pt>
                <c:pt idx="32">
                  <c:v>15.733333333333333</c:v>
                </c:pt>
                <c:pt idx="33">
                  <c:v>16.666666666666668</c:v>
                </c:pt>
                <c:pt idx="34">
                  <c:v>17.333333333332789</c:v>
                </c:pt>
                <c:pt idx="35">
                  <c:v>17.933333333332616</c:v>
                </c:pt>
                <c:pt idx="36">
                  <c:v>18.333333333332789</c:v>
                </c:pt>
                <c:pt idx="37">
                  <c:v>18.333333333332789</c:v>
                </c:pt>
                <c:pt idx="38">
                  <c:v>18.166666666666668</c:v>
                </c:pt>
                <c:pt idx="39">
                  <c:v>18</c:v>
                </c:pt>
                <c:pt idx="40">
                  <c:v>18</c:v>
                </c:pt>
                <c:pt idx="41">
                  <c:v>17.833333333332789</c:v>
                </c:pt>
                <c:pt idx="42">
                  <c:v>17.333333333332789</c:v>
                </c:pt>
                <c:pt idx="43">
                  <c:v>16</c:v>
                </c:pt>
                <c:pt idx="44">
                  <c:v>14.666666666666726</c:v>
                </c:pt>
                <c:pt idx="45">
                  <c:v>13.5</c:v>
                </c:pt>
                <c:pt idx="46">
                  <c:v>12.733333333333333</c:v>
                </c:pt>
                <c:pt idx="47">
                  <c:v>11.733333333333333</c:v>
                </c:pt>
              </c:numCache>
            </c:numRef>
          </c:val>
          <c:smooth val="1"/>
        </c:ser>
        <c:dLbls>
          <c:showLegendKey val="0"/>
          <c:showVal val="0"/>
          <c:showCatName val="0"/>
          <c:showSerName val="0"/>
          <c:showPercent val="0"/>
          <c:showBubbleSize val="0"/>
        </c:dLbls>
        <c:marker val="1"/>
        <c:smooth val="0"/>
        <c:axId val="52053504"/>
        <c:axId val="51539328"/>
      </c:lineChart>
      <c:catAx>
        <c:axId val="52053504"/>
        <c:scaling>
          <c:orientation val="minMax"/>
        </c:scaling>
        <c:delete val="0"/>
        <c:axPos val="b"/>
        <c:title>
          <c:tx>
            <c:rich>
              <a:bodyPr/>
              <a:lstStyle/>
              <a:p>
                <a:pPr>
                  <a:defRPr sz="2000"/>
                </a:pPr>
                <a:r>
                  <a:rPr lang="en-US" sz="2000" dirty="0"/>
                  <a:t>Hour of the Day</a:t>
                </a:r>
              </a:p>
            </c:rich>
          </c:tx>
          <c:layout>
            <c:manualLayout>
              <c:xMode val="edge"/>
              <c:yMode val="edge"/>
              <c:x val="0.39271477663230342"/>
              <c:y val="0.89884711286089414"/>
            </c:manualLayout>
          </c:layout>
          <c:overlay val="0"/>
        </c:title>
        <c:majorTickMark val="out"/>
        <c:minorTickMark val="none"/>
        <c:tickLblPos val="nextTo"/>
        <c:txPr>
          <a:bodyPr/>
          <a:lstStyle/>
          <a:p>
            <a:pPr>
              <a:defRPr sz="1800" b="1"/>
            </a:pPr>
            <a:endParaRPr lang="en-US"/>
          </a:p>
        </c:txPr>
        <c:crossAx val="51539328"/>
        <c:crosses val="autoZero"/>
        <c:auto val="1"/>
        <c:lblAlgn val="ctr"/>
        <c:lblOffset val="100"/>
        <c:noMultiLvlLbl val="0"/>
      </c:catAx>
      <c:valAx>
        <c:axId val="51539328"/>
        <c:scaling>
          <c:orientation val="minMax"/>
        </c:scaling>
        <c:delete val="1"/>
        <c:axPos val="l"/>
        <c:title>
          <c:tx>
            <c:rich>
              <a:bodyPr rot="-5400000" vert="horz"/>
              <a:lstStyle/>
              <a:p>
                <a:pPr>
                  <a:defRPr sz="2400"/>
                </a:pPr>
                <a:r>
                  <a:rPr lang="en-US" sz="2400" dirty="0"/>
                  <a:t>Relative Alertness</a:t>
                </a:r>
              </a:p>
            </c:rich>
          </c:tx>
          <c:layout>
            <c:manualLayout>
              <c:xMode val="edge"/>
              <c:yMode val="edge"/>
              <c:x val="0"/>
              <c:y val="0.13816426071741067"/>
            </c:manualLayout>
          </c:layout>
          <c:overlay val="0"/>
        </c:title>
        <c:numFmt formatCode="0.0" sourceLinked="1"/>
        <c:majorTickMark val="out"/>
        <c:minorTickMark val="none"/>
        <c:tickLblPos val="none"/>
        <c:crossAx val="520535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1"/>
        <c:ser>
          <c:idx val="0"/>
          <c:order val="0"/>
          <c:spPr>
            <a:solidFill>
              <a:srgbClr val="00B050"/>
            </a:solidFill>
          </c:spPr>
          <c:invertIfNegative val="0"/>
          <c:dPt>
            <c:idx val="1"/>
            <c:invertIfNegative val="0"/>
            <c:bubble3D val="0"/>
            <c:spPr>
              <a:solidFill>
                <a:srgbClr val="FF0000"/>
              </a:solidFill>
            </c:spPr>
          </c:dPt>
          <c:cat>
            <c:strRef>
              <c:f>Sheet1!$B$4:$B$5</c:f>
              <c:strCache>
                <c:ptCount val="2"/>
                <c:pt idx="0">
                  <c:v>Legal Driving Hours</c:v>
                </c:pt>
                <c:pt idx="1">
                  <c:v>Illegal Driving Hours</c:v>
                </c:pt>
              </c:strCache>
            </c:strRef>
          </c:cat>
          <c:val>
            <c:numRef>
              <c:f>Sheet1!$C$4:$C$5</c:f>
              <c:numCache>
                <c:formatCode>0.00%</c:formatCode>
                <c:ptCount val="2"/>
                <c:pt idx="0">
                  <c:v>1.6000000000000021E-2</c:v>
                </c:pt>
                <c:pt idx="1">
                  <c:v>0.112</c:v>
                </c:pt>
              </c:numCache>
            </c:numRef>
          </c:val>
        </c:ser>
        <c:dLbls>
          <c:showLegendKey val="0"/>
          <c:showVal val="0"/>
          <c:showCatName val="0"/>
          <c:showSerName val="0"/>
          <c:showPercent val="0"/>
          <c:showBubbleSize val="0"/>
        </c:dLbls>
        <c:gapWidth val="150"/>
        <c:axId val="52102656"/>
        <c:axId val="51543360"/>
      </c:barChart>
      <c:catAx>
        <c:axId val="52102656"/>
        <c:scaling>
          <c:orientation val="minMax"/>
        </c:scaling>
        <c:delete val="0"/>
        <c:axPos val="b"/>
        <c:majorTickMark val="out"/>
        <c:minorTickMark val="none"/>
        <c:tickLblPos val="nextTo"/>
        <c:txPr>
          <a:bodyPr/>
          <a:lstStyle/>
          <a:p>
            <a:pPr>
              <a:defRPr sz="1600" b="1"/>
            </a:pPr>
            <a:endParaRPr lang="en-US"/>
          </a:p>
        </c:txPr>
        <c:crossAx val="51543360"/>
        <c:crosses val="autoZero"/>
        <c:auto val="1"/>
        <c:lblAlgn val="ctr"/>
        <c:lblOffset val="100"/>
        <c:noMultiLvlLbl val="0"/>
      </c:catAx>
      <c:valAx>
        <c:axId val="51543360"/>
        <c:scaling>
          <c:orientation val="minMax"/>
        </c:scaling>
        <c:delete val="1"/>
        <c:axPos val="l"/>
        <c:majorGridlines/>
        <c:title>
          <c:tx>
            <c:rich>
              <a:bodyPr rot="-5400000" vert="horz"/>
              <a:lstStyle/>
              <a:p>
                <a:pPr>
                  <a:defRPr sz="1800"/>
                </a:pPr>
                <a:r>
                  <a:rPr lang="en-US" sz="1800" dirty="0"/>
                  <a:t>% of Fatal Crashes </a:t>
                </a:r>
              </a:p>
              <a:p>
                <a:pPr>
                  <a:defRPr sz="1800"/>
                </a:pPr>
                <a:r>
                  <a:rPr lang="en-US" sz="1800" dirty="0"/>
                  <a:t>Fatigue-Related</a:t>
                </a:r>
              </a:p>
            </c:rich>
          </c:tx>
          <c:overlay val="0"/>
        </c:title>
        <c:numFmt formatCode="0.00%" sourceLinked="1"/>
        <c:majorTickMark val="out"/>
        <c:minorTickMark val="none"/>
        <c:tickLblPos val="none"/>
        <c:crossAx val="52102656"/>
        <c:crosses val="autoZero"/>
        <c:crossBetween val="between"/>
      </c:valAx>
    </c:plotArea>
    <c:plotVisOnly val="1"/>
    <c:dispBlanksAs val="gap"/>
    <c:showDLblsOverMax val="0"/>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AB056D9-D4B7-457F-81AC-35079EF876F1}" type="datetimeFigureOut">
              <a:rPr lang="en-US" smtClean="0"/>
              <a:pPr/>
              <a:t>3/5/2013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2BAB905-DCF4-402A-A2BB-A45BCFFB2C4F}" type="slidenum">
              <a:rPr lang="en-US" smtClean="0"/>
              <a:pPr/>
              <a:t>‹#›</a:t>
            </a:fld>
            <a:endParaRPr lang="en-US" dirty="0"/>
          </a:p>
        </p:txBody>
      </p:sp>
    </p:spTree>
    <p:extLst>
      <p:ext uri="{BB962C8B-B14F-4D97-AF65-F5344CB8AC3E}">
        <p14:creationId xmlns:p14="http://schemas.microsoft.com/office/powerpoint/2010/main" val="380776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92DDE4F-FF7D-47A1-8EFB-40DF434DF020}" type="datetimeFigureOut">
              <a:rPr lang="en-US" smtClean="0"/>
              <a:pPr/>
              <a:t>3/5/2013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33A328A-D06A-4AC7-B4F7-8008382660D1}" type="slidenum">
              <a:rPr lang="en-US" smtClean="0"/>
              <a:pPr/>
              <a:t>‹#›</a:t>
            </a:fld>
            <a:endParaRPr lang="en-US" dirty="0"/>
          </a:p>
        </p:txBody>
      </p:sp>
    </p:spTree>
    <p:extLst>
      <p:ext uri="{BB962C8B-B14F-4D97-AF65-F5344CB8AC3E}">
        <p14:creationId xmlns:p14="http://schemas.microsoft.com/office/powerpoint/2010/main" val="270510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Narration:  “</a:t>
            </a:r>
            <a:r>
              <a:rPr lang="en-US" dirty="0" smtClean="0"/>
              <a:t>This is Module</a:t>
            </a:r>
            <a:r>
              <a:rPr lang="en-US" baseline="0" dirty="0" smtClean="0"/>
              <a:t> 6 of the North American Fatigue Management Program training series.  This module is: Truck Driver Safety and Compliance; the Role of Shippers and Receivers.”</a:t>
            </a:r>
          </a:p>
          <a:p>
            <a:r>
              <a:rPr lang="en-US" baseline="0" dirty="0" smtClean="0"/>
              <a:t>_________________________</a:t>
            </a:r>
          </a:p>
          <a:p>
            <a:endParaRPr lang="en-US" baseline="0" dirty="0" smtClean="0"/>
          </a:p>
          <a:p>
            <a:r>
              <a:rPr lang="en-US" baseline="0" dirty="0" smtClean="0"/>
              <a:t>Additional instructor note:  This module focuses on trucking operations and does not specifically address motor coach operations, since most of the key issues do not relate to motor coaches.</a:t>
            </a:r>
            <a:r>
              <a:rPr lang="en-US" dirty="0" smtClean="0"/>
              <a:t> </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Complete Narration:  “Most fatigue-related crashes are single-vehicle road departures where the driver is driving alone.  Peak risk is between 2 and 7am, but they can occur any time.  Fatigue-related crashes are often serious.  Most are associated with insufficient sleep and/or long work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solidFill>
                  <a:srgbClr val="002060"/>
                </a:solidFill>
              </a:rPr>
              <a:t>_______________</a:t>
            </a:r>
          </a:p>
          <a:p>
            <a:r>
              <a:rPr lang="en-US" baseline="0" dirty="0" smtClean="0"/>
              <a:t>Additional instructor note:  These are typical characteristics.  Not every fatigue-related crash fits these patterns.   </a:t>
            </a:r>
            <a:endParaRPr lang="en-US" dirty="0" smtClean="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733A328A-D06A-4AC7-B4F7-8008382660D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“The National Transportation Safety Board (or NTSB) reconstructed 182 fatal-to-the-driver</a:t>
            </a:r>
            <a:r>
              <a:rPr lang="en-US" baseline="0" dirty="0" smtClean="0"/>
              <a:t> large truck crashes.  Investigations revealed fatigue to be a principal cause in 31%.  Speeding and other causes often contributed.  But fatigue was the biggest single cause.  In 2010, more than 500 U.S. truck drivers died in crashes.”  </a:t>
            </a:r>
            <a:endParaRPr lang="en-US" dirty="0" smtClean="0">
              <a:solidFill>
                <a:srgbClr val="002060"/>
              </a:solidFill>
            </a:endParaRPr>
          </a:p>
          <a:p>
            <a:r>
              <a:rPr lang="en-US" dirty="0" smtClean="0">
                <a:solidFill>
                  <a:srgbClr val="002060"/>
                </a:solidFill>
              </a:rPr>
              <a:t>_________________</a:t>
            </a:r>
          </a:p>
          <a:p>
            <a:endParaRPr lang="en-US" dirty="0" smtClean="0">
              <a:solidFill>
                <a:srgbClr val="002060"/>
              </a:solidFill>
            </a:endParaRPr>
          </a:p>
          <a:p>
            <a:r>
              <a:rPr lang="en-US" baseline="0" dirty="0" smtClean="0"/>
              <a:t>Additional instructor note:   </a:t>
            </a:r>
            <a:r>
              <a:rPr lang="en-US" dirty="0" smtClean="0"/>
              <a:t>Source:  NTSB, 1990.   In the study,</a:t>
            </a:r>
            <a:r>
              <a:rPr lang="en-US" baseline="0" dirty="0" smtClean="0"/>
              <a:t> 56 of 182 crashes (31%) had fatigue as a principal factor.  </a:t>
            </a:r>
            <a:r>
              <a:rPr lang="en-US" dirty="0" smtClean="0"/>
              <a:t>See Module 3 for more statistics</a:t>
            </a:r>
            <a:r>
              <a:rPr lang="en-US" baseline="0" dirty="0" smtClean="0"/>
              <a:t> on fatigue-related crashes.  This fatal-to-the-driver statistic is emphasized here because it relates directly to the people shippers and receivers interact with:  drivers.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3A328A-D06A-4AC7-B4F7-8008382660D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Complete Narration:</a:t>
            </a:r>
            <a:r>
              <a:rPr lang="en-US" b="0" baseline="0" dirty="0" smtClean="0"/>
              <a:t>  “These crashes are expensive.  The Federal Motor Carrier Safety Administration</a:t>
            </a:r>
            <a:r>
              <a:rPr lang="en-US" b="0" dirty="0" smtClean="0">
                <a:solidFill>
                  <a:srgbClr val="002060"/>
                </a:solidFill>
              </a:rPr>
              <a:t> estimates the total societal cost of an </a:t>
            </a:r>
            <a:r>
              <a:rPr lang="en-US" b="0" i="1" dirty="0" smtClean="0">
                <a:solidFill>
                  <a:srgbClr val="002060"/>
                </a:solidFill>
              </a:rPr>
              <a:t>average</a:t>
            </a:r>
            <a:r>
              <a:rPr lang="en-US" b="0" dirty="0" smtClean="0">
                <a:solidFill>
                  <a:srgbClr val="002060"/>
                </a:solidFill>
              </a:rPr>
              <a:t> tractor-semitrailer crash to be $181,000.  Compared to the </a:t>
            </a:r>
            <a:r>
              <a:rPr lang="en-US" b="0" i="1" dirty="0" smtClean="0">
                <a:solidFill>
                  <a:srgbClr val="002060"/>
                </a:solidFill>
              </a:rPr>
              <a:t>average</a:t>
            </a:r>
            <a:r>
              <a:rPr lang="en-US" b="0" dirty="0" smtClean="0">
                <a:solidFill>
                  <a:srgbClr val="002060"/>
                </a:solidFill>
              </a:rPr>
              <a:t> crash, truck driver </a:t>
            </a:r>
            <a:r>
              <a:rPr lang="en-US" b="0" i="1" dirty="0" smtClean="0">
                <a:solidFill>
                  <a:srgbClr val="002060"/>
                </a:solidFill>
              </a:rPr>
              <a:t>fatigue-related</a:t>
            </a:r>
            <a:r>
              <a:rPr lang="en-US" b="0" dirty="0" smtClean="0">
                <a:solidFill>
                  <a:srgbClr val="002060"/>
                </a:solidFill>
              </a:rPr>
              <a:t> crashes are</a:t>
            </a:r>
            <a:r>
              <a:rPr lang="en-US" b="0" baseline="0" dirty="0" smtClean="0">
                <a:solidFill>
                  <a:srgbClr val="002060"/>
                </a:solidFill>
              </a:rPr>
              <a:t> t</a:t>
            </a:r>
            <a:r>
              <a:rPr lang="en-US" b="0" dirty="0" smtClean="0">
                <a:solidFill>
                  <a:srgbClr val="002060"/>
                </a:solidFill>
              </a:rPr>
              <a:t>wice as likely to result in injuries, and more than twice as severe overall.  Therefore, the average cost of a truck driver fatigue crash is likely to be</a:t>
            </a:r>
            <a:r>
              <a:rPr lang="en-US" b="0" baseline="0" dirty="0" smtClean="0">
                <a:solidFill>
                  <a:srgbClr val="002060"/>
                </a:solidFill>
              </a:rPr>
              <a:t> greater than</a:t>
            </a:r>
            <a:r>
              <a:rPr lang="en-US" b="0" dirty="0" smtClean="0">
                <a:solidFill>
                  <a:srgbClr val="002060"/>
                </a:solidFill>
              </a:rPr>
              <a:t> $350,000 in comprehensive</a:t>
            </a:r>
            <a:r>
              <a:rPr lang="en-US" b="0" baseline="0" dirty="0" smtClean="0">
                <a:solidFill>
                  <a:srgbClr val="002060"/>
                </a:solidFill>
              </a:rPr>
              <a:t> costs, including human and material consequences.”</a:t>
            </a:r>
          </a:p>
          <a:p>
            <a:endParaRPr lang="en-US" b="0" dirty="0" smtClean="0">
              <a:solidFill>
                <a:srgbClr val="002060"/>
              </a:solidFill>
            </a:endParaRPr>
          </a:p>
          <a:p>
            <a:r>
              <a:rPr lang="en-US" dirty="0" smtClean="0">
                <a:solidFill>
                  <a:srgbClr val="002060"/>
                </a:solidFill>
              </a:rPr>
              <a:t>__________________</a:t>
            </a:r>
          </a:p>
          <a:p>
            <a:r>
              <a:rPr lang="en-US" baseline="0" dirty="0" smtClean="0"/>
              <a:t>Additional instructor note:   </a:t>
            </a:r>
            <a:r>
              <a:rPr lang="en-US" dirty="0" smtClean="0"/>
              <a:t>Source for $181,000 estimate:  FMCSA Analysis Division.</a:t>
            </a:r>
            <a:r>
              <a:rPr lang="en-US" baseline="0" dirty="0" smtClean="0"/>
              <a:t>  2009 Large Truck and Bus Crash Facts.  Publication FMCSA-RRA-11-025.  October, 2011. These costs (which apply to police-reported crashes) include vehicle costs, medical and EMS costs, delays, lost productivity, and lost quality of life.  Extrapolation based on comparison of General Estimates System fatigue-related combination-unit truck crashes to all crashes.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3A328A-D06A-4AC7-B4F7-8008382660D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a:t>
            </a:r>
            <a:r>
              <a:rPr lang="en-US" baseline="0" dirty="0" smtClean="0"/>
              <a:t>  “</a:t>
            </a:r>
            <a:r>
              <a:rPr lang="en-US" dirty="0" smtClean="0">
                <a:solidFill>
                  <a:srgbClr val="002060"/>
                </a:solidFill>
              </a:rPr>
              <a:t>Catastrophic crashes often result in litigation.  Shippers and brokers, especially those with “deep pockets,” may be brought into lawsuits by plaintiff attorneys.  In</a:t>
            </a:r>
            <a:r>
              <a:rPr lang="en-US" baseline="0" dirty="0" smtClean="0">
                <a:solidFill>
                  <a:srgbClr val="002060"/>
                </a:solidFill>
              </a:rPr>
              <a:t> addition to addressing driver and carrier actions, t</a:t>
            </a:r>
            <a:r>
              <a:rPr lang="en-US" dirty="0" smtClean="0">
                <a:solidFill>
                  <a:srgbClr val="002060"/>
                </a:solidFill>
              </a:rPr>
              <a:t>estimony may address loading practices, treatment of drivers, delays, route or delivery requirements, or other shipper or broker actions.”</a:t>
            </a:r>
          </a:p>
          <a:p>
            <a:endParaRPr lang="en-US" dirty="0" smtClean="0">
              <a:solidFill>
                <a:srgbClr val="002060"/>
              </a:solidFill>
            </a:endParaRPr>
          </a:p>
          <a:p>
            <a:r>
              <a:rPr lang="en-US" dirty="0" smtClean="0">
                <a:solidFill>
                  <a:srgbClr val="002060"/>
                </a:solidFill>
              </a:rPr>
              <a:t>______________________</a:t>
            </a:r>
          </a:p>
          <a:p>
            <a:r>
              <a:rPr lang="en-US" baseline="0" dirty="0" smtClean="0"/>
              <a:t>Additional instructor note:   You may be familiar with specific relevant cases; if so, cite examples.  </a:t>
            </a:r>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3A328A-D06A-4AC7-B4F7-8008382660D1}"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Complete Narration:</a:t>
            </a:r>
            <a:r>
              <a:rPr lang="en-US" b="0" baseline="0" dirty="0" smtClean="0"/>
              <a:t>  “</a:t>
            </a:r>
            <a:r>
              <a:rPr lang="en-US" b="0" dirty="0" smtClean="0"/>
              <a:t>Driver alertness and fatigue is not </a:t>
            </a:r>
            <a:r>
              <a:rPr lang="en-US" b="0" i="1" dirty="0" smtClean="0"/>
              <a:t>just</a:t>
            </a:r>
            <a:r>
              <a:rPr lang="en-US" b="0" dirty="0" smtClean="0"/>
              <a:t> about hours of work or hours driving. </a:t>
            </a:r>
            <a:r>
              <a:rPr lang="en-US" sz="1200" u="none" kern="1200" dirty="0" smtClean="0">
                <a:solidFill>
                  <a:schemeClr val="tx1"/>
                </a:solidFill>
                <a:effectLst/>
                <a:latin typeface="+mn-lt"/>
                <a:ea typeface="+mn-ea"/>
                <a:cs typeface="+mn-cs"/>
              </a:rPr>
              <a:t>HOS regulations give drivers the opportunity to receive adequate rest/sleep; however, </a:t>
            </a:r>
            <a:r>
              <a:rPr lang="en-US" b="0" dirty="0" smtClean="0"/>
              <a:t>Factors affecting fatigue</a:t>
            </a:r>
            <a:r>
              <a:rPr lang="en-US" b="0" baseline="0" dirty="0" smtClean="0"/>
              <a:t> include physiological as well as environmental factors.  </a:t>
            </a:r>
            <a:r>
              <a:rPr lang="en-US" b="0" i="1" baseline="0" dirty="0" smtClean="0"/>
              <a:t>Sleep</a:t>
            </a:r>
            <a:r>
              <a:rPr lang="en-US" b="0" baseline="0" dirty="0" smtClean="0"/>
              <a:t> is the most obvious factor affecting alertness.  This includes the amount of sleep from last night, from previous nights, and any naps taken.”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r>
              <a:rPr lang="en-US" dirty="0" smtClean="0">
                <a:solidFill>
                  <a:srgbClr val="002060"/>
                </a:solidFill>
              </a:rPr>
              <a:t>_________________</a:t>
            </a:r>
          </a:p>
          <a:p>
            <a:endParaRPr lang="en-US" dirty="0" smtClean="0">
              <a:solidFill>
                <a:srgbClr val="002060"/>
              </a:solidFill>
            </a:endParaRPr>
          </a:p>
          <a:p>
            <a:r>
              <a:rPr lang="en-US" baseline="0" dirty="0" smtClean="0"/>
              <a:t>Additional instructor note:   The overall purpose of this slide and those that follow are to impart a general knowledge of fatigue factors so that participants will better appreciate driver needs.  In addition to presenting this basic information on amount of sleep as a fatigue factor, you may want to discuss sleep debts and recovery sleep, concepts covered in Module 3 as well as other NAFMP) modules. </a:t>
            </a:r>
            <a:endParaRPr lang="en-US"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33A328A-D06A-4AC7-B4F7-8008382660D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Complete Narration:   “This graph shows</a:t>
            </a:r>
            <a:r>
              <a:rPr lang="en-US" baseline="0" dirty="0" smtClean="0"/>
              <a:t> the cumulative, progressive effects of different amounts of sleep on performance, based on a laboratory study.  There were four groups.  The top, blue line shows those who spent 9 hours in bed each night.  As you can see, their performance remained steady and high across the 8 days.  The pink line shows those permitted 7 hours in bed.  They did pretty well, though there is a small decline.  The next line shows those given 5 hours in bed; their performance showed a steady decline.  The worst deterioration was among drivers given only </a:t>
            </a:r>
            <a:r>
              <a:rPr lang="en-US" i="1" baseline="0" dirty="0" smtClean="0"/>
              <a:t>3 hours </a:t>
            </a:r>
            <a:r>
              <a:rPr lang="en-US" baseline="0" dirty="0" smtClean="0"/>
              <a:t>in bed each night.  Notice that all the differences are </a:t>
            </a:r>
            <a:r>
              <a:rPr lang="en-US" i="1" baseline="0" dirty="0" smtClean="0"/>
              <a:t>progressive</a:t>
            </a:r>
            <a:r>
              <a:rPr lang="en-US" baseline="0" dirty="0" smtClean="0"/>
              <a:t>; that is, they got bigger and more pronounced with each passing day of insufficient sleep.” </a:t>
            </a:r>
          </a:p>
          <a:p>
            <a:endParaRPr lang="en-US" dirty="0" smtClean="0">
              <a:solidFill>
                <a:srgbClr val="002060"/>
              </a:solidFill>
            </a:endParaRPr>
          </a:p>
          <a:p>
            <a:r>
              <a:rPr lang="en-US" dirty="0" smtClean="0">
                <a:solidFill>
                  <a:srgbClr val="002060"/>
                </a:solidFill>
              </a:rPr>
              <a:t>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instructor note:   </a:t>
            </a:r>
            <a:r>
              <a:rPr lang="en-US" dirty="0" smtClean="0"/>
              <a:t>Balkin et al., 2000.  This is a good example of a partial sleep deprivation study, where all subjects get some sleep but some get less than they</a:t>
            </a:r>
            <a:r>
              <a:rPr lang="en-US" baseline="0" dirty="0" smtClean="0"/>
              <a:t> need.  Other studies show that </a:t>
            </a:r>
            <a:r>
              <a:rPr lang="en-US" i="1" baseline="0" dirty="0" smtClean="0"/>
              <a:t>any</a:t>
            </a:r>
            <a:r>
              <a:rPr lang="en-US" baseline="0" dirty="0" smtClean="0"/>
              <a:t> sleep in such studies is much better than no sleep.  </a:t>
            </a:r>
            <a:r>
              <a:rPr lang="en-US" dirty="0" smtClean="0"/>
              <a:t>Performance measure was the Psychomotor Vigilance Test (PVT), a measure of visual attention</a:t>
            </a:r>
            <a:r>
              <a:rPr lang="en-US" baseline="0" dirty="0" smtClean="0"/>
              <a:t> which is frequently used in studies of alertness and fatigue.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 everyone is used to interpreting graphs, so this slide may be difficult for some participants.  If you are pressed for time, consider skipping the details of this slide.  If covered, make sure participants understand key implications regarding the progressive effects of repeated sleep loss.   As sleep deprivation (whether mild or severe) continues, sleep debts continue to grow and performance becomes worse. </a:t>
            </a:r>
            <a:endParaRPr lang="en-US" baseline="0" dirty="0" smtClean="0"/>
          </a:p>
          <a:p>
            <a:endParaRPr lang="en-US"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r>
              <a:rPr lang="en-US" dirty="0" smtClean="0"/>
              <a:t>Source:  Balkin et al., 2000.  Subjects were middle-aged commercial drivers.  Performance measure was the Psychomotor Vigilance Test (PVT), a measure of visual attention</a:t>
            </a:r>
            <a:r>
              <a:rPr lang="en-US" baseline="0" dirty="0" smtClean="0"/>
              <a:t> which is frequently used in studies of alertness and fatigue.</a:t>
            </a:r>
          </a:p>
          <a:p>
            <a:endParaRPr lang="en-US" baseline="0" dirty="0" smtClean="0"/>
          </a:p>
          <a:p>
            <a:r>
              <a:rPr lang="en-US" baseline="0" dirty="0" smtClean="0"/>
              <a:t>10-hour off-duty rule allows drivers the opportunity to get 7-8 hours sleep daily.</a:t>
            </a:r>
            <a:endParaRPr lang="en-US"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Complete Narration:  “Ever hear the phrase “power nap?”  Well, naps really are powerful!  They are the </a:t>
            </a:r>
            <a:r>
              <a:rPr lang="en-US" dirty="0" smtClean="0">
                <a:solidFill>
                  <a:srgbClr val="002060"/>
                </a:solidFill>
              </a:rPr>
              <a:t>best on-road countermeasure to drowsiness!  Even a short, 20-minute nap can greatly improve alertness and performance for hours afterwards.  NASA conducted</a:t>
            </a:r>
            <a:r>
              <a:rPr lang="en-US" baseline="0" dirty="0" smtClean="0">
                <a:solidFill>
                  <a:srgbClr val="002060"/>
                </a:solidFill>
              </a:rPr>
              <a:t> a </a:t>
            </a:r>
            <a:r>
              <a:rPr lang="en-US" dirty="0" smtClean="0">
                <a:solidFill>
                  <a:srgbClr val="002060"/>
                </a:solidFill>
              </a:rPr>
              <a:t>study of airline pilots flying across the Pacific.  They found that planned naps reduced subsequent dozing by 50% and landing</a:t>
            </a:r>
            <a:r>
              <a:rPr lang="en-US" baseline="0" dirty="0" smtClean="0">
                <a:solidFill>
                  <a:srgbClr val="002060"/>
                </a:solidFill>
              </a:rPr>
              <a:t> </a:t>
            </a:r>
            <a:r>
              <a:rPr lang="en-US" dirty="0" smtClean="0">
                <a:solidFill>
                  <a:srgbClr val="002060"/>
                </a:solidFill>
              </a:rPr>
              <a:t>errors by 34%.</a:t>
            </a:r>
            <a:r>
              <a:rPr lang="en-US" baseline="0" dirty="0" smtClean="0">
                <a:solidFill>
                  <a:srgbClr val="002060"/>
                </a:solidFill>
              </a:rPr>
              <a:t>  If CMV drivers must wait to be loaded or unloaded, it greatly benefits them to try to take a nap.</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solidFill>
                  <a:srgbClr val="002060"/>
                </a:solidFill>
              </a:rPr>
              <a:t>_________________</a:t>
            </a:r>
          </a:p>
          <a:p>
            <a:endParaRPr lang="en-US" dirty="0" smtClean="0">
              <a:solidFill>
                <a:srgbClr val="002060"/>
              </a:solidFill>
            </a:endParaRPr>
          </a:p>
          <a:p>
            <a:r>
              <a:rPr lang="en-US" baseline="0" dirty="0" smtClean="0"/>
              <a:t>Additional instructor note:   </a:t>
            </a:r>
            <a:r>
              <a:rPr lang="en-US" dirty="0" smtClean="0"/>
              <a:t>NASA Study:  Rosekind</a:t>
            </a:r>
            <a:r>
              <a:rPr lang="en-US" baseline="0" dirty="0" smtClean="0"/>
              <a:t> et al., 1994.  If time permits, consider asking questions to stimulate a discussion of naps.  How often do people nap?  Do they find them beneficial?</a:t>
            </a:r>
          </a:p>
          <a:p>
            <a:endParaRPr lang="en-US" baseline="0" dirty="0" smtClean="0"/>
          </a:p>
        </p:txBody>
      </p:sp>
      <p:sp>
        <p:nvSpPr>
          <p:cNvPr id="4" name="Slide Number Placeholder 3"/>
          <p:cNvSpPr>
            <a:spLocks noGrp="1"/>
          </p:cNvSpPr>
          <p:nvPr>
            <p:ph type="sldNum" sz="quarter" idx="10"/>
          </p:nvPr>
        </p:nvSpPr>
        <p:spPr/>
        <p:txBody>
          <a:bodyPr/>
          <a:lstStyle/>
          <a:p>
            <a:fld id="{733A328A-D06A-4AC7-B4F7-8008382660D1}"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Complete</a:t>
            </a:r>
            <a:r>
              <a:rPr lang="en-US" baseline="0" dirty="0" smtClean="0"/>
              <a:t> </a:t>
            </a:r>
            <a:r>
              <a:rPr lang="en-US" dirty="0" smtClean="0"/>
              <a:t>Narration:  “Alertness varies sharply across the 24-hour day, due mainly to circadian rhythms.  Circadian rhythms are physiological</a:t>
            </a:r>
            <a:r>
              <a:rPr lang="en-US" baseline="0" dirty="0" smtClean="0"/>
              <a:t> and controlled by the brain.  Almost all animals have them, and they are resistant to change.  That’s why you experience jet lag when you travel across time zones.  Circadian rhythms occur even if you get plenty of sleep, but they are affected somewhat by light and dark.  Bright lights help keep you awake and dark helps you relax and sleep.”</a:t>
            </a:r>
          </a:p>
          <a:p>
            <a:endParaRPr lang="en-US" dirty="0" smtClean="0">
              <a:solidFill>
                <a:srgbClr val="002060"/>
              </a:solidFill>
            </a:endParaRPr>
          </a:p>
          <a:p>
            <a:r>
              <a:rPr lang="en-US" dirty="0" smtClean="0">
                <a:solidFill>
                  <a:srgbClr val="002060"/>
                </a:solidFill>
              </a:rPr>
              <a:t>___________________</a:t>
            </a:r>
          </a:p>
          <a:p>
            <a:r>
              <a:rPr lang="en-US" baseline="0" dirty="0" smtClean="0"/>
              <a:t>Additional instructor note:   You could relate this topic to the characteristics of fatigue crashes discussed earlier.  Why do fatigue crashes peak between 2 and 7am?  You might also ask participants how deep their afternoon circadian “dips” are.</a:t>
            </a:r>
            <a:endParaRPr lang="en-US"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Complete Narration:</a:t>
            </a:r>
            <a:r>
              <a:rPr lang="en-US" baseline="0" dirty="0" smtClean="0"/>
              <a:t>  “This graph gives you a general picture of the daily 24-hour circadian cycle.  At hour zero, or midnight, alertness and arousal levels are falling, but won’t hit bottom until 4 or 5am.  By 7am, alertness is rising rapidly toward a late morning peak.  Early- to mid-afternoon sees a dip, but then alertness rises again in the evening.  By 9 or 10pm, it is beginning to fall.  Almost everyone follows this general pattern.  Peak times are best for driving and working, while low times are best for sleeping. . . . </a:t>
            </a:r>
            <a:r>
              <a:rPr lang="en-US" dirty="0" smtClean="0">
                <a:solidFill>
                  <a:srgbClr val="002060"/>
                </a:solidFill>
              </a:rPr>
              <a:t>Brokers and shippers might want to consider the</a:t>
            </a:r>
            <a:r>
              <a:rPr lang="en-US" baseline="0" dirty="0" smtClean="0">
                <a:solidFill>
                  <a:srgbClr val="002060"/>
                </a:solidFill>
              </a:rPr>
              <a:t> effects of loading and trip schedules on driver sleep and alertness.  Drivers are most alert during their circadian high periods, and best able to sleep during their circadian low periods.</a:t>
            </a:r>
            <a:r>
              <a:rPr lang="en-US" baseline="0" dirty="0" smtClean="0"/>
              <a:t>” </a:t>
            </a:r>
            <a:endParaRPr lang="en-US" dirty="0" smtClean="0"/>
          </a:p>
          <a:p>
            <a:r>
              <a:rPr lang="en-US" dirty="0" smtClean="0">
                <a:solidFill>
                  <a:srgbClr val="002060"/>
                </a:solidFill>
              </a:rPr>
              <a:t>________________</a:t>
            </a:r>
          </a:p>
          <a:p>
            <a:endParaRPr lang="en-US" dirty="0" smtClean="0">
              <a:solidFill>
                <a:srgbClr val="002060"/>
              </a:solidFill>
            </a:endParaRPr>
          </a:p>
          <a:p>
            <a:r>
              <a:rPr lang="en-US" baseline="0" dirty="0" smtClean="0"/>
              <a:t>Additional instructor note: </a:t>
            </a:r>
            <a:endParaRPr lang="en-US" dirty="0" smtClean="0">
              <a:solidFill>
                <a:srgbClr val="002060"/>
              </a:solidFill>
            </a:endParaRPr>
          </a:p>
          <a:p>
            <a:r>
              <a:rPr lang="en-US" dirty="0" smtClean="0"/>
              <a:t>There</a:t>
            </a:r>
            <a:r>
              <a:rPr lang="en-US" baseline="0" dirty="0" smtClean="0"/>
              <a:t> are individual differences, and different physiological measures follow different patterns.  This is the general pattern.</a:t>
            </a:r>
            <a:endParaRPr lang="en-US" dirty="0" smtClean="0"/>
          </a:p>
          <a:p>
            <a:r>
              <a:rPr lang="en-US" b="1" dirty="0" smtClean="0">
                <a:solidFill>
                  <a:srgbClr val="002060"/>
                </a:solidFill>
              </a:rPr>
              <a:t>Peak</a:t>
            </a:r>
            <a:r>
              <a:rPr lang="en-US" dirty="0" smtClean="0">
                <a:solidFill>
                  <a:srgbClr val="002060"/>
                </a:solidFill>
              </a:rPr>
              <a:t> alertness times include:</a:t>
            </a:r>
          </a:p>
          <a:p>
            <a:pPr lvl="1"/>
            <a:r>
              <a:rPr lang="en-US" dirty="0" smtClean="0">
                <a:solidFill>
                  <a:srgbClr val="002060"/>
                </a:solidFill>
              </a:rPr>
              <a:t>Mornings after 8am</a:t>
            </a:r>
          </a:p>
          <a:p>
            <a:pPr lvl="1"/>
            <a:r>
              <a:rPr lang="en-US" dirty="0" smtClean="0">
                <a:solidFill>
                  <a:srgbClr val="002060"/>
                </a:solidFill>
              </a:rPr>
              <a:t>Evenings</a:t>
            </a:r>
          </a:p>
          <a:p>
            <a:r>
              <a:rPr lang="en-US" b="1" dirty="0" smtClean="0">
                <a:solidFill>
                  <a:srgbClr val="002060"/>
                </a:solidFill>
              </a:rPr>
              <a:t>Valleys</a:t>
            </a:r>
            <a:r>
              <a:rPr lang="en-US" dirty="0" smtClean="0">
                <a:solidFill>
                  <a:srgbClr val="002060"/>
                </a:solidFill>
              </a:rPr>
              <a:t> include:</a:t>
            </a:r>
          </a:p>
          <a:p>
            <a:pPr lvl="1"/>
            <a:r>
              <a:rPr lang="en-US" dirty="0" smtClean="0">
                <a:solidFill>
                  <a:srgbClr val="002060"/>
                </a:solidFill>
              </a:rPr>
              <a:t>Deep valley:  early mornings before sunrise.</a:t>
            </a:r>
          </a:p>
          <a:p>
            <a:pPr lvl="1"/>
            <a:r>
              <a:rPr lang="en-US" dirty="0" smtClean="0">
                <a:solidFill>
                  <a:srgbClr val="002060"/>
                </a:solidFill>
              </a:rPr>
              <a:t>Shallow dip:  early- to mid-afternoon (e.g., after lunch)</a:t>
            </a:r>
          </a:p>
          <a:p>
            <a:endParaRPr lang="en-US" dirty="0" smtClean="0"/>
          </a:p>
          <a:p>
            <a:r>
              <a:rPr lang="en-US" dirty="0" smtClean="0"/>
              <a:t>Source:  Knipling, 2009.</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Complete Narration:  “A</a:t>
            </a:r>
            <a:r>
              <a:rPr lang="en-US" dirty="0" smtClean="0">
                <a:solidFill>
                  <a:srgbClr val="002060"/>
                </a:solidFill>
              </a:rPr>
              <a:t>bout how many hours are you awake each day before you start getting sleepy?  For most people, it is about 16 hours.  A sleep</a:t>
            </a:r>
            <a:r>
              <a:rPr lang="en-US" baseline="0" dirty="0" smtClean="0">
                <a:solidFill>
                  <a:srgbClr val="002060"/>
                </a:solidFill>
              </a:rPr>
              <a:t> deprivation </a:t>
            </a:r>
            <a:r>
              <a:rPr lang="en-US" dirty="0" smtClean="0">
                <a:solidFill>
                  <a:srgbClr val="002060"/>
                </a:solidFill>
              </a:rPr>
              <a:t>study compared alertness effects of long hours awake to those of drinking alcohol.  Being awake for more than 17 hours was like a .05% Blood Alcohol Content on some tests.  Being awake for 24 or more hours was like a .1% BAC, above the legal limit.”</a:t>
            </a:r>
          </a:p>
          <a:p>
            <a:endParaRPr lang="en-US" dirty="0" smtClean="0">
              <a:solidFill>
                <a:srgbClr val="002060"/>
              </a:solidFill>
            </a:endParaRPr>
          </a:p>
          <a:p>
            <a:r>
              <a:rPr lang="en-US" dirty="0" smtClean="0">
                <a:solidFill>
                  <a:srgbClr val="002060"/>
                </a:solidFill>
              </a:rPr>
              <a:t>_______________</a:t>
            </a:r>
          </a:p>
          <a:p>
            <a:r>
              <a:rPr lang="en-US" baseline="0" dirty="0" smtClean="0"/>
              <a:t>Additional instructor note:   </a:t>
            </a:r>
            <a:r>
              <a:rPr lang="en-US" dirty="0" smtClean="0"/>
              <a:t>Study:  Dawson and Reid, 1997.  Note that, all things considered, alcohol is still</a:t>
            </a:r>
            <a:r>
              <a:rPr lang="en-US" baseline="0" dirty="0" smtClean="0"/>
              <a:t> generally riskier than drowsiness, even if alertness/performance levels are the same.  Unlike fatigue, alcohol increases risk-taking and affects motor coordination in addition to affecting alertness.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“Thank you for taking the time to view</a:t>
            </a:r>
            <a:r>
              <a:rPr lang="en-US" baseline="0" dirty="0" smtClean="0"/>
              <a:t> this presentation.  Our purposes are to:</a:t>
            </a:r>
          </a:p>
          <a:p>
            <a:pPr marL="171450" indent="-171450">
              <a:buFont typeface="Arial" pitchFamily="34" charset="0"/>
              <a:buChar char="•"/>
            </a:pPr>
            <a:r>
              <a:rPr lang="en-US" baseline="0" dirty="0" smtClean="0"/>
              <a:t>R</a:t>
            </a:r>
            <a:r>
              <a:rPr lang="en-US" dirty="0" smtClean="0">
                <a:solidFill>
                  <a:srgbClr val="002060"/>
                </a:solidFill>
              </a:rPr>
              <a:t>eview the fundamentals of commercial driver fatigue, alertness, and health;</a:t>
            </a:r>
          </a:p>
          <a:p>
            <a:pPr marL="171450" indent="-171450">
              <a:buFont typeface="Arial" pitchFamily="34" charset="0"/>
              <a:buChar char="•"/>
            </a:pPr>
            <a:r>
              <a:rPr lang="en-US" dirty="0" smtClean="0">
                <a:solidFill>
                  <a:srgbClr val="002060"/>
                </a:solidFill>
              </a:rPr>
              <a:t>Enlist shipper, receiver, and broker support for improved driver rest and Hours-of-Service compliance; and to</a:t>
            </a:r>
          </a:p>
          <a:p>
            <a:pPr marL="171450" indent="-171450">
              <a:buFont typeface="Arial" pitchFamily="34" charset="0"/>
              <a:buChar char="•"/>
            </a:pPr>
            <a:r>
              <a:rPr lang="en-US" dirty="0" smtClean="0">
                <a:solidFill>
                  <a:srgbClr val="002060"/>
                </a:solidFill>
              </a:rPr>
              <a:t>Foster a </a:t>
            </a:r>
            <a:r>
              <a:rPr lang="en-US" i="1" dirty="0" smtClean="0">
                <a:solidFill>
                  <a:srgbClr val="002060"/>
                </a:solidFill>
              </a:rPr>
              <a:t>team</a:t>
            </a:r>
            <a:r>
              <a:rPr lang="en-US" dirty="0" smtClean="0">
                <a:solidFill>
                  <a:srgbClr val="002060"/>
                </a:solidFill>
              </a:rPr>
              <a:t> approach to commercial driver compliance, safety, &amp; health.” </a:t>
            </a:r>
          </a:p>
          <a:p>
            <a:endParaRPr lang="en-US" dirty="0" smtClean="0">
              <a:solidFill>
                <a:srgbClr val="002060"/>
              </a:solidFill>
            </a:endParaRPr>
          </a:p>
          <a:p>
            <a:r>
              <a:rPr lang="en-US" dirty="0" smtClean="0">
                <a:solidFill>
                  <a:srgbClr val="002060"/>
                </a:solidFill>
              </a:rPr>
              <a:t>_</a:t>
            </a:r>
          </a:p>
          <a:p>
            <a:r>
              <a:rPr lang="en-US" baseline="0" dirty="0" smtClean="0"/>
              <a:t>Additional instructor note:  Specific Knowledge, Skill, &amp; Attitude (KSA) learning objectives include the following:</a:t>
            </a:r>
          </a:p>
          <a:p>
            <a:pPr lvl="0"/>
            <a:r>
              <a:rPr lang="en-US" sz="1200" kern="1200" dirty="0" smtClean="0">
                <a:solidFill>
                  <a:schemeClr val="tx1"/>
                </a:solidFill>
                <a:latin typeface="+mn-lt"/>
                <a:ea typeface="+mn-ea"/>
                <a:cs typeface="+mn-cs"/>
              </a:rPr>
              <a:t>(K) Recognize fundamental driver sleep and rest needs.</a:t>
            </a:r>
          </a:p>
          <a:p>
            <a:pPr lvl="0"/>
            <a:r>
              <a:rPr lang="en-US" sz="1200" kern="1200" dirty="0" smtClean="0">
                <a:solidFill>
                  <a:schemeClr val="tx1"/>
                </a:solidFill>
                <a:latin typeface="+mn-lt"/>
                <a:ea typeface="+mn-ea"/>
                <a:cs typeface="+mn-cs"/>
              </a:rPr>
              <a:t>(K) Recognize challenges CMV drivers face in obtaining good rest and in other health/wellness needs.</a:t>
            </a:r>
          </a:p>
          <a:p>
            <a:pPr lvl="0"/>
            <a:r>
              <a:rPr lang="en-US" sz="1200" kern="1200" dirty="0" smtClean="0">
                <a:solidFill>
                  <a:schemeClr val="tx1"/>
                </a:solidFill>
                <a:latin typeface="+mn-lt"/>
                <a:ea typeface="+mn-ea"/>
                <a:cs typeface="+mn-cs"/>
              </a:rPr>
              <a:t>(K) Recognize critical role shippers and receivers play in relation to driver rest, alertness, and wellness.</a:t>
            </a:r>
          </a:p>
          <a:p>
            <a:pPr lvl="0"/>
            <a:r>
              <a:rPr lang="en-US" sz="1200" kern="1200" dirty="0" smtClean="0">
                <a:solidFill>
                  <a:schemeClr val="tx1"/>
                </a:solidFill>
                <a:latin typeface="+mn-lt"/>
                <a:ea typeface="+mn-ea"/>
                <a:cs typeface="+mn-cs"/>
              </a:rPr>
              <a:t>(K) Identify specific shipper/receiver best practices in support of driver fatigue management.</a:t>
            </a:r>
          </a:p>
          <a:p>
            <a:pPr lvl="0"/>
            <a:r>
              <a:rPr lang="en-US" sz="1200" kern="1200" dirty="0" smtClean="0">
                <a:solidFill>
                  <a:schemeClr val="tx1"/>
                </a:solidFill>
                <a:latin typeface="+mn-lt"/>
                <a:ea typeface="+mn-ea"/>
                <a:cs typeface="+mn-cs"/>
              </a:rPr>
              <a:t>(A) Accept positively shipper/receiver responsibilities in regard to treatment of CMV drivers.</a:t>
            </a:r>
          </a:p>
          <a:p>
            <a:endParaRPr lang="en-US" dirty="0" smtClean="0">
              <a:solidFill>
                <a:srgbClr val="002060"/>
              </a:solidFill>
            </a:endParaRPr>
          </a:p>
          <a:p>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“Alertness is also affected by time spent working and</a:t>
            </a:r>
            <a:r>
              <a:rPr lang="en-US" baseline="0" dirty="0" smtClean="0"/>
              <a:t> driving.  </a:t>
            </a:r>
            <a:r>
              <a:rPr lang="en-US" sz="1200" dirty="0" smtClean="0">
                <a:solidFill>
                  <a:srgbClr val="002060"/>
                </a:solidFill>
              </a:rPr>
              <a:t>Studies show increased crash risks associated with longer hours of driving.  In</a:t>
            </a:r>
            <a:r>
              <a:rPr lang="en-US" sz="1200" baseline="0" dirty="0" smtClean="0">
                <a:solidFill>
                  <a:srgbClr val="002060"/>
                </a:solidFill>
              </a:rPr>
              <a:t> addition, l</a:t>
            </a:r>
            <a:r>
              <a:rPr lang="en-US" sz="1200" dirty="0" smtClean="0">
                <a:solidFill>
                  <a:srgbClr val="002060"/>
                </a:solidFill>
              </a:rPr>
              <a:t>onger working and driving hours are associated with excessive time awake.  That’s why there are daily working and driving limits.  A Trucks in Fatal Accidents (TIFA) study found the fatigue-related crash percentage increased 7-fold when drivers</a:t>
            </a:r>
            <a:br>
              <a:rPr lang="en-US" sz="1200" dirty="0" smtClean="0">
                <a:solidFill>
                  <a:srgbClr val="002060"/>
                </a:solidFill>
              </a:rPr>
            </a:br>
            <a:r>
              <a:rPr lang="en-US" sz="1200" dirty="0" smtClean="0">
                <a:solidFill>
                  <a:srgbClr val="002060"/>
                </a:solidFill>
              </a:rPr>
              <a:t>drove beyond their legal driving-hour </a:t>
            </a:r>
            <a:r>
              <a:rPr lang="en-US" dirty="0" smtClean="0">
                <a:solidFill>
                  <a:srgbClr val="002060"/>
                </a:solidFill>
              </a:rPr>
              <a:t>limit.”</a:t>
            </a:r>
          </a:p>
          <a:p>
            <a:endParaRPr lang="en-US" dirty="0" smtClean="0"/>
          </a:p>
          <a:p>
            <a:r>
              <a:rPr lang="en-US" dirty="0" smtClean="0">
                <a:solidFill>
                  <a:srgbClr val="002060"/>
                </a:solidFill>
              </a:rPr>
              <a:t>__________________</a:t>
            </a:r>
          </a:p>
          <a:p>
            <a:endParaRPr lang="en-US" dirty="0" smtClean="0">
              <a:solidFill>
                <a:srgbClr val="002060"/>
              </a:solidFill>
            </a:endParaRPr>
          </a:p>
          <a:p>
            <a:r>
              <a:rPr lang="en-US" baseline="0" dirty="0" smtClean="0"/>
              <a:t>Additional instructor note:   </a:t>
            </a:r>
            <a:r>
              <a:rPr lang="en-US" dirty="0" smtClean="0"/>
              <a:t>TIFA</a:t>
            </a:r>
            <a:r>
              <a:rPr lang="en-US" baseline="0" dirty="0" smtClean="0"/>
              <a:t> study:  Campbell, 2005.  The fatigue-related percentage was 1.6% during legal hours but 11.2% during illegal hours in which HOS limits were exceeded.  It is probably not just the hours-of-driving per se causing this effect;  drivers operating over-hours are also likely to be engaged in other unsafe activities and/or driving unsafe vehicles.</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Complete Narration:  “A variety of other factors affect alertness.  T</a:t>
            </a:r>
            <a:r>
              <a:rPr lang="en-US" baseline="0" dirty="0" smtClean="0"/>
              <a:t>hese include individual differences in fatigue susceptibility, traffic conditions, r</a:t>
            </a:r>
            <a:r>
              <a:rPr lang="en-US" dirty="0" smtClean="0">
                <a:solidFill>
                  <a:srgbClr val="002060"/>
                </a:solidFill>
              </a:rPr>
              <a:t>oad monotony, weather conditions, environmental stress (such as heat, noise, and vibration), s</a:t>
            </a:r>
            <a:r>
              <a:rPr lang="en-US" baseline="0" dirty="0" smtClean="0">
                <a:solidFill>
                  <a:srgbClr val="002060"/>
                </a:solidFill>
              </a:rPr>
              <a:t>ocial interaction, and caffeine.  The </a:t>
            </a:r>
            <a:r>
              <a:rPr lang="en-US" i="1" baseline="0" dirty="0" smtClean="0">
                <a:solidFill>
                  <a:srgbClr val="002060"/>
                </a:solidFill>
              </a:rPr>
              <a:t>driver</a:t>
            </a:r>
            <a:r>
              <a:rPr lang="en-US" baseline="0" dirty="0" smtClean="0">
                <a:solidFill>
                  <a:srgbClr val="002060"/>
                </a:solidFill>
              </a:rPr>
              <a:t> training module of this series discusses these in more detail.”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2060"/>
                </a:solidFill>
              </a:rPr>
              <a:t>______________</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2060"/>
              </a:solidFill>
            </a:endParaRPr>
          </a:p>
          <a:p>
            <a:r>
              <a:rPr lang="en-US" baseline="0" dirty="0" smtClean="0"/>
              <a:t>Additional instructor note:   These are listed here for completeness.  Modules 3, 4, 7, and 8 all discuss individual differences in fatigue susceptibility.  This is an important factor, but not highly relevant to this module.</a:t>
            </a:r>
            <a:endParaRPr lang="en-US"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Complete Narration:  “This lesson reviews truck</a:t>
            </a:r>
            <a:r>
              <a:rPr lang="en-US" baseline="0" dirty="0" smtClean="0"/>
              <a:t> driver Hours-of-Service (HOS) rules, and discusses the many fatigue management challenges drivers face.”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________________</a:t>
            </a:r>
          </a:p>
          <a:p>
            <a:endParaRPr lang="en-US" dirty="0" smtClean="0">
              <a:solidFill>
                <a:srgbClr val="002060"/>
              </a:solidFill>
            </a:endParaRPr>
          </a:p>
          <a:p>
            <a:endParaRPr lang="en-US" dirty="0" smtClean="0">
              <a:solidFill>
                <a:srgbClr val="002060"/>
              </a:solidFill>
            </a:endParaRPr>
          </a:p>
          <a:p>
            <a:r>
              <a:rPr lang="en-US" baseline="0" dirty="0" smtClean="0"/>
              <a:t>Additional instructor note:</a:t>
            </a:r>
          </a:p>
          <a:p>
            <a:r>
              <a:rPr lang="en-US" baseline="0" dirty="0" smtClean="0"/>
              <a:t>Specific learning objectives for this section include the following:</a:t>
            </a:r>
          </a:p>
          <a:p>
            <a:pPr lvl="0"/>
            <a:r>
              <a:rPr lang="en-US" sz="1200" kern="1200" dirty="0" smtClean="0">
                <a:solidFill>
                  <a:schemeClr val="tx1"/>
                </a:solidFill>
                <a:latin typeface="+mn-lt"/>
                <a:ea typeface="+mn-ea"/>
                <a:cs typeface="+mn-cs"/>
              </a:rPr>
              <a:t>(K) Recognize key U.S. and Canadian rules; e.g., tour-of-duty, driving hours, off-duty hours.</a:t>
            </a:r>
          </a:p>
          <a:p>
            <a:pPr lvl="0"/>
            <a:r>
              <a:rPr lang="en-US" sz="1200" kern="1200" dirty="0" smtClean="0">
                <a:solidFill>
                  <a:schemeClr val="tx1"/>
                </a:solidFill>
                <a:latin typeface="+mn-lt"/>
                <a:ea typeface="+mn-ea"/>
                <a:cs typeface="+mn-cs"/>
              </a:rPr>
              <a:t>(K/A) Recognize and appreciate ways that HOS rules reduce driver fatigue and increase safety.</a:t>
            </a:r>
          </a:p>
          <a:p>
            <a:pPr lvl="0"/>
            <a:r>
              <a:rPr lang="en-US" sz="1200" kern="1200" dirty="0" smtClean="0">
                <a:solidFill>
                  <a:schemeClr val="tx1"/>
                </a:solidFill>
                <a:latin typeface="+mn-lt"/>
                <a:ea typeface="+mn-ea"/>
                <a:cs typeface="+mn-cs"/>
              </a:rPr>
              <a:t>(K/A) Recognize and appreciate drivers’ general on-road challenges for sleep and alertness.</a:t>
            </a:r>
          </a:p>
          <a:p>
            <a:pPr lvl="0"/>
            <a:r>
              <a:rPr lang="en-US" sz="1200" kern="1200" dirty="0" smtClean="0">
                <a:solidFill>
                  <a:schemeClr val="tx1"/>
                </a:solidFill>
                <a:latin typeface="+mn-lt"/>
                <a:ea typeface="+mn-ea"/>
                <a:cs typeface="+mn-cs"/>
              </a:rPr>
              <a:t>(K/A) Recognize and appreciate drivers’ rest parking challenges.</a:t>
            </a:r>
          </a:p>
          <a:p>
            <a:pPr lvl="0"/>
            <a:r>
              <a:rPr lang="en-US" sz="1200" kern="1200" dirty="0" smtClean="0">
                <a:solidFill>
                  <a:schemeClr val="tx1"/>
                </a:solidFill>
                <a:latin typeface="+mn-lt"/>
                <a:ea typeface="+mn-ea"/>
                <a:cs typeface="+mn-cs"/>
              </a:rPr>
              <a:t>(K/A) Recognize and appreciate customer-related fatigue management challenges</a:t>
            </a:r>
          </a:p>
          <a:p>
            <a:pPr lvl="0"/>
            <a:r>
              <a:rPr lang="en-US" sz="1200" kern="1200" dirty="0" smtClean="0">
                <a:solidFill>
                  <a:schemeClr val="tx1"/>
                </a:solidFill>
                <a:latin typeface="+mn-lt"/>
                <a:ea typeface="+mn-ea"/>
                <a:cs typeface="+mn-cs"/>
              </a:rPr>
              <a:t>(A) Respect drivers’ needs for alertness-friendly shipper/receiver practices.</a:t>
            </a:r>
          </a:p>
          <a:p>
            <a:pPr lvl="0"/>
            <a:r>
              <a:rPr lang="en-US" sz="1200" kern="1200" dirty="0" smtClean="0">
                <a:solidFill>
                  <a:schemeClr val="tx1"/>
                </a:solidFill>
                <a:latin typeface="+mn-lt"/>
                <a:ea typeface="+mn-ea"/>
                <a:cs typeface="+mn-cs"/>
              </a:rPr>
              <a:t>(K/A) Recognize and appreciate special vulnerability of small carriers.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“Here’s a brief look at key U.S. Hours-of-Service</a:t>
            </a:r>
            <a:r>
              <a:rPr lang="en-US" baseline="0" dirty="0" smtClean="0"/>
              <a:t> </a:t>
            </a:r>
            <a:r>
              <a:rPr lang="en-US" dirty="0" smtClean="0"/>
              <a:t>rules for truck drivers.  Daily d</a:t>
            </a:r>
            <a:r>
              <a:rPr lang="en-US" dirty="0" smtClean="0">
                <a:solidFill>
                  <a:srgbClr val="002060"/>
                </a:solidFill>
              </a:rPr>
              <a:t>riving must be within a 14-hour “driving window.”  Daily driving is limited to 11 hours.  Drivers must take 10 hours off, either</a:t>
            </a:r>
            <a:r>
              <a:rPr lang="en-US" baseline="0" dirty="0" smtClean="0">
                <a:solidFill>
                  <a:srgbClr val="002060"/>
                </a:solidFill>
              </a:rPr>
              <a:t> 10 continuous hours or an 8-2</a:t>
            </a:r>
            <a:r>
              <a:rPr lang="en-US" dirty="0" smtClean="0">
                <a:solidFill>
                  <a:srgbClr val="002060"/>
                </a:solidFill>
              </a:rPr>
              <a:t> split in the sleeper berth.  There are weekly limits of 60 hours on-duty in 7 consecutive days, or 70 hours in 8 consecutive days.  Drivers may “restart” their weeks after 34 hours off.</a:t>
            </a:r>
            <a:r>
              <a:rPr lang="en-US" baseline="0" dirty="0" smtClean="0">
                <a:solidFill>
                  <a:srgbClr val="002060"/>
                </a:solidFill>
              </a:rPr>
              <a:t>  This brief review omits many details; see the regs or ask your carrier for more information.”</a:t>
            </a:r>
            <a:r>
              <a:rPr lang="en-US" dirty="0" smtClean="0">
                <a:solidFill>
                  <a:srgbClr val="002060"/>
                </a:solidFill>
              </a:rPr>
              <a:t> </a:t>
            </a:r>
          </a:p>
          <a:p>
            <a:endParaRPr lang="en-US" b="1" dirty="0" smtClean="0">
              <a:solidFill>
                <a:srgbClr val="002060"/>
              </a:solidFill>
            </a:endParaRPr>
          </a:p>
          <a:p>
            <a:r>
              <a:rPr lang="en-US" dirty="0" smtClean="0">
                <a:solidFill>
                  <a:srgbClr val="002060"/>
                </a:solidFill>
              </a:rPr>
              <a:t>___________________________</a:t>
            </a:r>
          </a:p>
          <a:p>
            <a:endParaRPr lang="en-US" dirty="0" smtClean="0">
              <a:solidFill>
                <a:srgbClr val="002060"/>
              </a:solidFill>
            </a:endParaRPr>
          </a:p>
          <a:p>
            <a:r>
              <a:rPr lang="en-US" baseline="0" dirty="0" smtClean="0"/>
              <a:t>Additional instructor note:   </a:t>
            </a:r>
            <a:r>
              <a:rPr lang="en-US" dirty="0" smtClean="0"/>
              <a:t>The 14-hour tour-of-duty can be extended to 16 hours once weekly</a:t>
            </a:r>
            <a:r>
              <a:rPr lang="en-US" baseline="0" dirty="0" smtClean="0"/>
              <a:t> if drivers are off-duty afterwards.  </a:t>
            </a:r>
            <a:r>
              <a:rPr lang="en-US" dirty="0" smtClean="0"/>
              <a:t>Violations of the 14-hour tour-of-duty rule are the most common driver Out-of-Service violation.  The percentage of 14-hour or other rule violations related to detention delays is not known,</a:t>
            </a:r>
            <a:r>
              <a:rPr lang="en-US" baseline="0" dirty="0" smtClean="0"/>
              <a:t> although FMCSA is planning to study this problem.</a:t>
            </a:r>
            <a:r>
              <a:rPr lang="en-US" dirty="0" smtClean="0"/>
              <a:t>  </a:t>
            </a:r>
            <a:r>
              <a:rPr lang="en-US" baseline="0" dirty="0" smtClean="0"/>
              <a:t>  Source:  GAO (2011).</a:t>
            </a:r>
            <a:r>
              <a:rPr lang="en-US" dirty="0" smtClean="0"/>
              <a:t> </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“Canadian rules are similar to</a:t>
            </a:r>
            <a:r>
              <a:rPr lang="en-US" baseline="0" dirty="0" smtClean="0"/>
              <a:t> those in the U.S., but there are some differences. There is a d</a:t>
            </a:r>
            <a:r>
              <a:rPr lang="en-US" dirty="0" smtClean="0">
                <a:solidFill>
                  <a:srgbClr val="002060"/>
                </a:solidFill>
              </a:rPr>
              <a:t>aily 16-hour “driving window.”   </a:t>
            </a:r>
            <a:r>
              <a:rPr lang="en-US" sz="2200" dirty="0" smtClean="0">
                <a:solidFill>
                  <a:srgbClr val="002060"/>
                </a:solidFill>
              </a:rPr>
              <a:t>There is also a d</a:t>
            </a:r>
            <a:r>
              <a:rPr lang="en-US" dirty="0" smtClean="0">
                <a:solidFill>
                  <a:srgbClr val="002060"/>
                </a:solidFill>
              </a:rPr>
              <a:t>aily 14-hour work limit.  The daily driving limit is 13 hours.  Also required is a 10-hour minimum off-duty period, which can be taken as 8 continuous hours, plus 2</a:t>
            </a:r>
            <a:r>
              <a:rPr lang="en-US" baseline="0" dirty="0" smtClean="0">
                <a:solidFill>
                  <a:srgbClr val="002060"/>
                </a:solidFill>
              </a:rPr>
              <a:t> additional hours taken in periods of 30 minutes or more.</a:t>
            </a:r>
            <a:r>
              <a:rPr lang="en-US" dirty="0" smtClean="0">
                <a:solidFill>
                  <a:srgbClr val="002060"/>
                </a:solidFill>
              </a:rPr>
              <a:t>  There are more flexible splits of the 10 hours for team drivers.  Weekly limits are 70 hours in 7 consecutive days, with a 36-hour “restart” period.  Alternatively</a:t>
            </a:r>
            <a:r>
              <a:rPr lang="en-US" baseline="0" dirty="0" smtClean="0">
                <a:solidFill>
                  <a:srgbClr val="002060"/>
                </a:solidFill>
              </a:rPr>
              <a:t> a driver can work </a:t>
            </a:r>
            <a:r>
              <a:rPr lang="en-US" dirty="0" smtClean="0">
                <a:solidFill>
                  <a:srgbClr val="002060"/>
                </a:solidFill>
              </a:rPr>
              <a:t>120 hours in 14 consecutive days with a 72-hour “restart.””</a:t>
            </a:r>
          </a:p>
          <a:p>
            <a:endParaRPr lang="en-US" dirty="0" smtClean="0">
              <a:solidFill>
                <a:srgbClr val="002060"/>
              </a:solidFill>
            </a:endParaRPr>
          </a:p>
          <a:p>
            <a:r>
              <a:rPr lang="en-US" dirty="0" smtClean="0">
                <a:solidFill>
                  <a:srgbClr val="002060"/>
                </a:solidFill>
              </a:rPr>
              <a:t>____________________</a:t>
            </a:r>
          </a:p>
          <a:p>
            <a:endParaRPr lang="en-US" dirty="0" smtClean="0">
              <a:solidFill>
                <a:srgbClr val="002060"/>
              </a:solidFill>
            </a:endParaRPr>
          </a:p>
          <a:p>
            <a:r>
              <a:rPr lang="en-US" baseline="0" dirty="0" smtClean="0"/>
              <a:t>Additional instructor note</a:t>
            </a:r>
            <a:r>
              <a:rPr lang="en-US" b="0" baseline="0" dirty="0" smtClean="0"/>
              <a:t>:   In the bullets, </a:t>
            </a:r>
            <a:r>
              <a:rPr lang="en-CA" sz="1200" b="0" kern="1200" dirty="0" smtClean="0">
                <a:solidFill>
                  <a:schemeClr val="tx1"/>
                </a:solidFill>
                <a:latin typeface="+mn-lt"/>
                <a:ea typeface="+mn-ea"/>
                <a:cs typeface="+mn-cs"/>
              </a:rPr>
              <a:t>“Daily” can refer to a work shift extending across midnight; e.g., a 16-hour driving window beginning at 4pm and ending at 8am.  </a:t>
            </a:r>
            <a:r>
              <a:rPr lang="en-US" baseline="0" dirty="0" smtClean="0"/>
              <a:t>More details on both U.S. and Canadian HOS rules are provided in Module 3.   Be prepared to discuss and explain HOS rules, but try to avoid focusing on HOS compliance alone.  Participants need to understand that HOS compliance is only part of fatigue management.</a:t>
            </a:r>
            <a:endParaRPr lang="en-US" dirty="0" smtClean="0">
              <a:solidFill>
                <a:srgbClr val="002060"/>
              </a:solidFill>
            </a:endParaRPr>
          </a:p>
          <a:p>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Complete Narration:  “Hours-of-Service</a:t>
            </a:r>
            <a:r>
              <a:rPr lang="en-US" baseline="0" dirty="0" smtClean="0"/>
              <a:t> rules are necessary and, in many ways, effective. </a:t>
            </a:r>
            <a:r>
              <a:rPr lang="en-US" b="0" u="none" dirty="0" smtClean="0">
                <a:solidFill>
                  <a:srgbClr val="002060"/>
                </a:solidFill>
              </a:rPr>
              <a:t>HOS compliance affords drivers the </a:t>
            </a:r>
            <a:r>
              <a:rPr lang="en-US" b="0" i="1" u="none" dirty="0" smtClean="0">
                <a:solidFill>
                  <a:srgbClr val="002060"/>
                </a:solidFill>
              </a:rPr>
              <a:t>opportunity</a:t>
            </a:r>
            <a:r>
              <a:rPr lang="en-US" b="0" u="none" dirty="0" smtClean="0">
                <a:solidFill>
                  <a:srgbClr val="002060"/>
                </a:solidFill>
              </a:rPr>
              <a:t> for obtaining sufficient sleep and for other healthful behaviors.  Ten hours off-duty provides the opportunity</a:t>
            </a:r>
            <a:r>
              <a:rPr lang="en-US" b="0" u="none" baseline="0" dirty="0" smtClean="0">
                <a:solidFill>
                  <a:srgbClr val="002060"/>
                </a:solidFill>
              </a:rPr>
              <a:t> for </a:t>
            </a:r>
            <a:r>
              <a:rPr lang="en-US" b="0" u="none" dirty="0" smtClean="0">
                <a:solidFill>
                  <a:srgbClr val="002060"/>
                </a:solidFill>
                <a:sym typeface="Wingdings" pitchFamily="2" charset="2"/>
              </a:rPr>
              <a:t>7-to-8 hours nightly</a:t>
            </a:r>
            <a:r>
              <a:rPr lang="en-US" b="0" u="none" baseline="0" dirty="0" smtClean="0">
                <a:solidFill>
                  <a:srgbClr val="002060"/>
                </a:solidFill>
                <a:sym typeface="Wingdings" pitchFamily="2" charset="2"/>
              </a:rPr>
              <a:t> </a:t>
            </a:r>
            <a:r>
              <a:rPr lang="en-US" b="0" u="none" dirty="0" smtClean="0">
                <a:solidFill>
                  <a:srgbClr val="002060"/>
                </a:solidFill>
                <a:sym typeface="Wingdings" pitchFamily="2" charset="2"/>
              </a:rPr>
              <a:t>sleep, the</a:t>
            </a:r>
            <a:r>
              <a:rPr lang="en-US" b="0" u="none" baseline="0" dirty="0" smtClean="0">
                <a:solidFill>
                  <a:srgbClr val="002060"/>
                </a:solidFill>
                <a:sym typeface="Wingdings" pitchFamily="2" charset="2"/>
              </a:rPr>
              <a:t> amount most adults need.  Tou</a:t>
            </a:r>
            <a:r>
              <a:rPr lang="en-US" b="0" u="none" dirty="0" smtClean="0">
                <a:solidFill>
                  <a:srgbClr val="002060"/>
                </a:solidFill>
                <a:sym typeface="Wingdings" pitchFamily="2" charset="2"/>
              </a:rPr>
              <a:t>rs-of-duty are within nature’s “16 hours awake rule.”  The</a:t>
            </a:r>
            <a:r>
              <a:rPr lang="en-US" b="0" u="none" baseline="0" dirty="0" smtClean="0">
                <a:solidFill>
                  <a:srgbClr val="002060"/>
                </a:solidFill>
                <a:sym typeface="Wingdings" pitchFamily="2" charset="2"/>
              </a:rPr>
              <a:t> </a:t>
            </a:r>
            <a:r>
              <a:rPr lang="en-US" b="0" u="none" dirty="0" smtClean="0">
                <a:solidFill>
                  <a:srgbClr val="002060"/>
                </a:solidFill>
              </a:rPr>
              <a:t>11-hour driving rule (13 in Canada) limits time driving, and weekly limits permit rest and recovery on weekends.  Further, most CMV drivers do not</a:t>
            </a:r>
            <a:r>
              <a:rPr lang="en-US" b="0" u="none" baseline="0" dirty="0" smtClean="0">
                <a:solidFill>
                  <a:srgbClr val="002060"/>
                </a:solidFill>
              </a:rPr>
              <a:t> work or drive the </a:t>
            </a:r>
            <a:r>
              <a:rPr lang="en-US" b="0" i="1" u="none" baseline="0" dirty="0" smtClean="0">
                <a:solidFill>
                  <a:srgbClr val="002060"/>
                </a:solidFill>
              </a:rPr>
              <a:t>maximum</a:t>
            </a:r>
            <a:r>
              <a:rPr lang="en-US" b="0" u="none" baseline="0" dirty="0" smtClean="0">
                <a:solidFill>
                  <a:srgbClr val="002060"/>
                </a:solidFill>
              </a:rPr>
              <a:t> number of legal hours.”</a:t>
            </a:r>
            <a:r>
              <a:rPr lang="en-US" b="0" u="none" dirty="0" smtClean="0">
                <a:solidFill>
                  <a:srgbClr val="002060"/>
                </a:solidFill>
              </a:rPr>
              <a:t> </a:t>
            </a:r>
          </a:p>
          <a:p>
            <a:pPr>
              <a:buNone/>
            </a:pPr>
            <a:endParaRPr lang="en-US" b="0" u="none" dirty="0" smtClean="0">
              <a:solidFill>
                <a:srgbClr val="002060"/>
              </a:solidFill>
            </a:endParaRPr>
          </a:p>
          <a:p>
            <a:r>
              <a:rPr lang="en-US" dirty="0" smtClean="0">
                <a:solidFill>
                  <a:srgbClr val="002060"/>
                </a:solidFill>
              </a:rPr>
              <a:t>__________________________________</a:t>
            </a:r>
          </a:p>
          <a:p>
            <a:endParaRPr lang="en-US" dirty="0" smtClean="0">
              <a:solidFill>
                <a:srgbClr val="002060"/>
              </a:solidFill>
            </a:endParaRPr>
          </a:p>
          <a:p>
            <a:r>
              <a:rPr lang="en-US" baseline="0" dirty="0" smtClean="0"/>
              <a:t>Additional instructor note:    The points made here are intended to develop an attitude of support for HOS compliance, not just for legal reasons but for safety and health reasons.</a:t>
            </a:r>
            <a:endParaRPr lang="en-US" dirty="0" smtClean="0">
              <a:solidFill>
                <a:srgbClr val="002060"/>
              </a:solidFill>
            </a:endParaRPr>
          </a:p>
          <a:p>
            <a:pPr>
              <a:buNone/>
            </a:pPr>
            <a:endParaRPr lang="en-US" b="0" u="none" dirty="0" smtClean="0">
              <a:solidFill>
                <a:srgbClr val="002060"/>
              </a:solidFill>
            </a:endParaRPr>
          </a:p>
          <a:p>
            <a:pPr>
              <a:buNone/>
            </a:pPr>
            <a:endParaRPr lang="en-US" b="0" u="none" dirty="0" smtClean="0">
              <a:solidFill>
                <a:srgbClr val="002060"/>
              </a:solidFill>
            </a:endParaRPr>
          </a:p>
          <a:p>
            <a:pPr>
              <a:buNone/>
            </a:pPr>
            <a:endParaRPr lang="en-US" b="0" u="none" dirty="0" smtClean="0">
              <a:solidFill>
                <a:srgbClr val="002060"/>
              </a:solidFill>
            </a:endParaRP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“CMV drivers may face multiple fatigue management</a:t>
            </a:r>
            <a:r>
              <a:rPr lang="en-US" baseline="0" dirty="0" smtClean="0"/>
              <a:t> challenges.  These may include a tight schedule for getting one’s main sleep, </a:t>
            </a:r>
            <a:r>
              <a:rPr lang="en-US" dirty="0" smtClean="0">
                <a:solidFill>
                  <a:srgbClr val="002060"/>
                </a:solidFill>
              </a:rPr>
              <a:t>extended work hours (plus commuting time for many drivers), changing work schedules, and work and sleep periods which may conflict with circadian rhythms.  Driving</a:t>
            </a:r>
            <a:r>
              <a:rPr lang="en-US" baseline="0" dirty="0" smtClean="0">
                <a:solidFill>
                  <a:srgbClr val="002060"/>
                </a:solidFill>
              </a:rPr>
              <a:t> </a:t>
            </a:r>
            <a:r>
              <a:rPr lang="en-US" dirty="0" smtClean="0">
                <a:solidFill>
                  <a:srgbClr val="002060"/>
                </a:solidFill>
              </a:rPr>
              <a:t> “windows” mean </a:t>
            </a:r>
            <a:r>
              <a:rPr lang="en-US" baseline="0" dirty="0" smtClean="0">
                <a:solidFill>
                  <a:srgbClr val="002060"/>
                </a:solidFill>
              </a:rPr>
              <a:t>every minute counts.</a:t>
            </a:r>
          </a:p>
          <a:p>
            <a:endParaRPr lang="en-US" baseline="0" dirty="0" smtClean="0">
              <a:solidFill>
                <a:srgbClr val="002060"/>
              </a:solidFill>
            </a:endParaRPr>
          </a:p>
          <a:p>
            <a:r>
              <a:rPr lang="en-US" baseline="0" dirty="0" smtClean="0"/>
              <a:t>_________________________________- </a:t>
            </a:r>
            <a:endParaRPr lang="en-US" dirty="0" smtClean="0">
              <a:solidFill>
                <a:srgbClr val="002060"/>
              </a:solidFill>
            </a:endParaRPr>
          </a:p>
          <a:p>
            <a:endParaRPr lang="en-US" dirty="0" smtClean="0">
              <a:solidFill>
                <a:srgbClr val="002060"/>
              </a:solidFill>
            </a:endParaRPr>
          </a:p>
          <a:p>
            <a:r>
              <a:rPr lang="en-US" baseline="0" dirty="0" smtClean="0"/>
              <a:t>Additional instructor note:   </a:t>
            </a:r>
            <a:r>
              <a:rPr lang="en-US" dirty="0" smtClean="0">
                <a:solidFill>
                  <a:srgbClr val="0033CC"/>
                </a:solidFill>
              </a:rPr>
              <a:t>This slide and the next one list ten different fatigue management challenges that CMV may face.   Not every item applies to every driver, but many drivers face most of these challenges in their jobs.</a:t>
            </a:r>
            <a:endParaRPr lang="en-US" dirty="0" smtClean="0">
              <a:solidFill>
                <a:srgbClr val="002060"/>
              </a:solidFill>
            </a:endParaRPr>
          </a:p>
          <a:p>
            <a:endParaRPr lang="en-US" baseline="0" dirty="0" smtClean="0"/>
          </a:p>
          <a:p>
            <a:endParaRPr lang="en-US" baseline="0" dirty="0" smtClean="0"/>
          </a:p>
          <a:p>
            <a:endParaRPr lang="en-US" baseline="0" dirty="0" smtClean="0"/>
          </a:p>
          <a:p>
            <a:endParaRPr lang="en-US" baseline="0" dirty="0" smtClean="0"/>
          </a:p>
          <a:p>
            <a:pPr lvl="0"/>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“Additional fatigue management challenges</a:t>
            </a:r>
            <a:r>
              <a:rPr lang="en-US" baseline="0" dirty="0" smtClean="0"/>
              <a:t> include u</a:t>
            </a:r>
            <a:r>
              <a:rPr lang="en-US" dirty="0" smtClean="0">
                <a:solidFill>
                  <a:srgbClr val="002060"/>
                </a:solidFill>
              </a:rPr>
              <a:t>nfamiliar or uncomfortable sleep locations, disruptions of sleep, limited opportunities for exercise, difficulty in finding healthy foods on the road, and environmental stressors like noise, heat, cold, and lack of ventilation.  It’s tough to meet all these challenges.”</a:t>
            </a: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p:txBody>
      </p:sp>
      <p:sp>
        <p:nvSpPr>
          <p:cNvPr id="4" name="Slide Number Placeholder 3"/>
          <p:cNvSpPr>
            <a:spLocks noGrp="1"/>
          </p:cNvSpPr>
          <p:nvPr>
            <p:ph type="sldNum" sz="quarter" idx="10"/>
          </p:nvPr>
        </p:nvSpPr>
        <p:spPr/>
        <p:txBody>
          <a:bodyPr/>
          <a:lstStyle/>
          <a:p>
            <a:fld id="{733A328A-D06A-4AC7-B4F7-8008382660D1}"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“Finding adequate rest parking is a daily challenge for many North American CMV drivers.  One</a:t>
            </a:r>
            <a:r>
              <a:rPr lang="en-US" baseline="0" dirty="0" smtClean="0"/>
              <a:t> driver survey found that only 34% of drivers could “always” or “frequently” find a space at a truck stop.  For public rest areas, that percentage was a dismal 11%.  Only 51% said that the facilities they found were adequate.  [INSERT FLY-IN]  Even if the space is adequate, getting quality sleep may be difficult.  Most truck ventilation systems require vehicle idling, which more and more parking locations are restricting.”</a:t>
            </a:r>
          </a:p>
          <a:p>
            <a:endParaRPr lang="en-US" baseline="0" dirty="0" smtClean="0"/>
          </a:p>
          <a:p>
            <a:r>
              <a:rPr lang="en-US" dirty="0" smtClean="0">
                <a:solidFill>
                  <a:srgbClr val="002060"/>
                </a:solidFill>
              </a:rPr>
              <a:t>___________________________</a:t>
            </a:r>
          </a:p>
          <a:p>
            <a:endParaRPr lang="en-US" dirty="0" smtClean="0">
              <a:solidFill>
                <a:srgbClr val="002060"/>
              </a:solidFill>
            </a:endParaRPr>
          </a:p>
          <a:p>
            <a:r>
              <a:rPr lang="en-US" baseline="0" dirty="0" smtClean="0"/>
              <a:t>Additional instructor note:   Survey results shown are from Chen et al., 2002.</a:t>
            </a:r>
          </a:p>
          <a:p>
            <a:endParaRPr lang="en-US" baseline="0" dirty="0" smtClean="0"/>
          </a:p>
          <a:p>
            <a:r>
              <a:rPr lang="en-US" baseline="0" dirty="0" smtClean="0"/>
              <a:t>Additional information:  </a:t>
            </a:r>
            <a:r>
              <a:rPr lang="en-US" dirty="0" smtClean="0"/>
              <a:t>There is a huge nationwide</a:t>
            </a:r>
            <a:r>
              <a:rPr lang="en-US" baseline="0" dirty="0" smtClean="0"/>
              <a:t> shortage of truck parking near highways, particularly in the U.S. Northeast and Midwest.  O</a:t>
            </a:r>
          </a:p>
          <a:p>
            <a:r>
              <a:rPr lang="en-US" baseline="0" dirty="0" smtClean="0"/>
              <a:t>Trombly (2003) found that the supply of public rest parking for trucks was less than one-half the demand.   Often, trucks have to park along highway ramps and shoulders.  Even when drivers find a space, they likely feel unsafe there.  In one survey (OOIDA, 1999), 85% of drivers expressed concerns about rest area thefts, assaults, prostitution, or other crimes.  </a:t>
            </a:r>
          </a:p>
        </p:txBody>
      </p:sp>
      <p:sp>
        <p:nvSpPr>
          <p:cNvPr id="4" name="Slide Number Placeholder 3"/>
          <p:cNvSpPr>
            <a:spLocks noGrp="1"/>
          </p:cNvSpPr>
          <p:nvPr>
            <p:ph type="sldNum" sz="quarter" idx="10"/>
          </p:nvPr>
        </p:nvSpPr>
        <p:spPr/>
        <p:txBody>
          <a:bodyPr/>
          <a:lstStyle/>
          <a:p>
            <a:fld id="{733A328A-D06A-4AC7-B4F7-8008382660D1}"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“Customer-related fatigue management</a:t>
            </a:r>
            <a:r>
              <a:rPr lang="en-US" baseline="0" dirty="0" smtClean="0"/>
              <a:t> problems for drivers include limited access to parking and comfort facilities, schedule pressure, and excessive loading and unloading delays.”</a:t>
            </a:r>
          </a:p>
          <a:p>
            <a:endParaRPr lang="en-US" baseline="0" dirty="0" smtClean="0"/>
          </a:p>
          <a:p>
            <a:r>
              <a:rPr lang="en-US" dirty="0" smtClean="0">
                <a:solidFill>
                  <a:srgbClr val="002060"/>
                </a:solidFill>
              </a:rPr>
              <a:t>___________________________</a:t>
            </a:r>
          </a:p>
          <a:p>
            <a:endParaRPr lang="en-US" dirty="0" smtClean="0">
              <a:solidFill>
                <a:srgbClr val="002060"/>
              </a:solidFill>
            </a:endParaRPr>
          </a:p>
          <a:p>
            <a:r>
              <a:rPr lang="en-US" baseline="0" dirty="0" smtClean="0"/>
              <a:t>Additional instructor note:   Each of these specific topics is addressed in slides that follow.</a:t>
            </a:r>
            <a:endParaRPr lang="en-US" dirty="0" smtClean="0">
              <a:solidFill>
                <a:srgbClr val="002060"/>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Narration:  “This module and the overall North American Fatigue Management Program has been developed in response to these problems:</a:t>
            </a:r>
          </a:p>
          <a:p>
            <a:pPr marL="171450" indent="-171450">
              <a:buFont typeface="Arial" pitchFamily="34" charset="0"/>
              <a:buChar char="•"/>
            </a:pPr>
            <a:r>
              <a:rPr lang="en-US" baseline="0" dirty="0" smtClean="0">
                <a:solidFill>
                  <a:schemeClr val="tx1"/>
                </a:solidFill>
              </a:rPr>
              <a:t>Commercial motor vehicle </a:t>
            </a:r>
            <a:r>
              <a:rPr lang="en-US" dirty="0" smtClean="0">
                <a:solidFill>
                  <a:srgbClr val="002060"/>
                </a:solidFill>
              </a:rPr>
              <a:t>drivers face multiple fatigue management and related health challenges.</a:t>
            </a:r>
          </a:p>
          <a:p>
            <a:pPr marL="171450" indent="-171450">
              <a:buFont typeface="Arial" pitchFamily="34" charset="0"/>
              <a:buChar char="•"/>
            </a:pPr>
            <a:r>
              <a:rPr lang="en-US" dirty="0" smtClean="0">
                <a:solidFill>
                  <a:srgbClr val="002060"/>
                </a:solidFill>
              </a:rPr>
              <a:t>Hours-of-service</a:t>
            </a:r>
            <a:r>
              <a:rPr lang="en-US" baseline="0" dirty="0" smtClean="0">
                <a:solidFill>
                  <a:srgbClr val="002060"/>
                </a:solidFill>
              </a:rPr>
              <a:t> </a:t>
            </a:r>
            <a:r>
              <a:rPr lang="en-US" dirty="0" smtClean="0">
                <a:solidFill>
                  <a:srgbClr val="002060"/>
                </a:solidFill>
              </a:rPr>
              <a:t>compliance is essential.</a:t>
            </a:r>
          </a:p>
          <a:p>
            <a:pPr marL="171450" indent="-171450">
              <a:buFont typeface="Arial" pitchFamily="34" charset="0"/>
              <a:buChar char="•"/>
            </a:pPr>
            <a:r>
              <a:rPr lang="en-US" dirty="0" smtClean="0">
                <a:solidFill>
                  <a:srgbClr val="002060"/>
                </a:solidFill>
              </a:rPr>
              <a:t>Unfortunately, CMV drivers are often treated as the “elastic band in the supply chain link.”  In other words, drivers are often the ones who bear the consequences of delays and other inefficiencies</a:t>
            </a:r>
            <a:r>
              <a:rPr lang="en-US" baseline="0" dirty="0" smtClean="0">
                <a:solidFill>
                  <a:srgbClr val="002060"/>
                </a:solidFill>
              </a:rPr>
              <a:t> in the system.  </a:t>
            </a:r>
            <a:r>
              <a:rPr lang="en-US" dirty="0" smtClean="0">
                <a:solidFill>
                  <a:srgbClr val="002060"/>
                </a:solidFill>
              </a:rPr>
              <a:t>This elevates crash risks and also leads to further operational inefficiencies.” </a:t>
            </a:r>
          </a:p>
          <a:p>
            <a:endParaRPr lang="en-US" baseline="0" dirty="0" smtClean="0"/>
          </a:p>
          <a:p>
            <a:endParaRPr lang="en-US" baseline="0" dirty="0" smtClean="0"/>
          </a:p>
          <a:p>
            <a:endParaRPr lang="en-US" dirty="0" smtClean="0">
              <a:solidFill>
                <a:srgbClr val="002060"/>
              </a:solidFill>
            </a:endParaRPr>
          </a:p>
          <a:p>
            <a:r>
              <a:rPr lang="en-US" baseline="0" dirty="0" smtClean="0"/>
              <a:t>Additional instructor note:   “Elastic band” quotation attributed to Don Osterberg, Schneider National, 2003. </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“Driver access to parking and to comfort facilities may</a:t>
            </a:r>
            <a:r>
              <a:rPr lang="en-US" baseline="0" dirty="0" smtClean="0"/>
              <a:t> be limited.  </a:t>
            </a:r>
            <a:r>
              <a:rPr lang="en-US" dirty="0" smtClean="0">
                <a:solidFill>
                  <a:srgbClr val="002060"/>
                </a:solidFill>
              </a:rPr>
              <a:t>Some shippers</a:t>
            </a:r>
            <a:r>
              <a:rPr lang="en-US" baseline="0" dirty="0" smtClean="0">
                <a:solidFill>
                  <a:srgbClr val="002060"/>
                </a:solidFill>
              </a:rPr>
              <a:t> and </a:t>
            </a:r>
            <a:r>
              <a:rPr lang="en-US" dirty="0" smtClean="0">
                <a:solidFill>
                  <a:srgbClr val="002060"/>
                </a:solidFill>
              </a:rPr>
              <a:t>receivers do not permit CMV drivers to take off-duty periods in their lots.  This may force them to park on nearby shoulders and ramps, or at other undesirable</a:t>
            </a:r>
            <a:r>
              <a:rPr lang="en-US" baseline="0" dirty="0" smtClean="0">
                <a:solidFill>
                  <a:srgbClr val="002060"/>
                </a:solidFill>
              </a:rPr>
              <a:t> locations</a:t>
            </a:r>
            <a:r>
              <a:rPr lang="en-US" dirty="0" smtClean="0">
                <a:solidFill>
                  <a:srgbClr val="002060"/>
                </a:solidFill>
              </a:rPr>
              <a:t>.  Some shippers and receivers do not allow drivers full access to comfort facilities such as restrooms, lounges, and lunch rooms.”</a:t>
            </a:r>
          </a:p>
          <a:p>
            <a:endParaRPr lang="en-US" dirty="0" smtClean="0">
              <a:solidFill>
                <a:srgbClr val="002060"/>
              </a:solidFill>
            </a:endParaRPr>
          </a:p>
          <a:p>
            <a:r>
              <a:rPr lang="en-US" dirty="0" smtClean="0">
                <a:solidFill>
                  <a:srgbClr val="002060"/>
                </a:solidFill>
              </a:rPr>
              <a:t>_____________________</a:t>
            </a:r>
          </a:p>
          <a:p>
            <a:endParaRPr lang="en-US" dirty="0" smtClean="0">
              <a:solidFill>
                <a:srgbClr val="002060"/>
              </a:solidFill>
            </a:endParaRPr>
          </a:p>
          <a:p>
            <a:r>
              <a:rPr lang="en-US" baseline="0" dirty="0" smtClean="0"/>
              <a:t>Additional instructor note:   Shipper and receiver participants may take exception to the characterizations in this and other slides.  If it can be done in a positive way, slides like this one might help to open a beneficial dialogue.  </a:t>
            </a:r>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Narration:  “CMV drivers face considerable schedule pressure.</a:t>
            </a:r>
            <a:r>
              <a:rPr lang="en-US" dirty="0" smtClean="0">
                <a:solidFill>
                  <a:srgbClr val="800000"/>
                </a:solidFill>
              </a:rPr>
              <a:t> Delivery schedules can be set by an agreement between a shipper sales person and receiver purchasing agent, prior to broker, carrier, or driver involvement.  D</a:t>
            </a:r>
            <a:r>
              <a:rPr lang="en-US" dirty="0" smtClean="0">
                <a:solidFill>
                  <a:srgbClr val="006600"/>
                </a:solidFill>
              </a:rPr>
              <a:t>eadlines can be often based on unrealistic time estimates, or “best case scenarios.”  A</a:t>
            </a:r>
            <a:r>
              <a:rPr lang="en-US" baseline="0" dirty="0" smtClean="0">
                <a:solidFill>
                  <a:srgbClr val="006600"/>
                </a:solidFill>
              </a:rPr>
              <a:t> c</a:t>
            </a:r>
            <a:r>
              <a:rPr lang="en-US" dirty="0" smtClean="0">
                <a:solidFill>
                  <a:srgbClr val="800000"/>
                </a:solidFill>
              </a:rPr>
              <a:t>arrier must decide whether to accept the tight schedule or forego the load.  </a:t>
            </a:r>
            <a:r>
              <a:rPr lang="en-US" dirty="0" smtClean="0">
                <a:solidFill>
                  <a:srgbClr val="006600"/>
                </a:solidFill>
              </a:rPr>
              <a:t>Shipper-carrier contracts may contain strict performance requirements, sometimes related to Just-in-Time deliveries.  Principals are hesitant to request revised deadlines.” </a:t>
            </a:r>
          </a:p>
          <a:p>
            <a:r>
              <a:rPr lang="en-US" dirty="0" smtClean="0">
                <a:solidFill>
                  <a:srgbClr val="006600"/>
                </a:solidFill>
              </a:rPr>
              <a:t>______________________ </a:t>
            </a:r>
          </a:p>
          <a:p>
            <a:endParaRPr lang="en-US" dirty="0" smtClean="0">
              <a:solidFill>
                <a:srgbClr val="002060"/>
              </a:solidFill>
            </a:endParaRPr>
          </a:p>
          <a:p>
            <a:endParaRPr lang="en-US" dirty="0" smtClean="0">
              <a:solidFill>
                <a:srgbClr val="002060"/>
              </a:solidFill>
            </a:endParaRPr>
          </a:p>
          <a:p>
            <a:r>
              <a:rPr lang="en-US" baseline="0" dirty="0" smtClean="0"/>
              <a:t>Additional instructor note:   Partial source:  FHWA OMC, 1998.</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Narration:  “</a:t>
            </a:r>
            <a:r>
              <a:rPr lang="en-US" dirty="0" smtClean="0">
                <a:solidFill>
                  <a:srgbClr val="002060"/>
                </a:solidFill>
              </a:rPr>
              <a:t>Stringent delivery requirements may incent unsafe driver actions, such as continuing to drive when fatigued, violating HOS rules, or driving at unsafe speeds.  The driver</a:t>
            </a:r>
            <a:r>
              <a:rPr lang="en-US" baseline="0" dirty="0" smtClean="0">
                <a:solidFill>
                  <a:srgbClr val="002060"/>
                </a:solidFill>
              </a:rPr>
              <a:t> is expected to be </a:t>
            </a:r>
            <a:r>
              <a:rPr lang="en-US" dirty="0" smtClean="0">
                <a:solidFill>
                  <a:srgbClr val="002060"/>
                </a:solidFill>
              </a:rPr>
              <a:t>the “elastic band” in the supply chain.  </a:t>
            </a:r>
            <a:r>
              <a:rPr lang="en-US" dirty="0" smtClean="0"/>
              <a:t>The p</a:t>
            </a:r>
            <a:r>
              <a:rPr lang="en-US" dirty="0" smtClean="0">
                <a:solidFill>
                  <a:srgbClr val="006600"/>
                </a:solidFill>
              </a:rPr>
              <a:t>roblem may be exacerbated if the shipper specifies a shorter but slower travel route.”  </a:t>
            </a:r>
          </a:p>
          <a:p>
            <a:endParaRPr lang="en-US" dirty="0" smtClean="0">
              <a:solidFill>
                <a:srgbClr val="006600"/>
              </a:solidFill>
            </a:endParaRPr>
          </a:p>
          <a:p>
            <a:r>
              <a:rPr lang="en-US" baseline="0" dirty="0" smtClean="0"/>
              <a:t>________________ </a:t>
            </a:r>
            <a:endParaRPr lang="en-US" dirty="0" smtClean="0">
              <a:solidFill>
                <a:srgbClr val="002060"/>
              </a:solidFill>
            </a:endParaRPr>
          </a:p>
          <a:p>
            <a:r>
              <a:rPr lang="en-US" baseline="0" dirty="0" smtClean="0"/>
              <a:t>Additional instructor note:  “Elastic band” analogy may be a good starting point for discussion. </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Complete Narration:   “Excessive loading and unloading delays, known as driver detention, is a colossal problem in trucking.  The a</a:t>
            </a:r>
            <a:r>
              <a:rPr lang="en-US" dirty="0" smtClean="0">
                <a:solidFill>
                  <a:srgbClr val="002060"/>
                </a:solidFill>
              </a:rPr>
              <a:t>nnual costs of excessive delays</a:t>
            </a:r>
            <a:r>
              <a:rPr lang="en-US" baseline="0" dirty="0" smtClean="0">
                <a:solidFill>
                  <a:srgbClr val="002060"/>
                </a:solidFill>
              </a:rPr>
              <a:t> are </a:t>
            </a:r>
            <a:r>
              <a:rPr lang="en-US" b="0" dirty="0" smtClean="0">
                <a:solidFill>
                  <a:srgbClr val="002060"/>
                </a:solidFill>
              </a:rPr>
              <a:t>estimated at $3 Billion per year for industry and $6.5 Billion for the overall economy</a:t>
            </a:r>
            <a:r>
              <a:rPr lang="en-US" dirty="0" smtClean="0">
                <a:solidFill>
                  <a:srgbClr val="002060"/>
                </a:solidFill>
              </a:rPr>
              <a:t>.  Lost driver time exacerbates the driver shortage, </a:t>
            </a:r>
            <a:r>
              <a:rPr lang="en-US" baseline="0" dirty="0" smtClean="0">
                <a:solidFill>
                  <a:srgbClr val="002060"/>
                </a:solidFill>
              </a:rPr>
              <a:t>further </a:t>
            </a:r>
            <a:r>
              <a:rPr lang="en-US" dirty="0" smtClean="0">
                <a:solidFill>
                  <a:srgbClr val="002060"/>
                </a:solidFill>
              </a:rPr>
              <a:t>increasing costs.  Most driver pay is by the mile, so lost time can lead to driver frustration and haste.  Delays can lead to HOS violations, which puts carriers at-risk financially and legally.  Excessive</a:t>
            </a:r>
            <a:r>
              <a:rPr lang="en-US" baseline="0" dirty="0" smtClean="0">
                <a:solidFill>
                  <a:srgbClr val="002060"/>
                </a:solidFill>
              </a:rPr>
              <a:t> d</a:t>
            </a:r>
            <a:r>
              <a:rPr lang="en-US" dirty="0" smtClean="0">
                <a:solidFill>
                  <a:srgbClr val="002060"/>
                </a:solidFill>
              </a:rPr>
              <a:t>elays hurt everyone</a:t>
            </a:r>
            <a:r>
              <a:rPr lang="en-US" baseline="0" dirty="0" smtClean="0">
                <a:solidFill>
                  <a:srgbClr val="002060"/>
                </a:solidFill>
              </a:rPr>
              <a:t> in the supply chain.”  </a:t>
            </a:r>
            <a:r>
              <a:rPr lang="en-US" dirty="0" smtClean="0">
                <a:solidFill>
                  <a:srgbClr val="002060"/>
                </a:solidFill>
              </a:rPr>
              <a:t>   </a:t>
            </a:r>
          </a:p>
          <a:p>
            <a:r>
              <a:rPr lang="en-US" dirty="0" smtClean="0">
                <a:solidFill>
                  <a:srgbClr val="002060"/>
                </a:solidFill>
              </a:rPr>
              <a:t>_____________________</a:t>
            </a:r>
          </a:p>
          <a:p>
            <a:endParaRPr lang="en-US" dirty="0" smtClean="0">
              <a:solidFill>
                <a:srgbClr val="002060"/>
              </a:solidFill>
            </a:endParaRPr>
          </a:p>
          <a:p>
            <a:r>
              <a:rPr lang="en-US" baseline="0" dirty="0" smtClean="0"/>
              <a:t>Additional instructor note:   </a:t>
            </a:r>
            <a:r>
              <a:rPr lang="en-US" dirty="0" smtClean="0"/>
              <a:t>Cost estimates from Owner-Operator Independent</a:t>
            </a:r>
            <a:r>
              <a:rPr lang="en-US" baseline="0" dirty="0" smtClean="0"/>
              <a:t> Driver Association (O</a:t>
            </a:r>
            <a:r>
              <a:rPr lang="en-US" dirty="0" smtClean="0"/>
              <a:t>OIDA) website,</a:t>
            </a:r>
            <a:r>
              <a:rPr lang="en-US" baseline="0" dirty="0" smtClean="0"/>
              <a:t> citing FMCSA.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The U.S. </a:t>
            </a:r>
            <a:r>
              <a:rPr lang="en-US" dirty="0" smtClean="0">
                <a:solidFill>
                  <a:srgbClr val="002060"/>
                </a:solidFill>
              </a:rPr>
              <a:t>Government Accountability Office has just completed a national study of driver detention.  68% of surveyed drivers had been detained for more than 2 hours at some time in the past month.  Some had</a:t>
            </a:r>
            <a:r>
              <a:rPr lang="en-US" baseline="0" dirty="0" smtClean="0">
                <a:solidFill>
                  <a:srgbClr val="002060"/>
                </a:solidFill>
              </a:rPr>
              <a:t> been detained for more than 8 hours!  </a:t>
            </a:r>
            <a:r>
              <a:rPr lang="en-US" dirty="0" smtClean="0">
                <a:solidFill>
                  <a:srgbClr val="002060"/>
                </a:solidFill>
              </a:rPr>
              <a:t>Of drivers detained, 80% said it affected their HOS compliance, 65% lost revenue, and only 35% were compensated financially.  In a separate study, the Texas Transportation Institute estimated the true delay cost to be $80 to $121 per hour.”  </a:t>
            </a:r>
          </a:p>
          <a:p>
            <a:r>
              <a:rPr lang="en-US" dirty="0" smtClean="0">
                <a:solidFill>
                  <a:srgbClr val="002060"/>
                </a:solidFill>
              </a:rPr>
              <a:t>_______________</a:t>
            </a:r>
          </a:p>
          <a:p>
            <a:endParaRPr lang="en-US" dirty="0" smtClean="0">
              <a:solidFill>
                <a:srgbClr val="002060"/>
              </a:solidFill>
            </a:endParaRPr>
          </a:p>
          <a:p>
            <a:r>
              <a:rPr lang="en-US" baseline="0" dirty="0" smtClean="0"/>
              <a:t>Additional instructor note:   </a:t>
            </a:r>
            <a:r>
              <a:rPr lang="en-US" dirty="0" smtClean="0"/>
              <a:t>In the survey, most detained drivers had prior appointment</a:t>
            </a:r>
            <a:r>
              <a:rPr lang="en-US" baseline="0" dirty="0" smtClean="0"/>
              <a:t> times.  Detention times measured from that time.  </a:t>
            </a:r>
            <a:r>
              <a:rPr lang="en-US" dirty="0" smtClean="0"/>
              <a:t>GAO = Government Accountability Office.   Sources:  GAO</a:t>
            </a:r>
            <a:r>
              <a:rPr lang="en-US" baseline="0" dirty="0" smtClean="0"/>
              <a:t> (2011), Miao et al. (2011).  TTI study based on traffic delays but would generally apply to detention delays as well.</a:t>
            </a: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a:t>
            </a:r>
            <a:r>
              <a:rPr lang="en-US" baseline="0" dirty="0" smtClean="0"/>
              <a:t> Narration:  “Sources of loading and unloading delays include i</a:t>
            </a:r>
            <a:r>
              <a:rPr lang="en-US" dirty="0" smtClean="0">
                <a:solidFill>
                  <a:srgbClr val="002060"/>
                </a:solidFill>
              </a:rPr>
              <a:t>nadequate facility capacity or equipment, product not ready for shipment,</a:t>
            </a:r>
          </a:p>
          <a:p>
            <a:r>
              <a:rPr lang="en-US" dirty="0" smtClean="0">
                <a:solidFill>
                  <a:srgbClr val="002060"/>
                </a:solidFill>
              </a:rPr>
              <a:t>slow service by the facility staff, scheduling practices or priorities (such as when the truck trailer is used as supplemental warehouse), and other factors.”  </a:t>
            </a:r>
          </a:p>
          <a:p>
            <a:endParaRPr lang="en-US" dirty="0" smtClean="0"/>
          </a:p>
          <a:p>
            <a:r>
              <a:rPr lang="en-US" dirty="0" smtClean="0">
                <a:solidFill>
                  <a:srgbClr val="002060"/>
                </a:solidFill>
              </a:rPr>
              <a:t>_________________________</a:t>
            </a:r>
          </a:p>
          <a:p>
            <a:endParaRPr lang="en-US" dirty="0" smtClean="0">
              <a:solidFill>
                <a:srgbClr val="002060"/>
              </a:solidFill>
            </a:endParaRPr>
          </a:p>
          <a:p>
            <a:r>
              <a:rPr lang="en-US" baseline="0" dirty="0" smtClean="0"/>
              <a:t>Additional instructor note:   </a:t>
            </a:r>
            <a:r>
              <a:rPr lang="en-US" dirty="0" smtClean="0"/>
              <a:t>Source:  GAO (2011).  </a:t>
            </a:r>
          </a:p>
          <a:p>
            <a:endParaRPr lang="en-US" dirty="0" smtClean="0"/>
          </a:p>
          <a:p>
            <a:r>
              <a:rPr lang="en-US" dirty="0" smtClean="0"/>
              <a:t>Additional information:  Example of scheduling practice/priority:  Making refrigerated trailers wait because cargo is less perishable.  </a:t>
            </a:r>
            <a:r>
              <a:rPr lang="en-US" baseline="0" dirty="0" smtClean="0"/>
              <a:t>“Other factors” may not be caused by the shipper/receiver; for example, there may be a problem with another truck. </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“Even small</a:t>
            </a:r>
            <a:r>
              <a:rPr lang="en-US" baseline="0" dirty="0" smtClean="0"/>
              <a:t> delays can have big consequences!  A d</a:t>
            </a:r>
            <a:r>
              <a:rPr lang="en-US" dirty="0" smtClean="0">
                <a:solidFill>
                  <a:srgbClr val="002060"/>
                </a:solidFill>
              </a:rPr>
              <a:t>elayed driver who runs out of work shift hours must take 10 hours off-duty before proceeding.  A driver who runs out of weekly hours must take a “weekend” (34 hours in the U.S., 36 or more in Canada) before re-starting.  HOS violations count against both carriers and drivers.  </a:t>
            </a:r>
            <a:r>
              <a:rPr lang="en-US" i="1" dirty="0" smtClean="0">
                <a:solidFill>
                  <a:srgbClr val="002060"/>
                </a:solidFill>
              </a:rPr>
              <a:t>All</a:t>
            </a:r>
            <a:r>
              <a:rPr lang="en-US" i="0" baseline="0" dirty="0" smtClean="0">
                <a:solidFill>
                  <a:srgbClr val="002060"/>
                </a:solidFill>
              </a:rPr>
              <a:t> </a:t>
            </a:r>
            <a:r>
              <a:rPr lang="en-US" dirty="0" smtClean="0">
                <a:solidFill>
                  <a:srgbClr val="002060"/>
                </a:solidFill>
              </a:rPr>
              <a:t>parties are harmed:  shippers, receivers, brokers, carriers, &amp; drivers.” </a:t>
            </a:r>
          </a:p>
          <a:p>
            <a:r>
              <a:rPr lang="en-US" dirty="0" smtClean="0">
                <a:solidFill>
                  <a:srgbClr val="002060"/>
                </a:solidFill>
              </a:rPr>
              <a:t>__________________________ </a:t>
            </a:r>
          </a:p>
          <a:p>
            <a:r>
              <a:rPr lang="en-US" baseline="0" dirty="0" smtClean="0"/>
              <a:t>  </a:t>
            </a:r>
            <a:endParaRPr lang="en-US" dirty="0" smtClean="0">
              <a:solidFill>
                <a:srgbClr val="002060"/>
              </a:solidFill>
            </a:endParaRPr>
          </a:p>
          <a:p>
            <a:r>
              <a:rPr lang="en-US" baseline="0" dirty="0" smtClean="0"/>
              <a:t>Additional instructor note:   You may need to explain relevant U.S. and/or Canadian HOS rules, such as those limiting the daily tour-of-duty or “driving window.” </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“Small</a:t>
            </a:r>
            <a:r>
              <a:rPr lang="en-US" baseline="0" dirty="0" smtClean="0"/>
              <a:t> and independent motor carriers are most vulnerable.  These carriers are l</a:t>
            </a:r>
            <a:r>
              <a:rPr lang="en-US" dirty="0" smtClean="0">
                <a:solidFill>
                  <a:srgbClr val="002060"/>
                </a:solidFill>
              </a:rPr>
              <a:t>ess likely to have established trip transit time standards, are less likely to charge detention fees, and are less likely to have systematic procedures and/or technologies (such as Electronic</a:t>
            </a:r>
            <a:r>
              <a:rPr lang="en-US" baseline="0" dirty="0" smtClean="0">
                <a:solidFill>
                  <a:srgbClr val="002060"/>
                </a:solidFill>
              </a:rPr>
              <a:t> Onboard Recorders</a:t>
            </a:r>
            <a:r>
              <a:rPr lang="en-US" dirty="0" smtClean="0">
                <a:solidFill>
                  <a:srgbClr val="002060"/>
                </a:solidFill>
              </a:rPr>
              <a:t>) to address the problem.  They are also</a:t>
            </a:r>
            <a:r>
              <a:rPr lang="en-US" baseline="0" dirty="0" smtClean="0">
                <a:solidFill>
                  <a:srgbClr val="002060"/>
                </a:solidFill>
              </a:rPr>
              <a:t> less able to </a:t>
            </a:r>
            <a:r>
              <a:rPr lang="en-US" dirty="0" smtClean="0">
                <a:solidFill>
                  <a:srgbClr val="002060"/>
                </a:solidFill>
              </a:rPr>
              <a:t>“drop and hook” trailers, adjust schedules (such as switching dispatches), and absorb financial losses.” </a:t>
            </a:r>
          </a:p>
          <a:p>
            <a:endParaRPr lang="en-US" dirty="0" smtClean="0">
              <a:solidFill>
                <a:srgbClr val="002060"/>
              </a:solidFill>
            </a:endParaRPr>
          </a:p>
          <a:p>
            <a:r>
              <a:rPr lang="en-US" dirty="0" smtClean="0">
                <a:solidFill>
                  <a:srgbClr val="002060"/>
                </a:solidFill>
              </a:rPr>
              <a:t>_______________________</a:t>
            </a:r>
          </a:p>
          <a:p>
            <a:r>
              <a:rPr lang="en-US" baseline="0" dirty="0" smtClean="0"/>
              <a:t>Additional instructor note:   A Transportation Research Board synthesis study of Safety Management in Small Motor Carriers (Knipling &amp; Nelson, 2011) provides more information on the shipper/receiver-related problems of small companies.</a:t>
            </a:r>
            <a:endParaRPr lang="en-US" dirty="0" smtClean="0">
              <a:solidFill>
                <a:srgbClr val="002060"/>
              </a:solidFill>
            </a:endParaRPr>
          </a:p>
          <a:p>
            <a:endParaRPr lang="en-US" dirty="0" smtClean="0">
              <a:solidFill>
                <a:srgbClr val="002060"/>
              </a:solidFill>
            </a:endParaRPr>
          </a:p>
        </p:txBody>
      </p:sp>
      <p:sp>
        <p:nvSpPr>
          <p:cNvPr id="4" name="Slide Number Placeholder 3"/>
          <p:cNvSpPr>
            <a:spLocks noGrp="1"/>
          </p:cNvSpPr>
          <p:nvPr>
            <p:ph type="sldNum" sz="quarter" idx="10"/>
          </p:nvPr>
        </p:nvSpPr>
        <p:spPr/>
        <p:txBody>
          <a:bodyPr/>
          <a:lstStyle/>
          <a:p>
            <a:fld id="{733A328A-D06A-4AC7-B4F7-8008382660D1}"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“What are some solutions?  In</a:t>
            </a:r>
            <a:r>
              <a:rPr lang="en-US" baseline="0" dirty="0" smtClean="0"/>
              <a:t> this lesson, we’ll introduce the transport safety </a:t>
            </a:r>
            <a:r>
              <a:rPr lang="en-US" i="1" baseline="0" dirty="0" smtClean="0"/>
              <a:t>team </a:t>
            </a:r>
            <a:r>
              <a:rPr lang="en-US" baseline="0" dirty="0" smtClean="0"/>
              <a:t>concept, review industry guidelines and standards, and suggest specific best practices.”</a:t>
            </a:r>
          </a:p>
          <a:p>
            <a:endParaRPr lang="en-US" baseline="0" dirty="0" smtClean="0"/>
          </a:p>
          <a:p>
            <a:r>
              <a:rPr lang="en-US" dirty="0" smtClean="0">
                <a:solidFill>
                  <a:srgbClr val="002060"/>
                </a:solidFill>
              </a:rPr>
              <a:t>________________________</a:t>
            </a:r>
          </a:p>
          <a:p>
            <a:endParaRPr lang="en-US" dirty="0" smtClean="0">
              <a:solidFill>
                <a:srgbClr val="002060"/>
              </a:solidFill>
            </a:endParaRPr>
          </a:p>
          <a:p>
            <a:r>
              <a:rPr lang="en-US" baseline="0" dirty="0" smtClean="0"/>
              <a:t>Additional instructor note: </a:t>
            </a:r>
          </a:p>
          <a:p>
            <a:r>
              <a:rPr lang="en-US" baseline="0" dirty="0" smtClean="0"/>
              <a:t>Specific learning objectives for this section include the following:</a:t>
            </a:r>
          </a:p>
          <a:p>
            <a:pPr lvl="0"/>
            <a:r>
              <a:rPr lang="en-US" sz="1200" kern="1200" dirty="0" smtClean="0">
                <a:solidFill>
                  <a:schemeClr val="tx1"/>
                </a:solidFill>
                <a:latin typeface="+mn-lt"/>
                <a:ea typeface="+mn-ea"/>
                <a:cs typeface="+mn-cs"/>
              </a:rPr>
              <a:t>(A) Accept shipper/receiver membership in CMV transport “team” for compliance, productivity, safety, and health.</a:t>
            </a:r>
          </a:p>
          <a:p>
            <a:pPr lvl="0"/>
            <a:r>
              <a:rPr lang="en-US" sz="1200" kern="1200" dirty="0" smtClean="0">
                <a:solidFill>
                  <a:schemeClr val="tx1"/>
                </a:solidFill>
                <a:latin typeface="+mn-lt"/>
                <a:ea typeface="+mn-ea"/>
                <a:cs typeface="+mn-cs"/>
              </a:rPr>
              <a:t>(K) Recognize best practices</a:t>
            </a:r>
          </a:p>
          <a:p>
            <a:pPr lvl="0"/>
            <a:r>
              <a:rPr lang="en-US" sz="1200" kern="1200" dirty="0" smtClean="0">
                <a:solidFill>
                  <a:schemeClr val="tx1"/>
                </a:solidFill>
                <a:latin typeface="+mn-lt"/>
                <a:ea typeface="+mn-ea"/>
                <a:cs typeface="+mn-cs"/>
              </a:rPr>
              <a:t>(K) Recognize existence of industry standards and key specific provisions. </a:t>
            </a:r>
          </a:p>
          <a:p>
            <a:pPr lvl="0"/>
            <a:r>
              <a:rPr lang="en-US" sz="1200" kern="1200" dirty="0" smtClean="0">
                <a:solidFill>
                  <a:schemeClr val="tx1"/>
                </a:solidFill>
                <a:latin typeface="+mn-lt"/>
                <a:ea typeface="+mn-ea"/>
                <a:cs typeface="+mn-cs"/>
              </a:rPr>
              <a:t>(K) Recognize concept and rationale of Australian Chain of Responsibility law</a:t>
            </a:r>
          </a:p>
          <a:p>
            <a:pPr lvl="0"/>
            <a:r>
              <a:rPr lang="en-US" sz="1200" kern="1200" dirty="0" smtClean="0">
                <a:solidFill>
                  <a:schemeClr val="tx1"/>
                </a:solidFill>
                <a:latin typeface="+mn-lt"/>
                <a:ea typeface="+mn-ea"/>
                <a:cs typeface="+mn-cs"/>
              </a:rPr>
              <a:t>(K) Recognize possible regulatory and liability implications in the U.S. and Canada.</a:t>
            </a:r>
          </a:p>
          <a:p>
            <a:pPr lvl="0"/>
            <a:r>
              <a:rPr lang="en-US" sz="1200" kern="1200" dirty="0" smtClean="0">
                <a:solidFill>
                  <a:schemeClr val="tx1"/>
                </a:solidFill>
                <a:latin typeface="+mn-lt"/>
                <a:ea typeface="+mn-ea"/>
                <a:cs typeface="+mn-cs"/>
              </a:rPr>
              <a:t>(K) Identify best shipper/receiver practices regarding trip schedules.</a:t>
            </a:r>
          </a:p>
          <a:p>
            <a:pPr lvl="0"/>
            <a:r>
              <a:rPr lang="en-US" sz="1200" kern="1200" dirty="0" smtClean="0">
                <a:solidFill>
                  <a:schemeClr val="tx1"/>
                </a:solidFill>
                <a:latin typeface="+mn-lt"/>
                <a:ea typeface="+mn-ea"/>
                <a:cs typeface="+mn-cs"/>
              </a:rPr>
              <a:t>(K) Identify best shipper/receiver practices to reduce loading/unloading delays. </a:t>
            </a:r>
          </a:p>
          <a:p>
            <a:pPr lvl="0"/>
            <a:r>
              <a:rPr lang="en-US" sz="1200" kern="1200" dirty="0" smtClean="0">
                <a:solidFill>
                  <a:schemeClr val="tx1"/>
                </a:solidFill>
                <a:latin typeface="+mn-lt"/>
                <a:ea typeface="+mn-ea"/>
                <a:cs typeface="+mn-cs"/>
              </a:rPr>
              <a:t>(K) Identify “driver-friendly” queuing practices.</a:t>
            </a:r>
          </a:p>
          <a:p>
            <a:pPr lvl="0"/>
            <a:r>
              <a:rPr lang="en-US" sz="1200" kern="1200" dirty="0" smtClean="0">
                <a:solidFill>
                  <a:schemeClr val="tx1"/>
                </a:solidFill>
                <a:latin typeface="+mn-lt"/>
                <a:ea typeface="+mn-ea"/>
                <a:cs typeface="+mn-cs"/>
              </a:rPr>
              <a:t>(K) Recognize the benefits to drivers of having off-hour access to parking areas.</a:t>
            </a:r>
          </a:p>
          <a:p>
            <a:pPr lvl="0"/>
            <a:r>
              <a:rPr lang="en-US" sz="1200" kern="1200" dirty="0" smtClean="0">
                <a:solidFill>
                  <a:schemeClr val="tx1"/>
                </a:solidFill>
                <a:latin typeface="+mn-lt"/>
                <a:ea typeface="+mn-ea"/>
                <a:cs typeface="+mn-cs"/>
              </a:rPr>
              <a:t>(A) Accept best practices as company goal.</a:t>
            </a:r>
          </a:p>
          <a:p>
            <a:endParaRPr lang="en-US" dirty="0" smtClean="0">
              <a:solidFill>
                <a:srgbClr val="002060"/>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“Fatigue management starts with drivers, with FMP carriers providing active support.”</a:t>
            </a:r>
          </a:p>
          <a:p>
            <a:r>
              <a:rPr lang="en-US" dirty="0" smtClean="0"/>
              <a:t> </a:t>
            </a:r>
            <a:endParaRPr lang="en-US" dirty="0" smtClean="0">
              <a:solidFill>
                <a:srgbClr val="002060"/>
              </a:solidFill>
            </a:endParaRPr>
          </a:p>
          <a:p>
            <a:r>
              <a:rPr lang="en-US" dirty="0" smtClean="0">
                <a:solidFill>
                  <a:srgbClr val="002060"/>
                </a:solidFill>
              </a:rPr>
              <a:t>___________________</a:t>
            </a:r>
          </a:p>
          <a:p>
            <a:r>
              <a:rPr lang="en-US" baseline="0" dirty="0" smtClean="0"/>
              <a:t>Additional instructor note:  This and the following two slides “build” the fatigue management team, including drivers, carriers, driver families, shippers, receivers, and brokers.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“In response to these problems, the NAFMP</a:t>
            </a:r>
            <a:r>
              <a:rPr lang="en-US" baseline="0" dirty="0" smtClean="0"/>
              <a:t> has multiple program goals.  The last two listed here involve shippers, receivers and brokers.  </a:t>
            </a:r>
            <a:r>
              <a:rPr lang="en-US" b="0" baseline="0" dirty="0" smtClean="0"/>
              <a:t>They are to </a:t>
            </a:r>
            <a:r>
              <a:rPr lang="en-US" b="0" i="1" baseline="0" dirty="0" smtClean="0"/>
              <a:t>s</a:t>
            </a:r>
            <a:r>
              <a:rPr lang="en-US" sz="1200" b="0" i="1" dirty="0" smtClean="0">
                <a:solidFill>
                  <a:srgbClr val="800000"/>
                </a:solidFill>
              </a:rPr>
              <a:t>ensitize</a:t>
            </a:r>
            <a:r>
              <a:rPr lang="en-US" sz="1200" b="0" dirty="0" smtClean="0">
                <a:solidFill>
                  <a:srgbClr val="800000"/>
                </a:solidFill>
              </a:rPr>
              <a:t> shippers, receivers, and brokers to driver fatigue concerns; and to improve their </a:t>
            </a:r>
            <a:r>
              <a:rPr lang="en-US" sz="1200" b="0" i="1" dirty="0" smtClean="0">
                <a:solidFill>
                  <a:srgbClr val="800000"/>
                </a:solidFill>
              </a:rPr>
              <a:t>practices</a:t>
            </a:r>
            <a:r>
              <a:rPr lang="en-US" sz="1200" b="0" dirty="0" smtClean="0">
                <a:solidFill>
                  <a:srgbClr val="800000"/>
                </a:solidFill>
              </a:rPr>
              <a:t> relating to driver fatigue.”</a:t>
            </a:r>
          </a:p>
          <a:p>
            <a:endParaRPr lang="en-US" dirty="0" smtClean="0"/>
          </a:p>
          <a:p>
            <a:r>
              <a:rPr lang="en-US" dirty="0" smtClean="0"/>
              <a:t>_____________</a:t>
            </a:r>
          </a:p>
          <a:p>
            <a:r>
              <a:rPr lang="en-US" baseline="0" dirty="0" smtClean="0"/>
              <a:t>Additional instructor note:   Larger and more progressive carriers may also employ</a:t>
            </a:r>
            <a:r>
              <a:rPr lang="en-US" sz="1200" dirty="0" smtClean="0">
                <a:solidFill>
                  <a:srgbClr val="002060"/>
                </a:solidFill>
              </a:rPr>
              <a:t> fatigue management technologies, and may acquire computer-based</a:t>
            </a:r>
            <a:r>
              <a:rPr lang="en-US" sz="1200" baseline="0" dirty="0" smtClean="0">
                <a:solidFill>
                  <a:srgbClr val="002060"/>
                </a:solidFill>
              </a:rPr>
              <a:t> training Learning Management Systems for their FMP training programs.  Emphasize that most NAFMP goals are carrier-related, but that the shipper/receiver/broker-related goals are an important part.  </a:t>
            </a:r>
            <a:endParaRPr lang="en-US"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“Driver families</a:t>
            </a:r>
            <a:r>
              <a:rPr lang="en-US" baseline="0" dirty="0" smtClean="0"/>
              <a:t> are part of the team also.  Sleep, rest, and healthful lifestyles have to be a family priority.”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“Shippers,</a:t>
            </a:r>
            <a:r>
              <a:rPr lang="en-US" baseline="0" dirty="0" smtClean="0"/>
              <a:t> </a:t>
            </a:r>
            <a:r>
              <a:rPr lang="en-US" dirty="0" smtClean="0"/>
              <a:t>receivers, and brokers round out the team.  Their policies and practices have a huge effect on driver wellness, safety, and ultimately on the whole supply chain and everyone involved.”   </a:t>
            </a:r>
          </a:p>
          <a:p>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smtClean="0"/>
          </a:p>
          <a:p>
            <a:endParaRPr lang="en-US"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Complete Narration:  “There</a:t>
            </a:r>
            <a:r>
              <a:rPr lang="en-US" baseline="0" dirty="0" smtClean="0"/>
              <a:t> are industry guidelines and standards.  </a:t>
            </a:r>
            <a:r>
              <a:rPr lang="en-US" dirty="0" smtClean="0"/>
              <a:t>A “Code of Ethics” was e</a:t>
            </a:r>
            <a:r>
              <a:rPr lang="en-US" dirty="0" smtClean="0">
                <a:solidFill>
                  <a:srgbClr val="800000"/>
                </a:solidFill>
              </a:rPr>
              <a:t>stablished in the early 2000s by the Truckload Carriers Association (TCA) and the National Industrial Transport League (NITL).  The Code consists</a:t>
            </a:r>
            <a:r>
              <a:rPr lang="en-US" baseline="0" dirty="0" smtClean="0">
                <a:solidFill>
                  <a:srgbClr val="800000"/>
                </a:solidFill>
              </a:rPr>
              <a:t> of v</a:t>
            </a:r>
            <a:r>
              <a:rPr lang="en-US" dirty="0" smtClean="0">
                <a:solidFill>
                  <a:srgbClr val="006600"/>
                </a:solidFill>
              </a:rPr>
              <a:t>oluntary guidelines.  It is not a prescriptive standard or legal requirement.  There</a:t>
            </a:r>
            <a:r>
              <a:rPr lang="en-US" baseline="0" dirty="0" smtClean="0">
                <a:solidFill>
                  <a:srgbClr val="006600"/>
                </a:solidFill>
              </a:rPr>
              <a:t> are </a:t>
            </a:r>
            <a:r>
              <a:rPr lang="en-US" dirty="0" smtClean="0">
                <a:solidFill>
                  <a:srgbClr val="800000"/>
                </a:solidFill>
              </a:rPr>
              <a:t>29 shipper/receiver and 25 carrier/driver guidelines.  These</a:t>
            </a:r>
            <a:r>
              <a:rPr lang="en-US" baseline="0" dirty="0" smtClean="0">
                <a:solidFill>
                  <a:srgbClr val="800000"/>
                </a:solidFill>
              </a:rPr>
              <a:t> guidelines are o</a:t>
            </a:r>
            <a:r>
              <a:rPr lang="en-US" dirty="0" smtClean="0">
                <a:solidFill>
                  <a:srgbClr val="006600"/>
                </a:solidFill>
              </a:rPr>
              <a:t>ften incorporated by reference into carrier-shipper contracts.  The Code ha</a:t>
            </a:r>
            <a:r>
              <a:rPr lang="en-US" dirty="0" smtClean="0">
                <a:solidFill>
                  <a:srgbClr val="800000"/>
                </a:solidFill>
              </a:rPr>
              <a:t>s not solved all problems, but has increased mutual understanding and cooperation.” </a:t>
            </a:r>
          </a:p>
          <a:p>
            <a:pPr lvl="0"/>
            <a:r>
              <a:rPr lang="en-US" dirty="0" smtClean="0">
                <a:solidFill>
                  <a:srgbClr val="800000"/>
                </a:solidFill>
              </a:rPr>
              <a:t>____________________</a:t>
            </a:r>
          </a:p>
          <a:p>
            <a:endParaRPr lang="en-US" dirty="0" smtClean="0">
              <a:solidFill>
                <a:srgbClr val="002060"/>
              </a:solidFill>
            </a:endParaRPr>
          </a:p>
          <a:p>
            <a:r>
              <a:rPr lang="en-US" baseline="0" dirty="0" smtClean="0"/>
              <a:t>Additional instructor note:   The entire Code of Ethics is included in the module references. </a:t>
            </a:r>
            <a:endParaRPr lang="en-US" dirty="0" smtClean="0">
              <a:solidFill>
                <a:srgbClr val="002060"/>
              </a:solidFill>
            </a:endParaRPr>
          </a:p>
          <a:p>
            <a:pPr lvl="0"/>
            <a:endParaRPr lang="en-US" dirty="0" smtClean="0">
              <a:solidFill>
                <a:srgbClr val="80000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Complete Narration:    “</a:t>
            </a:r>
            <a:r>
              <a:rPr lang="en-US" dirty="0" smtClean="0"/>
              <a:t>Here are four of the 29 shipper/receiver guidelines</a:t>
            </a:r>
            <a:r>
              <a:rPr lang="en-US" baseline="0" dirty="0" smtClean="0"/>
              <a:t> in the agreement.  Key phrases are highlighted here.  These four provisions relate to reasonable transit time requirements, prompt loading and unloading, maintaining reasonable hours for loading and unloading, and providing drivers access to facilities.</a:t>
            </a:r>
            <a:r>
              <a:rPr lang="en-US" baseline="0" dirty="0" smtClean="0">
                <a:solidFill>
                  <a:srgbClr val="006600"/>
                </a:solidFill>
              </a:rPr>
              <a:t>”</a:t>
            </a:r>
            <a:endParaRPr lang="en-US" dirty="0" smtClean="0">
              <a:solidFill>
                <a:srgbClr val="006600"/>
              </a:solidFill>
            </a:endParaRPr>
          </a:p>
          <a:p>
            <a:endParaRPr lang="en-US" dirty="0" smtClean="0">
              <a:solidFill>
                <a:srgbClr val="006600"/>
              </a:solidFill>
            </a:endParaRPr>
          </a:p>
          <a:p>
            <a:r>
              <a:rPr lang="en-US" dirty="0" smtClean="0">
                <a:solidFill>
                  <a:srgbClr val="002060"/>
                </a:solidFill>
              </a:rPr>
              <a:t>___________________________</a:t>
            </a:r>
          </a:p>
          <a:p>
            <a:endParaRPr lang="en-US" dirty="0" smtClean="0">
              <a:solidFill>
                <a:srgbClr val="002060"/>
              </a:solidFill>
            </a:endParaRPr>
          </a:p>
          <a:p>
            <a:r>
              <a:rPr lang="en-US" baseline="0" dirty="0" smtClean="0"/>
              <a:t>Additional instructor note:   The entire Code of Ethics is included in the module references. </a:t>
            </a:r>
            <a:endParaRPr lang="en-US" dirty="0" smtClean="0">
              <a:solidFill>
                <a:srgbClr val="002060"/>
              </a:solidFill>
            </a:endParaRPr>
          </a:p>
          <a:p>
            <a:endParaRPr lang="en-US" dirty="0" smtClean="0">
              <a:solidFill>
                <a:srgbClr val="006600"/>
              </a:solidFill>
            </a:endParaRP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66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66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“The Code is a two-way street.</a:t>
            </a:r>
            <a:r>
              <a:rPr lang="en-US" baseline="0" dirty="0" smtClean="0"/>
              <a:t>  The guidelines state 25 best practices for carriers and their drivers.   Here are four of them.  We have again highlighted key phrases.  They include guidelines relating to achievable </a:t>
            </a:r>
            <a:r>
              <a:rPr lang="en-US" dirty="0" smtClean="0">
                <a:solidFill>
                  <a:srgbClr val="800000"/>
                </a:solidFill>
              </a:rPr>
              <a:t>transit times, k</a:t>
            </a:r>
            <a:r>
              <a:rPr lang="en-US" dirty="0" smtClean="0">
                <a:solidFill>
                  <a:srgbClr val="006600"/>
                </a:solidFill>
              </a:rPr>
              <a:t>eeping scheduled appointments, o</a:t>
            </a:r>
            <a:r>
              <a:rPr lang="en-US" dirty="0" smtClean="0">
                <a:solidFill>
                  <a:srgbClr val="800000"/>
                </a:solidFill>
              </a:rPr>
              <a:t>perating in accordance with all safety regulations, and g</a:t>
            </a:r>
            <a:r>
              <a:rPr lang="en-US" dirty="0" smtClean="0">
                <a:solidFill>
                  <a:srgbClr val="006600"/>
                </a:solidFill>
              </a:rPr>
              <a:t>iving clear instructions to drivers as to service and contract requirements.</a:t>
            </a:r>
            <a:r>
              <a:rPr lang="en-US" baseline="0" dirty="0" smtClean="0">
                <a:solidFill>
                  <a:srgbClr val="006600"/>
                </a:solidFill>
              </a:rPr>
              <a:t>”</a:t>
            </a:r>
            <a:endParaRPr lang="en-US" dirty="0" smtClean="0">
              <a:solidFill>
                <a:srgbClr val="006600"/>
              </a:solidFill>
            </a:endParaRPr>
          </a:p>
          <a:p>
            <a:endParaRPr lang="en-US" dirty="0" smtClean="0">
              <a:solidFill>
                <a:srgbClr val="006600"/>
              </a:solidFill>
            </a:endParaRPr>
          </a:p>
          <a:p>
            <a:r>
              <a:rPr lang="en-US" dirty="0" smtClean="0">
                <a:solidFill>
                  <a:srgbClr val="002060"/>
                </a:solidFill>
              </a:rPr>
              <a:t>___________________</a:t>
            </a:r>
          </a:p>
          <a:p>
            <a:endParaRPr lang="en-US"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instructor note:   The entire Code of Ethics is included in the module references.   Carrier &amp; driver guidelines are included in this module to reinforce the idea that the guidelines are a “two-way street,”</a:t>
            </a:r>
            <a:endParaRPr lang="en-US" dirty="0" smtClean="0">
              <a:solidFill>
                <a:srgbClr val="002060"/>
              </a:solidFill>
            </a:endParaRPr>
          </a:p>
          <a:p>
            <a:endParaRPr lang="en-US" dirty="0" smtClean="0">
              <a:solidFill>
                <a:srgbClr val="002060"/>
              </a:solidFill>
            </a:endParaRPr>
          </a:p>
          <a:p>
            <a:endParaRPr lang="en-US" dirty="0" smtClean="0">
              <a:solidFill>
                <a:srgbClr val="006600"/>
              </a:solidFill>
            </a:endParaRPr>
          </a:p>
          <a:p>
            <a:endParaRPr lang="en-US" b="1" dirty="0" smtClean="0"/>
          </a:p>
        </p:txBody>
      </p:sp>
      <p:sp>
        <p:nvSpPr>
          <p:cNvPr id="4" name="Slide Number Placeholder 3"/>
          <p:cNvSpPr>
            <a:spLocks noGrp="1"/>
          </p:cNvSpPr>
          <p:nvPr>
            <p:ph type="sldNum" sz="quarter" idx="10"/>
          </p:nvPr>
        </p:nvSpPr>
        <p:spPr/>
        <p:txBody>
          <a:bodyPr/>
          <a:lstStyle/>
          <a:p>
            <a:fld id="{733A328A-D06A-4AC7-B4F7-8008382660D1}"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“Is there a </a:t>
            </a:r>
            <a:r>
              <a:rPr lang="en-US" i="1" dirty="0" smtClean="0"/>
              <a:t>chain</a:t>
            </a:r>
            <a:r>
              <a:rPr lang="en-US" baseline="0" dirty="0" smtClean="0"/>
              <a:t> of responsibility?  </a:t>
            </a:r>
            <a:r>
              <a:rPr lang="en-US" dirty="0" smtClean="0">
                <a:solidFill>
                  <a:srgbClr val="002060"/>
                </a:solidFill>
              </a:rPr>
              <a:t>Drivers and carriers are principally responsible for HOS compliance or non-compliance.</a:t>
            </a:r>
          </a:p>
          <a:p>
            <a:r>
              <a:rPr lang="en-US" dirty="0" smtClean="0">
                <a:solidFill>
                  <a:srgbClr val="002060"/>
                </a:solidFill>
              </a:rPr>
              <a:t>Receivers, shippers, and brokers may also contribute to these outcomes by their policies and actions.  Australia has implemented a “Chain of Responsibility” principle into law:  </a:t>
            </a:r>
            <a:r>
              <a:rPr lang="en-US" i="1" dirty="0" smtClean="0">
                <a:solidFill>
                  <a:srgbClr val="002060"/>
                </a:solidFill>
              </a:rPr>
              <a:t>All who bear responsibility for conduct which affects compliance should be made accountable for failure to discharge that responsibility</a:t>
            </a:r>
            <a:r>
              <a:rPr lang="en-US" dirty="0" smtClean="0">
                <a:solidFill>
                  <a:srgbClr val="002060"/>
                </a:solidFill>
              </a:rPr>
              <a:t>.” </a:t>
            </a:r>
          </a:p>
          <a:p>
            <a:endParaRPr lang="en-US" dirty="0" smtClean="0">
              <a:solidFill>
                <a:srgbClr val="002060"/>
              </a:solidFill>
            </a:endParaRPr>
          </a:p>
          <a:p>
            <a:r>
              <a:rPr lang="en-US" dirty="0" smtClean="0">
                <a:solidFill>
                  <a:srgbClr val="002060"/>
                </a:solidFill>
              </a:rPr>
              <a:t>_______________________</a:t>
            </a:r>
          </a:p>
          <a:p>
            <a:endParaRPr lang="en-US" dirty="0" smtClean="0">
              <a:solidFill>
                <a:srgbClr val="002060"/>
              </a:solidFill>
            </a:endParaRPr>
          </a:p>
          <a:p>
            <a:r>
              <a:rPr lang="en-US" baseline="0" dirty="0" smtClean="0"/>
              <a:t>Additional instructor note:   </a:t>
            </a:r>
            <a:r>
              <a:rPr lang="en-US" dirty="0" smtClean="0"/>
              <a:t>Sources:  FHWA OMC (1998), Moore (2007).  In the Australian law, a </a:t>
            </a:r>
            <a:r>
              <a:rPr lang="en-GB" sz="1200" i="1" kern="1200" dirty="0" smtClean="0">
                <a:solidFill>
                  <a:schemeClr val="tx1"/>
                </a:solidFill>
                <a:latin typeface="+mn-lt"/>
                <a:ea typeface="+mn-ea"/>
                <a:cs typeface="+mn-cs"/>
              </a:rPr>
              <a:t>responsible person</a:t>
            </a:r>
            <a:r>
              <a:rPr lang="en-GB" sz="1200" kern="1200" dirty="0" smtClean="0">
                <a:solidFill>
                  <a:schemeClr val="tx1"/>
                </a:solidFill>
                <a:latin typeface="+mn-lt"/>
                <a:ea typeface="+mn-ea"/>
                <a:cs typeface="+mn-cs"/>
              </a:rPr>
              <a:t> is defined as “any person having, at a relevant time, a role or responsibilities associated with road transport.”  This includes vehicle drivers, carriers, shippers, receivers, consigners, loaders, weighbridge operators, equipment vendors, and third-party auditors.  According to Australian officials (Moore, 2007), “there is good evidence that the Chain of Responsibility message is already having a positive impact on many transport customers, who are reviewing their loading and unloading practices and even, in some cases, refusing to pay for freight delivered in excess of the legal payload.”</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“Canada</a:t>
            </a:r>
            <a:r>
              <a:rPr lang="en-US" baseline="0" dirty="0" smtClean="0"/>
              <a:t> also has a regulation regarding shipper and receiver responsibilities.   HOS Section 4d specifies that </a:t>
            </a:r>
            <a:r>
              <a:rPr lang="en-US" sz="1200" i="1" dirty="0" smtClean="0">
                <a:solidFill>
                  <a:srgbClr val="002060"/>
                </a:solidFill>
              </a:rPr>
              <a:t>No motor carrier, shipper, consignee or other person shall request, require or allow a driver to drive, and no driver shall drive if . . . the driver . . . would not be in compliance with these HOS Regulations.”</a:t>
            </a:r>
          </a:p>
          <a:p>
            <a:endParaRPr lang="en-US" dirty="0" smtClean="0"/>
          </a:p>
          <a:p>
            <a:r>
              <a:rPr lang="en-US" dirty="0" smtClean="0">
                <a:solidFill>
                  <a:srgbClr val="002060"/>
                </a:solidFill>
              </a:rPr>
              <a:t>____________</a:t>
            </a:r>
          </a:p>
          <a:p>
            <a:r>
              <a:rPr lang="en-US" baseline="0" dirty="0" smtClean="0"/>
              <a:t>Additional instructor note:  Currently there is no comparable U.S. law.</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“The U.S. currently has n</a:t>
            </a:r>
            <a:r>
              <a:rPr lang="en-US" sz="1200" dirty="0" smtClean="0"/>
              <a:t>o similar regulation regarding HOS-related shipper and receiver responsibilities.  Yet shippers and brokers in</a:t>
            </a:r>
            <a:r>
              <a:rPr lang="en-US" sz="1200" baseline="0" dirty="0" smtClean="0"/>
              <a:t> both the U.S. and Canada </a:t>
            </a:r>
            <a:r>
              <a:rPr lang="en-US" sz="1200" dirty="0" smtClean="0"/>
              <a:t>could</a:t>
            </a:r>
            <a:r>
              <a:rPr lang="en-US" sz="1200" baseline="0" dirty="0" smtClean="0"/>
              <a:t> face potential </a:t>
            </a:r>
            <a:r>
              <a:rPr lang="en-US" sz="1200" i="1" baseline="0" dirty="0" smtClean="0"/>
              <a:t>tort liability  </a:t>
            </a:r>
            <a:r>
              <a:rPr lang="en-US" sz="1200" baseline="0" dirty="0" smtClean="0"/>
              <a:t>risks for their actions, however.  P</a:t>
            </a:r>
            <a:r>
              <a:rPr lang="en-US" sz="1200" dirty="0" smtClean="0"/>
              <a:t>laintiff attorneys could attempt to hold shippers and brokers liable for truck crash damages if they believe that schedule</a:t>
            </a:r>
            <a:r>
              <a:rPr lang="en-US" sz="1200" baseline="0" dirty="0" smtClean="0"/>
              <a:t> demands, detention, or other actions contributed to a crash.  </a:t>
            </a:r>
            <a:r>
              <a:rPr lang="en-US" sz="1200" b="1" i="1" dirty="0" smtClean="0"/>
              <a:t>Vicarious liability</a:t>
            </a:r>
            <a:r>
              <a:rPr lang="en-US" sz="1200" dirty="0" smtClean="0"/>
              <a:t>  is the legal doctrine that potentially “places responsibility with one person for the failure of another, with whom the person has a special relationship.” </a:t>
            </a:r>
            <a:r>
              <a:rPr lang="en-US" sz="1200" baseline="0" dirty="0" smtClean="0"/>
              <a:t>  Such lawsuits are rare and usually unsuccessful, but e</a:t>
            </a:r>
            <a:r>
              <a:rPr lang="en-US" sz="1200" dirty="0" smtClean="0"/>
              <a:t>ven unsuccessful law suits can be extremely expensive.  Better to avoid any actions that might create this</a:t>
            </a:r>
            <a:r>
              <a:rPr lang="en-US" sz="1200" baseline="0" dirty="0" smtClean="0"/>
              <a:t> type of legal exposure.”</a:t>
            </a:r>
          </a:p>
          <a:p>
            <a:endParaRPr lang="en-US" dirty="0" smtClean="0">
              <a:solidFill>
                <a:srgbClr val="002060"/>
              </a:solidFill>
            </a:endParaRPr>
          </a:p>
          <a:p>
            <a:r>
              <a:rPr lang="en-US" dirty="0" smtClean="0">
                <a:solidFill>
                  <a:srgbClr val="002060"/>
                </a:solidFill>
              </a:rPr>
              <a:t>________________</a:t>
            </a:r>
          </a:p>
          <a:p>
            <a:r>
              <a:rPr lang="en-US" baseline="0" dirty="0" smtClean="0"/>
              <a:t>Additional instructor note:   </a:t>
            </a:r>
            <a:r>
              <a:rPr lang="en-US" sz="1200" i="0" baseline="0" dirty="0" smtClean="0">
                <a:solidFill>
                  <a:srgbClr val="002060"/>
                </a:solidFill>
              </a:rPr>
              <a:t>A Transport Topics article dated February 27, 2012 (Overman, 2012) discusses the concept of vicarious liability in more detail and describes a 2011 court ruling against a large broker.  The case related to the selection of a carrier rather than shipper/broker HOS-related actions, but it illustrated the potential risks of vicarious liability for shippers and brokers.</a:t>
            </a:r>
            <a:endParaRPr lang="en-US" sz="1200" i="0" dirty="0" smtClean="0">
              <a:solidFill>
                <a:srgbClr val="002060"/>
              </a:solidFill>
            </a:endParaRPr>
          </a:p>
        </p:txBody>
      </p:sp>
      <p:sp>
        <p:nvSpPr>
          <p:cNvPr id="4" name="Slide Number Placeholder 3"/>
          <p:cNvSpPr>
            <a:spLocks noGrp="1"/>
          </p:cNvSpPr>
          <p:nvPr>
            <p:ph type="sldNum" sz="quarter" idx="10"/>
          </p:nvPr>
        </p:nvSpPr>
        <p:spPr/>
        <p:txBody>
          <a:bodyPr/>
          <a:lstStyle/>
          <a:p>
            <a:fld id="{733A328A-D06A-4AC7-B4F7-8008382660D1}"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“Relating to driver detention,</a:t>
            </a:r>
            <a:r>
              <a:rPr lang="en-US" baseline="0" dirty="0" smtClean="0"/>
              <a:t> </a:t>
            </a:r>
            <a:r>
              <a:rPr lang="en-US" dirty="0" smtClean="0"/>
              <a:t>legislation has been introduced in the U.S. House of Representatives directing the Secretary of Transportation to s</a:t>
            </a:r>
            <a:r>
              <a:rPr lang="en-US" dirty="0" smtClean="0">
                <a:solidFill>
                  <a:srgbClr val="002060"/>
                </a:solidFill>
              </a:rPr>
              <a:t>tudy the detention of commercial drivers by shippers and receivers; prescribe the maximum hours a driver can be detained without compensation; and prescribe penalties for violations.  </a:t>
            </a:r>
            <a:r>
              <a:rPr lang="en-US" dirty="0" smtClean="0"/>
              <a:t>This</a:t>
            </a:r>
            <a:r>
              <a:rPr lang="en-US" baseline="0" dirty="0" smtClean="0"/>
              <a:t> legislation may or may not become law.  The fact that it has been introduced speaks to the seriousness of the problem.”</a:t>
            </a:r>
          </a:p>
          <a:p>
            <a:endParaRPr lang="en-US" baseline="0" dirty="0" smtClean="0"/>
          </a:p>
          <a:p>
            <a:r>
              <a:rPr lang="en-US" dirty="0" smtClean="0">
                <a:solidFill>
                  <a:srgbClr val="002060"/>
                </a:solidFill>
              </a:rPr>
              <a:t>_____________</a:t>
            </a:r>
          </a:p>
          <a:p>
            <a:r>
              <a:rPr lang="en-US" baseline="0" dirty="0" smtClean="0"/>
              <a:t>Additional instructor note:   This legislation may not pass in the near future, but it demonstrates congressional and national concern about the problem.</a:t>
            </a:r>
            <a:endParaRPr lang="en-US" dirty="0" smtClean="0">
              <a:solidFill>
                <a:srgbClr val="002060"/>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a:t>
            </a:r>
            <a:r>
              <a:rPr lang="en-US" b="0" dirty="0" smtClean="0"/>
              <a:t>“Apart from the regulations, let’s summarize</a:t>
            </a:r>
            <a:r>
              <a:rPr lang="en-US" b="0" baseline="0" dirty="0" smtClean="0"/>
              <a:t> some shipper and receiver best practices, starting with realistic trip schedules. </a:t>
            </a:r>
            <a:r>
              <a:rPr lang="en-US" b="0" dirty="0" smtClean="0"/>
              <a:t>Realistic trip schedules start with b</a:t>
            </a:r>
            <a:r>
              <a:rPr lang="en-US" b="0" dirty="0" smtClean="0">
                <a:solidFill>
                  <a:srgbClr val="800000"/>
                </a:solidFill>
              </a:rPr>
              <a:t>etter communication among all parties in setting delivery schedules.  This includes shippers, receivers, brokers, carriers, dispatchers, and drivers.  </a:t>
            </a:r>
            <a:r>
              <a:rPr lang="en-US" b="0" dirty="0" smtClean="0">
                <a:solidFill>
                  <a:srgbClr val="006600"/>
                </a:solidFill>
              </a:rPr>
              <a:t>Pre-set standard and acceptable delivery times when possible.  </a:t>
            </a:r>
            <a:r>
              <a:rPr lang="en-US" b="0" dirty="0" smtClean="0">
                <a:solidFill>
                  <a:srgbClr val="800000"/>
                </a:solidFill>
              </a:rPr>
              <a:t>Cut some slack!  Unexpected delays should</a:t>
            </a:r>
            <a:r>
              <a:rPr lang="en-US" b="0" baseline="0" dirty="0" smtClean="0">
                <a:solidFill>
                  <a:srgbClr val="800000"/>
                </a:solidFill>
              </a:rPr>
              <a:t> be expected!  If loading is delayed, delivery will likely be delayed, perhaps by more than 10 hours if the driver must take an off-duty period.  </a:t>
            </a:r>
            <a:r>
              <a:rPr lang="en-US" b="0" baseline="0" dirty="0" smtClean="0">
                <a:solidFill>
                  <a:srgbClr val="006600"/>
                </a:solidFill>
              </a:rPr>
              <a:t>Finally, t</a:t>
            </a:r>
            <a:r>
              <a:rPr lang="en-US" b="0" dirty="0" smtClean="0">
                <a:solidFill>
                  <a:srgbClr val="800000"/>
                </a:solidFill>
              </a:rPr>
              <a:t>ravel routes should maximize use of Interstates and other freeways, while</a:t>
            </a:r>
            <a:r>
              <a:rPr lang="en-US" b="0" baseline="0" dirty="0" smtClean="0">
                <a:solidFill>
                  <a:srgbClr val="800000"/>
                </a:solidFill>
              </a:rPr>
              <a:t> minimizing </a:t>
            </a:r>
            <a:r>
              <a:rPr lang="en-US" b="0" dirty="0" smtClean="0">
                <a:solidFill>
                  <a:srgbClr val="800000"/>
                </a:solidFill>
              </a:rPr>
              <a:t>use of open-access, undivided, and high-traffic roads.  Smaller and high-traffic roads have much higher crash rates</a:t>
            </a:r>
            <a:r>
              <a:rPr lang="en-US" b="0" baseline="0" dirty="0" smtClean="0">
                <a:solidFill>
                  <a:srgbClr val="800000"/>
                </a:solidFill>
              </a:rPr>
              <a:t>.”</a:t>
            </a:r>
          </a:p>
          <a:p>
            <a:endParaRPr lang="en-US" b="0" baseline="0" dirty="0" smtClean="0">
              <a:solidFill>
                <a:srgbClr val="800000"/>
              </a:solidFill>
            </a:endParaRPr>
          </a:p>
          <a:p>
            <a:r>
              <a:rPr lang="en-US" dirty="0" smtClean="0">
                <a:solidFill>
                  <a:srgbClr val="002060"/>
                </a:solidFill>
              </a:rPr>
              <a:t>________________________</a:t>
            </a:r>
          </a:p>
          <a:p>
            <a:r>
              <a:rPr lang="en-US" baseline="0" dirty="0" smtClean="0"/>
              <a:t>Additional instructor note:   Efficient travel is generally safe travel.  Travel on Interstates in light-to-moderate traffic is associated with far lower crash rates than travel in heavy traffic and/or on undivided highways (Knipling, 2011).  </a:t>
            </a:r>
            <a:endParaRPr lang="en-US" dirty="0" smtClean="0">
              <a:solidFill>
                <a:srgbClr val="002060"/>
              </a:solidFill>
            </a:endParaRPr>
          </a:p>
          <a:p>
            <a:endParaRPr lang="en-US" b="0" baseline="0" dirty="0" smtClean="0">
              <a:solidFill>
                <a:srgbClr val="800000"/>
              </a:solidFill>
            </a:endParaRPr>
          </a:p>
        </p:txBody>
      </p:sp>
      <p:sp>
        <p:nvSpPr>
          <p:cNvPr id="4" name="Slide Number Placeholder 3"/>
          <p:cNvSpPr>
            <a:spLocks noGrp="1"/>
          </p:cNvSpPr>
          <p:nvPr>
            <p:ph type="sldNum" sz="quarter" idx="10"/>
          </p:nvPr>
        </p:nvSpPr>
        <p:spPr/>
        <p:txBody>
          <a:bodyPr/>
          <a:lstStyle/>
          <a:p>
            <a:fld id="{733A328A-D06A-4AC7-B4F7-8008382660D1}"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a:t>
            </a:r>
            <a:r>
              <a:rPr lang="en-US" baseline="0" dirty="0" smtClean="0"/>
              <a:t>  “This is Module 6 of a ten-module series.  Other modules have been developed for motor carrier executives, managers, dispatchers, drivers, and driver families.”</a:t>
            </a:r>
          </a:p>
          <a:p>
            <a:endParaRPr lang="en-US" baseline="0" dirty="0" smtClean="0"/>
          </a:p>
          <a:p>
            <a:r>
              <a:rPr lang="en-US" dirty="0" smtClean="0">
                <a:solidFill>
                  <a:srgbClr val="002060"/>
                </a:solidFill>
              </a:rPr>
              <a:t>____________</a:t>
            </a:r>
          </a:p>
          <a:p>
            <a:endParaRPr lang="en-US" dirty="0" smtClean="0">
              <a:solidFill>
                <a:srgbClr val="002060"/>
              </a:solidFill>
            </a:endParaRPr>
          </a:p>
          <a:p>
            <a:r>
              <a:rPr lang="en-US" baseline="0" dirty="0" smtClean="0"/>
              <a:t>Additional instructor note:   Again, emphasize that this is part of a comprehensive program to improve driver fatigue management.</a:t>
            </a:r>
            <a:endParaRPr lang="en-US" dirty="0" smtClean="0">
              <a:solidFill>
                <a:srgbClr val="002060"/>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“In a recent survey of carrier managers, </a:t>
            </a:r>
            <a:r>
              <a:rPr lang="en-US" dirty="0" smtClean="0">
                <a:solidFill>
                  <a:srgbClr val="800000"/>
                </a:solidFill>
              </a:rPr>
              <a:t>reducing loading and unloading delays was rated the </a:t>
            </a:r>
            <a:r>
              <a:rPr lang="en-US" i="1" dirty="0" smtClean="0">
                <a:solidFill>
                  <a:srgbClr val="800000"/>
                </a:solidFill>
              </a:rPr>
              <a:t>most impor</a:t>
            </a:r>
            <a:r>
              <a:rPr lang="en-US" dirty="0" smtClean="0">
                <a:solidFill>
                  <a:srgbClr val="800000"/>
                </a:solidFill>
              </a:rPr>
              <a:t>tant of 17 safety-related operational practices by carrier safety</a:t>
            </a:r>
            <a:r>
              <a:rPr lang="en-US" baseline="0" dirty="0" smtClean="0">
                <a:solidFill>
                  <a:srgbClr val="800000"/>
                </a:solidFill>
              </a:rPr>
              <a:t> managers.  Loading and unloading delays can be reduced if both parties </a:t>
            </a:r>
            <a:r>
              <a:rPr lang="en-US" dirty="0" smtClean="0">
                <a:solidFill>
                  <a:srgbClr val="006600"/>
                </a:solidFill>
              </a:rPr>
              <a:t>respect appointment times, and plan their operations accordingly.  </a:t>
            </a:r>
            <a:r>
              <a:rPr lang="en-US" b="0" dirty="0" smtClean="0">
                <a:solidFill>
                  <a:srgbClr val="800000"/>
                </a:solidFill>
              </a:rPr>
              <a:t>Embrace </a:t>
            </a:r>
            <a:r>
              <a:rPr lang="en-US" b="0" i="1" dirty="0" smtClean="0">
                <a:solidFill>
                  <a:srgbClr val="800000"/>
                </a:solidFill>
              </a:rPr>
              <a:t>two hours </a:t>
            </a:r>
            <a:r>
              <a:rPr lang="en-US" b="0" dirty="0" smtClean="0">
                <a:solidFill>
                  <a:srgbClr val="800000"/>
                </a:solidFill>
              </a:rPr>
              <a:t>as </a:t>
            </a:r>
            <a:r>
              <a:rPr lang="en-US" dirty="0" smtClean="0">
                <a:solidFill>
                  <a:srgbClr val="800000"/>
                </a:solidFill>
              </a:rPr>
              <a:t>the expected loading or unloading time.  </a:t>
            </a:r>
            <a:r>
              <a:rPr lang="en-US" dirty="0" smtClean="0">
                <a:solidFill>
                  <a:srgbClr val="006600"/>
                </a:solidFill>
              </a:rPr>
              <a:t>Detention fees for waits of more than two hours are becoming a standard practice, even though most detention fees do not cover the true costs.  Finally,</a:t>
            </a:r>
            <a:r>
              <a:rPr lang="en-US" baseline="0" dirty="0" smtClean="0">
                <a:solidFill>
                  <a:srgbClr val="006600"/>
                </a:solidFill>
              </a:rPr>
              <a:t> c</a:t>
            </a:r>
            <a:r>
              <a:rPr lang="en-US" dirty="0" smtClean="0">
                <a:solidFill>
                  <a:srgbClr val="800000"/>
                </a:solidFill>
              </a:rPr>
              <a:t>onsider physical upgrades to your facility if your freight volume is growing or already too much to</a:t>
            </a:r>
            <a:r>
              <a:rPr lang="en-US" baseline="0" dirty="0" smtClean="0">
                <a:solidFill>
                  <a:srgbClr val="800000"/>
                </a:solidFill>
              </a:rPr>
              <a:t> handle efficiently.”</a:t>
            </a:r>
            <a:r>
              <a:rPr lang="en-US" baseline="0" dirty="0" smtClean="0"/>
              <a:t> </a:t>
            </a:r>
            <a:endParaRPr lang="en-US" dirty="0" smtClean="0"/>
          </a:p>
          <a:p>
            <a:endParaRPr lang="en-US" dirty="0" smtClean="0"/>
          </a:p>
          <a:p>
            <a:r>
              <a:rPr lang="en-US" dirty="0" smtClean="0">
                <a:solidFill>
                  <a:srgbClr val="002060"/>
                </a:solidFill>
              </a:rPr>
              <a:t>________________</a:t>
            </a:r>
          </a:p>
          <a:p>
            <a:endParaRPr lang="en-US" dirty="0" smtClean="0">
              <a:solidFill>
                <a:srgbClr val="002060"/>
              </a:solidFill>
            </a:endParaRPr>
          </a:p>
          <a:p>
            <a:r>
              <a:rPr lang="en-US" baseline="0" dirty="0" smtClean="0"/>
              <a:t>Additional instructor note:   </a:t>
            </a:r>
            <a:r>
              <a:rPr lang="en-US" dirty="0" smtClean="0"/>
              <a:t>Survey:</a:t>
            </a:r>
            <a:r>
              <a:rPr lang="en-US" baseline="0" dirty="0" smtClean="0"/>
              <a:t>  Knipling (2011).</a:t>
            </a:r>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“Try to make your queuing practices more “driver friendly.”  </a:t>
            </a:r>
            <a:r>
              <a:rPr lang="en-US" dirty="0" smtClean="0">
                <a:solidFill>
                  <a:srgbClr val="002060"/>
                </a:solidFill>
              </a:rPr>
              <a:t>Most demoralizing are physical </a:t>
            </a:r>
            <a:r>
              <a:rPr lang="en-US" dirty="0" smtClean="0">
                <a:solidFill>
                  <a:srgbClr val="002060"/>
                </a:solidFill>
              </a:rPr>
              <a:t>cues </a:t>
            </a:r>
            <a:r>
              <a:rPr lang="en-US" dirty="0" smtClean="0">
                <a:solidFill>
                  <a:srgbClr val="002060"/>
                </a:solidFill>
              </a:rPr>
              <a:t>where drivers must be continuously ready, but without knowing when they are up.  When possible, assign waiting drivers time slots so that drivers may take sleeper berth periods, naps, or just rest.  Don’t disturb drivers who are taking mandatory off-duty or sleeper berth periods.  Allow drivers access to comfort facilities.  Set and maintain loading and unloading standards for your employees.”</a:t>
            </a:r>
          </a:p>
          <a:p>
            <a:endParaRPr lang="en-US" dirty="0" smtClean="0">
              <a:solidFill>
                <a:srgbClr val="002060"/>
              </a:solidFill>
            </a:endParaRPr>
          </a:p>
          <a:p>
            <a:r>
              <a:rPr lang="en-US" dirty="0" smtClean="0">
                <a:solidFill>
                  <a:srgbClr val="002060"/>
                </a:solidFill>
              </a:rPr>
              <a:t>  ________________________</a:t>
            </a:r>
          </a:p>
          <a:p>
            <a:endParaRPr lang="en-US" dirty="0" smtClean="0">
              <a:solidFill>
                <a:srgbClr val="002060"/>
              </a:solidFill>
            </a:endParaRPr>
          </a:p>
          <a:p>
            <a:r>
              <a:rPr lang="en-US" baseline="0" dirty="0" smtClean="0"/>
              <a:t>Additional instructor note:   To the extent possible, try to stimulate participant discussion about positive practices.  Shipper/receiver participants may want to discuss practices they are proud of, and which have been well-received by drivers.     </a:t>
            </a:r>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“Off-hour parking</a:t>
            </a:r>
            <a:r>
              <a:rPr lang="en-US" baseline="0" dirty="0" smtClean="0"/>
              <a:t> access may not be possible at all facilities.  But try to a</a:t>
            </a:r>
            <a:r>
              <a:rPr lang="en-US" dirty="0" smtClean="0">
                <a:solidFill>
                  <a:srgbClr val="800000"/>
                </a:solidFill>
              </a:rPr>
              <a:t>ppreciate the difficulties drivers face in finding places to park and sleep.  </a:t>
            </a:r>
            <a:r>
              <a:rPr lang="en-US" dirty="0" smtClean="0">
                <a:solidFill>
                  <a:srgbClr val="006600"/>
                </a:solidFill>
              </a:rPr>
              <a:t>Consider allowing them off-hour parking access to yard areas.  This m</a:t>
            </a:r>
            <a:r>
              <a:rPr lang="en-US" dirty="0" smtClean="0">
                <a:solidFill>
                  <a:srgbClr val="800000"/>
                </a:solidFill>
              </a:rPr>
              <a:t>ay require security changes such as a combination-operated gate lock or upgraded building security.”</a:t>
            </a:r>
          </a:p>
          <a:p>
            <a:endParaRPr lang="en-US" dirty="0" smtClean="0">
              <a:solidFill>
                <a:srgbClr val="800000"/>
              </a:solidFill>
            </a:endParaRPr>
          </a:p>
          <a:p>
            <a:r>
              <a:rPr lang="en-US" dirty="0" smtClean="0">
                <a:solidFill>
                  <a:srgbClr val="002060"/>
                </a:solidFill>
              </a:rPr>
              <a:t>____________</a:t>
            </a:r>
          </a:p>
          <a:p>
            <a:endParaRPr lang="en-US" dirty="0" smtClean="0">
              <a:solidFill>
                <a:srgbClr val="002060"/>
              </a:solidFill>
            </a:endParaRPr>
          </a:p>
          <a:p>
            <a:r>
              <a:rPr lang="en-US" baseline="0" dirty="0" smtClean="0"/>
              <a:t>Additional instructor note:   As suggested by this slide, there may be specific obstacles to off-hour parking access such as security concerns.</a:t>
            </a:r>
            <a:endParaRPr lang="en-US" dirty="0" smtClean="0">
              <a:solidFill>
                <a:srgbClr val="002060"/>
              </a:solidFill>
            </a:endParaRPr>
          </a:p>
          <a:p>
            <a:endParaRPr lang="en-US" dirty="0" smtClean="0">
              <a:solidFill>
                <a:srgbClr val="800000"/>
              </a:solidFill>
            </a:endParaRPr>
          </a:p>
          <a:p>
            <a:endParaRPr lang="en-US" dirty="0" smtClean="0">
              <a:solidFill>
                <a:srgbClr val="80000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Complete</a:t>
            </a:r>
            <a:r>
              <a:rPr lang="en-US" baseline="0" dirty="0" smtClean="0"/>
              <a:t> Narration:  “This concludes our module.  We have seen that s</a:t>
            </a:r>
            <a:r>
              <a:rPr lang="en-US" dirty="0" smtClean="0">
                <a:solidFill>
                  <a:srgbClr val="002060"/>
                </a:solidFill>
              </a:rPr>
              <a:t>hippers, receivers, &amp; brokers are commercial drivers’</a:t>
            </a:r>
            <a:br>
              <a:rPr lang="en-US" dirty="0" smtClean="0">
                <a:solidFill>
                  <a:srgbClr val="002060"/>
                </a:solidFill>
              </a:rPr>
            </a:br>
            <a:r>
              <a:rPr lang="en-US" dirty="0" smtClean="0">
                <a:solidFill>
                  <a:srgbClr val="002060"/>
                </a:solidFill>
              </a:rPr>
              <a:t>“on-road families.”  They play a huge role in driver fatigue management.  They share the benefits of safe and compliant transport operations.</a:t>
            </a:r>
          </a:p>
          <a:p>
            <a:r>
              <a:rPr lang="en-US" dirty="0" smtClean="0">
                <a:solidFill>
                  <a:srgbClr val="002060"/>
                </a:solidFill>
              </a:rPr>
              <a:t>And they are critical members of the </a:t>
            </a:r>
            <a:r>
              <a:rPr lang="en-US" b="1" dirty="0" smtClean="0">
                <a:solidFill>
                  <a:srgbClr val="002060"/>
                </a:solidFill>
              </a:rPr>
              <a:t>Transport Safety Team</a:t>
            </a:r>
            <a:r>
              <a:rPr lang="en-US" dirty="0" smtClean="0">
                <a:solidFill>
                  <a:srgbClr val="002060"/>
                </a:solidFill>
              </a:rPr>
              <a:t>.  Thank you for viewing this presentation!”</a:t>
            </a:r>
          </a:p>
          <a:p>
            <a:endParaRPr lang="en-US" dirty="0" smtClean="0">
              <a:solidFill>
                <a:srgbClr val="002060"/>
              </a:solidFill>
            </a:endParaRPr>
          </a:p>
          <a:p>
            <a:r>
              <a:rPr lang="en-US" smtClean="0">
                <a:solidFill>
                  <a:srgbClr val="002060"/>
                </a:solidFill>
              </a:rPr>
              <a:t>______________</a:t>
            </a:r>
            <a:endParaRPr lang="en-US" dirty="0" smtClean="0">
              <a:solidFill>
                <a:srgbClr val="002060"/>
              </a:solidFill>
            </a:endParaRPr>
          </a:p>
          <a:p>
            <a:endParaRPr lang="en-US" dirty="0" smtClean="0">
              <a:solidFill>
                <a:srgbClr val="002060"/>
              </a:solidFill>
            </a:endParaRPr>
          </a:p>
          <a:p>
            <a:r>
              <a:rPr lang="en-US" baseline="0" dirty="0" smtClean="0"/>
              <a:t>Additional instructor note:   If the general reaction of your audience has been positive, consider having a discussion of changes and improvements to specific shipper/receiver practices, and perhaps changes carriers and drivers need to make as well.</a:t>
            </a:r>
            <a:endParaRPr lang="en-US" dirty="0" smtClean="0">
              <a:solidFill>
                <a:srgbClr val="002060"/>
              </a:solidFill>
            </a:endParaRPr>
          </a:p>
          <a:p>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53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“T</a:t>
            </a:r>
            <a:r>
              <a:rPr lang="en-US" baseline="0" dirty="0" smtClean="0"/>
              <a:t>he major topics we will discuss will include driver fatigue basics, driver rules and challenges, and fatigue management solutions.” </a:t>
            </a:r>
          </a:p>
          <a:p>
            <a:endParaRPr lang="en-US" baseline="0" dirty="0" smtClean="0"/>
          </a:p>
          <a:p>
            <a:r>
              <a:rPr lang="en-US" dirty="0" smtClean="0">
                <a:solidFill>
                  <a:srgbClr val="002060"/>
                </a:solidFill>
              </a:rPr>
              <a:t>_______________________</a:t>
            </a:r>
          </a:p>
          <a:p>
            <a:endParaRPr lang="en-US" dirty="0" smtClean="0">
              <a:solidFill>
                <a:srgbClr val="002060"/>
              </a:solidFill>
            </a:endParaRPr>
          </a:p>
          <a:p>
            <a:r>
              <a:rPr lang="en-US" baseline="0" dirty="0" smtClean="0"/>
              <a:t>Additional instructor note:   Almost all of the material in Fatigue Basics and Driver Rules &amp; Challenges is also covered in the Driver Education module.  Much of it is covered in more detail there.  As an instructor, you should be familiar with this material.  Note, however, that Module 6 is designed primarily to promote attitude change.   </a:t>
            </a:r>
            <a:endParaRPr lang="en-US" dirty="0" smtClean="0">
              <a:solidFill>
                <a:srgbClr val="002060"/>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“First we’ll cover the basics of driver fatigue.  We’ll discuss Alertness, Sleep, Wellness, and Safety; Fatigue-Related</a:t>
            </a:r>
            <a:r>
              <a:rPr lang="en-US" baseline="0" dirty="0" smtClean="0"/>
              <a:t> Crashes; and Factors Affecting Alertness and Fatigue.”</a:t>
            </a:r>
            <a:endParaRPr lang="en-US" dirty="0" smtClean="0">
              <a:solidFill>
                <a:srgbClr val="002060"/>
              </a:solidFill>
            </a:endParaRPr>
          </a:p>
          <a:p>
            <a:r>
              <a:rPr lang="en-US" dirty="0" smtClean="0">
                <a:solidFill>
                  <a:srgbClr val="002060"/>
                </a:solidFill>
              </a:rPr>
              <a:t>________________________</a:t>
            </a:r>
          </a:p>
          <a:p>
            <a:endParaRPr lang="en-US" dirty="0" smtClean="0">
              <a:solidFill>
                <a:srgbClr val="002060"/>
              </a:solidFill>
            </a:endParaRPr>
          </a:p>
          <a:p>
            <a:r>
              <a:rPr lang="en-US" baseline="0" dirty="0" smtClean="0"/>
              <a:t>Additional instructor note:   Specific learning objectives for this section include the following:</a:t>
            </a:r>
          </a:p>
          <a:p>
            <a:pPr lvl="0"/>
            <a:r>
              <a:rPr lang="en-US" sz="1200" kern="1200" dirty="0" smtClean="0">
                <a:solidFill>
                  <a:schemeClr val="tx1"/>
                </a:solidFill>
                <a:latin typeface="+mn-lt"/>
                <a:ea typeface="+mn-ea"/>
                <a:cs typeface="+mn-cs"/>
              </a:rPr>
              <a:t>(K) Recognize definitions of </a:t>
            </a:r>
            <a:r>
              <a:rPr lang="en-US" sz="1200" i="1" kern="1200" dirty="0" smtClean="0">
                <a:solidFill>
                  <a:schemeClr val="tx1"/>
                </a:solidFill>
                <a:latin typeface="+mn-lt"/>
                <a:ea typeface="+mn-ea"/>
                <a:cs typeface="+mn-cs"/>
              </a:rPr>
              <a:t>alertness, fatigue,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wellness.</a:t>
            </a:r>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(K) Recognize importance of sleep, alertness, and wellness for CMV drivers. </a:t>
            </a:r>
          </a:p>
          <a:p>
            <a:pPr lvl="0"/>
            <a:r>
              <a:rPr lang="en-US" sz="1200" kern="1200" dirty="0" smtClean="0">
                <a:solidFill>
                  <a:schemeClr val="tx1"/>
                </a:solidFill>
                <a:latin typeface="+mn-lt"/>
                <a:ea typeface="+mn-ea"/>
                <a:cs typeface="+mn-cs"/>
              </a:rPr>
              <a:t>(A) Value sleep, alertness, and wellness (for people and workers in general).</a:t>
            </a:r>
          </a:p>
          <a:p>
            <a:pPr lvl="0"/>
            <a:r>
              <a:rPr lang="en-US" sz="1200" kern="1200" dirty="0" smtClean="0">
                <a:solidFill>
                  <a:schemeClr val="tx1"/>
                </a:solidFill>
                <a:latin typeface="+mn-lt"/>
                <a:ea typeface="+mn-ea"/>
                <a:cs typeface="+mn-cs"/>
              </a:rPr>
              <a:t>(K) Recognize characteristics of fatigue crashes.</a:t>
            </a:r>
          </a:p>
          <a:p>
            <a:pPr lvl="0"/>
            <a:r>
              <a:rPr lang="en-US" sz="1200" kern="1200" dirty="0" smtClean="0">
                <a:solidFill>
                  <a:schemeClr val="tx1"/>
                </a:solidFill>
                <a:latin typeface="+mn-lt"/>
                <a:ea typeface="+mn-ea"/>
                <a:cs typeface="+mn-cs"/>
              </a:rPr>
              <a:t>(K/A) Recognize magnitude of fatigue crash problem for CMV drivers (in regard to fatal-to-the-driver crashes). </a:t>
            </a:r>
          </a:p>
          <a:p>
            <a:pPr lvl="0"/>
            <a:r>
              <a:rPr lang="en-US" sz="1200" kern="1200" dirty="0" smtClean="0">
                <a:solidFill>
                  <a:schemeClr val="tx1"/>
                </a:solidFill>
                <a:latin typeface="+mn-lt"/>
                <a:ea typeface="+mn-ea"/>
                <a:cs typeface="+mn-cs"/>
              </a:rPr>
              <a:t>(K/A) Recognize the high cost of fatigue crashes.</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(K) Recognize factors affecting alertness and performance</a:t>
            </a:r>
          </a:p>
          <a:p>
            <a:pPr lvl="0"/>
            <a:r>
              <a:rPr lang="en-US" sz="1200" kern="1200" dirty="0" smtClean="0">
                <a:solidFill>
                  <a:schemeClr val="tx1"/>
                </a:solidFill>
                <a:latin typeface="+mn-lt"/>
                <a:ea typeface="+mn-ea"/>
                <a:cs typeface="+mn-cs"/>
              </a:rPr>
              <a:t>(K/A) Recognize “sensitivity” of human alertness, and how driver alertness and performance can be negatively affected through these mechanisms.</a:t>
            </a:r>
          </a:p>
          <a:p>
            <a:endParaRPr lang="en-US" dirty="0" smtClean="0">
              <a:solidFill>
                <a:srgbClr val="002060"/>
              </a:solidFill>
            </a:endParaRPr>
          </a:p>
          <a:p>
            <a:endParaRPr lang="en-US" baseline="0" dirty="0" smtClean="0"/>
          </a:p>
        </p:txBody>
      </p:sp>
      <p:sp>
        <p:nvSpPr>
          <p:cNvPr id="4" name="Slide Number Placeholder 3"/>
          <p:cNvSpPr>
            <a:spLocks noGrp="1"/>
          </p:cNvSpPr>
          <p:nvPr>
            <p:ph type="sldNum" sz="quarter" idx="10"/>
          </p:nvPr>
        </p:nvSpPr>
        <p:spPr/>
        <p:txBody>
          <a:bodyPr/>
          <a:lstStyle/>
          <a:p>
            <a:fld id="{733A328A-D06A-4AC7-B4F7-8008382660D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Complete</a:t>
            </a:r>
            <a:r>
              <a:rPr lang="en-US" baseline="0" dirty="0" smtClean="0"/>
              <a:t> Narration: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do the words “alertness,” “fatigue,” and “wellness” really mean?  To be </a:t>
            </a:r>
            <a:r>
              <a:rPr lang="en-US" i="1" baseline="0" dirty="0" smtClean="0"/>
              <a:t>alert</a:t>
            </a:r>
            <a:r>
              <a:rPr lang="en-US" baseline="0" dirty="0" smtClean="0"/>
              <a:t> is to be </a:t>
            </a:r>
            <a:r>
              <a:rPr lang="en-US" i="1" baseline="0" dirty="0" smtClean="0"/>
              <a:t>awake</a:t>
            </a:r>
            <a:r>
              <a:rPr lang="en-US" baseline="0" dirty="0" smtClean="0"/>
              <a:t> and </a:t>
            </a:r>
            <a:r>
              <a:rPr lang="en-US" i="1" baseline="0" dirty="0" smtClean="0"/>
              <a:t>attentive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Driver fatigue is characterized by decreased alertness, attention, and capacity to perform.  Another key feature is drowsiness or sleepiness.  Driver fatigue is not the same as </a:t>
            </a:r>
            <a:r>
              <a:rPr lang="en-US" i="1" baseline="0" dirty="0" smtClean="0"/>
              <a:t>physical </a:t>
            </a:r>
            <a:r>
              <a:rPr lang="en-US" baseline="0" dirty="0" smtClean="0"/>
              <a:t>exhaustion.  Physical fatigue does not strongly affect driving.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Driver wellness does affect driving, however.  Wellness includes physical, mental, emotional, and behavioral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solidFill>
                  <a:srgbClr val="002060"/>
                </a:solidFill>
              </a:rPr>
              <a:t>_________________</a:t>
            </a:r>
          </a:p>
          <a:p>
            <a:endParaRPr lang="en-US" dirty="0" smtClean="0">
              <a:solidFill>
                <a:srgbClr val="002060"/>
              </a:solidFill>
            </a:endParaRPr>
          </a:p>
          <a:p>
            <a:r>
              <a:rPr lang="en-US" baseline="0" dirty="0" smtClean="0"/>
              <a:t>Additional instructor note:   A key point is that driver fatigue is primarily drowsiness, and not primarily related to physical exertion.</a:t>
            </a:r>
            <a:endParaRPr lang="en-US"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Narration:  “Alertness and wellness are important for safety.  </a:t>
            </a:r>
            <a:r>
              <a:rPr lang="en-US" dirty="0" smtClean="0">
                <a:solidFill>
                  <a:srgbClr val="002060"/>
                </a:solidFill>
              </a:rPr>
              <a:t>Asleep-at-the-wheel is</a:t>
            </a:r>
            <a:r>
              <a:rPr lang="en-US" baseline="0" dirty="0" smtClean="0">
                <a:solidFill>
                  <a:srgbClr val="002060"/>
                </a:solidFill>
              </a:rPr>
              <a:t> </a:t>
            </a:r>
            <a:r>
              <a:rPr lang="en-US" dirty="0" smtClean="0">
                <a:solidFill>
                  <a:srgbClr val="002060"/>
                </a:solidFill>
              </a:rPr>
              <a:t> a top cause of crash deaths for commercial motor vehicle drivers.  One serious at-fault crash can end a driver’s career.  It can put a carrier out-of-business, and have negative consequences for everyone involved.  Litigation may target </a:t>
            </a:r>
            <a:r>
              <a:rPr lang="en-US" i="1" dirty="0" smtClean="0">
                <a:solidFill>
                  <a:srgbClr val="002060"/>
                </a:solidFill>
              </a:rPr>
              <a:t>all</a:t>
            </a:r>
            <a:r>
              <a:rPr lang="en-US" dirty="0" smtClean="0">
                <a:solidFill>
                  <a:srgbClr val="002060"/>
                </a:solidFill>
              </a:rPr>
              <a:t> parties in the supply chain, including shippers and brokers.”</a:t>
            </a:r>
          </a:p>
          <a:p>
            <a:endParaRPr lang="en-US" dirty="0" smtClean="0">
              <a:solidFill>
                <a:srgbClr val="002060"/>
              </a:solidFill>
            </a:endParaRPr>
          </a:p>
          <a:p>
            <a:r>
              <a:rPr lang="en-US" baseline="0" dirty="0" smtClean="0"/>
              <a:t>_______________</a:t>
            </a:r>
          </a:p>
          <a:p>
            <a:r>
              <a:rPr lang="en-US" baseline="0" dirty="0" smtClean="0"/>
              <a:t>Additional instructor note:   Statement about asleep-at-the-wheel crashes is based on National Transportation Safety Board (NTSB) 1990 study, which will be discussed in more detail two slides over.</a:t>
            </a:r>
            <a:endParaRPr lang="en-US"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3A328A-D06A-4AC7-B4F7-8008382660D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a:t>
            </a:fld>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87" y="5498357"/>
            <a:ext cx="2619313" cy="1359643"/>
          </a:xfrm>
          <a:prstGeom prst="rect">
            <a:avLst/>
          </a:prstGeom>
        </p:spPr>
      </p:pic>
    </p:spTree>
    <p:extLst>
      <p:ext uri="{BB962C8B-B14F-4D97-AF65-F5344CB8AC3E}">
        <p14:creationId xmlns:p14="http://schemas.microsoft.com/office/powerpoint/2010/main" val="829644736"/>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BB30B-72AC-4428-A2F0-EB83A0B9AF43}" type="datetime1">
              <a:rPr lang="en-US" smtClean="0"/>
              <a:pPr/>
              <a:t>3/5/2013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CAA53A-982B-4659-8BA9-D96BB1A6FDAA}" type="slidenum">
              <a:rPr lang="en-US" smtClean="0"/>
              <a:pPr/>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53D9B-BBC0-44BB-ABCB-B85DEB618AF6}" type="datetime1">
              <a:rPr lang="en-US" smtClean="0"/>
              <a:pPr/>
              <a:t>3/5/2013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CAA53A-982B-4659-8BA9-D96BB1A6FDAA}" type="slidenum">
              <a:rPr lang="en-US" smtClean="0"/>
              <a:pPr/>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9" descr="NAMFP-logo.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7350" y="4495800"/>
            <a:ext cx="164147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a:t>
            </a:fld>
            <a:endParaRPr lang="en-US" dirty="0"/>
          </a:p>
        </p:txBody>
      </p:sp>
    </p:spTree>
    <p:extLst>
      <p:ext uri="{BB962C8B-B14F-4D97-AF65-F5344CB8AC3E}">
        <p14:creationId xmlns:p14="http://schemas.microsoft.com/office/powerpoint/2010/main" val="173198151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smtClean="0"/>
              <a:t>Subtitle</a:t>
            </a:r>
            <a:endParaRPr lang="en-US" dirty="0"/>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a:t>
            </a:fld>
            <a:endParaRPr lang="en-US" dirty="0"/>
          </a:p>
        </p:txBody>
      </p:sp>
    </p:spTree>
    <p:extLst>
      <p:ext uri="{BB962C8B-B14F-4D97-AF65-F5344CB8AC3E}">
        <p14:creationId xmlns:p14="http://schemas.microsoft.com/office/powerpoint/2010/main" val="717276514"/>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eaLnBrk="1" hangingPunct="1">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6735763" y="6339614"/>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4D60FFB-37F1-44A4-851E-4F3AA086C599}" type="slidenum">
              <a:rPr lang="en-US" sz="1400" smtClean="0"/>
              <a:pPr>
                <a:defRPr/>
              </a:pPr>
              <a:t>‹#›</a:t>
            </a:fld>
            <a:endParaRPr lang="en-US" sz="1400" dirty="0"/>
          </a:p>
        </p:txBody>
      </p:sp>
    </p:spTree>
    <p:extLst>
      <p:ext uri="{BB962C8B-B14F-4D97-AF65-F5344CB8AC3E}">
        <p14:creationId xmlns:p14="http://schemas.microsoft.com/office/powerpoint/2010/main" val="2144208774"/>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104014816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dirty="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2" name="Footer Placeholder 5"/>
          <p:cNvSpPr txBox="1">
            <a:spLocks/>
          </p:cNvSpPr>
          <p:nvPr userDrawn="1"/>
        </p:nvSpPr>
        <p:spPr>
          <a:xfrm>
            <a:off x="2895600" y="6483953"/>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NAFMP  |  North American Fatigue Management Program</a:t>
            </a:r>
          </a:p>
          <a:p>
            <a:pPr marL="0" marR="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898989"/>
                </a:solidFill>
                <a:latin typeface="+mn-lt"/>
              </a:rPr>
              <a:t>Copyright © 2012</a:t>
            </a:r>
          </a:p>
          <a:p>
            <a:pPr>
              <a:defRPr/>
            </a:pPr>
            <a:endParaRPr lang="en-US" dirty="0"/>
          </a:p>
        </p:txBody>
      </p:sp>
    </p:spTree>
    <p:extLst>
      <p:ext uri="{BB962C8B-B14F-4D97-AF65-F5344CB8AC3E}">
        <p14:creationId xmlns:p14="http://schemas.microsoft.com/office/powerpoint/2010/main" val="202623337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7B7AC0-17D5-454E-B013-5DB2A98E9792}" type="datetime1">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a:t>
            </a:fld>
            <a:endParaRPr lang="en-US" dirty="0"/>
          </a:p>
        </p:txBody>
      </p:sp>
    </p:spTree>
    <p:extLst>
      <p:ext uri="{BB962C8B-B14F-4D97-AF65-F5344CB8AC3E}">
        <p14:creationId xmlns:p14="http://schemas.microsoft.com/office/powerpoint/2010/main" val="10820276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B7AC0-17D5-454E-B013-5DB2A98E9792}" type="datetime1">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6A807B-224A-40D8-8FAD-35407540F0DC}" type="datetime1">
              <a:rPr lang="en-US" smtClean="0"/>
              <a:pPr/>
              <a:t>3/5/2013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CAA53A-982B-4659-8BA9-D96BB1A6FDAA}" type="slidenum">
              <a:rPr lang="en-US" smtClean="0"/>
              <a:pPr/>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4436B-B396-4137-A86B-718313EFE740}" type="datetime1">
              <a:rPr lang="en-US" smtClean="0"/>
              <a:pPr/>
              <a:t>3/5/2013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AA53A-982B-4659-8BA9-D96BB1A6FDA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49" r:id="rId8"/>
    <p:sldLayoutId id="2147483650" r:id="rId9"/>
    <p:sldLayoutId id="2147483652" r:id="rId10"/>
    <p:sldLayoutId id="2147483654" r:id="rId11"/>
  </p:sldLayoutIdLst>
  <p:transition spd="slow">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0"/>
            <a:ext cx="9448800" cy="1470025"/>
          </a:xfrm>
        </p:spPr>
        <p:txBody>
          <a:bodyPr>
            <a:noAutofit/>
          </a:bodyPr>
          <a:lstStyle/>
          <a:p>
            <a:r>
              <a:rPr lang="en-US" sz="3900" dirty="0" smtClean="0"/>
              <a:t>Module 6: Truck Driver Safety &amp; Compliance</a:t>
            </a:r>
            <a:r>
              <a:rPr lang="en-US" sz="4000" dirty="0" smtClean="0"/>
              <a:t>: The Role of Shippers &amp; Receivers</a:t>
            </a:r>
            <a:endParaRPr lang="en-US" sz="4000"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Fatigue-Related Crashes</a:t>
            </a:r>
            <a:endParaRPr lang="en-US" dirty="0"/>
          </a:p>
        </p:txBody>
      </p:sp>
      <p:sp>
        <p:nvSpPr>
          <p:cNvPr id="3" name="Content Placeholder 2"/>
          <p:cNvSpPr>
            <a:spLocks noGrp="1"/>
          </p:cNvSpPr>
          <p:nvPr>
            <p:ph idx="1"/>
          </p:nvPr>
        </p:nvSpPr>
        <p:spPr>
          <a:xfrm>
            <a:off x="457200" y="1600200"/>
            <a:ext cx="5791200" cy="4525963"/>
          </a:xfrm>
        </p:spPr>
        <p:txBody>
          <a:bodyPr>
            <a:normAutofit/>
          </a:bodyPr>
          <a:lstStyle/>
          <a:p>
            <a:pPr lvl="0"/>
            <a:r>
              <a:rPr lang="en-US" sz="3000" dirty="0" smtClean="0"/>
              <a:t>Usually single-vehicle road departures</a:t>
            </a:r>
          </a:p>
          <a:p>
            <a:pPr lvl="0"/>
            <a:r>
              <a:rPr lang="en-US" sz="3000" dirty="0" smtClean="0"/>
              <a:t>Driver alone</a:t>
            </a:r>
          </a:p>
          <a:p>
            <a:pPr lvl="0"/>
            <a:r>
              <a:rPr lang="en-US" sz="3000" dirty="0" smtClean="0"/>
              <a:t>Peak risk: 2:00am to 7:00am</a:t>
            </a:r>
          </a:p>
          <a:p>
            <a:pPr lvl="0"/>
            <a:r>
              <a:rPr lang="en-US" sz="3000" dirty="0" smtClean="0"/>
              <a:t>Usually serious crashes</a:t>
            </a:r>
          </a:p>
          <a:p>
            <a:pPr lvl="0"/>
            <a:r>
              <a:rPr lang="en-US" sz="3000" dirty="0" smtClean="0"/>
              <a:t>Usually associated with insufficient sleep and/or long work hours</a:t>
            </a:r>
            <a:endParaRPr lang="en-US" sz="3000" dirty="0"/>
          </a:p>
        </p:txBody>
      </p:sp>
      <p:pic>
        <p:nvPicPr>
          <p:cNvPr id="5" name="Picture 4" title="Roadway at nigh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286000"/>
            <a:ext cx="2133600" cy="3200400"/>
          </a:xfrm>
          <a:prstGeom prst="rect">
            <a:avLst/>
          </a:prstGeom>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t>Threat to Drivers </a:t>
            </a:r>
            <a:endParaRPr lang="en-US" dirty="0"/>
          </a:p>
        </p:txBody>
      </p:sp>
      <p:sp>
        <p:nvSpPr>
          <p:cNvPr id="3" name="Content Placeholder 2"/>
          <p:cNvSpPr>
            <a:spLocks noGrp="1"/>
          </p:cNvSpPr>
          <p:nvPr>
            <p:ph idx="1"/>
          </p:nvPr>
        </p:nvSpPr>
        <p:spPr>
          <a:xfrm>
            <a:off x="457200" y="1600200"/>
            <a:ext cx="5715000" cy="4525963"/>
          </a:xfrm>
        </p:spPr>
        <p:txBody>
          <a:bodyPr>
            <a:normAutofit fontScale="92500" lnSpcReduction="20000"/>
          </a:bodyPr>
          <a:lstStyle/>
          <a:p>
            <a:r>
              <a:rPr lang="en-US" dirty="0" smtClean="0"/>
              <a:t>National Transportation Safety Board (NTSB) study of 182 fatal-to-the-driver large truck crashes</a:t>
            </a:r>
          </a:p>
          <a:p>
            <a:pPr lvl="1"/>
            <a:r>
              <a:rPr lang="en-US" dirty="0" smtClean="0"/>
              <a:t>In-depth investigation revealed fatigue to be a principal cause in </a:t>
            </a:r>
            <a:r>
              <a:rPr lang="en-US" b="1" dirty="0" smtClean="0"/>
              <a:t>31%</a:t>
            </a:r>
            <a:endParaRPr lang="en-US" dirty="0" smtClean="0"/>
          </a:p>
          <a:p>
            <a:pPr lvl="1"/>
            <a:r>
              <a:rPr lang="en-US" dirty="0" smtClean="0"/>
              <a:t>Speeding and other causes often contributed</a:t>
            </a:r>
          </a:p>
          <a:p>
            <a:pPr lvl="1"/>
            <a:r>
              <a:rPr lang="en-US" b="1" dirty="0" smtClean="0"/>
              <a:t>Fatigue was the biggest single cause</a:t>
            </a:r>
            <a:endParaRPr lang="en-US" dirty="0" smtClean="0"/>
          </a:p>
          <a:p>
            <a:r>
              <a:rPr lang="en-US" dirty="0" smtClean="0"/>
              <a:t>In 2010, more than 500 U.S. truck drivers died in crashes </a:t>
            </a:r>
            <a:endParaRPr lang="en-US" dirty="0"/>
          </a:p>
        </p:txBody>
      </p:sp>
      <p:pic>
        <p:nvPicPr>
          <p:cNvPr id="6146" name="Picture 2" title="man carrying cas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088" y="2286000"/>
            <a:ext cx="2362200" cy="3539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t>Fatigue Crash Costs </a:t>
            </a:r>
            <a:endParaRPr lang="en-US" dirty="0"/>
          </a:p>
        </p:txBody>
      </p:sp>
      <p:sp>
        <p:nvSpPr>
          <p:cNvPr id="3" name="Content Placeholder 2"/>
          <p:cNvSpPr>
            <a:spLocks noGrp="1"/>
          </p:cNvSpPr>
          <p:nvPr>
            <p:ph idx="1"/>
          </p:nvPr>
        </p:nvSpPr>
        <p:spPr>
          <a:xfrm>
            <a:off x="457200" y="1600200"/>
            <a:ext cx="5943600" cy="4525963"/>
          </a:xfrm>
        </p:spPr>
        <p:txBody>
          <a:bodyPr>
            <a:normAutofit fontScale="92500" lnSpcReduction="10000"/>
          </a:bodyPr>
          <a:lstStyle/>
          <a:p>
            <a:r>
              <a:rPr lang="en-US" dirty="0" smtClean="0"/>
              <a:t>FMCSA estimates total societal cost of an </a:t>
            </a:r>
            <a:r>
              <a:rPr lang="en-US" b="1" i="1" dirty="0" smtClean="0"/>
              <a:t>average</a:t>
            </a:r>
            <a:r>
              <a:rPr lang="en-US" dirty="0" smtClean="0"/>
              <a:t> tractor-semitrailer crash to be </a:t>
            </a:r>
            <a:r>
              <a:rPr lang="en-US" b="1" dirty="0" smtClean="0"/>
              <a:t>$181,000</a:t>
            </a:r>
            <a:endParaRPr lang="en-US" dirty="0" smtClean="0"/>
          </a:p>
          <a:p>
            <a:r>
              <a:rPr lang="en-US" dirty="0" smtClean="0"/>
              <a:t>Compared to the average crash, truck driver fatigue crashes are:</a:t>
            </a:r>
          </a:p>
          <a:p>
            <a:pPr lvl="1"/>
            <a:r>
              <a:rPr lang="en-US" dirty="0" smtClean="0"/>
              <a:t>Twice as likely to result in injuries</a:t>
            </a:r>
          </a:p>
          <a:p>
            <a:pPr lvl="1"/>
            <a:r>
              <a:rPr lang="en-US" dirty="0" smtClean="0"/>
              <a:t>More than twice as severe overall</a:t>
            </a:r>
          </a:p>
          <a:p>
            <a:r>
              <a:rPr lang="en-US" dirty="0" smtClean="0"/>
              <a:t>Therefore, average overall cost of a truck driver fatigue crash is likely to be </a:t>
            </a:r>
            <a:r>
              <a:rPr lang="en-US" b="1" dirty="0" smtClean="0"/>
              <a:t>&gt; $350,000</a:t>
            </a:r>
            <a:endParaRPr lang="en-US" dirty="0"/>
          </a:p>
        </p:txBody>
      </p:sp>
      <p:pic>
        <p:nvPicPr>
          <p:cNvPr id="863236" name="Picture 4" title="dollar symbol"/>
          <p:cNvPicPr>
            <a:picLocks noChangeAspect="1" noChangeArrowheads="1"/>
          </p:cNvPicPr>
          <p:nvPr/>
        </p:nvPicPr>
        <p:blipFill>
          <a:blip r:embed="rId3" cstate="print"/>
          <a:srcRect/>
          <a:stretch>
            <a:fillRect/>
          </a:stretch>
        </p:blipFill>
        <p:spPr bwMode="auto">
          <a:xfrm>
            <a:off x="6613127" y="1828800"/>
            <a:ext cx="2259755" cy="31242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t>Crash Litigation </a:t>
            </a:r>
            <a:endParaRPr lang="en-US" dirty="0"/>
          </a:p>
        </p:txBody>
      </p:sp>
      <p:sp>
        <p:nvSpPr>
          <p:cNvPr id="3" name="Content Placeholder 2"/>
          <p:cNvSpPr>
            <a:spLocks noGrp="1"/>
          </p:cNvSpPr>
          <p:nvPr>
            <p:ph idx="1"/>
          </p:nvPr>
        </p:nvSpPr>
        <p:spPr>
          <a:xfrm>
            <a:off x="457200" y="1600200"/>
            <a:ext cx="5486400" cy="4525963"/>
          </a:xfrm>
        </p:spPr>
        <p:txBody>
          <a:bodyPr>
            <a:normAutofit fontScale="92500" lnSpcReduction="10000"/>
          </a:bodyPr>
          <a:lstStyle/>
          <a:p>
            <a:r>
              <a:rPr lang="en-US" dirty="0" smtClean="0"/>
              <a:t>Catastrophic crashes often result in litigation</a:t>
            </a:r>
          </a:p>
          <a:p>
            <a:r>
              <a:rPr lang="en-US" dirty="0" smtClean="0"/>
              <a:t>Shippers and brokers, especially those with “deep pockets,” may be brought into lawsuits by plaintiff attorneys</a:t>
            </a:r>
          </a:p>
          <a:p>
            <a:r>
              <a:rPr lang="en-US" dirty="0" smtClean="0"/>
              <a:t>Testimony may address loading practices, treatment of drivers, delays, route or delivery requirements, etc.</a:t>
            </a:r>
            <a:endParaRPr lang="en-US" dirty="0"/>
          </a:p>
        </p:txBody>
      </p:sp>
      <p:pic>
        <p:nvPicPr>
          <p:cNvPr id="7170" name="Picture 2" descr="&#10;" title="lawsuit paper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6437" y="1752600"/>
            <a:ext cx="2994025" cy="199837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title="Courtroom sce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114800"/>
            <a:ext cx="2933576" cy="1903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Fatigue Factor:  Amount of Sleep </a:t>
            </a:r>
            <a:endParaRPr lang="en-US" dirty="0"/>
          </a:p>
        </p:txBody>
      </p:sp>
      <p:sp>
        <p:nvSpPr>
          <p:cNvPr id="3" name="Content Placeholder 2"/>
          <p:cNvSpPr>
            <a:spLocks noGrp="1"/>
          </p:cNvSpPr>
          <p:nvPr>
            <p:ph idx="1"/>
          </p:nvPr>
        </p:nvSpPr>
        <p:spPr>
          <a:xfrm>
            <a:off x="457200" y="1828800"/>
            <a:ext cx="5410200" cy="4297363"/>
          </a:xfrm>
        </p:spPr>
        <p:txBody>
          <a:bodyPr/>
          <a:lstStyle/>
          <a:p>
            <a:r>
              <a:rPr lang="en-US" dirty="0" smtClean="0"/>
              <a:t>Last main sleep period (e.g., last night)</a:t>
            </a:r>
          </a:p>
          <a:p>
            <a:r>
              <a:rPr lang="en-US" dirty="0" smtClean="0"/>
              <a:t>Previous sleep periods (e.g., previous nights)</a:t>
            </a:r>
          </a:p>
          <a:p>
            <a:r>
              <a:rPr lang="en-US" dirty="0" smtClean="0"/>
              <a:t>Naps</a:t>
            </a:r>
            <a:endParaRPr lang="en-US" dirty="0"/>
          </a:p>
        </p:txBody>
      </p:sp>
      <p:pic>
        <p:nvPicPr>
          <p:cNvPr id="8194" name="Picture 2" title="man sleep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657600"/>
            <a:ext cx="3632200" cy="2410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Cumulative, Progressive Effects of Different Amounts of Sleep on Performance</a:t>
            </a:r>
            <a:endParaRPr lang="en-US" sz="3600" dirty="0"/>
          </a:p>
        </p:txBody>
      </p:sp>
      <p:graphicFrame>
        <p:nvGraphicFramePr>
          <p:cNvPr id="6" name="Chart 5"/>
          <p:cNvGraphicFramePr>
            <a:graphicFrameLocks/>
          </p:cNvGraphicFramePr>
          <p:nvPr>
            <p:extLst>
              <p:ext uri="{D42A27DB-BD31-4B8C-83A1-F6EECF244321}">
                <p14:modId xmlns:p14="http://schemas.microsoft.com/office/powerpoint/2010/main" val="1029756353"/>
              </p:ext>
            </p:extLst>
          </p:nvPr>
        </p:nvGraphicFramePr>
        <p:xfrm>
          <a:off x="762000" y="1600200"/>
          <a:ext cx="77724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Naps</a:t>
            </a:r>
            <a:r>
              <a:rPr lang="en-US" sz="2000" b="1" dirty="0" smtClean="0">
                <a:solidFill>
                  <a:srgbClr val="002060"/>
                </a:solidFill>
              </a:rPr>
              <a:t> </a:t>
            </a:r>
            <a:endParaRPr lang="en-US" sz="2000" b="1" dirty="0">
              <a:solidFill>
                <a:srgbClr val="002060"/>
              </a:solidFill>
            </a:endParaRPr>
          </a:p>
        </p:txBody>
      </p:sp>
      <p:sp>
        <p:nvSpPr>
          <p:cNvPr id="3" name="Content Placeholder 2"/>
          <p:cNvSpPr>
            <a:spLocks noGrp="1"/>
          </p:cNvSpPr>
          <p:nvPr>
            <p:ph idx="1"/>
          </p:nvPr>
        </p:nvSpPr>
        <p:spPr>
          <a:xfrm>
            <a:off x="457200" y="1600200"/>
            <a:ext cx="5562600" cy="4525963"/>
          </a:xfrm>
        </p:spPr>
        <p:txBody>
          <a:bodyPr>
            <a:normAutofit fontScale="92500" lnSpcReduction="10000"/>
          </a:bodyPr>
          <a:lstStyle/>
          <a:p>
            <a:r>
              <a:rPr lang="en-US" sz="3000" dirty="0" smtClean="0"/>
              <a:t>Extremely beneficial – best</a:t>
            </a:r>
            <a:br>
              <a:rPr lang="en-US" sz="3000" dirty="0" smtClean="0"/>
            </a:br>
            <a:r>
              <a:rPr lang="en-US" sz="3000" dirty="0" smtClean="0"/>
              <a:t>on-road countermeasure to drowsiness!</a:t>
            </a:r>
          </a:p>
          <a:p>
            <a:r>
              <a:rPr lang="en-US" sz="3000" dirty="0" smtClean="0"/>
              <a:t>Even a short, 20-minute nap can greatly improve alertness and performance for hours afterwards</a:t>
            </a:r>
          </a:p>
          <a:p>
            <a:r>
              <a:rPr lang="en-US" sz="3000" dirty="0" smtClean="0"/>
              <a:t>NASA study of airline pilots found that planned  naps reduced subsequent dozing by 50% and errors by 34%</a:t>
            </a:r>
            <a:endParaRPr lang="en-US" sz="3000" dirty="0"/>
          </a:p>
        </p:txBody>
      </p:sp>
      <p:pic>
        <p:nvPicPr>
          <p:cNvPr id="9218" name="Picture 2" title="Sleeping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1155" y="2209800"/>
            <a:ext cx="250871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t>Daily Circadian Rhythm </a:t>
            </a:r>
            <a:endParaRPr lang="en-US" dirty="0"/>
          </a:p>
        </p:txBody>
      </p:sp>
      <p:sp>
        <p:nvSpPr>
          <p:cNvPr id="3" name="Content Placeholder 2"/>
          <p:cNvSpPr>
            <a:spLocks noGrp="1"/>
          </p:cNvSpPr>
          <p:nvPr>
            <p:ph idx="1"/>
          </p:nvPr>
        </p:nvSpPr>
        <p:spPr>
          <a:xfrm>
            <a:off x="457200" y="1600200"/>
            <a:ext cx="5943600" cy="4525963"/>
          </a:xfrm>
        </p:spPr>
        <p:txBody>
          <a:bodyPr>
            <a:normAutofit/>
          </a:bodyPr>
          <a:lstStyle/>
          <a:p>
            <a:r>
              <a:rPr lang="en-US" sz="3000" dirty="0" smtClean="0"/>
              <a:t>Physiological</a:t>
            </a:r>
          </a:p>
          <a:p>
            <a:r>
              <a:rPr lang="en-US" sz="3000" dirty="0" smtClean="0"/>
              <a:t>Controlled by the brain</a:t>
            </a:r>
          </a:p>
          <a:p>
            <a:r>
              <a:rPr lang="en-US" sz="3000" dirty="0" smtClean="0"/>
              <a:t>Virtually all animals</a:t>
            </a:r>
          </a:p>
          <a:p>
            <a:r>
              <a:rPr lang="en-US" sz="3000" dirty="0" smtClean="0"/>
              <a:t>Resistant to change (e.g., jet lag)</a:t>
            </a:r>
          </a:p>
          <a:p>
            <a:r>
              <a:rPr lang="en-US" sz="3000" dirty="0" smtClean="0"/>
              <a:t>Occur even if you get plenty of sleep</a:t>
            </a:r>
          </a:p>
          <a:p>
            <a:r>
              <a:rPr lang="en-US" sz="3000" dirty="0" smtClean="0"/>
              <a:t>Affected by light &amp; dark</a:t>
            </a:r>
            <a:endParaRPr lang="en-US" sz="3000" dirty="0"/>
          </a:p>
        </p:txBody>
      </p:sp>
      <p:pic>
        <p:nvPicPr>
          <p:cNvPr id="5" name="Picture 3" descr="&#10;" title="Cartoon man with clock on chest"/>
          <p:cNvPicPr>
            <a:picLocks noChangeAspect="1" noChangeArrowheads="1"/>
          </p:cNvPicPr>
          <p:nvPr/>
        </p:nvPicPr>
        <p:blipFill>
          <a:blip r:embed="rId3" cstate="print"/>
          <a:srcRect l="20000" t="6000" r="17000" b="6000"/>
          <a:stretch>
            <a:fillRect/>
          </a:stretch>
        </p:blipFill>
        <p:spPr bwMode="auto">
          <a:xfrm>
            <a:off x="6149340" y="1752600"/>
            <a:ext cx="2691436" cy="28194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Daily Circadian Rhythm </a:t>
            </a:r>
            <a:endParaRPr lang="en-US" dirty="0"/>
          </a:p>
        </p:txBody>
      </p:sp>
      <p:graphicFrame>
        <p:nvGraphicFramePr>
          <p:cNvPr id="5" name="Chart 4"/>
          <p:cNvGraphicFramePr/>
          <p:nvPr>
            <p:extLst>
              <p:ext uri="{D42A27DB-BD31-4B8C-83A1-F6EECF244321}">
                <p14:modId xmlns:p14="http://schemas.microsoft.com/office/powerpoint/2010/main" val="2350500427"/>
              </p:ext>
            </p:extLst>
          </p:nvPr>
        </p:nvGraphicFramePr>
        <p:xfrm>
          <a:off x="990600" y="1219200"/>
          <a:ext cx="73914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 Awake </a:t>
            </a:r>
            <a:endParaRPr lang="en-US" dirty="0"/>
          </a:p>
        </p:txBody>
      </p:sp>
      <p:sp>
        <p:nvSpPr>
          <p:cNvPr id="3" name="Content Placeholder 2"/>
          <p:cNvSpPr>
            <a:spLocks noGrp="1"/>
          </p:cNvSpPr>
          <p:nvPr>
            <p:ph idx="1"/>
          </p:nvPr>
        </p:nvSpPr>
        <p:spPr>
          <a:xfrm>
            <a:off x="457200" y="1600200"/>
            <a:ext cx="6096000" cy="4525963"/>
          </a:xfrm>
        </p:spPr>
        <p:txBody>
          <a:bodyPr>
            <a:normAutofit/>
          </a:bodyPr>
          <a:lstStyle/>
          <a:p>
            <a:r>
              <a:rPr lang="en-US" dirty="0" smtClean="0"/>
              <a:t>“16-Hour Rule” – nature’s Hours-of-Service (HOS) rule</a:t>
            </a:r>
          </a:p>
          <a:p>
            <a:r>
              <a:rPr lang="en-US" dirty="0" smtClean="0"/>
              <a:t>One study compared alertness effects of long times awake to that of alcohol (BAC):</a:t>
            </a:r>
          </a:p>
          <a:p>
            <a:pPr lvl="1"/>
            <a:r>
              <a:rPr lang="en-US" dirty="0" smtClean="0">
                <a:latin typeface="+mj-lt"/>
              </a:rPr>
              <a:t>17+ hours awake </a:t>
            </a:r>
            <a:r>
              <a:rPr lang="en-US" dirty="0" smtClean="0">
                <a:latin typeface="+mj-lt"/>
                <a:cs typeface="Arial"/>
              </a:rPr>
              <a:t>≈ 0.05% BAC</a:t>
            </a:r>
          </a:p>
          <a:p>
            <a:pPr lvl="1"/>
            <a:r>
              <a:rPr lang="en-US" dirty="0" smtClean="0">
                <a:latin typeface="+mj-lt"/>
                <a:cs typeface="Arial"/>
              </a:rPr>
              <a:t>24+ hours awake ≈ 0.10% BAC</a:t>
            </a:r>
            <a:r>
              <a:rPr lang="en-US" dirty="0" smtClean="0">
                <a:latin typeface="+mj-lt"/>
              </a:rPr>
              <a:t> </a:t>
            </a:r>
          </a:p>
        </p:txBody>
      </p:sp>
      <p:sp>
        <p:nvSpPr>
          <p:cNvPr id="5" name="TextBox 4" title="16 hours awake is nature’s Hours-of-Service rule"/>
          <p:cNvSpPr txBox="1"/>
          <p:nvPr/>
        </p:nvSpPr>
        <p:spPr>
          <a:xfrm>
            <a:off x="6248400" y="2427149"/>
            <a:ext cx="2514600" cy="1200329"/>
          </a:xfrm>
          <a:prstGeom prst="rect">
            <a:avLst/>
          </a:prstGeom>
          <a:noFill/>
        </p:spPr>
        <p:txBody>
          <a:bodyPr wrap="square" rtlCol="0">
            <a:spAutoFit/>
          </a:bodyPr>
          <a:lstStyle/>
          <a:p>
            <a:pPr algn="ctr"/>
            <a:r>
              <a:rPr lang="en-US" sz="3600" dirty="0" smtClean="0">
                <a:solidFill>
                  <a:srgbClr val="C00000"/>
                </a:solidFill>
                <a:latin typeface="Impact" pitchFamily="34" charset="0"/>
              </a:rPr>
              <a:t>16 HOURS</a:t>
            </a:r>
          </a:p>
          <a:p>
            <a:pPr algn="ctr"/>
            <a:r>
              <a:rPr lang="en-US" sz="3600" dirty="0" smtClean="0">
                <a:solidFill>
                  <a:srgbClr val="C00000"/>
                </a:solidFill>
                <a:latin typeface="Impact" pitchFamily="34" charset="0"/>
              </a:rPr>
              <a:t>AWAKE</a:t>
            </a:r>
            <a:endParaRPr lang="en-US" sz="3600" dirty="0">
              <a:solidFill>
                <a:srgbClr val="C00000"/>
              </a:solidFill>
              <a:latin typeface="Impact"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1143000"/>
          </a:xfrm>
        </p:spPr>
        <p:txBody>
          <a:bodyPr>
            <a:normAutofit fontScale="90000"/>
          </a:bodyPr>
          <a:lstStyle/>
          <a:p>
            <a:r>
              <a:rPr lang="en-US" i="1" dirty="0" smtClean="0"/>
              <a:t>Thanks for viewing this presentation</a:t>
            </a:r>
            <a:r>
              <a:rPr lang="en-US" dirty="0" smtClean="0"/>
              <a:t>!</a:t>
            </a:r>
            <a:endParaRPr lang="en-US" dirty="0"/>
          </a:p>
        </p:txBody>
      </p:sp>
      <p:sp>
        <p:nvSpPr>
          <p:cNvPr id="7" name="Content Placeholder 6"/>
          <p:cNvSpPr>
            <a:spLocks noGrp="1"/>
          </p:cNvSpPr>
          <p:nvPr>
            <p:ph idx="1"/>
          </p:nvPr>
        </p:nvSpPr>
        <p:spPr>
          <a:xfrm>
            <a:off x="457200" y="1600200"/>
            <a:ext cx="5715000" cy="4525963"/>
          </a:xfrm>
        </p:spPr>
        <p:txBody>
          <a:bodyPr>
            <a:normAutofit fontScale="92500" lnSpcReduction="10000"/>
          </a:bodyPr>
          <a:lstStyle/>
          <a:p>
            <a:pPr>
              <a:buNone/>
            </a:pPr>
            <a:r>
              <a:rPr lang="en-US" u="sng" dirty="0" smtClean="0"/>
              <a:t>Purposes</a:t>
            </a:r>
            <a:r>
              <a:rPr lang="en-US" dirty="0" smtClean="0"/>
              <a:t>:</a:t>
            </a:r>
          </a:p>
          <a:p>
            <a:r>
              <a:rPr lang="en-US" dirty="0" smtClean="0"/>
              <a:t>Review the fundamentals of commercial driver fatigue, alertness, &amp; health</a:t>
            </a:r>
          </a:p>
          <a:p>
            <a:r>
              <a:rPr lang="en-US" dirty="0" smtClean="0"/>
              <a:t>Enlist shipper, receiver, &amp; broker support for improved driver rest and Hours-of-Service compliance</a:t>
            </a:r>
          </a:p>
          <a:p>
            <a:r>
              <a:rPr lang="en-US" dirty="0" smtClean="0"/>
              <a:t>Foster a team approach to commercial driver compliance, safety, &amp; health </a:t>
            </a:r>
          </a:p>
          <a:p>
            <a:endParaRPr lang="en-US" dirty="0"/>
          </a:p>
        </p:txBody>
      </p:sp>
      <p:pic>
        <p:nvPicPr>
          <p:cNvPr id="8" name="Picture 2" title="Thank you"/>
          <p:cNvPicPr>
            <a:picLocks noChangeAspect="1" noChangeArrowheads="1"/>
          </p:cNvPicPr>
          <p:nvPr/>
        </p:nvPicPr>
        <p:blipFill>
          <a:blip r:embed="rId3" cstate="print"/>
          <a:srcRect/>
          <a:stretch>
            <a:fillRect/>
          </a:stretch>
        </p:blipFill>
        <p:spPr bwMode="auto">
          <a:xfrm>
            <a:off x="6324600" y="2057400"/>
            <a:ext cx="2653832" cy="2971800"/>
          </a:xfrm>
          <a:prstGeom prst="rect">
            <a:avLst/>
          </a:prstGeom>
          <a:noFill/>
          <a:ln w="9525">
            <a:noFill/>
            <a:miter lim="800000"/>
            <a:headEnd/>
            <a:tailEnd/>
          </a:ln>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 Working &amp; Driving</a:t>
            </a:r>
            <a:endParaRPr lang="en-US" dirty="0"/>
          </a:p>
        </p:txBody>
      </p:sp>
      <p:sp>
        <p:nvSpPr>
          <p:cNvPr id="3" name="Content Placeholder 2"/>
          <p:cNvSpPr>
            <a:spLocks noGrp="1"/>
          </p:cNvSpPr>
          <p:nvPr>
            <p:ph idx="1"/>
          </p:nvPr>
        </p:nvSpPr>
        <p:spPr/>
        <p:txBody>
          <a:bodyPr>
            <a:normAutofit/>
          </a:bodyPr>
          <a:lstStyle/>
          <a:p>
            <a:r>
              <a:rPr lang="en-US" sz="2400" dirty="0" smtClean="0"/>
              <a:t>Studies show increased crash risks associated with longer hours driving</a:t>
            </a:r>
          </a:p>
          <a:p>
            <a:r>
              <a:rPr lang="en-US" sz="2400" dirty="0" smtClean="0"/>
              <a:t>Longer working and driving hours also associated with excessive time awake</a:t>
            </a:r>
          </a:p>
          <a:p>
            <a:r>
              <a:rPr lang="en-US" sz="2400" dirty="0" smtClean="0"/>
              <a:t>Trucks in Fatal Accidents (TIFA)</a:t>
            </a:r>
            <a:br>
              <a:rPr lang="en-US" sz="2400" dirty="0" smtClean="0"/>
            </a:br>
            <a:r>
              <a:rPr lang="en-US" sz="2400" dirty="0" smtClean="0"/>
              <a:t>study found the fatigue-</a:t>
            </a:r>
            <a:br>
              <a:rPr lang="en-US" sz="2400" dirty="0" smtClean="0"/>
            </a:br>
            <a:r>
              <a:rPr lang="en-US" sz="2400" dirty="0" smtClean="0"/>
              <a:t>related crash percentage </a:t>
            </a:r>
            <a:br>
              <a:rPr lang="en-US" sz="2400" dirty="0" smtClean="0"/>
            </a:br>
            <a:r>
              <a:rPr lang="en-US" sz="2400" dirty="0" smtClean="0"/>
              <a:t>increased 7-fold when drivers</a:t>
            </a:r>
            <a:br>
              <a:rPr lang="en-US" sz="2400" dirty="0" smtClean="0"/>
            </a:br>
            <a:r>
              <a:rPr lang="en-US" sz="2400" dirty="0" smtClean="0"/>
              <a:t>drove beyond their legal</a:t>
            </a:r>
            <a:br>
              <a:rPr lang="en-US" sz="2400" dirty="0" smtClean="0"/>
            </a:br>
            <a:r>
              <a:rPr lang="en-US" sz="2400" dirty="0" smtClean="0"/>
              <a:t>driving-hour limit   </a:t>
            </a:r>
            <a:endParaRPr lang="en-US" sz="2400" dirty="0"/>
          </a:p>
        </p:txBody>
      </p:sp>
      <p:graphicFrame>
        <p:nvGraphicFramePr>
          <p:cNvPr id="5" name="Chart 4" title="Bar graph showing relation between illegal driving and fatal crashes"/>
          <p:cNvGraphicFramePr/>
          <p:nvPr>
            <p:extLst>
              <p:ext uri="{D42A27DB-BD31-4B8C-83A1-F6EECF244321}">
                <p14:modId xmlns:p14="http://schemas.microsoft.com/office/powerpoint/2010/main" val="23047262"/>
              </p:ext>
            </p:extLst>
          </p:nvPr>
        </p:nvGraphicFramePr>
        <p:xfrm>
          <a:off x="4876800" y="2895600"/>
          <a:ext cx="38862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Factors Affecting Alertness </a:t>
            </a:r>
            <a:endParaRPr lang="en-US" dirty="0"/>
          </a:p>
        </p:txBody>
      </p:sp>
      <p:sp>
        <p:nvSpPr>
          <p:cNvPr id="3" name="Content Placeholder 2"/>
          <p:cNvSpPr>
            <a:spLocks noGrp="1"/>
          </p:cNvSpPr>
          <p:nvPr>
            <p:ph idx="1"/>
          </p:nvPr>
        </p:nvSpPr>
        <p:spPr/>
        <p:txBody>
          <a:bodyPr>
            <a:normAutofit/>
          </a:bodyPr>
          <a:lstStyle/>
          <a:p>
            <a:r>
              <a:rPr lang="en-US" sz="2800" dirty="0" smtClean="0"/>
              <a:t>Individual differences in                                         susceptibility</a:t>
            </a:r>
          </a:p>
          <a:p>
            <a:r>
              <a:rPr lang="en-US" sz="2800" dirty="0" smtClean="0"/>
              <a:t>Traffic</a:t>
            </a:r>
          </a:p>
          <a:p>
            <a:r>
              <a:rPr lang="en-US" sz="2800" dirty="0" smtClean="0"/>
              <a:t>Monotony</a:t>
            </a:r>
          </a:p>
          <a:p>
            <a:r>
              <a:rPr lang="en-US" sz="2800" dirty="0" smtClean="0"/>
              <a:t>Weather conditions</a:t>
            </a:r>
          </a:p>
          <a:p>
            <a:r>
              <a:rPr lang="en-US" sz="2800" dirty="0" smtClean="0"/>
              <a:t>Environmental stress</a:t>
            </a:r>
            <a:br>
              <a:rPr lang="en-US" sz="2800" dirty="0" smtClean="0"/>
            </a:br>
            <a:r>
              <a:rPr lang="en-US" sz="2800" dirty="0" smtClean="0"/>
              <a:t>(heat, noise, vibration)</a:t>
            </a:r>
          </a:p>
          <a:p>
            <a:r>
              <a:rPr lang="en-US" sz="2800" dirty="0" smtClean="0"/>
              <a:t>Social interaction</a:t>
            </a:r>
          </a:p>
          <a:p>
            <a:r>
              <a:rPr lang="en-US" sz="2800" dirty="0" smtClean="0"/>
              <a:t>Caffeine</a:t>
            </a:r>
            <a:endParaRPr lang="en-US" sz="2800" dirty="0"/>
          </a:p>
        </p:txBody>
      </p:sp>
      <p:pic>
        <p:nvPicPr>
          <p:cNvPr id="621569" name="Picture 1" title="trucks in traffic"/>
          <p:cNvPicPr>
            <a:picLocks noChangeAspect="1" noChangeArrowheads="1"/>
          </p:cNvPicPr>
          <p:nvPr/>
        </p:nvPicPr>
        <p:blipFill>
          <a:blip r:embed="rId3" cstate="print"/>
          <a:srcRect/>
          <a:stretch>
            <a:fillRect/>
          </a:stretch>
        </p:blipFill>
        <p:spPr bwMode="auto">
          <a:xfrm>
            <a:off x="5562600" y="4114800"/>
            <a:ext cx="3063238" cy="2188028"/>
          </a:xfrm>
          <a:prstGeom prst="rect">
            <a:avLst/>
          </a:prstGeom>
          <a:noFill/>
        </p:spPr>
      </p:pic>
      <p:pic>
        <p:nvPicPr>
          <p:cNvPr id="10242" name="Picture 2" title="truck driver driving at nig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1615235"/>
            <a:ext cx="3611562" cy="23963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Driver Rules &amp; Challenges</a:t>
            </a:r>
            <a:endParaRPr lang="en-US" dirty="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Key U.S. HOS Rules for </a:t>
            </a:r>
            <a:br>
              <a:rPr lang="en-US" dirty="0" smtClean="0"/>
            </a:br>
            <a:r>
              <a:rPr lang="en-US" dirty="0" smtClean="0"/>
              <a:t>Truck Drivers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14-hour “driving window”</a:t>
            </a:r>
          </a:p>
          <a:p>
            <a:r>
              <a:rPr lang="en-US" dirty="0" smtClean="0"/>
              <a:t>11-hour driving limit</a:t>
            </a:r>
          </a:p>
          <a:p>
            <a:r>
              <a:rPr lang="en-US" dirty="0" smtClean="0"/>
              <a:t>10-hour minimum off-duty period</a:t>
            </a:r>
          </a:p>
          <a:p>
            <a:pPr lvl="1"/>
            <a:r>
              <a:rPr lang="en-US" dirty="0" smtClean="0"/>
              <a:t>10 continuous hours or</a:t>
            </a:r>
          </a:p>
          <a:p>
            <a:pPr lvl="1"/>
            <a:r>
              <a:rPr lang="en-US" dirty="0" smtClean="0"/>
              <a:t>8-2 split in sleeper berth</a:t>
            </a:r>
          </a:p>
          <a:p>
            <a:r>
              <a:rPr lang="en-US" dirty="0" smtClean="0"/>
              <a:t>Weekly limits; no driving after:</a:t>
            </a:r>
          </a:p>
          <a:p>
            <a:pPr lvl="1"/>
            <a:r>
              <a:rPr lang="en-US" dirty="0" smtClean="0"/>
              <a:t>60 hours on-duty in 7 consecutive days</a:t>
            </a:r>
          </a:p>
          <a:p>
            <a:pPr lvl="1"/>
            <a:r>
              <a:rPr lang="en-US" dirty="0" smtClean="0"/>
              <a:t>70 hours on-duty in 8 consecutive days</a:t>
            </a:r>
          </a:p>
          <a:p>
            <a:r>
              <a:rPr lang="en-US" dirty="0" smtClean="0"/>
              <a:t>34-hour “restart” </a:t>
            </a:r>
          </a:p>
          <a:p>
            <a:endParaRPr lang="en-US" dirty="0">
              <a:solidFill>
                <a:srgbClr val="002060"/>
              </a:solidFill>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Canadian HOS Rules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Daily 16-hour “driving window”</a:t>
            </a:r>
            <a:endParaRPr lang="en-US" sz="2200" dirty="0" smtClean="0"/>
          </a:p>
          <a:p>
            <a:r>
              <a:rPr lang="en-US" dirty="0" smtClean="0"/>
              <a:t>Daily 14-hour work limit</a:t>
            </a:r>
          </a:p>
          <a:p>
            <a:r>
              <a:rPr lang="en-US" dirty="0" smtClean="0"/>
              <a:t>Daily 13-hour driving limit</a:t>
            </a:r>
          </a:p>
          <a:p>
            <a:r>
              <a:rPr lang="en-US" dirty="0" smtClean="0"/>
              <a:t>Daily 10-hour minimum off-duty period</a:t>
            </a:r>
          </a:p>
          <a:p>
            <a:pPr lvl="1"/>
            <a:r>
              <a:rPr lang="en-US" dirty="0" smtClean="0"/>
              <a:t>8 continuous hours, plus 2 additional hours taken in periods of </a:t>
            </a:r>
            <a:r>
              <a:rPr lang="en-US" u="sng" dirty="0" smtClean="0"/>
              <a:t>&gt;</a:t>
            </a:r>
            <a:r>
              <a:rPr lang="en-US" dirty="0" smtClean="0"/>
              <a:t>30 minutes</a:t>
            </a:r>
          </a:p>
          <a:p>
            <a:pPr lvl="1"/>
            <a:r>
              <a:rPr lang="en-US" dirty="0" smtClean="0"/>
              <a:t>More flexible 10-hour splits for team drivers.</a:t>
            </a:r>
          </a:p>
          <a:p>
            <a:r>
              <a:rPr lang="en-US" dirty="0" smtClean="0"/>
              <a:t>Weekly limits:</a:t>
            </a:r>
          </a:p>
          <a:p>
            <a:pPr lvl="1"/>
            <a:r>
              <a:rPr lang="en-US" dirty="0" smtClean="0"/>
              <a:t>70 hours in 7 consecutive days; 36-hour “restart”</a:t>
            </a:r>
          </a:p>
          <a:p>
            <a:pPr lvl="1"/>
            <a:r>
              <a:rPr lang="en-US" dirty="0" smtClean="0"/>
              <a:t>120 hours in 14 consecutive days; 72-hour “restart” </a:t>
            </a:r>
          </a:p>
          <a:p>
            <a:endParaRPr lang="en-US" dirty="0">
              <a:solidFill>
                <a:srgbClr val="002060"/>
              </a:solidFill>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 as a Fatigue Countermeasure</a:t>
            </a:r>
            <a:endParaRPr lang="en-US" dirty="0"/>
          </a:p>
        </p:txBody>
      </p:sp>
      <p:sp>
        <p:nvSpPr>
          <p:cNvPr id="3" name="Content Placeholder 2"/>
          <p:cNvSpPr>
            <a:spLocks noGrp="1"/>
          </p:cNvSpPr>
          <p:nvPr>
            <p:ph idx="1"/>
          </p:nvPr>
        </p:nvSpPr>
        <p:spPr>
          <a:xfrm>
            <a:off x="457200" y="1676400"/>
            <a:ext cx="7924800" cy="4525963"/>
          </a:xfrm>
        </p:spPr>
        <p:txBody>
          <a:bodyPr>
            <a:normAutofit fontScale="85000" lnSpcReduction="10000"/>
          </a:bodyPr>
          <a:lstStyle/>
          <a:p>
            <a:pPr>
              <a:buNone/>
            </a:pPr>
            <a:r>
              <a:rPr lang="en-US" sz="3300" u="sng" dirty="0" smtClean="0"/>
              <a:t>HOS Compliance</a:t>
            </a:r>
            <a:r>
              <a:rPr lang="en-US" sz="3300" dirty="0" smtClean="0"/>
              <a:t>:</a:t>
            </a:r>
          </a:p>
          <a:p>
            <a:r>
              <a:rPr lang="en-US" sz="3300" dirty="0" smtClean="0"/>
              <a:t>Affords drivers the </a:t>
            </a:r>
            <a:r>
              <a:rPr lang="en-US" sz="3300" b="1" dirty="0" smtClean="0"/>
              <a:t>opportunity</a:t>
            </a:r>
            <a:r>
              <a:rPr lang="en-US" sz="3300" dirty="0" smtClean="0"/>
              <a:t> for obtaining sufficient sleep and for other healthful behaviors.</a:t>
            </a:r>
          </a:p>
          <a:p>
            <a:r>
              <a:rPr lang="en-US" sz="3300" dirty="0" smtClean="0"/>
              <a:t>10-hours off-duty </a:t>
            </a:r>
            <a:r>
              <a:rPr lang="en-US" sz="3300" dirty="0" smtClean="0">
                <a:sym typeface="Wingdings" pitchFamily="2" charset="2"/>
              </a:rPr>
              <a:t> 7-8 hours sleep</a:t>
            </a:r>
          </a:p>
          <a:p>
            <a:r>
              <a:rPr lang="en-US" sz="3300" dirty="0" smtClean="0">
                <a:sym typeface="Wingdings" pitchFamily="2" charset="2"/>
              </a:rPr>
              <a:t>Tours-of-duty within nature’s “16 hours awake rule”</a:t>
            </a:r>
          </a:p>
          <a:p>
            <a:r>
              <a:rPr lang="en-US" sz="3300" dirty="0" smtClean="0"/>
              <a:t>11-hour driving rule (13 in Canada) limits time driving</a:t>
            </a:r>
          </a:p>
          <a:p>
            <a:r>
              <a:rPr lang="en-US" sz="3300" dirty="0" smtClean="0"/>
              <a:t>Weekly limits permit rest and recovery on days off</a:t>
            </a:r>
          </a:p>
          <a:p>
            <a:endParaRPr lang="en-US" dirty="0">
              <a:solidFill>
                <a:srgbClr val="002060"/>
              </a:solidFill>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Driver Fatigue Management Challenges (1 of 2) </a:t>
            </a:r>
            <a:endParaRPr lang="en-US" dirty="0"/>
          </a:p>
        </p:txBody>
      </p:sp>
      <p:sp>
        <p:nvSpPr>
          <p:cNvPr id="3" name="Content Placeholder 2"/>
          <p:cNvSpPr>
            <a:spLocks noGrp="1"/>
          </p:cNvSpPr>
          <p:nvPr>
            <p:ph idx="1"/>
          </p:nvPr>
        </p:nvSpPr>
        <p:spPr>
          <a:xfrm>
            <a:off x="457200" y="1600200"/>
            <a:ext cx="5486400" cy="4525963"/>
          </a:xfrm>
        </p:spPr>
        <p:txBody>
          <a:bodyPr>
            <a:normAutofit/>
          </a:bodyPr>
          <a:lstStyle/>
          <a:p>
            <a:r>
              <a:rPr lang="en-US" sz="2800" dirty="0" smtClean="0"/>
              <a:t>Often a tight schedule for getting main sleep</a:t>
            </a:r>
          </a:p>
          <a:p>
            <a:r>
              <a:rPr lang="en-US" sz="2800" dirty="0" smtClean="0"/>
              <a:t>Extended work hours</a:t>
            </a:r>
            <a:br>
              <a:rPr lang="en-US" sz="2800" dirty="0" smtClean="0"/>
            </a:br>
            <a:r>
              <a:rPr lang="en-US" sz="2800" dirty="0" smtClean="0"/>
              <a:t>(+ commuting for many)</a:t>
            </a:r>
          </a:p>
          <a:p>
            <a:r>
              <a:rPr lang="en-US" sz="2800" dirty="0" smtClean="0"/>
              <a:t>Changing work schedules</a:t>
            </a:r>
          </a:p>
          <a:p>
            <a:r>
              <a:rPr lang="en-US" sz="2800" dirty="0" smtClean="0"/>
              <a:t>Work/sleep periods conflict with circadian rhythms</a:t>
            </a:r>
          </a:p>
          <a:p>
            <a:r>
              <a:rPr lang="en-US" sz="2800" dirty="0" smtClean="0"/>
              <a:t>Driving “windows” mean every minute counts</a:t>
            </a:r>
          </a:p>
        </p:txBody>
      </p:sp>
      <p:pic>
        <p:nvPicPr>
          <p:cNvPr id="11266" name="Picture 2" title="woman driver behind the whe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828800"/>
            <a:ext cx="269557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410200" cy="4525963"/>
          </a:xfrm>
        </p:spPr>
        <p:txBody>
          <a:bodyPr>
            <a:normAutofit/>
          </a:bodyPr>
          <a:lstStyle/>
          <a:p>
            <a:r>
              <a:rPr lang="en-US" sz="2800" dirty="0" smtClean="0"/>
              <a:t>Unfamiliar or uncomfortable sleep locations</a:t>
            </a:r>
          </a:p>
          <a:p>
            <a:r>
              <a:rPr lang="en-US" sz="2800" dirty="0" smtClean="0"/>
              <a:t>Disruptions of sleep</a:t>
            </a:r>
          </a:p>
          <a:p>
            <a:r>
              <a:rPr lang="en-US" sz="2800" dirty="0" smtClean="0"/>
              <a:t>Limited opportunities for exercise</a:t>
            </a:r>
          </a:p>
          <a:p>
            <a:r>
              <a:rPr lang="en-US" sz="2800" dirty="0" smtClean="0"/>
              <a:t>Difficulty in finding healthy foods on the road</a:t>
            </a:r>
          </a:p>
          <a:p>
            <a:r>
              <a:rPr lang="en-US" sz="2800" dirty="0" smtClean="0"/>
              <a:t>Environmental stressors (e.g., noise, heat, cold, lack of ventilation)</a:t>
            </a:r>
          </a:p>
        </p:txBody>
      </p:sp>
      <p:sp>
        <p:nvSpPr>
          <p:cNvPr id="10" name="Title 1"/>
          <p:cNvSpPr>
            <a:spLocks noGrp="1"/>
          </p:cNvSpPr>
          <p:nvPr>
            <p:ph type="title"/>
          </p:nvPr>
        </p:nvSpPr>
        <p:spPr/>
        <p:txBody>
          <a:bodyPr>
            <a:normAutofit fontScale="90000"/>
          </a:bodyPr>
          <a:lstStyle/>
          <a:p>
            <a:r>
              <a:rPr lang="en-US" sz="4900" dirty="0" smtClean="0"/>
              <a:t>Driver Fatigue Management Challenges (2 of 2) </a:t>
            </a:r>
            <a:endParaRPr lang="en-US" dirty="0"/>
          </a:p>
        </p:txBody>
      </p:sp>
      <p:pic>
        <p:nvPicPr>
          <p:cNvPr id="12290" name="Picture 2" descr="&#10;" title="driver on cell in front of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828800"/>
            <a:ext cx="269557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Truck Rest Parking: </a:t>
            </a:r>
            <a:br>
              <a:rPr lang="en-US" sz="4900" dirty="0" smtClean="0"/>
            </a:br>
            <a:r>
              <a:rPr lang="en-US" sz="4900" dirty="0" smtClean="0"/>
              <a:t> Availability &amp; Quality </a:t>
            </a:r>
            <a:endParaRPr lang="en-US" dirty="0"/>
          </a:p>
        </p:txBody>
      </p:sp>
      <p:sp>
        <p:nvSpPr>
          <p:cNvPr id="3" name="Content Placeholder 2"/>
          <p:cNvSpPr>
            <a:spLocks noGrp="1"/>
          </p:cNvSpPr>
          <p:nvPr>
            <p:ph idx="1"/>
          </p:nvPr>
        </p:nvSpPr>
        <p:spPr>
          <a:xfrm>
            <a:off x="457200" y="1600200"/>
            <a:ext cx="8229600" cy="3128665"/>
          </a:xfrm>
        </p:spPr>
        <p:txBody>
          <a:bodyPr>
            <a:normAutofit/>
          </a:bodyPr>
          <a:lstStyle/>
          <a:p>
            <a:pPr>
              <a:buNone/>
            </a:pPr>
            <a:r>
              <a:rPr lang="en-US" sz="3000" i="1" dirty="0" smtClean="0"/>
              <a:t>Percent of surveyed drivers answering “always” or “frequently”:</a:t>
            </a:r>
          </a:p>
          <a:p>
            <a:r>
              <a:rPr lang="en-US" sz="3000" dirty="0" smtClean="0"/>
              <a:t>Find space at truck stop:  34%</a:t>
            </a:r>
          </a:p>
          <a:p>
            <a:r>
              <a:rPr lang="en-US" sz="3000" dirty="0" smtClean="0"/>
              <a:t>Find space at public                                                                                 rest area:  11%</a:t>
            </a:r>
          </a:p>
          <a:p>
            <a:r>
              <a:rPr lang="en-US" sz="3000" dirty="0" smtClean="0"/>
              <a:t>Facilities are adequate:  51%</a:t>
            </a:r>
          </a:p>
        </p:txBody>
      </p:sp>
      <p:sp>
        <p:nvSpPr>
          <p:cNvPr id="4" name="Rectangle 3"/>
          <p:cNvSpPr/>
          <p:nvPr/>
        </p:nvSpPr>
        <p:spPr>
          <a:xfrm>
            <a:off x="609600" y="4876800"/>
            <a:ext cx="8077200" cy="1261884"/>
          </a:xfrm>
          <a:prstGeom prst="rect">
            <a:avLst/>
          </a:prstGeom>
        </p:spPr>
        <p:txBody>
          <a:bodyPr wrap="square">
            <a:spAutoFit/>
          </a:bodyPr>
          <a:lstStyle/>
          <a:p>
            <a:pPr>
              <a:buNone/>
            </a:pPr>
            <a:r>
              <a:rPr lang="en-US" sz="4800" b="1" dirty="0" smtClean="0">
                <a:solidFill>
                  <a:srgbClr val="FF0000"/>
                </a:solidFill>
              </a:rPr>
              <a:t>+</a:t>
            </a:r>
            <a:r>
              <a:rPr lang="en-US" sz="3200" b="1" dirty="0" smtClean="0">
                <a:solidFill>
                  <a:srgbClr val="006600"/>
                </a:solidFill>
              </a:rPr>
              <a:t> </a:t>
            </a:r>
            <a:r>
              <a:rPr lang="en-US" sz="2800" b="1" dirty="0" smtClean="0">
                <a:solidFill>
                  <a:srgbClr val="006600"/>
                </a:solidFill>
              </a:rPr>
              <a:t>Most </a:t>
            </a:r>
            <a:r>
              <a:rPr lang="en-US" sz="2800" b="1" dirty="0">
                <a:solidFill>
                  <a:srgbClr val="006600"/>
                </a:solidFill>
              </a:rPr>
              <a:t>truck ventilation systems require vehicle </a:t>
            </a:r>
            <a:r>
              <a:rPr lang="en-US" sz="2800" b="1" dirty="0" smtClean="0">
                <a:solidFill>
                  <a:srgbClr val="006600"/>
                </a:solidFill>
              </a:rPr>
              <a:t>idling, which more </a:t>
            </a:r>
            <a:r>
              <a:rPr lang="en-US" sz="2800" b="1" dirty="0">
                <a:solidFill>
                  <a:srgbClr val="006600"/>
                </a:solidFill>
              </a:rPr>
              <a:t>and more locations are </a:t>
            </a:r>
            <a:r>
              <a:rPr lang="en-US" sz="2800" b="1" dirty="0" smtClean="0">
                <a:solidFill>
                  <a:srgbClr val="006600"/>
                </a:solidFill>
              </a:rPr>
              <a:t>restricting</a:t>
            </a:r>
            <a:endParaRPr lang="en-US" sz="2800" b="1" dirty="0">
              <a:solidFill>
                <a:srgbClr val="006600"/>
              </a:solidFill>
            </a:endParaRPr>
          </a:p>
        </p:txBody>
      </p:sp>
      <p:pic>
        <p:nvPicPr>
          <p:cNvPr id="13314" name="Picture 2" descr="&#10;" title="truck driving by rest stop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079" y="2590800"/>
            <a:ext cx="2796721" cy="185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6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Customer-Related</a:t>
            </a:r>
            <a:br>
              <a:rPr lang="en-US" dirty="0" smtClean="0"/>
            </a:br>
            <a:r>
              <a:rPr lang="en-US" dirty="0" smtClean="0"/>
              <a:t>Fatigue Management Challenges</a:t>
            </a:r>
            <a:endParaRPr lang="en-US" dirty="0"/>
          </a:p>
        </p:txBody>
      </p:sp>
      <p:sp>
        <p:nvSpPr>
          <p:cNvPr id="3" name="Content Placeholder 2"/>
          <p:cNvSpPr>
            <a:spLocks noGrp="1"/>
          </p:cNvSpPr>
          <p:nvPr>
            <p:ph idx="1"/>
          </p:nvPr>
        </p:nvSpPr>
        <p:spPr>
          <a:xfrm>
            <a:off x="457199" y="1600200"/>
            <a:ext cx="8136229" cy="4525963"/>
          </a:xfrm>
        </p:spPr>
        <p:txBody>
          <a:bodyPr>
            <a:normAutofit/>
          </a:bodyPr>
          <a:lstStyle/>
          <a:p>
            <a:r>
              <a:rPr lang="en-US" sz="2800" dirty="0" smtClean="0"/>
              <a:t>Limited access to parking &amp; comfort facilities</a:t>
            </a:r>
          </a:p>
          <a:p>
            <a:r>
              <a:rPr lang="en-US" sz="2800" dirty="0" smtClean="0"/>
              <a:t>Schedule pressure</a:t>
            </a:r>
          </a:p>
          <a:p>
            <a:r>
              <a:rPr lang="en-US" sz="2800" dirty="0" smtClean="0"/>
              <a:t>Excessive loading/unloading delays</a:t>
            </a:r>
          </a:p>
          <a:p>
            <a:endParaRPr lang="en-US" sz="2800" dirty="0" smtClean="0"/>
          </a:p>
          <a:p>
            <a:pPr>
              <a:buNone/>
            </a:pPr>
            <a:endParaRPr lang="en-US" dirty="0" smtClean="0">
              <a:solidFill>
                <a:srgbClr val="002060"/>
              </a:solidFill>
            </a:endParaRPr>
          </a:p>
          <a:p>
            <a:pPr>
              <a:buNone/>
            </a:pPr>
            <a:endParaRPr lang="en-US" sz="2800" b="1" dirty="0" smtClean="0">
              <a:solidFill>
                <a:srgbClr val="800000"/>
              </a:solidFill>
            </a:endParaRPr>
          </a:p>
          <a:p>
            <a:pPr>
              <a:buNone/>
            </a:pPr>
            <a:endParaRPr lang="en-US" dirty="0"/>
          </a:p>
        </p:txBody>
      </p:sp>
      <p:pic>
        <p:nvPicPr>
          <p:cNvPr id="14338" name="Picture 2" title="trucks lined up in loading d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429000"/>
            <a:ext cx="4183080" cy="27144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a:xfrm>
            <a:off x="457200" y="1600200"/>
            <a:ext cx="5410200" cy="4525963"/>
          </a:xfrm>
        </p:spPr>
        <p:txBody>
          <a:bodyPr>
            <a:normAutofit fontScale="92500" lnSpcReduction="10000"/>
          </a:bodyPr>
          <a:lstStyle/>
          <a:p>
            <a:r>
              <a:rPr lang="en-US" dirty="0" smtClean="0"/>
              <a:t>CMV drivers face multiple fatigue management and related health challenges.</a:t>
            </a:r>
          </a:p>
          <a:p>
            <a:r>
              <a:rPr lang="en-US" dirty="0" smtClean="0"/>
              <a:t>HOS compliance is essential.</a:t>
            </a:r>
          </a:p>
          <a:p>
            <a:r>
              <a:rPr lang="en-US" dirty="0" smtClean="0"/>
              <a:t>CMV drivers often treated as the “elastic band in the supply chain link.”</a:t>
            </a:r>
          </a:p>
          <a:p>
            <a:r>
              <a:rPr lang="en-US" dirty="0" smtClean="0"/>
              <a:t>This elevates crash risks and also leads to operational inefficiencies. </a:t>
            </a:r>
          </a:p>
          <a:p>
            <a:endParaRPr lang="en-US" dirty="0"/>
          </a:p>
        </p:txBody>
      </p:sp>
      <p:pic>
        <p:nvPicPr>
          <p:cNvPr id="1026" name="Picture 2" title="3 truc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5965" y="1752600"/>
            <a:ext cx="310321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title="man leaning over beside tru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4489" y="4098420"/>
            <a:ext cx="2890911" cy="1918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Limited Access to Parking &amp; Comfort Facilities</a:t>
            </a:r>
            <a:endParaRPr lang="en-US" dirty="0"/>
          </a:p>
        </p:txBody>
      </p:sp>
      <p:sp>
        <p:nvSpPr>
          <p:cNvPr id="3" name="Content Placeholder 2"/>
          <p:cNvSpPr>
            <a:spLocks noGrp="1"/>
          </p:cNvSpPr>
          <p:nvPr>
            <p:ph idx="1"/>
          </p:nvPr>
        </p:nvSpPr>
        <p:spPr>
          <a:xfrm>
            <a:off x="457200" y="1600200"/>
            <a:ext cx="5154808" cy="4525963"/>
          </a:xfrm>
        </p:spPr>
        <p:txBody>
          <a:bodyPr>
            <a:normAutofit/>
          </a:bodyPr>
          <a:lstStyle/>
          <a:p>
            <a:r>
              <a:rPr lang="en-US" sz="2800" dirty="0" smtClean="0"/>
              <a:t>Some shippers/receivers do not permit CMV drivers to take off-duty periods in their lots</a:t>
            </a:r>
          </a:p>
          <a:p>
            <a:r>
              <a:rPr lang="en-US" sz="2800" dirty="0" smtClean="0"/>
              <a:t>This may force them to park on nearby shoulders and ramps</a:t>
            </a:r>
          </a:p>
          <a:p>
            <a:r>
              <a:rPr lang="en-US" sz="2800" dirty="0" smtClean="0"/>
              <a:t>Some shippers/receivers do not allow drivers full access to comfort facilities (restrooms, lounges, and lunch rooms)</a:t>
            </a:r>
            <a:endParaRPr lang="en-US" sz="2800" dirty="0"/>
          </a:p>
        </p:txBody>
      </p:sp>
      <p:pic>
        <p:nvPicPr>
          <p:cNvPr id="15362" name="Picture 2" title="man leaning over beside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964" y="3733800"/>
            <a:ext cx="3047235" cy="2021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Schedule Pressure (1 of 2)</a:t>
            </a:r>
            <a:endParaRPr lang="en-US" dirty="0"/>
          </a:p>
        </p:txBody>
      </p:sp>
      <p:sp>
        <p:nvSpPr>
          <p:cNvPr id="3" name="Content Placeholder 2"/>
          <p:cNvSpPr>
            <a:spLocks noGrp="1"/>
          </p:cNvSpPr>
          <p:nvPr>
            <p:ph idx="1"/>
          </p:nvPr>
        </p:nvSpPr>
        <p:spPr>
          <a:xfrm>
            <a:off x="457200" y="1600200"/>
            <a:ext cx="5715000" cy="4525963"/>
          </a:xfrm>
        </p:spPr>
        <p:txBody>
          <a:bodyPr>
            <a:normAutofit fontScale="77500" lnSpcReduction="20000"/>
          </a:bodyPr>
          <a:lstStyle/>
          <a:p>
            <a:r>
              <a:rPr lang="en-US" dirty="0" smtClean="0"/>
              <a:t>Delivery schedules can be set by shipper and receiver prior to broker, carrier, or driver involvement</a:t>
            </a:r>
          </a:p>
          <a:p>
            <a:r>
              <a:rPr lang="en-US" dirty="0" smtClean="0"/>
              <a:t>Delivery deadlines can be based on unrealistic time estimates, or “best case scenarios”</a:t>
            </a:r>
          </a:p>
          <a:p>
            <a:r>
              <a:rPr lang="en-US" dirty="0" smtClean="0"/>
              <a:t>Carrier must decide whether to accept tight schedule or forego the load</a:t>
            </a:r>
          </a:p>
          <a:p>
            <a:r>
              <a:rPr lang="en-US" dirty="0" smtClean="0"/>
              <a:t>Shipper-carrier contracts may contain strict performance requirements, such as 98% or greater on-time deliveries;  principals are hesitant to request revised deadlines</a:t>
            </a:r>
            <a:endParaRPr lang="en-US" dirty="0"/>
          </a:p>
        </p:txBody>
      </p:sp>
      <p:pic>
        <p:nvPicPr>
          <p:cNvPr id="16386" name="Picture 2" title="truck driving down open high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597150" cy="3867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Schedule Pressure (2 of 2)</a:t>
            </a:r>
            <a:endParaRPr lang="en-US" dirty="0"/>
          </a:p>
        </p:txBody>
      </p:sp>
      <p:sp>
        <p:nvSpPr>
          <p:cNvPr id="3" name="Content Placeholder 2"/>
          <p:cNvSpPr>
            <a:spLocks noGrp="1"/>
          </p:cNvSpPr>
          <p:nvPr>
            <p:ph idx="1"/>
          </p:nvPr>
        </p:nvSpPr>
        <p:spPr>
          <a:xfrm>
            <a:off x="457200" y="1600200"/>
            <a:ext cx="5562600" cy="4525963"/>
          </a:xfrm>
        </p:spPr>
        <p:txBody>
          <a:bodyPr>
            <a:normAutofit fontScale="92500"/>
          </a:bodyPr>
          <a:lstStyle/>
          <a:p>
            <a:r>
              <a:rPr lang="en-US" sz="2800" dirty="0" smtClean="0"/>
              <a:t>Stringent delivery requirements may incent unsafe driver actions such as:</a:t>
            </a:r>
          </a:p>
          <a:p>
            <a:pPr lvl="1"/>
            <a:r>
              <a:rPr lang="en-US" dirty="0" smtClean="0"/>
              <a:t>Continuing to drive when fatigued</a:t>
            </a:r>
          </a:p>
          <a:p>
            <a:pPr lvl="1"/>
            <a:r>
              <a:rPr lang="en-US" dirty="0" smtClean="0"/>
              <a:t>Violating HOS rules</a:t>
            </a:r>
          </a:p>
          <a:p>
            <a:pPr lvl="1"/>
            <a:r>
              <a:rPr lang="en-US" dirty="0" smtClean="0"/>
              <a:t>Unsafe speed</a:t>
            </a:r>
          </a:p>
          <a:p>
            <a:r>
              <a:rPr lang="en-US" sz="2800" dirty="0" smtClean="0"/>
              <a:t>Driver expected to be the “elastic band” in the supply chain</a:t>
            </a:r>
          </a:p>
          <a:p>
            <a:r>
              <a:rPr lang="en-US" sz="2800" dirty="0" smtClean="0"/>
              <a:t>Problem exacerbated if shipper specifies shorter but slower travel route  </a:t>
            </a:r>
          </a:p>
          <a:p>
            <a:endParaRPr lang="en-US" dirty="0"/>
          </a:p>
        </p:txBody>
      </p:sp>
      <p:pic>
        <p:nvPicPr>
          <p:cNvPr id="5" name="Picture 2" title="truck driving down open highw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05000"/>
            <a:ext cx="2597150" cy="3867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Excessive Loading/Unloading Delays (1 of 2)</a:t>
            </a:r>
            <a:endParaRPr lang="en-US" dirty="0"/>
          </a:p>
        </p:txBody>
      </p:sp>
      <p:sp>
        <p:nvSpPr>
          <p:cNvPr id="3" name="Content Placeholder 2"/>
          <p:cNvSpPr>
            <a:spLocks noGrp="1"/>
          </p:cNvSpPr>
          <p:nvPr>
            <p:ph idx="1"/>
          </p:nvPr>
        </p:nvSpPr>
        <p:spPr>
          <a:xfrm>
            <a:off x="457200" y="1600200"/>
            <a:ext cx="8477250" cy="4953000"/>
          </a:xfrm>
        </p:spPr>
        <p:txBody>
          <a:bodyPr>
            <a:normAutofit fontScale="77500" lnSpcReduction="20000"/>
          </a:bodyPr>
          <a:lstStyle/>
          <a:p>
            <a:pPr>
              <a:lnSpc>
                <a:spcPct val="110000"/>
              </a:lnSpc>
            </a:pPr>
            <a:r>
              <a:rPr lang="en-US" sz="3300" dirty="0" smtClean="0"/>
              <a:t>Driver detention at shipper/receiver locations is a colossal problem</a:t>
            </a:r>
          </a:p>
          <a:p>
            <a:pPr>
              <a:lnSpc>
                <a:spcPct val="110000"/>
              </a:lnSpc>
            </a:pPr>
            <a:r>
              <a:rPr lang="en-US" sz="3300" dirty="0" smtClean="0"/>
              <a:t>Annual costs estimated at                                                                </a:t>
            </a:r>
            <a:r>
              <a:rPr lang="en-US" sz="3300" b="1" dirty="0" smtClean="0"/>
              <a:t>$3 Billion </a:t>
            </a:r>
            <a:r>
              <a:rPr lang="en-US" sz="3300" dirty="0" smtClean="0"/>
              <a:t>per year for industry                                                                     and </a:t>
            </a:r>
            <a:r>
              <a:rPr lang="en-US" sz="3300" b="1" dirty="0" smtClean="0"/>
              <a:t>$6.5 Billion </a:t>
            </a:r>
            <a:r>
              <a:rPr lang="en-US" sz="3300" dirty="0" smtClean="0"/>
              <a:t>for the overall                                               economy</a:t>
            </a:r>
          </a:p>
          <a:p>
            <a:pPr>
              <a:lnSpc>
                <a:spcPct val="110000"/>
              </a:lnSpc>
            </a:pPr>
            <a:r>
              <a:rPr lang="en-US" sz="3300" dirty="0" smtClean="0"/>
              <a:t>Lost driver time exacerbates                                                               the driver shortage</a:t>
            </a:r>
          </a:p>
          <a:p>
            <a:pPr>
              <a:lnSpc>
                <a:spcPct val="110000"/>
              </a:lnSpc>
            </a:pPr>
            <a:r>
              <a:rPr lang="en-US" sz="3300" dirty="0" smtClean="0"/>
              <a:t>Most driver pay is by the mile, so lost time can lead to driver frustration and haste</a:t>
            </a:r>
          </a:p>
          <a:p>
            <a:pPr>
              <a:lnSpc>
                <a:spcPct val="110000"/>
              </a:lnSpc>
            </a:pPr>
            <a:r>
              <a:rPr lang="en-US" sz="3300" dirty="0" smtClean="0"/>
              <a:t>Delays can lead to HOS violations, which puts carriers at-risk financially and legally   </a:t>
            </a:r>
          </a:p>
          <a:p>
            <a:endParaRPr lang="en-US" dirty="0">
              <a:solidFill>
                <a:srgbClr val="002060"/>
              </a:solidFill>
            </a:endParaRPr>
          </a:p>
        </p:txBody>
      </p:sp>
      <p:pic>
        <p:nvPicPr>
          <p:cNvPr id="18434" name="Picture 2" title="truck in loading d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238974"/>
            <a:ext cx="3429000" cy="2225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Excessive Loading/Unloading Delays (2 of 2)</a:t>
            </a:r>
            <a:endParaRPr lang="en-US" dirty="0"/>
          </a:p>
        </p:txBody>
      </p:sp>
      <p:sp>
        <p:nvSpPr>
          <p:cNvPr id="3" name="Content Placeholder 2"/>
          <p:cNvSpPr>
            <a:spLocks noGrp="1"/>
          </p:cNvSpPr>
          <p:nvPr>
            <p:ph idx="1"/>
          </p:nvPr>
        </p:nvSpPr>
        <p:spPr>
          <a:xfrm>
            <a:off x="381000" y="1600200"/>
            <a:ext cx="8305800" cy="4800600"/>
          </a:xfrm>
        </p:spPr>
        <p:txBody>
          <a:bodyPr>
            <a:normAutofit fontScale="85000" lnSpcReduction="10000"/>
          </a:bodyPr>
          <a:lstStyle/>
          <a:p>
            <a:r>
              <a:rPr lang="en-US" dirty="0" smtClean="0"/>
              <a:t>U.S. Government Accountability Office (GAO) Study:</a:t>
            </a:r>
          </a:p>
          <a:p>
            <a:pPr lvl="1"/>
            <a:r>
              <a:rPr lang="en-US" b="1" dirty="0" smtClean="0"/>
              <a:t>68%</a:t>
            </a:r>
            <a:r>
              <a:rPr lang="en-US" dirty="0" smtClean="0"/>
              <a:t> of surveyed drivers                                                            detained more than 2 hours                                                                           in past month (some more                                                                        than 8 hours!)</a:t>
            </a:r>
          </a:p>
          <a:p>
            <a:pPr lvl="1"/>
            <a:r>
              <a:rPr lang="en-US" dirty="0" smtClean="0"/>
              <a:t>Of drivers detained:</a:t>
            </a:r>
          </a:p>
          <a:p>
            <a:pPr lvl="2"/>
            <a:r>
              <a:rPr lang="en-US" sz="2600" b="1" dirty="0" smtClean="0"/>
              <a:t>80%</a:t>
            </a:r>
            <a:r>
              <a:rPr lang="en-US" sz="2600" dirty="0" smtClean="0"/>
              <a:t> said it affected their HOS                                                                      compliance</a:t>
            </a:r>
          </a:p>
          <a:p>
            <a:pPr lvl="2"/>
            <a:r>
              <a:rPr lang="en-US" sz="2600" b="1" dirty="0" smtClean="0"/>
              <a:t>65% </a:t>
            </a:r>
            <a:r>
              <a:rPr lang="en-US" sz="2600" dirty="0" smtClean="0"/>
              <a:t>lost revenue due to delay</a:t>
            </a:r>
          </a:p>
          <a:p>
            <a:pPr lvl="2"/>
            <a:r>
              <a:rPr lang="en-US" sz="2600" dirty="0" smtClean="0"/>
              <a:t>Only </a:t>
            </a:r>
            <a:r>
              <a:rPr lang="en-US" sz="2600" b="1" dirty="0" smtClean="0"/>
              <a:t>35%</a:t>
            </a:r>
            <a:r>
              <a:rPr lang="en-US" sz="2600" dirty="0" smtClean="0"/>
              <a:t> were compensated financially</a:t>
            </a:r>
          </a:p>
          <a:p>
            <a:r>
              <a:rPr lang="en-US" dirty="0" smtClean="0"/>
              <a:t>Texas Transportation Institute: </a:t>
            </a:r>
          </a:p>
          <a:p>
            <a:pPr marL="0" indent="0">
              <a:buNone/>
            </a:pPr>
            <a:r>
              <a:rPr lang="en-US" b="1" dirty="0" smtClean="0"/>
              <a:t>	True cost of truck delays = $80 to $121 per hour  </a:t>
            </a:r>
            <a:endParaRPr lang="en-US" b="1" dirty="0"/>
          </a:p>
        </p:txBody>
      </p:sp>
      <p:pic>
        <p:nvPicPr>
          <p:cNvPr id="5" name="Picture 2" title="truck in loading d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238974"/>
            <a:ext cx="3429000" cy="2225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Sources of Loading/Unloading Delays</a:t>
            </a:r>
            <a:endParaRPr lang="en-US" dirty="0"/>
          </a:p>
        </p:txBody>
      </p:sp>
      <p:sp>
        <p:nvSpPr>
          <p:cNvPr id="3" name="Content Placeholder 2"/>
          <p:cNvSpPr>
            <a:spLocks noGrp="1"/>
          </p:cNvSpPr>
          <p:nvPr>
            <p:ph idx="1"/>
          </p:nvPr>
        </p:nvSpPr>
        <p:spPr>
          <a:xfrm>
            <a:off x="457200" y="1600200"/>
            <a:ext cx="4800600" cy="4525963"/>
          </a:xfrm>
        </p:spPr>
        <p:txBody>
          <a:bodyPr>
            <a:normAutofit fontScale="92500" lnSpcReduction="10000"/>
          </a:bodyPr>
          <a:lstStyle/>
          <a:p>
            <a:r>
              <a:rPr lang="en-US" sz="3000" dirty="0" smtClean="0"/>
              <a:t>Inadequate facility capacity or equipment</a:t>
            </a:r>
          </a:p>
          <a:p>
            <a:r>
              <a:rPr lang="en-US" sz="3000" dirty="0" smtClean="0"/>
              <a:t>Product not ready for shipment</a:t>
            </a:r>
          </a:p>
          <a:p>
            <a:r>
              <a:rPr lang="en-US" sz="3000" dirty="0" smtClean="0"/>
              <a:t>Slow service by facility staff</a:t>
            </a:r>
          </a:p>
          <a:p>
            <a:r>
              <a:rPr lang="en-US" sz="3000" dirty="0" smtClean="0"/>
              <a:t>Scheduling practices or priorities; e.g., truck trailer used as supplemental warehouse</a:t>
            </a:r>
          </a:p>
          <a:p>
            <a:r>
              <a:rPr lang="en-US" sz="3000" dirty="0" smtClean="0"/>
              <a:t>Other factors  </a:t>
            </a:r>
            <a:endParaRPr lang="en-US" sz="3000" dirty="0"/>
          </a:p>
        </p:txBody>
      </p:sp>
      <p:pic>
        <p:nvPicPr>
          <p:cNvPr id="20482" name="Picture 2" title="man unloading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743200"/>
            <a:ext cx="2981237" cy="1974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Even Small Delays Can Have </a:t>
            </a:r>
            <a:br>
              <a:rPr lang="en-US" sz="4000" dirty="0" smtClean="0"/>
            </a:br>
            <a:r>
              <a:rPr lang="en-US" sz="4000" dirty="0" smtClean="0"/>
              <a:t>Big Consequences!</a:t>
            </a:r>
            <a:endParaRPr lang="en-US" sz="4000" dirty="0"/>
          </a:p>
        </p:txBody>
      </p:sp>
      <p:sp>
        <p:nvSpPr>
          <p:cNvPr id="3" name="Content Placeholder 2"/>
          <p:cNvSpPr>
            <a:spLocks noGrp="1"/>
          </p:cNvSpPr>
          <p:nvPr>
            <p:ph idx="1"/>
          </p:nvPr>
        </p:nvSpPr>
        <p:spPr>
          <a:xfrm>
            <a:off x="457200" y="1600200"/>
            <a:ext cx="5867400" cy="4525963"/>
          </a:xfrm>
        </p:spPr>
        <p:txBody>
          <a:bodyPr>
            <a:normAutofit fontScale="92500" lnSpcReduction="10000"/>
          </a:bodyPr>
          <a:lstStyle/>
          <a:p>
            <a:r>
              <a:rPr lang="en-US" sz="2800" dirty="0" smtClean="0"/>
              <a:t>Delayed driver who runs out of work shift hours must take 10 hours off-duty before proceeding</a:t>
            </a:r>
          </a:p>
          <a:p>
            <a:r>
              <a:rPr lang="en-US" sz="2800" dirty="0" smtClean="0"/>
              <a:t>Driver who runs out of weekly hours must take “weekend” </a:t>
            </a:r>
            <a:r>
              <a:rPr lang="en-US" sz="2800" dirty="0"/>
              <a:t>(34 hours in the U.S., 36 </a:t>
            </a:r>
            <a:r>
              <a:rPr lang="en-US" sz="2800" dirty="0" smtClean="0"/>
              <a:t> or </a:t>
            </a:r>
            <a:r>
              <a:rPr lang="en-US" sz="2800" dirty="0"/>
              <a:t>more in Canada) </a:t>
            </a:r>
            <a:r>
              <a:rPr lang="en-US" sz="2800" dirty="0" smtClean="0"/>
              <a:t>before re-starting</a:t>
            </a:r>
          </a:p>
          <a:p>
            <a:r>
              <a:rPr lang="en-US" sz="2800" dirty="0" smtClean="0"/>
              <a:t>HOS violations count against both carriers &amp; drivers</a:t>
            </a:r>
          </a:p>
          <a:p>
            <a:r>
              <a:rPr lang="en-US" sz="2800" i="1" dirty="0" smtClean="0"/>
              <a:t>All</a:t>
            </a:r>
            <a:r>
              <a:rPr lang="en-US" sz="2800" dirty="0" smtClean="0"/>
              <a:t> parties are harmed:  shippers, receivers, brokers, carriers, &amp; drivers  </a:t>
            </a:r>
            <a:endParaRPr lang="en-US" sz="2800" dirty="0"/>
          </a:p>
        </p:txBody>
      </p:sp>
      <p:pic>
        <p:nvPicPr>
          <p:cNvPr id="755713" name="Picture 1" title="midnight on clock"/>
          <p:cNvPicPr>
            <a:picLocks noChangeAspect="1" noChangeArrowheads="1"/>
          </p:cNvPicPr>
          <p:nvPr/>
        </p:nvPicPr>
        <p:blipFill>
          <a:blip r:embed="rId3" cstate="print"/>
          <a:srcRect/>
          <a:stretch>
            <a:fillRect/>
          </a:stretch>
        </p:blipFill>
        <p:spPr bwMode="auto">
          <a:xfrm>
            <a:off x="6400800" y="1676400"/>
            <a:ext cx="2456915" cy="1752600"/>
          </a:xfrm>
          <a:prstGeom prst="rect">
            <a:avLst/>
          </a:prstGeom>
          <a:noFill/>
        </p:spPr>
      </p:pic>
      <p:pic>
        <p:nvPicPr>
          <p:cNvPr id="755714" name="Picture 2" title="&quot;too late&quot; alarm clock"/>
          <p:cNvPicPr>
            <a:picLocks noChangeAspect="1" noChangeArrowheads="1"/>
          </p:cNvPicPr>
          <p:nvPr/>
        </p:nvPicPr>
        <p:blipFill>
          <a:blip r:embed="rId4" cstate="print"/>
          <a:srcRect/>
          <a:stretch>
            <a:fillRect/>
          </a:stretch>
        </p:blipFill>
        <p:spPr bwMode="auto">
          <a:xfrm>
            <a:off x="6427470" y="3810000"/>
            <a:ext cx="2438400" cy="1625600"/>
          </a:xfrm>
          <a:prstGeom prst="rect">
            <a:avLst/>
          </a:prstGeom>
          <a:noFill/>
        </p:spPr>
      </p:pic>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Most Vulnerable:  Small &amp; Independent Carriers</a:t>
            </a:r>
            <a:endParaRPr lang="en-US" dirty="0"/>
          </a:p>
        </p:txBody>
      </p:sp>
      <p:sp>
        <p:nvSpPr>
          <p:cNvPr id="3" name="Content Placeholder 2"/>
          <p:cNvSpPr>
            <a:spLocks noGrp="1"/>
          </p:cNvSpPr>
          <p:nvPr>
            <p:ph idx="1"/>
          </p:nvPr>
        </p:nvSpPr>
        <p:spPr>
          <a:xfrm>
            <a:off x="457200" y="1600200"/>
            <a:ext cx="5561445" cy="4525963"/>
          </a:xfrm>
        </p:spPr>
        <p:txBody>
          <a:bodyPr>
            <a:normAutofit fontScale="85000" lnSpcReduction="20000"/>
          </a:bodyPr>
          <a:lstStyle/>
          <a:p>
            <a:r>
              <a:rPr lang="en-US" sz="3300" dirty="0" smtClean="0"/>
              <a:t>Less likely to:</a:t>
            </a:r>
          </a:p>
          <a:p>
            <a:pPr lvl="1"/>
            <a:r>
              <a:rPr lang="en-US" dirty="0" smtClean="0"/>
              <a:t>Have established trip transit time standards</a:t>
            </a:r>
          </a:p>
          <a:p>
            <a:pPr lvl="1"/>
            <a:r>
              <a:rPr lang="en-US" dirty="0" smtClean="0"/>
              <a:t>Charge detention fees</a:t>
            </a:r>
          </a:p>
          <a:p>
            <a:pPr lvl="1"/>
            <a:r>
              <a:rPr lang="en-US" dirty="0" smtClean="0"/>
              <a:t>Have systematic procedures and/or technologies (e.g., EOBRs) to address problem</a:t>
            </a:r>
          </a:p>
          <a:p>
            <a:r>
              <a:rPr lang="en-US" sz="3300" dirty="0" smtClean="0"/>
              <a:t>Less able to:</a:t>
            </a:r>
          </a:p>
          <a:p>
            <a:pPr lvl="1"/>
            <a:r>
              <a:rPr lang="en-US" dirty="0" smtClean="0"/>
              <a:t>“Drop and hook” trailers</a:t>
            </a:r>
          </a:p>
          <a:p>
            <a:pPr lvl="1"/>
            <a:r>
              <a:rPr lang="en-US" dirty="0" smtClean="0"/>
              <a:t>Adjust schedules (e.g., switch dispatches)</a:t>
            </a:r>
          </a:p>
          <a:p>
            <a:pPr lvl="1"/>
            <a:r>
              <a:rPr lang="en-US" dirty="0" smtClean="0"/>
              <a:t>Absorb $ losses </a:t>
            </a:r>
            <a:endParaRPr lang="en-US" dirty="0"/>
          </a:p>
        </p:txBody>
      </p:sp>
      <p:pic>
        <p:nvPicPr>
          <p:cNvPr id="21506" name="Picture 2" title="Trailer being dropped and hook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362200"/>
            <a:ext cx="2332139" cy="3494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Fatigue Management Solutions</a:t>
            </a:r>
            <a:endParaRPr lang="en-US" dirty="0"/>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Transport Safety Team</a:t>
            </a:r>
            <a:r>
              <a:rPr lang="en-US" sz="2400" b="1" dirty="0" smtClean="0">
                <a:solidFill>
                  <a:srgbClr val="C00000"/>
                </a:solidFill>
              </a:rPr>
              <a:t> </a:t>
            </a:r>
            <a:endParaRPr lang="en-US" sz="2400" b="1" dirty="0">
              <a:solidFill>
                <a:srgbClr val="C00000"/>
              </a:solidFill>
            </a:endParaRPr>
          </a:p>
        </p:txBody>
      </p:sp>
      <p:sp>
        <p:nvSpPr>
          <p:cNvPr id="5" name="Oval 4"/>
          <p:cNvSpPr/>
          <p:nvPr/>
        </p:nvSpPr>
        <p:spPr>
          <a:xfrm>
            <a:off x="304800" y="2029718"/>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663190" y="2056388"/>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2667000"/>
            <a:ext cx="1090107" cy="461665"/>
          </a:xfrm>
          <a:prstGeom prst="rect">
            <a:avLst/>
          </a:prstGeom>
          <a:noFill/>
        </p:spPr>
        <p:txBody>
          <a:bodyPr wrap="none" rtlCol="0">
            <a:spAutoFit/>
          </a:bodyPr>
          <a:lstStyle/>
          <a:p>
            <a:r>
              <a:rPr lang="en-US" sz="2400" b="1" dirty="0" smtClean="0"/>
              <a:t>Drivers</a:t>
            </a:r>
            <a:endParaRPr lang="en-US" sz="2400" b="1" dirty="0"/>
          </a:p>
        </p:txBody>
      </p:sp>
      <p:sp>
        <p:nvSpPr>
          <p:cNvPr id="8" name="TextBox 7"/>
          <p:cNvSpPr txBox="1"/>
          <p:nvPr/>
        </p:nvSpPr>
        <p:spPr>
          <a:xfrm>
            <a:off x="6705600" y="2743200"/>
            <a:ext cx="1447800" cy="461665"/>
          </a:xfrm>
          <a:prstGeom prst="rect">
            <a:avLst/>
          </a:prstGeom>
          <a:noFill/>
        </p:spPr>
        <p:txBody>
          <a:bodyPr wrap="square" rtlCol="0">
            <a:spAutoFit/>
          </a:bodyPr>
          <a:lstStyle/>
          <a:p>
            <a:r>
              <a:rPr lang="en-US" sz="2400" b="1" dirty="0" smtClean="0">
                <a:solidFill>
                  <a:srgbClr val="800000"/>
                </a:solidFill>
              </a:rPr>
              <a:t>Carriers</a:t>
            </a:r>
            <a:endParaRPr lang="en-US" sz="2400" b="1" dirty="0">
              <a:solidFill>
                <a:srgbClr val="800000"/>
              </a:solidFill>
            </a:endParaRPr>
          </a:p>
        </p:txBody>
      </p:sp>
      <p:sp>
        <p:nvSpPr>
          <p:cNvPr id="9" name="TextBox 8"/>
          <p:cNvSpPr txBox="1"/>
          <p:nvPr/>
        </p:nvSpPr>
        <p:spPr>
          <a:xfrm>
            <a:off x="3200400" y="2514600"/>
            <a:ext cx="2462341" cy="1077218"/>
          </a:xfrm>
          <a:prstGeom prst="rect">
            <a:avLst/>
          </a:prstGeom>
          <a:noFill/>
        </p:spPr>
        <p:txBody>
          <a:bodyPr wrap="none" rtlCol="0">
            <a:spAutoFit/>
          </a:bodyPr>
          <a:lstStyle/>
          <a:p>
            <a:r>
              <a:rPr lang="en-US" sz="2400" dirty="0" smtClean="0"/>
              <a:t>     </a:t>
            </a:r>
            <a:r>
              <a:rPr lang="en-US" sz="3200" b="1" dirty="0" smtClean="0">
                <a:solidFill>
                  <a:srgbClr val="0033CC"/>
                </a:solidFill>
              </a:rPr>
              <a:t>Fatigue</a:t>
            </a:r>
          </a:p>
          <a:p>
            <a:r>
              <a:rPr lang="en-US" sz="3200" b="1" dirty="0" smtClean="0">
                <a:solidFill>
                  <a:srgbClr val="0033CC"/>
                </a:solidFill>
              </a:rPr>
              <a:t>Management</a:t>
            </a:r>
            <a:endParaRPr lang="en-US" sz="3200" b="1" dirty="0">
              <a:solidFill>
                <a:srgbClr val="0033CC"/>
              </a:solidFill>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 American Fatigue Management Program (NAFMP) Goals </a:t>
            </a:r>
            <a:endParaRPr lang="en-US" dirty="0"/>
          </a:p>
        </p:txBody>
      </p:sp>
      <p:sp>
        <p:nvSpPr>
          <p:cNvPr id="3" name="Content Placeholder 2"/>
          <p:cNvSpPr>
            <a:spLocks noGrp="1"/>
          </p:cNvSpPr>
          <p:nvPr>
            <p:ph idx="1"/>
          </p:nvPr>
        </p:nvSpPr>
        <p:spPr/>
        <p:txBody>
          <a:bodyPr>
            <a:noAutofit/>
          </a:bodyPr>
          <a:lstStyle/>
          <a:p>
            <a:r>
              <a:rPr lang="en-US" sz="2400" dirty="0" smtClean="0"/>
              <a:t>Develop guidelines, materials and tools  for motor carriers to reduce driver fatigue</a:t>
            </a:r>
          </a:p>
          <a:p>
            <a:r>
              <a:rPr lang="en-US" sz="2400" dirty="0" smtClean="0"/>
              <a:t>Provide driver education &amp; training</a:t>
            </a:r>
          </a:p>
          <a:p>
            <a:r>
              <a:rPr lang="en-US" sz="2400" dirty="0" smtClean="0"/>
              <a:t>Facilitate medical screening and related support</a:t>
            </a:r>
          </a:p>
          <a:p>
            <a:r>
              <a:rPr lang="en-US" sz="2400" dirty="0" smtClean="0"/>
              <a:t>Improve driver scheduling &amp; dispatching</a:t>
            </a:r>
          </a:p>
          <a:p>
            <a:r>
              <a:rPr lang="en-US" sz="2400" dirty="0" smtClean="0"/>
              <a:t>Fully involve all levels of company management, staff, drivers, and family members</a:t>
            </a:r>
          </a:p>
          <a:p>
            <a:r>
              <a:rPr lang="en-US" sz="2400" b="1" dirty="0" smtClean="0"/>
              <a:t>Sensitize shippers, receivers, &amp; brokers to driver fatigue concerns</a:t>
            </a:r>
          </a:p>
          <a:p>
            <a:r>
              <a:rPr lang="en-US" sz="2400" b="1" dirty="0" smtClean="0"/>
              <a:t>Improve shipper, receiver, &amp; broker practices relating to driver fatigue</a:t>
            </a: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Transport Safety Team</a:t>
            </a:r>
            <a:endParaRPr lang="en-US" dirty="0"/>
          </a:p>
        </p:txBody>
      </p:sp>
      <p:sp>
        <p:nvSpPr>
          <p:cNvPr id="5" name="Oval 4"/>
          <p:cNvSpPr/>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667000" y="1447800"/>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2667000"/>
            <a:ext cx="1090107" cy="461665"/>
          </a:xfrm>
          <a:prstGeom prst="rect">
            <a:avLst/>
          </a:prstGeom>
          <a:noFill/>
        </p:spPr>
        <p:txBody>
          <a:bodyPr wrap="none" rtlCol="0">
            <a:spAutoFit/>
          </a:bodyPr>
          <a:lstStyle/>
          <a:p>
            <a:r>
              <a:rPr lang="en-US" sz="2400" b="1" dirty="0" smtClean="0"/>
              <a:t>Drivers</a:t>
            </a:r>
            <a:endParaRPr lang="en-US" sz="2400" b="1" dirty="0"/>
          </a:p>
        </p:txBody>
      </p:sp>
      <p:sp>
        <p:nvSpPr>
          <p:cNvPr id="8" name="TextBox 7"/>
          <p:cNvSpPr txBox="1"/>
          <p:nvPr/>
        </p:nvSpPr>
        <p:spPr>
          <a:xfrm>
            <a:off x="6705600" y="2743200"/>
            <a:ext cx="1447800" cy="461665"/>
          </a:xfrm>
          <a:prstGeom prst="rect">
            <a:avLst/>
          </a:prstGeom>
          <a:noFill/>
        </p:spPr>
        <p:txBody>
          <a:bodyPr wrap="square" rtlCol="0">
            <a:spAutoFit/>
          </a:bodyPr>
          <a:lstStyle/>
          <a:p>
            <a:r>
              <a:rPr lang="en-US" sz="2400" b="1" dirty="0" smtClean="0">
                <a:solidFill>
                  <a:srgbClr val="800000"/>
                </a:solidFill>
              </a:rPr>
              <a:t>Carriers</a:t>
            </a:r>
            <a:endParaRPr lang="en-US" sz="2400" b="1" dirty="0">
              <a:solidFill>
                <a:srgbClr val="800000"/>
              </a:solidFill>
            </a:endParaRPr>
          </a:p>
        </p:txBody>
      </p:sp>
      <p:sp>
        <p:nvSpPr>
          <p:cNvPr id="9" name="TextBox 8"/>
          <p:cNvSpPr txBox="1"/>
          <p:nvPr/>
        </p:nvSpPr>
        <p:spPr>
          <a:xfrm>
            <a:off x="3200400" y="2514600"/>
            <a:ext cx="2462341" cy="1077218"/>
          </a:xfrm>
          <a:prstGeom prst="rect">
            <a:avLst/>
          </a:prstGeom>
          <a:noFill/>
        </p:spPr>
        <p:txBody>
          <a:bodyPr wrap="none" rtlCol="0">
            <a:spAutoFit/>
          </a:bodyPr>
          <a:lstStyle/>
          <a:p>
            <a:r>
              <a:rPr lang="en-US" sz="2400" dirty="0" smtClean="0"/>
              <a:t>     </a:t>
            </a:r>
            <a:r>
              <a:rPr lang="en-US" sz="3200" b="1" dirty="0" smtClean="0">
                <a:solidFill>
                  <a:srgbClr val="0033CC"/>
                </a:solidFill>
              </a:rPr>
              <a:t>Fatigue</a:t>
            </a:r>
          </a:p>
          <a:p>
            <a:r>
              <a:rPr lang="en-US" sz="3200" b="1" dirty="0" smtClean="0">
                <a:solidFill>
                  <a:srgbClr val="0033CC"/>
                </a:solidFill>
              </a:rPr>
              <a:t>Management</a:t>
            </a:r>
            <a:endParaRPr lang="en-US" sz="3200" b="1" dirty="0">
              <a:solidFill>
                <a:srgbClr val="0033CC"/>
              </a:solidFill>
            </a:endParaRPr>
          </a:p>
        </p:txBody>
      </p:sp>
      <p:sp>
        <p:nvSpPr>
          <p:cNvPr id="10" name="Oval 9"/>
          <p:cNvSpPr/>
          <p:nvPr/>
        </p:nvSpPr>
        <p:spPr>
          <a:xfrm rot="2700000">
            <a:off x="1714500" y="1281397"/>
            <a:ext cx="3886200" cy="581920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28800" y="4800600"/>
            <a:ext cx="1224631" cy="830997"/>
          </a:xfrm>
          <a:prstGeom prst="rect">
            <a:avLst/>
          </a:prstGeom>
          <a:noFill/>
        </p:spPr>
        <p:txBody>
          <a:bodyPr wrap="none" rtlCol="0">
            <a:spAutoFit/>
          </a:bodyPr>
          <a:lstStyle/>
          <a:p>
            <a:r>
              <a:rPr lang="en-US" sz="2400" b="1" dirty="0" smtClean="0">
                <a:solidFill>
                  <a:schemeClr val="accent1">
                    <a:lumMod val="75000"/>
                  </a:schemeClr>
                </a:solidFill>
              </a:rPr>
              <a:t>Driver</a:t>
            </a:r>
          </a:p>
          <a:p>
            <a:r>
              <a:rPr lang="en-US" sz="2400" b="1" dirty="0" smtClean="0">
                <a:solidFill>
                  <a:schemeClr val="accent1">
                    <a:lumMod val="75000"/>
                  </a:schemeClr>
                </a:solidFill>
              </a:rPr>
              <a:t>Families</a:t>
            </a:r>
            <a:endParaRPr lang="en-US" sz="2400" b="1" dirty="0">
              <a:solidFill>
                <a:schemeClr val="accent1">
                  <a:lumMod val="75000"/>
                </a:schemeClr>
              </a:solidFill>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Transport Safety Team</a:t>
            </a:r>
            <a:endParaRPr lang="en-US" dirty="0"/>
          </a:p>
        </p:txBody>
      </p:sp>
      <p:sp>
        <p:nvSpPr>
          <p:cNvPr id="5" name="Oval 4"/>
          <p:cNvSpPr/>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667000" y="1447800"/>
            <a:ext cx="6096000" cy="31242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8200" y="2667000"/>
            <a:ext cx="1090107" cy="461665"/>
          </a:xfrm>
          <a:prstGeom prst="rect">
            <a:avLst/>
          </a:prstGeom>
          <a:noFill/>
        </p:spPr>
        <p:txBody>
          <a:bodyPr wrap="none" rtlCol="0">
            <a:spAutoFit/>
          </a:bodyPr>
          <a:lstStyle/>
          <a:p>
            <a:r>
              <a:rPr lang="en-US" sz="2400" b="1" dirty="0" smtClean="0"/>
              <a:t>Drivers</a:t>
            </a:r>
            <a:endParaRPr lang="en-US" sz="2400" b="1" dirty="0"/>
          </a:p>
        </p:txBody>
      </p:sp>
      <p:sp>
        <p:nvSpPr>
          <p:cNvPr id="8" name="TextBox 7"/>
          <p:cNvSpPr txBox="1"/>
          <p:nvPr/>
        </p:nvSpPr>
        <p:spPr>
          <a:xfrm>
            <a:off x="6858000" y="2362200"/>
            <a:ext cx="1447800" cy="461665"/>
          </a:xfrm>
          <a:prstGeom prst="rect">
            <a:avLst/>
          </a:prstGeom>
          <a:noFill/>
        </p:spPr>
        <p:txBody>
          <a:bodyPr wrap="square" rtlCol="0">
            <a:spAutoFit/>
          </a:bodyPr>
          <a:lstStyle/>
          <a:p>
            <a:r>
              <a:rPr lang="en-US" sz="2400" b="1" dirty="0" smtClean="0">
                <a:solidFill>
                  <a:srgbClr val="800000"/>
                </a:solidFill>
              </a:rPr>
              <a:t>Carriers</a:t>
            </a:r>
            <a:endParaRPr lang="en-US" sz="2400" b="1" dirty="0">
              <a:solidFill>
                <a:srgbClr val="800000"/>
              </a:solidFill>
            </a:endParaRPr>
          </a:p>
        </p:txBody>
      </p:sp>
      <p:sp>
        <p:nvSpPr>
          <p:cNvPr id="9" name="TextBox 8"/>
          <p:cNvSpPr txBox="1"/>
          <p:nvPr/>
        </p:nvSpPr>
        <p:spPr>
          <a:xfrm>
            <a:off x="3200400" y="2514600"/>
            <a:ext cx="2462341" cy="1077218"/>
          </a:xfrm>
          <a:prstGeom prst="rect">
            <a:avLst/>
          </a:prstGeom>
          <a:noFill/>
        </p:spPr>
        <p:txBody>
          <a:bodyPr wrap="none" rtlCol="0">
            <a:spAutoFit/>
          </a:bodyPr>
          <a:lstStyle/>
          <a:p>
            <a:r>
              <a:rPr lang="en-US" sz="2400" dirty="0" smtClean="0"/>
              <a:t>     </a:t>
            </a:r>
            <a:r>
              <a:rPr lang="en-US" sz="3200" b="1" dirty="0" smtClean="0">
                <a:solidFill>
                  <a:srgbClr val="0033CC"/>
                </a:solidFill>
              </a:rPr>
              <a:t>Fatigue</a:t>
            </a:r>
          </a:p>
          <a:p>
            <a:r>
              <a:rPr lang="en-US" sz="3200" b="1" dirty="0" smtClean="0">
                <a:solidFill>
                  <a:srgbClr val="0033CC"/>
                </a:solidFill>
              </a:rPr>
              <a:t>Management</a:t>
            </a:r>
            <a:endParaRPr lang="en-US" sz="3200" b="1" dirty="0">
              <a:solidFill>
                <a:srgbClr val="0033CC"/>
              </a:solidFill>
            </a:endParaRPr>
          </a:p>
        </p:txBody>
      </p:sp>
      <p:sp>
        <p:nvSpPr>
          <p:cNvPr id="10" name="Oval 9"/>
          <p:cNvSpPr/>
          <p:nvPr/>
        </p:nvSpPr>
        <p:spPr>
          <a:xfrm rot="2700000">
            <a:off x="1714500" y="1281397"/>
            <a:ext cx="3886200" cy="5819206"/>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28800" y="4800600"/>
            <a:ext cx="1224631" cy="830997"/>
          </a:xfrm>
          <a:prstGeom prst="rect">
            <a:avLst/>
          </a:prstGeom>
          <a:noFill/>
        </p:spPr>
        <p:txBody>
          <a:bodyPr wrap="none" rtlCol="0">
            <a:spAutoFit/>
          </a:bodyPr>
          <a:lstStyle/>
          <a:p>
            <a:r>
              <a:rPr lang="en-US" sz="2400" b="1" dirty="0" smtClean="0">
                <a:solidFill>
                  <a:schemeClr val="accent1">
                    <a:lumMod val="75000"/>
                  </a:schemeClr>
                </a:solidFill>
              </a:rPr>
              <a:t>Driver</a:t>
            </a:r>
          </a:p>
          <a:p>
            <a:r>
              <a:rPr lang="en-US" sz="2400" b="1" dirty="0" smtClean="0">
                <a:solidFill>
                  <a:schemeClr val="accent1">
                    <a:lumMod val="75000"/>
                  </a:schemeClr>
                </a:solidFill>
              </a:rPr>
              <a:t>Families</a:t>
            </a:r>
            <a:endParaRPr lang="en-US" sz="2400" b="1" dirty="0">
              <a:solidFill>
                <a:schemeClr val="accent1">
                  <a:lumMod val="75000"/>
                </a:schemeClr>
              </a:solidFill>
            </a:endParaRPr>
          </a:p>
        </p:txBody>
      </p:sp>
      <p:sp>
        <p:nvSpPr>
          <p:cNvPr id="12" name="Oval 11"/>
          <p:cNvSpPr/>
          <p:nvPr/>
        </p:nvSpPr>
        <p:spPr>
          <a:xfrm rot="8100000">
            <a:off x="3317079" y="1283777"/>
            <a:ext cx="3886200" cy="5819206"/>
          </a:xfrm>
          <a:prstGeom prst="ellipse">
            <a:avLst/>
          </a:prstGeom>
          <a:no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638800" y="4876800"/>
            <a:ext cx="1475147" cy="1200329"/>
          </a:xfrm>
          <a:prstGeom prst="rect">
            <a:avLst/>
          </a:prstGeom>
          <a:noFill/>
        </p:spPr>
        <p:txBody>
          <a:bodyPr wrap="none" rtlCol="0">
            <a:spAutoFit/>
          </a:bodyPr>
          <a:lstStyle/>
          <a:p>
            <a:r>
              <a:rPr lang="en-US" sz="2400" b="1" dirty="0" smtClean="0">
                <a:solidFill>
                  <a:srgbClr val="006600"/>
                </a:solidFill>
              </a:rPr>
              <a:t>Shippers, </a:t>
            </a:r>
          </a:p>
          <a:p>
            <a:r>
              <a:rPr lang="en-US" sz="2400" b="1" dirty="0" smtClean="0">
                <a:solidFill>
                  <a:srgbClr val="006600"/>
                </a:solidFill>
              </a:rPr>
              <a:t>Receivers,</a:t>
            </a:r>
          </a:p>
          <a:p>
            <a:r>
              <a:rPr lang="en-US" sz="2400" b="1" dirty="0" smtClean="0">
                <a:solidFill>
                  <a:srgbClr val="006600"/>
                </a:solidFill>
              </a:rPr>
              <a:t>&amp; Brokers</a:t>
            </a:r>
            <a:endParaRPr lang="en-US" sz="2400" b="1" dirty="0">
              <a:solidFill>
                <a:srgbClr val="006600"/>
              </a:solidFill>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TCA/NITL Code of Ethics</a:t>
            </a:r>
            <a:endParaRPr lang="en-US" dirty="0"/>
          </a:p>
        </p:txBody>
      </p:sp>
      <p:sp>
        <p:nvSpPr>
          <p:cNvPr id="3" name="Content Placeholder 2"/>
          <p:cNvSpPr>
            <a:spLocks noGrp="1"/>
          </p:cNvSpPr>
          <p:nvPr>
            <p:ph idx="1"/>
          </p:nvPr>
        </p:nvSpPr>
        <p:spPr>
          <a:xfrm>
            <a:off x="457200" y="1600200"/>
            <a:ext cx="5410200" cy="4525963"/>
          </a:xfrm>
        </p:spPr>
        <p:txBody>
          <a:bodyPr>
            <a:normAutofit fontScale="77500" lnSpcReduction="20000"/>
          </a:bodyPr>
          <a:lstStyle/>
          <a:p>
            <a:pPr lvl="0">
              <a:lnSpc>
                <a:spcPct val="110000"/>
              </a:lnSpc>
            </a:pPr>
            <a:r>
              <a:rPr lang="en-US" sz="3000" dirty="0" smtClean="0"/>
              <a:t>Established in early 2000s by the Truckload Carriers Association (TCA) and the National Industrial Transport League (NITL)</a:t>
            </a:r>
          </a:p>
          <a:p>
            <a:pPr lvl="0">
              <a:lnSpc>
                <a:spcPct val="110000"/>
              </a:lnSpc>
            </a:pPr>
            <a:r>
              <a:rPr lang="en-US" sz="3000" dirty="0" smtClean="0"/>
              <a:t>Voluntary guidelines (not a prescriptive standard or legal requirement) </a:t>
            </a:r>
          </a:p>
          <a:p>
            <a:pPr lvl="0">
              <a:lnSpc>
                <a:spcPct val="110000"/>
              </a:lnSpc>
            </a:pPr>
            <a:r>
              <a:rPr lang="en-US" sz="3000" dirty="0" smtClean="0"/>
              <a:t>29 shipper/receiver and 25 carrier/driver guidelines</a:t>
            </a:r>
          </a:p>
          <a:p>
            <a:pPr lvl="0">
              <a:lnSpc>
                <a:spcPct val="110000"/>
              </a:lnSpc>
            </a:pPr>
            <a:r>
              <a:rPr lang="en-US" sz="3000" dirty="0" smtClean="0"/>
              <a:t>Often incorporated by reference into carrier-shipper contracts</a:t>
            </a:r>
          </a:p>
          <a:p>
            <a:pPr lvl="0">
              <a:lnSpc>
                <a:spcPct val="110000"/>
              </a:lnSpc>
            </a:pPr>
            <a:r>
              <a:rPr lang="en-US" sz="3000" dirty="0" smtClean="0"/>
              <a:t>Has not solved all problems but has increased mutual understanding and cooperation</a:t>
            </a:r>
          </a:p>
          <a:p>
            <a:endParaRPr lang="en-US" dirty="0"/>
          </a:p>
        </p:txBody>
      </p:sp>
      <p:pic>
        <p:nvPicPr>
          <p:cNvPr id="22530" name="Picture 2" descr="&#10;" title="T.E.A.M. – together everyone achieves mo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925638"/>
            <a:ext cx="2695575"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Selected TCA/NITL Guidelines for Shippers &amp; Receivers</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10000"/>
          </a:bodyPr>
          <a:lstStyle/>
          <a:p>
            <a:pPr lvl="0"/>
            <a:r>
              <a:rPr lang="en-US" dirty="0" smtClean="0"/>
              <a:t>Cooperate with carrier in establishing </a:t>
            </a:r>
            <a:r>
              <a:rPr lang="en-US" b="1" dirty="0" smtClean="0"/>
              <a:t>reasonable transit time requirements</a:t>
            </a:r>
            <a:r>
              <a:rPr lang="en-US" dirty="0" smtClean="0"/>
              <a:t> so carriers can comply with driver HOS regulations and speed limits. </a:t>
            </a:r>
          </a:p>
          <a:p>
            <a:pPr lvl="0"/>
            <a:r>
              <a:rPr lang="en-US" dirty="0" smtClean="0"/>
              <a:t>Provide for </a:t>
            </a:r>
            <a:r>
              <a:rPr lang="en-US" b="1" dirty="0" smtClean="0"/>
              <a:t>prompt loading/unloading </a:t>
            </a:r>
            <a:r>
              <a:rPr lang="en-US" dirty="0" smtClean="0"/>
              <a:t>of trucks that arrive within the scheduled time. Do not unreasonably refuse to reschedule appointments if circumstances change. Cooperate in loading/unloading trucks that arrive early or late or without an appointment. </a:t>
            </a:r>
          </a:p>
          <a:p>
            <a:pPr lvl="0"/>
            <a:r>
              <a:rPr lang="en-US" dirty="0" smtClean="0"/>
              <a:t>Maintain </a:t>
            </a:r>
            <a:r>
              <a:rPr lang="en-US" b="1" dirty="0" smtClean="0"/>
              <a:t>reasonable hours </a:t>
            </a:r>
            <a:r>
              <a:rPr lang="en-US" dirty="0" smtClean="0"/>
              <a:t>for loading and unloading. </a:t>
            </a:r>
          </a:p>
          <a:p>
            <a:pPr lvl="0"/>
            <a:r>
              <a:rPr lang="en-US" b="1" dirty="0" smtClean="0"/>
              <a:t>Provide drivers access </a:t>
            </a:r>
            <a:r>
              <a:rPr lang="en-US" dirty="0" smtClean="0"/>
              <a:t>to safe, clean, and well-lit restrooms, water and other comfort facilities. </a:t>
            </a:r>
          </a:p>
          <a:p>
            <a:endParaRPr lang="en-US" dirty="0" smtClean="0"/>
          </a:p>
          <a:p>
            <a:endParaRPr lang="en-US" dirty="0"/>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Selected TCA/NITL Guidelines for Carriers &amp; Drivers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000" b="1" dirty="0" smtClean="0"/>
              <a:t>Quote transit times that can clearly be achieved </a:t>
            </a:r>
            <a:r>
              <a:rPr lang="en-US" sz="3000" dirty="0" smtClean="0"/>
              <a:t>within driver HOS regulations and prevailing speed limits </a:t>
            </a:r>
          </a:p>
          <a:p>
            <a:pPr lvl="0"/>
            <a:r>
              <a:rPr lang="en-US" sz="3000" b="1" dirty="0" smtClean="0"/>
              <a:t>Keep scheduled appointments </a:t>
            </a:r>
            <a:r>
              <a:rPr lang="en-US" sz="3000" dirty="0" smtClean="0"/>
              <a:t>or call ahead to request a changed appointment </a:t>
            </a:r>
          </a:p>
          <a:p>
            <a:pPr lvl="0"/>
            <a:r>
              <a:rPr lang="en-US" sz="3000" b="1" dirty="0" smtClean="0"/>
              <a:t>Operate company in accordance </a:t>
            </a:r>
            <a:r>
              <a:rPr lang="en-US" sz="3000" dirty="0" smtClean="0"/>
              <a:t>with DOT safety, insurance, and other regulations to minimize risk to carrier, shipper, receiver, driver, and public </a:t>
            </a:r>
          </a:p>
          <a:p>
            <a:pPr lvl="0"/>
            <a:r>
              <a:rPr lang="en-US" sz="3000" b="1" dirty="0" smtClean="0"/>
              <a:t>Give clear instructions to drivers </a:t>
            </a:r>
            <a:r>
              <a:rPr lang="en-US" sz="3000" dirty="0" smtClean="0"/>
              <a:t>as to service and contract requirements expected by shippers and receivers </a:t>
            </a:r>
          </a:p>
          <a:p>
            <a:pPr>
              <a:buNone/>
            </a:pPr>
            <a:endParaRPr lang="en-US" dirty="0"/>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of Responsibility?</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Drivers and carriers principally</a:t>
            </a:r>
            <a:br>
              <a:rPr lang="en-US" sz="2800" dirty="0" smtClean="0"/>
            </a:br>
            <a:r>
              <a:rPr lang="en-US" sz="2800" dirty="0" smtClean="0"/>
              <a:t>responsible for HOS compliance or                                                    non-compliance</a:t>
            </a:r>
          </a:p>
          <a:p>
            <a:r>
              <a:rPr lang="en-US" sz="2800" dirty="0" smtClean="0"/>
              <a:t>Receivers, shippers, and brokers</a:t>
            </a:r>
            <a:br>
              <a:rPr lang="en-US" sz="2800" dirty="0" smtClean="0"/>
            </a:br>
            <a:r>
              <a:rPr lang="en-US" sz="2800" dirty="0" smtClean="0"/>
              <a:t>may also contribute by their                                                                      policies and actions</a:t>
            </a:r>
          </a:p>
          <a:p>
            <a:r>
              <a:rPr lang="en-US" sz="2800" dirty="0" smtClean="0"/>
              <a:t>Australia has implemented a “Chain of Responsibility” principle into law:  </a:t>
            </a:r>
            <a:r>
              <a:rPr lang="en-US" sz="2800" i="1" dirty="0" smtClean="0"/>
              <a:t>All who bear responsibility for conduct which affects compliance should be made accountable for failure to discharge that responsibility</a:t>
            </a:r>
            <a:r>
              <a:rPr lang="en-US" sz="2800" dirty="0" smtClean="0"/>
              <a:t>  </a:t>
            </a:r>
            <a:endParaRPr lang="en-US" sz="2800" dirty="0"/>
          </a:p>
        </p:txBody>
      </p:sp>
      <p:pic>
        <p:nvPicPr>
          <p:cNvPr id="748548" name="Picture 4" title="Chain"/>
          <p:cNvPicPr>
            <a:picLocks noChangeAspect="1" noChangeArrowheads="1"/>
          </p:cNvPicPr>
          <p:nvPr/>
        </p:nvPicPr>
        <p:blipFill>
          <a:blip r:embed="rId3" cstate="print"/>
          <a:srcRect/>
          <a:stretch>
            <a:fillRect/>
          </a:stretch>
        </p:blipFill>
        <p:spPr bwMode="auto">
          <a:xfrm>
            <a:off x="6096000" y="1649730"/>
            <a:ext cx="2592224" cy="1849120"/>
          </a:xfrm>
          <a:prstGeom prst="rect">
            <a:avLst/>
          </a:prstGeom>
          <a:noFill/>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Canadian Regulation Regarding Shipper/Receiver Responsibilities</a:t>
            </a:r>
            <a:endParaRPr lang="en-US" sz="4000" dirty="0"/>
          </a:p>
        </p:txBody>
      </p:sp>
      <p:sp>
        <p:nvSpPr>
          <p:cNvPr id="3" name="Content Placeholder 2"/>
          <p:cNvSpPr>
            <a:spLocks noGrp="1"/>
          </p:cNvSpPr>
          <p:nvPr>
            <p:ph idx="1"/>
          </p:nvPr>
        </p:nvSpPr>
        <p:spPr/>
        <p:txBody>
          <a:bodyPr>
            <a:normAutofit/>
          </a:bodyPr>
          <a:lstStyle/>
          <a:p>
            <a:r>
              <a:rPr lang="en-US" dirty="0" smtClean="0"/>
              <a:t>HOS Section 4d:</a:t>
            </a:r>
            <a:br>
              <a:rPr lang="en-US" dirty="0" smtClean="0"/>
            </a:br>
            <a:r>
              <a:rPr lang="en-US" sz="2800" i="1" dirty="0" smtClean="0"/>
              <a:t>No motor carrier, shipper, consignee or other person shall request, require or allow a driver to drive and no driver shall drive if . . . the driver . . . would not be in compliance with these [HOS] Regulations.</a:t>
            </a:r>
            <a:r>
              <a:rPr lang="en-US" dirty="0" smtClean="0"/>
              <a:t/>
            </a:r>
            <a:br>
              <a:rPr lang="en-US" dirty="0" smtClean="0"/>
            </a:br>
            <a:r>
              <a:rPr lang="en-US" dirty="0" smtClean="0"/>
              <a:t/>
            </a:r>
            <a:br>
              <a:rPr lang="en-US" dirty="0" smtClean="0"/>
            </a:br>
            <a:endParaRPr lang="en-US" dirty="0"/>
          </a:p>
        </p:txBody>
      </p:sp>
      <p:pic>
        <p:nvPicPr>
          <p:cNvPr id="4" name="Picture 3" title="5 trucks lined up in shipper l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114800"/>
            <a:ext cx="2892425" cy="1797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dirty="0" smtClean="0"/>
              <a:t>Vicarious Liability:</a:t>
            </a:r>
            <a:r>
              <a:rPr lang="en-US" sz="4000" dirty="0" smtClean="0"/>
              <a:t/>
            </a:r>
            <a:br>
              <a:rPr lang="en-US" sz="4000" dirty="0" smtClean="0"/>
            </a:br>
            <a:r>
              <a:rPr lang="en-US" sz="3600" dirty="0" smtClean="0"/>
              <a:t>Potential Concern for Shippers &amp; Brokers</a:t>
            </a:r>
            <a:endParaRPr lang="en-US" sz="3600" dirty="0"/>
          </a:p>
        </p:txBody>
      </p:sp>
      <p:sp>
        <p:nvSpPr>
          <p:cNvPr id="3" name="Content Placeholder 2"/>
          <p:cNvSpPr>
            <a:spLocks noGrp="1"/>
          </p:cNvSpPr>
          <p:nvPr>
            <p:ph idx="1"/>
          </p:nvPr>
        </p:nvSpPr>
        <p:spPr>
          <a:xfrm>
            <a:off x="457200" y="1600200"/>
            <a:ext cx="6096000" cy="4876800"/>
          </a:xfrm>
        </p:spPr>
        <p:txBody>
          <a:bodyPr>
            <a:noAutofit/>
          </a:bodyPr>
          <a:lstStyle/>
          <a:p>
            <a:r>
              <a:rPr lang="en-US" sz="2800" dirty="0" smtClean="0"/>
              <a:t>Plaintiff attorneys could attempt to hold shippers and brokers liable for truck crash damages.</a:t>
            </a:r>
          </a:p>
          <a:p>
            <a:r>
              <a:rPr lang="en-US" sz="2800" b="1" i="1" dirty="0" smtClean="0"/>
              <a:t>Vicarious liability</a:t>
            </a:r>
            <a:r>
              <a:rPr lang="en-US" sz="2800" dirty="0" smtClean="0"/>
              <a:t>:  legal doctrine that potentially “places responsibility with one person for the failure of another, with whom the person has a special relationship . . . “</a:t>
            </a:r>
          </a:p>
          <a:p>
            <a:r>
              <a:rPr lang="en-US" sz="2800" dirty="0" smtClean="0"/>
              <a:t>Even successful legal defenses can be extremely expensive.</a:t>
            </a:r>
            <a:br>
              <a:rPr lang="en-US" sz="2800" dirty="0" smtClean="0"/>
            </a:br>
            <a:r>
              <a:rPr lang="en-US" sz="2800" dirty="0" smtClean="0"/>
              <a:t/>
            </a:r>
            <a:br>
              <a:rPr lang="en-US" sz="2800" dirty="0" smtClean="0"/>
            </a:br>
            <a:endParaRPr lang="en-US" sz="2800" dirty="0"/>
          </a:p>
        </p:txBody>
      </p:sp>
      <p:pic>
        <p:nvPicPr>
          <p:cNvPr id="4" name="Picture 3" title="Courtroom sce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828800"/>
            <a:ext cx="2113935"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Pending U.S. Legislation</a:t>
            </a:r>
            <a:endParaRPr lang="en-US" dirty="0"/>
          </a:p>
        </p:txBody>
      </p:sp>
      <p:sp>
        <p:nvSpPr>
          <p:cNvPr id="3" name="Content Placeholder 2"/>
          <p:cNvSpPr>
            <a:spLocks noGrp="1"/>
          </p:cNvSpPr>
          <p:nvPr>
            <p:ph idx="1"/>
          </p:nvPr>
        </p:nvSpPr>
        <p:spPr>
          <a:xfrm>
            <a:off x="457200" y="1600200"/>
            <a:ext cx="5410200" cy="4525963"/>
          </a:xfrm>
        </p:spPr>
        <p:txBody>
          <a:bodyPr>
            <a:normAutofit lnSpcReduction="10000"/>
          </a:bodyPr>
          <a:lstStyle/>
          <a:p>
            <a:pPr marL="0" indent="0">
              <a:lnSpc>
                <a:spcPct val="90000"/>
              </a:lnSpc>
              <a:buNone/>
            </a:pPr>
            <a:r>
              <a:rPr lang="en-US" sz="2800" dirty="0" smtClean="0"/>
              <a:t>H.R. 756, introduced in the House of Representatives on Feb. 17, 2011, directs the Secretary of Transportation to:</a:t>
            </a:r>
          </a:p>
          <a:p>
            <a:r>
              <a:rPr lang="en-US" sz="2800" dirty="0" smtClean="0"/>
              <a:t>Study the detention of commercial drivers by shippers and receivers</a:t>
            </a:r>
          </a:p>
          <a:p>
            <a:r>
              <a:rPr lang="en-US" sz="2800" dirty="0" smtClean="0"/>
              <a:t>Prescribe maximum hours a driver can be detained without compensation</a:t>
            </a:r>
          </a:p>
          <a:p>
            <a:r>
              <a:rPr lang="en-US" sz="2800" dirty="0" smtClean="0"/>
              <a:t>Prescribe penalties for violations</a:t>
            </a:r>
            <a:endParaRPr lang="en-US" sz="2800" dirty="0"/>
          </a:p>
        </p:txBody>
      </p:sp>
      <p:pic>
        <p:nvPicPr>
          <p:cNvPr id="23554" name="Picture 2" title="National Cap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100" y="1600200"/>
            <a:ext cx="2747962" cy="1832875"/>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title="5 trucks lined up in shipper l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100" y="3886200"/>
            <a:ext cx="2892425" cy="1797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Realistic Trip Schedules</a:t>
            </a:r>
            <a:endParaRPr lang="en-US" dirty="0"/>
          </a:p>
        </p:txBody>
      </p:sp>
      <p:sp>
        <p:nvSpPr>
          <p:cNvPr id="3" name="Content Placeholder 2"/>
          <p:cNvSpPr>
            <a:spLocks noGrp="1"/>
          </p:cNvSpPr>
          <p:nvPr>
            <p:ph idx="1"/>
          </p:nvPr>
        </p:nvSpPr>
        <p:spPr>
          <a:xfrm>
            <a:off x="457200" y="1600200"/>
            <a:ext cx="5126716" cy="4800600"/>
          </a:xfrm>
        </p:spPr>
        <p:txBody>
          <a:bodyPr>
            <a:normAutofit fontScale="85000" lnSpcReduction="20000"/>
          </a:bodyPr>
          <a:lstStyle/>
          <a:p>
            <a:r>
              <a:rPr lang="en-US" dirty="0" smtClean="0"/>
              <a:t>Start with better communication among all parties</a:t>
            </a:r>
          </a:p>
          <a:p>
            <a:r>
              <a:rPr lang="en-US" dirty="0" smtClean="0"/>
              <a:t>Pre-set standard and acceptable delivery times when possible</a:t>
            </a:r>
          </a:p>
          <a:p>
            <a:r>
              <a:rPr lang="en-US" dirty="0" smtClean="0"/>
              <a:t>Cut some slack!  Unexpected delays should be expected!</a:t>
            </a:r>
          </a:p>
          <a:p>
            <a:r>
              <a:rPr lang="en-US" dirty="0" smtClean="0"/>
              <a:t>If loading is delayed, delivery will likely be delayed; perhaps by &gt;10 hours</a:t>
            </a:r>
          </a:p>
          <a:p>
            <a:r>
              <a:rPr lang="en-US" dirty="0" smtClean="0"/>
              <a:t>Travel routes should maximize use of Interstates and other freeways  </a:t>
            </a:r>
          </a:p>
          <a:p>
            <a:endParaRPr lang="en-US" dirty="0"/>
          </a:p>
        </p:txBody>
      </p:sp>
      <p:pic>
        <p:nvPicPr>
          <p:cNvPr id="6" name="Picture 5" descr="6-52 traffic jam w trucks 14130985.jpg"/>
          <p:cNvPicPr>
            <a:picLocks noChangeAspect="1"/>
          </p:cNvPicPr>
          <p:nvPr/>
        </p:nvPicPr>
        <p:blipFill>
          <a:blip r:embed="rId3" cstate="print"/>
          <a:stretch>
            <a:fillRect/>
          </a:stretch>
        </p:blipFill>
        <p:spPr>
          <a:xfrm>
            <a:off x="4555180" y="3417837"/>
            <a:ext cx="33640" cy="22325"/>
          </a:xfrm>
          <a:prstGeom prst="rect">
            <a:avLst/>
          </a:prstGeom>
        </p:spPr>
      </p:pic>
      <p:pic>
        <p:nvPicPr>
          <p:cNvPr id="24578" name="Picture 2" title="Traffic Pattern change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250" y="1778000"/>
            <a:ext cx="2901950" cy="1935823"/>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title="trucks in traffi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1199" y="4419600"/>
            <a:ext cx="2562378" cy="1700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Overview of NAFMP </a:t>
            </a:r>
            <a:br>
              <a:rPr lang="en-US" dirty="0" smtClean="0"/>
            </a:br>
            <a:r>
              <a:rPr lang="en-US" dirty="0" smtClean="0"/>
              <a:t>Training Program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815783"/>
              </p:ext>
            </p:extLst>
          </p:nvPr>
        </p:nvGraphicFramePr>
        <p:xfrm>
          <a:off x="457200" y="1447801"/>
          <a:ext cx="8229600" cy="4907279"/>
        </p:xfrm>
        <a:graphic>
          <a:graphicData uri="http://schemas.openxmlformats.org/drawingml/2006/table">
            <a:tbl>
              <a:tblPr/>
              <a:tblGrid>
                <a:gridCol w="5209563"/>
                <a:gridCol w="3020037"/>
              </a:tblGrid>
              <a:tr h="304799">
                <a:tc>
                  <a:txBody>
                    <a:bodyPr/>
                    <a:lstStyle/>
                    <a:p>
                      <a:pPr marL="0" marR="0" algn="ctr">
                        <a:spcBef>
                          <a:spcPts val="0"/>
                        </a:spcBef>
                        <a:spcAft>
                          <a:spcPts val="0"/>
                        </a:spcAft>
                      </a:pPr>
                      <a:r>
                        <a:rPr lang="en-US" sz="1400" b="1" i="1" dirty="0">
                          <a:latin typeface="Arial"/>
                          <a:ea typeface="Times New Roman"/>
                          <a:cs typeface="Times New Roman"/>
                        </a:rPr>
                        <a:t>Module</a:t>
                      </a:r>
                      <a:endParaRPr lang="en-US" sz="1400" dirty="0">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400" b="1" i="1" dirty="0">
                          <a:latin typeface="Arial"/>
                          <a:ea typeface="Times New Roman"/>
                          <a:cs typeface="Times New Roman"/>
                        </a:rPr>
                        <a:t>Audience</a:t>
                      </a:r>
                      <a:endParaRPr lang="en-US" sz="1400" dirty="0">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5720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1: FMP Introduction and Overview </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002060"/>
                          </a:solidFill>
                          <a:latin typeface="Arial"/>
                          <a:ea typeface="Times New Roman"/>
                          <a:cs typeface="Times New Roman"/>
                        </a:rPr>
                        <a:t>Carrier </a:t>
                      </a:r>
                      <a:r>
                        <a:rPr lang="en-US" sz="1600" b="1" i="1" dirty="0" smtClean="0">
                          <a:solidFill>
                            <a:srgbClr val="002060"/>
                          </a:solidFill>
                          <a:latin typeface="Arial"/>
                          <a:ea typeface="Times New Roman"/>
                          <a:cs typeface="Times New Roman"/>
                        </a:rPr>
                        <a:t>Execs &amp;  Managers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2: Safety Culture and Management Practices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002060"/>
                          </a:solidFill>
                          <a:latin typeface="Arial"/>
                          <a:ea typeface="Times New Roman"/>
                          <a:cs typeface="Times New Roman"/>
                        </a:rPr>
                        <a:t>Carrier Execs &amp;  Managers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3: Driver Education</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002060"/>
                          </a:solidFill>
                          <a:latin typeface="Arial"/>
                          <a:ea typeface="Times New Roman"/>
                          <a:cs typeface="Times New Roman"/>
                        </a:rPr>
                        <a:t>Drivers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4: Driver Family Education</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002060"/>
                          </a:solidFill>
                          <a:latin typeface="Arial"/>
                          <a:ea typeface="Times New Roman"/>
                          <a:cs typeface="Times New Roman"/>
                        </a:rPr>
                        <a:t>Driver </a:t>
                      </a:r>
                      <a:r>
                        <a:rPr lang="en-US" sz="1600" b="1" i="1" dirty="0" smtClean="0">
                          <a:solidFill>
                            <a:srgbClr val="002060"/>
                          </a:solidFill>
                          <a:latin typeface="Arial"/>
                          <a:ea typeface="Times New Roman"/>
                          <a:cs typeface="Times New Roman"/>
                        </a:rPr>
                        <a:t>Families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5: Train-the-Trainer for Driver Education and Family Forum</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smtClean="0">
                          <a:solidFill>
                            <a:srgbClr val="002060"/>
                          </a:solidFill>
                          <a:latin typeface="Arial"/>
                          <a:ea typeface="Times New Roman"/>
                          <a:cs typeface="Times New Roman"/>
                        </a:rPr>
                        <a:t>Trainers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spcBef>
                          <a:spcPts val="0"/>
                        </a:spcBef>
                        <a:spcAft>
                          <a:spcPts val="0"/>
                        </a:spcAft>
                      </a:pPr>
                      <a:r>
                        <a:rPr lang="en-US" sz="1600" b="1" i="1" dirty="0">
                          <a:solidFill>
                            <a:schemeClr val="tx2">
                              <a:lumMod val="75000"/>
                            </a:schemeClr>
                          </a:solidFill>
                          <a:latin typeface="Arial"/>
                          <a:ea typeface="Times New Roman"/>
                          <a:cs typeface="Times New Roman"/>
                        </a:rPr>
                        <a:t>Module 6: Shippers </a:t>
                      </a:r>
                      <a:r>
                        <a:rPr lang="en-US" sz="1600" b="1" i="1" dirty="0" smtClean="0">
                          <a:solidFill>
                            <a:schemeClr val="tx2">
                              <a:lumMod val="75000"/>
                            </a:schemeClr>
                          </a:solidFill>
                          <a:latin typeface="Arial"/>
                          <a:ea typeface="Times New Roman"/>
                          <a:cs typeface="Times New Roman"/>
                        </a:rPr>
                        <a:t>and Receivers </a:t>
                      </a:r>
                      <a:endParaRPr lang="en-US" sz="1600" b="1" dirty="0">
                        <a:solidFill>
                          <a:schemeClr val="tx2">
                            <a:lumMod val="75000"/>
                          </a:schemeClr>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chemeClr val="tx2">
                              <a:lumMod val="75000"/>
                            </a:schemeClr>
                          </a:solidFill>
                          <a:latin typeface="Arial"/>
                          <a:ea typeface="Times New Roman"/>
                          <a:cs typeface="Times New Roman"/>
                        </a:rPr>
                        <a:t>Shippers </a:t>
                      </a:r>
                      <a:r>
                        <a:rPr lang="en-US" sz="1600" b="1" i="1" dirty="0" smtClean="0">
                          <a:solidFill>
                            <a:schemeClr val="tx2">
                              <a:lumMod val="75000"/>
                            </a:schemeClr>
                          </a:solidFill>
                          <a:latin typeface="Arial"/>
                          <a:ea typeface="Times New Roman"/>
                          <a:cs typeface="Times New Roman"/>
                        </a:rPr>
                        <a:t>&amp; </a:t>
                      </a:r>
                      <a:r>
                        <a:rPr lang="en-US" sz="1600" b="1" i="1" dirty="0">
                          <a:solidFill>
                            <a:schemeClr val="tx2">
                              <a:lumMod val="75000"/>
                            </a:schemeClr>
                          </a:solidFill>
                          <a:latin typeface="Arial"/>
                          <a:ea typeface="Times New Roman"/>
                          <a:cs typeface="Times New Roman"/>
                        </a:rPr>
                        <a:t>Receivers</a:t>
                      </a:r>
                      <a:endParaRPr lang="en-US" sz="1600" b="1" dirty="0">
                        <a:solidFill>
                          <a:schemeClr val="tx2">
                            <a:lumMod val="75000"/>
                          </a:schemeClr>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7: Motor Carrier Management Sleep Disorders Screening and Treatment </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002060"/>
                          </a:solidFill>
                          <a:latin typeface="Arial"/>
                          <a:ea typeface="Times New Roman"/>
                          <a:cs typeface="Times New Roman"/>
                        </a:rPr>
                        <a:t>Carrier Execs &amp;  Managers </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8: Driver Sleep Disorders Screening and Treatment </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002060"/>
                          </a:solidFill>
                          <a:latin typeface="Arial"/>
                          <a:ea typeface="Times New Roman"/>
                          <a:cs typeface="Times New Roman"/>
                        </a:rPr>
                        <a:t>Drivers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9: Driver Scheduling and Tools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a:solidFill>
                            <a:srgbClr val="002060"/>
                          </a:solidFill>
                          <a:latin typeface="Arial"/>
                          <a:ea typeface="Times New Roman"/>
                          <a:cs typeface="Times New Roman"/>
                        </a:rPr>
                        <a:t>Dispatchers </a:t>
                      </a:r>
                      <a:r>
                        <a:rPr lang="en-US" sz="1600" b="1" i="1" dirty="0" smtClean="0">
                          <a:solidFill>
                            <a:srgbClr val="002060"/>
                          </a:solidFill>
                          <a:latin typeface="Arial"/>
                          <a:ea typeface="Times New Roman"/>
                          <a:cs typeface="Times New Roman"/>
                        </a:rPr>
                        <a:t>&amp; Managers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spcBef>
                          <a:spcPts val="0"/>
                        </a:spcBef>
                        <a:spcAft>
                          <a:spcPts val="0"/>
                        </a:spcAft>
                      </a:pPr>
                      <a:r>
                        <a:rPr lang="en-US" sz="1600" b="1" i="1" dirty="0">
                          <a:solidFill>
                            <a:srgbClr val="002060"/>
                          </a:solidFill>
                          <a:latin typeface="Arial"/>
                          <a:ea typeface="Times New Roman"/>
                          <a:cs typeface="Times New Roman"/>
                        </a:rPr>
                        <a:t>Module 10: Fatigue Monitoring and Management Technologies </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smtClean="0">
                          <a:solidFill>
                            <a:srgbClr val="002060"/>
                          </a:solidFill>
                          <a:latin typeface="Arial"/>
                          <a:ea typeface="Times New Roman"/>
                          <a:cs typeface="Times New Roman"/>
                        </a:rPr>
                        <a:t>Carrier Execs &amp;  Managers</a:t>
                      </a:r>
                      <a:endParaRPr lang="en-US" sz="1600" b="1" dirty="0">
                        <a:solidFill>
                          <a:srgbClr val="002060"/>
                        </a:solidFill>
                        <a:latin typeface="Times New Roman"/>
                        <a:ea typeface="Times New Roman"/>
                        <a:cs typeface="Times New Roman"/>
                      </a:endParaRPr>
                    </a:p>
                  </a:txBody>
                  <a:tcPr marL="65298" marR="652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Reduce Loading/Unloading Delays</a:t>
            </a:r>
            <a:endParaRPr lang="en-US" dirty="0"/>
          </a:p>
        </p:txBody>
      </p:sp>
      <p:sp>
        <p:nvSpPr>
          <p:cNvPr id="3" name="Content Placeholder 2"/>
          <p:cNvSpPr>
            <a:spLocks noGrp="1"/>
          </p:cNvSpPr>
          <p:nvPr>
            <p:ph idx="1"/>
          </p:nvPr>
        </p:nvSpPr>
        <p:spPr>
          <a:xfrm>
            <a:off x="457200" y="1600200"/>
            <a:ext cx="5791200" cy="4724400"/>
          </a:xfrm>
        </p:spPr>
        <p:txBody>
          <a:bodyPr>
            <a:normAutofit fontScale="77500" lnSpcReduction="20000"/>
          </a:bodyPr>
          <a:lstStyle/>
          <a:p>
            <a:pPr>
              <a:lnSpc>
                <a:spcPct val="110000"/>
              </a:lnSpc>
            </a:pPr>
            <a:r>
              <a:rPr lang="en-US" dirty="0" smtClean="0"/>
              <a:t>Carrier manager survey: </a:t>
            </a:r>
            <a:r>
              <a:rPr lang="en-US" i="1" dirty="0" smtClean="0"/>
              <a:t>reducing loading/unloading delays </a:t>
            </a:r>
            <a:r>
              <a:rPr lang="en-US" dirty="0" smtClean="0"/>
              <a:t>rated most important of 17 safety-related operational practices</a:t>
            </a:r>
          </a:p>
          <a:p>
            <a:pPr>
              <a:lnSpc>
                <a:spcPct val="110000"/>
              </a:lnSpc>
            </a:pPr>
            <a:r>
              <a:rPr lang="en-US" dirty="0" smtClean="0"/>
              <a:t>Both parties should respect appointment times and plan accordingly</a:t>
            </a:r>
          </a:p>
          <a:p>
            <a:pPr>
              <a:lnSpc>
                <a:spcPct val="110000"/>
              </a:lnSpc>
            </a:pPr>
            <a:r>
              <a:rPr lang="en-US" dirty="0" smtClean="0"/>
              <a:t>Embrace </a:t>
            </a:r>
            <a:r>
              <a:rPr lang="en-US" b="1" dirty="0" smtClean="0"/>
              <a:t>two hours </a:t>
            </a:r>
            <a:r>
              <a:rPr lang="en-US" dirty="0" smtClean="0"/>
              <a:t>as the expected loading/unloading time</a:t>
            </a:r>
          </a:p>
          <a:p>
            <a:pPr>
              <a:lnSpc>
                <a:spcPct val="110000"/>
              </a:lnSpc>
            </a:pPr>
            <a:r>
              <a:rPr lang="en-US" dirty="0" smtClean="0"/>
              <a:t>Detention fees for waits of more than two hours are becoming a standard practice</a:t>
            </a:r>
          </a:p>
          <a:p>
            <a:pPr>
              <a:lnSpc>
                <a:spcPct val="110000"/>
              </a:lnSpc>
            </a:pPr>
            <a:r>
              <a:rPr lang="en-US" dirty="0" smtClean="0"/>
              <a:t>Consider physical upgrades to facility</a:t>
            </a:r>
            <a:endParaRPr lang="en-US" dirty="0"/>
          </a:p>
        </p:txBody>
      </p:sp>
      <p:pic>
        <p:nvPicPr>
          <p:cNvPr id="25602" name="Picture 2" title="2 trucks with loads of l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191000"/>
            <a:ext cx="2649341"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title="man unloading tru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676400"/>
            <a:ext cx="2561813" cy="1697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“Driver-Friendly” Queuing Practices</a:t>
            </a:r>
            <a:endParaRPr lang="en-US" dirty="0"/>
          </a:p>
        </p:txBody>
      </p:sp>
      <p:sp>
        <p:nvSpPr>
          <p:cNvPr id="3" name="Content Placeholder 2"/>
          <p:cNvSpPr>
            <a:spLocks noGrp="1"/>
          </p:cNvSpPr>
          <p:nvPr>
            <p:ph idx="1"/>
          </p:nvPr>
        </p:nvSpPr>
        <p:spPr>
          <a:xfrm>
            <a:off x="457200" y="1600200"/>
            <a:ext cx="8305800" cy="4525963"/>
          </a:xfrm>
        </p:spPr>
        <p:txBody>
          <a:bodyPr>
            <a:noAutofit/>
          </a:bodyPr>
          <a:lstStyle/>
          <a:p>
            <a:pPr>
              <a:lnSpc>
                <a:spcPct val="90000"/>
              </a:lnSpc>
            </a:pPr>
            <a:r>
              <a:rPr lang="en-US" sz="2800" dirty="0" smtClean="0"/>
              <a:t>Most demoralizing:  physical </a:t>
            </a:r>
            <a:r>
              <a:rPr lang="en-US" sz="2800" dirty="0" smtClean="0"/>
              <a:t>cues </a:t>
            </a:r>
            <a:r>
              <a:rPr lang="en-US" sz="2800" dirty="0" smtClean="0"/>
              <a:t>where drivers must be continuously ready, but without knowing when they are up</a:t>
            </a:r>
          </a:p>
          <a:p>
            <a:pPr>
              <a:lnSpc>
                <a:spcPct val="90000"/>
              </a:lnSpc>
            </a:pPr>
            <a:r>
              <a:rPr lang="en-US" sz="2800" dirty="0" smtClean="0"/>
              <a:t>When possible, assign waiting                                                                         drivers time slots so drivers                                                                         may take sleeper berth                                                             periods, naps, or just rest</a:t>
            </a:r>
          </a:p>
          <a:p>
            <a:pPr>
              <a:lnSpc>
                <a:spcPct val="90000"/>
              </a:lnSpc>
            </a:pPr>
            <a:r>
              <a:rPr lang="en-US" sz="2800" dirty="0" smtClean="0"/>
              <a:t>Don’t disturb drivers who are                                                             taking mandatory off-duty or sleeper berth periods </a:t>
            </a:r>
          </a:p>
          <a:p>
            <a:pPr>
              <a:lnSpc>
                <a:spcPct val="90000"/>
              </a:lnSpc>
            </a:pPr>
            <a:r>
              <a:rPr lang="en-US" sz="2800" dirty="0" smtClean="0"/>
              <a:t>Allow drivers access to comfort facilities</a:t>
            </a:r>
          </a:p>
          <a:p>
            <a:pPr>
              <a:lnSpc>
                <a:spcPct val="90000"/>
              </a:lnSpc>
            </a:pPr>
            <a:r>
              <a:rPr lang="en-US" sz="2800" dirty="0" smtClean="0"/>
              <a:t>Set and maintain loading/unloading standards  </a:t>
            </a:r>
            <a:endParaRPr lang="en-US" sz="2800" dirty="0"/>
          </a:p>
        </p:txBody>
      </p:sp>
      <p:pic>
        <p:nvPicPr>
          <p:cNvPr id="26626" name="Picture 2" title="2 trucks parked directly behind each o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732088"/>
            <a:ext cx="2887757" cy="191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Off-Hour Parking Access</a:t>
            </a:r>
            <a:endParaRPr lang="en-US" dirty="0"/>
          </a:p>
        </p:txBody>
      </p:sp>
      <p:sp>
        <p:nvSpPr>
          <p:cNvPr id="3" name="Content Placeholder 2"/>
          <p:cNvSpPr>
            <a:spLocks noGrp="1"/>
          </p:cNvSpPr>
          <p:nvPr>
            <p:ph idx="1"/>
          </p:nvPr>
        </p:nvSpPr>
        <p:spPr>
          <a:xfrm>
            <a:off x="457200" y="1600200"/>
            <a:ext cx="5307208" cy="4525963"/>
          </a:xfrm>
        </p:spPr>
        <p:txBody>
          <a:bodyPr>
            <a:normAutofit fontScale="92500"/>
          </a:bodyPr>
          <a:lstStyle/>
          <a:p>
            <a:r>
              <a:rPr lang="en-US" dirty="0" smtClean="0"/>
              <a:t>Appreciate the difficulties drivers face in finding places to park and sleep</a:t>
            </a:r>
          </a:p>
          <a:p>
            <a:r>
              <a:rPr lang="en-US" dirty="0" smtClean="0"/>
              <a:t>Consider allowing off-hour parking access to yard areas</a:t>
            </a:r>
          </a:p>
          <a:p>
            <a:r>
              <a:rPr lang="en-US" dirty="0" smtClean="0"/>
              <a:t>May require security changes</a:t>
            </a:r>
          </a:p>
          <a:p>
            <a:pPr lvl="1"/>
            <a:r>
              <a:rPr lang="en-US" dirty="0" smtClean="0"/>
              <a:t>Combination-operated gate lock</a:t>
            </a:r>
          </a:p>
          <a:p>
            <a:pPr lvl="1"/>
            <a:r>
              <a:rPr lang="en-US" dirty="0" smtClean="0"/>
              <a:t>Upgraded building security</a:t>
            </a:r>
            <a:endParaRPr lang="en-US" dirty="0"/>
          </a:p>
        </p:txBody>
      </p:sp>
      <p:pic>
        <p:nvPicPr>
          <p:cNvPr id="27650" name="Picture 2" title="5 trucks parked next to each oth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955" y="2514600"/>
            <a:ext cx="3189191" cy="2116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i="1" dirty="0" smtClean="0">
                <a:solidFill>
                  <a:srgbClr val="002060"/>
                </a:solidFill>
              </a:rPr>
              <a:t/>
            </a:r>
            <a:br>
              <a:rPr lang="en-US" sz="4000" i="1" dirty="0" smtClean="0">
                <a:solidFill>
                  <a:srgbClr val="002060"/>
                </a:solidFill>
              </a:rPr>
            </a:br>
            <a:r>
              <a:rPr lang="en-US" sz="5300" dirty="0" smtClean="0"/>
              <a:t>Conclusion</a:t>
            </a:r>
            <a:r>
              <a:rPr lang="en-US" dirty="0" smtClean="0"/>
              <a:t/>
            </a:r>
            <a:br>
              <a:rPr lang="en-US" dirty="0" smtClean="0"/>
            </a:br>
            <a:endParaRPr lang="en-US"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smtClean="0"/>
              <a:t>Module 6 Overview</a:t>
            </a:r>
            <a:endParaRPr lang="en-US" sz="2700" dirty="0"/>
          </a:p>
        </p:txBody>
      </p:sp>
      <p:sp>
        <p:nvSpPr>
          <p:cNvPr id="7" name="Content Placeholder 6"/>
          <p:cNvSpPr>
            <a:spLocks noGrp="1"/>
          </p:cNvSpPr>
          <p:nvPr>
            <p:ph idx="1"/>
          </p:nvPr>
        </p:nvSpPr>
        <p:spPr>
          <a:xfrm>
            <a:off x="457200" y="1600200"/>
            <a:ext cx="8229600" cy="4724400"/>
          </a:xfrm>
        </p:spPr>
        <p:txBody>
          <a:bodyPr>
            <a:normAutofit fontScale="77500" lnSpcReduction="20000"/>
          </a:bodyPr>
          <a:lstStyle/>
          <a:p>
            <a:pPr marL="514350" indent="-514350">
              <a:buNone/>
            </a:pPr>
            <a:r>
              <a:rPr lang="en-US" sz="3000" b="1" dirty="0" smtClean="0"/>
              <a:t>Fatigue Basics</a:t>
            </a:r>
          </a:p>
          <a:p>
            <a:pPr marL="514350" indent="-514350"/>
            <a:r>
              <a:rPr lang="en-US" sz="3100" dirty="0" smtClean="0"/>
              <a:t>Alertness, Sleep, Wellness, &amp; Safety</a:t>
            </a:r>
          </a:p>
          <a:p>
            <a:pPr marL="514350" indent="-514350"/>
            <a:r>
              <a:rPr lang="en-US" sz="3100" dirty="0" smtClean="0"/>
              <a:t>Fatigue-Related Crashes</a:t>
            </a:r>
          </a:p>
          <a:p>
            <a:pPr marL="514350" indent="-514350"/>
            <a:r>
              <a:rPr lang="en-US" sz="3100" dirty="0" smtClean="0"/>
              <a:t>Factors Affecting Alertness &amp; Fatigue</a:t>
            </a:r>
          </a:p>
          <a:p>
            <a:pPr marL="514350" indent="-514350">
              <a:buNone/>
            </a:pPr>
            <a:r>
              <a:rPr lang="en-US" sz="3000" b="1" dirty="0" smtClean="0"/>
              <a:t>Driver Rules &amp; Challenges</a:t>
            </a:r>
          </a:p>
          <a:p>
            <a:pPr marL="514350" indent="-514350"/>
            <a:r>
              <a:rPr lang="en-US" sz="3100" dirty="0" smtClean="0"/>
              <a:t>Hours-of-Service (HOS) Rules</a:t>
            </a:r>
          </a:p>
          <a:p>
            <a:pPr marL="514350" indent="-514350"/>
            <a:r>
              <a:rPr lang="en-US" sz="3100" dirty="0" smtClean="0"/>
              <a:t>Drivers’ Fatigue Management Challenges</a:t>
            </a:r>
          </a:p>
          <a:p>
            <a:pPr marL="514350" indent="-514350">
              <a:buNone/>
            </a:pPr>
            <a:r>
              <a:rPr lang="en-US" sz="3000" b="1" dirty="0" smtClean="0"/>
              <a:t>Fatigue Management Solutions</a:t>
            </a:r>
          </a:p>
          <a:p>
            <a:pPr marL="514350" indent="-514350"/>
            <a:r>
              <a:rPr lang="en-US" sz="3100" dirty="0" smtClean="0"/>
              <a:t>Transport Safety Team Concept</a:t>
            </a:r>
          </a:p>
          <a:p>
            <a:pPr marL="514350" indent="-514350"/>
            <a:r>
              <a:rPr lang="en-US" sz="3100" dirty="0" smtClean="0"/>
              <a:t>Industry Guidelines &amp; Standards</a:t>
            </a:r>
          </a:p>
          <a:p>
            <a:pPr marL="514350" indent="-514350"/>
            <a:r>
              <a:rPr lang="en-US" sz="3100" dirty="0" smtClean="0"/>
              <a:t>Specific Best Practices</a:t>
            </a:r>
          </a:p>
          <a:p>
            <a:pPr marL="514350" indent="-514350">
              <a:buNone/>
            </a:pPr>
            <a:r>
              <a:rPr lang="en-US" sz="3000" b="1" dirty="0" smtClean="0"/>
              <a:t> </a:t>
            </a:r>
          </a:p>
        </p:txBody>
      </p:sp>
      <p:grpSp>
        <p:nvGrpSpPr>
          <p:cNvPr id="5" name="Group 4" title="fatigue management diagram"/>
          <p:cNvGrpSpPr/>
          <p:nvPr/>
        </p:nvGrpSpPr>
        <p:grpSpPr>
          <a:xfrm>
            <a:off x="5943600" y="4343400"/>
            <a:ext cx="2965736" cy="2057400"/>
            <a:chOff x="165627" y="1279430"/>
            <a:chExt cx="8822181" cy="5293403"/>
          </a:xfrm>
        </p:grpSpPr>
        <p:sp>
          <p:nvSpPr>
            <p:cNvPr id="6" name="Oval 5"/>
            <p:cNvSpPr/>
            <p:nvPr/>
          </p:nvSpPr>
          <p:spPr>
            <a:xfrm>
              <a:off x="304800" y="1447800"/>
              <a:ext cx="5943600" cy="3124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891807" y="1447800"/>
              <a:ext cx="6096001" cy="3124201"/>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92299" y="2209177"/>
              <a:ext cx="2011113" cy="653290"/>
            </a:xfrm>
            <a:prstGeom prst="rect">
              <a:avLst/>
            </a:prstGeom>
            <a:noFill/>
          </p:spPr>
          <p:txBody>
            <a:bodyPr wrap="square" rtlCol="0">
              <a:spAutoFit/>
            </a:bodyPr>
            <a:lstStyle/>
            <a:p>
              <a:r>
                <a:rPr lang="en-US" sz="1050" b="1" dirty="0" smtClean="0"/>
                <a:t>Drivers</a:t>
              </a:r>
              <a:endParaRPr lang="en-US" sz="1050" b="1" dirty="0"/>
            </a:p>
          </p:txBody>
        </p:sp>
        <p:sp>
          <p:nvSpPr>
            <p:cNvPr id="10" name="TextBox 9"/>
            <p:cNvSpPr txBox="1"/>
            <p:nvPr/>
          </p:nvSpPr>
          <p:spPr>
            <a:xfrm>
              <a:off x="6858000" y="2253430"/>
              <a:ext cx="1839884" cy="507417"/>
            </a:xfrm>
            <a:prstGeom prst="rect">
              <a:avLst/>
            </a:prstGeom>
            <a:noFill/>
          </p:spPr>
          <p:txBody>
            <a:bodyPr wrap="square" rtlCol="0">
              <a:spAutoFit/>
            </a:bodyPr>
            <a:lstStyle/>
            <a:p>
              <a:r>
                <a:rPr lang="en-US" sz="1050" b="1" dirty="0" smtClean="0">
                  <a:solidFill>
                    <a:srgbClr val="800000"/>
                  </a:solidFill>
                </a:rPr>
                <a:t>Carriers</a:t>
              </a:r>
              <a:endParaRPr lang="en-US" sz="900" b="1" dirty="0">
                <a:solidFill>
                  <a:srgbClr val="800000"/>
                </a:solidFill>
              </a:endParaRPr>
            </a:p>
          </p:txBody>
        </p:sp>
        <p:sp>
          <p:nvSpPr>
            <p:cNvPr id="11" name="TextBox 10"/>
            <p:cNvSpPr txBox="1"/>
            <p:nvPr/>
          </p:nvSpPr>
          <p:spPr>
            <a:xfrm>
              <a:off x="3312805" y="2340566"/>
              <a:ext cx="2404995" cy="830317"/>
            </a:xfrm>
            <a:prstGeom prst="rect">
              <a:avLst/>
            </a:prstGeom>
            <a:noFill/>
          </p:spPr>
          <p:txBody>
            <a:bodyPr wrap="none" rtlCol="0">
              <a:spAutoFit/>
            </a:bodyPr>
            <a:lstStyle/>
            <a:p>
              <a:pPr algn="ctr"/>
              <a:r>
                <a:rPr lang="en-US" sz="1050" b="1" dirty="0" smtClean="0">
                  <a:solidFill>
                    <a:srgbClr val="0033CC"/>
                  </a:solidFill>
                </a:rPr>
                <a:t>Fatigue</a:t>
              </a:r>
            </a:p>
            <a:p>
              <a:pPr algn="ctr"/>
              <a:r>
                <a:rPr lang="en-US" sz="1050" b="1" dirty="0" smtClean="0">
                  <a:solidFill>
                    <a:srgbClr val="0033CC"/>
                  </a:solidFill>
                </a:rPr>
                <a:t>Management</a:t>
              </a:r>
              <a:endParaRPr lang="en-US" sz="1050" b="1" dirty="0">
                <a:solidFill>
                  <a:srgbClr val="0033CC"/>
                </a:solidFill>
              </a:endParaRPr>
            </a:p>
          </p:txBody>
        </p:sp>
        <p:sp>
          <p:nvSpPr>
            <p:cNvPr id="12" name="Oval 11"/>
            <p:cNvSpPr/>
            <p:nvPr/>
          </p:nvSpPr>
          <p:spPr>
            <a:xfrm rot="2700000">
              <a:off x="1815109" y="616517"/>
              <a:ext cx="3220458" cy="6519422"/>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616601" y="4797861"/>
              <a:ext cx="2163725" cy="784189"/>
            </a:xfrm>
            <a:prstGeom prst="rect">
              <a:avLst/>
            </a:prstGeom>
            <a:noFill/>
          </p:spPr>
          <p:txBody>
            <a:bodyPr wrap="square" rtlCol="0">
              <a:spAutoFit/>
            </a:bodyPr>
            <a:lstStyle/>
            <a:p>
              <a:r>
                <a:rPr lang="en-US" sz="900" b="1" dirty="0" smtClean="0">
                  <a:solidFill>
                    <a:schemeClr val="accent1">
                      <a:lumMod val="75000"/>
                    </a:schemeClr>
                  </a:solidFill>
                </a:rPr>
                <a:t>Driver</a:t>
              </a:r>
            </a:p>
            <a:p>
              <a:r>
                <a:rPr lang="en-US" sz="1050" b="1" dirty="0" smtClean="0">
                  <a:solidFill>
                    <a:schemeClr val="accent1">
                      <a:lumMod val="75000"/>
                    </a:schemeClr>
                  </a:solidFill>
                </a:rPr>
                <a:t>Families</a:t>
              </a:r>
              <a:endParaRPr lang="en-US" sz="900" b="1" dirty="0">
                <a:solidFill>
                  <a:schemeClr val="accent1">
                    <a:lumMod val="75000"/>
                  </a:schemeClr>
                </a:solidFill>
              </a:endParaRPr>
            </a:p>
          </p:txBody>
        </p:sp>
        <p:sp>
          <p:nvSpPr>
            <p:cNvPr id="14" name="Oval 13"/>
            <p:cNvSpPr/>
            <p:nvPr/>
          </p:nvSpPr>
          <p:spPr>
            <a:xfrm rot="8100000">
              <a:off x="3832617" y="1279430"/>
              <a:ext cx="3886200" cy="5293403"/>
            </a:xfrm>
            <a:prstGeom prst="ellipse">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944052" y="4797861"/>
              <a:ext cx="2360428" cy="814942"/>
            </a:xfrm>
            <a:prstGeom prst="rect">
              <a:avLst/>
            </a:prstGeom>
            <a:noFill/>
          </p:spPr>
          <p:txBody>
            <a:bodyPr wrap="square" rtlCol="0">
              <a:spAutoFit/>
            </a:bodyPr>
            <a:lstStyle/>
            <a:p>
              <a:r>
                <a:rPr lang="en-US" sz="1000" b="1" dirty="0" smtClean="0">
                  <a:solidFill>
                    <a:srgbClr val="006600"/>
                  </a:solidFill>
                </a:rPr>
                <a:t>Shippers &amp;</a:t>
              </a:r>
            </a:p>
            <a:p>
              <a:r>
                <a:rPr lang="en-US" sz="1050" b="1" dirty="0" smtClean="0">
                  <a:solidFill>
                    <a:srgbClr val="006600"/>
                  </a:solidFill>
                </a:rPr>
                <a:t>Receivers</a:t>
              </a:r>
              <a:endParaRPr lang="en-US" sz="1000" b="1" dirty="0">
                <a:solidFill>
                  <a:srgbClr val="006600"/>
                </a:solidFill>
              </a:endParaRPr>
            </a:p>
          </p:txBody>
        </p:sp>
      </p:grpSp>
      <p:pic>
        <p:nvPicPr>
          <p:cNvPr id="2050" name="Picture 2" title="2 truck drivers talk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263" y="1844525"/>
            <a:ext cx="2962153" cy="196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Fatigue Basics</a:t>
            </a:r>
            <a:endParaRPr lang="en-US" dirty="0"/>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Alertness, Fatigue, &amp; Wellness </a:t>
            </a:r>
            <a:br>
              <a:rPr lang="en-US" dirty="0" smtClean="0"/>
            </a:br>
            <a:endParaRPr lang="en-US" dirty="0"/>
          </a:p>
        </p:txBody>
      </p:sp>
      <p:sp>
        <p:nvSpPr>
          <p:cNvPr id="3" name="Content Placeholder 2"/>
          <p:cNvSpPr>
            <a:spLocks noGrp="1"/>
          </p:cNvSpPr>
          <p:nvPr>
            <p:ph idx="1"/>
          </p:nvPr>
        </p:nvSpPr>
        <p:spPr>
          <a:xfrm>
            <a:off x="457200" y="1600200"/>
            <a:ext cx="6019800" cy="4525963"/>
          </a:xfrm>
        </p:spPr>
        <p:txBody>
          <a:bodyPr>
            <a:normAutofit fontScale="92500" lnSpcReduction="10000"/>
          </a:bodyPr>
          <a:lstStyle/>
          <a:p>
            <a:r>
              <a:rPr lang="en-US" dirty="0" smtClean="0"/>
              <a:t>What is alertness?</a:t>
            </a:r>
            <a:br>
              <a:rPr lang="en-US" dirty="0" smtClean="0"/>
            </a:br>
            <a:r>
              <a:rPr lang="en-US" sz="2800" b="1" dirty="0" smtClean="0"/>
              <a:t>Alert = awake + attentive</a:t>
            </a:r>
          </a:p>
          <a:p>
            <a:r>
              <a:rPr lang="en-US" dirty="0" smtClean="0"/>
              <a:t>What is driver fatigue?</a:t>
            </a:r>
          </a:p>
          <a:p>
            <a:pPr lvl="1"/>
            <a:r>
              <a:rPr lang="en-US" b="1" dirty="0" smtClean="0"/>
              <a:t>Decreased alertness, attention, and capacity to perform</a:t>
            </a:r>
            <a:endParaRPr lang="en-US" sz="2000" b="1" dirty="0" smtClean="0"/>
          </a:p>
          <a:p>
            <a:pPr lvl="1"/>
            <a:r>
              <a:rPr lang="en-US" b="1" dirty="0" smtClean="0"/>
              <a:t>D</a:t>
            </a:r>
            <a:r>
              <a:rPr lang="en-US" b="1" dirty="0" smtClean="0">
                <a:cs typeface="Arial"/>
              </a:rPr>
              <a:t>rowsiness or sleepiness</a:t>
            </a:r>
            <a:endParaRPr lang="en-US" sz="2400" b="1" dirty="0" smtClean="0">
              <a:cs typeface="Arial"/>
            </a:endParaRPr>
          </a:p>
          <a:p>
            <a:pPr lvl="1"/>
            <a:r>
              <a:rPr lang="en-US" b="1" dirty="0" smtClean="0">
                <a:cs typeface="Arial"/>
              </a:rPr>
              <a:t>Not the same as </a:t>
            </a:r>
            <a:r>
              <a:rPr lang="en-US" b="1" i="1" dirty="0" smtClean="0">
                <a:cs typeface="Arial"/>
              </a:rPr>
              <a:t>physical</a:t>
            </a:r>
            <a:r>
              <a:rPr lang="en-US" b="1" dirty="0" smtClean="0">
                <a:cs typeface="Arial"/>
              </a:rPr>
              <a:t> exhaustion</a:t>
            </a:r>
            <a:endParaRPr lang="en-US" sz="2400" b="1" dirty="0" smtClean="0"/>
          </a:p>
          <a:p>
            <a:r>
              <a:rPr lang="en-US" dirty="0" smtClean="0"/>
              <a:t>What is wellness?</a:t>
            </a:r>
            <a:br>
              <a:rPr lang="en-US" dirty="0" smtClean="0"/>
            </a:br>
            <a:r>
              <a:rPr lang="en-US" sz="2800" b="1" dirty="0" smtClean="0"/>
              <a:t>Wellness = physical, mental, emotional, &amp; behavioral health</a:t>
            </a:r>
          </a:p>
        </p:txBody>
      </p:sp>
      <p:pic>
        <p:nvPicPr>
          <p:cNvPr id="3074" name="Picture 2" title="driver signing “thumbs up” in front of tru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362200"/>
            <a:ext cx="2122342" cy="3179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Importance of Sleep, Alertness, &amp; Wellness to Safety </a:t>
            </a:r>
            <a:endParaRPr lang="en-US" dirty="0"/>
          </a:p>
        </p:txBody>
      </p:sp>
      <p:sp>
        <p:nvSpPr>
          <p:cNvPr id="3" name="Content Placeholder 2"/>
          <p:cNvSpPr>
            <a:spLocks noGrp="1"/>
          </p:cNvSpPr>
          <p:nvPr>
            <p:ph idx="1"/>
          </p:nvPr>
        </p:nvSpPr>
        <p:spPr>
          <a:xfrm>
            <a:off x="457201" y="1600200"/>
            <a:ext cx="5562600" cy="4525963"/>
          </a:xfrm>
        </p:spPr>
        <p:txBody>
          <a:bodyPr>
            <a:normAutofit/>
          </a:bodyPr>
          <a:lstStyle/>
          <a:p>
            <a:r>
              <a:rPr lang="en-US" sz="3000" dirty="0" smtClean="0"/>
              <a:t>Asleep-at-the-wheel is a top cause of crash deaths for CMV drivers</a:t>
            </a:r>
          </a:p>
          <a:p>
            <a:r>
              <a:rPr lang="en-US" sz="3000" dirty="0" smtClean="0"/>
              <a:t>A serious at-fault crash can end a driver’s career</a:t>
            </a:r>
          </a:p>
          <a:p>
            <a:r>
              <a:rPr lang="en-US" sz="3000" dirty="0" smtClean="0"/>
              <a:t>It can put a carrier out-of-business</a:t>
            </a:r>
          </a:p>
          <a:p>
            <a:r>
              <a:rPr lang="en-US" sz="3000" dirty="0" smtClean="0"/>
              <a:t>Litigation may target all parties in the supply chain</a:t>
            </a:r>
          </a:p>
          <a:p>
            <a:endParaRPr lang="en-US" dirty="0"/>
          </a:p>
        </p:txBody>
      </p:sp>
      <p:pic>
        <p:nvPicPr>
          <p:cNvPr id="5" name="Picture 4" title="Skid marks leading off ro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017520"/>
            <a:ext cx="3017520" cy="2011680"/>
          </a:xfrm>
          <a:prstGeom prst="rect">
            <a:avLst/>
          </a:prstGeom>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FDDA13-3287-4769-AD4B-AEB5DE8F56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5FF32B4-096F-4128-8D83-64FE04BBE1C8}">
  <ds:schemaRefs>
    <ds:schemaRef ds:uri="http://schemas.microsoft.com/sharepoint/v3/contenttype/forms"/>
  </ds:schemaRefs>
</ds:datastoreItem>
</file>

<file path=customXml/itemProps3.xml><?xml version="1.0" encoding="utf-8"?>
<ds:datastoreItem xmlns:ds="http://schemas.openxmlformats.org/officeDocument/2006/customXml" ds:itemID="{30E292E3-EBF0-415A-B2C6-B000B7E9AD2F}">
  <ds:schemaRef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18635</TotalTime>
  <Words>8633</Words>
  <Application>Microsoft Office PowerPoint</Application>
  <PresentationFormat>On-screen Show (4:3)</PresentationFormat>
  <Paragraphs>709</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Module 6: Truck Driver Safety &amp; Compliance: The Role of Shippers &amp; Receivers</vt:lpstr>
      <vt:lpstr>Thanks for viewing this presentation!</vt:lpstr>
      <vt:lpstr>Problems</vt:lpstr>
      <vt:lpstr>North American Fatigue Management Program (NAFMP) Goals </vt:lpstr>
      <vt:lpstr>Overview of NAFMP  Training Program </vt:lpstr>
      <vt:lpstr>Module 6 Overview</vt:lpstr>
      <vt:lpstr>Fatigue Basics</vt:lpstr>
      <vt:lpstr> Alertness, Fatigue, &amp; Wellness  </vt:lpstr>
      <vt:lpstr>Importance of Sleep, Alertness, &amp; Wellness to Safety </vt:lpstr>
      <vt:lpstr>Fatigue-Related Crashes</vt:lpstr>
      <vt:lpstr>Threat to Drivers </vt:lpstr>
      <vt:lpstr>Fatigue Crash Costs </vt:lpstr>
      <vt:lpstr>Crash Litigation </vt:lpstr>
      <vt:lpstr>Fatigue Factor:  Amount of Sleep </vt:lpstr>
      <vt:lpstr>Cumulative, Progressive Effects of Different Amounts of Sleep on Performance</vt:lpstr>
      <vt:lpstr>Naps </vt:lpstr>
      <vt:lpstr>Daily Circadian Rhythm </vt:lpstr>
      <vt:lpstr>Daily Circadian Rhythm </vt:lpstr>
      <vt:lpstr>Time Awake </vt:lpstr>
      <vt:lpstr>Time Working &amp; Driving</vt:lpstr>
      <vt:lpstr>Other Factors Affecting Alertness </vt:lpstr>
      <vt:lpstr>Driver Rules &amp; Challenges</vt:lpstr>
      <vt:lpstr>Key U.S. HOS Rules for  Truck Drivers</vt:lpstr>
      <vt:lpstr>Key Canadian HOS Rules</vt:lpstr>
      <vt:lpstr>HOS as a Fatigue Countermeasure</vt:lpstr>
      <vt:lpstr>Driver Fatigue Management Challenges (1 of 2) </vt:lpstr>
      <vt:lpstr>Driver Fatigue Management Challenges (2 of 2) </vt:lpstr>
      <vt:lpstr>Truck Rest Parking:   Availability &amp; Quality </vt:lpstr>
      <vt:lpstr>Customer-Related Fatigue Management Challenges</vt:lpstr>
      <vt:lpstr>Limited Access to Parking &amp; Comfort Facilities</vt:lpstr>
      <vt:lpstr>Schedule Pressure (1 of 2)</vt:lpstr>
      <vt:lpstr>Schedule Pressure (2 of 2)</vt:lpstr>
      <vt:lpstr>Excessive Loading/Unloading Delays (1 of 2)</vt:lpstr>
      <vt:lpstr>Excessive Loading/Unloading Delays (2 of 2)</vt:lpstr>
      <vt:lpstr>Sources of Loading/Unloading Delays</vt:lpstr>
      <vt:lpstr>Even Small Delays Can Have  Big Consequences!</vt:lpstr>
      <vt:lpstr>Most Vulnerable:  Small &amp; Independent Carriers</vt:lpstr>
      <vt:lpstr>Fatigue Management Solutions</vt:lpstr>
      <vt:lpstr>Transport Safety Team </vt:lpstr>
      <vt:lpstr>Transport Safety Team</vt:lpstr>
      <vt:lpstr>Transport Safety Team</vt:lpstr>
      <vt:lpstr>TCA/NITL Code of Ethics</vt:lpstr>
      <vt:lpstr>Selected TCA/NITL Guidelines for Shippers &amp; Receivers</vt:lpstr>
      <vt:lpstr>Selected TCA/NITL Guidelines for Carriers &amp; Drivers</vt:lpstr>
      <vt:lpstr>Chain of Responsibility?</vt:lpstr>
      <vt:lpstr>Canadian Regulation Regarding Shipper/Receiver Responsibilities</vt:lpstr>
      <vt:lpstr>Vicarious Liability: Potential Concern for Shippers &amp; Brokers</vt:lpstr>
      <vt:lpstr>Pending U.S. Legislation</vt:lpstr>
      <vt:lpstr>Realistic Trip Schedules</vt:lpstr>
      <vt:lpstr>Reduce Loading/Unloading Delays</vt:lpstr>
      <vt:lpstr>“Driver-Friendly” Queuing Practices</vt:lpstr>
      <vt:lpstr>Off-Hour Parking Access</vt:lpstr>
      <vt:lpstr> Conclusion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Driver Education</dc:title>
  <dc:creator>Leslie</dc:creator>
  <cp:lastModifiedBy>Jeffrey Hickman</cp:lastModifiedBy>
  <cp:revision>717</cp:revision>
  <cp:lastPrinted>2012-01-26T20:06:11Z</cp:lastPrinted>
  <dcterms:created xsi:type="dcterms:W3CDTF">2011-09-07T19:34:03Z</dcterms:created>
  <dcterms:modified xsi:type="dcterms:W3CDTF">2013-03-05T19:32:56Z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