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70.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109.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drawings/drawing3.xml" ContentType="application/vnd.openxmlformats-officedocument.drawingml.chartshapes+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32"/>
  </p:notesMasterIdLst>
  <p:handoutMasterIdLst>
    <p:handoutMasterId r:id="rId233"/>
  </p:handoutMasterIdLst>
  <p:sldIdLst>
    <p:sldId id="256" r:id="rId5"/>
    <p:sldId id="488" r:id="rId6"/>
    <p:sldId id="577" r:id="rId7"/>
    <p:sldId id="465" r:id="rId8"/>
    <p:sldId id="561" r:id="rId9"/>
    <p:sldId id="562" r:id="rId10"/>
    <p:sldId id="575" r:id="rId11"/>
    <p:sldId id="583" r:id="rId12"/>
    <p:sldId id="496" r:id="rId13"/>
    <p:sldId id="612" r:id="rId14"/>
    <p:sldId id="571" r:id="rId15"/>
    <p:sldId id="499" r:id="rId16"/>
    <p:sldId id="584" r:id="rId17"/>
    <p:sldId id="501" r:id="rId18"/>
    <p:sldId id="563" r:id="rId19"/>
    <p:sldId id="518" r:id="rId20"/>
    <p:sldId id="519" r:id="rId21"/>
    <p:sldId id="585" r:id="rId22"/>
    <p:sldId id="503" r:id="rId23"/>
    <p:sldId id="637" r:id="rId24"/>
    <p:sldId id="506" r:id="rId25"/>
    <p:sldId id="638" r:id="rId26"/>
    <p:sldId id="586" r:id="rId27"/>
    <p:sldId id="546" r:id="rId28"/>
    <p:sldId id="510" r:id="rId29"/>
    <p:sldId id="511" r:id="rId30"/>
    <p:sldId id="535" r:id="rId31"/>
    <p:sldId id="540" r:id="rId32"/>
    <p:sldId id="534" r:id="rId33"/>
    <p:sldId id="603" r:id="rId34"/>
    <p:sldId id="604" r:id="rId35"/>
    <p:sldId id="560" r:id="rId36"/>
    <p:sldId id="539" r:id="rId37"/>
    <p:sldId id="613" r:id="rId38"/>
    <p:sldId id="618" r:id="rId39"/>
    <p:sldId id="627" r:id="rId40"/>
    <p:sldId id="626" r:id="rId41"/>
    <p:sldId id="619" r:id="rId42"/>
    <p:sldId id="521" r:id="rId43"/>
    <p:sldId id="531" r:id="rId44"/>
    <p:sldId id="532" r:id="rId45"/>
    <p:sldId id="578" r:id="rId46"/>
    <p:sldId id="529" r:id="rId47"/>
    <p:sldId id="640" r:id="rId48"/>
    <p:sldId id="641" r:id="rId49"/>
    <p:sldId id="642" r:id="rId50"/>
    <p:sldId id="643" r:id="rId51"/>
    <p:sldId id="645" r:id="rId52"/>
    <p:sldId id="646" r:id="rId53"/>
    <p:sldId id="647" r:id="rId54"/>
    <p:sldId id="648" r:id="rId55"/>
    <p:sldId id="649" r:id="rId56"/>
    <p:sldId id="650" r:id="rId57"/>
    <p:sldId id="651" r:id="rId58"/>
    <p:sldId id="652" r:id="rId59"/>
    <p:sldId id="653" r:id="rId60"/>
    <p:sldId id="654" r:id="rId61"/>
    <p:sldId id="655" r:id="rId62"/>
    <p:sldId id="656" r:id="rId63"/>
    <p:sldId id="657" r:id="rId64"/>
    <p:sldId id="658" r:id="rId65"/>
    <p:sldId id="659" r:id="rId66"/>
    <p:sldId id="660" r:id="rId67"/>
    <p:sldId id="661" r:id="rId68"/>
    <p:sldId id="662" r:id="rId69"/>
    <p:sldId id="663" r:id="rId70"/>
    <p:sldId id="664" r:id="rId71"/>
    <p:sldId id="665" r:id="rId72"/>
    <p:sldId id="666" r:id="rId73"/>
    <p:sldId id="667" r:id="rId74"/>
    <p:sldId id="668" r:id="rId75"/>
    <p:sldId id="669" r:id="rId76"/>
    <p:sldId id="670" r:id="rId77"/>
    <p:sldId id="671" r:id="rId78"/>
    <p:sldId id="672" r:id="rId79"/>
    <p:sldId id="673" r:id="rId80"/>
    <p:sldId id="674" r:id="rId81"/>
    <p:sldId id="675" r:id="rId82"/>
    <p:sldId id="676" r:id="rId83"/>
    <p:sldId id="677" r:id="rId84"/>
    <p:sldId id="678" r:id="rId85"/>
    <p:sldId id="679" r:id="rId86"/>
    <p:sldId id="680" r:id="rId87"/>
    <p:sldId id="681" r:id="rId88"/>
    <p:sldId id="682" r:id="rId89"/>
    <p:sldId id="688" r:id="rId90"/>
    <p:sldId id="689" r:id="rId91"/>
    <p:sldId id="690" r:id="rId92"/>
    <p:sldId id="691" r:id="rId93"/>
    <p:sldId id="692" r:id="rId94"/>
    <p:sldId id="693" r:id="rId95"/>
    <p:sldId id="694" r:id="rId96"/>
    <p:sldId id="695" r:id="rId97"/>
    <p:sldId id="696" r:id="rId98"/>
    <p:sldId id="697" r:id="rId99"/>
    <p:sldId id="698" r:id="rId100"/>
    <p:sldId id="699" r:id="rId101"/>
    <p:sldId id="700" r:id="rId102"/>
    <p:sldId id="701" r:id="rId103"/>
    <p:sldId id="702" r:id="rId104"/>
    <p:sldId id="703" r:id="rId105"/>
    <p:sldId id="704" r:id="rId106"/>
    <p:sldId id="705" r:id="rId107"/>
    <p:sldId id="706" r:id="rId108"/>
    <p:sldId id="707" r:id="rId109"/>
    <p:sldId id="708" r:id="rId110"/>
    <p:sldId id="709" r:id="rId111"/>
    <p:sldId id="710" r:id="rId112"/>
    <p:sldId id="711" r:id="rId113"/>
    <p:sldId id="712" r:id="rId114"/>
    <p:sldId id="713" r:id="rId115"/>
    <p:sldId id="714" r:id="rId116"/>
    <p:sldId id="715" r:id="rId117"/>
    <p:sldId id="716" r:id="rId118"/>
    <p:sldId id="717" r:id="rId119"/>
    <p:sldId id="718" r:id="rId120"/>
    <p:sldId id="719" r:id="rId121"/>
    <p:sldId id="720" r:id="rId122"/>
    <p:sldId id="614" r:id="rId123"/>
    <p:sldId id="629" r:id="rId124"/>
    <p:sldId id="628" r:id="rId125"/>
    <p:sldId id="622" r:id="rId126"/>
    <p:sldId id="623" r:id="rId127"/>
    <p:sldId id="523" r:id="rId128"/>
    <p:sldId id="579" r:id="rId129"/>
    <p:sldId id="580" r:id="rId130"/>
    <p:sldId id="721" r:id="rId131"/>
    <p:sldId id="722" r:id="rId132"/>
    <p:sldId id="723" r:id="rId133"/>
    <p:sldId id="724" r:id="rId134"/>
    <p:sldId id="725" r:id="rId135"/>
    <p:sldId id="726" r:id="rId136"/>
    <p:sldId id="727" r:id="rId137"/>
    <p:sldId id="728" r:id="rId138"/>
    <p:sldId id="729" r:id="rId139"/>
    <p:sldId id="730" r:id="rId140"/>
    <p:sldId id="731" r:id="rId141"/>
    <p:sldId id="732" r:id="rId142"/>
    <p:sldId id="733" r:id="rId143"/>
    <p:sldId id="734" r:id="rId144"/>
    <p:sldId id="735" r:id="rId145"/>
    <p:sldId id="736" r:id="rId146"/>
    <p:sldId id="737" r:id="rId147"/>
    <p:sldId id="738" r:id="rId148"/>
    <p:sldId id="739" r:id="rId149"/>
    <p:sldId id="740" r:id="rId150"/>
    <p:sldId id="741" r:id="rId151"/>
    <p:sldId id="742" r:id="rId152"/>
    <p:sldId id="743" r:id="rId153"/>
    <p:sldId id="744" r:id="rId154"/>
    <p:sldId id="750" r:id="rId155"/>
    <p:sldId id="751" r:id="rId156"/>
    <p:sldId id="752" r:id="rId157"/>
    <p:sldId id="753" r:id="rId158"/>
    <p:sldId id="754" r:id="rId159"/>
    <p:sldId id="755" r:id="rId160"/>
    <p:sldId id="756" r:id="rId161"/>
    <p:sldId id="757" r:id="rId162"/>
    <p:sldId id="758" r:id="rId163"/>
    <p:sldId id="759" r:id="rId164"/>
    <p:sldId id="760" r:id="rId165"/>
    <p:sldId id="761" r:id="rId166"/>
    <p:sldId id="762" r:id="rId167"/>
    <p:sldId id="763" r:id="rId168"/>
    <p:sldId id="764" r:id="rId169"/>
    <p:sldId id="765" r:id="rId170"/>
    <p:sldId id="766" r:id="rId171"/>
    <p:sldId id="767" r:id="rId172"/>
    <p:sldId id="769" r:id="rId173"/>
    <p:sldId id="770" r:id="rId174"/>
    <p:sldId id="771" r:id="rId175"/>
    <p:sldId id="772" r:id="rId176"/>
    <p:sldId id="773" r:id="rId177"/>
    <p:sldId id="774" r:id="rId178"/>
    <p:sldId id="775" r:id="rId179"/>
    <p:sldId id="776" r:id="rId180"/>
    <p:sldId id="777" r:id="rId181"/>
    <p:sldId id="783" r:id="rId182"/>
    <p:sldId id="784" r:id="rId183"/>
    <p:sldId id="785" r:id="rId184"/>
    <p:sldId id="786" r:id="rId185"/>
    <p:sldId id="787" r:id="rId186"/>
    <p:sldId id="788" r:id="rId187"/>
    <p:sldId id="789" r:id="rId188"/>
    <p:sldId id="790" r:id="rId189"/>
    <p:sldId id="791" r:id="rId190"/>
    <p:sldId id="615" r:id="rId191"/>
    <p:sldId id="620" r:id="rId192"/>
    <p:sldId id="621" r:id="rId193"/>
    <p:sldId id="632" r:id="rId194"/>
    <p:sldId id="633" r:id="rId195"/>
    <p:sldId id="490" r:id="rId196"/>
    <p:sldId id="587" r:id="rId197"/>
    <p:sldId id="543" r:id="rId198"/>
    <p:sldId id="639" r:id="rId199"/>
    <p:sldId id="617" r:id="rId200"/>
    <p:sldId id="545" r:id="rId201"/>
    <p:sldId id="588" r:id="rId202"/>
    <p:sldId id="513" r:id="rId203"/>
    <p:sldId id="514" r:id="rId204"/>
    <p:sldId id="589" r:id="rId205"/>
    <p:sldId id="549" r:id="rId206"/>
    <p:sldId id="591" r:id="rId207"/>
    <p:sldId id="595" r:id="rId208"/>
    <p:sldId id="594" r:id="rId209"/>
    <p:sldId id="593" r:id="rId210"/>
    <p:sldId id="592" r:id="rId211"/>
    <p:sldId id="602" r:id="rId212"/>
    <p:sldId id="596" r:id="rId213"/>
    <p:sldId id="606" r:id="rId214"/>
    <p:sldId id="607" r:id="rId215"/>
    <p:sldId id="608" r:id="rId216"/>
    <p:sldId id="609" r:id="rId217"/>
    <p:sldId id="610" r:id="rId218"/>
    <p:sldId id="550" r:id="rId219"/>
    <p:sldId id="547" r:id="rId220"/>
    <p:sldId id="616" r:id="rId221"/>
    <p:sldId id="631" r:id="rId222"/>
    <p:sldId id="630" r:id="rId223"/>
    <p:sldId id="625" r:id="rId224"/>
    <p:sldId id="624" r:id="rId225"/>
    <p:sldId id="582" r:id="rId226"/>
    <p:sldId id="558" r:id="rId227"/>
    <p:sldId id="570" r:id="rId228"/>
    <p:sldId id="517" r:id="rId229"/>
    <p:sldId id="590" r:id="rId230"/>
    <p:sldId id="611" r:id="rId231"/>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CC"/>
    <a:srgbClr val="800000"/>
    <a:srgbClr val="A50021"/>
    <a:srgbClr val="6600CC"/>
    <a:srgbClr val="006600"/>
    <a:srgbClr val="FF99CC"/>
    <a:srgbClr val="FFFF99"/>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35" autoAdjust="0"/>
    <p:restoredTop sz="71096" autoAdjust="0"/>
  </p:normalViewPr>
  <p:slideViewPr>
    <p:cSldViewPr>
      <p:cViewPr>
        <p:scale>
          <a:sx n="77" d="100"/>
          <a:sy n="77" d="100"/>
        </p:scale>
        <p:origin x="-2496" y="-12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5302"/>
    </p:cViewPr>
  </p:sorterViewPr>
  <p:notesViewPr>
    <p:cSldViewPr>
      <p:cViewPr varScale="1">
        <p:scale>
          <a:sx n="83" d="100"/>
          <a:sy n="83" d="100"/>
        </p:scale>
        <p:origin x="-2040"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tableStyles" Target="tableStyle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theme" Target="theme/theme1.xml"/><Relationship Id="rId26" Type="http://schemas.openxmlformats.org/officeDocument/2006/relationships/slide" Target="slides/slide22.xml"/><Relationship Id="rId231" Type="http://schemas.openxmlformats.org/officeDocument/2006/relationships/slide" Target="slides/slide227.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notesMaster" Target="notesMasters/notesMaster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handoutMaster" Target="handoutMasters/handout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viewProps" Target="viewProps.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1345734908136851"/>
          <c:y val="0.10666344772941254"/>
          <c:w val="0.5564187992125984"/>
          <c:h val="0.83987743277374138"/>
        </c:manualLayout>
      </c:layout>
      <c:pieChart>
        <c:varyColors val="1"/>
        <c:ser>
          <c:idx val="0"/>
          <c:order val="0"/>
          <c:dLbls>
            <c:txPr>
              <a:bodyPr/>
              <a:lstStyle/>
              <a:p>
                <a:pPr>
                  <a:defRPr sz="1800" b="1"/>
                </a:pPr>
                <a:endParaRPr lang="en-US"/>
              </a:p>
            </c:txPr>
            <c:dLblPos val="ctr"/>
            <c:showLegendKey val="0"/>
            <c:showVal val="1"/>
            <c:showCatName val="0"/>
            <c:showSerName val="0"/>
            <c:showPercent val="0"/>
            <c:showBubbleSize val="0"/>
            <c:showLeaderLines val="1"/>
          </c:dLbls>
          <c:cat>
            <c:strRef>
              <c:f>'UNS Survey'!$B$5:$B$9</c:f>
              <c:strCache>
                <c:ptCount val="5"/>
                <c:pt idx="0">
                  <c:v>Not at all</c:v>
                </c:pt>
                <c:pt idx="1">
                  <c:v>Slightly</c:v>
                </c:pt>
                <c:pt idx="2">
                  <c:v>Moderately</c:v>
                </c:pt>
                <c:pt idx="3">
                  <c:v>Very</c:v>
                </c:pt>
                <c:pt idx="4">
                  <c:v>Don't Know</c:v>
                </c:pt>
              </c:strCache>
            </c:strRef>
          </c:cat>
          <c:val>
            <c:numRef>
              <c:f>'UNS Survey'!$C$5:$C$9</c:f>
              <c:numCache>
                <c:formatCode>0%</c:formatCode>
                <c:ptCount val="5"/>
                <c:pt idx="0">
                  <c:v>0.23</c:v>
                </c:pt>
                <c:pt idx="1">
                  <c:v>0.21000000000000021</c:v>
                </c:pt>
                <c:pt idx="2">
                  <c:v>0.16000000000000184</c:v>
                </c:pt>
                <c:pt idx="3">
                  <c:v>0.37000000000000038</c:v>
                </c:pt>
                <c:pt idx="4">
                  <c:v>3.0000000000000655E-2</c:v>
                </c:pt>
              </c:numCache>
            </c:numRef>
          </c:val>
        </c:ser>
        <c:dLbls>
          <c:showLegendKey val="0"/>
          <c:showVal val="1"/>
          <c:showCatName val="0"/>
          <c:showSerName val="0"/>
          <c:showPercent val="0"/>
          <c:showBubbleSize val="0"/>
          <c:showLeaderLines val="1"/>
        </c:dLbls>
        <c:firstSliceAng val="0"/>
      </c:pieChart>
    </c:plotArea>
    <c:legend>
      <c:legendPos val="t"/>
      <c:layout/>
      <c:overlay val="0"/>
      <c:txPr>
        <a:bodyPr/>
        <a:lstStyle/>
        <a:p>
          <a:pPr>
            <a:defRPr sz="1400"/>
          </a:pPr>
          <a:endParaRPr lang="en-US"/>
        </a:p>
      </c:txPr>
    </c:legend>
    <c:plotVisOnly val="1"/>
    <c:dispBlanksAs val="zero"/>
    <c:showDLblsOverMax val="0"/>
  </c:chart>
  <c:spPr>
    <a:solidFill>
      <a:schemeClr val="lt1"/>
    </a:solidFill>
    <a:ln w="12700" cap="flat" cmpd="sng" algn="ctr">
      <a:noFill/>
      <a:prstDash val="solid"/>
    </a:ln>
    <a:effectLst/>
  </c:spPr>
  <c:txPr>
    <a:bodyPr/>
    <a:lstStyle/>
    <a:p>
      <a:pPr>
        <a:defRPr>
          <a:solidFill>
            <a:schemeClr val="dk1"/>
          </a:solidFill>
          <a:latin typeface="+mn-lt"/>
          <a:ea typeface="+mn-ea"/>
          <a:cs typeface="+mn-cs"/>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Lbls>
            <c:txPr>
              <a:bodyPr/>
              <a:lstStyle/>
              <a:p>
                <a:pPr>
                  <a:defRPr sz="1800" b="1"/>
                </a:pPr>
                <a:endParaRPr lang="en-US"/>
              </a:p>
            </c:txPr>
            <c:dLblPos val="ctr"/>
            <c:showLegendKey val="0"/>
            <c:showVal val="1"/>
            <c:showCatName val="0"/>
            <c:showSerName val="0"/>
            <c:showPercent val="0"/>
            <c:showBubbleSize val="0"/>
            <c:showLeaderLines val="1"/>
          </c:dLbls>
          <c:cat>
            <c:strRef>
              <c:f>'UNS Survey'!$B$26:$B$30</c:f>
              <c:strCache>
                <c:ptCount val="5"/>
                <c:pt idx="0">
                  <c:v>8+ Hours</c:v>
                </c:pt>
                <c:pt idx="1">
                  <c:v>6 to 7.9</c:v>
                </c:pt>
                <c:pt idx="2">
                  <c:v>4 to 5.9</c:v>
                </c:pt>
                <c:pt idx="3">
                  <c:v>&lt; 4</c:v>
                </c:pt>
                <c:pt idx="4">
                  <c:v>Don't Know</c:v>
                </c:pt>
              </c:strCache>
            </c:strRef>
          </c:cat>
          <c:val>
            <c:numRef>
              <c:f>'UNS Survey'!$C$26:$C$30</c:f>
              <c:numCache>
                <c:formatCode>0%</c:formatCode>
                <c:ptCount val="5"/>
                <c:pt idx="0">
                  <c:v>0.11</c:v>
                </c:pt>
                <c:pt idx="1">
                  <c:v>0.28000000000000008</c:v>
                </c:pt>
                <c:pt idx="2">
                  <c:v>0.32000000000000833</c:v>
                </c:pt>
                <c:pt idx="3">
                  <c:v>0.22</c:v>
                </c:pt>
                <c:pt idx="4">
                  <c:v>7.0000000000000021E-2</c:v>
                </c:pt>
              </c:numCache>
            </c:numRef>
          </c:val>
        </c:ser>
        <c:dLbls>
          <c:showLegendKey val="0"/>
          <c:showVal val="1"/>
          <c:showCatName val="0"/>
          <c:showSerName val="0"/>
          <c:showPercent val="0"/>
          <c:showBubbleSize val="0"/>
          <c:showLeaderLines val="1"/>
        </c:dLbls>
        <c:firstSliceAng val="0"/>
      </c:pieChart>
    </c:plotArea>
    <c:legend>
      <c:legendPos val="t"/>
      <c:layout/>
      <c:overlay val="0"/>
      <c:txPr>
        <a:bodyPr/>
        <a:lstStyle/>
        <a:p>
          <a:pPr>
            <a:defRPr sz="1400" b="1"/>
          </a:pPr>
          <a:endParaRPr lang="en-US"/>
        </a:p>
      </c:txPr>
    </c:legend>
    <c:plotVisOnly val="1"/>
    <c:dispBlanksAs val="zero"/>
    <c:showDLblsOverMax val="0"/>
  </c:chart>
  <c:spPr>
    <a:solidFill>
      <a:schemeClr val="lt1"/>
    </a:solidFill>
    <a:ln w="12700" cap="flat" cmpd="sng" algn="ctr">
      <a:noFill/>
      <a:prstDash val="solid"/>
    </a:ln>
    <a:effectLst/>
  </c:spPr>
  <c:txPr>
    <a:bodyPr/>
    <a:lstStyle/>
    <a:p>
      <a:pPr>
        <a:defRPr>
          <a:solidFill>
            <a:schemeClr val="dk1"/>
          </a:solidFill>
          <a:latin typeface="+mn-lt"/>
          <a:ea typeface="+mn-ea"/>
          <a:cs typeface="+mn-cs"/>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spPr>
            <a:ln w="50800">
              <a:solidFill>
                <a:srgbClr val="C00000"/>
              </a:solidFill>
            </a:ln>
          </c:spPr>
          <c:marker>
            <c:symbol val="none"/>
          </c:marker>
          <c:cat>
            <c:strRef>
              <c:f>Sheet1!$N$36:$N$59</c:f>
              <c:strCach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Sheet1!$O$36:$O$59</c:f>
              <c:numCache>
                <c:formatCode>0.0</c:formatCode>
                <c:ptCount val="24"/>
                <c:pt idx="0">
                  <c:v>1.2</c:v>
                </c:pt>
                <c:pt idx="1">
                  <c:v>1.7000000000000046</c:v>
                </c:pt>
                <c:pt idx="2">
                  <c:v>2.2999999999999998</c:v>
                </c:pt>
                <c:pt idx="3">
                  <c:v>3.5</c:v>
                </c:pt>
                <c:pt idx="4">
                  <c:v>3.9</c:v>
                </c:pt>
                <c:pt idx="5">
                  <c:v>4</c:v>
                </c:pt>
                <c:pt idx="6">
                  <c:v>2.8</c:v>
                </c:pt>
                <c:pt idx="7">
                  <c:v>1.4</c:v>
                </c:pt>
                <c:pt idx="8">
                  <c:v>0.5</c:v>
                </c:pt>
                <c:pt idx="9">
                  <c:v>0.30000000000000032</c:v>
                </c:pt>
                <c:pt idx="10">
                  <c:v>0.30000000000000032</c:v>
                </c:pt>
                <c:pt idx="11">
                  <c:v>0.4</c:v>
                </c:pt>
                <c:pt idx="12">
                  <c:v>0.4</c:v>
                </c:pt>
                <c:pt idx="13">
                  <c:v>0.30000000000000032</c:v>
                </c:pt>
                <c:pt idx="14">
                  <c:v>0.4</c:v>
                </c:pt>
                <c:pt idx="15">
                  <c:v>0.60000000000000064</c:v>
                </c:pt>
                <c:pt idx="16">
                  <c:v>0.8</c:v>
                </c:pt>
                <c:pt idx="17">
                  <c:v>0.70000000000000062</c:v>
                </c:pt>
                <c:pt idx="18">
                  <c:v>0.4</c:v>
                </c:pt>
                <c:pt idx="19">
                  <c:v>0.30000000000000032</c:v>
                </c:pt>
                <c:pt idx="20">
                  <c:v>0.2</c:v>
                </c:pt>
                <c:pt idx="21">
                  <c:v>0.5</c:v>
                </c:pt>
                <c:pt idx="22">
                  <c:v>0.8</c:v>
                </c:pt>
                <c:pt idx="23">
                  <c:v>0.5</c:v>
                </c:pt>
              </c:numCache>
            </c:numRef>
          </c:val>
          <c:smooth val="0"/>
        </c:ser>
        <c:dLbls>
          <c:showLegendKey val="0"/>
          <c:showVal val="0"/>
          <c:showCatName val="0"/>
          <c:showSerName val="0"/>
          <c:showPercent val="0"/>
          <c:showBubbleSize val="0"/>
        </c:dLbls>
        <c:marker val="1"/>
        <c:smooth val="0"/>
        <c:axId val="312952832"/>
        <c:axId val="229618176"/>
      </c:lineChart>
      <c:catAx>
        <c:axId val="312952832"/>
        <c:scaling>
          <c:orientation val="minMax"/>
        </c:scaling>
        <c:delete val="0"/>
        <c:axPos val="b"/>
        <c:title>
          <c:tx>
            <c:rich>
              <a:bodyPr/>
              <a:lstStyle/>
              <a:p>
                <a:pPr>
                  <a:defRPr sz="2000"/>
                </a:pPr>
                <a:r>
                  <a:rPr lang="en-US" sz="2000" dirty="0"/>
                  <a:t>Hour-of-Day</a:t>
                </a:r>
              </a:p>
            </c:rich>
          </c:tx>
          <c:layout/>
          <c:overlay val="0"/>
        </c:title>
        <c:majorTickMark val="out"/>
        <c:minorTickMark val="none"/>
        <c:tickLblPos val="nextTo"/>
        <c:txPr>
          <a:bodyPr/>
          <a:lstStyle/>
          <a:p>
            <a:pPr>
              <a:defRPr sz="1600" b="1"/>
            </a:pPr>
            <a:endParaRPr lang="en-US"/>
          </a:p>
        </c:txPr>
        <c:crossAx val="229618176"/>
        <c:crosses val="autoZero"/>
        <c:auto val="1"/>
        <c:lblAlgn val="ctr"/>
        <c:lblOffset val="100"/>
        <c:noMultiLvlLbl val="0"/>
      </c:catAx>
      <c:valAx>
        <c:axId val="229618176"/>
        <c:scaling>
          <c:orientation val="minMax"/>
        </c:scaling>
        <c:delete val="0"/>
        <c:axPos val="l"/>
        <c:majorGridlines/>
        <c:title>
          <c:tx>
            <c:rich>
              <a:bodyPr rot="-5400000" vert="horz"/>
              <a:lstStyle/>
              <a:p>
                <a:pPr>
                  <a:defRPr sz="1800"/>
                </a:pPr>
                <a:r>
                  <a:rPr lang="en-US" sz="1800" dirty="0"/>
                  <a:t>Relative Fatal Crash Rate</a:t>
                </a:r>
              </a:p>
            </c:rich>
          </c:tx>
          <c:layout/>
          <c:overlay val="0"/>
        </c:title>
        <c:numFmt formatCode="0.0" sourceLinked="1"/>
        <c:majorTickMark val="out"/>
        <c:minorTickMark val="none"/>
        <c:tickLblPos val="nextTo"/>
        <c:txPr>
          <a:bodyPr/>
          <a:lstStyle/>
          <a:p>
            <a:pPr>
              <a:defRPr sz="1200" b="1"/>
            </a:pPr>
            <a:endParaRPr lang="en-US"/>
          </a:p>
        </c:txPr>
        <c:crossAx val="312952832"/>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397111913359123E-2"/>
          <c:y val="0.17665615141955837"/>
          <c:w val="0.69314079422384911"/>
          <c:h val="0.60567823343854787"/>
        </c:manualLayout>
      </c:layout>
      <c:lineChart>
        <c:grouping val="standard"/>
        <c:varyColors val="0"/>
        <c:ser>
          <c:idx val="0"/>
          <c:order val="0"/>
          <c:tx>
            <c:strRef>
              <c:f>'[2]Fig 5-12 + 5-14'!$B$127</c:f>
              <c:strCache>
                <c:ptCount val="1"/>
                <c:pt idx="0">
                  <c:v>9 Hrs in Bed</c:v>
                </c:pt>
              </c:strCache>
            </c:strRef>
          </c:tx>
          <c:spPr>
            <a:ln w="25400">
              <a:solidFill>
                <a:srgbClr val="000080"/>
              </a:solidFill>
              <a:prstDash val="solid"/>
            </a:ln>
          </c:spPr>
          <c:marker>
            <c:symbol val="diamond"/>
            <c:size val="7"/>
            <c:spPr>
              <a:solidFill>
                <a:srgbClr val="000080"/>
              </a:solidFill>
              <a:ln>
                <a:solidFill>
                  <a:srgbClr val="000080"/>
                </a:solidFill>
                <a:prstDash val="solid"/>
              </a:ln>
            </c:spPr>
          </c:marker>
          <c:val>
            <c:numRef>
              <c:f>'[2]Fig 5-12 + 5-14'!$B$128:$B$135</c:f>
              <c:numCache>
                <c:formatCode>General</c:formatCode>
                <c:ptCount val="8"/>
                <c:pt idx="0">
                  <c:v>95</c:v>
                </c:pt>
                <c:pt idx="1">
                  <c:v>95</c:v>
                </c:pt>
                <c:pt idx="2">
                  <c:v>96</c:v>
                </c:pt>
                <c:pt idx="3">
                  <c:v>94</c:v>
                </c:pt>
                <c:pt idx="4">
                  <c:v>95</c:v>
                </c:pt>
                <c:pt idx="5">
                  <c:v>96</c:v>
                </c:pt>
                <c:pt idx="6">
                  <c:v>97</c:v>
                </c:pt>
                <c:pt idx="7">
                  <c:v>95</c:v>
                </c:pt>
              </c:numCache>
            </c:numRef>
          </c:val>
          <c:smooth val="0"/>
        </c:ser>
        <c:ser>
          <c:idx val="1"/>
          <c:order val="1"/>
          <c:tx>
            <c:strRef>
              <c:f>'[2]Fig 5-12 + 5-14'!$C$127</c:f>
              <c:strCache>
                <c:ptCount val="1"/>
                <c:pt idx="0">
                  <c:v>7 Hrs in Bed</c:v>
                </c:pt>
              </c:strCache>
            </c:strRef>
          </c:tx>
          <c:spPr>
            <a:ln w="25400">
              <a:solidFill>
                <a:srgbClr val="FF00FF"/>
              </a:solidFill>
              <a:prstDash val="solid"/>
            </a:ln>
          </c:spPr>
          <c:marker>
            <c:symbol val="square"/>
            <c:size val="7"/>
            <c:spPr>
              <a:solidFill>
                <a:srgbClr val="FF00FF"/>
              </a:solidFill>
              <a:ln>
                <a:solidFill>
                  <a:srgbClr val="FF00FF"/>
                </a:solidFill>
                <a:prstDash val="solid"/>
              </a:ln>
            </c:spPr>
          </c:marker>
          <c:val>
            <c:numRef>
              <c:f>'[2]Fig 5-12 + 5-14'!$C$128:$C$135</c:f>
              <c:numCache>
                <c:formatCode>General</c:formatCode>
                <c:ptCount val="8"/>
                <c:pt idx="0">
                  <c:v>93</c:v>
                </c:pt>
                <c:pt idx="1">
                  <c:v>92</c:v>
                </c:pt>
                <c:pt idx="2">
                  <c:v>92</c:v>
                </c:pt>
                <c:pt idx="3">
                  <c:v>89</c:v>
                </c:pt>
                <c:pt idx="4">
                  <c:v>87</c:v>
                </c:pt>
                <c:pt idx="5">
                  <c:v>87</c:v>
                </c:pt>
                <c:pt idx="6">
                  <c:v>83</c:v>
                </c:pt>
                <c:pt idx="7">
                  <c:v>83</c:v>
                </c:pt>
              </c:numCache>
            </c:numRef>
          </c:val>
          <c:smooth val="0"/>
        </c:ser>
        <c:ser>
          <c:idx val="2"/>
          <c:order val="2"/>
          <c:tx>
            <c:strRef>
              <c:f>'[2]Fig 5-12 + 5-14'!$D$127</c:f>
              <c:strCache>
                <c:ptCount val="1"/>
                <c:pt idx="0">
                  <c:v>5 Hrs in Bed</c:v>
                </c:pt>
              </c:strCache>
            </c:strRef>
          </c:tx>
          <c:spPr>
            <a:ln w="25400">
              <a:solidFill>
                <a:srgbClr val="800080"/>
              </a:solidFill>
              <a:prstDash val="solid"/>
            </a:ln>
          </c:spPr>
          <c:marker>
            <c:symbol val="circle"/>
            <c:size val="7"/>
            <c:spPr>
              <a:solidFill>
                <a:srgbClr val="FFFF00"/>
              </a:solidFill>
              <a:ln>
                <a:solidFill>
                  <a:srgbClr val="FFFF00"/>
                </a:solidFill>
                <a:prstDash val="solid"/>
              </a:ln>
            </c:spPr>
          </c:marker>
          <c:val>
            <c:numRef>
              <c:f>'[2]Fig 5-12 + 5-14'!$D$128:$D$135</c:f>
              <c:numCache>
                <c:formatCode>General</c:formatCode>
                <c:ptCount val="8"/>
                <c:pt idx="0">
                  <c:v>93</c:v>
                </c:pt>
                <c:pt idx="1">
                  <c:v>86</c:v>
                </c:pt>
                <c:pt idx="2">
                  <c:v>85</c:v>
                </c:pt>
                <c:pt idx="3">
                  <c:v>80</c:v>
                </c:pt>
                <c:pt idx="4">
                  <c:v>78</c:v>
                </c:pt>
                <c:pt idx="5">
                  <c:v>73</c:v>
                </c:pt>
                <c:pt idx="6">
                  <c:v>68</c:v>
                </c:pt>
                <c:pt idx="7">
                  <c:v>68</c:v>
                </c:pt>
              </c:numCache>
            </c:numRef>
          </c:val>
          <c:smooth val="0"/>
        </c:ser>
        <c:ser>
          <c:idx val="3"/>
          <c:order val="3"/>
          <c:tx>
            <c:strRef>
              <c:f>'[2]Fig 5-12 + 5-14'!$E$127</c:f>
              <c:strCache>
                <c:ptCount val="1"/>
                <c:pt idx="0">
                  <c:v>3 Hrs in Bed</c:v>
                </c:pt>
              </c:strCache>
            </c:strRef>
          </c:tx>
          <c:spPr>
            <a:ln w="25400">
              <a:solidFill>
                <a:srgbClr val="FF0000"/>
              </a:solidFill>
              <a:prstDash val="solid"/>
            </a:ln>
          </c:spPr>
          <c:marker>
            <c:symbol val="triangle"/>
            <c:size val="7"/>
            <c:spPr>
              <a:noFill/>
              <a:ln>
                <a:solidFill>
                  <a:srgbClr val="00FFFF"/>
                </a:solidFill>
                <a:prstDash val="solid"/>
              </a:ln>
            </c:spPr>
          </c:marker>
          <c:val>
            <c:numRef>
              <c:f>'[2]Fig 5-12 + 5-14'!$E$128:$E$135</c:f>
              <c:numCache>
                <c:formatCode>General</c:formatCode>
                <c:ptCount val="8"/>
                <c:pt idx="0">
                  <c:v>90</c:v>
                </c:pt>
                <c:pt idx="1">
                  <c:v>80</c:v>
                </c:pt>
                <c:pt idx="2">
                  <c:v>76</c:v>
                </c:pt>
                <c:pt idx="3">
                  <c:v>54</c:v>
                </c:pt>
                <c:pt idx="4">
                  <c:v>48</c:v>
                </c:pt>
                <c:pt idx="5">
                  <c:v>43</c:v>
                </c:pt>
                <c:pt idx="6">
                  <c:v>35</c:v>
                </c:pt>
                <c:pt idx="7">
                  <c:v>23</c:v>
                </c:pt>
              </c:numCache>
            </c:numRef>
          </c:val>
          <c:smooth val="0"/>
        </c:ser>
        <c:dLbls>
          <c:showLegendKey val="0"/>
          <c:showVal val="0"/>
          <c:showCatName val="0"/>
          <c:showSerName val="0"/>
          <c:showPercent val="0"/>
          <c:showBubbleSize val="0"/>
        </c:dLbls>
        <c:marker val="1"/>
        <c:smooth val="0"/>
        <c:axId val="313045504"/>
        <c:axId val="209004224"/>
      </c:lineChart>
      <c:catAx>
        <c:axId val="313045504"/>
        <c:scaling>
          <c:orientation val="minMax"/>
        </c:scaling>
        <c:delete val="0"/>
        <c:axPos val="b"/>
        <c:title>
          <c:tx>
            <c:rich>
              <a:bodyPr/>
              <a:lstStyle/>
              <a:p>
                <a:pPr>
                  <a:defRPr sz="1400" b="1" i="0" u="none" strike="noStrike" baseline="0">
                    <a:solidFill>
                      <a:srgbClr val="000000"/>
                    </a:solidFill>
                    <a:latin typeface="Arial"/>
                    <a:ea typeface="Arial"/>
                    <a:cs typeface="Arial"/>
                  </a:defRPr>
                </a:pPr>
                <a:r>
                  <a:rPr lang="en-US" sz="1400" dirty="0"/>
                  <a:t>Days of Restricted Sleep</a:t>
                </a:r>
              </a:p>
            </c:rich>
          </c:tx>
          <c:layout>
            <c:manualLayout>
              <c:xMode val="edge"/>
              <c:yMode val="edge"/>
              <c:x val="0.27436823104693142"/>
              <c:y val="0.8801261829652825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209004224"/>
        <c:crosses val="autoZero"/>
        <c:auto val="1"/>
        <c:lblAlgn val="ctr"/>
        <c:lblOffset val="100"/>
        <c:tickLblSkip val="1"/>
        <c:tickMarkSkip val="1"/>
        <c:noMultiLvlLbl val="0"/>
      </c:catAx>
      <c:valAx>
        <c:axId val="209004224"/>
        <c:scaling>
          <c:orientation val="minMax"/>
        </c:scaling>
        <c:delete val="1"/>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sz="1400" dirty="0"/>
                  <a:t>Relative Performance</a:t>
                </a:r>
              </a:p>
            </c:rich>
          </c:tx>
          <c:layout>
            <c:manualLayout>
              <c:xMode val="edge"/>
              <c:yMode val="edge"/>
              <c:x val="2.8880866425992802E-2"/>
              <c:y val="0.29022082018928841"/>
            </c:manualLayout>
          </c:layout>
          <c:overlay val="0"/>
          <c:spPr>
            <a:noFill/>
            <a:ln w="25400">
              <a:noFill/>
            </a:ln>
          </c:spPr>
        </c:title>
        <c:numFmt formatCode="General" sourceLinked="1"/>
        <c:majorTickMark val="out"/>
        <c:minorTickMark val="none"/>
        <c:tickLblPos val="none"/>
        <c:crossAx val="313045504"/>
        <c:crosses val="autoZero"/>
        <c:crossBetween val="between"/>
      </c:valAx>
      <c:spPr>
        <a:solidFill>
          <a:srgbClr val="FFFFFF"/>
        </a:solidFill>
        <a:ln w="12700">
          <a:solidFill>
            <a:srgbClr val="808080"/>
          </a:solidFill>
          <a:prstDash val="solid"/>
        </a:ln>
      </c:spPr>
    </c:plotArea>
    <c:legend>
      <c:legendPos val="r"/>
      <c:layout>
        <c:manualLayout>
          <c:xMode val="edge"/>
          <c:yMode val="edge"/>
          <c:x val="0.78339350180503076"/>
          <c:y val="0.34700315457412823"/>
          <c:w val="0.20216606498194942"/>
          <c:h val="0.26813880126182982"/>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Circadian Rhythm of Alertness</a:t>
            </a:r>
          </a:p>
        </c:rich>
      </c:tx>
      <c:layout/>
      <c:overlay val="0"/>
    </c:title>
    <c:autoTitleDeleted val="0"/>
    <c:plotArea>
      <c:layout/>
      <c:lineChart>
        <c:grouping val="standard"/>
        <c:varyColors val="0"/>
        <c:ser>
          <c:idx val="0"/>
          <c:order val="0"/>
          <c:spPr>
            <a:ln w="38100">
              <a:solidFill>
                <a:srgbClr val="C00000"/>
              </a:solidFill>
            </a:ln>
          </c:spPr>
          <c:marker>
            <c:symbol val="none"/>
          </c:marker>
          <c:cat>
            <c:strRef>
              <c:f>'Circadian (2)'!$A$113:$A$160</c:f>
              <c:strCache>
                <c:ptCount val="48"/>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strCache>
            </c:strRef>
          </c:cat>
          <c:val>
            <c:numRef>
              <c:f>'Circadian (2)'!$B$113:$B$160</c:f>
              <c:numCache>
                <c:formatCode>0.0</c:formatCode>
                <c:ptCount val="48"/>
                <c:pt idx="0">
                  <c:v>10.566666666666826</c:v>
                </c:pt>
                <c:pt idx="1">
                  <c:v>9.3333333333333357</c:v>
                </c:pt>
                <c:pt idx="2">
                  <c:v>8.1666666666666767</c:v>
                </c:pt>
                <c:pt idx="3">
                  <c:v>6.8333333333333934</c:v>
                </c:pt>
                <c:pt idx="4">
                  <c:v>5.666666666666667</c:v>
                </c:pt>
                <c:pt idx="5">
                  <c:v>4.5</c:v>
                </c:pt>
                <c:pt idx="6">
                  <c:v>3.6666666666666665</c:v>
                </c:pt>
                <c:pt idx="7">
                  <c:v>3</c:v>
                </c:pt>
                <c:pt idx="8">
                  <c:v>2.8333333333333335</c:v>
                </c:pt>
                <c:pt idx="9">
                  <c:v>3</c:v>
                </c:pt>
                <c:pt idx="10">
                  <c:v>3.5666666666666664</c:v>
                </c:pt>
                <c:pt idx="11">
                  <c:v>4.3999999999999995</c:v>
                </c:pt>
                <c:pt idx="12">
                  <c:v>5.6333333333333524</c:v>
                </c:pt>
                <c:pt idx="13">
                  <c:v>7.2333333333334124</c:v>
                </c:pt>
                <c:pt idx="14">
                  <c:v>8.9333333333333318</c:v>
                </c:pt>
                <c:pt idx="15">
                  <c:v>11.033333333333333</c:v>
                </c:pt>
                <c:pt idx="16">
                  <c:v>13.200000000000001</c:v>
                </c:pt>
                <c:pt idx="17">
                  <c:v>15.166666666666726</c:v>
                </c:pt>
                <c:pt idx="18">
                  <c:v>16.5</c:v>
                </c:pt>
                <c:pt idx="19">
                  <c:v>17.333333333332789</c:v>
                </c:pt>
                <c:pt idx="20">
                  <c:v>17.833333333332789</c:v>
                </c:pt>
                <c:pt idx="21">
                  <c:v>18</c:v>
                </c:pt>
                <c:pt idx="22">
                  <c:v>18</c:v>
                </c:pt>
                <c:pt idx="23">
                  <c:v>17.666666666666668</c:v>
                </c:pt>
                <c:pt idx="24">
                  <c:v>17.166666666666668</c:v>
                </c:pt>
                <c:pt idx="25">
                  <c:v>16.333333333332789</c:v>
                </c:pt>
                <c:pt idx="26">
                  <c:v>15.333333333333334</c:v>
                </c:pt>
                <c:pt idx="27">
                  <c:v>14.166666666666726</c:v>
                </c:pt>
                <c:pt idx="28">
                  <c:v>13.166666666666726</c:v>
                </c:pt>
                <c:pt idx="29">
                  <c:v>12.833333333333334</c:v>
                </c:pt>
                <c:pt idx="30">
                  <c:v>13.333333333333334</c:v>
                </c:pt>
                <c:pt idx="31">
                  <c:v>14.5</c:v>
                </c:pt>
                <c:pt idx="32">
                  <c:v>15.733333333333333</c:v>
                </c:pt>
                <c:pt idx="33">
                  <c:v>16.666666666666668</c:v>
                </c:pt>
                <c:pt idx="34">
                  <c:v>17.333333333332789</c:v>
                </c:pt>
                <c:pt idx="35">
                  <c:v>17.93333333333231</c:v>
                </c:pt>
                <c:pt idx="36">
                  <c:v>18.333333333332789</c:v>
                </c:pt>
                <c:pt idx="37">
                  <c:v>18.333333333332789</c:v>
                </c:pt>
                <c:pt idx="38">
                  <c:v>18.166666666666668</c:v>
                </c:pt>
                <c:pt idx="39">
                  <c:v>18</c:v>
                </c:pt>
                <c:pt idx="40">
                  <c:v>18</c:v>
                </c:pt>
                <c:pt idx="41">
                  <c:v>17.833333333332789</c:v>
                </c:pt>
                <c:pt idx="42">
                  <c:v>17.333333333332789</c:v>
                </c:pt>
                <c:pt idx="43">
                  <c:v>16</c:v>
                </c:pt>
                <c:pt idx="44">
                  <c:v>14.666666666666726</c:v>
                </c:pt>
                <c:pt idx="45">
                  <c:v>13.5</c:v>
                </c:pt>
                <c:pt idx="46">
                  <c:v>12.733333333333333</c:v>
                </c:pt>
                <c:pt idx="47">
                  <c:v>11.733333333333333</c:v>
                </c:pt>
              </c:numCache>
            </c:numRef>
          </c:val>
          <c:smooth val="0"/>
        </c:ser>
        <c:dLbls>
          <c:showLegendKey val="0"/>
          <c:showVal val="0"/>
          <c:showCatName val="0"/>
          <c:showSerName val="0"/>
          <c:showPercent val="0"/>
          <c:showBubbleSize val="0"/>
        </c:dLbls>
        <c:marker val="1"/>
        <c:smooth val="0"/>
        <c:axId val="314289152"/>
        <c:axId val="137846784"/>
      </c:lineChart>
      <c:catAx>
        <c:axId val="314289152"/>
        <c:scaling>
          <c:orientation val="minMax"/>
        </c:scaling>
        <c:delete val="0"/>
        <c:axPos val="b"/>
        <c:title>
          <c:tx>
            <c:rich>
              <a:bodyPr/>
              <a:lstStyle/>
              <a:p>
                <a:pPr>
                  <a:defRPr sz="1400"/>
                </a:pPr>
                <a:r>
                  <a:rPr lang="en-US" sz="1400" dirty="0"/>
                  <a:t>Hour of the Day</a:t>
                </a:r>
              </a:p>
            </c:rich>
          </c:tx>
          <c:layout/>
          <c:overlay val="0"/>
        </c:title>
        <c:majorTickMark val="out"/>
        <c:minorTickMark val="none"/>
        <c:tickLblPos val="nextTo"/>
        <c:txPr>
          <a:bodyPr/>
          <a:lstStyle/>
          <a:p>
            <a:pPr>
              <a:defRPr sz="1800"/>
            </a:pPr>
            <a:endParaRPr lang="en-US"/>
          </a:p>
        </c:txPr>
        <c:crossAx val="137846784"/>
        <c:crosses val="autoZero"/>
        <c:auto val="1"/>
        <c:lblAlgn val="ctr"/>
        <c:lblOffset val="100"/>
        <c:noMultiLvlLbl val="0"/>
      </c:catAx>
      <c:valAx>
        <c:axId val="137846784"/>
        <c:scaling>
          <c:orientation val="minMax"/>
        </c:scaling>
        <c:delete val="1"/>
        <c:axPos val="l"/>
        <c:title>
          <c:tx>
            <c:rich>
              <a:bodyPr rot="-5400000" vert="horz"/>
              <a:lstStyle/>
              <a:p>
                <a:pPr>
                  <a:defRPr sz="2000"/>
                </a:pPr>
                <a:r>
                  <a:rPr lang="en-US" sz="2000" dirty="0"/>
                  <a:t>Relative </a:t>
                </a:r>
                <a:r>
                  <a:rPr lang="en-US" sz="2000" dirty="0" smtClean="0"/>
                  <a:t> Alertness &amp; Arousal</a:t>
                </a:r>
                <a:endParaRPr lang="en-US" sz="2000" dirty="0"/>
              </a:p>
            </c:rich>
          </c:tx>
          <c:layout/>
          <c:overlay val="0"/>
        </c:title>
        <c:numFmt formatCode="0.0" sourceLinked="1"/>
        <c:majorTickMark val="out"/>
        <c:minorTickMark val="none"/>
        <c:tickLblPos val="none"/>
        <c:crossAx val="314289152"/>
        <c:crosses val="autoZero"/>
        <c:crossBetween val="between"/>
      </c:valAx>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800"/>
            </a:pPr>
            <a:r>
              <a:rPr lang="en-US" sz="2800" dirty="0"/>
              <a:t>Driving </a:t>
            </a:r>
            <a:r>
              <a:rPr lang="en-US" sz="2800" dirty="0" smtClean="0"/>
              <a:t>Incidents </a:t>
            </a:r>
            <a:endParaRPr lang="en-US" sz="2800" dirty="0"/>
          </a:p>
          <a:p>
            <a:pPr>
              <a:defRPr sz="2800"/>
            </a:pPr>
            <a:r>
              <a:rPr lang="en-US" sz="2800" dirty="0"/>
              <a:t> </a:t>
            </a:r>
            <a:r>
              <a:rPr lang="en-US" sz="2800" i="1" dirty="0"/>
              <a:t>with High</a:t>
            </a:r>
            <a:r>
              <a:rPr lang="en-US" sz="2800" i="1" baseline="0" dirty="0"/>
              <a:t> Drowsiness</a:t>
            </a:r>
            <a:endParaRPr lang="en-US" sz="2800" i="1" dirty="0"/>
          </a:p>
        </c:rich>
      </c:tx>
      <c:layout>
        <c:manualLayout>
          <c:xMode val="edge"/>
          <c:yMode val="edge"/>
          <c:x val="0.37604154048051674"/>
          <c:y val="9.7222222222222224E-2"/>
        </c:manualLayout>
      </c:layout>
      <c:overlay val="1"/>
    </c:title>
    <c:autoTitleDeleted val="0"/>
    <c:plotArea>
      <c:layout>
        <c:manualLayout>
          <c:layoutTarget val="inner"/>
          <c:xMode val="edge"/>
          <c:yMode val="edge"/>
          <c:x val="0.11564657783161861"/>
          <c:y val="6.1706453359997124E-2"/>
          <c:w val="0.8619175247324854"/>
          <c:h val="0.77988959713370343"/>
        </c:manualLayout>
      </c:layout>
      <c:barChart>
        <c:barDir val="col"/>
        <c:grouping val="clustered"/>
        <c:varyColors val="0"/>
        <c:ser>
          <c:idx val="0"/>
          <c:order val="0"/>
          <c:spPr>
            <a:solidFill>
              <a:srgbClr val="C00000"/>
            </a:solidFill>
          </c:spPr>
          <c:invertIfNegative val="0"/>
          <c:cat>
            <c:strRef>
              <c:f>'Ind Dif 10 Drivers'!$A$4:$A$13</c:f>
              <c:strCache>
                <c:ptCount val="10"/>
                <c:pt idx="0">
                  <c:v>A</c:v>
                </c:pt>
                <c:pt idx="1">
                  <c:v>B</c:v>
                </c:pt>
                <c:pt idx="2">
                  <c:v>C</c:v>
                </c:pt>
                <c:pt idx="3">
                  <c:v>D</c:v>
                </c:pt>
                <c:pt idx="4">
                  <c:v>E</c:v>
                </c:pt>
                <c:pt idx="5">
                  <c:v>F</c:v>
                </c:pt>
                <c:pt idx="6">
                  <c:v>G</c:v>
                </c:pt>
                <c:pt idx="7">
                  <c:v>H</c:v>
                </c:pt>
                <c:pt idx="8">
                  <c:v>I</c:v>
                </c:pt>
                <c:pt idx="9">
                  <c:v>J</c:v>
                </c:pt>
              </c:strCache>
            </c:strRef>
          </c:cat>
          <c:val>
            <c:numRef>
              <c:f>'Ind Dif 10 Drivers'!$B$4:$B$13</c:f>
              <c:numCache>
                <c:formatCode>0.0%</c:formatCode>
                <c:ptCount val="10"/>
                <c:pt idx="0">
                  <c:v>2.6000000000000082E-2</c:v>
                </c:pt>
                <c:pt idx="1">
                  <c:v>1.2999999999999998E-2</c:v>
                </c:pt>
                <c:pt idx="2">
                  <c:v>6.0000000000000114E-3</c:v>
                </c:pt>
                <c:pt idx="3">
                  <c:v>3.0000000000000092E-3</c:v>
                </c:pt>
                <c:pt idx="4">
                  <c:v>2.0000000000000052E-3</c:v>
                </c:pt>
                <c:pt idx="5">
                  <c:v>1.0000000000000041E-3</c:v>
                </c:pt>
                <c:pt idx="6">
                  <c:v>0</c:v>
                </c:pt>
                <c:pt idx="7">
                  <c:v>0</c:v>
                </c:pt>
                <c:pt idx="8">
                  <c:v>0</c:v>
                </c:pt>
                <c:pt idx="9">
                  <c:v>0</c:v>
                </c:pt>
              </c:numCache>
            </c:numRef>
          </c:val>
        </c:ser>
        <c:dLbls>
          <c:showLegendKey val="0"/>
          <c:showVal val="0"/>
          <c:showCatName val="0"/>
          <c:showSerName val="0"/>
          <c:showPercent val="0"/>
          <c:showBubbleSize val="0"/>
        </c:dLbls>
        <c:gapWidth val="150"/>
        <c:axId val="314516992"/>
        <c:axId val="137849664"/>
      </c:barChart>
      <c:catAx>
        <c:axId val="314516992"/>
        <c:scaling>
          <c:orientation val="minMax"/>
        </c:scaling>
        <c:delete val="0"/>
        <c:axPos val="b"/>
        <c:title>
          <c:tx>
            <c:rich>
              <a:bodyPr/>
              <a:lstStyle/>
              <a:p>
                <a:pPr>
                  <a:defRPr sz="1800"/>
                </a:pPr>
                <a:r>
                  <a:rPr lang="en-US" sz="1800" dirty="0"/>
                  <a:t>10 Drivers</a:t>
                </a:r>
              </a:p>
            </c:rich>
          </c:tx>
          <c:layout/>
          <c:overlay val="0"/>
        </c:title>
        <c:majorTickMark val="out"/>
        <c:minorTickMark val="none"/>
        <c:tickLblPos val="nextTo"/>
        <c:txPr>
          <a:bodyPr/>
          <a:lstStyle/>
          <a:p>
            <a:pPr>
              <a:defRPr sz="1800" b="1"/>
            </a:pPr>
            <a:endParaRPr lang="en-US"/>
          </a:p>
        </c:txPr>
        <c:crossAx val="137849664"/>
        <c:crosses val="autoZero"/>
        <c:auto val="1"/>
        <c:lblAlgn val="ctr"/>
        <c:lblOffset val="100"/>
        <c:noMultiLvlLbl val="0"/>
      </c:catAx>
      <c:valAx>
        <c:axId val="137849664"/>
        <c:scaling>
          <c:orientation val="minMax"/>
        </c:scaling>
        <c:delete val="0"/>
        <c:axPos val="l"/>
        <c:majorGridlines/>
        <c:title>
          <c:tx>
            <c:rich>
              <a:bodyPr rot="-5400000" vert="horz"/>
              <a:lstStyle/>
              <a:p>
                <a:pPr>
                  <a:defRPr sz="2000"/>
                </a:pPr>
                <a:r>
                  <a:rPr lang="en-US" sz="2000" dirty="0"/>
                  <a:t>Rate</a:t>
                </a:r>
                <a:r>
                  <a:rPr lang="en-US" sz="2000" baseline="0" dirty="0"/>
                  <a:t> Per Hour</a:t>
                </a:r>
                <a:endParaRPr lang="en-US" sz="2000" dirty="0"/>
              </a:p>
            </c:rich>
          </c:tx>
          <c:layout>
            <c:manualLayout>
              <c:xMode val="edge"/>
              <c:yMode val="edge"/>
              <c:x val="1.6025641025641025E-3"/>
              <c:y val="0.29098987626547379"/>
            </c:manualLayout>
          </c:layout>
          <c:overlay val="0"/>
        </c:title>
        <c:numFmt formatCode="0.0%" sourceLinked="1"/>
        <c:majorTickMark val="out"/>
        <c:minorTickMark val="none"/>
        <c:tickLblPos val="nextTo"/>
        <c:txPr>
          <a:bodyPr/>
          <a:lstStyle/>
          <a:p>
            <a:pPr>
              <a:defRPr sz="1200" b="1"/>
            </a:pPr>
            <a:endParaRPr lang="en-US"/>
          </a:p>
        </c:txPr>
        <c:crossAx val="314516992"/>
        <c:crosses val="autoZero"/>
        <c:crossBetween val="between"/>
      </c:valAx>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7628205128205128E-2"/>
          <c:y val="1.4925373134328361E-2"/>
          <c:w val="0.96474358974359065"/>
          <c:h val="0.86414991969288824"/>
        </c:manualLayout>
      </c:layout>
      <c:barChart>
        <c:barDir val="col"/>
        <c:grouping val="stacked"/>
        <c:varyColors val="0"/>
        <c:ser>
          <c:idx val="0"/>
          <c:order val="0"/>
          <c:invertIfNegative val="0"/>
          <c:dLbls>
            <c:txPr>
              <a:bodyPr/>
              <a:lstStyle/>
              <a:p>
                <a:pPr>
                  <a:defRPr sz="1800" b="1"/>
                </a:pPr>
                <a:endParaRPr lang="en-US"/>
              </a:p>
            </c:txPr>
            <c:dLblPos val="ctr"/>
            <c:showLegendKey val="0"/>
            <c:showVal val="1"/>
            <c:showCatName val="0"/>
            <c:showSerName val="0"/>
            <c:showPercent val="0"/>
            <c:showBubbleSize val="0"/>
            <c:showLeaderLines val="0"/>
          </c:dLbls>
          <c:cat>
            <c:strRef>
              <c:f>'Ind Dif DFAS'!$B$6:$C$6</c:f>
              <c:strCache>
                <c:ptCount val="2"/>
                <c:pt idx="0">
                  <c:v>Drivers</c:v>
                </c:pt>
                <c:pt idx="1">
                  <c:v>Drowsy Periods</c:v>
                </c:pt>
              </c:strCache>
            </c:strRef>
          </c:cat>
          <c:val>
            <c:numRef>
              <c:f>'Ind Dif DFAS'!$B$7:$C$7</c:f>
              <c:numCache>
                <c:formatCode>0%</c:formatCode>
                <c:ptCount val="2"/>
                <c:pt idx="0">
                  <c:v>0.86000000000000065</c:v>
                </c:pt>
                <c:pt idx="1">
                  <c:v>0.46</c:v>
                </c:pt>
              </c:numCache>
            </c:numRef>
          </c:val>
        </c:ser>
        <c:ser>
          <c:idx val="1"/>
          <c:order val="1"/>
          <c:invertIfNegative val="0"/>
          <c:dLbls>
            <c:txPr>
              <a:bodyPr/>
              <a:lstStyle/>
              <a:p>
                <a:pPr>
                  <a:defRPr sz="1800" b="1"/>
                </a:pPr>
                <a:endParaRPr lang="en-US"/>
              </a:p>
            </c:txPr>
            <c:dLblPos val="ctr"/>
            <c:showLegendKey val="0"/>
            <c:showVal val="1"/>
            <c:showCatName val="0"/>
            <c:showSerName val="0"/>
            <c:showPercent val="0"/>
            <c:showBubbleSize val="0"/>
            <c:showLeaderLines val="0"/>
          </c:dLbls>
          <c:cat>
            <c:strRef>
              <c:f>'Ind Dif DFAS'!$B$6:$C$6</c:f>
              <c:strCache>
                <c:ptCount val="2"/>
                <c:pt idx="0">
                  <c:v>Drivers</c:v>
                </c:pt>
                <c:pt idx="1">
                  <c:v>Drowsy Periods</c:v>
                </c:pt>
              </c:strCache>
            </c:strRef>
          </c:cat>
          <c:val>
            <c:numRef>
              <c:f>'Ind Dif DFAS'!$B$8:$C$8</c:f>
              <c:numCache>
                <c:formatCode>0%</c:formatCode>
                <c:ptCount val="2"/>
                <c:pt idx="0">
                  <c:v>0.14000000000000001</c:v>
                </c:pt>
                <c:pt idx="1">
                  <c:v>0.54</c:v>
                </c:pt>
              </c:numCache>
            </c:numRef>
          </c:val>
        </c:ser>
        <c:dLbls>
          <c:showLegendKey val="0"/>
          <c:showVal val="1"/>
          <c:showCatName val="0"/>
          <c:showSerName val="0"/>
          <c:showPercent val="0"/>
          <c:showBubbleSize val="0"/>
        </c:dLbls>
        <c:gapWidth val="150"/>
        <c:overlap val="100"/>
        <c:axId val="314555904"/>
        <c:axId val="137849088"/>
      </c:barChart>
      <c:catAx>
        <c:axId val="314555904"/>
        <c:scaling>
          <c:orientation val="minMax"/>
        </c:scaling>
        <c:delete val="0"/>
        <c:axPos val="b"/>
        <c:majorTickMark val="out"/>
        <c:minorTickMark val="none"/>
        <c:tickLblPos val="nextTo"/>
        <c:txPr>
          <a:bodyPr/>
          <a:lstStyle/>
          <a:p>
            <a:pPr>
              <a:defRPr sz="2000" b="1"/>
            </a:pPr>
            <a:endParaRPr lang="en-US"/>
          </a:p>
        </c:txPr>
        <c:crossAx val="137849088"/>
        <c:crosses val="autoZero"/>
        <c:auto val="1"/>
        <c:lblAlgn val="ctr"/>
        <c:lblOffset val="100"/>
        <c:noMultiLvlLbl val="0"/>
      </c:catAx>
      <c:valAx>
        <c:axId val="137849088"/>
        <c:scaling>
          <c:orientation val="minMax"/>
        </c:scaling>
        <c:delete val="1"/>
        <c:axPos val="l"/>
        <c:numFmt formatCode="0%" sourceLinked="1"/>
        <c:majorTickMark val="out"/>
        <c:minorTickMark val="none"/>
        <c:tickLblPos val="none"/>
        <c:crossAx val="314555904"/>
        <c:crosses val="autoZero"/>
        <c:crossBetween val="between"/>
      </c:valAx>
    </c:plotArea>
    <c:plotVisOnly val="1"/>
    <c:dispBlanksAs val="gap"/>
    <c:showDLblsOverMax val="0"/>
  </c:chart>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883505-4552-4565-BA43-7D937D22C097}" type="doc">
      <dgm:prSet loTypeId="urn:microsoft.com/office/officeart/2009/3/layout/StepUpProcess" loCatId="process" qsTypeId="urn:microsoft.com/office/officeart/2005/8/quickstyle/simple1#1" qsCatId="simple" csTypeId="urn:microsoft.com/office/officeart/2005/8/colors/colorful1#1" csCatId="colorful" phldr="1"/>
      <dgm:spPr/>
      <dgm:t>
        <a:bodyPr/>
        <a:lstStyle/>
        <a:p>
          <a:endParaRPr lang="en-US"/>
        </a:p>
      </dgm:t>
    </dgm:pt>
    <dgm:pt modelId="{207E8484-9A58-4C0A-B467-67FD0193EFDF}">
      <dgm:prSet phldrT="[Text]" custT="1"/>
      <dgm:spPr/>
      <dgm:t>
        <a:bodyPr/>
        <a:lstStyle/>
        <a:p>
          <a:pPr>
            <a:spcAft>
              <a:spcPts val="0"/>
            </a:spcAft>
          </a:pPr>
          <a:r>
            <a:rPr lang="en-US" sz="2400" dirty="0" smtClean="0">
              <a:solidFill>
                <a:srgbClr val="6600CC"/>
              </a:solidFill>
            </a:rPr>
            <a:t>Aware, thinking </a:t>
          </a:r>
        </a:p>
        <a:p>
          <a:pPr>
            <a:spcAft>
              <a:spcPts val="0"/>
            </a:spcAft>
          </a:pPr>
          <a:r>
            <a:rPr lang="en-US" sz="2400" dirty="0" smtClean="0">
              <a:solidFill>
                <a:srgbClr val="6600CC"/>
              </a:solidFill>
            </a:rPr>
            <a:t>of change</a:t>
          </a:r>
          <a:endParaRPr lang="en-US" sz="2400" dirty="0">
            <a:solidFill>
              <a:srgbClr val="6600CC"/>
            </a:solidFill>
          </a:endParaRPr>
        </a:p>
      </dgm:t>
    </dgm:pt>
    <dgm:pt modelId="{E73DAB9A-DDC3-4D3C-B93F-1C89191F8719}" type="parTrans" cxnId="{A563CB89-EDA8-47F6-99C2-D9AF25E55A48}">
      <dgm:prSet/>
      <dgm:spPr/>
      <dgm:t>
        <a:bodyPr/>
        <a:lstStyle/>
        <a:p>
          <a:endParaRPr lang="en-US"/>
        </a:p>
      </dgm:t>
    </dgm:pt>
    <dgm:pt modelId="{942E58B0-7A0E-4AD0-9A0C-0B94E6B444AB}" type="sibTrans" cxnId="{A563CB89-EDA8-47F6-99C2-D9AF25E55A48}">
      <dgm:prSet/>
      <dgm:spPr/>
      <dgm:t>
        <a:bodyPr/>
        <a:lstStyle/>
        <a:p>
          <a:endParaRPr lang="en-US"/>
        </a:p>
      </dgm:t>
    </dgm:pt>
    <dgm:pt modelId="{4BDB5B61-75E8-40A3-8356-31D461AFD864}">
      <dgm:prSet phldrT="[Text]" custT="1"/>
      <dgm:spPr/>
      <dgm:t>
        <a:bodyPr/>
        <a:lstStyle/>
        <a:p>
          <a:pPr>
            <a:spcAft>
              <a:spcPts val="0"/>
            </a:spcAft>
          </a:pPr>
          <a:endParaRPr lang="en-US" sz="2400" dirty="0"/>
        </a:p>
      </dgm:t>
    </dgm:pt>
    <dgm:pt modelId="{21284C6C-7D16-4178-9C74-34F042488907}" type="sibTrans" cxnId="{8C8CD135-D16F-4915-89CF-C2F4E936E3B0}">
      <dgm:prSet/>
      <dgm:spPr/>
      <dgm:t>
        <a:bodyPr/>
        <a:lstStyle/>
        <a:p>
          <a:endParaRPr lang="en-US"/>
        </a:p>
      </dgm:t>
    </dgm:pt>
    <dgm:pt modelId="{69F51D62-C0A5-4911-BB70-520FDA597A8D}" type="parTrans" cxnId="{8C8CD135-D16F-4915-89CF-C2F4E936E3B0}">
      <dgm:prSet/>
      <dgm:spPr/>
      <dgm:t>
        <a:bodyPr/>
        <a:lstStyle/>
        <a:p>
          <a:endParaRPr lang="en-US"/>
        </a:p>
      </dgm:t>
    </dgm:pt>
    <dgm:pt modelId="{CAD5AB99-D94D-455D-A3DF-BCDFE36281C4}">
      <dgm:prSet phldrT="[Text]" custT="1"/>
      <dgm:spPr/>
      <dgm:t>
        <a:bodyPr/>
        <a:lstStyle/>
        <a:p>
          <a:pPr>
            <a:spcAft>
              <a:spcPts val="0"/>
            </a:spcAft>
          </a:pPr>
          <a:endParaRPr lang="en-US" sz="2400" dirty="0" smtClean="0"/>
        </a:p>
        <a:p>
          <a:pPr>
            <a:spcAft>
              <a:spcPts val="0"/>
            </a:spcAft>
          </a:pPr>
          <a:r>
            <a:rPr lang="en-US" sz="2400" dirty="0" smtClean="0">
              <a:solidFill>
                <a:srgbClr val="A50021"/>
              </a:solidFill>
            </a:rPr>
            <a:t>Unaware </a:t>
          </a:r>
        </a:p>
        <a:p>
          <a:pPr>
            <a:spcAft>
              <a:spcPts val="0"/>
            </a:spcAft>
          </a:pPr>
          <a:r>
            <a:rPr lang="en-US" sz="2400" dirty="0" smtClean="0">
              <a:solidFill>
                <a:srgbClr val="A50021"/>
              </a:solidFill>
            </a:rPr>
            <a:t>of </a:t>
          </a:r>
        </a:p>
        <a:p>
          <a:pPr>
            <a:spcAft>
              <a:spcPts val="0"/>
            </a:spcAft>
          </a:pPr>
          <a:r>
            <a:rPr lang="en-US" sz="2400" dirty="0" smtClean="0">
              <a:solidFill>
                <a:srgbClr val="A50021"/>
              </a:solidFill>
            </a:rPr>
            <a:t>problem</a:t>
          </a:r>
          <a:endParaRPr lang="en-US" sz="2400" dirty="0">
            <a:solidFill>
              <a:srgbClr val="A50021"/>
            </a:solidFill>
          </a:endParaRPr>
        </a:p>
      </dgm:t>
    </dgm:pt>
    <dgm:pt modelId="{B2F14077-A0B1-459D-83D3-3D2DF01EDC08}" type="sibTrans" cxnId="{556D355C-F282-468A-B68E-D3A6F421C451}">
      <dgm:prSet/>
      <dgm:spPr/>
      <dgm:t>
        <a:bodyPr/>
        <a:lstStyle/>
        <a:p>
          <a:endParaRPr lang="en-US"/>
        </a:p>
      </dgm:t>
    </dgm:pt>
    <dgm:pt modelId="{E11D0695-17A3-413B-B4AE-517DC4F26BFF}" type="parTrans" cxnId="{556D355C-F282-468A-B68E-D3A6F421C451}">
      <dgm:prSet/>
      <dgm:spPr/>
      <dgm:t>
        <a:bodyPr/>
        <a:lstStyle/>
        <a:p>
          <a:endParaRPr lang="en-US"/>
        </a:p>
      </dgm:t>
    </dgm:pt>
    <dgm:pt modelId="{36C7DB34-AA08-43FC-B754-88AA15F82DC4}" type="pres">
      <dgm:prSet presAssocID="{FD883505-4552-4565-BA43-7D937D22C097}" presName="rootnode" presStyleCnt="0">
        <dgm:presLayoutVars>
          <dgm:chMax/>
          <dgm:chPref/>
          <dgm:dir/>
          <dgm:animLvl val="lvl"/>
        </dgm:presLayoutVars>
      </dgm:prSet>
      <dgm:spPr/>
      <dgm:t>
        <a:bodyPr/>
        <a:lstStyle/>
        <a:p>
          <a:endParaRPr lang="en-US"/>
        </a:p>
      </dgm:t>
    </dgm:pt>
    <dgm:pt modelId="{5FC8805C-F3CF-4906-AE60-F6BA2640E83D}" type="pres">
      <dgm:prSet presAssocID="{CAD5AB99-D94D-455D-A3DF-BCDFE36281C4}" presName="composite" presStyleCnt="0"/>
      <dgm:spPr/>
    </dgm:pt>
    <dgm:pt modelId="{E86CF523-9DB0-4AF9-9B9B-88E95239C77B}" type="pres">
      <dgm:prSet presAssocID="{CAD5AB99-D94D-455D-A3DF-BCDFE36281C4}" presName="LShape" presStyleLbl="alignNode1" presStyleIdx="0" presStyleCnt="5" custScaleX="77018" custScaleY="77018" custLinFactNeighborX="-11870" custLinFactNeighborY="63153"/>
      <dgm:spPr/>
    </dgm:pt>
    <dgm:pt modelId="{7B28E0DB-13F6-4BDB-AA21-17F6A7E582EF}" type="pres">
      <dgm:prSet presAssocID="{CAD5AB99-D94D-455D-A3DF-BCDFE36281C4}" presName="ParentText" presStyleLbl="revTx" presStyleIdx="0" presStyleCnt="3" custLinFactNeighborX="-226" custLinFactNeighborY="30864">
        <dgm:presLayoutVars>
          <dgm:chMax val="0"/>
          <dgm:chPref val="0"/>
          <dgm:bulletEnabled val="1"/>
        </dgm:presLayoutVars>
      </dgm:prSet>
      <dgm:spPr/>
      <dgm:t>
        <a:bodyPr/>
        <a:lstStyle/>
        <a:p>
          <a:endParaRPr lang="en-US"/>
        </a:p>
      </dgm:t>
    </dgm:pt>
    <dgm:pt modelId="{3C468210-F876-49C7-B17B-021ADFECBD2A}" type="pres">
      <dgm:prSet presAssocID="{CAD5AB99-D94D-455D-A3DF-BCDFE36281C4}" presName="Triangle" presStyleLbl="alignNode1" presStyleIdx="1" presStyleCnt="5" custLinFactX="-58694" custLinFactY="100000" custLinFactNeighborX="-100000" custLinFactNeighborY="197497"/>
      <dgm:spPr/>
      <dgm:t>
        <a:bodyPr/>
        <a:lstStyle/>
        <a:p>
          <a:endParaRPr lang="en-US"/>
        </a:p>
      </dgm:t>
    </dgm:pt>
    <dgm:pt modelId="{89E3B890-E5AF-49C4-AACA-A85E08A7C395}" type="pres">
      <dgm:prSet presAssocID="{B2F14077-A0B1-459D-83D3-3D2DF01EDC08}" presName="sibTrans" presStyleCnt="0"/>
      <dgm:spPr/>
    </dgm:pt>
    <dgm:pt modelId="{BB904247-C2A2-4A53-98D4-A633D82E06C0}" type="pres">
      <dgm:prSet presAssocID="{B2F14077-A0B1-459D-83D3-3D2DF01EDC08}" presName="space" presStyleCnt="0"/>
      <dgm:spPr/>
    </dgm:pt>
    <dgm:pt modelId="{7BA2142D-F716-4984-8A80-FF2C74BDF3B8}" type="pres">
      <dgm:prSet presAssocID="{207E8484-9A58-4C0A-B467-67FD0193EFDF}" presName="composite" presStyleCnt="0"/>
      <dgm:spPr/>
    </dgm:pt>
    <dgm:pt modelId="{E0860E0B-C013-412D-B476-760497933CAF}" type="pres">
      <dgm:prSet presAssocID="{207E8484-9A58-4C0A-B467-67FD0193EFDF}" presName="LShape" presStyleLbl="alignNode1" presStyleIdx="2" presStyleCnt="5" custScaleX="75984" custScaleY="83714" custLinFactNeighborX="-32848" custLinFactNeighborY="48554"/>
      <dgm:spPr/>
    </dgm:pt>
    <dgm:pt modelId="{2D1F94D3-0763-4FCB-BCAD-30C3ED446C47}" type="pres">
      <dgm:prSet presAssocID="{207E8484-9A58-4C0A-B467-67FD0193EFDF}" presName="ParentText" presStyleLbl="revTx" presStyleIdx="1" presStyleCnt="3" custLinFactNeighborX="-22434" custLinFactNeighborY="38869">
        <dgm:presLayoutVars>
          <dgm:chMax val="0"/>
          <dgm:chPref val="0"/>
          <dgm:bulletEnabled val="1"/>
        </dgm:presLayoutVars>
      </dgm:prSet>
      <dgm:spPr/>
      <dgm:t>
        <a:bodyPr/>
        <a:lstStyle/>
        <a:p>
          <a:endParaRPr lang="en-US"/>
        </a:p>
      </dgm:t>
    </dgm:pt>
    <dgm:pt modelId="{B1134024-9FB9-42E2-A2C3-6E57A63CAB64}" type="pres">
      <dgm:prSet presAssocID="{207E8484-9A58-4C0A-B467-67FD0193EFDF}" presName="Triangle" presStyleLbl="alignNode1" presStyleIdx="3" presStyleCnt="5" custLinFactX="-100000" custLinFactY="100000" custLinFactNeighborX="-161057" custLinFactNeighborY="112476"/>
      <dgm:spPr/>
      <dgm:t>
        <a:bodyPr/>
        <a:lstStyle/>
        <a:p>
          <a:endParaRPr lang="en-US"/>
        </a:p>
      </dgm:t>
    </dgm:pt>
    <dgm:pt modelId="{C40836E3-EC8E-4AAC-9F41-6889A0BE8705}" type="pres">
      <dgm:prSet presAssocID="{942E58B0-7A0E-4AD0-9A0C-0B94E6B444AB}" presName="sibTrans" presStyleCnt="0"/>
      <dgm:spPr/>
    </dgm:pt>
    <dgm:pt modelId="{CE9A1701-3803-4F04-B86D-B0E98418BA1A}" type="pres">
      <dgm:prSet presAssocID="{942E58B0-7A0E-4AD0-9A0C-0B94E6B444AB}" presName="space" presStyleCnt="0"/>
      <dgm:spPr/>
    </dgm:pt>
    <dgm:pt modelId="{00CB48FA-AB2D-4F1B-967C-E6BD69BB3613}" type="pres">
      <dgm:prSet presAssocID="{4BDB5B61-75E8-40A3-8356-31D461AFD864}" presName="composite" presStyleCnt="0"/>
      <dgm:spPr/>
    </dgm:pt>
    <dgm:pt modelId="{1F407FD4-8F37-4A2D-85DA-6F3107603417}" type="pres">
      <dgm:prSet presAssocID="{4BDB5B61-75E8-40A3-8356-31D461AFD864}" presName="LShape" presStyleLbl="alignNode1" presStyleIdx="4" presStyleCnt="5" custScaleX="77014" custScaleY="87293" custLinFactNeighborX="-49939" custLinFactNeighborY="22951"/>
      <dgm:spPr/>
    </dgm:pt>
    <dgm:pt modelId="{638765B9-27A4-4E6E-904E-48C72A9116D3}" type="pres">
      <dgm:prSet presAssocID="{4BDB5B61-75E8-40A3-8356-31D461AFD864}" presName="ParentText" presStyleLbl="revTx" presStyleIdx="2" presStyleCnt="3" custScaleX="77650" custLinFactY="-83256" custLinFactNeighborX="11163" custLinFactNeighborY="-100000">
        <dgm:presLayoutVars>
          <dgm:chMax val="0"/>
          <dgm:chPref val="0"/>
          <dgm:bulletEnabled val="1"/>
        </dgm:presLayoutVars>
      </dgm:prSet>
      <dgm:spPr/>
      <dgm:t>
        <a:bodyPr/>
        <a:lstStyle/>
        <a:p>
          <a:endParaRPr lang="en-US"/>
        </a:p>
      </dgm:t>
    </dgm:pt>
  </dgm:ptLst>
  <dgm:cxnLst>
    <dgm:cxn modelId="{556D355C-F282-468A-B68E-D3A6F421C451}" srcId="{FD883505-4552-4565-BA43-7D937D22C097}" destId="{CAD5AB99-D94D-455D-A3DF-BCDFE36281C4}" srcOrd="0" destOrd="0" parTransId="{E11D0695-17A3-413B-B4AE-517DC4F26BFF}" sibTransId="{B2F14077-A0B1-459D-83D3-3D2DF01EDC08}"/>
    <dgm:cxn modelId="{A563CB89-EDA8-47F6-99C2-D9AF25E55A48}" srcId="{FD883505-4552-4565-BA43-7D937D22C097}" destId="{207E8484-9A58-4C0A-B467-67FD0193EFDF}" srcOrd="1" destOrd="0" parTransId="{E73DAB9A-DDC3-4D3C-B93F-1C89191F8719}" sibTransId="{942E58B0-7A0E-4AD0-9A0C-0B94E6B444AB}"/>
    <dgm:cxn modelId="{8C8CD135-D16F-4915-89CF-C2F4E936E3B0}" srcId="{FD883505-4552-4565-BA43-7D937D22C097}" destId="{4BDB5B61-75E8-40A3-8356-31D461AFD864}" srcOrd="2" destOrd="0" parTransId="{69F51D62-C0A5-4911-BB70-520FDA597A8D}" sibTransId="{21284C6C-7D16-4178-9C74-34F042488907}"/>
    <dgm:cxn modelId="{742FB3DF-7CCA-45F9-927B-8B287D4B8D0E}" type="presOf" srcId="{CAD5AB99-D94D-455D-A3DF-BCDFE36281C4}" destId="{7B28E0DB-13F6-4BDB-AA21-17F6A7E582EF}" srcOrd="0" destOrd="0" presId="urn:microsoft.com/office/officeart/2009/3/layout/StepUpProcess"/>
    <dgm:cxn modelId="{859B6C5B-179D-4AA4-839A-2672C8872862}" type="presOf" srcId="{FD883505-4552-4565-BA43-7D937D22C097}" destId="{36C7DB34-AA08-43FC-B754-88AA15F82DC4}" srcOrd="0" destOrd="0" presId="urn:microsoft.com/office/officeart/2009/3/layout/StepUpProcess"/>
    <dgm:cxn modelId="{30A1541F-0CB7-4ED5-B9FF-990611497079}" type="presOf" srcId="{4BDB5B61-75E8-40A3-8356-31D461AFD864}" destId="{638765B9-27A4-4E6E-904E-48C72A9116D3}" srcOrd="0" destOrd="0" presId="urn:microsoft.com/office/officeart/2009/3/layout/StepUpProcess"/>
    <dgm:cxn modelId="{ABEAEE2C-0593-4977-B9B8-9862F8CBD43F}" type="presOf" srcId="{207E8484-9A58-4C0A-B467-67FD0193EFDF}" destId="{2D1F94D3-0763-4FCB-BCAD-30C3ED446C47}" srcOrd="0" destOrd="0" presId="urn:microsoft.com/office/officeart/2009/3/layout/StepUpProcess"/>
    <dgm:cxn modelId="{6FEFFCDE-A377-484C-AF05-AAE32C1F69BA}" type="presParOf" srcId="{36C7DB34-AA08-43FC-B754-88AA15F82DC4}" destId="{5FC8805C-F3CF-4906-AE60-F6BA2640E83D}" srcOrd="0" destOrd="0" presId="urn:microsoft.com/office/officeart/2009/3/layout/StepUpProcess"/>
    <dgm:cxn modelId="{31F5AF81-BB8D-445A-B0C3-7DAD4A763580}" type="presParOf" srcId="{5FC8805C-F3CF-4906-AE60-F6BA2640E83D}" destId="{E86CF523-9DB0-4AF9-9B9B-88E95239C77B}" srcOrd="0" destOrd="0" presId="urn:microsoft.com/office/officeart/2009/3/layout/StepUpProcess"/>
    <dgm:cxn modelId="{5CBA5E21-AD2E-4479-AE8C-84FC296A6E21}" type="presParOf" srcId="{5FC8805C-F3CF-4906-AE60-F6BA2640E83D}" destId="{7B28E0DB-13F6-4BDB-AA21-17F6A7E582EF}" srcOrd="1" destOrd="0" presId="urn:microsoft.com/office/officeart/2009/3/layout/StepUpProcess"/>
    <dgm:cxn modelId="{BF36E040-EA0E-4FB8-B018-35CB36FEC880}" type="presParOf" srcId="{5FC8805C-F3CF-4906-AE60-F6BA2640E83D}" destId="{3C468210-F876-49C7-B17B-021ADFECBD2A}" srcOrd="2" destOrd="0" presId="urn:microsoft.com/office/officeart/2009/3/layout/StepUpProcess"/>
    <dgm:cxn modelId="{2AEAC8C0-6A27-4AE0-98AE-D3D053E53535}" type="presParOf" srcId="{36C7DB34-AA08-43FC-B754-88AA15F82DC4}" destId="{89E3B890-E5AF-49C4-AACA-A85E08A7C395}" srcOrd="1" destOrd="0" presId="urn:microsoft.com/office/officeart/2009/3/layout/StepUpProcess"/>
    <dgm:cxn modelId="{4B2A23CE-A278-44EC-B9A7-27DBB47E28E0}" type="presParOf" srcId="{89E3B890-E5AF-49C4-AACA-A85E08A7C395}" destId="{BB904247-C2A2-4A53-98D4-A633D82E06C0}" srcOrd="0" destOrd="0" presId="urn:microsoft.com/office/officeart/2009/3/layout/StepUpProcess"/>
    <dgm:cxn modelId="{478B4EFA-086E-4FA0-970D-6EDFBA4E078F}" type="presParOf" srcId="{36C7DB34-AA08-43FC-B754-88AA15F82DC4}" destId="{7BA2142D-F716-4984-8A80-FF2C74BDF3B8}" srcOrd="2" destOrd="0" presId="urn:microsoft.com/office/officeart/2009/3/layout/StepUpProcess"/>
    <dgm:cxn modelId="{556B6A64-FE24-4C9F-B6A0-1883E488B119}" type="presParOf" srcId="{7BA2142D-F716-4984-8A80-FF2C74BDF3B8}" destId="{E0860E0B-C013-412D-B476-760497933CAF}" srcOrd="0" destOrd="0" presId="urn:microsoft.com/office/officeart/2009/3/layout/StepUpProcess"/>
    <dgm:cxn modelId="{3006B4FB-6718-4F4B-8383-8ED698F70233}" type="presParOf" srcId="{7BA2142D-F716-4984-8A80-FF2C74BDF3B8}" destId="{2D1F94D3-0763-4FCB-BCAD-30C3ED446C47}" srcOrd="1" destOrd="0" presId="urn:microsoft.com/office/officeart/2009/3/layout/StepUpProcess"/>
    <dgm:cxn modelId="{9C3FB110-DBA6-4AE5-B396-081E6744A088}" type="presParOf" srcId="{7BA2142D-F716-4984-8A80-FF2C74BDF3B8}" destId="{B1134024-9FB9-42E2-A2C3-6E57A63CAB64}" srcOrd="2" destOrd="0" presId="urn:microsoft.com/office/officeart/2009/3/layout/StepUpProcess"/>
    <dgm:cxn modelId="{6E5305E8-BCB2-485A-9E5A-4289B0607479}" type="presParOf" srcId="{36C7DB34-AA08-43FC-B754-88AA15F82DC4}" destId="{C40836E3-EC8E-4AAC-9F41-6889A0BE8705}" srcOrd="3" destOrd="0" presId="urn:microsoft.com/office/officeart/2009/3/layout/StepUpProcess"/>
    <dgm:cxn modelId="{F8145E53-E089-454C-AB1B-D7B51E0B4CDC}" type="presParOf" srcId="{C40836E3-EC8E-4AAC-9F41-6889A0BE8705}" destId="{CE9A1701-3803-4F04-B86D-B0E98418BA1A}" srcOrd="0" destOrd="0" presId="urn:microsoft.com/office/officeart/2009/3/layout/StepUpProcess"/>
    <dgm:cxn modelId="{311035D8-FE05-4F77-9008-4FF797853D6B}" type="presParOf" srcId="{36C7DB34-AA08-43FC-B754-88AA15F82DC4}" destId="{00CB48FA-AB2D-4F1B-967C-E6BD69BB3613}" srcOrd="4" destOrd="0" presId="urn:microsoft.com/office/officeart/2009/3/layout/StepUpProcess"/>
    <dgm:cxn modelId="{1C8817E7-C162-49E7-9FA6-563BC770933F}" type="presParOf" srcId="{00CB48FA-AB2D-4F1B-967C-E6BD69BB3613}" destId="{1F407FD4-8F37-4A2D-85DA-6F3107603417}" srcOrd="0" destOrd="0" presId="urn:microsoft.com/office/officeart/2009/3/layout/StepUpProcess"/>
    <dgm:cxn modelId="{73ACE2DB-A9F6-45BD-9B0F-DB0ABDF3B384}" type="presParOf" srcId="{00CB48FA-AB2D-4F1B-967C-E6BD69BB3613}" destId="{638765B9-27A4-4E6E-904E-48C72A9116D3}"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883505-4552-4565-BA43-7D937D22C097}" type="doc">
      <dgm:prSet loTypeId="urn:microsoft.com/office/officeart/2009/3/layout/StepUpProcess" loCatId="process" qsTypeId="urn:microsoft.com/office/officeart/2005/8/quickstyle/simple1#1" qsCatId="simple" csTypeId="urn:microsoft.com/office/officeart/2005/8/colors/colorful1#1" csCatId="colorful" phldr="1"/>
      <dgm:spPr/>
      <dgm:t>
        <a:bodyPr/>
        <a:lstStyle/>
        <a:p>
          <a:endParaRPr lang="en-US"/>
        </a:p>
      </dgm:t>
    </dgm:pt>
    <dgm:pt modelId="{207E8484-9A58-4C0A-B467-67FD0193EFDF}">
      <dgm:prSet phldrT="[Text]" custT="1"/>
      <dgm:spPr/>
      <dgm:t>
        <a:bodyPr/>
        <a:lstStyle/>
        <a:p>
          <a:pPr>
            <a:spcAft>
              <a:spcPts val="0"/>
            </a:spcAft>
          </a:pPr>
          <a:r>
            <a:rPr lang="en-US" sz="2400" dirty="0" smtClean="0">
              <a:solidFill>
                <a:srgbClr val="6600CC"/>
              </a:solidFill>
            </a:rPr>
            <a:t>Aware, thinking </a:t>
          </a:r>
        </a:p>
        <a:p>
          <a:pPr>
            <a:spcAft>
              <a:spcPts val="0"/>
            </a:spcAft>
          </a:pPr>
          <a:r>
            <a:rPr lang="en-US" sz="2400" dirty="0" smtClean="0">
              <a:solidFill>
                <a:srgbClr val="6600CC"/>
              </a:solidFill>
            </a:rPr>
            <a:t>of change</a:t>
          </a:r>
          <a:endParaRPr lang="en-US" sz="2400" dirty="0">
            <a:solidFill>
              <a:srgbClr val="6600CC"/>
            </a:solidFill>
          </a:endParaRPr>
        </a:p>
      </dgm:t>
    </dgm:pt>
    <dgm:pt modelId="{E73DAB9A-DDC3-4D3C-B93F-1C89191F8719}" type="parTrans" cxnId="{A563CB89-EDA8-47F6-99C2-D9AF25E55A48}">
      <dgm:prSet/>
      <dgm:spPr/>
      <dgm:t>
        <a:bodyPr/>
        <a:lstStyle/>
        <a:p>
          <a:endParaRPr lang="en-US"/>
        </a:p>
      </dgm:t>
    </dgm:pt>
    <dgm:pt modelId="{942E58B0-7A0E-4AD0-9A0C-0B94E6B444AB}" type="sibTrans" cxnId="{A563CB89-EDA8-47F6-99C2-D9AF25E55A48}">
      <dgm:prSet/>
      <dgm:spPr/>
      <dgm:t>
        <a:bodyPr/>
        <a:lstStyle/>
        <a:p>
          <a:endParaRPr lang="en-US"/>
        </a:p>
      </dgm:t>
    </dgm:pt>
    <dgm:pt modelId="{4BDB5B61-75E8-40A3-8356-31D461AFD864}">
      <dgm:prSet phldrT="[Text]" custT="1"/>
      <dgm:spPr/>
      <dgm:t>
        <a:bodyPr/>
        <a:lstStyle/>
        <a:p>
          <a:pPr>
            <a:spcAft>
              <a:spcPts val="0"/>
            </a:spcAft>
          </a:pPr>
          <a:endParaRPr lang="en-US" sz="2400" dirty="0"/>
        </a:p>
      </dgm:t>
    </dgm:pt>
    <dgm:pt modelId="{21284C6C-7D16-4178-9C74-34F042488907}" type="sibTrans" cxnId="{8C8CD135-D16F-4915-89CF-C2F4E936E3B0}">
      <dgm:prSet/>
      <dgm:spPr/>
      <dgm:t>
        <a:bodyPr/>
        <a:lstStyle/>
        <a:p>
          <a:endParaRPr lang="en-US"/>
        </a:p>
      </dgm:t>
    </dgm:pt>
    <dgm:pt modelId="{69F51D62-C0A5-4911-BB70-520FDA597A8D}" type="parTrans" cxnId="{8C8CD135-D16F-4915-89CF-C2F4E936E3B0}">
      <dgm:prSet/>
      <dgm:spPr/>
      <dgm:t>
        <a:bodyPr/>
        <a:lstStyle/>
        <a:p>
          <a:endParaRPr lang="en-US"/>
        </a:p>
      </dgm:t>
    </dgm:pt>
    <dgm:pt modelId="{CAD5AB99-D94D-455D-A3DF-BCDFE36281C4}">
      <dgm:prSet phldrT="[Text]" custT="1"/>
      <dgm:spPr/>
      <dgm:t>
        <a:bodyPr/>
        <a:lstStyle/>
        <a:p>
          <a:pPr>
            <a:spcAft>
              <a:spcPts val="0"/>
            </a:spcAft>
          </a:pPr>
          <a:endParaRPr lang="en-US" sz="2400" dirty="0" smtClean="0"/>
        </a:p>
        <a:p>
          <a:pPr>
            <a:spcAft>
              <a:spcPts val="0"/>
            </a:spcAft>
          </a:pPr>
          <a:r>
            <a:rPr lang="en-US" sz="2400" dirty="0" smtClean="0">
              <a:solidFill>
                <a:srgbClr val="A50021"/>
              </a:solidFill>
            </a:rPr>
            <a:t>Unaware </a:t>
          </a:r>
        </a:p>
        <a:p>
          <a:pPr>
            <a:spcAft>
              <a:spcPts val="0"/>
            </a:spcAft>
          </a:pPr>
          <a:r>
            <a:rPr lang="en-US" sz="2400" dirty="0" smtClean="0">
              <a:solidFill>
                <a:srgbClr val="A50021"/>
              </a:solidFill>
            </a:rPr>
            <a:t>of </a:t>
          </a:r>
        </a:p>
        <a:p>
          <a:pPr>
            <a:spcAft>
              <a:spcPts val="0"/>
            </a:spcAft>
          </a:pPr>
          <a:r>
            <a:rPr lang="en-US" sz="2400" dirty="0" smtClean="0">
              <a:solidFill>
                <a:srgbClr val="A50021"/>
              </a:solidFill>
            </a:rPr>
            <a:t>problem</a:t>
          </a:r>
          <a:endParaRPr lang="en-US" sz="2400" dirty="0">
            <a:solidFill>
              <a:srgbClr val="A50021"/>
            </a:solidFill>
          </a:endParaRPr>
        </a:p>
      </dgm:t>
    </dgm:pt>
    <dgm:pt modelId="{B2F14077-A0B1-459D-83D3-3D2DF01EDC08}" type="sibTrans" cxnId="{556D355C-F282-468A-B68E-D3A6F421C451}">
      <dgm:prSet/>
      <dgm:spPr/>
      <dgm:t>
        <a:bodyPr/>
        <a:lstStyle/>
        <a:p>
          <a:endParaRPr lang="en-US"/>
        </a:p>
      </dgm:t>
    </dgm:pt>
    <dgm:pt modelId="{E11D0695-17A3-413B-B4AE-517DC4F26BFF}" type="parTrans" cxnId="{556D355C-F282-468A-B68E-D3A6F421C451}">
      <dgm:prSet/>
      <dgm:spPr/>
      <dgm:t>
        <a:bodyPr/>
        <a:lstStyle/>
        <a:p>
          <a:endParaRPr lang="en-US"/>
        </a:p>
      </dgm:t>
    </dgm:pt>
    <dgm:pt modelId="{36C7DB34-AA08-43FC-B754-88AA15F82DC4}" type="pres">
      <dgm:prSet presAssocID="{FD883505-4552-4565-BA43-7D937D22C097}" presName="rootnode" presStyleCnt="0">
        <dgm:presLayoutVars>
          <dgm:chMax/>
          <dgm:chPref/>
          <dgm:dir/>
          <dgm:animLvl val="lvl"/>
        </dgm:presLayoutVars>
      </dgm:prSet>
      <dgm:spPr/>
      <dgm:t>
        <a:bodyPr/>
        <a:lstStyle/>
        <a:p>
          <a:endParaRPr lang="en-US"/>
        </a:p>
      </dgm:t>
    </dgm:pt>
    <dgm:pt modelId="{5FC8805C-F3CF-4906-AE60-F6BA2640E83D}" type="pres">
      <dgm:prSet presAssocID="{CAD5AB99-D94D-455D-A3DF-BCDFE36281C4}" presName="composite" presStyleCnt="0"/>
      <dgm:spPr/>
    </dgm:pt>
    <dgm:pt modelId="{E86CF523-9DB0-4AF9-9B9B-88E95239C77B}" type="pres">
      <dgm:prSet presAssocID="{CAD5AB99-D94D-455D-A3DF-BCDFE36281C4}" presName="LShape" presStyleLbl="alignNode1" presStyleIdx="0" presStyleCnt="5" custScaleX="77018" custScaleY="77018" custLinFactNeighborX="-11870" custLinFactNeighborY="63153"/>
      <dgm:spPr/>
    </dgm:pt>
    <dgm:pt modelId="{7B28E0DB-13F6-4BDB-AA21-17F6A7E582EF}" type="pres">
      <dgm:prSet presAssocID="{CAD5AB99-D94D-455D-A3DF-BCDFE36281C4}" presName="ParentText" presStyleLbl="revTx" presStyleIdx="0" presStyleCnt="3" custLinFactNeighborX="-226" custLinFactNeighborY="30864">
        <dgm:presLayoutVars>
          <dgm:chMax val="0"/>
          <dgm:chPref val="0"/>
          <dgm:bulletEnabled val="1"/>
        </dgm:presLayoutVars>
      </dgm:prSet>
      <dgm:spPr/>
      <dgm:t>
        <a:bodyPr/>
        <a:lstStyle/>
        <a:p>
          <a:endParaRPr lang="en-US"/>
        </a:p>
      </dgm:t>
    </dgm:pt>
    <dgm:pt modelId="{3C468210-F876-49C7-B17B-021ADFECBD2A}" type="pres">
      <dgm:prSet presAssocID="{CAD5AB99-D94D-455D-A3DF-BCDFE36281C4}" presName="Triangle" presStyleLbl="alignNode1" presStyleIdx="1" presStyleCnt="5" custLinFactX="-58694" custLinFactY="100000" custLinFactNeighborX="-100000" custLinFactNeighborY="197497"/>
      <dgm:spPr/>
      <dgm:t>
        <a:bodyPr/>
        <a:lstStyle/>
        <a:p>
          <a:endParaRPr lang="en-US"/>
        </a:p>
      </dgm:t>
    </dgm:pt>
    <dgm:pt modelId="{89E3B890-E5AF-49C4-AACA-A85E08A7C395}" type="pres">
      <dgm:prSet presAssocID="{B2F14077-A0B1-459D-83D3-3D2DF01EDC08}" presName="sibTrans" presStyleCnt="0"/>
      <dgm:spPr/>
    </dgm:pt>
    <dgm:pt modelId="{BB904247-C2A2-4A53-98D4-A633D82E06C0}" type="pres">
      <dgm:prSet presAssocID="{B2F14077-A0B1-459D-83D3-3D2DF01EDC08}" presName="space" presStyleCnt="0"/>
      <dgm:spPr/>
    </dgm:pt>
    <dgm:pt modelId="{7BA2142D-F716-4984-8A80-FF2C74BDF3B8}" type="pres">
      <dgm:prSet presAssocID="{207E8484-9A58-4C0A-B467-67FD0193EFDF}" presName="composite" presStyleCnt="0"/>
      <dgm:spPr/>
    </dgm:pt>
    <dgm:pt modelId="{E0860E0B-C013-412D-B476-760497933CAF}" type="pres">
      <dgm:prSet presAssocID="{207E8484-9A58-4C0A-B467-67FD0193EFDF}" presName="LShape" presStyleLbl="alignNode1" presStyleIdx="2" presStyleCnt="5" custScaleX="75984" custScaleY="83714" custLinFactNeighborX="-32848" custLinFactNeighborY="48554"/>
      <dgm:spPr/>
    </dgm:pt>
    <dgm:pt modelId="{2D1F94D3-0763-4FCB-BCAD-30C3ED446C47}" type="pres">
      <dgm:prSet presAssocID="{207E8484-9A58-4C0A-B467-67FD0193EFDF}" presName="ParentText" presStyleLbl="revTx" presStyleIdx="1" presStyleCnt="3" custLinFactNeighborX="-22434" custLinFactNeighborY="38869">
        <dgm:presLayoutVars>
          <dgm:chMax val="0"/>
          <dgm:chPref val="0"/>
          <dgm:bulletEnabled val="1"/>
        </dgm:presLayoutVars>
      </dgm:prSet>
      <dgm:spPr/>
      <dgm:t>
        <a:bodyPr/>
        <a:lstStyle/>
        <a:p>
          <a:endParaRPr lang="en-US"/>
        </a:p>
      </dgm:t>
    </dgm:pt>
    <dgm:pt modelId="{B1134024-9FB9-42E2-A2C3-6E57A63CAB64}" type="pres">
      <dgm:prSet presAssocID="{207E8484-9A58-4C0A-B467-67FD0193EFDF}" presName="Triangle" presStyleLbl="alignNode1" presStyleIdx="3" presStyleCnt="5" custLinFactX="-100000" custLinFactY="100000" custLinFactNeighborX="-161057" custLinFactNeighborY="112476"/>
      <dgm:spPr/>
      <dgm:t>
        <a:bodyPr/>
        <a:lstStyle/>
        <a:p>
          <a:endParaRPr lang="en-US"/>
        </a:p>
      </dgm:t>
    </dgm:pt>
    <dgm:pt modelId="{C40836E3-EC8E-4AAC-9F41-6889A0BE8705}" type="pres">
      <dgm:prSet presAssocID="{942E58B0-7A0E-4AD0-9A0C-0B94E6B444AB}" presName="sibTrans" presStyleCnt="0"/>
      <dgm:spPr/>
    </dgm:pt>
    <dgm:pt modelId="{CE9A1701-3803-4F04-B86D-B0E98418BA1A}" type="pres">
      <dgm:prSet presAssocID="{942E58B0-7A0E-4AD0-9A0C-0B94E6B444AB}" presName="space" presStyleCnt="0"/>
      <dgm:spPr/>
    </dgm:pt>
    <dgm:pt modelId="{00CB48FA-AB2D-4F1B-967C-E6BD69BB3613}" type="pres">
      <dgm:prSet presAssocID="{4BDB5B61-75E8-40A3-8356-31D461AFD864}" presName="composite" presStyleCnt="0"/>
      <dgm:spPr/>
    </dgm:pt>
    <dgm:pt modelId="{1F407FD4-8F37-4A2D-85DA-6F3107603417}" type="pres">
      <dgm:prSet presAssocID="{4BDB5B61-75E8-40A3-8356-31D461AFD864}" presName="LShape" presStyleLbl="alignNode1" presStyleIdx="4" presStyleCnt="5" custScaleX="77014" custScaleY="87293" custLinFactNeighborX="-49939" custLinFactNeighborY="22951"/>
      <dgm:spPr/>
    </dgm:pt>
    <dgm:pt modelId="{638765B9-27A4-4E6E-904E-48C72A9116D3}" type="pres">
      <dgm:prSet presAssocID="{4BDB5B61-75E8-40A3-8356-31D461AFD864}" presName="ParentText" presStyleLbl="revTx" presStyleIdx="2" presStyleCnt="3" custScaleX="77650" custLinFactY="-83256" custLinFactNeighborX="11163" custLinFactNeighborY="-100000">
        <dgm:presLayoutVars>
          <dgm:chMax val="0"/>
          <dgm:chPref val="0"/>
          <dgm:bulletEnabled val="1"/>
        </dgm:presLayoutVars>
      </dgm:prSet>
      <dgm:spPr/>
      <dgm:t>
        <a:bodyPr/>
        <a:lstStyle/>
        <a:p>
          <a:endParaRPr lang="en-US"/>
        </a:p>
      </dgm:t>
    </dgm:pt>
  </dgm:ptLst>
  <dgm:cxnLst>
    <dgm:cxn modelId="{556D355C-F282-468A-B68E-D3A6F421C451}" srcId="{FD883505-4552-4565-BA43-7D937D22C097}" destId="{CAD5AB99-D94D-455D-A3DF-BCDFE36281C4}" srcOrd="0" destOrd="0" parTransId="{E11D0695-17A3-413B-B4AE-517DC4F26BFF}" sibTransId="{B2F14077-A0B1-459D-83D3-3D2DF01EDC08}"/>
    <dgm:cxn modelId="{28EF724C-AEC0-482C-A064-AC9EE4A44263}" type="presOf" srcId="{FD883505-4552-4565-BA43-7D937D22C097}" destId="{36C7DB34-AA08-43FC-B754-88AA15F82DC4}" srcOrd="0" destOrd="0" presId="urn:microsoft.com/office/officeart/2009/3/layout/StepUpProcess"/>
    <dgm:cxn modelId="{A563CB89-EDA8-47F6-99C2-D9AF25E55A48}" srcId="{FD883505-4552-4565-BA43-7D937D22C097}" destId="{207E8484-9A58-4C0A-B467-67FD0193EFDF}" srcOrd="1" destOrd="0" parTransId="{E73DAB9A-DDC3-4D3C-B93F-1C89191F8719}" sibTransId="{942E58B0-7A0E-4AD0-9A0C-0B94E6B444AB}"/>
    <dgm:cxn modelId="{C091A60B-BEA1-48CE-AE2D-9B5E900B7385}" type="presOf" srcId="{207E8484-9A58-4C0A-B467-67FD0193EFDF}" destId="{2D1F94D3-0763-4FCB-BCAD-30C3ED446C47}" srcOrd="0" destOrd="0" presId="urn:microsoft.com/office/officeart/2009/3/layout/StepUpProcess"/>
    <dgm:cxn modelId="{326A1D5C-9984-40B0-B667-9C36A5A8A39E}" type="presOf" srcId="{CAD5AB99-D94D-455D-A3DF-BCDFE36281C4}" destId="{7B28E0DB-13F6-4BDB-AA21-17F6A7E582EF}" srcOrd="0" destOrd="0" presId="urn:microsoft.com/office/officeart/2009/3/layout/StepUpProcess"/>
    <dgm:cxn modelId="{8C8CD135-D16F-4915-89CF-C2F4E936E3B0}" srcId="{FD883505-4552-4565-BA43-7D937D22C097}" destId="{4BDB5B61-75E8-40A3-8356-31D461AFD864}" srcOrd="2" destOrd="0" parTransId="{69F51D62-C0A5-4911-BB70-520FDA597A8D}" sibTransId="{21284C6C-7D16-4178-9C74-34F042488907}"/>
    <dgm:cxn modelId="{B9B86E5F-541C-48AE-B218-2E10812EDB66}" type="presOf" srcId="{4BDB5B61-75E8-40A3-8356-31D461AFD864}" destId="{638765B9-27A4-4E6E-904E-48C72A9116D3}" srcOrd="0" destOrd="0" presId="urn:microsoft.com/office/officeart/2009/3/layout/StepUpProcess"/>
    <dgm:cxn modelId="{F11203A2-BE2F-4106-BC63-D3FDEE20D238}" type="presParOf" srcId="{36C7DB34-AA08-43FC-B754-88AA15F82DC4}" destId="{5FC8805C-F3CF-4906-AE60-F6BA2640E83D}" srcOrd="0" destOrd="0" presId="urn:microsoft.com/office/officeart/2009/3/layout/StepUpProcess"/>
    <dgm:cxn modelId="{1D095F3D-ADF0-4837-B1EB-44625FAFB31F}" type="presParOf" srcId="{5FC8805C-F3CF-4906-AE60-F6BA2640E83D}" destId="{E86CF523-9DB0-4AF9-9B9B-88E95239C77B}" srcOrd="0" destOrd="0" presId="urn:microsoft.com/office/officeart/2009/3/layout/StepUpProcess"/>
    <dgm:cxn modelId="{C456BB01-24D7-4C7E-BD7F-66932CD942A4}" type="presParOf" srcId="{5FC8805C-F3CF-4906-AE60-F6BA2640E83D}" destId="{7B28E0DB-13F6-4BDB-AA21-17F6A7E582EF}" srcOrd="1" destOrd="0" presId="urn:microsoft.com/office/officeart/2009/3/layout/StepUpProcess"/>
    <dgm:cxn modelId="{B96CD818-A270-468F-96F0-3F40FAC80EDC}" type="presParOf" srcId="{5FC8805C-F3CF-4906-AE60-F6BA2640E83D}" destId="{3C468210-F876-49C7-B17B-021ADFECBD2A}" srcOrd="2" destOrd="0" presId="urn:microsoft.com/office/officeart/2009/3/layout/StepUpProcess"/>
    <dgm:cxn modelId="{2BB8DE8A-0964-4EA7-9FC3-D0CE7B927E30}" type="presParOf" srcId="{36C7DB34-AA08-43FC-B754-88AA15F82DC4}" destId="{89E3B890-E5AF-49C4-AACA-A85E08A7C395}" srcOrd="1" destOrd="0" presId="urn:microsoft.com/office/officeart/2009/3/layout/StepUpProcess"/>
    <dgm:cxn modelId="{0FA6593F-37BC-4105-A1A6-D190E3D61997}" type="presParOf" srcId="{89E3B890-E5AF-49C4-AACA-A85E08A7C395}" destId="{BB904247-C2A2-4A53-98D4-A633D82E06C0}" srcOrd="0" destOrd="0" presId="urn:microsoft.com/office/officeart/2009/3/layout/StepUpProcess"/>
    <dgm:cxn modelId="{E6AFBE72-93F6-4084-8731-30B54E7B6FDF}" type="presParOf" srcId="{36C7DB34-AA08-43FC-B754-88AA15F82DC4}" destId="{7BA2142D-F716-4984-8A80-FF2C74BDF3B8}" srcOrd="2" destOrd="0" presId="urn:microsoft.com/office/officeart/2009/3/layout/StepUpProcess"/>
    <dgm:cxn modelId="{72561DC4-3511-4314-B3DB-3CED8BA6EB13}" type="presParOf" srcId="{7BA2142D-F716-4984-8A80-FF2C74BDF3B8}" destId="{E0860E0B-C013-412D-B476-760497933CAF}" srcOrd="0" destOrd="0" presId="urn:microsoft.com/office/officeart/2009/3/layout/StepUpProcess"/>
    <dgm:cxn modelId="{074F325E-9C78-4F41-BCF5-1ADACDD1BF5B}" type="presParOf" srcId="{7BA2142D-F716-4984-8A80-FF2C74BDF3B8}" destId="{2D1F94D3-0763-4FCB-BCAD-30C3ED446C47}" srcOrd="1" destOrd="0" presId="urn:microsoft.com/office/officeart/2009/3/layout/StepUpProcess"/>
    <dgm:cxn modelId="{17CC7FD4-08D3-44ED-A947-62734B40C0A1}" type="presParOf" srcId="{7BA2142D-F716-4984-8A80-FF2C74BDF3B8}" destId="{B1134024-9FB9-42E2-A2C3-6E57A63CAB64}" srcOrd="2" destOrd="0" presId="urn:microsoft.com/office/officeart/2009/3/layout/StepUpProcess"/>
    <dgm:cxn modelId="{7EE564ED-E106-48AB-8E70-4B36B629DF6A}" type="presParOf" srcId="{36C7DB34-AA08-43FC-B754-88AA15F82DC4}" destId="{C40836E3-EC8E-4AAC-9F41-6889A0BE8705}" srcOrd="3" destOrd="0" presId="urn:microsoft.com/office/officeart/2009/3/layout/StepUpProcess"/>
    <dgm:cxn modelId="{D27FC84D-B01A-4E2A-A073-3B6E41EB93AA}" type="presParOf" srcId="{C40836E3-EC8E-4AAC-9F41-6889A0BE8705}" destId="{CE9A1701-3803-4F04-B86D-B0E98418BA1A}" srcOrd="0" destOrd="0" presId="urn:microsoft.com/office/officeart/2009/3/layout/StepUpProcess"/>
    <dgm:cxn modelId="{00C802C0-8AB8-47E3-B0CD-9CE0693DBF82}" type="presParOf" srcId="{36C7DB34-AA08-43FC-B754-88AA15F82DC4}" destId="{00CB48FA-AB2D-4F1B-967C-E6BD69BB3613}" srcOrd="4" destOrd="0" presId="urn:microsoft.com/office/officeart/2009/3/layout/StepUpProcess"/>
    <dgm:cxn modelId="{E4265160-9AEB-405C-B42C-10F7495EAC5B}" type="presParOf" srcId="{00CB48FA-AB2D-4F1B-967C-E6BD69BB3613}" destId="{1F407FD4-8F37-4A2D-85DA-6F3107603417}" srcOrd="0" destOrd="0" presId="urn:microsoft.com/office/officeart/2009/3/layout/StepUpProcess"/>
    <dgm:cxn modelId="{68291032-956B-4B1B-AADF-9A7E89FADC78}" type="presParOf" srcId="{00CB48FA-AB2D-4F1B-967C-E6BD69BB3613}" destId="{638765B9-27A4-4E6E-904E-48C72A9116D3}"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883505-4552-4565-BA43-7D937D22C097}" type="doc">
      <dgm:prSet loTypeId="urn:microsoft.com/office/officeart/2009/3/layout/StepUpProcess" loCatId="process" qsTypeId="urn:microsoft.com/office/officeart/2005/8/quickstyle/simple1#2" qsCatId="simple" csTypeId="urn:microsoft.com/office/officeart/2005/8/colors/colorful1#1" csCatId="colorful" phldr="1"/>
      <dgm:spPr/>
      <dgm:t>
        <a:bodyPr/>
        <a:lstStyle/>
        <a:p>
          <a:endParaRPr lang="en-US"/>
        </a:p>
      </dgm:t>
    </dgm:pt>
    <dgm:pt modelId="{207E8484-9A58-4C0A-B467-67FD0193EFDF}">
      <dgm:prSet phldrT="[Text]" custT="1"/>
      <dgm:spPr/>
      <dgm:t>
        <a:bodyPr/>
        <a:lstStyle/>
        <a:p>
          <a:pPr>
            <a:spcAft>
              <a:spcPts val="0"/>
            </a:spcAft>
          </a:pPr>
          <a:r>
            <a:rPr lang="en-US" sz="2200" dirty="0" smtClean="0">
              <a:solidFill>
                <a:srgbClr val="6600CC"/>
              </a:solidFill>
            </a:rPr>
            <a:t>Contemplation</a:t>
          </a:r>
          <a:endParaRPr lang="en-US" sz="2200" dirty="0">
            <a:solidFill>
              <a:srgbClr val="6600CC"/>
            </a:solidFill>
          </a:endParaRPr>
        </a:p>
      </dgm:t>
    </dgm:pt>
    <dgm:pt modelId="{E73DAB9A-DDC3-4D3C-B93F-1C89191F8719}" type="parTrans" cxnId="{A563CB89-EDA8-47F6-99C2-D9AF25E55A48}">
      <dgm:prSet/>
      <dgm:spPr/>
      <dgm:t>
        <a:bodyPr/>
        <a:lstStyle/>
        <a:p>
          <a:endParaRPr lang="en-US"/>
        </a:p>
      </dgm:t>
    </dgm:pt>
    <dgm:pt modelId="{942E58B0-7A0E-4AD0-9A0C-0B94E6B444AB}" type="sibTrans" cxnId="{A563CB89-EDA8-47F6-99C2-D9AF25E55A48}">
      <dgm:prSet/>
      <dgm:spPr/>
      <dgm:t>
        <a:bodyPr/>
        <a:lstStyle/>
        <a:p>
          <a:endParaRPr lang="en-US"/>
        </a:p>
      </dgm:t>
    </dgm:pt>
    <dgm:pt modelId="{4BDB5B61-75E8-40A3-8356-31D461AFD864}">
      <dgm:prSet phldrT="[Text]" custT="1"/>
      <dgm:spPr/>
      <dgm:t>
        <a:bodyPr/>
        <a:lstStyle/>
        <a:p>
          <a:pPr>
            <a:spcAft>
              <a:spcPts val="0"/>
            </a:spcAft>
          </a:pPr>
          <a:endParaRPr lang="en-US" sz="2400" dirty="0"/>
        </a:p>
      </dgm:t>
    </dgm:pt>
    <dgm:pt modelId="{21284C6C-7D16-4178-9C74-34F042488907}" type="sibTrans" cxnId="{8C8CD135-D16F-4915-89CF-C2F4E936E3B0}">
      <dgm:prSet/>
      <dgm:spPr/>
      <dgm:t>
        <a:bodyPr/>
        <a:lstStyle/>
        <a:p>
          <a:endParaRPr lang="en-US"/>
        </a:p>
      </dgm:t>
    </dgm:pt>
    <dgm:pt modelId="{69F51D62-C0A5-4911-BB70-520FDA597A8D}" type="parTrans" cxnId="{8C8CD135-D16F-4915-89CF-C2F4E936E3B0}">
      <dgm:prSet/>
      <dgm:spPr/>
      <dgm:t>
        <a:bodyPr/>
        <a:lstStyle/>
        <a:p>
          <a:endParaRPr lang="en-US"/>
        </a:p>
      </dgm:t>
    </dgm:pt>
    <dgm:pt modelId="{CAD5AB99-D94D-455D-A3DF-BCDFE36281C4}">
      <dgm:prSet phldrT="[Text]" custT="1"/>
      <dgm:spPr/>
      <dgm:t>
        <a:bodyPr/>
        <a:lstStyle/>
        <a:p>
          <a:pPr>
            <a:spcAft>
              <a:spcPts val="0"/>
            </a:spcAft>
          </a:pPr>
          <a:endParaRPr lang="en-US" sz="2400" dirty="0" smtClean="0"/>
        </a:p>
        <a:p>
          <a:pPr>
            <a:spcAft>
              <a:spcPts val="0"/>
            </a:spcAft>
          </a:pPr>
          <a:r>
            <a:rPr lang="en-US" sz="2400" dirty="0" smtClean="0">
              <a:solidFill>
                <a:srgbClr val="A50021"/>
              </a:solidFill>
            </a:rPr>
            <a:t>Pre-</a:t>
          </a:r>
        </a:p>
        <a:p>
          <a:pPr>
            <a:spcAft>
              <a:spcPts val="0"/>
            </a:spcAft>
          </a:pPr>
          <a:r>
            <a:rPr lang="en-US" sz="2400" dirty="0" smtClean="0">
              <a:solidFill>
                <a:srgbClr val="A50021"/>
              </a:solidFill>
            </a:rPr>
            <a:t>Contemplation</a:t>
          </a:r>
          <a:endParaRPr lang="en-US" sz="2400" dirty="0">
            <a:solidFill>
              <a:srgbClr val="A50021"/>
            </a:solidFill>
          </a:endParaRPr>
        </a:p>
      </dgm:t>
    </dgm:pt>
    <dgm:pt modelId="{B2F14077-A0B1-459D-83D3-3D2DF01EDC08}" type="sibTrans" cxnId="{556D355C-F282-468A-B68E-D3A6F421C451}">
      <dgm:prSet/>
      <dgm:spPr/>
      <dgm:t>
        <a:bodyPr/>
        <a:lstStyle/>
        <a:p>
          <a:endParaRPr lang="en-US"/>
        </a:p>
      </dgm:t>
    </dgm:pt>
    <dgm:pt modelId="{E11D0695-17A3-413B-B4AE-517DC4F26BFF}" type="parTrans" cxnId="{556D355C-F282-468A-B68E-D3A6F421C451}">
      <dgm:prSet/>
      <dgm:spPr/>
      <dgm:t>
        <a:bodyPr/>
        <a:lstStyle/>
        <a:p>
          <a:endParaRPr lang="en-US"/>
        </a:p>
      </dgm:t>
    </dgm:pt>
    <dgm:pt modelId="{36C7DB34-AA08-43FC-B754-88AA15F82DC4}" type="pres">
      <dgm:prSet presAssocID="{FD883505-4552-4565-BA43-7D937D22C097}" presName="rootnode" presStyleCnt="0">
        <dgm:presLayoutVars>
          <dgm:chMax/>
          <dgm:chPref/>
          <dgm:dir/>
          <dgm:animLvl val="lvl"/>
        </dgm:presLayoutVars>
      </dgm:prSet>
      <dgm:spPr/>
      <dgm:t>
        <a:bodyPr/>
        <a:lstStyle/>
        <a:p>
          <a:endParaRPr lang="en-US"/>
        </a:p>
      </dgm:t>
    </dgm:pt>
    <dgm:pt modelId="{5FC8805C-F3CF-4906-AE60-F6BA2640E83D}" type="pres">
      <dgm:prSet presAssocID="{CAD5AB99-D94D-455D-A3DF-BCDFE36281C4}" presName="composite" presStyleCnt="0"/>
      <dgm:spPr/>
    </dgm:pt>
    <dgm:pt modelId="{E86CF523-9DB0-4AF9-9B9B-88E95239C77B}" type="pres">
      <dgm:prSet presAssocID="{CAD5AB99-D94D-455D-A3DF-BCDFE36281C4}" presName="LShape" presStyleLbl="alignNode1" presStyleIdx="0" presStyleCnt="5" custScaleX="77018" custScaleY="77018" custLinFactNeighborX="-11870" custLinFactNeighborY="63153"/>
      <dgm:spPr/>
    </dgm:pt>
    <dgm:pt modelId="{7B28E0DB-13F6-4BDB-AA21-17F6A7E582EF}" type="pres">
      <dgm:prSet presAssocID="{CAD5AB99-D94D-455D-A3DF-BCDFE36281C4}" presName="ParentText" presStyleLbl="revTx" presStyleIdx="0" presStyleCnt="3" custScaleX="113720" custLinFactNeighborX="-226" custLinFactNeighborY="30864">
        <dgm:presLayoutVars>
          <dgm:chMax val="0"/>
          <dgm:chPref val="0"/>
          <dgm:bulletEnabled val="1"/>
        </dgm:presLayoutVars>
      </dgm:prSet>
      <dgm:spPr/>
      <dgm:t>
        <a:bodyPr/>
        <a:lstStyle/>
        <a:p>
          <a:endParaRPr lang="en-US"/>
        </a:p>
      </dgm:t>
    </dgm:pt>
    <dgm:pt modelId="{3C468210-F876-49C7-B17B-021ADFECBD2A}" type="pres">
      <dgm:prSet presAssocID="{CAD5AB99-D94D-455D-A3DF-BCDFE36281C4}" presName="Triangle" presStyleLbl="alignNode1" presStyleIdx="1" presStyleCnt="5" custLinFactX="-58694" custLinFactY="100000" custLinFactNeighborX="-100000" custLinFactNeighborY="197497"/>
      <dgm:spPr/>
      <dgm:t>
        <a:bodyPr/>
        <a:lstStyle/>
        <a:p>
          <a:endParaRPr lang="en-US"/>
        </a:p>
      </dgm:t>
    </dgm:pt>
    <dgm:pt modelId="{89E3B890-E5AF-49C4-AACA-A85E08A7C395}" type="pres">
      <dgm:prSet presAssocID="{B2F14077-A0B1-459D-83D3-3D2DF01EDC08}" presName="sibTrans" presStyleCnt="0"/>
      <dgm:spPr/>
    </dgm:pt>
    <dgm:pt modelId="{BB904247-C2A2-4A53-98D4-A633D82E06C0}" type="pres">
      <dgm:prSet presAssocID="{B2F14077-A0B1-459D-83D3-3D2DF01EDC08}" presName="space" presStyleCnt="0"/>
      <dgm:spPr/>
    </dgm:pt>
    <dgm:pt modelId="{7BA2142D-F716-4984-8A80-FF2C74BDF3B8}" type="pres">
      <dgm:prSet presAssocID="{207E8484-9A58-4C0A-B467-67FD0193EFDF}" presName="composite" presStyleCnt="0"/>
      <dgm:spPr/>
    </dgm:pt>
    <dgm:pt modelId="{E0860E0B-C013-412D-B476-760497933CAF}" type="pres">
      <dgm:prSet presAssocID="{207E8484-9A58-4C0A-B467-67FD0193EFDF}" presName="LShape" presStyleLbl="alignNode1" presStyleIdx="2" presStyleCnt="5" custScaleX="75984" custScaleY="83714" custLinFactNeighborX="-32848" custLinFactNeighborY="48554"/>
      <dgm:spPr/>
    </dgm:pt>
    <dgm:pt modelId="{2D1F94D3-0763-4FCB-BCAD-30C3ED446C47}" type="pres">
      <dgm:prSet presAssocID="{207E8484-9A58-4C0A-B467-67FD0193EFDF}" presName="ParentText" presStyleLbl="revTx" presStyleIdx="1" presStyleCnt="3" custScaleX="111452" custLinFactNeighborX="-22434" custLinFactNeighborY="38869">
        <dgm:presLayoutVars>
          <dgm:chMax val="0"/>
          <dgm:chPref val="0"/>
          <dgm:bulletEnabled val="1"/>
        </dgm:presLayoutVars>
      </dgm:prSet>
      <dgm:spPr/>
      <dgm:t>
        <a:bodyPr/>
        <a:lstStyle/>
        <a:p>
          <a:endParaRPr lang="en-US"/>
        </a:p>
      </dgm:t>
    </dgm:pt>
    <dgm:pt modelId="{B1134024-9FB9-42E2-A2C3-6E57A63CAB64}" type="pres">
      <dgm:prSet presAssocID="{207E8484-9A58-4C0A-B467-67FD0193EFDF}" presName="Triangle" presStyleLbl="alignNode1" presStyleIdx="3" presStyleCnt="5" custLinFactX="-100000" custLinFactY="100000" custLinFactNeighborX="-161057" custLinFactNeighborY="112476"/>
      <dgm:spPr/>
      <dgm:t>
        <a:bodyPr/>
        <a:lstStyle/>
        <a:p>
          <a:endParaRPr lang="en-US"/>
        </a:p>
      </dgm:t>
    </dgm:pt>
    <dgm:pt modelId="{C40836E3-EC8E-4AAC-9F41-6889A0BE8705}" type="pres">
      <dgm:prSet presAssocID="{942E58B0-7A0E-4AD0-9A0C-0B94E6B444AB}" presName="sibTrans" presStyleCnt="0"/>
      <dgm:spPr/>
    </dgm:pt>
    <dgm:pt modelId="{CE9A1701-3803-4F04-B86D-B0E98418BA1A}" type="pres">
      <dgm:prSet presAssocID="{942E58B0-7A0E-4AD0-9A0C-0B94E6B444AB}" presName="space" presStyleCnt="0"/>
      <dgm:spPr/>
    </dgm:pt>
    <dgm:pt modelId="{00CB48FA-AB2D-4F1B-967C-E6BD69BB3613}" type="pres">
      <dgm:prSet presAssocID="{4BDB5B61-75E8-40A3-8356-31D461AFD864}" presName="composite" presStyleCnt="0"/>
      <dgm:spPr/>
    </dgm:pt>
    <dgm:pt modelId="{1F407FD4-8F37-4A2D-85DA-6F3107603417}" type="pres">
      <dgm:prSet presAssocID="{4BDB5B61-75E8-40A3-8356-31D461AFD864}" presName="LShape" presStyleLbl="alignNode1" presStyleIdx="4" presStyleCnt="5" custScaleX="77014" custScaleY="87293" custLinFactNeighborX="-49939" custLinFactNeighborY="22951"/>
      <dgm:spPr/>
    </dgm:pt>
    <dgm:pt modelId="{638765B9-27A4-4E6E-904E-48C72A9116D3}" type="pres">
      <dgm:prSet presAssocID="{4BDB5B61-75E8-40A3-8356-31D461AFD864}" presName="ParentText" presStyleLbl="revTx" presStyleIdx="2" presStyleCnt="3" custScaleX="77650" custLinFactY="-83256" custLinFactNeighborX="11163" custLinFactNeighborY="-100000">
        <dgm:presLayoutVars>
          <dgm:chMax val="0"/>
          <dgm:chPref val="0"/>
          <dgm:bulletEnabled val="1"/>
        </dgm:presLayoutVars>
      </dgm:prSet>
      <dgm:spPr/>
      <dgm:t>
        <a:bodyPr/>
        <a:lstStyle/>
        <a:p>
          <a:endParaRPr lang="en-US"/>
        </a:p>
      </dgm:t>
    </dgm:pt>
  </dgm:ptLst>
  <dgm:cxnLst>
    <dgm:cxn modelId="{556D355C-F282-468A-B68E-D3A6F421C451}" srcId="{FD883505-4552-4565-BA43-7D937D22C097}" destId="{CAD5AB99-D94D-455D-A3DF-BCDFE36281C4}" srcOrd="0" destOrd="0" parTransId="{E11D0695-17A3-413B-B4AE-517DC4F26BFF}" sibTransId="{B2F14077-A0B1-459D-83D3-3D2DF01EDC08}"/>
    <dgm:cxn modelId="{4B98AA78-BDAD-464F-A0DA-2D01AD2018B0}" type="presOf" srcId="{CAD5AB99-D94D-455D-A3DF-BCDFE36281C4}" destId="{7B28E0DB-13F6-4BDB-AA21-17F6A7E582EF}" srcOrd="0" destOrd="0" presId="urn:microsoft.com/office/officeart/2009/3/layout/StepUpProcess"/>
    <dgm:cxn modelId="{579A6C01-A81A-4B40-A941-8E137C937FDD}" type="presOf" srcId="{4BDB5B61-75E8-40A3-8356-31D461AFD864}" destId="{638765B9-27A4-4E6E-904E-48C72A9116D3}" srcOrd="0" destOrd="0" presId="urn:microsoft.com/office/officeart/2009/3/layout/StepUpProcess"/>
    <dgm:cxn modelId="{A563CB89-EDA8-47F6-99C2-D9AF25E55A48}" srcId="{FD883505-4552-4565-BA43-7D937D22C097}" destId="{207E8484-9A58-4C0A-B467-67FD0193EFDF}" srcOrd="1" destOrd="0" parTransId="{E73DAB9A-DDC3-4D3C-B93F-1C89191F8719}" sibTransId="{942E58B0-7A0E-4AD0-9A0C-0B94E6B444AB}"/>
    <dgm:cxn modelId="{82D85512-05C9-434D-867A-FCA3CA6F729B}" type="presOf" srcId="{FD883505-4552-4565-BA43-7D937D22C097}" destId="{36C7DB34-AA08-43FC-B754-88AA15F82DC4}" srcOrd="0" destOrd="0" presId="urn:microsoft.com/office/officeart/2009/3/layout/StepUpProcess"/>
    <dgm:cxn modelId="{8C8CD135-D16F-4915-89CF-C2F4E936E3B0}" srcId="{FD883505-4552-4565-BA43-7D937D22C097}" destId="{4BDB5B61-75E8-40A3-8356-31D461AFD864}" srcOrd="2" destOrd="0" parTransId="{69F51D62-C0A5-4911-BB70-520FDA597A8D}" sibTransId="{21284C6C-7D16-4178-9C74-34F042488907}"/>
    <dgm:cxn modelId="{EE76F013-F61F-443B-B6FE-3809D2FA9B34}" type="presOf" srcId="{207E8484-9A58-4C0A-B467-67FD0193EFDF}" destId="{2D1F94D3-0763-4FCB-BCAD-30C3ED446C47}" srcOrd="0" destOrd="0" presId="urn:microsoft.com/office/officeart/2009/3/layout/StepUpProcess"/>
    <dgm:cxn modelId="{2B3F6447-65C0-48B2-AB29-6E96D204B01B}" type="presParOf" srcId="{36C7DB34-AA08-43FC-B754-88AA15F82DC4}" destId="{5FC8805C-F3CF-4906-AE60-F6BA2640E83D}" srcOrd="0" destOrd="0" presId="urn:microsoft.com/office/officeart/2009/3/layout/StepUpProcess"/>
    <dgm:cxn modelId="{44C7C828-34DE-4019-A404-9742E08EC1D2}" type="presParOf" srcId="{5FC8805C-F3CF-4906-AE60-F6BA2640E83D}" destId="{E86CF523-9DB0-4AF9-9B9B-88E95239C77B}" srcOrd="0" destOrd="0" presId="urn:microsoft.com/office/officeart/2009/3/layout/StepUpProcess"/>
    <dgm:cxn modelId="{0EB94D47-254B-461D-9B32-1DE7F7E13078}" type="presParOf" srcId="{5FC8805C-F3CF-4906-AE60-F6BA2640E83D}" destId="{7B28E0DB-13F6-4BDB-AA21-17F6A7E582EF}" srcOrd="1" destOrd="0" presId="urn:microsoft.com/office/officeart/2009/3/layout/StepUpProcess"/>
    <dgm:cxn modelId="{5B1FEC31-F1EA-47E4-97E9-E9989A9DB24C}" type="presParOf" srcId="{5FC8805C-F3CF-4906-AE60-F6BA2640E83D}" destId="{3C468210-F876-49C7-B17B-021ADFECBD2A}" srcOrd="2" destOrd="0" presId="urn:microsoft.com/office/officeart/2009/3/layout/StepUpProcess"/>
    <dgm:cxn modelId="{6CAFF477-A6D3-488B-854C-A24B0F43C115}" type="presParOf" srcId="{36C7DB34-AA08-43FC-B754-88AA15F82DC4}" destId="{89E3B890-E5AF-49C4-AACA-A85E08A7C395}" srcOrd="1" destOrd="0" presId="urn:microsoft.com/office/officeart/2009/3/layout/StepUpProcess"/>
    <dgm:cxn modelId="{D2048EB1-EA0A-4E6B-AA4A-BEBA31FF9BD7}" type="presParOf" srcId="{89E3B890-E5AF-49C4-AACA-A85E08A7C395}" destId="{BB904247-C2A2-4A53-98D4-A633D82E06C0}" srcOrd="0" destOrd="0" presId="urn:microsoft.com/office/officeart/2009/3/layout/StepUpProcess"/>
    <dgm:cxn modelId="{A8852751-91BC-41F4-8F2E-046FCD22677D}" type="presParOf" srcId="{36C7DB34-AA08-43FC-B754-88AA15F82DC4}" destId="{7BA2142D-F716-4984-8A80-FF2C74BDF3B8}" srcOrd="2" destOrd="0" presId="urn:microsoft.com/office/officeart/2009/3/layout/StepUpProcess"/>
    <dgm:cxn modelId="{92F34F0B-F917-4DEF-96D0-1648CD0D334F}" type="presParOf" srcId="{7BA2142D-F716-4984-8A80-FF2C74BDF3B8}" destId="{E0860E0B-C013-412D-B476-760497933CAF}" srcOrd="0" destOrd="0" presId="urn:microsoft.com/office/officeart/2009/3/layout/StepUpProcess"/>
    <dgm:cxn modelId="{C5E93AC6-4CDF-4D23-B845-07F6CE34F8E8}" type="presParOf" srcId="{7BA2142D-F716-4984-8A80-FF2C74BDF3B8}" destId="{2D1F94D3-0763-4FCB-BCAD-30C3ED446C47}" srcOrd="1" destOrd="0" presId="urn:microsoft.com/office/officeart/2009/3/layout/StepUpProcess"/>
    <dgm:cxn modelId="{1D674B8B-97D0-48A4-ADCD-412CA002D57B}" type="presParOf" srcId="{7BA2142D-F716-4984-8A80-FF2C74BDF3B8}" destId="{B1134024-9FB9-42E2-A2C3-6E57A63CAB64}" srcOrd="2" destOrd="0" presId="urn:microsoft.com/office/officeart/2009/3/layout/StepUpProcess"/>
    <dgm:cxn modelId="{08FD1928-0287-4FFA-B082-21B50922281F}" type="presParOf" srcId="{36C7DB34-AA08-43FC-B754-88AA15F82DC4}" destId="{C40836E3-EC8E-4AAC-9F41-6889A0BE8705}" srcOrd="3" destOrd="0" presId="urn:microsoft.com/office/officeart/2009/3/layout/StepUpProcess"/>
    <dgm:cxn modelId="{D1E99266-F722-411C-B098-497E0A801687}" type="presParOf" srcId="{C40836E3-EC8E-4AAC-9F41-6889A0BE8705}" destId="{CE9A1701-3803-4F04-B86D-B0E98418BA1A}" srcOrd="0" destOrd="0" presId="urn:microsoft.com/office/officeart/2009/3/layout/StepUpProcess"/>
    <dgm:cxn modelId="{2B28C793-6813-45DA-8923-A07B6D8C3BAA}" type="presParOf" srcId="{36C7DB34-AA08-43FC-B754-88AA15F82DC4}" destId="{00CB48FA-AB2D-4F1B-967C-E6BD69BB3613}" srcOrd="4" destOrd="0" presId="urn:microsoft.com/office/officeart/2009/3/layout/StepUpProcess"/>
    <dgm:cxn modelId="{4216BB6F-A7E8-4094-BE64-DA5735D089C5}" type="presParOf" srcId="{00CB48FA-AB2D-4F1B-967C-E6BD69BB3613}" destId="{1F407FD4-8F37-4A2D-85DA-6F3107603417}" srcOrd="0" destOrd="0" presId="urn:microsoft.com/office/officeart/2009/3/layout/StepUpProcess"/>
    <dgm:cxn modelId="{796CA193-C78F-485C-9521-7A599B0E02FC}" type="presParOf" srcId="{00CB48FA-AB2D-4F1B-967C-E6BD69BB3613}" destId="{638765B9-27A4-4E6E-904E-48C72A9116D3}"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CF523-9DB0-4AF9-9B9B-88E95239C77B}">
      <dsp:nvSpPr>
        <dsp:cNvPr id="0" name=""/>
        <dsp:cNvSpPr/>
      </dsp:nvSpPr>
      <dsp:spPr>
        <a:xfrm rot="5400000">
          <a:off x="114158" y="2299443"/>
          <a:ext cx="1007054" cy="1675715"/>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28E0DB-13F6-4BDB-AA21-17F6A7E582EF}">
      <dsp:nvSpPr>
        <dsp:cNvPr id="0" name=""/>
        <dsp:cNvSpPr/>
      </dsp:nvSpPr>
      <dsp:spPr>
        <a:xfrm>
          <a:off x="0" y="2342197"/>
          <a:ext cx="1964275"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ts val="0"/>
            </a:spcAft>
          </a:pPr>
          <a:endParaRPr lang="en-US" sz="2400" kern="1200" dirty="0" smtClean="0"/>
        </a:p>
        <a:p>
          <a:pPr lvl="0" algn="l" defTabSz="1066800">
            <a:lnSpc>
              <a:spcPct val="90000"/>
            </a:lnSpc>
            <a:spcBef>
              <a:spcPct val="0"/>
            </a:spcBef>
            <a:spcAft>
              <a:spcPts val="0"/>
            </a:spcAft>
          </a:pPr>
          <a:r>
            <a:rPr lang="en-US" sz="2400" kern="1200" dirty="0" smtClean="0">
              <a:solidFill>
                <a:srgbClr val="A50021"/>
              </a:solidFill>
            </a:rPr>
            <a:t>Unaware </a:t>
          </a:r>
        </a:p>
        <a:p>
          <a:pPr lvl="0" algn="l" defTabSz="1066800">
            <a:lnSpc>
              <a:spcPct val="90000"/>
            </a:lnSpc>
            <a:spcBef>
              <a:spcPct val="0"/>
            </a:spcBef>
            <a:spcAft>
              <a:spcPts val="0"/>
            </a:spcAft>
          </a:pPr>
          <a:r>
            <a:rPr lang="en-US" sz="2400" kern="1200" dirty="0" smtClean="0">
              <a:solidFill>
                <a:srgbClr val="A50021"/>
              </a:solidFill>
            </a:rPr>
            <a:t>of </a:t>
          </a:r>
        </a:p>
        <a:p>
          <a:pPr lvl="0" algn="l" defTabSz="1066800">
            <a:lnSpc>
              <a:spcPct val="90000"/>
            </a:lnSpc>
            <a:spcBef>
              <a:spcPct val="0"/>
            </a:spcBef>
            <a:spcAft>
              <a:spcPts val="0"/>
            </a:spcAft>
          </a:pPr>
          <a:r>
            <a:rPr lang="en-US" sz="2400" kern="1200" dirty="0" smtClean="0">
              <a:solidFill>
                <a:srgbClr val="A50021"/>
              </a:solidFill>
            </a:rPr>
            <a:t>problem</a:t>
          </a:r>
          <a:endParaRPr lang="en-US" sz="2400" kern="1200" dirty="0">
            <a:solidFill>
              <a:srgbClr val="A50021"/>
            </a:solidFill>
          </a:endParaRPr>
        </a:p>
      </dsp:txBody>
      <dsp:txXfrm>
        <a:off x="0" y="2342197"/>
        <a:ext cx="1964275" cy="1721802"/>
      </dsp:txXfrm>
    </dsp:sp>
    <dsp:sp modelId="{3C468210-F876-49C7-B17B-021ADFECBD2A}">
      <dsp:nvSpPr>
        <dsp:cNvPr id="0" name=""/>
        <dsp:cNvSpPr/>
      </dsp:nvSpPr>
      <dsp:spPr>
        <a:xfrm>
          <a:off x="1009412" y="2166063"/>
          <a:ext cx="370617" cy="370617"/>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860E0B-C013-412D-B476-760497933CAF}">
      <dsp:nvSpPr>
        <dsp:cNvPr id="0" name=""/>
        <dsp:cNvSpPr/>
      </dsp:nvSpPr>
      <dsp:spPr>
        <a:xfrm rot="5400000">
          <a:off x="1802779" y="1524767"/>
          <a:ext cx="1094608" cy="1653218"/>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1F94D3-0763-4FCB-BCAD-30C3ED446C47}">
      <dsp:nvSpPr>
        <dsp:cNvPr id="0" name=""/>
        <dsp:cNvSpPr/>
      </dsp:nvSpPr>
      <dsp:spPr>
        <a:xfrm>
          <a:off x="1752064" y="1947958"/>
          <a:ext cx="1964275"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ts val="0"/>
            </a:spcAft>
          </a:pPr>
          <a:r>
            <a:rPr lang="en-US" sz="2400" kern="1200" dirty="0" smtClean="0">
              <a:solidFill>
                <a:srgbClr val="6600CC"/>
              </a:solidFill>
            </a:rPr>
            <a:t>Aware, thinking </a:t>
          </a:r>
        </a:p>
        <a:p>
          <a:pPr lvl="0" algn="l" defTabSz="1066800">
            <a:lnSpc>
              <a:spcPct val="90000"/>
            </a:lnSpc>
            <a:spcBef>
              <a:spcPct val="0"/>
            </a:spcBef>
            <a:spcAft>
              <a:spcPts val="0"/>
            </a:spcAft>
          </a:pPr>
          <a:r>
            <a:rPr lang="en-US" sz="2400" kern="1200" dirty="0" smtClean="0">
              <a:solidFill>
                <a:srgbClr val="6600CC"/>
              </a:solidFill>
            </a:rPr>
            <a:t>of change</a:t>
          </a:r>
          <a:endParaRPr lang="en-US" sz="2400" kern="1200" dirty="0">
            <a:solidFill>
              <a:srgbClr val="6600CC"/>
            </a:solidFill>
          </a:endParaRPr>
        </a:p>
      </dsp:txBody>
      <dsp:txXfrm>
        <a:off x="1752064" y="1947958"/>
        <a:ext cx="1964275" cy="1721802"/>
      </dsp:txXfrm>
    </dsp:sp>
    <dsp:sp modelId="{B1134024-9FB9-42E2-A2C3-6E57A63CAB64}">
      <dsp:nvSpPr>
        <dsp:cNvPr id="0" name=""/>
        <dsp:cNvSpPr/>
      </dsp:nvSpPr>
      <dsp:spPr>
        <a:xfrm>
          <a:off x="2818863" y="1255925"/>
          <a:ext cx="370617" cy="370617"/>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407FD4-8F37-4A2D-85DA-6F3107603417}">
      <dsp:nvSpPr>
        <dsp:cNvPr id="0" name=""/>
        <dsp:cNvSpPr/>
      </dsp:nvSpPr>
      <dsp:spPr>
        <a:xfrm rot="5400000">
          <a:off x="3562122" y="583753"/>
          <a:ext cx="1141405" cy="1675628"/>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8765B9-27A4-4E6E-904E-48C72A9116D3}">
      <dsp:nvSpPr>
        <dsp:cNvPr id="0" name=""/>
        <dsp:cNvSpPr/>
      </dsp:nvSpPr>
      <dsp:spPr>
        <a:xfrm>
          <a:off x="4570740" y="0"/>
          <a:ext cx="1525259"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ts val="0"/>
            </a:spcAft>
          </a:pPr>
          <a:endParaRPr lang="en-US" sz="2400" kern="1200" dirty="0"/>
        </a:p>
      </dsp:txBody>
      <dsp:txXfrm>
        <a:off x="4570740" y="0"/>
        <a:ext cx="1525259" cy="17218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CF523-9DB0-4AF9-9B9B-88E95239C77B}">
      <dsp:nvSpPr>
        <dsp:cNvPr id="0" name=""/>
        <dsp:cNvSpPr/>
      </dsp:nvSpPr>
      <dsp:spPr>
        <a:xfrm rot="5400000">
          <a:off x="114158" y="2299443"/>
          <a:ext cx="1007054" cy="1675715"/>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28E0DB-13F6-4BDB-AA21-17F6A7E582EF}">
      <dsp:nvSpPr>
        <dsp:cNvPr id="0" name=""/>
        <dsp:cNvSpPr/>
      </dsp:nvSpPr>
      <dsp:spPr>
        <a:xfrm>
          <a:off x="0" y="2342197"/>
          <a:ext cx="1964275"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ts val="0"/>
            </a:spcAft>
          </a:pPr>
          <a:endParaRPr lang="en-US" sz="2400" kern="1200" dirty="0" smtClean="0"/>
        </a:p>
        <a:p>
          <a:pPr lvl="0" algn="l" defTabSz="1066800">
            <a:lnSpc>
              <a:spcPct val="90000"/>
            </a:lnSpc>
            <a:spcBef>
              <a:spcPct val="0"/>
            </a:spcBef>
            <a:spcAft>
              <a:spcPts val="0"/>
            </a:spcAft>
          </a:pPr>
          <a:r>
            <a:rPr lang="en-US" sz="2400" kern="1200" dirty="0" smtClean="0">
              <a:solidFill>
                <a:srgbClr val="A50021"/>
              </a:solidFill>
            </a:rPr>
            <a:t>Unaware </a:t>
          </a:r>
        </a:p>
        <a:p>
          <a:pPr lvl="0" algn="l" defTabSz="1066800">
            <a:lnSpc>
              <a:spcPct val="90000"/>
            </a:lnSpc>
            <a:spcBef>
              <a:spcPct val="0"/>
            </a:spcBef>
            <a:spcAft>
              <a:spcPts val="0"/>
            </a:spcAft>
          </a:pPr>
          <a:r>
            <a:rPr lang="en-US" sz="2400" kern="1200" dirty="0" smtClean="0">
              <a:solidFill>
                <a:srgbClr val="A50021"/>
              </a:solidFill>
            </a:rPr>
            <a:t>of </a:t>
          </a:r>
        </a:p>
        <a:p>
          <a:pPr lvl="0" algn="l" defTabSz="1066800">
            <a:lnSpc>
              <a:spcPct val="90000"/>
            </a:lnSpc>
            <a:spcBef>
              <a:spcPct val="0"/>
            </a:spcBef>
            <a:spcAft>
              <a:spcPts val="0"/>
            </a:spcAft>
          </a:pPr>
          <a:r>
            <a:rPr lang="en-US" sz="2400" kern="1200" dirty="0" smtClean="0">
              <a:solidFill>
                <a:srgbClr val="A50021"/>
              </a:solidFill>
            </a:rPr>
            <a:t>problem</a:t>
          </a:r>
          <a:endParaRPr lang="en-US" sz="2400" kern="1200" dirty="0">
            <a:solidFill>
              <a:srgbClr val="A50021"/>
            </a:solidFill>
          </a:endParaRPr>
        </a:p>
      </dsp:txBody>
      <dsp:txXfrm>
        <a:off x="0" y="2342197"/>
        <a:ext cx="1964275" cy="1721802"/>
      </dsp:txXfrm>
    </dsp:sp>
    <dsp:sp modelId="{3C468210-F876-49C7-B17B-021ADFECBD2A}">
      <dsp:nvSpPr>
        <dsp:cNvPr id="0" name=""/>
        <dsp:cNvSpPr/>
      </dsp:nvSpPr>
      <dsp:spPr>
        <a:xfrm>
          <a:off x="1009412" y="2166063"/>
          <a:ext cx="370617" cy="370617"/>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860E0B-C013-412D-B476-760497933CAF}">
      <dsp:nvSpPr>
        <dsp:cNvPr id="0" name=""/>
        <dsp:cNvSpPr/>
      </dsp:nvSpPr>
      <dsp:spPr>
        <a:xfrm rot="5400000">
          <a:off x="1802779" y="1524767"/>
          <a:ext cx="1094608" cy="1653218"/>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1F94D3-0763-4FCB-BCAD-30C3ED446C47}">
      <dsp:nvSpPr>
        <dsp:cNvPr id="0" name=""/>
        <dsp:cNvSpPr/>
      </dsp:nvSpPr>
      <dsp:spPr>
        <a:xfrm>
          <a:off x="1752064" y="1947958"/>
          <a:ext cx="1964275"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ts val="0"/>
            </a:spcAft>
          </a:pPr>
          <a:r>
            <a:rPr lang="en-US" sz="2400" kern="1200" dirty="0" smtClean="0">
              <a:solidFill>
                <a:srgbClr val="6600CC"/>
              </a:solidFill>
            </a:rPr>
            <a:t>Aware, thinking </a:t>
          </a:r>
        </a:p>
        <a:p>
          <a:pPr lvl="0" algn="l" defTabSz="1066800">
            <a:lnSpc>
              <a:spcPct val="90000"/>
            </a:lnSpc>
            <a:spcBef>
              <a:spcPct val="0"/>
            </a:spcBef>
            <a:spcAft>
              <a:spcPts val="0"/>
            </a:spcAft>
          </a:pPr>
          <a:r>
            <a:rPr lang="en-US" sz="2400" kern="1200" dirty="0" smtClean="0">
              <a:solidFill>
                <a:srgbClr val="6600CC"/>
              </a:solidFill>
            </a:rPr>
            <a:t>of change</a:t>
          </a:r>
          <a:endParaRPr lang="en-US" sz="2400" kern="1200" dirty="0">
            <a:solidFill>
              <a:srgbClr val="6600CC"/>
            </a:solidFill>
          </a:endParaRPr>
        </a:p>
      </dsp:txBody>
      <dsp:txXfrm>
        <a:off x="1752064" y="1947958"/>
        <a:ext cx="1964275" cy="1721802"/>
      </dsp:txXfrm>
    </dsp:sp>
    <dsp:sp modelId="{B1134024-9FB9-42E2-A2C3-6E57A63CAB64}">
      <dsp:nvSpPr>
        <dsp:cNvPr id="0" name=""/>
        <dsp:cNvSpPr/>
      </dsp:nvSpPr>
      <dsp:spPr>
        <a:xfrm>
          <a:off x="2818863" y="1255925"/>
          <a:ext cx="370617" cy="370617"/>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407FD4-8F37-4A2D-85DA-6F3107603417}">
      <dsp:nvSpPr>
        <dsp:cNvPr id="0" name=""/>
        <dsp:cNvSpPr/>
      </dsp:nvSpPr>
      <dsp:spPr>
        <a:xfrm rot="5400000">
          <a:off x="3562122" y="583753"/>
          <a:ext cx="1141405" cy="1675628"/>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8765B9-27A4-4E6E-904E-48C72A9116D3}">
      <dsp:nvSpPr>
        <dsp:cNvPr id="0" name=""/>
        <dsp:cNvSpPr/>
      </dsp:nvSpPr>
      <dsp:spPr>
        <a:xfrm>
          <a:off x="4570740" y="0"/>
          <a:ext cx="1525259"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ts val="0"/>
            </a:spcAft>
          </a:pPr>
          <a:endParaRPr lang="en-US" sz="2400" kern="1200" dirty="0"/>
        </a:p>
      </dsp:txBody>
      <dsp:txXfrm>
        <a:off x="4570740" y="0"/>
        <a:ext cx="1525259" cy="17218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CF523-9DB0-4AF9-9B9B-88E95239C77B}">
      <dsp:nvSpPr>
        <dsp:cNvPr id="0" name=""/>
        <dsp:cNvSpPr/>
      </dsp:nvSpPr>
      <dsp:spPr>
        <a:xfrm rot="5400000">
          <a:off x="229513" y="2277645"/>
          <a:ext cx="924974" cy="1539137"/>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28E0DB-13F6-4BDB-AA21-17F6A7E582EF}">
      <dsp:nvSpPr>
        <dsp:cNvPr id="0" name=""/>
        <dsp:cNvSpPr/>
      </dsp:nvSpPr>
      <dsp:spPr>
        <a:xfrm>
          <a:off x="401" y="2374748"/>
          <a:ext cx="2051710" cy="158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ts val="0"/>
            </a:spcAft>
          </a:pPr>
          <a:endParaRPr lang="en-US" sz="2400" kern="1200" dirty="0" smtClean="0"/>
        </a:p>
        <a:p>
          <a:pPr lvl="0" algn="l" defTabSz="1066800">
            <a:lnSpc>
              <a:spcPct val="90000"/>
            </a:lnSpc>
            <a:spcBef>
              <a:spcPct val="0"/>
            </a:spcBef>
            <a:spcAft>
              <a:spcPts val="0"/>
            </a:spcAft>
          </a:pPr>
          <a:r>
            <a:rPr lang="en-US" sz="2400" kern="1200" dirty="0" smtClean="0">
              <a:solidFill>
                <a:srgbClr val="A50021"/>
              </a:solidFill>
            </a:rPr>
            <a:t>Pre-</a:t>
          </a:r>
        </a:p>
        <a:p>
          <a:pPr lvl="0" algn="l" defTabSz="1066800">
            <a:lnSpc>
              <a:spcPct val="90000"/>
            </a:lnSpc>
            <a:spcBef>
              <a:spcPct val="0"/>
            </a:spcBef>
            <a:spcAft>
              <a:spcPts val="0"/>
            </a:spcAft>
          </a:pPr>
          <a:r>
            <a:rPr lang="en-US" sz="2400" kern="1200" dirty="0" smtClean="0">
              <a:solidFill>
                <a:srgbClr val="A50021"/>
              </a:solidFill>
            </a:rPr>
            <a:t>Contemplation</a:t>
          </a:r>
          <a:endParaRPr lang="en-US" sz="2400" kern="1200" dirty="0">
            <a:solidFill>
              <a:srgbClr val="A50021"/>
            </a:solidFill>
          </a:endParaRPr>
        </a:p>
      </dsp:txBody>
      <dsp:txXfrm>
        <a:off x="401" y="2374748"/>
        <a:ext cx="2051710" cy="1581467"/>
      </dsp:txXfrm>
    </dsp:sp>
    <dsp:sp modelId="{3C468210-F876-49C7-B17B-021ADFECBD2A}">
      <dsp:nvSpPr>
        <dsp:cNvPr id="0" name=""/>
        <dsp:cNvSpPr/>
      </dsp:nvSpPr>
      <dsp:spPr>
        <a:xfrm>
          <a:off x="1051800" y="2155136"/>
          <a:ext cx="340410" cy="340410"/>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860E0B-C013-412D-B476-760497933CAF}">
      <dsp:nvSpPr>
        <dsp:cNvPr id="0" name=""/>
        <dsp:cNvSpPr/>
      </dsp:nvSpPr>
      <dsp:spPr>
        <a:xfrm rot="5400000">
          <a:off x="2007577" y="1566108"/>
          <a:ext cx="1005392" cy="1518473"/>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1F94D3-0763-4FCB-BCAD-30C3ED446C47}">
      <dsp:nvSpPr>
        <dsp:cNvPr id="0" name=""/>
        <dsp:cNvSpPr/>
      </dsp:nvSpPr>
      <dsp:spPr>
        <a:xfrm>
          <a:off x="1857689" y="1954808"/>
          <a:ext cx="2010792" cy="158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ts val="0"/>
            </a:spcAft>
          </a:pPr>
          <a:r>
            <a:rPr lang="en-US" sz="2200" kern="1200" dirty="0" smtClean="0">
              <a:solidFill>
                <a:srgbClr val="6600CC"/>
              </a:solidFill>
            </a:rPr>
            <a:t>Contemplation</a:t>
          </a:r>
          <a:endParaRPr lang="en-US" sz="2200" kern="1200" dirty="0">
            <a:solidFill>
              <a:srgbClr val="6600CC"/>
            </a:solidFill>
          </a:endParaRPr>
        </a:p>
      </dsp:txBody>
      <dsp:txXfrm>
        <a:off x="1857689" y="1954808"/>
        <a:ext cx="2010792" cy="1581467"/>
      </dsp:txXfrm>
    </dsp:sp>
    <dsp:sp modelId="{B1134024-9FB9-42E2-A2C3-6E57A63CAB64}">
      <dsp:nvSpPr>
        <dsp:cNvPr id="0" name=""/>
        <dsp:cNvSpPr/>
      </dsp:nvSpPr>
      <dsp:spPr>
        <a:xfrm>
          <a:off x="2940846" y="1319179"/>
          <a:ext cx="340410" cy="340410"/>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407FD4-8F37-4A2D-85DA-6F3107603417}">
      <dsp:nvSpPr>
        <dsp:cNvPr id="0" name=""/>
        <dsp:cNvSpPr/>
      </dsp:nvSpPr>
      <dsp:spPr>
        <a:xfrm rot="5400000">
          <a:off x="3767752" y="701792"/>
          <a:ext cx="1048375" cy="1539057"/>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8765B9-27A4-4E6E-904E-48C72A9116D3}">
      <dsp:nvSpPr>
        <dsp:cNvPr id="0" name=""/>
        <dsp:cNvSpPr/>
      </dsp:nvSpPr>
      <dsp:spPr>
        <a:xfrm>
          <a:off x="4695056" y="0"/>
          <a:ext cx="1400943" cy="158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ts val="0"/>
            </a:spcAft>
          </a:pPr>
          <a:endParaRPr lang="en-US" sz="2400" kern="1200" dirty="0"/>
        </a:p>
      </dsp:txBody>
      <dsp:txXfrm>
        <a:off x="4695056" y="0"/>
        <a:ext cx="1400943" cy="1581467"/>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0.66265</cdr:x>
      <cdr:y>0.15094</cdr:y>
    </cdr:from>
    <cdr:to>
      <cdr:x>0.86747</cdr:x>
      <cdr:y>0.24528</cdr:y>
    </cdr:to>
    <cdr:sp macro="" textlink="">
      <cdr:nvSpPr>
        <cdr:cNvPr id="2" name="TextBox 1"/>
        <cdr:cNvSpPr txBox="1"/>
      </cdr:nvSpPr>
      <cdr:spPr>
        <a:xfrm xmlns:a="http://schemas.openxmlformats.org/drawingml/2006/main">
          <a:off x="4191000" y="609600"/>
          <a:ext cx="1295400" cy="381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smtClean="0">
              <a:solidFill>
                <a:srgbClr val="C00000"/>
              </a:solidFill>
            </a:rPr>
            <a:t>“Not at all drowsy.”</a:t>
          </a:r>
          <a:endParaRPr lang="en-US" sz="1800" b="1" dirty="0">
            <a:solidFill>
              <a:srgbClr val="C00000"/>
            </a:solidFill>
          </a:endParaRPr>
        </a:p>
      </cdr:txBody>
    </cdr:sp>
  </cdr:relSizeAnchor>
  <cdr:relSizeAnchor xmlns:cdr="http://schemas.openxmlformats.org/drawingml/2006/chartDrawing">
    <cdr:from>
      <cdr:x>0.71084</cdr:x>
      <cdr:y>0.75472</cdr:y>
    </cdr:from>
    <cdr:to>
      <cdr:x>0.91566</cdr:x>
      <cdr:y>0.84906</cdr:y>
    </cdr:to>
    <cdr:sp macro="" textlink="">
      <cdr:nvSpPr>
        <cdr:cNvPr id="3" name="TextBox 1"/>
        <cdr:cNvSpPr txBox="1"/>
      </cdr:nvSpPr>
      <cdr:spPr>
        <a:xfrm xmlns:a="http://schemas.openxmlformats.org/drawingml/2006/main">
          <a:off x="4495800" y="3048000"/>
          <a:ext cx="1295400" cy="3810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smtClean="0">
              <a:solidFill>
                <a:srgbClr val="C00000"/>
              </a:solidFill>
            </a:rPr>
            <a:t>“Slightly drowsy.”</a:t>
          </a:r>
          <a:endParaRPr lang="en-US" sz="1800" b="1" dirty="0">
            <a:solidFill>
              <a:srgbClr val="C0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0.77647</cdr:x>
      <cdr:y>0.27941</cdr:y>
    </cdr:from>
    <cdr:to>
      <cdr:x>1</cdr:x>
      <cdr:y>0.36562</cdr:y>
    </cdr:to>
    <cdr:sp macro="" textlink="">
      <cdr:nvSpPr>
        <cdr:cNvPr id="2" name="TextBox 1"/>
        <cdr:cNvSpPr txBox="1"/>
      </cdr:nvSpPr>
      <cdr:spPr>
        <a:xfrm xmlns:a="http://schemas.openxmlformats.org/drawingml/2006/main">
          <a:off x="5562600" y="1447800"/>
          <a:ext cx="1584068" cy="446706"/>
        </a:xfrm>
        <a:prstGeom xmlns:a="http://schemas.openxmlformats.org/drawingml/2006/main" prst="rect">
          <a:avLst/>
        </a:prstGeom>
      </cdr:spPr>
      <cdr:txBody>
        <a:bodyPr xmlns:a="http://schemas.openxmlformats.org/drawingml/2006/main" wrap="none" rtlCol="0"/>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r>
            <a:rPr lang="en-US" sz="1800" b="1" dirty="0" smtClean="0">
              <a:solidFill>
                <a:srgbClr val="C00000"/>
              </a:solidFill>
            </a:rPr>
            <a:t>6 to 7.9 Hours</a:t>
          </a:r>
          <a:endParaRPr lang="en-US" sz="1800" b="1" dirty="0">
            <a:solidFill>
              <a:srgbClr val="C00000"/>
            </a:solidFill>
          </a:endParaRPr>
        </a:p>
      </cdr:txBody>
    </cdr:sp>
  </cdr:relSizeAnchor>
  <cdr:relSizeAnchor xmlns:cdr="http://schemas.openxmlformats.org/drawingml/2006/chartDrawing">
    <cdr:from>
      <cdr:x>0.31765</cdr:x>
      <cdr:y>0.7931</cdr:y>
    </cdr:from>
    <cdr:to>
      <cdr:x>0.54118</cdr:x>
      <cdr:y>0.87931</cdr:y>
    </cdr:to>
    <cdr:sp macro="" textlink="">
      <cdr:nvSpPr>
        <cdr:cNvPr id="3" name="TextBox 1"/>
        <cdr:cNvSpPr txBox="1"/>
      </cdr:nvSpPr>
      <cdr:spPr>
        <a:xfrm xmlns:a="http://schemas.openxmlformats.org/drawingml/2006/main">
          <a:off x="2057400" y="3505200"/>
          <a:ext cx="1447800" cy="3810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smtClean="0">
              <a:solidFill>
                <a:srgbClr val="C00000"/>
              </a:solidFill>
            </a:rPr>
            <a:t>4 to 5.9 Hours</a:t>
          </a:r>
          <a:endParaRPr lang="en-US" sz="1800" b="1" dirty="0">
            <a:solidFill>
              <a:srgbClr val="C00000"/>
            </a:solidFill>
          </a:endParaRPr>
        </a:p>
      </cdr:txBody>
    </cdr:sp>
  </cdr:relSizeAnchor>
  <cdr:relSizeAnchor xmlns:cdr="http://schemas.openxmlformats.org/drawingml/2006/chartDrawing">
    <cdr:from>
      <cdr:x>0.22353</cdr:x>
      <cdr:y>0.5</cdr:y>
    </cdr:from>
    <cdr:to>
      <cdr:x>0.44706</cdr:x>
      <cdr:y>0.58621</cdr:y>
    </cdr:to>
    <cdr:sp macro="" textlink="">
      <cdr:nvSpPr>
        <cdr:cNvPr id="4" name="TextBox 1"/>
        <cdr:cNvSpPr txBox="1"/>
      </cdr:nvSpPr>
      <cdr:spPr>
        <a:xfrm xmlns:a="http://schemas.openxmlformats.org/drawingml/2006/main">
          <a:off x="1447800" y="2209800"/>
          <a:ext cx="1447800" cy="3810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smtClean="0">
              <a:solidFill>
                <a:srgbClr val="C00000"/>
              </a:solidFill>
            </a:rPr>
            <a:t>&lt; 4 Hours</a:t>
          </a:r>
          <a:endParaRPr lang="en-US" sz="1800" b="1" dirty="0">
            <a:solidFill>
              <a:srgbClr val="C00000"/>
            </a:solidFill>
          </a:endParaRPr>
        </a:p>
      </cdr:txBody>
    </cdr:sp>
  </cdr:relSizeAnchor>
  <cdr:relSizeAnchor xmlns:cdr="http://schemas.openxmlformats.org/drawingml/2006/chartDrawing">
    <cdr:from>
      <cdr:x>0.38824</cdr:x>
      <cdr:y>0.13793</cdr:y>
    </cdr:from>
    <cdr:to>
      <cdr:x>0.51765</cdr:x>
      <cdr:y>0.27586</cdr:y>
    </cdr:to>
    <cdr:sp macro="" textlink="">
      <cdr:nvSpPr>
        <cdr:cNvPr id="5" name="TextBox 1"/>
        <cdr:cNvSpPr txBox="1"/>
      </cdr:nvSpPr>
      <cdr:spPr>
        <a:xfrm xmlns:a="http://schemas.openxmlformats.org/drawingml/2006/main">
          <a:off x="2514600" y="609600"/>
          <a:ext cx="838200" cy="6096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smtClean="0">
              <a:solidFill>
                <a:srgbClr val="C00000"/>
              </a:solidFill>
            </a:rPr>
            <a:t>Don’t</a:t>
          </a:r>
        </a:p>
        <a:p xmlns:a="http://schemas.openxmlformats.org/drawingml/2006/main">
          <a:r>
            <a:rPr lang="en-US" sz="1800" b="1" dirty="0" smtClean="0">
              <a:solidFill>
                <a:srgbClr val="C00000"/>
              </a:solidFill>
            </a:rPr>
            <a:t>Know</a:t>
          </a:r>
          <a:endParaRPr lang="en-US" sz="1800" b="1" dirty="0">
            <a:solidFill>
              <a:srgbClr val="C00000"/>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0.36538</cdr:x>
      <cdr:y>0.55224</cdr:y>
    </cdr:from>
    <cdr:to>
      <cdr:x>0.63462</cdr:x>
      <cdr:y>0.71642</cdr:y>
    </cdr:to>
    <cdr:cxnSp macro="">
      <cdr:nvCxnSpPr>
        <cdr:cNvPr id="2" name="Straight Arrow Connector 1"/>
        <cdr:cNvCxnSpPr/>
      </cdr:nvCxnSpPr>
      <cdr:spPr>
        <a:xfrm xmlns:a="http://schemas.openxmlformats.org/drawingml/2006/main">
          <a:off x="2895600" y="2819400"/>
          <a:ext cx="2133600" cy="838200"/>
        </a:xfrm>
        <a:prstGeom xmlns:a="http://schemas.openxmlformats.org/drawingml/2006/main" prst="straightConnector1">
          <a:avLst/>
        </a:prstGeom>
        <a:noFill xmlns:a="http://schemas.openxmlformats.org/drawingml/2006/main"/>
        <a:ln xmlns:a="http://schemas.openxmlformats.org/drawingml/2006/main" w="38100" cap="flat" cmpd="sng" algn="ctr">
          <a:solidFill>
            <a:srgbClr val="0070C0"/>
          </a:solidFill>
          <a:prstDash val="solid"/>
          <a:tailEnd type="stealth" w="lg" len="lg"/>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0.01923</cdr:x>
      <cdr:y>0.16418</cdr:y>
    </cdr:from>
    <cdr:to>
      <cdr:x>0.15385</cdr:x>
      <cdr:y>0.28358</cdr:y>
    </cdr:to>
    <cdr:sp macro="" textlink="">
      <cdr:nvSpPr>
        <cdr:cNvPr id="3" name="TextBox 2"/>
        <cdr:cNvSpPr txBox="1"/>
      </cdr:nvSpPr>
      <cdr:spPr>
        <a:xfrm xmlns:a="http://schemas.openxmlformats.org/drawingml/2006/main">
          <a:off x="152394" y="838204"/>
          <a:ext cx="1066806" cy="6095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smtClean="0"/>
            <a:t>High-Risk</a:t>
          </a:r>
        </a:p>
        <a:p xmlns:a="http://schemas.openxmlformats.org/drawingml/2006/main">
          <a:r>
            <a:rPr lang="en-US" sz="1600" b="1" dirty="0" smtClean="0"/>
            <a:t>Drivers</a:t>
          </a:r>
          <a:endParaRPr lang="en-US" sz="1600" b="1" dirty="0"/>
        </a:p>
      </cdr:txBody>
    </cdr:sp>
  </cdr:relSizeAnchor>
  <cdr:relSizeAnchor xmlns:cdr="http://schemas.openxmlformats.org/drawingml/2006/chartDrawing">
    <cdr:from>
      <cdr:x>0.01923</cdr:x>
      <cdr:y>0.49254</cdr:y>
    </cdr:from>
    <cdr:to>
      <cdr:x>0.14423</cdr:x>
      <cdr:y>0.62687</cdr:y>
    </cdr:to>
    <cdr:sp macro="" textlink="">
      <cdr:nvSpPr>
        <cdr:cNvPr id="4" name="TextBox 1"/>
        <cdr:cNvSpPr txBox="1"/>
      </cdr:nvSpPr>
      <cdr:spPr>
        <a:xfrm xmlns:a="http://schemas.openxmlformats.org/drawingml/2006/main">
          <a:off x="152394" y="2514614"/>
          <a:ext cx="990606" cy="68578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600" b="1" dirty="0" smtClean="0"/>
            <a:t>All Other </a:t>
          </a:r>
        </a:p>
        <a:p xmlns:a="http://schemas.openxmlformats.org/drawingml/2006/main">
          <a:r>
            <a:rPr lang="en-US" sz="1600" b="1" dirty="0" smtClean="0"/>
            <a:t>Drivers</a:t>
          </a:r>
          <a:endParaRPr lang="en-US" sz="16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6661" tIns="48331" rIns="96661" bIns="48331" rtlCol="0"/>
          <a:lstStyle>
            <a:lvl1pPr algn="r" fontAlgn="auto">
              <a:spcBef>
                <a:spcPts val="0"/>
              </a:spcBef>
              <a:spcAft>
                <a:spcPts val="0"/>
              </a:spcAft>
              <a:defRPr sz="1300">
                <a:latin typeface="+mn-lt"/>
              </a:defRPr>
            </a:lvl1pPr>
          </a:lstStyle>
          <a:p>
            <a:pPr>
              <a:defRPr/>
            </a:pPr>
            <a:fld id="{517F533C-A5F4-4B01-9649-B2199F90709A}" type="datetimeFigureOut">
              <a:rPr lang="en-US"/>
              <a:pPr>
                <a:defRPr/>
              </a:pPr>
              <a:t>2/5/2013</a:t>
            </a:fld>
            <a:endParaRPr lang="en-US" dirty="0"/>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6661" tIns="48331" rIns="96661" bIns="48331" rtlCol="0" anchor="b"/>
          <a:lstStyle>
            <a:lvl1pPr algn="r" fontAlgn="auto">
              <a:spcBef>
                <a:spcPts val="0"/>
              </a:spcBef>
              <a:spcAft>
                <a:spcPts val="0"/>
              </a:spcAft>
              <a:defRPr sz="1300">
                <a:latin typeface="+mn-lt"/>
              </a:defRPr>
            </a:lvl1pPr>
          </a:lstStyle>
          <a:p>
            <a:pPr>
              <a:defRPr/>
            </a:pPr>
            <a:fld id="{7F651CA0-7ED9-4CAB-80BB-EB6B9A1DC23E}" type="slidenum">
              <a:rPr lang="en-US"/>
              <a:pPr>
                <a:defRPr/>
              </a:pPr>
              <a:t>‹#›</a:t>
            </a:fld>
            <a:endParaRPr lang="en-US" dirty="0"/>
          </a:p>
        </p:txBody>
      </p:sp>
    </p:spTree>
    <p:extLst>
      <p:ext uri="{BB962C8B-B14F-4D97-AF65-F5344CB8AC3E}">
        <p14:creationId xmlns:p14="http://schemas.microsoft.com/office/powerpoint/2010/main" val="425523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fontAlgn="auto">
              <a:spcBef>
                <a:spcPts val="0"/>
              </a:spcBef>
              <a:spcAft>
                <a:spcPts val="0"/>
              </a:spcAft>
              <a:defRPr sz="1300">
                <a:latin typeface="+mn-lt"/>
              </a:defRPr>
            </a:lvl1pPr>
          </a:lstStyle>
          <a:p>
            <a:pPr>
              <a:defRPr/>
            </a:pPr>
            <a:fld id="{CD1A1DB3-5736-4F91-8C90-CF3CE7605F13}" type="datetimeFigureOut">
              <a:rPr lang="en-US"/>
              <a:pPr>
                <a:defRPr/>
              </a:pPr>
              <a:t>2/5/2013</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61" tIns="48331" rIns="96661" bIns="48331" rtlCol="0" anchor="b"/>
          <a:lstStyle>
            <a:lvl1pPr algn="r" fontAlgn="auto">
              <a:spcBef>
                <a:spcPts val="0"/>
              </a:spcBef>
              <a:spcAft>
                <a:spcPts val="0"/>
              </a:spcAft>
              <a:defRPr sz="1300">
                <a:latin typeface="+mn-lt"/>
              </a:defRPr>
            </a:lvl1pPr>
          </a:lstStyle>
          <a:p>
            <a:pPr>
              <a:defRPr/>
            </a:pPr>
            <a:fld id="{3270A2FC-3B71-4CFB-BB38-27988946AD86}" type="slidenum">
              <a:rPr lang="en-US"/>
              <a:pPr>
                <a:defRPr/>
              </a:pPr>
              <a:t>‹#›</a:t>
            </a:fld>
            <a:endParaRPr lang="en-US" dirty="0"/>
          </a:p>
        </p:txBody>
      </p:sp>
    </p:spTree>
    <p:extLst>
      <p:ext uri="{BB962C8B-B14F-4D97-AF65-F5344CB8AC3E}">
        <p14:creationId xmlns:p14="http://schemas.microsoft.com/office/powerpoint/2010/main" val="13595142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“This is North American Fatigue Management Program Module 5, Train-the-Trainer.  In this module you will learn how to conduct classroom training and assist web-based training of Module 3, Driver Education, and Module 4, Family Education.”  </a:t>
            </a:r>
          </a:p>
          <a:p>
            <a:pPr eaLnBrk="1" hangingPunct="1">
              <a:spcBef>
                <a:spcPct val="0"/>
              </a:spcBef>
            </a:pPr>
            <a:endParaRPr lang="en-US" smtClean="0"/>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D72606C-CB4B-4A0D-AE68-90E8B4FA74E9}" type="slidenum">
              <a:rPr lang="en-US" smtClean="0"/>
              <a:pPr fontAlgn="base">
                <a:spcBef>
                  <a:spcPct val="0"/>
                </a:spcBef>
                <a:spcAft>
                  <a:spcPct val="0"/>
                </a:spcAft>
                <a:defRPr/>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“Here we see the lessons and topics of Module 3, Driver Education.  It consists of an introduction, four main lessons, and a conclusion.  Prior completion of Module 3 is a prerequisite to taking this train-the-trainer module.” </a:t>
            </a:r>
          </a:p>
        </p:txBody>
      </p:sp>
      <p:sp>
        <p:nvSpPr>
          <p:cNvPr id="49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D9665B-89AC-437C-9D6F-B55348CC5CC4}" type="slidenum">
              <a:rPr lang="en-US" smtClean="0"/>
              <a:pPr fontAlgn="base">
                <a:spcBef>
                  <a:spcPct val="0"/>
                </a:spcBef>
                <a:spcAft>
                  <a:spcPct val="0"/>
                </a:spcAft>
                <a:defRPr/>
              </a:pPr>
              <a:t>10</a:t>
            </a:fld>
            <a:endParaRPr lang="en-US" dirty="0"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6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“Time-of-day as a factor in alertness is another interesting topic.  Do students find themselves sleepy at the same times every day?  When is that?”</a:t>
            </a:r>
          </a:p>
          <a:p>
            <a:pPr eaLnBrk="1" hangingPunct="1">
              <a:spcBef>
                <a:spcPct val="0"/>
              </a:spcBef>
            </a:pPr>
            <a:r>
              <a:rPr lang="en-US" dirty="0" smtClean="0">
                <a:solidFill>
                  <a:srgbClr val="0033CC"/>
                </a:solidFill>
              </a:rPr>
              <a:t>______________</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Additional information:  Circadian rhythms are affected by light and dark, but isolation studies show that they will last indefinitely even without daily light-dark changes.  They tend to become slightly longer than 24 hours, however.  </a:t>
            </a:r>
            <a:endParaRPr lang="en-US" dirty="0" smtClean="0">
              <a:solidFill>
                <a:srgbClr val="002060"/>
              </a:solidFill>
            </a:endParaRPr>
          </a:p>
          <a:p>
            <a:endParaRPr lang="en-US" dirty="0" smtClean="0"/>
          </a:p>
        </p:txBody>
      </p:sp>
      <p:sp>
        <p:nvSpPr>
          <p:cNvPr id="4" name="Slide Number Placeholder 3"/>
          <p:cNvSpPr>
            <a:spLocks noGrp="1"/>
          </p:cNvSpPr>
          <p:nvPr>
            <p:ph type="sldNum" sz="quarter" idx="5"/>
          </p:nvPr>
        </p:nvSpPr>
        <p:spPr/>
        <p:txBody>
          <a:bodyPr/>
          <a:lstStyle/>
          <a:p>
            <a:pPr>
              <a:defRPr/>
            </a:pPr>
            <a:fld id="{1DF723AB-2A96-47C5-915B-D56AC1A09491}" type="slidenum">
              <a:rPr lang="en-US" smtClean="0"/>
              <a:pPr>
                <a:defRPr/>
              </a:pPr>
              <a:t>100</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“This is a schematic of daily alertness and arousal due to circadian rhythms.  Ask if anyone can describe their own typical daily alertness changes.”</a:t>
            </a:r>
          </a:p>
          <a:p>
            <a:pPr>
              <a:spcBef>
                <a:spcPct val="0"/>
              </a:spcBef>
            </a:pPr>
            <a:r>
              <a:rPr lang="en-US" dirty="0" smtClean="0">
                <a:solidFill>
                  <a:srgbClr val="0033CC"/>
                </a:solidFill>
              </a:rPr>
              <a:t>________________</a:t>
            </a:r>
          </a:p>
          <a:p>
            <a:pPr>
              <a:spcBef>
                <a:spcPct val="0"/>
              </a:spcBef>
            </a:pPr>
            <a:endParaRPr lang="en-US" dirty="0" smtClean="0">
              <a:solidFill>
                <a:srgbClr val="0033CC"/>
              </a:solidFill>
            </a:endParaRPr>
          </a:p>
          <a:p>
            <a:pPr>
              <a:spcBef>
                <a:spcPct val="0"/>
              </a:spcBef>
            </a:pPr>
            <a:r>
              <a:rPr lang="en-US" dirty="0" smtClean="0"/>
              <a:t>Source:  </a:t>
            </a:r>
            <a:r>
              <a:rPr lang="en-US" dirty="0" err="1" smtClean="0"/>
              <a:t>Knipling</a:t>
            </a:r>
            <a:r>
              <a:rPr lang="en-US" dirty="0" smtClean="0"/>
              <a:t>, 2009.  Different physiological and performance measures follow slightly different patterns, but this shows the general pattern. </a:t>
            </a:r>
          </a:p>
          <a:p>
            <a:pPr>
              <a:spcBef>
                <a:spcPct val="0"/>
              </a:spcBef>
            </a:pPr>
            <a:endParaRPr lang="en-US" dirty="0" smtClean="0"/>
          </a:p>
          <a:p>
            <a:pPr>
              <a:spcBef>
                <a:spcPct val="0"/>
              </a:spcBef>
            </a:pPr>
            <a:endParaRPr lang="en-US" dirty="0" smtClean="0"/>
          </a:p>
        </p:txBody>
      </p:sp>
      <p:sp>
        <p:nvSpPr>
          <p:cNvPr id="146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0E561D-51CB-4C7F-9CDF-C06F66483713}" type="slidenum">
              <a:rPr lang="en-US"/>
              <a:pPr fontAlgn="base">
                <a:spcBef>
                  <a:spcPct val="0"/>
                </a:spcBef>
                <a:spcAft>
                  <a:spcPct val="0"/>
                </a:spcAft>
                <a:defRPr/>
              </a:pPr>
              <a:t>101</a:t>
            </a:fld>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“This slides reinforces the schematic and provides additional information.”</a:t>
            </a:r>
          </a:p>
          <a:p>
            <a:pPr>
              <a:spcBef>
                <a:spcPct val="0"/>
              </a:spcBef>
            </a:pPr>
            <a:r>
              <a:rPr lang="en-US" dirty="0" smtClean="0">
                <a:solidFill>
                  <a:srgbClr val="0033CC"/>
                </a:solidFill>
              </a:rPr>
              <a:t>_______________</a:t>
            </a:r>
          </a:p>
          <a:p>
            <a:pPr>
              <a:spcBef>
                <a:spcPct val="0"/>
              </a:spcBef>
            </a:pPr>
            <a:endParaRPr lang="en-US" dirty="0" smtClean="0">
              <a:solidFill>
                <a:srgbClr val="0033CC"/>
              </a:solidFill>
            </a:endParaRPr>
          </a:p>
          <a:p>
            <a:pPr>
              <a:spcBef>
                <a:spcPct val="0"/>
              </a:spcBef>
            </a:pPr>
            <a:r>
              <a:rPr lang="en-US" dirty="0" smtClean="0">
                <a:solidFill>
                  <a:srgbClr val="0033CC"/>
                </a:solidFill>
              </a:rPr>
              <a:t>Additional instructor note:  In discussions, a few people may claim that they perform better during the overnight hours than during the daytime.   Only rarely is this true.  Objective measures almost always show the same predictable variations in performance over the 24-hour day, although details may vary among people.</a:t>
            </a:r>
            <a:endParaRPr lang="en-US" dirty="0" smtClean="0"/>
          </a:p>
        </p:txBody>
      </p:sp>
      <p:sp>
        <p:nvSpPr>
          <p:cNvPr id="148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D4DD79-FB05-4B97-BB51-9048923D0FD8}" type="slidenum">
              <a:rPr lang="en-US"/>
              <a:pPr fontAlgn="base">
                <a:spcBef>
                  <a:spcPct val="0"/>
                </a:spcBef>
                <a:spcAft>
                  <a:spcPct val="0"/>
                </a:spcAft>
                <a:defRPr/>
              </a:pPr>
              <a:t>102</a:t>
            </a:fld>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t>TtT</a:t>
            </a:r>
            <a:r>
              <a:rPr lang="en-US" dirty="0" smtClean="0"/>
              <a:t> Narration:  “Time awake is another topic where people can compare their own lives to “the textbook.”  Do students find that they do indeed get sleepy each day after about 16 hours awake?”</a:t>
            </a:r>
          </a:p>
          <a:p>
            <a:pPr>
              <a:spcBef>
                <a:spcPct val="0"/>
              </a:spcBef>
            </a:pPr>
            <a:r>
              <a:rPr lang="en-US" dirty="0" smtClean="0"/>
              <a:t>_______________</a:t>
            </a:r>
          </a:p>
          <a:p>
            <a:pPr>
              <a:spcBef>
                <a:spcPct val="0"/>
              </a:spcBef>
            </a:pPr>
            <a:endParaRPr lang="en-US" dirty="0" smtClean="0"/>
          </a:p>
          <a:p>
            <a:pPr>
              <a:spcBef>
                <a:spcPct val="0"/>
              </a:spcBef>
            </a:pPr>
            <a:r>
              <a:rPr lang="en-US" dirty="0" smtClean="0"/>
              <a:t>Cited study:  Dawson and Reid, 1997.   Note that, all things considered, alcohol is still generally riskier than drowsiness, even if alertness/performance levels are the same.  Unlike fatigue, alcohol increases risk-taking and affects motor coordination in addition to affecting alertness.  </a:t>
            </a:r>
          </a:p>
          <a:p>
            <a:pPr>
              <a:spcBef>
                <a:spcPct val="0"/>
              </a:spcBef>
            </a:pPr>
            <a:endParaRPr lang="en-US" dirty="0" smtClean="0">
              <a:solidFill>
                <a:srgbClr val="002060"/>
              </a:solidFill>
            </a:endParaRPr>
          </a:p>
          <a:p>
            <a:pPr>
              <a:spcBef>
                <a:spcPct val="0"/>
              </a:spcBef>
            </a:pPr>
            <a:endParaRPr lang="en-US" dirty="0" smtClean="0"/>
          </a:p>
        </p:txBody>
      </p:sp>
      <p:sp>
        <p:nvSpPr>
          <p:cNvPr id="150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B29068-50F5-4932-9BE8-A574282BBE45}" type="slidenum">
              <a:rPr lang="en-US"/>
              <a:pPr fontAlgn="base">
                <a:spcBef>
                  <a:spcPct val="0"/>
                </a:spcBef>
                <a:spcAft>
                  <a:spcPct val="0"/>
                </a:spcAft>
                <a:defRPr/>
              </a:pPr>
              <a:t>103</a:t>
            </a:fld>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0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“Task-related and environmental factors.  You might ask students which factors affect them the most.”</a:t>
            </a:r>
            <a:endParaRPr lang="en-US" dirty="0" smtClean="0"/>
          </a:p>
          <a:p>
            <a:pPr>
              <a:spcBef>
                <a:spcPct val="0"/>
              </a:spcBef>
            </a:pPr>
            <a:endParaRPr lang="en-US" b="1" dirty="0" smtClean="0"/>
          </a:p>
        </p:txBody>
      </p:sp>
      <p:sp>
        <p:nvSpPr>
          <p:cNvPr id="152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173D21-1B76-4212-BE24-BA872975929C}" type="slidenum">
              <a:rPr lang="en-US"/>
              <a:pPr fontAlgn="base">
                <a:spcBef>
                  <a:spcPct val="0"/>
                </a:spcBef>
                <a:spcAft>
                  <a:spcPct val="0"/>
                </a:spcAft>
                <a:defRPr/>
              </a:pPr>
              <a:t>104</a:t>
            </a:fld>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“The inverted U relationship between task demands and performance is conceptual and may be difficult for some students.  But understanding the concept may help drivers to better manage their driving workloads.  To illustrate work overload while driving, ask students if they ever turn off their radios when they are in heavy traffic or unfamiliar locations.  That’s sometimes a good thing to do, because it reduces work overload.” </a:t>
            </a:r>
          </a:p>
          <a:p>
            <a:pPr>
              <a:spcBef>
                <a:spcPct val="0"/>
              </a:spcBef>
            </a:pPr>
            <a:r>
              <a:rPr lang="en-US" dirty="0" smtClean="0">
                <a:solidFill>
                  <a:srgbClr val="0033CC"/>
                </a:solidFill>
              </a:rPr>
              <a:t>_______________________</a:t>
            </a:r>
          </a:p>
          <a:p>
            <a:pPr>
              <a:spcBef>
                <a:spcPct val="0"/>
              </a:spcBef>
            </a:pPr>
            <a:r>
              <a:rPr lang="en-US" b="1" dirty="0" smtClean="0"/>
              <a:t>[Star appearance and movement will coordinate with narration]:</a:t>
            </a:r>
          </a:p>
          <a:p>
            <a:pPr>
              <a:spcBef>
                <a:spcPct val="0"/>
              </a:spcBef>
            </a:pPr>
            <a:endParaRPr lang="en-US" b="1" dirty="0" smtClean="0"/>
          </a:p>
          <a:p>
            <a:pPr>
              <a:spcBef>
                <a:spcPct val="0"/>
              </a:spcBef>
            </a:pPr>
            <a:r>
              <a:rPr lang="en-US" i="1" dirty="0" smtClean="0"/>
              <a:t>[No star] </a:t>
            </a:r>
            <a:r>
              <a:rPr lang="en-US" dirty="0" smtClean="0"/>
              <a:t>- “The nature of the task you are performing affects your performance.  This graph shows </a:t>
            </a:r>
            <a:r>
              <a:rPr lang="en-US" i="1" dirty="0" smtClean="0"/>
              <a:t>performance</a:t>
            </a:r>
            <a:r>
              <a:rPr lang="en-US" dirty="0" smtClean="0"/>
              <a:t> as a function of </a:t>
            </a:r>
            <a:r>
              <a:rPr lang="en-US" i="1" dirty="0" smtClean="0"/>
              <a:t>task demands</a:t>
            </a:r>
            <a:r>
              <a:rPr lang="en-US" dirty="0" smtClean="0"/>
              <a:t>.</a:t>
            </a:r>
          </a:p>
          <a:p>
            <a:pPr>
              <a:spcBef>
                <a:spcPct val="0"/>
              </a:spcBef>
            </a:pPr>
            <a:endParaRPr lang="en-US" dirty="0" smtClean="0"/>
          </a:p>
          <a:p>
            <a:pPr>
              <a:spcBef>
                <a:spcPct val="0"/>
              </a:spcBef>
            </a:pPr>
            <a:r>
              <a:rPr lang="en-US" i="1" dirty="0" smtClean="0"/>
              <a:t>[Monotony star] </a:t>
            </a:r>
            <a:r>
              <a:rPr lang="en-US" dirty="0" smtClean="0"/>
              <a:t>- “Let’s explore this general relationship using a few examples.  The yellow star shows likely performance if a task is extremely undemanding.  If a task is very undemanding, it is </a:t>
            </a:r>
            <a:r>
              <a:rPr lang="en-US" i="1" dirty="0" smtClean="0"/>
              <a:t>boring</a:t>
            </a:r>
            <a:r>
              <a:rPr lang="en-US" dirty="0" smtClean="0"/>
              <a:t>.  Monotony takes hold.  You might get drowsy and your performance might be low.  When could this happen in driving?  One example would be a long drive through featureless terrain, like a desert.”  </a:t>
            </a:r>
          </a:p>
          <a:p>
            <a:pPr>
              <a:spcBef>
                <a:spcPct val="0"/>
              </a:spcBef>
            </a:pPr>
            <a:endParaRPr lang="en-US" dirty="0" smtClean="0"/>
          </a:p>
          <a:p>
            <a:pPr>
              <a:spcBef>
                <a:spcPct val="0"/>
              </a:spcBef>
            </a:pPr>
            <a:r>
              <a:rPr lang="en-US" i="1" dirty="0" smtClean="0"/>
              <a:t>[Work overload star] </a:t>
            </a:r>
            <a:r>
              <a:rPr lang="en-US" dirty="0" smtClean="0"/>
              <a:t>- “At the other extreme, when a task is </a:t>
            </a:r>
            <a:r>
              <a:rPr lang="en-US" i="1" dirty="0" smtClean="0"/>
              <a:t>overly demanding</a:t>
            </a:r>
            <a:r>
              <a:rPr lang="en-US" dirty="0" smtClean="0"/>
              <a:t>, such as driving in very heavy traffic for several hours, you might get stressed out and your performance might be low as well.  As you can see, the two opposite situations can both lead to poor performance.” </a:t>
            </a:r>
          </a:p>
          <a:p>
            <a:pPr>
              <a:spcBef>
                <a:spcPct val="0"/>
              </a:spcBef>
            </a:pPr>
            <a:endParaRPr lang="en-US" dirty="0" smtClean="0"/>
          </a:p>
          <a:p>
            <a:pPr>
              <a:spcBef>
                <a:spcPct val="0"/>
              </a:spcBef>
            </a:pPr>
            <a:r>
              <a:rPr lang="en-US" i="1" dirty="0" smtClean="0"/>
              <a:t>[Happy medium star]</a:t>
            </a:r>
            <a:r>
              <a:rPr lang="en-US" dirty="0" smtClean="0"/>
              <a:t>- “Your performance is likely to be </a:t>
            </a:r>
            <a:r>
              <a:rPr lang="en-US" i="1" dirty="0" smtClean="0"/>
              <a:t>best </a:t>
            </a:r>
            <a:r>
              <a:rPr lang="en-US" dirty="0" smtClean="0"/>
              <a:t>when the task is </a:t>
            </a:r>
            <a:r>
              <a:rPr lang="en-US" i="1" dirty="0" smtClean="0"/>
              <a:t>moderately</a:t>
            </a:r>
            <a:r>
              <a:rPr lang="en-US" dirty="0" smtClean="0"/>
              <a:t>  demanding.  The activity keeps you awake but doesn’t stress you out.  The yellow star here shows high performance on a moderately demanding task ” </a:t>
            </a:r>
          </a:p>
          <a:p>
            <a:pPr>
              <a:spcBef>
                <a:spcPct val="0"/>
              </a:spcBef>
            </a:pPr>
            <a:endParaRPr lang="en-US" dirty="0" smtClean="0"/>
          </a:p>
          <a:p>
            <a:pPr>
              <a:spcBef>
                <a:spcPct val="0"/>
              </a:spcBef>
            </a:pPr>
            <a:endParaRPr lang="en-US" dirty="0" smtClean="0"/>
          </a:p>
          <a:p>
            <a:pPr eaLnBrk="1" hangingPunct="1">
              <a:spcBef>
                <a:spcPct val="0"/>
              </a:spcBef>
            </a:pPr>
            <a:r>
              <a:rPr lang="en-US" dirty="0" smtClean="0"/>
              <a:t>Additional instructor Note:  This general “inverted U” relationship is seen in many areas of human performance.  For example, sports competition is boring if the competition is too easy, but frustrating if it is too difficult.  The optimal situation is moderate difficulty. </a:t>
            </a:r>
          </a:p>
          <a:p>
            <a:pPr eaLnBrk="1" hangingPunct="1">
              <a:spcBef>
                <a:spcPct val="0"/>
              </a:spcBef>
            </a:pPr>
            <a:endParaRPr lang="en-US" dirty="0" smtClean="0"/>
          </a:p>
          <a:p>
            <a:pPr eaLnBrk="1" hangingPunct="1">
              <a:spcBef>
                <a:spcPct val="0"/>
              </a:spcBef>
            </a:pPr>
            <a:r>
              <a:rPr lang="en-US" dirty="0" smtClean="0"/>
              <a:t>Optional section check on learning:  Q:  In general, what is the best length for a nap?  A:  20 to 40 minutes.</a:t>
            </a:r>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154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354B1E-C9F8-4E1C-936D-6CD4A78CEFEC}" type="slidenum">
              <a:rPr lang="en-US"/>
              <a:pPr fontAlgn="base">
                <a:spcBef>
                  <a:spcPct val="0"/>
                </a:spcBef>
                <a:spcAft>
                  <a:spcPct val="0"/>
                </a:spcAft>
                <a:defRPr/>
              </a:pPr>
              <a:t>105</a:t>
            </a:fld>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2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various environmental factors affecting alertness.” </a:t>
            </a:r>
            <a:br>
              <a:rPr lang="en-US" dirty="0" smtClean="0">
                <a:solidFill>
                  <a:srgbClr val="0033CC"/>
                </a:solidFill>
              </a:rPr>
            </a:br>
            <a:endParaRPr lang="en-US" dirty="0" smtClean="0"/>
          </a:p>
          <a:p>
            <a:pPr>
              <a:spcBef>
                <a:spcPct val="0"/>
              </a:spcBef>
            </a:pPr>
            <a:r>
              <a:rPr lang="en-US" dirty="0" smtClean="0"/>
              <a:t>________________________</a:t>
            </a:r>
          </a:p>
          <a:p>
            <a:pPr eaLnBrk="1" hangingPunct="1">
              <a:spcBef>
                <a:spcPct val="0"/>
              </a:spcBef>
            </a:pPr>
            <a:r>
              <a:rPr lang="en-US" dirty="0" smtClean="0"/>
              <a:t>Additional information:  Vehicle design factors in driver alertness, performance, and comfort are addressed by the field of ergonomics.  This includes seat comfort (e.g., air-cushion vs. conventional), safety belts, visibility of mirrors, interior and exterior lighting, and so forth. </a:t>
            </a:r>
          </a:p>
          <a:p>
            <a:pPr>
              <a:spcBef>
                <a:spcPct val="0"/>
              </a:spcBef>
            </a:pPr>
            <a:endParaRPr lang="en-US" b="1" dirty="0" smtClean="0"/>
          </a:p>
          <a:p>
            <a:pPr>
              <a:spcBef>
                <a:spcPct val="0"/>
              </a:spcBef>
            </a:pPr>
            <a:endParaRPr lang="en-US" b="1" dirty="0" smtClean="0"/>
          </a:p>
          <a:p>
            <a:pPr>
              <a:spcBef>
                <a:spcPct val="0"/>
              </a:spcBef>
            </a:pPr>
            <a:endParaRPr lang="en-US" dirty="0" smtClean="0"/>
          </a:p>
        </p:txBody>
      </p:sp>
      <p:sp>
        <p:nvSpPr>
          <p:cNvPr id="156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F4E6E8-DEAC-4517-9CEE-454E8E77F8F1}" type="slidenum">
              <a:rPr lang="en-US"/>
              <a:pPr fontAlgn="base">
                <a:spcBef>
                  <a:spcPct val="0"/>
                </a:spcBef>
                <a:spcAft>
                  <a:spcPct val="0"/>
                </a:spcAft>
                <a:defRPr/>
              </a:pPr>
              <a:t>106</a:t>
            </a:fld>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the topics within individual differences in fatigue susceptibility.”</a:t>
            </a:r>
          </a:p>
          <a:p>
            <a:pPr>
              <a:spcBef>
                <a:spcPct val="0"/>
              </a:spcBef>
            </a:pPr>
            <a:r>
              <a:rPr lang="en-US" dirty="0" smtClean="0">
                <a:solidFill>
                  <a:srgbClr val="0033CC"/>
                </a:solidFill>
              </a:rPr>
              <a:t>__________________</a:t>
            </a:r>
          </a:p>
          <a:p>
            <a:pPr>
              <a:spcBef>
                <a:spcPct val="0"/>
              </a:spcBef>
            </a:pPr>
            <a:endParaRPr lang="en-US" dirty="0" smtClean="0">
              <a:solidFill>
                <a:srgbClr val="0033CC"/>
              </a:solidFill>
            </a:endParaRPr>
          </a:p>
          <a:p>
            <a:pPr eaLnBrk="1" hangingPunct="1">
              <a:spcBef>
                <a:spcPct val="0"/>
              </a:spcBef>
            </a:pPr>
            <a:r>
              <a:rPr lang="en-US" dirty="0" smtClean="0">
                <a:solidFill>
                  <a:srgbClr val="002060"/>
                </a:solidFill>
              </a:rPr>
              <a:t>Additional instructor note:  </a:t>
            </a:r>
          </a:p>
          <a:p>
            <a:pPr eaLnBrk="1" hangingPunct="1">
              <a:spcBef>
                <a:spcPct val="0"/>
              </a:spcBef>
            </a:pPr>
            <a:r>
              <a:rPr lang="en-US" dirty="0" smtClean="0">
                <a:solidFill>
                  <a:srgbClr val="002060"/>
                </a:solidFill>
              </a:rPr>
              <a:t>Learning objectives for this section include:</a:t>
            </a:r>
          </a:p>
          <a:p>
            <a:r>
              <a:rPr lang="en-US" dirty="0" smtClean="0"/>
              <a:t>(K) Recognize the fact and importance of large individual differences in fatigue susceptibility.</a:t>
            </a:r>
          </a:p>
          <a:p>
            <a:r>
              <a:rPr lang="en-US" dirty="0" smtClean="0"/>
              <a:t>(K) Recognize major causes of individual differences</a:t>
            </a:r>
          </a:p>
          <a:p>
            <a:r>
              <a:rPr lang="en-US" dirty="0" smtClean="0"/>
              <a:t>(K) Recognize definition and characteristics of obstructive sleep apnea (OSA).</a:t>
            </a:r>
          </a:p>
          <a:p>
            <a:r>
              <a:rPr lang="en-US" dirty="0" smtClean="0"/>
              <a:t>(K) Identify OSA risk factors and their negative association with wellness and safe driving. </a:t>
            </a:r>
          </a:p>
          <a:p>
            <a:r>
              <a:rPr lang="en-US" dirty="0" smtClean="0"/>
              <a:t>(K) Identify typical OSA screening methods and treatments (i.e., CPAP).</a:t>
            </a:r>
          </a:p>
          <a:p>
            <a:r>
              <a:rPr lang="en-US" dirty="0" smtClean="0"/>
              <a:t>(K) Recognize approximate incidence of OSA in CMV drivers.</a:t>
            </a:r>
          </a:p>
          <a:p>
            <a:r>
              <a:rPr lang="en-US" dirty="0" smtClean="0"/>
              <a:t>(A) Appreciate value of OSA screening for self and drivers in general.</a:t>
            </a:r>
          </a:p>
          <a:p>
            <a:r>
              <a:rPr lang="en-US" dirty="0" smtClean="0"/>
              <a:t>(K) Recognize definition, characteristics, and treatments for insomnia.</a:t>
            </a:r>
          </a:p>
          <a:p>
            <a:r>
              <a:rPr lang="en-US" dirty="0" smtClean="0"/>
              <a:t>(K) Recognize definitions and key characteristics of other sleep disorders; e.g., narcolepsy, restless leg syndrome.</a:t>
            </a:r>
          </a:p>
          <a:p>
            <a:r>
              <a:rPr lang="en-US" dirty="0" smtClean="0"/>
              <a:t>(K) Recognize reasons why people may not know whether they are highly susceptible.</a:t>
            </a:r>
          </a:p>
          <a:p>
            <a:r>
              <a:rPr lang="en-US" dirty="0" smtClean="0"/>
              <a:t>(S, A) Honestly self-assess fatigue susceptibility, and appreciate its importance and value.</a:t>
            </a:r>
          </a:p>
          <a:p>
            <a:pPr>
              <a:spcBef>
                <a:spcPct val="0"/>
              </a:spcBef>
            </a:pPr>
            <a:endParaRPr lang="en-US" dirty="0" smtClean="0"/>
          </a:p>
          <a:p>
            <a:pPr>
              <a:spcBef>
                <a:spcPct val="0"/>
              </a:spcBef>
            </a:pPr>
            <a:endParaRPr lang="en-US" dirty="0" smtClean="0"/>
          </a:p>
        </p:txBody>
      </p:sp>
      <p:sp>
        <p:nvSpPr>
          <p:cNvPr id="158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7E54B3-6EE0-4AB9-86A3-4314459A95EF}" type="slidenum">
              <a:rPr lang="en-US"/>
              <a:pPr fontAlgn="base">
                <a:spcBef>
                  <a:spcPct val="0"/>
                </a:spcBef>
                <a:spcAft>
                  <a:spcPct val="0"/>
                </a:spcAft>
                <a:defRPr/>
              </a:pPr>
              <a:t>107</a:t>
            </a:fld>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4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“This bar graph illustrates large differences among ten drivers.  Point out that drivers G, H, I, and J all had zero high drowsiness incidents.” </a:t>
            </a:r>
          </a:p>
          <a:p>
            <a:pPr>
              <a:spcBef>
                <a:spcPct val="0"/>
              </a:spcBef>
            </a:pPr>
            <a:r>
              <a:rPr lang="en-US" dirty="0" smtClean="0">
                <a:solidFill>
                  <a:srgbClr val="0033CC"/>
                </a:solidFill>
              </a:rPr>
              <a:t>___________________________</a:t>
            </a:r>
          </a:p>
          <a:p>
            <a:pPr>
              <a:spcBef>
                <a:spcPct val="0"/>
              </a:spcBef>
            </a:pPr>
            <a:endParaRPr lang="en-US" dirty="0" smtClean="0">
              <a:solidFill>
                <a:srgbClr val="0033CC"/>
              </a:solidFill>
            </a:endParaRPr>
          </a:p>
          <a:p>
            <a:pPr eaLnBrk="1" hangingPunct="1">
              <a:spcBef>
                <a:spcPct val="0"/>
              </a:spcBef>
            </a:pPr>
            <a:r>
              <a:rPr lang="en-US" dirty="0" smtClean="0"/>
              <a:t>Data from Hickman et al., in press.  Also based on </a:t>
            </a:r>
            <a:r>
              <a:rPr lang="en-US" dirty="0" err="1" smtClean="0"/>
              <a:t>Knipling</a:t>
            </a:r>
            <a:r>
              <a:rPr lang="en-US" dirty="0" smtClean="0"/>
              <a:t>, 2009.  Many different studies have shown similar variations among drivers in their frequency of drowsiness. </a:t>
            </a:r>
          </a:p>
          <a:p>
            <a:pPr>
              <a:spcBef>
                <a:spcPct val="0"/>
              </a:spcBef>
            </a:pPr>
            <a:endParaRPr lang="en-US" dirty="0" smtClean="0"/>
          </a:p>
        </p:txBody>
      </p:sp>
      <p:sp>
        <p:nvSpPr>
          <p:cNvPr id="160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A5CD2D-381C-42BF-834B-69F813FB1F03}" type="slidenum">
              <a:rPr lang="en-US"/>
              <a:pPr fontAlgn="base">
                <a:spcBef>
                  <a:spcPct val="0"/>
                </a:spcBef>
                <a:spcAft>
                  <a:spcPct val="0"/>
                </a:spcAft>
                <a:defRPr/>
              </a:pPr>
              <a:t>108</a:t>
            </a:fld>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“This graph, taken from a different study, illustrates the same point in a different way.   As with other graphs, some students might not grasp it immediately.  Try to walk them through it until it is clear.”</a:t>
            </a:r>
          </a:p>
          <a:p>
            <a:pPr>
              <a:spcBef>
                <a:spcPct val="0"/>
              </a:spcBef>
            </a:pPr>
            <a:r>
              <a:rPr lang="en-US" dirty="0" smtClean="0">
                <a:solidFill>
                  <a:srgbClr val="0033CC"/>
                </a:solidFill>
              </a:rPr>
              <a:t>_________________</a:t>
            </a:r>
          </a:p>
          <a:p>
            <a:pPr>
              <a:spcBef>
                <a:spcPct val="0"/>
              </a:spcBef>
            </a:pPr>
            <a:endParaRPr lang="en-US" dirty="0" smtClean="0">
              <a:solidFill>
                <a:srgbClr val="0033CC"/>
              </a:solidFill>
            </a:endParaRPr>
          </a:p>
          <a:p>
            <a:pPr eaLnBrk="1" hangingPunct="1">
              <a:spcBef>
                <a:spcPct val="0"/>
              </a:spcBef>
            </a:pPr>
            <a:r>
              <a:rPr lang="en-US" dirty="0" smtClean="0"/>
              <a:t>Source:  Wylie et al., 1996.</a:t>
            </a:r>
          </a:p>
          <a:p>
            <a:pPr>
              <a:spcBef>
                <a:spcPct val="0"/>
              </a:spcBef>
            </a:pPr>
            <a:endParaRPr lang="en-US" dirty="0" smtClean="0"/>
          </a:p>
        </p:txBody>
      </p:sp>
      <p:sp>
        <p:nvSpPr>
          <p:cNvPr id="162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F695BE-6749-4371-89BD-6A728460AAD3}" type="slidenum">
              <a:rPr lang="en-US"/>
              <a:pPr fontAlgn="base">
                <a:spcBef>
                  <a:spcPct val="0"/>
                </a:spcBef>
                <a:spcAft>
                  <a:spcPct val="0"/>
                </a:spcAft>
                <a:defRPr/>
              </a:pPr>
              <a:t>109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“Here are the lessons and topics of Module 4, Family Education.  You should have already completed this module also.  Module 4 topics are a subset of those in Module 3.  Included are topics most relevant to home life and of concern to drivers’ families.  Module 4 attempts to reach out to families to increase their appreciation of driver sleep needs.  It enlists their support for more healthful behaviors.  The same behaviors that benefit drivers are likely to benefit their family members as well.” </a:t>
            </a:r>
          </a:p>
          <a:p>
            <a:pPr eaLnBrk="1" hangingPunct="1">
              <a:spcBef>
                <a:spcPct val="0"/>
              </a:spcBef>
            </a:pPr>
            <a:endParaRPr lang="en-US" smtClean="0"/>
          </a:p>
        </p:txBody>
      </p:sp>
      <p:sp>
        <p:nvSpPr>
          <p:cNvPr id="512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4F9909-C78A-4DD4-8F33-F4EE913F2BB7}" type="slidenum">
              <a:rPr lang="en-US" smtClean="0"/>
              <a:pPr fontAlgn="base">
                <a:spcBef>
                  <a:spcPct val="0"/>
                </a:spcBef>
                <a:spcAft>
                  <a:spcPct val="0"/>
                </a:spcAft>
                <a:defRPr/>
              </a:pPr>
              <a:t>11</a:t>
            </a:fld>
            <a:endParaRPr lang="en-US" dirty="0"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6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“Five types of causes of individual differences in fatigue susceptibility.”</a:t>
            </a:r>
          </a:p>
          <a:p>
            <a:pPr>
              <a:spcBef>
                <a:spcPct val="0"/>
              </a:spcBef>
            </a:pPr>
            <a:r>
              <a:rPr lang="en-US" dirty="0" smtClean="0">
                <a:solidFill>
                  <a:srgbClr val="0033CC"/>
                </a:solidFill>
              </a:rPr>
              <a:t>_____________</a:t>
            </a:r>
          </a:p>
          <a:p>
            <a:pPr>
              <a:spcBef>
                <a:spcPct val="0"/>
              </a:spcBef>
            </a:pPr>
            <a:endParaRPr lang="en-US" dirty="0" smtClean="0">
              <a:solidFill>
                <a:srgbClr val="0033CC"/>
              </a:solidFill>
            </a:endParaRPr>
          </a:p>
          <a:p>
            <a:pPr>
              <a:spcBef>
                <a:spcPct val="0"/>
              </a:spcBef>
            </a:pPr>
            <a:r>
              <a:rPr lang="en-US" dirty="0" smtClean="0"/>
              <a:t>Note:  A general reference relating to driver medical qualifications, including OSA, is the </a:t>
            </a:r>
            <a:r>
              <a:rPr lang="en-US" i="1" dirty="0" smtClean="0"/>
              <a:t>FMCSA Medical Examiner Handbook</a:t>
            </a:r>
            <a:r>
              <a:rPr lang="en-US" dirty="0" smtClean="0"/>
              <a:t>. </a:t>
            </a:r>
          </a:p>
          <a:p>
            <a:pPr>
              <a:spcBef>
                <a:spcPct val="0"/>
              </a:spcBef>
            </a:pPr>
            <a:r>
              <a:rPr lang="en-US" dirty="0" smtClean="0"/>
              <a:t>  </a:t>
            </a:r>
            <a:endParaRPr lang="en-US" dirty="0" smtClean="0">
              <a:solidFill>
                <a:srgbClr val="002060"/>
              </a:solidFill>
            </a:endParaRPr>
          </a:p>
          <a:p>
            <a:pPr>
              <a:spcBef>
                <a:spcPct val="0"/>
              </a:spcBef>
            </a:pPr>
            <a:endParaRPr lang="en-US" dirty="0" smtClean="0"/>
          </a:p>
        </p:txBody>
      </p:sp>
      <p:sp>
        <p:nvSpPr>
          <p:cNvPr id="164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EB21B9-AA09-42D7-ADDD-EE574BA1A3A5}" type="slidenum">
              <a:rPr lang="en-US"/>
              <a:pPr fontAlgn="base">
                <a:spcBef>
                  <a:spcPct val="0"/>
                </a:spcBef>
                <a:spcAft>
                  <a:spcPct val="0"/>
                </a:spcAft>
                <a:defRPr/>
              </a:pPr>
              <a:t>110</a:t>
            </a:fld>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fontAlgn="auto">
              <a:spcBef>
                <a:spcPts val="0"/>
              </a:spcBef>
              <a:spcAft>
                <a:spcPts val="0"/>
              </a:spcAft>
              <a:defRPr/>
            </a:pPr>
            <a:r>
              <a:rPr lang="en-US" dirty="0" err="1" smtClean="0">
                <a:solidFill>
                  <a:srgbClr val="0033CC"/>
                </a:solidFill>
              </a:rPr>
              <a:t>TtT</a:t>
            </a:r>
            <a:r>
              <a:rPr lang="en-US" dirty="0" smtClean="0">
                <a:solidFill>
                  <a:srgbClr val="0033CC"/>
                </a:solidFill>
              </a:rPr>
              <a:t> Narration:   “OSA is a major concern for the industry, and for many drivers.  Here OSA is defined and briefly described.”</a:t>
            </a:r>
          </a:p>
          <a:p>
            <a:pPr fontAlgn="auto">
              <a:spcBef>
                <a:spcPts val="0"/>
              </a:spcBef>
              <a:spcAft>
                <a:spcPts val="0"/>
              </a:spcAft>
              <a:defRPr/>
            </a:pPr>
            <a:r>
              <a:rPr lang="en-US" dirty="0" smtClean="0">
                <a:solidFill>
                  <a:srgbClr val="0033CC"/>
                </a:solidFill>
              </a:rPr>
              <a:t>_____________</a:t>
            </a:r>
          </a:p>
          <a:p>
            <a:pPr fontAlgn="auto">
              <a:spcBef>
                <a:spcPts val="0"/>
              </a:spcBef>
              <a:spcAft>
                <a:spcPts val="0"/>
              </a:spcAft>
              <a:defRPr/>
            </a:pPr>
            <a:endParaRPr lang="en-US" dirty="0" smtClean="0">
              <a:solidFill>
                <a:srgbClr val="0033CC"/>
              </a:solidFill>
            </a:endParaRPr>
          </a:p>
          <a:p>
            <a:pPr fontAlgn="auto">
              <a:spcBef>
                <a:spcPts val="0"/>
              </a:spcBef>
              <a:spcAft>
                <a:spcPts val="0"/>
              </a:spcAft>
              <a:defRPr/>
            </a:pPr>
            <a:r>
              <a:rPr lang="en-US" dirty="0" smtClean="0">
                <a:solidFill>
                  <a:srgbClr val="0033CC"/>
                </a:solidFill>
              </a:rPr>
              <a:t>Additional instructor note:  Modules 7 and 8 contain extensive information on OSA, including video illustrations.</a:t>
            </a:r>
            <a:endParaRPr lang="en-US" dirty="0" smtClean="0"/>
          </a:p>
        </p:txBody>
      </p:sp>
      <p:sp>
        <p:nvSpPr>
          <p:cNvPr id="166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8BD806-E651-459E-9E38-C32F91960509}" type="slidenum">
              <a:rPr lang="en-US"/>
              <a:pPr fontAlgn="base">
                <a:spcBef>
                  <a:spcPct val="0"/>
                </a:spcBef>
                <a:spcAft>
                  <a:spcPct val="0"/>
                </a:spcAft>
                <a:defRPr/>
              </a:pPr>
              <a:t>111</a:t>
            </a:fld>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“OSA risk factors, physical effects, and warning signs.   Instructors should not pry into students’ medical conditions, but often students will want to talk about them.  You could ask if anyone in the class would like to talk about experiences with OSA.  This might include symptoms, diagnosis, and treatment.” </a:t>
            </a:r>
          </a:p>
          <a:p>
            <a:pPr>
              <a:spcBef>
                <a:spcPct val="0"/>
              </a:spcBef>
            </a:pPr>
            <a:r>
              <a:rPr lang="en-US" dirty="0" smtClean="0">
                <a:solidFill>
                  <a:srgbClr val="0033CC"/>
                </a:solidFill>
              </a:rPr>
              <a:t>____________</a:t>
            </a:r>
          </a:p>
          <a:p>
            <a:pPr>
              <a:spcBef>
                <a:spcPct val="0"/>
              </a:spcBef>
            </a:pPr>
            <a:endParaRPr lang="en-US" dirty="0" smtClean="0">
              <a:solidFill>
                <a:srgbClr val="0033CC"/>
              </a:solidFill>
            </a:endParaRPr>
          </a:p>
          <a:p>
            <a:pPr eaLnBrk="1" hangingPunct="1">
              <a:spcBef>
                <a:spcPct val="0"/>
              </a:spcBef>
            </a:pPr>
            <a:r>
              <a:rPr lang="en-US" dirty="0" smtClean="0"/>
              <a:t>Additional information:  One study (</a:t>
            </a:r>
            <a:r>
              <a:rPr lang="en-US" dirty="0" err="1" smtClean="0"/>
              <a:t>Xie</a:t>
            </a:r>
            <a:r>
              <a:rPr lang="en-US" dirty="0" smtClean="0"/>
              <a:t> et al., 2011) found that obese individuals (BMI &gt; 30) had a 29-fold increased OSA risk compared to non-obese individuals.  Nonetheless, some people with normal weights can have OSA.  </a:t>
            </a:r>
            <a:r>
              <a:rPr lang="en-US" dirty="0" smtClean="0">
                <a:solidFill>
                  <a:srgbClr val="002060"/>
                </a:solidFill>
              </a:rPr>
              <a:t>OSA risk strongly correlates with obesity and other warning signs, but OSA must be confirmed by a sleep lab study, discussed in subsequent slides.</a:t>
            </a:r>
            <a:endParaRPr lang="en-US" dirty="0" smtClean="0"/>
          </a:p>
          <a:p>
            <a:pPr>
              <a:spcBef>
                <a:spcPct val="0"/>
              </a:spcBef>
            </a:pPr>
            <a:endParaRPr lang="en-US" dirty="0" smtClean="0"/>
          </a:p>
        </p:txBody>
      </p:sp>
      <p:sp>
        <p:nvSpPr>
          <p:cNvPr id="168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C149F5-D7EF-4558-A783-5367CEF812AC}" type="slidenum">
              <a:rPr lang="en-US"/>
              <a:pPr fontAlgn="base">
                <a:spcBef>
                  <a:spcPct val="0"/>
                </a:spcBef>
                <a:spcAft>
                  <a:spcPct val="0"/>
                </a:spcAft>
                <a:defRPr/>
              </a:pPr>
              <a:t>112</a:t>
            </a:fld>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some facts about OSA and driving.  Although the 2-to-7 fold risk estimate is based on non-CMV drivers, the elevated risk applies to CMV drivers as well.” </a:t>
            </a:r>
          </a:p>
          <a:p>
            <a:pPr>
              <a:spcBef>
                <a:spcPct val="0"/>
              </a:spcBef>
            </a:pPr>
            <a:r>
              <a:rPr lang="en-US" dirty="0" smtClean="0">
                <a:solidFill>
                  <a:srgbClr val="0033CC"/>
                </a:solidFill>
              </a:rPr>
              <a:t>___________</a:t>
            </a:r>
          </a:p>
          <a:p>
            <a:pPr>
              <a:spcBef>
                <a:spcPct val="0"/>
              </a:spcBef>
            </a:pPr>
            <a:endParaRPr lang="en-US" dirty="0" smtClean="0">
              <a:solidFill>
                <a:srgbClr val="0033CC"/>
              </a:solidFill>
            </a:endParaRPr>
          </a:p>
          <a:p>
            <a:pPr eaLnBrk="1" hangingPunct="1">
              <a:spcBef>
                <a:spcPct val="0"/>
              </a:spcBef>
            </a:pPr>
            <a:r>
              <a:rPr lang="en-US" dirty="0" smtClean="0"/>
              <a:t>Additional information:  2-7 fold crash risk estimate from </a:t>
            </a:r>
            <a:r>
              <a:rPr lang="en-US" dirty="0" err="1" smtClean="0"/>
              <a:t>Sassani</a:t>
            </a:r>
            <a:r>
              <a:rPr lang="en-US" dirty="0" smtClean="0"/>
              <a:t> et al. (2004).   Relative crash risk studies involving CMV drivers have not been definitive and thus are not cited here.  The 28% incidence statistic is from Pack et al., 2002.</a:t>
            </a:r>
          </a:p>
          <a:p>
            <a:pPr>
              <a:spcBef>
                <a:spcPct val="0"/>
              </a:spcBef>
            </a:pPr>
            <a:endParaRPr lang="en-US" dirty="0" smtClean="0"/>
          </a:p>
        </p:txBody>
      </p:sp>
      <p:sp>
        <p:nvSpPr>
          <p:cNvPr id="171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30DCFEC-B57A-4A06-9D58-CC056AB95C5C}" type="slidenum">
              <a:rPr lang="en-US"/>
              <a:pPr fontAlgn="base">
                <a:spcBef>
                  <a:spcPct val="0"/>
                </a:spcBef>
                <a:spcAft>
                  <a:spcPct val="0"/>
                </a:spcAft>
                <a:defRPr/>
              </a:pPr>
              <a:t>113</a:t>
            </a:fld>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0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“OSA screening and treatments.  Treatments must be followed to be effective.  Suggest that drivers also take Module 8 for additional information on OSA.”</a:t>
            </a:r>
          </a:p>
          <a:p>
            <a:pPr>
              <a:spcBef>
                <a:spcPct val="0"/>
              </a:spcBef>
            </a:pPr>
            <a:r>
              <a:rPr lang="en-US" dirty="0" smtClean="0">
                <a:solidFill>
                  <a:srgbClr val="0033CC"/>
                </a:solidFill>
              </a:rPr>
              <a:t>___________________</a:t>
            </a:r>
          </a:p>
          <a:p>
            <a:pPr>
              <a:spcBef>
                <a:spcPct val="0"/>
              </a:spcBef>
            </a:pPr>
            <a:endParaRPr lang="en-US" dirty="0" smtClean="0">
              <a:solidFill>
                <a:srgbClr val="0033CC"/>
              </a:solidFill>
            </a:endParaRPr>
          </a:p>
          <a:p>
            <a:pPr eaLnBrk="1" hangingPunct="1">
              <a:spcBef>
                <a:spcPct val="0"/>
              </a:spcBef>
            </a:pPr>
            <a:r>
              <a:rPr lang="en-US" dirty="0" smtClean="0"/>
              <a:t>Additional instructor note:  Treatments are examples.  There are others.  CPAP is effective, but only if the treatment is followed faithfully.  One night of non-use results in sleepiness the following day.  As a discussion topic, you might ask if any students use CPAPs.  Do they work?  What are the challenges using them.  Many people will say that their health and life quality have been greatly improved by CPAP use, even if it is difficult.</a:t>
            </a:r>
          </a:p>
          <a:p>
            <a:pPr>
              <a:spcBef>
                <a:spcPct val="0"/>
              </a:spcBef>
            </a:pPr>
            <a:endParaRPr lang="en-US" dirty="0" smtClean="0"/>
          </a:p>
        </p:txBody>
      </p:sp>
      <p:sp>
        <p:nvSpPr>
          <p:cNvPr id="1730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0BC006-4E2D-438C-8DBE-F529839BD18D}" type="slidenum">
              <a:rPr lang="en-US"/>
              <a:pPr fontAlgn="base">
                <a:spcBef>
                  <a:spcPct val="0"/>
                </a:spcBef>
                <a:spcAft>
                  <a:spcPct val="0"/>
                </a:spcAft>
                <a:defRPr/>
              </a:pPr>
              <a:t>114</a:t>
            </a:fld>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“Insomnia.  This is yet another topic where students may want to talk about their experiences.  The most important question is, “What works to reduce it?”</a:t>
            </a:r>
          </a:p>
          <a:p>
            <a:pPr>
              <a:spcBef>
                <a:spcPct val="0"/>
              </a:spcBef>
            </a:pPr>
            <a:r>
              <a:rPr lang="en-US" dirty="0" smtClean="0">
                <a:solidFill>
                  <a:srgbClr val="0033CC"/>
                </a:solidFill>
              </a:rPr>
              <a:t>__________________</a:t>
            </a:r>
          </a:p>
          <a:p>
            <a:pPr>
              <a:spcBef>
                <a:spcPct val="0"/>
              </a:spcBef>
            </a:pPr>
            <a:endParaRPr lang="en-US" dirty="0" smtClean="0">
              <a:solidFill>
                <a:srgbClr val="0033CC"/>
              </a:solidFill>
            </a:endParaRPr>
          </a:p>
          <a:p>
            <a:pPr>
              <a:spcBef>
                <a:spcPct val="0"/>
              </a:spcBef>
            </a:pPr>
            <a:r>
              <a:rPr lang="en-US" dirty="0" smtClean="0"/>
              <a:t>Additional information:  The most important question about insomnia is, “What works to reduce it?   Sleep-related behaviors such as caffeine use are most important.  Individuals with chronic insomnia should see their physicians, however. </a:t>
            </a:r>
            <a:endParaRPr lang="en-US" dirty="0" smtClean="0">
              <a:solidFill>
                <a:srgbClr val="002060"/>
              </a:solidFill>
            </a:endParaRPr>
          </a:p>
          <a:p>
            <a:pPr>
              <a:spcBef>
                <a:spcPct val="0"/>
              </a:spcBef>
            </a:pPr>
            <a:endParaRPr lang="en-US" dirty="0" smtClean="0"/>
          </a:p>
          <a:p>
            <a:pPr>
              <a:spcBef>
                <a:spcPct val="0"/>
              </a:spcBef>
            </a:pPr>
            <a:endParaRPr lang="en-US" dirty="0" smtClean="0"/>
          </a:p>
        </p:txBody>
      </p:sp>
      <p:sp>
        <p:nvSpPr>
          <p:cNvPr id="175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16A29E-6AFA-4BE3-A86F-88E436973C1A}" type="slidenum">
              <a:rPr lang="en-US"/>
              <a:pPr fontAlgn="base">
                <a:spcBef>
                  <a:spcPct val="0"/>
                </a:spcBef>
                <a:spcAft>
                  <a:spcPct val="0"/>
                </a:spcAft>
                <a:defRPr/>
              </a:pPr>
              <a:t>115</a:t>
            </a:fld>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2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 </a:t>
            </a:r>
            <a:r>
              <a:rPr lang="en-US" dirty="0" err="1" smtClean="0">
                <a:solidFill>
                  <a:srgbClr val="0033CC"/>
                </a:solidFill>
              </a:rPr>
              <a:t>TtT</a:t>
            </a:r>
            <a:r>
              <a:rPr lang="en-US" dirty="0" smtClean="0">
                <a:solidFill>
                  <a:srgbClr val="0033CC"/>
                </a:solidFill>
              </a:rPr>
              <a:t> Narration:   “Other sleep disorders include RLS and Narcolepsy.”</a:t>
            </a:r>
          </a:p>
          <a:p>
            <a:pPr>
              <a:spcBef>
                <a:spcPct val="0"/>
              </a:spcBef>
            </a:pPr>
            <a:r>
              <a:rPr lang="en-US" dirty="0" smtClean="0">
                <a:solidFill>
                  <a:srgbClr val="0033CC"/>
                </a:solidFill>
              </a:rPr>
              <a:t>___________</a:t>
            </a:r>
          </a:p>
          <a:p>
            <a:pPr eaLnBrk="1" hangingPunct="1">
              <a:spcBef>
                <a:spcPct val="0"/>
              </a:spcBef>
            </a:pPr>
            <a:r>
              <a:rPr lang="en-US" dirty="0" smtClean="0">
                <a:solidFill>
                  <a:srgbClr val="002060"/>
                </a:solidFill>
              </a:rPr>
              <a:t>Additional information:  Both Restless Leg Syndrome and Narcolepsy are treatable with drugs.  Individuals with Narcolepsy would not likely be commercial drivers.  It is a neurologic condition, not a breathing disorder like OSA. </a:t>
            </a:r>
          </a:p>
          <a:p>
            <a:pPr>
              <a:spcBef>
                <a:spcPct val="0"/>
              </a:spcBef>
            </a:pPr>
            <a:endParaRPr lang="en-US" dirty="0" smtClean="0">
              <a:solidFill>
                <a:srgbClr val="002060"/>
              </a:solidFill>
            </a:endParaRPr>
          </a:p>
          <a:p>
            <a:pPr>
              <a:spcBef>
                <a:spcPct val="0"/>
              </a:spcBef>
            </a:pPr>
            <a:endParaRPr lang="en-US" dirty="0" smtClean="0"/>
          </a:p>
        </p:txBody>
      </p:sp>
      <p:sp>
        <p:nvSpPr>
          <p:cNvPr id="177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32E89F-EC23-4DA0-93CE-23CF9F8CE1D4}" type="slidenum">
              <a:rPr lang="en-US"/>
              <a:pPr fontAlgn="base">
                <a:spcBef>
                  <a:spcPct val="0"/>
                </a:spcBef>
                <a:spcAft>
                  <a:spcPct val="0"/>
                </a:spcAft>
                <a:defRPr/>
              </a:pPr>
              <a:t>116</a:t>
            </a:fld>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“General sleep disorder symptoms.  Most of these apply to OSA especially.”</a:t>
            </a:r>
            <a:endParaRPr lang="en-US" dirty="0" smtClean="0">
              <a:solidFill>
                <a:srgbClr val="002060"/>
              </a:solidFill>
            </a:endParaRPr>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1792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DEDEB4-1C1A-44D1-9A20-E14AAF35E8D8}" type="slidenum">
              <a:rPr lang="en-US"/>
              <a:pPr fontAlgn="base">
                <a:spcBef>
                  <a:spcPct val="0"/>
                </a:spcBef>
                <a:spcAft>
                  <a:spcPct val="0"/>
                </a:spcAft>
                <a:defRPr/>
              </a:pPr>
              <a:t>117</a:t>
            </a:fld>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5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“The final slide of this section encourages students to try to assess their own fatigue susceptibility.  There is no simple way.  For starters, people have to be honest with themselves.” </a:t>
            </a:r>
          </a:p>
          <a:p>
            <a:pPr>
              <a:spcBef>
                <a:spcPct val="0"/>
              </a:spcBef>
            </a:pPr>
            <a:r>
              <a:rPr lang="en-US" dirty="0" smtClean="0">
                <a:solidFill>
                  <a:srgbClr val="0033CC"/>
                </a:solidFill>
              </a:rPr>
              <a:t>___________</a:t>
            </a:r>
          </a:p>
          <a:p>
            <a:pPr>
              <a:spcBef>
                <a:spcPct val="0"/>
              </a:spcBef>
            </a:pPr>
            <a:endParaRPr lang="en-US" dirty="0" smtClean="0">
              <a:solidFill>
                <a:srgbClr val="0033CC"/>
              </a:solidFill>
            </a:endParaRPr>
          </a:p>
          <a:p>
            <a:pPr eaLnBrk="1" hangingPunct="1">
              <a:spcBef>
                <a:spcPct val="0"/>
              </a:spcBef>
            </a:pPr>
            <a:r>
              <a:rPr lang="en-US" dirty="0" smtClean="0"/>
              <a:t>Additional instructor Note:  Based on the LTCCS (e.g., Starnes, 2006) and other studies, the fatigue involvement rate in single-vehicle crashes is at least ten times that of multi-vehicle crashes.  Any driver involved in a single-vehicle crash should carefully ask himself or herself whether fatigue was a factor.</a:t>
            </a:r>
          </a:p>
          <a:p>
            <a:pPr eaLnBrk="1" hangingPunct="1">
              <a:spcBef>
                <a:spcPct val="0"/>
              </a:spcBef>
            </a:pPr>
            <a:endParaRPr lang="en-US" dirty="0" smtClean="0"/>
          </a:p>
          <a:p>
            <a:pPr eaLnBrk="1" hangingPunct="1">
              <a:spcBef>
                <a:spcPct val="0"/>
              </a:spcBef>
            </a:pPr>
            <a:r>
              <a:rPr lang="en-US" dirty="0" smtClean="0"/>
              <a:t>Optional check on Learning:  Q: In this section we listed five causes of individual differences in fatigue susceptibility.  Can you remember three of them?  A: Differences in sleep-related behaviors, differences in health and fitness, medication use, natural genetic variations, and sleep disorders.</a:t>
            </a:r>
            <a:r>
              <a:rPr lang="en-US" dirty="0" smtClean="0">
                <a:solidFill>
                  <a:srgbClr val="002060"/>
                </a:solidFill>
              </a:rPr>
              <a:t>”</a:t>
            </a:r>
          </a:p>
          <a:p>
            <a:pPr>
              <a:spcBef>
                <a:spcPct val="0"/>
              </a:spcBef>
            </a:pPr>
            <a:endParaRPr lang="en-US" dirty="0" smtClean="0"/>
          </a:p>
        </p:txBody>
      </p:sp>
      <p:sp>
        <p:nvSpPr>
          <p:cNvPr id="1812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00653F-31D9-41EC-8C18-FD46EC46A434}" type="slidenum">
              <a:rPr lang="en-US"/>
              <a:pPr fontAlgn="base">
                <a:spcBef>
                  <a:spcPct val="0"/>
                </a:spcBef>
                <a:spcAft>
                  <a:spcPct val="0"/>
                </a:spcAft>
                <a:defRPr/>
              </a:pPr>
              <a:t>118</a:t>
            </a:fld>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a:t>
            </a:r>
          </a:p>
          <a:p>
            <a:pPr eaLnBrk="1" hangingPunct="1">
              <a:spcBef>
                <a:spcPct val="0"/>
              </a:spcBef>
            </a:pPr>
            <a:r>
              <a:rPr lang="en-US" dirty="0" smtClean="0"/>
              <a:t>   Correct Answer: D</a:t>
            </a:r>
          </a:p>
        </p:txBody>
      </p:sp>
      <p:sp>
        <p:nvSpPr>
          <p:cNvPr id="1208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55F026-9663-4E29-A10B-597D3C2F5686}" type="slidenum">
              <a:rPr lang="en-US" smtClean="0"/>
              <a:pPr fontAlgn="base">
                <a:spcBef>
                  <a:spcPct val="0"/>
                </a:spcBef>
                <a:spcAft>
                  <a:spcPct val="0"/>
                </a:spcAft>
                <a:defRPr/>
              </a:pPr>
              <a:t>119</a:t>
            </a:fld>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“There are two primary FMP instructional methods.  PowerPoint slides are designed for classroom use and a traditional instructor role.  As part of this you will lead group discussions and administer quizzes and exams.  The web-based instruction is taken by individual students online.  They may be working alone or in group settings with multiple computers.  Here, the instructor is a facilitator, coach, and troubleshooter.  Later, we will briefly discuss a third instructional method, </a:t>
            </a:r>
            <a:r>
              <a:rPr lang="en-US" i="1" dirty="0" smtClean="0"/>
              <a:t>webinars</a:t>
            </a:r>
            <a:r>
              <a:rPr lang="en-US" dirty="0" smtClean="0"/>
              <a:t>, which combines some features of both classroom and web-based instruction.”  </a:t>
            </a:r>
          </a:p>
          <a:p>
            <a:pPr eaLnBrk="1" hangingPunct="1">
              <a:spcBef>
                <a:spcPct val="0"/>
              </a:spcBef>
            </a:pPr>
            <a:endParaRPr lang="en-US" dirty="0" smtClean="0"/>
          </a:p>
          <a:p>
            <a:pPr eaLnBrk="1" hangingPunct="1">
              <a:spcBef>
                <a:spcPct val="0"/>
              </a:spcBef>
            </a:pPr>
            <a:r>
              <a:rPr lang="en-US" dirty="0" smtClean="0"/>
              <a:t>___________</a:t>
            </a:r>
          </a:p>
          <a:p>
            <a:pPr eaLnBrk="1" hangingPunct="1">
              <a:spcBef>
                <a:spcPct val="0"/>
              </a:spcBef>
            </a:pPr>
            <a:r>
              <a:rPr lang="en-US" dirty="0" smtClean="0"/>
              <a:t>Additional instructor note:  Make sure that trainees do not confuse web-based training with webinars.  They are two distinct modes of instruction.  From the training perspectives, webinars are more like classroom training than like web-based training. </a:t>
            </a:r>
          </a:p>
          <a:p>
            <a:pPr eaLnBrk="1" hangingPunct="1">
              <a:spcBef>
                <a:spcPct val="0"/>
              </a:spcBef>
            </a:pPr>
            <a:endParaRPr lang="en-US" dirty="0" smtClean="0"/>
          </a:p>
        </p:txBody>
      </p:sp>
      <p:sp>
        <p:nvSpPr>
          <p:cNvPr id="532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10B558-A8FA-4294-AE10-3AC478D7C7A6}" type="slidenum">
              <a:rPr lang="en-US" smtClean="0"/>
              <a:pPr fontAlgn="base">
                <a:spcBef>
                  <a:spcPct val="0"/>
                </a:spcBef>
                <a:spcAft>
                  <a:spcPct val="0"/>
                </a:spcAft>
                <a:defRPr/>
              </a:pPr>
              <a:t>12</a:t>
            </a:fld>
            <a:endParaRPr lang="en-US" dirty="0"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7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Correct Answer: B</a:t>
            </a:r>
          </a:p>
        </p:txBody>
      </p:sp>
      <p:sp>
        <p:nvSpPr>
          <p:cNvPr id="1228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246195-EB50-41F5-A0C2-8D8E7D56A127}" type="slidenum">
              <a:rPr lang="en-US" smtClean="0"/>
              <a:pPr fontAlgn="base">
                <a:spcBef>
                  <a:spcPct val="0"/>
                </a:spcBef>
                <a:spcAft>
                  <a:spcPct val="0"/>
                </a:spcAft>
                <a:defRPr/>
              </a:pPr>
              <a:t>120</a:t>
            </a:fld>
            <a:endParaRPr lang="en-US" dirty="0"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a:t>
            </a:r>
          </a:p>
          <a:p>
            <a:pPr eaLnBrk="1" hangingPunct="1">
              <a:spcBef>
                <a:spcPct val="0"/>
              </a:spcBef>
            </a:pPr>
            <a:r>
              <a:rPr lang="en-US" dirty="0" smtClean="0"/>
              <a:t>   Correct Answer: C</a:t>
            </a:r>
          </a:p>
        </p:txBody>
      </p:sp>
      <p:sp>
        <p:nvSpPr>
          <p:cNvPr id="1249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A4851A-EDDC-4841-AC96-11B125467DA9}" type="slidenum">
              <a:rPr lang="en-US" smtClean="0"/>
              <a:pPr fontAlgn="base">
                <a:spcBef>
                  <a:spcPct val="0"/>
                </a:spcBef>
                <a:spcAft>
                  <a:spcPct val="0"/>
                </a:spcAft>
                <a:defRPr/>
              </a:pPr>
              <a:t>121</a:t>
            </a:fld>
            <a:endParaRPr lang="en-US" dirty="0"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a:t>
            </a:r>
          </a:p>
          <a:p>
            <a:pPr eaLnBrk="1" hangingPunct="1">
              <a:spcBef>
                <a:spcPct val="0"/>
              </a:spcBef>
            </a:pPr>
            <a:r>
              <a:rPr lang="en-US" dirty="0" smtClean="0"/>
              <a:t>   Correct Answer: A</a:t>
            </a:r>
          </a:p>
        </p:txBody>
      </p:sp>
      <p:sp>
        <p:nvSpPr>
          <p:cNvPr id="1269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AD0FAC-A424-4735-899C-42840A54F5C8}" type="slidenum">
              <a:rPr lang="en-US" smtClean="0"/>
              <a:pPr fontAlgn="base">
                <a:spcBef>
                  <a:spcPct val="0"/>
                </a:spcBef>
                <a:spcAft>
                  <a:spcPct val="0"/>
                </a:spcAft>
                <a:defRPr/>
              </a:pPr>
              <a:t>122</a:t>
            </a:fld>
            <a:endParaRPr lang="en-US" dirty="0"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a:t>
            </a:r>
          </a:p>
          <a:p>
            <a:pPr eaLnBrk="1" hangingPunct="1">
              <a:spcBef>
                <a:spcPct val="0"/>
              </a:spcBef>
            </a:pPr>
            <a:r>
              <a:rPr lang="en-US" dirty="0" smtClean="0"/>
              <a:t>   Correct Answer: C</a:t>
            </a:r>
          </a:p>
        </p:txBody>
      </p:sp>
      <p:sp>
        <p:nvSpPr>
          <p:cNvPr id="129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D2A253-B54C-41D7-B375-147065E2D3EB}" type="slidenum">
              <a:rPr lang="en-US" smtClean="0"/>
              <a:pPr fontAlgn="base">
                <a:spcBef>
                  <a:spcPct val="0"/>
                </a:spcBef>
                <a:spcAft>
                  <a:spcPct val="0"/>
                </a:spcAft>
                <a:defRPr/>
              </a:pPr>
              <a:t>123</a:t>
            </a:fld>
            <a:endParaRPr lang="en-US" dirty="0"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1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“This lesson reviews the </a:t>
            </a:r>
            <a:r>
              <a:rPr lang="en-US" i="1" smtClean="0"/>
              <a:t>second</a:t>
            </a:r>
            <a:r>
              <a:rPr lang="en-US" smtClean="0"/>
              <a:t> half of the Driver Education module.”</a:t>
            </a:r>
          </a:p>
        </p:txBody>
      </p:sp>
      <p:sp>
        <p:nvSpPr>
          <p:cNvPr id="1310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44B097-55AD-4DC5-BCFD-DC83F35B94CC}" type="slidenum">
              <a:rPr lang="en-US" smtClean="0"/>
              <a:pPr fontAlgn="base">
                <a:spcBef>
                  <a:spcPct val="0"/>
                </a:spcBef>
                <a:spcAft>
                  <a:spcPct val="0"/>
                </a:spcAft>
                <a:defRPr/>
              </a:pPr>
              <a:t>124</a:t>
            </a:fld>
            <a:endParaRPr lang="en-US" dirty="0"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“Here again are the Module 3 lessons and topics.  Those covered in </a:t>
            </a:r>
            <a:r>
              <a:rPr lang="en-US" i="1" smtClean="0"/>
              <a:t>this</a:t>
            </a:r>
            <a:r>
              <a:rPr lang="en-US" smtClean="0"/>
              <a:t> train-the-trainer lesson are highlighted.  Take a moment to review the lessons and topics.” </a:t>
            </a:r>
          </a:p>
          <a:p>
            <a:pPr eaLnBrk="1" hangingPunct="1">
              <a:spcBef>
                <a:spcPct val="0"/>
              </a:spcBef>
            </a:pPr>
            <a:endParaRPr lang="en-US" smtClean="0"/>
          </a:p>
        </p:txBody>
      </p:sp>
      <p:sp>
        <p:nvSpPr>
          <p:cNvPr id="133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B22961-5CA1-4A22-A3CD-E32130CFB7C1}" type="slidenum">
              <a:rPr lang="en-US" smtClean="0"/>
              <a:pPr fontAlgn="base">
                <a:spcBef>
                  <a:spcPct val="0"/>
                </a:spcBef>
                <a:spcAft>
                  <a:spcPct val="0"/>
                </a:spcAft>
                <a:defRPr/>
              </a:pPr>
              <a:t>125</a:t>
            </a:fld>
            <a:endParaRPr lang="en-US" dirty="0"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3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“Now we will resume our accelerated review of the Driver Education module.  The next part of this lesson presents all of the content slides of the Driver Education Lesson 3, Lesson 4, and Conclusion.  The narration will be abbreviated compared to the original Module 3 narration.  It will provide higher-level comments on the instructional content as well as tips for effective teaching.  There will be a 5-item quiz at the end of this Module 5 lesson, and the Module 5 exam will include fatigue-related content from Module 3.”</a:t>
            </a:r>
          </a:p>
          <a:p>
            <a:pPr eaLnBrk="1" hangingPunct="1">
              <a:spcBef>
                <a:spcPct val="0"/>
              </a:spcBef>
            </a:pPr>
            <a:endParaRPr lang="en-US" smtClean="0"/>
          </a:p>
        </p:txBody>
      </p:sp>
      <p:sp>
        <p:nvSpPr>
          <p:cNvPr id="1351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195365-C88D-47B2-A53C-66E7BCED10E2}" type="slidenum">
              <a:rPr lang="en-US" smtClean="0"/>
              <a:pPr fontAlgn="base">
                <a:spcBef>
                  <a:spcPct val="0"/>
                </a:spcBef>
                <a:spcAft>
                  <a:spcPct val="0"/>
                </a:spcAft>
                <a:defRPr/>
              </a:pPr>
              <a:t>126</a:t>
            </a:fld>
            <a:endParaRPr lang="en-US" dirty="0"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a:t>
            </a:r>
            <a:r>
              <a:rPr lang="en-US" dirty="0" smtClean="0"/>
              <a:t>  “Lesson 3 addresses Health, Wellness, Drugs, and Medications.”</a:t>
            </a:r>
          </a:p>
        </p:txBody>
      </p:sp>
      <p:sp>
        <p:nvSpPr>
          <p:cNvPr id="193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A27B18-8990-4CB9-9800-6DE49E22889D}" type="slidenum">
              <a:rPr lang="en-US"/>
              <a:pPr fontAlgn="base">
                <a:spcBef>
                  <a:spcPct val="0"/>
                </a:spcBef>
                <a:spcAft>
                  <a:spcPct val="0"/>
                </a:spcAft>
                <a:defRPr/>
              </a:pPr>
              <a:t>127</a:t>
            </a:fld>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5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the topics within “Health and wellness.”</a:t>
            </a:r>
          </a:p>
          <a:p>
            <a:pPr>
              <a:spcBef>
                <a:spcPct val="0"/>
              </a:spcBef>
            </a:pPr>
            <a:r>
              <a:rPr lang="en-US" dirty="0" smtClean="0">
                <a:solidFill>
                  <a:srgbClr val="0033CC"/>
                </a:solidFill>
              </a:rPr>
              <a:t>_____________________</a:t>
            </a:r>
          </a:p>
          <a:p>
            <a:pPr>
              <a:spcBef>
                <a:spcPct val="0"/>
              </a:spcBef>
            </a:pPr>
            <a:endParaRPr lang="en-US" dirty="0" smtClean="0">
              <a:solidFill>
                <a:srgbClr val="0033CC"/>
              </a:solidFill>
            </a:endParaRPr>
          </a:p>
          <a:p>
            <a:pPr>
              <a:spcBef>
                <a:spcPct val="0"/>
              </a:spcBef>
            </a:pPr>
            <a:endParaRPr lang="en-US" dirty="0" smtClean="0">
              <a:solidFill>
                <a:srgbClr val="0033CC"/>
              </a:solidFill>
            </a:endParaRPr>
          </a:p>
          <a:p>
            <a:pPr eaLnBrk="1" hangingPunct="1">
              <a:spcBef>
                <a:spcPct val="0"/>
              </a:spcBef>
            </a:pPr>
            <a:r>
              <a:rPr lang="en-US" dirty="0" smtClean="0">
                <a:solidFill>
                  <a:srgbClr val="002060"/>
                </a:solidFill>
              </a:rPr>
              <a:t>Additional instructor note:  </a:t>
            </a:r>
          </a:p>
          <a:p>
            <a:pPr eaLnBrk="1" hangingPunct="1">
              <a:spcBef>
                <a:spcPct val="0"/>
              </a:spcBef>
            </a:pPr>
            <a:r>
              <a:rPr lang="en-US" dirty="0" smtClean="0">
                <a:solidFill>
                  <a:srgbClr val="002060"/>
                </a:solidFill>
              </a:rPr>
              <a:t>Learning objectives for this section include:</a:t>
            </a:r>
          </a:p>
          <a:p>
            <a:r>
              <a:rPr lang="en-US" dirty="0" smtClean="0"/>
              <a:t>(K) Recognize personal benefits of health and wellness</a:t>
            </a:r>
          </a:p>
          <a:p>
            <a:r>
              <a:rPr lang="en-US" dirty="0" smtClean="0"/>
              <a:t>(K, A) Recognize and value five personal keys to wellness</a:t>
            </a:r>
          </a:p>
          <a:p>
            <a:r>
              <a:rPr lang="en-US" dirty="0" smtClean="0"/>
              <a:t>(K) Recognize the approximate incidence of major health threats (e.g., being overweight, smoking) among CMV drivers.</a:t>
            </a:r>
          </a:p>
          <a:p>
            <a:r>
              <a:rPr lang="en-US" dirty="0" smtClean="0"/>
              <a:t>(K) Recognize societal and individual effects of poor health behaviors (e.g., poor diet, lack of exercise, being overweight, smoking, stress, poor personal relationships).</a:t>
            </a:r>
          </a:p>
          <a:p>
            <a:r>
              <a:rPr lang="en-US" dirty="0" smtClean="0"/>
              <a:t>(K) Recognize behaviors supportive of wellness; i.e., good diet, physical activity, normal weight, not smoking, stress management, positive relationships.</a:t>
            </a:r>
          </a:p>
          <a:p>
            <a:r>
              <a:rPr lang="en-US" dirty="0" smtClean="0"/>
              <a:t>(K) Recognize five steps to behavior change.</a:t>
            </a:r>
          </a:p>
          <a:p>
            <a:r>
              <a:rPr lang="en-US" dirty="0" smtClean="0"/>
              <a:t>(S) Apply knowledge of health and wellness to personal self-management.</a:t>
            </a:r>
          </a:p>
          <a:p>
            <a:r>
              <a:rPr lang="en-US" dirty="0" smtClean="0"/>
              <a:t>(A) Value wellness and wellness-enabling behaviors.</a:t>
            </a:r>
          </a:p>
          <a:p>
            <a:pPr>
              <a:spcBef>
                <a:spcPct val="0"/>
              </a:spcBef>
            </a:pPr>
            <a:endParaRPr lang="en-US" dirty="0" smtClean="0">
              <a:solidFill>
                <a:srgbClr val="002060"/>
              </a:solidFill>
            </a:endParaRPr>
          </a:p>
        </p:txBody>
      </p:sp>
      <p:sp>
        <p:nvSpPr>
          <p:cNvPr id="1955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C0A38B-68F9-4F1B-86DC-71BA749DE2B9}" type="slidenum">
              <a:rPr lang="en-US"/>
              <a:pPr fontAlgn="base">
                <a:spcBef>
                  <a:spcPct val="0"/>
                </a:spcBef>
                <a:spcAft>
                  <a:spcPct val="0"/>
                </a:spcAft>
                <a:defRPr/>
              </a:pPr>
              <a:t>128</a:t>
            </a:fld>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“Health and wellness – what’s in it for you?  We want drivers to feel </a:t>
            </a:r>
            <a:r>
              <a:rPr lang="en-US" i="1" dirty="0" smtClean="0">
                <a:solidFill>
                  <a:srgbClr val="0033CC"/>
                </a:solidFill>
              </a:rPr>
              <a:t>ownership</a:t>
            </a:r>
            <a:r>
              <a:rPr lang="en-US" dirty="0" smtClean="0">
                <a:solidFill>
                  <a:srgbClr val="0033CC"/>
                </a:solidFill>
              </a:rPr>
              <a:t> of both the problem and the benefits of improvement.” </a:t>
            </a:r>
          </a:p>
          <a:p>
            <a:pPr>
              <a:spcBef>
                <a:spcPct val="0"/>
              </a:spcBef>
            </a:pPr>
            <a:r>
              <a:rPr lang="en-US" dirty="0" smtClean="0">
                <a:solidFill>
                  <a:srgbClr val="0033CC"/>
                </a:solidFill>
              </a:rPr>
              <a:t>___________</a:t>
            </a:r>
            <a:endParaRPr lang="en-US" dirty="0" smtClean="0"/>
          </a:p>
          <a:p>
            <a:pPr>
              <a:spcBef>
                <a:spcPct val="0"/>
              </a:spcBef>
            </a:pPr>
            <a:endParaRPr lang="en-US" dirty="0" smtClean="0"/>
          </a:p>
          <a:p>
            <a:pPr>
              <a:spcBef>
                <a:spcPct val="0"/>
              </a:spcBef>
            </a:pPr>
            <a:r>
              <a:rPr lang="en-US" dirty="0" smtClean="0"/>
              <a:t>Additional information:</a:t>
            </a:r>
          </a:p>
          <a:p>
            <a:pPr>
              <a:spcBef>
                <a:spcPct val="0"/>
              </a:spcBef>
            </a:pPr>
            <a:r>
              <a:rPr lang="en-US" dirty="0" smtClean="0"/>
              <a:t>Study cited:  Roberts and York (2000), study sponsored by the U.S. DOT and performed by the National Private Truck Council (NPTC).  Examples of percentages cited in report:</a:t>
            </a:r>
          </a:p>
          <a:p>
            <a:pPr>
              <a:spcBef>
                <a:spcPct val="0"/>
              </a:spcBef>
            </a:pPr>
            <a:r>
              <a:rPr lang="en-US" dirty="0" smtClean="0"/>
              <a:t>Smoking:  ~50% of truck drivers versus ~25% of general population.</a:t>
            </a:r>
          </a:p>
          <a:p>
            <a:pPr>
              <a:spcBef>
                <a:spcPct val="0"/>
              </a:spcBef>
            </a:pPr>
            <a:r>
              <a:rPr lang="en-US" dirty="0" smtClean="0"/>
              <a:t>Overweight:  &gt;70% of truck drivers versus ~32% of general population [in 1994; greater today]</a:t>
            </a:r>
          </a:p>
          <a:p>
            <a:pPr>
              <a:spcBef>
                <a:spcPct val="0"/>
              </a:spcBef>
            </a:pPr>
            <a:r>
              <a:rPr lang="en-US" dirty="0" smtClean="0"/>
              <a:t>High blood pressure:  ~44% of truck drivers versus ~26% of general population.</a:t>
            </a:r>
          </a:p>
          <a:p>
            <a:pPr>
              <a:spcBef>
                <a:spcPct val="0"/>
              </a:spcBef>
            </a:pPr>
            <a:endParaRPr lang="en-US" dirty="0" smtClean="0"/>
          </a:p>
          <a:p>
            <a:pPr>
              <a:spcBef>
                <a:spcPct val="0"/>
              </a:spcBef>
            </a:pPr>
            <a:r>
              <a:rPr lang="en-US" dirty="0" smtClean="0"/>
              <a:t>Preliminary data from a 2011 National Institute of Occupational Safety &amp; Health (NIOSH) survey:</a:t>
            </a:r>
          </a:p>
          <a:p>
            <a:pPr>
              <a:spcBef>
                <a:spcPct val="0"/>
              </a:spcBef>
            </a:pPr>
            <a:r>
              <a:rPr lang="en-US" dirty="0" smtClean="0"/>
              <a:t>Smoking:  46% of truck drivers versus 21% of the U.S. population</a:t>
            </a:r>
          </a:p>
          <a:p>
            <a:pPr>
              <a:spcBef>
                <a:spcPct val="0"/>
              </a:spcBef>
            </a:pPr>
            <a:r>
              <a:rPr lang="en-US" dirty="0" smtClean="0"/>
              <a:t>Obese:  65% vs. 34%</a:t>
            </a:r>
          </a:p>
          <a:p>
            <a:pPr>
              <a:spcBef>
                <a:spcPct val="0"/>
              </a:spcBef>
            </a:pPr>
            <a:r>
              <a:rPr lang="en-US" dirty="0" smtClean="0"/>
              <a:t>“Fair” or “poor” health (self-reported):  18% vs. 10%.</a:t>
            </a:r>
          </a:p>
          <a:p>
            <a:pPr>
              <a:spcBef>
                <a:spcPct val="0"/>
              </a:spcBef>
            </a:pPr>
            <a:r>
              <a:rPr lang="en-US" dirty="0" smtClean="0"/>
              <a:t>Diabetes:  14% vs. 8%.</a:t>
            </a:r>
          </a:p>
          <a:p>
            <a:pPr>
              <a:spcBef>
                <a:spcPct val="0"/>
              </a:spcBef>
            </a:pPr>
            <a:endParaRPr lang="en-US" dirty="0" smtClean="0"/>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197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582C02-A2D2-4667-B623-92E9D25799A8}" type="slidenum">
              <a:rPr lang="en-US"/>
              <a:pPr fontAlgn="base">
                <a:spcBef>
                  <a:spcPct val="0"/>
                </a:spcBef>
                <a:spcAft>
                  <a:spcPct val="0"/>
                </a:spcAft>
                <a:defRPr/>
              </a:pPr>
              <a:t>129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dirty="0" smtClean="0"/>
              <a:t>Complete Narration:  “This section covers trainer requirements and responsibilities.  To be effective as a trainer, you need a number of general qualifications and skills.  In addition, there are specific requirements relating to the FMP modules.  Once you are qualified and ready to go, you will have several areas of responsibility.” </a:t>
            </a:r>
          </a:p>
          <a:p>
            <a:pPr eaLnBrk="1" hangingPunct="1">
              <a:spcBef>
                <a:spcPct val="0"/>
              </a:spcBef>
              <a:defRPr/>
            </a:pPr>
            <a:r>
              <a:rPr lang="en-US" dirty="0" smtClean="0"/>
              <a:t>____________</a:t>
            </a:r>
          </a:p>
          <a:p>
            <a:pPr eaLnBrk="1" hangingPunct="1">
              <a:spcBef>
                <a:spcPct val="0"/>
              </a:spcBef>
              <a:defRPr/>
            </a:pPr>
            <a:endParaRPr lang="en-US" dirty="0" smtClean="0"/>
          </a:p>
          <a:p>
            <a:pPr eaLnBrk="1" hangingPunct="1">
              <a:spcBef>
                <a:spcPct val="0"/>
              </a:spcBef>
              <a:defRPr/>
            </a:pPr>
            <a:r>
              <a:rPr lang="en-US" dirty="0" smtClean="0">
                <a:solidFill>
                  <a:srgbClr val="002060"/>
                </a:solidFill>
              </a:rPr>
              <a:t>Additional instructor note: </a:t>
            </a:r>
          </a:p>
          <a:p>
            <a:pPr>
              <a:defRPr/>
            </a:pPr>
            <a:endParaRPr lang="en-US" dirty="0" smtClean="0"/>
          </a:p>
          <a:p>
            <a:pPr>
              <a:defRPr/>
            </a:pPr>
            <a:r>
              <a:rPr lang="en-US" dirty="0" smtClean="0"/>
              <a:t>Section learning objectives:</a:t>
            </a:r>
          </a:p>
          <a:p>
            <a:pPr>
              <a:defRPr/>
            </a:pPr>
            <a:r>
              <a:rPr lang="en-US" dirty="0" smtClean="0"/>
              <a:t>(K) Recognize general trainer qualifications and skills necessary for effectiveness.</a:t>
            </a:r>
          </a:p>
          <a:p>
            <a:pPr>
              <a:defRPr/>
            </a:pPr>
            <a:r>
              <a:rPr lang="en-US" dirty="0" smtClean="0"/>
              <a:t>(K) Recognize specific NAFMP trainer requirements.</a:t>
            </a:r>
          </a:p>
          <a:p>
            <a:pPr>
              <a:defRPr/>
            </a:pPr>
            <a:r>
              <a:rPr lang="en-US" dirty="0" smtClean="0"/>
              <a:t>(K) Recognize trainer roles and responsibilities for both group and individual web-based training.</a:t>
            </a:r>
          </a:p>
          <a:p>
            <a:pPr marL="228600" indent="-228600">
              <a:buFontTx/>
              <a:buAutoNum type="alphaUcParenBoth"/>
              <a:defRPr/>
            </a:pPr>
            <a:r>
              <a:rPr lang="en-US" dirty="0" smtClean="0"/>
              <a:t>Accept need to become fatigue subject matter expert.</a:t>
            </a:r>
          </a:p>
          <a:p>
            <a:pPr marL="228600" indent="-228600">
              <a:defRPr/>
            </a:pPr>
            <a:r>
              <a:rPr lang="en-US" dirty="0" smtClean="0"/>
              <a:t>(A) Accept need to develop and actively employ instructor skills.</a:t>
            </a:r>
          </a:p>
          <a:p>
            <a:pPr eaLnBrk="1" hangingPunct="1">
              <a:spcBef>
                <a:spcPct val="0"/>
              </a:spcBef>
              <a:defRPr/>
            </a:pPr>
            <a:endParaRPr lang="en-US" dirty="0" smtClean="0"/>
          </a:p>
        </p:txBody>
      </p:sp>
      <p:sp>
        <p:nvSpPr>
          <p:cNvPr id="552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765E66-2C2F-428C-9D79-87B71AD6A5C6}" type="slidenum">
              <a:rPr lang="en-US" smtClean="0"/>
              <a:pPr fontAlgn="base">
                <a:spcBef>
                  <a:spcPct val="0"/>
                </a:spcBef>
                <a:spcAft>
                  <a:spcPct val="0"/>
                </a:spcAft>
                <a:defRPr/>
              </a:pPr>
              <a:t>13</a:t>
            </a:fld>
            <a:endParaRPr lang="en-US" dirty="0"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7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“These five personal keys to wellness are addressed individually in the slides that follow.”</a:t>
            </a:r>
            <a:endParaRPr lang="en-US" dirty="0" smtClean="0"/>
          </a:p>
        </p:txBody>
      </p:sp>
      <p:sp>
        <p:nvSpPr>
          <p:cNvPr id="199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A4BA79-FE46-4E7C-BA4D-E34509016E74}" type="slidenum">
              <a:rPr lang="en-US"/>
              <a:pPr fontAlgn="base">
                <a:spcBef>
                  <a:spcPct val="0"/>
                </a:spcBef>
                <a:spcAft>
                  <a:spcPct val="0"/>
                </a:spcAft>
                <a:defRPr/>
              </a:pPr>
              <a:t>130</a:t>
            </a:fld>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“Diet and nutrition.  This and other keys to wellness are covered with a few points about the problem and some strategies for improvement.”</a:t>
            </a:r>
          </a:p>
          <a:p>
            <a:pPr>
              <a:spcBef>
                <a:spcPct val="0"/>
              </a:spcBef>
            </a:pPr>
            <a:r>
              <a:rPr lang="en-US" dirty="0" smtClean="0">
                <a:solidFill>
                  <a:srgbClr val="0033CC"/>
                </a:solidFill>
              </a:rPr>
              <a:t>____________________________</a:t>
            </a:r>
            <a:endParaRPr lang="en-US" dirty="0" smtClean="0"/>
          </a:p>
          <a:p>
            <a:pPr>
              <a:spcBef>
                <a:spcPct val="0"/>
              </a:spcBef>
            </a:pPr>
            <a:endParaRPr lang="en-US" dirty="0" smtClean="0"/>
          </a:p>
          <a:p>
            <a:pPr eaLnBrk="1" hangingPunct="1">
              <a:spcBef>
                <a:spcPct val="0"/>
              </a:spcBef>
            </a:pPr>
            <a:r>
              <a:rPr lang="en-US" dirty="0" smtClean="0"/>
              <a:t>Survey cited:  Holmes et al. (1996), in Krueger et al., (2007)</a:t>
            </a:r>
          </a:p>
          <a:p>
            <a:pPr>
              <a:spcBef>
                <a:spcPct val="0"/>
              </a:spcBef>
            </a:pPr>
            <a:endParaRPr lang="en-US" dirty="0" smtClean="0"/>
          </a:p>
          <a:p>
            <a:pPr>
              <a:spcBef>
                <a:spcPct val="0"/>
              </a:spcBef>
            </a:pPr>
            <a:endParaRPr lang="en-US" dirty="0" smtClean="0"/>
          </a:p>
        </p:txBody>
      </p:sp>
      <p:sp>
        <p:nvSpPr>
          <p:cNvPr id="2017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1CA01A-715C-4B06-A1E3-4E432B502C11}" type="slidenum">
              <a:rPr lang="en-US"/>
              <a:pPr fontAlgn="base">
                <a:spcBef>
                  <a:spcPct val="0"/>
                </a:spcBef>
                <a:spcAft>
                  <a:spcPct val="0"/>
                </a:spcAft>
                <a:defRPr/>
              </a:pPr>
              <a:t>131</a:t>
            </a:fld>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“Some simple and specific behavioral goals.  Ask drivers whether they make a focused effort to eat more fruits and vegetables.  Does it work?”  </a:t>
            </a:r>
            <a:endParaRPr lang="en-US" dirty="0" smtClean="0"/>
          </a:p>
        </p:txBody>
      </p:sp>
      <p:sp>
        <p:nvSpPr>
          <p:cNvPr id="2037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78E651-0E52-4118-ADA0-41A34E969011}" type="slidenum">
              <a:rPr lang="en-US"/>
              <a:pPr fontAlgn="base">
                <a:spcBef>
                  <a:spcPct val="0"/>
                </a:spcBef>
                <a:spcAft>
                  <a:spcPct val="0"/>
                </a:spcAft>
                <a:defRPr/>
              </a:pPr>
              <a:t>132</a:t>
            </a:fld>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0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“Commercial driving is usually sedentary, and lack of exercise is a major concern expressed by drivers.   Aerobic exercise is most important, but adults need muscle-strengthening workouts as well.”</a:t>
            </a:r>
          </a:p>
          <a:p>
            <a:pPr>
              <a:spcBef>
                <a:spcPct val="0"/>
              </a:spcBef>
            </a:pPr>
            <a:r>
              <a:rPr lang="en-US" dirty="0" smtClean="0">
                <a:solidFill>
                  <a:srgbClr val="0033CC"/>
                </a:solidFill>
              </a:rPr>
              <a:t>____________</a:t>
            </a:r>
          </a:p>
          <a:p>
            <a:pPr>
              <a:spcBef>
                <a:spcPct val="0"/>
              </a:spcBef>
            </a:pPr>
            <a:endParaRPr lang="en-US" dirty="0" smtClean="0">
              <a:solidFill>
                <a:srgbClr val="0033CC"/>
              </a:solidFill>
            </a:endParaRPr>
          </a:p>
          <a:p>
            <a:pPr eaLnBrk="1" hangingPunct="1">
              <a:spcBef>
                <a:spcPct val="0"/>
              </a:spcBef>
            </a:pPr>
            <a:r>
              <a:rPr lang="en-US" dirty="0" smtClean="0"/>
              <a:t>Exercise recommendations from the Centers for Disease Control and Prevention.</a:t>
            </a:r>
          </a:p>
          <a:p>
            <a:pPr>
              <a:spcBef>
                <a:spcPct val="0"/>
              </a:spcBef>
            </a:pPr>
            <a:endParaRPr lang="en-US" dirty="0" smtClean="0"/>
          </a:p>
        </p:txBody>
      </p:sp>
      <p:sp>
        <p:nvSpPr>
          <p:cNvPr id="2058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4F3195-D54B-496A-9D14-31394AB08EBC}" type="slidenum">
              <a:rPr lang="en-US"/>
              <a:pPr fontAlgn="base">
                <a:spcBef>
                  <a:spcPct val="0"/>
                </a:spcBef>
                <a:spcAft>
                  <a:spcPct val="0"/>
                </a:spcAft>
                <a:defRPr/>
              </a:pPr>
              <a:t>133</a:t>
            </a:fld>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1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“Strategies for getting more exercise.  Do any students keep a record of their exercise?  Keeping a record is an important “starter” behavior.”</a:t>
            </a:r>
          </a:p>
          <a:p>
            <a:pPr>
              <a:spcBef>
                <a:spcPct val="0"/>
              </a:spcBef>
            </a:pPr>
            <a:r>
              <a:rPr lang="en-US" dirty="0" smtClean="0">
                <a:solidFill>
                  <a:srgbClr val="0033CC"/>
                </a:solidFill>
              </a:rPr>
              <a:t>_____________</a:t>
            </a:r>
            <a:endParaRPr lang="en-US" dirty="0" smtClean="0">
              <a:solidFill>
                <a:srgbClr val="002060"/>
              </a:solidFill>
            </a:endParaRPr>
          </a:p>
          <a:p>
            <a:pPr>
              <a:spcBef>
                <a:spcPct val="0"/>
              </a:spcBef>
            </a:pPr>
            <a:endParaRPr lang="en-US" b="1" dirty="0" smtClean="0">
              <a:solidFill>
                <a:srgbClr val="002060"/>
              </a:solidFill>
            </a:endParaRPr>
          </a:p>
          <a:p>
            <a:pPr eaLnBrk="1" hangingPunct="1">
              <a:spcBef>
                <a:spcPct val="0"/>
              </a:spcBef>
            </a:pPr>
            <a:r>
              <a:rPr lang="en-US" dirty="0" smtClean="0">
                <a:solidFill>
                  <a:srgbClr val="002060"/>
                </a:solidFill>
              </a:rPr>
              <a:t>Additional information:  Walking around a tractor-semitrailer 50 times = 2 miles!</a:t>
            </a:r>
            <a:endParaRPr lang="en-US" dirty="0" smtClean="0"/>
          </a:p>
          <a:p>
            <a:pPr>
              <a:spcBef>
                <a:spcPct val="0"/>
              </a:spcBef>
            </a:pPr>
            <a:endParaRPr lang="en-US" b="1" dirty="0" smtClean="0">
              <a:solidFill>
                <a:srgbClr val="002060"/>
              </a:solidFill>
            </a:endParaRPr>
          </a:p>
          <a:p>
            <a:pPr>
              <a:spcBef>
                <a:spcPct val="0"/>
              </a:spcBef>
            </a:pPr>
            <a:endParaRPr lang="en-US" dirty="0" smtClean="0"/>
          </a:p>
        </p:txBody>
      </p:sp>
      <p:sp>
        <p:nvSpPr>
          <p:cNvPr id="207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72BAA5-4F18-48DF-B943-77191F9F0708}" type="slidenum">
              <a:rPr lang="en-US"/>
              <a:pPr fontAlgn="base">
                <a:spcBef>
                  <a:spcPct val="0"/>
                </a:spcBef>
                <a:spcAft>
                  <a:spcPct val="0"/>
                </a:spcAft>
                <a:defRPr/>
              </a:pPr>
              <a:t>134</a:t>
            </a:fld>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2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some driver weight statistics and effects.  If students want to calculate their own BMIs, you may need to help them with the math.” </a:t>
            </a:r>
          </a:p>
          <a:p>
            <a:pPr>
              <a:spcBef>
                <a:spcPct val="0"/>
              </a:spcBef>
            </a:pPr>
            <a:r>
              <a:rPr lang="en-US" dirty="0" smtClean="0">
                <a:solidFill>
                  <a:srgbClr val="0033CC"/>
                </a:solidFill>
              </a:rPr>
              <a:t>______________</a:t>
            </a:r>
          </a:p>
          <a:p>
            <a:pPr>
              <a:spcBef>
                <a:spcPct val="0"/>
              </a:spcBef>
            </a:pPr>
            <a:endParaRPr lang="en-US" dirty="0" smtClean="0">
              <a:solidFill>
                <a:srgbClr val="0033CC"/>
              </a:solidFill>
            </a:endParaRPr>
          </a:p>
          <a:p>
            <a:pPr>
              <a:spcBef>
                <a:spcPct val="0"/>
              </a:spcBef>
            </a:pPr>
            <a:r>
              <a:rPr lang="en-US" dirty="0" smtClean="0"/>
              <a:t>Weight studies:  </a:t>
            </a:r>
            <a:r>
              <a:rPr lang="en-US" dirty="0" err="1" smtClean="0"/>
              <a:t>Korelitz</a:t>
            </a:r>
            <a:r>
              <a:rPr lang="en-US" dirty="0" smtClean="0"/>
              <a:t> et al. (1993), Hickman et al. (in press).</a:t>
            </a:r>
          </a:p>
          <a:p>
            <a:pPr>
              <a:spcBef>
                <a:spcPct val="0"/>
              </a:spcBef>
            </a:pPr>
            <a:endParaRPr lang="en-US" dirty="0" smtClean="0"/>
          </a:p>
          <a:p>
            <a:pPr>
              <a:spcBef>
                <a:spcPct val="0"/>
              </a:spcBef>
            </a:pPr>
            <a:r>
              <a:rPr lang="en-US" dirty="0" smtClean="0"/>
              <a:t>Additional information:  Preliminary data from a 2011 National Institute of Occupational Safety &amp; Health (NIOSH) survey shows even higher percentages for CMV driver overweight and obesity:  89% overweight vs. 68% of U.S. adults; 65% obese vs. 34% of U.S. adults.</a:t>
            </a:r>
          </a:p>
          <a:p>
            <a:pPr>
              <a:spcBef>
                <a:spcPct val="0"/>
              </a:spcBef>
            </a:pPr>
            <a:endParaRPr lang="en-US" dirty="0" smtClean="0"/>
          </a:p>
          <a:p>
            <a:pPr>
              <a:spcBef>
                <a:spcPct val="0"/>
              </a:spcBef>
            </a:pPr>
            <a:r>
              <a:rPr lang="en-US" dirty="0" smtClean="0"/>
              <a:t>Determining BMI in the metric system is much easier; simply take your weight in kilograms and divide it by your height in meters, squared.   </a:t>
            </a:r>
          </a:p>
          <a:p>
            <a:pPr>
              <a:spcBef>
                <a:spcPct val="0"/>
              </a:spcBef>
            </a:pPr>
            <a:endParaRPr lang="en-US" dirty="0" smtClean="0"/>
          </a:p>
          <a:p>
            <a:pPr>
              <a:spcBef>
                <a:spcPct val="0"/>
              </a:spcBef>
            </a:pPr>
            <a:r>
              <a:rPr lang="en-US" dirty="0" smtClean="0"/>
              <a:t>Obese drivers are less likely to wear safety belts, perhaps because belts are uncomfortable for them.  This puts them at even greater risk.  Source:  </a:t>
            </a:r>
            <a:r>
              <a:rPr lang="en-US" dirty="0" err="1" smtClean="0"/>
              <a:t>Wiegand</a:t>
            </a:r>
            <a:r>
              <a:rPr lang="en-US" dirty="0" smtClean="0"/>
              <a:t> et al., 2008.</a:t>
            </a:r>
          </a:p>
          <a:p>
            <a:pPr>
              <a:spcBef>
                <a:spcPct val="0"/>
              </a:spcBef>
            </a:pPr>
            <a:endParaRPr lang="en-US" dirty="0" smtClean="0">
              <a:solidFill>
                <a:srgbClr val="002060"/>
              </a:solidFill>
            </a:endParaRPr>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209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6B7598-5903-484D-957E-77BC80510600}" type="slidenum">
              <a:rPr lang="en-US"/>
              <a:pPr fontAlgn="base">
                <a:spcBef>
                  <a:spcPct val="0"/>
                </a:spcBef>
                <a:spcAft>
                  <a:spcPct val="0"/>
                </a:spcAft>
                <a:defRPr/>
              </a:pPr>
              <a:t>135</a:t>
            </a:fld>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3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“Smoking and other tobacco use.  If a person smokes, quitting should be their #1 health priority.”</a:t>
            </a:r>
          </a:p>
          <a:p>
            <a:pPr>
              <a:spcBef>
                <a:spcPct val="0"/>
              </a:spcBef>
            </a:pPr>
            <a:r>
              <a:rPr lang="en-US" dirty="0" smtClean="0">
                <a:solidFill>
                  <a:srgbClr val="0033CC"/>
                </a:solidFill>
              </a:rPr>
              <a:t>______________</a:t>
            </a:r>
          </a:p>
          <a:p>
            <a:pPr>
              <a:spcBef>
                <a:spcPct val="0"/>
              </a:spcBef>
            </a:pPr>
            <a:endParaRPr lang="en-US" dirty="0" smtClean="0">
              <a:solidFill>
                <a:srgbClr val="0033CC"/>
              </a:solidFill>
            </a:endParaRPr>
          </a:p>
          <a:p>
            <a:pPr>
              <a:spcBef>
                <a:spcPct val="0"/>
              </a:spcBef>
            </a:pPr>
            <a:r>
              <a:rPr lang="en-US" dirty="0" smtClean="0"/>
              <a:t>Additional information:  Preliminary data from a 2011 National Institute of Occupational Safety &amp; Health (NIOSH) survey:  46% of surveyed CMV drivers smoked, versus 21% of U.S. adults.  In a survey of  nearly 3,000 truck drivers, </a:t>
            </a:r>
            <a:r>
              <a:rPr lang="en-US" dirty="0" err="1" smtClean="0"/>
              <a:t>Korelitz</a:t>
            </a:r>
            <a:r>
              <a:rPr lang="en-US" dirty="0" smtClean="0"/>
              <a:t> et al. (1993) found that 54% smoked, compared to 28% of all U.S. males and 25% of females at the time.   Medical cost data from American Lung Association.  </a:t>
            </a:r>
          </a:p>
          <a:p>
            <a:pPr>
              <a:spcBef>
                <a:spcPct val="0"/>
              </a:spcBef>
            </a:pPr>
            <a:endParaRPr lang="en-US" dirty="0" smtClean="0"/>
          </a:p>
          <a:p>
            <a:pPr>
              <a:spcBef>
                <a:spcPct val="0"/>
              </a:spcBef>
            </a:pPr>
            <a:r>
              <a:rPr lang="en-US" dirty="0" smtClean="0"/>
              <a:t>COPD = Chronic Obstructive Pulmonary [lung] Disease</a:t>
            </a:r>
          </a:p>
          <a:p>
            <a:pPr>
              <a:spcBef>
                <a:spcPct val="0"/>
              </a:spcBef>
            </a:pPr>
            <a:r>
              <a:rPr lang="en-US" dirty="0" smtClean="0"/>
              <a:t>  </a:t>
            </a:r>
            <a:endParaRPr lang="en-US" dirty="0" smtClean="0">
              <a:solidFill>
                <a:srgbClr val="002060"/>
              </a:solidFill>
            </a:endParaRPr>
          </a:p>
          <a:p>
            <a:pPr>
              <a:spcBef>
                <a:spcPct val="0"/>
              </a:spcBef>
            </a:pPr>
            <a:endParaRPr lang="en-US" dirty="0" smtClean="0"/>
          </a:p>
        </p:txBody>
      </p:sp>
      <p:sp>
        <p:nvSpPr>
          <p:cNvPr id="211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102F14-D074-4932-838B-7E56D95C6E76}" type="slidenum">
              <a:rPr lang="en-US"/>
              <a:pPr fontAlgn="base">
                <a:spcBef>
                  <a:spcPct val="0"/>
                </a:spcBef>
                <a:spcAft>
                  <a:spcPct val="0"/>
                </a:spcAft>
                <a:defRPr/>
              </a:pPr>
              <a:t>136</a:t>
            </a:fld>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a:t>
            </a:r>
            <a:r>
              <a:rPr lang="en-US" dirty="0" smtClean="0"/>
              <a:t>Commercial driving can be stressful! </a:t>
            </a:r>
            <a:r>
              <a:rPr lang="en-US" dirty="0" smtClean="0">
                <a:solidFill>
                  <a:srgbClr val="0033CC"/>
                </a:solidFill>
              </a:rPr>
              <a:t> One study found truck driver stress to be higher than 90% of the population.  Here are some symptoms.”</a:t>
            </a:r>
          </a:p>
          <a:p>
            <a:pPr>
              <a:spcBef>
                <a:spcPct val="0"/>
              </a:spcBef>
            </a:pPr>
            <a:r>
              <a:rPr lang="en-US" dirty="0" smtClean="0">
                <a:solidFill>
                  <a:srgbClr val="0033CC"/>
                </a:solidFill>
              </a:rPr>
              <a:t>____________</a:t>
            </a:r>
          </a:p>
          <a:p>
            <a:pPr>
              <a:spcBef>
                <a:spcPct val="0"/>
              </a:spcBef>
            </a:pPr>
            <a:endParaRPr lang="en-US" dirty="0" smtClean="0">
              <a:solidFill>
                <a:srgbClr val="0033CC"/>
              </a:solidFill>
            </a:endParaRPr>
          </a:p>
          <a:p>
            <a:pPr eaLnBrk="1" hangingPunct="1">
              <a:spcBef>
                <a:spcPct val="0"/>
              </a:spcBef>
            </a:pPr>
            <a:r>
              <a:rPr lang="en-US" dirty="0" smtClean="0"/>
              <a:t>Study cited in narration:  </a:t>
            </a:r>
            <a:r>
              <a:rPr lang="en-US" dirty="0" err="1" smtClean="0"/>
              <a:t>Orris</a:t>
            </a:r>
            <a:r>
              <a:rPr lang="en-US" dirty="0" smtClean="0"/>
              <a:t> et al, 1997.  </a:t>
            </a:r>
          </a:p>
          <a:p>
            <a:pPr>
              <a:spcBef>
                <a:spcPct val="0"/>
              </a:spcBef>
            </a:pPr>
            <a:endParaRPr lang="en-US" dirty="0" smtClean="0">
              <a:solidFill>
                <a:srgbClr val="002060"/>
              </a:solidFill>
            </a:endParaRPr>
          </a:p>
          <a:p>
            <a:pPr>
              <a:spcBef>
                <a:spcPct val="0"/>
              </a:spcBef>
            </a:pPr>
            <a:endParaRPr lang="en-US" dirty="0" smtClean="0"/>
          </a:p>
        </p:txBody>
      </p:sp>
      <p:sp>
        <p:nvSpPr>
          <p:cNvPr id="214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8A10F5-907F-4D59-8F94-ED57691E76D3}" type="slidenum">
              <a:rPr lang="en-US"/>
              <a:pPr fontAlgn="base">
                <a:spcBef>
                  <a:spcPct val="0"/>
                </a:spcBef>
                <a:spcAft>
                  <a:spcPct val="0"/>
                </a:spcAft>
                <a:defRPr/>
              </a:pPr>
              <a:t>137</a:t>
            </a:fld>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5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a:t>
            </a:r>
            <a:r>
              <a:rPr lang="en-US" dirty="0" smtClean="0"/>
              <a:t>T</a:t>
            </a:r>
            <a:r>
              <a:rPr lang="en-US" dirty="0" smtClean="0">
                <a:solidFill>
                  <a:srgbClr val="002060"/>
                </a:solidFill>
              </a:rPr>
              <a:t>here are effective strategies to deal with stress. </a:t>
            </a:r>
            <a:r>
              <a:rPr lang="en-US" dirty="0" smtClean="0">
                <a:solidFill>
                  <a:srgbClr val="0033CC"/>
                </a:solidFill>
              </a:rPr>
              <a:t>Many also improve overall health and wellness.”  </a:t>
            </a:r>
            <a:endParaRPr lang="en-US" dirty="0" smtClean="0">
              <a:solidFill>
                <a:srgbClr val="002060"/>
              </a:solidFill>
            </a:endParaRPr>
          </a:p>
          <a:p>
            <a:pPr>
              <a:spcBef>
                <a:spcPct val="0"/>
              </a:spcBef>
            </a:pPr>
            <a:endParaRPr lang="en-US" b="1" dirty="0" smtClean="0">
              <a:solidFill>
                <a:srgbClr val="002060"/>
              </a:solidFill>
            </a:endParaRPr>
          </a:p>
          <a:p>
            <a:pPr>
              <a:spcBef>
                <a:spcPct val="0"/>
              </a:spcBef>
            </a:pPr>
            <a:endParaRPr lang="en-US" dirty="0" smtClean="0"/>
          </a:p>
        </p:txBody>
      </p:sp>
      <p:sp>
        <p:nvSpPr>
          <p:cNvPr id="216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6C92B3-5A9D-47B7-8DF7-DCF1F1EE0078}" type="slidenum">
              <a:rPr lang="en-US"/>
              <a:pPr fontAlgn="base">
                <a:spcBef>
                  <a:spcPct val="0"/>
                </a:spcBef>
                <a:spcAft>
                  <a:spcPct val="0"/>
                </a:spcAft>
                <a:defRPr/>
              </a:pPr>
              <a:t>138</a:t>
            </a:fld>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6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“Personal relationships is the last of the five keys to wellness.  Family and other personal problems affect many drivers.  This slide offers some strategies.”</a:t>
            </a:r>
          </a:p>
          <a:p>
            <a:pPr>
              <a:spcBef>
                <a:spcPct val="0"/>
              </a:spcBef>
            </a:pPr>
            <a:r>
              <a:rPr lang="en-US" dirty="0" smtClean="0">
                <a:solidFill>
                  <a:srgbClr val="0033CC"/>
                </a:solidFill>
              </a:rPr>
              <a:t>______________</a:t>
            </a:r>
          </a:p>
          <a:p>
            <a:pPr>
              <a:spcBef>
                <a:spcPct val="0"/>
              </a:spcBef>
            </a:pPr>
            <a:endParaRPr lang="en-US" dirty="0" smtClean="0">
              <a:solidFill>
                <a:srgbClr val="0033CC"/>
              </a:solidFill>
            </a:endParaRPr>
          </a:p>
          <a:p>
            <a:pPr eaLnBrk="1" hangingPunct="1">
              <a:spcBef>
                <a:spcPct val="0"/>
              </a:spcBef>
            </a:pPr>
            <a:r>
              <a:rPr lang="en-US" dirty="0" smtClean="0"/>
              <a:t>Additional information.  Survey:  Roberts &amp; York, 2000.    Top ten driver health concerns based on survey of 448 CMV drivers (in order):  lack of family time, lack of exercise, weight, fatigue, poor diet, stress, lack of sleep, heart disease, cancer, high blood pressure.  Of course, survey responses are subjective. </a:t>
            </a:r>
          </a:p>
          <a:p>
            <a:pPr>
              <a:spcBef>
                <a:spcPct val="0"/>
              </a:spcBef>
            </a:pPr>
            <a:endParaRPr lang="en-US" dirty="0" smtClean="0"/>
          </a:p>
          <a:p>
            <a:pPr>
              <a:spcBef>
                <a:spcPct val="0"/>
              </a:spcBef>
            </a:pPr>
            <a:r>
              <a:rPr lang="en-US" dirty="0" smtClean="0"/>
              <a:t> </a:t>
            </a:r>
          </a:p>
          <a:p>
            <a:pPr>
              <a:spcBef>
                <a:spcPct val="0"/>
              </a:spcBef>
            </a:pPr>
            <a:r>
              <a:rPr lang="en-US" dirty="0" smtClean="0"/>
              <a:t> </a:t>
            </a:r>
          </a:p>
        </p:txBody>
      </p:sp>
      <p:sp>
        <p:nvSpPr>
          <p:cNvPr id="2181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3C3394-8013-49D3-9D99-7D73A54D2CFB}" type="slidenum">
              <a:rPr lang="en-US"/>
              <a:pPr fontAlgn="base">
                <a:spcBef>
                  <a:spcPct val="0"/>
                </a:spcBef>
                <a:spcAft>
                  <a:spcPct val="0"/>
                </a:spcAft>
                <a:defRPr/>
              </a:pPr>
              <a:t>139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“In almost any area of occupational training, trainers must have certain qualifications and skills.  These include j</a:t>
            </a:r>
            <a:r>
              <a:rPr lang="en-US" dirty="0" smtClean="0">
                <a:solidFill>
                  <a:srgbClr val="002060"/>
                </a:solidFill>
              </a:rPr>
              <a:t>ob knowledge and experience, training experience, model behavior, the ability to relate well with people, enthusiasm, company loyalty, and ethics.” </a:t>
            </a:r>
          </a:p>
          <a:p>
            <a:pPr eaLnBrk="1" hangingPunct="1">
              <a:spcBef>
                <a:spcPct val="0"/>
              </a:spcBef>
            </a:pPr>
            <a:endParaRPr lang="en-US" b="1" dirty="0" smtClean="0">
              <a:solidFill>
                <a:srgbClr val="002060"/>
              </a:solidFill>
            </a:endParaRPr>
          </a:p>
          <a:p>
            <a:pPr eaLnBrk="1" hangingPunct="1">
              <a:spcBef>
                <a:spcPct val="0"/>
              </a:spcBef>
            </a:pPr>
            <a:r>
              <a:rPr lang="en-US" dirty="0" smtClean="0">
                <a:solidFill>
                  <a:srgbClr val="002060"/>
                </a:solidFill>
              </a:rPr>
              <a:t>__________</a:t>
            </a:r>
          </a:p>
          <a:p>
            <a:pPr eaLnBrk="1" hangingPunct="1">
              <a:spcBef>
                <a:spcPct val="0"/>
              </a:spcBef>
            </a:pPr>
            <a:r>
              <a:rPr lang="en-US" dirty="0" smtClean="0">
                <a:solidFill>
                  <a:srgbClr val="002060"/>
                </a:solidFill>
              </a:rPr>
              <a:t>Additional instructor note:  In addition to those shown, o</a:t>
            </a:r>
            <a:r>
              <a:rPr lang="en-US" dirty="0" smtClean="0"/>
              <a:t>ther needed qualities are leadership skills, willingness to work irregular hours, ability to emphasize with students problems, and flexibility.</a:t>
            </a:r>
            <a:r>
              <a:rPr lang="en-US" dirty="0" smtClean="0">
                <a:solidFill>
                  <a:srgbClr val="002060"/>
                </a:solidFill>
              </a:rPr>
              <a:t>   </a:t>
            </a:r>
            <a:r>
              <a:rPr lang="en-US" dirty="0" smtClean="0"/>
              <a:t>Principal source:  </a:t>
            </a:r>
            <a:r>
              <a:rPr lang="en-US" dirty="0" err="1" smtClean="0"/>
              <a:t>Birnbrauer</a:t>
            </a:r>
            <a:r>
              <a:rPr lang="en-US" dirty="0" smtClean="0"/>
              <a:t> and Tyson, 1985.</a:t>
            </a:r>
          </a:p>
        </p:txBody>
      </p:sp>
      <p:sp>
        <p:nvSpPr>
          <p:cNvPr id="573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4C1683-662D-4F1A-B025-6DBD58DD3782}" type="slidenum">
              <a:rPr lang="en-US" smtClean="0"/>
              <a:pPr fontAlgn="base">
                <a:spcBef>
                  <a:spcPct val="0"/>
                </a:spcBef>
                <a:spcAft>
                  <a:spcPct val="0"/>
                </a:spcAft>
                <a:defRPr/>
              </a:pPr>
              <a:t>14</a:t>
            </a:fld>
            <a:endParaRPr lang="en-US" dirty="0"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7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steps to behavior change.  Although five specific steps are shown, the actual process may be more gradual and continuous.  Ask students whether they have changed any of their health-related behaviors in similar ways.”</a:t>
            </a:r>
          </a:p>
          <a:p>
            <a:pPr>
              <a:spcBef>
                <a:spcPct val="0"/>
              </a:spcBef>
            </a:pPr>
            <a:r>
              <a:rPr lang="en-US" dirty="0" smtClean="0">
                <a:solidFill>
                  <a:srgbClr val="0033CC"/>
                </a:solidFill>
              </a:rPr>
              <a:t>_______________</a:t>
            </a:r>
          </a:p>
          <a:p>
            <a:pPr>
              <a:spcBef>
                <a:spcPct val="0"/>
              </a:spcBef>
            </a:pPr>
            <a:endParaRPr lang="en-US" dirty="0" smtClean="0">
              <a:solidFill>
                <a:srgbClr val="0033CC"/>
              </a:solidFill>
            </a:endParaRPr>
          </a:p>
          <a:p>
            <a:pPr>
              <a:spcBef>
                <a:spcPct val="0"/>
              </a:spcBef>
            </a:pPr>
            <a:r>
              <a:rPr lang="en-US" dirty="0" smtClean="0">
                <a:solidFill>
                  <a:srgbClr val="0033CC"/>
                </a:solidFill>
              </a:rPr>
              <a:t>Additional instructor note:  Module 5 contains much more detail on the five steps to behavior change.  You may want to discuss some of those details in class.</a:t>
            </a:r>
          </a:p>
          <a:p>
            <a:pPr>
              <a:spcBef>
                <a:spcPct val="0"/>
              </a:spcBef>
            </a:pPr>
            <a:endParaRPr lang="en-US" dirty="0" smtClean="0">
              <a:solidFill>
                <a:srgbClr val="0033CC"/>
              </a:solidFill>
            </a:endParaRPr>
          </a:p>
          <a:p>
            <a:pPr>
              <a:spcBef>
                <a:spcPct val="0"/>
              </a:spcBef>
            </a:pPr>
            <a:r>
              <a:rPr lang="en-US" dirty="0" smtClean="0"/>
              <a:t>Optional check on learning:  Q:  Earlier, we talked two different kinds of exercise you should engage in.  What were they?</a:t>
            </a:r>
          </a:p>
          <a:p>
            <a:pPr>
              <a:spcBef>
                <a:spcPct val="0"/>
              </a:spcBef>
            </a:pPr>
            <a:r>
              <a:rPr lang="en-US" dirty="0" smtClean="0"/>
              <a:t>A:  Aerobic and muscle-strengthening.  Note:  A weekly goal for aerobic exercise is 2.5 hours.</a:t>
            </a:r>
          </a:p>
          <a:p>
            <a:pPr>
              <a:spcBef>
                <a:spcPct val="0"/>
              </a:spcBef>
            </a:pPr>
            <a:endParaRPr lang="en-US" dirty="0" smtClean="0">
              <a:solidFill>
                <a:srgbClr val="0033CC"/>
              </a:solidFill>
            </a:endParaRPr>
          </a:p>
          <a:p>
            <a:pPr>
              <a:spcBef>
                <a:spcPct val="0"/>
              </a:spcBef>
            </a:pPr>
            <a:endParaRPr lang="en-US" dirty="0" smtClean="0"/>
          </a:p>
          <a:p>
            <a:pPr>
              <a:spcBef>
                <a:spcPct val="0"/>
              </a:spcBef>
            </a:pPr>
            <a:endParaRPr lang="en-US" dirty="0" smtClean="0"/>
          </a:p>
        </p:txBody>
      </p:sp>
      <p:sp>
        <p:nvSpPr>
          <p:cNvPr id="220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8026EE-309D-47F5-94F0-09A9831F09DF}" type="slidenum">
              <a:rPr lang="en-US"/>
              <a:pPr fontAlgn="base">
                <a:spcBef>
                  <a:spcPct val="0"/>
                </a:spcBef>
                <a:spcAft>
                  <a:spcPct val="0"/>
                </a:spcAft>
                <a:defRPr/>
              </a:pPr>
              <a:t>140</a:t>
            </a:fld>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0" name="Notes Placeholder 2"/>
          <p:cNvSpPr>
            <a:spLocks noGrp="1"/>
          </p:cNvSpPr>
          <p:nvPr>
            <p:ph type="body" idx="1"/>
          </p:nvPr>
        </p:nvSpPr>
        <p:spPr bwMode="auto"/>
        <p:txBody>
          <a:bodyPr wrap="square" numCol="1" anchor="t" anchorCtr="0" compatLnSpc="1">
            <a:prstTxWarp prst="textNoShape">
              <a:avLst/>
            </a:prstTxWarp>
          </a:bodyPr>
          <a:lstStyle/>
          <a:p>
            <a:pPr>
              <a:spcBef>
                <a:spcPct val="0"/>
              </a:spcBef>
              <a:defRPr/>
            </a:pPr>
            <a:r>
              <a:rPr lang="en-US" dirty="0" err="1" smtClean="0">
                <a:solidFill>
                  <a:srgbClr val="0033CC"/>
                </a:solidFill>
              </a:rPr>
              <a:t>TtT</a:t>
            </a:r>
            <a:r>
              <a:rPr lang="en-US" dirty="0" smtClean="0">
                <a:solidFill>
                  <a:srgbClr val="0033CC"/>
                </a:solidFill>
              </a:rPr>
              <a:t> Narration:   “Here are the topics in “Drugs and medications.”</a:t>
            </a:r>
          </a:p>
          <a:p>
            <a:pPr>
              <a:spcBef>
                <a:spcPct val="0"/>
              </a:spcBef>
              <a:defRPr/>
            </a:pPr>
            <a:r>
              <a:rPr lang="en-US" dirty="0" smtClean="0">
                <a:solidFill>
                  <a:srgbClr val="0033CC"/>
                </a:solidFill>
              </a:rPr>
              <a:t>_____________</a:t>
            </a:r>
          </a:p>
          <a:p>
            <a:pPr>
              <a:spcBef>
                <a:spcPct val="0"/>
              </a:spcBef>
              <a:defRPr/>
            </a:pPr>
            <a:endParaRPr lang="en-US" dirty="0" smtClean="0"/>
          </a:p>
          <a:p>
            <a:pPr eaLnBrk="1" fontAlgn="auto" hangingPunct="1">
              <a:spcBef>
                <a:spcPts val="0"/>
              </a:spcBef>
              <a:spcAft>
                <a:spcPts val="0"/>
              </a:spcAft>
              <a:defRPr/>
            </a:pPr>
            <a:r>
              <a:rPr lang="en-US" dirty="0" smtClean="0">
                <a:solidFill>
                  <a:srgbClr val="002060"/>
                </a:solidFill>
              </a:rPr>
              <a:t>Additional instructor note:  </a:t>
            </a:r>
          </a:p>
          <a:p>
            <a:pPr eaLnBrk="1" fontAlgn="auto" hangingPunct="1">
              <a:spcBef>
                <a:spcPts val="0"/>
              </a:spcBef>
              <a:spcAft>
                <a:spcPts val="0"/>
              </a:spcAft>
              <a:defRPr/>
            </a:pPr>
            <a:r>
              <a:rPr lang="en-US" dirty="0" smtClean="0">
                <a:solidFill>
                  <a:srgbClr val="002060"/>
                </a:solidFill>
              </a:rPr>
              <a:t>Learning objectives for this section include:</a:t>
            </a:r>
          </a:p>
          <a:p>
            <a:pPr>
              <a:defRPr/>
            </a:pPr>
            <a:r>
              <a:rPr lang="en-US" dirty="0" smtClean="0"/>
              <a:t>(K) Recognize effects of caffeine</a:t>
            </a:r>
            <a:endParaRPr lang="en-US" sz="1100" dirty="0" smtClean="0"/>
          </a:p>
          <a:p>
            <a:pPr lvl="1">
              <a:defRPr/>
            </a:pPr>
            <a:r>
              <a:rPr lang="en-US" dirty="0" smtClean="0"/>
              <a:t>Negative effects on sleep</a:t>
            </a:r>
            <a:endParaRPr lang="en-US" sz="1100" dirty="0" smtClean="0"/>
          </a:p>
          <a:p>
            <a:pPr lvl="1">
              <a:defRPr/>
            </a:pPr>
            <a:r>
              <a:rPr lang="en-US" dirty="0" smtClean="0"/>
              <a:t>Correct use of caffeine to support alertness.</a:t>
            </a:r>
            <a:endParaRPr lang="en-US" sz="1100" dirty="0" smtClean="0"/>
          </a:p>
          <a:p>
            <a:pPr>
              <a:defRPr/>
            </a:pPr>
            <a:r>
              <a:rPr lang="en-US" dirty="0" smtClean="0"/>
              <a:t>(K) Recognize negative effects of stimulants (e.g., Dexedrine)</a:t>
            </a:r>
            <a:endParaRPr lang="en-US" sz="1050" dirty="0" smtClean="0"/>
          </a:p>
          <a:p>
            <a:pPr>
              <a:defRPr/>
            </a:pPr>
            <a:r>
              <a:rPr lang="en-US" sz="1100" dirty="0" smtClean="0"/>
              <a:t>(K) Recognize main categories of sleeping pills (hypnotics)</a:t>
            </a:r>
          </a:p>
          <a:p>
            <a:pPr>
              <a:defRPr/>
            </a:pPr>
            <a:r>
              <a:rPr lang="en-US" dirty="0" smtClean="0"/>
              <a:t>(K) Recognize supplements and herbal teas used as sleep aids.</a:t>
            </a:r>
            <a:endParaRPr lang="en-US" sz="1100" dirty="0" smtClean="0"/>
          </a:p>
          <a:p>
            <a:pPr>
              <a:defRPr/>
            </a:pPr>
            <a:r>
              <a:rPr lang="en-US" dirty="0" smtClean="0"/>
              <a:t>(K) Recognize correct use of sleeping pills.</a:t>
            </a:r>
          </a:p>
          <a:p>
            <a:pPr>
              <a:defRPr/>
            </a:pPr>
            <a:r>
              <a:rPr lang="en-US" sz="1100" dirty="0" smtClean="0"/>
              <a:t>(K) Recognize negative effects of alcohol on sleep. </a:t>
            </a:r>
          </a:p>
          <a:p>
            <a:pPr>
              <a:defRPr/>
            </a:pPr>
            <a:r>
              <a:rPr lang="en-US" dirty="0" smtClean="0"/>
              <a:t>(A) Value moderation in use of alcohol, sleep aids, and caffeine.</a:t>
            </a:r>
            <a:endParaRPr lang="en-US" sz="1100" dirty="0" smtClean="0"/>
          </a:p>
          <a:p>
            <a:pPr>
              <a:spcBef>
                <a:spcPct val="0"/>
              </a:spcBef>
              <a:defRPr/>
            </a:pPr>
            <a:endParaRPr lang="en-US" dirty="0" smtClean="0"/>
          </a:p>
          <a:p>
            <a:pPr eaLnBrk="1" fontAlgn="auto" hangingPunct="1">
              <a:spcBef>
                <a:spcPct val="0"/>
              </a:spcBef>
              <a:spcAft>
                <a:spcPts val="0"/>
              </a:spcAft>
              <a:defRPr/>
            </a:pPr>
            <a:r>
              <a:rPr lang="en-US" dirty="0" smtClean="0"/>
              <a:t>Additional information:  Krueger et al. (2011) is a good, general source of information of the effects of drugs and medications on CMV driver health and performance.</a:t>
            </a:r>
          </a:p>
          <a:p>
            <a:pPr>
              <a:spcBef>
                <a:spcPct val="0"/>
              </a:spcBef>
              <a:defRPr/>
            </a:pPr>
            <a:endParaRPr lang="en-US" dirty="0" smtClean="0"/>
          </a:p>
          <a:p>
            <a:pPr>
              <a:spcBef>
                <a:spcPct val="0"/>
              </a:spcBef>
              <a:defRPr/>
            </a:pPr>
            <a:endParaRPr lang="en-US" dirty="0" smtClean="0"/>
          </a:p>
          <a:p>
            <a:pPr>
              <a:spcBef>
                <a:spcPct val="0"/>
              </a:spcBef>
              <a:defRPr/>
            </a:pPr>
            <a:endParaRPr lang="en-US" dirty="0" smtClean="0"/>
          </a:p>
        </p:txBody>
      </p:sp>
      <p:sp>
        <p:nvSpPr>
          <p:cNvPr id="2222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1F46FC-CB5E-4DDB-92C7-E8874DEAD7CC}" type="slidenum">
              <a:rPr lang="en-US"/>
              <a:pPr fontAlgn="base">
                <a:spcBef>
                  <a:spcPct val="0"/>
                </a:spcBef>
                <a:spcAft>
                  <a:spcPct val="0"/>
                </a:spcAft>
                <a:defRPr/>
              </a:pPr>
              <a:t>141</a:t>
            </a:fld>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“Caffeine basics.  Students may be surprised to learn that caffeine is not unhealthful if used in moderation.”</a:t>
            </a:r>
          </a:p>
          <a:p>
            <a:pPr>
              <a:spcBef>
                <a:spcPct val="0"/>
              </a:spcBef>
            </a:pPr>
            <a:r>
              <a:rPr lang="en-US" dirty="0" smtClean="0">
                <a:solidFill>
                  <a:srgbClr val="0033CC"/>
                </a:solidFill>
              </a:rPr>
              <a:t>_____________</a:t>
            </a:r>
          </a:p>
          <a:p>
            <a:pPr>
              <a:spcBef>
                <a:spcPct val="0"/>
              </a:spcBef>
            </a:pPr>
            <a:endParaRPr lang="en-US" dirty="0" smtClean="0">
              <a:solidFill>
                <a:srgbClr val="0033CC"/>
              </a:solidFill>
            </a:endParaRPr>
          </a:p>
          <a:p>
            <a:pPr>
              <a:spcBef>
                <a:spcPct val="0"/>
              </a:spcBef>
            </a:pPr>
            <a:r>
              <a:rPr lang="en-US" dirty="0" smtClean="0"/>
              <a:t>For additional information on the behavioral effects of caffeine and other drugs, see Krueger et al. (2011). </a:t>
            </a:r>
            <a:endParaRPr lang="en-US" dirty="0" smtClean="0">
              <a:solidFill>
                <a:srgbClr val="002060"/>
              </a:solidFill>
            </a:endParaRPr>
          </a:p>
        </p:txBody>
      </p:sp>
      <p:sp>
        <p:nvSpPr>
          <p:cNvPr id="2242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868F2AE-0487-4B08-9139-B6B08CDE9CE5}" type="slidenum">
              <a:rPr lang="en-US"/>
              <a:pPr fontAlgn="base">
                <a:spcBef>
                  <a:spcPct val="0"/>
                </a:spcBef>
                <a:spcAft>
                  <a:spcPct val="0"/>
                </a:spcAft>
                <a:defRPr/>
              </a:pPr>
              <a:t>142</a:t>
            </a:fld>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“Using caffeine.  Once again there are large individual differences.  Most of the discussion relates to coffer, but you might </a:t>
            </a:r>
            <a:r>
              <a:rPr lang="en-US" dirty="0" smtClean="0">
                <a:solidFill>
                  <a:srgbClr val="002060"/>
                </a:solidFill>
              </a:rPr>
              <a:t>mention caffeinated gum.  It puts caffeine into the blood stream faster than drinking coffee, tea, or cola.”</a:t>
            </a:r>
          </a:p>
          <a:p>
            <a:pPr>
              <a:spcBef>
                <a:spcPct val="0"/>
              </a:spcBef>
            </a:pPr>
            <a:r>
              <a:rPr lang="en-US" dirty="0" smtClean="0">
                <a:solidFill>
                  <a:srgbClr val="002060"/>
                </a:solidFill>
              </a:rPr>
              <a:t>_________</a:t>
            </a:r>
          </a:p>
          <a:p>
            <a:pPr>
              <a:spcBef>
                <a:spcPct val="0"/>
              </a:spcBef>
            </a:pPr>
            <a:endParaRPr lang="en-US" dirty="0" smtClean="0">
              <a:solidFill>
                <a:srgbClr val="002060"/>
              </a:solidFill>
            </a:endParaRPr>
          </a:p>
          <a:p>
            <a:pPr eaLnBrk="1" hangingPunct="1">
              <a:spcBef>
                <a:spcPct val="0"/>
              </a:spcBef>
            </a:pPr>
            <a:r>
              <a:rPr lang="en-US" dirty="0" smtClean="0"/>
              <a:t>Principal source:  Krueger et al. (2011).</a:t>
            </a:r>
          </a:p>
          <a:p>
            <a:pPr>
              <a:spcBef>
                <a:spcPct val="0"/>
              </a:spcBef>
            </a:pPr>
            <a:endParaRPr lang="en-US" dirty="0" smtClean="0">
              <a:solidFill>
                <a:srgbClr val="002060"/>
              </a:solidFill>
            </a:endParaRPr>
          </a:p>
          <a:p>
            <a:pPr>
              <a:spcBef>
                <a:spcPct val="0"/>
              </a:spcBef>
            </a:pPr>
            <a:endParaRPr lang="en-US" dirty="0" smtClean="0"/>
          </a:p>
        </p:txBody>
      </p:sp>
      <p:sp>
        <p:nvSpPr>
          <p:cNvPr id="226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2E27C0-8085-4EFF-B769-D285F0AADCC3}" type="slidenum">
              <a:rPr lang="en-US"/>
              <a:pPr fontAlgn="base">
                <a:spcBef>
                  <a:spcPct val="0"/>
                </a:spcBef>
                <a:spcAft>
                  <a:spcPct val="0"/>
                </a:spcAft>
                <a:defRPr/>
              </a:pPr>
              <a:t>143</a:t>
            </a:fld>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1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sz="1000" dirty="0" err="1" smtClean="0">
                <a:solidFill>
                  <a:srgbClr val="0033CC"/>
                </a:solidFill>
              </a:rPr>
              <a:t>TtT</a:t>
            </a:r>
            <a:r>
              <a:rPr lang="en-US" sz="1000" dirty="0" smtClean="0">
                <a:solidFill>
                  <a:srgbClr val="0033CC"/>
                </a:solidFill>
              </a:rPr>
              <a:t> Narration:   “Caffeine and sleep.  Anyone using caffeine needs to find the amount and pattern of use that gives them alertness benefits without disrupting their sleep.”</a:t>
            </a:r>
          </a:p>
          <a:p>
            <a:pPr>
              <a:lnSpc>
                <a:spcPct val="90000"/>
              </a:lnSpc>
              <a:spcBef>
                <a:spcPct val="0"/>
              </a:spcBef>
            </a:pPr>
            <a:r>
              <a:rPr lang="en-US" sz="1000" dirty="0" smtClean="0">
                <a:solidFill>
                  <a:srgbClr val="0033CC"/>
                </a:solidFill>
              </a:rPr>
              <a:t>_____________</a:t>
            </a:r>
          </a:p>
          <a:p>
            <a:pPr>
              <a:lnSpc>
                <a:spcPct val="90000"/>
              </a:lnSpc>
              <a:spcBef>
                <a:spcPct val="0"/>
              </a:spcBef>
            </a:pPr>
            <a:endParaRPr lang="en-US" sz="1000" dirty="0" smtClean="0">
              <a:solidFill>
                <a:srgbClr val="0033CC"/>
              </a:solidFill>
            </a:endParaRPr>
          </a:p>
          <a:p>
            <a:pPr>
              <a:lnSpc>
                <a:spcPct val="90000"/>
              </a:lnSpc>
              <a:spcBef>
                <a:spcPct val="0"/>
              </a:spcBef>
            </a:pPr>
            <a:r>
              <a:rPr lang="en-US" sz="1000" dirty="0" smtClean="0"/>
              <a:t>Principal source:  Krueger et al. (2011).</a:t>
            </a:r>
          </a:p>
          <a:p>
            <a:pPr>
              <a:lnSpc>
                <a:spcPct val="90000"/>
              </a:lnSpc>
              <a:spcBef>
                <a:spcPct val="0"/>
              </a:spcBef>
            </a:pPr>
            <a:endParaRPr lang="en-US" sz="1000" dirty="0" smtClean="0"/>
          </a:p>
          <a:p>
            <a:pPr>
              <a:lnSpc>
                <a:spcPct val="90000"/>
              </a:lnSpc>
              <a:spcBef>
                <a:spcPct val="0"/>
              </a:spcBef>
            </a:pPr>
            <a:r>
              <a:rPr lang="en-US" sz="1000" dirty="0" smtClean="0"/>
              <a:t>Additional information:  Some studies have suggested that it is possible to drink coffee immediately before a nap.  It takes about 20-30 minutes for the caffeine to become effective, so one can nap during that short period.  Drivers may want to experiment with this approach.</a:t>
            </a:r>
          </a:p>
          <a:p>
            <a:pPr>
              <a:lnSpc>
                <a:spcPct val="90000"/>
              </a:lnSpc>
              <a:spcBef>
                <a:spcPct val="0"/>
              </a:spcBef>
            </a:pPr>
            <a:endParaRPr lang="en-US" sz="1000" dirty="0" smtClean="0">
              <a:solidFill>
                <a:srgbClr val="0033CC"/>
              </a:solidFill>
            </a:endParaRPr>
          </a:p>
          <a:p>
            <a:pPr>
              <a:lnSpc>
                <a:spcPct val="90000"/>
              </a:lnSpc>
              <a:spcBef>
                <a:spcPct val="0"/>
              </a:spcBef>
            </a:pPr>
            <a:endParaRPr lang="en-US" sz="1000" dirty="0" smtClean="0">
              <a:solidFill>
                <a:srgbClr val="002060"/>
              </a:solidFill>
            </a:endParaRPr>
          </a:p>
          <a:p>
            <a:pPr>
              <a:lnSpc>
                <a:spcPct val="90000"/>
              </a:lnSpc>
              <a:spcBef>
                <a:spcPct val="0"/>
              </a:spcBef>
            </a:pPr>
            <a:endParaRPr lang="en-US" sz="1000" dirty="0" smtClean="0"/>
          </a:p>
          <a:p>
            <a:pPr>
              <a:lnSpc>
                <a:spcPct val="90000"/>
              </a:lnSpc>
              <a:spcBef>
                <a:spcPct val="0"/>
              </a:spcBef>
            </a:pPr>
            <a:endParaRPr lang="en-US" sz="1000" dirty="0" smtClean="0"/>
          </a:p>
        </p:txBody>
      </p:sp>
      <p:sp>
        <p:nvSpPr>
          <p:cNvPr id="2283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411763-1E2E-4D86-9059-FD375DF20860}" type="slidenum">
              <a:rPr lang="en-US"/>
              <a:pPr fontAlgn="base">
                <a:spcBef>
                  <a:spcPct val="0"/>
                </a:spcBef>
                <a:spcAft>
                  <a:spcPct val="0"/>
                </a:spcAft>
                <a:defRPr/>
              </a:pPr>
              <a:t>144</a:t>
            </a:fld>
            <a:endParaRPr 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2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“Two harmful stimulants:  amphetamines and nicotine.”  </a:t>
            </a:r>
          </a:p>
          <a:p>
            <a:pPr>
              <a:spcBef>
                <a:spcPct val="0"/>
              </a:spcBef>
            </a:pPr>
            <a:r>
              <a:rPr lang="en-US" dirty="0" smtClean="0">
                <a:solidFill>
                  <a:srgbClr val="0033CC"/>
                </a:solidFill>
              </a:rPr>
              <a:t>__________</a:t>
            </a:r>
          </a:p>
          <a:p>
            <a:pPr>
              <a:spcBef>
                <a:spcPct val="0"/>
              </a:spcBef>
            </a:pPr>
            <a:endParaRPr lang="en-US" dirty="0" smtClean="0">
              <a:solidFill>
                <a:srgbClr val="0033CC"/>
              </a:solidFill>
            </a:endParaRPr>
          </a:p>
          <a:p>
            <a:pPr>
              <a:spcBef>
                <a:spcPct val="0"/>
              </a:spcBef>
            </a:pPr>
            <a:r>
              <a:rPr lang="en-US" dirty="0" smtClean="0">
                <a:solidFill>
                  <a:srgbClr val="0033CC"/>
                </a:solidFill>
              </a:rPr>
              <a:t>Additional comment:  Use of illegal drugs like amphetamine is low among CMV drivers, in part due to drug testing.   Smoking rates are very high, however, as discussed earlier.</a:t>
            </a:r>
            <a:endParaRPr lang="en-US" dirty="0" smtClean="0">
              <a:solidFill>
                <a:srgbClr val="002060"/>
              </a:solidFill>
            </a:endParaRPr>
          </a:p>
          <a:p>
            <a:pPr>
              <a:spcBef>
                <a:spcPct val="0"/>
              </a:spcBef>
            </a:pPr>
            <a:endParaRPr lang="en-US" dirty="0" smtClean="0"/>
          </a:p>
        </p:txBody>
      </p:sp>
      <p:sp>
        <p:nvSpPr>
          <p:cNvPr id="2304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A42278-0993-47F1-B05E-3C4D46050344}" type="slidenum">
              <a:rPr lang="en-US"/>
              <a:pPr fontAlgn="base">
                <a:spcBef>
                  <a:spcPct val="0"/>
                </a:spcBef>
                <a:spcAft>
                  <a:spcPct val="0"/>
                </a:spcAft>
                <a:defRPr/>
              </a:pPr>
              <a:t>145</a:t>
            </a:fld>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3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“Melatonin and Valerian root are two herbal supplements used successfully by some people.  Such supplements are not tested or regulated by the government, however.”</a:t>
            </a:r>
          </a:p>
          <a:p>
            <a:pPr>
              <a:spcBef>
                <a:spcPct val="0"/>
              </a:spcBef>
            </a:pPr>
            <a:r>
              <a:rPr lang="en-US" dirty="0" smtClean="0">
                <a:solidFill>
                  <a:srgbClr val="0033CC"/>
                </a:solidFill>
              </a:rPr>
              <a:t>__________</a:t>
            </a:r>
          </a:p>
          <a:p>
            <a:pPr>
              <a:spcBef>
                <a:spcPct val="0"/>
              </a:spcBef>
            </a:pPr>
            <a:endParaRPr lang="en-US" dirty="0" smtClean="0">
              <a:solidFill>
                <a:srgbClr val="0033CC"/>
              </a:solidFill>
            </a:endParaRPr>
          </a:p>
          <a:p>
            <a:pPr eaLnBrk="1" hangingPunct="1">
              <a:spcBef>
                <a:spcPct val="0"/>
              </a:spcBef>
            </a:pPr>
            <a:r>
              <a:rPr lang="en-US" dirty="0" smtClean="0"/>
              <a:t>Source:  Krueger et al. (2011).</a:t>
            </a:r>
          </a:p>
          <a:p>
            <a:pPr eaLnBrk="1" hangingPunct="1">
              <a:spcBef>
                <a:spcPct val="0"/>
              </a:spcBef>
            </a:pPr>
            <a:endParaRPr lang="en-US" dirty="0" smtClean="0"/>
          </a:p>
          <a:p>
            <a:pPr eaLnBrk="1" hangingPunct="1">
              <a:spcBef>
                <a:spcPct val="0"/>
              </a:spcBef>
            </a:pPr>
            <a:r>
              <a:rPr lang="en-US" dirty="0" smtClean="0"/>
              <a:t>Additional information:   </a:t>
            </a:r>
            <a:r>
              <a:rPr lang="en-US" dirty="0" err="1" smtClean="0"/>
              <a:t>Ramelteon</a:t>
            </a:r>
            <a:r>
              <a:rPr lang="en-US" dirty="0" smtClean="0"/>
              <a:t> (also called </a:t>
            </a:r>
            <a:r>
              <a:rPr lang="en-US" dirty="0" err="1" smtClean="0"/>
              <a:t>Rozerem</a:t>
            </a:r>
            <a:r>
              <a:rPr lang="en-US" dirty="0" smtClean="0"/>
              <a:t>) is a prescription drug which replicates the action of melatonin.  Some studies suggest that it is safer for long-term use than hypnotic sleeping pills.  </a:t>
            </a:r>
            <a:r>
              <a:rPr lang="en-US" dirty="0" smtClean="0">
                <a:solidFill>
                  <a:srgbClr val="002060"/>
                </a:solidFill>
              </a:rPr>
              <a:t>Various other supplements and herbal teas (e.g. Chamomile, Kava </a:t>
            </a:r>
            <a:r>
              <a:rPr lang="en-US" dirty="0" err="1" smtClean="0">
                <a:solidFill>
                  <a:srgbClr val="002060"/>
                </a:solidFill>
              </a:rPr>
              <a:t>Kava</a:t>
            </a:r>
            <a:r>
              <a:rPr lang="en-US" dirty="0" smtClean="0">
                <a:solidFill>
                  <a:srgbClr val="002060"/>
                </a:solidFill>
              </a:rPr>
              <a:t>, Passion Flower).  Benefits and safety not documented.</a:t>
            </a:r>
          </a:p>
          <a:p>
            <a:pPr eaLnBrk="1" hangingPunct="1">
              <a:spcBef>
                <a:spcPct val="0"/>
              </a:spcBef>
            </a:pPr>
            <a:endParaRPr lang="en-US" dirty="0" smtClean="0"/>
          </a:p>
          <a:p>
            <a:pPr>
              <a:spcBef>
                <a:spcPct val="0"/>
              </a:spcBef>
            </a:pPr>
            <a:endParaRPr lang="en-US" dirty="0" smtClean="0"/>
          </a:p>
        </p:txBody>
      </p:sp>
      <p:sp>
        <p:nvSpPr>
          <p:cNvPr id="2324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793384-E24E-4F34-90E6-10FBB0ADB1AD}" type="slidenum">
              <a:rPr lang="en-US"/>
              <a:pPr fontAlgn="base">
                <a:spcBef>
                  <a:spcPct val="0"/>
                </a:spcBef>
                <a:spcAft>
                  <a:spcPct val="0"/>
                </a:spcAft>
                <a:defRPr/>
              </a:pPr>
              <a:t>146</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4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“Over-the-counter and prescription sleeping pills can be helpful for sleeping, but they can also be harmful if used incorrectly.  Following dosage directions is critical.”</a:t>
            </a:r>
          </a:p>
          <a:p>
            <a:pPr>
              <a:spcBef>
                <a:spcPct val="0"/>
              </a:spcBef>
            </a:pPr>
            <a:r>
              <a:rPr lang="en-US" dirty="0" smtClean="0">
                <a:solidFill>
                  <a:srgbClr val="0033CC"/>
                </a:solidFill>
              </a:rPr>
              <a:t>____________</a:t>
            </a:r>
          </a:p>
          <a:p>
            <a:pPr>
              <a:spcBef>
                <a:spcPct val="0"/>
              </a:spcBef>
            </a:pPr>
            <a:endParaRPr lang="en-US" dirty="0" smtClean="0">
              <a:solidFill>
                <a:srgbClr val="0033CC"/>
              </a:solidFill>
            </a:endParaRPr>
          </a:p>
          <a:p>
            <a:pPr>
              <a:spcBef>
                <a:spcPct val="0"/>
              </a:spcBef>
            </a:pPr>
            <a:r>
              <a:rPr lang="en-US" dirty="0" smtClean="0">
                <a:solidFill>
                  <a:srgbClr val="0033CC"/>
                </a:solidFill>
              </a:rPr>
              <a:t>Additional information:  A new prescription </a:t>
            </a:r>
            <a:r>
              <a:rPr lang="en-US" dirty="0" err="1" smtClean="0">
                <a:solidFill>
                  <a:srgbClr val="0033CC"/>
                </a:solidFill>
              </a:rPr>
              <a:t>nonbenzodiazepine</a:t>
            </a:r>
            <a:r>
              <a:rPr lang="en-US" dirty="0" smtClean="0">
                <a:solidFill>
                  <a:srgbClr val="0033CC"/>
                </a:solidFill>
              </a:rPr>
              <a:t> sleeping pill called </a:t>
            </a:r>
            <a:r>
              <a:rPr lang="en-US" i="1" dirty="0" smtClean="0">
                <a:solidFill>
                  <a:srgbClr val="0033CC"/>
                </a:solidFill>
              </a:rPr>
              <a:t>Intermezzo</a:t>
            </a:r>
            <a:r>
              <a:rPr lang="en-US" dirty="0" smtClean="0">
                <a:solidFill>
                  <a:srgbClr val="0033CC"/>
                </a:solidFill>
              </a:rPr>
              <a:t> is designed for those who wake up in the middle of the night and cannot get back to sleep.  Its effects last about 4 hours.  The same cautions about other sleeping medications apply.</a:t>
            </a:r>
            <a:endParaRPr lang="en-US" dirty="0" smtClean="0">
              <a:solidFill>
                <a:srgbClr val="002060"/>
              </a:solidFill>
            </a:endParaRPr>
          </a:p>
          <a:p>
            <a:pPr>
              <a:spcBef>
                <a:spcPct val="0"/>
              </a:spcBef>
            </a:pPr>
            <a:endParaRPr lang="en-US" dirty="0" smtClean="0"/>
          </a:p>
        </p:txBody>
      </p:sp>
      <p:sp>
        <p:nvSpPr>
          <p:cNvPr id="234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783CCB3-F13F-4285-AC9D-75698BDB2197}" type="slidenum">
              <a:rPr lang="en-US"/>
              <a:pPr fontAlgn="base">
                <a:spcBef>
                  <a:spcPct val="0"/>
                </a:spcBef>
                <a:spcAft>
                  <a:spcPct val="0"/>
                </a:spcAft>
                <a:defRPr/>
              </a:pPr>
              <a:t>147</a:t>
            </a:fld>
            <a:endParaRPr 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5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cautions in using sleeping pills.”</a:t>
            </a:r>
          </a:p>
          <a:p>
            <a:pPr>
              <a:spcBef>
                <a:spcPct val="0"/>
              </a:spcBef>
            </a:pPr>
            <a:r>
              <a:rPr lang="en-US" dirty="0" smtClean="0">
                <a:solidFill>
                  <a:srgbClr val="0033CC"/>
                </a:solidFill>
              </a:rPr>
              <a:t>___________</a:t>
            </a:r>
          </a:p>
          <a:p>
            <a:pPr>
              <a:spcBef>
                <a:spcPct val="0"/>
              </a:spcBef>
            </a:pPr>
            <a:endParaRPr lang="en-US" dirty="0" smtClean="0">
              <a:solidFill>
                <a:srgbClr val="0033CC"/>
              </a:solidFill>
            </a:endParaRPr>
          </a:p>
          <a:p>
            <a:pPr>
              <a:spcBef>
                <a:spcPct val="0"/>
              </a:spcBef>
            </a:pPr>
            <a:r>
              <a:rPr lang="en-US" dirty="0" smtClean="0">
                <a:solidFill>
                  <a:srgbClr val="0033CC"/>
                </a:solidFill>
              </a:rPr>
              <a:t>Additional information:  Recent research has suggested that use of sleeping pills can reduce overall longevity.   Drivers should consider checking with their doctors and making efforts to reduce or stop sleeping pill use.</a:t>
            </a:r>
            <a:endParaRPr lang="en-US" dirty="0" smtClean="0">
              <a:solidFill>
                <a:srgbClr val="002060"/>
              </a:solidFill>
            </a:endParaRPr>
          </a:p>
        </p:txBody>
      </p:sp>
      <p:sp>
        <p:nvSpPr>
          <p:cNvPr id="2365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81671C-5DC5-45DD-8F3F-5916CA1759C8}" type="slidenum">
              <a:rPr lang="en-US"/>
              <a:pPr fontAlgn="base">
                <a:spcBef>
                  <a:spcPct val="0"/>
                </a:spcBef>
                <a:spcAft>
                  <a:spcPct val="0"/>
                </a:spcAft>
                <a:defRPr/>
              </a:pPr>
              <a:t>148</a:t>
            </a:fld>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6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“Fatigue side-effects of other medications.  You may want to initiate further discussion on U.S. and/or Canadian regulations on medication use, as well as any relevant company policies.” </a:t>
            </a:r>
          </a:p>
          <a:p>
            <a:pPr>
              <a:spcBef>
                <a:spcPct val="0"/>
              </a:spcBef>
            </a:pPr>
            <a:r>
              <a:rPr lang="en-US" dirty="0" smtClean="0">
                <a:solidFill>
                  <a:srgbClr val="0033CC"/>
                </a:solidFill>
              </a:rPr>
              <a:t>_____________</a:t>
            </a:r>
          </a:p>
          <a:p>
            <a:pPr>
              <a:spcBef>
                <a:spcPct val="0"/>
              </a:spcBef>
            </a:pPr>
            <a:endParaRPr lang="en-US" dirty="0" smtClean="0">
              <a:solidFill>
                <a:srgbClr val="0033CC"/>
              </a:solidFill>
            </a:endParaRPr>
          </a:p>
          <a:p>
            <a:pPr eaLnBrk="1" hangingPunct="1">
              <a:spcBef>
                <a:spcPct val="0"/>
              </a:spcBef>
            </a:pPr>
            <a:r>
              <a:rPr lang="en-US" dirty="0" smtClean="0">
                <a:solidFill>
                  <a:srgbClr val="002060"/>
                </a:solidFill>
                <a:sym typeface="Wingdings" pitchFamily="2" charset="2"/>
              </a:rPr>
              <a:t>Additional information:  Fortunately, medication use </a:t>
            </a:r>
            <a:r>
              <a:rPr lang="en-US" i="1" dirty="0" smtClean="0">
                <a:solidFill>
                  <a:srgbClr val="002060"/>
                </a:solidFill>
                <a:sym typeface="Wingdings" pitchFamily="2" charset="2"/>
              </a:rPr>
              <a:t>per se </a:t>
            </a:r>
            <a:r>
              <a:rPr lang="en-US" dirty="0" smtClean="0">
                <a:solidFill>
                  <a:srgbClr val="002060"/>
                </a:solidFill>
                <a:sym typeface="Wingdings" pitchFamily="2" charset="2"/>
              </a:rPr>
              <a:t>is not known to be a major direct cause of crashes; but it can contribute to them.  For example, most B</a:t>
            </a:r>
            <a:r>
              <a:rPr lang="en-US" dirty="0" smtClean="0">
                <a:solidFill>
                  <a:srgbClr val="002060"/>
                </a:solidFill>
              </a:rPr>
              <a:t>enzodiazepines cause drowsiness, especially if combined with alcohol.</a:t>
            </a:r>
          </a:p>
          <a:p>
            <a:pPr>
              <a:spcBef>
                <a:spcPct val="0"/>
              </a:spcBef>
            </a:pPr>
            <a:endParaRPr lang="en-US" dirty="0" smtClean="0">
              <a:solidFill>
                <a:srgbClr val="002060"/>
              </a:solidFill>
            </a:endParaRPr>
          </a:p>
          <a:p>
            <a:pPr>
              <a:spcBef>
                <a:spcPct val="0"/>
              </a:spcBef>
            </a:pPr>
            <a:endParaRPr lang="en-US" dirty="0" smtClean="0"/>
          </a:p>
        </p:txBody>
      </p:sp>
      <p:sp>
        <p:nvSpPr>
          <p:cNvPr id="2385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4D4411-E987-4703-ACBD-ACC5A2402492}" type="slidenum">
              <a:rPr lang="en-US"/>
              <a:pPr fontAlgn="base">
                <a:spcBef>
                  <a:spcPct val="0"/>
                </a:spcBef>
                <a:spcAft>
                  <a:spcPct val="0"/>
                </a:spcAft>
                <a:defRPr/>
              </a:pPr>
              <a:t>149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“In addition, you must have, or be able to develop, p</a:t>
            </a:r>
            <a:r>
              <a:rPr lang="en-US" dirty="0" smtClean="0">
                <a:solidFill>
                  <a:srgbClr val="800000"/>
                </a:solidFill>
              </a:rPr>
              <a:t>resentation skills, computer skills, an understanding of adult learning and motivation, an ability to create a learning environment, listening and positive reinforcement skills, knowledge of company policies (both operational and personnel-related), and an understanding of behavior change.  Remember, the ultimate goal is to change driver behavior in positive ways.”</a:t>
            </a:r>
          </a:p>
          <a:p>
            <a:pPr eaLnBrk="1" hangingPunct="1">
              <a:spcBef>
                <a:spcPct val="0"/>
              </a:spcBef>
            </a:pPr>
            <a:endParaRPr lang="en-US" dirty="0" smtClean="0"/>
          </a:p>
          <a:p>
            <a:pPr eaLnBrk="1" hangingPunct="1">
              <a:spcBef>
                <a:spcPct val="0"/>
              </a:spcBef>
            </a:pPr>
            <a:r>
              <a:rPr lang="en-US" dirty="0" smtClean="0"/>
              <a:t>______________________</a:t>
            </a:r>
          </a:p>
          <a:p>
            <a:pPr eaLnBrk="1" hangingPunct="1">
              <a:spcBef>
                <a:spcPct val="0"/>
              </a:spcBef>
            </a:pPr>
            <a:r>
              <a:rPr lang="en-US" dirty="0" smtClean="0"/>
              <a:t>Additional instructor note:</a:t>
            </a:r>
          </a:p>
          <a:p>
            <a:pPr eaLnBrk="1" hangingPunct="1">
              <a:spcBef>
                <a:spcPct val="0"/>
              </a:spcBef>
            </a:pPr>
            <a:r>
              <a:rPr lang="en-US" dirty="0" smtClean="0"/>
              <a:t>Principal source:  </a:t>
            </a:r>
            <a:r>
              <a:rPr lang="en-US" dirty="0" err="1" smtClean="0"/>
              <a:t>Birnbrauer</a:t>
            </a:r>
            <a:r>
              <a:rPr lang="en-US" dirty="0" smtClean="0"/>
              <a:t> and Tyson, 1985.</a:t>
            </a:r>
          </a:p>
        </p:txBody>
      </p:sp>
      <p:sp>
        <p:nvSpPr>
          <p:cNvPr id="593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BE1495-45A3-480F-9FD1-F802E7BE2F34}" type="slidenum">
              <a:rPr lang="en-US" smtClean="0"/>
              <a:pPr fontAlgn="base">
                <a:spcBef>
                  <a:spcPct val="0"/>
                </a:spcBef>
                <a:spcAft>
                  <a:spcPct val="0"/>
                </a:spcAft>
                <a:defRPr/>
              </a:pPr>
              <a:t>15</a:t>
            </a:fld>
            <a:endParaRPr lang="en-US" dirty="0"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7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“Alcohol affects</a:t>
            </a:r>
            <a:r>
              <a:rPr lang="en-US" baseline="0" dirty="0" smtClean="0">
                <a:solidFill>
                  <a:srgbClr val="0033CC"/>
                </a:solidFill>
              </a:rPr>
              <a:t> </a:t>
            </a:r>
            <a:r>
              <a:rPr lang="en-US" dirty="0" smtClean="0">
                <a:solidFill>
                  <a:srgbClr val="0033CC"/>
                </a:solidFill>
              </a:rPr>
              <a:t>people differently.  Its use in the hours before bedtime is usually disruptive to sleep.”</a:t>
            </a:r>
          </a:p>
          <a:p>
            <a:pPr>
              <a:spcBef>
                <a:spcPct val="0"/>
              </a:spcBef>
            </a:pPr>
            <a:r>
              <a:rPr lang="en-US" dirty="0" smtClean="0">
                <a:solidFill>
                  <a:srgbClr val="0033CC"/>
                </a:solidFill>
              </a:rPr>
              <a:t>_________________</a:t>
            </a:r>
          </a:p>
          <a:p>
            <a:pPr>
              <a:spcBef>
                <a:spcPct val="0"/>
              </a:spcBef>
            </a:pPr>
            <a:endParaRPr lang="en-US" dirty="0" smtClean="0">
              <a:solidFill>
                <a:srgbClr val="0033CC"/>
              </a:solidFill>
            </a:endParaRPr>
          </a:p>
          <a:p>
            <a:pPr eaLnBrk="1" hangingPunct="1">
              <a:spcBef>
                <a:spcPct val="0"/>
              </a:spcBef>
            </a:pPr>
            <a:r>
              <a:rPr lang="en-US" dirty="0" smtClean="0">
                <a:solidFill>
                  <a:srgbClr val="002060"/>
                </a:solidFill>
              </a:rPr>
              <a:t>Additional information:  </a:t>
            </a:r>
            <a:r>
              <a:rPr lang="en-US" dirty="0" smtClean="0"/>
              <a:t>Alcohol use by CMV drivers is rare as a primary cause of crashes.</a:t>
            </a:r>
          </a:p>
          <a:p>
            <a:pPr>
              <a:spcBef>
                <a:spcPct val="0"/>
              </a:spcBef>
            </a:pPr>
            <a:endParaRPr lang="en-US" dirty="0" smtClean="0"/>
          </a:p>
          <a:p>
            <a:pPr eaLnBrk="1" hangingPunct="1">
              <a:spcBef>
                <a:spcPct val="0"/>
              </a:spcBef>
            </a:pPr>
            <a:r>
              <a:rPr lang="en-US" dirty="0" smtClean="0">
                <a:solidFill>
                  <a:srgbClr val="002060"/>
                </a:solidFill>
              </a:rPr>
              <a:t>Review question on drugs and medications:  Q:  T</a:t>
            </a:r>
            <a:r>
              <a:rPr lang="en-US" dirty="0" smtClean="0"/>
              <a:t>he peak effects of caffeine occur about how long after drinking a cup of coffee?  A:  60 to 90 minutes.</a:t>
            </a:r>
            <a:r>
              <a:rPr lang="en-US" dirty="0" smtClean="0">
                <a:solidFill>
                  <a:srgbClr val="002060"/>
                </a:solidFill>
              </a:rPr>
              <a:t>”</a:t>
            </a:r>
          </a:p>
          <a:p>
            <a:pPr>
              <a:spcBef>
                <a:spcPct val="0"/>
              </a:spcBef>
            </a:pPr>
            <a:endParaRPr lang="en-US" dirty="0" smtClean="0"/>
          </a:p>
        </p:txBody>
      </p:sp>
      <p:sp>
        <p:nvSpPr>
          <p:cNvPr id="240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C11A7C-2998-4A0B-B4B8-8B9359636DDE}" type="slidenum">
              <a:rPr lang="en-US"/>
              <a:pPr fontAlgn="base">
                <a:spcBef>
                  <a:spcPct val="0"/>
                </a:spcBef>
                <a:spcAft>
                  <a:spcPct val="0"/>
                </a:spcAft>
                <a:defRPr/>
              </a:pPr>
              <a:t>150</a:t>
            </a:fld>
            <a:endParaRPr 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8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“Lesson 4 is Alertness and CMV Driving.  Topics include Improving Sleep and Alertness, Scheduling and Hours-of-Service, and Team Driving.”</a:t>
            </a:r>
            <a:endParaRPr lang="en-US" dirty="0" smtClean="0"/>
          </a:p>
          <a:p>
            <a:pPr>
              <a:spcBef>
                <a:spcPct val="0"/>
              </a:spcBef>
            </a:pPr>
            <a:endParaRPr lang="en-US" dirty="0" smtClean="0"/>
          </a:p>
        </p:txBody>
      </p:sp>
      <p:sp>
        <p:nvSpPr>
          <p:cNvPr id="2529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B2B2F2-E70F-49AF-9F0D-00D9B276F63C}" type="slidenum">
              <a:rPr lang="en-US"/>
              <a:pPr fontAlgn="base">
                <a:spcBef>
                  <a:spcPct val="0"/>
                </a:spcBef>
                <a:spcAft>
                  <a:spcPct val="0"/>
                </a:spcAft>
                <a:defRPr/>
              </a:pPr>
              <a:t>151</a:t>
            </a:fld>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the topics included in “</a:t>
            </a:r>
            <a:r>
              <a:rPr lang="en-US" dirty="0" smtClean="0"/>
              <a:t>Improving Sleep and Alertness</a:t>
            </a:r>
            <a:r>
              <a:rPr lang="en-US" dirty="0" smtClean="0">
                <a:solidFill>
                  <a:srgbClr val="002060"/>
                </a:solidFill>
              </a:rPr>
              <a:t>.”</a:t>
            </a:r>
          </a:p>
          <a:p>
            <a:pPr>
              <a:spcBef>
                <a:spcPct val="0"/>
              </a:spcBef>
            </a:pPr>
            <a:r>
              <a:rPr lang="en-US" dirty="0" smtClean="0">
                <a:solidFill>
                  <a:srgbClr val="002060"/>
                </a:solidFill>
              </a:rPr>
              <a:t>_____________</a:t>
            </a:r>
          </a:p>
          <a:p>
            <a:pPr>
              <a:spcBef>
                <a:spcPct val="0"/>
              </a:spcBef>
            </a:pPr>
            <a:endParaRPr lang="en-US" dirty="0" smtClean="0">
              <a:solidFill>
                <a:srgbClr val="002060"/>
              </a:solidFill>
            </a:endParaRPr>
          </a:p>
          <a:p>
            <a:pPr eaLnBrk="1" hangingPunct="1">
              <a:spcBef>
                <a:spcPct val="0"/>
              </a:spcBef>
            </a:pPr>
            <a:r>
              <a:rPr lang="en-US" dirty="0" smtClean="0">
                <a:solidFill>
                  <a:srgbClr val="002060"/>
                </a:solidFill>
              </a:rPr>
              <a:t>Additional instructor note:  </a:t>
            </a:r>
          </a:p>
          <a:p>
            <a:pPr eaLnBrk="1" hangingPunct="1">
              <a:spcBef>
                <a:spcPct val="0"/>
              </a:spcBef>
            </a:pPr>
            <a:r>
              <a:rPr lang="en-US" dirty="0" smtClean="0">
                <a:solidFill>
                  <a:srgbClr val="002060"/>
                </a:solidFill>
              </a:rPr>
              <a:t>Learning objectives for this section include:</a:t>
            </a:r>
          </a:p>
          <a:p>
            <a:r>
              <a:rPr lang="en-US" dirty="0" smtClean="0"/>
              <a:t>(K) Recognize the various fatigue management challenges faced by CMV drivers</a:t>
            </a:r>
          </a:p>
          <a:p>
            <a:r>
              <a:rPr lang="en-US" dirty="0" smtClean="0"/>
              <a:t>(K) Recognize positive strategies and practices (general, at-home, on-road).</a:t>
            </a:r>
          </a:p>
          <a:p>
            <a:r>
              <a:rPr lang="en-US" dirty="0" smtClean="0"/>
              <a:t>(K) Recognize specific in-vehicle behaviors which do or do not promote alertness.</a:t>
            </a:r>
          </a:p>
          <a:p>
            <a:r>
              <a:rPr lang="en-US" dirty="0" smtClean="0"/>
              <a:t>(K) Recognize fatigue-related concerns about night driving and shift changes.</a:t>
            </a:r>
          </a:p>
          <a:p>
            <a:r>
              <a:rPr lang="en-US" dirty="0" smtClean="0"/>
              <a:t>(S) Apply fatigue management knowledge to successful night driving and/or shift changes.</a:t>
            </a:r>
          </a:p>
          <a:p>
            <a:r>
              <a:rPr lang="en-US" dirty="0" smtClean="0"/>
              <a:t>(A) Value safety belt use (in part because of its importance in road departure crashes).</a:t>
            </a:r>
          </a:p>
          <a:p>
            <a:pPr>
              <a:spcBef>
                <a:spcPct val="0"/>
              </a:spcBef>
            </a:pPr>
            <a:endParaRPr lang="en-US" dirty="0" smtClean="0">
              <a:solidFill>
                <a:srgbClr val="002060"/>
              </a:solidFill>
            </a:endParaRPr>
          </a:p>
          <a:p>
            <a:pPr>
              <a:spcBef>
                <a:spcPct val="0"/>
              </a:spcBef>
            </a:pPr>
            <a:endParaRPr lang="en-US" dirty="0" smtClean="0"/>
          </a:p>
        </p:txBody>
      </p:sp>
      <p:sp>
        <p:nvSpPr>
          <p:cNvPr id="2549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2D664D-9483-4D75-81E5-1DE54A98E023}" type="slidenum">
              <a:rPr lang="en-US"/>
              <a:pPr fontAlgn="base">
                <a:spcBef>
                  <a:spcPct val="0"/>
                </a:spcBef>
                <a:spcAft>
                  <a:spcPct val="0"/>
                </a:spcAft>
                <a:defRPr/>
              </a:pPr>
              <a:t>152</a:t>
            </a:fld>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0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“This slide and the next one list ten different fatigue management challenges that CMV drivers may face.   Not every item applies to every driver, but many drivers face most of these challenges in their jobs.”</a:t>
            </a:r>
            <a:endParaRPr lang="en-US" dirty="0" smtClean="0"/>
          </a:p>
        </p:txBody>
      </p:sp>
      <p:sp>
        <p:nvSpPr>
          <p:cNvPr id="257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01A44D-BF23-47E2-AB9A-67FB6F371E81}" type="slidenum">
              <a:rPr lang="en-US"/>
              <a:pPr fontAlgn="base">
                <a:spcBef>
                  <a:spcPct val="0"/>
                </a:spcBef>
                <a:spcAft>
                  <a:spcPct val="0"/>
                </a:spcAft>
                <a:defRPr/>
              </a:pPr>
              <a:t>153</a:t>
            </a:fld>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1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“The topic of driver fatigue management challenges is an excellent one for group discussion.  You might ask drivers which of the challenges are greatest, or whether there are additional ones not listed here.” </a:t>
            </a:r>
          </a:p>
          <a:p>
            <a:pPr>
              <a:spcBef>
                <a:spcPct val="0"/>
              </a:spcBef>
            </a:pPr>
            <a:r>
              <a:rPr lang="en-US" dirty="0" smtClean="0">
                <a:solidFill>
                  <a:srgbClr val="0033CC"/>
                </a:solidFill>
              </a:rPr>
              <a:t>______________</a:t>
            </a:r>
          </a:p>
          <a:p>
            <a:pPr>
              <a:spcBef>
                <a:spcPct val="0"/>
              </a:spcBef>
            </a:pPr>
            <a:endParaRPr lang="en-US" dirty="0" smtClean="0">
              <a:solidFill>
                <a:srgbClr val="0033CC"/>
              </a:solidFill>
            </a:endParaRPr>
          </a:p>
          <a:p>
            <a:pPr>
              <a:spcBef>
                <a:spcPct val="0"/>
              </a:spcBef>
            </a:pPr>
            <a:r>
              <a:rPr lang="en-US" dirty="0" smtClean="0">
                <a:solidFill>
                  <a:srgbClr val="0033CC"/>
                </a:solidFill>
              </a:rPr>
              <a:t>Additional instructor note:  A follow-up question might focus on effective solutions to the biggest challenges. </a:t>
            </a:r>
            <a:endParaRPr lang="en-US" dirty="0" smtClean="0"/>
          </a:p>
        </p:txBody>
      </p:sp>
      <p:sp>
        <p:nvSpPr>
          <p:cNvPr id="2590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42A74E-CD78-498F-93AF-67BDA01CD1D7}" type="slidenum">
              <a:rPr lang="en-US"/>
              <a:pPr fontAlgn="base">
                <a:spcBef>
                  <a:spcPct val="0"/>
                </a:spcBef>
                <a:spcAft>
                  <a:spcPct val="0"/>
                </a:spcAft>
                <a:defRPr/>
              </a:pPr>
              <a:t>154</a:t>
            </a:fld>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2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six general strategies.  Most have already been discussed in previous slides.”</a:t>
            </a:r>
            <a:endParaRPr lang="en-US" dirty="0" smtClean="0">
              <a:solidFill>
                <a:srgbClr val="002060"/>
              </a:solidFill>
            </a:endParaRPr>
          </a:p>
          <a:p>
            <a:pPr>
              <a:spcBef>
                <a:spcPct val="0"/>
              </a:spcBef>
            </a:pPr>
            <a:endParaRPr lang="en-US" dirty="0" smtClean="0"/>
          </a:p>
        </p:txBody>
      </p:sp>
      <p:sp>
        <p:nvSpPr>
          <p:cNvPr id="261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5529B5-7F4C-4B8B-9E5B-1F2D99833F56}" type="slidenum">
              <a:rPr lang="en-US"/>
              <a:pPr fontAlgn="base">
                <a:spcBef>
                  <a:spcPct val="0"/>
                </a:spcBef>
                <a:spcAft>
                  <a:spcPct val="0"/>
                </a:spcAft>
                <a:defRPr/>
              </a:pPr>
              <a:t>155</a:t>
            </a:fld>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3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“Sleep hygiene starts at home.  Here are some of the basics.”</a:t>
            </a:r>
            <a:endParaRPr lang="en-US" dirty="0" smtClean="0">
              <a:solidFill>
                <a:srgbClr val="002060"/>
              </a:solidFill>
            </a:endParaRPr>
          </a:p>
          <a:p>
            <a:pPr>
              <a:spcBef>
                <a:spcPct val="0"/>
              </a:spcBef>
            </a:pPr>
            <a:endParaRPr lang="en-US" dirty="0" smtClean="0">
              <a:solidFill>
                <a:srgbClr val="002060"/>
              </a:solidFill>
            </a:endParaRPr>
          </a:p>
          <a:p>
            <a:pPr>
              <a:spcBef>
                <a:spcPct val="0"/>
              </a:spcBef>
            </a:pPr>
            <a:endParaRPr lang="en-US" dirty="0" smtClean="0"/>
          </a:p>
        </p:txBody>
      </p:sp>
      <p:sp>
        <p:nvSpPr>
          <p:cNvPr id="2631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6ACD94-4DB6-46FD-99C8-5EC6A6656AFC}" type="slidenum">
              <a:rPr lang="en-US"/>
              <a:pPr fontAlgn="base">
                <a:spcBef>
                  <a:spcPct val="0"/>
                </a:spcBef>
                <a:spcAft>
                  <a:spcPct val="0"/>
                </a:spcAft>
                <a:defRPr/>
              </a:pPr>
              <a:t>156</a:t>
            </a:fld>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4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“And drivers need to take their sleep hygiene practices on the road, where the challenges are much greater.  On-road sleep hygiene and other fatigue management is another topic that students might want to discuss in class.  Ask them what works for them.  A related topic not addressed in the module is the relation of cab design and characteristics (e.g., noise) to fatigue.  You might discuss this topic also.”</a:t>
            </a:r>
          </a:p>
          <a:p>
            <a:pPr>
              <a:spcBef>
                <a:spcPct val="0"/>
              </a:spcBef>
            </a:pPr>
            <a:r>
              <a:rPr lang="en-US" dirty="0" smtClean="0">
                <a:solidFill>
                  <a:srgbClr val="0033CC"/>
                </a:solidFill>
              </a:rPr>
              <a:t>__________</a:t>
            </a:r>
          </a:p>
          <a:p>
            <a:pPr>
              <a:spcBef>
                <a:spcPct val="0"/>
              </a:spcBef>
            </a:pPr>
            <a:endParaRPr lang="en-US" dirty="0" smtClean="0">
              <a:solidFill>
                <a:srgbClr val="0033CC"/>
              </a:solidFill>
            </a:endParaRPr>
          </a:p>
          <a:p>
            <a:pPr>
              <a:spcBef>
                <a:spcPct val="0"/>
              </a:spcBef>
            </a:pPr>
            <a:r>
              <a:rPr lang="en-US" dirty="0" smtClean="0">
                <a:solidFill>
                  <a:srgbClr val="0033CC"/>
                </a:solidFill>
              </a:rPr>
              <a:t>Additional information on safety belt use:  Many fatigue-related crashes are rollovers because CMVs leave the road and roll down embankments.  Among major crash types, rollovers generally cause the most severe injuries for CMV drivers.  Safety belts have their greatest benefits in CMV rollover crashes.  Thus the importance of safety belt use!  Source:  </a:t>
            </a:r>
            <a:r>
              <a:rPr lang="en-US" dirty="0" err="1" smtClean="0">
                <a:solidFill>
                  <a:srgbClr val="0033CC"/>
                </a:solidFill>
              </a:rPr>
              <a:t>Knipling</a:t>
            </a:r>
            <a:r>
              <a:rPr lang="en-US" dirty="0" smtClean="0">
                <a:solidFill>
                  <a:srgbClr val="0033CC"/>
                </a:solidFill>
              </a:rPr>
              <a:t>, 2009. </a:t>
            </a:r>
            <a:endParaRPr lang="en-US" dirty="0" smtClean="0">
              <a:solidFill>
                <a:srgbClr val="002060"/>
              </a:solidFill>
            </a:endParaRPr>
          </a:p>
          <a:p>
            <a:pPr>
              <a:spcBef>
                <a:spcPct val="0"/>
              </a:spcBef>
            </a:pPr>
            <a:endParaRPr lang="en-US" dirty="0" smtClean="0">
              <a:solidFill>
                <a:srgbClr val="002060"/>
              </a:solidFill>
            </a:endParaRPr>
          </a:p>
          <a:p>
            <a:pPr>
              <a:spcBef>
                <a:spcPct val="0"/>
              </a:spcBef>
            </a:pPr>
            <a:endParaRPr lang="en-US" dirty="0" smtClean="0"/>
          </a:p>
        </p:txBody>
      </p:sp>
      <p:sp>
        <p:nvSpPr>
          <p:cNvPr id="2652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F96019-2970-4C64-889F-DC4FE551C90B}" type="slidenum">
              <a:rPr lang="en-US"/>
              <a:pPr fontAlgn="base">
                <a:spcBef>
                  <a:spcPct val="0"/>
                </a:spcBef>
                <a:spcAft>
                  <a:spcPct val="0"/>
                </a:spcAft>
                <a:defRPr/>
              </a:pPr>
              <a:t>157</a:t>
            </a:fld>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5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“Night driving is difficult from the fatigue management perspective.  Drivers should appreciate both the advantage of night driving (less traffic) but also the disadvantages relating to fatigue and other factors.  In particular, drivers need to develop strategies for dealing with the high-risk pre-dawn hours.  As a discussion topic, you might ask drivers to share their ways of dealing with fatigue during overnight driving.  Some carriers have specific policies relating to night driving; if your carrier has these, you should discuss them here.”</a:t>
            </a:r>
          </a:p>
          <a:p>
            <a:pPr>
              <a:spcBef>
                <a:spcPct val="0"/>
              </a:spcBef>
            </a:pPr>
            <a:r>
              <a:rPr lang="en-US" dirty="0" smtClean="0">
                <a:solidFill>
                  <a:srgbClr val="0033CC"/>
                </a:solidFill>
              </a:rPr>
              <a:t>____________</a:t>
            </a:r>
          </a:p>
          <a:p>
            <a:pPr>
              <a:spcBef>
                <a:spcPct val="0"/>
              </a:spcBef>
            </a:pPr>
            <a:endParaRPr lang="en-US" dirty="0" smtClean="0">
              <a:solidFill>
                <a:srgbClr val="0033CC"/>
              </a:solidFill>
            </a:endParaRPr>
          </a:p>
          <a:p>
            <a:pPr>
              <a:spcBef>
                <a:spcPct val="0"/>
              </a:spcBef>
            </a:pPr>
            <a:r>
              <a:rPr lang="en-US" dirty="0" smtClean="0">
                <a:solidFill>
                  <a:srgbClr val="0033CC"/>
                </a:solidFill>
              </a:rPr>
              <a:t>Additional information:  Opinions differ about the </a:t>
            </a:r>
            <a:r>
              <a:rPr lang="en-US" i="1" dirty="0" smtClean="0">
                <a:solidFill>
                  <a:srgbClr val="0033CC"/>
                </a:solidFill>
              </a:rPr>
              <a:t>overall</a:t>
            </a:r>
            <a:r>
              <a:rPr lang="en-US" dirty="0" smtClean="0">
                <a:solidFill>
                  <a:srgbClr val="0033CC"/>
                </a:solidFill>
              </a:rPr>
              <a:t> safety of night driving versus day driving.   In regard to fatigue, however, there is no question that risk is greater during the overnight hours.  In regard to the use of light to simulate daybreak, one should realize that the beneficial effects are not sufficient to overcome significant sleep loss.  Bright lights help to keep you awake, but you cannot completely fool your body.   Darkness, however, is almost always beneficial for improved sleep.  Daytime sleepers should ensure that their sleeping quarters are completely dark. </a:t>
            </a:r>
            <a:endParaRPr lang="en-US" dirty="0" smtClean="0">
              <a:solidFill>
                <a:srgbClr val="002060"/>
              </a:solidFill>
            </a:endParaRPr>
          </a:p>
          <a:p>
            <a:pPr>
              <a:spcBef>
                <a:spcPct val="0"/>
              </a:spcBef>
            </a:pPr>
            <a:endParaRPr lang="en-US" dirty="0" smtClean="0">
              <a:solidFill>
                <a:srgbClr val="002060"/>
              </a:solidFill>
            </a:endParaRPr>
          </a:p>
          <a:p>
            <a:pPr>
              <a:spcBef>
                <a:spcPct val="0"/>
              </a:spcBef>
            </a:pPr>
            <a:endParaRPr lang="en-US" dirty="0" smtClean="0">
              <a:solidFill>
                <a:srgbClr val="002060"/>
              </a:solidFill>
            </a:endParaRPr>
          </a:p>
          <a:p>
            <a:pPr>
              <a:spcBef>
                <a:spcPct val="0"/>
              </a:spcBef>
            </a:pPr>
            <a:endParaRPr lang="en-US" dirty="0" smtClean="0"/>
          </a:p>
          <a:p>
            <a:pPr>
              <a:spcBef>
                <a:spcPct val="0"/>
              </a:spcBef>
            </a:pPr>
            <a:endParaRPr lang="en-US" dirty="0" smtClean="0"/>
          </a:p>
        </p:txBody>
      </p:sp>
      <p:sp>
        <p:nvSpPr>
          <p:cNvPr id="267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A6FD83-6F17-40BE-9FB6-CB3639FD761C}" type="slidenum">
              <a:rPr lang="en-US"/>
              <a:pPr fontAlgn="base">
                <a:spcBef>
                  <a:spcPct val="0"/>
                </a:spcBef>
                <a:spcAft>
                  <a:spcPct val="0"/>
                </a:spcAft>
                <a:defRPr/>
              </a:pPr>
              <a:t>158</a:t>
            </a:fld>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“The topic of circadian rhythms was covered earlier under Factors Affecting Alertness and Performance.  Shift and time zone changes involve circadian adjustments.  This is another topic where drivers may want to share their personal experiences and fatigue management strategies.  More information is presented later in the module on schedule rotations.”</a:t>
            </a:r>
          </a:p>
          <a:p>
            <a:pPr>
              <a:spcBef>
                <a:spcPct val="0"/>
              </a:spcBef>
            </a:pPr>
            <a:r>
              <a:rPr lang="en-US" dirty="0" smtClean="0">
                <a:solidFill>
                  <a:srgbClr val="0033CC"/>
                </a:solidFill>
              </a:rPr>
              <a:t>___________</a:t>
            </a:r>
            <a:endParaRPr lang="en-US" dirty="0" smtClean="0">
              <a:solidFill>
                <a:srgbClr val="002060"/>
              </a:solidFill>
            </a:endParaRPr>
          </a:p>
          <a:p>
            <a:pPr>
              <a:spcBef>
                <a:spcPct val="0"/>
              </a:spcBef>
            </a:pPr>
            <a:endParaRPr lang="en-US" dirty="0" smtClean="0">
              <a:solidFill>
                <a:srgbClr val="002060"/>
              </a:solidFill>
            </a:endParaRPr>
          </a:p>
          <a:p>
            <a:pPr>
              <a:spcBef>
                <a:spcPct val="0"/>
              </a:spcBef>
            </a:pPr>
            <a:r>
              <a:rPr lang="en-US" dirty="0" smtClean="0">
                <a:solidFill>
                  <a:srgbClr val="002060"/>
                </a:solidFill>
              </a:rPr>
              <a:t>Optional check on learning:  Q:  </a:t>
            </a:r>
            <a:r>
              <a:rPr lang="en-US" dirty="0" smtClean="0"/>
              <a:t>Describe a good pre-sleep routine.</a:t>
            </a:r>
          </a:p>
          <a:p>
            <a:pPr>
              <a:spcBef>
                <a:spcPct val="0"/>
              </a:spcBef>
            </a:pPr>
            <a:r>
              <a:rPr lang="en-US" dirty="0" smtClean="0"/>
              <a:t>A: Wind down, relax, and perhaps lower the lights.</a:t>
            </a:r>
            <a:endParaRPr lang="en-US" dirty="0" smtClean="0">
              <a:solidFill>
                <a:srgbClr val="002060"/>
              </a:solidFill>
            </a:endParaRPr>
          </a:p>
          <a:p>
            <a:pPr>
              <a:spcBef>
                <a:spcPct val="0"/>
              </a:spcBef>
            </a:pPr>
            <a:endParaRPr lang="en-US" dirty="0" smtClean="0">
              <a:solidFill>
                <a:srgbClr val="002060"/>
              </a:solidFill>
            </a:endParaRPr>
          </a:p>
          <a:p>
            <a:pPr>
              <a:spcBef>
                <a:spcPct val="0"/>
              </a:spcBef>
            </a:pPr>
            <a:endParaRPr lang="en-US" dirty="0" smtClean="0"/>
          </a:p>
        </p:txBody>
      </p:sp>
      <p:sp>
        <p:nvSpPr>
          <p:cNvPr id="2693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BEF78C-CC7A-44E1-A499-2E6B3D2589C6}" type="slidenum">
              <a:rPr lang="en-US"/>
              <a:pPr fontAlgn="base">
                <a:spcBef>
                  <a:spcPct val="0"/>
                </a:spcBef>
                <a:spcAft>
                  <a:spcPct val="0"/>
                </a:spcAft>
                <a:defRPr/>
              </a:pPr>
              <a:t>159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“There are also specific trainer requirements, including prerequisites.  You must have successfully completed Modules 1, 3, and 4 with exam scores of 80% or higher.  You must have successfully completed one training module (preferably Module 3) in the web-based mode so you are familiar with that process.  Finally, you must complete this module with an 80% or higher exam score.”</a:t>
            </a:r>
          </a:p>
          <a:p>
            <a:pPr eaLnBrk="1" hangingPunct="1">
              <a:spcBef>
                <a:spcPct val="0"/>
              </a:spcBef>
            </a:pPr>
            <a:endParaRPr lang="en-US" b="1" smtClean="0"/>
          </a:p>
          <a:p>
            <a:pPr eaLnBrk="1" hangingPunct="1">
              <a:spcBef>
                <a:spcPct val="0"/>
              </a:spcBef>
            </a:pPr>
            <a:endParaRPr lang="en-US" smtClean="0"/>
          </a:p>
        </p:txBody>
      </p:sp>
      <p:sp>
        <p:nvSpPr>
          <p:cNvPr id="614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EE1C31-D9C6-46C6-AB12-13F4E7E96020}" type="slidenum">
              <a:rPr lang="en-US" smtClean="0"/>
              <a:pPr fontAlgn="base">
                <a:spcBef>
                  <a:spcPct val="0"/>
                </a:spcBef>
                <a:spcAft>
                  <a:spcPct val="0"/>
                </a:spcAft>
                <a:defRPr/>
              </a:pPr>
              <a:t>16</a:t>
            </a:fld>
            <a:endParaRPr lang="en-US" dirty="0"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8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the topics included in “Scheduling and Hours-of-Service.”</a:t>
            </a:r>
          </a:p>
          <a:p>
            <a:pPr>
              <a:spcBef>
                <a:spcPct val="0"/>
              </a:spcBef>
            </a:pPr>
            <a:r>
              <a:rPr lang="en-US" dirty="0" smtClean="0">
                <a:solidFill>
                  <a:srgbClr val="0033CC"/>
                </a:solidFill>
              </a:rPr>
              <a:t>________</a:t>
            </a:r>
          </a:p>
          <a:p>
            <a:pPr>
              <a:spcBef>
                <a:spcPct val="0"/>
              </a:spcBef>
            </a:pPr>
            <a:endParaRPr lang="en-US" dirty="0" smtClean="0">
              <a:solidFill>
                <a:srgbClr val="0033CC"/>
              </a:solidFill>
            </a:endParaRPr>
          </a:p>
          <a:p>
            <a:pPr eaLnBrk="1" hangingPunct="1">
              <a:spcBef>
                <a:spcPct val="0"/>
              </a:spcBef>
            </a:pPr>
            <a:r>
              <a:rPr lang="en-US" dirty="0" smtClean="0">
                <a:solidFill>
                  <a:srgbClr val="002060"/>
                </a:solidFill>
              </a:rPr>
              <a:t>Additional instructor note:  </a:t>
            </a:r>
          </a:p>
          <a:p>
            <a:pPr eaLnBrk="1" hangingPunct="1">
              <a:spcBef>
                <a:spcPct val="0"/>
              </a:spcBef>
            </a:pPr>
            <a:r>
              <a:rPr lang="en-US" dirty="0" smtClean="0">
                <a:solidFill>
                  <a:srgbClr val="002060"/>
                </a:solidFill>
              </a:rPr>
              <a:t>Learning objectives for this section include:</a:t>
            </a:r>
          </a:p>
          <a:p>
            <a:r>
              <a:rPr lang="en-US" dirty="0" smtClean="0"/>
              <a:t>(K) Recognize principles of sound scheduling; e.g., schedule regularity.</a:t>
            </a:r>
          </a:p>
          <a:p>
            <a:r>
              <a:rPr lang="en-US" dirty="0" smtClean="0"/>
              <a:t>(K) Distinguish forward rotation from backward rotation, and relation to fatigue management.</a:t>
            </a:r>
          </a:p>
          <a:p>
            <a:r>
              <a:rPr lang="en-US" dirty="0" smtClean="0"/>
              <a:t>(K) Identify key HOS rules and their relation to sleep hygiene.</a:t>
            </a:r>
          </a:p>
          <a:p>
            <a:r>
              <a:rPr lang="en-US" dirty="0" smtClean="0"/>
              <a:t>(K) Recognize good and bad fatigue management work schedules (e.g., irregular, backward rotating).</a:t>
            </a:r>
          </a:p>
          <a:p>
            <a:r>
              <a:rPr lang="en-US" dirty="0" smtClean="0"/>
              <a:t>(K) Recognize factors affecting driver alertness [including HOS compliance].</a:t>
            </a:r>
          </a:p>
          <a:p>
            <a:r>
              <a:rPr lang="en-US" dirty="0" smtClean="0"/>
              <a:t>(A) Accept two driver obligations:  HOS compliance and self-management “beyond compliance.”</a:t>
            </a:r>
          </a:p>
          <a:p>
            <a:pPr>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Additional information:   This instruction does not cover the details of HOS rules and students are not tested on their knowledge of specific rules (e.g., 10-hour rule, 14-hour rule, etc.).  Instructors should avoid getting into detailed discussions about specific HOS rules; instead, focus on fatigue management principles.</a:t>
            </a:r>
          </a:p>
          <a:p>
            <a:pPr>
              <a:spcBef>
                <a:spcPct val="0"/>
              </a:spcBef>
            </a:pPr>
            <a:endParaRPr lang="en-US" dirty="0" smtClean="0"/>
          </a:p>
        </p:txBody>
      </p:sp>
      <p:sp>
        <p:nvSpPr>
          <p:cNvPr id="271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517415-309E-4C4B-B4BE-9173A397BA44}" type="slidenum">
              <a:rPr lang="en-US"/>
              <a:pPr fontAlgn="base">
                <a:spcBef>
                  <a:spcPct val="0"/>
                </a:spcBef>
                <a:spcAft>
                  <a:spcPct val="0"/>
                </a:spcAft>
                <a:defRPr/>
              </a:pPr>
              <a:t>160</a:t>
            </a:fld>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“This instruction does not focus on the details of HOS rules, and in the classroom you should avoid getting sidetracked discussing them.  Instead, the emphasis is on basic scheduling practices, like those shown here.”</a:t>
            </a:r>
            <a:endParaRPr lang="en-US" dirty="0" smtClean="0">
              <a:solidFill>
                <a:srgbClr val="002060"/>
              </a:solidFill>
            </a:endParaRPr>
          </a:p>
        </p:txBody>
      </p:sp>
      <p:sp>
        <p:nvSpPr>
          <p:cNvPr id="273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BE5F86-6301-4F59-B7EC-9AE313D9CDC0}" type="slidenum">
              <a:rPr lang="en-US"/>
              <a:pPr fontAlgn="base">
                <a:spcBef>
                  <a:spcPct val="0"/>
                </a:spcBef>
                <a:spcAft>
                  <a:spcPct val="0"/>
                </a:spcAft>
                <a:defRPr/>
              </a:pPr>
              <a:t>161</a:t>
            </a:fld>
            <a:endParaRPr lang="en-US"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a series of three slides showing a regular schedule, forward rotation, and backwards rotation.”</a:t>
            </a:r>
            <a:endParaRPr lang="en-US" b="1" dirty="0" smtClean="0"/>
          </a:p>
        </p:txBody>
      </p:sp>
      <p:sp>
        <p:nvSpPr>
          <p:cNvPr id="275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4B4BEF-D4C4-478B-9B1A-58951BD773D2}" type="slidenum">
              <a:rPr lang="en-US"/>
              <a:pPr fontAlgn="base">
                <a:spcBef>
                  <a:spcPct val="0"/>
                </a:spcBef>
                <a:spcAft>
                  <a:spcPct val="0"/>
                </a:spcAft>
                <a:defRPr/>
              </a:pPr>
              <a:t>162</a:t>
            </a:fld>
            <a:endParaRPr 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1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“Forward schedule rotation.  If your company has policies or practices relating to schedule rotations, now would be a good time to discuss them.”</a:t>
            </a:r>
          </a:p>
          <a:p>
            <a:pPr>
              <a:spcBef>
                <a:spcPct val="0"/>
              </a:spcBef>
            </a:pPr>
            <a:endParaRPr lang="en-US" dirty="0" smtClean="0">
              <a:solidFill>
                <a:srgbClr val="0033CC"/>
              </a:solidFill>
            </a:endParaRPr>
          </a:p>
          <a:p>
            <a:pPr>
              <a:spcBef>
                <a:spcPct val="0"/>
              </a:spcBef>
            </a:pPr>
            <a:r>
              <a:rPr lang="en-US" dirty="0" smtClean="0">
                <a:solidFill>
                  <a:srgbClr val="002060"/>
                </a:solidFill>
              </a:rPr>
              <a:t>_______________</a:t>
            </a:r>
          </a:p>
          <a:p>
            <a:pPr>
              <a:spcBef>
                <a:spcPct val="0"/>
              </a:spcBef>
            </a:pPr>
            <a:r>
              <a:rPr lang="en-US" dirty="0" smtClean="0">
                <a:solidFill>
                  <a:srgbClr val="002060"/>
                </a:solidFill>
              </a:rPr>
              <a:t>Additional information:  Traveling east to west results in a forward rotation of day- and nighttime hours, and thus is like a forward schedule rotation.   Most people find this easier than going west to east.  </a:t>
            </a:r>
          </a:p>
          <a:p>
            <a:pPr>
              <a:spcBef>
                <a:spcPct val="0"/>
              </a:spcBef>
            </a:pPr>
            <a:endParaRPr lang="en-US" dirty="0" smtClean="0"/>
          </a:p>
          <a:p>
            <a:pPr>
              <a:spcBef>
                <a:spcPct val="0"/>
              </a:spcBef>
            </a:pPr>
            <a:endParaRPr lang="en-US" dirty="0" smtClean="0"/>
          </a:p>
        </p:txBody>
      </p:sp>
      <p:sp>
        <p:nvSpPr>
          <p:cNvPr id="277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101535-D3BA-4DE3-A4DC-3A8EF277EFC7}" type="slidenum">
              <a:rPr lang="en-US"/>
              <a:pPr fontAlgn="base">
                <a:spcBef>
                  <a:spcPct val="0"/>
                </a:spcBef>
                <a:spcAft>
                  <a:spcPct val="0"/>
                </a:spcAft>
                <a:defRPr/>
              </a:pPr>
              <a:t>163</a:t>
            </a:fld>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2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“Backward schedule rotation.  There may be negative effects on the ability to sleep and the ability to stay awake while driving.”</a:t>
            </a:r>
          </a:p>
          <a:p>
            <a:pPr>
              <a:spcBef>
                <a:spcPct val="0"/>
              </a:spcBef>
            </a:pPr>
            <a:r>
              <a:rPr lang="en-US" dirty="0" smtClean="0">
                <a:solidFill>
                  <a:srgbClr val="0033CC"/>
                </a:solidFill>
              </a:rPr>
              <a:t>___________</a:t>
            </a:r>
          </a:p>
          <a:p>
            <a:pPr>
              <a:spcBef>
                <a:spcPct val="0"/>
              </a:spcBef>
            </a:pPr>
            <a:endParaRPr lang="en-US" b="1" dirty="0" smtClean="0">
              <a:solidFill>
                <a:srgbClr val="0033CC"/>
              </a:solidFill>
            </a:endParaRPr>
          </a:p>
          <a:p>
            <a:pPr eaLnBrk="1" hangingPunct="1">
              <a:spcBef>
                <a:spcPct val="0"/>
              </a:spcBef>
            </a:pPr>
            <a:r>
              <a:rPr lang="en-US" dirty="0" smtClean="0">
                <a:solidFill>
                  <a:srgbClr val="002060"/>
                </a:solidFill>
              </a:rPr>
              <a:t>Additional information:  Traveling west to east results in a backward rotation of day- and nighttime hours, and thus is like a backward schedule rotation.  It often thrusts you into the next day before you have had sufficient sleep and while you are still in a circadian valley.</a:t>
            </a:r>
          </a:p>
          <a:p>
            <a:pPr>
              <a:spcBef>
                <a:spcPct val="0"/>
              </a:spcBef>
            </a:pPr>
            <a:endParaRPr lang="en-US" b="1" dirty="0" smtClean="0"/>
          </a:p>
        </p:txBody>
      </p:sp>
      <p:sp>
        <p:nvSpPr>
          <p:cNvPr id="279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117013-E421-4CFF-B906-FCD3169844BE}" type="slidenum">
              <a:rPr lang="en-US"/>
              <a:pPr fontAlgn="base">
                <a:spcBef>
                  <a:spcPct val="0"/>
                </a:spcBef>
                <a:spcAft>
                  <a:spcPct val="0"/>
                </a:spcAft>
                <a:defRPr/>
              </a:pPr>
              <a:t>164</a:t>
            </a:fld>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3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U.S. truck driver HOS rules.  The table provides many details, but most details are not otherwise addressed in the instruction.”</a:t>
            </a:r>
          </a:p>
          <a:p>
            <a:pPr>
              <a:spcBef>
                <a:spcPct val="0"/>
              </a:spcBef>
            </a:pPr>
            <a:r>
              <a:rPr lang="en-US" dirty="0" smtClean="0">
                <a:solidFill>
                  <a:srgbClr val="0033CC"/>
                </a:solidFill>
              </a:rPr>
              <a:t>___________</a:t>
            </a:r>
          </a:p>
          <a:p>
            <a:pPr>
              <a:spcBef>
                <a:spcPct val="0"/>
              </a:spcBef>
            </a:pPr>
            <a:endParaRPr lang="en-US" dirty="0" smtClean="0">
              <a:solidFill>
                <a:srgbClr val="0033CC"/>
              </a:solidFill>
            </a:endParaRPr>
          </a:p>
          <a:p>
            <a:pPr>
              <a:spcBef>
                <a:spcPct val="0"/>
              </a:spcBef>
            </a:pPr>
            <a:r>
              <a:rPr lang="en-US" dirty="0" smtClean="0">
                <a:solidFill>
                  <a:srgbClr val="0033CC"/>
                </a:solidFill>
              </a:rPr>
              <a:t>Additional comment:  To the extent that specific HOS rules are discussed in your class, try to relate them to fatigue management principles rather than to compliance issues.</a:t>
            </a:r>
            <a:endParaRPr lang="en-US" dirty="0" smtClean="0"/>
          </a:p>
        </p:txBody>
      </p:sp>
      <p:sp>
        <p:nvSpPr>
          <p:cNvPr id="281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22C0BE-204A-48CE-BE86-EFACDD9EB0A9}" type="slidenum">
              <a:rPr lang="en-US"/>
              <a:pPr fontAlgn="base">
                <a:spcBef>
                  <a:spcPct val="0"/>
                </a:spcBef>
                <a:spcAft>
                  <a:spcPct val="0"/>
                </a:spcAft>
                <a:defRPr/>
              </a:pPr>
              <a:t>165</a:t>
            </a:fld>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4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a:t>
            </a:r>
            <a:r>
              <a:rPr lang="en-US" dirty="0" smtClean="0"/>
              <a:t>Here are the U.S. rules for </a:t>
            </a:r>
            <a:r>
              <a:rPr lang="en-US" i="1" dirty="0" smtClean="0"/>
              <a:t>bus</a:t>
            </a:r>
            <a:r>
              <a:rPr lang="en-US" dirty="0" smtClean="0"/>
              <a:t> drivers. </a:t>
            </a:r>
          </a:p>
        </p:txBody>
      </p:sp>
      <p:sp>
        <p:nvSpPr>
          <p:cNvPr id="283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382C689-269F-4F09-91A3-6DD64B2F4727}" type="slidenum">
              <a:rPr lang="en-US"/>
              <a:pPr fontAlgn="base">
                <a:spcBef>
                  <a:spcPct val="0"/>
                </a:spcBef>
                <a:spcAft>
                  <a:spcPct val="0"/>
                </a:spcAft>
                <a:defRPr/>
              </a:pPr>
              <a:t>166</a:t>
            </a:fld>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5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“Canadian rules, shown here, are the same for truck and bus drivers.”</a:t>
            </a:r>
            <a:endParaRPr lang="en-US" dirty="0" smtClean="0"/>
          </a:p>
        </p:txBody>
      </p:sp>
      <p:sp>
        <p:nvSpPr>
          <p:cNvPr id="285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99E3DC-CCD4-44CD-87C2-3F7C7B087D8F}" type="slidenum">
              <a:rPr lang="en-US"/>
              <a:pPr fontAlgn="base">
                <a:spcBef>
                  <a:spcPct val="0"/>
                </a:spcBef>
                <a:spcAft>
                  <a:spcPct val="0"/>
                </a:spcAft>
                <a:defRPr/>
              </a:pPr>
              <a:t>167</a:t>
            </a:fld>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6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“This slide summarizes the advantages HOS rules in relation to fatigue management.  The </a:t>
            </a:r>
            <a:r>
              <a:rPr lang="en-US" dirty="0" smtClean="0"/>
              <a:t>intent is not to evaluate specific rules, but rather to show that HOS rules are necessary.”</a:t>
            </a:r>
          </a:p>
        </p:txBody>
      </p:sp>
      <p:sp>
        <p:nvSpPr>
          <p:cNvPr id="287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5D18EA-646B-4341-9493-1BB17882ACDB}" type="slidenum">
              <a:rPr lang="en-US"/>
              <a:pPr fontAlgn="base">
                <a:spcBef>
                  <a:spcPct val="0"/>
                </a:spcBef>
                <a:spcAft>
                  <a:spcPct val="0"/>
                </a:spcAft>
                <a:defRPr/>
              </a:pPr>
              <a:t>168</a:t>
            </a:fld>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8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a:t>
            </a:r>
            <a:r>
              <a:rPr lang="en-US" smtClean="0">
                <a:solidFill>
                  <a:srgbClr val="0033CC"/>
                </a:solidFill>
              </a:rPr>
              <a:t>This slide </a:t>
            </a:r>
            <a:r>
              <a:rPr lang="en-US" dirty="0" smtClean="0">
                <a:solidFill>
                  <a:srgbClr val="0033CC"/>
                </a:solidFill>
              </a:rPr>
              <a:t>recaps the many factors affecting alertness, starting with Hours-of-Service compliance.” </a:t>
            </a:r>
          </a:p>
          <a:p>
            <a:pPr>
              <a:spcBef>
                <a:spcPct val="0"/>
              </a:spcBef>
            </a:pPr>
            <a:r>
              <a:rPr lang="en-US" dirty="0" smtClean="0">
                <a:solidFill>
                  <a:srgbClr val="0033CC"/>
                </a:solidFill>
              </a:rPr>
              <a:t>____________</a:t>
            </a:r>
          </a:p>
          <a:p>
            <a:pPr>
              <a:spcBef>
                <a:spcPct val="0"/>
              </a:spcBef>
            </a:pPr>
            <a:endParaRPr lang="en-US" dirty="0" smtClean="0">
              <a:solidFill>
                <a:srgbClr val="0033CC"/>
              </a:solidFill>
            </a:endParaRPr>
          </a:p>
          <a:p>
            <a:pPr>
              <a:spcBef>
                <a:spcPct val="0"/>
              </a:spcBef>
            </a:pPr>
            <a:r>
              <a:rPr lang="en-US" dirty="0" smtClean="0">
                <a:solidFill>
                  <a:srgbClr val="0033CC"/>
                </a:solidFill>
              </a:rPr>
              <a:t>Additional instructor note:  “Self-awareness” is different from other factors in that it does not affect your fatigue level, but rather your ability to respond appropriately to fatigue.  Most people do not have a precise awareness of their level of fatigue and likelihood of falling asleep.</a:t>
            </a:r>
            <a:endParaRPr lang="en-US" dirty="0" smtClean="0"/>
          </a:p>
          <a:p>
            <a:pPr>
              <a:spcBef>
                <a:spcPct val="0"/>
              </a:spcBef>
            </a:pPr>
            <a:endParaRPr lang="en-US" b="1" dirty="0" smtClean="0"/>
          </a:p>
          <a:p>
            <a:pPr>
              <a:spcBef>
                <a:spcPct val="0"/>
              </a:spcBef>
            </a:pPr>
            <a:endParaRPr lang="en-US" dirty="0" smtClean="0"/>
          </a:p>
        </p:txBody>
      </p:sp>
      <p:sp>
        <p:nvSpPr>
          <p:cNvPr id="291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7C5D72-93FB-469D-8374-97A1E3B157C6}" type="slidenum">
              <a:rPr lang="en-US"/>
              <a:pPr fontAlgn="base">
                <a:spcBef>
                  <a:spcPct val="0"/>
                </a:spcBef>
                <a:spcAft>
                  <a:spcPct val="0"/>
                </a:spcAft>
                <a:defRPr/>
              </a:pPr>
              <a:t>169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“As a trainer, you will have these responsibilities.  First, you must continue to g</a:t>
            </a:r>
            <a:r>
              <a:rPr lang="en-US" dirty="0" smtClean="0">
                <a:solidFill>
                  <a:srgbClr val="002060"/>
                </a:solidFill>
              </a:rPr>
              <a:t>ain additional knowledge on driver fatigue and related topics.  Your principal activities will be to conduct classroom training of Modules 3 and 4, and to oversee and facilitate web-based learning.  Also, you will likely be responsible for keeping records of FMP training for your carrier.</a:t>
            </a:r>
            <a:r>
              <a:rPr lang="en-US" dirty="0" smtClean="0"/>
              <a:t>”</a:t>
            </a:r>
          </a:p>
          <a:p>
            <a:pPr eaLnBrk="1" hangingPunct="1">
              <a:spcBef>
                <a:spcPct val="0"/>
              </a:spcBef>
            </a:pPr>
            <a:endParaRPr lang="en-US" dirty="0" smtClean="0"/>
          </a:p>
          <a:p>
            <a:pPr eaLnBrk="1" hangingPunct="1">
              <a:spcBef>
                <a:spcPct val="0"/>
              </a:spcBef>
            </a:pPr>
            <a:r>
              <a:rPr lang="en-US" dirty="0" smtClean="0"/>
              <a:t>____________</a:t>
            </a:r>
          </a:p>
          <a:p>
            <a:pPr eaLnBrk="1" hangingPunct="1">
              <a:spcBef>
                <a:spcPct val="0"/>
              </a:spcBef>
            </a:pPr>
            <a:r>
              <a:rPr lang="en-US" dirty="0" smtClean="0"/>
              <a:t>Additional instructor note:  Possible check on learning:  Q: The exam for this module will have 30 questions.  How many must you answer correctly to pass?  A: 24 of 30, or 80%.</a:t>
            </a:r>
          </a:p>
          <a:p>
            <a:pPr eaLnBrk="1" hangingPunct="1">
              <a:spcBef>
                <a:spcPct val="0"/>
              </a:spcBef>
            </a:pPr>
            <a:r>
              <a:rPr lang="en-US" dirty="0" smtClean="0">
                <a:solidFill>
                  <a:srgbClr val="002060"/>
                </a:solidFill>
              </a:rPr>
              <a:t> </a:t>
            </a:r>
          </a:p>
          <a:p>
            <a:pPr eaLnBrk="1" hangingPunct="1">
              <a:spcBef>
                <a:spcPct val="0"/>
              </a:spcBef>
            </a:pPr>
            <a:endParaRPr lang="en-US" dirty="0" smtClean="0"/>
          </a:p>
        </p:txBody>
      </p:sp>
      <p:sp>
        <p:nvSpPr>
          <p:cNvPr id="634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709C57-74C9-4051-8067-C6104E67EEA0}" type="slidenum">
              <a:rPr lang="en-US" smtClean="0"/>
              <a:pPr fontAlgn="base">
                <a:spcBef>
                  <a:spcPct val="0"/>
                </a:spcBef>
                <a:spcAft>
                  <a:spcPct val="0"/>
                </a:spcAft>
                <a:defRPr/>
              </a:pPr>
              <a:t>17</a:t>
            </a:fld>
            <a:endParaRPr lang="en-US" dirty="0"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9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“The same two driver obligations apply to all aspects of safety:  (1) comply with the rules; and (2) exercise good judgment beyond rule compliance.” </a:t>
            </a:r>
          </a:p>
          <a:p>
            <a:pPr>
              <a:spcBef>
                <a:spcPct val="0"/>
              </a:spcBef>
            </a:pPr>
            <a:r>
              <a:rPr lang="en-US" dirty="0" smtClean="0">
                <a:solidFill>
                  <a:srgbClr val="0033CC"/>
                </a:solidFill>
              </a:rPr>
              <a:t>______________</a:t>
            </a:r>
          </a:p>
          <a:p>
            <a:pPr>
              <a:spcBef>
                <a:spcPct val="0"/>
              </a:spcBef>
            </a:pPr>
            <a:endParaRPr lang="en-US" dirty="0" smtClean="0">
              <a:solidFill>
                <a:srgbClr val="0033CC"/>
              </a:solidFill>
            </a:endParaRPr>
          </a:p>
          <a:p>
            <a:pPr>
              <a:spcBef>
                <a:spcPct val="0"/>
              </a:spcBef>
            </a:pPr>
            <a:r>
              <a:rPr lang="en-US" dirty="0" smtClean="0"/>
              <a:t>Instructor Note:  Check on Learning:  Q: Which is generally best:  a regular schedule, a forward-rotating schedule, or a backward-rotating schedule?  A: regular schedule.;  Q: Which is generally </a:t>
            </a:r>
            <a:r>
              <a:rPr lang="en-US" i="1" dirty="0" smtClean="0"/>
              <a:t>worst</a:t>
            </a:r>
            <a:r>
              <a:rPr lang="en-US" dirty="0" smtClean="0"/>
              <a:t>?  A: A backward-rotating schedule.</a:t>
            </a:r>
            <a:r>
              <a:rPr lang="en-US" dirty="0" smtClean="0">
                <a:solidFill>
                  <a:srgbClr val="002060"/>
                </a:solidFill>
              </a:rPr>
              <a:t>”</a:t>
            </a:r>
          </a:p>
          <a:p>
            <a:pPr>
              <a:spcBef>
                <a:spcPct val="0"/>
              </a:spcBef>
            </a:pPr>
            <a:r>
              <a:rPr lang="en-US" dirty="0" smtClean="0">
                <a:solidFill>
                  <a:srgbClr val="002060"/>
                </a:solidFill>
              </a:rPr>
              <a:t> </a:t>
            </a:r>
          </a:p>
          <a:p>
            <a:pPr>
              <a:spcBef>
                <a:spcPct val="0"/>
              </a:spcBef>
            </a:pPr>
            <a:endParaRPr lang="en-US" dirty="0" smtClean="0"/>
          </a:p>
        </p:txBody>
      </p:sp>
      <p:sp>
        <p:nvSpPr>
          <p:cNvPr id="293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31283E-4812-4A1F-849D-FECB4C2CD105}" type="slidenum">
              <a:rPr lang="en-US"/>
              <a:pPr fontAlgn="base">
                <a:spcBef>
                  <a:spcPct val="0"/>
                </a:spcBef>
                <a:spcAft>
                  <a:spcPct val="0"/>
                </a:spcAft>
                <a:defRPr/>
              </a:pPr>
              <a:t>170</a:t>
            </a:fld>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the topics included in “Team driving.”</a:t>
            </a:r>
          </a:p>
          <a:p>
            <a:pPr>
              <a:spcBef>
                <a:spcPct val="0"/>
              </a:spcBef>
            </a:pPr>
            <a:r>
              <a:rPr lang="en-US" dirty="0" smtClean="0">
                <a:solidFill>
                  <a:srgbClr val="0033CC"/>
                </a:solidFill>
              </a:rPr>
              <a:t>__________________</a:t>
            </a:r>
          </a:p>
          <a:p>
            <a:pPr>
              <a:spcBef>
                <a:spcPct val="0"/>
              </a:spcBef>
            </a:pPr>
            <a:endParaRPr lang="en-US" dirty="0" smtClean="0">
              <a:solidFill>
                <a:srgbClr val="0033CC"/>
              </a:solidFill>
            </a:endParaRPr>
          </a:p>
          <a:p>
            <a:pPr eaLnBrk="1" hangingPunct="1">
              <a:spcBef>
                <a:spcPct val="0"/>
              </a:spcBef>
            </a:pPr>
            <a:r>
              <a:rPr lang="en-US" dirty="0" smtClean="0">
                <a:solidFill>
                  <a:srgbClr val="002060"/>
                </a:solidFill>
              </a:rPr>
              <a:t>Additional instructor note:  </a:t>
            </a:r>
          </a:p>
          <a:p>
            <a:pPr eaLnBrk="1" hangingPunct="1">
              <a:spcBef>
                <a:spcPct val="0"/>
              </a:spcBef>
            </a:pPr>
            <a:r>
              <a:rPr lang="en-US" dirty="0" smtClean="0">
                <a:solidFill>
                  <a:srgbClr val="002060"/>
                </a:solidFill>
              </a:rPr>
              <a:t>Learning objectives for this section include:</a:t>
            </a:r>
          </a:p>
          <a:p>
            <a:r>
              <a:rPr lang="en-US" dirty="0" smtClean="0"/>
              <a:t>(K) Identify key advantages and disadvantages of team driving.</a:t>
            </a:r>
          </a:p>
          <a:p>
            <a:r>
              <a:rPr lang="en-US" dirty="0" smtClean="0"/>
              <a:t>(K) Recognize compliant and safe sleeper berth schedules.</a:t>
            </a:r>
          </a:p>
          <a:p>
            <a:r>
              <a:rPr lang="en-US" dirty="0" smtClean="0"/>
              <a:t>(K) Identify general ways to improve team driving.</a:t>
            </a:r>
          </a:p>
          <a:p>
            <a:pPr>
              <a:spcBef>
                <a:spcPct val="0"/>
              </a:spcBef>
            </a:pPr>
            <a:endParaRPr lang="en-US" dirty="0" smtClean="0">
              <a:solidFill>
                <a:srgbClr val="002060"/>
              </a:solidFill>
            </a:endParaRPr>
          </a:p>
        </p:txBody>
      </p:sp>
      <p:sp>
        <p:nvSpPr>
          <p:cNvPr id="295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F2E3F6-0C75-4D94-B3BC-D638BDC0C261}" type="slidenum">
              <a:rPr lang="en-US"/>
              <a:pPr fontAlgn="base">
                <a:spcBef>
                  <a:spcPct val="0"/>
                </a:spcBef>
                <a:spcAft>
                  <a:spcPct val="0"/>
                </a:spcAft>
                <a:defRPr/>
              </a:pPr>
              <a:t>171</a:t>
            </a:fld>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1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“Team driving advantages . . . “</a:t>
            </a:r>
          </a:p>
          <a:p>
            <a:pPr>
              <a:spcBef>
                <a:spcPct val="0"/>
              </a:spcBef>
            </a:pPr>
            <a:r>
              <a:rPr lang="en-US" dirty="0" smtClean="0">
                <a:solidFill>
                  <a:srgbClr val="0033CC"/>
                </a:solidFill>
              </a:rPr>
              <a:t>___________________________</a:t>
            </a:r>
          </a:p>
          <a:p>
            <a:pPr>
              <a:spcBef>
                <a:spcPct val="0"/>
              </a:spcBef>
            </a:pPr>
            <a:endParaRPr lang="en-US" dirty="0" smtClean="0">
              <a:solidFill>
                <a:srgbClr val="0033CC"/>
              </a:solidFill>
            </a:endParaRPr>
          </a:p>
          <a:p>
            <a:pPr eaLnBrk="1" hangingPunct="1">
              <a:spcBef>
                <a:spcPct val="0"/>
              </a:spcBef>
            </a:pPr>
            <a:r>
              <a:rPr lang="en-US" dirty="0" smtClean="0"/>
              <a:t>Additional information:  Advantages and disadvantages based primarily on naturalistic driving study of team and solo drivers (Dingus et al., 2002).  Also reviewed in </a:t>
            </a:r>
            <a:r>
              <a:rPr lang="en-US" dirty="0" err="1" smtClean="0"/>
              <a:t>Knipling</a:t>
            </a:r>
            <a:r>
              <a:rPr lang="en-US" dirty="0" smtClean="0"/>
              <a:t> (2006) and </a:t>
            </a:r>
            <a:r>
              <a:rPr lang="en-US" dirty="0" err="1" smtClean="0"/>
              <a:t>Knipling</a:t>
            </a:r>
            <a:r>
              <a:rPr lang="en-US" dirty="0" smtClean="0"/>
              <a:t> (2009).</a:t>
            </a:r>
          </a:p>
          <a:p>
            <a:pPr>
              <a:spcBef>
                <a:spcPct val="0"/>
              </a:spcBef>
            </a:pPr>
            <a:endParaRPr lang="en-US" dirty="0" smtClean="0"/>
          </a:p>
        </p:txBody>
      </p:sp>
      <p:sp>
        <p:nvSpPr>
          <p:cNvPr id="297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F85DB7-E20B-4A2C-B595-B3FDAB4B0864}" type="slidenum">
              <a:rPr lang="en-US"/>
              <a:pPr fontAlgn="base">
                <a:spcBef>
                  <a:spcPct val="0"/>
                </a:spcBef>
                <a:spcAft>
                  <a:spcPct val="0"/>
                </a:spcAft>
                <a:defRPr/>
              </a:pPr>
              <a:t>172</a:t>
            </a:fld>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2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“and some disadvantages, both based on safety research.” </a:t>
            </a:r>
          </a:p>
          <a:p>
            <a:pPr>
              <a:spcBef>
                <a:spcPct val="0"/>
              </a:spcBef>
            </a:pPr>
            <a:r>
              <a:rPr lang="en-US" dirty="0" smtClean="0">
                <a:solidFill>
                  <a:srgbClr val="0033CC"/>
                </a:solidFill>
              </a:rPr>
              <a:t>___________________</a:t>
            </a:r>
          </a:p>
          <a:p>
            <a:pPr>
              <a:spcBef>
                <a:spcPct val="0"/>
              </a:spcBef>
            </a:pPr>
            <a:endParaRPr lang="en-US" dirty="0" smtClean="0">
              <a:solidFill>
                <a:srgbClr val="0033CC"/>
              </a:solidFill>
            </a:endParaRPr>
          </a:p>
          <a:p>
            <a:pPr eaLnBrk="1" hangingPunct="1">
              <a:spcBef>
                <a:spcPct val="0"/>
              </a:spcBef>
            </a:pPr>
            <a:r>
              <a:rPr lang="en-US" dirty="0" smtClean="0"/>
              <a:t>Additional information:  Advantages and disadvantages based primarily on naturalistic driving study of team and solo drivers (Dingus et al., 2002).  Also reviewed in </a:t>
            </a:r>
            <a:r>
              <a:rPr lang="en-US" dirty="0" err="1" smtClean="0"/>
              <a:t>Knipling</a:t>
            </a:r>
            <a:r>
              <a:rPr lang="en-US" dirty="0" smtClean="0"/>
              <a:t> (2006) and </a:t>
            </a:r>
            <a:r>
              <a:rPr lang="en-US" dirty="0" err="1" smtClean="0"/>
              <a:t>Knipling</a:t>
            </a:r>
            <a:r>
              <a:rPr lang="en-US" dirty="0" smtClean="0"/>
              <a:t> (2009).</a:t>
            </a:r>
          </a:p>
          <a:p>
            <a:pPr>
              <a:spcBef>
                <a:spcPct val="0"/>
              </a:spcBef>
            </a:pPr>
            <a:endParaRPr lang="en-US" dirty="0" smtClean="0"/>
          </a:p>
        </p:txBody>
      </p:sp>
      <p:sp>
        <p:nvSpPr>
          <p:cNvPr id="300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4D8FAC-1EED-4AFC-ACCF-68363E688ACC}" type="slidenum">
              <a:rPr lang="en-US"/>
              <a:pPr fontAlgn="base">
                <a:spcBef>
                  <a:spcPct val="0"/>
                </a:spcBef>
                <a:spcAft>
                  <a:spcPct val="0"/>
                </a:spcAft>
                <a:defRPr/>
              </a:pPr>
              <a:t>173</a:t>
            </a:fld>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3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key U.S. sleeper berth rules for truck and for bus drivers.”</a:t>
            </a:r>
            <a:endParaRPr lang="en-US" dirty="0" smtClean="0"/>
          </a:p>
        </p:txBody>
      </p:sp>
      <p:sp>
        <p:nvSpPr>
          <p:cNvPr id="3020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A0ACF3-4CD9-4A76-85ED-0FF3FECA2A7E}" type="slidenum">
              <a:rPr lang="en-US"/>
              <a:pPr fontAlgn="base">
                <a:spcBef>
                  <a:spcPct val="0"/>
                </a:spcBef>
                <a:spcAft>
                  <a:spcPct val="0"/>
                </a:spcAft>
                <a:defRPr/>
              </a:pPr>
              <a:t>174</a:t>
            </a:fld>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4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“In Canada, the rules are the same for truck and bus drivers, but different for single and team drivers.”</a:t>
            </a:r>
            <a:endParaRPr lang="en-US" dirty="0" smtClean="0"/>
          </a:p>
          <a:p>
            <a:pPr>
              <a:spcBef>
                <a:spcPct val="0"/>
              </a:spcBef>
            </a:pPr>
            <a:endParaRPr lang="en-US" dirty="0" smtClean="0"/>
          </a:p>
          <a:p>
            <a:pPr>
              <a:spcBef>
                <a:spcPct val="0"/>
              </a:spcBef>
            </a:pPr>
            <a:endParaRPr lang="en-US" dirty="0" smtClean="0"/>
          </a:p>
        </p:txBody>
      </p:sp>
      <p:sp>
        <p:nvSpPr>
          <p:cNvPr id="304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F7F78B-66C3-4930-BBD4-1013C9278B16}" type="slidenum">
              <a:rPr lang="en-US"/>
              <a:pPr fontAlgn="base">
                <a:spcBef>
                  <a:spcPct val="0"/>
                </a:spcBef>
                <a:spcAft>
                  <a:spcPct val="0"/>
                </a:spcAft>
                <a:defRPr/>
              </a:pPr>
              <a:t>175</a:t>
            </a:fld>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5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five tips for compliant and safe sleeper berth use.” </a:t>
            </a:r>
          </a:p>
          <a:p>
            <a:pPr>
              <a:spcBef>
                <a:spcPct val="0"/>
              </a:spcBef>
            </a:pPr>
            <a:r>
              <a:rPr lang="en-US" dirty="0" smtClean="0">
                <a:solidFill>
                  <a:srgbClr val="0033CC"/>
                </a:solidFill>
              </a:rPr>
              <a:t>________________</a:t>
            </a:r>
          </a:p>
          <a:p>
            <a:pPr>
              <a:spcBef>
                <a:spcPct val="0"/>
              </a:spcBef>
            </a:pPr>
            <a:endParaRPr lang="en-US" dirty="0" smtClean="0">
              <a:solidFill>
                <a:srgbClr val="0033CC"/>
              </a:solidFill>
            </a:endParaRPr>
          </a:p>
          <a:p>
            <a:pPr eaLnBrk="1" hangingPunct="1">
              <a:spcBef>
                <a:spcPct val="0"/>
              </a:spcBef>
            </a:pPr>
            <a:r>
              <a:rPr lang="en-US" dirty="0" smtClean="0">
                <a:solidFill>
                  <a:srgbClr val="002060"/>
                </a:solidFill>
              </a:rPr>
              <a:t>Additional information:  Some drivers like to use a sound machine or fan in the sleeper berth to mask road noise.   In regard to circadian valleys:  Ordinarily both drivers will not be able to sleep during these periods.  Nevertheless, the team should work to ensure that one driver takes advantage of these periods.   If a stop is planned where both drivers can sleep, circadian valleys are the best times (especially 2 to 7am). </a:t>
            </a:r>
          </a:p>
          <a:p>
            <a:pPr>
              <a:spcBef>
                <a:spcPct val="0"/>
              </a:spcBef>
            </a:pPr>
            <a:endParaRPr lang="en-US" dirty="0" smtClean="0"/>
          </a:p>
        </p:txBody>
      </p:sp>
      <p:sp>
        <p:nvSpPr>
          <p:cNvPr id="306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23079C-4792-49AC-AE28-E65B3DB73C05}" type="slidenum">
              <a:rPr lang="en-US"/>
              <a:pPr fontAlgn="base">
                <a:spcBef>
                  <a:spcPct val="0"/>
                </a:spcBef>
                <a:spcAft>
                  <a:spcPct val="0"/>
                </a:spcAft>
                <a:defRPr/>
              </a:pPr>
              <a:t>176</a:t>
            </a:fld>
            <a:endParaRPr 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6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“And, finally, here are some more general suggestions for improving team driving.” </a:t>
            </a:r>
          </a:p>
          <a:p>
            <a:pPr>
              <a:spcBef>
                <a:spcPct val="0"/>
              </a:spcBef>
            </a:pPr>
            <a:r>
              <a:rPr lang="en-US" dirty="0" smtClean="0">
                <a:solidFill>
                  <a:srgbClr val="0033CC"/>
                </a:solidFill>
              </a:rPr>
              <a:t>___________</a:t>
            </a:r>
            <a:endParaRPr lang="en-US" dirty="0" smtClean="0">
              <a:solidFill>
                <a:srgbClr val="002060"/>
              </a:solidFill>
            </a:endParaRPr>
          </a:p>
          <a:p>
            <a:pPr>
              <a:spcBef>
                <a:spcPct val="0"/>
              </a:spcBef>
            </a:pPr>
            <a:endParaRPr lang="en-US" dirty="0" smtClean="0"/>
          </a:p>
          <a:p>
            <a:pPr>
              <a:spcBef>
                <a:spcPct val="0"/>
              </a:spcBef>
            </a:pPr>
            <a:r>
              <a:rPr lang="en-US" dirty="0" smtClean="0">
                <a:solidFill>
                  <a:srgbClr val="002060"/>
                </a:solidFill>
              </a:rPr>
              <a:t>Instructor Note:  Review question on team driving.  Q:  </a:t>
            </a:r>
            <a:r>
              <a:rPr lang="en-US" dirty="0" smtClean="0"/>
              <a:t>We cited five </a:t>
            </a:r>
            <a:r>
              <a:rPr lang="en-US" i="1" dirty="0" smtClean="0"/>
              <a:t>advantages</a:t>
            </a:r>
            <a:r>
              <a:rPr lang="en-US" dirty="0" smtClean="0"/>
              <a:t> of team driving for alertness.  Can you state three of them?</a:t>
            </a:r>
          </a:p>
          <a:p>
            <a:pPr>
              <a:spcBef>
                <a:spcPct val="0"/>
              </a:spcBef>
            </a:pPr>
            <a:r>
              <a:rPr lang="en-US" dirty="0" smtClean="0"/>
              <a:t>A:  Any three of these:</a:t>
            </a:r>
          </a:p>
          <a:p>
            <a:pPr>
              <a:spcBef>
                <a:spcPct val="0"/>
              </a:spcBef>
            </a:pPr>
            <a:r>
              <a:rPr lang="en-US" dirty="0" smtClean="0"/>
              <a:t>Drivers help each other stay awake.</a:t>
            </a:r>
          </a:p>
          <a:p>
            <a:pPr>
              <a:spcBef>
                <a:spcPct val="0"/>
              </a:spcBef>
            </a:pPr>
            <a:r>
              <a:rPr lang="en-US" dirty="0" smtClean="0"/>
              <a:t>Drivers get more sleep</a:t>
            </a:r>
          </a:p>
          <a:p>
            <a:pPr>
              <a:spcBef>
                <a:spcPct val="0"/>
              </a:spcBef>
            </a:pPr>
            <a:r>
              <a:rPr lang="en-US" dirty="0" smtClean="0"/>
              <a:t>Drivers can rest when tired</a:t>
            </a:r>
          </a:p>
          <a:p>
            <a:pPr>
              <a:spcBef>
                <a:spcPct val="0"/>
              </a:spcBef>
            </a:pPr>
            <a:r>
              <a:rPr lang="en-US" dirty="0" smtClean="0"/>
              <a:t>Reduces time-on-task</a:t>
            </a:r>
          </a:p>
          <a:p>
            <a:pPr>
              <a:spcBef>
                <a:spcPct val="0"/>
              </a:spcBef>
            </a:pPr>
            <a:r>
              <a:rPr lang="en-US" dirty="0" smtClean="0"/>
              <a:t>Team drivers less likely to push themselves to the limit.”</a:t>
            </a:r>
          </a:p>
          <a:p>
            <a:pPr>
              <a:spcBef>
                <a:spcPct val="0"/>
              </a:spcBef>
            </a:pPr>
            <a:endParaRPr lang="en-US" dirty="0" smtClean="0"/>
          </a:p>
        </p:txBody>
      </p:sp>
      <p:sp>
        <p:nvSpPr>
          <p:cNvPr id="308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F60A88-84DD-4832-B905-1BF2C644CE95}" type="slidenum">
              <a:rPr lang="en-US"/>
              <a:pPr fontAlgn="base">
                <a:spcBef>
                  <a:spcPct val="0"/>
                </a:spcBef>
                <a:spcAft>
                  <a:spcPct val="0"/>
                </a:spcAft>
                <a:defRPr/>
              </a:pPr>
              <a:t>177</a:t>
            </a:fld>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7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 </a:t>
            </a:r>
            <a:r>
              <a:rPr lang="en-US" dirty="0" err="1" smtClean="0">
                <a:solidFill>
                  <a:srgbClr val="0033CC"/>
                </a:solidFill>
              </a:rPr>
              <a:t>TtT</a:t>
            </a:r>
            <a:r>
              <a:rPr lang="en-US" dirty="0" smtClean="0">
                <a:solidFill>
                  <a:srgbClr val="0033CC"/>
                </a:solidFill>
              </a:rPr>
              <a:t> Narration:  “Here is the Module conclusion, including a review and summary of key points.”</a:t>
            </a:r>
            <a:endParaRPr lang="en-US" dirty="0" smtClean="0"/>
          </a:p>
        </p:txBody>
      </p:sp>
      <p:sp>
        <p:nvSpPr>
          <p:cNvPr id="320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8C5904-A81E-444D-97D2-B84828E669DC}" type="slidenum">
              <a:rPr lang="en-US"/>
              <a:pPr fontAlgn="base">
                <a:spcBef>
                  <a:spcPct val="0"/>
                </a:spcBef>
                <a:spcAft>
                  <a:spcPct val="0"/>
                </a:spcAft>
                <a:defRPr/>
              </a:pPr>
              <a:t>178</a:t>
            </a:fld>
            <a:endParaRPr lang="en-US"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8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 </a:t>
            </a:r>
            <a:r>
              <a:rPr lang="en-US" dirty="0" err="1" smtClean="0">
                <a:solidFill>
                  <a:srgbClr val="0033CC"/>
                </a:solidFill>
              </a:rPr>
              <a:t>TtT</a:t>
            </a:r>
            <a:r>
              <a:rPr lang="en-US" dirty="0" smtClean="0">
                <a:solidFill>
                  <a:srgbClr val="0033CC"/>
                </a:solidFill>
              </a:rPr>
              <a:t> Narration:   “</a:t>
            </a:r>
            <a:r>
              <a:rPr lang="en-US" dirty="0" smtClean="0"/>
              <a:t>Here is what will be reviewed.”</a:t>
            </a:r>
          </a:p>
        </p:txBody>
      </p:sp>
      <p:sp>
        <p:nvSpPr>
          <p:cNvPr id="322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74ABAC-AC7D-4A33-9019-16104968FB03}" type="slidenum">
              <a:rPr lang="en-US"/>
              <a:pPr fontAlgn="base">
                <a:spcBef>
                  <a:spcPct val="0"/>
                </a:spcBef>
                <a:spcAft>
                  <a:spcPct val="0"/>
                </a:spcAft>
                <a:defRPr/>
              </a:pPr>
              <a:t>179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“This section covers the web-based FMP training.  The web-based training has the same content as the classroom training, but the mode of delivery is quite different.  We’ll discuss its advantages, the FMP website, Learning Management Systems, supervising and assisting trainees, and testing and record-keeping.” </a:t>
            </a:r>
          </a:p>
          <a:p>
            <a:pPr eaLnBrk="1" hangingPunct="1">
              <a:spcBef>
                <a:spcPct val="0"/>
              </a:spcBef>
            </a:pPr>
            <a:endParaRPr lang="en-US" dirty="0" smtClean="0"/>
          </a:p>
          <a:p>
            <a:pPr eaLnBrk="1" hangingPunct="1">
              <a:spcBef>
                <a:spcPct val="0"/>
              </a:spcBef>
            </a:pPr>
            <a:r>
              <a:rPr lang="en-US" dirty="0" smtClean="0">
                <a:solidFill>
                  <a:srgbClr val="002060"/>
                </a:solidFill>
              </a:rPr>
              <a:t>___________</a:t>
            </a:r>
          </a:p>
          <a:p>
            <a:pPr eaLnBrk="1" hangingPunct="1">
              <a:spcBef>
                <a:spcPct val="0"/>
              </a:spcBef>
            </a:pPr>
            <a:r>
              <a:rPr lang="en-US" dirty="0" smtClean="0">
                <a:solidFill>
                  <a:srgbClr val="002060"/>
                </a:solidFill>
              </a:rPr>
              <a:t>Additional instructor note:  Web-based training is best learned through doing it, as opposed to talking about it.  This section is relatively short and is intended to establish NAFMP trainers’ responsibilities relating to web-based training.  They should be thoroughly experienced and practiced in the web-based modules before actually assisting students using them.  </a:t>
            </a:r>
          </a:p>
          <a:p>
            <a:endParaRPr lang="en-US" dirty="0" smtClean="0"/>
          </a:p>
          <a:p>
            <a:r>
              <a:rPr lang="en-US" dirty="0" smtClean="0"/>
              <a:t>Section learning objectives:</a:t>
            </a:r>
          </a:p>
          <a:p>
            <a:r>
              <a:rPr lang="en-US" dirty="0" smtClean="0"/>
              <a:t>(K) Identify advantages and applications of web-based training.</a:t>
            </a:r>
          </a:p>
          <a:p>
            <a:r>
              <a:rPr lang="en-US" dirty="0" smtClean="0"/>
              <a:t>(K) Identify FMP website characteristics and use in training.</a:t>
            </a:r>
          </a:p>
          <a:p>
            <a:r>
              <a:rPr lang="en-US" dirty="0" smtClean="0"/>
              <a:t>(K) Recognize specific trainer tasks and responsibilities.</a:t>
            </a:r>
          </a:p>
          <a:p>
            <a:r>
              <a:rPr lang="en-US" dirty="0" smtClean="0"/>
              <a:t>(S) Be able to effectively coordinate and facilitate NAFMP web-based training at the company level.</a:t>
            </a:r>
          </a:p>
          <a:p>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65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AC8A9A-C1F9-43FC-B68E-1A65A8BBBBF5}" type="slidenum">
              <a:rPr lang="en-US" smtClean="0"/>
              <a:pPr fontAlgn="base">
                <a:spcBef>
                  <a:spcPct val="0"/>
                </a:spcBef>
                <a:spcAft>
                  <a:spcPct val="0"/>
                </a:spcAft>
                <a:defRPr/>
              </a:pPr>
              <a:t>18</a:t>
            </a:fld>
            <a:endParaRPr lang="en-US" dirty="0"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9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is the first of two slides reviewing key module terminology and concepts.”</a:t>
            </a:r>
          </a:p>
          <a:p>
            <a:pPr>
              <a:spcBef>
                <a:spcPct val="0"/>
              </a:spcBef>
            </a:pPr>
            <a:r>
              <a:rPr lang="en-US" dirty="0" smtClean="0">
                <a:solidFill>
                  <a:srgbClr val="0033CC"/>
                </a:solidFill>
              </a:rPr>
              <a:t>__________</a:t>
            </a:r>
          </a:p>
          <a:p>
            <a:pPr>
              <a:spcBef>
                <a:spcPct val="0"/>
              </a:spcBef>
            </a:pPr>
            <a:endParaRPr lang="en-US" dirty="0" smtClean="0">
              <a:solidFill>
                <a:srgbClr val="0033CC"/>
              </a:solidFill>
              <a:sym typeface="Wingdings" pitchFamily="2" charset="2"/>
            </a:endParaRPr>
          </a:p>
          <a:p>
            <a:pPr>
              <a:spcBef>
                <a:spcPct val="0"/>
              </a:spcBef>
            </a:pPr>
            <a:r>
              <a:rPr lang="en-US" dirty="0" smtClean="0">
                <a:solidFill>
                  <a:srgbClr val="0033CC"/>
                </a:solidFill>
                <a:sym typeface="Wingdings" pitchFamily="2" charset="2"/>
              </a:rPr>
              <a:t>Additional instructor note:  Consider going through the list, asking who can define the term and/or explain it.  Most can be described briefly and concisely.  As instructor, you should be prepared to explain any items or correct any misunderstandings.</a:t>
            </a:r>
            <a:endParaRPr lang="en-US" dirty="0" smtClean="0">
              <a:solidFill>
                <a:srgbClr val="002060"/>
              </a:solidFill>
              <a:sym typeface="Wingdings" pitchFamily="2" charset="2"/>
            </a:endParaRPr>
          </a:p>
          <a:p>
            <a:pPr>
              <a:spcBef>
                <a:spcPct val="0"/>
              </a:spcBef>
            </a:pPr>
            <a:endParaRPr lang="en-US" dirty="0" smtClean="0"/>
          </a:p>
        </p:txBody>
      </p:sp>
      <p:sp>
        <p:nvSpPr>
          <p:cNvPr id="3246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8C88FC-92CA-469D-B307-44602F88C688}" type="slidenum">
              <a:rPr lang="en-US"/>
              <a:pPr fontAlgn="base">
                <a:spcBef>
                  <a:spcPct val="0"/>
                </a:spcBef>
                <a:spcAft>
                  <a:spcPct val="0"/>
                </a:spcAft>
                <a:defRPr/>
              </a:pPr>
              <a:t>180</a:t>
            </a:fld>
            <a:endParaRPr lang="en-US" dirty="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is the second of two review slides.”</a:t>
            </a:r>
          </a:p>
          <a:p>
            <a:pPr>
              <a:spcBef>
                <a:spcPct val="0"/>
              </a:spcBef>
            </a:pPr>
            <a:r>
              <a:rPr lang="en-US" dirty="0" smtClean="0">
                <a:solidFill>
                  <a:srgbClr val="0033CC"/>
                </a:solidFill>
                <a:sym typeface="Wingdings" pitchFamily="2" charset="2"/>
              </a:rPr>
              <a:t>___________</a:t>
            </a:r>
          </a:p>
          <a:p>
            <a:pPr>
              <a:spcBef>
                <a:spcPct val="0"/>
              </a:spcBef>
            </a:pPr>
            <a:endParaRPr lang="en-US" dirty="0" smtClean="0">
              <a:solidFill>
                <a:srgbClr val="0033CC"/>
              </a:solidFill>
              <a:sym typeface="Wingdings" pitchFamily="2" charset="2"/>
            </a:endParaRPr>
          </a:p>
          <a:p>
            <a:pPr>
              <a:spcBef>
                <a:spcPct val="0"/>
              </a:spcBef>
            </a:pPr>
            <a:r>
              <a:rPr lang="en-US" dirty="0" smtClean="0">
                <a:solidFill>
                  <a:srgbClr val="0033CC"/>
                </a:solidFill>
                <a:sym typeface="Wingdings" pitchFamily="2" charset="2"/>
              </a:rPr>
              <a:t>Additional instructor note:  Consider going through the list, asking who can define the term and/or explain it.  Most can be described briefly and concisely.  As instructor, you should be prepared to explain any items or correct any misunderstandings.</a:t>
            </a:r>
            <a:endParaRPr lang="en-US" dirty="0" smtClean="0">
              <a:solidFill>
                <a:srgbClr val="002060"/>
              </a:solidFill>
              <a:sym typeface="Wingdings" pitchFamily="2" charset="2"/>
            </a:endParaRPr>
          </a:p>
          <a:p>
            <a:pPr>
              <a:spcBef>
                <a:spcPct val="0"/>
              </a:spcBef>
            </a:pPr>
            <a:endParaRPr lang="en-US" dirty="0" smtClean="0">
              <a:solidFill>
                <a:srgbClr val="800000"/>
              </a:solidFill>
              <a:sym typeface="Wingdings" pitchFamily="2" charset="2"/>
            </a:endParaRPr>
          </a:p>
          <a:p>
            <a:pPr>
              <a:spcBef>
                <a:spcPct val="0"/>
              </a:spcBef>
            </a:pPr>
            <a:endParaRPr lang="en-US" dirty="0" smtClean="0">
              <a:solidFill>
                <a:srgbClr val="800000"/>
              </a:solidFill>
              <a:sym typeface="Wingdings" pitchFamily="2" charset="2"/>
            </a:endParaRPr>
          </a:p>
          <a:p>
            <a:pPr>
              <a:spcBef>
                <a:spcPct val="0"/>
              </a:spcBef>
            </a:pPr>
            <a:endParaRPr lang="en-US" dirty="0" smtClean="0"/>
          </a:p>
        </p:txBody>
      </p:sp>
      <p:sp>
        <p:nvSpPr>
          <p:cNvPr id="3266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B24D14-BB49-470A-BC9B-E8F41DA0FB95}" type="slidenum">
              <a:rPr lang="en-US"/>
              <a:pPr fontAlgn="base">
                <a:spcBef>
                  <a:spcPct val="0"/>
                </a:spcBef>
                <a:spcAft>
                  <a:spcPct val="0"/>
                </a:spcAft>
                <a:defRPr/>
              </a:pPr>
              <a:t>181</a:t>
            </a:fld>
            <a:endParaRPr lang="en-US" dirty="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1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is the first of two slides presenting fatigue myths.  The slide narration explains why these statements are incorrect.  Can you explain them?”</a:t>
            </a:r>
          </a:p>
          <a:p>
            <a:pPr>
              <a:spcBef>
                <a:spcPct val="0"/>
              </a:spcBef>
            </a:pPr>
            <a:r>
              <a:rPr lang="en-US" dirty="0" smtClean="0">
                <a:solidFill>
                  <a:srgbClr val="0033CC"/>
                </a:solidFill>
              </a:rPr>
              <a:t>_______________</a:t>
            </a:r>
          </a:p>
          <a:p>
            <a:pPr>
              <a:spcBef>
                <a:spcPct val="0"/>
              </a:spcBef>
            </a:pPr>
            <a:endParaRPr lang="en-US" dirty="0" smtClean="0">
              <a:solidFill>
                <a:srgbClr val="0033CC"/>
              </a:solidFill>
            </a:endParaRPr>
          </a:p>
          <a:p>
            <a:pPr>
              <a:spcBef>
                <a:spcPct val="0"/>
              </a:spcBef>
            </a:pPr>
            <a:endParaRPr lang="en-US" dirty="0" smtClean="0">
              <a:solidFill>
                <a:srgbClr val="0033CC"/>
              </a:solidFill>
              <a:sym typeface="Wingdings" pitchFamily="2" charset="2"/>
            </a:endParaRPr>
          </a:p>
          <a:p>
            <a:pPr>
              <a:spcBef>
                <a:spcPct val="0"/>
              </a:spcBef>
            </a:pPr>
            <a:r>
              <a:rPr lang="en-US" dirty="0" smtClean="0">
                <a:solidFill>
                  <a:srgbClr val="0033CC"/>
                </a:solidFill>
                <a:sym typeface="Wingdings" pitchFamily="2" charset="2"/>
              </a:rPr>
              <a:t>Additional instructor note:  As instructor, you should be prepared to explain any items or correct any misunderstandings.</a:t>
            </a:r>
            <a:endParaRPr lang="en-US" dirty="0" smtClean="0">
              <a:solidFill>
                <a:srgbClr val="002060"/>
              </a:solidFill>
              <a:sym typeface="Wingdings" pitchFamily="2" charset="2"/>
            </a:endParaRPr>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328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F106B7-315D-4FEA-8FEA-A07D86106B4E}" type="slidenum">
              <a:rPr lang="en-US"/>
              <a:pPr fontAlgn="base">
                <a:spcBef>
                  <a:spcPct val="0"/>
                </a:spcBef>
                <a:spcAft>
                  <a:spcPct val="0"/>
                </a:spcAft>
                <a:defRPr/>
              </a:pPr>
              <a:t>182</a:t>
            </a:fld>
            <a:endParaRPr lang="en-US" dirty="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2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is the second of two slides on fatigue myths.”</a:t>
            </a:r>
          </a:p>
          <a:p>
            <a:pPr>
              <a:spcBef>
                <a:spcPct val="0"/>
              </a:spcBef>
            </a:pPr>
            <a:r>
              <a:rPr lang="en-US" dirty="0" smtClean="0">
                <a:solidFill>
                  <a:srgbClr val="0033CC"/>
                </a:solidFill>
              </a:rPr>
              <a:t>__________</a:t>
            </a:r>
          </a:p>
          <a:p>
            <a:pPr>
              <a:spcBef>
                <a:spcPct val="0"/>
              </a:spcBef>
            </a:pPr>
            <a:endParaRPr lang="en-US" dirty="0" smtClean="0">
              <a:solidFill>
                <a:srgbClr val="0033CC"/>
              </a:solidFill>
            </a:endParaRPr>
          </a:p>
          <a:p>
            <a:pPr eaLnBrk="1" hangingPunct="1">
              <a:spcBef>
                <a:spcPct val="0"/>
              </a:spcBef>
            </a:pPr>
            <a:r>
              <a:rPr lang="en-US" dirty="0" smtClean="0">
                <a:solidFill>
                  <a:srgbClr val="0033CC"/>
                </a:solidFill>
                <a:sym typeface="Wingdings" pitchFamily="2" charset="2"/>
              </a:rPr>
              <a:t>Additional instructor note:  As instructor, you should be prepared to explain any items or correct any misunderstandings.</a:t>
            </a:r>
            <a:endParaRPr lang="en-US" dirty="0" smtClean="0">
              <a:solidFill>
                <a:srgbClr val="002060"/>
              </a:solidFill>
              <a:sym typeface="Wingdings" pitchFamily="2" charset="2"/>
            </a:endParaRPr>
          </a:p>
          <a:p>
            <a:pPr>
              <a:spcBef>
                <a:spcPct val="0"/>
              </a:spcBef>
            </a:pPr>
            <a:endParaRPr lang="en-US" dirty="0" smtClean="0"/>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3307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3DEE75-2233-472B-9A36-43316F23800B}" type="slidenum">
              <a:rPr lang="en-US"/>
              <a:pPr fontAlgn="base">
                <a:spcBef>
                  <a:spcPct val="0"/>
                </a:spcBef>
                <a:spcAft>
                  <a:spcPct val="0"/>
                </a:spcAft>
                <a:defRPr/>
              </a:pPr>
              <a:t>183</a:t>
            </a:fld>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3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“Finally, there are two slides on fatigue management “Do’s” and one on “Don’ts.  Can you explain them?”</a:t>
            </a:r>
          </a:p>
          <a:p>
            <a:pPr>
              <a:spcBef>
                <a:spcPct val="0"/>
              </a:spcBef>
            </a:pPr>
            <a:r>
              <a:rPr lang="en-US" dirty="0" smtClean="0">
                <a:solidFill>
                  <a:srgbClr val="0033CC"/>
                </a:solidFill>
              </a:rPr>
              <a:t>____________</a:t>
            </a:r>
          </a:p>
          <a:p>
            <a:pPr>
              <a:spcBef>
                <a:spcPct val="0"/>
              </a:spcBef>
            </a:pPr>
            <a:endParaRPr lang="en-US" dirty="0" smtClean="0">
              <a:solidFill>
                <a:srgbClr val="0033CC"/>
              </a:solidFill>
            </a:endParaRPr>
          </a:p>
          <a:p>
            <a:pPr eaLnBrk="1" hangingPunct="1">
              <a:spcBef>
                <a:spcPct val="0"/>
              </a:spcBef>
            </a:pPr>
            <a:r>
              <a:rPr lang="en-US" dirty="0" smtClean="0">
                <a:solidFill>
                  <a:srgbClr val="0033CC"/>
                </a:solidFill>
                <a:sym typeface="Wingdings" pitchFamily="2" charset="2"/>
              </a:rPr>
              <a:t>Additional instructor note:  As with the previous slides, consider going through the list, asking students if they can explain each item.  Or you might just select a few of them for discussion.  As instructor, you should be prepared to explain any items or correct any misunderstandings.  Examples:  What are the fatigue factors affecting you at any time?    How can you use darkness as an aid to fatigue management?  How can you use light?  </a:t>
            </a:r>
            <a:endParaRPr lang="en-US" dirty="0" smtClean="0">
              <a:solidFill>
                <a:srgbClr val="002060"/>
              </a:solidFill>
              <a:sym typeface="Wingdings" pitchFamily="2" charset="2"/>
            </a:endParaRPr>
          </a:p>
          <a:p>
            <a:pPr>
              <a:spcBef>
                <a:spcPct val="0"/>
              </a:spcBef>
            </a:pPr>
            <a:endParaRPr lang="en-US" dirty="0" smtClean="0">
              <a:solidFill>
                <a:srgbClr val="002060"/>
              </a:solidFill>
            </a:endParaRPr>
          </a:p>
          <a:p>
            <a:pPr>
              <a:spcBef>
                <a:spcPct val="0"/>
              </a:spcBef>
            </a:pPr>
            <a:endParaRPr lang="en-US" dirty="0" smtClean="0">
              <a:solidFill>
                <a:srgbClr val="002060"/>
              </a:solidFill>
            </a:endParaRPr>
          </a:p>
        </p:txBody>
      </p:sp>
      <p:sp>
        <p:nvSpPr>
          <p:cNvPr id="3328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A7F5EF-1FB0-4FD4-A3C3-CA7BA9FCBF73}" type="slidenum">
              <a:rPr lang="en-US"/>
              <a:pPr fontAlgn="base">
                <a:spcBef>
                  <a:spcPct val="0"/>
                </a:spcBef>
                <a:spcAft>
                  <a:spcPct val="0"/>
                </a:spcAft>
                <a:defRPr/>
              </a:pPr>
              <a:t>184</a:t>
            </a:fld>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4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is the second slide on “Do’s.  Why is safety belt use a part of fatigue management?  Because fatigue-related crashes are usually run-off-road or rollovers, the crashes where you need your safety belt the most.”</a:t>
            </a:r>
          </a:p>
          <a:p>
            <a:pPr>
              <a:spcBef>
                <a:spcPct val="0"/>
              </a:spcBef>
            </a:pPr>
            <a:r>
              <a:rPr lang="en-US" dirty="0" smtClean="0">
                <a:solidFill>
                  <a:srgbClr val="0033CC"/>
                </a:solidFill>
              </a:rPr>
              <a:t>_______________</a:t>
            </a:r>
          </a:p>
          <a:p>
            <a:pPr>
              <a:spcBef>
                <a:spcPct val="0"/>
              </a:spcBef>
            </a:pPr>
            <a:endParaRPr lang="en-US" dirty="0" smtClean="0">
              <a:solidFill>
                <a:srgbClr val="0033CC"/>
              </a:solidFill>
            </a:endParaRPr>
          </a:p>
          <a:p>
            <a:pPr>
              <a:spcBef>
                <a:spcPct val="0"/>
              </a:spcBef>
            </a:pPr>
            <a:endParaRPr lang="en-US" dirty="0" smtClean="0">
              <a:solidFill>
                <a:srgbClr val="002060"/>
              </a:solidFill>
            </a:endParaRPr>
          </a:p>
          <a:p>
            <a:pPr eaLnBrk="1" hangingPunct="1">
              <a:spcBef>
                <a:spcPct val="0"/>
              </a:spcBef>
            </a:pPr>
            <a:r>
              <a:rPr lang="en-US" dirty="0" smtClean="0">
                <a:solidFill>
                  <a:srgbClr val="0033CC"/>
                </a:solidFill>
                <a:sym typeface="Wingdings" pitchFamily="2" charset="2"/>
              </a:rPr>
              <a:t>Additional instructor note:  As with the previous slides, consider going through the list, asking students if they can explain each item.  Or you might just select a few of them for discussion.  As instructor, you should be prepared to explain any items or correct any misunderstandings.  Examples:  Can you name the five keys to wellness (Optional hint:  The first was nutrition)?  Why is a nap better than a break without a nap?  </a:t>
            </a:r>
            <a:endParaRPr lang="en-US" dirty="0" smtClean="0">
              <a:solidFill>
                <a:srgbClr val="002060"/>
              </a:solidFill>
              <a:sym typeface="Wingdings" pitchFamily="2" charset="2"/>
            </a:endParaRPr>
          </a:p>
          <a:p>
            <a:pPr>
              <a:spcBef>
                <a:spcPct val="0"/>
              </a:spcBef>
            </a:pPr>
            <a:endParaRPr lang="en-US" dirty="0" smtClean="0"/>
          </a:p>
        </p:txBody>
      </p:sp>
      <p:sp>
        <p:nvSpPr>
          <p:cNvPr id="3348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7C363D-1C3D-435D-937A-C56D26042536}" type="slidenum">
              <a:rPr lang="en-US"/>
              <a:pPr fontAlgn="base">
                <a:spcBef>
                  <a:spcPct val="0"/>
                </a:spcBef>
                <a:spcAft>
                  <a:spcPct val="0"/>
                </a:spcAft>
                <a:defRPr/>
              </a:pPr>
              <a:t>185</a:t>
            </a:fld>
            <a:endParaRPr 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err="1" smtClean="0">
                <a:solidFill>
                  <a:srgbClr val="0033CC"/>
                </a:solidFill>
              </a:rPr>
              <a:t>TtT</a:t>
            </a:r>
            <a:r>
              <a:rPr lang="en-US" dirty="0" smtClean="0">
                <a:solidFill>
                  <a:srgbClr val="0033CC"/>
                </a:solidFill>
              </a:rPr>
              <a:t> Narration:   “Here are some fatigue management Don’ts.  We can’t always manage our lives perfectly, but we can try to do better!”</a:t>
            </a:r>
          </a:p>
          <a:p>
            <a:pPr>
              <a:spcBef>
                <a:spcPct val="0"/>
              </a:spcBef>
            </a:pPr>
            <a:endParaRPr lang="en-US" dirty="0" smtClean="0">
              <a:solidFill>
                <a:srgbClr val="0033CC"/>
              </a:solidFill>
            </a:endParaRPr>
          </a:p>
          <a:p>
            <a:pPr eaLnBrk="1" hangingPunct="1">
              <a:spcBef>
                <a:spcPct val="0"/>
              </a:spcBef>
            </a:pPr>
            <a:r>
              <a:rPr lang="en-US" dirty="0" smtClean="0">
                <a:solidFill>
                  <a:srgbClr val="0033CC"/>
                </a:solidFill>
                <a:sym typeface="Wingdings" pitchFamily="2" charset="2"/>
              </a:rPr>
              <a:t>____________</a:t>
            </a:r>
          </a:p>
          <a:p>
            <a:pPr eaLnBrk="1" hangingPunct="1">
              <a:spcBef>
                <a:spcPct val="0"/>
              </a:spcBef>
            </a:pPr>
            <a:r>
              <a:rPr lang="en-US" dirty="0" smtClean="0">
                <a:solidFill>
                  <a:srgbClr val="0033CC"/>
                </a:solidFill>
                <a:sym typeface="Wingdings" pitchFamily="2" charset="2"/>
              </a:rPr>
              <a:t>Additional instructor note:  As with the previous slides, consider going through the list, asking students if they can explain each item.  Or you might just select a few of them for discussion.  As instructor, you should be prepared to explain any items or correct any misunderstandings.  Examples:  Why is alcohol bad for sleep?   Why is it better to not set the alarm on weekends?  </a:t>
            </a:r>
            <a:endParaRPr lang="en-US" dirty="0" smtClean="0">
              <a:solidFill>
                <a:srgbClr val="002060"/>
              </a:solidFill>
              <a:sym typeface="Wingdings" pitchFamily="2" charset="2"/>
            </a:endParaRPr>
          </a:p>
          <a:p>
            <a:pPr>
              <a:spcBef>
                <a:spcPct val="0"/>
              </a:spcBef>
            </a:pPr>
            <a:endParaRPr lang="en-US" dirty="0" smtClean="0">
              <a:solidFill>
                <a:srgbClr val="002060"/>
              </a:solidFill>
            </a:endParaRPr>
          </a:p>
          <a:p>
            <a:pPr>
              <a:spcBef>
                <a:spcPct val="0"/>
              </a:spcBef>
            </a:pPr>
            <a:endParaRPr lang="en-US" dirty="0" smtClean="0">
              <a:solidFill>
                <a:srgbClr val="002060"/>
              </a:solidFill>
            </a:endParaRPr>
          </a:p>
          <a:p>
            <a:pPr>
              <a:spcBef>
                <a:spcPct val="0"/>
              </a:spcBef>
            </a:pPr>
            <a:endParaRPr lang="en-US" dirty="0" smtClean="0"/>
          </a:p>
        </p:txBody>
      </p:sp>
      <p:sp>
        <p:nvSpPr>
          <p:cNvPr id="336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6125D5-F77C-4CE3-94B8-E2959B907B37}" type="slidenum">
              <a:rPr lang="en-US"/>
              <a:pPr fontAlgn="base">
                <a:spcBef>
                  <a:spcPct val="0"/>
                </a:spcBef>
                <a:spcAft>
                  <a:spcPct val="0"/>
                </a:spcAft>
                <a:defRPr/>
              </a:pPr>
              <a:t>186</a:t>
            </a:fld>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a:t>
            </a:r>
          </a:p>
          <a:p>
            <a:pPr eaLnBrk="1" hangingPunct="1">
              <a:spcBef>
                <a:spcPct val="0"/>
              </a:spcBef>
            </a:pPr>
            <a:r>
              <a:rPr lang="en-US" dirty="0" smtClean="0"/>
              <a:t>   Correct Answer: D</a:t>
            </a:r>
          </a:p>
        </p:txBody>
      </p:sp>
      <p:sp>
        <p:nvSpPr>
          <p:cNvPr id="139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07AF15-344D-4B82-8F20-F075FA952149}" type="slidenum">
              <a:rPr lang="en-US" smtClean="0"/>
              <a:pPr fontAlgn="base">
                <a:spcBef>
                  <a:spcPct val="0"/>
                </a:spcBef>
                <a:spcAft>
                  <a:spcPct val="0"/>
                </a:spcAft>
                <a:defRPr/>
              </a:pPr>
              <a:t>187</a:t>
            </a:fld>
            <a:endParaRPr lang="en-US" dirty="0"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8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a:t>
            </a:r>
          </a:p>
          <a:p>
            <a:pPr eaLnBrk="1" hangingPunct="1">
              <a:spcBef>
                <a:spcPct val="0"/>
              </a:spcBef>
            </a:pPr>
            <a:r>
              <a:rPr lang="en-US" dirty="0" smtClean="0"/>
              <a:t>   Correct</a:t>
            </a:r>
            <a:r>
              <a:rPr lang="en-US" baseline="0" dirty="0" smtClean="0"/>
              <a:t> Answer: C</a:t>
            </a:r>
            <a:endParaRPr lang="en-US" dirty="0" smtClean="0"/>
          </a:p>
        </p:txBody>
      </p:sp>
      <p:sp>
        <p:nvSpPr>
          <p:cNvPr id="1413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6E8BC2-1103-4F0D-ABC2-9EB3E32EA7D7}" type="slidenum">
              <a:rPr lang="en-US" smtClean="0"/>
              <a:pPr fontAlgn="base">
                <a:spcBef>
                  <a:spcPct val="0"/>
                </a:spcBef>
                <a:spcAft>
                  <a:spcPct val="0"/>
                </a:spcAft>
                <a:defRPr/>
              </a:pPr>
              <a:t>188</a:t>
            </a:fld>
            <a:endParaRPr lang="en-US" dirty="0" smtClean="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9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Correct Answer: D</a:t>
            </a:r>
          </a:p>
        </p:txBody>
      </p:sp>
      <p:sp>
        <p:nvSpPr>
          <p:cNvPr id="143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726F46-8C0C-4E6E-9E19-CAB5E3781A25}" type="slidenum">
              <a:rPr lang="en-US" smtClean="0"/>
              <a:pPr fontAlgn="base">
                <a:spcBef>
                  <a:spcPct val="0"/>
                </a:spcBef>
                <a:spcAft>
                  <a:spcPct val="0"/>
                </a:spcAft>
                <a:defRPr/>
              </a:pPr>
              <a:t>189</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a:t>
            </a:r>
            <a:r>
              <a:rPr lang="en-US" b="1" dirty="0" smtClean="0"/>
              <a:t>“</a:t>
            </a:r>
            <a:r>
              <a:rPr lang="en-US" dirty="0" smtClean="0"/>
              <a:t>Web-based training has a number of advantages over conventional classroom instruction.  Training access is e</a:t>
            </a:r>
            <a:r>
              <a:rPr lang="en-US" dirty="0" smtClean="0">
                <a:solidFill>
                  <a:srgbClr val="002060"/>
                </a:solidFill>
              </a:rPr>
              <a:t>asier, and with greatly reduced travel time and expenses.  Web-based training is convenient and flexible for learners.  Good web-based training is interactive and engaging, and usually results in reduced training time because each learner can move ahead at his own pace.  Web-based training provides both standardized instruction and economies of scale.  It also provides easier tracking of trainee performance and easier record-keeping for the organization.”</a:t>
            </a:r>
          </a:p>
          <a:p>
            <a:pPr eaLnBrk="1" hangingPunct="1">
              <a:spcBef>
                <a:spcPct val="0"/>
              </a:spcBef>
            </a:pPr>
            <a:endParaRPr lang="en-US" dirty="0" smtClean="0"/>
          </a:p>
          <a:p>
            <a:pPr eaLnBrk="1" hangingPunct="1">
              <a:spcBef>
                <a:spcPct val="0"/>
              </a:spcBef>
            </a:pPr>
            <a:r>
              <a:rPr lang="en-US" dirty="0" smtClean="0"/>
              <a:t>______________</a:t>
            </a:r>
          </a:p>
          <a:p>
            <a:pPr eaLnBrk="1" hangingPunct="1">
              <a:spcBef>
                <a:spcPct val="0"/>
              </a:spcBef>
            </a:pPr>
            <a:r>
              <a:rPr lang="en-US" dirty="0" smtClean="0"/>
              <a:t>Additional instructor note:  Source:  Brock et al., 2011.  Web-based training can be applied to almost every topic area, in particular those with a lot of terms and concepts like fatigue training.   WBT results in superior learning than classroom training for many topic areas, though not all.  One area where web-based training doesn’t work well is procedural training where trainees must learn by actually performing the task (e.g., auto repair procedures).</a:t>
            </a:r>
          </a:p>
        </p:txBody>
      </p:sp>
      <p:sp>
        <p:nvSpPr>
          <p:cNvPr id="675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5DD244-7275-4556-84BC-6B26FE9D984B}" type="slidenum">
              <a:rPr lang="en-US" smtClean="0"/>
              <a:pPr fontAlgn="base">
                <a:spcBef>
                  <a:spcPct val="0"/>
                </a:spcBef>
                <a:spcAft>
                  <a:spcPct val="0"/>
                </a:spcAft>
                <a:defRPr/>
              </a:pPr>
              <a:t>19</a:t>
            </a:fld>
            <a:endParaRPr lang="en-US" dirty="0" smtClean="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a:t>
            </a:r>
          </a:p>
          <a:p>
            <a:pPr eaLnBrk="1" hangingPunct="1">
              <a:spcBef>
                <a:spcPct val="0"/>
              </a:spcBef>
            </a:pPr>
            <a:r>
              <a:rPr lang="en-US" dirty="0" smtClean="0"/>
              <a:t>   Correct Answer: D</a:t>
            </a:r>
          </a:p>
        </p:txBody>
      </p:sp>
      <p:sp>
        <p:nvSpPr>
          <p:cNvPr id="145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0DA26B-547A-40A9-B2A1-68C639B32614}" type="slidenum">
              <a:rPr lang="en-US" smtClean="0"/>
              <a:pPr fontAlgn="base">
                <a:spcBef>
                  <a:spcPct val="0"/>
                </a:spcBef>
                <a:spcAft>
                  <a:spcPct val="0"/>
                </a:spcAft>
                <a:defRPr/>
              </a:pPr>
              <a:t>190</a:t>
            </a:fld>
            <a:endParaRPr lang="en-US" dirty="0" smtClean="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1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Correct Answer: A</a:t>
            </a:r>
          </a:p>
          <a:p>
            <a:pPr eaLnBrk="1" hangingPunct="1">
              <a:spcBef>
                <a:spcPct val="0"/>
              </a:spcBef>
            </a:pPr>
            <a:r>
              <a:rPr lang="en-US" dirty="0" smtClean="0"/>
              <a:t>   </a:t>
            </a:r>
          </a:p>
        </p:txBody>
      </p:sp>
      <p:sp>
        <p:nvSpPr>
          <p:cNvPr id="147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DC02BD-ED56-4FF7-AE75-730D3177FF0B}" type="slidenum">
              <a:rPr lang="en-US" smtClean="0"/>
              <a:pPr fontAlgn="base">
                <a:spcBef>
                  <a:spcPct val="0"/>
                </a:spcBef>
                <a:spcAft>
                  <a:spcPct val="0"/>
                </a:spcAft>
                <a:defRPr/>
              </a:pPr>
              <a:t>191</a:t>
            </a:fld>
            <a:endParaRPr lang="en-US" dirty="0" smtClean="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2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“This train-the-trainer lesson covers Module 4, the family education training, as well as the topic of fatigue management behavior change.”</a:t>
            </a:r>
          </a:p>
        </p:txBody>
      </p:sp>
      <p:sp>
        <p:nvSpPr>
          <p:cNvPr id="149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804289-9C60-48A1-B396-A3DB6ECF2CA4}" type="slidenum">
              <a:rPr lang="en-US" smtClean="0"/>
              <a:pPr fontAlgn="base">
                <a:spcBef>
                  <a:spcPct val="0"/>
                </a:spcBef>
                <a:spcAft>
                  <a:spcPct val="0"/>
                </a:spcAft>
                <a:defRPr/>
              </a:pPr>
              <a:t>192</a:t>
            </a:fld>
            <a:endParaRPr lang="en-US" dirty="0" smtClean="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3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“In our review of the family education training, we will review </a:t>
            </a:r>
            <a:r>
              <a:rPr lang="en-US" dirty="0" smtClean="0">
                <a:solidFill>
                  <a:srgbClr val="002060"/>
                </a:solidFill>
              </a:rPr>
              <a:t>Module 4’s purpose and features, its learning goals and objectives, and conducting Module 4 training.  Since Module 4 is largely a subset of Module 3, we will not review the individual slides.  You should review them yourself if you are unsure of the material.”</a:t>
            </a:r>
          </a:p>
          <a:p>
            <a:pPr eaLnBrk="1" hangingPunct="1">
              <a:spcBef>
                <a:spcPct val="0"/>
              </a:spcBef>
            </a:pPr>
            <a:r>
              <a:rPr lang="en-US" dirty="0" smtClean="0">
                <a:solidFill>
                  <a:srgbClr val="002060"/>
                </a:solidFill>
              </a:rPr>
              <a:t>____________</a:t>
            </a:r>
          </a:p>
          <a:p>
            <a:pPr eaLnBrk="1" hangingPunct="1">
              <a:spcBef>
                <a:spcPct val="0"/>
              </a:spcBef>
            </a:pPr>
            <a:r>
              <a:rPr lang="en-US" dirty="0" smtClean="0">
                <a:solidFill>
                  <a:srgbClr val="002060"/>
                </a:solidFill>
              </a:rPr>
              <a:t>Additional instructor note: </a:t>
            </a:r>
          </a:p>
          <a:p>
            <a:endParaRPr lang="en-US" dirty="0" smtClean="0"/>
          </a:p>
          <a:p>
            <a:r>
              <a:rPr lang="en-US" dirty="0" smtClean="0"/>
              <a:t>Section learning objectives (Note:  Some of these are acquired through learning and review of Module 3, which covers almost all of the Module 4 material, often in greater depth.):</a:t>
            </a:r>
          </a:p>
          <a:p>
            <a:r>
              <a:rPr lang="en-US" dirty="0" smtClean="0"/>
              <a:t>(K) Recognize key features of Family Education module.</a:t>
            </a:r>
          </a:p>
          <a:p>
            <a:r>
              <a:rPr lang="en-US" dirty="0" smtClean="0"/>
              <a:t>(K) Identify training facilities, equipment, and materials needed.</a:t>
            </a:r>
          </a:p>
          <a:p>
            <a:r>
              <a:rPr lang="en-US" dirty="0" smtClean="0"/>
              <a:t>(K) Identify record-keeping requirements (less than in Module 3).</a:t>
            </a:r>
          </a:p>
          <a:p>
            <a:r>
              <a:rPr lang="en-US" dirty="0" smtClean="0"/>
              <a:t>(K/S/A)  Attain all Module 4 learning objectives at a higher level than in original instruction (i.e., presentation will be at higher level and test items will be more challenging). </a:t>
            </a:r>
          </a:p>
          <a:p>
            <a:r>
              <a:rPr lang="en-US" dirty="0" smtClean="0"/>
              <a:t>(K) Identify appropriate discussion topics and other training methods applicable to Module 4 sections.</a:t>
            </a:r>
          </a:p>
          <a:p>
            <a:r>
              <a:rPr lang="en-US" dirty="0" smtClean="0"/>
              <a:t>(K) Identify methods to organize company events to include presentation of Family Education module. </a:t>
            </a:r>
          </a:p>
          <a:p>
            <a:r>
              <a:rPr lang="en-US" dirty="0" smtClean="0"/>
              <a:t>(S) Be able to effectively teach Module 4 in family group settings. </a:t>
            </a:r>
          </a:p>
          <a:p>
            <a:pPr eaLnBrk="1" hangingPunct="1">
              <a:spcBef>
                <a:spcPct val="0"/>
              </a:spcBef>
            </a:pPr>
            <a:endParaRPr lang="en-US" dirty="0" smtClean="0">
              <a:solidFill>
                <a:srgbClr val="002060"/>
              </a:solidFill>
            </a:endParaRPr>
          </a:p>
          <a:p>
            <a:pPr eaLnBrk="1" hangingPunct="1">
              <a:spcBef>
                <a:spcPct val="0"/>
              </a:spcBef>
            </a:pPr>
            <a:endParaRPr lang="en-US" dirty="0" smtClean="0">
              <a:solidFill>
                <a:srgbClr val="002060"/>
              </a:solidFill>
            </a:endParaRPr>
          </a:p>
          <a:p>
            <a:pPr eaLnBrk="1" hangingPunct="1">
              <a:spcBef>
                <a:spcPct val="0"/>
              </a:spcBef>
            </a:pPr>
            <a:endParaRPr lang="en-US" dirty="0" smtClean="0"/>
          </a:p>
        </p:txBody>
      </p:sp>
      <p:sp>
        <p:nvSpPr>
          <p:cNvPr id="151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B4626B-DFFF-4A3A-A6E4-D2BFD2D9D8E2}" type="slidenum">
              <a:rPr lang="en-US" smtClean="0"/>
              <a:pPr fontAlgn="base">
                <a:spcBef>
                  <a:spcPct val="0"/>
                </a:spcBef>
                <a:spcAft>
                  <a:spcPct val="0"/>
                </a:spcAft>
                <a:defRPr/>
              </a:pPr>
              <a:t>193</a:t>
            </a:fld>
            <a:endParaRPr lang="en-US" dirty="0" smtClean="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4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“The t</a:t>
            </a:r>
            <a:r>
              <a:rPr lang="en-US" smtClean="0">
                <a:solidFill>
                  <a:srgbClr val="002060"/>
                </a:solidFill>
              </a:rPr>
              <a:t>arget audience for Module 4 is driver spouses and families.  Driver families can play a major, positive role in driver health and safety.  Module 4 lasts about 45 minutes.  It consists of an Introduction, three short lessons, and a Conclusion.  Like other modules, it can be instructor-led with PowerPoint slides, or it can be taken online.   Module 4 testing is informal and simply to reinforce learning.  There are checks on learning at the end of most sections, and there is an optional 10-item exam at the end.”</a:t>
            </a:r>
          </a:p>
        </p:txBody>
      </p:sp>
      <p:sp>
        <p:nvSpPr>
          <p:cNvPr id="153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1F081B-4A72-4A33-AA2A-1B9830C10AC8}" type="slidenum">
              <a:rPr lang="en-US" smtClean="0"/>
              <a:pPr fontAlgn="base">
                <a:spcBef>
                  <a:spcPct val="0"/>
                </a:spcBef>
                <a:spcAft>
                  <a:spcPct val="0"/>
                </a:spcAft>
                <a:defRPr/>
              </a:pPr>
              <a:t>194</a:t>
            </a:fld>
            <a:endParaRPr lang="en-US" dirty="0"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5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“Module 4’s KSAs are a subset of those for Module 3, but with emphasis on home and family.  Lifestyle changes are most likely to be significant and long-lasting if they involve the whole family, not just the driver.”</a:t>
            </a:r>
          </a:p>
          <a:p>
            <a:pPr eaLnBrk="1" hangingPunct="1">
              <a:spcBef>
                <a:spcPct val="0"/>
              </a:spcBef>
            </a:pPr>
            <a:r>
              <a:rPr lang="en-US" dirty="0" smtClean="0">
                <a:solidFill>
                  <a:srgbClr val="002060"/>
                </a:solidFill>
              </a:rPr>
              <a:t>__________</a:t>
            </a:r>
          </a:p>
          <a:p>
            <a:pPr eaLnBrk="1" hangingPunct="1">
              <a:spcBef>
                <a:spcPct val="0"/>
              </a:spcBef>
            </a:pPr>
            <a:endParaRPr lang="en-US" dirty="0" smtClean="0">
              <a:solidFill>
                <a:srgbClr val="002060"/>
              </a:solidFill>
            </a:endParaRP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Additional instructor note:  As in Module 3, most of the Module 4 training is directed toward knowledge goals, with the assumption that increased knowledge will be reflected in attitude and behavior change.</a:t>
            </a:r>
            <a:endParaRPr lang="en-US" b="1" dirty="0" smtClean="0">
              <a:solidFill>
                <a:srgbClr val="002060"/>
              </a:solidFill>
            </a:endParaRPr>
          </a:p>
          <a:p>
            <a:pPr eaLnBrk="1" hangingPunct="1">
              <a:spcBef>
                <a:spcPct val="0"/>
              </a:spcBef>
            </a:pPr>
            <a:endParaRPr lang="en-US" dirty="0" smtClean="0">
              <a:solidFill>
                <a:srgbClr val="002060"/>
              </a:solidFill>
            </a:endParaRPr>
          </a:p>
          <a:p>
            <a:pPr eaLnBrk="1" hangingPunct="1">
              <a:spcBef>
                <a:spcPct val="0"/>
              </a:spcBef>
            </a:pPr>
            <a:endParaRPr lang="en-US" dirty="0" smtClean="0"/>
          </a:p>
        </p:txBody>
      </p:sp>
      <p:sp>
        <p:nvSpPr>
          <p:cNvPr id="112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F60BC1-97EA-40CC-A78E-E9116327A072}" type="slidenum">
              <a:rPr lang="en-US" smtClean="0"/>
              <a:pPr fontAlgn="base">
                <a:spcBef>
                  <a:spcPct val="0"/>
                </a:spcBef>
                <a:spcAft>
                  <a:spcPct val="0"/>
                </a:spcAft>
                <a:defRPr/>
              </a:pPr>
              <a:t>195</a:t>
            </a:fld>
            <a:endParaRPr lang="en-US" dirty="0"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6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“As a reminder, here are the lessons and topics of Module 4, Family Education.  They are also a subset of those in Module 3.  Take a moment to review them . . . “ </a:t>
            </a:r>
          </a:p>
          <a:p>
            <a:pPr eaLnBrk="1" hangingPunct="1">
              <a:spcBef>
                <a:spcPct val="0"/>
              </a:spcBef>
            </a:pPr>
            <a:endParaRPr lang="en-US" smtClean="0"/>
          </a:p>
        </p:txBody>
      </p:sp>
      <p:sp>
        <p:nvSpPr>
          <p:cNvPr id="155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E730B7-C772-473D-B77A-9C40965B9D15}" type="slidenum">
              <a:rPr lang="en-US" smtClean="0"/>
              <a:pPr fontAlgn="base">
                <a:spcBef>
                  <a:spcPct val="0"/>
                </a:spcBef>
                <a:spcAft>
                  <a:spcPct val="0"/>
                </a:spcAft>
                <a:defRPr/>
              </a:pPr>
              <a:t>196</a:t>
            </a:fld>
            <a:endParaRPr lang="en-US" dirty="0" smtClean="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7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a:t>
            </a:r>
            <a:r>
              <a:rPr lang="en-US" baseline="0" dirty="0" smtClean="0"/>
              <a:t> </a:t>
            </a:r>
            <a:r>
              <a:rPr lang="en-US" dirty="0" smtClean="0"/>
              <a:t>“The approach to conducting Module 4 is quite different than that for Module 3.  </a:t>
            </a:r>
            <a:r>
              <a:rPr lang="en-US" dirty="0" smtClean="0">
                <a:solidFill>
                  <a:srgbClr val="002060"/>
                </a:solidFill>
              </a:rPr>
              <a:t>Spouses and families should be invited, not required, to take the training.  Consider holding a family-oriented event (such as a dinner or cookout) when the PowerPoint is presented.  Driver families may also log onto the web-based module from their home computers.  You should provide drivers with information on how they can access the web-based training from their homes, and help with any access problems.  The Family Education checks on learning and exam are intended to be easy and fun, not threatening.”</a:t>
            </a:r>
          </a:p>
          <a:p>
            <a:pPr eaLnBrk="1" hangingPunct="1">
              <a:spcBef>
                <a:spcPct val="0"/>
              </a:spcBef>
            </a:pPr>
            <a:r>
              <a:rPr lang="en-US" dirty="0" smtClean="0">
                <a:solidFill>
                  <a:srgbClr val="002060"/>
                </a:solidFill>
              </a:rPr>
              <a:t>_________________________</a:t>
            </a:r>
          </a:p>
          <a:p>
            <a:pPr eaLnBrk="1" hangingPunct="1">
              <a:spcBef>
                <a:spcPct val="0"/>
              </a:spcBef>
            </a:pPr>
            <a:endParaRPr lang="en-US" dirty="0" smtClean="0">
              <a:solidFill>
                <a:srgbClr val="002060"/>
              </a:solidFill>
            </a:endParaRP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Additional instructor note:   Approaches to providing the Module 4 training will vary from company to company.  Each NAFMP company should have a specific plan for it, however.  One effective combination is likely to be a family-oriented event with the classroom training, plus provision of at-home access to the web-based version as an alternative. </a:t>
            </a:r>
          </a:p>
          <a:p>
            <a:pPr eaLnBrk="1" hangingPunct="1">
              <a:spcBef>
                <a:spcPct val="0"/>
              </a:spcBef>
            </a:pPr>
            <a:endParaRPr lang="en-US" dirty="0" smtClean="0"/>
          </a:p>
          <a:p>
            <a:pPr eaLnBrk="1" hangingPunct="1">
              <a:spcBef>
                <a:spcPct val="0"/>
              </a:spcBef>
            </a:pPr>
            <a:endParaRPr lang="en-US" dirty="0" smtClean="0"/>
          </a:p>
        </p:txBody>
      </p:sp>
      <p:sp>
        <p:nvSpPr>
          <p:cNvPr id="157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3EE000-0B1F-47A4-A703-4A5A7C57E30E}" type="slidenum">
              <a:rPr lang="en-US" smtClean="0"/>
              <a:pPr fontAlgn="base">
                <a:spcBef>
                  <a:spcPct val="0"/>
                </a:spcBef>
                <a:spcAft>
                  <a:spcPct val="0"/>
                </a:spcAft>
                <a:defRPr/>
              </a:pPr>
              <a:t>197</a:t>
            </a:fld>
            <a:endParaRPr lang="en-US" dirty="0" smtClean="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8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“Our final topic is facilitating behavior change.  Ultimately, that is your most important role as an FMP trainer.  We’ll be talking about the c</a:t>
            </a:r>
            <a:r>
              <a:rPr lang="en-US" dirty="0" smtClean="0">
                <a:solidFill>
                  <a:srgbClr val="002060"/>
                </a:solidFill>
              </a:rPr>
              <a:t>arrier management role in driver behavior change, keys to driver sleep hygiene improvements, the behavior change process, behavioral </a:t>
            </a:r>
            <a:r>
              <a:rPr lang="en-US" i="1" dirty="0" smtClean="0">
                <a:solidFill>
                  <a:srgbClr val="002060"/>
                </a:solidFill>
              </a:rPr>
              <a:t>self</a:t>
            </a:r>
            <a:r>
              <a:rPr lang="en-US" dirty="0" smtClean="0">
                <a:solidFill>
                  <a:srgbClr val="002060"/>
                </a:solidFill>
              </a:rPr>
              <a:t>-management, and “SMART” goal-setting.”</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___________</a:t>
            </a:r>
          </a:p>
          <a:p>
            <a:pPr eaLnBrk="1" hangingPunct="1">
              <a:spcBef>
                <a:spcPct val="0"/>
              </a:spcBef>
            </a:pPr>
            <a:r>
              <a:rPr lang="en-US" dirty="0" smtClean="0">
                <a:solidFill>
                  <a:srgbClr val="002060"/>
                </a:solidFill>
              </a:rPr>
              <a:t>Additional instructor note: </a:t>
            </a:r>
          </a:p>
          <a:p>
            <a:endParaRPr lang="en-US" dirty="0" smtClean="0"/>
          </a:p>
          <a:p>
            <a:r>
              <a:rPr lang="en-US" dirty="0" smtClean="0"/>
              <a:t>Section learning objectives:</a:t>
            </a:r>
          </a:p>
          <a:p>
            <a:r>
              <a:rPr lang="en-US" dirty="0" smtClean="0"/>
              <a:t>(K/A) Know and accept carrier and trainer role in facilitating driver (and family) behavior change.</a:t>
            </a:r>
          </a:p>
          <a:p>
            <a:r>
              <a:rPr lang="en-US" dirty="0" smtClean="0"/>
              <a:t>(K) Identify keys to driver sleep hygiene improvements</a:t>
            </a:r>
          </a:p>
          <a:p>
            <a:r>
              <a:rPr lang="en-US" dirty="0" smtClean="0"/>
              <a:t>(K) Recognize five stages in the behavior change process, their sequence, and associated goals and strategies for each stage.</a:t>
            </a:r>
          </a:p>
          <a:p>
            <a:r>
              <a:rPr lang="en-US" dirty="0" smtClean="0"/>
              <a:t>(K) Recognize four elements in behavioral self-management.</a:t>
            </a:r>
          </a:p>
          <a:p>
            <a:r>
              <a:rPr lang="en-US" dirty="0" smtClean="0"/>
              <a:t>(K) Recognize the five elements of SMART goal-setting.</a:t>
            </a:r>
          </a:p>
          <a:p>
            <a:endParaRPr lang="en-US" dirty="0" smtClean="0"/>
          </a:p>
          <a:p>
            <a:pPr eaLnBrk="1" hangingPunct="1">
              <a:spcBef>
                <a:spcPct val="0"/>
              </a:spcBef>
            </a:pPr>
            <a:endParaRPr lang="en-US" dirty="0" smtClean="0">
              <a:solidFill>
                <a:srgbClr val="002060"/>
              </a:solidFill>
            </a:endParaRPr>
          </a:p>
          <a:p>
            <a:pPr eaLnBrk="1" hangingPunct="1">
              <a:spcBef>
                <a:spcPct val="0"/>
              </a:spcBef>
            </a:pPr>
            <a:endParaRPr lang="en-US" dirty="0" smtClean="0"/>
          </a:p>
        </p:txBody>
      </p:sp>
      <p:sp>
        <p:nvSpPr>
          <p:cNvPr id="159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34E6D7-2CCB-4906-B0D9-7B1FFDD43DE5}" type="slidenum">
              <a:rPr lang="en-US" smtClean="0"/>
              <a:pPr fontAlgn="base">
                <a:spcBef>
                  <a:spcPct val="0"/>
                </a:spcBef>
                <a:spcAft>
                  <a:spcPct val="0"/>
                </a:spcAft>
                <a:defRPr/>
              </a:pPr>
              <a:t>198</a:t>
            </a:fld>
            <a:endParaRPr lang="en-US" dirty="0" smtClean="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0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“When a carrier chooses to adopt an FMP, it also accepts certain roles in facilitating driver and family behavior change. Carrier management should e</a:t>
            </a:r>
            <a:r>
              <a:rPr lang="en-US" dirty="0" smtClean="0">
                <a:solidFill>
                  <a:srgbClr val="002060"/>
                </a:solidFill>
              </a:rPr>
              <a:t>stablish a safety culture and set a good example for drivers.  Carrier management should assess needs and develop a plan for driver fatigue reduction and health improvement.  It should implement the program in a supportive environment, including both the operational and social environments of the company.  Key FMP elements include training, medical screening, “alertness-friendly” scheduling and dispatching, and individualized support for drivers.  Finally, a carrier should continually evaluate and improve the program.”</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___________</a:t>
            </a:r>
          </a:p>
          <a:p>
            <a:pPr eaLnBrk="1" hangingPunct="1">
              <a:spcBef>
                <a:spcPct val="0"/>
              </a:spcBef>
            </a:pPr>
            <a:r>
              <a:rPr lang="en-US" dirty="0" smtClean="0">
                <a:solidFill>
                  <a:srgbClr val="002060"/>
                </a:solidFill>
              </a:rPr>
              <a:t>Additional instructor note:  See the NAFMP Implementation Guide for more information and resources relating to the carrier role in the NAFMP.</a:t>
            </a:r>
          </a:p>
          <a:p>
            <a:pPr eaLnBrk="1" hangingPunct="1">
              <a:spcBef>
                <a:spcPct val="0"/>
              </a:spcBef>
            </a:pPr>
            <a:r>
              <a:rPr lang="en-US" dirty="0" smtClean="0"/>
              <a:t> </a:t>
            </a:r>
          </a:p>
        </p:txBody>
      </p:sp>
      <p:sp>
        <p:nvSpPr>
          <p:cNvPr id="1617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D4BFB1-10D9-46A8-890F-B78061B17E70}" type="slidenum">
              <a:rPr lang="en-US" smtClean="0"/>
              <a:pPr fontAlgn="base">
                <a:spcBef>
                  <a:spcPct val="0"/>
                </a:spcBef>
                <a:spcAft>
                  <a:spcPct val="0"/>
                </a:spcAft>
                <a:defRPr/>
              </a:pPr>
              <a:t>199</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“Here is an overview of this module.  This i</a:t>
            </a:r>
            <a:r>
              <a:rPr lang="en-US" smtClean="0">
                <a:solidFill>
                  <a:srgbClr val="002060"/>
                </a:solidFill>
              </a:rPr>
              <a:t>ntroduction will be followed by a train-the-trainer overview.  This will include the overall FMP training program, trainer requirements and responsibilities, a discussion of web-based training, and tips for effective instruction.  The next two lessons will review the driver education module, both in regard to its content and methods of instruction.  After that, the next lesson will address family education training, and will also discuss the process of behavior change, and your role as an agent of positive change.  This module will conclude with a review and 30-item exam.”</a:t>
            </a:r>
          </a:p>
          <a:p>
            <a:pPr eaLnBrk="1" hangingPunct="1">
              <a:spcBef>
                <a:spcPct val="0"/>
              </a:spcBef>
            </a:pPr>
            <a:endParaRPr lang="en-US" smtClean="0"/>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DFA7EF-D647-44AE-9FEB-C4A93357D8D3}" type="slidenum">
              <a:rPr lang="en-US" smtClean="0"/>
              <a:pPr fontAlgn="base">
                <a:spcBef>
                  <a:spcPct val="0"/>
                </a:spcBef>
                <a:spcAft>
                  <a:spcPct val="0"/>
                </a:spcAft>
                <a:defRPr/>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“The NAFMP website is the central location for information, materials, and services.  Users may access the web-based training modules from the website.  If a carrier has its own Learning Management System (or LMS), it may download the modules in HTML format, and use its LMS to manage the training.  LMSs track student activities, including entrance to a module, progress, exam scores, and module completion status.”</a:t>
            </a:r>
          </a:p>
          <a:p>
            <a:pPr eaLnBrk="1" hangingPunct="1">
              <a:spcBef>
                <a:spcPct val="0"/>
              </a:spcBef>
            </a:pPr>
            <a:r>
              <a:rPr lang="en-US" dirty="0" smtClean="0"/>
              <a:t>_____________</a:t>
            </a:r>
          </a:p>
          <a:p>
            <a:pPr eaLnBrk="1" hangingPunct="1">
              <a:spcBef>
                <a:spcPct val="0"/>
              </a:spcBef>
            </a:pPr>
            <a:endParaRPr lang="en-US" dirty="0" smtClean="0"/>
          </a:p>
          <a:p>
            <a:pPr eaLnBrk="1" hangingPunct="1">
              <a:spcBef>
                <a:spcPct val="0"/>
              </a:spcBef>
            </a:pPr>
            <a:r>
              <a:rPr lang="en-US" dirty="0" smtClean="0"/>
              <a:t>Additional instructor note:  If your carrier has its own LMS to support the NAFMP training, or has otherwise acquired access to an LMS, you should be thoroughly familiar with it, and provide trainees with specific additional information on it.</a:t>
            </a:r>
          </a:p>
        </p:txBody>
      </p:sp>
      <p:sp>
        <p:nvSpPr>
          <p:cNvPr id="69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A10CAA-60C2-43C6-BC55-9E7A45818825}" type="slidenum">
              <a:rPr lang="en-US" smtClean="0"/>
              <a:pPr fontAlgn="base">
                <a:spcBef>
                  <a:spcPct val="0"/>
                </a:spcBef>
                <a:spcAft>
                  <a:spcPct val="0"/>
                </a:spcAft>
                <a:defRPr/>
              </a:pPr>
              <a:t>20</a:t>
            </a:fld>
            <a:endParaRPr lang="en-US" dirty="0" smtClean="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“Here are some keys to driver sleep hygiene improvements.  First is knowledge and awareness, both of the negative effects of current behaviors and the positive effects of change.  Drivers next need to overcome </a:t>
            </a:r>
            <a:r>
              <a:rPr lang="en-US" i="1" dirty="0" smtClean="0"/>
              <a:t>ambivalence</a:t>
            </a:r>
            <a:r>
              <a:rPr lang="en-US" dirty="0" smtClean="0"/>
              <a:t> – to get off the fence and commit to change.  They should target specific healthful behaviors.  </a:t>
            </a:r>
            <a:r>
              <a:rPr lang="en-US" i="1" dirty="0" smtClean="0"/>
              <a:t>Core</a:t>
            </a:r>
            <a:r>
              <a:rPr lang="en-US" dirty="0" smtClean="0"/>
              <a:t> healthful behaviors are those that help lead to </a:t>
            </a:r>
            <a:r>
              <a:rPr lang="en-US" i="1" dirty="0" smtClean="0"/>
              <a:t>other</a:t>
            </a:r>
            <a:r>
              <a:rPr lang="en-US" dirty="0" smtClean="0"/>
              <a:t> behavioral improvements.  Exercise, eating more fruits and vegetables, and napping are three such core behaviors.   As drivers begin to change, they should set specific goals.  Social support from family and co-workers helps to reinforce improvements.”</a:t>
            </a:r>
          </a:p>
          <a:p>
            <a:pPr eaLnBrk="1" hangingPunct="1">
              <a:spcBef>
                <a:spcPct val="0"/>
              </a:spcBef>
            </a:pPr>
            <a:r>
              <a:rPr lang="en-US" dirty="0" smtClean="0"/>
              <a:t>_________________</a:t>
            </a:r>
          </a:p>
          <a:p>
            <a:pPr eaLnBrk="1" hangingPunct="1">
              <a:spcBef>
                <a:spcPct val="0"/>
              </a:spcBef>
            </a:pPr>
            <a:endParaRPr lang="en-US" dirty="0" smtClean="0"/>
          </a:p>
          <a:p>
            <a:pPr eaLnBrk="1" hangingPunct="1">
              <a:spcBef>
                <a:spcPct val="0"/>
              </a:spcBef>
            </a:pPr>
            <a:r>
              <a:rPr lang="en-US" dirty="0" smtClean="0"/>
              <a:t>Additional instructor note:  As noted in Module 3 and elsewhere, the terms “sleep hygiene” and “fatigue management” are largely synonymous.   The next slide will begin a series on steps in behavior change.  Before beginning that, consider asking your trainees whether they have changed any specific health- or safety-related behaviors over the past few years, and whether they would want to discuss their process and experience in making the change.  Increasing exercise and improving diet are always good examples.  If the example is weight loss, the focus of the discussion should be on behaviors, not weight loss </a:t>
            </a:r>
            <a:r>
              <a:rPr lang="en-US" i="1" dirty="0" smtClean="0"/>
              <a:t>per se</a:t>
            </a:r>
            <a:r>
              <a:rPr lang="en-US" dirty="0" smtClean="0"/>
              <a:t>.</a:t>
            </a:r>
          </a:p>
          <a:p>
            <a:pPr eaLnBrk="1" hangingPunct="1">
              <a:spcBef>
                <a:spcPct val="0"/>
              </a:spcBef>
            </a:pPr>
            <a:endParaRPr lang="en-US" dirty="0" smtClean="0"/>
          </a:p>
        </p:txBody>
      </p:sp>
      <p:sp>
        <p:nvSpPr>
          <p:cNvPr id="163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090379-44CC-41C4-8767-2DCCECFCB984}" type="slidenum">
              <a:rPr lang="en-US" smtClean="0"/>
              <a:pPr fontAlgn="base">
                <a:spcBef>
                  <a:spcPct val="0"/>
                </a:spcBef>
                <a:spcAft>
                  <a:spcPct val="0"/>
                </a:spcAft>
                <a:defRPr/>
              </a:pPr>
              <a:t>200</a:t>
            </a:fld>
            <a:endParaRPr lang="en-US" dirty="0" smtClean="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2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“Research on behavior change has suggested that people go through five steps or stages along the way toward better behavioral health.  Specifics of the process will vary for different people and different behaviors.  But there are usually five steps.  At first, a person is unaware of their problem (or perhaps just unwilling to think about it!).  Before change can even begin, they have to become aware of the problem and start thinking about changing.  Thinking becomes planning, and next becomes action.  Just taking action is not enough since it is always easy to slip back.  The final step is sustaining action and enjoying the benefits.  Benefits include health, wellness, alertness, and better performance.”</a:t>
            </a:r>
          </a:p>
          <a:p>
            <a:pPr eaLnBrk="1" hangingPunct="1">
              <a:spcBef>
                <a:spcPct val="0"/>
              </a:spcBef>
            </a:pPr>
            <a:endParaRPr lang="en-US" dirty="0" smtClean="0"/>
          </a:p>
          <a:p>
            <a:pPr eaLnBrk="1" hangingPunct="1">
              <a:spcBef>
                <a:spcPct val="0"/>
              </a:spcBef>
            </a:pPr>
            <a:r>
              <a:rPr lang="en-US" dirty="0" smtClean="0"/>
              <a:t>_________________</a:t>
            </a:r>
          </a:p>
          <a:p>
            <a:pPr eaLnBrk="1" hangingPunct="1">
              <a:spcBef>
                <a:spcPct val="0"/>
              </a:spcBef>
            </a:pPr>
            <a:endParaRPr lang="en-US" dirty="0" smtClean="0"/>
          </a:p>
          <a:p>
            <a:pPr eaLnBrk="1" hangingPunct="1">
              <a:spcBef>
                <a:spcPct val="0"/>
              </a:spcBef>
            </a:pPr>
            <a:r>
              <a:rPr lang="en-US" dirty="0" smtClean="0"/>
              <a:t>Additional instructor note:  Review question:  Q: Why did we call certain types of healthful behaviors like exercise </a:t>
            </a:r>
            <a:r>
              <a:rPr lang="en-US" i="1" dirty="0" smtClean="0"/>
              <a:t>core</a:t>
            </a:r>
            <a:r>
              <a:rPr lang="en-US" dirty="0" smtClean="0"/>
              <a:t> behaviors?</a:t>
            </a:r>
          </a:p>
          <a:p>
            <a:pPr eaLnBrk="1" hangingPunct="1">
              <a:spcBef>
                <a:spcPct val="0"/>
              </a:spcBef>
            </a:pPr>
            <a:r>
              <a:rPr lang="en-US" dirty="0" smtClean="0"/>
              <a:t>A: Because people who exercise tend to also adopt </a:t>
            </a:r>
            <a:r>
              <a:rPr lang="en-US" i="1" dirty="0" smtClean="0"/>
              <a:t>other</a:t>
            </a:r>
            <a:r>
              <a:rPr lang="en-US" dirty="0" smtClean="0"/>
              <a:t> healthful behaviors also.</a:t>
            </a:r>
          </a:p>
          <a:p>
            <a:pPr eaLnBrk="1" hangingPunct="1">
              <a:spcBef>
                <a:spcPct val="0"/>
              </a:spcBef>
            </a:pPr>
            <a:endParaRPr lang="en-US" dirty="0" smtClean="0"/>
          </a:p>
        </p:txBody>
      </p:sp>
      <p:sp>
        <p:nvSpPr>
          <p:cNvPr id="165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7C8CFC-2CD2-4631-88A3-9FA92F7FA687}" type="slidenum">
              <a:rPr lang="en-US" smtClean="0"/>
              <a:pPr fontAlgn="base">
                <a:spcBef>
                  <a:spcPct val="0"/>
                </a:spcBef>
                <a:spcAft>
                  <a:spcPct val="0"/>
                </a:spcAft>
                <a:defRPr/>
              </a:pPr>
              <a:t>201</a:t>
            </a:fld>
            <a:endParaRPr lang="en-US" dirty="0" smtClean="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3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t" hangingPunct="1">
              <a:spcBef>
                <a:spcPct val="0"/>
              </a:spcBef>
            </a:pPr>
            <a:r>
              <a:rPr lang="en-US" dirty="0" smtClean="0"/>
              <a:t>Complete Narration:  “Researchers have defined and analyzed the five steps we just saw.  Here are the same five steps, described in more detail as </a:t>
            </a:r>
            <a:r>
              <a:rPr lang="en-US" i="1" dirty="0" smtClean="0"/>
              <a:t>stages</a:t>
            </a:r>
            <a:r>
              <a:rPr lang="en-US" dirty="0" smtClean="0"/>
              <a:t> of behavior change.  During the first or Pre-Contemplation stage, a person is unaware or unaccepting of their problem, and has no thoughts of change.  A breakthrough occurs in the Contemplation stage when a person becomes aware of the problem and thinks about change.  Next, in the Preparation stage, a person </a:t>
            </a:r>
            <a:r>
              <a:rPr lang="en-US" i="1" dirty="0" smtClean="0"/>
              <a:t>plans</a:t>
            </a:r>
            <a:r>
              <a:rPr lang="en-US" dirty="0" smtClean="0"/>
              <a:t> to change.  In the Action stage, a person makes specific behavior changes; for example, they actually exercise aerobically for two and a half hours during a week as suggested by health experts.  In the final stage, Maintenance, actions are </a:t>
            </a:r>
            <a:r>
              <a:rPr lang="en-US" i="1" dirty="0" smtClean="0"/>
              <a:t>sustained</a:t>
            </a:r>
            <a:r>
              <a:rPr lang="en-US" dirty="0" smtClean="0"/>
              <a:t>.  The person exercises for two and a half hours every week, or at least most weeks.” </a:t>
            </a:r>
          </a:p>
          <a:p>
            <a:pPr eaLnBrk="1" fontAlgn="t" hangingPunct="1">
              <a:spcBef>
                <a:spcPct val="0"/>
              </a:spcBef>
            </a:pPr>
            <a:r>
              <a:rPr lang="en-US" dirty="0" smtClean="0"/>
              <a:t>____________</a:t>
            </a:r>
          </a:p>
          <a:p>
            <a:pPr eaLnBrk="1" fontAlgn="t" hangingPunct="1">
              <a:spcBef>
                <a:spcPct val="0"/>
              </a:spcBef>
            </a:pPr>
            <a:endParaRPr lang="en-US" dirty="0" smtClean="0"/>
          </a:p>
          <a:p>
            <a:pPr eaLnBrk="1" fontAlgn="t" hangingPunct="1">
              <a:spcBef>
                <a:spcPct val="0"/>
              </a:spcBef>
            </a:pPr>
            <a:r>
              <a:rPr lang="en-US" dirty="0" smtClean="0"/>
              <a:t>Additional instructor Note:  These five stages of behavior change are from the </a:t>
            </a:r>
            <a:r>
              <a:rPr lang="en-US" dirty="0" err="1" smtClean="0"/>
              <a:t>Transtheoretical</a:t>
            </a:r>
            <a:r>
              <a:rPr lang="en-US" dirty="0" smtClean="0"/>
              <a:t> Model developed by </a:t>
            </a:r>
            <a:r>
              <a:rPr lang="en-US" dirty="0" err="1" smtClean="0"/>
              <a:t>Prochaska</a:t>
            </a:r>
            <a:r>
              <a:rPr lang="en-US" dirty="0" smtClean="0"/>
              <a:t> et al. (1992).  Summaries are contained in Roberts and York (2000) and Simons-Morton et al. (2012).  Both of these publications also present other theories, models, and concepts of behavior change.  Since trainers are supposed to be mentors for behavior change as well, they should know this sequence of behavior change and key features of each stage.</a:t>
            </a:r>
          </a:p>
          <a:p>
            <a:pPr eaLnBrk="1" fontAlgn="t" hangingPunct="1">
              <a:spcBef>
                <a:spcPct val="0"/>
              </a:spcBef>
            </a:pPr>
            <a:endParaRPr lang="en-US" dirty="0" smtClean="0"/>
          </a:p>
        </p:txBody>
      </p:sp>
      <p:sp>
        <p:nvSpPr>
          <p:cNvPr id="167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C4E97B-5998-41FD-81A6-9E604E812FAB}" type="slidenum">
              <a:rPr lang="en-US" smtClean="0"/>
              <a:pPr fontAlgn="base">
                <a:spcBef>
                  <a:spcPct val="0"/>
                </a:spcBef>
                <a:spcAft>
                  <a:spcPct val="0"/>
                </a:spcAft>
                <a:defRPr/>
              </a:pPr>
              <a:t>202</a:t>
            </a:fld>
            <a:endParaRPr lang="en-US" dirty="0" smtClean="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4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“A person’s </a:t>
            </a:r>
            <a:r>
              <a:rPr lang="en-US" i="1" dirty="0" smtClean="0"/>
              <a:t>thinking</a:t>
            </a:r>
            <a:r>
              <a:rPr lang="en-US" dirty="0" smtClean="0"/>
              <a:t>  also changes as they go through the stages of behavior change.  Let’s consider one’s thoughts about reducing fat consumption.  During the </a:t>
            </a:r>
            <a:r>
              <a:rPr lang="en-US" i="1" dirty="0" smtClean="0"/>
              <a:t>pre-contemplation</a:t>
            </a:r>
            <a:r>
              <a:rPr lang="en-US" dirty="0" smtClean="0"/>
              <a:t> stage, a person is not thinking about the problem.  They might say to themselves, ‘I enjoy double cheeseburgers and fries.  I have no intention of eating lower-fat foods.’”   </a:t>
            </a:r>
          </a:p>
          <a:p>
            <a:pPr eaLnBrk="1" hangingPunct="1">
              <a:spcBef>
                <a:spcPct val="0"/>
              </a:spcBef>
            </a:pPr>
            <a:r>
              <a:rPr lang="en-US" dirty="0" smtClean="0"/>
              <a:t>_______________</a:t>
            </a:r>
          </a:p>
          <a:p>
            <a:pPr eaLnBrk="1" hangingPunct="1">
              <a:spcBef>
                <a:spcPct val="0"/>
              </a:spcBef>
            </a:pPr>
            <a:endParaRPr lang="en-US" dirty="0" smtClean="0"/>
          </a:p>
          <a:p>
            <a:pPr eaLnBrk="1" hangingPunct="1">
              <a:spcBef>
                <a:spcPct val="0"/>
              </a:spcBef>
            </a:pPr>
            <a:r>
              <a:rPr lang="en-US" dirty="0" smtClean="0"/>
              <a:t>Additional instructor note:  Adapted from presentation in Roberts and York (2000), based on Greene et al. (1994).  Exercise equivalent:  “Exercise is too much like work.  I want to relax and enjoy life.” </a:t>
            </a:r>
          </a:p>
          <a:p>
            <a:pPr eaLnBrk="1" hangingPunct="1">
              <a:spcBef>
                <a:spcPct val="0"/>
              </a:spcBef>
            </a:pPr>
            <a:endParaRPr lang="en-US" dirty="0" smtClean="0"/>
          </a:p>
        </p:txBody>
      </p:sp>
      <p:sp>
        <p:nvSpPr>
          <p:cNvPr id="169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A9D8AC-5E86-4214-A404-4583BF7A1411}" type="slidenum">
              <a:rPr lang="en-US" smtClean="0"/>
              <a:pPr fontAlgn="base">
                <a:spcBef>
                  <a:spcPct val="0"/>
                </a:spcBef>
                <a:spcAft>
                  <a:spcPct val="0"/>
                </a:spcAft>
                <a:defRPr/>
              </a:pPr>
              <a:t>203</a:t>
            </a:fld>
            <a:endParaRPr lang="en-US" dirty="0" smtClean="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5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“But, beginning with the </a:t>
            </a:r>
            <a:r>
              <a:rPr lang="en-US" i="1" dirty="0" smtClean="0"/>
              <a:t>Contemplation</a:t>
            </a:r>
            <a:r>
              <a:rPr lang="en-US" dirty="0" smtClean="0"/>
              <a:t>  stage, they begin to think about the problem. ‘Maybe I could try a chicken sandwich instead – if it tastes good and doesn’t cost too much.’”</a:t>
            </a:r>
          </a:p>
          <a:p>
            <a:pPr eaLnBrk="1" hangingPunct="1">
              <a:spcBef>
                <a:spcPct val="0"/>
              </a:spcBef>
            </a:pPr>
            <a:endParaRPr lang="en-US" dirty="0" smtClean="0"/>
          </a:p>
          <a:p>
            <a:pPr eaLnBrk="1" hangingPunct="1">
              <a:spcBef>
                <a:spcPct val="0"/>
              </a:spcBef>
            </a:pPr>
            <a:r>
              <a:rPr lang="en-US" dirty="0" smtClean="0"/>
              <a:t>_______________</a:t>
            </a:r>
          </a:p>
          <a:p>
            <a:pPr eaLnBrk="1" hangingPunct="1">
              <a:spcBef>
                <a:spcPct val="0"/>
              </a:spcBef>
            </a:pPr>
            <a:r>
              <a:rPr lang="en-US" dirty="0" smtClean="0"/>
              <a:t>Additional instructor note:  Adapted from presentation in Roberts and York (2000), based on Greene et al. (1994).  Exercise equivalent:  “Maybe I should exercise more, but I don’t know where to start.” </a:t>
            </a:r>
          </a:p>
          <a:p>
            <a:pPr eaLnBrk="1" hangingPunct="1">
              <a:spcBef>
                <a:spcPct val="0"/>
              </a:spcBef>
            </a:pPr>
            <a:endParaRPr lang="en-US" dirty="0" smtClean="0"/>
          </a:p>
          <a:p>
            <a:pPr eaLnBrk="1" hangingPunct="1">
              <a:spcBef>
                <a:spcPct val="0"/>
              </a:spcBef>
            </a:pPr>
            <a:r>
              <a:rPr lang="en-US" dirty="0" smtClean="0"/>
              <a:t> </a:t>
            </a:r>
          </a:p>
        </p:txBody>
      </p:sp>
      <p:sp>
        <p:nvSpPr>
          <p:cNvPr id="172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80992D-44FD-465A-97F8-76E21081EC37}" type="slidenum">
              <a:rPr lang="en-US" smtClean="0"/>
              <a:pPr fontAlgn="base">
                <a:spcBef>
                  <a:spcPct val="0"/>
                </a:spcBef>
                <a:spcAft>
                  <a:spcPct val="0"/>
                </a:spcAft>
                <a:defRPr/>
              </a:pPr>
              <a:t>204</a:t>
            </a:fld>
            <a:endParaRPr lang="en-US" dirty="0" smtClean="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6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“During the </a:t>
            </a:r>
            <a:r>
              <a:rPr lang="en-US" i="1" dirty="0" smtClean="0"/>
              <a:t>Preparatio</a:t>
            </a:r>
            <a:r>
              <a:rPr lang="en-US" dirty="0" smtClean="0"/>
              <a:t>n stage they start planning to change.  They may say to themselves and others, ‘I’ll try to eat lower-fat foods when I can.  I’d like to do more, but I’m not sure how.”</a:t>
            </a:r>
          </a:p>
          <a:p>
            <a:pPr eaLnBrk="1" hangingPunct="1">
              <a:spcBef>
                <a:spcPct val="0"/>
              </a:spcBef>
            </a:pPr>
            <a:r>
              <a:rPr lang="en-US" dirty="0" smtClean="0"/>
              <a:t> </a:t>
            </a:r>
          </a:p>
          <a:p>
            <a:pPr eaLnBrk="1" hangingPunct="1">
              <a:spcBef>
                <a:spcPct val="0"/>
              </a:spcBef>
            </a:pPr>
            <a:r>
              <a:rPr lang="en-US" dirty="0" smtClean="0"/>
              <a:t>____________________</a:t>
            </a:r>
          </a:p>
          <a:p>
            <a:pPr eaLnBrk="1" hangingPunct="1">
              <a:spcBef>
                <a:spcPct val="0"/>
              </a:spcBef>
            </a:pPr>
            <a:r>
              <a:rPr lang="en-US" dirty="0" smtClean="0"/>
              <a:t>Additional instructor note:  Adapted from presentation in Roberts and York (2000), based on Greene et al. (1994).  Exercise equivalent:  “I’ll at least try to walk more.  Maybe just 10 minutes each morning before I start to drive.” </a:t>
            </a:r>
          </a:p>
          <a:p>
            <a:pPr eaLnBrk="1" hangingPunct="1">
              <a:spcBef>
                <a:spcPct val="0"/>
              </a:spcBef>
            </a:pPr>
            <a:endParaRPr lang="en-US" dirty="0" smtClean="0"/>
          </a:p>
        </p:txBody>
      </p:sp>
      <p:sp>
        <p:nvSpPr>
          <p:cNvPr id="1740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597B95-CD85-4476-B362-927E8720EDA5}" type="slidenum">
              <a:rPr lang="en-US" smtClean="0"/>
              <a:pPr fontAlgn="base">
                <a:spcBef>
                  <a:spcPct val="0"/>
                </a:spcBef>
                <a:spcAft>
                  <a:spcPct val="0"/>
                </a:spcAft>
                <a:defRPr/>
              </a:pPr>
              <a:t>205</a:t>
            </a:fld>
            <a:endParaRPr lang="en-US" dirty="0" smtClean="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7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“In the </a:t>
            </a:r>
            <a:r>
              <a:rPr lang="en-US" i="1" dirty="0" smtClean="0"/>
              <a:t>Action</a:t>
            </a:r>
            <a:r>
              <a:rPr lang="en-US" dirty="0" smtClean="0"/>
              <a:t> stage, behavior </a:t>
            </a:r>
            <a:r>
              <a:rPr lang="en-US" i="1" dirty="0" smtClean="0"/>
              <a:t>has</a:t>
            </a:r>
            <a:r>
              <a:rPr lang="en-US" dirty="0" smtClean="0"/>
              <a:t> changed.  In regard to fat consumption, they may say, ‘I’m eating lower-fat foods by not stopping at fast food restaurants and by making better food choices.  But it’s sometimes hard when I’m on the road.’”</a:t>
            </a:r>
          </a:p>
          <a:p>
            <a:pPr eaLnBrk="1" hangingPunct="1">
              <a:spcBef>
                <a:spcPct val="0"/>
              </a:spcBef>
            </a:pPr>
            <a:endParaRPr lang="en-US" dirty="0" smtClean="0"/>
          </a:p>
          <a:p>
            <a:pPr eaLnBrk="1" hangingPunct="1">
              <a:spcBef>
                <a:spcPct val="0"/>
              </a:spcBef>
            </a:pPr>
            <a:r>
              <a:rPr lang="en-US" dirty="0" smtClean="0"/>
              <a:t>_______________</a:t>
            </a:r>
          </a:p>
          <a:p>
            <a:pPr eaLnBrk="1" hangingPunct="1">
              <a:spcBef>
                <a:spcPct val="0"/>
              </a:spcBef>
            </a:pPr>
            <a:r>
              <a:rPr lang="en-US" dirty="0" smtClean="0"/>
              <a:t>Additional instructor note:  Adapted from presentation in Roberts and York (2000), based on Greene et al. (1994).  Exercise equivalent:  “I take a walk most mornings before driving, but it’s hard to exercise much more than that.” </a:t>
            </a:r>
          </a:p>
          <a:p>
            <a:pPr eaLnBrk="1" hangingPunct="1">
              <a:spcBef>
                <a:spcPct val="0"/>
              </a:spcBef>
            </a:pPr>
            <a:r>
              <a:rPr lang="en-US" dirty="0" smtClean="0"/>
              <a:t>  </a:t>
            </a:r>
          </a:p>
        </p:txBody>
      </p:sp>
      <p:sp>
        <p:nvSpPr>
          <p:cNvPr id="176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D9E1B6-B8E1-42AE-B304-4A27A8F03D8A}" type="slidenum">
              <a:rPr lang="en-US" smtClean="0"/>
              <a:pPr fontAlgn="base">
                <a:spcBef>
                  <a:spcPct val="0"/>
                </a:spcBef>
                <a:spcAft>
                  <a:spcPct val="0"/>
                </a:spcAft>
                <a:defRPr/>
              </a:pPr>
              <a:t>206</a:t>
            </a:fld>
            <a:endParaRPr lang="en-US" dirty="0" smtClean="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8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“In the </a:t>
            </a:r>
            <a:r>
              <a:rPr lang="en-US" i="1" dirty="0" smtClean="0"/>
              <a:t>Maintenance</a:t>
            </a:r>
            <a:r>
              <a:rPr lang="en-US" dirty="0" smtClean="0"/>
              <a:t> stage, people are proud but also determined to retain their gains.  You might hear them say, ‘I’m following my low-fat food plan and feel great.  I’m proud of my weight loss and knowing that I’ve improved my health.’”</a:t>
            </a:r>
          </a:p>
          <a:p>
            <a:pPr eaLnBrk="1" hangingPunct="1">
              <a:spcBef>
                <a:spcPct val="0"/>
              </a:spcBef>
            </a:pPr>
            <a:endParaRPr lang="en-US" dirty="0" smtClean="0"/>
          </a:p>
          <a:p>
            <a:pPr eaLnBrk="1" hangingPunct="1">
              <a:spcBef>
                <a:spcPct val="0"/>
              </a:spcBef>
            </a:pPr>
            <a:r>
              <a:rPr lang="en-US" dirty="0" smtClean="0"/>
              <a:t>__________</a:t>
            </a:r>
          </a:p>
          <a:p>
            <a:pPr eaLnBrk="1" hangingPunct="1">
              <a:spcBef>
                <a:spcPct val="0"/>
              </a:spcBef>
            </a:pPr>
            <a:r>
              <a:rPr lang="en-US" dirty="0" smtClean="0"/>
              <a:t>Additional instructor note:  Adapted from presentation in Roberts and York (2000), based on Greene et al. (1994).  Exercise equivalent:  “I almost always take two walks a day, and on weekends I lift weights and go for a longer walk with my wife and our dogs.” </a:t>
            </a:r>
          </a:p>
          <a:p>
            <a:pPr eaLnBrk="1" hangingPunct="1">
              <a:spcBef>
                <a:spcPct val="0"/>
              </a:spcBef>
            </a:pPr>
            <a:endParaRPr lang="en-US" dirty="0" smtClean="0"/>
          </a:p>
          <a:p>
            <a:pPr eaLnBrk="1" hangingPunct="1">
              <a:spcBef>
                <a:spcPct val="0"/>
              </a:spcBef>
            </a:pPr>
            <a:r>
              <a:rPr lang="en-US" dirty="0" smtClean="0"/>
              <a:t>  </a:t>
            </a:r>
          </a:p>
        </p:txBody>
      </p:sp>
      <p:sp>
        <p:nvSpPr>
          <p:cNvPr id="178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CD4182-0BA7-4F18-AD7C-1DB651047070}" type="slidenum">
              <a:rPr lang="en-US" smtClean="0"/>
              <a:pPr fontAlgn="base">
                <a:spcBef>
                  <a:spcPct val="0"/>
                </a:spcBef>
                <a:spcAft>
                  <a:spcPct val="0"/>
                </a:spcAft>
                <a:defRPr/>
              </a:pPr>
              <a:t>207</a:t>
            </a:fld>
            <a:endParaRPr lang="en-US" dirty="0" smtClean="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9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“Take a moment to look back over the five stages and typical thoughts during each.  Can you see any parallels to your own thoughts about a behavior </a:t>
            </a:r>
            <a:r>
              <a:rPr lang="en-US" i="1" dirty="0" smtClean="0"/>
              <a:t>you</a:t>
            </a:r>
            <a:r>
              <a:rPr lang="en-US" dirty="0" smtClean="0"/>
              <a:t> have changed?  What about your co-workers and family members?  Next we’ll talk about goals and strategies for helping people to move through these stages.” </a:t>
            </a:r>
          </a:p>
          <a:p>
            <a:pPr eaLnBrk="1" hangingPunct="1">
              <a:spcBef>
                <a:spcPct val="0"/>
              </a:spcBef>
            </a:pPr>
            <a:r>
              <a:rPr lang="en-US" dirty="0" smtClean="0"/>
              <a:t>_________________</a:t>
            </a:r>
          </a:p>
          <a:p>
            <a:pPr eaLnBrk="1" hangingPunct="1">
              <a:spcBef>
                <a:spcPct val="0"/>
              </a:spcBef>
            </a:pPr>
            <a:endParaRPr lang="en-US" dirty="0" smtClean="0"/>
          </a:p>
          <a:p>
            <a:pPr eaLnBrk="1" hangingPunct="1">
              <a:spcBef>
                <a:spcPct val="0"/>
              </a:spcBef>
            </a:pPr>
            <a:r>
              <a:rPr lang="en-US" dirty="0" smtClean="0"/>
              <a:t>Additional instructor note:  Adapted from presentation in Roberts and York (2000), based on Greene et al. (1994).   The equivalent statements about exercise on previous notes pages could be used to quiz trainees on their understanding.</a:t>
            </a:r>
          </a:p>
          <a:p>
            <a:pPr eaLnBrk="1" hangingPunct="1">
              <a:spcBef>
                <a:spcPct val="0"/>
              </a:spcBef>
            </a:pPr>
            <a:endParaRPr lang="en-US" dirty="0" smtClean="0"/>
          </a:p>
        </p:txBody>
      </p:sp>
      <p:sp>
        <p:nvSpPr>
          <p:cNvPr id="180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53C47C-DC7E-435A-AED3-3C8C71F58429}" type="slidenum">
              <a:rPr lang="en-US" smtClean="0"/>
              <a:pPr fontAlgn="base">
                <a:spcBef>
                  <a:spcPct val="0"/>
                </a:spcBef>
                <a:spcAft>
                  <a:spcPct val="0"/>
                </a:spcAft>
                <a:defRPr/>
              </a:pPr>
              <a:t>208</a:t>
            </a:fld>
            <a:endParaRPr lang="en-US" dirty="0" smtClean="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0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“Let’s go through the same sequence, but this time looking at </a:t>
            </a:r>
            <a:r>
              <a:rPr lang="en-US" i="1" dirty="0" smtClean="0"/>
              <a:t>goals</a:t>
            </a:r>
            <a:r>
              <a:rPr lang="en-US" dirty="0" smtClean="0"/>
              <a:t> and </a:t>
            </a:r>
            <a:r>
              <a:rPr lang="en-US" i="1" dirty="0" smtClean="0"/>
              <a:t>strategies</a:t>
            </a:r>
            <a:r>
              <a:rPr lang="en-US" dirty="0" smtClean="0"/>
              <a:t> for behavior change during each stage.  During the </a:t>
            </a:r>
            <a:r>
              <a:rPr lang="en-US" i="1" dirty="0" smtClean="0"/>
              <a:t>Pre-Contemplation</a:t>
            </a:r>
            <a:r>
              <a:rPr lang="en-US" dirty="0" smtClean="0"/>
              <a:t> Stage, a person is unaware (or perhaps doesn’t </a:t>
            </a:r>
            <a:r>
              <a:rPr lang="en-US" i="1" dirty="0" smtClean="0"/>
              <a:t>want</a:t>
            </a:r>
            <a:r>
              <a:rPr lang="en-US" dirty="0" smtClean="0"/>
              <a:t> to be aware) of the problem.  A communication goal is to personalize risks so a driver sees the problem in a personal light.  Specific strategies include:</a:t>
            </a:r>
          </a:p>
          <a:p>
            <a:pPr eaLnBrk="1" hangingPunct="1">
              <a:spcBef>
                <a:spcPct val="0"/>
              </a:spcBef>
              <a:buFontTx/>
              <a:buChar char="•"/>
            </a:pPr>
            <a:r>
              <a:rPr lang="en-US" dirty="0" smtClean="0"/>
              <a:t>  Increase knowledge and awareness of negative outcomes.</a:t>
            </a:r>
          </a:p>
          <a:p>
            <a:pPr eaLnBrk="1" hangingPunct="1">
              <a:spcBef>
                <a:spcPct val="0"/>
              </a:spcBef>
              <a:buFontTx/>
              <a:buChar char="•"/>
            </a:pPr>
            <a:r>
              <a:rPr lang="en-US" dirty="0" smtClean="0"/>
              <a:t>  Discuss personal effects of the driver’s current behavior, and</a:t>
            </a:r>
          </a:p>
          <a:p>
            <a:pPr eaLnBrk="1" hangingPunct="1">
              <a:spcBef>
                <a:spcPct val="0"/>
              </a:spcBef>
              <a:buFontTx/>
              <a:buChar char="•"/>
            </a:pPr>
            <a:r>
              <a:rPr lang="en-US" dirty="0" smtClean="0"/>
              <a:t>  Create a supportive environment for improvement.”</a:t>
            </a:r>
          </a:p>
          <a:p>
            <a:pPr eaLnBrk="1" hangingPunct="1">
              <a:spcBef>
                <a:spcPct val="0"/>
              </a:spcBef>
              <a:buFontTx/>
              <a:buChar char="•"/>
            </a:pPr>
            <a:endParaRPr lang="en-US" dirty="0" smtClean="0"/>
          </a:p>
          <a:p>
            <a:pPr eaLnBrk="1" hangingPunct="1">
              <a:spcBef>
                <a:spcPct val="0"/>
              </a:spcBef>
            </a:pPr>
            <a:r>
              <a:rPr lang="en-US" dirty="0" smtClean="0"/>
              <a:t>_______________</a:t>
            </a:r>
          </a:p>
          <a:p>
            <a:pPr eaLnBrk="1" hangingPunct="1">
              <a:spcBef>
                <a:spcPct val="0"/>
              </a:spcBef>
            </a:pPr>
            <a:r>
              <a:rPr lang="en-US" dirty="0" smtClean="0"/>
              <a:t>Additional instructor note:  Adapted from presentation in Roberts and York (2000).  The goals and strategies in each of the first four stages are to help the person enter into the next stage.  Much of the information presented in the Health &amp; Wellness sections of Modules 3 and 4 is intended to “personalize risks” relating to poor nutrition, lack of exercise, smoking, and other negative behaviors.  </a:t>
            </a:r>
          </a:p>
          <a:p>
            <a:pPr eaLnBrk="1" hangingPunct="1">
              <a:spcBef>
                <a:spcPct val="0"/>
              </a:spcBef>
            </a:pPr>
            <a:r>
              <a:rPr lang="en-US" dirty="0" smtClean="0"/>
              <a:t> </a:t>
            </a:r>
          </a:p>
          <a:p>
            <a:pPr eaLnBrk="1" hangingPunct="1">
              <a:spcBef>
                <a:spcPct val="0"/>
              </a:spcBef>
            </a:pPr>
            <a:r>
              <a:rPr lang="en-US" dirty="0" smtClean="0"/>
              <a:t>   </a:t>
            </a:r>
          </a:p>
        </p:txBody>
      </p:sp>
      <p:sp>
        <p:nvSpPr>
          <p:cNvPr id="1822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D3414A-5816-480B-94E1-E591C785C0D1}" type="slidenum">
              <a:rPr lang="en-US" smtClean="0"/>
              <a:pPr fontAlgn="base">
                <a:spcBef>
                  <a:spcPct val="0"/>
                </a:spcBef>
                <a:spcAft>
                  <a:spcPct val="0"/>
                </a:spcAft>
                <a:defRPr/>
              </a:pPr>
              <a:t>209</a:t>
            </a:fld>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“Your role will be to supervise and assist trainees taking the web-based training.  You will i</a:t>
            </a:r>
            <a:r>
              <a:rPr lang="en-US" dirty="0" smtClean="0">
                <a:solidFill>
                  <a:srgbClr val="002060"/>
                </a:solidFill>
              </a:rPr>
              <a:t>dentify drivers (and others) to be trained, orient students to module content and requirements, and ensure that students have adequate computer access and log-on information.  You will assist students, whether that assistance is provided in-person or remotely via computer or telephone.  You will answer questions, monitor progress, and troubleshoot any technical or learning problems.”</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___________________</a:t>
            </a:r>
          </a:p>
          <a:p>
            <a:pPr eaLnBrk="1" hangingPunct="1">
              <a:spcBef>
                <a:spcPct val="0"/>
              </a:spcBef>
            </a:pPr>
            <a:r>
              <a:rPr lang="en-US" dirty="0" smtClean="0">
                <a:solidFill>
                  <a:srgbClr val="002060"/>
                </a:solidFill>
              </a:rPr>
              <a:t>Additional instructor note:  A trainer’s effectiveness in providing the above assistance is likely to be strongly correlated with his/her own experience and facility in using the web-based modules.</a:t>
            </a:r>
          </a:p>
          <a:p>
            <a:pPr eaLnBrk="1" hangingPunct="1">
              <a:spcBef>
                <a:spcPct val="0"/>
              </a:spcBef>
            </a:pPr>
            <a:endParaRPr lang="en-US" dirty="0" smtClean="0"/>
          </a:p>
        </p:txBody>
      </p:sp>
      <p:sp>
        <p:nvSpPr>
          <p:cNvPr id="71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E6CDF0-B7DC-4053-996D-C70762EFD147}" type="slidenum">
              <a:rPr lang="en-US" smtClean="0"/>
              <a:pPr fontAlgn="base">
                <a:spcBef>
                  <a:spcPct val="0"/>
                </a:spcBef>
                <a:spcAft>
                  <a:spcPct val="0"/>
                </a:spcAft>
                <a:defRPr/>
              </a:pPr>
              <a:t>21</a:t>
            </a:fld>
            <a:endParaRPr lang="en-US" dirty="0" smtClean="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“Now that the person is thinking about their problem, we have to increase their self-confidence to change.  Try to:</a:t>
            </a:r>
          </a:p>
          <a:p>
            <a:pPr eaLnBrk="1" hangingPunct="1">
              <a:spcBef>
                <a:spcPct val="0"/>
              </a:spcBef>
              <a:buFontTx/>
              <a:buChar char="•"/>
            </a:pPr>
            <a:r>
              <a:rPr lang="en-US" dirty="0" smtClean="0"/>
              <a:t> Help them identify their problem behaviors and barriers to change.</a:t>
            </a:r>
          </a:p>
          <a:p>
            <a:pPr eaLnBrk="1" hangingPunct="1">
              <a:spcBef>
                <a:spcPct val="0"/>
              </a:spcBef>
              <a:buFontTx/>
              <a:buChar char="•"/>
            </a:pPr>
            <a:r>
              <a:rPr lang="en-US" dirty="0" smtClean="0"/>
              <a:t> Help them prioritize behaviors.</a:t>
            </a:r>
          </a:p>
          <a:p>
            <a:pPr eaLnBrk="1" hangingPunct="1">
              <a:spcBef>
                <a:spcPct val="0"/>
              </a:spcBef>
              <a:buFontTx/>
              <a:buChar char="•"/>
            </a:pPr>
            <a:r>
              <a:rPr lang="en-US" dirty="0" smtClean="0"/>
              <a:t> Encourage development of a plan and goals, and</a:t>
            </a:r>
          </a:p>
          <a:p>
            <a:pPr eaLnBrk="1" hangingPunct="1">
              <a:spcBef>
                <a:spcPct val="0"/>
              </a:spcBef>
              <a:buFontTx/>
              <a:buChar char="•"/>
            </a:pPr>
            <a:r>
              <a:rPr lang="en-US" dirty="0" smtClean="0"/>
              <a:t> Enlist support from family and friends.</a:t>
            </a:r>
          </a:p>
          <a:p>
            <a:pPr eaLnBrk="1" hangingPunct="1">
              <a:spcBef>
                <a:spcPct val="0"/>
              </a:spcBef>
            </a:pPr>
            <a:r>
              <a:rPr lang="en-US" dirty="0" smtClean="0"/>
              <a:t>A main purpose of Module 4 is to enlist this support.” </a:t>
            </a:r>
          </a:p>
          <a:p>
            <a:pPr eaLnBrk="1" hangingPunct="1">
              <a:spcBef>
                <a:spcPct val="0"/>
              </a:spcBef>
            </a:pPr>
            <a:endParaRPr lang="en-US" dirty="0" smtClean="0"/>
          </a:p>
          <a:p>
            <a:pPr eaLnBrk="1" hangingPunct="1">
              <a:spcBef>
                <a:spcPct val="0"/>
              </a:spcBef>
            </a:pPr>
            <a:r>
              <a:rPr lang="en-US" dirty="0" smtClean="0"/>
              <a:t>_______________</a:t>
            </a:r>
          </a:p>
          <a:p>
            <a:pPr eaLnBrk="1" hangingPunct="1">
              <a:spcBef>
                <a:spcPct val="0"/>
              </a:spcBef>
            </a:pPr>
            <a:r>
              <a:rPr lang="en-US" dirty="0" smtClean="0"/>
              <a:t>Additional instructor note:  Adapted from presentation in Roberts and York (2000).  The goals and strategies in each of the first four stages are to help the person enter into the next stage.  Discussion question:  What would be your priority behavior for change?  What do you think your company drivers would say?  Exercise more?  Stop smoking?   Note:  For this and other questions involving personal behavior and medical conditions, do not pry into any individual’s personal situation.  Many people like to talk about these things, but many others do not.</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 </a:t>
            </a:r>
          </a:p>
        </p:txBody>
      </p:sp>
      <p:sp>
        <p:nvSpPr>
          <p:cNvPr id="184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2DCEF6-B17D-41AA-8278-DC25FDB8E710}" type="slidenum">
              <a:rPr lang="en-US" smtClean="0"/>
              <a:pPr fontAlgn="base">
                <a:spcBef>
                  <a:spcPct val="0"/>
                </a:spcBef>
                <a:spcAft>
                  <a:spcPct val="0"/>
                </a:spcAft>
                <a:defRPr/>
              </a:pPr>
              <a:t>210</a:t>
            </a:fld>
            <a:endParaRPr lang="en-US" dirty="0" smtClean="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2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“Now our driver is preparing to change.  We have to help make it happen.</a:t>
            </a:r>
          </a:p>
          <a:p>
            <a:pPr eaLnBrk="1" hangingPunct="1">
              <a:spcBef>
                <a:spcPct val="0"/>
              </a:spcBef>
              <a:buFontTx/>
              <a:buChar char="•"/>
            </a:pPr>
            <a:r>
              <a:rPr lang="en-US" dirty="0" smtClean="0"/>
              <a:t> Encourage small initial steps and gradual goals.</a:t>
            </a:r>
          </a:p>
          <a:p>
            <a:pPr eaLnBrk="1" hangingPunct="1">
              <a:spcBef>
                <a:spcPct val="0"/>
              </a:spcBef>
              <a:buFontTx/>
              <a:buChar char="•"/>
            </a:pPr>
            <a:r>
              <a:rPr lang="en-US" dirty="0" smtClean="0"/>
              <a:t> Discuss earlier attempts and ways to succeed </a:t>
            </a:r>
            <a:r>
              <a:rPr lang="en-US" i="1" dirty="0" smtClean="0"/>
              <a:t>this</a:t>
            </a:r>
            <a:r>
              <a:rPr lang="en-US" dirty="0" smtClean="0"/>
              <a:t> time.</a:t>
            </a:r>
          </a:p>
          <a:p>
            <a:pPr eaLnBrk="1" hangingPunct="1">
              <a:spcBef>
                <a:spcPct val="0"/>
              </a:spcBef>
              <a:buFontTx/>
              <a:buChar char="•"/>
            </a:pPr>
            <a:r>
              <a:rPr lang="en-US" dirty="0" smtClean="0"/>
              <a:t> Help them develop concrete action plans.”</a:t>
            </a:r>
          </a:p>
          <a:p>
            <a:pPr eaLnBrk="1" hangingPunct="1">
              <a:spcBef>
                <a:spcPct val="0"/>
              </a:spcBef>
            </a:pPr>
            <a:r>
              <a:rPr lang="en-US" dirty="0" smtClean="0"/>
              <a:t> </a:t>
            </a:r>
          </a:p>
          <a:p>
            <a:pPr eaLnBrk="1" hangingPunct="1">
              <a:spcBef>
                <a:spcPct val="0"/>
              </a:spcBef>
            </a:pPr>
            <a:r>
              <a:rPr lang="en-US" dirty="0" smtClean="0"/>
              <a:t>___________</a:t>
            </a:r>
          </a:p>
          <a:p>
            <a:pPr eaLnBrk="1" hangingPunct="1">
              <a:spcBef>
                <a:spcPct val="0"/>
              </a:spcBef>
            </a:pPr>
            <a:r>
              <a:rPr lang="en-US" dirty="0" smtClean="0"/>
              <a:t>Additional instructor note:  Adapted from presentation in Roberts and York (2000).  The goals and strategies in each of the first four stages are to help the person enter into the next stage.  Discussion question:  Select an area of health behavior (nutrition, exercise, etc.) and discuss appropriate “small initial steps and gradual goals.</a:t>
            </a:r>
          </a:p>
          <a:p>
            <a:pPr eaLnBrk="1" hangingPunct="1">
              <a:spcBef>
                <a:spcPct val="0"/>
              </a:spcBef>
            </a:pPr>
            <a:r>
              <a:rPr lang="en-US" dirty="0" smtClean="0"/>
              <a:t>   </a:t>
            </a:r>
          </a:p>
        </p:txBody>
      </p:sp>
      <p:sp>
        <p:nvSpPr>
          <p:cNvPr id="186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F7B230-13BF-41FD-8E28-619BD938234D}" type="slidenum">
              <a:rPr lang="en-US" smtClean="0"/>
              <a:pPr fontAlgn="base">
                <a:spcBef>
                  <a:spcPct val="0"/>
                </a:spcBef>
                <a:spcAft>
                  <a:spcPct val="0"/>
                </a:spcAft>
                <a:defRPr/>
              </a:pPr>
              <a:t>211</a:t>
            </a:fld>
            <a:endParaRPr lang="en-US" dirty="0" smtClean="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3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“In the Action Stage, a person’s behavior </a:t>
            </a:r>
            <a:r>
              <a:rPr lang="en-US" i="1" dirty="0" smtClean="0"/>
              <a:t>has</a:t>
            </a:r>
            <a:r>
              <a:rPr lang="en-US" dirty="0" smtClean="0"/>
              <a:t> changed, but they need to </a:t>
            </a:r>
            <a:r>
              <a:rPr lang="en-US" i="1" dirty="0" smtClean="0"/>
              <a:t>commit</a:t>
            </a:r>
            <a:r>
              <a:rPr lang="en-US" dirty="0" smtClean="0"/>
              <a:t> to that change.</a:t>
            </a:r>
          </a:p>
          <a:p>
            <a:pPr eaLnBrk="1" hangingPunct="1">
              <a:spcBef>
                <a:spcPct val="0"/>
              </a:spcBef>
              <a:buFontTx/>
              <a:buChar char="•"/>
            </a:pPr>
            <a:r>
              <a:rPr lang="en-US" dirty="0" smtClean="0"/>
              <a:t> Provide feedback and reinforce positive changes.</a:t>
            </a:r>
          </a:p>
          <a:p>
            <a:pPr eaLnBrk="1" hangingPunct="1">
              <a:spcBef>
                <a:spcPct val="0"/>
              </a:spcBef>
              <a:buFontTx/>
              <a:buChar char="•"/>
            </a:pPr>
            <a:r>
              <a:rPr lang="en-US" dirty="0" smtClean="0"/>
              <a:t> Provide problem-solving advice.</a:t>
            </a:r>
          </a:p>
          <a:p>
            <a:pPr eaLnBrk="1" hangingPunct="1">
              <a:spcBef>
                <a:spcPct val="0"/>
              </a:spcBef>
              <a:buFontTx/>
              <a:buChar char="•"/>
            </a:pPr>
            <a:r>
              <a:rPr lang="en-US" dirty="0" smtClean="0"/>
              <a:t> Encourage self-rewards and celebrations of success.”</a:t>
            </a:r>
          </a:p>
          <a:p>
            <a:pPr eaLnBrk="1" hangingPunct="1">
              <a:spcBef>
                <a:spcPct val="0"/>
              </a:spcBef>
              <a:buFontTx/>
              <a:buChar char="•"/>
            </a:pPr>
            <a:endParaRPr lang="en-US" dirty="0" smtClean="0"/>
          </a:p>
          <a:p>
            <a:pPr eaLnBrk="1" hangingPunct="1">
              <a:spcBef>
                <a:spcPct val="0"/>
              </a:spcBef>
            </a:pPr>
            <a:r>
              <a:rPr lang="en-US" dirty="0" smtClean="0"/>
              <a:t>____________</a:t>
            </a:r>
          </a:p>
          <a:p>
            <a:pPr eaLnBrk="1" hangingPunct="1">
              <a:spcBef>
                <a:spcPct val="0"/>
              </a:spcBef>
            </a:pPr>
            <a:r>
              <a:rPr lang="en-US" dirty="0" smtClean="0"/>
              <a:t>Additional instructor note:  Adapted from presentation in Roberts and York (2000).  The goals and strategies in each of the first four stages are to help the person enter into the next stage.  Discussion question:  What are the most important rewards of positive behavior change?  In other words, what are the strongest </a:t>
            </a:r>
            <a:r>
              <a:rPr lang="en-US" dirty="0" err="1" smtClean="0"/>
              <a:t>reinforcers</a:t>
            </a:r>
            <a:r>
              <a:rPr lang="en-US" dirty="0" smtClean="0"/>
              <a:t>?  Feeling better?  Looking better?  Sense of accomplishment?</a:t>
            </a:r>
          </a:p>
          <a:p>
            <a:pPr eaLnBrk="1" hangingPunct="1">
              <a:spcBef>
                <a:spcPct val="0"/>
              </a:spcBef>
            </a:pPr>
            <a:endParaRPr lang="en-US" dirty="0" smtClean="0"/>
          </a:p>
          <a:p>
            <a:pPr eaLnBrk="1" hangingPunct="1">
              <a:spcBef>
                <a:spcPct val="0"/>
              </a:spcBef>
            </a:pPr>
            <a:r>
              <a:rPr lang="en-US" dirty="0" smtClean="0"/>
              <a:t>    </a:t>
            </a:r>
          </a:p>
        </p:txBody>
      </p:sp>
      <p:sp>
        <p:nvSpPr>
          <p:cNvPr id="188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8AC740-F3DB-4B32-A3F2-C11242821EB7}" type="slidenum">
              <a:rPr lang="en-US" smtClean="0"/>
              <a:pPr fontAlgn="base">
                <a:spcBef>
                  <a:spcPct val="0"/>
                </a:spcBef>
                <a:spcAft>
                  <a:spcPct val="0"/>
                </a:spcAft>
                <a:defRPr/>
              </a:pPr>
              <a:t>212</a:t>
            </a:fld>
            <a:endParaRPr lang="en-US" dirty="0" smtClean="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4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“In the first four stages, we were trying to help the driver progress to the next phase.  Now he or she has arrived!  We are trying to help them </a:t>
            </a:r>
            <a:r>
              <a:rPr lang="en-US" i="1" dirty="0" smtClean="0"/>
              <a:t>continue</a:t>
            </a:r>
            <a:r>
              <a:rPr lang="en-US" dirty="0" smtClean="0"/>
              <a:t> their commitment and keep their gains.  As a behavior change agent, you should:</a:t>
            </a:r>
          </a:p>
          <a:p>
            <a:pPr eaLnBrk="1" hangingPunct="1">
              <a:spcBef>
                <a:spcPct val="0"/>
              </a:spcBef>
              <a:buFontTx/>
              <a:buChar char="•"/>
            </a:pPr>
            <a:r>
              <a:rPr lang="en-US" dirty="0" smtClean="0"/>
              <a:t>  Reinforce their lifestyle changes and their benefits.</a:t>
            </a:r>
          </a:p>
          <a:p>
            <a:pPr eaLnBrk="1" hangingPunct="1">
              <a:spcBef>
                <a:spcPct val="0"/>
              </a:spcBef>
              <a:buFontTx/>
              <a:buChar char="•"/>
            </a:pPr>
            <a:r>
              <a:rPr lang="en-US" dirty="0" smtClean="0"/>
              <a:t>  Discuss the importance of maintaining change, and </a:t>
            </a:r>
          </a:p>
          <a:p>
            <a:pPr eaLnBrk="1" hangingPunct="1">
              <a:spcBef>
                <a:spcPct val="0"/>
              </a:spcBef>
              <a:buFontTx/>
              <a:buChar char="•"/>
            </a:pPr>
            <a:r>
              <a:rPr lang="en-US" dirty="0" smtClean="0"/>
              <a:t>  Discuss ways to deal with any relapses.”</a:t>
            </a:r>
          </a:p>
          <a:p>
            <a:pPr eaLnBrk="1" hangingPunct="1">
              <a:spcBef>
                <a:spcPct val="0"/>
              </a:spcBef>
            </a:pPr>
            <a:endParaRPr lang="en-US" dirty="0" smtClean="0"/>
          </a:p>
          <a:p>
            <a:pPr eaLnBrk="1" hangingPunct="1">
              <a:spcBef>
                <a:spcPct val="0"/>
              </a:spcBef>
            </a:pPr>
            <a:r>
              <a:rPr lang="en-US" b="1" dirty="0" smtClean="0"/>
              <a:t>______________</a:t>
            </a:r>
          </a:p>
          <a:p>
            <a:pPr eaLnBrk="1" hangingPunct="1">
              <a:spcBef>
                <a:spcPct val="0"/>
              </a:spcBef>
            </a:pPr>
            <a:r>
              <a:rPr lang="en-US" dirty="0" smtClean="0"/>
              <a:t>Additional instructor note:  Adapted from presentation in Roberts and York (2000).   “Maintenance” is the final stage.  Discussion question:   Thinking of your own past positive behavior changes, which ones have you been able to maintain?  Which ones have you not maintained?  What has been the difference?  </a:t>
            </a:r>
          </a:p>
          <a:p>
            <a:pPr eaLnBrk="1" hangingPunct="1">
              <a:spcBef>
                <a:spcPct val="0"/>
              </a:spcBef>
            </a:pPr>
            <a:endParaRPr lang="en-US" b="1" dirty="0" smtClean="0"/>
          </a:p>
          <a:p>
            <a:pPr eaLnBrk="1" hangingPunct="1">
              <a:spcBef>
                <a:spcPct val="0"/>
              </a:spcBef>
            </a:pPr>
            <a:endParaRPr lang="en-US" dirty="0" smtClean="0"/>
          </a:p>
          <a:p>
            <a:pPr eaLnBrk="1" hangingPunct="1">
              <a:spcBef>
                <a:spcPct val="0"/>
              </a:spcBef>
            </a:pPr>
            <a:r>
              <a:rPr lang="en-US" dirty="0" smtClean="0"/>
              <a:t> </a:t>
            </a:r>
          </a:p>
        </p:txBody>
      </p:sp>
      <p:sp>
        <p:nvSpPr>
          <p:cNvPr id="190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4365682-CB3E-453F-B4F6-B16804C4185D}" type="slidenum">
              <a:rPr lang="en-US" smtClean="0"/>
              <a:pPr fontAlgn="base">
                <a:spcBef>
                  <a:spcPct val="0"/>
                </a:spcBef>
                <a:spcAft>
                  <a:spcPct val="0"/>
                </a:spcAft>
                <a:defRPr/>
              </a:pPr>
              <a:t>213</a:t>
            </a:fld>
            <a:endParaRPr lang="en-US" dirty="0" smtClean="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5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“Take a minute to review the stages of behavior change and their goals.  Try to use them in your interactions with drivers and other students.  As you talk to students, try to be aware of their stage of behavior change and target your suggestions accordingly.”</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_________________</a:t>
            </a:r>
          </a:p>
          <a:p>
            <a:pPr eaLnBrk="1" hangingPunct="1">
              <a:spcBef>
                <a:spcPct val="0"/>
              </a:spcBef>
            </a:pPr>
            <a:r>
              <a:rPr lang="en-US" dirty="0" smtClean="0"/>
              <a:t>Additional instructor note:  Adapted from presentation in Roberts and York (2000).  The goals and strategies in each of the first four stages are to help the person enter into the next stage.</a:t>
            </a:r>
          </a:p>
          <a:p>
            <a:pPr eaLnBrk="1" hangingPunct="1">
              <a:spcBef>
                <a:spcPct val="0"/>
              </a:spcBef>
            </a:pPr>
            <a:endParaRPr lang="en-US" dirty="0" smtClean="0"/>
          </a:p>
          <a:p>
            <a:pPr eaLnBrk="1" hangingPunct="1">
              <a:spcBef>
                <a:spcPct val="0"/>
              </a:spcBef>
            </a:pPr>
            <a:r>
              <a:rPr lang="en-US" dirty="0" smtClean="0"/>
              <a:t>   </a:t>
            </a:r>
          </a:p>
        </p:txBody>
      </p:sp>
      <p:sp>
        <p:nvSpPr>
          <p:cNvPr id="192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293712-C43A-457F-BB0F-8F1DBAB76AB1}" type="slidenum">
              <a:rPr lang="en-US" smtClean="0"/>
              <a:pPr fontAlgn="base">
                <a:spcBef>
                  <a:spcPct val="0"/>
                </a:spcBef>
                <a:spcAft>
                  <a:spcPct val="0"/>
                </a:spcAft>
                <a:defRPr/>
              </a:pPr>
              <a:t>214</a:t>
            </a:fld>
            <a:endParaRPr lang="en-US" dirty="0" smtClean="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6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“People in the “Action” and “Maintenance” stages of behavior change might adopt </a:t>
            </a:r>
            <a:r>
              <a:rPr lang="en-US" i="1" dirty="0" smtClean="0"/>
              <a:t>Behavioral Self-Management</a:t>
            </a:r>
            <a:r>
              <a:rPr lang="en-US" dirty="0" smtClean="0"/>
              <a:t>.  It helps good performers to become even better.  The figure presents a personal example – increasing exercise.  Behavioral self-management begins with objective measurement of performance.  In our example, exercise is measured in minutes.  Next, set simple daily or weekly goals.  Self-monitor progress in achieving those goals.  Tangible self-rewards for success help to reinforce behavior change, although many adults find the personal satisfaction of goal achievement to be the main reward.”</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___________</a:t>
            </a:r>
          </a:p>
          <a:p>
            <a:pPr eaLnBrk="1" hangingPunct="1">
              <a:spcBef>
                <a:spcPct val="0"/>
              </a:spcBef>
            </a:pPr>
            <a:r>
              <a:rPr lang="en-US" dirty="0" smtClean="0">
                <a:solidFill>
                  <a:srgbClr val="002060"/>
                </a:solidFill>
              </a:rPr>
              <a:t>Additional instructor note:  Graphic from </a:t>
            </a:r>
            <a:r>
              <a:rPr lang="en-US" i="1" dirty="0" smtClean="0">
                <a:solidFill>
                  <a:srgbClr val="002060"/>
                </a:solidFill>
              </a:rPr>
              <a:t>Safety for the Long Haul; Large Truck Crash Risk, Causation, &amp; Prevention </a:t>
            </a:r>
            <a:r>
              <a:rPr lang="en-US" dirty="0" smtClean="0">
                <a:solidFill>
                  <a:srgbClr val="002060"/>
                </a:solidFill>
              </a:rPr>
              <a:t>(</a:t>
            </a:r>
            <a:r>
              <a:rPr lang="en-US" dirty="0" err="1" smtClean="0">
                <a:solidFill>
                  <a:srgbClr val="002060"/>
                </a:solidFill>
              </a:rPr>
              <a:t>Knipling</a:t>
            </a:r>
            <a:r>
              <a:rPr lang="en-US" dirty="0" smtClean="0">
                <a:solidFill>
                  <a:srgbClr val="002060"/>
                </a:solidFill>
              </a:rPr>
              <a:t>, 2009).   Used with permission.  Systematic behavioral self-management probably works best for people who already have a good base of health-related behaviors.   For those just starting, it is probably best to focus on just one or two elements, such as objective self-measurement of performance (example:  writing down daily minutes of exercise on a calendar). </a:t>
            </a:r>
            <a:endParaRPr lang="en-US" dirty="0" smtClean="0"/>
          </a:p>
        </p:txBody>
      </p:sp>
      <p:sp>
        <p:nvSpPr>
          <p:cNvPr id="194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E6AACD-FA55-4808-8C7D-0BDB834CF688}" type="slidenum">
              <a:rPr lang="en-US" altLang="en-US" smtClean="0"/>
              <a:pPr fontAlgn="base">
                <a:spcBef>
                  <a:spcPct val="0"/>
                </a:spcBef>
                <a:spcAft>
                  <a:spcPct val="0"/>
                </a:spcAft>
                <a:defRPr/>
              </a:pPr>
              <a:t>215</a:t>
            </a:fld>
            <a:endParaRPr lang="en-US" altLang="en-US" dirty="0" smtClean="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7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“Whether we are talking about drivers, other people, or organizations, goal-setting should be smart.  “SMART” is an acronym which captures five elements of successful goal-setting.  In smart goal-setting, </a:t>
            </a:r>
            <a:r>
              <a:rPr lang="en-US" i="1" dirty="0" smtClean="0"/>
              <a:t>specific</a:t>
            </a:r>
            <a:r>
              <a:rPr lang="en-US" dirty="0" smtClean="0"/>
              <a:t> behaviors are targeted.   “Walking” and “eating fruits and vegetables” are two good examples.  Next, goals should be </a:t>
            </a:r>
            <a:r>
              <a:rPr lang="en-US" i="1" dirty="0" smtClean="0"/>
              <a:t>motivationally effective</a:t>
            </a:r>
            <a:r>
              <a:rPr lang="en-US" dirty="0" smtClean="0"/>
              <a:t> – in other words, something that is important to you.  Goals must be </a:t>
            </a:r>
            <a:r>
              <a:rPr lang="en-US" i="1" dirty="0" smtClean="0"/>
              <a:t>attainable</a:t>
            </a:r>
            <a:r>
              <a:rPr lang="en-US" dirty="0" smtClean="0"/>
              <a:t>, especially in the early stages.  That is, they should be challenging but </a:t>
            </a:r>
            <a:r>
              <a:rPr lang="en-US" i="1" dirty="0" smtClean="0"/>
              <a:t>achievable</a:t>
            </a:r>
            <a:r>
              <a:rPr lang="en-US" dirty="0" smtClean="0"/>
              <a:t>.  Next, goals should be </a:t>
            </a:r>
            <a:r>
              <a:rPr lang="en-US" i="1" dirty="0" smtClean="0"/>
              <a:t>relevant</a:t>
            </a:r>
            <a:r>
              <a:rPr lang="en-US" dirty="0" smtClean="0"/>
              <a:t> to drivers’ lives, performance, and safety.  Objectively, diet, exercise, and sleep are all very relevant to a driver’s life, but it’s important that he or she </a:t>
            </a:r>
            <a:r>
              <a:rPr lang="en-US" i="1" dirty="0" smtClean="0"/>
              <a:t>sees</a:t>
            </a:r>
            <a:r>
              <a:rPr lang="en-US" dirty="0" smtClean="0"/>
              <a:t> the relevance.  Finally, goals should be </a:t>
            </a:r>
            <a:r>
              <a:rPr lang="en-US" i="1" dirty="0" err="1" smtClean="0"/>
              <a:t>trackable</a:t>
            </a:r>
            <a:r>
              <a:rPr lang="en-US" dirty="0" smtClean="0"/>
              <a:t> or measurable.  Walking could be measured in two different ways – time and distance.  “Minutes of walking” is probably the easiest measure.  Anything measured can be recorded.  If drivers keep a calendar and record their minutes of walking every day, they will be much more likely to sustain their behavior change.”</a:t>
            </a:r>
          </a:p>
          <a:p>
            <a:pPr eaLnBrk="1" hangingPunct="1">
              <a:spcBef>
                <a:spcPct val="0"/>
              </a:spcBef>
            </a:pPr>
            <a:endParaRPr lang="en-US" dirty="0" smtClean="0"/>
          </a:p>
          <a:p>
            <a:pPr eaLnBrk="1" hangingPunct="1">
              <a:spcBef>
                <a:spcPct val="0"/>
              </a:spcBef>
            </a:pPr>
            <a:r>
              <a:rPr lang="en-US" dirty="0" smtClean="0"/>
              <a:t>__________</a:t>
            </a:r>
          </a:p>
          <a:p>
            <a:pPr eaLnBrk="1" hangingPunct="1">
              <a:spcBef>
                <a:spcPct val="0"/>
              </a:spcBef>
            </a:pPr>
            <a:r>
              <a:rPr lang="en-US" dirty="0" smtClean="0"/>
              <a:t>Additional instructor note:  Source:  Geller (2001).  Discussion question:  Can you think of any past personal or organizational goals that have been “SMART.”  Any that were not “SMART?”   What were the outcomes?</a:t>
            </a:r>
          </a:p>
          <a:p>
            <a:pPr eaLnBrk="1" hangingPunct="1">
              <a:spcBef>
                <a:spcPct val="0"/>
              </a:spcBef>
            </a:pPr>
            <a:endParaRPr lang="en-US" dirty="0" smtClean="0"/>
          </a:p>
        </p:txBody>
      </p:sp>
      <p:sp>
        <p:nvSpPr>
          <p:cNvPr id="1966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FEE606-3907-437C-BBDA-736360A0A1FA}" type="slidenum">
              <a:rPr lang="en-US" smtClean="0"/>
              <a:pPr fontAlgn="base">
                <a:spcBef>
                  <a:spcPct val="0"/>
                </a:spcBef>
                <a:spcAft>
                  <a:spcPct val="0"/>
                </a:spcAft>
                <a:defRPr/>
              </a:pPr>
              <a:t>216</a:t>
            </a:fld>
            <a:endParaRPr lang="en-US" dirty="0" smtClean="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8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  </a:t>
            </a:r>
          </a:p>
          <a:p>
            <a:pPr eaLnBrk="1" hangingPunct="1">
              <a:spcBef>
                <a:spcPct val="0"/>
              </a:spcBef>
            </a:pPr>
            <a:r>
              <a:rPr lang="en-US" smtClean="0"/>
              <a:t>   </a:t>
            </a:r>
          </a:p>
        </p:txBody>
      </p:sp>
      <p:sp>
        <p:nvSpPr>
          <p:cNvPr id="1986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25C7CA-C430-403E-BBBA-0A6E531EE783}" type="slidenum">
              <a:rPr lang="en-US" smtClean="0"/>
              <a:pPr fontAlgn="base">
                <a:spcBef>
                  <a:spcPct val="0"/>
                </a:spcBef>
                <a:spcAft>
                  <a:spcPct val="0"/>
                </a:spcAft>
                <a:defRPr/>
              </a:pPr>
              <a:t>217</a:t>
            </a:fld>
            <a:endParaRPr lang="en-US" dirty="0" smtClean="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9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  </a:t>
            </a:r>
          </a:p>
          <a:p>
            <a:pPr eaLnBrk="1" hangingPunct="1">
              <a:spcBef>
                <a:spcPct val="0"/>
              </a:spcBef>
            </a:pPr>
            <a:r>
              <a:rPr lang="en-US" smtClean="0"/>
              <a:t>   </a:t>
            </a:r>
          </a:p>
        </p:txBody>
      </p:sp>
      <p:sp>
        <p:nvSpPr>
          <p:cNvPr id="200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B33171-4B91-496C-821A-9D499256DEAC}" type="slidenum">
              <a:rPr lang="en-US" smtClean="0"/>
              <a:pPr fontAlgn="base">
                <a:spcBef>
                  <a:spcPct val="0"/>
                </a:spcBef>
                <a:spcAft>
                  <a:spcPct val="0"/>
                </a:spcAft>
                <a:defRPr/>
              </a:pPr>
              <a:t>218</a:t>
            </a:fld>
            <a:endParaRPr lang="en-US" dirty="0" smtClean="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0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 </a:t>
            </a:r>
          </a:p>
          <a:p>
            <a:pPr eaLnBrk="1" hangingPunct="1">
              <a:spcBef>
                <a:spcPct val="0"/>
              </a:spcBef>
            </a:pPr>
            <a:r>
              <a:rPr lang="en-US" smtClean="0"/>
              <a:t>   </a:t>
            </a:r>
          </a:p>
        </p:txBody>
      </p:sp>
      <p:sp>
        <p:nvSpPr>
          <p:cNvPr id="2027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5D0F72-CBA7-4717-811E-E1217BAE65EF}" type="slidenum">
              <a:rPr lang="en-US" smtClean="0"/>
              <a:pPr fontAlgn="base">
                <a:spcBef>
                  <a:spcPct val="0"/>
                </a:spcBef>
                <a:spcAft>
                  <a:spcPct val="0"/>
                </a:spcAft>
                <a:defRPr/>
              </a:pPr>
              <a:t>219</a:t>
            </a:fld>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“Testing and record-keeping are part of the training process. If a carrier has an LMS, it will track online exam scores and student completion of modules. Lesson quiz scores are not recorded, but exam scores are recorded.  Three attempts for each exam are permitted, but only the highest score is retained in the system.”</a:t>
            </a:r>
          </a:p>
          <a:p>
            <a:pPr eaLnBrk="1" hangingPunct="1">
              <a:spcBef>
                <a:spcPct val="0"/>
              </a:spcBef>
            </a:pPr>
            <a:endParaRPr lang="en-US" dirty="0" smtClean="0"/>
          </a:p>
          <a:p>
            <a:pPr eaLnBrk="1" hangingPunct="1">
              <a:spcBef>
                <a:spcPct val="0"/>
              </a:spcBef>
            </a:pPr>
            <a:r>
              <a:rPr lang="en-US" dirty="0" smtClean="0"/>
              <a:t>______________________</a:t>
            </a:r>
          </a:p>
          <a:p>
            <a:pPr eaLnBrk="1" hangingPunct="1">
              <a:spcBef>
                <a:spcPct val="0"/>
              </a:spcBef>
            </a:pPr>
            <a:r>
              <a:rPr lang="en-US" dirty="0" smtClean="0"/>
              <a:t>Additional instructor Note.  Check on learning:  Q: We listed 8 different advantages of web-based training.  Can you remember any four of them?  A:  Any 4 of these 8:  Improved learning, easier access, convenient and flexible, standardized, faster, economies of scale, easier tracking of trainee performance data, easier record-keeping.”</a:t>
            </a:r>
          </a:p>
          <a:p>
            <a:pPr eaLnBrk="1" hangingPunct="1">
              <a:spcBef>
                <a:spcPct val="0"/>
              </a:spcBef>
            </a:pPr>
            <a:endParaRPr lang="en-US" dirty="0" smtClean="0"/>
          </a:p>
          <a:p>
            <a:pPr eaLnBrk="1" hangingPunct="1">
              <a:spcBef>
                <a:spcPct val="0"/>
              </a:spcBef>
            </a:pPr>
            <a:r>
              <a:rPr lang="en-US" dirty="0" smtClean="0"/>
              <a:t> </a:t>
            </a:r>
          </a:p>
          <a:p>
            <a:pPr eaLnBrk="1" hangingPunct="1">
              <a:spcBef>
                <a:spcPct val="0"/>
              </a:spcBef>
            </a:pPr>
            <a:endParaRPr lang="en-US" dirty="0" smtClean="0"/>
          </a:p>
          <a:p>
            <a:pPr eaLnBrk="1" hangingPunct="1">
              <a:spcBef>
                <a:spcPct val="0"/>
              </a:spcBef>
            </a:pPr>
            <a:endParaRPr lang="en-US" dirty="0" smtClean="0"/>
          </a:p>
        </p:txBody>
      </p:sp>
      <p:sp>
        <p:nvSpPr>
          <p:cNvPr id="737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F76D6B-9229-41E6-8B17-8E84A6E4D8CD}" type="slidenum">
              <a:rPr lang="en-US" smtClean="0"/>
              <a:pPr fontAlgn="base">
                <a:spcBef>
                  <a:spcPct val="0"/>
                </a:spcBef>
                <a:spcAft>
                  <a:spcPct val="0"/>
                </a:spcAft>
                <a:defRPr/>
              </a:pPr>
              <a:t>22</a:t>
            </a:fld>
            <a:endParaRPr lang="en-US" dirty="0" smtClean="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 </a:t>
            </a:r>
          </a:p>
          <a:p>
            <a:pPr eaLnBrk="1" hangingPunct="1">
              <a:spcBef>
                <a:spcPct val="0"/>
              </a:spcBef>
            </a:pPr>
            <a:r>
              <a:rPr lang="en-US" smtClean="0"/>
              <a:t>   </a:t>
            </a:r>
          </a:p>
        </p:txBody>
      </p:sp>
      <p:sp>
        <p:nvSpPr>
          <p:cNvPr id="2048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0F6CAA-4B71-4455-9D73-F69022DEC062}" type="slidenum">
              <a:rPr lang="en-US" smtClean="0"/>
              <a:pPr fontAlgn="base">
                <a:spcBef>
                  <a:spcPct val="0"/>
                </a:spcBef>
                <a:spcAft>
                  <a:spcPct val="0"/>
                </a:spcAft>
                <a:defRPr/>
              </a:pPr>
              <a:t>220</a:t>
            </a:fld>
            <a:endParaRPr lang="en-US" dirty="0" smtClean="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2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  </a:t>
            </a:r>
          </a:p>
          <a:p>
            <a:pPr eaLnBrk="1" hangingPunct="1">
              <a:spcBef>
                <a:spcPct val="0"/>
              </a:spcBef>
            </a:pPr>
            <a:r>
              <a:rPr lang="en-US" smtClean="0"/>
              <a:t>   </a:t>
            </a:r>
          </a:p>
        </p:txBody>
      </p:sp>
      <p:sp>
        <p:nvSpPr>
          <p:cNvPr id="2068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C06C78-5AD4-4F64-A04A-7281CFB24C07}" type="slidenum">
              <a:rPr lang="en-US" smtClean="0"/>
              <a:pPr fontAlgn="base">
                <a:spcBef>
                  <a:spcPct val="0"/>
                </a:spcBef>
                <a:spcAft>
                  <a:spcPct val="0"/>
                </a:spcAft>
                <a:defRPr/>
              </a:pPr>
              <a:t>221</a:t>
            </a:fld>
            <a:endParaRPr lang="en-US" dirty="0" smtClean="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3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“Congratulations!  You’ve come a long way.  You have successfully completed Modules 3 and 4, and are on the verge of completing Module 5, Train-the-Trainer.  We’ll review some key concepts and then take the module exam.”</a:t>
            </a:r>
          </a:p>
        </p:txBody>
      </p:sp>
      <p:sp>
        <p:nvSpPr>
          <p:cNvPr id="208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A81AD2-B728-4D3A-B55D-32A5884F6ACD}" type="slidenum">
              <a:rPr lang="en-US" smtClean="0"/>
              <a:pPr fontAlgn="base">
                <a:spcBef>
                  <a:spcPct val="0"/>
                </a:spcBef>
                <a:spcAft>
                  <a:spcPct val="0"/>
                </a:spcAft>
                <a:defRPr/>
              </a:pPr>
              <a:t>222</a:t>
            </a:fld>
            <a:endParaRPr lang="en-US" dirty="0" smtClean="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4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“As you probably already realize, there are many challenges in being a successful FMP trainer.  There is the challenge of b</a:t>
            </a:r>
            <a:r>
              <a:rPr lang="en-US" sz="2800" dirty="0" smtClean="0">
                <a:solidFill>
                  <a:srgbClr val="002060"/>
                </a:solidFill>
              </a:rPr>
              <a:t>ecoming an expert on driver fatigue, alertness, wellness, and performance.  You need to be a role model.  You need to understand the FMP structure and purpose.  There is also the challenge of developing your classroom skills, including skills for p</a:t>
            </a:r>
            <a:r>
              <a:rPr lang="en-US" sz="2400" dirty="0" smtClean="0">
                <a:solidFill>
                  <a:srgbClr val="002060"/>
                </a:solidFill>
              </a:rPr>
              <a:t>resentations, student interaction, and maintaining standards and accountability.”</a:t>
            </a:r>
          </a:p>
          <a:p>
            <a:pPr eaLnBrk="1" hangingPunct="1">
              <a:spcBef>
                <a:spcPct val="0"/>
              </a:spcBef>
            </a:pPr>
            <a:endParaRPr lang="en-US" sz="2400" dirty="0" smtClean="0">
              <a:solidFill>
                <a:srgbClr val="002060"/>
              </a:solidFill>
            </a:endParaRPr>
          </a:p>
          <a:p>
            <a:pPr eaLnBrk="1" hangingPunct="1">
              <a:spcBef>
                <a:spcPct val="0"/>
              </a:spcBef>
            </a:pPr>
            <a:r>
              <a:rPr lang="en-US" sz="2400" dirty="0" smtClean="0">
                <a:solidFill>
                  <a:srgbClr val="002060"/>
                </a:solidFill>
              </a:rPr>
              <a:t>_____________</a:t>
            </a:r>
          </a:p>
          <a:p>
            <a:pPr eaLnBrk="1" hangingPunct="1">
              <a:spcBef>
                <a:spcPct val="0"/>
              </a:spcBef>
            </a:pPr>
            <a:r>
              <a:rPr lang="en-US" sz="2400" dirty="0" smtClean="0">
                <a:solidFill>
                  <a:srgbClr val="002060"/>
                </a:solidFill>
              </a:rPr>
              <a:t>Additional instructor note:  Most of these items correspond to module KSAs presented earlier.</a:t>
            </a:r>
          </a:p>
          <a:p>
            <a:pPr eaLnBrk="1" hangingPunct="1">
              <a:spcBef>
                <a:spcPct val="0"/>
              </a:spcBef>
            </a:pPr>
            <a:endParaRPr lang="en-US" sz="2400" dirty="0" smtClean="0">
              <a:solidFill>
                <a:srgbClr val="002060"/>
              </a:solidFill>
            </a:endParaRP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210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7B996D-A416-47D9-BE18-7FFF3B0F54C0}" type="slidenum">
              <a:rPr lang="en-US" smtClean="0"/>
              <a:pPr fontAlgn="base">
                <a:spcBef>
                  <a:spcPct val="0"/>
                </a:spcBef>
                <a:spcAft>
                  <a:spcPct val="0"/>
                </a:spcAft>
                <a:defRPr/>
              </a:pPr>
              <a:t>223</a:t>
            </a:fld>
            <a:endParaRPr lang="en-US" dirty="0" smtClean="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5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“Further challenges include those of becoming a facilitator for the web-based training.  This includes c</a:t>
            </a:r>
            <a:r>
              <a:rPr lang="en-US" sz="2400" dirty="0" smtClean="0">
                <a:solidFill>
                  <a:srgbClr val="002060"/>
                </a:solidFill>
              </a:rPr>
              <a:t>oordination and planning, computer skills, monitoring student progress, and problem-solving.  Finally, there are the challenges of b</a:t>
            </a:r>
            <a:r>
              <a:rPr lang="en-US" sz="2800" dirty="0" smtClean="0">
                <a:solidFill>
                  <a:srgbClr val="002060"/>
                </a:solidFill>
              </a:rPr>
              <a:t>eing an agent of positive change in people’s lives and, ultimately, saving lives!”</a:t>
            </a:r>
          </a:p>
          <a:p>
            <a:pPr eaLnBrk="1" hangingPunct="1">
              <a:spcBef>
                <a:spcPct val="0"/>
              </a:spcBef>
            </a:pPr>
            <a:endParaRPr lang="en-US" sz="2800" dirty="0" smtClean="0">
              <a:solidFill>
                <a:srgbClr val="002060"/>
              </a:solidFill>
            </a:endParaRPr>
          </a:p>
          <a:p>
            <a:pPr eaLnBrk="1" hangingPunct="1">
              <a:spcBef>
                <a:spcPct val="0"/>
              </a:spcBef>
            </a:pPr>
            <a:r>
              <a:rPr lang="en-US" sz="2800" dirty="0" smtClean="0">
                <a:solidFill>
                  <a:srgbClr val="002060"/>
                </a:solidFill>
              </a:rPr>
              <a:t>___________</a:t>
            </a:r>
          </a:p>
          <a:p>
            <a:pPr eaLnBrk="1" hangingPunct="1">
              <a:spcBef>
                <a:spcPct val="0"/>
              </a:spcBef>
            </a:pPr>
            <a:r>
              <a:rPr lang="en-US" sz="2800" dirty="0" smtClean="0">
                <a:solidFill>
                  <a:srgbClr val="002060"/>
                </a:solidFill>
              </a:rPr>
              <a:t>Additional instructor note:  Discussion question:  Which aspect(s) of being an NAFMP trainer do you consider to be most difficult?  Which will likely be the easiest?</a:t>
            </a:r>
          </a:p>
          <a:p>
            <a:pPr eaLnBrk="1" hangingPunct="1">
              <a:spcBef>
                <a:spcPct val="0"/>
              </a:spcBef>
            </a:pPr>
            <a:endParaRPr lang="en-US" sz="2800" dirty="0" smtClean="0">
              <a:solidFill>
                <a:srgbClr val="002060"/>
              </a:solidFill>
            </a:endParaRPr>
          </a:p>
          <a:p>
            <a:pPr eaLnBrk="1" hangingPunct="1">
              <a:spcBef>
                <a:spcPct val="0"/>
              </a:spcBef>
            </a:pPr>
            <a:r>
              <a:rPr lang="en-US" dirty="0" smtClean="0"/>
              <a:t>   </a:t>
            </a:r>
          </a:p>
        </p:txBody>
      </p:sp>
      <p:sp>
        <p:nvSpPr>
          <p:cNvPr id="2129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8DCF7E-2BF8-40CC-9BF5-7134A30241C4}" type="slidenum">
              <a:rPr lang="en-US" smtClean="0"/>
              <a:pPr fontAlgn="base">
                <a:spcBef>
                  <a:spcPct val="0"/>
                </a:spcBef>
                <a:spcAft>
                  <a:spcPct val="0"/>
                </a:spcAft>
                <a:defRPr/>
              </a:pPr>
              <a:t>224</a:t>
            </a:fld>
            <a:endParaRPr lang="en-US" dirty="0" smtClean="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6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“Here are some key training-related terms and concepts we have covered.  Can you define or explain each?  Key concepts have included c</a:t>
            </a:r>
            <a:r>
              <a:rPr lang="en-US" sz="2400" dirty="0" smtClean="0">
                <a:solidFill>
                  <a:srgbClr val="002060"/>
                </a:solidFill>
              </a:rPr>
              <a:t>lassroom training, web-based training, learning goals and objectives, KSAs, characteristics of adult learners, the learner-centered approach, learning principles (such as c</a:t>
            </a:r>
            <a:r>
              <a:rPr lang="en-US" sz="2000" dirty="0" smtClean="0">
                <a:solidFill>
                  <a:srgbClr val="002060"/>
                </a:solidFill>
              </a:rPr>
              <a:t>ontext, overviews, chunking, and spacing), f</a:t>
            </a:r>
            <a:r>
              <a:rPr lang="en-US" sz="2400" dirty="0" smtClean="0">
                <a:solidFill>
                  <a:srgbClr val="002060"/>
                </a:solidFill>
              </a:rPr>
              <a:t>eedback, behavioral self-management, and “SMART” goal-setting.  </a:t>
            </a:r>
          </a:p>
          <a:p>
            <a:pPr eaLnBrk="1" hangingPunct="1">
              <a:spcBef>
                <a:spcPct val="0"/>
              </a:spcBef>
            </a:pPr>
            <a:endParaRPr lang="en-US" sz="2400" dirty="0" smtClean="0">
              <a:solidFill>
                <a:srgbClr val="002060"/>
              </a:solidFill>
            </a:endParaRPr>
          </a:p>
          <a:p>
            <a:pPr eaLnBrk="1" hangingPunct="1">
              <a:spcBef>
                <a:spcPct val="0"/>
              </a:spcBef>
            </a:pPr>
            <a:r>
              <a:rPr lang="en-US" sz="2400" dirty="0" smtClean="0">
                <a:solidFill>
                  <a:srgbClr val="002060"/>
                </a:solidFill>
              </a:rPr>
              <a:t>_______________</a:t>
            </a:r>
          </a:p>
          <a:p>
            <a:pPr eaLnBrk="1" hangingPunct="1">
              <a:spcBef>
                <a:spcPct val="0"/>
              </a:spcBef>
            </a:pPr>
            <a:r>
              <a:rPr lang="en-US" sz="2400" dirty="0" smtClean="0">
                <a:solidFill>
                  <a:srgbClr val="002060"/>
                </a:solidFill>
              </a:rPr>
              <a:t>Additional instructor Note:  You should be prepared to ask the class one or two review or discussion questions on each of these items.  Example:  Q:  In regard to SMART goal-setting, can you remember what any 3 of the 5 letters in “SMART” stand for?  A:  S, </a:t>
            </a:r>
            <a:r>
              <a:rPr lang="en-US" dirty="0" smtClean="0"/>
              <a:t>Specific behaviors targeted; M, Motivationally effective; A, Attainable, R, Relevant, and T, </a:t>
            </a:r>
            <a:r>
              <a:rPr lang="en-US" dirty="0" err="1" smtClean="0"/>
              <a:t>Trackable</a:t>
            </a:r>
            <a:r>
              <a:rPr lang="en-US" dirty="0" smtClean="0"/>
              <a:t>.”</a:t>
            </a:r>
            <a:r>
              <a:rPr lang="en-US" sz="2400" dirty="0" smtClean="0">
                <a:solidFill>
                  <a:srgbClr val="002060"/>
                </a:solidFill>
              </a:rPr>
              <a:t> </a:t>
            </a:r>
          </a:p>
          <a:p>
            <a:pPr eaLnBrk="1" hangingPunct="1">
              <a:spcBef>
                <a:spcPct val="0"/>
              </a:spcBef>
            </a:pPr>
            <a:endParaRPr lang="en-US" sz="2400" dirty="0" smtClean="0">
              <a:solidFill>
                <a:srgbClr val="002060"/>
              </a:solidFill>
            </a:endParaRPr>
          </a:p>
          <a:p>
            <a:pPr eaLnBrk="1" hangingPunct="1">
              <a:spcBef>
                <a:spcPct val="0"/>
              </a:spcBef>
            </a:pPr>
            <a:endParaRPr lang="en-US" dirty="0" smtClean="0"/>
          </a:p>
        </p:txBody>
      </p:sp>
      <p:sp>
        <p:nvSpPr>
          <p:cNvPr id="2150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37B1463-2D2B-414E-9918-20D53DFD920B}" type="slidenum">
              <a:rPr lang="en-US" smtClean="0"/>
              <a:pPr fontAlgn="base">
                <a:spcBef>
                  <a:spcPct val="0"/>
                </a:spcBef>
                <a:spcAft>
                  <a:spcPct val="0"/>
                </a:spcAft>
                <a:defRPr/>
              </a:pPr>
              <a:t>225</a:t>
            </a:fld>
            <a:endParaRPr lang="en-US" dirty="0" smtClean="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7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“Finally, let’s walk up the steps or stages of behavior change.  In behavior change, one progresses through five stages:  pre-contemplation, contemplation, preparation, action, and maintenance.  The prize?  Health, wellness, alertness, and high performance!”</a:t>
            </a:r>
          </a:p>
          <a:p>
            <a:pPr eaLnBrk="1" hangingPunct="1">
              <a:spcBef>
                <a:spcPct val="0"/>
              </a:spcBef>
            </a:pPr>
            <a:endParaRPr lang="en-US" dirty="0" smtClean="0"/>
          </a:p>
          <a:p>
            <a:pPr eaLnBrk="1" hangingPunct="1">
              <a:spcBef>
                <a:spcPct val="0"/>
              </a:spcBef>
            </a:pPr>
            <a:r>
              <a:rPr lang="en-US" dirty="0" smtClean="0"/>
              <a:t>______________</a:t>
            </a:r>
          </a:p>
          <a:p>
            <a:pPr eaLnBrk="1" hangingPunct="1">
              <a:spcBef>
                <a:spcPct val="0"/>
              </a:spcBef>
            </a:pPr>
            <a:r>
              <a:rPr lang="en-US" dirty="0" smtClean="0"/>
              <a:t>Additional instructor note:  This slide concludes the program by reviewing the stages and re-emphasizing that the trainer role is to facilitate behavior change by imparting knowledge, skills, and attitudes supportive of better sleep and fatigue management.</a:t>
            </a:r>
          </a:p>
          <a:p>
            <a:pPr eaLnBrk="1" hangingPunct="1">
              <a:spcBef>
                <a:spcPct val="0"/>
              </a:spcBef>
            </a:pPr>
            <a:endParaRPr lang="en-US" dirty="0" smtClean="0"/>
          </a:p>
        </p:txBody>
      </p:sp>
      <p:sp>
        <p:nvSpPr>
          <p:cNvPr id="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41AAC6-4AC3-4ED9-A62A-9652221CB2F9}" type="slidenum">
              <a:rPr lang="en-US" smtClean="0"/>
              <a:pPr fontAlgn="base">
                <a:spcBef>
                  <a:spcPct val="0"/>
                </a:spcBef>
                <a:spcAft>
                  <a:spcPct val="0"/>
                </a:spcAft>
                <a:defRPr/>
              </a:pPr>
              <a:t>226</a:t>
            </a:fld>
            <a:endParaRPr lang="en-US" dirty="0" smtClean="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8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191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87F066-8979-4621-BE3C-DA5A30AFC5FE}" type="slidenum">
              <a:rPr lang="en-US" smtClean="0"/>
              <a:pPr fontAlgn="base">
                <a:spcBef>
                  <a:spcPct val="0"/>
                </a:spcBef>
                <a:spcAft>
                  <a:spcPct val="0"/>
                </a:spcAft>
                <a:defRPr/>
              </a:pPr>
              <a:t>227</a:t>
            </a:fld>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“Our next topic is effective instruction.  Topics include “</a:t>
            </a:r>
            <a:r>
              <a:rPr lang="en-US" dirty="0" smtClean="0">
                <a:solidFill>
                  <a:srgbClr val="002060"/>
                </a:solidFill>
              </a:rPr>
              <a:t>What is learning?,” characteristics of adult learners, effective instructors, learning principles incorporated into the FMP training, giving and receiving feedback, creating a positive classroom experience, incorporating company examples into the training, and maintaining standards and accountability.” </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____________________</a:t>
            </a:r>
          </a:p>
          <a:p>
            <a:pPr eaLnBrk="1" hangingPunct="1">
              <a:spcBef>
                <a:spcPct val="0"/>
              </a:spcBef>
            </a:pPr>
            <a:r>
              <a:rPr lang="en-US" dirty="0" smtClean="0">
                <a:solidFill>
                  <a:srgbClr val="002060"/>
                </a:solidFill>
              </a:rPr>
              <a:t>Additional instructor note:   This is a fairly long section which covers the principles and practices of effective instruction.</a:t>
            </a:r>
          </a:p>
          <a:p>
            <a:r>
              <a:rPr lang="en-US" dirty="0" smtClean="0"/>
              <a:t>Section learning objectives:</a:t>
            </a:r>
          </a:p>
          <a:p>
            <a:r>
              <a:rPr lang="en-US" dirty="0" smtClean="0"/>
              <a:t>(K) Recognize three outcomes of learning [“</a:t>
            </a:r>
            <a:r>
              <a:rPr lang="en-US" dirty="0" err="1" smtClean="0"/>
              <a:t>knowledges</a:t>
            </a:r>
            <a:r>
              <a:rPr lang="en-US" dirty="0" smtClean="0"/>
              <a:t>,” skills, and attitudes].</a:t>
            </a:r>
          </a:p>
          <a:p>
            <a:r>
              <a:rPr lang="en-US" dirty="0" smtClean="0"/>
              <a:t>(K) Recognize ultimate fatigue management learning goal [behavior change].</a:t>
            </a:r>
          </a:p>
          <a:p>
            <a:r>
              <a:rPr lang="en-US" dirty="0" smtClean="0"/>
              <a:t>(K) Identify key characteristics of adult learners.</a:t>
            </a:r>
          </a:p>
          <a:p>
            <a:r>
              <a:rPr lang="en-US" dirty="0" smtClean="0"/>
              <a:t>(K) Identify key characteristics of effective trainers.</a:t>
            </a:r>
          </a:p>
          <a:p>
            <a:r>
              <a:rPr lang="en-US" dirty="0" smtClean="0"/>
              <a:t>(K) Recognize key learning/training principles embedded in the FMP training.</a:t>
            </a:r>
          </a:p>
          <a:p>
            <a:r>
              <a:rPr lang="en-US" dirty="0" smtClean="0"/>
              <a:t>(K) Recognize the feedback principle.</a:t>
            </a:r>
          </a:p>
          <a:p>
            <a:r>
              <a:rPr lang="en-US" dirty="0" smtClean="0"/>
              <a:t>(S) Be able to provide frequent and positive feedback to students in the classroom. </a:t>
            </a:r>
          </a:p>
          <a:p>
            <a:r>
              <a:rPr lang="en-US" dirty="0" smtClean="0"/>
              <a:t>(K, S) Identify ways to create and sustain a positive and engaging classroom environment, and be able to employ them.</a:t>
            </a:r>
          </a:p>
          <a:p>
            <a:r>
              <a:rPr lang="en-US" dirty="0" smtClean="0"/>
              <a:t>(K,S) Identify techniques for leading group discussions and stimulating interactivity, and be able to employ them.</a:t>
            </a:r>
          </a:p>
          <a:p>
            <a:r>
              <a:rPr lang="en-US" dirty="0" smtClean="0"/>
              <a:t>(K) Recognize value of interjecting company examples, policies, and other supplemental material into training.</a:t>
            </a:r>
          </a:p>
          <a:p>
            <a:r>
              <a:rPr lang="en-US" dirty="0" smtClean="0"/>
              <a:t>(S) Be able to apply principles for effective learning in the classroom.</a:t>
            </a:r>
          </a:p>
          <a:p>
            <a:r>
              <a:rPr lang="en-US" dirty="0" smtClean="0"/>
              <a:t>(A) Accept and value role as FMP trainer, role model, and company training coordinator.</a:t>
            </a:r>
          </a:p>
          <a:p>
            <a:r>
              <a:rPr lang="en-US" dirty="0" smtClean="0"/>
              <a:t>(S,A) Through classroom practices, set a high standard for instructional effectiveness and student performance.  Value these high standards as essential for successful instruction.</a:t>
            </a:r>
          </a:p>
          <a:p>
            <a:pPr eaLnBrk="1" hangingPunct="1">
              <a:spcBef>
                <a:spcPct val="0"/>
              </a:spcBef>
            </a:pPr>
            <a:endParaRPr lang="en-US" dirty="0" smtClean="0">
              <a:solidFill>
                <a:srgbClr val="002060"/>
              </a:solidFill>
            </a:endParaRPr>
          </a:p>
          <a:p>
            <a:pPr eaLnBrk="1" hangingPunct="1">
              <a:spcBef>
                <a:spcPct val="0"/>
              </a:spcBef>
            </a:pPr>
            <a:endParaRPr lang="en-US" dirty="0" smtClean="0"/>
          </a:p>
        </p:txBody>
      </p:sp>
      <p:sp>
        <p:nvSpPr>
          <p:cNvPr id="757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D9DFD3-2D66-4D78-97F5-28541F858F02}" type="slidenum">
              <a:rPr lang="en-US" smtClean="0"/>
              <a:pPr fontAlgn="base">
                <a:spcBef>
                  <a:spcPct val="0"/>
                </a:spcBef>
                <a:spcAft>
                  <a:spcPct val="0"/>
                </a:spcAft>
                <a:defRPr/>
              </a:pPr>
              <a:t>23</a:t>
            </a:fld>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a:t>
            </a:r>
            <a:r>
              <a:rPr lang="en-US" i="1" dirty="0" smtClean="0">
                <a:solidFill>
                  <a:srgbClr val="002060"/>
                </a:solidFill>
              </a:rPr>
              <a:t>Learning </a:t>
            </a:r>
            <a:r>
              <a:rPr lang="en-US" dirty="0" smtClean="0">
                <a:solidFill>
                  <a:srgbClr val="002060"/>
                </a:solidFill>
              </a:rPr>
              <a:t>is the acquisition of new knowledge, skills, and attitudes.  These are often called KSAs.  As people become more educated, they make more informed choices about their behavior.  In fatigue management, the ultimate goal is </a:t>
            </a:r>
            <a:r>
              <a:rPr lang="en-US" i="1" dirty="0" smtClean="0">
                <a:solidFill>
                  <a:srgbClr val="002060"/>
                </a:solidFill>
              </a:rPr>
              <a:t>behavior change</a:t>
            </a:r>
            <a:r>
              <a:rPr lang="en-US" dirty="0" smtClean="0">
                <a:solidFill>
                  <a:srgbClr val="002060"/>
                </a:solidFill>
              </a:rPr>
              <a:t>.”</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_____________</a:t>
            </a:r>
          </a:p>
          <a:p>
            <a:pPr eaLnBrk="1" hangingPunct="1">
              <a:spcBef>
                <a:spcPct val="0"/>
              </a:spcBef>
            </a:pPr>
            <a:r>
              <a:rPr lang="en-US" dirty="0" smtClean="0">
                <a:solidFill>
                  <a:srgbClr val="002060"/>
                </a:solidFill>
              </a:rPr>
              <a:t>Additional instructor note:  Overall, most of the NAFMP training is directed toward knowledge goals.  For Modules 3 and 4 especially, the general instructional strategy might be summarized as:  </a:t>
            </a:r>
            <a:r>
              <a:rPr lang="en-US" b="1" dirty="0" smtClean="0">
                <a:solidFill>
                  <a:srgbClr val="002060"/>
                </a:solidFill>
              </a:rPr>
              <a:t>Increase knowledge </a:t>
            </a:r>
            <a:r>
              <a:rPr lang="en-US" b="1" dirty="0" smtClean="0">
                <a:solidFill>
                  <a:srgbClr val="002060"/>
                </a:solidFill>
                <a:sym typeface="Wingdings" pitchFamily="2" charset="2"/>
              </a:rPr>
              <a:t> Change attitudes  Change behavior  Improve health &amp; performance.</a:t>
            </a:r>
            <a:endParaRPr lang="en-US" b="1" dirty="0" smtClean="0">
              <a:solidFill>
                <a:srgbClr val="002060"/>
              </a:solidFill>
            </a:endParaRPr>
          </a:p>
          <a:p>
            <a:pPr eaLnBrk="1" hangingPunct="1">
              <a:spcBef>
                <a:spcPct val="0"/>
              </a:spcBef>
            </a:pPr>
            <a:endParaRPr lang="en-US" dirty="0" smtClean="0">
              <a:solidFill>
                <a:srgbClr val="002060"/>
              </a:solidFill>
            </a:endParaRPr>
          </a:p>
          <a:p>
            <a:pPr eaLnBrk="1" hangingPunct="1">
              <a:spcBef>
                <a:spcPct val="0"/>
              </a:spcBef>
            </a:pPr>
            <a:endParaRPr lang="en-US" dirty="0" smtClean="0"/>
          </a:p>
        </p:txBody>
      </p:sp>
      <p:sp>
        <p:nvSpPr>
          <p:cNvPr id="778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E2116E-160B-4CB0-B40B-CB13E48B428F}" type="slidenum">
              <a:rPr lang="en-US" smtClean="0"/>
              <a:pPr fontAlgn="base">
                <a:spcBef>
                  <a:spcPct val="0"/>
                </a:spcBef>
                <a:spcAft>
                  <a:spcPct val="0"/>
                </a:spcAft>
                <a:defRPr/>
              </a:pPr>
              <a:t>24</a:t>
            </a:fld>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14350" indent="-514350" eaLnBrk="1" hangingPunct="1">
              <a:spcBef>
                <a:spcPct val="0"/>
              </a:spcBef>
              <a:buFont typeface="+mj-lt"/>
              <a:buNone/>
            </a:pPr>
            <a:r>
              <a:rPr lang="en-US" dirty="0" smtClean="0"/>
              <a:t>Complete Narration:  “Mature adults are different from children and young adults in their approach to learning.</a:t>
            </a:r>
          </a:p>
          <a:p>
            <a:pPr marL="514350" indent="-514350" eaLnBrk="1" hangingPunct="1">
              <a:spcBef>
                <a:spcPct val="0"/>
              </a:spcBef>
              <a:buFont typeface="+mj-lt"/>
              <a:buNone/>
            </a:pPr>
            <a:r>
              <a:rPr lang="en-US" dirty="0" smtClean="0"/>
              <a:t>First, adults are</a:t>
            </a:r>
            <a:r>
              <a:rPr lang="en-US" i="1" dirty="0" smtClean="0"/>
              <a:t> self-directed</a:t>
            </a:r>
            <a:r>
              <a:rPr lang="en-US" dirty="0" smtClean="0"/>
              <a:t>.  They learn because they want to learn.  </a:t>
            </a:r>
          </a:p>
          <a:p>
            <a:pPr marL="514350" indent="-514350" eaLnBrk="1" hangingPunct="1">
              <a:spcBef>
                <a:spcPct val="0"/>
              </a:spcBef>
              <a:buFont typeface="+mj-lt"/>
              <a:buNone/>
            </a:pPr>
            <a:r>
              <a:rPr lang="en-US" dirty="0" smtClean="0">
                <a:solidFill>
                  <a:srgbClr val="800000"/>
                </a:solidFill>
              </a:rPr>
              <a:t>Second, adults like to know </a:t>
            </a:r>
            <a:r>
              <a:rPr lang="en-US" i="1" dirty="0" smtClean="0">
                <a:solidFill>
                  <a:srgbClr val="800000"/>
                </a:solidFill>
              </a:rPr>
              <a:t>why </a:t>
            </a:r>
            <a:r>
              <a:rPr lang="en-US" dirty="0" smtClean="0">
                <a:solidFill>
                  <a:srgbClr val="800000"/>
                </a:solidFill>
              </a:rPr>
              <a:t>they need to learn something.  What is the relevance to their lives? </a:t>
            </a:r>
          </a:p>
          <a:p>
            <a:pPr marL="514350" indent="-514350" eaLnBrk="1" hangingPunct="1">
              <a:spcBef>
                <a:spcPct val="0"/>
              </a:spcBef>
              <a:buFont typeface="+mj-lt"/>
              <a:buNone/>
            </a:pPr>
            <a:r>
              <a:rPr lang="en-US" dirty="0" smtClean="0"/>
              <a:t>Third, adults prefer to learn in an environment that is characterized by </a:t>
            </a:r>
            <a:r>
              <a:rPr lang="en-US" i="1" dirty="0" smtClean="0"/>
              <a:t>mutual trust and respect</a:t>
            </a:r>
            <a:r>
              <a:rPr lang="en-US" dirty="0" smtClean="0"/>
              <a:t>. </a:t>
            </a:r>
          </a:p>
          <a:p>
            <a:pPr marL="514350" indent="-514350" eaLnBrk="1" hangingPunct="1">
              <a:spcBef>
                <a:spcPct val="0"/>
              </a:spcBef>
              <a:buFont typeface="+mj-lt"/>
              <a:buNone/>
            </a:pPr>
            <a:r>
              <a:rPr lang="en-US" dirty="0" smtClean="0">
                <a:solidFill>
                  <a:srgbClr val="800000"/>
                </a:solidFill>
              </a:rPr>
              <a:t>Fourth, adults learn from their </a:t>
            </a:r>
            <a:r>
              <a:rPr lang="en-US" i="1" dirty="0" smtClean="0">
                <a:solidFill>
                  <a:srgbClr val="800000"/>
                </a:solidFill>
              </a:rPr>
              <a:t>own experiences</a:t>
            </a:r>
            <a:r>
              <a:rPr lang="en-US" dirty="0" smtClean="0">
                <a:solidFill>
                  <a:srgbClr val="800000"/>
                </a:solidFill>
              </a:rPr>
              <a:t>  and the experiences of others.  “Book knowledge” is not as meaningful.  </a:t>
            </a:r>
          </a:p>
          <a:p>
            <a:pPr marL="514350" indent="-514350" eaLnBrk="1" hangingPunct="1">
              <a:spcBef>
                <a:spcPct val="0"/>
              </a:spcBef>
              <a:buFont typeface="+mj-lt"/>
              <a:buNone/>
            </a:pPr>
            <a:r>
              <a:rPr lang="en-US" dirty="0" smtClean="0"/>
              <a:t>Fifth, adults prefer knowledge that can be </a:t>
            </a:r>
            <a:r>
              <a:rPr lang="en-US" i="1" dirty="0" smtClean="0"/>
              <a:t>immediately applied</a:t>
            </a:r>
            <a:r>
              <a:rPr lang="en-US" dirty="0" smtClean="0"/>
              <a:t> to their work and to their lives. </a:t>
            </a:r>
          </a:p>
          <a:p>
            <a:pPr marL="514350" indent="-514350" eaLnBrk="1" hangingPunct="1">
              <a:spcBef>
                <a:spcPct val="0"/>
              </a:spcBef>
              <a:buFont typeface="+mj-lt"/>
              <a:buNone/>
            </a:pPr>
            <a:r>
              <a:rPr lang="en-US" dirty="0" smtClean="0">
                <a:solidFill>
                  <a:srgbClr val="800000"/>
                </a:solidFill>
              </a:rPr>
              <a:t>Finally, adults learn better when they are </a:t>
            </a:r>
            <a:r>
              <a:rPr lang="en-US" i="1" dirty="0" smtClean="0">
                <a:solidFill>
                  <a:srgbClr val="800000"/>
                </a:solidFill>
              </a:rPr>
              <a:t>actively involved</a:t>
            </a:r>
            <a:r>
              <a:rPr lang="en-US" dirty="0" smtClean="0">
                <a:solidFill>
                  <a:srgbClr val="800000"/>
                </a:solidFill>
              </a:rPr>
              <a:t>  in the learning process, not just receiving information.</a:t>
            </a:r>
          </a:p>
          <a:p>
            <a:pPr marL="514350" indent="-514350" eaLnBrk="1" hangingPunct="1">
              <a:spcBef>
                <a:spcPct val="0"/>
              </a:spcBef>
              <a:buFont typeface="+mj-lt"/>
              <a:buNone/>
            </a:pPr>
            <a:r>
              <a:rPr lang="en-US" dirty="0" smtClean="0">
                <a:solidFill>
                  <a:srgbClr val="800000"/>
                </a:solidFill>
              </a:rPr>
              <a:t>For adults, what is needed is a </a:t>
            </a:r>
            <a:r>
              <a:rPr lang="en-US" i="1" dirty="0" smtClean="0">
                <a:solidFill>
                  <a:srgbClr val="800000"/>
                </a:solidFill>
              </a:rPr>
              <a:t>learner-centered</a:t>
            </a:r>
            <a:r>
              <a:rPr lang="en-US" dirty="0" smtClean="0">
                <a:solidFill>
                  <a:srgbClr val="800000"/>
                </a:solidFill>
              </a:rPr>
              <a:t> approach.  In other words, instruction designed around the needs of the learner.”</a:t>
            </a:r>
          </a:p>
          <a:p>
            <a:pPr marL="514350" indent="-514350" eaLnBrk="1" hangingPunct="1">
              <a:spcBef>
                <a:spcPct val="0"/>
              </a:spcBef>
              <a:buFont typeface="+mj-lt"/>
              <a:buNone/>
            </a:pPr>
            <a:endParaRPr lang="en-US" dirty="0" smtClean="0">
              <a:solidFill>
                <a:srgbClr val="800000"/>
              </a:solidFill>
            </a:endParaRPr>
          </a:p>
          <a:p>
            <a:pPr marL="514350" indent="-514350" eaLnBrk="1" hangingPunct="1">
              <a:spcBef>
                <a:spcPct val="0"/>
              </a:spcBef>
            </a:pPr>
            <a:r>
              <a:rPr lang="en-US" dirty="0" smtClean="0"/>
              <a:t> </a:t>
            </a:r>
          </a:p>
          <a:p>
            <a:pPr marL="514350" indent="-514350" eaLnBrk="1" hangingPunct="1">
              <a:spcBef>
                <a:spcPct val="0"/>
              </a:spcBef>
            </a:pPr>
            <a:r>
              <a:rPr lang="en-US" dirty="0" smtClean="0"/>
              <a:t>_____________</a:t>
            </a:r>
          </a:p>
          <a:p>
            <a:pPr marL="514350" indent="-514350" eaLnBrk="1" hangingPunct="1">
              <a:spcBef>
                <a:spcPct val="0"/>
              </a:spcBef>
            </a:pPr>
            <a:r>
              <a:rPr lang="en-US" dirty="0" smtClean="0"/>
              <a:t>Additional instructor note:  Source:  Knowles (1980).</a:t>
            </a:r>
          </a:p>
        </p:txBody>
      </p:sp>
      <p:sp>
        <p:nvSpPr>
          <p:cNvPr id="79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78F234-8476-40A6-A932-59A63CC675C9}" type="slidenum">
              <a:rPr lang="en-US" smtClean="0"/>
              <a:pPr fontAlgn="base">
                <a:spcBef>
                  <a:spcPct val="0"/>
                </a:spcBef>
                <a:spcAft>
                  <a:spcPct val="0"/>
                </a:spcAft>
                <a:defRPr/>
              </a:pPr>
              <a:t>25</a:t>
            </a:fld>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“Effective instructors have several common characteristics and behaviors.  They:</a:t>
            </a:r>
          </a:p>
          <a:p>
            <a:pPr marL="171450" indent="-171450" eaLnBrk="1" hangingPunct="1">
              <a:spcBef>
                <a:spcPct val="0"/>
              </a:spcBef>
              <a:buFont typeface="Arial" pitchFamily="34" charset="0"/>
              <a:buChar char="•"/>
            </a:pPr>
            <a:r>
              <a:rPr lang="en-US" dirty="0" smtClean="0">
                <a:solidFill>
                  <a:srgbClr val="002060"/>
                </a:solidFill>
              </a:rPr>
              <a:t>Have respectful, personal relationships with learners;</a:t>
            </a:r>
          </a:p>
          <a:p>
            <a:pPr marL="171450" indent="-171450" eaLnBrk="1" hangingPunct="1">
              <a:spcBef>
                <a:spcPct val="0"/>
              </a:spcBef>
              <a:buFont typeface="Arial" pitchFamily="34" charset="0"/>
              <a:buChar char="•"/>
            </a:pPr>
            <a:r>
              <a:rPr lang="en-US" dirty="0" smtClean="0">
                <a:solidFill>
                  <a:srgbClr val="002060"/>
                </a:solidFill>
              </a:rPr>
              <a:t>Have high but realistic expectations of learners;</a:t>
            </a:r>
          </a:p>
          <a:p>
            <a:pPr marL="171450" indent="-171450" eaLnBrk="1" hangingPunct="1">
              <a:spcBef>
                <a:spcPct val="0"/>
              </a:spcBef>
              <a:buFont typeface="Arial" pitchFamily="34" charset="0"/>
              <a:buChar char="•"/>
            </a:pPr>
            <a:r>
              <a:rPr lang="en-US" dirty="0" smtClean="0">
                <a:solidFill>
                  <a:srgbClr val="002060"/>
                </a:solidFill>
              </a:rPr>
              <a:t>Are actively engaged, and ensure that students are actively engaged;</a:t>
            </a:r>
          </a:p>
          <a:p>
            <a:pPr marL="171450" indent="-171450" eaLnBrk="1" hangingPunct="1">
              <a:spcBef>
                <a:spcPct val="0"/>
              </a:spcBef>
              <a:buFont typeface="Arial" pitchFamily="34" charset="0"/>
              <a:buChar char="•"/>
            </a:pPr>
            <a:r>
              <a:rPr lang="en-US" dirty="0" smtClean="0">
                <a:solidFill>
                  <a:srgbClr val="002060"/>
                </a:solidFill>
              </a:rPr>
              <a:t>Recognize and reinforce successful learning; and</a:t>
            </a:r>
          </a:p>
          <a:p>
            <a:pPr marL="171450" indent="-171450" eaLnBrk="1" hangingPunct="1">
              <a:spcBef>
                <a:spcPct val="0"/>
              </a:spcBef>
              <a:buFont typeface="Arial" pitchFamily="34" charset="0"/>
              <a:buChar char="•"/>
            </a:pPr>
            <a:r>
              <a:rPr lang="en-US" dirty="0" smtClean="0">
                <a:solidFill>
                  <a:srgbClr val="002060"/>
                </a:solidFill>
              </a:rPr>
              <a:t>They see themselves as change agents.</a:t>
            </a:r>
          </a:p>
          <a:p>
            <a:pPr eaLnBrk="1" hangingPunct="1">
              <a:spcBef>
                <a:spcPct val="0"/>
              </a:spcBef>
            </a:pPr>
            <a:r>
              <a:rPr lang="en-US" dirty="0" smtClean="0"/>
              <a:t>Part of being an effective change agent is realizing that most people are </a:t>
            </a:r>
            <a:r>
              <a:rPr lang="en-US" i="1" dirty="0" smtClean="0"/>
              <a:t>ambivalent</a:t>
            </a:r>
            <a:r>
              <a:rPr lang="en-US" dirty="0" smtClean="0"/>
              <a:t> about behavior change.</a:t>
            </a:r>
          </a:p>
          <a:p>
            <a:pPr eaLnBrk="1" hangingPunct="1">
              <a:spcBef>
                <a:spcPct val="0"/>
              </a:spcBef>
            </a:pPr>
            <a:r>
              <a:rPr lang="en-US" dirty="0" smtClean="0"/>
              <a:t>On the one hand, they want to look, feel, and perform better.  On the other, it takes work and commitment to break bad habits and develop good ones.</a:t>
            </a:r>
          </a:p>
          <a:p>
            <a:pPr eaLnBrk="1" hangingPunct="1">
              <a:spcBef>
                <a:spcPct val="0"/>
              </a:spcBef>
            </a:pPr>
            <a:endParaRPr lang="en-US" dirty="0" smtClean="0"/>
          </a:p>
          <a:p>
            <a:pPr eaLnBrk="1" hangingPunct="1">
              <a:spcBef>
                <a:spcPct val="0"/>
              </a:spcBef>
            </a:pPr>
            <a:r>
              <a:rPr lang="en-US" dirty="0" smtClean="0"/>
              <a:t>___________</a:t>
            </a:r>
          </a:p>
          <a:p>
            <a:pPr eaLnBrk="1" hangingPunct="1">
              <a:spcBef>
                <a:spcPct val="0"/>
              </a:spcBef>
            </a:pPr>
            <a:endParaRPr lang="en-US" dirty="0" smtClean="0"/>
          </a:p>
          <a:p>
            <a:pPr eaLnBrk="1" hangingPunct="1">
              <a:spcBef>
                <a:spcPct val="0"/>
              </a:spcBef>
            </a:pPr>
            <a:r>
              <a:rPr lang="en-US" dirty="0" smtClean="0"/>
              <a:t>Additional instructor note:  Source:  Simons-Morton et al., 2012. </a:t>
            </a:r>
          </a:p>
          <a:p>
            <a:pPr eaLnBrk="1" hangingPunct="1">
              <a:spcBef>
                <a:spcPct val="0"/>
              </a:spcBef>
            </a:pPr>
            <a:endParaRPr lang="en-US" dirty="0" smtClean="0"/>
          </a:p>
          <a:p>
            <a:pPr eaLnBrk="1" hangingPunct="1">
              <a:spcBef>
                <a:spcPct val="0"/>
              </a:spcBef>
            </a:pPr>
            <a:r>
              <a:rPr lang="en-US" dirty="0" smtClean="0"/>
              <a:t>Review question:  Q: We talked about learning and KSAs, but said that the ultimate goal of fatigue management could be expressed in two words.  What were they?  A:  Behavior change.” </a:t>
            </a:r>
          </a:p>
          <a:p>
            <a:pPr eaLnBrk="1" hangingPunct="1">
              <a:spcBef>
                <a:spcPct val="0"/>
              </a:spcBef>
            </a:pPr>
            <a:endParaRPr lang="en-US" dirty="0" smtClean="0"/>
          </a:p>
          <a:p>
            <a:pPr eaLnBrk="1" hangingPunct="1">
              <a:spcBef>
                <a:spcPct val="0"/>
              </a:spcBef>
            </a:pPr>
            <a:endParaRPr lang="en-US" dirty="0" smtClean="0"/>
          </a:p>
        </p:txBody>
      </p:sp>
      <p:sp>
        <p:nvSpPr>
          <p:cNvPr id="81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D0305B-998B-4367-90B5-89AEEE3FF273}" type="slidenum">
              <a:rPr lang="en-US" smtClean="0"/>
              <a:pPr fontAlgn="base">
                <a:spcBef>
                  <a:spcPct val="0"/>
                </a:spcBef>
                <a:spcAft>
                  <a:spcPct val="0"/>
                </a:spcAft>
                <a:defRPr/>
              </a:pPr>
              <a:t>26</a:t>
            </a:fld>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“Principles of learning have been incorporated into the ten FMP modules.  As an instructor, you should be aware of these and use the same techniques in your teaching.  Nine principles are briefly noted here.  C</a:t>
            </a:r>
            <a:r>
              <a:rPr lang="en-US" dirty="0" smtClean="0">
                <a:solidFill>
                  <a:srgbClr val="002060"/>
                </a:solidFill>
              </a:rPr>
              <a:t>lear objectives are stated for each unit of instruction.  The context and relevance of each topic is also stated.  Overviews, also known as “pre-organizers,” are provided so that students see the forest as well as the trees.  “Chunking” means breaking up information so that it is presented in smaller pieces.  “Spacing” means allowing for breaks between lessons.   Module 3, for example, can be presented as four separate lessons.  Illustrations are provided since much of learning is visual.  Also provided are frequent opportunities for practice, and feedback on performance.  Each module also includes a review to improve student retention.”</a:t>
            </a:r>
          </a:p>
          <a:p>
            <a:pPr eaLnBrk="1" hangingPunct="1">
              <a:spcBef>
                <a:spcPct val="0"/>
              </a:spcBef>
            </a:pPr>
            <a:endParaRPr lang="en-US" b="1" dirty="0" smtClean="0">
              <a:solidFill>
                <a:srgbClr val="002060"/>
              </a:solidFill>
            </a:endParaRPr>
          </a:p>
          <a:p>
            <a:pPr eaLnBrk="1" hangingPunct="1">
              <a:spcBef>
                <a:spcPct val="0"/>
              </a:spcBef>
            </a:pPr>
            <a:r>
              <a:rPr lang="en-US" dirty="0" smtClean="0"/>
              <a:t>_________________</a:t>
            </a:r>
          </a:p>
          <a:p>
            <a:pPr eaLnBrk="1" hangingPunct="1">
              <a:spcBef>
                <a:spcPct val="0"/>
              </a:spcBef>
            </a:pPr>
            <a:endParaRPr lang="en-US" dirty="0" smtClean="0"/>
          </a:p>
          <a:p>
            <a:pPr eaLnBrk="1" hangingPunct="1">
              <a:spcBef>
                <a:spcPct val="0"/>
              </a:spcBef>
            </a:pPr>
            <a:r>
              <a:rPr lang="en-US" dirty="0" smtClean="0"/>
              <a:t>Additional instructor note:  Source:  Silber &amp; </a:t>
            </a:r>
            <a:r>
              <a:rPr lang="en-US" dirty="0" err="1" smtClean="0"/>
              <a:t>Steinicki</a:t>
            </a:r>
            <a:r>
              <a:rPr lang="en-US" dirty="0" smtClean="0"/>
              <a:t> (1987).  While these principles have been incorporated into the NAFMP modules, classroom instructors should conduct the training in consistent and supportive ways.   For example, instructors should be prepared to explain the job-relevance of course material in their own words.  They should be prepared to provide additional practice on course concepts if they find it is needed.  </a:t>
            </a:r>
          </a:p>
        </p:txBody>
      </p:sp>
      <p:sp>
        <p:nvSpPr>
          <p:cNvPr id="83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0EE1C7-FB56-4F1D-9236-EB0909A148EC}" type="slidenum">
              <a:rPr lang="en-US" smtClean="0"/>
              <a:pPr fontAlgn="base">
                <a:spcBef>
                  <a:spcPct val="0"/>
                </a:spcBef>
                <a:spcAft>
                  <a:spcPct val="0"/>
                </a:spcAft>
                <a:defRPr/>
              </a:pPr>
              <a:t>27</a:t>
            </a:fld>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a:t>
            </a:r>
            <a:r>
              <a:rPr lang="en-US" i="1" dirty="0" smtClean="0">
                <a:solidFill>
                  <a:srgbClr val="002060"/>
                </a:solidFill>
              </a:rPr>
              <a:t>Feedback</a:t>
            </a:r>
            <a:r>
              <a:rPr lang="en-US" dirty="0" smtClean="0">
                <a:solidFill>
                  <a:srgbClr val="002060"/>
                </a:solidFill>
              </a:rPr>
              <a:t>, or knowledge of results, is essential for effective learning.  Feedback facilitates performance and behavior change.  It identifies the present state of learning, highlights what needs to be learned, monitors progress, diagnoses problems, and provides positive reinforcement for success.  Here are three tips for giving good feedback.  Sooner is better than later.  Emphasize the positive, and consider feedback to be a two-way process.  Students learn from your feedback, and you learn from theirs.”</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______________</a:t>
            </a:r>
          </a:p>
          <a:p>
            <a:pPr eaLnBrk="1" hangingPunct="1">
              <a:spcBef>
                <a:spcPct val="0"/>
              </a:spcBef>
            </a:pPr>
            <a:r>
              <a:rPr lang="en-US" dirty="0" smtClean="0">
                <a:solidFill>
                  <a:srgbClr val="002060"/>
                </a:solidFill>
              </a:rPr>
              <a:t>Additional instructor note:  There is a high relation between the amount of interaction and feedback in classrooms and the level of student interest in the material being taught.</a:t>
            </a:r>
          </a:p>
          <a:p>
            <a:pPr eaLnBrk="1" hangingPunct="1">
              <a:spcBef>
                <a:spcPct val="0"/>
              </a:spcBef>
            </a:pPr>
            <a:endParaRPr lang="en-US" dirty="0" smtClean="0">
              <a:solidFill>
                <a:srgbClr val="002060"/>
              </a:solidFill>
            </a:endParaRPr>
          </a:p>
          <a:p>
            <a:pPr eaLnBrk="1" hangingPunct="1">
              <a:spcBef>
                <a:spcPct val="0"/>
              </a:spcBef>
            </a:pPr>
            <a:endParaRPr lang="en-US" dirty="0" smtClean="0"/>
          </a:p>
        </p:txBody>
      </p:sp>
      <p:sp>
        <p:nvSpPr>
          <p:cNvPr id="86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637690-B88B-4AE3-A5E6-FEFD8E0C00FB}" type="slidenum">
              <a:rPr lang="en-US" smtClean="0"/>
              <a:pPr fontAlgn="base">
                <a:spcBef>
                  <a:spcPct val="0"/>
                </a:spcBef>
                <a:spcAft>
                  <a:spcPct val="0"/>
                </a:spcAft>
                <a:defRPr/>
              </a:pPr>
              <a:t>28</a:t>
            </a:fld>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“There are many ways to create a positive classroom experience for students.  First, the classroom p</a:t>
            </a:r>
            <a:r>
              <a:rPr lang="en-US" dirty="0" smtClean="0">
                <a:solidFill>
                  <a:srgbClr val="002060"/>
                </a:solidFill>
              </a:rPr>
              <a:t>hysical setting and equipment are important.  Use the best facility and equipment you have.  Next, take a learner-centered approach, as we have already discussed.  Project enthusiasm; it will rub off on students.  Ask questions and raise discussion points to make the instruction interactive.”</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_____________</a:t>
            </a:r>
          </a:p>
          <a:p>
            <a:pPr eaLnBrk="1" hangingPunct="1">
              <a:spcBef>
                <a:spcPct val="0"/>
              </a:spcBef>
            </a:pPr>
            <a:r>
              <a:rPr lang="en-US" dirty="0" smtClean="0">
                <a:solidFill>
                  <a:srgbClr val="002060"/>
                </a:solidFill>
              </a:rPr>
              <a:t>Additional instructor note:  The practices presented on this slide and the next one largely following from the learning principles already presented.</a:t>
            </a:r>
          </a:p>
          <a:p>
            <a:pPr eaLnBrk="1" hangingPunct="1">
              <a:spcBef>
                <a:spcPct val="0"/>
              </a:spcBef>
            </a:pPr>
            <a:endParaRPr lang="en-US" dirty="0" smtClean="0">
              <a:solidFill>
                <a:srgbClr val="002060"/>
              </a:solidFill>
            </a:endParaRPr>
          </a:p>
          <a:p>
            <a:pPr eaLnBrk="1" hangingPunct="1">
              <a:spcBef>
                <a:spcPct val="0"/>
              </a:spcBef>
            </a:pPr>
            <a:endParaRPr lang="en-US" dirty="0" smtClean="0"/>
          </a:p>
        </p:txBody>
      </p:sp>
      <p:sp>
        <p:nvSpPr>
          <p:cNvPr id="88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71BC72-71F1-4B5E-A1B4-D8BCB42B2315}" type="slidenum">
              <a:rPr lang="en-US" smtClean="0"/>
              <a:pPr fontAlgn="base">
                <a:spcBef>
                  <a:spcPct val="0"/>
                </a:spcBef>
                <a:spcAft>
                  <a:spcPct val="0"/>
                </a:spcAft>
                <a:defRPr/>
              </a:pPr>
              <a:t>29</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“FMP trainers perform various functions.  You will coordinate and teach </a:t>
            </a:r>
            <a:r>
              <a:rPr lang="en-US" dirty="0" smtClean="0">
                <a:solidFill>
                  <a:srgbClr val="002060"/>
                </a:solidFill>
              </a:rPr>
              <a:t>Module 3 (Driver Education) in classroom settings, and Module 4 (Family Education) at carrier family events.  You will facilitate driver and family web-based learning.  You will develop fatigue subject matter expertise so you can become a carrier expert and mentor.  You may have other responsibilities such as maintaining carrier FMP records.  You may take, and possibly teach, other FMP modules.  Finally, many large and progressive carriers have the capability to conduct webinars.  A webinar has a real-time instructor like classroom training, but students access the instruction from remote locations via computer and/or telephone.</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___________________</a:t>
            </a:r>
          </a:p>
          <a:p>
            <a:pPr eaLnBrk="1" hangingPunct="1">
              <a:spcBef>
                <a:spcPct val="0"/>
              </a:spcBef>
            </a:pPr>
            <a:r>
              <a:rPr lang="en-US" dirty="0" smtClean="0">
                <a:solidFill>
                  <a:srgbClr val="002060"/>
                </a:solidFill>
              </a:rPr>
              <a:t>Additional instructor note:  As part of its NAFMP planning, your company should identify and specify trainer functions and responsibilities.  This would include those listed above as well as specific additional responsibilities. </a:t>
            </a:r>
          </a:p>
          <a:p>
            <a:pPr eaLnBrk="1" hangingPunct="1">
              <a:spcBef>
                <a:spcPct val="0"/>
              </a:spcBef>
            </a:pPr>
            <a:endParaRPr lang="en-US" dirty="0" smtClean="0"/>
          </a:p>
        </p:txBody>
      </p:sp>
      <p:sp>
        <p:nvSpPr>
          <p:cNvPr id="34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F4F11E-BE3B-4BA8-B5B0-E494959FF879}" type="slidenum">
              <a:rPr lang="en-US" smtClean="0"/>
              <a:pPr fontAlgn="base">
                <a:spcBef>
                  <a:spcPct val="0"/>
                </a:spcBef>
                <a:spcAft>
                  <a:spcPct val="0"/>
                </a:spcAft>
                <a:defRPr/>
              </a:pPr>
              <a:t>3</a:t>
            </a:fld>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“Here are four additional ways to create a positive classroom experience. </a:t>
            </a:r>
            <a:r>
              <a:rPr lang="en-US" dirty="0" smtClean="0">
                <a:solidFill>
                  <a:srgbClr val="002060"/>
                </a:solidFill>
              </a:rPr>
              <a:t>Reinforce student participation  by responding positively to their questions and comments.  Try to incorporate company examples into presentations and discussions.  This will make the instruction more relevant and meaningful.  Maintain standards and accountability.  Students need to know the material, and there are quizzes and exams to ensure that.  Use these tests and other feedback to continually assess group and individual progress.  Adjust your instruction accordingly.”</a:t>
            </a:r>
          </a:p>
          <a:p>
            <a:pPr eaLnBrk="1" hangingPunct="1">
              <a:spcBef>
                <a:spcPct val="0"/>
              </a:spcBef>
            </a:pPr>
            <a:endParaRPr lang="en-US" dirty="0" smtClean="0"/>
          </a:p>
        </p:txBody>
      </p:sp>
      <p:sp>
        <p:nvSpPr>
          <p:cNvPr id="901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1EFCDD-6A2D-4F8B-A497-3D541864DB4C}" type="slidenum">
              <a:rPr lang="en-US" smtClean="0"/>
              <a:pPr fontAlgn="base">
                <a:spcBef>
                  <a:spcPct val="0"/>
                </a:spcBef>
                <a:spcAft>
                  <a:spcPct val="0"/>
                </a:spcAft>
                <a:defRPr/>
              </a:pPr>
              <a:t>30</a:t>
            </a:fld>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a:t>
            </a:r>
            <a:r>
              <a:rPr lang="en-US" dirty="0" smtClean="0">
                <a:solidFill>
                  <a:srgbClr val="002060"/>
                </a:solidFill>
              </a:rPr>
              <a:t>Webinars are training or other meetings conducted online in real time.  Students log on to a company or service provider website from their remote locations.  The instructor role in webinar training is similar to that in classroom training, but communication is via computer.  Conducting FMP training by webinars might work for some companies, but there are disadvantages.  It requires existing webinar capabilities and probably IT support.  Instructor-student contact is not face-to-face.  And the student role is relatively passive compared to both regular classroom and interactive web-based training.  But webinars are a possible third instructional delivery option for some fleets.”</a:t>
            </a:r>
          </a:p>
          <a:p>
            <a:pPr eaLnBrk="1" hangingPunct="1">
              <a:spcBef>
                <a:spcPct val="0"/>
              </a:spcBef>
            </a:pPr>
            <a:r>
              <a:rPr lang="en-US" dirty="0" smtClean="0">
                <a:solidFill>
                  <a:srgbClr val="002060"/>
                </a:solidFill>
              </a:rPr>
              <a:t>__________________</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Additional instructor note:  Graphic based on Driscoll, 2002.  Webinars may not be an option for many companies, although more companies will acquire the capability in the future.  Because of the disadvantages stated, webinars are not likely to be as instructionally effective as either classroom or web-based training.   </a:t>
            </a:r>
          </a:p>
          <a:p>
            <a:pPr eaLnBrk="1" hangingPunct="1">
              <a:spcBef>
                <a:spcPct val="0"/>
              </a:spcBef>
            </a:pPr>
            <a:endParaRPr lang="en-US" dirty="0" smtClean="0"/>
          </a:p>
        </p:txBody>
      </p:sp>
      <p:sp>
        <p:nvSpPr>
          <p:cNvPr id="92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434067-018E-4477-9F57-B9AE054A3845}" type="slidenum">
              <a:rPr lang="en-US" smtClean="0"/>
              <a:pPr fontAlgn="base">
                <a:spcBef>
                  <a:spcPct val="0"/>
                </a:spcBef>
                <a:spcAft>
                  <a:spcPct val="0"/>
                </a:spcAft>
                <a:defRPr/>
              </a:pPr>
              <a:t>31</a:t>
            </a:fld>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“As mentioned, you can and should incorporate company examples into the instruction.  Incorporating company information is consistent with learning principles.  It provides context and relevance.  Learning is more likely to be applied if learners see the relevance to their work.  It also helps to reinforce company policies and practices.  Two approaches are to use company examples throughout the instruction or, alternatively, add a lesson focusing on company examples.  A few cautions.  Remember time constraints; if you are adding a lot of material, expect it to take more time.  Your material should reinforce the main content of the module, not contradict it.  If you are citing real company examples, be sure to respect the individual privacy and confidentiality of those involved.”</a:t>
            </a:r>
          </a:p>
          <a:p>
            <a:pPr eaLnBrk="1" hangingPunct="1">
              <a:spcBef>
                <a:spcPct val="0"/>
              </a:spcBef>
            </a:pPr>
            <a:endParaRPr lang="en-US" dirty="0" smtClean="0"/>
          </a:p>
          <a:p>
            <a:pPr eaLnBrk="1" hangingPunct="1">
              <a:spcBef>
                <a:spcPct val="0"/>
              </a:spcBef>
            </a:pPr>
            <a:r>
              <a:rPr lang="en-US" dirty="0" smtClean="0"/>
              <a:t>___________</a:t>
            </a:r>
          </a:p>
          <a:p>
            <a:pPr eaLnBrk="1" hangingPunct="1">
              <a:spcBef>
                <a:spcPct val="0"/>
              </a:spcBef>
            </a:pPr>
            <a:r>
              <a:rPr lang="en-US" dirty="0" smtClean="0"/>
              <a:t>Additional instructor note:   As in other forms of training, training on company policies and practices will be more effective if it is planned and prepared.  This would include specification of learning objectives and development of specific slides, handouts, or other courseware.  Supplemental quiz and/or exam items might be appropriate.   </a:t>
            </a:r>
          </a:p>
          <a:p>
            <a:pPr eaLnBrk="1" hangingPunct="1">
              <a:spcBef>
                <a:spcPct val="0"/>
              </a:spcBef>
            </a:pPr>
            <a:endParaRPr lang="en-US" b="1" dirty="0" smtClean="0"/>
          </a:p>
          <a:p>
            <a:pPr eaLnBrk="1" hangingPunct="1">
              <a:spcBef>
                <a:spcPct val="0"/>
              </a:spcBef>
            </a:pPr>
            <a:endParaRPr lang="en-US" dirty="0" smtClean="0"/>
          </a:p>
        </p:txBody>
      </p:sp>
      <p:sp>
        <p:nvSpPr>
          <p:cNvPr id="942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629434-268F-4EC5-A694-22816CA70B7D}" type="slidenum">
              <a:rPr lang="en-US" smtClean="0"/>
              <a:pPr fontAlgn="base">
                <a:spcBef>
                  <a:spcPct val="0"/>
                </a:spcBef>
                <a:spcAft>
                  <a:spcPct val="0"/>
                </a:spcAft>
                <a:defRPr/>
              </a:pPr>
              <a:t>32</a:t>
            </a:fld>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“Some forms of driver training can take a casual approach, but the FMP driver training must have standards and accountability.  </a:t>
            </a:r>
            <a:r>
              <a:rPr lang="en-US" dirty="0" smtClean="0">
                <a:solidFill>
                  <a:srgbClr val="800000"/>
                </a:solidFill>
              </a:rPr>
              <a:t>Be positive but rigorous.  Set high expectations for classroom behavior and learning.  Guard the integrity of module exams.  This means that students take the exams </a:t>
            </a:r>
            <a:r>
              <a:rPr lang="en-US" i="1" dirty="0" smtClean="0">
                <a:solidFill>
                  <a:srgbClr val="800000"/>
                </a:solidFill>
              </a:rPr>
              <a:t>individually </a:t>
            </a:r>
            <a:r>
              <a:rPr lang="en-US" dirty="0" smtClean="0">
                <a:solidFill>
                  <a:srgbClr val="800000"/>
                </a:solidFill>
              </a:rPr>
              <a:t>and that they do not see the exams in advance.  You should also maintain accurate records of student attendance and of their exam scores.  </a:t>
            </a:r>
            <a:r>
              <a:rPr lang="en-US" dirty="0" smtClean="0"/>
              <a:t>In contrast, Family Education is less rigorous.   It should be more relaxed and fun.  You may want to record attendance for your company’s records, but exam scores will not ordinarily be recorded.” </a:t>
            </a:r>
          </a:p>
          <a:p>
            <a:pPr eaLnBrk="1" hangingPunct="1">
              <a:spcBef>
                <a:spcPct val="0"/>
              </a:spcBef>
            </a:pPr>
            <a:r>
              <a:rPr lang="en-US" dirty="0" smtClean="0"/>
              <a:t>_________________</a:t>
            </a:r>
          </a:p>
          <a:p>
            <a:pPr eaLnBrk="1" hangingPunct="1">
              <a:spcBef>
                <a:spcPct val="0"/>
              </a:spcBef>
            </a:pPr>
            <a:endParaRPr lang="en-US" dirty="0" smtClean="0"/>
          </a:p>
          <a:p>
            <a:pPr eaLnBrk="1" hangingPunct="1">
              <a:spcBef>
                <a:spcPct val="0"/>
              </a:spcBef>
            </a:pPr>
            <a:r>
              <a:rPr lang="en-US" dirty="0" smtClean="0"/>
              <a:t>Additional instructor note:  Maintaining accurate records and high standards for training not only improves employee performance and outcomes.  It also helps to protect companies against litigation should there be a crash or personnel dispute.  </a:t>
            </a:r>
          </a:p>
          <a:p>
            <a:pPr eaLnBrk="1" hangingPunct="1">
              <a:spcBef>
                <a:spcPct val="0"/>
              </a:spcBef>
            </a:pPr>
            <a:endParaRPr lang="en-US" dirty="0" smtClean="0"/>
          </a:p>
        </p:txBody>
      </p:sp>
      <p:sp>
        <p:nvSpPr>
          <p:cNvPr id="962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A0A478-A705-4AFB-8E00-B2D9F36434BD}" type="slidenum">
              <a:rPr lang="en-US" smtClean="0"/>
              <a:pPr fontAlgn="base">
                <a:spcBef>
                  <a:spcPct val="0"/>
                </a:spcBef>
                <a:spcAft>
                  <a:spcPct val="0"/>
                </a:spcAft>
                <a:defRPr/>
              </a:pPr>
              <a:t>33</a:t>
            </a:fld>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Correct Answer: B</a:t>
            </a:r>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E76485-143E-4C40-A516-B69D85E24F6B}" type="slidenum">
              <a:rPr lang="en-US" smtClean="0"/>
              <a:pPr fontAlgn="base">
                <a:spcBef>
                  <a:spcPct val="0"/>
                </a:spcBef>
                <a:spcAft>
                  <a:spcPct val="0"/>
                </a:spcAft>
                <a:defRPr/>
              </a:pPr>
              <a:t>34</a:t>
            </a:fld>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9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Correct Answer: D</a:t>
            </a:r>
          </a:p>
        </p:txBody>
      </p:sp>
      <p:sp>
        <p:nvSpPr>
          <p:cNvPr id="1003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553E35-1293-451B-807B-DA451EF040DB}" type="slidenum">
              <a:rPr lang="en-US" smtClean="0"/>
              <a:pPr fontAlgn="base">
                <a:spcBef>
                  <a:spcPct val="0"/>
                </a:spcBef>
                <a:spcAft>
                  <a:spcPct val="0"/>
                </a:spcAft>
                <a:defRPr/>
              </a:pPr>
              <a:t>35</a:t>
            </a:fld>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Correct Answer: C</a:t>
            </a:r>
          </a:p>
        </p:txBody>
      </p:sp>
      <p:sp>
        <p:nvSpPr>
          <p:cNvPr id="1024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4BFD3C-5F7D-48F7-8BFC-20DCBBB35B47}" type="slidenum">
              <a:rPr lang="en-US" smtClean="0"/>
              <a:pPr fontAlgn="base">
                <a:spcBef>
                  <a:spcPct val="0"/>
                </a:spcBef>
                <a:spcAft>
                  <a:spcPct val="0"/>
                </a:spcAft>
                <a:defRPr/>
              </a:pPr>
              <a:t>36</a:t>
            </a:fld>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Correct Answer: B</a:t>
            </a:r>
          </a:p>
        </p:txBody>
      </p:sp>
      <p:sp>
        <p:nvSpPr>
          <p:cNvPr id="1044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17808E-A031-458C-98D2-216BE32A203E}" type="slidenum">
              <a:rPr lang="en-US" smtClean="0"/>
              <a:pPr fontAlgn="base">
                <a:spcBef>
                  <a:spcPct val="0"/>
                </a:spcBef>
                <a:spcAft>
                  <a:spcPct val="0"/>
                </a:spcAft>
                <a:defRPr/>
              </a:pPr>
              <a:t>37</a:t>
            </a:fld>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   Correct Answer: A</a:t>
            </a:r>
          </a:p>
        </p:txBody>
      </p:sp>
      <p:sp>
        <p:nvSpPr>
          <p:cNvPr id="1064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B3D5A1-9B27-4AC9-9B17-5E7F0A74C996}" type="slidenum">
              <a:rPr lang="en-US" smtClean="0"/>
              <a:pPr fontAlgn="base">
                <a:spcBef>
                  <a:spcPct val="0"/>
                </a:spcBef>
                <a:spcAft>
                  <a:spcPct val="0"/>
                </a:spcAft>
                <a:defRPr/>
              </a:pPr>
              <a:t>38</a:t>
            </a:fld>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“This lesson overviews the Driver Education module and reviews the first half of its instruction.”</a:t>
            </a:r>
          </a:p>
          <a:p>
            <a:pPr eaLnBrk="1" hangingPunct="1">
              <a:spcBef>
                <a:spcPct val="0"/>
              </a:spcBef>
            </a:pPr>
            <a:endParaRPr lang="en-US" smtClean="0"/>
          </a:p>
        </p:txBody>
      </p:sp>
      <p:sp>
        <p:nvSpPr>
          <p:cNvPr id="1085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EE1F3A-1DE2-4F4A-9664-AAC8E7C310FD}" type="slidenum">
              <a:rPr lang="en-US" smtClean="0"/>
              <a:pPr fontAlgn="base">
                <a:spcBef>
                  <a:spcPct val="0"/>
                </a:spcBef>
                <a:spcAft>
                  <a:spcPct val="0"/>
                </a:spcAft>
                <a:defRPr/>
              </a:pPr>
              <a:t>39</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dirty="0" smtClean="0"/>
              <a:t>Complete Narration:  “Your learning goals for this module include new knowledge, skills, and attitudes.  Your knowledge goals will be to:</a:t>
            </a:r>
          </a:p>
          <a:p>
            <a:pPr marL="628650" lvl="1" indent="-171450" eaLnBrk="1" hangingPunct="1">
              <a:spcBef>
                <a:spcPct val="0"/>
              </a:spcBef>
              <a:buFont typeface="Arial" pitchFamily="34" charset="0"/>
              <a:buChar char="•"/>
              <a:defRPr/>
            </a:pPr>
            <a:r>
              <a:rPr lang="en-US" dirty="0" smtClean="0">
                <a:solidFill>
                  <a:srgbClr val="002060"/>
                </a:solidFill>
              </a:rPr>
              <a:t>Know the structure and procedures of the FMP and its training program.</a:t>
            </a:r>
          </a:p>
          <a:p>
            <a:pPr marL="628650" lvl="1" indent="-171450" eaLnBrk="1" hangingPunct="1">
              <a:spcBef>
                <a:spcPct val="0"/>
              </a:spcBef>
              <a:buFont typeface="Arial" pitchFamily="34" charset="0"/>
              <a:buChar char="•"/>
              <a:defRPr/>
            </a:pPr>
            <a:r>
              <a:rPr lang="en-US" dirty="0" smtClean="0">
                <a:solidFill>
                  <a:srgbClr val="002060"/>
                </a:solidFill>
              </a:rPr>
              <a:t>Understand the principles and methods of effective teaching, and </a:t>
            </a:r>
          </a:p>
          <a:p>
            <a:pPr marL="628650" lvl="1" indent="-171450" eaLnBrk="1" hangingPunct="1">
              <a:spcBef>
                <a:spcPct val="0"/>
              </a:spcBef>
              <a:buFont typeface="Arial" pitchFamily="34" charset="0"/>
              <a:buChar char="•"/>
              <a:defRPr/>
            </a:pPr>
            <a:r>
              <a:rPr lang="en-US" dirty="0" smtClean="0">
                <a:solidFill>
                  <a:srgbClr val="002060"/>
                </a:solidFill>
              </a:rPr>
              <a:t>Know the major facts and principles of driver fatigue, alertness, sleep, and wellness in sufficient detail to be able to teach them.”</a:t>
            </a:r>
          </a:p>
          <a:p>
            <a:pPr lvl="1" eaLnBrk="1" hangingPunct="1">
              <a:spcBef>
                <a:spcPct val="0"/>
              </a:spcBef>
              <a:defRPr/>
            </a:pPr>
            <a:endParaRPr lang="en-US" dirty="0" smtClean="0">
              <a:solidFill>
                <a:srgbClr val="002060"/>
              </a:solidFill>
            </a:endParaRPr>
          </a:p>
          <a:p>
            <a:pPr eaLnBrk="1" hangingPunct="1">
              <a:spcBef>
                <a:spcPct val="0"/>
              </a:spcBef>
              <a:defRPr/>
            </a:pPr>
            <a:r>
              <a:rPr lang="en-US" dirty="0" smtClean="0">
                <a:solidFill>
                  <a:srgbClr val="002060"/>
                </a:solidFill>
              </a:rPr>
              <a:t>__________________</a:t>
            </a:r>
          </a:p>
          <a:p>
            <a:pPr eaLnBrk="1" hangingPunct="1">
              <a:spcBef>
                <a:spcPct val="0"/>
              </a:spcBef>
              <a:defRPr/>
            </a:pPr>
            <a:r>
              <a:rPr lang="en-US" dirty="0" smtClean="0">
                <a:solidFill>
                  <a:srgbClr val="002060"/>
                </a:solidFill>
              </a:rPr>
              <a:t>Additional instructor note:  Specific Knowledge, Skill, and Attitude (KSA) learning objectives are provided for each module section.  Successful NAFMP trainers will be those who are strong in all three areas:  knowledge of both driver fatigue and training principles, skill in conducting classroom training and otherwise assisting learning, and positive attitudes about fatigue management (i.e., health- and safety-related behaviors). </a:t>
            </a:r>
            <a:endParaRPr lang="en-US" b="1" dirty="0" smtClean="0">
              <a:solidFill>
                <a:srgbClr val="002060"/>
              </a:solidFill>
            </a:endParaRPr>
          </a:p>
          <a:p>
            <a:pPr eaLnBrk="1" hangingPunct="1">
              <a:spcBef>
                <a:spcPct val="0"/>
              </a:spcBef>
              <a:defRPr/>
            </a:pPr>
            <a:r>
              <a:rPr lang="en-US" dirty="0" smtClean="0"/>
              <a:t> </a:t>
            </a:r>
            <a:endParaRPr lang="en-US" b="1" dirty="0" smtClean="0">
              <a:solidFill>
                <a:srgbClr val="002060"/>
              </a:solidFill>
            </a:endParaRPr>
          </a:p>
          <a:p>
            <a:pPr eaLnBrk="1" hangingPunct="1">
              <a:spcBef>
                <a:spcPct val="0"/>
              </a:spcBef>
              <a:defRPr/>
            </a:pPr>
            <a:endParaRPr lang="en-US" dirty="0" smtClean="0"/>
          </a:p>
        </p:txBody>
      </p:sp>
      <p:sp>
        <p:nvSpPr>
          <p:cNvPr id="36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2DB5C7-8D86-4131-969C-E3E74625F6DC}" type="slidenum">
              <a:rPr lang="en-US" smtClean="0"/>
              <a:pPr fontAlgn="base">
                <a:spcBef>
                  <a:spcPct val="0"/>
                </a:spcBef>
                <a:spcAft>
                  <a:spcPct val="0"/>
                </a:spcAft>
                <a:defRPr/>
              </a:pPr>
              <a:t>4</a:t>
            </a:fld>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“The Driver Education module takes about 3 hours for completion.  It is organized into an Introduction, four main lessons, and a Conclusion, which includes a review and module exam.  The instruction should be spaced; that is, only one or two lessons should be taken at a time.  You might, for example, cover one or two lessons each week until the instruction is complete.  Instructional modes include instructor-led PowerPoints and web-based modules.  Testing includes checks on learning at the end of most sections.  There is also a 5-item quiz after each lesson and a 30-item exam at the end of the module.”   </a:t>
            </a:r>
          </a:p>
        </p:txBody>
      </p:sp>
      <p:sp>
        <p:nvSpPr>
          <p:cNvPr id="1105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24DD1F-E528-440D-A325-C0D71281A8CB}" type="slidenum">
              <a:rPr lang="en-US" smtClean="0"/>
              <a:pPr fontAlgn="base">
                <a:spcBef>
                  <a:spcPct val="0"/>
                </a:spcBef>
                <a:spcAft>
                  <a:spcPct val="0"/>
                </a:spcAft>
                <a:defRPr/>
              </a:pPr>
              <a:t>40</a:t>
            </a:fld>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“Module 3’s learning goals include knowledge, skills, and attitudes.  Knowledge goals are to r</a:t>
            </a:r>
            <a:r>
              <a:rPr lang="en-US" dirty="0" smtClean="0">
                <a:solidFill>
                  <a:srgbClr val="002060"/>
                </a:solidFill>
              </a:rPr>
              <a:t>ecognize the major facts, concepts, procedures, and principles of driver fatigue and related topics.  Skill goals are to apply this knowledge to one’s lifestyle and behavior at home, on the road, and to scheduling and HOS compliance.  The </a:t>
            </a:r>
            <a:r>
              <a:rPr lang="en-US" i="1" dirty="0" smtClean="0">
                <a:solidFill>
                  <a:srgbClr val="002060"/>
                </a:solidFill>
              </a:rPr>
              <a:t>major</a:t>
            </a:r>
            <a:r>
              <a:rPr lang="en-US" dirty="0" smtClean="0">
                <a:solidFill>
                  <a:srgbClr val="002060"/>
                </a:solidFill>
              </a:rPr>
              <a:t> attitude goal is to value sleep hygiene, wellness-related behavior, and alertness.  Students should also value HOS compliance as being generally supportive of sleep hygiene.  We hope that they will internalize the fatigue management safety culture.”</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______________________</a:t>
            </a:r>
          </a:p>
          <a:p>
            <a:pPr eaLnBrk="1" hangingPunct="1">
              <a:spcBef>
                <a:spcPct val="0"/>
              </a:spcBef>
            </a:pPr>
            <a:r>
              <a:rPr lang="en-US" dirty="0" smtClean="0">
                <a:solidFill>
                  <a:srgbClr val="002060"/>
                </a:solidFill>
              </a:rPr>
              <a:t>Additional instructor note:  As already noted, most of the Module 3 training is directed toward knowledge goals.  The general instructional strategy might be summarized as:  </a:t>
            </a:r>
            <a:r>
              <a:rPr lang="en-US" b="1" dirty="0" smtClean="0">
                <a:solidFill>
                  <a:srgbClr val="002060"/>
                </a:solidFill>
              </a:rPr>
              <a:t>Increase knowledge </a:t>
            </a:r>
            <a:r>
              <a:rPr lang="en-US" b="1" dirty="0" smtClean="0">
                <a:solidFill>
                  <a:srgbClr val="002060"/>
                </a:solidFill>
                <a:sym typeface="Wingdings" pitchFamily="2" charset="2"/>
              </a:rPr>
              <a:t> Change attitudes  Change behavior  Improve health &amp; performance.</a:t>
            </a:r>
            <a:endParaRPr lang="en-US" b="1" dirty="0" smtClean="0">
              <a:solidFill>
                <a:srgbClr val="002060"/>
              </a:solidFill>
            </a:endParaRPr>
          </a:p>
          <a:p>
            <a:pPr eaLnBrk="1" hangingPunct="1">
              <a:spcBef>
                <a:spcPct val="0"/>
              </a:spcBef>
            </a:pPr>
            <a:endParaRPr lang="en-US" dirty="0" smtClean="0">
              <a:solidFill>
                <a:srgbClr val="002060"/>
              </a:solidFill>
            </a:endParaRPr>
          </a:p>
          <a:p>
            <a:pPr eaLnBrk="1" hangingPunct="1">
              <a:spcBef>
                <a:spcPct val="0"/>
              </a:spcBef>
            </a:pPr>
            <a:endParaRPr lang="en-US" dirty="0" smtClean="0"/>
          </a:p>
        </p:txBody>
      </p:sp>
      <p:sp>
        <p:nvSpPr>
          <p:cNvPr id="112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A3667C-797B-45BB-8DCB-3D4FF2E88069}" type="slidenum">
              <a:rPr lang="en-US" smtClean="0"/>
              <a:pPr fontAlgn="base">
                <a:spcBef>
                  <a:spcPct val="0"/>
                </a:spcBef>
                <a:spcAft>
                  <a:spcPct val="0"/>
                </a:spcAft>
                <a:defRPr/>
              </a:pPr>
              <a:t>41</a:t>
            </a:fld>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“Here are the Module 3 lessons and topics.  Those covered in </a:t>
            </a:r>
            <a:r>
              <a:rPr lang="en-US" i="1" dirty="0" smtClean="0"/>
              <a:t>this</a:t>
            </a:r>
            <a:r>
              <a:rPr lang="en-US" dirty="0" smtClean="0"/>
              <a:t> train-the-trainer lesson are highlighted.  Take a moment to review the lessons and topics.” </a:t>
            </a:r>
          </a:p>
          <a:p>
            <a:pPr eaLnBrk="1" hangingPunct="1">
              <a:spcBef>
                <a:spcPct val="0"/>
              </a:spcBef>
            </a:pPr>
            <a:r>
              <a:rPr lang="en-US" dirty="0" smtClean="0"/>
              <a:t>__________________</a:t>
            </a:r>
          </a:p>
          <a:p>
            <a:pPr eaLnBrk="1" hangingPunct="1">
              <a:spcBef>
                <a:spcPct val="0"/>
              </a:spcBef>
            </a:pPr>
            <a:endParaRPr lang="en-US" dirty="0" smtClean="0"/>
          </a:p>
          <a:p>
            <a:pPr eaLnBrk="1" hangingPunct="1">
              <a:spcBef>
                <a:spcPct val="0"/>
              </a:spcBef>
            </a:pPr>
            <a:r>
              <a:rPr lang="en-US" dirty="0" smtClean="0"/>
              <a:t>Additional instructor note:  Before beginning the Module 3 review, you might ask your trainees about their recollections of the module.  Which lessons and sections were most informative?  Which were most difficult?   Lesson 2 probably has the most fatigue-related material and covers the most fundamental concepts.</a:t>
            </a:r>
          </a:p>
          <a:p>
            <a:pPr eaLnBrk="1" hangingPunct="1">
              <a:spcBef>
                <a:spcPct val="0"/>
              </a:spcBef>
            </a:pPr>
            <a:endParaRPr lang="en-US" dirty="0" smtClean="0"/>
          </a:p>
        </p:txBody>
      </p:sp>
      <p:sp>
        <p:nvSpPr>
          <p:cNvPr id="1146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17344C-E39E-47D7-8CE8-28FCF7ED4AD5}" type="slidenum">
              <a:rPr lang="en-US" smtClean="0"/>
              <a:pPr fontAlgn="base">
                <a:spcBef>
                  <a:spcPct val="0"/>
                </a:spcBef>
                <a:spcAft>
                  <a:spcPct val="0"/>
                </a:spcAft>
                <a:defRPr/>
              </a:pPr>
              <a:t>42</a:t>
            </a:fld>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3300" smtClean="0"/>
              <a:t>Complete Narration:  “Next we will begin an accelerated review of the Driver Education module.  The next part of this lesson presents all of the content slides of the Driver Education Introduction, Lesson 1, and Lesson 2.  The narration will be abbreviated compared to the original Module 3 narration.  It will provide higher-level comments on the instructional content as well as tips for effective teaching.  There will be a 5</a:t>
            </a:r>
            <a:r>
              <a:rPr lang="en-US" smtClean="0"/>
              <a:t>-item quiz at the end of this Module 5 lesson, and the Module 5 exam will include fatigue-related content from Module 3.”</a:t>
            </a:r>
          </a:p>
          <a:p>
            <a:pPr eaLnBrk="1" hangingPunct="1">
              <a:spcBef>
                <a:spcPct val="0"/>
              </a:spcBef>
            </a:pPr>
            <a:endParaRPr lang="en-US" smtClean="0"/>
          </a:p>
        </p:txBody>
      </p:sp>
      <p:sp>
        <p:nvSpPr>
          <p:cNvPr id="116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673271-DF60-4342-9013-19253182CD75}" type="slidenum">
              <a:rPr lang="en-US" smtClean="0"/>
              <a:pPr fontAlgn="base">
                <a:spcBef>
                  <a:spcPct val="0"/>
                </a:spcBef>
                <a:spcAft>
                  <a:spcPct val="0"/>
                </a:spcAft>
                <a:defRPr/>
              </a:pPr>
              <a:t>43</a:t>
            </a:fld>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err="1" smtClean="0"/>
              <a:t>TtT</a:t>
            </a:r>
            <a:r>
              <a:rPr lang="en-US" b="1" dirty="0" smtClean="0"/>
              <a:t> Narration:   </a:t>
            </a:r>
            <a:r>
              <a:rPr lang="en-US" dirty="0" smtClean="0"/>
              <a:t>“This is North American Fatigue Management Program Module 3, Driver Education.”</a:t>
            </a:r>
          </a:p>
        </p:txBody>
      </p:sp>
      <p:sp>
        <p:nvSpPr>
          <p:cNvPr id="4" name="Slide Number Placeholder 3"/>
          <p:cNvSpPr>
            <a:spLocks noGrp="1"/>
          </p:cNvSpPr>
          <p:nvPr>
            <p:ph type="sldNum" sz="quarter" idx="5"/>
          </p:nvPr>
        </p:nvSpPr>
        <p:spPr/>
        <p:txBody>
          <a:bodyPr/>
          <a:lstStyle/>
          <a:p>
            <a:pPr>
              <a:defRPr/>
            </a:pPr>
            <a:fld id="{07C01A8A-9F0D-4075-8672-96F849299427}" type="slidenum">
              <a:rPr lang="en-US" smtClean="0"/>
              <a:pPr>
                <a:defRPr/>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9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0" dirty="0" err="1" smtClean="0">
                <a:solidFill>
                  <a:srgbClr val="0033CC"/>
                </a:solidFill>
              </a:rPr>
              <a:t>TtT</a:t>
            </a:r>
            <a:r>
              <a:rPr lang="en-US" b="0" dirty="0" smtClean="0">
                <a:solidFill>
                  <a:srgbClr val="0033CC"/>
                </a:solidFill>
              </a:rPr>
              <a:t> Narration:  </a:t>
            </a:r>
            <a:r>
              <a:rPr lang="en-US" dirty="0" smtClean="0">
                <a:solidFill>
                  <a:srgbClr val="0033CC"/>
                </a:solidFill>
              </a:rPr>
              <a:t>“The Introduction includes basic information on the module and on sleep, alertness, wellness, and performance</a:t>
            </a:r>
            <a:r>
              <a:rPr lang="en-US" dirty="0" smtClean="0"/>
              <a:t>.</a:t>
            </a:r>
            <a:r>
              <a:rPr lang="en-US" baseline="0" dirty="0" smtClean="0"/>
              <a:t>”</a:t>
            </a:r>
            <a:endParaRPr lang="en-US" dirty="0" smtClean="0"/>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40051A8E-E9C5-4771-9136-4FD15F8A8892}" type="slidenum">
              <a:rPr lang="en-US" smtClean="0"/>
              <a:pPr>
                <a:defRPr/>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dirty="0" err="1" smtClean="0"/>
              <a:t>TtT</a:t>
            </a:r>
            <a:r>
              <a:rPr lang="en-US" b="0" dirty="0" smtClean="0"/>
              <a:t> Narration: </a:t>
            </a:r>
            <a:r>
              <a:rPr lang="en-US" dirty="0" smtClean="0"/>
              <a:t>This is the introduction to the module.</a:t>
            </a:r>
          </a:p>
          <a:p>
            <a:pPr eaLnBrk="1" hangingPunct="1">
              <a:spcBef>
                <a:spcPct val="0"/>
              </a:spcBef>
            </a:pPr>
            <a:r>
              <a:rPr lang="en-US" dirty="0" smtClean="0"/>
              <a:t>__________________</a:t>
            </a:r>
          </a:p>
          <a:p>
            <a:pPr eaLnBrk="1" hangingPunct="1">
              <a:spcBef>
                <a:spcPct val="0"/>
              </a:spcBef>
            </a:pPr>
            <a:r>
              <a:rPr lang="en-US" b="1" dirty="0" smtClean="0">
                <a:solidFill>
                  <a:srgbClr val="002060"/>
                </a:solidFill>
              </a:rPr>
              <a:t>Additional instructor note:  </a:t>
            </a:r>
          </a:p>
          <a:p>
            <a:pPr eaLnBrk="1" hangingPunct="1">
              <a:spcBef>
                <a:spcPct val="0"/>
              </a:spcBef>
            </a:pPr>
            <a:r>
              <a:rPr lang="en-US" dirty="0" smtClean="0">
                <a:solidFill>
                  <a:srgbClr val="002060"/>
                </a:solidFill>
              </a:rPr>
              <a:t>Learning objectives for this section include:</a:t>
            </a:r>
          </a:p>
          <a:p>
            <a:r>
              <a:rPr lang="en-US" dirty="0" smtClean="0"/>
              <a:t>(K) Recognize NAFMP purpose.</a:t>
            </a:r>
          </a:p>
          <a:p>
            <a:r>
              <a:rPr lang="en-US" dirty="0" smtClean="0"/>
              <a:t>(K) Recognize this module as part of a 10-module NAFMP training program.</a:t>
            </a:r>
          </a:p>
          <a:p>
            <a:r>
              <a:rPr lang="en-US" dirty="0" smtClean="0"/>
              <a:t>(K) Understand general organization of module and major sections.</a:t>
            </a:r>
          </a:p>
          <a:p>
            <a:r>
              <a:rPr lang="en-US" dirty="0" smtClean="0"/>
              <a:t>(K) Recognize general module learning goals (Knowledge, Skill, Attitudes)</a:t>
            </a:r>
          </a:p>
          <a:p>
            <a:r>
              <a:rPr lang="en-US" dirty="0" smtClean="0"/>
              <a:t>(K) Recognize seven acronyms used in module.</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30080DF6-9951-4458-9D70-BC072327A400}" type="slidenum">
              <a:rPr lang="en-US" smtClean="0"/>
              <a:pPr>
                <a:defRPr/>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1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0" dirty="0" err="1" smtClean="0">
                <a:solidFill>
                  <a:srgbClr val="0033CC"/>
                </a:solidFill>
              </a:rPr>
              <a:t>TtT</a:t>
            </a:r>
            <a:r>
              <a:rPr lang="en-US" b="0" dirty="0" smtClean="0">
                <a:solidFill>
                  <a:srgbClr val="0033CC"/>
                </a:solidFill>
              </a:rPr>
              <a:t> Narration:</a:t>
            </a:r>
            <a:r>
              <a:rPr lang="en-US" b="0" baseline="0" dirty="0" smtClean="0">
                <a:solidFill>
                  <a:srgbClr val="0033CC"/>
                </a:solidFill>
              </a:rPr>
              <a:t> </a:t>
            </a:r>
            <a:r>
              <a:rPr lang="en-US" sz="1200" u="none" kern="1200" dirty="0" smtClean="0">
                <a:solidFill>
                  <a:schemeClr val="tx1"/>
                </a:solidFill>
                <a:effectLst/>
                <a:latin typeface="+mn-lt"/>
                <a:ea typeface="+mn-ea"/>
                <a:cs typeface="+mn-cs"/>
              </a:rPr>
              <a:t>Hours-of-Service compliance, for both the daily and weekly requirements, is essential for rest/sleep. However, a more proactive and comprehensive approach will support drivers in further managing other risk factors that contribute to fatigue.  That’s why the North American Fatigue Management Program has been developed.”</a:t>
            </a:r>
            <a:endParaRPr lang="en-US" u="none" dirty="0" smtClean="0">
              <a:solidFill>
                <a:srgbClr val="002060"/>
              </a:solidFill>
            </a:endParaRPr>
          </a:p>
          <a:p>
            <a:pPr eaLnBrk="1" hangingPunct="1">
              <a:spcBef>
                <a:spcPct val="0"/>
              </a:spcBef>
            </a:pPr>
            <a:r>
              <a:rPr lang="en-US" dirty="0" smtClean="0">
                <a:solidFill>
                  <a:srgbClr val="002060"/>
                </a:solidFill>
              </a:rPr>
              <a:t>______________________</a:t>
            </a:r>
          </a:p>
          <a:p>
            <a:pPr eaLnBrk="1" hangingPunct="1">
              <a:spcBef>
                <a:spcPct val="0"/>
              </a:spcBef>
            </a:pPr>
            <a:r>
              <a:rPr lang="en-US" b="1" dirty="0" smtClean="0">
                <a:solidFill>
                  <a:srgbClr val="002060"/>
                </a:solidFill>
              </a:rPr>
              <a:t>Additional comment:  </a:t>
            </a:r>
            <a:r>
              <a:rPr lang="en-US" dirty="0" smtClean="0">
                <a:solidFill>
                  <a:srgbClr val="002060"/>
                </a:solidFill>
              </a:rPr>
              <a:t>The NAFMP and this module are supportive of HOS rules and their importance. .</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10965AA3-72CF-40EE-B140-461C28F355C4}" type="slidenum">
              <a:rPr lang="en-US" smtClean="0"/>
              <a:pPr>
                <a:defRPr/>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a:t>
            </a:r>
            <a:r>
              <a:rPr lang="en-US" dirty="0" smtClean="0"/>
              <a:t>  “Here is an overview of the lessons and topics of this module.  There is this introduction, four lessons, and a conclusion.  Each lesson ends with a short self-test, and the module ends with a 30-item exam.  Students must score 80% or higher on the exam to pass.”</a:t>
            </a:r>
          </a:p>
          <a:p>
            <a:pPr eaLnBrk="1" hangingPunct="1">
              <a:spcBef>
                <a:spcPct val="0"/>
              </a:spcBef>
            </a:pPr>
            <a:r>
              <a:rPr lang="en-US" dirty="0" smtClean="0"/>
              <a:t>_____________________</a:t>
            </a:r>
          </a:p>
          <a:p>
            <a:pPr eaLnBrk="1" hangingPunct="1">
              <a:spcBef>
                <a:spcPct val="0"/>
              </a:spcBef>
            </a:pPr>
            <a:endParaRPr lang="en-US" dirty="0" smtClean="0"/>
          </a:p>
          <a:p>
            <a:pPr eaLnBrk="1" hangingPunct="1">
              <a:spcBef>
                <a:spcPct val="0"/>
              </a:spcBef>
            </a:pPr>
            <a:r>
              <a:rPr lang="en-US" dirty="0" smtClean="0"/>
              <a:t>Additional instructor note:  It is suggested that you “walk through” the lessons and topics to give students an advance overview. </a:t>
            </a:r>
          </a:p>
        </p:txBody>
      </p:sp>
      <p:sp>
        <p:nvSpPr>
          <p:cNvPr id="4" name="Slide Number Placeholder 3"/>
          <p:cNvSpPr>
            <a:spLocks noGrp="1"/>
          </p:cNvSpPr>
          <p:nvPr>
            <p:ph type="sldNum" sz="quarter" idx="5"/>
          </p:nvPr>
        </p:nvSpPr>
        <p:spPr/>
        <p:txBody>
          <a:bodyPr/>
          <a:lstStyle/>
          <a:p>
            <a:pPr>
              <a:defRPr/>
            </a:pPr>
            <a:fld id="{E4B87DDA-C170-4CD7-A746-6D38CF576AEC}" type="slidenum">
              <a:rPr lang="en-US" smtClean="0"/>
              <a:pPr>
                <a:defRPr/>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“Here are general module learning goals, stated as “KSAs.” </a:t>
            </a:r>
            <a:r>
              <a:rPr lang="en-US" dirty="0" smtClean="0"/>
              <a:t> The knowledge goal is to k</a:t>
            </a:r>
            <a:r>
              <a:rPr lang="en-US" dirty="0" smtClean="0">
                <a:solidFill>
                  <a:srgbClr val="002060"/>
                </a:solidFill>
              </a:rPr>
              <a:t>now the major facts and principles of driver fatigue, alertness, sleep, and wellness.  The skill goal is to apply this knowledge to better manage the demands of work and life.  The attitude goal is to value sleep, alertness, and wellness as major factors in driving performance, safety, and happiness.”</a:t>
            </a:r>
          </a:p>
          <a:p>
            <a:r>
              <a:rPr lang="en-US" dirty="0" smtClean="0"/>
              <a:t> </a:t>
            </a:r>
          </a:p>
        </p:txBody>
      </p:sp>
      <p:sp>
        <p:nvSpPr>
          <p:cNvPr id="4" name="Slide Number Placeholder 3"/>
          <p:cNvSpPr>
            <a:spLocks noGrp="1"/>
          </p:cNvSpPr>
          <p:nvPr>
            <p:ph type="sldNum" sz="quarter" idx="5"/>
          </p:nvPr>
        </p:nvSpPr>
        <p:spPr/>
        <p:txBody>
          <a:bodyPr/>
          <a:lstStyle/>
          <a:p>
            <a:pPr>
              <a:defRPr/>
            </a:pPr>
            <a:fld id="{C144EB7F-0CED-47AF-B0BA-A073C6FE4931}" type="slidenum">
              <a:rPr lang="en-US" smtClean="0"/>
              <a:pPr>
                <a:defRPr/>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“You will acquire skills for c</a:t>
            </a:r>
            <a:r>
              <a:rPr lang="en-US" smtClean="0">
                <a:solidFill>
                  <a:srgbClr val="002060"/>
                </a:solidFill>
              </a:rPr>
              <a:t>lassroom teaching, facilitating web-based learning, and serving as effective role model and behavior change agent.”</a:t>
            </a:r>
          </a:p>
          <a:p>
            <a:pPr marL="0" lvl="1" eaLnBrk="1" hangingPunct="1">
              <a:spcBef>
                <a:spcPct val="0"/>
              </a:spcBef>
            </a:pPr>
            <a:endParaRPr lang="en-US" smtClean="0">
              <a:solidFill>
                <a:srgbClr val="002060"/>
              </a:solidFill>
            </a:endParaRPr>
          </a:p>
          <a:p>
            <a:pPr marL="0" lvl="1" eaLnBrk="1" hangingPunct="1">
              <a:spcBef>
                <a:spcPct val="0"/>
              </a:spcBef>
            </a:pPr>
            <a:endParaRPr lang="en-US" smtClean="0">
              <a:solidFill>
                <a:srgbClr val="002060"/>
              </a:solidFill>
            </a:endParaRPr>
          </a:p>
          <a:p>
            <a:pPr eaLnBrk="1" hangingPunct="1">
              <a:spcBef>
                <a:spcPct val="0"/>
              </a:spcBef>
            </a:pPr>
            <a:endParaRPr lang="en-US" smtClean="0"/>
          </a:p>
          <a:p>
            <a:pPr eaLnBrk="1" hangingPunct="1">
              <a:spcBef>
                <a:spcPct val="0"/>
              </a:spcBef>
            </a:pPr>
            <a:endParaRPr lang="en-US" smtClean="0"/>
          </a:p>
        </p:txBody>
      </p:sp>
      <p:sp>
        <p:nvSpPr>
          <p:cNvPr id="38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C87ADB-92F4-4E1F-9F17-AFFABBEEA890}" type="slidenum">
              <a:rPr lang="en-US" smtClean="0"/>
              <a:pPr fontAlgn="base">
                <a:spcBef>
                  <a:spcPct val="0"/>
                </a:spcBef>
                <a:spcAft>
                  <a:spcPct val="0"/>
                </a:spcAft>
                <a:defRPr/>
              </a:pPr>
              <a:t>5</a:t>
            </a:fld>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5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smtClean="0"/>
              <a:t>TtT</a:t>
            </a:r>
            <a:r>
              <a:rPr lang="en-US" dirty="0" smtClean="0"/>
              <a:t> Narration:  “Here are some acronyms used in this and other NAFMP modules.”</a:t>
            </a:r>
          </a:p>
        </p:txBody>
      </p:sp>
      <p:sp>
        <p:nvSpPr>
          <p:cNvPr id="4" name="Slide Number Placeholder 3"/>
          <p:cNvSpPr>
            <a:spLocks noGrp="1"/>
          </p:cNvSpPr>
          <p:nvPr>
            <p:ph type="sldNum" sz="quarter" idx="5"/>
          </p:nvPr>
        </p:nvSpPr>
        <p:spPr/>
        <p:txBody>
          <a:bodyPr/>
          <a:lstStyle/>
          <a:p>
            <a:pPr>
              <a:defRPr/>
            </a:pPr>
            <a:fld id="{16AD06F6-17C6-478D-A969-60896DF4145B}" type="slidenum">
              <a:rPr lang="en-US" smtClean="0"/>
              <a:pPr>
                <a:defRPr/>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TLT Narration:  “Our introduction continues with some basics on alertness, sleep, wellness,</a:t>
            </a:r>
            <a:r>
              <a:rPr lang="en-US" dirty="0" smtClean="0">
                <a:solidFill>
                  <a:srgbClr val="002060"/>
                </a:solidFill>
              </a:rPr>
              <a:t> </a:t>
            </a:r>
            <a:r>
              <a:rPr lang="en-US" dirty="0" smtClean="0"/>
              <a:t>and driving performance.   </a:t>
            </a:r>
            <a:r>
              <a:rPr lang="en-US" dirty="0" smtClean="0">
                <a:solidFill>
                  <a:srgbClr val="002060"/>
                </a:solidFill>
              </a:rPr>
              <a:t>” </a:t>
            </a:r>
          </a:p>
          <a:p>
            <a:endParaRPr lang="en-US" dirty="0" smtClean="0"/>
          </a:p>
          <a:p>
            <a:r>
              <a:rPr lang="en-US" dirty="0" smtClean="0">
                <a:solidFill>
                  <a:srgbClr val="002060"/>
                </a:solidFill>
              </a:rPr>
              <a:t>_______</a:t>
            </a:r>
          </a:p>
          <a:p>
            <a:pPr eaLnBrk="1" hangingPunct="1">
              <a:spcBef>
                <a:spcPct val="0"/>
              </a:spcBef>
            </a:pPr>
            <a:r>
              <a:rPr lang="en-US" dirty="0" smtClean="0">
                <a:solidFill>
                  <a:srgbClr val="0033CC"/>
                </a:solidFill>
              </a:rPr>
              <a:t> </a:t>
            </a:r>
            <a:endParaRPr lang="en-US" dirty="0" smtClean="0"/>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Additional instructor note:  </a:t>
            </a:r>
          </a:p>
          <a:p>
            <a:pPr eaLnBrk="1" hangingPunct="1">
              <a:spcBef>
                <a:spcPct val="0"/>
              </a:spcBef>
            </a:pPr>
            <a:r>
              <a:rPr lang="en-US" dirty="0" smtClean="0">
                <a:solidFill>
                  <a:srgbClr val="002060"/>
                </a:solidFill>
              </a:rPr>
              <a:t>Learning objectives for this section include:</a:t>
            </a:r>
          </a:p>
          <a:p>
            <a:r>
              <a:rPr lang="en-US" dirty="0" smtClean="0"/>
              <a:t>(K) Recognize facts relating to the importance of sleep, alertness, and wellness for CMV drivers</a:t>
            </a:r>
          </a:p>
          <a:p>
            <a:r>
              <a:rPr lang="en-US" dirty="0" smtClean="0"/>
              <a:t>(K) Recognize definitions of </a:t>
            </a:r>
            <a:r>
              <a:rPr lang="en-US" i="1" dirty="0" smtClean="0"/>
              <a:t>alertness, wellness, </a:t>
            </a:r>
            <a:r>
              <a:rPr lang="en-US" dirty="0" smtClean="0"/>
              <a:t>and </a:t>
            </a:r>
            <a:r>
              <a:rPr lang="en-US" i="1" dirty="0" smtClean="0"/>
              <a:t>sleep hygiene.</a:t>
            </a:r>
            <a:r>
              <a:rPr lang="en-US" dirty="0" smtClean="0"/>
              <a:t> </a:t>
            </a:r>
          </a:p>
          <a:p>
            <a:r>
              <a:rPr lang="en-US" dirty="0" smtClean="0"/>
              <a:t>(K) Recognize relationships among sleep, alertness, performance, wellness, and happiness. </a:t>
            </a:r>
          </a:p>
          <a:p>
            <a:r>
              <a:rPr lang="en-US" dirty="0" smtClean="0"/>
              <a:t>(A) Value the personal and safety benefits of sleep, alertness, and wellness.</a:t>
            </a:r>
          </a:p>
          <a:p>
            <a:r>
              <a:rPr lang="en-US" dirty="0" smtClean="0"/>
              <a:t>(A) Accept personal responsibility to self-manage alertness.</a:t>
            </a:r>
          </a:p>
          <a:p>
            <a:pPr eaLnBrk="1" hangingPunct="1">
              <a:spcBef>
                <a:spcPct val="0"/>
              </a:spcBef>
            </a:pPr>
            <a:endParaRPr lang="en-US" dirty="0" smtClean="0">
              <a:solidFill>
                <a:srgbClr val="002060"/>
              </a:solidFill>
            </a:endParaRP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Additional comment:  The concepts presented in this section are general and intended to help establish driver appreciation of the importance of fatigue management, before proceeding to more substantive content.</a:t>
            </a:r>
          </a:p>
        </p:txBody>
      </p:sp>
      <p:sp>
        <p:nvSpPr>
          <p:cNvPr id="4" name="Slide Number Placeholder 3"/>
          <p:cNvSpPr>
            <a:spLocks noGrp="1"/>
          </p:cNvSpPr>
          <p:nvPr>
            <p:ph type="sldNum" sz="quarter" idx="5"/>
          </p:nvPr>
        </p:nvSpPr>
        <p:spPr/>
        <p:txBody>
          <a:bodyPr/>
          <a:lstStyle/>
          <a:p>
            <a:pPr>
              <a:defRPr/>
            </a:pPr>
            <a:fld id="{AF69E77C-9096-4102-AF84-01F96501C0EE}" type="slidenum">
              <a:rPr lang="en-US" smtClean="0"/>
              <a:pPr>
                <a:defRPr/>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“Sleep is a biological need and, therefore, lack of sleep has biological consequences.  On the positive side, good sleep has biological and psychological benefits.”</a:t>
            </a:r>
          </a:p>
          <a:p>
            <a:pPr eaLnBrk="1" hangingPunct="1">
              <a:spcBef>
                <a:spcPct val="0"/>
              </a:spcBef>
            </a:pPr>
            <a:r>
              <a:rPr lang="en-US" dirty="0" smtClean="0">
                <a:solidFill>
                  <a:srgbClr val="0033CC"/>
                </a:solidFill>
              </a:rPr>
              <a:t>_______________________</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Additional comment:   Research in recent years has greatly increased our knowledge of the importance of good sleep for health.  The medical conditions listed are just a few of those associated with poor sleep.</a:t>
            </a:r>
            <a:endParaRPr lang="en-US" dirty="0" smtClean="0"/>
          </a:p>
        </p:txBody>
      </p:sp>
      <p:sp>
        <p:nvSpPr>
          <p:cNvPr id="4" name="Slide Number Placeholder 3"/>
          <p:cNvSpPr>
            <a:spLocks noGrp="1"/>
          </p:cNvSpPr>
          <p:nvPr>
            <p:ph type="sldNum" sz="quarter" idx="5"/>
          </p:nvPr>
        </p:nvSpPr>
        <p:spPr/>
        <p:txBody>
          <a:bodyPr/>
          <a:lstStyle/>
          <a:p>
            <a:pPr>
              <a:defRPr/>
            </a:pPr>
            <a:fld id="{60F68983-156A-4332-97B2-A5374F17FE1F}" type="slidenum">
              <a:rPr lang="en-US" smtClean="0"/>
              <a:pPr>
                <a:defRPr/>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“Here we highlight the importance of sleep, alertness, and wellness for safety.  Later slides will elaborate on the first two bullet points.” </a:t>
            </a:r>
          </a:p>
          <a:p>
            <a:pPr eaLnBrk="1" hangingPunct="1">
              <a:spcBef>
                <a:spcPct val="0"/>
              </a:spcBef>
            </a:pPr>
            <a:r>
              <a:rPr lang="en-US" dirty="0" smtClean="0">
                <a:solidFill>
                  <a:srgbClr val="0033CC"/>
                </a:solidFill>
              </a:rPr>
              <a:t>_______________________</a:t>
            </a:r>
          </a:p>
          <a:p>
            <a:pPr eaLnBrk="1" hangingPunct="1">
              <a:spcBef>
                <a:spcPct val="0"/>
              </a:spcBef>
            </a:pPr>
            <a:endParaRPr lang="en-US" dirty="0" smtClean="0">
              <a:solidFill>
                <a:srgbClr val="0033CC"/>
              </a:solidFill>
            </a:endParaRPr>
          </a:p>
          <a:p>
            <a:pPr eaLnBrk="1" hangingPunct="1">
              <a:spcBef>
                <a:spcPct val="0"/>
              </a:spcBef>
            </a:pPr>
            <a:r>
              <a:rPr lang="en-US" dirty="0" smtClean="0"/>
              <a:t>Additional information:  Statement about asleep-at-the-wheel crashes is based on National Transportation Safety Board (NTSB), 1990 (to be discussed later in this module).</a:t>
            </a:r>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8B97DB53-CE68-4AEB-B079-F106B2DE5899}" type="slidenum">
              <a:rPr lang="en-US" smtClean="0"/>
              <a:pPr>
                <a:defRPr/>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“This slide defines the terms “alertness” and “wellness” and shows their connections to good sleep.” </a:t>
            </a:r>
            <a:endParaRPr lang="en-US" dirty="0" smtClean="0"/>
          </a:p>
        </p:txBody>
      </p:sp>
      <p:sp>
        <p:nvSpPr>
          <p:cNvPr id="4" name="Slide Number Placeholder 3"/>
          <p:cNvSpPr>
            <a:spLocks noGrp="1"/>
          </p:cNvSpPr>
          <p:nvPr>
            <p:ph type="sldNum" sz="quarter" idx="5"/>
          </p:nvPr>
        </p:nvSpPr>
        <p:spPr/>
        <p:txBody>
          <a:bodyPr/>
          <a:lstStyle/>
          <a:p>
            <a:pPr>
              <a:defRPr/>
            </a:pPr>
            <a:fld id="{BD950D66-67C2-4BE8-8D4F-B5F8EB0EA6A3}" type="slidenum">
              <a:rPr lang="en-US" smtClean="0"/>
              <a:pPr>
                <a:defRPr/>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eaLnBrk="1" fontAlgn="auto" hangingPunct="1">
              <a:spcBef>
                <a:spcPts val="0"/>
              </a:spcBef>
              <a:spcAft>
                <a:spcPts val="0"/>
              </a:spcAft>
              <a:defRPr/>
            </a:pPr>
            <a:r>
              <a:rPr lang="en-US" sz="1600" dirty="0" err="1" smtClean="0">
                <a:solidFill>
                  <a:srgbClr val="0033CC"/>
                </a:solidFill>
              </a:rPr>
              <a:t>TtT</a:t>
            </a:r>
            <a:r>
              <a:rPr lang="en-US" sz="1600" dirty="0" smtClean="0">
                <a:solidFill>
                  <a:srgbClr val="0033CC"/>
                </a:solidFill>
              </a:rPr>
              <a:t> Narration:   “This schematic presents the two general reasons for getting good sleep. </a:t>
            </a:r>
          </a:p>
          <a:p>
            <a:pPr eaLnBrk="1" fontAlgn="auto" hangingPunct="1">
              <a:spcBef>
                <a:spcPts val="0"/>
              </a:spcBef>
              <a:spcAft>
                <a:spcPts val="0"/>
              </a:spcAft>
              <a:defRPr/>
            </a:pPr>
            <a:r>
              <a:rPr lang="en-US" sz="1600" dirty="0" smtClean="0">
                <a:solidFill>
                  <a:srgbClr val="0033CC"/>
                </a:solidFill>
              </a:rPr>
              <a:t>The first general reason involves alertness and performance. </a:t>
            </a:r>
          </a:p>
          <a:p>
            <a:pPr eaLnBrk="1" fontAlgn="auto" hangingPunct="1">
              <a:spcBef>
                <a:spcPts val="0"/>
              </a:spcBef>
              <a:spcAft>
                <a:spcPts val="0"/>
              </a:spcAft>
              <a:defRPr/>
            </a:pPr>
            <a:r>
              <a:rPr lang="en-US" sz="1600" dirty="0" smtClean="0">
                <a:solidFill>
                  <a:srgbClr val="0033CC"/>
                </a:solidFill>
              </a:rPr>
              <a:t>The second general reason involves wellness and happiness.”</a:t>
            </a:r>
          </a:p>
          <a:p>
            <a:pPr eaLnBrk="1" fontAlgn="auto" hangingPunct="1">
              <a:spcBef>
                <a:spcPts val="0"/>
              </a:spcBef>
              <a:spcAft>
                <a:spcPts val="0"/>
              </a:spcAft>
              <a:defRPr/>
            </a:pPr>
            <a:endParaRPr lang="en-US" sz="1600" dirty="0" smtClean="0">
              <a:solidFill>
                <a:srgbClr val="0033CC"/>
              </a:solidFill>
            </a:endParaRPr>
          </a:p>
          <a:p>
            <a:pPr eaLnBrk="1" fontAlgn="auto" hangingPunct="1">
              <a:spcBef>
                <a:spcPts val="0"/>
              </a:spcBef>
              <a:spcAft>
                <a:spcPts val="0"/>
              </a:spcAft>
              <a:defRPr/>
            </a:pPr>
            <a:r>
              <a:rPr lang="en-US" sz="1600" dirty="0" smtClean="0">
                <a:solidFill>
                  <a:srgbClr val="0033CC"/>
                </a:solidFill>
              </a:rPr>
              <a:t>___________________</a:t>
            </a:r>
          </a:p>
          <a:p>
            <a:pPr eaLnBrk="1" fontAlgn="auto" hangingPunct="1">
              <a:spcBef>
                <a:spcPts val="0"/>
              </a:spcBef>
              <a:spcAft>
                <a:spcPts val="0"/>
              </a:spcAft>
              <a:defRPr/>
            </a:pPr>
            <a:endParaRPr lang="en-US" sz="1600" dirty="0" smtClean="0">
              <a:solidFill>
                <a:srgbClr val="0033CC"/>
              </a:solidFill>
            </a:endParaRPr>
          </a:p>
          <a:p>
            <a:pPr eaLnBrk="1" fontAlgn="auto" hangingPunct="1">
              <a:spcBef>
                <a:spcPts val="0"/>
              </a:spcBef>
              <a:spcAft>
                <a:spcPts val="0"/>
              </a:spcAft>
              <a:defRPr/>
            </a:pPr>
            <a:r>
              <a:rPr lang="en-US" sz="1600" dirty="0" smtClean="0">
                <a:solidFill>
                  <a:srgbClr val="0033CC"/>
                </a:solidFill>
              </a:rPr>
              <a:t>Additional comment:    </a:t>
            </a:r>
            <a:r>
              <a:rPr lang="en-US" sz="1600" dirty="0" smtClean="0"/>
              <a:t>Research has proven the links between good sleep and alertness, performance, and wellness.  The link to happiness is more subjective, but most people would agree that happiness is in part the result of having good health and being able to perform well.</a:t>
            </a:r>
          </a:p>
          <a:p>
            <a:pPr eaLnBrk="1" fontAlgn="auto" hangingPunct="1">
              <a:spcBef>
                <a:spcPts val="0"/>
              </a:spcBef>
              <a:spcAft>
                <a:spcPts val="0"/>
              </a:spcAft>
              <a:defRPr/>
            </a:pPr>
            <a:endParaRPr lang="en-US" sz="1600" dirty="0" smtClean="0"/>
          </a:p>
          <a:p>
            <a:pPr eaLnBrk="1" fontAlgn="auto" hangingPunct="1">
              <a:spcBef>
                <a:spcPts val="0"/>
              </a:spcBef>
              <a:spcAft>
                <a:spcPts val="0"/>
              </a:spcAft>
              <a:defRPr/>
            </a:pPr>
            <a:r>
              <a:rPr lang="en-US" sz="1600" dirty="0" smtClean="0"/>
              <a:t> </a:t>
            </a:r>
            <a:endParaRPr lang="en-US" dirty="0"/>
          </a:p>
        </p:txBody>
      </p:sp>
      <p:sp>
        <p:nvSpPr>
          <p:cNvPr id="4" name="Slide Number Placeholder 3"/>
          <p:cNvSpPr>
            <a:spLocks noGrp="1"/>
          </p:cNvSpPr>
          <p:nvPr>
            <p:ph type="sldNum" sz="quarter" idx="5"/>
          </p:nvPr>
        </p:nvSpPr>
        <p:spPr/>
        <p:txBody>
          <a:bodyPr/>
          <a:lstStyle/>
          <a:p>
            <a:pPr>
              <a:defRPr/>
            </a:pPr>
            <a:fld id="{B22B6C96-F5EA-447B-B0BB-D0638E692A92}" type="slidenum">
              <a:rPr lang="en-US" smtClean="0"/>
              <a:pPr>
                <a:defRPr/>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1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“The last slide of the Introduction acknowledges the challenges CMV drivers face.  Each driver has a responsibility to meet these challenges by wisely managing his or her sleep, health, and lifestyle.   This is termed </a:t>
            </a:r>
            <a:r>
              <a:rPr lang="en-US" i="1" dirty="0" smtClean="0">
                <a:solidFill>
                  <a:srgbClr val="0033CC"/>
                </a:solidFill>
              </a:rPr>
              <a:t>sleep hygiene</a:t>
            </a:r>
            <a:r>
              <a:rPr lang="en-US" dirty="0" smtClean="0">
                <a:solidFill>
                  <a:srgbClr val="0033CC"/>
                </a:solidFill>
              </a:rPr>
              <a:t>, and it is all about self-management.”</a:t>
            </a:r>
          </a:p>
          <a:p>
            <a:pPr eaLnBrk="1" hangingPunct="1">
              <a:spcBef>
                <a:spcPct val="0"/>
              </a:spcBef>
            </a:pPr>
            <a:r>
              <a:rPr lang="en-US" dirty="0" smtClean="0">
                <a:solidFill>
                  <a:srgbClr val="0033CC"/>
                </a:solidFill>
              </a:rPr>
              <a:t>________________________</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Additional comment:  The terms “sleep hygiene” and “fatigue management” are almost synonymous.  “Sleep hygiene” is used here more in the context of personal lifestyle, whereas “fatigue management” is used more in the context of transport operations.  Both primarily involve behavioral self-management. </a:t>
            </a:r>
            <a:endParaRPr lang="en-US" dirty="0" smtClean="0"/>
          </a:p>
          <a:p>
            <a:endParaRPr lang="en-US" dirty="0" smtClean="0">
              <a:solidFill>
                <a:srgbClr val="002060"/>
              </a:solidFill>
            </a:endParaRPr>
          </a:p>
          <a:p>
            <a:endParaRPr lang="en-US" dirty="0" smtClean="0"/>
          </a:p>
        </p:txBody>
      </p:sp>
      <p:sp>
        <p:nvSpPr>
          <p:cNvPr id="4" name="Slide Number Placeholder 3"/>
          <p:cNvSpPr>
            <a:spLocks noGrp="1"/>
          </p:cNvSpPr>
          <p:nvPr>
            <p:ph type="sldNum" sz="quarter" idx="5"/>
          </p:nvPr>
        </p:nvSpPr>
        <p:spPr/>
        <p:txBody>
          <a:bodyPr/>
          <a:lstStyle/>
          <a:p>
            <a:pPr>
              <a:defRPr/>
            </a:pPr>
            <a:fld id="{9B6EA057-69D6-4C4D-B9FA-00C6CE1E6F9F}" type="slidenum">
              <a:rPr lang="en-US" smtClean="0"/>
              <a:pPr>
                <a:defRPr/>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smtClean="0">
                <a:solidFill>
                  <a:srgbClr val="0033CC"/>
                </a:solidFill>
              </a:rPr>
              <a:t>TtT</a:t>
            </a:r>
            <a:r>
              <a:rPr lang="en-US" dirty="0" smtClean="0">
                <a:solidFill>
                  <a:srgbClr val="0033CC"/>
                </a:solidFill>
              </a:rPr>
              <a:t> Narration:   </a:t>
            </a:r>
            <a:r>
              <a:rPr lang="en-US" dirty="0" smtClean="0"/>
              <a:t>“Lesson 1 covers the characteristics of fatigue and fatigue crashes.  Topics include, “</a:t>
            </a:r>
            <a:r>
              <a:rPr lang="en-US" dirty="0" smtClean="0">
                <a:solidFill>
                  <a:srgbClr val="002060"/>
                </a:solidFill>
              </a:rPr>
              <a:t>What is Fatigue?,”</a:t>
            </a:r>
          </a:p>
          <a:p>
            <a:r>
              <a:rPr lang="en-US" dirty="0" smtClean="0">
                <a:solidFill>
                  <a:srgbClr val="002060"/>
                </a:solidFill>
              </a:rPr>
              <a:t>Fatigue Characteristics, and Fatigue Crashes.</a:t>
            </a:r>
            <a:r>
              <a:rPr lang="en-US" dirty="0" smtClean="0"/>
              <a:t>“</a:t>
            </a:r>
          </a:p>
        </p:txBody>
      </p:sp>
      <p:sp>
        <p:nvSpPr>
          <p:cNvPr id="4" name="Slide Number Placeholder 3"/>
          <p:cNvSpPr>
            <a:spLocks noGrp="1"/>
          </p:cNvSpPr>
          <p:nvPr>
            <p:ph type="sldNum" sz="quarter" idx="5"/>
          </p:nvPr>
        </p:nvSpPr>
        <p:spPr/>
        <p:txBody>
          <a:bodyPr/>
          <a:lstStyle/>
          <a:p>
            <a:pPr>
              <a:defRPr/>
            </a:pPr>
            <a:fld id="{D1781476-1C8F-4F75-94EC-5E9D9C7FAF66}" type="slidenum">
              <a:rPr lang="en-US" smtClean="0"/>
              <a:pPr>
                <a:defRPr/>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3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“Here are the topics included in “What is Fatigue?”</a:t>
            </a:r>
          </a:p>
          <a:p>
            <a:pPr eaLnBrk="1" hangingPunct="1">
              <a:spcBef>
                <a:spcPct val="0"/>
              </a:spcBef>
            </a:pPr>
            <a:r>
              <a:rPr lang="en-US" dirty="0" smtClean="0">
                <a:solidFill>
                  <a:srgbClr val="0033CC"/>
                </a:solidFill>
              </a:rPr>
              <a:t>_____________________</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2060"/>
                </a:solidFill>
              </a:rPr>
              <a:t>Additional instructor note:  </a:t>
            </a:r>
          </a:p>
          <a:p>
            <a:pPr eaLnBrk="1" hangingPunct="1">
              <a:spcBef>
                <a:spcPct val="0"/>
              </a:spcBef>
            </a:pPr>
            <a:r>
              <a:rPr lang="en-US" dirty="0" smtClean="0">
                <a:solidFill>
                  <a:srgbClr val="002060"/>
                </a:solidFill>
              </a:rPr>
              <a:t>Learning objectives for this section include:</a:t>
            </a:r>
          </a:p>
          <a:p>
            <a:r>
              <a:rPr lang="en-US" dirty="0" smtClean="0"/>
              <a:t>(K) Recognize fatigue elements/aspects (“Fatigue involves . . . “).</a:t>
            </a:r>
          </a:p>
          <a:p>
            <a:r>
              <a:rPr lang="en-US" dirty="0" smtClean="0"/>
              <a:t>(K) Recognize distinction between </a:t>
            </a:r>
            <a:r>
              <a:rPr lang="en-US" i="1" dirty="0" smtClean="0"/>
              <a:t>internal  </a:t>
            </a:r>
            <a:r>
              <a:rPr lang="en-US" dirty="0" smtClean="0"/>
              <a:t>and </a:t>
            </a:r>
            <a:r>
              <a:rPr lang="en-US" i="1" dirty="0" smtClean="0"/>
              <a:t>task-related fatigue</a:t>
            </a:r>
            <a:endParaRPr lang="en-US" dirty="0" smtClean="0"/>
          </a:p>
          <a:p>
            <a:r>
              <a:rPr lang="en-US" dirty="0" smtClean="0"/>
              <a:t>(K) Recognize examples of internal and task-related factors affecting fatigue.</a:t>
            </a:r>
          </a:p>
          <a:p>
            <a:r>
              <a:rPr lang="en-US" dirty="0" smtClean="0"/>
              <a:t>(A) Value sleep as the principal antidote to fatigue.</a:t>
            </a:r>
          </a:p>
          <a:p>
            <a:endParaRPr lang="en-US" dirty="0" smtClean="0">
              <a:solidFill>
                <a:srgbClr val="002060"/>
              </a:solidFill>
            </a:endParaRPr>
          </a:p>
          <a:p>
            <a:endParaRPr lang="en-US" dirty="0" smtClean="0"/>
          </a:p>
        </p:txBody>
      </p:sp>
      <p:sp>
        <p:nvSpPr>
          <p:cNvPr id="4" name="Slide Number Placeholder 3"/>
          <p:cNvSpPr>
            <a:spLocks noGrp="1"/>
          </p:cNvSpPr>
          <p:nvPr>
            <p:ph type="sldNum" sz="quarter" idx="5"/>
          </p:nvPr>
        </p:nvSpPr>
        <p:spPr/>
        <p:txBody>
          <a:bodyPr/>
          <a:lstStyle/>
          <a:p>
            <a:pPr>
              <a:defRPr/>
            </a:pPr>
            <a:fld id="{67A51BF6-B06D-40B8-A5EF-E38540A65778}" type="slidenum">
              <a:rPr lang="en-US" smtClean="0"/>
              <a:pPr>
                <a:defRPr/>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“Fatigue is manifested in various ways, as seen in this slide.  Decreased alertness and attention to the environment are the principal concerns in driving.  </a:t>
            </a:r>
            <a:r>
              <a:rPr lang="en-US" dirty="0" smtClean="0">
                <a:solidFill>
                  <a:srgbClr val="002060"/>
                </a:solidFill>
              </a:rPr>
              <a:t>Decreased attention to the environment is also called decreased </a:t>
            </a:r>
            <a:r>
              <a:rPr lang="en-US" i="1" dirty="0" smtClean="0">
                <a:solidFill>
                  <a:srgbClr val="002060"/>
                </a:solidFill>
              </a:rPr>
              <a:t>vigilance</a:t>
            </a:r>
            <a:r>
              <a:rPr lang="en-US" dirty="0" smtClean="0">
                <a:solidFill>
                  <a:srgbClr val="002060"/>
                </a:solidFill>
              </a:rPr>
              <a:t>.</a:t>
            </a:r>
            <a:r>
              <a:rPr lang="en-US" dirty="0" smtClean="0">
                <a:solidFill>
                  <a:srgbClr val="0033CC"/>
                </a:solidFill>
              </a:rPr>
              <a:t>” </a:t>
            </a:r>
            <a:endParaRPr lang="en-US" dirty="0" smtClean="0">
              <a:solidFill>
                <a:srgbClr val="002060"/>
              </a:solidFill>
            </a:endParaRPr>
          </a:p>
          <a:p>
            <a:r>
              <a:rPr lang="en-US" dirty="0" smtClean="0">
                <a:solidFill>
                  <a:srgbClr val="002060"/>
                </a:solidFill>
              </a:rPr>
              <a:t>__________________</a:t>
            </a:r>
          </a:p>
          <a:p>
            <a:pPr eaLnBrk="1" hangingPunct="1">
              <a:spcBef>
                <a:spcPct val="0"/>
              </a:spcBef>
            </a:pPr>
            <a:r>
              <a:rPr lang="en-US" dirty="0" smtClean="0">
                <a:solidFill>
                  <a:srgbClr val="002060"/>
                </a:solidFill>
              </a:rPr>
              <a:t>Additional comment:  It is difficult to define fatigue exactly because of its many different sources and symptoms.  The predominant features, however, are decreased alertness and feelings of drowsiness, and the resulting risk of falling asleep. </a:t>
            </a:r>
          </a:p>
          <a:p>
            <a:endParaRPr lang="en-US" dirty="0" smtClean="0"/>
          </a:p>
        </p:txBody>
      </p:sp>
      <p:sp>
        <p:nvSpPr>
          <p:cNvPr id="4" name="Slide Number Placeholder 3"/>
          <p:cNvSpPr>
            <a:spLocks noGrp="1"/>
          </p:cNvSpPr>
          <p:nvPr>
            <p:ph type="sldNum" sz="quarter" idx="5"/>
          </p:nvPr>
        </p:nvSpPr>
        <p:spPr/>
        <p:txBody>
          <a:bodyPr/>
          <a:lstStyle/>
          <a:p>
            <a:pPr>
              <a:defRPr/>
            </a:pPr>
            <a:fld id="{45583E47-0D77-4968-999D-802BB8B39620}" type="slidenum">
              <a:rPr lang="en-US" smtClean="0"/>
              <a:pPr>
                <a:defRPr/>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a:t>
            </a:r>
            <a:r>
              <a:rPr lang="en-US" i="1" smtClean="0">
                <a:solidFill>
                  <a:srgbClr val="002060"/>
                </a:solidFill>
              </a:rPr>
              <a:t>Attitudes</a:t>
            </a:r>
            <a:r>
              <a:rPr lang="en-US" smtClean="0">
                <a:solidFill>
                  <a:srgbClr val="002060"/>
                </a:solidFill>
              </a:rPr>
              <a:t> are the feelings we have toward things.  They may be positive or negative.  Having a positive attitude toward fatigue management is probably just as important as developing knowledge of the subject.  At the completion of this module you should value sleep, alertness, and wellness as major factors in driver performance, safety, and happiness.  In addition, you should accept a commitment to train and manage drivers in ways supporting health and alertness.”</a:t>
            </a:r>
          </a:p>
          <a:p>
            <a:pPr eaLnBrk="1" hangingPunct="1">
              <a:spcBef>
                <a:spcPct val="0"/>
              </a:spcBef>
            </a:pPr>
            <a:endParaRPr lang="en-US" smtClean="0"/>
          </a:p>
        </p:txBody>
      </p:sp>
      <p:sp>
        <p:nvSpPr>
          <p:cNvPr id="40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98BA75-0D49-4DB8-B1EC-9193A4A3F308}" type="slidenum">
              <a:rPr lang="en-US" smtClean="0"/>
              <a:pPr fontAlgn="base">
                <a:spcBef>
                  <a:spcPct val="0"/>
                </a:spcBef>
                <a:spcAft>
                  <a:spcPct val="0"/>
                </a:spcAft>
                <a:defRPr/>
              </a:pPr>
              <a:t>6</a:t>
            </a:fld>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“Just as fatigue has many </a:t>
            </a:r>
            <a:r>
              <a:rPr lang="en-US" i="1" dirty="0" smtClean="0">
                <a:solidFill>
                  <a:srgbClr val="0033CC"/>
                </a:solidFill>
              </a:rPr>
              <a:t>symptoms</a:t>
            </a:r>
            <a:r>
              <a:rPr lang="en-US" dirty="0" smtClean="0">
                <a:solidFill>
                  <a:srgbClr val="0033CC"/>
                </a:solidFill>
              </a:rPr>
              <a:t>, it also has many </a:t>
            </a:r>
            <a:r>
              <a:rPr lang="en-US" i="1" dirty="0" smtClean="0">
                <a:solidFill>
                  <a:srgbClr val="0033CC"/>
                </a:solidFill>
              </a:rPr>
              <a:t>causes</a:t>
            </a:r>
            <a:r>
              <a:rPr lang="en-US" dirty="0" smtClean="0">
                <a:solidFill>
                  <a:srgbClr val="0033CC"/>
                </a:solidFill>
              </a:rPr>
              <a:t>.  The distinction between </a:t>
            </a:r>
            <a:r>
              <a:rPr lang="en-US" i="1" dirty="0" smtClean="0">
                <a:solidFill>
                  <a:srgbClr val="0033CC"/>
                </a:solidFill>
              </a:rPr>
              <a:t>internal</a:t>
            </a:r>
            <a:r>
              <a:rPr lang="en-US" dirty="0" smtClean="0">
                <a:solidFill>
                  <a:srgbClr val="0033CC"/>
                </a:solidFill>
              </a:rPr>
              <a:t> and </a:t>
            </a:r>
            <a:r>
              <a:rPr lang="en-US" i="1" dirty="0" smtClean="0">
                <a:solidFill>
                  <a:srgbClr val="0033CC"/>
                </a:solidFill>
              </a:rPr>
              <a:t>task-related </a:t>
            </a:r>
            <a:r>
              <a:rPr lang="en-US" dirty="0" smtClean="0">
                <a:solidFill>
                  <a:srgbClr val="0033CC"/>
                </a:solidFill>
              </a:rPr>
              <a:t>fatigue is introduced here.  This distinction is useful for understanding the many factors affecting fatigue and alertness.”  </a:t>
            </a:r>
            <a:endParaRPr lang="en-US" dirty="0" smtClean="0">
              <a:solidFill>
                <a:srgbClr val="002060"/>
              </a:solidFill>
            </a:endParaRPr>
          </a:p>
          <a:p>
            <a:endParaRPr lang="en-US" dirty="0" smtClean="0"/>
          </a:p>
        </p:txBody>
      </p:sp>
      <p:sp>
        <p:nvSpPr>
          <p:cNvPr id="4" name="Slide Number Placeholder 3"/>
          <p:cNvSpPr>
            <a:spLocks noGrp="1"/>
          </p:cNvSpPr>
          <p:nvPr>
            <p:ph type="sldNum" sz="quarter" idx="5"/>
          </p:nvPr>
        </p:nvSpPr>
        <p:spPr/>
        <p:txBody>
          <a:bodyPr/>
          <a:lstStyle/>
          <a:p>
            <a:pPr>
              <a:defRPr/>
            </a:pPr>
            <a:fld id="{758D5FBE-74BA-4797-B697-19B85D32600C}" type="slidenum">
              <a:rPr lang="en-US" smtClean="0"/>
              <a:pPr>
                <a:defRPr/>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a:t>
            </a:r>
            <a:r>
              <a:rPr lang="en-US" dirty="0" smtClean="0"/>
              <a:t>“This slide overviews internal and task-related factors affecting alertness.  Internal factors include individual susceptibility; amount of sleep; time-of-day; time awake; stimulants like caffeine and other drugs; general health; and mood.  Task-related factors include time-on-task (such as hours of driving), task complexity, and task monotony.  All these factors affect alertness, which in turn affects attention to the environment and driving performance.”</a:t>
            </a:r>
          </a:p>
          <a:p>
            <a:pPr eaLnBrk="1" hangingPunct="1">
              <a:spcBef>
                <a:spcPct val="0"/>
              </a:spcBef>
            </a:pPr>
            <a:endParaRPr lang="en-US" dirty="0" smtClean="0"/>
          </a:p>
          <a:p>
            <a:pPr eaLnBrk="1" hangingPunct="1">
              <a:spcBef>
                <a:spcPct val="0"/>
              </a:spcBef>
            </a:pPr>
            <a:r>
              <a:rPr lang="en-US" dirty="0" smtClean="0"/>
              <a:t>______________________</a:t>
            </a:r>
          </a:p>
          <a:p>
            <a:pPr eaLnBrk="1" hangingPunct="1">
              <a:spcBef>
                <a:spcPct val="0"/>
              </a:spcBef>
            </a:pPr>
            <a:r>
              <a:rPr lang="en-US" dirty="0" smtClean="0"/>
              <a:t>Additional information:  Figure adapted from </a:t>
            </a:r>
            <a:r>
              <a:rPr lang="en-US" dirty="0" err="1" smtClean="0"/>
              <a:t>Thiffault</a:t>
            </a:r>
            <a:r>
              <a:rPr lang="en-US" dirty="0" smtClean="0"/>
              <a:t> (2011).  Most of the factors listed will be discussed in more detail in following slides.  To stimulate discussion and thought, you might ask students which of the factors listed affect them the most.  Which the least?</a:t>
            </a:r>
          </a:p>
          <a:p>
            <a:pPr eaLnBrk="1" hangingPunct="1">
              <a:spcBef>
                <a:spcPct val="0"/>
              </a:spcBef>
            </a:pPr>
            <a:endParaRPr lang="en-US" dirty="0" smtClean="0"/>
          </a:p>
          <a:p>
            <a:pPr eaLnBrk="1" hangingPunct="1">
              <a:spcBef>
                <a:spcPct val="0"/>
              </a:spcBef>
            </a:pP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D21735A9-0DA9-4DC2-BD66-57F4F04CCC0A}" type="slidenum">
              <a:rPr lang="en-US" smtClean="0"/>
              <a:pPr>
                <a:defRPr/>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“This slide reinforces the primary relationship between sleep and alertness, and between alertness and driving performance.  Other factors are involved, but better sleep is the most important antidote to fatigue.” </a:t>
            </a:r>
          </a:p>
          <a:p>
            <a:pPr eaLnBrk="1" hangingPunct="1">
              <a:spcBef>
                <a:spcPct val="0"/>
              </a:spcBef>
            </a:pPr>
            <a:r>
              <a:rPr lang="en-US" dirty="0" smtClean="0">
                <a:solidFill>
                  <a:srgbClr val="0033CC"/>
                </a:solidFill>
              </a:rPr>
              <a:t>____________</a:t>
            </a:r>
          </a:p>
          <a:p>
            <a:pPr eaLnBrk="1" hangingPunct="1">
              <a:spcBef>
                <a:spcPct val="0"/>
              </a:spcBef>
            </a:pPr>
            <a:endParaRPr lang="en-US" dirty="0" smtClean="0">
              <a:solidFill>
                <a:srgbClr val="0033CC"/>
              </a:solidFill>
            </a:endParaRPr>
          </a:p>
          <a:p>
            <a:r>
              <a:rPr lang="en-US" dirty="0" smtClean="0"/>
              <a:t>Additional instructor note:  Optional check on learning:  Q: What are the two main categories of fatigue?</a:t>
            </a:r>
          </a:p>
          <a:p>
            <a:r>
              <a:rPr lang="en-US" dirty="0" smtClean="0"/>
              <a:t>A:  Internal or sleep-related, and task-related, also called activity-related.” </a:t>
            </a:r>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3E134C5B-3A44-4700-B2D1-D74547C3F726}" type="slidenum">
              <a:rPr lang="en-US" smtClean="0"/>
              <a:pPr>
                <a:defRPr/>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“Here are the topics within Fatigue characteristics</a:t>
            </a:r>
            <a:r>
              <a:rPr lang="en-US" dirty="0" smtClean="0">
                <a:solidFill>
                  <a:srgbClr val="002060"/>
                </a:solidFill>
              </a:rPr>
              <a:t>.”</a:t>
            </a:r>
          </a:p>
          <a:p>
            <a:pPr eaLnBrk="1" hangingPunct="1">
              <a:spcBef>
                <a:spcPct val="0"/>
              </a:spcBef>
            </a:pPr>
            <a:r>
              <a:rPr lang="en-US" dirty="0" smtClean="0">
                <a:solidFill>
                  <a:srgbClr val="002060"/>
                </a:solidFill>
              </a:rPr>
              <a:t>___________</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Additional instructor note:  </a:t>
            </a:r>
          </a:p>
          <a:p>
            <a:pPr eaLnBrk="1" hangingPunct="1">
              <a:spcBef>
                <a:spcPct val="0"/>
              </a:spcBef>
            </a:pPr>
            <a:r>
              <a:rPr lang="en-US" dirty="0" smtClean="0">
                <a:solidFill>
                  <a:srgbClr val="002060"/>
                </a:solidFill>
              </a:rPr>
              <a:t>Learning objectives for this section include:</a:t>
            </a:r>
          </a:p>
          <a:p>
            <a:r>
              <a:rPr lang="en-US" dirty="0" smtClean="0"/>
              <a:t>(K) Distinguish acute (short-term, “everyday”) from chronic (long-term) fatigue</a:t>
            </a:r>
          </a:p>
          <a:p>
            <a:r>
              <a:rPr lang="en-US" dirty="0" smtClean="0"/>
              <a:t>(K) Identify general mental and physical warning signs and symptoms of fatigue.</a:t>
            </a:r>
          </a:p>
          <a:p>
            <a:r>
              <a:rPr lang="en-US" dirty="0" smtClean="0"/>
              <a:t>(K) Recognize the fallibility of subjective self-assessments (e.g., many drivers don’t feel drowsy before falling asleep and can’t predict it happening).</a:t>
            </a:r>
          </a:p>
          <a:p>
            <a:r>
              <a:rPr lang="en-US" dirty="0" smtClean="0"/>
              <a:t>(K) Recognize specific objective signs of fatigue while driving.</a:t>
            </a:r>
          </a:p>
          <a:p>
            <a:r>
              <a:rPr lang="en-US" dirty="0" smtClean="0"/>
              <a:t>(K) Recognize performance effects, health effects, and everyday signs of sleep deprivation (or sleep debt).</a:t>
            </a:r>
          </a:p>
          <a:p>
            <a:r>
              <a:rPr lang="en-US" dirty="0" smtClean="0"/>
              <a:t>(A) Value health- and safety-importance of fatigue warning signs.</a:t>
            </a:r>
          </a:p>
          <a:p>
            <a:r>
              <a:rPr lang="en-US" dirty="0" smtClean="0"/>
              <a:t>(K) Recognize everyday signs of chronic sleep deprivation</a:t>
            </a:r>
          </a:p>
          <a:p>
            <a:r>
              <a:rPr lang="en-US" dirty="0" smtClean="0"/>
              <a:t>(K) Recognize definitions of </a:t>
            </a:r>
            <a:r>
              <a:rPr lang="en-US" i="1" dirty="0" smtClean="0"/>
              <a:t>sleep deprivation</a:t>
            </a:r>
            <a:r>
              <a:rPr lang="en-US" dirty="0" smtClean="0"/>
              <a:t>, </a:t>
            </a:r>
            <a:r>
              <a:rPr lang="en-US" i="1" dirty="0" smtClean="0"/>
              <a:t>sleep debt</a:t>
            </a:r>
            <a:r>
              <a:rPr lang="en-US" dirty="0" smtClean="0"/>
              <a:t>, and </a:t>
            </a:r>
            <a:r>
              <a:rPr lang="en-US" i="1" dirty="0" smtClean="0"/>
              <a:t>recovery</a:t>
            </a:r>
            <a:r>
              <a:rPr lang="en-US" dirty="0" smtClean="0"/>
              <a:t>.</a:t>
            </a:r>
          </a:p>
          <a:p>
            <a:r>
              <a:rPr lang="en-US" dirty="0" smtClean="0"/>
              <a:t>(K) Recognize incremental benefits of multiple nights recovery sleep.</a:t>
            </a:r>
          </a:p>
          <a:p>
            <a:r>
              <a:rPr lang="en-US" dirty="0" smtClean="0"/>
              <a:t>(S) Apply knowledge of fatigue characteristics to personal fatigue management.</a:t>
            </a:r>
          </a:p>
          <a:p>
            <a:endParaRPr lang="en-US" dirty="0" smtClean="0"/>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C5EEB8A0-AFA9-495C-9850-B2CD1F2E2616}" type="slidenum">
              <a:rPr lang="en-US" smtClean="0"/>
              <a:pPr>
                <a:defRPr/>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9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“Fatigue management involves dealing with acute fatigue, which is short-term, everyday fatigue, and reducing chronic or long-term fatigue.   It is our everyday behaviors, good or bad, that lead to longer-term consequences, good or bad.”</a:t>
            </a:r>
            <a:endParaRPr lang="en-US" dirty="0" smtClean="0">
              <a:solidFill>
                <a:srgbClr val="002060"/>
              </a:solidFill>
            </a:endParaRPr>
          </a:p>
          <a:p>
            <a:endParaRPr lang="en-US" dirty="0" smtClean="0"/>
          </a:p>
        </p:txBody>
      </p:sp>
      <p:sp>
        <p:nvSpPr>
          <p:cNvPr id="4" name="Slide Number Placeholder 3"/>
          <p:cNvSpPr>
            <a:spLocks noGrp="1"/>
          </p:cNvSpPr>
          <p:nvPr>
            <p:ph type="sldNum" sz="quarter" idx="5"/>
          </p:nvPr>
        </p:nvSpPr>
        <p:spPr/>
        <p:txBody>
          <a:bodyPr/>
          <a:lstStyle/>
          <a:p>
            <a:pPr>
              <a:defRPr/>
            </a:pPr>
            <a:fld id="{4C82E2DF-6E65-4BC9-913C-3BC47459A471}" type="slidenum">
              <a:rPr lang="en-US" smtClean="0"/>
              <a:pPr>
                <a:defRPr/>
              </a:pPr>
              <a:t>64</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smtClean="0">
                <a:solidFill>
                  <a:srgbClr val="0033CC"/>
                </a:solidFill>
              </a:rPr>
              <a:t>TtT</a:t>
            </a:r>
            <a:r>
              <a:rPr lang="en-US" dirty="0" smtClean="0">
                <a:solidFill>
                  <a:srgbClr val="0033CC"/>
                </a:solidFill>
              </a:rPr>
              <a:t> Narration:   “This slide and the next one provide a more detailed list of signs and symptoms of fatigue.  </a:t>
            </a:r>
            <a:r>
              <a:rPr lang="en-US" dirty="0" smtClean="0"/>
              <a:t>They include l</a:t>
            </a:r>
            <a:r>
              <a:rPr lang="en-US" dirty="0" smtClean="0">
                <a:solidFill>
                  <a:srgbClr val="002060"/>
                </a:solidFill>
              </a:rPr>
              <a:t>oss of alertness and attention, wandering thoughts, poor response with slow reactions, distorted judgment, and loss of motivation.”</a:t>
            </a:r>
          </a:p>
          <a:p>
            <a:pPr eaLnBrk="1" hangingPunct="1">
              <a:spcBef>
                <a:spcPct val="0"/>
              </a:spcBef>
            </a:pPr>
            <a:endParaRPr lang="en-US" dirty="0" smtClean="0">
              <a:solidFill>
                <a:srgbClr val="002060"/>
              </a:solidFill>
            </a:endParaRPr>
          </a:p>
          <a:p>
            <a:pPr eaLnBrk="1" hangingPunct="1">
              <a:spcBef>
                <a:spcPct val="0"/>
              </a:spcBef>
            </a:pPr>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9F5A5D4E-36F0-4299-BE2B-7A282246A160}" type="slidenum">
              <a:rPr lang="en-US" smtClean="0"/>
              <a:pPr>
                <a:defRPr/>
              </a:pPr>
              <a:t>65</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1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“Here are four additional signs and symptoms of fatigue.  Reduced field-of-vision means that fatigued drivers spend less time looking at their mirrors than alert drivers do.  </a:t>
            </a:r>
            <a:r>
              <a:rPr lang="en-US" dirty="0" smtClean="0"/>
              <a:t>In regard to the effect of fatigue on physical tasks, studies by the U.S. Army have found that sleep-deprived soldiers can still aim a rifle and accurately hit a target, but that they might choose the </a:t>
            </a:r>
            <a:r>
              <a:rPr lang="en-US" i="1" dirty="0" smtClean="0"/>
              <a:t>wrong </a:t>
            </a:r>
            <a:r>
              <a:rPr lang="en-US" dirty="0" smtClean="0"/>
              <a:t>target!  Many “friendly fire” incidents in warfare are related to soldier fatigue.” </a:t>
            </a:r>
          </a:p>
        </p:txBody>
      </p:sp>
      <p:sp>
        <p:nvSpPr>
          <p:cNvPr id="4" name="Slide Number Placeholder 3"/>
          <p:cNvSpPr>
            <a:spLocks noGrp="1"/>
          </p:cNvSpPr>
          <p:nvPr>
            <p:ph type="sldNum" sz="quarter" idx="5"/>
          </p:nvPr>
        </p:nvSpPr>
        <p:spPr/>
        <p:txBody>
          <a:bodyPr/>
          <a:lstStyle/>
          <a:p>
            <a:pPr>
              <a:defRPr/>
            </a:pPr>
            <a:fld id="{1EDB8C4E-BEB4-4BB7-B0FB-655413E14BC6}" type="slidenum">
              <a:rPr lang="en-US" smtClean="0"/>
              <a:pPr>
                <a:defRPr/>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“To drive home the difference between subjective and objective assessments of fatigue, findings from three different studies are presented.  This slide presents the</a:t>
            </a:r>
            <a:r>
              <a:rPr lang="en-US" baseline="0" dirty="0" smtClean="0">
                <a:solidFill>
                  <a:srgbClr val="0033CC"/>
                </a:solidFill>
              </a:rPr>
              <a:t> </a:t>
            </a:r>
            <a:r>
              <a:rPr lang="en-US" dirty="0" smtClean="0">
                <a:solidFill>
                  <a:srgbClr val="0033CC"/>
                </a:solidFill>
              </a:rPr>
              <a:t>findings from the joint U.S./Canada Driver Fatigue and Alertness Study.  The study found little correlation between self-ratings of fatigue and objective measures.”  </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____________</a:t>
            </a:r>
            <a:endParaRPr lang="en-US" dirty="0" smtClean="0"/>
          </a:p>
          <a:p>
            <a:endParaRPr lang="en-US" dirty="0" smtClean="0"/>
          </a:p>
          <a:p>
            <a:pPr eaLnBrk="1" hangingPunct="1">
              <a:spcBef>
                <a:spcPct val="0"/>
              </a:spcBef>
            </a:pPr>
            <a:r>
              <a:rPr lang="en-US" dirty="0" smtClean="0"/>
              <a:t>Study cited:  Driver Fatigue and Alertness Study, Wylie et al., 1996.   Also see Wylie et al., 1997.</a:t>
            </a:r>
          </a:p>
          <a:p>
            <a:endParaRPr lang="en-US" dirty="0" smtClean="0"/>
          </a:p>
          <a:p>
            <a:pPr eaLnBrk="1" hangingPunct="1">
              <a:spcBef>
                <a:spcPct val="0"/>
              </a:spcBef>
            </a:pPr>
            <a:r>
              <a:rPr lang="en-US" dirty="0" smtClean="0"/>
              <a:t>Additional information:  The fact that drivers tend to rate themselves as more alert than they actually are is an example of the </a:t>
            </a:r>
            <a:r>
              <a:rPr lang="en-US" i="1" dirty="0" smtClean="0"/>
              <a:t>self-assessment bias </a:t>
            </a:r>
            <a:r>
              <a:rPr lang="en-US" dirty="0" smtClean="0"/>
              <a:t>in driving.  One study showed that about half of all U.S. drivers consider themselves to be in the top 20%! </a:t>
            </a:r>
          </a:p>
          <a:p>
            <a:endParaRPr lang="en-US" dirty="0" smtClean="0"/>
          </a:p>
        </p:txBody>
      </p:sp>
      <p:sp>
        <p:nvSpPr>
          <p:cNvPr id="4" name="Slide Number Placeholder 3"/>
          <p:cNvSpPr>
            <a:spLocks noGrp="1"/>
          </p:cNvSpPr>
          <p:nvPr>
            <p:ph type="sldNum" sz="quarter" idx="5"/>
          </p:nvPr>
        </p:nvSpPr>
        <p:spPr/>
        <p:txBody>
          <a:bodyPr/>
          <a:lstStyle/>
          <a:p>
            <a:pPr>
              <a:defRPr/>
            </a:pPr>
            <a:fld id="{E84B43D1-4C8B-4217-9535-A643486B9FA9}" type="slidenum">
              <a:rPr lang="en-US" smtClean="0"/>
              <a:pPr>
                <a:defRPr/>
              </a:pPr>
              <a:t>67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3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100" dirty="0" err="1" smtClean="0">
                <a:solidFill>
                  <a:srgbClr val="0033CC"/>
                </a:solidFill>
              </a:rPr>
              <a:t>TtT</a:t>
            </a:r>
            <a:r>
              <a:rPr lang="en-US" sz="1100" dirty="0" smtClean="0">
                <a:solidFill>
                  <a:srgbClr val="0033CC"/>
                </a:solidFill>
              </a:rPr>
              <a:t> Narration:   “The Stanford University Study was more complicated but better shows the dangers of incorrect self-assessments of fatigue.  In 22% of the cases where subjects fell asleep, they </a:t>
            </a:r>
            <a:r>
              <a:rPr lang="en-US" sz="1100" i="1" dirty="0" smtClean="0">
                <a:solidFill>
                  <a:srgbClr val="0033CC"/>
                </a:solidFill>
              </a:rPr>
              <a:t>thought</a:t>
            </a:r>
            <a:r>
              <a:rPr lang="en-US" sz="1100" dirty="0" smtClean="0">
                <a:solidFill>
                  <a:srgbClr val="0033CC"/>
                </a:solidFill>
              </a:rPr>
              <a:t> they would be able to stay awake.  This is like a driver who thinks he can stay awake for another hour of driving.  Further, there were large individual differences – many subjects were even worse.”</a:t>
            </a:r>
          </a:p>
          <a:p>
            <a:pPr eaLnBrk="1" hangingPunct="1">
              <a:spcBef>
                <a:spcPct val="0"/>
              </a:spcBef>
            </a:pPr>
            <a:r>
              <a:rPr lang="en-US" sz="1100" dirty="0" smtClean="0">
                <a:solidFill>
                  <a:srgbClr val="0033CC"/>
                </a:solidFill>
              </a:rPr>
              <a:t>________________</a:t>
            </a:r>
            <a:endParaRPr lang="en-US" sz="1100" dirty="0" smtClean="0">
              <a:solidFill>
                <a:srgbClr val="002060"/>
              </a:solidFill>
            </a:endParaRPr>
          </a:p>
          <a:p>
            <a:endParaRPr lang="en-US" sz="1100" dirty="0" smtClean="0">
              <a:solidFill>
                <a:srgbClr val="002060"/>
              </a:solidFill>
            </a:endParaRPr>
          </a:p>
          <a:p>
            <a:r>
              <a:rPr lang="en-US" sz="1100" dirty="0" smtClean="0"/>
              <a:t>Stanford University study cited:  </a:t>
            </a:r>
            <a:r>
              <a:rPr lang="en-US" sz="1100" dirty="0" err="1" smtClean="0"/>
              <a:t>Itoi</a:t>
            </a:r>
            <a:r>
              <a:rPr lang="en-US" sz="1100" dirty="0" smtClean="0"/>
              <a:t> et al., 1993.</a:t>
            </a:r>
            <a:endParaRPr lang="en-US" sz="1100" dirty="0" smtClean="0">
              <a:solidFill>
                <a:srgbClr val="002060"/>
              </a:solidFill>
            </a:endParaRPr>
          </a:p>
          <a:p>
            <a:endParaRPr lang="en-US" sz="1100" dirty="0" smtClean="0">
              <a:solidFill>
                <a:srgbClr val="002060"/>
              </a:solidFill>
            </a:endParaRPr>
          </a:p>
          <a:p>
            <a:endParaRPr lang="en-US" sz="1100" dirty="0" smtClean="0">
              <a:solidFill>
                <a:srgbClr val="002060"/>
              </a:solidFill>
            </a:endParaRPr>
          </a:p>
          <a:p>
            <a:endParaRPr lang="en-US" dirty="0" smtClean="0"/>
          </a:p>
        </p:txBody>
      </p:sp>
      <p:sp>
        <p:nvSpPr>
          <p:cNvPr id="4" name="Slide Number Placeholder 3"/>
          <p:cNvSpPr>
            <a:spLocks noGrp="1"/>
          </p:cNvSpPr>
          <p:nvPr>
            <p:ph type="sldNum" sz="quarter" idx="5"/>
          </p:nvPr>
        </p:nvSpPr>
        <p:spPr/>
        <p:txBody>
          <a:bodyPr/>
          <a:lstStyle/>
          <a:p>
            <a:pPr>
              <a:defRPr/>
            </a:pPr>
            <a:fld id="{EFBF780C-8BAA-4B4A-A7E3-A4A5FF28A8A9}" type="slidenum">
              <a:rPr lang="en-US" smtClean="0"/>
              <a:pPr>
                <a:defRPr/>
              </a:pPr>
              <a:t>68</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“In this study by the University of North Carolina, 23% of drivers who actually fell asleep while driving said afterwards that they felt “not at all drowsy” before their crash.   Drivers should never count on “feeling drowsy” as a reliable indicator of fatigue risk.”</a:t>
            </a:r>
          </a:p>
          <a:p>
            <a:pPr eaLnBrk="1" hangingPunct="1">
              <a:spcBef>
                <a:spcPct val="0"/>
              </a:spcBef>
            </a:pPr>
            <a:r>
              <a:rPr lang="en-US" dirty="0" smtClean="0">
                <a:solidFill>
                  <a:srgbClr val="0033CC"/>
                </a:solidFill>
              </a:rPr>
              <a:t>___________</a:t>
            </a:r>
          </a:p>
          <a:p>
            <a:pPr eaLnBrk="1" hangingPunct="1">
              <a:spcBef>
                <a:spcPct val="0"/>
              </a:spcBef>
            </a:pPr>
            <a:endParaRPr lang="en-US" dirty="0" smtClean="0">
              <a:solidFill>
                <a:srgbClr val="0033CC"/>
              </a:solidFill>
            </a:endParaRPr>
          </a:p>
          <a:p>
            <a:r>
              <a:rPr lang="en-US" dirty="0" smtClean="0"/>
              <a:t>UNC study cited: </a:t>
            </a:r>
            <a:r>
              <a:rPr lang="en-US" dirty="0" err="1" smtClean="0"/>
              <a:t>Stutts</a:t>
            </a:r>
            <a:r>
              <a:rPr lang="en-US" dirty="0" smtClean="0"/>
              <a:t> et al., 1999. </a:t>
            </a:r>
          </a:p>
          <a:p>
            <a:r>
              <a:rPr lang="en-US" dirty="0" smtClean="0"/>
              <a:t> </a:t>
            </a:r>
            <a:endParaRPr lang="en-US" dirty="0" smtClean="0">
              <a:solidFill>
                <a:srgbClr val="002060"/>
              </a:solidFill>
            </a:endParaRPr>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D6D16A6B-8ED5-4A0B-9ECD-BAA68C09FE5B}" type="slidenum">
              <a:rPr lang="en-US" smtClean="0"/>
              <a:pPr>
                <a:defRPr/>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Complete Narration:  “Our first main lesson </a:t>
            </a:r>
            <a:r>
              <a:rPr lang="en-US" smtClean="0">
                <a:solidFill>
                  <a:srgbClr val="002060"/>
                </a:solidFill>
              </a:rPr>
              <a:t>will include an overview of the FMP training program, trainer requirements and responsibilities, a discussion of the web-based training structure and features, and tips for effective instruction.”</a:t>
            </a:r>
          </a:p>
          <a:p>
            <a:pPr eaLnBrk="1" hangingPunct="1">
              <a:spcBef>
                <a:spcPct val="0"/>
              </a:spcBef>
            </a:pPr>
            <a:endParaRPr lang="en-US" smtClean="0"/>
          </a:p>
        </p:txBody>
      </p:sp>
      <p:sp>
        <p:nvSpPr>
          <p:cNvPr id="43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7ECF53-C863-410D-B122-0473FF1832FB}" type="slidenum">
              <a:rPr lang="en-US" smtClean="0"/>
              <a:pPr fontAlgn="base">
                <a:spcBef>
                  <a:spcPct val="0"/>
                </a:spcBef>
                <a:spcAft>
                  <a:spcPct val="0"/>
                </a:spcAft>
                <a:defRPr/>
              </a:pPr>
              <a:t>7</a:t>
            </a:fld>
            <a:endParaRPr lang="en-US"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“The same study showed that inadequate sleep </a:t>
            </a:r>
            <a:r>
              <a:rPr lang="en-US" i="1" dirty="0" smtClean="0">
                <a:solidFill>
                  <a:srgbClr val="0033CC"/>
                </a:solidFill>
              </a:rPr>
              <a:t>was</a:t>
            </a:r>
            <a:r>
              <a:rPr lang="en-US" dirty="0" smtClean="0">
                <a:solidFill>
                  <a:srgbClr val="0033CC"/>
                </a:solidFill>
              </a:rPr>
              <a:t> a strong predictor of the fall-asleep crashes.  Only 11% of the drivers had had 8 hours sleep and more than half, 54% had had less than 6 hours.”</a:t>
            </a:r>
          </a:p>
          <a:p>
            <a:pPr eaLnBrk="1" hangingPunct="1">
              <a:spcBef>
                <a:spcPct val="0"/>
              </a:spcBef>
            </a:pPr>
            <a:r>
              <a:rPr lang="en-US" dirty="0" smtClean="0">
                <a:solidFill>
                  <a:srgbClr val="0033CC"/>
                </a:solidFill>
              </a:rPr>
              <a:t>_________________</a:t>
            </a:r>
            <a:endParaRPr lang="en-US" dirty="0" smtClean="0">
              <a:solidFill>
                <a:srgbClr val="002060"/>
              </a:solidFill>
            </a:endParaRPr>
          </a:p>
          <a:p>
            <a:endParaRPr lang="en-US" dirty="0" smtClean="0">
              <a:solidFill>
                <a:srgbClr val="002060"/>
              </a:solidFill>
            </a:endParaRPr>
          </a:p>
          <a:p>
            <a:pPr eaLnBrk="1" hangingPunct="1">
              <a:spcBef>
                <a:spcPct val="0"/>
              </a:spcBef>
            </a:pPr>
            <a:r>
              <a:rPr lang="en-US" dirty="0" smtClean="0"/>
              <a:t>Additional information:  As previously, </a:t>
            </a:r>
            <a:r>
              <a:rPr lang="en-US" u="sng" dirty="0" smtClean="0">
                <a:solidFill>
                  <a:srgbClr val="002060"/>
                </a:solidFill>
              </a:rPr>
              <a:t>University of North Carolina Study</a:t>
            </a:r>
            <a:r>
              <a:rPr lang="en-US" dirty="0" smtClean="0">
                <a:solidFill>
                  <a:srgbClr val="002060"/>
                </a:solidFill>
              </a:rPr>
              <a:t>: Interviews with 312 motorists who had crashed after falling asleep-at-the-wheel.  </a:t>
            </a:r>
            <a:r>
              <a:rPr lang="en-US" dirty="0" smtClean="0"/>
              <a:t>Source: </a:t>
            </a:r>
            <a:r>
              <a:rPr lang="en-US" dirty="0" err="1" smtClean="0"/>
              <a:t>Stutts</a:t>
            </a:r>
            <a:r>
              <a:rPr lang="en-US" dirty="0" smtClean="0"/>
              <a:t> et al., 1999. </a:t>
            </a:r>
            <a:endParaRPr lang="en-US" dirty="0" smtClean="0">
              <a:solidFill>
                <a:srgbClr val="002060"/>
              </a:solidFill>
            </a:endParaRPr>
          </a:p>
          <a:p>
            <a:endParaRPr lang="en-US" dirty="0" smtClean="0"/>
          </a:p>
        </p:txBody>
      </p:sp>
      <p:sp>
        <p:nvSpPr>
          <p:cNvPr id="4" name="Slide Number Placeholder 3"/>
          <p:cNvSpPr>
            <a:spLocks noGrp="1"/>
          </p:cNvSpPr>
          <p:nvPr>
            <p:ph type="sldNum" sz="quarter" idx="5"/>
          </p:nvPr>
        </p:nvSpPr>
        <p:spPr/>
        <p:txBody>
          <a:bodyPr/>
          <a:lstStyle/>
          <a:p>
            <a:pPr>
              <a:defRPr/>
            </a:pPr>
            <a:fld id="{93EBC4D5-6A9B-4F98-87E8-A820D1FE5E8E}" type="slidenum">
              <a:rPr lang="en-US" smtClean="0"/>
              <a:pPr>
                <a:defRPr/>
              </a:pPr>
              <a:t>70</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6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“Drivers should learn to pay attention to </a:t>
            </a:r>
            <a:r>
              <a:rPr lang="en-US" i="1" dirty="0" smtClean="0">
                <a:solidFill>
                  <a:srgbClr val="0033CC"/>
                </a:solidFill>
              </a:rPr>
              <a:t>objective</a:t>
            </a:r>
            <a:r>
              <a:rPr lang="en-US" dirty="0" smtClean="0">
                <a:solidFill>
                  <a:srgbClr val="0033CC"/>
                </a:solidFill>
              </a:rPr>
              <a:t> signs of their sleepiness.  These include </a:t>
            </a:r>
            <a:r>
              <a:rPr lang="en-US" dirty="0" smtClean="0"/>
              <a:t>e</a:t>
            </a:r>
            <a:r>
              <a:rPr lang="en-US" dirty="0" smtClean="0">
                <a:solidFill>
                  <a:srgbClr val="002060"/>
                </a:solidFill>
              </a:rPr>
              <a:t>yelid droop; loss-of-focus; yawning;  wandering and disjointed thoughts; scattered, dreamlike visions; head swaying or jerking; and reduced field-of-view.”</a:t>
            </a:r>
            <a:r>
              <a:rPr lang="en-US" sz="2200" dirty="0" smtClean="0">
                <a:solidFill>
                  <a:srgbClr val="002060"/>
                </a:solidFill>
              </a:rPr>
              <a:t> </a:t>
            </a:r>
            <a:endParaRPr lang="en-US" dirty="0" smtClean="0">
              <a:solidFill>
                <a:srgbClr val="0033CC"/>
              </a:solidFill>
            </a:endParaRPr>
          </a:p>
          <a:p>
            <a:pPr eaLnBrk="1" hangingPunct="1">
              <a:spcBef>
                <a:spcPct val="0"/>
              </a:spcBef>
            </a:pPr>
            <a:r>
              <a:rPr lang="en-US" dirty="0" smtClean="0">
                <a:solidFill>
                  <a:srgbClr val="0033CC"/>
                </a:solidFill>
              </a:rPr>
              <a:t>  </a:t>
            </a:r>
            <a:endParaRPr lang="en-US" dirty="0" smtClean="0"/>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0EE06F4C-9596-436A-80B5-AA6272DCEA10}" type="slidenum">
              <a:rPr lang="en-US" smtClean="0"/>
              <a:pPr>
                <a:defRPr/>
              </a:pPr>
              <a:t>71</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400" dirty="0" err="1" smtClean="0">
                <a:solidFill>
                  <a:srgbClr val="0033CC"/>
                </a:solidFill>
              </a:rPr>
              <a:t>TtT</a:t>
            </a:r>
            <a:r>
              <a:rPr lang="en-US" sz="2400" dirty="0" smtClean="0">
                <a:solidFill>
                  <a:srgbClr val="0033CC"/>
                </a:solidFill>
              </a:rPr>
              <a:t> Narration:   “Other</a:t>
            </a:r>
            <a:r>
              <a:rPr lang="en-US" sz="2400" dirty="0" smtClean="0"/>
              <a:t> objective, observable signs </a:t>
            </a:r>
            <a:r>
              <a:rPr lang="en-US" sz="2400" dirty="0" smtClean="0">
                <a:solidFill>
                  <a:srgbClr val="800000"/>
                </a:solidFill>
              </a:rPr>
              <a:t>include those related to body movements and vehicle control.  Fatigued drivers may also make delayed or incorrect responses, or have </a:t>
            </a:r>
            <a:r>
              <a:rPr lang="en-US" sz="2400" dirty="0" err="1" smtClean="0">
                <a:solidFill>
                  <a:srgbClr val="800000"/>
                </a:solidFill>
              </a:rPr>
              <a:t>microsleeps</a:t>
            </a:r>
            <a:r>
              <a:rPr lang="en-US" sz="2400" dirty="0" smtClean="0">
                <a:solidFill>
                  <a:srgbClr val="800000"/>
                </a:solidFill>
              </a:rPr>
              <a:t>.”</a:t>
            </a:r>
          </a:p>
          <a:p>
            <a:pPr eaLnBrk="1" hangingPunct="1">
              <a:spcBef>
                <a:spcPct val="0"/>
              </a:spcBef>
            </a:pPr>
            <a:r>
              <a:rPr lang="en-US" sz="2400" dirty="0" smtClean="0">
                <a:solidFill>
                  <a:srgbClr val="800000"/>
                </a:solidFill>
              </a:rPr>
              <a:t>________________</a:t>
            </a:r>
            <a:endParaRPr lang="en-US" sz="2200" dirty="0" smtClean="0">
              <a:solidFill>
                <a:srgbClr val="C00000"/>
              </a:solidFill>
            </a:endParaRPr>
          </a:p>
          <a:p>
            <a:pPr eaLnBrk="1" hangingPunct="1">
              <a:spcBef>
                <a:spcPct val="0"/>
              </a:spcBef>
            </a:pPr>
            <a:endParaRPr lang="en-US" dirty="0" smtClean="0"/>
          </a:p>
          <a:p>
            <a:pPr eaLnBrk="1" hangingPunct="1">
              <a:spcBef>
                <a:spcPct val="0"/>
              </a:spcBef>
            </a:pPr>
            <a:r>
              <a:rPr lang="en-US" dirty="0" smtClean="0">
                <a:solidFill>
                  <a:srgbClr val="800000"/>
                </a:solidFill>
              </a:rPr>
              <a:t>Additional information:  In a </a:t>
            </a:r>
            <a:r>
              <a:rPr lang="en-US" dirty="0" err="1" smtClean="0">
                <a:solidFill>
                  <a:srgbClr val="800000"/>
                </a:solidFill>
              </a:rPr>
              <a:t>m</a:t>
            </a:r>
            <a:r>
              <a:rPr lang="en-US" dirty="0" err="1" smtClean="0"/>
              <a:t>icrosleep</a:t>
            </a:r>
            <a:r>
              <a:rPr lang="en-US" dirty="0" smtClean="0"/>
              <a:t>, the brain transiently goes into light sleep, even though the eyes may still be open.  It is like a camera with no film.  Information is coming in but it is not registering.</a:t>
            </a:r>
          </a:p>
          <a:p>
            <a:endParaRPr lang="en-US" dirty="0" smtClean="0">
              <a:solidFill>
                <a:srgbClr val="800000"/>
              </a:solidFill>
            </a:endParaRPr>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C91E876D-24B0-4FDE-B73C-460250FB3457}" type="slidenum">
              <a:rPr lang="en-US" smtClean="0"/>
              <a:pPr>
                <a:defRPr/>
              </a:pPr>
              <a:t>72</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“In addition to paying attention to signs of fatigue while driving, CMV drivers need to know the health effects of sleep deprivation and assess their own health from that perspective.  Many of the health effects listed here and in the next slide are common among CMV drivers.” </a:t>
            </a:r>
          </a:p>
          <a:p>
            <a:pPr eaLnBrk="1" hangingPunct="1">
              <a:spcBef>
                <a:spcPct val="0"/>
              </a:spcBef>
            </a:pPr>
            <a:r>
              <a:rPr lang="en-US" dirty="0" smtClean="0">
                <a:solidFill>
                  <a:srgbClr val="0033CC"/>
                </a:solidFill>
              </a:rPr>
              <a:t>________________</a:t>
            </a:r>
            <a:endParaRPr lang="en-US" dirty="0" smtClean="0">
              <a:solidFill>
                <a:srgbClr val="002060"/>
              </a:solidFill>
            </a:endParaRPr>
          </a:p>
          <a:p>
            <a:pPr eaLnBrk="1" hangingPunct="1">
              <a:spcBef>
                <a:spcPct val="0"/>
              </a:spcBef>
            </a:pPr>
            <a:endParaRPr lang="en-US" dirty="0" smtClean="0"/>
          </a:p>
          <a:p>
            <a:pPr eaLnBrk="1" hangingPunct="1">
              <a:spcBef>
                <a:spcPct val="0"/>
              </a:spcBef>
            </a:pPr>
            <a:r>
              <a:rPr lang="en-US" dirty="0" smtClean="0"/>
              <a:t>Principal source:  Saltzman and </a:t>
            </a:r>
            <a:r>
              <a:rPr lang="en-US" dirty="0" err="1" smtClean="0"/>
              <a:t>Belzer</a:t>
            </a:r>
            <a:r>
              <a:rPr lang="en-US" dirty="0" smtClean="0"/>
              <a:t>, 2007.</a:t>
            </a:r>
          </a:p>
          <a:p>
            <a:endParaRPr lang="en-US" dirty="0" smtClean="0"/>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41C4522B-1CA6-4B59-80EE-DF05DAE8429F}" type="slidenum">
              <a:rPr lang="en-US" smtClean="0"/>
              <a:pPr>
                <a:defRPr/>
              </a:pPr>
              <a:t>73</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9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“Additional health effects of sleep deprivation are listed here.”  </a:t>
            </a:r>
          </a:p>
          <a:p>
            <a:pPr eaLnBrk="1" hangingPunct="1">
              <a:spcBef>
                <a:spcPct val="0"/>
              </a:spcBef>
            </a:pPr>
            <a:r>
              <a:rPr lang="en-US" dirty="0" smtClean="0">
                <a:solidFill>
                  <a:srgbClr val="0033CC"/>
                </a:solidFill>
              </a:rPr>
              <a:t>___________</a:t>
            </a:r>
            <a:endParaRPr lang="en-US" dirty="0" smtClean="0"/>
          </a:p>
          <a:p>
            <a:endParaRPr lang="en-US" dirty="0" smtClean="0"/>
          </a:p>
          <a:p>
            <a:pPr eaLnBrk="1" hangingPunct="1">
              <a:spcBef>
                <a:spcPct val="0"/>
              </a:spcBef>
            </a:pPr>
            <a:r>
              <a:rPr lang="en-US" dirty="0" smtClean="0"/>
              <a:t>Principal source:  Saltzman and </a:t>
            </a:r>
            <a:r>
              <a:rPr lang="en-US" dirty="0" err="1" smtClean="0"/>
              <a:t>Belzer</a:t>
            </a:r>
            <a:r>
              <a:rPr lang="en-US" dirty="0" smtClean="0"/>
              <a:t>, 2007.</a:t>
            </a:r>
          </a:p>
          <a:p>
            <a:endParaRPr lang="en-US" dirty="0" smtClean="0"/>
          </a:p>
        </p:txBody>
      </p:sp>
      <p:sp>
        <p:nvSpPr>
          <p:cNvPr id="4" name="Slide Number Placeholder 3"/>
          <p:cNvSpPr>
            <a:spLocks noGrp="1"/>
          </p:cNvSpPr>
          <p:nvPr>
            <p:ph type="sldNum" sz="quarter" idx="5"/>
          </p:nvPr>
        </p:nvSpPr>
        <p:spPr/>
        <p:txBody>
          <a:bodyPr/>
          <a:lstStyle/>
          <a:p>
            <a:pPr>
              <a:defRPr/>
            </a:pPr>
            <a:fld id="{DB3B8921-B008-4FF9-BEC2-6EB32FE0FEDB}" type="slidenum">
              <a:rPr lang="en-US" smtClean="0"/>
              <a:pPr>
                <a:defRPr/>
              </a:pPr>
              <a:t>74</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“These five questions are posed to stimulate self-evaluation by drivers.   In classroom instruction, you might ask students to privately write down their answers.   While there is no scoring to the self-test, several “yes” answers probably indicates chronic sleep deprivation.”  </a:t>
            </a:r>
            <a:endParaRPr lang="en-US" dirty="0" smtClean="0"/>
          </a:p>
        </p:txBody>
      </p:sp>
      <p:sp>
        <p:nvSpPr>
          <p:cNvPr id="4" name="Slide Number Placeholder 3"/>
          <p:cNvSpPr>
            <a:spLocks noGrp="1"/>
          </p:cNvSpPr>
          <p:nvPr>
            <p:ph type="sldNum" sz="quarter" idx="5"/>
          </p:nvPr>
        </p:nvSpPr>
        <p:spPr/>
        <p:txBody>
          <a:bodyPr/>
          <a:lstStyle/>
          <a:p>
            <a:pPr>
              <a:defRPr/>
            </a:pPr>
            <a:fld id="{F3CCBEA5-A935-4B2D-A6EE-0C73D893EF5A}" type="slidenum">
              <a:rPr lang="en-US" smtClean="0"/>
              <a:pPr>
                <a:defRPr/>
              </a:pPr>
              <a:t>75</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“Being sleep-deprived means having a sleep debt.  Everyone understands financial debt.  Thus, the analogy is a good way to motivate people to get more sleep.”</a:t>
            </a:r>
          </a:p>
          <a:p>
            <a:pPr eaLnBrk="1" hangingPunct="1">
              <a:spcBef>
                <a:spcPct val="0"/>
              </a:spcBef>
            </a:pPr>
            <a:r>
              <a:rPr lang="en-US" dirty="0" smtClean="0">
                <a:solidFill>
                  <a:srgbClr val="0033CC"/>
                </a:solidFill>
              </a:rPr>
              <a:t>________________</a:t>
            </a:r>
          </a:p>
          <a:p>
            <a:pPr eaLnBrk="1" hangingPunct="1">
              <a:spcBef>
                <a:spcPct val="0"/>
              </a:spcBef>
            </a:pPr>
            <a:r>
              <a:rPr lang="en-US" dirty="0" smtClean="0">
                <a:solidFill>
                  <a:srgbClr val="0033CC"/>
                </a:solidFill>
              </a:rPr>
              <a:t>Additional instructor note:  The concept of sleep debt does not imply that people need to repay all the sleep they have lost over a lifetime.  In most cases, several full nights’ sleep will restore full performance, though it will not eliminate long-term health effects of previous chronic sleep loss.</a:t>
            </a:r>
            <a:endParaRPr lang="en-US" dirty="0" smtClean="0">
              <a:solidFill>
                <a:srgbClr val="002060"/>
              </a:solidFill>
            </a:endParaRPr>
          </a:p>
          <a:p>
            <a:endParaRPr lang="en-US" dirty="0" smtClean="0"/>
          </a:p>
        </p:txBody>
      </p:sp>
      <p:sp>
        <p:nvSpPr>
          <p:cNvPr id="4" name="Slide Number Placeholder 3"/>
          <p:cNvSpPr>
            <a:spLocks noGrp="1"/>
          </p:cNvSpPr>
          <p:nvPr>
            <p:ph type="sldNum" sz="quarter" idx="5"/>
          </p:nvPr>
        </p:nvSpPr>
        <p:spPr/>
        <p:txBody>
          <a:bodyPr/>
          <a:lstStyle/>
          <a:p>
            <a:pPr>
              <a:defRPr/>
            </a:pPr>
            <a:fld id="{77B97317-EF28-41BA-A48B-64919D0AC72F}" type="slidenum">
              <a:rPr lang="en-US" smtClean="0"/>
              <a:pPr>
                <a:defRPr/>
              </a:pPr>
              <a:t>76</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“Recovery from sleep deprivation begins with one night of good sleep, but may take several nights to be complete.  It’s best if drivers get good sleep all week and don’t need to recover on weekends, but they should sleep the extra hours on weekends if they need it.  The point about “banking” extra sleep is based on a U.S. Army study showing that subjects given extra hours of sleep </a:t>
            </a:r>
            <a:r>
              <a:rPr lang="en-US" i="1" dirty="0" smtClean="0">
                <a:solidFill>
                  <a:srgbClr val="0033CC"/>
                </a:solidFill>
              </a:rPr>
              <a:t>prior </a:t>
            </a:r>
            <a:r>
              <a:rPr lang="en-US" dirty="0" smtClean="0">
                <a:solidFill>
                  <a:srgbClr val="0033CC"/>
                </a:solidFill>
              </a:rPr>
              <a:t>to sleep deprivation  did better during the sleep deprivation than those who just had normal sleep prior to the deprivation.” ___________________________</a:t>
            </a:r>
            <a:endParaRPr lang="en-US" dirty="0" smtClean="0"/>
          </a:p>
          <a:p>
            <a:endParaRPr lang="en-US" dirty="0" smtClean="0"/>
          </a:p>
          <a:p>
            <a:r>
              <a:rPr lang="en-US" dirty="0" smtClean="0">
                <a:solidFill>
                  <a:srgbClr val="002060"/>
                </a:solidFill>
                <a:sym typeface="Wingdings" pitchFamily="2" charset="2"/>
              </a:rPr>
              <a:t>Instructor Note:  Review question:  Q: </a:t>
            </a:r>
            <a:r>
              <a:rPr lang="en-US" dirty="0" smtClean="0"/>
              <a:t>What happens to a drivers’ eyelids as he or she gets more and more drowsy?  A: They droop.</a:t>
            </a:r>
            <a:r>
              <a:rPr lang="en-US" dirty="0" smtClean="0">
                <a:solidFill>
                  <a:srgbClr val="002060"/>
                </a:solidFill>
                <a:sym typeface="Wingdings" pitchFamily="2" charset="2"/>
              </a:rPr>
              <a:t>”</a:t>
            </a:r>
            <a:r>
              <a:rPr lang="en-US" sz="2600" dirty="0" smtClean="0">
                <a:solidFill>
                  <a:srgbClr val="002060"/>
                </a:solidFill>
                <a:sym typeface="Wingdings" pitchFamily="2" charset="2"/>
              </a:rPr>
              <a:t> </a:t>
            </a:r>
            <a:endParaRPr lang="en-US" sz="2600" dirty="0" smtClean="0">
              <a:solidFill>
                <a:srgbClr val="002060"/>
              </a:solidFill>
            </a:endParaRPr>
          </a:p>
          <a:p>
            <a:endParaRPr lang="en-US" dirty="0" smtClean="0"/>
          </a:p>
          <a:p>
            <a:r>
              <a:rPr lang="en-US" dirty="0" smtClean="0"/>
              <a:t>Additional information:  Item on “banking” of extra sleep based on a sleep deprivation study conducted by the Walter Reed Army Institute of Research (</a:t>
            </a:r>
            <a:r>
              <a:rPr lang="en-US" dirty="0" err="1" smtClean="0"/>
              <a:t>Balkin</a:t>
            </a:r>
            <a:r>
              <a:rPr lang="en-US" dirty="0" smtClean="0"/>
              <a:t>, 2011).  Subjects spending 10 hours a night in bed for a week before the sleep deprivation period were more alert than those who just followed their normal routine (7-8 hours in bed) prior to the sleep deprivation period.</a:t>
            </a:r>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4B0112FA-929F-45B0-9A7B-1E077DC80661}" type="slidenum">
              <a:rPr lang="en-US" smtClean="0"/>
              <a:pPr>
                <a:defRPr/>
              </a:pPr>
              <a:t>77</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4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“Here are the topics in f</a:t>
            </a:r>
            <a:r>
              <a:rPr lang="en-US" dirty="0" smtClean="0"/>
              <a:t>atigue-related crashes.”</a:t>
            </a:r>
          </a:p>
          <a:p>
            <a:pPr eaLnBrk="1" hangingPunct="1">
              <a:spcBef>
                <a:spcPct val="0"/>
              </a:spcBef>
            </a:pPr>
            <a:r>
              <a:rPr lang="en-US" dirty="0" smtClean="0"/>
              <a:t>_________________</a:t>
            </a:r>
          </a:p>
          <a:p>
            <a:pPr eaLnBrk="1" hangingPunct="1">
              <a:spcBef>
                <a:spcPct val="0"/>
              </a:spcBef>
            </a:pPr>
            <a:endParaRPr lang="en-US" dirty="0" smtClean="0"/>
          </a:p>
          <a:p>
            <a:pPr eaLnBrk="1" hangingPunct="1">
              <a:spcBef>
                <a:spcPct val="0"/>
              </a:spcBef>
            </a:pPr>
            <a:r>
              <a:rPr lang="en-US" dirty="0" smtClean="0">
                <a:solidFill>
                  <a:srgbClr val="002060"/>
                </a:solidFill>
              </a:rPr>
              <a:t>Additional instructor note:  </a:t>
            </a:r>
          </a:p>
          <a:p>
            <a:pPr eaLnBrk="1" hangingPunct="1">
              <a:spcBef>
                <a:spcPct val="0"/>
              </a:spcBef>
            </a:pPr>
            <a:r>
              <a:rPr lang="en-US" dirty="0" smtClean="0">
                <a:solidFill>
                  <a:srgbClr val="002060"/>
                </a:solidFill>
              </a:rPr>
              <a:t>Learning objectives for this section include:</a:t>
            </a:r>
          </a:p>
          <a:p>
            <a:r>
              <a:rPr lang="en-US" dirty="0" smtClean="0"/>
              <a:t>(K) Identify typical characteristics of fatigue-related crashes.</a:t>
            </a:r>
          </a:p>
          <a:p>
            <a:r>
              <a:rPr lang="en-US" dirty="0" smtClean="0"/>
              <a:t>(K) Recognize major risk factors (i.e., insufficient sleep, early morning driving).</a:t>
            </a:r>
          </a:p>
          <a:p>
            <a:r>
              <a:rPr lang="en-US" dirty="0" smtClean="0"/>
              <a:t>(K) Recognize approximate percentages of fatigue-related crashes for major crash types (e.g., fatal-to-the-driver crashes).</a:t>
            </a:r>
          </a:p>
          <a:p>
            <a:r>
              <a:rPr lang="en-US" dirty="0" smtClean="0"/>
              <a:t>(K) Recognize fatigue-related crashes as major threat to CMV drivers.</a:t>
            </a:r>
          </a:p>
          <a:p>
            <a:r>
              <a:rPr lang="en-US" dirty="0" smtClean="0"/>
              <a:t>(K) Recognize complexities involved in determining number of fatigue-related crashes.</a:t>
            </a:r>
          </a:p>
          <a:p>
            <a:r>
              <a:rPr lang="en-US" dirty="0" smtClean="0"/>
              <a:t>(A) Feel a personal concern regarding involvement in fatigue crashes, but confidence to address the threat through knowledge and wise behavior.  </a:t>
            </a:r>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0F577555-B53D-4FB3-AA60-CC74297A7AA9}" type="slidenum">
              <a:rPr lang="en-US" smtClean="0"/>
              <a:pPr>
                <a:defRPr/>
              </a:pPr>
              <a:t>78</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“This is the first of two slides on the typical characteristics of fatigue-related crashes.” </a:t>
            </a:r>
          </a:p>
          <a:p>
            <a:pPr eaLnBrk="1" hangingPunct="1">
              <a:spcBef>
                <a:spcPct val="0"/>
              </a:spcBef>
            </a:pPr>
            <a:r>
              <a:rPr lang="en-US" dirty="0" smtClean="0">
                <a:solidFill>
                  <a:srgbClr val="0033CC"/>
                </a:solidFill>
              </a:rPr>
              <a:t>________________</a:t>
            </a:r>
          </a:p>
          <a:p>
            <a:pPr eaLnBrk="1" hangingPunct="1">
              <a:spcBef>
                <a:spcPct val="0"/>
              </a:spcBef>
            </a:pPr>
            <a:r>
              <a:rPr lang="en-US" dirty="0" smtClean="0">
                <a:solidFill>
                  <a:srgbClr val="0033CC"/>
                </a:solidFill>
              </a:rPr>
              <a:t>Additional instructor note:  These are typical characteristics, though almost any kind of crash can be fatigue-related.  As a discussion topic, you might ask students whether they have ever “nodded off” at the wheel.  Was it a </a:t>
            </a:r>
            <a:r>
              <a:rPr lang="en-US" dirty="0" err="1" smtClean="0">
                <a:solidFill>
                  <a:srgbClr val="0033CC"/>
                </a:solidFill>
              </a:rPr>
              <a:t>microsleep</a:t>
            </a:r>
            <a:r>
              <a:rPr lang="en-US" dirty="0" smtClean="0">
                <a:solidFill>
                  <a:srgbClr val="0033CC"/>
                </a:solidFill>
              </a:rPr>
              <a:t> as described in this instruction.  Did they cross a rumble strip?   Were they able to recover vehicle control in time to avoid a road departure?  </a:t>
            </a:r>
            <a:endParaRPr lang="en-US" dirty="0" smtClean="0"/>
          </a:p>
          <a:p>
            <a:endParaRPr lang="en-US" dirty="0" smtClean="0"/>
          </a:p>
          <a:p>
            <a:r>
              <a:rPr lang="en-US" dirty="0" smtClean="0"/>
              <a:t>  </a:t>
            </a:r>
          </a:p>
        </p:txBody>
      </p:sp>
      <p:sp>
        <p:nvSpPr>
          <p:cNvPr id="4" name="Slide Number Placeholder 3"/>
          <p:cNvSpPr>
            <a:spLocks noGrp="1"/>
          </p:cNvSpPr>
          <p:nvPr>
            <p:ph type="sldNum" sz="quarter" idx="5"/>
          </p:nvPr>
        </p:nvSpPr>
        <p:spPr/>
        <p:txBody>
          <a:bodyPr/>
          <a:lstStyle/>
          <a:p>
            <a:pPr>
              <a:defRPr/>
            </a:pPr>
            <a:fld id="{2C7693FF-B387-4AB1-8B5E-CDE12934F0B9}" type="slidenum">
              <a:rPr lang="en-US" smtClean="0"/>
              <a:pPr>
                <a:defRPr/>
              </a:pPr>
              <a:t>79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“Let’s overview the FMP training program.  This will include its </a:t>
            </a:r>
            <a:r>
              <a:rPr lang="en-US" dirty="0" smtClean="0">
                <a:solidFill>
                  <a:srgbClr val="002060"/>
                </a:solidFill>
              </a:rPr>
              <a:t>organization, an overview of Module 3, and an overview of Module 4.  We’ll also discuss instructional methods and procedures for classroom teaching and for facilitating web-based learning.” </a:t>
            </a:r>
          </a:p>
          <a:p>
            <a:pPr eaLnBrk="1" hangingPunct="1">
              <a:spcBef>
                <a:spcPct val="0"/>
              </a:spcBef>
            </a:pPr>
            <a:r>
              <a:rPr lang="en-US" dirty="0" smtClean="0">
                <a:solidFill>
                  <a:srgbClr val="002060"/>
                </a:solidFill>
              </a:rPr>
              <a:t>____________</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Additional instructor note: </a:t>
            </a:r>
          </a:p>
          <a:p>
            <a:endParaRPr lang="en-US" dirty="0" smtClean="0"/>
          </a:p>
          <a:p>
            <a:r>
              <a:rPr lang="en-US" dirty="0" smtClean="0"/>
              <a:t>Section learning objectives:</a:t>
            </a:r>
          </a:p>
          <a:p>
            <a:r>
              <a:rPr lang="en-US" dirty="0" smtClean="0"/>
              <a:t>(K) Identify all FMP modules.</a:t>
            </a:r>
          </a:p>
          <a:p>
            <a:r>
              <a:rPr lang="en-US" dirty="0" smtClean="0"/>
              <a:t>(K) Identify key characteristics of Modules 3 and 4 (e.g., target audience, time required)</a:t>
            </a:r>
          </a:p>
          <a:p>
            <a:r>
              <a:rPr lang="en-US" dirty="0" smtClean="0"/>
              <a:t>(K) Identify instructional methods and procedures for Modules 3 and 4.</a:t>
            </a:r>
          </a:p>
          <a:p>
            <a:pPr eaLnBrk="1" hangingPunct="1">
              <a:spcBef>
                <a:spcPct val="0"/>
              </a:spcBef>
            </a:pPr>
            <a:endParaRPr lang="en-US" dirty="0" smtClean="0">
              <a:solidFill>
                <a:srgbClr val="002060"/>
              </a:solidFill>
            </a:endParaRPr>
          </a:p>
          <a:p>
            <a:pPr eaLnBrk="1" hangingPunct="1">
              <a:spcBef>
                <a:spcPct val="0"/>
              </a:spcBef>
            </a:pPr>
            <a:r>
              <a:rPr lang="en-US" dirty="0" smtClean="0"/>
              <a:t> </a:t>
            </a:r>
          </a:p>
        </p:txBody>
      </p:sp>
      <p:sp>
        <p:nvSpPr>
          <p:cNvPr id="450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FC783D-AB63-46C3-AC02-244DB28637AD}" type="slidenum">
              <a:rPr lang="en-US" smtClean="0"/>
              <a:pPr fontAlgn="base">
                <a:spcBef>
                  <a:spcPct val="0"/>
                </a:spcBef>
                <a:spcAft>
                  <a:spcPct val="0"/>
                </a:spcAft>
                <a:defRPr/>
              </a:pPr>
              <a:t>8</a:t>
            </a:fld>
            <a:endParaRPr 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6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err="1" smtClean="0">
                <a:solidFill>
                  <a:srgbClr val="0033CC"/>
                </a:solidFill>
              </a:rPr>
              <a:t>TtT</a:t>
            </a:r>
            <a:r>
              <a:rPr lang="en-US" dirty="0" smtClean="0">
                <a:solidFill>
                  <a:srgbClr val="0033CC"/>
                </a:solidFill>
              </a:rPr>
              <a:t> </a:t>
            </a:r>
            <a:r>
              <a:rPr lang="en-US" dirty="0" err="1" smtClean="0">
                <a:solidFill>
                  <a:srgbClr val="0033CC"/>
                </a:solidFill>
              </a:rPr>
              <a:t>Narration:</a:t>
            </a:r>
            <a:r>
              <a:rPr lang="en-US" sz="1200" kern="1200" dirty="0" err="1" smtClean="0">
                <a:solidFill>
                  <a:schemeClr val="tx1"/>
                </a:solidFill>
                <a:effectLst/>
                <a:latin typeface="+mn-lt"/>
                <a:ea typeface="+mn-ea"/>
                <a:cs typeface="+mn-cs"/>
              </a:rPr>
              <a:t>“From</a:t>
            </a:r>
            <a:r>
              <a:rPr lang="en-US" sz="1200" kern="1200" dirty="0" smtClean="0">
                <a:solidFill>
                  <a:schemeClr val="tx1"/>
                </a:solidFill>
                <a:effectLst/>
                <a:latin typeface="+mn-lt"/>
                <a:ea typeface="+mn-ea"/>
                <a:cs typeface="+mn-cs"/>
              </a:rPr>
              <a:t> the causal perspective, the key characteristic of fatigue-related crashes is insufficient prior sleep.  This slide reinforces information already presented in previous slides.  </a:t>
            </a:r>
            <a:r>
              <a:rPr lang="en-US" sz="1200" u="none" kern="1200" dirty="0" smtClean="0">
                <a:solidFill>
                  <a:schemeClr val="tx1"/>
                </a:solidFill>
                <a:effectLst/>
                <a:latin typeface="+mn-lt"/>
                <a:ea typeface="+mn-ea"/>
                <a:cs typeface="+mn-cs"/>
              </a:rPr>
              <a:t>HOS regulations give drivers the opportunity to receive adequate rest/sleep</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a discussion, you might ask students if they have been involved in, or are otherwise familiar with, a fatigue-related crash or incident.  How does the information presented compare with their experience?”</a:t>
            </a:r>
          </a:p>
          <a:p>
            <a:pPr eaLnBrk="1" hangingPunct="1">
              <a:spcBef>
                <a:spcPct val="0"/>
              </a:spcBef>
            </a:pPr>
            <a:endParaRPr lang="en-US" dirty="0" smtClean="0">
              <a:solidFill>
                <a:srgbClr val="0033CC"/>
              </a:solidFill>
            </a:endParaRP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________________</a:t>
            </a:r>
            <a:endParaRPr lang="en-US" dirty="0" smtClean="0"/>
          </a:p>
          <a:p>
            <a:endParaRPr lang="en-US" dirty="0" smtClean="0"/>
          </a:p>
          <a:p>
            <a:r>
              <a:rPr lang="en-US" dirty="0" smtClean="0"/>
              <a:t>Australian study cited:  Arnold and Hartley, 1998.</a:t>
            </a:r>
          </a:p>
          <a:p>
            <a:r>
              <a:rPr lang="en-US" dirty="0" smtClean="0"/>
              <a:t> </a:t>
            </a:r>
          </a:p>
          <a:p>
            <a:r>
              <a:rPr lang="en-US" dirty="0" smtClean="0"/>
              <a:t>  </a:t>
            </a:r>
          </a:p>
        </p:txBody>
      </p:sp>
      <p:sp>
        <p:nvSpPr>
          <p:cNvPr id="4" name="Slide Number Placeholder 3"/>
          <p:cNvSpPr>
            <a:spLocks noGrp="1"/>
          </p:cNvSpPr>
          <p:nvPr>
            <p:ph type="sldNum" sz="quarter" idx="5"/>
          </p:nvPr>
        </p:nvSpPr>
        <p:spPr/>
        <p:txBody>
          <a:bodyPr/>
          <a:lstStyle/>
          <a:p>
            <a:pPr>
              <a:defRPr/>
            </a:pPr>
            <a:fld id="{64E8117A-AE01-4A5A-BCBF-1750FF524A81}" type="slidenum">
              <a:rPr lang="en-US" smtClean="0"/>
              <a:pPr>
                <a:defRPr/>
              </a:pPr>
              <a:t>80</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a:t>
            </a:r>
            <a:r>
              <a:rPr lang="en-US" dirty="0" smtClean="0"/>
              <a:t>“This graph shows estimates of the </a:t>
            </a:r>
            <a:r>
              <a:rPr lang="en-US" i="1" dirty="0" smtClean="0"/>
              <a:t>relative</a:t>
            </a:r>
            <a:r>
              <a:rPr lang="en-US" dirty="0" smtClean="0"/>
              <a:t> rate of fatal fatigue-related crashes across the 24-hour day.  All the hourly rates are divided by the 24-hour average so that the overall average in this graph is 1.0.  Note the steep rise after midnight and the very high relative risk in the 3 to 5am period.  There is a small bump in the mid-afternoon, but the main feature is the big peak in the early morning hours.”</a:t>
            </a:r>
          </a:p>
          <a:p>
            <a:pPr eaLnBrk="1" hangingPunct="1">
              <a:spcBef>
                <a:spcPct val="0"/>
              </a:spcBef>
            </a:pPr>
            <a:r>
              <a:rPr lang="en-US" dirty="0" smtClean="0"/>
              <a:t>__________________</a:t>
            </a:r>
          </a:p>
          <a:p>
            <a:pPr eaLnBrk="1" hangingPunct="1">
              <a:spcBef>
                <a:spcPct val="0"/>
              </a:spcBef>
            </a:pPr>
            <a:endParaRPr lang="en-US" dirty="0" smtClean="0"/>
          </a:p>
          <a:p>
            <a:r>
              <a:rPr lang="en-US" dirty="0" smtClean="0"/>
              <a:t>Additional information:  Figure shows estimated relative 24-hour fatal fatigue crash rate for large trucks.  All days of the week are combined. These are only estimates because they are based in part on estimates of vehicle mileage exposure by hour-of-day.   Data are normalized so 24-hour rate = 1.0.   Source:  </a:t>
            </a:r>
            <a:r>
              <a:rPr lang="en-US" dirty="0" err="1" smtClean="0"/>
              <a:t>Knipling</a:t>
            </a:r>
            <a:r>
              <a:rPr lang="en-US" dirty="0" smtClean="0"/>
              <a:t>, 2009.  In the LTCCS (a different dataset than that presented in this slide), 62% of truck driver asleep-at-the-wheel crashes occurred in the </a:t>
            </a:r>
            <a:r>
              <a:rPr lang="en-US" i="1" dirty="0" smtClean="0"/>
              <a:t>two-hour period</a:t>
            </a:r>
            <a:r>
              <a:rPr lang="en-US" dirty="0" smtClean="0"/>
              <a:t>  between 4:01am and 6:00am. </a:t>
            </a:r>
          </a:p>
          <a:p>
            <a:r>
              <a:rPr lang="en-US" dirty="0" smtClean="0"/>
              <a:t> </a:t>
            </a:r>
            <a:endParaRPr lang="en-US" dirty="0" smtClean="0">
              <a:solidFill>
                <a:srgbClr val="002060"/>
              </a:solidFill>
            </a:endParaRPr>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512301F0-BDFF-4ADC-881E-F4C3A8E80992}" type="slidenum">
              <a:rPr lang="en-US" smtClean="0"/>
              <a:pPr>
                <a:defRPr/>
              </a:pPr>
              <a:t>81</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“This conceptual crash timeline illustrates two general ways that fatigue leads to crashes.  It can be a risk factor setting the stage for a crash, or it can be a direct, immediate cause.  The schematic is intended to help students understand the complexities of crash causation.  Ask students if they have any questions about the schematic and be prepared to further explain it.” </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________________</a:t>
            </a:r>
            <a:endParaRPr lang="en-US" dirty="0" smtClean="0">
              <a:solidFill>
                <a:srgbClr val="002060"/>
              </a:solidFill>
            </a:endParaRPr>
          </a:p>
          <a:p>
            <a:endParaRPr lang="en-US" dirty="0" smtClean="0">
              <a:solidFill>
                <a:srgbClr val="002060"/>
              </a:solidFill>
            </a:endParaRPr>
          </a:p>
          <a:p>
            <a:r>
              <a:rPr lang="en-US" dirty="0" smtClean="0">
                <a:solidFill>
                  <a:srgbClr val="002060"/>
                </a:solidFill>
              </a:rPr>
              <a:t>Graphic from </a:t>
            </a:r>
            <a:r>
              <a:rPr lang="en-US" i="1" dirty="0" smtClean="0">
                <a:solidFill>
                  <a:srgbClr val="002060"/>
                </a:solidFill>
              </a:rPr>
              <a:t>Safety for the Long Haul; Large Truck Crash Risk, Causation, &amp; Prevention </a:t>
            </a:r>
            <a:r>
              <a:rPr lang="en-US" dirty="0" smtClean="0">
                <a:solidFill>
                  <a:srgbClr val="002060"/>
                </a:solidFill>
              </a:rPr>
              <a:t>(</a:t>
            </a:r>
            <a:r>
              <a:rPr lang="en-US" dirty="0" err="1" smtClean="0">
                <a:solidFill>
                  <a:srgbClr val="002060"/>
                </a:solidFill>
              </a:rPr>
              <a:t>Knipling</a:t>
            </a:r>
            <a:r>
              <a:rPr lang="en-US" dirty="0" smtClean="0">
                <a:solidFill>
                  <a:srgbClr val="002060"/>
                </a:solidFill>
              </a:rPr>
              <a:t>, 2009).   Used with permission.</a:t>
            </a:r>
            <a:endParaRPr lang="en-US" dirty="0" smtClean="0"/>
          </a:p>
        </p:txBody>
      </p:sp>
      <p:sp>
        <p:nvSpPr>
          <p:cNvPr id="4" name="Slide Number Placeholder 3"/>
          <p:cNvSpPr>
            <a:spLocks noGrp="1"/>
          </p:cNvSpPr>
          <p:nvPr>
            <p:ph type="sldNum" sz="quarter" idx="5"/>
          </p:nvPr>
        </p:nvSpPr>
        <p:spPr/>
        <p:txBody>
          <a:bodyPr/>
          <a:lstStyle/>
          <a:p>
            <a:pPr>
              <a:defRPr/>
            </a:pPr>
            <a:fld id="{8C06B600-F993-46D6-9BA8-F42C02E6A867}" type="slidenum">
              <a:rPr lang="en-US" smtClean="0"/>
              <a:pPr>
                <a:defRPr/>
              </a:pPr>
              <a:t>82</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a:t>
            </a:r>
            <a:r>
              <a:rPr lang="en-US" dirty="0" smtClean="0">
                <a:solidFill>
                  <a:srgbClr val="002060"/>
                </a:solidFill>
              </a:rPr>
              <a:t>How many CMV crashes are fatigue-related?  There is no single answer, but the LTCCS has provided meaningful estimates.  It investigated large truck crashes resulting in serious injuries or fatalities.  4% were directly caused by truck driver asleep-at-the-wheel.  But a larger number, 13%, involved fatigue as an associated factor.  Many other crashes could have involved undetected fatigue, although, by definition, these cannot be documented.”  </a:t>
            </a:r>
          </a:p>
          <a:p>
            <a:pPr eaLnBrk="1" hangingPunct="1">
              <a:spcBef>
                <a:spcPct val="0"/>
              </a:spcBef>
            </a:pPr>
            <a:r>
              <a:rPr lang="en-US" dirty="0" smtClean="0">
                <a:solidFill>
                  <a:srgbClr val="002060"/>
                </a:solidFill>
              </a:rPr>
              <a:t>______________</a:t>
            </a:r>
            <a:endParaRPr lang="en-US" dirty="0" smtClean="0"/>
          </a:p>
          <a:p>
            <a:endParaRPr lang="en-US" dirty="0" smtClean="0"/>
          </a:p>
          <a:p>
            <a:r>
              <a:rPr lang="en-US" dirty="0" smtClean="0"/>
              <a:t>Additional information:  Police-reported statistics (including Police Accident Report-based databases like the General Estimates System (GES) and Fatality Analysis Reporting System (FARS) are generally underestimates because they are relatively superficial investigations.  Source, </a:t>
            </a:r>
            <a:r>
              <a:rPr lang="en-US" dirty="0" err="1" smtClean="0"/>
              <a:t>Knipling</a:t>
            </a:r>
            <a:r>
              <a:rPr lang="en-US" dirty="0" smtClean="0"/>
              <a:t>, 2009; Starnes, 2006.</a:t>
            </a:r>
          </a:p>
          <a:p>
            <a:r>
              <a:rPr lang="en-US" dirty="0" smtClean="0"/>
              <a:t> </a:t>
            </a:r>
            <a:endParaRPr lang="en-US" dirty="0" smtClean="0">
              <a:solidFill>
                <a:srgbClr val="002060"/>
              </a:solidFill>
            </a:endParaRPr>
          </a:p>
          <a:p>
            <a:endParaRPr lang="en-US" dirty="0" smtClean="0"/>
          </a:p>
        </p:txBody>
      </p:sp>
      <p:sp>
        <p:nvSpPr>
          <p:cNvPr id="4" name="Slide Number Placeholder 3"/>
          <p:cNvSpPr>
            <a:spLocks noGrp="1"/>
          </p:cNvSpPr>
          <p:nvPr>
            <p:ph type="sldNum" sz="quarter" idx="5"/>
          </p:nvPr>
        </p:nvSpPr>
        <p:spPr/>
        <p:txBody>
          <a:bodyPr/>
          <a:lstStyle/>
          <a:p>
            <a:pPr>
              <a:defRPr/>
            </a:pPr>
            <a:fld id="{79B733D7-6487-4594-8E6A-97100A82DF63}" type="slidenum">
              <a:rPr lang="en-US" smtClean="0"/>
              <a:pPr>
                <a:defRPr/>
              </a:pPr>
              <a:t>83</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“The crash statistic most meaningful to CMV drivers should be NTSB’s 1990 finding that 31% of large truck fatal-to-the-driver crashes had fatigue as a principal cause.  Fatigue was the biggest single cause identified in the study.  CMV fatal-to-the-driver crashes are not typical of CMV crashes in general, but they are the ones that hit closest to home.” </a:t>
            </a:r>
          </a:p>
          <a:p>
            <a:pPr eaLnBrk="1" hangingPunct="1">
              <a:spcBef>
                <a:spcPct val="0"/>
              </a:spcBef>
            </a:pPr>
            <a:r>
              <a:rPr lang="en-US" dirty="0" smtClean="0">
                <a:solidFill>
                  <a:srgbClr val="0033CC"/>
                </a:solidFill>
              </a:rPr>
              <a:t>__________________</a:t>
            </a:r>
          </a:p>
          <a:p>
            <a:pPr eaLnBrk="1" hangingPunct="1">
              <a:spcBef>
                <a:spcPct val="0"/>
              </a:spcBef>
            </a:pPr>
            <a:endParaRPr lang="en-US" dirty="0" smtClean="0"/>
          </a:p>
          <a:p>
            <a:pPr eaLnBrk="1" hangingPunct="1">
              <a:spcBef>
                <a:spcPct val="0"/>
              </a:spcBef>
            </a:pPr>
            <a:r>
              <a:rPr lang="en-US" dirty="0" smtClean="0"/>
              <a:t>Source:  NTSB, 1990.  56 of 182 crashes (31%) had fatigue as a principal factor.</a:t>
            </a:r>
          </a:p>
          <a:p>
            <a:pPr eaLnBrk="1" hangingPunct="1">
              <a:spcBef>
                <a:spcPct val="0"/>
              </a:spcBef>
            </a:pPr>
            <a:endParaRPr lang="en-US" dirty="0" smtClean="0">
              <a:solidFill>
                <a:srgbClr val="0033CC"/>
              </a:solidFill>
            </a:endParaRPr>
          </a:p>
          <a:p>
            <a:pPr eaLnBrk="1" hangingPunct="1">
              <a:spcBef>
                <a:spcPct val="0"/>
              </a:spcBef>
            </a:pPr>
            <a:r>
              <a:rPr lang="en-US" dirty="0" smtClean="0"/>
              <a:t>Additional instructor note:  The 31% statistic should not be generalized to larger crash populations like “all fatal truck crashes” or “all truck crashes.”  Nonetheless, the statistic is important because it shows the importance of fatigue-related crashes for commercial drivers.</a:t>
            </a:r>
          </a:p>
        </p:txBody>
      </p:sp>
      <p:sp>
        <p:nvSpPr>
          <p:cNvPr id="4" name="Slide Number Placeholder 3"/>
          <p:cNvSpPr>
            <a:spLocks noGrp="1"/>
          </p:cNvSpPr>
          <p:nvPr>
            <p:ph type="sldNum" sz="quarter" idx="5"/>
          </p:nvPr>
        </p:nvSpPr>
        <p:spPr/>
        <p:txBody>
          <a:bodyPr/>
          <a:lstStyle/>
          <a:p>
            <a:pPr>
              <a:defRPr/>
            </a:pPr>
            <a:fld id="{53BFFAE8-788E-4E5F-869E-EA7DFF107CFA}" type="slidenum">
              <a:rPr lang="en-US" smtClean="0"/>
              <a:pPr>
                <a:defRPr/>
              </a:pPr>
              <a:t>84</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dirty="0" err="1" smtClean="0">
                <a:solidFill>
                  <a:srgbClr val="0033CC"/>
                </a:solidFill>
              </a:rPr>
              <a:t>TtT</a:t>
            </a:r>
            <a:r>
              <a:rPr lang="en-US" dirty="0" smtClean="0">
                <a:solidFill>
                  <a:srgbClr val="0033CC"/>
                </a:solidFill>
              </a:rPr>
              <a:t> Narration:  “You have probably heard many different and wide-ranging statistics about the number of fatigue crashes.  This slide reviews some of the reasons for the disparities in estimates.  In regard to the final bullet, here are a few of the factors </a:t>
            </a:r>
            <a:r>
              <a:rPr lang="en-US" dirty="0" smtClean="0"/>
              <a:t>affecting the percentage of fatigue crashes identified in studies:</a:t>
            </a:r>
          </a:p>
          <a:p>
            <a:pPr marL="628650" lvl="1" indent="-171450">
              <a:buFont typeface="Arial" pitchFamily="34" charset="0"/>
              <a:buChar char="•"/>
              <a:defRPr/>
            </a:pPr>
            <a:r>
              <a:rPr lang="en-US" dirty="0" smtClean="0">
                <a:solidFill>
                  <a:srgbClr val="002060"/>
                </a:solidFill>
              </a:rPr>
              <a:t>Crash severity;</a:t>
            </a:r>
          </a:p>
          <a:p>
            <a:pPr marL="628650" lvl="1" indent="-171450">
              <a:buFont typeface="Arial" pitchFamily="34" charset="0"/>
              <a:buChar char="•"/>
              <a:defRPr/>
            </a:pPr>
            <a:r>
              <a:rPr lang="en-US" dirty="0" smtClean="0">
                <a:solidFill>
                  <a:srgbClr val="002060"/>
                </a:solidFill>
              </a:rPr>
              <a:t>Crash category (such as single- vs. multi-vehicle);</a:t>
            </a:r>
          </a:p>
          <a:p>
            <a:pPr marL="628650" lvl="1" indent="-171450">
              <a:buFont typeface="Arial" pitchFamily="34" charset="0"/>
              <a:buChar char="•"/>
              <a:defRPr/>
            </a:pPr>
            <a:r>
              <a:rPr lang="en-US" dirty="0" smtClean="0">
                <a:solidFill>
                  <a:srgbClr val="002060"/>
                </a:solidFill>
              </a:rPr>
              <a:t>Road type (such as freeways vs. other roads);</a:t>
            </a:r>
          </a:p>
          <a:p>
            <a:pPr marL="628650" lvl="1" indent="-171450">
              <a:buFont typeface="Arial" pitchFamily="34" charset="0"/>
              <a:buChar char="•"/>
              <a:defRPr/>
            </a:pPr>
            <a:r>
              <a:rPr lang="en-US" dirty="0" smtClean="0">
                <a:solidFill>
                  <a:srgbClr val="002060"/>
                </a:solidFill>
              </a:rPr>
              <a:t>Type of truck and operation;</a:t>
            </a:r>
          </a:p>
          <a:p>
            <a:pPr marL="628650" lvl="1" indent="-171450">
              <a:buFont typeface="Arial" pitchFamily="34" charset="0"/>
              <a:buChar char="•"/>
              <a:defRPr/>
            </a:pPr>
            <a:r>
              <a:rPr lang="en-US" dirty="0" smtClean="0">
                <a:solidFill>
                  <a:srgbClr val="002060"/>
                </a:solidFill>
              </a:rPr>
              <a:t>Depth and type of investigation; and</a:t>
            </a:r>
          </a:p>
          <a:p>
            <a:pPr marL="628650" lvl="1" indent="-171450">
              <a:buFont typeface="Arial" pitchFamily="34" charset="0"/>
              <a:buChar char="•"/>
              <a:defRPr/>
            </a:pPr>
            <a:r>
              <a:rPr lang="en-US" dirty="0" smtClean="0">
                <a:solidFill>
                  <a:srgbClr val="002060"/>
                </a:solidFill>
              </a:rPr>
              <a:t>Criterion; for example, fatigue as a primary, contributing, or associated factor.” </a:t>
            </a:r>
          </a:p>
          <a:p>
            <a:pPr lvl="1">
              <a:defRPr/>
            </a:pPr>
            <a:endParaRPr lang="en-US" dirty="0" smtClean="0">
              <a:solidFill>
                <a:srgbClr val="002060"/>
              </a:solidFill>
            </a:endParaRPr>
          </a:p>
          <a:p>
            <a:pPr lvl="1">
              <a:defRPr/>
            </a:pPr>
            <a:r>
              <a:rPr lang="en-US" dirty="0" smtClean="0">
                <a:solidFill>
                  <a:srgbClr val="002060"/>
                </a:solidFill>
              </a:rPr>
              <a:t>_____________________</a:t>
            </a:r>
          </a:p>
          <a:p>
            <a:pPr>
              <a:defRPr/>
            </a:pPr>
            <a:endParaRPr lang="en-US" dirty="0" smtClean="0"/>
          </a:p>
          <a:p>
            <a:pPr>
              <a:defRPr/>
            </a:pPr>
            <a:r>
              <a:rPr lang="en-US" dirty="0" smtClean="0">
                <a:solidFill>
                  <a:srgbClr val="002060"/>
                </a:solidFill>
              </a:rPr>
              <a:t>Instructor Note:  Suggested check on learning:  Q: Can you remember the peak time-of-day for fatigue-related crashes?</a:t>
            </a:r>
          </a:p>
          <a:p>
            <a:pPr>
              <a:defRPr/>
            </a:pPr>
            <a:r>
              <a:rPr lang="en-US" dirty="0" smtClean="0">
                <a:solidFill>
                  <a:srgbClr val="002060"/>
                </a:solidFill>
              </a:rPr>
              <a:t>A:  Between </a:t>
            </a:r>
            <a:r>
              <a:rPr lang="en-US" dirty="0" smtClean="0"/>
              <a:t>2 and 7am.</a:t>
            </a:r>
            <a:endParaRPr lang="en-US" dirty="0" smtClean="0">
              <a:solidFill>
                <a:srgbClr val="002060"/>
              </a:solidFill>
            </a:endParaRPr>
          </a:p>
          <a:p>
            <a:pPr>
              <a:defRPr/>
            </a:pPr>
            <a:endParaRPr lang="en-US" dirty="0" smtClean="0"/>
          </a:p>
        </p:txBody>
      </p:sp>
      <p:sp>
        <p:nvSpPr>
          <p:cNvPr id="4" name="Slide Number Placeholder 3"/>
          <p:cNvSpPr>
            <a:spLocks noGrp="1"/>
          </p:cNvSpPr>
          <p:nvPr>
            <p:ph type="sldNum" sz="quarter" idx="5"/>
          </p:nvPr>
        </p:nvSpPr>
        <p:spPr/>
        <p:txBody>
          <a:bodyPr/>
          <a:lstStyle/>
          <a:p>
            <a:pPr>
              <a:defRPr/>
            </a:pPr>
            <a:fld id="{2A23830D-8DA3-4196-A797-73130D6D3E8A}" type="slidenum">
              <a:rPr lang="en-US" smtClean="0"/>
              <a:pPr>
                <a:defRPr/>
              </a:pPr>
              <a:t>85</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2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a:t>
            </a:r>
            <a:r>
              <a:rPr lang="en-US" dirty="0" smtClean="0"/>
              <a:t>“Driver Education Lesson 2 covers “What is Sleep?”, factors affecting alertness and performance, and individual differences in fatigue susceptibility.”</a:t>
            </a:r>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44BD921F-B97C-4777-8F7F-CCDE746D59AA}" type="slidenum">
              <a:rPr lang="en-US" smtClean="0"/>
              <a:pPr>
                <a:defRPr/>
              </a:pPr>
              <a:t>86</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Here are the topics within </a:t>
            </a:r>
            <a:r>
              <a:rPr lang="en-US" dirty="0" smtClean="0"/>
              <a:t>“What is Sleep?</a:t>
            </a:r>
          </a:p>
          <a:p>
            <a:pPr eaLnBrk="1" hangingPunct="1">
              <a:spcBef>
                <a:spcPct val="0"/>
              </a:spcBef>
            </a:pPr>
            <a:r>
              <a:rPr lang="en-US" dirty="0" smtClean="0"/>
              <a:t>___________</a:t>
            </a:r>
          </a:p>
          <a:p>
            <a:pPr eaLnBrk="1" hangingPunct="1">
              <a:spcBef>
                <a:spcPct val="0"/>
              </a:spcBef>
            </a:pPr>
            <a:endParaRPr lang="en-US" dirty="0" smtClean="0"/>
          </a:p>
          <a:p>
            <a:pPr eaLnBrk="1" hangingPunct="1">
              <a:spcBef>
                <a:spcPct val="0"/>
              </a:spcBef>
            </a:pPr>
            <a:r>
              <a:rPr lang="en-US" dirty="0" smtClean="0">
                <a:solidFill>
                  <a:srgbClr val="002060"/>
                </a:solidFill>
              </a:rPr>
              <a:t>Additional instructor note:  </a:t>
            </a:r>
          </a:p>
          <a:p>
            <a:pPr eaLnBrk="1" hangingPunct="1">
              <a:spcBef>
                <a:spcPct val="0"/>
              </a:spcBef>
            </a:pPr>
            <a:r>
              <a:rPr lang="en-US" dirty="0" smtClean="0">
                <a:solidFill>
                  <a:srgbClr val="002060"/>
                </a:solidFill>
              </a:rPr>
              <a:t>Learning objectives for this section include:</a:t>
            </a:r>
          </a:p>
          <a:p>
            <a:r>
              <a:rPr lang="en-US" dirty="0" smtClean="0"/>
              <a:t>(K) Identify key features of sleep (e.g., complex, not equal to rest).</a:t>
            </a:r>
          </a:p>
          <a:p>
            <a:r>
              <a:rPr lang="en-US" dirty="0" smtClean="0"/>
              <a:t>(K) Recognize two types of sleep (“Regular,” REM) and their key characteristics.</a:t>
            </a:r>
          </a:p>
          <a:p>
            <a:r>
              <a:rPr lang="en-US" dirty="0" smtClean="0"/>
              <a:t>(K) Recognize typical sleep patterns</a:t>
            </a:r>
          </a:p>
          <a:p>
            <a:r>
              <a:rPr lang="en-US" dirty="0" smtClean="0"/>
              <a:t>(K) Recognize definition and characteristics of sleep inertia</a:t>
            </a:r>
          </a:p>
          <a:p>
            <a:r>
              <a:rPr lang="en-US" dirty="0" smtClean="0"/>
              <a:t>(K) Identify age differences in sleep patterns</a:t>
            </a:r>
          </a:p>
          <a:p>
            <a:r>
              <a:rPr lang="en-US" dirty="0" smtClean="0"/>
              <a:t>(K) Identify factors affecting sleep quality</a:t>
            </a:r>
          </a:p>
          <a:p>
            <a:r>
              <a:rPr lang="en-US" dirty="0" smtClean="0"/>
              <a:t>(A) Appreciate the complexity and importance of sleep as an essential biological process.</a:t>
            </a:r>
          </a:p>
          <a:p>
            <a:pPr eaLnBrk="1" hangingPunct="1">
              <a:spcBef>
                <a:spcPct val="0"/>
              </a:spcBef>
            </a:pPr>
            <a:endParaRPr lang="en-US" dirty="0" smtClean="0"/>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8F4984DC-89B1-4ED4-8C02-60A4DA4B0D08}" type="slidenum">
              <a:rPr lang="en-US" smtClean="0"/>
              <a:pPr>
                <a:defRPr/>
              </a:pPr>
              <a:t>87</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4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“The topic begins with some key, basic features of sleep.”</a:t>
            </a:r>
          </a:p>
          <a:p>
            <a:pPr eaLnBrk="1" hangingPunct="1">
              <a:spcBef>
                <a:spcPct val="0"/>
              </a:spcBef>
            </a:pPr>
            <a:r>
              <a:rPr lang="en-US" dirty="0" smtClean="0">
                <a:solidFill>
                  <a:srgbClr val="0033CC"/>
                </a:solidFill>
              </a:rPr>
              <a:t>____________</a:t>
            </a:r>
          </a:p>
          <a:p>
            <a:pPr eaLnBrk="1" hangingPunct="1">
              <a:spcBef>
                <a:spcPct val="0"/>
              </a:spcBef>
            </a:pPr>
            <a:endParaRPr lang="en-US" dirty="0" smtClean="0">
              <a:solidFill>
                <a:srgbClr val="0033CC"/>
              </a:solidFill>
            </a:endParaRPr>
          </a:p>
          <a:p>
            <a:pPr eaLnBrk="1" hangingPunct="1">
              <a:spcBef>
                <a:spcPct val="0"/>
              </a:spcBef>
            </a:pPr>
            <a:endParaRPr lang="en-US" dirty="0" smtClean="0">
              <a:solidFill>
                <a:srgbClr val="0033CC"/>
              </a:solidFill>
            </a:endParaRPr>
          </a:p>
          <a:p>
            <a:pPr eaLnBrk="1" hangingPunct="1">
              <a:spcBef>
                <a:spcPct val="0"/>
              </a:spcBef>
            </a:pPr>
            <a:r>
              <a:rPr lang="en-US" dirty="0" smtClean="0"/>
              <a:t>Additional information:  </a:t>
            </a:r>
            <a:r>
              <a:rPr lang="en-US" dirty="0" smtClean="0">
                <a:solidFill>
                  <a:srgbClr val="002060"/>
                </a:solidFill>
              </a:rPr>
              <a:t>Sleep is studied in sleep labs where people are monitored for EEG (“brain waves”), heart rate, and breathing. </a:t>
            </a: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7EDF56F8-E18F-40DD-94F5-5B8CDF0338B6}" type="slidenum">
              <a:rPr lang="en-US" smtClean="0"/>
              <a:pPr>
                <a:defRPr/>
              </a:pPr>
              <a:t>88</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“Understanding the structure of sleep is not essential for good sleep hygiene, but it is interesting and probably motivating for drivers.  Knowing more about sleep probably motivates a person to get better sleep.” </a:t>
            </a:r>
          </a:p>
          <a:p>
            <a:pPr eaLnBrk="1" hangingPunct="1">
              <a:spcBef>
                <a:spcPct val="0"/>
              </a:spcBef>
            </a:pPr>
            <a:r>
              <a:rPr lang="en-US" dirty="0" smtClean="0">
                <a:solidFill>
                  <a:srgbClr val="0033CC"/>
                </a:solidFill>
              </a:rPr>
              <a:t>_______________</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Additional information:  “Regular” (non-REM) sleep is known technically as “Slow Wave Sleep.”  Each of the four stages has a distinct EEG pattern, but they are less like wakefulness than REM sleep is.  Loss of muscle tone occurs in major muscle groups, but not in the muscles that move the eyes.  </a:t>
            </a:r>
            <a:endParaRPr lang="en-US" dirty="0" smtClean="0">
              <a:solidFill>
                <a:srgbClr val="002060"/>
              </a:solidFill>
            </a:endParaRPr>
          </a:p>
          <a:p>
            <a:endParaRPr lang="en-US" dirty="0" smtClean="0"/>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3C0AD7D1-FD9B-44DA-BA99-E7FF44ED748A}" type="slidenum">
              <a:rPr lang="en-US" smtClean="0"/>
              <a:pPr>
                <a:defRPr/>
              </a:pPr>
              <a:t>89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Complete Narration:  “The ten FMP instructional modules are shown here.   You are probably already familiar with several of these.  The two you will be qualified to teach, Driver Education and Family Education, are highlighted.”</a:t>
            </a:r>
          </a:p>
        </p:txBody>
      </p:sp>
      <p:sp>
        <p:nvSpPr>
          <p:cNvPr id="47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501627-1244-4198-994C-2984F2D0605D}" type="slidenum">
              <a:rPr lang="en-US" smtClean="0"/>
              <a:pPr fontAlgn="base">
                <a:spcBef>
                  <a:spcPct val="0"/>
                </a:spcBef>
                <a:spcAft>
                  <a:spcPct val="0"/>
                </a:spcAft>
                <a:defRPr/>
              </a:pPr>
              <a:t>9</a:t>
            </a:fld>
            <a:endParaRPr lang="en-US" dirty="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6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“This graph shows nightly sleep stages for a healthy young adult.  Of course, different people have somewhat different patterns, and not every night is exactly the same.  Older people are more likely to wake up during the night.  Sleep lab studies provide us with this picture of sleep, but people have some awareness of their own sleep patterns.  You might ask students if they think their own sleep matches this pattern.  When during the night do they dream the most?  When are they most likely to wake up during the night?” </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_______________</a:t>
            </a:r>
          </a:p>
          <a:p>
            <a:pPr eaLnBrk="1" hangingPunct="1">
              <a:spcBef>
                <a:spcPct val="0"/>
              </a:spcBef>
            </a:pPr>
            <a:r>
              <a:rPr lang="en-US" dirty="0" smtClean="0">
                <a:solidFill>
                  <a:srgbClr val="0033CC"/>
                </a:solidFill>
              </a:rPr>
              <a:t>Additional information:  People are more likely to wake up in the second half of the night because the non-REM stages are lighter, as shown in the figure.  In addition, there are individual differences in nightly sleep patterns, in part related to age.</a:t>
            </a:r>
            <a:endParaRPr lang="en-US" dirty="0" smtClean="0"/>
          </a:p>
        </p:txBody>
      </p:sp>
      <p:sp>
        <p:nvSpPr>
          <p:cNvPr id="4" name="Slide Number Placeholder 3"/>
          <p:cNvSpPr>
            <a:spLocks noGrp="1"/>
          </p:cNvSpPr>
          <p:nvPr>
            <p:ph type="sldNum" sz="quarter" idx="5"/>
          </p:nvPr>
        </p:nvSpPr>
        <p:spPr/>
        <p:txBody>
          <a:bodyPr/>
          <a:lstStyle/>
          <a:p>
            <a:pPr>
              <a:defRPr/>
            </a:pPr>
            <a:fld id="{F194CD38-AA0A-4D06-BAC7-6F42B5F5BA03}" type="slidenum">
              <a:rPr lang="en-US" smtClean="0"/>
              <a:pPr>
                <a:defRPr/>
              </a:pPr>
              <a:t>90</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“Sleep inertia is important because it can affect driving.  Drivers should not try to drive immediately upon awakening; they should wait 20 minutes or more, preferably with some coffee or physical activity to help them awaken fully.”</a:t>
            </a:r>
          </a:p>
          <a:p>
            <a:pPr eaLnBrk="1" hangingPunct="1">
              <a:spcBef>
                <a:spcPct val="0"/>
              </a:spcBef>
            </a:pPr>
            <a:r>
              <a:rPr lang="en-US" dirty="0" smtClean="0">
                <a:solidFill>
                  <a:srgbClr val="0033CC"/>
                </a:solidFill>
              </a:rPr>
              <a:t>__________</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Additional information:  Although sleep inertia can last 20 minutes or longer, more often it is about 10 minutes.  It tends to be longer if </a:t>
            </a:r>
            <a:r>
              <a:rPr lang="en-US" dirty="0" smtClean="0"/>
              <a:t> a person is sleep-deprived and awakening from a deep recovery sleep.  Some people experience more sleep inertia than others.  Getting up before daybreak tends to make sleep inertia last longer because you are in a circadian low and/or are awakening from a deep sleep.</a:t>
            </a:r>
          </a:p>
          <a:p>
            <a:pPr eaLnBrk="1" hangingPunct="1">
              <a:spcBef>
                <a:spcPct val="0"/>
              </a:spcBef>
            </a:pPr>
            <a:endParaRPr lang="en-US" dirty="0" smtClean="0">
              <a:solidFill>
                <a:srgbClr val="002060"/>
              </a:solidFill>
            </a:endParaRPr>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80D8D609-8947-40BE-9B73-CE238AF3437B}" type="slidenum">
              <a:rPr lang="en-US" smtClean="0"/>
              <a:pPr>
                <a:defRPr/>
              </a:pPr>
              <a:t>91</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“Most CMV drivers are middle-aged, so it is important for them to know something about age differences in sleep.  As you get older, your sleep becomes more fragile, but that doesn’t seem to increase crash risks.  While anyone can be at risk for a fatigue-related crash, young males under 30 appear to have the greatest risk.  Everyone is at risk, though.”</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 ______________</a:t>
            </a:r>
            <a:endParaRPr lang="en-US" dirty="0" smtClean="0"/>
          </a:p>
          <a:p>
            <a:r>
              <a:rPr lang="en-US" dirty="0" smtClean="0">
                <a:solidFill>
                  <a:srgbClr val="002060"/>
                </a:solidFill>
              </a:rPr>
              <a:t>Additional information:  People can survive for extended periods with inadequate sleep, but they cannot sustain optimal performance.  Instead, they tend to get used to performing at sub-optimal levels and consider it normal.</a:t>
            </a:r>
          </a:p>
          <a:p>
            <a:endParaRPr lang="en-US" dirty="0" smtClean="0"/>
          </a:p>
        </p:txBody>
      </p:sp>
      <p:sp>
        <p:nvSpPr>
          <p:cNvPr id="4" name="Slide Number Placeholder 3"/>
          <p:cNvSpPr>
            <a:spLocks noGrp="1"/>
          </p:cNvSpPr>
          <p:nvPr>
            <p:ph type="sldNum" sz="quarter" idx="5"/>
          </p:nvPr>
        </p:nvSpPr>
        <p:spPr/>
        <p:txBody>
          <a:bodyPr/>
          <a:lstStyle/>
          <a:p>
            <a:pPr>
              <a:defRPr/>
            </a:pPr>
            <a:fld id="{E415CD0F-C3E1-47A2-B669-B9A962AE1DC5}" type="slidenum">
              <a:rPr lang="en-US" smtClean="0"/>
              <a:pPr>
                <a:defRPr/>
              </a:pPr>
              <a:t>92</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9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“Here are some factors affecting sleep quality.  Most of them are “common sense,” but drivers may not fully appreciate the importance of some factors, such as room darkness and time-of-day.” </a:t>
            </a:r>
          </a:p>
          <a:p>
            <a:pPr eaLnBrk="1" hangingPunct="1">
              <a:spcBef>
                <a:spcPct val="0"/>
              </a:spcBef>
            </a:pPr>
            <a:r>
              <a:rPr lang="en-US" dirty="0" smtClean="0">
                <a:solidFill>
                  <a:srgbClr val="0033CC"/>
                </a:solidFill>
              </a:rPr>
              <a:t>_____________</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2060"/>
                </a:solidFill>
              </a:rPr>
              <a:t>Additional instructor Note:  Suggested review question on sleep:  Q:  </a:t>
            </a:r>
            <a:r>
              <a:rPr lang="en-US" dirty="0" smtClean="0"/>
              <a:t>What is </a:t>
            </a:r>
            <a:r>
              <a:rPr lang="en-US" i="1" dirty="0" smtClean="0"/>
              <a:t>sleep inertia</a:t>
            </a:r>
            <a:r>
              <a:rPr lang="en-US" dirty="0" smtClean="0"/>
              <a:t>, and how long does it last?  A:  The grogginess you feel upon awakening.  It can last 20 minutes or longer.</a:t>
            </a:r>
            <a:endParaRPr lang="en-US" dirty="0" smtClean="0">
              <a:solidFill>
                <a:srgbClr val="002060"/>
              </a:solidFill>
            </a:endParaRPr>
          </a:p>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FE2F4425-440E-4C05-A590-727295BCD063}" type="slidenum">
              <a:rPr lang="en-US" smtClean="0"/>
              <a:pPr>
                <a:defRPr/>
              </a:pPr>
              <a:t>93</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0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“Here are the topics for “Factors affecting alertness and fatigue.”</a:t>
            </a:r>
          </a:p>
          <a:p>
            <a:pPr eaLnBrk="1" hangingPunct="1">
              <a:spcBef>
                <a:spcPct val="0"/>
              </a:spcBef>
            </a:pPr>
            <a:r>
              <a:rPr lang="en-US" dirty="0" smtClean="0">
                <a:solidFill>
                  <a:srgbClr val="0033CC"/>
                </a:solidFill>
              </a:rPr>
              <a:t>______________</a:t>
            </a:r>
          </a:p>
          <a:p>
            <a:pPr eaLnBrk="1" hangingPunct="1">
              <a:spcBef>
                <a:spcPct val="0"/>
              </a:spcBef>
            </a:pPr>
            <a:endParaRPr lang="en-US" dirty="0" smtClean="0">
              <a:solidFill>
                <a:srgbClr val="002060"/>
              </a:solidFill>
            </a:endParaRPr>
          </a:p>
          <a:p>
            <a:pPr eaLnBrk="1" hangingPunct="1">
              <a:spcBef>
                <a:spcPct val="0"/>
              </a:spcBef>
            </a:pPr>
            <a:r>
              <a:rPr lang="en-US" dirty="0" smtClean="0">
                <a:solidFill>
                  <a:srgbClr val="002060"/>
                </a:solidFill>
              </a:rPr>
              <a:t>Additional instructor note:  </a:t>
            </a:r>
          </a:p>
          <a:p>
            <a:pPr eaLnBrk="1" hangingPunct="1">
              <a:spcBef>
                <a:spcPct val="0"/>
              </a:spcBef>
            </a:pPr>
            <a:r>
              <a:rPr lang="en-US" dirty="0" smtClean="0">
                <a:solidFill>
                  <a:srgbClr val="002060"/>
                </a:solidFill>
              </a:rPr>
              <a:t>Learning objectives for this section include:</a:t>
            </a:r>
          </a:p>
          <a:p>
            <a:r>
              <a:rPr lang="en-US" dirty="0" smtClean="0"/>
              <a:t>(K) Identify key factors affecting alertness and performance [these are also causes of fatigue].</a:t>
            </a:r>
          </a:p>
          <a:p>
            <a:r>
              <a:rPr lang="en-US" dirty="0" smtClean="0"/>
              <a:t>(A) Appreciate importance and value of getting sufficient sleep, and taking naps.</a:t>
            </a:r>
          </a:p>
          <a:p>
            <a:r>
              <a:rPr lang="en-US" dirty="0" smtClean="0"/>
              <a:t>(K) Identify circadian high and low points of the 24-hour day and the overall circadian pattern.</a:t>
            </a:r>
          </a:p>
          <a:p>
            <a:r>
              <a:rPr lang="en-US" dirty="0" smtClean="0"/>
              <a:t>(K) Recognize key features of circadian rhythms; basic patterns, effects of disruption, interactions with other factors.</a:t>
            </a:r>
          </a:p>
          <a:p>
            <a:r>
              <a:rPr lang="en-US" dirty="0" smtClean="0"/>
              <a:t>(K) Identify the effects of task-related factors (e.g., time-on-task, monotony) on alertness.</a:t>
            </a:r>
          </a:p>
          <a:p>
            <a:r>
              <a:rPr lang="en-US" dirty="0" smtClean="0"/>
              <a:t>(S) Apply information on factors affecting alertness and performance to job situations.</a:t>
            </a:r>
          </a:p>
          <a:p>
            <a:r>
              <a:rPr lang="en-US" dirty="0" smtClean="0"/>
              <a:t>(K) Recognize the inverted-U-shaped relation between task demands (environmental stimulation) and performance.</a:t>
            </a:r>
          </a:p>
          <a:p>
            <a:r>
              <a:rPr lang="en-US" dirty="0" smtClean="0"/>
              <a:t>(A) Accept the fact that fatigue stems from powerful biological drives and cannot be “willed” away.</a:t>
            </a:r>
          </a:p>
          <a:p>
            <a:r>
              <a:rPr lang="en-US" dirty="0" smtClean="0"/>
              <a:t>(A) Value alertness-promoting lifestyles and work styles.</a:t>
            </a:r>
          </a:p>
          <a:p>
            <a:endParaRPr lang="en-US" dirty="0" smtClean="0"/>
          </a:p>
          <a:p>
            <a:pPr eaLnBrk="1" hangingPunct="1">
              <a:spcBef>
                <a:spcPct val="0"/>
              </a:spcBef>
            </a:pPr>
            <a:endParaRPr lang="en-US" dirty="0" smtClean="0">
              <a:solidFill>
                <a:srgbClr val="002060"/>
              </a:solidFill>
            </a:endParaRPr>
          </a:p>
        </p:txBody>
      </p:sp>
      <p:sp>
        <p:nvSpPr>
          <p:cNvPr id="4" name="Slide Number Placeholder 3"/>
          <p:cNvSpPr>
            <a:spLocks noGrp="1"/>
          </p:cNvSpPr>
          <p:nvPr>
            <p:ph type="sldNum" sz="quarter" idx="5"/>
          </p:nvPr>
        </p:nvSpPr>
        <p:spPr/>
        <p:txBody>
          <a:bodyPr/>
          <a:lstStyle/>
          <a:p>
            <a:pPr>
              <a:defRPr/>
            </a:pPr>
            <a:fld id="{274E20A0-DB52-4F10-988C-99DB62D52131}" type="slidenum">
              <a:rPr lang="en-US" smtClean="0"/>
              <a:pPr>
                <a:defRPr/>
              </a:pPr>
              <a:t>94</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“This table overviews the many factors affecting alertness and fatigue.  Here the emphasis is on internal factors.”</a:t>
            </a:r>
          </a:p>
          <a:p>
            <a:pPr eaLnBrk="1" hangingPunct="1">
              <a:spcBef>
                <a:spcPct val="0"/>
              </a:spcBef>
            </a:pPr>
            <a:r>
              <a:rPr lang="en-US" dirty="0" smtClean="0">
                <a:solidFill>
                  <a:srgbClr val="0033CC"/>
                </a:solidFill>
              </a:rPr>
              <a:t>_____________________</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Additional instructor note:   Classifying fatigue sources into these two categories helps students to understand fatigue factors, but they should also understand that various sources combine to affect overall alertness and performance.  In regard to effects, there are not two distinct types of fatigue.</a:t>
            </a:r>
            <a:endParaRPr lang="en-US" dirty="0" smtClean="0"/>
          </a:p>
        </p:txBody>
      </p:sp>
      <p:sp>
        <p:nvSpPr>
          <p:cNvPr id="4" name="Slide Number Placeholder 3"/>
          <p:cNvSpPr>
            <a:spLocks noGrp="1"/>
          </p:cNvSpPr>
          <p:nvPr>
            <p:ph type="sldNum" sz="quarter" idx="5"/>
          </p:nvPr>
        </p:nvSpPr>
        <p:spPr/>
        <p:txBody>
          <a:bodyPr/>
          <a:lstStyle/>
          <a:p>
            <a:pPr>
              <a:defRPr/>
            </a:pPr>
            <a:fld id="{555B9B41-9AD8-4F42-B596-C6C141B0A26C}" type="slidenum">
              <a:rPr lang="en-US" smtClean="0"/>
              <a:pPr>
                <a:defRPr/>
              </a:pPr>
              <a:t>95</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2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“Here, task-related factors are highlighted.”</a:t>
            </a:r>
            <a:endParaRPr lang="en-US" dirty="0" smtClean="0"/>
          </a:p>
        </p:txBody>
      </p:sp>
      <p:sp>
        <p:nvSpPr>
          <p:cNvPr id="4" name="Slide Number Placeholder 3"/>
          <p:cNvSpPr>
            <a:spLocks noGrp="1"/>
          </p:cNvSpPr>
          <p:nvPr>
            <p:ph type="sldNum" sz="quarter" idx="5"/>
          </p:nvPr>
        </p:nvSpPr>
        <p:spPr/>
        <p:txBody>
          <a:bodyPr/>
          <a:lstStyle/>
          <a:p>
            <a:pPr>
              <a:defRPr/>
            </a:pPr>
            <a:fld id="{7A12E15E-ED2C-4E00-B700-A888DC82DC29}" type="slidenum">
              <a:rPr lang="en-US" smtClean="0"/>
              <a:pPr>
                <a:defRPr/>
              </a:pPr>
              <a:t>96</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“First and foremost is amount of sleep.”</a:t>
            </a:r>
          </a:p>
          <a:p>
            <a:pPr eaLnBrk="1" hangingPunct="1">
              <a:spcBef>
                <a:spcPct val="0"/>
              </a:spcBef>
            </a:pPr>
            <a:r>
              <a:rPr lang="en-US" dirty="0" smtClean="0">
                <a:solidFill>
                  <a:srgbClr val="0033CC"/>
                </a:solidFill>
              </a:rPr>
              <a:t>___________</a:t>
            </a:r>
            <a:endParaRPr lang="en-US" dirty="0" smtClean="0"/>
          </a:p>
          <a:p>
            <a:endParaRPr lang="en-US" dirty="0" smtClean="0"/>
          </a:p>
          <a:p>
            <a:pPr eaLnBrk="1" hangingPunct="1">
              <a:spcBef>
                <a:spcPct val="0"/>
              </a:spcBef>
            </a:pPr>
            <a:r>
              <a:rPr lang="en-US" dirty="0" smtClean="0"/>
              <a:t>Additional instructor note:  Subsequent slides will provide more detail on the first and last bullets.  In regard to previous sleep periods, recall what we learned earlier about sleep debts and recovery.  </a:t>
            </a:r>
          </a:p>
          <a:p>
            <a:endParaRPr lang="en-US" dirty="0" smtClean="0"/>
          </a:p>
        </p:txBody>
      </p:sp>
      <p:sp>
        <p:nvSpPr>
          <p:cNvPr id="4" name="Slide Number Placeholder 3"/>
          <p:cNvSpPr>
            <a:spLocks noGrp="1"/>
          </p:cNvSpPr>
          <p:nvPr>
            <p:ph type="sldNum" sz="quarter" idx="5"/>
          </p:nvPr>
        </p:nvSpPr>
        <p:spPr/>
        <p:txBody>
          <a:bodyPr/>
          <a:lstStyle/>
          <a:p>
            <a:pPr>
              <a:defRPr/>
            </a:pPr>
            <a:fld id="{FFBCEA76-7BFB-43CB-8A3C-6DB89C85B47F}" type="slidenum">
              <a:rPr lang="en-US" smtClean="0"/>
              <a:pPr>
                <a:defRPr/>
              </a:pPr>
              <a:t>97</a:t>
            </a:fld>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4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“This shows the cumulative, progressive effects of different amounts of sleep.  Not everyone is used to interpreting graphs, so this slide may be difficult for some students.  Make sure that they understand the main point:  everyday without adequate sleep lowers alertness and performance a little more.” </a:t>
            </a:r>
          </a:p>
          <a:p>
            <a:pPr eaLnBrk="1" hangingPunct="1">
              <a:spcBef>
                <a:spcPct val="0"/>
              </a:spcBef>
            </a:pPr>
            <a:r>
              <a:rPr lang="en-US" dirty="0" smtClean="0">
                <a:solidFill>
                  <a:srgbClr val="0033CC"/>
                </a:solidFill>
              </a:rPr>
              <a:t>____________</a:t>
            </a:r>
          </a:p>
          <a:p>
            <a:pPr eaLnBrk="1" hangingPunct="1">
              <a:spcBef>
                <a:spcPct val="0"/>
              </a:spcBef>
            </a:pPr>
            <a:endParaRPr lang="en-US" dirty="0" smtClean="0">
              <a:solidFill>
                <a:srgbClr val="0033CC"/>
              </a:solidFill>
            </a:endParaRPr>
          </a:p>
          <a:p>
            <a:pPr eaLnBrk="1" hangingPunct="1">
              <a:spcBef>
                <a:spcPct val="0"/>
              </a:spcBef>
            </a:pPr>
            <a:r>
              <a:rPr lang="en-US" dirty="0" smtClean="0">
                <a:solidFill>
                  <a:srgbClr val="0033CC"/>
                </a:solidFill>
              </a:rPr>
              <a:t>Cited source:  </a:t>
            </a:r>
            <a:r>
              <a:rPr lang="en-US" dirty="0" err="1" smtClean="0"/>
              <a:t>Balkin</a:t>
            </a:r>
            <a:r>
              <a:rPr lang="en-US" dirty="0" smtClean="0"/>
              <a:t> et al., 2000.  This is a good example of a partial sleep deprivation study, where all subjects get some sleep but some get less than they need.  Other studies show that </a:t>
            </a:r>
            <a:r>
              <a:rPr lang="en-US" i="1" dirty="0" smtClean="0"/>
              <a:t>any</a:t>
            </a:r>
            <a:r>
              <a:rPr lang="en-US" dirty="0" smtClean="0"/>
              <a:t> sleep in such studies is much better than no sleep.  Performance measure was the Psychomotor Vigilance Test (PVT), a measure of visual attention which is frequently used in studies of alertness and fatigue.  This work was conducted at the Walter Reed Army Institute of Research with commercial drivers as subjects.</a:t>
            </a:r>
          </a:p>
          <a:p>
            <a:pPr eaLnBrk="1" hangingPunct="1">
              <a:spcBef>
                <a:spcPct val="0"/>
              </a:spcBef>
            </a:pPr>
            <a:endParaRPr lang="en-US" dirty="0" smtClean="0"/>
          </a:p>
          <a:p>
            <a:pPr eaLnBrk="1" hangingPunct="1">
              <a:spcBef>
                <a:spcPct val="0"/>
              </a:spcBef>
            </a:pPr>
            <a:r>
              <a:rPr lang="en-US" dirty="0" smtClean="0"/>
              <a:t>Additional instructor note:   Not everyone is used to interpreting graphs, so this slide may be difficult for some participants.  Make sure they understand its key implications regarding the progressive effects of repeated sleep loss.   As sleep deprivation (whether mild or severe) continues, sleep debts continue to grow and performance becomes worse. </a:t>
            </a:r>
          </a:p>
          <a:p>
            <a:pPr eaLnBrk="1" hangingPunct="1">
              <a:spcBef>
                <a:spcPct val="0"/>
              </a:spcBef>
            </a:pP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61EF3F4B-30B3-4566-A344-E5550DF9AC5D}" type="slidenum">
              <a:rPr lang="en-US" smtClean="0"/>
              <a:pPr>
                <a:defRPr/>
              </a:pPr>
              <a:t>98</a:t>
            </a:fld>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err="1" smtClean="0">
                <a:solidFill>
                  <a:srgbClr val="0033CC"/>
                </a:solidFill>
              </a:rPr>
              <a:t>TtT</a:t>
            </a:r>
            <a:r>
              <a:rPr lang="en-US" dirty="0" smtClean="0">
                <a:solidFill>
                  <a:srgbClr val="0033CC"/>
                </a:solidFill>
              </a:rPr>
              <a:t> Narration:  “Napping is an interesting topic for discussion.  Many people love naps, but not everyone!  Ask participants how often they nap and how beneficial they are.”</a:t>
            </a:r>
          </a:p>
          <a:p>
            <a:pPr eaLnBrk="1" hangingPunct="1">
              <a:spcBef>
                <a:spcPct val="0"/>
              </a:spcBef>
            </a:pPr>
            <a:r>
              <a:rPr lang="en-US" dirty="0" smtClean="0">
                <a:solidFill>
                  <a:srgbClr val="0033CC"/>
                </a:solidFill>
              </a:rPr>
              <a:t>______________</a:t>
            </a:r>
            <a:endParaRPr lang="en-US" dirty="0" smtClean="0"/>
          </a:p>
          <a:p>
            <a:pPr eaLnBrk="1" hangingPunct="1">
              <a:spcBef>
                <a:spcPct val="0"/>
              </a:spcBef>
            </a:pPr>
            <a:endParaRPr lang="en-US" dirty="0" smtClean="0"/>
          </a:p>
          <a:p>
            <a:pPr eaLnBrk="1" hangingPunct="1">
              <a:spcBef>
                <a:spcPct val="0"/>
              </a:spcBef>
            </a:pPr>
            <a:r>
              <a:rPr lang="en-US" dirty="0" smtClean="0"/>
              <a:t>Cited NASA Study:  </a:t>
            </a:r>
            <a:r>
              <a:rPr lang="en-US" dirty="0" err="1" smtClean="0"/>
              <a:t>Rosekind</a:t>
            </a:r>
            <a:r>
              <a:rPr lang="en-US" dirty="0" smtClean="0"/>
              <a:t> et al., 1994.  In this study, pilots were permitted to nap for up to 45 minutes; the average was 26 minutes.  The 45-minute maximum was to ensure that pilots did not fall into deeper stages of sleep (i.e., Non-REM Stages 3 &amp; 4), which would have increased the incidence and duration of sleep inertia upon awakening.  </a:t>
            </a:r>
          </a:p>
          <a:p>
            <a:pPr eaLnBrk="1" hangingPunct="1">
              <a:spcBef>
                <a:spcPct val="0"/>
              </a:spcBef>
            </a:pPr>
            <a:endParaRPr lang="en-US" dirty="0" smtClean="0">
              <a:solidFill>
                <a:srgbClr val="002060"/>
              </a:solidFill>
            </a:endParaRPr>
          </a:p>
          <a:p>
            <a:pPr eaLnBrk="1" hangingPunct="1">
              <a:spcBef>
                <a:spcPct val="0"/>
              </a:spcBef>
            </a:pPr>
            <a:endParaRPr lang="en-US" dirty="0" smtClean="0"/>
          </a:p>
          <a:p>
            <a:endParaRPr lang="en-US" dirty="0" smtClean="0"/>
          </a:p>
          <a:p>
            <a:r>
              <a:rPr lang="en-US" dirty="0" smtClean="0"/>
              <a:t> </a:t>
            </a:r>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D2AF7B8A-7275-484B-AD19-CA79869E0221}" type="slidenum">
              <a:rPr lang="en-US" smtClean="0"/>
              <a:pPr>
                <a:defRPr/>
              </a:pPr>
              <a:t>99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p:nvPr/>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499100"/>
            <a:ext cx="26193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a:xfrm>
            <a:off x="3124200" y="6400800"/>
            <a:ext cx="2895600" cy="365125"/>
          </a:xfrm>
        </p:spPr>
        <p:txBody>
          <a:bodyPr/>
          <a:lstStyle>
            <a:lvl1pPr>
              <a:defRPr/>
            </a:lvl1pPr>
          </a:lstStyle>
          <a:p>
            <a:pPr>
              <a:defRPr/>
            </a:pPr>
            <a:endParaRPr lang="en-US"/>
          </a:p>
        </p:txBody>
      </p:sp>
      <p:sp>
        <p:nvSpPr>
          <p:cNvPr id="7" name="Slide Number Placeholder 5"/>
          <p:cNvSpPr>
            <a:spLocks noGrp="1"/>
          </p:cNvSpPr>
          <p:nvPr>
            <p:ph type="sldNum" sz="quarter" idx="11"/>
          </p:nvPr>
        </p:nvSpPr>
        <p:spPr>
          <a:xfrm>
            <a:off x="6705600" y="6400800"/>
            <a:ext cx="2133600" cy="365125"/>
          </a:xfrm>
        </p:spPr>
        <p:txBody>
          <a:bodyPr/>
          <a:lstStyle>
            <a:lvl1pPr>
              <a:defRPr/>
            </a:lvl1pPr>
          </a:lstStyle>
          <a:p>
            <a:pPr>
              <a:defRPr/>
            </a:pPr>
            <a:fld id="{247FA190-86A3-48FF-A274-D7369DC59B1B}" type="slidenum">
              <a:rPr lang="en-US"/>
              <a:pPr>
                <a:defRPr/>
              </a:pPr>
              <a:t>‹#›</a:t>
            </a:fld>
            <a:endParaRPr lang="en-US" dirty="0"/>
          </a:p>
        </p:txBody>
      </p:sp>
    </p:spTree>
    <p:extLst>
      <p:ext uri="{BB962C8B-B14F-4D97-AF65-F5344CB8AC3E}">
        <p14:creationId xmlns:p14="http://schemas.microsoft.com/office/powerpoint/2010/main" val="1715202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smtClean="0"/>
              <a:t>Subtitle</a:t>
            </a:r>
            <a:endParaRPr lang="en-US" dirty="0"/>
          </a:p>
        </p:txBody>
      </p:sp>
      <p:sp>
        <p:nvSpPr>
          <p:cNvPr id="6" name="Footer Placeholder 2"/>
          <p:cNvSpPr>
            <a:spLocks noGrp="1"/>
          </p:cNvSpPr>
          <p:nvPr>
            <p:ph type="ftr" sz="quarter" idx="10"/>
          </p:nvPr>
        </p:nvSpPr>
        <p:spPr/>
        <p:txBody>
          <a:bodyPr/>
          <a:lstStyle>
            <a:lvl1pPr>
              <a:defRPr/>
            </a:lvl1pPr>
          </a:lstStyle>
          <a:p>
            <a:pPr>
              <a:defRPr/>
            </a:pPr>
            <a:endParaRPr lang="en-US"/>
          </a:p>
        </p:txBody>
      </p:sp>
      <p:sp>
        <p:nvSpPr>
          <p:cNvPr id="7" name="Slide Number Placeholder 3"/>
          <p:cNvSpPr>
            <a:spLocks noGrp="1"/>
          </p:cNvSpPr>
          <p:nvPr>
            <p:ph type="sldNum" sz="quarter" idx="11"/>
          </p:nvPr>
        </p:nvSpPr>
        <p:spPr/>
        <p:txBody>
          <a:bodyPr/>
          <a:lstStyle>
            <a:lvl1pPr>
              <a:defRPr/>
            </a:lvl1pPr>
          </a:lstStyle>
          <a:p>
            <a:pPr>
              <a:defRPr/>
            </a:pPr>
            <a:fld id="{E614F089-FA6F-4D69-9E3F-EBC882105AA8}" type="slidenum">
              <a:rPr lang="en-US"/>
              <a:pPr>
                <a:defRPr/>
              </a:pPr>
              <a:t>‹#›</a:t>
            </a:fld>
            <a:endParaRPr lang="en-US" dirty="0"/>
          </a:p>
        </p:txBody>
      </p:sp>
    </p:spTree>
    <p:extLst>
      <p:ext uri="{BB962C8B-B14F-4D97-AF65-F5344CB8AC3E}">
        <p14:creationId xmlns:p14="http://schemas.microsoft.com/office/powerpoint/2010/main" val="2400278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smtClean="0">
              <a:solidFill>
                <a:schemeClr val="bg1"/>
              </a:solidFill>
            </a:endParaRPr>
          </a:p>
        </p:txBody>
      </p:sp>
      <p:sp>
        <p:nvSpPr>
          <p:cNvPr id="5" name="Footer Placeholder 5"/>
          <p:cNvSpPr txBox="1">
            <a:spLocks/>
          </p:cNvSpPr>
          <p:nvPr/>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6" name="Slide Number Placeholder 6"/>
          <p:cNvSpPr txBox="1">
            <a:spLocks/>
          </p:cNvSpPr>
          <p:nvPr/>
        </p:nvSpPr>
        <p:spPr>
          <a:xfrm>
            <a:off x="6735763" y="6338888"/>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F8AAD66E-A84A-4C5E-A9ED-0D973E5504A6}" type="slidenum">
              <a:rPr lang="en-US" sz="1400" smtClean="0"/>
              <a:pPr fontAlgn="auto">
                <a:spcBef>
                  <a:spcPts val="0"/>
                </a:spcBef>
                <a:spcAft>
                  <a:spcPts val="0"/>
                </a:spcAft>
                <a:defRPr/>
              </a:pPr>
              <a:t>‹#›</a:t>
            </a:fld>
            <a:endParaRPr lang="en-US" sz="1400"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eaLnBrk="1" hangingPunct="1">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97565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smtClean="0">
              <a:solidFill>
                <a:schemeClr val="bg1"/>
              </a:solidFill>
            </a:endParaRPr>
          </a:p>
        </p:txBody>
      </p:sp>
      <p:sp>
        <p:nvSpPr>
          <p:cNvPr id="6" name="Footer Placeholder 5"/>
          <p:cNvSpPr txBox="1">
            <a:spLocks/>
          </p:cNvSpPr>
          <p:nvPr/>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311861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7"/>
          <p:cNvSpPr txBox="1">
            <a:spLocks/>
          </p:cNvSpPr>
          <p:nvPr/>
        </p:nvSpPr>
        <p:spPr bwMode="auto">
          <a:xfrm>
            <a:off x="457200" y="304800"/>
            <a:ext cx="8229600" cy="1143000"/>
          </a:xfrm>
          <a:prstGeom prst="rect">
            <a:avLst/>
          </a:prstGeom>
          <a:solidFill>
            <a:schemeClr val="accent1"/>
          </a:solidFill>
          <a:ln>
            <a:noFill/>
          </a:ln>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sz="4400" dirty="0">
              <a:solidFill>
                <a:schemeClr val="bg1"/>
              </a:solidFill>
              <a:latin typeface="Calibri" pitchFamily="34" charset="0"/>
            </a:endParaRPr>
          </a:p>
        </p:txBody>
      </p:sp>
      <p:sp>
        <p:nvSpPr>
          <p:cNvPr id="9" name="Footer Placeholder 5"/>
          <p:cNvSpPr txBox="1">
            <a:spLocks/>
          </p:cNvSpPr>
          <p:nvPr/>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Tree>
    <p:extLst>
      <p:ext uri="{BB962C8B-B14F-4D97-AF65-F5344CB8AC3E}">
        <p14:creationId xmlns:p14="http://schemas.microsoft.com/office/powerpoint/2010/main" val="4211138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40ECF30D-F617-4BFA-9C60-D371A436D41C}" type="datetime1">
              <a:rPr lang="en-US"/>
              <a:pPr>
                <a:defRPr/>
              </a:pPr>
              <a:t>2/5/2013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96BB7F-ABC7-4F38-87A8-A5E294807CB8}" type="slidenum">
              <a:rPr lang="en-US"/>
              <a:pPr>
                <a:defRPr/>
              </a:pPr>
              <a:t>‹#›</a:t>
            </a:fld>
            <a:endParaRPr lang="en-US" dirty="0"/>
          </a:p>
        </p:txBody>
      </p:sp>
    </p:spTree>
    <p:extLst>
      <p:ext uri="{BB962C8B-B14F-4D97-AF65-F5344CB8AC3E}">
        <p14:creationId xmlns:p14="http://schemas.microsoft.com/office/powerpoint/2010/main" val="3009287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CD40EB85-D2AB-4D29-BB08-E51E921C1F9A}" type="datetime1">
              <a:rPr lang="en-US"/>
              <a:pPr>
                <a:defRPr/>
              </a:pPr>
              <a:t>2/5/2013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F624A2-CA24-4D54-B0AA-F5112F2DBA90}" type="slidenum">
              <a:rPr lang="en-US"/>
              <a:pPr>
                <a:defRPr/>
              </a:pPr>
              <a:t>‹#›</a:t>
            </a:fld>
            <a:endParaRPr lang="en-US" dirty="0"/>
          </a:p>
        </p:txBody>
      </p:sp>
    </p:spTree>
    <p:extLst>
      <p:ext uri="{BB962C8B-B14F-4D97-AF65-F5344CB8AC3E}">
        <p14:creationId xmlns:p14="http://schemas.microsoft.com/office/powerpoint/2010/main" val="3108989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5413015C-0FD0-49CC-A58C-3C860801B6D2}" type="datetime1">
              <a:rPr lang="en-US"/>
              <a:pPr>
                <a:defRPr/>
              </a:pPr>
              <a:t>2/5/2013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82D3E1-26A6-4CC1-A789-95D2574BA680}" type="slidenum">
              <a:rPr lang="en-US"/>
              <a:pPr>
                <a:defRPr/>
              </a:pPr>
              <a:t>‹#›</a:t>
            </a:fld>
            <a:endParaRPr lang="en-US" dirty="0"/>
          </a:p>
        </p:txBody>
      </p:sp>
    </p:spTree>
    <p:extLst>
      <p:ext uri="{BB962C8B-B14F-4D97-AF65-F5344CB8AC3E}">
        <p14:creationId xmlns:p14="http://schemas.microsoft.com/office/powerpoint/2010/main" val="3338753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21F6508E-86DE-4407-B27B-C12B3AE738A5}" type="datetime1">
              <a:rPr lang="en-US"/>
              <a:pPr>
                <a:defRPr/>
              </a:pPr>
              <a:t>2/5/2013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F85205-EB6D-4006-A780-AE07BCF5CF29}" type="slidenum">
              <a:rPr lang="en-US"/>
              <a:pPr>
                <a:defRPr/>
              </a:pPr>
              <a:t>‹#›</a:t>
            </a:fld>
            <a:endParaRPr lang="en-US" dirty="0"/>
          </a:p>
        </p:txBody>
      </p:sp>
    </p:spTree>
    <p:extLst>
      <p:ext uri="{BB962C8B-B14F-4D97-AF65-F5344CB8AC3E}">
        <p14:creationId xmlns:p14="http://schemas.microsoft.com/office/powerpoint/2010/main" val="1797152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0E8B0BEE-EC4A-49CF-AAF9-ECF9CBBA12DE}" type="datetime1">
              <a:rPr lang="en-US"/>
              <a:pPr>
                <a:defRPr/>
              </a:pPr>
              <a:t>2/5/2013</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8F4A6A2-9B9C-46A5-BAC1-BE90FF693BFA}" type="slidenum">
              <a:rPr lang="en-US"/>
              <a:pPr>
                <a:defRPr/>
              </a:pPr>
              <a:t>‹#›</a:t>
            </a:fld>
            <a:endParaRPr lang="en-US" dirty="0"/>
          </a:p>
        </p:txBody>
      </p:sp>
    </p:spTree>
    <p:extLst>
      <p:ext uri="{BB962C8B-B14F-4D97-AF65-F5344CB8AC3E}">
        <p14:creationId xmlns:p14="http://schemas.microsoft.com/office/powerpoint/2010/main" val="971028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EFD097A4-7253-44FC-82E2-92506EBA2705}" type="datetime1">
              <a:rPr lang="en-US"/>
              <a:pPr>
                <a:defRPr/>
              </a:pPr>
              <a:t>2/5/2013</a:t>
            </a:fld>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97CF7BB7-C278-41DF-80B6-AE61215AA35A}" type="slidenum">
              <a:rPr lang="en-US"/>
              <a:pPr>
                <a:defRPr/>
              </a:pPr>
              <a:t>‹#›</a:t>
            </a:fld>
            <a:endParaRPr lang="en-US" dirty="0"/>
          </a:p>
        </p:txBody>
      </p:sp>
    </p:spTree>
    <p:extLst>
      <p:ext uri="{BB962C8B-B14F-4D97-AF65-F5344CB8AC3E}">
        <p14:creationId xmlns:p14="http://schemas.microsoft.com/office/powerpoint/2010/main" val="25497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4"/>
          <p:cNvSpPr/>
          <p:nvPr/>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9" descr="NAMFP-logo.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350" y="4495800"/>
            <a:ext cx="16414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6705600" y="6400800"/>
            <a:ext cx="2133600" cy="365125"/>
          </a:xfrm>
        </p:spPr>
        <p:txBody>
          <a:bodyPr/>
          <a:lstStyle>
            <a:lvl1pPr>
              <a:defRPr/>
            </a:lvl1pPr>
          </a:lstStyle>
          <a:p>
            <a:pPr>
              <a:defRPr/>
            </a:pPr>
            <a:fld id="{D334AE83-B083-458C-B2D4-B08163EDF643}" type="slidenum">
              <a:rPr lang="en-US"/>
              <a:pPr>
                <a:defRPr/>
              </a:pPr>
              <a:t>‹#›</a:t>
            </a:fld>
            <a:endParaRPr lang="en-US" dirty="0"/>
          </a:p>
        </p:txBody>
      </p:sp>
    </p:spTree>
    <p:extLst>
      <p:ext uri="{BB962C8B-B14F-4D97-AF65-F5344CB8AC3E}">
        <p14:creationId xmlns:p14="http://schemas.microsoft.com/office/powerpoint/2010/main" val="2513746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853D0BA4-F8E1-41AE-B7AC-E70A67611BD8}" type="datetime1">
              <a:rPr lang="en-US"/>
              <a:pPr>
                <a:defRPr/>
              </a:pPr>
              <a:t>2/5/2013</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7E4E566D-E13A-4A31-A344-7B96D27E5D7B}" type="slidenum">
              <a:rPr lang="en-US"/>
              <a:pPr>
                <a:defRPr/>
              </a:pPr>
              <a:t>‹#›</a:t>
            </a:fld>
            <a:endParaRPr lang="en-US" dirty="0"/>
          </a:p>
        </p:txBody>
      </p:sp>
    </p:spTree>
    <p:extLst>
      <p:ext uri="{BB962C8B-B14F-4D97-AF65-F5344CB8AC3E}">
        <p14:creationId xmlns:p14="http://schemas.microsoft.com/office/powerpoint/2010/main" val="312105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9956B99C-317A-4525-9FCF-C4FF677DB261}" type="datetime1">
              <a:rPr lang="en-US"/>
              <a:pPr>
                <a:defRPr/>
              </a:pPr>
              <a:t>2/5/2013</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E897E48D-4B95-4954-9C0C-B0547EBCE521}" type="slidenum">
              <a:rPr lang="en-US"/>
              <a:pPr>
                <a:defRPr/>
              </a:pPr>
              <a:t>‹#›</a:t>
            </a:fld>
            <a:endParaRPr lang="en-US" dirty="0"/>
          </a:p>
        </p:txBody>
      </p:sp>
    </p:spTree>
    <p:extLst>
      <p:ext uri="{BB962C8B-B14F-4D97-AF65-F5344CB8AC3E}">
        <p14:creationId xmlns:p14="http://schemas.microsoft.com/office/powerpoint/2010/main" val="2837313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280696D2-C1EE-43A7-8047-A3C3EB5A6426}" type="datetime1">
              <a:rPr lang="en-US"/>
              <a:pPr>
                <a:defRPr/>
              </a:pPr>
              <a:t>2/5/2013</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C3A1DA5-277D-43AF-9F45-FEE17D1FC952}" type="slidenum">
              <a:rPr lang="en-US"/>
              <a:pPr>
                <a:defRPr/>
              </a:pPr>
              <a:t>‹#›</a:t>
            </a:fld>
            <a:endParaRPr lang="en-US" dirty="0"/>
          </a:p>
        </p:txBody>
      </p:sp>
    </p:spTree>
    <p:extLst>
      <p:ext uri="{BB962C8B-B14F-4D97-AF65-F5344CB8AC3E}">
        <p14:creationId xmlns:p14="http://schemas.microsoft.com/office/powerpoint/2010/main" val="37018414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79E2388F-3C32-43F3-920D-B17BAF5D82C8}" type="datetime1">
              <a:rPr lang="en-US"/>
              <a:pPr>
                <a:defRPr/>
              </a:pPr>
              <a:t>2/5/2013</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23CA9F7-5868-45E7-B9F5-4E24CB78E872}" type="slidenum">
              <a:rPr lang="en-US"/>
              <a:pPr>
                <a:defRPr/>
              </a:pPr>
              <a:t>‹#›</a:t>
            </a:fld>
            <a:endParaRPr lang="en-US" dirty="0"/>
          </a:p>
        </p:txBody>
      </p:sp>
    </p:spTree>
    <p:extLst>
      <p:ext uri="{BB962C8B-B14F-4D97-AF65-F5344CB8AC3E}">
        <p14:creationId xmlns:p14="http://schemas.microsoft.com/office/powerpoint/2010/main" val="631805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79B517C8-C43F-4901-A496-13C7F82DA79A}" type="datetime1">
              <a:rPr lang="en-US"/>
              <a:pPr>
                <a:defRPr/>
              </a:pPr>
              <a:t>2/5/2013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EDF437-A95E-4DE4-A9CC-636B89341CF4}" type="slidenum">
              <a:rPr lang="en-US"/>
              <a:pPr>
                <a:defRPr/>
              </a:pPr>
              <a:t>‹#›</a:t>
            </a:fld>
            <a:endParaRPr lang="en-US" dirty="0"/>
          </a:p>
        </p:txBody>
      </p:sp>
    </p:spTree>
    <p:extLst>
      <p:ext uri="{BB962C8B-B14F-4D97-AF65-F5344CB8AC3E}">
        <p14:creationId xmlns:p14="http://schemas.microsoft.com/office/powerpoint/2010/main" val="494780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FC974822-CE0A-485F-A4DE-D4F7D05C37A7}" type="datetime1">
              <a:rPr lang="en-US"/>
              <a:pPr>
                <a:defRPr/>
              </a:pPr>
              <a:t>2/5/2013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9E2933-675F-41B7-9B07-BD2D6ACD79C3}" type="slidenum">
              <a:rPr lang="en-US"/>
              <a:pPr>
                <a:defRPr/>
              </a:pPr>
              <a:t>‹#›</a:t>
            </a:fld>
            <a:endParaRPr lang="en-US" dirty="0"/>
          </a:p>
        </p:txBody>
      </p:sp>
    </p:spTree>
    <p:extLst>
      <p:ext uri="{BB962C8B-B14F-4D97-AF65-F5344CB8AC3E}">
        <p14:creationId xmlns:p14="http://schemas.microsoft.com/office/powerpoint/2010/main" val="989544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smtClean="0"/>
              <a:t>Subtitle</a:t>
            </a:r>
            <a:endParaRPr lang="en-US" dirty="0"/>
          </a:p>
        </p:txBody>
      </p:sp>
      <p:sp>
        <p:nvSpPr>
          <p:cNvPr id="7" name="Footer Placeholder 2"/>
          <p:cNvSpPr>
            <a:spLocks noGrp="1"/>
          </p:cNvSpPr>
          <p:nvPr>
            <p:ph type="ftr" sz="quarter" idx="10"/>
          </p:nvPr>
        </p:nvSpPr>
        <p:spPr/>
        <p:txBody>
          <a:bodyPr/>
          <a:lstStyle>
            <a:lvl1pPr>
              <a:defRPr/>
            </a:lvl1pPr>
          </a:lstStyle>
          <a:p>
            <a:pPr>
              <a:defRPr/>
            </a:pPr>
            <a:endParaRPr lang="en-US"/>
          </a:p>
        </p:txBody>
      </p:sp>
      <p:sp>
        <p:nvSpPr>
          <p:cNvPr id="8" name="Slide Number Placeholder 3"/>
          <p:cNvSpPr>
            <a:spLocks noGrp="1"/>
          </p:cNvSpPr>
          <p:nvPr>
            <p:ph type="sldNum" sz="quarter" idx="11"/>
          </p:nvPr>
        </p:nvSpPr>
        <p:spPr/>
        <p:txBody>
          <a:bodyPr/>
          <a:lstStyle>
            <a:lvl1pPr>
              <a:defRPr/>
            </a:lvl1pPr>
          </a:lstStyle>
          <a:p>
            <a:pPr>
              <a:defRPr/>
            </a:pPr>
            <a:fld id="{0D812B64-994A-4224-86A6-330C98ACA2BD}" type="slidenum">
              <a:rPr lang="en-US"/>
              <a:pPr>
                <a:defRPr/>
              </a:pPr>
              <a:t>‹#›</a:t>
            </a:fld>
            <a:endParaRPr lang="en-US" dirty="0"/>
          </a:p>
        </p:txBody>
      </p:sp>
    </p:spTree>
    <p:extLst>
      <p:ext uri="{BB962C8B-B14F-4D97-AF65-F5344CB8AC3E}">
        <p14:creationId xmlns:p14="http://schemas.microsoft.com/office/powerpoint/2010/main" val="3203280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Title 7"/>
          <p:cNvSpPr txBox="1">
            <a:spLocks/>
          </p:cNvSpPr>
          <p:nvPr/>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smtClean="0">
              <a:solidFill>
                <a:schemeClr val="bg1"/>
              </a:solidFill>
            </a:endParaRPr>
          </a:p>
        </p:txBody>
      </p:sp>
      <p:sp>
        <p:nvSpPr>
          <p:cNvPr id="5" name="Footer Placeholder 5"/>
          <p:cNvSpPr txBox="1">
            <a:spLocks/>
          </p:cNvSpPr>
          <p:nvPr/>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6" name="Slide Number Placeholder 6"/>
          <p:cNvSpPr txBox="1">
            <a:spLocks/>
          </p:cNvSpPr>
          <p:nvPr/>
        </p:nvSpPr>
        <p:spPr>
          <a:xfrm>
            <a:off x="6735763" y="6338888"/>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56535B8-5A83-4BBF-B2FD-B41767C2D8DC}" type="slidenum">
              <a:rPr lang="en-US" sz="1400" smtClean="0"/>
              <a:pPr fontAlgn="auto">
                <a:spcBef>
                  <a:spcPts val="0"/>
                </a:spcBef>
                <a:spcAft>
                  <a:spcPts val="0"/>
                </a:spcAft>
                <a:defRPr/>
              </a:pPr>
              <a:t>‹#›</a:t>
            </a:fld>
            <a:endParaRPr lang="en-US" sz="1400"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eaLnBrk="1" hangingPunct="1">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37921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5" name="Title 7"/>
          <p:cNvSpPr txBox="1">
            <a:spLocks/>
          </p:cNvSpPr>
          <p:nvPr/>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smtClean="0">
              <a:solidFill>
                <a:schemeClr val="bg1"/>
              </a:solidFill>
            </a:endParaRPr>
          </a:p>
        </p:txBody>
      </p:sp>
      <p:sp>
        <p:nvSpPr>
          <p:cNvPr id="6" name="Footer Placeholder 5"/>
          <p:cNvSpPr txBox="1">
            <a:spLocks/>
          </p:cNvSpPr>
          <p:nvPr/>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549185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8" name="Title 7"/>
          <p:cNvSpPr txBox="1">
            <a:spLocks/>
          </p:cNvSpPr>
          <p:nvPr/>
        </p:nvSpPr>
        <p:spPr bwMode="auto">
          <a:xfrm>
            <a:off x="457200" y="304800"/>
            <a:ext cx="8229600" cy="1143000"/>
          </a:xfrm>
          <a:prstGeom prst="rect">
            <a:avLst/>
          </a:prstGeom>
          <a:solidFill>
            <a:schemeClr val="accent1"/>
          </a:solidFill>
          <a:ln>
            <a:noFill/>
          </a:ln>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sz="4400" dirty="0">
              <a:solidFill>
                <a:schemeClr val="bg1"/>
              </a:solidFill>
              <a:latin typeface="Calibri" pitchFamily="34" charset="0"/>
            </a:endParaRPr>
          </a:p>
        </p:txBody>
      </p:sp>
      <p:sp>
        <p:nvSpPr>
          <p:cNvPr id="9" name="Footer Placeholder 5"/>
          <p:cNvSpPr txBox="1">
            <a:spLocks/>
          </p:cNvSpPr>
          <p:nvPr/>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Tree>
    <p:extLst>
      <p:ext uri="{BB962C8B-B14F-4D97-AF65-F5344CB8AC3E}">
        <p14:creationId xmlns:p14="http://schemas.microsoft.com/office/powerpoint/2010/main" val="994287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68017B02-1E53-48B8-982F-EBB1B80DD5CF}" type="datetime1">
              <a:rPr lang="en-US"/>
              <a:pPr>
                <a:defRPr/>
              </a:pPr>
              <a:t>2/5/2013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A71A7F-14FB-47D3-949A-D177448FCA52}" type="slidenum">
              <a:rPr lang="en-US"/>
              <a:pPr>
                <a:defRPr/>
              </a:pPr>
              <a:t>‹#›</a:t>
            </a:fld>
            <a:endParaRPr lang="en-US" dirty="0"/>
          </a:p>
        </p:txBody>
      </p:sp>
    </p:spTree>
    <p:extLst>
      <p:ext uri="{BB962C8B-B14F-4D97-AF65-F5344CB8AC3E}">
        <p14:creationId xmlns:p14="http://schemas.microsoft.com/office/powerpoint/2010/main" val="2064802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p:nvPr/>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499100"/>
            <a:ext cx="26193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a:xfrm>
            <a:off x="3124200" y="6400800"/>
            <a:ext cx="2895600" cy="365125"/>
          </a:xfrm>
        </p:spPr>
        <p:txBody>
          <a:bodyPr/>
          <a:lstStyle>
            <a:lvl1pPr>
              <a:defRPr/>
            </a:lvl1pPr>
          </a:lstStyle>
          <a:p>
            <a:pPr>
              <a:defRPr/>
            </a:pPr>
            <a:endParaRPr lang="en-US"/>
          </a:p>
        </p:txBody>
      </p:sp>
      <p:sp>
        <p:nvSpPr>
          <p:cNvPr id="7" name="Slide Number Placeholder 5"/>
          <p:cNvSpPr>
            <a:spLocks noGrp="1"/>
          </p:cNvSpPr>
          <p:nvPr>
            <p:ph type="sldNum" sz="quarter" idx="11"/>
          </p:nvPr>
        </p:nvSpPr>
        <p:spPr>
          <a:xfrm>
            <a:off x="6705600" y="6400800"/>
            <a:ext cx="2133600" cy="365125"/>
          </a:xfrm>
        </p:spPr>
        <p:txBody>
          <a:bodyPr/>
          <a:lstStyle>
            <a:lvl1pPr>
              <a:defRPr/>
            </a:lvl1pPr>
          </a:lstStyle>
          <a:p>
            <a:pPr>
              <a:defRPr/>
            </a:pPr>
            <a:fld id="{FB28BD6A-F96A-4120-9D76-966245AC1394}" type="slidenum">
              <a:rPr lang="en-US"/>
              <a:pPr>
                <a:defRPr/>
              </a:pPr>
              <a:t>‹#›</a:t>
            </a:fld>
            <a:endParaRPr lang="en-US" dirty="0"/>
          </a:p>
        </p:txBody>
      </p:sp>
    </p:spTree>
    <p:extLst>
      <p:ext uri="{BB962C8B-B14F-4D97-AF65-F5344CB8AC3E}">
        <p14:creationId xmlns:p14="http://schemas.microsoft.com/office/powerpoint/2010/main" val="3046687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4"/>
          <p:cNvSpPr/>
          <p:nvPr/>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9" descr="NAMFP-logo.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350" y="4495800"/>
            <a:ext cx="16414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6705600" y="6400800"/>
            <a:ext cx="2133600" cy="365125"/>
          </a:xfrm>
        </p:spPr>
        <p:txBody>
          <a:bodyPr/>
          <a:lstStyle>
            <a:lvl1pPr>
              <a:defRPr/>
            </a:lvl1pPr>
          </a:lstStyle>
          <a:p>
            <a:pPr>
              <a:defRPr/>
            </a:pPr>
            <a:fld id="{FC075EBE-233A-4F1F-BEBC-ABE58BCCABE8}" type="slidenum">
              <a:rPr lang="en-US"/>
              <a:pPr>
                <a:defRPr/>
              </a:pPr>
              <a:t>‹#›</a:t>
            </a:fld>
            <a:endParaRPr lang="en-US" dirty="0"/>
          </a:p>
        </p:txBody>
      </p:sp>
    </p:spTree>
    <p:extLst>
      <p:ext uri="{BB962C8B-B14F-4D97-AF65-F5344CB8AC3E}">
        <p14:creationId xmlns:p14="http://schemas.microsoft.com/office/powerpoint/2010/main" val="970980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56C66F4-1880-488A-A62A-73855E6E1AA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4138" r:id="rId15"/>
    <p:sldLayoutId id="2147484139" r:id="rId16"/>
    <p:sldLayoutId id="2147484140" r:id="rId17"/>
    <p:sldLayoutId id="2147484141" r:id="rId18"/>
    <p:sldLayoutId id="2147484142" r:id="rId19"/>
    <p:sldLayoutId id="2147484143" r:id="rId20"/>
    <p:sldLayoutId id="2147484144" r:id="rId21"/>
    <p:sldLayoutId id="2147484145" r:id="rId22"/>
    <p:sldLayoutId id="2147484146" r:id="rId23"/>
    <p:sldLayoutId id="2147484147" r:id="rId24"/>
    <p:sldLayoutId id="2147484148" r:id="rId25"/>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2.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4.xml"/><Relationship Id="rId1" Type="http://schemas.openxmlformats.org/officeDocument/2006/relationships/slideLayout" Target="../slideLayouts/slideLayout11.xml"/><Relationship Id="rId4" Type="http://schemas.openxmlformats.org/officeDocument/2006/relationships/image" Target="../media/image64.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6.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8.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0.xml"/><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1.xml"/><Relationship Id="rId1" Type="http://schemas.openxmlformats.org/officeDocument/2006/relationships/slideLayout" Target="../slideLayouts/slideLayout11.xml"/><Relationship Id="rId4" Type="http://schemas.openxmlformats.org/officeDocument/2006/relationships/image" Target="../media/image68.jpeg"/></Relationships>
</file>

<file path=ppt/slides/_rels/slide11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2.xml"/><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3.xml"/><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14.xml"/><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5.xml"/><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7.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8.xml"/><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30.xml"/><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31.xml"/><Relationship Id="rId1" Type="http://schemas.openxmlformats.org/officeDocument/2006/relationships/slideLayout" Target="../slideLayouts/slideLayout11.xml"/><Relationship Id="rId4" Type="http://schemas.openxmlformats.org/officeDocument/2006/relationships/image" Target="../media/image78.jpeg"/></Relationships>
</file>

<file path=ppt/slides/_rels/slide13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32.xml"/><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33.xml"/><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34.xml"/><Relationship Id="rId1" Type="http://schemas.openxmlformats.org/officeDocument/2006/relationships/slideLayout" Target="../slideLayouts/slideLayout11.xml"/><Relationship Id="rId4" Type="http://schemas.openxmlformats.org/officeDocument/2006/relationships/image" Target="../media/image82.jpeg"/></Relationships>
</file>

<file path=ppt/slides/_rels/slide1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35.xml"/><Relationship Id="rId1" Type="http://schemas.openxmlformats.org/officeDocument/2006/relationships/slideLayout" Target="../slideLayouts/slideLayout11.xml"/><Relationship Id="rId4" Type="http://schemas.openxmlformats.org/officeDocument/2006/relationships/image" Target="../media/image84.jpeg"/></Relationships>
</file>

<file path=ppt/slides/_rels/slide136.xml.rels><?xml version="1.0" encoding="UTF-8" standalone="yes"?>
<Relationships xmlns="http://schemas.openxmlformats.org/package/2006/relationships"><Relationship Id="rId3" Type="http://schemas.openxmlformats.org/officeDocument/2006/relationships/hyperlink" Target="http://www.smokefree.gov/" TargetMode="External"/><Relationship Id="rId2" Type="http://schemas.openxmlformats.org/officeDocument/2006/relationships/notesSlide" Target="../notesSlides/notesSlide136.xml"/><Relationship Id="rId1" Type="http://schemas.openxmlformats.org/officeDocument/2006/relationships/slideLayout" Target="../slideLayouts/slideLayout11.xml"/><Relationship Id="rId4" Type="http://schemas.openxmlformats.org/officeDocument/2006/relationships/image" Target="../media/image85.png"/></Relationships>
</file>

<file path=ppt/slides/_rels/slide137.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137.xml"/><Relationship Id="rId1" Type="http://schemas.openxmlformats.org/officeDocument/2006/relationships/slideLayout" Target="../slideLayouts/slideLayout11.xml"/><Relationship Id="rId4" Type="http://schemas.openxmlformats.org/officeDocument/2006/relationships/image" Target="../media/image87.jpeg"/></Relationships>
</file>

<file path=ppt/slides/_rels/slide13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38.xml"/><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9.xml"/><Relationship Id="rId1" Type="http://schemas.openxmlformats.org/officeDocument/2006/relationships/slideLayout" Target="../slideLayouts/slideLayout11.xml"/><Relationship Id="rId4" Type="http://schemas.openxmlformats.org/officeDocument/2006/relationships/image" Target="../media/image90.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0.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142.xml"/><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43.xml"/><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44.xml"/><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45.xml"/><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notesSlide" Target="../notesSlides/notesSlide146.xml"/><Relationship Id="rId1" Type="http://schemas.openxmlformats.org/officeDocument/2006/relationships/slideLayout" Target="../slideLayouts/slideLayout11.xml"/><Relationship Id="rId4" Type="http://schemas.openxmlformats.org/officeDocument/2006/relationships/image" Target="../media/image96.jpeg"/></Relationships>
</file>

<file path=ppt/slides/_rels/slide14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47.xml"/><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48.xml"/><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4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50.xml"/><Relationship Id="rId1" Type="http://schemas.openxmlformats.org/officeDocument/2006/relationships/slideLayout" Target="../slideLayouts/slideLayout1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1.xml"/></Relationships>
</file>

<file path=ppt/slides/_rels/slide15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53.xml"/><Relationship Id="rId1" Type="http://schemas.openxmlformats.org/officeDocument/2006/relationships/slideLayout" Target="../slideLayouts/slideLayout11.xml"/></Relationships>
</file>

<file path=ppt/slides/_rels/slide15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54.xml"/><Relationship Id="rId1" Type="http://schemas.openxmlformats.org/officeDocument/2006/relationships/slideLayout" Target="../slideLayouts/slideLayout11.xml"/></Relationships>
</file>

<file path=ppt/slides/_rels/slide15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55.xml"/><Relationship Id="rId1" Type="http://schemas.openxmlformats.org/officeDocument/2006/relationships/slideLayout" Target="../slideLayouts/slideLayout11.xml"/></Relationships>
</file>

<file path=ppt/slides/_rels/slide156.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notesSlide" Target="../notesSlides/notesSlide156.xml"/><Relationship Id="rId1" Type="http://schemas.openxmlformats.org/officeDocument/2006/relationships/slideLayout" Target="../slideLayouts/slideLayout11.xml"/><Relationship Id="rId4" Type="http://schemas.openxmlformats.org/officeDocument/2006/relationships/image" Target="../media/image104.jpeg"/></Relationships>
</file>

<file path=ppt/slides/_rels/slide15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57.xml"/><Relationship Id="rId1" Type="http://schemas.openxmlformats.org/officeDocument/2006/relationships/slideLayout" Target="../slideLayouts/slideLayout11.xml"/></Relationships>
</file>

<file path=ppt/slides/_rels/slide15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58.xml"/><Relationship Id="rId1" Type="http://schemas.openxmlformats.org/officeDocument/2006/relationships/slideLayout" Target="../slideLayouts/slideLayout11.xml"/><Relationship Id="rId4" Type="http://schemas.openxmlformats.org/officeDocument/2006/relationships/image" Target="../media/image107.jpeg"/></Relationships>
</file>

<file path=ppt/slides/_rels/slide1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1.xml"/></Relationships>
</file>

<file path=ppt/slides/_rels/slide1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1.xml"/><Relationship Id="rId1" Type="http://schemas.openxmlformats.org/officeDocument/2006/relationships/slideLayout" Target="../slideLayouts/slideLayout11.xml"/></Relationships>
</file>

<file path=ppt/slides/_rels/slide16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62.xml"/><Relationship Id="rId1" Type="http://schemas.openxmlformats.org/officeDocument/2006/relationships/slideLayout" Target="../slideLayouts/slideLayout11.xml"/></Relationships>
</file>

<file path=ppt/slides/_rels/slide16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63.xml"/><Relationship Id="rId1" Type="http://schemas.openxmlformats.org/officeDocument/2006/relationships/slideLayout" Target="../slideLayouts/slideLayout11.xml"/><Relationship Id="rId5" Type="http://schemas.openxmlformats.org/officeDocument/2006/relationships/image" Target="../media/image113.jpeg"/><Relationship Id="rId4" Type="http://schemas.openxmlformats.org/officeDocument/2006/relationships/image" Target="../media/image112.jpeg"/></Relationships>
</file>

<file path=ppt/slides/_rels/slide16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64.xml"/><Relationship Id="rId1" Type="http://schemas.openxmlformats.org/officeDocument/2006/relationships/slideLayout" Target="../slideLayouts/slideLayout11.xml"/><Relationship Id="rId5" Type="http://schemas.openxmlformats.org/officeDocument/2006/relationships/image" Target="../media/image116.jpeg"/><Relationship Id="rId4" Type="http://schemas.openxmlformats.org/officeDocument/2006/relationships/image" Target="../media/image115.jpe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1.xml"/></Relationships>
</file>

<file path=ppt/slides/_rels/slide16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68.xml"/><Relationship Id="rId1" Type="http://schemas.openxmlformats.org/officeDocument/2006/relationships/slideLayout" Target="../slideLayouts/slideLayout11.xml"/></Relationships>
</file>

<file path=ppt/slides/_rels/slide16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69.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3.wmf"/></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1.xml"/></Relationships>
</file>

<file path=ppt/slides/_rels/slide17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72.xml"/><Relationship Id="rId1" Type="http://schemas.openxmlformats.org/officeDocument/2006/relationships/slideLayout" Target="../slideLayouts/slideLayout11.xml"/></Relationships>
</file>

<file path=ppt/slides/_rels/slide17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73.xml"/><Relationship Id="rId1" Type="http://schemas.openxmlformats.org/officeDocument/2006/relationships/slideLayout" Target="../slideLayouts/slideLayout1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1.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1.xml"/></Relationships>
</file>

<file path=ppt/slides/_rels/slide17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77.xml"/><Relationship Id="rId1" Type="http://schemas.openxmlformats.org/officeDocument/2006/relationships/slideLayout" Target="../slideLayouts/slideLayout1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8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80.xml"/><Relationship Id="rId1" Type="http://schemas.openxmlformats.org/officeDocument/2006/relationships/slideLayout" Target="../slideLayouts/slideLayout11.xml"/></Relationships>
</file>

<file path=ppt/slides/_rels/slide18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81.xml"/><Relationship Id="rId1" Type="http://schemas.openxmlformats.org/officeDocument/2006/relationships/slideLayout" Target="../slideLayouts/slideLayout11.xml"/></Relationships>
</file>

<file path=ppt/slides/_rels/slide18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82.xml"/><Relationship Id="rId1" Type="http://schemas.openxmlformats.org/officeDocument/2006/relationships/slideLayout" Target="../slideLayouts/slideLayout11.xml"/></Relationships>
</file>

<file path=ppt/slides/_rels/slide18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83.xml"/><Relationship Id="rId1" Type="http://schemas.openxmlformats.org/officeDocument/2006/relationships/slideLayout" Target="../slideLayouts/slideLayout11.xml"/></Relationships>
</file>

<file path=ppt/slides/_rels/slide18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84.xml"/><Relationship Id="rId1" Type="http://schemas.openxmlformats.org/officeDocument/2006/relationships/slideLayout" Target="../slideLayouts/slideLayout11.xml"/></Relationships>
</file>

<file path=ppt/slides/_rels/slide18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85.xml"/><Relationship Id="rId1" Type="http://schemas.openxmlformats.org/officeDocument/2006/relationships/slideLayout" Target="../slideLayouts/slideLayout11.xml"/></Relationships>
</file>

<file path=ppt/slides/_rels/slide18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86.xml"/><Relationship Id="rId1" Type="http://schemas.openxmlformats.org/officeDocument/2006/relationships/slideLayout" Target="../slideLayouts/slideLayout1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6.xml"/><Relationship Id="rId1" Type="http://schemas.openxmlformats.org/officeDocument/2006/relationships/slideLayout" Target="../slideLayouts/slideLayout11.xml"/></Relationships>
</file>

<file path=ppt/slides/_rels/slide19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97.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9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0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00.xml"/><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15.xml"/><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16.xml"/><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1.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11.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1.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1.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3.xml"/></Relationships>
</file>

<file path=ppt/slides/_rels/slide22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23.xml"/><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24.xml"/><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25.xml"/><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6.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29.jpeg"/></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image" Target="../media/image31.jpeg"/></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55.xml"/><Relationship Id="rId1" Type="http://schemas.openxmlformats.org/officeDocument/2006/relationships/slideLayout" Target="../slideLayouts/slideLayout1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3.xml"/><Relationship Id="rId1" Type="http://schemas.openxmlformats.org/officeDocument/2006/relationships/slideLayout" Target="../slideLayouts/slideLayout11.xml"/><Relationship Id="rId4" Type="http://schemas.openxmlformats.org/officeDocument/2006/relationships/image" Target="../media/image44.jpe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0.xml"/><Relationship Id="rId1" Type="http://schemas.openxmlformats.org/officeDocument/2006/relationships/slideLayout" Target="../slideLayouts/slideLayout11.xml"/><Relationship Id="rId4" Type="http://schemas.openxmlformats.org/officeDocument/2006/relationships/image" Target="../media/image51.jpeg"/></Relationships>
</file>

<file path=ppt/slides/_rels/slide8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2.xml"/><Relationship Id="rId1" Type="http://schemas.openxmlformats.org/officeDocument/2006/relationships/slideLayout" Target="../slideLayouts/slideLayout11.xml"/><Relationship Id="rId4" Type="http://schemas.openxmlformats.org/officeDocument/2006/relationships/image" Target="../media/image58.jpeg"/></Relationships>
</file>

<file path=ppt/slides/_rels/slide93.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93.xml"/><Relationship Id="rId1" Type="http://schemas.openxmlformats.org/officeDocument/2006/relationships/slideLayout" Target="../slideLayouts/slideLayout11.xml"/><Relationship Id="rId4" Type="http://schemas.openxmlformats.org/officeDocument/2006/relationships/image" Target="../media/image54.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7.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8.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99CC">
            <a:alpha val="79999"/>
          </a:srgbClr>
        </a:solidFill>
        <a:effectLst/>
      </p:bgPr>
    </p:bg>
    <p:spTree>
      <p:nvGrpSpPr>
        <p:cNvPr id="1" name=""/>
        <p:cNvGrpSpPr/>
        <p:nvPr/>
      </p:nvGrpSpPr>
      <p:grpSpPr>
        <a:xfrm>
          <a:off x="0" y="0"/>
          <a:ext cx="0" cy="0"/>
          <a:chOff x="0" y="0"/>
          <a:chExt cx="0" cy="0"/>
        </a:xfrm>
      </p:grpSpPr>
      <p:sp>
        <p:nvSpPr>
          <p:cNvPr id="27650" name="Title 1"/>
          <p:cNvSpPr>
            <a:spLocks noGrp="1"/>
          </p:cNvSpPr>
          <p:nvPr>
            <p:ph type="ctrTitle"/>
          </p:nvPr>
        </p:nvSpPr>
        <p:spPr>
          <a:xfrm>
            <a:off x="688975" y="554038"/>
            <a:ext cx="7772400" cy="1470025"/>
          </a:xfrm>
        </p:spPr>
        <p:txBody>
          <a:bodyPr/>
          <a:lstStyle/>
          <a:p>
            <a:pPr eaLnBrk="1" hangingPunct="1"/>
            <a:r>
              <a:rPr lang="en-US" smtClean="0"/>
              <a:t>Module 5: Train-the-Trainer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57200" y="1600200"/>
          <a:ext cx="8229600" cy="4724400"/>
        </p:xfrm>
        <a:graphic>
          <a:graphicData uri="http://schemas.openxmlformats.org/drawingml/2006/table">
            <a:tbl>
              <a:tblPr firstRow="1" bandRow="1">
                <a:tableStyleId>{3B4B98B0-60AC-42C2-AFA5-B58CD77FA1E5}</a:tableStyleId>
              </a:tblPr>
              <a:tblGrid>
                <a:gridCol w="2743200"/>
                <a:gridCol w="2743200"/>
                <a:gridCol w="2743200"/>
              </a:tblGrid>
              <a:tr h="4724400">
                <a:tc>
                  <a:txBody>
                    <a:bodyPr/>
                    <a:lstStyle/>
                    <a:p>
                      <a:r>
                        <a:rPr lang="en-US" sz="2000" dirty="0" smtClean="0">
                          <a:solidFill>
                            <a:srgbClr val="006600"/>
                          </a:solidFill>
                        </a:rPr>
                        <a:t>Intro</a:t>
                      </a:r>
                      <a:r>
                        <a:rPr lang="en-US" sz="2000" baseline="0" dirty="0" smtClean="0">
                          <a:solidFill>
                            <a:srgbClr val="006600"/>
                          </a:solidFill>
                        </a:rPr>
                        <a:t>duction </a:t>
                      </a:r>
                      <a:endParaRPr lang="en-US" sz="2000" dirty="0" smtClean="0">
                        <a:solidFill>
                          <a:srgbClr val="006600"/>
                        </a:solidFill>
                      </a:endParaRPr>
                    </a:p>
                    <a:p>
                      <a:pPr>
                        <a:buFont typeface="Arial" pitchFamily="34" charset="0"/>
                        <a:buChar char="•"/>
                      </a:pPr>
                      <a:r>
                        <a:rPr lang="en-US" sz="2000" dirty="0" smtClean="0">
                          <a:solidFill>
                            <a:srgbClr val="002060"/>
                          </a:solidFill>
                        </a:rPr>
                        <a:t> Introduction to Module</a:t>
                      </a:r>
                    </a:p>
                    <a:p>
                      <a:pPr>
                        <a:buFont typeface="Arial" pitchFamily="34" charset="0"/>
                        <a:buChar char="•"/>
                      </a:pPr>
                      <a:r>
                        <a:rPr lang="en-US" sz="2000" dirty="0" smtClean="0">
                          <a:solidFill>
                            <a:srgbClr val="002060"/>
                          </a:solidFill>
                        </a:rPr>
                        <a:t> Sleep, Alertness, Wellness, &amp; Performance</a:t>
                      </a:r>
                    </a:p>
                    <a:p>
                      <a:pPr>
                        <a:buFont typeface="Arial" pitchFamily="34" charset="0"/>
                        <a:buNone/>
                      </a:pPr>
                      <a:endParaRPr lang="en-US" sz="2000" dirty="0" smtClean="0"/>
                    </a:p>
                    <a:p>
                      <a:pPr>
                        <a:buFont typeface="Arial" pitchFamily="34" charset="0"/>
                        <a:buNone/>
                      </a:pPr>
                      <a:r>
                        <a:rPr lang="en-US" sz="2000" u="sng" dirty="0" smtClean="0">
                          <a:solidFill>
                            <a:srgbClr val="006600"/>
                          </a:solidFill>
                        </a:rPr>
                        <a:t>Lesson 1</a:t>
                      </a:r>
                      <a:r>
                        <a:rPr lang="en-US" sz="2000" dirty="0" smtClean="0">
                          <a:solidFill>
                            <a:srgbClr val="006600"/>
                          </a:solidFill>
                        </a:rPr>
                        <a:t>: Characteristics of Fatigue &amp; Fatigue Crashes</a:t>
                      </a:r>
                    </a:p>
                    <a:p>
                      <a:pPr>
                        <a:buFont typeface="Arial" pitchFamily="34" charset="0"/>
                        <a:buChar char="•"/>
                      </a:pPr>
                      <a:r>
                        <a:rPr lang="en-US" sz="2000" dirty="0" smtClean="0"/>
                        <a:t> </a:t>
                      </a:r>
                      <a:r>
                        <a:rPr lang="en-US" sz="2000" dirty="0" smtClean="0">
                          <a:solidFill>
                            <a:srgbClr val="002060"/>
                          </a:solidFill>
                        </a:rPr>
                        <a:t>What is Fatigue?</a:t>
                      </a:r>
                    </a:p>
                    <a:p>
                      <a:pPr>
                        <a:buFont typeface="Arial" pitchFamily="34" charset="0"/>
                        <a:buChar char="•"/>
                      </a:pPr>
                      <a:r>
                        <a:rPr lang="en-US" sz="2000" dirty="0" smtClean="0">
                          <a:solidFill>
                            <a:srgbClr val="002060"/>
                          </a:solidFill>
                        </a:rPr>
                        <a:t> Fatigue</a:t>
                      </a:r>
                      <a:r>
                        <a:rPr lang="en-US" sz="2000" baseline="0" dirty="0" smtClean="0">
                          <a:solidFill>
                            <a:srgbClr val="002060"/>
                          </a:solidFill>
                        </a:rPr>
                        <a:t> </a:t>
                      </a:r>
                      <a:r>
                        <a:rPr lang="en-US" sz="2000" dirty="0" smtClean="0">
                          <a:solidFill>
                            <a:srgbClr val="002060"/>
                          </a:solidFill>
                        </a:rPr>
                        <a:t>Characteristics </a:t>
                      </a:r>
                    </a:p>
                    <a:p>
                      <a:pPr>
                        <a:buFont typeface="Arial" pitchFamily="34" charset="0"/>
                        <a:buChar char="•"/>
                      </a:pPr>
                      <a:r>
                        <a:rPr lang="en-US" sz="2000" dirty="0" smtClean="0">
                          <a:solidFill>
                            <a:srgbClr val="002060"/>
                          </a:solidFill>
                        </a:rPr>
                        <a:t> Fatigue-Related Crashes</a:t>
                      </a:r>
                      <a:endParaRPr lang="en-US" sz="2000" dirty="0"/>
                    </a:p>
                  </a:txBody>
                  <a:tcPr marL="85134" marR="85134"/>
                </a:tc>
                <a:tc>
                  <a:txBody>
                    <a:bodyPr/>
                    <a:lstStyle/>
                    <a:p>
                      <a:r>
                        <a:rPr lang="en-US" sz="2000" u="sng" dirty="0" smtClean="0">
                          <a:solidFill>
                            <a:srgbClr val="006600"/>
                          </a:solidFill>
                        </a:rPr>
                        <a:t>Lesson 2</a:t>
                      </a:r>
                      <a:r>
                        <a:rPr lang="en-US" sz="2000" dirty="0" smtClean="0">
                          <a:solidFill>
                            <a:srgbClr val="006600"/>
                          </a:solidFill>
                        </a:rPr>
                        <a:t>: Sleep &amp; Other Factors Affecting Alertnes</a:t>
                      </a:r>
                      <a:r>
                        <a:rPr lang="en-US" sz="2000" dirty="0" smtClean="0"/>
                        <a:t>s</a:t>
                      </a:r>
                    </a:p>
                    <a:p>
                      <a:pPr>
                        <a:buFont typeface="Arial" pitchFamily="34" charset="0"/>
                        <a:buChar char="•"/>
                      </a:pPr>
                      <a:r>
                        <a:rPr lang="en-US" sz="2000" dirty="0" smtClean="0"/>
                        <a:t> </a:t>
                      </a:r>
                      <a:r>
                        <a:rPr lang="en-US" sz="2000" dirty="0" smtClean="0">
                          <a:solidFill>
                            <a:srgbClr val="002060"/>
                          </a:solidFill>
                        </a:rPr>
                        <a:t>What is Sleep? </a:t>
                      </a:r>
                    </a:p>
                    <a:p>
                      <a:pPr>
                        <a:buFont typeface="Arial" pitchFamily="34" charset="0"/>
                        <a:buChar char="•"/>
                      </a:pPr>
                      <a:r>
                        <a:rPr lang="en-US" sz="2000" dirty="0" smtClean="0">
                          <a:solidFill>
                            <a:srgbClr val="002060"/>
                          </a:solidFill>
                        </a:rPr>
                        <a:t> Factors Affecting Alertness &amp; Performance</a:t>
                      </a:r>
                    </a:p>
                    <a:p>
                      <a:pPr>
                        <a:buFont typeface="Arial" pitchFamily="34" charset="0"/>
                        <a:buChar char="•"/>
                      </a:pPr>
                      <a:r>
                        <a:rPr lang="en-US" sz="2000" dirty="0" smtClean="0">
                          <a:solidFill>
                            <a:srgbClr val="002060"/>
                          </a:solidFill>
                        </a:rPr>
                        <a:t> Individual Differences in Fatigue Susceptibility</a:t>
                      </a:r>
                    </a:p>
                    <a:p>
                      <a:pPr>
                        <a:buFont typeface="Arial" pitchFamily="34" charset="0"/>
                        <a:buNone/>
                      </a:pPr>
                      <a:endParaRPr lang="en-US" sz="2000" dirty="0" smtClean="0"/>
                    </a:p>
                    <a:p>
                      <a:r>
                        <a:rPr lang="en-US" sz="2000" u="sng" dirty="0" smtClean="0">
                          <a:solidFill>
                            <a:srgbClr val="006600"/>
                          </a:solidFill>
                        </a:rPr>
                        <a:t>Lesson 3</a:t>
                      </a:r>
                      <a:r>
                        <a:rPr lang="en-US" sz="2000" dirty="0" smtClean="0">
                          <a:solidFill>
                            <a:srgbClr val="006600"/>
                          </a:solidFill>
                        </a:rPr>
                        <a:t>: Health, Wellness,</a:t>
                      </a:r>
                      <a:r>
                        <a:rPr lang="en-US" sz="2000" baseline="0" dirty="0" smtClean="0">
                          <a:solidFill>
                            <a:srgbClr val="006600"/>
                          </a:solidFill>
                        </a:rPr>
                        <a:t> Drugs, &amp; Medications</a:t>
                      </a:r>
                      <a:endParaRPr lang="en-US" sz="2000" dirty="0" smtClean="0">
                        <a:solidFill>
                          <a:srgbClr val="006600"/>
                        </a:solidFill>
                      </a:endParaRPr>
                    </a:p>
                    <a:p>
                      <a:pPr>
                        <a:buFont typeface="Arial" pitchFamily="34" charset="0"/>
                        <a:buChar char="•"/>
                      </a:pPr>
                      <a:r>
                        <a:rPr lang="en-US" sz="2000" dirty="0" smtClean="0"/>
                        <a:t> </a:t>
                      </a:r>
                      <a:r>
                        <a:rPr lang="en-US" sz="2000" dirty="0" smtClean="0">
                          <a:solidFill>
                            <a:srgbClr val="002060"/>
                          </a:solidFill>
                        </a:rPr>
                        <a:t>Health &amp; Wellness </a:t>
                      </a:r>
                    </a:p>
                    <a:p>
                      <a:pPr>
                        <a:buFont typeface="Arial" pitchFamily="34" charset="0"/>
                        <a:buChar char="•"/>
                      </a:pPr>
                      <a:r>
                        <a:rPr lang="en-US" sz="2000" dirty="0" smtClean="0">
                          <a:solidFill>
                            <a:srgbClr val="002060"/>
                          </a:solidFill>
                        </a:rPr>
                        <a:t> Drugs</a:t>
                      </a:r>
                      <a:r>
                        <a:rPr lang="en-US" sz="2000" baseline="0" dirty="0" smtClean="0">
                          <a:solidFill>
                            <a:srgbClr val="002060"/>
                          </a:solidFill>
                        </a:rPr>
                        <a:t> &amp; Medications</a:t>
                      </a:r>
                      <a:endParaRPr lang="en-US" sz="2000" dirty="0"/>
                    </a:p>
                  </a:txBody>
                  <a:tcPr marL="85134" marR="85134"/>
                </a:tc>
                <a:tc>
                  <a:txBody>
                    <a:bodyPr/>
                    <a:lstStyle/>
                    <a:p>
                      <a:r>
                        <a:rPr lang="en-US" sz="2000" u="sng" dirty="0" smtClean="0">
                          <a:solidFill>
                            <a:srgbClr val="006600"/>
                          </a:solidFill>
                        </a:rPr>
                        <a:t>Lesson 4</a:t>
                      </a:r>
                      <a:r>
                        <a:rPr lang="en-US" sz="2000" dirty="0" smtClean="0">
                          <a:solidFill>
                            <a:srgbClr val="006600"/>
                          </a:solidFill>
                        </a:rPr>
                        <a:t>: Alertness &amp; CMV Driving</a:t>
                      </a:r>
                    </a:p>
                    <a:p>
                      <a:pPr>
                        <a:buFont typeface="Arial" pitchFamily="34" charset="0"/>
                        <a:buChar char="•"/>
                      </a:pPr>
                      <a:r>
                        <a:rPr lang="en-US" sz="2000" dirty="0" smtClean="0"/>
                        <a:t> </a:t>
                      </a:r>
                      <a:r>
                        <a:rPr lang="en-US" sz="2000" dirty="0" smtClean="0">
                          <a:solidFill>
                            <a:srgbClr val="002060"/>
                          </a:solidFill>
                        </a:rPr>
                        <a:t>Improving Sleep &amp; Alertness</a:t>
                      </a:r>
                    </a:p>
                    <a:p>
                      <a:pPr>
                        <a:buFont typeface="Arial" pitchFamily="34" charset="0"/>
                        <a:buChar char="•"/>
                      </a:pPr>
                      <a:r>
                        <a:rPr lang="en-US" sz="2000" dirty="0" smtClean="0">
                          <a:solidFill>
                            <a:srgbClr val="002060"/>
                          </a:solidFill>
                        </a:rPr>
                        <a:t> Scheduling &amp; HOS </a:t>
                      </a:r>
                    </a:p>
                    <a:p>
                      <a:pPr>
                        <a:buFont typeface="Arial" pitchFamily="34" charset="0"/>
                        <a:buChar char="•"/>
                      </a:pPr>
                      <a:r>
                        <a:rPr lang="en-US" sz="2000" dirty="0" smtClean="0">
                          <a:solidFill>
                            <a:srgbClr val="002060"/>
                          </a:solidFill>
                        </a:rPr>
                        <a:t> Team Driving</a:t>
                      </a:r>
                    </a:p>
                    <a:p>
                      <a:pPr>
                        <a:buFont typeface="Arial" pitchFamily="34" charset="0"/>
                        <a:buNone/>
                      </a:pPr>
                      <a:endParaRPr lang="en-US" sz="2000" dirty="0" smtClean="0"/>
                    </a:p>
                    <a:p>
                      <a:r>
                        <a:rPr lang="en-US" sz="2000" u="none" baseline="0" dirty="0" smtClean="0">
                          <a:solidFill>
                            <a:srgbClr val="006600"/>
                          </a:solidFill>
                        </a:rPr>
                        <a:t>Conclusion</a:t>
                      </a:r>
                      <a:endParaRPr lang="en-US" sz="2000" u="none" dirty="0" smtClean="0">
                        <a:solidFill>
                          <a:srgbClr val="006600"/>
                        </a:solidFill>
                      </a:endParaRPr>
                    </a:p>
                    <a:p>
                      <a:pPr>
                        <a:buFont typeface="Arial" pitchFamily="34" charset="0"/>
                        <a:buChar char="•"/>
                      </a:pPr>
                      <a:r>
                        <a:rPr lang="en-US" sz="2000" dirty="0" smtClean="0"/>
                        <a:t> </a:t>
                      </a:r>
                      <a:r>
                        <a:rPr lang="en-US" sz="2000" dirty="0" smtClean="0">
                          <a:solidFill>
                            <a:srgbClr val="002060"/>
                          </a:solidFill>
                        </a:rPr>
                        <a:t>Review</a:t>
                      </a:r>
                    </a:p>
                    <a:p>
                      <a:pPr>
                        <a:buFont typeface="Arial" pitchFamily="34" charset="0"/>
                        <a:buChar char="•"/>
                      </a:pPr>
                      <a:r>
                        <a:rPr lang="en-US" sz="2000" dirty="0" smtClean="0">
                          <a:solidFill>
                            <a:srgbClr val="002060"/>
                          </a:solidFill>
                        </a:rPr>
                        <a:t> Module Exam</a:t>
                      </a:r>
                      <a:endParaRPr lang="en-US" sz="2000" dirty="0">
                        <a:solidFill>
                          <a:srgbClr val="002060"/>
                        </a:solidFill>
                      </a:endParaRPr>
                    </a:p>
                  </a:txBody>
                  <a:tcPr marL="85134" marR="85134"/>
                </a:tc>
              </a:tr>
            </a:tbl>
          </a:graphicData>
        </a:graphic>
      </p:graphicFrame>
      <p:sp>
        <p:nvSpPr>
          <p:cNvPr id="36872" name="Title 2"/>
          <p:cNvSpPr>
            <a:spLocks noGrp="1"/>
          </p:cNvSpPr>
          <p:nvPr>
            <p:ph type="title"/>
          </p:nvPr>
        </p:nvSpPr>
        <p:spPr/>
        <p:txBody>
          <a:bodyPr/>
          <a:lstStyle/>
          <a:p>
            <a:pPr eaLnBrk="1" hangingPunct="1">
              <a:lnSpc>
                <a:spcPts val="4575"/>
              </a:lnSpc>
            </a:pPr>
            <a:r>
              <a:rPr lang="en-US" smtClean="0"/>
              <a:t>Module 3 Overview</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pPr>
              <a:lnSpc>
                <a:spcPts val="4575"/>
              </a:lnSpc>
            </a:pPr>
            <a:r>
              <a:rPr lang="en-US" dirty="0" smtClean="0"/>
              <a:t>Time-of-Day</a:t>
            </a:r>
            <a:r>
              <a:rPr lang="en-US" dirty="0" smtClean="0">
                <a:solidFill>
                  <a:srgbClr val="002060"/>
                </a:solidFill>
              </a:rPr>
              <a:t> </a:t>
            </a:r>
            <a:endParaRPr lang="en-US" dirty="0" smtClean="0"/>
          </a:p>
        </p:txBody>
      </p:sp>
      <p:sp>
        <p:nvSpPr>
          <p:cNvPr id="3" name="Content Placeholder 2"/>
          <p:cNvSpPr>
            <a:spLocks noGrp="1"/>
          </p:cNvSpPr>
          <p:nvPr>
            <p:ph idx="1"/>
          </p:nvPr>
        </p:nvSpPr>
        <p:spPr/>
        <p:txBody>
          <a:bodyPr>
            <a:normAutofit fontScale="92500" lnSpcReduction="10000"/>
          </a:bodyPr>
          <a:lstStyle/>
          <a:p>
            <a:pPr>
              <a:buFont typeface="Arial" pitchFamily="34" charset="0"/>
              <a:buNone/>
              <a:defRPr/>
            </a:pPr>
            <a:r>
              <a:rPr lang="en-US" u="sng" dirty="0" smtClean="0"/>
              <a:t>Circadian rhythms</a:t>
            </a:r>
            <a:r>
              <a:rPr lang="en-US" dirty="0" smtClean="0"/>
              <a:t>:</a:t>
            </a:r>
          </a:p>
          <a:p>
            <a:pPr>
              <a:defRPr/>
            </a:pPr>
            <a:r>
              <a:rPr lang="en-US" dirty="0" smtClean="0"/>
              <a:t>Physiological; e.g.,</a:t>
            </a:r>
          </a:p>
          <a:p>
            <a:pPr lvl="1">
              <a:defRPr/>
            </a:pPr>
            <a:r>
              <a:rPr lang="en-US" dirty="0" smtClean="0"/>
              <a:t>Body temperature</a:t>
            </a:r>
          </a:p>
          <a:p>
            <a:pPr lvl="1">
              <a:defRPr/>
            </a:pPr>
            <a:r>
              <a:rPr lang="en-US" dirty="0" smtClean="0"/>
              <a:t>Hormone secretions</a:t>
            </a:r>
          </a:p>
          <a:p>
            <a:pPr>
              <a:defRPr/>
            </a:pPr>
            <a:r>
              <a:rPr lang="en-US" dirty="0" smtClean="0"/>
              <a:t>Controlled by the brain</a:t>
            </a:r>
          </a:p>
          <a:p>
            <a:pPr>
              <a:defRPr/>
            </a:pPr>
            <a:r>
              <a:rPr lang="en-US" dirty="0" smtClean="0"/>
              <a:t>Virtually all animals</a:t>
            </a:r>
          </a:p>
          <a:p>
            <a:pPr>
              <a:defRPr/>
            </a:pPr>
            <a:r>
              <a:rPr lang="en-US" dirty="0" smtClean="0"/>
              <a:t>Resistant to change (e.g., jet lag)</a:t>
            </a:r>
          </a:p>
          <a:p>
            <a:pPr>
              <a:defRPr/>
            </a:pPr>
            <a:r>
              <a:rPr lang="en-US" dirty="0" smtClean="0"/>
              <a:t>Occur even if you get plenty of sleep</a:t>
            </a:r>
          </a:p>
          <a:p>
            <a:pPr>
              <a:defRPr/>
            </a:pPr>
            <a:r>
              <a:rPr lang="en-US" dirty="0" smtClean="0"/>
              <a:t>Affected by light and dark</a:t>
            </a:r>
            <a:endParaRPr lang="en-US" sz="2800" dirty="0"/>
          </a:p>
        </p:txBody>
      </p:sp>
      <p:pic>
        <p:nvPicPr>
          <p:cNvPr id="130052" name="Picture 3" title="Cartoon man with clock on chest"/>
          <p:cNvPicPr>
            <a:picLocks noChangeAspect="1" noChangeArrowheads="1"/>
          </p:cNvPicPr>
          <p:nvPr/>
        </p:nvPicPr>
        <p:blipFill>
          <a:blip r:embed="rId3">
            <a:extLst>
              <a:ext uri="{28A0092B-C50C-407E-A947-70E740481C1C}">
                <a14:useLocalDpi xmlns:a14="http://schemas.microsoft.com/office/drawing/2010/main" val="0"/>
              </a:ext>
            </a:extLst>
          </a:blip>
          <a:srcRect l="20000" t="6000" r="17000" b="6000"/>
          <a:stretch>
            <a:fillRect/>
          </a:stretch>
        </p:blipFill>
        <p:spPr bwMode="auto">
          <a:xfrm>
            <a:off x="6248400" y="1981200"/>
            <a:ext cx="26908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pPr>
              <a:lnSpc>
                <a:spcPts val="4575"/>
              </a:lnSpc>
            </a:pPr>
            <a:r>
              <a:rPr lang="en-US" dirty="0" smtClean="0"/>
              <a:t>Daily Circadian Rhythm </a:t>
            </a:r>
          </a:p>
        </p:txBody>
      </p:sp>
      <p:graphicFrame>
        <p:nvGraphicFramePr>
          <p:cNvPr id="5" name="Chart 4"/>
          <p:cNvGraphicFramePr/>
          <p:nvPr/>
        </p:nvGraphicFramePr>
        <p:xfrm>
          <a:off x="990600" y="1600200"/>
          <a:ext cx="7391400" cy="4572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Circadian Effects on Our </a:t>
            </a:r>
            <a:br>
              <a:rPr lang="en-US" sz="4900" dirty="0" smtClean="0"/>
            </a:br>
            <a:r>
              <a:rPr lang="en-US" sz="4900" dirty="0" smtClean="0"/>
              <a:t>Lives &amp; Work </a:t>
            </a:r>
            <a:endParaRPr lang="en-US" dirty="0"/>
          </a:p>
        </p:txBody>
      </p:sp>
      <p:sp>
        <p:nvSpPr>
          <p:cNvPr id="147458" name="Content Placeholder 3"/>
          <p:cNvSpPr>
            <a:spLocks noGrp="1"/>
          </p:cNvSpPr>
          <p:nvPr>
            <p:ph idx="1"/>
          </p:nvPr>
        </p:nvSpPr>
        <p:spPr/>
        <p:txBody>
          <a:bodyPr>
            <a:normAutofit lnSpcReduction="10000"/>
          </a:bodyPr>
          <a:lstStyle/>
          <a:p>
            <a:pPr>
              <a:defRPr/>
            </a:pPr>
            <a:r>
              <a:rPr lang="en-US" sz="2400" dirty="0" smtClean="0"/>
              <a:t>Peak performance times include:</a:t>
            </a:r>
          </a:p>
          <a:p>
            <a:pPr lvl="1">
              <a:defRPr/>
            </a:pPr>
            <a:r>
              <a:rPr lang="en-US" sz="2400" dirty="0" smtClean="0"/>
              <a:t>Mornings after 8 am</a:t>
            </a:r>
          </a:p>
          <a:p>
            <a:pPr lvl="1">
              <a:defRPr/>
            </a:pPr>
            <a:r>
              <a:rPr lang="en-US" sz="2400" dirty="0" smtClean="0"/>
              <a:t>Evenings</a:t>
            </a:r>
          </a:p>
          <a:p>
            <a:pPr>
              <a:defRPr/>
            </a:pPr>
            <a:r>
              <a:rPr lang="en-US" sz="2400" dirty="0" smtClean="0"/>
              <a:t>Valleys include:</a:t>
            </a:r>
          </a:p>
          <a:p>
            <a:pPr lvl="1">
              <a:defRPr/>
            </a:pPr>
            <a:r>
              <a:rPr lang="en-US" sz="2400" dirty="0" smtClean="0"/>
              <a:t>Deep valley:  early mornings before sunrise</a:t>
            </a:r>
          </a:p>
          <a:p>
            <a:pPr lvl="1">
              <a:defRPr/>
            </a:pPr>
            <a:r>
              <a:rPr lang="en-US" sz="2400" dirty="0" smtClean="0"/>
              <a:t>Shallow dip:  early- to mid-afternoon (e.g., after lunch)</a:t>
            </a:r>
          </a:p>
          <a:p>
            <a:pPr>
              <a:defRPr/>
            </a:pPr>
            <a:r>
              <a:rPr lang="en-US" sz="2400" dirty="0" smtClean="0"/>
              <a:t>Circadian disruption (e.g., time zone and shift changes) can be difficult</a:t>
            </a:r>
          </a:p>
          <a:p>
            <a:pPr>
              <a:defRPr/>
            </a:pPr>
            <a:r>
              <a:rPr lang="en-US" sz="2400" dirty="0" smtClean="0"/>
              <a:t>Sleep loss makes circadian valleys deeper</a:t>
            </a:r>
          </a:p>
          <a:p>
            <a:pPr>
              <a:defRPr/>
            </a:pPr>
            <a:r>
              <a:rPr lang="en-US" sz="2400" dirty="0" smtClean="0"/>
              <a:t>Some people are “larks” or “night owls”</a:t>
            </a:r>
          </a:p>
          <a:p>
            <a:pPr>
              <a:defRPr/>
            </a:pPr>
            <a:r>
              <a:rPr lang="en-US" sz="2400" dirty="0" smtClean="0"/>
              <a:t>Performance is almost always better during peak periods  </a:t>
            </a:r>
          </a:p>
        </p:txBody>
      </p:sp>
      <p:pic>
        <p:nvPicPr>
          <p:cNvPr id="132100" name="Picture 2" title="Rollercoa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172" y="1501344"/>
            <a:ext cx="2320925"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pPr>
              <a:lnSpc>
                <a:spcPts val="4575"/>
              </a:lnSpc>
            </a:pPr>
            <a:r>
              <a:rPr lang="en-US" sz="4900" dirty="0" smtClean="0"/>
              <a:t>Time Awake </a:t>
            </a:r>
            <a:endParaRPr lang="en-US" dirty="0" smtClean="0"/>
          </a:p>
        </p:txBody>
      </p:sp>
      <p:sp>
        <p:nvSpPr>
          <p:cNvPr id="3" name="Content Placeholder 2"/>
          <p:cNvSpPr>
            <a:spLocks noGrp="1"/>
          </p:cNvSpPr>
          <p:nvPr>
            <p:ph idx="1"/>
          </p:nvPr>
        </p:nvSpPr>
        <p:spPr/>
        <p:txBody>
          <a:bodyPr rtlCol="0">
            <a:normAutofit lnSpcReduction="10000"/>
          </a:bodyPr>
          <a:lstStyle/>
          <a:p>
            <a:pPr fontAlgn="auto">
              <a:spcAft>
                <a:spcPts val="0"/>
              </a:spcAft>
              <a:defRPr/>
            </a:pPr>
            <a:r>
              <a:rPr lang="en-US" dirty="0" smtClean="0"/>
              <a:t>16 hours awake:  “Nature’s HOS rule”</a:t>
            </a:r>
          </a:p>
          <a:p>
            <a:pPr fontAlgn="auto">
              <a:spcAft>
                <a:spcPts val="0"/>
              </a:spcAft>
              <a:defRPr/>
            </a:pPr>
            <a:r>
              <a:rPr lang="en-US" dirty="0" smtClean="0"/>
              <a:t>Lab study compared alertness effects of long times awake to those of alcohol (BAC):</a:t>
            </a:r>
          </a:p>
          <a:p>
            <a:pPr lvl="1" fontAlgn="auto">
              <a:spcAft>
                <a:spcPts val="0"/>
              </a:spcAft>
              <a:defRPr/>
            </a:pPr>
            <a:r>
              <a:rPr lang="en-US" dirty="0" smtClean="0">
                <a:latin typeface="+mj-lt"/>
              </a:rPr>
              <a:t>17+ hours awake </a:t>
            </a:r>
            <a:r>
              <a:rPr lang="en-US" dirty="0" smtClean="0">
                <a:latin typeface="+mj-lt"/>
                <a:cs typeface="Arial"/>
              </a:rPr>
              <a:t>≈ 0.05% BAC</a:t>
            </a:r>
          </a:p>
          <a:p>
            <a:pPr lvl="1" fontAlgn="auto">
              <a:spcAft>
                <a:spcPts val="0"/>
              </a:spcAft>
              <a:defRPr/>
            </a:pPr>
            <a:r>
              <a:rPr lang="en-US" dirty="0" smtClean="0">
                <a:latin typeface="+mj-lt"/>
                <a:cs typeface="Arial"/>
              </a:rPr>
              <a:t>24+ hours awake ≈ 0.1% BAC</a:t>
            </a:r>
            <a:r>
              <a:rPr lang="en-US" dirty="0" smtClean="0">
                <a:latin typeface="+mj-lt"/>
              </a:rPr>
              <a:t> </a:t>
            </a:r>
          </a:p>
          <a:p>
            <a:pPr fontAlgn="auto">
              <a:spcAft>
                <a:spcPts val="0"/>
              </a:spcAft>
              <a:defRPr/>
            </a:pPr>
            <a:r>
              <a:rPr lang="en-US" dirty="0" smtClean="0"/>
              <a:t>Interactions:</a:t>
            </a:r>
          </a:p>
          <a:p>
            <a:pPr lvl="1" fontAlgn="auto">
              <a:spcAft>
                <a:spcPts val="0"/>
              </a:spcAft>
              <a:defRPr/>
            </a:pPr>
            <a:r>
              <a:rPr lang="en-US" dirty="0" smtClean="0"/>
              <a:t>Naps</a:t>
            </a:r>
          </a:p>
          <a:p>
            <a:pPr lvl="1" fontAlgn="auto">
              <a:spcAft>
                <a:spcPts val="0"/>
              </a:spcAft>
              <a:defRPr/>
            </a:pPr>
            <a:r>
              <a:rPr lang="en-US" dirty="0" smtClean="0"/>
              <a:t>Circadian effects</a:t>
            </a:r>
          </a:p>
          <a:p>
            <a:pPr lvl="1" fontAlgn="auto">
              <a:spcAft>
                <a:spcPts val="0"/>
              </a:spcAft>
              <a:defRPr/>
            </a:pPr>
            <a:r>
              <a:rPr lang="en-US" dirty="0" smtClean="0"/>
              <a:t>Sleep inertia (grogginess) </a:t>
            </a:r>
            <a:endParaRPr lang="en-US" dirty="0"/>
          </a:p>
        </p:txBody>
      </p:sp>
      <p:sp>
        <p:nvSpPr>
          <p:cNvPr id="133124" name="TextBox 4" title="16 Hours Awake"/>
          <p:cNvSpPr txBox="1">
            <a:spLocks noChangeArrowheads="1"/>
          </p:cNvSpPr>
          <p:nvPr/>
        </p:nvSpPr>
        <p:spPr bwMode="auto">
          <a:xfrm>
            <a:off x="6324600" y="3505200"/>
            <a:ext cx="228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600" dirty="0">
                <a:solidFill>
                  <a:srgbClr val="C00000"/>
                </a:solidFill>
                <a:latin typeface="Impact" pitchFamily="34" charset="0"/>
              </a:rPr>
              <a:t>16 HOURS</a:t>
            </a:r>
          </a:p>
          <a:p>
            <a:pPr algn="ctr" eaLnBrk="1" hangingPunct="1"/>
            <a:r>
              <a:rPr lang="en-US" sz="3600" dirty="0">
                <a:solidFill>
                  <a:srgbClr val="C00000"/>
                </a:solidFill>
                <a:latin typeface="Impact" pitchFamily="34" charset="0"/>
              </a:rPr>
              <a:t>AWAKE</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nvPr>
        </p:nvSpPr>
        <p:spPr/>
        <p:txBody>
          <a:bodyPr>
            <a:normAutofit fontScale="90000"/>
          </a:bodyPr>
          <a:lstStyle/>
          <a:p>
            <a:pPr>
              <a:lnSpc>
                <a:spcPts val="4575"/>
              </a:lnSpc>
              <a:defRPr/>
            </a:pPr>
            <a:r>
              <a:rPr lang="en-US" dirty="0" smtClean="0"/>
              <a:t>Time-on-Task </a:t>
            </a:r>
            <a:br>
              <a:rPr lang="en-US" dirty="0" smtClean="0"/>
            </a:br>
            <a:r>
              <a:rPr lang="en-US" dirty="0" smtClean="0"/>
              <a:t>(Hours Driving or Working) </a:t>
            </a:r>
          </a:p>
        </p:txBody>
      </p:sp>
      <p:sp>
        <p:nvSpPr>
          <p:cNvPr id="151554" name="Content Placeholder 2"/>
          <p:cNvSpPr>
            <a:spLocks noGrp="1"/>
          </p:cNvSpPr>
          <p:nvPr>
            <p:ph idx="1"/>
          </p:nvPr>
        </p:nvSpPr>
        <p:spPr>
          <a:xfrm>
            <a:off x="457200" y="1600200"/>
            <a:ext cx="5638800" cy="4525963"/>
          </a:xfrm>
        </p:spPr>
        <p:txBody>
          <a:bodyPr>
            <a:normAutofit lnSpcReduction="10000"/>
          </a:bodyPr>
          <a:lstStyle/>
          <a:p>
            <a:pPr>
              <a:defRPr/>
            </a:pPr>
            <a:r>
              <a:rPr lang="en-US" sz="2800" dirty="0" smtClean="0"/>
              <a:t>Some studies show increased crash risks after long hours of driving</a:t>
            </a:r>
          </a:p>
          <a:p>
            <a:pPr>
              <a:defRPr/>
            </a:pPr>
            <a:r>
              <a:rPr lang="en-US" sz="2800" dirty="0" smtClean="0"/>
              <a:t>Factors which increase time-on-task effects:</a:t>
            </a:r>
          </a:p>
          <a:p>
            <a:pPr lvl="1">
              <a:defRPr/>
            </a:pPr>
            <a:r>
              <a:rPr lang="en-US" sz="2400" dirty="0" smtClean="0"/>
              <a:t>Task difficulty</a:t>
            </a:r>
          </a:p>
          <a:p>
            <a:pPr lvl="1">
              <a:defRPr/>
            </a:pPr>
            <a:r>
              <a:rPr lang="en-US" sz="2400" dirty="0" smtClean="0"/>
              <a:t>Task monotony</a:t>
            </a:r>
          </a:p>
          <a:p>
            <a:pPr lvl="1">
              <a:defRPr/>
            </a:pPr>
            <a:r>
              <a:rPr lang="en-US" sz="2400" dirty="0" smtClean="0"/>
              <a:t>Other alertness factors (those already discussed</a:t>
            </a:r>
            <a:r>
              <a:rPr lang="en-US" dirty="0" smtClean="0"/>
              <a:t>)</a:t>
            </a:r>
          </a:p>
          <a:p>
            <a:pPr>
              <a:defRPr/>
            </a:pPr>
            <a:r>
              <a:rPr lang="en-US" sz="2800" dirty="0" smtClean="0"/>
              <a:t>Countermeasure:  take breaks (with nap if possible) </a:t>
            </a:r>
          </a:p>
        </p:txBody>
      </p:sp>
      <p:pic>
        <p:nvPicPr>
          <p:cNvPr id="134148" name="Picture 2" title="Motor coach on rural high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057400"/>
            <a:ext cx="22891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3" title="CMV truck on highw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250" y="4114800"/>
            <a:ext cx="2405063"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c 11"/>
          <p:cNvSpPr/>
          <p:nvPr/>
        </p:nvSpPr>
        <p:spPr>
          <a:xfrm>
            <a:off x="2208213" y="1790700"/>
            <a:ext cx="4876800" cy="4953000"/>
          </a:xfrm>
          <a:prstGeom prst="arc">
            <a:avLst>
              <a:gd name="adj1" fmla="val 10714997"/>
              <a:gd name="adj2" fmla="val 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0" name="5-Point Star 9"/>
          <p:cNvSpPr/>
          <p:nvPr/>
        </p:nvSpPr>
        <p:spPr>
          <a:xfrm>
            <a:off x="2127250" y="3162300"/>
            <a:ext cx="469900" cy="52228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5172" name="Title 1"/>
          <p:cNvSpPr>
            <a:spLocks noGrp="1"/>
          </p:cNvSpPr>
          <p:nvPr>
            <p:ph type="title"/>
          </p:nvPr>
        </p:nvSpPr>
        <p:spPr/>
        <p:txBody>
          <a:bodyPr/>
          <a:lstStyle/>
          <a:p>
            <a:pPr>
              <a:lnSpc>
                <a:spcPts val="4575"/>
              </a:lnSpc>
            </a:pPr>
            <a:r>
              <a:rPr lang="en-US" dirty="0" smtClean="0"/>
              <a:t>Task Demands &amp; Performance:</a:t>
            </a:r>
          </a:p>
        </p:txBody>
      </p:sp>
      <p:cxnSp>
        <p:nvCxnSpPr>
          <p:cNvPr id="14" name="Straight Arrow Connector 13"/>
          <p:cNvCxnSpPr/>
          <p:nvPr/>
        </p:nvCxnSpPr>
        <p:spPr>
          <a:xfrm flipV="1">
            <a:off x="1981200" y="1600200"/>
            <a:ext cx="0" cy="3124200"/>
          </a:xfrm>
          <a:prstGeom prst="straightConnector1">
            <a:avLst/>
          </a:prstGeom>
          <a:ln w="6350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362200" y="5029200"/>
            <a:ext cx="5105400" cy="0"/>
          </a:xfrm>
          <a:prstGeom prst="straightConnector1">
            <a:avLst/>
          </a:prstGeom>
          <a:ln w="635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14400" y="1714500"/>
            <a:ext cx="677108" cy="2895600"/>
          </a:xfrm>
          <a:prstGeom prst="rect">
            <a:avLst/>
          </a:prstGeom>
          <a:noFill/>
        </p:spPr>
        <p:txBody>
          <a:bodyPr vert="vert270">
            <a:spAutoFit/>
          </a:bodyPr>
          <a:lstStyle/>
          <a:p>
            <a:pPr algn="ctr" fontAlgn="auto">
              <a:spcBef>
                <a:spcPts val="0"/>
              </a:spcBef>
              <a:spcAft>
                <a:spcPts val="0"/>
              </a:spcAft>
              <a:defRPr/>
            </a:pPr>
            <a:r>
              <a:rPr lang="en-US" sz="3200" b="1" dirty="0">
                <a:latin typeface="+mn-lt"/>
              </a:rPr>
              <a:t>Performance</a:t>
            </a:r>
          </a:p>
        </p:txBody>
      </p:sp>
      <p:sp>
        <p:nvSpPr>
          <p:cNvPr id="19" name="TextBox 18"/>
          <p:cNvSpPr txBox="1"/>
          <p:nvPr/>
        </p:nvSpPr>
        <p:spPr>
          <a:xfrm rot="5400000">
            <a:off x="4460474" y="3461182"/>
            <a:ext cx="677108" cy="4270343"/>
          </a:xfrm>
          <a:prstGeom prst="rect">
            <a:avLst/>
          </a:prstGeom>
          <a:noFill/>
        </p:spPr>
        <p:txBody>
          <a:bodyPr vert="vert270">
            <a:spAutoFit/>
          </a:bodyPr>
          <a:lstStyle/>
          <a:p>
            <a:pPr algn="ctr" fontAlgn="auto">
              <a:spcBef>
                <a:spcPts val="0"/>
              </a:spcBef>
              <a:spcAft>
                <a:spcPts val="0"/>
              </a:spcAft>
              <a:defRPr/>
            </a:pPr>
            <a:r>
              <a:rPr lang="en-US" sz="3200" b="1" dirty="0">
                <a:latin typeface="+mn-lt"/>
              </a:rPr>
              <a:t>Task Demands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2000"/>
                                        <p:tgtEl>
                                          <p:spTgt spid="10"/>
                                        </p:tgtEl>
                                      </p:cBhvr>
                                    </p:animEffect>
                                  </p:childTnLst>
                                </p:cTn>
                              </p:par>
                              <p:par>
                                <p:cTn id="8" presetID="0" presetClass="path" presetSubtype="0" accel="50000" decel="50000" fill="hold" nodeType="withEffect">
                                  <p:stCondLst>
                                    <p:cond delay="15000"/>
                                  </p:stCondLst>
                                  <p:childTnLst>
                                    <p:animMotion origin="layout" path="M 0 0 C 0.00122 -0.00971 0.00156 -0.01295 0.00677 -0.01942 C 0.01059 -0.03584 0.0099 -0.03839 0.01875 -0.04972 C 0.0283 -0.06197 0.01406 -0.04856 0.02535 -0.05851 C 0.02691 -0.06475 0.02934 -0.06776 0.03212 -0.07284 C 0.03906 -0.0851 0.04393 -0.09921 0.05209 -0.11008 C 0.05365 -0.11725 0.05677 -0.11702 0.06007 -0.12257 C 0.06337 -0.12812 0.06684 -0.13529 0.07066 -0.14037 C 0.07274 -0.14315 0.07535 -0.14454 0.07743 -0.14731 C 0.08524 -0.15772 0.0809 -0.15494 0.08802 -0.15795 C 0.09115 -0.16975 0.09913 -0.17067 0.10538 -0.17761 C 0.11215 -0.18501 0.10625 -0.18154 0.11337 -0.18478 C 0.11649 -0.19102 0.11875 -0.19287 0.12396 -0.19542 C 0.12865 -0.2012 0.13524 -0.20189 0.14132 -0.2042 C 0.15434 -0.20952 0.16788 -0.21253 0.18143 -0.21484 C 0.21424 -0.22641 0.22709 -0.22594 0.26806 -0.22733 C 0.29132 -0.22617 0.30087 -0.22594 0.31997 -0.22201 C 0.31858 -0.22086 0.31597 -0.22062 0.31597 -0.21854 C 0.31597 -0.21646 0.3184 -0.21577 0.31997 -0.21484 C 0.32257 -0.21322 0.32535 -0.21253 0.32813 -0.21137 C 0.33924 -0.20652 0.35018 -0.2012 0.36146 -0.19703 C 0.36615 -0.19518 0.37153 -0.19472 0.37604 -0.19172 C 0.3809 -0.18848 0.38455 -0.1827 0.38941 -0.17946 C 0.39636 -0.17483 0.40295 -0.16928 0.40938 -0.16327 C 0.41198 -0.16073 0.41563 -0.16096 0.41875 -0.1598 C 0.42899 -0.15587 0.43924 -0.15148 0.44809 -0.14384 C 0.45104 -0.13783 0.45868 -0.12789 0.45868 -0.12789 C 0.46198 -0.11563 0.46771 -0.10314 0.47604 -0.09597 C 0.47691 -0.09412 0.47761 -0.09227 0.47865 -0.09065 C 0.47952 -0.08926 0.48073 -0.08834 0.48143 -0.08695 C 0.48334 -0.08348 0.48663 -0.07631 0.48663 -0.07631 C 0.49011 -0.05827 0.49584 -0.04347 0.50538 -0.03006 C 0.50747 -0.02197 0.50781 -0.01364 0.50938 -0.00531 C 0.51042 0.00764 0.51198 0.01758 0.51198 0.0303 " pathEditMode="relative" ptsTypes="fffffffffffffffffffffffffffffffffA">
                                      <p:cBhvr>
                                        <p:cTn id="9" dur="2000" fill="hold"/>
                                        <p:tgtEl>
                                          <p:spTgt spid="10"/>
                                        </p:tgtEl>
                                        <p:attrNameLst>
                                          <p:attrName>ppt_x</p:attrName>
                                          <p:attrName>ppt_y</p:attrName>
                                        </p:attrNameLst>
                                      </p:cBhvr>
                                    </p:animMotion>
                                  </p:childTnLst>
                                </p:cTn>
                              </p:par>
                              <p:par>
                                <p:cTn id="10" presetID="0" presetClass="path" presetSubtype="0" accel="50000" decel="50000" fill="hold" nodeType="withEffect">
                                  <p:stCondLst>
                                    <p:cond delay="22000"/>
                                  </p:stCondLst>
                                  <p:childTnLst>
                                    <p:animMotion origin="layout" path="M 0.51199 0.0303 C 0.50921 0.01619 0.5007 0.00347 0.49463 -0.00878 C 0.49202 -0.0141 0.48525 -0.02289 0.48525 -0.02289 C 0.48126 -0.03376 0.4757 -0.04463 0.46928 -0.05319 C 0.4672 -0.06267 0.46876 -0.05689 0.46268 -0.06915 C 0.46181 -0.07076 0.46199 -0.07285 0.46129 -0.07446 C 0.45417 -0.09135 0.44463 -0.10707 0.43595 -0.12234 C 0.43299 -0.12742 0.43074 -0.13297 0.42796 -0.13829 C 0.42431 -0.14523 0.41806 -0.14916 0.41459 -0.1561 C 0.41112 -0.16327 0.41338 -0.16026 0.40799 -0.16489 C 0.40383 -0.17368 0.40053 -0.17853 0.39324 -0.18108 C 0.38994 -0.18802 0.38404 -0.19125 0.37865 -0.19519 C 0.37726 -0.19611 0.37588 -0.19727 0.37466 -0.19865 C 0.37362 -0.19981 0.3731 -0.20143 0.37206 -0.20236 C 0.36963 -0.20421 0.3665 -0.20421 0.36407 -0.20582 C 0.35539 -0.21137 0.34706 -0.21461 0.33733 -0.21646 C 0.32657 -0.22155 0.28768 -0.22456 0.27605 -0.22548 C 0.26494 -0.22779 0.27084 -0.2271 0.25869 -0.2271 " pathEditMode="relative" ptsTypes="fffffffffffffffffA">
                                      <p:cBhvr>
                                        <p:cTn id="11"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Environmental</a:t>
            </a:r>
            <a:br>
              <a:rPr lang="en-US" dirty="0" smtClean="0"/>
            </a:br>
            <a:r>
              <a:rPr lang="en-US" dirty="0" smtClean="0"/>
              <a:t>Factors Affecting Alertness </a:t>
            </a:r>
            <a:endParaRPr lang="en-US" dirty="0"/>
          </a:p>
        </p:txBody>
      </p:sp>
      <p:sp>
        <p:nvSpPr>
          <p:cNvPr id="3" name="Content Placeholder 2"/>
          <p:cNvSpPr>
            <a:spLocks noGrp="1"/>
          </p:cNvSpPr>
          <p:nvPr>
            <p:ph idx="1"/>
          </p:nvPr>
        </p:nvSpPr>
        <p:spPr/>
        <p:txBody>
          <a:bodyPr rtlCol="0">
            <a:normAutofit lnSpcReduction="10000"/>
          </a:bodyPr>
          <a:lstStyle/>
          <a:p>
            <a:pPr fontAlgn="auto">
              <a:spcAft>
                <a:spcPts val="0"/>
              </a:spcAft>
              <a:defRPr/>
            </a:pPr>
            <a:r>
              <a:rPr lang="en-US" dirty="0" smtClean="0"/>
              <a:t>Road conditions</a:t>
            </a:r>
          </a:p>
          <a:p>
            <a:pPr fontAlgn="auto">
              <a:spcAft>
                <a:spcPts val="0"/>
              </a:spcAft>
              <a:defRPr/>
            </a:pPr>
            <a:r>
              <a:rPr lang="en-US" dirty="0" smtClean="0"/>
              <a:t>Weather</a:t>
            </a:r>
            <a:endParaRPr lang="en-US" sz="2400" dirty="0" smtClean="0"/>
          </a:p>
          <a:p>
            <a:pPr fontAlgn="auto">
              <a:spcAft>
                <a:spcPts val="0"/>
              </a:spcAft>
              <a:defRPr/>
            </a:pPr>
            <a:r>
              <a:rPr lang="en-US" dirty="0" smtClean="0"/>
              <a:t>Environmental stress</a:t>
            </a:r>
            <a:br>
              <a:rPr lang="en-US" dirty="0" smtClean="0"/>
            </a:br>
            <a:r>
              <a:rPr lang="en-US" dirty="0" smtClean="0"/>
              <a:t>(heat, noise, vibration)</a:t>
            </a:r>
          </a:p>
          <a:p>
            <a:pPr fontAlgn="auto">
              <a:spcAft>
                <a:spcPts val="0"/>
              </a:spcAft>
              <a:defRPr/>
            </a:pPr>
            <a:r>
              <a:rPr lang="en-US" dirty="0" smtClean="0"/>
              <a:t>Vehicle design</a:t>
            </a:r>
          </a:p>
          <a:p>
            <a:pPr fontAlgn="auto">
              <a:spcAft>
                <a:spcPts val="0"/>
              </a:spcAft>
              <a:defRPr/>
            </a:pPr>
            <a:r>
              <a:rPr lang="en-US" dirty="0" smtClean="0"/>
              <a:t>Light/dark</a:t>
            </a:r>
          </a:p>
          <a:p>
            <a:pPr fontAlgn="auto">
              <a:spcAft>
                <a:spcPts val="0"/>
              </a:spcAft>
              <a:defRPr/>
            </a:pPr>
            <a:r>
              <a:rPr lang="en-US" dirty="0" smtClean="0"/>
              <a:t>Social interaction</a:t>
            </a:r>
          </a:p>
          <a:p>
            <a:pPr fontAlgn="auto">
              <a:spcAft>
                <a:spcPts val="0"/>
              </a:spcAft>
              <a:defRPr/>
            </a:pPr>
            <a:r>
              <a:rPr lang="en-US" dirty="0" smtClean="0"/>
              <a:t>Other stimulation</a:t>
            </a:r>
            <a:endParaRPr lang="en-US" dirty="0"/>
          </a:p>
        </p:txBody>
      </p:sp>
      <p:pic>
        <p:nvPicPr>
          <p:cNvPr id="136196" name="Picture 2" title="White truck on desert r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667000"/>
            <a:ext cx="3732213"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i="1" dirty="0" smtClean="0">
                <a:solidFill>
                  <a:srgbClr val="002060"/>
                </a:solidFill>
              </a:rPr>
              <a:t/>
            </a:r>
            <a:br>
              <a:rPr lang="en-US" sz="4000" i="1" dirty="0" smtClean="0">
                <a:solidFill>
                  <a:srgbClr val="002060"/>
                </a:solidFill>
              </a:rPr>
            </a:br>
            <a:r>
              <a:rPr lang="en-US" sz="4900" dirty="0" smtClean="0"/>
              <a:t>Individual Differences in             Fatigue Susceptibility</a:t>
            </a:r>
            <a:r>
              <a:rPr lang="en-US" dirty="0" smtClean="0"/>
              <a:t/>
            </a:r>
            <a:br>
              <a:rPr lang="en-US" dirty="0" smtClean="0"/>
            </a:br>
            <a:endParaRPr lang="en-US" dirty="0"/>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None/>
              <a:defRPr/>
            </a:pPr>
            <a:r>
              <a:rPr lang="en-US" u="sng" dirty="0" smtClean="0"/>
              <a:t>Topics</a:t>
            </a:r>
            <a:r>
              <a:rPr lang="en-US" dirty="0" smtClean="0"/>
              <a:t>:</a:t>
            </a:r>
          </a:p>
          <a:p>
            <a:pPr fontAlgn="auto">
              <a:spcAft>
                <a:spcPts val="0"/>
              </a:spcAft>
              <a:defRPr/>
            </a:pPr>
            <a:r>
              <a:rPr lang="en-US" dirty="0" smtClean="0"/>
              <a:t>Evidence</a:t>
            </a:r>
          </a:p>
          <a:p>
            <a:pPr fontAlgn="auto">
              <a:spcAft>
                <a:spcPts val="0"/>
              </a:spcAft>
              <a:defRPr/>
            </a:pPr>
            <a:r>
              <a:rPr lang="en-US" dirty="0" smtClean="0"/>
              <a:t>Causes</a:t>
            </a:r>
          </a:p>
          <a:p>
            <a:pPr fontAlgn="auto">
              <a:spcAft>
                <a:spcPts val="0"/>
              </a:spcAft>
              <a:defRPr/>
            </a:pPr>
            <a:r>
              <a:rPr lang="en-US" dirty="0" smtClean="0"/>
              <a:t>Sleep disorders:</a:t>
            </a:r>
          </a:p>
          <a:p>
            <a:pPr lvl="1" fontAlgn="auto">
              <a:spcAft>
                <a:spcPts val="0"/>
              </a:spcAft>
              <a:defRPr/>
            </a:pPr>
            <a:r>
              <a:rPr lang="en-US" dirty="0" smtClean="0"/>
              <a:t>Obstructive Sleep Apnea </a:t>
            </a:r>
          </a:p>
          <a:p>
            <a:pPr lvl="1" fontAlgn="auto">
              <a:spcAft>
                <a:spcPts val="0"/>
              </a:spcAft>
              <a:defRPr/>
            </a:pPr>
            <a:r>
              <a:rPr lang="en-US" dirty="0" smtClean="0"/>
              <a:t>Insomnia</a:t>
            </a:r>
          </a:p>
          <a:p>
            <a:pPr lvl="1" fontAlgn="auto">
              <a:spcAft>
                <a:spcPts val="0"/>
              </a:spcAft>
              <a:defRPr/>
            </a:pPr>
            <a:r>
              <a:rPr lang="en-US" dirty="0" smtClean="0"/>
              <a:t>Other:</a:t>
            </a:r>
          </a:p>
          <a:p>
            <a:pPr lvl="2" fontAlgn="auto">
              <a:spcAft>
                <a:spcPts val="0"/>
              </a:spcAft>
              <a:defRPr/>
            </a:pPr>
            <a:r>
              <a:rPr lang="en-US" dirty="0" smtClean="0"/>
              <a:t>Narcolepsy</a:t>
            </a:r>
          </a:p>
          <a:p>
            <a:pPr lvl="2" fontAlgn="auto">
              <a:spcAft>
                <a:spcPts val="0"/>
              </a:spcAft>
              <a:defRPr/>
            </a:pPr>
            <a:r>
              <a:rPr lang="en-US" dirty="0" smtClean="0"/>
              <a:t>Restless Leg Syndrome</a:t>
            </a:r>
          </a:p>
          <a:p>
            <a:pPr fontAlgn="auto">
              <a:spcAft>
                <a:spcPts val="0"/>
              </a:spcAft>
              <a:defRPr/>
            </a:pPr>
            <a:r>
              <a:rPr lang="en-US" dirty="0" smtClean="0"/>
              <a:t>Are </a:t>
            </a:r>
            <a:r>
              <a:rPr lang="en-US" b="1" i="1" dirty="0" smtClean="0"/>
              <a:t>you</a:t>
            </a:r>
            <a:r>
              <a:rPr lang="en-US" dirty="0" smtClean="0"/>
              <a:t> highly susceptible?</a:t>
            </a:r>
          </a:p>
          <a:p>
            <a:pPr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p:cNvSpPr>
            <a:spLocks noGrp="1"/>
          </p:cNvSpPr>
          <p:nvPr>
            <p:ph type="title"/>
          </p:nvPr>
        </p:nvSpPr>
        <p:spPr/>
        <p:txBody>
          <a:bodyPr>
            <a:normAutofit fontScale="90000"/>
          </a:bodyPr>
          <a:lstStyle/>
          <a:p>
            <a:pPr>
              <a:lnSpc>
                <a:spcPts val="4575"/>
              </a:lnSpc>
              <a:defRPr/>
            </a:pPr>
            <a:r>
              <a:rPr lang="en-US" sz="4000" dirty="0" smtClean="0"/>
              <a:t>Evidence of Individual Differences</a:t>
            </a:r>
            <a:r>
              <a:rPr lang="en-US" dirty="0" smtClean="0"/>
              <a:t/>
            </a:r>
            <a:br>
              <a:rPr lang="en-US" dirty="0" smtClean="0"/>
            </a:br>
            <a:r>
              <a:rPr lang="en-US" sz="4000" dirty="0" smtClean="0"/>
              <a:t>10 Truck Drivers from Safety Study </a:t>
            </a:r>
          </a:p>
        </p:txBody>
      </p:sp>
      <p:graphicFrame>
        <p:nvGraphicFramePr>
          <p:cNvPr id="4" name="Chart 3"/>
          <p:cNvGraphicFramePr/>
          <p:nvPr/>
        </p:nvGraphicFramePr>
        <p:xfrm>
          <a:off x="533400" y="1524000"/>
          <a:ext cx="7924800" cy="4800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rtlCol="0">
            <a:normAutofit fontScale="90000"/>
          </a:bodyPr>
          <a:lstStyle/>
          <a:p>
            <a:pPr fontAlgn="auto">
              <a:spcAft>
                <a:spcPts val="0"/>
              </a:spcAft>
              <a:defRPr/>
            </a:pPr>
            <a:r>
              <a:rPr lang="en-US" dirty="0" smtClean="0"/>
              <a:t>Individual Differences in the</a:t>
            </a:r>
            <a:br>
              <a:rPr lang="en-US" dirty="0" smtClean="0"/>
            </a:br>
            <a:r>
              <a:rPr lang="en-US" dirty="0" smtClean="0"/>
              <a:t>Driver Fatigue &amp; Alertness Study </a:t>
            </a:r>
            <a:br>
              <a:rPr lang="en-US" dirty="0" smtClean="0"/>
            </a:br>
            <a:endParaRPr lang="en-US" dirty="0"/>
          </a:p>
        </p:txBody>
      </p:sp>
      <p:graphicFrame>
        <p:nvGraphicFramePr>
          <p:cNvPr id="4" name="Chart 3"/>
          <p:cNvGraphicFramePr/>
          <p:nvPr/>
        </p:nvGraphicFramePr>
        <p:xfrm>
          <a:off x="609600" y="1447800"/>
          <a:ext cx="7924800" cy="51054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Arrow Connector 5"/>
          <p:cNvCxnSpPr/>
          <p:nvPr/>
        </p:nvCxnSpPr>
        <p:spPr>
          <a:xfrm>
            <a:off x="3505200" y="2438400"/>
            <a:ext cx="2133600" cy="83820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lnSpc>
                <a:spcPts val="4575"/>
              </a:lnSpc>
            </a:pPr>
            <a:r>
              <a:rPr lang="en-US" smtClean="0"/>
              <a:t>Module 4 (Family Education</a:t>
            </a:r>
            <a:r>
              <a:rPr lang="en-US" sz="4000" b="1" smtClean="0"/>
              <a:t>)</a:t>
            </a:r>
            <a:endParaRPr lang="en-US" sz="2700" smtClean="0"/>
          </a:p>
        </p:txBody>
      </p:sp>
      <p:sp>
        <p:nvSpPr>
          <p:cNvPr id="37891" name="Content Placeholder 6"/>
          <p:cNvSpPr>
            <a:spLocks noGrp="1"/>
          </p:cNvSpPr>
          <p:nvPr>
            <p:ph idx="1"/>
          </p:nvPr>
        </p:nvSpPr>
        <p:spPr/>
        <p:txBody>
          <a:bodyPr/>
          <a:lstStyle/>
          <a:p>
            <a:pPr marL="514350" indent="-514350">
              <a:spcBef>
                <a:spcPct val="0"/>
              </a:spcBef>
              <a:buFont typeface="Arial" pitchFamily="34" charset="0"/>
              <a:buNone/>
            </a:pPr>
            <a:r>
              <a:rPr lang="en-US" sz="2000" smtClean="0"/>
              <a:t>Introduction</a:t>
            </a:r>
          </a:p>
          <a:p>
            <a:pPr marL="514350" indent="-514350">
              <a:spcBef>
                <a:spcPct val="0"/>
              </a:spcBef>
              <a:buFont typeface="Arial" pitchFamily="34" charset="0"/>
              <a:buNone/>
            </a:pPr>
            <a:r>
              <a:rPr lang="en-US" sz="2000" smtClean="0"/>
              <a:t>Fatigue Basics</a:t>
            </a:r>
          </a:p>
          <a:p>
            <a:pPr marL="514350" indent="-514350">
              <a:spcBef>
                <a:spcPct val="0"/>
              </a:spcBef>
            </a:pPr>
            <a:r>
              <a:rPr lang="en-US" sz="2000" smtClean="0"/>
              <a:t>Alertness, Sleep, Wellness, &amp; Performance</a:t>
            </a:r>
          </a:p>
          <a:p>
            <a:pPr marL="514350" indent="-514350">
              <a:spcBef>
                <a:spcPct val="0"/>
              </a:spcBef>
            </a:pPr>
            <a:r>
              <a:rPr lang="en-US" sz="2000" smtClean="0"/>
              <a:t>What is Fatigue?</a:t>
            </a:r>
          </a:p>
          <a:p>
            <a:pPr marL="514350" indent="-514350">
              <a:spcBef>
                <a:spcPct val="0"/>
              </a:spcBef>
            </a:pPr>
            <a:r>
              <a:rPr lang="en-US" sz="2000" smtClean="0"/>
              <a:t>Fatigue Characteristics</a:t>
            </a:r>
          </a:p>
          <a:p>
            <a:pPr marL="514350" indent="-514350">
              <a:spcBef>
                <a:spcPct val="0"/>
              </a:spcBef>
            </a:pPr>
            <a:r>
              <a:rPr lang="en-US" sz="2000" smtClean="0"/>
              <a:t>Fatigue-Related Crashes</a:t>
            </a:r>
          </a:p>
          <a:p>
            <a:pPr marL="514350" indent="-514350">
              <a:spcBef>
                <a:spcPct val="0"/>
              </a:spcBef>
              <a:buFont typeface="Arial" pitchFamily="34" charset="0"/>
              <a:buNone/>
            </a:pPr>
            <a:r>
              <a:rPr lang="en-US" sz="2000" smtClean="0"/>
              <a:t>Physiology of Sleep &amp; Alertness</a:t>
            </a:r>
          </a:p>
          <a:p>
            <a:pPr marL="514350" indent="-514350">
              <a:spcBef>
                <a:spcPct val="0"/>
              </a:spcBef>
            </a:pPr>
            <a:r>
              <a:rPr lang="en-US" sz="2000" smtClean="0"/>
              <a:t>What is Sleep?</a:t>
            </a:r>
          </a:p>
          <a:p>
            <a:pPr marL="514350" indent="-514350">
              <a:spcBef>
                <a:spcPct val="0"/>
              </a:spcBef>
            </a:pPr>
            <a:r>
              <a:rPr lang="en-US" sz="2000" smtClean="0"/>
              <a:t>Factors Affecting Alertness &amp; Fatigue</a:t>
            </a:r>
          </a:p>
          <a:p>
            <a:pPr marL="514350" indent="-514350">
              <a:spcBef>
                <a:spcPct val="0"/>
              </a:spcBef>
            </a:pPr>
            <a:r>
              <a:rPr lang="en-US" sz="2000" smtClean="0"/>
              <a:t>Sleep Disorders</a:t>
            </a:r>
          </a:p>
          <a:p>
            <a:pPr marL="514350" indent="-514350">
              <a:spcBef>
                <a:spcPct val="0"/>
              </a:spcBef>
              <a:buFont typeface="Arial" pitchFamily="34" charset="0"/>
              <a:buNone/>
            </a:pPr>
            <a:r>
              <a:rPr lang="en-US" sz="2000" smtClean="0"/>
              <a:t>Health &amp; Alertness </a:t>
            </a:r>
          </a:p>
          <a:p>
            <a:pPr marL="514350" indent="-514350">
              <a:spcBef>
                <a:spcPct val="0"/>
              </a:spcBef>
            </a:pPr>
            <a:r>
              <a:rPr lang="en-US" sz="2000" smtClean="0"/>
              <a:t>Health &amp; Wellness</a:t>
            </a:r>
          </a:p>
          <a:p>
            <a:pPr marL="514350" indent="-514350">
              <a:spcBef>
                <a:spcPct val="0"/>
              </a:spcBef>
            </a:pPr>
            <a:r>
              <a:rPr lang="en-US" sz="2000" smtClean="0"/>
              <a:t>Drugs &amp; Medications</a:t>
            </a:r>
          </a:p>
          <a:p>
            <a:pPr marL="514350" indent="-514350">
              <a:spcBef>
                <a:spcPct val="0"/>
              </a:spcBef>
            </a:pPr>
            <a:r>
              <a:rPr lang="en-US" sz="2000" smtClean="0"/>
              <a:t>Improving Sleep &amp; Alertness</a:t>
            </a:r>
          </a:p>
          <a:p>
            <a:pPr marL="514350" indent="-514350">
              <a:spcBef>
                <a:spcPct val="0"/>
              </a:spcBef>
              <a:buFont typeface="Arial" pitchFamily="34" charset="0"/>
              <a:buNone/>
            </a:pPr>
            <a:r>
              <a:rPr lang="en-US" sz="2000" smtClean="0"/>
              <a:t>Conclusion</a:t>
            </a:r>
          </a:p>
        </p:txBody>
      </p:sp>
      <p:pic>
        <p:nvPicPr>
          <p:cNvPr id="37892" name="Picture 2" title="Couple attending company trai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0" y="2895600"/>
            <a:ext cx="3902075"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p:cNvSpPr>
            <a:spLocks noGrp="1"/>
          </p:cNvSpPr>
          <p:nvPr>
            <p:ph type="title"/>
          </p:nvPr>
        </p:nvSpPr>
        <p:spPr/>
        <p:txBody>
          <a:bodyPr>
            <a:normAutofit fontScale="90000"/>
          </a:bodyPr>
          <a:lstStyle/>
          <a:p>
            <a:pPr>
              <a:lnSpc>
                <a:spcPts val="4575"/>
              </a:lnSpc>
              <a:defRPr/>
            </a:pPr>
            <a:r>
              <a:rPr lang="en-US" dirty="0" smtClean="0"/>
              <a:t>What Causes Individual Differences</a:t>
            </a:r>
            <a:br>
              <a:rPr lang="en-US" dirty="0" smtClean="0"/>
            </a:br>
            <a:r>
              <a:rPr lang="en-US" dirty="0" smtClean="0"/>
              <a:t>in Fatigue Susceptibility? </a:t>
            </a:r>
          </a:p>
        </p:txBody>
      </p:sp>
      <p:sp>
        <p:nvSpPr>
          <p:cNvPr id="140291" name="Content Placeholder 2"/>
          <p:cNvSpPr>
            <a:spLocks noGrp="1"/>
          </p:cNvSpPr>
          <p:nvPr>
            <p:ph idx="1"/>
          </p:nvPr>
        </p:nvSpPr>
        <p:spPr/>
        <p:txBody>
          <a:bodyPr/>
          <a:lstStyle/>
          <a:p>
            <a:r>
              <a:rPr lang="en-US" dirty="0" smtClean="0"/>
              <a:t>Differences in sleep-related behaviors</a:t>
            </a:r>
          </a:p>
          <a:p>
            <a:r>
              <a:rPr lang="en-US" dirty="0" smtClean="0"/>
              <a:t>Differences in health and fitness</a:t>
            </a:r>
          </a:p>
          <a:p>
            <a:r>
              <a:rPr lang="en-US" dirty="0" smtClean="0"/>
              <a:t>Medications</a:t>
            </a:r>
          </a:p>
          <a:p>
            <a:r>
              <a:rPr lang="en-US" dirty="0" smtClean="0"/>
              <a:t>Natural, genetic variations</a:t>
            </a:r>
          </a:p>
          <a:p>
            <a:r>
              <a:rPr lang="en-US" dirty="0" smtClean="0"/>
              <a:t>Sleep disorders; most important:                                       Obstructive Sleep Apnea (OSA)</a:t>
            </a:r>
            <a:endParaRPr lang="en-US" sz="2600" dirty="0" smtClean="0"/>
          </a:p>
          <a:p>
            <a:pPr lvl="1"/>
            <a:endParaRPr lang="en-US" dirty="0" smtClean="0">
              <a:solidFill>
                <a:srgbClr val="002060"/>
              </a:solidFill>
            </a:endParaRPr>
          </a:p>
        </p:txBody>
      </p:sp>
      <p:pic>
        <p:nvPicPr>
          <p:cNvPr id="140292" name="Picture 2" title="Sleepy woman yawning with coffee c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362200"/>
            <a:ext cx="2136775"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title"/>
          </p:nvPr>
        </p:nvSpPr>
        <p:spPr/>
        <p:txBody>
          <a:bodyPr>
            <a:normAutofit fontScale="90000"/>
          </a:bodyPr>
          <a:lstStyle/>
          <a:p>
            <a:pPr>
              <a:lnSpc>
                <a:spcPts val="4575"/>
              </a:lnSpc>
              <a:defRPr/>
            </a:pPr>
            <a:r>
              <a:rPr lang="en-US" dirty="0" smtClean="0"/>
              <a:t>What is Obstructive Sleep Apnea (OSA)?</a:t>
            </a:r>
          </a:p>
        </p:txBody>
      </p:sp>
      <p:sp>
        <p:nvSpPr>
          <p:cNvPr id="9" name="Content Placeholder 8"/>
          <p:cNvSpPr>
            <a:spLocks noGrp="1"/>
          </p:cNvSpPr>
          <p:nvPr>
            <p:ph idx="1"/>
          </p:nvPr>
        </p:nvSpPr>
        <p:spPr>
          <a:xfrm>
            <a:off x="457200" y="1600200"/>
            <a:ext cx="5867400" cy="4525963"/>
          </a:xfrm>
        </p:spPr>
        <p:txBody>
          <a:bodyPr rtlCol="0">
            <a:normAutofit fontScale="85000" lnSpcReduction="20000"/>
          </a:bodyPr>
          <a:lstStyle/>
          <a:p>
            <a:pPr fontAlgn="auto">
              <a:spcAft>
                <a:spcPts val="0"/>
              </a:spcAft>
              <a:defRPr/>
            </a:pPr>
            <a:r>
              <a:rPr lang="en-US" b="1" dirty="0" smtClean="0"/>
              <a:t>Apnea</a:t>
            </a:r>
            <a:r>
              <a:rPr lang="en-US" dirty="0" smtClean="0"/>
              <a:t> = stoppage of breathing lasting 10+ seconds</a:t>
            </a:r>
          </a:p>
          <a:p>
            <a:pPr fontAlgn="auto">
              <a:spcAft>
                <a:spcPts val="0"/>
              </a:spcAft>
              <a:defRPr/>
            </a:pPr>
            <a:r>
              <a:rPr lang="en-US" dirty="0" smtClean="0"/>
              <a:t>OSA = breathing stops repeatedly during sleep due to closures of the upper airway</a:t>
            </a:r>
          </a:p>
          <a:p>
            <a:pPr fontAlgn="auto">
              <a:spcAft>
                <a:spcPts val="0"/>
              </a:spcAft>
              <a:defRPr/>
            </a:pPr>
            <a:r>
              <a:rPr lang="en-US" dirty="0" smtClean="0"/>
              <a:t>Apnea rate per hour:</a:t>
            </a:r>
          </a:p>
          <a:p>
            <a:pPr lvl="1" fontAlgn="auto">
              <a:spcAft>
                <a:spcPts val="0"/>
              </a:spcAft>
              <a:defRPr/>
            </a:pPr>
            <a:r>
              <a:rPr lang="en-US" dirty="0" smtClean="0"/>
              <a:t>&lt;5 = normal</a:t>
            </a:r>
          </a:p>
          <a:p>
            <a:pPr lvl="1" fontAlgn="auto">
              <a:spcAft>
                <a:spcPts val="0"/>
              </a:spcAft>
              <a:defRPr/>
            </a:pPr>
            <a:r>
              <a:rPr lang="en-US" u="sng" dirty="0" smtClean="0"/>
              <a:t>&gt;</a:t>
            </a:r>
            <a:r>
              <a:rPr lang="en-US" dirty="0" smtClean="0"/>
              <a:t>5 = OSA</a:t>
            </a:r>
          </a:p>
          <a:p>
            <a:pPr fontAlgn="auto">
              <a:spcAft>
                <a:spcPts val="0"/>
              </a:spcAft>
              <a:defRPr/>
            </a:pPr>
            <a:r>
              <a:rPr lang="en-US" dirty="0" smtClean="0"/>
              <a:t>OSA severity (mild, moderate, severe) based on rate</a:t>
            </a:r>
          </a:p>
          <a:p>
            <a:pPr fontAlgn="auto">
              <a:spcAft>
                <a:spcPts val="0"/>
              </a:spcAft>
              <a:defRPr/>
            </a:pPr>
            <a:r>
              <a:rPr lang="en-US" dirty="0" smtClean="0"/>
              <a:t>Some people with severe OSA can have 100 per hour! </a:t>
            </a:r>
          </a:p>
          <a:p>
            <a:pPr fontAlgn="auto">
              <a:spcAft>
                <a:spcPts val="0"/>
              </a:spcAft>
              <a:defRPr/>
            </a:pPr>
            <a:endParaRPr lang="en-US" dirty="0"/>
          </a:p>
        </p:txBody>
      </p:sp>
      <p:pic>
        <p:nvPicPr>
          <p:cNvPr id="141316" name="Content Placeholder 5" title="Side view of normal breathing  "/>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324600" y="1524000"/>
            <a:ext cx="2678113" cy="2286000"/>
          </a:xfrm>
        </p:spPr>
      </p:pic>
      <p:pic>
        <p:nvPicPr>
          <p:cNvPr id="141317" name="Picture 6" title="Side view of obstructed breath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43650" y="3810000"/>
            <a:ext cx="262572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8" name="Rectangle 7"/>
          <p:cNvSpPr>
            <a:spLocks noChangeArrowheads="1"/>
          </p:cNvSpPr>
          <p:nvPr/>
        </p:nvSpPr>
        <p:spPr bwMode="auto">
          <a:xfrm>
            <a:off x="6430963" y="6118225"/>
            <a:ext cx="24495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latin typeface="Calibri" pitchFamily="34" charset="0"/>
              </a:rPr>
              <a:t>© </a:t>
            </a:r>
            <a:r>
              <a:rPr lang="en-US" sz="1100" dirty="0" err="1">
                <a:latin typeface="Calibri" pitchFamily="34" charset="0"/>
              </a:rPr>
              <a:t>ResMed</a:t>
            </a:r>
            <a:r>
              <a:rPr lang="en-US" sz="1100" dirty="0">
                <a:latin typeface="Calibri" pitchFamily="34" charset="0"/>
              </a:rPr>
              <a:t> 2011   Used with Permission</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pPr>
              <a:lnSpc>
                <a:spcPts val="4575"/>
              </a:lnSpc>
            </a:pPr>
            <a:r>
              <a:rPr lang="en-US" dirty="0" smtClean="0"/>
              <a:t>OSA Risk Factors &amp; Warning Signs </a:t>
            </a:r>
          </a:p>
        </p:txBody>
      </p:sp>
      <p:sp>
        <p:nvSpPr>
          <p:cNvPr id="167938" name="Content Placeholder 2"/>
          <p:cNvSpPr>
            <a:spLocks noGrp="1"/>
          </p:cNvSpPr>
          <p:nvPr>
            <p:ph idx="1"/>
          </p:nvPr>
        </p:nvSpPr>
        <p:spPr>
          <a:xfrm>
            <a:off x="457200" y="1524000"/>
            <a:ext cx="8686800" cy="4525963"/>
          </a:xfrm>
        </p:spPr>
        <p:txBody>
          <a:bodyPr>
            <a:normAutofit lnSpcReduction="10000"/>
          </a:bodyPr>
          <a:lstStyle/>
          <a:p>
            <a:pPr>
              <a:spcBef>
                <a:spcPct val="0"/>
              </a:spcBef>
              <a:defRPr/>
            </a:pPr>
            <a:r>
              <a:rPr lang="en-US" sz="2400" dirty="0" smtClean="0"/>
              <a:t>Higher risk:</a:t>
            </a:r>
          </a:p>
          <a:p>
            <a:pPr lvl="1">
              <a:spcBef>
                <a:spcPct val="0"/>
              </a:spcBef>
              <a:defRPr/>
            </a:pPr>
            <a:r>
              <a:rPr lang="en-US" sz="2400" dirty="0" smtClean="0"/>
              <a:t>Obese and overweight individuals</a:t>
            </a:r>
          </a:p>
          <a:p>
            <a:pPr lvl="1">
              <a:spcBef>
                <a:spcPct val="0"/>
              </a:spcBef>
              <a:defRPr/>
            </a:pPr>
            <a:r>
              <a:rPr lang="en-US" sz="2400" dirty="0" smtClean="0"/>
              <a:t>Male</a:t>
            </a:r>
          </a:p>
          <a:p>
            <a:pPr lvl="1">
              <a:spcBef>
                <a:spcPct val="0"/>
              </a:spcBef>
              <a:defRPr/>
            </a:pPr>
            <a:r>
              <a:rPr lang="en-US" sz="2400" dirty="0" smtClean="0"/>
              <a:t>40+ years old</a:t>
            </a:r>
          </a:p>
          <a:p>
            <a:pPr lvl="1">
              <a:spcBef>
                <a:spcPct val="0"/>
              </a:spcBef>
              <a:defRPr/>
            </a:pPr>
            <a:r>
              <a:rPr lang="en-US" sz="2400" dirty="0" smtClean="0"/>
              <a:t>Large neck size (&gt;17” for men, &gt;16” for women)</a:t>
            </a:r>
          </a:p>
          <a:p>
            <a:pPr lvl="1">
              <a:spcBef>
                <a:spcPct val="0"/>
              </a:spcBef>
              <a:defRPr/>
            </a:pPr>
            <a:r>
              <a:rPr lang="en-US" sz="2400" dirty="0" smtClean="0"/>
              <a:t>Recessed chin, small jaw, or large overbite</a:t>
            </a:r>
          </a:p>
          <a:p>
            <a:pPr lvl="1">
              <a:spcBef>
                <a:spcPct val="0"/>
              </a:spcBef>
              <a:defRPr/>
            </a:pPr>
            <a:r>
              <a:rPr lang="en-US" sz="2400" dirty="0" smtClean="0"/>
              <a:t>Family history</a:t>
            </a:r>
          </a:p>
          <a:p>
            <a:pPr>
              <a:spcBef>
                <a:spcPct val="0"/>
              </a:spcBef>
              <a:defRPr/>
            </a:pPr>
            <a:r>
              <a:rPr lang="en-US" sz="2400" dirty="0" smtClean="0"/>
              <a:t>Physical effects and warning signs:</a:t>
            </a:r>
          </a:p>
          <a:p>
            <a:pPr lvl="1">
              <a:spcBef>
                <a:spcPct val="0"/>
              </a:spcBef>
              <a:defRPr/>
            </a:pPr>
            <a:r>
              <a:rPr lang="en-US" sz="2400" dirty="0" smtClean="0"/>
              <a:t>Excessive daytime sleepiness and reduced performance</a:t>
            </a:r>
          </a:p>
          <a:p>
            <a:pPr lvl="1">
              <a:spcBef>
                <a:spcPct val="0"/>
              </a:spcBef>
              <a:defRPr/>
            </a:pPr>
            <a:r>
              <a:rPr lang="en-US" sz="2400" dirty="0" smtClean="0"/>
              <a:t>Snoring</a:t>
            </a:r>
          </a:p>
          <a:p>
            <a:pPr lvl="1">
              <a:spcBef>
                <a:spcPct val="0"/>
              </a:spcBef>
              <a:defRPr/>
            </a:pPr>
            <a:r>
              <a:rPr lang="en-US" sz="2400" dirty="0" smtClean="0"/>
              <a:t>High blood pressure (hypertension)</a:t>
            </a:r>
          </a:p>
          <a:p>
            <a:pPr lvl="1">
              <a:spcBef>
                <a:spcPct val="0"/>
              </a:spcBef>
              <a:defRPr/>
            </a:pPr>
            <a:r>
              <a:rPr lang="en-US" sz="2400" dirty="0" smtClean="0"/>
              <a:t>Diabetes</a:t>
            </a:r>
          </a:p>
          <a:p>
            <a:pPr lvl="1">
              <a:spcBef>
                <a:spcPct val="0"/>
              </a:spcBef>
              <a:defRPr/>
            </a:pPr>
            <a:r>
              <a:rPr lang="en-US" sz="2400" dirty="0" smtClean="0"/>
              <a:t>OSA tends to worsen obesity</a:t>
            </a:r>
          </a:p>
        </p:txBody>
      </p:sp>
      <p:pic>
        <p:nvPicPr>
          <p:cNvPr id="142340" name="Picture 2" title="Man with tape measure around large stom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676400"/>
            <a:ext cx="1644650" cy="246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a:xfrm>
            <a:off x="457200" y="228600"/>
            <a:ext cx="8229600" cy="1143000"/>
          </a:xfrm>
        </p:spPr>
        <p:txBody>
          <a:bodyPr/>
          <a:lstStyle/>
          <a:p>
            <a:pPr>
              <a:lnSpc>
                <a:spcPts val="4575"/>
              </a:lnSpc>
            </a:pPr>
            <a:r>
              <a:rPr lang="en-US" sz="4900" dirty="0" smtClean="0"/>
              <a:t>OSA &amp; Driving </a:t>
            </a:r>
            <a:endParaRPr lang="en-US" dirty="0" smtClean="0"/>
          </a:p>
        </p:txBody>
      </p:sp>
      <p:sp>
        <p:nvSpPr>
          <p:cNvPr id="143363" name="Content Placeholder 2"/>
          <p:cNvSpPr>
            <a:spLocks noGrp="1"/>
          </p:cNvSpPr>
          <p:nvPr>
            <p:ph idx="1"/>
          </p:nvPr>
        </p:nvSpPr>
        <p:spPr>
          <a:xfrm>
            <a:off x="457200" y="1600200"/>
            <a:ext cx="5715000" cy="4525963"/>
          </a:xfrm>
        </p:spPr>
        <p:txBody>
          <a:bodyPr/>
          <a:lstStyle/>
          <a:p>
            <a:r>
              <a:rPr lang="en-US" dirty="0" smtClean="0"/>
              <a:t>Studies of non-CMV drivers suggest 2 to 7-fold crash risk</a:t>
            </a:r>
            <a:endParaRPr lang="en-US" sz="2800" dirty="0" smtClean="0"/>
          </a:p>
          <a:p>
            <a:r>
              <a:rPr lang="en-US" dirty="0" smtClean="0"/>
              <a:t>Can result in medical disqualification </a:t>
            </a:r>
            <a:r>
              <a:rPr lang="en-US" sz="2800" dirty="0" smtClean="0"/>
              <a:t>(although often undiagnosed and undetected during qualification process)</a:t>
            </a:r>
          </a:p>
          <a:p>
            <a:r>
              <a:rPr lang="en-US" dirty="0" smtClean="0"/>
              <a:t>Estimated 28% of CMV drivers have mild to severe OSA</a:t>
            </a:r>
          </a:p>
        </p:txBody>
      </p:sp>
      <p:pic>
        <p:nvPicPr>
          <p:cNvPr id="143364" name="Picture 2" title="Bus driver behind whe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820863"/>
            <a:ext cx="228600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pPr>
              <a:lnSpc>
                <a:spcPts val="4575"/>
              </a:lnSpc>
            </a:pPr>
            <a:r>
              <a:rPr lang="en-US" dirty="0" smtClean="0"/>
              <a:t>OSA Screening &amp; Treatment </a:t>
            </a:r>
          </a:p>
        </p:txBody>
      </p:sp>
      <p:sp>
        <p:nvSpPr>
          <p:cNvPr id="3" name="Content Placeholder 2"/>
          <p:cNvSpPr>
            <a:spLocks noGrp="1"/>
          </p:cNvSpPr>
          <p:nvPr>
            <p:ph idx="1"/>
          </p:nvPr>
        </p:nvSpPr>
        <p:spPr>
          <a:xfrm>
            <a:off x="457200" y="1600200"/>
            <a:ext cx="6019800" cy="4525963"/>
          </a:xfrm>
        </p:spPr>
        <p:txBody>
          <a:bodyPr rtlCol="0">
            <a:normAutofit fontScale="92500" lnSpcReduction="10000"/>
          </a:bodyPr>
          <a:lstStyle/>
          <a:p>
            <a:pPr fontAlgn="auto">
              <a:spcAft>
                <a:spcPts val="0"/>
              </a:spcAft>
              <a:defRPr/>
            </a:pPr>
            <a:r>
              <a:rPr lang="en-US" sz="2800" dirty="0" smtClean="0"/>
              <a:t>Screening</a:t>
            </a:r>
          </a:p>
          <a:p>
            <a:pPr lvl="1" fontAlgn="auto">
              <a:spcAft>
                <a:spcPts val="0"/>
              </a:spcAft>
              <a:defRPr/>
            </a:pPr>
            <a:r>
              <a:rPr lang="en-US" dirty="0" smtClean="0"/>
              <a:t>Assessment of risk</a:t>
            </a:r>
          </a:p>
          <a:p>
            <a:pPr lvl="1" fontAlgn="auto">
              <a:spcAft>
                <a:spcPts val="0"/>
              </a:spcAft>
              <a:defRPr/>
            </a:pPr>
            <a:r>
              <a:rPr lang="en-US" dirty="0" smtClean="0"/>
              <a:t>Sleep study</a:t>
            </a:r>
          </a:p>
          <a:p>
            <a:pPr fontAlgn="auto">
              <a:spcAft>
                <a:spcPts val="0"/>
              </a:spcAft>
              <a:defRPr/>
            </a:pPr>
            <a:r>
              <a:rPr lang="en-US" sz="2800" dirty="0" smtClean="0"/>
              <a:t>Treatments can be very effective if followed; e.g.,</a:t>
            </a:r>
          </a:p>
          <a:p>
            <a:pPr lvl="1" fontAlgn="auto">
              <a:spcAft>
                <a:spcPts val="0"/>
              </a:spcAft>
              <a:defRPr/>
            </a:pPr>
            <a:r>
              <a:rPr lang="en-US" dirty="0" smtClean="0"/>
              <a:t>Continuous Positive Airway Pressure (CPAP) machine</a:t>
            </a:r>
          </a:p>
          <a:p>
            <a:pPr lvl="1" fontAlgn="auto">
              <a:spcAft>
                <a:spcPts val="0"/>
              </a:spcAft>
              <a:defRPr/>
            </a:pPr>
            <a:r>
              <a:rPr lang="en-US" dirty="0" smtClean="0"/>
              <a:t>Weight reduction and behavioral changes</a:t>
            </a:r>
          </a:p>
          <a:p>
            <a:pPr fontAlgn="auto">
              <a:spcAft>
                <a:spcPts val="0"/>
              </a:spcAft>
              <a:defRPr/>
            </a:pPr>
            <a:r>
              <a:rPr lang="en-US" sz="2800" dirty="0" smtClean="0"/>
              <a:t>NAFMP Module 8 provides additional driver education</a:t>
            </a:r>
            <a:endParaRPr lang="en-US" sz="2800" dirty="0"/>
          </a:p>
        </p:txBody>
      </p:sp>
      <p:pic>
        <p:nvPicPr>
          <p:cNvPr id="144388" name="Picture 2" title="Man using CPAP machine while sleep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828800"/>
            <a:ext cx="2803525"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pPr>
              <a:lnSpc>
                <a:spcPts val="4575"/>
              </a:lnSpc>
            </a:pPr>
            <a:r>
              <a:rPr lang="en-US" sz="4900" dirty="0" smtClean="0"/>
              <a:t>Insomnia</a:t>
            </a:r>
            <a:r>
              <a:rPr lang="en-US" sz="4000" b="1" dirty="0" smtClean="0">
                <a:solidFill>
                  <a:srgbClr val="002060"/>
                </a:solidFill>
              </a:rPr>
              <a:t> </a:t>
            </a:r>
            <a:endParaRPr lang="en-US" dirty="0" smtClean="0"/>
          </a:p>
        </p:txBody>
      </p:sp>
      <p:sp>
        <p:nvSpPr>
          <p:cNvPr id="145411" name="Content Placeholder 2"/>
          <p:cNvSpPr>
            <a:spLocks noGrp="1"/>
          </p:cNvSpPr>
          <p:nvPr>
            <p:ph idx="1"/>
          </p:nvPr>
        </p:nvSpPr>
        <p:spPr>
          <a:xfrm>
            <a:off x="509588" y="1524000"/>
            <a:ext cx="8189912" cy="4525963"/>
          </a:xfrm>
        </p:spPr>
        <p:txBody>
          <a:bodyPr/>
          <a:lstStyle/>
          <a:p>
            <a:pPr>
              <a:spcBef>
                <a:spcPts val="100"/>
              </a:spcBef>
            </a:pPr>
            <a:r>
              <a:rPr lang="en-US" sz="2400" dirty="0" smtClean="0"/>
              <a:t>Inability to fall or stay asleep</a:t>
            </a:r>
          </a:p>
          <a:p>
            <a:pPr>
              <a:spcBef>
                <a:spcPts val="100"/>
              </a:spcBef>
            </a:pPr>
            <a:r>
              <a:rPr lang="en-US" sz="2400" dirty="0" smtClean="0"/>
              <a:t>Very common, often related to stress</a:t>
            </a:r>
          </a:p>
          <a:p>
            <a:pPr>
              <a:spcBef>
                <a:spcPts val="100"/>
              </a:spcBef>
            </a:pPr>
            <a:r>
              <a:rPr lang="en-US" sz="2400" dirty="0" smtClean="0"/>
              <a:t>Usually not a medical condition, though it                                can be </a:t>
            </a:r>
          </a:p>
          <a:p>
            <a:pPr>
              <a:spcBef>
                <a:spcPts val="100"/>
              </a:spcBef>
            </a:pPr>
            <a:r>
              <a:rPr lang="en-US" sz="2400" dirty="0" smtClean="0"/>
              <a:t>Irony:  Sleeping pills are often used to treat                        insomnia, yet insomnia can be related to                              excessive use of sleeping pills</a:t>
            </a:r>
          </a:p>
          <a:p>
            <a:pPr>
              <a:spcBef>
                <a:spcPts val="100"/>
              </a:spcBef>
            </a:pPr>
            <a:r>
              <a:rPr lang="en-US" sz="2400" dirty="0" smtClean="0"/>
              <a:t>Steps to reduce insomnia:</a:t>
            </a:r>
          </a:p>
          <a:p>
            <a:pPr lvl="1">
              <a:spcBef>
                <a:spcPts val="100"/>
              </a:spcBef>
            </a:pPr>
            <a:r>
              <a:rPr lang="en-US" sz="2400" dirty="0" smtClean="0"/>
              <a:t>Reduce caffeine intake (amount and timing)</a:t>
            </a:r>
          </a:p>
          <a:p>
            <a:pPr lvl="1">
              <a:spcBef>
                <a:spcPts val="100"/>
              </a:spcBef>
            </a:pPr>
            <a:r>
              <a:rPr lang="en-US" sz="2400" dirty="0" smtClean="0"/>
              <a:t>Have a wind-down routine</a:t>
            </a:r>
          </a:p>
          <a:p>
            <a:pPr lvl="1">
              <a:spcBef>
                <a:spcPts val="100"/>
              </a:spcBef>
            </a:pPr>
            <a:r>
              <a:rPr lang="en-US" sz="2400" dirty="0" smtClean="0"/>
              <a:t>Completely darken bedroom</a:t>
            </a:r>
          </a:p>
        </p:txBody>
      </p:sp>
      <p:pic>
        <p:nvPicPr>
          <p:cNvPr id="145412" name="Picture 2" title="Man in bed but unable to sl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1981200"/>
            <a:ext cx="20843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pPr>
              <a:lnSpc>
                <a:spcPts val="4575"/>
              </a:lnSpc>
            </a:pPr>
            <a:r>
              <a:rPr lang="en-US" sz="4900" dirty="0" smtClean="0"/>
              <a:t>Other Sleep Disorders </a:t>
            </a:r>
            <a:endParaRPr lang="en-US" dirty="0" smtClean="0"/>
          </a:p>
        </p:txBody>
      </p:sp>
      <p:sp>
        <p:nvSpPr>
          <p:cNvPr id="176130" name="Content Placeholder 2"/>
          <p:cNvSpPr>
            <a:spLocks noGrp="1"/>
          </p:cNvSpPr>
          <p:nvPr>
            <p:ph idx="1"/>
          </p:nvPr>
        </p:nvSpPr>
        <p:spPr>
          <a:xfrm>
            <a:off x="457200" y="1524000"/>
            <a:ext cx="8686800" cy="4525963"/>
          </a:xfrm>
        </p:spPr>
        <p:txBody>
          <a:bodyPr>
            <a:normAutofit lnSpcReduction="10000"/>
          </a:bodyPr>
          <a:lstStyle/>
          <a:p>
            <a:pPr>
              <a:spcBef>
                <a:spcPts val="300"/>
              </a:spcBef>
              <a:defRPr/>
            </a:pPr>
            <a:r>
              <a:rPr lang="en-US" sz="2800" dirty="0" smtClean="0"/>
              <a:t>Restless Leg Syndrome (RLS)</a:t>
            </a:r>
          </a:p>
          <a:p>
            <a:pPr lvl="1">
              <a:spcBef>
                <a:spcPts val="300"/>
              </a:spcBef>
              <a:defRPr/>
            </a:pPr>
            <a:r>
              <a:rPr lang="en-US" sz="2400" dirty="0" smtClean="0"/>
              <a:t>Afflicts </a:t>
            </a:r>
            <a:r>
              <a:rPr lang="en-US" sz="2400" b="1" dirty="0" smtClean="0"/>
              <a:t>~5%</a:t>
            </a:r>
            <a:r>
              <a:rPr lang="en-US" sz="2400" dirty="0" smtClean="0"/>
              <a:t> of adults</a:t>
            </a:r>
          </a:p>
          <a:p>
            <a:pPr lvl="1">
              <a:spcBef>
                <a:spcPts val="300"/>
              </a:spcBef>
              <a:defRPr/>
            </a:pPr>
            <a:r>
              <a:rPr lang="en-US" sz="2400" dirty="0" smtClean="0"/>
              <a:t>Usually not serious </a:t>
            </a:r>
          </a:p>
          <a:p>
            <a:pPr lvl="1">
              <a:spcBef>
                <a:spcPts val="300"/>
              </a:spcBef>
              <a:defRPr/>
            </a:pPr>
            <a:r>
              <a:rPr lang="en-US" sz="2400" dirty="0" smtClean="0"/>
              <a:t>Tingling or other leg discomfort causes excessive movement</a:t>
            </a:r>
          </a:p>
          <a:p>
            <a:pPr lvl="1">
              <a:spcBef>
                <a:spcPts val="300"/>
              </a:spcBef>
              <a:defRPr/>
            </a:pPr>
            <a:r>
              <a:rPr lang="en-US" sz="2400" dirty="0" smtClean="0"/>
              <a:t>Cannot relax to sleep</a:t>
            </a:r>
          </a:p>
          <a:p>
            <a:pPr>
              <a:spcBef>
                <a:spcPts val="300"/>
              </a:spcBef>
              <a:defRPr/>
            </a:pPr>
            <a:r>
              <a:rPr lang="en-US" sz="2800" dirty="0" smtClean="0"/>
              <a:t>Narcolepsy</a:t>
            </a:r>
          </a:p>
          <a:p>
            <a:pPr lvl="1">
              <a:spcBef>
                <a:spcPts val="300"/>
              </a:spcBef>
              <a:defRPr/>
            </a:pPr>
            <a:r>
              <a:rPr lang="en-US" sz="2400" dirty="0" smtClean="0"/>
              <a:t>“Seizure of numbness”</a:t>
            </a:r>
          </a:p>
          <a:p>
            <a:pPr lvl="1">
              <a:spcBef>
                <a:spcPts val="300"/>
              </a:spcBef>
              <a:defRPr/>
            </a:pPr>
            <a:r>
              <a:rPr lang="en-US" sz="2400" dirty="0" smtClean="0"/>
              <a:t>Fall asleep suddenly</a:t>
            </a:r>
          </a:p>
          <a:p>
            <a:pPr lvl="1">
              <a:spcBef>
                <a:spcPts val="300"/>
              </a:spcBef>
              <a:defRPr/>
            </a:pPr>
            <a:r>
              <a:rPr lang="en-US" sz="2400" dirty="0" smtClean="0"/>
              <a:t>Lasts a few seconds to 30 minutes</a:t>
            </a:r>
          </a:p>
          <a:p>
            <a:pPr lvl="1">
              <a:spcBef>
                <a:spcPts val="300"/>
              </a:spcBef>
              <a:defRPr/>
            </a:pPr>
            <a:r>
              <a:rPr lang="en-US" sz="2400" dirty="0" smtClean="0"/>
              <a:t>Extremely dangerous, but rare</a:t>
            </a:r>
          </a:p>
          <a:p>
            <a:pPr>
              <a:spcBef>
                <a:spcPts val="300"/>
              </a:spcBef>
              <a:defRPr/>
            </a:pPr>
            <a:r>
              <a:rPr lang="en-US" sz="2800" dirty="0" smtClean="0"/>
              <a:t>Others (e.g., sleepwalking, abnormal circadian rhythms</a:t>
            </a:r>
            <a:r>
              <a:rPr lang="en-US" sz="2400" dirty="0" smtClean="0"/>
              <a:t>)</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itle 1"/>
          <p:cNvSpPr>
            <a:spLocks noGrp="1"/>
          </p:cNvSpPr>
          <p:nvPr>
            <p:ph type="title"/>
          </p:nvPr>
        </p:nvSpPr>
        <p:spPr/>
        <p:txBody>
          <a:bodyPr>
            <a:normAutofit fontScale="90000"/>
          </a:bodyPr>
          <a:lstStyle/>
          <a:p>
            <a:pPr>
              <a:lnSpc>
                <a:spcPts val="4575"/>
              </a:lnSpc>
              <a:defRPr/>
            </a:pPr>
            <a:r>
              <a:rPr lang="en-US" dirty="0" smtClean="0"/>
              <a:t>General Symptoms of Sleep Disorders </a:t>
            </a:r>
          </a:p>
        </p:txBody>
      </p:sp>
      <p:sp>
        <p:nvSpPr>
          <p:cNvPr id="178178" name="Content Placeholder 2"/>
          <p:cNvSpPr>
            <a:spLocks noGrp="1"/>
          </p:cNvSpPr>
          <p:nvPr>
            <p:ph idx="1"/>
          </p:nvPr>
        </p:nvSpPr>
        <p:spPr>
          <a:xfrm>
            <a:off x="457200" y="1600200"/>
            <a:ext cx="5867400" cy="4525963"/>
          </a:xfrm>
        </p:spPr>
        <p:txBody>
          <a:bodyPr>
            <a:normAutofit lnSpcReduction="10000"/>
          </a:bodyPr>
          <a:lstStyle/>
          <a:p>
            <a:pPr>
              <a:defRPr/>
            </a:pPr>
            <a:r>
              <a:rPr lang="en-US" sz="2800" dirty="0" smtClean="0"/>
              <a:t>Different sleep disorders have different symptoms</a:t>
            </a:r>
          </a:p>
          <a:p>
            <a:pPr>
              <a:defRPr/>
            </a:pPr>
            <a:r>
              <a:rPr lang="en-US" sz="2800" dirty="0" smtClean="0"/>
              <a:t>Excessive daytime sleepiness</a:t>
            </a:r>
          </a:p>
          <a:p>
            <a:pPr>
              <a:defRPr/>
            </a:pPr>
            <a:r>
              <a:rPr lang="en-US" sz="2800" dirty="0" smtClean="0"/>
              <a:t>Extremes in ability to go to sleep:</a:t>
            </a:r>
          </a:p>
          <a:p>
            <a:pPr lvl="1">
              <a:defRPr/>
            </a:pPr>
            <a:r>
              <a:rPr lang="en-US" dirty="0" smtClean="0"/>
              <a:t>Able to sleep almost immediately, almost anywhere</a:t>
            </a:r>
          </a:p>
          <a:p>
            <a:pPr lvl="1">
              <a:defRPr/>
            </a:pPr>
            <a:r>
              <a:rPr lang="en-US" dirty="0" smtClean="0"/>
              <a:t>Unable to sleep for a long time, even under ideal conditions</a:t>
            </a:r>
          </a:p>
          <a:p>
            <a:pPr>
              <a:defRPr/>
            </a:pPr>
            <a:r>
              <a:rPr lang="en-US" sz="2800" dirty="0" smtClean="0"/>
              <a:t>Loud, irregular </a:t>
            </a:r>
            <a:r>
              <a:rPr lang="en-US" sz="2800" b="1" dirty="0" smtClean="0"/>
              <a:t>snoring</a:t>
            </a:r>
            <a:r>
              <a:rPr lang="en-US" sz="2800" dirty="0" smtClean="0"/>
              <a:t>, especially with gasping</a:t>
            </a:r>
          </a:p>
        </p:txBody>
      </p:sp>
      <p:pic>
        <p:nvPicPr>
          <p:cNvPr id="147460" name="Picture 2" title="Man snoring in bed, wife cannot sl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676400"/>
            <a:ext cx="2884488"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pPr>
              <a:lnSpc>
                <a:spcPts val="4575"/>
              </a:lnSpc>
            </a:pPr>
            <a:r>
              <a:rPr lang="en-US" sz="4000" dirty="0" smtClean="0"/>
              <a:t>Are you highly susceptible to fatigue? </a:t>
            </a:r>
          </a:p>
        </p:txBody>
      </p:sp>
      <p:sp>
        <p:nvSpPr>
          <p:cNvPr id="180226" name="Content Placeholder 2"/>
          <p:cNvSpPr>
            <a:spLocks noGrp="1"/>
          </p:cNvSpPr>
          <p:nvPr>
            <p:ph idx="1"/>
          </p:nvPr>
        </p:nvSpPr>
        <p:spPr>
          <a:xfrm>
            <a:off x="304800" y="1447800"/>
            <a:ext cx="7162800" cy="4525963"/>
          </a:xfrm>
        </p:spPr>
        <p:txBody>
          <a:bodyPr>
            <a:normAutofit fontScale="92500" lnSpcReduction="10000"/>
          </a:bodyPr>
          <a:lstStyle/>
          <a:p>
            <a:pPr>
              <a:spcBef>
                <a:spcPts val="300"/>
              </a:spcBef>
              <a:defRPr/>
            </a:pPr>
            <a:r>
              <a:rPr lang="en-US" sz="2400" b="1" dirty="0" smtClean="0"/>
              <a:t>Most highly susceptible people don’t know it!</a:t>
            </a:r>
          </a:p>
          <a:p>
            <a:pPr>
              <a:spcBef>
                <a:spcPts val="300"/>
              </a:spcBef>
              <a:defRPr/>
            </a:pPr>
            <a:r>
              <a:rPr lang="en-US" sz="2400" dirty="0" smtClean="0"/>
              <a:t>Reasons:</a:t>
            </a:r>
          </a:p>
          <a:p>
            <a:pPr lvl="1">
              <a:spcBef>
                <a:spcPts val="300"/>
              </a:spcBef>
              <a:defRPr/>
            </a:pPr>
            <a:r>
              <a:rPr lang="en-US" sz="2400" dirty="0" smtClean="0"/>
              <a:t>Self-assessment bias</a:t>
            </a:r>
          </a:p>
          <a:p>
            <a:pPr lvl="1">
              <a:spcBef>
                <a:spcPts val="300"/>
              </a:spcBef>
              <a:defRPr/>
            </a:pPr>
            <a:r>
              <a:rPr lang="en-US" sz="2400" dirty="0" smtClean="0"/>
              <a:t>Most driving is solitary</a:t>
            </a:r>
          </a:p>
          <a:p>
            <a:pPr lvl="1">
              <a:spcBef>
                <a:spcPts val="300"/>
              </a:spcBef>
              <a:defRPr/>
            </a:pPr>
            <a:r>
              <a:rPr lang="en-US" sz="2400" dirty="0" smtClean="0"/>
              <a:t>Subjective self-assessments of alertness are poor</a:t>
            </a:r>
          </a:p>
          <a:p>
            <a:pPr lvl="1">
              <a:spcBef>
                <a:spcPts val="300"/>
              </a:spcBef>
              <a:defRPr/>
            </a:pPr>
            <a:r>
              <a:rPr lang="en-US" sz="2400" dirty="0" smtClean="0"/>
              <a:t>Most sleep disorders are undiagnosed</a:t>
            </a:r>
          </a:p>
          <a:p>
            <a:pPr>
              <a:spcBef>
                <a:spcPts val="300"/>
              </a:spcBef>
              <a:defRPr/>
            </a:pPr>
            <a:r>
              <a:rPr lang="en-US" sz="2400" dirty="0" smtClean="0"/>
              <a:t>Solution (be honest with yourself):</a:t>
            </a:r>
          </a:p>
          <a:p>
            <a:pPr lvl="1">
              <a:spcBef>
                <a:spcPts val="300"/>
              </a:spcBef>
              <a:defRPr/>
            </a:pPr>
            <a:r>
              <a:rPr lang="en-US" sz="2400" dirty="0" smtClean="0"/>
              <a:t>Pay attention to:</a:t>
            </a:r>
          </a:p>
          <a:p>
            <a:pPr lvl="2">
              <a:spcBef>
                <a:spcPts val="300"/>
              </a:spcBef>
              <a:defRPr/>
            </a:pPr>
            <a:r>
              <a:rPr lang="en-US" dirty="0" smtClean="0"/>
              <a:t>Signs of chronic fatigue</a:t>
            </a:r>
          </a:p>
          <a:p>
            <a:pPr lvl="2">
              <a:spcBef>
                <a:spcPts val="300"/>
              </a:spcBef>
              <a:defRPr/>
            </a:pPr>
            <a:r>
              <a:rPr lang="en-US" dirty="0" smtClean="0"/>
              <a:t>Objective signs of fatigue while driving</a:t>
            </a:r>
          </a:p>
          <a:p>
            <a:pPr lvl="2">
              <a:spcBef>
                <a:spcPts val="300"/>
              </a:spcBef>
              <a:defRPr/>
            </a:pPr>
            <a:r>
              <a:rPr lang="en-US" dirty="0" smtClean="0"/>
              <a:t>OSA symptoms and risk factors</a:t>
            </a:r>
          </a:p>
          <a:p>
            <a:pPr lvl="1">
              <a:spcBef>
                <a:spcPts val="300"/>
              </a:spcBef>
              <a:defRPr/>
            </a:pPr>
            <a:r>
              <a:rPr lang="en-US" sz="2400" dirty="0" smtClean="0"/>
              <a:t>Consider any asleep-at-the-wheel incident to be a </a:t>
            </a:r>
            <a:r>
              <a:rPr lang="en-US" sz="2400" b="1" dirty="0" smtClean="0"/>
              <a:t>red flag</a:t>
            </a:r>
            <a:r>
              <a:rPr lang="en-US" sz="2400" dirty="0" smtClean="0"/>
              <a:t>!</a:t>
            </a:r>
          </a:p>
        </p:txBody>
      </p:sp>
      <p:pic>
        <p:nvPicPr>
          <p:cNvPr id="148484" name="Picture 2" title="Red 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3581400"/>
            <a:ext cx="14684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Driver Education Review: Part 1</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a:defRPr/>
            </a:pPr>
            <a:r>
              <a:rPr lang="en-US" dirty="0" smtClean="0"/>
              <a:t>Complexity and monotony are two factors in:</a:t>
            </a:r>
          </a:p>
          <a:p>
            <a:pPr marL="914400" lvl="1" indent="-514350" eaLnBrk="1" fontAlgn="auto" hangingPunct="1">
              <a:spcAft>
                <a:spcPts val="0"/>
              </a:spcAft>
              <a:buFont typeface="+mj-lt"/>
              <a:buAutoNum type="alphaLcParenR"/>
              <a:defRPr/>
            </a:pPr>
            <a:r>
              <a:rPr lang="en-US" dirty="0" smtClean="0"/>
              <a:t>Sleep hygiene</a:t>
            </a:r>
          </a:p>
          <a:p>
            <a:pPr marL="914400" lvl="1" indent="-514350" eaLnBrk="1" fontAlgn="auto" hangingPunct="1">
              <a:spcAft>
                <a:spcPts val="0"/>
              </a:spcAft>
              <a:buFont typeface="+mj-lt"/>
              <a:buAutoNum type="alphaLcParenR"/>
              <a:defRPr/>
            </a:pPr>
            <a:r>
              <a:rPr lang="en-US" dirty="0" smtClean="0"/>
              <a:t>Wellness</a:t>
            </a:r>
          </a:p>
          <a:p>
            <a:pPr marL="914400" lvl="1" indent="-514350" eaLnBrk="1" fontAlgn="auto" hangingPunct="1">
              <a:spcAft>
                <a:spcPts val="0"/>
              </a:spcAft>
              <a:buFont typeface="+mj-lt"/>
              <a:buAutoNum type="alphaLcParenR"/>
              <a:defRPr/>
            </a:pPr>
            <a:r>
              <a:rPr lang="en-US" dirty="0" smtClean="0"/>
              <a:t>Sleep-related (internal) fatigue</a:t>
            </a:r>
          </a:p>
          <a:p>
            <a:pPr marL="914400" lvl="1" indent="-514350" eaLnBrk="1" fontAlgn="auto" hangingPunct="1">
              <a:spcAft>
                <a:spcPts val="0"/>
              </a:spcAft>
              <a:buFont typeface="+mj-lt"/>
              <a:buAutoNum type="alphaLcParenR"/>
              <a:defRPr/>
            </a:pPr>
            <a:r>
              <a:rPr lang="en-US" dirty="0" smtClean="0"/>
              <a:t>Task-related fatigue.</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lnSpc>
                <a:spcPts val="4575"/>
              </a:lnSpc>
            </a:pPr>
            <a:r>
              <a:rPr lang="en-US" sz="4900" smtClean="0"/>
              <a:t>Instructional Methods</a:t>
            </a:r>
            <a:r>
              <a:rPr lang="en-US" sz="4000" b="1" smtClean="0">
                <a:solidFill>
                  <a:srgbClr val="002060"/>
                </a:solidFill>
              </a:rPr>
              <a:t> </a:t>
            </a:r>
            <a:endParaRPr lang="en-US" smtClean="0"/>
          </a:p>
        </p:txBody>
      </p:sp>
      <p:sp>
        <p:nvSpPr>
          <p:cNvPr id="3" name="Content Placeholder 2"/>
          <p:cNvSpPr>
            <a:spLocks noGrp="1"/>
          </p:cNvSpPr>
          <p:nvPr>
            <p:ph idx="1"/>
          </p:nvPr>
        </p:nvSpPr>
        <p:spPr>
          <a:xfrm>
            <a:off x="457200" y="1600200"/>
            <a:ext cx="4953000" cy="4525963"/>
          </a:xfrm>
        </p:spPr>
        <p:txBody>
          <a:bodyPr rtlCol="0">
            <a:normAutofit lnSpcReduction="10000"/>
          </a:bodyPr>
          <a:lstStyle/>
          <a:p>
            <a:pPr fontAlgn="auto">
              <a:spcAft>
                <a:spcPts val="0"/>
              </a:spcAft>
              <a:defRPr/>
            </a:pPr>
            <a:r>
              <a:rPr lang="en-US" sz="2400" dirty="0" smtClean="0"/>
              <a:t>PowerPoint</a:t>
            </a:r>
          </a:p>
          <a:p>
            <a:pPr lvl="1" eaLnBrk="1" fontAlgn="auto" hangingPunct="1">
              <a:spcAft>
                <a:spcPts val="0"/>
              </a:spcAft>
              <a:defRPr/>
            </a:pPr>
            <a:r>
              <a:rPr lang="en-US" sz="2400" dirty="0" smtClean="0"/>
              <a:t>Classroom</a:t>
            </a:r>
          </a:p>
          <a:p>
            <a:pPr lvl="1" eaLnBrk="1" fontAlgn="auto" hangingPunct="1">
              <a:spcAft>
                <a:spcPts val="0"/>
              </a:spcAft>
              <a:defRPr/>
            </a:pPr>
            <a:r>
              <a:rPr lang="en-US" sz="2400" dirty="0" smtClean="0"/>
              <a:t>Traditional instructor role</a:t>
            </a:r>
          </a:p>
          <a:p>
            <a:pPr lvl="1" eaLnBrk="1" fontAlgn="auto" hangingPunct="1">
              <a:spcAft>
                <a:spcPts val="0"/>
              </a:spcAft>
              <a:defRPr/>
            </a:pPr>
            <a:r>
              <a:rPr lang="en-US" sz="2400" dirty="0" smtClean="0"/>
              <a:t>Lead group discussions</a:t>
            </a:r>
          </a:p>
          <a:p>
            <a:pPr lvl="1" eaLnBrk="1" fontAlgn="auto" hangingPunct="1">
              <a:spcAft>
                <a:spcPts val="0"/>
              </a:spcAft>
              <a:defRPr/>
            </a:pPr>
            <a:r>
              <a:rPr lang="en-US" sz="2400" dirty="0" smtClean="0"/>
              <a:t>Administer quizzes &amp; exams</a:t>
            </a:r>
          </a:p>
          <a:p>
            <a:pPr fontAlgn="auto">
              <a:spcAft>
                <a:spcPts val="0"/>
              </a:spcAft>
              <a:defRPr/>
            </a:pPr>
            <a:r>
              <a:rPr lang="en-US" sz="2400" dirty="0" smtClean="0"/>
              <a:t>Web-based</a:t>
            </a:r>
          </a:p>
          <a:p>
            <a:pPr lvl="1" eaLnBrk="1" fontAlgn="auto" hangingPunct="1">
              <a:spcAft>
                <a:spcPts val="0"/>
              </a:spcAft>
              <a:defRPr/>
            </a:pPr>
            <a:r>
              <a:rPr lang="en-US" sz="2400" dirty="0" smtClean="0"/>
              <a:t>Individual students online</a:t>
            </a:r>
          </a:p>
          <a:p>
            <a:pPr lvl="1" eaLnBrk="1" fontAlgn="auto" hangingPunct="1">
              <a:spcAft>
                <a:spcPts val="0"/>
              </a:spcAft>
              <a:defRPr/>
            </a:pPr>
            <a:r>
              <a:rPr lang="en-US" sz="2400" dirty="0" smtClean="0"/>
              <a:t>Students can be alone or in group setting</a:t>
            </a:r>
          </a:p>
          <a:p>
            <a:pPr lvl="1" eaLnBrk="1" fontAlgn="auto" hangingPunct="1">
              <a:spcAft>
                <a:spcPts val="0"/>
              </a:spcAft>
              <a:defRPr/>
            </a:pPr>
            <a:r>
              <a:rPr lang="en-US" sz="2400" dirty="0" smtClean="0"/>
              <a:t>“Instructor” is facilitator, coach, &amp; troubleshoote</a:t>
            </a:r>
            <a:r>
              <a:rPr lang="en-US" dirty="0" smtClean="0"/>
              <a:t>r</a:t>
            </a:r>
          </a:p>
        </p:txBody>
      </p:sp>
      <p:pic>
        <p:nvPicPr>
          <p:cNvPr id="38916" name="Picture 2" title="Instructor conducting trai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3450" y="1676400"/>
            <a:ext cx="272732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3" title="Instructor assisting student at compu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5950" y="3733800"/>
            <a:ext cx="3362325"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Driver Education Review: Part 1</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2"/>
              <a:defRPr/>
            </a:pPr>
            <a:r>
              <a:rPr lang="en-US" dirty="0" smtClean="0"/>
              <a:t>One good night’s sleep can greatly reduce:</a:t>
            </a:r>
          </a:p>
          <a:p>
            <a:pPr marL="914400" lvl="1" indent="-514350" eaLnBrk="1" fontAlgn="auto" hangingPunct="1">
              <a:spcAft>
                <a:spcPts val="0"/>
              </a:spcAft>
              <a:buFont typeface="+mj-lt"/>
              <a:buAutoNum type="alphaLcParenR"/>
              <a:defRPr/>
            </a:pPr>
            <a:r>
              <a:rPr lang="en-US" dirty="0" smtClean="0"/>
              <a:t>Chronic (long-term) fatigue</a:t>
            </a:r>
          </a:p>
          <a:p>
            <a:pPr marL="914400" lvl="1" indent="-514350" eaLnBrk="1" fontAlgn="auto" hangingPunct="1">
              <a:spcAft>
                <a:spcPts val="0"/>
              </a:spcAft>
              <a:buFont typeface="+mj-lt"/>
              <a:buAutoNum type="alphaLcParenR"/>
              <a:defRPr/>
            </a:pPr>
            <a:r>
              <a:rPr lang="en-US" dirty="0" smtClean="0"/>
              <a:t>Acute (short-term) fatigue</a:t>
            </a:r>
          </a:p>
          <a:p>
            <a:pPr marL="914400" lvl="1" indent="-514350" eaLnBrk="1" fontAlgn="auto" hangingPunct="1">
              <a:spcAft>
                <a:spcPts val="0"/>
              </a:spcAft>
              <a:buFont typeface="+mj-lt"/>
              <a:buAutoNum type="alphaLcParenR"/>
              <a:defRPr/>
            </a:pPr>
            <a:r>
              <a:rPr lang="en-US" dirty="0" smtClean="0"/>
              <a:t>Accuracy of self-assessments of alertness</a:t>
            </a:r>
          </a:p>
          <a:p>
            <a:pPr marL="914400" lvl="1" indent="-514350" eaLnBrk="1" fontAlgn="auto" hangingPunct="1">
              <a:spcAft>
                <a:spcPts val="0"/>
              </a:spcAft>
              <a:buFont typeface="+mj-lt"/>
              <a:buAutoNum type="alphaLcParenR"/>
              <a:defRPr/>
            </a:pPr>
            <a:r>
              <a:rPr lang="en-US" dirty="0" smtClean="0"/>
              <a:t>Health effects of sleep deprivation.</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Driver Education Review: Part 1</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3"/>
              <a:defRPr/>
            </a:pPr>
            <a:r>
              <a:rPr lang="en-US" dirty="0" smtClean="0"/>
              <a:t>Which statement is </a:t>
            </a:r>
            <a:r>
              <a:rPr lang="en-US" b="1" dirty="0" smtClean="0"/>
              <a:t>NOT </a:t>
            </a:r>
            <a:r>
              <a:rPr lang="en-US" dirty="0" smtClean="0"/>
              <a:t>true about asleep-at-the-wheel crashes?</a:t>
            </a:r>
          </a:p>
          <a:p>
            <a:pPr marL="914400" lvl="1" indent="-514350" eaLnBrk="1" fontAlgn="auto" hangingPunct="1">
              <a:spcAft>
                <a:spcPts val="0"/>
              </a:spcAft>
              <a:buFont typeface="+mj-lt"/>
              <a:buAutoNum type="alphaLcParenR"/>
              <a:defRPr/>
            </a:pPr>
            <a:r>
              <a:rPr lang="en-US" dirty="0" smtClean="0"/>
              <a:t>Usually single-vehicle road departures</a:t>
            </a:r>
          </a:p>
          <a:p>
            <a:pPr marL="914400" lvl="1" indent="-514350" eaLnBrk="1" fontAlgn="auto" hangingPunct="1">
              <a:spcAft>
                <a:spcPts val="0"/>
              </a:spcAft>
              <a:buFont typeface="+mj-lt"/>
              <a:buAutoNum type="alphaLcParenR"/>
              <a:defRPr/>
            </a:pPr>
            <a:r>
              <a:rPr lang="en-US" dirty="0" smtClean="0"/>
              <a:t>Generally more severe than other types of crashes</a:t>
            </a:r>
          </a:p>
          <a:p>
            <a:pPr marL="914400" lvl="1" indent="-514350" eaLnBrk="1" fontAlgn="auto" hangingPunct="1">
              <a:spcAft>
                <a:spcPts val="0"/>
              </a:spcAft>
              <a:buFont typeface="+mj-lt"/>
              <a:buAutoNum type="alphaLcParenR"/>
              <a:defRPr/>
            </a:pPr>
            <a:r>
              <a:rPr lang="en-US" dirty="0" smtClean="0"/>
              <a:t>Older drivers are at greatest risk</a:t>
            </a:r>
          </a:p>
          <a:p>
            <a:pPr marL="914400" lvl="1" indent="-514350" eaLnBrk="1" fontAlgn="auto" hangingPunct="1">
              <a:spcAft>
                <a:spcPts val="0"/>
              </a:spcAft>
              <a:buFont typeface="+mj-lt"/>
              <a:buAutoNum type="alphaLcParenR"/>
              <a:defRPr/>
            </a:pPr>
            <a:r>
              <a:rPr lang="en-US" dirty="0" smtClean="0"/>
              <a:t>Often associated with insufficient prior sleep.</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Driver Education Review: Part 1</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4"/>
              <a:defRPr/>
            </a:pPr>
            <a:r>
              <a:rPr lang="en-US" dirty="0" smtClean="0"/>
              <a:t>Which statement is true about circadian rhythms?</a:t>
            </a:r>
          </a:p>
          <a:p>
            <a:pPr marL="914400" lvl="1" indent="-514350" eaLnBrk="1" fontAlgn="auto" hangingPunct="1">
              <a:spcAft>
                <a:spcPts val="0"/>
              </a:spcAft>
              <a:buFont typeface="+mj-lt"/>
              <a:buAutoNum type="alphaLcParenR"/>
              <a:defRPr/>
            </a:pPr>
            <a:r>
              <a:rPr lang="en-US" dirty="0" smtClean="0"/>
              <a:t>Controlled by the brain</a:t>
            </a:r>
          </a:p>
          <a:p>
            <a:pPr marL="914400" lvl="1" indent="-514350" eaLnBrk="1" fontAlgn="auto" hangingPunct="1">
              <a:spcAft>
                <a:spcPts val="0"/>
              </a:spcAft>
              <a:buFont typeface="+mj-lt"/>
              <a:buAutoNum type="alphaLcParenR"/>
              <a:defRPr/>
            </a:pPr>
            <a:r>
              <a:rPr lang="en-US" dirty="0" smtClean="0"/>
              <a:t>Unaffected by dark and light</a:t>
            </a:r>
          </a:p>
          <a:p>
            <a:pPr marL="914400" lvl="1" indent="-514350" eaLnBrk="1" fontAlgn="auto" hangingPunct="1">
              <a:spcAft>
                <a:spcPts val="0"/>
              </a:spcAft>
              <a:buFont typeface="+mj-lt"/>
              <a:buAutoNum type="alphaLcParenR"/>
              <a:defRPr/>
            </a:pPr>
            <a:r>
              <a:rPr lang="en-US" dirty="0" smtClean="0"/>
              <a:t>For most people, evenings (e.g., 6:00 to 10:00pm) are a circadian valley</a:t>
            </a:r>
          </a:p>
          <a:p>
            <a:pPr marL="914400" lvl="1" indent="-514350" eaLnBrk="1" fontAlgn="auto" hangingPunct="1">
              <a:spcAft>
                <a:spcPts val="0"/>
              </a:spcAft>
              <a:buFont typeface="+mj-lt"/>
              <a:buAutoNum type="alphaLcParenR"/>
              <a:defRPr/>
            </a:pPr>
            <a:r>
              <a:rPr lang="en-US" dirty="0" smtClean="0"/>
              <a:t>“Night owls” actually perform better during the overnight hours than during the daytime. </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Driver Education Review: Part 1</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5"/>
              <a:defRPr/>
            </a:pPr>
            <a:r>
              <a:rPr lang="en-US" dirty="0" smtClean="0"/>
              <a:t>In the Driver Fatigue and Alertness Study (DFAS, Wylie et al., 1996), the worst 14% of the drivers in the study had what percentage of all the drowsy episodes?</a:t>
            </a:r>
          </a:p>
          <a:p>
            <a:pPr marL="914400" lvl="1" indent="-514350" eaLnBrk="1" fontAlgn="auto" hangingPunct="1">
              <a:spcAft>
                <a:spcPts val="0"/>
              </a:spcAft>
              <a:buFont typeface="+mj-lt"/>
              <a:buAutoNum type="alphaLcParenR"/>
              <a:defRPr/>
            </a:pPr>
            <a:r>
              <a:rPr lang="en-US" dirty="0" smtClean="0"/>
              <a:t>14%</a:t>
            </a:r>
          </a:p>
          <a:p>
            <a:pPr marL="914400" lvl="1" indent="-514350" eaLnBrk="1" fontAlgn="auto" hangingPunct="1">
              <a:spcAft>
                <a:spcPts val="0"/>
              </a:spcAft>
              <a:buFont typeface="+mj-lt"/>
              <a:buAutoNum type="alphaLcParenR"/>
              <a:defRPr/>
            </a:pPr>
            <a:r>
              <a:rPr lang="en-US" dirty="0" smtClean="0"/>
              <a:t>28%</a:t>
            </a:r>
          </a:p>
          <a:p>
            <a:pPr marL="914400" lvl="1" indent="-514350" eaLnBrk="1" fontAlgn="auto" hangingPunct="1">
              <a:spcAft>
                <a:spcPts val="0"/>
              </a:spcAft>
              <a:buFont typeface="+mj-lt"/>
              <a:buAutoNum type="alphaLcParenR"/>
              <a:defRPr/>
            </a:pPr>
            <a:r>
              <a:rPr lang="en-US" dirty="0" smtClean="0"/>
              <a:t>54%</a:t>
            </a:r>
          </a:p>
          <a:p>
            <a:pPr marL="914400" lvl="1" indent="-514350" eaLnBrk="1" fontAlgn="auto" hangingPunct="1">
              <a:spcAft>
                <a:spcPts val="0"/>
              </a:spcAft>
              <a:buFont typeface="+mj-lt"/>
              <a:buAutoNum type="alphaLcParenR"/>
              <a:defRPr/>
            </a:pPr>
            <a:r>
              <a:rPr lang="en-US" dirty="0" smtClean="0"/>
              <a:t>92%.</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154626" name="Title 4"/>
          <p:cNvSpPr>
            <a:spLocks noGrp="1"/>
          </p:cNvSpPr>
          <p:nvPr>
            <p:ph type="ctrTitle"/>
          </p:nvPr>
        </p:nvSpPr>
        <p:spPr>
          <a:solidFill>
            <a:srgbClr val="C00000">
              <a:alpha val="59999"/>
            </a:srgbClr>
          </a:solidFill>
          <a:ln w="9525" cmpd="sng"/>
        </p:spPr>
        <p:txBody>
          <a:bodyPr/>
          <a:lstStyle/>
          <a:p>
            <a:pPr eaLnBrk="1" hangingPunct="1"/>
            <a:r>
              <a:rPr lang="en-US" smtClean="0"/>
              <a:t>Driver Education Training, Part 2</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Module 3 (Driver Education) Overview</a:t>
            </a:r>
            <a:endParaRPr lang="en-US" sz="27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69749564"/>
              </p:ext>
            </p:extLst>
          </p:nvPr>
        </p:nvGraphicFramePr>
        <p:xfrm>
          <a:off x="457200" y="1600200"/>
          <a:ext cx="8229600" cy="5852150"/>
        </p:xfrm>
        <a:graphic>
          <a:graphicData uri="http://schemas.openxmlformats.org/drawingml/2006/table">
            <a:tbl>
              <a:tblPr firstRow="1" bandRow="1">
                <a:tableStyleId>{3B4B98B0-60AC-42C2-AFA5-B58CD77FA1E5}</a:tableStyleId>
              </a:tblPr>
              <a:tblGrid>
                <a:gridCol w="2743200"/>
                <a:gridCol w="2743200"/>
                <a:gridCol w="2743200"/>
              </a:tblGrid>
              <a:tr h="5699125">
                <a:tc>
                  <a:txBody>
                    <a:bodyPr/>
                    <a:lstStyle/>
                    <a:p>
                      <a:r>
                        <a:rPr lang="en-US" sz="2000" dirty="0" smtClean="0">
                          <a:solidFill>
                            <a:srgbClr val="006600"/>
                          </a:solidFill>
                        </a:rPr>
                        <a:t>Intro</a:t>
                      </a:r>
                      <a:r>
                        <a:rPr lang="en-US" sz="2000" baseline="0" dirty="0" smtClean="0">
                          <a:solidFill>
                            <a:srgbClr val="006600"/>
                          </a:solidFill>
                        </a:rPr>
                        <a:t>duction </a:t>
                      </a:r>
                      <a:endParaRPr lang="en-US" sz="2000" dirty="0" smtClean="0">
                        <a:solidFill>
                          <a:srgbClr val="006600"/>
                        </a:solidFill>
                      </a:endParaRPr>
                    </a:p>
                    <a:p>
                      <a:pPr>
                        <a:buFont typeface="Arial" pitchFamily="34" charset="0"/>
                        <a:buChar char="•"/>
                      </a:pPr>
                      <a:r>
                        <a:rPr lang="en-US" sz="2000" dirty="0" smtClean="0">
                          <a:solidFill>
                            <a:srgbClr val="002060"/>
                          </a:solidFill>
                        </a:rPr>
                        <a:t> Introduction to Module</a:t>
                      </a:r>
                    </a:p>
                    <a:p>
                      <a:pPr>
                        <a:buFont typeface="Arial" pitchFamily="34" charset="0"/>
                        <a:buChar char="•"/>
                      </a:pPr>
                      <a:r>
                        <a:rPr lang="en-US" sz="2000" dirty="0" smtClean="0">
                          <a:solidFill>
                            <a:srgbClr val="002060"/>
                          </a:solidFill>
                        </a:rPr>
                        <a:t> Sleep, Alertness, Wellness, &amp; Performance</a:t>
                      </a:r>
                    </a:p>
                    <a:p>
                      <a:pPr>
                        <a:buFont typeface="Arial" pitchFamily="34" charset="0"/>
                        <a:buNone/>
                      </a:pPr>
                      <a:endParaRPr lang="en-US" sz="2000" dirty="0" smtClean="0"/>
                    </a:p>
                    <a:p>
                      <a:pPr>
                        <a:buFont typeface="Arial" pitchFamily="34" charset="0"/>
                        <a:buNone/>
                      </a:pPr>
                      <a:r>
                        <a:rPr lang="en-US" sz="2000" u="sng" dirty="0" smtClean="0">
                          <a:solidFill>
                            <a:srgbClr val="006600"/>
                          </a:solidFill>
                        </a:rPr>
                        <a:t>Lesson 1</a:t>
                      </a:r>
                      <a:r>
                        <a:rPr lang="en-US" sz="2000" dirty="0" smtClean="0">
                          <a:solidFill>
                            <a:srgbClr val="006600"/>
                          </a:solidFill>
                        </a:rPr>
                        <a:t>: Characteristics of Fatigue &amp; Fatigue Crashes</a:t>
                      </a:r>
                    </a:p>
                    <a:p>
                      <a:pPr>
                        <a:buFont typeface="Arial" pitchFamily="34" charset="0"/>
                        <a:buChar char="•"/>
                      </a:pPr>
                      <a:r>
                        <a:rPr lang="en-US" sz="2000" dirty="0" smtClean="0"/>
                        <a:t> </a:t>
                      </a:r>
                      <a:r>
                        <a:rPr lang="en-US" sz="2000" dirty="0" smtClean="0">
                          <a:solidFill>
                            <a:srgbClr val="002060"/>
                          </a:solidFill>
                        </a:rPr>
                        <a:t>What is Fatigue?</a:t>
                      </a:r>
                    </a:p>
                    <a:p>
                      <a:pPr>
                        <a:buFont typeface="Arial" pitchFamily="34" charset="0"/>
                        <a:buChar char="•"/>
                      </a:pPr>
                      <a:r>
                        <a:rPr lang="en-US" sz="2000" dirty="0" smtClean="0">
                          <a:solidFill>
                            <a:srgbClr val="002060"/>
                          </a:solidFill>
                        </a:rPr>
                        <a:t> Fatigue Characteristics </a:t>
                      </a:r>
                    </a:p>
                    <a:p>
                      <a:pPr>
                        <a:buFont typeface="Arial" pitchFamily="34" charset="0"/>
                        <a:buChar char="•"/>
                      </a:pPr>
                      <a:r>
                        <a:rPr lang="en-US" sz="2000" dirty="0" smtClean="0">
                          <a:solidFill>
                            <a:srgbClr val="002060"/>
                          </a:solidFill>
                        </a:rPr>
                        <a:t> Fatigue-Related Crashes</a:t>
                      </a:r>
                    </a:p>
                    <a:p>
                      <a:pPr>
                        <a:buFont typeface="Arial" pitchFamily="34" charset="0"/>
                        <a:buChar char="•"/>
                      </a:pPr>
                      <a:endParaRPr lang="en-US" sz="1800" dirty="0" smtClean="0"/>
                    </a:p>
                    <a:p>
                      <a:pPr>
                        <a:buFont typeface="Arial" pitchFamily="34" charset="0"/>
                        <a:buChar char="•"/>
                      </a:pPr>
                      <a:endParaRPr lang="en-US" sz="1800" dirty="0"/>
                    </a:p>
                  </a:txBody>
                  <a:tcPr marL="85134" marR="85134" marT="45715" marB="45715"/>
                </a:tc>
                <a:tc>
                  <a:txBody>
                    <a:bodyPr/>
                    <a:lstStyle/>
                    <a:p>
                      <a:r>
                        <a:rPr lang="en-US" sz="2000" u="sng" dirty="0" smtClean="0">
                          <a:solidFill>
                            <a:srgbClr val="006600"/>
                          </a:solidFill>
                        </a:rPr>
                        <a:t>Lesson 2</a:t>
                      </a:r>
                      <a:r>
                        <a:rPr lang="en-US" sz="2000" dirty="0" smtClean="0">
                          <a:solidFill>
                            <a:srgbClr val="006600"/>
                          </a:solidFill>
                        </a:rPr>
                        <a:t>: Sleep &amp; Other Factors Affecting Alertness</a:t>
                      </a:r>
                    </a:p>
                    <a:p>
                      <a:pPr>
                        <a:buFont typeface="Arial" pitchFamily="34" charset="0"/>
                        <a:buChar char="•"/>
                      </a:pPr>
                      <a:r>
                        <a:rPr lang="en-US" sz="2000" dirty="0" smtClean="0"/>
                        <a:t> </a:t>
                      </a:r>
                      <a:r>
                        <a:rPr lang="en-US" sz="2000" dirty="0" smtClean="0">
                          <a:solidFill>
                            <a:srgbClr val="002060"/>
                          </a:solidFill>
                        </a:rPr>
                        <a:t>What is Sleep? </a:t>
                      </a:r>
                    </a:p>
                    <a:p>
                      <a:pPr>
                        <a:buFont typeface="Arial" pitchFamily="34" charset="0"/>
                        <a:buChar char="•"/>
                      </a:pPr>
                      <a:r>
                        <a:rPr lang="en-US" sz="2000" dirty="0" smtClean="0">
                          <a:solidFill>
                            <a:srgbClr val="002060"/>
                          </a:solidFill>
                        </a:rPr>
                        <a:t> Factors Affecting Alertness &amp; Performance</a:t>
                      </a:r>
                    </a:p>
                    <a:p>
                      <a:pPr>
                        <a:buFont typeface="Arial" pitchFamily="34" charset="0"/>
                        <a:buChar char="•"/>
                      </a:pPr>
                      <a:r>
                        <a:rPr lang="en-US" sz="2000" dirty="0" smtClean="0">
                          <a:solidFill>
                            <a:srgbClr val="002060"/>
                          </a:solidFill>
                        </a:rPr>
                        <a:t> Individual Differences in Fatigue Susceptibility</a:t>
                      </a:r>
                    </a:p>
                    <a:p>
                      <a:endParaRPr lang="en-US" sz="2000" u="sng" dirty="0" smtClean="0">
                        <a:solidFill>
                          <a:srgbClr val="006600"/>
                        </a:solidFill>
                      </a:endParaRPr>
                    </a:p>
                    <a:p>
                      <a:r>
                        <a:rPr lang="en-US" sz="2000" u="sng" dirty="0" smtClean="0">
                          <a:solidFill>
                            <a:srgbClr val="006600"/>
                          </a:solidFill>
                        </a:rPr>
                        <a:t>Lesson 3</a:t>
                      </a:r>
                      <a:r>
                        <a:rPr lang="en-US" sz="2000" dirty="0" smtClean="0">
                          <a:solidFill>
                            <a:srgbClr val="006600"/>
                          </a:solidFill>
                        </a:rPr>
                        <a:t>: Health, Wellness,</a:t>
                      </a:r>
                      <a:r>
                        <a:rPr lang="en-US" sz="2000" baseline="0" dirty="0" smtClean="0">
                          <a:solidFill>
                            <a:srgbClr val="006600"/>
                          </a:solidFill>
                        </a:rPr>
                        <a:t> Drugs, &amp; Medications</a:t>
                      </a:r>
                      <a:endParaRPr lang="en-US" sz="2000" dirty="0" smtClean="0">
                        <a:solidFill>
                          <a:srgbClr val="006600"/>
                        </a:solidFill>
                      </a:endParaRPr>
                    </a:p>
                    <a:p>
                      <a:pPr>
                        <a:buFont typeface="Arial" pitchFamily="34" charset="0"/>
                        <a:buChar char="•"/>
                      </a:pPr>
                      <a:r>
                        <a:rPr lang="en-US" sz="2000" dirty="0" smtClean="0"/>
                        <a:t> </a:t>
                      </a:r>
                      <a:r>
                        <a:rPr lang="en-US" sz="2000" dirty="0" smtClean="0">
                          <a:solidFill>
                            <a:srgbClr val="002060"/>
                          </a:solidFill>
                        </a:rPr>
                        <a:t>Health &amp; Wellness </a:t>
                      </a:r>
                    </a:p>
                    <a:p>
                      <a:pPr>
                        <a:buFont typeface="Arial" pitchFamily="34" charset="0"/>
                        <a:buChar char="•"/>
                      </a:pPr>
                      <a:r>
                        <a:rPr lang="en-US" sz="2000" dirty="0" smtClean="0">
                          <a:solidFill>
                            <a:srgbClr val="002060"/>
                          </a:solidFill>
                        </a:rPr>
                        <a:t> Drugs</a:t>
                      </a:r>
                      <a:r>
                        <a:rPr lang="en-US" sz="2000" baseline="0" dirty="0" smtClean="0">
                          <a:solidFill>
                            <a:srgbClr val="002060"/>
                          </a:solidFill>
                        </a:rPr>
                        <a:t> &amp; Medications</a:t>
                      </a:r>
                    </a:p>
                    <a:p>
                      <a:pPr>
                        <a:buFont typeface="Arial" pitchFamily="34" charset="0"/>
                        <a:buChar char="•"/>
                      </a:pPr>
                      <a:endParaRPr lang="en-US" sz="2000" baseline="0" dirty="0" smtClean="0"/>
                    </a:p>
                    <a:p>
                      <a:endParaRPr lang="en-US" sz="2000" dirty="0" smtClean="0">
                        <a:solidFill>
                          <a:srgbClr val="002060"/>
                        </a:solidFill>
                      </a:endParaRPr>
                    </a:p>
                    <a:p>
                      <a:pPr>
                        <a:buFont typeface="Arial" pitchFamily="34" charset="0"/>
                        <a:buNone/>
                      </a:pPr>
                      <a:endParaRPr lang="en-US" sz="2000" dirty="0" smtClean="0"/>
                    </a:p>
                    <a:p>
                      <a:endParaRPr lang="en-US" sz="1800" dirty="0"/>
                    </a:p>
                  </a:txBody>
                  <a:tcPr marL="85134" marR="85134" marT="45715" marB="45715"/>
                </a:tc>
                <a:tc>
                  <a:txBody>
                    <a:bodyPr/>
                    <a:lstStyle/>
                    <a:p>
                      <a:r>
                        <a:rPr lang="en-US" sz="2000" u="sng" dirty="0" smtClean="0">
                          <a:solidFill>
                            <a:srgbClr val="006600"/>
                          </a:solidFill>
                        </a:rPr>
                        <a:t>Lesson 4</a:t>
                      </a:r>
                      <a:r>
                        <a:rPr lang="en-US" sz="2000" dirty="0" smtClean="0">
                          <a:solidFill>
                            <a:srgbClr val="006600"/>
                          </a:solidFill>
                        </a:rPr>
                        <a:t>: Alertness &amp; CMV Driving</a:t>
                      </a:r>
                    </a:p>
                    <a:p>
                      <a:pPr>
                        <a:buFont typeface="Arial" pitchFamily="34" charset="0"/>
                        <a:buChar char="•"/>
                      </a:pPr>
                      <a:r>
                        <a:rPr lang="en-US" sz="2000" dirty="0" smtClean="0"/>
                        <a:t> </a:t>
                      </a:r>
                      <a:r>
                        <a:rPr lang="en-US" sz="2000" dirty="0" smtClean="0">
                          <a:solidFill>
                            <a:srgbClr val="002060"/>
                          </a:solidFill>
                        </a:rPr>
                        <a:t>Improving Sleep &amp; Alertness</a:t>
                      </a:r>
                    </a:p>
                    <a:p>
                      <a:pPr>
                        <a:buFont typeface="Arial" pitchFamily="34" charset="0"/>
                        <a:buChar char="•"/>
                      </a:pPr>
                      <a:r>
                        <a:rPr lang="en-US" sz="2000" dirty="0" smtClean="0">
                          <a:solidFill>
                            <a:srgbClr val="002060"/>
                          </a:solidFill>
                        </a:rPr>
                        <a:t> Scheduling &amp; HOS </a:t>
                      </a:r>
                    </a:p>
                    <a:p>
                      <a:pPr>
                        <a:buFont typeface="Arial" pitchFamily="34" charset="0"/>
                        <a:buChar char="•"/>
                      </a:pPr>
                      <a:r>
                        <a:rPr lang="en-US" sz="2000" dirty="0" smtClean="0">
                          <a:solidFill>
                            <a:srgbClr val="002060"/>
                          </a:solidFill>
                        </a:rPr>
                        <a:t> Team Driving</a:t>
                      </a:r>
                      <a:endParaRPr lang="en-US" sz="2000" dirty="0" smtClean="0"/>
                    </a:p>
                    <a:p>
                      <a:pPr>
                        <a:buFont typeface="Arial" pitchFamily="34" charset="0"/>
                        <a:buChar char="•"/>
                      </a:pPr>
                      <a:endParaRPr lang="en-US" sz="2000" dirty="0" smtClean="0"/>
                    </a:p>
                    <a:p>
                      <a:r>
                        <a:rPr lang="en-US" sz="2000" u="none" baseline="0" dirty="0" smtClean="0">
                          <a:solidFill>
                            <a:srgbClr val="006600"/>
                          </a:solidFill>
                        </a:rPr>
                        <a:t>Conclusion</a:t>
                      </a:r>
                      <a:endParaRPr lang="en-US" sz="2000" u="none" dirty="0" smtClean="0">
                        <a:solidFill>
                          <a:srgbClr val="006600"/>
                        </a:solidFill>
                      </a:endParaRPr>
                    </a:p>
                    <a:p>
                      <a:pPr>
                        <a:buFont typeface="Arial" pitchFamily="34" charset="0"/>
                        <a:buChar char="•"/>
                      </a:pPr>
                      <a:r>
                        <a:rPr lang="en-US" sz="2000" dirty="0" smtClean="0"/>
                        <a:t> </a:t>
                      </a:r>
                      <a:r>
                        <a:rPr lang="en-US" sz="2000" dirty="0" smtClean="0">
                          <a:solidFill>
                            <a:srgbClr val="002060"/>
                          </a:solidFill>
                        </a:rPr>
                        <a:t>Review</a:t>
                      </a:r>
                    </a:p>
                    <a:p>
                      <a:pPr>
                        <a:buFont typeface="Arial" pitchFamily="34" charset="0"/>
                        <a:buChar char="•"/>
                      </a:pPr>
                      <a:r>
                        <a:rPr lang="en-US" sz="2000" dirty="0" smtClean="0">
                          <a:solidFill>
                            <a:srgbClr val="002060"/>
                          </a:solidFill>
                        </a:rPr>
                        <a:t> Module Exam</a:t>
                      </a:r>
                    </a:p>
                    <a:p>
                      <a:pPr>
                        <a:buFont typeface="Arial" pitchFamily="34" charset="0"/>
                        <a:buNone/>
                      </a:pPr>
                      <a:endParaRPr lang="en-US" sz="2000" dirty="0">
                        <a:solidFill>
                          <a:srgbClr val="002060"/>
                        </a:solidFill>
                      </a:endParaRPr>
                    </a:p>
                  </a:txBody>
                  <a:tcPr marL="85134" marR="85134" marT="45715" marB="45715"/>
                </a:tc>
              </a:tr>
            </a:tbl>
          </a:graphicData>
        </a:graphic>
      </p:graphicFrame>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pPr eaLnBrk="1" hangingPunct="1">
              <a:lnSpc>
                <a:spcPts val="4575"/>
              </a:lnSpc>
            </a:pPr>
            <a:r>
              <a:rPr lang="en-US" smtClean="0"/>
              <a:t>Accelerated Review of</a:t>
            </a:r>
            <a:br>
              <a:rPr lang="en-US" smtClean="0"/>
            </a:br>
            <a:r>
              <a:rPr lang="en-US" smtClean="0"/>
              <a:t>Driver Education, Part 2</a:t>
            </a:r>
          </a:p>
        </p:txBody>
      </p:sp>
      <p:sp>
        <p:nvSpPr>
          <p:cNvPr id="5" name="Content Placeholder 4"/>
          <p:cNvSpPr>
            <a:spLocks noGrp="1"/>
          </p:cNvSpPr>
          <p:nvPr>
            <p:ph idx="1"/>
          </p:nvPr>
        </p:nvSpPr>
        <p:spPr/>
        <p:txBody>
          <a:bodyPr rtlCol="0">
            <a:normAutofit fontScale="85000" lnSpcReduction="20000"/>
          </a:bodyPr>
          <a:lstStyle/>
          <a:p>
            <a:pPr fontAlgn="auto">
              <a:spcAft>
                <a:spcPts val="0"/>
              </a:spcAft>
              <a:defRPr/>
            </a:pPr>
            <a:r>
              <a:rPr lang="en-US" sz="3300" dirty="0" smtClean="0"/>
              <a:t>Next part of this lesson presents all content slides of the Driver Education Lesson 3, </a:t>
            </a:r>
            <a:r>
              <a:rPr lang="en-US" sz="3300" smtClean="0"/>
              <a:t>Lesson 4, </a:t>
            </a:r>
            <a:r>
              <a:rPr lang="en-US" sz="3300" dirty="0" smtClean="0"/>
              <a:t>and Conclusion.  </a:t>
            </a:r>
          </a:p>
          <a:p>
            <a:pPr fontAlgn="auto">
              <a:spcAft>
                <a:spcPts val="0"/>
              </a:spcAft>
              <a:defRPr/>
            </a:pPr>
            <a:r>
              <a:rPr lang="en-US" sz="3300" dirty="0" smtClean="0"/>
              <a:t>Narration will be abbreviated compared to the original.  </a:t>
            </a:r>
          </a:p>
          <a:p>
            <a:pPr fontAlgn="auto">
              <a:spcAft>
                <a:spcPts val="0"/>
              </a:spcAft>
              <a:defRPr/>
            </a:pPr>
            <a:r>
              <a:rPr lang="en-US" sz="3300" dirty="0" smtClean="0"/>
              <a:t>Will provide higher-level comments on the instructional content as well as tips for effective teaching. </a:t>
            </a:r>
          </a:p>
          <a:p>
            <a:pPr fontAlgn="auto">
              <a:spcAft>
                <a:spcPts val="0"/>
              </a:spcAft>
              <a:defRPr/>
            </a:pPr>
            <a:r>
              <a:rPr lang="en-US" sz="3300" dirty="0" smtClean="0"/>
              <a:t>Testing:</a:t>
            </a:r>
          </a:p>
          <a:p>
            <a:pPr lvl="1" eaLnBrk="1" fontAlgn="auto" hangingPunct="1">
              <a:spcAft>
                <a:spcPts val="0"/>
              </a:spcAft>
              <a:defRPr/>
            </a:pPr>
            <a:r>
              <a:rPr lang="en-US" dirty="0" smtClean="0"/>
              <a:t>5-item quiz at the end of this Module 5 lesson</a:t>
            </a:r>
          </a:p>
          <a:p>
            <a:pPr lvl="1" eaLnBrk="1" fontAlgn="auto" hangingPunct="1">
              <a:spcAft>
                <a:spcPts val="0"/>
              </a:spcAft>
              <a:defRPr/>
            </a:pPr>
            <a:r>
              <a:rPr lang="en-US" dirty="0" smtClean="0"/>
              <a:t>Module 5 exam will include Module 3 fatigue-related content.</a:t>
            </a:r>
          </a:p>
          <a:p>
            <a:pPr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4"/>
          <p:cNvSpPr>
            <a:spLocks noGrp="1"/>
          </p:cNvSpPr>
          <p:nvPr>
            <p:ph type="ctrTitle"/>
          </p:nvPr>
        </p:nvSpPr>
        <p:spPr>
          <a:solidFill>
            <a:srgbClr val="C00000">
              <a:alpha val="59999"/>
            </a:srgbClr>
          </a:solidFill>
          <a:ln w="9525" cmpd="sng"/>
        </p:spPr>
        <p:txBody>
          <a:bodyPr/>
          <a:lstStyle/>
          <a:p>
            <a:r>
              <a:rPr lang="en-US" smtClean="0"/>
              <a:t>Lesson 3: Health, Wellness,</a:t>
            </a:r>
            <a:br>
              <a:rPr lang="en-US" smtClean="0"/>
            </a:br>
            <a:r>
              <a:rPr lang="en-US" smtClean="0"/>
              <a:t>Drugs, &amp; Medications</a:t>
            </a:r>
          </a:p>
        </p:txBody>
      </p:sp>
      <p:sp>
        <p:nvSpPr>
          <p:cNvPr id="6" name="Slide Number Placeholder 5"/>
          <p:cNvSpPr>
            <a:spLocks noGrp="1"/>
          </p:cNvSpPr>
          <p:nvPr>
            <p:ph type="sldNum" sz="quarter" idx="11"/>
          </p:nvPr>
        </p:nvSpPr>
        <p:spPr/>
        <p:txBody>
          <a:bodyPr/>
          <a:lstStyle/>
          <a:p>
            <a:pPr>
              <a:defRPr/>
            </a:pPr>
            <a:fld id="{CF51AA01-AFF3-42EB-A76B-F359877384B5}" type="slidenum">
              <a:rPr lang="en-US" smtClean="0"/>
              <a:pPr>
                <a:defRPr/>
              </a:pPr>
              <a:t>127</a:t>
            </a:fld>
            <a:endParaRPr lang="en-U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i="1" dirty="0" smtClean="0">
                <a:solidFill>
                  <a:srgbClr val="002060"/>
                </a:solidFill>
              </a:rPr>
              <a:t/>
            </a:r>
            <a:br>
              <a:rPr lang="en-US" sz="4000" i="1" dirty="0" smtClean="0">
                <a:solidFill>
                  <a:srgbClr val="002060"/>
                </a:solidFill>
              </a:rPr>
            </a:br>
            <a:r>
              <a:rPr lang="en-US" sz="4900" dirty="0" smtClean="0"/>
              <a:t>Health &amp; Wellness </a:t>
            </a:r>
            <a:r>
              <a:rPr lang="en-US" dirty="0" smtClean="0"/>
              <a:t/>
            </a:r>
            <a:br>
              <a:rPr lang="en-US" dirty="0" smtClean="0"/>
            </a:br>
            <a:endParaRPr lang="en-US" dirty="0"/>
          </a:p>
        </p:txBody>
      </p:sp>
      <p:sp>
        <p:nvSpPr>
          <p:cNvPr id="3" name="Content Placeholder 2"/>
          <p:cNvSpPr>
            <a:spLocks noGrp="1"/>
          </p:cNvSpPr>
          <p:nvPr>
            <p:ph idx="1"/>
          </p:nvPr>
        </p:nvSpPr>
        <p:spPr/>
        <p:txBody>
          <a:bodyPr rtlCol="0">
            <a:normAutofit fontScale="85000" lnSpcReduction="20000"/>
          </a:bodyPr>
          <a:lstStyle/>
          <a:p>
            <a:pPr fontAlgn="auto">
              <a:spcAft>
                <a:spcPts val="0"/>
              </a:spcAft>
              <a:buFont typeface="Arial" pitchFamily="34" charset="0"/>
              <a:buNone/>
              <a:defRPr/>
            </a:pPr>
            <a:r>
              <a:rPr lang="en-US" u="sng" dirty="0" smtClean="0"/>
              <a:t>Topics</a:t>
            </a:r>
            <a:r>
              <a:rPr lang="en-US" dirty="0" smtClean="0"/>
              <a:t>:</a:t>
            </a:r>
          </a:p>
          <a:p>
            <a:pPr fontAlgn="auto">
              <a:spcAft>
                <a:spcPts val="0"/>
              </a:spcAft>
              <a:defRPr/>
            </a:pPr>
            <a:r>
              <a:rPr lang="en-US" dirty="0" smtClean="0"/>
              <a:t>Importance</a:t>
            </a:r>
          </a:p>
          <a:p>
            <a:pPr fontAlgn="auto">
              <a:spcAft>
                <a:spcPts val="0"/>
              </a:spcAft>
              <a:defRPr/>
            </a:pPr>
            <a:r>
              <a:rPr lang="en-US" dirty="0" smtClean="0"/>
              <a:t>Personal keys to wellness</a:t>
            </a:r>
          </a:p>
          <a:p>
            <a:pPr fontAlgn="auto">
              <a:spcAft>
                <a:spcPts val="0"/>
              </a:spcAft>
              <a:defRPr/>
            </a:pPr>
            <a:r>
              <a:rPr lang="en-US" dirty="0" smtClean="0"/>
              <a:t>Diet and nutrition</a:t>
            </a:r>
          </a:p>
          <a:p>
            <a:pPr fontAlgn="auto">
              <a:spcAft>
                <a:spcPts val="0"/>
              </a:spcAft>
              <a:defRPr/>
            </a:pPr>
            <a:r>
              <a:rPr lang="en-US" dirty="0" smtClean="0"/>
              <a:t>Exercise</a:t>
            </a:r>
          </a:p>
          <a:p>
            <a:pPr fontAlgn="auto">
              <a:spcAft>
                <a:spcPts val="0"/>
              </a:spcAft>
              <a:defRPr/>
            </a:pPr>
            <a:r>
              <a:rPr lang="en-US" dirty="0" smtClean="0"/>
              <a:t>Weight</a:t>
            </a:r>
          </a:p>
          <a:p>
            <a:pPr fontAlgn="auto">
              <a:spcAft>
                <a:spcPts val="0"/>
              </a:spcAft>
              <a:defRPr/>
            </a:pPr>
            <a:r>
              <a:rPr lang="en-US" dirty="0" smtClean="0"/>
              <a:t>Smoking</a:t>
            </a:r>
          </a:p>
          <a:p>
            <a:pPr fontAlgn="auto">
              <a:spcAft>
                <a:spcPts val="0"/>
              </a:spcAft>
              <a:defRPr/>
            </a:pPr>
            <a:r>
              <a:rPr lang="en-US" dirty="0" smtClean="0"/>
              <a:t>Stress</a:t>
            </a:r>
          </a:p>
          <a:p>
            <a:pPr fontAlgn="auto">
              <a:spcAft>
                <a:spcPts val="0"/>
              </a:spcAft>
              <a:defRPr/>
            </a:pPr>
            <a:r>
              <a:rPr lang="en-US" dirty="0" smtClean="0"/>
              <a:t>Personal relationships</a:t>
            </a:r>
          </a:p>
          <a:p>
            <a:pPr fontAlgn="auto">
              <a:spcAft>
                <a:spcPts val="0"/>
              </a:spcAft>
              <a:defRPr/>
            </a:pPr>
            <a:r>
              <a:rPr lang="en-US" dirty="0" smtClean="0"/>
              <a:t>Steps in behavior change </a:t>
            </a:r>
          </a:p>
          <a:p>
            <a:pPr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Health &amp; Wellness:</a:t>
            </a:r>
            <a:br>
              <a:rPr lang="en-US" sz="4900" dirty="0" smtClean="0"/>
            </a:br>
            <a:r>
              <a:rPr lang="en-US" sz="4900" dirty="0" smtClean="0"/>
              <a:t>What’s in it for you? </a:t>
            </a:r>
            <a:endParaRPr lang="en-US" dirty="0"/>
          </a:p>
        </p:txBody>
      </p:sp>
      <p:sp>
        <p:nvSpPr>
          <p:cNvPr id="3" name="Content Placeholder 2"/>
          <p:cNvSpPr>
            <a:spLocks noGrp="1"/>
          </p:cNvSpPr>
          <p:nvPr>
            <p:ph idx="1"/>
          </p:nvPr>
        </p:nvSpPr>
        <p:spPr>
          <a:xfrm>
            <a:off x="457200" y="1600200"/>
            <a:ext cx="5562600" cy="4525963"/>
          </a:xfrm>
        </p:spPr>
        <p:txBody>
          <a:bodyPr rtlCol="0">
            <a:normAutofit lnSpcReduction="10000"/>
          </a:bodyPr>
          <a:lstStyle/>
          <a:p>
            <a:pPr fontAlgn="auto">
              <a:spcAft>
                <a:spcPts val="0"/>
              </a:spcAft>
              <a:defRPr/>
            </a:pPr>
            <a:r>
              <a:rPr lang="en-US" dirty="0" smtClean="0"/>
              <a:t>How you look and feel</a:t>
            </a:r>
          </a:p>
          <a:p>
            <a:pPr fontAlgn="auto">
              <a:spcAft>
                <a:spcPts val="0"/>
              </a:spcAft>
              <a:defRPr/>
            </a:pPr>
            <a:r>
              <a:rPr lang="en-US" dirty="0" smtClean="0"/>
              <a:t>Alertness and performance while driving</a:t>
            </a:r>
          </a:p>
          <a:p>
            <a:pPr fontAlgn="auto">
              <a:spcAft>
                <a:spcPts val="0"/>
              </a:spcAft>
              <a:defRPr/>
            </a:pPr>
            <a:r>
              <a:rPr lang="en-US" dirty="0" smtClean="0"/>
              <a:t>Longevity on the job</a:t>
            </a:r>
          </a:p>
          <a:p>
            <a:pPr fontAlgn="auto">
              <a:spcAft>
                <a:spcPts val="0"/>
              </a:spcAft>
              <a:defRPr/>
            </a:pPr>
            <a:r>
              <a:rPr lang="en-US" dirty="0" smtClean="0"/>
              <a:t>Increased life expectancy</a:t>
            </a:r>
          </a:p>
          <a:p>
            <a:pPr fontAlgn="auto">
              <a:spcAft>
                <a:spcPts val="0"/>
              </a:spcAft>
              <a:defRPr/>
            </a:pPr>
            <a:r>
              <a:rPr lang="en-US" dirty="0" smtClean="0"/>
              <a:t>Some unhealthful behaviors are about </a:t>
            </a:r>
            <a:r>
              <a:rPr lang="en-US" b="1" i="1" dirty="0" smtClean="0"/>
              <a:t>twice</a:t>
            </a:r>
            <a:r>
              <a:rPr lang="en-US" dirty="0" smtClean="0"/>
              <a:t> as common among commercial drivers as in general population</a:t>
            </a:r>
            <a:endParaRPr lang="en-US" dirty="0"/>
          </a:p>
        </p:txBody>
      </p:sp>
      <p:pic>
        <p:nvPicPr>
          <p:cNvPr id="159748" name="Picture 2" title="Apple and hand weight wrapped in measuring ta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2775" y="1706563"/>
            <a:ext cx="307022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Trainer Requirements &amp; Responsibilities </a:t>
            </a:r>
            <a:endParaRPr lang="en-US" dirty="0"/>
          </a:p>
        </p:txBody>
      </p:sp>
      <p:sp>
        <p:nvSpPr>
          <p:cNvPr id="39939" name="Content Placeholder 2"/>
          <p:cNvSpPr>
            <a:spLocks noGrp="1"/>
          </p:cNvSpPr>
          <p:nvPr>
            <p:ph idx="1"/>
          </p:nvPr>
        </p:nvSpPr>
        <p:spPr/>
        <p:txBody>
          <a:bodyPr/>
          <a:lstStyle/>
          <a:p>
            <a:pPr>
              <a:buFont typeface="Arial" pitchFamily="34" charset="0"/>
              <a:buNone/>
            </a:pPr>
            <a:r>
              <a:rPr lang="en-US" u="sng" dirty="0" smtClean="0"/>
              <a:t>Topics</a:t>
            </a:r>
            <a:r>
              <a:rPr lang="en-US" dirty="0" smtClean="0"/>
              <a:t>:  </a:t>
            </a:r>
          </a:p>
          <a:p>
            <a:r>
              <a:rPr lang="en-US" dirty="0" smtClean="0"/>
              <a:t>Requirements</a:t>
            </a:r>
          </a:p>
          <a:p>
            <a:pPr lvl="1" eaLnBrk="1" hangingPunct="1"/>
            <a:r>
              <a:rPr lang="en-US" dirty="0" smtClean="0"/>
              <a:t>General qualifications &amp; skills</a:t>
            </a:r>
          </a:p>
          <a:p>
            <a:pPr lvl="1" eaLnBrk="1" hangingPunct="1"/>
            <a:r>
              <a:rPr lang="en-US" dirty="0" smtClean="0"/>
              <a:t>Specific requirements</a:t>
            </a:r>
          </a:p>
          <a:p>
            <a:r>
              <a:rPr lang="en-US" dirty="0" smtClean="0"/>
              <a:t>Responsibilities </a:t>
            </a:r>
          </a:p>
          <a:p>
            <a:pPr>
              <a:buFont typeface="Arial" pitchFamily="34" charset="0"/>
              <a:buNone/>
            </a:pPr>
            <a:endParaRPr lang="en-US" dirty="0" smtClean="0">
              <a:solidFill>
                <a:srgbClr val="002060"/>
              </a:solidFill>
            </a:endParaRPr>
          </a:p>
          <a:p>
            <a:endParaRPr lang="en-US" dirty="0" smtClean="0">
              <a:solidFill>
                <a:srgbClr val="002060"/>
              </a:solidFill>
            </a:endParaRPr>
          </a:p>
          <a:p>
            <a:pPr>
              <a:buFont typeface="Arial" pitchFamily="34" charset="0"/>
              <a:buNone/>
            </a:pPr>
            <a:endParaRPr lang="en-US" dirty="0" smtClean="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lstStyle/>
          <a:p>
            <a:pPr>
              <a:lnSpc>
                <a:spcPts val="4575"/>
              </a:lnSpc>
            </a:pPr>
            <a:r>
              <a:rPr lang="en-US" smtClean="0"/>
              <a:t>Personal Keys to Wellness</a:t>
            </a:r>
          </a:p>
        </p:txBody>
      </p:sp>
      <p:pic>
        <p:nvPicPr>
          <p:cNvPr id="16077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447800"/>
            <a:ext cx="4953000" cy="48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pPr>
              <a:lnSpc>
                <a:spcPts val="4575"/>
              </a:lnSpc>
            </a:pPr>
            <a:r>
              <a:rPr lang="en-US" smtClean="0"/>
              <a:t>Diet &amp; Nutrition (1 of 2) </a:t>
            </a:r>
          </a:p>
        </p:txBody>
      </p:sp>
      <p:sp>
        <p:nvSpPr>
          <p:cNvPr id="3" name="Content Placeholder 2"/>
          <p:cNvSpPr>
            <a:spLocks noGrp="1"/>
          </p:cNvSpPr>
          <p:nvPr>
            <p:ph idx="1"/>
          </p:nvPr>
        </p:nvSpPr>
        <p:spPr>
          <a:xfrm>
            <a:off x="457200" y="1600200"/>
            <a:ext cx="6096000" cy="4525963"/>
          </a:xfrm>
        </p:spPr>
        <p:txBody>
          <a:bodyPr rtlCol="0">
            <a:normAutofit lnSpcReduction="10000"/>
          </a:bodyPr>
          <a:lstStyle/>
          <a:p>
            <a:pPr fontAlgn="auto">
              <a:spcAft>
                <a:spcPts val="0"/>
              </a:spcAft>
              <a:defRPr/>
            </a:pPr>
            <a:r>
              <a:rPr lang="en-US" sz="2800" dirty="0" smtClean="0"/>
              <a:t>Too much food, fat, salt</a:t>
            </a:r>
          </a:p>
          <a:p>
            <a:pPr fontAlgn="auto">
              <a:spcAft>
                <a:spcPts val="0"/>
              </a:spcAft>
              <a:defRPr/>
            </a:pPr>
            <a:r>
              <a:rPr lang="en-US" sz="2800" dirty="0" smtClean="0"/>
              <a:t>CMV drivers’ favorite foods: steak &amp; burgers  </a:t>
            </a:r>
          </a:p>
          <a:p>
            <a:pPr fontAlgn="auto">
              <a:spcAft>
                <a:spcPts val="0"/>
              </a:spcAft>
              <a:defRPr/>
            </a:pPr>
            <a:r>
              <a:rPr lang="en-US" sz="2800" dirty="0" smtClean="0"/>
              <a:t>Leading causes of death related to what people eat</a:t>
            </a:r>
          </a:p>
          <a:p>
            <a:pPr fontAlgn="auto">
              <a:spcAft>
                <a:spcPts val="0"/>
              </a:spcAft>
              <a:defRPr/>
            </a:pPr>
            <a:r>
              <a:rPr lang="en-US" sz="2800" dirty="0" smtClean="0"/>
              <a:t>Many fried and processed foods are not healthful</a:t>
            </a:r>
          </a:p>
          <a:p>
            <a:pPr fontAlgn="auto">
              <a:spcAft>
                <a:spcPts val="0"/>
              </a:spcAft>
              <a:defRPr/>
            </a:pPr>
            <a:r>
              <a:rPr lang="en-US" sz="2800" b="1" u="sng" dirty="0" smtClean="0">
                <a:solidFill>
                  <a:srgbClr val="006600"/>
                </a:solidFill>
              </a:rPr>
              <a:t>Good foods</a:t>
            </a:r>
            <a:r>
              <a:rPr lang="en-US" sz="2800" b="1" dirty="0" smtClean="0">
                <a:solidFill>
                  <a:srgbClr val="006600"/>
                </a:solidFill>
              </a:rPr>
              <a:t>: grains, fruits, vegetables, low-fat milk products, lean meats, fish, nuts</a:t>
            </a:r>
            <a:endParaRPr lang="en-US" sz="2800" dirty="0">
              <a:solidFill>
                <a:srgbClr val="006600"/>
              </a:solidFill>
            </a:endParaRPr>
          </a:p>
        </p:txBody>
      </p:sp>
      <p:pic>
        <p:nvPicPr>
          <p:cNvPr id="161796" name="Picture 2" title="Fast f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2538" y="1677988"/>
            <a:ext cx="2638425"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7" name="Picture 3" title="Man making healthy food choices at the grocery st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2263" y="4495800"/>
            <a:ext cx="230187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p:txBody>
          <a:bodyPr/>
          <a:lstStyle/>
          <a:p>
            <a:pPr>
              <a:lnSpc>
                <a:spcPts val="4575"/>
              </a:lnSpc>
            </a:pPr>
            <a:r>
              <a:rPr lang="en-US" smtClean="0"/>
              <a:t>Diet &amp; Nutrition (2 of 2) </a:t>
            </a:r>
          </a:p>
        </p:txBody>
      </p:sp>
      <p:sp>
        <p:nvSpPr>
          <p:cNvPr id="162819" name="Content Placeholder 2"/>
          <p:cNvSpPr>
            <a:spLocks noGrp="1"/>
          </p:cNvSpPr>
          <p:nvPr>
            <p:ph idx="1"/>
          </p:nvPr>
        </p:nvSpPr>
        <p:spPr>
          <a:xfrm>
            <a:off x="457200" y="1600200"/>
            <a:ext cx="6019800" cy="4525963"/>
          </a:xfrm>
        </p:spPr>
        <p:txBody>
          <a:bodyPr/>
          <a:lstStyle/>
          <a:p>
            <a:pPr>
              <a:buFont typeface="Arial" pitchFamily="34" charset="0"/>
              <a:buNone/>
            </a:pPr>
            <a:r>
              <a:rPr lang="en-US" sz="2800" u="sng" dirty="0" smtClean="0"/>
              <a:t>Simple Behavioral Goals</a:t>
            </a:r>
            <a:r>
              <a:rPr lang="en-US" sz="2800" dirty="0" smtClean="0"/>
              <a:t>:</a:t>
            </a:r>
          </a:p>
          <a:p>
            <a:r>
              <a:rPr lang="en-US" sz="2800" i="1" dirty="0" smtClean="0"/>
              <a:t>Strive for Five</a:t>
            </a:r>
            <a:r>
              <a:rPr lang="en-US" sz="2800" dirty="0" smtClean="0"/>
              <a:t>: 5 servings of fruits or vegetables daily</a:t>
            </a:r>
          </a:p>
          <a:p>
            <a:r>
              <a:rPr lang="en-US" sz="2800" dirty="0" smtClean="0"/>
              <a:t>Replace bad fats (e.g., chips) with good fats (e.g., nuts)</a:t>
            </a:r>
          </a:p>
          <a:p>
            <a:r>
              <a:rPr lang="en-US" sz="2800" dirty="0" smtClean="0"/>
              <a:t>Replace bad carbs (e.g., sweets, potatoes) with good carbs (e.g., whole grains)</a:t>
            </a:r>
          </a:p>
          <a:p>
            <a:r>
              <a:rPr lang="en-US" sz="2800" dirty="0" smtClean="0"/>
              <a:t>Replace sweet drinks with water</a:t>
            </a:r>
          </a:p>
        </p:txBody>
      </p:sp>
      <p:pic>
        <p:nvPicPr>
          <p:cNvPr id="162820" name="Picture 2" title="• Woman eating a bowl of cer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413" y="1981200"/>
            <a:ext cx="2133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pPr>
              <a:lnSpc>
                <a:spcPts val="4575"/>
              </a:lnSpc>
            </a:pPr>
            <a:r>
              <a:rPr lang="en-US" sz="4900" smtClean="0"/>
              <a:t>Exercise (1 of 2) </a:t>
            </a:r>
            <a:endParaRPr lang="en-US" smtClean="0"/>
          </a:p>
        </p:txBody>
      </p:sp>
      <p:sp>
        <p:nvSpPr>
          <p:cNvPr id="3" name="Content Placeholder 2"/>
          <p:cNvSpPr>
            <a:spLocks noGrp="1"/>
          </p:cNvSpPr>
          <p:nvPr>
            <p:ph idx="1"/>
          </p:nvPr>
        </p:nvSpPr>
        <p:spPr>
          <a:xfrm>
            <a:off x="457200" y="1600200"/>
            <a:ext cx="6096000" cy="4648200"/>
          </a:xfrm>
        </p:spPr>
        <p:txBody>
          <a:bodyPr rtlCol="0">
            <a:normAutofit fontScale="85000" lnSpcReduction="20000"/>
          </a:bodyPr>
          <a:lstStyle/>
          <a:p>
            <a:pPr fontAlgn="auto">
              <a:spcAft>
                <a:spcPts val="0"/>
              </a:spcAft>
              <a:defRPr/>
            </a:pPr>
            <a:r>
              <a:rPr lang="en-US" dirty="0" smtClean="0"/>
              <a:t>Recommendation:</a:t>
            </a:r>
          </a:p>
          <a:p>
            <a:pPr lvl="1" fontAlgn="auto">
              <a:spcAft>
                <a:spcPts val="0"/>
              </a:spcAft>
              <a:defRPr/>
            </a:pPr>
            <a:r>
              <a:rPr lang="en-US" b="1" dirty="0" smtClean="0"/>
              <a:t>2.5 hours per week aerobic exercise </a:t>
            </a:r>
            <a:r>
              <a:rPr lang="en-US" dirty="0" smtClean="0"/>
              <a:t>(e.g., fast walking)</a:t>
            </a:r>
          </a:p>
          <a:p>
            <a:pPr lvl="1" fontAlgn="auto">
              <a:spcAft>
                <a:spcPts val="0"/>
              </a:spcAft>
              <a:defRPr/>
            </a:pPr>
            <a:r>
              <a:rPr lang="en-US" b="1" dirty="0" smtClean="0"/>
              <a:t>+ Muscle-strengthening workouts </a:t>
            </a:r>
            <a:r>
              <a:rPr lang="en-US" dirty="0" smtClean="0"/>
              <a:t>twice a week (e.g., weightlifting, pushups).</a:t>
            </a:r>
          </a:p>
          <a:p>
            <a:pPr fontAlgn="auto">
              <a:spcAft>
                <a:spcPts val="0"/>
              </a:spcAft>
              <a:defRPr/>
            </a:pPr>
            <a:r>
              <a:rPr lang="en-US" dirty="0" smtClean="0"/>
              <a:t>Benefits:</a:t>
            </a:r>
          </a:p>
          <a:p>
            <a:pPr lvl="1" fontAlgn="auto">
              <a:spcAft>
                <a:spcPts val="0"/>
              </a:spcAft>
              <a:defRPr/>
            </a:pPr>
            <a:r>
              <a:rPr lang="en-US" dirty="0" smtClean="0"/>
              <a:t>Improves digestion</a:t>
            </a:r>
          </a:p>
          <a:p>
            <a:pPr lvl="1" fontAlgn="auto">
              <a:spcAft>
                <a:spcPts val="0"/>
              </a:spcAft>
              <a:defRPr/>
            </a:pPr>
            <a:r>
              <a:rPr lang="en-US" dirty="0" smtClean="0"/>
              <a:t>Reduces weight</a:t>
            </a:r>
          </a:p>
          <a:p>
            <a:pPr lvl="1" fontAlgn="auto">
              <a:spcAft>
                <a:spcPts val="0"/>
              </a:spcAft>
              <a:defRPr/>
            </a:pPr>
            <a:r>
              <a:rPr lang="en-US" dirty="0" smtClean="0"/>
              <a:t>Raises energy level, mood, self-esteem</a:t>
            </a:r>
          </a:p>
          <a:p>
            <a:pPr lvl="1" fontAlgn="auto">
              <a:spcAft>
                <a:spcPts val="0"/>
              </a:spcAft>
              <a:defRPr/>
            </a:pPr>
            <a:r>
              <a:rPr lang="en-US" dirty="0" smtClean="0"/>
              <a:t>Reduces stress</a:t>
            </a:r>
          </a:p>
          <a:p>
            <a:pPr lvl="1" fontAlgn="auto">
              <a:spcAft>
                <a:spcPts val="0"/>
              </a:spcAft>
              <a:defRPr/>
            </a:pPr>
            <a:r>
              <a:rPr lang="en-US" dirty="0" smtClean="0"/>
              <a:t>Improves sleep (if 3+ hours before sleep) </a:t>
            </a:r>
          </a:p>
          <a:p>
            <a:pPr lvl="1" fontAlgn="auto">
              <a:spcAft>
                <a:spcPts val="0"/>
              </a:spcAft>
              <a:defRPr/>
            </a:pPr>
            <a:r>
              <a:rPr lang="en-US" dirty="0" smtClean="0"/>
              <a:t>Reduces disease risks</a:t>
            </a:r>
            <a:endParaRPr lang="en-US" dirty="0"/>
          </a:p>
        </p:txBody>
      </p:sp>
      <p:pic>
        <p:nvPicPr>
          <p:cNvPr id="163844" name="Picture 2" title="Man riding bike, woman in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209800"/>
            <a:ext cx="1976438"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pPr>
              <a:lnSpc>
                <a:spcPts val="4575"/>
              </a:lnSpc>
            </a:pPr>
            <a:r>
              <a:rPr lang="en-US" sz="4900" smtClean="0"/>
              <a:t>Exercise (2 of 2) </a:t>
            </a:r>
            <a:endParaRPr lang="en-US" smtClean="0"/>
          </a:p>
        </p:txBody>
      </p:sp>
      <p:sp>
        <p:nvSpPr>
          <p:cNvPr id="3" name="Content Placeholder 2"/>
          <p:cNvSpPr>
            <a:spLocks noGrp="1"/>
          </p:cNvSpPr>
          <p:nvPr>
            <p:ph idx="1"/>
          </p:nvPr>
        </p:nvSpPr>
        <p:spPr>
          <a:xfrm>
            <a:off x="457200" y="1600200"/>
            <a:ext cx="5715000" cy="4525963"/>
          </a:xfrm>
        </p:spPr>
        <p:txBody>
          <a:bodyPr rtlCol="0">
            <a:normAutofit lnSpcReduction="10000"/>
          </a:bodyPr>
          <a:lstStyle/>
          <a:p>
            <a:pPr fontAlgn="auto">
              <a:spcAft>
                <a:spcPts val="0"/>
              </a:spcAft>
              <a:buFont typeface="Arial" pitchFamily="34" charset="0"/>
              <a:buNone/>
              <a:defRPr/>
            </a:pPr>
            <a:r>
              <a:rPr lang="en-US" u="sng" dirty="0" smtClean="0"/>
              <a:t>Strategies</a:t>
            </a:r>
            <a:r>
              <a:rPr lang="en-US" dirty="0" smtClean="0"/>
              <a:t>:</a:t>
            </a:r>
          </a:p>
          <a:p>
            <a:pPr fontAlgn="auto">
              <a:spcAft>
                <a:spcPts val="0"/>
              </a:spcAft>
              <a:defRPr/>
            </a:pPr>
            <a:r>
              <a:rPr lang="en-US" sz="2800" dirty="0" smtClean="0"/>
              <a:t>10-minute walks twice or more per day</a:t>
            </a:r>
          </a:p>
          <a:p>
            <a:pPr fontAlgn="auto">
              <a:spcAft>
                <a:spcPts val="0"/>
              </a:spcAft>
              <a:defRPr/>
            </a:pPr>
            <a:r>
              <a:rPr lang="en-US" sz="2800" dirty="0" smtClean="0"/>
              <a:t>Work out more vigorously on weekends</a:t>
            </a:r>
          </a:p>
          <a:p>
            <a:pPr fontAlgn="auto">
              <a:spcAft>
                <a:spcPts val="0"/>
              </a:spcAft>
              <a:defRPr/>
            </a:pPr>
            <a:r>
              <a:rPr lang="en-US" sz="2800" dirty="0" smtClean="0"/>
              <a:t>Take exercise equipment with you on trips</a:t>
            </a:r>
          </a:p>
          <a:p>
            <a:pPr fontAlgn="auto">
              <a:spcAft>
                <a:spcPts val="0"/>
              </a:spcAft>
              <a:defRPr/>
            </a:pPr>
            <a:r>
              <a:rPr lang="en-US" sz="2800" dirty="0" smtClean="0"/>
              <a:t>Keep a record of your exercise</a:t>
            </a:r>
          </a:p>
          <a:p>
            <a:pPr fontAlgn="auto">
              <a:spcAft>
                <a:spcPts val="0"/>
              </a:spcAft>
              <a:defRPr/>
            </a:pPr>
            <a:r>
              <a:rPr lang="en-US" sz="2800" dirty="0" smtClean="0"/>
              <a:t>Set daily and weekly goals</a:t>
            </a:r>
          </a:p>
          <a:p>
            <a:pPr fontAlgn="auto">
              <a:spcAft>
                <a:spcPts val="0"/>
              </a:spcAft>
              <a:defRPr/>
            </a:pPr>
            <a:r>
              <a:rPr lang="en-US" sz="2800" dirty="0" smtClean="0"/>
              <a:t>Find out what you like and do it!</a:t>
            </a:r>
            <a:endParaRPr lang="en-US" sz="2800" dirty="0"/>
          </a:p>
        </p:txBody>
      </p:sp>
      <p:pic>
        <p:nvPicPr>
          <p:cNvPr id="164868" name="Picture 2" title="Shoes walking a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981200"/>
            <a:ext cx="2767013"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2" title="Man lifting weigh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0386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pPr>
              <a:lnSpc>
                <a:spcPts val="4575"/>
              </a:lnSpc>
            </a:pPr>
            <a:r>
              <a:rPr lang="en-US" sz="4900" smtClean="0"/>
              <a:t>Weight </a:t>
            </a:r>
            <a:endParaRPr lang="en-US" smtClean="0"/>
          </a:p>
        </p:txBody>
      </p:sp>
      <p:sp>
        <p:nvSpPr>
          <p:cNvPr id="3" name="Content Placeholder 2"/>
          <p:cNvSpPr>
            <a:spLocks noGrp="1"/>
          </p:cNvSpPr>
          <p:nvPr>
            <p:ph idx="1"/>
          </p:nvPr>
        </p:nvSpPr>
        <p:spPr>
          <a:xfrm>
            <a:off x="533400" y="1463675"/>
            <a:ext cx="8229600" cy="4525963"/>
          </a:xfrm>
        </p:spPr>
        <p:txBody>
          <a:bodyPr rtlCol="0">
            <a:noAutofit/>
          </a:bodyPr>
          <a:lstStyle/>
          <a:p>
            <a:pPr marL="342900" lvl="1" indent="-342900" fontAlgn="auto">
              <a:spcBef>
                <a:spcPts val="0"/>
              </a:spcBef>
              <a:spcAft>
                <a:spcPts val="0"/>
              </a:spcAft>
              <a:buFont typeface="Arial" pitchFamily="34" charset="0"/>
              <a:buChar char="•"/>
              <a:defRPr/>
            </a:pPr>
            <a:r>
              <a:rPr lang="en-US" sz="2400" dirty="0" smtClean="0"/>
              <a:t>CMV drivers:</a:t>
            </a:r>
          </a:p>
          <a:p>
            <a:pPr marL="742950" lvl="2" indent="-342900" fontAlgn="auto">
              <a:spcBef>
                <a:spcPts val="0"/>
              </a:spcBef>
              <a:spcAft>
                <a:spcPts val="0"/>
              </a:spcAft>
              <a:buFont typeface="Calibri" pitchFamily="34" charset="0"/>
              <a:buChar char="—"/>
              <a:defRPr/>
            </a:pPr>
            <a:r>
              <a:rPr lang="en-US" dirty="0" smtClean="0"/>
              <a:t>~50% are obese</a:t>
            </a:r>
          </a:p>
          <a:p>
            <a:pPr marL="742950" lvl="2" indent="-342900" fontAlgn="auto">
              <a:spcBef>
                <a:spcPts val="0"/>
              </a:spcBef>
              <a:spcAft>
                <a:spcPts val="0"/>
              </a:spcAft>
              <a:buFont typeface="Calibri" pitchFamily="34" charset="0"/>
              <a:buChar char="—"/>
              <a:defRPr/>
            </a:pPr>
            <a:r>
              <a:rPr lang="en-US" dirty="0" smtClean="0"/>
              <a:t>Another ~25% are overweight</a:t>
            </a:r>
          </a:p>
          <a:p>
            <a:pPr fontAlgn="auto">
              <a:spcBef>
                <a:spcPts val="0"/>
              </a:spcBef>
              <a:spcAft>
                <a:spcPts val="0"/>
              </a:spcAft>
              <a:defRPr/>
            </a:pPr>
            <a:r>
              <a:rPr lang="en-US" sz="2400" dirty="0" smtClean="0"/>
              <a:t>Body-Mass Index (BMI)</a:t>
            </a:r>
          </a:p>
          <a:p>
            <a:pPr lvl="1" fontAlgn="auto">
              <a:spcBef>
                <a:spcPts val="0"/>
              </a:spcBef>
              <a:spcAft>
                <a:spcPts val="0"/>
              </a:spcAft>
              <a:defRPr/>
            </a:pPr>
            <a:r>
              <a:rPr lang="en-US" sz="2400" dirty="0" smtClean="0"/>
              <a:t>Weight/Height</a:t>
            </a:r>
            <a:r>
              <a:rPr lang="en-US" sz="2400" b="1" baseline="30000" dirty="0" smtClean="0"/>
              <a:t>2</a:t>
            </a:r>
            <a:r>
              <a:rPr lang="en-US" sz="2400" dirty="0" smtClean="0"/>
              <a:t> × 703</a:t>
            </a:r>
          </a:p>
          <a:p>
            <a:pPr lvl="1" fontAlgn="auto">
              <a:spcBef>
                <a:spcPts val="0"/>
              </a:spcBef>
              <a:spcAft>
                <a:spcPts val="0"/>
              </a:spcAft>
              <a:defRPr/>
            </a:pPr>
            <a:r>
              <a:rPr lang="en-US" sz="2400" dirty="0" smtClean="0"/>
              <a:t>Scale:</a:t>
            </a:r>
          </a:p>
          <a:p>
            <a:pPr lvl="2" fontAlgn="auto">
              <a:spcBef>
                <a:spcPts val="0"/>
              </a:spcBef>
              <a:spcAft>
                <a:spcPts val="0"/>
              </a:spcAft>
              <a:defRPr/>
            </a:pPr>
            <a:r>
              <a:rPr lang="en-US" dirty="0" smtClean="0"/>
              <a:t>&lt;25 = normal</a:t>
            </a:r>
          </a:p>
          <a:p>
            <a:pPr lvl="2" fontAlgn="auto">
              <a:spcBef>
                <a:spcPts val="0"/>
              </a:spcBef>
              <a:spcAft>
                <a:spcPts val="0"/>
              </a:spcAft>
              <a:defRPr/>
            </a:pPr>
            <a:r>
              <a:rPr lang="en-US" dirty="0" smtClean="0"/>
              <a:t>25-30 = overweight</a:t>
            </a:r>
          </a:p>
          <a:p>
            <a:pPr lvl="2" fontAlgn="auto">
              <a:spcBef>
                <a:spcPts val="0"/>
              </a:spcBef>
              <a:spcAft>
                <a:spcPts val="0"/>
              </a:spcAft>
              <a:defRPr/>
            </a:pPr>
            <a:r>
              <a:rPr lang="en-US" dirty="0" smtClean="0"/>
              <a:t>&gt;30 = obese</a:t>
            </a:r>
          </a:p>
          <a:p>
            <a:pPr fontAlgn="auto">
              <a:spcBef>
                <a:spcPts val="0"/>
              </a:spcBef>
              <a:spcAft>
                <a:spcPts val="0"/>
              </a:spcAft>
              <a:defRPr/>
            </a:pPr>
            <a:r>
              <a:rPr lang="en-US" sz="2400" dirty="0" smtClean="0"/>
              <a:t>Being overweight/obese increases risks of heart                   disease, high blood pressure, Diabetes, OSA,                          other injuries, and some cancers</a:t>
            </a:r>
          </a:p>
          <a:p>
            <a:pPr fontAlgn="auto">
              <a:spcBef>
                <a:spcPts val="0"/>
              </a:spcBef>
              <a:spcAft>
                <a:spcPts val="0"/>
              </a:spcAft>
              <a:defRPr/>
            </a:pPr>
            <a:r>
              <a:rPr lang="en-US" sz="2400" dirty="0" smtClean="0"/>
              <a:t>Strategies:  </a:t>
            </a:r>
            <a:r>
              <a:rPr lang="en-US" sz="2400" b="1" dirty="0" smtClean="0"/>
              <a:t>diet</a:t>
            </a:r>
            <a:r>
              <a:rPr lang="en-US" sz="2400" dirty="0" smtClean="0"/>
              <a:t> and </a:t>
            </a:r>
            <a:r>
              <a:rPr lang="en-US" sz="2400" b="1" dirty="0" smtClean="0"/>
              <a:t>exercise</a:t>
            </a:r>
            <a:endParaRPr lang="en-US" sz="2400" b="1" dirty="0"/>
          </a:p>
        </p:txBody>
      </p:sp>
      <p:pic>
        <p:nvPicPr>
          <p:cNvPr id="165892" name="Picture 2" title="Scale and tape meas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3713" y="1676400"/>
            <a:ext cx="1890712"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Picture 3" title="Fat man sleep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3486150"/>
            <a:ext cx="1570038"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pPr>
              <a:lnSpc>
                <a:spcPts val="4575"/>
              </a:lnSpc>
            </a:pPr>
            <a:r>
              <a:rPr lang="en-US" smtClean="0"/>
              <a:t>Smoking &amp; Other Tobacco Use </a:t>
            </a:r>
          </a:p>
        </p:txBody>
      </p:sp>
      <p:sp>
        <p:nvSpPr>
          <p:cNvPr id="166915" name="Content Placeholder 2"/>
          <p:cNvSpPr>
            <a:spLocks noGrp="1"/>
          </p:cNvSpPr>
          <p:nvPr>
            <p:ph idx="1"/>
          </p:nvPr>
        </p:nvSpPr>
        <p:spPr>
          <a:xfrm>
            <a:off x="457200" y="1447800"/>
            <a:ext cx="8205788" cy="4525963"/>
          </a:xfrm>
        </p:spPr>
        <p:txBody>
          <a:bodyPr/>
          <a:lstStyle/>
          <a:p>
            <a:pPr>
              <a:spcBef>
                <a:spcPct val="0"/>
              </a:spcBef>
            </a:pPr>
            <a:r>
              <a:rPr lang="en-US" sz="2400" dirty="0" smtClean="0"/>
              <a:t>Leading preventable cause of disease, death, and disability</a:t>
            </a:r>
          </a:p>
          <a:p>
            <a:pPr>
              <a:spcBef>
                <a:spcPct val="0"/>
              </a:spcBef>
            </a:pPr>
            <a:r>
              <a:rPr lang="en-US" sz="2400" dirty="0" smtClean="0"/>
              <a:t>~20% of Americans smoke, but nearly </a:t>
            </a:r>
            <a:r>
              <a:rPr lang="en-US" sz="2400" b="1" dirty="0" smtClean="0"/>
              <a:t>half</a:t>
            </a:r>
            <a:r>
              <a:rPr lang="en-US" sz="2400" dirty="0" smtClean="0"/>
              <a:t> of CMV drivers do</a:t>
            </a:r>
          </a:p>
          <a:p>
            <a:pPr>
              <a:spcBef>
                <a:spcPct val="0"/>
              </a:spcBef>
            </a:pPr>
            <a:r>
              <a:rPr lang="en-US" sz="2400" dirty="0" smtClean="0"/>
              <a:t>Causes lung cancer, COPD and other lung diseases,                        heart disease, and many other medical conditions</a:t>
            </a:r>
          </a:p>
          <a:p>
            <a:r>
              <a:rPr lang="en-US" sz="2400" dirty="0" smtClean="0"/>
              <a:t>&gt;$1,000 per year in medical costs for each smoker</a:t>
            </a:r>
          </a:p>
          <a:p>
            <a:r>
              <a:rPr lang="en-US" sz="2400" dirty="0" smtClean="0"/>
              <a:t>Reduces oxygen flow to the brain; worsens OSA</a:t>
            </a:r>
          </a:p>
          <a:p>
            <a:r>
              <a:rPr lang="en-US" sz="2400" dirty="0" smtClean="0"/>
              <a:t>Strategy:  </a:t>
            </a:r>
            <a:r>
              <a:rPr lang="en-US" sz="2400" b="1" i="1" dirty="0" smtClean="0"/>
              <a:t>QUIT!!!</a:t>
            </a:r>
          </a:p>
          <a:p>
            <a:pPr lvl="1">
              <a:spcBef>
                <a:spcPct val="0"/>
              </a:spcBef>
            </a:pPr>
            <a:r>
              <a:rPr lang="en-US" sz="2400" dirty="0" smtClean="0"/>
              <a:t>See your doctor</a:t>
            </a:r>
          </a:p>
          <a:p>
            <a:pPr lvl="1">
              <a:spcBef>
                <a:spcPct val="0"/>
              </a:spcBef>
            </a:pPr>
            <a:r>
              <a:rPr lang="en-US" sz="2400" dirty="0" smtClean="0"/>
              <a:t>Call 1-800-QUIT-NOW</a:t>
            </a:r>
          </a:p>
          <a:p>
            <a:pPr lvl="1">
              <a:spcBef>
                <a:spcPct val="0"/>
              </a:spcBef>
            </a:pPr>
            <a:r>
              <a:rPr lang="en-US" sz="2400" dirty="0" smtClean="0"/>
              <a:t>Click </a:t>
            </a:r>
            <a:r>
              <a:rPr lang="en-US" sz="2400" dirty="0" smtClean="0">
                <a:hlinkClick r:id="rId3"/>
              </a:rPr>
              <a:t>www.smokefree.gov</a:t>
            </a:r>
            <a:endParaRPr lang="en-US" sz="2400" dirty="0" smtClean="0"/>
          </a:p>
        </p:txBody>
      </p:sp>
      <p:pic>
        <p:nvPicPr>
          <p:cNvPr id="166916" name="Picture 3" title="Truck driver smoking with X overl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5025" y="4159250"/>
            <a:ext cx="2835275"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943600" y="4343400"/>
            <a:ext cx="2819400" cy="1295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943600" y="4343400"/>
            <a:ext cx="2819400" cy="1295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pPr>
              <a:lnSpc>
                <a:spcPts val="4575"/>
              </a:lnSpc>
            </a:pPr>
            <a:r>
              <a:rPr lang="en-US" smtClean="0"/>
              <a:t>Stress (1 of 2) </a:t>
            </a:r>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None/>
              <a:defRPr/>
            </a:pPr>
            <a:r>
              <a:rPr lang="en-US" u="sng" dirty="0" smtClean="0"/>
              <a:t>Symptoms</a:t>
            </a:r>
            <a:r>
              <a:rPr lang="en-US" dirty="0" smtClean="0"/>
              <a:t>:</a:t>
            </a:r>
          </a:p>
          <a:p>
            <a:pPr fontAlgn="auto">
              <a:spcAft>
                <a:spcPts val="0"/>
              </a:spcAft>
              <a:defRPr/>
            </a:pPr>
            <a:r>
              <a:rPr lang="en-US" dirty="0" smtClean="0"/>
              <a:t>Headaches</a:t>
            </a:r>
          </a:p>
          <a:p>
            <a:pPr fontAlgn="auto">
              <a:spcAft>
                <a:spcPts val="0"/>
              </a:spcAft>
              <a:defRPr/>
            </a:pPr>
            <a:r>
              <a:rPr lang="en-US" dirty="0" smtClean="0"/>
              <a:t>Sleep disturbances</a:t>
            </a:r>
          </a:p>
          <a:p>
            <a:pPr fontAlgn="auto">
              <a:spcAft>
                <a:spcPts val="0"/>
              </a:spcAft>
              <a:defRPr/>
            </a:pPr>
            <a:r>
              <a:rPr lang="en-US" dirty="0" smtClean="0"/>
              <a:t>Difficulty concentrating</a:t>
            </a:r>
          </a:p>
          <a:p>
            <a:pPr fontAlgn="auto">
              <a:spcAft>
                <a:spcPts val="0"/>
              </a:spcAft>
              <a:defRPr/>
            </a:pPr>
            <a:r>
              <a:rPr lang="en-US" dirty="0" smtClean="0"/>
              <a:t>Short temper</a:t>
            </a:r>
          </a:p>
          <a:p>
            <a:pPr fontAlgn="auto">
              <a:spcAft>
                <a:spcPts val="0"/>
              </a:spcAft>
              <a:defRPr/>
            </a:pPr>
            <a:r>
              <a:rPr lang="en-US" dirty="0" smtClean="0"/>
              <a:t>Upset stomach</a:t>
            </a:r>
          </a:p>
          <a:p>
            <a:pPr fontAlgn="auto">
              <a:spcAft>
                <a:spcPts val="0"/>
              </a:spcAft>
              <a:defRPr/>
            </a:pPr>
            <a:r>
              <a:rPr lang="en-US" dirty="0" smtClean="0"/>
              <a:t>Job dissatisfaction</a:t>
            </a:r>
          </a:p>
          <a:p>
            <a:pPr fontAlgn="auto">
              <a:spcAft>
                <a:spcPts val="0"/>
              </a:spcAft>
              <a:defRPr/>
            </a:pPr>
            <a:r>
              <a:rPr lang="en-US" dirty="0" smtClean="0"/>
              <a:t>Low morale</a:t>
            </a:r>
          </a:p>
        </p:txBody>
      </p:sp>
      <p:pic>
        <p:nvPicPr>
          <p:cNvPr id="167940" name="Picture 1" title="Headach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5013" y="1500188"/>
            <a:ext cx="3051175"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1" name="Picture 2" title="Trucks in traffic back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886200"/>
            <a:ext cx="3032125"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pPr>
              <a:lnSpc>
                <a:spcPts val="4575"/>
              </a:lnSpc>
            </a:pPr>
            <a:r>
              <a:rPr lang="en-US" smtClean="0"/>
              <a:t>Stress (2 of 2) </a:t>
            </a:r>
          </a:p>
        </p:txBody>
      </p:sp>
      <p:sp>
        <p:nvSpPr>
          <p:cNvPr id="3" name="Content Placeholder 2"/>
          <p:cNvSpPr>
            <a:spLocks noGrp="1"/>
          </p:cNvSpPr>
          <p:nvPr>
            <p:ph idx="1"/>
          </p:nvPr>
        </p:nvSpPr>
        <p:spPr>
          <a:xfrm>
            <a:off x="533400" y="1525588"/>
            <a:ext cx="8382000" cy="4724400"/>
          </a:xfrm>
        </p:spPr>
        <p:txBody>
          <a:bodyPr rtlCol="0">
            <a:normAutofit fontScale="77500" lnSpcReduction="20000"/>
          </a:bodyPr>
          <a:lstStyle/>
          <a:p>
            <a:pPr fontAlgn="auto">
              <a:spcAft>
                <a:spcPts val="0"/>
              </a:spcAft>
              <a:buFont typeface="Arial" pitchFamily="34" charset="0"/>
              <a:buNone/>
              <a:defRPr/>
            </a:pPr>
            <a:r>
              <a:rPr lang="en-US" sz="3300" u="sng" dirty="0" smtClean="0"/>
              <a:t>Strategies</a:t>
            </a:r>
            <a:r>
              <a:rPr lang="en-US" sz="3300" dirty="0" smtClean="0"/>
              <a:t>:</a:t>
            </a:r>
          </a:p>
          <a:p>
            <a:pPr fontAlgn="auto">
              <a:spcAft>
                <a:spcPts val="0"/>
              </a:spcAft>
              <a:defRPr/>
            </a:pPr>
            <a:r>
              <a:rPr lang="en-US" sz="3300" dirty="0" smtClean="0"/>
              <a:t>Positive outlook and behaviors</a:t>
            </a:r>
          </a:p>
          <a:p>
            <a:pPr fontAlgn="auto">
              <a:spcAft>
                <a:spcPts val="0"/>
              </a:spcAft>
              <a:defRPr/>
            </a:pPr>
            <a:r>
              <a:rPr lang="en-US" sz="3300" dirty="0" smtClean="0"/>
              <a:t>Balance between work and personal life</a:t>
            </a:r>
          </a:p>
          <a:p>
            <a:pPr fontAlgn="auto">
              <a:spcAft>
                <a:spcPts val="0"/>
              </a:spcAft>
              <a:defRPr/>
            </a:pPr>
            <a:r>
              <a:rPr lang="en-US" sz="3300" dirty="0" smtClean="0"/>
              <a:t>Pursue personal interests</a:t>
            </a:r>
          </a:p>
          <a:p>
            <a:pPr fontAlgn="auto">
              <a:spcAft>
                <a:spcPts val="0"/>
              </a:spcAft>
              <a:defRPr/>
            </a:pPr>
            <a:r>
              <a:rPr lang="en-US" sz="3300" dirty="0" smtClean="0"/>
              <a:t>Support network</a:t>
            </a:r>
          </a:p>
          <a:p>
            <a:pPr fontAlgn="auto">
              <a:spcAft>
                <a:spcPts val="0"/>
              </a:spcAft>
              <a:defRPr/>
            </a:pPr>
            <a:r>
              <a:rPr lang="en-US" sz="3300" dirty="0" smtClean="0"/>
              <a:t>Try to improve job environment</a:t>
            </a:r>
          </a:p>
          <a:p>
            <a:pPr fontAlgn="auto">
              <a:spcAft>
                <a:spcPts val="0"/>
              </a:spcAft>
              <a:defRPr/>
            </a:pPr>
            <a:r>
              <a:rPr lang="en-US" sz="3300" dirty="0" smtClean="0"/>
              <a:t>Get serious about relaxing!</a:t>
            </a:r>
          </a:p>
          <a:p>
            <a:pPr lvl="1" fontAlgn="auto">
              <a:spcAft>
                <a:spcPts val="0"/>
              </a:spcAft>
              <a:defRPr/>
            </a:pPr>
            <a:r>
              <a:rPr lang="en-US" dirty="0" smtClean="0"/>
              <a:t>Relaxation breathing</a:t>
            </a:r>
          </a:p>
          <a:p>
            <a:pPr lvl="1" fontAlgn="auto">
              <a:spcAft>
                <a:spcPts val="0"/>
              </a:spcAft>
              <a:defRPr/>
            </a:pPr>
            <a:r>
              <a:rPr lang="en-US" dirty="0" smtClean="0"/>
              <a:t>Short walks</a:t>
            </a:r>
          </a:p>
          <a:p>
            <a:pPr lvl="1" fontAlgn="auto">
              <a:spcAft>
                <a:spcPts val="0"/>
              </a:spcAft>
              <a:defRPr/>
            </a:pPr>
            <a:r>
              <a:rPr lang="en-US" dirty="0" smtClean="0"/>
              <a:t>Meditation</a:t>
            </a:r>
          </a:p>
          <a:p>
            <a:pPr lvl="1" fontAlgn="auto">
              <a:spcAft>
                <a:spcPts val="0"/>
              </a:spcAft>
              <a:defRPr/>
            </a:pPr>
            <a:r>
              <a:rPr lang="en-US" dirty="0" smtClean="0"/>
              <a:t>Reading</a:t>
            </a:r>
          </a:p>
          <a:p>
            <a:pPr lvl="1" fontAlgn="auto">
              <a:spcAft>
                <a:spcPts val="0"/>
              </a:spcAft>
              <a:defRPr/>
            </a:pPr>
            <a:r>
              <a:rPr lang="en-US" dirty="0" smtClean="0"/>
              <a:t>Find method that works best for you </a:t>
            </a:r>
            <a:endParaRPr lang="en-US" dirty="0"/>
          </a:p>
        </p:txBody>
      </p:sp>
      <p:pic>
        <p:nvPicPr>
          <p:cNvPr id="168964" name="Picture 2" title="Man walking in snow with d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743200"/>
            <a:ext cx="21209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normAutofit fontScale="90000"/>
          </a:bodyPr>
          <a:lstStyle/>
          <a:p>
            <a:pPr>
              <a:lnSpc>
                <a:spcPts val="4575"/>
              </a:lnSpc>
              <a:defRPr/>
            </a:pPr>
            <a:r>
              <a:rPr lang="en-US" dirty="0" smtClean="0"/>
              <a:t>Personal Relationships:  </a:t>
            </a:r>
            <a:br>
              <a:rPr lang="en-US" dirty="0" smtClean="0"/>
            </a:br>
            <a:r>
              <a:rPr lang="en-US" dirty="0" smtClean="0"/>
              <a:t>Family &amp; Friends </a:t>
            </a:r>
          </a:p>
        </p:txBody>
      </p:sp>
      <p:sp>
        <p:nvSpPr>
          <p:cNvPr id="3" name="Content Placeholder 2"/>
          <p:cNvSpPr>
            <a:spLocks noGrp="1"/>
          </p:cNvSpPr>
          <p:nvPr>
            <p:ph idx="1"/>
          </p:nvPr>
        </p:nvSpPr>
        <p:spPr>
          <a:xfrm>
            <a:off x="457200" y="1600200"/>
            <a:ext cx="6248400" cy="4525963"/>
          </a:xfrm>
        </p:spPr>
        <p:txBody>
          <a:bodyPr rtlCol="0">
            <a:normAutofit fontScale="85000" lnSpcReduction="20000"/>
          </a:bodyPr>
          <a:lstStyle/>
          <a:p>
            <a:pPr fontAlgn="auto">
              <a:spcAft>
                <a:spcPts val="0"/>
              </a:spcAft>
              <a:defRPr/>
            </a:pPr>
            <a:r>
              <a:rPr lang="en-US" sz="3300" dirty="0" smtClean="0"/>
              <a:t>Driver survey: </a:t>
            </a:r>
            <a:r>
              <a:rPr lang="en-US" sz="3300" b="1" dirty="0" smtClean="0"/>
              <a:t>Lack of family time </a:t>
            </a:r>
            <a:r>
              <a:rPr lang="en-US" sz="3300" dirty="0" smtClean="0"/>
              <a:t>was the biggest single health and wellness concern</a:t>
            </a:r>
          </a:p>
          <a:p>
            <a:pPr fontAlgn="auto">
              <a:spcAft>
                <a:spcPts val="0"/>
              </a:spcAft>
              <a:defRPr/>
            </a:pPr>
            <a:r>
              <a:rPr lang="en-US" sz="3300" dirty="0" smtClean="0"/>
              <a:t>Driver personal and family problems sometimes lead to unsafe driving and accidents</a:t>
            </a:r>
          </a:p>
          <a:p>
            <a:pPr fontAlgn="auto">
              <a:spcAft>
                <a:spcPts val="0"/>
              </a:spcAft>
              <a:defRPr/>
            </a:pPr>
            <a:r>
              <a:rPr lang="en-US" sz="3300" dirty="0" smtClean="0"/>
              <a:t>Strategies:</a:t>
            </a:r>
          </a:p>
          <a:p>
            <a:pPr lvl="1" fontAlgn="auto">
              <a:spcAft>
                <a:spcPts val="0"/>
              </a:spcAft>
              <a:defRPr/>
            </a:pPr>
            <a:r>
              <a:rPr lang="en-US" dirty="0" smtClean="0"/>
              <a:t>Keep in touch, communicate</a:t>
            </a:r>
          </a:p>
          <a:p>
            <a:pPr lvl="1" fontAlgn="auto">
              <a:spcAft>
                <a:spcPts val="0"/>
              </a:spcAft>
              <a:defRPr/>
            </a:pPr>
            <a:r>
              <a:rPr lang="en-US" dirty="0" smtClean="0"/>
              <a:t>Value and foster each relationship</a:t>
            </a:r>
          </a:p>
          <a:p>
            <a:pPr lvl="1" fontAlgn="auto">
              <a:spcAft>
                <a:spcPts val="0"/>
              </a:spcAft>
              <a:defRPr/>
            </a:pPr>
            <a:r>
              <a:rPr lang="en-US" dirty="0" smtClean="0"/>
              <a:t>Do fun things together</a:t>
            </a:r>
          </a:p>
          <a:p>
            <a:pPr lvl="1" fontAlgn="auto">
              <a:spcAft>
                <a:spcPts val="0"/>
              </a:spcAft>
              <a:defRPr/>
            </a:pPr>
            <a:r>
              <a:rPr lang="en-US" dirty="0" smtClean="0"/>
              <a:t>Be positive</a:t>
            </a:r>
          </a:p>
          <a:p>
            <a:pPr lvl="1" fontAlgn="auto">
              <a:spcAft>
                <a:spcPts val="0"/>
              </a:spcAft>
              <a:defRPr/>
            </a:pPr>
            <a:r>
              <a:rPr lang="en-US" dirty="0" smtClean="0"/>
              <a:t>Show support</a:t>
            </a:r>
            <a:endParaRPr lang="en-US" dirty="0"/>
          </a:p>
        </p:txBody>
      </p:sp>
      <p:pic>
        <p:nvPicPr>
          <p:cNvPr id="169988" name="Picture 1" title="Fami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6002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9" name="Picture 2" title="Son, father, &amp; grandfather biking togeth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0288" y="4267200"/>
            <a:ext cx="2817812"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Trainer Requirements:</a:t>
            </a:r>
            <a:br>
              <a:rPr lang="en-US" dirty="0" smtClean="0"/>
            </a:br>
            <a:r>
              <a:rPr lang="en-US" dirty="0" smtClean="0"/>
              <a:t>General Qualifications &amp; Skills (1 of 2) </a:t>
            </a:r>
            <a:endParaRPr lang="en-US" dirty="0"/>
          </a:p>
        </p:txBody>
      </p:sp>
      <p:sp>
        <p:nvSpPr>
          <p:cNvPr id="40963" name="Content Placeholder 4"/>
          <p:cNvSpPr>
            <a:spLocks noGrp="1"/>
          </p:cNvSpPr>
          <p:nvPr>
            <p:ph idx="1"/>
          </p:nvPr>
        </p:nvSpPr>
        <p:spPr/>
        <p:txBody>
          <a:bodyPr/>
          <a:lstStyle/>
          <a:p>
            <a:pPr>
              <a:buFont typeface="Arial" pitchFamily="34" charset="0"/>
              <a:buNone/>
            </a:pPr>
            <a:r>
              <a:rPr lang="en-US" sz="2800" u="sng" dirty="0" smtClean="0"/>
              <a:t>Must have</a:t>
            </a:r>
            <a:r>
              <a:rPr lang="en-US" sz="2800" dirty="0" smtClean="0"/>
              <a:t>:</a:t>
            </a:r>
          </a:p>
          <a:p>
            <a:r>
              <a:rPr lang="en-US" sz="2800" dirty="0" smtClean="0"/>
              <a:t>Job knowledge &amp; experience</a:t>
            </a:r>
          </a:p>
          <a:p>
            <a:r>
              <a:rPr lang="en-US" sz="2800" dirty="0" smtClean="0"/>
              <a:t>Training experience</a:t>
            </a:r>
          </a:p>
          <a:p>
            <a:r>
              <a:rPr lang="en-US" sz="2800" dirty="0" smtClean="0"/>
              <a:t>Model behavior</a:t>
            </a:r>
          </a:p>
          <a:p>
            <a:r>
              <a:rPr lang="en-US" sz="2800" dirty="0" smtClean="0"/>
              <a:t>Ability to relate well with people</a:t>
            </a:r>
          </a:p>
          <a:p>
            <a:r>
              <a:rPr lang="en-US" sz="2800" dirty="0" smtClean="0"/>
              <a:t>Enthusiasm</a:t>
            </a:r>
          </a:p>
          <a:p>
            <a:r>
              <a:rPr lang="en-US" sz="2800" dirty="0" smtClean="0"/>
              <a:t>Company loyalty</a:t>
            </a:r>
          </a:p>
          <a:p>
            <a:r>
              <a:rPr lang="en-US" sz="2800" dirty="0" smtClean="0"/>
              <a:t>Ethics</a:t>
            </a:r>
          </a:p>
          <a:p>
            <a:endParaRPr lang="en-US" dirty="0" smtClean="0"/>
          </a:p>
        </p:txBody>
      </p:sp>
      <p:pic>
        <p:nvPicPr>
          <p:cNvPr id="40964" name="Picture 2" title="Instru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28800"/>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1"/>
          <p:cNvSpPr>
            <a:spLocks noGrp="1"/>
          </p:cNvSpPr>
          <p:nvPr>
            <p:ph type="title"/>
          </p:nvPr>
        </p:nvSpPr>
        <p:spPr/>
        <p:txBody>
          <a:bodyPr>
            <a:normAutofit fontScale="90000"/>
          </a:bodyPr>
          <a:lstStyle/>
          <a:p>
            <a:pPr>
              <a:lnSpc>
                <a:spcPts val="4575"/>
              </a:lnSpc>
              <a:defRPr/>
            </a:pPr>
            <a:r>
              <a:rPr lang="en-US" dirty="0" smtClean="0"/>
              <a:t>Steps to Behavior </a:t>
            </a:r>
            <a:br>
              <a:rPr lang="en-US" dirty="0" smtClean="0"/>
            </a:br>
            <a:r>
              <a:rPr lang="en-US" dirty="0" smtClean="0"/>
              <a:t>Change </a:t>
            </a:r>
          </a:p>
        </p:txBody>
      </p:sp>
      <p:graphicFrame>
        <p:nvGraphicFramePr>
          <p:cNvPr id="7" name="Diagram 6"/>
          <p:cNvGraphicFramePr/>
          <p:nvPr/>
        </p:nvGraphicFramePr>
        <p:xfrm>
          <a:off x="229137" y="308123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L-Shape 7"/>
          <p:cNvSpPr/>
          <p:nvPr/>
        </p:nvSpPr>
        <p:spPr>
          <a:xfrm rot="5400000">
            <a:off x="5458619" y="2855119"/>
            <a:ext cx="1139825" cy="1531937"/>
          </a:xfrm>
          <a:prstGeom prst="corner">
            <a:avLst>
              <a:gd name="adj1" fmla="val 16120"/>
              <a:gd name="adj2" fmla="val 16110"/>
            </a:avLst>
          </a:prstGeom>
          <a:solidFill>
            <a:schemeClr val="tx2">
              <a:lumMod val="60000"/>
              <a:lumOff val="40000"/>
            </a:schemeClr>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171013" name="Group 8"/>
          <p:cNvGrpSpPr>
            <a:grpSpLocks/>
          </p:cNvGrpSpPr>
          <p:nvPr/>
        </p:nvGrpSpPr>
        <p:grpSpPr bwMode="auto">
          <a:xfrm>
            <a:off x="5521325" y="3200400"/>
            <a:ext cx="3021013" cy="1639888"/>
            <a:chOff x="3073618" y="718166"/>
            <a:chExt cx="3019927" cy="1639642"/>
          </a:xfrm>
        </p:grpSpPr>
        <p:sp>
          <p:nvSpPr>
            <p:cNvPr id="10" name="Rectangle 9"/>
            <p:cNvSpPr/>
            <p:nvPr/>
          </p:nvSpPr>
          <p:spPr>
            <a:xfrm>
              <a:off x="4381248" y="857845"/>
              <a:ext cx="1712297" cy="14999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Rectangle 10"/>
            <p:cNvSpPr/>
            <p:nvPr/>
          </p:nvSpPr>
          <p:spPr>
            <a:xfrm>
              <a:off x="3073618" y="718166"/>
              <a:ext cx="1712297" cy="14999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ct val="35000"/>
                </a:spcAft>
                <a:defRPr/>
              </a:pPr>
              <a:r>
                <a:rPr lang="en-US" sz="2400" dirty="0">
                  <a:solidFill>
                    <a:srgbClr val="0033CC"/>
                  </a:solidFill>
                </a:rPr>
                <a:t>Taking action</a:t>
              </a:r>
            </a:p>
          </p:txBody>
        </p:sp>
      </p:grpSp>
      <p:sp>
        <p:nvSpPr>
          <p:cNvPr id="13" name="Isosceles Triangle 12"/>
          <p:cNvSpPr/>
          <p:nvPr/>
        </p:nvSpPr>
        <p:spPr>
          <a:xfrm>
            <a:off x="4800600" y="3530600"/>
            <a:ext cx="322263" cy="323850"/>
          </a:xfrm>
          <a:prstGeom prst="triangle">
            <a:avLst>
              <a:gd name="adj" fmla="val 100000"/>
            </a:avLst>
          </a:prstGeom>
          <a:solidFill>
            <a:srgbClr val="C00000"/>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6" name="L-Shape 15"/>
          <p:cNvSpPr/>
          <p:nvPr/>
        </p:nvSpPr>
        <p:spPr>
          <a:xfrm rot="5400000">
            <a:off x="7208044" y="1694656"/>
            <a:ext cx="1139825" cy="1897063"/>
          </a:xfrm>
          <a:prstGeom prst="corner">
            <a:avLst>
              <a:gd name="adj1" fmla="val 16120"/>
              <a:gd name="adj2" fmla="val 16110"/>
            </a:avLst>
          </a:prstGeom>
          <a:solidFill>
            <a:srgbClr val="00B050"/>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8" name="Isosceles Triangle 17"/>
          <p:cNvSpPr/>
          <p:nvPr/>
        </p:nvSpPr>
        <p:spPr>
          <a:xfrm>
            <a:off x="6416675" y="2643188"/>
            <a:ext cx="322263" cy="322262"/>
          </a:xfrm>
          <a:prstGeom prst="triangle">
            <a:avLst>
              <a:gd name="adj" fmla="val 100000"/>
            </a:avLst>
          </a:prstGeom>
          <a:solidFill>
            <a:schemeClr val="accent6">
              <a:lumMod val="75000"/>
            </a:schemeClr>
          </a:solidFill>
          <a:ln>
            <a:solidFill>
              <a:schemeClr val="accent6">
                <a:lumMod val="75000"/>
              </a:schemeClr>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9" name="Rectangle 18"/>
          <p:cNvSpPr/>
          <p:nvPr/>
        </p:nvSpPr>
        <p:spPr>
          <a:xfrm>
            <a:off x="3733800" y="4103688"/>
            <a:ext cx="1711325" cy="15001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chemeClr val="accent6">
                    <a:lumMod val="50000"/>
                  </a:schemeClr>
                </a:solidFill>
              </a:rPr>
              <a:t>Planning </a:t>
            </a:r>
          </a:p>
          <a:p>
            <a:pPr defTabSz="1289050" fontAlgn="auto">
              <a:lnSpc>
                <a:spcPct val="90000"/>
              </a:lnSpc>
              <a:spcAft>
                <a:spcPts val="0"/>
              </a:spcAft>
              <a:defRPr/>
            </a:pPr>
            <a:r>
              <a:rPr lang="en-US" sz="2400" dirty="0">
                <a:solidFill>
                  <a:schemeClr val="accent6">
                    <a:lumMod val="50000"/>
                  </a:schemeClr>
                </a:solidFill>
              </a:rPr>
              <a:t>to change</a:t>
            </a:r>
          </a:p>
        </p:txBody>
      </p:sp>
      <p:sp>
        <p:nvSpPr>
          <p:cNvPr id="20" name="Rectangle 19"/>
          <p:cNvSpPr/>
          <p:nvPr/>
        </p:nvSpPr>
        <p:spPr>
          <a:xfrm>
            <a:off x="7013575" y="2301875"/>
            <a:ext cx="1712913" cy="15001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rgbClr val="006600"/>
                </a:solidFill>
              </a:rPr>
              <a:t>Sustaining action</a:t>
            </a:r>
          </a:p>
        </p:txBody>
      </p:sp>
      <p:sp>
        <p:nvSpPr>
          <p:cNvPr id="2" name="7-Point Star 1"/>
          <p:cNvSpPr/>
          <p:nvPr/>
        </p:nvSpPr>
        <p:spPr>
          <a:xfrm>
            <a:off x="7010400" y="-217488"/>
            <a:ext cx="2357438" cy="2290763"/>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1020" name="TextBox 20"/>
          <p:cNvSpPr txBox="1">
            <a:spLocks noChangeArrowheads="1"/>
          </p:cNvSpPr>
          <p:nvPr/>
        </p:nvSpPr>
        <p:spPr bwMode="auto">
          <a:xfrm>
            <a:off x="7165975" y="171450"/>
            <a:ext cx="19780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200" b="1">
                <a:solidFill>
                  <a:srgbClr val="C00000"/>
                </a:solidFill>
                <a:latin typeface="Calibri" pitchFamily="34" charset="0"/>
              </a:rPr>
              <a:t>Health, Wellness, Alertness, Performance</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p:txBody>
          <a:bodyPr/>
          <a:lstStyle/>
          <a:p>
            <a:pPr>
              <a:lnSpc>
                <a:spcPts val="4575"/>
              </a:lnSpc>
            </a:pPr>
            <a:r>
              <a:rPr lang="en-US" sz="4900" smtClean="0"/>
              <a:t>Drugs &amp; Medications </a:t>
            </a:r>
            <a:endParaRPr lang="en-US" smtClean="0"/>
          </a:p>
        </p:txBody>
      </p:sp>
      <p:sp>
        <p:nvSpPr>
          <p:cNvPr id="172035" name="Content Placeholder 2"/>
          <p:cNvSpPr>
            <a:spLocks noGrp="1"/>
          </p:cNvSpPr>
          <p:nvPr>
            <p:ph idx="1"/>
          </p:nvPr>
        </p:nvSpPr>
        <p:spPr/>
        <p:txBody>
          <a:bodyPr/>
          <a:lstStyle/>
          <a:p>
            <a:pPr>
              <a:buFont typeface="Arial" pitchFamily="34" charset="0"/>
              <a:buNone/>
            </a:pPr>
            <a:r>
              <a:rPr lang="en-US" u="sng" smtClean="0"/>
              <a:t>Topics</a:t>
            </a:r>
            <a:r>
              <a:rPr lang="en-US" smtClean="0"/>
              <a:t>:</a:t>
            </a:r>
          </a:p>
          <a:p>
            <a:r>
              <a:rPr lang="en-US" smtClean="0"/>
              <a:t>Caffeine</a:t>
            </a:r>
          </a:p>
          <a:p>
            <a:r>
              <a:rPr lang="en-US" smtClean="0"/>
              <a:t>Other stimulants</a:t>
            </a:r>
          </a:p>
          <a:p>
            <a:r>
              <a:rPr lang="en-US" smtClean="0"/>
              <a:t>Sleep aids:  supplements and herbal teas</a:t>
            </a:r>
          </a:p>
          <a:p>
            <a:r>
              <a:rPr lang="en-US" smtClean="0"/>
              <a:t>Sleeping pills</a:t>
            </a:r>
          </a:p>
          <a:p>
            <a:r>
              <a:rPr lang="en-US" smtClean="0"/>
              <a:t>Side effects of other medications</a:t>
            </a:r>
          </a:p>
          <a:p>
            <a:r>
              <a:rPr lang="en-US" smtClean="0"/>
              <a:t>Alcohol</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pPr>
              <a:lnSpc>
                <a:spcPts val="4575"/>
              </a:lnSpc>
            </a:pPr>
            <a:r>
              <a:rPr lang="en-US" smtClean="0"/>
              <a:t>Caffeine </a:t>
            </a:r>
          </a:p>
        </p:txBody>
      </p:sp>
      <p:sp>
        <p:nvSpPr>
          <p:cNvPr id="3" name="Content Placeholder 2"/>
          <p:cNvSpPr>
            <a:spLocks noGrp="1"/>
          </p:cNvSpPr>
          <p:nvPr>
            <p:ph idx="1"/>
          </p:nvPr>
        </p:nvSpPr>
        <p:spPr>
          <a:xfrm>
            <a:off x="457200" y="1600200"/>
            <a:ext cx="5791200" cy="4525963"/>
          </a:xfrm>
        </p:spPr>
        <p:txBody>
          <a:bodyPr rtlCol="0">
            <a:normAutofit lnSpcReduction="10000"/>
          </a:bodyPr>
          <a:lstStyle/>
          <a:p>
            <a:pPr fontAlgn="auto">
              <a:spcAft>
                <a:spcPts val="0"/>
              </a:spcAft>
              <a:defRPr/>
            </a:pPr>
            <a:r>
              <a:rPr lang="en-US" sz="2800" dirty="0" smtClean="0"/>
              <a:t>The most widely used stimulant</a:t>
            </a:r>
          </a:p>
          <a:p>
            <a:pPr fontAlgn="auto">
              <a:spcAft>
                <a:spcPts val="0"/>
              </a:spcAft>
              <a:defRPr/>
            </a:pPr>
            <a:r>
              <a:rPr lang="en-US" sz="2800" dirty="0" smtClean="0"/>
              <a:t>In coffee, tea, most sodas, energy drinks, some medications</a:t>
            </a:r>
          </a:p>
          <a:p>
            <a:pPr fontAlgn="auto">
              <a:spcAft>
                <a:spcPts val="0"/>
              </a:spcAft>
              <a:defRPr/>
            </a:pPr>
            <a:r>
              <a:rPr lang="en-US" sz="2800" dirty="0" smtClean="0"/>
              <a:t>Generally safe and healthy if used in moderation</a:t>
            </a:r>
          </a:p>
          <a:p>
            <a:pPr fontAlgn="auto">
              <a:spcAft>
                <a:spcPts val="0"/>
              </a:spcAft>
              <a:defRPr/>
            </a:pPr>
            <a:r>
              <a:rPr lang="en-US" sz="2800" dirty="0" smtClean="0"/>
              <a:t>Improves alertness  and performance  </a:t>
            </a:r>
          </a:p>
          <a:p>
            <a:pPr fontAlgn="auto">
              <a:spcAft>
                <a:spcPts val="0"/>
              </a:spcAft>
              <a:defRPr/>
            </a:pPr>
            <a:r>
              <a:rPr lang="en-US" sz="2800" dirty="0" smtClean="0"/>
              <a:t>Effects and tolerance vary widely</a:t>
            </a:r>
          </a:p>
          <a:p>
            <a:pPr fontAlgn="auto">
              <a:spcAft>
                <a:spcPts val="0"/>
              </a:spcAft>
              <a:defRPr/>
            </a:pPr>
            <a:r>
              <a:rPr lang="en-US" sz="2800" dirty="0" smtClean="0"/>
              <a:t>Effective fatigue countermeasure, but </a:t>
            </a:r>
            <a:r>
              <a:rPr lang="en-US" sz="2800" b="1" dirty="0" smtClean="0"/>
              <a:t>not a substitute for sleep </a:t>
            </a:r>
            <a:endParaRPr lang="en-US" sz="2800" b="1" dirty="0"/>
          </a:p>
        </p:txBody>
      </p:sp>
      <p:pic>
        <p:nvPicPr>
          <p:cNvPr id="173060" name="Picture 2" descr="C:\Users\Leslie\AppData\Local\Microsoft\Windows\Temporary Internet Files\Content.IE5\QYZ1UAUR\MC900438207[1].wmf" title="Coff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133600"/>
            <a:ext cx="23082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pPr>
              <a:lnSpc>
                <a:spcPts val="4575"/>
              </a:lnSpc>
            </a:pPr>
            <a:r>
              <a:rPr lang="en-US" sz="4900" smtClean="0"/>
              <a:t>Using Caffeine </a:t>
            </a:r>
            <a:endParaRPr lang="en-US" smtClean="0"/>
          </a:p>
        </p:txBody>
      </p:sp>
      <p:sp>
        <p:nvSpPr>
          <p:cNvPr id="3" name="Content Placeholder 2"/>
          <p:cNvSpPr>
            <a:spLocks noGrp="1"/>
          </p:cNvSpPr>
          <p:nvPr>
            <p:ph idx="1"/>
          </p:nvPr>
        </p:nvSpPr>
        <p:spPr>
          <a:xfrm>
            <a:off x="457200" y="1600200"/>
            <a:ext cx="6267450" cy="4525963"/>
          </a:xfrm>
        </p:spPr>
        <p:txBody>
          <a:bodyPr rtlCol="0">
            <a:normAutofit fontScale="85000" lnSpcReduction="20000"/>
          </a:bodyPr>
          <a:lstStyle/>
          <a:p>
            <a:pPr fontAlgn="auto">
              <a:spcAft>
                <a:spcPts val="0"/>
              </a:spcAft>
              <a:defRPr/>
            </a:pPr>
            <a:r>
              <a:rPr lang="en-US" dirty="0" smtClean="0"/>
              <a:t>Alerting effects:</a:t>
            </a:r>
          </a:p>
          <a:p>
            <a:pPr lvl="1" fontAlgn="auto">
              <a:spcAft>
                <a:spcPts val="0"/>
              </a:spcAft>
              <a:defRPr/>
            </a:pPr>
            <a:r>
              <a:rPr lang="en-US" dirty="0" smtClean="0"/>
              <a:t>Begin in ~20 minutes</a:t>
            </a:r>
          </a:p>
          <a:p>
            <a:pPr lvl="1" fontAlgn="auto">
              <a:spcAft>
                <a:spcPts val="0"/>
              </a:spcAft>
              <a:defRPr/>
            </a:pPr>
            <a:r>
              <a:rPr lang="en-US" dirty="0" smtClean="0"/>
              <a:t>Peak in 60-90 minutes</a:t>
            </a:r>
          </a:p>
          <a:p>
            <a:pPr lvl="1" fontAlgn="auto">
              <a:spcAft>
                <a:spcPts val="0"/>
              </a:spcAft>
              <a:defRPr/>
            </a:pPr>
            <a:r>
              <a:rPr lang="en-US" dirty="0" smtClean="0"/>
              <a:t>Can last for hours</a:t>
            </a:r>
          </a:p>
          <a:p>
            <a:pPr fontAlgn="auto">
              <a:spcAft>
                <a:spcPts val="0"/>
              </a:spcAft>
              <a:defRPr/>
            </a:pPr>
            <a:r>
              <a:rPr lang="en-US" dirty="0" smtClean="0"/>
              <a:t>Caffeine content in coffee varies widely</a:t>
            </a:r>
          </a:p>
          <a:p>
            <a:pPr fontAlgn="auto">
              <a:spcAft>
                <a:spcPts val="0"/>
              </a:spcAft>
              <a:defRPr/>
            </a:pPr>
            <a:r>
              <a:rPr lang="en-US" dirty="0" smtClean="0"/>
              <a:t>Tea and most cola drinks have about ½ the caffeine of coffee </a:t>
            </a:r>
          </a:p>
          <a:p>
            <a:pPr fontAlgn="auto">
              <a:spcAft>
                <a:spcPts val="0"/>
              </a:spcAft>
              <a:defRPr/>
            </a:pPr>
            <a:r>
              <a:rPr lang="en-US" dirty="0" smtClean="0"/>
              <a:t>Large individual differences in the time required to metabolize caffeine</a:t>
            </a:r>
          </a:p>
          <a:p>
            <a:pPr fontAlgn="auto">
              <a:spcAft>
                <a:spcPts val="0"/>
              </a:spcAft>
              <a:defRPr/>
            </a:pPr>
            <a:r>
              <a:rPr lang="en-US" dirty="0" smtClean="0"/>
              <a:t>Drink in small sips to “nurse” the cup over a longer period</a:t>
            </a:r>
          </a:p>
          <a:p>
            <a:pPr fontAlgn="auto">
              <a:spcAft>
                <a:spcPts val="0"/>
              </a:spcAft>
              <a:buFont typeface="Arial" pitchFamily="34" charset="0"/>
              <a:buNone/>
              <a:defRPr/>
            </a:pPr>
            <a:endParaRPr lang="en-US" dirty="0" smtClean="0">
              <a:solidFill>
                <a:srgbClr val="002060"/>
              </a:solidFill>
            </a:endParaRPr>
          </a:p>
        </p:txBody>
      </p:sp>
      <p:pic>
        <p:nvPicPr>
          <p:cNvPr id="174084" name="Picture 9" title="Man drinking Coff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650" y="1752600"/>
            <a:ext cx="19891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pPr>
              <a:lnSpc>
                <a:spcPts val="4575"/>
              </a:lnSpc>
            </a:pPr>
            <a:r>
              <a:rPr lang="en-US" smtClean="0"/>
              <a:t>Caffeine &amp; Sleep </a:t>
            </a:r>
          </a:p>
        </p:txBody>
      </p:sp>
      <p:sp>
        <p:nvSpPr>
          <p:cNvPr id="3" name="Content Placeholder 2"/>
          <p:cNvSpPr>
            <a:spLocks noGrp="1"/>
          </p:cNvSpPr>
          <p:nvPr>
            <p:ph idx="1"/>
          </p:nvPr>
        </p:nvSpPr>
        <p:spPr>
          <a:xfrm>
            <a:off x="457200" y="1600200"/>
            <a:ext cx="5638800" cy="4525963"/>
          </a:xfrm>
        </p:spPr>
        <p:txBody>
          <a:bodyPr rtlCol="0">
            <a:normAutofit fontScale="92500" lnSpcReduction="20000"/>
          </a:bodyPr>
          <a:lstStyle/>
          <a:p>
            <a:pPr fontAlgn="auto">
              <a:spcAft>
                <a:spcPts val="0"/>
              </a:spcAft>
              <a:defRPr/>
            </a:pPr>
            <a:r>
              <a:rPr lang="en-US" dirty="0" smtClean="0"/>
              <a:t>Like any stimulant, caffeine makes sleep more difficult</a:t>
            </a:r>
          </a:p>
          <a:p>
            <a:pPr fontAlgn="auto">
              <a:spcAft>
                <a:spcPts val="0"/>
              </a:spcAft>
              <a:defRPr/>
            </a:pPr>
            <a:r>
              <a:rPr lang="en-US" dirty="0" smtClean="0"/>
              <a:t>Generally, avoid caffeine within 6-8 hours of main sleep period</a:t>
            </a:r>
          </a:p>
          <a:p>
            <a:pPr fontAlgn="auto">
              <a:spcAft>
                <a:spcPts val="0"/>
              </a:spcAft>
              <a:defRPr/>
            </a:pPr>
            <a:r>
              <a:rPr lang="en-US" dirty="0" smtClean="0"/>
              <a:t>Effects vary - some people are even more sensitive</a:t>
            </a:r>
          </a:p>
          <a:p>
            <a:pPr fontAlgn="auto">
              <a:spcAft>
                <a:spcPts val="0"/>
              </a:spcAft>
              <a:defRPr/>
            </a:pPr>
            <a:r>
              <a:rPr lang="en-US" dirty="0" smtClean="0"/>
              <a:t>If you have trouble going to sleep:</a:t>
            </a:r>
          </a:p>
          <a:p>
            <a:pPr lvl="1" fontAlgn="auto">
              <a:spcAft>
                <a:spcPts val="0"/>
              </a:spcAft>
              <a:defRPr/>
            </a:pPr>
            <a:r>
              <a:rPr lang="en-US" dirty="0" smtClean="0"/>
              <a:t>Reduce caffeine intake</a:t>
            </a:r>
          </a:p>
          <a:p>
            <a:pPr lvl="1" fontAlgn="auto">
              <a:spcAft>
                <a:spcPts val="0"/>
              </a:spcAft>
              <a:defRPr/>
            </a:pPr>
            <a:r>
              <a:rPr lang="en-US" dirty="0" smtClean="0"/>
              <a:t>Increase time between last dose &amp; bedtime</a:t>
            </a:r>
            <a:endParaRPr lang="en-US" dirty="0"/>
          </a:p>
        </p:txBody>
      </p:sp>
      <p:pic>
        <p:nvPicPr>
          <p:cNvPr id="175108" name="Picture 2" title="Sleepy man waiting for coffee to be poured in c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376488"/>
            <a:ext cx="22637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p:txBody>
          <a:bodyPr/>
          <a:lstStyle/>
          <a:p>
            <a:pPr>
              <a:lnSpc>
                <a:spcPts val="4575"/>
              </a:lnSpc>
            </a:pPr>
            <a:r>
              <a:rPr lang="en-US" sz="4900" smtClean="0"/>
              <a:t>Two Harmful Stimulants </a:t>
            </a:r>
            <a:endParaRPr lang="en-US" smtClean="0"/>
          </a:p>
        </p:txBody>
      </p:sp>
      <p:sp>
        <p:nvSpPr>
          <p:cNvPr id="3" name="Content Placeholder 2"/>
          <p:cNvSpPr>
            <a:spLocks noGrp="1"/>
          </p:cNvSpPr>
          <p:nvPr>
            <p:ph idx="1"/>
          </p:nvPr>
        </p:nvSpPr>
        <p:spPr>
          <a:xfrm>
            <a:off x="457200" y="1600200"/>
            <a:ext cx="5791200" cy="4800600"/>
          </a:xfrm>
        </p:spPr>
        <p:txBody>
          <a:bodyPr rtlCol="0">
            <a:normAutofit fontScale="85000" lnSpcReduction="10000"/>
          </a:bodyPr>
          <a:lstStyle/>
          <a:p>
            <a:pPr fontAlgn="auto">
              <a:spcAft>
                <a:spcPts val="0"/>
              </a:spcAft>
              <a:defRPr/>
            </a:pPr>
            <a:r>
              <a:rPr lang="en-US" b="1" dirty="0" smtClean="0"/>
              <a:t>Amphetamines</a:t>
            </a:r>
            <a:r>
              <a:rPr lang="en-US" dirty="0" smtClean="0"/>
              <a:t> are illegal or available only with a prescription.  Too strong for general use</a:t>
            </a:r>
          </a:p>
          <a:p>
            <a:pPr lvl="1" fontAlgn="auto">
              <a:spcAft>
                <a:spcPts val="0"/>
              </a:spcAft>
              <a:defRPr/>
            </a:pPr>
            <a:r>
              <a:rPr lang="en-US" dirty="0" smtClean="0"/>
              <a:t>Increase activity level but do not improve performance reliably</a:t>
            </a:r>
          </a:p>
          <a:p>
            <a:pPr lvl="1" fontAlgn="auto">
              <a:spcAft>
                <a:spcPts val="0"/>
              </a:spcAft>
              <a:defRPr/>
            </a:pPr>
            <a:r>
              <a:rPr lang="en-US" dirty="0" smtClean="0"/>
              <a:t>Increase heart rate and metabolism, sometimes dangerously</a:t>
            </a:r>
          </a:p>
          <a:p>
            <a:pPr lvl="1" fontAlgn="auto">
              <a:spcAft>
                <a:spcPts val="0"/>
              </a:spcAft>
              <a:defRPr/>
            </a:pPr>
            <a:r>
              <a:rPr lang="en-US" dirty="0" smtClean="0"/>
              <a:t>Often you “crash” several hours after use</a:t>
            </a:r>
          </a:p>
          <a:p>
            <a:pPr fontAlgn="auto">
              <a:spcAft>
                <a:spcPts val="0"/>
              </a:spcAft>
              <a:defRPr/>
            </a:pPr>
            <a:r>
              <a:rPr lang="en-US" b="1" dirty="0" smtClean="0"/>
              <a:t>Nicotine</a:t>
            </a:r>
            <a:r>
              <a:rPr lang="en-US" dirty="0" smtClean="0"/>
              <a:t> does not improve alertness or performance.  Smoking reduces oxygen flow to the brain </a:t>
            </a:r>
            <a:endParaRPr lang="en-US" dirty="0"/>
          </a:p>
        </p:txBody>
      </p:sp>
      <p:pic>
        <p:nvPicPr>
          <p:cNvPr id="176132" name="Picture 2" title="Driver secretly taking pi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9525" y="1981200"/>
            <a:ext cx="2474913"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
          <p:cNvSpPr>
            <a:spLocks noGrp="1"/>
          </p:cNvSpPr>
          <p:nvPr>
            <p:ph type="title"/>
          </p:nvPr>
        </p:nvSpPr>
        <p:spPr/>
        <p:txBody>
          <a:bodyPr>
            <a:normAutofit fontScale="90000"/>
          </a:bodyPr>
          <a:lstStyle/>
          <a:p>
            <a:pPr>
              <a:lnSpc>
                <a:spcPts val="4575"/>
              </a:lnSpc>
              <a:defRPr/>
            </a:pPr>
            <a:r>
              <a:rPr lang="en-US" dirty="0" smtClean="0"/>
              <a:t>Sleep Aids:  Supplements </a:t>
            </a:r>
            <a:br>
              <a:rPr lang="en-US" dirty="0" smtClean="0"/>
            </a:br>
            <a:r>
              <a:rPr lang="en-US" dirty="0" smtClean="0"/>
              <a:t>&amp; Herbal Teas </a:t>
            </a:r>
          </a:p>
        </p:txBody>
      </p:sp>
      <p:sp>
        <p:nvSpPr>
          <p:cNvPr id="3" name="Content Placeholder 2"/>
          <p:cNvSpPr>
            <a:spLocks noGrp="1"/>
          </p:cNvSpPr>
          <p:nvPr>
            <p:ph idx="1"/>
          </p:nvPr>
        </p:nvSpPr>
        <p:spPr>
          <a:xfrm>
            <a:off x="457200" y="1600200"/>
            <a:ext cx="6629400" cy="4724400"/>
          </a:xfrm>
        </p:spPr>
        <p:txBody>
          <a:bodyPr rtlCol="0">
            <a:normAutofit fontScale="77500" lnSpcReduction="20000"/>
          </a:bodyPr>
          <a:lstStyle/>
          <a:p>
            <a:pPr fontAlgn="auto">
              <a:spcAft>
                <a:spcPts val="0"/>
              </a:spcAft>
              <a:defRPr/>
            </a:pPr>
            <a:r>
              <a:rPr lang="en-US" sz="3600" dirty="0" smtClean="0"/>
              <a:t>Melatonin</a:t>
            </a:r>
          </a:p>
          <a:p>
            <a:pPr lvl="1" fontAlgn="auto">
              <a:spcAft>
                <a:spcPts val="0"/>
              </a:spcAft>
              <a:defRPr/>
            </a:pPr>
            <a:r>
              <a:rPr lang="en-US" sz="3100" dirty="0" smtClean="0"/>
              <a:t>Natural hormone secreted every evening and related to sleep</a:t>
            </a:r>
          </a:p>
          <a:p>
            <a:pPr lvl="1" fontAlgn="auto">
              <a:spcAft>
                <a:spcPts val="0"/>
              </a:spcAft>
              <a:defRPr/>
            </a:pPr>
            <a:r>
              <a:rPr lang="en-US" sz="3100" dirty="0" smtClean="0"/>
              <a:t>Small doses can facilitate nightly sleep</a:t>
            </a:r>
          </a:p>
          <a:p>
            <a:pPr lvl="1" fontAlgn="auto">
              <a:spcAft>
                <a:spcPts val="0"/>
              </a:spcAft>
              <a:defRPr/>
            </a:pPr>
            <a:r>
              <a:rPr lang="en-US" sz="3100" dirty="0" smtClean="0"/>
              <a:t>Tablets tend to have much higher doses than needed</a:t>
            </a:r>
          </a:p>
          <a:p>
            <a:pPr lvl="1" fontAlgn="auto">
              <a:spcAft>
                <a:spcPts val="0"/>
              </a:spcAft>
              <a:defRPr/>
            </a:pPr>
            <a:r>
              <a:rPr lang="en-US" sz="3100" dirty="0" smtClean="0"/>
              <a:t>No serious side effects known but has not been thoroughly tested</a:t>
            </a:r>
          </a:p>
          <a:p>
            <a:pPr fontAlgn="auto">
              <a:spcAft>
                <a:spcPts val="0"/>
              </a:spcAft>
              <a:defRPr/>
            </a:pPr>
            <a:r>
              <a:rPr lang="en-US" sz="3600" dirty="0" smtClean="0"/>
              <a:t>Valerian root</a:t>
            </a:r>
          </a:p>
          <a:p>
            <a:pPr lvl="1" fontAlgn="auto">
              <a:spcAft>
                <a:spcPts val="0"/>
              </a:spcAft>
              <a:defRPr/>
            </a:pPr>
            <a:r>
              <a:rPr lang="en-US" sz="3100" dirty="0" smtClean="0"/>
              <a:t>Contains mixture of chemicals</a:t>
            </a:r>
          </a:p>
          <a:p>
            <a:pPr lvl="1" fontAlgn="auto">
              <a:spcAft>
                <a:spcPts val="0"/>
              </a:spcAft>
              <a:defRPr/>
            </a:pPr>
            <a:r>
              <a:rPr lang="en-US" sz="3100" dirty="0" smtClean="0"/>
              <a:t>Sleep benefits reported</a:t>
            </a:r>
          </a:p>
          <a:p>
            <a:pPr fontAlgn="auto">
              <a:spcAft>
                <a:spcPts val="0"/>
              </a:spcAft>
              <a:defRPr/>
            </a:pPr>
            <a:r>
              <a:rPr lang="en-US" sz="3600" dirty="0" smtClean="0"/>
              <a:t>Supplements are not tested or regulated by the government</a:t>
            </a:r>
            <a:endParaRPr lang="en-US" sz="3600" dirty="0" smtClean="0">
              <a:solidFill>
                <a:srgbClr val="002060"/>
              </a:solidFill>
            </a:endParaRPr>
          </a:p>
        </p:txBody>
      </p:sp>
      <p:pic>
        <p:nvPicPr>
          <p:cNvPr id="177156" name="Picture 11" title="Herbal te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4227513"/>
            <a:ext cx="1687513"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7" name="Picture 12" title="Pil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1676400"/>
            <a:ext cx="17272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pPr>
              <a:lnSpc>
                <a:spcPts val="4575"/>
              </a:lnSpc>
            </a:pPr>
            <a:r>
              <a:rPr lang="en-US" smtClean="0"/>
              <a:t>Sleeping Pills (1 of 2)</a:t>
            </a:r>
          </a:p>
        </p:txBody>
      </p:sp>
      <p:sp>
        <p:nvSpPr>
          <p:cNvPr id="3" name="Content Placeholder 2"/>
          <p:cNvSpPr>
            <a:spLocks noGrp="1"/>
          </p:cNvSpPr>
          <p:nvPr>
            <p:ph idx="1"/>
          </p:nvPr>
        </p:nvSpPr>
        <p:spPr>
          <a:xfrm>
            <a:off x="457200" y="1600200"/>
            <a:ext cx="6019800" cy="4724400"/>
          </a:xfrm>
        </p:spPr>
        <p:txBody>
          <a:bodyPr rtlCol="0">
            <a:normAutofit fontScale="92500" lnSpcReduction="20000"/>
          </a:bodyPr>
          <a:lstStyle/>
          <a:p>
            <a:pPr fontAlgn="auto">
              <a:spcAft>
                <a:spcPts val="0"/>
              </a:spcAft>
              <a:defRPr/>
            </a:pPr>
            <a:r>
              <a:rPr lang="en-US" sz="3000" dirty="0" smtClean="0"/>
              <a:t>Hypnotics = drugs used to induce sleep</a:t>
            </a:r>
          </a:p>
          <a:p>
            <a:pPr fontAlgn="auto">
              <a:spcAft>
                <a:spcPts val="0"/>
              </a:spcAft>
              <a:defRPr/>
            </a:pPr>
            <a:r>
              <a:rPr lang="en-US" sz="3000" dirty="0" smtClean="0"/>
              <a:t>Some also used to treat anxiety and stress disorders</a:t>
            </a:r>
          </a:p>
          <a:p>
            <a:pPr fontAlgn="auto">
              <a:spcAft>
                <a:spcPts val="0"/>
              </a:spcAft>
              <a:defRPr/>
            </a:pPr>
            <a:r>
              <a:rPr lang="en-US" sz="3000" dirty="0" smtClean="0"/>
              <a:t>General categories:</a:t>
            </a:r>
          </a:p>
          <a:p>
            <a:pPr lvl="1" fontAlgn="auto">
              <a:spcAft>
                <a:spcPts val="0"/>
              </a:spcAft>
              <a:defRPr/>
            </a:pPr>
            <a:r>
              <a:rPr lang="en-US" dirty="0" smtClean="0"/>
              <a:t>Non-prescription Over-The-Counter (OTC); e.g., Tylenol PM, Benadryl</a:t>
            </a:r>
          </a:p>
          <a:p>
            <a:pPr lvl="1" fontAlgn="auto">
              <a:spcAft>
                <a:spcPts val="0"/>
              </a:spcAft>
              <a:defRPr/>
            </a:pPr>
            <a:r>
              <a:rPr lang="en-US" dirty="0" smtClean="0"/>
              <a:t>Prescription:</a:t>
            </a:r>
          </a:p>
          <a:p>
            <a:pPr lvl="2" fontAlgn="auto">
              <a:spcAft>
                <a:spcPts val="0"/>
              </a:spcAft>
              <a:defRPr/>
            </a:pPr>
            <a:r>
              <a:rPr lang="en-US" sz="2600" dirty="0" smtClean="0"/>
              <a:t>Benzodiazepines (e.g., Halcion, Restoril)</a:t>
            </a:r>
          </a:p>
          <a:p>
            <a:pPr lvl="2" fontAlgn="auto">
              <a:spcAft>
                <a:spcPts val="0"/>
              </a:spcAft>
              <a:defRPr/>
            </a:pPr>
            <a:r>
              <a:rPr lang="en-US" sz="2600" dirty="0" smtClean="0"/>
              <a:t>Nonbenzodiazepines (e.g., Ambien, Sonota, Lunesta)</a:t>
            </a:r>
          </a:p>
        </p:txBody>
      </p:sp>
      <p:pic>
        <p:nvPicPr>
          <p:cNvPr id="178180" name="Picture 2" title="Clock with open bottle of sleeping pi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514600"/>
            <a:ext cx="2046288"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p:txBody>
          <a:bodyPr/>
          <a:lstStyle/>
          <a:p>
            <a:pPr>
              <a:lnSpc>
                <a:spcPts val="4575"/>
              </a:lnSpc>
            </a:pPr>
            <a:r>
              <a:rPr lang="en-US" smtClean="0"/>
              <a:t>Sleeping Pills (2 of 2)</a:t>
            </a:r>
          </a:p>
        </p:txBody>
      </p:sp>
      <p:sp>
        <p:nvSpPr>
          <p:cNvPr id="179203" name="Content Placeholder 2"/>
          <p:cNvSpPr>
            <a:spLocks noGrp="1"/>
          </p:cNvSpPr>
          <p:nvPr>
            <p:ph idx="1"/>
          </p:nvPr>
        </p:nvSpPr>
        <p:spPr>
          <a:xfrm>
            <a:off x="457200" y="1600200"/>
            <a:ext cx="5562600" cy="4525963"/>
          </a:xfrm>
        </p:spPr>
        <p:txBody>
          <a:bodyPr/>
          <a:lstStyle/>
          <a:p>
            <a:r>
              <a:rPr lang="en-US" smtClean="0"/>
              <a:t>Cautions:</a:t>
            </a:r>
          </a:p>
          <a:p>
            <a:pPr lvl="1"/>
            <a:r>
              <a:rPr lang="en-US" smtClean="0"/>
              <a:t>No sleeping pill provides 100% natural sleep</a:t>
            </a:r>
          </a:p>
          <a:p>
            <a:pPr lvl="1"/>
            <a:r>
              <a:rPr lang="en-US" smtClean="0"/>
              <a:t>Most have side effects</a:t>
            </a:r>
          </a:p>
          <a:p>
            <a:pPr lvl="1"/>
            <a:r>
              <a:rPr lang="en-US" smtClean="0"/>
              <a:t>Most are habit-forming</a:t>
            </a:r>
          </a:p>
          <a:p>
            <a:pPr lvl="1"/>
            <a:r>
              <a:rPr lang="en-US" smtClean="0"/>
              <a:t>Some cause withdrawal symptoms</a:t>
            </a:r>
          </a:p>
          <a:p>
            <a:pPr lvl="1"/>
            <a:r>
              <a:rPr lang="en-US" smtClean="0">
                <a:cs typeface="Arial" pitchFamily="34" charset="0"/>
              </a:rPr>
              <a:t>Must allow full time for drug to leave your body before driving</a:t>
            </a:r>
            <a:endParaRPr lang="en-US" smtClean="0"/>
          </a:p>
          <a:p>
            <a:pPr lvl="2"/>
            <a:endParaRPr lang="en-US" smtClean="0">
              <a:solidFill>
                <a:srgbClr val="002060"/>
              </a:solidFill>
            </a:endParaRPr>
          </a:p>
        </p:txBody>
      </p:sp>
      <p:pic>
        <p:nvPicPr>
          <p:cNvPr id="179204" name="Picture 2" title="Clock with open bottle of sleeping pi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514600"/>
            <a:ext cx="2046288"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p:cNvSpPr>
            <a:spLocks noGrp="1"/>
          </p:cNvSpPr>
          <p:nvPr>
            <p:ph type="title"/>
          </p:nvPr>
        </p:nvSpPr>
        <p:spPr/>
        <p:txBody>
          <a:bodyPr>
            <a:normAutofit fontScale="90000"/>
          </a:bodyPr>
          <a:lstStyle/>
          <a:p>
            <a:pPr>
              <a:lnSpc>
                <a:spcPts val="4575"/>
              </a:lnSpc>
              <a:defRPr/>
            </a:pPr>
            <a:r>
              <a:rPr lang="en-US" dirty="0" smtClean="0"/>
              <a:t>Other Medications Have Fatigue Side Effects</a:t>
            </a:r>
          </a:p>
        </p:txBody>
      </p:sp>
      <p:sp>
        <p:nvSpPr>
          <p:cNvPr id="4" name="Content Placeholder 3"/>
          <p:cNvSpPr>
            <a:spLocks noGrp="1"/>
          </p:cNvSpPr>
          <p:nvPr>
            <p:ph idx="1"/>
          </p:nvPr>
        </p:nvSpPr>
        <p:spPr>
          <a:xfrm>
            <a:off x="457200" y="1600200"/>
            <a:ext cx="6019800" cy="4525963"/>
          </a:xfrm>
        </p:spPr>
        <p:txBody>
          <a:bodyPr rtlCol="0">
            <a:normAutofit fontScale="85000" lnSpcReduction="10000"/>
          </a:bodyPr>
          <a:lstStyle/>
          <a:p>
            <a:pPr fontAlgn="auto">
              <a:spcAft>
                <a:spcPts val="0"/>
              </a:spcAft>
              <a:defRPr/>
            </a:pPr>
            <a:r>
              <a:rPr lang="en-US" dirty="0" smtClean="0"/>
              <a:t>Common side effects:</a:t>
            </a:r>
          </a:p>
          <a:p>
            <a:pPr lvl="1" fontAlgn="auto">
              <a:spcAft>
                <a:spcPts val="0"/>
              </a:spcAft>
              <a:defRPr/>
            </a:pPr>
            <a:r>
              <a:rPr lang="en-US" dirty="0" smtClean="0">
                <a:sym typeface="Wingdings" pitchFamily="2" charset="2"/>
              </a:rPr>
              <a:t>Drowsiness</a:t>
            </a:r>
          </a:p>
          <a:p>
            <a:pPr lvl="1" fontAlgn="auto">
              <a:spcAft>
                <a:spcPts val="0"/>
              </a:spcAft>
              <a:defRPr/>
            </a:pPr>
            <a:r>
              <a:rPr lang="en-US" dirty="0" smtClean="0">
                <a:sym typeface="Wingdings" pitchFamily="2" charset="2"/>
              </a:rPr>
              <a:t>Other fatigue</a:t>
            </a:r>
          </a:p>
          <a:p>
            <a:pPr lvl="1" fontAlgn="auto">
              <a:spcAft>
                <a:spcPts val="0"/>
              </a:spcAft>
              <a:defRPr/>
            </a:pPr>
            <a:r>
              <a:rPr lang="en-US" dirty="0" smtClean="0">
                <a:sym typeface="Wingdings" pitchFamily="2" charset="2"/>
              </a:rPr>
              <a:t>Insomnia</a:t>
            </a:r>
          </a:p>
          <a:p>
            <a:pPr fontAlgn="auto">
              <a:spcAft>
                <a:spcPts val="0"/>
              </a:spcAft>
              <a:defRPr/>
            </a:pPr>
            <a:r>
              <a:rPr lang="en-US" dirty="0" smtClean="0">
                <a:sym typeface="Wingdings" pitchFamily="2" charset="2"/>
              </a:rPr>
              <a:t>Accordingly, many prescriptions specify when the drug should be taken (e.g., at bedtime)</a:t>
            </a:r>
          </a:p>
          <a:p>
            <a:pPr fontAlgn="auto">
              <a:spcAft>
                <a:spcPts val="0"/>
              </a:spcAft>
              <a:defRPr/>
            </a:pPr>
            <a:r>
              <a:rPr lang="en-US" dirty="0" smtClean="0">
                <a:sym typeface="Wingdings" pitchFamily="2" charset="2"/>
              </a:rPr>
              <a:t>Follow dosage instructions carefully</a:t>
            </a:r>
          </a:p>
          <a:p>
            <a:pPr fontAlgn="auto">
              <a:spcAft>
                <a:spcPts val="0"/>
              </a:spcAft>
              <a:defRPr/>
            </a:pPr>
            <a:r>
              <a:rPr lang="en-US" dirty="0" smtClean="0">
                <a:sym typeface="Wingdings" pitchFamily="2" charset="2"/>
              </a:rPr>
              <a:t>Safety regulations restrict driver on-road use of medications with stated fatigue side effects</a:t>
            </a:r>
          </a:p>
        </p:txBody>
      </p:sp>
      <p:pic>
        <p:nvPicPr>
          <p:cNvPr id="180228" name="Picture 2" title="Prescription pill bot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981200"/>
            <a:ext cx="2214563"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600200"/>
            <a:ext cx="5715000" cy="4648200"/>
          </a:xfrm>
        </p:spPr>
        <p:txBody>
          <a:bodyPr rtlCol="0">
            <a:normAutofit fontScale="92500" lnSpcReduction="20000"/>
          </a:bodyPr>
          <a:lstStyle/>
          <a:p>
            <a:pPr fontAlgn="auto">
              <a:spcAft>
                <a:spcPts val="0"/>
              </a:spcAft>
              <a:buFont typeface="Arial" pitchFamily="34" charset="0"/>
              <a:buNone/>
              <a:defRPr/>
            </a:pPr>
            <a:r>
              <a:rPr lang="en-US" sz="3000" u="sng" dirty="0" smtClean="0"/>
              <a:t>Must have or develop</a:t>
            </a:r>
            <a:r>
              <a:rPr lang="en-US" sz="3000" dirty="0" smtClean="0"/>
              <a:t>:</a:t>
            </a:r>
          </a:p>
          <a:p>
            <a:pPr fontAlgn="auto">
              <a:spcAft>
                <a:spcPts val="0"/>
              </a:spcAft>
              <a:defRPr/>
            </a:pPr>
            <a:r>
              <a:rPr lang="en-US" sz="3000" dirty="0" smtClean="0"/>
              <a:t>Presentation skills</a:t>
            </a:r>
          </a:p>
          <a:p>
            <a:pPr fontAlgn="auto">
              <a:spcAft>
                <a:spcPts val="0"/>
              </a:spcAft>
              <a:defRPr/>
            </a:pPr>
            <a:r>
              <a:rPr lang="en-US" sz="3000" dirty="0" smtClean="0"/>
              <a:t>Computer skills</a:t>
            </a:r>
          </a:p>
          <a:p>
            <a:pPr fontAlgn="auto">
              <a:spcAft>
                <a:spcPts val="0"/>
              </a:spcAft>
              <a:defRPr/>
            </a:pPr>
            <a:r>
              <a:rPr lang="en-US" sz="3000" dirty="0" smtClean="0"/>
              <a:t>Understanding of adult learning &amp; motivation</a:t>
            </a:r>
          </a:p>
          <a:p>
            <a:pPr fontAlgn="auto">
              <a:spcAft>
                <a:spcPts val="0"/>
              </a:spcAft>
              <a:defRPr/>
            </a:pPr>
            <a:r>
              <a:rPr lang="en-US" sz="3000" dirty="0" smtClean="0"/>
              <a:t>Ability to create learning environment</a:t>
            </a:r>
          </a:p>
          <a:p>
            <a:pPr fontAlgn="auto">
              <a:spcAft>
                <a:spcPts val="0"/>
              </a:spcAft>
              <a:defRPr/>
            </a:pPr>
            <a:r>
              <a:rPr lang="en-US" sz="3000" dirty="0" smtClean="0"/>
              <a:t>Listening and positive reinforcement skills</a:t>
            </a:r>
          </a:p>
          <a:p>
            <a:pPr fontAlgn="auto">
              <a:spcAft>
                <a:spcPts val="0"/>
              </a:spcAft>
              <a:defRPr/>
            </a:pPr>
            <a:r>
              <a:rPr lang="en-US" sz="3000" dirty="0" smtClean="0"/>
              <a:t>Knowledge of company policies</a:t>
            </a:r>
          </a:p>
          <a:p>
            <a:pPr fontAlgn="auto">
              <a:spcAft>
                <a:spcPts val="0"/>
              </a:spcAft>
              <a:defRPr/>
            </a:pPr>
            <a:r>
              <a:rPr lang="en-US" sz="3000" dirty="0" smtClean="0"/>
              <a:t>Understanding of behavior change</a:t>
            </a:r>
          </a:p>
          <a:p>
            <a:pPr fontAlgn="auto">
              <a:spcAft>
                <a:spcPts val="0"/>
              </a:spcAft>
              <a:defRPr/>
            </a:pPr>
            <a:endParaRPr lang="en-US" dirty="0" smtClean="0"/>
          </a:p>
          <a:p>
            <a:pPr fontAlgn="auto">
              <a:spcAft>
                <a:spcPts val="0"/>
              </a:spcAft>
              <a:defRPr/>
            </a:pPr>
            <a:endParaRPr lang="en-US" dirty="0"/>
          </a:p>
        </p:txBody>
      </p:sp>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a:t>Trainer Requirements:</a:t>
            </a:r>
            <a:br>
              <a:rPr lang="en-US" dirty="0"/>
            </a:br>
            <a:r>
              <a:rPr lang="en-US" dirty="0"/>
              <a:t>General Qualifications &amp; Skills </a:t>
            </a:r>
            <a:r>
              <a:rPr lang="en-US" dirty="0" smtClean="0"/>
              <a:t>(2 </a:t>
            </a:r>
            <a:r>
              <a:rPr lang="en-US" dirty="0"/>
              <a:t>of 2) </a:t>
            </a:r>
          </a:p>
        </p:txBody>
      </p:sp>
      <p:pic>
        <p:nvPicPr>
          <p:cNvPr id="41988" name="Picture 2" title="Instru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1575" y="2058988"/>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Alcohol:  Not a Sleep Medication</a:t>
            </a:r>
            <a:r>
              <a:rPr lang="en-US" sz="4900" b="1" dirty="0" smtClean="0"/>
              <a:t> </a:t>
            </a:r>
            <a:endParaRPr lang="en-US" dirty="0"/>
          </a:p>
        </p:txBody>
      </p:sp>
      <p:sp>
        <p:nvSpPr>
          <p:cNvPr id="3" name="Content Placeholder 2"/>
          <p:cNvSpPr>
            <a:spLocks noGrp="1"/>
          </p:cNvSpPr>
          <p:nvPr>
            <p:ph idx="1"/>
          </p:nvPr>
        </p:nvSpPr>
        <p:spPr>
          <a:xfrm>
            <a:off x="457200" y="1600200"/>
            <a:ext cx="6019800" cy="4525963"/>
          </a:xfrm>
        </p:spPr>
        <p:txBody>
          <a:bodyPr rtlCol="0">
            <a:normAutofit fontScale="85000" lnSpcReduction="20000"/>
          </a:bodyPr>
          <a:lstStyle/>
          <a:p>
            <a:pPr fontAlgn="auto">
              <a:spcAft>
                <a:spcPts val="0"/>
              </a:spcAft>
              <a:defRPr/>
            </a:pPr>
            <a:r>
              <a:rPr lang="en-US" dirty="0" smtClean="0"/>
              <a:t>Not permitted in CMVs</a:t>
            </a:r>
          </a:p>
          <a:p>
            <a:pPr fontAlgn="auto">
              <a:spcAft>
                <a:spcPts val="0"/>
              </a:spcAft>
              <a:defRPr/>
            </a:pPr>
            <a:r>
              <a:rPr lang="en-US" dirty="0" smtClean="0"/>
              <a:t>Some drivers may use alcohol as a sleep aid at home.  </a:t>
            </a:r>
          </a:p>
          <a:p>
            <a:pPr fontAlgn="auto">
              <a:spcAft>
                <a:spcPts val="0"/>
              </a:spcAft>
              <a:defRPr/>
            </a:pPr>
            <a:r>
              <a:rPr lang="en-US" dirty="0" smtClean="0"/>
              <a:t>Alcohol may make you sleepy, but it actually </a:t>
            </a:r>
            <a:r>
              <a:rPr lang="en-US" i="1" dirty="0" smtClean="0"/>
              <a:t>disrupts</a:t>
            </a:r>
            <a:r>
              <a:rPr lang="en-US" dirty="0" smtClean="0"/>
              <a:t> sleep:</a:t>
            </a:r>
          </a:p>
          <a:p>
            <a:pPr lvl="1" fontAlgn="auto">
              <a:spcAft>
                <a:spcPts val="0"/>
              </a:spcAft>
              <a:defRPr/>
            </a:pPr>
            <a:r>
              <a:rPr lang="en-US" dirty="0" smtClean="0"/>
              <a:t>Disrupts REM (dream) sleep</a:t>
            </a:r>
          </a:p>
          <a:p>
            <a:pPr lvl="1" fontAlgn="auto">
              <a:spcAft>
                <a:spcPts val="0"/>
              </a:spcAft>
              <a:defRPr/>
            </a:pPr>
            <a:r>
              <a:rPr lang="en-US" dirty="0" smtClean="0"/>
              <a:t>Causes “rebound” awakening after a few hours</a:t>
            </a:r>
          </a:p>
          <a:p>
            <a:pPr fontAlgn="auto">
              <a:spcAft>
                <a:spcPts val="0"/>
              </a:spcAft>
              <a:defRPr/>
            </a:pPr>
            <a:r>
              <a:rPr lang="en-US" dirty="0" smtClean="0"/>
              <a:t>Disruptive effects increase with age</a:t>
            </a:r>
          </a:p>
          <a:p>
            <a:pPr fontAlgn="auto">
              <a:spcAft>
                <a:spcPts val="0"/>
              </a:spcAft>
              <a:defRPr/>
            </a:pPr>
            <a:r>
              <a:rPr lang="en-US" dirty="0" smtClean="0"/>
              <a:t>Performance impairment effects greater when you are also sleepy</a:t>
            </a:r>
          </a:p>
          <a:p>
            <a:pPr fontAlgn="auto">
              <a:spcAft>
                <a:spcPts val="0"/>
              </a:spcAft>
              <a:defRPr/>
            </a:pPr>
            <a:r>
              <a:rPr lang="en-US" dirty="0" smtClean="0"/>
              <a:t>Alcohol makes OSA worse</a:t>
            </a:r>
            <a:endParaRPr lang="en-US" dirty="0"/>
          </a:p>
        </p:txBody>
      </p:sp>
      <p:pic>
        <p:nvPicPr>
          <p:cNvPr id="181252" name="Picture 2" title="Young man drinking beer and watching 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438400"/>
            <a:ext cx="2155825"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ctrTitle"/>
          </p:nvPr>
        </p:nvSpPr>
        <p:spPr>
          <a:solidFill>
            <a:srgbClr val="C00000">
              <a:alpha val="59999"/>
            </a:srgbClr>
          </a:solidFill>
          <a:ln w="9525" cmpd="sng"/>
        </p:spPr>
        <p:txBody>
          <a:bodyPr/>
          <a:lstStyle/>
          <a:p>
            <a:r>
              <a:rPr lang="en-US" smtClean="0"/>
              <a:t>Lesson 4: Alertness &amp; CMV Driving</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i="1" dirty="0" smtClean="0">
                <a:solidFill>
                  <a:srgbClr val="002060"/>
                </a:solidFill>
              </a:rPr>
              <a:t/>
            </a:r>
            <a:br>
              <a:rPr lang="en-US" sz="4000" i="1" dirty="0" smtClean="0">
                <a:solidFill>
                  <a:srgbClr val="002060"/>
                </a:solidFill>
              </a:rPr>
            </a:br>
            <a:r>
              <a:rPr lang="en-US" sz="4900" dirty="0" smtClean="0"/>
              <a:t>Improving Sleep &amp; Alertness</a:t>
            </a:r>
            <a:br>
              <a:rPr lang="en-US" sz="4900" dirty="0" smtClean="0"/>
            </a:br>
            <a:endParaRPr lang="en-US" sz="4900" dirty="0"/>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None/>
              <a:defRPr/>
            </a:pPr>
            <a:r>
              <a:rPr lang="en-US" u="sng" dirty="0" smtClean="0"/>
              <a:t>Topics</a:t>
            </a:r>
            <a:r>
              <a:rPr lang="en-US" dirty="0" smtClean="0"/>
              <a:t>:</a:t>
            </a:r>
          </a:p>
          <a:p>
            <a:pPr fontAlgn="auto">
              <a:spcAft>
                <a:spcPts val="0"/>
              </a:spcAft>
              <a:defRPr/>
            </a:pPr>
            <a:r>
              <a:rPr lang="en-US" dirty="0" smtClean="0"/>
              <a:t>Fatigue management challenges faced by CMV drivers</a:t>
            </a:r>
          </a:p>
          <a:p>
            <a:pPr fontAlgn="auto">
              <a:spcAft>
                <a:spcPts val="0"/>
              </a:spcAft>
              <a:defRPr/>
            </a:pPr>
            <a:r>
              <a:rPr lang="en-US" dirty="0" smtClean="0"/>
              <a:t>General strategies</a:t>
            </a:r>
          </a:p>
          <a:p>
            <a:pPr fontAlgn="auto">
              <a:spcAft>
                <a:spcPts val="0"/>
              </a:spcAft>
              <a:defRPr/>
            </a:pPr>
            <a:r>
              <a:rPr lang="en-US" dirty="0" smtClean="0"/>
              <a:t>At-home practices</a:t>
            </a:r>
          </a:p>
          <a:p>
            <a:pPr fontAlgn="auto">
              <a:spcAft>
                <a:spcPts val="0"/>
              </a:spcAft>
              <a:defRPr/>
            </a:pPr>
            <a:r>
              <a:rPr lang="en-US" dirty="0" smtClean="0"/>
              <a:t>On-road practices:</a:t>
            </a:r>
          </a:p>
          <a:p>
            <a:pPr lvl="1" fontAlgn="auto">
              <a:spcAft>
                <a:spcPts val="0"/>
              </a:spcAft>
              <a:defRPr/>
            </a:pPr>
            <a:r>
              <a:rPr lang="en-US" dirty="0" smtClean="0"/>
              <a:t>General</a:t>
            </a:r>
          </a:p>
          <a:p>
            <a:pPr lvl="1" fontAlgn="auto">
              <a:spcAft>
                <a:spcPts val="0"/>
              </a:spcAft>
              <a:defRPr/>
            </a:pPr>
            <a:r>
              <a:rPr lang="en-US" dirty="0" smtClean="0"/>
              <a:t>Night driving</a:t>
            </a:r>
          </a:p>
          <a:p>
            <a:pPr lvl="1" fontAlgn="auto">
              <a:spcAft>
                <a:spcPts val="0"/>
              </a:spcAft>
              <a:defRPr/>
            </a:pPr>
            <a:r>
              <a:rPr lang="en-US" dirty="0" smtClean="0"/>
              <a:t>Dealing with shift and time zone changes</a:t>
            </a:r>
          </a:p>
          <a:p>
            <a:pPr fontAlgn="auto">
              <a:spcAft>
                <a:spcPts val="0"/>
              </a:spcAft>
              <a:buFont typeface="Arial" pitchFamily="34" charset="0"/>
              <a:buNone/>
              <a:defRPr/>
            </a:pPr>
            <a:endParaRPr lang="en-US" dirty="0" smtClean="0">
              <a:solidFill>
                <a:srgbClr val="002060"/>
              </a:solidFill>
            </a:endParaRPr>
          </a:p>
          <a:p>
            <a:pPr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Driver Fatigue Management Challenges (1 of 2) </a:t>
            </a:r>
            <a:endParaRPr lang="en-US" dirty="0"/>
          </a:p>
        </p:txBody>
      </p:sp>
      <p:sp>
        <p:nvSpPr>
          <p:cNvPr id="3" name="Content Placeholder 2"/>
          <p:cNvSpPr>
            <a:spLocks noGrp="1"/>
          </p:cNvSpPr>
          <p:nvPr>
            <p:ph idx="1"/>
          </p:nvPr>
        </p:nvSpPr>
        <p:spPr>
          <a:xfrm>
            <a:off x="457200" y="1600200"/>
            <a:ext cx="5867400" cy="4525963"/>
          </a:xfrm>
        </p:spPr>
        <p:txBody>
          <a:bodyPr rtlCol="0">
            <a:normAutofit lnSpcReduction="10000"/>
          </a:bodyPr>
          <a:lstStyle/>
          <a:p>
            <a:pPr fontAlgn="auto">
              <a:spcAft>
                <a:spcPts val="0"/>
              </a:spcAft>
              <a:defRPr/>
            </a:pPr>
            <a:r>
              <a:rPr lang="en-US" dirty="0" smtClean="0"/>
              <a:t>Often a tight schedule for getting main sleep</a:t>
            </a:r>
          </a:p>
          <a:p>
            <a:pPr fontAlgn="auto">
              <a:spcAft>
                <a:spcPts val="0"/>
              </a:spcAft>
              <a:defRPr/>
            </a:pPr>
            <a:r>
              <a:rPr lang="en-US" dirty="0" smtClean="0"/>
              <a:t>Extended work hours</a:t>
            </a:r>
            <a:br>
              <a:rPr lang="en-US" dirty="0" smtClean="0"/>
            </a:br>
            <a:r>
              <a:rPr lang="en-US" dirty="0" smtClean="0"/>
              <a:t>(+ commuting for many)</a:t>
            </a:r>
          </a:p>
          <a:p>
            <a:pPr fontAlgn="auto">
              <a:spcAft>
                <a:spcPts val="0"/>
              </a:spcAft>
              <a:defRPr/>
            </a:pPr>
            <a:r>
              <a:rPr lang="en-US" dirty="0" smtClean="0"/>
              <a:t>Changing work schedules</a:t>
            </a:r>
          </a:p>
          <a:p>
            <a:pPr fontAlgn="auto">
              <a:spcAft>
                <a:spcPts val="0"/>
              </a:spcAft>
              <a:defRPr/>
            </a:pPr>
            <a:r>
              <a:rPr lang="en-US" dirty="0" smtClean="0"/>
              <a:t>Work/sleep periods conflict with circadian rhythms</a:t>
            </a:r>
          </a:p>
          <a:p>
            <a:pPr fontAlgn="auto">
              <a:spcAft>
                <a:spcPts val="0"/>
              </a:spcAft>
              <a:defRPr/>
            </a:pPr>
            <a:r>
              <a:rPr lang="en-US" dirty="0" smtClean="0"/>
              <a:t>Limited time for naps and other rest</a:t>
            </a:r>
          </a:p>
        </p:txBody>
      </p:sp>
      <p:pic>
        <p:nvPicPr>
          <p:cNvPr id="184324" name="Picture 2" title="Woman driver behind whe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850" y="1752600"/>
            <a:ext cx="2214563"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Driver Fatigue Management Challenges (2 of 2) </a:t>
            </a:r>
            <a:endParaRPr lang="en-US" dirty="0"/>
          </a:p>
        </p:txBody>
      </p:sp>
      <p:sp>
        <p:nvSpPr>
          <p:cNvPr id="258050" name="Content Placeholder 2"/>
          <p:cNvSpPr>
            <a:spLocks noGrp="1"/>
          </p:cNvSpPr>
          <p:nvPr>
            <p:ph idx="1"/>
          </p:nvPr>
        </p:nvSpPr>
        <p:spPr>
          <a:xfrm>
            <a:off x="457200" y="1600200"/>
            <a:ext cx="5486400" cy="4525963"/>
          </a:xfrm>
        </p:spPr>
        <p:txBody>
          <a:bodyPr>
            <a:normAutofit lnSpcReduction="10000"/>
          </a:bodyPr>
          <a:lstStyle/>
          <a:p>
            <a:pPr>
              <a:defRPr/>
            </a:pPr>
            <a:r>
              <a:rPr lang="en-US" sz="3000" dirty="0" smtClean="0"/>
              <a:t>Unfamiliar or uncomfortable sleep locations</a:t>
            </a:r>
          </a:p>
          <a:p>
            <a:pPr>
              <a:defRPr/>
            </a:pPr>
            <a:r>
              <a:rPr lang="en-US" sz="3000" dirty="0" smtClean="0"/>
              <a:t>Disruptions of sleep</a:t>
            </a:r>
          </a:p>
          <a:p>
            <a:pPr>
              <a:spcBef>
                <a:spcPts val="300"/>
              </a:spcBef>
              <a:defRPr/>
            </a:pPr>
            <a:r>
              <a:rPr lang="en-US" sz="3000" dirty="0" smtClean="0"/>
              <a:t>Limited opportunities for exercise</a:t>
            </a:r>
          </a:p>
          <a:p>
            <a:pPr>
              <a:defRPr/>
            </a:pPr>
            <a:r>
              <a:rPr lang="en-US" sz="3000" dirty="0" smtClean="0"/>
              <a:t>Difficulty in finding healthy foods on the road</a:t>
            </a:r>
          </a:p>
          <a:p>
            <a:pPr>
              <a:defRPr/>
            </a:pPr>
            <a:r>
              <a:rPr lang="en-US" sz="3000" dirty="0" smtClean="0"/>
              <a:t>Environmental stressors (e.g., noise, heat, cold, lack of ventilation)</a:t>
            </a:r>
          </a:p>
        </p:txBody>
      </p:sp>
      <p:pic>
        <p:nvPicPr>
          <p:cNvPr id="185348" name="Picture 2" title="Driver standing in front of truck, on cell ph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43100"/>
            <a:ext cx="2205038"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General Strategies to Meet </a:t>
            </a:r>
            <a:br>
              <a:rPr lang="en-US" sz="4900" dirty="0" smtClean="0"/>
            </a:br>
            <a:r>
              <a:rPr lang="en-US" sz="4900" dirty="0" smtClean="0"/>
              <a:t>These Challenges </a:t>
            </a:r>
            <a:endParaRPr lang="en-US" dirty="0"/>
          </a:p>
        </p:txBody>
      </p:sp>
      <p:sp>
        <p:nvSpPr>
          <p:cNvPr id="260098" name="Content Placeholder 2"/>
          <p:cNvSpPr>
            <a:spLocks noGrp="1"/>
          </p:cNvSpPr>
          <p:nvPr>
            <p:ph idx="1"/>
          </p:nvPr>
        </p:nvSpPr>
        <p:spPr>
          <a:xfrm>
            <a:off x="457200" y="1524000"/>
            <a:ext cx="6248400" cy="4525963"/>
          </a:xfrm>
        </p:spPr>
        <p:txBody>
          <a:bodyPr>
            <a:normAutofit lnSpcReduction="10000"/>
          </a:bodyPr>
          <a:lstStyle/>
          <a:p>
            <a:pPr>
              <a:spcBef>
                <a:spcPts val="100"/>
              </a:spcBef>
              <a:defRPr/>
            </a:pPr>
            <a:r>
              <a:rPr lang="en-US" sz="2800" dirty="0" smtClean="0"/>
              <a:t>SLEEP!!!</a:t>
            </a:r>
          </a:p>
          <a:p>
            <a:pPr lvl="1">
              <a:spcBef>
                <a:spcPts val="100"/>
              </a:spcBef>
              <a:defRPr/>
            </a:pPr>
            <a:r>
              <a:rPr lang="en-US" dirty="0" smtClean="0"/>
              <a:t>Main sleep</a:t>
            </a:r>
          </a:p>
          <a:p>
            <a:pPr lvl="1">
              <a:spcBef>
                <a:spcPts val="100"/>
              </a:spcBef>
              <a:defRPr/>
            </a:pPr>
            <a:r>
              <a:rPr lang="en-US" dirty="0" smtClean="0"/>
              <a:t>Naps</a:t>
            </a:r>
          </a:p>
          <a:p>
            <a:pPr>
              <a:spcBef>
                <a:spcPts val="100"/>
              </a:spcBef>
              <a:defRPr/>
            </a:pPr>
            <a:r>
              <a:rPr lang="en-US" sz="2800" dirty="0" smtClean="0"/>
              <a:t>Maintain a healthful lifestyle</a:t>
            </a:r>
          </a:p>
          <a:p>
            <a:pPr>
              <a:spcBef>
                <a:spcPts val="100"/>
              </a:spcBef>
              <a:defRPr/>
            </a:pPr>
            <a:r>
              <a:rPr lang="en-US" sz="2800" dirty="0" smtClean="0"/>
              <a:t>Try to keep a regular schedule</a:t>
            </a:r>
          </a:p>
          <a:p>
            <a:pPr>
              <a:spcBef>
                <a:spcPts val="100"/>
              </a:spcBef>
              <a:defRPr/>
            </a:pPr>
            <a:r>
              <a:rPr lang="en-US" sz="2800" dirty="0" smtClean="0"/>
              <a:t>Go with your circadian rhythm –               don’t fight it</a:t>
            </a:r>
          </a:p>
          <a:p>
            <a:pPr>
              <a:spcBef>
                <a:spcPts val="100"/>
              </a:spcBef>
              <a:defRPr/>
            </a:pPr>
            <a:r>
              <a:rPr lang="en-US" sz="2800" dirty="0" smtClean="0"/>
              <a:t>Wind down before sleep</a:t>
            </a:r>
          </a:p>
          <a:p>
            <a:pPr lvl="1">
              <a:spcBef>
                <a:spcPts val="100"/>
              </a:spcBef>
              <a:defRPr/>
            </a:pPr>
            <a:r>
              <a:rPr lang="en-US" dirty="0" smtClean="0"/>
              <a:t>Less physical activity</a:t>
            </a:r>
          </a:p>
          <a:p>
            <a:pPr lvl="1">
              <a:spcBef>
                <a:spcPts val="100"/>
              </a:spcBef>
              <a:defRPr/>
            </a:pPr>
            <a:r>
              <a:rPr lang="en-US" dirty="0" smtClean="0"/>
              <a:t>Lower lights</a:t>
            </a:r>
          </a:p>
          <a:p>
            <a:pPr>
              <a:spcBef>
                <a:spcPts val="100"/>
              </a:spcBef>
              <a:defRPr/>
            </a:pPr>
            <a:r>
              <a:rPr lang="en-US" sz="2800" dirty="0" smtClean="0"/>
              <a:t>Be smart about caffeine use</a:t>
            </a:r>
          </a:p>
        </p:txBody>
      </p:sp>
      <p:pic>
        <p:nvPicPr>
          <p:cNvPr id="186372" name="Picture 2" title="Man asl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2133600"/>
            <a:ext cx="29860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pPr>
              <a:lnSpc>
                <a:spcPts val="4575"/>
              </a:lnSpc>
            </a:pPr>
            <a:r>
              <a:rPr lang="en-US" sz="4900" smtClean="0"/>
              <a:t>At-Home Strategies </a:t>
            </a:r>
            <a:endParaRPr lang="en-US" smtClean="0"/>
          </a:p>
        </p:txBody>
      </p:sp>
      <p:sp>
        <p:nvSpPr>
          <p:cNvPr id="3" name="Content Placeholder 2"/>
          <p:cNvSpPr>
            <a:spLocks noGrp="1"/>
          </p:cNvSpPr>
          <p:nvPr>
            <p:ph idx="1"/>
          </p:nvPr>
        </p:nvSpPr>
        <p:spPr>
          <a:xfrm>
            <a:off x="457200" y="1600200"/>
            <a:ext cx="5257800" cy="4525963"/>
          </a:xfrm>
        </p:spPr>
        <p:txBody>
          <a:bodyPr rtlCol="0">
            <a:normAutofit fontScale="92500" lnSpcReduction="10000"/>
          </a:bodyPr>
          <a:lstStyle/>
          <a:p>
            <a:pPr fontAlgn="auto">
              <a:spcAft>
                <a:spcPts val="0"/>
              </a:spcAft>
              <a:defRPr/>
            </a:pPr>
            <a:r>
              <a:rPr lang="en-US" sz="2800" dirty="0" smtClean="0"/>
              <a:t>Get the best sleep possible before starting a trip or work week</a:t>
            </a:r>
          </a:p>
          <a:p>
            <a:pPr fontAlgn="auto">
              <a:spcAft>
                <a:spcPts val="0"/>
              </a:spcAft>
              <a:defRPr/>
            </a:pPr>
            <a:r>
              <a:rPr lang="en-US" sz="2800" dirty="0" smtClean="0"/>
              <a:t>Communicate your sleep needs and get your family’s support</a:t>
            </a:r>
          </a:p>
          <a:p>
            <a:pPr fontAlgn="auto">
              <a:spcAft>
                <a:spcPts val="0"/>
              </a:spcAft>
              <a:defRPr/>
            </a:pPr>
            <a:r>
              <a:rPr lang="en-US" sz="2800" dirty="0" smtClean="0"/>
              <a:t>Bedroom should be:</a:t>
            </a:r>
          </a:p>
          <a:p>
            <a:pPr lvl="1" fontAlgn="auto">
              <a:spcAft>
                <a:spcPts val="0"/>
              </a:spcAft>
              <a:defRPr/>
            </a:pPr>
            <a:r>
              <a:rPr lang="en-US" sz="2600" dirty="0" smtClean="0"/>
              <a:t>Completely dark</a:t>
            </a:r>
          </a:p>
          <a:p>
            <a:pPr lvl="1" fontAlgn="auto">
              <a:spcAft>
                <a:spcPts val="0"/>
              </a:spcAft>
              <a:defRPr/>
            </a:pPr>
            <a:r>
              <a:rPr lang="en-US" sz="2600" dirty="0" smtClean="0"/>
              <a:t>Cool</a:t>
            </a:r>
          </a:p>
          <a:p>
            <a:pPr lvl="1" fontAlgn="auto">
              <a:spcAft>
                <a:spcPts val="0"/>
              </a:spcAft>
              <a:defRPr/>
            </a:pPr>
            <a:r>
              <a:rPr lang="en-US" sz="2600" dirty="0" smtClean="0"/>
              <a:t>Quiet</a:t>
            </a:r>
          </a:p>
          <a:p>
            <a:pPr fontAlgn="auto">
              <a:spcAft>
                <a:spcPts val="0"/>
              </a:spcAft>
              <a:defRPr/>
            </a:pPr>
            <a:r>
              <a:rPr lang="en-US" sz="2800" dirty="0" smtClean="0"/>
              <a:t>Pre-sleep routine</a:t>
            </a:r>
          </a:p>
          <a:p>
            <a:pPr fontAlgn="auto">
              <a:spcAft>
                <a:spcPts val="0"/>
              </a:spcAft>
              <a:defRPr/>
            </a:pPr>
            <a:r>
              <a:rPr lang="en-US" sz="2800" dirty="0" smtClean="0"/>
              <a:t>Be active but don’t exhaust yourself.  Take time to relax</a:t>
            </a:r>
            <a:endParaRPr lang="en-US" sz="2800" dirty="0"/>
          </a:p>
        </p:txBody>
      </p:sp>
      <p:pic>
        <p:nvPicPr>
          <p:cNvPr id="187396" name="Picture 2" title="Cartoon man napping in hammo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4114800"/>
            <a:ext cx="28749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7" name="Picture 2" title="Couple embracing in b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1225" y="1992313"/>
            <a:ext cx="27511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p:txBody>
          <a:bodyPr/>
          <a:lstStyle/>
          <a:p>
            <a:pPr>
              <a:lnSpc>
                <a:spcPts val="4575"/>
              </a:lnSpc>
            </a:pPr>
            <a:r>
              <a:rPr lang="en-US" smtClean="0"/>
              <a:t>On-the-Road Strategies </a:t>
            </a:r>
          </a:p>
        </p:txBody>
      </p:sp>
      <p:sp>
        <p:nvSpPr>
          <p:cNvPr id="3" name="Content Placeholder 2"/>
          <p:cNvSpPr>
            <a:spLocks noGrp="1"/>
          </p:cNvSpPr>
          <p:nvPr>
            <p:ph idx="1"/>
          </p:nvPr>
        </p:nvSpPr>
        <p:spPr/>
        <p:txBody>
          <a:bodyPr rtlCol="0">
            <a:normAutofit fontScale="85000" lnSpcReduction="20000"/>
          </a:bodyPr>
          <a:lstStyle/>
          <a:p>
            <a:pPr fontAlgn="auto">
              <a:spcAft>
                <a:spcPts val="0"/>
              </a:spcAft>
              <a:defRPr/>
            </a:pPr>
            <a:r>
              <a:rPr lang="en-US" dirty="0" smtClean="0"/>
              <a:t>Try to get as much sleep on the road as you get at home</a:t>
            </a:r>
          </a:p>
          <a:p>
            <a:pPr fontAlgn="auto">
              <a:spcAft>
                <a:spcPts val="0"/>
              </a:spcAft>
              <a:defRPr/>
            </a:pPr>
            <a:r>
              <a:rPr lang="en-US" dirty="0" smtClean="0"/>
              <a:t>Rest breaks with </a:t>
            </a:r>
            <a:r>
              <a:rPr lang="en-US" b="1" dirty="0" smtClean="0"/>
              <a:t>naps </a:t>
            </a:r>
            <a:r>
              <a:rPr lang="en-US" dirty="0" smtClean="0"/>
              <a:t>very beneficial</a:t>
            </a:r>
          </a:p>
          <a:p>
            <a:pPr fontAlgn="auto">
              <a:spcAft>
                <a:spcPts val="0"/>
              </a:spcAft>
              <a:defRPr/>
            </a:pPr>
            <a:r>
              <a:rPr lang="en-US" dirty="0" smtClean="0"/>
              <a:t>Also beneficial:</a:t>
            </a:r>
          </a:p>
          <a:p>
            <a:pPr lvl="1" fontAlgn="auto">
              <a:spcAft>
                <a:spcPts val="0"/>
              </a:spcAft>
              <a:defRPr/>
            </a:pPr>
            <a:r>
              <a:rPr lang="en-US" dirty="0" smtClean="0"/>
              <a:t>Rest breaks without naps</a:t>
            </a:r>
          </a:p>
          <a:p>
            <a:pPr lvl="1" fontAlgn="auto">
              <a:spcAft>
                <a:spcPts val="0"/>
              </a:spcAft>
              <a:defRPr/>
            </a:pPr>
            <a:r>
              <a:rPr lang="en-US" dirty="0" smtClean="0"/>
              <a:t>Moving your body</a:t>
            </a:r>
          </a:p>
          <a:p>
            <a:pPr lvl="1" fontAlgn="auto">
              <a:spcAft>
                <a:spcPts val="0"/>
              </a:spcAft>
              <a:defRPr/>
            </a:pPr>
            <a:r>
              <a:rPr lang="en-US" dirty="0" smtClean="0"/>
              <a:t>Conversation if it is not distracting</a:t>
            </a:r>
          </a:p>
          <a:p>
            <a:pPr fontAlgn="auto">
              <a:spcAft>
                <a:spcPts val="0"/>
              </a:spcAft>
              <a:defRPr/>
            </a:pPr>
            <a:r>
              <a:rPr lang="en-US" dirty="0" smtClean="0"/>
              <a:t>Stimulation alone has little effect</a:t>
            </a:r>
          </a:p>
          <a:p>
            <a:pPr fontAlgn="auto">
              <a:spcAft>
                <a:spcPts val="0"/>
              </a:spcAft>
              <a:defRPr/>
            </a:pPr>
            <a:r>
              <a:rPr lang="en-US" dirty="0" smtClean="0"/>
              <a:t>Exercise</a:t>
            </a:r>
          </a:p>
          <a:p>
            <a:pPr fontAlgn="auto">
              <a:spcAft>
                <a:spcPts val="0"/>
              </a:spcAft>
              <a:defRPr/>
            </a:pPr>
            <a:r>
              <a:rPr lang="en-US" dirty="0" smtClean="0"/>
              <a:t>Avoid heavy meals</a:t>
            </a:r>
          </a:p>
          <a:p>
            <a:pPr fontAlgn="auto">
              <a:spcAft>
                <a:spcPts val="0"/>
              </a:spcAft>
              <a:defRPr/>
            </a:pPr>
            <a:r>
              <a:rPr lang="en-US" dirty="0" smtClean="0"/>
              <a:t>Wear your safety belt!</a:t>
            </a:r>
            <a:endParaRPr lang="en-US" dirty="0"/>
          </a:p>
        </p:txBody>
      </p:sp>
      <p:pic>
        <p:nvPicPr>
          <p:cNvPr id="188420" name="Picture 2" title="Driver giving &quot;thumbs up&quot; in front of veh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514600"/>
            <a:ext cx="2206625" cy="330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pPr>
              <a:lnSpc>
                <a:spcPts val="4575"/>
              </a:lnSpc>
            </a:pPr>
            <a:r>
              <a:rPr lang="en-US" sz="4900" smtClean="0"/>
              <a:t>Night Driving </a:t>
            </a:r>
            <a:endParaRPr lang="en-US" smtClean="0"/>
          </a:p>
        </p:txBody>
      </p:sp>
      <p:sp>
        <p:nvSpPr>
          <p:cNvPr id="3" name="Content Placeholder 2"/>
          <p:cNvSpPr>
            <a:spLocks noGrp="1"/>
          </p:cNvSpPr>
          <p:nvPr>
            <p:ph idx="1"/>
          </p:nvPr>
        </p:nvSpPr>
        <p:spPr>
          <a:xfrm>
            <a:off x="457200" y="1600200"/>
            <a:ext cx="8229600" cy="4800600"/>
          </a:xfrm>
        </p:spPr>
        <p:txBody>
          <a:bodyPr rtlCol="0">
            <a:normAutofit fontScale="55000" lnSpcReduction="20000"/>
          </a:bodyPr>
          <a:lstStyle/>
          <a:p>
            <a:pPr fontAlgn="auto">
              <a:spcAft>
                <a:spcPts val="0"/>
              </a:spcAft>
              <a:defRPr/>
            </a:pPr>
            <a:r>
              <a:rPr lang="en-US" sz="4400" dirty="0" smtClean="0"/>
              <a:t>Advantage of night driving:  less traffic!</a:t>
            </a:r>
          </a:p>
          <a:p>
            <a:pPr fontAlgn="auto">
              <a:spcAft>
                <a:spcPts val="0"/>
              </a:spcAft>
              <a:defRPr/>
            </a:pPr>
            <a:r>
              <a:rPr lang="en-US" sz="4400" dirty="0" smtClean="0"/>
              <a:t>Disadvantages:</a:t>
            </a:r>
          </a:p>
          <a:p>
            <a:pPr lvl="1" fontAlgn="auto">
              <a:spcAft>
                <a:spcPts val="0"/>
              </a:spcAft>
              <a:defRPr/>
            </a:pPr>
            <a:r>
              <a:rPr lang="en-US" sz="4400" dirty="0" smtClean="0"/>
              <a:t>Fatigue, related to circadian rhythms</a:t>
            </a:r>
          </a:p>
          <a:p>
            <a:pPr lvl="1" fontAlgn="auto">
              <a:spcAft>
                <a:spcPts val="0"/>
              </a:spcAft>
              <a:defRPr/>
            </a:pPr>
            <a:r>
              <a:rPr lang="en-US" sz="4400" dirty="0" smtClean="0"/>
              <a:t>More drunk/reckless motorists</a:t>
            </a:r>
          </a:p>
          <a:p>
            <a:pPr lvl="1" fontAlgn="auto">
              <a:spcAft>
                <a:spcPts val="0"/>
              </a:spcAft>
              <a:defRPr/>
            </a:pPr>
            <a:r>
              <a:rPr lang="en-US" sz="4400" dirty="0" smtClean="0"/>
              <a:t>Poor visibility</a:t>
            </a:r>
          </a:p>
          <a:p>
            <a:pPr fontAlgn="auto">
              <a:spcAft>
                <a:spcPts val="0"/>
              </a:spcAft>
              <a:defRPr/>
            </a:pPr>
            <a:r>
              <a:rPr lang="en-US" sz="4400" dirty="0" smtClean="0"/>
              <a:t>Use light and dark to “fool” your body:</a:t>
            </a:r>
          </a:p>
          <a:p>
            <a:pPr lvl="1" fontAlgn="auto">
              <a:spcAft>
                <a:spcPts val="0"/>
              </a:spcAft>
              <a:defRPr/>
            </a:pPr>
            <a:r>
              <a:rPr lang="en-US" sz="4400" dirty="0" smtClean="0"/>
              <a:t>Bright lights simulate daybreak</a:t>
            </a:r>
          </a:p>
          <a:p>
            <a:pPr lvl="1" fontAlgn="auto">
              <a:spcAft>
                <a:spcPts val="0"/>
              </a:spcAft>
              <a:defRPr/>
            </a:pPr>
            <a:r>
              <a:rPr lang="en-US" sz="4400" dirty="0" smtClean="0"/>
              <a:t>Dark simulates night and bedtime</a:t>
            </a:r>
          </a:p>
          <a:p>
            <a:pPr fontAlgn="auto">
              <a:spcAft>
                <a:spcPts val="0"/>
              </a:spcAft>
              <a:defRPr/>
            </a:pPr>
            <a:r>
              <a:rPr lang="en-US" sz="4400" dirty="0" smtClean="0"/>
              <a:t>Use caffeine, but carefully</a:t>
            </a:r>
          </a:p>
          <a:p>
            <a:pPr fontAlgn="auto">
              <a:spcAft>
                <a:spcPts val="0"/>
              </a:spcAft>
              <a:defRPr/>
            </a:pPr>
            <a:r>
              <a:rPr lang="en-US" sz="4400" dirty="0" smtClean="0"/>
              <a:t>Consider taking sleeper berth period/nap                                                in pre-dawn hours</a:t>
            </a:r>
          </a:p>
          <a:p>
            <a:pPr fontAlgn="auto">
              <a:spcAft>
                <a:spcPts val="0"/>
              </a:spcAft>
              <a:defRPr/>
            </a:pPr>
            <a:r>
              <a:rPr lang="en-US" sz="4400" dirty="0" smtClean="0"/>
              <a:t>Get more recovery sleep on weekends</a:t>
            </a:r>
          </a:p>
          <a:p>
            <a:pPr fontAlgn="auto">
              <a:spcAft>
                <a:spcPts val="0"/>
              </a:spcAft>
              <a:defRPr/>
            </a:pPr>
            <a:r>
              <a:rPr lang="en-US" sz="4400" dirty="0" smtClean="0"/>
              <a:t>Not for everybody! </a:t>
            </a:r>
          </a:p>
          <a:p>
            <a:pPr lvl="1" fontAlgn="auto">
              <a:spcAft>
                <a:spcPts val="0"/>
              </a:spcAft>
              <a:defRPr/>
            </a:pPr>
            <a:endParaRPr lang="en-US" dirty="0"/>
          </a:p>
        </p:txBody>
      </p:sp>
      <p:pic>
        <p:nvPicPr>
          <p:cNvPr id="189444" name="Picture 2" title="Alert night driver behind whe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752600"/>
            <a:ext cx="25114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5" name="Picture 3" title="Road at n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4495800"/>
            <a:ext cx="278765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Dealing with Shift &amp;</a:t>
            </a:r>
            <a:br>
              <a:rPr lang="en-US" sz="4900" dirty="0" smtClean="0"/>
            </a:br>
            <a:r>
              <a:rPr lang="en-US" sz="4900" dirty="0" smtClean="0"/>
              <a:t>Time Zone Changes </a:t>
            </a:r>
            <a:endParaRPr lang="en-US" dirty="0"/>
          </a:p>
        </p:txBody>
      </p:sp>
      <p:sp>
        <p:nvSpPr>
          <p:cNvPr id="3" name="Content Placeholder 2"/>
          <p:cNvSpPr>
            <a:spLocks noGrp="1"/>
          </p:cNvSpPr>
          <p:nvPr>
            <p:ph idx="1"/>
          </p:nvPr>
        </p:nvSpPr>
        <p:spPr>
          <a:xfrm>
            <a:off x="457200" y="1600200"/>
            <a:ext cx="5867400" cy="4525963"/>
          </a:xfrm>
        </p:spPr>
        <p:txBody>
          <a:bodyPr rtlCol="0">
            <a:normAutofit fontScale="85000" lnSpcReduction="10000"/>
          </a:bodyPr>
          <a:lstStyle/>
          <a:p>
            <a:pPr fontAlgn="auto">
              <a:spcAft>
                <a:spcPts val="0"/>
              </a:spcAft>
              <a:defRPr/>
            </a:pPr>
            <a:r>
              <a:rPr lang="en-US" dirty="0" smtClean="0"/>
              <a:t>Be aware of your “body clock”</a:t>
            </a:r>
          </a:p>
          <a:p>
            <a:pPr fontAlgn="auto">
              <a:spcAft>
                <a:spcPts val="0"/>
              </a:spcAft>
              <a:defRPr/>
            </a:pPr>
            <a:r>
              <a:rPr lang="en-US" dirty="0" smtClean="0"/>
              <a:t>Short trips/shift changes: stick with your regular sleep schedule</a:t>
            </a:r>
          </a:p>
          <a:p>
            <a:pPr fontAlgn="auto">
              <a:spcAft>
                <a:spcPts val="0"/>
              </a:spcAft>
              <a:defRPr/>
            </a:pPr>
            <a:r>
              <a:rPr lang="en-US" dirty="0" smtClean="0"/>
              <a:t>Longer changes:</a:t>
            </a:r>
          </a:p>
          <a:p>
            <a:pPr lvl="1" fontAlgn="auto">
              <a:spcAft>
                <a:spcPts val="0"/>
              </a:spcAft>
              <a:defRPr/>
            </a:pPr>
            <a:r>
              <a:rPr lang="en-US" dirty="0" smtClean="0"/>
              <a:t>“Pre-adjust” before change</a:t>
            </a:r>
          </a:p>
          <a:p>
            <a:pPr lvl="1" fontAlgn="auto">
              <a:spcAft>
                <a:spcPts val="0"/>
              </a:spcAft>
              <a:defRPr/>
            </a:pPr>
            <a:r>
              <a:rPr lang="en-US" dirty="0" smtClean="0"/>
              <a:t>Shift your pre-bed, “evening” routine</a:t>
            </a:r>
          </a:p>
          <a:p>
            <a:pPr lvl="1" fontAlgn="auto">
              <a:spcAft>
                <a:spcPts val="0"/>
              </a:spcAft>
              <a:defRPr/>
            </a:pPr>
            <a:r>
              <a:rPr lang="en-US" dirty="0" smtClean="0"/>
              <a:t>Use light and dark to help you adjust</a:t>
            </a:r>
          </a:p>
          <a:p>
            <a:pPr lvl="1" fontAlgn="auto">
              <a:spcAft>
                <a:spcPts val="0"/>
              </a:spcAft>
              <a:defRPr/>
            </a:pPr>
            <a:r>
              <a:rPr lang="en-US" dirty="0" smtClean="0"/>
              <a:t>To stay awake, be physically active and interact with others</a:t>
            </a:r>
          </a:p>
          <a:p>
            <a:pPr fontAlgn="auto">
              <a:spcAft>
                <a:spcPts val="0"/>
              </a:spcAft>
              <a:defRPr/>
            </a:pPr>
            <a:r>
              <a:rPr lang="en-US" dirty="0" smtClean="0"/>
              <a:t>Getting more sleep generally makes changes easier</a:t>
            </a:r>
            <a:endParaRPr lang="en-US" dirty="0"/>
          </a:p>
        </p:txBody>
      </p:sp>
      <p:pic>
        <p:nvPicPr>
          <p:cNvPr id="190468" name="Picture 2" title="Distorted cartoon clock"/>
          <p:cNvPicPr>
            <a:picLocks noChangeAspect="1" noChangeArrowheads="1"/>
          </p:cNvPicPr>
          <p:nvPr/>
        </p:nvPicPr>
        <p:blipFill>
          <a:blip r:embed="rId3">
            <a:extLst>
              <a:ext uri="{28A0092B-C50C-407E-A947-70E740481C1C}">
                <a14:useLocalDpi xmlns:a14="http://schemas.microsoft.com/office/drawing/2010/main" val="0"/>
              </a:ext>
            </a:extLst>
          </a:blip>
          <a:srcRect l="25000" t="24666" r="24001" b="24667"/>
          <a:stretch>
            <a:fillRect/>
          </a:stretch>
        </p:blipFill>
        <p:spPr bwMode="auto">
          <a:xfrm>
            <a:off x="6248400" y="2438400"/>
            <a:ext cx="24542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lnSpc>
                <a:spcPts val="4575"/>
              </a:lnSpc>
            </a:pPr>
            <a:r>
              <a:rPr lang="en-US" sz="4900" smtClean="0"/>
              <a:t>Specific Trainer Requirements </a:t>
            </a:r>
            <a:endParaRPr lang="en-US" smtClean="0"/>
          </a:p>
        </p:txBody>
      </p:sp>
      <p:sp>
        <p:nvSpPr>
          <p:cNvPr id="9" name="Content Placeholder 8"/>
          <p:cNvSpPr>
            <a:spLocks noGrp="1"/>
          </p:cNvSpPr>
          <p:nvPr>
            <p:ph idx="1"/>
          </p:nvPr>
        </p:nvSpPr>
        <p:spPr/>
        <p:txBody>
          <a:bodyPr rtlCol="0">
            <a:normAutofit fontScale="92500" lnSpcReduction="10000"/>
          </a:bodyPr>
          <a:lstStyle/>
          <a:p>
            <a:pPr fontAlgn="auto">
              <a:spcAft>
                <a:spcPts val="0"/>
              </a:spcAft>
              <a:defRPr/>
            </a:pPr>
            <a:r>
              <a:rPr lang="en-US" dirty="0" smtClean="0"/>
              <a:t>Prior successful completion these modules with an 80% or higher average exam score:</a:t>
            </a:r>
          </a:p>
          <a:p>
            <a:pPr lvl="1" eaLnBrk="1" fontAlgn="auto" hangingPunct="1">
              <a:spcAft>
                <a:spcPts val="0"/>
              </a:spcAft>
              <a:defRPr/>
            </a:pPr>
            <a:r>
              <a:rPr lang="en-US" dirty="0" smtClean="0"/>
              <a:t>Module 1:  FMP Introduction &amp; Overview</a:t>
            </a:r>
          </a:p>
          <a:p>
            <a:pPr lvl="1" eaLnBrk="1" fontAlgn="auto" hangingPunct="1">
              <a:spcAft>
                <a:spcPts val="0"/>
              </a:spcAft>
              <a:defRPr/>
            </a:pPr>
            <a:r>
              <a:rPr lang="en-US" dirty="0" smtClean="0"/>
              <a:t>Module 3:  Driver Education</a:t>
            </a:r>
          </a:p>
          <a:p>
            <a:pPr lvl="1" eaLnBrk="1" fontAlgn="auto" hangingPunct="1">
              <a:spcAft>
                <a:spcPts val="0"/>
              </a:spcAft>
              <a:defRPr/>
            </a:pPr>
            <a:r>
              <a:rPr lang="en-US" dirty="0" smtClean="0"/>
              <a:t>Module 4:  Family Education</a:t>
            </a:r>
          </a:p>
          <a:p>
            <a:pPr fontAlgn="auto">
              <a:spcAft>
                <a:spcPts val="0"/>
              </a:spcAft>
              <a:defRPr/>
            </a:pPr>
            <a:r>
              <a:rPr lang="en-US" dirty="0" smtClean="0"/>
              <a:t>Prior successful completion of at least one FMP training module (preferably Module 3) in the web-based mode</a:t>
            </a:r>
          </a:p>
          <a:p>
            <a:pPr fontAlgn="auto">
              <a:spcAft>
                <a:spcPts val="0"/>
              </a:spcAft>
              <a:defRPr/>
            </a:pPr>
            <a:r>
              <a:rPr lang="en-US" dirty="0" smtClean="0"/>
              <a:t>Successful completion of this module with an 80% or higher exam score </a:t>
            </a:r>
            <a:endParaRPr lang="en-U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p:txBody>
          <a:bodyPr/>
          <a:lstStyle/>
          <a:p>
            <a:pPr>
              <a:lnSpc>
                <a:spcPts val="4575"/>
              </a:lnSpc>
            </a:pPr>
            <a:r>
              <a:rPr lang="en-US" smtClean="0"/>
              <a:t>Scheduling &amp; Hours-of-Service</a:t>
            </a:r>
          </a:p>
        </p:txBody>
      </p:sp>
      <p:sp>
        <p:nvSpPr>
          <p:cNvPr id="3" name="Content Placeholder 2"/>
          <p:cNvSpPr>
            <a:spLocks noGrp="1"/>
          </p:cNvSpPr>
          <p:nvPr>
            <p:ph idx="1"/>
          </p:nvPr>
        </p:nvSpPr>
        <p:spPr/>
        <p:txBody>
          <a:bodyPr rtlCol="0">
            <a:normAutofit fontScale="92500"/>
          </a:bodyPr>
          <a:lstStyle/>
          <a:p>
            <a:pPr fontAlgn="auto">
              <a:spcAft>
                <a:spcPts val="0"/>
              </a:spcAft>
              <a:buFont typeface="Arial" pitchFamily="34" charset="0"/>
              <a:buNone/>
              <a:defRPr/>
            </a:pPr>
            <a:r>
              <a:rPr lang="en-US" u="sng" dirty="0" smtClean="0"/>
              <a:t>Topics</a:t>
            </a:r>
            <a:r>
              <a:rPr lang="en-US" dirty="0" smtClean="0"/>
              <a:t>:</a:t>
            </a:r>
          </a:p>
          <a:p>
            <a:pPr fontAlgn="auto">
              <a:spcAft>
                <a:spcPts val="0"/>
              </a:spcAft>
              <a:defRPr/>
            </a:pPr>
            <a:r>
              <a:rPr lang="en-US" dirty="0" smtClean="0"/>
              <a:t>Principles of sound scheduling</a:t>
            </a:r>
          </a:p>
          <a:p>
            <a:pPr fontAlgn="auto">
              <a:spcAft>
                <a:spcPts val="0"/>
              </a:spcAft>
              <a:defRPr/>
            </a:pPr>
            <a:r>
              <a:rPr lang="en-US" dirty="0" smtClean="0"/>
              <a:t>Schedule regularity; forward vs. backward rotations  </a:t>
            </a:r>
          </a:p>
          <a:p>
            <a:pPr fontAlgn="auto">
              <a:spcAft>
                <a:spcPts val="0"/>
              </a:spcAft>
              <a:defRPr/>
            </a:pPr>
            <a:r>
              <a:rPr lang="en-US" dirty="0" smtClean="0"/>
              <a:t>Current HOS rules and their scientific rationales</a:t>
            </a:r>
          </a:p>
          <a:p>
            <a:pPr fontAlgn="auto">
              <a:spcAft>
                <a:spcPts val="0"/>
              </a:spcAft>
              <a:defRPr/>
            </a:pPr>
            <a:r>
              <a:rPr lang="en-US" dirty="0" smtClean="0"/>
              <a:t>Factors affecting your alertness and performance</a:t>
            </a:r>
          </a:p>
          <a:p>
            <a:pPr fontAlgn="auto">
              <a:spcAft>
                <a:spcPts val="0"/>
              </a:spcAft>
              <a:defRPr/>
            </a:pPr>
            <a:r>
              <a:rPr lang="en-US" dirty="0" smtClean="0"/>
              <a:t>Driver obligations</a:t>
            </a:r>
          </a:p>
          <a:p>
            <a:pPr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Basic Sleep-Rest</a:t>
            </a:r>
            <a:br>
              <a:rPr lang="en-US" sz="4900" dirty="0" smtClean="0"/>
            </a:br>
            <a:r>
              <a:rPr lang="en-US" sz="4900" dirty="0" smtClean="0"/>
              <a:t>Scheduling Practices </a:t>
            </a:r>
            <a:endParaRPr lang="en-US" dirty="0"/>
          </a:p>
        </p:txBody>
      </p:sp>
      <p:sp>
        <p:nvSpPr>
          <p:cNvPr id="192515" name="Content Placeholder 2"/>
          <p:cNvSpPr>
            <a:spLocks noGrp="1"/>
          </p:cNvSpPr>
          <p:nvPr>
            <p:ph idx="1"/>
          </p:nvPr>
        </p:nvSpPr>
        <p:spPr/>
        <p:txBody>
          <a:bodyPr/>
          <a:lstStyle/>
          <a:p>
            <a:r>
              <a:rPr lang="en-US" dirty="0" smtClean="0"/>
              <a:t>Regular schedule best</a:t>
            </a:r>
          </a:p>
          <a:p>
            <a:r>
              <a:rPr lang="en-US" dirty="0" smtClean="0"/>
              <a:t>Strive for 7-8 hours sleep</a:t>
            </a:r>
          </a:p>
          <a:p>
            <a:r>
              <a:rPr lang="en-US" dirty="0" smtClean="0"/>
              <a:t>Allow for commuting time</a:t>
            </a:r>
            <a:endParaRPr lang="en-US" sz="2600" dirty="0" smtClean="0"/>
          </a:p>
          <a:p>
            <a:r>
              <a:rPr lang="en-US" dirty="0" smtClean="0"/>
              <a:t>Allow for rest breaks and                                                         naps during work periods</a:t>
            </a:r>
          </a:p>
          <a:p>
            <a:r>
              <a:rPr lang="en-US" dirty="0" smtClean="0"/>
              <a:t>Total time awake 16-17 hours per day or less</a:t>
            </a:r>
          </a:p>
          <a:p>
            <a:r>
              <a:rPr lang="en-US" dirty="0" smtClean="0"/>
              <a:t>Work and rest cycle consistent with circadian rhythms when possible</a:t>
            </a:r>
          </a:p>
        </p:txBody>
      </p:sp>
      <p:pic>
        <p:nvPicPr>
          <p:cNvPr id="192516" name="Picture 2" title="Cartoon drawing:  &quot;Rest Area Next Exit"/>
          <p:cNvPicPr>
            <a:picLocks noChangeAspect="1" noChangeArrowheads="1"/>
          </p:cNvPicPr>
          <p:nvPr/>
        </p:nvPicPr>
        <p:blipFill>
          <a:blip r:embed="rId3">
            <a:extLst>
              <a:ext uri="{28A0092B-C50C-407E-A947-70E740481C1C}">
                <a14:useLocalDpi xmlns:a14="http://schemas.microsoft.com/office/drawing/2010/main" val="0"/>
              </a:ext>
            </a:extLst>
          </a:blip>
          <a:srcRect l="5000" t="8667" r="5000" b="7333"/>
          <a:stretch>
            <a:fillRect/>
          </a:stretch>
        </p:blipFill>
        <p:spPr bwMode="auto">
          <a:xfrm>
            <a:off x="5486400" y="1828800"/>
            <a:ext cx="3243263"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p:txBody>
          <a:bodyPr/>
          <a:lstStyle/>
          <a:p>
            <a:pPr>
              <a:lnSpc>
                <a:spcPts val="4575"/>
              </a:lnSpc>
            </a:pPr>
            <a:r>
              <a:rPr lang="en-US" sz="4900" smtClean="0"/>
              <a:t>Schedule Regularity </a:t>
            </a:r>
            <a:endParaRPr lang="en-US" smtClean="0"/>
          </a:p>
        </p:txBody>
      </p:sp>
      <p:sp>
        <p:nvSpPr>
          <p:cNvPr id="193539" name="Content Placeholder 2"/>
          <p:cNvSpPr>
            <a:spLocks noGrp="1"/>
          </p:cNvSpPr>
          <p:nvPr>
            <p:ph idx="1"/>
          </p:nvPr>
        </p:nvSpPr>
        <p:spPr/>
        <p:txBody>
          <a:bodyPr/>
          <a:lstStyle/>
          <a:p>
            <a:pPr>
              <a:spcBef>
                <a:spcPts val="200"/>
              </a:spcBef>
            </a:pPr>
            <a:r>
              <a:rPr lang="en-US" sz="2400" smtClean="0"/>
              <a:t>Stable, regular schedules best!</a:t>
            </a:r>
          </a:p>
          <a:p>
            <a:pPr>
              <a:spcBef>
                <a:spcPts val="200"/>
              </a:spcBef>
            </a:pPr>
            <a:r>
              <a:rPr lang="en-US" sz="2400" smtClean="0"/>
              <a:t>Schedule rotations:  gradual better than abrupt</a:t>
            </a:r>
          </a:p>
          <a:p>
            <a:pPr>
              <a:spcBef>
                <a:spcPts val="200"/>
              </a:spcBef>
            </a:pPr>
            <a:r>
              <a:rPr lang="en-US" sz="2400" smtClean="0"/>
              <a:t>Schedule rotations:  forward better than backward</a:t>
            </a:r>
          </a:p>
        </p:txBody>
      </p:sp>
      <p:sp>
        <p:nvSpPr>
          <p:cNvPr id="193540" name="TextBox 7"/>
          <p:cNvSpPr txBox="1">
            <a:spLocks noChangeArrowheads="1"/>
          </p:cNvSpPr>
          <p:nvPr/>
        </p:nvSpPr>
        <p:spPr bwMode="auto">
          <a:xfrm>
            <a:off x="609600" y="32004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latin typeface="Calibri" pitchFamily="34" charset="0"/>
              </a:rPr>
              <a:t>Day 1</a:t>
            </a:r>
          </a:p>
        </p:txBody>
      </p:sp>
      <p:sp>
        <p:nvSpPr>
          <p:cNvPr id="193541" name="TextBox 9"/>
          <p:cNvSpPr txBox="1">
            <a:spLocks noChangeArrowheads="1"/>
          </p:cNvSpPr>
          <p:nvPr/>
        </p:nvSpPr>
        <p:spPr bwMode="auto">
          <a:xfrm>
            <a:off x="609600" y="43434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latin typeface="Calibri" pitchFamily="34" charset="0"/>
              </a:rPr>
              <a:t>Day 2</a:t>
            </a:r>
          </a:p>
        </p:txBody>
      </p:sp>
      <p:sp>
        <p:nvSpPr>
          <p:cNvPr id="193542" name="TextBox 10"/>
          <p:cNvSpPr txBox="1">
            <a:spLocks noChangeArrowheads="1"/>
          </p:cNvSpPr>
          <p:nvPr/>
        </p:nvSpPr>
        <p:spPr bwMode="auto">
          <a:xfrm>
            <a:off x="609600" y="55626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latin typeface="Calibri" pitchFamily="34" charset="0"/>
              </a:rPr>
              <a:t>Day 3</a:t>
            </a:r>
          </a:p>
        </p:txBody>
      </p:sp>
      <p:pic>
        <p:nvPicPr>
          <p:cNvPr id="19354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1663" y="2863850"/>
            <a:ext cx="5073650" cy="1001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3544"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0075" y="4105275"/>
            <a:ext cx="5073650" cy="1001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3545"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1663" y="5334000"/>
            <a:ext cx="5073650" cy="1001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p:txBody>
          <a:bodyPr/>
          <a:lstStyle/>
          <a:p>
            <a:pPr>
              <a:lnSpc>
                <a:spcPts val="4575"/>
              </a:lnSpc>
            </a:pPr>
            <a:r>
              <a:rPr lang="en-US" smtClean="0"/>
              <a:t>Forward Schedule Rotation</a:t>
            </a:r>
          </a:p>
        </p:txBody>
      </p:sp>
      <p:sp>
        <p:nvSpPr>
          <p:cNvPr id="194563" name="TextBox 7"/>
          <p:cNvSpPr txBox="1">
            <a:spLocks noChangeArrowheads="1"/>
          </p:cNvSpPr>
          <p:nvPr/>
        </p:nvSpPr>
        <p:spPr bwMode="auto">
          <a:xfrm>
            <a:off x="292100" y="21209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latin typeface="Calibri" pitchFamily="34" charset="0"/>
              </a:rPr>
              <a:t>Day 1</a:t>
            </a:r>
          </a:p>
        </p:txBody>
      </p:sp>
      <p:sp>
        <p:nvSpPr>
          <p:cNvPr id="194564" name="TextBox 8"/>
          <p:cNvSpPr txBox="1">
            <a:spLocks noChangeArrowheads="1"/>
          </p:cNvSpPr>
          <p:nvPr/>
        </p:nvSpPr>
        <p:spPr bwMode="auto">
          <a:xfrm>
            <a:off x="304800" y="3725863"/>
            <a:ext cx="91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latin typeface="Calibri" pitchFamily="34" charset="0"/>
              </a:rPr>
              <a:t>Day 2</a:t>
            </a:r>
          </a:p>
        </p:txBody>
      </p:sp>
      <p:sp>
        <p:nvSpPr>
          <p:cNvPr id="194565" name="TextBox 9"/>
          <p:cNvSpPr txBox="1">
            <a:spLocks noChangeArrowheads="1"/>
          </p:cNvSpPr>
          <p:nvPr/>
        </p:nvSpPr>
        <p:spPr bwMode="auto">
          <a:xfrm>
            <a:off x="342900" y="5351463"/>
            <a:ext cx="914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latin typeface="Calibri" pitchFamily="34" charset="0"/>
              </a:rPr>
              <a:t>Day 3</a:t>
            </a:r>
          </a:p>
        </p:txBody>
      </p:sp>
      <p:pic>
        <p:nvPicPr>
          <p:cNvPr id="19456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4763" y="4824413"/>
            <a:ext cx="6696075" cy="142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56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49363" y="3198813"/>
            <a:ext cx="6696075" cy="1423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56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22375" y="1601788"/>
            <a:ext cx="6723063" cy="1425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p:txBody>
          <a:bodyPr/>
          <a:lstStyle/>
          <a:p>
            <a:pPr>
              <a:lnSpc>
                <a:spcPts val="4575"/>
              </a:lnSpc>
            </a:pPr>
            <a:r>
              <a:rPr lang="en-US" smtClean="0"/>
              <a:t>Backward Schedule Rotation </a:t>
            </a:r>
          </a:p>
        </p:txBody>
      </p:sp>
      <p:sp>
        <p:nvSpPr>
          <p:cNvPr id="195587" name="TextBox 11"/>
          <p:cNvSpPr txBox="1">
            <a:spLocks noChangeArrowheads="1"/>
          </p:cNvSpPr>
          <p:nvPr/>
        </p:nvSpPr>
        <p:spPr bwMode="auto">
          <a:xfrm>
            <a:off x="292100" y="21209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latin typeface="Calibri" pitchFamily="34" charset="0"/>
              </a:rPr>
              <a:t>Day 1</a:t>
            </a:r>
          </a:p>
        </p:txBody>
      </p:sp>
      <p:sp>
        <p:nvSpPr>
          <p:cNvPr id="195588" name="TextBox 16"/>
          <p:cNvSpPr txBox="1">
            <a:spLocks noChangeArrowheads="1"/>
          </p:cNvSpPr>
          <p:nvPr/>
        </p:nvSpPr>
        <p:spPr bwMode="auto">
          <a:xfrm>
            <a:off x="304800" y="3725863"/>
            <a:ext cx="91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latin typeface="Calibri" pitchFamily="34" charset="0"/>
              </a:rPr>
              <a:t>Day 2</a:t>
            </a:r>
          </a:p>
        </p:txBody>
      </p:sp>
      <p:sp>
        <p:nvSpPr>
          <p:cNvPr id="195589" name="TextBox 17"/>
          <p:cNvSpPr txBox="1">
            <a:spLocks noChangeArrowheads="1"/>
          </p:cNvSpPr>
          <p:nvPr/>
        </p:nvSpPr>
        <p:spPr bwMode="auto">
          <a:xfrm>
            <a:off x="342900" y="5351463"/>
            <a:ext cx="914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latin typeface="Calibri" pitchFamily="34" charset="0"/>
              </a:rPr>
              <a:t>Day 3</a:t>
            </a:r>
          </a:p>
        </p:txBody>
      </p:sp>
      <p:pic>
        <p:nvPicPr>
          <p:cNvPr id="19559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1592263"/>
            <a:ext cx="6705600" cy="1425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559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192463"/>
            <a:ext cx="6750050" cy="1436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5592"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00150" y="4814888"/>
            <a:ext cx="6781800" cy="1441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pPr>
              <a:lnSpc>
                <a:spcPts val="4575"/>
              </a:lnSpc>
            </a:pPr>
            <a:r>
              <a:rPr lang="en-US" sz="4900" smtClean="0"/>
              <a:t>U.S. </a:t>
            </a:r>
            <a:r>
              <a:rPr lang="en-US" sz="4900" b="1" i="1" smtClean="0"/>
              <a:t>Truck</a:t>
            </a:r>
            <a:r>
              <a:rPr lang="en-US" sz="4900" smtClean="0"/>
              <a:t> HOS Rules</a:t>
            </a:r>
          </a:p>
        </p:txBody>
      </p:sp>
      <p:graphicFrame>
        <p:nvGraphicFramePr>
          <p:cNvPr id="4" name="Content Placeholder 3"/>
          <p:cNvGraphicFramePr>
            <a:graphicFrameLocks noGrp="1"/>
          </p:cNvGraphicFramePr>
          <p:nvPr>
            <p:ph idx="1"/>
          </p:nvPr>
        </p:nvGraphicFramePr>
        <p:xfrm>
          <a:off x="457200" y="1316038"/>
          <a:ext cx="8229600" cy="5034043"/>
        </p:xfrm>
        <a:graphic>
          <a:graphicData uri="http://schemas.openxmlformats.org/drawingml/2006/table">
            <a:tbl>
              <a:tblPr firstRow="1" bandRow="1">
                <a:tableStyleId>{5C22544A-7EE6-4342-B048-85BDC9FD1C3A}</a:tableStyleId>
              </a:tblPr>
              <a:tblGrid>
                <a:gridCol w="3810000"/>
                <a:gridCol w="4419600"/>
              </a:tblGrid>
              <a:tr h="365746">
                <a:tc>
                  <a:txBody>
                    <a:bodyPr/>
                    <a:lstStyle/>
                    <a:p>
                      <a:r>
                        <a:rPr lang="en-US" sz="1800" dirty="0" smtClean="0"/>
                        <a:t>HOS Element</a:t>
                      </a:r>
                      <a:endParaRPr lang="en-US" sz="1800" dirty="0"/>
                    </a:p>
                  </a:txBody>
                  <a:tcPr marL="85134" marR="85134" marT="45716" marB="45716"/>
                </a:tc>
                <a:tc>
                  <a:txBody>
                    <a:bodyPr/>
                    <a:lstStyle/>
                    <a:p>
                      <a:pPr algn="ctr"/>
                      <a:r>
                        <a:rPr lang="en-US" sz="1800" dirty="0" smtClean="0"/>
                        <a:t>Rule</a:t>
                      </a:r>
                      <a:endParaRPr lang="en-US" sz="1800" dirty="0"/>
                    </a:p>
                  </a:txBody>
                  <a:tcPr marL="85134" marR="85134" marT="45716" marB="45716"/>
                </a:tc>
              </a:tr>
              <a:tr h="365746">
                <a:tc>
                  <a:txBody>
                    <a:bodyPr/>
                    <a:lstStyle/>
                    <a:p>
                      <a:r>
                        <a:rPr lang="en-US" sz="1800" dirty="0" smtClean="0"/>
                        <a:t>Minimum</a:t>
                      </a:r>
                      <a:r>
                        <a:rPr lang="en-US" sz="1800" baseline="0" dirty="0" smtClean="0"/>
                        <a:t> total </a:t>
                      </a:r>
                      <a:r>
                        <a:rPr lang="en-US" sz="1800" dirty="0" smtClean="0"/>
                        <a:t>off-duty hours</a:t>
                      </a:r>
                      <a:endParaRPr lang="en-US" sz="1800" dirty="0"/>
                    </a:p>
                  </a:txBody>
                  <a:tcPr marL="85134" marR="85134" marT="45716" marB="45716"/>
                </a:tc>
                <a:tc>
                  <a:txBody>
                    <a:bodyPr/>
                    <a:lstStyle/>
                    <a:p>
                      <a:r>
                        <a:rPr lang="en-US" sz="1800" dirty="0" smtClean="0"/>
                        <a:t>10 consecutive (prior</a:t>
                      </a:r>
                      <a:r>
                        <a:rPr lang="en-US" sz="1800" baseline="0" dirty="0" smtClean="0"/>
                        <a:t> to work shift)</a:t>
                      </a:r>
                      <a:endParaRPr lang="en-US" sz="1800" dirty="0"/>
                    </a:p>
                  </a:txBody>
                  <a:tcPr marL="85134" marR="85134" marT="45716" marB="45716"/>
                </a:tc>
              </a:tr>
              <a:tr h="640060">
                <a:tc>
                  <a:txBody>
                    <a:bodyPr/>
                    <a:lstStyle/>
                    <a:p>
                      <a:r>
                        <a:rPr lang="en-US" sz="1800" dirty="0" smtClean="0"/>
                        <a:t>Work shift</a:t>
                      </a:r>
                      <a:r>
                        <a:rPr lang="en-US" sz="1800" baseline="0" dirty="0" smtClean="0"/>
                        <a:t> and/or daily maxi</a:t>
                      </a:r>
                      <a:r>
                        <a:rPr lang="en-US" sz="1800" dirty="0" smtClean="0"/>
                        <a:t>mum driving hours</a:t>
                      </a:r>
                      <a:endParaRPr lang="en-US" sz="1800" dirty="0"/>
                    </a:p>
                  </a:txBody>
                  <a:tcPr marL="85134" marR="85134" marT="45716" marB="45716"/>
                </a:tc>
                <a:tc>
                  <a:txBody>
                    <a:bodyPr/>
                    <a:lstStyle/>
                    <a:p>
                      <a:r>
                        <a:rPr lang="en-US" sz="1800" dirty="0" smtClean="0"/>
                        <a:t>11 (following 10 consecutive hours off-duty; during work shift driving window)</a:t>
                      </a:r>
                      <a:endParaRPr lang="en-US" sz="1800" dirty="0"/>
                    </a:p>
                  </a:txBody>
                  <a:tcPr marL="85134" marR="85134" marT="45716" marB="45716"/>
                </a:tc>
              </a:tr>
              <a:tr h="640060">
                <a:tc>
                  <a:txBody>
                    <a:bodyPr/>
                    <a:lstStyle/>
                    <a:p>
                      <a:r>
                        <a:rPr lang="en-US" sz="1800" dirty="0" smtClean="0"/>
                        <a:t>Work shift driving window</a:t>
                      </a:r>
                      <a:r>
                        <a:rPr lang="en-US" sz="1800" baseline="0" dirty="0" smtClean="0"/>
                        <a:t> (beyond which, no driving)</a:t>
                      </a:r>
                      <a:endParaRPr lang="en-US" sz="1800" dirty="0"/>
                    </a:p>
                  </a:txBody>
                  <a:tcPr marL="85134" marR="85134" marT="45716" marB="45716"/>
                </a:tc>
                <a:tc>
                  <a:txBody>
                    <a:bodyPr/>
                    <a:lstStyle/>
                    <a:p>
                      <a:r>
                        <a:rPr lang="en-US" sz="1800" dirty="0" smtClean="0"/>
                        <a:t>14</a:t>
                      </a:r>
                      <a:endParaRPr lang="en-US" sz="1800" dirty="0"/>
                    </a:p>
                  </a:txBody>
                  <a:tcPr marL="85134" marR="85134" marT="45716" marB="45716"/>
                </a:tc>
              </a:tr>
              <a:tr h="640060">
                <a:tc>
                  <a:txBody>
                    <a:bodyPr/>
                    <a:lstStyle/>
                    <a:p>
                      <a:r>
                        <a:rPr lang="en-US" sz="1800" dirty="0" smtClean="0"/>
                        <a:t>Daily and work shift maximum on-duty hours (beyond</a:t>
                      </a:r>
                      <a:r>
                        <a:rPr lang="en-US" sz="1800" baseline="0" dirty="0" smtClean="0"/>
                        <a:t> which, no driving)</a:t>
                      </a:r>
                      <a:endParaRPr lang="en-US" sz="1800" dirty="0"/>
                    </a:p>
                  </a:txBody>
                  <a:tcPr marL="85134" marR="85134" marT="45716" marB="45716"/>
                </a:tc>
                <a:tc>
                  <a:txBody>
                    <a:bodyPr/>
                    <a:lstStyle/>
                    <a:p>
                      <a:r>
                        <a:rPr lang="en-US" sz="1800" dirty="0" smtClean="0"/>
                        <a:t>NA</a:t>
                      </a:r>
                      <a:endParaRPr lang="en-US" sz="1800" dirty="0"/>
                    </a:p>
                  </a:txBody>
                  <a:tcPr marL="85134" marR="85134" marT="45716" marB="45716"/>
                </a:tc>
              </a:tr>
              <a:tr h="640060">
                <a:tc>
                  <a:txBody>
                    <a:bodyPr/>
                    <a:lstStyle/>
                    <a:p>
                      <a:r>
                        <a:rPr lang="en-US" sz="1800" dirty="0" smtClean="0"/>
                        <a:t>Weekly maximum hours</a:t>
                      </a:r>
                    </a:p>
                    <a:p>
                      <a:r>
                        <a:rPr lang="en-US" sz="1800" dirty="0" smtClean="0"/>
                        <a:t>(beyond which, no driving)</a:t>
                      </a:r>
                      <a:endParaRPr lang="en-US" sz="1800" dirty="0"/>
                    </a:p>
                  </a:txBody>
                  <a:tcPr marL="85134" marR="85134" marT="45716" marB="45716"/>
                </a:tc>
                <a:tc>
                  <a:txBody>
                    <a:bodyPr/>
                    <a:lstStyle/>
                    <a:p>
                      <a:r>
                        <a:rPr lang="en-US" sz="1800" dirty="0" smtClean="0"/>
                        <a:t>60 in 7 days</a:t>
                      </a:r>
                    </a:p>
                    <a:p>
                      <a:r>
                        <a:rPr lang="en-US" sz="1800" dirty="0" smtClean="0"/>
                        <a:t>70 in 8 days</a:t>
                      </a:r>
                      <a:endParaRPr lang="en-US" sz="1800" dirty="0"/>
                    </a:p>
                  </a:txBody>
                  <a:tcPr marL="85134" marR="85134" marT="45716" marB="45716"/>
                </a:tc>
              </a:tr>
              <a:tr h="462107">
                <a:tc>
                  <a:txBody>
                    <a:bodyPr/>
                    <a:lstStyle/>
                    <a:p>
                      <a:r>
                        <a:rPr lang="en-US" sz="1800" dirty="0" smtClean="0"/>
                        <a:t>Restart</a:t>
                      </a:r>
                      <a:endParaRPr lang="en-US" sz="1800" dirty="0"/>
                    </a:p>
                  </a:txBody>
                  <a:tcPr marL="85134" marR="85134" marT="45716" marB="45716"/>
                </a:tc>
                <a:tc>
                  <a:txBody>
                    <a:bodyPr/>
                    <a:lstStyle/>
                    <a:p>
                      <a:r>
                        <a:rPr lang="en-US" sz="1800" dirty="0" smtClean="0"/>
                        <a:t>34 consecutive hours</a:t>
                      </a:r>
                      <a:endParaRPr lang="en-US" sz="1800" dirty="0"/>
                    </a:p>
                  </a:txBody>
                  <a:tcPr marL="85134" marR="85134" marT="45716" marB="45716"/>
                </a:tc>
              </a:tr>
              <a:tr h="640060">
                <a:tc>
                  <a:txBody>
                    <a:bodyPr/>
                    <a:lstStyle/>
                    <a:p>
                      <a:r>
                        <a:rPr lang="en-US" sz="1800" dirty="0" smtClean="0"/>
                        <a:t>Split sleeper berth hours in 2 periods</a:t>
                      </a:r>
                      <a:endParaRPr lang="en-US" sz="1800" dirty="0"/>
                    </a:p>
                  </a:txBody>
                  <a:tcPr marL="85134" marR="85134" marT="45716" marB="45716"/>
                </a:tc>
                <a:tc>
                  <a:txBody>
                    <a:bodyPr/>
                    <a:lstStyle/>
                    <a:p>
                      <a:r>
                        <a:rPr lang="en-US" sz="1800" dirty="0" smtClean="0"/>
                        <a:t>8+ (sleeper berth) and 2+ (off-duty and/or in sleeper berth)</a:t>
                      </a:r>
                      <a:endParaRPr lang="en-US" sz="1800" dirty="0"/>
                    </a:p>
                  </a:txBody>
                  <a:tcPr marL="85134" marR="85134" marT="45716" marB="45716"/>
                </a:tc>
              </a:tr>
              <a:tr h="640060">
                <a:tc>
                  <a:txBody>
                    <a:bodyPr/>
                    <a:lstStyle/>
                    <a:p>
                      <a:r>
                        <a:rPr lang="en-US" sz="1800" dirty="0" smtClean="0"/>
                        <a:t>Other </a:t>
                      </a:r>
                      <a:endParaRPr lang="en-US" sz="1800" dirty="0"/>
                    </a:p>
                  </a:txBody>
                  <a:tcPr marL="85134" marR="85134" marT="45716" marB="45716"/>
                </a:tc>
                <a:tc>
                  <a:txBody>
                    <a:bodyPr/>
                    <a:lstStyle/>
                    <a:p>
                      <a:r>
                        <a:rPr lang="en-US" sz="1800" dirty="0" smtClean="0"/>
                        <a:t>Time spent resting in parked CMV may be off-duty</a:t>
                      </a:r>
                      <a:endParaRPr lang="en-US" sz="1800" dirty="0"/>
                    </a:p>
                  </a:txBody>
                  <a:tcPr marL="85134" marR="85134" marT="45716" marB="45716"/>
                </a:tc>
              </a:tr>
            </a:tbl>
          </a:graphicData>
        </a:graphic>
      </p:graphicFrame>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lstStyle/>
          <a:p>
            <a:pPr>
              <a:lnSpc>
                <a:spcPts val="4575"/>
              </a:lnSpc>
            </a:pPr>
            <a:r>
              <a:rPr lang="en-US" sz="4900" smtClean="0"/>
              <a:t>U.S. </a:t>
            </a:r>
            <a:r>
              <a:rPr lang="en-US" sz="4900" b="1" i="1" smtClean="0"/>
              <a:t>Bus</a:t>
            </a:r>
            <a:r>
              <a:rPr lang="en-US" sz="4900" smtClean="0"/>
              <a:t> HOS Rules</a:t>
            </a:r>
          </a:p>
        </p:txBody>
      </p:sp>
      <p:graphicFrame>
        <p:nvGraphicFramePr>
          <p:cNvPr id="4" name="Content Placeholder 3"/>
          <p:cNvGraphicFramePr>
            <a:graphicFrameLocks noGrp="1"/>
          </p:cNvGraphicFramePr>
          <p:nvPr>
            <p:ph idx="1"/>
          </p:nvPr>
        </p:nvGraphicFramePr>
        <p:xfrm>
          <a:off x="457200" y="1316038"/>
          <a:ext cx="8229600" cy="5034043"/>
        </p:xfrm>
        <a:graphic>
          <a:graphicData uri="http://schemas.openxmlformats.org/drawingml/2006/table">
            <a:tbl>
              <a:tblPr firstRow="1" bandRow="1">
                <a:tableStyleId>{5C22544A-7EE6-4342-B048-85BDC9FD1C3A}</a:tableStyleId>
              </a:tblPr>
              <a:tblGrid>
                <a:gridCol w="3810000"/>
                <a:gridCol w="4419600"/>
              </a:tblGrid>
              <a:tr h="365746">
                <a:tc>
                  <a:txBody>
                    <a:bodyPr/>
                    <a:lstStyle/>
                    <a:p>
                      <a:r>
                        <a:rPr lang="en-US" sz="1800" dirty="0" smtClean="0"/>
                        <a:t>HOS Element</a:t>
                      </a:r>
                      <a:endParaRPr lang="en-US" sz="1800" dirty="0"/>
                    </a:p>
                  </a:txBody>
                  <a:tcPr marL="85134" marR="85134" marT="45716" marB="45716"/>
                </a:tc>
                <a:tc>
                  <a:txBody>
                    <a:bodyPr/>
                    <a:lstStyle/>
                    <a:p>
                      <a:pPr algn="ctr"/>
                      <a:r>
                        <a:rPr lang="en-US" sz="1800" dirty="0" smtClean="0"/>
                        <a:t>Rule</a:t>
                      </a:r>
                      <a:endParaRPr lang="en-US" sz="1800" dirty="0"/>
                    </a:p>
                  </a:txBody>
                  <a:tcPr marL="85134" marR="85134" marT="45716" marB="45716"/>
                </a:tc>
              </a:tr>
              <a:tr h="365746">
                <a:tc>
                  <a:txBody>
                    <a:bodyPr/>
                    <a:lstStyle/>
                    <a:p>
                      <a:r>
                        <a:rPr lang="en-US" sz="1800" dirty="0" smtClean="0"/>
                        <a:t>Minimum</a:t>
                      </a:r>
                      <a:r>
                        <a:rPr lang="en-US" sz="1800" baseline="0" dirty="0" smtClean="0"/>
                        <a:t> total </a:t>
                      </a:r>
                      <a:r>
                        <a:rPr lang="en-US" sz="1800" dirty="0" smtClean="0"/>
                        <a:t>off-duty hours</a:t>
                      </a:r>
                      <a:endParaRPr lang="en-US" sz="1800" dirty="0"/>
                    </a:p>
                  </a:txBody>
                  <a:tcPr marL="85134" marR="85134" marT="45716" marB="45716"/>
                </a:tc>
                <a:tc>
                  <a:txBody>
                    <a:bodyPr/>
                    <a:lstStyle/>
                    <a:p>
                      <a:r>
                        <a:rPr lang="en-US" sz="1800" dirty="0" smtClean="0"/>
                        <a:t>8 consecutive (prior</a:t>
                      </a:r>
                      <a:r>
                        <a:rPr lang="en-US" sz="1800" baseline="0" dirty="0" smtClean="0"/>
                        <a:t> to work shift)</a:t>
                      </a:r>
                      <a:endParaRPr lang="en-US" sz="1800" dirty="0"/>
                    </a:p>
                  </a:txBody>
                  <a:tcPr marL="85134" marR="85134" marT="45716" marB="45716"/>
                </a:tc>
              </a:tr>
              <a:tr h="640060">
                <a:tc>
                  <a:txBody>
                    <a:bodyPr/>
                    <a:lstStyle/>
                    <a:p>
                      <a:r>
                        <a:rPr lang="en-US" sz="1800" dirty="0" smtClean="0"/>
                        <a:t>Work shift</a:t>
                      </a:r>
                      <a:r>
                        <a:rPr lang="en-US" sz="1800" baseline="0" dirty="0" smtClean="0"/>
                        <a:t> and/or daily maxi</a:t>
                      </a:r>
                      <a:r>
                        <a:rPr lang="en-US" sz="1800" dirty="0" smtClean="0"/>
                        <a:t>mum driving hours</a:t>
                      </a:r>
                      <a:endParaRPr lang="en-US" sz="1800" dirty="0"/>
                    </a:p>
                  </a:txBody>
                  <a:tcPr marL="85134" marR="85134" marT="45716" marB="45716"/>
                </a:tc>
                <a:tc>
                  <a:txBody>
                    <a:bodyPr/>
                    <a:lstStyle/>
                    <a:p>
                      <a:r>
                        <a:rPr lang="en-US" sz="1800" dirty="0" smtClean="0"/>
                        <a:t>10 (following 8 consecutive hours off-duty; during work shift)</a:t>
                      </a:r>
                      <a:endParaRPr lang="en-US" sz="1800" dirty="0"/>
                    </a:p>
                  </a:txBody>
                  <a:tcPr marL="85134" marR="85134" marT="45716" marB="45716"/>
                </a:tc>
              </a:tr>
              <a:tr h="640060">
                <a:tc>
                  <a:txBody>
                    <a:bodyPr/>
                    <a:lstStyle/>
                    <a:p>
                      <a:r>
                        <a:rPr lang="en-US" sz="1800" dirty="0" smtClean="0"/>
                        <a:t>Work shift driving window</a:t>
                      </a:r>
                      <a:r>
                        <a:rPr lang="en-US" sz="1800" baseline="0" dirty="0" smtClean="0"/>
                        <a:t> (beyond which, no driving)</a:t>
                      </a:r>
                      <a:endParaRPr lang="en-US" sz="1800" dirty="0"/>
                    </a:p>
                  </a:txBody>
                  <a:tcPr marL="85134" marR="85134" marT="45716" marB="45716"/>
                </a:tc>
                <a:tc>
                  <a:txBody>
                    <a:bodyPr/>
                    <a:lstStyle/>
                    <a:p>
                      <a:r>
                        <a:rPr lang="en-US" sz="1800" dirty="0" smtClean="0"/>
                        <a:t>NA</a:t>
                      </a:r>
                      <a:endParaRPr lang="en-US" sz="1800" dirty="0"/>
                    </a:p>
                  </a:txBody>
                  <a:tcPr marL="85134" marR="85134" marT="45716" marB="45716"/>
                </a:tc>
              </a:tr>
              <a:tr h="640060">
                <a:tc>
                  <a:txBody>
                    <a:bodyPr/>
                    <a:lstStyle/>
                    <a:p>
                      <a:r>
                        <a:rPr lang="en-US" sz="1800" dirty="0" smtClean="0"/>
                        <a:t>Daily and/or work shift maximum on-duty hours (beyond</a:t>
                      </a:r>
                      <a:r>
                        <a:rPr lang="en-US" sz="1800" baseline="0" dirty="0" smtClean="0"/>
                        <a:t> which, no driving)</a:t>
                      </a:r>
                      <a:endParaRPr lang="en-US" sz="1800" dirty="0"/>
                    </a:p>
                  </a:txBody>
                  <a:tcPr marL="85134" marR="85134" marT="45716" marB="45716"/>
                </a:tc>
                <a:tc>
                  <a:txBody>
                    <a:bodyPr/>
                    <a:lstStyle/>
                    <a:p>
                      <a:r>
                        <a:rPr lang="en-US" sz="1800" dirty="0" smtClean="0"/>
                        <a:t>15 (work shift)</a:t>
                      </a:r>
                      <a:endParaRPr lang="en-US" sz="1800" dirty="0"/>
                    </a:p>
                  </a:txBody>
                  <a:tcPr marL="85134" marR="85134" marT="45716" marB="45716"/>
                </a:tc>
              </a:tr>
              <a:tr h="640060">
                <a:tc>
                  <a:txBody>
                    <a:bodyPr/>
                    <a:lstStyle/>
                    <a:p>
                      <a:r>
                        <a:rPr lang="en-US" sz="1800" dirty="0" smtClean="0"/>
                        <a:t>Weekly maximum hours</a:t>
                      </a:r>
                    </a:p>
                    <a:p>
                      <a:r>
                        <a:rPr lang="en-US" sz="1800" dirty="0" smtClean="0"/>
                        <a:t>(beyond which, no driving)</a:t>
                      </a:r>
                      <a:endParaRPr lang="en-US" sz="1800" dirty="0"/>
                    </a:p>
                  </a:txBody>
                  <a:tcPr marL="85134" marR="85134" marT="45716" marB="45716"/>
                </a:tc>
                <a:tc>
                  <a:txBody>
                    <a:bodyPr/>
                    <a:lstStyle/>
                    <a:p>
                      <a:r>
                        <a:rPr lang="en-US" sz="1800" dirty="0" smtClean="0"/>
                        <a:t>60 in 7 days</a:t>
                      </a:r>
                    </a:p>
                    <a:p>
                      <a:r>
                        <a:rPr lang="en-US" sz="1800" dirty="0" smtClean="0"/>
                        <a:t>70 in 8 days</a:t>
                      </a:r>
                      <a:endParaRPr lang="en-US" sz="1800" dirty="0"/>
                    </a:p>
                  </a:txBody>
                  <a:tcPr marL="85134" marR="85134" marT="45716" marB="45716"/>
                </a:tc>
              </a:tr>
              <a:tr h="462107">
                <a:tc>
                  <a:txBody>
                    <a:bodyPr/>
                    <a:lstStyle/>
                    <a:p>
                      <a:r>
                        <a:rPr lang="en-US" sz="1800" dirty="0" smtClean="0"/>
                        <a:t>Restart</a:t>
                      </a:r>
                      <a:endParaRPr lang="en-US" sz="1800" dirty="0"/>
                    </a:p>
                  </a:txBody>
                  <a:tcPr marL="85134" marR="85134" marT="45716" marB="45716"/>
                </a:tc>
                <a:tc>
                  <a:txBody>
                    <a:bodyPr/>
                    <a:lstStyle/>
                    <a:p>
                      <a:r>
                        <a:rPr lang="en-US" sz="1800" dirty="0" smtClean="0"/>
                        <a:t>NA</a:t>
                      </a:r>
                      <a:endParaRPr lang="en-US" sz="1800" dirty="0"/>
                    </a:p>
                  </a:txBody>
                  <a:tcPr marL="85134" marR="85134" marT="45716" marB="45716"/>
                </a:tc>
              </a:tr>
              <a:tr h="640060">
                <a:tc>
                  <a:txBody>
                    <a:bodyPr/>
                    <a:lstStyle/>
                    <a:p>
                      <a:r>
                        <a:rPr lang="en-US" sz="1800" dirty="0" smtClean="0"/>
                        <a:t>Split sleeper berth hours in 2 periods</a:t>
                      </a:r>
                      <a:endParaRPr lang="en-US" sz="1800" dirty="0"/>
                    </a:p>
                  </a:txBody>
                  <a:tcPr marL="85134" marR="85134" marT="45716" marB="45716"/>
                </a:tc>
                <a:tc>
                  <a:txBody>
                    <a:bodyPr/>
                    <a:lstStyle/>
                    <a:p>
                      <a:r>
                        <a:rPr lang="en-US" sz="1800" dirty="0" smtClean="0"/>
                        <a:t>2+ and</a:t>
                      </a:r>
                      <a:r>
                        <a:rPr lang="en-US" sz="1800" baseline="0" dirty="0" smtClean="0"/>
                        <a:t> </a:t>
                      </a:r>
                      <a:r>
                        <a:rPr lang="en-US" sz="1800" dirty="0" smtClean="0"/>
                        <a:t>2+ (sleeper berth, both periods);</a:t>
                      </a:r>
                    </a:p>
                    <a:p>
                      <a:r>
                        <a:rPr lang="en-US" sz="1800" dirty="0" smtClean="0"/>
                        <a:t>8 total</a:t>
                      </a:r>
                      <a:endParaRPr lang="en-US" sz="1800" dirty="0"/>
                    </a:p>
                  </a:txBody>
                  <a:tcPr marL="85134" marR="85134" marT="45716" marB="45716"/>
                </a:tc>
              </a:tr>
              <a:tr h="640060">
                <a:tc>
                  <a:txBody>
                    <a:bodyPr/>
                    <a:lstStyle/>
                    <a:p>
                      <a:r>
                        <a:rPr lang="en-US" sz="1800" dirty="0" smtClean="0"/>
                        <a:t>Other </a:t>
                      </a:r>
                      <a:endParaRPr lang="en-US" sz="1800" dirty="0"/>
                    </a:p>
                  </a:txBody>
                  <a:tcPr marL="85134" marR="85134" marT="45716" marB="45716"/>
                </a:tc>
                <a:tc>
                  <a:txBody>
                    <a:bodyPr/>
                    <a:lstStyle/>
                    <a:p>
                      <a:r>
                        <a:rPr lang="en-US" sz="1800" dirty="0" smtClean="0"/>
                        <a:t>Time spent resting in parked CMV may be off-duty</a:t>
                      </a:r>
                      <a:endParaRPr lang="en-US" sz="1800" dirty="0"/>
                    </a:p>
                  </a:txBody>
                  <a:tcPr marL="85134" marR="85134" marT="45716" marB="45716"/>
                </a:tc>
              </a:tr>
            </a:tbl>
          </a:graphicData>
        </a:graphic>
      </p:graphicFrame>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pPr>
              <a:lnSpc>
                <a:spcPts val="4575"/>
              </a:lnSpc>
            </a:pPr>
            <a:r>
              <a:rPr lang="en-US" sz="4900" smtClean="0"/>
              <a:t>Canadian </a:t>
            </a:r>
            <a:r>
              <a:rPr lang="en-US" sz="4900" b="1" i="1" smtClean="0"/>
              <a:t>Truck &amp; Bus</a:t>
            </a:r>
            <a:r>
              <a:rPr lang="en-US" sz="4900" smtClean="0"/>
              <a:t> Rules</a:t>
            </a:r>
          </a:p>
        </p:txBody>
      </p:sp>
      <p:graphicFrame>
        <p:nvGraphicFramePr>
          <p:cNvPr id="4" name="Content Placeholder 3"/>
          <p:cNvGraphicFramePr>
            <a:graphicFrameLocks noGrp="1"/>
          </p:cNvGraphicFramePr>
          <p:nvPr>
            <p:ph idx="1"/>
          </p:nvPr>
        </p:nvGraphicFramePr>
        <p:xfrm>
          <a:off x="457200" y="1316038"/>
          <a:ext cx="8229600" cy="5187952"/>
        </p:xfrm>
        <a:graphic>
          <a:graphicData uri="http://schemas.openxmlformats.org/drawingml/2006/table">
            <a:tbl>
              <a:tblPr firstRow="1" bandRow="1">
                <a:tableStyleId>{5C22544A-7EE6-4342-B048-85BDC9FD1C3A}</a:tableStyleId>
              </a:tblPr>
              <a:tblGrid>
                <a:gridCol w="3657600"/>
                <a:gridCol w="4572000"/>
              </a:tblGrid>
              <a:tr h="349540">
                <a:tc>
                  <a:txBody>
                    <a:bodyPr/>
                    <a:lstStyle/>
                    <a:p>
                      <a:r>
                        <a:rPr lang="en-US" sz="1600" dirty="0" smtClean="0"/>
                        <a:t>HOS Element</a:t>
                      </a:r>
                      <a:endParaRPr lang="en-US" sz="1600" dirty="0"/>
                    </a:p>
                  </a:txBody>
                  <a:tcPr marL="85134" marR="85134" marT="45726" marB="45726"/>
                </a:tc>
                <a:tc>
                  <a:txBody>
                    <a:bodyPr/>
                    <a:lstStyle/>
                    <a:p>
                      <a:pPr algn="ctr"/>
                      <a:r>
                        <a:rPr lang="en-US" sz="1600" dirty="0" smtClean="0"/>
                        <a:t>Rule</a:t>
                      </a:r>
                      <a:endParaRPr lang="en-US" sz="1600" dirty="0"/>
                    </a:p>
                  </a:txBody>
                  <a:tcPr marL="85134" marR="85134" marT="45726" marB="45726"/>
                </a:tc>
              </a:tr>
              <a:tr h="579192">
                <a:tc>
                  <a:txBody>
                    <a:bodyPr/>
                    <a:lstStyle/>
                    <a:p>
                      <a:r>
                        <a:rPr lang="en-US" sz="1600" dirty="0" smtClean="0"/>
                        <a:t>Minimum</a:t>
                      </a:r>
                      <a:r>
                        <a:rPr lang="en-US" sz="1600" baseline="0" dirty="0" smtClean="0"/>
                        <a:t> total </a:t>
                      </a:r>
                      <a:r>
                        <a:rPr lang="en-US" sz="1600" dirty="0" smtClean="0"/>
                        <a:t>off-duty hours</a:t>
                      </a:r>
                      <a:endParaRPr lang="en-US" sz="1600" dirty="0"/>
                    </a:p>
                  </a:txBody>
                  <a:tcPr marL="85134" marR="85134" marT="45726" marB="45726"/>
                </a:tc>
                <a:tc>
                  <a:txBody>
                    <a:bodyPr/>
                    <a:lstStyle/>
                    <a:p>
                      <a:r>
                        <a:rPr lang="en-US" sz="1600" dirty="0" smtClean="0"/>
                        <a:t>10 (daily minimum);</a:t>
                      </a:r>
                      <a:r>
                        <a:rPr lang="en-US" sz="1600" baseline="0" dirty="0" smtClean="0"/>
                        <a:t> 8 consecutive (prior to work shift); 24 consecutive (within last 14 days)</a:t>
                      </a:r>
                      <a:endParaRPr lang="en-US" sz="1600" dirty="0"/>
                    </a:p>
                  </a:txBody>
                  <a:tcPr marL="85134" marR="85134" marT="45726" marB="45726"/>
                </a:tc>
              </a:tr>
              <a:tr h="579192">
                <a:tc>
                  <a:txBody>
                    <a:bodyPr/>
                    <a:lstStyle/>
                    <a:p>
                      <a:r>
                        <a:rPr lang="en-US" sz="1600" dirty="0" smtClean="0"/>
                        <a:t>Work shift</a:t>
                      </a:r>
                      <a:r>
                        <a:rPr lang="en-US" sz="1600" baseline="0" dirty="0" smtClean="0"/>
                        <a:t> and/or daily maxi</a:t>
                      </a:r>
                      <a:r>
                        <a:rPr lang="en-US" sz="1600" dirty="0" smtClean="0"/>
                        <a:t>mum driving hours</a:t>
                      </a:r>
                      <a:endParaRPr lang="en-US" sz="1600" dirty="0"/>
                    </a:p>
                  </a:txBody>
                  <a:tcPr marL="85134" marR="85134" marT="45726" marB="45726"/>
                </a:tc>
                <a:tc>
                  <a:txBody>
                    <a:bodyPr/>
                    <a:lstStyle/>
                    <a:p>
                      <a:r>
                        <a:rPr lang="en-US" sz="1600" dirty="0" smtClean="0"/>
                        <a:t>13 (daily and work shift)</a:t>
                      </a:r>
                      <a:endParaRPr lang="en-US" sz="1600" dirty="0"/>
                    </a:p>
                  </a:txBody>
                  <a:tcPr marL="85134" marR="85134" marT="45726" marB="45726"/>
                </a:tc>
              </a:tr>
              <a:tr h="579192">
                <a:tc>
                  <a:txBody>
                    <a:bodyPr/>
                    <a:lstStyle/>
                    <a:p>
                      <a:r>
                        <a:rPr lang="en-US" sz="1600" dirty="0" smtClean="0"/>
                        <a:t>Work shift driving window</a:t>
                      </a:r>
                      <a:r>
                        <a:rPr lang="en-US" sz="1600" baseline="0" dirty="0" smtClean="0"/>
                        <a:t> (beyond which, no driving)</a:t>
                      </a:r>
                      <a:endParaRPr lang="en-US" sz="1600" dirty="0"/>
                    </a:p>
                  </a:txBody>
                  <a:tcPr marL="85134" marR="85134" marT="45726" marB="45726"/>
                </a:tc>
                <a:tc>
                  <a:txBody>
                    <a:bodyPr/>
                    <a:lstStyle/>
                    <a:p>
                      <a:r>
                        <a:rPr lang="en-US" sz="1600" dirty="0" smtClean="0"/>
                        <a:t>16 consecutive after starting</a:t>
                      </a:r>
                      <a:r>
                        <a:rPr lang="en-US" sz="1600" baseline="0" dirty="0" smtClean="0"/>
                        <a:t> work shift</a:t>
                      </a:r>
                      <a:endParaRPr lang="en-US" sz="1600" dirty="0"/>
                    </a:p>
                  </a:txBody>
                  <a:tcPr marL="85134" marR="85134" marT="45726" marB="45726"/>
                </a:tc>
              </a:tr>
              <a:tr h="579192">
                <a:tc>
                  <a:txBody>
                    <a:bodyPr/>
                    <a:lstStyle/>
                    <a:p>
                      <a:r>
                        <a:rPr lang="en-US" sz="1600" dirty="0" smtClean="0"/>
                        <a:t>Daily and work shift maximum on-duty hours (beyond</a:t>
                      </a:r>
                      <a:r>
                        <a:rPr lang="en-US" sz="1600" baseline="0" dirty="0" smtClean="0"/>
                        <a:t> which, no driving)</a:t>
                      </a:r>
                      <a:endParaRPr lang="en-US" sz="1600" dirty="0"/>
                    </a:p>
                  </a:txBody>
                  <a:tcPr marL="85134" marR="85134" marT="45726" marB="45726"/>
                </a:tc>
                <a:tc>
                  <a:txBody>
                    <a:bodyPr/>
                    <a:lstStyle/>
                    <a:p>
                      <a:r>
                        <a:rPr lang="en-US" sz="1600" dirty="0" smtClean="0"/>
                        <a:t>14 (daily and work shift)</a:t>
                      </a:r>
                      <a:endParaRPr lang="en-US" sz="1600" dirty="0"/>
                    </a:p>
                  </a:txBody>
                  <a:tcPr marL="85134" marR="85134" marT="45726" marB="45726"/>
                </a:tc>
              </a:tr>
              <a:tr h="579192">
                <a:tc>
                  <a:txBody>
                    <a:bodyPr/>
                    <a:lstStyle/>
                    <a:p>
                      <a:r>
                        <a:rPr lang="en-US" sz="1600" dirty="0" smtClean="0"/>
                        <a:t>Weekly maximum hours</a:t>
                      </a:r>
                    </a:p>
                    <a:p>
                      <a:r>
                        <a:rPr lang="en-US" sz="1600" dirty="0" smtClean="0"/>
                        <a:t>(beyond which, no driving)</a:t>
                      </a:r>
                      <a:endParaRPr lang="en-US" sz="1600" dirty="0"/>
                    </a:p>
                  </a:txBody>
                  <a:tcPr marL="85134" marR="85134" marT="45726" marB="45726"/>
                </a:tc>
                <a:tc>
                  <a:txBody>
                    <a:bodyPr/>
                    <a:lstStyle/>
                    <a:p>
                      <a:r>
                        <a:rPr lang="en-US" sz="1600" dirty="0" smtClean="0"/>
                        <a:t>70 in 7 days (1)</a:t>
                      </a:r>
                    </a:p>
                    <a:p>
                      <a:r>
                        <a:rPr lang="en-US" sz="1600" dirty="0" smtClean="0"/>
                        <a:t>120 in 14 days (2)</a:t>
                      </a:r>
                      <a:endParaRPr lang="en-US" sz="1600" dirty="0"/>
                    </a:p>
                  </a:txBody>
                  <a:tcPr marL="85134" marR="85134" marT="45726" marB="45726"/>
                </a:tc>
              </a:tr>
              <a:tr h="579192">
                <a:tc>
                  <a:txBody>
                    <a:bodyPr/>
                    <a:lstStyle/>
                    <a:p>
                      <a:r>
                        <a:rPr lang="en-US" sz="1600" dirty="0" smtClean="0"/>
                        <a:t>Restart</a:t>
                      </a:r>
                      <a:endParaRPr lang="en-US" sz="1600" dirty="0"/>
                    </a:p>
                  </a:txBody>
                  <a:tcPr marL="85134" marR="85134" marT="45726" marB="45726"/>
                </a:tc>
                <a:tc>
                  <a:txBody>
                    <a:bodyPr/>
                    <a:lstStyle/>
                    <a:p>
                      <a:r>
                        <a:rPr lang="en-US" sz="1600" dirty="0" smtClean="0"/>
                        <a:t>36 consecutive hours (1)</a:t>
                      </a:r>
                    </a:p>
                    <a:p>
                      <a:r>
                        <a:rPr lang="en-US" sz="1600" dirty="0" smtClean="0"/>
                        <a:t>72 consecutive hours (2)</a:t>
                      </a:r>
                      <a:endParaRPr lang="en-US" sz="1600" dirty="0"/>
                    </a:p>
                  </a:txBody>
                  <a:tcPr marL="85134" marR="85134" marT="45726" marB="45726"/>
                </a:tc>
              </a:tr>
              <a:tr h="823062">
                <a:tc>
                  <a:txBody>
                    <a:bodyPr/>
                    <a:lstStyle/>
                    <a:p>
                      <a:r>
                        <a:rPr lang="en-US" sz="1600" dirty="0" smtClean="0"/>
                        <a:t>Split sleeper berth hours in 2 periods</a:t>
                      </a:r>
                      <a:endParaRPr lang="en-US" sz="1600" dirty="0"/>
                    </a:p>
                  </a:txBody>
                  <a:tcPr marL="85134" marR="85134" marT="45726" marB="45726"/>
                </a:tc>
                <a:tc>
                  <a:txBody>
                    <a:bodyPr/>
                    <a:lstStyle/>
                    <a:p>
                      <a:r>
                        <a:rPr lang="en-US" sz="1600" dirty="0" smtClean="0"/>
                        <a:t>Single: 2+ and 2+ (sleeper berth, both periods), 10 total.  Team: 4+ and 4+ (sleeper berth, both periods), 8 total.  10-hour total daily  off-duty limit still applies</a:t>
                      </a:r>
                      <a:endParaRPr lang="en-US" sz="1600" dirty="0"/>
                    </a:p>
                  </a:txBody>
                  <a:tcPr marL="85134" marR="85134" marT="45726" marB="45726"/>
                </a:tc>
              </a:tr>
              <a:tr h="540198">
                <a:tc>
                  <a:txBody>
                    <a:bodyPr/>
                    <a:lstStyle/>
                    <a:p>
                      <a:r>
                        <a:rPr lang="en-US" sz="1600" dirty="0" smtClean="0"/>
                        <a:t>Other </a:t>
                      </a:r>
                      <a:endParaRPr lang="en-US" sz="1600" dirty="0"/>
                    </a:p>
                  </a:txBody>
                  <a:tcPr marL="85134" marR="85134" marT="45726" marB="45726"/>
                </a:tc>
                <a:tc>
                  <a:txBody>
                    <a:bodyPr/>
                    <a:lstStyle/>
                    <a:p>
                      <a:r>
                        <a:rPr lang="en-US" sz="1600" dirty="0" smtClean="0"/>
                        <a:t>Time spent resting in parked CMV may be off-duty</a:t>
                      </a:r>
                      <a:endParaRPr lang="en-US" sz="1600" dirty="0"/>
                    </a:p>
                  </a:txBody>
                  <a:tcPr marL="85134" marR="85134" marT="45726" marB="45726"/>
                </a:tc>
              </a:tr>
            </a:tbl>
          </a:graphicData>
        </a:graphic>
      </p:graphicFrame>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p:cNvSpPr>
            <a:spLocks noGrp="1"/>
          </p:cNvSpPr>
          <p:nvPr>
            <p:ph type="title"/>
          </p:nvPr>
        </p:nvSpPr>
        <p:spPr/>
        <p:txBody>
          <a:bodyPr/>
          <a:lstStyle/>
          <a:p>
            <a:pPr>
              <a:lnSpc>
                <a:spcPts val="4575"/>
              </a:lnSpc>
            </a:pPr>
            <a:r>
              <a:rPr lang="en-US" dirty="0" smtClean="0"/>
              <a:t>HOS Rules</a:t>
            </a:r>
          </a:p>
        </p:txBody>
      </p:sp>
      <p:sp>
        <p:nvSpPr>
          <p:cNvPr id="199683" name="Content Placeholder 2"/>
          <p:cNvSpPr>
            <a:spLocks noGrp="1"/>
          </p:cNvSpPr>
          <p:nvPr>
            <p:ph idx="1"/>
          </p:nvPr>
        </p:nvSpPr>
        <p:spPr>
          <a:xfrm>
            <a:off x="457200" y="1600200"/>
            <a:ext cx="5486400" cy="4525963"/>
          </a:xfrm>
        </p:spPr>
        <p:txBody>
          <a:bodyPr/>
          <a:lstStyle/>
          <a:p>
            <a:r>
              <a:rPr lang="en-US" sz="2800" dirty="0" smtClean="0"/>
              <a:t>Relatively simple</a:t>
            </a:r>
          </a:p>
          <a:p>
            <a:r>
              <a:rPr lang="en-US" sz="2800" dirty="0" smtClean="0"/>
              <a:t>Generally enforceable</a:t>
            </a:r>
          </a:p>
          <a:p>
            <a:r>
              <a:rPr lang="en-US" sz="2800" dirty="0" smtClean="0"/>
              <a:t>Afford the </a:t>
            </a:r>
            <a:r>
              <a:rPr lang="en-US" sz="2800" i="1" dirty="0" smtClean="0"/>
              <a:t>opportunity</a:t>
            </a:r>
            <a:r>
              <a:rPr lang="en-US" sz="2800" dirty="0" smtClean="0"/>
              <a:t> for sufficient sleep and rest</a:t>
            </a:r>
          </a:p>
          <a:p>
            <a:r>
              <a:rPr lang="en-US" sz="2800" dirty="0" smtClean="0"/>
              <a:t>“Level the playing field”</a:t>
            </a:r>
          </a:p>
          <a:p>
            <a:r>
              <a:rPr lang="en-US" sz="2800" dirty="0" smtClean="0"/>
              <a:t>Help protect workers</a:t>
            </a:r>
          </a:p>
          <a:p>
            <a:r>
              <a:rPr lang="en-US" sz="2800" dirty="0" smtClean="0"/>
              <a:t>Compliant carriers and drivers have lower crash rates</a:t>
            </a:r>
          </a:p>
        </p:txBody>
      </p:sp>
      <p:pic>
        <p:nvPicPr>
          <p:cNvPr id="199684" name="Picture 5" title="Driver updating HOS lo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81200"/>
            <a:ext cx="2571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P:\457407\Working\Documents\Module Content\istock photos\Module 3\smiling truck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39700"/>
            <a:ext cx="2362200"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3"/>
          <p:cNvGrpSpPr>
            <a:grpSpLocks/>
          </p:cNvGrpSpPr>
          <p:nvPr/>
        </p:nvGrpSpPr>
        <p:grpSpPr bwMode="auto">
          <a:xfrm>
            <a:off x="495300" y="3200400"/>
            <a:ext cx="2566988" cy="1314450"/>
            <a:chOff x="495300" y="3201005"/>
            <a:chExt cx="2567317" cy="1313567"/>
          </a:xfrm>
        </p:grpSpPr>
        <p:sp>
          <p:nvSpPr>
            <p:cNvPr id="201753" name="TextBox 5"/>
            <p:cNvSpPr txBox="1">
              <a:spLocks noChangeArrowheads="1"/>
            </p:cNvSpPr>
            <p:nvPr/>
          </p:nvSpPr>
          <p:spPr bwMode="auto">
            <a:xfrm>
              <a:off x="495300" y="3437354"/>
              <a:ext cx="2209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a:latin typeface="Calibri" pitchFamily="34" charset="0"/>
                </a:rPr>
                <a:t>HOS Compliance</a:t>
              </a:r>
            </a:p>
          </p:txBody>
        </p:sp>
        <p:sp>
          <p:nvSpPr>
            <p:cNvPr id="7" name="Right Arrow 6"/>
            <p:cNvSpPr/>
            <p:nvPr/>
          </p:nvSpPr>
          <p:spPr>
            <a:xfrm rot="19785035">
              <a:off x="1868664" y="3201005"/>
              <a:ext cx="1193953" cy="33156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3" name="Group 37"/>
          <p:cNvGrpSpPr>
            <a:grpSpLocks/>
          </p:cNvGrpSpPr>
          <p:nvPr/>
        </p:nvGrpSpPr>
        <p:grpSpPr bwMode="auto">
          <a:xfrm>
            <a:off x="3082925" y="3352800"/>
            <a:ext cx="5994400" cy="2478088"/>
            <a:chOff x="3082799" y="3352234"/>
            <a:chExt cx="5993919" cy="2478496"/>
          </a:xfrm>
        </p:grpSpPr>
        <p:grpSp>
          <p:nvGrpSpPr>
            <p:cNvPr id="201744" name="Group 1"/>
            <p:cNvGrpSpPr>
              <a:grpSpLocks/>
            </p:cNvGrpSpPr>
            <p:nvPr/>
          </p:nvGrpSpPr>
          <p:grpSpPr bwMode="auto">
            <a:xfrm>
              <a:off x="3082799" y="3730230"/>
              <a:ext cx="2046303" cy="1980244"/>
              <a:chOff x="2908028" y="3991970"/>
              <a:chExt cx="2209800" cy="2098669"/>
            </a:xfrm>
          </p:grpSpPr>
          <p:sp>
            <p:nvSpPr>
              <p:cNvPr id="201751" name="TextBox 8"/>
              <p:cNvSpPr txBox="1">
                <a:spLocks noChangeArrowheads="1"/>
              </p:cNvSpPr>
              <p:nvPr/>
            </p:nvSpPr>
            <p:spPr bwMode="auto">
              <a:xfrm>
                <a:off x="2908028" y="5079473"/>
                <a:ext cx="2209800" cy="101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a:latin typeface="Calibri" pitchFamily="34" charset="0"/>
                  </a:rPr>
                  <a:t>Amount of sleep</a:t>
                </a:r>
              </a:p>
            </p:txBody>
          </p:sp>
          <p:sp>
            <p:nvSpPr>
              <p:cNvPr id="12" name="Right Arrow 11"/>
              <p:cNvSpPr/>
              <p:nvPr/>
            </p:nvSpPr>
            <p:spPr>
              <a:xfrm rot="16200000">
                <a:off x="3358026" y="4422956"/>
                <a:ext cx="1193045" cy="33084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201745" name="Group 2"/>
            <p:cNvGrpSpPr>
              <a:grpSpLocks/>
            </p:cNvGrpSpPr>
            <p:nvPr/>
          </p:nvGrpSpPr>
          <p:grpSpPr bwMode="auto">
            <a:xfrm>
              <a:off x="5446240" y="3730979"/>
              <a:ext cx="1940315" cy="2099751"/>
              <a:chOff x="5548539" y="4065894"/>
              <a:chExt cx="2209800" cy="2301567"/>
            </a:xfrm>
          </p:grpSpPr>
          <p:sp>
            <p:nvSpPr>
              <p:cNvPr id="201749" name="TextBox 9"/>
              <p:cNvSpPr txBox="1">
                <a:spLocks noChangeArrowheads="1"/>
              </p:cNvSpPr>
              <p:nvPr/>
            </p:nvSpPr>
            <p:spPr bwMode="auto">
              <a:xfrm>
                <a:off x="5548539" y="5290243"/>
                <a:ext cx="2209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a:latin typeface="Calibri" pitchFamily="34" charset="0"/>
                  </a:rPr>
                  <a:t>Circadian Rhythm</a:t>
                </a:r>
              </a:p>
            </p:txBody>
          </p:sp>
          <p:sp>
            <p:nvSpPr>
              <p:cNvPr id="13" name="Right Arrow 12"/>
              <p:cNvSpPr/>
              <p:nvPr/>
            </p:nvSpPr>
            <p:spPr>
              <a:xfrm rot="14844437">
                <a:off x="5149729" y="4498224"/>
                <a:ext cx="1193893" cy="33083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201746" name="Group 14"/>
            <p:cNvGrpSpPr>
              <a:grpSpLocks/>
            </p:cNvGrpSpPr>
            <p:nvPr/>
          </p:nvGrpSpPr>
          <p:grpSpPr bwMode="auto">
            <a:xfrm>
              <a:off x="5870753" y="3352234"/>
              <a:ext cx="3205965" cy="639606"/>
              <a:chOff x="5914347" y="3875430"/>
              <a:chExt cx="3506117" cy="724421"/>
            </a:xfrm>
          </p:grpSpPr>
          <p:sp>
            <p:nvSpPr>
              <p:cNvPr id="201747" name="TextBox 10"/>
              <p:cNvSpPr txBox="1">
                <a:spLocks noChangeArrowheads="1"/>
              </p:cNvSpPr>
              <p:nvPr/>
            </p:nvSpPr>
            <p:spPr bwMode="auto">
              <a:xfrm>
                <a:off x="6960662" y="4007249"/>
                <a:ext cx="2459802" cy="59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a:latin typeface="Calibri" pitchFamily="34" charset="0"/>
                  </a:rPr>
                  <a:t>Time awake</a:t>
                </a:r>
              </a:p>
            </p:txBody>
          </p:sp>
          <p:sp>
            <p:nvSpPr>
              <p:cNvPr id="14" name="Right Arrow 13"/>
              <p:cNvSpPr/>
              <p:nvPr/>
            </p:nvSpPr>
            <p:spPr>
              <a:xfrm rot="13136483">
                <a:off x="5913770" y="3875430"/>
                <a:ext cx="1194359" cy="3308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grpSp>
        <p:nvGrpSpPr>
          <p:cNvPr id="8" name="Group 39"/>
          <p:cNvGrpSpPr>
            <a:grpSpLocks/>
          </p:cNvGrpSpPr>
          <p:nvPr/>
        </p:nvGrpSpPr>
        <p:grpSpPr bwMode="auto">
          <a:xfrm>
            <a:off x="396875" y="3454400"/>
            <a:ext cx="8837613" cy="3352800"/>
            <a:chOff x="396473" y="3454068"/>
            <a:chExt cx="8838475" cy="3353694"/>
          </a:xfrm>
        </p:grpSpPr>
        <p:grpSp>
          <p:nvGrpSpPr>
            <p:cNvPr id="201735" name="Group 21"/>
            <p:cNvGrpSpPr>
              <a:grpSpLocks/>
            </p:cNvGrpSpPr>
            <p:nvPr/>
          </p:nvGrpSpPr>
          <p:grpSpPr bwMode="auto">
            <a:xfrm>
              <a:off x="396473" y="3752870"/>
              <a:ext cx="2474386" cy="2694626"/>
              <a:chOff x="396473" y="3752870"/>
              <a:chExt cx="2474386" cy="2694626"/>
            </a:xfrm>
          </p:grpSpPr>
          <p:sp>
            <p:nvSpPr>
              <p:cNvPr id="16" name="Right Arrow 15"/>
              <p:cNvSpPr/>
              <p:nvPr/>
            </p:nvSpPr>
            <p:spPr>
              <a:xfrm rot="18502163">
                <a:off x="1787897" y="4504507"/>
                <a:ext cx="1835639" cy="331820"/>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1743" name="TextBox 16"/>
              <p:cNvSpPr txBox="1">
                <a:spLocks noChangeArrowheads="1"/>
              </p:cNvSpPr>
              <p:nvPr/>
            </p:nvSpPr>
            <p:spPr bwMode="auto">
              <a:xfrm>
                <a:off x="396473" y="5493389"/>
                <a:ext cx="24074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a:latin typeface="Calibri" pitchFamily="34" charset="0"/>
                  </a:rPr>
                  <a:t>Individual susceptibility</a:t>
                </a:r>
              </a:p>
            </p:txBody>
          </p:sp>
        </p:grpSp>
        <p:grpSp>
          <p:nvGrpSpPr>
            <p:cNvPr id="201736" name="Group 34"/>
            <p:cNvGrpSpPr>
              <a:grpSpLocks/>
            </p:cNvGrpSpPr>
            <p:nvPr/>
          </p:nvGrpSpPr>
          <p:grpSpPr bwMode="auto">
            <a:xfrm>
              <a:off x="3432476" y="3855025"/>
              <a:ext cx="3225391" cy="2952737"/>
              <a:chOff x="3432476" y="3855025"/>
              <a:chExt cx="3225391" cy="2952737"/>
            </a:xfrm>
          </p:grpSpPr>
          <p:sp>
            <p:nvSpPr>
              <p:cNvPr id="201740" name="TextBox 17"/>
              <p:cNvSpPr txBox="1">
                <a:spLocks noChangeArrowheads="1"/>
              </p:cNvSpPr>
              <p:nvPr/>
            </p:nvSpPr>
            <p:spPr bwMode="auto">
              <a:xfrm>
                <a:off x="3432476" y="5915210"/>
                <a:ext cx="322539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600">
                    <a:latin typeface="Calibri" pitchFamily="34" charset="0"/>
                  </a:rPr>
                  <a:t>Task &amp; Environmental factors</a:t>
                </a:r>
              </a:p>
            </p:txBody>
          </p:sp>
          <p:sp>
            <p:nvSpPr>
              <p:cNvPr id="19" name="Right Arrow 18"/>
              <p:cNvSpPr/>
              <p:nvPr/>
            </p:nvSpPr>
            <p:spPr>
              <a:xfrm rot="16044610">
                <a:off x="4086801" y="4731581"/>
                <a:ext cx="2083355" cy="331820"/>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201737" name="Group 22"/>
            <p:cNvGrpSpPr>
              <a:grpSpLocks/>
            </p:cNvGrpSpPr>
            <p:nvPr/>
          </p:nvGrpSpPr>
          <p:grpSpPr bwMode="auto">
            <a:xfrm>
              <a:off x="6117320" y="3454068"/>
              <a:ext cx="3117628" cy="1353477"/>
              <a:chOff x="6117320" y="3454068"/>
              <a:chExt cx="3117628" cy="1353477"/>
            </a:xfrm>
          </p:grpSpPr>
          <p:sp>
            <p:nvSpPr>
              <p:cNvPr id="201738" name="TextBox 19"/>
              <p:cNvSpPr txBox="1">
                <a:spLocks noChangeArrowheads="1"/>
              </p:cNvSpPr>
              <p:nvPr/>
            </p:nvSpPr>
            <p:spPr bwMode="auto">
              <a:xfrm>
                <a:off x="6827494" y="4284325"/>
                <a:ext cx="24074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a:latin typeface="Calibri" pitchFamily="34" charset="0"/>
                  </a:rPr>
                  <a:t>Self-awareness</a:t>
                </a:r>
              </a:p>
            </p:txBody>
          </p:sp>
          <p:sp>
            <p:nvSpPr>
              <p:cNvPr id="21" name="Right Arrow 20"/>
              <p:cNvSpPr/>
              <p:nvPr/>
            </p:nvSpPr>
            <p:spPr>
              <a:xfrm rot="13522092">
                <a:off x="5735660" y="3835202"/>
                <a:ext cx="1129014" cy="366748"/>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sp>
        <p:nvSpPr>
          <p:cNvPr id="201734" name="TextBox 24"/>
          <p:cNvSpPr txBox="1">
            <a:spLocks noChangeArrowheads="1"/>
          </p:cNvSpPr>
          <p:nvPr/>
        </p:nvSpPr>
        <p:spPr bwMode="auto">
          <a:xfrm>
            <a:off x="3352800" y="2286000"/>
            <a:ext cx="2362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b="1">
                <a:solidFill>
                  <a:srgbClr val="FFFF00"/>
                </a:solidFill>
                <a:latin typeface="Calibri" pitchFamily="34" charset="0"/>
              </a:rPr>
              <a:t>Your Alertness and Performance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2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ppt_x"/>
                                          </p:val>
                                        </p:tav>
                                        <p:tav tm="100000">
                                          <p:val>
                                            <p:strVal val="#ppt_x"/>
                                          </p:val>
                                        </p:tav>
                                      </p:tavLst>
                                    </p:anim>
                                    <p:anim calcmode="lin" valueType="num">
                                      <p:cBhvr additive="base">
                                        <p:cTn id="12" dur="2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7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ppt_x"/>
                                          </p:val>
                                        </p:tav>
                                        <p:tav tm="100000">
                                          <p:val>
                                            <p:strVal val="#ppt_x"/>
                                          </p:val>
                                        </p:tav>
                                      </p:tavLst>
                                    </p:anim>
                                    <p:anim calcmode="lin" valueType="num">
                                      <p:cBhvr additive="base">
                                        <p:cTn id="16"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lnSpc>
                <a:spcPts val="4575"/>
              </a:lnSpc>
            </a:pPr>
            <a:r>
              <a:rPr lang="en-US" sz="4900" smtClean="0"/>
              <a:t>Trainer Responsibilities </a:t>
            </a:r>
            <a:endParaRPr lang="en-US" smtClean="0"/>
          </a:p>
        </p:txBody>
      </p:sp>
      <p:sp>
        <p:nvSpPr>
          <p:cNvPr id="44035" name="Content Placeholder 8"/>
          <p:cNvSpPr>
            <a:spLocks noGrp="1"/>
          </p:cNvSpPr>
          <p:nvPr>
            <p:ph idx="1"/>
          </p:nvPr>
        </p:nvSpPr>
        <p:spPr>
          <a:xfrm>
            <a:off x="457200" y="1600200"/>
            <a:ext cx="5867400" cy="4525963"/>
          </a:xfrm>
        </p:spPr>
        <p:txBody>
          <a:bodyPr/>
          <a:lstStyle/>
          <a:p>
            <a:r>
              <a:rPr lang="en-US" sz="2800" dirty="0" smtClean="0"/>
              <a:t>Gain additional knowledge on driver fatigue</a:t>
            </a:r>
          </a:p>
          <a:p>
            <a:r>
              <a:rPr lang="en-US" sz="2800" dirty="0" smtClean="0"/>
              <a:t>Conduct classroom training of Modules 3 and 4</a:t>
            </a:r>
          </a:p>
          <a:p>
            <a:r>
              <a:rPr lang="en-US" sz="2800" dirty="0" smtClean="0"/>
              <a:t>Oversee and facilitate web-based learning</a:t>
            </a:r>
          </a:p>
          <a:p>
            <a:r>
              <a:rPr lang="en-US" sz="2800" dirty="0" smtClean="0"/>
              <a:t>Keep FMP training records </a:t>
            </a:r>
          </a:p>
        </p:txBody>
      </p:sp>
      <p:pic>
        <p:nvPicPr>
          <p:cNvPr id="44036" name="Picture 2" title="Cartoon image of instructor before stude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3810000"/>
            <a:ext cx="1789113"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title="Cartoon instruc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1676400"/>
            <a:ext cx="13589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p:txBody>
          <a:bodyPr/>
          <a:lstStyle/>
          <a:p>
            <a:pPr>
              <a:lnSpc>
                <a:spcPts val="4575"/>
              </a:lnSpc>
            </a:pPr>
            <a:r>
              <a:rPr lang="en-US" smtClean="0"/>
              <a:t>Driver Obligations</a:t>
            </a:r>
          </a:p>
        </p:txBody>
      </p:sp>
      <p:sp>
        <p:nvSpPr>
          <p:cNvPr id="3" name="Content Placeholder 2"/>
          <p:cNvSpPr>
            <a:spLocks noGrp="1"/>
          </p:cNvSpPr>
          <p:nvPr>
            <p:ph idx="1"/>
          </p:nvPr>
        </p:nvSpPr>
        <p:spPr/>
        <p:txBody>
          <a:bodyPr rtlCol="0">
            <a:normAutofit fontScale="92500" lnSpcReduction="10000"/>
          </a:bodyPr>
          <a:lstStyle/>
          <a:p>
            <a:pPr fontAlgn="auto">
              <a:spcAft>
                <a:spcPts val="0"/>
              </a:spcAft>
              <a:defRPr/>
            </a:pPr>
            <a:r>
              <a:rPr lang="en-US" dirty="0" smtClean="0"/>
              <a:t>HOS rules are essential</a:t>
            </a:r>
          </a:p>
          <a:p>
            <a:pPr fontAlgn="auto">
              <a:spcAft>
                <a:spcPts val="0"/>
              </a:spcAft>
              <a:defRPr/>
            </a:pPr>
            <a:r>
              <a:rPr lang="en-US" dirty="0" smtClean="0"/>
              <a:t>You have two </a:t>
            </a:r>
            <a:r>
              <a:rPr lang="en-US" i="1" dirty="0" smtClean="0"/>
              <a:t>general</a:t>
            </a:r>
            <a:r>
              <a:rPr lang="en-US" dirty="0" smtClean="0"/>
              <a:t> safety obligations:</a:t>
            </a:r>
          </a:p>
          <a:p>
            <a:pPr lvl="1" fontAlgn="auto">
              <a:spcAft>
                <a:spcPts val="0"/>
              </a:spcAft>
              <a:defRPr/>
            </a:pPr>
            <a:r>
              <a:rPr lang="en-US" dirty="0" smtClean="0"/>
              <a:t>(1) Comply with laws and regulations</a:t>
            </a:r>
          </a:p>
          <a:p>
            <a:pPr lvl="1" fontAlgn="auto">
              <a:spcAft>
                <a:spcPts val="0"/>
              </a:spcAft>
              <a:defRPr/>
            </a:pPr>
            <a:r>
              <a:rPr lang="en-US" dirty="0" smtClean="0"/>
              <a:t>(2) Exercise good judgment beyond just complying with the rules</a:t>
            </a:r>
          </a:p>
          <a:p>
            <a:pPr fontAlgn="auto">
              <a:spcAft>
                <a:spcPts val="0"/>
              </a:spcAft>
              <a:defRPr/>
            </a:pPr>
            <a:r>
              <a:rPr lang="en-US" dirty="0" smtClean="0"/>
              <a:t>Similarly, you have two safety obligations relating to sleep and alertness:</a:t>
            </a:r>
          </a:p>
          <a:p>
            <a:pPr lvl="1" fontAlgn="auto">
              <a:spcAft>
                <a:spcPts val="0"/>
              </a:spcAft>
              <a:defRPr/>
            </a:pPr>
            <a:r>
              <a:rPr lang="en-US" dirty="0" smtClean="0"/>
              <a:t>(1) Comply with HOS rules</a:t>
            </a:r>
          </a:p>
          <a:p>
            <a:pPr lvl="1" fontAlgn="auto">
              <a:spcAft>
                <a:spcPts val="0"/>
              </a:spcAft>
              <a:defRPr/>
            </a:pPr>
            <a:r>
              <a:rPr lang="en-US" dirty="0" smtClean="0"/>
              <a:t>(2) Manage your fatigue and alertness beyond HOS compliance</a:t>
            </a:r>
            <a:endParaRPr lang="en-US"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p:cNvSpPr>
            <a:spLocks noGrp="1"/>
          </p:cNvSpPr>
          <p:nvPr>
            <p:ph type="title"/>
          </p:nvPr>
        </p:nvSpPr>
        <p:spPr/>
        <p:txBody>
          <a:bodyPr/>
          <a:lstStyle/>
          <a:p>
            <a:pPr>
              <a:lnSpc>
                <a:spcPts val="4575"/>
              </a:lnSpc>
            </a:pPr>
            <a:r>
              <a:rPr lang="en-US" smtClean="0"/>
              <a:t>Team Driving</a:t>
            </a:r>
          </a:p>
        </p:txBody>
      </p:sp>
      <p:sp>
        <p:nvSpPr>
          <p:cNvPr id="203779" name="Content Placeholder 2"/>
          <p:cNvSpPr>
            <a:spLocks noGrp="1"/>
          </p:cNvSpPr>
          <p:nvPr>
            <p:ph idx="1"/>
          </p:nvPr>
        </p:nvSpPr>
        <p:spPr/>
        <p:txBody>
          <a:bodyPr/>
          <a:lstStyle/>
          <a:p>
            <a:pPr>
              <a:buFont typeface="Arial" pitchFamily="34" charset="0"/>
              <a:buNone/>
            </a:pPr>
            <a:r>
              <a:rPr lang="en-US" u="sng" dirty="0" smtClean="0"/>
              <a:t>Topics</a:t>
            </a:r>
            <a:r>
              <a:rPr lang="en-US" dirty="0" smtClean="0"/>
              <a:t>:</a:t>
            </a:r>
          </a:p>
          <a:p>
            <a:r>
              <a:rPr lang="en-US" dirty="0" smtClean="0"/>
              <a:t>Advantages and disadvantages</a:t>
            </a:r>
          </a:p>
          <a:p>
            <a:r>
              <a:rPr lang="en-US" dirty="0" smtClean="0"/>
              <a:t>Key U.S. and Canadian HOS sleeper berth rules</a:t>
            </a:r>
          </a:p>
          <a:p>
            <a:r>
              <a:rPr lang="en-US" dirty="0" smtClean="0"/>
              <a:t>Compliant and safe sleeper berth use in team driving</a:t>
            </a:r>
          </a:p>
          <a:p>
            <a:r>
              <a:rPr lang="en-US" dirty="0" smtClean="0"/>
              <a:t>Improving team driving</a:t>
            </a:r>
          </a:p>
          <a:p>
            <a:pPr>
              <a:buFont typeface="Arial" pitchFamily="34" charset="0"/>
              <a:buNone/>
            </a:pPr>
            <a:endParaRPr lang="en-US" dirty="0" smtClean="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title"/>
          </p:nvPr>
        </p:nvSpPr>
        <p:spPr/>
        <p:txBody>
          <a:bodyPr/>
          <a:lstStyle/>
          <a:p>
            <a:pPr>
              <a:lnSpc>
                <a:spcPts val="4575"/>
              </a:lnSpc>
            </a:pPr>
            <a:r>
              <a:rPr lang="en-US" smtClean="0"/>
              <a:t>Team Driving:  Advantages  </a:t>
            </a:r>
          </a:p>
        </p:txBody>
      </p:sp>
      <p:sp>
        <p:nvSpPr>
          <p:cNvPr id="204803" name="Content Placeholder 3"/>
          <p:cNvSpPr>
            <a:spLocks noGrp="1"/>
          </p:cNvSpPr>
          <p:nvPr>
            <p:ph idx="1"/>
          </p:nvPr>
        </p:nvSpPr>
        <p:spPr>
          <a:xfrm>
            <a:off x="457200" y="1600200"/>
            <a:ext cx="6248400" cy="4525963"/>
          </a:xfrm>
        </p:spPr>
        <p:txBody>
          <a:bodyPr/>
          <a:lstStyle/>
          <a:p>
            <a:r>
              <a:rPr lang="en-US" dirty="0" smtClean="0"/>
              <a:t>Drivers help each other stay awake</a:t>
            </a:r>
          </a:p>
          <a:p>
            <a:r>
              <a:rPr lang="en-US" dirty="0" smtClean="0"/>
              <a:t>Drivers get more sleep</a:t>
            </a:r>
          </a:p>
          <a:p>
            <a:r>
              <a:rPr lang="en-US" dirty="0" smtClean="0"/>
              <a:t>Drivers can rest when tired</a:t>
            </a:r>
          </a:p>
          <a:p>
            <a:r>
              <a:rPr lang="en-US" dirty="0" smtClean="0"/>
              <a:t>Reduces time-on-task</a:t>
            </a:r>
          </a:p>
          <a:p>
            <a:r>
              <a:rPr lang="en-US" dirty="0" smtClean="0"/>
              <a:t>Team drivers less likely to “push themselves to the limit”</a:t>
            </a:r>
          </a:p>
          <a:p>
            <a:pPr lvl="1"/>
            <a:endParaRPr lang="en-US" dirty="0" smtClean="0"/>
          </a:p>
          <a:p>
            <a:pPr>
              <a:buFont typeface="Arial" pitchFamily="34" charset="0"/>
              <a:buNone/>
            </a:pPr>
            <a:endParaRPr lang="en-US" dirty="0" smtClean="0"/>
          </a:p>
        </p:txBody>
      </p:sp>
      <p:pic>
        <p:nvPicPr>
          <p:cNvPr id="204804" name="Picture 2" title="Two team drivers beside truck with lap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2514600"/>
            <a:ext cx="20351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p:txBody>
          <a:bodyPr/>
          <a:lstStyle/>
          <a:p>
            <a:pPr>
              <a:lnSpc>
                <a:spcPts val="4575"/>
              </a:lnSpc>
            </a:pPr>
            <a:r>
              <a:rPr lang="en-US" smtClean="0"/>
              <a:t>Team Driving:  Disadvantages </a:t>
            </a:r>
          </a:p>
        </p:txBody>
      </p:sp>
      <p:sp>
        <p:nvSpPr>
          <p:cNvPr id="205827" name="Content Placeholder 4"/>
          <p:cNvSpPr>
            <a:spLocks noGrp="1"/>
          </p:cNvSpPr>
          <p:nvPr>
            <p:ph idx="1"/>
          </p:nvPr>
        </p:nvSpPr>
        <p:spPr>
          <a:xfrm>
            <a:off x="457200" y="1600200"/>
            <a:ext cx="5791200" cy="4525963"/>
          </a:xfrm>
        </p:spPr>
        <p:txBody>
          <a:bodyPr/>
          <a:lstStyle/>
          <a:p>
            <a:r>
              <a:rPr lang="en-US" dirty="0" smtClean="0"/>
              <a:t>Poorer quality sleep in moving vehicles</a:t>
            </a:r>
          </a:p>
          <a:p>
            <a:r>
              <a:rPr lang="en-US" dirty="0" smtClean="0"/>
              <a:t>Greater use of split sleep may disrupt sleep patterns</a:t>
            </a:r>
          </a:p>
          <a:p>
            <a:r>
              <a:rPr lang="en-US" dirty="0" smtClean="0"/>
              <a:t>Can mean shorter rest breaks when vehicle is stopped</a:t>
            </a:r>
          </a:p>
          <a:p>
            <a:r>
              <a:rPr lang="en-US" dirty="0" smtClean="0"/>
              <a:t>Can mean greater fatigue at beginning of trip</a:t>
            </a:r>
          </a:p>
        </p:txBody>
      </p:sp>
      <p:pic>
        <p:nvPicPr>
          <p:cNvPr id="205828" name="Picture 2" title="Two team drivers beside truck with lap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2514600"/>
            <a:ext cx="20351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p:nvPr>
        </p:nvSpPr>
        <p:spPr/>
        <p:txBody>
          <a:bodyPr/>
          <a:lstStyle/>
          <a:p>
            <a:pPr>
              <a:lnSpc>
                <a:spcPts val="4575"/>
              </a:lnSpc>
            </a:pPr>
            <a:r>
              <a:rPr lang="en-US" smtClean="0"/>
              <a:t>Key U.S. Sleeper Berth Rules</a:t>
            </a:r>
          </a:p>
        </p:txBody>
      </p:sp>
      <p:graphicFrame>
        <p:nvGraphicFramePr>
          <p:cNvPr id="4" name="Content Placeholder 3"/>
          <p:cNvGraphicFramePr>
            <a:graphicFrameLocks noGrp="1"/>
          </p:cNvGraphicFramePr>
          <p:nvPr>
            <p:ph idx="1"/>
          </p:nvPr>
        </p:nvGraphicFramePr>
        <p:xfrm>
          <a:off x="457200" y="1600200"/>
          <a:ext cx="8229600" cy="4191000"/>
        </p:xfrm>
        <a:graphic>
          <a:graphicData uri="http://schemas.openxmlformats.org/drawingml/2006/table">
            <a:tbl>
              <a:tblPr firstRow="1" bandRow="1">
                <a:tableStyleId>{5C22544A-7EE6-4342-B048-85BDC9FD1C3A}</a:tableStyleId>
              </a:tblPr>
              <a:tblGrid>
                <a:gridCol w="4114800"/>
                <a:gridCol w="4114800"/>
              </a:tblGrid>
              <a:tr h="4191000">
                <a:tc>
                  <a:txBody>
                    <a:bodyPr/>
                    <a:lstStyle/>
                    <a:p>
                      <a:r>
                        <a:rPr lang="en-US" sz="2800" b="1" u="sng" dirty="0" smtClean="0"/>
                        <a:t>Trucks</a:t>
                      </a:r>
                      <a:r>
                        <a:rPr lang="en-US" sz="2800" b="1" dirty="0" smtClean="0"/>
                        <a:t>:  Drivers using the sleeper berth provision must take at least 8 consecutive hours in the sleeper berth, plus a separate 2 consecutive hours either in the sleeper berth, off duty, or any combination of the two. </a:t>
                      </a:r>
                      <a:endParaRPr lang="en-US" sz="2800" b="1" dirty="0"/>
                    </a:p>
                  </a:txBody>
                  <a:tcPr marL="85874" marR="85874"/>
                </a:tc>
                <a:tc>
                  <a:txBody>
                    <a:bodyPr/>
                    <a:lstStyle/>
                    <a:p>
                      <a:r>
                        <a:rPr lang="en-US" sz="2800" b="1" u="sng" dirty="0" smtClean="0"/>
                        <a:t>Buses</a:t>
                      </a:r>
                      <a:r>
                        <a:rPr lang="en-US" sz="2800" b="1" dirty="0" smtClean="0"/>
                        <a:t>:  Drivers using a sleeper berth must take at least 8 hours in the sleeper berth, and may split the sleeper-berth time into two periods provided neither is less than 2 hours. </a:t>
                      </a:r>
                      <a:endParaRPr lang="en-US" sz="2800" b="1" dirty="0"/>
                    </a:p>
                  </a:txBody>
                  <a:tcPr marL="85874" marR="85874"/>
                </a:tc>
              </a:tr>
            </a:tbl>
          </a:graphicData>
        </a:graphic>
      </p:graphicFrame>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p:cNvSpPr>
            <a:spLocks noGrp="1"/>
          </p:cNvSpPr>
          <p:nvPr>
            <p:ph type="title"/>
          </p:nvPr>
        </p:nvSpPr>
        <p:spPr/>
        <p:txBody>
          <a:bodyPr/>
          <a:lstStyle/>
          <a:p>
            <a:pPr>
              <a:lnSpc>
                <a:spcPts val="4575"/>
              </a:lnSpc>
            </a:pPr>
            <a:r>
              <a:rPr lang="en-US" smtClean="0"/>
              <a:t>Key Canadian Sleeper Berth Rules </a:t>
            </a:r>
          </a:p>
        </p:txBody>
      </p:sp>
      <p:graphicFrame>
        <p:nvGraphicFramePr>
          <p:cNvPr id="4" name="Content Placeholder 3"/>
          <p:cNvGraphicFramePr>
            <a:graphicFrameLocks noGrp="1"/>
          </p:cNvGraphicFramePr>
          <p:nvPr>
            <p:ph idx="1"/>
          </p:nvPr>
        </p:nvGraphicFramePr>
        <p:xfrm>
          <a:off x="457200" y="1600200"/>
          <a:ext cx="8229600" cy="4846638"/>
        </p:xfrm>
        <a:graphic>
          <a:graphicData uri="http://schemas.openxmlformats.org/drawingml/2006/table">
            <a:tbl>
              <a:tblPr firstRow="1" bandRow="1">
                <a:tableStyleId>{5C22544A-7EE6-4342-B048-85BDC9FD1C3A}</a:tableStyleId>
              </a:tblPr>
              <a:tblGrid>
                <a:gridCol w="4114800"/>
                <a:gridCol w="4114800"/>
              </a:tblGrid>
              <a:tr h="4846638">
                <a:tc>
                  <a:txBody>
                    <a:bodyPr/>
                    <a:lstStyle/>
                    <a:p>
                      <a:r>
                        <a:rPr lang="en-US" sz="2400" b="1" u="sng" dirty="0" smtClean="0"/>
                        <a:t>Single Drivers (Truck or Bus)</a:t>
                      </a:r>
                      <a:r>
                        <a:rPr lang="en-US" sz="2400" b="1" dirty="0" smtClean="0"/>
                        <a:t>:  Single drivers may split their 10 hours off-duty in no more than 2</a:t>
                      </a:r>
                      <a:r>
                        <a:rPr lang="en-US" sz="2400" b="1" baseline="0" dirty="0" smtClean="0"/>
                        <a:t> periods </a:t>
                      </a:r>
                      <a:r>
                        <a:rPr lang="en-US" sz="2400" b="1" dirty="0" smtClean="0"/>
                        <a:t>provided that:</a:t>
                      </a:r>
                    </a:p>
                    <a:p>
                      <a:r>
                        <a:rPr lang="en-US" sz="2400" b="1" i="0" kern="1200" baseline="0" dirty="0" smtClean="0">
                          <a:solidFill>
                            <a:schemeClr val="bg1"/>
                          </a:solidFill>
                          <a:latin typeface="+mn-lt"/>
                          <a:ea typeface="+mn-ea"/>
                          <a:cs typeface="+mn-cs"/>
                        </a:rPr>
                        <a:t>(a) neither period in the sleeper berth is shorter than 2 hours;</a:t>
                      </a:r>
                    </a:p>
                    <a:p>
                      <a:r>
                        <a:rPr lang="en-US" sz="2400" b="1" i="0" kern="1200" baseline="0" dirty="0" smtClean="0">
                          <a:solidFill>
                            <a:schemeClr val="bg1"/>
                          </a:solidFill>
                          <a:latin typeface="+mn-lt"/>
                          <a:ea typeface="+mn-ea"/>
                          <a:cs typeface="+mn-cs"/>
                        </a:rPr>
                        <a:t>(b) the total of the 2 periods in the sleeper berth is at least 10 hours.</a:t>
                      </a:r>
                      <a:endParaRPr lang="en-US" sz="2400" b="1" i="0" dirty="0">
                        <a:solidFill>
                          <a:schemeClr val="bg1"/>
                        </a:solidFill>
                      </a:endParaRPr>
                    </a:p>
                  </a:txBody>
                  <a:tcPr marL="87394" marR="87394" marT="45723" marB="45723">
                    <a:solidFill>
                      <a:srgbClr val="AF3E1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u="sng" dirty="0" smtClean="0"/>
                        <a:t>Team Drivers (Truck or Bus)</a:t>
                      </a:r>
                      <a:r>
                        <a:rPr lang="en-US" sz="2400" b="1" dirty="0" smtClean="0"/>
                        <a:t>:  Team drivers may split their 10 hours off-duty by spending 2 periods in the sleeper berth</a:t>
                      </a:r>
                      <a:r>
                        <a:rPr lang="en-US" sz="2400" b="1" baseline="0" dirty="0" smtClean="0"/>
                        <a:t> to obtain at least 8 or those hours, provided that:</a:t>
                      </a:r>
                    </a:p>
                    <a:p>
                      <a:r>
                        <a:rPr lang="en-US" sz="2400" b="1" i="0" kern="1200" baseline="0" dirty="0" smtClean="0">
                          <a:solidFill>
                            <a:schemeClr val="bg1"/>
                          </a:solidFill>
                          <a:latin typeface="+mn-lt"/>
                          <a:ea typeface="+mn-ea"/>
                          <a:cs typeface="+mn-cs"/>
                        </a:rPr>
                        <a:t>(a) neither period in the sleeper berth is shorter than 4 hours;</a:t>
                      </a:r>
                    </a:p>
                    <a:p>
                      <a:r>
                        <a:rPr lang="en-US" sz="2400" b="1" i="0" kern="1200" baseline="0" dirty="0" smtClean="0">
                          <a:solidFill>
                            <a:schemeClr val="bg1"/>
                          </a:solidFill>
                          <a:latin typeface="+mn-lt"/>
                          <a:ea typeface="+mn-ea"/>
                          <a:cs typeface="+mn-cs"/>
                        </a:rPr>
                        <a:t>(b) the total of the 2 periods in the sleeper berth is at least 8 hours.</a:t>
                      </a:r>
                      <a:endParaRPr lang="en-US" sz="2400" b="1" i="0" dirty="0" smtClean="0">
                        <a:solidFill>
                          <a:schemeClr val="bg1"/>
                        </a:solidFill>
                      </a:endParaRPr>
                    </a:p>
                    <a:p>
                      <a:endParaRPr lang="en-US" sz="2400" b="1" dirty="0"/>
                    </a:p>
                  </a:txBody>
                  <a:tcPr marL="87394" marR="87394" marT="45723" marB="45723"/>
                </a:tc>
              </a:tr>
            </a:tbl>
          </a:graphicData>
        </a:graphic>
      </p:graphicFrame>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Compliant &amp; Safe </a:t>
            </a:r>
            <a:br>
              <a:rPr lang="en-US" sz="4900" dirty="0" smtClean="0"/>
            </a:br>
            <a:r>
              <a:rPr lang="en-US" sz="4900" dirty="0" smtClean="0"/>
              <a:t>Sleeper Berth Use </a:t>
            </a:r>
            <a:endParaRPr lang="en-US" dirty="0"/>
          </a:p>
        </p:txBody>
      </p:sp>
      <p:sp>
        <p:nvSpPr>
          <p:cNvPr id="305154" name="Content Placeholder 2"/>
          <p:cNvSpPr>
            <a:spLocks noGrp="1"/>
          </p:cNvSpPr>
          <p:nvPr>
            <p:ph idx="1"/>
          </p:nvPr>
        </p:nvSpPr>
        <p:spPr/>
        <p:txBody>
          <a:bodyPr>
            <a:normAutofit lnSpcReduction="10000"/>
          </a:bodyPr>
          <a:lstStyle/>
          <a:p>
            <a:pPr>
              <a:defRPr/>
            </a:pPr>
            <a:r>
              <a:rPr lang="en-US" dirty="0" smtClean="0"/>
              <a:t>Plan sleeper berth periods in advance to be compliant and beneficial</a:t>
            </a:r>
          </a:p>
          <a:p>
            <a:pPr>
              <a:defRPr/>
            </a:pPr>
            <a:r>
              <a:rPr lang="en-US" dirty="0" smtClean="0"/>
              <a:t>When possible, take sleep periods during circadian valleys</a:t>
            </a:r>
          </a:p>
          <a:p>
            <a:pPr>
              <a:defRPr/>
            </a:pPr>
            <a:r>
              <a:rPr lang="en-US" dirty="0" smtClean="0"/>
              <a:t>Avoid both caffeine and strenuous activity in hours before breaks</a:t>
            </a:r>
          </a:p>
          <a:p>
            <a:pPr>
              <a:defRPr/>
            </a:pPr>
            <a:r>
              <a:rPr lang="en-US" dirty="0" smtClean="0"/>
              <a:t>Keep sleeper berth totally dark or use eyeshades</a:t>
            </a:r>
          </a:p>
          <a:p>
            <a:pPr>
              <a:defRPr/>
            </a:pPr>
            <a:r>
              <a:rPr lang="en-US" dirty="0" smtClean="0"/>
              <a:t>Don’t drive immediately after awakening</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p:txBody>
          <a:bodyPr/>
          <a:lstStyle/>
          <a:p>
            <a:pPr>
              <a:lnSpc>
                <a:spcPts val="4575"/>
              </a:lnSpc>
            </a:pPr>
            <a:r>
              <a:rPr lang="en-US" smtClean="0"/>
              <a:t>Improving Team Driving </a:t>
            </a:r>
          </a:p>
        </p:txBody>
      </p:sp>
      <p:sp>
        <p:nvSpPr>
          <p:cNvPr id="3" name="Content Placeholder 2"/>
          <p:cNvSpPr>
            <a:spLocks noGrp="1"/>
          </p:cNvSpPr>
          <p:nvPr>
            <p:ph idx="1"/>
          </p:nvPr>
        </p:nvSpPr>
        <p:spPr>
          <a:xfrm>
            <a:off x="457200" y="1600200"/>
            <a:ext cx="5105400" cy="4525963"/>
          </a:xfrm>
        </p:spPr>
        <p:txBody>
          <a:bodyPr rtlCol="0">
            <a:normAutofit fontScale="92500"/>
          </a:bodyPr>
          <a:lstStyle/>
          <a:p>
            <a:pPr fontAlgn="auto">
              <a:spcAft>
                <a:spcPts val="0"/>
              </a:spcAft>
              <a:defRPr/>
            </a:pPr>
            <a:r>
              <a:rPr lang="en-US" dirty="0" smtClean="0"/>
              <a:t>Team driving is a partnership!</a:t>
            </a:r>
          </a:p>
          <a:p>
            <a:pPr fontAlgn="auto">
              <a:spcAft>
                <a:spcPts val="0"/>
              </a:spcAft>
              <a:defRPr/>
            </a:pPr>
            <a:r>
              <a:rPr lang="en-US" dirty="0" smtClean="0"/>
              <a:t>To sleep well, each driver must have full confidence in the other driver</a:t>
            </a:r>
          </a:p>
          <a:p>
            <a:pPr fontAlgn="auto">
              <a:spcAft>
                <a:spcPts val="0"/>
              </a:spcAft>
              <a:defRPr/>
            </a:pPr>
            <a:r>
              <a:rPr lang="en-US" dirty="0" smtClean="0"/>
              <a:t>Driver should strive to be “smooth operator”</a:t>
            </a:r>
          </a:p>
          <a:p>
            <a:pPr fontAlgn="auto">
              <a:spcAft>
                <a:spcPts val="0"/>
              </a:spcAft>
              <a:defRPr/>
            </a:pPr>
            <a:r>
              <a:rPr lang="en-US" dirty="0" smtClean="0"/>
              <a:t>Agree on a game plan for sleep and rest that meets each driver’s needs</a:t>
            </a:r>
            <a:endParaRPr lang="en-US" dirty="0"/>
          </a:p>
        </p:txBody>
      </p:sp>
      <p:pic>
        <p:nvPicPr>
          <p:cNvPr id="209924" name="Picture 2" title="Husband &amp; wife team in truck c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038" y="2205038"/>
            <a:ext cx="2189162"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4"/>
          <p:cNvSpPr>
            <a:spLocks noGrp="1"/>
          </p:cNvSpPr>
          <p:nvPr>
            <p:ph type="ctrTitle"/>
          </p:nvPr>
        </p:nvSpPr>
        <p:spPr>
          <a:solidFill>
            <a:srgbClr val="C00000">
              <a:alpha val="59999"/>
            </a:srgbClr>
          </a:solidFill>
          <a:ln w="9525" cmpd="sng"/>
        </p:spPr>
        <p:txBody>
          <a:bodyPr/>
          <a:lstStyle/>
          <a:p>
            <a:r>
              <a:rPr lang="en-US" smtClean="0"/>
              <a:t>Conclusion: Review and Summary</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i="1" dirty="0" smtClean="0">
                <a:solidFill>
                  <a:srgbClr val="002060"/>
                </a:solidFill>
              </a:rPr>
              <a:t/>
            </a:r>
            <a:br>
              <a:rPr lang="en-US" sz="4000" i="1" dirty="0" smtClean="0">
                <a:solidFill>
                  <a:srgbClr val="002060"/>
                </a:solidFill>
              </a:rPr>
            </a:br>
            <a:r>
              <a:rPr lang="en-US" sz="4900" dirty="0" smtClean="0"/>
              <a:t>Review</a:t>
            </a:r>
            <a:br>
              <a:rPr lang="en-US" sz="4900" dirty="0" smtClean="0"/>
            </a:br>
            <a:endParaRPr lang="en-US" sz="4900" dirty="0"/>
          </a:p>
        </p:txBody>
      </p:sp>
      <p:sp>
        <p:nvSpPr>
          <p:cNvPr id="211971" name="Content Placeholder 2"/>
          <p:cNvSpPr>
            <a:spLocks noGrp="1"/>
          </p:cNvSpPr>
          <p:nvPr>
            <p:ph idx="1"/>
          </p:nvPr>
        </p:nvSpPr>
        <p:spPr/>
        <p:txBody>
          <a:bodyPr/>
          <a:lstStyle/>
          <a:p>
            <a:pPr>
              <a:buFont typeface="Arial" pitchFamily="34" charset="0"/>
              <a:buNone/>
            </a:pPr>
            <a:r>
              <a:rPr lang="en-US" u="sng" smtClean="0"/>
              <a:t>Topics</a:t>
            </a:r>
            <a:r>
              <a:rPr lang="en-US" smtClean="0"/>
              <a:t>: </a:t>
            </a:r>
          </a:p>
          <a:p>
            <a:r>
              <a:rPr lang="en-US" smtClean="0"/>
              <a:t>Key terms and concepts</a:t>
            </a:r>
          </a:p>
          <a:p>
            <a:r>
              <a:rPr lang="en-US" smtClean="0"/>
              <a:t>Myths (misconceptions) about sleep and alertness</a:t>
            </a:r>
          </a:p>
          <a:p>
            <a:r>
              <a:rPr lang="en-US" smtClean="0"/>
              <a:t>Recap of fatigue management “Dos” and “Don’ts”</a:t>
            </a:r>
          </a:p>
          <a:p>
            <a:pPr>
              <a:buFont typeface="Arial" pitchFamily="34" charset="0"/>
              <a:buNone/>
            </a:pPr>
            <a:endParaRPr lang="en-US"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i="1" dirty="0" smtClean="0">
                <a:solidFill>
                  <a:srgbClr val="002060"/>
                </a:solidFill>
              </a:rPr>
              <a:t/>
            </a:r>
            <a:br>
              <a:rPr lang="en-US" sz="4000" i="1" dirty="0" smtClean="0">
                <a:solidFill>
                  <a:srgbClr val="002060"/>
                </a:solidFill>
              </a:rPr>
            </a:br>
            <a:r>
              <a:rPr lang="en-US" sz="4900" dirty="0" smtClean="0"/>
              <a:t>Web-Based Training </a:t>
            </a:r>
            <a:r>
              <a:rPr lang="en-US" dirty="0" smtClean="0"/>
              <a:t/>
            </a:r>
            <a:br>
              <a:rPr lang="en-US" dirty="0" smtClean="0"/>
            </a:br>
            <a:endParaRPr lang="en-US" dirty="0"/>
          </a:p>
        </p:txBody>
      </p:sp>
      <p:sp>
        <p:nvSpPr>
          <p:cNvPr id="45059" name="Content Placeholder 2"/>
          <p:cNvSpPr>
            <a:spLocks noGrp="1"/>
          </p:cNvSpPr>
          <p:nvPr>
            <p:ph idx="1"/>
          </p:nvPr>
        </p:nvSpPr>
        <p:spPr/>
        <p:txBody>
          <a:bodyPr/>
          <a:lstStyle/>
          <a:p>
            <a:pPr>
              <a:buFont typeface="Arial" pitchFamily="34" charset="0"/>
              <a:buNone/>
            </a:pPr>
            <a:r>
              <a:rPr lang="en-US" u="sng" dirty="0" smtClean="0"/>
              <a:t>Topics</a:t>
            </a:r>
            <a:r>
              <a:rPr lang="en-US" dirty="0" smtClean="0"/>
              <a:t>:  </a:t>
            </a:r>
          </a:p>
          <a:p>
            <a:r>
              <a:rPr lang="en-US" dirty="0" smtClean="0"/>
              <a:t>Advantages</a:t>
            </a:r>
          </a:p>
          <a:p>
            <a:r>
              <a:rPr lang="en-US" dirty="0" smtClean="0"/>
              <a:t>FMP website &amp; Learning Management System (LMS)</a:t>
            </a:r>
          </a:p>
          <a:p>
            <a:r>
              <a:rPr lang="en-US" dirty="0" smtClean="0"/>
              <a:t>Supervising &amp; assisting trainees</a:t>
            </a:r>
          </a:p>
          <a:p>
            <a:r>
              <a:rPr lang="en-US" dirty="0" smtClean="0"/>
              <a:t>Testing &amp; record-keeping </a:t>
            </a:r>
          </a:p>
          <a:p>
            <a:pPr>
              <a:buFont typeface="Arial" pitchFamily="34" charset="0"/>
              <a:buNone/>
            </a:pPr>
            <a:endParaRPr lang="en-US" dirty="0" smtClean="0">
              <a:solidFill>
                <a:srgbClr val="002060"/>
              </a:solidFill>
            </a:endParaRPr>
          </a:p>
          <a:p>
            <a:endParaRPr lang="en-US" dirty="0" smtClean="0">
              <a:solidFill>
                <a:srgbClr val="002060"/>
              </a:solidFill>
            </a:endParaRPr>
          </a:p>
          <a:p>
            <a:pPr>
              <a:buFont typeface="Arial" pitchFamily="34" charset="0"/>
              <a:buNone/>
            </a:pPr>
            <a:endParaRPr lang="en-US" dirty="0" smtClean="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Review:  Key Fatigue Terms &amp; Concepts (1 of 2) </a:t>
            </a:r>
            <a:endParaRPr lang="en-US" dirty="0"/>
          </a:p>
        </p:txBody>
      </p:sp>
      <p:sp>
        <p:nvSpPr>
          <p:cNvPr id="212995" name="Content Placeholder 2"/>
          <p:cNvSpPr>
            <a:spLocks noGrp="1"/>
          </p:cNvSpPr>
          <p:nvPr>
            <p:ph idx="1"/>
          </p:nvPr>
        </p:nvSpPr>
        <p:spPr/>
        <p:txBody>
          <a:bodyPr/>
          <a:lstStyle/>
          <a:p>
            <a:r>
              <a:rPr lang="en-US" sz="2900" smtClean="0"/>
              <a:t>Sleep hygiene</a:t>
            </a:r>
            <a:endParaRPr lang="en-US" sz="2900" smtClean="0">
              <a:sym typeface="Wingdings" pitchFamily="2" charset="2"/>
            </a:endParaRPr>
          </a:p>
          <a:p>
            <a:r>
              <a:rPr lang="en-US" sz="2900" smtClean="0">
                <a:sym typeface="Wingdings" pitchFamily="2" charset="2"/>
              </a:rPr>
              <a:t>Subjective vs. objective                                                        self-assessment</a:t>
            </a:r>
          </a:p>
          <a:p>
            <a:r>
              <a:rPr lang="en-US" sz="2900" smtClean="0">
                <a:sym typeface="Wingdings" pitchFamily="2" charset="2"/>
              </a:rPr>
              <a:t>Microsleeps</a:t>
            </a:r>
          </a:p>
          <a:p>
            <a:r>
              <a:rPr lang="en-US" sz="2900" smtClean="0">
                <a:sym typeface="Wingdings" pitchFamily="2" charset="2"/>
              </a:rPr>
              <a:t>“Drift and jerk” steering</a:t>
            </a:r>
            <a:endParaRPr lang="en-US" sz="2800" smtClean="0">
              <a:sym typeface="Wingdings" pitchFamily="2" charset="2"/>
            </a:endParaRPr>
          </a:p>
          <a:p>
            <a:r>
              <a:rPr lang="en-US" sz="2800" smtClean="0">
                <a:sym typeface="Wingdings" pitchFamily="2" charset="2"/>
              </a:rPr>
              <a:t>Sleep debts and recovery</a:t>
            </a:r>
          </a:p>
          <a:p>
            <a:r>
              <a:rPr lang="en-US" sz="2800" smtClean="0">
                <a:sym typeface="Wingdings" pitchFamily="2" charset="2"/>
              </a:rPr>
              <a:t>Sleep structure</a:t>
            </a:r>
            <a:br>
              <a:rPr lang="en-US" sz="2800" smtClean="0">
                <a:sym typeface="Wingdings" pitchFamily="2" charset="2"/>
              </a:rPr>
            </a:br>
            <a:r>
              <a:rPr lang="en-US" sz="2800" smtClean="0">
                <a:sym typeface="Wingdings" pitchFamily="2" charset="2"/>
              </a:rPr>
              <a:t>(e.g., Non-REM vs. REM)</a:t>
            </a:r>
            <a:endParaRPr lang="en-US" sz="2900" smtClean="0">
              <a:sym typeface="Wingdings" pitchFamily="2" charset="2"/>
            </a:endParaRPr>
          </a:p>
          <a:p>
            <a:endParaRPr lang="en-US" sz="1800" smtClean="0">
              <a:solidFill>
                <a:srgbClr val="002060"/>
              </a:solidFill>
              <a:sym typeface="Wingdings" pitchFamily="2" charset="2"/>
            </a:endParaRPr>
          </a:p>
          <a:p>
            <a:endParaRPr lang="en-US" sz="1800" smtClean="0">
              <a:solidFill>
                <a:srgbClr val="002060"/>
              </a:solidFill>
              <a:sym typeface="Wingdings" pitchFamily="2" charset="2"/>
            </a:endParaRPr>
          </a:p>
          <a:p>
            <a:endParaRPr lang="en-US" sz="2400" smtClean="0">
              <a:solidFill>
                <a:srgbClr val="002060"/>
              </a:solidFill>
            </a:endParaRPr>
          </a:p>
        </p:txBody>
      </p:sp>
      <p:pic>
        <p:nvPicPr>
          <p:cNvPr id="212996" name="Picture 2" title="Man sleeping on recli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743200"/>
            <a:ext cx="3363913"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Content Placeholder 3"/>
          <p:cNvSpPr>
            <a:spLocks noGrp="1"/>
          </p:cNvSpPr>
          <p:nvPr>
            <p:ph idx="1"/>
          </p:nvPr>
        </p:nvSpPr>
        <p:spPr>
          <a:xfrm>
            <a:off x="457200" y="1600200"/>
            <a:ext cx="7162800" cy="4525963"/>
          </a:xfrm>
        </p:spPr>
        <p:txBody>
          <a:bodyPr/>
          <a:lstStyle/>
          <a:p>
            <a:r>
              <a:rPr lang="en-US" sz="3000" smtClean="0">
                <a:sym typeface="Wingdings" pitchFamily="2" charset="2"/>
              </a:rPr>
              <a:t>Internal vs. task-related fatigue</a:t>
            </a:r>
          </a:p>
          <a:p>
            <a:r>
              <a:rPr lang="en-US" sz="3000" smtClean="0">
                <a:sym typeface="Wingdings" pitchFamily="2" charset="2"/>
              </a:rPr>
              <a:t>Circadian rhythms</a:t>
            </a:r>
          </a:p>
          <a:p>
            <a:r>
              <a:rPr lang="en-US" sz="3000" smtClean="0">
                <a:sym typeface="Wingdings" pitchFamily="2" charset="2"/>
              </a:rPr>
              <a:t>Time awake</a:t>
            </a:r>
          </a:p>
          <a:p>
            <a:r>
              <a:rPr lang="en-US" sz="3000" smtClean="0">
                <a:sym typeface="Wingdings" pitchFamily="2" charset="2"/>
              </a:rPr>
              <a:t>Time-on-task</a:t>
            </a:r>
          </a:p>
          <a:p>
            <a:r>
              <a:rPr lang="en-US" sz="3000" smtClean="0">
                <a:sym typeface="Wingdings" pitchFamily="2" charset="2"/>
              </a:rPr>
              <a:t>Individual differences in fatigue susceptibility</a:t>
            </a:r>
          </a:p>
          <a:p>
            <a:r>
              <a:rPr lang="en-US" sz="3000" smtClean="0">
                <a:sym typeface="Wingdings" pitchFamily="2" charset="2"/>
              </a:rPr>
              <a:t>Sleep disorders (OSA, insomnia)</a:t>
            </a:r>
          </a:p>
          <a:p>
            <a:r>
              <a:rPr lang="en-US" sz="3000" smtClean="0">
                <a:sym typeface="Wingdings" pitchFamily="2" charset="2"/>
              </a:rPr>
              <a:t>Forward vs. backward schedule rotation</a:t>
            </a:r>
          </a:p>
          <a:p>
            <a:pPr>
              <a:buFont typeface="Arial" pitchFamily="34" charset="0"/>
              <a:buNone/>
            </a:pPr>
            <a:endParaRPr lang="en-US" smtClean="0">
              <a:solidFill>
                <a:srgbClr val="800000"/>
              </a:solidFill>
              <a:sym typeface="Wingdings" pitchFamily="2" charset="2"/>
            </a:endParaRPr>
          </a:p>
        </p:txBody>
      </p:sp>
      <p:sp>
        <p:nvSpPr>
          <p:cNvPr id="325634" name="Title 2"/>
          <p:cNvSpPr>
            <a:spLocks noGrp="1"/>
          </p:cNvSpPr>
          <p:nvPr>
            <p:ph type="title"/>
          </p:nvPr>
        </p:nvSpPr>
        <p:spPr/>
        <p:txBody>
          <a:bodyPr>
            <a:normAutofit fontScale="90000"/>
          </a:bodyPr>
          <a:lstStyle/>
          <a:p>
            <a:pPr>
              <a:lnSpc>
                <a:spcPts val="4575"/>
              </a:lnSpc>
              <a:defRPr/>
            </a:pPr>
            <a:r>
              <a:rPr lang="en-US" dirty="0" smtClean="0"/>
              <a:t>Review:  Key Fatigue Terms &amp; Concepts (2 of 2)</a:t>
            </a:r>
          </a:p>
        </p:txBody>
      </p:sp>
      <p:pic>
        <p:nvPicPr>
          <p:cNvPr id="214020" name="Picture 2" title="Sleep disorders with sad face written on chalk 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057400"/>
            <a:ext cx="2938463"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1"/>
          <p:cNvSpPr>
            <a:spLocks noGrp="1"/>
          </p:cNvSpPr>
          <p:nvPr>
            <p:ph type="title"/>
          </p:nvPr>
        </p:nvSpPr>
        <p:spPr/>
        <p:txBody>
          <a:bodyPr/>
          <a:lstStyle/>
          <a:p>
            <a:pPr>
              <a:lnSpc>
                <a:spcPts val="4575"/>
              </a:lnSpc>
            </a:pPr>
            <a:r>
              <a:rPr lang="en-US" smtClean="0"/>
              <a:t>Fatigue Myths (1 of 2) </a:t>
            </a:r>
          </a:p>
        </p:txBody>
      </p:sp>
      <p:sp>
        <p:nvSpPr>
          <p:cNvPr id="215043" name="Content Placeholder 2"/>
          <p:cNvSpPr>
            <a:spLocks noGrp="1"/>
          </p:cNvSpPr>
          <p:nvPr>
            <p:ph idx="1"/>
          </p:nvPr>
        </p:nvSpPr>
        <p:spPr>
          <a:xfrm>
            <a:off x="457200" y="1600200"/>
            <a:ext cx="5486400" cy="4525963"/>
          </a:xfrm>
        </p:spPr>
        <p:txBody>
          <a:bodyPr/>
          <a:lstStyle/>
          <a:p>
            <a:pPr marL="514350" indent="-514350">
              <a:buFont typeface="Calibri" pitchFamily="34" charset="0"/>
              <a:buAutoNum type="arabicPeriod"/>
            </a:pPr>
            <a:r>
              <a:rPr lang="en-US" sz="3000" dirty="0" smtClean="0"/>
              <a:t>“I can discipline myself to get by with less sleep”</a:t>
            </a:r>
          </a:p>
          <a:p>
            <a:pPr marL="514350" indent="-514350">
              <a:buFont typeface="Calibri" pitchFamily="34" charset="0"/>
              <a:buAutoNum type="arabicPeriod"/>
            </a:pPr>
            <a:r>
              <a:rPr lang="en-US" sz="3000" dirty="0" smtClean="0"/>
              <a:t>“I can motivate myself to push through even though I’m sleepy”</a:t>
            </a:r>
          </a:p>
          <a:p>
            <a:pPr marL="514350" indent="-514350">
              <a:buFont typeface="Calibri" pitchFamily="34" charset="0"/>
              <a:buAutoNum type="arabicPeriod"/>
            </a:pPr>
            <a:r>
              <a:rPr lang="en-US" sz="3000" dirty="0" smtClean="0"/>
              <a:t>“I’ve lost sleep before and done just fine”</a:t>
            </a:r>
          </a:p>
          <a:p>
            <a:pPr marL="514350" indent="-514350">
              <a:buFont typeface="Calibri" pitchFamily="34" charset="0"/>
              <a:buAutoNum type="arabicPeriod"/>
            </a:pPr>
            <a:r>
              <a:rPr lang="en-US" sz="3000" dirty="0" smtClean="0"/>
              <a:t>“I know how sleepy I am”</a:t>
            </a:r>
          </a:p>
        </p:txBody>
      </p:sp>
      <p:pic>
        <p:nvPicPr>
          <p:cNvPr id="215044" name="Picture 2" title="Man angry to be awakened by alarm cl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752600"/>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p:txBody>
          <a:bodyPr/>
          <a:lstStyle/>
          <a:p>
            <a:pPr>
              <a:lnSpc>
                <a:spcPts val="4575"/>
              </a:lnSpc>
            </a:pPr>
            <a:r>
              <a:rPr lang="en-US" smtClean="0"/>
              <a:t>Fatigue Myths (2 of 2) </a:t>
            </a:r>
          </a:p>
        </p:txBody>
      </p:sp>
      <p:sp>
        <p:nvSpPr>
          <p:cNvPr id="3" name="Content Placeholder 2"/>
          <p:cNvSpPr>
            <a:spLocks noGrp="1"/>
          </p:cNvSpPr>
          <p:nvPr>
            <p:ph idx="1"/>
          </p:nvPr>
        </p:nvSpPr>
        <p:spPr>
          <a:xfrm>
            <a:off x="457200" y="1600200"/>
            <a:ext cx="5562600" cy="4525963"/>
          </a:xfrm>
        </p:spPr>
        <p:txBody>
          <a:bodyPr rtlCol="0">
            <a:normAutofit/>
          </a:bodyPr>
          <a:lstStyle/>
          <a:p>
            <a:pPr marL="514350" indent="-514350" fontAlgn="auto">
              <a:spcAft>
                <a:spcPts val="0"/>
              </a:spcAft>
              <a:buFont typeface="+mj-lt"/>
              <a:buAutoNum type="arabicPeriod" startAt="5"/>
              <a:defRPr/>
            </a:pPr>
            <a:r>
              <a:rPr lang="en-US" sz="3000" dirty="0" smtClean="0"/>
              <a:t>“I can always just open the windows and turn up the radio”</a:t>
            </a:r>
          </a:p>
          <a:p>
            <a:pPr marL="514350" indent="-514350" fontAlgn="auto">
              <a:spcAft>
                <a:spcPts val="0"/>
              </a:spcAft>
              <a:buFont typeface="+mj-lt"/>
              <a:buAutoNum type="arabicPeriod" startAt="5"/>
              <a:defRPr/>
            </a:pPr>
            <a:r>
              <a:rPr lang="en-US" sz="3000" dirty="0" smtClean="0"/>
              <a:t>“A nap will only make it worse”</a:t>
            </a:r>
          </a:p>
          <a:p>
            <a:pPr marL="514350" indent="-514350" fontAlgn="auto">
              <a:spcAft>
                <a:spcPts val="0"/>
              </a:spcAft>
              <a:buFont typeface="+mj-lt"/>
              <a:buAutoNum type="arabicPeriod" startAt="5"/>
              <a:defRPr/>
            </a:pPr>
            <a:r>
              <a:rPr lang="en-US" sz="3000" dirty="0" smtClean="0"/>
              <a:t>“Alcohol helps me sleep”</a:t>
            </a:r>
          </a:p>
          <a:p>
            <a:pPr marL="514350" indent="-514350" fontAlgn="auto">
              <a:spcAft>
                <a:spcPts val="0"/>
              </a:spcAft>
              <a:buFont typeface="+mj-lt"/>
              <a:buAutoNum type="arabicPeriod" startAt="5"/>
              <a:defRPr/>
            </a:pPr>
            <a:r>
              <a:rPr lang="en-US" sz="3000" dirty="0" smtClean="0"/>
              <a:t>“Dealing with driver fatigue is easy</a:t>
            </a:r>
            <a:r>
              <a:rPr lang="en-US" sz="3600" dirty="0" smtClean="0">
                <a:solidFill>
                  <a:srgbClr val="002060"/>
                </a:solidFill>
              </a:rPr>
              <a:t>”</a:t>
            </a:r>
          </a:p>
          <a:p>
            <a:pPr fontAlgn="auto">
              <a:spcAft>
                <a:spcPts val="0"/>
              </a:spcAft>
              <a:defRPr/>
            </a:pPr>
            <a:endParaRPr lang="en-US" dirty="0"/>
          </a:p>
        </p:txBody>
      </p:sp>
      <p:pic>
        <p:nvPicPr>
          <p:cNvPr id="216068" name="Picture 2" title="Man angry to be awakened by alarm cl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752600"/>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itle 1"/>
          <p:cNvSpPr>
            <a:spLocks noGrp="1"/>
          </p:cNvSpPr>
          <p:nvPr>
            <p:ph type="title"/>
          </p:nvPr>
        </p:nvSpPr>
        <p:spPr/>
        <p:txBody>
          <a:bodyPr>
            <a:normAutofit fontScale="90000"/>
          </a:bodyPr>
          <a:lstStyle/>
          <a:p>
            <a:pPr>
              <a:lnSpc>
                <a:spcPts val="4575"/>
              </a:lnSpc>
              <a:defRPr/>
            </a:pPr>
            <a:r>
              <a:rPr lang="en-US" dirty="0" smtClean="0"/>
              <a:t>Fatigue Management “Do’s”</a:t>
            </a:r>
            <a:br>
              <a:rPr lang="en-US" dirty="0" smtClean="0"/>
            </a:br>
            <a:r>
              <a:rPr lang="en-US" dirty="0" smtClean="0"/>
              <a:t>(1 of 2) </a:t>
            </a:r>
          </a:p>
        </p:txBody>
      </p:sp>
      <p:sp>
        <p:nvSpPr>
          <p:cNvPr id="3" name="Content Placeholder 2"/>
          <p:cNvSpPr>
            <a:spLocks noGrp="1"/>
          </p:cNvSpPr>
          <p:nvPr>
            <p:ph idx="1"/>
          </p:nvPr>
        </p:nvSpPr>
        <p:spPr>
          <a:xfrm>
            <a:off x="457200" y="1600200"/>
            <a:ext cx="5824538" cy="4525963"/>
          </a:xfrm>
        </p:spPr>
        <p:txBody>
          <a:bodyPr rtlCol="0">
            <a:normAutofit fontScale="85000" lnSpcReduction="10000"/>
          </a:bodyPr>
          <a:lstStyle/>
          <a:p>
            <a:pPr fontAlgn="auto">
              <a:spcAft>
                <a:spcPts val="0"/>
              </a:spcAft>
              <a:defRPr/>
            </a:pPr>
            <a:r>
              <a:rPr lang="en-US" dirty="0" smtClean="0"/>
              <a:t>Value alertness and wellness</a:t>
            </a:r>
          </a:p>
          <a:p>
            <a:pPr fontAlgn="auto">
              <a:spcAft>
                <a:spcPts val="0"/>
              </a:spcAft>
              <a:defRPr/>
            </a:pPr>
            <a:r>
              <a:rPr lang="en-US" dirty="0" smtClean="0"/>
              <a:t>Recognize sleep as a main ingredient</a:t>
            </a:r>
          </a:p>
          <a:p>
            <a:pPr fontAlgn="auto">
              <a:spcAft>
                <a:spcPts val="0"/>
              </a:spcAft>
              <a:defRPr/>
            </a:pPr>
            <a:r>
              <a:rPr lang="en-US" dirty="0" smtClean="0"/>
              <a:t>Be aware of the fatigue factors affecting you at any time</a:t>
            </a:r>
          </a:p>
          <a:p>
            <a:pPr fontAlgn="auto">
              <a:spcAft>
                <a:spcPts val="0"/>
              </a:spcAft>
              <a:defRPr/>
            </a:pPr>
            <a:r>
              <a:rPr lang="en-US" dirty="0" smtClean="0"/>
              <a:t>Self-assess your fatigue level based on </a:t>
            </a:r>
            <a:r>
              <a:rPr lang="en-US" i="1" dirty="0" smtClean="0"/>
              <a:t>objective</a:t>
            </a:r>
            <a:r>
              <a:rPr lang="en-US" dirty="0" smtClean="0"/>
              <a:t> signs</a:t>
            </a:r>
          </a:p>
          <a:p>
            <a:pPr fontAlgn="auto">
              <a:spcAft>
                <a:spcPts val="0"/>
              </a:spcAft>
              <a:defRPr/>
            </a:pPr>
            <a:r>
              <a:rPr lang="en-US" dirty="0" smtClean="0"/>
              <a:t>Try to “go with” your circadian rhythms, not against them</a:t>
            </a:r>
          </a:p>
          <a:p>
            <a:pPr fontAlgn="auto">
              <a:spcAft>
                <a:spcPts val="0"/>
              </a:spcAft>
              <a:defRPr/>
            </a:pPr>
            <a:r>
              <a:rPr lang="en-US" dirty="0" smtClean="0"/>
              <a:t>Use dark and light as aids to fatigue management</a:t>
            </a:r>
          </a:p>
          <a:p>
            <a:pPr fontAlgn="auto">
              <a:spcAft>
                <a:spcPts val="0"/>
              </a:spcAft>
              <a:defRPr/>
            </a:pPr>
            <a:endParaRPr lang="en-US" dirty="0" smtClean="0"/>
          </a:p>
          <a:p>
            <a:pPr fontAlgn="auto">
              <a:spcAft>
                <a:spcPts val="0"/>
              </a:spcAft>
              <a:defRPr/>
            </a:pPr>
            <a:endParaRPr lang="en-US" dirty="0"/>
          </a:p>
        </p:txBody>
      </p:sp>
      <p:pic>
        <p:nvPicPr>
          <p:cNvPr id="217092" name="Picture 4" title="Sleep, Next Exit"/>
          <p:cNvPicPr>
            <a:picLocks noChangeAspect="1" noChangeArrowheads="1"/>
          </p:cNvPicPr>
          <p:nvPr/>
        </p:nvPicPr>
        <p:blipFill>
          <a:blip r:embed="rId3">
            <a:extLst>
              <a:ext uri="{28A0092B-C50C-407E-A947-70E740481C1C}">
                <a14:useLocalDpi xmlns:a14="http://schemas.microsoft.com/office/drawing/2010/main" val="0"/>
              </a:ext>
            </a:extLst>
          </a:blip>
          <a:srcRect l="13000" t="3334" r="13000" b="12666"/>
          <a:stretch>
            <a:fillRect/>
          </a:stretch>
        </p:blipFill>
        <p:spPr bwMode="auto">
          <a:xfrm>
            <a:off x="6096000" y="1981200"/>
            <a:ext cx="28670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Fatigue Management “Do’s” </a:t>
            </a:r>
            <a:br>
              <a:rPr lang="en-US" dirty="0" smtClean="0"/>
            </a:br>
            <a:r>
              <a:rPr lang="en-US" dirty="0" smtClean="0"/>
              <a:t>(2 of 2) </a:t>
            </a:r>
            <a:endParaRPr lang="en-US" dirty="0"/>
          </a:p>
        </p:txBody>
      </p:sp>
      <p:sp>
        <p:nvSpPr>
          <p:cNvPr id="218115" name="Content Placeholder 2"/>
          <p:cNvSpPr>
            <a:spLocks noGrp="1"/>
          </p:cNvSpPr>
          <p:nvPr>
            <p:ph idx="1"/>
          </p:nvPr>
        </p:nvSpPr>
        <p:spPr>
          <a:xfrm>
            <a:off x="457200" y="1600200"/>
            <a:ext cx="5795963" cy="4525963"/>
          </a:xfrm>
        </p:spPr>
        <p:txBody>
          <a:bodyPr/>
          <a:lstStyle/>
          <a:p>
            <a:r>
              <a:rPr lang="en-US" sz="3000" dirty="0" smtClean="0"/>
              <a:t>Seek OSA screening if you have risk factors</a:t>
            </a:r>
          </a:p>
          <a:p>
            <a:r>
              <a:rPr lang="en-US" sz="3000" dirty="0" smtClean="0"/>
              <a:t>Follow the 5 keys to wellness</a:t>
            </a:r>
          </a:p>
          <a:p>
            <a:r>
              <a:rPr lang="en-US" sz="3000" dirty="0" smtClean="0"/>
              <a:t>Use caffeine wisely</a:t>
            </a:r>
          </a:p>
          <a:p>
            <a:r>
              <a:rPr lang="en-US" sz="3000" dirty="0" smtClean="0"/>
              <a:t>Be cautious about other drugs</a:t>
            </a:r>
          </a:p>
          <a:p>
            <a:r>
              <a:rPr lang="en-US" sz="3000" dirty="0" smtClean="0"/>
              <a:t>Take breaks, especially with naps</a:t>
            </a:r>
          </a:p>
          <a:p>
            <a:r>
              <a:rPr lang="en-US" sz="3000" dirty="0" smtClean="0"/>
              <a:t>Comply with HOS rules</a:t>
            </a:r>
          </a:p>
          <a:p>
            <a:r>
              <a:rPr lang="en-US" sz="3000" dirty="0" smtClean="0"/>
              <a:t>Wear your safety belt!</a:t>
            </a:r>
          </a:p>
          <a:p>
            <a:endParaRPr lang="en-US" dirty="0" smtClean="0"/>
          </a:p>
          <a:p>
            <a:endParaRPr lang="en-US" dirty="0" smtClean="0"/>
          </a:p>
        </p:txBody>
      </p:sp>
      <p:pic>
        <p:nvPicPr>
          <p:cNvPr id="218116" name="Picture 4" title="Sleep, Next Exit"/>
          <p:cNvPicPr>
            <a:picLocks noChangeAspect="1" noChangeArrowheads="1"/>
          </p:cNvPicPr>
          <p:nvPr/>
        </p:nvPicPr>
        <p:blipFill>
          <a:blip r:embed="rId3">
            <a:extLst>
              <a:ext uri="{28A0092B-C50C-407E-A947-70E740481C1C}">
                <a14:useLocalDpi xmlns:a14="http://schemas.microsoft.com/office/drawing/2010/main" val="0"/>
              </a:ext>
            </a:extLst>
          </a:blip>
          <a:srcRect l="13000" t="3334" r="13000" b="12666"/>
          <a:stretch>
            <a:fillRect/>
          </a:stretch>
        </p:blipFill>
        <p:spPr bwMode="auto">
          <a:xfrm>
            <a:off x="6096000" y="1981200"/>
            <a:ext cx="28670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1"/>
          <p:cNvSpPr>
            <a:spLocks noGrp="1"/>
          </p:cNvSpPr>
          <p:nvPr>
            <p:ph type="title"/>
          </p:nvPr>
        </p:nvSpPr>
        <p:spPr/>
        <p:txBody>
          <a:bodyPr/>
          <a:lstStyle/>
          <a:p>
            <a:pPr>
              <a:lnSpc>
                <a:spcPts val="4575"/>
              </a:lnSpc>
            </a:pPr>
            <a:r>
              <a:rPr lang="en-US" sz="4900" smtClean="0"/>
              <a:t>Fatigue Management “Don’ts” </a:t>
            </a:r>
            <a:endParaRPr lang="en-US" smtClean="0"/>
          </a:p>
        </p:txBody>
      </p:sp>
      <p:sp>
        <p:nvSpPr>
          <p:cNvPr id="3" name="Content Placeholder 2"/>
          <p:cNvSpPr>
            <a:spLocks noGrp="1"/>
          </p:cNvSpPr>
          <p:nvPr>
            <p:ph idx="1"/>
          </p:nvPr>
        </p:nvSpPr>
        <p:spPr>
          <a:xfrm>
            <a:off x="457200" y="1600200"/>
            <a:ext cx="5791200" cy="4525963"/>
          </a:xfrm>
        </p:spPr>
        <p:txBody>
          <a:bodyPr rtlCol="0">
            <a:normAutofit fontScale="85000" lnSpcReduction="10000"/>
          </a:bodyPr>
          <a:lstStyle/>
          <a:p>
            <a:pPr fontAlgn="auto">
              <a:spcAft>
                <a:spcPts val="0"/>
              </a:spcAft>
              <a:defRPr/>
            </a:pPr>
            <a:r>
              <a:rPr lang="en-US" dirty="0" smtClean="0"/>
              <a:t>Ignore signs of fatigue</a:t>
            </a:r>
          </a:p>
          <a:p>
            <a:pPr fontAlgn="auto">
              <a:spcAft>
                <a:spcPts val="0"/>
              </a:spcAft>
              <a:defRPr/>
            </a:pPr>
            <a:r>
              <a:rPr lang="en-US" dirty="0" smtClean="0"/>
              <a:t>Use caffeine excessively</a:t>
            </a:r>
          </a:p>
          <a:p>
            <a:pPr fontAlgn="auto">
              <a:spcAft>
                <a:spcPts val="0"/>
              </a:spcAft>
              <a:defRPr/>
            </a:pPr>
            <a:r>
              <a:rPr lang="en-US" dirty="0" smtClean="0"/>
              <a:t>Use alcohol as a sleep aid</a:t>
            </a:r>
          </a:p>
          <a:p>
            <a:pPr fontAlgn="auto">
              <a:spcAft>
                <a:spcPts val="0"/>
              </a:spcAft>
              <a:defRPr/>
            </a:pPr>
            <a:r>
              <a:rPr lang="en-US" dirty="0" smtClean="0"/>
              <a:t>Eat heavy meals before driving</a:t>
            </a:r>
          </a:p>
          <a:p>
            <a:pPr fontAlgn="auto">
              <a:spcAft>
                <a:spcPts val="0"/>
              </a:spcAft>
              <a:defRPr/>
            </a:pPr>
            <a:r>
              <a:rPr lang="en-US" dirty="0" smtClean="0"/>
              <a:t>Rotate your daily work-rest schedule backwards (when you can avoid it)</a:t>
            </a:r>
          </a:p>
          <a:p>
            <a:pPr fontAlgn="auto">
              <a:spcAft>
                <a:spcPts val="0"/>
              </a:spcAft>
              <a:defRPr/>
            </a:pPr>
            <a:r>
              <a:rPr lang="en-US" dirty="0" smtClean="0"/>
              <a:t>Exercise strenuously just before sleep periods</a:t>
            </a:r>
          </a:p>
          <a:p>
            <a:pPr fontAlgn="auto">
              <a:spcAft>
                <a:spcPts val="0"/>
              </a:spcAft>
              <a:defRPr/>
            </a:pPr>
            <a:r>
              <a:rPr lang="en-US" dirty="0" smtClean="0"/>
              <a:t>Let a sleep debt worsen</a:t>
            </a:r>
          </a:p>
          <a:p>
            <a:pPr fontAlgn="auto">
              <a:spcAft>
                <a:spcPts val="0"/>
              </a:spcAft>
              <a:defRPr/>
            </a:pPr>
            <a:r>
              <a:rPr lang="en-US" dirty="0" smtClean="0"/>
              <a:t>Set the alarm clock on weekends </a:t>
            </a:r>
          </a:p>
          <a:p>
            <a:pPr fontAlgn="auto">
              <a:spcAft>
                <a:spcPts val="0"/>
              </a:spcAft>
              <a:defRPr/>
            </a:pPr>
            <a:endParaRPr lang="en-US" dirty="0">
              <a:solidFill>
                <a:srgbClr val="002060"/>
              </a:solidFill>
            </a:endParaRPr>
          </a:p>
        </p:txBody>
      </p:sp>
      <p:pic>
        <p:nvPicPr>
          <p:cNvPr id="219140" name="Picture 2" title="Man’s arm reaching for alarm cl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057400"/>
            <a:ext cx="23701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Driver Education Review: Part 2</a:t>
            </a:r>
            <a:endParaRPr lang="en-US" sz="4000" dirty="0">
              <a:latin typeface="Arial" pitchFamily="34" charset="0"/>
              <a:cs typeface="Arial" pitchFamily="34" charset="0"/>
            </a:endParaRPr>
          </a:p>
        </p:txBody>
      </p:sp>
      <p:sp>
        <p:nvSpPr>
          <p:cNvPr id="221187" name="Content Placeholder 2"/>
          <p:cNvSpPr>
            <a:spLocks noGrp="1"/>
          </p:cNvSpPr>
          <p:nvPr>
            <p:ph idx="1"/>
          </p:nvPr>
        </p:nvSpPr>
        <p:spPr/>
        <p:txBody>
          <a:bodyPr/>
          <a:lstStyle/>
          <a:p>
            <a:pPr marL="514350" indent="-514350">
              <a:buFont typeface="Calibri" pitchFamily="34" charset="0"/>
              <a:buAutoNum type="arabicParenR"/>
            </a:pPr>
            <a:r>
              <a:rPr lang="en-US" smtClean="0"/>
              <a:t>One survey of CMV drivers found that their biggest expressed concern was:</a:t>
            </a:r>
          </a:p>
          <a:p>
            <a:pPr marL="914400" lvl="1" indent="-514350" eaLnBrk="1" hangingPunct="1">
              <a:buFont typeface="Calibri" pitchFamily="34" charset="0"/>
              <a:buAutoNum type="alphaLcParenR"/>
            </a:pPr>
            <a:r>
              <a:rPr lang="en-US" smtClean="0"/>
              <a:t>Difficulty finding healthy foods on the road</a:t>
            </a:r>
          </a:p>
          <a:p>
            <a:pPr marL="914400" lvl="1" indent="-514350" eaLnBrk="1" hangingPunct="1">
              <a:buFont typeface="Calibri" pitchFamily="34" charset="0"/>
              <a:buAutoNum type="alphaLcParenR"/>
            </a:pPr>
            <a:r>
              <a:rPr lang="en-US" smtClean="0"/>
              <a:t>Excessive physical exertion</a:t>
            </a:r>
          </a:p>
          <a:p>
            <a:pPr marL="914400" lvl="1" indent="-514350" eaLnBrk="1" hangingPunct="1">
              <a:buFont typeface="Calibri" pitchFamily="34" charset="0"/>
              <a:buAutoNum type="alphaLcParenR"/>
            </a:pPr>
            <a:r>
              <a:rPr lang="en-US" smtClean="0"/>
              <a:t>Wanting to stop smoking</a:t>
            </a:r>
          </a:p>
          <a:p>
            <a:pPr marL="914400" lvl="1" indent="-514350" eaLnBrk="1" hangingPunct="1">
              <a:buFont typeface="Calibri" pitchFamily="34" charset="0"/>
              <a:buAutoNum type="alphaLcParenR"/>
            </a:pPr>
            <a:r>
              <a:rPr lang="en-US" smtClean="0"/>
              <a:t>Lack of sufficient family time.</a:t>
            </a: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Driver Education Review: Part 2</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2"/>
              <a:defRPr/>
            </a:pPr>
            <a:r>
              <a:rPr lang="en-US" dirty="0" smtClean="0"/>
              <a:t>Which is likely to be </a:t>
            </a:r>
            <a:r>
              <a:rPr lang="en-US" b="1" dirty="0" smtClean="0"/>
              <a:t>least</a:t>
            </a:r>
            <a:r>
              <a:rPr lang="en-US" dirty="0" smtClean="0"/>
              <a:t> effective as a short-term fatigue countermeasure while on a trip?</a:t>
            </a:r>
          </a:p>
          <a:p>
            <a:pPr marL="914400" lvl="1" indent="-514350" eaLnBrk="1" fontAlgn="auto" hangingPunct="1">
              <a:spcAft>
                <a:spcPts val="0"/>
              </a:spcAft>
              <a:buFont typeface="+mj-lt"/>
              <a:buAutoNum type="alphaLcParenR"/>
              <a:defRPr/>
            </a:pPr>
            <a:r>
              <a:rPr lang="en-US" dirty="0" smtClean="0"/>
              <a:t>Sipping coffee</a:t>
            </a:r>
          </a:p>
          <a:p>
            <a:pPr marL="914400" lvl="1" indent="-514350" eaLnBrk="1" fontAlgn="auto" hangingPunct="1">
              <a:spcAft>
                <a:spcPts val="0"/>
              </a:spcAft>
              <a:buFont typeface="+mj-lt"/>
              <a:buAutoNum type="alphaLcParenR"/>
              <a:defRPr/>
            </a:pPr>
            <a:r>
              <a:rPr lang="en-US" dirty="0" smtClean="0"/>
              <a:t>Turning on cruise control and moving feet</a:t>
            </a:r>
          </a:p>
          <a:p>
            <a:pPr marL="914400" lvl="1" indent="-514350" eaLnBrk="1" fontAlgn="auto" hangingPunct="1">
              <a:spcAft>
                <a:spcPts val="0"/>
              </a:spcAft>
              <a:buFont typeface="+mj-lt"/>
              <a:buAutoNum type="alphaLcParenR"/>
              <a:defRPr/>
            </a:pPr>
            <a:r>
              <a:rPr lang="en-US" dirty="0" smtClean="0"/>
              <a:t>Turning up the radio</a:t>
            </a:r>
          </a:p>
          <a:p>
            <a:pPr marL="914400" lvl="1" indent="-514350" eaLnBrk="1" fontAlgn="auto" hangingPunct="1">
              <a:spcAft>
                <a:spcPts val="0"/>
              </a:spcAft>
              <a:buFont typeface="+mj-lt"/>
              <a:buAutoNum type="alphaLcParenR"/>
              <a:defRPr/>
            </a:pPr>
            <a:r>
              <a:rPr lang="en-US" dirty="0" smtClean="0"/>
              <a:t>Taking a nap.</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Driver Education Review: Part 2</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3"/>
              <a:defRPr/>
            </a:pPr>
            <a:r>
              <a:rPr lang="en-US" dirty="0" smtClean="0"/>
              <a:t>Which is true of HOS rules?</a:t>
            </a:r>
          </a:p>
          <a:p>
            <a:pPr marL="914400" lvl="1" indent="-514350" eaLnBrk="1" fontAlgn="auto" hangingPunct="1">
              <a:spcAft>
                <a:spcPts val="0"/>
              </a:spcAft>
              <a:buFont typeface="+mj-lt"/>
              <a:buAutoNum type="alphaLcParenR"/>
              <a:defRPr/>
            </a:pPr>
            <a:r>
              <a:rPr lang="en-US" dirty="0" smtClean="0"/>
              <a:t>HOS rule compliance ensures driver alertness</a:t>
            </a:r>
          </a:p>
          <a:p>
            <a:pPr marL="914400" lvl="1" indent="-514350" eaLnBrk="1" fontAlgn="auto" hangingPunct="1">
              <a:spcAft>
                <a:spcPts val="0"/>
              </a:spcAft>
              <a:buFont typeface="+mj-lt"/>
              <a:buAutoNum type="alphaLcParenR"/>
              <a:defRPr/>
            </a:pPr>
            <a:r>
              <a:rPr lang="en-US" dirty="0" smtClean="0"/>
              <a:t>HOS rules provide for driver individual differences</a:t>
            </a:r>
          </a:p>
          <a:p>
            <a:pPr marL="914400" lvl="1" indent="-514350" eaLnBrk="1" fontAlgn="auto" hangingPunct="1">
              <a:spcAft>
                <a:spcPts val="0"/>
              </a:spcAft>
              <a:buFont typeface="+mj-lt"/>
              <a:buAutoNum type="alphaLcParenR"/>
              <a:defRPr/>
            </a:pPr>
            <a:r>
              <a:rPr lang="en-US" dirty="0" smtClean="0"/>
              <a:t>HOS rules provide unlimited flexibility</a:t>
            </a:r>
          </a:p>
          <a:p>
            <a:pPr marL="914400" lvl="1" indent="-514350" eaLnBrk="1" fontAlgn="auto" hangingPunct="1">
              <a:spcAft>
                <a:spcPts val="0"/>
              </a:spcAft>
              <a:buFont typeface="+mj-lt"/>
              <a:buAutoNum type="alphaLcParenR"/>
              <a:defRPr/>
            </a:pPr>
            <a:r>
              <a:rPr lang="en-US" dirty="0" smtClean="0"/>
              <a:t>HOS violation rates are related to driver and carrier crash rates.</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lnSpc>
                <a:spcPts val="4575"/>
              </a:lnSpc>
            </a:pPr>
            <a:r>
              <a:rPr lang="en-US" smtClean="0"/>
              <a:t>Advantages of Web-Based Training </a:t>
            </a:r>
          </a:p>
        </p:txBody>
      </p:sp>
      <p:sp>
        <p:nvSpPr>
          <p:cNvPr id="3" name="Content Placeholder 2"/>
          <p:cNvSpPr>
            <a:spLocks noGrp="1"/>
          </p:cNvSpPr>
          <p:nvPr>
            <p:ph idx="1"/>
          </p:nvPr>
        </p:nvSpPr>
        <p:spPr>
          <a:xfrm>
            <a:off x="457200" y="1654175"/>
            <a:ext cx="5410200" cy="4525963"/>
          </a:xfrm>
        </p:spPr>
        <p:txBody>
          <a:bodyPr rtlCol="0">
            <a:normAutofit fontScale="92500"/>
          </a:bodyPr>
          <a:lstStyle/>
          <a:p>
            <a:pPr fontAlgn="auto">
              <a:spcAft>
                <a:spcPts val="0"/>
              </a:spcAft>
              <a:defRPr/>
            </a:pPr>
            <a:r>
              <a:rPr lang="en-US" sz="2800" dirty="0" smtClean="0"/>
              <a:t>Easier access</a:t>
            </a:r>
          </a:p>
          <a:p>
            <a:pPr fontAlgn="auto">
              <a:spcAft>
                <a:spcPts val="0"/>
              </a:spcAft>
              <a:defRPr/>
            </a:pPr>
            <a:r>
              <a:rPr lang="en-US" sz="2800" dirty="0" smtClean="0"/>
              <a:t>Convenient and flexible for learners</a:t>
            </a:r>
          </a:p>
          <a:p>
            <a:pPr fontAlgn="auto">
              <a:spcAft>
                <a:spcPts val="0"/>
              </a:spcAft>
              <a:defRPr/>
            </a:pPr>
            <a:r>
              <a:rPr lang="en-US" sz="2800" dirty="0" smtClean="0"/>
              <a:t>Interactive &amp; engaging</a:t>
            </a:r>
          </a:p>
          <a:p>
            <a:pPr fontAlgn="auto">
              <a:spcAft>
                <a:spcPts val="0"/>
              </a:spcAft>
              <a:defRPr/>
            </a:pPr>
            <a:r>
              <a:rPr lang="en-US" sz="2800" dirty="0" smtClean="0"/>
              <a:t>Reduced training time</a:t>
            </a:r>
          </a:p>
          <a:p>
            <a:pPr fontAlgn="auto">
              <a:spcAft>
                <a:spcPts val="0"/>
              </a:spcAft>
              <a:defRPr/>
            </a:pPr>
            <a:r>
              <a:rPr lang="en-US" sz="2800" dirty="0" smtClean="0"/>
              <a:t>Standardized</a:t>
            </a:r>
          </a:p>
          <a:p>
            <a:pPr fontAlgn="auto">
              <a:spcAft>
                <a:spcPts val="0"/>
              </a:spcAft>
              <a:defRPr/>
            </a:pPr>
            <a:r>
              <a:rPr lang="en-US" sz="2800" dirty="0" smtClean="0"/>
              <a:t>Economies of scale</a:t>
            </a:r>
          </a:p>
          <a:p>
            <a:pPr fontAlgn="auto">
              <a:spcAft>
                <a:spcPts val="0"/>
              </a:spcAft>
              <a:defRPr/>
            </a:pPr>
            <a:r>
              <a:rPr lang="en-US" sz="2800" dirty="0" smtClean="0"/>
              <a:t>Easier tracking of trainee performance</a:t>
            </a:r>
          </a:p>
          <a:p>
            <a:pPr fontAlgn="auto">
              <a:spcAft>
                <a:spcPts val="0"/>
              </a:spcAft>
              <a:defRPr/>
            </a:pPr>
            <a:r>
              <a:rPr lang="en-US" sz="2800" dirty="0" smtClean="0"/>
              <a:t>Easier organizational record-keeping</a:t>
            </a:r>
          </a:p>
          <a:p>
            <a:pPr fontAlgn="auto">
              <a:spcAft>
                <a:spcPts val="0"/>
              </a:spcAft>
              <a:buFont typeface="Arial" pitchFamily="34" charset="0"/>
              <a:buNone/>
              <a:defRPr/>
            </a:pPr>
            <a:endParaRPr lang="en-US" dirty="0" smtClean="0">
              <a:solidFill>
                <a:srgbClr val="002060"/>
              </a:solidFill>
            </a:endParaRPr>
          </a:p>
        </p:txBody>
      </p:sp>
      <p:pic>
        <p:nvPicPr>
          <p:cNvPr id="46084" name="Picture 2" title="Several computers (P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828800"/>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Driver Education Review: Part 2</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4"/>
              <a:defRPr/>
            </a:pPr>
            <a:r>
              <a:rPr lang="en-US" dirty="0" smtClean="0"/>
              <a:t>Which sequence best rank orders these three general schedule patterns from </a:t>
            </a:r>
            <a:r>
              <a:rPr lang="en-US" b="1" dirty="0" smtClean="0"/>
              <a:t>best</a:t>
            </a:r>
            <a:r>
              <a:rPr lang="en-US" dirty="0" smtClean="0"/>
              <a:t> to </a:t>
            </a:r>
            <a:r>
              <a:rPr lang="en-US" b="1" dirty="0" smtClean="0"/>
              <a:t>worst?</a:t>
            </a:r>
          </a:p>
          <a:p>
            <a:pPr marL="914400" lvl="1" indent="-514350" eaLnBrk="1" fontAlgn="auto" hangingPunct="1">
              <a:spcAft>
                <a:spcPts val="0"/>
              </a:spcAft>
              <a:buFont typeface="+mj-lt"/>
              <a:buAutoNum type="alphaLcParenR"/>
              <a:defRPr/>
            </a:pPr>
            <a:r>
              <a:rPr lang="en-US" dirty="0" smtClean="0"/>
              <a:t>Forward-rotating, backward-rotating, regular</a:t>
            </a:r>
          </a:p>
          <a:p>
            <a:pPr marL="914400" lvl="1" indent="-514350" eaLnBrk="1" fontAlgn="auto" hangingPunct="1">
              <a:spcAft>
                <a:spcPts val="0"/>
              </a:spcAft>
              <a:buFont typeface="+mj-lt"/>
              <a:buAutoNum type="alphaLcParenR"/>
              <a:defRPr/>
            </a:pPr>
            <a:r>
              <a:rPr lang="en-US" dirty="0" smtClean="0"/>
              <a:t>Forward-rotating, regular, backward-rotating</a:t>
            </a:r>
          </a:p>
          <a:p>
            <a:pPr marL="914400" lvl="1" indent="-514350" eaLnBrk="1" fontAlgn="auto" hangingPunct="1">
              <a:spcAft>
                <a:spcPts val="0"/>
              </a:spcAft>
              <a:buFont typeface="+mj-lt"/>
              <a:buAutoNum type="alphaLcParenR"/>
              <a:defRPr/>
            </a:pPr>
            <a:r>
              <a:rPr lang="en-US" dirty="0" smtClean="0"/>
              <a:t>Backward-rotating, regular, forward-rotating</a:t>
            </a:r>
          </a:p>
          <a:p>
            <a:pPr marL="914400" lvl="1" indent="-514350" eaLnBrk="1" fontAlgn="auto" hangingPunct="1">
              <a:spcAft>
                <a:spcPts val="0"/>
              </a:spcAft>
              <a:buFont typeface="+mj-lt"/>
              <a:buAutoNum type="alphaLcParenR"/>
              <a:defRPr/>
            </a:pPr>
            <a:r>
              <a:rPr lang="en-US" dirty="0" smtClean="0"/>
              <a:t>Regular, forward-rotating, backward-rotating.</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Driver Education Review: Part 2</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5"/>
              <a:defRPr/>
            </a:pPr>
            <a:r>
              <a:rPr lang="en-US" dirty="0" smtClean="0"/>
              <a:t>Which is </a:t>
            </a:r>
            <a:r>
              <a:rPr lang="en-US" b="1" dirty="0" smtClean="0"/>
              <a:t>NOT </a:t>
            </a:r>
            <a:r>
              <a:rPr lang="en-US" dirty="0" smtClean="0"/>
              <a:t>good sleep hygiene advice?</a:t>
            </a:r>
          </a:p>
          <a:p>
            <a:pPr marL="914400" lvl="1" indent="-514350" eaLnBrk="1" fontAlgn="auto" hangingPunct="1">
              <a:spcAft>
                <a:spcPts val="0"/>
              </a:spcAft>
              <a:buFont typeface="+mj-lt"/>
              <a:buAutoNum type="alphaLcParenR"/>
              <a:defRPr/>
            </a:pPr>
            <a:r>
              <a:rPr lang="en-US" dirty="0" smtClean="0"/>
              <a:t>On weekends, set your alarm clock for the same time as you set it during the work week</a:t>
            </a:r>
          </a:p>
          <a:p>
            <a:pPr marL="914400" lvl="1" indent="-514350" eaLnBrk="1" fontAlgn="auto" hangingPunct="1">
              <a:spcAft>
                <a:spcPts val="0"/>
              </a:spcAft>
              <a:buFont typeface="+mj-lt"/>
              <a:buAutoNum type="alphaLcParenR"/>
              <a:defRPr/>
            </a:pPr>
            <a:r>
              <a:rPr lang="en-US" dirty="0" smtClean="0"/>
              <a:t>Focus on objective signs of fatigue, not subjective ones, while driving</a:t>
            </a:r>
          </a:p>
          <a:p>
            <a:pPr marL="914400" lvl="1" indent="-514350" eaLnBrk="1" fontAlgn="auto" hangingPunct="1">
              <a:spcAft>
                <a:spcPts val="0"/>
              </a:spcAft>
              <a:buFont typeface="+mj-lt"/>
              <a:buAutoNum type="alphaLcParenR"/>
              <a:defRPr/>
            </a:pPr>
            <a:r>
              <a:rPr lang="en-US" dirty="0" smtClean="0"/>
              <a:t>Use dark to help you feel sleepy and light to help keep you awake</a:t>
            </a:r>
          </a:p>
          <a:p>
            <a:pPr marL="914400" lvl="1" indent="-514350" eaLnBrk="1" fontAlgn="auto" hangingPunct="1">
              <a:spcAft>
                <a:spcPts val="0"/>
              </a:spcAft>
              <a:buFont typeface="+mj-lt"/>
              <a:buAutoNum type="alphaLcParenR"/>
              <a:defRPr/>
            </a:pPr>
            <a:r>
              <a:rPr lang="en-US" dirty="0" smtClean="0"/>
              <a:t>Use caffeine to help sustain alertness, but not excessively or too close to sleep periods.</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26306" name="Title 4"/>
          <p:cNvSpPr>
            <a:spLocks noGrp="1"/>
          </p:cNvSpPr>
          <p:nvPr>
            <p:ph type="ctrTitle"/>
          </p:nvPr>
        </p:nvSpPr>
        <p:spPr>
          <a:solidFill>
            <a:srgbClr val="C00000">
              <a:alpha val="59999"/>
            </a:srgbClr>
          </a:solidFill>
          <a:ln w="9525" cmpd="sng"/>
        </p:spPr>
        <p:txBody>
          <a:bodyPr/>
          <a:lstStyle/>
          <a:p>
            <a:pPr eaLnBrk="1" hangingPunct="1"/>
            <a:r>
              <a:rPr lang="en-US" smtClean="0"/>
              <a:t>Family Education Training</a:t>
            </a:r>
            <a:br>
              <a:rPr lang="en-US" smtClean="0"/>
            </a:br>
            <a:r>
              <a:rPr lang="en-US" smtClean="0"/>
              <a:t>&amp; Behavior Change</a:t>
            </a:r>
            <a:endParaRPr lang="en-US" sz="4800" b="1" smtClean="0">
              <a:solidFill>
                <a:srgbClr val="006600"/>
              </a:solidFill>
            </a:endParaRP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27330" name="Title 1"/>
          <p:cNvSpPr>
            <a:spLocks noGrp="1"/>
          </p:cNvSpPr>
          <p:nvPr>
            <p:ph type="title"/>
          </p:nvPr>
        </p:nvSpPr>
        <p:spPr/>
        <p:txBody>
          <a:bodyPr/>
          <a:lstStyle/>
          <a:p>
            <a:pPr eaLnBrk="1" hangingPunct="1">
              <a:lnSpc>
                <a:spcPts val="4575"/>
              </a:lnSpc>
            </a:pPr>
            <a:r>
              <a:rPr lang="en-US" smtClean="0"/>
              <a:t>Family Education Training </a:t>
            </a:r>
          </a:p>
        </p:txBody>
      </p:sp>
      <p:sp>
        <p:nvSpPr>
          <p:cNvPr id="227331" name="Content Placeholder 2"/>
          <p:cNvSpPr>
            <a:spLocks noGrp="1"/>
          </p:cNvSpPr>
          <p:nvPr>
            <p:ph idx="1"/>
          </p:nvPr>
        </p:nvSpPr>
        <p:spPr/>
        <p:txBody>
          <a:bodyPr/>
          <a:lstStyle/>
          <a:p>
            <a:pPr>
              <a:buFont typeface="Arial" pitchFamily="34" charset="0"/>
              <a:buNone/>
            </a:pPr>
            <a:r>
              <a:rPr lang="en-US" u="sng" smtClean="0"/>
              <a:t>Topics</a:t>
            </a:r>
            <a:r>
              <a:rPr lang="en-US" smtClean="0"/>
              <a:t>: </a:t>
            </a:r>
          </a:p>
          <a:p>
            <a:r>
              <a:rPr lang="en-US" smtClean="0"/>
              <a:t>Module 4 purpose and features</a:t>
            </a:r>
          </a:p>
          <a:p>
            <a:r>
              <a:rPr lang="en-US" smtClean="0"/>
              <a:t>Learning goals and objectives  </a:t>
            </a:r>
          </a:p>
          <a:p>
            <a:r>
              <a:rPr lang="en-US" smtClean="0"/>
              <a:t>Conducting Module 4 training</a:t>
            </a:r>
          </a:p>
          <a:p>
            <a:pPr>
              <a:buFont typeface="Arial" pitchFamily="34" charset="0"/>
              <a:buNone/>
            </a:pPr>
            <a:endParaRPr lang="en-US" smtClean="0">
              <a:solidFill>
                <a:srgbClr val="002060"/>
              </a:solidFill>
            </a:endParaRPr>
          </a:p>
          <a:p>
            <a:endParaRPr lang="en-US" smtClean="0">
              <a:solidFill>
                <a:srgbClr val="002060"/>
              </a:solidFill>
            </a:endParaRPr>
          </a:p>
          <a:p>
            <a:pPr>
              <a:buFont typeface="Arial" pitchFamily="34" charset="0"/>
              <a:buNone/>
            </a:pPr>
            <a:endParaRPr lang="en-US" smtClean="0"/>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28354" name="Title 1"/>
          <p:cNvSpPr>
            <a:spLocks noGrp="1"/>
          </p:cNvSpPr>
          <p:nvPr>
            <p:ph type="title"/>
          </p:nvPr>
        </p:nvSpPr>
        <p:spPr/>
        <p:txBody>
          <a:bodyPr/>
          <a:lstStyle/>
          <a:p>
            <a:pPr eaLnBrk="1" hangingPunct="1">
              <a:lnSpc>
                <a:spcPts val="4575"/>
              </a:lnSpc>
            </a:pPr>
            <a:r>
              <a:rPr lang="en-US" smtClean="0"/>
              <a:t>Module 4 (Family Education) Purpose &amp; Features </a:t>
            </a:r>
          </a:p>
        </p:txBody>
      </p:sp>
      <p:sp>
        <p:nvSpPr>
          <p:cNvPr id="3" name="Content Placeholder 2"/>
          <p:cNvSpPr>
            <a:spLocks noGrp="1"/>
          </p:cNvSpPr>
          <p:nvPr>
            <p:ph idx="1"/>
          </p:nvPr>
        </p:nvSpPr>
        <p:spPr/>
        <p:txBody>
          <a:bodyPr rtlCol="0">
            <a:normAutofit lnSpcReduction="10000"/>
          </a:bodyPr>
          <a:lstStyle/>
          <a:p>
            <a:pPr fontAlgn="auto">
              <a:spcAft>
                <a:spcPts val="0"/>
              </a:spcAft>
              <a:defRPr/>
            </a:pPr>
            <a:r>
              <a:rPr lang="en-US" sz="2800" dirty="0" smtClean="0"/>
              <a:t>Target audience:  driver spouses &amp; families</a:t>
            </a:r>
          </a:p>
          <a:p>
            <a:pPr fontAlgn="auto">
              <a:spcAft>
                <a:spcPts val="0"/>
              </a:spcAft>
              <a:defRPr/>
            </a:pPr>
            <a:r>
              <a:rPr lang="en-US" sz="2800" dirty="0" smtClean="0"/>
              <a:t>Duration:  ~45 minutes</a:t>
            </a:r>
          </a:p>
          <a:p>
            <a:pPr fontAlgn="auto">
              <a:spcAft>
                <a:spcPts val="0"/>
              </a:spcAft>
              <a:defRPr/>
            </a:pPr>
            <a:r>
              <a:rPr lang="en-US" sz="2800" dirty="0" smtClean="0"/>
              <a:t>Organization:  Introduction, 3 Lessons, Conclusion</a:t>
            </a:r>
          </a:p>
          <a:p>
            <a:pPr fontAlgn="auto">
              <a:spcAft>
                <a:spcPts val="0"/>
              </a:spcAft>
              <a:defRPr/>
            </a:pPr>
            <a:r>
              <a:rPr lang="en-US" sz="2800" dirty="0" smtClean="0"/>
              <a:t>Instructional modes:</a:t>
            </a:r>
          </a:p>
          <a:p>
            <a:pPr lvl="1" eaLnBrk="1" fontAlgn="auto" hangingPunct="1">
              <a:spcAft>
                <a:spcPts val="0"/>
              </a:spcAft>
              <a:defRPr/>
            </a:pPr>
            <a:r>
              <a:rPr lang="en-US" dirty="0" smtClean="0"/>
              <a:t>Instructor-led PowerPoint (with instructor notes)</a:t>
            </a:r>
          </a:p>
          <a:p>
            <a:pPr lvl="1" eaLnBrk="1" fontAlgn="auto" hangingPunct="1">
              <a:spcAft>
                <a:spcPts val="0"/>
              </a:spcAft>
              <a:defRPr/>
            </a:pPr>
            <a:r>
              <a:rPr lang="en-US" dirty="0" smtClean="0"/>
              <a:t>Web-based</a:t>
            </a:r>
          </a:p>
          <a:p>
            <a:pPr fontAlgn="auto">
              <a:spcAft>
                <a:spcPts val="0"/>
              </a:spcAft>
              <a:defRPr/>
            </a:pPr>
            <a:r>
              <a:rPr lang="en-US" sz="2800" dirty="0" smtClean="0"/>
              <a:t>Informal testing:</a:t>
            </a:r>
          </a:p>
          <a:p>
            <a:pPr lvl="1" eaLnBrk="1" fontAlgn="auto" hangingPunct="1">
              <a:spcAft>
                <a:spcPts val="0"/>
              </a:spcAft>
              <a:defRPr/>
            </a:pPr>
            <a:r>
              <a:rPr lang="en-US" dirty="0" smtClean="0"/>
              <a:t>Checks on learning at end of most sections</a:t>
            </a:r>
          </a:p>
          <a:p>
            <a:pPr lvl="1" eaLnBrk="1" fontAlgn="auto" hangingPunct="1">
              <a:spcAft>
                <a:spcPts val="0"/>
              </a:spcAft>
              <a:defRPr/>
            </a:pPr>
            <a:r>
              <a:rPr lang="en-US" i="1" dirty="0" smtClean="0"/>
              <a:t>Optional</a:t>
            </a:r>
            <a:r>
              <a:rPr lang="en-US" dirty="0" smtClean="0"/>
              <a:t> 10-item exam</a:t>
            </a: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p:txBody>
          <a:bodyPr/>
          <a:lstStyle/>
          <a:p>
            <a:pPr eaLnBrk="1" hangingPunct="1">
              <a:lnSpc>
                <a:spcPts val="4575"/>
              </a:lnSpc>
            </a:pPr>
            <a:r>
              <a:rPr lang="en-US" smtClean="0"/>
              <a:t>Module 4 Learning Goals </a:t>
            </a:r>
          </a:p>
        </p:txBody>
      </p:sp>
      <p:sp>
        <p:nvSpPr>
          <p:cNvPr id="229379" name="Content Placeholder 2"/>
          <p:cNvSpPr>
            <a:spLocks noGrp="1"/>
          </p:cNvSpPr>
          <p:nvPr>
            <p:ph idx="1"/>
          </p:nvPr>
        </p:nvSpPr>
        <p:spPr/>
        <p:txBody>
          <a:bodyPr/>
          <a:lstStyle/>
          <a:p>
            <a:r>
              <a:rPr lang="en-US" dirty="0" smtClean="0"/>
              <a:t>(K) Recognize the major facts, concepts, procedures, and principles of fatigue, alertness, sleep, &amp; wellness.</a:t>
            </a:r>
          </a:p>
          <a:p>
            <a:r>
              <a:rPr lang="en-US" dirty="0" smtClean="0"/>
              <a:t>(S) Apply this knowledge to lifestyle and behavior at home.</a:t>
            </a:r>
          </a:p>
          <a:p>
            <a:r>
              <a:rPr lang="en-US" dirty="0" smtClean="0"/>
              <a:t>(A) Value sleep &amp; wellness as major factors in performance, safety, &amp; happiness for the driver and for the whole family.  </a:t>
            </a:r>
          </a:p>
          <a:p>
            <a:endParaRPr lang="en-US" dirty="0" smtClean="0">
              <a:solidFill>
                <a:srgbClr val="002060"/>
              </a:solidFill>
            </a:endParaRP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1"/>
          <p:cNvSpPr>
            <a:spLocks noGrp="1"/>
          </p:cNvSpPr>
          <p:nvPr>
            <p:ph type="title"/>
          </p:nvPr>
        </p:nvSpPr>
        <p:spPr/>
        <p:txBody>
          <a:bodyPr/>
          <a:lstStyle/>
          <a:p>
            <a:pPr eaLnBrk="1" hangingPunct="1">
              <a:lnSpc>
                <a:spcPts val="4575"/>
              </a:lnSpc>
            </a:pPr>
            <a:r>
              <a:rPr lang="en-US" smtClean="0"/>
              <a:t>Module 4 Lessons &amp; Topics</a:t>
            </a:r>
            <a:endParaRPr lang="en-US" sz="2700" smtClean="0"/>
          </a:p>
        </p:txBody>
      </p:sp>
      <p:sp>
        <p:nvSpPr>
          <p:cNvPr id="230403" name="Content Placeholder 6"/>
          <p:cNvSpPr>
            <a:spLocks noGrp="1"/>
          </p:cNvSpPr>
          <p:nvPr>
            <p:ph idx="1"/>
          </p:nvPr>
        </p:nvSpPr>
        <p:spPr/>
        <p:txBody>
          <a:bodyPr/>
          <a:lstStyle/>
          <a:p>
            <a:pPr marL="514350" indent="-514350">
              <a:spcBef>
                <a:spcPct val="0"/>
              </a:spcBef>
              <a:buFont typeface="Arial" pitchFamily="34" charset="0"/>
              <a:buNone/>
            </a:pPr>
            <a:r>
              <a:rPr lang="en-US" sz="2000" dirty="0" smtClean="0"/>
              <a:t>Introduction</a:t>
            </a:r>
          </a:p>
          <a:p>
            <a:pPr marL="514350" indent="-514350">
              <a:spcBef>
                <a:spcPct val="0"/>
              </a:spcBef>
              <a:buFont typeface="Arial" pitchFamily="34" charset="0"/>
              <a:buNone/>
            </a:pPr>
            <a:r>
              <a:rPr lang="en-US" sz="2000" dirty="0" smtClean="0"/>
              <a:t>Fatigue Basics</a:t>
            </a:r>
          </a:p>
          <a:p>
            <a:pPr marL="514350" indent="-514350">
              <a:spcBef>
                <a:spcPct val="0"/>
              </a:spcBef>
            </a:pPr>
            <a:r>
              <a:rPr lang="en-US" sz="2000" dirty="0" smtClean="0"/>
              <a:t>Alertness, Sleep, Wellness, &amp; Performance</a:t>
            </a:r>
          </a:p>
          <a:p>
            <a:pPr marL="514350" indent="-514350">
              <a:spcBef>
                <a:spcPct val="0"/>
              </a:spcBef>
            </a:pPr>
            <a:r>
              <a:rPr lang="en-US" sz="2000" dirty="0" smtClean="0"/>
              <a:t>What is Fatigue?</a:t>
            </a:r>
          </a:p>
          <a:p>
            <a:pPr marL="514350" indent="-514350">
              <a:spcBef>
                <a:spcPct val="0"/>
              </a:spcBef>
            </a:pPr>
            <a:r>
              <a:rPr lang="en-US" sz="2000" dirty="0" smtClean="0"/>
              <a:t>Fatigue Characteristics</a:t>
            </a:r>
          </a:p>
          <a:p>
            <a:pPr marL="514350" indent="-514350">
              <a:spcBef>
                <a:spcPct val="0"/>
              </a:spcBef>
            </a:pPr>
            <a:r>
              <a:rPr lang="en-US" sz="2000" dirty="0" smtClean="0"/>
              <a:t>Fatigue-Related Crashes</a:t>
            </a:r>
          </a:p>
          <a:p>
            <a:pPr marL="514350" indent="-514350">
              <a:spcBef>
                <a:spcPct val="0"/>
              </a:spcBef>
              <a:buFont typeface="Arial" pitchFamily="34" charset="0"/>
              <a:buNone/>
            </a:pPr>
            <a:r>
              <a:rPr lang="en-US" sz="2000" dirty="0" smtClean="0"/>
              <a:t>Physiology of Sleep &amp; Alertness</a:t>
            </a:r>
          </a:p>
          <a:p>
            <a:pPr marL="514350" indent="-514350">
              <a:spcBef>
                <a:spcPct val="0"/>
              </a:spcBef>
            </a:pPr>
            <a:r>
              <a:rPr lang="en-US" sz="2000" dirty="0" smtClean="0"/>
              <a:t>What is Sleep?</a:t>
            </a:r>
          </a:p>
          <a:p>
            <a:pPr marL="514350" indent="-514350">
              <a:spcBef>
                <a:spcPct val="0"/>
              </a:spcBef>
            </a:pPr>
            <a:r>
              <a:rPr lang="en-US" sz="2000" dirty="0" smtClean="0"/>
              <a:t>Factors Affecting Alertness &amp; Fatigue</a:t>
            </a:r>
          </a:p>
          <a:p>
            <a:pPr marL="514350" indent="-514350">
              <a:spcBef>
                <a:spcPct val="0"/>
              </a:spcBef>
            </a:pPr>
            <a:r>
              <a:rPr lang="en-US" sz="2000" dirty="0" smtClean="0"/>
              <a:t>Sleep Disorders</a:t>
            </a:r>
          </a:p>
          <a:p>
            <a:pPr marL="514350" indent="-514350">
              <a:spcBef>
                <a:spcPct val="0"/>
              </a:spcBef>
              <a:buFont typeface="Arial" pitchFamily="34" charset="0"/>
              <a:buNone/>
            </a:pPr>
            <a:r>
              <a:rPr lang="en-US" sz="2000" dirty="0" smtClean="0"/>
              <a:t>Health &amp; Alertness </a:t>
            </a:r>
          </a:p>
          <a:p>
            <a:pPr marL="514350" indent="-514350">
              <a:spcBef>
                <a:spcPct val="0"/>
              </a:spcBef>
            </a:pPr>
            <a:r>
              <a:rPr lang="en-US" sz="2000" dirty="0" smtClean="0"/>
              <a:t>Health &amp; Wellness</a:t>
            </a:r>
          </a:p>
          <a:p>
            <a:pPr marL="514350" indent="-514350">
              <a:spcBef>
                <a:spcPct val="0"/>
              </a:spcBef>
            </a:pPr>
            <a:r>
              <a:rPr lang="en-US" sz="2000" dirty="0" smtClean="0"/>
              <a:t>Drugs &amp; Medications</a:t>
            </a:r>
          </a:p>
          <a:p>
            <a:pPr marL="514350" indent="-514350">
              <a:spcBef>
                <a:spcPct val="0"/>
              </a:spcBef>
            </a:pPr>
            <a:r>
              <a:rPr lang="en-US" sz="2000" dirty="0" smtClean="0"/>
              <a:t>Improving Sleep &amp; Alertness</a:t>
            </a:r>
          </a:p>
          <a:p>
            <a:pPr marL="514350" indent="-514350">
              <a:spcBef>
                <a:spcPct val="0"/>
              </a:spcBef>
              <a:buFont typeface="Arial" pitchFamily="34" charset="0"/>
              <a:buNone/>
            </a:pPr>
            <a:r>
              <a:rPr lang="en-US" sz="2000" dirty="0" smtClean="0"/>
              <a:t>Conclusion</a:t>
            </a:r>
          </a:p>
        </p:txBody>
      </p:sp>
      <p:pic>
        <p:nvPicPr>
          <p:cNvPr id="230404" name="Picture 2" title="Couple attending company trai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743200"/>
            <a:ext cx="3779838"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31426" name="Title 1"/>
          <p:cNvSpPr>
            <a:spLocks noGrp="1"/>
          </p:cNvSpPr>
          <p:nvPr>
            <p:ph type="title"/>
          </p:nvPr>
        </p:nvSpPr>
        <p:spPr/>
        <p:txBody>
          <a:bodyPr/>
          <a:lstStyle/>
          <a:p>
            <a:pPr eaLnBrk="1" hangingPunct="1">
              <a:lnSpc>
                <a:spcPts val="4575"/>
              </a:lnSpc>
            </a:pPr>
            <a:r>
              <a:rPr lang="en-US" sz="4900" smtClean="0"/>
              <a:t>Conducting Module 4 Training </a:t>
            </a:r>
            <a:endParaRPr lang="en-US" smtClean="0"/>
          </a:p>
        </p:txBody>
      </p:sp>
      <p:sp>
        <p:nvSpPr>
          <p:cNvPr id="3" name="Content Placeholder 2"/>
          <p:cNvSpPr>
            <a:spLocks noGrp="1"/>
          </p:cNvSpPr>
          <p:nvPr>
            <p:ph idx="1"/>
          </p:nvPr>
        </p:nvSpPr>
        <p:spPr>
          <a:xfrm>
            <a:off x="457200" y="1600200"/>
            <a:ext cx="5486400" cy="4525963"/>
          </a:xfrm>
        </p:spPr>
        <p:txBody>
          <a:bodyPr rtlCol="0">
            <a:normAutofit fontScale="92500" lnSpcReduction="10000"/>
          </a:bodyPr>
          <a:lstStyle/>
          <a:p>
            <a:pPr fontAlgn="auto">
              <a:spcAft>
                <a:spcPts val="0"/>
              </a:spcAft>
              <a:defRPr/>
            </a:pPr>
            <a:r>
              <a:rPr lang="en-US" sz="2800" dirty="0" smtClean="0"/>
              <a:t>Spouses and families should be invited, not required, to take the training</a:t>
            </a:r>
          </a:p>
          <a:p>
            <a:pPr fontAlgn="auto">
              <a:spcAft>
                <a:spcPts val="0"/>
              </a:spcAft>
              <a:defRPr/>
            </a:pPr>
            <a:r>
              <a:rPr lang="en-US" sz="2800" dirty="0" smtClean="0"/>
              <a:t>Consider holding a family-oriented event when the PowerPoint is presented</a:t>
            </a:r>
          </a:p>
          <a:p>
            <a:pPr fontAlgn="auto">
              <a:spcAft>
                <a:spcPts val="0"/>
              </a:spcAft>
              <a:defRPr/>
            </a:pPr>
            <a:r>
              <a:rPr lang="en-US" sz="2800" dirty="0" smtClean="0"/>
              <a:t>Driver families may also access   web-based module</a:t>
            </a:r>
          </a:p>
          <a:p>
            <a:pPr fontAlgn="auto">
              <a:spcAft>
                <a:spcPts val="0"/>
              </a:spcAft>
              <a:defRPr/>
            </a:pPr>
            <a:r>
              <a:rPr lang="en-US" sz="2800" dirty="0" smtClean="0"/>
              <a:t>Family Education checks on learning and exam are intended to be easy and fun, not threatening</a:t>
            </a:r>
            <a:endParaRPr lang="en-US" dirty="0" smtClean="0">
              <a:solidFill>
                <a:srgbClr val="002060"/>
              </a:solidFill>
            </a:endParaRPr>
          </a:p>
        </p:txBody>
      </p:sp>
      <p:pic>
        <p:nvPicPr>
          <p:cNvPr id="231428" name="Picture 2" title="Family picn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828800"/>
            <a:ext cx="3136900"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29" name="Picture 3" title="three people learning at compu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267200"/>
            <a:ext cx="27400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32450" name="Title 1"/>
          <p:cNvSpPr>
            <a:spLocks noGrp="1"/>
          </p:cNvSpPr>
          <p:nvPr>
            <p:ph type="title"/>
          </p:nvPr>
        </p:nvSpPr>
        <p:spPr/>
        <p:txBody>
          <a:bodyPr/>
          <a:lstStyle/>
          <a:p>
            <a:pPr eaLnBrk="1" hangingPunct="1">
              <a:lnSpc>
                <a:spcPts val="4575"/>
              </a:lnSpc>
            </a:pPr>
            <a:r>
              <a:rPr lang="en-US" smtClean="0"/>
              <a:t>Facilitating Behavior Change </a:t>
            </a:r>
            <a:endParaRPr lang="en-US" sz="4800" smtClean="0"/>
          </a:p>
        </p:txBody>
      </p:sp>
      <p:sp>
        <p:nvSpPr>
          <p:cNvPr id="232451" name="Content Placeholder 2"/>
          <p:cNvSpPr>
            <a:spLocks noGrp="1"/>
          </p:cNvSpPr>
          <p:nvPr>
            <p:ph idx="1"/>
          </p:nvPr>
        </p:nvSpPr>
        <p:spPr/>
        <p:txBody>
          <a:bodyPr/>
          <a:lstStyle/>
          <a:p>
            <a:pPr>
              <a:buFont typeface="Arial" pitchFamily="34" charset="0"/>
              <a:buNone/>
            </a:pPr>
            <a:r>
              <a:rPr lang="en-US" u="sng" dirty="0" smtClean="0"/>
              <a:t>Topics</a:t>
            </a:r>
            <a:r>
              <a:rPr lang="en-US" dirty="0" smtClean="0"/>
              <a:t>: </a:t>
            </a:r>
          </a:p>
          <a:p>
            <a:r>
              <a:rPr lang="en-US" dirty="0" smtClean="0"/>
              <a:t>Carrier management role </a:t>
            </a:r>
          </a:p>
          <a:p>
            <a:r>
              <a:rPr lang="en-US" dirty="0" smtClean="0"/>
              <a:t>Keys to driver sleep hygiene improvements</a:t>
            </a:r>
          </a:p>
          <a:p>
            <a:r>
              <a:rPr lang="en-US" dirty="0" smtClean="0"/>
              <a:t>Behavior change process</a:t>
            </a:r>
          </a:p>
          <a:p>
            <a:r>
              <a:rPr lang="en-US" dirty="0" smtClean="0"/>
              <a:t>Behavioral self-management</a:t>
            </a:r>
          </a:p>
          <a:p>
            <a:r>
              <a:rPr lang="en-US" dirty="0" smtClean="0"/>
              <a:t>SMART goal-setting</a:t>
            </a:r>
          </a:p>
          <a:p>
            <a:pPr>
              <a:buFont typeface="Arial" pitchFamily="34" charset="0"/>
              <a:buNone/>
            </a:pPr>
            <a:endParaRPr lang="en-US" dirty="0" smtClean="0">
              <a:solidFill>
                <a:srgbClr val="002060"/>
              </a:solidFill>
            </a:endParaRPr>
          </a:p>
          <a:p>
            <a:endParaRPr lang="en-US" dirty="0" smtClean="0">
              <a:solidFill>
                <a:srgbClr val="002060"/>
              </a:solidFill>
            </a:endParaRPr>
          </a:p>
          <a:p>
            <a:pPr>
              <a:buFont typeface="Arial" pitchFamily="34" charset="0"/>
              <a:buNone/>
            </a:pPr>
            <a:endParaRPr lang="en-US" dirty="0" smtClean="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33474" name="Title 1"/>
          <p:cNvSpPr>
            <a:spLocks noGrp="1"/>
          </p:cNvSpPr>
          <p:nvPr>
            <p:ph type="title"/>
          </p:nvPr>
        </p:nvSpPr>
        <p:spPr/>
        <p:txBody>
          <a:bodyPr/>
          <a:lstStyle/>
          <a:p>
            <a:pPr eaLnBrk="1" hangingPunct="1">
              <a:lnSpc>
                <a:spcPts val="4575"/>
              </a:lnSpc>
            </a:pPr>
            <a:r>
              <a:rPr lang="en-US" sz="3800" smtClean="0"/>
              <a:t>Carrier Role in Facilitating Driver</a:t>
            </a:r>
            <a:br>
              <a:rPr lang="en-US" sz="3800" smtClean="0"/>
            </a:br>
            <a:r>
              <a:rPr lang="en-US" sz="3800" smtClean="0"/>
              <a:t>&amp; Family Behavior Change </a:t>
            </a:r>
          </a:p>
        </p:txBody>
      </p:sp>
      <p:sp>
        <p:nvSpPr>
          <p:cNvPr id="3" name="Content Placeholder 2"/>
          <p:cNvSpPr>
            <a:spLocks noGrp="1"/>
          </p:cNvSpPr>
          <p:nvPr>
            <p:ph idx="1"/>
          </p:nvPr>
        </p:nvSpPr>
        <p:spPr/>
        <p:txBody>
          <a:bodyPr rtlCol="0">
            <a:normAutofit fontScale="77500" lnSpcReduction="20000"/>
          </a:bodyPr>
          <a:lstStyle/>
          <a:p>
            <a:pPr fontAlgn="auto">
              <a:spcAft>
                <a:spcPts val="0"/>
              </a:spcAft>
              <a:defRPr/>
            </a:pPr>
            <a:r>
              <a:rPr lang="en-US" dirty="0" smtClean="0"/>
              <a:t>Establish safety culture</a:t>
            </a:r>
          </a:p>
          <a:p>
            <a:pPr fontAlgn="auto">
              <a:spcAft>
                <a:spcPts val="0"/>
              </a:spcAft>
              <a:defRPr/>
            </a:pPr>
            <a:r>
              <a:rPr lang="en-US" dirty="0" smtClean="0"/>
              <a:t>Set good example</a:t>
            </a:r>
          </a:p>
          <a:p>
            <a:pPr fontAlgn="auto">
              <a:spcAft>
                <a:spcPts val="0"/>
              </a:spcAft>
              <a:defRPr/>
            </a:pPr>
            <a:r>
              <a:rPr lang="en-US" dirty="0" smtClean="0"/>
              <a:t>Assess needs</a:t>
            </a:r>
          </a:p>
          <a:p>
            <a:pPr fontAlgn="auto">
              <a:spcAft>
                <a:spcPts val="0"/>
              </a:spcAft>
              <a:defRPr/>
            </a:pPr>
            <a:r>
              <a:rPr lang="en-US" dirty="0" smtClean="0"/>
              <a:t>Develop a plan</a:t>
            </a:r>
          </a:p>
          <a:p>
            <a:pPr fontAlgn="auto">
              <a:spcAft>
                <a:spcPts val="0"/>
              </a:spcAft>
              <a:defRPr/>
            </a:pPr>
            <a:r>
              <a:rPr lang="en-US" dirty="0" smtClean="0"/>
              <a:t>Implement program in supportive                                         environment</a:t>
            </a:r>
          </a:p>
          <a:p>
            <a:pPr fontAlgn="auto">
              <a:spcAft>
                <a:spcPts val="0"/>
              </a:spcAft>
              <a:defRPr/>
            </a:pPr>
            <a:r>
              <a:rPr lang="en-US" dirty="0" smtClean="0"/>
              <a:t>Key FMP elements:</a:t>
            </a:r>
          </a:p>
          <a:p>
            <a:pPr lvl="1" eaLnBrk="1" fontAlgn="auto" hangingPunct="1">
              <a:spcAft>
                <a:spcPts val="0"/>
              </a:spcAft>
              <a:defRPr/>
            </a:pPr>
            <a:r>
              <a:rPr lang="en-US" dirty="0" smtClean="0"/>
              <a:t>Training</a:t>
            </a:r>
          </a:p>
          <a:p>
            <a:pPr lvl="1" eaLnBrk="1" fontAlgn="auto" hangingPunct="1">
              <a:spcAft>
                <a:spcPts val="0"/>
              </a:spcAft>
              <a:defRPr/>
            </a:pPr>
            <a:r>
              <a:rPr lang="en-US" dirty="0" smtClean="0"/>
              <a:t>Medical screening</a:t>
            </a:r>
          </a:p>
          <a:p>
            <a:pPr lvl="1" eaLnBrk="1" fontAlgn="auto" hangingPunct="1">
              <a:spcAft>
                <a:spcPts val="0"/>
              </a:spcAft>
              <a:defRPr/>
            </a:pPr>
            <a:r>
              <a:rPr lang="en-US" dirty="0" smtClean="0"/>
              <a:t>Alertness-friendly scheduling/dispatching</a:t>
            </a:r>
          </a:p>
          <a:p>
            <a:pPr lvl="1" eaLnBrk="1" fontAlgn="auto" hangingPunct="1">
              <a:spcAft>
                <a:spcPts val="0"/>
              </a:spcAft>
              <a:defRPr/>
            </a:pPr>
            <a:r>
              <a:rPr lang="en-US" dirty="0" smtClean="0"/>
              <a:t>Individualized support for drivers </a:t>
            </a:r>
          </a:p>
          <a:p>
            <a:pPr fontAlgn="auto">
              <a:spcAft>
                <a:spcPts val="0"/>
              </a:spcAft>
              <a:defRPr/>
            </a:pPr>
            <a:r>
              <a:rPr lang="en-US" dirty="0" smtClean="0"/>
              <a:t>Evaluate and improve program</a:t>
            </a:r>
          </a:p>
        </p:txBody>
      </p:sp>
      <p:pic>
        <p:nvPicPr>
          <p:cNvPr id="233476" name="Picture 2" title="Sign saying &quot;Changes Ahead&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828800"/>
            <a:ext cx="2619375"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lnSpc>
                <a:spcPts val="4575"/>
              </a:lnSpc>
            </a:pPr>
            <a:r>
              <a:rPr lang="en-US" smtClean="0"/>
              <a:t>Module 5 Overview</a:t>
            </a:r>
          </a:p>
        </p:txBody>
      </p:sp>
      <p:sp>
        <p:nvSpPr>
          <p:cNvPr id="28675" name="Content Placeholder 6"/>
          <p:cNvSpPr>
            <a:spLocks noGrp="1"/>
          </p:cNvSpPr>
          <p:nvPr>
            <p:ph idx="1"/>
          </p:nvPr>
        </p:nvSpPr>
        <p:spPr/>
        <p:txBody>
          <a:bodyPr/>
          <a:lstStyle/>
          <a:p>
            <a:pPr marL="514350" indent="-514350">
              <a:spcBef>
                <a:spcPct val="0"/>
              </a:spcBef>
              <a:buFont typeface="Arial" pitchFamily="34" charset="0"/>
              <a:buNone/>
            </a:pPr>
            <a:r>
              <a:rPr lang="en-US" sz="2400" smtClean="0"/>
              <a:t>Introduction</a:t>
            </a:r>
          </a:p>
          <a:p>
            <a:pPr marL="514350" indent="-514350">
              <a:spcBef>
                <a:spcPct val="0"/>
              </a:spcBef>
              <a:buFont typeface="Arial" pitchFamily="34" charset="0"/>
              <a:buNone/>
            </a:pPr>
            <a:r>
              <a:rPr lang="en-US" sz="2400" smtClean="0"/>
              <a:t>Train-the-Trainer Overview</a:t>
            </a:r>
          </a:p>
          <a:p>
            <a:pPr marL="514350" indent="-514350">
              <a:spcBef>
                <a:spcPct val="0"/>
              </a:spcBef>
            </a:pPr>
            <a:r>
              <a:rPr lang="en-US" sz="2400" smtClean="0"/>
              <a:t>FMP Training Overview</a:t>
            </a:r>
          </a:p>
          <a:p>
            <a:pPr marL="514350" indent="-514350">
              <a:spcBef>
                <a:spcPct val="0"/>
              </a:spcBef>
            </a:pPr>
            <a:r>
              <a:rPr lang="en-US" sz="2400" smtClean="0"/>
              <a:t>Trainer Requirements &amp; Responsibilities</a:t>
            </a:r>
          </a:p>
          <a:p>
            <a:pPr marL="514350" indent="-514350">
              <a:spcBef>
                <a:spcPct val="0"/>
              </a:spcBef>
            </a:pPr>
            <a:r>
              <a:rPr lang="en-US" sz="2400" smtClean="0"/>
              <a:t>Web-Based Training</a:t>
            </a:r>
          </a:p>
          <a:p>
            <a:pPr marL="514350" indent="-514350">
              <a:spcBef>
                <a:spcPct val="0"/>
              </a:spcBef>
            </a:pPr>
            <a:r>
              <a:rPr lang="en-US" sz="2400" smtClean="0"/>
              <a:t>Effective Instruction</a:t>
            </a:r>
          </a:p>
          <a:p>
            <a:pPr marL="514350" indent="-514350">
              <a:spcBef>
                <a:spcPct val="0"/>
              </a:spcBef>
              <a:buFont typeface="Arial" pitchFamily="34" charset="0"/>
              <a:buNone/>
            </a:pPr>
            <a:r>
              <a:rPr lang="en-US" sz="2400" smtClean="0"/>
              <a:t>Driver Education Training, Part 1  </a:t>
            </a:r>
          </a:p>
          <a:p>
            <a:pPr marL="514350" indent="-514350">
              <a:spcBef>
                <a:spcPct val="0"/>
              </a:spcBef>
              <a:buFont typeface="Arial" pitchFamily="34" charset="0"/>
              <a:buNone/>
            </a:pPr>
            <a:r>
              <a:rPr lang="en-US" sz="2400" smtClean="0"/>
              <a:t>Driver Education Training, Part 2</a:t>
            </a:r>
          </a:p>
          <a:p>
            <a:pPr marL="514350" indent="-514350">
              <a:spcBef>
                <a:spcPct val="0"/>
              </a:spcBef>
              <a:buFont typeface="Arial" pitchFamily="34" charset="0"/>
              <a:buNone/>
            </a:pPr>
            <a:r>
              <a:rPr lang="en-US" sz="2400" smtClean="0"/>
              <a:t>Family Education Training &amp; Behavior Change</a:t>
            </a:r>
          </a:p>
          <a:p>
            <a:pPr marL="514350" indent="-514350">
              <a:spcBef>
                <a:spcPct val="0"/>
              </a:spcBef>
            </a:pPr>
            <a:r>
              <a:rPr lang="en-US" sz="2400" smtClean="0"/>
              <a:t>Family Education Training</a:t>
            </a:r>
          </a:p>
          <a:p>
            <a:pPr marL="514350" indent="-514350">
              <a:spcBef>
                <a:spcPct val="0"/>
              </a:spcBef>
            </a:pPr>
            <a:r>
              <a:rPr lang="en-US" sz="2400" smtClean="0"/>
              <a:t>Facilitating Behavior Change</a:t>
            </a:r>
          </a:p>
          <a:p>
            <a:pPr marL="514350" indent="-514350">
              <a:spcBef>
                <a:spcPct val="0"/>
              </a:spcBef>
              <a:buFont typeface="Arial" pitchFamily="34" charset="0"/>
              <a:buNone/>
            </a:pPr>
            <a:r>
              <a:rPr lang="en-US" sz="2400" smtClean="0"/>
              <a:t>Review &amp; Conclusion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FMP Website &amp; Learning Management Systems </a:t>
            </a:r>
            <a:endParaRPr lang="en-US" dirty="0"/>
          </a:p>
        </p:txBody>
      </p:sp>
      <p:sp>
        <p:nvSpPr>
          <p:cNvPr id="3" name="Content Placeholder 2"/>
          <p:cNvSpPr>
            <a:spLocks noGrp="1"/>
          </p:cNvSpPr>
          <p:nvPr>
            <p:ph idx="1"/>
          </p:nvPr>
        </p:nvSpPr>
        <p:spPr/>
        <p:txBody>
          <a:bodyPr rtlCol="0">
            <a:normAutofit fontScale="92500" lnSpcReduction="20000"/>
          </a:bodyPr>
          <a:lstStyle/>
          <a:p>
            <a:pPr fontAlgn="auto">
              <a:spcAft>
                <a:spcPts val="0"/>
              </a:spcAft>
              <a:defRPr/>
            </a:pPr>
            <a:r>
              <a:rPr lang="en-US" dirty="0" smtClean="0"/>
              <a:t>Website:</a:t>
            </a:r>
          </a:p>
          <a:p>
            <a:pPr lvl="1" eaLnBrk="1" fontAlgn="auto" hangingPunct="1">
              <a:spcAft>
                <a:spcPts val="0"/>
              </a:spcAft>
              <a:defRPr/>
            </a:pPr>
            <a:r>
              <a:rPr lang="en-US" dirty="0" smtClean="0"/>
              <a:t>Central location for NAFMP information, materials, and services</a:t>
            </a:r>
          </a:p>
          <a:p>
            <a:pPr lvl="1" eaLnBrk="1" fontAlgn="auto" hangingPunct="1">
              <a:spcAft>
                <a:spcPts val="0"/>
              </a:spcAft>
              <a:defRPr/>
            </a:pPr>
            <a:r>
              <a:rPr lang="en-US" dirty="0" smtClean="0"/>
              <a:t>Users may access web-based modules</a:t>
            </a:r>
          </a:p>
          <a:p>
            <a:pPr fontAlgn="auto">
              <a:spcAft>
                <a:spcPts val="0"/>
              </a:spcAft>
              <a:defRPr/>
            </a:pPr>
            <a:r>
              <a:rPr lang="en-US" dirty="0" smtClean="0"/>
              <a:t>Carriers with computer-based training Learning Management Systems (LMSs)</a:t>
            </a:r>
          </a:p>
          <a:p>
            <a:pPr lvl="1" eaLnBrk="1" fontAlgn="auto" hangingPunct="1">
              <a:spcAft>
                <a:spcPts val="0"/>
              </a:spcAft>
              <a:defRPr/>
            </a:pPr>
            <a:r>
              <a:rPr lang="en-US" dirty="0" smtClean="0"/>
              <a:t>May download modules in HTML format</a:t>
            </a:r>
          </a:p>
          <a:p>
            <a:pPr lvl="1" eaLnBrk="1" fontAlgn="auto" hangingPunct="1">
              <a:spcAft>
                <a:spcPts val="0"/>
              </a:spcAft>
              <a:defRPr/>
            </a:pPr>
            <a:r>
              <a:rPr lang="en-US" dirty="0" smtClean="0"/>
              <a:t>Carrier LMS would track student activities:</a:t>
            </a:r>
          </a:p>
          <a:p>
            <a:pPr lvl="2" eaLnBrk="1" fontAlgn="auto" hangingPunct="1">
              <a:spcAft>
                <a:spcPts val="0"/>
              </a:spcAft>
              <a:defRPr/>
            </a:pPr>
            <a:r>
              <a:rPr lang="en-US" dirty="0" smtClean="0"/>
              <a:t>Entrance to module</a:t>
            </a:r>
          </a:p>
          <a:p>
            <a:pPr lvl="2" eaLnBrk="1" fontAlgn="auto" hangingPunct="1">
              <a:spcAft>
                <a:spcPts val="0"/>
              </a:spcAft>
              <a:defRPr/>
            </a:pPr>
            <a:r>
              <a:rPr lang="en-US" dirty="0" smtClean="0"/>
              <a:t>Progress</a:t>
            </a:r>
          </a:p>
          <a:p>
            <a:pPr lvl="2" eaLnBrk="1" fontAlgn="auto" hangingPunct="1">
              <a:spcAft>
                <a:spcPts val="0"/>
              </a:spcAft>
              <a:defRPr/>
            </a:pPr>
            <a:r>
              <a:rPr lang="en-US" dirty="0" smtClean="0"/>
              <a:t>Exam scores</a:t>
            </a:r>
          </a:p>
          <a:p>
            <a:pPr lvl="2" eaLnBrk="1" fontAlgn="auto" hangingPunct="1">
              <a:spcAft>
                <a:spcPts val="0"/>
              </a:spcAft>
              <a:defRPr/>
            </a:pPr>
            <a:r>
              <a:rPr lang="en-US" dirty="0" smtClean="0"/>
              <a:t>Completion status</a:t>
            </a: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34498" name="Title 1"/>
          <p:cNvSpPr>
            <a:spLocks noGrp="1"/>
          </p:cNvSpPr>
          <p:nvPr>
            <p:ph type="title"/>
          </p:nvPr>
        </p:nvSpPr>
        <p:spPr/>
        <p:txBody>
          <a:bodyPr/>
          <a:lstStyle/>
          <a:p>
            <a:pPr eaLnBrk="1" hangingPunct="1">
              <a:lnSpc>
                <a:spcPts val="4575"/>
              </a:lnSpc>
            </a:pPr>
            <a:r>
              <a:rPr lang="en-US" smtClean="0"/>
              <a:t>Keys to Driver Sleep Hygiene Improvements </a:t>
            </a:r>
          </a:p>
        </p:txBody>
      </p:sp>
      <p:sp>
        <p:nvSpPr>
          <p:cNvPr id="234499" name="Content Placeholder 2"/>
          <p:cNvSpPr>
            <a:spLocks noGrp="1"/>
          </p:cNvSpPr>
          <p:nvPr>
            <p:ph idx="1"/>
          </p:nvPr>
        </p:nvSpPr>
        <p:spPr/>
        <p:txBody>
          <a:bodyPr/>
          <a:lstStyle/>
          <a:p>
            <a:pPr>
              <a:spcBef>
                <a:spcPts val="300"/>
              </a:spcBef>
            </a:pPr>
            <a:r>
              <a:rPr lang="en-US" sz="2800" smtClean="0"/>
              <a:t>Knowledge/awareness</a:t>
            </a:r>
          </a:p>
          <a:p>
            <a:pPr>
              <a:spcBef>
                <a:spcPts val="300"/>
              </a:spcBef>
            </a:pPr>
            <a:r>
              <a:rPr lang="en-US" sz="2800" smtClean="0"/>
              <a:t>Overcome ambivalence</a:t>
            </a:r>
          </a:p>
          <a:p>
            <a:pPr>
              <a:spcBef>
                <a:spcPts val="300"/>
              </a:spcBef>
            </a:pPr>
            <a:r>
              <a:rPr lang="en-US" sz="2800" smtClean="0"/>
              <a:t>Target specific behaviors</a:t>
            </a:r>
          </a:p>
          <a:p>
            <a:pPr>
              <a:spcBef>
                <a:spcPts val="300"/>
              </a:spcBef>
            </a:pPr>
            <a:r>
              <a:rPr lang="en-US" sz="2800" smtClean="0"/>
              <a:t>Core healthful behaviors; e.g.,</a:t>
            </a:r>
          </a:p>
          <a:p>
            <a:pPr lvl="1" eaLnBrk="1" hangingPunct="1">
              <a:spcBef>
                <a:spcPts val="300"/>
              </a:spcBef>
            </a:pPr>
            <a:r>
              <a:rPr lang="en-US" smtClean="0"/>
              <a:t>Exercise</a:t>
            </a:r>
          </a:p>
          <a:p>
            <a:pPr lvl="1" eaLnBrk="1" hangingPunct="1">
              <a:spcBef>
                <a:spcPts val="300"/>
              </a:spcBef>
            </a:pPr>
            <a:r>
              <a:rPr lang="en-US" smtClean="0"/>
              <a:t>“Strive for five” fruits and                                              vegetables daily</a:t>
            </a:r>
          </a:p>
          <a:p>
            <a:pPr lvl="1" eaLnBrk="1" hangingPunct="1">
              <a:spcBef>
                <a:spcPts val="300"/>
              </a:spcBef>
            </a:pPr>
            <a:r>
              <a:rPr lang="en-US" smtClean="0"/>
              <a:t>Napping</a:t>
            </a:r>
          </a:p>
          <a:p>
            <a:pPr>
              <a:spcBef>
                <a:spcPts val="300"/>
              </a:spcBef>
            </a:pPr>
            <a:r>
              <a:rPr lang="en-US" sz="2800" smtClean="0"/>
              <a:t>Specific goals</a:t>
            </a:r>
          </a:p>
          <a:p>
            <a:pPr>
              <a:spcBef>
                <a:spcPts val="300"/>
              </a:spcBef>
            </a:pPr>
            <a:r>
              <a:rPr lang="en-US" sz="2800" smtClean="0"/>
              <a:t>Social support</a:t>
            </a:r>
          </a:p>
        </p:txBody>
      </p:sp>
      <p:pic>
        <p:nvPicPr>
          <p:cNvPr id="234500" name="Picture 2" title="Man in vehicle holding key and smi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238" y="1828800"/>
            <a:ext cx="331946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35522" name="Title 1"/>
          <p:cNvSpPr>
            <a:spLocks noGrp="1"/>
          </p:cNvSpPr>
          <p:nvPr>
            <p:ph type="title"/>
          </p:nvPr>
        </p:nvSpPr>
        <p:spPr/>
        <p:txBody>
          <a:bodyPr/>
          <a:lstStyle/>
          <a:p>
            <a:pPr eaLnBrk="1" hangingPunct="1">
              <a:lnSpc>
                <a:spcPts val="4575"/>
              </a:lnSpc>
            </a:pPr>
            <a:r>
              <a:rPr lang="en-US" smtClean="0"/>
              <a:t>Steps to Behavior </a:t>
            </a:r>
            <a:br>
              <a:rPr lang="en-US" smtClean="0"/>
            </a:br>
            <a:r>
              <a:rPr lang="en-US" smtClean="0"/>
              <a:t>Change </a:t>
            </a:r>
          </a:p>
        </p:txBody>
      </p:sp>
      <p:graphicFrame>
        <p:nvGraphicFramePr>
          <p:cNvPr id="7" name="Diagram 6"/>
          <p:cNvGraphicFramePr/>
          <p:nvPr/>
        </p:nvGraphicFramePr>
        <p:xfrm>
          <a:off x="229137" y="308123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L-Shape 7"/>
          <p:cNvSpPr/>
          <p:nvPr/>
        </p:nvSpPr>
        <p:spPr>
          <a:xfrm rot="5400000">
            <a:off x="5458619" y="2855119"/>
            <a:ext cx="1139825" cy="1531937"/>
          </a:xfrm>
          <a:prstGeom prst="corner">
            <a:avLst>
              <a:gd name="adj1" fmla="val 16120"/>
              <a:gd name="adj2" fmla="val 16110"/>
            </a:avLst>
          </a:prstGeom>
          <a:solidFill>
            <a:schemeClr val="tx2">
              <a:lumMod val="60000"/>
              <a:lumOff val="40000"/>
            </a:schemeClr>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235525" name="Group 8"/>
          <p:cNvGrpSpPr>
            <a:grpSpLocks/>
          </p:cNvGrpSpPr>
          <p:nvPr/>
        </p:nvGrpSpPr>
        <p:grpSpPr bwMode="auto">
          <a:xfrm>
            <a:off x="5521325" y="3200400"/>
            <a:ext cx="3021013" cy="1639888"/>
            <a:chOff x="3073618" y="718166"/>
            <a:chExt cx="3019927" cy="1639642"/>
          </a:xfrm>
        </p:grpSpPr>
        <p:sp>
          <p:nvSpPr>
            <p:cNvPr id="10" name="Rectangle 9"/>
            <p:cNvSpPr/>
            <p:nvPr/>
          </p:nvSpPr>
          <p:spPr>
            <a:xfrm>
              <a:off x="4381248" y="857845"/>
              <a:ext cx="1712297" cy="14999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Rectangle 10"/>
            <p:cNvSpPr/>
            <p:nvPr/>
          </p:nvSpPr>
          <p:spPr>
            <a:xfrm>
              <a:off x="3073618" y="718166"/>
              <a:ext cx="1712297" cy="14999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ct val="35000"/>
                </a:spcAft>
                <a:defRPr/>
              </a:pPr>
              <a:r>
                <a:rPr lang="en-US" sz="2400" dirty="0">
                  <a:solidFill>
                    <a:srgbClr val="0033CC"/>
                  </a:solidFill>
                </a:rPr>
                <a:t>Taking action</a:t>
              </a:r>
            </a:p>
          </p:txBody>
        </p:sp>
      </p:grpSp>
      <p:sp>
        <p:nvSpPr>
          <p:cNvPr id="13" name="Isosceles Triangle 12"/>
          <p:cNvSpPr/>
          <p:nvPr/>
        </p:nvSpPr>
        <p:spPr>
          <a:xfrm>
            <a:off x="4800600" y="3530600"/>
            <a:ext cx="322263" cy="323850"/>
          </a:xfrm>
          <a:prstGeom prst="triangle">
            <a:avLst>
              <a:gd name="adj" fmla="val 100000"/>
            </a:avLst>
          </a:prstGeom>
          <a:solidFill>
            <a:srgbClr val="C00000"/>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6" name="L-Shape 15"/>
          <p:cNvSpPr/>
          <p:nvPr/>
        </p:nvSpPr>
        <p:spPr>
          <a:xfrm rot="5400000">
            <a:off x="7208044" y="1694656"/>
            <a:ext cx="1139825" cy="1897063"/>
          </a:xfrm>
          <a:prstGeom prst="corner">
            <a:avLst>
              <a:gd name="adj1" fmla="val 16120"/>
              <a:gd name="adj2" fmla="val 16110"/>
            </a:avLst>
          </a:prstGeom>
          <a:solidFill>
            <a:srgbClr val="00B050"/>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8" name="Isosceles Triangle 17"/>
          <p:cNvSpPr/>
          <p:nvPr/>
        </p:nvSpPr>
        <p:spPr>
          <a:xfrm>
            <a:off x="6416675" y="2643188"/>
            <a:ext cx="322263" cy="322262"/>
          </a:xfrm>
          <a:prstGeom prst="triangle">
            <a:avLst>
              <a:gd name="adj" fmla="val 100000"/>
            </a:avLst>
          </a:prstGeom>
          <a:solidFill>
            <a:schemeClr val="accent6">
              <a:lumMod val="75000"/>
            </a:schemeClr>
          </a:solidFill>
          <a:ln>
            <a:solidFill>
              <a:schemeClr val="accent6">
                <a:lumMod val="75000"/>
              </a:schemeClr>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9" name="Rectangle 18"/>
          <p:cNvSpPr/>
          <p:nvPr/>
        </p:nvSpPr>
        <p:spPr>
          <a:xfrm>
            <a:off x="3733800" y="4103688"/>
            <a:ext cx="1711325" cy="15001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chemeClr val="accent6">
                    <a:lumMod val="50000"/>
                  </a:schemeClr>
                </a:solidFill>
              </a:rPr>
              <a:t>Planning </a:t>
            </a:r>
          </a:p>
          <a:p>
            <a:pPr defTabSz="1289050" fontAlgn="auto">
              <a:lnSpc>
                <a:spcPct val="90000"/>
              </a:lnSpc>
              <a:spcAft>
                <a:spcPts val="0"/>
              </a:spcAft>
              <a:defRPr/>
            </a:pPr>
            <a:r>
              <a:rPr lang="en-US" sz="2400" dirty="0">
                <a:solidFill>
                  <a:schemeClr val="accent6">
                    <a:lumMod val="50000"/>
                  </a:schemeClr>
                </a:solidFill>
              </a:rPr>
              <a:t>to change</a:t>
            </a:r>
          </a:p>
        </p:txBody>
      </p:sp>
      <p:sp>
        <p:nvSpPr>
          <p:cNvPr id="20" name="Rectangle 19"/>
          <p:cNvSpPr/>
          <p:nvPr/>
        </p:nvSpPr>
        <p:spPr>
          <a:xfrm>
            <a:off x="7013575" y="2301875"/>
            <a:ext cx="1712913" cy="15001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rgbClr val="006600"/>
                </a:solidFill>
              </a:rPr>
              <a:t>Sustaining action</a:t>
            </a:r>
          </a:p>
        </p:txBody>
      </p:sp>
      <p:sp>
        <p:nvSpPr>
          <p:cNvPr id="2" name="7-Point Star 1"/>
          <p:cNvSpPr/>
          <p:nvPr/>
        </p:nvSpPr>
        <p:spPr>
          <a:xfrm>
            <a:off x="7010400" y="-217488"/>
            <a:ext cx="2357438" cy="2290763"/>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5532" name="TextBox 20"/>
          <p:cNvSpPr txBox="1">
            <a:spLocks noChangeArrowheads="1"/>
          </p:cNvSpPr>
          <p:nvPr/>
        </p:nvSpPr>
        <p:spPr bwMode="auto">
          <a:xfrm>
            <a:off x="7165975" y="171450"/>
            <a:ext cx="19780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200" b="1">
                <a:solidFill>
                  <a:srgbClr val="C00000"/>
                </a:solidFill>
                <a:latin typeface="Calibri" pitchFamily="34" charset="0"/>
              </a:rPr>
              <a:t>Health, Wellness, Alertness, Performance</a:t>
            </a: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36546" name="Title 1"/>
          <p:cNvSpPr>
            <a:spLocks noGrp="1"/>
          </p:cNvSpPr>
          <p:nvPr>
            <p:ph type="title"/>
          </p:nvPr>
        </p:nvSpPr>
        <p:spPr/>
        <p:txBody>
          <a:bodyPr/>
          <a:lstStyle/>
          <a:p>
            <a:pPr eaLnBrk="1" hangingPunct="1">
              <a:lnSpc>
                <a:spcPts val="4575"/>
              </a:lnSpc>
            </a:pPr>
            <a:r>
              <a:rPr lang="en-US" sz="4900" smtClean="0"/>
              <a:t>Stages of Behavior Change </a:t>
            </a:r>
            <a:endParaRPr lang="en-US" smtClean="0"/>
          </a:p>
        </p:txBody>
      </p:sp>
      <p:graphicFrame>
        <p:nvGraphicFramePr>
          <p:cNvPr id="5" name="Content Placeholder 4"/>
          <p:cNvGraphicFramePr>
            <a:graphicFrameLocks noGrp="1"/>
          </p:cNvGraphicFramePr>
          <p:nvPr>
            <p:ph idx="1"/>
          </p:nvPr>
        </p:nvGraphicFramePr>
        <p:xfrm>
          <a:off x="457200" y="1600200"/>
          <a:ext cx="8229600" cy="3475038"/>
        </p:xfrm>
        <a:graphic>
          <a:graphicData uri="http://schemas.openxmlformats.org/drawingml/2006/table">
            <a:tbl>
              <a:tblPr firstRow="1" bandRow="1">
                <a:tableStyleId>{5C22544A-7EE6-4342-B048-85BDC9FD1C3A}</a:tableStyleId>
              </a:tblPr>
              <a:tblGrid>
                <a:gridCol w="2895600"/>
                <a:gridCol w="5334000"/>
              </a:tblGrid>
              <a:tr h="457242">
                <a:tc>
                  <a:txBody>
                    <a:bodyPr/>
                    <a:lstStyle/>
                    <a:p>
                      <a:r>
                        <a:rPr lang="en-US" sz="2400" dirty="0" smtClean="0"/>
                        <a:t>Stage</a:t>
                      </a:r>
                      <a:endParaRPr lang="en-US" sz="2400" dirty="0"/>
                    </a:p>
                  </a:txBody>
                  <a:tcPr marL="85134" marR="85134" marT="45724" marB="45724"/>
                </a:tc>
                <a:tc>
                  <a:txBody>
                    <a:bodyPr/>
                    <a:lstStyle/>
                    <a:p>
                      <a:r>
                        <a:rPr lang="en-US" sz="2400" dirty="0" smtClean="0"/>
                        <a:t>Thinking &amp; Behavior</a:t>
                      </a:r>
                      <a:endParaRPr lang="en-US" sz="2400" dirty="0"/>
                    </a:p>
                  </a:txBody>
                  <a:tcPr marL="85134" marR="85134" marT="45724" marB="45724"/>
                </a:tc>
              </a:tr>
              <a:tr h="823035">
                <a:tc>
                  <a:txBody>
                    <a:bodyPr/>
                    <a:lstStyle/>
                    <a:p>
                      <a:r>
                        <a:rPr lang="en-US" sz="2400" b="1" dirty="0" smtClean="0"/>
                        <a:t>1. Pre-Contemplation</a:t>
                      </a:r>
                      <a:endParaRPr lang="en-US" sz="2400" b="1" dirty="0"/>
                    </a:p>
                  </a:txBody>
                  <a:tcPr marL="85134" marR="85134" marT="45724" marB="45724"/>
                </a:tc>
                <a:tc>
                  <a:txBody>
                    <a:bodyPr/>
                    <a:lstStyle/>
                    <a:p>
                      <a:r>
                        <a:rPr lang="en-US" sz="2400" dirty="0" smtClean="0"/>
                        <a:t>Unaware or unaccepting of problem;</a:t>
                      </a:r>
                    </a:p>
                    <a:p>
                      <a:r>
                        <a:rPr lang="en-US" sz="2400" baseline="0" dirty="0" smtClean="0"/>
                        <a:t>no thoughts of change</a:t>
                      </a:r>
                      <a:endParaRPr lang="en-US" sz="2400" dirty="0"/>
                    </a:p>
                  </a:txBody>
                  <a:tcPr marL="85134" marR="85134" marT="45724" marB="45724"/>
                </a:tc>
              </a:tr>
              <a:tr h="823035">
                <a:tc>
                  <a:txBody>
                    <a:bodyPr/>
                    <a:lstStyle/>
                    <a:p>
                      <a:r>
                        <a:rPr lang="en-US" sz="2400" b="1" dirty="0" smtClean="0"/>
                        <a:t>2. Contemplation</a:t>
                      </a:r>
                      <a:endParaRPr lang="en-US" sz="2400" b="1" dirty="0"/>
                    </a:p>
                  </a:txBody>
                  <a:tcPr marL="85134" marR="85134" marT="45724" marB="45724"/>
                </a:tc>
                <a:tc>
                  <a:txBody>
                    <a:bodyPr/>
                    <a:lstStyle/>
                    <a:p>
                      <a:r>
                        <a:rPr lang="en-US" sz="2400" dirty="0" smtClean="0"/>
                        <a:t>Aware of problem</a:t>
                      </a:r>
                      <a:r>
                        <a:rPr lang="en-US" sz="2400" baseline="0" dirty="0" smtClean="0"/>
                        <a:t> and t</a:t>
                      </a:r>
                      <a:r>
                        <a:rPr lang="en-US" sz="2400" dirty="0" smtClean="0"/>
                        <a:t>hinking</a:t>
                      </a:r>
                      <a:r>
                        <a:rPr lang="en-US" sz="2400" baseline="0" dirty="0" smtClean="0"/>
                        <a:t> about change</a:t>
                      </a:r>
                      <a:endParaRPr lang="en-US" sz="2400" dirty="0"/>
                    </a:p>
                  </a:txBody>
                  <a:tcPr marL="85134" marR="85134" marT="45724" marB="45724"/>
                </a:tc>
              </a:tr>
              <a:tr h="457242">
                <a:tc>
                  <a:txBody>
                    <a:bodyPr/>
                    <a:lstStyle/>
                    <a:p>
                      <a:r>
                        <a:rPr lang="en-US" sz="2400" b="1" dirty="0" smtClean="0"/>
                        <a:t>3. Preparation</a:t>
                      </a:r>
                    </a:p>
                  </a:txBody>
                  <a:tcPr marL="85134" marR="85134" marT="45724" marB="45724"/>
                </a:tc>
                <a:tc>
                  <a:txBody>
                    <a:bodyPr/>
                    <a:lstStyle/>
                    <a:p>
                      <a:r>
                        <a:rPr lang="en-US" sz="2400" dirty="0" smtClean="0"/>
                        <a:t>Plan to change</a:t>
                      </a:r>
                      <a:endParaRPr lang="en-US" sz="2400" dirty="0"/>
                    </a:p>
                  </a:txBody>
                  <a:tcPr marL="85134" marR="85134" marT="45724" marB="45724"/>
                </a:tc>
              </a:tr>
              <a:tr h="457242">
                <a:tc>
                  <a:txBody>
                    <a:bodyPr/>
                    <a:lstStyle/>
                    <a:p>
                      <a:r>
                        <a:rPr lang="en-US" sz="2400" b="1" dirty="0" smtClean="0"/>
                        <a:t>4. Action</a:t>
                      </a:r>
                      <a:endParaRPr lang="en-US" sz="2400" b="1" dirty="0"/>
                    </a:p>
                  </a:txBody>
                  <a:tcPr marL="85134" marR="85134" marT="45724" marB="45724"/>
                </a:tc>
                <a:tc>
                  <a:txBody>
                    <a:bodyPr/>
                    <a:lstStyle/>
                    <a:p>
                      <a:r>
                        <a:rPr lang="en-US" sz="2400" dirty="0" smtClean="0"/>
                        <a:t>Making specific behavior changes</a:t>
                      </a:r>
                      <a:endParaRPr lang="en-US" sz="2400" dirty="0"/>
                    </a:p>
                  </a:txBody>
                  <a:tcPr marL="85134" marR="85134" marT="45724" marB="45724"/>
                </a:tc>
              </a:tr>
              <a:tr h="457242">
                <a:tc>
                  <a:txBody>
                    <a:bodyPr/>
                    <a:lstStyle/>
                    <a:p>
                      <a:r>
                        <a:rPr lang="en-US" sz="2400" b="1" dirty="0" smtClean="0"/>
                        <a:t>5. Maintenance</a:t>
                      </a:r>
                      <a:endParaRPr lang="en-US" sz="2400" b="1" dirty="0"/>
                    </a:p>
                  </a:txBody>
                  <a:tcPr marL="85134" marR="85134" marT="45724" marB="45724"/>
                </a:tc>
                <a:tc>
                  <a:txBody>
                    <a:bodyPr/>
                    <a:lstStyle/>
                    <a:p>
                      <a:r>
                        <a:rPr lang="en-US" sz="2400" dirty="0" smtClean="0"/>
                        <a:t>Sustaining desirable</a:t>
                      </a:r>
                      <a:r>
                        <a:rPr lang="en-US" sz="2400" baseline="0" dirty="0" smtClean="0"/>
                        <a:t> actions</a:t>
                      </a:r>
                      <a:endParaRPr lang="en-US" sz="2400" dirty="0"/>
                    </a:p>
                  </a:txBody>
                  <a:tcPr marL="85134" marR="85134" marT="45724" marB="45724"/>
                </a:tc>
              </a:tr>
            </a:tbl>
          </a:graphicData>
        </a:graphic>
      </p:graphicFrame>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Behavior Change:  Stages of Thought</a:t>
            </a:r>
            <a:br>
              <a:rPr lang="en-US" dirty="0" smtClean="0"/>
            </a:br>
            <a:r>
              <a:rPr lang="en-US" dirty="0" smtClean="0"/>
              <a:t>About Reducing Fat Consumption </a:t>
            </a:r>
            <a:endParaRPr lang="en-US" dirty="0"/>
          </a:p>
        </p:txBody>
      </p:sp>
      <p:graphicFrame>
        <p:nvGraphicFramePr>
          <p:cNvPr id="5" name="Content Placeholder 4"/>
          <p:cNvGraphicFramePr>
            <a:graphicFrameLocks noGrp="1"/>
          </p:cNvGraphicFramePr>
          <p:nvPr>
            <p:ph idx="1"/>
          </p:nvPr>
        </p:nvGraphicFramePr>
        <p:xfrm>
          <a:off x="457200" y="1600200"/>
          <a:ext cx="8229600" cy="2987676"/>
        </p:xfrm>
        <a:graphic>
          <a:graphicData uri="http://schemas.openxmlformats.org/drawingml/2006/table">
            <a:tbl>
              <a:tblPr firstRow="1" bandRow="1">
                <a:tableStyleId>{5C22544A-7EE6-4342-B048-85BDC9FD1C3A}</a:tableStyleId>
              </a:tblPr>
              <a:tblGrid>
                <a:gridCol w="2483069"/>
                <a:gridCol w="5746531"/>
              </a:tblGrid>
              <a:tr h="457297">
                <a:tc>
                  <a:txBody>
                    <a:bodyPr/>
                    <a:lstStyle/>
                    <a:p>
                      <a:r>
                        <a:rPr lang="en-US" sz="2400" dirty="0" smtClean="0"/>
                        <a:t>Stage</a:t>
                      </a:r>
                      <a:endParaRPr lang="en-US" sz="2400" dirty="0"/>
                    </a:p>
                  </a:txBody>
                  <a:tcPr marL="85134" marR="85134" marT="45730" marB="45730"/>
                </a:tc>
                <a:tc>
                  <a:txBody>
                    <a:bodyPr/>
                    <a:lstStyle/>
                    <a:p>
                      <a:r>
                        <a:rPr lang="en-US" sz="2400" dirty="0" smtClean="0"/>
                        <a:t>Thoughts About Reducing Fat Consumption</a:t>
                      </a:r>
                      <a:endParaRPr lang="en-US" sz="2400" dirty="0"/>
                    </a:p>
                  </a:txBody>
                  <a:tcPr marL="85134" marR="85134" marT="45730" marB="45730"/>
                </a:tc>
              </a:tr>
              <a:tr h="823135">
                <a:tc>
                  <a:txBody>
                    <a:bodyPr/>
                    <a:lstStyle/>
                    <a:p>
                      <a:r>
                        <a:rPr lang="en-US" sz="2200" b="1" dirty="0" smtClean="0"/>
                        <a:t>1. Pre-Contemplation</a:t>
                      </a:r>
                      <a:endParaRPr lang="en-US" sz="2200" b="1" dirty="0"/>
                    </a:p>
                  </a:txBody>
                  <a:tcPr marL="85134" marR="85134" marT="45730" marB="45730"/>
                </a:tc>
                <a:tc>
                  <a:txBody>
                    <a:bodyPr/>
                    <a:lstStyle/>
                    <a:p>
                      <a:r>
                        <a:rPr lang="en-US" sz="2400" dirty="0" smtClean="0"/>
                        <a:t>“I enjoy double cheeseburgers and fries.</a:t>
                      </a:r>
                      <a:r>
                        <a:rPr lang="en-US" sz="2400" baseline="0" dirty="0" smtClean="0"/>
                        <a:t>  I have no intention of eating lower-fat foods.”</a:t>
                      </a:r>
                      <a:endParaRPr lang="en-US" sz="2400" dirty="0"/>
                    </a:p>
                  </a:txBody>
                  <a:tcPr marL="85134" marR="85134" marT="45730" marB="45730"/>
                </a:tc>
              </a:tr>
              <a:tr h="426811">
                <a:tc>
                  <a:txBody>
                    <a:bodyPr/>
                    <a:lstStyle/>
                    <a:p>
                      <a:r>
                        <a:rPr lang="en-US" sz="2200" b="1" dirty="0" smtClean="0">
                          <a:solidFill>
                            <a:schemeClr val="bg1">
                              <a:lumMod val="50000"/>
                            </a:schemeClr>
                          </a:solidFill>
                        </a:rPr>
                        <a:t>2. Contemplation</a:t>
                      </a:r>
                      <a:endParaRPr lang="en-US" sz="2200" b="1" dirty="0">
                        <a:solidFill>
                          <a:schemeClr val="bg1">
                            <a:lumMod val="50000"/>
                          </a:schemeClr>
                        </a:solidFill>
                      </a:endParaRPr>
                    </a:p>
                  </a:txBody>
                  <a:tcPr marL="85134" marR="85134" marT="45730" marB="45730"/>
                </a:tc>
                <a:tc>
                  <a:txBody>
                    <a:bodyPr/>
                    <a:lstStyle/>
                    <a:p>
                      <a:endParaRPr lang="en-US" sz="2200" dirty="0"/>
                    </a:p>
                  </a:txBody>
                  <a:tcPr marL="85134" marR="85134" marT="45730" marB="45730"/>
                </a:tc>
              </a:tr>
              <a:tr h="426811">
                <a:tc>
                  <a:txBody>
                    <a:bodyPr/>
                    <a:lstStyle/>
                    <a:p>
                      <a:r>
                        <a:rPr lang="en-US" sz="2200" b="1" dirty="0" smtClean="0">
                          <a:solidFill>
                            <a:schemeClr val="bg1">
                              <a:lumMod val="50000"/>
                            </a:schemeClr>
                          </a:solidFill>
                        </a:rPr>
                        <a:t>3. Preparation</a:t>
                      </a:r>
                    </a:p>
                  </a:txBody>
                  <a:tcPr marL="85134" marR="85134" marT="45730" marB="45730"/>
                </a:tc>
                <a:tc>
                  <a:txBody>
                    <a:bodyPr/>
                    <a:lstStyle/>
                    <a:p>
                      <a:endParaRPr lang="en-US" sz="2200" dirty="0"/>
                    </a:p>
                  </a:txBody>
                  <a:tcPr marL="85134" marR="85134" marT="45730" marB="45730"/>
                </a:tc>
              </a:tr>
              <a:tr h="426811">
                <a:tc>
                  <a:txBody>
                    <a:bodyPr/>
                    <a:lstStyle/>
                    <a:p>
                      <a:r>
                        <a:rPr lang="en-US" sz="2200" b="1" dirty="0" smtClean="0">
                          <a:solidFill>
                            <a:schemeClr val="bg1">
                              <a:lumMod val="50000"/>
                            </a:schemeClr>
                          </a:solidFill>
                        </a:rPr>
                        <a:t>4. Action</a:t>
                      </a:r>
                      <a:endParaRPr lang="en-US" sz="2200" b="1" dirty="0">
                        <a:solidFill>
                          <a:schemeClr val="bg1">
                            <a:lumMod val="50000"/>
                          </a:schemeClr>
                        </a:solidFill>
                      </a:endParaRPr>
                    </a:p>
                  </a:txBody>
                  <a:tcPr marL="85134" marR="85134" marT="45730" marB="45730"/>
                </a:tc>
                <a:tc>
                  <a:txBody>
                    <a:bodyPr/>
                    <a:lstStyle/>
                    <a:p>
                      <a:endParaRPr lang="en-US" sz="2200" dirty="0"/>
                    </a:p>
                  </a:txBody>
                  <a:tcPr marL="85134" marR="85134" marT="45730" marB="45730"/>
                </a:tc>
              </a:tr>
              <a:tr h="426811">
                <a:tc>
                  <a:txBody>
                    <a:bodyPr/>
                    <a:lstStyle/>
                    <a:p>
                      <a:r>
                        <a:rPr lang="en-US" sz="2200" b="1" dirty="0" smtClean="0">
                          <a:solidFill>
                            <a:schemeClr val="bg1">
                              <a:lumMod val="50000"/>
                            </a:schemeClr>
                          </a:solidFill>
                        </a:rPr>
                        <a:t>5. Maintenance</a:t>
                      </a:r>
                      <a:endParaRPr lang="en-US" sz="2200" b="1" dirty="0">
                        <a:solidFill>
                          <a:schemeClr val="bg1">
                            <a:lumMod val="50000"/>
                          </a:schemeClr>
                        </a:solidFill>
                      </a:endParaRPr>
                    </a:p>
                  </a:txBody>
                  <a:tcPr marL="85134" marR="85134" marT="45730" marB="45730"/>
                </a:tc>
                <a:tc>
                  <a:txBody>
                    <a:bodyPr/>
                    <a:lstStyle/>
                    <a:p>
                      <a:endParaRPr lang="en-US" sz="2200" dirty="0"/>
                    </a:p>
                  </a:txBody>
                  <a:tcPr marL="85134" marR="85134" marT="45730" marB="45730"/>
                </a:tc>
              </a:tr>
            </a:tbl>
          </a:graphicData>
        </a:graphic>
      </p:graphicFrame>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57200" y="1600200"/>
          <a:ext cx="8229600" cy="3687960"/>
        </p:xfrm>
        <a:graphic>
          <a:graphicData uri="http://schemas.openxmlformats.org/drawingml/2006/table">
            <a:tbl>
              <a:tblPr firstRow="1" bandRow="1">
                <a:tableStyleId>{5C22544A-7EE6-4342-B048-85BDC9FD1C3A}</a:tableStyleId>
              </a:tblPr>
              <a:tblGrid>
                <a:gridCol w="2483069"/>
                <a:gridCol w="5746531"/>
              </a:tblGrid>
              <a:tr h="457157">
                <a:tc>
                  <a:txBody>
                    <a:bodyPr/>
                    <a:lstStyle/>
                    <a:p>
                      <a:r>
                        <a:rPr lang="en-US" sz="2400" dirty="0" smtClean="0"/>
                        <a:t>Stage</a:t>
                      </a:r>
                      <a:endParaRPr lang="en-US" sz="2400" dirty="0"/>
                    </a:p>
                  </a:txBody>
                  <a:tcPr marL="85134" marR="85134" marT="45710" marB="45710"/>
                </a:tc>
                <a:tc>
                  <a:txBody>
                    <a:bodyPr/>
                    <a:lstStyle/>
                    <a:p>
                      <a:r>
                        <a:rPr lang="en-US" sz="2400" dirty="0" smtClean="0"/>
                        <a:t>Thoughts About Reducing Fat Consumption</a:t>
                      </a:r>
                      <a:endParaRPr lang="en-US" sz="2400" dirty="0"/>
                    </a:p>
                  </a:txBody>
                  <a:tcPr marL="85134" marR="85134" marT="45710" marB="45710"/>
                </a:tc>
              </a:tr>
              <a:tr h="761938">
                <a:tc>
                  <a:txBody>
                    <a:bodyPr/>
                    <a:lstStyle/>
                    <a:p>
                      <a:r>
                        <a:rPr lang="en-US" sz="2200" b="1" dirty="0" smtClean="0">
                          <a:solidFill>
                            <a:schemeClr val="bg1">
                              <a:lumMod val="50000"/>
                            </a:schemeClr>
                          </a:solidFill>
                        </a:rPr>
                        <a:t>1. Pre-Contemplation</a:t>
                      </a:r>
                      <a:endParaRPr lang="en-US" sz="2200" b="1" dirty="0">
                        <a:solidFill>
                          <a:schemeClr val="bg1">
                            <a:lumMod val="50000"/>
                          </a:schemeClr>
                        </a:solidFill>
                      </a:endParaRPr>
                    </a:p>
                  </a:txBody>
                  <a:tcPr marL="85134" marR="85134" marT="45710" marB="45710"/>
                </a:tc>
                <a:tc>
                  <a:txBody>
                    <a:bodyPr/>
                    <a:lstStyle/>
                    <a:p>
                      <a:r>
                        <a:rPr lang="en-US" sz="2200" dirty="0" smtClean="0">
                          <a:solidFill>
                            <a:schemeClr val="bg1">
                              <a:lumMod val="50000"/>
                            </a:schemeClr>
                          </a:solidFill>
                        </a:rPr>
                        <a:t>“I enjoy double cheeseburgers and fries.</a:t>
                      </a:r>
                      <a:r>
                        <a:rPr lang="en-US" sz="2200" baseline="0" dirty="0" smtClean="0">
                          <a:solidFill>
                            <a:schemeClr val="bg1">
                              <a:lumMod val="50000"/>
                            </a:schemeClr>
                          </a:solidFill>
                        </a:rPr>
                        <a:t>  I have no intention of eating lower-fat foods.”</a:t>
                      </a:r>
                      <a:endParaRPr lang="en-US" sz="2200" dirty="0">
                        <a:solidFill>
                          <a:schemeClr val="bg1">
                            <a:lumMod val="50000"/>
                          </a:schemeClr>
                        </a:solidFill>
                      </a:endParaRPr>
                    </a:p>
                  </a:txBody>
                  <a:tcPr marL="85134" marR="85134" marT="45710" marB="45710"/>
                </a:tc>
              </a:tr>
              <a:tr h="1188631">
                <a:tc>
                  <a:txBody>
                    <a:bodyPr/>
                    <a:lstStyle/>
                    <a:p>
                      <a:r>
                        <a:rPr lang="en-US" sz="2200" b="1" dirty="0" smtClean="0"/>
                        <a:t>2. Contemplation</a:t>
                      </a:r>
                      <a:endParaRPr lang="en-US" sz="2200" b="1" dirty="0"/>
                    </a:p>
                  </a:txBody>
                  <a:tcPr marL="85134" marR="85134" marT="45710" marB="45710"/>
                </a:tc>
                <a:tc>
                  <a:txBody>
                    <a:bodyPr/>
                    <a:lstStyle/>
                    <a:p>
                      <a:r>
                        <a:rPr lang="en-US" sz="2400" dirty="0" smtClean="0"/>
                        <a:t>“Maybe I could try a chicken sandwich</a:t>
                      </a:r>
                      <a:r>
                        <a:rPr lang="en-US" sz="2400" baseline="0" dirty="0" smtClean="0"/>
                        <a:t> instead – if it tastes good and doesn’t cost too much.”</a:t>
                      </a:r>
                      <a:endParaRPr lang="en-US" sz="2400" dirty="0"/>
                    </a:p>
                  </a:txBody>
                  <a:tcPr marL="85134" marR="85134" marT="45710" marB="45710"/>
                </a:tc>
              </a:tr>
              <a:tr h="426679">
                <a:tc>
                  <a:txBody>
                    <a:bodyPr/>
                    <a:lstStyle/>
                    <a:p>
                      <a:r>
                        <a:rPr lang="en-US" sz="2200" b="1" dirty="0" smtClean="0">
                          <a:solidFill>
                            <a:schemeClr val="bg1">
                              <a:lumMod val="50000"/>
                            </a:schemeClr>
                          </a:solidFill>
                        </a:rPr>
                        <a:t>3. Preparation</a:t>
                      </a:r>
                    </a:p>
                  </a:txBody>
                  <a:tcPr marL="85134" marR="85134" marT="45710" marB="45710"/>
                </a:tc>
                <a:tc>
                  <a:txBody>
                    <a:bodyPr/>
                    <a:lstStyle/>
                    <a:p>
                      <a:endParaRPr lang="en-US" sz="2200" dirty="0"/>
                    </a:p>
                  </a:txBody>
                  <a:tcPr marL="85134" marR="85134" marT="45710" marB="45710"/>
                </a:tc>
              </a:tr>
              <a:tr h="426679">
                <a:tc>
                  <a:txBody>
                    <a:bodyPr/>
                    <a:lstStyle/>
                    <a:p>
                      <a:r>
                        <a:rPr lang="en-US" sz="2200" b="1" dirty="0" smtClean="0">
                          <a:solidFill>
                            <a:schemeClr val="bg1">
                              <a:lumMod val="50000"/>
                            </a:schemeClr>
                          </a:solidFill>
                        </a:rPr>
                        <a:t>4. Action</a:t>
                      </a:r>
                      <a:endParaRPr lang="en-US" sz="2200" b="1" dirty="0">
                        <a:solidFill>
                          <a:schemeClr val="bg1">
                            <a:lumMod val="50000"/>
                          </a:schemeClr>
                        </a:solidFill>
                      </a:endParaRPr>
                    </a:p>
                  </a:txBody>
                  <a:tcPr marL="85134" marR="85134" marT="45710" marB="45710"/>
                </a:tc>
                <a:tc>
                  <a:txBody>
                    <a:bodyPr/>
                    <a:lstStyle/>
                    <a:p>
                      <a:endParaRPr lang="en-US" sz="2200" dirty="0"/>
                    </a:p>
                  </a:txBody>
                  <a:tcPr marL="85134" marR="85134" marT="45710" marB="45710"/>
                </a:tc>
              </a:tr>
              <a:tr h="426679">
                <a:tc>
                  <a:txBody>
                    <a:bodyPr/>
                    <a:lstStyle/>
                    <a:p>
                      <a:r>
                        <a:rPr lang="en-US" sz="2200" b="1" dirty="0" smtClean="0">
                          <a:solidFill>
                            <a:schemeClr val="bg1">
                              <a:lumMod val="50000"/>
                            </a:schemeClr>
                          </a:solidFill>
                        </a:rPr>
                        <a:t>5. Maintenance</a:t>
                      </a:r>
                      <a:endParaRPr lang="en-US" sz="2200" b="1" dirty="0">
                        <a:solidFill>
                          <a:schemeClr val="bg1">
                            <a:lumMod val="50000"/>
                          </a:schemeClr>
                        </a:solidFill>
                      </a:endParaRPr>
                    </a:p>
                  </a:txBody>
                  <a:tcPr marL="85134" marR="85134" marT="45710" marB="45710"/>
                </a:tc>
                <a:tc>
                  <a:txBody>
                    <a:bodyPr/>
                    <a:lstStyle/>
                    <a:p>
                      <a:endParaRPr lang="en-US" sz="2200" dirty="0"/>
                    </a:p>
                  </a:txBody>
                  <a:tcPr marL="85134" marR="85134" marT="45710" marB="45710"/>
                </a:tc>
              </a:tr>
            </a:tbl>
          </a:graphicData>
        </a:graphic>
      </p:graphicFrame>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a:t>Behavior Change:  Stages of Thought</a:t>
            </a:r>
            <a:br>
              <a:rPr lang="en-US" dirty="0"/>
            </a:br>
            <a:r>
              <a:rPr lang="en-US" dirty="0"/>
              <a:t>About Reducing Fat Consumption </a:t>
            </a: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Behavior Change:  Stages of Thought</a:t>
            </a:r>
            <a:br>
              <a:rPr lang="en-US" dirty="0"/>
            </a:br>
            <a:r>
              <a:rPr lang="en-US" dirty="0"/>
              <a:t>About Reducing Fat Consumption </a:t>
            </a:r>
          </a:p>
        </p:txBody>
      </p:sp>
      <p:graphicFrame>
        <p:nvGraphicFramePr>
          <p:cNvPr id="5" name="Content Placeholder 4"/>
          <p:cNvGraphicFramePr>
            <a:graphicFrameLocks noGrp="1"/>
          </p:cNvGraphicFramePr>
          <p:nvPr>
            <p:ph idx="1"/>
          </p:nvPr>
        </p:nvGraphicFramePr>
        <p:xfrm>
          <a:off x="457200" y="1600200"/>
          <a:ext cx="8229600" cy="3657600"/>
        </p:xfrm>
        <a:graphic>
          <a:graphicData uri="http://schemas.openxmlformats.org/drawingml/2006/table">
            <a:tbl>
              <a:tblPr firstRow="1" bandRow="1">
                <a:tableStyleId>{5C22544A-7EE6-4342-B048-85BDC9FD1C3A}</a:tableStyleId>
              </a:tblPr>
              <a:tblGrid>
                <a:gridCol w="2483069"/>
                <a:gridCol w="5746531"/>
              </a:tblGrid>
              <a:tr h="370840">
                <a:tc>
                  <a:txBody>
                    <a:bodyPr/>
                    <a:lstStyle/>
                    <a:p>
                      <a:r>
                        <a:rPr lang="en-US" sz="2400" dirty="0" smtClean="0"/>
                        <a:t>Stage</a:t>
                      </a:r>
                      <a:endParaRPr lang="en-US" sz="2400" dirty="0"/>
                    </a:p>
                  </a:txBody>
                  <a:tcPr marL="85134" marR="85134"/>
                </a:tc>
                <a:tc>
                  <a:txBody>
                    <a:bodyPr/>
                    <a:lstStyle/>
                    <a:p>
                      <a:r>
                        <a:rPr lang="en-US" sz="2400" dirty="0" smtClean="0"/>
                        <a:t>Thoughts About Reducing Fat Consumption</a:t>
                      </a:r>
                      <a:endParaRPr lang="en-US" sz="2400" dirty="0"/>
                    </a:p>
                  </a:txBody>
                  <a:tcPr marL="85134" marR="85134"/>
                </a:tc>
              </a:tr>
              <a:tr h="370840">
                <a:tc>
                  <a:txBody>
                    <a:bodyPr/>
                    <a:lstStyle/>
                    <a:p>
                      <a:r>
                        <a:rPr lang="en-US" sz="2200" b="1" dirty="0" smtClean="0">
                          <a:solidFill>
                            <a:schemeClr val="bg1">
                              <a:lumMod val="50000"/>
                            </a:schemeClr>
                          </a:solidFill>
                        </a:rPr>
                        <a:t>1. Pre-Contemplation</a:t>
                      </a:r>
                      <a:endParaRPr lang="en-US" sz="2200" b="1" dirty="0">
                        <a:solidFill>
                          <a:schemeClr val="bg1">
                            <a:lumMod val="50000"/>
                          </a:schemeClr>
                        </a:solidFill>
                      </a:endParaRPr>
                    </a:p>
                  </a:txBody>
                  <a:tcPr marL="85134" marR="85134"/>
                </a:tc>
                <a:tc>
                  <a:txBody>
                    <a:bodyPr/>
                    <a:lstStyle/>
                    <a:p>
                      <a:r>
                        <a:rPr lang="en-US" sz="2200" dirty="0" smtClean="0">
                          <a:solidFill>
                            <a:schemeClr val="bg1">
                              <a:lumMod val="50000"/>
                            </a:schemeClr>
                          </a:solidFill>
                        </a:rPr>
                        <a:t>“I enjoy double cheeseburgers and fries.</a:t>
                      </a:r>
                      <a:r>
                        <a:rPr lang="en-US" sz="2200" baseline="0" dirty="0" smtClean="0">
                          <a:solidFill>
                            <a:schemeClr val="bg1">
                              <a:lumMod val="50000"/>
                            </a:schemeClr>
                          </a:solidFill>
                        </a:rPr>
                        <a:t>  I have no intention of eating lower-fat foods.”</a:t>
                      </a:r>
                      <a:endParaRPr lang="en-US" sz="2200" dirty="0">
                        <a:solidFill>
                          <a:schemeClr val="bg1">
                            <a:lumMod val="50000"/>
                          </a:schemeClr>
                        </a:solidFill>
                      </a:endParaRPr>
                    </a:p>
                  </a:txBody>
                  <a:tcPr marL="85134" marR="85134"/>
                </a:tc>
              </a:tr>
              <a:tr h="370840">
                <a:tc>
                  <a:txBody>
                    <a:bodyPr/>
                    <a:lstStyle/>
                    <a:p>
                      <a:r>
                        <a:rPr lang="en-US" sz="2200" b="1" dirty="0" smtClean="0">
                          <a:solidFill>
                            <a:schemeClr val="bg1">
                              <a:lumMod val="50000"/>
                            </a:schemeClr>
                          </a:solidFill>
                        </a:rPr>
                        <a:t>2. Contemplation</a:t>
                      </a:r>
                      <a:endParaRPr lang="en-US" sz="2200" b="1" dirty="0">
                        <a:solidFill>
                          <a:schemeClr val="bg1">
                            <a:lumMod val="50000"/>
                          </a:schemeClr>
                        </a:solidFill>
                      </a:endParaRPr>
                    </a:p>
                  </a:txBody>
                  <a:tcPr marL="85134" marR="85134"/>
                </a:tc>
                <a:tc>
                  <a:txBody>
                    <a:bodyPr/>
                    <a:lstStyle/>
                    <a:p>
                      <a:r>
                        <a:rPr lang="en-US" sz="2200" dirty="0" smtClean="0">
                          <a:solidFill>
                            <a:schemeClr val="bg1">
                              <a:lumMod val="50000"/>
                            </a:schemeClr>
                          </a:solidFill>
                        </a:rPr>
                        <a:t>“Maybe I could try a chicken sandwich</a:t>
                      </a:r>
                      <a:r>
                        <a:rPr lang="en-US" sz="2200" baseline="0" dirty="0" smtClean="0">
                          <a:solidFill>
                            <a:schemeClr val="bg1">
                              <a:lumMod val="50000"/>
                            </a:schemeClr>
                          </a:solidFill>
                        </a:rPr>
                        <a:t> instead – if it tastes good and doesn’t cost too much.”</a:t>
                      </a:r>
                      <a:endParaRPr lang="en-US" sz="2200" dirty="0">
                        <a:solidFill>
                          <a:schemeClr val="bg1">
                            <a:lumMod val="50000"/>
                          </a:schemeClr>
                        </a:solidFill>
                      </a:endParaRPr>
                    </a:p>
                  </a:txBody>
                  <a:tcPr marL="85134" marR="85134"/>
                </a:tc>
              </a:tr>
              <a:tr h="370840">
                <a:tc>
                  <a:txBody>
                    <a:bodyPr/>
                    <a:lstStyle/>
                    <a:p>
                      <a:r>
                        <a:rPr lang="en-US" sz="2200" b="1" dirty="0" smtClean="0"/>
                        <a:t>3. Preparation</a:t>
                      </a:r>
                    </a:p>
                  </a:txBody>
                  <a:tcPr marL="85134" marR="85134"/>
                </a:tc>
                <a:tc>
                  <a:txBody>
                    <a:bodyPr/>
                    <a:lstStyle/>
                    <a:p>
                      <a:r>
                        <a:rPr lang="en-US" sz="2400" dirty="0" smtClean="0"/>
                        <a:t>“I’ll try to eat lower-fat foods when I can.  I’d like to do more, but I’m</a:t>
                      </a:r>
                      <a:r>
                        <a:rPr lang="en-US" sz="2400" baseline="0" dirty="0" smtClean="0"/>
                        <a:t> not sure how.”</a:t>
                      </a:r>
                      <a:endParaRPr lang="en-US" sz="2400" dirty="0"/>
                    </a:p>
                  </a:txBody>
                  <a:tcPr marL="85134" marR="85134"/>
                </a:tc>
              </a:tr>
              <a:tr h="370840">
                <a:tc>
                  <a:txBody>
                    <a:bodyPr/>
                    <a:lstStyle/>
                    <a:p>
                      <a:r>
                        <a:rPr lang="en-US" sz="2200" b="1" dirty="0" smtClean="0">
                          <a:solidFill>
                            <a:schemeClr val="bg1">
                              <a:lumMod val="50000"/>
                            </a:schemeClr>
                          </a:solidFill>
                        </a:rPr>
                        <a:t>4. Action</a:t>
                      </a:r>
                      <a:endParaRPr lang="en-US" sz="2200" b="1" dirty="0">
                        <a:solidFill>
                          <a:schemeClr val="bg1">
                            <a:lumMod val="50000"/>
                          </a:schemeClr>
                        </a:solidFill>
                      </a:endParaRPr>
                    </a:p>
                  </a:txBody>
                  <a:tcPr marL="85134" marR="85134"/>
                </a:tc>
                <a:tc>
                  <a:txBody>
                    <a:bodyPr/>
                    <a:lstStyle/>
                    <a:p>
                      <a:endParaRPr lang="en-US" sz="2200" dirty="0"/>
                    </a:p>
                  </a:txBody>
                  <a:tcPr marL="85134" marR="85134"/>
                </a:tc>
              </a:tr>
              <a:tr h="370840">
                <a:tc>
                  <a:txBody>
                    <a:bodyPr/>
                    <a:lstStyle/>
                    <a:p>
                      <a:r>
                        <a:rPr lang="en-US" sz="2200" b="1" dirty="0" smtClean="0">
                          <a:solidFill>
                            <a:schemeClr val="bg1">
                              <a:lumMod val="50000"/>
                            </a:schemeClr>
                          </a:solidFill>
                        </a:rPr>
                        <a:t>5. Maintenance</a:t>
                      </a:r>
                      <a:endParaRPr lang="en-US" sz="2200" b="1" dirty="0">
                        <a:solidFill>
                          <a:schemeClr val="bg1">
                            <a:lumMod val="50000"/>
                          </a:schemeClr>
                        </a:solidFill>
                      </a:endParaRPr>
                    </a:p>
                  </a:txBody>
                  <a:tcPr marL="85134" marR="85134"/>
                </a:tc>
                <a:tc>
                  <a:txBody>
                    <a:bodyPr/>
                    <a:lstStyle/>
                    <a:p>
                      <a:endParaRPr lang="en-US" sz="2200" dirty="0"/>
                    </a:p>
                  </a:txBody>
                  <a:tcPr marL="85134" marR="85134"/>
                </a:tc>
              </a:tr>
            </a:tbl>
          </a:graphicData>
        </a:graphic>
      </p:graphicFrame>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Behavior Change:  Stages of Thought</a:t>
            </a:r>
            <a:br>
              <a:rPr lang="en-US" dirty="0"/>
            </a:br>
            <a:r>
              <a:rPr lang="en-US" dirty="0"/>
              <a:t>About Reducing Fat Consumption </a:t>
            </a:r>
          </a:p>
        </p:txBody>
      </p:sp>
      <p:graphicFrame>
        <p:nvGraphicFramePr>
          <p:cNvPr id="5" name="Content Placeholder 4"/>
          <p:cNvGraphicFramePr>
            <a:graphicFrameLocks noGrp="1"/>
          </p:cNvGraphicFramePr>
          <p:nvPr>
            <p:ph idx="1"/>
          </p:nvPr>
        </p:nvGraphicFramePr>
        <p:xfrm>
          <a:off x="457200" y="1600200"/>
          <a:ext cx="8229600" cy="4724400"/>
        </p:xfrm>
        <a:graphic>
          <a:graphicData uri="http://schemas.openxmlformats.org/drawingml/2006/table">
            <a:tbl>
              <a:tblPr firstRow="1" bandRow="1">
                <a:tableStyleId>{5C22544A-7EE6-4342-B048-85BDC9FD1C3A}</a:tableStyleId>
              </a:tblPr>
              <a:tblGrid>
                <a:gridCol w="2483069"/>
                <a:gridCol w="5746531"/>
              </a:tblGrid>
              <a:tr h="370840">
                <a:tc>
                  <a:txBody>
                    <a:bodyPr/>
                    <a:lstStyle/>
                    <a:p>
                      <a:r>
                        <a:rPr lang="en-US" sz="2400" dirty="0" smtClean="0"/>
                        <a:t>Stage</a:t>
                      </a:r>
                      <a:endParaRPr lang="en-US" sz="2400" dirty="0"/>
                    </a:p>
                  </a:txBody>
                  <a:tcPr marL="85134" marR="85134"/>
                </a:tc>
                <a:tc>
                  <a:txBody>
                    <a:bodyPr/>
                    <a:lstStyle/>
                    <a:p>
                      <a:r>
                        <a:rPr lang="en-US" sz="2400" dirty="0" smtClean="0"/>
                        <a:t>Thoughts About Reducing Fat Consumption</a:t>
                      </a:r>
                      <a:endParaRPr lang="en-US" sz="2400" dirty="0"/>
                    </a:p>
                  </a:txBody>
                  <a:tcPr marL="85134" marR="85134"/>
                </a:tc>
              </a:tr>
              <a:tr h="370840">
                <a:tc>
                  <a:txBody>
                    <a:bodyPr/>
                    <a:lstStyle/>
                    <a:p>
                      <a:r>
                        <a:rPr lang="en-US" sz="2200" b="1" dirty="0" smtClean="0">
                          <a:solidFill>
                            <a:schemeClr val="bg1">
                              <a:lumMod val="50000"/>
                            </a:schemeClr>
                          </a:solidFill>
                        </a:rPr>
                        <a:t>1. Pre-Contemplation</a:t>
                      </a:r>
                      <a:endParaRPr lang="en-US" sz="2200" b="1" dirty="0">
                        <a:solidFill>
                          <a:schemeClr val="bg1">
                            <a:lumMod val="50000"/>
                          </a:schemeClr>
                        </a:solidFill>
                      </a:endParaRPr>
                    </a:p>
                  </a:txBody>
                  <a:tcPr marL="85134" marR="85134"/>
                </a:tc>
                <a:tc>
                  <a:txBody>
                    <a:bodyPr/>
                    <a:lstStyle/>
                    <a:p>
                      <a:r>
                        <a:rPr lang="en-US" sz="2200" dirty="0" smtClean="0">
                          <a:solidFill>
                            <a:schemeClr val="bg1">
                              <a:lumMod val="50000"/>
                            </a:schemeClr>
                          </a:solidFill>
                        </a:rPr>
                        <a:t>“I enjoy double cheeseburgers and fries.</a:t>
                      </a:r>
                      <a:r>
                        <a:rPr lang="en-US" sz="2200" baseline="0" dirty="0" smtClean="0">
                          <a:solidFill>
                            <a:schemeClr val="bg1">
                              <a:lumMod val="50000"/>
                            </a:schemeClr>
                          </a:solidFill>
                        </a:rPr>
                        <a:t>  I have no intention of eating lower-fat foods.”</a:t>
                      </a:r>
                      <a:endParaRPr lang="en-US" sz="2200" dirty="0">
                        <a:solidFill>
                          <a:schemeClr val="bg1">
                            <a:lumMod val="50000"/>
                          </a:schemeClr>
                        </a:solidFill>
                      </a:endParaRPr>
                    </a:p>
                  </a:txBody>
                  <a:tcPr marL="85134" marR="85134"/>
                </a:tc>
              </a:tr>
              <a:tr h="370840">
                <a:tc>
                  <a:txBody>
                    <a:bodyPr/>
                    <a:lstStyle/>
                    <a:p>
                      <a:r>
                        <a:rPr lang="en-US" sz="2200" b="1" dirty="0" smtClean="0">
                          <a:solidFill>
                            <a:schemeClr val="bg1">
                              <a:lumMod val="50000"/>
                            </a:schemeClr>
                          </a:solidFill>
                        </a:rPr>
                        <a:t>2. Contemplation</a:t>
                      </a:r>
                      <a:endParaRPr lang="en-US" sz="2200" b="1" dirty="0">
                        <a:solidFill>
                          <a:schemeClr val="bg1">
                            <a:lumMod val="50000"/>
                          </a:schemeClr>
                        </a:solidFill>
                      </a:endParaRPr>
                    </a:p>
                  </a:txBody>
                  <a:tcPr marL="85134" marR="85134"/>
                </a:tc>
                <a:tc>
                  <a:txBody>
                    <a:bodyPr/>
                    <a:lstStyle/>
                    <a:p>
                      <a:r>
                        <a:rPr lang="en-US" sz="2200" dirty="0" smtClean="0">
                          <a:solidFill>
                            <a:schemeClr val="bg1">
                              <a:lumMod val="50000"/>
                            </a:schemeClr>
                          </a:solidFill>
                        </a:rPr>
                        <a:t>“Maybe I could try a chicken sandwich</a:t>
                      </a:r>
                      <a:r>
                        <a:rPr lang="en-US" sz="2200" baseline="0" dirty="0" smtClean="0">
                          <a:solidFill>
                            <a:schemeClr val="bg1">
                              <a:lumMod val="50000"/>
                            </a:schemeClr>
                          </a:solidFill>
                        </a:rPr>
                        <a:t> instead – if it tastes good and doesn’t cost too much.”</a:t>
                      </a:r>
                      <a:endParaRPr lang="en-US" sz="2200" dirty="0">
                        <a:solidFill>
                          <a:schemeClr val="bg1">
                            <a:lumMod val="50000"/>
                          </a:schemeClr>
                        </a:solidFill>
                      </a:endParaRPr>
                    </a:p>
                  </a:txBody>
                  <a:tcPr marL="85134" marR="85134"/>
                </a:tc>
              </a:tr>
              <a:tr h="370840">
                <a:tc>
                  <a:txBody>
                    <a:bodyPr/>
                    <a:lstStyle/>
                    <a:p>
                      <a:r>
                        <a:rPr lang="en-US" sz="2200" b="1" dirty="0" smtClean="0">
                          <a:solidFill>
                            <a:schemeClr val="bg1">
                              <a:lumMod val="50000"/>
                            </a:schemeClr>
                          </a:solidFill>
                        </a:rPr>
                        <a:t>3. Preparation</a:t>
                      </a:r>
                    </a:p>
                  </a:txBody>
                  <a:tcPr marL="85134" marR="85134"/>
                </a:tc>
                <a:tc>
                  <a:txBody>
                    <a:bodyPr/>
                    <a:lstStyle/>
                    <a:p>
                      <a:r>
                        <a:rPr lang="en-US" sz="2200" dirty="0" smtClean="0">
                          <a:solidFill>
                            <a:schemeClr val="bg1">
                              <a:lumMod val="50000"/>
                            </a:schemeClr>
                          </a:solidFill>
                        </a:rPr>
                        <a:t>“I’ll try to eat lower-fat foods when I can.  I’d like to do more, but I’m</a:t>
                      </a:r>
                      <a:r>
                        <a:rPr lang="en-US" sz="2200" baseline="0" dirty="0" smtClean="0">
                          <a:solidFill>
                            <a:schemeClr val="bg1">
                              <a:lumMod val="50000"/>
                            </a:schemeClr>
                          </a:solidFill>
                        </a:rPr>
                        <a:t> not sure how.”</a:t>
                      </a:r>
                      <a:endParaRPr lang="en-US" sz="2200" dirty="0">
                        <a:solidFill>
                          <a:schemeClr val="bg1">
                            <a:lumMod val="50000"/>
                          </a:schemeClr>
                        </a:solidFill>
                      </a:endParaRPr>
                    </a:p>
                  </a:txBody>
                  <a:tcPr marL="85134" marR="85134"/>
                </a:tc>
              </a:tr>
              <a:tr h="370840">
                <a:tc>
                  <a:txBody>
                    <a:bodyPr/>
                    <a:lstStyle/>
                    <a:p>
                      <a:r>
                        <a:rPr lang="en-US" sz="2200" b="1" dirty="0" smtClean="0"/>
                        <a:t>4. Action</a:t>
                      </a:r>
                      <a:endParaRPr lang="en-US" sz="2200" b="1" dirty="0"/>
                    </a:p>
                  </a:txBody>
                  <a:tcPr marL="85134" marR="85134"/>
                </a:tc>
                <a:tc>
                  <a:txBody>
                    <a:bodyPr/>
                    <a:lstStyle/>
                    <a:p>
                      <a:r>
                        <a:rPr lang="en-US" sz="2400" dirty="0" smtClean="0"/>
                        <a:t>“I’m eating lower-fat foods by</a:t>
                      </a:r>
                      <a:r>
                        <a:rPr lang="en-US" sz="2400" baseline="0" dirty="0" smtClean="0"/>
                        <a:t> not stopping at fast food restaurants and by making better food choices.  But it’s sometimes hard when I’m on the road.”</a:t>
                      </a:r>
                      <a:endParaRPr lang="en-US" sz="2400" dirty="0"/>
                    </a:p>
                  </a:txBody>
                  <a:tcPr marL="85134" marR="85134"/>
                </a:tc>
              </a:tr>
              <a:tr h="370840">
                <a:tc>
                  <a:txBody>
                    <a:bodyPr/>
                    <a:lstStyle/>
                    <a:p>
                      <a:r>
                        <a:rPr lang="en-US" sz="2200" b="1" dirty="0" smtClean="0">
                          <a:solidFill>
                            <a:schemeClr val="bg1">
                              <a:lumMod val="50000"/>
                            </a:schemeClr>
                          </a:solidFill>
                        </a:rPr>
                        <a:t>5. Maintenance</a:t>
                      </a:r>
                      <a:endParaRPr lang="en-US" sz="2200" b="1" dirty="0">
                        <a:solidFill>
                          <a:schemeClr val="bg1">
                            <a:lumMod val="50000"/>
                          </a:schemeClr>
                        </a:solidFill>
                      </a:endParaRPr>
                    </a:p>
                  </a:txBody>
                  <a:tcPr marL="85134" marR="85134"/>
                </a:tc>
                <a:tc>
                  <a:txBody>
                    <a:bodyPr/>
                    <a:lstStyle/>
                    <a:p>
                      <a:endParaRPr lang="en-US" sz="2200" dirty="0"/>
                    </a:p>
                  </a:txBody>
                  <a:tcPr marL="85134" marR="85134"/>
                </a:tc>
              </a:tr>
            </a:tbl>
          </a:graphicData>
        </a:graphic>
      </p:graphicFrame>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Behavior Change:  Stages of Thought</a:t>
            </a:r>
            <a:br>
              <a:rPr lang="en-US" dirty="0"/>
            </a:br>
            <a:r>
              <a:rPr lang="en-US" dirty="0"/>
              <a:t>About Reducing Fat Consumption </a:t>
            </a:r>
          </a:p>
        </p:txBody>
      </p:sp>
      <p:graphicFrame>
        <p:nvGraphicFramePr>
          <p:cNvPr id="5" name="Content Placeholder 4"/>
          <p:cNvGraphicFramePr>
            <a:graphicFrameLocks noGrp="1"/>
          </p:cNvGraphicFramePr>
          <p:nvPr>
            <p:ph idx="1"/>
          </p:nvPr>
        </p:nvGraphicFramePr>
        <p:xfrm>
          <a:off x="457200" y="1524000"/>
          <a:ext cx="8229600" cy="4816474"/>
        </p:xfrm>
        <a:graphic>
          <a:graphicData uri="http://schemas.openxmlformats.org/drawingml/2006/table">
            <a:tbl>
              <a:tblPr firstRow="1" bandRow="1">
                <a:tableStyleId>{5C22544A-7EE6-4342-B048-85BDC9FD1C3A}</a:tableStyleId>
              </a:tblPr>
              <a:tblGrid>
                <a:gridCol w="2483069"/>
                <a:gridCol w="5746531"/>
              </a:tblGrid>
              <a:tr h="457260">
                <a:tc>
                  <a:txBody>
                    <a:bodyPr/>
                    <a:lstStyle/>
                    <a:p>
                      <a:r>
                        <a:rPr lang="en-US" sz="2400" dirty="0" smtClean="0"/>
                        <a:t>Stage</a:t>
                      </a:r>
                      <a:endParaRPr lang="en-US" sz="2400" dirty="0"/>
                    </a:p>
                  </a:txBody>
                  <a:tcPr marL="85134" marR="85134" marT="45726" marB="45726"/>
                </a:tc>
                <a:tc>
                  <a:txBody>
                    <a:bodyPr/>
                    <a:lstStyle/>
                    <a:p>
                      <a:r>
                        <a:rPr lang="en-US" sz="2400" dirty="0" smtClean="0"/>
                        <a:t>Thoughts About Reducing Fat Consumption</a:t>
                      </a:r>
                      <a:endParaRPr lang="en-US" sz="2400" dirty="0"/>
                    </a:p>
                  </a:txBody>
                  <a:tcPr marL="85134" marR="85134" marT="45726" marB="45726"/>
                </a:tc>
              </a:tr>
              <a:tr h="762100">
                <a:tc>
                  <a:txBody>
                    <a:bodyPr/>
                    <a:lstStyle/>
                    <a:p>
                      <a:r>
                        <a:rPr lang="en-US" sz="2200" b="1" dirty="0" smtClean="0">
                          <a:solidFill>
                            <a:schemeClr val="bg1">
                              <a:lumMod val="50000"/>
                            </a:schemeClr>
                          </a:solidFill>
                        </a:rPr>
                        <a:t>1. Pre-Contemplation</a:t>
                      </a:r>
                      <a:endParaRPr lang="en-US" sz="2200" b="1" dirty="0">
                        <a:solidFill>
                          <a:schemeClr val="bg1">
                            <a:lumMod val="50000"/>
                          </a:schemeClr>
                        </a:solidFill>
                      </a:endParaRPr>
                    </a:p>
                  </a:txBody>
                  <a:tcPr marL="85134" marR="85134" marT="45726" marB="45726"/>
                </a:tc>
                <a:tc>
                  <a:txBody>
                    <a:bodyPr/>
                    <a:lstStyle/>
                    <a:p>
                      <a:r>
                        <a:rPr lang="en-US" sz="2000" dirty="0" smtClean="0">
                          <a:solidFill>
                            <a:schemeClr val="bg1">
                              <a:lumMod val="50000"/>
                            </a:schemeClr>
                          </a:solidFill>
                        </a:rPr>
                        <a:t>“I enjoy double cheeseburgers and fries.</a:t>
                      </a:r>
                      <a:r>
                        <a:rPr lang="en-US" sz="2000" baseline="0" dirty="0" smtClean="0">
                          <a:solidFill>
                            <a:schemeClr val="bg1">
                              <a:lumMod val="50000"/>
                            </a:schemeClr>
                          </a:solidFill>
                        </a:rPr>
                        <a:t>  I have no intention of eating lower-fat foods.”</a:t>
                      </a:r>
                      <a:endParaRPr lang="en-US" sz="2000" dirty="0">
                        <a:solidFill>
                          <a:schemeClr val="bg1">
                            <a:lumMod val="50000"/>
                          </a:schemeClr>
                        </a:solidFill>
                      </a:endParaRPr>
                    </a:p>
                  </a:txBody>
                  <a:tcPr marL="85134" marR="85134" marT="45726" marB="45726"/>
                </a:tc>
              </a:tr>
              <a:tr h="701132">
                <a:tc>
                  <a:txBody>
                    <a:bodyPr/>
                    <a:lstStyle/>
                    <a:p>
                      <a:r>
                        <a:rPr lang="en-US" sz="2200" b="1" dirty="0" smtClean="0">
                          <a:solidFill>
                            <a:schemeClr val="bg1">
                              <a:lumMod val="50000"/>
                            </a:schemeClr>
                          </a:solidFill>
                        </a:rPr>
                        <a:t>2. Contemplation</a:t>
                      </a:r>
                      <a:endParaRPr lang="en-US" sz="2200" b="1" dirty="0">
                        <a:solidFill>
                          <a:schemeClr val="bg1">
                            <a:lumMod val="50000"/>
                          </a:schemeClr>
                        </a:solidFill>
                      </a:endParaRPr>
                    </a:p>
                  </a:txBody>
                  <a:tcPr marL="85134" marR="85134" marT="45726" marB="45726"/>
                </a:tc>
                <a:tc>
                  <a:txBody>
                    <a:bodyPr/>
                    <a:lstStyle/>
                    <a:p>
                      <a:r>
                        <a:rPr lang="en-US" sz="2000" dirty="0" smtClean="0">
                          <a:solidFill>
                            <a:schemeClr val="bg1">
                              <a:lumMod val="50000"/>
                            </a:schemeClr>
                          </a:solidFill>
                        </a:rPr>
                        <a:t>“Maybe I could try a chicken sandwich</a:t>
                      </a:r>
                      <a:r>
                        <a:rPr lang="en-US" sz="2000" baseline="0" dirty="0" smtClean="0">
                          <a:solidFill>
                            <a:schemeClr val="bg1">
                              <a:lumMod val="50000"/>
                            </a:schemeClr>
                          </a:solidFill>
                        </a:rPr>
                        <a:t> instead – if it tastes good and doesn’t cost too much.”</a:t>
                      </a:r>
                      <a:endParaRPr lang="en-US" sz="2000" dirty="0">
                        <a:solidFill>
                          <a:schemeClr val="bg1">
                            <a:lumMod val="50000"/>
                          </a:schemeClr>
                        </a:solidFill>
                      </a:endParaRPr>
                    </a:p>
                  </a:txBody>
                  <a:tcPr marL="85134" marR="85134" marT="45726" marB="45726"/>
                </a:tc>
              </a:tr>
              <a:tr h="701132">
                <a:tc>
                  <a:txBody>
                    <a:bodyPr/>
                    <a:lstStyle/>
                    <a:p>
                      <a:r>
                        <a:rPr lang="en-US" sz="2200" b="1" dirty="0" smtClean="0">
                          <a:solidFill>
                            <a:schemeClr val="bg1">
                              <a:lumMod val="50000"/>
                            </a:schemeClr>
                          </a:solidFill>
                        </a:rPr>
                        <a:t>3. Preparation</a:t>
                      </a:r>
                    </a:p>
                  </a:txBody>
                  <a:tcPr marL="85134" marR="85134" marT="45726" marB="45726"/>
                </a:tc>
                <a:tc>
                  <a:txBody>
                    <a:bodyPr/>
                    <a:lstStyle/>
                    <a:p>
                      <a:r>
                        <a:rPr lang="en-US" sz="2000" dirty="0" smtClean="0">
                          <a:solidFill>
                            <a:schemeClr val="bg1">
                              <a:lumMod val="50000"/>
                            </a:schemeClr>
                          </a:solidFill>
                        </a:rPr>
                        <a:t>“I’ll try to eat lower-fat foods when I can.  I’d like to do more, but I’m</a:t>
                      </a:r>
                      <a:r>
                        <a:rPr lang="en-US" sz="2000" baseline="0" dirty="0" smtClean="0">
                          <a:solidFill>
                            <a:schemeClr val="bg1">
                              <a:lumMod val="50000"/>
                            </a:schemeClr>
                          </a:solidFill>
                        </a:rPr>
                        <a:t> not sure how.”</a:t>
                      </a:r>
                      <a:endParaRPr lang="en-US" sz="2000" dirty="0">
                        <a:solidFill>
                          <a:schemeClr val="bg1">
                            <a:lumMod val="50000"/>
                          </a:schemeClr>
                        </a:solidFill>
                      </a:endParaRPr>
                    </a:p>
                  </a:txBody>
                  <a:tcPr marL="85134" marR="85134" marT="45726" marB="45726"/>
                </a:tc>
              </a:tr>
              <a:tr h="1005973">
                <a:tc>
                  <a:txBody>
                    <a:bodyPr/>
                    <a:lstStyle/>
                    <a:p>
                      <a:r>
                        <a:rPr lang="en-US" sz="2200" b="1" dirty="0" smtClean="0">
                          <a:solidFill>
                            <a:schemeClr val="bg1">
                              <a:lumMod val="50000"/>
                            </a:schemeClr>
                          </a:solidFill>
                        </a:rPr>
                        <a:t>4. Action</a:t>
                      </a:r>
                      <a:endParaRPr lang="en-US" sz="2200" b="1" dirty="0">
                        <a:solidFill>
                          <a:schemeClr val="bg1">
                            <a:lumMod val="50000"/>
                          </a:schemeClr>
                        </a:solidFill>
                      </a:endParaRPr>
                    </a:p>
                  </a:txBody>
                  <a:tcPr marL="85134" marR="85134" marT="45726" marB="45726"/>
                </a:tc>
                <a:tc>
                  <a:txBody>
                    <a:bodyPr/>
                    <a:lstStyle/>
                    <a:p>
                      <a:r>
                        <a:rPr lang="en-US" sz="2000" dirty="0" smtClean="0">
                          <a:solidFill>
                            <a:schemeClr val="bg1">
                              <a:lumMod val="50000"/>
                            </a:schemeClr>
                          </a:solidFill>
                        </a:rPr>
                        <a:t>“I’m eating lower-fat foods by</a:t>
                      </a:r>
                      <a:r>
                        <a:rPr lang="en-US" sz="2000" baseline="0" dirty="0" smtClean="0">
                          <a:solidFill>
                            <a:schemeClr val="bg1">
                              <a:lumMod val="50000"/>
                            </a:schemeClr>
                          </a:solidFill>
                        </a:rPr>
                        <a:t> not stopping at fast food restaurants and by making better food choices.  But it’s sometimes hard when I’m on the road.”</a:t>
                      </a:r>
                      <a:endParaRPr lang="en-US" sz="2000" dirty="0">
                        <a:solidFill>
                          <a:schemeClr val="bg1">
                            <a:lumMod val="50000"/>
                          </a:schemeClr>
                        </a:solidFill>
                      </a:endParaRPr>
                    </a:p>
                  </a:txBody>
                  <a:tcPr marL="85134" marR="85134" marT="45726" marB="45726"/>
                </a:tc>
              </a:tr>
              <a:tr h="1188877">
                <a:tc>
                  <a:txBody>
                    <a:bodyPr/>
                    <a:lstStyle/>
                    <a:p>
                      <a:r>
                        <a:rPr lang="en-US" sz="2200" b="1" dirty="0" smtClean="0"/>
                        <a:t>5. Maintenance</a:t>
                      </a:r>
                      <a:endParaRPr lang="en-US" sz="2200" b="1" dirty="0"/>
                    </a:p>
                  </a:txBody>
                  <a:tcPr marL="85134" marR="85134" marT="45726" marB="45726"/>
                </a:tc>
                <a:tc>
                  <a:txBody>
                    <a:bodyPr/>
                    <a:lstStyle/>
                    <a:p>
                      <a:r>
                        <a:rPr lang="en-US" sz="2400" dirty="0" smtClean="0"/>
                        <a:t>“I’m following my low-fat food plan</a:t>
                      </a:r>
                      <a:r>
                        <a:rPr lang="en-US" sz="2400" baseline="0" dirty="0" smtClean="0"/>
                        <a:t> and feel great.  I’m proud of my weight loss and knowing that I’ve improved my health.”</a:t>
                      </a:r>
                      <a:endParaRPr lang="en-US" sz="2400" dirty="0"/>
                    </a:p>
                  </a:txBody>
                  <a:tcPr marL="85134" marR="85134" marT="45726" marB="45726"/>
                </a:tc>
              </a:tr>
            </a:tbl>
          </a:graphicData>
        </a:graphic>
      </p:graphicFrame>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Behavior Change:  Stages of Thought</a:t>
            </a:r>
            <a:br>
              <a:rPr lang="en-US" dirty="0"/>
            </a:br>
            <a:r>
              <a:rPr lang="en-US" dirty="0"/>
              <a:t>About Reducing Fat Consumption </a:t>
            </a:r>
          </a:p>
        </p:txBody>
      </p:sp>
      <p:graphicFrame>
        <p:nvGraphicFramePr>
          <p:cNvPr id="5" name="Content Placeholder 4"/>
          <p:cNvGraphicFramePr>
            <a:graphicFrameLocks noGrp="1"/>
          </p:cNvGraphicFramePr>
          <p:nvPr>
            <p:ph idx="1"/>
          </p:nvPr>
        </p:nvGraphicFramePr>
        <p:xfrm>
          <a:off x="381000" y="1447800"/>
          <a:ext cx="8382000" cy="4953000"/>
        </p:xfrm>
        <a:graphic>
          <a:graphicData uri="http://schemas.openxmlformats.org/drawingml/2006/table">
            <a:tbl>
              <a:tblPr firstRow="1" bandRow="1">
                <a:tableStyleId>{5C22544A-7EE6-4342-B048-85BDC9FD1C3A}</a:tableStyleId>
              </a:tblPr>
              <a:tblGrid>
                <a:gridCol w="2230073"/>
                <a:gridCol w="6151927"/>
              </a:tblGrid>
              <a:tr h="457200">
                <a:tc>
                  <a:txBody>
                    <a:bodyPr/>
                    <a:lstStyle/>
                    <a:p>
                      <a:r>
                        <a:rPr lang="en-US" sz="2400" dirty="0" smtClean="0"/>
                        <a:t>Stage</a:t>
                      </a:r>
                      <a:endParaRPr lang="en-US" sz="2400" dirty="0"/>
                    </a:p>
                  </a:txBody>
                  <a:tcPr marL="85134" marR="85134"/>
                </a:tc>
                <a:tc>
                  <a:txBody>
                    <a:bodyPr/>
                    <a:lstStyle/>
                    <a:p>
                      <a:r>
                        <a:rPr lang="en-US" sz="2400" dirty="0" smtClean="0"/>
                        <a:t>Thoughts About Reducing Fat Consumption</a:t>
                      </a:r>
                      <a:endParaRPr lang="en-US" sz="2400" dirty="0"/>
                    </a:p>
                  </a:txBody>
                  <a:tcPr marL="85134" marR="85134"/>
                </a:tc>
              </a:tr>
              <a:tr h="749157">
                <a:tc>
                  <a:txBody>
                    <a:bodyPr/>
                    <a:lstStyle/>
                    <a:p>
                      <a:r>
                        <a:rPr lang="en-US" sz="2200" b="1" dirty="0" smtClean="0">
                          <a:solidFill>
                            <a:schemeClr val="tx1"/>
                          </a:solidFill>
                        </a:rPr>
                        <a:t>1. Pre-Contemplation</a:t>
                      </a:r>
                      <a:endParaRPr lang="en-US" sz="2200" b="1" dirty="0">
                        <a:solidFill>
                          <a:schemeClr val="tx1"/>
                        </a:solidFill>
                      </a:endParaRPr>
                    </a:p>
                  </a:txBody>
                  <a:tcPr marL="85134" marR="85134"/>
                </a:tc>
                <a:tc>
                  <a:txBody>
                    <a:bodyPr/>
                    <a:lstStyle/>
                    <a:p>
                      <a:r>
                        <a:rPr lang="en-US" sz="2200" dirty="0" smtClean="0">
                          <a:solidFill>
                            <a:schemeClr val="tx1"/>
                          </a:solidFill>
                        </a:rPr>
                        <a:t>“I enjoy double cheeseburgers and fries.</a:t>
                      </a:r>
                      <a:r>
                        <a:rPr lang="en-US" sz="2200" baseline="0" dirty="0" smtClean="0">
                          <a:solidFill>
                            <a:schemeClr val="tx1"/>
                          </a:solidFill>
                        </a:rPr>
                        <a:t>  I have no intention of eating lower-fat foods.”</a:t>
                      </a:r>
                      <a:endParaRPr lang="en-US" sz="2200" dirty="0">
                        <a:solidFill>
                          <a:schemeClr val="tx1"/>
                        </a:solidFill>
                      </a:endParaRPr>
                    </a:p>
                  </a:txBody>
                  <a:tcPr marL="85134" marR="85134"/>
                </a:tc>
              </a:tr>
              <a:tr h="685800">
                <a:tc>
                  <a:txBody>
                    <a:bodyPr/>
                    <a:lstStyle/>
                    <a:p>
                      <a:r>
                        <a:rPr lang="en-US" sz="2200" b="1" dirty="0" smtClean="0">
                          <a:solidFill>
                            <a:schemeClr val="tx1"/>
                          </a:solidFill>
                        </a:rPr>
                        <a:t>2. Contemplation</a:t>
                      </a:r>
                      <a:endParaRPr lang="en-US" sz="2200" b="1" dirty="0">
                        <a:solidFill>
                          <a:schemeClr val="tx1"/>
                        </a:solidFill>
                      </a:endParaRPr>
                    </a:p>
                  </a:txBody>
                  <a:tcPr marL="85134" marR="85134"/>
                </a:tc>
                <a:tc>
                  <a:txBody>
                    <a:bodyPr/>
                    <a:lstStyle/>
                    <a:p>
                      <a:r>
                        <a:rPr lang="en-US" sz="2200" dirty="0" smtClean="0">
                          <a:solidFill>
                            <a:schemeClr val="tx1"/>
                          </a:solidFill>
                        </a:rPr>
                        <a:t>“Maybe I could try a chicken sandwich</a:t>
                      </a:r>
                      <a:r>
                        <a:rPr lang="en-US" sz="2200" baseline="0" dirty="0" smtClean="0">
                          <a:solidFill>
                            <a:schemeClr val="tx1"/>
                          </a:solidFill>
                        </a:rPr>
                        <a:t> instead – if it tastes good and doesn’t cost too much.”</a:t>
                      </a:r>
                      <a:endParaRPr lang="en-US" sz="2200" dirty="0">
                        <a:solidFill>
                          <a:schemeClr val="tx1"/>
                        </a:solidFill>
                      </a:endParaRPr>
                    </a:p>
                  </a:txBody>
                  <a:tcPr marL="85134" marR="85134"/>
                </a:tc>
              </a:tr>
              <a:tr h="685800">
                <a:tc>
                  <a:txBody>
                    <a:bodyPr/>
                    <a:lstStyle/>
                    <a:p>
                      <a:r>
                        <a:rPr lang="en-US" sz="2200" b="1" dirty="0" smtClean="0">
                          <a:solidFill>
                            <a:schemeClr val="tx1"/>
                          </a:solidFill>
                        </a:rPr>
                        <a:t>3. Preparation</a:t>
                      </a:r>
                    </a:p>
                  </a:txBody>
                  <a:tcPr marL="85134" marR="85134"/>
                </a:tc>
                <a:tc>
                  <a:txBody>
                    <a:bodyPr/>
                    <a:lstStyle/>
                    <a:p>
                      <a:r>
                        <a:rPr lang="en-US" sz="2200" dirty="0" smtClean="0">
                          <a:solidFill>
                            <a:schemeClr val="tx1"/>
                          </a:solidFill>
                        </a:rPr>
                        <a:t>“I’ll try to eat lower-fat foods when I can.  I’d like to do more, but I’m</a:t>
                      </a:r>
                      <a:r>
                        <a:rPr lang="en-US" sz="2200" baseline="0" dirty="0" smtClean="0">
                          <a:solidFill>
                            <a:schemeClr val="tx1"/>
                          </a:solidFill>
                        </a:rPr>
                        <a:t> not sure how.”</a:t>
                      </a:r>
                      <a:endParaRPr lang="en-US" sz="2200" dirty="0">
                        <a:solidFill>
                          <a:schemeClr val="tx1"/>
                        </a:solidFill>
                      </a:endParaRPr>
                    </a:p>
                  </a:txBody>
                  <a:tcPr marL="85134" marR="85134"/>
                </a:tc>
              </a:tr>
              <a:tr h="1066800">
                <a:tc>
                  <a:txBody>
                    <a:bodyPr/>
                    <a:lstStyle/>
                    <a:p>
                      <a:r>
                        <a:rPr lang="en-US" sz="2200" b="1" dirty="0" smtClean="0">
                          <a:solidFill>
                            <a:schemeClr val="tx1"/>
                          </a:solidFill>
                        </a:rPr>
                        <a:t>4. Action</a:t>
                      </a:r>
                      <a:endParaRPr lang="en-US" sz="2200" b="1" dirty="0">
                        <a:solidFill>
                          <a:schemeClr val="tx1"/>
                        </a:solidFill>
                      </a:endParaRPr>
                    </a:p>
                  </a:txBody>
                  <a:tcPr marL="85134" marR="85134"/>
                </a:tc>
                <a:tc>
                  <a:txBody>
                    <a:bodyPr/>
                    <a:lstStyle/>
                    <a:p>
                      <a:r>
                        <a:rPr lang="en-US" sz="2200" dirty="0" smtClean="0">
                          <a:solidFill>
                            <a:schemeClr val="tx1"/>
                          </a:solidFill>
                        </a:rPr>
                        <a:t>“I’m eating lower-fat foods by</a:t>
                      </a:r>
                      <a:r>
                        <a:rPr lang="en-US" sz="2200" baseline="0" dirty="0" smtClean="0">
                          <a:solidFill>
                            <a:schemeClr val="tx1"/>
                          </a:solidFill>
                        </a:rPr>
                        <a:t> not stopping at fast food restaurants and by making better food choices.  But it’s sometimes hard when I’m on the road.”</a:t>
                      </a:r>
                      <a:endParaRPr lang="en-US" sz="2200" dirty="0">
                        <a:solidFill>
                          <a:schemeClr val="tx1"/>
                        </a:solidFill>
                      </a:endParaRPr>
                    </a:p>
                  </a:txBody>
                  <a:tcPr marL="85134" marR="85134"/>
                </a:tc>
              </a:tr>
              <a:tr h="1112520">
                <a:tc>
                  <a:txBody>
                    <a:bodyPr/>
                    <a:lstStyle/>
                    <a:p>
                      <a:r>
                        <a:rPr lang="en-US" sz="2200" b="1" dirty="0" smtClean="0">
                          <a:solidFill>
                            <a:schemeClr val="tx1"/>
                          </a:solidFill>
                        </a:rPr>
                        <a:t>5. Maintenance</a:t>
                      </a:r>
                      <a:endParaRPr lang="en-US" sz="2200" b="1" dirty="0">
                        <a:solidFill>
                          <a:schemeClr val="tx1"/>
                        </a:solidFill>
                      </a:endParaRPr>
                    </a:p>
                  </a:txBody>
                  <a:tcPr marL="85134" marR="85134"/>
                </a:tc>
                <a:tc>
                  <a:txBody>
                    <a:bodyPr/>
                    <a:lstStyle/>
                    <a:p>
                      <a:r>
                        <a:rPr lang="en-US" sz="2200" dirty="0" smtClean="0">
                          <a:solidFill>
                            <a:schemeClr val="tx1"/>
                          </a:solidFill>
                        </a:rPr>
                        <a:t>“I’m following my low-fat food plan</a:t>
                      </a:r>
                      <a:r>
                        <a:rPr lang="en-US" sz="2200" baseline="0" dirty="0" smtClean="0">
                          <a:solidFill>
                            <a:schemeClr val="tx1"/>
                          </a:solidFill>
                        </a:rPr>
                        <a:t> and feel great.  I’m proud of my weight loss and knowing that I’ve improved my health.”</a:t>
                      </a:r>
                      <a:endParaRPr lang="en-US" sz="2200" dirty="0">
                        <a:solidFill>
                          <a:schemeClr val="tx1"/>
                        </a:solidFill>
                      </a:endParaRPr>
                    </a:p>
                  </a:txBody>
                  <a:tcPr marL="85134" marR="85134"/>
                </a:tc>
              </a:tr>
            </a:tbl>
          </a:graphicData>
        </a:graphic>
      </p:graphicFrame>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43714" name="Title 1"/>
          <p:cNvSpPr>
            <a:spLocks noGrp="1"/>
          </p:cNvSpPr>
          <p:nvPr>
            <p:ph type="title"/>
          </p:nvPr>
        </p:nvSpPr>
        <p:spPr/>
        <p:txBody>
          <a:bodyPr/>
          <a:lstStyle/>
          <a:p>
            <a:pPr eaLnBrk="1" hangingPunct="1">
              <a:lnSpc>
                <a:spcPts val="4575"/>
              </a:lnSpc>
            </a:pPr>
            <a:r>
              <a:rPr lang="en-US" smtClean="0"/>
              <a:t>Behavior Change Goals &amp; Strategies </a:t>
            </a:r>
          </a:p>
        </p:txBody>
      </p:sp>
      <p:graphicFrame>
        <p:nvGraphicFramePr>
          <p:cNvPr id="5" name="Content Placeholder 4"/>
          <p:cNvGraphicFramePr>
            <a:graphicFrameLocks noGrp="1"/>
          </p:cNvGraphicFramePr>
          <p:nvPr>
            <p:ph idx="1"/>
          </p:nvPr>
        </p:nvGraphicFramePr>
        <p:xfrm>
          <a:off x="457200" y="1600200"/>
          <a:ext cx="8229600" cy="3673475"/>
        </p:xfrm>
        <a:graphic>
          <a:graphicData uri="http://schemas.openxmlformats.org/drawingml/2006/table">
            <a:tbl>
              <a:tblPr firstRow="1" bandRow="1">
                <a:tableStyleId>{5C22544A-7EE6-4342-B048-85BDC9FD1C3A}</a:tableStyleId>
              </a:tblPr>
              <a:tblGrid>
                <a:gridCol w="1752600"/>
                <a:gridCol w="1368972"/>
                <a:gridCol w="5108028"/>
              </a:tblGrid>
              <a:tr h="457279">
                <a:tc>
                  <a:txBody>
                    <a:bodyPr/>
                    <a:lstStyle/>
                    <a:p>
                      <a:r>
                        <a:rPr lang="en-US" sz="2400" dirty="0" smtClean="0"/>
                        <a:t>Stage</a:t>
                      </a:r>
                      <a:endParaRPr lang="en-US" sz="2400" dirty="0"/>
                    </a:p>
                  </a:txBody>
                  <a:tcPr marL="85134" marR="85134" marT="45728" marB="4572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Goal</a:t>
                      </a:r>
                      <a:endParaRPr lang="en-US" sz="2400" dirty="0"/>
                    </a:p>
                  </a:txBody>
                  <a:tcPr marL="85134" marR="85134" marT="45728" marB="45728"/>
                </a:tc>
                <a:tc>
                  <a:txBody>
                    <a:bodyPr/>
                    <a:lstStyle/>
                    <a:p>
                      <a:r>
                        <a:rPr lang="en-US" sz="2400" dirty="0" smtClean="0"/>
                        <a:t>Strategies</a:t>
                      </a:r>
                      <a:endParaRPr lang="en-US" sz="2400" dirty="0"/>
                    </a:p>
                  </a:txBody>
                  <a:tcPr marL="85134" marR="85134" marT="45728" marB="45728"/>
                </a:tc>
              </a:tr>
              <a:tr h="1463293">
                <a:tc>
                  <a:txBody>
                    <a:bodyPr/>
                    <a:lstStyle/>
                    <a:p>
                      <a:r>
                        <a:rPr lang="en-US" sz="2000" b="1" dirty="0" smtClean="0"/>
                        <a:t>1. Pre-Contemplation</a:t>
                      </a:r>
                      <a:endParaRPr lang="en-US" sz="2000" b="1" dirty="0"/>
                    </a:p>
                  </a:txBody>
                  <a:tcPr marL="85134" marR="85134" marT="45728" marB="45728"/>
                </a:tc>
                <a:tc>
                  <a:txBody>
                    <a:bodyPr/>
                    <a:lstStyle/>
                    <a:p>
                      <a:r>
                        <a:rPr lang="en-US" sz="2000" b="1" dirty="0" smtClean="0"/>
                        <a:t>Personalize</a:t>
                      </a:r>
                    </a:p>
                    <a:p>
                      <a:r>
                        <a:rPr lang="en-US" sz="2000" b="1" dirty="0" smtClean="0"/>
                        <a:t>risks</a:t>
                      </a:r>
                      <a:endParaRPr lang="en-US" sz="2000" b="1" dirty="0"/>
                    </a:p>
                  </a:txBody>
                  <a:tcPr marL="85134" marR="85134" marT="45728" marB="45728"/>
                </a:tc>
                <a:tc>
                  <a:txBody>
                    <a:bodyPr/>
                    <a:lstStyle/>
                    <a:p>
                      <a:pPr>
                        <a:buFont typeface="Arial" pitchFamily="34" charset="0"/>
                        <a:buChar char="•"/>
                      </a:pPr>
                      <a:r>
                        <a:rPr lang="en-US" sz="1800" b="1" dirty="0" smtClean="0"/>
                        <a:t> Increase</a:t>
                      </a:r>
                      <a:r>
                        <a:rPr lang="en-US" sz="1800" b="1" baseline="0" dirty="0" smtClean="0"/>
                        <a:t> knowledge/awareness of negative outcomes.</a:t>
                      </a:r>
                    </a:p>
                    <a:p>
                      <a:pPr>
                        <a:buFont typeface="Arial" pitchFamily="34" charset="0"/>
                        <a:buChar char="•"/>
                      </a:pPr>
                      <a:r>
                        <a:rPr lang="en-US" sz="1800" b="1" baseline="0" dirty="0" smtClean="0"/>
                        <a:t> Discuss personal effects of current behavior.</a:t>
                      </a:r>
                    </a:p>
                    <a:p>
                      <a:pPr>
                        <a:buFont typeface="Arial" pitchFamily="34" charset="0"/>
                        <a:buChar char="•"/>
                      </a:pPr>
                      <a:r>
                        <a:rPr lang="en-US" sz="1800" b="1" baseline="0" dirty="0" smtClean="0"/>
                        <a:t> Create a supportive environment for improvement.</a:t>
                      </a:r>
                      <a:endParaRPr lang="en-US" sz="1800" b="1" dirty="0"/>
                    </a:p>
                  </a:txBody>
                  <a:tcPr marL="85134" marR="85134" marT="45728" marB="45728"/>
                </a:tc>
              </a:tr>
              <a:tr h="640191">
                <a:tc>
                  <a:txBody>
                    <a:bodyPr/>
                    <a:lstStyle/>
                    <a:p>
                      <a:r>
                        <a:rPr lang="en-US" sz="1800" b="1" dirty="0" smtClean="0">
                          <a:solidFill>
                            <a:schemeClr val="bg1">
                              <a:lumMod val="50000"/>
                            </a:schemeClr>
                          </a:solidFill>
                        </a:rPr>
                        <a:t>2. Contemplation</a:t>
                      </a:r>
                      <a:endParaRPr lang="en-US" sz="1800" b="1" dirty="0">
                        <a:solidFill>
                          <a:schemeClr val="bg1">
                            <a:lumMod val="50000"/>
                          </a:schemeClr>
                        </a:solidFill>
                      </a:endParaRPr>
                    </a:p>
                  </a:txBody>
                  <a:tcPr marL="85134" marR="85134" marT="45728" marB="45728"/>
                </a:tc>
                <a:tc>
                  <a:txBody>
                    <a:bodyPr/>
                    <a:lstStyle/>
                    <a:p>
                      <a:endParaRPr lang="en-US" sz="1800" b="1" dirty="0"/>
                    </a:p>
                  </a:txBody>
                  <a:tcPr marL="85134" marR="85134" marT="45728" marB="45728"/>
                </a:tc>
                <a:tc>
                  <a:txBody>
                    <a:bodyPr/>
                    <a:lstStyle/>
                    <a:p>
                      <a:pPr>
                        <a:buFont typeface="Arial" pitchFamily="34" charset="0"/>
                        <a:buChar char="•"/>
                      </a:pPr>
                      <a:endParaRPr lang="en-US" sz="1800" dirty="0"/>
                    </a:p>
                  </a:txBody>
                  <a:tcPr marL="85134" marR="85134" marT="45728" marB="45728"/>
                </a:tc>
              </a:tr>
              <a:tr h="370904">
                <a:tc>
                  <a:txBody>
                    <a:bodyPr/>
                    <a:lstStyle/>
                    <a:p>
                      <a:r>
                        <a:rPr lang="en-US" sz="1800" b="1" dirty="0" smtClean="0">
                          <a:solidFill>
                            <a:schemeClr val="bg1">
                              <a:lumMod val="50000"/>
                            </a:schemeClr>
                          </a:solidFill>
                        </a:rPr>
                        <a:t>3. Preparation</a:t>
                      </a:r>
                    </a:p>
                  </a:txBody>
                  <a:tcPr marL="85134" marR="85134" marT="45728" marB="45728"/>
                </a:tc>
                <a:tc>
                  <a:txBody>
                    <a:bodyPr/>
                    <a:lstStyle/>
                    <a:p>
                      <a:endParaRPr lang="en-US" sz="1800" b="1" dirty="0"/>
                    </a:p>
                  </a:txBody>
                  <a:tcPr marL="85134" marR="85134" marT="45728" marB="45728"/>
                </a:tc>
                <a:tc>
                  <a:txBody>
                    <a:bodyPr/>
                    <a:lstStyle/>
                    <a:p>
                      <a:pPr>
                        <a:buFont typeface="Arial" pitchFamily="34" charset="0"/>
                        <a:buChar char="•"/>
                      </a:pPr>
                      <a:endParaRPr lang="en-US" sz="1800" dirty="0"/>
                    </a:p>
                  </a:txBody>
                  <a:tcPr marL="85134" marR="85134" marT="45728" marB="45728"/>
                </a:tc>
              </a:tr>
              <a:tr h="370904">
                <a:tc>
                  <a:txBody>
                    <a:bodyPr/>
                    <a:lstStyle/>
                    <a:p>
                      <a:r>
                        <a:rPr lang="en-US" sz="1800" b="1" dirty="0" smtClean="0">
                          <a:solidFill>
                            <a:schemeClr val="bg1">
                              <a:lumMod val="50000"/>
                            </a:schemeClr>
                          </a:solidFill>
                        </a:rPr>
                        <a:t>4. Action</a:t>
                      </a:r>
                      <a:endParaRPr lang="en-US" sz="1800" b="1" dirty="0">
                        <a:solidFill>
                          <a:schemeClr val="bg1">
                            <a:lumMod val="50000"/>
                          </a:schemeClr>
                        </a:solidFill>
                      </a:endParaRPr>
                    </a:p>
                  </a:txBody>
                  <a:tcPr marL="85134" marR="85134" marT="45728" marB="45728"/>
                </a:tc>
                <a:tc>
                  <a:txBody>
                    <a:bodyPr/>
                    <a:lstStyle/>
                    <a:p>
                      <a:endParaRPr lang="en-US" sz="1800" b="1" dirty="0"/>
                    </a:p>
                  </a:txBody>
                  <a:tcPr marL="85134" marR="85134" marT="45728" marB="45728"/>
                </a:tc>
                <a:tc>
                  <a:txBody>
                    <a:bodyPr/>
                    <a:lstStyle/>
                    <a:p>
                      <a:pPr>
                        <a:buFont typeface="Arial" pitchFamily="34" charset="0"/>
                        <a:buChar char="•"/>
                      </a:pPr>
                      <a:endParaRPr lang="en-US" sz="1800" dirty="0"/>
                    </a:p>
                  </a:txBody>
                  <a:tcPr marL="85134" marR="85134" marT="45728" marB="45728"/>
                </a:tc>
              </a:tr>
              <a:tr h="370904">
                <a:tc>
                  <a:txBody>
                    <a:bodyPr/>
                    <a:lstStyle/>
                    <a:p>
                      <a:r>
                        <a:rPr lang="en-US" sz="1800" b="1" dirty="0" smtClean="0">
                          <a:solidFill>
                            <a:schemeClr val="bg1">
                              <a:lumMod val="50000"/>
                            </a:schemeClr>
                          </a:solidFill>
                        </a:rPr>
                        <a:t>5. Maintenance</a:t>
                      </a:r>
                      <a:endParaRPr lang="en-US" sz="1800" b="1" dirty="0">
                        <a:solidFill>
                          <a:schemeClr val="bg1">
                            <a:lumMod val="50000"/>
                          </a:schemeClr>
                        </a:solidFill>
                      </a:endParaRPr>
                    </a:p>
                  </a:txBody>
                  <a:tcPr marL="85134" marR="85134" marT="45728" marB="45728"/>
                </a:tc>
                <a:tc>
                  <a:txBody>
                    <a:bodyPr/>
                    <a:lstStyle/>
                    <a:p>
                      <a:endParaRPr lang="en-US" sz="1800" b="1" dirty="0" smtClean="0"/>
                    </a:p>
                  </a:txBody>
                  <a:tcPr marL="85134" marR="85134" marT="45728" marB="45728"/>
                </a:tc>
                <a:tc>
                  <a:txBody>
                    <a:bodyPr/>
                    <a:lstStyle/>
                    <a:p>
                      <a:pPr>
                        <a:buFont typeface="Arial" pitchFamily="34" charset="0"/>
                        <a:buChar char="•"/>
                      </a:pPr>
                      <a:endParaRPr lang="en-US" sz="1800" dirty="0"/>
                    </a:p>
                  </a:txBody>
                  <a:tcPr marL="85134" marR="85134" marT="45728" marB="45728"/>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lnSpc>
                <a:spcPts val="4575"/>
              </a:lnSpc>
            </a:pPr>
            <a:r>
              <a:rPr lang="en-US" smtClean="0"/>
              <a:t>Supervising &amp; Assisting Trainees </a:t>
            </a:r>
          </a:p>
        </p:txBody>
      </p:sp>
      <p:sp>
        <p:nvSpPr>
          <p:cNvPr id="3" name="Content Placeholder 2"/>
          <p:cNvSpPr>
            <a:spLocks noGrp="1"/>
          </p:cNvSpPr>
          <p:nvPr>
            <p:ph idx="1"/>
          </p:nvPr>
        </p:nvSpPr>
        <p:spPr>
          <a:xfrm>
            <a:off x="457200" y="1600200"/>
            <a:ext cx="6019800" cy="5105400"/>
          </a:xfrm>
        </p:spPr>
        <p:txBody>
          <a:bodyPr rtlCol="0">
            <a:normAutofit fontScale="55000" lnSpcReduction="20000"/>
          </a:bodyPr>
          <a:lstStyle/>
          <a:p>
            <a:pPr fontAlgn="auto">
              <a:spcAft>
                <a:spcPts val="0"/>
              </a:spcAft>
              <a:defRPr/>
            </a:pPr>
            <a:r>
              <a:rPr lang="en-US" sz="5100" dirty="0" smtClean="0"/>
              <a:t>Identify drivers (&amp; others) to be trained</a:t>
            </a:r>
          </a:p>
          <a:p>
            <a:pPr fontAlgn="auto">
              <a:spcAft>
                <a:spcPts val="0"/>
              </a:spcAft>
              <a:defRPr/>
            </a:pPr>
            <a:r>
              <a:rPr lang="en-US" sz="5100" dirty="0" smtClean="0"/>
              <a:t>Orient students to module content &amp; requirements</a:t>
            </a:r>
          </a:p>
          <a:p>
            <a:pPr fontAlgn="auto">
              <a:spcAft>
                <a:spcPts val="0"/>
              </a:spcAft>
              <a:defRPr/>
            </a:pPr>
            <a:r>
              <a:rPr lang="en-US" sz="5100" dirty="0" smtClean="0"/>
              <a:t>Ensure students have adequate                 computer access &amp; log-on info</a:t>
            </a:r>
          </a:p>
          <a:p>
            <a:pPr fontAlgn="auto">
              <a:spcAft>
                <a:spcPts val="0"/>
              </a:spcAft>
              <a:defRPr/>
            </a:pPr>
            <a:r>
              <a:rPr lang="en-US" sz="5100" dirty="0" smtClean="0"/>
              <a:t>Assist students as needed</a:t>
            </a:r>
            <a:br>
              <a:rPr lang="en-US" sz="5100" dirty="0" smtClean="0"/>
            </a:br>
            <a:r>
              <a:rPr lang="en-US" sz="5100" dirty="0" smtClean="0"/>
              <a:t>(in-person or remotely)</a:t>
            </a:r>
          </a:p>
          <a:p>
            <a:pPr fontAlgn="auto">
              <a:spcAft>
                <a:spcPts val="0"/>
              </a:spcAft>
              <a:defRPr/>
            </a:pPr>
            <a:r>
              <a:rPr lang="en-US" sz="5100" dirty="0" smtClean="0"/>
              <a:t>Answer questions</a:t>
            </a:r>
          </a:p>
          <a:p>
            <a:pPr fontAlgn="auto">
              <a:spcAft>
                <a:spcPts val="0"/>
              </a:spcAft>
              <a:defRPr/>
            </a:pPr>
            <a:r>
              <a:rPr lang="en-US" sz="5100" dirty="0" smtClean="0"/>
              <a:t>Monitor progress</a:t>
            </a:r>
          </a:p>
          <a:p>
            <a:pPr fontAlgn="auto">
              <a:spcAft>
                <a:spcPts val="0"/>
              </a:spcAft>
              <a:defRPr/>
            </a:pPr>
            <a:r>
              <a:rPr lang="en-US" sz="5100" dirty="0" smtClean="0"/>
              <a:t>Troubleshoot any technical or learning problems</a:t>
            </a:r>
          </a:p>
          <a:p>
            <a:pPr fontAlgn="auto">
              <a:spcAft>
                <a:spcPts val="0"/>
              </a:spcAft>
              <a:buFont typeface="Arial" pitchFamily="34" charset="0"/>
              <a:buNone/>
              <a:defRPr/>
            </a:pPr>
            <a:endParaRPr lang="en-US" sz="2400" dirty="0" smtClean="0">
              <a:solidFill>
                <a:srgbClr val="C00000"/>
              </a:solidFill>
            </a:endParaRPr>
          </a:p>
          <a:p>
            <a:pPr fontAlgn="auto">
              <a:spcAft>
                <a:spcPts val="0"/>
              </a:spcAft>
              <a:defRPr/>
            </a:pPr>
            <a:endParaRPr lang="en-US" dirty="0" smtClean="0">
              <a:solidFill>
                <a:srgbClr val="002060"/>
              </a:solidFill>
            </a:endParaRPr>
          </a:p>
        </p:txBody>
      </p:sp>
      <p:pic>
        <p:nvPicPr>
          <p:cNvPr id="48132" name="Picture 2" title="Instructor assisting student at compu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590800"/>
            <a:ext cx="216535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44738" name="Title 1"/>
          <p:cNvSpPr>
            <a:spLocks noGrp="1"/>
          </p:cNvSpPr>
          <p:nvPr>
            <p:ph type="title"/>
          </p:nvPr>
        </p:nvSpPr>
        <p:spPr/>
        <p:txBody>
          <a:bodyPr/>
          <a:lstStyle/>
          <a:p>
            <a:pPr eaLnBrk="1" hangingPunct="1">
              <a:lnSpc>
                <a:spcPts val="4575"/>
              </a:lnSpc>
            </a:pPr>
            <a:r>
              <a:rPr lang="en-US" smtClean="0"/>
              <a:t>Behavior Change Goals &amp; Strategies</a:t>
            </a:r>
            <a:r>
              <a:rPr lang="en-US" smtClean="0">
                <a:solidFill>
                  <a:srgbClr val="FF0000"/>
                </a:solidFill>
              </a:rPr>
              <a:t> </a:t>
            </a:r>
            <a:endParaRPr lang="en-US" smtClean="0"/>
          </a:p>
        </p:txBody>
      </p:sp>
      <p:graphicFrame>
        <p:nvGraphicFramePr>
          <p:cNvPr id="5" name="Content Placeholder 4"/>
          <p:cNvGraphicFramePr>
            <a:graphicFrameLocks noGrp="1"/>
          </p:cNvGraphicFramePr>
          <p:nvPr>
            <p:ph idx="1"/>
          </p:nvPr>
        </p:nvGraphicFramePr>
        <p:xfrm>
          <a:off x="457200" y="1600200"/>
          <a:ext cx="8229600" cy="3673475"/>
        </p:xfrm>
        <a:graphic>
          <a:graphicData uri="http://schemas.openxmlformats.org/drawingml/2006/table">
            <a:tbl>
              <a:tblPr firstRow="1" bandRow="1">
                <a:tableStyleId>{5C22544A-7EE6-4342-B048-85BDC9FD1C3A}</a:tableStyleId>
              </a:tblPr>
              <a:tblGrid>
                <a:gridCol w="1828800"/>
                <a:gridCol w="1600200"/>
                <a:gridCol w="4800600"/>
              </a:tblGrid>
              <a:tr h="457279">
                <a:tc>
                  <a:txBody>
                    <a:bodyPr/>
                    <a:lstStyle/>
                    <a:p>
                      <a:r>
                        <a:rPr lang="en-US" sz="2400" dirty="0" smtClean="0"/>
                        <a:t>Stage</a:t>
                      </a:r>
                      <a:endParaRPr lang="en-US" sz="2400" dirty="0"/>
                    </a:p>
                  </a:txBody>
                  <a:tcPr marL="85134" marR="85134" marT="45728" marB="4572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Goal</a:t>
                      </a:r>
                      <a:endParaRPr lang="en-US" sz="2400" dirty="0"/>
                    </a:p>
                  </a:txBody>
                  <a:tcPr marL="85134" marR="85134" marT="45728" marB="45728"/>
                </a:tc>
                <a:tc>
                  <a:txBody>
                    <a:bodyPr/>
                    <a:lstStyle/>
                    <a:p>
                      <a:r>
                        <a:rPr lang="en-US" sz="2400" dirty="0" smtClean="0"/>
                        <a:t>Strategies</a:t>
                      </a:r>
                      <a:endParaRPr lang="en-US" sz="2400" dirty="0"/>
                    </a:p>
                  </a:txBody>
                  <a:tcPr marL="85134" marR="85134" marT="45728" marB="45728"/>
                </a:tc>
              </a:tr>
              <a:tr h="640191">
                <a:tc>
                  <a:txBody>
                    <a:bodyPr/>
                    <a:lstStyle/>
                    <a:p>
                      <a:r>
                        <a:rPr lang="en-US" sz="1800" b="1" dirty="0" smtClean="0">
                          <a:solidFill>
                            <a:schemeClr val="bg1">
                              <a:lumMod val="50000"/>
                            </a:schemeClr>
                          </a:solidFill>
                        </a:rPr>
                        <a:t>1. Pre-Contemplation</a:t>
                      </a:r>
                      <a:endParaRPr lang="en-US" sz="1800" b="1" dirty="0">
                        <a:solidFill>
                          <a:schemeClr val="bg1">
                            <a:lumMod val="50000"/>
                          </a:schemeClr>
                        </a:solidFill>
                      </a:endParaRPr>
                    </a:p>
                  </a:txBody>
                  <a:tcPr marL="85134" marR="85134" marT="45728" marB="45728"/>
                </a:tc>
                <a:tc gridSpan="2">
                  <a:txBody>
                    <a:bodyPr/>
                    <a:lstStyle/>
                    <a:p>
                      <a:r>
                        <a:rPr lang="en-US" sz="1800" b="1" dirty="0" smtClean="0">
                          <a:solidFill>
                            <a:schemeClr val="bg1">
                              <a:lumMod val="50000"/>
                            </a:schemeClr>
                          </a:solidFill>
                        </a:rPr>
                        <a:t>Personalize</a:t>
                      </a:r>
                      <a:r>
                        <a:rPr lang="en-US" sz="1800" b="1" baseline="0" dirty="0" smtClean="0">
                          <a:solidFill>
                            <a:schemeClr val="bg1">
                              <a:lumMod val="50000"/>
                            </a:schemeClr>
                          </a:solidFill>
                        </a:rPr>
                        <a:t> </a:t>
                      </a:r>
                      <a:r>
                        <a:rPr lang="en-US" sz="1800" b="1" dirty="0" smtClean="0">
                          <a:solidFill>
                            <a:schemeClr val="bg1">
                              <a:lumMod val="50000"/>
                            </a:schemeClr>
                          </a:solidFill>
                        </a:rPr>
                        <a:t>risks</a:t>
                      </a:r>
                      <a:endParaRPr lang="en-US" sz="1800" b="1" dirty="0">
                        <a:solidFill>
                          <a:schemeClr val="bg1">
                            <a:lumMod val="50000"/>
                          </a:schemeClr>
                        </a:solidFill>
                      </a:endParaRPr>
                    </a:p>
                  </a:txBody>
                  <a:tcPr marL="85134" marR="85134" marT="45728" marB="45728"/>
                </a:tc>
                <a:tc hMerge="1">
                  <a:txBody>
                    <a:bodyPr/>
                    <a:lstStyle/>
                    <a:p>
                      <a:endParaRPr lang="en-US"/>
                    </a:p>
                  </a:txBody>
                  <a:tcPr/>
                </a:tc>
              </a:tr>
              <a:tr h="1463293">
                <a:tc>
                  <a:txBody>
                    <a:bodyPr/>
                    <a:lstStyle/>
                    <a:p>
                      <a:r>
                        <a:rPr lang="en-US" sz="2000" b="1" dirty="0" smtClean="0"/>
                        <a:t>2. Contemplation</a:t>
                      </a:r>
                      <a:endParaRPr lang="en-US" sz="2000" b="1" dirty="0"/>
                    </a:p>
                  </a:txBody>
                  <a:tcPr marL="85134" marR="85134" marT="45728" marB="45728"/>
                </a:tc>
                <a:tc>
                  <a:txBody>
                    <a:bodyPr/>
                    <a:lstStyle/>
                    <a:p>
                      <a:r>
                        <a:rPr lang="en-US" sz="2000" b="1" dirty="0" smtClean="0"/>
                        <a:t>Increase</a:t>
                      </a:r>
                    </a:p>
                    <a:p>
                      <a:r>
                        <a:rPr lang="en-US" sz="2000" b="1" dirty="0" smtClean="0"/>
                        <a:t>self-confidence</a:t>
                      </a:r>
                      <a:endParaRPr lang="en-US" sz="2000" b="1" dirty="0"/>
                    </a:p>
                  </a:txBody>
                  <a:tcPr marL="85134" marR="85134" marT="45728" marB="45728"/>
                </a:tc>
                <a:tc>
                  <a:txBody>
                    <a:bodyPr/>
                    <a:lstStyle/>
                    <a:p>
                      <a:pPr>
                        <a:buFont typeface="Arial" pitchFamily="34" charset="0"/>
                        <a:buChar char="•"/>
                      </a:pPr>
                      <a:r>
                        <a:rPr lang="en-US" sz="1800" dirty="0" smtClean="0"/>
                        <a:t> </a:t>
                      </a:r>
                      <a:r>
                        <a:rPr lang="en-US" sz="1800" b="1" dirty="0" smtClean="0"/>
                        <a:t>Identify problem behaviors and barriers to change.</a:t>
                      </a:r>
                    </a:p>
                    <a:p>
                      <a:pPr>
                        <a:buFont typeface="Arial" pitchFamily="34" charset="0"/>
                        <a:buChar char="•"/>
                      </a:pPr>
                      <a:r>
                        <a:rPr lang="en-US" sz="1800" b="1" dirty="0" smtClean="0"/>
                        <a:t> Prioritize behaviors.</a:t>
                      </a:r>
                    </a:p>
                    <a:p>
                      <a:pPr>
                        <a:buFont typeface="Arial" pitchFamily="34" charset="0"/>
                        <a:buChar char="•"/>
                      </a:pPr>
                      <a:r>
                        <a:rPr lang="en-US" sz="1800" b="1" dirty="0" smtClean="0"/>
                        <a:t> Encourage development</a:t>
                      </a:r>
                      <a:r>
                        <a:rPr lang="en-US" sz="1800" b="1" baseline="0" dirty="0" smtClean="0"/>
                        <a:t> of a plan and goals.</a:t>
                      </a:r>
                    </a:p>
                    <a:p>
                      <a:pPr>
                        <a:buFont typeface="Arial" pitchFamily="34" charset="0"/>
                        <a:buChar char="•"/>
                      </a:pPr>
                      <a:r>
                        <a:rPr lang="en-US" sz="1800" b="1" baseline="0" dirty="0" smtClean="0"/>
                        <a:t> Enlist support from family and friends.</a:t>
                      </a:r>
                      <a:endParaRPr lang="en-US" sz="1800" b="1" dirty="0"/>
                    </a:p>
                  </a:txBody>
                  <a:tcPr marL="85134" marR="85134" marT="45728" marB="45728"/>
                </a:tc>
              </a:tr>
              <a:tr h="370904">
                <a:tc>
                  <a:txBody>
                    <a:bodyPr/>
                    <a:lstStyle/>
                    <a:p>
                      <a:r>
                        <a:rPr lang="en-US" sz="1800" b="1" dirty="0" smtClean="0">
                          <a:solidFill>
                            <a:schemeClr val="bg1">
                              <a:lumMod val="50000"/>
                            </a:schemeClr>
                          </a:solidFill>
                        </a:rPr>
                        <a:t>3. Preparation</a:t>
                      </a:r>
                    </a:p>
                  </a:txBody>
                  <a:tcPr marL="85134" marR="85134" marT="45728" marB="45728"/>
                </a:tc>
                <a:tc>
                  <a:txBody>
                    <a:bodyPr/>
                    <a:lstStyle/>
                    <a:p>
                      <a:endParaRPr lang="en-US" sz="1800" b="1" dirty="0"/>
                    </a:p>
                  </a:txBody>
                  <a:tcPr marL="85134" marR="85134" marT="45728" marB="45728"/>
                </a:tc>
                <a:tc>
                  <a:txBody>
                    <a:bodyPr/>
                    <a:lstStyle/>
                    <a:p>
                      <a:endParaRPr lang="en-US" sz="1800" dirty="0"/>
                    </a:p>
                  </a:txBody>
                  <a:tcPr marL="85134" marR="85134" marT="45728" marB="45728"/>
                </a:tc>
              </a:tr>
              <a:tr h="370904">
                <a:tc>
                  <a:txBody>
                    <a:bodyPr/>
                    <a:lstStyle/>
                    <a:p>
                      <a:r>
                        <a:rPr lang="en-US" sz="1800" b="1" dirty="0" smtClean="0">
                          <a:solidFill>
                            <a:schemeClr val="bg1">
                              <a:lumMod val="50000"/>
                            </a:schemeClr>
                          </a:solidFill>
                        </a:rPr>
                        <a:t>4. Action</a:t>
                      </a:r>
                      <a:endParaRPr lang="en-US" sz="1800" b="1" dirty="0">
                        <a:solidFill>
                          <a:schemeClr val="bg1">
                            <a:lumMod val="50000"/>
                          </a:schemeClr>
                        </a:solidFill>
                      </a:endParaRPr>
                    </a:p>
                  </a:txBody>
                  <a:tcPr marL="85134" marR="85134" marT="45728" marB="45728"/>
                </a:tc>
                <a:tc>
                  <a:txBody>
                    <a:bodyPr/>
                    <a:lstStyle/>
                    <a:p>
                      <a:endParaRPr lang="en-US" sz="1800" b="1" dirty="0"/>
                    </a:p>
                  </a:txBody>
                  <a:tcPr marL="85134" marR="85134" marT="45728" marB="45728"/>
                </a:tc>
                <a:tc>
                  <a:txBody>
                    <a:bodyPr/>
                    <a:lstStyle/>
                    <a:p>
                      <a:endParaRPr lang="en-US" sz="1800" dirty="0"/>
                    </a:p>
                  </a:txBody>
                  <a:tcPr marL="85134" marR="85134" marT="45728" marB="45728"/>
                </a:tc>
              </a:tr>
              <a:tr h="370904">
                <a:tc>
                  <a:txBody>
                    <a:bodyPr/>
                    <a:lstStyle/>
                    <a:p>
                      <a:r>
                        <a:rPr lang="en-US" sz="1800" b="1" dirty="0" smtClean="0">
                          <a:solidFill>
                            <a:schemeClr val="bg1">
                              <a:lumMod val="50000"/>
                            </a:schemeClr>
                          </a:solidFill>
                        </a:rPr>
                        <a:t>5. Maintenance</a:t>
                      </a:r>
                      <a:endParaRPr lang="en-US" sz="1800" b="1" dirty="0">
                        <a:solidFill>
                          <a:schemeClr val="bg1">
                            <a:lumMod val="50000"/>
                          </a:schemeClr>
                        </a:solidFill>
                      </a:endParaRPr>
                    </a:p>
                  </a:txBody>
                  <a:tcPr marL="85134" marR="85134" marT="45728" marB="45728"/>
                </a:tc>
                <a:tc>
                  <a:txBody>
                    <a:bodyPr/>
                    <a:lstStyle/>
                    <a:p>
                      <a:endParaRPr lang="en-US" sz="1800" b="1" dirty="0" smtClean="0"/>
                    </a:p>
                  </a:txBody>
                  <a:tcPr marL="85134" marR="85134" marT="45728" marB="45728"/>
                </a:tc>
                <a:tc>
                  <a:txBody>
                    <a:bodyPr/>
                    <a:lstStyle/>
                    <a:p>
                      <a:endParaRPr lang="en-US" sz="1800" dirty="0"/>
                    </a:p>
                  </a:txBody>
                  <a:tcPr marL="85134" marR="85134" marT="45728" marB="45728"/>
                </a:tc>
              </a:tr>
            </a:tbl>
          </a:graphicData>
        </a:graphic>
      </p:graphicFrame>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a:t>Behavior Change Goals &amp; </a:t>
            </a:r>
            <a:r>
              <a:rPr lang="en-US" sz="4900" dirty="0" smtClean="0"/>
              <a:t>Strategies </a:t>
            </a:r>
            <a:endParaRPr lang="en-US" dirty="0"/>
          </a:p>
        </p:txBody>
      </p:sp>
      <p:graphicFrame>
        <p:nvGraphicFramePr>
          <p:cNvPr id="5" name="Content Placeholder 4"/>
          <p:cNvGraphicFramePr>
            <a:graphicFrameLocks noGrp="1"/>
          </p:cNvGraphicFramePr>
          <p:nvPr>
            <p:ph idx="1"/>
          </p:nvPr>
        </p:nvGraphicFramePr>
        <p:xfrm>
          <a:off x="457200" y="1600200"/>
          <a:ext cx="8229600" cy="3403600"/>
        </p:xfrm>
        <a:graphic>
          <a:graphicData uri="http://schemas.openxmlformats.org/drawingml/2006/table">
            <a:tbl>
              <a:tblPr firstRow="1" bandRow="1">
                <a:tableStyleId>{5C22544A-7EE6-4342-B048-85BDC9FD1C3A}</a:tableStyleId>
              </a:tblPr>
              <a:tblGrid>
                <a:gridCol w="2209800"/>
                <a:gridCol w="1447800"/>
                <a:gridCol w="4572000"/>
              </a:tblGrid>
              <a:tr h="370840">
                <a:tc>
                  <a:txBody>
                    <a:bodyPr/>
                    <a:lstStyle/>
                    <a:p>
                      <a:r>
                        <a:rPr lang="en-US" sz="2400" dirty="0" smtClean="0"/>
                        <a:t>Stage</a:t>
                      </a:r>
                      <a:endParaRPr lang="en-US" sz="2400" dirty="0"/>
                    </a:p>
                  </a:txBody>
                  <a:tcPr marL="85134" marR="8513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Goal</a:t>
                      </a:r>
                      <a:endParaRPr lang="en-US" sz="2400" dirty="0"/>
                    </a:p>
                  </a:txBody>
                  <a:tcPr marL="85134" marR="85134"/>
                </a:tc>
                <a:tc>
                  <a:txBody>
                    <a:bodyPr/>
                    <a:lstStyle/>
                    <a:p>
                      <a:r>
                        <a:rPr lang="en-US" sz="2400" dirty="0" smtClean="0"/>
                        <a:t>Strategies</a:t>
                      </a:r>
                      <a:endParaRPr lang="en-US" sz="2400" dirty="0"/>
                    </a:p>
                  </a:txBody>
                  <a:tcPr marL="85134" marR="85134"/>
                </a:tc>
              </a:tr>
              <a:tr h="370840">
                <a:tc>
                  <a:txBody>
                    <a:bodyPr/>
                    <a:lstStyle/>
                    <a:p>
                      <a:r>
                        <a:rPr lang="en-US" sz="1800" b="1" dirty="0" smtClean="0">
                          <a:solidFill>
                            <a:schemeClr val="bg1">
                              <a:lumMod val="50000"/>
                            </a:schemeClr>
                          </a:solidFill>
                        </a:rPr>
                        <a:t>1. Pre-Contemplation</a:t>
                      </a:r>
                      <a:endParaRPr lang="en-US" sz="1800" b="1" dirty="0">
                        <a:solidFill>
                          <a:schemeClr val="bg1">
                            <a:lumMod val="50000"/>
                          </a:schemeClr>
                        </a:solidFill>
                      </a:endParaRPr>
                    </a:p>
                  </a:txBody>
                  <a:tcPr marL="85134" marR="85134"/>
                </a:tc>
                <a:tc gridSpan="2">
                  <a:txBody>
                    <a:bodyPr/>
                    <a:lstStyle/>
                    <a:p>
                      <a:r>
                        <a:rPr lang="en-US" sz="1800" b="1" dirty="0" smtClean="0">
                          <a:solidFill>
                            <a:schemeClr val="bg1">
                              <a:lumMod val="50000"/>
                            </a:schemeClr>
                          </a:solidFill>
                        </a:rPr>
                        <a:t>Personalize</a:t>
                      </a:r>
                      <a:r>
                        <a:rPr lang="en-US" sz="1800" b="1" baseline="0" dirty="0" smtClean="0">
                          <a:solidFill>
                            <a:schemeClr val="bg1">
                              <a:lumMod val="50000"/>
                            </a:schemeClr>
                          </a:solidFill>
                        </a:rPr>
                        <a:t> </a:t>
                      </a:r>
                      <a:r>
                        <a:rPr lang="en-US" sz="1800" b="1" dirty="0" smtClean="0">
                          <a:solidFill>
                            <a:schemeClr val="bg1">
                              <a:lumMod val="50000"/>
                            </a:schemeClr>
                          </a:solidFill>
                        </a:rPr>
                        <a:t>risks</a:t>
                      </a:r>
                      <a:endParaRPr lang="en-US" sz="1800" b="1" dirty="0">
                        <a:solidFill>
                          <a:schemeClr val="bg1">
                            <a:lumMod val="50000"/>
                          </a:schemeClr>
                        </a:solidFill>
                      </a:endParaRPr>
                    </a:p>
                  </a:txBody>
                  <a:tcPr marL="85134" marR="85134"/>
                </a:tc>
                <a:tc hMerge="1">
                  <a:txBody>
                    <a:bodyPr/>
                    <a:lstStyle/>
                    <a:p>
                      <a:endParaRPr lang="en-US"/>
                    </a:p>
                  </a:txBody>
                  <a:tcPr/>
                </a:tc>
              </a:tr>
              <a:tr h="370840">
                <a:tc>
                  <a:txBody>
                    <a:bodyPr/>
                    <a:lstStyle/>
                    <a:p>
                      <a:r>
                        <a:rPr lang="en-US" sz="1800" b="1" dirty="0" smtClean="0">
                          <a:solidFill>
                            <a:schemeClr val="bg1">
                              <a:lumMod val="50000"/>
                            </a:schemeClr>
                          </a:solidFill>
                        </a:rPr>
                        <a:t>2. Contemplation</a:t>
                      </a:r>
                      <a:endParaRPr lang="en-US" sz="1800" b="1" dirty="0">
                        <a:solidFill>
                          <a:schemeClr val="bg1">
                            <a:lumMod val="50000"/>
                          </a:schemeClr>
                        </a:solidFill>
                      </a:endParaRPr>
                    </a:p>
                  </a:txBody>
                  <a:tcPr marL="85134" marR="85134"/>
                </a:tc>
                <a:tc gridSpan="2">
                  <a:txBody>
                    <a:bodyPr/>
                    <a:lstStyle/>
                    <a:p>
                      <a:r>
                        <a:rPr lang="en-US" sz="1800" b="1" dirty="0" smtClean="0">
                          <a:solidFill>
                            <a:schemeClr val="bg1">
                              <a:lumMod val="50000"/>
                            </a:schemeClr>
                          </a:solidFill>
                        </a:rPr>
                        <a:t>Increase</a:t>
                      </a:r>
                      <a:r>
                        <a:rPr lang="en-US" sz="1800" b="1" baseline="0" dirty="0" smtClean="0">
                          <a:solidFill>
                            <a:schemeClr val="bg1">
                              <a:lumMod val="50000"/>
                            </a:schemeClr>
                          </a:solidFill>
                        </a:rPr>
                        <a:t> s</a:t>
                      </a:r>
                      <a:r>
                        <a:rPr lang="en-US" sz="1800" b="1" dirty="0" smtClean="0">
                          <a:solidFill>
                            <a:schemeClr val="bg1">
                              <a:lumMod val="50000"/>
                            </a:schemeClr>
                          </a:solidFill>
                        </a:rPr>
                        <a:t>elf-confidence</a:t>
                      </a:r>
                      <a:endParaRPr lang="en-US" sz="1800" b="1" dirty="0">
                        <a:solidFill>
                          <a:schemeClr val="bg1">
                            <a:lumMod val="50000"/>
                          </a:schemeClr>
                        </a:solidFill>
                      </a:endParaRPr>
                    </a:p>
                  </a:txBody>
                  <a:tcPr marL="85134" marR="85134"/>
                </a:tc>
                <a:tc hMerge="1">
                  <a:txBody>
                    <a:bodyPr/>
                    <a:lstStyle/>
                    <a:p>
                      <a:endParaRPr lang="en-US"/>
                    </a:p>
                  </a:txBody>
                  <a:tcPr/>
                </a:tc>
              </a:tr>
              <a:tr h="370840">
                <a:tc>
                  <a:txBody>
                    <a:bodyPr/>
                    <a:lstStyle/>
                    <a:p>
                      <a:r>
                        <a:rPr lang="en-US" sz="2000" b="1" dirty="0" smtClean="0"/>
                        <a:t>3. Preparation</a:t>
                      </a:r>
                    </a:p>
                  </a:txBody>
                  <a:tcPr marL="85134" marR="85134"/>
                </a:tc>
                <a:tc>
                  <a:txBody>
                    <a:bodyPr/>
                    <a:lstStyle/>
                    <a:p>
                      <a:r>
                        <a:rPr lang="en-US" sz="2000" b="1" dirty="0" smtClean="0"/>
                        <a:t>Initiate</a:t>
                      </a:r>
                    </a:p>
                    <a:p>
                      <a:r>
                        <a:rPr lang="en-US" sz="2000" b="1" dirty="0" smtClean="0"/>
                        <a:t>change </a:t>
                      </a:r>
                      <a:endParaRPr lang="en-US" sz="2000" b="1" dirty="0"/>
                    </a:p>
                  </a:txBody>
                  <a:tcPr marL="85134" marR="85134"/>
                </a:tc>
                <a:tc>
                  <a:txBody>
                    <a:bodyPr/>
                    <a:lstStyle/>
                    <a:p>
                      <a:pPr>
                        <a:buFont typeface="Arial" pitchFamily="34" charset="0"/>
                        <a:buChar char="•"/>
                      </a:pPr>
                      <a:r>
                        <a:rPr lang="en-US" sz="1800" b="1" dirty="0" smtClean="0"/>
                        <a:t> Encourage small initial steps and gradual goals.</a:t>
                      </a:r>
                    </a:p>
                    <a:p>
                      <a:pPr>
                        <a:buFont typeface="Arial" pitchFamily="34" charset="0"/>
                        <a:buChar char="•"/>
                      </a:pPr>
                      <a:r>
                        <a:rPr lang="en-US" sz="1800" b="1" dirty="0" smtClean="0"/>
                        <a:t> Discuss earlier attempts</a:t>
                      </a:r>
                      <a:r>
                        <a:rPr lang="en-US" sz="1800" b="1" baseline="0" dirty="0" smtClean="0"/>
                        <a:t> and ways to succeed this time.</a:t>
                      </a:r>
                    </a:p>
                    <a:p>
                      <a:pPr>
                        <a:buFont typeface="Arial" pitchFamily="34" charset="0"/>
                        <a:buChar char="•"/>
                      </a:pPr>
                      <a:r>
                        <a:rPr lang="en-US" sz="1800" b="1" baseline="0" dirty="0" smtClean="0"/>
                        <a:t> Help them develop concrete plans.</a:t>
                      </a:r>
                      <a:endParaRPr lang="en-US" sz="1800" b="1" dirty="0"/>
                    </a:p>
                  </a:txBody>
                  <a:tcPr marL="85134" marR="85134"/>
                </a:tc>
              </a:tr>
              <a:tr h="370840">
                <a:tc>
                  <a:txBody>
                    <a:bodyPr/>
                    <a:lstStyle/>
                    <a:p>
                      <a:r>
                        <a:rPr lang="en-US" sz="1800" b="1" dirty="0" smtClean="0">
                          <a:solidFill>
                            <a:schemeClr val="bg1">
                              <a:lumMod val="50000"/>
                            </a:schemeClr>
                          </a:solidFill>
                        </a:rPr>
                        <a:t>4. Action</a:t>
                      </a:r>
                      <a:endParaRPr lang="en-US" sz="1800" b="1" dirty="0">
                        <a:solidFill>
                          <a:schemeClr val="bg1">
                            <a:lumMod val="50000"/>
                          </a:schemeClr>
                        </a:solidFill>
                      </a:endParaRPr>
                    </a:p>
                  </a:txBody>
                  <a:tcPr marL="85134" marR="85134"/>
                </a:tc>
                <a:tc>
                  <a:txBody>
                    <a:bodyPr/>
                    <a:lstStyle/>
                    <a:p>
                      <a:endParaRPr lang="en-US" sz="1800" b="1" dirty="0"/>
                    </a:p>
                  </a:txBody>
                  <a:tcPr marL="85134" marR="85134"/>
                </a:tc>
                <a:tc>
                  <a:txBody>
                    <a:bodyPr/>
                    <a:lstStyle/>
                    <a:p>
                      <a:endParaRPr lang="en-US" dirty="0"/>
                    </a:p>
                  </a:txBody>
                  <a:tcPr marL="85134" marR="85134"/>
                </a:tc>
              </a:tr>
              <a:tr h="370840">
                <a:tc>
                  <a:txBody>
                    <a:bodyPr/>
                    <a:lstStyle/>
                    <a:p>
                      <a:r>
                        <a:rPr lang="en-US" sz="1800" b="1" dirty="0" smtClean="0">
                          <a:solidFill>
                            <a:schemeClr val="bg1">
                              <a:lumMod val="50000"/>
                            </a:schemeClr>
                          </a:solidFill>
                        </a:rPr>
                        <a:t>5. Maintenance</a:t>
                      </a:r>
                      <a:endParaRPr lang="en-US" sz="1800" b="1" dirty="0">
                        <a:solidFill>
                          <a:schemeClr val="bg1">
                            <a:lumMod val="50000"/>
                          </a:schemeClr>
                        </a:solidFill>
                      </a:endParaRPr>
                    </a:p>
                  </a:txBody>
                  <a:tcPr marL="85134" marR="85134"/>
                </a:tc>
                <a:tc>
                  <a:txBody>
                    <a:bodyPr/>
                    <a:lstStyle/>
                    <a:p>
                      <a:endParaRPr lang="en-US" sz="1800" b="1" dirty="0" smtClean="0"/>
                    </a:p>
                  </a:txBody>
                  <a:tcPr marL="85134" marR="85134"/>
                </a:tc>
                <a:tc>
                  <a:txBody>
                    <a:bodyPr/>
                    <a:lstStyle/>
                    <a:p>
                      <a:endParaRPr lang="en-US" dirty="0"/>
                    </a:p>
                  </a:txBody>
                  <a:tcPr marL="85134" marR="85134"/>
                </a:tc>
              </a:tr>
            </a:tbl>
          </a:graphicData>
        </a:graphic>
      </p:graphicFrame>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a:t>Behavior Change Goals &amp; </a:t>
            </a:r>
            <a:r>
              <a:rPr lang="en-US" sz="4900" dirty="0" smtClean="0"/>
              <a:t>Strategies</a:t>
            </a:r>
            <a:r>
              <a:rPr lang="en-US" sz="4800" dirty="0" smtClean="0"/>
              <a:t> </a:t>
            </a:r>
            <a:endParaRPr lang="en-US" dirty="0"/>
          </a:p>
        </p:txBody>
      </p:sp>
      <p:graphicFrame>
        <p:nvGraphicFramePr>
          <p:cNvPr id="5" name="Content Placeholder 4"/>
          <p:cNvGraphicFramePr>
            <a:graphicFrameLocks noGrp="1"/>
          </p:cNvGraphicFramePr>
          <p:nvPr>
            <p:ph idx="1"/>
          </p:nvPr>
        </p:nvGraphicFramePr>
        <p:xfrm>
          <a:off x="457200" y="1600200"/>
          <a:ext cx="8229600" cy="3398839"/>
        </p:xfrm>
        <a:graphic>
          <a:graphicData uri="http://schemas.openxmlformats.org/drawingml/2006/table">
            <a:tbl>
              <a:tblPr firstRow="1" bandRow="1">
                <a:tableStyleId>{5C22544A-7EE6-4342-B048-85BDC9FD1C3A}</a:tableStyleId>
              </a:tblPr>
              <a:tblGrid>
                <a:gridCol w="1905000"/>
                <a:gridCol w="1447800"/>
                <a:gridCol w="4876800"/>
              </a:tblGrid>
              <a:tr h="457243">
                <a:tc>
                  <a:txBody>
                    <a:bodyPr/>
                    <a:lstStyle/>
                    <a:p>
                      <a:r>
                        <a:rPr lang="en-US" sz="2400" dirty="0" smtClean="0"/>
                        <a:t>Stage</a:t>
                      </a:r>
                      <a:endParaRPr lang="en-US" sz="2400" dirty="0"/>
                    </a:p>
                  </a:txBody>
                  <a:tcPr marL="85134" marR="85134"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Goal</a:t>
                      </a:r>
                      <a:endParaRPr lang="en-US" sz="2400" dirty="0"/>
                    </a:p>
                  </a:txBody>
                  <a:tcPr marL="85134" marR="85134" marT="45724" marB="45724"/>
                </a:tc>
                <a:tc>
                  <a:txBody>
                    <a:bodyPr/>
                    <a:lstStyle/>
                    <a:p>
                      <a:r>
                        <a:rPr lang="en-US" sz="2400" dirty="0" smtClean="0"/>
                        <a:t>Strategies</a:t>
                      </a:r>
                      <a:endParaRPr lang="en-US" sz="2400" dirty="0"/>
                    </a:p>
                  </a:txBody>
                  <a:tcPr marL="85134" marR="85134" marT="45724" marB="45724"/>
                </a:tc>
              </a:tr>
              <a:tr h="640140">
                <a:tc>
                  <a:txBody>
                    <a:bodyPr/>
                    <a:lstStyle/>
                    <a:p>
                      <a:r>
                        <a:rPr lang="en-US" sz="1800" b="1" dirty="0" smtClean="0">
                          <a:solidFill>
                            <a:schemeClr val="bg1">
                              <a:lumMod val="50000"/>
                            </a:schemeClr>
                          </a:solidFill>
                        </a:rPr>
                        <a:t>1. Pre-Contemplation</a:t>
                      </a:r>
                      <a:endParaRPr lang="en-US" sz="1800" b="1" dirty="0">
                        <a:solidFill>
                          <a:schemeClr val="bg1">
                            <a:lumMod val="50000"/>
                          </a:schemeClr>
                        </a:solidFill>
                      </a:endParaRPr>
                    </a:p>
                  </a:txBody>
                  <a:tcPr marL="85134" marR="85134" marT="45724" marB="45724"/>
                </a:tc>
                <a:tc gridSpan="2">
                  <a:txBody>
                    <a:bodyPr/>
                    <a:lstStyle/>
                    <a:p>
                      <a:r>
                        <a:rPr lang="en-US" sz="1800" b="1" dirty="0" smtClean="0">
                          <a:solidFill>
                            <a:schemeClr val="bg1">
                              <a:lumMod val="50000"/>
                            </a:schemeClr>
                          </a:solidFill>
                        </a:rPr>
                        <a:t>Personalize</a:t>
                      </a:r>
                      <a:r>
                        <a:rPr lang="en-US" sz="1800" b="1" baseline="0" dirty="0" smtClean="0">
                          <a:solidFill>
                            <a:schemeClr val="bg1">
                              <a:lumMod val="50000"/>
                            </a:schemeClr>
                          </a:solidFill>
                        </a:rPr>
                        <a:t> </a:t>
                      </a:r>
                      <a:r>
                        <a:rPr lang="en-US" sz="1800" b="1" dirty="0" smtClean="0">
                          <a:solidFill>
                            <a:schemeClr val="bg1">
                              <a:lumMod val="50000"/>
                            </a:schemeClr>
                          </a:solidFill>
                        </a:rPr>
                        <a:t>risks</a:t>
                      </a:r>
                      <a:endParaRPr lang="en-US" sz="1800" b="1" dirty="0">
                        <a:solidFill>
                          <a:schemeClr val="bg1">
                            <a:lumMod val="50000"/>
                          </a:schemeClr>
                        </a:solidFill>
                      </a:endParaRPr>
                    </a:p>
                  </a:txBody>
                  <a:tcPr marL="85134" marR="85134" marT="45724" marB="45724"/>
                </a:tc>
                <a:tc hMerge="1">
                  <a:txBody>
                    <a:bodyPr/>
                    <a:lstStyle/>
                    <a:p>
                      <a:endParaRPr lang="en-US"/>
                    </a:p>
                  </a:txBody>
                  <a:tcPr/>
                </a:tc>
              </a:tr>
              <a:tr h="370875">
                <a:tc>
                  <a:txBody>
                    <a:bodyPr/>
                    <a:lstStyle/>
                    <a:p>
                      <a:r>
                        <a:rPr lang="en-US" sz="1800" b="1" dirty="0" smtClean="0">
                          <a:solidFill>
                            <a:schemeClr val="bg1">
                              <a:lumMod val="50000"/>
                            </a:schemeClr>
                          </a:solidFill>
                        </a:rPr>
                        <a:t>2. Contemplation</a:t>
                      </a:r>
                      <a:endParaRPr lang="en-US" sz="1800" b="1" dirty="0">
                        <a:solidFill>
                          <a:schemeClr val="bg1">
                            <a:lumMod val="50000"/>
                          </a:schemeClr>
                        </a:solidFill>
                      </a:endParaRPr>
                    </a:p>
                  </a:txBody>
                  <a:tcPr marL="85134" marR="85134" marT="45724" marB="45724"/>
                </a:tc>
                <a:tc gridSpan="2">
                  <a:txBody>
                    <a:bodyPr/>
                    <a:lstStyle/>
                    <a:p>
                      <a:r>
                        <a:rPr lang="en-US" sz="1800" b="1" dirty="0" smtClean="0">
                          <a:solidFill>
                            <a:schemeClr val="bg1">
                              <a:lumMod val="50000"/>
                            </a:schemeClr>
                          </a:solidFill>
                        </a:rPr>
                        <a:t>Increase self-confidence</a:t>
                      </a:r>
                      <a:endParaRPr lang="en-US" sz="1800" b="1" dirty="0">
                        <a:solidFill>
                          <a:schemeClr val="bg1">
                            <a:lumMod val="50000"/>
                          </a:schemeClr>
                        </a:solidFill>
                      </a:endParaRPr>
                    </a:p>
                  </a:txBody>
                  <a:tcPr marL="85134" marR="85134" marT="45724" marB="45724"/>
                </a:tc>
                <a:tc hMerge="1">
                  <a:txBody>
                    <a:bodyPr/>
                    <a:lstStyle/>
                    <a:p>
                      <a:endParaRPr lang="en-US"/>
                    </a:p>
                  </a:txBody>
                  <a:tcPr/>
                </a:tc>
              </a:tr>
              <a:tr h="370875">
                <a:tc>
                  <a:txBody>
                    <a:bodyPr/>
                    <a:lstStyle/>
                    <a:p>
                      <a:r>
                        <a:rPr lang="en-US" sz="1800" b="1" dirty="0" smtClean="0">
                          <a:solidFill>
                            <a:schemeClr val="bg1">
                              <a:lumMod val="50000"/>
                            </a:schemeClr>
                          </a:solidFill>
                        </a:rPr>
                        <a:t>3. Preparation</a:t>
                      </a:r>
                    </a:p>
                  </a:txBody>
                  <a:tcPr marL="85134" marR="85134" marT="45724" marB="45724"/>
                </a:tc>
                <a:tc gridSpan="2">
                  <a:txBody>
                    <a:bodyPr/>
                    <a:lstStyle/>
                    <a:p>
                      <a:r>
                        <a:rPr lang="en-US" sz="1800" b="1" dirty="0" smtClean="0">
                          <a:solidFill>
                            <a:schemeClr val="bg1">
                              <a:lumMod val="50000"/>
                            </a:schemeClr>
                          </a:solidFill>
                        </a:rPr>
                        <a:t>Initiate change </a:t>
                      </a:r>
                      <a:endParaRPr lang="en-US" sz="1800" b="1" dirty="0">
                        <a:solidFill>
                          <a:schemeClr val="bg1">
                            <a:lumMod val="50000"/>
                          </a:schemeClr>
                        </a:solidFill>
                      </a:endParaRPr>
                    </a:p>
                  </a:txBody>
                  <a:tcPr marL="85134" marR="85134" marT="45724" marB="45724"/>
                </a:tc>
                <a:tc hMerge="1">
                  <a:txBody>
                    <a:bodyPr/>
                    <a:lstStyle/>
                    <a:p>
                      <a:endParaRPr lang="en-US"/>
                    </a:p>
                  </a:txBody>
                  <a:tcPr/>
                </a:tc>
              </a:tr>
              <a:tr h="1188831">
                <a:tc>
                  <a:txBody>
                    <a:bodyPr/>
                    <a:lstStyle/>
                    <a:p>
                      <a:r>
                        <a:rPr lang="en-US" sz="2000" b="1" dirty="0" smtClean="0"/>
                        <a:t>4. Action</a:t>
                      </a:r>
                      <a:endParaRPr lang="en-US" sz="2000" b="1" dirty="0"/>
                    </a:p>
                  </a:txBody>
                  <a:tcPr marL="85134" marR="85134" marT="45724" marB="45724"/>
                </a:tc>
                <a:tc>
                  <a:txBody>
                    <a:bodyPr/>
                    <a:lstStyle/>
                    <a:p>
                      <a:r>
                        <a:rPr lang="en-US" sz="2000" b="1" dirty="0" smtClean="0"/>
                        <a:t>Commit</a:t>
                      </a:r>
                    </a:p>
                    <a:p>
                      <a:r>
                        <a:rPr lang="en-US" sz="2000" b="1" dirty="0" smtClean="0"/>
                        <a:t>to change</a:t>
                      </a:r>
                      <a:endParaRPr lang="en-US" sz="2000" b="1" dirty="0"/>
                    </a:p>
                  </a:txBody>
                  <a:tcPr marL="85134" marR="85134" marT="45724" marB="45724"/>
                </a:tc>
                <a:tc>
                  <a:txBody>
                    <a:bodyPr/>
                    <a:lstStyle/>
                    <a:p>
                      <a:pPr>
                        <a:buFont typeface="Arial" pitchFamily="34" charset="0"/>
                        <a:buChar char="•"/>
                      </a:pPr>
                      <a:r>
                        <a:rPr lang="en-US" sz="1800" dirty="0" smtClean="0"/>
                        <a:t> </a:t>
                      </a:r>
                      <a:r>
                        <a:rPr lang="en-US" sz="1800" b="1" dirty="0" smtClean="0"/>
                        <a:t>Provide feedback; reinforce positive</a:t>
                      </a:r>
                      <a:r>
                        <a:rPr lang="en-US" sz="1800" b="1" baseline="0" dirty="0" smtClean="0"/>
                        <a:t> changes</a:t>
                      </a:r>
                      <a:r>
                        <a:rPr lang="en-US" sz="1800" b="1" dirty="0" smtClean="0"/>
                        <a:t>.</a:t>
                      </a:r>
                    </a:p>
                    <a:p>
                      <a:pPr>
                        <a:buFont typeface="Arial" pitchFamily="34" charset="0"/>
                        <a:buChar char="•"/>
                      </a:pPr>
                      <a:r>
                        <a:rPr lang="en-US" sz="1800" b="1" dirty="0" smtClean="0"/>
                        <a:t> Provide problem-solving advice.</a:t>
                      </a:r>
                    </a:p>
                    <a:p>
                      <a:pPr>
                        <a:buFont typeface="Arial" pitchFamily="34" charset="0"/>
                        <a:buChar char="•"/>
                      </a:pPr>
                      <a:r>
                        <a:rPr lang="en-US" sz="1800" b="1" dirty="0" smtClean="0"/>
                        <a:t> Encourage self-rewards</a:t>
                      </a:r>
                      <a:r>
                        <a:rPr lang="en-US" sz="1800" b="1" baseline="0" dirty="0" smtClean="0"/>
                        <a:t> and celebrations of success.</a:t>
                      </a:r>
                      <a:endParaRPr lang="en-US" sz="1800" b="1" dirty="0"/>
                    </a:p>
                  </a:txBody>
                  <a:tcPr marL="85134" marR="85134" marT="45724" marB="45724"/>
                </a:tc>
              </a:tr>
              <a:tr h="370875">
                <a:tc>
                  <a:txBody>
                    <a:bodyPr/>
                    <a:lstStyle/>
                    <a:p>
                      <a:r>
                        <a:rPr lang="en-US" sz="1800" b="1" dirty="0" smtClean="0">
                          <a:solidFill>
                            <a:schemeClr val="bg1">
                              <a:lumMod val="50000"/>
                            </a:schemeClr>
                          </a:solidFill>
                        </a:rPr>
                        <a:t>5. Maintenance</a:t>
                      </a:r>
                      <a:endParaRPr lang="en-US" sz="1800" b="1" dirty="0">
                        <a:solidFill>
                          <a:schemeClr val="bg1">
                            <a:lumMod val="50000"/>
                          </a:schemeClr>
                        </a:solidFill>
                      </a:endParaRPr>
                    </a:p>
                  </a:txBody>
                  <a:tcPr marL="85134" marR="85134" marT="45724" marB="45724"/>
                </a:tc>
                <a:tc>
                  <a:txBody>
                    <a:bodyPr/>
                    <a:lstStyle/>
                    <a:p>
                      <a:endParaRPr lang="en-US" sz="1800" b="1" dirty="0" smtClean="0"/>
                    </a:p>
                  </a:txBody>
                  <a:tcPr marL="85134" marR="85134" marT="45724" marB="45724"/>
                </a:tc>
                <a:tc>
                  <a:txBody>
                    <a:bodyPr/>
                    <a:lstStyle/>
                    <a:p>
                      <a:endParaRPr lang="en-US" sz="1800" dirty="0"/>
                    </a:p>
                  </a:txBody>
                  <a:tcPr marL="85134" marR="85134" marT="45724" marB="45724"/>
                </a:tc>
              </a:tr>
            </a:tbl>
          </a:graphicData>
        </a:graphic>
      </p:graphicFrame>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a:t>Behavior Change Goals &amp; </a:t>
            </a:r>
            <a:r>
              <a:rPr lang="en-US" sz="4900" dirty="0" smtClean="0"/>
              <a:t>Strategies</a:t>
            </a:r>
            <a:r>
              <a:rPr lang="en-US" sz="4800" dirty="0" smtClean="0"/>
              <a:t> </a:t>
            </a:r>
            <a:endParaRPr lang="en-US" dirty="0"/>
          </a:p>
        </p:txBody>
      </p:sp>
      <p:graphicFrame>
        <p:nvGraphicFramePr>
          <p:cNvPr id="5" name="Content Placeholder 4"/>
          <p:cNvGraphicFramePr>
            <a:graphicFrameLocks noGrp="1"/>
          </p:cNvGraphicFramePr>
          <p:nvPr>
            <p:ph idx="1"/>
          </p:nvPr>
        </p:nvGraphicFramePr>
        <p:xfrm>
          <a:off x="457200" y="1676400"/>
          <a:ext cx="8229600" cy="3394075"/>
        </p:xfrm>
        <a:graphic>
          <a:graphicData uri="http://schemas.openxmlformats.org/drawingml/2006/table">
            <a:tbl>
              <a:tblPr firstRow="1" bandRow="1">
                <a:tableStyleId>{5C22544A-7EE6-4342-B048-85BDC9FD1C3A}</a:tableStyleId>
              </a:tblPr>
              <a:tblGrid>
                <a:gridCol w="1752600"/>
                <a:gridCol w="1524000"/>
                <a:gridCol w="4953000"/>
              </a:tblGrid>
              <a:tr h="457286">
                <a:tc>
                  <a:txBody>
                    <a:bodyPr/>
                    <a:lstStyle/>
                    <a:p>
                      <a:r>
                        <a:rPr lang="en-US" sz="2400" dirty="0" smtClean="0"/>
                        <a:t>Stage</a:t>
                      </a:r>
                      <a:endParaRPr lang="en-US" sz="2400" dirty="0"/>
                    </a:p>
                  </a:txBody>
                  <a:tcPr marL="85134" marR="85134" marT="45729" marB="4572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Goal</a:t>
                      </a:r>
                      <a:endParaRPr lang="en-US" sz="2400" dirty="0"/>
                    </a:p>
                  </a:txBody>
                  <a:tcPr marL="85134" marR="85134" marT="45729" marB="45729"/>
                </a:tc>
                <a:tc>
                  <a:txBody>
                    <a:bodyPr/>
                    <a:lstStyle/>
                    <a:p>
                      <a:r>
                        <a:rPr lang="en-US" sz="2400" dirty="0" smtClean="0"/>
                        <a:t>Strategies</a:t>
                      </a:r>
                      <a:endParaRPr lang="en-US" sz="2400" dirty="0"/>
                    </a:p>
                  </a:txBody>
                  <a:tcPr marL="85134" marR="85134" marT="45729" marB="45729"/>
                </a:tc>
              </a:tr>
              <a:tr h="640200">
                <a:tc>
                  <a:txBody>
                    <a:bodyPr/>
                    <a:lstStyle/>
                    <a:p>
                      <a:r>
                        <a:rPr lang="en-US" sz="1800" b="1" dirty="0" smtClean="0">
                          <a:solidFill>
                            <a:schemeClr val="bg1">
                              <a:lumMod val="50000"/>
                            </a:schemeClr>
                          </a:solidFill>
                        </a:rPr>
                        <a:t>1. Pre-Contemplation</a:t>
                      </a:r>
                      <a:endParaRPr lang="en-US" sz="1800" b="1" dirty="0">
                        <a:solidFill>
                          <a:schemeClr val="bg1">
                            <a:lumMod val="50000"/>
                          </a:schemeClr>
                        </a:solidFill>
                      </a:endParaRPr>
                    </a:p>
                  </a:txBody>
                  <a:tcPr marL="85134" marR="85134" marT="45729" marB="45729"/>
                </a:tc>
                <a:tc gridSpan="2">
                  <a:txBody>
                    <a:bodyPr/>
                    <a:lstStyle/>
                    <a:p>
                      <a:r>
                        <a:rPr lang="en-US" sz="1800" b="1" dirty="0" smtClean="0">
                          <a:solidFill>
                            <a:schemeClr val="bg1">
                              <a:lumMod val="50000"/>
                            </a:schemeClr>
                          </a:solidFill>
                        </a:rPr>
                        <a:t>Personalize risks</a:t>
                      </a:r>
                      <a:endParaRPr lang="en-US" sz="1800" b="1" dirty="0">
                        <a:solidFill>
                          <a:schemeClr val="bg1">
                            <a:lumMod val="50000"/>
                          </a:schemeClr>
                        </a:solidFill>
                      </a:endParaRPr>
                    </a:p>
                  </a:txBody>
                  <a:tcPr marL="85134" marR="85134" marT="45729" marB="45729"/>
                </a:tc>
                <a:tc hMerge="1">
                  <a:txBody>
                    <a:bodyPr/>
                    <a:lstStyle/>
                    <a:p>
                      <a:endParaRPr lang="en-US"/>
                    </a:p>
                  </a:txBody>
                  <a:tcPr/>
                </a:tc>
              </a:tr>
              <a:tr h="640200">
                <a:tc>
                  <a:txBody>
                    <a:bodyPr/>
                    <a:lstStyle/>
                    <a:p>
                      <a:r>
                        <a:rPr lang="en-US" sz="1800" b="1" dirty="0" smtClean="0">
                          <a:solidFill>
                            <a:schemeClr val="bg1">
                              <a:lumMod val="50000"/>
                            </a:schemeClr>
                          </a:solidFill>
                        </a:rPr>
                        <a:t>2. Contemplation</a:t>
                      </a:r>
                      <a:endParaRPr lang="en-US" sz="1800" b="1" dirty="0">
                        <a:solidFill>
                          <a:schemeClr val="bg1">
                            <a:lumMod val="50000"/>
                          </a:schemeClr>
                        </a:solidFill>
                      </a:endParaRPr>
                    </a:p>
                  </a:txBody>
                  <a:tcPr marL="85134" marR="85134" marT="45729" marB="45729"/>
                </a:tc>
                <a:tc gridSpan="2">
                  <a:txBody>
                    <a:bodyPr/>
                    <a:lstStyle/>
                    <a:p>
                      <a:r>
                        <a:rPr lang="en-US" sz="1800" b="1" dirty="0" smtClean="0">
                          <a:solidFill>
                            <a:schemeClr val="bg1">
                              <a:lumMod val="50000"/>
                            </a:schemeClr>
                          </a:solidFill>
                        </a:rPr>
                        <a:t>Increase self-confidence</a:t>
                      </a:r>
                      <a:endParaRPr lang="en-US" sz="1800" b="1" dirty="0">
                        <a:solidFill>
                          <a:schemeClr val="bg1">
                            <a:lumMod val="50000"/>
                          </a:schemeClr>
                        </a:solidFill>
                      </a:endParaRPr>
                    </a:p>
                  </a:txBody>
                  <a:tcPr marL="85134" marR="85134" marT="45729" marB="45729"/>
                </a:tc>
                <a:tc hMerge="1">
                  <a:txBody>
                    <a:bodyPr/>
                    <a:lstStyle/>
                    <a:p>
                      <a:endParaRPr lang="en-US"/>
                    </a:p>
                  </a:txBody>
                  <a:tcPr/>
                </a:tc>
              </a:tr>
              <a:tr h="370909">
                <a:tc>
                  <a:txBody>
                    <a:bodyPr/>
                    <a:lstStyle/>
                    <a:p>
                      <a:r>
                        <a:rPr lang="en-US" sz="1800" b="1" dirty="0" smtClean="0">
                          <a:solidFill>
                            <a:schemeClr val="bg1">
                              <a:lumMod val="50000"/>
                            </a:schemeClr>
                          </a:solidFill>
                        </a:rPr>
                        <a:t>3. Preparation</a:t>
                      </a:r>
                    </a:p>
                  </a:txBody>
                  <a:tcPr marL="85134" marR="85134" marT="45729" marB="45729"/>
                </a:tc>
                <a:tc gridSpan="2">
                  <a:txBody>
                    <a:bodyPr/>
                    <a:lstStyle/>
                    <a:p>
                      <a:r>
                        <a:rPr lang="en-US" sz="1800" b="1" dirty="0" smtClean="0">
                          <a:solidFill>
                            <a:schemeClr val="bg1">
                              <a:lumMod val="50000"/>
                            </a:schemeClr>
                          </a:solidFill>
                        </a:rPr>
                        <a:t>Initiate change </a:t>
                      </a:r>
                      <a:endParaRPr lang="en-US" sz="1800" b="1" dirty="0">
                        <a:solidFill>
                          <a:schemeClr val="bg1">
                            <a:lumMod val="50000"/>
                          </a:schemeClr>
                        </a:solidFill>
                      </a:endParaRPr>
                    </a:p>
                  </a:txBody>
                  <a:tcPr marL="85134" marR="85134" marT="45729" marB="45729"/>
                </a:tc>
                <a:tc hMerge="1">
                  <a:txBody>
                    <a:bodyPr/>
                    <a:lstStyle/>
                    <a:p>
                      <a:endParaRPr lang="en-US"/>
                    </a:p>
                  </a:txBody>
                  <a:tcPr/>
                </a:tc>
              </a:tr>
              <a:tr h="370909">
                <a:tc>
                  <a:txBody>
                    <a:bodyPr/>
                    <a:lstStyle/>
                    <a:p>
                      <a:r>
                        <a:rPr lang="en-US" sz="1800" b="1" dirty="0" smtClean="0">
                          <a:solidFill>
                            <a:schemeClr val="bg1">
                              <a:lumMod val="50000"/>
                            </a:schemeClr>
                          </a:solidFill>
                        </a:rPr>
                        <a:t>4. Action</a:t>
                      </a:r>
                      <a:endParaRPr lang="en-US" sz="1800" b="1" dirty="0">
                        <a:solidFill>
                          <a:schemeClr val="bg1">
                            <a:lumMod val="50000"/>
                          </a:schemeClr>
                        </a:solidFill>
                      </a:endParaRPr>
                    </a:p>
                  </a:txBody>
                  <a:tcPr marL="85134" marR="85134" marT="45729" marB="45729"/>
                </a:tc>
                <a:tc gridSpan="2">
                  <a:txBody>
                    <a:bodyPr/>
                    <a:lstStyle/>
                    <a:p>
                      <a:r>
                        <a:rPr lang="en-US" sz="1800" b="1" dirty="0" smtClean="0">
                          <a:solidFill>
                            <a:schemeClr val="bg1">
                              <a:lumMod val="50000"/>
                            </a:schemeClr>
                          </a:solidFill>
                        </a:rPr>
                        <a:t>Commit to change</a:t>
                      </a:r>
                      <a:endParaRPr lang="en-US" sz="1800" b="1" dirty="0">
                        <a:solidFill>
                          <a:schemeClr val="bg1">
                            <a:lumMod val="50000"/>
                          </a:schemeClr>
                        </a:solidFill>
                      </a:endParaRPr>
                    </a:p>
                  </a:txBody>
                  <a:tcPr marL="85134" marR="85134" marT="45729" marB="45729"/>
                </a:tc>
                <a:tc hMerge="1">
                  <a:txBody>
                    <a:bodyPr/>
                    <a:lstStyle/>
                    <a:p>
                      <a:endParaRPr lang="en-US"/>
                    </a:p>
                  </a:txBody>
                  <a:tcPr/>
                </a:tc>
              </a:tr>
              <a:tr h="914571">
                <a:tc>
                  <a:txBody>
                    <a:bodyPr/>
                    <a:lstStyle/>
                    <a:p>
                      <a:r>
                        <a:rPr lang="en-US" sz="1800" b="1" dirty="0" smtClean="0"/>
                        <a:t>5. Maintenance</a:t>
                      </a:r>
                      <a:endParaRPr lang="en-US" sz="1800" b="1" dirty="0"/>
                    </a:p>
                  </a:txBody>
                  <a:tcPr marL="85134" marR="85134" marT="45729" marB="45729"/>
                </a:tc>
                <a:tc>
                  <a:txBody>
                    <a:bodyPr/>
                    <a:lstStyle/>
                    <a:p>
                      <a:r>
                        <a:rPr lang="en-US" sz="1800" b="1" dirty="0" smtClean="0"/>
                        <a:t>Continue</a:t>
                      </a:r>
                    </a:p>
                    <a:p>
                      <a:r>
                        <a:rPr lang="en-US" sz="1800" b="1" dirty="0" smtClean="0"/>
                        <a:t>commitment</a:t>
                      </a:r>
                    </a:p>
                  </a:txBody>
                  <a:tcPr marL="85134" marR="85134" marT="45729" marB="45729"/>
                </a:tc>
                <a:tc>
                  <a:txBody>
                    <a:bodyPr/>
                    <a:lstStyle/>
                    <a:p>
                      <a:pPr>
                        <a:buFont typeface="Arial" pitchFamily="34" charset="0"/>
                        <a:buChar char="•"/>
                      </a:pPr>
                      <a:r>
                        <a:rPr lang="en-US" sz="1800" dirty="0" smtClean="0"/>
                        <a:t> </a:t>
                      </a:r>
                      <a:r>
                        <a:rPr lang="en-US" sz="1800" b="1" dirty="0" smtClean="0"/>
                        <a:t>Reinforce lifestyle changes</a:t>
                      </a:r>
                      <a:r>
                        <a:rPr lang="en-US" sz="1800" b="1" baseline="0" dirty="0" smtClean="0"/>
                        <a:t> and benefits.</a:t>
                      </a:r>
                    </a:p>
                    <a:p>
                      <a:pPr>
                        <a:buFont typeface="Arial" pitchFamily="34" charset="0"/>
                        <a:buChar char="•"/>
                      </a:pPr>
                      <a:r>
                        <a:rPr lang="en-US" sz="1800" b="1" baseline="0" dirty="0" smtClean="0"/>
                        <a:t> Discuss importance of maintaining change.</a:t>
                      </a:r>
                    </a:p>
                    <a:p>
                      <a:pPr>
                        <a:buFont typeface="Arial" pitchFamily="34" charset="0"/>
                        <a:buChar char="•"/>
                      </a:pPr>
                      <a:r>
                        <a:rPr lang="en-US" sz="1800" b="1" baseline="0" dirty="0" smtClean="0"/>
                        <a:t> Discuss ways to deal with relapses.</a:t>
                      </a:r>
                      <a:endParaRPr lang="en-US" sz="1800" b="1" dirty="0"/>
                    </a:p>
                  </a:txBody>
                  <a:tcPr marL="85134" marR="85134" marT="45729" marB="45729"/>
                </a:tc>
              </a:tr>
            </a:tbl>
          </a:graphicData>
        </a:graphic>
      </p:graphicFrame>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Behavior Change Goals &amp; Strategies</a:t>
            </a:r>
            <a:r>
              <a:rPr lang="en-US" sz="4800" dirty="0" smtClean="0"/>
              <a:t> </a:t>
            </a:r>
            <a:endParaRPr lang="en-US" dirty="0"/>
          </a:p>
        </p:txBody>
      </p:sp>
      <p:graphicFrame>
        <p:nvGraphicFramePr>
          <p:cNvPr id="5" name="Content Placeholder 4"/>
          <p:cNvGraphicFramePr>
            <a:graphicFrameLocks noGrp="1"/>
          </p:cNvGraphicFramePr>
          <p:nvPr>
            <p:ph idx="1"/>
          </p:nvPr>
        </p:nvGraphicFramePr>
        <p:xfrm>
          <a:off x="457200" y="1600200"/>
          <a:ext cx="8229600" cy="3170238"/>
        </p:xfrm>
        <a:graphic>
          <a:graphicData uri="http://schemas.openxmlformats.org/drawingml/2006/table">
            <a:tbl>
              <a:tblPr firstRow="1" bandRow="1">
                <a:tableStyleId>{5C22544A-7EE6-4342-B048-85BDC9FD1C3A}</a:tableStyleId>
              </a:tblPr>
              <a:tblGrid>
                <a:gridCol w="3429000"/>
                <a:gridCol w="4800600"/>
              </a:tblGrid>
              <a:tr h="579178">
                <a:tc>
                  <a:txBody>
                    <a:bodyPr/>
                    <a:lstStyle/>
                    <a:p>
                      <a:r>
                        <a:rPr lang="en-US" sz="3200" dirty="0" smtClean="0"/>
                        <a:t>Stage</a:t>
                      </a:r>
                      <a:endParaRPr lang="en-US" sz="3200" dirty="0"/>
                    </a:p>
                  </a:txBody>
                  <a:tcPr marL="85134" marR="85134"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t>Goal</a:t>
                      </a:r>
                      <a:endParaRPr lang="en-US" sz="3200" dirty="0"/>
                    </a:p>
                  </a:txBody>
                  <a:tcPr marL="85134" marR="85134" marT="45725" marB="45725"/>
                </a:tc>
              </a:tr>
              <a:tr h="518212">
                <a:tc>
                  <a:txBody>
                    <a:bodyPr/>
                    <a:lstStyle/>
                    <a:p>
                      <a:r>
                        <a:rPr lang="en-US" sz="2800" b="1" dirty="0" smtClean="0">
                          <a:solidFill>
                            <a:schemeClr val="tx1"/>
                          </a:solidFill>
                        </a:rPr>
                        <a:t>1. Pre-Contemplation</a:t>
                      </a:r>
                      <a:endParaRPr lang="en-US" sz="2800" b="1" dirty="0">
                        <a:solidFill>
                          <a:schemeClr val="tx1"/>
                        </a:solidFill>
                      </a:endParaRPr>
                    </a:p>
                  </a:txBody>
                  <a:tcPr marL="85134" marR="85134" marT="45725" marB="45725"/>
                </a:tc>
                <a:tc>
                  <a:txBody>
                    <a:bodyPr/>
                    <a:lstStyle/>
                    <a:p>
                      <a:r>
                        <a:rPr lang="en-US" sz="2800" b="1" dirty="0" smtClean="0">
                          <a:solidFill>
                            <a:schemeClr val="tx1"/>
                          </a:solidFill>
                        </a:rPr>
                        <a:t>Personalize risk</a:t>
                      </a:r>
                      <a:endParaRPr lang="en-US" sz="2800" b="1" dirty="0">
                        <a:solidFill>
                          <a:schemeClr val="tx1"/>
                        </a:solidFill>
                      </a:endParaRPr>
                    </a:p>
                  </a:txBody>
                  <a:tcPr marL="85134" marR="85134" marT="45725" marB="45725"/>
                </a:tc>
              </a:tr>
              <a:tr h="518212">
                <a:tc>
                  <a:txBody>
                    <a:bodyPr/>
                    <a:lstStyle/>
                    <a:p>
                      <a:r>
                        <a:rPr lang="en-US" sz="2800" b="1" dirty="0" smtClean="0">
                          <a:solidFill>
                            <a:schemeClr val="tx1"/>
                          </a:solidFill>
                        </a:rPr>
                        <a:t>2. Contemplation</a:t>
                      </a:r>
                      <a:endParaRPr lang="en-US" sz="2800" b="1" dirty="0">
                        <a:solidFill>
                          <a:schemeClr val="tx1"/>
                        </a:solidFill>
                      </a:endParaRPr>
                    </a:p>
                  </a:txBody>
                  <a:tcPr marL="85134" marR="85134" marT="45725" marB="45725"/>
                </a:tc>
                <a:tc>
                  <a:txBody>
                    <a:bodyPr/>
                    <a:lstStyle/>
                    <a:p>
                      <a:r>
                        <a:rPr lang="en-US" sz="2800" b="1" dirty="0" smtClean="0">
                          <a:solidFill>
                            <a:schemeClr val="tx1"/>
                          </a:solidFill>
                        </a:rPr>
                        <a:t>Increase self-confidence</a:t>
                      </a:r>
                      <a:endParaRPr lang="en-US" sz="2800" b="1" dirty="0">
                        <a:solidFill>
                          <a:schemeClr val="tx1"/>
                        </a:solidFill>
                      </a:endParaRPr>
                    </a:p>
                  </a:txBody>
                  <a:tcPr marL="85134" marR="85134" marT="45725" marB="45725"/>
                </a:tc>
              </a:tr>
              <a:tr h="518212">
                <a:tc>
                  <a:txBody>
                    <a:bodyPr/>
                    <a:lstStyle/>
                    <a:p>
                      <a:r>
                        <a:rPr lang="en-US" sz="2800" b="1" dirty="0" smtClean="0">
                          <a:solidFill>
                            <a:schemeClr val="tx1"/>
                          </a:solidFill>
                        </a:rPr>
                        <a:t>3. Preparation</a:t>
                      </a:r>
                    </a:p>
                  </a:txBody>
                  <a:tcPr marL="85134" marR="85134" marT="45725" marB="45725"/>
                </a:tc>
                <a:tc>
                  <a:txBody>
                    <a:bodyPr/>
                    <a:lstStyle/>
                    <a:p>
                      <a:r>
                        <a:rPr lang="en-US" sz="2800" b="1" dirty="0" smtClean="0">
                          <a:solidFill>
                            <a:schemeClr val="tx1"/>
                          </a:solidFill>
                        </a:rPr>
                        <a:t>Initiate change </a:t>
                      </a:r>
                      <a:endParaRPr lang="en-US" sz="2800" b="1" dirty="0">
                        <a:solidFill>
                          <a:schemeClr val="tx1"/>
                        </a:solidFill>
                      </a:endParaRPr>
                    </a:p>
                  </a:txBody>
                  <a:tcPr marL="85134" marR="85134" marT="45725" marB="45725"/>
                </a:tc>
              </a:tr>
              <a:tr h="518212">
                <a:tc>
                  <a:txBody>
                    <a:bodyPr/>
                    <a:lstStyle/>
                    <a:p>
                      <a:r>
                        <a:rPr lang="en-US" sz="2800" b="1" dirty="0" smtClean="0">
                          <a:solidFill>
                            <a:schemeClr val="tx1"/>
                          </a:solidFill>
                        </a:rPr>
                        <a:t>4. Action</a:t>
                      </a:r>
                      <a:endParaRPr lang="en-US" sz="2800" b="1" dirty="0">
                        <a:solidFill>
                          <a:schemeClr val="tx1"/>
                        </a:solidFill>
                      </a:endParaRPr>
                    </a:p>
                  </a:txBody>
                  <a:tcPr marL="85134" marR="85134" marT="45725" marB="45725"/>
                </a:tc>
                <a:tc>
                  <a:txBody>
                    <a:bodyPr/>
                    <a:lstStyle/>
                    <a:p>
                      <a:r>
                        <a:rPr lang="en-US" sz="2800" b="1" dirty="0" smtClean="0">
                          <a:solidFill>
                            <a:schemeClr val="tx1"/>
                          </a:solidFill>
                        </a:rPr>
                        <a:t>Commit to change</a:t>
                      </a:r>
                      <a:endParaRPr lang="en-US" sz="2800" b="1" dirty="0">
                        <a:solidFill>
                          <a:schemeClr val="tx1"/>
                        </a:solidFill>
                      </a:endParaRPr>
                    </a:p>
                  </a:txBody>
                  <a:tcPr marL="85134" marR="85134" marT="45725" marB="45725"/>
                </a:tc>
              </a:tr>
              <a:tr h="518212">
                <a:tc>
                  <a:txBody>
                    <a:bodyPr/>
                    <a:lstStyle/>
                    <a:p>
                      <a:r>
                        <a:rPr lang="en-US" sz="2800" b="1" dirty="0" smtClean="0"/>
                        <a:t>5. Maintenance</a:t>
                      </a:r>
                      <a:endParaRPr lang="en-US" sz="2800" b="1" dirty="0"/>
                    </a:p>
                  </a:txBody>
                  <a:tcPr marL="85134" marR="85134" marT="45725" marB="45725"/>
                </a:tc>
                <a:tc>
                  <a:txBody>
                    <a:bodyPr/>
                    <a:lstStyle/>
                    <a:p>
                      <a:r>
                        <a:rPr lang="en-US" sz="2800" b="1" dirty="0" smtClean="0"/>
                        <a:t>Continue commitment</a:t>
                      </a:r>
                    </a:p>
                  </a:txBody>
                  <a:tcPr marL="85134" marR="85134" marT="45725" marB="45725"/>
                </a:tc>
              </a:tr>
            </a:tbl>
          </a:graphicData>
        </a:graphic>
      </p:graphicFrame>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900" dirty="0" smtClean="0"/>
              <a:t>Behavioral Self-Management</a:t>
            </a:r>
            <a:r>
              <a:rPr lang="en-US" sz="3600" i="1" dirty="0" smtClean="0">
                <a:solidFill>
                  <a:srgbClr val="003399"/>
                </a:solidFill>
              </a:rPr>
              <a:t/>
            </a:r>
            <a:br>
              <a:rPr lang="en-US" sz="3600" i="1" dirty="0" smtClean="0">
                <a:solidFill>
                  <a:srgbClr val="003399"/>
                </a:solidFill>
              </a:rPr>
            </a:br>
            <a:r>
              <a:rPr lang="en-US" sz="3600" i="1" dirty="0" smtClean="0"/>
              <a:t>Helps Good Performers to Become Even Better! </a:t>
            </a:r>
          </a:p>
        </p:txBody>
      </p:sp>
      <p:sp>
        <p:nvSpPr>
          <p:cNvPr id="249859" name="Content Placeholder 4"/>
          <p:cNvSpPr>
            <a:spLocks noGrp="1"/>
          </p:cNvSpPr>
          <p:nvPr>
            <p:ph idx="1"/>
          </p:nvPr>
        </p:nvSpPr>
        <p:spPr>
          <a:xfrm>
            <a:off x="457200" y="1600200"/>
            <a:ext cx="4038600" cy="4525963"/>
          </a:xfrm>
        </p:spPr>
        <p:txBody>
          <a:bodyPr/>
          <a:lstStyle/>
          <a:p>
            <a:r>
              <a:rPr lang="en-US" sz="2800" smtClean="0"/>
              <a:t>Objective self- measurement of performance</a:t>
            </a:r>
          </a:p>
          <a:p>
            <a:r>
              <a:rPr lang="en-US" sz="2800" smtClean="0"/>
              <a:t>Goal-setting for improvement</a:t>
            </a:r>
          </a:p>
          <a:p>
            <a:r>
              <a:rPr lang="en-US" sz="2800" smtClean="0"/>
              <a:t>Self-monitoring to review progress</a:t>
            </a:r>
          </a:p>
          <a:p>
            <a:r>
              <a:rPr lang="en-US" sz="2800" smtClean="0"/>
              <a:t>Self-rewards for success </a:t>
            </a:r>
          </a:p>
        </p:txBody>
      </p:sp>
      <p:pic>
        <p:nvPicPr>
          <p:cNvPr id="249860" name="Content Placeholder 4" title="Man recording exercise on calenda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4565650" y="1676400"/>
            <a:ext cx="4241800" cy="3124200"/>
          </a:xfrm>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50882" name="Title 1"/>
          <p:cNvSpPr>
            <a:spLocks noGrp="1"/>
          </p:cNvSpPr>
          <p:nvPr>
            <p:ph type="title"/>
          </p:nvPr>
        </p:nvSpPr>
        <p:spPr/>
        <p:txBody>
          <a:bodyPr/>
          <a:lstStyle/>
          <a:p>
            <a:pPr eaLnBrk="1" hangingPunct="1">
              <a:lnSpc>
                <a:spcPts val="4575"/>
              </a:lnSpc>
            </a:pPr>
            <a:r>
              <a:rPr lang="en-US" smtClean="0"/>
              <a:t>SMART Goal Setting </a:t>
            </a:r>
          </a:p>
        </p:txBody>
      </p:sp>
      <p:sp>
        <p:nvSpPr>
          <p:cNvPr id="3" name="Content Placeholder 2"/>
          <p:cNvSpPr>
            <a:spLocks noGrp="1"/>
          </p:cNvSpPr>
          <p:nvPr>
            <p:ph idx="1"/>
          </p:nvPr>
        </p:nvSpPr>
        <p:spPr>
          <a:xfrm>
            <a:off x="457200" y="1600200"/>
            <a:ext cx="5867400" cy="4525963"/>
          </a:xfrm>
        </p:spPr>
        <p:txBody>
          <a:bodyPr rtlCol="0">
            <a:normAutofit fontScale="92500" lnSpcReduction="20000"/>
          </a:bodyPr>
          <a:lstStyle/>
          <a:p>
            <a:pPr fontAlgn="auto">
              <a:spcAft>
                <a:spcPts val="0"/>
              </a:spcAft>
              <a:defRPr/>
            </a:pPr>
            <a:r>
              <a:rPr lang="en-US" sz="4400" b="1" dirty="0" smtClean="0"/>
              <a:t>S</a:t>
            </a:r>
            <a:r>
              <a:rPr lang="en-US" sz="3600" dirty="0" smtClean="0"/>
              <a:t>pecific behaviors targeted</a:t>
            </a:r>
          </a:p>
          <a:p>
            <a:pPr fontAlgn="auto">
              <a:spcAft>
                <a:spcPts val="0"/>
              </a:spcAft>
              <a:defRPr/>
            </a:pPr>
            <a:r>
              <a:rPr lang="en-US" sz="4400" b="1" dirty="0" smtClean="0"/>
              <a:t>M</a:t>
            </a:r>
            <a:r>
              <a:rPr lang="en-US" sz="3600" dirty="0" smtClean="0"/>
              <a:t>otivationally effective</a:t>
            </a:r>
          </a:p>
          <a:p>
            <a:pPr fontAlgn="auto">
              <a:spcAft>
                <a:spcPts val="0"/>
              </a:spcAft>
              <a:defRPr/>
            </a:pPr>
            <a:r>
              <a:rPr lang="en-US" sz="4400" b="1" dirty="0" smtClean="0"/>
              <a:t>A</a:t>
            </a:r>
            <a:r>
              <a:rPr lang="en-US" sz="3600" dirty="0" smtClean="0"/>
              <a:t>ttainable (challenging but achievable)</a:t>
            </a:r>
          </a:p>
          <a:p>
            <a:pPr fontAlgn="auto">
              <a:spcAft>
                <a:spcPts val="0"/>
              </a:spcAft>
              <a:defRPr/>
            </a:pPr>
            <a:r>
              <a:rPr lang="en-US" sz="4400" b="1" dirty="0" smtClean="0"/>
              <a:t>R</a:t>
            </a:r>
            <a:r>
              <a:rPr lang="en-US" sz="3600" dirty="0" smtClean="0"/>
              <a:t>elevant to drivers’ lives, performance, &amp; safety</a:t>
            </a:r>
          </a:p>
          <a:p>
            <a:pPr fontAlgn="auto">
              <a:spcAft>
                <a:spcPts val="0"/>
              </a:spcAft>
              <a:defRPr/>
            </a:pPr>
            <a:r>
              <a:rPr lang="en-US" sz="4400" b="1" dirty="0" smtClean="0"/>
              <a:t>T</a:t>
            </a:r>
            <a:r>
              <a:rPr lang="en-US" sz="3600" dirty="0" smtClean="0"/>
              <a:t>rackable  (can be measured and recorded) </a:t>
            </a:r>
          </a:p>
        </p:txBody>
      </p:sp>
      <p:pic>
        <p:nvPicPr>
          <p:cNvPr id="250884" name="Picture 2" title="Doodle that says goal set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465388"/>
            <a:ext cx="3298825"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Family Education &amp;</a:t>
            </a:r>
            <a:br>
              <a:rPr lang="en-US" sz="4000" dirty="0" smtClean="0">
                <a:latin typeface="Arial" pitchFamily="34" charset="0"/>
                <a:cs typeface="Arial" pitchFamily="34" charset="0"/>
              </a:rPr>
            </a:br>
            <a:r>
              <a:rPr lang="en-US" sz="4000" dirty="0" smtClean="0">
                <a:latin typeface="Arial" pitchFamily="34" charset="0"/>
                <a:cs typeface="Arial" pitchFamily="34" charset="0"/>
              </a:rPr>
              <a:t> Behavior Change</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a:defRPr/>
            </a:pPr>
            <a:r>
              <a:rPr lang="en-US" dirty="0" smtClean="0"/>
              <a:t>If a person is in the ___________ stage of behavior change, you should help them begin change with small initial steps and goals.</a:t>
            </a:r>
          </a:p>
          <a:p>
            <a:pPr marL="914400" lvl="1" indent="-514350" eaLnBrk="1" fontAlgn="auto" hangingPunct="1">
              <a:spcAft>
                <a:spcPts val="0"/>
              </a:spcAft>
              <a:buFont typeface="+mj-lt"/>
              <a:buAutoNum type="alphaLcParenR"/>
              <a:defRPr/>
            </a:pPr>
            <a:r>
              <a:rPr lang="en-US" dirty="0" smtClean="0"/>
              <a:t>Pre-Contemplation</a:t>
            </a:r>
          </a:p>
          <a:p>
            <a:pPr marL="914400" lvl="1" indent="-514350" eaLnBrk="1" fontAlgn="auto" hangingPunct="1">
              <a:spcAft>
                <a:spcPts val="0"/>
              </a:spcAft>
              <a:buFont typeface="+mj-lt"/>
              <a:buAutoNum type="alphaLcParenR"/>
              <a:defRPr/>
            </a:pPr>
            <a:r>
              <a:rPr lang="en-US" dirty="0" smtClean="0"/>
              <a:t>Contemplation</a:t>
            </a:r>
          </a:p>
          <a:p>
            <a:pPr marL="914400" lvl="1" indent="-514350" eaLnBrk="1" fontAlgn="auto" hangingPunct="1">
              <a:spcAft>
                <a:spcPts val="0"/>
              </a:spcAft>
              <a:buFont typeface="+mj-lt"/>
              <a:buAutoNum type="alphaLcParenR"/>
              <a:defRPr/>
            </a:pPr>
            <a:r>
              <a:rPr lang="en-US" dirty="0" smtClean="0"/>
              <a:t>Preparation</a:t>
            </a:r>
          </a:p>
          <a:p>
            <a:pPr marL="914400" lvl="1" indent="-514350" eaLnBrk="1" fontAlgn="auto" hangingPunct="1">
              <a:spcAft>
                <a:spcPts val="0"/>
              </a:spcAft>
              <a:buFont typeface="+mj-lt"/>
              <a:buAutoNum type="alphaLcParenR"/>
              <a:defRPr/>
            </a:pPr>
            <a:r>
              <a:rPr lang="en-US" dirty="0" smtClean="0"/>
              <a:t>Action</a:t>
            </a:r>
          </a:p>
          <a:p>
            <a:pPr marL="914400" lvl="1" indent="-514350" eaLnBrk="1" fontAlgn="auto" hangingPunct="1">
              <a:spcAft>
                <a:spcPts val="0"/>
              </a:spcAft>
              <a:buFont typeface="+mj-lt"/>
              <a:buAutoNum type="alphaLcParenR"/>
              <a:defRPr/>
            </a:pPr>
            <a:r>
              <a:rPr lang="en-US" dirty="0" smtClean="0"/>
              <a:t>Maintenance.</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Family Education &amp;</a:t>
            </a:r>
            <a:br>
              <a:rPr lang="en-US" sz="4000" dirty="0" smtClean="0">
                <a:latin typeface="Arial" pitchFamily="34" charset="0"/>
                <a:cs typeface="Arial" pitchFamily="34" charset="0"/>
              </a:rPr>
            </a:br>
            <a:r>
              <a:rPr lang="en-US" sz="4000" dirty="0" smtClean="0">
                <a:latin typeface="Arial" pitchFamily="34" charset="0"/>
                <a:cs typeface="Arial" pitchFamily="34" charset="0"/>
              </a:rPr>
              <a:t> Behavior Change</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fontScale="92500" lnSpcReduction="20000"/>
          </a:bodyPr>
          <a:lstStyle/>
          <a:p>
            <a:pPr marL="514350" indent="-514350" fontAlgn="auto">
              <a:spcAft>
                <a:spcPts val="0"/>
              </a:spcAft>
              <a:buFont typeface="+mj-lt"/>
              <a:buAutoNum type="arabicParenR" startAt="2"/>
              <a:defRPr/>
            </a:pPr>
            <a:r>
              <a:rPr lang="en-US" dirty="0" smtClean="0"/>
              <a:t>When a person is in the _________ stage, he or she is aware of their health problem, and thinking about changing.  As a change agent, you should try to increase their self-confidence and identify problem behaviors and barriers to change.</a:t>
            </a:r>
          </a:p>
          <a:p>
            <a:pPr marL="914400" lvl="1" indent="-514350" eaLnBrk="1" fontAlgn="auto" hangingPunct="1">
              <a:spcAft>
                <a:spcPts val="0"/>
              </a:spcAft>
              <a:buFont typeface="+mj-lt"/>
              <a:buAutoNum type="alphaLcParenR"/>
              <a:defRPr/>
            </a:pPr>
            <a:r>
              <a:rPr lang="en-US" dirty="0" smtClean="0"/>
              <a:t>Pre-Contemplation</a:t>
            </a:r>
          </a:p>
          <a:p>
            <a:pPr marL="914400" lvl="1" indent="-514350" eaLnBrk="1" fontAlgn="auto" hangingPunct="1">
              <a:spcAft>
                <a:spcPts val="0"/>
              </a:spcAft>
              <a:buFont typeface="+mj-lt"/>
              <a:buAutoNum type="alphaLcParenR"/>
              <a:defRPr/>
            </a:pPr>
            <a:r>
              <a:rPr lang="en-US" dirty="0" smtClean="0"/>
              <a:t>Contemplation</a:t>
            </a:r>
          </a:p>
          <a:p>
            <a:pPr marL="914400" lvl="1" indent="-514350" eaLnBrk="1" fontAlgn="auto" hangingPunct="1">
              <a:spcAft>
                <a:spcPts val="0"/>
              </a:spcAft>
              <a:buFont typeface="+mj-lt"/>
              <a:buAutoNum type="alphaLcParenR"/>
              <a:defRPr/>
            </a:pPr>
            <a:r>
              <a:rPr lang="en-US" dirty="0" smtClean="0"/>
              <a:t>Preparation</a:t>
            </a:r>
          </a:p>
          <a:p>
            <a:pPr marL="914400" lvl="1" indent="-514350" eaLnBrk="1" fontAlgn="auto" hangingPunct="1">
              <a:spcAft>
                <a:spcPts val="0"/>
              </a:spcAft>
              <a:buFont typeface="+mj-lt"/>
              <a:buAutoNum type="alphaLcParenR"/>
              <a:defRPr/>
            </a:pPr>
            <a:r>
              <a:rPr lang="en-US" dirty="0" smtClean="0"/>
              <a:t>Action</a:t>
            </a:r>
          </a:p>
          <a:p>
            <a:pPr marL="914400" lvl="1" indent="-514350" eaLnBrk="1" fontAlgn="auto" hangingPunct="1">
              <a:spcAft>
                <a:spcPts val="0"/>
              </a:spcAft>
              <a:buFont typeface="+mj-lt"/>
              <a:buAutoNum type="alphaLcParenR"/>
              <a:defRPr/>
            </a:pPr>
            <a:r>
              <a:rPr lang="en-US" dirty="0" smtClean="0"/>
              <a:t>Maintenance.</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Family Education &amp;</a:t>
            </a:r>
            <a:br>
              <a:rPr lang="en-US" sz="4000" dirty="0" smtClean="0">
                <a:latin typeface="Arial" pitchFamily="34" charset="0"/>
                <a:cs typeface="Arial" pitchFamily="34" charset="0"/>
              </a:rPr>
            </a:br>
            <a:r>
              <a:rPr lang="en-US" sz="4000" dirty="0" smtClean="0">
                <a:latin typeface="Arial" pitchFamily="34" charset="0"/>
                <a:cs typeface="Arial" pitchFamily="34" charset="0"/>
              </a:rPr>
              <a:t> Behavior Change</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3"/>
              <a:defRPr/>
            </a:pPr>
            <a:r>
              <a:rPr lang="en-US" dirty="0" smtClean="0"/>
              <a:t>Of the following, which is probably </a:t>
            </a:r>
            <a:r>
              <a:rPr lang="en-US" b="1" dirty="0" smtClean="0"/>
              <a:t>least</a:t>
            </a:r>
            <a:r>
              <a:rPr lang="en-US" dirty="0" smtClean="0"/>
              <a:t> essential for effective self-management (e.g., of exercise, diet, other health-related behaviors)?</a:t>
            </a:r>
          </a:p>
          <a:p>
            <a:pPr marL="914400" lvl="1" indent="-514350" eaLnBrk="1" fontAlgn="auto" hangingPunct="1">
              <a:spcAft>
                <a:spcPts val="0"/>
              </a:spcAft>
              <a:buFont typeface="+mj-lt"/>
              <a:buAutoNum type="alphaLcParenR"/>
              <a:defRPr/>
            </a:pPr>
            <a:r>
              <a:rPr lang="en-US" dirty="0" smtClean="0"/>
              <a:t>Objective measurement of performance</a:t>
            </a:r>
          </a:p>
          <a:p>
            <a:pPr marL="914400" lvl="1" indent="-514350" eaLnBrk="1" fontAlgn="auto" hangingPunct="1">
              <a:spcAft>
                <a:spcPts val="0"/>
              </a:spcAft>
              <a:buFont typeface="+mj-lt"/>
              <a:buAutoNum type="alphaLcParenR"/>
              <a:defRPr/>
            </a:pPr>
            <a:r>
              <a:rPr lang="en-US" dirty="0" smtClean="0"/>
              <a:t>Goal-setting</a:t>
            </a:r>
          </a:p>
          <a:p>
            <a:pPr marL="914400" lvl="1" indent="-514350" eaLnBrk="1" fontAlgn="auto" hangingPunct="1">
              <a:spcAft>
                <a:spcPts val="0"/>
              </a:spcAft>
              <a:buFont typeface="+mj-lt"/>
              <a:buAutoNum type="alphaLcParenR"/>
              <a:defRPr/>
            </a:pPr>
            <a:r>
              <a:rPr lang="en-US" dirty="0" smtClean="0"/>
              <a:t>Self-monitoring to review progress</a:t>
            </a:r>
          </a:p>
          <a:p>
            <a:pPr marL="914400" lvl="1" indent="-514350" eaLnBrk="1" fontAlgn="auto" hangingPunct="1">
              <a:spcAft>
                <a:spcPts val="0"/>
              </a:spcAft>
              <a:buFont typeface="+mj-lt"/>
              <a:buAutoNum type="alphaLcParenR"/>
              <a:defRPr/>
            </a:pPr>
            <a:r>
              <a:rPr lang="en-US" dirty="0" smtClean="0"/>
              <a:t>Financial rewards.</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lnSpc>
                <a:spcPts val="4575"/>
              </a:lnSpc>
            </a:pPr>
            <a:r>
              <a:rPr lang="en-US" sz="4900" smtClean="0"/>
              <a:t>Testing &amp; Record-Keeping </a:t>
            </a:r>
            <a:endParaRPr lang="en-US" smtClean="0"/>
          </a:p>
        </p:txBody>
      </p:sp>
      <p:sp>
        <p:nvSpPr>
          <p:cNvPr id="49155" name="Content Placeholder 2"/>
          <p:cNvSpPr>
            <a:spLocks noGrp="1"/>
          </p:cNvSpPr>
          <p:nvPr>
            <p:ph idx="1"/>
          </p:nvPr>
        </p:nvSpPr>
        <p:spPr/>
        <p:txBody>
          <a:bodyPr/>
          <a:lstStyle/>
          <a:p>
            <a:r>
              <a:rPr lang="en-US" sz="2800" dirty="0"/>
              <a:t>If a carrier has a Learning Management System (LMS), it will track online exam scores and student completion of modules</a:t>
            </a:r>
          </a:p>
          <a:p>
            <a:r>
              <a:rPr lang="en-US" sz="2800" dirty="0" smtClean="0"/>
              <a:t>Lesson quiz scores are not recorded</a:t>
            </a:r>
          </a:p>
          <a:p>
            <a:r>
              <a:rPr lang="en-US" sz="2800" dirty="0" smtClean="0"/>
              <a:t>Exam scores are recorded</a:t>
            </a:r>
          </a:p>
          <a:p>
            <a:r>
              <a:rPr lang="en-US" sz="2800" dirty="0" smtClean="0"/>
              <a:t>Three attempts at each exam are permitted; only highest score is retained.</a:t>
            </a: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Family Education &amp;</a:t>
            </a:r>
            <a:br>
              <a:rPr lang="en-US" sz="4000" dirty="0" smtClean="0">
                <a:latin typeface="Arial" pitchFamily="34" charset="0"/>
                <a:cs typeface="Arial" pitchFamily="34" charset="0"/>
              </a:rPr>
            </a:br>
            <a:r>
              <a:rPr lang="en-US" sz="4000" dirty="0" smtClean="0">
                <a:latin typeface="Arial" pitchFamily="34" charset="0"/>
                <a:cs typeface="Arial" pitchFamily="34" charset="0"/>
              </a:rPr>
              <a:t> Behavior Change</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4"/>
              <a:defRPr/>
            </a:pPr>
            <a:r>
              <a:rPr lang="en-US" dirty="0" smtClean="0"/>
              <a:t>Which element of SMART goal-setting is </a:t>
            </a:r>
            <a:r>
              <a:rPr lang="en-US" b="1" dirty="0" smtClean="0"/>
              <a:t>incorrectly</a:t>
            </a:r>
            <a:r>
              <a:rPr lang="en-US" dirty="0" smtClean="0"/>
              <a:t> stated?</a:t>
            </a:r>
          </a:p>
          <a:p>
            <a:pPr marL="914400" lvl="1" indent="-514350" eaLnBrk="1" fontAlgn="auto" hangingPunct="1">
              <a:spcAft>
                <a:spcPts val="0"/>
              </a:spcAft>
              <a:buFont typeface="+mj-lt"/>
              <a:buAutoNum type="alphaLcParenR"/>
              <a:defRPr/>
            </a:pPr>
            <a:r>
              <a:rPr lang="en-US" dirty="0" smtClean="0"/>
              <a:t>Social</a:t>
            </a:r>
          </a:p>
          <a:p>
            <a:pPr marL="914400" lvl="1" indent="-514350" eaLnBrk="1" fontAlgn="auto" hangingPunct="1">
              <a:spcAft>
                <a:spcPts val="0"/>
              </a:spcAft>
              <a:buFont typeface="+mj-lt"/>
              <a:buAutoNum type="alphaLcParenR"/>
              <a:defRPr/>
            </a:pPr>
            <a:r>
              <a:rPr lang="en-US" dirty="0" smtClean="0"/>
              <a:t>Motivationally effective</a:t>
            </a:r>
          </a:p>
          <a:p>
            <a:pPr marL="914400" lvl="1" indent="-514350" eaLnBrk="1" fontAlgn="auto" hangingPunct="1">
              <a:spcAft>
                <a:spcPts val="0"/>
              </a:spcAft>
              <a:buFont typeface="+mj-lt"/>
              <a:buAutoNum type="alphaLcParenR"/>
              <a:defRPr/>
            </a:pPr>
            <a:r>
              <a:rPr lang="en-US" dirty="0" smtClean="0"/>
              <a:t>Attainable</a:t>
            </a:r>
          </a:p>
          <a:p>
            <a:pPr marL="914400" lvl="1" indent="-514350" eaLnBrk="1" fontAlgn="auto" hangingPunct="1">
              <a:spcAft>
                <a:spcPts val="0"/>
              </a:spcAft>
              <a:buFont typeface="+mj-lt"/>
              <a:buAutoNum type="alphaLcParenR"/>
              <a:defRPr/>
            </a:pPr>
            <a:r>
              <a:rPr lang="en-US" dirty="0" smtClean="0"/>
              <a:t>Relevant</a:t>
            </a:r>
          </a:p>
          <a:p>
            <a:pPr marL="914400" lvl="1" indent="-514350" eaLnBrk="1" fontAlgn="auto" hangingPunct="1">
              <a:spcAft>
                <a:spcPts val="0"/>
              </a:spcAft>
              <a:buFont typeface="+mj-lt"/>
              <a:buAutoNum type="alphaLcParenR"/>
              <a:defRPr/>
            </a:pPr>
            <a:r>
              <a:rPr lang="en-US" dirty="0" smtClean="0"/>
              <a:t>Trackable.</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latin typeface="Arial" pitchFamily="34" charset="0"/>
                <a:cs typeface="Arial" pitchFamily="34" charset="0"/>
              </a:rPr>
              <a:t>Quiz - Family Education &amp;</a:t>
            </a:r>
            <a:br>
              <a:rPr lang="en-US" sz="4000" dirty="0" smtClean="0">
                <a:latin typeface="Arial" pitchFamily="34" charset="0"/>
                <a:cs typeface="Arial" pitchFamily="34" charset="0"/>
              </a:rPr>
            </a:br>
            <a:r>
              <a:rPr lang="en-US" sz="4000" dirty="0" smtClean="0">
                <a:latin typeface="Arial" pitchFamily="34" charset="0"/>
                <a:cs typeface="Arial" pitchFamily="34" charset="0"/>
              </a:rPr>
              <a:t> Behavior Change</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5"/>
              <a:defRPr/>
            </a:pPr>
            <a:r>
              <a:rPr lang="en-US" dirty="0" smtClean="0"/>
              <a:t>Which is </a:t>
            </a:r>
            <a:r>
              <a:rPr lang="en-US" b="1" dirty="0" smtClean="0"/>
              <a:t>NOT </a:t>
            </a:r>
            <a:r>
              <a:rPr lang="en-US" dirty="0" smtClean="0"/>
              <a:t>a typical characteristic of adult learners?</a:t>
            </a:r>
          </a:p>
          <a:p>
            <a:pPr marL="914400" lvl="1" indent="-514350" eaLnBrk="1" fontAlgn="auto" hangingPunct="1">
              <a:spcAft>
                <a:spcPts val="0"/>
              </a:spcAft>
              <a:buFont typeface="+mj-lt"/>
              <a:buAutoNum type="alphaLcParenR"/>
              <a:defRPr/>
            </a:pPr>
            <a:r>
              <a:rPr lang="en-US" dirty="0" smtClean="0"/>
              <a:t>Self-directed</a:t>
            </a:r>
          </a:p>
          <a:p>
            <a:pPr marL="914400" lvl="1" indent="-514350" eaLnBrk="1" fontAlgn="auto" hangingPunct="1">
              <a:spcAft>
                <a:spcPts val="0"/>
              </a:spcAft>
              <a:buFont typeface="+mj-lt"/>
              <a:buAutoNum type="alphaLcParenR"/>
              <a:defRPr/>
            </a:pPr>
            <a:r>
              <a:rPr lang="en-US" dirty="0" smtClean="0"/>
              <a:t>Like to know why they need to learn</a:t>
            </a:r>
          </a:p>
          <a:p>
            <a:pPr marL="914400" lvl="1" indent="-514350" eaLnBrk="1" fontAlgn="auto" hangingPunct="1">
              <a:spcAft>
                <a:spcPts val="0"/>
              </a:spcAft>
              <a:buFont typeface="+mj-lt"/>
              <a:buAutoNum type="alphaLcParenR"/>
              <a:defRPr/>
            </a:pPr>
            <a:r>
              <a:rPr lang="en-US" dirty="0" smtClean="0"/>
              <a:t>Prefer an environment of mutual trust and respect</a:t>
            </a:r>
          </a:p>
          <a:p>
            <a:pPr marL="914400" lvl="1" indent="-514350" eaLnBrk="1" fontAlgn="auto" hangingPunct="1">
              <a:spcAft>
                <a:spcPts val="0"/>
              </a:spcAft>
              <a:buFont typeface="+mj-lt"/>
              <a:buAutoNum type="alphaLcParenR"/>
              <a:defRPr/>
            </a:pPr>
            <a:r>
              <a:rPr lang="en-US" dirty="0" smtClean="0"/>
              <a:t>Learn from experience</a:t>
            </a:r>
          </a:p>
          <a:p>
            <a:pPr marL="914400" lvl="1" indent="-514350" eaLnBrk="1" fontAlgn="auto" hangingPunct="1">
              <a:spcAft>
                <a:spcPts val="0"/>
              </a:spcAft>
              <a:buFont typeface="+mj-lt"/>
              <a:buAutoNum type="alphaLcParenR"/>
              <a:defRPr/>
            </a:pPr>
            <a:r>
              <a:rPr lang="en-US" dirty="0" smtClean="0"/>
              <a:t>Prefer passive to active involvement.</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57026" name="Title 4"/>
          <p:cNvSpPr>
            <a:spLocks noGrp="1"/>
          </p:cNvSpPr>
          <p:nvPr>
            <p:ph type="ctrTitle"/>
          </p:nvPr>
        </p:nvSpPr>
        <p:spPr>
          <a:solidFill>
            <a:srgbClr val="C00000">
              <a:alpha val="59999"/>
            </a:srgbClr>
          </a:solidFill>
          <a:ln w="9525" cmpd="sng"/>
        </p:spPr>
        <p:txBody>
          <a:bodyPr/>
          <a:lstStyle/>
          <a:p>
            <a:pPr eaLnBrk="1" hangingPunct="1"/>
            <a:r>
              <a:rPr lang="en-US" smtClean="0"/>
              <a:t>Conclusion: Review and Summary</a:t>
            </a:r>
            <a:endParaRPr lang="en-US" sz="4800" b="1" smtClean="0">
              <a:solidFill>
                <a:srgbClr val="006600"/>
              </a:solidFill>
            </a:endParaRP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The Challenges of FMP Training </a:t>
            </a:r>
            <a:br>
              <a:rPr lang="en-US" sz="4900" dirty="0" smtClean="0"/>
            </a:br>
            <a:r>
              <a:rPr lang="en-US" sz="4900" dirty="0" smtClean="0"/>
              <a:t>(1 of 2) </a:t>
            </a:r>
            <a:endParaRPr lang="en-US" dirty="0"/>
          </a:p>
        </p:txBody>
      </p:sp>
      <p:sp>
        <p:nvSpPr>
          <p:cNvPr id="258051" name="Content Placeholder 2"/>
          <p:cNvSpPr>
            <a:spLocks noGrp="1"/>
          </p:cNvSpPr>
          <p:nvPr>
            <p:ph idx="1"/>
          </p:nvPr>
        </p:nvSpPr>
        <p:spPr>
          <a:xfrm>
            <a:off x="457200" y="1600200"/>
            <a:ext cx="8313738" cy="4525963"/>
          </a:xfrm>
        </p:spPr>
        <p:txBody>
          <a:bodyPr/>
          <a:lstStyle/>
          <a:p>
            <a:r>
              <a:rPr lang="en-US" sz="2800" smtClean="0"/>
              <a:t>Becoming an expert on driver                                                              fatigue, alertness, wellness,                                                        &amp; performance</a:t>
            </a:r>
          </a:p>
          <a:p>
            <a:r>
              <a:rPr lang="en-US" sz="2800" smtClean="0"/>
              <a:t>Being a role model</a:t>
            </a:r>
          </a:p>
          <a:p>
            <a:r>
              <a:rPr lang="en-US" sz="2800" smtClean="0"/>
              <a:t>Understanding FMP structure                                                      &amp; purpose </a:t>
            </a:r>
          </a:p>
          <a:p>
            <a:r>
              <a:rPr lang="en-US" sz="2800" smtClean="0"/>
              <a:t>Developing your classroom skills</a:t>
            </a:r>
          </a:p>
          <a:p>
            <a:pPr lvl="1" eaLnBrk="1" hangingPunct="1"/>
            <a:r>
              <a:rPr lang="en-US" sz="2400" smtClean="0"/>
              <a:t>Presentation</a:t>
            </a:r>
          </a:p>
          <a:p>
            <a:pPr lvl="1" eaLnBrk="1" hangingPunct="1"/>
            <a:r>
              <a:rPr lang="en-US" sz="2400" smtClean="0"/>
              <a:t>Student interaction</a:t>
            </a:r>
          </a:p>
          <a:p>
            <a:pPr lvl="1" eaLnBrk="1" hangingPunct="1"/>
            <a:r>
              <a:rPr lang="en-US" sz="2400" smtClean="0"/>
              <a:t>Maintaining standards &amp; accountability</a:t>
            </a:r>
          </a:p>
        </p:txBody>
      </p:sp>
      <p:pic>
        <p:nvPicPr>
          <p:cNvPr id="258052" name="Picture 2" title="Adults learning in classr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28800"/>
            <a:ext cx="324008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itle 1"/>
          <p:cNvSpPr>
            <a:spLocks noGrp="1"/>
          </p:cNvSpPr>
          <p:nvPr>
            <p:ph type="title"/>
          </p:nvPr>
        </p:nvSpPr>
        <p:spPr/>
        <p:txBody>
          <a:bodyPr/>
          <a:lstStyle/>
          <a:p>
            <a:pPr eaLnBrk="1" hangingPunct="1">
              <a:lnSpc>
                <a:spcPts val="4575"/>
              </a:lnSpc>
            </a:pPr>
            <a:r>
              <a:rPr lang="en-US" smtClean="0"/>
              <a:t>The Challenges of FMP Training</a:t>
            </a:r>
            <a:br>
              <a:rPr lang="en-US" smtClean="0"/>
            </a:br>
            <a:r>
              <a:rPr lang="en-US" smtClean="0"/>
              <a:t>(2 of 2) </a:t>
            </a:r>
          </a:p>
        </p:txBody>
      </p:sp>
      <p:sp>
        <p:nvSpPr>
          <p:cNvPr id="259075" name="Content Placeholder 2"/>
          <p:cNvSpPr txBox="1">
            <a:spLocks/>
          </p:cNvSpPr>
          <p:nvPr/>
        </p:nvSpPr>
        <p:spPr bwMode="auto">
          <a:xfrm>
            <a:off x="457200" y="1524000"/>
            <a:ext cx="5562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Font typeface="Arial" pitchFamily="34" charset="0"/>
              <a:buChar char="•"/>
            </a:pPr>
            <a:r>
              <a:rPr lang="en-US" sz="2800" dirty="0">
                <a:latin typeface="Calibri" pitchFamily="34" charset="0"/>
              </a:rPr>
              <a:t>Becoming a facilitator for web-based training</a:t>
            </a:r>
          </a:p>
          <a:p>
            <a:pPr lvl="1" eaLnBrk="1" hangingPunct="1">
              <a:spcBef>
                <a:spcPct val="20000"/>
              </a:spcBef>
              <a:buFont typeface="Arial" pitchFamily="34" charset="0"/>
              <a:buChar char="–"/>
            </a:pPr>
            <a:r>
              <a:rPr lang="en-US" sz="2400" dirty="0">
                <a:latin typeface="Calibri" pitchFamily="34" charset="0"/>
              </a:rPr>
              <a:t>Coordination &amp; planning</a:t>
            </a:r>
          </a:p>
          <a:p>
            <a:pPr lvl="1" eaLnBrk="1" hangingPunct="1">
              <a:spcBef>
                <a:spcPct val="20000"/>
              </a:spcBef>
              <a:buFont typeface="Arial" pitchFamily="34" charset="0"/>
              <a:buChar char="–"/>
            </a:pPr>
            <a:r>
              <a:rPr lang="en-US" sz="2400" dirty="0">
                <a:latin typeface="Calibri" pitchFamily="34" charset="0"/>
              </a:rPr>
              <a:t>Computer skills</a:t>
            </a:r>
          </a:p>
          <a:p>
            <a:pPr lvl="1" eaLnBrk="1" hangingPunct="1">
              <a:spcBef>
                <a:spcPct val="20000"/>
              </a:spcBef>
              <a:buFont typeface="Arial" pitchFamily="34" charset="0"/>
              <a:buChar char="–"/>
            </a:pPr>
            <a:r>
              <a:rPr lang="en-US" sz="2400" dirty="0">
                <a:latin typeface="Calibri" pitchFamily="34" charset="0"/>
              </a:rPr>
              <a:t>Monitoring progress</a:t>
            </a:r>
          </a:p>
          <a:p>
            <a:pPr lvl="1" eaLnBrk="1" hangingPunct="1">
              <a:spcBef>
                <a:spcPct val="20000"/>
              </a:spcBef>
              <a:buFont typeface="Arial" pitchFamily="34" charset="0"/>
              <a:buChar char="–"/>
            </a:pPr>
            <a:r>
              <a:rPr lang="en-US" sz="2400" dirty="0">
                <a:latin typeface="Calibri" pitchFamily="34" charset="0"/>
              </a:rPr>
              <a:t>Problem-solving</a:t>
            </a:r>
          </a:p>
          <a:p>
            <a:pPr eaLnBrk="1" hangingPunct="1">
              <a:spcBef>
                <a:spcPct val="20000"/>
              </a:spcBef>
              <a:buFont typeface="Arial" pitchFamily="34" charset="0"/>
              <a:buChar char="•"/>
            </a:pPr>
            <a:r>
              <a:rPr lang="en-US" sz="2800" dirty="0">
                <a:latin typeface="Calibri" pitchFamily="34" charset="0"/>
              </a:rPr>
              <a:t>Being an agent of positive change in people’s lives.</a:t>
            </a:r>
          </a:p>
          <a:p>
            <a:pPr eaLnBrk="1" hangingPunct="1">
              <a:spcBef>
                <a:spcPct val="20000"/>
              </a:spcBef>
              <a:buFont typeface="Arial" pitchFamily="34" charset="0"/>
              <a:buChar char="•"/>
            </a:pPr>
            <a:r>
              <a:rPr lang="en-US" sz="2800" dirty="0">
                <a:latin typeface="Calibri" pitchFamily="34" charset="0"/>
              </a:rPr>
              <a:t>Saving lives!</a:t>
            </a:r>
          </a:p>
        </p:txBody>
      </p:sp>
      <p:pic>
        <p:nvPicPr>
          <p:cNvPr id="259076" name="Picture 2" title="Instructor conducting computer trai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171700"/>
            <a:ext cx="305752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Review:  Key Training-Related Terms &amp; Concepts </a:t>
            </a:r>
            <a:endParaRPr lang="en-US" dirty="0"/>
          </a:p>
        </p:txBody>
      </p:sp>
      <p:sp>
        <p:nvSpPr>
          <p:cNvPr id="260099" name="Content Placeholder 2"/>
          <p:cNvSpPr>
            <a:spLocks noGrp="1"/>
          </p:cNvSpPr>
          <p:nvPr>
            <p:ph idx="1"/>
          </p:nvPr>
        </p:nvSpPr>
        <p:spPr/>
        <p:txBody>
          <a:bodyPr/>
          <a:lstStyle/>
          <a:p>
            <a:pPr>
              <a:spcBef>
                <a:spcPct val="0"/>
              </a:spcBef>
            </a:pPr>
            <a:r>
              <a:rPr lang="en-US" sz="2800" dirty="0" smtClean="0"/>
              <a:t>Classroom training</a:t>
            </a:r>
          </a:p>
          <a:p>
            <a:pPr>
              <a:spcBef>
                <a:spcPct val="0"/>
              </a:spcBef>
            </a:pPr>
            <a:r>
              <a:rPr lang="en-US" sz="2800" dirty="0" smtClean="0"/>
              <a:t>Web-based training</a:t>
            </a:r>
          </a:p>
          <a:p>
            <a:pPr>
              <a:spcBef>
                <a:spcPct val="0"/>
              </a:spcBef>
            </a:pPr>
            <a:r>
              <a:rPr lang="en-US" sz="2800" dirty="0" smtClean="0"/>
              <a:t>Learning goals &amp; objectives</a:t>
            </a:r>
          </a:p>
          <a:p>
            <a:pPr>
              <a:spcBef>
                <a:spcPct val="0"/>
              </a:spcBef>
            </a:pPr>
            <a:r>
              <a:rPr lang="en-US" sz="2800" dirty="0" smtClean="0"/>
              <a:t>KSAs</a:t>
            </a:r>
          </a:p>
          <a:p>
            <a:pPr>
              <a:spcBef>
                <a:spcPct val="0"/>
              </a:spcBef>
            </a:pPr>
            <a:r>
              <a:rPr lang="en-US" sz="2800" dirty="0" smtClean="0"/>
              <a:t>Characteristics of adult learners</a:t>
            </a:r>
          </a:p>
          <a:p>
            <a:pPr>
              <a:spcBef>
                <a:spcPct val="0"/>
              </a:spcBef>
            </a:pPr>
            <a:r>
              <a:rPr lang="en-US" sz="2800" dirty="0" smtClean="0"/>
              <a:t>Learner-centered approach</a:t>
            </a:r>
          </a:p>
          <a:p>
            <a:pPr>
              <a:spcBef>
                <a:spcPct val="0"/>
              </a:spcBef>
            </a:pPr>
            <a:r>
              <a:rPr lang="en-US" sz="2800" dirty="0" smtClean="0"/>
              <a:t>Learning principles – Context, Overviews, Chunking, Spacing</a:t>
            </a:r>
          </a:p>
          <a:p>
            <a:pPr>
              <a:spcBef>
                <a:spcPct val="0"/>
              </a:spcBef>
            </a:pPr>
            <a:r>
              <a:rPr lang="en-US" sz="2800" dirty="0" smtClean="0"/>
              <a:t>Feedback</a:t>
            </a:r>
          </a:p>
          <a:p>
            <a:pPr>
              <a:spcBef>
                <a:spcPct val="0"/>
              </a:spcBef>
            </a:pPr>
            <a:r>
              <a:rPr lang="en-US" sz="2800" dirty="0" smtClean="0"/>
              <a:t>Behavioral self-management</a:t>
            </a:r>
          </a:p>
          <a:p>
            <a:pPr>
              <a:spcBef>
                <a:spcPct val="0"/>
              </a:spcBef>
            </a:pPr>
            <a:r>
              <a:rPr lang="en-US" sz="2800" dirty="0" smtClean="0"/>
              <a:t>SMART goal-setting</a:t>
            </a:r>
          </a:p>
        </p:txBody>
      </p:sp>
      <p:pic>
        <p:nvPicPr>
          <p:cNvPr id="260100" name="Picture 2" title="Trainee raising hand in c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543050"/>
            <a:ext cx="305911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Stages of Behavior </a:t>
            </a:r>
            <a:br>
              <a:rPr lang="en-US" sz="4900" dirty="0" smtClean="0"/>
            </a:br>
            <a:r>
              <a:rPr lang="en-US" sz="4900" dirty="0" smtClean="0"/>
              <a:t>Change </a:t>
            </a:r>
            <a:endParaRPr lang="en-US" dirty="0"/>
          </a:p>
        </p:txBody>
      </p:sp>
      <p:graphicFrame>
        <p:nvGraphicFramePr>
          <p:cNvPr id="7" name="Diagram 6"/>
          <p:cNvGraphicFramePr/>
          <p:nvPr/>
        </p:nvGraphicFramePr>
        <p:xfrm>
          <a:off x="229137" y="308123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L-Shape 7"/>
          <p:cNvSpPr/>
          <p:nvPr/>
        </p:nvSpPr>
        <p:spPr>
          <a:xfrm rot="5400000">
            <a:off x="5458619" y="2855119"/>
            <a:ext cx="1139825" cy="1531937"/>
          </a:xfrm>
          <a:prstGeom prst="corner">
            <a:avLst>
              <a:gd name="adj1" fmla="val 16120"/>
              <a:gd name="adj2" fmla="val 16110"/>
            </a:avLst>
          </a:prstGeom>
          <a:solidFill>
            <a:schemeClr val="tx2">
              <a:lumMod val="60000"/>
              <a:lumOff val="40000"/>
            </a:schemeClr>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261125" name="Group 8"/>
          <p:cNvGrpSpPr>
            <a:grpSpLocks/>
          </p:cNvGrpSpPr>
          <p:nvPr/>
        </p:nvGrpSpPr>
        <p:grpSpPr bwMode="auto">
          <a:xfrm>
            <a:off x="5521325" y="3200400"/>
            <a:ext cx="3021013" cy="1639888"/>
            <a:chOff x="3073618" y="718166"/>
            <a:chExt cx="3019927" cy="1639642"/>
          </a:xfrm>
        </p:grpSpPr>
        <p:sp>
          <p:nvSpPr>
            <p:cNvPr id="10" name="Rectangle 9"/>
            <p:cNvSpPr/>
            <p:nvPr/>
          </p:nvSpPr>
          <p:spPr>
            <a:xfrm>
              <a:off x="4381248" y="857845"/>
              <a:ext cx="1712297" cy="14999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Rectangle 10"/>
            <p:cNvSpPr/>
            <p:nvPr/>
          </p:nvSpPr>
          <p:spPr>
            <a:xfrm>
              <a:off x="3073618" y="718166"/>
              <a:ext cx="1712297" cy="14999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ct val="35000"/>
                </a:spcAft>
                <a:defRPr/>
              </a:pPr>
              <a:r>
                <a:rPr lang="en-US" sz="2400" dirty="0">
                  <a:solidFill>
                    <a:srgbClr val="0033CC"/>
                  </a:solidFill>
                </a:rPr>
                <a:t>Action</a:t>
              </a:r>
            </a:p>
          </p:txBody>
        </p:sp>
      </p:grpSp>
      <p:sp>
        <p:nvSpPr>
          <p:cNvPr id="13" name="Isosceles Triangle 12"/>
          <p:cNvSpPr/>
          <p:nvPr/>
        </p:nvSpPr>
        <p:spPr>
          <a:xfrm>
            <a:off x="4800600" y="3530600"/>
            <a:ext cx="322263" cy="323850"/>
          </a:xfrm>
          <a:prstGeom prst="triangle">
            <a:avLst>
              <a:gd name="adj" fmla="val 100000"/>
            </a:avLst>
          </a:prstGeom>
          <a:solidFill>
            <a:srgbClr val="C00000"/>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6" name="L-Shape 15"/>
          <p:cNvSpPr/>
          <p:nvPr/>
        </p:nvSpPr>
        <p:spPr>
          <a:xfrm rot="5400000">
            <a:off x="7208044" y="1694656"/>
            <a:ext cx="1139825" cy="1897063"/>
          </a:xfrm>
          <a:prstGeom prst="corner">
            <a:avLst>
              <a:gd name="adj1" fmla="val 16120"/>
              <a:gd name="adj2" fmla="val 16110"/>
            </a:avLst>
          </a:prstGeom>
          <a:solidFill>
            <a:srgbClr val="00B050"/>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8" name="Isosceles Triangle 17"/>
          <p:cNvSpPr/>
          <p:nvPr/>
        </p:nvSpPr>
        <p:spPr>
          <a:xfrm>
            <a:off x="6416675" y="2643188"/>
            <a:ext cx="322263" cy="322262"/>
          </a:xfrm>
          <a:prstGeom prst="triangle">
            <a:avLst>
              <a:gd name="adj" fmla="val 100000"/>
            </a:avLst>
          </a:prstGeom>
          <a:solidFill>
            <a:schemeClr val="accent6">
              <a:lumMod val="75000"/>
            </a:schemeClr>
          </a:solidFill>
          <a:ln>
            <a:solidFill>
              <a:schemeClr val="accent6">
                <a:lumMod val="75000"/>
              </a:schemeClr>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9" name="Rectangle 18"/>
          <p:cNvSpPr/>
          <p:nvPr/>
        </p:nvSpPr>
        <p:spPr>
          <a:xfrm>
            <a:off x="3962400" y="4103688"/>
            <a:ext cx="1828800" cy="15001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chemeClr val="accent6">
                    <a:lumMod val="50000"/>
                  </a:schemeClr>
                </a:solidFill>
              </a:rPr>
              <a:t>Preparation</a:t>
            </a:r>
          </a:p>
        </p:txBody>
      </p:sp>
      <p:sp>
        <p:nvSpPr>
          <p:cNvPr id="20" name="Rectangle 19"/>
          <p:cNvSpPr/>
          <p:nvPr/>
        </p:nvSpPr>
        <p:spPr>
          <a:xfrm>
            <a:off x="7013575" y="2301875"/>
            <a:ext cx="1901825" cy="15001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rgbClr val="006600"/>
                </a:solidFill>
              </a:rPr>
              <a:t>Maintenance</a:t>
            </a:r>
          </a:p>
        </p:txBody>
      </p:sp>
      <p:sp>
        <p:nvSpPr>
          <p:cNvPr id="2" name="7-Point Star 1"/>
          <p:cNvSpPr/>
          <p:nvPr/>
        </p:nvSpPr>
        <p:spPr>
          <a:xfrm>
            <a:off x="7010400" y="-217488"/>
            <a:ext cx="2357438" cy="2290763"/>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61132" name="TextBox 20"/>
          <p:cNvSpPr txBox="1">
            <a:spLocks noChangeArrowheads="1"/>
          </p:cNvSpPr>
          <p:nvPr/>
        </p:nvSpPr>
        <p:spPr bwMode="auto">
          <a:xfrm>
            <a:off x="7165975" y="171450"/>
            <a:ext cx="19780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200" b="1">
                <a:solidFill>
                  <a:srgbClr val="C00000"/>
                </a:solidFill>
                <a:latin typeface="Calibri" pitchFamily="34" charset="0"/>
              </a:rPr>
              <a:t>Health, Wellness, Alertness, Performance</a:t>
            </a:r>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itle 1"/>
          <p:cNvSpPr>
            <a:spLocks noGrp="1"/>
          </p:cNvSpPr>
          <p:nvPr>
            <p:ph type="title"/>
          </p:nvPr>
        </p:nvSpPr>
        <p:spPr/>
        <p:txBody>
          <a:bodyPr/>
          <a:lstStyle/>
          <a:p>
            <a:pPr eaLnBrk="1" hangingPunct="1">
              <a:lnSpc>
                <a:spcPts val="4575"/>
              </a:lnSpc>
            </a:pPr>
            <a:r>
              <a:rPr lang="en-US" smtClean="0"/>
              <a:t>Course Exam: Module 5</a:t>
            </a:r>
          </a:p>
        </p:txBody>
      </p:sp>
      <p:sp>
        <p:nvSpPr>
          <p:cNvPr id="262147" name="Content Placeholder 1"/>
          <p:cNvSpPr>
            <a:spLocks noGrp="1"/>
          </p:cNvSpPr>
          <p:nvPr>
            <p:ph idx="1"/>
          </p:nvPr>
        </p:nvSpPr>
        <p:spPr/>
        <p:txBody>
          <a:bodyPr/>
          <a:lstStyle/>
          <a:p>
            <a:r>
              <a:rPr lang="en-US" smtClean="0">
                <a:solidFill>
                  <a:srgbClr val="002060"/>
                </a:solidFill>
              </a:rPr>
              <a:t>Instructions</a:t>
            </a:r>
          </a:p>
          <a:p>
            <a:r>
              <a:rPr lang="en-US" smtClean="0">
                <a:solidFill>
                  <a:srgbClr val="002060"/>
                </a:solidFill>
              </a:rPr>
              <a:t>30 Questions (both training &amp; fatigue-related)</a:t>
            </a:r>
            <a:endParaRPr lang="en-U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lnSpc>
                <a:spcPts val="4575"/>
              </a:lnSpc>
            </a:pPr>
            <a:r>
              <a:rPr lang="en-US" sz="4900" smtClean="0"/>
              <a:t>Effective Instruction </a:t>
            </a:r>
            <a:endParaRPr lang="en-US" smtClean="0"/>
          </a:p>
        </p:txBody>
      </p:sp>
      <p:sp>
        <p:nvSpPr>
          <p:cNvPr id="3" name="Content Placeholder 2"/>
          <p:cNvSpPr>
            <a:spLocks noGrp="1"/>
          </p:cNvSpPr>
          <p:nvPr>
            <p:ph idx="1"/>
          </p:nvPr>
        </p:nvSpPr>
        <p:spPr/>
        <p:txBody>
          <a:bodyPr rtlCol="0">
            <a:normAutofit fontScale="85000" lnSpcReduction="20000"/>
          </a:bodyPr>
          <a:lstStyle/>
          <a:p>
            <a:pPr fontAlgn="auto">
              <a:spcAft>
                <a:spcPts val="0"/>
              </a:spcAft>
              <a:buFont typeface="Arial" pitchFamily="34" charset="0"/>
              <a:buNone/>
              <a:defRPr/>
            </a:pPr>
            <a:r>
              <a:rPr lang="en-US" u="sng" dirty="0" smtClean="0"/>
              <a:t>Topics</a:t>
            </a:r>
            <a:r>
              <a:rPr lang="en-US" dirty="0" smtClean="0"/>
              <a:t>:  </a:t>
            </a:r>
          </a:p>
          <a:p>
            <a:pPr fontAlgn="auto">
              <a:spcAft>
                <a:spcPts val="0"/>
              </a:spcAft>
              <a:defRPr/>
            </a:pPr>
            <a:r>
              <a:rPr lang="en-US" dirty="0" smtClean="0"/>
              <a:t>What is learning?</a:t>
            </a:r>
          </a:p>
          <a:p>
            <a:pPr fontAlgn="auto">
              <a:spcAft>
                <a:spcPts val="0"/>
              </a:spcAft>
              <a:defRPr/>
            </a:pPr>
            <a:r>
              <a:rPr lang="en-US" dirty="0" smtClean="0"/>
              <a:t>Characteristics of adult learners</a:t>
            </a:r>
          </a:p>
          <a:p>
            <a:pPr fontAlgn="auto">
              <a:spcAft>
                <a:spcPts val="0"/>
              </a:spcAft>
              <a:defRPr/>
            </a:pPr>
            <a:r>
              <a:rPr lang="en-US" dirty="0" smtClean="0"/>
              <a:t>Effective instructors</a:t>
            </a:r>
          </a:p>
          <a:p>
            <a:pPr fontAlgn="auto">
              <a:spcAft>
                <a:spcPts val="0"/>
              </a:spcAft>
              <a:defRPr/>
            </a:pPr>
            <a:r>
              <a:rPr lang="en-US" dirty="0" smtClean="0"/>
              <a:t>Learning principles incorporated into FMP training</a:t>
            </a:r>
          </a:p>
          <a:p>
            <a:pPr fontAlgn="auto">
              <a:spcAft>
                <a:spcPts val="0"/>
              </a:spcAft>
              <a:defRPr/>
            </a:pPr>
            <a:r>
              <a:rPr lang="en-US" dirty="0" smtClean="0"/>
              <a:t>Giving &amp; receiving feedback</a:t>
            </a:r>
          </a:p>
          <a:p>
            <a:pPr fontAlgn="auto">
              <a:spcAft>
                <a:spcPts val="0"/>
              </a:spcAft>
              <a:defRPr/>
            </a:pPr>
            <a:r>
              <a:rPr lang="en-US" dirty="0" smtClean="0"/>
              <a:t>Creating a positive classroom experience</a:t>
            </a:r>
          </a:p>
          <a:p>
            <a:pPr fontAlgn="auto">
              <a:spcAft>
                <a:spcPts val="0"/>
              </a:spcAft>
              <a:defRPr/>
            </a:pPr>
            <a:r>
              <a:rPr lang="en-US" dirty="0" smtClean="0"/>
              <a:t>Webinars</a:t>
            </a:r>
          </a:p>
          <a:p>
            <a:pPr fontAlgn="auto">
              <a:spcAft>
                <a:spcPts val="0"/>
              </a:spcAft>
              <a:defRPr/>
            </a:pPr>
            <a:r>
              <a:rPr lang="en-US" dirty="0" smtClean="0"/>
              <a:t>Incorporating company examples</a:t>
            </a:r>
          </a:p>
          <a:p>
            <a:pPr fontAlgn="auto">
              <a:spcAft>
                <a:spcPts val="0"/>
              </a:spcAft>
              <a:defRPr/>
            </a:pPr>
            <a:r>
              <a:rPr lang="en-US" dirty="0" smtClean="0"/>
              <a:t>Maintaining standards &amp; accountability</a:t>
            </a:r>
          </a:p>
          <a:p>
            <a:pPr fontAlgn="auto">
              <a:spcAft>
                <a:spcPts val="0"/>
              </a:spcAft>
              <a:buFont typeface="Arial" pitchFamily="34" charset="0"/>
              <a:buNone/>
              <a:defRPr/>
            </a:pPr>
            <a:endParaRPr lang="en-US" dirty="0" smtClean="0">
              <a:solidFill>
                <a:srgbClr val="002060"/>
              </a:solidFill>
            </a:endParaRPr>
          </a:p>
          <a:p>
            <a:pPr fontAlgn="auto">
              <a:spcAft>
                <a:spcPts val="0"/>
              </a:spcAft>
              <a:defRPr/>
            </a:pPr>
            <a:endParaRPr lang="en-US" dirty="0" smtClean="0">
              <a:solidFill>
                <a:srgbClr val="002060"/>
              </a:solidFill>
            </a:endParaRPr>
          </a:p>
          <a:p>
            <a:pPr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lnSpc>
                <a:spcPts val="4575"/>
              </a:lnSpc>
            </a:pPr>
            <a:r>
              <a:rPr lang="en-US" smtClean="0"/>
              <a:t>What is Learning? </a:t>
            </a:r>
          </a:p>
        </p:txBody>
      </p:sp>
      <p:sp>
        <p:nvSpPr>
          <p:cNvPr id="3" name="Content Placeholder 2"/>
          <p:cNvSpPr>
            <a:spLocks noGrp="1"/>
          </p:cNvSpPr>
          <p:nvPr>
            <p:ph idx="1"/>
          </p:nvPr>
        </p:nvSpPr>
        <p:spPr>
          <a:xfrm>
            <a:off x="457200" y="1600200"/>
            <a:ext cx="5562600" cy="4525963"/>
          </a:xfrm>
        </p:spPr>
        <p:txBody>
          <a:bodyPr rtlCol="0">
            <a:normAutofit fontScale="92500"/>
          </a:bodyPr>
          <a:lstStyle/>
          <a:p>
            <a:pPr marL="0" indent="0" fontAlgn="auto">
              <a:spcAft>
                <a:spcPts val="0"/>
              </a:spcAft>
              <a:buFont typeface="Arial" pitchFamily="34" charset="0"/>
              <a:buNone/>
              <a:defRPr/>
            </a:pPr>
            <a:r>
              <a:rPr lang="en-US" dirty="0" smtClean="0"/>
              <a:t>Learning is the acquisition of new:</a:t>
            </a:r>
          </a:p>
          <a:p>
            <a:pPr fontAlgn="auto">
              <a:spcAft>
                <a:spcPts val="0"/>
              </a:spcAft>
              <a:defRPr/>
            </a:pPr>
            <a:r>
              <a:rPr lang="en-US" b="1" dirty="0" smtClean="0"/>
              <a:t>Knowledge</a:t>
            </a:r>
          </a:p>
          <a:p>
            <a:pPr fontAlgn="auto">
              <a:spcAft>
                <a:spcPts val="0"/>
              </a:spcAft>
              <a:defRPr/>
            </a:pPr>
            <a:r>
              <a:rPr lang="en-US" b="1" dirty="0" smtClean="0"/>
              <a:t>Skills</a:t>
            </a:r>
          </a:p>
          <a:p>
            <a:pPr fontAlgn="auto">
              <a:spcAft>
                <a:spcPts val="0"/>
              </a:spcAft>
              <a:defRPr/>
            </a:pPr>
            <a:r>
              <a:rPr lang="en-US" b="1" dirty="0" smtClean="0"/>
              <a:t>Attitudes</a:t>
            </a:r>
          </a:p>
          <a:p>
            <a:pPr fontAlgn="auto">
              <a:spcAft>
                <a:spcPts val="0"/>
              </a:spcAft>
              <a:defRPr/>
            </a:pPr>
            <a:endParaRPr lang="en-US" dirty="0" smtClean="0"/>
          </a:p>
          <a:p>
            <a:pPr marL="0" indent="0" fontAlgn="auto">
              <a:spcAft>
                <a:spcPts val="0"/>
              </a:spcAft>
              <a:buFont typeface="Arial" pitchFamily="34" charset="0"/>
              <a:buNone/>
              <a:defRPr/>
            </a:pPr>
            <a:r>
              <a:rPr lang="en-US" dirty="0" smtClean="0"/>
              <a:t>In fatigue management, the ultimate goal is </a:t>
            </a:r>
            <a:r>
              <a:rPr lang="en-US" b="1" dirty="0" smtClean="0"/>
              <a:t>behavior change</a:t>
            </a:r>
            <a:endParaRPr lang="en-US" dirty="0" smtClean="0"/>
          </a:p>
        </p:txBody>
      </p:sp>
      <p:pic>
        <p:nvPicPr>
          <p:cNvPr id="51205" name="Picture 2" title="three people learning at compu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667000"/>
            <a:ext cx="2943225"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lnSpc>
                <a:spcPts val="4575"/>
              </a:lnSpc>
            </a:pPr>
            <a:r>
              <a:rPr lang="en-US" smtClean="0"/>
              <a:t>Six Characteristics of </a:t>
            </a:r>
            <a:br>
              <a:rPr lang="en-US" smtClean="0"/>
            </a:br>
            <a:r>
              <a:rPr lang="en-US" smtClean="0"/>
              <a:t>Adult Learners </a:t>
            </a:r>
          </a:p>
        </p:txBody>
      </p:sp>
      <p:sp>
        <p:nvSpPr>
          <p:cNvPr id="3" name="Content Placeholder 2"/>
          <p:cNvSpPr>
            <a:spLocks noGrp="1"/>
          </p:cNvSpPr>
          <p:nvPr>
            <p:ph idx="1"/>
          </p:nvPr>
        </p:nvSpPr>
        <p:spPr>
          <a:xfrm>
            <a:off x="457200" y="1600200"/>
            <a:ext cx="6477000" cy="4876800"/>
          </a:xfrm>
        </p:spPr>
        <p:txBody>
          <a:bodyPr rtlCol="0">
            <a:normAutofit fontScale="70000" lnSpcReduction="20000"/>
          </a:bodyPr>
          <a:lstStyle/>
          <a:p>
            <a:pPr marL="514350" indent="-514350" fontAlgn="auto">
              <a:spcAft>
                <a:spcPts val="0"/>
              </a:spcAft>
              <a:buFont typeface="+mj-lt"/>
              <a:buAutoNum type="arabicPeriod"/>
              <a:defRPr/>
            </a:pPr>
            <a:r>
              <a:rPr lang="en-US" sz="3600" dirty="0" smtClean="0"/>
              <a:t>Are</a:t>
            </a:r>
            <a:r>
              <a:rPr lang="en-US" sz="3600" i="1" dirty="0" smtClean="0"/>
              <a:t> </a:t>
            </a:r>
            <a:r>
              <a:rPr lang="en-US" sz="3600" b="1" i="1" dirty="0" smtClean="0"/>
              <a:t>self-directed</a:t>
            </a:r>
            <a:r>
              <a:rPr lang="en-US" sz="3600" dirty="0" smtClean="0"/>
              <a:t>.</a:t>
            </a:r>
          </a:p>
          <a:p>
            <a:pPr marL="514350" indent="-514350" fontAlgn="auto">
              <a:spcAft>
                <a:spcPts val="0"/>
              </a:spcAft>
              <a:buFont typeface="+mj-lt"/>
              <a:buAutoNum type="arabicPeriod"/>
              <a:defRPr/>
            </a:pPr>
            <a:r>
              <a:rPr lang="en-US" sz="3600" dirty="0" smtClean="0"/>
              <a:t>Like to know </a:t>
            </a:r>
            <a:r>
              <a:rPr lang="en-US" sz="3600" b="1" i="1" dirty="0" smtClean="0"/>
              <a:t>why</a:t>
            </a:r>
            <a:r>
              <a:rPr lang="en-US" sz="3600" i="1" dirty="0" smtClean="0"/>
              <a:t> </a:t>
            </a:r>
            <a:r>
              <a:rPr lang="en-US" sz="3600" dirty="0" smtClean="0"/>
              <a:t>they need to learn </a:t>
            </a:r>
          </a:p>
          <a:p>
            <a:pPr marL="514350" indent="-514350" fontAlgn="auto">
              <a:spcAft>
                <a:spcPts val="0"/>
              </a:spcAft>
              <a:buFont typeface="+mj-lt"/>
              <a:buAutoNum type="arabicPeriod"/>
              <a:defRPr/>
            </a:pPr>
            <a:r>
              <a:rPr lang="en-US" sz="3600" dirty="0" smtClean="0"/>
              <a:t>Prefer to learn in an environment that is characterized by </a:t>
            </a:r>
            <a:r>
              <a:rPr lang="en-US" sz="3600" b="1" i="1" dirty="0" smtClean="0"/>
              <a:t>mutual trust and respect</a:t>
            </a:r>
            <a:endParaRPr lang="en-US" sz="3600" dirty="0" smtClean="0"/>
          </a:p>
          <a:p>
            <a:pPr marL="514350" indent="-514350" fontAlgn="auto">
              <a:spcAft>
                <a:spcPts val="0"/>
              </a:spcAft>
              <a:buFont typeface="+mj-lt"/>
              <a:buAutoNum type="arabicPeriod"/>
              <a:defRPr/>
            </a:pPr>
            <a:r>
              <a:rPr lang="en-US" sz="3600" dirty="0" smtClean="0"/>
              <a:t>Learn from their </a:t>
            </a:r>
            <a:r>
              <a:rPr lang="en-US" sz="3600" b="1" i="1" dirty="0" smtClean="0"/>
              <a:t>own experiences</a:t>
            </a:r>
            <a:r>
              <a:rPr lang="en-US" sz="3600" b="1" dirty="0" smtClean="0"/>
              <a:t> </a:t>
            </a:r>
            <a:r>
              <a:rPr lang="en-US" sz="3600" dirty="0" smtClean="0"/>
              <a:t>and the experiences of others  </a:t>
            </a:r>
          </a:p>
          <a:p>
            <a:pPr marL="514350" indent="-514350" fontAlgn="auto">
              <a:spcAft>
                <a:spcPts val="0"/>
              </a:spcAft>
              <a:buFont typeface="+mj-lt"/>
              <a:buAutoNum type="arabicPeriod"/>
              <a:defRPr/>
            </a:pPr>
            <a:r>
              <a:rPr lang="en-US" sz="3600" dirty="0" smtClean="0"/>
              <a:t>Prefer knowledge that can be </a:t>
            </a:r>
            <a:r>
              <a:rPr lang="en-US" sz="3600" b="1" i="1" dirty="0" smtClean="0"/>
              <a:t>immediately applied</a:t>
            </a:r>
            <a:endParaRPr lang="en-US" sz="3600" dirty="0" smtClean="0"/>
          </a:p>
          <a:p>
            <a:pPr marL="514350" indent="-514350" fontAlgn="auto">
              <a:spcAft>
                <a:spcPts val="0"/>
              </a:spcAft>
              <a:buFont typeface="+mj-lt"/>
              <a:buAutoNum type="arabicPeriod"/>
              <a:defRPr/>
            </a:pPr>
            <a:r>
              <a:rPr lang="en-US" sz="3600" dirty="0" smtClean="0"/>
              <a:t>Learn better when they are </a:t>
            </a:r>
            <a:r>
              <a:rPr lang="en-US" sz="3600" b="1" i="1" dirty="0" smtClean="0"/>
              <a:t>actively involved</a:t>
            </a:r>
            <a:r>
              <a:rPr lang="en-US" sz="3600" b="1" dirty="0" smtClean="0"/>
              <a:t> </a:t>
            </a:r>
            <a:r>
              <a:rPr lang="en-US" sz="3600" dirty="0" smtClean="0"/>
              <a:t>in the learning process</a:t>
            </a:r>
          </a:p>
          <a:p>
            <a:pPr marL="514350" indent="-514350" fontAlgn="auto">
              <a:spcAft>
                <a:spcPts val="0"/>
              </a:spcAft>
              <a:buFont typeface="Arial" pitchFamily="34" charset="0"/>
              <a:buNone/>
              <a:defRPr/>
            </a:pPr>
            <a:endParaRPr lang="en-US" sz="1900" dirty="0" smtClean="0">
              <a:solidFill>
                <a:srgbClr val="800000"/>
              </a:solidFill>
            </a:endParaRPr>
          </a:p>
          <a:p>
            <a:pPr marL="514350" indent="-514350" fontAlgn="auto">
              <a:spcAft>
                <a:spcPts val="0"/>
              </a:spcAft>
              <a:buFont typeface="Arial" pitchFamily="34" charset="0"/>
              <a:buNone/>
              <a:defRPr/>
            </a:pPr>
            <a:r>
              <a:rPr lang="en-US" dirty="0" smtClean="0">
                <a:solidFill>
                  <a:srgbClr val="0033CC"/>
                </a:solidFill>
              </a:rPr>
              <a:t>NEEDED:  A </a:t>
            </a:r>
            <a:r>
              <a:rPr lang="en-US" b="1" dirty="0" smtClean="0">
                <a:solidFill>
                  <a:srgbClr val="0033CC"/>
                </a:solidFill>
              </a:rPr>
              <a:t>LEARNER-CENTERED</a:t>
            </a:r>
            <a:r>
              <a:rPr lang="en-US" dirty="0" smtClean="0">
                <a:solidFill>
                  <a:srgbClr val="0033CC"/>
                </a:solidFill>
              </a:rPr>
              <a:t> APPROACH</a:t>
            </a:r>
          </a:p>
          <a:p>
            <a:pPr fontAlgn="auto">
              <a:spcAft>
                <a:spcPts val="0"/>
              </a:spcAft>
              <a:defRPr/>
            </a:pPr>
            <a:endParaRPr lang="en-US" dirty="0" smtClean="0">
              <a:solidFill>
                <a:srgbClr val="002060"/>
              </a:solidFill>
            </a:endParaRPr>
          </a:p>
        </p:txBody>
      </p:sp>
      <p:pic>
        <p:nvPicPr>
          <p:cNvPr id="52228" name="Picture 2" title="Man reading a cookbook and learning to c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828800"/>
            <a:ext cx="1951038"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lnSpc>
                <a:spcPts val="4575"/>
              </a:lnSpc>
            </a:pPr>
            <a:r>
              <a:rPr lang="en-US" sz="4900" smtClean="0"/>
              <a:t>Effective Instructors </a:t>
            </a:r>
            <a:endParaRPr lang="en-US" smtClean="0"/>
          </a:p>
        </p:txBody>
      </p:sp>
      <p:sp>
        <p:nvSpPr>
          <p:cNvPr id="53251" name="Content Placeholder 2"/>
          <p:cNvSpPr>
            <a:spLocks noGrp="1"/>
          </p:cNvSpPr>
          <p:nvPr>
            <p:ph idx="1"/>
          </p:nvPr>
        </p:nvSpPr>
        <p:spPr>
          <a:xfrm>
            <a:off x="457200" y="1600200"/>
            <a:ext cx="5453063" cy="4525963"/>
          </a:xfrm>
        </p:spPr>
        <p:txBody>
          <a:bodyPr/>
          <a:lstStyle/>
          <a:p>
            <a:r>
              <a:rPr lang="en-US" sz="2800" dirty="0" smtClean="0"/>
              <a:t>Respectful, personal relationships</a:t>
            </a:r>
          </a:p>
          <a:p>
            <a:r>
              <a:rPr lang="en-US" sz="2800" dirty="0" smtClean="0"/>
              <a:t>High but realistic expectations</a:t>
            </a:r>
          </a:p>
          <a:p>
            <a:r>
              <a:rPr lang="en-US" sz="2800" dirty="0" smtClean="0"/>
              <a:t>Actively engaged</a:t>
            </a:r>
          </a:p>
          <a:p>
            <a:r>
              <a:rPr lang="en-US" sz="2800" dirty="0" smtClean="0"/>
              <a:t>Ensure that students are actively engaged</a:t>
            </a:r>
          </a:p>
          <a:p>
            <a:r>
              <a:rPr lang="en-US" sz="2800" dirty="0" smtClean="0"/>
              <a:t>Recognize and reinforce success</a:t>
            </a:r>
          </a:p>
          <a:p>
            <a:r>
              <a:rPr lang="en-US" sz="2800" dirty="0" smtClean="0"/>
              <a:t>See themselves as change agents</a:t>
            </a:r>
          </a:p>
        </p:txBody>
      </p:sp>
      <p:pic>
        <p:nvPicPr>
          <p:cNvPr id="53252" name="Picture 2" title="Instructor in front of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825" y="2819400"/>
            <a:ext cx="3014663"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Learning Principles</a:t>
            </a:r>
            <a:br>
              <a:rPr lang="en-US" sz="4900" dirty="0" smtClean="0"/>
            </a:br>
            <a:r>
              <a:rPr lang="en-US" sz="4900" dirty="0" smtClean="0"/>
              <a:t>Incorporated into FMP Modules </a:t>
            </a:r>
            <a:endParaRPr lang="en-US" dirty="0"/>
          </a:p>
        </p:txBody>
      </p:sp>
      <p:sp>
        <p:nvSpPr>
          <p:cNvPr id="3" name="Content Placeholder 2"/>
          <p:cNvSpPr>
            <a:spLocks noGrp="1"/>
          </p:cNvSpPr>
          <p:nvPr>
            <p:ph idx="1"/>
          </p:nvPr>
        </p:nvSpPr>
        <p:spPr/>
        <p:txBody>
          <a:bodyPr rtlCol="0">
            <a:normAutofit fontScale="92500" lnSpcReduction="20000"/>
          </a:bodyPr>
          <a:lstStyle/>
          <a:p>
            <a:pPr fontAlgn="auto">
              <a:spcAft>
                <a:spcPts val="0"/>
              </a:spcAft>
              <a:defRPr/>
            </a:pPr>
            <a:r>
              <a:rPr lang="en-US" dirty="0" smtClean="0"/>
              <a:t>Clear objectives</a:t>
            </a:r>
          </a:p>
          <a:p>
            <a:pPr fontAlgn="auto">
              <a:spcAft>
                <a:spcPts val="0"/>
              </a:spcAft>
              <a:defRPr/>
            </a:pPr>
            <a:r>
              <a:rPr lang="en-US" dirty="0" smtClean="0"/>
              <a:t>Context &amp; relevance</a:t>
            </a:r>
          </a:p>
          <a:p>
            <a:pPr fontAlgn="auto">
              <a:spcAft>
                <a:spcPts val="0"/>
              </a:spcAft>
              <a:defRPr/>
            </a:pPr>
            <a:r>
              <a:rPr lang="en-US" dirty="0" smtClean="0"/>
              <a:t>Overviews (“pre-organizers”)</a:t>
            </a:r>
          </a:p>
          <a:p>
            <a:pPr fontAlgn="auto">
              <a:spcAft>
                <a:spcPts val="0"/>
              </a:spcAft>
              <a:defRPr/>
            </a:pPr>
            <a:r>
              <a:rPr lang="en-US" dirty="0" smtClean="0"/>
              <a:t>“Chunking”</a:t>
            </a:r>
          </a:p>
          <a:p>
            <a:pPr fontAlgn="auto">
              <a:spcAft>
                <a:spcPts val="0"/>
              </a:spcAft>
              <a:defRPr/>
            </a:pPr>
            <a:r>
              <a:rPr lang="en-US" dirty="0" smtClean="0"/>
              <a:t>Spacing</a:t>
            </a:r>
          </a:p>
          <a:p>
            <a:pPr fontAlgn="auto">
              <a:spcAft>
                <a:spcPts val="0"/>
              </a:spcAft>
              <a:defRPr/>
            </a:pPr>
            <a:r>
              <a:rPr lang="en-US" dirty="0" smtClean="0"/>
              <a:t>Illustrations</a:t>
            </a:r>
          </a:p>
          <a:p>
            <a:pPr fontAlgn="auto">
              <a:spcAft>
                <a:spcPts val="0"/>
              </a:spcAft>
              <a:defRPr/>
            </a:pPr>
            <a:r>
              <a:rPr lang="en-US" dirty="0" smtClean="0"/>
              <a:t>Frequent practice</a:t>
            </a:r>
          </a:p>
          <a:p>
            <a:pPr fontAlgn="auto">
              <a:spcAft>
                <a:spcPts val="0"/>
              </a:spcAft>
              <a:defRPr/>
            </a:pPr>
            <a:r>
              <a:rPr lang="en-US" dirty="0" smtClean="0"/>
              <a:t>Feedback on performance</a:t>
            </a:r>
          </a:p>
          <a:p>
            <a:pPr fontAlgn="auto">
              <a:spcAft>
                <a:spcPts val="0"/>
              </a:spcAft>
              <a:defRPr/>
            </a:pPr>
            <a:r>
              <a:rPr lang="en-US" dirty="0" smtClean="0"/>
              <a:t>Review</a:t>
            </a:r>
          </a:p>
        </p:txBody>
      </p:sp>
      <p:pic>
        <p:nvPicPr>
          <p:cNvPr id="54276" name="Picture 2" title="&quot;Time to Learn&quot; on stopw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046288"/>
            <a:ext cx="330517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pic>
        <p:nvPicPr>
          <p:cNvPr id="55298" name="Picture 2" title="&quot;Thumbs Up&quot; cartoon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75" y="2286000"/>
            <a:ext cx="3305175"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itle 1"/>
          <p:cNvSpPr>
            <a:spLocks noGrp="1"/>
          </p:cNvSpPr>
          <p:nvPr>
            <p:ph type="title"/>
          </p:nvPr>
        </p:nvSpPr>
        <p:spPr/>
        <p:txBody>
          <a:bodyPr/>
          <a:lstStyle/>
          <a:p>
            <a:pPr eaLnBrk="1" hangingPunct="1">
              <a:lnSpc>
                <a:spcPts val="4575"/>
              </a:lnSpc>
            </a:pPr>
            <a:r>
              <a:rPr lang="en-US" sz="4900" smtClean="0"/>
              <a:t>Giving &amp; Receiving Feedback </a:t>
            </a:r>
            <a:endParaRPr lang="en-US" smtClean="0"/>
          </a:p>
        </p:txBody>
      </p:sp>
      <p:sp>
        <p:nvSpPr>
          <p:cNvPr id="3" name="Content Placeholder 2"/>
          <p:cNvSpPr>
            <a:spLocks noGrp="1"/>
          </p:cNvSpPr>
          <p:nvPr>
            <p:ph idx="1"/>
          </p:nvPr>
        </p:nvSpPr>
        <p:spPr>
          <a:xfrm>
            <a:off x="457200" y="1600200"/>
            <a:ext cx="5943600" cy="4648200"/>
          </a:xfrm>
        </p:spPr>
        <p:txBody>
          <a:bodyPr rtlCol="0">
            <a:normAutofit fontScale="77500" lnSpcReduction="20000"/>
          </a:bodyPr>
          <a:lstStyle/>
          <a:p>
            <a:pPr fontAlgn="auto">
              <a:spcAft>
                <a:spcPts val="0"/>
              </a:spcAft>
              <a:defRPr/>
            </a:pPr>
            <a:r>
              <a:rPr lang="en-US" sz="3600" dirty="0" smtClean="0"/>
              <a:t>Feedback = knowledge of results</a:t>
            </a:r>
          </a:p>
          <a:p>
            <a:pPr fontAlgn="auto">
              <a:spcAft>
                <a:spcPts val="0"/>
              </a:spcAft>
              <a:defRPr/>
            </a:pPr>
            <a:r>
              <a:rPr lang="en-US" sz="3600" dirty="0" smtClean="0"/>
              <a:t>Feedback facilitates performance and behavior change</a:t>
            </a:r>
          </a:p>
          <a:p>
            <a:pPr lvl="1" eaLnBrk="1" fontAlgn="auto" hangingPunct="1">
              <a:spcAft>
                <a:spcPts val="0"/>
              </a:spcAft>
              <a:defRPr/>
            </a:pPr>
            <a:r>
              <a:rPr lang="en-US" dirty="0" smtClean="0"/>
              <a:t>Identifies present state of learning</a:t>
            </a:r>
          </a:p>
          <a:p>
            <a:pPr lvl="1" eaLnBrk="1" fontAlgn="auto" hangingPunct="1">
              <a:spcAft>
                <a:spcPts val="0"/>
              </a:spcAft>
              <a:defRPr/>
            </a:pPr>
            <a:r>
              <a:rPr lang="en-US" dirty="0" smtClean="0"/>
              <a:t>Highlights what needs to be learned</a:t>
            </a:r>
          </a:p>
          <a:p>
            <a:pPr lvl="1" eaLnBrk="1" fontAlgn="auto" hangingPunct="1">
              <a:spcAft>
                <a:spcPts val="0"/>
              </a:spcAft>
              <a:defRPr/>
            </a:pPr>
            <a:r>
              <a:rPr lang="en-US" dirty="0" smtClean="0"/>
              <a:t>Monitors progress</a:t>
            </a:r>
          </a:p>
          <a:p>
            <a:pPr lvl="1" eaLnBrk="1" fontAlgn="auto" hangingPunct="1">
              <a:spcAft>
                <a:spcPts val="0"/>
              </a:spcAft>
              <a:defRPr/>
            </a:pPr>
            <a:r>
              <a:rPr lang="en-US" dirty="0" smtClean="0"/>
              <a:t>Diagnoses problems</a:t>
            </a:r>
          </a:p>
          <a:p>
            <a:pPr lvl="1" eaLnBrk="1" fontAlgn="auto" hangingPunct="1">
              <a:spcAft>
                <a:spcPts val="0"/>
              </a:spcAft>
              <a:defRPr/>
            </a:pPr>
            <a:r>
              <a:rPr lang="en-US" dirty="0" smtClean="0"/>
              <a:t>Provides positive reinforcement for success</a:t>
            </a:r>
          </a:p>
          <a:p>
            <a:pPr fontAlgn="auto">
              <a:spcAft>
                <a:spcPts val="0"/>
              </a:spcAft>
              <a:defRPr/>
            </a:pPr>
            <a:r>
              <a:rPr lang="en-US" dirty="0" smtClean="0"/>
              <a:t>Tips for giving feedback:</a:t>
            </a:r>
          </a:p>
          <a:p>
            <a:pPr lvl="1" eaLnBrk="1" fontAlgn="auto" hangingPunct="1">
              <a:spcAft>
                <a:spcPts val="0"/>
              </a:spcAft>
              <a:defRPr/>
            </a:pPr>
            <a:r>
              <a:rPr lang="en-US" dirty="0" smtClean="0"/>
              <a:t>Sooner is better than later</a:t>
            </a:r>
          </a:p>
          <a:p>
            <a:pPr lvl="1" eaLnBrk="1" fontAlgn="auto" hangingPunct="1">
              <a:spcAft>
                <a:spcPts val="0"/>
              </a:spcAft>
              <a:defRPr/>
            </a:pPr>
            <a:r>
              <a:rPr lang="en-US" dirty="0" smtClean="0"/>
              <a:t>Emphasize the positive</a:t>
            </a:r>
          </a:p>
          <a:p>
            <a:pPr lvl="1" eaLnBrk="1" fontAlgn="auto" hangingPunct="1">
              <a:spcAft>
                <a:spcPts val="0"/>
              </a:spcAft>
              <a:defRPr/>
            </a:pPr>
            <a:r>
              <a:rPr lang="en-US" dirty="0" smtClean="0"/>
              <a:t>Consider it a two-way process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Creating a Positive Classroom Experience (1 of 2) </a:t>
            </a:r>
            <a:endParaRPr lang="en-US" dirty="0"/>
          </a:p>
        </p:txBody>
      </p:sp>
      <p:sp>
        <p:nvSpPr>
          <p:cNvPr id="56323" name="Content Placeholder 2"/>
          <p:cNvSpPr>
            <a:spLocks noGrp="1"/>
          </p:cNvSpPr>
          <p:nvPr>
            <p:ph idx="1"/>
          </p:nvPr>
        </p:nvSpPr>
        <p:spPr>
          <a:xfrm>
            <a:off x="457200" y="1600200"/>
            <a:ext cx="4953000" cy="4525963"/>
          </a:xfrm>
        </p:spPr>
        <p:txBody>
          <a:bodyPr/>
          <a:lstStyle/>
          <a:p>
            <a:r>
              <a:rPr lang="en-US" smtClean="0"/>
              <a:t>Physical setting and equipment are important</a:t>
            </a:r>
          </a:p>
          <a:p>
            <a:r>
              <a:rPr lang="en-US" smtClean="0"/>
              <a:t>Take a learner-centered approach</a:t>
            </a:r>
          </a:p>
          <a:p>
            <a:r>
              <a:rPr lang="en-US" smtClean="0"/>
              <a:t>Project enthusiasm</a:t>
            </a:r>
          </a:p>
          <a:p>
            <a:r>
              <a:rPr lang="en-US" smtClean="0"/>
              <a:t>Ask questions and raise discussion points</a:t>
            </a:r>
          </a:p>
        </p:txBody>
      </p:sp>
      <p:pic>
        <p:nvPicPr>
          <p:cNvPr id="56324" name="Picture 2" title="Instructor in front of c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057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lnSpc>
                <a:spcPts val="4575"/>
              </a:lnSpc>
            </a:pPr>
            <a:r>
              <a:rPr lang="en-US" smtClean="0"/>
              <a:t>Trainer Functions in the FMP</a:t>
            </a:r>
          </a:p>
        </p:txBody>
      </p:sp>
      <p:sp>
        <p:nvSpPr>
          <p:cNvPr id="3" name="Content Placeholder 2"/>
          <p:cNvSpPr>
            <a:spLocks noGrp="1"/>
          </p:cNvSpPr>
          <p:nvPr>
            <p:ph idx="1"/>
          </p:nvPr>
        </p:nvSpPr>
        <p:spPr>
          <a:xfrm>
            <a:off x="457200" y="1600200"/>
            <a:ext cx="6096000" cy="4525963"/>
          </a:xfrm>
        </p:spPr>
        <p:txBody>
          <a:bodyPr rtlCol="0">
            <a:normAutofit fontScale="85000" lnSpcReduction="20000"/>
          </a:bodyPr>
          <a:lstStyle/>
          <a:p>
            <a:pPr fontAlgn="auto">
              <a:spcAft>
                <a:spcPts val="0"/>
              </a:spcAft>
              <a:defRPr/>
            </a:pPr>
            <a:r>
              <a:rPr lang="en-US" dirty="0" smtClean="0"/>
              <a:t>Coordinate and teach Module 3 in a classroom setting</a:t>
            </a:r>
          </a:p>
          <a:p>
            <a:pPr fontAlgn="auto">
              <a:spcAft>
                <a:spcPts val="0"/>
              </a:spcAft>
              <a:defRPr/>
            </a:pPr>
            <a:r>
              <a:rPr lang="en-US" dirty="0" smtClean="0"/>
              <a:t>Coordinate and teach Module 4 at carrier family events</a:t>
            </a:r>
          </a:p>
          <a:p>
            <a:pPr fontAlgn="auto">
              <a:spcAft>
                <a:spcPts val="0"/>
              </a:spcAft>
              <a:defRPr/>
            </a:pPr>
            <a:r>
              <a:rPr lang="en-US" dirty="0" smtClean="0"/>
              <a:t>Facilitate driver and family web-based learning</a:t>
            </a:r>
          </a:p>
          <a:p>
            <a:pPr fontAlgn="auto">
              <a:spcAft>
                <a:spcPts val="0"/>
              </a:spcAft>
              <a:defRPr/>
            </a:pPr>
            <a:r>
              <a:rPr lang="en-US" dirty="0" smtClean="0"/>
              <a:t>Develop subject matter expertise</a:t>
            </a:r>
          </a:p>
          <a:p>
            <a:pPr fontAlgn="auto">
              <a:spcAft>
                <a:spcPts val="0"/>
              </a:spcAft>
              <a:defRPr/>
            </a:pPr>
            <a:r>
              <a:rPr lang="en-US" dirty="0" smtClean="0"/>
              <a:t>Possible additional responsibilities:</a:t>
            </a:r>
          </a:p>
          <a:p>
            <a:pPr lvl="1" eaLnBrk="1" fontAlgn="auto" hangingPunct="1">
              <a:spcAft>
                <a:spcPts val="0"/>
              </a:spcAft>
              <a:defRPr/>
            </a:pPr>
            <a:r>
              <a:rPr lang="en-US" dirty="0" smtClean="0"/>
              <a:t>Maintain carrier FMP records</a:t>
            </a:r>
          </a:p>
          <a:p>
            <a:pPr lvl="1" eaLnBrk="1" fontAlgn="auto" hangingPunct="1">
              <a:spcAft>
                <a:spcPts val="0"/>
              </a:spcAft>
              <a:defRPr/>
            </a:pPr>
            <a:r>
              <a:rPr lang="en-US" dirty="0" smtClean="0"/>
              <a:t>Take, and possibly teach, other FMP modules</a:t>
            </a:r>
          </a:p>
          <a:p>
            <a:pPr lvl="1" eaLnBrk="1" fontAlgn="auto" hangingPunct="1">
              <a:spcAft>
                <a:spcPts val="0"/>
              </a:spcAft>
              <a:defRPr/>
            </a:pPr>
            <a:r>
              <a:rPr lang="en-US" dirty="0" smtClean="0"/>
              <a:t>Conduct webinars</a:t>
            </a:r>
            <a:endParaRPr lang="en-US" dirty="0"/>
          </a:p>
        </p:txBody>
      </p:sp>
      <p:pic>
        <p:nvPicPr>
          <p:cNvPr id="29700" name="Picture 2" title="Cartoon image of instructor before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8888" y="2590800"/>
            <a:ext cx="277495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57346" name="Content Placeholder 2"/>
          <p:cNvSpPr>
            <a:spLocks noGrp="1"/>
          </p:cNvSpPr>
          <p:nvPr>
            <p:ph idx="1"/>
          </p:nvPr>
        </p:nvSpPr>
        <p:spPr>
          <a:xfrm>
            <a:off x="457200" y="1600200"/>
            <a:ext cx="5257800" cy="4525963"/>
          </a:xfrm>
        </p:spPr>
        <p:txBody>
          <a:bodyPr/>
          <a:lstStyle/>
          <a:p>
            <a:r>
              <a:rPr lang="en-US" dirty="0" smtClean="0"/>
              <a:t>Reinforce participation</a:t>
            </a:r>
          </a:p>
          <a:p>
            <a:r>
              <a:rPr lang="en-US" dirty="0" smtClean="0"/>
              <a:t>Incorporate company examples</a:t>
            </a:r>
          </a:p>
          <a:p>
            <a:r>
              <a:rPr lang="en-US" dirty="0" smtClean="0"/>
              <a:t>Maintain standards &amp; accountability</a:t>
            </a:r>
          </a:p>
          <a:p>
            <a:r>
              <a:rPr lang="en-US" dirty="0" smtClean="0"/>
              <a:t>Assess group &amp; individual progress; adjust accordingly</a:t>
            </a:r>
          </a:p>
        </p:txBody>
      </p:sp>
      <p:sp>
        <p:nvSpPr>
          <p:cNvPr id="57347" name="Title 3"/>
          <p:cNvSpPr>
            <a:spLocks noGrp="1"/>
          </p:cNvSpPr>
          <p:nvPr>
            <p:ph type="title"/>
          </p:nvPr>
        </p:nvSpPr>
        <p:spPr/>
        <p:txBody>
          <a:bodyPr/>
          <a:lstStyle/>
          <a:p>
            <a:pPr eaLnBrk="1" hangingPunct="1">
              <a:lnSpc>
                <a:spcPts val="4575"/>
              </a:lnSpc>
            </a:pPr>
            <a:r>
              <a:rPr lang="en-US" smtClean="0"/>
              <a:t>Creating a Positive Classroom Experience (2 of 2) </a:t>
            </a:r>
          </a:p>
        </p:txBody>
      </p:sp>
      <p:pic>
        <p:nvPicPr>
          <p:cNvPr id="57348" name="Picture 2" title="Instructor in front of c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057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pic>
        <p:nvPicPr>
          <p:cNvPr id="5837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05000"/>
            <a:ext cx="40481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tle 4"/>
          <p:cNvSpPr>
            <a:spLocks noGrp="1"/>
          </p:cNvSpPr>
          <p:nvPr>
            <p:ph type="title"/>
          </p:nvPr>
        </p:nvSpPr>
        <p:spPr/>
        <p:txBody>
          <a:bodyPr/>
          <a:lstStyle/>
          <a:p>
            <a:pPr eaLnBrk="1" hangingPunct="1">
              <a:lnSpc>
                <a:spcPts val="4575"/>
              </a:lnSpc>
            </a:pPr>
            <a:r>
              <a:rPr lang="en-US" smtClean="0"/>
              <a:t>Webinars:  Online “Classroom” Training</a:t>
            </a:r>
          </a:p>
        </p:txBody>
      </p:sp>
      <p:sp>
        <p:nvSpPr>
          <p:cNvPr id="58372" name="Content Placeholder 12" title="Schematic of webinar set-up"/>
          <p:cNvSpPr>
            <a:spLocks noGrp="1"/>
          </p:cNvSpPr>
          <p:nvPr>
            <p:ph sz="half" idx="4294967295"/>
          </p:nvPr>
        </p:nvSpPr>
        <p:spPr>
          <a:xfrm>
            <a:off x="533400" y="1447800"/>
            <a:ext cx="7239000" cy="5791200"/>
          </a:xfrm>
        </p:spPr>
        <p:txBody>
          <a:bodyPr/>
          <a:lstStyle/>
          <a:p>
            <a:pPr eaLnBrk="1" hangingPunct="1"/>
            <a:r>
              <a:rPr lang="en-US" sz="2400" dirty="0" smtClean="0"/>
              <a:t>Webinar:  Training or other meeting conducted                   online in real time</a:t>
            </a:r>
          </a:p>
          <a:p>
            <a:pPr eaLnBrk="1" hangingPunct="1"/>
            <a:r>
              <a:rPr lang="en-US" sz="2400" dirty="0" smtClean="0"/>
              <a:t>Students log on to company or                                                                             service provider website from                                               remote locations</a:t>
            </a:r>
          </a:p>
          <a:p>
            <a:pPr eaLnBrk="1" hangingPunct="1"/>
            <a:r>
              <a:rPr lang="en-US" sz="2400" dirty="0" smtClean="0"/>
              <a:t>Instructor role similar to                                       classroom training, but via                                                                               computer</a:t>
            </a:r>
          </a:p>
          <a:p>
            <a:pPr eaLnBrk="1" hangingPunct="1"/>
            <a:r>
              <a:rPr lang="en-US" sz="2400" dirty="0" smtClean="0"/>
              <a:t>Disadvantages:</a:t>
            </a:r>
          </a:p>
          <a:p>
            <a:pPr lvl="1" eaLnBrk="1" hangingPunct="1"/>
            <a:r>
              <a:rPr lang="en-US" sz="2400" dirty="0" smtClean="0"/>
              <a:t>Requires existing webinar capabilities &amp; IT support</a:t>
            </a:r>
          </a:p>
          <a:p>
            <a:pPr lvl="1" eaLnBrk="1" hangingPunct="1"/>
            <a:r>
              <a:rPr lang="en-US" sz="2400" dirty="0" smtClean="0"/>
              <a:t>Instructor-student contact not face-to-face</a:t>
            </a:r>
          </a:p>
          <a:p>
            <a:pPr lvl="1" eaLnBrk="1" hangingPunct="1"/>
            <a:r>
              <a:rPr lang="en-US" sz="2400" dirty="0" smtClean="0"/>
              <a:t>Student role is relatively passive</a:t>
            </a:r>
          </a:p>
        </p:txBody>
      </p:sp>
      <p:pic>
        <p:nvPicPr>
          <p:cNvPr id="58373" name="Picture 2" title="Schematic of webinar set-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325" y="4800600"/>
            <a:ext cx="13462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Incorporating Company Examples into Instruction </a:t>
            </a:r>
            <a:endParaRPr lang="en-US" dirty="0"/>
          </a:p>
        </p:txBody>
      </p:sp>
      <p:sp>
        <p:nvSpPr>
          <p:cNvPr id="3" name="Content Placeholder 2"/>
          <p:cNvSpPr>
            <a:spLocks noGrp="1"/>
          </p:cNvSpPr>
          <p:nvPr>
            <p:ph idx="1"/>
          </p:nvPr>
        </p:nvSpPr>
        <p:spPr/>
        <p:txBody>
          <a:bodyPr rtlCol="0">
            <a:normAutofit fontScale="85000" lnSpcReduction="20000"/>
          </a:bodyPr>
          <a:lstStyle/>
          <a:p>
            <a:pPr fontAlgn="auto">
              <a:spcAft>
                <a:spcPts val="0"/>
              </a:spcAft>
              <a:defRPr/>
            </a:pPr>
            <a:r>
              <a:rPr lang="en-US" dirty="0" smtClean="0"/>
              <a:t>Consistent with learning principles:</a:t>
            </a:r>
          </a:p>
          <a:p>
            <a:pPr lvl="1" eaLnBrk="1" fontAlgn="auto" hangingPunct="1">
              <a:spcAft>
                <a:spcPts val="0"/>
              </a:spcAft>
              <a:defRPr/>
            </a:pPr>
            <a:r>
              <a:rPr lang="en-US" dirty="0" smtClean="0"/>
              <a:t>Context and relevance</a:t>
            </a:r>
          </a:p>
          <a:p>
            <a:pPr lvl="1" eaLnBrk="1" fontAlgn="auto" hangingPunct="1">
              <a:spcAft>
                <a:spcPts val="0"/>
              </a:spcAft>
              <a:defRPr/>
            </a:pPr>
            <a:r>
              <a:rPr lang="en-US" dirty="0" smtClean="0"/>
              <a:t>Learning more likely to be applied</a:t>
            </a:r>
          </a:p>
          <a:p>
            <a:pPr lvl="1" eaLnBrk="1" fontAlgn="auto" hangingPunct="1">
              <a:spcAft>
                <a:spcPts val="0"/>
              </a:spcAft>
              <a:defRPr/>
            </a:pPr>
            <a:r>
              <a:rPr lang="en-US" dirty="0" smtClean="0"/>
              <a:t>Reinforces company policies and practices</a:t>
            </a:r>
          </a:p>
          <a:p>
            <a:pPr fontAlgn="auto">
              <a:spcAft>
                <a:spcPts val="0"/>
              </a:spcAft>
              <a:defRPr/>
            </a:pPr>
            <a:r>
              <a:rPr lang="en-US" dirty="0" smtClean="0"/>
              <a:t>Two approaches:</a:t>
            </a:r>
          </a:p>
          <a:p>
            <a:pPr lvl="1" eaLnBrk="1" fontAlgn="auto" hangingPunct="1">
              <a:spcAft>
                <a:spcPts val="0"/>
              </a:spcAft>
              <a:defRPr/>
            </a:pPr>
            <a:r>
              <a:rPr lang="en-US" dirty="0" smtClean="0"/>
              <a:t>Company examples throughout instruction</a:t>
            </a:r>
          </a:p>
          <a:p>
            <a:pPr lvl="1" eaLnBrk="1" fontAlgn="auto" hangingPunct="1">
              <a:spcAft>
                <a:spcPts val="0"/>
              </a:spcAft>
              <a:defRPr/>
            </a:pPr>
            <a:r>
              <a:rPr lang="en-US" dirty="0" smtClean="0"/>
              <a:t>Supplemental lesson focusing on company examples</a:t>
            </a:r>
          </a:p>
          <a:p>
            <a:pPr fontAlgn="auto">
              <a:spcAft>
                <a:spcPts val="0"/>
              </a:spcAft>
              <a:defRPr/>
            </a:pPr>
            <a:r>
              <a:rPr lang="en-US" dirty="0" smtClean="0"/>
              <a:t>Cautions:</a:t>
            </a:r>
          </a:p>
          <a:p>
            <a:pPr lvl="1" eaLnBrk="1" fontAlgn="auto" hangingPunct="1">
              <a:spcAft>
                <a:spcPts val="0"/>
              </a:spcAft>
              <a:defRPr/>
            </a:pPr>
            <a:r>
              <a:rPr lang="en-US" dirty="0" smtClean="0"/>
              <a:t>Remember time constraints</a:t>
            </a:r>
          </a:p>
          <a:p>
            <a:pPr lvl="1" eaLnBrk="1" fontAlgn="auto" hangingPunct="1">
              <a:spcAft>
                <a:spcPts val="0"/>
              </a:spcAft>
              <a:defRPr/>
            </a:pPr>
            <a:r>
              <a:rPr lang="en-US" dirty="0" smtClean="0"/>
              <a:t>Should reinforce module content </a:t>
            </a:r>
          </a:p>
          <a:p>
            <a:pPr lvl="1" eaLnBrk="1" fontAlgn="auto" hangingPunct="1">
              <a:spcAft>
                <a:spcPts val="0"/>
              </a:spcAft>
              <a:defRPr/>
            </a:pPr>
            <a:r>
              <a:rPr lang="en-US" dirty="0" smtClean="0"/>
              <a:t>Respect individual privacy and confidentiality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rtlCol="0">
            <a:normAutofit fontScale="90000"/>
          </a:bodyPr>
          <a:lstStyle/>
          <a:p>
            <a:pPr eaLnBrk="1" fontAlgn="auto" hangingPunct="1">
              <a:spcAft>
                <a:spcPts val="0"/>
              </a:spcAft>
              <a:defRPr/>
            </a:pPr>
            <a:r>
              <a:rPr lang="en-US" dirty="0" smtClean="0"/>
              <a:t>Maintaining Standards &amp; Accountability in Driver Education Training</a:t>
            </a:r>
            <a:endParaRPr lang="en-US" dirty="0"/>
          </a:p>
        </p:txBody>
      </p:sp>
      <p:sp>
        <p:nvSpPr>
          <p:cNvPr id="7" name="Content Placeholder 6"/>
          <p:cNvSpPr>
            <a:spLocks noGrp="1"/>
          </p:cNvSpPr>
          <p:nvPr>
            <p:ph idx="1"/>
          </p:nvPr>
        </p:nvSpPr>
        <p:spPr/>
        <p:txBody>
          <a:bodyPr rtlCol="0">
            <a:normAutofit fontScale="92500" lnSpcReduction="10000"/>
          </a:bodyPr>
          <a:lstStyle/>
          <a:p>
            <a:pPr fontAlgn="auto">
              <a:spcAft>
                <a:spcPts val="0"/>
              </a:spcAft>
              <a:defRPr/>
            </a:pPr>
            <a:r>
              <a:rPr lang="en-US" sz="2800" dirty="0" smtClean="0"/>
              <a:t>Be positive but rigorous</a:t>
            </a:r>
          </a:p>
          <a:p>
            <a:pPr fontAlgn="auto">
              <a:spcAft>
                <a:spcPts val="0"/>
              </a:spcAft>
              <a:defRPr/>
            </a:pPr>
            <a:r>
              <a:rPr lang="en-US" sz="2800" dirty="0" smtClean="0"/>
              <a:t>Set high expectations for classroom                                     behavior &amp; learning</a:t>
            </a:r>
          </a:p>
          <a:p>
            <a:pPr fontAlgn="auto">
              <a:spcAft>
                <a:spcPts val="0"/>
              </a:spcAft>
              <a:defRPr/>
            </a:pPr>
            <a:r>
              <a:rPr lang="en-US" sz="2800" dirty="0" smtClean="0"/>
              <a:t>Guard the integrity of module exams</a:t>
            </a:r>
          </a:p>
          <a:p>
            <a:pPr lvl="1" eaLnBrk="1" fontAlgn="auto" hangingPunct="1">
              <a:spcAft>
                <a:spcPts val="0"/>
              </a:spcAft>
              <a:defRPr/>
            </a:pPr>
            <a:r>
              <a:rPr lang="en-US" dirty="0" smtClean="0"/>
              <a:t>Students take exams </a:t>
            </a:r>
            <a:r>
              <a:rPr lang="en-US" i="1" dirty="0" smtClean="0"/>
              <a:t>individually</a:t>
            </a:r>
          </a:p>
          <a:p>
            <a:pPr lvl="1" eaLnBrk="1" fontAlgn="auto" hangingPunct="1">
              <a:spcAft>
                <a:spcPts val="0"/>
              </a:spcAft>
              <a:defRPr/>
            </a:pPr>
            <a:r>
              <a:rPr lang="en-US" dirty="0" smtClean="0"/>
              <a:t>Students </a:t>
            </a:r>
            <a:r>
              <a:rPr lang="en-US" i="1" dirty="0" smtClean="0"/>
              <a:t>do not </a:t>
            </a:r>
            <a:r>
              <a:rPr lang="en-US" dirty="0" smtClean="0"/>
              <a:t>see exams in                                                   advance</a:t>
            </a:r>
          </a:p>
          <a:p>
            <a:pPr fontAlgn="auto">
              <a:spcAft>
                <a:spcPts val="0"/>
              </a:spcAft>
              <a:defRPr/>
            </a:pPr>
            <a:r>
              <a:rPr lang="en-US" sz="2800" dirty="0" smtClean="0"/>
              <a:t>Maintain accurate records:</a:t>
            </a:r>
          </a:p>
          <a:p>
            <a:pPr lvl="1" eaLnBrk="1" fontAlgn="auto" hangingPunct="1">
              <a:spcAft>
                <a:spcPts val="0"/>
              </a:spcAft>
              <a:defRPr/>
            </a:pPr>
            <a:r>
              <a:rPr lang="en-US" dirty="0" smtClean="0"/>
              <a:t>Student attendance/participation</a:t>
            </a:r>
          </a:p>
          <a:p>
            <a:pPr lvl="1" eaLnBrk="1" fontAlgn="auto" hangingPunct="1">
              <a:spcAft>
                <a:spcPts val="0"/>
              </a:spcAft>
              <a:defRPr/>
            </a:pPr>
            <a:r>
              <a:rPr lang="en-US" dirty="0" smtClean="0"/>
              <a:t>Student exam scores</a:t>
            </a:r>
            <a:endParaRPr lang="en-US" dirty="0"/>
          </a:p>
          <a:p>
            <a:pPr lvl="1" eaLnBrk="1" fontAlgn="auto" hangingPunct="1">
              <a:spcAft>
                <a:spcPts val="0"/>
              </a:spcAft>
              <a:defRPr/>
            </a:pPr>
            <a:endParaRPr lang="en-US" dirty="0" smtClean="0"/>
          </a:p>
        </p:txBody>
      </p:sp>
      <p:pic>
        <p:nvPicPr>
          <p:cNvPr id="60420" name="Picture 5" title="Multiple choice exam sh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191000"/>
            <a:ext cx="25146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2" title="Students writing at des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905000"/>
            <a:ext cx="2613025"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lnSpc>
                <a:spcPts val="4575"/>
              </a:lnSpc>
            </a:pPr>
            <a:r>
              <a:rPr lang="en-US" sz="4000" smtClean="0">
                <a:latin typeface="Arial" pitchFamily="34" charset="0"/>
                <a:cs typeface="Arial" pitchFamily="34" charset="0"/>
              </a:rPr>
              <a:t>Quiz - Train-the-Trainer Overview</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a:defRPr/>
            </a:pPr>
            <a:r>
              <a:rPr lang="en-US" dirty="0" smtClean="0"/>
              <a:t>Which topic is covered in Module 3 (Driver Education) but </a:t>
            </a:r>
            <a:r>
              <a:rPr lang="en-US" b="1" dirty="0" smtClean="0"/>
              <a:t>NOT </a:t>
            </a:r>
            <a:r>
              <a:rPr lang="en-US" dirty="0" smtClean="0"/>
              <a:t>in Module 4 (Family Education)?</a:t>
            </a:r>
          </a:p>
          <a:p>
            <a:pPr marL="971550" lvl="1" indent="-514350" eaLnBrk="1" fontAlgn="auto" hangingPunct="1">
              <a:spcAft>
                <a:spcPts val="0"/>
              </a:spcAft>
              <a:buFont typeface="+mj-lt"/>
              <a:buAutoNum type="alphaLcParenR"/>
              <a:defRPr/>
            </a:pPr>
            <a:r>
              <a:rPr lang="en-US" dirty="0" smtClean="0"/>
              <a:t>Fatigue Crashes</a:t>
            </a:r>
          </a:p>
          <a:p>
            <a:pPr marL="971550" lvl="1" indent="-514350" eaLnBrk="1" fontAlgn="auto" hangingPunct="1">
              <a:spcAft>
                <a:spcPts val="0"/>
              </a:spcAft>
              <a:buFont typeface="+mj-lt"/>
              <a:buAutoNum type="alphaLcParenR"/>
              <a:defRPr/>
            </a:pPr>
            <a:r>
              <a:rPr lang="en-US" dirty="0" smtClean="0"/>
              <a:t>Scheduling and Hours-of-Service</a:t>
            </a:r>
          </a:p>
          <a:p>
            <a:pPr marL="971550" lvl="1" indent="-514350" eaLnBrk="1" fontAlgn="auto" hangingPunct="1">
              <a:spcAft>
                <a:spcPts val="0"/>
              </a:spcAft>
              <a:buFont typeface="+mj-lt"/>
              <a:buAutoNum type="alphaLcParenR"/>
              <a:defRPr/>
            </a:pPr>
            <a:r>
              <a:rPr lang="en-US" dirty="0" smtClean="0"/>
              <a:t>Health &amp; Wellness</a:t>
            </a:r>
          </a:p>
          <a:p>
            <a:pPr marL="971550" lvl="1" indent="-514350" eaLnBrk="1" fontAlgn="auto" hangingPunct="1">
              <a:spcAft>
                <a:spcPts val="0"/>
              </a:spcAft>
              <a:buFont typeface="+mj-lt"/>
              <a:buAutoNum type="alphaLcParenR"/>
              <a:defRPr/>
            </a:pPr>
            <a:r>
              <a:rPr lang="en-US" dirty="0" smtClean="0"/>
              <a:t>Drugs and Medications</a:t>
            </a:r>
          </a:p>
          <a:p>
            <a:pPr marL="971550" lvl="1" indent="-514350" eaLnBrk="1" fontAlgn="auto" hangingPunct="1">
              <a:spcAft>
                <a:spcPts val="0"/>
              </a:spcAft>
              <a:buFont typeface="+mj-lt"/>
              <a:buAutoNum type="alphaLcParenR"/>
              <a:defRPr/>
            </a:pPr>
            <a:r>
              <a:rPr lang="en-US" dirty="0" smtClean="0"/>
              <a:t>Improving Sleep &amp; Alertness.</a:t>
            </a:r>
          </a:p>
          <a:p>
            <a:pPr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lnSpc>
                <a:spcPts val="4575"/>
              </a:lnSpc>
            </a:pPr>
            <a:r>
              <a:rPr lang="en-US" sz="4000" smtClean="0">
                <a:latin typeface="Arial" pitchFamily="34" charset="0"/>
                <a:cs typeface="Arial" pitchFamily="34" charset="0"/>
              </a:rPr>
              <a:t>Quiz - Train-the-Trainer Overview</a:t>
            </a:r>
          </a:p>
        </p:txBody>
      </p:sp>
      <p:sp>
        <p:nvSpPr>
          <p:cNvPr id="3" name="Content Placeholder 2"/>
          <p:cNvSpPr>
            <a:spLocks noGrp="1"/>
          </p:cNvSpPr>
          <p:nvPr>
            <p:ph idx="1"/>
          </p:nvPr>
        </p:nvSpPr>
        <p:spPr/>
        <p:txBody>
          <a:bodyPr rtlCol="0">
            <a:normAutofit lnSpcReduction="10000"/>
          </a:bodyPr>
          <a:lstStyle/>
          <a:p>
            <a:pPr marL="514350" indent="-514350" fontAlgn="auto">
              <a:spcAft>
                <a:spcPts val="0"/>
              </a:spcAft>
              <a:buFont typeface="+mj-lt"/>
              <a:buAutoNum type="arabicParenR" startAt="2"/>
              <a:defRPr/>
            </a:pPr>
            <a:r>
              <a:rPr lang="en-US" dirty="0" smtClean="0"/>
              <a:t>Which is </a:t>
            </a:r>
            <a:r>
              <a:rPr lang="en-US" b="1" dirty="0" smtClean="0"/>
              <a:t>NOT </a:t>
            </a:r>
            <a:r>
              <a:rPr lang="en-US" dirty="0" smtClean="0"/>
              <a:t>a prerequisite for taking this Module 5 instruction?</a:t>
            </a:r>
          </a:p>
          <a:p>
            <a:pPr marL="914400" lvl="1" indent="-514350" eaLnBrk="1" fontAlgn="auto" hangingPunct="1">
              <a:spcAft>
                <a:spcPts val="0"/>
              </a:spcAft>
              <a:buFont typeface="+mj-lt"/>
              <a:buAutoNum type="alphaLcParenR"/>
              <a:defRPr/>
            </a:pPr>
            <a:r>
              <a:rPr lang="en-US" dirty="0" smtClean="0"/>
              <a:t>Successful completion of Module 3 (Driver Education)</a:t>
            </a:r>
          </a:p>
          <a:p>
            <a:pPr marL="914400" lvl="1" indent="-514350" eaLnBrk="1" fontAlgn="auto" hangingPunct="1">
              <a:spcAft>
                <a:spcPts val="0"/>
              </a:spcAft>
              <a:buFont typeface="+mj-lt"/>
              <a:buAutoNum type="alphaLcParenR"/>
              <a:defRPr/>
            </a:pPr>
            <a:r>
              <a:rPr lang="en-US" dirty="0" smtClean="0"/>
              <a:t>Successful completion of Module 4 (Family Education)</a:t>
            </a:r>
          </a:p>
          <a:p>
            <a:pPr marL="914400" lvl="1" indent="-514350" eaLnBrk="1" fontAlgn="auto" hangingPunct="1">
              <a:spcAft>
                <a:spcPts val="0"/>
              </a:spcAft>
              <a:buFont typeface="+mj-lt"/>
              <a:buAutoNum type="alphaLcParenR"/>
              <a:defRPr/>
            </a:pPr>
            <a:r>
              <a:rPr lang="en-US" dirty="0" smtClean="0"/>
              <a:t>Successful completion of at least one FMP module online (web-based)</a:t>
            </a:r>
          </a:p>
          <a:p>
            <a:pPr marL="914400" lvl="1" indent="-514350" eaLnBrk="1" fontAlgn="auto" hangingPunct="1">
              <a:spcAft>
                <a:spcPts val="0"/>
              </a:spcAft>
              <a:buFont typeface="+mj-lt"/>
              <a:buAutoNum type="alphaLcParenR"/>
              <a:defRPr/>
            </a:pPr>
            <a:r>
              <a:rPr lang="en-US" dirty="0" smtClean="0"/>
              <a:t>Prior experience as a Commercial Motor Vehicle (CMV) driver.</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lnSpc>
                <a:spcPts val="4575"/>
              </a:lnSpc>
            </a:pPr>
            <a:r>
              <a:rPr lang="en-US" sz="4000" smtClean="0">
                <a:latin typeface="Arial" pitchFamily="34" charset="0"/>
                <a:cs typeface="Arial" pitchFamily="34" charset="0"/>
              </a:rPr>
              <a:t>Quiz - Train-the-Trainer Overview</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3"/>
              <a:defRPr/>
            </a:pPr>
            <a:r>
              <a:rPr lang="en-US" dirty="0" smtClean="0"/>
              <a:t>Which is </a:t>
            </a:r>
            <a:r>
              <a:rPr lang="en-US" b="1" dirty="0" smtClean="0"/>
              <a:t>NOT </a:t>
            </a:r>
            <a:r>
              <a:rPr lang="en-US" dirty="0" smtClean="0"/>
              <a:t>generally true of web-based training?</a:t>
            </a:r>
          </a:p>
          <a:p>
            <a:pPr marL="914400" lvl="1" indent="-514350" eaLnBrk="1" fontAlgn="auto" hangingPunct="1">
              <a:spcAft>
                <a:spcPts val="0"/>
              </a:spcAft>
              <a:buFont typeface="+mj-lt"/>
              <a:buAutoNum type="alphaLcParenR"/>
              <a:defRPr/>
            </a:pPr>
            <a:r>
              <a:rPr lang="en-US" dirty="0" smtClean="0"/>
              <a:t>Improved learning for most topic areas</a:t>
            </a:r>
          </a:p>
          <a:p>
            <a:pPr marL="914400" lvl="1" indent="-514350" eaLnBrk="1" fontAlgn="auto" hangingPunct="1">
              <a:spcAft>
                <a:spcPts val="0"/>
              </a:spcAft>
              <a:buFont typeface="+mj-lt"/>
              <a:buAutoNum type="alphaLcParenR"/>
              <a:defRPr/>
            </a:pPr>
            <a:r>
              <a:rPr lang="en-US" dirty="0" smtClean="0"/>
              <a:t>Easier to standardize than classroom training</a:t>
            </a:r>
          </a:p>
          <a:p>
            <a:pPr marL="914400" lvl="1" indent="-514350" eaLnBrk="1" fontAlgn="auto" hangingPunct="1">
              <a:spcAft>
                <a:spcPts val="0"/>
              </a:spcAft>
              <a:buFont typeface="+mj-lt"/>
              <a:buAutoNum type="alphaLcParenR"/>
              <a:defRPr/>
            </a:pPr>
            <a:r>
              <a:rPr lang="en-US" dirty="0" smtClean="0"/>
              <a:t>Increased training time required for most topic areas</a:t>
            </a:r>
          </a:p>
          <a:p>
            <a:pPr marL="914400" lvl="1" indent="-514350" eaLnBrk="1" fontAlgn="auto" hangingPunct="1">
              <a:spcAft>
                <a:spcPts val="0"/>
              </a:spcAft>
              <a:buFont typeface="+mj-lt"/>
              <a:buAutoNum type="alphaLcParenR"/>
              <a:defRPr/>
            </a:pPr>
            <a:r>
              <a:rPr lang="en-US" dirty="0" smtClean="0"/>
              <a:t>Easier tracking of exam scores and record-keeping. </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lnSpc>
                <a:spcPts val="4575"/>
              </a:lnSpc>
            </a:pPr>
            <a:r>
              <a:rPr lang="en-US" sz="4000" smtClean="0">
                <a:latin typeface="Arial" pitchFamily="34" charset="0"/>
                <a:cs typeface="Arial" pitchFamily="34" charset="0"/>
              </a:rPr>
              <a:t>Quiz - Train-the-Trainer Overview</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4"/>
              <a:defRPr/>
            </a:pPr>
            <a:r>
              <a:rPr lang="en-US" dirty="0" smtClean="0"/>
              <a:t>The “A” in KSA stands for:</a:t>
            </a:r>
          </a:p>
          <a:p>
            <a:pPr marL="914400" lvl="1" indent="-514350" eaLnBrk="1" fontAlgn="auto" hangingPunct="1">
              <a:spcAft>
                <a:spcPts val="0"/>
              </a:spcAft>
              <a:buFont typeface="+mj-lt"/>
              <a:buAutoNum type="alphaLcParenR"/>
              <a:defRPr/>
            </a:pPr>
            <a:r>
              <a:rPr lang="en-US" dirty="0" smtClean="0"/>
              <a:t>Abilities</a:t>
            </a:r>
          </a:p>
          <a:p>
            <a:pPr marL="914400" lvl="1" indent="-514350" eaLnBrk="1" fontAlgn="auto" hangingPunct="1">
              <a:spcAft>
                <a:spcPts val="0"/>
              </a:spcAft>
              <a:buFont typeface="+mj-lt"/>
              <a:buAutoNum type="alphaLcParenR"/>
              <a:defRPr/>
            </a:pPr>
            <a:r>
              <a:rPr lang="en-US" dirty="0" smtClean="0"/>
              <a:t>Attitudes</a:t>
            </a:r>
          </a:p>
          <a:p>
            <a:pPr marL="914400" lvl="1" indent="-514350" eaLnBrk="1" fontAlgn="auto" hangingPunct="1">
              <a:spcAft>
                <a:spcPts val="0"/>
              </a:spcAft>
              <a:buFont typeface="+mj-lt"/>
              <a:buAutoNum type="alphaLcParenR"/>
              <a:defRPr/>
            </a:pPr>
            <a:r>
              <a:rPr lang="en-US" dirty="0" smtClean="0"/>
              <a:t>Achievement</a:t>
            </a:r>
          </a:p>
          <a:p>
            <a:pPr marL="914400" lvl="1" indent="-514350" eaLnBrk="1" fontAlgn="auto" hangingPunct="1">
              <a:spcAft>
                <a:spcPts val="0"/>
              </a:spcAft>
              <a:buFont typeface="+mj-lt"/>
              <a:buAutoNum type="alphaLcParenR"/>
              <a:defRPr/>
            </a:pPr>
            <a:r>
              <a:rPr lang="en-US" dirty="0" smtClean="0"/>
              <a:t>Associations.</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lnSpc>
                <a:spcPts val="4575"/>
              </a:lnSpc>
            </a:pPr>
            <a:r>
              <a:rPr lang="en-US" sz="4000" smtClean="0">
                <a:latin typeface="Arial" pitchFamily="34" charset="0"/>
                <a:cs typeface="Arial" pitchFamily="34" charset="0"/>
              </a:rPr>
              <a:t>Quiz - Train-the-Trainer Overview</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5"/>
              <a:defRPr/>
            </a:pPr>
            <a:r>
              <a:rPr lang="en-US" dirty="0" smtClean="0"/>
              <a:t>Which </a:t>
            </a:r>
            <a:r>
              <a:rPr lang="en-US" i="1" dirty="0" smtClean="0"/>
              <a:t>best</a:t>
            </a:r>
            <a:r>
              <a:rPr lang="en-US" dirty="0" smtClean="0"/>
              <a:t> states the desired approach of FMP training?</a:t>
            </a:r>
          </a:p>
          <a:p>
            <a:pPr marL="914400" lvl="1" indent="-514350" eaLnBrk="1" fontAlgn="auto" hangingPunct="1">
              <a:spcAft>
                <a:spcPts val="0"/>
              </a:spcAft>
              <a:buFont typeface="+mj-lt"/>
              <a:buAutoNum type="alphaLcParenR"/>
              <a:defRPr/>
            </a:pPr>
            <a:r>
              <a:rPr lang="en-US" dirty="0" smtClean="0"/>
              <a:t>Learner-centered</a:t>
            </a:r>
          </a:p>
          <a:p>
            <a:pPr marL="914400" lvl="1" indent="-514350" eaLnBrk="1" fontAlgn="auto" hangingPunct="1">
              <a:spcAft>
                <a:spcPts val="0"/>
              </a:spcAft>
              <a:buFont typeface="+mj-lt"/>
              <a:buAutoNum type="alphaLcParenR"/>
              <a:defRPr/>
            </a:pPr>
            <a:r>
              <a:rPr lang="en-US" dirty="0" smtClean="0"/>
              <a:t>Organization-centered</a:t>
            </a:r>
          </a:p>
          <a:p>
            <a:pPr marL="914400" lvl="1" indent="-514350" eaLnBrk="1" fontAlgn="auto" hangingPunct="1">
              <a:spcAft>
                <a:spcPts val="0"/>
              </a:spcAft>
              <a:buFont typeface="+mj-lt"/>
              <a:buAutoNum type="alphaLcParenR"/>
              <a:defRPr/>
            </a:pPr>
            <a:r>
              <a:rPr lang="en-US" dirty="0" smtClean="0"/>
              <a:t>Prescriptive and compliance-based</a:t>
            </a:r>
          </a:p>
          <a:p>
            <a:pPr marL="914400" lvl="1" indent="-514350" eaLnBrk="1" fontAlgn="auto" hangingPunct="1">
              <a:spcAft>
                <a:spcPts val="0"/>
              </a:spcAft>
              <a:buFont typeface="+mj-lt"/>
              <a:buAutoNum type="alphaLcParenR"/>
              <a:defRPr/>
            </a:pPr>
            <a:r>
              <a:rPr lang="en-US" dirty="0" smtClean="0"/>
              <a:t>Focused on skill acquisition.</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66562" name="Title 4"/>
          <p:cNvSpPr>
            <a:spLocks noGrp="1"/>
          </p:cNvSpPr>
          <p:nvPr>
            <p:ph type="ctrTitle"/>
          </p:nvPr>
        </p:nvSpPr>
        <p:spPr>
          <a:solidFill>
            <a:srgbClr val="C00000">
              <a:alpha val="59999"/>
            </a:srgbClr>
          </a:solidFill>
          <a:ln w="9525" cmpd="sng"/>
        </p:spPr>
        <p:txBody>
          <a:bodyPr/>
          <a:lstStyle/>
          <a:p>
            <a:pPr eaLnBrk="1" hangingPunct="1"/>
            <a:r>
              <a:rPr lang="en-US" sz="4800" dirty="0" smtClean="0"/>
              <a:t>Driver Education Training, Part 1</a:t>
            </a:r>
            <a:endParaRPr lang="en-US" sz="4800" b="1" dirty="0" smtClean="0">
              <a:solidFill>
                <a:srgbClr val="0066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lnSpc>
                <a:spcPts val="4575"/>
              </a:lnSpc>
            </a:pPr>
            <a:r>
              <a:rPr lang="en-US" smtClean="0"/>
              <a:t>Module 5 Train-the-Trainer</a:t>
            </a:r>
            <a:br>
              <a:rPr lang="en-US" smtClean="0"/>
            </a:br>
            <a:r>
              <a:rPr lang="en-US" smtClean="0"/>
              <a:t>Learning Goals (1 of 3)</a:t>
            </a:r>
          </a:p>
        </p:txBody>
      </p:sp>
      <p:sp>
        <p:nvSpPr>
          <p:cNvPr id="3" name="Content Placeholder 2"/>
          <p:cNvSpPr>
            <a:spLocks noGrp="1"/>
          </p:cNvSpPr>
          <p:nvPr>
            <p:ph idx="1"/>
          </p:nvPr>
        </p:nvSpPr>
        <p:spPr>
          <a:xfrm>
            <a:off x="457200" y="1600200"/>
            <a:ext cx="5791200" cy="4525963"/>
          </a:xfrm>
        </p:spPr>
        <p:txBody>
          <a:bodyPr rtlCol="0">
            <a:normAutofit fontScale="92500"/>
          </a:bodyPr>
          <a:lstStyle/>
          <a:p>
            <a:pPr fontAlgn="auto">
              <a:spcAft>
                <a:spcPts val="0"/>
              </a:spcAft>
              <a:defRPr/>
            </a:pPr>
            <a:r>
              <a:rPr lang="en-US" b="1" i="1" dirty="0" smtClean="0"/>
              <a:t>Knowledge:</a:t>
            </a:r>
          </a:p>
          <a:p>
            <a:pPr lvl="1" eaLnBrk="1" fontAlgn="auto" hangingPunct="1">
              <a:spcAft>
                <a:spcPts val="0"/>
              </a:spcAft>
              <a:defRPr/>
            </a:pPr>
            <a:r>
              <a:rPr lang="en-US" dirty="0" smtClean="0"/>
              <a:t>Know the structure and procedures of the FMP &amp; its training program</a:t>
            </a:r>
          </a:p>
          <a:p>
            <a:pPr lvl="1" eaLnBrk="1" fontAlgn="auto" hangingPunct="1">
              <a:spcAft>
                <a:spcPts val="0"/>
              </a:spcAft>
              <a:defRPr/>
            </a:pPr>
            <a:r>
              <a:rPr lang="en-US" dirty="0" smtClean="0"/>
              <a:t>Understand the principles and methods of effective teaching</a:t>
            </a:r>
          </a:p>
          <a:p>
            <a:pPr lvl="1" eaLnBrk="1" fontAlgn="auto" hangingPunct="1">
              <a:spcAft>
                <a:spcPts val="0"/>
              </a:spcAft>
              <a:defRPr/>
            </a:pPr>
            <a:r>
              <a:rPr lang="en-US" dirty="0" smtClean="0"/>
              <a:t>Know the major facts and principles of driver fatigue, alertness, sleep, &amp; wellness </a:t>
            </a:r>
            <a:r>
              <a:rPr lang="en-US" b="1" i="1" dirty="0" smtClean="0"/>
              <a:t>in sufficient detail to be able to teach them</a:t>
            </a:r>
            <a:endParaRPr lang="en-US" dirty="0" smtClean="0"/>
          </a:p>
        </p:txBody>
      </p:sp>
      <p:pic>
        <p:nvPicPr>
          <p:cNvPr id="30724" name="Picture 2" title="Referee signaling go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588" y="1676400"/>
            <a:ext cx="1577975"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3" title="Trai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267200"/>
            <a:ext cx="28416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lnSpc>
                <a:spcPts val="4575"/>
              </a:lnSpc>
            </a:pPr>
            <a:r>
              <a:rPr lang="en-US" smtClean="0"/>
              <a:t>Module 3 (Driver Education) Purpose &amp; Features </a:t>
            </a:r>
          </a:p>
        </p:txBody>
      </p:sp>
      <p:sp>
        <p:nvSpPr>
          <p:cNvPr id="67587" name="Content Placeholder 2"/>
          <p:cNvSpPr>
            <a:spLocks noGrp="1"/>
          </p:cNvSpPr>
          <p:nvPr>
            <p:ph idx="1"/>
          </p:nvPr>
        </p:nvSpPr>
        <p:spPr>
          <a:xfrm>
            <a:off x="457200" y="1524000"/>
            <a:ext cx="8229600" cy="4602163"/>
          </a:xfrm>
        </p:spPr>
        <p:txBody>
          <a:bodyPr/>
          <a:lstStyle/>
          <a:p>
            <a:pPr>
              <a:spcBef>
                <a:spcPct val="0"/>
              </a:spcBef>
            </a:pPr>
            <a:r>
              <a:rPr lang="en-US" sz="2400" dirty="0" smtClean="0"/>
              <a:t>Target audience:  drivers</a:t>
            </a:r>
          </a:p>
          <a:p>
            <a:pPr>
              <a:spcBef>
                <a:spcPct val="0"/>
              </a:spcBef>
            </a:pPr>
            <a:r>
              <a:rPr lang="en-US" sz="2400" dirty="0" smtClean="0"/>
              <a:t>Duration:  ~3 hours</a:t>
            </a:r>
          </a:p>
          <a:p>
            <a:pPr>
              <a:spcBef>
                <a:spcPct val="0"/>
              </a:spcBef>
            </a:pPr>
            <a:r>
              <a:rPr lang="en-US" sz="2400" dirty="0" smtClean="0"/>
              <a:t>Organization:</a:t>
            </a:r>
          </a:p>
          <a:p>
            <a:pPr lvl="1" eaLnBrk="1" hangingPunct="1">
              <a:spcBef>
                <a:spcPct val="0"/>
              </a:spcBef>
            </a:pPr>
            <a:r>
              <a:rPr lang="en-US" sz="2000" dirty="0" smtClean="0"/>
              <a:t>Introduction</a:t>
            </a:r>
          </a:p>
          <a:p>
            <a:pPr lvl="1" eaLnBrk="1" hangingPunct="1">
              <a:spcBef>
                <a:spcPct val="0"/>
              </a:spcBef>
            </a:pPr>
            <a:r>
              <a:rPr lang="en-US" sz="2000" dirty="0" smtClean="0"/>
              <a:t>4 main lessons</a:t>
            </a:r>
          </a:p>
          <a:p>
            <a:pPr lvl="1" eaLnBrk="1" hangingPunct="1">
              <a:spcBef>
                <a:spcPct val="0"/>
              </a:spcBef>
            </a:pPr>
            <a:r>
              <a:rPr lang="en-US" sz="2000" dirty="0" smtClean="0"/>
              <a:t>Conclusion</a:t>
            </a:r>
          </a:p>
          <a:p>
            <a:pPr>
              <a:spcBef>
                <a:spcPct val="0"/>
              </a:spcBef>
            </a:pPr>
            <a:r>
              <a:rPr lang="en-US" sz="2400" dirty="0" smtClean="0"/>
              <a:t>Instruction should be spaced; i.e., only 1-2 lessons at a time</a:t>
            </a:r>
          </a:p>
          <a:p>
            <a:pPr>
              <a:spcBef>
                <a:spcPct val="0"/>
              </a:spcBef>
            </a:pPr>
            <a:r>
              <a:rPr lang="en-US" sz="2400" dirty="0" smtClean="0"/>
              <a:t>Instructional modes:</a:t>
            </a:r>
          </a:p>
          <a:p>
            <a:pPr lvl="1" eaLnBrk="1" hangingPunct="1">
              <a:spcBef>
                <a:spcPct val="0"/>
              </a:spcBef>
            </a:pPr>
            <a:r>
              <a:rPr lang="en-US" sz="2000" dirty="0" smtClean="0"/>
              <a:t>Instructor-led PowerPoint (with instructor notes)</a:t>
            </a:r>
          </a:p>
          <a:p>
            <a:pPr lvl="1" eaLnBrk="1" hangingPunct="1">
              <a:spcBef>
                <a:spcPct val="0"/>
              </a:spcBef>
            </a:pPr>
            <a:r>
              <a:rPr lang="en-US" sz="2000" dirty="0" smtClean="0"/>
              <a:t>Web-based</a:t>
            </a:r>
          </a:p>
          <a:p>
            <a:pPr>
              <a:spcBef>
                <a:spcPct val="0"/>
              </a:spcBef>
            </a:pPr>
            <a:r>
              <a:rPr lang="en-US" sz="2400" dirty="0" smtClean="0"/>
              <a:t>Tests:</a:t>
            </a:r>
            <a:endParaRPr lang="en-US" sz="2000" dirty="0" smtClean="0"/>
          </a:p>
          <a:p>
            <a:pPr lvl="1" eaLnBrk="1" hangingPunct="1">
              <a:spcBef>
                <a:spcPct val="0"/>
              </a:spcBef>
            </a:pPr>
            <a:r>
              <a:rPr lang="en-US" sz="2000" dirty="0" smtClean="0"/>
              <a:t>Checks on learning at end of most sections</a:t>
            </a:r>
          </a:p>
          <a:p>
            <a:pPr lvl="1" eaLnBrk="1" hangingPunct="1">
              <a:spcBef>
                <a:spcPct val="0"/>
              </a:spcBef>
            </a:pPr>
            <a:r>
              <a:rPr lang="en-US" sz="2000" dirty="0" smtClean="0"/>
              <a:t>5-item quiz after each lesson</a:t>
            </a:r>
          </a:p>
          <a:p>
            <a:pPr lvl="1" eaLnBrk="1" hangingPunct="1">
              <a:spcBef>
                <a:spcPct val="0"/>
              </a:spcBef>
            </a:pPr>
            <a:r>
              <a:rPr lang="en-US" sz="2000" dirty="0" smtClean="0"/>
              <a:t>30-item exam at module conclusion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lnSpc>
                <a:spcPts val="4575"/>
              </a:lnSpc>
            </a:pPr>
            <a:r>
              <a:rPr lang="en-US" smtClean="0"/>
              <a:t>Module 3 Learning Goals </a:t>
            </a:r>
          </a:p>
        </p:txBody>
      </p:sp>
      <p:sp>
        <p:nvSpPr>
          <p:cNvPr id="3" name="Content Placeholder 2"/>
          <p:cNvSpPr>
            <a:spLocks noGrp="1"/>
          </p:cNvSpPr>
          <p:nvPr>
            <p:ph idx="1"/>
          </p:nvPr>
        </p:nvSpPr>
        <p:spPr/>
        <p:txBody>
          <a:bodyPr rtlCol="0">
            <a:normAutofit fontScale="85000" lnSpcReduction="20000"/>
          </a:bodyPr>
          <a:lstStyle/>
          <a:p>
            <a:pPr fontAlgn="auto">
              <a:spcAft>
                <a:spcPts val="0"/>
              </a:spcAft>
              <a:defRPr/>
            </a:pPr>
            <a:r>
              <a:rPr lang="en-US" dirty="0" smtClean="0"/>
              <a:t>(K) Recognize the major facts, concepts, procedures, and principles of driver fatigue</a:t>
            </a:r>
          </a:p>
          <a:p>
            <a:pPr fontAlgn="auto">
              <a:spcAft>
                <a:spcPts val="0"/>
              </a:spcAft>
              <a:defRPr/>
            </a:pPr>
            <a:r>
              <a:rPr lang="en-US" dirty="0" smtClean="0"/>
              <a:t>(S) Apply to:</a:t>
            </a:r>
          </a:p>
          <a:p>
            <a:pPr lvl="1" eaLnBrk="1" fontAlgn="auto" hangingPunct="1">
              <a:spcAft>
                <a:spcPts val="0"/>
              </a:spcAft>
              <a:defRPr/>
            </a:pPr>
            <a:r>
              <a:rPr lang="en-US" dirty="0" smtClean="0"/>
              <a:t>Lifestyle and behavior at home</a:t>
            </a:r>
          </a:p>
          <a:p>
            <a:pPr lvl="1" eaLnBrk="1" fontAlgn="auto" hangingPunct="1">
              <a:spcAft>
                <a:spcPts val="0"/>
              </a:spcAft>
              <a:defRPr/>
            </a:pPr>
            <a:r>
              <a:rPr lang="en-US" dirty="0" smtClean="0"/>
              <a:t>Lifestyle and behavior on the road</a:t>
            </a:r>
          </a:p>
          <a:p>
            <a:pPr lvl="1" eaLnBrk="1" fontAlgn="auto" hangingPunct="1">
              <a:spcAft>
                <a:spcPts val="0"/>
              </a:spcAft>
              <a:defRPr/>
            </a:pPr>
            <a:r>
              <a:rPr lang="en-US" dirty="0" smtClean="0"/>
              <a:t>Scheduling and HOS compliance</a:t>
            </a:r>
          </a:p>
          <a:p>
            <a:pPr fontAlgn="auto">
              <a:spcAft>
                <a:spcPts val="0"/>
              </a:spcAft>
              <a:defRPr/>
            </a:pPr>
            <a:r>
              <a:rPr lang="en-US" dirty="0" smtClean="0"/>
              <a:t>(A) Value sleep hygiene, wellness-related behavior, and alertness</a:t>
            </a:r>
          </a:p>
          <a:p>
            <a:pPr fontAlgn="auto">
              <a:spcAft>
                <a:spcPts val="0"/>
              </a:spcAft>
              <a:defRPr/>
            </a:pPr>
            <a:r>
              <a:rPr lang="en-US" dirty="0" smtClean="0"/>
              <a:t>(A) Value HOS compliance as being generally supportive of sleep hygiene</a:t>
            </a:r>
          </a:p>
          <a:p>
            <a:pPr fontAlgn="auto">
              <a:spcAft>
                <a:spcPts val="0"/>
              </a:spcAft>
              <a:defRPr/>
            </a:pPr>
            <a:r>
              <a:rPr lang="en-US" dirty="0" smtClean="0"/>
              <a:t>(A) Internalize the fatigue management safety culture  </a:t>
            </a:r>
          </a:p>
          <a:p>
            <a:pPr fontAlgn="auto">
              <a:spcAft>
                <a:spcPts val="0"/>
              </a:spcAft>
              <a:defRPr/>
            </a:pPr>
            <a:endParaRPr lang="en-US" dirty="0" smtClean="0">
              <a:solidFill>
                <a:srgbClr val="00206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Module 3 (Driver Education) Overview</a:t>
            </a:r>
            <a:endParaRPr lang="en-US" sz="27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72921688"/>
              </p:ext>
            </p:extLst>
          </p:nvPr>
        </p:nvGraphicFramePr>
        <p:xfrm>
          <a:off x="457200" y="1539251"/>
          <a:ext cx="8229600" cy="4815830"/>
        </p:xfrm>
        <a:graphic>
          <a:graphicData uri="http://schemas.openxmlformats.org/drawingml/2006/table">
            <a:tbl>
              <a:tblPr firstRow="1" bandRow="1">
                <a:tableStyleId>{3B4B98B0-60AC-42C2-AFA5-B58CD77FA1E5}</a:tableStyleId>
              </a:tblPr>
              <a:tblGrid>
                <a:gridCol w="2743200"/>
                <a:gridCol w="2743200"/>
                <a:gridCol w="2743200"/>
              </a:tblGrid>
              <a:tr h="4572000">
                <a:tc>
                  <a:txBody>
                    <a:bodyPr/>
                    <a:lstStyle/>
                    <a:p>
                      <a:r>
                        <a:rPr lang="en-US" sz="2000" dirty="0" smtClean="0">
                          <a:solidFill>
                            <a:srgbClr val="006600"/>
                          </a:solidFill>
                        </a:rPr>
                        <a:t>Intro</a:t>
                      </a:r>
                      <a:r>
                        <a:rPr lang="en-US" sz="2000" baseline="0" dirty="0" smtClean="0">
                          <a:solidFill>
                            <a:srgbClr val="006600"/>
                          </a:solidFill>
                        </a:rPr>
                        <a:t>duction </a:t>
                      </a:r>
                      <a:endParaRPr lang="en-US" sz="2000" dirty="0" smtClean="0">
                        <a:solidFill>
                          <a:srgbClr val="006600"/>
                        </a:solidFill>
                      </a:endParaRPr>
                    </a:p>
                    <a:p>
                      <a:pPr>
                        <a:buFont typeface="Arial" pitchFamily="34" charset="0"/>
                        <a:buChar char="•"/>
                      </a:pPr>
                      <a:r>
                        <a:rPr lang="en-US" sz="2000" dirty="0" smtClean="0">
                          <a:solidFill>
                            <a:srgbClr val="002060"/>
                          </a:solidFill>
                        </a:rPr>
                        <a:t> Introduction to Module</a:t>
                      </a:r>
                    </a:p>
                    <a:p>
                      <a:pPr>
                        <a:buFont typeface="Arial" pitchFamily="34" charset="0"/>
                        <a:buChar char="•"/>
                      </a:pPr>
                      <a:r>
                        <a:rPr lang="en-US" sz="2000" dirty="0" smtClean="0">
                          <a:solidFill>
                            <a:srgbClr val="002060"/>
                          </a:solidFill>
                        </a:rPr>
                        <a:t> Sleep, Alertness, Wellness, &amp; Performance</a:t>
                      </a:r>
                    </a:p>
                    <a:p>
                      <a:pPr>
                        <a:buFont typeface="Arial" pitchFamily="34" charset="0"/>
                        <a:buNone/>
                      </a:pPr>
                      <a:endParaRPr lang="en-US" sz="2000" dirty="0" smtClean="0"/>
                    </a:p>
                    <a:p>
                      <a:pPr>
                        <a:buFont typeface="Arial" pitchFamily="34" charset="0"/>
                        <a:buNone/>
                      </a:pPr>
                      <a:r>
                        <a:rPr lang="en-US" sz="2000" u="sng" dirty="0" smtClean="0">
                          <a:solidFill>
                            <a:srgbClr val="006600"/>
                          </a:solidFill>
                        </a:rPr>
                        <a:t>Lesson 1</a:t>
                      </a:r>
                      <a:r>
                        <a:rPr lang="en-US" sz="2000" dirty="0" smtClean="0">
                          <a:solidFill>
                            <a:srgbClr val="006600"/>
                          </a:solidFill>
                        </a:rPr>
                        <a:t>: Characteristics of Fatigue &amp; Fatigue Crashes</a:t>
                      </a:r>
                    </a:p>
                    <a:p>
                      <a:pPr>
                        <a:buFont typeface="Arial" pitchFamily="34" charset="0"/>
                        <a:buChar char="•"/>
                      </a:pPr>
                      <a:r>
                        <a:rPr lang="en-US" sz="2000" dirty="0" smtClean="0"/>
                        <a:t> </a:t>
                      </a:r>
                      <a:r>
                        <a:rPr lang="en-US" sz="2000" dirty="0" smtClean="0">
                          <a:solidFill>
                            <a:srgbClr val="002060"/>
                          </a:solidFill>
                        </a:rPr>
                        <a:t>What is Fatigue?</a:t>
                      </a:r>
                    </a:p>
                    <a:p>
                      <a:pPr>
                        <a:buFont typeface="Arial" pitchFamily="34" charset="0"/>
                        <a:buChar char="•"/>
                      </a:pPr>
                      <a:r>
                        <a:rPr lang="en-US" sz="2000" dirty="0" smtClean="0">
                          <a:solidFill>
                            <a:srgbClr val="002060"/>
                          </a:solidFill>
                        </a:rPr>
                        <a:t> Fatigue Characteristics </a:t>
                      </a:r>
                    </a:p>
                    <a:p>
                      <a:pPr>
                        <a:buFont typeface="Arial" pitchFamily="34" charset="0"/>
                        <a:buChar char="•"/>
                      </a:pPr>
                      <a:r>
                        <a:rPr lang="en-US" sz="2000" dirty="0" smtClean="0">
                          <a:solidFill>
                            <a:srgbClr val="002060"/>
                          </a:solidFill>
                        </a:rPr>
                        <a:t> Fatigue-Related Crashes</a:t>
                      </a:r>
                    </a:p>
                    <a:p>
                      <a:pPr>
                        <a:buFont typeface="Arial" pitchFamily="34" charset="0"/>
                        <a:buNone/>
                      </a:pPr>
                      <a:endParaRPr lang="en-US" sz="1800" dirty="0"/>
                    </a:p>
                  </a:txBody>
                  <a:tcPr marL="85134" marR="85134" marT="45715" marB="45715"/>
                </a:tc>
                <a:tc>
                  <a:txBody>
                    <a:bodyPr/>
                    <a:lstStyle/>
                    <a:p>
                      <a:r>
                        <a:rPr lang="en-US" sz="2000" u="sng" dirty="0" smtClean="0">
                          <a:solidFill>
                            <a:srgbClr val="006600"/>
                          </a:solidFill>
                        </a:rPr>
                        <a:t>Lesson 2</a:t>
                      </a:r>
                      <a:r>
                        <a:rPr lang="en-US" sz="2000" dirty="0" smtClean="0">
                          <a:solidFill>
                            <a:srgbClr val="006600"/>
                          </a:solidFill>
                        </a:rPr>
                        <a:t>: Sleep &amp; Other Factors Affecting Alertness</a:t>
                      </a:r>
                    </a:p>
                    <a:p>
                      <a:pPr>
                        <a:buFont typeface="Arial" pitchFamily="34" charset="0"/>
                        <a:buChar char="•"/>
                      </a:pPr>
                      <a:r>
                        <a:rPr lang="en-US" sz="2000" dirty="0" smtClean="0"/>
                        <a:t> </a:t>
                      </a:r>
                      <a:r>
                        <a:rPr lang="en-US" sz="2000" dirty="0" smtClean="0">
                          <a:solidFill>
                            <a:srgbClr val="002060"/>
                          </a:solidFill>
                        </a:rPr>
                        <a:t>What is Sleep? </a:t>
                      </a:r>
                    </a:p>
                    <a:p>
                      <a:pPr>
                        <a:buFont typeface="Arial" pitchFamily="34" charset="0"/>
                        <a:buChar char="•"/>
                      </a:pPr>
                      <a:r>
                        <a:rPr lang="en-US" sz="2000" dirty="0" smtClean="0">
                          <a:solidFill>
                            <a:srgbClr val="002060"/>
                          </a:solidFill>
                        </a:rPr>
                        <a:t> Factors Affecting Alertness &amp; Performance</a:t>
                      </a:r>
                    </a:p>
                    <a:p>
                      <a:pPr>
                        <a:buFont typeface="Arial" pitchFamily="34" charset="0"/>
                        <a:buChar char="•"/>
                      </a:pPr>
                      <a:r>
                        <a:rPr lang="en-US" sz="2000" dirty="0" smtClean="0">
                          <a:solidFill>
                            <a:srgbClr val="002060"/>
                          </a:solidFill>
                        </a:rPr>
                        <a:t> Individual Differences in Fatigue Susceptibility</a:t>
                      </a:r>
                    </a:p>
                    <a:p>
                      <a:pPr>
                        <a:buFont typeface="Arial" pitchFamily="34" charset="0"/>
                        <a:buNone/>
                      </a:pPr>
                      <a:endParaRPr lang="en-US" sz="1800" dirty="0" smtClean="0"/>
                    </a:p>
                    <a:p>
                      <a:r>
                        <a:rPr lang="en-US" sz="2000" u="sng" dirty="0" smtClean="0">
                          <a:solidFill>
                            <a:srgbClr val="006600"/>
                          </a:solidFill>
                        </a:rPr>
                        <a:t>Lesson 3</a:t>
                      </a:r>
                      <a:r>
                        <a:rPr lang="en-US" sz="2000" dirty="0" smtClean="0">
                          <a:solidFill>
                            <a:srgbClr val="006600"/>
                          </a:solidFill>
                        </a:rPr>
                        <a:t>: Health, Wellness,</a:t>
                      </a:r>
                      <a:r>
                        <a:rPr lang="en-US" sz="2000" baseline="0" dirty="0" smtClean="0">
                          <a:solidFill>
                            <a:srgbClr val="006600"/>
                          </a:solidFill>
                        </a:rPr>
                        <a:t> Drugs, &amp; Medications</a:t>
                      </a:r>
                      <a:endParaRPr lang="en-US" sz="2000" dirty="0" smtClean="0">
                        <a:solidFill>
                          <a:srgbClr val="006600"/>
                        </a:solidFill>
                      </a:endParaRPr>
                    </a:p>
                    <a:p>
                      <a:pPr>
                        <a:buFont typeface="Arial" pitchFamily="34" charset="0"/>
                        <a:buChar char="•"/>
                      </a:pPr>
                      <a:r>
                        <a:rPr lang="en-US" sz="2000" dirty="0" smtClean="0"/>
                        <a:t> </a:t>
                      </a:r>
                      <a:r>
                        <a:rPr lang="en-US" sz="2000" dirty="0" smtClean="0">
                          <a:solidFill>
                            <a:srgbClr val="002060"/>
                          </a:solidFill>
                        </a:rPr>
                        <a:t>Health &amp; Wellness </a:t>
                      </a:r>
                    </a:p>
                    <a:p>
                      <a:pPr>
                        <a:buFont typeface="Arial" pitchFamily="34" charset="0"/>
                        <a:buChar char="•"/>
                      </a:pPr>
                      <a:r>
                        <a:rPr lang="en-US" sz="2000" dirty="0" smtClean="0">
                          <a:solidFill>
                            <a:srgbClr val="002060"/>
                          </a:solidFill>
                        </a:rPr>
                        <a:t> Drugs</a:t>
                      </a:r>
                      <a:r>
                        <a:rPr lang="en-US" sz="2000" baseline="0" dirty="0" smtClean="0">
                          <a:solidFill>
                            <a:srgbClr val="002060"/>
                          </a:solidFill>
                        </a:rPr>
                        <a:t> &amp; Medications</a:t>
                      </a:r>
                    </a:p>
                    <a:p>
                      <a:pPr>
                        <a:buFont typeface="Arial" pitchFamily="34" charset="0"/>
                        <a:buNone/>
                      </a:pPr>
                      <a:endParaRPr lang="en-US" sz="1200" baseline="0" dirty="0" smtClean="0"/>
                    </a:p>
                  </a:txBody>
                  <a:tcPr marL="85134" marR="85134" marT="45715" marB="45715"/>
                </a:tc>
                <a:tc>
                  <a:txBody>
                    <a:bodyPr/>
                    <a:lstStyle/>
                    <a:p>
                      <a:r>
                        <a:rPr lang="en-US" sz="2000" u="sng" dirty="0" smtClean="0">
                          <a:solidFill>
                            <a:srgbClr val="006600"/>
                          </a:solidFill>
                        </a:rPr>
                        <a:t>Lesson 4</a:t>
                      </a:r>
                      <a:r>
                        <a:rPr lang="en-US" sz="2000" dirty="0" smtClean="0">
                          <a:solidFill>
                            <a:srgbClr val="006600"/>
                          </a:solidFill>
                        </a:rPr>
                        <a:t>: Alertness &amp; CMV Driving</a:t>
                      </a:r>
                    </a:p>
                    <a:p>
                      <a:pPr>
                        <a:buFont typeface="Arial" pitchFamily="34" charset="0"/>
                        <a:buChar char="•"/>
                      </a:pPr>
                      <a:r>
                        <a:rPr lang="en-US" sz="2000" dirty="0" smtClean="0"/>
                        <a:t> </a:t>
                      </a:r>
                      <a:r>
                        <a:rPr lang="en-US" sz="2000" dirty="0" smtClean="0">
                          <a:solidFill>
                            <a:srgbClr val="002060"/>
                          </a:solidFill>
                        </a:rPr>
                        <a:t>Improving Sleep &amp; Alertness</a:t>
                      </a:r>
                    </a:p>
                    <a:p>
                      <a:pPr>
                        <a:buFont typeface="Arial" pitchFamily="34" charset="0"/>
                        <a:buChar char="•"/>
                      </a:pPr>
                      <a:r>
                        <a:rPr lang="en-US" sz="2000" dirty="0" smtClean="0">
                          <a:solidFill>
                            <a:srgbClr val="002060"/>
                          </a:solidFill>
                        </a:rPr>
                        <a:t> Scheduling &amp; HOS </a:t>
                      </a:r>
                    </a:p>
                    <a:p>
                      <a:pPr>
                        <a:buFont typeface="Arial" pitchFamily="34" charset="0"/>
                        <a:buChar char="•"/>
                      </a:pPr>
                      <a:r>
                        <a:rPr lang="en-US" sz="2000" dirty="0" smtClean="0">
                          <a:solidFill>
                            <a:srgbClr val="002060"/>
                          </a:solidFill>
                        </a:rPr>
                        <a:t> Team Driving</a:t>
                      </a:r>
                    </a:p>
                    <a:p>
                      <a:endParaRPr lang="en-US" sz="2000" u="sng" dirty="0" smtClean="0">
                        <a:solidFill>
                          <a:srgbClr val="006600"/>
                        </a:solidFill>
                      </a:endParaRPr>
                    </a:p>
                    <a:p>
                      <a:endParaRPr lang="en-US" sz="2000" u="none" baseline="0" dirty="0" smtClean="0">
                        <a:solidFill>
                          <a:srgbClr val="006600"/>
                        </a:solidFill>
                      </a:endParaRPr>
                    </a:p>
                    <a:p>
                      <a:r>
                        <a:rPr lang="en-US" sz="2000" u="none" baseline="0" dirty="0" smtClean="0">
                          <a:solidFill>
                            <a:srgbClr val="006600"/>
                          </a:solidFill>
                        </a:rPr>
                        <a:t>Conclusion</a:t>
                      </a:r>
                      <a:endParaRPr lang="en-US" sz="2000" u="none" dirty="0" smtClean="0">
                        <a:solidFill>
                          <a:srgbClr val="006600"/>
                        </a:solidFill>
                      </a:endParaRPr>
                    </a:p>
                    <a:p>
                      <a:pPr>
                        <a:buFont typeface="Arial" pitchFamily="34" charset="0"/>
                        <a:buChar char="•"/>
                      </a:pPr>
                      <a:r>
                        <a:rPr lang="en-US" sz="2000" dirty="0" smtClean="0"/>
                        <a:t> </a:t>
                      </a:r>
                      <a:r>
                        <a:rPr lang="en-US" sz="2000" dirty="0" smtClean="0">
                          <a:solidFill>
                            <a:srgbClr val="002060"/>
                          </a:solidFill>
                        </a:rPr>
                        <a:t>Review</a:t>
                      </a:r>
                    </a:p>
                    <a:p>
                      <a:pPr>
                        <a:buFont typeface="Arial" pitchFamily="34" charset="0"/>
                        <a:buChar char="•"/>
                      </a:pPr>
                      <a:r>
                        <a:rPr lang="en-US" sz="2000" dirty="0" smtClean="0">
                          <a:solidFill>
                            <a:srgbClr val="002060"/>
                          </a:solidFill>
                        </a:rPr>
                        <a:t> Module Exam</a:t>
                      </a:r>
                    </a:p>
                    <a:p>
                      <a:pPr>
                        <a:buFont typeface="Arial" pitchFamily="34" charset="0"/>
                        <a:buNone/>
                      </a:pPr>
                      <a:endParaRPr lang="en-US" sz="1400" dirty="0">
                        <a:solidFill>
                          <a:srgbClr val="002060"/>
                        </a:solidFill>
                      </a:endParaRPr>
                    </a:p>
                  </a:txBody>
                  <a:tcPr marL="85134" marR="85134" marT="45715" marB="45715"/>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smtClean="0"/>
              <a:t>Accelerated Review of</a:t>
            </a:r>
            <a:br>
              <a:rPr lang="en-US" sz="4900" dirty="0" smtClean="0"/>
            </a:br>
            <a:r>
              <a:rPr lang="en-US" sz="4900" dirty="0" smtClean="0"/>
              <a:t>Driver Education, Part 1</a:t>
            </a:r>
            <a:endParaRPr lang="en-US" sz="2700" dirty="0"/>
          </a:p>
        </p:txBody>
      </p:sp>
      <p:sp>
        <p:nvSpPr>
          <p:cNvPr id="5" name="Content Placeholder 4"/>
          <p:cNvSpPr>
            <a:spLocks noGrp="1"/>
          </p:cNvSpPr>
          <p:nvPr>
            <p:ph idx="1"/>
          </p:nvPr>
        </p:nvSpPr>
        <p:spPr/>
        <p:txBody>
          <a:bodyPr rtlCol="0">
            <a:normAutofit fontScale="85000" lnSpcReduction="20000"/>
          </a:bodyPr>
          <a:lstStyle/>
          <a:p>
            <a:pPr fontAlgn="auto">
              <a:spcAft>
                <a:spcPts val="0"/>
              </a:spcAft>
              <a:defRPr/>
            </a:pPr>
            <a:r>
              <a:rPr lang="en-US" sz="3300" dirty="0" smtClean="0"/>
              <a:t>Next part of this lesson presents all content slides of the Driver Education Introduction, Lesson 1, and Lesson 2.  </a:t>
            </a:r>
          </a:p>
          <a:p>
            <a:pPr fontAlgn="auto">
              <a:spcAft>
                <a:spcPts val="0"/>
              </a:spcAft>
              <a:defRPr/>
            </a:pPr>
            <a:r>
              <a:rPr lang="en-US" sz="3300" dirty="0" smtClean="0"/>
              <a:t>Narration will be abbreviated compared to the original.  </a:t>
            </a:r>
          </a:p>
          <a:p>
            <a:pPr fontAlgn="auto">
              <a:spcAft>
                <a:spcPts val="0"/>
              </a:spcAft>
              <a:defRPr/>
            </a:pPr>
            <a:r>
              <a:rPr lang="en-US" sz="3300" dirty="0" smtClean="0"/>
              <a:t>Will provide higher-level comments on the instructional content as well as tips for effective teaching. </a:t>
            </a:r>
          </a:p>
          <a:p>
            <a:pPr fontAlgn="auto">
              <a:spcAft>
                <a:spcPts val="0"/>
              </a:spcAft>
              <a:defRPr/>
            </a:pPr>
            <a:r>
              <a:rPr lang="en-US" sz="3300" dirty="0" smtClean="0"/>
              <a:t>Testing:</a:t>
            </a:r>
          </a:p>
          <a:p>
            <a:pPr lvl="1" eaLnBrk="1" fontAlgn="auto" hangingPunct="1">
              <a:spcAft>
                <a:spcPts val="0"/>
              </a:spcAft>
              <a:defRPr/>
            </a:pPr>
            <a:r>
              <a:rPr lang="en-US" dirty="0" smtClean="0"/>
              <a:t>5-item quiz at the end of this Module 5 lesson</a:t>
            </a:r>
          </a:p>
          <a:p>
            <a:pPr lvl="1" eaLnBrk="1" fontAlgn="auto" hangingPunct="1">
              <a:spcAft>
                <a:spcPts val="0"/>
              </a:spcAft>
              <a:defRPr/>
            </a:pPr>
            <a:r>
              <a:rPr lang="en-US" dirty="0" smtClean="0"/>
              <a:t>Module 5 exam will include Module 3 fatigue-related content.</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ctrTitle"/>
          </p:nvPr>
        </p:nvSpPr>
        <p:spPr>
          <a:xfrm>
            <a:off x="688975" y="554038"/>
            <a:ext cx="7772400" cy="1470025"/>
          </a:xfrm>
        </p:spPr>
        <p:txBody>
          <a:bodyPr/>
          <a:lstStyle/>
          <a:p>
            <a:r>
              <a:rPr lang="en-US" sz="3200" b="1" smtClean="0">
                <a:solidFill>
                  <a:srgbClr val="002060"/>
                </a:solidFill>
              </a:rPr>
              <a:t/>
            </a:r>
            <a:br>
              <a:rPr lang="en-US" sz="3200" b="1" smtClean="0">
                <a:solidFill>
                  <a:srgbClr val="002060"/>
                </a:solidFill>
              </a:rPr>
            </a:br>
            <a:r>
              <a:rPr lang="en-US" smtClean="0"/>
              <a:t>Module 3: Driver Education</a:t>
            </a:r>
            <a:r>
              <a:rPr lang="en-US" sz="4800" b="1" smtClean="0"/>
              <a:t/>
            </a:r>
            <a:br>
              <a:rPr lang="en-US" sz="4800" b="1" smtClean="0"/>
            </a:br>
            <a:endParaRPr lang="en-US" sz="4800" b="1"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ctrTitle"/>
          </p:nvPr>
        </p:nvSpPr>
        <p:spPr>
          <a:solidFill>
            <a:srgbClr val="C00000">
              <a:alpha val="59999"/>
            </a:srgbClr>
          </a:solidFill>
          <a:ln w="9525" cmpd="sng"/>
        </p:spPr>
        <p:txBody>
          <a:bodyPr/>
          <a:lstStyle/>
          <a:p>
            <a:r>
              <a:rPr lang="en-US" dirty="0" smtClean="0"/>
              <a:t>Introduction</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a:lnSpc>
                <a:spcPts val="4575"/>
              </a:lnSpc>
            </a:pPr>
            <a:r>
              <a:rPr lang="en-US" smtClean="0"/>
              <a:t>Introduction to Module</a:t>
            </a:r>
          </a:p>
        </p:txBody>
      </p:sp>
      <p:sp>
        <p:nvSpPr>
          <p:cNvPr id="73731" name="Content Placeholder 2"/>
          <p:cNvSpPr>
            <a:spLocks noGrp="1"/>
          </p:cNvSpPr>
          <p:nvPr>
            <p:ph idx="1"/>
          </p:nvPr>
        </p:nvSpPr>
        <p:spPr/>
        <p:txBody>
          <a:bodyPr/>
          <a:lstStyle/>
          <a:p>
            <a:pPr>
              <a:buFont typeface="Arial" pitchFamily="34" charset="0"/>
              <a:buNone/>
            </a:pPr>
            <a:r>
              <a:rPr lang="en-US" u="sng" dirty="0" smtClean="0"/>
              <a:t>Topics</a:t>
            </a:r>
            <a:r>
              <a:rPr lang="en-US" dirty="0" smtClean="0"/>
              <a:t>:</a:t>
            </a:r>
          </a:p>
          <a:p>
            <a:r>
              <a:rPr lang="en-US" dirty="0" smtClean="0"/>
              <a:t>North American Fatigue Management Program (NAFMP)</a:t>
            </a:r>
          </a:p>
          <a:p>
            <a:r>
              <a:rPr lang="en-US" dirty="0" smtClean="0"/>
              <a:t>NAFMP training program </a:t>
            </a:r>
          </a:p>
          <a:p>
            <a:r>
              <a:rPr lang="en-US" dirty="0" smtClean="0"/>
              <a:t>Module overview </a:t>
            </a:r>
          </a:p>
          <a:p>
            <a:r>
              <a:rPr lang="en-US" dirty="0" smtClean="0"/>
              <a:t>Learning goals </a:t>
            </a:r>
          </a:p>
          <a:p>
            <a:endParaRPr lang="en-US" dirty="0" smtClean="0">
              <a:solidFill>
                <a:srgbClr val="002060"/>
              </a:solidFill>
            </a:endParaRPr>
          </a:p>
          <a:p>
            <a:pPr>
              <a:buFont typeface="Arial" pitchFamily="34" charset="0"/>
              <a:buNone/>
            </a:pPr>
            <a:endParaRPr lang="en-US"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North American Fatigue</a:t>
            </a:r>
            <a:br>
              <a:rPr lang="en-US" dirty="0" smtClean="0"/>
            </a:br>
            <a:r>
              <a:rPr lang="en-US" dirty="0" smtClean="0"/>
              <a:t>Management Program (NAFMP) </a:t>
            </a:r>
            <a:endParaRPr lang="en-US" dirty="0"/>
          </a:p>
        </p:txBody>
      </p:sp>
      <p:sp>
        <p:nvSpPr>
          <p:cNvPr id="74755" name="Content Placeholder 2"/>
          <p:cNvSpPr>
            <a:spLocks noGrp="1"/>
          </p:cNvSpPr>
          <p:nvPr>
            <p:ph idx="1"/>
          </p:nvPr>
        </p:nvSpPr>
        <p:spPr>
          <a:xfrm>
            <a:off x="457200" y="1600200"/>
            <a:ext cx="5410200" cy="4525963"/>
          </a:xfrm>
        </p:spPr>
        <p:txBody>
          <a:bodyPr/>
          <a:lstStyle/>
          <a:p>
            <a:r>
              <a:rPr lang="en-US" b="1" dirty="0" smtClean="0"/>
              <a:t>Reality:  </a:t>
            </a:r>
            <a:r>
              <a:rPr lang="en-US" dirty="0" smtClean="0"/>
              <a:t>Hours-of-Service (HOS) compliance is essential</a:t>
            </a:r>
          </a:p>
          <a:p>
            <a:r>
              <a:rPr lang="en-US" b="1" dirty="0" smtClean="0"/>
              <a:t>Needed:  </a:t>
            </a:r>
            <a:r>
              <a:rPr lang="en-US" dirty="0" smtClean="0"/>
              <a:t>A more  proactive and comprehensive approach, centered around drivers </a:t>
            </a:r>
          </a:p>
        </p:txBody>
      </p:sp>
      <p:pic>
        <p:nvPicPr>
          <p:cNvPr id="74756" name="Picture 2" title="Smiling driver and family in front of tr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3950" y="2057400"/>
            <a:ext cx="2466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57200" y="1600200"/>
          <a:ext cx="8229600" cy="4724400"/>
        </p:xfrm>
        <a:graphic>
          <a:graphicData uri="http://schemas.openxmlformats.org/drawingml/2006/table">
            <a:tbl>
              <a:tblPr firstRow="1" bandRow="1">
                <a:tableStyleId>{3B4B98B0-60AC-42C2-AFA5-B58CD77FA1E5}</a:tableStyleId>
              </a:tblPr>
              <a:tblGrid>
                <a:gridCol w="2743200"/>
                <a:gridCol w="2743200"/>
                <a:gridCol w="2743200"/>
              </a:tblGrid>
              <a:tr h="4724400">
                <a:tc>
                  <a:txBody>
                    <a:bodyPr/>
                    <a:lstStyle/>
                    <a:p>
                      <a:r>
                        <a:rPr lang="en-US" sz="2000" dirty="0" smtClean="0">
                          <a:solidFill>
                            <a:srgbClr val="006600"/>
                          </a:solidFill>
                        </a:rPr>
                        <a:t>Intro</a:t>
                      </a:r>
                      <a:r>
                        <a:rPr lang="en-US" sz="2000" baseline="0" dirty="0" smtClean="0">
                          <a:solidFill>
                            <a:srgbClr val="006600"/>
                          </a:solidFill>
                        </a:rPr>
                        <a:t>duction </a:t>
                      </a:r>
                      <a:endParaRPr lang="en-US" sz="2000" dirty="0" smtClean="0">
                        <a:solidFill>
                          <a:srgbClr val="006600"/>
                        </a:solidFill>
                      </a:endParaRPr>
                    </a:p>
                    <a:p>
                      <a:pPr>
                        <a:buFont typeface="Arial" pitchFamily="34" charset="0"/>
                        <a:buChar char="•"/>
                      </a:pPr>
                      <a:r>
                        <a:rPr lang="en-US" sz="2000" dirty="0" smtClean="0">
                          <a:solidFill>
                            <a:srgbClr val="002060"/>
                          </a:solidFill>
                        </a:rPr>
                        <a:t> Introduction to Module</a:t>
                      </a:r>
                    </a:p>
                    <a:p>
                      <a:pPr>
                        <a:buFont typeface="Arial" pitchFamily="34" charset="0"/>
                        <a:buChar char="•"/>
                      </a:pPr>
                      <a:r>
                        <a:rPr lang="en-US" sz="2000" dirty="0" smtClean="0">
                          <a:solidFill>
                            <a:srgbClr val="002060"/>
                          </a:solidFill>
                        </a:rPr>
                        <a:t> Sleep, Alertness, Wellness, &amp; Performance</a:t>
                      </a:r>
                    </a:p>
                    <a:p>
                      <a:pPr>
                        <a:buFont typeface="Arial" pitchFamily="34" charset="0"/>
                        <a:buNone/>
                      </a:pPr>
                      <a:endParaRPr lang="en-US" sz="2000" dirty="0" smtClean="0"/>
                    </a:p>
                    <a:p>
                      <a:pPr>
                        <a:buFont typeface="Arial" pitchFamily="34" charset="0"/>
                        <a:buNone/>
                      </a:pPr>
                      <a:r>
                        <a:rPr lang="en-US" sz="2000" u="sng" dirty="0" smtClean="0">
                          <a:solidFill>
                            <a:srgbClr val="006600"/>
                          </a:solidFill>
                        </a:rPr>
                        <a:t>Lesson 1</a:t>
                      </a:r>
                      <a:r>
                        <a:rPr lang="en-US" sz="2000" dirty="0" smtClean="0">
                          <a:solidFill>
                            <a:srgbClr val="006600"/>
                          </a:solidFill>
                        </a:rPr>
                        <a:t>: Characteristics of Fatigue &amp; Fatigue Crashes</a:t>
                      </a:r>
                    </a:p>
                    <a:p>
                      <a:pPr>
                        <a:buFont typeface="Arial" pitchFamily="34" charset="0"/>
                        <a:buChar char="•"/>
                      </a:pPr>
                      <a:r>
                        <a:rPr lang="en-US" sz="2000" dirty="0" smtClean="0"/>
                        <a:t> </a:t>
                      </a:r>
                      <a:r>
                        <a:rPr lang="en-US" sz="2000" dirty="0" smtClean="0">
                          <a:solidFill>
                            <a:srgbClr val="002060"/>
                          </a:solidFill>
                        </a:rPr>
                        <a:t>What is Fatigue?</a:t>
                      </a:r>
                    </a:p>
                    <a:p>
                      <a:pPr>
                        <a:buFont typeface="Arial" pitchFamily="34" charset="0"/>
                        <a:buChar char="•"/>
                      </a:pPr>
                      <a:r>
                        <a:rPr lang="en-US" sz="2000" dirty="0" smtClean="0">
                          <a:solidFill>
                            <a:srgbClr val="002060"/>
                          </a:solidFill>
                        </a:rPr>
                        <a:t> Fatigue</a:t>
                      </a:r>
                      <a:r>
                        <a:rPr lang="en-US" sz="2000" baseline="0" dirty="0" smtClean="0">
                          <a:solidFill>
                            <a:srgbClr val="002060"/>
                          </a:solidFill>
                        </a:rPr>
                        <a:t> </a:t>
                      </a:r>
                      <a:r>
                        <a:rPr lang="en-US" sz="2000" dirty="0" smtClean="0">
                          <a:solidFill>
                            <a:srgbClr val="002060"/>
                          </a:solidFill>
                        </a:rPr>
                        <a:t>Characteristics </a:t>
                      </a:r>
                    </a:p>
                    <a:p>
                      <a:pPr>
                        <a:buFont typeface="Arial" pitchFamily="34" charset="0"/>
                        <a:buChar char="•"/>
                      </a:pPr>
                      <a:r>
                        <a:rPr lang="en-US" sz="2000" dirty="0" smtClean="0">
                          <a:solidFill>
                            <a:srgbClr val="002060"/>
                          </a:solidFill>
                        </a:rPr>
                        <a:t> Fatigue-Related Crashes</a:t>
                      </a:r>
                      <a:endParaRPr lang="en-US" sz="2000" dirty="0"/>
                    </a:p>
                  </a:txBody>
                  <a:tcPr marL="85134" marR="85134"/>
                </a:tc>
                <a:tc>
                  <a:txBody>
                    <a:bodyPr/>
                    <a:lstStyle/>
                    <a:p>
                      <a:r>
                        <a:rPr lang="en-US" sz="2000" u="sng" dirty="0" smtClean="0">
                          <a:solidFill>
                            <a:srgbClr val="006600"/>
                          </a:solidFill>
                        </a:rPr>
                        <a:t>Lesson 2</a:t>
                      </a:r>
                      <a:r>
                        <a:rPr lang="en-US" sz="2000" dirty="0" smtClean="0">
                          <a:solidFill>
                            <a:srgbClr val="006600"/>
                          </a:solidFill>
                        </a:rPr>
                        <a:t>: Sleep &amp; Other Factors Affecting Alertnes</a:t>
                      </a:r>
                      <a:r>
                        <a:rPr lang="en-US" sz="2000" dirty="0" smtClean="0"/>
                        <a:t>s</a:t>
                      </a:r>
                    </a:p>
                    <a:p>
                      <a:pPr>
                        <a:buFont typeface="Arial" pitchFamily="34" charset="0"/>
                        <a:buChar char="•"/>
                      </a:pPr>
                      <a:r>
                        <a:rPr lang="en-US" sz="2000" dirty="0" smtClean="0"/>
                        <a:t> </a:t>
                      </a:r>
                      <a:r>
                        <a:rPr lang="en-US" sz="2000" dirty="0" smtClean="0">
                          <a:solidFill>
                            <a:srgbClr val="002060"/>
                          </a:solidFill>
                        </a:rPr>
                        <a:t>What is Sleep? </a:t>
                      </a:r>
                    </a:p>
                    <a:p>
                      <a:pPr>
                        <a:buFont typeface="Arial" pitchFamily="34" charset="0"/>
                        <a:buChar char="•"/>
                      </a:pPr>
                      <a:r>
                        <a:rPr lang="en-US" sz="2000" dirty="0" smtClean="0">
                          <a:solidFill>
                            <a:srgbClr val="002060"/>
                          </a:solidFill>
                        </a:rPr>
                        <a:t> Factors Affecting Alertness &amp; Performance</a:t>
                      </a:r>
                    </a:p>
                    <a:p>
                      <a:pPr>
                        <a:buFont typeface="Arial" pitchFamily="34" charset="0"/>
                        <a:buChar char="•"/>
                      </a:pPr>
                      <a:r>
                        <a:rPr lang="en-US" sz="2000" dirty="0" smtClean="0">
                          <a:solidFill>
                            <a:srgbClr val="002060"/>
                          </a:solidFill>
                        </a:rPr>
                        <a:t> Individual Differences in Fatigue Susceptibility</a:t>
                      </a:r>
                    </a:p>
                    <a:p>
                      <a:pPr>
                        <a:buFont typeface="Arial" pitchFamily="34" charset="0"/>
                        <a:buNone/>
                      </a:pPr>
                      <a:endParaRPr lang="en-US" sz="2000" dirty="0" smtClean="0"/>
                    </a:p>
                    <a:p>
                      <a:r>
                        <a:rPr lang="en-US" sz="2000" u="sng" dirty="0" smtClean="0">
                          <a:solidFill>
                            <a:srgbClr val="006600"/>
                          </a:solidFill>
                        </a:rPr>
                        <a:t>Lesson 3</a:t>
                      </a:r>
                      <a:r>
                        <a:rPr lang="en-US" sz="2000" dirty="0" smtClean="0">
                          <a:solidFill>
                            <a:srgbClr val="006600"/>
                          </a:solidFill>
                        </a:rPr>
                        <a:t>: Health, Wellness,</a:t>
                      </a:r>
                      <a:r>
                        <a:rPr lang="en-US" sz="2000" baseline="0" dirty="0" smtClean="0">
                          <a:solidFill>
                            <a:srgbClr val="006600"/>
                          </a:solidFill>
                        </a:rPr>
                        <a:t> Drugs, &amp; Medications</a:t>
                      </a:r>
                      <a:endParaRPr lang="en-US" sz="2000" dirty="0" smtClean="0">
                        <a:solidFill>
                          <a:srgbClr val="006600"/>
                        </a:solidFill>
                      </a:endParaRPr>
                    </a:p>
                    <a:p>
                      <a:pPr>
                        <a:buFont typeface="Arial" pitchFamily="34" charset="0"/>
                        <a:buChar char="•"/>
                      </a:pPr>
                      <a:r>
                        <a:rPr lang="en-US" sz="2000" dirty="0" smtClean="0"/>
                        <a:t> </a:t>
                      </a:r>
                      <a:r>
                        <a:rPr lang="en-US" sz="2000" dirty="0" smtClean="0">
                          <a:solidFill>
                            <a:srgbClr val="002060"/>
                          </a:solidFill>
                        </a:rPr>
                        <a:t>Health &amp; Wellness </a:t>
                      </a:r>
                    </a:p>
                    <a:p>
                      <a:pPr>
                        <a:buFont typeface="Arial" pitchFamily="34" charset="0"/>
                        <a:buChar char="•"/>
                      </a:pPr>
                      <a:r>
                        <a:rPr lang="en-US" sz="2000" dirty="0" smtClean="0">
                          <a:solidFill>
                            <a:srgbClr val="002060"/>
                          </a:solidFill>
                        </a:rPr>
                        <a:t> Drugs</a:t>
                      </a:r>
                      <a:r>
                        <a:rPr lang="en-US" sz="2000" baseline="0" dirty="0" smtClean="0">
                          <a:solidFill>
                            <a:srgbClr val="002060"/>
                          </a:solidFill>
                        </a:rPr>
                        <a:t> &amp; Medications</a:t>
                      </a:r>
                      <a:endParaRPr lang="en-US" sz="2000" dirty="0"/>
                    </a:p>
                  </a:txBody>
                  <a:tcPr marL="85134" marR="85134"/>
                </a:tc>
                <a:tc>
                  <a:txBody>
                    <a:bodyPr/>
                    <a:lstStyle/>
                    <a:p>
                      <a:r>
                        <a:rPr lang="en-US" sz="2000" u="sng" dirty="0" smtClean="0">
                          <a:solidFill>
                            <a:srgbClr val="006600"/>
                          </a:solidFill>
                        </a:rPr>
                        <a:t>Lesson 4</a:t>
                      </a:r>
                      <a:r>
                        <a:rPr lang="en-US" sz="2000" dirty="0" smtClean="0">
                          <a:solidFill>
                            <a:srgbClr val="006600"/>
                          </a:solidFill>
                        </a:rPr>
                        <a:t>: Alertness &amp; CMV Driving</a:t>
                      </a:r>
                    </a:p>
                    <a:p>
                      <a:pPr>
                        <a:buFont typeface="Arial" pitchFamily="34" charset="0"/>
                        <a:buChar char="•"/>
                      </a:pPr>
                      <a:r>
                        <a:rPr lang="en-US" sz="2000" dirty="0" smtClean="0"/>
                        <a:t> </a:t>
                      </a:r>
                      <a:r>
                        <a:rPr lang="en-US" sz="2000" dirty="0" smtClean="0">
                          <a:solidFill>
                            <a:srgbClr val="002060"/>
                          </a:solidFill>
                        </a:rPr>
                        <a:t>Improving Sleep &amp; Alertness</a:t>
                      </a:r>
                    </a:p>
                    <a:p>
                      <a:pPr>
                        <a:buFont typeface="Arial" pitchFamily="34" charset="0"/>
                        <a:buChar char="•"/>
                      </a:pPr>
                      <a:r>
                        <a:rPr lang="en-US" sz="2000" dirty="0" smtClean="0">
                          <a:solidFill>
                            <a:srgbClr val="002060"/>
                          </a:solidFill>
                        </a:rPr>
                        <a:t> Scheduling &amp; HOS </a:t>
                      </a:r>
                    </a:p>
                    <a:p>
                      <a:pPr>
                        <a:buFont typeface="Arial" pitchFamily="34" charset="0"/>
                        <a:buChar char="•"/>
                      </a:pPr>
                      <a:r>
                        <a:rPr lang="en-US" sz="2000" dirty="0" smtClean="0">
                          <a:solidFill>
                            <a:srgbClr val="002060"/>
                          </a:solidFill>
                        </a:rPr>
                        <a:t> Team Driving</a:t>
                      </a:r>
                    </a:p>
                    <a:p>
                      <a:pPr>
                        <a:buFont typeface="Arial" pitchFamily="34" charset="0"/>
                        <a:buNone/>
                      </a:pPr>
                      <a:endParaRPr lang="en-US" sz="2000" dirty="0" smtClean="0"/>
                    </a:p>
                    <a:p>
                      <a:r>
                        <a:rPr lang="en-US" sz="2000" u="none" baseline="0" dirty="0" smtClean="0">
                          <a:solidFill>
                            <a:srgbClr val="006600"/>
                          </a:solidFill>
                        </a:rPr>
                        <a:t>Conclusion</a:t>
                      </a:r>
                      <a:endParaRPr lang="en-US" sz="2000" u="none" dirty="0" smtClean="0">
                        <a:solidFill>
                          <a:srgbClr val="006600"/>
                        </a:solidFill>
                      </a:endParaRPr>
                    </a:p>
                    <a:p>
                      <a:pPr>
                        <a:buFont typeface="Arial" pitchFamily="34" charset="0"/>
                        <a:buChar char="•"/>
                      </a:pPr>
                      <a:r>
                        <a:rPr lang="en-US" sz="2000" dirty="0" smtClean="0"/>
                        <a:t> </a:t>
                      </a:r>
                      <a:r>
                        <a:rPr lang="en-US" sz="2000" dirty="0" smtClean="0">
                          <a:solidFill>
                            <a:srgbClr val="002060"/>
                          </a:solidFill>
                        </a:rPr>
                        <a:t>Review</a:t>
                      </a:r>
                    </a:p>
                    <a:p>
                      <a:pPr>
                        <a:buFont typeface="Arial" pitchFamily="34" charset="0"/>
                        <a:buChar char="•"/>
                      </a:pPr>
                      <a:r>
                        <a:rPr lang="en-US" sz="2000" dirty="0" smtClean="0">
                          <a:solidFill>
                            <a:srgbClr val="002060"/>
                          </a:solidFill>
                        </a:rPr>
                        <a:t> Module Exam</a:t>
                      </a:r>
                      <a:endParaRPr lang="en-US" sz="2000" dirty="0">
                        <a:solidFill>
                          <a:srgbClr val="002060"/>
                        </a:solidFill>
                      </a:endParaRPr>
                    </a:p>
                  </a:txBody>
                  <a:tcPr marL="85134" marR="85134"/>
                </a:tc>
              </a:tr>
            </a:tbl>
          </a:graphicData>
        </a:graphic>
      </p:graphicFrame>
      <p:sp>
        <p:nvSpPr>
          <p:cNvPr id="76808" name="Title 2"/>
          <p:cNvSpPr>
            <a:spLocks noGrp="1"/>
          </p:cNvSpPr>
          <p:nvPr>
            <p:ph type="title"/>
          </p:nvPr>
        </p:nvSpPr>
        <p:spPr/>
        <p:txBody>
          <a:bodyPr/>
          <a:lstStyle/>
          <a:p>
            <a:pPr>
              <a:lnSpc>
                <a:spcPts val="4575"/>
              </a:lnSpc>
            </a:pPr>
            <a:r>
              <a:rPr lang="en-US" smtClean="0"/>
              <a:t>Module 3 Overview</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Module 3 Driver Education</a:t>
            </a:r>
            <a:br>
              <a:rPr lang="en-US" dirty="0" smtClean="0"/>
            </a:br>
            <a:r>
              <a:rPr lang="en-US" dirty="0" smtClean="0"/>
              <a:t>Learning Goals</a:t>
            </a:r>
            <a:endParaRPr lang="en-US" dirty="0"/>
          </a:p>
        </p:txBody>
      </p:sp>
      <p:sp>
        <p:nvSpPr>
          <p:cNvPr id="3" name="Content Placeholder 2"/>
          <p:cNvSpPr>
            <a:spLocks noGrp="1"/>
          </p:cNvSpPr>
          <p:nvPr>
            <p:ph idx="1"/>
          </p:nvPr>
        </p:nvSpPr>
        <p:spPr>
          <a:xfrm>
            <a:off x="457200" y="1600200"/>
            <a:ext cx="6099175" cy="4525963"/>
          </a:xfrm>
        </p:spPr>
        <p:txBody>
          <a:bodyPr>
            <a:normAutofit fontScale="92500" lnSpcReduction="10000"/>
          </a:bodyPr>
          <a:lstStyle/>
          <a:p>
            <a:pPr>
              <a:defRPr/>
            </a:pPr>
            <a:r>
              <a:rPr lang="en-US" sz="3000" b="1" i="1" dirty="0" smtClean="0"/>
              <a:t>Knowledge:</a:t>
            </a:r>
            <a:r>
              <a:rPr lang="en-US" sz="3000" dirty="0" smtClean="0"/>
              <a:t>  Know major facts and principles of driver fatigue, alertness, sleep, &amp; wellness.</a:t>
            </a:r>
          </a:p>
          <a:p>
            <a:pPr>
              <a:defRPr/>
            </a:pPr>
            <a:r>
              <a:rPr lang="en-US" sz="3000" b="1" i="1" dirty="0" smtClean="0"/>
              <a:t>Skill:</a:t>
            </a:r>
            <a:r>
              <a:rPr lang="en-US" sz="3000" dirty="0" smtClean="0"/>
              <a:t>  Apply this knowledge to better manage demands of your work and life.</a:t>
            </a:r>
          </a:p>
          <a:p>
            <a:pPr>
              <a:defRPr/>
            </a:pPr>
            <a:r>
              <a:rPr lang="en-US" sz="3000" b="1" i="1" dirty="0" smtClean="0"/>
              <a:t>Attitudes:</a:t>
            </a:r>
            <a:r>
              <a:rPr lang="en-US" sz="3000" dirty="0" smtClean="0"/>
              <a:t>  Value sleep, alertness, and wellness as major factors in your driving performance, safety, and happiness</a:t>
            </a:r>
            <a:r>
              <a:rPr lang="en-US" dirty="0" smtClean="0"/>
              <a:t>.</a:t>
            </a:r>
            <a:endParaRPr lang="en-US" dirty="0"/>
          </a:p>
        </p:txBody>
      </p:sp>
      <p:pic>
        <p:nvPicPr>
          <p:cNvPr id="77828" name="Picture 2" title="Referee signaling go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239963"/>
            <a:ext cx="2068513"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lnSpc>
                <a:spcPts val="4575"/>
              </a:lnSpc>
            </a:pPr>
            <a:r>
              <a:rPr lang="en-US" dirty="0" smtClean="0"/>
              <a:t>Module 5 Train-the-Trainer</a:t>
            </a:r>
            <a:br>
              <a:rPr lang="en-US" dirty="0" smtClean="0"/>
            </a:br>
            <a:r>
              <a:rPr lang="en-US" dirty="0" smtClean="0"/>
              <a:t>Learning Goals (2 of 3)</a:t>
            </a:r>
          </a:p>
        </p:txBody>
      </p:sp>
      <p:sp>
        <p:nvSpPr>
          <p:cNvPr id="31747" name="Content Placeholder 2"/>
          <p:cNvSpPr>
            <a:spLocks noGrp="1"/>
          </p:cNvSpPr>
          <p:nvPr>
            <p:ph idx="1"/>
          </p:nvPr>
        </p:nvSpPr>
        <p:spPr>
          <a:xfrm>
            <a:off x="457200" y="1600200"/>
            <a:ext cx="5638800" cy="4525963"/>
          </a:xfrm>
        </p:spPr>
        <p:txBody>
          <a:bodyPr/>
          <a:lstStyle/>
          <a:p>
            <a:r>
              <a:rPr lang="en-US" b="1" i="1" dirty="0" smtClean="0"/>
              <a:t>Skills:</a:t>
            </a:r>
          </a:p>
          <a:p>
            <a:pPr lvl="1" eaLnBrk="1" hangingPunct="1"/>
            <a:r>
              <a:rPr lang="en-US" dirty="0" smtClean="0"/>
              <a:t>Classroom teaching</a:t>
            </a:r>
          </a:p>
          <a:p>
            <a:pPr lvl="1" eaLnBrk="1" hangingPunct="1"/>
            <a:r>
              <a:rPr lang="en-US" dirty="0" smtClean="0"/>
              <a:t>Facilitate web-based learning</a:t>
            </a:r>
          </a:p>
          <a:p>
            <a:pPr lvl="1" eaLnBrk="1" hangingPunct="1"/>
            <a:r>
              <a:rPr lang="en-US" dirty="0" smtClean="0"/>
              <a:t>Serve as effective role model and behavior change agent</a:t>
            </a:r>
          </a:p>
        </p:txBody>
      </p:sp>
      <p:pic>
        <p:nvPicPr>
          <p:cNvPr id="31748" name="Picture 2" title="Referee signaling go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263" y="1447800"/>
            <a:ext cx="1582737"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3" title="Trai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325" y="3962400"/>
            <a:ext cx="31305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4"/>
          <p:cNvSpPr>
            <a:spLocks noGrp="1"/>
          </p:cNvSpPr>
          <p:nvPr>
            <p:ph type="title"/>
          </p:nvPr>
        </p:nvSpPr>
        <p:spPr/>
        <p:txBody>
          <a:bodyPr/>
          <a:lstStyle/>
          <a:p>
            <a:pPr>
              <a:lnSpc>
                <a:spcPts val="4575"/>
              </a:lnSpc>
            </a:pPr>
            <a:r>
              <a:rPr lang="en-US" smtClean="0"/>
              <a:t>Acronyms</a:t>
            </a:r>
          </a:p>
        </p:txBody>
      </p:sp>
      <p:sp>
        <p:nvSpPr>
          <p:cNvPr id="78851" name="Content Placeholder 5"/>
          <p:cNvSpPr>
            <a:spLocks noGrp="1"/>
          </p:cNvSpPr>
          <p:nvPr>
            <p:ph idx="1"/>
          </p:nvPr>
        </p:nvSpPr>
        <p:spPr/>
        <p:txBody>
          <a:bodyPr/>
          <a:lstStyle/>
          <a:p>
            <a:pPr>
              <a:buFont typeface="Arial" pitchFamily="34" charset="0"/>
              <a:buNone/>
            </a:pPr>
            <a:r>
              <a:rPr lang="en-US" b="1" dirty="0" smtClean="0"/>
              <a:t>FMP</a:t>
            </a:r>
            <a:r>
              <a:rPr lang="en-US" dirty="0" smtClean="0"/>
              <a:t> = Fatigue Management Program</a:t>
            </a:r>
          </a:p>
          <a:p>
            <a:pPr>
              <a:buFont typeface="Arial" pitchFamily="34" charset="0"/>
              <a:buNone/>
            </a:pPr>
            <a:r>
              <a:rPr lang="en-US" b="1" dirty="0" smtClean="0"/>
              <a:t>NAFMP</a:t>
            </a:r>
            <a:r>
              <a:rPr lang="en-US" dirty="0" smtClean="0"/>
              <a:t> = North American FMP</a:t>
            </a:r>
          </a:p>
          <a:p>
            <a:pPr>
              <a:buFont typeface="Arial" pitchFamily="34" charset="0"/>
              <a:buNone/>
            </a:pPr>
            <a:r>
              <a:rPr lang="en-US" b="1" dirty="0" smtClean="0"/>
              <a:t>CMV </a:t>
            </a:r>
            <a:r>
              <a:rPr lang="en-US" dirty="0" smtClean="0"/>
              <a:t>= Commercial Motor Vehicle</a:t>
            </a:r>
          </a:p>
          <a:p>
            <a:pPr>
              <a:buFont typeface="Arial" pitchFamily="34" charset="0"/>
              <a:buNone/>
            </a:pPr>
            <a:r>
              <a:rPr lang="en-US" b="1" dirty="0" smtClean="0"/>
              <a:t>REM</a:t>
            </a:r>
            <a:r>
              <a:rPr lang="en-US" dirty="0" smtClean="0"/>
              <a:t> = Rapid Eye Movement</a:t>
            </a:r>
          </a:p>
          <a:p>
            <a:pPr>
              <a:buFont typeface="Arial" pitchFamily="34" charset="0"/>
              <a:buNone/>
            </a:pPr>
            <a:r>
              <a:rPr lang="en-US" b="1" dirty="0" smtClean="0"/>
              <a:t>OSA </a:t>
            </a:r>
            <a:r>
              <a:rPr lang="en-US" dirty="0" smtClean="0"/>
              <a:t>= Obstructive Sleep Apnea</a:t>
            </a:r>
          </a:p>
          <a:p>
            <a:pPr>
              <a:buFont typeface="Arial" pitchFamily="34" charset="0"/>
              <a:buNone/>
            </a:pPr>
            <a:r>
              <a:rPr lang="en-US" b="1" dirty="0" smtClean="0"/>
              <a:t>BMI</a:t>
            </a:r>
            <a:r>
              <a:rPr lang="en-US" dirty="0" smtClean="0"/>
              <a:t> = Body Mass Index</a:t>
            </a:r>
          </a:p>
          <a:p>
            <a:pPr>
              <a:buFont typeface="Arial" pitchFamily="34" charset="0"/>
              <a:buNone/>
            </a:pPr>
            <a:r>
              <a:rPr lang="en-US" b="1" dirty="0" smtClean="0"/>
              <a:t>HOS</a:t>
            </a:r>
            <a:r>
              <a:rPr lang="en-US" dirty="0" smtClean="0"/>
              <a:t> = Hours of Service</a:t>
            </a:r>
          </a:p>
        </p:txBody>
      </p:sp>
      <p:pic>
        <p:nvPicPr>
          <p:cNvPr id="78852" name="Picture 7" title="Toy blocks with letters A, B,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6238" y="1676400"/>
            <a:ext cx="18891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smtClean="0">
                <a:solidFill>
                  <a:schemeClr val="bg1">
                    <a:lumMod val="95000"/>
                  </a:schemeClr>
                </a:solidFill>
              </a:rPr>
              <a:t>Sleep, Alertness, Wellness, </a:t>
            </a:r>
            <a:br>
              <a:rPr lang="en-US" dirty="0" smtClean="0">
                <a:solidFill>
                  <a:schemeClr val="bg1">
                    <a:lumMod val="95000"/>
                  </a:schemeClr>
                </a:solidFill>
              </a:rPr>
            </a:br>
            <a:r>
              <a:rPr lang="en-US" dirty="0" smtClean="0">
                <a:solidFill>
                  <a:schemeClr val="bg1">
                    <a:lumMod val="95000"/>
                  </a:schemeClr>
                </a:solidFill>
              </a:rPr>
              <a:t>&amp; Performance </a:t>
            </a:r>
            <a:endParaRPr lang="en-US" dirty="0">
              <a:solidFill>
                <a:schemeClr val="bg1">
                  <a:lumMod val="95000"/>
                </a:schemeClr>
              </a:solidFill>
            </a:endParaRPr>
          </a:p>
        </p:txBody>
      </p:sp>
      <p:sp>
        <p:nvSpPr>
          <p:cNvPr id="79875" name="Content Placeholder 2"/>
          <p:cNvSpPr>
            <a:spLocks noGrp="1"/>
          </p:cNvSpPr>
          <p:nvPr>
            <p:ph idx="1"/>
          </p:nvPr>
        </p:nvSpPr>
        <p:spPr/>
        <p:txBody>
          <a:bodyPr/>
          <a:lstStyle/>
          <a:p>
            <a:pPr>
              <a:buFont typeface="Arial" pitchFamily="34" charset="0"/>
              <a:buNone/>
            </a:pPr>
            <a:r>
              <a:rPr lang="en-US" u="sng" dirty="0" smtClean="0"/>
              <a:t>Topics</a:t>
            </a:r>
            <a:r>
              <a:rPr lang="en-US" dirty="0" smtClean="0"/>
              <a:t>:</a:t>
            </a:r>
          </a:p>
          <a:p>
            <a:r>
              <a:rPr lang="en-US" dirty="0" smtClean="0"/>
              <a:t>Importance for CMV driver health &amp; safety </a:t>
            </a:r>
          </a:p>
          <a:p>
            <a:r>
              <a:rPr lang="en-US" dirty="0" smtClean="0"/>
              <a:t>What is alertness?  What is wellness?</a:t>
            </a:r>
          </a:p>
          <a:p>
            <a:r>
              <a:rPr lang="en-US" dirty="0" smtClean="0"/>
              <a:t>Good sleep:  the key</a:t>
            </a:r>
          </a:p>
          <a:p>
            <a:r>
              <a:rPr lang="en-US" dirty="0" smtClean="0"/>
              <a:t>Sleep hygiene &amp; self-management </a:t>
            </a:r>
          </a:p>
          <a:p>
            <a:endParaRPr lang="en-US" dirty="0" smtClean="0">
              <a:solidFill>
                <a:srgbClr val="002060"/>
              </a:solidFill>
            </a:endParaRPr>
          </a:p>
          <a:p>
            <a:pPr>
              <a:buFont typeface="Arial" pitchFamily="34" charset="0"/>
              <a:buNone/>
            </a:pPr>
            <a:endParaRPr lang="en-US"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pPr>
              <a:lnSpc>
                <a:spcPts val="4575"/>
              </a:lnSpc>
            </a:pPr>
            <a:r>
              <a:rPr lang="en-US" smtClean="0"/>
              <a:t>Importance to Health </a:t>
            </a:r>
          </a:p>
        </p:txBody>
      </p:sp>
      <p:sp>
        <p:nvSpPr>
          <p:cNvPr id="3" name="Content Placeholder 2"/>
          <p:cNvSpPr>
            <a:spLocks noGrp="1"/>
          </p:cNvSpPr>
          <p:nvPr>
            <p:ph idx="1"/>
          </p:nvPr>
        </p:nvSpPr>
        <p:spPr/>
        <p:txBody>
          <a:bodyPr>
            <a:normAutofit lnSpcReduction="10000"/>
          </a:bodyPr>
          <a:lstStyle/>
          <a:p>
            <a:pPr>
              <a:defRPr/>
            </a:pPr>
            <a:r>
              <a:rPr lang="en-US" dirty="0" smtClean="0"/>
              <a:t>Sleep is a </a:t>
            </a:r>
            <a:r>
              <a:rPr lang="en-US" b="1" dirty="0" smtClean="0"/>
              <a:t>biological need</a:t>
            </a:r>
            <a:endParaRPr lang="en-US" dirty="0" smtClean="0"/>
          </a:p>
          <a:p>
            <a:pPr>
              <a:defRPr/>
            </a:pPr>
            <a:r>
              <a:rPr lang="en-US" b="1" dirty="0" smtClean="0"/>
              <a:t>Poor</a:t>
            </a:r>
            <a:r>
              <a:rPr lang="en-US" dirty="0" smtClean="0"/>
              <a:t> sleep contributes to:</a:t>
            </a:r>
          </a:p>
          <a:p>
            <a:pPr lvl="1">
              <a:defRPr/>
            </a:pPr>
            <a:r>
              <a:rPr lang="en-US" dirty="0" smtClean="0"/>
              <a:t>Cardiac conditions</a:t>
            </a:r>
          </a:p>
          <a:p>
            <a:pPr lvl="1">
              <a:defRPr/>
            </a:pPr>
            <a:r>
              <a:rPr lang="en-US" dirty="0" smtClean="0"/>
              <a:t>Diabetes</a:t>
            </a:r>
          </a:p>
          <a:p>
            <a:pPr lvl="1">
              <a:defRPr/>
            </a:pPr>
            <a:r>
              <a:rPr lang="en-US" dirty="0" smtClean="0"/>
              <a:t>Obesity</a:t>
            </a:r>
          </a:p>
          <a:p>
            <a:pPr lvl="1">
              <a:defRPr/>
            </a:pPr>
            <a:r>
              <a:rPr lang="en-US" dirty="0" smtClean="0"/>
              <a:t>Psychological disorders</a:t>
            </a:r>
          </a:p>
          <a:p>
            <a:pPr lvl="1">
              <a:defRPr/>
            </a:pPr>
            <a:r>
              <a:rPr lang="en-US" dirty="0" smtClean="0"/>
              <a:t>Other medical conditions.</a:t>
            </a:r>
          </a:p>
          <a:p>
            <a:pPr>
              <a:defRPr/>
            </a:pPr>
            <a:r>
              <a:rPr lang="en-US" b="1" dirty="0" smtClean="0"/>
              <a:t>Good</a:t>
            </a:r>
            <a:r>
              <a:rPr lang="en-US" dirty="0" smtClean="0"/>
              <a:t> sleep promotes wellness,                           high performance, and happiness</a:t>
            </a:r>
            <a:endParaRPr lang="en-US" dirty="0"/>
          </a:p>
        </p:txBody>
      </p:sp>
      <p:pic>
        <p:nvPicPr>
          <p:cNvPr id="80900" name="Picture 2" title="Smiling su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9900" y="4343400"/>
            <a:ext cx="17049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2" title="Smiling driver and family in front of tru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1600200"/>
            <a:ext cx="1766888"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pPr>
              <a:lnSpc>
                <a:spcPts val="4575"/>
              </a:lnSpc>
            </a:pPr>
            <a:r>
              <a:rPr lang="en-US" smtClean="0"/>
              <a:t>Importance to Safety </a:t>
            </a:r>
          </a:p>
        </p:txBody>
      </p:sp>
      <p:sp>
        <p:nvSpPr>
          <p:cNvPr id="3" name="Content Placeholder 2"/>
          <p:cNvSpPr>
            <a:spLocks noGrp="1"/>
          </p:cNvSpPr>
          <p:nvPr>
            <p:ph idx="1"/>
          </p:nvPr>
        </p:nvSpPr>
        <p:spPr/>
        <p:txBody>
          <a:bodyPr>
            <a:normAutofit lnSpcReduction="10000"/>
          </a:bodyPr>
          <a:lstStyle/>
          <a:p>
            <a:pPr>
              <a:defRPr/>
            </a:pPr>
            <a:r>
              <a:rPr lang="en-US" sz="2800" dirty="0" smtClean="0"/>
              <a:t>Falling asleep-at-the-wheel is a top                                         cause of crash deaths for CMV drivers</a:t>
            </a:r>
          </a:p>
          <a:p>
            <a:pPr>
              <a:defRPr/>
            </a:pPr>
            <a:r>
              <a:rPr lang="en-US" sz="2800" dirty="0" smtClean="0"/>
              <a:t>Medical crises are another major                                  cause of road deaths for drivers</a:t>
            </a:r>
          </a:p>
          <a:p>
            <a:pPr>
              <a:defRPr/>
            </a:pPr>
            <a:r>
              <a:rPr lang="en-US" sz="2800" dirty="0" smtClean="0"/>
              <a:t>An out-of-control truck or bus is a threat to anyone on our roadways.  </a:t>
            </a:r>
          </a:p>
          <a:p>
            <a:pPr>
              <a:defRPr/>
            </a:pPr>
            <a:r>
              <a:rPr lang="en-US" sz="2800" dirty="0" smtClean="0"/>
              <a:t>One serious at-fault crash can end                                                          your career</a:t>
            </a:r>
          </a:p>
          <a:p>
            <a:pPr>
              <a:defRPr/>
            </a:pPr>
            <a:r>
              <a:rPr lang="en-US" sz="2800" dirty="0" smtClean="0"/>
              <a:t>It can even put a company                                                  out-of-business</a:t>
            </a:r>
            <a:endParaRPr lang="en-US" dirty="0"/>
          </a:p>
        </p:txBody>
      </p:sp>
      <p:pic>
        <p:nvPicPr>
          <p:cNvPr id="81924" name="Picture 2" title="Line of firetru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1288" y="1635125"/>
            <a:ext cx="2287587"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title="Ambulance on roa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5060" y="4114800"/>
            <a:ext cx="2628900" cy="17526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a:lnSpc>
                <a:spcPts val="4575"/>
              </a:lnSpc>
            </a:pPr>
            <a:r>
              <a:rPr lang="en-US" smtClean="0"/>
              <a:t>Alertness, Wellness, &amp; Sleep </a:t>
            </a:r>
          </a:p>
        </p:txBody>
      </p:sp>
      <p:sp>
        <p:nvSpPr>
          <p:cNvPr id="82947" name="Content Placeholder 2"/>
          <p:cNvSpPr>
            <a:spLocks noGrp="1"/>
          </p:cNvSpPr>
          <p:nvPr>
            <p:ph idx="1"/>
          </p:nvPr>
        </p:nvSpPr>
        <p:spPr>
          <a:xfrm>
            <a:off x="457200" y="1600200"/>
            <a:ext cx="6096000" cy="4525963"/>
          </a:xfrm>
        </p:spPr>
        <p:txBody>
          <a:bodyPr/>
          <a:lstStyle/>
          <a:p>
            <a:r>
              <a:rPr lang="en-US" dirty="0" smtClean="0"/>
              <a:t>What is alertness?</a:t>
            </a:r>
            <a:br>
              <a:rPr lang="en-US" dirty="0" smtClean="0"/>
            </a:br>
            <a:r>
              <a:rPr lang="en-US" dirty="0" smtClean="0"/>
              <a:t>Alert = awake + attentive</a:t>
            </a:r>
          </a:p>
          <a:p>
            <a:r>
              <a:rPr lang="en-US" dirty="0" smtClean="0"/>
              <a:t>What is wellness?</a:t>
            </a:r>
            <a:br>
              <a:rPr lang="en-US" dirty="0" smtClean="0"/>
            </a:br>
            <a:r>
              <a:rPr lang="en-US" dirty="0" smtClean="0"/>
              <a:t>Wellness = physical, mental, emotional, &amp; behavioral health and well-being</a:t>
            </a:r>
          </a:p>
          <a:p>
            <a:r>
              <a:rPr lang="en-US" dirty="0" smtClean="0"/>
              <a:t>Good sleep is essential for both alertness and wellness.</a:t>
            </a:r>
          </a:p>
        </p:txBody>
      </p:sp>
      <p:pic>
        <p:nvPicPr>
          <p:cNvPr id="82948" name="Picture 2" title="Smiling, alert bus driver behind whe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133600"/>
            <a:ext cx="2133600"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304800"/>
            <a:ext cx="8229600" cy="1143000"/>
          </a:xfrm>
        </p:spPr>
        <p:txBody>
          <a:bodyPr/>
          <a:lstStyle/>
          <a:p>
            <a:pPr>
              <a:lnSpc>
                <a:spcPts val="4575"/>
              </a:lnSpc>
            </a:pPr>
            <a:r>
              <a:rPr lang="en-US" smtClean="0"/>
              <a:t>Good Sleep:  A Key to</a:t>
            </a:r>
            <a:br>
              <a:rPr lang="en-US" smtClean="0"/>
            </a:br>
            <a:r>
              <a:rPr lang="en-US" smtClean="0"/>
              <a:t>Performance &amp; Happiness</a:t>
            </a:r>
            <a:endParaRPr lang="en-US" sz="2400" smtClean="0">
              <a:solidFill>
                <a:srgbClr val="FF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514600"/>
            <a:ext cx="36576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2113" y="2509838"/>
            <a:ext cx="36576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51163" y="2514600"/>
            <a:ext cx="36576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67038" y="2530475"/>
            <a:ext cx="36576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67038" y="2493963"/>
            <a:ext cx="36576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3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6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8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12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par>
                                <p:cTn id="17" presetID="10" presetClass="entr" presetSubtype="0" fill="hold" nodeType="withEffect">
                                  <p:stCondLst>
                                    <p:cond delay="13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a:lnSpc>
                <a:spcPts val="4575"/>
              </a:lnSpc>
            </a:pPr>
            <a:r>
              <a:rPr lang="en-US" dirty="0" smtClean="0"/>
              <a:t>A Challenge &amp; Responsibility </a:t>
            </a:r>
          </a:p>
        </p:txBody>
      </p:sp>
      <p:sp>
        <p:nvSpPr>
          <p:cNvPr id="3" name="Content Placeholder 2"/>
          <p:cNvSpPr>
            <a:spLocks noGrp="1"/>
          </p:cNvSpPr>
          <p:nvPr>
            <p:ph idx="1"/>
          </p:nvPr>
        </p:nvSpPr>
        <p:spPr>
          <a:xfrm>
            <a:off x="457200" y="1600200"/>
            <a:ext cx="5688013" cy="4525963"/>
          </a:xfrm>
        </p:spPr>
        <p:txBody>
          <a:bodyPr>
            <a:normAutofit lnSpcReduction="10000"/>
          </a:bodyPr>
          <a:lstStyle/>
          <a:p>
            <a:pPr>
              <a:defRPr/>
            </a:pPr>
            <a:r>
              <a:rPr lang="en-US" dirty="0" smtClean="0"/>
              <a:t>CMV driving is a challenging</a:t>
            </a:r>
            <a:br>
              <a:rPr lang="en-US" dirty="0" smtClean="0"/>
            </a:br>
            <a:r>
              <a:rPr lang="en-US" dirty="0" smtClean="0"/>
              <a:t>job under often-difficult</a:t>
            </a:r>
            <a:br>
              <a:rPr lang="en-US" dirty="0" smtClean="0"/>
            </a:br>
            <a:r>
              <a:rPr lang="en-US" dirty="0" smtClean="0"/>
              <a:t>conditions.</a:t>
            </a:r>
          </a:p>
          <a:p>
            <a:pPr>
              <a:defRPr/>
            </a:pPr>
            <a:r>
              <a:rPr lang="en-US" dirty="0" smtClean="0"/>
              <a:t>Each driver has a personal responsibility to wisely manage his or her own sleep, health, and lifestyle.  </a:t>
            </a:r>
          </a:p>
          <a:p>
            <a:pPr>
              <a:defRPr/>
            </a:pPr>
            <a:r>
              <a:rPr lang="en-US" b="1" dirty="0" smtClean="0"/>
              <a:t>Sleep hygiene ≈ self-management</a:t>
            </a:r>
            <a:r>
              <a:rPr lang="en-US" dirty="0" smtClean="0"/>
              <a:t>. </a:t>
            </a:r>
            <a:endParaRPr lang="en-US" sz="2400" dirty="0" smtClean="0"/>
          </a:p>
        </p:txBody>
      </p:sp>
      <p:pic>
        <p:nvPicPr>
          <p:cNvPr id="84996" name="Picture 2" title="Driver in front of tr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81200"/>
            <a:ext cx="2668588" cy="399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4"/>
          <p:cNvSpPr>
            <a:spLocks noGrp="1"/>
          </p:cNvSpPr>
          <p:nvPr>
            <p:ph type="ctrTitle"/>
          </p:nvPr>
        </p:nvSpPr>
        <p:spPr>
          <a:solidFill>
            <a:srgbClr val="C00000">
              <a:alpha val="59999"/>
            </a:srgbClr>
          </a:solidFill>
          <a:ln w="9525" cmpd="sng"/>
        </p:spPr>
        <p:txBody>
          <a:bodyPr/>
          <a:lstStyle/>
          <a:p>
            <a:r>
              <a:rPr lang="en-US" dirty="0" smtClean="0"/>
              <a:t>Lesson 1: Characteristics of</a:t>
            </a:r>
            <a:br>
              <a:rPr lang="en-US" dirty="0" smtClean="0"/>
            </a:br>
            <a:r>
              <a:rPr lang="en-US" dirty="0" smtClean="0"/>
              <a:t> Fatigue &amp; Fatigue Crashes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a:lnSpc>
                <a:spcPts val="4575"/>
              </a:lnSpc>
            </a:pPr>
            <a:r>
              <a:rPr lang="en-US" sz="4000" b="1" dirty="0" smtClean="0">
                <a:solidFill>
                  <a:srgbClr val="002060"/>
                </a:solidFill>
              </a:rPr>
              <a:t> </a:t>
            </a:r>
            <a:r>
              <a:rPr lang="en-US" dirty="0" smtClean="0"/>
              <a:t>What is Fatigue?</a:t>
            </a:r>
          </a:p>
        </p:txBody>
      </p:sp>
      <p:sp>
        <p:nvSpPr>
          <p:cNvPr id="87043" name="Content Placeholder 2"/>
          <p:cNvSpPr>
            <a:spLocks noGrp="1"/>
          </p:cNvSpPr>
          <p:nvPr>
            <p:ph idx="1"/>
          </p:nvPr>
        </p:nvSpPr>
        <p:spPr/>
        <p:txBody>
          <a:bodyPr/>
          <a:lstStyle/>
          <a:p>
            <a:pPr>
              <a:buFont typeface="Arial" pitchFamily="34" charset="0"/>
              <a:buNone/>
            </a:pPr>
            <a:r>
              <a:rPr lang="en-US" u="sng" dirty="0" smtClean="0"/>
              <a:t>Topics</a:t>
            </a:r>
            <a:r>
              <a:rPr lang="en-US" dirty="0" smtClean="0"/>
              <a:t>: </a:t>
            </a:r>
          </a:p>
          <a:p>
            <a:r>
              <a:rPr lang="en-US" dirty="0" smtClean="0"/>
              <a:t>Fatigue elements/aspects</a:t>
            </a:r>
          </a:p>
          <a:p>
            <a:r>
              <a:rPr lang="en-US" dirty="0" smtClean="0"/>
              <a:t>Two categories of fatigue:</a:t>
            </a:r>
          </a:p>
          <a:p>
            <a:pPr lvl="1"/>
            <a:r>
              <a:rPr lang="en-US" dirty="0" smtClean="0"/>
              <a:t>Internal</a:t>
            </a:r>
          </a:p>
          <a:p>
            <a:pPr lvl="1"/>
            <a:r>
              <a:rPr lang="en-US" dirty="0" smtClean="0"/>
              <a:t>Task-related</a:t>
            </a:r>
          </a:p>
          <a:p>
            <a:r>
              <a:rPr lang="en-US" dirty="0" smtClean="0"/>
              <a:t>How fatigue progresses</a:t>
            </a:r>
          </a:p>
          <a:p>
            <a:r>
              <a:rPr lang="en-US" dirty="0" smtClean="0"/>
              <a:t>Sleep as the principal antidote to fatigue</a:t>
            </a:r>
          </a:p>
          <a:p>
            <a:pPr>
              <a:buFont typeface="Arial" pitchFamily="34" charset="0"/>
              <a:buNone/>
            </a:pPr>
            <a:endParaRPr lang="en-US" dirty="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pPr>
              <a:defRPr/>
            </a:pPr>
            <a:r>
              <a:rPr lang="en-US" sz="4900" dirty="0" smtClean="0"/>
              <a:t/>
            </a:r>
            <a:br>
              <a:rPr lang="en-US" sz="4900" dirty="0" smtClean="0"/>
            </a:br>
            <a:r>
              <a:rPr lang="en-US" sz="4900" dirty="0" smtClean="0"/>
              <a:t>Fatigue involves . . .  </a:t>
            </a:r>
            <a:r>
              <a:rPr lang="en-US" dirty="0" smtClean="0"/>
              <a:t/>
            </a:r>
            <a:br>
              <a:rPr lang="en-US" dirty="0" smtClean="0"/>
            </a:br>
            <a:endParaRPr lang="en-US" dirty="0"/>
          </a:p>
        </p:txBody>
      </p:sp>
      <p:sp>
        <p:nvSpPr>
          <p:cNvPr id="3" name="Content Placeholder 2"/>
          <p:cNvSpPr>
            <a:spLocks noGrp="1"/>
          </p:cNvSpPr>
          <p:nvPr>
            <p:ph idx="1"/>
          </p:nvPr>
        </p:nvSpPr>
        <p:spPr/>
        <p:txBody>
          <a:bodyPr>
            <a:normAutofit lnSpcReduction="10000"/>
          </a:bodyPr>
          <a:lstStyle/>
          <a:p>
            <a:pPr>
              <a:defRPr/>
            </a:pPr>
            <a:r>
              <a:rPr lang="en-US" dirty="0" smtClean="0"/>
              <a:t>Decreased alertness</a:t>
            </a:r>
          </a:p>
          <a:p>
            <a:pPr>
              <a:defRPr/>
            </a:pPr>
            <a:r>
              <a:rPr lang="en-US" dirty="0" smtClean="0"/>
              <a:t>Decreased attention to the                    environment (vigilance)</a:t>
            </a:r>
          </a:p>
          <a:p>
            <a:pPr>
              <a:defRPr/>
            </a:pPr>
            <a:r>
              <a:rPr lang="en-US" dirty="0" smtClean="0"/>
              <a:t>Reduced performance</a:t>
            </a:r>
          </a:p>
          <a:p>
            <a:pPr>
              <a:defRPr/>
            </a:pPr>
            <a:r>
              <a:rPr lang="en-US" dirty="0" smtClean="0"/>
              <a:t>Reduced motivation</a:t>
            </a:r>
          </a:p>
          <a:p>
            <a:pPr>
              <a:defRPr/>
            </a:pPr>
            <a:r>
              <a:rPr lang="en-US" dirty="0" smtClean="0"/>
              <a:t>Irritability</a:t>
            </a:r>
          </a:p>
          <a:p>
            <a:pPr>
              <a:defRPr/>
            </a:pPr>
            <a:r>
              <a:rPr lang="en-US" dirty="0" smtClean="0"/>
              <a:t>Impaired judgment</a:t>
            </a:r>
          </a:p>
          <a:p>
            <a:pPr>
              <a:defRPr/>
            </a:pPr>
            <a:r>
              <a:rPr lang="en-US" dirty="0" smtClean="0"/>
              <a:t>Feelings of drowsiness</a:t>
            </a:r>
            <a:endParaRPr lang="en-US" dirty="0" smtClean="0">
              <a:latin typeface="+mj-lt"/>
            </a:endParaRPr>
          </a:p>
          <a:p>
            <a:pPr>
              <a:defRPr/>
            </a:pPr>
            <a:endParaRPr lang="en-US" dirty="0">
              <a:solidFill>
                <a:srgbClr val="002060"/>
              </a:solidFill>
            </a:endParaRPr>
          </a:p>
        </p:txBody>
      </p:sp>
      <p:pic>
        <p:nvPicPr>
          <p:cNvPr id="88068" name="Picture 2" title="Sleepy man with tow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81200"/>
            <a:ext cx="2328863"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lnSpc>
                <a:spcPts val="4575"/>
              </a:lnSpc>
            </a:pPr>
            <a:r>
              <a:rPr lang="en-US" smtClean="0"/>
              <a:t>Module 5 Train-the-Trainer</a:t>
            </a:r>
            <a:br>
              <a:rPr lang="en-US" smtClean="0"/>
            </a:br>
            <a:r>
              <a:rPr lang="en-US" smtClean="0"/>
              <a:t>Learning Goals (3 of 3)</a:t>
            </a:r>
          </a:p>
        </p:txBody>
      </p:sp>
      <p:sp>
        <p:nvSpPr>
          <p:cNvPr id="32771" name="Content Placeholder 2"/>
          <p:cNvSpPr>
            <a:spLocks noGrp="1"/>
          </p:cNvSpPr>
          <p:nvPr>
            <p:ph idx="1"/>
          </p:nvPr>
        </p:nvSpPr>
        <p:spPr>
          <a:xfrm>
            <a:off x="457200" y="1600200"/>
            <a:ext cx="5638800" cy="4525963"/>
          </a:xfrm>
        </p:spPr>
        <p:txBody>
          <a:bodyPr/>
          <a:lstStyle/>
          <a:p>
            <a:r>
              <a:rPr lang="en-US" b="1" i="1" smtClean="0"/>
              <a:t>Attitudes:</a:t>
            </a:r>
            <a:r>
              <a:rPr lang="en-US" smtClean="0"/>
              <a:t> </a:t>
            </a:r>
          </a:p>
          <a:p>
            <a:pPr lvl="1" eaLnBrk="1" hangingPunct="1"/>
            <a:r>
              <a:rPr lang="en-US" smtClean="0"/>
              <a:t>Value sleep, alertness, and wellness as major factors in driver performance, safety, and happiness</a:t>
            </a:r>
          </a:p>
          <a:p>
            <a:pPr lvl="1" eaLnBrk="1" hangingPunct="1"/>
            <a:r>
              <a:rPr lang="en-US" smtClean="0"/>
              <a:t>Commitment to train and manage drivers in ways supporting health and alertness</a:t>
            </a:r>
          </a:p>
        </p:txBody>
      </p:sp>
      <p:pic>
        <p:nvPicPr>
          <p:cNvPr id="32772" name="Picture 2" descr="P:\457407\Working\Documents\Module Content\istock photos\Module 5\refe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038" y="1524000"/>
            <a:ext cx="14859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3" descr="P:\457407\Working\Documents\Module Content\istock photos\Module 5\train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950" y="3886200"/>
            <a:ext cx="2947988"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900" dirty="0" smtClean="0"/>
              <a:t>Internal vs. Task-Related Fatigue </a:t>
            </a:r>
            <a:endParaRPr lang="en-US" dirty="0"/>
          </a:p>
        </p:txBody>
      </p:sp>
      <p:sp>
        <p:nvSpPr>
          <p:cNvPr id="3" name="Content Placeholder 2"/>
          <p:cNvSpPr>
            <a:spLocks noGrp="1"/>
          </p:cNvSpPr>
          <p:nvPr>
            <p:ph idx="1"/>
          </p:nvPr>
        </p:nvSpPr>
        <p:spPr/>
        <p:txBody>
          <a:bodyPr>
            <a:normAutofit fontScale="92500" lnSpcReduction="10000"/>
          </a:bodyPr>
          <a:lstStyle/>
          <a:p>
            <a:pPr>
              <a:defRPr/>
            </a:pPr>
            <a:r>
              <a:rPr lang="en-US" dirty="0" smtClean="0"/>
              <a:t>Two general categories of fatigue:</a:t>
            </a:r>
          </a:p>
          <a:p>
            <a:pPr lvl="1">
              <a:defRPr/>
            </a:pPr>
            <a:r>
              <a:rPr lang="en-US" sz="3200" b="1" dirty="0" smtClean="0"/>
              <a:t>Internal fatigue</a:t>
            </a:r>
            <a:br>
              <a:rPr lang="en-US" sz="3200" b="1" dirty="0" smtClean="0"/>
            </a:br>
            <a:r>
              <a:rPr lang="en-US" sz="3200" dirty="0" smtClean="0"/>
              <a:t>(sleep-related)</a:t>
            </a:r>
          </a:p>
          <a:p>
            <a:pPr lvl="1">
              <a:defRPr/>
            </a:pPr>
            <a:r>
              <a:rPr lang="en-US" sz="3200" b="1" dirty="0" smtClean="0"/>
              <a:t>Task-related fatigue</a:t>
            </a:r>
            <a:br>
              <a:rPr lang="en-US" sz="3200" b="1" dirty="0" smtClean="0"/>
            </a:br>
            <a:r>
              <a:rPr lang="en-US" sz="3200" dirty="0" smtClean="0"/>
              <a:t>(activity-related)</a:t>
            </a:r>
            <a:endParaRPr lang="en-US" sz="3200" b="1" dirty="0" smtClean="0"/>
          </a:p>
          <a:p>
            <a:pPr>
              <a:defRPr/>
            </a:pPr>
            <a:r>
              <a:rPr lang="en-US" dirty="0" smtClean="0"/>
              <a:t>Both can affect your performance even if you don’t fall asleep-at-the-wheel</a:t>
            </a:r>
          </a:p>
          <a:p>
            <a:pPr>
              <a:defRPr/>
            </a:pPr>
            <a:r>
              <a:rPr lang="en-US" dirty="0" smtClean="0"/>
              <a:t>Reduced </a:t>
            </a:r>
            <a:r>
              <a:rPr lang="en-US" b="1" i="1" dirty="0" smtClean="0"/>
              <a:t>vigilance</a:t>
            </a:r>
            <a:r>
              <a:rPr lang="en-US" dirty="0" smtClean="0"/>
              <a:t> begins well before feelings of sleepiness </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a:lnSpc>
                <a:spcPts val="4575"/>
              </a:lnSpc>
            </a:pPr>
            <a:r>
              <a:rPr lang="en-US" dirty="0" smtClean="0"/>
              <a:t/>
            </a:r>
            <a:br>
              <a:rPr lang="en-US" dirty="0" smtClean="0"/>
            </a:br>
            <a:r>
              <a:rPr lang="en-US" dirty="0" smtClean="0"/>
              <a:t>Internal vs. Task-Related Fatigue </a:t>
            </a:r>
            <a:br>
              <a:rPr lang="en-US" dirty="0" smtClean="0"/>
            </a:br>
            <a:endParaRPr lang="en-US" dirty="0" smtClean="0"/>
          </a:p>
        </p:txBody>
      </p:sp>
      <p:grpSp>
        <p:nvGrpSpPr>
          <p:cNvPr id="2" name="Group 29"/>
          <p:cNvGrpSpPr>
            <a:grpSpLocks/>
          </p:cNvGrpSpPr>
          <p:nvPr/>
        </p:nvGrpSpPr>
        <p:grpSpPr bwMode="auto">
          <a:xfrm>
            <a:off x="1447800" y="1536700"/>
            <a:ext cx="3125788" cy="2655888"/>
            <a:chOff x="1447800" y="1536372"/>
            <a:chExt cx="3126222" cy="2656695"/>
          </a:xfrm>
        </p:grpSpPr>
        <p:sp>
          <p:nvSpPr>
            <p:cNvPr id="6" name="Rounded Rectangle 5"/>
            <p:cNvSpPr/>
            <p:nvPr/>
          </p:nvSpPr>
          <p:spPr>
            <a:xfrm>
              <a:off x="1447800" y="1536372"/>
              <a:ext cx="2983327" cy="2555064"/>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p>
          </p:txBody>
        </p:sp>
        <p:sp>
          <p:nvSpPr>
            <p:cNvPr id="7" name="TextBox 6"/>
            <p:cNvSpPr txBox="1"/>
            <p:nvPr/>
          </p:nvSpPr>
          <p:spPr>
            <a:xfrm>
              <a:off x="1563704" y="1577660"/>
              <a:ext cx="3010318" cy="2615407"/>
            </a:xfrm>
            <a:prstGeom prst="rect">
              <a:avLst/>
            </a:prstGeom>
            <a:noFill/>
          </p:spPr>
          <p:txBody>
            <a:bodyPr>
              <a:spAutoFit/>
            </a:bodyPr>
            <a:lstStyle/>
            <a:p>
              <a:pPr>
                <a:defRPr/>
              </a:pPr>
              <a:r>
                <a:rPr lang="en-US" sz="2400" dirty="0">
                  <a:solidFill>
                    <a:schemeClr val="bg1"/>
                  </a:solidFill>
                </a:rPr>
                <a:t>Internal Factors</a:t>
              </a:r>
            </a:p>
            <a:p>
              <a:pPr marL="285750" indent="-285750">
                <a:buFont typeface="Arial" pitchFamily="34" charset="0"/>
                <a:buChar char="•"/>
                <a:defRPr/>
              </a:pPr>
              <a:r>
                <a:rPr lang="en-US" sz="2000" dirty="0">
                  <a:solidFill>
                    <a:schemeClr val="bg1"/>
                  </a:solidFill>
                </a:rPr>
                <a:t>Individual Susceptibility</a:t>
              </a:r>
            </a:p>
            <a:p>
              <a:pPr marL="285750" indent="-285750">
                <a:buFont typeface="Arial" pitchFamily="34" charset="0"/>
                <a:buChar char="•"/>
                <a:defRPr/>
              </a:pPr>
              <a:r>
                <a:rPr lang="en-US" sz="2000" dirty="0">
                  <a:solidFill>
                    <a:schemeClr val="bg1"/>
                  </a:solidFill>
                </a:rPr>
                <a:t>Amount of Sleep</a:t>
              </a:r>
            </a:p>
            <a:p>
              <a:pPr marL="285750" indent="-285750">
                <a:buFont typeface="Arial" pitchFamily="34" charset="0"/>
                <a:buChar char="•"/>
                <a:defRPr/>
              </a:pPr>
              <a:r>
                <a:rPr lang="en-US" sz="2000" dirty="0">
                  <a:solidFill>
                    <a:schemeClr val="bg1"/>
                  </a:solidFill>
                </a:rPr>
                <a:t>Time-of-Day</a:t>
              </a:r>
            </a:p>
            <a:p>
              <a:pPr marL="285750" indent="-285750">
                <a:buFont typeface="Arial" pitchFamily="34" charset="0"/>
                <a:buChar char="•"/>
                <a:defRPr/>
              </a:pPr>
              <a:r>
                <a:rPr lang="en-US" sz="2000" dirty="0">
                  <a:solidFill>
                    <a:schemeClr val="bg1"/>
                  </a:solidFill>
                </a:rPr>
                <a:t>Time Awake</a:t>
              </a:r>
            </a:p>
            <a:p>
              <a:pPr marL="285750" indent="-285750">
                <a:buFont typeface="Arial" pitchFamily="34" charset="0"/>
                <a:buChar char="•"/>
                <a:defRPr/>
              </a:pPr>
              <a:r>
                <a:rPr lang="en-US" sz="2000" dirty="0">
                  <a:solidFill>
                    <a:schemeClr val="bg1"/>
                  </a:solidFill>
                </a:rPr>
                <a:t>Stimulants, Other Drugs</a:t>
              </a:r>
            </a:p>
            <a:p>
              <a:pPr marL="285750" indent="-285750">
                <a:buFont typeface="Arial" pitchFamily="34" charset="0"/>
                <a:buChar char="•"/>
                <a:defRPr/>
              </a:pPr>
              <a:r>
                <a:rPr lang="en-US" sz="2000" dirty="0">
                  <a:solidFill>
                    <a:schemeClr val="bg1"/>
                  </a:solidFill>
                </a:rPr>
                <a:t>Health</a:t>
              </a:r>
            </a:p>
            <a:p>
              <a:pPr marL="285750" indent="-285750">
                <a:buFont typeface="Arial" pitchFamily="34" charset="0"/>
                <a:buChar char="•"/>
                <a:defRPr/>
              </a:pPr>
              <a:r>
                <a:rPr lang="en-US" sz="2000" dirty="0">
                  <a:solidFill>
                    <a:schemeClr val="bg1"/>
                  </a:solidFill>
                </a:rPr>
                <a:t>Mood</a:t>
              </a:r>
            </a:p>
          </p:txBody>
        </p:sp>
      </p:grpSp>
      <p:grpSp>
        <p:nvGrpSpPr>
          <p:cNvPr id="3" name="Group 30"/>
          <p:cNvGrpSpPr>
            <a:grpSpLocks/>
          </p:cNvGrpSpPr>
          <p:nvPr/>
        </p:nvGrpSpPr>
        <p:grpSpPr bwMode="auto">
          <a:xfrm>
            <a:off x="4648200" y="1536700"/>
            <a:ext cx="3128963" cy="2513013"/>
            <a:chOff x="4648200" y="1536372"/>
            <a:chExt cx="3129615" cy="2513936"/>
          </a:xfrm>
        </p:grpSpPr>
        <p:sp>
          <p:nvSpPr>
            <p:cNvPr id="8" name="Rounded Rectangle 7"/>
            <p:cNvSpPr/>
            <p:nvPr/>
          </p:nvSpPr>
          <p:spPr>
            <a:xfrm>
              <a:off x="4648200" y="1536372"/>
              <a:ext cx="3124851" cy="2513936"/>
            </a:xfrm>
            <a:prstGeom prst="roundRect">
              <a:avLst/>
            </a:prstGeom>
            <a:solidFill>
              <a:schemeClr val="accent6"/>
            </a:solidFill>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p>
          </p:txBody>
        </p:sp>
        <p:sp>
          <p:nvSpPr>
            <p:cNvPr id="10" name="TextBox 9"/>
            <p:cNvSpPr txBox="1"/>
            <p:nvPr/>
          </p:nvSpPr>
          <p:spPr>
            <a:xfrm>
              <a:off x="4881612" y="1599895"/>
              <a:ext cx="2896203" cy="1846941"/>
            </a:xfrm>
            <a:prstGeom prst="rect">
              <a:avLst/>
            </a:prstGeom>
            <a:noFill/>
          </p:spPr>
          <p:txBody>
            <a:bodyPr>
              <a:spAutoFit/>
            </a:bodyPr>
            <a:lstStyle/>
            <a:p>
              <a:pPr>
                <a:defRPr/>
              </a:pPr>
              <a:r>
                <a:rPr lang="en-US" sz="2400" dirty="0">
                  <a:solidFill>
                    <a:schemeClr val="bg1"/>
                  </a:solidFill>
                </a:rPr>
                <a:t>Task-Related Factors</a:t>
              </a:r>
            </a:p>
            <a:p>
              <a:pPr marL="285750" indent="-285750">
                <a:buFont typeface="Arial" pitchFamily="34" charset="0"/>
                <a:buChar char="•"/>
                <a:defRPr/>
              </a:pPr>
              <a:r>
                <a:rPr lang="en-US" sz="2400" dirty="0">
                  <a:solidFill>
                    <a:schemeClr val="bg1"/>
                  </a:solidFill>
                </a:rPr>
                <a:t>Time-on-Task</a:t>
              </a:r>
            </a:p>
            <a:p>
              <a:pPr marL="285750" indent="-285750">
                <a:buFont typeface="Arial" pitchFamily="34" charset="0"/>
                <a:buChar char="•"/>
                <a:defRPr/>
              </a:pPr>
              <a:r>
                <a:rPr lang="en-US" sz="2400" dirty="0">
                  <a:solidFill>
                    <a:schemeClr val="bg1"/>
                  </a:solidFill>
                </a:rPr>
                <a:t>Task Complexity</a:t>
              </a:r>
            </a:p>
            <a:p>
              <a:pPr marL="285750" indent="-285750">
                <a:buFont typeface="Arial" pitchFamily="34" charset="0"/>
                <a:buChar char="•"/>
                <a:defRPr/>
              </a:pPr>
              <a:r>
                <a:rPr lang="en-US" sz="2400" dirty="0">
                  <a:solidFill>
                    <a:schemeClr val="bg1"/>
                  </a:solidFill>
                </a:rPr>
                <a:t>Task Monotony</a:t>
              </a:r>
            </a:p>
            <a:p>
              <a:pPr>
                <a:defRPr/>
              </a:pPr>
              <a:endParaRPr lang="en-US" dirty="0"/>
            </a:p>
          </p:txBody>
        </p:sp>
      </p:grpSp>
      <p:grpSp>
        <p:nvGrpSpPr>
          <p:cNvPr id="4" name="Group 8"/>
          <p:cNvGrpSpPr>
            <a:grpSpLocks/>
          </p:cNvGrpSpPr>
          <p:nvPr/>
        </p:nvGrpSpPr>
        <p:grpSpPr bwMode="auto">
          <a:xfrm>
            <a:off x="2811463" y="3921125"/>
            <a:ext cx="3276600" cy="1065213"/>
            <a:chOff x="2806767" y="3920766"/>
            <a:chExt cx="3276600" cy="1065869"/>
          </a:xfrm>
        </p:grpSpPr>
        <p:sp>
          <p:nvSpPr>
            <p:cNvPr id="11" name="Rounded Rectangle 10"/>
            <p:cNvSpPr/>
            <p:nvPr/>
          </p:nvSpPr>
          <p:spPr>
            <a:xfrm>
              <a:off x="2806767" y="4405252"/>
              <a:ext cx="3276600" cy="533728"/>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p>
          </p:txBody>
        </p:sp>
        <p:sp>
          <p:nvSpPr>
            <p:cNvPr id="90127" name="TextBox 11"/>
            <p:cNvSpPr txBox="1">
              <a:spLocks noChangeArrowheads="1"/>
            </p:cNvSpPr>
            <p:nvPr/>
          </p:nvSpPr>
          <p:spPr bwMode="auto">
            <a:xfrm>
              <a:off x="2853288" y="4524970"/>
              <a:ext cx="3220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	</a:t>
              </a:r>
              <a:r>
                <a:rPr lang="en-US" sz="2400">
                  <a:solidFill>
                    <a:schemeClr val="bg1"/>
                  </a:solidFill>
                </a:rPr>
                <a:t>ALERTNESS</a:t>
              </a:r>
            </a:p>
          </p:txBody>
        </p:sp>
        <p:cxnSp>
          <p:nvCxnSpPr>
            <p:cNvPr id="18" name="Straight Arrow Connector 17"/>
            <p:cNvCxnSpPr/>
            <p:nvPr/>
          </p:nvCxnSpPr>
          <p:spPr>
            <a:xfrm>
              <a:off x="3373504" y="3920766"/>
              <a:ext cx="381000" cy="484486"/>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881629" y="3920766"/>
              <a:ext cx="419100" cy="484486"/>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28"/>
          <p:cNvGrpSpPr>
            <a:grpSpLocks/>
          </p:cNvGrpSpPr>
          <p:nvPr/>
        </p:nvGrpSpPr>
        <p:grpSpPr bwMode="auto">
          <a:xfrm>
            <a:off x="2811463" y="4986338"/>
            <a:ext cx="3276600" cy="855662"/>
            <a:chOff x="2811580" y="4986635"/>
            <a:chExt cx="3276600" cy="855900"/>
          </a:xfrm>
        </p:grpSpPr>
        <p:sp>
          <p:nvSpPr>
            <p:cNvPr id="13" name="Rounded Rectangle 12"/>
            <p:cNvSpPr/>
            <p:nvPr/>
          </p:nvSpPr>
          <p:spPr>
            <a:xfrm>
              <a:off x="2811580" y="5308987"/>
              <a:ext cx="3276600" cy="533548"/>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p>
          </p:txBody>
        </p:sp>
        <p:sp>
          <p:nvSpPr>
            <p:cNvPr id="90124" name="TextBox 14"/>
            <p:cNvSpPr txBox="1">
              <a:spLocks noChangeArrowheads="1"/>
            </p:cNvSpPr>
            <p:nvPr/>
          </p:nvSpPr>
          <p:spPr bwMode="auto">
            <a:xfrm>
              <a:off x="2867527" y="5345002"/>
              <a:ext cx="3220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t>	</a:t>
              </a:r>
              <a:r>
                <a:rPr lang="en-US" sz="2400" dirty="0">
                  <a:solidFill>
                    <a:schemeClr val="bg1"/>
                  </a:solidFill>
                </a:rPr>
                <a:t>ATTENTION</a:t>
              </a:r>
            </a:p>
          </p:txBody>
        </p:sp>
        <p:cxnSp>
          <p:nvCxnSpPr>
            <p:cNvPr id="22" name="Straight Arrow Connector 21"/>
            <p:cNvCxnSpPr>
              <a:stCxn id="90127" idx="2"/>
              <a:endCxn id="90124" idx="0"/>
            </p:cNvCxnSpPr>
            <p:nvPr/>
          </p:nvCxnSpPr>
          <p:spPr>
            <a:xfrm>
              <a:off x="4468930" y="4986635"/>
              <a:ext cx="9525" cy="358875"/>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25"/>
          <p:cNvGrpSpPr>
            <a:grpSpLocks/>
          </p:cNvGrpSpPr>
          <p:nvPr/>
        </p:nvGrpSpPr>
        <p:grpSpPr bwMode="auto">
          <a:xfrm>
            <a:off x="2438400" y="5870575"/>
            <a:ext cx="4191000" cy="911225"/>
            <a:chOff x="2438400" y="5870354"/>
            <a:chExt cx="4191001" cy="911446"/>
          </a:xfrm>
        </p:grpSpPr>
        <p:sp>
          <p:nvSpPr>
            <p:cNvPr id="14" name="Rounded Rectangle 13"/>
            <p:cNvSpPr/>
            <p:nvPr/>
          </p:nvSpPr>
          <p:spPr>
            <a:xfrm>
              <a:off x="2438400" y="6095834"/>
              <a:ext cx="4191001" cy="685966"/>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p>
          </p:txBody>
        </p:sp>
        <p:sp>
          <p:nvSpPr>
            <p:cNvPr id="90121" name="TextBox 15"/>
            <p:cNvSpPr txBox="1">
              <a:spLocks noChangeArrowheads="1"/>
            </p:cNvSpPr>
            <p:nvPr/>
          </p:nvSpPr>
          <p:spPr bwMode="auto">
            <a:xfrm>
              <a:off x="2438401" y="6196197"/>
              <a:ext cx="419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dirty="0">
                  <a:solidFill>
                    <a:schemeClr val="bg1"/>
                  </a:solidFill>
                </a:rPr>
                <a:t>DRIVING PERFORMANCE</a:t>
              </a:r>
            </a:p>
          </p:txBody>
        </p:sp>
        <p:cxnSp>
          <p:nvCxnSpPr>
            <p:cNvPr id="25" name="Straight Arrow Connector 24"/>
            <p:cNvCxnSpPr/>
            <p:nvPr/>
          </p:nvCxnSpPr>
          <p:spPr>
            <a:xfrm>
              <a:off x="4473575" y="5870354"/>
              <a:ext cx="0" cy="325517"/>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7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20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ppt_x"/>
                                          </p:val>
                                        </p:tav>
                                        <p:tav tm="100000">
                                          <p:val>
                                            <p:strVal val="#ppt_x"/>
                                          </p:val>
                                        </p:tav>
                                      </p:tavLst>
                                    </p:anim>
                                    <p:anim calcmode="lin" valueType="num">
                                      <p:cBhvr additive="base">
                                        <p:cTn id="12" dur="2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320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 fill="hold"/>
                                        <p:tgtEl>
                                          <p:spTgt spid="4"/>
                                        </p:tgtEl>
                                        <p:attrNameLst>
                                          <p:attrName>ppt_x</p:attrName>
                                        </p:attrNameLst>
                                      </p:cBhvr>
                                      <p:tavLst>
                                        <p:tav tm="0">
                                          <p:val>
                                            <p:strVal val="#ppt_x"/>
                                          </p:val>
                                        </p:tav>
                                        <p:tav tm="100000">
                                          <p:val>
                                            <p:strVal val="#ppt_x"/>
                                          </p:val>
                                        </p:tav>
                                      </p:tavLst>
                                    </p:anim>
                                    <p:anim calcmode="lin" valueType="num">
                                      <p:cBhvr additive="base">
                                        <p:cTn id="16" dur="2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40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ppt_x"/>
                                          </p:val>
                                        </p:tav>
                                        <p:tav tm="100000">
                                          <p:val>
                                            <p:strVal val="#ppt_x"/>
                                          </p:val>
                                        </p:tav>
                                      </p:tavLst>
                                    </p:anim>
                                    <p:anim calcmode="lin" valueType="num">
                                      <p:cBhvr additive="base">
                                        <p:cTn id="20" dur="20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360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000" fill="hold"/>
                                        <p:tgtEl>
                                          <p:spTgt spid="9"/>
                                        </p:tgtEl>
                                        <p:attrNameLst>
                                          <p:attrName>ppt_x</p:attrName>
                                        </p:attrNameLst>
                                      </p:cBhvr>
                                      <p:tavLst>
                                        <p:tav tm="0">
                                          <p:val>
                                            <p:strVal val="#ppt_x"/>
                                          </p:val>
                                        </p:tav>
                                        <p:tav tm="100000">
                                          <p:val>
                                            <p:strVal val="#ppt_x"/>
                                          </p:val>
                                        </p:tav>
                                      </p:tavLst>
                                    </p:anim>
                                    <p:anim calcmode="lin" valueType="num">
                                      <p:cBhvr additive="base">
                                        <p:cTn id="24"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28600" y="533400"/>
            <a:ext cx="8686800" cy="1143000"/>
          </a:xfrm>
        </p:spPr>
        <p:txBody>
          <a:bodyPr>
            <a:normAutofit fontScale="90000"/>
          </a:bodyPr>
          <a:lstStyle/>
          <a:p>
            <a:pPr>
              <a:defRPr/>
            </a:pPr>
            <a:r>
              <a:rPr lang="en-US" sz="4900" dirty="0" smtClean="0"/>
              <a:t>SLEEP</a:t>
            </a:r>
            <a:br>
              <a:rPr lang="en-US" sz="4900" dirty="0" smtClean="0"/>
            </a:br>
            <a:r>
              <a:rPr lang="en-US" sz="4200" dirty="0" smtClean="0"/>
              <a:t>The Most Important Antidote to Fatigue  </a:t>
            </a:r>
            <a:r>
              <a:rPr lang="en-US" dirty="0" smtClean="0"/>
              <a:t/>
            </a:r>
            <a:br>
              <a:rPr lang="en-US" dirty="0" smtClean="0"/>
            </a:br>
            <a:endParaRPr lang="en-US" dirty="0"/>
          </a:p>
        </p:txBody>
      </p:sp>
      <p:pic>
        <p:nvPicPr>
          <p:cNvPr id="9113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066800"/>
            <a:ext cx="6477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000" i="1" dirty="0" smtClean="0">
                <a:solidFill>
                  <a:srgbClr val="002060"/>
                </a:solidFill>
              </a:rPr>
              <a:t/>
            </a:r>
            <a:br>
              <a:rPr lang="en-US" sz="4000" i="1" dirty="0" smtClean="0">
                <a:solidFill>
                  <a:srgbClr val="002060"/>
                </a:solidFill>
              </a:rPr>
            </a:br>
            <a:r>
              <a:rPr lang="en-US" sz="4900" dirty="0" smtClean="0"/>
              <a:t>Fatigue Characteristics </a:t>
            </a:r>
            <a:br>
              <a:rPr lang="en-US" sz="4900" dirty="0" smtClean="0"/>
            </a:br>
            <a:endParaRPr lang="en-US" sz="4900" dirty="0"/>
          </a:p>
        </p:txBody>
      </p:sp>
      <p:sp>
        <p:nvSpPr>
          <p:cNvPr id="92163" name="Content Placeholder 2"/>
          <p:cNvSpPr>
            <a:spLocks noGrp="1"/>
          </p:cNvSpPr>
          <p:nvPr>
            <p:ph idx="1"/>
          </p:nvPr>
        </p:nvSpPr>
        <p:spPr/>
        <p:txBody>
          <a:bodyPr/>
          <a:lstStyle/>
          <a:p>
            <a:pPr>
              <a:buFont typeface="Arial" pitchFamily="34" charset="0"/>
              <a:buNone/>
            </a:pPr>
            <a:r>
              <a:rPr lang="en-US" u="sng" dirty="0" smtClean="0"/>
              <a:t>Topics</a:t>
            </a:r>
            <a:r>
              <a:rPr lang="en-US" dirty="0" smtClean="0"/>
              <a:t>:</a:t>
            </a:r>
          </a:p>
          <a:p>
            <a:r>
              <a:rPr lang="en-US" dirty="0" smtClean="0"/>
              <a:t>Acute vs. chronic</a:t>
            </a:r>
          </a:p>
          <a:p>
            <a:r>
              <a:rPr lang="en-US" dirty="0" smtClean="0"/>
              <a:t>Signs and symptoms</a:t>
            </a:r>
          </a:p>
          <a:p>
            <a:r>
              <a:rPr lang="en-US" dirty="0" smtClean="0"/>
              <a:t>Subjective vs. objective self-assessments</a:t>
            </a:r>
          </a:p>
          <a:p>
            <a:r>
              <a:rPr lang="en-US" dirty="0" smtClean="0"/>
              <a:t>Health effects of sleep deprivation</a:t>
            </a:r>
          </a:p>
          <a:p>
            <a:r>
              <a:rPr lang="en-US" dirty="0" smtClean="0"/>
              <a:t>Signs of chronic sleep deprivation</a:t>
            </a:r>
          </a:p>
          <a:p>
            <a:r>
              <a:rPr lang="en-US" dirty="0" smtClean="0"/>
              <a:t>Sleep debts and recovery</a:t>
            </a:r>
          </a:p>
          <a:p>
            <a:pPr>
              <a:buFont typeface="Arial" pitchFamily="34" charset="0"/>
              <a:buNone/>
            </a:pPr>
            <a:endParaRPr lang="en-US" dirty="0"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a:lnSpc>
                <a:spcPts val="4575"/>
              </a:lnSpc>
            </a:pPr>
            <a:r>
              <a:rPr lang="en-US" dirty="0" smtClean="0"/>
              <a:t>Acute vs. Chronic Fatigue </a:t>
            </a:r>
          </a:p>
        </p:txBody>
      </p:sp>
      <p:sp>
        <p:nvSpPr>
          <p:cNvPr id="3" name="Content Placeholder 2"/>
          <p:cNvSpPr>
            <a:spLocks noGrp="1"/>
          </p:cNvSpPr>
          <p:nvPr>
            <p:ph idx="1"/>
          </p:nvPr>
        </p:nvSpPr>
        <p:spPr>
          <a:xfrm>
            <a:off x="381000" y="1524000"/>
            <a:ext cx="8534400" cy="4800600"/>
          </a:xfrm>
        </p:spPr>
        <p:txBody>
          <a:bodyPr>
            <a:normAutofit fontScale="92500"/>
          </a:bodyPr>
          <a:lstStyle/>
          <a:p>
            <a:pPr>
              <a:defRPr/>
            </a:pPr>
            <a:r>
              <a:rPr lang="en-US" sz="3500" dirty="0" smtClean="0"/>
              <a:t>Acute (short-term) fatigue:</a:t>
            </a:r>
          </a:p>
          <a:p>
            <a:pPr lvl="1">
              <a:defRPr/>
            </a:pPr>
            <a:r>
              <a:rPr lang="en-US" sz="3000" dirty="0" smtClean="0"/>
              <a:t>Experienced every day</a:t>
            </a:r>
          </a:p>
          <a:p>
            <a:pPr lvl="1">
              <a:defRPr/>
            </a:pPr>
            <a:r>
              <a:rPr lang="en-US" sz="3000" dirty="0" smtClean="0"/>
              <a:t>Reduced or eliminated by a night’s sleep or nap</a:t>
            </a:r>
          </a:p>
          <a:p>
            <a:pPr lvl="1">
              <a:defRPr/>
            </a:pPr>
            <a:r>
              <a:rPr lang="en-US" sz="3000" dirty="0" smtClean="0"/>
              <a:t>Caffeine and rest (without sleep) reduce mild fatigue</a:t>
            </a:r>
          </a:p>
          <a:p>
            <a:pPr>
              <a:defRPr/>
            </a:pPr>
            <a:r>
              <a:rPr lang="en-US" sz="3500" dirty="0" smtClean="0"/>
              <a:t>Chronic (long-term) fatigue:</a:t>
            </a:r>
          </a:p>
          <a:p>
            <a:pPr lvl="1">
              <a:defRPr/>
            </a:pPr>
            <a:r>
              <a:rPr lang="en-US" sz="3000" dirty="0" smtClean="0"/>
              <a:t>Afflicts many drivers and other busy people</a:t>
            </a:r>
          </a:p>
          <a:p>
            <a:pPr lvl="1">
              <a:defRPr/>
            </a:pPr>
            <a:r>
              <a:rPr lang="en-US" sz="3000" dirty="0" smtClean="0"/>
              <a:t>Due to inadequate sleep over a longer period</a:t>
            </a:r>
          </a:p>
          <a:p>
            <a:pPr lvl="1">
              <a:defRPr/>
            </a:pPr>
            <a:r>
              <a:rPr lang="en-US" sz="3000" dirty="0" smtClean="0"/>
              <a:t>Called sleep deprivation</a:t>
            </a:r>
          </a:p>
          <a:p>
            <a:pPr lvl="1">
              <a:defRPr/>
            </a:pPr>
            <a:r>
              <a:rPr lang="en-US" sz="3000" dirty="0" smtClean="0"/>
              <a:t>To recover, need a few nights of long, sound sleep</a:t>
            </a:r>
            <a:endParaRPr lang="en-US" sz="30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900" dirty="0" smtClean="0"/>
              <a:t/>
            </a:r>
            <a:br>
              <a:rPr lang="en-US" sz="4900" dirty="0" smtClean="0"/>
            </a:br>
            <a:r>
              <a:rPr lang="en-US" sz="4900" dirty="0" smtClean="0"/>
              <a:t>Fatigue Signs &amp; Symptoms (1 of 2) </a:t>
            </a:r>
            <a:r>
              <a:rPr lang="en-US" dirty="0" smtClean="0"/>
              <a:t/>
            </a:r>
            <a:br>
              <a:rPr lang="en-US" dirty="0" smtClean="0"/>
            </a:br>
            <a:endParaRPr lang="en-US" dirty="0"/>
          </a:p>
        </p:txBody>
      </p:sp>
      <p:sp>
        <p:nvSpPr>
          <p:cNvPr id="94211" name="Content Placeholder 2"/>
          <p:cNvSpPr>
            <a:spLocks noGrp="1"/>
          </p:cNvSpPr>
          <p:nvPr>
            <p:ph idx="1"/>
          </p:nvPr>
        </p:nvSpPr>
        <p:spPr>
          <a:xfrm>
            <a:off x="457200" y="1600200"/>
            <a:ext cx="5334000" cy="4525963"/>
          </a:xfrm>
        </p:spPr>
        <p:txBody>
          <a:bodyPr/>
          <a:lstStyle/>
          <a:p>
            <a:r>
              <a:rPr lang="en-US" dirty="0" smtClean="0"/>
              <a:t>Loss of alertness and attention</a:t>
            </a:r>
          </a:p>
          <a:p>
            <a:r>
              <a:rPr lang="en-US" dirty="0" smtClean="0"/>
              <a:t>Wandering thoughts</a:t>
            </a:r>
          </a:p>
          <a:p>
            <a:r>
              <a:rPr lang="en-US" dirty="0" smtClean="0"/>
              <a:t>Poor response, slow reactions</a:t>
            </a:r>
          </a:p>
          <a:p>
            <a:r>
              <a:rPr lang="en-US" dirty="0" smtClean="0"/>
              <a:t>Distorted judgment</a:t>
            </a:r>
          </a:p>
          <a:p>
            <a:r>
              <a:rPr lang="en-US" dirty="0" smtClean="0"/>
              <a:t>Loss of motivation</a:t>
            </a:r>
          </a:p>
        </p:txBody>
      </p:sp>
      <p:pic>
        <p:nvPicPr>
          <p:cNvPr id="94212" name="Picture 2" title="Drowsy driver at n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828800"/>
            <a:ext cx="25146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Content Placeholder 2"/>
          <p:cNvSpPr>
            <a:spLocks noGrp="1"/>
          </p:cNvSpPr>
          <p:nvPr>
            <p:ph idx="1"/>
          </p:nvPr>
        </p:nvSpPr>
        <p:spPr/>
        <p:txBody>
          <a:bodyPr/>
          <a:lstStyle/>
          <a:p>
            <a:r>
              <a:rPr lang="en-US" dirty="0" smtClean="0"/>
              <a:t>Depression</a:t>
            </a:r>
          </a:p>
          <a:p>
            <a:r>
              <a:rPr lang="en-US" dirty="0" smtClean="0"/>
              <a:t>Impaired memory</a:t>
            </a:r>
          </a:p>
          <a:p>
            <a:r>
              <a:rPr lang="en-US" dirty="0" smtClean="0"/>
              <a:t>Reduced field-of-vision</a:t>
            </a:r>
            <a:br>
              <a:rPr lang="en-US" dirty="0" smtClean="0"/>
            </a:br>
            <a:r>
              <a:rPr lang="en-US" dirty="0" smtClean="0"/>
              <a:t>(“tunnel vision”)</a:t>
            </a:r>
          </a:p>
          <a:p>
            <a:r>
              <a:rPr lang="en-US" dirty="0" err="1" smtClean="0"/>
              <a:t>Microsleeps</a:t>
            </a:r>
            <a:endParaRPr lang="en-US" dirty="0" smtClean="0"/>
          </a:p>
          <a:p>
            <a:r>
              <a:rPr lang="en-US" dirty="0" smtClean="0"/>
              <a:t>Little effect on purely</a:t>
            </a:r>
            <a:br>
              <a:rPr lang="en-US" dirty="0" smtClean="0"/>
            </a:br>
            <a:r>
              <a:rPr lang="en-US" dirty="0" smtClean="0"/>
              <a:t>physical tasks</a:t>
            </a:r>
          </a:p>
        </p:txBody>
      </p:sp>
      <p:sp>
        <p:nvSpPr>
          <p:cNvPr id="95235" name="Title 4"/>
          <p:cNvSpPr>
            <a:spLocks noGrp="1"/>
          </p:cNvSpPr>
          <p:nvPr>
            <p:ph type="title"/>
          </p:nvPr>
        </p:nvSpPr>
        <p:spPr/>
        <p:txBody>
          <a:bodyPr/>
          <a:lstStyle/>
          <a:p>
            <a:pPr>
              <a:lnSpc>
                <a:spcPts val="4575"/>
              </a:lnSpc>
            </a:pPr>
            <a:r>
              <a:rPr lang="en-US" dirty="0" smtClean="0"/>
              <a:t>Fatigue Signs &amp; Symptoms (2 of 2) </a:t>
            </a:r>
          </a:p>
        </p:txBody>
      </p:sp>
      <p:pic>
        <p:nvPicPr>
          <p:cNvPr id="95236" name="Picture 2" title="Drowsy driver at n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828800"/>
            <a:ext cx="25146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pPr>
              <a:lnSpc>
                <a:spcPts val="4575"/>
              </a:lnSpc>
            </a:pPr>
            <a:r>
              <a:rPr lang="en-US" dirty="0" smtClean="0"/>
              <a:t>Subjective vs. Objective Assessments </a:t>
            </a:r>
          </a:p>
        </p:txBody>
      </p:sp>
      <p:sp>
        <p:nvSpPr>
          <p:cNvPr id="3" name="Content Placeholder 2"/>
          <p:cNvSpPr>
            <a:spLocks noGrp="1"/>
          </p:cNvSpPr>
          <p:nvPr>
            <p:ph idx="1"/>
          </p:nvPr>
        </p:nvSpPr>
        <p:spPr/>
        <p:txBody>
          <a:bodyPr>
            <a:normAutofit fontScale="92500" lnSpcReduction="10000"/>
          </a:bodyPr>
          <a:lstStyle/>
          <a:p>
            <a:pPr>
              <a:buFont typeface="Arial" pitchFamily="34" charset="0"/>
              <a:buNone/>
              <a:defRPr/>
            </a:pPr>
            <a:r>
              <a:rPr lang="en-US" u="sng" dirty="0" smtClean="0"/>
              <a:t>Driver Fatigue and Alertness Study</a:t>
            </a:r>
            <a:r>
              <a:rPr lang="en-US" dirty="0" smtClean="0"/>
              <a:t>:</a:t>
            </a:r>
          </a:p>
          <a:p>
            <a:pPr>
              <a:defRPr/>
            </a:pPr>
            <a:r>
              <a:rPr lang="en-US" dirty="0" smtClean="0"/>
              <a:t>Drivers subjectively rated their own alertness</a:t>
            </a:r>
          </a:p>
          <a:p>
            <a:pPr>
              <a:defRPr/>
            </a:pPr>
            <a:r>
              <a:rPr lang="en-US" dirty="0" smtClean="0"/>
              <a:t>Self-ratings were often inaccurate compared to objective measures</a:t>
            </a:r>
          </a:p>
          <a:p>
            <a:pPr>
              <a:defRPr/>
            </a:pPr>
            <a:r>
              <a:rPr lang="en-US" dirty="0" smtClean="0"/>
              <a:t>Drivers tended to rate themselves as more alert than they actually were</a:t>
            </a:r>
          </a:p>
          <a:p>
            <a:pPr>
              <a:defRPr/>
            </a:pPr>
            <a:r>
              <a:rPr lang="en-US" dirty="0" smtClean="0"/>
              <a:t>Self-ratings tended to be based on expectations:</a:t>
            </a:r>
          </a:p>
          <a:p>
            <a:pPr lvl="1">
              <a:defRPr/>
            </a:pPr>
            <a:r>
              <a:rPr lang="en-US" dirty="0" smtClean="0"/>
              <a:t>“I’ve been driving for a long time, so I must be tired”</a:t>
            </a:r>
          </a:p>
          <a:p>
            <a:pPr lvl="1">
              <a:defRPr/>
            </a:pPr>
            <a:r>
              <a:rPr lang="en-US" dirty="0" smtClean="0"/>
              <a:t>“I just started driving, so I couldn’t be tired”</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a:lnSpc>
                <a:spcPts val="4575"/>
              </a:lnSpc>
            </a:pPr>
            <a:r>
              <a:rPr lang="en-US" dirty="0" smtClean="0"/>
              <a:t>Will you fall asleep</a:t>
            </a:r>
            <a:br>
              <a:rPr lang="en-US" dirty="0" smtClean="0"/>
            </a:br>
            <a:r>
              <a:rPr lang="en-US" dirty="0" smtClean="0"/>
              <a:t>in the next 2 minutes? </a:t>
            </a:r>
          </a:p>
        </p:txBody>
      </p:sp>
      <p:sp>
        <p:nvSpPr>
          <p:cNvPr id="3" name="Content Placeholder 2"/>
          <p:cNvSpPr>
            <a:spLocks noGrp="1"/>
          </p:cNvSpPr>
          <p:nvPr>
            <p:ph idx="1"/>
          </p:nvPr>
        </p:nvSpPr>
        <p:spPr/>
        <p:txBody>
          <a:bodyPr>
            <a:normAutofit fontScale="92500" lnSpcReduction="20000"/>
          </a:bodyPr>
          <a:lstStyle/>
          <a:p>
            <a:pPr>
              <a:buFont typeface="Arial" pitchFamily="34" charset="0"/>
              <a:buNone/>
              <a:defRPr/>
            </a:pPr>
            <a:r>
              <a:rPr lang="en-US" u="sng" dirty="0" smtClean="0"/>
              <a:t>Stanford University Study</a:t>
            </a:r>
            <a:r>
              <a:rPr lang="en-US" dirty="0" smtClean="0"/>
              <a:t>:</a:t>
            </a:r>
          </a:p>
          <a:p>
            <a:pPr>
              <a:defRPr/>
            </a:pPr>
            <a:r>
              <a:rPr lang="en-US" dirty="0" smtClean="0"/>
              <a:t>Subjects sleep-deprived and asked to stay awake as long as possible</a:t>
            </a:r>
          </a:p>
          <a:p>
            <a:pPr>
              <a:defRPr/>
            </a:pPr>
            <a:r>
              <a:rPr lang="en-US" dirty="0" smtClean="0"/>
              <a:t>Periodically asked to predict whether they would fall asleep in the next 2 minutes</a:t>
            </a:r>
          </a:p>
          <a:p>
            <a:pPr>
              <a:defRPr/>
            </a:pPr>
            <a:r>
              <a:rPr lang="en-US" dirty="0" smtClean="0"/>
              <a:t>Onset of sleep correctly predicted </a:t>
            </a:r>
            <a:r>
              <a:rPr lang="en-US" b="1" dirty="0" smtClean="0"/>
              <a:t>78%</a:t>
            </a:r>
            <a:r>
              <a:rPr lang="en-US" dirty="0" smtClean="0"/>
              <a:t> of the time</a:t>
            </a:r>
          </a:p>
          <a:p>
            <a:pPr>
              <a:defRPr/>
            </a:pPr>
            <a:r>
              <a:rPr lang="en-US" dirty="0" smtClean="0"/>
              <a:t>But </a:t>
            </a:r>
            <a:r>
              <a:rPr lang="en-US" b="1" dirty="0" smtClean="0"/>
              <a:t>22%</a:t>
            </a:r>
            <a:r>
              <a:rPr lang="en-US" dirty="0" smtClean="0"/>
              <a:t> of the time it wasn’t</a:t>
            </a:r>
            <a:endParaRPr lang="en-US" sz="2800" dirty="0" smtClean="0"/>
          </a:p>
          <a:p>
            <a:pPr>
              <a:defRPr/>
            </a:pPr>
            <a:r>
              <a:rPr lang="en-US" dirty="0" smtClean="0"/>
              <a:t>Large individual differences in ability to predict falling asleep</a:t>
            </a:r>
            <a:endParaRPr lang="en-US" sz="28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900" dirty="0" smtClean="0"/>
              <a:t>Many Asleep-at-the-Wheel </a:t>
            </a:r>
            <a:r>
              <a:rPr lang="en-US" sz="4900" dirty="0"/>
              <a:t>D</a:t>
            </a:r>
            <a:r>
              <a:rPr lang="en-US" sz="4900" dirty="0" smtClean="0"/>
              <a:t>rivers </a:t>
            </a:r>
            <a:r>
              <a:rPr lang="en-US" sz="4900" dirty="0"/>
              <a:t>N</a:t>
            </a:r>
            <a:r>
              <a:rPr lang="en-US" sz="4900" dirty="0" smtClean="0"/>
              <a:t>ever </a:t>
            </a:r>
            <a:r>
              <a:rPr lang="en-US" sz="4900" dirty="0"/>
              <a:t>F</a:t>
            </a:r>
            <a:r>
              <a:rPr lang="en-US" sz="4900" dirty="0" smtClean="0"/>
              <a:t>eel </a:t>
            </a:r>
            <a:r>
              <a:rPr lang="en-US" sz="4900" dirty="0"/>
              <a:t>D</a:t>
            </a:r>
            <a:r>
              <a:rPr lang="en-US" sz="4900" dirty="0" smtClean="0"/>
              <a:t>rowsy! </a:t>
            </a:r>
            <a:endParaRPr lang="en-US" dirty="0"/>
          </a:p>
        </p:txBody>
      </p:sp>
      <p:sp>
        <p:nvSpPr>
          <p:cNvPr id="98307" name="Content Placeholder 2"/>
          <p:cNvSpPr>
            <a:spLocks noGrp="1"/>
          </p:cNvSpPr>
          <p:nvPr>
            <p:ph idx="1"/>
          </p:nvPr>
        </p:nvSpPr>
        <p:spPr>
          <a:xfrm>
            <a:off x="457200" y="1447800"/>
            <a:ext cx="8686800" cy="1371600"/>
          </a:xfrm>
        </p:spPr>
        <p:txBody>
          <a:bodyPr/>
          <a:lstStyle/>
          <a:p>
            <a:pPr marL="0" indent="0">
              <a:buFont typeface="Arial" pitchFamily="34" charset="0"/>
              <a:buNone/>
            </a:pPr>
            <a:r>
              <a:rPr lang="en-US" sz="2400" u="sng" dirty="0" smtClean="0"/>
              <a:t>University of North Carolina Study</a:t>
            </a:r>
            <a:r>
              <a:rPr lang="en-US" sz="2400" dirty="0" smtClean="0"/>
              <a:t>: </a:t>
            </a:r>
          </a:p>
          <a:p>
            <a:pPr marL="0" indent="0">
              <a:buFont typeface="Arial" pitchFamily="34" charset="0"/>
              <a:buNone/>
            </a:pPr>
            <a:r>
              <a:rPr lang="en-US" sz="2400" dirty="0" smtClean="0"/>
              <a:t>Interviews with 312 motorists who had crashed after falling asleep at the wheel</a:t>
            </a:r>
          </a:p>
        </p:txBody>
      </p:sp>
      <p:graphicFrame>
        <p:nvGraphicFramePr>
          <p:cNvPr id="5" name="Chart 4" title="Pie chart; how drowsy asleep-at-the-wheel drivers felt"/>
          <p:cNvGraphicFramePr/>
          <p:nvPr>
            <p:extLst>
              <p:ext uri="{D42A27DB-BD31-4B8C-83A1-F6EECF244321}">
                <p14:modId xmlns:p14="http://schemas.microsoft.com/office/powerpoint/2010/main" val="3044598262"/>
              </p:ext>
            </p:extLst>
          </p:nvPr>
        </p:nvGraphicFramePr>
        <p:xfrm>
          <a:off x="2667000" y="2362200"/>
          <a:ext cx="62484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98309" name="Rectangle 5"/>
          <p:cNvSpPr>
            <a:spLocks noChangeArrowheads="1"/>
          </p:cNvSpPr>
          <p:nvPr/>
        </p:nvSpPr>
        <p:spPr bwMode="auto">
          <a:xfrm>
            <a:off x="457200" y="2792413"/>
            <a:ext cx="24384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dirty="0"/>
              <a:t>Question:  </a:t>
            </a:r>
            <a:r>
              <a:rPr lang="en-US" sz="2400" dirty="0"/>
              <a:t>“How drowsy did you feel before you fell asleep at the wheel?”</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3794" name="Title 4"/>
          <p:cNvSpPr>
            <a:spLocks noGrp="1"/>
          </p:cNvSpPr>
          <p:nvPr>
            <p:ph type="ctrTitle"/>
          </p:nvPr>
        </p:nvSpPr>
        <p:spPr>
          <a:solidFill>
            <a:srgbClr val="C00000">
              <a:alpha val="59999"/>
            </a:srgbClr>
          </a:solidFill>
          <a:ln w="9525" cmpd="sng"/>
        </p:spPr>
        <p:txBody>
          <a:bodyPr/>
          <a:lstStyle/>
          <a:p>
            <a:pPr eaLnBrk="1" hangingPunct="1"/>
            <a:r>
              <a:rPr lang="en-US" dirty="0" smtClean="0"/>
              <a:t>Train-the-Trainer Overview</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900" dirty="0" smtClean="0"/>
              <a:t>But Only 11% Had 8+ Hours Sleep the Night </a:t>
            </a:r>
            <a:r>
              <a:rPr lang="en-US" sz="4900" dirty="0"/>
              <a:t>B</a:t>
            </a:r>
            <a:r>
              <a:rPr lang="en-US" sz="4900" dirty="0" smtClean="0"/>
              <a:t>efore! </a:t>
            </a:r>
            <a:endParaRPr lang="en-US" dirty="0"/>
          </a:p>
        </p:txBody>
      </p:sp>
      <p:sp>
        <p:nvSpPr>
          <p:cNvPr id="99331" name="Content Placeholder 2"/>
          <p:cNvSpPr>
            <a:spLocks noGrp="1"/>
          </p:cNvSpPr>
          <p:nvPr>
            <p:ph idx="1"/>
          </p:nvPr>
        </p:nvSpPr>
        <p:spPr>
          <a:xfrm>
            <a:off x="304800" y="1524000"/>
            <a:ext cx="8839200" cy="4525963"/>
          </a:xfrm>
        </p:spPr>
        <p:txBody>
          <a:bodyPr/>
          <a:lstStyle/>
          <a:p>
            <a:pPr marL="0" indent="0">
              <a:buFont typeface="Arial" pitchFamily="34" charset="0"/>
              <a:buNone/>
            </a:pPr>
            <a:r>
              <a:rPr lang="en-US" sz="2400" b="1" dirty="0" smtClean="0"/>
              <a:t>Question:  </a:t>
            </a:r>
            <a:r>
              <a:rPr lang="en-US" sz="2400" dirty="0" smtClean="0"/>
              <a:t>“How much sleep had you had the night before?”</a:t>
            </a:r>
          </a:p>
        </p:txBody>
      </p:sp>
      <p:graphicFrame>
        <p:nvGraphicFramePr>
          <p:cNvPr id="6" name="Chart 5" title="Pie chart:  amount of sleep the night before"/>
          <p:cNvGraphicFramePr/>
          <p:nvPr>
            <p:extLst>
              <p:ext uri="{D42A27DB-BD31-4B8C-83A1-F6EECF244321}">
                <p14:modId xmlns:p14="http://schemas.microsoft.com/office/powerpoint/2010/main" val="417562956"/>
              </p:ext>
            </p:extLst>
          </p:nvPr>
        </p:nvGraphicFramePr>
        <p:xfrm>
          <a:off x="1350264" y="1981200"/>
          <a:ext cx="6595872"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99333" name="TextBox 1"/>
          <p:cNvSpPr txBox="1">
            <a:spLocks noChangeArrowheads="1"/>
          </p:cNvSpPr>
          <p:nvPr/>
        </p:nvSpPr>
        <p:spPr bwMode="auto">
          <a:xfrm>
            <a:off x="4648200" y="2668588"/>
            <a:ext cx="1295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a:solidFill>
                  <a:srgbClr val="C00000"/>
                </a:solidFill>
                <a:latin typeface="Calibri" pitchFamily="34" charset="0"/>
              </a:rPr>
              <a:t>8+ Hours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900" dirty="0" smtClean="0"/>
              <a:t>Objective Signs of Sleepiness While Driving (1 of 2) </a:t>
            </a:r>
            <a:endParaRPr lang="en-US" dirty="0"/>
          </a:p>
        </p:txBody>
      </p:sp>
      <p:sp>
        <p:nvSpPr>
          <p:cNvPr id="100355" name="Content Placeholder 3"/>
          <p:cNvSpPr>
            <a:spLocks noGrp="1"/>
          </p:cNvSpPr>
          <p:nvPr>
            <p:ph idx="1"/>
          </p:nvPr>
        </p:nvSpPr>
        <p:spPr>
          <a:xfrm>
            <a:off x="457200" y="1447800"/>
            <a:ext cx="8229600" cy="4525963"/>
          </a:xfrm>
        </p:spPr>
        <p:txBody>
          <a:bodyPr/>
          <a:lstStyle/>
          <a:p>
            <a:pPr>
              <a:spcBef>
                <a:spcPts val="300"/>
              </a:spcBef>
            </a:pPr>
            <a:r>
              <a:rPr lang="en-US" sz="2800" dirty="0" smtClean="0"/>
              <a:t>Eyes:</a:t>
            </a:r>
          </a:p>
          <a:p>
            <a:pPr lvl="1">
              <a:spcBef>
                <a:spcPts val="300"/>
              </a:spcBef>
            </a:pPr>
            <a:r>
              <a:rPr lang="en-US" sz="2400" dirty="0" smtClean="0"/>
              <a:t>Eyelid droop</a:t>
            </a:r>
          </a:p>
          <a:p>
            <a:pPr lvl="1">
              <a:spcBef>
                <a:spcPts val="300"/>
              </a:spcBef>
            </a:pPr>
            <a:r>
              <a:rPr lang="en-US" sz="2400" dirty="0" smtClean="0"/>
              <a:t>Loss of focus</a:t>
            </a:r>
          </a:p>
          <a:p>
            <a:pPr>
              <a:spcBef>
                <a:spcPts val="300"/>
              </a:spcBef>
            </a:pPr>
            <a:r>
              <a:rPr lang="en-US" sz="2800" dirty="0" smtClean="0"/>
              <a:t>Yawning</a:t>
            </a:r>
          </a:p>
          <a:p>
            <a:pPr>
              <a:spcBef>
                <a:spcPts val="300"/>
              </a:spcBef>
            </a:pPr>
            <a:r>
              <a:rPr lang="en-US" sz="2800" dirty="0" smtClean="0"/>
              <a:t>Thoughts:</a:t>
            </a:r>
          </a:p>
          <a:p>
            <a:pPr lvl="1">
              <a:spcBef>
                <a:spcPts val="300"/>
              </a:spcBef>
            </a:pPr>
            <a:r>
              <a:rPr lang="en-US" sz="2400" dirty="0" smtClean="0"/>
              <a:t>Wandering, disjointed</a:t>
            </a:r>
          </a:p>
          <a:p>
            <a:pPr lvl="1">
              <a:spcBef>
                <a:spcPts val="300"/>
              </a:spcBef>
            </a:pPr>
            <a:r>
              <a:rPr lang="en-US" sz="2400" dirty="0" smtClean="0"/>
              <a:t>Scattered, dreamlike visions</a:t>
            </a:r>
          </a:p>
          <a:p>
            <a:pPr>
              <a:spcBef>
                <a:spcPts val="300"/>
              </a:spcBef>
            </a:pPr>
            <a:r>
              <a:rPr lang="en-US" sz="2800" dirty="0" smtClean="0"/>
              <a:t>Head movements:</a:t>
            </a:r>
          </a:p>
          <a:p>
            <a:pPr lvl="1">
              <a:spcBef>
                <a:spcPts val="300"/>
              </a:spcBef>
            </a:pPr>
            <a:r>
              <a:rPr lang="en-US" sz="2400" dirty="0" smtClean="0"/>
              <a:t>Gentle swaying</a:t>
            </a:r>
          </a:p>
          <a:p>
            <a:pPr lvl="1">
              <a:spcBef>
                <a:spcPts val="300"/>
              </a:spcBef>
            </a:pPr>
            <a:r>
              <a:rPr lang="en-US" sz="2400" dirty="0" smtClean="0"/>
              <a:t>Jerks</a:t>
            </a:r>
          </a:p>
          <a:p>
            <a:pPr>
              <a:spcBef>
                <a:spcPts val="300"/>
              </a:spcBef>
            </a:pPr>
            <a:r>
              <a:rPr lang="en-US" sz="2800" dirty="0" smtClean="0"/>
              <a:t>Reduced field-of-view (“tunnel vision”)</a:t>
            </a:r>
          </a:p>
        </p:txBody>
      </p:sp>
      <p:pic>
        <p:nvPicPr>
          <p:cNvPr id="100356" name="Picture 2" title="Truck driver behind the whe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763" y="1676400"/>
            <a:ext cx="356076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92500" lnSpcReduction="20000"/>
          </a:bodyPr>
          <a:lstStyle/>
          <a:p>
            <a:pPr>
              <a:defRPr/>
            </a:pPr>
            <a:r>
              <a:rPr lang="en-US" dirty="0" smtClean="0"/>
              <a:t>Body movements:</a:t>
            </a:r>
          </a:p>
          <a:p>
            <a:pPr lvl="1">
              <a:defRPr/>
            </a:pPr>
            <a:r>
              <a:rPr lang="en-US" dirty="0" smtClean="0"/>
              <a:t>Fidgeting, shifting positions</a:t>
            </a:r>
          </a:p>
          <a:p>
            <a:pPr lvl="1">
              <a:defRPr/>
            </a:pPr>
            <a:r>
              <a:rPr lang="en-US" dirty="0" smtClean="0"/>
              <a:t>Adjusting windows, HVAC</a:t>
            </a:r>
          </a:p>
          <a:p>
            <a:pPr>
              <a:defRPr/>
            </a:pPr>
            <a:r>
              <a:rPr lang="en-US" dirty="0" smtClean="0"/>
              <a:t>Vehicle control:</a:t>
            </a:r>
          </a:p>
          <a:p>
            <a:pPr lvl="1">
              <a:defRPr/>
            </a:pPr>
            <a:r>
              <a:rPr lang="en-US" dirty="0" smtClean="0"/>
              <a:t>Weaving (progressive)</a:t>
            </a:r>
          </a:p>
          <a:p>
            <a:pPr lvl="1">
              <a:defRPr/>
            </a:pPr>
            <a:r>
              <a:rPr lang="en-US" dirty="0" smtClean="0"/>
              <a:t>Crossing rumble strip</a:t>
            </a:r>
          </a:p>
          <a:p>
            <a:pPr lvl="1">
              <a:defRPr/>
            </a:pPr>
            <a:r>
              <a:rPr lang="en-US" dirty="0" smtClean="0"/>
              <a:t>“Drift and jerk” steering</a:t>
            </a:r>
          </a:p>
          <a:p>
            <a:pPr lvl="1">
              <a:defRPr/>
            </a:pPr>
            <a:r>
              <a:rPr lang="en-US" dirty="0" smtClean="0"/>
              <a:t>Variable Speed</a:t>
            </a:r>
          </a:p>
          <a:p>
            <a:pPr>
              <a:defRPr/>
            </a:pPr>
            <a:r>
              <a:rPr lang="en-US" dirty="0" smtClean="0"/>
              <a:t>Delayed or incorrect responses</a:t>
            </a:r>
          </a:p>
          <a:p>
            <a:pPr>
              <a:defRPr/>
            </a:pPr>
            <a:r>
              <a:rPr lang="en-US" dirty="0" smtClean="0"/>
              <a:t>Microsleeps</a:t>
            </a:r>
            <a:endParaRPr lang="en-US" sz="2200" dirty="0" smtClean="0"/>
          </a:p>
          <a:p>
            <a:pPr lvl="1">
              <a:defRPr/>
            </a:pPr>
            <a:endParaRPr lang="en-US" dirty="0"/>
          </a:p>
        </p:txBody>
      </p:sp>
      <p:sp>
        <p:nvSpPr>
          <p:cNvPr id="101379" name="Title 2"/>
          <p:cNvSpPr>
            <a:spLocks noGrp="1"/>
          </p:cNvSpPr>
          <p:nvPr>
            <p:ph type="title"/>
          </p:nvPr>
        </p:nvSpPr>
        <p:spPr/>
        <p:txBody>
          <a:bodyPr/>
          <a:lstStyle/>
          <a:p>
            <a:pPr>
              <a:lnSpc>
                <a:spcPts val="4575"/>
              </a:lnSpc>
            </a:pPr>
            <a:r>
              <a:rPr lang="en-US" dirty="0" smtClean="0"/>
              <a:t>Objective Signs of Sleepiness While Driving (2 of 2) </a:t>
            </a:r>
          </a:p>
        </p:txBody>
      </p:sp>
      <p:pic>
        <p:nvPicPr>
          <p:cNvPr id="101380" name="Picture 2" title="Truck driver behind the whe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763" y="1676400"/>
            <a:ext cx="356076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pPr>
              <a:lnSpc>
                <a:spcPts val="4575"/>
              </a:lnSpc>
            </a:pPr>
            <a:r>
              <a:rPr lang="en-US" dirty="0" smtClean="0"/>
              <a:t>Health Effects of Sleep Deprivation (1 of 2) </a:t>
            </a:r>
          </a:p>
        </p:txBody>
      </p:sp>
      <p:sp>
        <p:nvSpPr>
          <p:cNvPr id="102403" name="Content Placeholder 3"/>
          <p:cNvSpPr>
            <a:spLocks noGrp="1"/>
          </p:cNvSpPr>
          <p:nvPr>
            <p:ph idx="1"/>
          </p:nvPr>
        </p:nvSpPr>
        <p:spPr>
          <a:xfrm>
            <a:off x="457200" y="1600200"/>
            <a:ext cx="5486400" cy="4525963"/>
          </a:xfrm>
        </p:spPr>
        <p:txBody>
          <a:bodyPr/>
          <a:lstStyle/>
          <a:p>
            <a:r>
              <a:rPr lang="en-US" dirty="0" smtClean="0"/>
              <a:t>Increased blood pressure</a:t>
            </a:r>
          </a:p>
          <a:p>
            <a:r>
              <a:rPr lang="en-US" dirty="0" smtClean="0"/>
              <a:t>Increased risk of heart disease</a:t>
            </a:r>
          </a:p>
          <a:p>
            <a:r>
              <a:rPr lang="en-US" dirty="0" smtClean="0"/>
              <a:t>Gastrointestinal problems</a:t>
            </a:r>
          </a:p>
          <a:p>
            <a:r>
              <a:rPr lang="en-US" dirty="0" smtClean="0"/>
              <a:t>Increased sick days</a:t>
            </a:r>
          </a:p>
          <a:p>
            <a:r>
              <a:rPr lang="en-US" dirty="0" smtClean="0"/>
              <a:t>Increased calorie consumption</a:t>
            </a:r>
          </a:p>
          <a:p>
            <a:r>
              <a:rPr lang="en-US" dirty="0" smtClean="0"/>
              <a:t>Weight gain</a:t>
            </a:r>
          </a:p>
        </p:txBody>
      </p:sp>
      <p:pic>
        <p:nvPicPr>
          <p:cNvPr id="102404" name="Picture 2" title="Stethescope and medical history f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2095500"/>
            <a:ext cx="25923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3" title="Man dozing while reading newspa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191000"/>
            <a:ext cx="2632075"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Content Placeholder 4"/>
          <p:cNvSpPr>
            <a:spLocks noGrp="1"/>
          </p:cNvSpPr>
          <p:nvPr>
            <p:ph idx="1"/>
          </p:nvPr>
        </p:nvSpPr>
        <p:spPr>
          <a:xfrm>
            <a:off x="457200" y="1600200"/>
            <a:ext cx="5638800" cy="4525963"/>
          </a:xfrm>
        </p:spPr>
        <p:txBody>
          <a:bodyPr/>
          <a:lstStyle/>
          <a:p>
            <a:r>
              <a:rPr lang="en-US" dirty="0" smtClean="0"/>
              <a:t>Increased diabetes risk</a:t>
            </a:r>
          </a:p>
          <a:p>
            <a:r>
              <a:rPr lang="en-US" dirty="0" smtClean="0"/>
              <a:t>Reduced immune system functioning</a:t>
            </a:r>
          </a:p>
          <a:p>
            <a:r>
              <a:rPr lang="en-US" dirty="0" smtClean="0"/>
              <a:t>Irritability</a:t>
            </a:r>
          </a:p>
          <a:p>
            <a:r>
              <a:rPr lang="en-US" dirty="0" smtClean="0"/>
              <a:t>Disrupts relationships</a:t>
            </a:r>
          </a:p>
          <a:p>
            <a:r>
              <a:rPr lang="en-US" dirty="0" smtClean="0"/>
              <a:t>Worsens psychiatric conditions</a:t>
            </a:r>
          </a:p>
          <a:p>
            <a:r>
              <a:rPr lang="en-US" dirty="0" smtClean="0"/>
              <a:t>Decreased quality of life</a:t>
            </a:r>
          </a:p>
        </p:txBody>
      </p:sp>
      <p:sp>
        <p:nvSpPr>
          <p:cNvPr id="103427" name="Title 2"/>
          <p:cNvSpPr>
            <a:spLocks noGrp="1"/>
          </p:cNvSpPr>
          <p:nvPr>
            <p:ph type="title"/>
          </p:nvPr>
        </p:nvSpPr>
        <p:spPr/>
        <p:txBody>
          <a:bodyPr/>
          <a:lstStyle/>
          <a:p>
            <a:pPr>
              <a:lnSpc>
                <a:spcPts val="4575"/>
              </a:lnSpc>
            </a:pPr>
            <a:r>
              <a:rPr lang="en-US" dirty="0" smtClean="0"/>
              <a:t>Health Effects of Sleep Deprivation </a:t>
            </a:r>
            <a:br>
              <a:rPr lang="en-US" dirty="0" smtClean="0"/>
            </a:br>
            <a:r>
              <a:rPr lang="en-US" dirty="0" smtClean="0"/>
              <a:t>(2 of 2) </a:t>
            </a:r>
          </a:p>
        </p:txBody>
      </p:sp>
      <p:pic>
        <p:nvPicPr>
          <p:cNvPr id="103428" name="Picture 2" title="Stethescope and medical history for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133600"/>
            <a:ext cx="2662238"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3" title="Man dozing while reading newspap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8725" y="4203700"/>
            <a:ext cx="2652713"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od_5_Lesson_2_Slide_7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36519" y="52578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pPr>
              <a:lnSpc>
                <a:spcPts val="4575"/>
              </a:lnSpc>
            </a:pPr>
            <a:r>
              <a:rPr lang="en-US" dirty="0" smtClean="0"/>
              <a:t>Are You </a:t>
            </a:r>
            <a:r>
              <a:rPr lang="en-US" i="1" dirty="0" smtClean="0"/>
              <a:t>Chronically</a:t>
            </a:r>
            <a:r>
              <a:rPr lang="en-US" dirty="0" smtClean="0"/>
              <a:t> Sleep-Deprived? </a:t>
            </a:r>
          </a:p>
        </p:txBody>
      </p:sp>
      <p:sp>
        <p:nvSpPr>
          <p:cNvPr id="3" name="Content Placeholder 2"/>
          <p:cNvSpPr>
            <a:spLocks noGrp="1"/>
          </p:cNvSpPr>
          <p:nvPr>
            <p:ph idx="1"/>
          </p:nvPr>
        </p:nvSpPr>
        <p:spPr>
          <a:xfrm>
            <a:off x="457200" y="1600200"/>
            <a:ext cx="4800600" cy="4525963"/>
          </a:xfrm>
        </p:spPr>
        <p:txBody>
          <a:bodyPr>
            <a:normAutofit fontScale="85000" lnSpcReduction="10000"/>
          </a:bodyPr>
          <a:lstStyle/>
          <a:p>
            <a:pPr>
              <a:defRPr/>
            </a:pPr>
            <a:r>
              <a:rPr lang="en-US" dirty="0" smtClean="0"/>
              <a:t>Do you fall asleep in 5 minutes or less?</a:t>
            </a:r>
          </a:p>
          <a:p>
            <a:pPr>
              <a:defRPr/>
            </a:pPr>
            <a:r>
              <a:rPr lang="en-US" dirty="0" smtClean="0"/>
              <a:t>Can you nap almost anywhere, any time?</a:t>
            </a:r>
          </a:p>
          <a:p>
            <a:pPr>
              <a:defRPr/>
            </a:pPr>
            <a:r>
              <a:rPr lang="en-US" dirty="0" smtClean="0"/>
              <a:t>Do you feel sleepy when you are bored?</a:t>
            </a:r>
          </a:p>
          <a:p>
            <a:pPr>
              <a:defRPr/>
            </a:pPr>
            <a:r>
              <a:rPr lang="en-US" dirty="0" smtClean="0"/>
              <a:t>Do you fall asleep easily while watching TV or in movies?</a:t>
            </a:r>
          </a:p>
          <a:p>
            <a:pPr>
              <a:defRPr/>
            </a:pPr>
            <a:r>
              <a:rPr lang="en-US" dirty="0" smtClean="0"/>
              <a:t>Do you ever fall asleep while stopped for traffic lights?</a:t>
            </a:r>
            <a:endParaRPr lang="en-US" dirty="0"/>
          </a:p>
        </p:txBody>
      </p:sp>
      <p:pic>
        <p:nvPicPr>
          <p:cNvPr id="104452" name="Picture 4" title="Man sleeping on reclin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1981200"/>
            <a:ext cx="36703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title="Sleep Piggybank  "/>
          <p:cNvPicPr>
            <a:picLocks noChangeAspect="1" noChangeArrowheads="1"/>
          </p:cNvPicPr>
          <p:nvPr/>
        </p:nvPicPr>
        <p:blipFill>
          <a:blip r:embed="rId3">
            <a:extLst>
              <a:ext uri="{28A0092B-C50C-407E-A947-70E740481C1C}">
                <a14:useLocalDpi xmlns:a14="http://schemas.microsoft.com/office/drawing/2010/main" val="0"/>
              </a:ext>
            </a:extLst>
          </a:blip>
          <a:srcRect l="24001" t="8667" r="25999" b="8667"/>
          <a:stretch>
            <a:fillRect/>
          </a:stretch>
        </p:blipFill>
        <p:spPr bwMode="auto">
          <a:xfrm>
            <a:off x="6324600" y="1844675"/>
            <a:ext cx="2446338"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itle 1"/>
          <p:cNvSpPr>
            <a:spLocks noGrp="1"/>
          </p:cNvSpPr>
          <p:nvPr>
            <p:ph type="title"/>
          </p:nvPr>
        </p:nvSpPr>
        <p:spPr/>
        <p:txBody>
          <a:bodyPr/>
          <a:lstStyle/>
          <a:p>
            <a:pPr>
              <a:lnSpc>
                <a:spcPts val="4575"/>
              </a:lnSpc>
            </a:pPr>
            <a:r>
              <a:rPr lang="en-US" dirty="0" smtClean="0"/>
              <a:t>Sleep Debts </a:t>
            </a:r>
          </a:p>
        </p:txBody>
      </p:sp>
      <p:sp>
        <p:nvSpPr>
          <p:cNvPr id="3" name="Content Placeholder 2"/>
          <p:cNvSpPr>
            <a:spLocks noGrp="1"/>
          </p:cNvSpPr>
          <p:nvPr>
            <p:ph idx="1"/>
          </p:nvPr>
        </p:nvSpPr>
        <p:spPr>
          <a:xfrm>
            <a:off x="457200" y="1600200"/>
            <a:ext cx="6019800" cy="4525963"/>
          </a:xfrm>
        </p:spPr>
        <p:txBody>
          <a:bodyPr>
            <a:normAutofit fontScale="92500" lnSpcReduction="20000"/>
          </a:bodyPr>
          <a:lstStyle/>
          <a:p>
            <a:pPr>
              <a:defRPr/>
            </a:pPr>
            <a:r>
              <a:rPr lang="en-US" dirty="0" smtClean="0"/>
              <a:t>If you answered “yes” to the previous questions, you are probably </a:t>
            </a:r>
            <a:r>
              <a:rPr lang="en-US" b="1" i="1" dirty="0" smtClean="0"/>
              <a:t>chronically sleep deprived</a:t>
            </a:r>
            <a:r>
              <a:rPr lang="en-US" dirty="0" smtClean="0"/>
              <a:t>.</a:t>
            </a:r>
          </a:p>
          <a:p>
            <a:pPr>
              <a:defRPr/>
            </a:pPr>
            <a:r>
              <a:rPr lang="en-US" dirty="0" smtClean="0"/>
              <a:t>In other words, you have a </a:t>
            </a:r>
            <a:r>
              <a:rPr lang="en-US" b="1" i="1" dirty="0" smtClean="0"/>
              <a:t>sleep debt</a:t>
            </a:r>
            <a:r>
              <a:rPr lang="en-US" dirty="0" smtClean="0"/>
              <a:t>.</a:t>
            </a:r>
          </a:p>
          <a:p>
            <a:pPr>
              <a:defRPr/>
            </a:pPr>
            <a:r>
              <a:rPr lang="en-US" dirty="0" smtClean="0"/>
              <a:t>Like financial debt, you need to start paying it off.</a:t>
            </a:r>
          </a:p>
          <a:p>
            <a:pPr>
              <a:defRPr/>
            </a:pPr>
            <a:r>
              <a:rPr lang="en-US" dirty="0" smtClean="0"/>
              <a:t>Only one way to pay your debt </a:t>
            </a:r>
            <a:r>
              <a:rPr lang="en-US" dirty="0" smtClean="0">
                <a:sym typeface="Wingdings" pitchFamily="2" charset="2"/>
              </a:rPr>
              <a:t> </a:t>
            </a:r>
            <a:r>
              <a:rPr lang="en-US" sz="3800" b="1" i="1" dirty="0" smtClean="0">
                <a:sym typeface="Wingdings" pitchFamily="2" charset="2"/>
              </a:rPr>
              <a:t>SLEEP!</a:t>
            </a:r>
            <a:endParaRPr lang="en-US" sz="28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pPr>
              <a:lnSpc>
                <a:spcPts val="4575"/>
              </a:lnSpc>
            </a:pPr>
            <a:r>
              <a:rPr lang="en-US" dirty="0" smtClean="0"/>
              <a:t>Recovery from Sleep Deprivation </a:t>
            </a:r>
          </a:p>
        </p:txBody>
      </p:sp>
      <p:sp>
        <p:nvSpPr>
          <p:cNvPr id="3" name="Content Placeholder 2"/>
          <p:cNvSpPr>
            <a:spLocks noGrp="1"/>
          </p:cNvSpPr>
          <p:nvPr>
            <p:ph idx="1"/>
          </p:nvPr>
        </p:nvSpPr>
        <p:spPr>
          <a:xfrm>
            <a:off x="457200" y="1600200"/>
            <a:ext cx="5791200" cy="4525963"/>
          </a:xfrm>
        </p:spPr>
        <p:txBody>
          <a:bodyPr>
            <a:normAutofit fontScale="85000" lnSpcReduction="20000"/>
          </a:bodyPr>
          <a:lstStyle/>
          <a:p>
            <a:pPr>
              <a:defRPr/>
            </a:pPr>
            <a:r>
              <a:rPr lang="en-US" b="1" i="1" dirty="0" smtClean="0">
                <a:sym typeface="Wingdings" pitchFamily="2" charset="2"/>
              </a:rPr>
              <a:t>Begins</a:t>
            </a:r>
            <a:r>
              <a:rPr lang="en-US" dirty="0" smtClean="0">
                <a:sym typeface="Wingdings" pitchFamily="2" charset="2"/>
              </a:rPr>
              <a:t> following one night of good sleep.</a:t>
            </a:r>
          </a:p>
          <a:p>
            <a:pPr>
              <a:defRPr/>
            </a:pPr>
            <a:r>
              <a:rPr lang="en-US" dirty="0" smtClean="0">
                <a:sym typeface="Wingdings" pitchFamily="2" charset="2"/>
              </a:rPr>
              <a:t>May not be complete until you have </a:t>
            </a:r>
            <a:r>
              <a:rPr lang="en-US" b="1" i="1" dirty="0" smtClean="0">
                <a:sym typeface="Wingdings" pitchFamily="2" charset="2"/>
              </a:rPr>
              <a:t>several</a:t>
            </a:r>
            <a:r>
              <a:rPr lang="en-US" dirty="0" smtClean="0">
                <a:sym typeface="Wingdings" pitchFamily="2" charset="2"/>
              </a:rPr>
              <a:t> nights of good sleep.</a:t>
            </a:r>
          </a:p>
          <a:p>
            <a:pPr>
              <a:defRPr/>
            </a:pPr>
            <a:r>
              <a:rPr lang="en-US" dirty="0" smtClean="0">
                <a:sym typeface="Wingdings" pitchFamily="2" charset="2"/>
              </a:rPr>
              <a:t>Solution:</a:t>
            </a:r>
          </a:p>
          <a:p>
            <a:pPr lvl="1">
              <a:defRPr/>
            </a:pPr>
            <a:r>
              <a:rPr lang="en-US" dirty="0" smtClean="0">
                <a:sym typeface="Wingdings" pitchFamily="2" charset="2"/>
              </a:rPr>
              <a:t>Don’t get sleep deprived to begin with.</a:t>
            </a:r>
          </a:p>
          <a:p>
            <a:pPr lvl="1">
              <a:defRPr/>
            </a:pPr>
            <a:r>
              <a:rPr lang="en-US" dirty="0" smtClean="0">
                <a:sym typeface="Wingdings" pitchFamily="2" charset="2"/>
              </a:rPr>
              <a:t>Whenever possible, sleep until you wake up.</a:t>
            </a:r>
          </a:p>
          <a:p>
            <a:pPr lvl="1">
              <a:defRPr/>
            </a:pPr>
            <a:r>
              <a:rPr lang="en-US" dirty="0" smtClean="0">
                <a:sym typeface="Wingdings" pitchFamily="2" charset="2"/>
              </a:rPr>
              <a:t>Get more than one good night’s sleep on weekends.</a:t>
            </a:r>
          </a:p>
          <a:p>
            <a:pPr>
              <a:defRPr/>
            </a:pPr>
            <a:r>
              <a:rPr lang="en-US" dirty="0" smtClean="0">
                <a:sym typeface="Wingdings" pitchFamily="2" charset="2"/>
              </a:rPr>
              <a:t>To some extent, extra sleep  can be “</a:t>
            </a:r>
            <a:r>
              <a:rPr lang="en-US" b="1" dirty="0" smtClean="0">
                <a:sym typeface="Wingdings" pitchFamily="2" charset="2"/>
              </a:rPr>
              <a:t>banked</a:t>
            </a:r>
            <a:r>
              <a:rPr lang="en-US" dirty="0" smtClean="0">
                <a:sym typeface="Wingdings" pitchFamily="2" charset="2"/>
              </a:rPr>
              <a:t>.”</a:t>
            </a:r>
            <a:r>
              <a:rPr lang="en-US" sz="2600" dirty="0" smtClean="0">
                <a:sym typeface="Wingdings" pitchFamily="2" charset="2"/>
              </a:rPr>
              <a:t>  </a:t>
            </a:r>
            <a:endParaRPr lang="en-US" sz="2600" dirty="0"/>
          </a:p>
        </p:txBody>
      </p:sp>
      <p:pic>
        <p:nvPicPr>
          <p:cNvPr id="106500" name="Picture 2" title="Man sleeping deep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588" y="2286000"/>
            <a:ext cx="214471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000" i="1" dirty="0" smtClean="0">
                <a:solidFill>
                  <a:srgbClr val="002060"/>
                </a:solidFill>
              </a:rPr>
              <a:t/>
            </a:r>
            <a:br>
              <a:rPr lang="en-US" sz="4000" i="1" dirty="0" smtClean="0">
                <a:solidFill>
                  <a:srgbClr val="002060"/>
                </a:solidFill>
              </a:rPr>
            </a:br>
            <a:r>
              <a:rPr lang="en-US" sz="4900" dirty="0" smtClean="0"/>
              <a:t>Fatigue-Related Crashes </a:t>
            </a:r>
            <a:r>
              <a:rPr lang="en-US" dirty="0" smtClean="0"/>
              <a:t/>
            </a:r>
            <a:br>
              <a:rPr lang="en-US" dirty="0" smtClean="0"/>
            </a:br>
            <a:endParaRPr lang="en-US" dirty="0"/>
          </a:p>
        </p:txBody>
      </p:sp>
      <p:sp>
        <p:nvSpPr>
          <p:cNvPr id="107523" name="Content Placeholder 2"/>
          <p:cNvSpPr>
            <a:spLocks noGrp="1"/>
          </p:cNvSpPr>
          <p:nvPr>
            <p:ph idx="1"/>
          </p:nvPr>
        </p:nvSpPr>
        <p:spPr/>
        <p:txBody>
          <a:bodyPr/>
          <a:lstStyle/>
          <a:p>
            <a:pPr>
              <a:buFont typeface="Arial" pitchFamily="34" charset="0"/>
              <a:buNone/>
            </a:pPr>
            <a:r>
              <a:rPr lang="en-US" u="sng" dirty="0" smtClean="0"/>
              <a:t>Topics</a:t>
            </a:r>
            <a:r>
              <a:rPr lang="en-US" dirty="0" smtClean="0"/>
              <a:t>:</a:t>
            </a:r>
          </a:p>
          <a:p>
            <a:r>
              <a:rPr lang="en-US" dirty="0" smtClean="0"/>
              <a:t>Characteristics</a:t>
            </a:r>
          </a:p>
          <a:p>
            <a:r>
              <a:rPr lang="en-US" dirty="0" smtClean="0"/>
              <a:t>Ways fatigue causes crashes </a:t>
            </a:r>
          </a:p>
          <a:p>
            <a:r>
              <a:rPr lang="en-US" dirty="0" smtClean="0"/>
              <a:t>How many fatigue-related crashes?</a:t>
            </a:r>
            <a:endParaRPr lang="en-US" sz="2800" dirty="0" smtClean="0"/>
          </a:p>
          <a:p>
            <a:pPr lvl="1"/>
            <a:r>
              <a:rPr lang="en-US" dirty="0" smtClean="0"/>
              <a:t>Serious crashes</a:t>
            </a:r>
            <a:endParaRPr lang="en-US" sz="2400" dirty="0" smtClean="0"/>
          </a:p>
          <a:p>
            <a:pPr lvl="1"/>
            <a:r>
              <a:rPr lang="en-US" dirty="0" smtClean="0"/>
              <a:t>Fatal-to-the-driver crashes</a:t>
            </a:r>
            <a:endParaRPr lang="en-US" sz="2400" dirty="0" smtClean="0"/>
          </a:p>
          <a:p>
            <a:pPr lvl="1"/>
            <a:r>
              <a:rPr lang="en-US" dirty="0" smtClean="0"/>
              <a:t>Difficulties in estimating</a:t>
            </a:r>
            <a:endParaRPr lang="en-US" sz="2400" dirty="0" smtClean="0"/>
          </a:p>
          <a:p>
            <a:pPr>
              <a:buFont typeface="Arial" pitchFamily="34" charset="0"/>
              <a:buNone/>
            </a:pPr>
            <a:endParaRPr lang="en-US" dirty="0"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Content Placeholder 2"/>
          <p:cNvSpPr>
            <a:spLocks noGrp="1"/>
          </p:cNvSpPr>
          <p:nvPr>
            <p:ph idx="1"/>
          </p:nvPr>
        </p:nvSpPr>
        <p:spPr>
          <a:xfrm>
            <a:off x="457200" y="1600200"/>
            <a:ext cx="5791200" cy="4525963"/>
          </a:xfrm>
        </p:spPr>
        <p:txBody>
          <a:bodyPr/>
          <a:lstStyle/>
          <a:p>
            <a:r>
              <a:rPr lang="en-US" dirty="0" smtClean="0"/>
              <a:t>Usually single-vehicle road departures</a:t>
            </a:r>
          </a:p>
          <a:p>
            <a:r>
              <a:rPr lang="en-US" dirty="0" smtClean="0"/>
              <a:t>Driver alone</a:t>
            </a:r>
          </a:p>
          <a:p>
            <a:r>
              <a:rPr lang="en-US" dirty="0" smtClean="0"/>
              <a:t>Often on monotonous roads</a:t>
            </a:r>
          </a:p>
          <a:p>
            <a:r>
              <a:rPr lang="en-US" dirty="0" smtClean="0"/>
              <a:t>Most in early morning, especially 2:00 am to 7:00 am</a:t>
            </a:r>
          </a:p>
          <a:p>
            <a:r>
              <a:rPr lang="en-US" dirty="0" smtClean="0"/>
              <a:t>Usually serious crashes</a:t>
            </a:r>
          </a:p>
        </p:txBody>
      </p:sp>
      <p:sp>
        <p:nvSpPr>
          <p:cNvPr id="108547" name="Title 6"/>
          <p:cNvSpPr>
            <a:spLocks noGrp="1"/>
          </p:cNvSpPr>
          <p:nvPr>
            <p:ph type="title"/>
          </p:nvPr>
        </p:nvSpPr>
        <p:spPr/>
        <p:txBody>
          <a:bodyPr/>
          <a:lstStyle/>
          <a:p>
            <a:pPr>
              <a:lnSpc>
                <a:spcPts val="4575"/>
              </a:lnSpc>
            </a:pPr>
            <a:r>
              <a:rPr lang="en-US" dirty="0" smtClean="0"/>
              <a:t>Fatigue-Related Crashes</a:t>
            </a:r>
          </a:p>
        </p:txBody>
      </p:sp>
      <p:pic>
        <p:nvPicPr>
          <p:cNvPr id="3" name="Picture 2" title="Road at nigh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2286000"/>
            <a:ext cx="2133600" cy="32004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lnSpc>
                <a:spcPts val="4575"/>
              </a:lnSpc>
            </a:pPr>
            <a:r>
              <a:rPr lang="en-US" sz="4900" smtClean="0"/>
              <a:t>FMP Training Overview </a:t>
            </a:r>
            <a:endParaRPr lang="en-US" smtClean="0"/>
          </a:p>
        </p:txBody>
      </p:sp>
      <p:sp>
        <p:nvSpPr>
          <p:cNvPr id="34819" name="Content Placeholder 2"/>
          <p:cNvSpPr>
            <a:spLocks noGrp="1"/>
          </p:cNvSpPr>
          <p:nvPr>
            <p:ph idx="1"/>
          </p:nvPr>
        </p:nvSpPr>
        <p:spPr/>
        <p:txBody>
          <a:bodyPr/>
          <a:lstStyle/>
          <a:p>
            <a:pPr>
              <a:buFont typeface="Arial" pitchFamily="34" charset="0"/>
              <a:buNone/>
            </a:pPr>
            <a:r>
              <a:rPr lang="en-US" u="sng" dirty="0" smtClean="0"/>
              <a:t>Topics</a:t>
            </a:r>
            <a:r>
              <a:rPr lang="en-US" dirty="0" smtClean="0"/>
              <a:t>:</a:t>
            </a:r>
          </a:p>
          <a:p>
            <a:r>
              <a:rPr lang="en-US" dirty="0" smtClean="0"/>
              <a:t>Training program organization </a:t>
            </a:r>
          </a:p>
          <a:p>
            <a:r>
              <a:rPr lang="en-US" dirty="0" smtClean="0"/>
              <a:t>Module 3 overview</a:t>
            </a:r>
          </a:p>
          <a:p>
            <a:r>
              <a:rPr lang="en-US" dirty="0" smtClean="0"/>
              <a:t>Module 4 overview</a:t>
            </a:r>
          </a:p>
          <a:p>
            <a:r>
              <a:rPr lang="en-US" dirty="0" smtClean="0"/>
              <a:t>Instructional methods &amp; procedures</a:t>
            </a:r>
          </a:p>
          <a:p>
            <a:pPr lvl="1" eaLnBrk="1" hangingPunct="1"/>
            <a:r>
              <a:rPr lang="en-US" dirty="0" smtClean="0"/>
              <a:t>Classroom teaching</a:t>
            </a:r>
          </a:p>
          <a:p>
            <a:pPr lvl="1" eaLnBrk="1" hangingPunct="1"/>
            <a:r>
              <a:rPr lang="en-US" dirty="0" smtClean="0"/>
              <a:t>Facilitating web-based learning</a:t>
            </a:r>
          </a:p>
          <a:p>
            <a:endParaRPr lang="en-US" dirty="0" smtClean="0">
              <a:solidFill>
                <a:srgbClr val="002060"/>
              </a:solidFill>
            </a:endParaRPr>
          </a:p>
          <a:p>
            <a:pPr>
              <a:buFont typeface="Arial" pitchFamily="34" charset="0"/>
              <a:buNone/>
            </a:pPr>
            <a:endParaRPr lang="en-US" dirty="0"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pPr>
              <a:lnSpc>
                <a:spcPts val="4575"/>
              </a:lnSpc>
            </a:pPr>
            <a:r>
              <a:rPr lang="en-US" dirty="0" smtClean="0"/>
              <a:t>Principal Cause:  Insufficient Sleep</a:t>
            </a:r>
          </a:p>
        </p:txBody>
      </p:sp>
      <p:sp>
        <p:nvSpPr>
          <p:cNvPr id="109571" name="Content Placeholder 2"/>
          <p:cNvSpPr>
            <a:spLocks noGrp="1"/>
          </p:cNvSpPr>
          <p:nvPr>
            <p:ph idx="1"/>
          </p:nvPr>
        </p:nvSpPr>
        <p:spPr>
          <a:xfrm>
            <a:off x="457200" y="1600200"/>
            <a:ext cx="5334000" cy="4525963"/>
          </a:xfrm>
        </p:spPr>
        <p:txBody>
          <a:bodyPr/>
          <a:lstStyle/>
          <a:p>
            <a:r>
              <a:rPr lang="en-US" dirty="0" smtClean="0"/>
              <a:t>Australian study found that truck drivers with less than</a:t>
            </a:r>
            <a:br>
              <a:rPr lang="en-US" dirty="0" smtClean="0"/>
            </a:br>
            <a:r>
              <a:rPr lang="en-US" dirty="0" smtClean="0"/>
              <a:t>6 hours sleep were:</a:t>
            </a:r>
          </a:p>
          <a:p>
            <a:pPr lvl="1"/>
            <a:r>
              <a:rPr lang="en-US" dirty="0" smtClean="0"/>
              <a:t>3 times more likely to have a hazardous incident</a:t>
            </a:r>
          </a:p>
          <a:p>
            <a:pPr lvl="1"/>
            <a:r>
              <a:rPr lang="en-US" dirty="0" smtClean="0"/>
              <a:t>2.5 times more likely to nod off</a:t>
            </a:r>
          </a:p>
          <a:p>
            <a:endParaRPr lang="en-US" dirty="0" smtClean="0"/>
          </a:p>
        </p:txBody>
      </p:sp>
      <p:pic>
        <p:nvPicPr>
          <p:cNvPr id="3" name="Picture 2" title="CMV driver yawn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828800"/>
            <a:ext cx="2657475" cy="1771650"/>
          </a:xfrm>
          <a:prstGeom prst="rect">
            <a:avLst/>
          </a:prstGeom>
        </p:spPr>
      </p:pic>
      <p:pic>
        <p:nvPicPr>
          <p:cNvPr id="4" name="Picture 3" title="Road with skid mark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0720" y="3931920"/>
            <a:ext cx="3017520" cy="2011680"/>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pPr>
              <a:lnSpc>
                <a:spcPts val="4575"/>
              </a:lnSpc>
            </a:pPr>
            <a:r>
              <a:rPr lang="en-US" sz="4900" dirty="0" smtClean="0"/>
              <a:t>24-Hour Relative Rate</a:t>
            </a:r>
            <a:endParaRPr lang="en-US" dirty="0" smtClean="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838" y="381000"/>
            <a:ext cx="8229600" cy="1143000"/>
          </a:xfrm>
        </p:spPr>
        <p:txBody>
          <a:bodyPr>
            <a:normAutofit fontScale="90000"/>
          </a:bodyPr>
          <a:lstStyle/>
          <a:p>
            <a:pPr>
              <a:defRPr/>
            </a:pPr>
            <a:r>
              <a:rPr lang="en-US" sz="4900" dirty="0" smtClean="0"/>
              <a:t>Two General Ways Fatigue Can Lead to Crashes</a:t>
            </a:r>
            <a:endParaRPr lang="en-US" sz="1800" dirty="0">
              <a:solidFill>
                <a:srgbClr val="FF0000"/>
              </a:solidFill>
            </a:endParaRPr>
          </a:p>
        </p:txBody>
      </p:sp>
      <p:sp>
        <p:nvSpPr>
          <p:cNvPr id="111619" name="Content Placeholder 2"/>
          <p:cNvSpPr>
            <a:spLocks noGrp="1"/>
          </p:cNvSpPr>
          <p:nvPr>
            <p:ph idx="1"/>
          </p:nvPr>
        </p:nvSpPr>
        <p:spPr/>
        <p:txBody>
          <a:bodyPr/>
          <a:lstStyle/>
          <a:p>
            <a:pPr marL="514350" indent="-514350">
              <a:buFont typeface="Calibri" pitchFamily="34" charset="0"/>
              <a:buAutoNum type="arabicPeriod"/>
            </a:pPr>
            <a:r>
              <a:rPr lang="en-US" dirty="0" smtClean="0"/>
              <a:t>Raise the risk of driving errors</a:t>
            </a:r>
          </a:p>
          <a:p>
            <a:pPr marL="514350" indent="-514350">
              <a:buFont typeface="Calibri" pitchFamily="34" charset="0"/>
              <a:buAutoNum type="arabicPeriod"/>
            </a:pPr>
            <a:r>
              <a:rPr lang="en-US" dirty="0" smtClean="0"/>
              <a:t>Directly cause a crash (asleep at the wheel) </a:t>
            </a:r>
          </a:p>
        </p:txBody>
      </p:sp>
      <p:grpSp>
        <p:nvGrpSpPr>
          <p:cNvPr id="111620" name="Group 9"/>
          <p:cNvGrpSpPr>
            <a:grpSpLocks/>
          </p:cNvGrpSpPr>
          <p:nvPr/>
        </p:nvGrpSpPr>
        <p:grpSpPr bwMode="auto">
          <a:xfrm>
            <a:off x="304800" y="2895600"/>
            <a:ext cx="8643938" cy="3246438"/>
            <a:chOff x="524255" y="2971801"/>
            <a:chExt cx="8424673" cy="3246120"/>
          </a:xfrm>
        </p:grpSpPr>
        <p:pic>
          <p:nvPicPr>
            <p:cNvPr id="111621" name="Content Placeholder 6" descr="Risk-Cause_300dpi.jpg"/>
            <p:cNvPicPr>
              <a:picLocks noChangeAspect="1"/>
            </p:cNvPicPr>
            <p:nvPr/>
          </p:nvPicPr>
          <p:blipFill>
            <a:blip r:embed="rId3">
              <a:extLst>
                <a:ext uri="{28A0092B-C50C-407E-A947-70E740481C1C}">
                  <a14:useLocalDpi xmlns:a14="http://schemas.microsoft.com/office/drawing/2010/main" val="0"/>
                </a:ext>
              </a:extLst>
            </a:blip>
            <a:srcRect l="780" t="15340" r="1186" b="2356"/>
            <a:stretch>
              <a:fillRect/>
            </a:stretch>
          </p:blipFill>
          <p:spPr bwMode="auto">
            <a:xfrm>
              <a:off x="524255" y="2971801"/>
              <a:ext cx="8424673" cy="3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622" name="Group 8"/>
            <p:cNvGrpSpPr>
              <a:grpSpLocks/>
            </p:cNvGrpSpPr>
            <p:nvPr/>
          </p:nvGrpSpPr>
          <p:grpSpPr bwMode="auto">
            <a:xfrm>
              <a:off x="560832" y="3224046"/>
              <a:ext cx="4620768" cy="2174285"/>
              <a:chOff x="560832" y="3224046"/>
              <a:chExt cx="4620768" cy="2174285"/>
            </a:xfrm>
          </p:grpSpPr>
          <p:sp>
            <p:nvSpPr>
              <p:cNvPr id="111623" name="TextBox 3"/>
              <p:cNvSpPr txBox="1">
                <a:spLocks noChangeArrowheads="1"/>
              </p:cNvSpPr>
              <p:nvPr/>
            </p:nvSpPr>
            <p:spPr bwMode="auto">
              <a:xfrm>
                <a:off x="560832" y="3224046"/>
                <a:ext cx="381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t>Timeline leading to a crash</a:t>
                </a:r>
              </a:p>
            </p:txBody>
          </p:sp>
          <p:sp>
            <p:nvSpPr>
              <p:cNvPr id="111624" name="TextBox 4"/>
              <p:cNvSpPr txBox="1">
                <a:spLocks noChangeArrowheads="1"/>
              </p:cNvSpPr>
              <p:nvPr/>
            </p:nvSpPr>
            <p:spPr bwMode="auto">
              <a:xfrm>
                <a:off x="3886200" y="3810000"/>
                <a:ext cx="12954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solidFill>
                      <a:srgbClr val="FF0000"/>
                    </a:solidFill>
                  </a:rPr>
                  <a:t>DIRECT</a:t>
                </a:r>
              </a:p>
            </p:txBody>
          </p:sp>
          <p:sp>
            <p:nvSpPr>
              <p:cNvPr id="111625" name="Rectangle 6"/>
              <p:cNvSpPr>
                <a:spLocks noChangeArrowheads="1"/>
              </p:cNvSpPr>
              <p:nvPr/>
            </p:nvSpPr>
            <p:spPr bwMode="auto">
              <a:xfrm>
                <a:off x="4014807" y="5028999"/>
                <a:ext cx="111566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solidFill>
                      <a:srgbClr val="FF0000"/>
                    </a:solidFill>
                  </a:rPr>
                  <a:t>CAUSES</a:t>
                </a:r>
              </a:p>
            </p:txBody>
          </p:sp>
        </p:grpSp>
      </p:gr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900" dirty="0" smtClean="0"/>
              <a:t>How Many CMV Crashes are Fatigue-Related? </a:t>
            </a:r>
            <a:endParaRPr lang="en-US" dirty="0"/>
          </a:p>
        </p:txBody>
      </p:sp>
      <p:sp>
        <p:nvSpPr>
          <p:cNvPr id="3" name="Content Placeholder 2"/>
          <p:cNvSpPr>
            <a:spLocks noGrp="1"/>
          </p:cNvSpPr>
          <p:nvPr>
            <p:ph idx="1"/>
          </p:nvPr>
        </p:nvSpPr>
        <p:spPr/>
        <p:txBody>
          <a:bodyPr>
            <a:normAutofit lnSpcReduction="10000"/>
          </a:bodyPr>
          <a:lstStyle/>
          <a:p>
            <a:pPr>
              <a:buFont typeface="Arial" pitchFamily="34" charset="0"/>
              <a:buNone/>
              <a:defRPr/>
            </a:pPr>
            <a:r>
              <a:rPr lang="en-US" u="sng" dirty="0" smtClean="0"/>
              <a:t>Large Truck Crash Causation Study (LTCCS)</a:t>
            </a:r>
            <a:r>
              <a:rPr lang="en-US" dirty="0" smtClean="0"/>
              <a:t>:</a:t>
            </a:r>
          </a:p>
          <a:p>
            <a:pPr>
              <a:defRPr/>
            </a:pPr>
            <a:r>
              <a:rPr lang="en-US" dirty="0" smtClean="0"/>
              <a:t>In-depth investigations of ~1,000 serious large truck crashes</a:t>
            </a:r>
            <a:endParaRPr lang="en-US" sz="2600" dirty="0" smtClean="0"/>
          </a:p>
          <a:p>
            <a:pPr>
              <a:defRPr/>
            </a:pPr>
            <a:r>
              <a:rPr lang="en-US" b="1" dirty="0" smtClean="0"/>
              <a:t>4%</a:t>
            </a:r>
            <a:r>
              <a:rPr lang="en-US" dirty="0" smtClean="0"/>
              <a:t> of truck crash involvements caused principally by truck driver asleep at the wheel</a:t>
            </a:r>
          </a:p>
          <a:p>
            <a:pPr>
              <a:defRPr/>
            </a:pPr>
            <a:r>
              <a:rPr lang="en-US" dirty="0" smtClean="0"/>
              <a:t>A larger number (</a:t>
            </a:r>
            <a:r>
              <a:rPr lang="en-US" b="1" dirty="0" smtClean="0"/>
              <a:t>13%</a:t>
            </a:r>
            <a:r>
              <a:rPr lang="en-US" dirty="0" smtClean="0"/>
              <a:t>) involved truck driver fatigue as an associated factor</a:t>
            </a:r>
          </a:p>
          <a:p>
            <a:pPr>
              <a:defRPr/>
            </a:pPr>
            <a:r>
              <a:rPr lang="en-US" dirty="0" smtClean="0"/>
              <a:t>Other crashes could have involved undetected fatigue  </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900" dirty="0" smtClean="0"/>
              <a:t>Fatal-to-the-Driver Truck Crashes </a:t>
            </a:r>
            <a:endParaRPr lang="en-US" dirty="0"/>
          </a:p>
        </p:txBody>
      </p:sp>
      <p:sp>
        <p:nvSpPr>
          <p:cNvPr id="3" name="Content Placeholder 2"/>
          <p:cNvSpPr>
            <a:spLocks noGrp="1"/>
          </p:cNvSpPr>
          <p:nvPr>
            <p:ph idx="1"/>
          </p:nvPr>
        </p:nvSpPr>
        <p:spPr>
          <a:xfrm>
            <a:off x="457200" y="1600200"/>
            <a:ext cx="6172200" cy="4525963"/>
          </a:xfrm>
        </p:spPr>
        <p:txBody>
          <a:bodyPr>
            <a:normAutofit fontScale="85000" lnSpcReduction="20000"/>
          </a:bodyPr>
          <a:lstStyle/>
          <a:p>
            <a:pPr>
              <a:defRPr/>
            </a:pPr>
            <a:r>
              <a:rPr lang="en-US" dirty="0" smtClean="0"/>
              <a:t>1990 National Transportation Safety Board (NTSB) study of 182 fatal-to-the-driver large truck crashes</a:t>
            </a:r>
          </a:p>
          <a:p>
            <a:pPr>
              <a:defRPr/>
            </a:pPr>
            <a:r>
              <a:rPr lang="en-US" dirty="0" smtClean="0"/>
              <a:t>Most were single-vehicle road departures</a:t>
            </a:r>
          </a:p>
          <a:p>
            <a:pPr>
              <a:defRPr/>
            </a:pPr>
            <a:r>
              <a:rPr lang="en-US" dirty="0" smtClean="0"/>
              <a:t>In-depth investigation revealed fatigue to be a principal cause in </a:t>
            </a:r>
            <a:r>
              <a:rPr lang="en-US" b="1" dirty="0" smtClean="0"/>
              <a:t>31%</a:t>
            </a:r>
            <a:endParaRPr lang="en-US" dirty="0" smtClean="0"/>
          </a:p>
          <a:p>
            <a:pPr>
              <a:defRPr/>
            </a:pPr>
            <a:r>
              <a:rPr lang="en-US" b="1" dirty="0" smtClean="0"/>
              <a:t>Fatigue was the biggest cause</a:t>
            </a:r>
          </a:p>
          <a:p>
            <a:pPr>
              <a:defRPr/>
            </a:pPr>
            <a:r>
              <a:rPr lang="en-US" dirty="0" smtClean="0"/>
              <a:t>Cardiac and other medical crises are also major causes of such crashes</a:t>
            </a:r>
          </a:p>
          <a:p>
            <a:pPr>
              <a:defRPr/>
            </a:pPr>
            <a:r>
              <a:rPr lang="en-US" dirty="0" smtClean="0"/>
              <a:t>In 2010, more than 500 U.S. CMV drivers died in  crashes</a:t>
            </a:r>
            <a:endParaRPr lang="en-US" dirty="0"/>
          </a:p>
        </p:txBody>
      </p:sp>
      <p:pic>
        <p:nvPicPr>
          <p:cNvPr id="113668" name="Picture 2" title="Pallbearers at fune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438400"/>
            <a:ext cx="1995488"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900" dirty="0" smtClean="0"/>
              <a:t>Difficulties in Estimating Fatigue-Related Crashes </a:t>
            </a:r>
            <a:endParaRPr lang="en-US" dirty="0"/>
          </a:p>
        </p:txBody>
      </p:sp>
      <p:sp>
        <p:nvSpPr>
          <p:cNvPr id="114691" name="Content Placeholder 2"/>
          <p:cNvSpPr>
            <a:spLocks noGrp="1"/>
          </p:cNvSpPr>
          <p:nvPr>
            <p:ph idx="1"/>
          </p:nvPr>
        </p:nvSpPr>
        <p:spPr/>
        <p:txBody>
          <a:bodyPr/>
          <a:lstStyle/>
          <a:p>
            <a:r>
              <a:rPr lang="en-US" dirty="0" smtClean="0"/>
              <a:t>Driver:</a:t>
            </a:r>
          </a:p>
          <a:p>
            <a:pPr lvl="1"/>
            <a:r>
              <a:rPr lang="en-US" dirty="0" smtClean="0"/>
              <a:t>May be dead or severely injured</a:t>
            </a:r>
          </a:p>
          <a:p>
            <a:pPr lvl="1"/>
            <a:r>
              <a:rPr lang="en-US" dirty="0" smtClean="0"/>
              <a:t>May not know what happened</a:t>
            </a:r>
          </a:p>
          <a:p>
            <a:pPr lvl="1"/>
            <a:r>
              <a:rPr lang="en-US" dirty="0" smtClean="0"/>
              <a:t>May not admit to falling asleep</a:t>
            </a:r>
          </a:p>
          <a:p>
            <a:r>
              <a:rPr lang="en-US" dirty="0" smtClean="0"/>
              <a:t>Fatigue contributes to crashes in subtle ways</a:t>
            </a:r>
          </a:p>
          <a:p>
            <a:r>
              <a:rPr lang="en-US" dirty="0" smtClean="0"/>
              <a:t>Fatigue, distraction, and other causes may look the same</a:t>
            </a:r>
          </a:p>
          <a:p>
            <a:r>
              <a:rPr lang="en-US" dirty="0" smtClean="0"/>
              <a:t>Many factors affect fatigue percentages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4"/>
          <p:cNvSpPr>
            <a:spLocks noGrp="1"/>
          </p:cNvSpPr>
          <p:nvPr>
            <p:ph type="ctrTitle"/>
          </p:nvPr>
        </p:nvSpPr>
        <p:spPr>
          <a:solidFill>
            <a:srgbClr val="C00000">
              <a:alpha val="59999"/>
            </a:srgbClr>
          </a:solidFill>
          <a:ln w="9525" cmpd="sng"/>
        </p:spPr>
        <p:txBody>
          <a:bodyPr/>
          <a:lstStyle/>
          <a:p>
            <a:r>
              <a:rPr lang="en-US" dirty="0" smtClean="0"/>
              <a:t>Lesson 2: Sleep &amp; Other Factors</a:t>
            </a:r>
            <a:br>
              <a:rPr lang="en-US" dirty="0" smtClean="0"/>
            </a:br>
            <a:r>
              <a:rPr lang="en-US" dirty="0" smtClean="0"/>
              <a:t>Affecting Alertness</a:t>
            </a:r>
          </a:p>
        </p:txBody>
      </p:sp>
    </p:spTree>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000" i="1" dirty="0" smtClean="0">
                <a:solidFill>
                  <a:srgbClr val="002060"/>
                </a:solidFill>
              </a:rPr>
              <a:t/>
            </a:r>
            <a:br>
              <a:rPr lang="en-US" sz="4000" i="1" dirty="0" smtClean="0">
                <a:solidFill>
                  <a:srgbClr val="002060"/>
                </a:solidFill>
              </a:rPr>
            </a:br>
            <a:r>
              <a:rPr lang="en-US" sz="4900" dirty="0" smtClean="0"/>
              <a:t>What is Sleep? </a:t>
            </a:r>
            <a:r>
              <a:rPr lang="en-US" dirty="0" smtClean="0"/>
              <a:t/>
            </a:r>
            <a:br>
              <a:rPr lang="en-US" dirty="0" smtClean="0"/>
            </a:br>
            <a:endParaRPr lang="en-US" dirty="0"/>
          </a:p>
        </p:txBody>
      </p:sp>
      <p:sp>
        <p:nvSpPr>
          <p:cNvPr id="116739" name="Content Placeholder 2"/>
          <p:cNvSpPr>
            <a:spLocks noGrp="1"/>
          </p:cNvSpPr>
          <p:nvPr>
            <p:ph idx="1"/>
          </p:nvPr>
        </p:nvSpPr>
        <p:spPr/>
        <p:txBody>
          <a:bodyPr/>
          <a:lstStyle/>
          <a:p>
            <a:pPr>
              <a:buFont typeface="Arial" pitchFamily="34" charset="0"/>
              <a:buNone/>
            </a:pPr>
            <a:r>
              <a:rPr lang="en-US" u="sng" dirty="0" smtClean="0"/>
              <a:t>Topics</a:t>
            </a:r>
            <a:r>
              <a:rPr lang="en-US" dirty="0" smtClean="0"/>
              <a:t>:</a:t>
            </a:r>
          </a:p>
          <a:p>
            <a:r>
              <a:rPr lang="en-US" dirty="0" smtClean="0"/>
              <a:t>Key features of sleep</a:t>
            </a:r>
          </a:p>
          <a:p>
            <a:r>
              <a:rPr lang="en-US" dirty="0" smtClean="0"/>
              <a:t>Types of sleep and sleep stages</a:t>
            </a:r>
          </a:p>
          <a:p>
            <a:r>
              <a:rPr lang="en-US" dirty="0" smtClean="0"/>
              <a:t>Sleep inertia</a:t>
            </a:r>
          </a:p>
          <a:p>
            <a:r>
              <a:rPr lang="en-US" dirty="0" smtClean="0"/>
              <a:t>Age differences in sleep</a:t>
            </a:r>
          </a:p>
          <a:p>
            <a:r>
              <a:rPr lang="en-US" dirty="0" smtClean="0"/>
              <a:t>Factors affecting sleep quality</a:t>
            </a:r>
          </a:p>
          <a:p>
            <a:endParaRPr lang="en-US" dirty="0"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pPr>
              <a:lnSpc>
                <a:spcPts val="4575"/>
              </a:lnSpc>
            </a:pPr>
            <a:r>
              <a:rPr lang="en-US" dirty="0" smtClean="0"/>
              <a:t>Key Features of Sleep </a:t>
            </a:r>
          </a:p>
        </p:txBody>
      </p:sp>
      <p:sp>
        <p:nvSpPr>
          <p:cNvPr id="3" name="Content Placeholder 2"/>
          <p:cNvSpPr>
            <a:spLocks noGrp="1"/>
          </p:cNvSpPr>
          <p:nvPr>
            <p:ph idx="1"/>
          </p:nvPr>
        </p:nvSpPr>
        <p:spPr>
          <a:xfrm>
            <a:off x="457200" y="1600200"/>
            <a:ext cx="6096000" cy="4525963"/>
          </a:xfrm>
        </p:spPr>
        <p:txBody>
          <a:bodyPr>
            <a:normAutofit lnSpcReduction="10000"/>
          </a:bodyPr>
          <a:lstStyle/>
          <a:p>
            <a:pPr>
              <a:defRPr/>
            </a:pPr>
            <a:r>
              <a:rPr lang="en-US" dirty="0" smtClean="0">
                <a:latin typeface="+mj-lt"/>
              </a:rPr>
              <a:t>Sleep is necessary for performance and wellness, but no one knows </a:t>
            </a:r>
            <a:r>
              <a:rPr lang="en-US" i="1" dirty="0" smtClean="0">
                <a:latin typeface="+mj-lt"/>
              </a:rPr>
              <a:t>exactly</a:t>
            </a:r>
            <a:r>
              <a:rPr lang="en-US" dirty="0" smtClean="0">
                <a:latin typeface="+mj-lt"/>
              </a:rPr>
              <a:t> how or why!</a:t>
            </a:r>
          </a:p>
          <a:p>
            <a:pPr>
              <a:defRPr/>
            </a:pPr>
            <a:r>
              <a:rPr lang="en-US" dirty="0" smtClean="0">
                <a:latin typeface="+mj-lt"/>
              </a:rPr>
              <a:t>Brain cells grow and connections are made during sleep</a:t>
            </a:r>
          </a:p>
          <a:p>
            <a:pPr>
              <a:defRPr/>
            </a:pPr>
            <a:r>
              <a:rPr lang="en-US" dirty="0" smtClean="0">
                <a:latin typeface="+mj-lt"/>
              </a:rPr>
              <a:t>Sleep </a:t>
            </a:r>
            <a:r>
              <a:rPr lang="en-US" b="1" dirty="0" smtClean="0">
                <a:latin typeface="+mj-lt"/>
                <a:cs typeface="Arial"/>
              </a:rPr>
              <a:t>≠</a:t>
            </a:r>
            <a:r>
              <a:rPr lang="en-US" dirty="0" smtClean="0">
                <a:latin typeface="+mj-lt"/>
                <a:cs typeface="Arial"/>
              </a:rPr>
              <a:t> rest</a:t>
            </a:r>
            <a:endParaRPr lang="en-US" sz="2600" dirty="0" smtClean="0">
              <a:latin typeface="+mj-lt"/>
              <a:cs typeface="Arial"/>
            </a:endParaRPr>
          </a:p>
          <a:p>
            <a:pPr>
              <a:defRPr/>
            </a:pPr>
            <a:r>
              <a:rPr lang="en-US" dirty="0" smtClean="0">
                <a:latin typeface="+mj-lt"/>
              </a:rPr>
              <a:t>Sleep is complex - The brain is not simply resting</a:t>
            </a:r>
            <a:endParaRPr lang="en-US" dirty="0"/>
          </a:p>
        </p:txBody>
      </p:sp>
      <p:pic>
        <p:nvPicPr>
          <p:cNvPr id="117764" name="Picture 2" title="Man sleeping, head on pil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035175"/>
            <a:ext cx="2286000"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pPr>
              <a:lnSpc>
                <a:spcPts val="4575"/>
              </a:lnSpc>
            </a:pPr>
            <a:r>
              <a:rPr lang="en-US" sz="4900" dirty="0" smtClean="0"/>
              <a:t>Two Types of Sleep </a:t>
            </a:r>
            <a:endParaRPr lang="en-US" dirty="0" smtClean="0"/>
          </a:p>
        </p:txBody>
      </p:sp>
      <p:sp>
        <p:nvSpPr>
          <p:cNvPr id="3" name="Content Placeholder 2"/>
          <p:cNvSpPr>
            <a:spLocks noGrp="1"/>
          </p:cNvSpPr>
          <p:nvPr>
            <p:ph idx="1"/>
          </p:nvPr>
        </p:nvSpPr>
        <p:spPr/>
        <p:txBody>
          <a:bodyPr>
            <a:normAutofit lnSpcReduction="10000"/>
          </a:bodyPr>
          <a:lstStyle/>
          <a:p>
            <a:pPr>
              <a:defRPr/>
            </a:pPr>
            <a:r>
              <a:rPr lang="en-US" dirty="0" smtClean="0">
                <a:latin typeface="+mj-lt"/>
              </a:rPr>
              <a:t>“Regular” (Non-REM)</a:t>
            </a:r>
          </a:p>
          <a:p>
            <a:pPr lvl="1">
              <a:defRPr/>
            </a:pPr>
            <a:r>
              <a:rPr lang="en-US" dirty="0" smtClean="0">
                <a:latin typeface="+mj-lt"/>
              </a:rPr>
              <a:t>Brain activity reduced but varied</a:t>
            </a:r>
          </a:p>
          <a:p>
            <a:pPr lvl="1">
              <a:defRPr/>
            </a:pPr>
            <a:r>
              <a:rPr lang="en-US" dirty="0" smtClean="0">
                <a:latin typeface="+mj-lt"/>
              </a:rPr>
              <a:t>4 repeating stages of different                                     depths</a:t>
            </a:r>
          </a:p>
          <a:p>
            <a:pPr>
              <a:defRPr/>
            </a:pPr>
            <a:r>
              <a:rPr lang="en-US" dirty="0" smtClean="0">
                <a:latin typeface="+mj-lt"/>
              </a:rPr>
              <a:t>Rapid Eye Movement (REM)</a:t>
            </a:r>
          </a:p>
          <a:p>
            <a:pPr lvl="1">
              <a:defRPr/>
            </a:pPr>
            <a:r>
              <a:rPr lang="en-US" dirty="0" smtClean="0">
                <a:latin typeface="+mj-lt"/>
              </a:rPr>
              <a:t>Brain active</a:t>
            </a:r>
          </a:p>
          <a:p>
            <a:pPr lvl="1">
              <a:defRPr/>
            </a:pPr>
            <a:r>
              <a:rPr lang="en-US" dirty="0" smtClean="0">
                <a:latin typeface="+mj-lt"/>
              </a:rPr>
              <a:t>Eye movements</a:t>
            </a:r>
          </a:p>
          <a:p>
            <a:pPr lvl="1">
              <a:defRPr/>
            </a:pPr>
            <a:r>
              <a:rPr lang="en-US" dirty="0" smtClean="0">
                <a:latin typeface="+mj-lt"/>
              </a:rPr>
              <a:t>Dreams</a:t>
            </a:r>
          </a:p>
          <a:p>
            <a:pPr lvl="1">
              <a:defRPr/>
            </a:pPr>
            <a:r>
              <a:rPr lang="en-US" dirty="0" smtClean="0">
                <a:latin typeface="+mj-lt"/>
              </a:rPr>
              <a:t>Loss of muscle tone (~paralysis)</a:t>
            </a:r>
            <a:r>
              <a:rPr lang="en-US" dirty="0" smtClean="0"/>
              <a:t> </a:t>
            </a:r>
            <a:endParaRPr lang="en-US" dirty="0"/>
          </a:p>
        </p:txBody>
      </p:sp>
      <p:pic>
        <p:nvPicPr>
          <p:cNvPr id="118788" name="Picture 2" title="Drawing of man sleeping, ZZZ overhead"/>
          <p:cNvPicPr>
            <a:picLocks noChangeAspect="1" noChangeArrowheads="1"/>
          </p:cNvPicPr>
          <p:nvPr/>
        </p:nvPicPr>
        <p:blipFill>
          <a:blip r:embed="rId3">
            <a:extLst>
              <a:ext uri="{28A0092B-C50C-407E-A947-70E740481C1C}">
                <a14:useLocalDpi xmlns:a14="http://schemas.microsoft.com/office/drawing/2010/main" val="0"/>
              </a:ext>
            </a:extLst>
          </a:blip>
          <a:srcRect l="13000" t="2000" r="19000" b="6000"/>
          <a:stretch>
            <a:fillRect/>
          </a:stretch>
        </p:blipFill>
        <p:spPr bwMode="auto">
          <a:xfrm>
            <a:off x="5984875" y="1714500"/>
            <a:ext cx="27781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35842" name="Title 5"/>
          <p:cNvSpPr>
            <a:spLocks noGrp="1"/>
          </p:cNvSpPr>
          <p:nvPr>
            <p:ph type="title"/>
          </p:nvPr>
        </p:nvSpPr>
        <p:spPr/>
        <p:txBody>
          <a:bodyPr/>
          <a:lstStyle/>
          <a:p>
            <a:pPr eaLnBrk="1" hangingPunct="1">
              <a:lnSpc>
                <a:spcPts val="4575"/>
              </a:lnSpc>
            </a:pPr>
            <a:r>
              <a:rPr lang="en-US" smtClean="0"/>
              <a:t>Ten FMP Instructional Modules</a:t>
            </a: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1719385476"/>
              </p:ext>
            </p:extLst>
          </p:nvPr>
        </p:nvGraphicFramePr>
        <p:xfrm>
          <a:off x="457200" y="1447800"/>
          <a:ext cx="8229600" cy="4861560"/>
        </p:xfrm>
        <a:graphic>
          <a:graphicData uri="http://schemas.openxmlformats.org/drawingml/2006/table">
            <a:tbl>
              <a:tblPr firstRow="1" bandRow="1">
                <a:tableStyleId>{5940675A-B579-460E-94D1-54222C63F5DA}</a:tableStyleId>
              </a:tblPr>
              <a:tblGrid>
                <a:gridCol w="1143000"/>
                <a:gridCol w="2971800"/>
                <a:gridCol w="2743200"/>
                <a:gridCol w="1371600"/>
              </a:tblGrid>
              <a:tr h="370840">
                <a:tc>
                  <a:txBody>
                    <a:bodyPr/>
                    <a:lstStyle/>
                    <a:p>
                      <a:pPr algn="ctr"/>
                      <a:r>
                        <a:rPr lang="en-US" sz="1600" b="1" dirty="0" smtClean="0"/>
                        <a:t>Module</a:t>
                      </a:r>
                      <a:endParaRPr lang="en-US" sz="1600" b="1" dirty="0">
                        <a:solidFill>
                          <a:sysClr val="windowText" lastClr="000000"/>
                        </a:solidFill>
                      </a:endParaRPr>
                    </a:p>
                  </a:txBody>
                  <a:tcPr anchor="ctr">
                    <a:solidFill>
                      <a:schemeClr val="bg1">
                        <a:lumMod val="65000"/>
                      </a:schemeClr>
                    </a:solidFill>
                  </a:tcPr>
                </a:tc>
                <a:tc>
                  <a:txBody>
                    <a:bodyPr/>
                    <a:lstStyle/>
                    <a:p>
                      <a:pPr algn="ctr"/>
                      <a:r>
                        <a:rPr lang="en-US" sz="1600" b="1" dirty="0" smtClean="0"/>
                        <a:t>Title</a:t>
                      </a:r>
                      <a:endParaRPr lang="en-US" sz="1600" b="1" dirty="0">
                        <a:solidFill>
                          <a:sysClr val="windowText" lastClr="000000"/>
                        </a:solidFill>
                      </a:endParaRPr>
                    </a:p>
                  </a:txBody>
                  <a:tcPr anchor="ctr">
                    <a:solidFill>
                      <a:schemeClr val="bg1">
                        <a:lumMod val="65000"/>
                      </a:schemeClr>
                    </a:solidFill>
                  </a:tcPr>
                </a:tc>
                <a:tc>
                  <a:txBody>
                    <a:bodyPr/>
                    <a:lstStyle/>
                    <a:p>
                      <a:pPr algn="ctr"/>
                      <a:r>
                        <a:rPr lang="en-US" sz="1600" b="1" dirty="0" smtClean="0"/>
                        <a:t>Target Audience</a:t>
                      </a:r>
                      <a:endParaRPr lang="en-US" sz="1600" b="1" dirty="0">
                        <a:solidFill>
                          <a:sysClr val="windowText" lastClr="000000"/>
                        </a:solidFill>
                      </a:endParaRPr>
                    </a:p>
                  </a:txBody>
                  <a:tcPr anchor="ctr">
                    <a:solidFill>
                      <a:schemeClr val="bg1">
                        <a:lumMod val="65000"/>
                      </a:schemeClr>
                    </a:solidFill>
                  </a:tcPr>
                </a:tc>
                <a:tc>
                  <a:txBody>
                    <a:bodyPr/>
                    <a:lstStyle/>
                    <a:p>
                      <a:pPr algn="ctr"/>
                      <a:r>
                        <a:rPr lang="en-US" sz="1600" b="1" dirty="0" smtClean="0"/>
                        <a:t>Estimated Duration</a:t>
                      </a:r>
                      <a:endParaRPr lang="en-US" sz="1600" b="1" dirty="0">
                        <a:solidFill>
                          <a:sysClr val="windowText" lastClr="000000"/>
                        </a:solidFill>
                      </a:endParaRPr>
                    </a:p>
                  </a:txBody>
                  <a:tcPr anchor="ctr">
                    <a:solidFill>
                      <a:schemeClr val="bg1">
                        <a:lumMod val="65000"/>
                      </a:schemeClr>
                    </a:solidFill>
                  </a:tcPr>
                </a:tc>
              </a:tr>
              <a:tr h="370840">
                <a:tc>
                  <a:txBody>
                    <a:bodyPr/>
                    <a:lstStyle/>
                    <a:p>
                      <a:pPr algn="ctr"/>
                      <a:r>
                        <a:rPr lang="en-US" sz="1400" dirty="0" smtClean="0"/>
                        <a:t>1</a:t>
                      </a:r>
                      <a:endParaRPr lang="en-US" sz="1400" dirty="0"/>
                    </a:p>
                  </a:txBody>
                  <a:tcPr anchor="ctr"/>
                </a:tc>
                <a:tc>
                  <a:txBody>
                    <a:bodyPr/>
                    <a:lstStyle/>
                    <a:p>
                      <a:r>
                        <a:rPr lang="en-US" sz="1400" dirty="0" smtClean="0"/>
                        <a:t>FMP Introduction and Overview</a:t>
                      </a:r>
                      <a:endParaRPr lang="en-US" sz="1400" dirty="0"/>
                    </a:p>
                  </a:txBody>
                  <a:tcPr anchor="ctr"/>
                </a:tc>
                <a:tc>
                  <a:txBody>
                    <a:bodyPr/>
                    <a:lstStyle/>
                    <a:p>
                      <a:r>
                        <a:rPr lang="en-US" sz="1400" dirty="0" smtClean="0"/>
                        <a:t>Carrier Executives and Managers</a:t>
                      </a:r>
                      <a:endParaRPr lang="en-US" sz="1400" dirty="0"/>
                    </a:p>
                  </a:txBody>
                  <a:tcPr anchor="ctr"/>
                </a:tc>
                <a:tc>
                  <a:txBody>
                    <a:bodyPr/>
                    <a:lstStyle/>
                    <a:p>
                      <a:r>
                        <a:rPr lang="en-US" sz="1400" dirty="0" smtClean="0"/>
                        <a:t>45 minutes</a:t>
                      </a:r>
                      <a:endParaRPr lang="en-US" sz="1400" dirty="0"/>
                    </a:p>
                  </a:txBody>
                  <a:tcPr anchor="ctr"/>
                </a:tc>
              </a:tr>
              <a:tr h="370840">
                <a:tc>
                  <a:txBody>
                    <a:bodyPr/>
                    <a:lstStyle/>
                    <a:p>
                      <a:pPr algn="ctr"/>
                      <a:r>
                        <a:rPr lang="en-US" sz="1400" dirty="0" smtClean="0"/>
                        <a:t>2</a:t>
                      </a:r>
                      <a:endParaRPr lang="en-US" sz="1400" dirty="0"/>
                    </a:p>
                  </a:txBody>
                  <a:tcPr anchor="ctr"/>
                </a:tc>
                <a:tc>
                  <a:txBody>
                    <a:bodyPr/>
                    <a:lstStyle/>
                    <a:p>
                      <a:r>
                        <a:rPr lang="en-US" sz="1400" dirty="0" smtClean="0"/>
                        <a:t>Safety Culture and Management Practices</a:t>
                      </a:r>
                      <a:endParaRPr lang="en-US"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Carrier Executives and Managers</a:t>
                      </a:r>
                    </a:p>
                  </a:txBody>
                  <a:tcPr anchor="ctr"/>
                </a:tc>
                <a:tc>
                  <a:txBody>
                    <a:bodyPr/>
                    <a:lstStyle/>
                    <a:p>
                      <a:r>
                        <a:rPr lang="en-US" sz="1400" dirty="0" smtClean="0"/>
                        <a:t>1.5 hours</a:t>
                      </a:r>
                      <a:endParaRPr lang="en-US" sz="1400" dirty="0"/>
                    </a:p>
                  </a:txBody>
                  <a:tcPr anchor="ctr"/>
                </a:tc>
              </a:tr>
              <a:tr h="370840">
                <a:tc>
                  <a:txBody>
                    <a:bodyPr/>
                    <a:lstStyle/>
                    <a:p>
                      <a:pPr algn="ctr"/>
                      <a:r>
                        <a:rPr lang="en-US" sz="1400" b="1" i="1" dirty="0" smtClean="0">
                          <a:solidFill>
                            <a:srgbClr val="FF0000"/>
                          </a:solidFill>
                        </a:rPr>
                        <a:t>3</a:t>
                      </a:r>
                      <a:endParaRPr lang="en-US" sz="1400" b="1" i="1" dirty="0">
                        <a:solidFill>
                          <a:srgbClr val="FF0000"/>
                        </a:solidFill>
                      </a:endParaRPr>
                    </a:p>
                  </a:txBody>
                  <a:tcPr anchor="ctr"/>
                </a:tc>
                <a:tc>
                  <a:txBody>
                    <a:bodyPr/>
                    <a:lstStyle/>
                    <a:p>
                      <a:r>
                        <a:rPr lang="en-US" sz="1400" b="1" i="1" dirty="0" smtClean="0">
                          <a:solidFill>
                            <a:srgbClr val="FF0000"/>
                          </a:solidFill>
                        </a:rPr>
                        <a:t>Driver Education</a:t>
                      </a:r>
                      <a:endParaRPr lang="en-US" sz="1400" b="1" i="1" dirty="0">
                        <a:solidFill>
                          <a:srgbClr val="FF0000"/>
                        </a:solidFill>
                      </a:endParaRPr>
                    </a:p>
                  </a:txBody>
                  <a:tcPr anchor="ctr"/>
                </a:tc>
                <a:tc>
                  <a:txBody>
                    <a:bodyPr/>
                    <a:lstStyle/>
                    <a:p>
                      <a:r>
                        <a:rPr lang="en-US" sz="1400" b="1" i="1" dirty="0" smtClean="0">
                          <a:solidFill>
                            <a:srgbClr val="FF0000"/>
                          </a:solidFill>
                        </a:rPr>
                        <a:t>Drivers</a:t>
                      </a:r>
                      <a:endParaRPr lang="en-US" sz="1400" b="1" i="1" dirty="0">
                        <a:solidFill>
                          <a:srgbClr val="FF0000"/>
                        </a:solidFill>
                      </a:endParaRPr>
                    </a:p>
                  </a:txBody>
                  <a:tcPr anchor="ctr"/>
                </a:tc>
                <a:tc>
                  <a:txBody>
                    <a:bodyPr/>
                    <a:lstStyle/>
                    <a:p>
                      <a:r>
                        <a:rPr lang="en-US" sz="1400" b="1" i="1" dirty="0" smtClean="0">
                          <a:solidFill>
                            <a:srgbClr val="FF0000"/>
                          </a:solidFill>
                        </a:rPr>
                        <a:t>3 hours</a:t>
                      </a:r>
                      <a:endParaRPr lang="en-US" sz="1400" b="1" i="1" dirty="0">
                        <a:solidFill>
                          <a:srgbClr val="FF0000"/>
                        </a:solidFill>
                      </a:endParaRPr>
                    </a:p>
                  </a:txBody>
                  <a:tcPr anchor="ctr"/>
                </a:tc>
              </a:tr>
              <a:tr h="370840">
                <a:tc>
                  <a:txBody>
                    <a:bodyPr/>
                    <a:lstStyle/>
                    <a:p>
                      <a:pPr algn="ctr"/>
                      <a:r>
                        <a:rPr lang="en-US" sz="1400" b="1" i="1" dirty="0" smtClean="0">
                          <a:solidFill>
                            <a:srgbClr val="FF0000"/>
                          </a:solidFill>
                        </a:rPr>
                        <a:t>4</a:t>
                      </a:r>
                      <a:endParaRPr lang="en-US" sz="1400" b="1" i="1" dirty="0">
                        <a:solidFill>
                          <a:srgbClr val="FF0000"/>
                        </a:solidFill>
                      </a:endParaRPr>
                    </a:p>
                  </a:txBody>
                  <a:tcPr anchor="ctr"/>
                </a:tc>
                <a:tc>
                  <a:txBody>
                    <a:bodyPr/>
                    <a:lstStyle/>
                    <a:p>
                      <a:r>
                        <a:rPr lang="en-US" sz="1400" b="1" i="1" dirty="0" smtClean="0">
                          <a:solidFill>
                            <a:srgbClr val="FF0000"/>
                          </a:solidFill>
                        </a:rPr>
                        <a:t>Driver Family Education</a:t>
                      </a:r>
                      <a:endParaRPr lang="en-US" sz="1400" b="1" i="1" dirty="0">
                        <a:solidFill>
                          <a:srgbClr val="FF0000"/>
                        </a:solidFill>
                      </a:endParaRPr>
                    </a:p>
                  </a:txBody>
                  <a:tcPr anchor="ctr"/>
                </a:tc>
                <a:tc>
                  <a:txBody>
                    <a:bodyPr/>
                    <a:lstStyle/>
                    <a:p>
                      <a:r>
                        <a:rPr lang="en-US" sz="1400" b="1" i="1" dirty="0" smtClean="0">
                          <a:solidFill>
                            <a:srgbClr val="FF0000"/>
                          </a:solidFill>
                        </a:rPr>
                        <a:t>Drivers’ Spouses and Family</a:t>
                      </a:r>
                      <a:endParaRPr lang="en-US" sz="1400" b="1" i="1" dirty="0">
                        <a:solidFill>
                          <a:srgbClr val="FF0000"/>
                        </a:solidFill>
                      </a:endParaRPr>
                    </a:p>
                  </a:txBody>
                  <a:tcPr anchor="ctr"/>
                </a:tc>
                <a:tc>
                  <a:txBody>
                    <a:bodyPr/>
                    <a:lstStyle/>
                    <a:p>
                      <a:r>
                        <a:rPr lang="en-US" sz="1400" b="1" i="1" dirty="0" smtClean="0">
                          <a:solidFill>
                            <a:srgbClr val="FF0000"/>
                          </a:solidFill>
                        </a:rPr>
                        <a:t>45 minutes</a:t>
                      </a:r>
                      <a:endParaRPr lang="en-US" sz="1400" b="1" i="1" dirty="0">
                        <a:solidFill>
                          <a:srgbClr val="FF0000"/>
                        </a:solidFill>
                      </a:endParaRPr>
                    </a:p>
                  </a:txBody>
                  <a:tcPr anchor="ctr"/>
                </a:tc>
              </a:tr>
              <a:tr h="370840">
                <a:tc>
                  <a:txBody>
                    <a:bodyPr/>
                    <a:lstStyle/>
                    <a:p>
                      <a:pPr algn="ctr"/>
                      <a:r>
                        <a:rPr lang="en-US" sz="1400" dirty="0" smtClean="0"/>
                        <a:t>5</a:t>
                      </a:r>
                      <a:endParaRPr lang="en-US" sz="1400" dirty="0"/>
                    </a:p>
                  </a:txBody>
                  <a:tcPr anchor="ctr"/>
                </a:tc>
                <a:tc>
                  <a:txBody>
                    <a:bodyPr/>
                    <a:lstStyle/>
                    <a:p>
                      <a:r>
                        <a:rPr lang="en-US" sz="1400" dirty="0" smtClean="0"/>
                        <a:t>Train-the-Trainer for Driver Education and Family Forum</a:t>
                      </a:r>
                      <a:endParaRPr lang="en-US" sz="1400" dirty="0"/>
                    </a:p>
                  </a:txBody>
                  <a:tcPr anchor="ctr"/>
                </a:tc>
                <a:tc>
                  <a:txBody>
                    <a:bodyPr/>
                    <a:lstStyle/>
                    <a:p>
                      <a:pPr algn="ctr"/>
                      <a:r>
                        <a:rPr lang="en-US" sz="1400" baseline="0" dirty="0" smtClean="0"/>
                        <a:t>Trainers</a:t>
                      </a:r>
                      <a:endParaRPr lang="en-US" sz="1400" dirty="0"/>
                    </a:p>
                  </a:txBody>
                  <a:tcPr anchor="ctr"/>
                </a:tc>
                <a:tc>
                  <a:txBody>
                    <a:bodyPr/>
                    <a:lstStyle/>
                    <a:p>
                      <a:r>
                        <a:rPr lang="en-US" sz="1400" dirty="0" smtClean="0"/>
                        <a:t>3.5 hours</a:t>
                      </a:r>
                      <a:endParaRPr lang="en-US" sz="1400" dirty="0"/>
                    </a:p>
                  </a:txBody>
                  <a:tcPr anchor="ctr"/>
                </a:tc>
              </a:tr>
              <a:tr h="320040">
                <a:tc>
                  <a:txBody>
                    <a:bodyPr/>
                    <a:lstStyle/>
                    <a:p>
                      <a:pPr algn="ctr"/>
                      <a:r>
                        <a:rPr lang="en-US" sz="1400" dirty="0" smtClean="0"/>
                        <a:t>6</a:t>
                      </a:r>
                      <a:endParaRPr lang="en-US" sz="1400" dirty="0"/>
                    </a:p>
                  </a:txBody>
                  <a:tcPr anchor="ctr"/>
                </a:tc>
                <a:tc>
                  <a:txBody>
                    <a:bodyPr/>
                    <a:lstStyle/>
                    <a:p>
                      <a:r>
                        <a:rPr lang="en-US" sz="1400" dirty="0" smtClean="0"/>
                        <a:t>Shipper</a:t>
                      </a:r>
                      <a:r>
                        <a:rPr lang="en-US" sz="1400" baseline="0" dirty="0" smtClean="0"/>
                        <a:t>s and Receivers</a:t>
                      </a:r>
                      <a:endParaRPr lang="en-US" sz="1400" dirty="0"/>
                    </a:p>
                  </a:txBody>
                  <a:tcPr anchor="ctr"/>
                </a:tc>
                <a:tc>
                  <a:txBody>
                    <a:bodyPr/>
                    <a:lstStyle/>
                    <a:p>
                      <a:r>
                        <a:rPr lang="en-US" sz="1400" dirty="0" smtClean="0"/>
                        <a:t>Shippers</a:t>
                      </a:r>
                      <a:r>
                        <a:rPr lang="en-US" sz="1400" baseline="0" dirty="0" smtClean="0"/>
                        <a:t> and Receivers</a:t>
                      </a:r>
                      <a:endParaRPr lang="en-US" sz="1400" dirty="0"/>
                    </a:p>
                  </a:txBody>
                  <a:tcPr anchor="ctr"/>
                </a:tc>
                <a:tc>
                  <a:txBody>
                    <a:bodyPr/>
                    <a:lstStyle/>
                    <a:p>
                      <a:r>
                        <a:rPr lang="en-US" sz="1400" dirty="0" smtClean="0"/>
                        <a:t>30 minutes</a:t>
                      </a:r>
                      <a:endParaRPr lang="en-US" sz="1400" dirty="0"/>
                    </a:p>
                  </a:txBody>
                  <a:tcPr anchor="ctr"/>
                </a:tc>
              </a:tr>
              <a:tr h="370840">
                <a:tc>
                  <a:txBody>
                    <a:bodyPr/>
                    <a:lstStyle/>
                    <a:p>
                      <a:pPr algn="ctr"/>
                      <a:r>
                        <a:rPr lang="en-US" sz="1400" dirty="0" smtClean="0"/>
                        <a:t>7</a:t>
                      </a:r>
                      <a:endParaRPr lang="en-US" sz="1400" dirty="0"/>
                    </a:p>
                  </a:txBody>
                  <a:tcPr anchor="ctr"/>
                </a:tc>
                <a:tc>
                  <a:txBody>
                    <a:bodyPr/>
                    <a:lstStyle/>
                    <a:p>
                      <a:r>
                        <a:rPr lang="en-US" sz="1400" dirty="0" smtClean="0"/>
                        <a:t>Motor Carrier Sleep Disorders Management </a:t>
                      </a:r>
                      <a:endParaRPr lang="en-US"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Carrier Executives and Managers</a:t>
                      </a:r>
                    </a:p>
                  </a:txBody>
                  <a:tcPr anchor="ctr"/>
                </a:tc>
                <a:tc>
                  <a:txBody>
                    <a:bodyPr/>
                    <a:lstStyle/>
                    <a:p>
                      <a:r>
                        <a:rPr lang="en-US" sz="1400" dirty="0" smtClean="0"/>
                        <a:t>1.5 hours</a:t>
                      </a:r>
                      <a:endParaRPr lang="en-US" sz="1400" dirty="0"/>
                    </a:p>
                  </a:txBody>
                  <a:tcPr anchor="ctr"/>
                </a:tc>
              </a:tr>
              <a:tr h="370840">
                <a:tc>
                  <a:txBody>
                    <a:bodyPr/>
                    <a:lstStyle/>
                    <a:p>
                      <a:pPr algn="ctr"/>
                      <a:r>
                        <a:rPr lang="en-US" sz="1400" dirty="0" smtClean="0"/>
                        <a:t>8</a:t>
                      </a:r>
                      <a:endParaRPr lang="en-US" sz="1400" dirty="0"/>
                    </a:p>
                  </a:txBody>
                  <a:tcPr anchor="ctr"/>
                </a:tc>
                <a:tc>
                  <a:txBody>
                    <a:bodyPr/>
                    <a:lstStyle/>
                    <a:p>
                      <a:r>
                        <a:rPr lang="en-US" sz="1400" dirty="0" smtClean="0"/>
                        <a:t>Driver Sleep Disorders Management</a:t>
                      </a:r>
                      <a:endParaRPr lang="en-US" sz="1400" dirty="0"/>
                    </a:p>
                  </a:txBody>
                  <a:tcPr anchor="ctr"/>
                </a:tc>
                <a:tc>
                  <a:txBody>
                    <a:bodyPr/>
                    <a:lstStyle/>
                    <a:p>
                      <a:r>
                        <a:rPr lang="en-US" sz="1400" dirty="0" smtClean="0"/>
                        <a:t>Drivers</a:t>
                      </a:r>
                      <a:endParaRPr lang="en-US" sz="1400" dirty="0"/>
                    </a:p>
                  </a:txBody>
                  <a:tcPr anchor="ctr"/>
                </a:tc>
                <a:tc>
                  <a:txBody>
                    <a:bodyPr/>
                    <a:lstStyle/>
                    <a:p>
                      <a:r>
                        <a:rPr lang="en-US" sz="1400" dirty="0" smtClean="0"/>
                        <a:t>1.25 hours</a:t>
                      </a:r>
                      <a:endParaRPr lang="en-US" sz="1400" dirty="0"/>
                    </a:p>
                  </a:txBody>
                  <a:tcPr anchor="ctr"/>
                </a:tc>
              </a:tr>
              <a:tr h="406400">
                <a:tc>
                  <a:txBody>
                    <a:bodyPr/>
                    <a:lstStyle/>
                    <a:p>
                      <a:pPr algn="ctr"/>
                      <a:r>
                        <a:rPr lang="en-US" sz="1400" dirty="0" smtClean="0"/>
                        <a:t>9</a:t>
                      </a:r>
                      <a:endParaRPr lang="en-US" sz="1400" dirty="0"/>
                    </a:p>
                  </a:txBody>
                  <a:tcPr anchor="ctr"/>
                </a:tc>
                <a:tc>
                  <a:txBody>
                    <a:bodyPr/>
                    <a:lstStyle/>
                    <a:p>
                      <a:r>
                        <a:rPr lang="en-US" sz="1400" dirty="0" smtClean="0"/>
                        <a:t>Driver</a:t>
                      </a:r>
                      <a:r>
                        <a:rPr lang="en-US" sz="1400" baseline="0" dirty="0" smtClean="0"/>
                        <a:t> Scheduling and Tools</a:t>
                      </a:r>
                      <a:endParaRPr lang="en-US" sz="1400" dirty="0"/>
                    </a:p>
                  </a:txBody>
                  <a:tcPr anchor="ctr"/>
                </a:tc>
                <a:tc>
                  <a:txBody>
                    <a:bodyPr/>
                    <a:lstStyle/>
                    <a:p>
                      <a:r>
                        <a:rPr lang="en-US" sz="1400" dirty="0" smtClean="0"/>
                        <a:t>Dispatchers and Managers *</a:t>
                      </a:r>
                      <a:endParaRPr lang="en-US" sz="1400" dirty="0"/>
                    </a:p>
                  </a:txBody>
                  <a:tcPr anchor="ctr"/>
                </a:tc>
                <a:tc>
                  <a:txBody>
                    <a:bodyPr/>
                    <a:lstStyle/>
                    <a:p>
                      <a:r>
                        <a:rPr lang="en-US" sz="1400" dirty="0" smtClean="0"/>
                        <a:t>1 hour</a:t>
                      </a:r>
                      <a:endParaRPr lang="en-US" sz="1400" dirty="0"/>
                    </a:p>
                  </a:txBody>
                  <a:tcPr anchor="ctr"/>
                </a:tc>
              </a:tr>
              <a:tr h="370840">
                <a:tc>
                  <a:txBody>
                    <a:bodyPr/>
                    <a:lstStyle/>
                    <a:p>
                      <a:pPr algn="ctr"/>
                      <a:r>
                        <a:rPr lang="en-US" sz="1400" dirty="0" smtClean="0"/>
                        <a:t>10</a:t>
                      </a:r>
                      <a:endParaRPr lang="en-US" sz="1400" dirty="0"/>
                    </a:p>
                  </a:txBody>
                  <a:tcPr anchor="ctr"/>
                </a:tc>
                <a:tc>
                  <a:txBody>
                    <a:bodyPr/>
                    <a:lstStyle/>
                    <a:p>
                      <a:r>
                        <a:rPr lang="en-US" sz="1400" dirty="0" smtClean="0"/>
                        <a:t>Fatigue Monitoring and Management Technologies</a:t>
                      </a:r>
                      <a:endParaRPr lang="en-US"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Carrier Executives and Managers</a:t>
                      </a:r>
                    </a:p>
                  </a:txBody>
                  <a:tcPr anchor="ctr"/>
                </a:tc>
                <a:tc>
                  <a:txBody>
                    <a:bodyPr/>
                    <a:lstStyle/>
                    <a:p>
                      <a:r>
                        <a:rPr lang="en-US" sz="1400" dirty="0" smtClean="0"/>
                        <a:t>1 hour</a:t>
                      </a:r>
                      <a:endParaRPr lang="en-US" sz="1400" dirty="0"/>
                    </a:p>
                  </a:txBody>
                  <a:tcPr anchor="ctr"/>
                </a:tc>
              </a:tr>
            </a:tbl>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5235" b="7922"/>
          <a:stretch>
            <a:fillRect/>
          </a:stretch>
        </p:blipFill>
        <p:spPr>
          <a:xfrm>
            <a:off x="990600" y="1676400"/>
            <a:ext cx="7234238" cy="4608513"/>
          </a:xfrm>
        </p:spPr>
      </p:pic>
      <p:sp>
        <p:nvSpPr>
          <p:cNvPr id="119811" name="Title 1"/>
          <p:cNvSpPr>
            <a:spLocks noGrp="1"/>
          </p:cNvSpPr>
          <p:nvPr>
            <p:ph type="title"/>
          </p:nvPr>
        </p:nvSpPr>
        <p:spPr/>
        <p:txBody>
          <a:bodyPr/>
          <a:lstStyle/>
          <a:p>
            <a:pPr>
              <a:lnSpc>
                <a:spcPts val="4575"/>
              </a:lnSpc>
            </a:pPr>
            <a:r>
              <a:rPr lang="en-US" dirty="0" smtClean="0"/>
              <a:t>Sleep States &amp; Stages</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pPr>
              <a:lnSpc>
                <a:spcPts val="4575"/>
              </a:lnSpc>
            </a:pPr>
            <a:r>
              <a:rPr lang="en-US" dirty="0" smtClean="0"/>
              <a:t>Sleep Inertia</a:t>
            </a:r>
          </a:p>
        </p:txBody>
      </p:sp>
      <p:sp>
        <p:nvSpPr>
          <p:cNvPr id="120835" name="Content Placeholder 2"/>
          <p:cNvSpPr>
            <a:spLocks noGrp="1"/>
          </p:cNvSpPr>
          <p:nvPr>
            <p:ph idx="1"/>
          </p:nvPr>
        </p:nvSpPr>
        <p:spPr>
          <a:xfrm>
            <a:off x="457200" y="1600200"/>
            <a:ext cx="5029200" cy="4525963"/>
          </a:xfrm>
        </p:spPr>
        <p:txBody>
          <a:bodyPr/>
          <a:lstStyle/>
          <a:p>
            <a:r>
              <a:rPr lang="en-US" dirty="0" smtClean="0"/>
              <a:t>Grogginess upon awakening</a:t>
            </a:r>
            <a:endParaRPr lang="en-US" sz="2800" dirty="0" smtClean="0"/>
          </a:p>
          <a:p>
            <a:r>
              <a:rPr lang="en-US" dirty="0" smtClean="0"/>
              <a:t>Can last 20 minutes or more</a:t>
            </a:r>
          </a:p>
          <a:p>
            <a:r>
              <a:rPr lang="en-US" dirty="0" smtClean="0"/>
              <a:t>Can affect driving (especially before daybreak)</a:t>
            </a:r>
          </a:p>
          <a:p>
            <a:r>
              <a:rPr lang="en-US" dirty="0" smtClean="0"/>
              <a:t>Caffeine helps</a:t>
            </a:r>
          </a:p>
        </p:txBody>
      </p:sp>
      <p:pic>
        <p:nvPicPr>
          <p:cNvPr id="120836" name="Picture 2" title="Sleepy man with tow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363" y="1955800"/>
            <a:ext cx="2357437"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pPr>
              <a:lnSpc>
                <a:spcPts val="4575"/>
              </a:lnSpc>
            </a:pPr>
            <a:r>
              <a:rPr lang="en-US" dirty="0" smtClean="0"/>
              <a:t>Age Differences in Sleep </a:t>
            </a:r>
          </a:p>
        </p:txBody>
      </p:sp>
      <p:sp>
        <p:nvSpPr>
          <p:cNvPr id="3" name="Content Placeholder 2"/>
          <p:cNvSpPr>
            <a:spLocks noGrp="1"/>
          </p:cNvSpPr>
          <p:nvPr>
            <p:ph idx="1"/>
          </p:nvPr>
        </p:nvSpPr>
        <p:spPr>
          <a:xfrm>
            <a:off x="457200" y="1600200"/>
            <a:ext cx="5334000" cy="4525963"/>
          </a:xfrm>
        </p:spPr>
        <p:txBody>
          <a:bodyPr>
            <a:normAutofit fontScale="85000" lnSpcReduction="20000"/>
          </a:bodyPr>
          <a:lstStyle/>
          <a:p>
            <a:pPr>
              <a:defRPr/>
            </a:pPr>
            <a:r>
              <a:rPr lang="en-US" dirty="0" smtClean="0"/>
              <a:t>Adults need 7-8 hours</a:t>
            </a:r>
          </a:p>
          <a:p>
            <a:pPr>
              <a:defRPr/>
            </a:pPr>
            <a:r>
              <a:rPr lang="en-US" dirty="0" smtClean="0"/>
              <a:t>Teenagers and children need more</a:t>
            </a:r>
          </a:p>
          <a:p>
            <a:pPr>
              <a:defRPr/>
            </a:pPr>
            <a:r>
              <a:rPr lang="en-US" dirty="0" smtClean="0"/>
              <a:t>Older adults:</a:t>
            </a:r>
          </a:p>
          <a:p>
            <a:pPr lvl="1">
              <a:defRPr/>
            </a:pPr>
            <a:r>
              <a:rPr lang="en-US" dirty="0" smtClean="0"/>
              <a:t>Lighter sleep</a:t>
            </a:r>
          </a:p>
          <a:p>
            <a:pPr lvl="1">
              <a:defRPr/>
            </a:pPr>
            <a:r>
              <a:rPr lang="en-US" dirty="0" smtClean="0"/>
              <a:t>More easily disrupted</a:t>
            </a:r>
          </a:p>
          <a:p>
            <a:pPr lvl="1">
              <a:defRPr/>
            </a:pPr>
            <a:r>
              <a:rPr lang="en-US" dirty="0" smtClean="0"/>
              <a:t>May take more naps</a:t>
            </a:r>
          </a:p>
          <a:p>
            <a:pPr lvl="1">
              <a:defRPr/>
            </a:pPr>
            <a:r>
              <a:rPr lang="en-US" i="1" dirty="0" smtClean="0"/>
              <a:t>Not</a:t>
            </a:r>
            <a:r>
              <a:rPr lang="en-US" dirty="0" smtClean="0"/>
              <a:t> more likely to fall asleep at the wheel.</a:t>
            </a:r>
          </a:p>
          <a:p>
            <a:pPr>
              <a:defRPr/>
            </a:pPr>
            <a:r>
              <a:rPr lang="en-US" b="1" dirty="0" smtClean="0"/>
              <a:t>Young males </a:t>
            </a:r>
            <a:r>
              <a:rPr lang="en-US" dirty="0" smtClean="0"/>
              <a:t>(&lt;30) are highest risk group for asleep-at-the-wheel crashes</a:t>
            </a:r>
          </a:p>
          <a:p>
            <a:pPr>
              <a:defRPr/>
            </a:pPr>
            <a:r>
              <a:rPr lang="en-US" dirty="0" smtClean="0"/>
              <a:t>But </a:t>
            </a:r>
            <a:r>
              <a:rPr lang="en-US" b="1" i="1" dirty="0" smtClean="0"/>
              <a:t>everyone</a:t>
            </a:r>
            <a:r>
              <a:rPr lang="en-US" dirty="0" smtClean="0"/>
              <a:t> can be at risk!</a:t>
            </a:r>
            <a:endParaRPr lang="en-US" dirty="0"/>
          </a:p>
        </p:txBody>
      </p:sp>
      <p:pic>
        <p:nvPicPr>
          <p:cNvPr id="121860" name="Picture 2" title="Man sleeping, head on pil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4425" y="1905000"/>
            <a:ext cx="27559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3" title="Older man sleeping, head on pill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137025"/>
            <a:ext cx="2895600"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pPr>
              <a:lnSpc>
                <a:spcPts val="4575"/>
              </a:lnSpc>
            </a:pPr>
            <a:r>
              <a:rPr lang="en-US" dirty="0" smtClean="0"/>
              <a:t>Factors Affecting Sleep Quality </a:t>
            </a:r>
          </a:p>
        </p:txBody>
      </p:sp>
      <p:sp>
        <p:nvSpPr>
          <p:cNvPr id="3" name="Content Placeholder 2"/>
          <p:cNvSpPr>
            <a:spLocks noGrp="1"/>
          </p:cNvSpPr>
          <p:nvPr>
            <p:ph idx="1"/>
          </p:nvPr>
        </p:nvSpPr>
        <p:spPr>
          <a:xfrm>
            <a:off x="457200" y="1600200"/>
            <a:ext cx="5334000" cy="4525963"/>
          </a:xfrm>
        </p:spPr>
        <p:txBody>
          <a:bodyPr>
            <a:normAutofit fontScale="92500" lnSpcReduction="10000"/>
          </a:bodyPr>
          <a:lstStyle/>
          <a:p>
            <a:pPr>
              <a:defRPr/>
            </a:pPr>
            <a:r>
              <a:rPr lang="en-US" dirty="0" smtClean="0"/>
              <a:t>Quantity affects quality</a:t>
            </a:r>
            <a:endParaRPr lang="en-US" sz="2600" dirty="0" smtClean="0"/>
          </a:p>
          <a:p>
            <a:pPr>
              <a:defRPr/>
            </a:pPr>
            <a:r>
              <a:rPr lang="en-US" dirty="0" smtClean="0"/>
              <a:t>Other factors affecting quality:</a:t>
            </a:r>
          </a:p>
          <a:p>
            <a:pPr lvl="1">
              <a:defRPr/>
            </a:pPr>
            <a:r>
              <a:rPr lang="en-US" dirty="0" smtClean="0"/>
              <a:t>Bed comfort</a:t>
            </a:r>
          </a:p>
          <a:p>
            <a:pPr lvl="1">
              <a:defRPr/>
            </a:pPr>
            <a:r>
              <a:rPr lang="en-US" dirty="0" smtClean="0"/>
              <a:t>Darkness of room</a:t>
            </a:r>
          </a:p>
          <a:p>
            <a:pPr lvl="1">
              <a:defRPr/>
            </a:pPr>
            <a:r>
              <a:rPr lang="en-US" dirty="0" smtClean="0"/>
              <a:t>Time-of-day (best sleep during circadian valleys)</a:t>
            </a:r>
          </a:p>
          <a:p>
            <a:pPr lvl="1">
              <a:defRPr/>
            </a:pPr>
            <a:r>
              <a:rPr lang="en-US" dirty="0" smtClean="0"/>
              <a:t>Noise</a:t>
            </a:r>
          </a:p>
          <a:p>
            <a:pPr lvl="1">
              <a:defRPr/>
            </a:pPr>
            <a:r>
              <a:rPr lang="en-US" dirty="0" smtClean="0"/>
              <a:t>Temperature (cool is best)</a:t>
            </a:r>
          </a:p>
          <a:p>
            <a:pPr lvl="1">
              <a:defRPr/>
            </a:pPr>
            <a:r>
              <a:rPr lang="en-US" dirty="0" smtClean="0"/>
              <a:t>Anything else that might awaken you</a:t>
            </a:r>
          </a:p>
          <a:p>
            <a:pPr lvl="1">
              <a:defRPr/>
            </a:pPr>
            <a:endParaRPr lang="en-US" dirty="0"/>
          </a:p>
        </p:txBody>
      </p:sp>
      <p:pic>
        <p:nvPicPr>
          <p:cNvPr id="122884" name="Picture 3" title="Moon and sta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1450975"/>
            <a:ext cx="23749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2" title="Older man sleeping, head on pill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9588" y="3962400"/>
            <a:ext cx="1509712"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000" i="1" dirty="0" smtClean="0">
                <a:solidFill>
                  <a:srgbClr val="002060"/>
                </a:solidFill>
              </a:rPr>
              <a:t/>
            </a:r>
            <a:br>
              <a:rPr lang="en-US" sz="4000" i="1" dirty="0" smtClean="0">
                <a:solidFill>
                  <a:srgbClr val="002060"/>
                </a:solidFill>
              </a:rPr>
            </a:br>
            <a:r>
              <a:rPr lang="en-US" sz="4900" dirty="0" smtClean="0"/>
              <a:t>Factors Affecting Alertness &amp; Performance </a:t>
            </a:r>
            <a:br>
              <a:rPr lang="en-US" sz="4900" dirty="0" smtClean="0"/>
            </a:br>
            <a:endParaRPr lang="en-US" sz="4900" dirty="0"/>
          </a:p>
        </p:txBody>
      </p:sp>
      <p:sp>
        <p:nvSpPr>
          <p:cNvPr id="3" name="Content Placeholder 2"/>
          <p:cNvSpPr>
            <a:spLocks noGrp="1"/>
          </p:cNvSpPr>
          <p:nvPr>
            <p:ph idx="1"/>
          </p:nvPr>
        </p:nvSpPr>
        <p:spPr/>
        <p:txBody>
          <a:bodyPr>
            <a:normAutofit lnSpcReduction="10000"/>
          </a:bodyPr>
          <a:lstStyle/>
          <a:p>
            <a:pPr>
              <a:buFont typeface="Arial" pitchFamily="34" charset="0"/>
              <a:buNone/>
              <a:defRPr/>
            </a:pPr>
            <a:r>
              <a:rPr lang="en-US" u="sng" dirty="0" smtClean="0"/>
              <a:t>Topics</a:t>
            </a:r>
            <a:r>
              <a:rPr lang="en-US" dirty="0" smtClean="0"/>
              <a:t>:</a:t>
            </a:r>
          </a:p>
          <a:p>
            <a:pPr>
              <a:defRPr/>
            </a:pPr>
            <a:r>
              <a:rPr lang="en-US" dirty="0" smtClean="0"/>
              <a:t>Review: internal vs. task-related fatigue</a:t>
            </a:r>
          </a:p>
          <a:p>
            <a:pPr>
              <a:defRPr/>
            </a:pPr>
            <a:r>
              <a:rPr lang="en-US" dirty="0" smtClean="0"/>
              <a:t>Amount of sleep</a:t>
            </a:r>
          </a:p>
          <a:p>
            <a:pPr>
              <a:defRPr/>
            </a:pPr>
            <a:r>
              <a:rPr lang="en-US" dirty="0" smtClean="0"/>
              <a:t>Time-of-day (circadian rhythms)</a:t>
            </a:r>
          </a:p>
          <a:p>
            <a:pPr>
              <a:defRPr/>
            </a:pPr>
            <a:r>
              <a:rPr lang="en-US" dirty="0" smtClean="0"/>
              <a:t>Time awake</a:t>
            </a:r>
          </a:p>
          <a:p>
            <a:pPr>
              <a:defRPr/>
            </a:pPr>
            <a:r>
              <a:rPr lang="en-US" dirty="0" smtClean="0"/>
              <a:t>Time on-task</a:t>
            </a:r>
          </a:p>
          <a:p>
            <a:pPr>
              <a:defRPr/>
            </a:pPr>
            <a:r>
              <a:rPr lang="en-US" dirty="0" smtClean="0"/>
              <a:t>Other task-related and environmental factors</a:t>
            </a:r>
          </a:p>
          <a:p>
            <a:pPr>
              <a:defRPr/>
            </a:pPr>
            <a:r>
              <a:rPr lang="en-US" dirty="0" smtClean="0"/>
              <a:t>Task demands and performance</a:t>
            </a:r>
          </a:p>
          <a:p>
            <a:pPr>
              <a:buFont typeface="Arial" pitchFamily="34" charset="0"/>
              <a:buNone/>
              <a:defRPr/>
            </a:pPr>
            <a:endParaRPr lang="en-US" dirty="0" smtClean="0">
              <a:solidFill>
                <a:srgbClr val="002060"/>
              </a:solidFill>
            </a:endParaRPr>
          </a:p>
          <a:p>
            <a:pPr>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900" dirty="0" smtClean="0"/>
              <a:t>Internal vs. Task-Related Fatigue</a:t>
            </a:r>
            <a:br>
              <a:rPr lang="en-US" sz="4900" dirty="0" smtClean="0"/>
            </a:br>
            <a:r>
              <a:rPr lang="en-US" sz="4900" dirty="0" smtClean="0"/>
              <a:t>(1 of 2)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8039161"/>
              </p:ext>
            </p:extLst>
          </p:nvPr>
        </p:nvGraphicFramePr>
        <p:xfrm>
          <a:off x="457200" y="1600200"/>
          <a:ext cx="8229600" cy="4632731"/>
        </p:xfrm>
        <a:graphic>
          <a:graphicData uri="http://schemas.openxmlformats.org/drawingml/2006/table">
            <a:tbl>
              <a:tblPr firstRow="1" bandRow="1">
                <a:tableStyleId>{5C22544A-7EE6-4342-B048-85BDC9FD1C3A}</a:tableStyleId>
              </a:tblPr>
              <a:tblGrid>
                <a:gridCol w="1773621"/>
                <a:gridCol w="1915510"/>
                <a:gridCol w="4540469"/>
              </a:tblGrid>
              <a:tr h="761883">
                <a:tc>
                  <a:txBody>
                    <a:bodyPr/>
                    <a:lstStyle/>
                    <a:p>
                      <a:r>
                        <a:rPr lang="en-US" sz="2200" dirty="0" smtClean="0"/>
                        <a:t>Fatigue</a:t>
                      </a:r>
                      <a:r>
                        <a:rPr lang="en-US" sz="2200" baseline="0" dirty="0" smtClean="0"/>
                        <a:t> Category</a:t>
                      </a:r>
                      <a:endParaRPr lang="en-US" sz="2200" dirty="0"/>
                    </a:p>
                  </a:txBody>
                  <a:tcPr marL="85134" marR="85134" marT="45702" marB="45702" anchor="ctr"/>
                </a:tc>
                <a:tc>
                  <a:txBody>
                    <a:bodyPr/>
                    <a:lstStyle/>
                    <a:p>
                      <a:r>
                        <a:rPr lang="en-US" sz="2200" dirty="0" smtClean="0"/>
                        <a:t>General</a:t>
                      </a:r>
                      <a:r>
                        <a:rPr lang="en-US" sz="2200" baseline="0" dirty="0" smtClean="0"/>
                        <a:t> </a:t>
                      </a:r>
                      <a:r>
                        <a:rPr lang="en-US" sz="2200" dirty="0" smtClean="0"/>
                        <a:t>Source</a:t>
                      </a:r>
                      <a:endParaRPr lang="en-US" sz="2200" dirty="0"/>
                    </a:p>
                  </a:txBody>
                  <a:tcPr marL="85134" marR="85134" marT="45702" marB="45702" anchor="ctr"/>
                </a:tc>
                <a:tc>
                  <a:txBody>
                    <a:bodyPr/>
                    <a:lstStyle/>
                    <a:p>
                      <a:r>
                        <a:rPr lang="en-US" sz="2200" dirty="0" smtClean="0"/>
                        <a:t>Specific</a:t>
                      </a:r>
                      <a:r>
                        <a:rPr lang="en-US" sz="2200" baseline="0" dirty="0" smtClean="0"/>
                        <a:t> Factors</a:t>
                      </a:r>
                      <a:endParaRPr lang="en-US" sz="2200" dirty="0"/>
                    </a:p>
                  </a:txBody>
                  <a:tcPr marL="85134" marR="85134" marT="45702" marB="45702" anchor="ctr"/>
                </a:tc>
              </a:tr>
              <a:tr h="2773319">
                <a:tc>
                  <a:txBody>
                    <a:bodyPr/>
                    <a:lstStyle/>
                    <a:p>
                      <a:r>
                        <a:rPr lang="en-US" sz="2200" b="1" dirty="0" smtClean="0">
                          <a:solidFill>
                            <a:srgbClr val="800000"/>
                          </a:solidFill>
                        </a:rPr>
                        <a:t>Internal </a:t>
                      </a:r>
                    </a:p>
                    <a:p>
                      <a:r>
                        <a:rPr lang="en-US" sz="2200" b="1" dirty="0" smtClean="0">
                          <a:solidFill>
                            <a:srgbClr val="800000"/>
                          </a:solidFill>
                        </a:rPr>
                        <a:t>Fatigue</a:t>
                      </a:r>
                      <a:endParaRPr lang="en-US" sz="2200" b="1" dirty="0">
                        <a:solidFill>
                          <a:srgbClr val="800000"/>
                        </a:solidFill>
                      </a:endParaRPr>
                    </a:p>
                  </a:txBody>
                  <a:tcPr marL="85134" marR="85134" marT="45702" marB="45702"/>
                </a:tc>
                <a:tc>
                  <a:txBody>
                    <a:bodyPr/>
                    <a:lstStyle/>
                    <a:p>
                      <a:r>
                        <a:rPr lang="en-US" sz="2200" b="1" dirty="0" smtClean="0">
                          <a:solidFill>
                            <a:srgbClr val="800000"/>
                          </a:solidFill>
                        </a:rPr>
                        <a:t>Body Physiology</a:t>
                      </a:r>
                      <a:endParaRPr lang="en-US" sz="2200" b="1" dirty="0">
                        <a:solidFill>
                          <a:srgbClr val="800000"/>
                        </a:solidFill>
                      </a:endParaRPr>
                    </a:p>
                  </a:txBody>
                  <a:tcPr marL="85134" marR="85134" marT="45702" marB="45702"/>
                </a:tc>
                <a:tc>
                  <a:txBody>
                    <a:bodyPr/>
                    <a:lstStyle/>
                    <a:p>
                      <a:pPr>
                        <a:buFont typeface="Arial" pitchFamily="34" charset="0"/>
                        <a:buChar char="•"/>
                      </a:pPr>
                      <a:r>
                        <a:rPr lang="en-US" sz="2200" dirty="0" smtClean="0">
                          <a:solidFill>
                            <a:srgbClr val="800000"/>
                          </a:solidFill>
                        </a:rPr>
                        <a:t> </a:t>
                      </a:r>
                      <a:r>
                        <a:rPr lang="en-US" sz="2200" b="1" dirty="0" smtClean="0">
                          <a:solidFill>
                            <a:srgbClr val="800000"/>
                          </a:solidFill>
                        </a:rPr>
                        <a:t>Amount of recent sleep</a:t>
                      </a:r>
                    </a:p>
                    <a:p>
                      <a:pPr>
                        <a:buFont typeface="Arial" pitchFamily="34" charset="0"/>
                        <a:buChar char="•"/>
                      </a:pPr>
                      <a:r>
                        <a:rPr lang="en-US" sz="2200" b="1" dirty="0" smtClean="0">
                          <a:solidFill>
                            <a:srgbClr val="800000"/>
                          </a:solidFill>
                        </a:rPr>
                        <a:t> Time-of-day</a:t>
                      </a:r>
                    </a:p>
                    <a:p>
                      <a:pPr>
                        <a:buFont typeface="Arial" pitchFamily="34" charset="0"/>
                        <a:buChar char="•"/>
                      </a:pPr>
                      <a:r>
                        <a:rPr lang="en-US" sz="2200" b="1" dirty="0" smtClean="0">
                          <a:solidFill>
                            <a:srgbClr val="800000"/>
                          </a:solidFill>
                        </a:rPr>
                        <a:t> Time awake</a:t>
                      </a:r>
                    </a:p>
                    <a:p>
                      <a:pPr>
                        <a:buFont typeface="Arial" pitchFamily="34" charset="0"/>
                        <a:buChar char="•"/>
                      </a:pPr>
                      <a:r>
                        <a:rPr lang="en-US" sz="2200" b="1" dirty="0" smtClean="0">
                          <a:solidFill>
                            <a:srgbClr val="800000"/>
                          </a:solidFill>
                        </a:rPr>
                        <a:t> Stimulants/</a:t>
                      </a:r>
                      <a:r>
                        <a:rPr lang="en-US" sz="2200" b="1" baseline="0" dirty="0" smtClean="0">
                          <a:solidFill>
                            <a:srgbClr val="800000"/>
                          </a:solidFill>
                        </a:rPr>
                        <a:t>other drugs</a:t>
                      </a:r>
                    </a:p>
                    <a:p>
                      <a:pPr>
                        <a:buFont typeface="Arial" pitchFamily="34" charset="0"/>
                        <a:buChar char="•"/>
                      </a:pPr>
                      <a:r>
                        <a:rPr lang="en-US" sz="2200" b="1" baseline="0" dirty="0" smtClean="0">
                          <a:solidFill>
                            <a:srgbClr val="800000"/>
                          </a:solidFill>
                        </a:rPr>
                        <a:t> General health</a:t>
                      </a:r>
                      <a:endParaRPr lang="en-US" sz="2200" b="1" dirty="0" smtClean="0">
                        <a:solidFill>
                          <a:srgbClr val="800000"/>
                        </a:solidFill>
                      </a:endParaRPr>
                    </a:p>
                    <a:p>
                      <a:pPr>
                        <a:buFont typeface="Arial" pitchFamily="34" charset="0"/>
                        <a:buChar char="•"/>
                      </a:pPr>
                      <a:r>
                        <a:rPr lang="en-US" sz="2200" b="1" dirty="0" smtClean="0">
                          <a:solidFill>
                            <a:srgbClr val="800000"/>
                          </a:solidFill>
                        </a:rPr>
                        <a:t> Mood</a:t>
                      </a:r>
                    </a:p>
                    <a:p>
                      <a:pPr>
                        <a:buFont typeface="Arial" pitchFamily="34" charset="0"/>
                        <a:buChar char="•"/>
                      </a:pPr>
                      <a:r>
                        <a:rPr lang="en-US" sz="2200" b="1" dirty="0" smtClean="0">
                          <a:solidFill>
                            <a:srgbClr val="800000"/>
                          </a:solidFill>
                        </a:rPr>
                        <a:t> Individual differences</a:t>
                      </a:r>
                      <a:br>
                        <a:rPr lang="en-US" sz="2200" b="1" dirty="0" smtClean="0">
                          <a:solidFill>
                            <a:srgbClr val="800000"/>
                          </a:solidFill>
                        </a:rPr>
                      </a:br>
                      <a:r>
                        <a:rPr lang="en-US" sz="2200" b="1" dirty="0" smtClean="0">
                          <a:solidFill>
                            <a:srgbClr val="800000"/>
                          </a:solidFill>
                        </a:rPr>
                        <a:t>   in susceptibility</a:t>
                      </a:r>
                      <a:endParaRPr lang="en-US" sz="2200" b="1" dirty="0">
                        <a:solidFill>
                          <a:srgbClr val="800000"/>
                        </a:solidFill>
                      </a:endParaRPr>
                    </a:p>
                  </a:txBody>
                  <a:tcPr marL="85134" marR="85134" marT="45702" marB="45702"/>
                </a:tc>
              </a:tr>
              <a:tr h="1097123">
                <a:tc>
                  <a:txBody>
                    <a:bodyPr/>
                    <a:lstStyle/>
                    <a:p>
                      <a:r>
                        <a:rPr lang="en-US" sz="2000" b="0" dirty="0" smtClean="0">
                          <a:solidFill>
                            <a:srgbClr val="002060"/>
                          </a:solidFill>
                        </a:rPr>
                        <a:t>Task-Related</a:t>
                      </a:r>
                    </a:p>
                    <a:p>
                      <a:r>
                        <a:rPr lang="en-US" sz="2000" b="0" dirty="0" smtClean="0">
                          <a:solidFill>
                            <a:srgbClr val="002060"/>
                          </a:solidFill>
                        </a:rPr>
                        <a:t>Fatigue</a:t>
                      </a:r>
                      <a:endParaRPr lang="en-US" sz="2000" b="0" dirty="0">
                        <a:solidFill>
                          <a:srgbClr val="002060"/>
                        </a:solidFill>
                      </a:endParaRPr>
                    </a:p>
                  </a:txBody>
                  <a:tcPr marL="85134" marR="85134" marT="45702" marB="45702"/>
                </a:tc>
                <a:tc>
                  <a:txBody>
                    <a:bodyPr/>
                    <a:lstStyle/>
                    <a:p>
                      <a:r>
                        <a:rPr lang="en-US" sz="2000" b="0" dirty="0" smtClean="0">
                          <a:solidFill>
                            <a:srgbClr val="002060"/>
                          </a:solidFill>
                        </a:rPr>
                        <a:t>Task</a:t>
                      </a:r>
                      <a:r>
                        <a:rPr lang="en-US" sz="2000" b="0" baseline="0" dirty="0" smtClean="0">
                          <a:solidFill>
                            <a:srgbClr val="002060"/>
                          </a:solidFill>
                        </a:rPr>
                        <a:t> (Driving,</a:t>
                      </a:r>
                    </a:p>
                    <a:p>
                      <a:r>
                        <a:rPr lang="en-US" sz="2000" b="0" baseline="0" dirty="0" smtClean="0">
                          <a:solidFill>
                            <a:srgbClr val="002060"/>
                          </a:solidFill>
                        </a:rPr>
                        <a:t>Other Work)</a:t>
                      </a:r>
                      <a:endParaRPr lang="en-US" sz="2000" b="0" dirty="0">
                        <a:solidFill>
                          <a:srgbClr val="002060"/>
                        </a:solidFill>
                      </a:endParaRPr>
                    </a:p>
                  </a:txBody>
                  <a:tcPr marL="85134" marR="85134" marT="45702" marB="45702"/>
                </a:tc>
                <a:tc>
                  <a:txBody>
                    <a:bodyPr/>
                    <a:lstStyle/>
                    <a:p>
                      <a:pPr>
                        <a:buFont typeface="Arial" pitchFamily="34" charset="0"/>
                        <a:buChar char="•"/>
                      </a:pPr>
                      <a:r>
                        <a:rPr lang="en-US" sz="2000" b="0" dirty="0" smtClean="0">
                          <a:solidFill>
                            <a:srgbClr val="002060"/>
                          </a:solidFill>
                        </a:rPr>
                        <a:t> Time-on-task (e.g., hours driving)</a:t>
                      </a:r>
                    </a:p>
                    <a:p>
                      <a:pPr>
                        <a:buFont typeface="Arial" pitchFamily="34" charset="0"/>
                        <a:buChar char="•"/>
                      </a:pPr>
                      <a:r>
                        <a:rPr lang="en-US" sz="2000" b="0" dirty="0" smtClean="0">
                          <a:solidFill>
                            <a:srgbClr val="002060"/>
                          </a:solidFill>
                        </a:rPr>
                        <a:t> Task complexity</a:t>
                      </a:r>
                    </a:p>
                    <a:p>
                      <a:pPr>
                        <a:buFont typeface="Arial" pitchFamily="34" charset="0"/>
                        <a:buChar char="•"/>
                      </a:pPr>
                      <a:r>
                        <a:rPr lang="en-US" sz="2000" b="0" dirty="0" smtClean="0">
                          <a:solidFill>
                            <a:srgbClr val="002060"/>
                          </a:solidFill>
                        </a:rPr>
                        <a:t> Task monotony</a:t>
                      </a:r>
                      <a:endParaRPr lang="en-US" sz="2000" b="0" dirty="0">
                        <a:solidFill>
                          <a:srgbClr val="002060"/>
                        </a:solidFill>
                      </a:endParaRPr>
                    </a:p>
                  </a:txBody>
                  <a:tcPr marL="85134" marR="85134" marT="45702" marB="45702"/>
                </a:tc>
              </a:tr>
            </a:tbl>
          </a:graphicData>
        </a:graphic>
      </p:graphicFrame>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pPr>
              <a:lnSpc>
                <a:spcPts val="4575"/>
              </a:lnSpc>
            </a:pPr>
            <a:r>
              <a:rPr lang="en-US" dirty="0" smtClean="0"/>
              <a:t>Internal vs. Task-Related Fatigue</a:t>
            </a:r>
            <a:br>
              <a:rPr lang="en-US" dirty="0" smtClean="0"/>
            </a:br>
            <a:r>
              <a:rPr lang="en-US" dirty="0" smtClean="0"/>
              <a:t>(2 of 2)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5425041"/>
              </p:ext>
            </p:extLst>
          </p:nvPr>
        </p:nvGraphicFramePr>
        <p:xfrm>
          <a:off x="457200" y="1600200"/>
          <a:ext cx="8229600" cy="3946755"/>
        </p:xfrm>
        <a:graphic>
          <a:graphicData uri="http://schemas.openxmlformats.org/drawingml/2006/table">
            <a:tbl>
              <a:tblPr firstRow="1" bandRow="1">
                <a:tableStyleId>{5C22544A-7EE6-4342-B048-85BDC9FD1C3A}</a:tableStyleId>
              </a:tblPr>
              <a:tblGrid>
                <a:gridCol w="1773621"/>
                <a:gridCol w="1915510"/>
                <a:gridCol w="4540469"/>
              </a:tblGrid>
              <a:tr h="533186">
                <a:tc>
                  <a:txBody>
                    <a:bodyPr/>
                    <a:lstStyle/>
                    <a:p>
                      <a:r>
                        <a:rPr lang="en-US" sz="1800" dirty="0" smtClean="0"/>
                        <a:t>Fatigue</a:t>
                      </a:r>
                      <a:r>
                        <a:rPr lang="en-US" sz="1800" baseline="0" dirty="0" smtClean="0"/>
                        <a:t> Category</a:t>
                      </a:r>
                      <a:endParaRPr lang="en-US" sz="1800" dirty="0"/>
                    </a:p>
                  </a:txBody>
                  <a:tcPr marL="85134" marR="85134" marT="45702" marB="45702" anchor="ctr"/>
                </a:tc>
                <a:tc>
                  <a:txBody>
                    <a:bodyPr/>
                    <a:lstStyle/>
                    <a:p>
                      <a:r>
                        <a:rPr lang="en-US" sz="1800" dirty="0" smtClean="0"/>
                        <a:t>General</a:t>
                      </a:r>
                      <a:r>
                        <a:rPr lang="en-US" sz="1800" baseline="0" dirty="0" smtClean="0"/>
                        <a:t> </a:t>
                      </a:r>
                      <a:r>
                        <a:rPr lang="en-US" sz="1800" dirty="0" smtClean="0"/>
                        <a:t>Source</a:t>
                      </a:r>
                      <a:endParaRPr lang="en-US" sz="1800" dirty="0"/>
                    </a:p>
                  </a:txBody>
                  <a:tcPr marL="85134" marR="85134" marT="45702" marB="45702" anchor="ctr"/>
                </a:tc>
                <a:tc>
                  <a:txBody>
                    <a:bodyPr/>
                    <a:lstStyle/>
                    <a:p>
                      <a:r>
                        <a:rPr lang="en-US" sz="1800" dirty="0" smtClean="0"/>
                        <a:t>Specific</a:t>
                      </a:r>
                      <a:r>
                        <a:rPr lang="en-US" sz="1800" baseline="0" dirty="0" smtClean="0"/>
                        <a:t> Factors</a:t>
                      </a:r>
                      <a:endParaRPr lang="en-US" sz="1800" dirty="0"/>
                    </a:p>
                  </a:txBody>
                  <a:tcPr marL="85134" marR="85134" marT="45702" marB="45702" anchor="ctr"/>
                </a:tc>
              </a:tr>
              <a:tr h="2224773">
                <a:tc>
                  <a:txBody>
                    <a:bodyPr/>
                    <a:lstStyle/>
                    <a:p>
                      <a:r>
                        <a:rPr lang="en-US" sz="2000" b="0" dirty="0" smtClean="0">
                          <a:solidFill>
                            <a:srgbClr val="002060"/>
                          </a:solidFill>
                        </a:rPr>
                        <a:t>Internal </a:t>
                      </a:r>
                    </a:p>
                    <a:p>
                      <a:r>
                        <a:rPr lang="en-US" sz="2000" b="0" dirty="0" smtClean="0">
                          <a:solidFill>
                            <a:srgbClr val="002060"/>
                          </a:solidFill>
                        </a:rPr>
                        <a:t>Fatigue</a:t>
                      </a:r>
                      <a:endParaRPr lang="en-US" sz="2000" b="0" dirty="0">
                        <a:solidFill>
                          <a:srgbClr val="002060"/>
                        </a:solidFill>
                      </a:endParaRPr>
                    </a:p>
                  </a:txBody>
                  <a:tcPr marL="85134" marR="85134" marT="45702" marB="45702"/>
                </a:tc>
                <a:tc>
                  <a:txBody>
                    <a:bodyPr/>
                    <a:lstStyle/>
                    <a:p>
                      <a:r>
                        <a:rPr lang="en-US" sz="2000" b="0" dirty="0" smtClean="0">
                          <a:solidFill>
                            <a:srgbClr val="002060"/>
                          </a:solidFill>
                        </a:rPr>
                        <a:t>Body Physiology</a:t>
                      </a:r>
                      <a:endParaRPr lang="en-US" sz="2000" b="0" dirty="0">
                        <a:solidFill>
                          <a:srgbClr val="002060"/>
                        </a:solidFill>
                      </a:endParaRPr>
                    </a:p>
                  </a:txBody>
                  <a:tcPr marL="85134" marR="85134" marT="45702" marB="45702"/>
                </a:tc>
                <a:tc>
                  <a:txBody>
                    <a:bodyPr/>
                    <a:lstStyle/>
                    <a:p>
                      <a:pPr>
                        <a:buFont typeface="Arial" pitchFamily="34" charset="0"/>
                        <a:buChar char="•"/>
                      </a:pPr>
                      <a:r>
                        <a:rPr lang="en-US" sz="2000" dirty="0" smtClean="0">
                          <a:solidFill>
                            <a:srgbClr val="002060"/>
                          </a:solidFill>
                        </a:rPr>
                        <a:t> Amount of recent sleep</a:t>
                      </a:r>
                    </a:p>
                    <a:p>
                      <a:pPr>
                        <a:buFont typeface="Arial" pitchFamily="34" charset="0"/>
                        <a:buChar char="•"/>
                      </a:pPr>
                      <a:r>
                        <a:rPr lang="en-US" sz="2000" dirty="0" smtClean="0">
                          <a:solidFill>
                            <a:srgbClr val="002060"/>
                          </a:solidFill>
                        </a:rPr>
                        <a:t> Time-of-day </a:t>
                      </a:r>
                    </a:p>
                    <a:p>
                      <a:pPr>
                        <a:buFont typeface="Arial" pitchFamily="34" charset="0"/>
                        <a:buChar char="•"/>
                      </a:pPr>
                      <a:r>
                        <a:rPr lang="en-US" sz="2000" dirty="0" smtClean="0">
                          <a:solidFill>
                            <a:srgbClr val="002060"/>
                          </a:solidFill>
                        </a:rPr>
                        <a:t> Time awake</a:t>
                      </a:r>
                    </a:p>
                    <a:p>
                      <a:pPr>
                        <a:buFont typeface="Arial" pitchFamily="34" charset="0"/>
                        <a:buChar char="•"/>
                      </a:pPr>
                      <a:r>
                        <a:rPr lang="en-US" sz="2000" dirty="0" smtClean="0">
                          <a:solidFill>
                            <a:srgbClr val="002060"/>
                          </a:solidFill>
                        </a:rPr>
                        <a:t> Stimulants/</a:t>
                      </a:r>
                      <a:r>
                        <a:rPr lang="en-US" sz="2000" baseline="0" dirty="0" smtClean="0">
                          <a:solidFill>
                            <a:srgbClr val="002060"/>
                          </a:solidFill>
                        </a:rPr>
                        <a:t>other drugs</a:t>
                      </a:r>
                    </a:p>
                    <a:p>
                      <a:pPr>
                        <a:buFont typeface="Arial" pitchFamily="34" charset="0"/>
                        <a:buChar char="•"/>
                      </a:pPr>
                      <a:r>
                        <a:rPr lang="en-US" sz="2000" baseline="0" dirty="0" smtClean="0">
                          <a:solidFill>
                            <a:srgbClr val="002060"/>
                          </a:solidFill>
                        </a:rPr>
                        <a:t> General health</a:t>
                      </a:r>
                      <a:endParaRPr lang="en-US" sz="2000" dirty="0" smtClean="0">
                        <a:solidFill>
                          <a:srgbClr val="002060"/>
                        </a:solidFill>
                      </a:endParaRPr>
                    </a:p>
                    <a:p>
                      <a:pPr>
                        <a:buFont typeface="Arial" pitchFamily="34" charset="0"/>
                        <a:buChar char="•"/>
                      </a:pPr>
                      <a:r>
                        <a:rPr lang="en-US" sz="2000" dirty="0" smtClean="0">
                          <a:solidFill>
                            <a:srgbClr val="002060"/>
                          </a:solidFill>
                        </a:rPr>
                        <a:t> Mood</a:t>
                      </a:r>
                    </a:p>
                    <a:p>
                      <a:pPr>
                        <a:buFont typeface="Arial" pitchFamily="34" charset="0"/>
                        <a:buChar char="•"/>
                      </a:pPr>
                      <a:r>
                        <a:rPr lang="en-US" sz="2000" dirty="0" smtClean="0">
                          <a:solidFill>
                            <a:srgbClr val="002060"/>
                          </a:solidFill>
                        </a:rPr>
                        <a:t> Individual differences in susceptibility</a:t>
                      </a:r>
                      <a:endParaRPr lang="en-US" sz="2000" dirty="0">
                        <a:solidFill>
                          <a:srgbClr val="002060"/>
                        </a:solidFill>
                      </a:endParaRPr>
                    </a:p>
                  </a:txBody>
                  <a:tcPr marL="85134" marR="85134" marT="45702" marB="45702"/>
                </a:tc>
              </a:tr>
              <a:tr h="1188565">
                <a:tc>
                  <a:txBody>
                    <a:bodyPr/>
                    <a:lstStyle/>
                    <a:p>
                      <a:r>
                        <a:rPr lang="en-US" sz="2200" b="1" dirty="0" smtClean="0">
                          <a:solidFill>
                            <a:srgbClr val="800000"/>
                          </a:solidFill>
                        </a:rPr>
                        <a:t>Task-Related</a:t>
                      </a:r>
                    </a:p>
                    <a:p>
                      <a:r>
                        <a:rPr lang="en-US" sz="2200" b="1" dirty="0" smtClean="0">
                          <a:solidFill>
                            <a:srgbClr val="800000"/>
                          </a:solidFill>
                        </a:rPr>
                        <a:t>Fatigue</a:t>
                      </a:r>
                      <a:endParaRPr lang="en-US" sz="2200" b="1" dirty="0">
                        <a:solidFill>
                          <a:srgbClr val="800000"/>
                        </a:solidFill>
                      </a:endParaRPr>
                    </a:p>
                  </a:txBody>
                  <a:tcPr marL="85134" marR="85134" marT="45702" marB="45702"/>
                </a:tc>
                <a:tc>
                  <a:txBody>
                    <a:bodyPr/>
                    <a:lstStyle/>
                    <a:p>
                      <a:r>
                        <a:rPr lang="en-US" sz="2200" b="1" dirty="0" smtClean="0">
                          <a:solidFill>
                            <a:srgbClr val="800000"/>
                          </a:solidFill>
                        </a:rPr>
                        <a:t>Task</a:t>
                      </a:r>
                      <a:r>
                        <a:rPr lang="en-US" sz="2200" b="1" baseline="0" dirty="0" smtClean="0">
                          <a:solidFill>
                            <a:srgbClr val="800000"/>
                          </a:solidFill>
                        </a:rPr>
                        <a:t> (Driving,</a:t>
                      </a:r>
                    </a:p>
                    <a:p>
                      <a:r>
                        <a:rPr lang="en-US" sz="2200" b="1" baseline="0" dirty="0" smtClean="0">
                          <a:solidFill>
                            <a:srgbClr val="800000"/>
                          </a:solidFill>
                        </a:rPr>
                        <a:t>Other Work)</a:t>
                      </a:r>
                      <a:endParaRPr lang="en-US" sz="2200" b="1" dirty="0">
                        <a:solidFill>
                          <a:srgbClr val="800000"/>
                        </a:solidFill>
                      </a:endParaRPr>
                    </a:p>
                  </a:txBody>
                  <a:tcPr marL="85134" marR="85134" marT="45702" marB="45702"/>
                </a:tc>
                <a:tc>
                  <a:txBody>
                    <a:bodyPr/>
                    <a:lstStyle/>
                    <a:p>
                      <a:pPr>
                        <a:buFont typeface="Arial" pitchFamily="34" charset="0"/>
                        <a:buChar char="•"/>
                      </a:pPr>
                      <a:r>
                        <a:rPr lang="en-US" sz="2200" b="1" dirty="0" smtClean="0">
                          <a:solidFill>
                            <a:srgbClr val="800000"/>
                          </a:solidFill>
                        </a:rPr>
                        <a:t> Time-on-task (e.g., hours driving)</a:t>
                      </a:r>
                    </a:p>
                    <a:p>
                      <a:pPr>
                        <a:buFont typeface="Arial" pitchFamily="34" charset="0"/>
                        <a:buChar char="•"/>
                      </a:pPr>
                      <a:r>
                        <a:rPr lang="en-US" sz="2200" b="1" dirty="0" smtClean="0">
                          <a:solidFill>
                            <a:srgbClr val="800000"/>
                          </a:solidFill>
                        </a:rPr>
                        <a:t> Task complexity</a:t>
                      </a:r>
                    </a:p>
                    <a:p>
                      <a:pPr>
                        <a:buFont typeface="Arial" pitchFamily="34" charset="0"/>
                        <a:buChar char="•"/>
                      </a:pPr>
                      <a:r>
                        <a:rPr lang="en-US" sz="2200" b="1" dirty="0" smtClean="0">
                          <a:solidFill>
                            <a:srgbClr val="800000"/>
                          </a:solidFill>
                        </a:rPr>
                        <a:t> Task monotony</a:t>
                      </a:r>
                      <a:endParaRPr lang="en-US" sz="2200" b="1" dirty="0">
                        <a:solidFill>
                          <a:srgbClr val="800000"/>
                        </a:solidFill>
                      </a:endParaRPr>
                    </a:p>
                  </a:txBody>
                  <a:tcPr marL="85134" marR="85134" marT="45702" marB="45702"/>
                </a:tc>
              </a:tr>
            </a:tbl>
          </a:graphicData>
        </a:graphic>
      </p:graphicFrame>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pPr>
              <a:lnSpc>
                <a:spcPts val="4575"/>
              </a:lnSpc>
            </a:pPr>
            <a:r>
              <a:rPr lang="en-US" sz="4900" dirty="0" smtClean="0"/>
              <a:t>Amount of Sleep </a:t>
            </a:r>
            <a:endParaRPr lang="en-US" dirty="0" smtClean="0"/>
          </a:p>
        </p:txBody>
      </p:sp>
      <p:sp>
        <p:nvSpPr>
          <p:cNvPr id="126979" name="Content Placeholder 2"/>
          <p:cNvSpPr>
            <a:spLocks noGrp="1"/>
          </p:cNvSpPr>
          <p:nvPr>
            <p:ph idx="1"/>
          </p:nvPr>
        </p:nvSpPr>
        <p:spPr/>
        <p:txBody>
          <a:bodyPr/>
          <a:lstStyle/>
          <a:p>
            <a:r>
              <a:rPr lang="en-US" dirty="0" smtClean="0"/>
              <a:t>Last main sleep period</a:t>
            </a:r>
            <a:br>
              <a:rPr lang="en-US" dirty="0" smtClean="0"/>
            </a:br>
            <a:r>
              <a:rPr lang="en-US" dirty="0" smtClean="0"/>
              <a:t>(e.g., last night)</a:t>
            </a:r>
          </a:p>
          <a:p>
            <a:r>
              <a:rPr lang="en-US" dirty="0" smtClean="0"/>
              <a:t>Previous sleep periods</a:t>
            </a:r>
            <a:br>
              <a:rPr lang="en-US" dirty="0" smtClean="0"/>
            </a:br>
            <a:r>
              <a:rPr lang="en-US" dirty="0" smtClean="0"/>
              <a:t>(e.g., the nights before;                                         even previous weekend)</a:t>
            </a:r>
          </a:p>
          <a:p>
            <a:r>
              <a:rPr lang="en-US" dirty="0" smtClean="0"/>
              <a:t>Naps</a:t>
            </a:r>
          </a:p>
        </p:txBody>
      </p:sp>
      <p:pic>
        <p:nvPicPr>
          <p:cNvPr id="126980" name="Picture 2" title="Older man sleeping, head on pil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743200"/>
            <a:ext cx="347980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pPr>
              <a:defRPr/>
            </a:pPr>
            <a:r>
              <a:rPr lang="en-US" sz="4000" dirty="0" smtClean="0"/>
              <a:t>Cumulative, Progressive Effects of Different Amounts of Sleep on Performance</a:t>
            </a:r>
            <a:r>
              <a:rPr lang="en-US" dirty="0" smtClean="0"/>
              <a:t/>
            </a:r>
            <a:br>
              <a:rPr lang="en-US" dirty="0" smtClean="0"/>
            </a:br>
            <a:endParaRPr lang="en-US" dirty="0"/>
          </a:p>
        </p:txBody>
      </p:sp>
      <p:graphicFrame>
        <p:nvGraphicFramePr>
          <p:cNvPr id="5" name="Chart 4"/>
          <p:cNvGraphicFramePr>
            <a:graphicFrameLocks/>
          </p:cNvGraphicFramePr>
          <p:nvPr/>
        </p:nvGraphicFramePr>
        <p:xfrm>
          <a:off x="762000" y="1600200"/>
          <a:ext cx="7772400" cy="4724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pPr>
              <a:lnSpc>
                <a:spcPts val="4575"/>
              </a:lnSpc>
            </a:pPr>
            <a:r>
              <a:rPr lang="en-US" dirty="0" smtClean="0"/>
              <a:t>Naps </a:t>
            </a:r>
          </a:p>
        </p:txBody>
      </p:sp>
      <p:sp>
        <p:nvSpPr>
          <p:cNvPr id="3" name="Content Placeholder 2"/>
          <p:cNvSpPr>
            <a:spLocks noGrp="1"/>
          </p:cNvSpPr>
          <p:nvPr>
            <p:ph idx="1"/>
          </p:nvPr>
        </p:nvSpPr>
        <p:spPr/>
        <p:txBody>
          <a:bodyPr>
            <a:normAutofit fontScale="77500" lnSpcReduction="20000"/>
          </a:bodyPr>
          <a:lstStyle/>
          <a:p>
            <a:pPr>
              <a:defRPr/>
            </a:pPr>
            <a:r>
              <a:rPr lang="en-US" dirty="0" smtClean="0"/>
              <a:t>Best on-the-road countermeasure to                     drowsiness!</a:t>
            </a:r>
          </a:p>
          <a:p>
            <a:pPr>
              <a:defRPr/>
            </a:pPr>
            <a:r>
              <a:rPr lang="en-US" dirty="0" smtClean="0"/>
              <a:t>Can greatly improve alertness and performance                 for hours afterwards</a:t>
            </a:r>
          </a:p>
          <a:p>
            <a:pPr>
              <a:defRPr/>
            </a:pPr>
            <a:r>
              <a:rPr lang="en-US" dirty="0" smtClean="0"/>
              <a:t>NASA study of airline pilots:  Planned                                                         naps reduced subsequent dozing by 50%                                                     and errors by 34% </a:t>
            </a:r>
          </a:p>
          <a:p>
            <a:pPr>
              <a:defRPr/>
            </a:pPr>
            <a:r>
              <a:rPr lang="en-US" dirty="0" smtClean="0"/>
              <a:t>Optimal nap duration: 20-40 minutes </a:t>
            </a:r>
          </a:p>
          <a:p>
            <a:pPr>
              <a:defRPr/>
            </a:pPr>
            <a:r>
              <a:rPr lang="en-US" dirty="0" smtClean="0"/>
              <a:t>Two cautions:</a:t>
            </a:r>
          </a:p>
          <a:p>
            <a:pPr lvl="1">
              <a:defRPr/>
            </a:pPr>
            <a:r>
              <a:rPr lang="en-US" dirty="0" smtClean="0"/>
              <a:t>Grogginess (sleep inertia) following naps,                                                    especially longer ones</a:t>
            </a:r>
          </a:p>
          <a:p>
            <a:pPr lvl="1">
              <a:defRPr/>
            </a:pPr>
            <a:r>
              <a:rPr lang="en-US" dirty="0" smtClean="0"/>
              <a:t>Possible disruption of sleep in next main sleep period, also especially for longer naps</a:t>
            </a:r>
            <a:endParaRPr lang="en-US" dirty="0"/>
          </a:p>
        </p:txBody>
      </p:sp>
      <p:pic>
        <p:nvPicPr>
          <p:cNvPr id="129028" name="Picture 2" title="Dozing man with ZZZ in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8675" y="2590800"/>
            <a:ext cx="17621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DF55FE2AFCA841960F7B1435022C93" ma:contentTypeVersion="0" ma:contentTypeDescription="Create a new document." ma:contentTypeScope="" ma:versionID="87742fe2b63400c7eec9599042218f6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7B2C845-85AF-4EDB-A464-7F68B72AFC7C}">
  <ds:schemaRefs>
    <ds:schemaRef ds:uri="http://schemas.microsoft.com/sharepoint/v3/contenttype/forms"/>
  </ds:schemaRefs>
</ds:datastoreItem>
</file>

<file path=customXml/itemProps2.xml><?xml version="1.0" encoding="utf-8"?>
<ds:datastoreItem xmlns:ds="http://schemas.openxmlformats.org/officeDocument/2006/customXml" ds:itemID="{DC1D8BB9-67F1-427E-A2C8-7A51FB83FD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152F90F5-9F2D-49DE-B8F5-7D536978EC6C}">
  <ds:schemaRefs>
    <ds:schemaRef ds:uri="http://schemas.microsoft.com/office/2006/metadata/properties"/>
    <ds:schemaRef ds:uri="http://schemas.microsoft.com/office/2006/documentManagement/types"/>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24440</TotalTime>
  <Words>29470</Words>
  <Application>Microsoft Office PowerPoint</Application>
  <PresentationFormat>On-screen Show (4:3)</PresentationFormat>
  <Paragraphs>3161</Paragraphs>
  <Slides>227</Slides>
  <Notes>227</Notes>
  <HiddenSlides>0</HiddenSlides>
  <MMClips>1</MMClips>
  <ScaleCrop>false</ScaleCrop>
  <HeadingPairs>
    <vt:vector size="4" baseType="variant">
      <vt:variant>
        <vt:lpstr>Theme</vt:lpstr>
      </vt:variant>
      <vt:variant>
        <vt:i4>1</vt:i4>
      </vt:variant>
      <vt:variant>
        <vt:lpstr>Slide Titles</vt:lpstr>
      </vt:variant>
      <vt:variant>
        <vt:i4>227</vt:i4>
      </vt:variant>
    </vt:vector>
  </HeadingPairs>
  <TitlesOfParts>
    <vt:vector size="228" baseType="lpstr">
      <vt:lpstr>Office Theme</vt:lpstr>
      <vt:lpstr>Module 5: Train-the-Trainer </vt:lpstr>
      <vt:lpstr>Module 5 Overview</vt:lpstr>
      <vt:lpstr>Trainer Functions in the FMP</vt:lpstr>
      <vt:lpstr>Module 5 Train-the-Trainer Learning Goals (1 of 3)</vt:lpstr>
      <vt:lpstr>Module 5 Train-the-Trainer Learning Goals (2 of 3)</vt:lpstr>
      <vt:lpstr>Module 5 Train-the-Trainer Learning Goals (3 of 3)</vt:lpstr>
      <vt:lpstr>Train-the-Trainer Overview</vt:lpstr>
      <vt:lpstr>FMP Training Overview </vt:lpstr>
      <vt:lpstr>Ten FMP Instructional Modules</vt:lpstr>
      <vt:lpstr>Module 3 Overview</vt:lpstr>
      <vt:lpstr>Module 4 (Family Education)</vt:lpstr>
      <vt:lpstr>Instructional Methods </vt:lpstr>
      <vt:lpstr>Trainer Requirements &amp; Responsibilities </vt:lpstr>
      <vt:lpstr>Trainer Requirements: General Qualifications &amp; Skills (1 of 2) </vt:lpstr>
      <vt:lpstr>Trainer Requirements: General Qualifications &amp; Skills (2 of 2) </vt:lpstr>
      <vt:lpstr>Specific Trainer Requirements </vt:lpstr>
      <vt:lpstr>Trainer Responsibilities </vt:lpstr>
      <vt:lpstr> Web-Based Training  </vt:lpstr>
      <vt:lpstr>Advantages of Web-Based Training </vt:lpstr>
      <vt:lpstr>FMP Website &amp; Learning Management Systems </vt:lpstr>
      <vt:lpstr>Supervising &amp; Assisting Trainees </vt:lpstr>
      <vt:lpstr>Testing &amp; Record-Keeping </vt:lpstr>
      <vt:lpstr>Effective Instruction </vt:lpstr>
      <vt:lpstr>What is Learning? </vt:lpstr>
      <vt:lpstr>Six Characteristics of  Adult Learners </vt:lpstr>
      <vt:lpstr>Effective Instructors </vt:lpstr>
      <vt:lpstr>Learning Principles Incorporated into FMP Modules </vt:lpstr>
      <vt:lpstr>Giving &amp; Receiving Feedback </vt:lpstr>
      <vt:lpstr>Creating a Positive Classroom Experience (1 of 2) </vt:lpstr>
      <vt:lpstr>Creating a Positive Classroom Experience (2 of 2) </vt:lpstr>
      <vt:lpstr>Webinars:  Online “Classroom” Training</vt:lpstr>
      <vt:lpstr>Incorporating Company Examples into Instruction </vt:lpstr>
      <vt:lpstr>Maintaining Standards &amp; Accountability in Driver Education Training</vt:lpstr>
      <vt:lpstr>Quiz - Train-the-Trainer Overview</vt:lpstr>
      <vt:lpstr>Quiz - Train-the-Trainer Overview</vt:lpstr>
      <vt:lpstr>Quiz - Train-the-Trainer Overview</vt:lpstr>
      <vt:lpstr>Quiz - Train-the-Trainer Overview</vt:lpstr>
      <vt:lpstr>Quiz - Train-the-Trainer Overview</vt:lpstr>
      <vt:lpstr>Driver Education Training, Part 1</vt:lpstr>
      <vt:lpstr>Module 3 (Driver Education) Purpose &amp; Features </vt:lpstr>
      <vt:lpstr>Module 3 Learning Goals </vt:lpstr>
      <vt:lpstr>Module 3 (Driver Education) Overview</vt:lpstr>
      <vt:lpstr>Accelerated Review of Driver Education, Part 1</vt:lpstr>
      <vt:lpstr> Module 3: Driver Education </vt:lpstr>
      <vt:lpstr>Introduction</vt:lpstr>
      <vt:lpstr>Introduction to Module</vt:lpstr>
      <vt:lpstr>North American Fatigue Management Program (NAFMP) </vt:lpstr>
      <vt:lpstr>Module 3 Overview</vt:lpstr>
      <vt:lpstr>Module 3 Driver Education Learning Goals</vt:lpstr>
      <vt:lpstr>Acronyms</vt:lpstr>
      <vt:lpstr>Sleep, Alertness, Wellness,  &amp; Performance </vt:lpstr>
      <vt:lpstr>Importance to Health </vt:lpstr>
      <vt:lpstr>Importance to Safety </vt:lpstr>
      <vt:lpstr>Alertness, Wellness, &amp; Sleep </vt:lpstr>
      <vt:lpstr>Good Sleep:  A Key to Performance &amp; Happiness</vt:lpstr>
      <vt:lpstr>A Challenge &amp; Responsibility </vt:lpstr>
      <vt:lpstr>Lesson 1: Characteristics of  Fatigue &amp; Fatigue Crashes</vt:lpstr>
      <vt:lpstr> What is Fatigue?</vt:lpstr>
      <vt:lpstr> Fatigue involves . . .   </vt:lpstr>
      <vt:lpstr>Internal vs. Task-Related Fatigue </vt:lpstr>
      <vt:lpstr> Internal vs. Task-Related Fatigue  </vt:lpstr>
      <vt:lpstr>SLEEP The Most Important Antidote to Fatigue   </vt:lpstr>
      <vt:lpstr> Fatigue Characteristics  </vt:lpstr>
      <vt:lpstr>Acute vs. Chronic Fatigue </vt:lpstr>
      <vt:lpstr> Fatigue Signs &amp; Symptoms (1 of 2)  </vt:lpstr>
      <vt:lpstr>Fatigue Signs &amp; Symptoms (2 of 2) </vt:lpstr>
      <vt:lpstr>Subjective vs. Objective Assessments </vt:lpstr>
      <vt:lpstr>Will you fall asleep in the next 2 minutes? </vt:lpstr>
      <vt:lpstr>Many Asleep-at-the-Wheel Drivers Never Feel Drowsy! </vt:lpstr>
      <vt:lpstr>But Only 11% Had 8+ Hours Sleep the Night Before! </vt:lpstr>
      <vt:lpstr>Objective Signs of Sleepiness While Driving (1 of 2) </vt:lpstr>
      <vt:lpstr>Objective Signs of Sleepiness While Driving (2 of 2) </vt:lpstr>
      <vt:lpstr>Health Effects of Sleep Deprivation (1 of 2) </vt:lpstr>
      <vt:lpstr>Health Effects of Sleep Deprivation  (2 of 2) </vt:lpstr>
      <vt:lpstr>Are You Chronically Sleep-Deprived? </vt:lpstr>
      <vt:lpstr>Sleep Debts </vt:lpstr>
      <vt:lpstr>Recovery from Sleep Deprivation </vt:lpstr>
      <vt:lpstr> Fatigue-Related Crashes  </vt:lpstr>
      <vt:lpstr>Fatigue-Related Crashes</vt:lpstr>
      <vt:lpstr>Principal Cause:  Insufficient Sleep</vt:lpstr>
      <vt:lpstr>24-Hour Relative Rate</vt:lpstr>
      <vt:lpstr>Two General Ways Fatigue Can Lead to Crashes</vt:lpstr>
      <vt:lpstr>How Many CMV Crashes are Fatigue-Related? </vt:lpstr>
      <vt:lpstr>Fatal-to-the-Driver Truck Crashes </vt:lpstr>
      <vt:lpstr>Difficulties in Estimating Fatigue-Related Crashes </vt:lpstr>
      <vt:lpstr>Lesson 2: Sleep &amp; Other Factors Affecting Alertness</vt:lpstr>
      <vt:lpstr> What is Sleep?  </vt:lpstr>
      <vt:lpstr>Key Features of Sleep </vt:lpstr>
      <vt:lpstr>Two Types of Sleep </vt:lpstr>
      <vt:lpstr>Sleep States &amp; Stages</vt:lpstr>
      <vt:lpstr>Sleep Inertia</vt:lpstr>
      <vt:lpstr>Age Differences in Sleep </vt:lpstr>
      <vt:lpstr>Factors Affecting Sleep Quality </vt:lpstr>
      <vt:lpstr> Factors Affecting Alertness &amp; Performance  </vt:lpstr>
      <vt:lpstr>Internal vs. Task-Related Fatigue (1 of 2) </vt:lpstr>
      <vt:lpstr>Internal vs. Task-Related Fatigue (2 of 2) </vt:lpstr>
      <vt:lpstr>Amount of Sleep </vt:lpstr>
      <vt:lpstr>Cumulative, Progressive Effects of Different Amounts of Sleep on Performance </vt:lpstr>
      <vt:lpstr>Naps </vt:lpstr>
      <vt:lpstr>Time-of-Day </vt:lpstr>
      <vt:lpstr>Daily Circadian Rhythm </vt:lpstr>
      <vt:lpstr>Circadian Effects on Our  Lives &amp; Work </vt:lpstr>
      <vt:lpstr>Time Awake </vt:lpstr>
      <vt:lpstr>Time-on-Task  (Hours Driving or Working) </vt:lpstr>
      <vt:lpstr>Task Demands &amp; Performance:</vt:lpstr>
      <vt:lpstr>Environmental Factors Affecting Alertness </vt:lpstr>
      <vt:lpstr> Individual Differences in             Fatigue Susceptibility </vt:lpstr>
      <vt:lpstr>Evidence of Individual Differences 10 Truck Drivers from Safety Study </vt:lpstr>
      <vt:lpstr>Individual Differences in the Driver Fatigue &amp; Alertness Study  </vt:lpstr>
      <vt:lpstr>What Causes Individual Differences in Fatigue Susceptibility? </vt:lpstr>
      <vt:lpstr>What is Obstructive Sleep Apnea (OSA)?</vt:lpstr>
      <vt:lpstr>OSA Risk Factors &amp; Warning Signs </vt:lpstr>
      <vt:lpstr>OSA &amp; Driving </vt:lpstr>
      <vt:lpstr>OSA Screening &amp; Treatment </vt:lpstr>
      <vt:lpstr>Insomnia </vt:lpstr>
      <vt:lpstr>Other Sleep Disorders </vt:lpstr>
      <vt:lpstr>General Symptoms of Sleep Disorders </vt:lpstr>
      <vt:lpstr>Are you highly susceptible to fatigue? </vt:lpstr>
      <vt:lpstr>Quiz - Driver Education Review: Part 1</vt:lpstr>
      <vt:lpstr>Quiz - Driver Education Review: Part 1</vt:lpstr>
      <vt:lpstr>Quiz - Driver Education Review: Part 1</vt:lpstr>
      <vt:lpstr>Quiz - Driver Education Review: Part 1</vt:lpstr>
      <vt:lpstr>Quiz - Driver Education Review: Part 1</vt:lpstr>
      <vt:lpstr>Driver Education Training, Part 2</vt:lpstr>
      <vt:lpstr>Module 3 (Driver Education) Overview</vt:lpstr>
      <vt:lpstr>Accelerated Review of Driver Education, Part 2</vt:lpstr>
      <vt:lpstr>Lesson 3: Health, Wellness, Drugs, &amp; Medications</vt:lpstr>
      <vt:lpstr> Health &amp; Wellness  </vt:lpstr>
      <vt:lpstr>Health &amp; Wellness: What’s in it for you? </vt:lpstr>
      <vt:lpstr>Personal Keys to Wellness</vt:lpstr>
      <vt:lpstr>Diet &amp; Nutrition (1 of 2) </vt:lpstr>
      <vt:lpstr>Diet &amp; Nutrition (2 of 2) </vt:lpstr>
      <vt:lpstr>Exercise (1 of 2) </vt:lpstr>
      <vt:lpstr>Exercise (2 of 2) </vt:lpstr>
      <vt:lpstr>Weight </vt:lpstr>
      <vt:lpstr>Smoking &amp; Other Tobacco Use </vt:lpstr>
      <vt:lpstr>Stress (1 of 2) </vt:lpstr>
      <vt:lpstr>Stress (2 of 2) </vt:lpstr>
      <vt:lpstr>Personal Relationships:   Family &amp; Friends </vt:lpstr>
      <vt:lpstr>Steps to Behavior  Change </vt:lpstr>
      <vt:lpstr>Drugs &amp; Medications </vt:lpstr>
      <vt:lpstr>Caffeine </vt:lpstr>
      <vt:lpstr>Using Caffeine </vt:lpstr>
      <vt:lpstr>Caffeine &amp; Sleep </vt:lpstr>
      <vt:lpstr>Two Harmful Stimulants </vt:lpstr>
      <vt:lpstr>Sleep Aids:  Supplements  &amp; Herbal Teas </vt:lpstr>
      <vt:lpstr>Sleeping Pills (1 of 2)</vt:lpstr>
      <vt:lpstr>Sleeping Pills (2 of 2)</vt:lpstr>
      <vt:lpstr>Other Medications Have Fatigue Side Effects</vt:lpstr>
      <vt:lpstr>Alcohol:  Not a Sleep Medication </vt:lpstr>
      <vt:lpstr>Lesson 4: Alertness &amp; CMV Driving</vt:lpstr>
      <vt:lpstr> Improving Sleep &amp; Alertness </vt:lpstr>
      <vt:lpstr>Driver Fatigue Management Challenges (1 of 2) </vt:lpstr>
      <vt:lpstr>Driver Fatigue Management Challenges (2 of 2) </vt:lpstr>
      <vt:lpstr>General Strategies to Meet  These Challenges </vt:lpstr>
      <vt:lpstr>At-Home Strategies </vt:lpstr>
      <vt:lpstr>On-the-Road Strategies </vt:lpstr>
      <vt:lpstr>Night Driving </vt:lpstr>
      <vt:lpstr>Dealing with Shift &amp; Time Zone Changes </vt:lpstr>
      <vt:lpstr>Scheduling &amp; Hours-of-Service</vt:lpstr>
      <vt:lpstr>Basic Sleep-Rest Scheduling Practices </vt:lpstr>
      <vt:lpstr>Schedule Regularity </vt:lpstr>
      <vt:lpstr>Forward Schedule Rotation</vt:lpstr>
      <vt:lpstr>Backward Schedule Rotation </vt:lpstr>
      <vt:lpstr>U.S. Truck HOS Rules</vt:lpstr>
      <vt:lpstr>U.S. Bus HOS Rules</vt:lpstr>
      <vt:lpstr>Canadian Truck &amp; Bus Rules</vt:lpstr>
      <vt:lpstr>HOS Rules</vt:lpstr>
      <vt:lpstr>PowerPoint Presentation</vt:lpstr>
      <vt:lpstr>Driver Obligations</vt:lpstr>
      <vt:lpstr>Team Driving</vt:lpstr>
      <vt:lpstr>Team Driving:  Advantages  </vt:lpstr>
      <vt:lpstr>Team Driving:  Disadvantages </vt:lpstr>
      <vt:lpstr>Key U.S. Sleeper Berth Rules</vt:lpstr>
      <vt:lpstr>Key Canadian Sleeper Berth Rules </vt:lpstr>
      <vt:lpstr>Compliant &amp; Safe  Sleeper Berth Use </vt:lpstr>
      <vt:lpstr>Improving Team Driving </vt:lpstr>
      <vt:lpstr>Conclusion: Review and Summary</vt:lpstr>
      <vt:lpstr> Review </vt:lpstr>
      <vt:lpstr>Review:  Key Fatigue Terms &amp; Concepts (1 of 2) </vt:lpstr>
      <vt:lpstr>Review:  Key Fatigue Terms &amp; Concepts (2 of 2)</vt:lpstr>
      <vt:lpstr>Fatigue Myths (1 of 2) </vt:lpstr>
      <vt:lpstr>Fatigue Myths (2 of 2) </vt:lpstr>
      <vt:lpstr>Fatigue Management “Do’s” (1 of 2) </vt:lpstr>
      <vt:lpstr>Fatigue Management “Do’s”  (2 of 2) </vt:lpstr>
      <vt:lpstr>Fatigue Management “Don’ts” </vt:lpstr>
      <vt:lpstr>Quiz - Driver Education Review: Part 2</vt:lpstr>
      <vt:lpstr>Quiz - Driver Education Review: Part 2</vt:lpstr>
      <vt:lpstr>Quiz - Driver Education Review: Part 2</vt:lpstr>
      <vt:lpstr>Quiz - Driver Education Review: Part 2</vt:lpstr>
      <vt:lpstr>Quiz - Driver Education Review: Part 2</vt:lpstr>
      <vt:lpstr>Family Education Training &amp; Behavior Change</vt:lpstr>
      <vt:lpstr>Family Education Training </vt:lpstr>
      <vt:lpstr>Module 4 (Family Education) Purpose &amp; Features </vt:lpstr>
      <vt:lpstr>Module 4 Learning Goals </vt:lpstr>
      <vt:lpstr>Module 4 Lessons &amp; Topics</vt:lpstr>
      <vt:lpstr>Conducting Module 4 Training </vt:lpstr>
      <vt:lpstr>Facilitating Behavior Change </vt:lpstr>
      <vt:lpstr>Carrier Role in Facilitating Driver &amp; Family Behavior Change </vt:lpstr>
      <vt:lpstr>Keys to Driver Sleep Hygiene Improvements </vt:lpstr>
      <vt:lpstr>Steps to Behavior  Change </vt:lpstr>
      <vt:lpstr>Stages of Behavior Change </vt:lpstr>
      <vt:lpstr>Behavior Change:  Stages of Thought About Reducing Fat Consumption </vt:lpstr>
      <vt:lpstr>Behavior Change:  Stages of Thought About Reducing Fat Consumption </vt:lpstr>
      <vt:lpstr>Behavior Change:  Stages of Thought About Reducing Fat Consumption </vt:lpstr>
      <vt:lpstr>Behavior Change:  Stages of Thought About Reducing Fat Consumption </vt:lpstr>
      <vt:lpstr>Behavior Change:  Stages of Thought About Reducing Fat Consumption </vt:lpstr>
      <vt:lpstr>Behavior Change:  Stages of Thought About Reducing Fat Consumption </vt:lpstr>
      <vt:lpstr>Behavior Change Goals &amp; Strategies </vt:lpstr>
      <vt:lpstr>Behavior Change Goals &amp; Strategies </vt:lpstr>
      <vt:lpstr>Behavior Change Goals &amp; Strategies </vt:lpstr>
      <vt:lpstr>Behavior Change Goals &amp; Strategies </vt:lpstr>
      <vt:lpstr>Behavior Change Goals &amp; Strategies </vt:lpstr>
      <vt:lpstr>Behavior Change Goals &amp; Strategies </vt:lpstr>
      <vt:lpstr>Behavioral Self-Management Helps Good Performers to Become Even Better! </vt:lpstr>
      <vt:lpstr>SMART Goal Setting </vt:lpstr>
      <vt:lpstr>Quiz - Family Education &amp;  Behavior Change</vt:lpstr>
      <vt:lpstr>Quiz - Family Education &amp;  Behavior Change</vt:lpstr>
      <vt:lpstr>Quiz - Family Education &amp;  Behavior Change</vt:lpstr>
      <vt:lpstr>Quiz - Family Education &amp;  Behavior Change</vt:lpstr>
      <vt:lpstr>Quiz - Family Education &amp;  Behavior Change</vt:lpstr>
      <vt:lpstr>Conclusion: Review and Summary</vt:lpstr>
      <vt:lpstr>The Challenges of FMP Training  (1 of 2) </vt:lpstr>
      <vt:lpstr>The Challenges of FMP Training (2 of 2) </vt:lpstr>
      <vt:lpstr>Review:  Key Training-Related Terms &amp; Concepts </vt:lpstr>
      <vt:lpstr>Stages of Behavior  Change </vt:lpstr>
      <vt:lpstr>Course Exam: Module 5</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Driver Education</dc:title>
  <dc:creator>Leslie</dc:creator>
  <cp:lastModifiedBy>Erin Mabry</cp:lastModifiedBy>
  <cp:revision>817</cp:revision>
  <cp:lastPrinted>2012-01-27T19:27:57Z</cp:lastPrinted>
  <dcterms:created xsi:type="dcterms:W3CDTF">2011-09-07T19:34:03Z</dcterms:created>
  <dcterms:modified xsi:type="dcterms:W3CDTF">2013-02-05T17:25:03Z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0x0101007CDF55FE2AFCA841960F7B1435022C93</vt:lpwstr>
  </property>
</Properties>
</file>