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2"/>
  </p:notesMasterIdLst>
  <p:handoutMasterIdLst>
    <p:handoutMasterId r:id="rId83"/>
  </p:handoutMasterIdLst>
  <p:sldIdLst>
    <p:sldId id="256" r:id="rId5"/>
    <p:sldId id="597" r:id="rId6"/>
    <p:sldId id="594" r:id="rId7"/>
    <p:sldId id="540" r:id="rId8"/>
    <p:sldId id="535" r:id="rId9"/>
    <p:sldId id="510" r:id="rId10"/>
    <p:sldId id="511" r:id="rId11"/>
    <p:sldId id="512" r:id="rId12"/>
    <p:sldId id="616" r:id="rId13"/>
    <p:sldId id="481" r:id="rId14"/>
    <p:sldId id="547" r:id="rId15"/>
    <p:sldId id="548" r:id="rId16"/>
    <p:sldId id="549" r:id="rId17"/>
    <p:sldId id="550" r:id="rId18"/>
    <p:sldId id="553" r:id="rId19"/>
    <p:sldId id="554" r:id="rId20"/>
    <p:sldId id="555" r:id="rId21"/>
    <p:sldId id="556" r:id="rId22"/>
    <p:sldId id="557" r:id="rId23"/>
    <p:sldId id="558" r:id="rId24"/>
    <p:sldId id="559" r:id="rId25"/>
    <p:sldId id="563" r:id="rId26"/>
    <p:sldId id="536" r:id="rId27"/>
    <p:sldId id="564" r:id="rId28"/>
    <p:sldId id="565" r:id="rId29"/>
    <p:sldId id="566" r:id="rId30"/>
    <p:sldId id="590" r:id="rId31"/>
    <p:sldId id="569" r:id="rId32"/>
    <p:sldId id="570" r:id="rId33"/>
    <p:sldId id="571" r:id="rId34"/>
    <p:sldId id="577" r:id="rId35"/>
    <p:sldId id="573" r:id="rId36"/>
    <p:sldId id="574" r:id="rId37"/>
    <p:sldId id="575" r:id="rId38"/>
    <p:sldId id="576" r:id="rId39"/>
    <p:sldId id="305" r:id="rId40"/>
    <p:sldId id="398" r:id="rId41"/>
    <p:sldId id="524" r:id="rId42"/>
    <p:sldId id="546" r:id="rId43"/>
    <p:sldId id="617" r:id="rId44"/>
    <p:sldId id="606" r:id="rId45"/>
    <p:sldId id="601" r:id="rId46"/>
    <p:sldId id="602" r:id="rId47"/>
    <p:sldId id="526" r:id="rId48"/>
    <p:sldId id="527" r:id="rId49"/>
    <p:sldId id="578" r:id="rId50"/>
    <p:sldId id="591" r:id="rId51"/>
    <p:sldId id="579" r:id="rId52"/>
    <p:sldId id="539" r:id="rId53"/>
    <p:sldId id="495" r:id="rId54"/>
    <p:sldId id="580" r:id="rId55"/>
    <p:sldId id="581" r:id="rId56"/>
    <p:sldId id="582" r:id="rId57"/>
    <p:sldId id="530" r:id="rId58"/>
    <p:sldId id="531" r:id="rId59"/>
    <p:sldId id="598" r:id="rId60"/>
    <p:sldId id="599" r:id="rId61"/>
    <p:sldId id="585" r:id="rId62"/>
    <p:sldId id="586" r:id="rId63"/>
    <p:sldId id="587" r:id="rId64"/>
    <p:sldId id="484" r:id="rId65"/>
    <p:sldId id="486" r:id="rId66"/>
    <p:sldId id="488" r:id="rId67"/>
    <p:sldId id="490" r:id="rId68"/>
    <p:sldId id="493" r:id="rId69"/>
    <p:sldId id="532" r:id="rId70"/>
    <p:sldId id="533" r:id="rId71"/>
    <p:sldId id="328" r:id="rId72"/>
    <p:sldId id="329" r:id="rId73"/>
    <p:sldId id="589" r:id="rId74"/>
    <p:sldId id="497" r:id="rId75"/>
    <p:sldId id="538" r:id="rId76"/>
    <p:sldId id="280" r:id="rId77"/>
    <p:sldId id="478" r:id="rId78"/>
    <p:sldId id="498" r:id="rId79"/>
    <p:sldId id="542" r:id="rId80"/>
    <p:sldId id="446" r:id="rId8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006600"/>
    <a:srgbClr val="993300"/>
    <a:srgbClr val="800000"/>
    <a:srgbClr val="FF99CC"/>
    <a:srgbClr val="00CC00"/>
    <a:srgbClr val="00FF99"/>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66" autoAdjust="0"/>
    <p:restoredTop sz="67483" autoAdjust="0"/>
  </p:normalViewPr>
  <p:slideViewPr>
    <p:cSldViewPr>
      <p:cViewPr>
        <p:scale>
          <a:sx n="79" d="100"/>
          <a:sy n="79" d="100"/>
        </p:scale>
        <p:origin x="-1824"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832"/>
    </p:cViewPr>
  </p:sorterViewPr>
  <p:notesViewPr>
    <p:cSldViewPr>
      <p:cViewPr varScale="1">
        <p:scale>
          <a:sx n="85" d="100"/>
          <a:sy n="85" d="100"/>
        </p:scale>
        <p:origin x="-1908" y="-5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397111913359567E-2"/>
          <c:y val="0.17665615141955837"/>
          <c:w val="0.69314079422384745"/>
          <c:h val="0.60567823343853899"/>
        </c:manualLayout>
      </c:layout>
      <c:lineChart>
        <c:grouping val="standard"/>
        <c:varyColors val="0"/>
        <c:ser>
          <c:idx val="0"/>
          <c:order val="0"/>
          <c:tx>
            <c:strRef>
              <c:f>'[2]Fig 5-12 + 5-14'!$B$127</c:f>
              <c:strCache>
                <c:ptCount val="1"/>
                <c:pt idx="0">
                  <c:v>9 Hrs in Bed</c:v>
                </c:pt>
              </c:strCache>
            </c:strRef>
          </c:tx>
          <c:spPr>
            <a:ln w="38100">
              <a:solidFill>
                <a:srgbClr val="000080"/>
              </a:solidFill>
              <a:prstDash val="solid"/>
            </a:ln>
          </c:spPr>
          <c:marker>
            <c:symbol val="diamond"/>
            <c:size val="7"/>
            <c:spPr>
              <a:solidFill>
                <a:srgbClr val="000080"/>
              </a:solidFill>
              <a:ln>
                <a:solidFill>
                  <a:srgbClr val="000080"/>
                </a:solidFill>
                <a:prstDash val="solid"/>
              </a:ln>
            </c:spPr>
          </c:marker>
          <c:val>
            <c:numRef>
              <c:f>'[2]Fig 5-12 + 5-14'!$B$128:$B$135</c:f>
              <c:numCache>
                <c:formatCode>General</c:formatCode>
                <c:ptCount val="8"/>
                <c:pt idx="0">
                  <c:v>95</c:v>
                </c:pt>
                <c:pt idx="1">
                  <c:v>95</c:v>
                </c:pt>
                <c:pt idx="2">
                  <c:v>96</c:v>
                </c:pt>
                <c:pt idx="3">
                  <c:v>94</c:v>
                </c:pt>
                <c:pt idx="4">
                  <c:v>95</c:v>
                </c:pt>
                <c:pt idx="5">
                  <c:v>96</c:v>
                </c:pt>
                <c:pt idx="6">
                  <c:v>97</c:v>
                </c:pt>
                <c:pt idx="7">
                  <c:v>95</c:v>
                </c:pt>
              </c:numCache>
            </c:numRef>
          </c:val>
          <c:smooth val="0"/>
        </c:ser>
        <c:ser>
          <c:idx val="1"/>
          <c:order val="1"/>
          <c:tx>
            <c:strRef>
              <c:f>'[2]Fig 5-12 + 5-14'!$C$127</c:f>
              <c:strCache>
                <c:ptCount val="1"/>
                <c:pt idx="0">
                  <c:v>7 Hrs in Bed</c:v>
                </c:pt>
              </c:strCache>
            </c:strRef>
          </c:tx>
          <c:spPr>
            <a:ln w="38100">
              <a:solidFill>
                <a:srgbClr val="FF00FF"/>
              </a:solidFill>
              <a:prstDash val="solid"/>
            </a:ln>
          </c:spPr>
          <c:marker>
            <c:symbol val="square"/>
            <c:size val="7"/>
            <c:spPr>
              <a:solidFill>
                <a:srgbClr val="FF00FF"/>
              </a:solidFill>
              <a:ln>
                <a:solidFill>
                  <a:srgbClr val="FF00FF"/>
                </a:solidFill>
                <a:prstDash val="solid"/>
              </a:ln>
            </c:spPr>
          </c:marker>
          <c:val>
            <c:numRef>
              <c:f>'[2]Fig 5-12 + 5-14'!$C$128:$C$135</c:f>
              <c:numCache>
                <c:formatCode>General</c:formatCode>
                <c:ptCount val="8"/>
                <c:pt idx="0">
                  <c:v>93</c:v>
                </c:pt>
                <c:pt idx="1">
                  <c:v>92</c:v>
                </c:pt>
                <c:pt idx="2">
                  <c:v>92</c:v>
                </c:pt>
                <c:pt idx="3">
                  <c:v>89</c:v>
                </c:pt>
                <c:pt idx="4">
                  <c:v>87</c:v>
                </c:pt>
                <c:pt idx="5">
                  <c:v>87</c:v>
                </c:pt>
                <c:pt idx="6">
                  <c:v>83</c:v>
                </c:pt>
                <c:pt idx="7">
                  <c:v>83</c:v>
                </c:pt>
              </c:numCache>
            </c:numRef>
          </c:val>
          <c:smooth val="0"/>
        </c:ser>
        <c:ser>
          <c:idx val="2"/>
          <c:order val="2"/>
          <c:tx>
            <c:strRef>
              <c:f>'[2]Fig 5-12 + 5-14'!$D$127</c:f>
              <c:strCache>
                <c:ptCount val="1"/>
                <c:pt idx="0">
                  <c:v>5 Hrs in Bed</c:v>
                </c:pt>
              </c:strCache>
            </c:strRef>
          </c:tx>
          <c:spPr>
            <a:ln w="38100">
              <a:solidFill>
                <a:srgbClr val="800080"/>
              </a:solidFill>
              <a:prstDash val="solid"/>
            </a:ln>
          </c:spPr>
          <c:marker>
            <c:symbol val="circle"/>
            <c:size val="7"/>
            <c:spPr>
              <a:solidFill>
                <a:srgbClr val="FFFF00"/>
              </a:solidFill>
              <a:ln>
                <a:solidFill>
                  <a:srgbClr val="FFFF00"/>
                </a:solidFill>
                <a:prstDash val="solid"/>
              </a:ln>
            </c:spPr>
          </c:marker>
          <c:val>
            <c:numRef>
              <c:f>'[2]Fig 5-12 + 5-14'!$D$128:$D$135</c:f>
              <c:numCache>
                <c:formatCode>General</c:formatCode>
                <c:ptCount val="8"/>
                <c:pt idx="0">
                  <c:v>93</c:v>
                </c:pt>
                <c:pt idx="1">
                  <c:v>86</c:v>
                </c:pt>
                <c:pt idx="2">
                  <c:v>85</c:v>
                </c:pt>
                <c:pt idx="3">
                  <c:v>80</c:v>
                </c:pt>
                <c:pt idx="4">
                  <c:v>78</c:v>
                </c:pt>
                <c:pt idx="5">
                  <c:v>73</c:v>
                </c:pt>
                <c:pt idx="6">
                  <c:v>68</c:v>
                </c:pt>
                <c:pt idx="7">
                  <c:v>68</c:v>
                </c:pt>
              </c:numCache>
            </c:numRef>
          </c:val>
          <c:smooth val="0"/>
        </c:ser>
        <c:ser>
          <c:idx val="3"/>
          <c:order val="3"/>
          <c:tx>
            <c:strRef>
              <c:f>'[2]Fig 5-12 + 5-14'!$E$127</c:f>
              <c:strCache>
                <c:ptCount val="1"/>
                <c:pt idx="0">
                  <c:v>3 Hrs in Bed</c:v>
                </c:pt>
              </c:strCache>
            </c:strRef>
          </c:tx>
          <c:spPr>
            <a:ln w="38100">
              <a:solidFill>
                <a:srgbClr val="FF0000"/>
              </a:solidFill>
              <a:prstDash val="solid"/>
            </a:ln>
          </c:spPr>
          <c:marker>
            <c:symbol val="triangle"/>
            <c:size val="7"/>
            <c:spPr>
              <a:noFill/>
              <a:ln>
                <a:solidFill>
                  <a:srgbClr val="00FFFF"/>
                </a:solidFill>
                <a:prstDash val="solid"/>
              </a:ln>
            </c:spPr>
          </c:marker>
          <c:val>
            <c:numRef>
              <c:f>'[2]Fig 5-12 + 5-14'!$E$128:$E$135</c:f>
              <c:numCache>
                <c:formatCode>General</c:formatCode>
                <c:ptCount val="8"/>
                <c:pt idx="0">
                  <c:v>90</c:v>
                </c:pt>
                <c:pt idx="1">
                  <c:v>80</c:v>
                </c:pt>
                <c:pt idx="2">
                  <c:v>76</c:v>
                </c:pt>
                <c:pt idx="3">
                  <c:v>54</c:v>
                </c:pt>
                <c:pt idx="4">
                  <c:v>48</c:v>
                </c:pt>
                <c:pt idx="5">
                  <c:v>43</c:v>
                </c:pt>
                <c:pt idx="6">
                  <c:v>35</c:v>
                </c:pt>
                <c:pt idx="7">
                  <c:v>23</c:v>
                </c:pt>
              </c:numCache>
            </c:numRef>
          </c:val>
          <c:smooth val="0"/>
        </c:ser>
        <c:dLbls>
          <c:showLegendKey val="0"/>
          <c:showVal val="0"/>
          <c:showCatName val="0"/>
          <c:showSerName val="0"/>
          <c:showPercent val="0"/>
          <c:showBubbleSize val="0"/>
        </c:dLbls>
        <c:marker val="1"/>
        <c:smooth val="0"/>
        <c:axId val="147813376"/>
        <c:axId val="139117696"/>
      </c:lineChart>
      <c:catAx>
        <c:axId val="147813376"/>
        <c:scaling>
          <c:orientation val="minMax"/>
        </c:scaling>
        <c:delete val="0"/>
        <c:axPos val="b"/>
        <c:title>
          <c:tx>
            <c:rich>
              <a:bodyPr/>
              <a:lstStyle/>
              <a:p>
                <a:pPr>
                  <a:defRPr sz="2000" b="1" i="0" u="none" strike="noStrike" baseline="0">
                    <a:solidFill>
                      <a:srgbClr val="000000"/>
                    </a:solidFill>
                    <a:latin typeface="Arial"/>
                    <a:ea typeface="Arial"/>
                    <a:cs typeface="Arial"/>
                  </a:defRPr>
                </a:pPr>
                <a:r>
                  <a:rPr lang="en-US" sz="2000" dirty="0"/>
                  <a:t>Days of Restricted Sleep</a:t>
                </a:r>
              </a:p>
            </c:rich>
          </c:tx>
          <c:layout>
            <c:manualLayout>
              <c:xMode val="edge"/>
              <c:yMode val="edge"/>
              <c:x val="0.15835520559930141"/>
              <c:y val="0.8720616374566120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600" b="1" i="0" u="none" strike="noStrike" baseline="0">
                <a:solidFill>
                  <a:srgbClr val="000000"/>
                </a:solidFill>
                <a:latin typeface="Arial"/>
                <a:ea typeface="Arial"/>
                <a:cs typeface="Arial"/>
              </a:defRPr>
            </a:pPr>
            <a:endParaRPr lang="en-US"/>
          </a:p>
        </c:txPr>
        <c:crossAx val="139117696"/>
        <c:crosses val="autoZero"/>
        <c:auto val="1"/>
        <c:lblAlgn val="ctr"/>
        <c:lblOffset val="100"/>
        <c:tickLblSkip val="1"/>
        <c:tickMarkSkip val="1"/>
        <c:noMultiLvlLbl val="0"/>
      </c:catAx>
      <c:valAx>
        <c:axId val="139117696"/>
        <c:scaling>
          <c:orientation val="minMax"/>
        </c:scaling>
        <c:delete val="1"/>
        <c:axPos val="l"/>
        <c:majorGridlines>
          <c:spPr>
            <a:ln w="3175">
              <a:solidFill>
                <a:srgbClr val="000000"/>
              </a:solidFill>
              <a:prstDash val="solid"/>
            </a:ln>
          </c:spPr>
        </c:majorGridlines>
        <c:title>
          <c:tx>
            <c:rich>
              <a:bodyPr/>
              <a:lstStyle/>
              <a:p>
                <a:pPr>
                  <a:defRPr sz="2000" b="1" i="0" u="none" strike="noStrike" baseline="0">
                    <a:solidFill>
                      <a:srgbClr val="000000"/>
                    </a:solidFill>
                    <a:latin typeface="Arial"/>
                    <a:ea typeface="Arial"/>
                    <a:cs typeface="Arial"/>
                  </a:defRPr>
                </a:pPr>
                <a:r>
                  <a:rPr lang="en-US" sz="2000" dirty="0"/>
                  <a:t>Relative Performance</a:t>
                </a:r>
              </a:p>
            </c:rich>
          </c:tx>
          <c:layout>
            <c:manualLayout>
              <c:xMode val="edge"/>
              <c:yMode val="edge"/>
              <c:x val="1.4175029591889265E-2"/>
              <c:y val="0.16925302683938748"/>
            </c:manualLayout>
          </c:layout>
          <c:overlay val="0"/>
          <c:spPr>
            <a:noFill/>
            <a:ln w="25400">
              <a:noFill/>
            </a:ln>
          </c:spPr>
        </c:title>
        <c:numFmt formatCode="General" sourceLinked="1"/>
        <c:majorTickMark val="out"/>
        <c:minorTickMark val="none"/>
        <c:tickLblPos val="none"/>
        <c:crossAx val="147813376"/>
        <c:crosses val="autoZero"/>
        <c:crossBetween val="between"/>
      </c:valAx>
      <c:spPr>
        <a:solidFill>
          <a:srgbClr val="FFFFFF"/>
        </a:solidFill>
        <a:ln w="12700">
          <a:solidFill>
            <a:srgbClr val="808080"/>
          </a:solidFill>
          <a:prstDash val="solid"/>
        </a:ln>
      </c:spPr>
    </c:plotArea>
    <c:legend>
      <c:legendPos val="r"/>
      <c:legendEntry>
        <c:idx val="0"/>
        <c:txPr>
          <a:bodyPr/>
          <a:lstStyle/>
          <a:p>
            <a:pPr>
              <a:defRPr sz="1400" b="1" i="0" u="none" strike="noStrike" baseline="0">
                <a:solidFill>
                  <a:srgbClr val="000000"/>
                </a:solidFill>
                <a:latin typeface="Arial"/>
                <a:ea typeface="Arial"/>
                <a:cs typeface="Arial"/>
              </a:defRPr>
            </a:pPr>
            <a:endParaRPr lang="en-US"/>
          </a:p>
        </c:txPr>
      </c:legendEntry>
      <c:legendEntry>
        <c:idx val="1"/>
        <c:txPr>
          <a:bodyPr/>
          <a:lstStyle/>
          <a:p>
            <a:pPr>
              <a:defRPr sz="1400" b="1" i="0" u="none" strike="noStrike" baseline="0">
                <a:solidFill>
                  <a:srgbClr val="000000"/>
                </a:solidFill>
                <a:latin typeface="Arial"/>
                <a:ea typeface="Arial"/>
                <a:cs typeface="Arial"/>
              </a:defRPr>
            </a:pPr>
            <a:endParaRPr lang="en-US"/>
          </a:p>
        </c:txPr>
      </c:legendEntry>
      <c:legendEntry>
        <c:idx val="2"/>
        <c:txPr>
          <a:bodyPr/>
          <a:lstStyle/>
          <a:p>
            <a:pPr>
              <a:defRPr sz="1400" b="1" i="0" u="none" strike="noStrike" baseline="0">
                <a:solidFill>
                  <a:srgbClr val="000000"/>
                </a:solidFill>
                <a:latin typeface="Arial"/>
                <a:ea typeface="Arial"/>
                <a:cs typeface="Arial"/>
              </a:defRPr>
            </a:pPr>
            <a:endParaRPr lang="en-US"/>
          </a:p>
        </c:txPr>
      </c:legendEntry>
      <c:legendEntry>
        <c:idx val="3"/>
        <c:txPr>
          <a:bodyPr/>
          <a:lstStyle/>
          <a:p>
            <a:pPr>
              <a:defRPr sz="1400" b="1" i="0" u="none" strike="noStrike" baseline="0">
                <a:solidFill>
                  <a:srgbClr val="000000"/>
                </a:solidFill>
                <a:latin typeface="Arial"/>
                <a:ea typeface="Arial"/>
                <a:cs typeface="Arial"/>
              </a:defRPr>
            </a:pPr>
            <a:endParaRPr lang="en-US"/>
          </a:p>
        </c:txPr>
      </c:legendEntry>
      <c:layout>
        <c:manualLayout>
          <c:xMode val="edge"/>
          <c:yMode val="edge"/>
          <c:x val="0.78339350180503409"/>
          <c:y val="0.34700315457412823"/>
          <c:w val="0.20216606498194942"/>
          <c:h val="0.26813880126182982"/>
        </c:manualLayout>
      </c:layout>
      <c:overlay val="0"/>
      <c:spPr>
        <a:solidFill>
          <a:srgbClr val="FFFFFF"/>
        </a:solidFill>
        <a:ln w="3175">
          <a:solidFill>
            <a:srgbClr val="000000"/>
          </a:solidFill>
          <a:prstDash val="solid"/>
        </a:ln>
      </c:spPr>
      <c:txPr>
        <a:bodyPr/>
        <a:lstStyle/>
        <a:p>
          <a:pPr>
            <a:defRPr sz="920" b="1"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38100">
              <a:solidFill>
                <a:srgbClr val="C00000"/>
              </a:solidFill>
            </a:ln>
          </c:spPr>
          <c:marker>
            <c:symbol val="none"/>
          </c:marker>
          <c:cat>
            <c:strRef>
              <c:f>'Circadian (2)'!$A$113:$A$160</c:f>
              <c:strCache>
                <c:ptCount val="48"/>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strCache>
            </c:strRef>
          </c:cat>
          <c:val>
            <c:numRef>
              <c:f>'Circadian (2)'!$B$113:$B$160</c:f>
              <c:numCache>
                <c:formatCode>0.0</c:formatCode>
                <c:ptCount val="48"/>
                <c:pt idx="0">
                  <c:v>10.566666666666826</c:v>
                </c:pt>
                <c:pt idx="1">
                  <c:v>9.3333333333333357</c:v>
                </c:pt>
                <c:pt idx="2">
                  <c:v>8.1666666666666767</c:v>
                </c:pt>
                <c:pt idx="3">
                  <c:v>6.8333333333333934</c:v>
                </c:pt>
                <c:pt idx="4">
                  <c:v>5.666666666666667</c:v>
                </c:pt>
                <c:pt idx="5">
                  <c:v>4.5</c:v>
                </c:pt>
                <c:pt idx="6">
                  <c:v>3.6666666666666665</c:v>
                </c:pt>
                <c:pt idx="7">
                  <c:v>3</c:v>
                </c:pt>
                <c:pt idx="8">
                  <c:v>2.8333333333333335</c:v>
                </c:pt>
                <c:pt idx="9">
                  <c:v>3</c:v>
                </c:pt>
                <c:pt idx="10">
                  <c:v>3.5666666666666664</c:v>
                </c:pt>
                <c:pt idx="11">
                  <c:v>4.3999999999999995</c:v>
                </c:pt>
                <c:pt idx="12">
                  <c:v>5.6333333333333524</c:v>
                </c:pt>
                <c:pt idx="13">
                  <c:v>7.2333333333334124</c:v>
                </c:pt>
                <c:pt idx="14">
                  <c:v>8.9333333333333318</c:v>
                </c:pt>
                <c:pt idx="15">
                  <c:v>11.033333333333333</c:v>
                </c:pt>
                <c:pt idx="16">
                  <c:v>13.200000000000001</c:v>
                </c:pt>
                <c:pt idx="17">
                  <c:v>15.166666666666726</c:v>
                </c:pt>
                <c:pt idx="18">
                  <c:v>16.5</c:v>
                </c:pt>
                <c:pt idx="19">
                  <c:v>17.333333333332789</c:v>
                </c:pt>
                <c:pt idx="20">
                  <c:v>17.833333333332789</c:v>
                </c:pt>
                <c:pt idx="21">
                  <c:v>18</c:v>
                </c:pt>
                <c:pt idx="22">
                  <c:v>18</c:v>
                </c:pt>
                <c:pt idx="23">
                  <c:v>17.666666666666668</c:v>
                </c:pt>
                <c:pt idx="24">
                  <c:v>17.166666666666668</c:v>
                </c:pt>
                <c:pt idx="25">
                  <c:v>16.333333333332789</c:v>
                </c:pt>
                <c:pt idx="26">
                  <c:v>15.333333333333334</c:v>
                </c:pt>
                <c:pt idx="27">
                  <c:v>14.166666666666726</c:v>
                </c:pt>
                <c:pt idx="28">
                  <c:v>13.166666666666726</c:v>
                </c:pt>
                <c:pt idx="29">
                  <c:v>12.833333333333334</c:v>
                </c:pt>
                <c:pt idx="30">
                  <c:v>13.333333333333334</c:v>
                </c:pt>
                <c:pt idx="31">
                  <c:v>14.5</c:v>
                </c:pt>
                <c:pt idx="32">
                  <c:v>15.733333333333333</c:v>
                </c:pt>
                <c:pt idx="33">
                  <c:v>16.666666666666668</c:v>
                </c:pt>
                <c:pt idx="34">
                  <c:v>17.333333333332789</c:v>
                </c:pt>
                <c:pt idx="35">
                  <c:v>17.933333333332438</c:v>
                </c:pt>
                <c:pt idx="36">
                  <c:v>18.333333333332789</c:v>
                </c:pt>
                <c:pt idx="37">
                  <c:v>18.333333333332789</c:v>
                </c:pt>
                <c:pt idx="38">
                  <c:v>18.166666666666668</c:v>
                </c:pt>
                <c:pt idx="39">
                  <c:v>18</c:v>
                </c:pt>
                <c:pt idx="40">
                  <c:v>18</c:v>
                </c:pt>
                <c:pt idx="41">
                  <c:v>17.833333333332789</c:v>
                </c:pt>
                <c:pt idx="42">
                  <c:v>17.333333333332789</c:v>
                </c:pt>
                <c:pt idx="43">
                  <c:v>16</c:v>
                </c:pt>
                <c:pt idx="44">
                  <c:v>14.666666666666726</c:v>
                </c:pt>
                <c:pt idx="45">
                  <c:v>13.5</c:v>
                </c:pt>
                <c:pt idx="46">
                  <c:v>12.733333333333333</c:v>
                </c:pt>
                <c:pt idx="47">
                  <c:v>11.733333333333333</c:v>
                </c:pt>
              </c:numCache>
            </c:numRef>
          </c:val>
          <c:smooth val="0"/>
        </c:ser>
        <c:dLbls>
          <c:showLegendKey val="0"/>
          <c:showVal val="0"/>
          <c:showCatName val="0"/>
          <c:showSerName val="0"/>
          <c:showPercent val="0"/>
          <c:showBubbleSize val="0"/>
        </c:dLbls>
        <c:marker val="1"/>
        <c:smooth val="0"/>
        <c:axId val="147978240"/>
        <c:axId val="139120000"/>
      </c:lineChart>
      <c:catAx>
        <c:axId val="147978240"/>
        <c:scaling>
          <c:orientation val="minMax"/>
        </c:scaling>
        <c:delete val="0"/>
        <c:axPos val="b"/>
        <c:title>
          <c:tx>
            <c:rich>
              <a:bodyPr/>
              <a:lstStyle/>
              <a:p>
                <a:pPr>
                  <a:defRPr sz="2200"/>
                </a:pPr>
                <a:r>
                  <a:rPr lang="en-US" sz="2200" dirty="0"/>
                  <a:t>Hour of the Day</a:t>
                </a:r>
              </a:p>
            </c:rich>
          </c:tx>
          <c:layout/>
          <c:overlay val="0"/>
        </c:title>
        <c:majorTickMark val="out"/>
        <c:minorTickMark val="none"/>
        <c:tickLblPos val="nextTo"/>
        <c:txPr>
          <a:bodyPr/>
          <a:lstStyle/>
          <a:p>
            <a:pPr>
              <a:defRPr sz="1800"/>
            </a:pPr>
            <a:endParaRPr lang="en-US"/>
          </a:p>
        </c:txPr>
        <c:crossAx val="139120000"/>
        <c:crosses val="autoZero"/>
        <c:auto val="1"/>
        <c:lblAlgn val="ctr"/>
        <c:lblOffset val="100"/>
        <c:noMultiLvlLbl val="0"/>
      </c:catAx>
      <c:valAx>
        <c:axId val="139120000"/>
        <c:scaling>
          <c:orientation val="minMax"/>
        </c:scaling>
        <c:delete val="1"/>
        <c:axPos val="l"/>
        <c:title>
          <c:tx>
            <c:rich>
              <a:bodyPr rot="-5400000" vert="horz"/>
              <a:lstStyle/>
              <a:p>
                <a:pPr>
                  <a:defRPr sz="2200"/>
                </a:pPr>
                <a:r>
                  <a:rPr lang="en-US" sz="2200" dirty="0"/>
                  <a:t>Relative </a:t>
                </a:r>
                <a:r>
                  <a:rPr lang="en-US" sz="2200" dirty="0" smtClean="0"/>
                  <a:t> Alertness &amp; Arousal</a:t>
                </a:r>
                <a:endParaRPr lang="en-US" sz="2200" dirty="0"/>
              </a:p>
            </c:rich>
          </c:tx>
          <c:layout>
            <c:manualLayout>
              <c:xMode val="edge"/>
              <c:yMode val="edge"/>
              <c:x val="3.4364261168384879E-3"/>
              <c:y val="7.9546150481189848E-2"/>
            </c:manualLayout>
          </c:layout>
          <c:overlay val="0"/>
        </c:title>
        <c:numFmt formatCode="0.0" sourceLinked="1"/>
        <c:majorTickMark val="out"/>
        <c:minorTickMark val="none"/>
        <c:tickLblPos val="none"/>
        <c:crossAx val="147978240"/>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invertIfNegative val="0"/>
          <c:dLbls>
            <c:txPr>
              <a:bodyPr/>
              <a:lstStyle/>
              <a:p>
                <a:pPr>
                  <a:defRPr sz="2400" b="1"/>
                </a:pPr>
                <a:endParaRPr lang="en-US"/>
              </a:p>
            </c:txPr>
            <c:dLblPos val="ctr"/>
            <c:showLegendKey val="0"/>
            <c:showVal val="1"/>
            <c:showCatName val="0"/>
            <c:showSerName val="0"/>
            <c:showPercent val="0"/>
            <c:showBubbleSize val="0"/>
            <c:showLeaderLines val="0"/>
          </c:dLbls>
          <c:cat>
            <c:strRef>
              <c:f>'Ind Dif DFAS'!$B$6:$C$6</c:f>
              <c:strCache>
                <c:ptCount val="2"/>
                <c:pt idx="0">
                  <c:v>Drivers</c:v>
                </c:pt>
                <c:pt idx="1">
                  <c:v>Drowsy Periods</c:v>
                </c:pt>
              </c:strCache>
            </c:strRef>
          </c:cat>
          <c:val>
            <c:numRef>
              <c:f>'Ind Dif DFAS'!$B$7:$C$7</c:f>
              <c:numCache>
                <c:formatCode>0%</c:formatCode>
                <c:ptCount val="2"/>
                <c:pt idx="0">
                  <c:v>0.86000000000000065</c:v>
                </c:pt>
                <c:pt idx="1">
                  <c:v>0.46</c:v>
                </c:pt>
              </c:numCache>
            </c:numRef>
          </c:val>
        </c:ser>
        <c:ser>
          <c:idx val="1"/>
          <c:order val="1"/>
          <c:invertIfNegative val="0"/>
          <c:dLbls>
            <c:txPr>
              <a:bodyPr/>
              <a:lstStyle/>
              <a:p>
                <a:pPr>
                  <a:defRPr sz="2400" b="1"/>
                </a:pPr>
                <a:endParaRPr lang="en-US"/>
              </a:p>
            </c:txPr>
            <c:dLblPos val="ctr"/>
            <c:showLegendKey val="0"/>
            <c:showVal val="1"/>
            <c:showCatName val="0"/>
            <c:showSerName val="0"/>
            <c:showPercent val="0"/>
            <c:showBubbleSize val="0"/>
            <c:showLeaderLines val="0"/>
          </c:dLbls>
          <c:cat>
            <c:strRef>
              <c:f>'Ind Dif DFAS'!$B$6:$C$6</c:f>
              <c:strCache>
                <c:ptCount val="2"/>
                <c:pt idx="0">
                  <c:v>Drivers</c:v>
                </c:pt>
                <c:pt idx="1">
                  <c:v>Drowsy Periods</c:v>
                </c:pt>
              </c:strCache>
            </c:strRef>
          </c:cat>
          <c:val>
            <c:numRef>
              <c:f>'Ind Dif DFAS'!$B$8:$C$8</c:f>
              <c:numCache>
                <c:formatCode>0%</c:formatCode>
                <c:ptCount val="2"/>
                <c:pt idx="0">
                  <c:v>0.14000000000000001</c:v>
                </c:pt>
                <c:pt idx="1">
                  <c:v>0.54</c:v>
                </c:pt>
              </c:numCache>
            </c:numRef>
          </c:val>
        </c:ser>
        <c:dLbls>
          <c:showLegendKey val="0"/>
          <c:showVal val="1"/>
          <c:showCatName val="0"/>
          <c:showSerName val="0"/>
          <c:showPercent val="0"/>
          <c:showBubbleSize val="0"/>
        </c:dLbls>
        <c:gapWidth val="150"/>
        <c:overlap val="100"/>
        <c:axId val="150208512"/>
        <c:axId val="139122304"/>
      </c:barChart>
      <c:catAx>
        <c:axId val="150208512"/>
        <c:scaling>
          <c:orientation val="minMax"/>
        </c:scaling>
        <c:delete val="0"/>
        <c:axPos val="b"/>
        <c:majorTickMark val="out"/>
        <c:minorTickMark val="none"/>
        <c:tickLblPos val="nextTo"/>
        <c:txPr>
          <a:bodyPr/>
          <a:lstStyle/>
          <a:p>
            <a:pPr>
              <a:defRPr sz="2000" b="1"/>
            </a:pPr>
            <a:endParaRPr lang="en-US"/>
          </a:p>
        </c:txPr>
        <c:crossAx val="139122304"/>
        <c:crosses val="autoZero"/>
        <c:auto val="1"/>
        <c:lblAlgn val="ctr"/>
        <c:lblOffset val="100"/>
        <c:noMultiLvlLbl val="0"/>
      </c:catAx>
      <c:valAx>
        <c:axId val="139122304"/>
        <c:scaling>
          <c:orientation val="minMax"/>
        </c:scaling>
        <c:delete val="1"/>
        <c:axPos val="l"/>
        <c:numFmt formatCode="0%" sourceLinked="1"/>
        <c:majorTickMark val="out"/>
        <c:minorTickMark val="none"/>
        <c:tickLblPos val="none"/>
        <c:crossAx val="150208512"/>
        <c:crosses val="autoZero"/>
        <c:crossBetween val="between"/>
      </c:valAx>
    </c:plotArea>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0.36538</cdr:x>
      <cdr:y>0.55224</cdr:y>
    </cdr:from>
    <cdr:to>
      <cdr:x>0.63462</cdr:x>
      <cdr:y>0.71642</cdr:y>
    </cdr:to>
    <cdr:cxnSp macro="">
      <cdr:nvCxnSpPr>
        <cdr:cNvPr id="2" name="Straight Arrow Connector 1"/>
        <cdr:cNvCxnSpPr/>
      </cdr:nvCxnSpPr>
      <cdr:spPr>
        <a:xfrm xmlns:a="http://schemas.openxmlformats.org/drawingml/2006/main">
          <a:off x="2895600" y="2819400"/>
          <a:ext cx="2133600" cy="838200"/>
        </a:xfrm>
        <a:prstGeom xmlns:a="http://schemas.openxmlformats.org/drawingml/2006/main" prst="straightConnector1">
          <a:avLst/>
        </a:prstGeom>
        <a:noFill xmlns:a="http://schemas.openxmlformats.org/drawingml/2006/main"/>
        <a:ln xmlns:a="http://schemas.openxmlformats.org/drawingml/2006/main" w="38100" cap="flat" cmpd="sng" algn="ctr">
          <a:solidFill>
            <a:srgbClr val="0070C0"/>
          </a:solidFill>
          <a:prstDash val="solid"/>
          <a:tailEnd type="stealth" w="lg" len="lg"/>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0.14677</cdr:y>
    </cdr:from>
    <cdr:to>
      <cdr:x>0.11539</cdr:x>
      <cdr:y>0.31095</cdr:y>
    </cdr:to>
    <cdr:sp macro="" textlink="">
      <cdr:nvSpPr>
        <cdr:cNvPr id="3" name="TextBox 2"/>
        <cdr:cNvSpPr txBox="1"/>
      </cdr:nvSpPr>
      <cdr:spPr>
        <a:xfrm xmlns:a="http://schemas.openxmlformats.org/drawingml/2006/main">
          <a:off x="0" y="749305"/>
          <a:ext cx="914443" cy="8381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200" b="1" dirty="0" smtClean="0"/>
            <a:t>High-Risk</a:t>
          </a:r>
        </a:p>
        <a:p xmlns:a="http://schemas.openxmlformats.org/drawingml/2006/main">
          <a:r>
            <a:rPr lang="en-US" sz="2200" b="1" dirty="0" smtClean="0"/>
            <a:t>Drivers</a:t>
          </a:r>
          <a:endParaRPr lang="en-US" sz="2200" b="1" dirty="0"/>
        </a:p>
      </cdr:txBody>
    </cdr:sp>
  </cdr:relSizeAnchor>
  <cdr:relSizeAnchor xmlns:cdr="http://schemas.openxmlformats.org/drawingml/2006/chartDrawing">
    <cdr:from>
      <cdr:x>0</cdr:x>
      <cdr:y>0.47761</cdr:y>
    </cdr:from>
    <cdr:to>
      <cdr:x>0.11539</cdr:x>
      <cdr:y>0.59701</cdr:y>
    </cdr:to>
    <cdr:sp macro="" textlink="">
      <cdr:nvSpPr>
        <cdr:cNvPr id="4" name="TextBox 1"/>
        <cdr:cNvSpPr txBox="1"/>
      </cdr:nvSpPr>
      <cdr:spPr>
        <a:xfrm xmlns:a="http://schemas.openxmlformats.org/drawingml/2006/main">
          <a:off x="0" y="2438400"/>
          <a:ext cx="914443" cy="60958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2200" b="1" dirty="0" smtClean="0"/>
            <a:t>Rest of </a:t>
          </a:r>
        </a:p>
        <a:p xmlns:a="http://schemas.openxmlformats.org/drawingml/2006/main">
          <a:r>
            <a:rPr lang="en-US" sz="2200" b="1" dirty="0" smtClean="0"/>
            <a:t>Drivers</a:t>
          </a:r>
          <a:endParaRPr lang="en-US" sz="22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62" tIns="46582" rIns="93162" bIns="46582"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62" tIns="46582" rIns="93162" bIns="46582" rtlCol="0"/>
          <a:lstStyle>
            <a:lvl1pPr algn="r" fontAlgn="auto">
              <a:spcBef>
                <a:spcPts val="0"/>
              </a:spcBef>
              <a:spcAft>
                <a:spcPts val="0"/>
              </a:spcAft>
              <a:defRPr sz="1300">
                <a:latin typeface="+mn-lt"/>
              </a:defRPr>
            </a:lvl1pPr>
          </a:lstStyle>
          <a:p>
            <a:pPr>
              <a:defRPr/>
            </a:pPr>
            <a:fld id="{F703B9F8-97FE-491D-90A2-F0C0E3C2EAA4}" type="datetimeFigureOut">
              <a:rPr lang="en-US"/>
              <a:pPr>
                <a:defRPr/>
              </a:pPr>
              <a:t>2/20/2013</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62" tIns="46582" rIns="93162" bIns="46582" rtlCol="0" anchor="b"/>
          <a:lstStyle>
            <a:lvl1pPr algn="l" fontAlgn="auto">
              <a:spcBef>
                <a:spcPts val="0"/>
              </a:spcBef>
              <a:spcAft>
                <a:spcPts val="0"/>
              </a:spcAft>
              <a:defRPr sz="1300">
                <a:latin typeface="+mn-lt"/>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62" tIns="46582" rIns="93162" bIns="46582" rtlCol="0" anchor="b"/>
          <a:lstStyle>
            <a:lvl1pPr algn="r" fontAlgn="auto">
              <a:spcBef>
                <a:spcPts val="0"/>
              </a:spcBef>
              <a:spcAft>
                <a:spcPts val="0"/>
              </a:spcAft>
              <a:defRPr sz="1300">
                <a:latin typeface="+mn-lt"/>
              </a:defRPr>
            </a:lvl1pPr>
          </a:lstStyle>
          <a:p>
            <a:pPr>
              <a:defRPr/>
            </a:pPr>
            <a:fld id="{FE082200-1554-4FED-8FD0-6FE4013D1D28}" type="slidenum">
              <a:rPr lang="en-US"/>
              <a:pPr>
                <a:defRPr/>
              </a:pPr>
              <a:t>‹#›</a:t>
            </a:fld>
            <a:endParaRPr lang="en-US" dirty="0"/>
          </a:p>
        </p:txBody>
      </p:sp>
    </p:spTree>
    <p:extLst>
      <p:ext uri="{BB962C8B-B14F-4D97-AF65-F5344CB8AC3E}">
        <p14:creationId xmlns:p14="http://schemas.microsoft.com/office/powerpoint/2010/main" val="344379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62" tIns="46582" rIns="93162" bIns="46582"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62" tIns="46582" rIns="93162" bIns="46582" rtlCol="0"/>
          <a:lstStyle>
            <a:lvl1pPr algn="r" fontAlgn="auto">
              <a:spcBef>
                <a:spcPts val="0"/>
              </a:spcBef>
              <a:spcAft>
                <a:spcPts val="0"/>
              </a:spcAft>
              <a:defRPr sz="1300">
                <a:latin typeface="+mn-lt"/>
              </a:defRPr>
            </a:lvl1pPr>
          </a:lstStyle>
          <a:p>
            <a:pPr>
              <a:defRPr/>
            </a:pPr>
            <a:fld id="{A669694F-DAC8-47FD-A86C-E5106DC440A9}" type="datetimeFigureOut">
              <a:rPr lang="en-US"/>
              <a:pPr>
                <a:defRPr/>
              </a:pPr>
              <a:t>2/20/2013</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2" tIns="46582" rIns="93162" bIns="46582"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62" tIns="46582" rIns="93162" bIns="4658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62" tIns="46582" rIns="93162" bIns="46582"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62" tIns="46582" rIns="93162" bIns="46582" rtlCol="0" anchor="b"/>
          <a:lstStyle>
            <a:lvl1pPr algn="r" fontAlgn="auto">
              <a:spcBef>
                <a:spcPts val="0"/>
              </a:spcBef>
              <a:spcAft>
                <a:spcPts val="0"/>
              </a:spcAft>
              <a:defRPr sz="1300">
                <a:latin typeface="+mn-lt"/>
              </a:defRPr>
            </a:lvl1pPr>
          </a:lstStyle>
          <a:p>
            <a:pPr>
              <a:defRPr/>
            </a:pPr>
            <a:fld id="{F1121585-D121-4DC1-ADB4-F293210A560E}" type="slidenum">
              <a:rPr lang="en-US"/>
              <a:pPr>
                <a:defRPr/>
              </a:pPr>
              <a:t>‹#›</a:t>
            </a:fld>
            <a:endParaRPr lang="en-US" dirty="0"/>
          </a:p>
        </p:txBody>
      </p:sp>
    </p:spTree>
    <p:extLst>
      <p:ext uri="{BB962C8B-B14F-4D97-AF65-F5344CB8AC3E}">
        <p14:creationId xmlns:p14="http://schemas.microsoft.com/office/powerpoint/2010/main" val="33549981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hc-sc.gc.ca/"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“This is North American Fatigue Management Program Module 4, Family Education. Fatigue management is essential for truck and bus drivers, both for their safety and for their long-term health.  Drivers’ families play a critical role.”</a:t>
            </a:r>
          </a:p>
          <a:p>
            <a:pPr defTabSz="881063" eaLnBrk="1" hangingPunct="1">
              <a:spcBef>
                <a:spcPct val="0"/>
              </a:spcBef>
            </a:pPr>
            <a:endParaRPr lang="en-US" b="1" smtClean="0"/>
          </a:p>
          <a:p>
            <a:pPr defTabSz="881063" eaLnBrk="1" hangingPunct="1">
              <a:spcBef>
                <a:spcPct val="0"/>
              </a:spcBef>
            </a:pPr>
            <a:r>
              <a:rPr lang="en-US" smtClean="0"/>
              <a:t>_______</a:t>
            </a:r>
          </a:p>
          <a:p>
            <a:pPr defTabSz="881063" eaLnBrk="1" hangingPunct="1">
              <a:spcBef>
                <a:spcPct val="0"/>
              </a:spcBef>
            </a:pPr>
            <a:endParaRPr lang="en-US" smtClean="0"/>
          </a:p>
          <a:p>
            <a:pPr defTabSz="881063" eaLnBrk="1" hangingPunct="1">
              <a:spcBef>
                <a:spcPct val="0"/>
              </a:spcBef>
            </a:pPr>
            <a:r>
              <a:rPr lang="en-US" smtClean="0"/>
              <a:t>Notes for Trainers:   Module 4, Family Education, is almost entirely a subset of Module 3, Driver Education.  Topics related to driver home life are repeated in this module, although sometimes in simplified terms.  Topics related to fatigue management on the road are generally </a:t>
            </a:r>
            <a:r>
              <a:rPr lang="en-US" i="1" smtClean="0"/>
              <a:t>not </a:t>
            </a:r>
            <a:r>
              <a:rPr lang="en-US" smtClean="0"/>
              <a:t>included in this module.</a:t>
            </a:r>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1895B2-7D01-4443-8F99-A424C01AA024}" type="slidenum">
              <a:rPr lang="en-US" smtClean="0"/>
              <a:pPr fontAlgn="base">
                <a:spcBef>
                  <a:spcPct val="0"/>
                </a:spcBef>
                <a:spcAft>
                  <a:spcPct val="0"/>
                </a:spcAft>
                <a:defRPr/>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“…And good sleep  starts at home. </a:t>
            </a:r>
            <a:r>
              <a:rPr lang="en-US" i="1" smtClean="0"/>
              <a:t>Home is </a:t>
            </a:r>
            <a:r>
              <a:rPr lang="en-US" smtClean="0">
                <a:solidFill>
                  <a:srgbClr val="002060"/>
                </a:solidFill>
              </a:rPr>
              <a:t> the foundation for driver health, wellness, and fitness to drive.  </a:t>
            </a:r>
            <a:r>
              <a:rPr lang="en-US" i="1" smtClean="0">
                <a:solidFill>
                  <a:srgbClr val="002060"/>
                </a:solidFill>
              </a:rPr>
              <a:t>Driver</a:t>
            </a:r>
            <a:r>
              <a:rPr lang="en-US" smtClean="0">
                <a:solidFill>
                  <a:srgbClr val="002060"/>
                </a:solidFill>
              </a:rPr>
              <a:t>  health and wellness goes hand-in-hand with </a:t>
            </a:r>
            <a:r>
              <a:rPr lang="en-US" i="1" smtClean="0">
                <a:solidFill>
                  <a:srgbClr val="002060"/>
                </a:solidFill>
              </a:rPr>
              <a:t>family</a:t>
            </a:r>
            <a:r>
              <a:rPr lang="en-US" smtClean="0">
                <a:solidFill>
                  <a:srgbClr val="002060"/>
                </a:solidFill>
              </a:rPr>
              <a:t> health and wellness. Yet there are many different home and family demands that can affect health and wellness.”</a:t>
            </a:r>
          </a:p>
          <a:p>
            <a:pPr eaLnBrk="1" hangingPunct="1">
              <a:spcBef>
                <a:spcPct val="0"/>
              </a:spcBef>
            </a:pPr>
            <a:endParaRPr lang="en-US" smtClean="0">
              <a:solidFill>
                <a:srgbClr val="002060"/>
              </a:solidFill>
            </a:endParaRP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Notes for trainers:  Health-related behaviors, good and bad, tend to run in families.  A goal of the module is for couples and families to value health and to strive for better health-related behaviors.</a:t>
            </a:r>
          </a:p>
          <a:p>
            <a:pPr eaLnBrk="1" hangingPunct="1">
              <a:spcBef>
                <a:spcPct val="0"/>
              </a:spcBef>
            </a:pPr>
            <a:endParaRPr lang="en-US" b="1" smtClean="0">
              <a:solidFill>
                <a:srgbClr val="002060"/>
              </a:solidFill>
            </a:endParaRPr>
          </a:p>
          <a:p>
            <a:pPr eaLnBrk="1" hangingPunct="1">
              <a:spcBef>
                <a:spcPct val="0"/>
              </a:spcBef>
            </a:pPr>
            <a:endParaRPr lang="en-US" smtClean="0">
              <a:solidFill>
                <a:srgbClr val="002060"/>
              </a:solidFill>
            </a:endParaRPr>
          </a:p>
          <a:p>
            <a:pPr eaLnBrk="1" hangingPunct="1">
              <a:spcBef>
                <a:spcPct val="0"/>
              </a:spcBef>
            </a:pPr>
            <a:endParaRPr lang="en-US" smtClean="0">
              <a:solidFill>
                <a:srgbClr val="C00000"/>
              </a:solidFill>
            </a:endParaRPr>
          </a:p>
          <a:p>
            <a:pPr eaLnBrk="1" hangingPunct="1">
              <a:spcBef>
                <a:spcPct val="0"/>
              </a:spcBef>
            </a:pPr>
            <a:endParaRPr lang="en-US" smtClean="0"/>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19CAD3-747C-4397-8B80-959B46C0AE3F}" type="slidenum">
              <a:rPr lang="en-US" smtClean="0"/>
              <a:pPr fontAlgn="base">
                <a:spcBef>
                  <a:spcPct val="0"/>
                </a:spcBef>
                <a:spcAft>
                  <a:spcPct val="0"/>
                </a:spcAft>
                <a:defRPr/>
              </a:pPr>
              <a:t>10</a:t>
            </a:fld>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solidFill>
                  <a:srgbClr val="002060"/>
                </a:solidFill>
              </a:rPr>
              <a:t>Complete Narration:  “Fatigue involves decreased alertness, decreased attention to the environment, reduced performance, reduced motivation, irritability, impaired judgment, and, usually, feelings of drowsiness. Driving fatigue is </a:t>
            </a:r>
            <a:r>
              <a:rPr lang="en-US" i="1" smtClean="0">
                <a:solidFill>
                  <a:srgbClr val="002060"/>
                </a:solidFill>
              </a:rPr>
              <a:t>not</a:t>
            </a:r>
            <a:r>
              <a:rPr lang="en-US" smtClean="0">
                <a:solidFill>
                  <a:srgbClr val="002060"/>
                </a:solidFill>
              </a:rPr>
              <a:t> the same as muscular fatigue.  </a:t>
            </a:r>
            <a:r>
              <a:rPr lang="en-US" i="1" smtClean="0">
                <a:solidFill>
                  <a:srgbClr val="002060"/>
                </a:solidFill>
              </a:rPr>
              <a:t>Physical</a:t>
            </a:r>
            <a:r>
              <a:rPr lang="en-US" smtClean="0">
                <a:solidFill>
                  <a:srgbClr val="002060"/>
                </a:solidFill>
              </a:rPr>
              <a:t> fatigue from manual work or exercise usually does not affect driving.”</a:t>
            </a: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___________</a:t>
            </a:r>
          </a:p>
          <a:p>
            <a:pPr eaLnBrk="1" hangingPunct="1">
              <a:spcBef>
                <a:spcPct val="0"/>
              </a:spcBef>
            </a:pPr>
            <a:r>
              <a:rPr lang="en-US" smtClean="0">
                <a:solidFill>
                  <a:srgbClr val="002060"/>
                </a:solidFill>
              </a:rPr>
              <a:t>Notes for trainers:  It is difficult to define fatigue exactly because of its many different sources and symptoms.  The predominant features, however, are decreased alertness and feelings of drowsiness, and the resulting risk of falling asleep.  The term “vigilance” is sometimes used to refer to attention to the environment.  </a:t>
            </a:r>
          </a:p>
          <a:p>
            <a:pPr eaLnBrk="1" hangingPunct="1">
              <a:spcBef>
                <a:spcPct val="0"/>
              </a:spcBef>
            </a:pPr>
            <a:endParaRPr lang="en-US" smtClean="0">
              <a:solidFill>
                <a:srgbClr val="002060"/>
              </a:solidFill>
            </a:endParaRPr>
          </a:p>
          <a:p>
            <a:pPr eaLnBrk="1" hangingPunct="1">
              <a:spcBef>
                <a:spcPct val="0"/>
              </a:spcBef>
            </a:pPr>
            <a:endParaRPr lang="en-US" smtClean="0">
              <a:solidFill>
                <a:srgbClr val="002060"/>
              </a:solidFill>
            </a:endParaRPr>
          </a:p>
          <a:p>
            <a:pPr eaLnBrk="1" hangingPunct="1">
              <a:spcBef>
                <a:spcPct val="0"/>
              </a:spcBef>
            </a:pPr>
            <a:endParaRPr lang="en-US" smtClean="0">
              <a:solidFill>
                <a:srgbClr val="002060"/>
              </a:solidFill>
            </a:endParaRPr>
          </a:p>
          <a:p>
            <a:pPr eaLnBrk="1" hangingPunct="1">
              <a:spcBef>
                <a:spcPct val="0"/>
              </a:spcBef>
            </a:pPr>
            <a:endParaRPr lang="en-US" smtClean="0">
              <a:solidFill>
                <a:srgbClr val="002060"/>
              </a:solidFill>
            </a:endParaRPr>
          </a:p>
          <a:p>
            <a:pPr eaLnBrk="1" hangingPunct="1">
              <a:spcBef>
                <a:spcPct val="0"/>
              </a:spcBef>
            </a:pPr>
            <a:endParaRPr lang="en-US" smtClean="0"/>
          </a:p>
        </p:txBody>
      </p:sp>
      <p:sp>
        <p:nvSpPr>
          <p:cNvPr id="50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032B43-EA34-4B3E-A269-E3B5CB3FE191}" type="slidenum">
              <a:rPr lang="en-US" smtClean="0"/>
              <a:pPr fontAlgn="base">
                <a:spcBef>
                  <a:spcPct val="0"/>
                </a:spcBef>
                <a:spcAft>
                  <a:spcPct val="0"/>
                </a:spcAft>
                <a:defRPr/>
              </a:pPr>
              <a:t>11</a:t>
            </a:fld>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881063" eaLnBrk="1" hangingPunct="1">
              <a:spcBef>
                <a:spcPct val="0"/>
              </a:spcBef>
            </a:pPr>
            <a:r>
              <a:rPr lang="en-US" smtClean="0"/>
              <a:t>Complete Narration:   “There are two general categories of fatigue.  </a:t>
            </a:r>
            <a:r>
              <a:rPr lang="en-US" i="1" smtClean="0"/>
              <a:t>Acute</a:t>
            </a:r>
            <a:r>
              <a:rPr lang="en-US" smtClean="0"/>
              <a:t> or short-term fatigue is what we experience every day.  It is reduced or eliminated by a night’s sleep or a nap.  </a:t>
            </a:r>
            <a:r>
              <a:rPr lang="en-US" smtClean="0">
                <a:solidFill>
                  <a:srgbClr val="002060"/>
                </a:solidFill>
              </a:rPr>
              <a:t>Caffeine and rest (without sleep) reduce mild fatigue.  </a:t>
            </a:r>
            <a:r>
              <a:rPr lang="en-US" i="1" smtClean="0">
                <a:solidFill>
                  <a:srgbClr val="002060"/>
                </a:solidFill>
              </a:rPr>
              <a:t>Chronic</a:t>
            </a:r>
            <a:r>
              <a:rPr lang="en-US" smtClean="0">
                <a:solidFill>
                  <a:srgbClr val="002060"/>
                </a:solidFill>
              </a:rPr>
              <a:t>, or long-term, fatigue afflicts many drivers and other busy people.  It is due to inadequate sleep over a longer period, and is also called </a:t>
            </a:r>
            <a:r>
              <a:rPr lang="en-US" i="1" smtClean="0">
                <a:solidFill>
                  <a:srgbClr val="002060"/>
                </a:solidFill>
              </a:rPr>
              <a:t>sleep deprivation</a:t>
            </a:r>
            <a:r>
              <a:rPr lang="en-US" smtClean="0">
                <a:solidFill>
                  <a:srgbClr val="002060"/>
                </a:solidFill>
              </a:rPr>
              <a:t>.  To recover, you need a few nights of long, sound sleep and, often, </a:t>
            </a:r>
            <a:r>
              <a:rPr lang="en-US" smtClean="0"/>
              <a:t>changes to your lifestyle.</a:t>
            </a:r>
            <a:r>
              <a:rPr lang="en-US" smtClean="0">
                <a:solidFill>
                  <a:srgbClr val="002060"/>
                </a:solidFill>
              </a:rPr>
              <a:t>”</a:t>
            </a:r>
          </a:p>
          <a:p>
            <a:pPr defTabSz="881063" eaLnBrk="1" hangingPunct="1">
              <a:spcBef>
                <a:spcPct val="0"/>
              </a:spcBef>
            </a:pPr>
            <a:endParaRPr lang="en-US" smtClean="0">
              <a:solidFill>
                <a:srgbClr val="002060"/>
              </a:solidFill>
            </a:endParaRPr>
          </a:p>
          <a:p>
            <a:pPr defTabSz="881063" eaLnBrk="1" hangingPunct="1">
              <a:spcBef>
                <a:spcPct val="0"/>
              </a:spcBef>
            </a:pPr>
            <a:r>
              <a:rPr lang="en-US" smtClean="0">
                <a:solidFill>
                  <a:srgbClr val="002060"/>
                </a:solidFill>
              </a:rPr>
              <a:t>________</a:t>
            </a:r>
          </a:p>
          <a:p>
            <a:pPr defTabSz="881063" eaLnBrk="1" hangingPunct="1">
              <a:spcBef>
                <a:spcPct val="0"/>
              </a:spcBef>
            </a:pPr>
            <a:endParaRPr lang="en-US" smtClean="0">
              <a:solidFill>
                <a:srgbClr val="0033CC"/>
              </a:solidFill>
            </a:endParaRPr>
          </a:p>
          <a:p>
            <a:pPr defTabSz="881063" eaLnBrk="1" hangingPunct="1">
              <a:spcBef>
                <a:spcPct val="0"/>
              </a:spcBef>
            </a:pPr>
            <a:r>
              <a:rPr lang="en-US" smtClean="0">
                <a:solidFill>
                  <a:srgbClr val="0033CC"/>
                </a:solidFill>
              </a:rPr>
              <a:t>Notes for Trainers:   Fatigue management involves dealing with acute fatigue, which is short-term, everyday fatigue, and reducing chronic or long-term fatigue.  If drivers and families manage their everyday acute fatigue, they won’t have chronic fatigue. </a:t>
            </a:r>
          </a:p>
          <a:p>
            <a:pPr defTabSz="881063" eaLnBrk="1" hangingPunct="1">
              <a:spcBef>
                <a:spcPct val="0"/>
              </a:spcBef>
            </a:pPr>
            <a:endParaRPr lang="en-US" smtClean="0">
              <a:solidFill>
                <a:srgbClr val="0033CC"/>
              </a:solidFill>
            </a:endParaRPr>
          </a:p>
          <a:p>
            <a:pPr defTabSz="881063" eaLnBrk="1" hangingPunct="1">
              <a:spcBef>
                <a:spcPct val="0"/>
              </a:spcBef>
            </a:pPr>
            <a:endParaRPr lang="en-US" smtClean="0">
              <a:solidFill>
                <a:srgbClr val="0033CC"/>
              </a:solidFill>
            </a:endParaRPr>
          </a:p>
          <a:p>
            <a:pPr defTabSz="881063" eaLnBrk="1" hangingPunct="1">
              <a:spcBef>
                <a:spcPct val="0"/>
              </a:spcBef>
            </a:pPr>
            <a:r>
              <a:rPr lang="en-US" smtClean="0">
                <a:solidFill>
                  <a:srgbClr val="0033CC"/>
                </a:solidFill>
              </a:rPr>
              <a:t>Additional information:  In regard to chronic fatigue, the emphasis here is on the primary role played by sleep loss.  Other p</a:t>
            </a:r>
            <a:r>
              <a:rPr lang="en-US" smtClean="0"/>
              <a:t>sychological stressors may contribute, including a driver’s lifestyle, work conditions, interpersonal relations, and financial stability.  A person with serious chronic fatigue may need to resolve or reduce other sources of stress in addition to obtaining recovery sleep. </a:t>
            </a:r>
          </a:p>
          <a:p>
            <a:pPr defTabSz="881063" eaLnBrk="1" hangingPunct="1">
              <a:spcBef>
                <a:spcPct val="0"/>
              </a:spcBef>
            </a:pPr>
            <a:endParaRPr lang="en-US" smtClean="0">
              <a:solidFill>
                <a:srgbClr val="002060"/>
              </a:solidFill>
            </a:endParaRPr>
          </a:p>
          <a:p>
            <a:pPr defTabSz="881063" eaLnBrk="1" hangingPunct="1">
              <a:spcBef>
                <a:spcPct val="0"/>
              </a:spcBef>
            </a:pPr>
            <a:endParaRPr lang="en-US" smtClean="0"/>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3827D7-58B9-443C-AAFE-4824FBDF8D04}" type="slidenum">
              <a:rPr lang="en-US" smtClean="0"/>
              <a:pPr fontAlgn="base">
                <a:spcBef>
                  <a:spcPct val="0"/>
                </a:spcBef>
                <a:spcAft>
                  <a:spcPct val="0"/>
                </a:spcAft>
                <a:defRPr/>
              </a:pPr>
              <a:t>12</a:t>
            </a:fld>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dirty="0" smtClean="0"/>
              <a:t>Complete Narration:  “Whether fatigue is acute or chronic, there are certain signs and symptoms.  They include drowsiness, l</a:t>
            </a:r>
            <a:r>
              <a:rPr lang="en-US" dirty="0" smtClean="0">
                <a:solidFill>
                  <a:srgbClr val="002060"/>
                </a:solidFill>
              </a:rPr>
              <a:t>oss of alertness and attention, wandering thoughts, poor response with slow reactions, and </a:t>
            </a:r>
            <a:r>
              <a:rPr lang="en-US" smtClean="0">
                <a:solidFill>
                  <a:srgbClr val="002060"/>
                </a:solidFill>
              </a:rPr>
              <a:t>distorted judgment.”</a:t>
            </a:r>
            <a:endParaRPr lang="en-US" dirty="0" smtClean="0">
              <a:solidFill>
                <a:srgbClr val="002060"/>
              </a:solidFill>
            </a:endParaRPr>
          </a:p>
          <a:p>
            <a:pPr defTabSz="881063" eaLnBrk="1" hangingPunct="1">
              <a:spcBef>
                <a:spcPct val="0"/>
              </a:spcBef>
            </a:pPr>
            <a:endParaRPr lang="en-US" dirty="0" smtClean="0">
              <a:solidFill>
                <a:srgbClr val="002060"/>
              </a:solidFill>
            </a:endParaRPr>
          </a:p>
          <a:p>
            <a:pPr defTabSz="881063" eaLnBrk="1" hangingPunct="1">
              <a:spcBef>
                <a:spcPct val="0"/>
              </a:spcBef>
            </a:pPr>
            <a:endParaRPr lang="en-US" dirty="0" smtClean="0">
              <a:solidFill>
                <a:srgbClr val="002060"/>
              </a:solidFill>
            </a:endParaRPr>
          </a:p>
          <a:p>
            <a:pPr defTabSz="881063" eaLnBrk="1" hangingPunct="1">
              <a:spcBef>
                <a:spcPct val="0"/>
              </a:spcBef>
            </a:pPr>
            <a:r>
              <a:rPr lang="en-US" dirty="0" smtClean="0">
                <a:solidFill>
                  <a:srgbClr val="002060"/>
                </a:solidFill>
              </a:rPr>
              <a:t>________</a:t>
            </a:r>
          </a:p>
          <a:p>
            <a:pPr defTabSz="881063" eaLnBrk="1" hangingPunct="1">
              <a:spcBef>
                <a:spcPct val="0"/>
              </a:spcBef>
            </a:pPr>
            <a:endParaRPr lang="en-US" dirty="0" smtClean="0">
              <a:solidFill>
                <a:srgbClr val="0033CC"/>
              </a:solidFill>
            </a:endParaRPr>
          </a:p>
          <a:p>
            <a:pPr defTabSz="881063" eaLnBrk="1" hangingPunct="1">
              <a:spcBef>
                <a:spcPct val="0"/>
              </a:spcBef>
            </a:pPr>
            <a:r>
              <a:rPr lang="en-US" dirty="0" smtClean="0">
                <a:solidFill>
                  <a:srgbClr val="0033CC"/>
                </a:solidFill>
              </a:rPr>
              <a:t>Notes for Trainers:   This slide and the next one provide a more detailed list of specific signs and symptoms of fatigue.  Anyone trying to assess their own level of fatigue should focus on specific signs and symptoms like these, not just on how tired they feel.  Subjective self-assessments are not very accurate.  </a:t>
            </a:r>
            <a:endParaRPr lang="en-US" dirty="0" smtClean="0">
              <a:solidFill>
                <a:srgbClr val="002060"/>
              </a:solidFill>
            </a:endParaRPr>
          </a:p>
          <a:p>
            <a:pPr defTabSz="881063" eaLnBrk="1" hangingPunct="1">
              <a:spcBef>
                <a:spcPct val="0"/>
              </a:spcBef>
            </a:pPr>
            <a:endParaRPr lang="en-US" dirty="0" smtClean="0"/>
          </a:p>
          <a:p>
            <a:pPr defTabSz="881063" eaLnBrk="1" hangingPunct="1">
              <a:spcBef>
                <a:spcPct val="0"/>
              </a:spcBef>
            </a:pPr>
            <a:endParaRPr lang="en-US" dirty="0" smtClean="0"/>
          </a:p>
          <a:p>
            <a:pPr defTabSz="881063" eaLnBrk="1" hangingPunct="1">
              <a:spcBef>
                <a:spcPct val="0"/>
              </a:spcBef>
            </a:pPr>
            <a:endParaRPr lang="en-US" dirty="0" smtClean="0"/>
          </a:p>
          <a:p>
            <a:pPr defTabSz="881063" eaLnBrk="1" hangingPunct="1">
              <a:spcBef>
                <a:spcPct val="0"/>
              </a:spcBef>
            </a:pPr>
            <a:endParaRPr lang="en-US" dirty="0" smtClean="0"/>
          </a:p>
        </p:txBody>
      </p:sp>
      <p:sp>
        <p:nvSpPr>
          <p:cNvPr id="542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EA69DB-C982-4DD8-B258-AF0B2FB221D5}" type="slidenum">
              <a:rPr lang="en-US" smtClean="0"/>
              <a:pPr fontAlgn="base">
                <a:spcBef>
                  <a:spcPct val="0"/>
                </a:spcBef>
                <a:spcAft>
                  <a:spcPct val="0"/>
                </a:spcAft>
                <a:defRPr/>
              </a:pPr>
              <a:t>13</a:t>
            </a:fld>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“Additional signs and symptoms of fatigue include loss of motivation, depression, i</a:t>
            </a:r>
            <a:r>
              <a:rPr lang="en-US" smtClean="0">
                <a:solidFill>
                  <a:srgbClr val="002060"/>
                </a:solidFill>
              </a:rPr>
              <a:t>mpaired memory, and microsleeps.  Microsleeps are short losses of consciousness.  You “nod off” for a few seconds.  Microsleeps be</a:t>
            </a:r>
            <a:r>
              <a:rPr lang="en-US" sz="1100" smtClean="0">
                <a:solidFill>
                  <a:srgbClr val="002060"/>
                </a:solidFill>
              </a:rPr>
              <a:t>come longer, more frequent, and more dangerous with greater fatigue. . . .   Note, however, that fatigue has l</a:t>
            </a:r>
            <a:r>
              <a:rPr lang="en-US" smtClean="0">
                <a:solidFill>
                  <a:srgbClr val="002060"/>
                </a:solidFill>
              </a:rPr>
              <a:t>ittle effect on purely physical tasks such as w</a:t>
            </a:r>
            <a:r>
              <a:rPr lang="en-US" sz="1100" smtClean="0">
                <a:solidFill>
                  <a:srgbClr val="002060"/>
                </a:solidFill>
              </a:rPr>
              <a:t>alking or lifting</a:t>
            </a:r>
            <a:r>
              <a:rPr lang="en-US" smtClean="0">
                <a:solidFill>
                  <a:srgbClr val="002060"/>
                </a:solidFill>
              </a:rPr>
              <a:t>.”</a:t>
            </a: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________</a:t>
            </a:r>
          </a:p>
          <a:p>
            <a:pPr eaLnBrk="1" hangingPunct="1">
              <a:spcBef>
                <a:spcPct val="0"/>
              </a:spcBef>
            </a:pPr>
            <a:endParaRPr lang="en-US" smtClean="0">
              <a:solidFill>
                <a:srgbClr val="0033CC"/>
              </a:solidFill>
            </a:endParaRPr>
          </a:p>
          <a:p>
            <a:pPr eaLnBrk="1" hangingPunct="1">
              <a:spcBef>
                <a:spcPct val="0"/>
              </a:spcBef>
            </a:pPr>
            <a:r>
              <a:rPr lang="en-US" smtClean="0">
                <a:solidFill>
                  <a:srgbClr val="0033CC"/>
                </a:solidFill>
              </a:rPr>
              <a:t>Notes for Trainers:   Additional fatigue signs and symptoms.  In classroom instruction, ask participants if and when they have experienced microsleeps.  Driving?  Reading?  On the computer?  Also, give one or more examples of physical tasks relatively unaffected by loss of sleep.  Here’s one example:  Ultramarathoners run 100 miles or more over 20-40 hours.  Although they are physically exhausted, they rarely fall asleep.  Most people could not drive or operate other machines for that amount of time without nodding off.</a:t>
            </a: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t>Additional information:  The word “depression” is used here in a general sense; i.e., the condition of being sad or melancholy.  It does not refer to clinical psychiatric depression, which is a separate and serious medical condition.  Sleep loss is known to exacerbate clinical depression, however. </a:t>
            </a:r>
          </a:p>
          <a:p>
            <a:pPr eaLnBrk="1" hangingPunct="1">
              <a:spcBef>
                <a:spcPct val="0"/>
              </a:spcBef>
            </a:pPr>
            <a:endParaRPr lang="en-US" smtClean="0">
              <a:solidFill>
                <a:srgbClr val="0033CC"/>
              </a:solidFill>
            </a:endParaRPr>
          </a:p>
          <a:p>
            <a:pPr eaLnBrk="1" hangingPunct="1">
              <a:spcBef>
                <a:spcPct val="0"/>
              </a:spcBef>
            </a:pPr>
            <a:endParaRPr lang="en-US" smtClean="0">
              <a:solidFill>
                <a:srgbClr val="0033CC"/>
              </a:solidFill>
            </a:endParaRPr>
          </a:p>
          <a:p>
            <a:pPr eaLnBrk="1" hangingPunct="1">
              <a:spcBef>
                <a:spcPct val="0"/>
              </a:spcBef>
            </a:pPr>
            <a:endParaRPr lang="en-US" smtClean="0"/>
          </a:p>
        </p:txBody>
      </p:sp>
      <p:sp>
        <p:nvSpPr>
          <p:cNvPr id="56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F8D321-42E0-49E7-A544-64C7CF03E2C6}" type="slidenum">
              <a:rPr lang="en-US" smtClean="0"/>
              <a:pPr fontAlgn="base">
                <a:spcBef>
                  <a:spcPct val="0"/>
                </a:spcBef>
                <a:spcAft>
                  <a:spcPct val="0"/>
                </a:spcAft>
                <a:defRPr/>
              </a:pPr>
              <a:t>14</a:t>
            </a:fld>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“The </a:t>
            </a:r>
            <a:r>
              <a:rPr lang="en-US" i="1" smtClean="0"/>
              <a:t>health</a:t>
            </a:r>
            <a:r>
              <a:rPr lang="en-US" smtClean="0"/>
              <a:t> effects of sleep deprivation are less immediate but equally frightening.  They include i</a:t>
            </a:r>
            <a:r>
              <a:rPr lang="en-US" smtClean="0">
                <a:solidFill>
                  <a:srgbClr val="002060"/>
                </a:solidFill>
              </a:rPr>
              <a:t>ncreased blood pressure, increased risk of heart disease, gastrointestinal problems, sick days, increased calorie consumption, and weight gain.”</a:t>
            </a:r>
          </a:p>
          <a:p>
            <a:pPr defTabSz="881063" eaLnBrk="1" hangingPunct="1">
              <a:spcBef>
                <a:spcPct val="0"/>
              </a:spcBef>
            </a:pPr>
            <a:endParaRPr lang="en-US" smtClean="0"/>
          </a:p>
          <a:p>
            <a:pPr defTabSz="881063" eaLnBrk="1" hangingPunct="1">
              <a:spcBef>
                <a:spcPct val="0"/>
              </a:spcBef>
            </a:pPr>
            <a:r>
              <a:rPr lang="en-US" smtClean="0"/>
              <a:t>______________</a:t>
            </a:r>
          </a:p>
          <a:p>
            <a:pPr defTabSz="881063" eaLnBrk="1" hangingPunct="1">
              <a:spcBef>
                <a:spcPct val="0"/>
              </a:spcBef>
            </a:pPr>
            <a:endParaRPr lang="en-US" smtClean="0"/>
          </a:p>
          <a:p>
            <a:pPr defTabSz="881063" eaLnBrk="1" hangingPunct="1">
              <a:spcBef>
                <a:spcPct val="0"/>
              </a:spcBef>
            </a:pPr>
            <a:endParaRPr lang="en-US" smtClean="0">
              <a:solidFill>
                <a:srgbClr val="002060"/>
              </a:solidFill>
            </a:endParaRPr>
          </a:p>
          <a:p>
            <a:pPr defTabSz="881063" eaLnBrk="1" hangingPunct="1">
              <a:spcBef>
                <a:spcPct val="0"/>
              </a:spcBef>
            </a:pPr>
            <a:r>
              <a:rPr lang="en-US" smtClean="0">
                <a:solidFill>
                  <a:srgbClr val="002060"/>
                </a:solidFill>
              </a:rPr>
              <a:t>Notes for trainers:  The case for the medical importance of sleep has been building over recent decades of research.  The increasing incidence of obesity in the U.S., Canada, and other western countries is in part due to insufficient sleep relating to long work hours and increasing time spent commuting.  </a:t>
            </a:r>
            <a:r>
              <a:rPr lang="en-US" smtClean="0"/>
              <a:t>Principal source:  Saltzman and Belzer, 2007.</a:t>
            </a:r>
            <a:endParaRPr lang="en-US" smtClean="0">
              <a:solidFill>
                <a:srgbClr val="002060"/>
              </a:solidFill>
            </a:endParaRPr>
          </a:p>
          <a:p>
            <a:pPr defTabSz="881063" eaLnBrk="1" hangingPunct="1">
              <a:spcBef>
                <a:spcPct val="0"/>
              </a:spcBef>
            </a:pPr>
            <a:endParaRPr lang="en-US" smtClean="0">
              <a:solidFill>
                <a:srgbClr val="002060"/>
              </a:solidFill>
            </a:endParaRPr>
          </a:p>
          <a:p>
            <a:pPr defTabSz="881063" eaLnBrk="1" hangingPunct="1">
              <a:spcBef>
                <a:spcPct val="0"/>
              </a:spcBef>
            </a:pPr>
            <a:endParaRPr lang="en-US" smtClean="0"/>
          </a:p>
          <a:p>
            <a:pPr defTabSz="881063" eaLnBrk="1" hangingPunct="1">
              <a:spcBef>
                <a:spcPct val="0"/>
              </a:spcBef>
            </a:pPr>
            <a:endParaRPr lang="en-US" smtClean="0"/>
          </a:p>
          <a:p>
            <a:pPr defTabSz="881063" eaLnBrk="1" hangingPunct="1">
              <a:spcBef>
                <a:spcPct val="0"/>
              </a:spcBef>
            </a:pPr>
            <a:endParaRPr lang="en-US" smtClean="0"/>
          </a:p>
        </p:txBody>
      </p:sp>
      <p:sp>
        <p:nvSpPr>
          <p:cNvPr id="58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3B098B-9538-4AD2-B6FD-85489FB4C850}" type="slidenum">
              <a:rPr lang="en-US" smtClean="0"/>
              <a:pPr fontAlgn="base">
                <a:spcBef>
                  <a:spcPct val="0"/>
                </a:spcBef>
                <a:spcAft>
                  <a:spcPct val="0"/>
                </a:spcAft>
                <a:defRPr/>
              </a:pPr>
              <a:t>15</a:t>
            </a:fld>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“Additional health effects of sleep deprivation include i</a:t>
            </a:r>
            <a:r>
              <a:rPr lang="en-US" smtClean="0">
                <a:solidFill>
                  <a:srgbClr val="800000"/>
                </a:solidFill>
              </a:rPr>
              <a:t>ncreased diabetes risk, reduced immune system functioning, greater likelihood of smoking and alcohol use, disrupted relationships, psychiatric problems, and decreased quality of life.”</a:t>
            </a:r>
          </a:p>
          <a:p>
            <a:pPr eaLnBrk="1" hangingPunct="1">
              <a:spcBef>
                <a:spcPct val="0"/>
              </a:spcBef>
            </a:pPr>
            <a:endParaRPr lang="en-US" smtClean="0">
              <a:solidFill>
                <a:srgbClr val="800000"/>
              </a:solidFill>
            </a:endParaRPr>
          </a:p>
          <a:p>
            <a:pPr eaLnBrk="1" hangingPunct="1">
              <a:spcBef>
                <a:spcPct val="0"/>
              </a:spcBef>
            </a:pPr>
            <a:r>
              <a:rPr lang="en-US" b="1" smtClean="0">
                <a:solidFill>
                  <a:srgbClr val="800000"/>
                </a:solidFill>
              </a:rPr>
              <a:t>_________________</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t>Notes for trainers:  Almost everyone knows that lack of sleep can make people irritable and “out of sorts,” but they probably don’t realize that it contributes to more serious medical and psychological problems such as those listed. Principal source:  Saltzman and Belzer, 2007.</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60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0F715B-EE29-47AD-84FB-30B8BDD1BD28}" type="slidenum">
              <a:rPr lang="en-US" smtClean="0"/>
              <a:pPr fontAlgn="base">
                <a:spcBef>
                  <a:spcPct val="0"/>
                </a:spcBef>
                <a:spcAft>
                  <a:spcPct val="0"/>
                </a:spcAft>
                <a:defRPr/>
              </a:pPr>
              <a:t>16</a:t>
            </a:fld>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“Are you chronically sleep-deprived?  Is a loved one?  </a:t>
            </a:r>
            <a:r>
              <a:rPr lang="en-US" smtClean="0">
                <a:solidFill>
                  <a:srgbClr val="002060"/>
                </a:solidFill>
              </a:rPr>
              <a:t>Do you or your loved one fall asleep in 5 minutes or less?  Nap almost anywhere, anytime?  Feel sleepy when bored?  Fall asleep while watching TV or movies?  Fall asleep while stopped for traffic lights?” </a:t>
            </a: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________</a:t>
            </a:r>
          </a:p>
          <a:p>
            <a:pPr eaLnBrk="1" hangingPunct="1">
              <a:spcBef>
                <a:spcPct val="0"/>
              </a:spcBef>
            </a:pPr>
            <a:endParaRPr lang="en-US" smtClean="0">
              <a:solidFill>
                <a:srgbClr val="0033CC"/>
              </a:solidFill>
            </a:endParaRPr>
          </a:p>
          <a:p>
            <a:pPr eaLnBrk="1" hangingPunct="1">
              <a:spcBef>
                <a:spcPct val="0"/>
              </a:spcBef>
            </a:pPr>
            <a:r>
              <a:rPr lang="en-US" smtClean="0">
                <a:solidFill>
                  <a:srgbClr val="0033CC"/>
                </a:solidFill>
              </a:rPr>
              <a:t>Notes for Trainers:    These five questions are poised to stimulate self-evaluation by drivers and families. There is no specific scoring to the questions, but more than one or two “yes” answers suggests chronic sleep loss.  It might be fun to ask couples to answer for both themselves and their spouses, and then compare their answers.  Drivers’ self-perceptions may differ from those of their spouses.  </a:t>
            </a:r>
            <a:endParaRPr lang="en-US" smtClean="0"/>
          </a:p>
        </p:txBody>
      </p:sp>
      <p:sp>
        <p:nvSpPr>
          <p:cNvPr id="62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E56448-2D92-461C-B061-3C7C3E5C9F36}" type="slidenum">
              <a:rPr lang="en-US" smtClean="0"/>
              <a:pPr fontAlgn="base">
                <a:spcBef>
                  <a:spcPct val="0"/>
                </a:spcBef>
                <a:spcAft>
                  <a:spcPct val="0"/>
                </a:spcAft>
                <a:defRPr/>
              </a:pPr>
              <a:t>17</a:t>
            </a:fld>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t>
            </a:r>
            <a:r>
              <a:rPr lang="en-US" smtClean="0">
                <a:solidFill>
                  <a:srgbClr val="002060"/>
                </a:solidFill>
              </a:rPr>
              <a:t>If you answered “yes” to most of the previous questions, you are probably </a:t>
            </a:r>
            <a:r>
              <a:rPr lang="en-US" i="1" smtClean="0">
                <a:solidFill>
                  <a:srgbClr val="002060"/>
                </a:solidFill>
              </a:rPr>
              <a:t>sleep deprived</a:t>
            </a:r>
            <a:r>
              <a:rPr lang="en-US" smtClean="0">
                <a:solidFill>
                  <a:srgbClr val="002060"/>
                </a:solidFill>
              </a:rPr>
              <a:t>.  In other words, you have a </a:t>
            </a:r>
            <a:r>
              <a:rPr lang="en-US" i="1" smtClean="0">
                <a:solidFill>
                  <a:srgbClr val="002060"/>
                </a:solidFill>
              </a:rPr>
              <a:t>sleep debt</a:t>
            </a:r>
            <a:r>
              <a:rPr lang="en-US" smtClean="0">
                <a:solidFill>
                  <a:srgbClr val="002060"/>
                </a:solidFill>
              </a:rPr>
              <a:t>.  Like a financial debt, you need to start paying it off.  There’s only one way to pay your debt:  Sleep!</a:t>
            </a:r>
            <a:r>
              <a:rPr lang="en-US" smtClean="0">
                <a:solidFill>
                  <a:srgbClr val="002060"/>
                </a:solidFill>
                <a:sym typeface="Wingdings" pitchFamily="2" charset="2"/>
              </a:rPr>
              <a:t>”</a:t>
            </a: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________</a:t>
            </a:r>
          </a:p>
          <a:p>
            <a:pPr eaLnBrk="1" hangingPunct="1">
              <a:spcBef>
                <a:spcPct val="0"/>
              </a:spcBef>
            </a:pPr>
            <a:endParaRPr lang="en-US" smtClean="0">
              <a:solidFill>
                <a:srgbClr val="0033CC"/>
              </a:solidFill>
            </a:endParaRPr>
          </a:p>
          <a:p>
            <a:pPr eaLnBrk="1" hangingPunct="1">
              <a:spcBef>
                <a:spcPct val="0"/>
              </a:spcBef>
            </a:pPr>
            <a:r>
              <a:rPr lang="en-US" smtClean="0">
                <a:solidFill>
                  <a:srgbClr val="0033CC"/>
                </a:solidFill>
              </a:rPr>
              <a:t>Notes for Trainers:   The “debt” analogy is a motivator because everyone understands what it means to be in debt.  The terms “sleep deprivation” and “sleep debt” have slightly different connotations, but are basically the same thing.  If you have one, you have the other.</a:t>
            </a:r>
            <a:endParaRPr lang="en-US" smtClean="0">
              <a:solidFill>
                <a:srgbClr val="002060"/>
              </a:solidFill>
            </a:endParaRPr>
          </a:p>
          <a:p>
            <a:pPr eaLnBrk="1" hangingPunct="1">
              <a:spcBef>
                <a:spcPct val="0"/>
              </a:spcBef>
            </a:pPr>
            <a:endParaRPr lang="en-US" smtClean="0"/>
          </a:p>
        </p:txBody>
      </p:sp>
      <p:sp>
        <p:nvSpPr>
          <p:cNvPr id="64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E9865F-C09C-4721-A791-044BDDFF93AB}" type="slidenum">
              <a:rPr lang="en-US" smtClean="0"/>
              <a:pPr fontAlgn="base">
                <a:spcBef>
                  <a:spcPct val="0"/>
                </a:spcBef>
                <a:spcAft>
                  <a:spcPct val="0"/>
                </a:spcAft>
                <a:defRPr/>
              </a:pPr>
              <a:t>18</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sz="1100" smtClean="0"/>
              <a:t>Complete Narration:  “Here is some </a:t>
            </a:r>
            <a:r>
              <a:rPr lang="en-US" sz="1100" smtClean="0">
                <a:solidFill>
                  <a:srgbClr val="002060"/>
                </a:solidFill>
              </a:rPr>
              <a:t>good news:  Recovery from sleep deprivation </a:t>
            </a:r>
            <a:r>
              <a:rPr lang="en-US" sz="1100" i="1" smtClean="0">
                <a:solidFill>
                  <a:srgbClr val="002060"/>
                </a:solidFill>
                <a:sym typeface="Wingdings" pitchFamily="2" charset="2"/>
              </a:rPr>
              <a:t>begins</a:t>
            </a:r>
            <a:r>
              <a:rPr lang="en-US" sz="1100" smtClean="0">
                <a:solidFill>
                  <a:srgbClr val="002060"/>
                </a:solidFill>
                <a:sym typeface="Wingdings" pitchFamily="2" charset="2"/>
              </a:rPr>
              <a:t> following one night of good sleep.  But it may not be complete until after several nights.  The real solution involves lifestyle changes.  Don’t get sleep deprived to begin with.  Whenever possible, sleep until you wake up – don’t set an alarm clock.  And get more than one good night’s sleep on weekends.  There’s more good news: To some extent, extra sleep  can be “banked.”  Getting more sleep on a weekend will help, to some extent, all week. That’s true of drivers and other family members as well.”</a:t>
            </a:r>
          </a:p>
          <a:p>
            <a:pPr eaLnBrk="1" hangingPunct="1">
              <a:lnSpc>
                <a:spcPct val="90000"/>
              </a:lnSpc>
              <a:spcBef>
                <a:spcPct val="0"/>
              </a:spcBef>
            </a:pPr>
            <a:endParaRPr lang="en-US" sz="1100" smtClean="0"/>
          </a:p>
          <a:p>
            <a:pPr eaLnBrk="1" hangingPunct="1">
              <a:lnSpc>
                <a:spcPct val="90000"/>
              </a:lnSpc>
              <a:spcBef>
                <a:spcPct val="0"/>
              </a:spcBef>
            </a:pPr>
            <a:endParaRPr lang="en-US" sz="1100" smtClean="0">
              <a:solidFill>
                <a:srgbClr val="002060"/>
              </a:solidFill>
            </a:endParaRPr>
          </a:p>
          <a:p>
            <a:pPr eaLnBrk="1" hangingPunct="1">
              <a:lnSpc>
                <a:spcPct val="90000"/>
              </a:lnSpc>
              <a:spcBef>
                <a:spcPct val="0"/>
              </a:spcBef>
            </a:pPr>
            <a:r>
              <a:rPr lang="en-US" sz="1100" smtClean="0">
                <a:solidFill>
                  <a:srgbClr val="002060"/>
                </a:solidFill>
              </a:rPr>
              <a:t>________</a:t>
            </a:r>
          </a:p>
          <a:p>
            <a:pPr eaLnBrk="1" hangingPunct="1">
              <a:lnSpc>
                <a:spcPct val="90000"/>
              </a:lnSpc>
              <a:spcBef>
                <a:spcPct val="0"/>
              </a:spcBef>
            </a:pPr>
            <a:endParaRPr lang="en-US" sz="1100" smtClean="0">
              <a:solidFill>
                <a:srgbClr val="0033CC"/>
              </a:solidFill>
            </a:endParaRPr>
          </a:p>
          <a:p>
            <a:pPr eaLnBrk="1" hangingPunct="1">
              <a:lnSpc>
                <a:spcPct val="90000"/>
              </a:lnSpc>
              <a:spcBef>
                <a:spcPct val="0"/>
              </a:spcBef>
            </a:pPr>
            <a:r>
              <a:rPr lang="en-US" sz="1100" smtClean="0">
                <a:solidFill>
                  <a:srgbClr val="0033CC"/>
                </a:solidFill>
              </a:rPr>
              <a:t>Notes for Trainers:   Ideally, people would never develop sleep debts and thus would never need to recover.  But few people achieve that.  Recovery sleep pays off the sleep debt, although usually not in one night.  As a discussion, ask drivers and their families about their weekend routines and how much recovery sleep they get.  Are they able to get all the recovery sleep they need?</a:t>
            </a:r>
          </a:p>
          <a:p>
            <a:pPr eaLnBrk="1" hangingPunct="1">
              <a:lnSpc>
                <a:spcPct val="90000"/>
              </a:lnSpc>
              <a:spcBef>
                <a:spcPct val="0"/>
              </a:spcBef>
            </a:pPr>
            <a:endParaRPr lang="en-US" sz="1100" smtClean="0">
              <a:solidFill>
                <a:srgbClr val="0033CC"/>
              </a:solidFill>
            </a:endParaRPr>
          </a:p>
          <a:p>
            <a:pPr eaLnBrk="1" hangingPunct="1">
              <a:lnSpc>
                <a:spcPct val="90000"/>
              </a:lnSpc>
              <a:spcBef>
                <a:spcPct val="0"/>
              </a:spcBef>
            </a:pPr>
            <a:r>
              <a:rPr lang="en-US" sz="1100" smtClean="0"/>
              <a:t>Additional information:  Item on “banking” of extra sleep based on a sleep deprivation study conducted by the Walter Reed Army Institute of Research (Balkin, 2011).  Subjects spending 10 hours a night in bed for a week before the sleep deprivation period were more alert than those who just followed their normal routine (7-8 hours in bed) prior to the sleep deprivation period.</a:t>
            </a:r>
          </a:p>
          <a:p>
            <a:pPr eaLnBrk="1" hangingPunct="1">
              <a:lnSpc>
                <a:spcPct val="90000"/>
              </a:lnSpc>
              <a:spcBef>
                <a:spcPct val="0"/>
              </a:spcBef>
            </a:pPr>
            <a:endParaRPr lang="en-US" sz="1100" smtClean="0">
              <a:solidFill>
                <a:srgbClr val="0033CC"/>
              </a:solidFill>
            </a:endParaRPr>
          </a:p>
          <a:p>
            <a:pPr eaLnBrk="1" hangingPunct="1">
              <a:lnSpc>
                <a:spcPct val="90000"/>
              </a:lnSpc>
              <a:spcBef>
                <a:spcPct val="0"/>
              </a:spcBef>
            </a:pPr>
            <a:r>
              <a:rPr lang="en-US" sz="1100" smtClean="0">
                <a:solidFill>
                  <a:srgbClr val="002060"/>
                </a:solidFill>
                <a:sym typeface="Wingdings" pitchFamily="2" charset="2"/>
              </a:rPr>
              <a:t>  </a:t>
            </a:r>
            <a:endParaRPr lang="en-US" sz="1100" smtClean="0">
              <a:solidFill>
                <a:srgbClr val="002060"/>
              </a:solidFill>
            </a:endParaRPr>
          </a:p>
          <a:p>
            <a:pPr eaLnBrk="1" hangingPunct="1">
              <a:lnSpc>
                <a:spcPct val="90000"/>
              </a:lnSpc>
              <a:spcBef>
                <a:spcPct val="0"/>
              </a:spcBef>
            </a:pPr>
            <a:endParaRPr lang="en-US" sz="1100" smtClean="0"/>
          </a:p>
          <a:p>
            <a:pPr eaLnBrk="1" hangingPunct="1">
              <a:lnSpc>
                <a:spcPct val="90000"/>
              </a:lnSpc>
              <a:spcBef>
                <a:spcPct val="0"/>
              </a:spcBef>
            </a:pPr>
            <a:endParaRPr lang="en-US" sz="1100" smtClean="0"/>
          </a:p>
        </p:txBody>
      </p:sp>
      <p:sp>
        <p:nvSpPr>
          <p:cNvPr id="66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FCBE99-7916-4A88-85A6-6EFA33262114}" type="slidenum">
              <a:rPr lang="en-US" smtClean="0"/>
              <a:pPr fontAlgn="base">
                <a:spcBef>
                  <a:spcPct val="0"/>
                </a:spcBef>
                <a:spcAft>
                  <a:spcPct val="0"/>
                </a:spcAft>
                <a:defRPr/>
              </a:pPr>
              <a:t>19</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a:t>
            </a:r>
            <a:r>
              <a:rPr lang="en-US" i="1" dirty="0" smtClean="0"/>
              <a:t>Home</a:t>
            </a:r>
            <a:r>
              <a:rPr lang="en-US" dirty="0" smtClean="0"/>
              <a:t> is a s</a:t>
            </a:r>
            <a:r>
              <a:rPr lang="en-US" dirty="0" smtClean="0">
                <a:solidFill>
                  <a:srgbClr val="002060"/>
                </a:solidFill>
              </a:rPr>
              <a:t>pecial place, with special people, and special time together.  Home should be the foundation for driver health, wellness, and fitness.  Providing support to help the driver in your family stay healthy and safer on the road should be a top priority.   </a:t>
            </a:r>
          </a:p>
          <a:p>
            <a:pPr eaLnBrk="1" hangingPunct="1">
              <a:spcBef>
                <a:spcPct val="0"/>
              </a:spcBef>
            </a:pPr>
            <a:endParaRPr lang="en-US" smtClean="0">
              <a:solidFill>
                <a:srgbClr val="002060"/>
              </a:solidFill>
            </a:endParaRPr>
          </a:p>
          <a:p>
            <a:pPr eaLnBrk="1" hangingPunct="1">
              <a:spcBef>
                <a:spcPct val="0"/>
              </a:spcBef>
            </a:pPr>
            <a:endParaRPr lang="en-US" smtClean="0">
              <a:solidFill>
                <a:srgbClr val="002060"/>
              </a:solidFill>
            </a:endParaRPr>
          </a:p>
          <a:p>
            <a:pPr eaLnBrk="1" hangingPunct="1">
              <a:spcBef>
                <a:spcPct val="0"/>
              </a:spcBef>
            </a:pPr>
            <a:endParaRPr lang="en-US" dirty="0" smtClean="0"/>
          </a:p>
          <a:p>
            <a:pPr eaLnBrk="1" hangingPunct="1">
              <a:spcBef>
                <a:spcPct val="0"/>
              </a:spcBef>
            </a:pPr>
            <a:r>
              <a:rPr lang="en-US" dirty="0" smtClean="0"/>
              <a:t>_______</a:t>
            </a:r>
          </a:p>
          <a:p>
            <a:pPr eaLnBrk="1" hangingPunct="1">
              <a:spcBef>
                <a:spcPct val="0"/>
              </a:spcBef>
            </a:pPr>
            <a:endParaRPr lang="en-US" dirty="0" smtClean="0"/>
          </a:p>
          <a:p>
            <a:pPr eaLnBrk="1" hangingPunct="1">
              <a:spcBef>
                <a:spcPct val="0"/>
              </a:spcBef>
            </a:pPr>
            <a:r>
              <a:rPr lang="en-US" dirty="0" smtClean="0"/>
              <a:t>Notes for Trainers:  The last bullet captures a basic assumption of this module and its instructional approach.  That is, driver health and family health go together.    </a:t>
            </a:r>
          </a:p>
          <a:p>
            <a:pPr eaLnBrk="1" hangingPunct="1">
              <a:spcBef>
                <a:spcPct val="0"/>
              </a:spcBef>
            </a:pPr>
            <a:endParaRPr lang="en-US" dirty="0" smtClean="0">
              <a:solidFill>
                <a:srgbClr val="C00000"/>
              </a:solidFill>
            </a:endParaRPr>
          </a:p>
          <a:p>
            <a:pPr eaLnBrk="1" hangingPunct="1">
              <a:spcBef>
                <a:spcPct val="0"/>
              </a:spcBef>
            </a:pPr>
            <a:endParaRPr lang="en-US" dirty="0" smtClean="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70030-CE77-4C46-BB92-DEDB73FB4085}" type="slidenum">
              <a:rPr lang="en-US" smtClean="0"/>
              <a:pPr fontAlgn="base">
                <a:spcBef>
                  <a:spcPct val="0"/>
                </a:spcBef>
                <a:spcAft>
                  <a:spcPct val="0"/>
                </a:spcAft>
                <a:defRPr/>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a:t>
            </a:r>
            <a:r>
              <a:rPr lang="en-US" dirty="0" smtClean="0">
                <a:solidFill>
                  <a:srgbClr val="002060"/>
                </a:solidFill>
              </a:rPr>
              <a:t>What would happen if you closed your eyes for ten seconds while driving?  You’d probably drift out of the lane and hit something.  That’s the typical fatigue-related crash.  They are usually single-vehicle road departures, although a driver could drift to the left and have a head-on crash.  Drivers falling asleep are usually alone, and often driving on monotonous roads.  Most of these crashes occur in the early morning, especially between 2 and 7 am.  Fatigue-related crashes are usually serious.  They are at least twice as likely as other crashes to result in injuries or death.”</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_____________-</a:t>
            </a:r>
          </a:p>
          <a:p>
            <a:pPr eaLnBrk="1" hangingPunct="1">
              <a:spcBef>
                <a:spcPct val="0"/>
              </a:spcBef>
            </a:pPr>
            <a:r>
              <a:rPr lang="en-US" dirty="0" smtClean="0">
                <a:solidFill>
                  <a:srgbClr val="002060"/>
                </a:solidFill>
              </a:rPr>
              <a:t>Notes for trainers:  Most fatigue-related crashes have most of these characteristics, but not all do.  Fatigue-related crashes can occur under almost any circumstance.  Plus, it is difficult to determine and document the role of fatigue in many crashes.   </a:t>
            </a:r>
            <a:r>
              <a:rPr lang="en-US" dirty="0" err="1" smtClean="0">
                <a:solidFill>
                  <a:srgbClr val="002060"/>
                </a:solidFill>
              </a:rPr>
              <a:t>Knipling</a:t>
            </a:r>
            <a:r>
              <a:rPr lang="en-US" dirty="0" smtClean="0">
                <a:solidFill>
                  <a:srgbClr val="002060"/>
                </a:solidFill>
              </a:rPr>
              <a:t> (2009) discusses fatigue-related crashes in more detail.</a:t>
            </a:r>
          </a:p>
          <a:p>
            <a:pPr eaLnBrk="1" hangingPunct="1">
              <a:spcBef>
                <a:spcPct val="0"/>
              </a:spcBef>
            </a:pPr>
            <a:endParaRPr lang="en-US" dirty="0" smtClean="0">
              <a:solidFill>
                <a:srgbClr val="002060"/>
              </a:solidFill>
            </a:endParaRPr>
          </a:p>
          <a:p>
            <a:pPr eaLnBrk="1" hangingPunct="1">
              <a:spcBef>
                <a:spcPct val="0"/>
              </a:spcBef>
            </a:pPr>
            <a:endParaRPr lang="en-US" dirty="0" smtClean="0">
              <a:solidFill>
                <a:srgbClr val="002060"/>
              </a:solidFill>
            </a:endParaRPr>
          </a:p>
          <a:p>
            <a:pPr eaLnBrk="1" hangingPunct="1">
              <a:spcBef>
                <a:spcPct val="0"/>
              </a:spcBef>
            </a:pPr>
            <a:r>
              <a:rPr lang="en-US" dirty="0" smtClean="0"/>
              <a:t> </a:t>
            </a:r>
          </a:p>
          <a:p>
            <a:pPr eaLnBrk="1" hangingPunct="1">
              <a:spcBef>
                <a:spcPct val="0"/>
              </a:spcBef>
            </a:pPr>
            <a:r>
              <a:rPr lang="en-US" dirty="0" smtClean="0"/>
              <a:t>  </a:t>
            </a:r>
          </a:p>
        </p:txBody>
      </p:sp>
      <p:sp>
        <p:nvSpPr>
          <p:cNvPr id="72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F3DFDE-DC1C-4C16-BCAD-185962ECDB66}" type="slidenum">
              <a:rPr lang="en-US" smtClean="0"/>
              <a:pPr fontAlgn="base">
                <a:spcBef>
                  <a:spcPct val="0"/>
                </a:spcBef>
                <a:spcAft>
                  <a:spcPct val="0"/>
                </a:spcAft>
                <a:defRPr/>
              </a:pPr>
              <a:t>20</a:t>
            </a:fld>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a:t>
            </a:r>
            <a:r>
              <a:rPr lang="en-US" sz="1200" kern="1200" dirty="0" smtClean="0">
                <a:solidFill>
                  <a:schemeClr val="tx1"/>
                </a:solidFill>
                <a:effectLst/>
                <a:latin typeface="+mn-lt"/>
                <a:ea typeface="+mn-ea"/>
                <a:cs typeface="+mn-cs"/>
              </a:rPr>
              <a:t>Fatigue-related crashes are usually associated with insufficient sleep prior to the crash.  A study in Australia found that truck drivers who had had less than 6 hours sleep were 3 times more likely to have a hazardous incident, and 2.5 times more likely to nod off. </a:t>
            </a:r>
            <a:r>
              <a:rPr lang="en-US" sz="1200" u="none" kern="1200" dirty="0" smtClean="0">
                <a:solidFill>
                  <a:schemeClr val="tx1"/>
                </a:solidFill>
                <a:effectLst/>
                <a:latin typeface="+mn-lt"/>
                <a:ea typeface="+mn-ea"/>
                <a:cs typeface="+mn-cs"/>
              </a:rPr>
              <a:t>HOS regulations give drivers the opportunity to receive adequate rest/sleep</a:t>
            </a:r>
            <a:r>
              <a:rPr lang="en-US" sz="1200" kern="1200" dirty="0" smtClean="0">
                <a:solidFill>
                  <a:schemeClr val="tx1"/>
                </a:solidFill>
                <a:effectLst/>
                <a:latin typeface="+mn-lt"/>
                <a:ea typeface="+mn-ea"/>
                <a:cs typeface="+mn-cs"/>
              </a:rPr>
              <a:t>”</a:t>
            </a:r>
            <a:endParaRPr lang="en-US" dirty="0" smtClean="0"/>
          </a:p>
          <a:p>
            <a:pPr eaLnBrk="1" hangingPunct="1">
              <a:spcBef>
                <a:spcPct val="0"/>
              </a:spcBef>
            </a:pPr>
            <a:endParaRPr lang="en-US" dirty="0" smtClean="0"/>
          </a:p>
          <a:p>
            <a:pPr eaLnBrk="1" hangingPunct="1">
              <a:spcBef>
                <a:spcPct val="0"/>
              </a:spcBef>
            </a:pPr>
            <a:r>
              <a:rPr lang="en-US" dirty="0" smtClean="0"/>
              <a:t>___________</a:t>
            </a:r>
          </a:p>
          <a:p>
            <a:pPr eaLnBrk="1" hangingPunct="1">
              <a:spcBef>
                <a:spcPct val="0"/>
              </a:spcBef>
            </a:pPr>
            <a:endParaRPr lang="en-US" dirty="0" smtClean="0"/>
          </a:p>
          <a:p>
            <a:pPr eaLnBrk="1" hangingPunct="1">
              <a:spcBef>
                <a:spcPct val="0"/>
              </a:spcBef>
            </a:pPr>
            <a:r>
              <a:rPr lang="en-US" dirty="0" smtClean="0"/>
              <a:t>Notes for trainers:  This data is based on a case-control study where drivers involved in fatigue-related crashes were compared with those who did not.  This allows the statistical association of risk factors like lack of sleep with crash outcomes like nodding off.   Australian study:  Arnold and Hartley, 1998.</a:t>
            </a:r>
          </a:p>
          <a:p>
            <a:pPr eaLnBrk="1" hangingPunct="1">
              <a:spcBef>
                <a:spcPct val="0"/>
              </a:spcBef>
            </a:pPr>
            <a:r>
              <a:rPr lang="en-US" dirty="0" smtClean="0"/>
              <a:t> </a:t>
            </a:r>
          </a:p>
          <a:p>
            <a:pPr eaLnBrk="1" hangingPunct="1">
              <a:spcBef>
                <a:spcPct val="0"/>
              </a:spcBef>
            </a:pPr>
            <a:endParaRPr lang="en-US" dirty="0" smtClean="0"/>
          </a:p>
          <a:p>
            <a:pPr eaLnBrk="1" hangingPunct="1">
              <a:spcBef>
                <a:spcPct val="0"/>
              </a:spcBef>
            </a:pPr>
            <a:r>
              <a:rPr lang="en-US" dirty="0" smtClean="0"/>
              <a:t> </a:t>
            </a:r>
            <a:endParaRPr lang="en-US" dirty="0" smtClean="0">
              <a:solidFill>
                <a:srgbClr val="002060"/>
              </a:solidFill>
            </a:endParaRP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  </a:t>
            </a:r>
          </a:p>
        </p:txBody>
      </p:sp>
      <p:sp>
        <p:nvSpPr>
          <p:cNvPr id="747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1D1D72-21AC-4D12-B369-EA217DEBF9D5}" type="slidenum">
              <a:rPr lang="en-US" smtClean="0"/>
              <a:pPr fontAlgn="base">
                <a:spcBef>
                  <a:spcPct val="0"/>
                </a:spcBef>
                <a:spcAft>
                  <a:spcPct val="0"/>
                </a:spcAft>
                <a:defRPr/>
              </a:pPr>
              <a:t>21</a:t>
            </a:fld>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“The National Transportation Safety Board studied 182 fatal-to-the-driver large truck crashes.  Most were single-vehicle road departures.  Their in-depth investigations revealed fatigue to be a principal cause in 31% of these crashes . . . the biggest single cause.  Crash studies also suggest that cardiac and other medical crises are major causes of such crashes.  In 2010, more than 500 truck and bus drivers died in crashes.</a:t>
            </a:r>
          </a:p>
          <a:p>
            <a:pPr eaLnBrk="1" hangingPunct="1">
              <a:spcBef>
                <a:spcPct val="0"/>
              </a:spcBef>
            </a:pPr>
            <a:endParaRPr lang="en-US" smtClean="0"/>
          </a:p>
          <a:p>
            <a:pPr eaLnBrk="1" hangingPunct="1">
              <a:spcBef>
                <a:spcPct val="0"/>
              </a:spcBef>
            </a:pPr>
            <a:r>
              <a:rPr lang="en-US" smtClean="0"/>
              <a:t> </a:t>
            </a:r>
            <a:endParaRPr lang="en-US" smtClean="0">
              <a:solidFill>
                <a:srgbClr val="002060"/>
              </a:solidFill>
            </a:endParaRPr>
          </a:p>
          <a:p>
            <a:pPr eaLnBrk="1" hangingPunct="1">
              <a:spcBef>
                <a:spcPct val="0"/>
              </a:spcBef>
            </a:pPr>
            <a:r>
              <a:rPr lang="en-US" smtClean="0">
                <a:solidFill>
                  <a:srgbClr val="002060"/>
                </a:solidFill>
              </a:rPr>
              <a:t>________</a:t>
            </a:r>
          </a:p>
          <a:p>
            <a:pPr eaLnBrk="1" hangingPunct="1">
              <a:spcBef>
                <a:spcPct val="0"/>
              </a:spcBef>
            </a:pPr>
            <a:endParaRPr lang="en-US" smtClean="0">
              <a:solidFill>
                <a:srgbClr val="0033CC"/>
              </a:solidFill>
            </a:endParaRPr>
          </a:p>
          <a:p>
            <a:pPr eaLnBrk="1" hangingPunct="1">
              <a:spcBef>
                <a:spcPct val="0"/>
              </a:spcBef>
            </a:pPr>
            <a:r>
              <a:rPr lang="en-US" smtClean="0">
                <a:solidFill>
                  <a:srgbClr val="0033CC"/>
                </a:solidFill>
              </a:rPr>
              <a:t>Notes for Trainers:   </a:t>
            </a:r>
            <a:r>
              <a:rPr lang="en-US" smtClean="0"/>
              <a:t>Source:  NTSB, 1990.  56 of 182 crashes (31%) had fatigue as a principal factor.  </a:t>
            </a:r>
            <a:r>
              <a:rPr lang="en-US" smtClean="0">
                <a:solidFill>
                  <a:srgbClr val="0033CC"/>
                </a:solidFill>
              </a:rPr>
              <a:t>The NTSB large truck fatal-to-the-driver statistic is the only crash percentage cited in the module.  That’s because of its relevance to drivers and to family concerns for their safety.   Other statistics are provided in Module 3.  </a:t>
            </a:r>
            <a:endParaRPr lang="en-US" smtClean="0"/>
          </a:p>
        </p:txBody>
      </p:sp>
      <p:sp>
        <p:nvSpPr>
          <p:cNvPr id="768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0E37F3-877B-4BA3-94C7-82477EC1FBA8}" type="slidenum">
              <a:rPr lang="en-US" smtClean="0"/>
              <a:pPr fontAlgn="base">
                <a:spcBef>
                  <a:spcPct val="0"/>
                </a:spcBef>
                <a:spcAft>
                  <a:spcPct val="0"/>
                </a:spcAft>
                <a:defRPr/>
              </a:pPr>
              <a:t>22</a:t>
            </a:fld>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“Let’s talk about the physiology of sleep and alertness.  What is sleep?  What factors affect alertness and fatigue?  What are sleep disorders?” </a:t>
            </a: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The Module 4 information on these topics is also similar to that presented in Module 3.    </a:t>
            </a:r>
          </a:p>
          <a:p>
            <a:pPr eaLnBrk="1" hangingPunct="1">
              <a:spcBef>
                <a:spcPct val="0"/>
              </a:spcBef>
            </a:pPr>
            <a:endParaRPr lang="en-US" smtClean="0"/>
          </a:p>
          <a:p>
            <a:pPr eaLnBrk="1" hangingPunct="1">
              <a:spcBef>
                <a:spcPct val="0"/>
              </a:spcBef>
            </a:pPr>
            <a:r>
              <a:rPr lang="en-US" smtClean="0"/>
              <a:t>Sections in this lesson: </a:t>
            </a:r>
          </a:p>
          <a:p>
            <a:pPr marL="971550" lvl="1" indent="-514350">
              <a:spcBef>
                <a:spcPct val="0"/>
              </a:spcBef>
            </a:pPr>
            <a:r>
              <a:rPr lang="en-US" smtClean="0"/>
              <a:t>What is Sleep?</a:t>
            </a:r>
          </a:p>
          <a:p>
            <a:pPr marL="971550" lvl="1" indent="-514350">
              <a:spcBef>
                <a:spcPct val="0"/>
              </a:spcBef>
            </a:pPr>
            <a:r>
              <a:rPr lang="en-US" smtClean="0"/>
              <a:t>Factors Affecting Alertness &amp; Fatigue</a:t>
            </a:r>
          </a:p>
          <a:p>
            <a:pPr marL="971550" lvl="1" indent="-514350">
              <a:spcBef>
                <a:spcPct val="0"/>
              </a:spcBef>
            </a:pPr>
            <a:r>
              <a:rPr lang="en-US" smtClean="0"/>
              <a:t>Sleep Disorders</a:t>
            </a:r>
          </a:p>
        </p:txBody>
      </p:sp>
      <p:sp>
        <p:nvSpPr>
          <p:cNvPr id="80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979AF1-5A56-4CB6-9604-1D7767462AD0}" type="slidenum">
              <a:rPr lang="en-US" smtClean="0"/>
              <a:pPr fontAlgn="base">
                <a:spcBef>
                  <a:spcPct val="0"/>
                </a:spcBef>
                <a:spcAft>
                  <a:spcPct val="0"/>
                </a:spcAft>
                <a:defRPr/>
              </a:pPr>
              <a:t>23</a:t>
            </a:fld>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“What are the key features of sleep?  S</a:t>
            </a:r>
            <a:r>
              <a:rPr lang="en-US" sz="800" smtClean="0">
                <a:solidFill>
                  <a:srgbClr val="002060"/>
                </a:solidFill>
              </a:rPr>
              <a:t>leep is necessary for performance and wellness, but no one knows </a:t>
            </a:r>
            <a:r>
              <a:rPr lang="en-US" sz="800" i="1" smtClean="0">
                <a:solidFill>
                  <a:srgbClr val="002060"/>
                </a:solidFill>
              </a:rPr>
              <a:t>exactly</a:t>
            </a:r>
            <a:r>
              <a:rPr lang="en-US" sz="800" smtClean="0">
                <a:solidFill>
                  <a:srgbClr val="002060"/>
                </a:solidFill>
              </a:rPr>
              <a:t> how or why!  It is known, however, that brain cells grow and connections are made during sleep.  Sleep does not equal rest; there’s a big difference between them.  We know this from research showing that sleep is complex.  The brain is not simply resting.”</a:t>
            </a:r>
            <a:r>
              <a:rPr lang="en-US" smtClean="0">
                <a:solidFill>
                  <a:srgbClr val="002060"/>
                </a:solidFill>
              </a:rPr>
              <a:t> </a:t>
            </a:r>
          </a:p>
          <a:p>
            <a:pPr defTabSz="881063" eaLnBrk="1" hangingPunct="1">
              <a:spcBef>
                <a:spcPct val="0"/>
              </a:spcBef>
            </a:pPr>
            <a:endParaRPr lang="en-US" smtClean="0">
              <a:solidFill>
                <a:srgbClr val="002060"/>
              </a:solidFill>
            </a:endParaRPr>
          </a:p>
          <a:p>
            <a:pPr defTabSz="881063" eaLnBrk="1" hangingPunct="1">
              <a:spcBef>
                <a:spcPct val="0"/>
              </a:spcBef>
            </a:pPr>
            <a:endParaRPr lang="en-US" smtClean="0"/>
          </a:p>
          <a:p>
            <a:pPr defTabSz="881063" eaLnBrk="1" hangingPunct="1">
              <a:spcBef>
                <a:spcPct val="0"/>
              </a:spcBef>
            </a:pPr>
            <a:endParaRPr lang="en-US" smtClean="0"/>
          </a:p>
          <a:p>
            <a:pPr defTabSz="881063" eaLnBrk="1" hangingPunct="1">
              <a:spcBef>
                <a:spcPct val="0"/>
              </a:spcBef>
            </a:pPr>
            <a:r>
              <a:rPr lang="en-US" smtClean="0">
                <a:solidFill>
                  <a:srgbClr val="002060"/>
                </a:solidFill>
              </a:rPr>
              <a:t>________</a:t>
            </a:r>
          </a:p>
          <a:p>
            <a:pPr defTabSz="881063" eaLnBrk="1" hangingPunct="1">
              <a:spcBef>
                <a:spcPct val="0"/>
              </a:spcBef>
            </a:pPr>
            <a:endParaRPr lang="en-US" smtClean="0">
              <a:solidFill>
                <a:srgbClr val="0033CC"/>
              </a:solidFill>
            </a:endParaRPr>
          </a:p>
          <a:p>
            <a:pPr defTabSz="881063" eaLnBrk="1" hangingPunct="1">
              <a:spcBef>
                <a:spcPct val="0"/>
              </a:spcBef>
            </a:pPr>
            <a:r>
              <a:rPr lang="en-US" smtClean="0">
                <a:solidFill>
                  <a:srgbClr val="0033CC"/>
                </a:solidFill>
              </a:rPr>
              <a:t>Notes for Trainers:  The topic begins with some key, basic features of sleep.  A key point is that sleep and physical rest are very different.  </a:t>
            </a:r>
            <a:r>
              <a:rPr lang="en-US" smtClean="0">
                <a:solidFill>
                  <a:srgbClr val="002060"/>
                </a:solidFill>
              </a:rPr>
              <a:t>Sleep is studied in sleep labs where people are monitored for EEG (“brain waves”), heart rate, and breathing. </a:t>
            </a:r>
            <a:endParaRPr lang="en-US" smtClean="0"/>
          </a:p>
          <a:p>
            <a:pPr defTabSz="881063" eaLnBrk="1" hangingPunct="1">
              <a:spcBef>
                <a:spcPct val="0"/>
              </a:spcBef>
            </a:pPr>
            <a:endParaRPr lang="en-US" smtClean="0"/>
          </a:p>
        </p:txBody>
      </p:sp>
      <p:sp>
        <p:nvSpPr>
          <p:cNvPr id="849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CEE57B-FA10-4BF1-91F4-81B3E7BC0628}" type="slidenum">
              <a:rPr lang="en-US" smtClean="0"/>
              <a:pPr fontAlgn="base">
                <a:spcBef>
                  <a:spcPct val="0"/>
                </a:spcBef>
                <a:spcAft>
                  <a:spcPct val="0"/>
                </a:spcAft>
                <a:defRPr/>
              </a:pPr>
              <a:t>24</a:t>
            </a:fld>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“There are actually two different types of sleep.  ‘</a:t>
            </a:r>
            <a:r>
              <a:rPr lang="en-US" smtClean="0">
                <a:solidFill>
                  <a:srgbClr val="002060"/>
                </a:solidFill>
              </a:rPr>
              <a:t>Regular’ or non-REM sleep takes up most of the night.  Brain activity is reduced, but varied.  There are four repeating stages of different depths, ranging from light to deep.  The second type is called Rapid Eye Movement or ‘REM’ sleep.  During REM sleep the brain is very active, almost like being awake.  Your eyes move, much as they would in actual vision.  REM sleep is when you dream.  You lose your muscle tone during dreams, much like paralysis.  </a:t>
            </a:r>
            <a:r>
              <a:rPr lang="en-US" smtClean="0"/>
              <a:t>REM sleep is like a car in neutral but with its engine racing!”</a:t>
            </a:r>
            <a:r>
              <a:rPr lang="en-US" smtClean="0">
                <a:solidFill>
                  <a:srgbClr val="002060"/>
                </a:solidFill>
              </a:rPr>
              <a:t> </a:t>
            </a:r>
          </a:p>
          <a:p>
            <a:pPr defTabSz="881063" eaLnBrk="1" hangingPunct="1">
              <a:spcBef>
                <a:spcPct val="0"/>
              </a:spcBef>
            </a:pPr>
            <a:r>
              <a:rPr lang="en-US" smtClean="0">
                <a:solidFill>
                  <a:srgbClr val="002060"/>
                </a:solidFill>
              </a:rPr>
              <a:t>______________</a:t>
            </a:r>
          </a:p>
          <a:p>
            <a:pPr defTabSz="881063" eaLnBrk="1" hangingPunct="1">
              <a:spcBef>
                <a:spcPct val="0"/>
              </a:spcBef>
            </a:pPr>
            <a:endParaRPr lang="en-US" smtClean="0">
              <a:solidFill>
                <a:srgbClr val="002060"/>
              </a:solidFill>
            </a:endParaRPr>
          </a:p>
          <a:p>
            <a:pPr defTabSz="881063" eaLnBrk="1" hangingPunct="1">
              <a:spcBef>
                <a:spcPct val="0"/>
              </a:spcBef>
            </a:pPr>
            <a:r>
              <a:rPr lang="en-US" smtClean="0">
                <a:solidFill>
                  <a:srgbClr val="002060"/>
                </a:solidFill>
              </a:rPr>
              <a:t>Notes for trainers:  The structure of sleep is quite complex.  Within non-REM sleep (</a:t>
            </a:r>
            <a:r>
              <a:rPr lang="en-US" smtClean="0">
                <a:solidFill>
                  <a:srgbClr val="0033CC"/>
                </a:solidFill>
              </a:rPr>
              <a:t>known technically as “Slow Wave Sleep”)</a:t>
            </a:r>
            <a:r>
              <a:rPr lang="en-US" smtClean="0">
                <a:solidFill>
                  <a:srgbClr val="002060"/>
                </a:solidFill>
              </a:rPr>
              <a:t>, each of the four stages has distinct electroencephalograph (EEG) patterns.  In addition, heart rate and other physiological measures vary systematically during sleep.  </a:t>
            </a:r>
            <a:r>
              <a:rPr lang="en-US" smtClean="0">
                <a:solidFill>
                  <a:srgbClr val="0033CC"/>
                </a:solidFill>
              </a:rPr>
              <a:t>Loss of muscle tone in REM sleep occurs in major muscle groups, but not in the muscles that move the eyes. </a:t>
            </a:r>
            <a:endParaRPr lang="en-US" smtClean="0">
              <a:solidFill>
                <a:srgbClr val="002060"/>
              </a:solidFill>
            </a:endParaRPr>
          </a:p>
          <a:p>
            <a:pPr defTabSz="881063" eaLnBrk="1" hangingPunct="1">
              <a:spcBef>
                <a:spcPct val="0"/>
              </a:spcBef>
            </a:pPr>
            <a:endParaRPr lang="en-US" smtClean="0">
              <a:solidFill>
                <a:srgbClr val="002060"/>
              </a:solidFill>
            </a:endParaRPr>
          </a:p>
          <a:p>
            <a:pPr defTabSz="881063" eaLnBrk="1" hangingPunct="1">
              <a:spcBef>
                <a:spcPct val="0"/>
              </a:spcBef>
            </a:pPr>
            <a:endParaRPr lang="en-US" smtClean="0">
              <a:solidFill>
                <a:srgbClr val="002060"/>
              </a:solidFill>
            </a:endParaRPr>
          </a:p>
          <a:p>
            <a:pPr defTabSz="881063" eaLnBrk="1" hangingPunct="1">
              <a:spcBef>
                <a:spcPct val="0"/>
              </a:spcBef>
            </a:pPr>
            <a:endParaRPr lang="en-US" b="1" smtClean="0">
              <a:solidFill>
                <a:srgbClr val="002060"/>
              </a:solidFill>
            </a:endParaRPr>
          </a:p>
          <a:p>
            <a:pPr defTabSz="881063" eaLnBrk="1" hangingPunct="1">
              <a:spcBef>
                <a:spcPct val="0"/>
              </a:spcBef>
            </a:pPr>
            <a:endParaRPr lang="en-US" smtClean="0"/>
          </a:p>
          <a:p>
            <a:pPr defTabSz="881063" eaLnBrk="1" hangingPunct="1">
              <a:spcBef>
                <a:spcPct val="0"/>
              </a:spcBef>
            </a:pPr>
            <a:endParaRPr lang="en-US" smtClean="0"/>
          </a:p>
          <a:p>
            <a:pPr defTabSz="881063" eaLnBrk="1" hangingPunct="1">
              <a:spcBef>
                <a:spcPct val="0"/>
              </a:spcBef>
            </a:pPr>
            <a:endParaRPr lang="en-US" smtClean="0"/>
          </a:p>
        </p:txBody>
      </p:sp>
      <p:sp>
        <p:nvSpPr>
          <p:cNvPr id="870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8DA3D5-0784-4D9A-9602-45B77A10A202}" type="slidenum">
              <a:rPr lang="en-US" smtClean="0"/>
              <a:pPr fontAlgn="base">
                <a:spcBef>
                  <a:spcPct val="0"/>
                </a:spcBef>
                <a:spcAft>
                  <a:spcPct val="0"/>
                </a:spcAft>
                <a:defRPr/>
              </a:pPr>
              <a:t>25</a:t>
            </a:fld>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“This graph shows nightly sleep stages for a healthy young adult.  On the left, the vertical axis shows six brain conditions:  wakefulness, REM sleep, and Non-REM stages 1, 2, 3, and 4.  This person sleeps from about 11 pm to 7 am.  The night starts with a long period of non-REM sleep, with a progression of stages, down and back up.  This is repeated through the night, but with the addition of REM periods – the colored areas on the graph.  As the night progresses, REM periods become more frequent and longer.  You see also that, toward morning, the non-REM periods are not as deep as they were earlier.  You might wake up during these times.”</a:t>
            </a:r>
          </a:p>
          <a:p>
            <a:pPr defTabSz="881063" eaLnBrk="1" hangingPunct="1">
              <a:spcBef>
                <a:spcPct val="0"/>
              </a:spcBef>
            </a:pPr>
            <a:endParaRPr lang="en-US" smtClean="0"/>
          </a:p>
          <a:p>
            <a:pPr defTabSz="881063" eaLnBrk="1" hangingPunct="1">
              <a:spcBef>
                <a:spcPct val="0"/>
              </a:spcBef>
            </a:pPr>
            <a:endParaRPr lang="en-US" smtClean="0"/>
          </a:p>
          <a:p>
            <a:pPr defTabSz="881063" eaLnBrk="1" hangingPunct="1">
              <a:spcBef>
                <a:spcPct val="0"/>
              </a:spcBef>
            </a:pPr>
            <a:r>
              <a:rPr lang="en-US" smtClean="0">
                <a:solidFill>
                  <a:srgbClr val="002060"/>
                </a:solidFill>
              </a:rPr>
              <a:t>________</a:t>
            </a:r>
          </a:p>
          <a:p>
            <a:pPr defTabSz="881063" eaLnBrk="1" hangingPunct="1">
              <a:spcBef>
                <a:spcPct val="0"/>
              </a:spcBef>
            </a:pPr>
            <a:endParaRPr lang="en-US" smtClean="0">
              <a:solidFill>
                <a:srgbClr val="0033CC"/>
              </a:solidFill>
            </a:endParaRPr>
          </a:p>
          <a:p>
            <a:pPr defTabSz="881063" eaLnBrk="1" hangingPunct="1">
              <a:spcBef>
                <a:spcPct val="0"/>
              </a:spcBef>
            </a:pPr>
            <a:r>
              <a:rPr lang="en-US" smtClean="0">
                <a:solidFill>
                  <a:srgbClr val="0033CC"/>
                </a:solidFill>
              </a:rPr>
              <a:t>Notes for Trainers:  Sleep states and stages across the night.  “Regular” (non-REM) sleep is known technically as Slow Wave Sleep.   Ask participants if they think their own sleep matches this pattern.  Why do most people wake up more in the second half of the night than in the first?   The reason is that non-REM periods later in the night become lighter and so it is easier for people to wake up.</a:t>
            </a:r>
            <a:endParaRPr lang="en-US" smtClean="0"/>
          </a:p>
        </p:txBody>
      </p:sp>
      <p:sp>
        <p:nvSpPr>
          <p:cNvPr id="890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90258B-4C8F-4C87-9322-52EC2B7A62FD}" type="slidenum">
              <a:rPr lang="en-US" smtClean="0"/>
              <a:pPr fontAlgn="base">
                <a:spcBef>
                  <a:spcPct val="0"/>
                </a:spcBef>
                <a:spcAft>
                  <a:spcPct val="0"/>
                </a:spcAft>
                <a:defRPr/>
              </a:pPr>
              <a:t>26</a:t>
            </a:fld>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“There are many causes of bad sleep.  We lead b</a:t>
            </a:r>
            <a:r>
              <a:rPr lang="en-US" smtClean="0">
                <a:solidFill>
                  <a:srgbClr val="002060"/>
                </a:solidFill>
              </a:rPr>
              <a:t>usy lives, and many working people have long commutes.  Many of us experience stress related to work or home, sometimes involving strained relationships.   Many people have incorrect sleep-related behaviors.  You may be trying to sleep in a poor sleep environment.  The effects of aging include more fragmented sleep, and medical conditions often affect sleep as well.”</a:t>
            </a: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The causes of bad sleep is a good topic for discussion.  Ask participants if they have trouble sleeping and, if so, which of these causes seems to apply.  Note that the term “sleep hygiene” is not used in this module.  Introduce the term to your group if you feel it would be helpful.  </a:t>
            </a:r>
          </a:p>
          <a:p>
            <a:pPr eaLnBrk="1" hangingPunct="1">
              <a:spcBef>
                <a:spcPct val="0"/>
              </a:spcBef>
            </a:pPr>
            <a:endParaRPr lang="en-US" smtClean="0">
              <a:solidFill>
                <a:srgbClr val="002060"/>
              </a:solidFill>
            </a:endParaRPr>
          </a:p>
          <a:p>
            <a:pPr eaLnBrk="1" hangingPunct="1">
              <a:spcBef>
                <a:spcPct val="0"/>
              </a:spcBef>
            </a:pPr>
            <a:endParaRPr lang="en-US" smtClean="0"/>
          </a:p>
        </p:txBody>
      </p:sp>
      <p:sp>
        <p:nvSpPr>
          <p:cNvPr id="911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C76253-CB6C-43D1-AEF8-5F976B2E4A0D}" type="slidenum">
              <a:rPr lang="en-US" smtClean="0"/>
              <a:pPr fontAlgn="base">
                <a:spcBef>
                  <a:spcPct val="0"/>
                </a:spcBef>
                <a:spcAft>
                  <a:spcPct val="0"/>
                </a:spcAft>
                <a:defRPr/>
              </a:pPr>
              <a:t>27</a:t>
            </a:fld>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“What determines sleep </a:t>
            </a:r>
            <a:r>
              <a:rPr lang="en-US" i="1" smtClean="0"/>
              <a:t>quality</a:t>
            </a:r>
            <a:r>
              <a:rPr lang="en-US" smtClean="0"/>
              <a:t>?  First, </a:t>
            </a:r>
            <a:r>
              <a:rPr lang="en-US" i="1" smtClean="0"/>
              <a:t>q</a:t>
            </a:r>
            <a:r>
              <a:rPr lang="en-US" i="1" smtClean="0">
                <a:solidFill>
                  <a:srgbClr val="002060"/>
                </a:solidFill>
              </a:rPr>
              <a:t>uantity</a:t>
            </a:r>
            <a:r>
              <a:rPr lang="en-US" smtClean="0">
                <a:solidFill>
                  <a:srgbClr val="002060"/>
                </a:solidFill>
              </a:rPr>
              <a:t> affects quality.  The more sleep you get, the more likely you will go through all the sleep stages. </a:t>
            </a:r>
            <a:r>
              <a:rPr lang="en-US" b="1" smtClean="0">
                <a:solidFill>
                  <a:srgbClr val="002060"/>
                </a:solidFill>
              </a:rPr>
              <a:t> </a:t>
            </a:r>
            <a:r>
              <a:rPr lang="en-US" smtClean="0">
                <a:solidFill>
                  <a:srgbClr val="002060"/>
                </a:solidFill>
              </a:rPr>
              <a:t>Other factors affecting sleep quality include bed comfort, darkness of the room, time-of-day, noise, temperature (cool is best), and anything else that might awaken you.</a:t>
            </a:r>
          </a:p>
          <a:p>
            <a:pPr defTabSz="881063" eaLnBrk="1" hangingPunct="1">
              <a:spcBef>
                <a:spcPct val="0"/>
              </a:spcBef>
            </a:pPr>
            <a:endParaRPr lang="en-US" smtClean="0">
              <a:solidFill>
                <a:srgbClr val="002060"/>
              </a:solidFill>
            </a:endParaRPr>
          </a:p>
          <a:p>
            <a:pPr defTabSz="881063" eaLnBrk="1" hangingPunct="1">
              <a:spcBef>
                <a:spcPct val="0"/>
              </a:spcBef>
            </a:pPr>
            <a:endParaRPr lang="en-US" smtClean="0"/>
          </a:p>
          <a:p>
            <a:pPr defTabSz="881063" eaLnBrk="1" hangingPunct="1">
              <a:spcBef>
                <a:spcPct val="0"/>
              </a:spcBef>
            </a:pPr>
            <a:r>
              <a:rPr lang="en-US" smtClean="0">
                <a:solidFill>
                  <a:srgbClr val="002060"/>
                </a:solidFill>
              </a:rPr>
              <a:t>________</a:t>
            </a:r>
          </a:p>
          <a:p>
            <a:pPr defTabSz="881063" eaLnBrk="1" hangingPunct="1">
              <a:spcBef>
                <a:spcPct val="0"/>
              </a:spcBef>
            </a:pPr>
            <a:endParaRPr lang="en-US" smtClean="0">
              <a:solidFill>
                <a:srgbClr val="0033CC"/>
              </a:solidFill>
            </a:endParaRPr>
          </a:p>
          <a:p>
            <a:pPr defTabSz="881063" eaLnBrk="1" hangingPunct="1">
              <a:spcBef>
                <a:spcPct val="0"/>
              </a:spcBef>
            </a:pPr>
            <a:r>
              <a:rPr lang="en-US" smtClean="0">
                <a:solidFill>
                  <a:srgbClr val="0033CC"/>
                </a:solidFill>
              </a:rPr>
              <a:t>Notes for Trainers:  Factors affecting sleep quality.  Ask participants whether they have made any physical changes to their homes to improve their sleep.   What works?   Additional question to probe learning:  </a:t>
            </a:r>
            <a:r>
              <a:rPr lang="en-US" smtClean="0">
                <a:solidFill>
                  <a:srgbClr val="002060"/>
                </a:solidFill>
              </a:rPr>
              <a:t>We stated four or five characteristics of </a:t>
            </a:r>
            <a:r>
              <a:rPr lang="en-US" i="1" smtClean="0">
                <a:solidFill>
                  <a:srgbClr val="002060"/>
                </a:solidFill>
              </a:rPr>
              <a:t>REM sleep</a:t>
            </a:r>
            <a:r>
              <a:rPr lang="en-US" smtClean="0">
                <a:solidFill>
                  <a:srgbClr val="002060"/>
                </a:solidFill>
              </a:rPr>
              <a:t>.  Can students state three of them?  Answer:  Rapid eye movements, brain is active, dreams, loss of muscle tone.   Also, REM sleep periods become longer and more frequent as the night progresses.</a:t>
            </a:r>
          </a:p>
          <a:p>
            <a:pPr defTabSz="881063" eaLnBrk="1" hangingPunct="1">
              <a:spcBef>
                <a:spcPct val="0"/>
              </a:spcBef>
            </a:pPr>
            <a:endParaRPr lang="en-US" smtClean="0"/>
          </a:p>
        </p:txBody>
      </p:sp>
      <p:sp>
        <p:nvSpPr>
          <p:cNvPr id="931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CAF8D8-642A-437D-87BE-CFAF3DB875C4}" type="slidenum">
              <a:rPr lang="en-US" smtClean="0"/>
              <a:pPr fontAlgn="base">
                <a:spcBef>
                  <a:spcPct val="0"/>
                </a:spcBef>
                <a:spcAft>
                  <a:spcPct val="0"/>
                </a:spcAft>
                <a:defRPr/>
              </a:pPr>
              <a:t>28</a:t>
            </a:fld>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a:t>
            </a:r>
            <a:r>
              <a:rPr lang="en-US" i="1" smtClean="0"/>
              <a:t>Sleep</a:t>
            </a:r>
            <a:r>
              <a:rPr lang="en-US" smtClean="0"/>
              <a:t> is the primary factor affecting alertness and fatigue.  Most important is the amount of sleep in your last main sleep period.  For most</a:t>
            </a:r>
            <a:r>
              <a:rPr lang="en-US" b="1" smtClean="0"/>
              <a:t> </a:t>
            </a:r>
            <a:r>
              <a:rPr lang="en-US" smtClean="0"/>
              <a:t>people, that means last night.  Previous sleep periods, including the nights before and even the previous weekend, also affect current alertness.  And naps provide an alertness boost.” </a:t>
            </a:r>
          </a:p>
          <a:p>
            <a:pPr defTabSz="881063" eaLnBrk="1" hangingPunct="1">
              <a:spcBef>
                <a:spcPct val="0"/>
              </a:spcBef>
            </a:pPr>
            <a:endParaRPr lang="en-US" smtClean="0"/>
          </a:p>
          <a:p>
            <a:pPr defTabSz="881063" eaLnBrk="1" hangingPunct="1">
              <a:spcBef>
                <a:spcPct val="0"/>
              </a:spcBef>
            </a:pPr>
            <a:r>
              <a:rPr lang="en-US" smtClean="0"/>
              <a:t>____________</a:t>
            </a:r>
          </a:p>
          <a:p>
            <a:pPr defTabSz="881063" eaLnBrk="1" hangingPunct="1">
              <a:spcBef>
                <a:spcPct val="0"/>
              </a:spcBef>
            </a:pPr>
            <a:endParaRPr lang="en-US" smtClean="0"/>
          </a:p>
          <a:p>
            <a:pPr defTabSz="881063" eaLnBrk="1" hangingPunct="1">
              <a:spcBef>
                <a:spcPct val="0"/>
              </a:spcBef>
            </a:pPr>
            <a:r>
              <a:rPr lang="en-US" smtClean="0"/>
              <a:t>Notes for trainers:  Subsequent slides will provide more detail on the first and last bullets.  In regard to previous sleep periods, recall what we learned earlier about sleep debts and recovery.  </a:t>
            </a:r>
          </a:p>
          <a:p>
            <a:pPr defTabSz="881063" eaLnBrk="1" hangingPunct="1">
              <a:spcBef>
                <a:spcPct val="0"/>
              </a:spcBef>
            </a:pPr>
            <a:endParaRPr lang="en-US" smtClean="0"/>
          </a:p>
        </p:txBody>
      </p:sp>
      <p:sp>
        <p:nvSpPr>
          <p:cNvPr id="993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C31FAA-7239-41C4-93DE-A046041F1782}" type="slidenum">
              <a:rPr lang="en-US" smtClean="0"/>
              <a:pPr fontAlgn="base">
                <a:spcBef>
                  <a:spcPct val="0"/>
                </a:spcBef>
                <a:spcAft>
                  <a:spcPct val="0"/>
                </a:spcAft>
                <a:defRPr/>
              </a:pPr>
              <a:t>29</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“As the driver’s family, you play a critical role.  By the end of this module, we want you to understand commercial driver fatigue, alertness, sleep, and wellness.  You should also see how you can apply this knowledge to support better sleep and wellness at home, not just for the driver in your family, but for the </a:t>
            </a:r>
            <a:r>
              <a:rPr lang="en-US" i="1" smtClean="0"/>
              <a:t>whole</a:t>
            </a:r>
            <a:r>
              <a:rPr lang="en-US" smtClean="0"/>
              <a:t> family.  And we hope that you will come to value sleep and wellness as major factors in performance, safety, and happiness.”</a:t>
            </a:r>
          </a:p>
          <a:p>
            <a:pPr defTabSz="881063" eaLnBrk="1" hangingPunct="1">
              <a:spcBef>
                <a:spcPct val="0"/>
              </a:spcBef>
            </a:pPr>
            <a:endParaRPr lang="en-US" b="1" smtClean="0"/>
          </a:p>
          <a:p>
            <a:pPr defTabSz="881063" eaLnBrk="1" hangingPunct="1">
              <a:spcBef>
                <a:spcPct val="0"/>
              </a:spcBef>
            </a:pPr>
            <a:endParaRPr lang="en-US" smtClean="0"/>
          </a:p>
          <a:p>
            <a:pPr defTabSz="881063" eaLnBrk="1" hangingPunct="1">
              <a:spcBef>
                <a:spcPct val="0"/>
              </a:spcBef>
            </a:pPr>
            <a:r>
              <a:rPr lang="en-US" smtClean="0"/>
              <a:t>_______</a:t>
            </a:r>
          </a:p>
          <a:p>
            <a:pPr defTabSz="881063" eaLnBrk="1" hangingPunct="1">
              <a:spcBef>
                <a:spcPct val="0"/>
              </a:spcBef>
            </a:pPr>
            <a:endParaRPr lang="en-US" smtClean="0"/>
          </a:p>
          <a:p>
            <a:pPr defTabSz="881063" eaLnBrk="1" hangingPunct="1">
              <a:spcBef>
                <a:spcPct val="0"/>
              </a:spcBef>
            </a:pPr>
            <a:r>
              <a:rPr lang="en-US" smtClean="0"/>
              <a:t>Notes for Trainers:   General Module 4 learning goals are stated here.  Note that the three goals correspond to knowledge, skill, and attitudes.   </a:t>
            </a:r>
          </a:p>
          <a:p>
            <a:pPr defTabSz="881063" eaLnBrk="1" hangingPunct="1">
              <a:spcBef>
                <a:spcPct val="0"/>
              </a:spcBef>
            </a:pPr>
            <a:endParaRPr lang="en-US" smtClean="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5815C3-94C7-4326-A624-34E3C0F4703B}" type="slidenum">
              <a:rPr lang="en-US" smtClean="0"/>
              <a:pPr fontAlgn="base">
                <a:spcBef>
                  <a:spcPct val="0"/>
                </a:spcBef>
                <a:spcAft>
                  <a:spcPct val="0"/>
                </a:spcAft>
                <a:defRPr/>
              </a:pPr>
              <a:t>3</a:t>
            </a:fld>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eaLnBrk="1" fontAlgn="auto" hangingPunct="1">
              <a:spcBef>
                <a:spcPts val="0"/>
              </a:spcBef>
              <a:spcAft>
                <a:spcPts val="0"/>
              </a:spcAft>
              <a:defRPr/>
            </a:pPr>
            <a:r>
              <a:rPr lang="en-US" dirty="0" smtClean="0"/>
              <a:t>Complete Narration:   “The amount of sleep you get affects your performance, and these effects can get progressively worse over time.  This graph shows the results of a sleep deprivation study involving volunteer truck and bus drivers.  They were paid to live in a laboratory for nearly two weeks and take a series of tests.  There were four groups.  The top, blue line shows those who spent 9 hours in bed each night.  As you can see, their performance remained steady and high across the 8 days.  The second, pink line shows those permitted 7 hours in bed.  They did pretty well, though you see a small decline over the 8 days.  The next line shows those given 5 hours in bed; their performance showed a </a:t>
            </a:r>
            <a:r>
              <a:rPr lang="en-US" i="1" dirty="0" smtClean="0"/>
              <a:t>steady</a:t>
            </a:r>
            <a:r>
              <a:rPr lang="en-US" dirty="0" smtClean="0"/>
              <a:t> decline.  Now look at the last, red line showing performance deterioration among drivers given only </a:t>
            </a:r>
            <a:r>
              <a:rPr lang="en-US" i="1" dirty="0" smtClean="0"/>
              <a:t>3 hours </a:t>
            </a:r>
            <a:r>
              <a:rPr lang="en-US" dirty="0" smtClean="0"/>
              <a:t>in bed each night.  Their performance declined </a:t>
            </a:r>
            <a:r>
              <a:rPr lang="en-US" i="1" dirty="0" smtClean="0"/>
              <a:t>dramatically</a:t>
            </a:r>
            <a:r>
              <a:rPr lang="en-US" dirty="0" smtClean="0"/>
              <a:t>.  All the differences were </a:t>
            </a:r>
            <a:r>
              <a:rPr lang="en-US" i="1" dirty="0" smtClean="0"/>
              <a:t>progressive</a:t>
            </a:r>
            <a:r>
              <a:rPr lang="en-US" dirty="0" smtClean="0"/>
              <a:t>; that is, they got bigger and more pronounced with each passing day.”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_______</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Notes for Trainers:   Not everyone is used to interpreting graphs, so this slide may be difficult for some participants.  Make sure they understand its key implications regarding the progressive effects of repeated sleep loss.   As sleep deprivation (whether mild or severe) continues, sleep debts continue to grow and performance becomes worse.  Source:  </a:t>
            </a:r>
            <a:r>
              <a:rPr lang="en-US" dirty="0" err="1" smtClean="0"/>
              <a:t>Balkin</a:t>
            </a:r>
            <a:r>
              <a:rPr lang="en-US" dirty="0" smtClean="0"/>
              <a:t> et al., 2000.  Performance measure was the Psychomotor Vigilance Test (PVT), a measure of visual attention which is frequently used in studies of alertness and fatigue. This work was conducted at the Walter Reed Army Institute of Research with commercial drivers as subjects.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a:p>
        </p:txBody>
      </p:sp>
      <p:sp>
        <p:nvSpPr>
          <p:cNvPr id="1013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F72C57-3A22-4785-99FF-09D6B3BFD8D1}" type="slidenum">
              <a:rPr lang="en-US" smtClean="0"/>
              <a:pPr fontAlgn="base">
                <a:spcBef>
                  <a:spcPct val="0"/>
                </a:spcBef>
                <a:spcAft>
                  <a:spcPct val="0"/>
                </a:spcAft>
                <a:defRPr/>
              </a:pPr>
              <a:t>30</a:t>
            </a:fld>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“Ever hear the phrase “power nap.”  Well, naps really are powerful!  </a:t>
            </a:r>
            <a:r>
              <a:rPr lang="en-US" smtClean="0">
                <a:solidFill>
                  <a:srgbClr val="002060"/>
                </a:solidFill>
              </a:rPr>
              <a:t>Even a short, 20-minute nap can greatly improve alertness and performance for hours afterwards.  NASA conducted a study of transcontinental airline pilots.  Taking planned naps reduced their later dozing by 50% and their landing errors by 34%.  One caution about naps.  Long naps of an hour or more can keep you awake the next night.”</a:t>
            </a:r>
            <a:r>
              <a:rPr lang="en-US" smtClean="0"/>
              <a:t> </a:t>
            </a: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Napping is an interesting topic for discussion.  Many people love naps, but not everyone!  Ask participants how often they nap and how beneficial they are.  You might also ask people when they like to nap.  Afternoon naps are most common and beneficial.  Cited NASA study:  Rosekind et al., 1994.  In this study, pilots were permitted to nap for up to 45 minutes; the average was 26 minutes.  The 45-minute maximum was to ensure that pilots did not fall into deeper stages of sleep (i.e., Non-REM Stages 3 &amp; 4), which would have increased the incidence and duration of sleep inertia upon awakening. </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1034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C3B73E-8DB5-4F17-B8FB-135C4891FE27}" type="slidenum">
              <a:rPr lang="en-US" smtClean="0"/>
              <a:pPr fontAlgn="base">
                <a:spcBef>
                  <a:spcPct val="0"/>
                </a:spcBef>
                <a:spcAft>
                  <a:spcPct val="0"/>
                </a:spcAft>
                <a:defRPr/>
              </a:pPr>
              <a:t>31</a:t>
            </a:fld>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t>
            </a:r>
            <a:r>
              <a:rPr lang="en-US" smtClean="0">
                <a:solidFill>
                  <a:srgbClr val="002060"/>
                </a:solidFill>
              </a:rPr>
              <a:t>In general, during which times of the day do you get sleepy?  During which times are you most alert?  Almost everyone has large, predictable variations in their daily alertness levels due to </a:t>
            </a:r>
            <a:r>
              <a:rPr lang="en-US" i="1" smtClean="0">
                <a:solidFill>
                  <a:srgbClr val="002060"/>
                </a:solidFill>
              </a:rPr>
              <a:t>circadian rhythms</a:t>
            </a:r>
            <a:r>
              <a:rPr lang="en-US" smtClean="0">
                <a:solidFill>
                  <a:srgbClr val="002060"/>
                </a:solidFill>
              </a:rPr>
              <a:t>.  </a:t>
            </a:r>
            <a:r>
              <a:rPr lang="en-US" smtClean="0"/>
              <a:t>Circadian rhythms are physical, mental and behavioral changes that follow a 24-hour cycle.  </a:t>
            </a:r>
            <a:r>
              <a:rPr lang="en-US" smtClean="0">
                <a:solidFill>
                  <a:srgbClr val="002060"/>
                </a:solidFill>
              </a:rPr>
              <a:t>For example, there are daily fluctuations in body temperature and in hormones.  Circadian rhythms are controlled by the brain and are seen in virtually all animals, not just humans.  They are resistant to change, which is why work shift changes can be tough.  Circadian rhythms are influenced by light and dark.  Bright lights help to keep you awake while darkness promotes sleep.”</a:t>
            </a:r>
            <a:endParaRPr lang="en-US" smtClean="0"/>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Time-of-day as a factor in alertness is another interesting topic.  In the U.S./Canada Driver Fatigue and Alertness Study (Wylie et al., 1996), time-of-day was the factor showing the greatest effect on observed drowsiness.  You might ask if participants find themselves sleepy at the same times every day.  When is that?  Most people follow the circadian pattern shown in the next slide.    </a:t>
            </a:r>
          </a:p>
          <a:p>
            <a:pPr eaLnBrk="1" hangingPunct="1">
              <a:spcBef>
                <a:spcPct val="0"/>
              </a:spcBef>
            </a:pPr>
            <a:endParaRPr lang="en-US" smtClean="0"/>
          </a:p>
          <a:p>
            <a:pPr eaLnBrk="1" hangingPunct="1">
              <a:spcBef>
                <a:spcPct val="0"/>
              </a:spcBef>
            </a:pPr>
            <a:endParaRPr lang="en-US" smtClean="0">
              <a:solidFill>
                <a:srgbClr val="002060"/>
              </a:solidFill>
            </a:endParaRPr>
          </a:p>
          <a:p>
            <a:pPr eaLnBrk="1" hangingPunct="1">
              <a:spcBef>
                <a:spcPct val="0"/>
              </a:spcBef>
            </a:pPr>
            <a:endParaRPr lang="en-US" smtClean="0"/>
          </a:p>
        </p:txBody>
      </p:sp>
      <p:sp>
        <p:nvSpPr>
          <p:cNvPr id="1054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B4A497-F8D2-4816-8CE4-A96C0141BCBA}" type="slidenum">
              <a:rPr lang="en-US" smtClean="0"/>
              <a:pPr fontAlgn="base">
                <a:spcBef>
                  <a:spcPct val="0"/>
                </a:spcBef>
                <a:spcAft>
                  <a:spcPct val="0"/>
                </a:spcAft>
                <a:defRPr/>
              </a:pPr>
              <a:t>32</a:t>
            </a:fld>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“This graph gives you a picture of your daily 24-hour circadian cycle.  You can see that your levels of alertness are lowest in the wee hours of the morning – around 4 or 5 am. Your alertness then rises rapidly toward a late morning peak.   Alertness dips in mid-afternoon, but then rises again in the evening.  By 10 pm or so, it begins to fall.  With some exceptions, almost everyone follows this general pattern.” </a:t>
            </a:r>
          </a:p>
          <a:p>
            <a:pPr eaLnBrk="1" hangingPunct="1">
              <a:spcBef>
                <a:spcPct val="0"/>
              </a:spcBef>
            </a:pPr>
            <a:endParaRPr lang="en-US" b="1" dirty="0" smtClean="0"/>
          </a:p>
          <a:p>
            <a:pPr eaLnBrk="1" hangingPunct="1">
              <a:spcBef>
                <a:spcPct val="0"/>
              </a:spcBef>
            </a:pPr>
            <a:endParaRPr lang="en-US" dirty="0" smtClean="0"/>
          </a:p>
          <a:p>
            <a:pPr eaLnBrk="1" hangingPunct="1">
              <a:spcBef>
                <a:spcPct val="0"/>
              </a:spcBef>
            </a:pPr>
            <a:r>
              <a:rPr lang="en-US" dirty="0" smtClean="0"/>
              <a:t>_______</a:t>
            </a:r>
          </a:p>
          <a:p>
            <a:pPr eaLnBrk="1" hangingPunct="1">
              <a:spcBef>
                <a:spcPct val="0"/>
              </a:spcBef>
            </a:pPr>
            <a:endParaRPr lang="en-US" dirty="0" smtClean="0"/>
          </a:p>
          <a:p>
            <a:pPr eaLnBrk="1" hangingPunct="1">
              <a:spcBef>
                <a:spcPct val="0"/>
              </a:spcBef>
            </a:pPr>
            <a:r>
              <a:rPr lang="en-US" dirty="0" smtClean="0"/>
              <a:t>Notes for Trainers:   A schematic of daily alertness and arousal due to circadian rhythms.  Different physiological and performance measures follow slightly different patterns, but this shows the general pattern.  Ask if anyone can describe their own predictable daily alertness changes in relation to the graph.  Source:  </a:t>
            </a:r>
            <a:r>
              <a:rPr lang="en-US" dirty="0" err="1" smtClean="0"/>
              <a:t>Knipling</a:t>
            </a:r>
            <a:r>
              <a:rPr lang="en-US" dirty="0" smtClean="0"/>
              <a:t>, 2009.</a:t>
            </a:r>
          </a:p>
          <a:p>
            <a:pPr eaLnBrk="1" hangingPunct="1">
              <a:spcBef>
                <a:spcPct val="0"/>
              </a:spcBef>
            </a:pPr>
            <a:r>
              <a:rPr lang="en-US" dirty="0" smtClean="0"/>
              <a:t> </a:t>
            </a:r>
          </a:p>
          <a:p>
            <a:pPr eaLnBrk="1" hangingPunct="1">
              <a:spcBef>
                <a:spcPct val="0"/>
              </a:spcBef>
            </a:pPr>
            <a:endParaRPr lang="en-US" dirty="0" smtClean="0"/>
          </a:p>
          <a:p>
            <a:pPr eaLnBrk="1" hangingPunct="1">
              <a:spcBef>
                <a:spcPct val="0"/>
              </a:spcBef>
            </a:pPr>
            <a:endParaRPr lang="en-US" dirty="0" smtClean="0"/>
          </a:p>
        </p:txBody>
      </p:sp>
      <p:sp>
        <p:nvSpPr>
          <p:cNvPr id="1075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D568DB-A2B6-4F3D-98E5-99EF24872853}" type="slidenum">
              <a:rPr lang="en-US" smtClean="0"/>
              <a:pPr fontAlgn="base">
                <a:spcBef>
                  <a:spcPct val="0"/>
                </a:spcBef>
                <a:spcAft>
                  <a:spcPct val="0"/>
                </a:spcAft>
                <a:defRPr/>
              </a:pPr>
              <a:t>33</a:t>
            </a:fld>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“Circadian rhythms are </a:t>
            </a:r>
            <a:r>
              <a:rPr lang="en-US" i="1" smtClean="0"/>
              <a:t>tenacious</a:t>
            </a:r>
            <a:r>
              <a:rPr lang="en-US" smtClean="0"/>
              <a:t>, and they affect us every day.  </a:t>
            </a:r>
            <a:r>
              <a:rPr lang="en-US" smtClean="0">
                <a:solidFill>
                  <a:srgbClr val="002060"/>
                </a:solidFill>
              </a:rPr>
              <a:t>Peak performance times include mornings after 8 am, and evenings.  A deep valley occurs in the early morning before sunrise.  A shallow dip is seen in the early- to mid-afternoon.  Circadian disruption (like shift changes) can be difficult.  A person might be drowsy, irritable, and generally out-of-sorts.  Finally, because of circadian rhythms and the alerting effects of light, sleeping during the daytime is difficult for most people.  Later we will suggest ways to make daytime sleep better.” </a:t>
            </a: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This slide repeats some information from the schematic and discusses sleep problems that might be related to circadian rhythms.  Do participants or their spouses need to sleep during the day?  Is it difficult?   A good source on circadian rhythms and sleep in general is Moore-Ede (1993).     </a:t>
            </a:r>
          </a:p>
          <a:p>
            <a:pPr eaLnBrk="1" hangingPunct="1">
              <a:spcBef>
                <a:spcPct val="0"/>
              </a:spcBef>
            </a:pPr>
            <a:endParaRPr lang="en-US" smtClean="0"/>
          </a:p>
          <a:p>
            <a:pPr eaLnBrk="1" hangingPunct="1">
              <a:spcBef>
                <a:spcPct val="0"/>
              </a:spcBef>
            </a:pPr>
            <a:r>
              <a:rPr lang="en-US" smtClean="0">
                <a:solidFill>
                  <a:srgbClr val="002060"/>
                </a:solidFill>
              </a:rPr>
              <a:t> </a:t>
            </a:r>
          </a:p>
          <a:p>
            <a:pPr eaLnBrk="1" hangingPunct="1">
              <a:spcBef>
                <a:spcPct val="0"/>
              </a:spcBef>
            </a:pPr>
            <a:endParaRPr lang="en-US" smtClean="0"/>
          </a:p>
        </p:txBody>
      </p:sp>
      <p:sp>
        <p:nvSpPr>
          <p:cNvPr id="1095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C0CEDE-7B11-4328-AFE8-CD1EF861421B}" type="slidenum">
              <a:rPr lang="en-US" smtClean="0"/>
              <a:pPr fontAlgn="base">
                <a:spcBef>
                  <a:spcPct val="0"/>
                </a:spcBef>
                <a:spcAft>
                  <a:spcPct val="0"/>
                </a:spcAft>
                <a:defRPr/>
              </a:pPr>
              <a:t>34</a:t>
            </a:fld>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a:t>
            </a:r>
            <a:r>
              <a:rPr lang="en-US" smtClean="0">
                <a:solidFill>
                  <a:srgbClr val="002060"/>
                </a:solidFill>
              </a:rPr>
              <a:t>Disregarding naps, about how many hours are you awake each day before you start getting sleepy?  For most people, it is about 16 hours.  A sleep deprivation study compared alertness effects of long hours awake to those of drinking alcohol.  Being awake for more than 17 hours was like a .05% Blood Alcohol Content on some tests.  Being awake for 24 or more hours was like a .1% BAC, above the legal limit.”</a:t>
            </a:r>
          </a:p>
          <a:p>
            <a:pPr defTabSz="881063" eaLnBrk="1" hangingPunct="1">
              <a:spcBef>
                <a:spcPct val="0"/>
              </a:spcBef>
            </a:pPr>
            <a:endParaRPr lang="en-US" smtClean="0">
              <a:solidFill>
                <a:srgbClr val="002060"/>
              </a:solidFill>
            </a:endParaRPr>
          </a:p>
          <a:p>
            <a:pPr defTabSz="881063" eaLnBrk="1" hangingPunct="1">
              <a:spcBef>
                <a:spcPct val="0"/>
              </a:spcBef>
            </a:pPr>
            <a:endParaRPr lang="en-US" smtClean="0"/>
          </a:p>
          <a:p>
            <a:pPr defTabSz="881063" eaLnBrk="1" hangingPunct="1">
              <a:spcBef>
                <a:spcPct val="0"/>
              </a:spcBef>
            </a:pPr>
            <a:r>
              <a:rPr lang="en-US" smtClean="0"/>
              <a:t>__________</a:t>
            </a:r>
          </a:p>
          <a:p>
            <a:pPr defTabSz="881063" eaLnBrk="1" hangingPunct="1">
              <a:spcBef>
                <a:spcPct val="0"/>
              </a:spcBef>
            </a:pPr>
            <a:endParaRPr lang="en-US" smtClean="0"/>
          </a:p>
          <a:p>
            <a:pPr defTabSz="881063" eaLnBrk="1" hangingPunct="1">
              <a:spcBef>
                <a:spcPct val="0"/>
              </a:spcBef>
            </a:pPr>
            <a:r>
              <a:rPr lang="en-US" smtClean="0"/>
              <a:t>Notes for Trainers:   Time awake is another topic where people can compare their own lives to “the textbook.”  Do participants find that they do indeed get sleepy each day after about 16 hours awake?  Study:  Dawson and Reid, 1997.</a:t>
            </a:r>
          </a:p>
          <a:p>
            <a:pPr defTabSz="881063" eaLnBrk="1" hangingPunct="1">
              <a:spcBef>
                <a:spcPct val="0"/>
              </a:spcBef>
            </a:pPr>
            <a:endParaRPr lang="en-US" smtClean="0"/>
          </a:p>
          <a:p>
            <a:pPr defTabSz="881063" eaLnBrk="1" hangingPunct="1">
              <a:spcBef>
                <a:spcPct val="0"/>
              </a:spcBef>
            </a:pPr>
            <a:endParaRPr lang="en-US" smtClean="0">
              <a:solidFill>
                <a:srgbClr val="002060"/>
              </a:solidFill>
            </a:endParaRPr>
          </a:p>
          <a:p>
            <a:pPr defTabSz="881063" eaLnBrk="1" hangingPunct="1">
              <a:spcBef>
                <a:spcPct val="0"/>
              </a:spcBef>
            </a:pPr>
            <a:endParaRPr lang="en-US" smtClean="0"/>
          </a:p>
        </p:txBody>
      </p:sp>
      <p:sp>
        <p:nvSpPr>
          <p:cNvPr id="1116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51D0E4-AB87-483A-B241-97029F077300}" type="slidenum">
              <a:rPr lang="en-US" smtClean="0"/>
              <a:pPr fontAlgn="base">
                <a:spcBef>
                  <a:spcPct val="0"/>
                </a:spcBef>
                <a:spcAft>
                  <a:spcPct val="0"/>
                </a:spcAft>
                <a:defRPr/>
              </a:pPr>
              <a:t>35</a:t>
            </a:fld>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“Your body’s internal factors are most important for alertness, but task and environmental factors have effects as well.  These include t</a:t>
            </a:r>
            <a:r>
              <a:rPr lang="en-US" smtClean="0">
                <a:solidFill>
                  <a:srgbClr val="002060"/>
                </a:solidFill>
              </a:rPr>
              <a:t>ime driving, traffic, boring roads, weather, and environmental stress, such as heat, noise, and vibration.”</a:t>
            </a:r>
          </a:p>
          <a:p>
            <a:pPr eaLnBrk="1" hangingPunct="1">
              <a:spcBef>
                <a:spcPct val="0"/>
              </a:spcBef>
            </a:pPr>
            <a:r>
              <a:rPr lang="en-US" smtClean="0">
                <a:solidFill>
                  <a:srgbClr val="002060"/>
                </a:solidFill>
              </a:rPr>
              <a:t>_______________</a:t>
            </a: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Notes for trainers:  Module 3 discusses task-related factors in more detail, including “time-on-task” (time driving or time working).  </a:t>
            </a: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solidFill>
                <a:srgbClr val="002060"/>
              </a:solidFill>
            </a:endParaRPr>
          </a:p>
          <a:p>
            <a:pPr eaLnBrk="1" hangingPunct="1">
              <a:spcBef>
                <a:spcPct val="0"/>
              </a:spcBef>
            </a:pPr>
            <a:endParaRPr lang="en-US" smtClean="0"/>
          </a:p>
        </p:txBody>
      </p:sp>
      <p:sp>
        <p:nvSpPr>
          <p:cNvPr id="113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29D05A-54F8-4C50-AA5A-3F340FA91A50}" type="slidenum">
              <a:rPr lang="en-US" smtClean="0"/>
              <a:pPr fontAlgn="base">
                <a:spcBef>
                  <a:spcPct val="0"/>
                </a:spcBef>
                <a:spcAft>
                  <a:spcPct val="0"/>
                </a:spcAft>
                <a:defRPr/>
              </a:pPr>
              <a:t>36</a:t>
            </a:fld>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solidFill>
                  <a:srgbClr val="0033CC"/>
                </a:solidFill>
              </a:rPr>
              <a:t>Complete Narration:  “There are also large </a:t>
            </a:r>
            <a:r>
              <a:rPr lang="en-US" i="1" smtClean="0">
                <a:solidFill>
                  <a:srgbClr val="0033CC"/>
                </a:solidFill>
              </a:rPr>
              <a:t>individual differences </a:t>
            </a:r>
            <a:r>
              <a:rPr lang="en-US" smtClean="0">
                <a:solidFill>
                  <a:srgbClr val="0033CC"/>
                </a:solidFill>
              </a:rPr>
              <a:t>in susceptibility to fatigue.  A joint U.S./Canadian study provided evidence.  On the left, drivers are divided into the 14% with the most drowsy episodes, and the remaining 86%.  On the right, you can see that the high-risk 14% drivers accounted for more than half (54%) of all the drowsy periods.”</a:t>
            </a: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This graph dramatically illustrates the magnitude of individual differences in fatigue susceptibility, although not everyone may understand it.  Try to walk them through it until it is clear.  A problem for high-risk drivers is that they may not realize that they are high-risk.  Some of the reasons for their lack of insight were discussed in Module 3. Source:  Wylie et al., 1996.</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1157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F69702-B919-4B32-9FCF-D4A9174EFA23}" type="slidenum">
              <a:rPr lang="en-US" smtClean="0"/>
              <a:pPr fontAlgn="base">
                <a:spcBef>
                  <a:spcPct val="0"/>
                </a:spcBef>
                <a:spcAft>
                  <a:spcPct val="0"/>
                </a:spcAft>
                <a:defRPr/>
              </a:pPr>
              <a:t>37</a:t>
            </a:fld>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“What </a:t>
            </a:r>
            <a:r>
              <a:rPr lang="en-US" i="1" smtClean="0"/>
              <a:t>causes</a:t>
            </a:r>
            <a:r>
              <a:rPr lang="en-US" smtClean="0"/>
              <a:t> individual differences in fatigue susceptibility?   First, there are d</a:t>
            </a:r>
            <a:r>
              <a:rPr lang="en-US" smtClean="0">
                <a:solidFill>
                  <a:srgbClr val="002060"/>
                </a:solidFill>
              </a:rPr>
              <a:t>ifferences in sleep-related behaviors, the good and bad habits we all have.  Next are differences in general health and fitness.  Many medications have fatigue side effects.  There are also natural variations among people in sleep patterns and susceptibility to fatigue.  Finally, sleep disorders affect many people.  That will be our next topic.</a:t>
            </a:r>
          </a:p>
          <a:p>
            <a:pPr defTabSz="881063" eaLnBrk="1" hangingPunct="1">
              <a:spcBef>
                <a:spcPct val="0"/>
              </a:spcBef>
            </a:pPr>
            <a:r>
              <a:rPr lang="en-US" smtClean="0">
                <a:solidFill>
                  <a:srgbClr val="002060"/>
                </a:solidFill>
              </a:rPr>
              <a:t>________________</a:t>
            </a:r>
          </a:p>
          <a:p>
            <a:pPr defTabSz="881063" eaLnBrk="1" hangingPunct="1">
              <a:spcBef>
                <a:spcPct val="0"/>
              </a:spcBef>
            </a:pPr>
            <a:endParaRPr lang="en-US" smtClean="0">
              <a:solidFill>
                <a:srgbClr val="002060"/>
              </a:solidFill>
            </a:endParaRPr>
          </a:p>
          <a:p>
            <a:pPr defTabSz="881063" eaLnBrk="1" hangingPunct="1">
              <a:spcBef>
                <a:spcPct val="0"/>
              </a:spcBef>
            </a:pPr>
            <a:r>
              <a:rPr lang="en-US" smtClean="0">
                <a:solidFill>
                  <a:srgbClr val="002060"/>
                </a:solidFill>
              </a:rPr>
              <a:t>Notes for trainers:  Our emphasis in this module is on sleep-related behaviors and sleep disorders as causes of individual differences in susceptibility.   But there are natural variations in sleep patterns and fatigue susceptibility among healthy people as well.  </a:t>
            </a:r>
          </a:p>
          <a:p>
            <a:pPr defTabSz="881063" eaLnBrk="1" hangingPunct="1">
              <a:spcBef>
                <a:spcPct val="0"/>
              </a:spcBef>
            </a:pPr>
            <a:endParaRPr lang="en-US" smtClean="0"/>
          </a:p>
          <a:p>
            <a:pPr defTabSz="881063" eaLnBrk="1" hangingPunct="1">
              <a:spcBef>
                <a:spcPct val="0"/>
              </a:spcBef>
            </a:pPr>
            <a:endParaRPr lang="en-US" smtClean="0"/>
          </a:p>
          <a:p>
            <a:pPr defTabSz="881063" eaLnBrk="1" hangingPunct="1">
              <a:spcBef>
                <a:spcPct val="0"/>
              </a:spcBef>
            </a:pPr>
            <a:endParaRPr lang="en-US" smtClean="0"/>
          </a:p>
          <a:p>
            <a:pPr defTabSz="881063" eaLnBrk="1" hangingPunct="1">
              <a:spcBef>
                <a:spcPct val="0"/>
              </a:spcBef>
            </a:pPr>
            <a:endParaRPr lang="en-US" smtClean="0">
              <a:solidFill>
                <a:srgbClr val="002060"/>
              </a:solidFill>
            </a:endParaRPr>
          </a:p>
          <a:p>
            <a:pPr defTabSz="881063" eaLnBrk="1" hangingPunct="1">
              <a:spcBef>
                <a:spcPct val="0"/>
              </a:spcBef>
            </a:pPr>
            <a:endParaRPr lang="en-US" smtClean="0"/>
          </a:p>
          <a:p>
            <a:pPr defTabSz="881063" eaLnBrk="1" hangingPunct="1">
              <a:spcBef>
                <a:spcPct val="0"/>
              </a:spcBef>
            </a:pPr>
            <a:endParaRPr lang="en-US" smtClean="0"/>
          </a:p>
          <a:p>
            <a:pPr defTabSz="881063" eaLnBrk="1" hangingPunct="1">
              <a:spcBef>
                <a:spcPct val="0"/>
              </a:spcBef>
            </a:pPr>
            <a:endParaRPr lang="en-US" smtClean="0"/>
          </a:p>
        </p:txBody>
      </p:sp>
      <p:sp>
        <p:nvSpPr>
          <p:cNvPr id="1177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EEA000-B450-4E93-80AD-77CE7A2F242A}" type="slidenum">
              <a:rPr lang="en-US" smtClean="0"/>
              <a:pPr fontAlgn="base">
                <a:spcBef>
                  <a:spcPct val="0"/>
                </a:spcBef>
                <a:spcAft>
                  <a:spcPct val="0"/>
                </a:spcAft>
                <a:defRPr/>
              </a:pPr>
              <a:t>38</a:t>
            </a:fld>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“One of the most important sleep disorders is Obstructive Sleep Apnea (or OSA).  An </a:t>
            </a:r>
            <a:r>
              <a:rPr lang="en-US" i="1" smtClean="0"/>
              <a:t>apnea</a:t>
            </a:r>
            <a:r>
              <a:rPr lang="en-US" smtClean="0"/>
              <a:t> is a stoppage of breathing lasting 10 seconds or more.  In OSA, it happens because the upper airway in the back of throat closes.  </a:t>
            </a:r>
            <a:r>
              <a:rPr lang="en-US" smtClean="0">
                <a:solidFill>
                  <a:srgbClr val="002060"/>
                </a:solidFill>
              </a:rPr>
              <a:t>Apnea rates of less than 5 per hour are considered normal, but 5 or more indicates OSA.  OSA severity is determined by a sleep test.  Some people with severe OSA  can have 100 apneas per hour!  Take a moment to study the two drawings.  The top shows a normal, open airway.  The bottom shows an airway closure that might occur in OSA.”</a:t>
            </a:r>
            <a:r>
              <a:rPr lang="en-US" smtClean="0"/>
              <a:t> </a:t>
            </a:r>
          </a:p>
          <a:p>
            <a:pPr eaLnBrk="1" hangingPunct="1">
              <a:spcBef>
                <a:spcPct val="0"/>
              </a:spcBef>
            </a:pPr>
            <a:r>
              <a:rPr lang="en-US" b="1" smtClean="0"/>
              <a:t>______________</a:t>
            </a:r>
          </a:p>
          <a:p>
            <a:pPr eaLnBrk="1" hangingPunct="1">
              <a:spcBef>
                <a:spcPct val="0"/>
              </a:spcBef>
            </a:pPr>
            <a:endParaRPr lang="en-US" smtClean="0"/>
          </a:p>
          <a:p>
            <a:pPr eaLnBrk="1" hangingPunct="1">
              <a:spcBef>
                <a:spcPct val="0"/>
              </a:spcBef>
            </a:pPr>
            <a:r>
              <a:rPr lang="en-US" smtClean="0"/>
              <a:t>Notes for trainers:  Additional information:  Obstructive sleep apnea is a condition in which the flow of air pauses or decreases during breathing while you are asleep because the airway has become narrowed, blocked, or floppy.  A pause in breathing is called an apnea episode. A decrease in airflow during breathing is called a hypopnea episode.  Almost everyone has brief apnea episodes while they sleep.  OSA involves more frequent and longer-duration apneas.  </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1239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7779BB-EE8F-472E-A477-75273290FC2A}" type="slidenum">
              <a:rPr lang="en-US" smtClean="0"/>
              <a:pPr fontAlgn="base">
                <a:spcBef>
                  <a:spcPct val="0"/>
                </a:spcBef>
                <a:spcAft>
                  <a:spcPct val="0"/>
                </a:spcAft>
                <a:defRPr/>
              </a:pPr>
              <a:t>39</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“Here are the topics we will be covering.  Take a moment to review them.  After this introduction, we’ll be covering fatigue basics, the physiology of sleep and alertness, and health and alertness.  If you like, at the conclusion you can take a short self-test on what you have learned.”</a:t>
            </a: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In addition to the Introduction and Conclusion, there are three main sections, each covering three topics.  All of these topics are also covered in Module 3, although some individual slides relating to home and family life are new in this module.  As a trainer, you should be thoroughly familiar with the Module 3 material as well as the material in Module 4.   </a:t>
            </a:r>
          </a:p>
          <a:p>
            <a:pPr eaLnBrk="1" hangingPunct="1">
              <a:spcBef>
                <a:spcPct val="0"/>
              </a:spcBef>
            </a:pPr>
            <a:endParaRPr lang="en-US" smtClean="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2C3E6A-055C-4200-B960-EFF92DB2390C}" type="slidenum">
              <a:rPr lang="en-US" smtClean="0"/>
              <a:pPr fontAlgn="base">
                <a:spcBef>
                  <a:spcPct val="0"/>
                </a:spcBef>
                <a:spcAft>
                  <a:spcPct val="0"/>
                </a:spcAft>
                <a:defRPr/>
              </a:pPr>
              <a:t>4</a:t>
            </a:fld>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solidFill>
                  <a:srgbClr val="FF0000"/>
                </a:solidFill>
              </a:rPr>
              <a:t>Complete Narration: “This British video shows what happens to breathing in OSA.  The video uses the acronym “SDB” for Sleep-Disordered Breathing.  The term “hypopnea” used in the video refers to breathing that is reduced but not yet stopped. Click the video to play it.”</a:t>
            </a:r>
          </a:p>
          <a:p>
            <a:endParaRPr lang="en-US" dirty="0" smtClean="0">
              <a:solidFill>
                <a:srgbClr val="FF0000"/>
              </a:solidFill>
            </a:endParaRPr>
          </a:p>
          <a:p>
            <a:r>
              <a:rPr lang="en-US" dirty="0" smtClean="0">
                <a:solidFill>
                  <a:srgbClr val="FF0000"/>
                </a:solidFill>
              </a:rPr>
              <a:t>_____________</a:t>
            </a:r>
          </a:p>
          <a:p>
            <a:endParaRPr lang="en-US" dirty="0" smtClean="0">
              <a:solidFill>
                <a:srgbClr val="FF0000"/>
              </a:solidFill>
            </a:endParaRPr>
          </a:p>
          <a:p>
            <a:r>
              <a:rPr lang="en-US" dirty="0" smtClean="0">
                <a:solidFill>
                  <a:srgbClr val="FF0000"/>
                </a:solidFill>
              </a:rPr>
              <a:t>Notes for trainers:   This video is not in Module 3 so you may not have seen it before.  Review it before showing it.  The video shows the </a:t>
            </a:r>
            <a:r>
              <a:rPr lang="en-US" dirty="0" smtClean="0"/>
              <a:t>anatomy and physiologic effects of OSA.  Both “hypopnea” (reduced oxygen intake) and “apnea” (cessation of breathing) are defined and explained in the narrative.  The video shows how breathing obstruction occurs, and the relation to snoring.</a:t>
            </a:r>
            <a:endParaRPr lang="en-US" dirty="0" smtClean="0">
              <a:solidFill>
                <a:srgbClr val="FF0000"/>
              </a:solidFill>
            </a:endParaRPr>
          </a:p>
          <a:p>
            <a:endParaRPr lang="en-US" dirty="0" smtClean="0">
              <a:solidFill>
                <a:srgbClr val="FF0000"/>
              </a:solidFill>
            </a:endParaRPr>
          </a:p>
          <a:p>
            <a:endParaRPr lang="en-US" b="1" dirty="0" smtClean="0"/>
          </a:p>
          <a:p>
            <a:pPr eaLnBrk="1" hangingPunct="1">
              <a:spcBef>
                <a:spcPct val="0"/>
              </a:spcBef>
            </a:pPr>
            <a:endParaRPr lang="en-US" dirty="0" smtClean="0"/>
          </a:p>
          <a:p>
            <a:pPr eaLnBrk="1" hangingPunct="1">
              <a:spcBef>
                <a:spcPct val="0"/>
              </a:spcBef>
            </a:pPr>
            <a:endParaRPr lang="en-US" dirty="0" smtClean="0"/>
          </a:p>
        </p:txBody>
      </p:sp>
      <p:sp>
        <p:nvSpPr>
          <p:cNvPr id="1259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BC6EA3-4A63-48C1-89D1-00648C98504A}" type="slidenum">
              <a:rPr lang="en-US" smtClean="0"/>
              <a:pPr fontAlgn="base">
                <a:spcBef>
                  <a:spcPct val="0"/>
                </a:spcBef>
                <a:spcAft>
                  <a:spcPct val="0"/>
                </a:spcAft>
                <a:defRPr/>
              </a:pPr>
              <a:t>40</a:t>
            </a:fld>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Complete Narration:  “The second part of the video shows what happens after breathing stops, and how the vicious cycle is repeated through the night.” </a:t>
            </a:r>
          </a:p>
          <a:p>
            <a:endParaRPr lang="en-US" smtClean="0"/>
          </a:p>
          <a:p>
            <a:r>
              <a:rPr lang="en-US" smtClean="0"/>
              <a:t>_________________________</a:t>
            </a:r>
          </a:p>
          <a:p>
            <a:r>
              <a:rPr lang="en-US" smtClean="0"/>
              <a:t>Notes for trainers:  This video shows the reaction of the brain and body to an apnea.  Apneas can last for 10 seconds or more, during which a person’s heart rate and blood oxygen drop dramatically.   This sends an alarm signal to the brain.  The person gasps for air, leading to sudden movement.  Brain activity increases and heart rate may double.  In severe OSA, this cycle may be repeated hundreds of times a night.  Module 7 (for managers) and Module 8 (for drivers) cover OSA in much greater detail. </a:t>
            </a:r>
          </a:p>
        </p:txBody>
      </p:sp>
      <p:sp>
        <p:nvSpPr>
          <p:cNvPr id="1280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617D33-1581-49E2-8EE6-49E49B46CF34}" type="slidenum">
              <a:rPr lang="en-US" smtClean="0"/>
              <a:pPr fontAlgn="base">
                <a:spcBef>
                  <a:spcPct val="0"/>
                </a:spcBef>
                <a:spcAft>
                  <a:spcPct val="0"/>
                </a:spcAft>
                <a:defRPr/>
              </a:pPr>
              <a:t>41</a:t>
            </a:fld>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“There are a number of distinctive risk factors and warning signs for OSA.  Risks are higher for people who are o</a:t>
            </a:r>
            <a:r>
              <a:rPr lang="en-US" smtClean="0">
                <a:solidFill>
                  <a:srgbClr val="002060"/>
                </a:solidFill>
              </a:rPr>
              <a:t>bese or overweight.  Rates are higher among males; those over 40; those with large neck sizes; people with recessed chins, small jaws, or large overbites; and those with a family history of OSA. “</a:t>
            </a:r>
            <a:endParaRPr lang="en-US" b="1" smtClean="0">
              <a:solidFill>
                <a:srgbClr val="002060"/>
              </a:solidFill>
            </a:endParaRP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OSA is often undiagnosed, even though the symptoms and risk factors are well-known and often obvious.  </a:t>
            </a:r>
          </a:p>
          <a:p>
            <a:pPr eaLnBrk="1" hangingPunct="1">
              <a:spcBef>
                <a:spcPct val="0"/>
              </a:spcBef>
            </a:pPr>
            <a:r>
              <a:rPr lang="en-US" smtClean="0"/>
              <a:t>One study (Xie et al., 2011) found that obese individuals (BMI &gt; 30) had a 29-fold increased OSA risk compared to non-obese individuals.</a:t>
            </a:r>
          </a:p>
          <a:p>
            <a:pPr eaLnBrk="1" hangingPunct="1">
              <a:spcBef>
                <a:spcPct val="0"/>
              </a:spcBef>
            </a:pPr>
            <a:r>
              <a:rPr lang="en-US" smtClean="0"/>
              <a:t>Training participants may want to discuss OSA.  Do not pry into people’s medical conditions, but often participants will want to talk about them.  You could ask if anyone in the group would like to talk about experiences with OSA.  This might include symptoms, diagnosis, and treatment.   </a:t>
            </a:r>
          </a:p>
          <a:p>
            <a:pPr eaLnBrk="1" hangingPunct="1">
              <a:spcBef>
                <a:spcPct val="0"/>
              </a:spcBef>
            </a:pPr>
            <a:endParaRPr lang="en-US" smtClean="0"/>
          </a:p>
          <a:p>
            <a:pPr eaLnBrk="1" hangingPunct="1">
              <a:spcBef>
                <a:spcPct val="0"/>
              </a:spcBef>
            </a:pPr>
            <a:endParaRPr lang="en-US" smtClean="0"/>
          </a:p>
        </p:txBody>
      </p:sp>
      <p:sp>
        <p:nvSpPr>
          <p:cNvPr id="1300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BC0A49-F045-407D-992D-81372CFF3195}" type="slidenum">
              <a:rPr lang="en-US" smtClean="0"/>
              <a:pPr fontAlgn="base">
                <a:spcBef>
                  <a:spcPct val="0"/>
                </a:spcBef>
                <a:spcAft>
                  <a:spcPct val="0"/>
                </a:spcAft>
                <a:defRPr/>
              </a:pPr>
              <a:t>42</a:t>
            </a:fld>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t>
            </a:r>
            <a:r>
              <a:rPr lang="en-US" smtClean="0">
                <a:solidFill>
                  <a:srgbClr val="002060"/>
                </a:solidFill>
              </a:rPr>
              <a:t>Behavioral warning signs include excessive daytime sleepiness and snoring.  Physical effects include high blood pressure and diabetes. OSA also tends to </a:t>
            </a:r>
            <a:r>
              <a:rPr lang="en-US" i="1" smtClean="0">
                <a:solidFill>
                  <a:srgbClr val="002060"/>
                </a:solidFill>
              </a:rPr>
              <a:t>worsen</a:t>
            </a:r>
            <a:r>
              <a:rPr lang="en-US" smtClean="0">
                <a:solidFill>
                  <a:srgbClr val="002060"/>
                </a:solidFill>
              </a:rPr>
              <a:t> obesity.  Thus, obesity is both a risk factor </a:t>
            </a:r>
            <a:r>
              <a:rPr lang="en-US" i="1" smtClean="0">
                <a:solidFill>
                  <a:srgbClr val="002060"/>
                </a:solidFill>
              </a:rPr>
              <a:t>for</a:t>
            </a:r>
            <a:r>
              <a:rPr lang="en-US" smtClean="0">
                <a:solidFill>
                  <a:srgbClr val="002060"/>
                </a:solidFill>
              </a:rPr>
              <a:t> OSA and an effect </a:t>
            </a:r>
            <a:r>
              <a:rPr lang="en-US" i="1" smtClean="0">
                <a:solidFill>
                  <a:srgbClr val="002060"/>
                </a:solidFill>
              </a:rPr>
              <a:t>of</a:t>
            </a:r>
            <a:r>
              <a:rPr lang="en-US" smtClean="0">
                <a:solidFill>
                  <a:srgbClr val="002060"/>
                </a:solidFill>
              </a:rPr>
              <a:t>  it.”</a:t>
            </a: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__________</a:t>
            </a: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Notes for trainers:  OSA risk strongly correlates with these warning signs, but OSA must be confirmed by a sleep lab study, discussed in subsequent slides.</a:t>
            </a:r>
          </a:p>
          <a:p>
            <a:pPr eaLnBrk="1" hangingPunct="1">
              <a:spcBef>
                <a:spcPct val="0"/>
              </a:spcBef>
            </a:pPr>
            <a:endParaRPr lang="en-US" smtClean="0">
              <a:solidFill>
                <a:srgbClr val="002060"/>
              </a:solidFill>
            </a:endParaRPr>
          </a:p>
          <a:p>
            <a:pPr eaLnBrk="1" hangingPunct="1">
              <a:spcBef>
                <a:spcPct val="0"/>
              </a:spcBef>
            </a:pPr>
            <a:endParaRPr lang="en-US" smtClean="0"/>
          </a:p>
          <a:p>
            <a:pPr eaLnBrk="1" hangingPunct="1">
              <a:spcBef>
                <a:spcPct val="0"/>
              </a:spcBef>
            </a:pPr>
            <a:endParaRPr lang="en-US" smtClean="0"/>
          </a:p>
        </p:txBody>
      </p:sp>
      <p:sp>
        <p:nvSpPr>
          <p:cNvPr id="1320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12F1F0-18F6-41A3-B93B-A8A097F5E7EE}" type="slidenum">
              <a:rPr lang="en-US" smtClean="0"/>
              <a:pPr fontAlgn="base">
                <a:spcBef>
                  <a:spcPct val="0"/>
                </a:spcBef>
                <a:spcAft>
                  <a:spcPct val="0"/>
                </a:spcAft>
                <a:defRPr/>
              </a:pPr>
              <a:t>43</a:t>
            </a:fld>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“OSA is often dangerous for driving, mainly because of drowsiness.  </a:t>
            </a:r>
            <a:r>
              <a:rPr lang="en-US" smtClean="0">
                <a:solidFill>
                  <a:srgbClr val="002060"/>
                </a:solidFill>
              </a:rPr>
              <a:t>Studies suggest a 2- to 7-fold increased crash risk.  OSA can result in medical disqualification for commercial drivers, although it is often undetected during the qualification process.  An estimated 28% of truck and bus drivers have mild-to-severe OSA.”</a:t>
            </a: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2-7 fold crash risk estimate from National Sleep Foundation (Drobnich, 2007), based on studies of non-commercial drivers.  These are case-control studies where OSA sufferers are compared to other drivers.  The 28% incidence statistic is from Pack et al., 2002.  </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1341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1C3C81-1B69-45C9-8203-9CC7FEB1CB78}" type="slidenum">
              <a:rPr lang="en-US" smtClean="0"/>
              <a:pPr fontAlgn="base">
                <a:spcBef>
                  <a:spcPct val="0"/>
                </a:spcBef>
                <a:spcAft>
                  <a:spcPct val="0"/>
                </a:spcAft>
                <a:defRPr/>
              </a:pPr>
              <a:t>44</a:t>
            </a:fld>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“OSA screening first involves assessment of a person’s risk based on the factors described.  A person meeting the risk criteria should have a sleep study for a definite diagnosis.  </a:t>
            </a:r>
            <a:r>
              <a:rPr lang="en-US" smtClean="0">
                <a:solidFill>
                  <a:srgbClr val="002060"/>
                </a:solidFill>
              </a:rPr>
              <a:t>Treatments can be very effective, </a:t>
            </a:r>
            <a:r>
              <a:rPr lang="en-US" i="1" smtClean="0">
                <a:solidFill>
                  <a:srgbClr val="002060"/>
                </a:solidFill>
              </a:rPr>
              <a:t>but only if they are followed</a:t>
            </a:r>
            <a:r>
              <a:rPr lang="en-US" smtClean="0">
                <a:solidFill>
                  <a:srgbClr val="002060"/>
                </a:solidFill>
              </a:rPr>
              <a:t>.  One standard treatment is use of a Continuous Positive Airway Pressure (or CPAP) machine during sleep.  Another is weight reduction with behavioral changes, including better diet and exercise.  Module 8 of this series provides additional driver education on OSA.”</a:t>
            </a:r>
          </a:p>
          <a:p>
            <a:pPr eaLnBrk="1" hangingPunct="1">
              <a:spcBef>
                <a:spcPct val="0"/>
              </a:spcBef>
            </a:pPr>
            <a:endParaRPr lang="en-US" smtClean="0"/>
          </a:p>
          <a:p>
            <a:pPr eaLnBrk="1" hangingPunct="1">
              <a:spcBef>
                <a:spcPct val="0"/>
              </a:spcBef>
            </a:pPr>
            <a:r>
              <a:rPr lang="en-US" smtClean="0"/>
              <a:t>______________</a:t>
            </a:r>
          </a:p>
          <a:p>
            <a:pPr eaLnBrk="1" hangingPunct="1">
              <a:spcBef>
                <a:spcPct val="0"/>
              </a:spcBef>
            </a:pPr>
            <a:endParaRPr lang="en-US" smtClean="0"/>
          </a:p>
          <a:p>
            <a:pPr eaLnBrk="1" hangingPunct="1">
              <a:spcBef>
                <a:spcPct val="0"/>
              </a:spcBef>
            </a:pPr>
            <a:r>
              <a:rPr lang="en-US" smtClean="0"/>
              <a:t>Notes for Trainers:  Treatments are examples.  There are others.  CPAP is effective, but only if the treatment is followed faithfully.  One night of non-use results in sleepiness the following day.  Therefore, emphasize that treatments must be followed to be effective.  As a discussion topic, you might ask if any students or their spouses use CPAPs.  Do they work?  What are the challenges using them.  Many people will say that their health and life quality have been greatly improved by CPAP use, even if it is difficult.</a:t>
            </a:r>
          </a:p>
          <a:p>
            <a:pPr eaLnBrk="1" hangingPunct="1">
              <a:spcBef>
                <a:spcPct val="0"/>
              </a:spcBef>
            </a:pPr>
            <a:endParaRPr lang="en-US" smtClean="0"/>
          </a:p>
          <a:p>
            <a:pPr eaLnBrk="1" hangingPunct="1">
              <a:spcBef>
                <a:spcPct val="0"/>
              </a:spcBef>
            </a:pPr>
            <a:r>
              <a:rPr lang="en-US" smtClean="0"/>
              <a:t>Consider presenting Module 8 to family members as well as to drivers, if there is sufficient interest.   </a:t>
            </a:r>
          </a:p>
        </p:txBody>
      </p:sp>
      <p:sp>
        <p:nvSpPr>
          <p:cNvPr id="1361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BEA572-AED8-40E1-BAD6-B445380D66AE}" type="slidenum">
              <a:rPr lang="en-US" smtClean="0"/>
              <a:pPr fontAlgn="base">
                <a:spcBef>
                  <a:spcPct val="0"/>
                </a:spcBef>
                <a:spcAft>
                  <a:spcPct val="0"/>
                </a:spcAft>
                <a:defRPr/>
              </a:pPr>
              <a:t>45</a:t>
            </a:fld>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“Do you have trouble falling or staying asleep?  You may suffer from Insomnia.  </a:t>
            </a:r>
            <a:r>
              <a:rPr lang="en-US" smtClean="0">
                <a:solidFill>
                  <a:srgbClr val="002060"/>
                </a:solidFill>
              </a:rPr>
              <a:t>Insomnia is common, and often related to daily stress.  It is usually not a </a:t>
            </a:r>
            <a:r>
              <a:rPr lang="en-US" i="1" smtClean="0">
                <a:solidFill>
                  <a:srgbClr val="002060"/>
                </a:solidFill>
              </a:rPr>
              <a:t>medical</a:t>
            </a:r>
            <a:r>
              <a:rPr lang="en-US" smtClean="0">
                <a:solidFill>
                  <a:srgbClr val="002060"/>
                </a:solidFill>
              </a:rPr>
              <a:t> condition, though it can be.  Here’s an irony about insomnia.  Sleeping pills are often used to treat insomnia, but insomnia can be related to excessive use of sleeping pills.  Good sleep behaviors reduce insomnia.  Lower caffeine intake.   Have a regular bedtime wind-down routine.  Completely darken your bedroom using heavy curtains and no night lights.”</a:t>
            </a: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This is yet another topic where participants may want to talk about their experiences.  The most important question is, “What works to reduce it?   Sleep-related behaviors such as caffeine use are most important.  Individuals with chronic insomnia should see their physicians, however.     </a:t>
            </a:r>
          </a:p>
          <a:p>
            <a:pPr eaLnBrk="1" hangingPunct="1">
              <a:spcBef>
                <a:spcPct val="0"/>
              </a:spcBef>
            </a:pPr>
            <a:endParaRPr lang="en-US" smtClean="0"/>
          </a:p>
          <a:p>
            <a:pPr eaLnBrk="1" hangingPunct="1">
              <a:spcBef>
                <a:spcPct val="0"/>
              </a:spcBef>
            </a:pPr>
            <a:endParaRPr lang="en-US" smtClean="0">
              <a:solidFill>
                <a:srgbClr val="002060"/>
              </a:solidFill>
            </a:endParaRPr>
          </a:p>
          <a:p>
            <a:pPr eaLnBrk="1" hangingPunct="1">
              <a:spcBef>
                <a:spcPct val="0"/>
              </a:spcBef>
            </a:pPr>
            <a:r>
              <a:rPr lang="en-US" smtClean="0"/>
              <a:t> </a:t>
            </a:r>
          </a:p>
        </p:txBody>
      </p:sp>
      <p:sp>
        <p:nvSpPr>
          <p:cNvPr id="1382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194E38-CC89-43B5-B392-CE7C705F1EE2}" type="slidenum">
              <a:rPr lang="en-US" smtClean="0"/>
              <a:pPr fontAlgn="base">
                <a:spcBef>
                  <a:spcPct val="0"/>
                </a:spcBef>
                <a:spcAft>
                  <a:spcPct val="0"/>
                </a:spcAft>
                <a:defRPr/>
              </a:pPr>
              <a:t>46</a:t>
            </a:fld>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“You may have heard of other sleep disorders.  </a:t>
            </a:r>
            <a:r>
              <a:rPr lang="en-US" smtClean="0">
                <a:solidFill>
                  <a:srgbClr val="002060"/>
                </a:solidFill>
              </a:rPr>
              <a:t>Restless Leg Syndrome afflicts about 5% of adults.  Usually it is not serious.  In Restless Leg Syndrome, tingling or other leg discomfort causes excessive leg movement.  Sufferers cannot easily relax to sleep. . . . Another sleep disorder is Narcolepsy.  Narcoleptics fall asleep suddenly, often when they are active.  Their sleep may last from a few seconds to 30 minutes.  Narcolepsy is extremely dangerous, but fortunately it is rare.  There are many other sleep disorders (including sleepwalking and abnormal circadian rhythms), but most are rare.”</a:t>
            </a: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_____________</a:t>
            </a:r>
          </a:p>
          <a:p>
            <a:pPr eaLnBrk="1" hangingPunct="1">
              <a:spcBef>
                <a:spcPct val="0"/>
              </a:spcBef>
            </a:pPr>
            <a:r>
              <a:rPr lang="en-US" smtClean="0">
                <a:solidFill>
                  <a:srgbClr val="002060"/>
                </a:solidFill>
              </a:rPr>
              <a:t>Notes for trainers:  Both Restless Leg Syndrome and Narcolepsy are treatable with drugs.  Individuals with Narcolepsy would not likely be commercial drivers.  It is a neurologic condition, not a breathing disorder like OSA. </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solidFill>
                <a:srgbClr val="002060"/>
              </a:solidFill>
            </a:endParaRPr>
          </a:p>
          <a:p>
            <a:pPr eaLnBrk="1" hangingPunct="1">
              <a:spcBef>
                <a:spcPct val="0"/>
              </a:spcBef>
            </a:pPr>
            <a:endParaRPr lang="en-US" smtClean="0"/>
          </a:p>
        </p:txBody>
      </p:sp>
      <p:sp>
        <p:nvSpPr>
          <p:cNvPr id="1402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4B13DF-0603-4B75-984C-0C46B9D2C528}" type="slidenum">
              <a:rPr lang="en-US" smtClean="0"/>
              <a:pPr fontAlgn="base">
                <a:spcBef>
                  <a:spcPct val="0"/>
                </a:spcBef>
                <a:spcAft>
                  <a:spcPct val="0"/>
                </a:spcAft>
                <a:defRPr/>
              </a:pPr>
              <a:t>47</a:t>
            </a:fld>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v-SE" smtClean="0"/>
              <a:t>Complete Narration:  ”</a:t>
            </a:r>
            <a:r>
              <a:rPr lang="en-US" smtClean="0">
                <a:solidFill>
                  <a:srgbClr val="002060"/>
                </a:solidFill>
              </a:rPr>
              <a:t>Different sleep disorders have different symptoms, but here are a few “red flags.”  The first is excessive daytime sleepiness.  Next are extremes in the ability to go to sleep, such as being able to sleep almost immediately, almost anywhere; or, at the other extreme, being unable to sleep for a long time, even under ideal conditions.  Another key symptom is loud, irregular snoring, especially with gasping.  Ask a family member to tell you whether you snore, and to describe it.</a:t>
            </a:r>
          </a:p>
          <a:p>
            <a:pPr eaLnBrk="1" hangingPunct="1">
              <a:spcBef>
                <a:spcPct val="0"/>
              </a:spcBef>
            </a:pPr>
            <a:endParaRPr lang="en-US" smtClean="0">
              <a:solidFill>
                <a:srgbClr val="002060"/>
              </a:solidFill>
            </a:endParaRP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Most of these symptoms relate most to OSA.   Question to probe learning:  </a:t>
            </a:r>
            <a:r>
              <a:rPr lang="en-US" smtClean="0">
                <a:solidFill>
                  <a:srgbClr val="002060"/>
                </a:solidFill>
              </a:rPr>
              <a:t>We mentioned two common treatments for OSA.  Can students remember them?  Are they effective?  Answer:  Common OSA treatments are nightly use of a Continuous Positive Airway Pressure or CPAP machine, and weight loss with behavioral changes.  Yes, they are effective if followed.”</a:t>
            </a:r>
            <a:endParaRPr lang="en-US" smtClean="0"/>
          </a:p>
          <a:p>
            <a:pPr eaLnBrk="1" hangingPunct="1">
              <a:spcBef>
                <a:spcPct val="0"/>
              </a:spcBef>
            </a:pPr>
            <a:endParaRPr lang="en-US" smtClean="0">
              <a:solidFill>
                <a:srgbClr val="002060"/>
              </a:solidFill>
            </a:endParaRP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1423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81A572-D706-4F33-9640-7563751BB256}" type="slidenum">
              <a:rPr lang="en-US" smtClean="0"/>
              <a:pPr fontAlgn="base">
                <a:spcBef>
                  <a:spcPct val="0"/>
                </a:spcBef>
                <a:spcAft>
                  <a:spcPct val="0"/>
                </a:spcAft>
                <a:defRPr/>
              </a:pPr>
              <a:t>48</a:t>
            </a:fld>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Complete Narration:  “Now that we have heard about fatigue and sleep disorders, let’s see what steps you can take to ensure that your whole family practices healthy behaviors to keep everyone at their best.”</a:t>
            </a:r>
            <a:endParaRPr lang="en-US" strike="sngStrike" dirty="0" smtClean="0"/>
          </a:p>
          <a:p>
            <a:pPr eaLnBrk="1" fontAlgn="auto" hangingPunct="1">
              <a:spcBef>
                <a:spcPts val="0"/>
              </a:spcBef>
              <a:spcAft>
                <a:spcPts val="0"/>
              </a:spcAft>
              <a:defRPr/>
            </a:pPr>
            <a:r>
              <a:rPr lang="en-US" dirty="0" smtClean="0"/>
              <a:t>____________</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Notes for Trainers:</a:t>
            </a:r>
          </a:p>
          <a:p>
            <a:pPr eaLnBrk="1" fontAlgn="auto" hangingPunct="1">
              <a:spcBef>
                <a:spcPts val="0"/>
              </a:spcBef>
              <a:spcAft>
                <a:spcPts val="0"/>
              </a:spcAft>
              <a:defRPr/>
            </a:pPr>
            <a:r>
              <a:rPr lang="en-US" dirty="0" smtClean="0"/>
              <a:t>Sections in this lesson: </a:t>
            </a:r>
          </a:p>
          <a:p>
            <a:pPr marL="971550" lvl="1" indent="-514350">
              <a:spcBef>
                <a:spcPct val="0"/>
              </a:spcBef>
              <a:defRPr/>
            </a:pPr>
            <a:r>
              <a:rPr lang="en-US" dirty="0" smtClean="0"/>
              <a:t>Health &amp; Wellness</a:t>
            </a:r>
          </a:p>
          <a:p>
            <a:pPr marL="971550" lvl="1" indent="-514350">
              <a:spcBef>
                <a:spcPct val="0"/>
              </a:spcBef>
              <a:defRPr/>
            </a:pPr>
            <a:r>
              <a:rPr lang="en-US" dirty="0" smtClean="0"/>
              <a:t>Drugs &amp; Medications</a:t>
            </a:r>
          </a:p>
          <a:p>
            <a:pPr marL="971550" lvl="1" indent="-514350">
              <a:spcBef>
                <a:spcPct val="0"/>
              </a:spcBef>
              <a:defRPr/>
            </a:pPr>
            <a:r>
              <a:rPr lang="en-US" dirty="0" smtClean="0"/>
              <a:t>Improving Sleep &amp; Alertness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a:p>
        </p:txBody>
      </p:sp>
      <p:sp>
        <p:nvSpPr>
          <p:cNvPr id="146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5679DD-3056-418E-B68E-F446B9106B52}" type="slidenum">
              <a:rPr lang="en-US" smtClean="0"/>
              <a:pPr fontAlgn="base">
                <a:spcBef>
                  <a:spcPct val="0"/>
                </a:spcBef>
                <a:spcAft>
                  <a:spcPct val="0"/>
                </a:spcAft>
                <a:defRPr/>
              </a:pPr>
              <a:t>49</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Complete Narration:  “Fatigue Basics includes Alertness, Sleep, Wellness, and Performance. It will also cover the characteristics of fatigue and how fatigue can cause crashes.”</a:t>
            </a:r>
          </a:p>
          <a:p>
            <a:pPr eaLnBrk="1" fontAlgn="auto" hangingPunct="1">
              <a:spcBef>
                <a:spcPts val="0"/>
              </a:spcBef>
              <a:spcAft>
                <a:spcPts val="0"/>
              </a:spcAft>
              <a:defRPr/>
            </a:pPr>
            <a:endParaRPr lang="en-US" strike="sngStrike"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Notes for Trainers: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Sections in this lesson: </a:t>
            </a:r>
          </a:p>
          <a:p>
            <a:pPr marL="971550" lvl="1" indent="-514350">
              <a:spcBef>
                <a:spcPct val="0"/>
              </a:spcBef>
              <a:defRPr/>
            </a:pPr>
            <a:r>
              <a:rPr lang="en-US" dirty="0" smtClean="0"/>
              <a:t>Alertness, Sleep, Wellness, &amp; Performance</a:t>
            </a:r>
          </a:p>
          <a:p>
            <a:pPr marL="971550" lvl="1" indent="-514350">
              <a:spcBef>
                <a:spcPct val="0"/>
              </a:spcBef>
              <a:defRPr/>
            </a:pPr>
            <a:r>
              <a:rPr lang="en-US" dirty="0" smtClean="0"/>
              <a:t>Fatigue Characteristics</a:t>
            </a:r>
          </a:p>
          <a:p>
            <a:pPr marL="971550" lvl="1" indent="-514350">
              <a:spcBef>
                <a:spcPct val="0"/>
              </a:spcBef>
              <a:defRPr/>
            </a:pPr>
            <a:r>
              <a:rPr lang="en-US" dirty="0" smtClean="0"/>
              <a:t>Fatigue-Related Crashes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82D5DE-ABFB-4DA9-B937-3C59A7DEB959}" type="slidenum">
              <a:rPr lang="en-US" smtClean="0"/>
              <a:pPr fontAlgn="base">
                <a:spcBef>
                  <a:spcPct val="0"/>
                </a:spcBef>
                <a:spcAft>
                  <a:spcPct val="0"/>
                </a:spcAft>
                <a:defRPr/>
              </a:pPr>
              <a:t>5</a:t>
            </a:fld>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sz="1100" smtClean="0"/>
              <a:t>Complete Narration:  “Health and wellness – what’s in it for us?  A lot!  Your health affects h</a:t>
            </a:r>
            <a:r>
              <a:rPr lang="en-US" sz="1100" smtClean="0">
                <a:solidFill>
                  <a:srgbClr val="002060"/>
                </a:solidFill>
              </a:rPr>
              <a:t>ow you look and feel.  It affects alertness and performance while driving, and that in turn affects safety.  It affects driver longevity on the job and, even more importantly, life </a:t>
            </a:r>
            <a:r>
              <a:rPr lang="en-US" sz="1100" i="1" smtClean="0">
                <a:solidFill>
                  <a:srgbClr val="002060"/>
                </a:solidFill>
              </a:rPr>
              <a:t>expectancy</a:t>
            </a:r>
            <a:r>
              <a:rPr lang="en-US" sz="1100" smtClean="0">
                <a:solidFill>
                  <a:srgbClr val="002060"/>
                </a:solidFill>
              </a:rPr>
              <a:t>.  One study found some unhealthful behaviors and other indicators to be about </a:t>
            </a:r>
            <a:r>
              <a:rPr lang="en-US" sz="1100" i="1" smtClean="0">
                <a:solidFill>
                  <a:srgbClr val="002060"/>
                </a:solidFill>
              </a:rPr>
              <a:t>twice</a:t>
            </a:r>
            <a:r>
              <a:rPr lang="en-US" sz="1100" smtClean="0">
                <a:solidFill>
                  <a:srgbClr val="002060"/>
                </a:solidFill>
              </a:rPr>
              <a:t> as common among commercial drivers as in the general population.  This included behaviors like smoking and behavior-related medical conditions like high blood pressure and diabetes.”</a:t>
            </a:r>
            <a:endParaRPr lang="en-US" sz="1100" smtClean="0"/>
          </a:p>
          <a:p>
            <a:pPr eaLnBrk="1" hangingPunct="1">
              <a:lnSpc>
                <a:spcPct val="90000"/>
              </a:lnSpc>
              <a:spcBef>
                <a:spcPct val="0"/>
              </a:spcBef>
            </a:pPr>
            <a:endParaRPr lang="en-US" sz="1100" smtClean="0"/>
          </a:p>
          <a:p>
            <a:pPr eaLnBrk="1" hangingPunct="1">
              <a:lnSpc>
                <a:spcPct val="90000"/>
              </a:lnSpc>
              <a:spcBef>
                <a:spcPct val="0"/>
              </a:spcBef>
            </a:pPr>
            <a:r>
              <a:rPr lang="en-US" sz="1100" smtClean="0"/>
              <a:t>________________</a:t>
            </a:r>
          </a:p>
          <a:p>
            <a:pPr eaLnBrk="1" hangingPunct="1">
              <a:lnSpc>
                <a:spcPct val="90000"/>
              </a:lnSpc>
              <a:spcBef>
                <a:spcPct val="0"/>
              </a:spcBef>
            </a:pPr>
            <a:endParaRPr lang="en-US" sz="1100" smtClean="0"/>
          </a:p>
          <a:p>
            <a:pPr eaLnBrk="1" hangingPunct="1">
              <a:lnSpc>
                <a:spcPct val="90000"/>
              </a:lnSpc>
              <a:spcBef>
                <a:spcPct val="0"/>
              </a:spcBef>
            </a:pPr>
            <a:r>
              <a:rPr lang="en-US" sz="1100" smtClean="0"/>
              <a:t>Notes for trainers:  We want drivers and families to feel </a:t>
            </a:r>
            <a:r>
              <a:rPr lang="en-US" sz="1100" i="1" smtClean="0"/>
              <a:t>ownership</a:t>
            </a:r>
            <a:r>
              <a:rPr lang="en-US" sz="1100" smtClean="0"/>
              <a:t> of both the problem and the benefits of improvement. </a:t>
            </a:r>
          </a:p>
          <a:p>
            <a:pPr eaLnBrk="1" hangingPunct="1">
              <a:lnSpc>
                <a:spcPct val="90000"/>
              </a:lnSpc>
              <a:spcBef>
                <a:spcPct val="0"/>
              </a:spcBef>
            </a:pPr>
            <a:endParaRPr lang="en-US" sz="1100" smtClean="0"/>
          </a:p>
          <a:p>
            <a:pPr eaLnBrk="1" hangingPunct="1">
              <a:lnSpc>
                <a:spcPct val="90000"/>
              </a:lnSpc>
              <a:spcBef>
                <a:spcPct val="0"/>
              </a:spcBef>
            </a:pPr>
            <a:r>
              <a:rPr lang="en-US" sz="1100" smtClean="0"/>
              <a:t>Study cited:  Roberts and York (2000), study sponsored by the U.S. DOT and performed by the National Private Truck Council (NPTC).  Examples of percentages cited in report:</a:t>
            </a:r>
          </a:p>
          <a:p>
            <a:pPr eaLnBrk="1" hangingPunct="1">
              <a:lnSpc>
                <a:spcPct val="90000"/>
              </a:lnSpc>
              <a:spcBef>
                <a:spcPct val="0"/>
              </a:spcBef>
            </a:pPr>
            <a:r>
              <a:rPr lang="en-US" sz="1100" smtClean="0"/>
              <a:t>Smoking:  ~50% of truck drivers versus ~25% of general population.</a:t>
            </a:r>
          </a:p>
          <a:p>
            <a:pPr eaLnBrk="1" hangingPunct="1">
              <a:lnSpc>
                <a:spcPct val="90000"/>
              </a:lnSpc>
              <a:spcBef>
                <a:spcPct val="0"/>
              </a:spcBef>
            </a:pPr>
            <a:r>
              <a:rPr lang="en-US" sz="1100" smtClean="0"/>
              <a:t>Overweight:  &gt;70% of truck drivers versus ~32% of general population [in 1994; greater today]</a:t>
            </a:r>
          </a:p>
          <a:p>
            <a:pPr eaLnBrk="1" hangingPunct="1">
              <a:lnSpc>
                <a:spcPct val="90000"/>
              </a:lnSpc>
              <a:spcBef>
                <a:spcPct val="0"/>
              </a:spcBef>
            </a:pPr>
            <a:r>
              <a:rPr lang="en-US" sz="1100" smtClean="0"/>
              <a:t>High blood pressure:  ~44% of truck drivers versus ~26% of general population.</a:t>
            </a:r>
          </a:p>
          <a:p>
            <a:pPr eaLnBrk="1" hangingPunct="1">
              <a:lnSpc>
                <a:spcPct val="90000"/>
              </a:lnSpc>
              <a:spcBef>
                <a:spcPct val="0"/>
              </a:spcBef>
            </a:pPr>
            <a:endParaRPr lang="en-US" sz="1100" smtClean="0"/>
          </a:p>
          <a:p>
            <a:pPr eaLnBrk="1" hangingPunct="1">
              <a:lnSpc>
                <a:spcPct val="90000"/>
              </a:lnSpc>
              <a:spcBef>
                <a:spcPct val="0"/>
              </a:spcBef>
            </a:pPr>
            <a:r>
              <a:rPr lang="en-US" sz="1100" smtClean="0"/>
              <a:t>Preliminary data from a 2011 National Institute of Occupational Safety &amp; Health (NIOSH) survey (Siebert, 2012):</a:t>
            </a:r>
          </a:p>
          <a:p>
            <a:pPr eaLnBrk="1" hangingPunct="1">
              <a:lnSpc>
                <a:spcPct val="90000"/>
              </a:lnSpc>
              <a:spcBef>
                <a:spcPct val="0"/>
              </a:spcBef>
            </a:pPr>
            <a:r>
              <a:rPr lang="en-US" sz="1100" smtClean="0"/>
              <a:t>Smoking:  46% of truck drivers versus 21% of the U.S. population</a:t>
            </a:r>
          </a:p>
          <a:p>
            <a:pPr eaLnBrk="1" hangingPunct="1">
              <a:lnSpc>
                <a:spcPct val="90000"/>
              </a:lnSpc>
              <a:spcBef>
                <a:spcPct val="0"/>
              </a:spcBef>
            </a:pPr>
            <a:r>
              <a:rPr lang="en-US" sz="1100" smtClean="0"/>
              <a:t>Obese:  65% vs. 34%</a:t>
            </a:r>
          </a:p>
          <a:p>
            <a:pPr eaLnBrk="1" hangingPunct="1">
              <a:lnSpc>
                <a:spcPct val="90000"/>
              </a:lnSpc>
              <a:spcBef>
                <a:spcPct val="0"/>
              </a:spcBef>
            </a:pPr>
            <a:r>
              <a:rPr lang="en-US" sz="1100" smtClean="0"/>
              <a:t>“Fair” or “poor” health (self-reported):  18% vs. 10%.</a:t>
            </a:r>
          </a:p>
          <a:p>
            <a:pPr eaLnBrk="1" hangingPunct="1">
              <a:lnSpc>
                <a:spcPct val="90000"/>
              </a:lnSpc>
              <a:spcBef>
                <a:spcPct val="0"/>
              </a:spcBef>
            </a:pPr>
            <a:r>
              <a:rPr lang="en-US" sz="1100" smtClean="0"/>
              <a:t>Diabetes:  14% vs. 8%.</a:t>
            </a:r>
          </a:p>
          <a:p>
            <a:pPr eaLnBrk="1" hangingPunct="1">
              <a:lnSpc>
                <a:spcPct val="90000"/>
              </a:lnSpc>
              <a:spcBef>
                <a:spcPct val="0"/>
              </a:spcBef>
            </a:pPr>
            <a:endParaRPr lang="en-US" sz="1100" smtClean="0"/>
          </a:p>
          <a:p>
            <a:pPr eaLnBrk="1" hangingPunct="1">
              <a:lnSpc>
                <a:spcPct val="90000"/>
              </a:lnSpc>
              <a:spcBef>
                <a:spcPct val="0"/>
              </a:spcBef>
            </a:pPr>
            <a:endParaRPr lang="en-US" sz="1100" smtClean="0"/>
          </a:p>
          <a:p>
            <a:pPr eaLnBrk="1" hangingPunct="1">
              <a:lnSpc>
                <a:spcPct val="90000"/>
              </a:lnSpc>
              <a:spcBef>
                <a:spcPct val="0"/>
              </a:spcBef>
            </a:pPr>
            <a:endParaRPr lang="en-US" sz="1100" smtClean="0"/>
          </a:p>
          <a:p>
            <a:pPr eaLnBrk="1" hangingPunct="1">
              <a:lnSpc>
                <a:spcPct val="90000"/>
              </a:lnSpc>
              <a:spcBef>
                <a:spcPct val="0"/>
              </a:spcBef>
            </a:pPr>
            <a:endParaRPr lang="en-US" sz="1100" smtClean="0"/>
          </a:p>
          <a:p>
            <a:pPr eaLnBrk="1" hangingPunct="1">
              <a:lnSpc>
                <a:spcPct val="90000"/>
              </a:lnSpc>
              <a:spcBef>
                <a:spcPct val="0"/>
              </a:spcBef>
            </a:pPr>
            <a:endParaRPr lang="en-US" sz="1100" smtClean="0"/>
          </a:p>
          <a:p>
            <a:pPr eaLnBrk="1" hangingPunct="1">
              <a:lnSpc>
                <a:spcPct val="90000"/>
              </a:lnSpc>
              <a:spcBef>
                <a:spcPct val="0"/>
              </a:spcBef>
            </a:pPr>
            <a:endParaRPr lang="en-US" sz="1100" smtClean="0"/>
          </a:p>
        </p:txBody>
      </p:sp>
      <p:sp>
        <p:nvSpPr>
          <p:cNvPr id="150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F249A6-BC43-4F95-B51B-254C2459C702}" type="slidenum">
              <a:rPr lang="en-US" smtClean="0"/>
              <a:pPr fontAlgn="base">
                <a:spcBef>
                  <a:spcPct val="0"/>
                </a:spcBef>
                <a:spcAft>
                  <a:spcPct val="0"/>
                </a:spcAft>
                <a:defRPr/>
              </a:pPr>
              <a:t>50</a:t>
            </a:fld>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“There are at least five keys to wellness.  Start with nutrition – a healthy diet.  Other keys include exercise, sleep, other positive behaviors (like </a:t>
            </a:r>
            <a:r>
              <a:rPr lang="en-US" i="1" smtClean="0"/>
              <a:t>not</a:t>
            </a:r>
            <a:r>
              <a:rPr lang="en-US" smtClean="0"/>
              <a:t> smoking), and positive relationships.  Changing your behavior in these five areas will bring personal wellness, better performance, and more happiness to your life.” </a:t>
            </a: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These five personal keys to wellness are addressed individually in the slides that follow.    </a:t>
            </a:r>
          </a:p>
          <a:p>
            <a:pPr eaLnBrk="1" hangingPunct="1">
              <a:spcBef>
                <a:spcPct val="0"/>
              </a:spcBef>
            </a:pPr>
            <a:endParaRPr lang="en-US" smtClean="0"/>
          </a:p>
          <a:p>
            <a:pPr eaLnBrk="1" hangingPunct="1">
              <a:spcBef>
                <a:spcPct val="0"/>
              </a:spcBef>
            </a:pPr>
            <a:endParaRPr lang="en-US" smtClean="0"/>
          </a:p>
        </p:txBody>
      </p:sp>
      <p:sp>
        <p:nvSpPr>
          <p:cNvPr id="152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128859-C38E-4A43-A9A5-E68E36586A0E}" type="slidenum">
              <a:rPr lang="en-US" smtClean="0"/>
              <a:pPr fontAlgn="base">
                <a:spcBef>
                  <a:spcPct val="0"/>
                </a:spcBef>
                <a:spcAft>
                  <a:spcPct val="0"/>
                </a:spcAft>
                <a:defRPr/>
              </a:pPr>
              <a:t>51</a:t>
            </a:fld>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“Let’s start with diet and nutrition.  </a:t>
            </a:r>
            <a:r>
              <a:rPr lang="en-US" dirty="0" smtClean="0">
                <a:solidFill>
                  <a:srgbClr val="002060"/>
                </a:solidFill>
              </a:rPr>
              <a:t>People today eat too much food, too much fat, and too much salt.  One survey of commercial drivers found their favorite foods to be steaks and burgers!  Most leading causes of death are related to what people eat.  Many fried and processed foods are </a:t>
            </a:r>
            <a:r>
              <a:rPr lang="en-US" i="1" dirty="0" smtClean="0">
                <a:solidFill>
                  <a:srgbClr val="002060"/>
                </a:solidFill>
              </a:rPr>
              <a:t>not</a:t>
            </a:r>
            <a:r>
              <a:rPr lang="en-US" dirty="0" smtClean="0">
                <a:solidFill>
                  <a:srgbClr val="002060"/>
                </a:solidFill>
              </a:rPr>
              <a:t> healthful.  </a:t>
            </a:r>
            <a:r>
              <a:rPr lang="en-US" i="1" dirty="0" smtClean="0">
                <a:solidFill>
                  <a:srgbClr val="002060"/>
                </a:solidFill>
              </a:rPr>
              <a:t>Good</a:t>
            </a:r>
            <a:r>
              <a:rPr lang="en-US" dirty="0" smtClean="0">
                <a:solidFill>
                  <a:srgbClr val="002060"/>
                </a:solidFill>
              </a:rPr>
              <a:t> foods include grains, fruits, vegetables, low-fat milk products, lean meats, fish, and nuts.”</a:t>
            </a:r>
          </a:p>
          <a:p>
            <a:pPr eaLnBrk="1" hangingPunct="1">
              <a:spcBef>
                <a:spcPct val="0"/>
              </a:spcBef>
            </a:pPr>
            <a:endParaRPr lang="en-US" dirty="0" smtClean="0"/>
          </a:p>
          <a:p>
            <a:pPr eaLnBrk="1" hangingPunct="1">
              <a:spcBef>
                <a:spcPct val="0"/>
              </a:spcBef>
            </a:pPr>
            <a:r>
              <a:rPr lang="en-US" dirty="0" smtClean="0"/>
              <a:t>_______</a:t>
            </a:r>
          </a:p>
          <a:p>
            <a:pPr eaLnBrk="1" hangingPunct="1">
              <a:spcBef>
                <a:spcPct val="0"/>
              </a:spcBef>
            </a:pPr>
            <a:endParaRPr lang="en-US" dirty="0" smtClean="0"/>
          </a:p>
          <a:p>
            <a:pPr eaLnBrk="1" hangingPunct="1">
              <a:spcBef>
                <a:spcPct val="0"/>
              </a:spcBef>
            </a:pPr>
            <a:r>
              <a:rPr lang="en-US" dirty="0" smtClean="0"/>
              <a:t>Notes for Trainers:   This and some other keys to wellness are covered with a few points about the problem and then some suggestions for ways to improve.  Survey cited:  Holmes et al. (1996), in Krueger et al., (2007)</a:t>
            </a:r>
          </a:p>
          <a:p>
            <a:pPr eaLnBrk="1" hangingPunct="1">
              <a:spcBef>
                <a:spcPct val="0"/>
              </a:spcBef>
            </a:pPr>
            <a:r>
              <a:rPr lang="en-US" dirty="0" smtClean="0"/>
              <a:t> </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154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2FAF9D-775B-4D69-8372-657D9120DB44}" type="slidenum">
              <a:rPr lang="en-US" smtClean="0"/>
              <a:pPr fontAlgn="base">
                <a:spcBef>
                  <a:spcPct val="0"/>
                </a:spcBef>
                <a:spcAft>
                  <a:spcPct val="0"/>
                </a:spcAft>
                <a:defRPr/>
              </a:pPr>
              <a:t>52</a:t>
            </a:fld>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“Set some simple behavioral goals for your diet.  First, </a:t>
            </a:r>
            <a:r>
              <a:rPr lang="en-US" i="1" smtClean="0">
                <a:solidFill>
                  <a:srgbClr val="002060"/>
                </a:solidFill>
              </a:rPr>
              <a:t>Strive for Five.  </a:t>
            </a:r>
            <a:r>
              <a:rPr lang="en-US" smtClean="0">
                <a:solidFill>
                  <a:srgbClr val="002060"/>
                </a:solidFill>
              </a:rPr>
              <a:t>That’s 5 servings of fruits and vegetables daily.</a:t>
            </a:r>
          </a:p>
          <a:p>
            <a:pPr eaLnBrk="1" hangingPunct="1">
              <a:spcBef>
                <a:spcPct val="0"/>
              </a:spcBef>
            </a:pPr>
            <a:r>
              <a:rPr lang="en-US" smtClean="0">
                <a:solidFill>
                  <a:srgbClr val="002060"/>
                </a:solidFill>
              </a:rPr>
              <a:t>Replace bad fats (such as chips) with good fats (such as nuts).  Replace bad carbs (for example, sweets and potatoes) with good carbs (such as whole grains).  Also, replace sweet drinks with plain ole water.”</a:t>
            </a: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Some specific, simple behavioral goals.  Ask participants whether they “strive for five” fruits and vegetables daily.  Does it work?    </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156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8323C0-E35C-4C83-A98D-617DD65F5C87}" type="slidenum">
              <a:rPr lang="en-US" smtClean="0"/>
              <a:pPr fontAlgn="base">
                <a:spcBef>
                  <a:spcPct val="0"/>
                </a:spcBef>
                <a:spcAft>
                  <a:spcPct val="0"/>
                </a:spcAft>
                <a:defRPr/>
              </a:pPr>
              <a:t>53</a:t>
            </a:fld>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“Next to diet, exercise is probably the most important wellness behavior.  Health experts recommend 2 and 1/2 hours per week of aerobic exercise like walking, plus muscle-strengthening workouts such as weightlifting twice a week.  Exercise raises your energy level and mood.  It improves sleep and digestion.  It reduces weight, stress, and disease risks.  This includes </a:t>
            </a:r>
            <a:r>
              <a:rPr lang="en-US" smtClean="0">
                <a:solidFill>
                  <a:srgbClr val="002060"/>
                </a:solidFill>
              </a:rPr>
              <a:t>diabetes, heart disease, osteoporosis, arthritis, and even some cancers.”</a:t>
            </a:r>
          </a:p>
          <a:p>
            <a:pPr defTabSz="881063" eaLnBrk="1" hangingPunct="1">
              <a:spcBef>
                <a:spcPct val="0"/>
              </a:spcBef>
            </a:pPr>
            <a:endParaRPr lang="en-US" smtClean="0"/>
          </a:p>
          <a:p>
            <a:pPr defTabSz="881063" eaLnBrk="1" hangingPunct="1">
              <a:spcBef>
                <a:spcPct val="0"/>
              </a:spcBef>
            </a:pPr>
            <a:r>
              <a:rPr lang="en-US" smtClean="0"/>
              <a:t>_______</a:t>
            </a:r>
          </a:p>
          <a:p>
            <a:pPr defTabSz="881063" eaLnBrk="1" hangingPunct="1">
              <a:spcBef>
                <a:spcPct val="0"/>
              </a:spcBef>
            </a:pPr>
            <a:endParaRPr lang="en-US" smtClean="0"/>
          </a:p>
          <a:p>
            <a:pPr defTabSz="881063" eaLnBrk="1" hangingPunct="1">
              <a:spcBef>
                <a:spcPct val="0"/>
              </a:spcBef>
            </a:pPr>
            <a:r>
              <a:rPr lang="en-US" smtClean="0"/>
              <a:t>Notes for Trainers:   Commercial driving is usually sedentary.  Most drivers need both aerobic and muscle-strengthening workouts.   Module 5 includes material on Behavioral Self-Management and “SMART” goal-setting which are relevant to discussions about increasing exercise.  Exercise recommendations from the U.S. Centers for Disease Control and Prevention.  </a:t>
            </a:r>
          </a:p>
          <a:p>
            <a:pPr defTabSz="881063" eaLnBrk="1" hangingPunct="1">
              <a:spcBef>
                <a:spcPct val="0"/>
              </a:spcBef>
            </a:pPr>
            <a:endParaRPr lang="en-US" smtClean="0"/>
          </a:p>
          <a:p>
            <a:pPr defTabSz="881063" eaLnBrk="1" hangingPunct="1">
              <a:spcBef>
                <a:spcPct val="0"/>
              </a:spcBef>
            </a:pPr>
            <a:endParaRPr lang="en-US" smtClean="0">
              <a:solidFill>
                <a:srgbClr val="002060"/>
              </a:solidFill>
            </a:endParaRPr>
          </a:p>
          <a:p>
            <a:pPr defTabSz="881063" eaLnBrk="1" hangingPunct="1">
              <a:spcBef>
                <a:spcPct val="0"/>
              </a:spcBef>
            </a:pPr>
            <a:endParaRPr lang="en-US" smtClean="0"/>
          </a:p>
        </p:txBody>
      </p:sp>
      <p:sp>
        <p:nvSpPr>
          <p:cNvPr id="158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0E351A-2DF1-402B-ADD0-BD6F6F063CC4}" type="slidenum">
              <a:rPr lang="en-US" smtClean="0"/>
              <a:pPr fontAlgn="base">
                <a:spcBef>
                  <a:spcPct val="0"/>
                </a:spcBef>
                <a:spcAft>
                  <a:spcPct val="0"/>
                </a:spcAft>
                <a:defRPr/>
              </a:pPr>
              <a:t>54</a:t>
            </a:fld>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dirty="0" smtClean="0">
                <a:solidFill>
                  <a:srgbClr val="002060"/>
                </a:solidFill>
              </a:rPr>
              <a:t>Complete Narration:  “Here are some strategies for getting more exercise.  Take 10-minute walks twice or more per day.   Work out </a:t>
            </a:r>
            <a:r>
              <a:rPr lang="en-US" i="1" dirty="0" smtClean="0">
                <a:solidFill>
                  <a:srgbClr val="002060"/>
                </a:solidFill>
              </a:rPr>
              <a:t>more</a:t>
            </a:r>
            <a:r>
              <a:rPr lang="en-US" dirty="0" smtClean="0">
                <a:solidFill>
                  <a:srgbClr val="002060"/>
                </a:solidFill>
              </a:rPr>
              <a:t> vigorously on weekends.  Keep a </a:t>
            </a:r>
            <a:r>
              <a:rPr lang="en-US" i="1" dirty="0" smtClean="0">
                <a:solidFill>
                  <a:srgbClr val="002060"/>
                </a:solidFill>
              </a:rPr>
              <a:t>record</a:t>
            </a:r>
            <a:r>
              <a:rPr lang="en-US" dirty="0" smtClean="0">
                <a:solidFill>
                  <a:srgbClr val="002060"/>
                </a:solidFill>
              </a:rPr>
              <a:t> of your exercise; maybe just mark it on your calendar.  Set daily and weekly goals.  Include your whole family in a more active life style.  Try new activities – bike rides, hiking nature trails, disc golf.  Find out what you like and do it! ”</a:t>
            </a:r>
          </a:p>
          <a:p>
            <a:pPr defTabSz="881063" eaLnBrk="1" hangingPunct="1">
              <a:spcBef>
                <a:spcPct val="0"/>
              </a:spcBef>
            </a:pPr>
            <a:endParaRPr lang="en-US" dirty="0" smtClean="0">
              <a:solidFill>
                <a:srgbClr val="002060"/>
              </a:solidFill>
            </a:endParaRPr>
          </a:p>
          <a:p>
            <a:pPr defTabSz="881063" eaLnBrk="1" hangingPunct="1">
              <a:spcBef>
                <a:spcPct val="0"/>
              </a:spcBef>
            </a:pPr>
            <a:r>
              <a:rPr lang="en-US" dirty="0" smtClean="0"/>
              <a:t>_________________________</a:t>
            </a:r>
          </a:p>
          <a:p>
            <a:pPr defTabSz="881063" eaLnBrk="1" hangingPunct="1">
              <a:spcBef>
                <a:spcPct val="0"/>
              </a:spcBef>
            </a:pPr>
            <a:endParaRPr lang="en-US" dirty="0" smtClean="0"/>
          </a:p>
          <a:p>
            <a:pPr defTabSz="881063" eaLnBrk="1" hangingPunct="1">
              <a:spcBef>
                <a:spcPct val="0"/>
              </a:spcBef>
            </a:pPr>
            <a:r>
              <a:rPr lang="en-US" dirty="0" smtClean="0"/>
              <a:t>Notes for Trainers:   Strategies for getting more exercise.  Do any participants maintain a record of their exercise?  Keeping a record is one of the keys to increasing exercise.    </a:t>
            </a:r>
          </a:p>
          <a:p>
            <a:pPr defTabSz="881063" eaLnBrk="1" hangingPunct="1">
              <a:spcBef>
                <a:spcPct val="0"/>
              </a:spcBef>
            </a:pPr>
            <a:endParaRPr lang="en-US" dirty="0" smtClean="0"/>
          </a:p>
          <a:p>
            <a:pPr defTabSz="881063" eaLnBrk="1" hangingPunct="1">
              <a:spcBef>
                <a:spcPct val="0"/>
              </a:spcBef>
            </a:pPr>
            <a:endParaRPr lang="en-US" dirty="0" smtClean="0">
              <a:solidFill>
                <a:srgbClr val="002060"/>
              </a:solidFill>
            </a:endParaRPr>
          </a:p>
          <a:p>
            <a:pPr defTabSz="881063" eaLnBrk="1" hangingPunct="1">
              <a:spcBef>
                <a:spcPct val="0"/>
              </a:spcBef>
            </a:pPr>
            <a:endParaRPr lang="en-US" dirty="0" smtClean="0">
              <a:solidFill>
                <a:srgbClr val="002060"/>
              </a:solidFill>
            </a:endParaRPr>
          </a:p>
          <a:p>
            <a:pPr defTabSz="881063" eaLnBrk="1" hangingPunct="1">
              <a:spcBef>
                <a:spcPct val="0"/>
              </a:spcBef>
            </a:pPr>
            <a:endParaRPr lang="en-US" dirty="0" smtClean="0"/>
          </a:p>
        </p:txBody>
      </p:sp>
      <p:sp>
        <p:nvSpPr>
          <p:cNvPr id="160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712325-E645-4345-B9EB-1323A7FE74DF}" type="slidenum">
              <a:rPr lang="en-US" smtClean="0"/>
              <a:pPr fontAlgn="base">
                <a:spcBef>
                  <a:spcPct val="0"/>
                </a:spcBef>
                <a:spcAft>
                  <a:spcPct val="0"/>
                </a:spcAft>
                <a:defRPr/>
              </a:pPr>
              <a:t>55</a:t>
            </a:fld>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20000"/>
          </a:bodyPr>
          <a:lstStyle/>
          <a:p>
            <a:pPr defTabSz="881299" eaLnBrk="1" fontAlgn="auto" hangingPunct="1">
              <a:spcBef>
                <a:spcPts val="0"/>
              </a:spcBef>
              <a:spcAft>
                <a:spcPts val="0"/>
              </a:spcAft>
              <a:defRPr/>
            </a:pPr>
            <a:r>
              <a:rPr lang="en-US" dirty="0" smtClean="0"/>
              <a:t>Complete Narration:  </a:t>
            </a:r>
            <a:r>
              <a:rPr lang="en-US" b="1" dirty="0" smtClean="0">
                <a:solidFill>
                  <a:srgbClr val="002060"/>
                </a:solidFill>
              </a:rPr>
              <a:t>“</a:t>
            </a:r>
            <a:r>
              <a:rPr lang="en-US" dirty="0" smtClean="0"/>
              <a:t>If you don’t exercise and eat a healthy diet, you are probably overweight.  At least half of commercial drivers are obese and another 25% are overweight.  Body-Mass Index, or BMI, is a measure of how fat or thin you are.  </a:t>
            </a:r>
            <a:r>
              <a:rPr lang="en-US" b="1" dirty="0" smtClean="0"/>
              <a:t>You can figure yours by taking </a:t>
            </a:r>
            <a:r>
              <a:rPr lang="en-US" dirty="0" smtClean="0"/>
              <a:t>your weight in pounds, dividing  it by your height in inches </a:t>
            </a:r>
            <a:r>
              <a:rPr lang="en-US" i="1" dirty="0" smtClean="0"/>
              <a:t>squared</a:t>
            </a:r>
            <a:r>
              <a:rPr lang="en-US" dirty="0" smtClean="0"/>
              <a:t>, and multiplying that by 703.  A BMI of less than 25 is normal.  25 to 30 means you are overweight.  A BMI above 30 means you are obese.  </a:t>
            </a:r>
            <a:r>
              <a:rPr lang="en-US" sz="3000" dirty="0">
                <a:solidFill>
                  <a:srgbClr val="002060"/>
                </a:solidFill>
              </a:rPr>
              <a:t>Being </a:t>
            </a:r>
            <a:r>
              <a:rPr lang="en-US" sz="3000" dirty="0" smtClean="0">
                <a:solidFill>
                  <a:srgbClr val="002060"/>
                </a:solidFill>
              </a:rPr>
              <a:t>overweight increases </a:t>
            </a:r>
            <a:r>
              <a:rPr lang="en-US" sz="3000" i="1" dirty="0" smtClean="0">
                <a:solidFill>
                  <a:srgbClr val="002060"/>
                </a:solidFill>
              </a:rPr>
              <a:t>many</a:t>
            </a:r>
            <a:r>
              <a:rPr lang="en-US" sz="3000" dirty="0" smtClean="0">
                <a:solidFill>
                  <a:srgbClr val="002060"/>
                </a:solidFill>
              </a:rPr>
              <a:t> health risks.  </a:t>
            </a:r>
            <a:r>
              <a:rPr lang="en-US" dirty="0" smtClean="0">
                <a:solidFill>
                  <a:srgbClr val="002060"/>
                </a:solidFill>
              </a:rPr>
              <a:t>There are just two good strategies for losing weight:  diet and exercise.”</a:t>
            </a:r>
          </a:p>
          <a:p>
            <a:pPr eaLnBrk="1" fontAlgn="auto" hangingPunct="1">
              <a:spcBef>
                <a:spcPts val="0"/>
              </a:spcBef>
              <a:spcAft>
                <a:spcPts val="0"/>
              </a:spcAft>
              <a:defRPr/>
            </a:pPr>
            <a:endParaRPr lang="en-US" b="1" dirty="0" smtClean="0">
              <a:solidFill>
                <a:srgbClr val="002060"/>
              </a:solidFill>
            </a:endParaRPr>
          </a:p>
          <a:p>
            <a:pPr eaLnBrk="1" fontAlgn="auto" hangingPunct="1">
              <a:spcBef>
                <a:spcPts val="0"/>
              </a:spcBef>
              <a:spcAft>
                <a:spcPts val="0"/>
              </a:spcAft>
              <a:defRPr/>
            </a:pPr>
            <a:r>
              <a:rPr lang="en-US" b="1" dirty="0" smtClean="0">
                <a:solidFill>
                  <a:srgbClr val="002060"/>
                </a:solidFill>
              </a:rPr>
              <a:t>_________________</a:t>
            </a:r>
          </a:p>
          <a:p>
            <a:pPr eaLnBrk="1" fontAlgn="auto" hangingPunct="1">
              <a:spcBef>
                <a:spcPts val="0"/>
              </a:spcBef>
              <a:spcAft>
                <a:spcPts val="0"/>
              </a:spcAft>
              <a:defRPr/>
            </a:pPr>
            <a:endParaRPr lang="en-US" b="1" dirty="0" smtClean="0">
              <a:solidFill>
                <a:srgbClr val="002060"/>
              </a:solidFill>
            </a:endParaRPr>
          </a:p>
          <a:p>
            <a:pPr eaLnBrk="1" fontAlgn="auto" hangingPunct="1">
              <a:spcBef>
                <a:spcPts val="0"/>
              </a:spcBef>
              <a:spcAft>
                <a:spcPts val="0"/>
              </a:spcAft>
              <a:defRPr/>
            </a:pPr>
            <a:r>
              <a:rPr lang="en-US" dirty="0" smtClean="0"/>
              <a:t>Notes for Trainers:   Driver weight statistics and effects.   If participants want to calculate their own BMIs, you may need to help them with the math.  Determining BMI in the metric system is much easier; simply take your weight in kilograms and divide it by your height in meters, squared. </a:t>
            </a:r>
          </a:p>
          <a:p>
            <a:pPr eaLnBrk="1" fontAlgn="auto" hangingPunct="1">
              <a:spcBef>
                <a:spcPts val="0"/>
              </a:spcBef>
              <a:spcAft>
                <a:spcPts val="0"/>
              </a:spcAft>
              <a:defRPr/>
            </a:pPr>
            <a:endParaRPr lang="en-US" dirty="0" smtClean="0"/>
          </a:p>
          <a:p>
            <a:pPr defTabSz="881299" eaLnBrk="1" fontAlgn="auto" hangingPunct="1">
              <a:spcBef>
                <a:spcPts val="0"/>
              </a:spcBef>
              <a:spcAft>
                <a:spcPts val="0"/>
              </a:spcAft>
              <a:defRPr/>
            </a:pPr>
            <a:r>
              <a:rPr lang="en-US" dirty="0" smtClean="0"/>
              <a:t>Additional information:  Weight studies:  Korelitz et al. (1993), Hickman et al. (in press).   Also note 2011 NIOSH survey (Siebert, 2012) results cited earlier; i.e., commercial driver obesity and overweight statistics may be even worse than those cited here.</a:t>
            </a:r>
          </a:p>
          <a:p>
            <a:pPr eaLnBrk="1" fontAlgn="auto" hangingPunct="1">
              <a:spcBef>
                <a:spcPts val="0"/>
              </a:spcBef>
              <a:spcAft>
                <a:spcPts val="0"/>
              </a:spcAft>
              <a:defRPr/>
            </a:pPr>
            <a:endParaRPr lang="en-US" dirty="0" smtClean="0"/>
          </a:p>
          <a:p>
            <a:pPr defTabSz="881299" eaLnBrk="1" fontAlgn="auto" hangingPunct="1">
              <a:spcBef>
                <a:spcPts val="0"/>
              </a:spcBef>
              <a:spcAft>
                <a:spcPts val="0"/>
              </a:spcAft>
              <a:defRPr/>
            </a:pPr>
            <a:r>
              <a:rPr lang="en-US" dirty="0" smtClean="0"/>
              <a:t>Additional fact:  Obese drivers are less likely to wear safety belts, perhaps because belts are uncomfortable for them.  This puts them at even greater risk.  Source:  Wiegand et al., 2008.</a:t>
            </a:r>
            <a:endParaRPr lang="en-US" dirty="0" smtClean="0">
              <a:solidFill>
                <a:srgbClr val="002060"/>
              </a:solidFill>
            </a:endParaRP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a:p>
        </p:txBody>
      </p:sp>
      <p:sp>
        <p:nvSpPr>
          <p:cNvPr id="162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9BBA72-1459-48EC-A0F5-EA916105F175}" type="slidenum">
              <a:rPr lang="en-US" smtClean="0"/>
              <a:pPr fontAlgn="base">
                <a:spcBef>
                  <a:spcPct val="0"/>
                </a:spcBef>
                <a:spcAft>
                  <a:spcPct val="0"/>
                </a:spcAft>
                <a:defRPr/>
              </a:pPr>
              <a:t>56</a:t>
            </a:fld>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defRPr/>
            </a:pPr>
            <a:r>
              <a:rPr lang="en-US" dirty="0" smtClean="0"/>
              <a:t>Complete Narration:  “Smoking, along with other tobacco use, is the l</a:t>
            </a:r>
            <a:r>
              <a:rPr lang="en-US" dirty="0" smtClean="0">
                <a:solidFill>
                  <a:srgbClr val="002060"/>
                </a:solidFill>
              </a:rPr>
              <a:t>eading preventable cause of disease, death, and disability.  About 21% of Americans smoke, but 46% of commercial drivers do.  Smoking causes lung cancer, other lung diseases, heart problems, and many other medical conditions.  Secondary smoke can hurt the health of your family members by increasing the risk </a:t>
            </a:r>
            <a:r>
              <a:rPr lang="en-US" dirty="0" smtClean="0"/>
              <a:t>of asthma and respiratory infections.  </a:t>
            </a:r>
            <a:r>
              <a:rPr lang="en-US" dirty="0" smtClean="0">
                <a:solidFill>
                  <a:srgbClr val="002060"/>
                </a:solidFill>
              </a:rPr>
              <a:t>Smoking costs each smoker on average more than $1,000 per year in medical costs.  To quit, see your doctor.  You can also call 1-800-QUIT-NOW or visit </a:t>
            </a:r>
            <a:r>
              <a:rPr lang="en-US" i="1" dirty="0" smtClean="0">
                <a:solidFill>
                  <a:srgbClr val="002060"/>
                </a:solidFill>
              </a:rPr>
              <a:t>www.smokefree.gov</a:t>
            </a:r>
            <a:r>
              <a:rPr lang="en-US" dirty="0" smtClean="0">
                <a:solidFill>
                  <a:srgbClr val="002060"/>
                </a:solidFill>
              </a:rPr>
              <a:t>. or</a:t>
            </a:r>
            <a:r>
              <a:rPr lang="en-US" sz="1200" dirty="0" smtClean="0"/>
              <a:t> </a:t>
            </a:r>
            <a:r>
              <a:rPr lang="en-US" sz="1200" dirty="0" smtClean="0">
                <a:hlinkClick r:id="rId3"/>
              </a:rPr>
              <a:t>www.hc-sc.gc.ca</a:t>
            </a:r>
            <a:r>
              <a:rPr lang="en-US" sz="1200" dirty="0" smtClean="0"/>
              <a:t> for the </a:t>
            </a:r>
            <a:r>
              <a:rPr lang="en-US" sz="1200" dirty="0" err="1" smtClean="0"/>
              <a:t>quitline</a:t>
            </a:r>
            <a:r>
              <a:rPr lang="en-US" sz="1200" dirty="0" smtClean="0"/>
              <a:t> in your Province.</a:t>
            </a:r>
            <a:r>
              <a:rPr lang="en-US" dirty="0" smtClean="0">
                <a:solidFill>
                  <a:srgbClr val="002060"/>
                </a:solidFill>
              </a:rPr>
              <a:t>” </a:t>
            </a:r>
          </a:p>
          <a:p>
            <a:pPr eaLnBrk="1" hangingPunct="1">
              <a:lnSpc>
                <a:spcPct val="90000"/>
              </a:lnSpc>
              <a:spcBef>
                <a:spcPct val="0"/>
              </a:spcBef>
            </a:pPr>
            <a:endParaRPr lang="en-US" dirty="0" smtClean="0"/>
          </a:p>
          <a:p>
            <a:pPr eaLnBrk="1" hangingPunct="1">
              <a:lnSpc>
                <a:spcPct val="90000"/>
              </a:lnSpc>
              <a:spcBef>
                <a:spcPct val="0"/>
              </a:spcBef>
            </a:pPr>
            <a:r>
              <a:rPr lang="en-US" dirty="0" smtClean="0"/>
              <a:t>_______</a:t>
            </a:r>
          </a:p>
          <a:p>
            <a:pPr eaLnBrk="1" hangingPunct="1">
              <a:lnSpc>
                <a:spcPct val="90000"/>
              </a:lnSpc>
              <a:spcBef>
                <a:spcPct val="0"/>
              </a:spcBef>
            </a:pPr>
            <a:endParaRPr lang="en-US" dirty="0" smtClean="0"/>
          </a:p>
          <a:p>
            <a:pPr eaLnBrk="1" hangingPunct="1">
              <a:lnSpc>
                <a:spcPct val="90000"/>
              </a:lnSpc>
              <a:spcBef>
                <a:spcPct val="0"/>
              </a:spcBef>
            </a:pPr>
            <a:r>
              <a:rPr lang="en-US" dirty="0" smtClean="0"/>
              <a:t>Notes for Trainers:   If a person smokes, quitting should be their #1 health priority.   Medical cost data from American Lung Association.   Smoking statistics based on 2011 NIOSH survey (Siebert, 2012).</a:t>
            </a:r>
          </a:p>
          <a:p>
            <a:pPr eaLnBrk="1" hangingPunct="1">
              <a:lnSpc>
                <a:spcPct val="90000"/>
              </a:lnSpc>
              <a:spcBef>
                <a:spcPct val="0"/>
              </a:spcBef>
            </a:pPr>
            <a:endParaRPr lang="en-US" dirty="0" smtClean="0"/>
          </a:p>
          <a:p>
            <a:pPr eaLnBrk="1" hangingPunct="1">
              <a:lnSpc>
                <a:spcPct val="90000"/>
              </a:lnSpc>
              <a:spcBef>
                <a:spcPct val="0"/>
              </a:spcBef>
            </a:pPr>
            <a:r>
              <a:rPr lang="en-US" dirty="0" smtClean="0"/>
              <a:t> </a:t>
            </a:r>
          </a:p>
        </p:txBody>
      </p:sp>
      <p:sp>
        <p:nvSpPr>
          <p:cNvPr id="164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9E8070-CD08-4731-A76F-BB927B9DC472}" type="slidenum">
              <a:rPr lang="en-US" smtClean="0"/>
              <a:pPr fontAlgn="base">
                <a:spcBef>
                  <a:spcPct val="0"/>
                </a:spcBef>
                <a:spcAft>
                  <a:spcPct val="0"/>
                </a:spcAft>
                <a:defRPr/>
              </a:pPr>
              <a:t>57</a:t>
            </a:fld>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“You and your family know that c</a:t>
            </a:r>
            <a:r>
              <a:rPr lang="en-US" smtClean="0">
                <a:solidFill>
                  <a:srgbClr val="002060"/>
                </a:solidFill>
              </a:rPr>
              <a:t>ommercial driving can be stressful!  The job involves long hours, fighting traffic, schedule pressure, and isolation from family and friends.  One study found truck driver stress to be higher than that of 90% of the population.  Stress </a:t>
            </a:r>
            <a:r>
              <a:rPr lang="en-US" i="1" smtClean="0">
                <a:solidFill>
                  <a:srgbClr val="002060"/>
                </a:solidFill>
              </a:rPr>
              <a:t>symptoms</a:t>
            </a:r>
            <a:r>
              <a:rPr lang="en-US" smtClean="0">
                <a:solidFill>
                  <a:srgbClr val="002060"/>
                </a:solidFill>
              </a:rPr>
              <a:t> include headaches, sleep disturbances, difficulty concentrating, short temper, upset stomach, job dissatisfaction, and low morale.”</a:t>
            </a:r>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a:t>
            </a:r>
            <a:r>
              <a:rPr lang="en-US" smtClean="0">
                <a:solidFill>
                  <a:srgbClr val="002060"/>
                </a:solidFill>
              </a:rPr>
              <a:t>One study found truck driver stress to be higher than 90% that of the population.  </a:t>
            </a:r>
            <a:r>
              <a:rPr lang="en-US" smtClean="0"/>
              <a:t>Study cited:  Orris et al, 1997, in Roberts &amp; York (2000).  </a:t>
            </a:r>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solidFill>
                  <a:srgbClr val="002060"/>
                </a:solidFill>
              </a:rPr>
              <a:t> </a:t>
            </a:r>
          </a:p>
          <a:p>
            <a:pPr eaLnBrk="1" hangingPunct="1">
              <a:spcBef>
                <a:spcPct val="0"/>
              </a:spcBef>
            </a:pPr>
            <a:r>
              <a:rPr lang="en-US" smtClean="0">
                <a:solidFill>
                  <a:srgbClr val="002060"/>
                </a:solidFill>
              </a:rPr>
              <a:t> </a:t>
            </a:r>
            <a:endParaRPr lang="en-US" smtClean="0"/>
          </a:p>
        </p:txBody>
      </p:sp>
      <p:sp>
        <p:nvSpPr>
          <p:cNvPr id="166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E63155-96D6-496E-95E8-AF390DDD5CF1}" type="slidenum">
              <a:rPr lang="en-US" smtClean="0"/>
              <a:pPr fontAlgn="base">
                <a:spcBef>
                  <a:spcPct val="0"/>
                </a:spcBef>
                <a:spcAft>
                  <a:spcPct val="0"/>
                </a:spcAft>
                <a:defRPr/>
              </a:pPr>
              <a:t>58</a:t>
            </a:fld>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sz="1100" smtClean="0"/>
              <a:t>Complete Narration:  “T</a:t>
            </a:r>
            <a:r>
              <a:rPr lang="en-US" sz="1100" smtClean="0">
                <a:solidFill>
                  <a:srgbClr val="002060"/>
                </a:solidFill>
              </a:rPr>
              <a:t>here are effective strategies to deal with stress.  Embrace a positive outlook and positive behaviors.  Strike a balance between work and your personal life.  Pursue personal interests, especially those that involve physical or social activities.  Find and sustain a support network of family, friends, and co-workers.  Try to improve your home and work environment to make things better.  Finally, get serious about relaxing!  Learn about </a:t>
            </a:r>
            <a:r>
              <a:rPr lang="en-US" sz="1100" i="1" smtClean="0">
                <a:solidFill>
                  <a:srgbClr val="002060"/>
                </a:solidFill>
              </a:rPr>
              <a:t>relaxation breathing </a:t>
            </a:r>
            <a:r>
              <a:rPr lang="en-US" sz="1100" smtClean="0">
                <a:solidFill>
                  <a:srgbClr val="002060"/>
                </a:solidFill>
              </a:rPr>
              <a:t>and give it a try.  Take short walks, meditate, read -- experiment until you find methods that work for the whole family.” </a:t>
            </a:r>
          </a:p>
          <a:p>
            <a:pPr eaLnBrk="1" hangingPunct="1">
              <a:lnSpc>
                <a:spcPct val="80000"/>
              </a:lnSpc>
              <a:spcBef>
                <a:spcPct val="0"/>
              </a:spcBef>
            </a:pPr>
            <a:endParaRPr lang="en-US" sz="1100" smtClean="0"/>
          </a:p>
          <a:p>
            <a:pPr eaLnBrk="1" hangingPunct="1">
              <a:lnSpc>
                <a:spcPct val="80000"/>
              </a:lnSpc>
              <a:spcBef>
                <a:spcPct val="0"/>
              </a:spcBef>
            </a:pPr>
            <a:r>
              <a:rPr lang="en-US" sz="1100" smtClean="0"/>
              <a:t>_______</a:t>
            </a:r>
          </a:p>
          <a:p>
            <a:pPr eaLnBrk="1" hangingPunct="1">
              <a:lnSpc>
                <a:spcPct val="80000"/>
              </a:lnSpc>
              <a:spcBef>
                <a:spcPct val="0"/>
              </a:spcBef>
            </a:pPr>
            <a:endParaRPr lang="en-US" sz="1100" smtClean="0"/>
          </a:p>
          <a:p>
            <a:pPr eaLnBrk="1" hangingPunct="1">
              <a:lnSpc>
                <a:spcPct val="80000"/>
              </a:lnSpc>
              <a:spcBef>
                <a:spcPct val="0"/>
              </a:spcBef>
            </a:pPr>
            <a:r>
              <a:rPr lang="en-US" sz="1100" smtClean="0"/>
              <a:t>Notes for Trainers:  Strategies for stress reduction.   Many of these are healthful in other ways as well.   </a:t>
            </a:r>
          </a:p>
          <a:p>
            <a:pPr eaLnBrk="1" hangingPunct="1">
              <a:lnSpc>
                <a:spcPct val="80000"/>
              </a:lnSpc>
              <a:spcBef>
                <a:spcPct val="0"/>
              </a:spcBef>
            </a:pPr>
            <a:endParaRPr lang="en-US" sz="1100" smtClean="0"/>
          </a:p>
          <a:p>
            <a:pPr eaLnBrk="1" hangingPunct="1">
              <a:lnSpc>
                <a:spcPct val="80000"/>
              </a:lnSpc>
              <a:spcBef>
                <a:spcPct val="0"/>
              </a:spcBef>
            </a:pPr>
            <a:endParaRPr lang="en-US" sz="1100" smtClean="0">
              <a:solidFill>
                <a:srgbClr val="002060"/>
              </a:solidFill>
            </a:endParaRPr>
          </a:p>
          <a:p>
            <a:pPr eaLnBrk="1" hangingPunct="1">
              <a:lnSpc>
                <a:spcPct val="80000"/>
              </a:lnSpc>
              <a:spcBef>
                <a:spcPct val="0"/>
              </a:spcBef>
            </a:pPr>
            <a:r>
              <a:rPr lang="en-US" sz="1100" smtClean="0">
                <a:solidFill>
                  <a:srgbClr val="002060"/>
                </a:solidFill>
              </a:rPr>
              <a:t> </a:t>
            </a:r>
            <a:endParaRPr lang="en-US" sz="1100" smtClean="0"/>
          </a:p>
        </p:txBody>
      </p:sp>
      <p:sp>
        <p:nvSpPr>
          <p:cNvPr id="168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544447-90EA-4177-96A4-DB4351DC414F}" type="slidenum">
              <a:rPr lang="en-US" smtClean="0"/>
              <a:pPr fontAlgn="base">
                <a:spcBef>
                  <a:spcPct val="0"/>
                </a:spcBef>
                <a:spcAft>
                  <a:spcPct val="0"/>
                </a:spcAft>
                <a:defRPr/>
              </a:pPr>
              <a:t>59</a:t>
            </a:fld>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dirty="0" smtClean="0">
                <a:solidFill>
                  <a:srgbClr val="002060"/>
                </a:solidFill>
              </a:rPr>
              <a:t>Complete Narration:   “Like food and water, sleep is a biological need, Have you ever felt crabby when you were hungry? Getting poor or inadequate sleep can have the same effect, often straining relationships within your family.  Poor sleep contributes to cardiac conditions, diabetes, obesity, psychological disorders, and other medical conditions. </a:t>
            </a:r>
            <a:r>
              <a:rPr lang="en-US" i="1" dirty="0" smtClean="0">
                <a:solidFill>
                  <a:srgbClr val="002060"/>
                </a:solidFill>
              </a:rPr>
              <a:t> Good</a:t>
            </a:r>
            <a:r>
              <a:rPr lang="en-US" dirty="0" smtClean="0">
                <a:solidFill>
                  <a:srgbClr val="002060"/>
                </a:solidFill>
              </a:rPr>
              <a:t> sleep promotes wellness, high performance, and personal happiness.”</a:t>
            </a:r>
          </a:p>
          <a:p>
            <a:pPr defTabSz="881063" eaLnBrk="1" hangingPunct="1">
              <a:spcBef>
                <a:spcPct val="0"/>
              </a:spcBef>
            </a:pPr>
            <a:r>
              <a:rPr lang="en-US" dirty="0" smtClean="0">
                <a:solidFill>
                  <a:srgbClr val="002060"/>
                </a:solidFill>
              </a:rPr>
              <a:t>________________</a:t>
            </a:r>
          </a:p>
          <a:p>
            <a:pPr defTabSz="881063" eaLnBrk="1" hangingPunct="1">
              <a:spcBef>
                <a:spcPct val="0"/>
              </a:spcBef>
            </a:pPr>
            <a:endParaRPr lang="en-US" dirty="0" smtClean="0">
              <a:solidFill>
                <a:srgbClr val="002060"/>
              </a:solidFill>
            </a:endParaRPr>
          </a:p>
          <a:p>
            <a:pPr defTabSz="881063" eaLnBrk="1" hangingPunct="1">
              <a:spcBef>
                <a:spcPct val="0"/>
              </a:spcBef>
            </a:pPr>
            <a:r>
              <a:rPr lang="en-US" dirty="0" smtClean="0">
                <a:solidFill>
                  <a:srgbClr val="002060"/>
                </a:solidFill>
              </a:rPr>
              <a:t>Notes for trainers:  Research continues to tell us more about the importance of sleep and the negative health consequences of poor sleep.  Sleep is almost as important as a good diet and exercise for one’s overall health.  Poor sleep degrades health, while good sleep improves it.   </a:t>
            </a:r>
          </a:p>
          <a:p>
            <a:pPr defTabSz="881063" eaLnBrk="1" hangingPunct="1">
              <a:spcBef>
                <a:spcPct val="0"/>
              </a:spcBef>
            </a:pPr>
            <a:endParaRPr lang="en-US" dirty="0" smtClean="0">
              <a:solidFill>
                <a:srgbClr val="002060"/>
              </a:solidFill>
            </a:endParaRPr>
          </a:p>
          <a:p>
            <a:pPr defTabSz="881063" eaLnBrk="1" hangingPunct="1">
              <a:spcBef>
                <a:spcPct val="0"/>
              </a:spcBef>
            </a:pPr>
            <a:endParaRPr lang="en-US" dirty="0" smtClean="0"/>
          </a:p>
          <a:p>
            <a:pPr defTabSz="881063" eaLnBrk="1" hangingPunct="1">
              <a:spcBef>
                <a:spcPct val="0"/>
              </a:spcBef>
            </a:pPr>
            <a:endParaRPr lang="en-US" dirty="0" smtClean="0">
              <a:solidFill>
                <a:srgbClr val="002060"/>
              </a:solidFill>
            </a:endParaRPr>
          </a:p>
          <a:p>
            <a:pPr defTabSz="881063" eaLnBrk="1" hangingPunct="1">
              <a:spcBef>
                <a:spcPct val="0"/>
              </a:spcBef>
            </a:pPr>
            <a:endParaRPr lang="en-US" dirty="0" smtClean="0"/>
          </a:p>
        </p:txBody>
      </p:sp>
      <p:sp>
        <p:nvSpPr>
          <p:cNvPr id="35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9B988D-2CB0-48FF-AF04-64B3430B6A9F}" type="slidenum">
              <a:rPr lang="en-US" smtClean="0"/>
              <a:pPr fontAlgn="base">
                <a:spcBef>
                  <a:spcPct val="0"/>
                </a:spcBef>
                <a:spcAft>
                  <a:spcPct val="0"/>
                </a:spcAft>
                <a:defRPr/>
              </a:pPr>
              <a:t>6</a:t>
            </a:fld>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t>
            </a:r>
            <a:r>
              <a:rPr lang="en-US" smtClean="0">
                <a:solidFill>
                  <a:srgbClr val="002060"/>
                </a:solidFill>
              </a:rPr>
              <a:t>One commercial driver survey found that lack of family time was the biggest single health and wellness concern.  Therefore, make the most of the time you have together!</a:t>
            </a:r>
            <a:r>
              <a:rPr lang="en-US" smtClean="0"/>
              <a:t>   </a:t>
            </a:r>
            <a:r>
              <a:rPr lang="en-US" smtClean="0">
                <a:solidFill>
                  <a:srgbClr val="002060"/>
                </a:solidFill>
              </a:rPr>
              <a:t>On the negative side, driver personal and family problems sometimes lead to unsafe driving and to accidents.  On the positive side, good relationships with family and friends can have many benefits.  Work to improve these relationships.  Keep in touch and communicate with each other.  Value and foster each one another.  Do fun things together, like family outings.  Be positive, and show support.</a:t>
            </a:r>
          </a:p>
          <a:p>
            <a:pPr eaLnBrk="1" hangingPunct="1">
              <a:spcBef>
                <a:spcPct val="0"/>
              </a:spcBef>
            </a:pPr>
            <a:r>
              <a:rPr lang="en-US" smtClean="0">
                <a:solidFill>
                  <a:srgbClr val="002060"/>
                </a:solidFill>
              </a:rPr>
              <a:t>_______________</a:t>
            </a: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Notes for trainers:   While factors like poor diet, obesity, lack of exercise, and smoking have greater medical effects, lack of family time probably has greater psychological effects on drivers.  That’s why families should take advantage of the time they have together.  </a:t>
            </a:r>
            <a:r>
              <a:rPr lang="en-US" smtClean="0"/>
              <a:t>Survey:  Roberts &amp; York, 2000.</a:t>
            </a:r>
          </a:p>
          <a:p>
            <a:pPr eaLnBrk="1" hangingPunct="1">
              <a:spcBef>
                <a:spcPct val="0"/>
              </a:spcBef>
            </a:pPr>
            <a:endParaRPr lang="en-US" smtClean="0">
              <a:solidFill>
                <a:srgbClr val="002060"/>
              </a:solidFill>
            </a:endParaRPr>
          </a:p>
          <a:p>
            <a:pPr eaLnBrk="1" hangingPunct="1">
              <a:spcBef>
                <a:spcPct val="0"/>
              </a:spcBef>
            </a:pPr>
            <a:endParaRPr lang="en-US" smtClean="0">
              <a:solidFill>
                <a:srgbClr val="002060"/>
              </a:solidFill>
            </a:endParaRPr>
          </a:p>
          <a:p>
            <a:pPr eaLnBrk="1" hangingPunct="1">
              <a:spcBef>
                <a:spcPct val="0"/>
              </a:spcBef>
            </a:pPr>
            <a:endParaRPr lang="en-US" b="1" smtClean="0">
              <a:solidFill>
                <a:srgbClr val="002060"/>
              </a:solidFill>
            </a:endParaRPr>
          </a:p>
          <a:p>
            <a:pPr eaLnBrk="1" hangingPunct="1">
              <a:spcBef>
                <a:spcPct val="0"/>
              </a:spcBef>
            </a:pPr>
            <a:endParaRPr lang="en-US" smtClean="0"/>
          </a:p>
          <a:p>
            <a:pPr eaLnBrk="1" hangingPunct="1">
              <a:spcBef>
                <a:spcPct val="0"/>
              </a:spcBef>
            </a:pPr>
            <a:r>
              <a:rPr lang="en-US" smtClean="0">
                <a:solidFill>
                  <a:srgbClr val="002060"/>
                </a:solidFill>
              </a:rPr>
              <a:t> </a:t>
            </a:r>
            <a:r>
              <a:rPr lang="en-US" smtClean="0"/>
              <a:t> </a:t>
            </a:r>
          </a:p>
        </p:txBody>
      </p:sp>
      <p:sp>
        <p:nvSpPr>
          <p:cNvPr id="171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D0CD19-BC8C-4DF6-B410-02F867B004EA}" type="slidenum">
              <a:rPr lang="en-US" smtClean="0"/>
              <a:pPr fontAlgn="base">
                <a:spcBef>
                  <a:spcPct val="0"/>
                </a:spcBef>
                <a:spcAft>
                  <a:spcPct val="0"/>
                </a:spcAft>
                <a:defRPr/>
              </a:pPr>
              <a:t>60</a:t>
            </a:fld>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“Caffeine is the </a:t>
            </a:r>
            <a:r>
              <a:rPr lang="en-US" smtClean="0">
                <a:solidFill>
                  <a:srgbClr val="002060"/>
                </a:solidFill>
              </a:rPr>
              <a:t>most widely used stimulant.  Caffeine is found in coffee, tea, most sodas, energy drinks, and some medications.  It is generally safe and healthy if used in moderation.  Caffeine generally improves both alertness  and performance.  However, caffeine effects and tolerance vary widely for different people.  Caffeine is effective in supporting alertness, but is not a </a:t>
            </a:r>
            <a:r>
              <a:rPr lang="en-US" i="1" smtClean="0">
                <a:solidFill>
                  <a:srgbClr val="002060"/>
                </a:solidFill>
              </a:rPr>
              <a:t>substitute</a:t>
            </a:r>
            <a:r>
              <a:rPr lang="en-US" smtClean="0">
                <a:solidFill>
                  <a:srgbClr val="002060"/>
                </a:solidFill>
              </a:rPr>
              <a:t> for sleep.” </a:t>
            </a:r>
          </a:p>
          <a:p>
            <a:pPr defTabSz="881063" eaLnBrk="1" hangingPunct="1">
              <a:spcBef>
                <a:spcPct val="0"/>
              </a:spcBef>
            </a:pPr>
            <a:endParaRPr lang="en-US" smtClean="0"/>
          </a:p>
          <a:p>
            <a:pPr defTabSz="881063" eaLnBrk="1" hangingPunct="1">
              <a:spcBef>
                <a:spcPct val="0"/>
              </a:spcBef>
            </a:pPr>
            <a:r>
              <a:rPr lang="en-US" smtClean="0"/>
              <a:t>_______</a:t>
            </a:r>
          </a:p>
          <a:p>
            <a:pPr defTabSz="881063" eaLnBrk="1" hangingPunct="1">
              <a:spcBef>
                <a:spcPct val="0"/>
              </a:spcBef>
            </a:pPr>
            <a:endParaRPr lang="en-US" smtClean="0"/>
          </a:p>
          <a:p>
            <a:pPr defTabSz="881063" eaLnBrk="1" hangingPunct="1">
              <a:spcBef>
                <a:spcPct val="0"/>
              </a:spcBef>
            </a:pPr>
            <a:r>
              <a:rPr lang="en-US" smtClean="0"/>
              <a:t>Notes for Trainers:   Caffeine basics.  People may be surprised to learn that caffeine is not unhealthful if used in moderation.  Module 3 has more information on caffeine.  For additional information on the behavioral effects of caffeine and other drugs, see Krueger et al. (2011).  </a:t>
            </a:r>
          </a:p>
          <a:p>
            <a:pPr defTabSz="881063" eaLnBrk="1" hangingPunct="1">
              <a:spcBef>
                <a:spcPct val="0"/>
              </a:spcBef>
            </a:pPr>
            <a:endParaRPr lang="en-US" smtClean="0"/>
          </a:p>
          <a:p>
            <a:pPr defTabSz="881063" eaLnBrk="1" hangingPunct="1">
              <a:spcBef>
                <a:spcPct val="0"/>
              </a:spcBef>
            </a:pPr>
            <a:endParaRPr lang="en-US" smtClean="0">
              <a:solidFill>
                <a:srgbClr val="002060"/>
              </a:solidFill>
            </a:endParaRPr>
          </a:p>
        </p:txBody>
      </p:sp>
      <p:sp>
        <p:nvSpPr>
          <p:cNvPr id="177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DAE47F-07AA-487F-9F5B-9FF5394E1FC7}" type="slidenum">
              <a:rPr lang="en-US" smtClean="0"/>
              <a:pPr fontAlgn="base">
                <a:spcBef>
                  <a:spcPct val="0"/>
                </a:spcBef>
                <a:spcAft>
                  <a:spcPct val="0"/>
                </a:spcAft>
                <a:defRPr/>
              </a:pPr>
              <a:t>61</a:t>
            </a:fld>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t>
            </a:r>
            <a:r>
              <a:rPr lang="en-US" smtClean="0">
                <a:solidFill>
                  <a:srgbClr val="002060"/>
                </a:solidFill>
              </a:rPr>
              <a:t>Like any stimulant, caffeine makes sleep more difficult.  Avoid caffeine within 6 to 8 hours of your main sleep period.  Effects vary widely, and some people are even more sensitive.  If you have trouble going to sleep, reduce your caffeine intake, and increase the time between your last dose and bedtime.”</a:t>
            </a: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Anyone using caffeine needs to find the amount and pattern of use that gives them alertness benefits without disrupting their sleep.   Principal source:  Krueger &amp; Leaman, 2011.</a:t>
            </a:r>
            <a:endParaRPr lang="en-US" smtClean="0">
              <a:solidFill>
                <a:srgbClr val="002060"/>
              </a:solidFill>
            </a:endParaRP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1792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88C037-B553-43C2-ACFB-3ECB742E13D7}" type="slidenum">
              <a:rPr lang="en-US" smtClean="0"/>
              <a:pPr fontAlgn="base">
                <a:spcBef>
                  <a:spcPct val="0"/>
                </a:spcBef>
                <a:spcAft>
                  <a:spcPct val="0"/>
                </a:spcAft>
                <a:defRPr/>
              </a:pPr>
              <a:t>62</a:t>
            </a:fld>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“Then there is alcohol.  </a:t>
            </a:r>
            <a:r>
              <a:rPr lang="en-US" smtClean="0">
                <a:solidFill>
                  <a:srgbClr val="002060"/>
                </a:solidFill>
              </a:rPr>
              <a:t>Some people use </a:t>
            </a:r>
            <a:r>
              <a:rPr lang="en-US" i="1" smtClean="0">
                <a:solidFill>
                  <a:srgbClr val="002060"/>
                </a:solidFill>
              </a:rPr>
              <a:t>alcohol</a:t>
            </a:r>
            <a:r>
              <a:rPr lang="en-US" smtClean="0">
                <a:solidFill>
                  <a:srgbClr val="002060"/>
                </a:solidFill>
              </a:rPr>
              <a:t> as a sleep aid, and alcohol usually does make you sleepy.  But it actually </a:t>
            </a:r>
            <a:r>
              <a:rPr lang="en-US" i="1" smtClean="0">
                <a:solidFill>
                  <a:srgbClr val="C00000"/>
                </a:solidFill>
              </a:rPr>
              <a:t>disrupts</a:t>
            </a:r>
            <a:r>
              <a:rPr lang="en-US" smtClean="0">
                <a:solidFill>
                  <a:srgbClr val="002060"/>
                </a:solidFill>
              </a:rPr>
              <a:t> sleep.  It can cause “rebound” awakening after a few hours.  Maybe you have had the experience of drinking in the evening and later awakening 3 or 4 hours after going to sleep.  Alcohol also makes OSA worse.  Your throat tissue becomes more relaxed and thus closes more easily.”</a:t>
            </a:r>
          </a:p>
          <a:p>
            <a:pPr eaLnBrk="1" hangingPunct="1">
              <a:spcBef>
                <a:spcPct val="0"/>
              </a:spcBef>
            </a:pPr>
            <a:endParaRPr lang="en-US" smtClean="0">
              <a:solidFill>
                <a:srgbClr val="002060"/>
              </a:solidFill>
            </a:endParaRP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As with caffeine, alcohol can affect different people differently.   Alcohol use in the hours before bedtime is disruptive to sleep.  These disruptive effects may increase with aging.  Also note</a:t>
            </a:r>
            <a:r>
              <a:rPr lang="en-US" smtClean="0">
                <a:solidFill>
                  <a:srgbClr val="002060"/>
                </a:solidFill>
              </a:rPr>
              <a:t>:  </a:t>
            </a:r>
            <a:r>
              <a:rPr lang="en-US" smtClean="0"/>
              <a:t>Alcohol use by commercial drivers is rare as a primary cause of crashes.</a:t>
            </a:r>
            <a:endParaRPr lang="en-US" smtClean="0">
              <a:solidFill>
                <a:srgbClr val="002060"/>
              </a:solidFill>
            </a:endParaRP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solidFill>
                <a:srgbClr val="002060"/>
              </a:solidFill>
            </a:endParaRPr>
          </a:p>
          <a:p>
            <a:pPr eaLnBrk="1" hangingPunct="1">
              <a:spcBef>
                <a:spcPct val="0"/>
              </a:spcBef>
            </a:pPr>
            <a:r>
              <a:rPr lang="en-US" smtClean="0"/>
              <a:t> </a:t>
            </a:r>
          </a:p>
        </p:txBody>
      </p:sp>
      <p:sp>
        <p:nvSpPr>
          <p:cNvPr id="1812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986187-C4DA-4586-B25E-C28DA88BA965}" type="slidenum">
              <a:rPr lang="en-US" smtClean="0"/>
              <a:pPr fontAlgn="base">
                <a:spcBef>
                  <a:spcPct val="0"/>
                </a:spcBef>
                <a:spcAft>
                  <a:spcPct val="0"/>
                </a:spcAft>
                <a:defRPr/>
              </a:pPr>
              <a:t>63</a:t>
            </a:fld>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“Many people use drugs to induce sleep, and some can be used safely.  </a:t>
            </a:r>
            <a:r>
              <a:rPr lang="en-US" smtClean="0">
                <a:solidFill>
                  <a:srgbClr val="002060"/>
                </a:solidFill>
              </a:rPr>
              <a:t>There are two general categories of sleeping pills.  The first is </a:t>
            </a:r>
            <a:r>
              <a:rPr lang="en-US" i="1" smtClean="0">
                <a:solidFill>
                  <a:srgbClr val="002060"/>
                </a:solidFill>
              </a:rPr>
              <a:t>non</a:t>
            </a:r>
            <a:r>
              <a:rPr lang="en-US" smtClean="0">
                <a:solidFill>
                  <a:srgbClr val="002060"/>
                </a:solidFill>
              </a:rPr>
              <a:t>-prescription, Over-The-Counter drugs like Tylenol PM and Benadryl.  And there are </a:t>
            </a:r>
            <a:r>
              <a:rPr lang="en-US" i="1" smtClean="0">
                <a:solidFill>
                  <a:srgbClr val="002060"/>
                </a:solidFill>
              </a:rPr>
              <a:t>prescription</a:t>
            </a:r>
            <a:r>
              <a:rPr lang="en-US" smtClean="0">
                <a:solidFill>
                  <a:srgbClr val="002060"/>
                </a:solidFill>
              </a:rPr>
              <a:t>  sleeping pills like Ambien, Sonata, and Lunesta.  </a:t>
            </a:r>
            <a:r>
              <a:rPr lang="en-US" smtClean="0"/>
              <a:t>Sleeping pills can be effective, but there are some important cautions.  First, no</a:t>
            </a:r>
            <a:r>
              <a:rPr lang="en-US" smtClean="0">
                <a:solidFill>
                  <a:srgbClr val="002060"/>
                </a:solidFill>
              </a:rPr>
              <a:t> sleeping pill provides 100% natural sleep.  Most have side effects.  Most are habit-forming , and some cause withdrawal symptoms.  Follow  dosage directions carefully!”</a:t>
            </a:r>
          </a:p>
          <a:p>
            <a:pPr defTabSz="881063" eaLnBrk="1" hangingPunct="1">
              <a:spcBef>
                <a:spcPct val="0"/>
              </a:spcBef>
            </a:pPr>
            <a:endParaRPr lang="en-US" smtClean="0"/>
          </a:p>
          <a:p>
            <a:pPr defTabSz="881063" eaLnBrk="1" hangingPunct="1">
              <a:spcBef>
                <a:spcPct val="0"/>
              </a:spcBef>
            </a:pPr>
            <a:r>
              <a:rPr lang="en-US" smtClean="0"/>
              <a:t>_______</a:t>
            </a:r>
          </a:p>
          <a:p>
            <a:pPr defTabSz="881063" eaLnBrk="1" hangingPunct="1">
              <a:spcBef>
                <a:spcPct val="0"/>
              </a:spcBef>
            </a:pPr>
            <a:endParaRPr lang="en-US" smtClean="0"/>
          </a:p>
          <a:p>
            <a:pPr defTabSz="881063" eaLnBrk="1" hangingPunct="1">
              <a:spcBef>
                <a:spcPct val="0"/>
              </a:spcBef>
            </a:pPr>
            <a:r>
              <a:rPr lang="en-US" smtClean="0"/>
              <a:t>Notes for Trainers:   Sleeping pills can be helpful or harmful to sleep and wellness.  Following dosage directions is critical.  Module 3 has more information on sleeping pills.   </a:t>
            </a:r>
          </a:p>
          <a:p>
            <a:pPr defTabSz="881063" eaLnBrk="1" hangingPunct="1">
              <a:spcBef>
                <a:spcPct val="0"/>
              </a:spcBef>
            </a:pPr>
            <a:endParaRPr lang="en-US" smtClean="0"/>
          </a:p>
          <a:p>
            <a:pPr defTabSz="881063" eaLnBrk="1" hangingPunct="1">
              <a:spcBef>
                <a:spcPct val="0"/>
              </a:spcBef>
            </a:pPr>
            <a:endParaRPr lang="en-US" smtClean="0"/>
          </a:p>
        </p:txBody>
      </p:sp>
      <p:sp>
        <p:nvSpPr>
          <p:cNvPr id="183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28035D-4E9D-4185-A9DD-1440290206AA}" type="slidenum">
              <a:rPr lang="en-US" smtClean="0"/>
              <a:pPr fontAlgn="base">
                <a:spcBef>
                  <a:spcPct val="0"/>
                </a:spcBef>
                <a:spcAft>
                  <a:spcPct val="0"/>
                </a:spcAft>
                <a:defRPr/>
              </a:pPr>
              <a:t>64</a:t>
            </a:fld>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“Finally, </a:t>
            </a:r>
            <a:r>
              <a:rPr lang="en-US" i="1" smtClean="0"/>
              <a:t>other</a:t>
            </a:r>
            <a:r>
              <a:rPr lang="en-US" smtClean="0"/>
              <a:t> medications may have fatigue side effects, </a:t>
            </a:r>
            <a:r>
              <a:rPr lang="en-US" smtClean="0">
                <a:solidFill>
                  <a:srgbClr val="002060"/>
                </a:solidFill>
              </a:rPr>
              <a:t>like d</a:t>
            </a:r>
            <a:r>
              <a:rPr lang="en-US" smtClean="0">
                <a:solidFill>
                  <a:srgbClr val="002060"/>
                </a:solidFill>
                <a:sym typeface="Wingdings" pitchFamily="2" charset="2"/>
              </a:rPr>
              <a:t>rowsiness, other fatigue, or insomnia.  Discuss drug side effects with your </a:t>
            </a:r>
            <a:r>
              <a:rPr lang="en-US" smtClean="0"/>
              <a:t>prescribing physician.  M</a:t>
            </a:r>
            <a:r>
              <a:rPr lang="en-US" smtClean="0">
                <a:solidFill>
                  <a:srgbClr val="002060"/>
                </a:solidFill>
                <a:sym typeface="Wingdings" pitchFamily="2" charset="2"/>
              </a:rPr>
              <a:t>any prescriptions specify </a:t>
            </a:r>
            <a:r>
              <a:rPr lang="en-US" i="1" smtClean="0">
                <a:solidFill>
                  <a:srgbClr val="002060"/>
                </a:solidFill>
                <a:sym typeface="Wingdings" pitchFamily="2" charset="2"/>
              </a:rPr>
              <a:t>when</a:t>
            </a:r>
            <a:r>
              <a:rPr lang="en-US" smtClean="0">
                <a:solidFill>
                  <a:srgbClr val="002060"/>
                </a:solidFill>
                <a:sym typeface="Wingdings" pitchFamily="2" charset="2"/>
              </a:rPr>
              <a:t> the drug should be taken, such as at bedtime.  Follow dosage instructions carefully.”</a:t>
            </a:r>
            <a:r>
              <a:rPr lang="en-US" smtClean="0"/>
              <a:t> </a:t>
            </a:r>
            <a:endParaRPr lang="en-US" smtClean="0">
              <a:solidFill>
                <a:srgbClr val="002060"/>
              </a:solidFill>
              <a:sym typeface="Wingdings" pitchFamily="2" charset="2"/>
            </a:endParaRPr>
          </a:p>
          <a:p>
            <a:pPr eaLnBrk="1" hangingPunct="1">
              <a:spcBef>
                <a:spcPct val="0"/>
              </a:spcBef>
            </a:pPr>
            <a:endParaRPr lang="en-US" smtClean="0">
              <a:solidFill>
                <a:srgbClr val="002060"/>
              </a:solidFill>
              <a:sym typeface="Wingdings" pitchFamily="2" charset="2"/>
            </a:endParaRPr>
          </a:p>
          <a:p>
            <a:pPr eaLnBrk="1" hangingPunct="1">
              <a:spcBef>
                <a:spcPct val="0"/>
              </a:spcBef>
            </a:pPr>
            <a:r>
              <a:rPr lang="en-US" smtClean="0">
                <a:solidFill>
                  <a:srgbClr val="002060"/>
                </a:solidFill>
                <a:sym typeface="Wingdings" pitchFamily="2" charset="2"/>
              </a:rPr>
              <a:t>___________</a:t>
            </a:r>
          </a:p>
          <a:p>
            <a:pPr eaLnBrk="1" hangingPunct="1">
              <a:spcBef>
                <a:spcPct val="0"/>
              </a:spcBef>
            </a:pPr>
            <a:endParaRPr lang="en-US" smtClean="0">
              <a:solidFill>
                <a:srgbClr val="002060"/>
              </a:solidFill>
              <a:sym typeface="Wingdings" pitchFamily="2" charset="2"/>
            </a:endParaRPr>
          </a:p>
          <a:p>
            <a:pPr eaLnBrk="1" hangingPunct="1">
              <a:spcBef>
                <a:spcPct val="0"/>
              </a:spcBef>
            </a:pPr>
            <a:endParaRPr lang="en-US" smtClean="0">
              <a:solidFill>
                <a:srgbClr val="002060"/>
              </a:solidFill>
              <a:sym typeface="Wingdings" pitchFamily="2" charset="2"/>
            </a:endParaRPr>
          </a:p>
          <a:p>
            <a:pPr eaLnBrk="1" hangingPunct="1">
              <a:spcBef>
                <a:spcPct val="0"/>
              </a:spcBef>
            </a:pPr>
            <a:r>
              <a:rPr lang="en-US" smtClean="0">
                <a:solidFill>
                  <a:srgbClr val="002060"/>
                </a:solidFill>
                <a:sym typeface="Wingdings" pitchFamily="2" charset="2"/>
              </a:rPr>
              <a:t>Additional information:  Fortunately, medication use </a:t>
            </a:r>
            <a:r>
              <a:rPr lang="en-US" i="1" smtClean="0">
                <a:solidFill>
                  <a:srgbClr val="002060"/>
                </a:solidFill>
                <a:sym typeface="Wingdings" pitchFamily="2" charset="2"/>
              </a:rPr>
              <a:t>per se </a:t>
            </a:r>
            <a:r>
              <a:rPr lang="en-US" smtClean="0">
                <a:solidFill>
                  <a:srgbClr val="002060"/>
                </a:solidFill>
                <a:sym typeface="Wingdings" pitchFamily="2" charset="2"/>
              </a:rPr>
              <a:t>is not known to be a major direct cause of crashes; but it can contribute to them.  For example, most anti-anxiety drugs</a:t>
            </a:r>
            <a:r>
              <a:rPr lang="en-US" smtClean="0">
                <a:solidFill>
                  <a:srgbClr val="002060"/>
                </a:solidFill>
              </a:rPr>
              <a:t> cause drowsiness, especially if combined with alcohol.</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solidFill>
                <a:srgbClr val="002060"/>
              </a:solidFill>
            </a:endParaRPr>
          </a:p>
          <a:p>
            <a:pPr eaLnBrk="1" hangingPunct="1">
              <a:spcBef>
                <a:spcPct val="0"/>
              </a:spcBef>
            </a:pPr>
            <a:endParaRPr lang="en-US" smtClean="0">
              <a:solidFill>
                <a:srgbClr val="002060"/>
              </a:solidFill>
            </a:endParaRPr>
          </a:p>
          <a:p>
            <a:pPr eaLnBrk="1" hangingPunct="1">
              <a:spcBef>
                <a:spcPct val="0"/>
              </a:spcBef>
            </a:pPr>
            <a:endParaRPr lang="en-US" smtClean="0"/>
          </a:p>
        </p:txBody>
      </p:sp>
      <p:sp>
        <p:nvSpPr>
          <p:cNvPr id="1853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5D5DE4-6D64-4055-B861-D8DDF806A588}" type="slidenum">
              <a:rPr lang="en-US" smtClean="0"/>
              <a:pPr fontAlgn="base">
                <a:spcBef>
                  <a:spcPct val="0"/>
                </a:spcBef>
                <a:spcAft>
                  <a:spcPct val="0"/>
                </a:spcAft>
                <a:defRPr/>
              </a:pPr>
              <a:t>65</a:t>
            </a:fld>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“Let’s talk about the fatigue management challenges faced by commercial drivers.  These may include a tight schedule for getting one’s main sleep, long</a:t>
            </a:r>
            <a:r>
              <a:rPr lang="en-US" smtClean="0">
                <a:solidFill>
                  <a:srgbClr val="002060"/>
                </a:solidFill>
              </a:rPr>
              <a:t> work hours (plus commuting time for many drivers), changing schedules, work and sleep periods which may conflict with circadian rhythms, and limited time for naps and other rest.”</a:t>
            </a:r>
          </a:p>
          <a:p>
            <a:pPr eaLnBrk="1" hangingPunct="1">
              <a:spcBef>
                <a:spcPct val="0"/>
              </a:spcBef>
            </a:pPr>
            <a:r>
              <a:rPr lang="en-US" smtClean="0">
                <a:solidFill>
                  <a:srgbClr val="002060"/>
                </a:solidFill>
              </a:rPr>
              <a:t>______________</a:t>
            </a: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Notes for trainers:   Not all of these challenges and difficulties apply to all drivers.  In presenting this, you may want to mention any relative company policies and practices, such as those related to shift changes.</a:t>
            </a:r>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t> </a:t>
            </a:r>
          </a:p>
          <a:p>
            <a:pPr eaLnBrk="1" hangingPunct="1">
              <a:spcBef>
                <a:spcPct val="0"/>
              </a:spcBef>
            </a:pPr>
            <a:r>
              <a:rPr lang="en-US" smtClean="0"/>
              <a:t> </a:t>
            </a:r>
          </a:p>
        </p:txBody>
      </p:sp>
      <p:sp>
        <p:nvSpPr>
          <p:cNvPr id="1914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55B63-821C-4D7E-88FF-4B450F1B24BF}" type="slidenum">
              <a:rPr lang="en-US" smtClean="0"/>
              <a:pPr fontAlgn="base">
                <a:spcBef>
                  <a:spcPct val="0"/>
                </a:spcBef>
                <a:spcAft>
                  <a:spcPct val="0"/>
                </a:spcAft>
                <a:defRPr/>
              </a:pPr>
              <a:t>66</a:t>
            </a:fld>
            <a:endParaRPr lang="en-US"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“Additional challenges faced by many drivers include u</a:t>
            </a:r>
            <a:r>
              <a:rPr lang="en-US" smtClean="0">
                <a:solidFill>
                  <a:srgbClr val="002060"/>
                </a:solidFill>
              </a:rPr>
              <a:t>nfamiliar or uncomfortable sleep locations, disruptions of sleep, limited opportunities for exercise, difficulty in finding healthy foods on the road, and environmental stressors like noise, heat, cold, and lack of ventilation.  It’s tough to meet all these challenges.”</a:t>
            </a:r>
          </a:p>
          <a:p>
            <a:pPr eaLnBrk="1" hangingPunct="1">
              <a:spcBef>
                <a:spcPct val="0"/>
              </a:spcBef>
            </a:pPr>
            <a:r>
              <a:rPr lang="en-US" smtClean="0">
                <a:solidFill>
                  <a:srgbClr val="002060"/>
                </a:solidFill>
              </a:rPr>
              <a:t>_____________________</a:t>
            </a: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Notes for trainers:   Again, not all of these challenges and difficulties apply to all drivers.  To the extent possible, present these as challenges to overcome, as opposed to obstacles that cannot be removed.</a:t>
            </a:r>
          </a:p>
          <a:p>
            <a:pPr eaLnBrk="1" hangingPunct="1">
              <a:spcBef>
                <a:spcPct val="0"/>
              </a:spcBef>
            </a:pPr>
            <a:endParaRPr lang="en-US" smtClean="0">
              <a:solidFill>
                <a:srgbClr val="002060"/>
              </a:solidFill>
            </a:endParaRP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solidFill>
                <a:srgbClr val="002060"/>
              </a:solidFill>
            </a:endParaRPr>
          </a:p>
          <a:p>
            <a:pPr eaLnBrk="1" hangingPunct="1">
              <a:spcBef>
                <a:spcPct val="0"/>
              </a:spcBef>
            </a:pPr>
            <a:endParaRPr lang="en-US" smtClean="0"/>
          </a:p>
        </p:txBody>
      </p:sp>
      <p:sp>
        <p:nvSpPr>
          <p:cNvPr id="193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E06D84-FADC-4263-BB06-AAD3989D8A8F}" type="slidenum">
              <a:rPr lang="en-US" smtClean="0"/>
              <a:pPr fontAlgn="base">
                <a:spcBef>
                  <a:spcPct val="0"/>
                </a:spcBef>
                <a:spcAft>
                  <a:spcPct val="0"/>
                </a:spcAft>
                <a:defRPr/>
              </a:pPr>
              <a:t>67</a:t>
            </a:fld>
            <a:endParaRPr lang="en-US"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“Fortunately, there are some helpful strategies and practices.  First and foremost, sleep!  Get plenty of “anchor” sleep in your main sleep period, and take naps.  </a:t>
            </a:r>
            <a:r>
              <a:rPr lang="en-US" smtClean="0">
                <a:solidFill>
                  <a:srgbClr val="002060"/>
                </a:solidFill>
              </a:rPr>
              <a:t>Maintain a healthful lifestyle, including diet, exercise, positive behaviors, and positive relationships.  To the extent possible, try to keep a regular schedule.  Go with your circadian rhythm – don’t fight it.  Be smart about caffeine use – learn what’s right for you.  It takes teamwork to be healthy – within your family, communicate and encourage each other to do the right things.”</a:t>
            </a: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These general strategies apply both at home and on the road.  Earlier slides provided more detail.  In regard to schedule regularity, be prepared to discuss both forward and backward schedule rotations, and the reasons backward rotations are disadvantageous for fatigue management.   </a:t>
            </a:r>
          </a:p>
          <a:p>
            <a:pPr eaLnBrk="1" hangingPunct="1">
              <a:spcBef>
                <a:spcPct val="0"/>
              </a:spcBef>
            </a:pPr>
            <a:endParaRPr lang="en-US" smtClean="0"/>
          </a:p>
          <a:p>
            <a:pPr eaLnBrk="1" hangingPunct="1">
              <a:spcBef>
                <a:spcPct val="0"/>
              </a:spcBef>
            </a:pPr>
            <a:endParaRPr lang="en-US" smtClean="0">
              <a:solidFill>
                <a:srgbClr val="002060"/>
              </a:solidFill>
            </a:endParaRPr>
          </a:p>
          <a:p>
            <a:pPr eaLnBrk="1" hangingPunct="1">
              <a:spcBef>
                <a:spcPct val="0"/>
              </a:spcBef>
            </a:pPr>
            <a:endParaRPr lang="en-US" smtClean="0"/>
          </a:p>
        </p:txBody>
      </p:sp>
      <p:sp>
        <p:nvSpPr>
          <p:cNvPr id="1955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EED6F2-F09F-4A79-AFC4-280C9EF73779}" type="slidenum">
              <a:rPr lang="en-US" smtClean="0"/>
              <a:pPr fontAlgn="base">
                <a:spcBef>
                  <a:spcPct val="0"/>
                </a:spcBef>
                <a:spcAft>
                  <a:spcPct val="0"/>
                </a:spcAft>
                <a:defRPr/>
              </a:pPr>
              <a:t>68</a:t>
            </a:fld>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lnSpc>
                <a:spcPct val="80000"/>
              </a:lnSpc>
              <a:spcBef>
                <a:spcPct val="0"/>
              </a:spcBef>
            </a:pPr>
            <a:r>
              <a:rPr lang="en-US" sz="1100" smtClean="0"/>
              <a:t>Complete Narration:  “</a:t>
            </a:r>
            <a:r>
              <a:rPr lang="en-US" sz="1100" b="1" smtClean="0"/>
              <a:t>Good</a:t>
            </a:r>
            <a:r>
              <a:rPr lang="en-US" sz="1100" smtClean="0"/>
              <a:t> sleep starts at home.  Recognize the key role of family </a:t>
            </a:r>
            <a:r>
              <a:rPr lang="en-US" sz="1100" b="1" smtClean="0"/>
              <a:t>members</a:t>
            </a:r>
            <a:r>
              <a:rPr lang="en-US" sz="1100" smtClean="0"/>
              <a:t>.  For starters, your </a:t>
            </a:r>
            <a:r>
              <a:rPr lang="en-US" sz="1100" smtClean="0">
                <a:solidFill>
                  <a:srgbClr val="002060"/>
                </a:solidFill>
              </a:rPr>
              <a:t>bedroom should be cool, quiet, and completely dark.  Develop a pre-sleep routine.  “Gear down” before bedtime and lower the lights.  Be active and have fun, but don’t exhaust yourself!  Take time to relax.”</a:t>
            </a:r>
          </a:p>
          <a:p>
            <a:pPr defTabSz="881063" eaLnBrk="1" hangingPunct="1">
              <a:lnSpc>
                <a:spcPct val="80000"/>
              </a:lnSpc>
              <a:spcBef>
                <a:spcPct val="0"/>
              </a:spcBef>
            </a:pPr>
            <a:r>
              <a:rPr lang="en-US" sz="1100" smtClean="0">
                <a:solidFill>
                  <a:srgbClr val="002060"/>
                </a:solidFill>
              </a:rPr>
              <a:t>________________</a:t>
            </a:r>
          </a:p>
          <a:p>
            <a:pPr defTabSz="881063" eaLnBrk="1" hangingPunct="1">
              <a:lnSpc>
                <a:spcPct val="80000"/>
              </a:lnSpc>
              <a:spcBef>
                <a:spcPct val="0"/>
              </a:spcBef>
            </a:pPr>
            <a:endParaRPr lang="en-US" sz="1100" smtClean="0">
              <a:solidFill>
                <a:srgbClr val="002060"/>
              </a:solidFill>
            </a:endParaRPr>
          </a:p>
          <a:p>
            <a:pPr defTabSz="881063" eaLnBrk="1" hangingPunct="1">
              <a:lnSpc>
                <a:spcPct val="80000"/>
              </a:lnSpc>
              <a:spcBef>
                <a:spcPct val="0"/>
              </a:spcBef>
            </a:pPr>
            <a:r>
              <a:rPr lang="en-US" sz="1100" smtClean="0">
                <a:solidFill>
                  <a:srgbClr val="002060"/>
                </a:solidFill>
              </a:rPr>
              <a:t>Notes for trainers:   This slide also recaps information and suggestions provided earlier in the module.</a:t>
            </a:r>
          </a:p>
          <a:p>
            <a:pPr defTabSz="881063" eaLnBrk="1" hangingPunct="1">
              <a:lnSpc>
                <a:spcPct val="80000"/>
              </a:lnSpc>
              <a:spcBef>
                <a:spcPct val="0"/>
              </a:spcBef>
            </a:pPr>
            <a:endParaRPr lang="en-US" sz="2500" smtClean="0"/>
          </a:p>
          <a:p>
            <a:pPr defTabSz="881063" eaLnBrk="1" hangingPunct="1">
              <a:lnSpc>
                <a:spcPct val="80000"/>
              </a:lnSpc>
              <a:spcBef>
                <a:spcPct val="0"/>
              </a:spcBef>
            </a:pPr>
            <a:endParaRPr lang="en-US" sz="2500" smtClean="0"/>
          </a:p>
          <a:p>
            <a:pPr defTabSz="881063" eaLnBrk="1" hangingPunct="1">
              <a:lnSpc>
                <a:spcPct val="80000"/>
              </a:lnSpc>
              <a:spcBef>
                <a:spcPct val="0"/>
              </a:spcBef>
            </a:pPr>
            <a:endParaRPr lang="en-US" sz="2500" smtClean="0">
              <a:solidFill>
                <a:srgbClr val="002060"/>
              </a:solidFill>
            </a:endParaRPr>
          </a:p>
          <a:p>
            <a:pPr defTabSz="881063" eaLnBrk="1" hangingPunct="1">
              <a:lnSpc>
                <a:spcPct val="80000"/>
              </a:lnSpc>
              <a:spcBef>
                <a:spcPct val="0"/>
              </a:spcBef>
            </a:pPr>
            <a:r>
              <a:rPr lang="en-US" sz="1100" smtClean="0">
                <a:solidFill>
                  <a:srgbClr val="002060"/>
                </a:solidFill>
              </a:rPr>
              <a:t> </a:t>
            </a:r>
          </a:p>
          <a:p>
            <a:pPr defTabSz="881063" eaLnBrk="1" hangingPunct="1">
              <a:lnSpc>
                <a:spcPct val="80000"/>
              </a:lnSpc>
              <a:spcBef>
                <a:spcPct val="0"/>
              </a:spcBef>
            </a:pPr>
            <a:endParaRPr lang="en-US" sz="1100" smtClean="0"/>
          </a:p>
          <a:p>
            <a:pPr defTabSz="881063" eaLnBrk="1" hangingPunct="1">
              <a:lnSpc>
                <a:spcPct val="80000"/>
              </a:lnSpc>
              <a:spcBef>
                <a:spcPct val="0"/>
              </a:spcBef>
            </a:pPr>
            <a:endParaRPr lang="en-US" sz="1100" smtClean="0"/>
          </a:p>
          <a:p>
            <a:pPr defTabSz="881063" eaLnBrk="1" hangingPunct="1">
              <a:lnSpc>
                <a:spcPct val="80000"/>
              </a:lnSpc>
              <a:spcBef>
                <a:spcPct val="0"/>
              </a:spcBef>
            </a:pPr>
            <a:endParaRPr lang="en-US" sz="1100" smtClean="0"/>
          </a:p>
        </p:txBody>
      </p:sp>
      <p:sp>
        <p:nvSpPr>
          <p:cNvPr id="197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C9F554-0BEA-4975-8766-1073068858E2}" type="slidenum">
              <a:rPr lang="en-US" smtClean="0"/>
              <a:pPr fontAlgn="base">
                <a:spcBef>
                  <a:spcPct val="0"/>
                </a:spcBef>
                <a:spcAft>
                  <a:spcPct val="0"/>
                </a:spcAft>
                <a:defRPr/>
              </a:pPr>
              <a:t>69</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“Sleep, alertness, and wellness are also important to safety.  </a:t>
            </a:r>
            <a:r>
              <a:rPr lang="en-US" smtClean="0">
                <a:solidFill>
                  <a:srgbClr val="002060"/>
                </a:solidFill>
              </a:rPr>
              <a:t>Asleep-at-the-wheel crashes are a top cause of death for commercial drivers.  Medical crises, which can be associated with poor sleep, are another major cause of road deaths.  A serious at-fault crash can end a driver’s career, and it can put a company out of business.”</a:t>
            </a:r>
          </a:p>
          <a:p>
            <a:pPr eaLnBrk="1" hangingPunct="1">
              <a:spcBef>
                <a:spcPct val="0"/>
              </a:spcBef>
            </a:pPr>
            <a:endParaRPr lang="en-US" smtClean="0"/>
          </a:p>
          <a:p>
            <a:pPr eaLnBrk="1" hangingPunct="1">
              <a:spcBef>
                <a:spcPct val="0"/>
              </a:spcBef>
            </a:pPr>
            <a:r>
              <a:rPr lang="en-US" smtClean="0"/>
              <a:t> </a:t>
            </a:r>
          </a:p>
          <a:p>
            <a:pPr eaLnBrk="1" hangingPunct="1">
              <a:spcBef>
                <a:spcPct val="0"/>
              </a:spcBef>
            </a:pPr>
            <a:r>
              <a:rPr lang="en-US" smtClean="0"/>
              <a:t>Notes for trainers:  Statement about asleep-at-the-wheel crashes is based on a 1990 study by the National Transportation Safety Board (NTSB, 1990).  More detail will be provided later in this module.  The NAFMP Implementation Guide contains a list of references cited in the modules.</a:t>
            </a:r>
          </a:p>
          <a:p>
            <a:pPr eaLnBrk="1" hangingPunct="1">
              <a:spcBef>
                <a:spcPct val="0"/>
              </a:spcBef>
            </a:pPr>
            <a:endParaRPr lang="en-US" smtClean="0"/>
          </a:p>
          <a:p>
            <a:pPr eaLnBrk="1" hangingPunct="1">
              <a:spcBef>
                <a:spcPct val="0"/>
              </a:spcBef>
            </a:pPr>
            <a:endParaRPr lang="en-US" smtClean="0"/>
          </a:p>
        </p:txBody>
      </p:sp>
      <p:sp>
        <p:nvSpPr>
          <p:cNvPr id="37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7544A4-A997-4153-8246-5D57607660FF}" type="slidenum">
              <a:rPr lang="en-US" smtClean="0"/>
              <a:pPr fontAlgn="base">
                <a:spcBef>
                  <a:spcPct val="0"/>
                </a:spcBef>
                <a:spcAft>
                  <a:spcPct val="0"/>
                </a:spcAft>
                <a:defRPr/>
              </a:pPr>
              <a:t>7</a:t>
            </a:fld>
            <a:endParaRPr lang="en-U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“The driver in your family may need to sleep during the daytime.  Daytime sleeping is difficult for most adults.  Both sleep quality and quantity are affected.  Causes for poor daytime sleep include the natural circadian arousal that occurs during daytime, alerting effects of light, noise, interruptions, and competing daytime demands such as household chores.  But there are ways to improve daytime sleep.  Adopt a pre-sleep wind-down routine, just as you would for night sleeping.  You need a </a:t>
            </a:r>
            <a:r>
              <a:rPr lang="en-US" i="1" smtClean="0"/>
              <a:t>completely dark </a:t>
            </a:r>
            <a:r>
              <a:rPr lang="en-US" smtClean="0"/>
              <a:t>bedroom --  buy and install special curtains if necessary.  Eyeshades and earplugs also help.  The bedroom must be quiet.  Remove the telephone and keep household noises down.  Everyone must respect the driver’s need to sleep as a family priority.”  </a:t>
            </a:r>
          </a:p>
          <a:p>
            <a:pPr eaLnBrk="1" hangingPunct="1">
              <a:spcBef>
                <a:spcPct val="0"/>
              </a:spcBef>
            </a:pPr>
            <a:endParaRPr lang="en-US" b="1" smtClean="0">
              <a:solidFill>
                <a:srgbClr val="002060"/>
              </a:solidFill>
            </a:endParaRPr>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Daytime sleeping at home is especially difficult for drivers with families, especially young children.  Ask participants if drivers must sleep during the day when they are home and, if so, which strategies are most helpful.    </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199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D11E03-465A-454B-B09C-EA69FE71D1D4}" type="slidenum">
              <a:rPr lang="en-US" smtClean="0"/>
              <a:pPr fontAlgn="base">
                <a:spcBef>
                  <a:spcPct val="0"/>
                </a:spcBef>
                <a:spcAft>
                  <a:spcPct val="0"/>
                </a:spcAft>
                <a:defRPr/>
              </a:pPr>
              <a:t>70</a:t>
            </a:fld>
            <a:endParaRPr lang="en-US"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“The most critical at-home times for drivers are often the very same times when they are busiest.  Just before leaving on a trip, a driver needs a good night’s sleep.  And just after returning from a trip, a driver needs to relax, unwind, and sleep.  Keep these needs in mind when planning your weekends.</a:t>
            </a:r>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Critical at-home times for drivers – just </a:t>
            </a:r>
            <a:r>
              <a:rPr lang="en-US" i="1" smtClean="0"/>
              <a:t>before</a:t>
            </a:r>
            <a:r>
              <a:rPr lang="en-US" smtClean="0"/>
              <a:t> a trip and just </a:t>
            </a:r>
            <a:r>
              <a:rPr lang="en-US" i="1" smtClean="0"/>
              <a:t>after</a:t>
            </a:r>
            <a:r>
              <a:rPr lang="en-US" smtClean="0"/>
              <a:t> a trip.  Are these times stressful for families?  Do families have any “rules” or practices they use to make these times easier?   </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2017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93529D-F105-4C9A-B88D-E2322423067F}" type="slidenum">
              <a:rPr lang="en-US" smtClean="0"/>
              <a:pPr fontAlgn="base">
                <a:spcBef>
                  <a:spcPct val="0"/>
                </a:spcBef>
                <a:spcAft>
                  <a:spcPct val="0"/>
                </a:spcAft>
                <a:defRPr/>
              </a:pPr>
              <a:t>71</a:t>
            </a:fld>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dirty="0" smtClean="0"/>
              <a:t>“We’re almost done! Here is a brief review of what we have discussed.”</a:t>
            </a:r>
          </a:p>
          <a:p>
            <a:pPr defTabSz="881063" eaLnBrk="1" hangingPunct="1">
              <a:spcBef>
                <a:spcPct val="0"/>
              </a:spcBef>
            </a:pPr>
            <a:endParaRPr lang="en-US" dirty="0" smtClean="0"/>
          </a:p>
          <a:p>
            <a:pPr defTabSz="881063" eaLnBrk="1" hangingPunct="1">
              <a:spcBef>
                <a:spcPct val="0"/>
              </a:spcBef>
            </a:pPr>
            <a:endParaRPr lang="en-US" dirty="0" smtClean="0"/>
          </a:p>
          <a:p>
            <a:pPr defTabSz="881063" eaLnBrk="1" hangingPunct="1">
              <a:spcBef>
                <a:spcPct val="0"/>
              </a:spcBef>
            </a:pPr>
            <a:r>
              <a:rPr lang="en-US" dirty="0" smtClean="0"/>
              <a:t>Notes for trainers:  This final, short section reviews a few key terms and then makes concluding remarks.</a:t>
            </a:r>
          </a:p>
          <a:p>
            <a:pPr defTabSz="881063" eaLnBrk="1" hangingPunct="1">
              <a:spcBef>
                <a:spcPct val="0"/>
              </a:spcBef>
            </a:pPr>
            <a:endParaRPr lang="en-US" dirty="0" smtClean="0">
              <a:solidFill>
                <a:srgbClr val="002060"/>
              </a:solidFill>
            </a:endParaRPr>
          </a:p>
          <a:p>
            <a:pPr defTabSz="881063" eaLnBrk="1" hangingPunct="1">
              <a:spcBef>
                <a:spcPct val="0"/>
              </a:spcBef>
            </a:pPr>
            <a:endParaRPr lang="en-US" dirty="0" smtClean="0">
              <a:solidFill>
                <a:srgbClr val="002060"/>
              </a:solidFill>
            </a:endParaRPr>
          </a:p>
          <a:p>
            <a:pPr defTabSz="881063" eaLnBrk="1" hangingPunct="1">
              <a:spcBef>
                <a:spcPct val="0"/>
              </a:spcBef>
            </a:pPr>
            <a:endParaRPr lang="en-US" dirty="0" smtClean="0"/>
          </a:p>
          <a:p>
            <a:pPr defTabSz="881063" eaLnBrk="1" hangingPunct="1">
              <a:spcBef>
                <a:spcPct val="0"/>
              </a:spcBef>
            </a:pPr>
            <a:endParaRPr lang="en-US" dirty="0" smtClean="0"/>
          </a:p>
        </p:txBody>
      </p:sp>
      <p:sp>
        <p:nvSpPr>
          <p:cNvPr id="2058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2B4DE8-D673-4F1D-9D60-F0CE45EF1EDC}" type="slidenum">
              <a:rPr lang="en-US" smtClean="0"/>
              <a:pPr fontAlgn="base">
                <a:spcBef>
                  <a:spcPct val="0"/>
                </a:spcBef>
                <a:spcAft>
                  <a:spcPct val="0"/>
                </a:spcAft>
                <a:defRPr/>
              </a:pPr>
              <a:t>72</a:t>
            </a:fld>
            <a:endParaRPr lang="en-US"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dirty="0" smtClean="0"/>
              <a:t>Complete Narration:  “Here are some of the fatigue-related terms and concepts we have covered.  Take a moment to review them.”</a:t>
            </a:r>
          </a:p>
          <a:p>
            <a:pPr defTabSz="881063" eaLnBrk="1" hangingPunct="1">
              <a:spcBef>
                <a:spcPct val="0"/>
              </a:spcBef>
            </a:pPr>
            <a:endParaRPr lang="en-US" dirty="0" smtClean="0">
              <a:solidFill>
                <a:srgbClr val="002060"/>
              </a:solidFill>
            </a:endParaRPr>
          </a:p>
          <a:p>
            <a:pPr defTabSz="881063" eaLnBrk="1" hangingPunct="1">
              <a:spcBef>
                <a:spcPct val="0"/>
              </a:spcBef>
            </a:pPr>
            <a:endParaRPr lang="en-US" dirty="0" smtClean="0"/>
          </a:p>
          <a:p>
            <a:pPr defTabSz="881063" eaLnBrk="1" hangingPunct="1">
              <a:spcBef>
                <a:spcPct val="0"/>
              </a:spcBef>
            </a:pPr>
            <a:r>
              <a:rPr lang="en-US" dirty="0" smtClean="0"/>
              <a:t>_______</a:t>
            </a:r>
          </a:p>
          <a:p>
            <a:pPr defTabSz="881063" eaLnBrk="1" hangingPunct="1">
              <a:spcBef>
                <a:spcPct val="0"/>
              </a:spcBef>
            </a:pPr>
            <a:endParaRPr lang="en-US" dirty="0" smtClean="0"/>
          </a:p>
          <a:p>
            <a:pPr defTabSz="881063" eaLnBrk="1" hangingPunct="1">
              <a:spcBef>
                <a:spcPct val="0"/>
              </a:spcBef>
            </a:pPr>
            <a:r>
              <a:rPr lang="en-US" dirty="0" smtClean="0"/>
              <a:t>Notes for Trainers:   In classroom training, read these out loud and ask whether there are questions.  Ask them questions such as, “What is the difference between acute and chronic fatigue?  How do they relate to each other?   What is a </a:t>
            </a:r>
            <a:r>
              <a:rPr lang="en-US" dirty="0" err="1" smtClean="0"/>
              <a:t>microsleep</a:t>
            </a:r>
            <a:r>
              <a:rPr lang="en-US" dirty="0" smtClean="0"/>
              <a:t>?  Etc. </a:t>
            </a:r>
          </a:p>
          <a:p>
            <a:pPr defTabSz="881063" eaLnBrk="1" hangingPunct="1">
              <a:spcBef>
                <a:spcPct val="0"/>
              </a:spcBef>
            </a:pPr>
            <a:endParaRPr lang="en-US" dirty="0" smtClean="0"/>
          </a:p>
          <a:p>
            <a:pPr defTabSz="881063" eaLnBrk="1" hangingPunct="1">
              <a:spcBef>
                <a:spcPct val="0"/>
              </a:spcBef>
            </a:pPr>
            <a:endParaRPr lang="en-US" dirty="0" smtClean="0"/>
          </a:p>
        </p:txBody>
      </p:sp>
      <p:sp>
        <p:nvSpPr>
          <p:cNvPr id="207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BF5A19-22DD-4D06-BED1-80E3FFA8F302}" type="slidenum">
              <a:rPr lang="en-US" smtClean="0"/>
              <a:pPr fontAlgn="base">
                <a:spcBef>
                  <a:spcPct val="0"/>
                </a:spcBef>
                <a:spcAft>
                  <a:spcPct val="0"/>
                </a:spcAft>
                <a:defRPr/>
              </a:pPr>
              <a:t>73</a:t>
            </a:fld>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“And how about these?  If you see a term or concept that you don’t remember, feel free to go back to review.”</a:t>
            </a:r>
          </a:p>
          <a:p>
            <a:pPr defTabSz="881063" eaLnBrk="1" hangingPunct="1">
              <a:spcBef>
                <a:spcPct val="0"/>
              </a:spcBef>
            </a:pPr>
            <a:endParaRPr lang="en-US" smtClean="0"/>
          </a:p>
          <a:p>
            <a:pPr defTabSz="881063" eaLnBrk="1" hangingPunct="1">
              <a:spcBef>
                <a:spcPct val="0"/>
              </a:spcBef>
            </a:pPr>
            <a:r>
              <a:rPr lang="en-US" smtClean="0"/>
              <a:t>_______</a:t>
            </a:r>
          </a:p>
          <a:p>
            <a:pPr defTabSz="881063" eaLnBrk="1" hangingPunct="1">
              <a:spcBef>
                <a:spcPct val="0"/>
              </a:spcBef>
            </a:pPr>
            <a:endParaRPr lang="en-US" smtClean="0"/>
          </a:p>
          <a:p>
            <a:pPr defTabSz="881063" eaLnBrk="1" hangingPunct="1">
              <a:spcBef>
                <a:spcPct val="0"/>
              </a:spcBef>
            </a:pPr>
            <a:r>
              <a:rPr lang="en-US" smtClean="0"/>
              <a:t>Notes for Trainers:    More terms and concepts.  Possible review questions include:  Describe REM sleep.  Name several causes of individual differences in fatigue susceptibility.   Is OSA an illness?  (Yes, a very serious one!).  Is insomnia an illness?  (Not usually.  Most often it can be reduced by relatively simple changes in behavior.)</a:t>
            </a:r>
          </a:p>
          <a:p>
            <a:pPr defTabSz="881063" eaLnBrk="1" hangingPunct="1">
              <a:spcBef>
                <a:spcPct val="0"/>
              </a:spcBef>
            </a:pPr>
            <a:endParaRPr lang="en-US" smtClean="0"/>
          </a:p>
          <a:p>
            <a:pPr defTabSz="881063" eaLnBrk="1" hangingPunct="1">
              <a:spcBef>
                <a:spcPct val="0"/>
              </a:spcBef>
            </a:pPr>
            <a:endParaRPr lang="en-US" smtClean="0"/>
          </a:p>
        </p:txBody>
      </p:sp>
      <p:sp>
        <p:nvSpPr>
          <p:cNvPr id="209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552634-9668-44FB-AA86-1263B20785E6}" type="slidenum">
              <a:rPr lang="en-US" smtClean="0"/>
              <a:pPr fontAlgn="base">
                <a:spcBef>
                  <a:spcPct val="0"/>
                </a:spcBef>
                <a:spcAft>
                  <a:spcPct val="0"/>
                </a:spcAft>
                <a:defRPr/>
              </a:pPr>
              <a:t>74</a:t>
            </a:fld>
            <a:endParaRPr lang="en-US"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“So what have we learned today?  We have learned that sleep is a biological need.  Sleep and other health-related behaviors affect both performance and quality of life.  When your family works together to promote healthful behaviors,  everyone wins!  After all, home and family are the </a:t>
            </a:r>
            <a:r>
              <a:rPr lang="en-US" i="1" smtClean="0"/>
              <a:t>foundation</a:t>
            </a:r>
            <a:r>
              <a:rPr lang="en-US" smtClean="0"/>
              <a:t> for driver wellness and safety.” </a:t>
            </a:r>
          </a:p>
          <a:p>
            <a:pPr defTabSz="881063" eaLnBrk="1" hangingPunct="1">
              <a:spcBef>
                <a:spcPct val="0"/>
              </a:spcBef>
            </a:pPr>
            <a:endParaRPr lang="en-US" smtClean="0"/>
          </a:p>
          <a:p>
            <a:pPr defTabSz="881063" eaLnBrk="1" hangingPunct="1">
              <a:spcBef>
                <a:spcPct val="0"/>
              </a:spcBef>
            </a:pPr>
            <a:r>
              <a:rPr lang="en-US" smtClean="0"/>
              <a:t>____________</a:t>
            </a:r>
          </a:p>
          <a:p>
            <a:pPr defTabSz="881063" eaLnBrk="1" hangingPunct="1">
              <a:spcBef>
                <a:spcPct val="0"/>
              </a:spcBef>
            </a:pPr>
            <a:r>
              <a:rPr lang="en-US" smtClean="0"/>
              <a:t>Notes for trainers:   No new information; rather just recapping fundamental points made earlier.  The key goal here is attitude change.</a:t>
            </a:r>
          </a:p>
          <a:p>
            <a:pPr defTabSz="881063" eaLnBrk="1" hangingPunct="1">
              <a:spcBef>
                <a:spcPct val="0"/>
              </a:spcBef>
            </a:pPr>
            <a:endParaRPr lang="en-US" smtClean="0"/>
          </a:p>
          <a:p>
            <a:pPr defTabSz="881063" eaLnBrk="1" hangingPunct="1">
              <a:spcBef>
                <a:spcPct val="0"/>
              </a:spcBef>
            </a:pPr>
            <a:endParaRPr lang="en-US" smtClean="0"/>
          </a:p>
          <a:p>
            <a:pPr defTabSz="881063" eaLnBrk="1" hangingPunct="1">
              <a:spcBef>
                <a:spcPct val="0"/>
              </a:spcBef>
            </a:pPr>
            <a:r>
              <a:rPr lang="en-US" smtClean="0"/>
              <a:t> </a:t>
            </a:r>
          </a:p>
          <a:p>
            <a:pPr defTabSz="881063" eaLnBrk="1" hangingPunct="1">
              <a:spcBef>
                <a:spcPct val="0"/>
              </a:spcBef>
            </a:pPr>
            <a:endParaRPr lang="en-US" smtClean="0"/>
          </a:p>
        </p:txBody>
      </p:sp>
      <p:sp>
        <p:nvSpPr>
          <p:cNvPr id="211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B55193-8F6D-4751-A458-92CB78B37382}" type="slidenum">
              <a:rPr lang="en-US" smtClean="0"/>
              <a:pPr fontAlgn="base">
                <a:spcBef>
                  <a:spcPct val="0"/>
                </a:spcBef>
                <a:spcAft>
                  <a:spcPct val="0"/>
                </a:spcAft>
                <a:defRPr/>
              </a:pPr>
              <a:t>75</a:t>
            </a:fld>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xfrm>
            <a:off x="1146175" y="688975"/>
            <a:ext cx="4705350" cy="3530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“The North American Fatigue Management Program is based on a team concept:  Drivers, families, and employers all working together for driver safety.  Thanks for taking the time to view this training module – we appreciate your commitment and support.”</a:t>
            </a:r>
          </a:p>
          <a:p>
            <a:pPr defTabSz="881063" eaLnBrk="1" hangingPunct="1">
              <a:spcBef>
                <a:spcPct val="0"/>
              </a:spcBef>
            </a:pPr>
            <a:endParaRPr lang="en-US" smtClean="0"/>
          </a:p>
          <a:p>
            <a:pPr defTabSz="881063" eaLnBrk="1" hangingPunct="1">
              <a:spcBef>
                <a:spcPct val="0"/>
              </a:spcBef>
            </a:pPr>
            <a:r>
              <a:rPr lang="en-US" smtClean="0"/>
              <a:t>_______</a:t>
            </a:r>
          </a:p>
          <a:p>
            <a:pPr defTabSz="881063" eaLnBrk="1" hangingPunct="1">
              <a:spcBef>
                <a:spcPct val="0"/>
              </a:spcBef>
            </a:pPr>
            <a:endParaRPr lang="en-US" smtClean="0"/>
          </a:p>
          <a:p>
            <a:pPr defTabSz="881063" eaLnBrk="1" hangingPunct="1">
              <a:spcBef>
                <a:spcPct val="0"/>
              </a:spcBef>
            </a:pPr>
            <a:r>
              <a:rPr lang="en-US" smtClean="0"/>
              <a:t>Notes for Trainers:   The module closes with this schematic reinforcing the team concept behind enlightened fatigue management.  Families are a big part of the team!  </a:t>
            </a:r>
          </a:p>
          <a:p>
            <a:pPr defTabSz="881063" eaLnBrk="1" hangingPunct="1">
              <a:spcBef>
                <a:spcPct val="0"/>
              </a:spcBef>
            </a:pPr>
            <a:endParaRPr lang="en-US" smtClean="0"/>
          </a:p>
          <a:p>
            <a:pPr defTabSz="881063" eaLnBrk="1" hangingPunct="1">
              <a:spcBef>
                <a:spcPct val="0"/>
              </a:spcBef>
            </a:pPr>
            <a:endParaRPr lang="en-US" smtClean="0"/>
          </a:p>
        </p:txBody>
      </p:sp>
      <p:sp>
        <p:nvSpPr>
          <p:cNvPr id="214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513615-6959-4BA7-A999-E08BEE178176}" type="slidenum">
              <a:rPr lang="en-US" altLang="en-US" smtClean="0"/>
              <a:pPr fontAlgn="base">
                <a:spcBef>
                  <a:spcPct val="0"/>
                </a:spcBef>
                <a:spcAft>
                  <a:spcPct val="0"/>
                </a:spcAft>
                <a:defRPr/>
              </a:pPr>
              <a:t>76</a:t>
            </a:fld>
            <a:endParaRPr lang="en-US" alt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Narration:  “Want to test yourself on what you have learned?   The optional exam contains ten multiple choice questions.  [Additional instructions on taking exam.]</a:t>
            </a:r>
            <a:endParaRPr lang="en-US" smtClean="0">
              <a:solidFill>
                <a:srgbClr val="002060"/>
              </a:solidFill>
            </a:endParaRPr>
          </a:p>
          <a:p>
            <a:pPr defTabSz="881063" eaLnBrk="1" hangingPunct="1">
              <a:spcBef>
                <a:spcPct val="0"/>
              </a:spcBef>
            </a:pPr>
            <a:endParaRPr lang="en-US" smtClean="0"/>
          </a:p>
          <a:p>
            <a:pPr defTabSz="881063" eaLnBrk="1" hangingPunct="1">
              <a:spcBef>
                <a:spcPct val="0"/>
              </a:spcBef>
            </a:pPr>
            <a:r>
              <a:rPr lang="en-US" smtClean="0"/>
              <a:t>_______</a:t>
            </a:r>
          </a:p>
          <a:p>
            <a:pPr defTabSz="881063" eaLnBrk="1" hangingPunct="1">
              <a:spcBef>
                <a:spcPct val="0"/>
              </a:spcBef>
            </a:pPr>
            <a:endParaRPr lang="en-US" smtClean="0"/>
          </a:p>
          <a:p>
            <a:pPr defTabSz="881063" eaLnBrk="1" hangingPunct="1">
              <a:spcBef>
                <a:spcPct val="0"/>
              </a:spcBef>
            </a:pPr>
            <a:r>
              <a:rPr lang="en-US" smtClean="0"/>
              <a:t>Notes for Trainers:   The Module 4 exam is optional and family member scores should not be recorded.  But some will see it as a fun challenge, and taking it will reinforce their learning.  After you have administered the test, go over the questions and the correct answers.    </a:t>
            </a:r>
          </a:p>
          <a:p>
            <a:pPr defTabSz="881063" eaLnBrk="1" hangingPunct="1">
              <a:spcBef>
                <a:spcPct val="0"/>
              </a:spcBef>
            </a:pPr>
            <a:endParaRPr lang="en-US" smtClean="0"/>
          </a:p>
          <a:p>
            <a:pPr defTabSz="881063" eaLnBrk="1" hangingPunct="1">
              <a:spcBef>
                <a:spcPct val="0"/>
              </a:spcBef>
            </a:pPr>
            <a:endParaRPr lang="en-US" smtClean="0"/>
          </a:p>
        </p:txBody>
      </p:sp>
      <p:sp>
        <p:nvSpPr>
          <p:cNvPr id="216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00A229-DD1D-44CD-808E-48C2FA4F737D}" type="slidenum">
              <a:rPr lang="en-US" smtClean="0"/>
              <a:pPr fontAlgn="base">
                <a:spcBef>
                  <a:spcPct val="0"/>
                </a:spcBef>
                <a:spcAft>
                  <a:spcPct val="0"/>
                </a:spcAft>
                <a:defRPr/>
              </a:pPr>
              <a:t>77</a:t>
            </a:fld>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“What can be done to prevent these serious crashes?  One way is to be more alert and well.  What is alertness?  Being “a</a:t>
            </a:r>
            <a:r>
              <a:rPr lang="en-US" smtClean="0">
                <a:solidFill>
                  <a:srgbClr val="002060"/>
                </a:solidFill>
              </a:rPr>
              <a:t>lert” means you are awake and attentive.  What is wellness? Wellness is physical, mental, emotional, and behavioral health and well-being.  Good sleep is essential for both alertness and wellness.”</a:t>
            </a:r>
          </a:p>
          <a:p>
            <a:pPr eaLnBrk="1" hangingPunct="1">
              <a:spcBef>
                <a:spcPct val="0"/>
              </a:spcBef>
            </a:pPr>
            <a:endParaRPr lang="en-US" smtClean="0">
              <a:solidFill>
                <a:srgbClr val="002060"/>
              </a:solidFill>
            </a:endParaRP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_______</a:t>
            </a:r>
          </a:p>
          <a:p>
            <a:pPr eaLnBrk="1" hangingPunct="1">
              <a:spcBef>
                <a:spcPct val="0"/>
              </a:spcBef>
            </a:pPr>
            <a:endParaRPr lang="en-US" smtClean="0">
              <a:solidFill>
                <a:srgbClr val="0033CC"/>
              </a:solidFill>
            </a:endParaRPr>
          </a:p>
          <a:p>
            <a:pPr eaLnBrk="1" hangingPunct="1">
              <a:spcBef>
                <a:spcPct val="0"/>
              </a:spcBef>
            </a:pPr>
            <a:r>
              <a:rPr lang="en-US" smtClean="0">
                <a:solidFill>
                  <a:srgbClr val="0033CC"/>
                </a:solidFill>
              </a:rPr>
              <a:t>Notes for Trainers:   Presented here are definitions of the terms “alertness” and “wellness,” and their connections to good sleep.  Alertness relates more to safety, while wellness relates more to health.</a:t>
            </a:r>
            <a:endParaRPr lang="en-US" smtClean="0"/>
          </a:p>
          <a:p>
            <a:pPr eaLnBrk="1" hangingPunct="1">
              <a:spcBef>
                <a:spcPct val="0"/>
              </a:spcBef>
            </a:pPr>
            <a:endParaRPr lang="en-US" smtClean="0"/>
          </a:p>
        </p:txBody>
      </p:sp>
      <p:sp>
        <p:nvSpPr>
          <p:cNvPr id="39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1E47C4-AE66-4405-8583-7FB98F3C5029}" type="slidenum">
              <a:rPr lang="en-US" smtClean="0"/>
              <a:pPr fontAlgn="base">
                <a:spcBef>
                  <a:spcPct val="0"/>
                </a:spcBef>
                <a:spcAft>
                  <a:spcPct val="0"/>
                </a:spcAft>
                <a:defRPr/>
              </a:pPr>
              <a:t>8</a:t>
            </a:fld>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defTabSz="881390" eaLnBrk="1" fontAlgn="auto" hangingPunct="1">
              <a:spcBef>
                <a:spcPts val="0"/>
              </a:spcBef>
              <a:spcAft>
                <a:spcPts val="0"/>
              </a:spcAft>
              <a:defRPr/>
            </a:pPr>
            <a:r>
              <a:rPr lang="en-US" dirty="0" smtClean="0"/>
              <a:t>Complete Narration:</a:t>
            </a:r>
          </a:p>
          <a:p>
            <a:pPr defTabSz="881390" eaLnBrk="1" fontAlgn="auto" hangingPunct="1">
              <a:spcBef>
                <a:spcPts val="0"/>
              </a:spcBef>
              <a:spcAft>
                <a:spcPts val="0"/>
              </a:spcAft>
              <a:defRPr/>
            </a:pPr>
            <a:r>
              <a:rPr lang="en-US" dirty="0" smtClean="0"/>
              <a:t>“Yes, it all starts with good sleep.</a:t>
            </a:r>
          </a:p>
          <a:p>
            <a:pPr defTabSz="881390" eaLnBrk="1" fontAlgn="auto" hangingPunct="1">
              <a:spcBef>
                <a:spcPts val="0"/>
              </a:spcBef>
              <a:spcAft>
                <a:spcPts val="0"/>
              </a:spcAft>
              <a:defRPr/>
            </a:pPr>
            <a:r>
              <a:rPr lang="en-US" dirty="0" smtClean="0"/>
              <a:t>[add arrow &amp; Alertness] Good sleep is essential for alertness . . </a:t>
            </a:r>
          </a:p>
          <a:p>
            <a:pPr defTabSz="881390" eaLnBrk="1" fontAlgn="auto" hangingPunct="1">
              <a:spcBef>
                <a:spcPts val="0"/>
              </a:spcBef>
              <a:spcAft>
                <a:spcPts val="0"/>
              </a:spcAft>
              <a:defRPr/>
            </a:pPr>
            <a:r>
              <a:rPr lang="en-US" dirty="0" smtClean="0"/>
              <a:t>[add arrow &amp; Performance] and alertness makes good performance possible.</a:t>
            </a:r>
          </a:p>
          <a:p>
            <a:pPr defTabSz="881390" eaLnBrk="1" fontAlgn="auto" hangingPunct="1">
              <a:spcBef>
                <a:spcPts val="0"/>
              </a:spcBef>
              <a:spcAft>
                <a:spcPts val="0"/>
              </a:spcAft>
              <a:defRPr/>
            </a:pPr>
            <a:r>
              <a:rPr lang="en-US" dirty="0" smtClean="0"/>
              <a:t>[add arrow &amp; Wellness]  Good sleep is also essential for wellness . . .</a:t>
            </a:r>
          </a:p>
          <a:p>
            <a:pPr defTabSz="881390" eaLnBrk="1" fontAlgn="auto" hangingPunct="1">
              <a:spcBef>
                <a:spcPts val="0"/>
              </a:spcBef>
              <a:spcAft>
                <a:spcPts val="0"/>
              </a:spcAft>
              <a:defRPr/>
            </a:pPr>
            <a:r>
              <a:rPr lang="en-US" dirty="0" smtClean="0"/>
              <a:t>[add arrow &amp; Happiness] and wellness is a big ingredient in personal happiness.  That makes sleep one of the most important things in your life.”</a:t>
            </a:r>
          </a:p>
          <a:p>
            <a:pPr defTabSz="881390" eaLnBrk="1" fontAlgn="auto" hangingPunct="1">
              <a:spcBef>
                <a:spcPts val="0"/>
              </a:spcBef>
              <a:spcAft>
                <a:spcPts val="0"/>
              </a:spcAft>
              <a:defRPr/>
            </a:pPr>
            <a:endParaRPr lang="en-US" dirty="0" smtClean="0"/>
          </a:p>
          <a:p>
            <a:pPr>
              <a:defRPr/>
            </a:pPr>
            <a:r>
              <a:rPr lang="en-US" sz="1500" dirty="0">
                <a:solidFill>
                  <a:srgbClr val="002060"/>
                </a:solidFill>
              </a:rPr>
              <a:t>_______</a:t>
            </a:r>
          </a:p>
          <a:p>
            <a:pPr defTabSz="881390" eaLnBrk="1" fontAlgn="auto" hangingPunct="1">
              <a:spcBef>
                <a:spcPts val="0"/>
              </a:spcBef>
              <a:spcAft>
                <a:spcPts val="0"/>
              </a:spcAft>
              <a:defRPr/>
            </a:pPr>
            <a:endParaRPr lang="en-US" sz="1500" dirty="0">
              <a:solidFill>
                <a:srgbClr val="0033CC"/>
              </a:solidFill>
            </a:endParaRPr>
          </a:p>
          <a:p>
            <a:pPr defTabSz="881390" eaLnBrk="1" fontAlgn="auto" hangingPunct="1">
              <a:spcBef>
                <a:spcPts val="0"/>
              </a:spcBef>
              <a:spcAft>
                <a:spcPts val="0"/>
              </a:spcAft>
              <a:defRPr/>
            </a:pPr>
            <a:r>
              <a:rPr lang="en-US" sz="1500" dirty="0">
                <a:solidFill>
                  <a:srgbClr val="0033CC"/>
                </a:solidFill>
              </a:rPr>
              <a:t>Additional comment:    </a:t>
            </a:r>
            <a:r>
              <a:rPr lang="en-US" sz="1500" dirty="0"/>
              <a:t>Research has proven the links between good sleep and alertness, performance, and wellness.  The link to happiness is more subjective, but most people would agree that happiness is in part the result of having good health and being able to perform well.</a:t>
            </a:r>
          </a:p>
          <a:p>
            <a:pPr defTabSz="881390" eaLnBrk="1" fontAlgn="auto" hangingPunct="1">
              <a:spcBef>
                <a:spcPts val="0"/>
              </a:spcBef>
              <a:spcAft>
                <a:spcPts val="0"/>
              </a:spcAft>
              <a:defRPr/>
            </a:pPr>
            <a:endParaRPr lang="en-US" sz="1500" dirty="0"/>
          </a:p>
          <a:p>
            <a:pPr defTabSz="881390" eaLnBrk="1" fontAlgn="auto" hangingPunct="1">
              <a:spcBef>
                <a:spcPts val="0"/>
              </a:spcBef>
              <a:spcAft>
                <a:spcPts val="0"/>
              </a:spcAft>
              <a:defRPr/>
            </a:pPr>
            <a:r>
              <a:rPr lang="en-US" sz="1500" dirty="0"/>
              <a:t> </a:t>
            </a:r>
            <a:endParaRPr lang="en-US" dirty="0"/>
          </a:p>
        </p:txBody>
      </p:sp>
      <p:sp>
        <p:nvSpPr>
          <p:cNvPr id="4" name="Slide Number Placeholder 3"/>
          <p:cNvSpPr>
            <a:spLocks noGrp="1"/>
          </p:cNvSpPr>
          <p:nvPr>
            <p:ph type="sldNum" sz="quarter" idx="5"/>
          </p:nvPr>
        </p:nvSpPr>
        <p:spPr/>
        <p:txBody>
          <a:bodyPr/>
          <a:lstStyle/>
          <a:p>
            <a:pPr>
              <a:defRPr/>
            </a:pPr>
            <a:fld id="{59F9E5BD-B6F1-4DDE-A9D5-7D4A7B923AE7}"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DD1B32A-4B86-46C3-902B-21BA70D6761A}" type="datetime1">
              <a:rPr lang="en-US"/>
              <a:pPr>
                <a:defRPr/>
              </a:pPr>
              <a:t>2/20/2013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716874-6F9F-4648-8017-D17AC22EFCBB}" type="slidenum">
              <a:rPr lang="en-US"/>
              <a:pPr>
                <a:defRPr/>
              </a:pPr>
              <a:t>‹#›</a:t>
            </a:fld>
            <a:endParaRPr lang="en-US" dirty="0"/>
          </a:p>
        </p:txBody>
      </p:sp>
    </p:spTree>
    <p:extLst>
      <p:ext uri="{BB962C8B-B14F-4D97-AF65-F5344CB8AC3E}">
        <p14:creationId xmlns:p14="http://schemas.microsoft.com/office/powerpoint/2010/main" val="288359302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5475A21-FE2A-4A4F-BEFE-8532335599A1}" type="datetime1">
              <a:rPr lang="en-US"/>
              <a:pPr>
                <a:defRPr/>
              </a:pPr>
              <a:t>2/20/2013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260B42-2A53-43C6-87E5-846209700F8E}" type="slidenum">
              <a:rPr lang="en-US"/>
              <a:pPr>
                <a:defRPr/>
              </a:pPr>
              <a:t>‹#›</a:t>
            </a:fld>
            <a:endParaRPr lang="en-US" dirty="0"/>
          </a:p>
        </p:txBody>
      </p:sp>
    </p:spTree>
    <p:extLst>
      <p:ext uri="{BB962C8B-B14F-4D97-AF65-F5344CB8AC3E}">
        <p14:creationId xmlns:p14="http://schemas.microsoft.com/office/powerpoint/2010/main" val="108949125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CD8542F-5DA8-4490-B4E5-1FEE8303EC42}" type="datetime1">
              <a:rPr lang="en-US"/>
              <a:pPr>
                <a:defRPr/>
              </a:pPr>
              <a:t>2/20/2013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834CC8-36BC-4C4E-BF97-00B72E4ACFE5}" type="slidenum">
              <a:rPr lang="en-US"/>
              <a:pPr>
                <a:defRPr/>
              </a:pPr>
              <a:t>‹#›</a:t>
            </a:fld>
            <a:endParaRPr lang="en-US" dirty="0"/>
          </a:p>
        </p:txBody>
      </p:sp>
    </p:spTree>
    <p:extLst>
      <p:ext uri="{BB962C8B-B14F-4D97-AF65-F5344CB8AC3E}">
        <p14:creationId xmlns:p14="http://schemas.microsoft.com/office/powerpoint/2010/main" val="2780533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EE375F8-684B-46A9-97C4-36822A7FF9CA}" type="datetime1">
              <a:rPr lang="en-US"/>
              <a:pPr>
                <a:defRPr/>
              </a:pPr>
              <a:t>2/20/2013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1F3D2FF-C26E-4C52-B993-AD356ACE0EFB}" type="slidenum">
              <a:rPr lang="en-US"/>
              <a:pPr>
                <a:defRPr/>
              </a:pPr>
              <a:t>‹#›</a:t>
            </a:fld>
            <a:endParaRPr lang="en-US" dirty="0"/>
          </a:p>
        </p:txBody>
      </p:sp>
    </p:spTree>
    <p:extLst>
      <p:ext uri="{BB962C8B-B14F-4D97-AF65-F5344CB8AC3E}">
        <p14:creationId xmlns:p14="http://schemas.microsoft.com/office/powerpoint/2010/main" val="162026907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D58BE1-D4B4-4597-A532-E68FC644398D}" type="datetime1">
              <a:rPr lang="en-US"/>
              <a:pPr>
                <a:defRPr/>
              </a:pPr>
              <a:t>2/20/2013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5663F6E-4272-48D0-BAF2-8EFB48D069E2}" type="slidenum">
              <a:rPr lang="en-US"/>
              <a:pPr>
                <a:defRPr/>
              </a:pPr>
              <a:t>‹#›</a:t>
            </a:fld>
            <a:endParaRPr lang="en-US" dirty="0"/>
          </a:p>
        </p:txBody>
      </p:sp>
    </p:spTree>
    <p:extLst>
      <p:ext uri="{BB962C8B-B14F-4D97-AF65-F5344CB8AC3E}">
        <p14:creationId xmlns:p14="http://schemas.microsoft.com/office/powerpoint/2010/main" val="142332925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88F0794-455A-4693-937A-DDB70D723A45}" type="datetime1">
              <a:rPr lang="en-US"/>
              <a:pPr>
                <a:defRPr/>
              </a:pPr>
              <a:t>2/20/2013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B7450E8-BFDB-4DD5-8520-BCDF86CF2D35}" type="slidenum">
              <a:rPr lang="en-US"/>
              <a:pPr>
                <a:defRPr/>
              </a:pPr>
              <a:t>‹#›</a:t>
            </a:fld>
            <a:endParaRPr lang="en-US" dirty="0"/>
          </a:p>
        </p:txBody>
      </p:sp>
    </p:spTree>
    <p:extLst>
      <p:ext uri="{BB962C8B-B14F-4D97-AF65-F5344CB8AC3E}">
        <p14:creationId xmlns:p14="http://schemas.microsoft.com/office/powerpoint/2010/main" val="85626869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8E3A71C-D3B0-4EE5-B5F7-1412BFBD74E5}" type="datetime1">
              <a:rPr lang="en-US"/>
              <a:pPr>
                <a:defRPr/>
              </a:pPr>
              <a:t>2/20/2013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981AE5-F962-4C55-9528-6CCFF1426918}" type="slidenum">
              <a:rPr lang="en-US"/>
              <a:pPr>
                <a:defRPr/>
              </a:pPr>
              <a:t>‹#›</a:t>
            </a:fld>
            <a:endParaRPr lang="en-US" dirty="0"/>
          </a:p>
        </p:txBody>
      </p:sp>
    </p:spTree>
    <p:extLst>
      <p:ext uri="{BB962C8B-B14F-4D97-AF65-F5344CB8AC3E}">
        <p14:creationId xmlns:p14="http://schemas.microsoft.com/office/powerpoint/2010/main" val="405236371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10B5413-F153-4655-8347-679C2868795F}" type="datetime1">
              <a:rPr lang="en-US"/>
              <a:pPr>
                <a:defRPr/>
              </a:pPr>
              <a:t>2/20/2013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2CDE440-5893-496D-9F8A-476ACCDA9396}" type="slidenum">
              <a:rPr lang="en-US"/>
              <a:pPr>
                <a:defRPr/>
              </a:pPr>
              <a:t>‹#›</a:t>
            </a:fld>
            <a:endParaRPr lang="en-US" dirty="0"/>
          </a:p>
        </p:txBody>
      </p:sp>
    </p:spTree>
    <p:extLst>
      <p:ext uri="{BB962C8B-B14F-4D97-AF65-F5344CB8AC3E}">
        <p14:creationId xmlns:p14="http://schemas.microsoft.com/office/powerpoint/2010/main" val="450277939"/>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691BAA-A603-40D4-8003-1FF9620C6211}" type="datetime1">
              <a:rPr lang="en-US"/>
              <a:pPr>
                <a:defRPr/>
              </a:pPr>
              <a:t>2/20/2013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A2AF25-A0C1-40A6-A538-086A87A8DF54}" type="slidenum">
              <a:rPr lang="en-US"/>
              <a:pPr>
                <a:defRPr/>
              </a:pPr>
              <a:t>‹#›</a:t>
            </a:fld>
            <a:endParaRPr lang="en-US" dirty="0"/>
          </a:p>
        </p:txBody>
      </p:sp>
    </p:spTree>
    <p:extLst>
      <p:ext uri="{BB962C8B-B14F-4D97-AF65-F5344CB8AC3E}">
        <p14:creationId xmlns:p14="http://schemas.microsoft.com/office/powerpoint/2010/main" val="302812639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9CC152-9F0F-4BC4-BD3C-4D3F8BC9C52D}" type="datetime1">
              <a:rPr lang="en-US"/>
              <a:pPr>
                <a:defRPr/>
              </a:pPr>
              <a:t>2/20/2013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74E190-279F-4276-83FC-E806438B68A4}" type="slidenum">
              <a:rPr lang="en-US"/>
              <a:pPr>
                <a:defRPr/>
              </a:pPr>
              <a:t>‹#›</a:t>
            </a:fld>
            <a:endParaRPr lang="en-US" dirty="0"/>
          </a:p>
        </p:txBody>
      </p:sp>
    </p:spTree>
    <p:extLst>
      <p:ext uri="{BB962C8B-B14F-4D97-AF65-F5344CB8AC3E}">
        <p14:creationId xmlns:p14="http://schemas.microsoft.com/office/powerpoint/2010/main" val="352573127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8"/>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76225" y="5499100"/>
            <a:ext cx="26193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0"/>
          </p:nvPr>
        </p:nvSpPr>
        <p:spPr>
          <a:xfrm>
            <a:off x="3124200" y="6400800"/>
            <a:ext cx="2895600" cy="365125"/>
          </a:xfrm>
        </p:spPr>
        <p:txBody>
          <a:bodyPr/>
          <a:lstStyle>
            <a:lvl1pPr>
              <a:defRPr/>
            </a:lvl1pPr>
          </a:lstStyle>
          <a:p>
            <a:pPr>
              <a:defRPr/>
            </a:pPr>
            <a:endParaRPr lang="en-US"/>
          </a:p>
        </p:txBody>
      </p:sp>
      <p:sp>
        <p:nvSpPr>
          <p:cNvPr id="8" name="Slide Number Placeholder 5"/>
          <p:cNvSpPr>
            <a:spLocks noGrp="1"/>
          </p:cNvSpPr>
          <p:nvPr>
            <p:ph type="sldNum" sz="quarter" idx="11"/>
          </p:nvPr>
        </p:nvSpPr>
        <p:spPr>
          <a:xfrm>
            <a:off x="6705600" y="6400800"/>
            <a:ext cx="2133600" cy="365125"/>
          </a:xfrm>
        </p:spPr>
        <p:txBody>
          <a:bodyPr/>
          <a:lstStyle>
            <a:lvl1pPr>
              <a:defRPr/>
            </a:lvl1pPr>
          </a:lstStyle>
          <a:p>
            <a:pPr>
              <a:defRPr/>
            </a:pPr>
            <a:fld id="{7BE1C62B-B8F8-4800-9116-8853D805E2CB}" type="slidenum">
              <a:rPr lang="en-US"/>
              <a:pPr>
                <a:defRPr/>
              </a:pPr>
              <a:t>‹#›</a:t>
            </a:fld>
            <a:endParaRPr lang="en-US" dirty="0"/>
          </a:p>
        </p:txBody>
      </p:sp>
    </p:spTree>
    <p:extLst>
      <p:ext uri="{BB962C8B-B14F-4D97-AF65-F5344CB8AC3E}">
        <p14:creationId xmlns:p14="http://schemas.microsoft.com/office/powerpoint/2010/main" val="410446733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smtClean="0"/>
              <a:t>Subtitle</a:t>
            </a:r>
            <a:endParaRPr lang="en-US" dirty="0"/>
          </a:p>
        </p:txBody>
      </p:sp>
      <p:sp>
        <p:nvSpPr>
          <p:cNvPr id="7" name="Footer Placeholder 2"/>
          <p:cNvSpPr>
            <a:spLocks noGrp="1"/>
          </p:cNvSpPr>
          <p:nvPr>
            <p:ph type="ftr" sz="quarter" idx="10"/>
          </p:nvPr>
        </p:nvSpPr>
        <p:spPr/>
        <p:txBody>
          <a:bodyPr/>
          <a:lstStyle>
            <a:lvl1pPr>
              <a:defRPr/>
            </a:lvl1pPr>
          </a:lstStyle>
          <a:p>
            <a:pPr>
              <a:defRPr/>
            </a:pPr>
            <a:endParaRPr lang="en-US"/>
          </a:p>
        </p:txBody>
      </p:sp>
      <p:sp>
        <p:nvSpPr>
          <p:cNvPr id="8" name="Slide Number Placeholder 3"/>
          <p:cNvSpPr>
            <a:spLocks noGrp="1"/>
          </p:cNvSpPr>
          <p:nvPr>
            <p:ph type="sldNum" sz="quarter" idx="11"/>
          </p:nvPr>
        </p:nvSpPr>
        <p:spPr/>
        <p:txBody>
          <a:bodyPr/>
          <a:lstStyle>
            <a:lvl1pPr>
              <a:defRPr/>
            </a:lvl1pPr>
          </a:lstStyle>
          <a:p>
            <a:pPr>
              <a:defRPr/>
            </a:pPr>
            <a:fld id="{3C2135E6-F04B-4851-A751-CB009252DA88}" type="slidenum">
              <a:rPr lang="en-US"/>
              <a:pPr>
                <a:defRPr/>
              </a:pPr>
              <a:t>‹#›</a:t>
            </a:fld>
            <a:endParaRPr lang="en-US" dirty="0"/>
          </a:p>
        </p:txBody>
      </p:sp>
    </p:spTree>
    <p:extLst>
      <p:ext uri="{BB962C8B-B14F-4D97-AF65-F5344CB8AC3E}">
        <p14:creationId xmlns:p14="http://schemas.microsoft.com/office/powerpoint/2010/main" val="412949628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smtClean="0">
              <a:solidFill>
                <a:schemeClr val="bg1"/>
              </a:solidFill>
            </a:endParaRPr>
          </a:p>
        </p:txBody>
      </p:sp>
      <p:sp>
        <p:nvSpPr>
          <p:cNvPr id="5" name="Footer Placeholder 5"/>
          <p:cNvSpPr txBox="1">
            <a:spLocks/>
          </p:cNvSpPr>
          <p:nvPr userDrawn="1"/>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6" name="Slide Number Placeholder 6"/>
          <p:cNvSpPr txBox="1">
            <a:spLocks/>
          </p:cNvSpPr>
          <p:nvPr userDrawn="1"/>
        </p:nvSpPr>
        <p:spPr>
          <a:xfrm>
            <a:off x="6735763" y="633888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DE46AA-60B8-4BB2-9D84-8B9B132C63E7}" type="slidenum">
              <a:rPr lang="en-US" sz="1400" smtClean="0"/>
              <a:pPr fontAlgn="auto">
                <a:spcBef>
                  <a:spcPts val="0"/>
                </a:spcBef>
                <a:spcAft>
                  <a:spcPts val="0"/>
                </a:spcAft>
                <a:defRPr/>
              </a:pPr>
              <a:t>‹#›</a:t>
            </a:fld>
            <a:endParaRPr lang="en-US" sz="1400"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eaLnBrk="1" hangingPunct="1">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668474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smtClean="0">
              <a:solidFill>
                <a:schemeClr val="bg1"/>
              </a:solidFill>
            </a:endParaRPr>
          </a:p>
        </p:txBody>
      </p:sp>
      <p:sp>
        <p:nvSpPr>
          <p:cNvPr id="6"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411604115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7"/>
          <p:cNvSpPr txBox="1">
            <a:spLocks/>
          </p:cNvSpPr>
          <p:nvPr userDrawn="1"/>
        </p:nvSpPr>
        <p:spPr bwMode="auto">
          <a:xfrm>
            <a:off x="457200" y="304800"/>
            <a:ext cx="8229600" cy="1143000"/>
          </a:xfrm>
          <a:prstGeom prst="rect">
            <a:avLst/>
          </a:prstGeom>
          <a:solidFill>
            <a:schemeClr val="accent1"/>
          </a:solidFill>
          <a:ln>
            <a:noFill/>
          </a:ln>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sz="4400" dirty="0">
              <a:solidFill>
                <a:schemeClr val="bg1"/>
              </a:solidFill>
              <a:latin typeface="Calibri" pitchFamily="34" charset="0"/>
            </a:endParaRPr>
          </a:p>
        </p:txBody>
      </p:sp>
      <p:sp>
        <p:nvSpPr>
          <p:cNvPr id="9"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Tree>
    <p:extLst>
      <p:ext uri="{BB962C8B-B14F-4D97-AF65-F5344CB8AC3E}">
        <p14:creationId xmlns:p14="http://schemas.microsoft.com/office/powerpoint/2010/main" val="321638395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5"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6"/>
          <p:cNvSpPr>
            <a:spLocks noGrp="1"/>
          </p:cNvSpPr>
          <p:nvPr>
            <p:ph type="sldNum" sz="quarter" idx="10"/>
          </p:nvPr>
        </p:nvSpPr>
        <p:spPr/>
        <p:txBody>
          <a:bodyPr/>
          <a:lstStyle>
            <a:lvl1pPr>
              <a:defRPr sz="1400"/>
            </a:lvl1pPr>
          </a:lstStyle>
          <a:p>
            <a:pPr>
              <a:defRPr/>
            </a:pPr>
            <a:fld id="{D73AC02B-2804-46E0-AF84-ACFC21FFC6F4}" type="slidenum">
              <a:rPr lang="en-US"/>
              <a:pPr>
                <a:defRPr/>
              </a:pPr>
              <a:t>‹#›</a:t>
            </a:fld>
            <a:endParaRPr lang="en-US" dirty="0"/>
          </a:p>
        </p:txBody>
      </p:sp>
    </p:spTree>
    <p:extLst>
      <p:ext uri="{BB962C8B-B14F-4D97-AF65-F5344CB8AC3E}">
        <p14:creationId xmlns:p14="http://schemas.microsoft.com/office/powerpoint/2010/main" val="170945455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EABB909-A91B-4409-8045-D79E9F1C39CB}" type="datetime1">
              <a:rPr lang="en-US"/>
              <a:pPr>
                <a:defRPr/>
              </a:pPr>
              <a:t>2/20/2013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93F714-663E-4778-8441-2975DE680A3F}" type="slidenum">
              <a:rPr lang="en-US"/>
              <a:pPr>
                <a:defRPr/>
              </a:pPr>
              <a:t>‹#›</a:t>
            </a:fld>
            <a:endParaRPr lang="en-US" dirty="0"/>
          </a:p>
        </p:txBody>
      </p:sp>
    </p:spTree>
    <p:extLst>
      <p:ext uri="{BB962C8B-B14F-4D97-AF65-F5344CB8AC3E}">
        <p14:creationId xmlns:p14="http://schemas.microsoft.com/office/powerpoint/2010/main" val="1150819927"/>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EA65B4-050D-4B6A-9170-E82437D79976}" type="datetime1">
              <a:rPr lang="en-US"/>
              <a:pPr>
                <a:defRPr/>
              </a:pPr>
              <a:t>2/20/2013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462391-0C4E-41CE-81FF-8F6A2EDD5B75}" type="slidenum">
              <a:rPr lang="en-US"/>
              <a:pPr>
                <a:defRPr/>
              </a:pPr>
              <a:t>‹#›</a:t>
            </a:fld>
            <a:endParaRPr lang="en-US" dirty="0"/>
          </a:p>
        </p:txBody>
      </p:sp>
    </p:spTree>
    <p:extLst>
      <p:ext uri="{BB962C8B-B14F-4D97-AF65-F5344CB8AC3E}">
        <p14:creationId xmlns:p14="http://schemas.microsoft.com/office/powerpoint/2010/main" val="268600836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236A613-5C2E-4EE8-86A9-6B0C55A4F19C}" type="datetime1">
              <a:rPr lang="en-US"/>
              <a:pPr>
                <a:defRPr/>
              </a:pPr>
              <a:t>2/20/2013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DBF0045-0490-4FB9-B6DC-2B4CD884ECA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9" r:id="rId1"/>
    <p:sldLayoutId id="2147483811" r:id="rId2"/>
    <p:sldLayoutId id="2147483812" r:id="rId3"/>
    <p:sldLayoutId id="2147483813" r:id="rId4"/>
    <p:sldLayoutId id="2147483814" r:id="rId5"/>
    <p:sldLayoutId id="2147483815" r:id="rId6"/>
    <p:sldLayoutId id="2147483816"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Lst>
  <p:transition spd="slow">
    <p:wip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7.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8.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www.smokefree.gov/"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hyperlink" Target="http://www.hc-sc.gc.ca/"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82.jpeg"/></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9CC">
            <a:alpha val="79999"/>
          </a:srgbClr>
        </a:solidFill>
        <a:effectLst/>
      </p:bgPr>
    </p:bg>
    <p:spTree>
      <p:nvGrpSpPr>
        <p:cNvPr id="1" name=""/>
        <p:cNvGrpSpPr/>
        <p:nvPr/>
      </p:nvGrpSpPr>
      <p:grpSpPr>
        <a:xfrm>
          <a:off x="0" y="0"/>
          <a:ext cx="0" cy="0"/>
          <a:chOff x="0" y="0"/>
          <a:chExt cx="0" cy="0"/>
        </a:xfrm>
      </p:grpSpPr>
      <p:sp>
        <p:nvSpPr>
          <p:cNvPr id="8194" name="Title 1"/>
          <p:cNvSpPr>
            <a:spLocks noGrp="1"/>
          </p:cNvSpPr>
          <p:nvPr>
            <p:ph type="ctrTitle"/>
          </p:nvPr>
        </p:nvSpPr>
        <p:spPr>
          <a:xfrm>
            <a:off x="688975" y="554038"/>
            <a:ext cx="7772400" cy="1470025"/>
          </a:xfrm>
        </p:spPr>
        <p:txBody>
          <a:bodyPr/>
          <a:lstStyle/>
          <a:p>
            <a:pPr eaLnBrk="1" hangingPunct="1"/>
            <a:r>
              <a:rPr lang="en-US" sz="4800" smtClean="0"/>
              <a:t>Module 4:</a:t>
            </a:r>
            <a:br>
              <a:rPr lang="en-US" sz="4800" smtClean="0"/>
            </a:br>
            <a:r>
              <a:rPr lang="en-US" sz="4800" smtClean="0"/>
              <a:t>Family Education</a:t>
            </a:r>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lnSpc>
                <a:spcPts val="4575"/>
              </a:lnSpc>
            </a:pPr>
            <a:r>
              <a:rPr lang="en-US" sz="4900" smtClean="0"/>
              <a:t>Home &amp; Family </a:t>
            </a:r>
            <a:endParaRPr lang="en-US" smtClean="0"/>
          </a:p>
        </p:txBody>
      </p:sp>
      <p:sp>
        <p:nvSpPr>
          <p:cNvPr id="18435" name="Content Placeholder 4"/>
          <p:cNvSpPr>
            <a:spLocks noGrp="1"/>
          </p:cNvSpPr>
          <p:nvPr>
            <p:ph idx="1"/>
          </p:nvPr>
        </p:nvSpPr>
        <p:spPr>
          <a:xfrm>
            <a:off x="457200" y="1600200"/>
            <a:ext cx="5181600" cy="4525963"/>
          </a:xfrm>
        </p:spPr>
        <p:txBody>
          <a:bodyPr/>
          <a:lstStyle/>
          <a:p>
            <a:r>
              <a:rPr lang="en-US" sz="2800" dirty="0" smtClean="0"/>
              <a:t>Home should be the foundation for driver health, wellness, &amp; fitness to drive</a:t>
            </a:r>
          </a:p>
          <a:p>
            <a:r>
              <a:rPr lang="en-US" sz="2800" b="1" dirty="0" smtClean="0"/>
              <a:t>Driver</a:t>
            </a:r>
            <a:r>
              <a:rPr lang="en-US" sz="2800" dirty="0" smtClean="0"/>
              <a:t> health &amp; wellness goes hand-in-hand with </a:t>
            </a:r>
            <a:r>
              <a:rPr lang="en-US" sz="2800" b="1" dirty="0" smtClean="0"/>
              <a:t>family</a:t>
            </a:r>
            <a:r>
              <a:rPr lang="en-US" sz="2800" dirty="0" smtClean="0"/>
              <a:t> health &amp; wellness</a:t>
            </a:r>
          </a:p>
          <a:p>
            <a:r>
              <a:rPr lang="en-US" sz="2800" dirty="0" smtClean="0"/>
              <a:t>Yet there are many different home &amp; family demands</a:t>
            </a:r>
          </a:p>
          <a:p>
            <a:endParaRPr lang="en-US" sz="2800" dirty="0" smtClean="0"/>
          </a:p>
        </p:txBody>
      </p:sp>
      <p:pic>
        <p:nvPicPr>
          <p:cNvPr id="18436" name="Picture 3" descr="P:\457407\Working\Documents\Module Content\istock photos\Module 4\hom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43600" y="4191000"/>
            <a:ext cx="30480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title="Driver family, posing in front of truck"/>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19800" y="1600200"/>
            <a:ext cx="1905000"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lnSpc>
                <a:spcPts val="4575"/>
              </a:lnSpc>
            </a:pPr>
            <a:r>
              <a:rPr lang="en-US" smtClean="0"/>
              <a:t>Fatigue involves . . . </a:t>
            </a:r>
            <a:r>
              <a:rPr lang="en-US" b="1" smtClean="0"/>
              <a:t> </a:t>
            </a:r>
            <a:endParaRPr lang="en-US" smtClean="0"/>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Decreased alertness</a:t>
            </a:r>
          </a:p>
          <a:p>
            <a:pPr fontAlgn="auto">
              <a:spcAft>
                <a:spcPts val="0"/>
              </a:spcAft>
              <a:buFont typeface="Arial" pitchFamily="34" charset="0"/>
              <a:buChar char="•"/>
              <a:defRPr/>
            </a:pPr>
            <a:r>
              <a:rPr lang="en-US" dirty="0" smtClean="0"/>
              <a:t>Decreased attention to                                     the environment</a:t>
            </a:r>
          </a:p>
          <a:p>
            <a:pPr fontAlgn="auto">
              <a:spcAft>
                <a:spcPts val="0"/>
              </a:spcAft>
              <a:buFont typeface="Arial" pitchFamily="34" charset="0"/>
              <a:buChar char="•"/>
              <a:defRPr/>
            </a:pPr>
            <a:r>
              <a:rPr lang="en-US" dirty="0" smtClean="0"/>
              <a:t>Reduced performance</a:t>
            </a:r>
          </a:p>
          <a:p>
            <a:pPr fontAlgn="auto">
              <a:spcAft>
                <a:spcPts val="0"/>
              </a:spcAft>
              <a:buFont typeface="Arial" pitchFamily="34" charset="0"/>
              <a:buChar char="•"/>
              <a:defRPr/>
            </a:pPr>
            <a:r>
              <a:rPr lang="en-US" dirty="0" smtClean="0"/>
              <a:t>Reduced motivation</a:t>
            </a:r>
          </a:p>
          <a:p>
            <a:pPr fontAlgn="auto">
              <a:spcAft>
                <a:spcPts val="0"/>
              </a:spcAft>
              <a:buFont typeface="Arial" pitchFamily="34" charset="0"/>
              <a:buChar char="•"/>
              <a:defRPr/>
            </a:pPr>
            <a:r>
              <a:rPr lang="en-US" dirty="0" smtClean="0"/>
              <a:t>Irritability</a:t>
            </a:r>
          </a:p>
          <a:p>
            <a:pPr fontAlgn="auto">
              <a:spcAft>
                <a:spcPts val="0"/>
              </a:spcAft>
              <a:buFont typeface="Arial" pitchFamily="34" charset="0"/>
              <a:buChar char="•"/>
              <a:defRPr/>
            </a:pPr>
            <a:r>
              <a:rPr lang="en-US" dirty="0" smtClean="0"/>
              <a:t>Impaired judgment</a:t>
            </a:r>
          </a:p>
          <a:p>
            <a:pPr fontAlgn="auto">
              <a:spcAft>
                <a:spcPts val="0"/>
              </a:spcAft>
              <a:buFont typeface="Arial" pitchFamily="34" charset="0"/>
              <a:buChar char="•"/>
              <a:defRPr/>
            </a:pPr>
            <a:r>
              <a:rPr lang="en-US" dirty="0" smtClean="0"/>
              <a:t>Feelings of drowsiness</a:t>
            </a:r>
            <a:endParaRPr lang="en-US" dirty="0" smtClean="0">
              <a:latin typeface="+mj-lt"/>
            </a:endParaRPr>
          </a:p>
          <a:p>
            <a:pPr fontAlgn="auto">
              <a:spcAft>
                <a:spcPts val="0"/>
              </a:spcAft>
              <a:buFont typeface="Arial" pitchFamily="34" charset="0"/>
              <a:buChar char="•"/>
              <a:defRPr/>
            </a:pPr>
            <a:endParaRPr lang="en-US" dirty="0">
              <a:solidFill>
                <a:srgbClr val="002060"/>
              </a:solidFill>
            </a:endParaRPr>
          </a:p>
        </p:txBody>
      </p:sp>
      <p:pic>
        <p:nvPicPr>
          <p:cNvPr id="21508" name="Picture 2" title="Sleepy man in morn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38800" y="1828800"/>
            <a:ext cx="245903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lnSpc>
                <a:spcPts val="4575"/>
              </a:lnSpc>
            </a:pPr>
            <a:r>
              <a:rPr lang="en-US" smtClean="0"/>
              <a:t>Acute vs. Chronic Fatigue </a:t>
            </a:r>
          </a:p>
        </p:txBody>
      </p:sp>
      <p:sp>
        <p:nvSpPr>
          <p:cNvPr id="3" name="Content Placeholder 2"/>
          <p:cNvSpPr>
            <a:spLocks noGrp="1"/>
          </p:cNvSpPr>
          <p:nvPr>
            <p:ph idx="1"/>
          </p:nvPr>
        </p:nvSpPr>
        <p:spPr/>
        <p:txBody>
          <a:bodyPr rtlCol="0">
            <a:normAutofit fontScale="92500"/>
          </a:bodyPr>
          <a:lstStyle/>
          <a:p>
            <a:pPr fontAlgn="auto">
              <a:spcAft>
                <a:spcPts val="0"/>
              </a:spcAft>
              <a:buFont typeface="Arial" pitchFamily="34" charset="0"/>
              <a:buChar char="•"/>
              <a:defRPr/>
            </a:pPr>
            <a:r>
              <a:rPr lang="en-US" dirty="0" smtClean="0"/>
              <a:t>Acute (short-term) fatigue:</a:t>
            </a:r>
          </a:p>
          <a:p>
            <a:pPr lvl="1" eaLnBrk="1" fontAlgn="auto" hangingPunct="1">
              <a:spcAft>
                <a:spcPts val="0"/>
              </a:spcAft>
              <a:buFont typeface="Arial" pitchFamily="34" charset="0"/>
              <a:buChar char="–"/>
              <a:defRPr/>
            </a:pPr>
            <a:r>
              <a:rPr lang="en-US" dirty="0" smtClean="0"/>
              <a:t>Experienced every day</a:t>
            </a:r>
          </a:p>
          <a:p>
            <a:pPr lvl="1" eaLnBrk="1" fontAlgn="auto" hangingPunct="1">
              <a:spcAft>
                <a:spcPts val="0"/>
              </a:spcAft>
              <a:buFont typeface="Arial" pitchFamily="34" charset="0"/>
              <a:buChar char="–"/>
              <a:defRPr/>
            </a:pPr>
            <a:r>
              <a:rPr lang="en-US" dirty="0" smtClean="0"/>
              <a:t>Reduced or eliminated by a night’s sleep or nap</a:t>
            </a:r>
          </a:p>
          <a:p>
            <a:pPr lvl="1" eaLnBrk="1" fontAlgn="auto" hangingPunct="1">
              <a:spcAft>
                <a:spcPts val="0"/>
              </a:spcAft>
              <a:buFont typeface="Arial" pitchFamily="34" charset="0"/>
              <a:buChar char="–"/>
              <a:defRPr/>
            </a:pPr>
            <a:r>
              <a:rPr lang="en-US" dirty="0" smtClean="0"/>
              <a:t>Caffeine and rest (without sleep) reduce mild fatigue</a:t>
            </a:r>
          </a:p>
          <a:p>
            <a:pPr fontAlgn="auto">
              <a:spcAft>
                <a:spcPts val="0"/>
              </a:spcAft>
              <a:buFont typeface="Arial" pitchFamily="34" charset="0"/>
              <a:buChar char="•"/>
              <a:defRPr/>
            </a:pPr>
            <a:r>
              <a:rPr lang="en-US" dirty="0" smtClean="0"/>
              <a:t>Chronic (long-term) fatigue:</a:t>
            </a:r>
          </a:p>
          <a:p>
            <a:pPr lvl="1" eaLnBrk="1" fontAlgn="auto" hangingPunct="1">
              <a:spcAft>
                <a:spcPts val="0"/>
              </a:spcAft>
              <a:buFont typeface="Arial" pitchFamily="34" charset="0"/>
              <a:buChar char="–"/>
              <a:defRPr/>
            </a:pPr>
            <a:r>
              <a:rPr lang="en-US" dirty="0" smtClean="0"/>
              <a:t>Afflicts many drivers and other busy people</a:t>
            </a:r>
          </a:p>
          <a:p>
            <a:pPr lvl="1" eaLnBrk="1" fontAlgn="auto" hangingPunct="1">
              <a:spcAft>
                <a:spcPts val="0"/>
              </a:spcAft>
              <a:buFont typeface="Arial" pitchFamily="34" charset="0"/>
              <a:buChar char="–"/>
              <a:defRPr/>
            </a:pPr>
            <a:r>
              <a:rPr lang="en-US" dirty="0" smtClean="0"/>
              <a:t>Due to inadequate sleep over a longer period</a:t>
            </a:r>
          </a:p>
          <a:p>
            <a:pPr lvl="1" eaLnBrk="1" fontAlgn="auto" hangingPunct="1">
              <a:spcAft>
                <a:spcPts val="0"/>
              </a:spcAft>
              <a:buFont typeface="Arial" pitchFamily="34" charset="0"/>
              <a:buChar char="–"/>
              <a:defRPr/>
            </a:pPr>
            <a:r>
              <a:rPr lang="en-US" dirty="0" smtClean="0"/>
              <a:t>Called </a:t>
            </a:r>
            <a:r>
              <a:rPr lang="en-US" b="1" dirty="0" smtClean="0"/>
              <a:t>sleep deprivation</a:t>
            </a:r>
          </a:p>
          <a:p>
            <a:pPr lvl="1" eaLnBrk="1" fontAlgn="auto" hangingPunct="1">
              <a:spcAft>
                <a:spcPts val="0"/>
              </a:spcAft>
              <a:buFont typeface="Arial" pitchFamily="34" charset="0"/>
              <a:buChar char="–"/>
              <a:defRPr/>
            </a:pPr>
            <a:r>
              <a:rPr lang="en-US" dirty="0" smtClean="0"/>
              <a:t>Need a few nights of long, sound sleep</a:t>
            </a:r>
            <a:endParaRPr lang="en-US" dirty="0"/>
          </a:p>
        </p:txBody>
      </p:sp>
    </p:spTree>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lnSpc>
                <a:spcPts val="4575"/>
              </a:lnSpc>
            </a:pPr>
            <a:r>
              <a:rPr lang="en-US" smtClean="0"/>
              <a:t>Signs &amp; Symptoms (1 of 2) </a:t>
            </a:r>
          </a:p>
        </p:txBody>
      </p:sp>
      <p:sp>
        <p:nvSpPr>
          <p:cNvPr id="23555" name="Content Placeholder 2"/>
          <p:cNvSpPr>
            <a:spLocks noGrp="1"/>
          </p:cNvSpPr>
          <p:nvPr>
            <p:ph idx="1"/>
          </p:nvPr>
        </p:nvSpPr>
        <p:spPr>
          <a:xfrm>
            <a:off x="457200" y="1600200"/>
            <a:ext cx="5334000" cy="4525963"/>
          </a:xfrm>
        </p:spPr>
        <p:txBody>
          <a:bodyPr/>
          <a:lstStyle/>
          <a:p>
            <a:r>
              <a:rPr lang="en-US" dirty="0" smtClean="0"/>
              <a:t>Drowsiness</a:t>
            </a:r>
          </a:p>
          <a:p>
            <a:r>
              <a:rPr lang="en-US" dirty="0" smtClean="0"/>
              <a:t>Loss of alertness &amp; attention</a:t>
            </a:r>
          </a:p>
          <a:p>
            <a:r>
              <a:rPr lang="en-US" dirty="0" smtClean="0"/>
              <a:t>Wandering thoughts</a:t>
            </a:r>
          </a:p>
          <a:p>
            <a:r>
              <a:rPr lang="en-US" dirty="0" smtClean="0"/>
              <a:t>Poor response, slow reactions</a:t>
            </a:r>
          </a:p>
          <a:p>
            <a:r>
              <a:rPr lang="en-US" dirty="0" smtClean="0"/>
              <a:t>Distorted judgment</a:t>
            </a:r>
          </a:p>
        </p:txBody>
      </p:sp>
      <p:pic>
        <p:nvPicPr>
          <p:cNvPr id="23556" name="Picture 2" title="Drowsy truck driver at nigh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2133600"/>
            <a:ext cx="2185988"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lnSpc>
                <a:spcPts val="4575"/>
              </a:lnSpc>
            </a:pPr>
            <a:r>
              <a:rPr lang="en-US" smtClean="0"/>
              <a:t>Signs &amp; Symptoms (2 of 2) </a:t>
            </a:r>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r>
              <a:rPr lang="en-US" dirty="0" smtClean="0"/>
              <a:t>Loss of motivation</a:t>
            </a:r>
          </a:p>
          <a:p>
            <a:pPr fontAlgn="auto">
              <a:spcAft>
                <a:spcPts val="0"/>
              </a:spcAft>
              <a:buFont typeface="Arial" pitchFamily="34" charset="0"/>
              <a:buChar char="•"/>
              <a:defRPr/>
            </a:pPr>
            <a:r>
              <a:rPr lang="en-US" dirty="0" smtClean="0"/>
              <a:t>Depression</a:t>
            </a:r>
          </a:p>
          <a:p>
            <a:pPr fontAlgn="auto">
              <a:spcAft>
                <a:spcPts val="0"/>
              </a:spcAft>
              <a:buFont typeface="Arial" pitchFamily="34" charset="0"/>
              <a:buChar char="•"/>
              <a:defRPr/>
            </a:pPr>
            <a:r>
              <a:rPr lang="en-US" dirty="0" smtClean="0"/>
              <a:t>Impaired memory</a:t>
            </a:r>
          </a:p>
          <a:p>
            <a:pPr fontAlgn="auto">
              <a:spcAft>
                <a:spcPts val="0"/>
              </a:spcAft>
              <a:buFont typeface="Arial" pitchFamily="34" charset="0"/>
              <a:buChar char="•"/>
              <a:defRPr/>
            </a:pPr>
            <a:r>
              <a:rPr lang="en-US" dirty="0" smtClean="0"/>
              <a:t>Microsleeps</a:t>
            </a:r>
          </a:p>
          <a:p>
            <a:pPr indent="0" fontAlgn="auto">
              <a:spcAft>
                <a:spcPts val="0"/>
              </a:spcAft>
              <a:buFont typeface="Arial" pitchFamily="34" charset="0"/>
              <a:buNone/>
              <a:defRPr/>
            </a:pPr>
            <a:endParaRPr lang="en-US" dirty="0" smtClean="0"/>
          </a:p>
          <a:p>
            <a:pPr marL="0" indent="0" fontAlgn="auto">
              <a:spcAft>
                <a:spcPts val="0"/>
              </a:spcAft>
              <a:buFont typeface="Arial" pitchFamily="34" charset="0"/>
              <a:buNone/>
              <a:defRPr/>
            </a:pPr>
            <a:r>
              <a:rPr lang="en-US" i="1" dirty="0" smtClean="0"/>
              <a:t>Little effect on purely</a:t>
            </a:r>
            <a:br>
              <a:rPr lang="en-US" i="1" dirty="0" smtClean="0"/>
            </a:br>
            <a:r>
              <a:rPr lang="en-US" i="1" dirty="0" smtClean="0"/>
              <a:t>physical tasks!</a:t>
            </a:r>
            <a:endParaRPr lang="en-US" i="1" dirty="0"/>
          </a:p>
        </p:txBody>
      </p:sp>
      <p:pic>
        <p:nvPicPr>
          <p:cNvPr id="24580" name="Picture 2" title="Drowsy truck driver at nigh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2133600"/>
            <a:ext cx="2185988"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Health Effects of Sleep Deprivation (1 of 2) </a:t>
            </a:r>
            <a:endParaRPr lang="en-US" dirty="0"/>
          </a:p>
        </p:txBody>
      </p:sp>
      <p:sp>
        <p:nvSpPr>
          <p:cNvPr id="25603" name="Content Placeholder 3"/>
          <p:cNvSpPr>
            <a:spLocks noGrp="1"/>
          </p:cNvSpPr>
          <p:nvPr>
            <p:ph idx="1"/>
          </p:nvPr>
        </p:nvSpPr>
        <p:spPr>
          <a:xfrm>
            <a:off x="457200" y="1600200"/>
            <a:ext cx="5410200" cy="4525963"/>
          </a:xfrm>
        </p:spPr>
        <p:txBody>
          <a:bodyPr/>
          <a:lstStyle/>
          <a:p>
            <a:r>
              <a:rPr lang="en-US" dirty="0" smtClean="0"/>
              <a:t>Increased blood pressure</a:t>
            </a:r>
          </a:p>
          <a:p>
            <a:r>
              <a:rPr lang="en-US" dirty="0" smtClean="0"/>
              <a:t>Increased risk of heart disease</a:t>
            </a:r>
          </a:p>
          <a:p>
            <a:r>
              <a:rPr lang="en-US" dirty="0" smtClean="0"/>
              <a:t>Gastrointestinal problems</a:t>
            </a:r>
          </a:p>
          <a:p>
            <a:r>
              <a:rPr lang="en-US" dirty="0" smtClean="0"/>
              <a:t>Sick days</a:t>
            </a:r>
          </a:p>
          <a:p>
            <a:r>
              <a:rPr lang="en-US" dirty="0" smtClean="0"/>
              <a:t>Increased calorie consumption</a:t>
            </a:r>
          </a:p>
          <a:p>
            <a:r>
              <a:rPr lang="en-US" dirty="0" smtClean="0"/>
              <a:t>Weight gain</a:t>
            </a:r>
          </a:p>
        </p:txBody>
      </p:sp>
      <p:pic>
        <p:nvPicPr>
          <p:cNvPr id="25604" name="Picture 4" title="clipboar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81800" y="1371600"/>
            <a:ext cx="15970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 title="Unhealthy man dozing while reading newspap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60950" y="3962400"/>
            <a:ext cx="34417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Health Effects of Sleep Deprivation (2 of 2) </a:t>
            </a:r>
            <a:endParaRPr lang="en-US" dirty="0"/>
          </a:p>
        </p:txBody>
      </p:sp>
      <p:sp>
        <p:nvSpPr>
          <p:cNvPr id="5" name="Content Placeholder 4"/>
          <p:cNvSpPr>
            <a:spLocks noGrp="1"/>
          </p:cNvSpPr>
          <p:nvPr>
            <p:ph idx="1"/>
          </p:nvPr>
        </p:nvSpPr>
        <p:spPr>
          <a:xfrm>
            <a:off x="457200" y="1752600"/>
            <a:ext cx="5257800" cy="4373563"/>
          </a:xfrm>
        </p:spPr>
        <p:txBody>
          <a:bodyPr rtlCol="0">
            <a:normAutofit lnSpcReduction="10000"/>
          </a:bodyPr>
          <a:lstStyle/>
          <a:p>
            <a:pPr fontAlgn="auto">
              <a:spcAft>
                <a:spcPts val="0"/>
              </a:spcAft>
              <a:buFont typeface="Arial" pitchFamily="34" charset="0"/>
              <a:buChar char="•"/>
              <a:defRPr/>
            </a:pPr>
            <a:r>
              <a:rPr lang="en-US" dirty="0" smtClean="0"/>
              <a:t>Increased diabetes risk</a:t>
            </a:r>
          </a:p>
          <a:p>
            <a:pPr fontAlgn="auto">
              <a:spcAft>
                <a:spcPts val="0"/>
              </a:spcAft>
              <a:buFont typeface="Arial" pitchFamily="34" charset="0"/>
              <a:buChar char="•"/>
              <a:defRPr/>
            </a:pPr>
            <a:r>
              <a:rPr lang="en-US" dirty="0" smtClean="0"/>
              <a:t>Reduced immune system functioning</a:t>
            </a:r>
          </a:p>
          <a:p>
            <a:pPr fontAlgn="auto">
              <a:spcAft>
                <a:spcPts val="0"/>
              </a:spcAft>
              <a:buFont typeface="Arial" pitchFamily="34" charset="0"/>
              <a:buChar char="•"/>
              <a:defRPr/>
            </a:pPr>
            <a:r>
              <a:rPr lang="en-US" dirty="0" smtClean="0"/>
              <a:t>More likely to smoke &amp; use alcohol</a:t>
            </a:r>
          </a:p>
          <a:p>
            <a:pPr fontAlgn="auto">
              <a:spcAft>
                <a:spcPts val="0"/>
              </a:spcAft>
              <a:buFont typeface="Arial" pitchFamily="34" charset="0"/>
              <a:buChar char="•"/>
              <a:defRPr/>
            </a:pPr>
            <a:r>
              <a:rPr lang="en-US" dirty="0" smtClean="0"/>
              <a:t>Disrupted relationships</a:t>
            </a:r>
          </a:p>
          <a:p>
            <a:pPr fontAlgn="auto">
              <a:spcAft>
                <a:spcPts val="0"/>
              </a:spcAft>
              <a:buFont typeface="Arial" pitchFamily="34" charset="0"/>
              <a:buChar char="•"/>
              <a:defRPr/>
            </a:pPr>
            <a:r>
              <a:rPr lang="en-US" dirty="0" smtClean="0"/>
              <a:t>Psychiatric problems</a:t>
            </a:r>
          </a:p>
          <a:p>
            <a:pPr fontAlgn="auto">
              <a:spcAft>
                <a:spcPts val="0"/>
              </a:spcAft>
              <a:buFont typeface="Arial" pitchFamily="34" charset="0"/>
              <a:buChar char="•"/>
              <a:defRPr/>
            </a:pPr>
            <a:r>
              <a:rPr lang="en-US" dirty="0" smtClean="0"/>
              <a:t>Decreased quality of life</a:t>
            </a:r>
            <a:endParaRPr lang="en-US" dirty="0"/>
          </a:p>
        </p:txBody>
      </p:sp>
      <p:pic>
        <p:nvPicPr>
          <p:cNvPr id="26628" name="Picture 4" title="clipboar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81800" y="1371600"/>
            <a:ext cx="15970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2" title="Unhealthy man dozing while reading newspap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15000" y="4130675"/>
            <a:ext cx="29940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lnSpc>
                <a:spcPts val="4575"/>
              </a:lnSpc>
            </a:pPr>
            <a:r>
              <a:rPr lang="en-US" smtClean="0"/>
              <a:t>Are you </a:t>
            </a:r>
            <a:r>
              <a:rPr lang="en-US" i="1" smtClean="0"/>
              <a:t>chronically</a:t>
            </a:r>
            <a:r>
              <a:rPr lang="en-US" smtClean="0"/>
              <a:t> </a:t>
            </a:r>
            <a:br>
              <a:rPr lang="en-US" smtClean="0"/>
            </a:br>
            <a:r>
              <a:rPr lang="en-US" smtClean="0"/>
              <a:t>sleep-deprived? </a:t>
            </a:r>
          </a:p>
        </p:txBody>
      </p:sp>
      <p:sp>
        <p:nvSpPr>
          <p:cNvPr id="3" name="Content Placeholder 2"/>
          <p:cNvSpPr>
            <a:spLocks noGrp="1"/>
          </p:cNvSpPr>
          <p:nvPr>
            <p:ph idx="1"/>
          </p:nvPr>
        </p:nvSpPr>
        <p:spPr>
          <a:xfrm>
            <a:off x="457200" y="1600200"/>
            <a:ext cx="4800600" cy="4525963"/>
          </a:xfrm>
        </p:spPr>
        <p:txBody>
          <a:bodyPr rtlCol="0">
            <a:normAutofit fontScale="92500" lnSpcReduction="10000"/>
          </a:bodyPr>
          <a:lstStyle/>
          <a:p>
            <a:pPr fontAlgn="auto">
              <a:spcAft>
                <a:spcPts val="0"/>
              </a:spcAft>
              <a:buFont typeface="Arial" pitchFamily="34" charset="0"/>
              <a:buChar char="•"/>
              <a:defRPr/>
            </a:pPr>
            <a:r>
              <a:rPr lang="en-US" dirty="0" smtClean="0"/>
              <a:t>Fall asleep in 5 minutes or less?</a:t>
            </a:r>
          </a:p>
          <a:p>
            <a:pPr fontAlgn="auto">
              <a:spcAft>
                <a:spcPts val="0"/>
              </a:spcAft>
              <a:buFont typeface="Arial" pitchFamily="34" charset="0"/>
              <a:buChar char="•"/>
              <a:defRPr/>
            </a:pPr>
            <a:r>
              <a:rPr lang="en-US" dirty="0" smtClean="0"/>
              <a:t>Nap almost anywhere, any time?</a:t>
            </a:r>
          </a:p>
          <a:p>
            <a:pPr fontAlgn="auto">
              <a:spcAft>
                <a:spcPts val="0"/>
              </a:spcAft>
              <a:buFont typeface="Arial" pitchFamily="34" charset="0"/>
              <a:buChar char="•"/>
              <a:defRPr/>
            </a:pPr>
            <a:r>
              <a:rPr lang="en-US" dirty="0" smtClean="0"/>
              <a:t>Feel sleepy when bored?</a:t>
            </a:r>
          </a:p>
          <a:p>
            <a:pPr fontAlgn="auto">
              <a:spcAft>
                <a:spcPts val="0"/>
              </a:spcAft>
              <a:buFont typeface="Arial" pitchFamily="34" charset="0"/>
              <a:buChar char="•"/>
              <a:defRPr/>
            </a:pPr>
            <a:r>
              <a:rPr lang="en-US" dirty="0" smtClean="0"/>
              <a:t>Fall asleep while watching TV or in movies?</a:t>
            </a:r>
          </a:p>
          <a:p>
            <a:pPr fontAlgn="auto">
              <a:spcAft>
                <a:spcPts val="0"/>
              </a:spcAft>
              <a:buFont typeface="Arial" pitchFamily="34" charset="0"/>
              <a:buChar char="•"/>
              <a:defRPr/>
            </a:pPr>
            <a:r>
              <a:rPr lang="en-US" dirty="0" smtClean="0"/>
              <a:t>Fall asleep while stopped for traffic </a:t>
            </a:r>
            <a:r>
              <a:rPr lang="en-US" dirty="0" smtClean="0">
                <a:solidFill>
                  <a:srgbClr val="002060"/>
                </a:solidFill>
              </a:rPr>
              <a:t>lights?</a:t>
            </a:r>
            <a:endParaRPr lang="en-US" dirty="0">
              <a:solidFill>
                <a:srgbClr val="002060"/>
              </a:solidFill>
            </a:endParaRPr>
          </a:p>
        </p:txBody>
      </p:sp>
      <p:pic>
        <p:nvPicPr>
          <p:cNvPr id="27652" name="Picture 4" title="Man sleeping deepl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14925" y="1600200"/>
            <a:ext cx="39655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lnSpc>
                <a:spcPts val="4575"/>
              </a:lnSpc>
            </a:pPr>
            <a:r>
              <a:rPr lang="en-US" smtClean="0"/>
              <a:t>Sleep Debts </a:t>
            </a:r>
          </a:p>
        </p:txBody>
      </p:sp>
      <p:sp>
        <p:nvSpPr>
          <p:cNvPr id="3" name="Content Placeholder 2"/>
          <p:cNvSpPr>
            <a:spLocks noGrp="1"/>
          </p:cNvSpPr>
          <p:nvPr>
            <p:ph idx="1"/>
          </p:nvPr>
        </p:nvSpPr>
        <p:spPr>
          <a:xfrm>
            <a:off x="457200" y="1600200"/>
            <a:ext cx="5473700" cy="4525963"/>
          </a:xfrm>
        </p:spPr>
        <p:txBody>
          <a:bodyPr rtlCol="0">
            <a:normAutofit fontScale="92500" lnSpcReduction="10000"/>
          </a:bodyPr>
          <a:lstStyle/>
          <a:p>
            <a:pPr fontAlgn="auto">
              <a:spcAft>
                <a:spcPts val="0"/>
              </a:spcAft>
              <a:buFont typeface="Arial" pitchFamily="34" charset="0"/>
              <a:buChar char="•"/>
              <a:defRPr/>
            </a:pPr>
            <a:r>
              <a:rPr lang="en-US" dirty="0" smtClean="0"/>
              <a:t>If you answered “yes” to most of the previous questions, you are probably </a:t>
            </a:r>
            <a:r>
              <a:rPr lang="en-US" b="1" i="1" dirty="0" smtClean="0"/>
              <a:t>sleep deprived</a:t>
            </a:r>
            <a:endParaRPr lang="en-US" dirty="0" smtClean="0"/>
          </a:p>
          <a:p>
            <a:pPr fontAlgn="auto">
              <a:spcAft>
                <a:spcPts val="0"/>
              </a:spcAft>
              <a:buFont typeface="Arial" pitchFamily="34" charset="0"/>
              <a:buChar char="•"/>
              <a:defRPr/>
            </a:pPr>
            <a:r>
              <a:rPr lang="en-US" dirty="0" smtClean="0"/>
              <a:t>In other words, you have a </a:t>
            </a:r>
            <a:r>
              <a:rPr lang="en-US" b="1" i="1" dirty="0" smtClean="0"/>
              <a:t>sleep debt</a:t>
            </a:r>
            <a:endParaRPr lang="en-US" dirty="0" smtClean="0"/>
          </a:p>
          <a:p>
            <a:pPr fontAlgn="auto">
              <a:spcAft>
                <a:spcPts val="0"/>
              </a:spcAft>
              <a:buFont typeface="Arial" pitchFamily="34" charset="0"/>
              <a:buChar char="•"/>
              <a:defRPr/>
            </a:pPr>
            <a:r>
              <a:rPr lang="en-US" dirty="0" smtClean="0"/>
              <a:t>Like financial debt, you need to start paying it off</a:t>
            </a:r>
          </a:p>
          <a:p>
            <a:pPr fontAlgn="auto">
              <a:spcAft>
                <a:spcPts val="0"/>
              </a:spcAft>
              <a:buFont typeface="Arial" pitchFamily="34" charset="0"/>
              <a:buChar char="•"/>
              <a:defRPr/>
            </a:pPr>
            <a:r>
              <a:rPr lang="en-US" dirty="0" smtClean="0"/>
              <a:t>Only one way to pay your debt </a:t>
            </a:r>
            <a:r>
              <a:rPr lang="en-US" dirty="0" smtClean="0">
                <a:sym typeface="Wingdings" pitchFamily="2" charset="2"/>
              </a:rPr>
              <a:t> </a:t>
            </a:r>
            <a:r>
              <a:rPr lang="en-US" sz="3800" b="1" i="1" dirty="0" smtClean="0">
                <a:sym typeface="Wingdings" pitchFamily="2" charset="2"/>
              </a:rPr>
              <a:t>SLEEP!</a:t>
            </a:r>
            <a:endParaRPr lang="en-US" sz="2800" dirty="0"/>
          </a:p>
        </p:txBody>
      </p:sp>
      <p:pic>
        <p:nvPicPr>
          <p:cNvPr id="28676" name="Picture 2" title="&quot;IOU&quot; inserted into &quot;Sleep&quot; piggyban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56300" y="1524000"/>
            <a:ext cx="28273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lnSpc>
                <a:spcPts val="4575"/>
              </a:lnSpc>
            </a:pPr>
            <a:r>
              <a:rPr lang="en-US" smtClean="0"/>
              <a:t>Recovery from Sleep Deprivation </a:t>
            </a:r>
          </a:p>
        </p:txBody>
      </p:sp>
      <p:sp>
        <p:nvSpPr>
          <p:cNvPr id="3" name="Content Placeholder 2"/>
          <p:cNvSpPr>
            <a:spLocks noGrp="1"/>
          </p:cNvSpPr>
          <p:nvPr>
            <p:ph idx="1"/>
          </p:nvPr>
        </p:nvSpPr>
        <p:spPr>
          <a:xfrm>
            <a:off x="457200" y="1600200"/>
            <a:ext cx="6019800" cy="4525963"/>
          </a:xfrm>
        </p:spPr>
        <p:txBody>
          <a:bodyPr rtlCol="0">
            <a:normAutofit fontScale="85000" lnSpcReduction="20000"/>
          </a:bodyPr>
          <a:lstStyle/>
          <a:p>
            <a:pPr fontAlgn="auto">
              <a:spcAft>
                <a:spcPts val="0"/>
              </a:spcAft>
              <a:buFont typeface="Arial" pitchFamily="34" charset="0"/>
              <a:buChar char="•"/>
              <a:defRPr/>
            </a:pPr>
            <a:r>
              <a:rPr lang="en-US" b="1" i="1" dirty="0" smtClean="0">
                <a:sym typeface="Wingdings" pitchFamily="2" charset="2"/>
              </a:rPr>
              <a:t>Begins</a:t>
            </a:r>
            <a:r>
              <a:rPr lang="en-US" dirty="0" smtClean="0">
                <a:sym typeface="Wingdings" pitchFamily="2" charset="2"/>
              </a:rPr>
              <a:t> following one night of good sleep</a:t>
            </a:r>
          </a:p>
          <a:p>
            <a:pPr fontAlgn="auto">
              <a:spcAft>
                <a:spcPts val="0"/>
              </a:spcAft>
              <a:buFont typeface="Arial" pitchFamily="34" charset="0"/>
              <a:buChar char="•"/>
              <a:defRPr/>
            </a:pPr>
            <a:r>
              <a:rPr lang="en-US" dirty="0" smtClean="0">
                <a:sym typeface="Wingdings" pitchFamily="2" charset="2"/>
              </a:rPr>
              <a:t>May not be complete until after </a:t>
            </a:r>
            <a:r>
              <a:rPr lang="en-US" b="1" i="1" dirty="0" smtClean="0">
                <a:sym typeface="Wingdings" pitchFamily="2" charset="2"/>
              </a:rPr>
              <a:t>several</a:t>
            </a:r>
            <a:r>
              <a:rPr lang="en-US" dirty="0" smtClean="0">
                <a:sym typeface="Wingdings" pitchFamily="2" charset="2"/>
              </a:rPr>
              <a:t> nights</a:t>
            </a:r>
          </a:p>
          <a:p>
            <a:pPr fontAlgn="auto">
              <a:spcAft>
                <a:spcPts val="0"/>
              </a:spcAft>
              <a:buFont typeface="Arial" pitchFamily="34" charset="0"/>
              <a:buChar char="•"/>
              <a:defRPr/>
            </a:pPr>
            <a:r>
              <a:rPr lang="en-US" dirty="0" smtClean="0">
                <a:sym typeface="Wingdings" pitchFamily="2" charset="2"/>
              </a:rPr>
              <a:t>Solution:</a:t>
            </a:r>
          </a:p>
          <a:p>
            <a:pPr lvl="1" eaLnBrk="1" fontAlgn="auto" hangingPunct="1">
              <a:spcAft>
                <a:spcPts val="0"/>
              </a:spcAft>
              <a:buFont typeface="Arial" pitchFamily="34" charset="0"/>
              <a:buChar char="–"/>
              <a:defRPr/>
            </a:pPr>
            <a:r>
              <a:rPr lang="en-US" dirty="0" smtClean="0">
                <a:sym typeface="Wingdings" pitchFamily="2" charset="2"/>
              </a:rPr>
              <a:t>Don’t get sleep deprived to begin with.</a:t>
            </a:r>
          </a:p>
          <a:p>
            <a:pPr lvl="1" eaLnBrk="1" fontAlgn="auto" hangingPunct="1">
              <a:spcAft>
                <a:spcPts val="0"/>
              </a:spcAft>
              <a:buFont typeface="Arial" pitchFamily="34" charset="0"/>
              <a:buChar char="–"/>
              <a:defRPr/>
            </a:pPr>
            <a:r>
              <a:rPr lang="en-US" dirty="0" smtClean="0">
                <a:sym typeface="Wingdings" pitchFamily="2" charset="2"/>
              </a:rPr>
              <a:t>Whenever possible, sleep until you wake up.</a:t>
            </a:r>
          </a:p>
          <a:p>
            <a:pPr lvl="1" eaLnBrk="1" fontAlgn="auto" hangingPunct="1">
              <a:spcAft>
                <a:spcPts val="0"/>
              </a:spcAft>
              <a:buFont typeface="Arial" pitchFamily="34" charset="0"/>
              <a:buChar char="–"/>
              <a:defRPr/>
            </a:pPr>
            <a:r>
              <a:rPr lang="en-US" dirty="0" smtClean="0">
                <a:sym typeface="Wingdings" pitchFamily="2" charset="2"/>
              </a:rPr>
              <a:t>Get more than one good night’s sleep on weekends.</a:t>
            </a:r>
          </a:p>
          <a:p>
            <a:pPr fontAlgn="auto">
              <a:spcAft>
                <a:spcPts val="0"/>
              </a:spcAft>
              <a:buFont typeface="Arial" pitchFamily="34" charset="0"/>
              <a:buChar char="•"/>
              <a:defRPr/>
            </a:pPr>
            <a:r>
              <a:rPr lang="en-US" dirty="0" smtClean="0">
                <a:sym typeface="Wingdings" pitchFamily="2" charset="2"/>
              </a:rPr>
              <a:t>To some extent, extra sleep  can be “</a:t>
            </a:r>
            <a:r>
              <a:rPr lang="en-US" b="1" dirty="0" smtClean="0">
                <a:sym typeface="Wingdings" pitchFamily="2" charset="2"/>
              </a:rPr>
              <a:t>banked</a:t>
            </a:r>
            <a:r>
              <a:rPr lang="en-US" dirty="0" smtClean="0">
                <a:sym typeface="Wingdings" pitchFamily="2" charset="2"/>
              </a:rPr>
              <a:t>”</a:t>
            </a:r>
            <a:r>
              <a:rPr lang="en-US" sz="2600" dirty="0" smtClean="0">
                <a:sym typeface="Wingdings" pitchFamily="2" charset="2"/>
              </a:rPr>
              <a:t>  </a:t>
            </a:r>
            <a:endParaRPr lang="en-US" sz="2600" dirty="0"/>
          </a:p>
        </p:txBody>
      </p:sp>
      <p:pic>
        <p:nvPicPr>
          <p:cNvPr id="29700" name="Picture 2" title="Man in deep slee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77000" y="2171700"/>
            <a:ext cx="2290763"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lnSpc>
                <a:spcPts val="4575"/>
              </a:lnSpc>
            </a:pPr>
            <a:r>
              <a:rPr lang="en-US" sz="4900" smtClean="0"/>
              <a:t>Importance of Home &amp; Family</a:t>
            </a:r>
            <a:r>
              <a:rPr lang="en-US" sz="4900" smtClean="0">
                <a:solidFill>
                  <a:srgbClr val="C00000"/>
                </a:solidFill>
              </a:rPr>
              <a:t> </a:t>
            </a:r>
            <a:endParaRPr lang="en-US" smtClean="0">
              <a:solidFill>
                <a:srgbClr val="C00000"/>
              </a:solidFill>
            </a:endParaRPr>
          </a:p>
        </p:txBody>
      </p:sp>
      <p:sp>
        <p:nvSpPr>
          <p:cNvPr id="5" name="Content Placeholder 4"/>
          <p:cNvSpPr>
            <a:spLocks noGrp="1"/>
          </p:cNvSpPr>
          <p:nvPr>
            <p:ph idx="1"/>
          </p:nvPr>
        </p:nvSpPr>
        <p:spPr>
          <a:xfrm>
            <a:off x="457200" y="1600200"/>
            <a:ext cx="5181600" cy="4525963"/>
          </a:xfrm>
          <a:ln>
            <a:miter lim="800000"/>
            <a:headEnd/>
            <a:tailEnd/>
          </a:ln>
          <a:extLst/>
        </p:spPr>
        <p:txBody>
          <a:bodyPr rtlCol="0">
            <a:normAutofit/>
          </a:bodyPr>
          <a:lstStyle/>
          <a:p>
            <a:pPr fontAlgn="auto">
              <a:spcAft>
                <a:spcPts val="0"/>
              </a:spcAft>
              <a:buFont typeface="Arial" pitchFamily="34" charset="0"/>
              <a:buChar char="•"/>
              <a:defRPr/>
            </a:pPr>
            <a:r>
              <a:rPr lang="en-US" dirty="0" smtClean="0"/>
              <a:t>Special place, special people, &amp; special time together</a:t>
            </a:r>
          </a:p>
          <a:p>
            <a:pPr fontAlgn="auto">
              <a:spcAft>
                <a:spcPts val="0"/>
              </a:spcAft>
              <a:buFont typeface="Arial" pitchFamily="34" charset="0"/>
              <a:buChar char="•"/>
              <a:defRPr/>
            </a:pPr>
            <a:r>
              <a:rPr lang="en-US" dirty="0" smtClean="0"/>
              <a:t>Home should be the foundation for driver health, wellness, &amp;               fitness</a:t>
            </a:r>
            <a:endParaRPr lang="en-US" strike="sngStrike" dirty="0" smtClean="0"/>
          </a:p>
          <a:p>
            <a:pPr marL="0" indent="0" fontAlgn="auto">
              <a:spcAft>
                <a:spcPts val="0"/>
              </a:spcAft>
              <a:buFont typeface="Arial" pitchFamily="34" charset="0"/>
              <a:buNone/>
              <a:defRPr/>
            </a:pPr>
            <a:endParaRPr lang="en-US" dirty="0" smtClean="0"/>
          </a:p>
        </p:txBody>
      </p:sp>
      <p:pic>
        <p:nvPicPr>
          <p:cNvPr id="9220" name="Picture 2" title="Driver with family in front of hom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81600" y="26670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lnSpc>
                <a:spcPts val="4575"/>
              </a:lnSpc>
            </a:pPr>
            <a:r>
              <a:rPr lang="en-US" sz="4900" smtClean="0"/>
              <a:t>Fatigue-Related Crashes</a:t>
            </a:r>
            <a:endParaRPr lang="en-US" smtClean="0"/>
          </a:p>
        </p:txBody>
      </p:sp>
      <p:sp>
        <p:nvSpPr>
          <p:cNvPr id="32771" name="Content Placeholder 2"/>
          <p:cNvSpPr>
            <a:spLocks noGrp="1"/>
          </p:cNvSpPr>
          <p:nvPr>
            <p:ph idx="1"/>
          </p:nvPr>
        </p:nvSpPr>
        <p:spPr>
          <a:xfrm>
            <a:off x="457200" y="1600200"/>
            <a:ext cx="5791200" cy="4525963"/>
          </a:xfrm>
        </p:spPr>
        <p:txBody>
          <a:bodyPr/>
          <a:lstStyle/>
          <a:p>
            <a:r>
              <a:rPr lang="en-US" dirty="0" smtClean="0"/>
              <a:t>Usually single-vehicle road departures</a:t>
            </a:r>
          </a:p>
          <a:p>
            <a:r>
              <a:rPr lang="en-US" dirty="0" smtClean="0"/>
              <a:t>Driver alone</a:t>
            </a:r>
          </a:p>
          <a:p>
            <a:r>
              <a:rPr lang="en-US" dirty="0" smtClean="0"/>
              <a:t>Often on monotonous roads</a:t>
            </a:r>
          </a:p>
          <a:p>
            <a:r>
              <a:rPr lang="en-US" dirty="0" smtClean="0"/>
              <a:t>Most in early morning, especially 2:00 am to 7:00 am</a:t>
            </a:r>
          </a:p>
          <a:p>
            <a:r>
              <a:rPr lang="en-US" dirty="0" smtClean="0"/>
              <a:t>Usually serious crashes</a:t>
            </a:r>
          </a:p>
        </p:txBody>
      </p:sp>
      <p:pic>
        <p:nvPicPr>
          <p:cNvPr id="3" name="Picture 2" title="Roadway at nigh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2286000"/>
            <a:ext cx="2133600" cy="3200400"/>
          </a:xfrm>
          <a:prstGeom prst="rect">
            <a:avLst/>
          </a:prstGeom>
        </p:spPr>
      </p:pic>
    </p:spTree>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lnSpc>
                <a:spcPts val="4575"/>
              </a:lnSpc>
            </a:pPr>
            <a:r>
              <a:rPr lang="en-US" dirty="0" smtClean="0"/>
              <a:t>Principal Cause:  Insufficient Sleep</a:t>
            </a:r>
          </a:p>
        </p:txBody>
      </p:sp>
      <p:sp>
        <p:nvSpPr>
          <p:cNvPr id="33795" name="Content Placeholder 2"/>
          <p:cNvSpPr>
            <a:spLocks noGrp="1"/>
          </p:cNvSpPr>
          <p:nvPr>
            <p:ph idx="1"/>
          </p:nvPr>
        </p:nvSpPr>
        <p:spPr>
          <a:xfrm>
            <a:off x="457200" y="1600200"/>
            <a:ext cx="5575300" cy="4525963"/>
          </a:xfrm>
        </p:spPr>
        <p:txBody>
          <a:bodyPr/>
          <a:lstStyle/>
          <a:p>
            <a:r>
              <a:rPr lang="en-US" smtClean="0"/>
              <a:t>Australian study found that truck drivers with &lt;6 hours sleep were:</a:t>
            </a:r>
          </a:p>
          <a:p>
            <a:pPr lvl="1" eaLnBrk="1" hangingPunct="1"/>
            <a:r>
              <a:rPr lang="en-US" smtClean="0"/>
              <a:t>3 times more likely to have a hazardous incident</a:t>
            </a:r>
          </a:p>
          <a:p>
            <a:pPr lvl="1" eaLnBrk="1" hangingPunct="1"/>
            <a:r>
              <a:rPr lang="en-US" smtClean="0"/>
              <a:t>2.5 times more likely to nod off</a:t>
            </a:r>
          </a:p>
          <a:p>
            <a:endParaRPr lang="en-US" smtClean="0"/>
          </a:p>
        </p:txBody>
      </p:sp>
      <p:pic>
        <p:nvPicPr>
          <p:cNvPr id="3" name="Picture 2" title="CMV driver yawn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0" y="1828800"/>
            <a:ext cx="2657475" cy="1771650"/>
          </a:xfrm>
          <a:prstGeom prst="rect">
            <a:avLst/>
          </a:prstGeom>
        </p:spPr>
      </p:pic>
      <p:pic>
        <p:nvPicPr>
          <p:cNvPr id="4" name="Picture 3" title="road with tire mark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6480" y="3959352"/>
            <a:ext cx="2674620" cy="1783080"/>
          </a:xfrm>
          <a:prstGeom prst="rect">
            <a:avLst/>
          </a:prstGeom>
        </p:spPr>
      </p:pic>
    </p:spTree>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lnSpc>
                <a:spcPts val="4575"/>
              </a:lnSpc>
            </a:pPr>
            <a:r>
              <a:rPr lang="en-US" smtClean="0"/>
              <a:t>Fatal-to-the-Driver Truck Crashes </a:t>
            </a:r>
          </a:p>
        </p:txBody>
      </p:sp>
      <p:sp>
        <p:nvSpPr>
          <p:cNvPr id="3" name="Content Placeholder 2"/>
          <p:cNvSpPr>
            <a:spLocks noGrp="1"/>
          </p:cNvSpPr>
          <p:nvPr>
            <p:ph idx="1"/>
          </p:nvPr>
        </p:nvSpPr>
        <p:spPr>
          <a:xfrm>
            <a:off x="457200" y="1600200"/>
            <a:ext cx="5867400" cy="4525963"/>
          </a:xfrm>
        </p:spPr>
        <p:txBody>
          <a:bodyPr rtlCol="0">
            <a:normAutofit fontScale="85000" lnSpcReduction="20000"/>
          </a:bodyPr>
          <a:lstStyle/>
          <a:p>
            <a:pPr fontAlgn="auto">
              <a:spcAft>
                <a:spcPts val="0"/>
              </a:spcAft>
              <a:buFont typeface="Arial" pitchFamily="34" charset="0"/>
              <a:buChar char="•"/>
              <a:defRPr/>
            </a:pPr>
            <a:r>
              <a:rPr lang="en-US" dirty="0" smtClean="0"/>
              <a:t>National Transportation Safety Board (NTSB) study of 182 fatal-to-the-driver large truck crashes</a:t>
            </a:r>
          </a:p>
          <a:p>
            <a:pPr fontAlgn="auto">
              <a:spcAft>
                <a:spcPts val="0"/>
              </a:spcAft>
              <a:buFont typeface="Arial" pitchFamily="34" charset="0"/>
              <a:buChar char="•"/>
              <a:defRPr/>
            </a:pPr>
            <a:r>
              <a:rPr lang="en-US" dirty="0" smtClean="0"/>
              <a:t>Most were single-vehicle road departures</a:t>
            </a:r>
          </a:p>
          <a:p>
            <a:pPr fontAlgn="auto">
              <a:spcAft>
                <a:spcPts val="0"/>
              </a:spcAft>
              <a:buFont typeface="Arial" pitchFamily="34" charset="0"/>
              <a:buChar char="•"/>
              <a:defRPr/>
            </a:pPr>
            <a:r>
              <a:rPr lang="en-US" dirty="0" smtClean="0"/>
              <a:t>Investigations revealed fatigue to be a principal cause in </a:t>
            </a:r>
            <a:r>
              <a:rPr lang="en-US" b="1" dirty="0" smtClean="0"/>
              <a:t>31%</a:t>
            </a:r>
            <a:endParaRPr lang="en-US" dirty="0" smtClean="0"/>
          </a:p>
          <a:p>
            <a:pPr fontAlgn="auto">
              <a:spcAft>
                <a:spcPts val="0"/>
              </a:spcAft>
              <a:buFont typeface="Arial" pitchFamily="34" charset="0"/>
              <a:buChar char="•"/>
              <a:defRPr/>
            </a:pPr>
            <a:r>
              <a:rPr lang="en-US" b="1" dirty="0" smtClean="0"/>
              <a:t>Fatigue was the biggest cause</a:t>
            </a:r>
          </a:p>
          <a:p>
            <a:pPr fontAlgn="auto">
              <a:spcAft>
                <a:spcPts val="0"/>
              </a:spcAft>
              <a:buFont typeface="Arial" pitchFamily="34" charset="0"/>
              <a:buChar char="•"/>
              <a:defRPr/>
            </a:pPr>
            <a:r>
              <a:rPr lang="en-US" dirty="0" smtClean="0"/>
              <a:t>Cardiac and other medical crises are also major causes of such crashes</a:t>
            </a:r>
          </a:p>
          <a:p>
            <a:pPr fontAlgn="auto">
              <a:spcAft>
                <a:spcPts val="0"/>
              </a:spcAft>
              <a:buFont typeface="Arial" pitchFamily="34" charset="0"/>
              <a:buChar char="•"/>
              <a:defRPr/>
            </a:pPr>
            <a:r>
              <a:rPr lang="en-US" dirty="0" smtClean="0"/>
              <a:t>In 2010, more than 500 U.S. commercial drivers died in  crashes </a:t>
            </a:r>
            <a:endParaRPr lang="en-US" dirty="0"/>
          </a:p>
        </p:txBody>
      </p:sp>
      <p:pic>
        <p:nvPicPr>
          <p:cNvPr id="34820" name="Picture 2" title="Pallbearers at funer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69075" y="2503488"/>
            <a:ext cx="2117725"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ctrTitle"/>
          </p:nvPr>
        </p:nvSpPr>
        <p:spPr>
          <a:solidFill>
            <a:srgbClr val="C00000">
              <a:alpha val="59999"/>
            </a:srgbClr>
          </a:solidFill>
          <a:ln w="9525" cmpd="sng"/>
        </p:spPr>
        <p:txBody>
          <a:bodyPr/>
          <a:lstStyle/>
          <a:p>
            <a:pPr eaLnBrk="1" hangingPunct="1"/>
            <a:r>
              <a:rPr lang="en-US" smtClean="0"/>
              <a:t>Lesson 2: Physiology of </a:t>
            </a:r>
            <a:br>
              <a:rPr lang="en-US" smtClean="0"/>
            </a:br>
            <a:r>
              <a:rPr lang="en-US" smtClean="0"/>
              <a:t>Sleep &amp; Alertness</a:t>
            </a:r>
          </a:p>
        </p:txBody>
      </p:sp>
    </p:spTree>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lnSpc>
                <a:spcPts val="4575"/>
              </a:lnSpc>
            </a:pPr>
            <a:r>
              <a:rPr lang="en-US" sz="4900" smtClean="0"/>
              <a:t>Key Features of Sleep </a:t>
            </a:r>
            <a:endParaRPr lang="en-US" smtClean="0"/>
          </a:p>
        </p:txBody>
      </p:sp>
      <p:sp>
        <p:nvSpPr>
          <p:cNvPr id="3" name="Content Placeholder 2"/>
          <p:cNvSpPr>
            <a:spLocks noGrp="1"/>
          </p:cNvSpPr>
          <p:nvPr>
            <p:ph idx="1"/>
          </p:nvPr>
        </p:nvSpPr>
        <p:spPr>
          <a:xfrm>
            <a:off x="457200" y="1600200"/>
            <a:ext cx="5486400" cy="4525963"/>
          </a:xfrm>
        </p:spPr>
        <p:txBody>
          <a:bodyPr rtlCol="0">
            <a:normAutofit/>
          </a:bodyPr>
          <a:lstStyle/>
          <a:p>
            <a:pPr fontAlgn="auto">
              <a:spcAft>
                <a:spcPts val="0"/>
              </a:spcAft>
              <a:buFont typeface="Arial" pitchFamily="34" charset="0"/>
              <a:buChar char="•"/>
              <a:defRPr/>
            </a:pPr>
            <a:r>
              <a:rPr lang="en-US" sz="2800" dirty="0" smtClean="0">
                <a:latin typeface="+mj-lt"/>
              </a:rPr>
              <a:t>Sleep is necessary for performance and wellness, but no one knows </a:t>
            </a:r>
            <a:r>
              <a:rPr lang="en-US" sz="2800" i="1" dirty="0" smtClean="0">
                <a:latin typeface="+mj-lt"/>
              </a:rPr>
              <a:t>exactly</a:t>
            </a:r>
            <a:r>
              <a:rPr lang="en-US" sz="2800" dirty="0" smtClean="0">
                <a:latin typeface="+mj-lt"/>
              </a:rPr>
              <a:t> how or why!</a:t>
            </a:r>
          </a:p>
          <a:p>
            <a:pPr fontAlgn="auto">
              <a:spcAft>
                <a:spcPts val="0"/>
              </a:spcAft>
              <a:buFont typeface="Arial" pitchFamily="34" charset="0"/>
              <a:buChar char="•"/>
              <a:defRPr/>
            </a:pPr>
            <a:r>
              <a:rPr lang="en-US" sz="2800" dirty="0" smtClean="0">
                <a:latin typeface="+mj-lt"/>
              </a:rPr>
              <a:t>Brain cells grow and connections are made during sleep</a:t>
            </a:r>
          </a:p>
          <a:p>
            <a:pPr fontAlgn="auto">
              <a:spcAft>
                <a:spcPts val="0"/>
              </a:spcAft>
              <a:buFont typeface="Arial" pitchFamily="34" charset="0"/>
              <a:buChar char="•"/>
              <a:defRPr/>
            </a:pPr>
            <a:r>
              <a:rPr lang="en-US" sz="2800" dirty="0" smtClean="0">
                <a:latin typeface="+mj-lt"/>
              </a:rPr>
              <a:t>Sleep </a:t>
            </a:r>
            <a:r>
              <a:rPr lang="en-US" sz="2800" b="1" dirty="0" smtClean="0">
                <a:latin typeface="+mj-lt"/>
                <a:cs typeface="Arial"/>
              </a:rPr>
              <a:t>≠</a:t>
            </a:r>
            <a:r>
              <a:rPr lang="en-US" sz="2800" dirty="0" smtClean="0">
                <a:latin typeface="+mj-lt"/>
                <a:cs typeface="Arial"/>
              </a:rPr>
              <a:t> rest</a:t>
            </a:r>
          </a:p>
          <a:p>
            <a:pPr fontAlgn="auto">
              <a:spcAft>
                <a:spcPts val="0"/>
              </a:spcAft>
              <a:buFont typeface="Arial" pitchFamily="34" charset="0"/>
              <a:buChar char="•"/>
              <a:defRPr/>
            </a:pPr>
            <a:r>
              <a:rPr lang="en-US" sz="2800" dirty="0" smtClean="0">
                <a:latin typeface="+mj-lt"/>
              </a:rPr>
              <a:t>Sleep is complex.  The brain is not simply resting</a:t>
            </a:r>
            <a:r>
              <a:rPr lang="en-US" sz="2800" dirty="0" smtClean="0"/>
              <a:t> </a:t>
            </a:r>
            <a:endParaRPr lang="en-US" sz="2800" dirty="0"/>
          </a:p>
        </p:txBody>
      </p:sp>
      <p:pic>
        <p:nvPicPr>
          <p:cNvPr id="38916" name="Picture 2" title="Man sleeping, head on pillow"/>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00800" y="1905000"/>
            <a:ext cx="2379663"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lnSpc>
                <a:spcPts val="4575"/>
              </a:lnSpc>
            </a:pPr>
            <a:r>
              <a:rPr lang="en-US" smtClean="0"/>
              <a:t>Two Types of Sleep </a:t>
            </a:r>
          </a:p>
        </p:txBody>
      </p:sp>
      <p:sp>
        <p:nvSpPr>
          <p:cNvPr id="3" name="Content Placeholder 2"/>
          <p:cNvSpPr>
            <a:spLocks noGrp="1"/>
          </p:cNvSpPr>
          <p:nvPr>
            <p:ph idx="1"/>
          </p:nvPr>
        </p:nvSpPr>
        <p:spPr>
          <a:xfrm>
            <a:off x="381000" y="1600200"/>
            <a:ext cx="5562600" cy="4724400"/>
          </a:xfrm>
        </p:spPr>
        <p:txBody>
          <a:bodyPr rtlCol="0">
            <a:normAutofit fontScale="92500" lnSpcReduction="10000"/>
          </a:bodyPr>
          <a:lstStyle/>
          <a:p>
            <a:pPr fontAlgn="auto">
              <a:spcAft>
                <a:spcPts val="0"/>
              </a:spcAft>
              <a:buFont typeface="Arial" pitchFamily="34" charset="0"/>
              <a:buChar char="•"/>
              <a:defRPr/>
            </a:pPr>
            <a:r>
              <a:rPr lang="en-US" dirty="0" smtClean="0">
                <a:solidFill>
                  <a:srgbClr val="002060"/>
                </a:solidFill>
                <a:latin typeface="+mj-lt"/>
              </a:rPr>
              <a:t>“</a:t>
            </a:r>
            <a:r>
              <a:rPr lang="en-US" dirty="0" smtClean="0">
                <a:latin typeface="+mj-lt"/>
              </a:rPr>
              <a:t>Regular” (Non-REM)</a:t>
            </a:r>
          </a:p>
          <a:p>
            <a:pPr lvl="1" eaLnBrk="1" fontAlgn="auto" hangingPunct="1">
              <a:spcAft>
                <a:spcPts val="0"/>
              </a:spcAft>
              <a:buFont typeface="Arial" pitchFamily="34" charset="0"/>
              <a:buChar char="–"/>
              <a:defRPr/>
            </a:pPr>
            <a:r>
              <a:rPr lang="en-US" dirty="0" smtClean="0">
                <a:latin typeface="+mj-lt"/>
              </a:rPr>
              <a:t>Most of the night</a:t>
            </a:r>
          </a:p>
          <a:p>
            <a:pPr lvl="1" eaLnBrk="1" fontAlgn="auto" hangingPunct="1">
              <a:spcAft>
                <a:spcPts val="0"/>
              </a:spcAft>
              <a:buFont typeface="Arial" pitchFamily="34" charset="0"/>
              <a:buChar char="–"/>
              <a:defRPr/>
            </a:pPr>
            <a:r>
              <a:rPr lang="en-US" dirty="0" smtClean="0">
                <a:latin typeface="+mj-lt"/>
              </a:rPr>
              <a:t>Brain activity reduced but varied</a:t>
            </a:r>
          </a:p>
          <a:p>
            <a:pPr lvl="1" eaLnBrk="1" fontAlgn="auto" hangingPunct="1">
              <a:spcAft>
                <a:spcPts val="0"/>
              </a:spcAft>
              <a:buFont typeface="Arial" pitchFamily="34" charset="0"/>
              <a:buChar char="–"/>
              <a:defRPr/>
            </a:pPr>
            <a:r>
              <a:rPr lang="en-US" dirty="0" smtClean="0">
                <a:latin typeface="+mj-lt"/>
              </a:rPr>
              <a:t>4 repeating stages of different depths.</a:t>
            </a:r>
          </a:p>
          <a:p>
            <a:pPr fontAlgn="auto">
              <a:spcAft>
                <a:spcPts val="0"/>
              </a:spcAft>
              <a:buFont typeface="Arial" pitchFamily="34" charset="0"/>
              <a:buChar char="•"/>
              <a:defRPr/>
            </a:pPr>
            <a:r>
              <a:rPr lang="en-US" dirty="0" smtClean="0">
                <a:latin typeface="+mj-lt"/>
              </a:rPr>
              <a:t>Rapid Eye Movement (REM)</a:t>
            </a:r>
          </a:p>
          <a:p>
            <a:pPr lvl="1" eaLnBrk="1" fontAlgn="auto" hangingPunct="1">
              <a:spcAft>
                <a:spcPts val="0"/>
              </a:spcAft>
              <a:buFont typeface="Arial" pitchFamily="34" charset="0"/>
              <a:buChar char="–"/>
              <a:defRPr/>
            </a:pPr>
            <a:r>
              <a:rPr lang="en-US" dirty="0" smtClean="0">
                <a:latin typeface="+mj-lt"/>
              </a:rPr>
              <a:t>Brain active</a:t>
            </a:r>
          </a:p>
          <a:p>
            <a:pPr lvl="1" eaLnBrk="1" fontAlgn="auto" hangingPunct="1">
              <a:spcAft>
                <a:spcPts val="0"/>
              </a:spcAft>
              <a:buFont typeface="Arial" pitchFamily="34" charset="0"/>
              <a:buChar char="–"/>
              <a:defRPr/>
            </a:pPr>
            <a:r>
              <a:rPr lang="en-US" dirty="0" smtClean="0">
                <a:latin typeface="+mj-lt"/>
              </a:rPr>
              <a:t>Eye movements</a:t>
            </a:r>
          </a:p>
          <a:p>
            <a:pPr lvl="1" eaLnBrk="1" fontAlgn="auto" hangingPunct="1">
              <a:spcAft>
                <a:spcPts val="0"/>
              </a:spcAft>
              <a:buFont typeface="Arial" pitchFamily="34" charset="0"/>
              <a:buChar char="–"/>
              <a:defRPr/>
            </a:pPr>
            <a:r>
              <a:rPr lang="en-US" dirty="0" smtClean="0">
                <a:latin typeface="+mj-lt"/>
              </a:rPr>
              <a:t>Dreams</a:t>
            </a:r>
          </a:p>
          <a:p>
            <a:pPr lvl="1" eaLnBrk="1" fontAlgn="auto" hangingPunct="1">
              <a:spcAft>
                <a:spcPts val="0"/>
              </a:spcAft>
              <a:buFont typeface="Arial" pitchFamily="34" charset="0"/>
              <a:buChar char="–"/>
              <a:defRPr/>
            </a:pPr>
            <a:r>
              <a:rPr lang="en-US" dirty="0" smtClean="0">
                <a:latin typeface="+mj-lt"/>
              </a:rPr>
              <a:t>Loss of muscle tone (~paralysis)</a:t>
            </a:r>
            <a:r>
              <a:rPr lang="en-US" dirty="0" smtClean="0"/>
              <a:t> </a:t>
            </a:r>
            <a:endParaRPr lang="en-US" dirty="0"/>
          </a:p>
        </p:txBody>
      </p:sp>
      <p:pic>
        <p:nvPicPr>
          <p:cNvPr id="39940" name="Picture 2" title="Cartoon of man sleeping with ZZZ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67400" y="1981200"/>
            <a:ext cx="27781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lnSpc>
                <a:spcPts val="4575"/>
              </a:lnSpc>
            </a:pPr>
            <a:r>
              <a:rPr lang="en-US" smtClean="0"/>
              <a:t>Sleep States &amp; Stages</a:t>
            </a:r>
          </a:p>
        </p:txBody>
      </p:sp>
      <p:pic>
        <p:nvPicPr>
          <p:cNvPr id="40963" name="Content Placeholder 3" title="phases of REM sleep"/>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219200" y="1524000"/>
            <a:ext cx="7015163" cy="4752975"/>
          </a:xfrm>
        </p:spPr>
      </p:pic>
      <p:sp>
        <p:nvSpPr>
          <p:cNvPr id="40964" name="TextBox 2"/>
          <p:cNvSpPr txBox="1">
            <a:spLocks noChangeArrowheads="1"/>
          </p:cNvSpPr>
          <p:nvPr/>
        </p:nvSpPr>
        <p:spPr bwMode="auto">
          <a:xfrm>
            <a:off x="3733800" y="1524000"/>
            <a:ext cx="464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2000" b="1">
                <a:latin typeface="Calibri" pitchFamily="34" charset="0"/>
              </a:rPr>
              <a:t>REM = Rapid Eye Movement</a:t>
            </a:r>
          </a:p>
        </p:txBody>
      </p:sp>
    </p:spTree>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4"/>
          <p:cNvSpPr>
            <a:spLocks noGrp="1"/>
          </p:cNvSpPr>
          <p:nvPr>
            <p:ph type="title"/>
          </p:nvPr>
        </p:nvSpPr>
        <p:spPr/>
        <p:txBody>
          <a:bodyPr/>
          <a:lstStyle/>
          <a:p>
            <a:pPr eaLnBrk="1" hangingPunct="1">
              <a:lnSpc>
                <a:spcPts val="4575"/>
              </a:lnSpc>
            </a:pPr>
            <a:r>
              <a:rPr lang="en-US" smtClean="0"/>
              <a:t>Causes of Bad Sleep</a:t>
            </a:r>
          </a:p>
        </p:txBody>
      </p:sp>
      <p:sp>
        <p:nvSpPr>
          <p:cNvPr id="6" name="Content Placeholder 5"/>
          <p:cNvSpPr>
            <a:spLocks noGrp="1"/>
          </p:cNvSpPr>
          <p:nvPr>
            <p:ph idx="1"/>
          </p:nvPr>
        </p:nvSpPr>
        <p:spPr>
          <a:xfrm>
            <a:off x="457200" y="1600200"/>
            <a:ext cx="4876800" cy="4525963"/>
          </a:xfrm>
        </p:spPr>
        <p:txBody>
          <a:bodyPr rtlCol="0">
            <a:normAutofit lnSpcReduction="10000"/>
          </a:bodyPr>
          <a:lstStyle/>
          <a:p>
            <a:pPr fontAlgn="auto">
              <a:spcAft>
                <a:spcPts val="0"/>
              </a:spcAft>
              <a:buFont typeface="Arial" pitchFamily="34" charset="0"/>
              <a:buChar char="•"/>
              <a:defRPr/>
            </a:pPr>
            <a:r>
              <a:rPr lang="en-US" sz="2800" dirty="0" smtClean="0"/>
              <a:t>Busy lives</a:t>
            </a:r>
          </a:p>
          <a:p>
            <a:pPr fontAlgn="auto">
              <a:spcAft>
                <a:spcPts val="0"/>
              </a:spcAft>
              <a:buFont typeface="Arial" pitchFamily="34" charset="0"/>
              <a:buChar char="•"/>
              <a:defRPr/>
            </a:pPr>
            <a:r>
              <a:rPr lang="en-US" sz="2800" dirty="0" smtClean="0"/>
              <a:t>Long commutes</a:t>
            </a:r>
          </a:p>
          <a:p>
            <a:pPr fontAlgn="auto">
              <a:spcAft>
                <a:spcPts val="0"/>
              </a:spcAft>
              <a:buFont typeface="Arial" pitchFamily="34" charset="0"/>
              <a:buChar char="•"/>
              <a:defRPr/>
            </a:pPr>
            <a:r>
              <a:rPr lang="en-US" sz="2800" dirty="0" smtClean="0"/>
              <a:t>Stress relating to work or home, sometimes involving strained relationships</a:t>
            </a:r>
          </a:p>
          <a:p>
            <a:pPr fontAlgn="auto">
              <a:spcAft>
                <a:spcPts val="0"/>
              </a:spcAft>
              <a:buFont typeface="Arial" pitchFamily="34" charset="0"/>
              <a:buChar char="•"/>
              <a:defRPr/>
            </a:pPr>
            <a:r>
              <a:rPr lang="en-US" sz="2800" dirty="0" smtClean="0"/>
              <a:t>Incorrect sleep-related behaviors</a:t>
            </a:r>
          </a:p>
          <a:p>
            <a:pPr fontAlgn="auto">
              <a:spcAft>
                <a:spcPts val="0"/>
              </a:spcAft>
              <a:buFont typeface="Arial" pitchFamily="34" charset="0"/>
              <a:buChar char="•"/>
              <a:defRPr/>
            </a:pPr>
            <a:r>
              <a:rPr lang="en-US" sz="2800" dirty="0" smtClean="0"/>
              <a:t>Poor sleep environment</a:t>
            </a:r>
          </a:p>
          <a:p>
            <a:pPr fontAlgn="auto">
              <a:spcAft>
                <a:spcPts val="0"/>
              </a:spcAft>
              <a:buFont typeface="Arial" pitchFamily="34" charset="0"/>
              <a:buChar char="•"/>
              <a:defRPr/>
            </a:pPr>
            <a:r>
              <a:rPr lang="en-US" sz="2800" dirty="0" smtClean="0"/>
              <a:t>Effects of aging</a:t>
            </a:r>
          </a:p>
          <a:p>
            <a:pPr fontAlgn="auto">
              <a:spcAft>
                <a:spcPts val="0"/>
              </a:spcAft>
              <a:buFont typeface="Arial" pitchFamily="34" charset="0"/>
              <a:buChar char="•"/>
              <a:defRPr/>
            </a:pPr>
            <a:r>
              <a:rPr lang="en-US" sz="2800" dirty="0" smtClean="0"/>
              <a:t>Medical conditions</a:t>
            </a:r>
            <a:endParaRPr lang="en-US" sz="2800" dirty="0"/>
          </a:p>
        </p:txBody>
      </p:sp>
      <p:pic>
        <p:nvPicPr>
          <p:cNvPr id="41988" name="Picture 2" title="Man sitting at table, stressed out by bill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18150" y="1752600"/>
            <a:ext cx="27955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3" title="Husband snoring in bed, wife cannot sleep"/>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0" y="4191000"/>
            <a:ext cx="2897188"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lnSpc>
                <a:spcPts val="4575"/>
              </a:lnSpc>
            </a:pPr>
            <a:r>
              <a:rPr lang="en-US" sz="4000" smtClean="0"/>
              <a:t>Factors </a:t>
            </a:r>
            <a:r>
              <a:rPr lang="en-US" smtClean="0"/>
              <a:t>Affecting</a:t>
            </a:r>
            <a:r>
              <a:rPr lang="en-US" sz="4000" smtClean="0"/>
              <a:t> Sleep Quality </a:t>
            </a:r>
            <a:endParaRPr lang="en-US" smtClean="0"/>
          </a:p>
        </p:txBody>
      </p:sp>
      <p:sp>
        <p:nvSpPr>
          <p:cNvPr id="3" name="Content Placeholder 2"/>
          <p:cNvSpPr>
            <a:spLocks noGrp="1"/>
          </p:cNvSpPr>
          <p:nvPr>
            <p:ph idx="1"/>
          </p:nvPr>
        </p:nvSpPr>
        <p:spPr>
          <a:xfrm>
            <a:off x="457200" y="1600200"/>
            <a:ext cx="5638800" cy="4525963"/>
          </a:xfrm>
        </p:spPr>
        <p:txBody>
          <a:bodyPr rtlCol="0">
            <a:normAutofit lnSpcReduction="10000"/>
          </a:bodyPr>
          <a:lstStyle/>
          <a:p>
            <a:pPr fontAlgn="auto">
              <a:spcAft>
                <a:spcPts val="0"/>
              </a:spcAft>
              <a:buFont typeface="Arial" pitchFamily="34" charset="0"/>
              <a:buChar char="•"/>
              <a:defRPr/>
            </a:pPr>
            <a:r>
              <a:rPr lang="en-US" dirty="0" smtClean="0"/>
              <a:t>Quantity affects quality</a:t>
            </a:r>
            <a:endParaRPr lang="en-US" sz="2600" dirty="0" smtClean="0"/>
          </a:p>
          <a:p>
            <a:pPr fontAlgn="auto">
              <a:spcAft>
                <a:spcPts val="0"/>
              </a:spcAft>
              <a:buFont typeface="Arial" pitchFamily="34" charset="0"/>
              <a:buChar char="•"/>
              <a:defRPr/>
            </a:pPr>
            <a:r>
              <a:rPr lang="en-US" dirty="0" smtClean="0"/>
              <a:t>Other factors affecting quality:</a:t>
            </a:r>
          </a:p>
          <a:p>
            <a:pPr lvl="1" eaLnBrk="1" fontAlgn="auto" hangingPunct="1">
              <a:spcAft>
                <a:spcPts val="0"/>
              </a:spcAft>
              <a:buFont typeface="Arial" pitchFamily="34" charset="0"/>
              <a:buChar char="–"/>
              <a:defRPr/>
            </a:pPr>
            <a:r>
              <a:rPr lang="en-US" dirty="0" smtClean="0"/>
              <a:t>Bed comfort</a:t>
            </a:r>
          </a:p>
          <a:p>
            <a:pPr lvl="1" eaLnBrk="1" fontAlgn="auto" hangingPunct="1">
              <a:spcAft>
                <a:spcPts val="0"/>
              </a:spcAft>
              <a:buFont typeface="Arial" pitchFamily="34" charset="0"/>
              <a:buChar char="–"/>
              <a:defRPr/>
            </a:pPr>
            <a:r>
              <a:rPr lang="en-US" dirty="0" smtClean="0"/>
              <a:t>Darkness of room</a:t>
            </a:r>
          </a:p>
          <a:p>
            <a:pPr lvl="1" eaLnBrk="1" fontAlgn="auto" hangingPunct="1">
              <a:spcAft>
                <a:spcPts val="0"/>
              </a:spcAft>
              <a:buFont typeface="Arial" pitchFamily="34" charset="0"/>
              <a:buChar char="–"/>
              <a:defRPr/>
            </a:pPr>
            <a:r>
              <a:rPr lang="en-US" dirty="0" smtClean="0"/>
              <a:t>Time-of-day</a:t>
            </a:r>
          </a:p>
          <a:p>
            <a:pPr lvl="1" eaLnBrk="1" fontAlgn="auto" hangingPunct="1">
              <a:spcAft>
                <a:spcPts val="0"/>
              </a:spcAft>
              <a:buFont typeface="Arial" pitchFamily="34" charset="0"/>
              <a:buChar char="–"/>
              <a:defRPr/>
            </a:pPr>
            <a:r>
              <a:rPr lang="en-US" dirty="0" smtClean="0"/>
              <a:t>Noise</a:t>
            </a:r>
          </a:p>
          <a:p>
            <a:pPr lvl="1" eaLnBrk="1" fontAlgn="auto" hangingPunct="1">
              <a:spcAft>
                <a:spcPts val="0"/>
              </a:spcAft>
              <a:buFont typeface="Arial" pitchFamily="34" charset="0"/>
              <a:buChar char="–"/>
              <a:defRPr/>
            </a:pPr>
            <a:r>
              <a:rPr lang="en-US" dirty="0" smtClean="0"/>
              <a:t>Temperature (cool is best)</a:t>
            </a:r>
          </a:p>
          <a:p>
            <a:pPr lvl="1" eaLnBrk="1" fontAlgn="auto" hangingPunct="1">
              <a:spcAft>
                <a:spcPts val="0"/>
              </a:spcAft>
              <a:buFont typeface="Arial" pitchFamily="34" charset="0"/>
              <a:buChar char="–"/>
              <a:defRPr/>
            </a:pPr>
            <a:r>
              <a:rPr lang="en-US" dirty="0" smtClean="0"/>
              <a:t>Anything else that might awaken you</a:t>
            </a:r>
            <a:endParaRPr lang="en-US" dirty="0" smtClean="0">
              <a:solidFill>
                <a:srgbClr val="002060"/>
              </a:solidFill>
            </a:endParaRPr>
          </a:p>
          <a:p>
            <a:pPr lvl="1" eaLnBrk="1" fontAlgn="auto" hangingPunct="1">
              <a:spcAft>
                <a:spcPts val="0"/>
              </a:spcAft>
              <a:buFont typeface="Arial" pitchFamily="34" charset="0"/>
              <a:buChar char="–"/>
              <a:defRPr/>
            </a:pPr>
            <a:endParaRPr lang="en-US" dirty="0"/>
          </a:p>
        </p:txBody>
      </p:sp>
      <p:pic>
        <p:nvPicPr>
          <p:cNvPr id="43012" name="Picture 3" title="drawing of moon sleep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18250" y="1257300"/>
            <a:ext cx="26019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descr="P:\457407\Working\Documents\Module Content\istock photos\Module 4\old man asleep.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6788" y="4191000"/>
            <a:ext cx="28733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lnSpc>
                <a:spcPts val="4575"/>
              </a:lnSpc>
            </a:pPr>
            <a:r>
              <a:rPr lang="en-US" sz="4000" smtClean="0"/>
              <a:t>Amount of Sleep</a:t>
            </a:r>
            <a:endParaRPr lang="en-US" smtClean="0"/>
          </a:p>
        </p:txBody>
      </p:sp>
      <p:sp>
        <p:nvSpPr>
          <p:cNvPr id="46083" name="Content Placeholder 2"/>
          <p:cNvSpPr>
            <a:spLocks noGrp="1"/>
          </p:cNvSpPr>
          <p:nvPr>
            <p:ph idx="1"/>
          </p:nvPr>
        </p:nvSpPr>
        <p:spPr>
          <a:xfrm>
            <a:off x="457200" y="1600200"/>
            <a:ext cx="5562600" cy="4525963"/>
          </a:xfrm>
        </p:spPr>
        <p:txBody>
          <a:bodyPr/>
          <a:lstStyle/>
          <a:p>
            <a:r>
              <a:rPr lang="en-US" dirty="0" smtClean="0"/>
              <a:t>Last main sleep period</a:t>
            </a:r>
            <a:br>
              <a:rPr lang="en-US" dirty="0" smtClean="0"/>
            </a:br>
            <a:r>
              <a:rPr lang="en-US" dirty="0" smtClean="0"/>
              <a:t>(e.g., last night)</a:t>
            </a:r>
          </a:p>
          <a:p>
            <a:r>
              <a:rPr lang="en-US" dirty="0" smtClean="0"/>
              <a:t>Previous sleep periods</a:t>
            </a:r>
            <a:br>
              <a:rPr lang="en-US" dirty="0" smtClean="0"/>
            </a:br>
            <a:r>
              <a:rPr lang="en-US" dirty="0" smtClean="0"/>
              <a:t>(e.g., the nights before; even previous weekend)</a:t>
            </a:r>
          </a:p>
          <a:p>
            <a:r>
              <a:rPr lang="en-US" dirty="0" smtClean="0"/>
              <a:t>Naps</a:t>
            </a:r>
          </a:p>
        </p:txBody>
      </p:sp>
      <p:pic>
        <p:nvPicPr>
          <p:cNvPr id="46084" name="Picture 2" title="man in bed reaching for alarm cloc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1981200"/>
            <a:ext cx="2317750"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lnSpc>
                <a:spcPts val="4575"/>
              </a:lnSpc>
            </a:pPr>
            <a:r>
              <a:rPr lang="en-US" smtClean="0"/>
              <a:t>Family Education Learning Goals</a:t>
            </a:r>
          </a:p>
        </p:txBody>
      </p:sp>
      <p:sp>
        <p:nvSpPr>
          <p:cNvPr id="3" name="Content Placeholder 2"/>
          <p:cNvSpPr>
            <a:spLocks noGrp="1"/>
          </p:cNvSpPr>
          <p:nvPr>
            <p:ph idx="1"/>
          </p:nvPr>
        </p:nvSpPr>
        <p:spPr>
          <a:xfrm>
            <a:off x="457200" y="1771650"/>
            <a:ext cx="5943600" cy="4525963"/>
          </a:xfrm>
        </p:spPr>
        <p:txBody>
          <a:bodyPr rtlCol="0">
            <a:normAutofit fontScale="92500" lnSpcReduction="20000"/>
          </a:bodyPr>
          <a:lstStyle/>
          <a:p>
            <a:pPr marL="0" indent="0" fontAlgn="auto">
              <a:spcAft>
                <a:spcPts val="0"/>
              </a:spcAft>
              <a:buFont typeface="Arial" pitchFamily="34" charset="0"/>
              <a:buNone/>
              <a:defRPr/>
            </a:pPr>
            <a:r>
              <a:rPr lang="en-US" b="1" i="1" dirty="0" smtClean="0"/>
              <a:t>What are your goals for this training?</a:t>
            </a:r>
          </a:p>
          <a:p>
            <a:pPr fontAlgn="auto">
              <a:spcAft>
                <a:spcPts val="0"/>
              </a:spcAft>
              <a:buFont typeface="Arial" pitchFamily="34" charset="0"/>
              <a:buChar char="•"/>
              <a:defRPr/>
            </a:pPr>
            <a:r>
              <a:rPr lang="en-US" dirty="0" smtClean="0"/>
              <a:t>Understand commercial driver fatigue, alertness, sleep, &amp; wellness</a:t>
            </a:r>
          </a:p>
          <a:p>
            <a:pPr fontAlgn="auto">
              <a:spcAft>
                <a:spcPts val="0"/>
              </a:spcAft>
              <a:buFont typeface="Arial" pitchFamily="34" charset="0"/>
              <a:buChar char="•"/>
              <a:defRPr/>
            </a:pPr>
            <a:r>
              <a:rPr lang="en-US" dirty="0" smtClean="0"/>
              <a:t>Apply this knowledge to support better sleep and wellness at home</a:t>
            </a:r>
          </a:p>
          <a:p>
            <a:pPr fontAlgn="auto">
              <a:spcAft>
                <a:spcPts val="0"/>
              </a:spcAft>
              <a:buFont typeface="Arial" pitchFamily="34" charset="0"/>
              <a:buChar char="•"/>
              <a:defRPr/>
            </a:pPr>
            <a:r>
              <a:rPr lang="en-US" dirty="0" smtClean="0"/>
              <a:t>Value sleep and wellness as major factors in performance, safety, and happiness </a:t>
            </a:r>
            <a:r>
              <a:rPr lang="en-US" i="1" dirty="0" smtClean="0"/>
              <a:t>not only for your driver, but for your whole family</a:t>
            </a:r>
            <a:endParaRPr lang="en-US" i="1" dirty="0">
              <a:solidFill>
                <a:srgbClr val="002060"/>
              </a:solidFill>
            </a:endParaRPr>
          </a:p>
        </p:txBody>
      </p:sp>
      <p:pic>
        <p:nvPicPr>
          <p:cNvPr id="10244" name="Picture 4" title="basketball ne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86563" y="4419600"/>
            <a:ext cx="1900237"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title="Referee signaling goa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00" y="1543050"/>
            <a:ext cx="16764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lnSpc>
                <a:spcPts val="4575"/>
              </a:lnSpc>
            </a:pPr>
            <a:r>
              <a:rPr lang="en-US" smtClean="0"/>
              <a:t>Progressive Effects of Different Amounts of Sleep on Performance</a:t>
            </a:r>
          </a:p>
        </p:txBody>
      </p:sp>
      <p:graphicFrame>
        <p:nvGraphicFramePr>
          <p:cNvPr id="6" name="Chart 5" title="Line graph with 4 lines, showing progressive alertness changes"/>
          <p:cNvGraphicFramePr>
            <a:graphicFrameLocks/>
          </p:cNvGraphicFramePr>
          <p:nvPr>
            <p:extLst>
              <p:ext uri="{D42A27DB-BD31-4B8C-83A1-F6EECF244321}">
                <p14:modId xmlns:p14="http://schemas.microsoft.com/office/powerpoint/2010/main" val="2434406690"/>
              </p:ext>
            </p:extLst>
          </p:nvPr>
        </p:nvGraphicFramePr>
        <p:xfrm>
          <a:off x="762000" y="1600200"/>
          <a:ext cx="7772400" cy="4724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lnSpc>
                <a:spcPts val="4575"/>
              </a:lnSpc>
            </a:pPr>
            <a:r>
              <a:rPr lang="en-US" smtClean="0"/>
              <a:t>Naps </a:t>
            </a:r>
          </a:p>
        </p:txBody>
      </p:sp>
      <p:sp>
        <p:nvSpPr>
          <p:cNvPr id="48131" name="Content Placeholder 2"/>
          <p:cNvSpPr>
            <a:spLocks noGrp="1"/>
          </p:cNvSpPr>
          <p:nvPr>
            <p:ph idx="1"/>
          </p:nvPr>
        </p:nvSpPr>
        <p:spPr>
          <a:xfrm>
            <a:off x="457200" y="1600200"/>
            <a:ext cx="5638800" cy="4525963"/>
          </a:xfrm>
        </p:spPr>
        <p:txBody>
          <a:bodyPr/>
          <a:lstStyle/>
          <a:p>
            <a:r>
              <a:rPr lang="en-US" sz="2800" smtClean="0"/>
              <a:t>Powerful!</a:t>
            </a:r>
          </a:p>
          <a:p>
            <a:r>
              <a:rPr lang="en-US" sz="2800" smtClean="0"/>
              <a:t>Even a short, 20-minute nap can greatly improve alertness and performance for hours afterwards</a:t>
            </a:r>
          </a:p>
          <a:p>
            <a:r>
              <a:rPr lang="en-US" sz="2800" smtClean="0"/>
              <a:t>NASA study of airline pilots:  Planned naps reduced subsequent dozing by 50% and errors by 34% </a:t>
            </a:r>
          </a:p>
          <a:p>
            <a:r>
              <a:rPr lang="en-US" sz="2800" smtClean="0"/>
              <a:t>One caution: Long naps (&gt; 1 hour) can keep you awake the next night </a:t>
            </a:r>
          </a:p>
        </p:txBody>
      </p:sp>
      <p:pic>
        <p:nvPicPr>
          <p:cNvPr id="48132" name="Picture 2" title="Dozing man with ZZZ abov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00800" y="2438400"/>
            <a:ext cx="22860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lnSpc>
                <a:spcPts val="4575"/>
              </a:lnSpc>
            </a:pPr>
            <a:r>
              <a:rPr lang="en-US" smtClean="0"/>
              <a:t>Time-of-Day </a:t>
            </a:r>
          </a:p>
        </p:txBody>
      </p:sp>
      <p:sp>
        <p:nvSpPr>
          <p:cNvPr id="3" name="Content Placeholder 2"/>
          <p:cNvSpPr>
            <a:spLocks noGrp="1"/>
          </p:cNvSpPr>
          <p:nvPr>
            <p:ph idx="1"/>
          </p:nvPr>
        </p:nvSpPr>
        <p:spPr>
          <a:ln>
            <a:miter lim="800000"/>
            <a:headEnd/>
            <a:tailEnd/>
          </a:ln>
          <a:extLst/>
        </p:spPr>
        <p:txBody>
          <a:bodyPr rtlCol="0">
            <a:normAutofit fontScale="92500"/>
          </a:bodyPr>
          <a:lstStyle/>
          <a:p>
            <a:pPr fontAlgn="auto">
              <a:spcAft>
                <a:spcPts val="0"/>
              </a:spcAft>
              <a:buFont typeface="Arial" pitchFamily="34" charset="0"/>
              <a:buNone/>
              <a:defRPr/>
            </a:pPr>
            <a:r>
              <a:rPr lang="en-US" u="sng" dirty="0" smtClean="0"/>
              <a:t>Circadian rhythms</a:t>
            </a:r>
            <a:r>
              <a:rPr lang="en-US" dirty="0" smtClean="0"/>
              <a:t>:</a:t>
            </a:r>
          </a:p>
          <a:p>
            <a:pPr fontAlgn="auto">
              <a:spcAft>
                <a:spcPts val="0"/>
              </a:spcAft>
              <a:buFont typeface="Arial" pitchFamily="34" charset="0"/>
              <a:buChar char="•"/>
              <a:defRPr/>
            </a:pPr>
            <a:r>
              <a:rPr lang="en-US" dirty="0" smtClean="0"/>
              <a:t>Physiological</a:t>
            </a:r>
            <a:endParaRPr lang="en-US" strike="sngStrike" dirty="0" smtClean="0"/>
          </a:p>
          <a:p>
            <a:pPr lvl="1" eaLnBrk="1" fontAlgn="auto" hangingPunct="1">
              <a:spcAft>
                <a:spcPts val="0"/>
              </a:spcAft>
              <a:buFont typeface="Arial" pitchFamily="34" charset="0"/>
              <a:buChar char="–"/>
              <a:defRPr/>
            </a:pPr>
            <a:r>
              <a:rPr lang="en-US" dirty="0" smtClean="0"/>
              <a:t>Body temperature</a:t>
            </a:r>
          </a:p>
          <a:p>
            <a:pPr lvl="1" eaLnBrk="1" fontAlgn="auto" hangingPunct="1">
              <a:spcAft>
                <a:spcPts val="0"/>
              </a:spcAft>
              <a:buFont typeface="Arial" pitchFamily="34" charset="0"/>
              <a:buChar char="–"/>
              <a:defRPr/>
            </a:pPr>
            <a:r>
              <a:rPr lang="en-US" dirty="0" smtClean="0"/>
              <a:t>Hormones</a:t>
            </a:r>
          </a:p>
          <a:p>
            <a:pPr fontAlgn="auto">
              <a:spcAft>
                <a:spcPts val="0"/>
              </a:spcAft>
              <a:buFont typeface="Arial" pitchFamily="34" charset="0"/>
              <a:buChar char="•"/>
              <a:defRPr/>
            </a:pPr>
            <a:r>
              <a:rPr lang="en-US" dirty="0" smtClean="0"/>
              <a:t>Controlled by the brain</a:t>
            </a:r>
          </a:p>
          <a:p>
            <a:pPr fontAlgn="auto">
              <a:spcAft>
                <a:spcPts val="0"/>
              </a:spcAft>
              <a:buFont typeface="Arial" pitchFamily="34" charset="0"/>
              <a:buChar char="•"/>
              <a:defRPr/>
            </a:pPr>
            <a:r>
              <a:rPr lang="en-US" dirty="0" smtClean="0"/>
              <a:t>Seen in virtually all animals</a:t>
            </a:r>
          </a:p>
          <a:p>
            <a:pPr fontAlgn="auto">
              <a:spcAft>
                <a:spcPts val="0"/>
              </a:spcAft>
              <a:buFont typeface="Arial" pitchFamily="34" charset="0"/>
              <a:buChar char="•"/>
              <a:defRPr/>
            </a:pPr>
            <a:r>
              <a:rPr lang="en-US" dirty="0" smtClean="0"/>
              <a:t>Resistant to change (such as during shift changes)</a:t>
            </a:r>
          </a:p>
          <a:p>
            <a:pPr fontAlgn="auto">
              <a:spcAft>
                <a:spcPts val="0"/>
              </a:spcAft>
              <a:buFont typeface="Arial" pitchFamily="34" charset="0"/>
              <a:buChar char="•"/>
              <a:defRPr/>
            </a:pPr>
            <a:r>
              <a:rPr lang="en-US" dirty="0" smtClean="0"/>
              <a:t>Affected by light &amp; dark</a:t>
            </a:r>
            <a:endParaRPr lang="en-US" sz="2800" dirty="0"/>
          </a:p>
        </p:txBody>
      </p:sp>
      <p:pic>
        <p:nvPicPr>
          <p:cNvPr id="49156" name="Picture 3" title="Cartoon drawing of man with clock on ches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42063" y="1574800"/>
            <a:ext cx="269081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lnSpc>
                <a:spcPts val="4575"/>
              </a:lnSpc>
            </a:pPr>
            <a:r>
              <a:rPr lang="en-US" sz="4900" smtClean="0"/>
              <a:t>Daily Circadian Rhythm </a:t>
            </a:r>
            <a:endParaRPr lang="en-US" smtClean="0"/>
          </a:p>
        </p:txBody>
      </p:sp>
      <p:graphicFrame>
        <p:nvGraphicFramePr>
          <p:cNvPr id="5" name="Chart 4"/>
          <p:cNvGraphicFramePr/>
          <p:nvPr/>
        </p:nvGraphicFramePr>
        <p:xfrm>
          <a:off x="990600" y="1600200"/>
          <a:ext cx="7391400" cy="4572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lnSpc>
                <a:spcPts val="4575"/>
              </a:lnSpc>
            </a:pPr>
            <a:r>
              <a:rPr lang="en-US" smtClean="0"/>
              <a:t>Circadian Effects on </a:t>
            </a:r>
            <a:br>
              <a:rPr lang="en-US" smtClean="0"/>
            </a:br>
            <a:r>
              <a:rPr lang="en-US" smtClean="0"/>
              <a:t>Our Lives &amp; Work </a:t>
            </a:r>
          </a:p>
        </p:txBody>
      </p:sp>
      <p:sp>
        <p:nvSpPr>
          <p:cNvPr id="4" name="Content Placeholder 3"/>
          <p:cNvSpPr>
            <a:spLocks noGrp="1"/>
          </p:cNvSpPr>
          <p:nvPr>
            <p:ph idx="1"/>
          </p:nvPr>
        </p:nvSpPr>
        <p:spPr>
          <a:xfrm>
            <a:off x="304800" y="1600200"/>
            <a:ext cx="6629400" cy="4800600"/>
          </a:xfrm>
          <a:ln>
            <a:miter lim="800000"/>
            <a:headEnd/>
            <a:tailEnd/>
          </a:ln>
          <a:extLst/>
        </p:spPr>
        <p:txBody>
          <a:bodyPr rtlCol="0">
            <a:normAutofit fontScale="85000" lnSpcReduction="10000"/>
          </a:bodyPr>
          <a:lstStyle/>
          <a:p>
            <a:pPr fontAlgn="auto">
              <a:spcAft>
                <a:spcPts val="0"/>
              </a:spcAft>
              <a:buFont typeface="Arial" pitchFamily="34" charset="0"/>
              <a:buChar char="•"/>
              <a:defRPr/>
            </a:pPr>
            <a:r>
              <a:rPr lang="en-US" dirty="0" smtClean="0"/>
              <a:t>Peak performance times include:</a:t>
            </a:r>
          </a:p>
          <a:p>
            <a:pPr lvl="1" eaLnBrk="1" fontAlgn="auto" hangingPunct="1">
              <a:spcAft>
                <a:spcPts val="0"/>
              </a:spcAft>
              <a:buFont typeface="Arial" pitchFamily="34" charset="0"/>
              <a:buChar char="–"/>
              <a:defRPr/>
            </a:pPr>
            <a:r>
              <a:rPr lang="en-US" dirty="0" smtClean="0"/>
              <a:t>Mornings after 8 am</a:t>
            </a:r>
          </a:p>
          <a:p>
            <a:pPr lvl="1" eaLnBrk="1" fontAlgn="auto" hangingPunct="1">
              <a:spcAft>
                <a:spcPts val="0"/>
              </a:spcAft>
              <a:buFont typeface="Arial" pitchFamily="34" charset="0"/>
              <a:buChar char="–"/>
              <a:defRPr/>
            </a:pPr>
            <a:r>
              <a:rPr lang="en-US" dirty="0" smtClean="0"/>
              <a:t>Evenings</a:t>
            </a:r>
          </a:p>
          <a:p>
            <a:pPr fontAlgn="auto">
              <a:spcAft>
                <a:spcPts val="0"/>
              </a:spcAft>
              <a:buFont typeface="Arial" pitchFamily="34" charset="0"/>
              <a:buChar char="•"/>
              <a:defRPr/>
            </a:pPr>
            <a:r>
              <a:rPr lang="en-US" dirty="0" smtClean="0"/>
              <a:t>Valleys include:</a:t>
            </a:r>
          </a:p>
          <a:p>
            <a:pPr lvl="1" eaLnBrk="1" fontAlgn="auto" hangingPunct="1">
              <a:spcAft>
                <a:spcPts val="0"/>
              </a:spcAft>
              <a:buFont typeface="Arial" pitchFamily="34" charset="0"/>
              <a:buChar char="–"/>
              <a:defRPr/>
            </a:pPr>
            <a:r>
              <a:rPr lang="en-US" dirty="0" smtClean="0"/>
              <a:t>Deep valley:  early mornings before sunrise.</a:t>
            </a:r>
          </a:p>
          <a:p>
            <a:pPr lvl="1" eaLnBrk="1" fontAlgn="auto" hangingPunct="1">
              <a:spcAft>
                <a:spcPts val="0"/>
              </a:spcAft>
              <a:buFont typeface="Arial" pitchFamily="34" charset="0"/>
              <a:buChar char="–"/>
              <a:defRPr/>
            </a:pPr>
            <a:r>
              <a:rPr lang="en-US" dirty="0" smtClean="0"/>
              <a:t>Shallow dip:  early- to mid-afternoon</a:t>
            </a:r>
            <a:endParaRPr lang="en-US" strike="sngStrike" dirty="0" smtClean="0"/>
          </a:p>
          <a:p>
            <a:pPr fontAlgn="auto">
              <a:spcAft>
                <a:spcPts val="0"/>
              </a:spcAft>
              <a:buFont typeface="Arial" pitchFamily="34" charset="0"/>
              <a:buChar char="•"/>
              <a:defRPr/>
            </a:pPr>
            <a:r>
              <a:rPr lang="en-US" dirty="0" smtClean="0"/>
              <a:t>Circadian disruption (like shift changes) can be difficult</a:t>
            </a:r>
            <a:endParaRPr lang="en-US" strike="sngStrike" dirty="0" smtClean="0"/>
          </a:p>
          <a:p>
            <a:pPr fontAlgn="auto">
              <a:spcAft>
                <a:spcPts val="0"/>
              </a:spcAft>
              <a:buFont typeface="Arial" pitchFamily="34" charset="0"/>
              <a:buChar char="•"/>
              <a:defRPr/>
            </a:pPr>
            <a:r>
              <a:rPr lang="en-US" dirty="0" smtClean="0"/>
              <a:t>Because of circadian rhythms and alerting effects of light, sleeping during daytime is difficult  </a:t>
            </a:r>
            <a:endParaRPr lang="en-US" dirty="0"/>
          </a:p>
        </p:txBody>
      </p:sp>
      <p:pic>
        <p:nvPicPr>
          <p:cNvPr id="51204" name="Picture 2" title="Rollercoast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4600" y="1524000"/>
            <a:ext cx="2422525"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lnSpc>
                <a:spcPts val="4575"/>
              </a:lnSpc>
            </a:pPr>
            <a:r>
              <a:rPr lang="en-US" smtClean="0"/>
              <a:t>Time Awake </a:t>
            </a:r>
          </a:p>
        </p:txBody>
      </p:sp>
      <p:sp>
        <p:nvSpPr>
          <p:cNvPr id="3" name="Content Placeholder 2"/>
          <p:cNvSpPr>
            <a:spLocks noGrp="1"/>
          </p:cNvSpPr>
          <p:nvPr>
            <p:ph idx="1"/>
          </p:nvPr>
        </p:nvSpPr>
        <p:spPr>
          <a:xfrm>
            <a:off x="228600" y="1600200"/>
            <a:ext cx="6400800" cy="4648200"/>
          </a:xfrm>
        </p:spPr>
        <p:txBody>
          <a:bodyPr rtlCol="0">
            <a:normAutofit/>
          </a:bodyPr>
          <a:lstStyle/>
          <a:p>
            <a:pPr fontAlgn="auto">
              <a:spcAft>
                <a:spcPts val="0"/>
              </a:spcAft>
              <a:buFont typeface="Arial" pitchFamily="34" charset="0"/>
              <a:buChar char="•"/>
              <a:defRPr/>
            </a:pPr>
            <a:r>
              <a:rPr lang="en-US" dirty="0" smtClean="0"/>
              <a:t>16+ hours awake </a:t>
            </a:r>
            <a:r>
              <a:rPr lang="en-US" dirty="0" smtClean="0">
                <a:sym typeface="Wingdings" pitchFamily="2" charset="2"/>
              </a:rPr>
              <a:t> sleepy</a:t>
            </a:r>
            <a:endParaRPr lang="en-US" dirty="0" smtClean="0"/>
          </a:p>
          <a:p>
            <a:pPr fontAlgn="auto">
              <a:spcAft>
                <a:spcPts val="0"/>
              </a:spcAft>
              <a:buFont typeface="Arial" pitchFamily="34" charset="0"/>
              <a:buChar char="•"/>
              <a:defRPr/>
            </a:pPr>
            <a:r>
              <a:rPr lang="en-US" dirty="0" smtClean="0"/>
              <a:t>Study compared alertness effects of long times awake to those of alcohol (BAC):</a:t>
            </a:r>
          </a:p>
          <a:p>
            <a:pPr lvl="1" eaLnBrk="1" fontAlgn="auto" hangingPunct="1">
              <a:spcAft>
                <a:spcPts val="0"/>
              </a:spcAft>
              <a:buFont typeface="Arial" pitchFamily="34" charset="0"/>
              <a:buChar char="–"/>
              <a:defRPr/>
            </a:pPr>
            <a:r>
              <a:rPr lang="en-US" dirty="0" smtClean="0">
                <a:latin typeface="+mj-lt"/>
              </a:rPr>
              <a:t>17+ hours awake </a:t>
            </a:r>
            <a:r>
              <a:rPr lang="en-US" dirty="0" smtClean="0">
                <a:latin typeface="+mj-lt"/>
                <a:cs typeface="Arial"/>
              </a:rPr>
              <a:t>≈ 0.05% BAC</a:t>
            </a:r>
          </a:p>
          <a:p>
            <a:pPr lvl="1" eaLnBrk="1" fontAlgn="auto" hangingPunct="1">
              <a:spcAft>
                <a:spcPts val="0"/>
              </a:spcAft>
              <a:buFont typeface="Arial" pitchFamily="34" charset="0"/>
              <a:buChar char="–"/>
              <a:defRPr/>
            </a:pPr>
            <a:r>
              <a:rPr lang="en-US" dirty="0" smtClean="0">
                <a:latin typeface="+mj-lt"/>
                <a:cs typeface="Arial"/>
              </a:rPr>
              <a:t>24+ hours awake ≈ 0.1% BAC</a:t>
            </a:r>
            <a:endParaRPr lang="en-US" dirty="0" smtClean="0">
              <a:latin typeface="+mj-lt"/>
            </a:endParaRPr>
          </a:p>
        </p:txBody>
      </p:sp>
      <p:sp>
        <p:nvSpPr>
          <p:cNvPr id="52228" name="TextBox 4" title="16 hours awake"/>
          <p:cNvSpPr txBox="1">
            <a:spLocks noChangeArrowheads="1"/>
          </p:cNvSpPr>
          <p:nvPr/>
        </p:nvSpPr>
        <p:spPr bwMode="auto">
          <a:xfrm>
            <a:off x="6248400" y="2286000"/>
            <a:ext cx="2743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dirty="0">
                <a:solidFill>
                  <a:srgbClr val="C00000"/>
                </a:solidFill>
                <a:latin typeface="Impact" pitchFamily="34" charset="0"/>
              </a:rPr>
              <a:t>16 HOURS</a:t>
            </a:r>
          </a:p>
          <a:p>
            <a:pPr algn="ctr" eaLnBrk="1" hangingPunct="1"/>
            <a:r>
              <a:rPr lang="en-US" sz="3600" dirty="0">
                <a:solidFill>
                  <a:srgbClr val="C00000"/>
                </a:solidFill>
                <a:latin typeface="Impact" pitchFamily="34" charset="0"/>
              </a:rPr>
              <a:t>AWAKE</a:t>
            </a:r>
          </a:p>
        </p:txBody>
      </p:sp>
    </p:spTree>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Task-Related &amp; Environmental Factors </a:t>
            </a:r>
            <a:endParaRPr lang="en-US" dirty="0"/>
          </a:p>
        </p:txBody>
      </p:sp>
      <p:sp>
        <p:nvSpPr>
          <p:cNvPr id="53251" name="Content Placeholder 2"/>
          <p:cNvSpPr>
            <a:spLocks noGrp="1"/>
          </p:cNvSpPr>
          <p:nvPr>
            <p:ph idx="1"/>
          </p:nvPr>
        </p:nvSpPr>
        <p:spPr/>
        <p:txBody>
          <a:bodyPr/>
          <a:lstStyle/>
          <a:p>
            <a:r>
              <a:rPr lang="en-US" smtClean="0"/>
              <a:t>Time driving</a:t>
            </a:r>
          </a:p>
          <a:p>
            <a:r>
              <a:rPr lang="en-US" smtClean="0"/>
              <a:t>Traffic</a:t>
            </a:r>
          </a:p>
          <a:p>
            <a:r>
              <a:rPr lang="en-US" smtClean="0"/>
              <a:t>Boring roads</a:t>
            </a:r>
          </a:p>
          <a:p>
            <a:r>
              <a:rPr lang="en-US" smtClean="0"/>
              <a:t>Weather conditions</a:t>
            </a:r>
            <a:endParaRPr lang="en-US" sz="2400" smtClean="0"/>
          </a:p>
          <a:p>
            <a:r>
              <a:rPr lang="en-US" smtClean="0"/>
              <a:t>Environmental stress</a:t>
            </a:r>
          </a:p>
          <a:p>
            <a:pPr lvl="1" eaLnBrk="1" hangingPunct="1"/>
            <a:r>
              <a:rPr lang="en-US" smtClean="0"/>
              <a:t>Heat</a:t>
            </a:r>
          </a:p>
          <a:p>
            <a:pPr lvl="1" eaLnBrk="1" hangingPunct="1"/>
            <a:r>
              <a:rPr lang="en-US" smtClean="0"/>
              <a:t>Noise</a:t>
            </a:r>
          </a:p>
          <a:p>
            <a:pPr lvl="1" eaLnBrk="1" hangingPunct="1"/>
            <a:r>
              <a:rPr lang="en-US" smtClean="0"/>
              <a:t>Vibration</a:t>
            </a:r>
          </a:p>
        </p:txBody>
      </p:sp>
      <p:pic>
        <p:nvPicPr>
          <p:cNvPr id="53252" name="Picture 2" title="Bus on rural highwa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4600" y="1676400"/>
            <a:ext cx="2084388"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3" title="Truck caught in traffic jam"/>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41925" y="3505200"/>
            <a:ext cx="36925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76200" y="274638"/>
            <a:ext cx="8763000" cy="1143000"/>
          </a:xfrm>
        </p:spPr>
        <p:txBody>
          <a:bodyPr/>
          <a:lstStyle/>
          <a:p>
            <a:pPr eaLnBrk="1" hangingPunct="1">
              <a:lnSpc>
                <a:spcPts val="4575"/>
              </a:lnSpc>
            </a:pPr>
            <a:r>
              <a:rPr lang="en-US" sz="4000" smtClean="0"/>
              <a:t>Individual Differences in Susceptibility</a:t>
            </a:r>
            <a:r>
              <a:rPr lang="en-US" sz="3600" smtClean="0"/>
              <a:t/>
            </a:r>
            <a:br>
              <a:rPr lang="en-US" sz="3600" smtClean="0"/>
            </a:br>
            <a:r>
              <a:rPr lang="en-US" sz="3200" smtClean="0"/>
              <a:t>U.S./Canada Driver Fatigue &amp; Alertness Study </a:t>
            </a:r>
          </a:p>
        </p:txBody>
      </p:sp>
      <p:graphicFrame>
        <p:nvGraphicFramePr>
          <p:cNvPr id="4" name="Chart 3"/>
          <p:cNvGraphicFramePr/>
          <p:nvPr/>
        </p:nvGraphicFramePr>
        <p:xfrm>
          <a:off x="609600" y="1295400"/>
          <a:ext cx="7924800" cy="51054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Arrow Connector 5"/>
          <p:cNvCxnSpPr/>
          <p:nvPr/>
        </p:nvCxnSpPr>
        <p:spPr>
          <a:xfrm>
            <a:off x="3505200" y="2438400"/>
            <a:ext cx="2133600" cy="83820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Why are some people more susceptible to fatigue? </a:t>
            </a:r>
            <a:endParaRPr lang="en-US" dirty="0"/>
          </a:p>
        </p:txBody>
      </p:sp>
      <p:sp>
        <p:nvSpPr>
          <p:cNvPr id="55299" name="Content Placeholder 2"/>
          <p:cNvSpPr>
            <a:spLocks noGrp="1"/>
          </p:cNvSpPr>
          <p:nvPr>
            <p:ph idx="1"/>
          </p:nvPr>
        </p:nvSpPr>
        <p:spPr>
          <a:xfrm>
            <a:off x="457200" y="1600200"/>
            <a:ext cx="5943600" cy="4525963"/>
          </a:xfrm>
        </p:spPr>
        <p:txBody>
          <a:bodyPr/>
          <a:lstStyle/>
          <a:p>
            <a:r>
              <a:rPr lang="en-US" dirty="0" smtClean="0"/>
              <a:t>Differences in sleep-related behaviors</a:t>
            </a:r>
          </a:p>
          <a:p>
            <a:r>
              <a:rPr lang="en-US" dirty="0" smtClean="0"/>
              <a:t>Differences in health &amp; fitness</a:t>
            </a:r>
          </a:p>
          <a:p>
            <a:r>
              <a:rPr lang="en-US" dirty="0" smtClean="0"/>
              <a:t>Medications</a:t>
            </a:r>
          </a:p>
          <a:p>
            <a:r>
              <a:rPr lang="en-US" dirty="0" smtClean="0"/>
              <a:t>Natural variations</a:t>
            </a:r>
          </a:p>
          <a:p>
            <a:r>
              <a:rPr lang="en-US" dirty="0" smtClean="0"/>
              <a:t>Sleep disorders</a:t>
            </a:r>
          </a:p>
        </p:txBody>
      </p:sp>
      <p:pic>
        <p:nvPicPr>
          <p:cNvPr id="55300" name="Picture 2" title="Woman yawning over cup of coffe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400" y="2209800"/>
            <a:ext cx="2579688"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lnSpc>
                <a:spcPts val="4575"/>
              </a:lnSpc>
            </a:pPr>
            <a:r>
              <a:rPr lang="en-US" dirty="0" smtClean="0"/>
              <a:t>What is Obstructive Sleep Apnea (OSA)?</a:t>
            </a:r>
          </a:p>
        </p:txBody>
      </p:sp>
      <p:sp>
        <p:nvSpPr>
          <p:cNvPr id="9" name="Content Placeholder 8"/>
          <p:cNvSpPr>
            <a:spLocks noGrp="1"/>
          </p:cNvSpPr>
          <p:nvPr>
            <p:ph idx="1"/>
          </p:nvPr>
        </p:nvSpPr>
        <p:spPr>
          <a:xfrm>
            <a:off x="457200" y="1600200"/>
            <a:ext cx="5867400" cy="4525963"/>
          </a:xfrm>
        </p:spPr>
        <p:txBody>
          <a:bodyPr rtlCol="0">
            <a:normAutofit fontScale="85000" lnSpcReduction="20000"/>
          </a:bodyPr>
          <a:lstStyle/>
          <a:p>
            <a:pPr fontAlgn="auto">
              <a:spcAft>
                <a:spcPts val="0"/>
              </a:spcAft>
              <a:buFont typeface="Arial" pitchFamily="34" charset="0"/>
              <a:buChar char="•"/>
              <a:defRPr/>
            </a:pPr>
            <a:r>
              <a:rPr lang="en-US" b="1" dirty="0" smtClean="0"/>
              <a:t>Apnea</a:t>
            </a:r>
            <a:r>
              <a:rPr lang="en-US" dirty="0" smtClean="0"/>
              <a:t> = stoppage of breathing lasting 10+ seconds</a:t>
            </a:r>
          </a:p>
          <a:p>
            <a:pPr fontAlgn="auto">
              <a:spcAft>
                <a:spcPts val="0"/>
              </a:spcAft>
              <a:buFont typeface="Arial" pitchFamily="34" charset="0"/>
              <a:buChar char="•"/>
              <a:defRPr/>
            </a:pPr>
            <a:r>
              <a:rPr lang="en-US" b="1" dirty="0" smtClean="0"/>
              <a:t>OSA </a:t>
            </a:r>
            <a:r>
              <a:rPr lang="en-US" dirty="0" smtClean="0"/>
              <a:t>= breathing stops repeatedly during sleep due to closures of the upper airway</a:t>
            </a:r>
          </a:p>
          <a:p>
            <a:pPr fontAlgn="auto">
              <a:spcAft>
                <a:spcPts val="0"/>
              </a:spcAft>
              <a:buFont typeface="Arial" pitchFamily="34" charset="0"/>
              <a:buChar char="•"/>
              <a:defRPr/>
            </a:pPr>
            <a:r>
              <a:rPr lang="en-US" dirty="0" smtClean="0"/>
              <a:t>Apnea rate per hour:</a:t>
            </a:r>
          </a:p>
          <a:p>
            <a:pPr lvl="1" eaLnBrk="1" fontAlgn="auto" hangingPunct="1">
              <a:spcAft>
                <a:spcPts val="0"/>
              </a:spcAft>
              <a:buFont typeface="Arial" pitchFamily="34" charset="0"/>
              <a:buChar char="–"/>
              <a:defRPr/>
            </a:pPr>
            <a:r>
              <a:rPr lang="en-US" dirty="0" smtClean="0"/>
              <a:t>&lt;5 = normal</a:t>
            </a:r>
          </a:p>
          <a:p>
            <a:pPr lvl="1" eaLnBrk="1" fontAlgn="auto" hangingPunct="1">
              <a:spcAft>
                <a:spcPts val="0"/>
              </a:spcAft>
              <a:buFont typeface="Arial" pitchFamily="34" charset="0"/>
              <a:buChar char="–"/>
              <a:defRPr/>
            </a:pPr>
            <a:r>
              <a:rPr lang="en-US" u="sng" dirty="0" smtClean="0"/>
              <a:t>&gt;</a:t>
            </a:r>
            <a:r>
              <a:rPr lang="en-US" dirty="0" smtClean="0"/>
              <a:t>5 = OSA</a:t>
            </a:r>
          </a:p>
          <a:p>
            <a:pPr fontAlgn="auto">
              <a:spcAft>
                <a:spcPts val="0"/>
              </a:spcAft>
              <a:buFont typeface="Arial" pitchFamily="34" charset="0"/>
              <a:buChar char="•"/>
              <a:defRPr/>
            </a:pPr>
            <a:r>
              <a:rPr lang="en-US" dirty="0" smtClean="0"/>
              <a:t>OSA severity (mild, moderate, severe) based on rate</a:t>
            </a:r>
          </a:p>
          <a:p>
            <a:pPr fontAlgn="auto">
              <a:spcAft>
                <a:spcPts val="0"/>
              </a:spcAft>
              <a:buFont typeface="Arial" pitchFamily="34" charset="0"/>
              <a:buChar char="•"/>
              <a:defRPr/>
            </a:pPr>
            <a:r>
              <a:rPr lang="en-US" dirty="0" smtClean="0"/>
              <a:t>Some people with severe OSA  can have 100 per hour! </a:t>
            </a:r>
          </a:p>
          <a:p>
            <a:pPr marL="0" indent="0" fontAlgn="auto">
              <a:spcAft>
                <a:spcPts val="0"/>
              </a:spcAft>
              <a:buFont typeface="Arial" pitchFamily="34" charset="0"/>
              <a:buNone/>
              <a:defRPr/>
            </a:pPr>
            <a:endParaRPr lang="en-US" dirty="0"/>
          </a:p>
        </p:txBody>
      </p:sp>
      <p:pic>
        <p:nvPicPr>
          <p:cNvPr id="58372" name="Content Placeholder 5" title="Diagram showing OSA"/>
          <p:cNvPicPr>
            <a:picLocks noGrp="1" noChangeAspect="1"/>
          </p:cNvPicPr>
          <p:nvPr>
            <p:ph sz="half" idx="4294967295"/>
          </p:nvPr>
        </p:nvPicPr>
        <p:blipFill>
          <a:blip r:embed="rId3" cstate="email">
            <a:extLst>
              <a:ext uri="{28A0092B-C50C-407E-A947-70E740481C1C}">
                <a14:useLocalDpi xmlns:a14="http://schemas.microsoft.com/office/drawing/2010/main"/>
              </a:ext>
            </a:extLst>
          </a:blip>
          <a:srcRect/>
          <a:stretch>
            <a:fillRect/>
          </a:stretch>
        </p:blipFill>
        <p:spPr>
          <a:xfrm>
            <a:off x="6210300" y="1524000"/>
            <a:ext cx="2678113" cy="2286000"/>
          </a:xfrm>
        </p:spPr>
      </p:pic>
      <p:pic>
        <p:nvPicPr>
          <p:cNvPr id="58373" name="Picture 6" title="Diagram showing OSA"/>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72200" y="3810000"/>
            <a:ext cx="262572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Rectangle 7"/>
          <p:cNvSpPr>
            <a:spLocks noChangeArrowheads="1"/>
          </p:cNvSpPr>
          <p:nvPr/>
        </p:nvSpPr>
        <p:spPr bwMode="auto">
          <a:xfrm>
            <a:off x="6311900" y="6051550"/>
            <a:ext cx="24479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Calibri" pitchFamily="34" charset="0"/>
              </a:rPr>
              <a:t>© ResMed 2011   Used with Permission</a:t>
            </a:r>
          </a:p>
        </p:txBody>
      </p:sp>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lnSpc>
                <a:spcPts val="4575"/>
              </a:lnSpc>
            </a:pPr>
            <a:r>
              <a:rPr lang="en-US" smtClean="0"/>
              <a:t>Module 4 Overview</a:t>
            </a:r>
          </a:p>
        </p:txBody>
      </p:sp>
      <p:sp>
        <p:nvSpPr>
          <p:cNvPr id="11267" name="Content Placeholder 6"/>
          <p:cNvSpPr>
            <a:spLocks noGrp="1"/>
          </p:cNvSpPr>
          <p:nvPr>
            <p:ph idx="1"/>
          </p:nvPr>
        </p:nvSpPr>
        <p:spPr>
          <a:xfrm>
            <a:off x="407988" y="1447800"/>
            <a:ext cx="8229600" cy="4525963"/>
          </a:xfrm>
        </p:spPr>
        <p:txBody>
          <a:bodyPr/>
          <a:lstStyle/>
          <a:p>
            <a:pPr marL="514350" indent="-514350">
              <a:spcBef>
                <a:spcPct val="0"/>
              </a:spcBef>
              <a:buFont typeface="Arial" charset="0"/>
              <a:buNone/>
            </a:pPr>
            <a:r>
              <a:rPr lang="en-US" sz="2400" dirty="0" smtClean="0"/>
              <a:t>Introduction</a:t>
            </a:r>
          </a:p>
          <a:p>
            <a:pPr marL="514350" indent="-514350">
              <a:spcBef>
                <a:spcPct val="0"/>
              </a:spcBef>
              <a:buFont typeface="Arial" charset="0"/>
              <a:buNone/>
            </a:pPr>
            <a:r>
              <a:rPr lang="en-US" sz="2400" dirty="0" smtClean="0"/>
              <a:t>Fatigue Basics</a:t>
            </a:r>
          </a:p>
          <a:p>
            <a:pPr marL="514350" indent="-514350">
              <a:spcBef>
                <a:spcPct val="0"/>
              </a:spcBef>
            </a:pPr>
            <a:r>
              <a:rPr lang="en-US" sz="2200" dirty="0" smtClean="0"/>
              <a:t>Alertness, Sleep, Wellness, &amp; Performance</a:t>
            </a:r>
          </a:p>
          <a:p>
            <a:pPr marL="514350" indent="-514350">
              <a:spcBef>
                <a:spcPct val="0"/>
              </a:spcBef>
            </a:pPr>
            <a:r>
              <a:rPr lang="en-US" sz="2200" dirty="0" smtClean="0"/>
              <a:t>Fatigue Characteristics</a:t>
            </a:r>
          </a:p>
          <a:p>
            <a:pPr marL="514350" indent="-514350">
              <a:spcBef>
                <a:spcPct val="0"/>
              </a:spcBef>
            </a:pPr>
            <a:r>
              <a:rPr lang="en-US" sz="2200" dirty="0" smtClean="0"/>
              <a:t>Fatigue-Related Crashes</a:t>
            </a:r>
          </a:p>
          <a:p>
            <a:pPr marL="514350" indent="-514350">
              <a:spcBef>
                <a:spcPct val="0"/>
              </a:spcBef>
              <a:buFont typeface="Arial" charset="0"/>
              <a:buNone/>
            </a:pPr>
            <a:r>
              <a:rPr lang="en-US" sz="2400" dirty="0" smtClean="0"/>
              <a:t>Physiology of Sleep &amp; Alertness</a:t>
            </a:r>
          </a:p>
          <a:p>
            <a:pPr marL="514350" indent="-514350">
              <a:spcBef>
                <a:spcPct val="0"/>
              </a:spcBef>
            </a:pPr>
            <a:r>
              <a:rPr lang="en-US" sz="2200" dirty="0" smtClean="0"/>
              <a:t>What is Sleep?</a:t>
            </a:r>
          </a:p>
          <a:p>
            <a:pPr marL="514350" indent="-514350">
              <a:spcBef>
                <a:spcPct val="0"/>
              </a:spcBef>
            </a:pPr>
            <a:r>
              <a:rPr lang="en-US" sz="2200" dirty="0" smtClean="0"/>
              <a:t>Factors Affecting Alertness &amp; Fatigue</a:t>
            </a:r>
          </a:p>
          <a:p>
            <a:pPr marL="514350" indent="-514350">
              <a:spcBef>
                <a:spcPct val="0"/>
              </a:spcBef>
            </a:pPr>
            <a:r>
              <a:rPr lang="en-US" sz="2200" dirty="0" smtClean="0"/>
              <a:t>Sleep Disorders</a:t>
            </a:r>
          </a:p>
          <a:p>
            <a:pPr marL="514350" indent="-514350">
              <a:spcBef>
                <a:spcPct val="0"/>
              </a:spcBef>
              <a:buFont typeface="Arial" charset="0"/>
              <a:buNone/>
            </a:pPr>
            <a:r>
              <a:rPr lang="en-US" sz="2400" dirty="0" smtClean="0"/>
              <a:t>Health &amp; Alertness </a:t>
            </a:r>
          </a:p>
          <a:p>
            <a:pPr marL="514350" indent="-514350">
              <a:spcBef>
                <a:spcPct val="0"/>
              </a:spcBef>
            </a:pPr>
            <a:r>
              <a:rPr lang="en-US" sz="2200" dirty="0" smtClean="0"/>
              <a:t>Health &amp; Wellness</a:t>
            </a:r>
          </a:p>
          <a:p>
            <a:pPr marL="514350" indent="-514350">
              <a:spcBef>
                <a:spcPct val="0"/>
              </a:spcBef>
            </a:pPr>
            <a:r>
              <a:rPr lang="en-US" sz="2200" dirty="0" smtClean="0"/>
              <a:t>Drugs &amp; Medications</a:t>
            </a:r>
          </a:p>
          <a:p>
            <a:pPr marL="514350" indent="-514350">
              <a:spcBef>
                <a:spcPct val="0"/>
              </a:spcBef>
            </a:pPr>
            <a:r>
              <a:rPr lang="en-US" sz="2200" dirty="0" smtClean="0"/>
              <a:t>Improving Sleep &amp; Alertness</a:t>
            </a:r>
          </a:p>
          <a:p>
            <a:pPr marL="514350" indent="-514350">
              <a:spcBef>
                <a:spcPct val="0"/>
              </a:spcBef>
              <a:buFont typeface="Arial" charset="0"/>
              <a:buNone/>
            </a:pPr>
            <a:r>
              <a:rPr lang="en-US" sz="2400" dirty="0" smtClean="0"/>
              <a:t>Conclusion</a:t>
            </a:r>
          </a:p>
        </p:txBody>
      </p:sp>
      <p:pic>
        <p:nvPicPr>
          <p:cNvPr id="11268" name="Picture 2" title="Couple (driver &amp; spouse) attending train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400" y="2971800"/>
            <a:ext cx="3576638"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lnSpc>
                <a:spcPts val="4575"/>
              </a:lnSpc>
            </a:pPr>
            <a:r>
              <a:rPr lang="en-US" sz="4000" smtClean="0"/>
              <a:t>Breathing Disruption in OSA</a:t>
            </a:r>
          </a:p>
        </p:txBody>
      </p:sp>
      <p:sp>
        <p:nvSpPr>
          <p:cNvPr id="59396" name="Rectangle 7"/>
          <p:cNvSpPr>
            <a:spLocks noChangeArrowheads="1"/>
          </p:cNvSpPr>
          <p:nvPr/>
        </p:nvSpPr>
        <p:spPr bwMode="auto">
          <a:xfrm>
            <a:off x="3505200" y="6096000"/>
            <a:ext cx="2640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Calibri" pitchFamily="34" charset="0"/>
              </a:rPr>
              <a:t>© ResMed 2011  Used with Permission</a:t>
            </a:r>
          </a:p>
        </p:txBody>
      </p:sp>
      <p:pic>
        <p:nvPicPr>
          <p:cNvPr id="6" name="segment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5750" y="1600200"/>
            <a:ext cx="6034088" cy="4525963"/>
          </a:xfrm>
        </p:spPr>
      </p:pic>
      <p:sp>
        <p:nvSpPr>
          <p:cNvPr id="5" name="Rectangle 4"/>
          <p:cNvSpPr/>
          <p:nvPr/>
        </p:nvSpPr>
        <p:spPr>
          <a:xfrm>
            <a:off x="838200" y="1066801"/>
            <a:ext cx="7772400" cy="369332"/>
          </a:xfrm>
          <a:prstGeom prst="rect">
            <a:avLst/>
          </a:prstGeom>
        </p:spPr>
        <p:txBody>
          <a:bodyPr wrap="square">
            <a:spAutoFit/>
          </a:bodyPr>
          <a:lstStyle/>
          <a:p>
            <a:r>
              <a:rPr lang="en-US" b="1" i="1" dirty="0">
                <a:solidFill>
                  <a:schemeClr val="bg1"/>
                </a:solidFill>
              </a:rPr>
              <a:t>“Please mouse over the </a:t>
            </a:r>
            <a:r>
              <a:rPr lang="en-US" b="1" i="1" dirty="0" smtClean="0">
                <a:solidFill>
                  <a:schemeClr val="bg1"/>
                </a:solidFill>
              </a:rPr>
              <a:t>video screen </a:t>
            </a:r>
            <a:r>
              <a:rPr lang="en-US" b="1" i="1" dirty="0">
                <a:solidFill>
                  <a:schemeClr val="bg1"/>
                </a:solidFill>
              </a:rPr>
              <a:t>and </a:t>
            </a:r>
            <a:r>
              <a:rPr lang="en-US" b="1" i="1" dirty="0" smtClean="0">
                <a:solidFill>
                  <a:schemeClr val="bg1"/>
                </a:solidFill>
              </a:rPr>
              <a:t>click once to </a:t>
            </a:r>
            <a:r>
              <a:rPr lang="en-US" b="1" i="1" dirty="0">
                <a:solidFill>
                  <a:schemeClr val="bg1"/>
                </a:solidFill>
              </a:rPr>
              <a:t>play </a:t>
            </a:r>
            <a:r>
              <a:rPr lang="en-US" b="1" i="1" dirty="0" smtClean="0">
                <a:solidFill>
                  <a:schemeClr val="bg1"/>
                </a:solidFill>
              </a:rPr>
              <a:t>it.”</a:t>
            </a:r>
            <a:endParaRPr lang="en-US" dirty="0">
              <a:solidFill>
                <a:schemeClr val="bg1"/>
              </a:solidFill>
            </a:endParaRPr>
          </a:p>
        </p:txBody>
      </p:sp>
    </p:spTree>
    <p:extLst>
      <p:ext uri="{BB962C8B-B14F-4D97-AF65-F5344CB8AC3E}">
        <p14:creationId xmlns:p14="http://schemas.microsoft.com/office/powerpoint/2010/main" val="3118286101"/>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lnSpc>
                <a:spcPts val="4575"/>
              </a:lnSpc>
            </a:pPr>
            <a:r>
              <a:rPr lang="en-US" sz="4000" smtClean="0"/>
              <a:t>Repeated OSA Apneas &amp; Arousals</a:t>
            </a:r>
          </a:p>
        </p:txBody>
      </p:sp>
      <p:sp>
        <p:nvSpPr>
          <p:cNvPr id="60420" name="Rectangle 8"/>
          <p:cNvSpPr>
            <a:spLocks noChangeArrowheads="1"/>
          </p:cNvSpPr>
          <p:nvPr/>
        </p:nvSpPr>
        <p:spPr bwMode="auto">
          <a:xfrm>
            <a:off x="3352800" y="6096000"/>
            <a:ext cx="2755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Calibri" pitchFamily="34" charset="0"/>
              </a:rPr>
              <a:t>© ResMed 2011.  Used with Permission.</a:t>
            </a:r>
          </a:p>
        </p:txBody>
      </p:sp>
      <p:pic>
        <p:nvPicPr>
          <p:cNvPr id="6" name="segment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5750" y="1600200"/>
            <a:ext cx="6034088" cy="4525963"/>
          </a:xfr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lnSpc>
                <a:spcPts val="4575"/>
              </a:lnSpc>
            </a:pPr>
            <a:r>
              <a:rPr lang="en-US" sz="4900" smtClean="0"/>
              <a:t>OSA Risk Factors</a:t>
            </a:r>
            <a:endParaRPr lang="en-US" smtClean="0">
              <a:solidFill>
                <a:srgbClr val="FF0000"/>
              </a:solidFill>
            </a:endParaRPr>
          </a:p>
        </p:txBody>
      </p:sp>
      <p:sp>
        <p:nvSpPr>
          <p:cNvPr id="61443" name="Content Placeholder 2"/>
          <p:cNvSpPr>
            <a:spLocks noGrp="1"/>
          </p:cNvSpPr>
          <p:nvPr>
            <p:ph idx="1"/>
          </p:nvPr>
        </p:nvSpPr>
        <p:spPr>
          <a:xfrm>
            <a:off x="457200" y="1447800"/>
            <a:ext cx="8686800" cy="4525963"/>
          </a:xfrm>
        </p:spPr>
        <p:txBody>
          <a:bodyPr/>
          <a:lstStyle/>
          <a:p>
            <a:pPr>
              <a:spcBef>
                <a:spcPts val="600"/>
              </a:spcBef>
            </a:pPr>
            <a:r>
              <a:rPr lang="en-US" dirty="0" smtClean="0"/>
              <a:t>Factors increasing risks:</a:t>
            </a:r>
          </a:p>
          <a:p>
            <a:pPr lvl="1" eaLnBrk="1" hangingPunct="1">
              <a:spcBef>
                <a:spcPts val="600"/>
              </a:spcBef>
            </a:pPr>
            <a:r>
              <a:rPr lang="en-US" sz="3200" dirty="0" smtClean="0"/>
              <a:t>Obese and overweight</a:t>
            </a:r>
          </a:p>
          <a:p>
            <a:pPr lvl="1" eaLnBrk="1" hangingPunct="1">
              <a:spcBef>
                <a:spcPts val="600"/>
              </a:spcBef>
            </a:pPr>
            <a:r>
              <a:rPr lang="en-US" sz="3200" dirty="0" smtClean="0"/>
              <a:t>Male</a:t>
            </a:r>
          </a:p>
          <a:p>
            <a:pPr lvl="1" eaLnBrk="1" hangingPunct="1">
              <a:spcBef>
                <a:spcPts val="600"/>
              </a:spcBef>
            </a:pPr>
            <a:r>
              <a:rPr lang="en-US" sz="3200" dirty="0" smtClean="0"/>
              <a:t>&gt;40 years old</a:t>
            </a:r>
          </a:p>
          <a:p>
            <a:pPr lvl="1" eaLnBrk="1" hangingPunct="1">
              <a:spcBef>
                <a:spcPts val="600"/>
              </a:spcBef>
            </a:pPr>
            <a:r>
              <a:rPr lang="en-US" sz="3200" dirty="0" smtClean="0"/>
              <a:t>Family history</a:t>
            </a:r>
          </a:p>
          <a:p>
            <a:pPr lvl="1" eaLnBrk="1" hangingPunct="1">
              <a:spcBef>
                <a:spcPts val="600"/>
              </a:spcBef>
            </a:pPr>
            <a:r>
              <a:rPr lang="en-US" sz="3200" dirty="0" smtClean="0"/>
              <a:t>Large neck size (&gt;17” for men, &gt;16” for women)</a:t>
            </a:r>
          </a:p>
          <a:p>
            <a:pPr lvl="1" eaLnBrk="1" hangingPunct="1">
              <a:spcBef>
                <a:spcPts val="600"/>
              </a:spcBef>
            </a:pPr>
            <a:r>
              <a:rPr lang="en-US" sz="3200" dirty="0" smtClean="0"/>
              <a:t>Recessed chin, small jaw, and/or large  overbite</a:t>
            </a:r>
          </a:p>
        </p:txBody>
      </p:sp>
      <p:pic>
        <p:nvPicPr>
          <p:cNvPr id="61444" name="Picture 2" title="Heavy man with tape measure around stomac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1600200"/>
            <a:ext cx="1781175"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lnSpc>
                <a:spcPts val="4575"/>
              </a:lnSpc>
            </a:pPr>
            <a:r>
              <a:rPr lang="en-US" sz="4900" smtClean="0"/>
              <a:t>OSA Warning Signs </a:t>
            </a:r>
            <a:endParaRPr lang="en-US" smtClean="0"/>
          </a:p>
        </p:txBody>
      </p:sp>
      <p:sp>
        <p:nvSpPr>
          <p:cNvPr id="62467" name="Content Placeholder 2"/>
          <p:cNvSpPr>
            <a:spLocks noGrp="1"/>
          </p:cNvSpPr>
          <p:nvPr>
            <p:ph idx="1"/>
          </p:nvPr>
        </p:nvSpPr>
        <p:spPr>
          <a:xfrm>
            <a:off x="457200" y="1447800"/>
            <a:ext cx="6248400" cy="4525963"/>
          </a:xfrm>
        </p:spPr>
        <p:txBody>
          <a:bodyPr/>
          <a:lstStyle/>
          <a:p>
            <a:pPr>
              <a:spcBef>
                <a:spcPts val="600"/>
              </a:spcBef>
            </a:pPr>
            <a:r>
              <a:rPr lang="en-US" dirty="0" smtClean="0"/>
              <a:t>Behavioral warning signs:</a:t>
            </a:r>
          </a:p>
          <a:p>
            <a:pPr lvl="1" eaLnBrk="1" hangingPunct="1">
              <a:spcBef>
                <a:spcPts val="600"/>
              </a:spcBef>
            </a:pPr>
            <a:r>
              <a:rPr lang="en-US" sz="3200" dirty="0" smtClean="0"/>
              <a:t>Excessive daytime                                                                   sleepiness</a:t>
            </a:r>
          </a:p>
          <a:p>
            <a:pPr lvl="1" eaLnBrk="1" hangingPunct="1">
              <a:spcBef>
                <a:spcPts val="600"/>
              </a:spcBef>
            </a:pPr>
            <a:r>
              <a:rPr lang="en-US" sz="3200" dirty="0" smtClean="0"/>
              <a:t>Snoring</a:t>
            </a:r>
          </a:p>
          <a:p>
            <a:pPr>
              <a:spcBef>
                <a:spcPts val="600"/>
              </a:spcBef>
            </a:pPr>
            <a:r>
              <a:rPr lang="en-US" dirty="0" smtClean="0"/>
              <a:t>Physical effects and warning signs:</a:t>
            </a:r>
          </a:p>
          <a:p>
            <a:pPr lvl="1" eaLnBrk="1" hangingPunct="1">
              <a:spcBef>
                <a:spcPts val="600"/>
              </a:spcBef>
            </a:pPr>
            <a:r>
              <a:rPr lang="en-US" sz="3200" dirty="0" smtClean="0"/>
              <a:t>High blood pressure (hypertension)</a:t>
            </a:r>
          </a:p>
          <a:p>
            <a:pPr lvl="1" eaLnBrk="1" hangingPunct="1">
              <a:spcBef>
                <a:spcPts val="600"/>
              </a:spcBef>
            </a:pPr>
            <a:r>
              <a:rPr lang="en-US" sz="3200" dirty="0" smtClean="0"/>
              <a:t>Diabetes</a:t>
            </a:r>
          </a:p>
          <a:p>
            <a:pPr lvl="1" eaLnBrk="1" hangingPunct="1">
              <a:spcBef>
                <a:spcPts val="600"/>
              </a:spcBef>
            </a:pPr>
            <a:r>
              <a:rPr lang="en-US" sz="3200" dirty="0" smtClean="0"/>
              <a:t>OSA tends to worsen obesity</a:t>
            </a:r>
          </a:p>
        </p:txBody>
      </p:sp>
      <p:pic>
        <p:nvPicPr>
          <p:cNvPr id="62468" name="Picture 2" title="Husband snoring in bed, wife cannot slee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2600" y="1752600"/>
            <a:ext cx="27559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lnSpc>
                <a:spcPts val="4575"/>
              </a:lnSpc>
            </a:pPr>
            <a:r>
              <a:rPr lang="en-US" sz="4900" smtClean="0"/>
              <a:t>OSA &amp; Driving </a:t>
            </a:r>
            <a:endParaRPr lang="en-US" smtClean="0"/>
          </a:p>
        </p:txBody>
      </p:sp>
      <p:sp>
        <p:nvSpPr>
          <p:cNvPr id="3" name="Content Placeholder 2"/>
          <p:cNvSpPr>
            <a:spLocks noGrp="1"/>
          </p:cNvSpPr>
          <p:nvPr>
            <p:ph idx="1"/>
          </p:nvPr>
        </p:nvSpPr>
        <p:spPr>
          <a:xfrm>
            <a:off x="457200" y="1600200"/>
            <a:ext cx="5638800" cy="4525963"/>
          </a:xfrm>
        </p:spPr>
        <p:txBody>
          <a:bodyPr rtlCol="0">
            <a:normAutofit lnSpcReduction="10000"/>
          </a:bodyPr>
          <a:lstStyle/>
          <a:p>
            <a:pPr fontAlgn="auto">
              <a:spcAft>
                <a:spcPts val="0"/>
              </a:spcAft>
              <a:buFont typeface="Arial" pitchFamily="34" charset="0"/>
              <a:buChar char="•"/>
              <a:defRPr/>
            </a:pPr>
            <a:r>
              <a:rPr lang="en-US" dirty="0" smtClean="0"/>
              <a:t>Studies suggest 2 to 7-fold crash risk</a:t>
            </a:r>
            <a:endParaRPr lang="en-US" sz="2800" dirty="0" smtClean="0"/>
          </a:p>
          <a:p>
            <a:pPr fontAlgn="auto">
              <a:spcAft>
                <a:spcPts val="0"/>
              </a:spcAft>
              <a:buFont typeface="Arial" pitchFamily="34" charset="0"/>
              <a:buChar char="•"/>
              <a:defRPr/>
            </a:pPr>
            <a:r>
              <a:rPr lang="en-US" dirty="0" smtClean="0"/>
              <a:t>Can result in medical disqualification </a:t>
            </a:r>
            <a:r>
              <a:rPr lang="en-US" sz="2800" dirty="0" smtClean="0"/>
              <a:t>(although often undetected during qualifications process)</a:t>
            </a:r>
          </a:p>
          <a:p>
            <a:pPr fontAlgn="auto">
              <a:spcAft>
                <a:spcPts val="0"/>
              </a:spcAft>
              <a:buFont typeface="Arial" pitchFamily="34" charset="0"/>
              <a:buChar char="•"/>
              <a:defRPr/>
            </a:pPr>
            <a:r>
              <a:rPr lang="en-US" dirty="0" smtClean="0"/>
              <a:t>Estimated 28% of truck &amp; bus drivers have mild to severe OSA</a:t>
            </a:r>
            <a:endParaRPr lang="en-US" dirty="0"/>
          </a:p>
        </p:txBody>
      </p:sp>
      <p:pic>
        <p:nvPicPr>
          <p:cNvPr id="63492" name="Picture 2" title="bus driv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9400" y="2133600"/>
            <a:ext cx="2132013"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lnSpc>
                <a:spcPts val="4575"/>
              </a:lnSpc>
            </a:pPr>
            <a:r>
              <a:rPr lang="en-US" sz="4900" smtClean="0"/>
              <a:t>OSA Screening &amp; Treatments </a:t>
            </a:r>
            <a:endParaRPr lang="en-US" smtClean="0"/>
          </a:p>
        </p:txBody>
      </p:sp>
      <p:sp>
        <p:nvSpPr>
          <p:cNvPr id="64515" name="Content Placeholder 2"/>
          <p:cNvSpPr>
            <a:spLocks noGrp="1"/>
          </p:cNvSpPr>
          <p:nvPr>
            <p:ph idx="1"/>
          </p:nvPr>
        </p:nvSpPr>
        <p:spPr>
          <a:xfrm>
            <a:off x="457200" y="1447800"/>
            <a:ext cx="6019800" cy="4525963"/>
          </a:xfrm>
        </p:spPr>
        <p:txBody>
          <a:bodyPr/>
          <a:lstStyle/>
          <a:p>
            <a:pPr>
              <a:spcBef>
                <a:spcPts val="300"/>
              </a:spcBef>
            </a:pPr>
            <a:r>
              <a:rPr lang="en-US" sz="2800" smtClean="0"/>
              <a:t>Screening</a:t>
            </a:r>
          </a:p>
          <a:p>
            <a:pPr lvl="1" eaLnBrk="1" hangingPunct="1">
              <a:spcBef>
                <a:spcPts val="300"/>
              </a:spcBef>
            </a:pPr>
            <a:r>
              <a:rPr lang="en-US" smtClean="0"/>
              <a:t>Assessment of risk</a:t>
            </a:r>
          </a:p>
          <a:p>
            <a:pPr lvl="1" eaLnBrk="1" hangingPunct="1">
              <a:spcBef>
                <a:spcPts val="300"/>
              </a:spcBef>
            </a:pPr>
            <a:r>
              <a:rPr lang="en-US" smtClean="0"/>
              <a:t>Sleep study</a:t>
            </a:r>
          </a:p>
          <a:p>
            <a:pPr>
              <a:spcBef>
                <a:spcPts val="300"/>
              </a:spcBef>
            </a:pPr>
            <a:r>
              <a:rPr lang="en-US" sz="2800" smtClean="0"/>
              <a:t>Treatments can be very effective if followed - examples:</a:t>
            </a:r>
          </a:p>
          <a:p>
            <a:pPr lvl="1" eaLnBrk="1" hangingPunct="1">
              <a:spcBef>
                <a:spcPts val="300"/>
              </a:spcBef>
            </a:pPr>
            <a:r>
              <a:rPr lang="en-US" smtClean="0"/>
              <a:t>Continuous Positive Airway Pressure (CPAP) machine</a:t>
            </a:r>
          </a:p>
          <a:p>
            <a:pPr lvl="1" eaLnBrk="1" hangingPunct="1">
              <a:spcBef>
                <a:spcPts val="300"/>
              </a:spcBef>
            </a:pPr>
            <a:r>
              <a:rPr lang="en-US" smtClean="0"/>
              <a:t>Weight reduction and behavioral changes</a:t>
            </a:r>
          </a:p>
          <a:p>
            <a:pPr>
              <a:spcBef>
                <a:spcPts val="300"/>
              </a:spcBef>
            </a:pPr>
            <a:r>
              <a:rPr lang="en-US" sz="2800" smtClean="0"/>
              <a:t>NAFMP Module 8 provides additional driver instruction</a:t>
            </a:r>
          </a:p>
        </p:txBody>
      </p:sp>
      <p:pic>
        <p:nvPicPr>
          <p:cNvPr id="64516" name="Picture 2" title="Man wearing CPAP device while sleep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72200" y="1752600"/>
            <a:ext cx="2816225"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lnSpc>
                <a:spcPts val="4575"/>
              </a:lnSpc>
            </a:pPr>
            <a:r>
              <a:rPr lang="en-US" sz="4900" smtClean="0"/>
              <a:t>Insomnia</a:t>
            </a:r>
            <a:r>
              <a:rPr lang="en-US" sz="4000" b="1" smtClean="0">
                <a:solidFill>
                  <a:srgbClr val="002060"/>
                </a:solidFill>
              </a:rPr>
              <a:t> </a:t>
            </a:r>
            <a:endParaRPr lang="en-US" smtClean="0"/>
          </a:p>
        </p:txBody>
      </p:sp>
      <p:sp>
        <p:nvSpPr>
          <p:cNvPr id="3" name="Content Placeholder 2"/>
          <p:cNvSpPr>
            <a:spLocks noGrp="1"/>
          </p:cNvSpPr>
          <p:nvPr>
            <p:ph idx="1"/>
          </p:nvPr>
        </p:nvSpPr>
        <p:spPr>
          <a:xfrm>
            <a:off x="457200" y="1600200"/>
            <a:ext cx="6223000" cy="4800600"/>
          </a:xfrm>
        </p:spPr>
        <p:txBody>
          <a:bodyPr rtlCol="0">
            <a:normAutofit fontScale="62500" lnSpcReduction="20000"/>
          </a:bodyPr>
          <a:lstStyle/>
          <a:p>
            <a:pPr fontAlgn="auto">
              <a:spcAft>
                <a:spcPts val="0"/>
              </a:spcAft>
              <a:buFont typeface="Arial" pitchFamily="34" charset="0"/>
              <a:buChar char="•"/>
              <a:defRPr/>
            </a:pPr>
            <a:r>
              <a:rPr lang="en-US" sz="3800" dirty="0" smtClean="0"/>
              <a:t>Trouble falling or staying asleep</a:t>
            </a:r>
          </a:p>
          <a:p>
            <a:pPr fontAlgn="auto">
              <a:spcAft>
                <a:spcPts val="0"/>
              </a:spcAft>
              <a:buFont typeface="Arial" pitchFamily="34" charset="0"/>
              <a:buChar char="•"/>
              <a:defRPr/>
            </a:pPr>
            <a:r>
              <a:rPr lang="en-US" sz="3800" dirty="0" smtClean="0"/>
              <a:t>Common, often related to stress</a:t>
            </a:r>
          </a:p>
          <a:p>
            <a:pPr fontAlgn="auto">
              <a:spcAft>
                <a:spcPts val="0"/>
              </a:spcAft>
              <a:buFont typeface="Arial" pitchFamily="34" charset="0"/>
              <a:buChar char="•"/>
              <a:defRPr/>
            </a:pPr>
            <a:r>
              <a:rPr lang="en-US" sz="3800" dirty="0" smtClean="0"/>
              <a:t>Usually not a medical condition, though it can be </a:t>
            </a:r>
          </a:p>
          <a:p>
            <a:pPr fontAlgn="auto">
              <a:spcAft>
                <a:spcPts val="0"/>
              </a:spcAft>
              <a:buFont typeface="Arial" pitchFamily="34" charset="0"/>
              <a:buChar char="•"/>
              <a:defRPr/>
            </a:pPr>
            <a:r>
              <a:rPr lang="en-US" sz="3800" dirty="0" smtClean="0"/>
              <a:t>Irony:</a:t>
            </a:r>
          </a:p>
          <a:p>
            <a:pPr lvl="1" eaLnBrk="1" fontAlgn="auto" hangingPunct="1">
              <a:spcAft>
                <a:spcPts val="0"/>
              </a:spcAft>
              <a:buFont typeface="Arial" pitchFamily="34" charset="0"/>
              <a:buChar char="–"/>
              <a:defRPr/>
            </a:pPr>
            <a:r>
              <a:rPr lang="en-US" sz="3500" dirty="0" smtClean="0"/>
              <a:t>Sleeping pills are often used to treat insomnia, yet</a:t>
            </a:r>
          </a:p>
          <a:p>
            <a:pPr lvl="1" eaLnBrk="1" fontAlgn="auto" hangingPunct="1">
              <a:spcAft>
                <a:spcPts val="0"/>
              </a:spcAft>
              <a:buFont typeface="Arial" pitchFamily="34" charset="0"/>
              <a:buChar char="–"/>
              <a:defRPr/>
            </a:pPr>
            <a:r>
              <a:rPr lang="en-US" sz="3500" dirty="0" smtClean="0"/>
              <a:t>Insomnia can be related to excessive use of sleeping pills</a:t>
            </a:r>
          </a:p>
          <a:p>
            <a:pPr fontAlgn="auto">
              <a:spcAft>
                <a:spcPts val="0"/>
              </a:spcAft>
              <a:buFont typeface="Arial" pitchFamily="34" charset="0"/>
              <a:buChar char="•"/>
              <a:defRPr/>
            </a:pPr>
            <a:r>
              <a:rPr lang="en-US" sz="3800" dirty="0" smtClean="0"/>
              <a:t>Good sleep hygiene behaviors reduce insomnia:</a:t>
            </a:r>
          </a:p>
          <a:p>
            <a:pPr lvl="1" eaLnBrk="1" fontAlgn="auto" hangingPunct="1">
              <a:spcAft>
                <a:spcPts val="0"/>
              </a:spcAft>
              <a:buFont typeface="Arial" pitchFamily="34" charset="0"/>
              <a:buChar char="–"/>
              <a:defRPr/>
            </a:pPr>
            <a:r>
              <a:rPr lang="en-US" sz="3500" dirty="0" smtClean="0"/>
              <a:t>Lower caffeine intake (amount and timing)</a:t>
            </a:r>
          </a:p>
          <a:p>
            <a:pPr lvl="1" eaLnBrk="1" fontAlgn="auto" hangingPunct="1">
              <a:spcAft>
                <a:spcPts val="0"/>
              </a:spcAft>
              <a:buFont typeface="Arial" pitchFamily="34" charset="0"/>
              <a:buChar char="–"/>
              <a:defRPr/>
            </a:pPr>
            <a:r>
              <a:rPr lang="en-US" sz="3500" dirty="0" smtClean="0"/>
              <a:t>Have a wind-down routine</a:t>
            </a:r>
          </a:p>
          <a:p>
            <a:pPr lvl="1" eaLnBrk="1" fontAlgn="auto" hangingPunct="1">
              <a:spcAft>
                <a:spcPts val="0"/>
              </a:spcAft>
              <a:buFont typeface="Arial" pitchFamily="34" charset="0"/>
              <a:buChar char="–"/>
              <a:defRPr/>
            </a:pPr>
            <a:r>
              <a:rPr lang="en-US" sz="3500" dirty="0" smtClean="0"/>
              <a:t>Completely darken bedroom</a:t>
            </a:r>
            <a:endParaRPr lang="en-US" sz="3500" dirty="0"/>
          </a:p>
        </p:txBody>
      </p:sp>
      <p:pic>
        <p:nvPicPr>
          <p:cNvPr id="65540" name="Picture 2" title="Man in bed, unable to slee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21475" y="2514600"/>
            <a:ext cx="2398713"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lnSpc>
                <a:spcPts val="4575"/>
              </a:lnSpc>
            </a:pPr>
            <a:r>
              <a:rPr lang="en-US" smtClean="0"/>
              <a:t>Other Sleep Disorders </a:t>
            </a:r>
          </a:p>
        </p:txBody>
      </p:sp>
      <p:sp>
        <p:nvSpPr>
          <p:cNvPr id="3" name="Content Placeholder 2"/>
          <p:cNvSpPr>
            <a:spLocks noGrp="1"/>
          </p:cNvSpPr>
          <p:nvPr>
            <p:ph idx="1"/>
          </p:nvPr>
        </p:nvSpPr>
        <p:spPr>
          <a:ln>
            <a:miter lim="800000"/>
            <a:headEnd/>
            <a:tailEnd/>
          </a:ln>
          <a:extLst/>
        </p:spPr>
        <p:txBody>
          <a:bodyPr rtlCol="0">
            <a:normAutofit fontScale="85000" lnSpcReduction="20000"/>
          </a:bodyPr>
          <a:lstStyle/>
          <a:p>
            <a:pPr fontAlgn="auto">
              <a:spcAft>
                <a:spcPts val="0"/>
              </a:spcAft>
              <a:buFont typeface="Arial" pitchFamily="34" charset="0"/>
              <a:buChar char="•"/>
              <a:defRPr/>
            </a:pPr>
            <a:r>
              <a:rPr lang="en-US" dirty="0" smtClean="0"/>
              <a:t>Restless Leg Syndrome</a:t>
            </a:r>
            <a:endParaRPr lang="en-US" strike="sngStrike" dirty="0" smtClean="0"/>
          </a:p>
          <a:p>
            <a:pPr lvl="1" eaLnBrk="1" fontAlgn="auto" hangingPunct="1">
              <a:spcAft>
                <a:spcPts val="0"/>
              </a:spcAft>
              <a:buFont typeface="Arial" pitchFamily="34" charset="0"/>
              <a:buChar char="–"/>
              <a:defRPr/>
            </a:pPr>
            <a:r>
              <a:rPr lang="en-US" dirty="0" smtClean="0"/>
              <a:t>Afflicts ~5% of adults</a:t>
            </a:r>
          </a:p>
          <a:p>
            <a:pPr lvl="1" eaLnBrk="1" fontAlgn="auto" hangingPunct="1">
              <a:spcAft>
                <a:spcPts val="0"/>
              </a:spcAft>
              <a:buFont typeface="Arial" pitchFamily="34" charset="0"/>
              <a:buChar char="–"/>
              <a:defRPr/>
            </a:pPr>
            <a:r>
              <a:rPr lang="en-US" dirty="0" smtClean="0"/>
              <a:t>Usually not serious </a:t>
            </a:r>
          </a:p>
          <a:p>
            <a:pPr lvl="1" eaLnBrk="1" fontAlgn="auto" hangingPunct="1">
              <a:spcAft>
                <a:spcPts val="0"/>
              </a:spcAft>
              <a:buFont typeface="Arial" pitchFamily="34" charset="0"/>
              <a:buChar char="–"/>
              <a:defRPr/>
            </a:pPr>
            <a:r>
              <a:rPr lang="en-US" dirty="0" smtClean="0"/>
              <a:t>Tingling or other leg discomfort causes excessive movement</a:t>
            </a:r>
          </a:p>
          <a:p>
            <a:pPr lvl="1" eaLnBrk="1" fontAlgn="auto" hangingPunct="1">
              <a:spcAft>
                <a:spcPts val="0"/>
              </a:spcAft>
              <a:buFont typeface="Arial" pitchFamily="34" charset="0"/>
              <a:buChar char="–"/>
              <a:defRPr/>
            </a:pPr>
            <a:r>
              <a:rPr lang="en-US" dirty="0" smtClean="0"/>
              <a:t>Cannot relax to sleep</a:t>
            </a:r>
          </a:p>
          <a:p>
            <a:pPr fontAlgn="auto">
              <a:spcAft>
                <a:spcPts val="0"/>
              </a:spcAft>
              <a:buFont typeface="Arial" pitchFamily="34" charset="0"/>
              <a:buChar char="•"/>
              <a:defRPr/>
            </a:pPr>
            <a:r>
              <a:rPr lang="en-US" dirty="0" smtClean="0"/>
              <a:t>Narcolepsy</a:t>
            </a:r>
          </a:p>
          <a:p>
            <a:pPr lvl="1" eaLnBrk="1" fontAlgn="auto" hangingPunct="1">
              <a:spcAft>
                <a:spcPts val="0"/>
              </a:spcAft>
              <a:buFont typeface="Arial" pitchFamily="34" charset="0"/>
              <a:buChar char="–"/>
              <a:defRPr/>
            </a:pPr>
            <a:r>
              <a:rPr lang="en-US" dirty="0" smtClean="0"/>
              <a:t>Sudden sleep when active</a:t>
            </a:r>
          </a:p>
          <a:p>
            <a:pPr lvl="1" eaLnBrk="1" fontAlgn="auto" hangingPunct="1">
              <a:spcAft>
                <a:spcPts val="0"/>
              </a:spcAft>
              <a:buFont typeface="Arial" pitchFamily="34" charset="0"/>
              <a:buChar char="–"/>
              <a:defRPr/>
            </a:pPr>
            <a:r>
              <a:rPr lang="en-US" dirty="0" smtClean="0"/>
              <a:t>Lasts a few seconds to 30 minutes</a:t>
            </a:r>
          </a:p>
          <a:p>
            <a:pPr lvl="1" eaLnBrk="1" fontAlgn="auto" hangingPunct="1">
              <a:spcAft>
                <a:spcPts val="0"/>
              </a:spcAft>
              <a:buFont typeface="Arial" pitchFamily="34" charset="0"/>
              <a:buChar char="–"/>
              <a:defRPr/>
            </a:pPr>
            <a:r>
              <a:rPr lang="en-US" dirty="0" smtClean="0"/>
              <a:t>Extremely dangerous, but rare </a:t>
            </a:r>
          </a:p>
          <a:p>
            <a:pPr fontAlgn="auto">
              <a:spcAft>
                <a:spcPts val="0"/>
              </a:spcAft>
              <a:buFont typeface="Arial" pitchFamily="34" charset="0"/>
              <a:buChar char="•"/>
              <a:defRPr/>
            </a:pPr>
            <a:r>
              <a:rPr lang="en-US" dirty="0" smtClean="0"/>
              <a:t>Many others (such as sleepwalking, abnormal circadian rhythms) </a:t>
            </a:r>
            <a:endParaRPr lang="en-US" dirty="0"/>
          </a:p>
        </p:txBody>
      </p:sp>
    </p:spTree>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lnSpc>
                <a:spcPts val="4575"/>
              </a:lnSpc>
            </a:pPr>
            <a:r>
              <a:rPr lang="en-US" smtClean="0"/>
              <a:t>Key Sleep Disorder Symptoms </a:t>
            </a:r>
          </a:p>
        </p:txBody>
      </p:sp>
      <p:sp>
        <p:nvSpPr>
          <p:cNvPr id="3" name="Content Placeholder 2"/>
          <p:cNvSpPr>
            <a:spLocks noGrp="1"/>
          </p:cNvSpPr>
          <p:nvPr>
            <p:ph idx="1"/>
          </p:nvPr>
        </p:nvSpPr>
        <p:spPr>
          <a:xfrm>
            <a:off x="457200" y="1600200"/>
            <a:ext cx="5715000" cy="4525963"/>
          </a:xfrm>
        </p:spPr>
        <p:txBody>
          <a:bodyPr rtlCol="0">
            <a:normAutofit lnSpcReduction="10000"/>
          </a:bodyPr>
          <a:lstStyle/>
          <a:p>
            <a:pPr fontAlgn="auto">
              <a:spcAft>
                <a:spcPts val="0"/>
              </a:spcAft>
              <a:buFont typeface="Arial" pitchFamily="34" charset="0"/>
              <a:buChar char="•"/>
              <a:defRPr/>
            </a:pPr>
            <a:r>
              <a:rPr lang="en-US" dirty="0" smtClean="0"/>
              <a:t>Excessive daytime sleepiness</a:t>
            </a:r>
          </a:p>
          <a:p>
            <a:pPr fontAlgn="auto">
              <a:spcAft>
                <a:spcPts val="0"/>
              </a:spcAft>
              <a:buFont typeface="Arial" pitchFamily="34" charset="0"/>
              <a:buChar char="•"/>
              <a:defRPr/>
            </a:pPr>
            <a:r>
              <a:rPr lang="en-US" dirty="0" smtClean="0"/>
              <a:t>Extremes in ability to go to sleep:</a:t>
            </a:r>
          </a:p>
          <a:p>
            <a:pPr lvl="1" eaLnBrk="1" fontAlgn="auto" hangingPunct="1">
              <a:spcAft>
                <a:spcPts val="0"/>
              </a:spcAft>
              <a:buFont typeface="Arial" pitchFamily="34" charset="0"/>
              <a:buChar char="–"/>
              <a:defRPr/>
            </a:pPr>
            <a:r>
              <a:rPr lang="en-US" dirty="0" smtClean="0"/>
              <a:t>Able to sleep almost immediately, almost anywhere</a:t>
            </a:r>
          </a:p>
          <a:p>
            <a:pPr lvl="1" eaLnBrk="1" fontAlgn="auto" hangingPunct="1">
              <a:spcAft>
                <a:spcPts val="0"/>
              </a:spcAft>
              <a:buFont typeface="Arial" pitchFamily="34" charset="0"/>
              <a:buChar char="–"/>
              <a:defRPr/>
            </a:pPr>
            <a:r>
              <a:rPr lang="en-US" dirty="0" smtClean="0"/>
              <a:t>Unable to sleep for a long time, even under ideal conditions</a:t>
            </a:r>
          </a:p>
          <a:p>
            <a:pPr fontAlgn="auto">
              <a:spcAft>
                <a:spcPts val="0"/>
              </a:spcAft>
              <a:buFont typeface="Arial" pitchFamily="34" charset="0"/>
              <a:buChar char="•"/>
              <a:defRPr/>
            </a:pPr>
            <a:r>
              <a:rPr lang="en-US" dirty="0" smtClean="0"/>
              <a:t>Loud, irregular </a:t>
            </a:r>
            <a:r>
              <a:rPr lang="en-US" b="1" dirty="0" smtClean="0"/>
              <a:t>snoring</a:t>
            </a:r>
            <a:r>
              <a:rPr lang="en-US" dirty="0" smtClean="0"/>
              <a:t>, especially with gasping</a:t>
            </a:r>
            <a:endParaRPr lang="en-US" dirty="0"/>
          </a:p>
        </p:txBody>
      </p:sp>
      <p:pic>
        <p:nvPicPr>
          <p:cNvPr id="67588" name="Picture 2" descr="C:\Users\Leslie\AppData\Local\Microsoft\Windows\Temporary Internet Files\Content.IE5\01FIUWKY\MCj0433917000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2" descr="C:\Users\Leslie\AppData\Local\Microsoft\Windows\Temporary Internet Files\Content.IE5\01FIUWKY\MCj0433917000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248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2" title="Husband and wife in bed; husband snoring, wife cannot sleep"/>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7400" y="4468813"/>
            <a:ext cx="2667000"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3"/>
          <p:cNvSpPr>
            <a:spLocks noGrp="1"/>
          </p:cNvSpPr>
          <p:nvPr>
            <p:ph type="ctrTitle"/>
          </p:nvPr>
        </p:nvSpPr>
        <p:spPr>
          <a:solidFill>
            <a:srgbClr val="C00000">
              <a:alpha val="59999"/>
            </a:srgbClr>
          </a:solidFill>
          <a:ln w="9525" cmpd="sng"/>
        </p:spPr>
        <p:txBody>
          <a:bodyPr/>
          <a:lstStyle/>
          <a:p>
            <a:pPr eaLnBrk="1" hangingPunct="1"/>
            <a:r>
              <a:rPr lang="en-US" smtClean="0"/>
              <a:t>Lesson 3: Health &amp; Alertness</a:t>
            </a:r>
          </a:p>
        </p:txBody>
      </p:sp>
    </p:spTree>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ctrTitle"/>
          </p:nvPr>
        </p:nvSpPr>
        <p:spPr>
          <a:solidFill>
            <a:srgbClr val="C00000">
              <a:alpha val="59999"/>
            </a:srgbClr>
          </a:solidFill>
          <a:ln w="9525" cmpd="sng"/>
        </p:spPr>
        <p:txBody>
          <a:bodyPr/>
          <a:lstStyle/>
          <a:p>
            <a:pPr eaLnBrk="1" hangingPunct="1"/>
            <a:r>
              <a:rPr lang="en-US" dirty="0" smtClean="0"/>
              <a:t>Lesson 1: Fatigue Basics</a:t>
            </a:r>
          </a:p>
        </p:txBody>
      </p:sp>
    </p:spTree>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Health &amp; Wellness:</a:t>
            </a:r>
            <a:br>
              <a:rPr lang="en-US" sz="4900" dirty="0" smtClean="0"/>
            </a:br>
            <a:r>
              <a:rPr lang="en-US" sz="4900" dirty="0" smtClean="0"/>
              <a:t>What’s in it for us? </a:t>
            </a:r>
            <a:endParaRPr lang="en-US" dirty="0"/>
          </a:p>
        </p:txBody>
      </p:sp>
      <p:sp>
        <p:nvSpPr>
          <p:cNvPr id="3" name="Content Placeholder 2"/>
          <p:cNvSpPr>
            <a:spLocks noGrp="1"/>
          </p:cNvSpPr>
          <p:nvPr>
            <p:ph idx="1"/>
          </p:nvPr>
        </p:nvSpPr>
        <p:spPr>
          <a:xfrm>
            <a:off x="457200" y="1600200"/>
            <a:ext cx="5181600" cy="4525963"/>
          </a:xfrm>
        </p:spPr>
        <p:txBody>
          <a:bodyPr rtlCol="0">
            <a:normAutofit lnSpcReduction="10000"/>
          </a:bodyPr>
          <a:lstStyle/>
          <a:p>
            <a:pPr fontAlgn="auto">
              <a:spcAft>
                <a:spcPts val="0"/>
              </a:spcAft>
              <a:buFont typeface="Arial" pitchFamily="34" charset="0"/>
              <a:buChar char="•"/>
              <a:defRPr/>
            </a:pPr>
            <a:r>
              <a:rPr lang="en-US" dirty="0" smtClean="0"/>
              <a:t>How you look and feel</a:t>
            </a:r>
          </a:p>
          <a:p>
            <a:pPr fontAlgn="auto">
              <a:spcAft>
                <a:spcPts val="0"/>
              </a:spcAft>
              <a:buFont typeface="Arial" pitchFamily="34" charset="0"/>
              <a:buChar char="•"/>
              <a:defRPr/>
            </a:pPr>
            <a:r>
              <a:rPr lang="en-US" dirty="0" smtClean="0"/>
              <a:t>Alertness and performance while driving </a:t>
            </a:r>
            <a:r>
              <a:rPr lang="en-US" dirty="0" smtClean="0">
                <a:sym typeface="Wingdings" pitchFamily="2" charset="2"/>
              </a:rPr>
              <a:t> </a:t>
            </a:r>
            <a:r>
              <a:rPr lang="en-US" b="1" dirty="0" smtClean="0">
                <a:sym typeface="Wingdings" pitchFamily="2" charset="2"/>
              </a:rPr>
              <a:t>SAFETY</a:t>
            </a:r>
            <a:endParaRPr lang="en-US" b="1" dirty="0" smtClean="0"/>
          </a:p>
          <a:p>
            <a:pPr fontAlgn="auto">
              <a:spcAft>
                <a:spcPts val="0"/>
              </a:spcAft>
              <a:buFont typeface="Arial" pitchFamily="34" charset="0"/>
              <a:buChar char="•"/>
              <a:defRPr/>
            </a:pPr>
            <a:r>
              <a:rPr lang="en-US" dirty="0" smtClean="0"/>
              <a:t>Longevity on the job</a:t>
            </a:r>
          </a:p>
          <a:p>
            <a:pPr fontAlgn="auto">
              <a:spcAft>
                <a:spcPts val="0"/>
              </a:spcAft>
              <a:buFont typeface="Arial" pitchFamily="34" charset="0"/>
              <a:buChar char="•"/>
              <a:defRPr/>
            </a:pPr>
            <a:r>
              <a:rPr lang="en-US" dirty="0" smtClean="0"/>
              <a:t>Life expectancy</a:t>
            </a:r>
          </a:p>
          <a:p>
            <a:pPr fontAlgn="auto">
              <a:spcAft>
                <a:spcPts val="0"/>
              </a:spcAft>
              <a:buFont typeface="Arial" pitchFamily="34" charset="0"/>
              <a:buChar char="•"/>
              <a:defRPr/>
            </a:pPr>
            <a:r>
              <a:rPr lang="en-US" dirty="0" smtClean="0"/>
              <a:t>Some unhealthful behaviors about </a:t>
            </a:r>
            <a:r>
              <a:rPr lang="en-US" b="1" i="1" dirty="0" smtClean="0"/>
              <a:t>twice</a:t>
            </a:r>
            <a:r>
              <a:rPr lang="en-US" dirty="0" smtClean="0"/>
              <a:t> as common among commercial drivers as in general population</a:t>
            </a:r>
            <a:endParaRPr lang="en-US" dirty="0"/>
          </a:p>
        </p:txBody>
      </p:sp>
      <p:pic>
        <p:nvPicPr>
          <p:cNvPr id="71684" name="Picture 2" title="Healthy family out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4600" y="1809750"/>
            <a:ext cx="2209800"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lnSpc>
                <a:spcPts val="4575"/>
              </a:lnSpc>
            </a:pPr>
            <a:r>
              <a:rPr lang="en-US" smtClean="0"/>
              <a:t>Personal Keys to Wellness</a:t>
            </a:r>
          </a:p>
        </p:txBody>
      </p:sp>
      <p:pic>
        <p:nvPicPr>
          <p:cNvPr id="72707"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9800" y="1495425"/>
            <a:ext cx="49530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hangingPunct="1">
              <a:lnSpc>
                <a:spcPts val="4575"/>
              </a:lnSpc>
            </a:pPr>
            <a:r>
              <a:rPr lang="en-US" smtClean="0"/>
              <a:t>Diet &amp; Nutrition (1 of 2) </a:t>
            </a:r>
          </a:p>
        </p:txBody>
      </p:sp>
      <p:sp>
        <p:nvSpPr>
          <p:cNvPr id="73731" name="Content Placeholder 2"/>
          <p:cNvSpPr>
            <a:spLocks noGrp="1"/>
          </p:cNvSpPr>
          <p:nvPr>
            <p:ph idx="1"/>
          </p:nvPr>
        </p:nvSpPr>
        <p:spPr>
          <a:xfrm>
            <a:off x="457200" y="1600200"/>
            <a:ext cx="5867400" cy="4525963"/>
          </a:xfrm>
        </p:spPr>
        <p:txBody>
          <a:bodyPr/>
          <a:lstStyle/>
          <a:p>
            <a:r>
              <a:rPr lang="en-US" sz="2800" dirty="0" smtClean="0"/>
              <a:t>Too much food, fat, salt</a:t>
            </a:r>
          </a:p>
          <a:p>
            <a:r>
              <a:rPr lang="en-US" sz="2800" dirty="0" smtClean="0"/>
              <a:t>Commercial drivers’ favorite foods: steak &amp; burgers  </a:t>
            </a:r>
          </a:p>
          <a:p>
            <a:r>
              <a:rPr lang="en-US" sz="2800" dirty="0" smtClean="0"/>
              <a:t>Leading causes of death related to what people eat</a:t>
            </a:r>
          </a:p>
          <a:p>
            <a:r>
              <a:rPr lang="en-US" sz="2800" dirty="0" smtClean="0"/>
              <a:t>Many fried and processed foods are not healthful</a:t>
            </a:r>
          </a:p>
          <a:p>
            <a:r>
              <a:rPr lang="en-US" sz="2800" b="1" u="sng" dirty="0" smtClean="0">
                <a:solidFill>
                  <a:srgbClr val="006600"/>
                </a:solidFill>
              </a:rPr>
              <a:t>Good foods</a:t>
            </a:r>
            <a:r>
              <a:rPr lang="en-US" sz="2800" b="1" dirty="0" smtClean="0">
                <a:solidFill>
                  <a:srgbClr val="006600"/>
                </a:solidFill>
              </a:rPr>
              <a:t>: grains, fruits, vegetables, low-fat milk products, lean meats, fish, nuts</a:t>
            </a:r>
            <a:endParaRPr lang="en-US" sz="2800" dirty="0" smtClean="0">
              <a:solidFill>
                <a:srgbClr val="006600"/>
              </a:solidFill>
            </a:endParaRPr>
          </a:p>
        </p:txBody>
      </p:sp>
      <p:pic>
        <p:nvPicPr>
          <p:cNvPr id="73732" name="Picture 3" title="drawing of stomac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15150" y="4724400"/>
            <a:ext cx="16891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2" title="woman holding large hamburg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48400" y="2235200"/>
            <a:ext cx="2667000"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lnSpc>
                <a:spcPts val="4575"/>
              </a:lnSpc>
            </a:pPr>
            <a:r>
              <a:rPr lang="en-US" smtClean="0"/>
              <a:t>Diet &amp; Nutrition (2 of 2) </a:t>
            </a:r>
          </a:p>
        </p:txBody>
      </p:sp>
      <p:sp>
        <p:nvSpPr>
          <p:cNvPr id="3" name="Content Placeholder 2"/>
          <p:cNvSpPr>
            <a:spLocks noGrp="1"/>
          </p:cNvSpPr>
          <p:nvPr>
            <p:ph idx="1"/>
          </p:nvPr>
        </p:nvSpPr>
        <p:spPr>
          <a:xfrm>
            <a:off x="457200" y="1600200"/>
            <a:ext cx="6019800" cy="4525963"/>
          </a:xfrm>
        </p:spPr>
        <p:txBody>
          <a:bodyPr rtlCol="0">
            <a:normAutofit lnSpcReduction="10000"/>
          </a:bodyPr>
          <a:lstStyle/>
          <a:p>
            <a:pPr fontAlgn="auto">
              <a:spcAft>
                <a:spcPts val="0"/>
              </a:spcAft>
              <a:buFont typeface="Arial" pitchFamily="34" charset="0"/>
              <a:buNone/>
              <a:defRPr/>
            </a:pPr>
            <a:r>
              <a:rPr lang="en-US" u="sng" dirty="0" smtClean="0"/>
              <a:t>Simple Behavioral Goals</a:t>
            </a:r>
            <a:r>
              <a:rPr lang="en-US" dirty="0" smtClean="0"/>
              <a:t>:</a:t>
            </a:r>
          </a:p>
          <a:p>
            <a:pPr fontAlgn="auto">
              <a:spcAft>
                <a:spcPts val="0"/>
              </a:spcAft>
              <a:buFont typeface="Arial" pitchFamily="34" charset="0"/>
              <a:buChar char="•"/>
              <a:defRPr/>
            </a:pPr>
            <a:r>
              <a:rPr lang="en-US" i="1" dirty="0" smtClean="0"/>
              <a:t>Strive for Five</a:t>
            </a:r>
            <a:r>
              <a:rPr lang="en-US" dirty="0" smtClean="0"/>
              <a:t>: 5 servings of fruit and vegetables daily</a:t>
            </a:r>
          </a:p>
          <a:p>
            <a:pPr fontAlgn="auto">
              <a:spcAft>
                <a:spcPts val="0"/>
              </a:spcAft>
              <a:buFont typeface="Arial" pitchFamily="34" charset="0"/>
              <a:buChar char="•"/>
              <a:defRPr/>
            </a:pPr>
            <a:r>
              <a:rPr lang="en-US" dirty="0" smtClean="0"/>
              <a:t>Replace bad fats (e.g., chips) with good fats (e.g., nuts)</a:t>
            </a:r>
          </a:p>
          <a:p>
            <a:pPr fontAlgn="auto">
              <a:spcAft>
                <a:spcPts val="0"/>
              </a:spcAft>
              <a:buFont typeface="Arial" pitchFamily="34" charset="0"/>
              <a:buChar char="•"/>
              <a:defRPr/>
            </a:pPr>
            <a:r>
              <a:rPr lang="en-US" dirty="0" smtClean="0"/>
              <a:t>Replace bad carbs (e.g., sweets, potatoes) with good carbs (e.g., whole grains)</a:t>
            </a:r>
          </a:p>
          <a:p>
            <a:pPr fontAlgn="auto">
              <a:spcAft>
                <a:spcPts val="0"/>
              </a:spcAft>
              <a:buFont typeface="Arial" pitchFamily="34" charset="0"/>
              <a:buChar char="•"/>
              <a:defRPr/>
            </a:pPr>
            <a:r>
              <a:rPr lang="en-US" dirty="0" smtClean="0"/>
              <a:t>Replace sweet drinks with water</a:t>
            </a:r>
            <a:endParaRPr lang="en-US" dirty="0"/>
          </a:p>
        </p:txBody>
      </p:sp>
      <p:pic>
        <p:nvPicPr>
          <p:cNvPr id="74756" name="Picture 2" title="food pyramid made of foo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81750" y="2286000"/>
            <a:ext cx="26479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eaLnBrk="1" hangingPunct="1">
              <a:lnSpc>
                <a:spcPts val="4575"/>
              </a:lnSpc>
            </a:pPr>
            <a:r>
              <a:rPr lang="en-US" smtClean="0"/>
              <a:t>Exercise (1 of 2) </a:t>
            </a:r>
          </a:p>
        </p:txBody>
      </p:sp>
      <p:sp>
        <p:nvSpPr>
          <p:cNvPr id="75779" name="Content Placeholder 2"/>
          <p:cNvSpPr>
            <a:spLocks noGrp="1"/>
          </p:cNvSpPr>
          <p:nvPr>
            <p:ph idx="1"/>
          </p:nvPr>
        </p:nvSpPr>
        <p:spPr>
          <a:xfrm>
            <a:off x="457200" y="1600200"/>
            <a:ext cx="6172200" cy="4648200"/>
          </a:xfrm>
        </p:spPr>
        <p:txBody>
          <a:bodyPr/>
          <a:lstStyle/>
          <a:p>
            <a:pPr>
              <a:spcBef>
                <a:spcPct val="0"/>
              </a:spcBef>
            </a:pPr>
            <a:r>
              <a:rPr lang="en-US" sz="2800" dirty="0" smtClean="0"/>
              <a:t>Recommendation:</a:t>
            </a:r>
          </a:p>
          <a:p>
            <a:pPr lvl="1" eaLnBrk="1" hangingPunct="1">
              <a:spcBef>
                <a:spcPct val="0"/>
              </a:spcBef>
            </a:pPr>
            <a:r>
              <a:rPr lang="en-US" b="1" dirty="0" smtClean="0"/>
              <a:t>2.5 hours per week aerobic exercise  </a:t>
            </a:r>
            <a:r>
              <a:rPr lang="en-US" dirty="0" smtClean="0"/>
              <a:t>(like walking)</a:t>
            </a:r>
          </a:p>
          <a:p>
            <a:pPr lvl="1" eaLnBrk="1" hangingPunct="1">
              <a:spcBef>
                <a:spcPct val="0"/>
              </a:spcBef>
            </a:pPr>
            <a:r>
              <a:rPr lang="en-US" b="1" dirty="0" smtClean="0"/>
              <a:t>+ Muscle-strengthening workouts                     </a:t>
            </a:r>
            <a:r>
              <a:rPr lang="en-US" dirty="0" smtClean="0"/>
              <a:t>twice a week</a:t>
            </a:r>
          </a:p>
          <a:p>
            <a:pPr>
              <a:spcBef>
                <a:spcPts val="1200"/>
              </a:spcBef>
            </a:pPr>
            <a:r>
              <a:rPr lang="en-US" sz="2800" dirty="0" smtClean="0"/>
              <a:t>Benefits:</a:t>
            </a:r>
          </a:p>
          <a:p>
            <a:pPr lvl="1" eaLnBrk="1" hangingPunct="1">
              <a:spcBef>
                <a:spcPct val="0"/>
              </a:spcBef>
            </a:pPr>
            <a:r>
              <a:rPr lang="en-US" sz="2400" b="1" dirty="0" smtClean="0"/>
              <a:t>↑</a:t>
            </a:r>
            <a:r>
              <a:rPr lang="en-US" sz="2400" dirty="0" smtClean="0"/>
              <a:t>Energy level and mood   </a:t>
            </a:r>
            <a:r>
              <a:rPr lang="en-US" sz="2400" b="1" dirty="0" smtClean="0"/>
              <a:t>↓</a:t>
            </a:r>
            <a:r>
              <a:rPr lang="en-US" sz="2400" dirty="0" smtClean="0"/>
              <a:t>Weight</a:t>
            </a:r>
          </a:p>
          <a:p>
            <a:pPr lvl="1" eaLnBrk="1" hangingPunct="1">
              <a:spcBef>
                <a:spcPct val="0"/>
              </a:spcBef>
            </a:pPr>
            <a:r>
              <a:rPr lang="en-US" sz="2400" dirty="0" smtClean="0"/>
              <a:t>Improves sleep                     </a:t>
            </a:r>
            <a:r>
              <a:rPr lang="en-US" sz="2400" b="1" dirty="0" smtClean="0"/>
              <a:t>↓ </a:t>
            </a:r>
            <a:r>
              <a:rPr lang="en-US" sz="2400" dirty="0" smtClean="0"/>
              <a:t>Stress</a:t>
            </a:r>
          </a:p>
          <a:p>
            <a:pPr lvl="1" eaLnBrk="1" hangingPunct="1">
              <a:spcBef>
                <a:spcPct val="0"/>
              </a:spcBef>
            </a:pPr>
            <a:r>
              <a:rPr lang="en-US" sz="2400" dirty="0" smtClean="0"/>
              <a:t>Improves digestion              </a:t>
            </a:r>
            <a:r>
              <a:rPr lang="en-US" sz="2400" b="1" dirty="0" smtClean="0"/>
              <a:t>↓ </a:t>
            </a:r>
            <a:r>
              <a:rPr lang="en-US" sz="2400" dirty="0" smtClean="0"/>
              <a:t>Disease risk           </a:t>
            </a:r>
          </a:p>
          <a:p>
            <a:pPr lvl="1" eaLnBrk="1" hangingPunct="1"/>
            <a:endParaRPr lang="en-US" dirty="0" smtClean="0"/>
          </a:p>
        </p:txBody>
      </p:sp>
      <p:pic>
        <p:nvPicPr>
          <p:cNvPr id="75780" name="Picture 2" title="Healthy couple walk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88088" y="1562100"/>
            <a:ext cx="2700337"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lnSpc>
                <a:spcPts val="4575"/>
              </a:lnSpc>
            </a:pPr>
            <a:r>
              <a:rPr lang="en-US" smtClean="0"/>
              <a:t>Exercise (2 of 2) </a:t>
            </a:r>
          </a:p>
        </p:txBody>
      </p:sp>
      <p:sp>
        <p:nvSpPr>
          <p:cNvPr id="76803" name="Content Placeholder 2"/>
          <p:cNvSpPr>
            <a:spLocks noGrp="1"/>
          </p:cNvSpPr>
          <p:nvPr>
            <p:ph idx="1"/>
          </p:nvPr>
        </p:nvSpPr>
        <p:spPr>
          <a:xfrm>
            <a:off x="457200" y="1600200"/>
            <a:ext cx="5334000" cy="4648200"/>
          </a:xfrm>
        </p:spPr>
        <p:txBody>
          <a:bodyPr/>
          <a:lstStyle/>
          <a:p>
            <a:r>
              <a:rPr lang="en-US" dirty="0" smtClean="0"/>
              <a:t>Strategies:</a:t>
            </a:r>
          </a:p>
          <a:p>
            <a:pPr lvl="1" eaLnBrk="1" hangingPunct="1"/>
            <a:r>
              <a:rPr lang="en-US" dirty="0" smtClean="0"/>
              <a:t>10-minute walks twice or more per day</a:t>
            </a:r>
          </a:p>
          <a:p>
            <a:pPr lvl="1" eaLnBrk="1" hangingPunct="1"/>
            <a:r>
              <a:rPr lang="en-US" dirty="0" smtClean="0"/>
              <a:t>Work out more vigorously on                                  weekends</a:t>
            </a:r>
          </a:p>
          <a:p>
            <a:pPr lvl="1" eaLnBrk="1" hangingPunct="1"/>
            <a:r>
              <a:rPr lang="en-US" dirty="0" smtClean="0"/>
              <a:t>Keep a record of your exercise</a:t>
            </a:r>
          </a:p>
          <a:p>
            <a:pPr lvl="1" eaLnBrk="1" hangingPunct="1"/>
            <a:r>
              <a:rPr lang="en-US" dirty="0" smtClean="0"/>
              <a:t>Set daily &amp; weekly goals</a:t>
            </a:r>
          </a:p>
          <a:p>
            <a:pPr lvl="1" eaLnBrk="1" hangingPunct="1"/>
            <a:r>
              <a:rPr lang="en-US" dirty="0" smtClean="0"/>
              <a:t>Find out what you like and do it!</a:t>
            </a:r>
          </a:p>
        </p:txBody>
      </p:sp>
      <p:pic>
        <p:nvPicPr>
          <p:cNvPr id="76804" name="Picture 2" title="foot stepp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5513" y="2025650"/>
            <a:ext cx="3033712"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lnSpc>
                <a:spcPts val="4575"/>
              </a:lnSpc>
            </a:pPr>
            <a:r>
              <a:rPr lang="en-US" sz="4900" smtClean="0"/>
              <a:t>Weight</a:t>
            </a:r>
            <a:endParaRPr lang="en-US" sz="3600" smtClean="0">
              <a:solidFill>
                <a:srgbClr val="FF0000"/>
              </a:solidFill>
            </a:endParaRPr>
          </a:p>
        </p:txBody>
      </p:sp>
      <p:sp>
        <p:nvSpPr>
          <p:cNvPr id="77827" name="Content Placeholder 2"/>
          <p:cNvSpPr>
            <a:spLocks noGrp="1"/>
          </p:cNvSpPr>
          <p:nvPr>
            <p:ph idx="1"/>
          </p:nvPr>
        </p:nvSpPr>
        <p:spPr>
          <a:xfrm>
            <a:off x="457200" y="1455738"/>
            <a:ext cx="4800600" cy="4525962"/>
          </a:xfrm>
        </p:spPr>
        <p:txBody>
          <a:bodyPr/>
          <a:lstStyle/>
          <a:p>
            <a:pPr marL="342900" lvl="1" indent="-342900" eaLnBrk="1" hangingPunct="1">
              <a:buFont typeface="Arial" charset="0"/>
              <a:buChar char="•"/>
            </a:pPr>
            <a:r>
              <a:rPr lang="en-US" dirty="0" smtClean="0"/>
              <a:t>Commercial drivers:</a:t>
            </a:r>
          </a:p>
          <a:p>
            <a:pPr marL="857250" lvl="2" indent="-457200" eaLnBrk="1" hangingPunct="1">
              <a:buFont typeface="Calibri" pitchFamily="34" charset="0"/>
              <a:buChar char="—"/>
            </a:pPr>
            <a:r>
              <a:rPr lang="en-US" sz="2800" dirty="0" smtClean="0"/>
              <a:t>At least </a:t>
            </a:r>
            <a:r>
              <a:rPr lang="en-US" sz="2800" b="1" dirty="0" smtClean="0"/>
              <a:t>50%</a:t>
            </a:r>
            <a:r>
              <a:rPr lang="en-US" sz="2800" dirty="0" smtClean="0"/>
              <a:t> are obese</a:t>
            </a:r>
          </a:p>
          <a:p>
            <a:pPr marL="857250" lvl="2" indent="-457200" eaLnBrk="1" hangingPunct="1">
              <a:buFont typeface="Calibri" pitchFamily="34" charset="0"/>
              <a:buChar char="—"/>
            </a:pPr>
            <a:r>
              <a:rPr lang="en-US" sz="2800" dirty="0" smtClean="0"/>
              <a:t>Another </a:t>
            </a:r>
            <a:r>
              <a:rPr lang="en-US" sz="2800" b="1" dirty="0" smtClean="0"/>
              <a:t>~25% </a:t>
            </a:r>
            <a:r>
              <a:rPr lang="en-US" sz="2800" dirty="0" smtClean="0"/>
              <a:t>are overweight</a:t>
            </a:r>
          </a:p>
          <a:p>
            <a:r>
              <a:rPr lang="en-US" sz="2800" dirty="0" smtClean="0"/>
              <a:t>Body-Mass Index (BMI) is a measure of how fat or thin  you are</a:t>
            </a:r>
          </a:p>
          <a:p>
            <a:r>
              <a:rPr lang="en-US" sz="2800" dirty="0" smtClean="0"/>
              <a:t>Being overweight increases many health risks</a:t>
            </a:r>
          </a:p>
          <a:p>
            <a:r>
              <a:rPr lang="en-US" sz="2800" dirty="0" smtClean="0"/>
              <a:t>Solutions:  diet &amp; exercise</a:t>
            </a:r>
          </a:p>
        </p:txBody>
      </p:sp>
      <p:sp>
        <p:nvSpPr>
          <p:cNvPr id="77828" name="TextBox 3" title="Formula for calculating BMI (from weight in pounds and height in inches)"/>
          <p:cNvSpPr txBox="1">
            <a:spLocks noChangeArrowheads="1"/>
          </p:cNvSpPr>
          <p:nvPr/>
        </p:nvSpPr>
        <p:spPr bwMode="auto">
          <a:xfrm>
            <a:off x="4953000" y="1905000"/>
            <a:ext cx="4038600" cy="357028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dirty="0">
                <a:latin typeface="Calibri" pitchFamily="34" charset="0"/>
              </a:rPr>
              <a:t>Calculate your BMI:</a:t>
            </a:r>
          </a:p>
          <a:p>
            <a:pPr marL="0" lvl="1" eaLnBrk="1" hangingPunct="1"/>
            <a:endParaRPr lang="en-US" sz="2400" b="1" dirty="0">
              <a:latin typeface="Calibri" pitchFamily="34" charset="0"/>
            </a:endParaRPr>
          </a:p>
          <a:p>
            <a:pPr marL="0" lvl="1" eaLnBrk="1" hangingPunct="1"/>
            <a:r>
              <a:rPr lang="en-US" sz="2400" b="1" dirty="0">
                <a:latin typeface="Calibri" pitchFamily="34" charset="0"/>
              </a:rPr>
              <a:t>(Weight/Height</a:t>
            </a:r>
            <a:r>
              <a:rPr lang="en-US" sz="2400" b="1" baseline="30000" dirty="0">
                <a:latin typeface="Calibri" pitchFamily="34" charset="0"/>
              </a:rPr>
              <a:t>2</a:t>
            </a:r>
            <a:r>
              <a:rPr lang="en-US" sz="2400" b="1" dirty="0">
                <a:latin typeface="Calibri" pitchFamily="34" charset="0"/>
              </a:rPr>
              <a:t>) × 703 = </a:t>
            </a:r>
            <a:r>
              <a:rPr lang="en-US" sz="2400" b="1" dirty="0">
                <a:solidFill>
                  <a:srgbClr val="FF0000"/>
                </a:solidFill>
                <a:latin typeface="Calibri" pitchFamily="34" charset="0"/>
              </a:rPr>
              <a:t>BMI</a:t>
            </a:r>
            <a:endParaRPr lang="en-US" sz="3200" b="1" dirty="0">
              <a:solidFill>
                <a:srgbClr val="FF0000"/>
              </a:solidFill>
              <a:latin typeface="Calibri" pitchFamily="34" charset="0"/>
            </a:endParaRPr>
          </a:p>
          <a:p>
            <a:pPr marL="0" lvl="1" eaLnBrk="1" hangingPunct="1"/>
            <a:r>
              <a:rPr lang="en-US" sz="2400" b="1" dirty="0">
                <a:latin typeface="Calibri" pitchFamily="34" charset="0"/>
              </a:rPr>
              <a:t>     </a:t>
            </a:r>
          </a:p>
          <a:p>
            <a:pPr marL="0" lvl="1" eaLnBrk="1" hangingPunct="1"/>
            <a:r>
              <a:rPr lang="en-US" sz="2400" b="1" dirty="0">
                <a:latin typeface="Calibri" pitchFamily="34" charset="0"/>
              </a:rPr>
              <a:t> If </a:t>
            </a:r>
            <a:r>
              <a:rPr lang="en-US" sz="2400" b="1" dirty="0">
                <a:solidFill>
                  <a:srgbClr val="FF0000"/>
                </a:solidFill>
                <a:latin typeface="Calibri" pitchFamily="34" charset="0"/>
              </a:rPr>
              <a:t>BMI</a:t>
            </a:r>
            <a:r>
              <a:rPr lang="en-US" sz="2400" b="1" dirty="0">
                <a:latin typeface="Calibri" pitchFamily="34" charset="0"/>
              </a:rPr>
              <a:t> is: &lt;25 </a:t>
            </a:r>
            <a:r>
              <a:rPr lang="en-US" sz="2400" dirty="0">
                <a:latin typeface="Calibri" pitchFamily="34" charset="0"/>
              </a:rPr>
              <a:t>= normal</a:t>
            </a:r>
          </a:p>
          <a:p>
            <a:pPr lvl="2" eaLnBrk="1" hangingPunct="1"/>
            <a:r>
              <a:rPr lang="en-US" sz="2400" b="1" dirty="0">
                <a:latin typeface="Calibri" pitchFamily="34" charset="0"/>
              </a:rPr>
              <a:t>      25-30</a:t>
            </a:r>
            <a:r>
              <a:rPr lang="en-US" sz="2400" dirty="0">
                <a:latin typeface="Calibri" pitchFamily="34" charset="0"/>
              </a:rPr>
              <a:t> = overweight</a:t>
            </a:r>
          </a:p>
          <a:p>
            <a:pPr lvl="2" eaLnBrk="1" hangingPunct="1"/>
            <a:r>
              <a:rPr lang="en-US" sz="2400" b="1" dirty="0">
                <a:latin typeface="Calibri" pitchFamily="34" charset="0"/>
              </a:rPr>
              <a:t>      &gt;30 </a:t>
            </a:r>
            <a:r>
              <a:rPr lang="en-US" sz="2400" dirty="0">
                <a:latin typeface="Calibri" pitchFamily="34" charset="0"/>
              </a:rPr>
              <a:t>= obese</a:t>
            </a:r>
          </a:p>
          <a:p>
            <a:pPr eaLnBrk="1" hangingPunct="1"/>
            <a:endParaRPr lang="en-US" sz="2400" b="1" dirty="0">
              <a:latin typeface="Calibri" pitchFamily="34" charset="0"/>
            </a:endParaRPr>
          </a:p>
          <a:p>
            <a:pPr eaLnBrk="1" hangingPunct="1"/>
            <a:endParaRPr lang="en-US" dirty="0">
              <a:latin typeface="Calibri" pitchFamily="34" charset="0"/>
            </a:endParaRPr>
          </a:p>
        </p:txBody>
      </p:sp>
    </p:spTree>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lnSpc>
                <a:spcPts val="4575"/>
              </a:lnSpc>
            </a:pPr>
            <a:r>
              <a:rPr lang="en-US" sz="4900" smtClean="0"/>
              <a:t>Smoking &amp; Other Tobacco Use </a:t>
            </a:r>
            <a:endParaRPr lang="en-US" smtClean="0"/>
          </a:p>
        </p:txBody>
      </p:sp>
      <p:sp>
        <p:nvSpPr>
          <p:cNvPr id="78851" name="Content Placeholder 2"/>
          <p:cNvSpPr>
            <a:spLocks noGrp="1"/>
          </p:cNvSpPr>
          <p:nvPr>
            <p:ph idx="1"/>
          </p:nvPr>
        </p:nvSpPr>
        <p:spPr/>
        <p:txBody>
          <a:bodyPr/>
          <a:lstStyle/>
          <a:p>
            <a:pPr>
              <a:spcBef>
                <a:spcPts val="300"/>
              </a:spcBef>
            </a:pPr>
            <a:r>
              <a:rPr lang="en-US" sz="2400" dirty="0" smtClean="0"/>
              <a:t>Leading preventable cause of disease, death, &amp; disability</a:t>
            </a:r>
          </a:p>
          <a:p>
            <a:pPr>
              <a:spcBef>
                <a:spcPts val="300"/>
              </a:spcBef>
            </a:pPr>
            <a:r>
              <a:rPr lang="en-US" sz="2400" dirty="0" smtClean="0"/>
              <a:t>Use:</a:t>
            </a:r>
          </a:p>
          <a:p>
            <a:pPr lvl="1" eaLnBrk="1" hangingPunct="1">
              <a:spcBef>
                <a:spcPts val="300"/>
              </a:spcBef>
            </a:pPr>
            <a:r>
              <a:rPr lang="en-US" sz="2400" b="1" dirty="0" smtClean="0"/>
              <a:t>21%</a:t>
            </a:r>
            <a:r>
              <a:rPr lang="en-US" sz="2400" dirty="0" smtClean="0"/>
              <a:t> of Americans</a:t>
            </a:r>
          </a:p>
          <a:p>
            <a:pPr lvl="1" eaLnBrk="1" hangingPunct="1">
              <a:spcBef>
                <a:spcPts val="300"/>
              </a:spcBef>
            </a:pPr>
            <a:r>
              <a:rPr lang="en-US" sz="2400" b="1" dirty="0" smtClean="0"/>
              <a:t>46% </a:t>
            </a:r>
            <a:r>
              <a:rPr lang="en-US" sz="2400" dirty="0" smtClean="0"/>
              <a:t>of commercial drivers </a:t>
            </a:r>
          </a:p>
          <a:p>
            <a:pPr>
              <a:spcBef>
                <a:spcPts val="300"/>
              </a:spcBef>
            </a:pPr>
            <a:r>
              <a:rPr lang="en-US" sz="2400" dirty="0" smtClean="0"/>
              <a:t>Causes:</a:t>
            </a:r>
          </a:p>
          <a:p>
            <a:pPr lvl="1" eaLnBrk="1" hangingPunct="1">
              <a:spcBef>
                <a:spcPts val="300"/>
              </a:spcBef>
            </a:pPr>
            <a:r>
              <a:rPr lang="en-US" sz="2400" dirty="0" smtClean="0"/>
              <a:t>Lung cancer and disease</a:t>
            </a:r>
          </a:p>
          <a:p>
            <a:pPr lvl="1" eaLnBrk="1" hangingPunct="1">
              <a:spcBef>
                <a:spcPts val="300"/>
              </a:spcBef>
            </a:pPr>
            <a:r>
              <a:rPr lang="en-US" sz="2400" dirty="0" smtClean="0"/>
              <a:t>Heart disease</a:t>
            </a:r>
          </a:p>
          <a:p>
            <a:pPr lvl="1" eaLnBrk="1" hangingPunct="1">
              <a:spcBef>
                <a:spcPts val="300"/>
              </a:spcBef>
            </a:pPr>
            <a:r>
              <a:rPr lang="en-US" sz="2400" dirty="0" smtClean="0"/>
              <a:t>Many other medical conditions</a:t>
            </a:r>
          </a:p>
          <a:p>
            <a:pPr lvl="1" eaLnBrk="1" hangingPunct="1">
              <a:spcBef>
                <a:spcPts val="300"/>
              </a:spcBef>
            </a:pPr>
            <a:r>
              <a:rPr lang="en-US" sz="2400" dirty="0" smtClean="0"/>
              <a:t>Can hurt your </a:t>
            </a:r>
            <a:r>
              <a:rPr lang="en-US" sz="2400" i="1" dirty="0" smtClean="0"/>
              <a:t>family’s</a:t>
            </a:r>
            <a:r>
              <a:rPr lang="en-US" sz="2400" dirty="0" smtClean="0"/>
              <a:t> health</a:t>
            </a:r>
          </a:p>
          <a:p>
            <a:pPr>
              <a:spcBef>
                <a:spcPts val="300"/>
              </a:spcBef>
            </a:pPr>
            <a:r>
              <a:rPr lang="en-US" sz="2400" dirty="0" smtClean="0"/>
              <a:t>Strategy:  </a:t>
            </a:r>
            <a:r>
              <a:rPr lang="en-US" sz="2400" b="1" i="1" dirty="0" smtClean="0"/>
              <a:t>QUIT!!!  </a:t>
            </a:r>
            <a:r>
              <a:rPr lang="en-US" sz="2400" dirty="0" smtClean="0"/>
              <a:t>See your doctor.  Call 1-800-QUIT-NOW.  Visit </a:t>
            </a:r>
            <a:r>
              <a:rPr lang="en-US" sz="2400" dirty="0" smtClean="0">
                <a:hlinkClick r:id="rId3"/>
              </a:rPr>
              <a:t>www.smokefree.gov</a:t>
            </a:r>
            <a:r>
              <a:rPr lang="en-US" sz="2400" dirty="0" smtClean="0"/>
              <a:t> or </a:t>
            </a:r>
            <a:r>
              <a:rPr lang="en-US" sz="2400" dirty="0" smtClean="0">
                <a:hlinkClick r:id="rId4"/>
              </a:rPr>
              <a:t>www.hc-sc.gc.ca</a:t>
            </a:r>
            <a:r>
              <a:rPr lang="en-US" sz="2400" dirty="0" smtClean="0"/>
              <a:t> for the </a:t>
            </a:r>
            <a:r>
              <a:rPr lang="en-US" sz="2400" dirty="0" err="1" smtClean="0"/>
              <a:t>quitline</a:t>
            </a:r>
            <a:r>
              <a:rPr lang="en-US" sz="2400" dirty="0" smtClean="0"/>
              <a:t> in your Province</a:t>
            </a:r>
          </a:p>
        </p:txBody>
      </p:sp>
      <p:pic>
        <p:nvPicPr>
          <p:cNvPr id="78852" name="Picture 3" title="CMV driver smoking, with X superimpose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34000" y="2362200"/>
            <a:ext cx="33178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334000" y="2590800"/>
            <a:ext cx="3317875" cy="152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334000" y="2590800"/>
            <a:ext cx="3317875" cy="152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lnSpc>
                <a:spcPts val="4575"/>
              </a:lnSpc>
            </a:pPr>
            <a:r>
              <a:rPr lang="en-US" smtClean="0"/>
              <a:t>Stress (1 of 2) </a:t>
            </a:r>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None/>
              <a:defRPr/>
            </a:pPr>
            <a:r>
              <a:rPr lang="en-US" u="sng" dirty="0" smtClean="0"/>
              <a:t>Symptoms</a:t>
            </a:r>
            <a:r>
              <a:rPr lang="en-US" dirty="0" smtClean="0"/>
              <a:t>:</a:t>
            </a:r>
          </a:p>
          <a:p>
            <a:pPr fontAlgn="auto">
              <a:spcAft>
                <a:spcPts val="0"/>
              </a:spcAft>
              <a:buFont typeface="Arial" pitchFamily="34" charset="0"/>
              <a:buChar char="•"/>
              <a:defRPr/>
            </a:pPr>
            <a:r>
              <a:rPr lang="en-US" dirty="0" smtClean="0"/>
              <a:t>Headaches</a:t>
            </a:r>
          </a:p>
          <a:p>
            <a:pPr fontAlgn="auto">
              <a:spcAft>
                <a:spcPts val="0"/>
              </a:spcAft>
              <a:buFont typeface="Arial" pitchFamily="34" charset="0"/>
              <a:buChar char="•"/>
              <a:defRPr/>
            </a:pPr>
            <a:r>
              <a:rPr lang="en-US" dirty="0" smtClean="0"/>
              <a:t>Sleep disturbances</a:t>
            </a:r>
          </a:p>
          <a:p>
            <a:pPr fontAlgn="auto">
              <a:spcAft>
                <a:spcPts val="0"/>
              </a:spcAft>
              <a:buFont typeface="Arial" pitchFamily="34" charset="0"/>
              <a:buChar char="•"/>
              <a:defRPr/>
            </a:pPr>
            <a:r>
              <a:rPr lang="en-US" dirty="0" smtClean="0"/>
              <a:t>Difficulty concentrating</a:t>
            </a:r>
          </a:p>
          <a:p>
            <a:pPr fontAlgn="auto">
              <a:spcAft>
                <a:spcPts val="0"/>
              </a:spcAft>
              <a:buFont typeface="Arial" pitchFamily="34" charset="0"/>
              <a:buChar char="•"/>
              <a:defRPr/>
            </a:pPr>
            <a:r>
              <a:rPr lang="en-US" dirty="0" smtClean="0"/>
              <a:t>Short temper</a:t>
            </a:r>
          </a:p>
          <a:p>
            <a:pPr fontAlgn="auto">
              <a:spcAft>
                <a:spcPts val="0"/>
              </a:spcAft>
              <a:buFont typeface="Arial" pitchFamily="34" charset="0"/>
              <a:buChar char="•"/>
              <a:defRPr/>
            </a:pPr>
            <a:r>
              <a:rPr lang="en-US" dirty="0" smtClean="0"/>
              <a:t>Upset stomach</a:t>
            </a:r>
          </a:p>
          <a:p>
            <a:pPr fontAlgn="auto">
              <a:spcAft>
                <a:spcPts val="0"/>
              </a:spcAft>
              <a:buFont typeface="Arial" pitchFamily="34" charset="0"/>
              <a:buChar char="•"/>
              <a:defRPr/>
            </a:pPr>
            <a:r>
              <a:rPr lang="en-US" dirty="0" smtClean="0"/>
              <a:t>Job dissatisfaction</a:t>
            </a:r>
          </a:p>
          <a:p>
            <a:pPr fontAlgn="auto">
              <a:spcAft>
                <a:spcPts val="0"/>
              </a:spcAft>
              <a:buFont typeface="Arial" pitchFamily="34" charset="0"/>
              <a:buChar char="•"/>
              <a:defRPr/>
            </a:pPr>
            <a:r>
              <a:rPr lang="en-US" dirty="0" smtClean="0"/>
              <a:t>Low morale</a:t>
            </a:r>
          </a:p>
        </p:txBody>
      </p:sp>
      <p:pic>
        <p:nvPicPr>
          <p:cNvPr id="79876" name="Picture 1" title="drawing of man pressing forehea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19750" y="1490663"/>
            <a:ext cx="3190875"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2" title="Truck caught in traffic jam"/>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19750" y="3927475"/>
            <a:ext cx="33147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pPr eaLnBrk="1" hangingPunct="1">
              <a:lnSpc>
                <a:spcPts val="4575"/>
              </a:lnSpc>
            </a:pPr>
            <a:r>
              <a:rPr lang="en-US" smtClean="0"/>
              <a:t>Stress (2 of 2) </a:t>
            </a:r>
          </a:p>
        </p:txBody>
      </p:sp>
      <p:sp>
        <p:nvSpPr>
          <p:cNvPr id="3" name="Content Placeholder 2"/>
          <p:cNvSpPr>
            <a:spLocks noGrp="1"/>
          </p:cNvSpPr>
          <p:nvPr>
            <p:ph idx="1"/>
          </p:nvPr>
        </p:nvSpPr>
        <p:spPr>
          <a:xfrm>
            <a:off x="457200" y="1447800"/>
            <a:ext cx="8229600" cy="5105400"/>
          </a:xfrm>
        </p:spPr>
        <p:txBody>
          <a:bodyPr rtlCol="0">
            <a:normAutofit fontScale="85000" lnSpcReduction="20000"/>
          </a:bodyPr>
          <a:lstStyle/>
          <a:p>
            <a:pPr fontAlgn="auto">
              <a:spcAft>
                <a:spcPts val="0"/>
              </a:spcAft>
              <a:buFont typeface="Arial" pitchFamily="34" charset="0"/>
              <a:buNone/>
              <a:defRPr/>
            </a:pPr>
            <a:r>
              <a:rPr lang="en-US" sz="3300" u="sng" dirty="0" smtClean="0"/>
              <a:t>Strategies</a:t>
            </a:r>
            <a:r>
              <a:rPr lang="en-US" sz="3300" dirty="0" smtClean="0"/>
              <a:t>:</a:t>
            </a:r>
          </a:p>
          <a:p>
            <a:pPr fontAlgn="auto">
              <a:spcBef>
                <a:spcPts val="300"/>
              </a:spcBef>
              <a:spcAft>
                <a:spcPts val="0"/>
              </a:spcAft>
              <a:buFont typeface="Arial" pitchFamily="34" charset="0"/>
              <a:buChar char="•"/>
              <a:defRPr/>
            </a:pPr>
            <a:r>
              <a:rPr lang="en-US" dirty="0" smtClean="0"/>
              <a:t>Positive outlook &amp; behaviors</a:t>
            </a:r>
          </a:p>
          <a:p>
            <a:pPr fontAlgn="auto">
              <a:spcBef>
                <a:spcPts val="300"/>
              </a:spcBef>
              <a:spcAft>
                <a:spcPts val="0"/>
              </a:spcAft>
              <a:buFont typeface="Arial" pitchFamily="34" charset="0"/>
              <a:buChar char="•"/>
              <a:defRPr/>
            </a:pPr>
            <a:r>
              <a:rPr lang="en-US" dirty="0" smtClean="0"/>
              <a:t>Balance between work and personal                                     life</a:t>
            </a:r>
          </a:p>
          <a:p>
            <a:pPr fontAlgn="auto">
              <a:spcBef>
                <a:spcPts val="300"/>
              </a:spcBef>
              <a:spcAft>
                <a:spcPts val="0"/>
              </a:spcAft>
              <a:buFont typeface="Arial" pitchFamily="34" charset="0"/>
              <a:buChar char="•"/>
              <a:defRPr/>
            </a:pPr>
            <a:r>
              <a:rPr lang="en-US" dirty="0" smtClean="0"/>
              <a:t>Pursue personal interests</a:t>
            </a:r>
          </a:p>
          <a:p>
            <a:pPr fontAlgn="auto">
              <a:spcBef>
                <a:spcPts val="300"/>
              </a:spcBef>
              <a:spcAft>
                <a:spcPts val="0"/>
              </a:spcAft>
              <a:buFont typeface="Arial" pitchFamily="34" charset="0"/>
              <a:buChar char="•"/>
              <a:defRPr/>
            </a:pPr>
            <a:r>
              <a:rPr lang="en-US" dirty="0" smtClean="0"/>
              <a:t>Support network</a:t>
            </a:r>
          </a:p>
          <a:p>
            <a:pPr fontAlgn="auto">
              <a:spcBef>
                <a:spcPts val="300"/>
              </a:spcBef>
              <a:spcAft>
                <a:spcPts val="0"/>
              </a:spcAft>
              <a:buFont typeface="Arial" pitchFamily="34" charset="0"/>
              <a:buChar char="•"/>
              <a:defRPr/>
            </a:pPr>
            <a:r>
              <a:rPr lang="en-US" dirty="0" smtClean="0"/>
              <a:t>Try to improve environment</a:t>
            </a:r>
          </a:p>
          <a:p>
            <a:pPr fontAlgn="auto">
              <a:spcBef>
                <a:spcPts val="300"/>
              </a:spcBef>
              <a:spcAft>
                <a:spcPts val="0"/>
              </a:spcAft>
              <a:buFont typeface="Arial" pitchFamily="34" charset="0"/>
              <a:buChar char="•"/>
              <a:defRPr/>
            </a:pPr>
            <a:r>
              <a:rPr lang="en-US" dirty="0" smtClean="0"/>
              <a:t>Get serious about relaxing!</a:t>
            </a:r>
          </a:p>
          <a:p>
            <a:pPr lvl="1" eaLnBrk="1" fontAlgn="auto" hangingPunct="1">
              <a:spcBef>
                <a:spcPts val="300"/>
              </a:spcBef>
              <a:spcAft>
                <a:spcPts val="0"/>
              </a:spcAft>
              <a:buFont typeface="Arial" pitchFamily="34" charset="0"/>
              <a:buChar char="–"/>
              <a:defRPr/>
            </a:pPr>
            <a:r>
              <a:rPr lang="en-US" dirty="0" smtClean="0"/>
              <a:t>Relaxation breathing</a:t>
            </a:r>
          </a:p>
          <a:p>
            <a:pPr lvl="1" eaLnBrk="1" fontAlgn="auto" hangingPunct="1">
              <a:spcBef>
                <a:spcPts val="300"/>
              </a:spcBef>
              <a:spcAft>
                <a:spcPts val="0"/>
              </a:spcAft>
              <a:buFont typeface="Arial" pitchFamily="34" charset="0"/>
              <a:buChar char="–"/>
              <a:defRPr/>
            </a:pPr>
            <a:r>
              <a:rPr lang="en-US" dirty="0" smtClean="0"/>
              <a:t>Short walks</a:t>
            </a:r>
          </a:p>
          <a:p>
            <a:pPr lvl="1" eaLnBrk="1" fontAlgn="auto" hangingPunct="1">
              <a:spcBef>
                <a:spcPts val="300"/>
              </a:spcBef>
              <a:spcAft>
                <a:spcPts val="0"/>
              </a:spcAft>
              <a:buFont typeface="Arial" pitchFamily="34" charset="0"/>
              <a:buChar char="–"/>
              <a:defRPr/>
            </a:pPr>
            <a:r>
              <a:rPr lang="en-US" dirty="0" smtClean="0"/>
              <a:t>Meditation</a:t>
            </a:r>
          </a:p>
          <a:p>
            <a:pPr lvl="1" eaLnBrk="1" fontAlgn="auto" hangingPunct="1">
              <a:spcBef>
                <a:spcPts val="300"/>
              </a:spcBef>
              <a:spcAft>
                <a:spcPts val="0"/>
              </a:spcAft>
              <a:buFont typeface="Arial" pitchFamily="34" charset="0"/>
              <a:buChar char="–"/>
              <a:defRPr/>
            </a:pPr>
            <a:r>
              <a:rPr lang="en-US" dirty="0" smtClean="0"/>
              <a:t>Reading</a:t>
            </a:r>
          </a:p>
          <a:p>
            <a:pPr lvl="1" eaLnBrk="1" fontAlgn="auto" hangingPunct="1">
              <a:spcBef>
                <a:spcPts val="300"/>
              </a:spcBef>
              <a:spcAft>
                <a:spcPts val="0"/>
              </a:spcAft>
              <a:buFont typeface="Arial" pitchFamily="34" charset="0"/>
              <a:buChar char="–"/>
              <a:defRPr/>
            </a:pPr>
            <a:r>
              <a:rPr lang="en-US" dirty="0" smtClean="0"/>
              <a:t>Find methods that work</a:t>
            </a:r>
            <a:endParaRPr lang="en-US" dirty="0"/>
          </a:p>
        </p:txBody>
      </p:sp>
      <p:pic>
        <p:nvPicPr>
          <p:cNvPr id="80900" name="Picture 2" title="couple walking in wood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1981200"/>
            <a:ext cx="2565400"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Importance of Sleep, Alertness, &amp; Wellness to Health </a:t>
            </a:r>
            <a:endParaRPr lang="en-US" dirty="0"/>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Sleep is a </a:t>
            </a:r>
            <a:r>
              <a:rPr lang="en-US" b="1" dirty="0" smtClean="0"/>
              <a:t>biological need</a:t>
            </a:r>
            <a:endParaRPr lang="en-US" dirty="0" smtClean="0"/>
          </a:p>
          <a:p>
            <a:pPr fontAlgn="auto">
              <a:spcAft>
                <a:spcPts val="0"/>
              </a:spcAft>
              <a:buFont typeface="Arial" pitchFamily="34" charset="0"/>
              <a:buChar char="•"/>
              <a:defRPr/>
            </a:pPr>
            <a:r>
              <a:rPr lang="en-US" b="1" dirty="0" smtClean="0"/>
              <a:t>Poor</a:t>
            </a:r>
            <a:r>
              <a:rPr lang="en-US" dirty="0" smtClean="0"/>
              <a:t> sleep contributes to:</a:t>
            </a:r>
          </a:p>
          <a:p>
            <a:pPr lvl="1" eaLnBrk="1" fontAlgn="auto" hangingPunct="1">
              <a:spcAft>
                <a:spcPts val="0"/>
              </a:spcAft>
              <a:buFont typeface="Arial" pitchFamily="34" charset="0"/>
              <a:buChar char="–"/>
              <a:defRPr/>
            </a:pPr>
            <a:r>
              <a:rPr lang="en-US" dirty="0" smtClean="0"/>
              <a:t>Cardiac conditions</a:t>
            </a:r>
          </a:p>
          <a:p>
            <a:pPr lvl="1" eaLnBrk="1" fontAlgn="auto" hangingPunct="1">
              <a:spcAft>
                <a:spcPts val="0"/>
              </a:spcAft>
              <a:buFont typeface="Arial" pitchFamily="34" charset="0"/>
              <a:buChar char="–"/>
              <a:defRPr/>
            </a:pPr>
            <a:r>
              <a:rPr lang="en-US" dirty="0" smtClean="0"/>
              <a:t>Diabetes</a:t>
            </a:r>
          </a:p>
          <a:p>
            <a:pPr lvl="1" eaLnBrk="1" fontAlgn="auto" hangingPunct="1">
              <a:spcAft>
                <a:spcPts val="0"/>
              </a:spcAft>
              <a:buFont typeface="Arial" pitchFamily="34" charset="0"/>
              <a:buChar char="–"/>
              <a:defRPr/>
            </a:pPr>
            <a:r>
              <a:rPr lang="en-US" dirty="0" smtClean="0"/>
              <a:t>Obesity</a:t>
            </a:r>
          </a:p>
          <a:p>
            <a:pPr lvl="1" eaLnBrk="1" fontAlgn="auto" hangingPunct="1">
              <a:spcAft>
                <a:spcPts val="0"/>
              </a:spcAft>
              <a:buFont typeface="Arial" pitchFamily="34" charset="0"/>
              <a:buChar char="–"/>
              <a:defRPr/>
            </a:pPr>
            <a:r>
              <a:rPr lang="en-US" dirty="0" smtClean="0"/>
              <a:t>Psychological disorders</a:t>
            </a:r>
          </a:p>
          <a:p>
            <a:pPr lvl="1" eaLnBrk="1" fontAlgn="auto" hangingPunct="1">
              <a:spcAft>
                <a:spcPts val="0"/>
              </a:spcAft>
              <a:buFont typeface="Arial" pitchFamily="34" charset="0"/>
              <a:buChar char="–"/>
              <a:defRPr/>
            </a:pPr>
            <a:r>
              <a:rPr lang="en-US" dirty="0" smtClean="0"/>
              <a:t>Other medical conditions</a:t>
            </a:r>
          </a:p>
          <a:p>
            <a:pPr fontAlgn="auto">
              <a:spcAft>
                <a:spcPts val="0"/>
              </a:spcAft>
              <a:buFont typeface="Arial" pitchFamily="34" charset="0"/>
              <a:buChar char="•"/>
              <a:defRPr/>
            </a:pPr>
            <a:r>
              <a:rPr lang="en-US" b="1" dirty="0" smtClean="0"/>
              <a:t>Good</a:t>
            </a:r>
            <a:r>
              <a:rPr lang="en-US" dirty="0" smtClean="0"/>
              <a:t> sleep promotes wellness,                                                high performance, and happiness</a:t>
            </a:r>
            <a:endParaRPr lang="en-US" dirty="0"/>
          </a:p>
        </p:txBody>
      </p:sp>
      <p:sp>
        <p:nvSpPr>
          <p:cNvPr id="4" name="Slide Number Placeholder 3"/>
          <p:cNvSpPr>
            <a:spLocks noGrp="1"/>
          </p:cNvSpPr>
          <p:nvPr>
            <p:ph type="sldNum" sz="quarter" idx="4294967295"/>
          </p:nvPr>
        </p:nvSpPr>
        <p:spPr>
          <a:xfrm>
            <a:off x="7010400" y="4114800"/>
            <a:ext cx="2133600" cy="365125"/>
          </a:xfrm>
        </p:spPr>
        <p:txBody>
          <a:bodyPr/>
          <a:lstStyle/>
          <a:p>
            <a:pPr>
              <a:defRPr/>
            </a:pPr>
            <a:fld id="{F08580AC-8A99-4B11-A613-3DC64CD52D20}" type="slidenum">
              <a:rPr lang="en-US"/>
              <a:pPr>
                <a:defRPr/>
              </a:pPr>
              <a:t>6</a:t>
            </a:fld>
            <a:endParaRPr lang="en-US" dirty="0"/>
          </a:p>
        </p:txBody>
      </p:sp>
      <p:pic>
        <p:nvPicPr>
          <p:cNvPr id="14341" name="Picture 2" title="Man in bed awakening unhappil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43600" y="1828800"/>
            <a:ext cx="20574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pPr eaLnBrk="1" hangingPunct="1">
              <a:lnSpc>
                <a:spcPts val="4575"/>
              </a:lnSpc>
            </a:pPr>
            <a:r>
              <a:rPr lang="en-US" dirty="0" smtClean="0"/>
              <a:t>Personal Relationships:  </a:t>
            </a:r>
            <a:br>
              <a:rPr lang="en-US" dirty="0" smtClean="0"/>
            </a:br>
            <a:r>
              <a:rPr lang="en-US" dirty="0" smtClean="0"/>
              <a:t>Family &amp; Friends </a:t>
            </a:r>
          </a:p>
        </p:txBody>
      </p:sp>
      <p:sp>
        <p:nvSpPr>
          <p:cNvPr id="81923" name="Content Placeholder 2"/>
          <p:cNvSpPr>
            <a:spLocks noGrp="1"/>
          </p:cNvSpPr>
          <p:nvPr>
            <p:ph idx="1"/>
          </p:nvPr>
        </p:nvSpPr>
        <p:spPr>
          <a:xfrm>
            <a:off x="457200" y="1519238"/>
            <a:ext cx="5943600" cy="4525962"/>
          </a:xfrm>
        </p:spPr>
        <p:txBody>
          <a:bodyPr/>
          <a:lstStyle/>
          <a:p>
            <a:pPr>
              <a:spcBef>
                <a:spcPct val="0"/>
              </a:spcBef>
            </a:pPr>
            <a:r>
              <a:rPr lang="en-US" sz="2800" smtClean="0"/>
              <a:t>Driver survey: </a:t>
            </a:r>
            <a:r>
              <a:rPr lang="en-US" sz="2800" b="1" smtClean="0"/>
              <a:t>Lack of family time </a:t>
            </a:r>
            <a:r>
              <a:rPr lang="en-US" sz="2800" smtClean="0"/>
              <a:t>was the biggest single health &amp; wellness concern</a:t>
            </a:r>
          </a:p>
          <a:p>
            <a:pPr>
              <a:spcBef>
                <a:spcPts val="300"/>
              </a:spcBef>
            </a:pPr>
            <a:r>
              <a:rPr lang="en-US" sz="2800" smtClean="0"/>
              <a:t>Driver personal and family problems sometimes lead to unsafe driving and accidents </a:t>
            </a:r>
          </a:p>
          <a:p>
            <a:pPr>
              <a:spcBef>
                <a:spcPts val="300"/>
              </a:spcBef>
            </a:pPr>
            <a:r>
              <a:rPr lang="en-US" sz="2800" smtClean="0"/>
              <a:t>Families &amp; friends can help!</a:t>
            </a:r>
          </a:p>
          <a:p>
            <a:pPr lvl="1" eaLnBrk="1" hangingPunct="1">
              <a:spcBef>
                <a:spcPct val="0"/>
              </a:spcBef>
            </a:pPr>
            <a:r>
              <a:rPr lang="en-US" smtClean="0"/>
              <a:t>Keep in touch </a:t>
            </a:r>
          </a:p>
          <a:p>
            <a:pPr lvl="1" eaLnBrk="1" hangingPunct="1">
              <a:spcBef>
                <a:spcPct val="0"/>
              </a:spcBef>
            </a:pPr>
            <a:r>
              <a:rPr lang="en-US" smtClean="0"/>
              <a:t>Value one another</a:t>
            </a:r>
          </a:p>
          <a:p>
            <a:pPr lvl="1" eaLnBrk="1" hangingPunct="1">
              <a:spcBef>
                <a:spcPct val="0"/>
              </a:spcBef>
            </a:pPr>
            <a:r>
              <a:rPr lang="en-US" smtClean="0"/>
              <a:t>Do fun things together</a:t>
            </a:r>
          </a:p>
          <a:p>
            <a:pPr lvl="1" eaLnBrk="1" hangingPunct="1">
              <a:spcBef>
                <a:spcPct val="0"/>
              </a:spcBef>
            </a:pPr>
            <a:r>
              <a:rPr lang="en-US" smtClean="0"/>
              <a:t>Be supportive</a:t>
            </a:r>
          </a:p>
        </p:txBody>
      </p:sp>
      <p:pic>
        <p:nvPicPr>
          <p:cNvPr id="81924" name="Picture 1" title="family washing do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9400" y="1647825"/>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2" title="family smili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19800" y="3962400"/>
            <a:ext cx="2919413"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lnSpc>
                <a:spcPts val="4575"/>
              </a:lnSpc>
            </a:pPr>
            <a:r>
              <a:rPr lang="en-US" sz="4900" smtClean="0"/>
              <a:t>Caffeine </a:t>
            </a:r>
            <a:endParaRPr lang="en-US" smtClean="0"/>
          </a:p>
        </p:txBody>
      </p:sp>
      <p:sp>
        <p:nvSpPr>
          <p:cNvPr id="3" name="Content Placeholder 2"/>
          <p:cNvSpPr>
            <a:spLocks noGrp="1"/>
          </p:cNvSpPr>
          <p:nvPr>
            <p:ph idx="1"/>
          </p:nvPr>
        </p:nvSpPr>
        <p:spPr>
          <a:xfrm>
            <a:off x="457200" y="1600200"/>
            <a:ext cx="5486400" cy="4525963"/>
          </a:xfrm>
        </p:spPr>
        <p:txBody>
          <a:bodyPr rtlCol="0">
            <a:normAutofit fontScale="85000" lnSpcReduction="20000"/>
          </a:bodyPr>
          <a:lstStyle/>
          <a:p>
            <a:pPr fontAlgn="auto">
              <a:spcAft>
                <a:spcPts val="0"/>
              </a:spcAft>
              <a:buFont typeface="Arial" pitchFamily="34" charset="0"/>
              <a:buChar char="•"/>
              <a:defRPr/>
            </a:pPr>
            <a:r>
              <a:rPr lang="en-US" dirty="0" smtClean="0"/>
              <a:t>The most widely used stimulant</a:t>
            </a:r>
          </a:p>
          <a:p>
            <a:pPr fontAlgn="auto">
              <a:spcAft>
                <a:spcPts val="0"/>
              </a:spcAft>
              <a:buFont typeface="Arial" pitchFamily="34" charset="0"/>
              <a:buChar char="•"/>
              <a:defRPr/>
            </a:pPr>
            <a:r>
              <a:rPr lang="en-US" dirty="0" smtClean="0"/>
              <a:t>In coffee, tea, sodas, energy drinks, some medications</a:t>
            </a:r>
          </a:p>
          <a:p>
            <a:pPr fontAlgn="auto">
              <a:spcAft>
                <a:spcPts val="0"/>
              </a:spcAft>
              <a:buFont typeface="Arial" pitchFamily="34" charset="0"/>
              <a:buChar char="•"/>
              <a:defRPr/>
            </a:pPr>
            <a:r>
              <a:rPr lang="en-US" dirty="0" smtClean="0"/>
              <a:t>Generally safe and healthy if used in moderation</a:t>
            </a:r>
          </a:p>
          <a:p>
            <a:pPr fontAlgn="auto">
              <a:spcAft>
                <a:spcPts val="0"/>
              </a:spcAft>
              <a:buFont typeface="Arial" pitchFamily="34" charset="0"/>
              <a:buChar char="•"/>
              <a:defRPr/>
            </a:pPr>
            <a:r>
              <a:rPr lang="en-US" dirty="0" smtClean="0"/>
              <a:t>Improves both alertness  and physical performance  </a:t>
            </a:r>
          </a:p>
          <a:p>
            <a:pPr fontAlgn="auto">
              <a:spcAft>
                <a:spcPts val="0"/>
              </a:spcAft>
              <a:buFont typeface="Arial" pitchFamily="34" charset="0"/>
              <a:buChar char="•"/>
              <a:defRPr/>
            </a:pPr>
            <a:r>
              <a:rPr lang="en-US" dirty="0" smtClean="0"/>
              <a:t>Effects and tolerance vary widely for different people</a:t>
            </a:r>
          </a:p>
          <a:p>
            <a:pPr fontAlgn="auto">
              <a:spcAft>
                <a:spcPts val="0"/>
              </a:spcAft>
              <a:buFont typeface="Arial" pitchFamily="34" charset="0"/>
              <a:buChar char="•"/>
              <a:defRPr/>
            </a:pPr>
            <a:r>
              <a:rPr lang="en-US" dirty="0" smtClean="0"/>
              <a:t>Though effective, not a substitute for sleep</a:t>
            </a:r>
            <a:r>
              <a:rPr lang="en-US" dirty="0" smtClean="0">
                <a:solidFill>
                  <a:srgbClr val="002060"/>
                </a:solidFill>
              </a:rPr>
              <a:t> </a:t>
            </a:r>
            <a:endParaRPr lang="en-US" dirty="0">
              <a:solidFill>
                <a:srgbClr val="002060"/>
              </a:solidFill>
            </a:endParaRPr>
          </a:p>
        </p:txBody>
      </p:sp>
      <p:pic>
        <p:nvPicPr>
          <p:cNvPr id="84996" name="Picture 2" title="&quot;to go&quot; coffe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133600"/>
            <a:ext cx="2454275"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lnSpc>
                <a:spcPts val="4575"/>
              </a:lnSpc>
            </a:pPr>
            <a:r>
              <a:rPr lang="en-US" smtClean="0"/>
              <a:t>Caffeine &amp; Sleep </a:t>
            </a:r>
          </a:p>
        </p:txBody>
      </p:sp>
      <p:sp>
        <p:nvSpPr>
          <p:cNvPr id="3" name="Content Placeholder 2"/>
          <p:cNvSpPr>
            <a:spLocks noGrp="1"/>
          </p:cNvSpPr>
          <p:nvPr>
            <p:ph idx="1"/>
          </p:nvPr>
        </p:nvSpPr>
        <p:spPr>
          <a:xfrm>
            <a:off x="457200" y="1600200"/>
            <a:ext cx="5638800" cy="4525963"/>
          </a:xfrm>
        </p:spPr>
        <p:txBody>
          <a:bodyPr rtlCol="0">
            <a:normAutofit fontScale="92500" lnSpcReduction="20000"/>
          </a:bodyPr>
          <a:lstStyle/>
          <a:p>
            <a:pPr fontAlgn="auto">
              <a:spcAft>
                <a:spcPts val="0"/>
              </a:spcAft>
              <a:buFont typeface="Arial" pitchFamily="34" charset="0"/>
              <a:buChar char="•"/>
              <a:defRPr/>
            </a:pPr>
            <a:r>
              <a:rPr lang="en-US" dirty="0" smtClean="0"/>
              <a:t>Like any stimulant, caffeine makes sleep more difficult</a:t>
            </a:r>
          </a:p>
          <a:p>
            <a:pPr fontAlgn="auto">
              <a:spcAft>
                <a:spcPts val="0"/>
              </a:spcAft>
              <a:buFont typeface="Arial" pitchFamily="34" charset="0"/>
              <a:buChar char="•"/>
              <a:defRPr/>
            </a:pPr>
            <a:r>
              <a:rPr lang="en-US" dirty="0" smtClean="0"/>
              <a:t>Generally, avoid caffeine within 6-8 hours of main sleep period</a:t>
            </a:r>
          </a:p>
          <a:p>
            <a:pPr fontAlgn="auto">
              <a:spcAft>
                <a:spcPts val="0"/>
              </a:spcAft>
              <a:buFont typeface="Arial" pitchFamily="34" charset="0"/>
              <a:buChar char="•"/>
              <a:defRPr/>
            </a:pPr>
            <a:r>
              <a:rPr lang="en-US" dirty="0" smtClean="0"/>
              <a:t>Effects vary - some people are even more sensitive</a:t>
            </a:r>
          </a:p>
          <a:p>
            <a:pPr fontAlgn="auto">
              <a:spcAft>
                <a:spcPts val="0"/>
              </a:spcAft>
              <a:buFont typeface="Arial" pitchFamily="34" charset="0"/>
              <a:buChar char="•"/>
              <a:defRPr/>
            </a:pPr>
            <a:r>
              <a:rPr lang="en-US" dirty="0" smtClean="0"/>
              <a:t>If you have trouble going to sleep:</a:t>
            </a:r>
          </a:p>
          <a:p>
            <a:pPr lvl="1" eaLnBrk="1" fontAlgn="auto" hangingPunct="1">
              <a:spcAft>
                <a:spcPts val="0"/>
              </a:spcAft>
              <a:buFont typeface="Arial" pitchFamily="34" charset="0"/>
              <a:buChar char="–"/>
              <a:defRPr/>
            </a:pPr>
            <a:r>
              <a:rPr lang="en-US" dirty="0" smtClean="0"/>
              <a:t>Reduce caffeine intake</a:t>
            </a:r>
          </a:p>
          <a:p>
            <a:pPr lvl="1" eaLnBrk="1" fontAlgn="auto" hangingPunct="1">
              <a:spcAft>
                <a:spcPts val="0"/>
              </a:spcAft>
              <a:buFont typeface="Arial" pitchFamily="34" charset="0"/>
              <a:buChar char="–"/>
              <a:defRPr/>
            </a:pPr>
            <a:r>
              <a:rPr lang="en-US" dirty="0" smtClean="0"/>
              <a:t>Increase time between last dose to bedtime</a:t>
            </a:r>
            <a:endParaRPr lang="en-US" dirty="0"/>
          </a:p>
        </p:txBody>
      </p:sp>
      <p:pic>
        <p:nvPicPr>
          <p:cNvPr id="86020" name="Picture 2" title="sleepy man needs coffe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00775" y="2209800"/>
            <a:ext cx="253841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lnSpc>
                <a:spcPts val="4575"/>
              </a:lnSpc>
            </a:pPr>
            <a:r>
              <a:rPr lang="en-US" sz="4900" smtClean="0"/>
              <a:t>Alcohol &amp; Sleep</a:t>
            </a:r>
            <a:r>
              <a:rPr lang="en-US" sz="4000" b="1" smtClean="0">
                <a:solidFill>
                  <a:srgbClr val="002060"/>
                </a:solidFill>
              </a:rPr>
              <a:t> </a:t>
            </a:r>
            <a:endParaRPr lang="en-US" smtClean="0"/>
          </a:p>
        </p:txBody>
      </p:sp>
      <p:sp>
        <p:nvSpPr>
          <p:cNvPr id="87043" name="Content Placeholder 2"/>
          <p:cNvSpPr>
            <a:spLocks noGrp="1"/>
          </p:cNvSpPr>
          <p:nvPr>
            <p:ph idx="1"/>
          </p:nvPr>
        </p:nvSpPr>
        <p:spPr>
          <a:xfrm>
            <a:off x="457200" y="1600200"/>
            <a:ext cx="5715000" cy="4525963"/>
          </a:xfrm>
        </p:spPr>
        <p:txBody>
          <a:bodyPr/>
          <a:lstStyle/>
          <a:p>
            <a:r>
              <a:rPr lang="en-US" dirty="0" smtClean="0"/>
              <a:t>Some people use as sleep aid, and it usually does make you sleepy</a:t>
            </a:r>
          </a:p>
          <a:p>
            <a:r>
              <a:rPr lang="en-US" dirty="0" smtClean="0"/>
              <a:t>But it actually </a:t>
            </a:r>
            <a:r>
              <a:rPr lang="en-US" i="1" dirty="0" smtClean="0">
                <a:solidFill>
                  <a:srgbClr val="FF0000"/>
                </a:solidFill>
              </a:rPr>
              <a:t>disrupts</a:t>
            </a:r>
            <a:r>
              <a:rPr lang="en-US" dirty="0" smtClean="0"/>
              <a:t> sleep</a:t>
            </a:r>
          </a:p>
          <a:p>
            <a:r>
              <a:rPr lang="en-US" dirty="0" smtClean="0"/>
              <a:t>Causes “rebound” awakening after a few hours</a:t>
            </a:r>
          </a:p>
          <a:p>
            <a:r>
              <a:rPr lang="en-US" dirty="0" smtClean="0"/>
              <a:t>Makes OSA worse</a:t>
            </a:r>
          </a:p>
        </p:txBody>
      </p:sp>
      <p:pic>
        <p:nvPicPr>
          <p:cNvPr id="87044" name="Picture 2" title="Man watching TV, with beer and junk foo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77000" y="2438400"/>
            <a:ext cx="22336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lnSpc>
                <a:spcPts val="4575"/>
              </a:lnSpc>
            </a:pPr>
            <a:r>
              <a:rPr lang="en-US" smtClean="0"/>
              <a:t>Sleeping Pills</a:t>
            </a:r>
          </a:p>
        </p:txBody>
      </p:sp>
      <p:sp>
        <p:nvSpPr>
          <p:cNvPr id="3" name="Content Placeholder 2"/>
          <p:cNvSpPr>
            <a:spLocks noGrp="1"/>
          </p:cNvSpPr>
          <p:nvPr>
            <p:ph idx="1"/>
          </p:nvPr>
        </p:nvSpPr>
        <p:spPr>
          <a:xfrm>
            <a:off x="457200" y="1600200"/>
            <a:ext cx="5791200" cy="4525963"/>
          </a:xfrm>
        </p:spPr>
        <p:txBody>
          <a:bodyPr rtlCol="0">
            <a:normAutofit fontScale="85000" lnSpcReduction="20000"/>
          </a:bodyPr>
          <a:lstStyle/>
          <a:p>
            <a:pPr fontAlgn="auto">
              <a:spcAft>
                <a:spcPts val="0"/>
              </a:spcAft>
              <a:buFont typeface="Arial" pitchFamily="34" charset="0"/>
              <a:buChar char="•"/>
              <a:defRPr/>
            </a:pPr>
            <a:r>
              <a:rPr lang="en-US" dirty="0" smtClean="0"/>
              <a:t>General categories:</a:t>
            </a:r>
          </a:p>
          <a:p>
            <a:pPr lvl="1" eaLnBrk="1" fontAlgn="auto" hangingPunct="1">
              <a:spcAft>
                <a:spcPts val="0"/>
              </a:spcAft>
              <a:buFont typeface="Arial" pitchFamily="34" charset="0"/>
              <a:buChar char="–"/>
              <a:defRPr/>
            </a:pPr>
            <a:r>
              <a:rPr lang="en-US" dirty="0" smtClean="0"/>
              <a:t>Non-prescription Over-The-Counter (OTC); e.g., Tylenol PM, Benadryl</a:t>
            </a:r>
          </a:p>
          <a:p>
            <a:pPr lvl="1" eaLnBrk="1" fontAlgn="auto" hangingPunct="1">
              <a:spcAft>
                <a:spcPts val="0"/>
              </a:spcAft>
              <a:buFont typeface="Arial" pitchFamily="34" charset="0"/>
              <a:buChar char="–"/>
              <a:defRPr/>
            </a:pPr>
            <a:r>
              <a:rPr lang="en-US" dirty="0" smtClean="0"/>
              <a:t>Prescription; e.g., Ambien, Sonata, Lunesta</a:t>
            </a:r>
          </a:p>
          <a:p>
            <a:pPr fontAlgn="auto">
              <a:spcAft>
                <a:spcPts val="0"/>
              </a:spcAft>
              <a:buFont typeface="Arial" pitchFamily="34" charset="0"/>
              <a:buChar char="•"/>
              <a:defRPr/>
            </a:pPr>
            <a:r>
              <a:rPr lang="en-US" dirty="0" smtClean="0"/>
              <a:t>Cautions:</a:t>
            </a:r>
          </a:p>
          <a:p>
            <a:pPr lvl="1" eaLnBrk="1" fontAlgn="auto" hangingPunct="1">
              <a:spcAft>
                <a:spcPts val="0"/>
              </a:spcAft>
              <a:buFont typeface="Arial" pitchFamily="34" charset="0"/>
              <a:buChar char="–"/>
              <a:defRPr/>
            </a:pPr>
            <a:r>
              <a:rPr lang="en-US" dirty="0" smtClean="0"/>
              <a:t>No sleeping pill provides 100% natural sleep</a:t>
            </a:r>
          </a:p>
          <a:p>
            <a:pPr lvl="1" eaLnBrk="1" fontAlgn="auto" hangingPunct="1">
              <a:spcAft>
                <a:spcPts val="0"/>
              </a:spcAft>
              <a:buFont typeface="Arial" pitchFamily="34" charset="0"/>
              <a:buChar char="–"/>
              <a:defRPr/>
            </a:pPr>
            <a:r>
              <a:rPr lang="en-US" dirty="0" smtClean="0"/>
              <a:t>Most have side effects</a:t>
            </a:r>
          </a:p>
          <a:p>
            <a:pPr lvl="1" eaLnBrk="1" fontAlgn="auto" hangingPunct="1">
              <a:spcAft>
                <a:spcPts val="0"/>
              </a:spcAft>
              <a:buFont typeface="Arial" pitchFamily="34" charset="0"/>
              <a:buChar char="–"/>
              <a:defRPr/>
            </a:pPr>
            <a:r>
              <a:rPr lang="en-US" dirty="0" smtClean="0"/>
              <a:t>Most are habit-forming (some with withdrawal symptoms)</a:t>
            </a:r>
          </a:p>
          <a:p>
            <a:pPr lvl="1" eaLnBrk="1" fontAlgn="auto" hangingPunct="1">
              <a:spcAft>
                <a:spcPts val="0"/>
              </a:spcAft>
              <a:buFont typeface="Arial" pitchFamily="34" charset="0"/>
              <a:buChar char="–"/>
              <a:defRPr/>
            </a:pPr>
            <a:r>
              <a:rPr lang="en-US" dirty="0" smtClean="0"/>
              <a:t>Follow dosage directions carefully!</a:t>
            </a:r>
          </a:p>
          <a:p>
            <a:pPr lvl="2" eaLnBrk="1" fontAlgn="auto" hangingPunct="1">
              <a:spcAft>
                <a:spcPts val="0"/>
              </a:spcAft>
              <a:buFont typeface="Arial" pitchFamily="34" charset="0"/>
              <a:buChar char="•"/>
              <a:defRPr/>
            </a:pPr>
            <a:endParaRPr lang="en-US" dirty="0" smtClean="0">
              <a:solidFill>
                <a:srgbClr val="002060"/>
              </a:solidFill>
            </a:endParaRPr>
          </a:p>
        </p:txBody>
      </p:sp>
      <p:pic>
        <p:nvPicPr>
          <p:cNvPr id="88068" name="Picture 2" title="Clock and pill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67463" y="2362200"/>
            <a:ext cx="214312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lnSpc>
                <a:spcPts val="4575"/>
              </a:lnSpc>
            </a:pPr>
            <a:r>
              <a:rPr lang="en-US" smtClean="0"/>
              <a:t>Other Medications Have Fatigue Side Effects</a:t>
            </a:r>
          </a:p>
        </p:txBody>
      </p:sp>
      <p:sp>
        <p:nvSpPr>
          <p:cNvPr id="4" name="Content Placeholder 3"/>
          <p:cNvSpPr>
            <a:spLocks noGrp="1"/>
          </p:cNvSpPr>
          <p:nvPr>
            <p:ph idx="1"/>
          </p:nvPr>
        </p:nvSpPr>
        <p:spPr>
          <a:xfrm>
            <a:off x="457200" y="1600200"/>
            <a:ext cx="5791200" cy="4525963"/>
          </a:xfrm>
        </p:spPr>
        <p:txBody>
          <a:bodyPr rtlCol="0">
            <a:normAutofit lnSpcReduction="10000"/>
          </a:bodyPr>
          <a:lstStyle/>
          <a:p>
            <a:pPr fontAlgn="auto">
              <a:spcAft>
                <a:spcPts val="0"/>
              </a:spcAft>
              <a:buFont typeface="Arial" pitchFamily="34" charset="0"/>
              <a:buChar char="•"/>
              <a:defRPr/>
            </a:pPr>
            <a:r>
              <a:rPr lang="en-US" dirty="0" smtClean="0"/>
              <a:t>Common side effects:</a:t>
            </a:r>
          </a:p>
          <a:p>
            <a:pPr lvl="1" eaLnBrk="1" fontAlgn="auto" hangingPunct="1">
              <a:spcAft>
                <a:spcPts val="0"/>
              </a:spcAft>
              <a:buFont typeface="Arial" pitchFamily="34" charset="0"/>
              <a:buChar char="–"/>
              <a:defRPr/>
            </a:pPr>
            <a:r>
              <a:rPr lang="en-US" dirty="0" smtClean="0">
                <a:sym typeface="Wingdings" pitchFamily="2" charset="2"/>
              </a:rPr>
              <a:t>Drowsiness</a:t>
            </a:r>
          </a:p>
          <a:p>
            <a:pPr lvl="1" eaLnBrk="1" fontAlgn="auto" hangingPunct="1">
              <a:spcAft>
                <a:spcPts val="0"/>
              </a:spcAft>
              <a:buFont typeface="Arial" pitchFamily="34" charset="0"/>
              <a:buChar char="–"/>
              <a:defRPr/>
            </a:pPr>
            <a:r>
              <a:rPr lang="en-US" dirty="0" smtClean="0">
                <a:sym typeface="Wingdings" pitchFamily="2" charset="2"/>
              </a:rPr>
              <a:t>Other fatigue</a:t>
            </a:r>
          </a:p>
          <a:p>
            <a:pPr lvl="1" eaLnBrk="1" fontAlgn="auto" hangingPunct="1">
              <a:spcAft>
                <a:spcPts val="0"/>
              </a:spcAft>
              <a:buFont typeface="Arial" pitchFamily="34" charset="0"/>
              <a:buChar char="–"/>
              <a:defRPr/>
            </a:pPr>
            <a:r>
              <a:rPr lang="en-US" dirty="0" smtClean="0">
                <a:sym typeface="Wingdings" pitchFamily="2" charset="2"/>
              </a:rPr>
              <a:t>Insomnia</a:t>
            </a:r>
          </a:p>
          <a:p>
            <a:pPr fontAlgn="auto">
              <a:spcAft>
                <a:spcPts val="0"/>
              </a:spcAft>
              <a:buFont typeface="Arial" pitchFamily="34" charset="0"/>
              <a:buChar char="•"/>
              <a:defRPr/>
            </a:pPr>
            <a:r>
              <a:rPr lang="en-US" dirty="0" smtClean="0">
                <a:sym typeface="Wingdings" pitchFamily="2" charset="2"/>
              </a:rPr>
              <a:t>Accordingly, many prescriptions specify when the drug should be taken (e.g., at bedtime)</a:t>
            </a:r>
          </a:p>
          <a:p>
            <a:pPr fontAlgn="auto">
              <a:spcAft>
                <a:spcPts val="0"/>
              </a:spcAft>
              <a:buFont typeface="Arial" pitchFamily="34" charset="0"/>
              <a:buChar char="•"/>
              <a:defRPr/>
            </a:pPr>
            <a:r>
              <a:rPr lang="en-US" dirty="0" smtClean="0">
                <a:sym typeface="Wingdings" pitchFamily="2" charset="2"/>
              </a:rPr>
              <a:t>Follow dosage instructions carefully</a:t>
            </a:r>
          </a:p>
        </p:txBody>
      </p:sp>
      <p:pic>
        <p:nvPicPr>
          <p:cNvPr id="89092" name="Picture 2" title="pill bottl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400" y="2057400"/>
            <a:ext cx="2771775"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lnSpc>
                <a:spcPts val="4575"/>
              </a:lnSpc>
            </a:pPr>
            <a:r>
              <a:rPr lang="en-US" smtClean="0"/>
              <a:t>Driver Challenges (1 of 2) </a:t>
            </a:r>
          </a:p>
        </p:txBody>
      </p:sp>
      <p:sp>
        <p:nvSpPr>
          <p:cNvPr id="92163" name="Content Placeholder 2"/>
          <p:cNvSpPr>
            <a:spLocks noGrp="1"/>
          </p:cNvSpPr>
          <p:nvPr>
            <p:ph idx="1"/>
          </p:nvPr>
        </p:nvSpPr>
        <p:spPr>
          <a:xfrm>
            <a:off x="457200" y="1600200"/>
            <a:ext cx="5410200" cy="4525963"/>
          </a:xfrm>
        </p:spPr>
        <p:txBody>
          <a:bodyPr/>
          <a:lstStyle/>
          <a:p>
            <a:r>
              <a:rPr lang="en-US" sz="2800" dirty="0" smtClean="0"/>
              <a:t>Often a tight schedule for getting main sleep</a:t>
            </a:r>
          </a:p>
          <a:p>
            <a:r>
              <a:rPr lang="en-US" sz="2800" dirty="0" smtClean="0"/>
              <a:t>Long work hours</a:t>
            </a:r>
            <a:br>
              <a:rPr lang="en-US" sz="2800" dirty="0" smtClean="0"/>
            </a:br>
            <a:r>
              <a:rPr lang="en-US" sz="2800" dirty="0" smtClean="0"/>
              <a:t>(+ commuting for many)</a:t>
            </a:r>
          </a:p>
          <a:p>
            <a:r>
              <a:rPr lang="en-US" sz="2800" dirty="0" smtClean="0"/>
              <a:t>Changing schedules</a:t>
            </a:r>
          </a:p>
          <a:p>
            <a:r>
              <a:rPr lang="en-US" sz="2800" dirty="0" smtClean="0"/>
              <a:t>Work/sleep periods conflict with circadian rhythms</a:t>
            </a:r>
          </a:p>
          <a:p>
            <a:r>
              <a:rPr lang="en-US" sz="2800" dirty="0" smtClean="0"/>
              <a:t>Limited time for naps and other rest</a:t>
            </a:r>
          </a:p>
        </p:txBody>
      </p:sp>
      <p:pic>
        <p:nvPicPr>
          <p:cNvPr id="92164" name="Picture 2" title="Woman commercial driver behind whe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2200" y="1905000"/>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eaLnBrk="1" hangingPunct="1">
              <a:lnSpc>
                <a:spcPts val="4575"/>
              </a:lnSpc>
            </a:pPr>
            <a:r>
              <a:rPr lang="en-US" smtClean="0"/>
              <a:t>Driver Challenges  (2 of 2) </a:t>
            </a:r>
          </a:p>
        </p:txBody>
      </p:sp>
      <p:sp>
        <p:nvSpPr>
          <p:cNvPr id="93187" name="Content Placeholder 2"/>
          <p:cNvSpPr>
            <a:spLocks noGrp="1"/>
          </p:cNvSpPr>
          <p:nvPr>
            <p:ph idx="1"/>
          </p:nvPr>
        </p:nvSpPr>
        <p:spPr>
          <a:xfrm>
            <a:off x="457200" y="1600200"/>
            <a:ext cx="5562600" cy="4525963"/>
          </a:xfrm>
        </p:spPr>
        <p:txBody>
          <a:bodyPr/>
          <a:lstStyle/>
          <a:p>
            <a:r>
              <a:rPr lang="en-US" sz="2800" dirty="0" smtClean="0"/>
              <a:t>Unfamiliar and/or uncomfortable sleep locations</a:t>
            </a:r>
          </a:p>
          <a:p>
            <a:r>
              <a:rPr lang="en-US" sz="2800" dirty="0" smtClean="0"/>
              <a:t>Disruptions of sleep</a:t>
            </a:r>
          </a:p>
          <a:p>
            <a:r>
              <a:rPr lang="en-US" sz="2800" dirty="0" smtClean="0"/>
              <a:t>Limited opportunities for exercise</a:t>
            </a:r>
          </a:p>
          <a:p>
            <a:r>
              <a:rPr lang="en-US" sz="2800" dirty="0" smtClean="0"/>
              <a:t>Difficult to find healthy foods on the road</a:t>
            </a:r>
          </a:p>
          <a:p>
            <a:r>
              <a:rPr lang="en-US" sz="2800" dirty="0" smtClean="0"/>
              <a:t>Environmental stressors (noise, heat, cold, lack of ventilation)</a:t>
            </a:r>
          </a:p>
        </p:txBody>
      </p:sp>
      <p:pic>
        <p:nvPicPr>
          <p:cNvPr id="93188" name="Picture 2" title="Driver standing in front of truck, using cell pho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46788" y="1752600"/>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General Strategies to Meet </a:t>
            </a:r>
            <a:br>
              <a:rPr lang="en-US" sz="4900" dirty="0" smtClean="0"/>
            </a:br>
            <a:r>
              <a:rPr lang="en-US" sz="4900" dirty="0" smtClean="0"/>
              <a:t>These Challenges </a:t>
            </a:r>
            <a:endParaRPr lang="en-US" dirty="0"/>
          </a:p>
        </p:txBody>
      </p:sp>
      <p:sp>
        <p:nvSpPr>
          <p:cNvPr id="94211" name="Content Placeholder 2"/>
          <p:cNvSpPr>
            <a:spLocks noGrp="1"/>
          </p:cNvSpPr>
          <p:nvPr>
            <p:ph idx="1"/>
          </p:nvPr>
        </p:nvSpPr>
        <p:spPr>
          <a:xfrm>
            <a:off x="457200" y="1600200"/>
            <a:ext cx="5486400" cy="4525963"/>
          </a:xfrm>
        </p:spPr>
        <p:txBody>
          <a:bodyPr/>
          <a:lstStyle/>
          <a:p>
            <a:r>
              <a:rPr lang="en-US" sz="2800" dirty="0" smtClean="0"/>
              <a:t>SLEEP!!!</a:t>
            </a:r>
          </a:p>
          <a:p>
            <a:pPr lvl="1" eaLnBrk="1" hangingPunct="1"/>
            <a:r>
              <a:rPr lang="en-US" dirty="0" smtClean="0"/>
              <a:t>Anchor sleep</a:t>
            </a:r>
          </a:p>
          <a:p>
            <a:pPr lvl="1" eaLnBrk="1" hangingPunct="1"/>
            <a:r>
              <a:rPr lang="en-US" dirty="0" smtClean="0"/>
              <a:t>Naps</a:t>
            </a:r>
          </a:p>
          <a:p>
            <a:r>
              <a:rPr lang="en-US" sz="2800" dirty="0" smtClean="0"/>
              <a:t>Healthful lifestyle</a:t>
            </a:r>
          </a:p>
          <a:p>
            <a:r>
              <a:rPr lang="en-US" sz="2800" dirty="0" smtClean="0"/>
              <a:t>Regular schedule</a:t>
            </a:r>
          </a:p>
          <a:p>
            <a:r>
              <a:rPr lang="en-US" sz="2800" dirty="0" smtClean="0"/>
              <a:t>“Go with” your circadian rhythm</a:t>
            </a:r>
          </a:p>
          <a:p>
            <a:r>
              <a:rPr lang="en-US" sz="2800" dirty="0" smtClean="0"/>
              <a:t>Be smart about caffeine use</a:t>
            </a:r>
          </a:p>
          <a:p>
            <a:r>
              <a:rPr lang="en-US" sz="2800" dirty="0" smtClean="0"/>
              <a:t>Communicate and encourage each other </a:t>
            </a:r>
          </a:p>
        </p:txBody>
      </p:sp>
      <p:pic>
        <p:nvPicPr>
          <p:cNvPr id="94212" name="Picture 2" title="Man sleeping soundly, head on pillow"/>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0600" y="1751013"/>
            <a:ext cx="3590925"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pPr eaLnBrk="1" hangingPunct="1">
              <a:lnSpc>
                <a:spcPts val="4575"/>
              </a:lnSpc>
            </a:pPr>
            <a:r>
              <a:rPr lang="en-US" sz="4900" smtClean="0"/>
              <a:t>Getting Good At-Home Sleep </a:t>
            </a:r>
            <a:endParaRPr lang="en-US" smtClean="0"/>
          </a:p>
        </p:txBody>
      </p:sp>
      <p:sp>
        <p:nvSpPr>
          <p:cNvPr id="95235" name="Content Placeholder 2"/>
          <p:cNvSpPr>
            <a:spLocks noGrp="1"/>
          </p:cNvSpPr>
          <p:nvPr>
            <p:ph idx="1"/>
          </p:nvPr>
        </p:nvSpPr>
        <p:spPr>
          <a:xfrm>
            <a:off x="457200" y="1600200"/>
            <a:ext cx="5715000" cy="4525963"/>
          </a:xfrm>
        </p:spPr>
        <p:txBody>
          <a:bodyPr/>
          <a:lstStyle/>
          <a:p>
            <a:pPr>
              <a:spcBef>
                <a:spcPts val="300"/>
              </a:spcBef>
            </a:pPr>
            <a:r>
              <a:rPr lang="en-US" sz="2600" dirty="0" smtClean="0"/>
              <a:t>Recognize the key role of family</a:t>
            </a:r>
          </a:p>
          <a:p>
            <a:pPr>
              <a:spcBef>
                <a:spcPts val="300"/>
              </a:spcBef>
            </a:pPr>
            <a:r>
              <a:rPr lang="en-US" sz="2600" dirty="0" smtClean="0"/>
              <a:t>Bedroom should be:</a:t>
            </a:r>
          </a:p>
          <a:p>
            <a:pPr lvl="1" eaLnBrk="1" hangingPunct="1">
              <a:spcBef>
                <a:spcPts val="300"/>
              </a:spcBef>
            </a:pPr>
            <a:r>
              <a:rPr lang="en-US" sz="2600" dirty="0" smtClean="0"/>
              <a:t>Cool</a:t>
            </a:r>
          </a:p>
          <a:p>
            <a:pPr lvl="1" eaLnBrk="1" hangingPunct="1">
              <a:spcBef>
                <a:spcPts val="300"/>
              </a:spcBef>
            </a:pPr>
            <a:r>
              <a:rPr lang="en-US" sz="2600" dirty="0" smtClean="0"/>
              <a:t>Quiet</a:t>
            </a:r>
          </a:p>
          <a:p>
            <a:pPr lvl="1" eaLnBrk="1" hangingPunct="1">
              <a:spcBef>
                <a:spcPts val="300"/>
              </a:spcBef>
            </a:pPr>
            <a:r>
              <a:rPr lang="en-US" sz="2600" dirty="0" smtClean="0"/>
              <a:t>Completely dark</a:t>
            </a:r>
          </a:p>
          <a:p>
            <a:pPr>
              <a:spcBef>
                <a:spcPts val="300"/>
              </a:spcBef>
            </a:pPr>
            <a:r>
              <a:rPr lang="en-US" sz="2600" dirty="0" smtClean="0"/>
              <a:t>Pre-sleep routine:</a:t>
            </a:r>
          </a:p>
          <a:p>
            <a:pPr lvl="1" eaLnBrk="1" hangingPunct="1">
              <a:spcBef>
                <a:spcPts val="300"/>
              </a:spcBef>
            </a:pPr>
            <a:r>
              <a:rPr lang="en-US" sz="2600" dirty="0" smtClean="0"/>
              <a:t>“Gear down”</a:t>
            </a:r>
          </a:p>
          <a:p>
            <a:pPr lvl="1" eaLnBrk="1" hangingPunct="1">
              <a:spcBef>
                <a:spcPts val="300"/>
              </a:spcBef>
            </a:pPr>
            <a:r>
              <a:rPr lang="en-US" sz="2600" dirty="0" smtClean="0"/>
              <a:t>Lower lights</a:t>
            </a:r>
          </a:p>
          <a:p>
            <a:pPr>
              <a:spcBef>
                <a:spcPts val="300"/>
              </a:spcBef>
            </a:pPr>
            <a:r>
              <a:rPr lang="en-US" sz="2600" dirty="0" smtClean="0"/>
              <a:t>Be active &amp; have fun, </a:t>
            </a:r>
            <a:r>
              <a:rPr lang="en-US" sz="2600" b="1" i="1" dirty="0" smtClean="0"/>
              <a:t>but don’t exhaust yourself! </a:t>
            </a:r>
            <a:r>
              <a:rPr lang="en-US" sz="2600" i="1" dirty="0" smtClean="0"/>
              <a:t> </a:t>
            </a:r>
            <a:r>
              <a:rPr lang="en-US" sz="2600" dirty="0" smtClean="0"/>
              <a:t>Take time to relax</a:t>
            </a:r>
          </a:p>
        </p:txBody>
      </p:sp>
      <p:pic>
        <p:nvPicPr>
          <p:cNvPr id="95236" name="Picture 2" title="man in hammoc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4114800"/>
            <a:ext cx="2728913"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2" title="Couple sleeping comfortably"/>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62600" y="1600200"/>
            <a:ext cx="2932113"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Importance of Sleep, Alertness, &amp; Wellness to Safety </a:t>
            </a:r>
            <a:endParaRPr lang="en-US" dirty="0"/>
          </a:p>
        </p:txBody>
      </p:sp>
      <p:sp>
        <p:nvSpPr>
          <p:cNvPr id="3" name="Content Placeholder 2"/>
          <p:cNvSpPr>
            <a:spLocks noGrp="1"/>
          </p:cNvSpPr>
          <p:nvPr>
            <p:ph idx="1"/>
          </p:nvPr>
        </p:nvSpPr>
        <p:spPr>
          <a:xfrm>
            <a:off x="457200" y="1600200"/>
            <a:ext cx="5791200" cy="4525963"/>
          </a:xfrm>
        </p:spPr>
        <p:txBody>
          <a:bodyPr rtlCol="0">
            <a:normAutofit lnSpcReduction="10000"/>
          </a:bodyPr>
          <a:lstStyle/>
          <a:p>
            <a:pPr fontAlgn="auto">
              <a:spcAft>
                <a:spcPts val="0"/>
              </a:spcAft>
              <a:buFont typeface="Arial" pitchFamily="34" charset="0"/>
              <a:buChar char="•"/>
              <a:defRPr/>
            </a:pPr>
            <a:r>
              <a:rPr lang="en-US" dirty="0" smtClean="0"/>
              <a:t>Falling asleep-at-the-wheel is a top cause of crash deaths for commercial drivers</a:t>
            </a:r>
          </a:p>
          <a:p>
            <a:pPr fontAlgn="auto">
              <a:spcAft>
                <a:spcPts val="0"/>
              </a:spcAft>
              <a:buFont typeface="Arial" pitchFamily="34" charset="0"/>
              <a:buChar char="•"/>
              <a:defRPr/>
            </a:pPr>
            <a:r>
              <a:rPr lang="en-US" dirty="0" smtClean="0"/>
              <a:t>Medical crises are another major cause of road deaths </a:t>
            </a:r>
            <a:endParaRPr lang="en-US" sz="1900" dirty="0" smtClean="0"/>
          </a:p>
          <a:p>
            <a:pPr fontAlgn="auto">
              <a:spcAft>
                <a:spcPts val="0"/>
              </a:spcAft>
              <a:buFont typeface="Arial" pitchFamily="34" charset="0"/>
              <a:buChar char="•"/>
              <a:defRPr/>
            </a:pPr>
            <a:r>
              <a:rPr lang="en-US" dirty="0" smtClean="0"/>
              <a:t>A serious at-fault crash can end a driver’s career</a:t>
            </a:r>
          </a:p>
          <a:p>
            <a:pPr fontAlgn="auto">
              <a:spcAft>
                <a:spcPts val="0"/>
              </a:spcAft>
              <a:buFont typeface="Arial" pitchFamily="34" charset="0"/>
              <a:buChar char="•"/>
              <a:defRPr/>
            </a:pPr>
            <a:r>
              <a:rPr lang="en-US" dirty="0" smtClean="0"/>
              <a:t>It can put a company out of business</a:t>
            </a:r>
            <a:endParaRPr lang="en-US" dirty="0"/>
          </a:p>
        </p:txBody>
      </p:sp>
      <p:pic>
        <p:nvPicPr>
          <p:cNvPr id="15364" name="Picture 2" title="fire truck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7138" y="1674813"/>
            <a:ext cx="2547937"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title="Ambulance on roa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7138" y="4114800"/>
            <a:ext cx="2692486" cy="1794991"/>
          </a:xfrm>
          <a:prstGeom prst="rect">
            <a:avLst/>
          </a:prstGeom>
        </p:spPr>
      </p:pic>
    </p:spTree>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pPr eaLnBrk="1" hangingPunct="1">
              <a:lnSpc>
                <a:spcPts val="4575"/>
              </a:lnSpc>
            </a:pPr>
            <a:r>
              <a:rPr lang="en-US" smtClean="0"/>
              <a:t>Daytime Sleeping </a:t>
            </a:r>
          </a:p>
        </p:txBody>
      </p:sp>
      <p:sp>
        <p:nvSpPr>
          <p:cNvPr id="96259" name="Content Placeholder 2"/>
          <p:cNvSpPr>
            <a:spLocks noGrp="1"/>
          </p:cNvSpPr>
          <p:nvPr>
            <p:ph idx="1"/>
          </p:nvPr>
        </p:nvSpPr>
        <p:spPr>
          <a:xfrm>
            <a:off x="457200" y="1524000"/>
            <a:ext cx="8229600" cy="4525963"/>
          </a:xfrm>
        </p:spPr>
        <p:txBody>
          <a:bodyPr/>
          <a:lstStyle/>
          <a:p>
            <a:pPr>
              <a:spcBef>
                <a:spcPts val="300"/>
              </a:spcBef>
            </a:pPr>
            <a:r>
              <a:rPr lang="en-US" sz="2800" dirty="0" smtClean="0"/>
              <a:t>Difficult for adults:</a:t>
            </a:r>
          </a:p>
          <a:p>
            <a:pPr lvl="1" eaLnBrk="1" hangingPunct="1">
              <a:spcBef>
                <a:spcPts val="300"/>
              </a:spcBef>
            </a:pPr>
            <a:r>
              <a:rPr lang="en-US" dirty="0" smtClean="0"/>
              <a:t>Daytime circadian arousal</a:t>
            </a:r>
          </a:p>
          <a:p>
            <a:pPr lvl="1" eaLnBrk="1" hangingPunct="1">
              <a:spcBef>
                <a:spcPts val="300"/>
              </a:spcBef>
            </a:pPr>
            <a:r>
              <a:rPr lang="en-US" dirty="0" smtClean="0"/>
              <a:t>Alerting effects of light</a:t>
            </a:r>
          </a:p>
          <a:p>
            <a:pPr lvl="1" eaLnBrk="1" hangingPunct="1">
              <a:spcBef>
                <a:spcPts val="300"/>
              </a:spcBef>
            </a:pPr>
            <a:r>
              <a:rPr lang="en-US" dirty="0" smtClean="0"/>
              <a:t>Noise, interruptions</a:t>
            </a:r>
          </a:p>
          <a:p>
            <a:pPr lvl="1" eaLnBrk="1" hangingPunct="1">
              <a:spcBef>
                <a:spcPts val="300"/>
              </a:spcBef>
            </a:pPr>
            <a:r>
              <a:rPr lang="en-US" dirty="0" smtClean="0"/>
              <a:t>Competing demands</a:t>
            </a:r>
          </a:p>
          <a:p>
            <a:pPr>
              <a:spcBef>
                <a:spcPts val="300"/>
              </a:spcBef>
            </a:pPr>
            <a:r>
              <a:rPr lang="en-US" sz="2800" dirty="0" smtClean="0"/>
              <a:t>To improve daytime sleep:</a:t>
            </a:r>
          </a:p>
          <a:p>
            <a:pPr lvl="1" eaLnBrk="1" hangingPunct="1">
              <a:spcBef>
                <a:spcPts val="300"/>
              </a:spcBef>
            </a:pPr>
            <a:r>
              <a:rPr lang="en-US" dirty="0" smtClean="0"/>
              <a:t>Pre-sleep wind down</a:t>
            </a:r>
          </a:p>
          <a:p>
            <a:pPr lvl="1" eaLnBrk="1" hangingPunct="1">
              <a:spcBef>
                <a:spcPts val="300"/>
              </a:spcBef>
            </a:pPr>
            <a:r>
              <a:rPr lang="en-US" b="1" i="1" dirty="0" smtClean="0"/>
              <a:t>Completely dark </a:t>
            </a:r>
            <a:r>
              <a:rPr lang="en-US" dirty="0" smtClean="0"/>
              <a:t>bedroom</a:t>
            </a:r>
          </a:p>
          <a:p>
            <a:pPr lvl="1" eaLnBrk="1" hangingPunct="1">
              <a:spcBef>
                <a:spcPts val="300"/>
              </a:spcBef>
            </a:pPr>
            <a:r>
              <a:rPr lang="en-US" dirty="0" smtClean="0"/>
              <a:t>Eyeshades &amp; earplugs</a:t>
            </a:r>
          </a:p>
          <a:p>
            <a:pPr lvl="1" eaLnBrk="1" hangingPunct="1">
              <a:spcBef>
                <a:spcPts val="300"/>
              </a:spcBef>
            </a:pPr>
            <a:r>
              <a:rPr lang="en-US" dirty="0" smtClean="0"/>
              <a:t>Respect driver’s need to sleep as a family priority</a:t>
            </a:r>
          </a:p>
        </p:txBody>
      </p:sp>
      <p:pic>
        <p:nvPicPr>
          <p:cNvPr id="96260" name="Picture 8" title="man on pillow"/>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86400" y="2743200"/>
            <a:ext cx="30670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lnSpc>
                <a:spcPts val="4575"/>
              </a:lnSpc>
            </a:pPr>
            <a:r>
              <a:rPr lang="en-US" smtClean="0"/>
              <a:t>Critical At-Home Times for Drivers </a:t>
            </a:r>
          </a:p>
        </p:txBody>
      </p:sp>
      <p:sp>
        <p:nvSpPr>
          <p:cNvPr id="97283" name="Content Placeholder 2"/>
          <p:cNvSpPr>
            <a:spLocks noGrp="1"/>
          </p:cNvSpPr>
          <p:nvPr>
            <p:ph idx="1"/>
          </p:nvPr>
        </p:nvSpPr>
        <p:spPr>
          <a:xfrm>
            <a:off x="457200" y="1600200"/>
            <a:ext cx="5029200" cy="4525963"/>
          </a:xfrm>
        </p:spPr>
        <p:txBody>
          <a:bodyPr/>
          <a:lstStyle/>
          <a:p>
            <a:r>
              <a:rPr lang="en-US" sz="3600" dirty="0" smtClean="0"/>
              <a:t>Just </a:t>
            </a:r>
            <a:r>
              <a:rPr lang="en-US" sz="3600" b="1" i="1" dirty="0" smtClean="0"/>
              <a:t>before</a:t>
            </a:r>
            <a:r>
              <a:rPr lang="en-US" sz="3600" dirty="0" smtClean="0"/>
              <a:t> a trip.  Driver needs a good night’s sleep!</a:t>
            </a:r>
          </a:p>
          <a:p>
            <a:r>
              <a:rPr lang="en-US" sz="3600" dirty="0" smtClean="0"/>
              <a:t>Just </a:t>
            </a:r>
            <a:r>
              <a:rPr lang="en-US" sz="3600" b="1" i="1" dirty="0" smtClean="0"/>
              <a:t>after</a:t>
            </a:r>
            <a:r>
              <a:rPr lang="en-US" sz="3600" dirty="0" smtClean="0"/>
              <a:t> a trip.  Driver needs to relax, unwind, and sleep</a:t>
            </a:r>
          </a:p>
        </p:txBody>
      </p:sp>
      <p:pic>
        <p:nvPicPr>
          <p:cNvPr id="97284" name="Picture 2" title="Driver and daughter togeth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1200" y="2133600"/>
            <a:ext cx="2327275"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5"/>
          <p:cNvSpPr>
            <a:spLocks noGrp="1"/>
          </p:cNvSpPr>
          <p:nvPr>
            <p:ph type="ctrTitle"/>
          </p:nvPr>
        </p:nvSpPr>
        <p:spPr>
          <a:solidFill>
            <a:srgbClr val="C00000">
              <a:alpha val="59999"/>
            </a:srgbClr>
          </a:solidFill>
          <a:ln w="9525" cmpd="sng"/>
        </p:spPr>
        <p:txBody>
          <a:bodyPr/>
          <a:lstStyle/>
          <a:p>
            <a:pPr eaLnBrk="1" hangingPunct="1"/>
            <a:r>
              <a:rPr lang="en-US" dirty="0" smtClean="0"/>
              <a:t>Conclusion: Review and Summary</a:t>
            </a:r>
          </a:p>
        </p:txBody>
      </p:sp>
    </p:spTree>
  </p:cSld>
  <p:clrMapOvr>
    <a:masterClrMapping/>
  </p:clrMapOvr>
  <p:transition spd="slow">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Review:  Fatigue-Related </a:t>
            </a:r>
            <a:br>
              <a:rPr lang="en-US" sz="4900" dirty="0" smtClean="0"/>
            </a:br>
            <a:r>
              <a:rPr lang="en-US" sz="4900" dirty="0" smtClean="0"/>
              <a:t>Terms &amp; Concepts (1 of 2) </a:t>
            </a:r>
            <a:endParaRPr lang="en-US" dirty="0"/>
          </a:p>
        </p:txBody>
      </p:sp>
      <p:sp>
        <p:nvSpPr>
          <p:cNvPr id="100355" name="Content Placeholder 2"/>
          <p:cNvSpPr>
            <a:spLocks noGrp="1"/>
          </p:cNvSpPr>
          <p:nvPr>
            <p:ph sz="half" idx="1"/>
          </p:nvPr>
        </p:nvSpPr>
        <p:spPr/>
        <p:txBody>
          <a:bodyPr/>
          <a:lstStyle/>
          <a:p>
            <a:r>
              <a:rPr lang="en-US" sz="3200" dirty="0" smtClean="0"/>
              <a:t>Alertness</a:t>
            </a:r>
          </a:p>
          <a:p>
            <a:r>
              <a:rPr lang="en-US" sz="3200" dirty="0" smtClean="0"/>
              <a:t>Wellness</a:t>
            </a:r>
            <a:endParaRPr lang="en-US" sz="3200" dirty="0" smtClean="0">
              <a:sym typeface="Wingdings" pitchFamily="2" charset="2"/>
            </a:endParaRPr>
          </a:p>
          <a:p>
            <a:r>
              <a:rPr lang="en-US" sz="3200" dirty="0" smtClean="0">
                <a:sym typeface="Wingdings" pitchFamily="2" charset="2"/>
              </a:rPr>
              <a:t>Fatigue</a:t>
            </a:r>
          </a:p>
          <a:p>
            <a:r>
              <a:rPr lang="en-US" sz="3200" dirty="0" smtClean="0">
                <a:sym typeface="Wingdings" pitchFamily="2" charset="2"/>
              </a:rPr>
              <a:t>Acute vs. chronic fatigue</a:t>
            </a:r>
          </a:p>
          <a:p>
            <a:r>
              <a:rPr lang="en-US" sz="3200" dirty="0" err="1" smtClean="0">
                <a:sym typeface="Wingdings" pitchFamily="2" charset="2"/>
              </a:rPr>
              <a:t>Microsleeps</a:t>
            </a:r>
            <a:endParaRPr lang="en-US" sz="3200" dirty="0" smtClean="0">
              <a:sym typeface="Wingdings" pitchFamily="2" charset="2"/>
            </a:endParaRPr>
          </a:p>
          <a:p>
            <a:endParaRPr lang="en-US" sz="2900" dirty="0" smtClean="0">
              <a:solidFill>
                <a:srgbClr val="002060"/>
              </a:solidFill>
              <a:sym typeface="Wingdings" pitchFamily="2" charset="2"/>
            </a:endParaRPr>
          </a:p>
          <a:p>
            <a:pPr>
              <a:buFont typeface="Arial" charset="0"/>
              <a:buNone/>
            </a:pPr>
            <a:endParaRPr lang="en-US" sz="1800" dirty="0" smtClean="0">
              <a:solidFill>
                <a:srgbClr val="002060"/>
              </a:solidFill>
              <a:sym typeface="Wingdings" pitchFamily="2" charset="2"/>
            </a:endParaRPr>
          </a:p>
          <a:p>
            <a:endParaRPr lang="en-US" sz="1800" dirty="0" smtClean="0">
              <a:solidFill>
                <a:srgbClr val="002060"/>
              </a:solidFill>
              <a:sym typeface="Wingdings" pitchFamily="2" charset="2"/>
            </a:endParaRPr>
          </a:p>
          <a:p>
            <a:endParaRPr lang="en-US" sz="2400" dirty="0" smtClean="0">
              <a:solidFill>
                <a:srgbClr val="002060"/>
              </a:solidFill>
            </a:endParaRPr>
          </a:p>
        </p:txBody>
      </p:sp>
      <p:sp>
        <p:nvSpPr>
          <p:cNvPr id="100356" name="Content Placeholder 3"/>
          <p:cNvSpPr>
            <a:spLocks noGrp="1"/>
          </p:cNvSpPr>
          <p:nvPr>
            <p:ph sz="half" idx="2"/>
          </p:nvPr>
        </p:nvSpPr>
        <p:spPr/>
        <p:txBody>
          <a:bodyPr/>
          <a:lstStyle/>
          <a:p>
            <a:r>
              <a:rPr lang="en-US" sz="3200" dirty="0" smtClean="0">
                <a:sym typeface="Wingdings" pitchFamily="2" charset="2"/>
              </a:rPr>
              <a:t>Sleep deprivation:  performance and health effects</a:t>
            </a:r>
          </a:p>
          <a:p>
            <a:r>
              <a:rPr lang="en-US" sz="3200" dirty="0" smtClean="0">
                <a:sym typeface="Wingdings" pitchFamily="2" charset="2"/>
              </a:rPr>
              <a:t>Sleep debt</a:t>
            </a:r>
          </a:p>
          <a:p>
            <a:r>
              <a:rPr lang="en-US" sz="3200" dirty="0" smtClean="0">
                <a:sym typeface="Wingdings" pitchFamily="2" charset="2"/>
              </a:rPr>
              <a:t>Recovery</a:t>
            </a:r>
          </a:p>
          <a:p>
            <a:r>
              <a:rPr lang="en-US" sz="3200" dirty="0" smtClean="0">
                <a:sym typeface="Wingdings" pitchFamily="2" charset="2"/>
              </a:rPr>
              <a:t>“Regular” &amp; REM Sleep</a:t>
            </a:r>
          </a:p>
          <a:p>
            <a:pPr>
              <a:buFont typeface="Arial" charset="0"/>
              <a:buNone/>
            </a:pPr>
            <a:endParaRPr lang="en-US" dirty="0" smtClean="0">
              <a:solidFill>
                <a:srgbClr val="800000"/>
              </a:solidFill>
              <a:sym typeface="Wingdings" pitchFamily="2" charset="2"/>
            </a:endParaRPr>
          </a:p>
        </p:txBody>
      </p:sp>
    </p:spTree>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4"/>
          <p:cNvSpPr>
            <a:spLocks noGrp="1"/>
          </p:cNvSpPr>
          <p:nvPr>
            <p:ph type="title"/>
          </p:nvPr>
        </p:nvSpPr>
        <p:spPr/>
        <p:txBody>
          <a:bodyPr/>
          <a:lstStyle/>
          <a:p>
            <a:pPr eaLnBrk="1" hangingPunct="1"/>
            <a:r>
              <a:rPr lang="en-US" smtClean="0"/>
              <a:t>Review:  Fatigue-Related </a:t>
            </a:r>
            <a:br>
              <a:rPr lang="en-US" smtClean="0"/>
            </a:br>
            <a:r>
              <a:rPr lang="en-US" smtClean="0"/>
              <a:t>Terms &amp; Concepts (2 of 2) </a:t>
            </a:r>
          </a:p>
        </p:txBody>
      </p:sp>
      <p:sp>
        <p:nvSpPr>
          <p:cNvPr id="101379" name="Content Placeholder 2"/>
          <p:cNvSpPr>
            <a:spLocks noGrp="1"/>
          </p:cNvSpPr>
          <p:nvPr>
            <p:ph sz="half" idx="1"/>
          </p:nvPr>
        </p:nvSpPr>
        <p:spPr/>
        <p:txBody>
          <a:bodyPr/>
          <a:lstStyle/>
          <a:p>
            <a:r>
              <a:rPr lang="en-US" sz="3200" dirty="0" smtClean="0">
                <a:sym typeface="Wingdings" pitchFamily="2" charset="2"/>
              </a:rPr>
              <a:t>Circadian rhythms</a:t>
            </a:r>
          </a:p>
          <a:p>
            <a:r>
              <a:rPr lang="en-US" sz="3200" dirty="0" smtClean="0">
                <a:sym typeface="Wingdings" pitchFamily="2" charset="2"/>
              </a:rPr>
              <a:t>Time awake</a:t>
            </a:r>
          </a:p>
          <a:p>
            <a:r>
              <a:rPr lang="en-US" sz="3200" dirty="0" smtClean="0">
                <a:sym typeface="Wingdings" pitchFamily="2" charset="2"/>
              </a:rPr>
              <a:t>Individual differences in fatigue susceptibility</a:t>
            </a:r>
          </a:p>
          <a:p>
            <a:r>
              <a:rPr lang="en-US" sz="3200" dirty="0" smtClean="0">
                <a:sym typeface="Wingdings" pitchFamily="2" charset="2"/>
              </a:rPr>
              <a:t>Sleep disorders</a:t>
            </a:r>
          </a:p>
          <a:p>
            <a:endParaRPr lang="en-US" sz="1800" dirty="0" smtClean="0">
              <a:solidFill>
                <a:srgbClr val="002060"/>
              </a:solidFill>
              <a:sym typeface="Wingdings" pitchFamily="2" charset="2"/>
            </a:endParaRPr>
          </a:p>
          <a:p>
            <a:endParaRPr lang="en-US" sz="2400" dirty="0" smtClean="0">
              <a:solidFill>
                <a:srgbClr val="002060"/>
              </a:solidFill>
            </a:endParaRPr>
          </a:p>
        </p:txBody>
      </p:sp>
      <p:sp>
        <p:nvSpPr>
          <p:cNvPr id="101380" name="Content Placeholder 3"/>
          <p:cNvSpPr>
            <a:spLocks noGrp="1"/>
          </p:cNvSpPr>
          <p:nvPr>
            <p:ph sz="half" idx="2"/>
          </p:nvPr>
        </p:nvSpPr>
        <p:spPr/>
        <p:txBody>
          <a:bodyPr/>
          <a:lstStyle/>
          <a:p>
            <a:r>
              <a:rPr lang="en-US" sz="3200" dirty="0" smtClean="0">
                <a:sym typeface="Wingdings" pitchFamily="2" charset="2"/>
              </a:rPr>
              <a:t>Obstructive Sleep Apnea</a:t>
            </a:r>
          </a:p>
          <a:p>
            <a:r>
              <a:rPr lang="en-US" sz="3200" dirty="0" smtClean="0">
                <a:sym typeface="Wingdings" pitchFamily="2" charset="2"/>
              </a:rPr>
              <a:t>Insomnia</a:t>
            </a:r>
          </a:p>
          <a:p>
            <a:r>
              <a:rPr lang="en-US" sz="3200" dirty="0" smtClean="0">
                <a:sym typeface="Wingdings" pitchFamily="2" charset="2"/>
              </a:rPr>
              <a:t>Health &amp; wellness</a:t>
            </a:r>
          </a:p>
          <a:p>
            <a:r>
              <a:rPr lang="en-US" sz="3200" dirty="0" smtClean="0">
                <a:sym typeface="Wingdings" pitchFamily="2" charset="2"/>
              </a:rPr>
              <a:t>Drugs &amp; medications</a:t>
            </a:r>
          </a:p>
          <a:p>
            <a:r>
              <a:rPr lang="en-US" sz="3200" dirty="0" smtClean="0">
                <a:sym typeface="Wingdings" pitchFamily="2" charset="2"/>
              </a:rPr>
              <a:t>Critical at-home times</a:t>
            </a:r>
          </a:p>
          <a:p>
            <a:endParaRPr lang="en-US" sz="3200" dirty="0" smtClean="0">
              <a:solidFill>
                <a:srgbClr val="800000"/>
              </a:solidFill>
              <a:sym typeface="Wingdings" pitchFamily="2" charset="2"/>
            </a:endParaRPr>
          </a:p>
        </p:txBody>
      </p:sp>
    </p:spTree>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pPr eaLnBrk="1" hangingPunct="1">
              <a:lnSpc>
                <a:spcPts val="4575"/>
              </a:lnSpc>
            </a:pPr>
            <a:r>
              <a:rPr lang="en-US" sz="4900" dirty="0" smtClean="0"/>
              <a:t>Home &amp; Family </a:t>
            </a:r>
            <a:endParaRPr lang="en-US" dirty="0" smtClean="0"/>
          </a:p>
        </p:txBody>
      </p:sp>
      <p:sp>
        <p:nvSpPr>
          <p:cNvPr id="102403" name="Content Placeholder 2"/>
          <p:cNvSpPr>
            <a:spLocks noGrp="1"/>
          </p:cNvSpPr>
          <p:nvPr>
            <p:ph idx="1"/>
          </p:nvPr>
        </p:nvSpPr>
        <p:spPr>
          <a:xfrm>
            <a:off x="457200" y="1600200"/>
            <a:ext cx="4876800" cy="4648200"/>
          </a:xfrm>
        </p:spPr>
        <p:txBody>
          <a:bodyPr/>
          <a:lstStyle/>
          <a:p>
            <a:r>
              <a:rPr lang="en-US" smtClean="0"/>
              <a:t>Sleep is a biological need</a:t>
            </a:r>
          </a:p>
          <a:p>
            <a:r>
              <a:rPr lang="en-US" smtClean="0"/>
              <a:t>Sleep and other health-related behaviors affect performance and quality of life</a:t>
            </a:r>
          </a:p>
          <a:p>
            <a:r>
              <a:rPr lang="en-US" smtClean="0">
                <a:sym typeface="Wingdings" pitchFamily="2" charset="2"/>
              </a:rPr>
              <a:t>Home and family are the </a:t>
            </a:r>
            <a:r>
              <a:rPr lang="en-US" b="1" smtClean="0">
                <a:sym typeface="Wingdings" pitchFamily="2" charset="2"/>
              </a:rPr>
              <a:t>foundation</a:t>
            </a:r>
            <a:r>
              <a:rPr lang="en-US" smtClean="0">
                <a:sym typeface="Wingdings" pitchFamily="2" charset="2"/>
              </a:rPr>
              <a:t> for driver wellness and safety</a:t>
            </a:r>
            <a:endParaRPr lang="en-US" smtClean="0"/>
          </a:p>
        </p:txBody>
      </p:sp>
      <p:pic>
        <p:nvPicPr>
          <p:cNvPr id="102404" name="Picture 2" title="Family phot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62800" y="3543300"/>
            <a:ext cx="1700213"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3" descr="P:\457407\Working\Documents\Module Content\istock photos\Module 4\old man asleep.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72200" y="1812925"/>
            <a:ext cx="260985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lnSpc>
                <a:spcPts val="4575"/>
              </a:lnSpc>
            </a:pPr>
            <a:r>
              <a:rPr lang="en-US" smtClean="0"/>
              <a:t>Drivers, Families, &amp; Employers:</a:t>
            </a:r>
            <a:br>
              <a:rPr lang="en-US" smtClean="0"/>
            </a:br>
            <a:r>
              <a:rPr lang="en-US" smtClean="0"/>
              <a:t>Working Together for Driver Safety!</a:t>
            </a:r>
          </a:p>
        </p:txBody>
      </p:sp>
      <p:pic>
        <p:nvPicPr>
          <p:cNvPr id="103427" name="Picture 10" title="Overlapping circles:  drivers, employers, families = safety"/>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4600" y="15240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pPr eaLnBrk="1" hangingPunct="1">
              <a:lnSpc>
                <a:spcPts val="4575"/>
              </a:lnSpc>
            </a:pPr>
            <a:r>
              <a:rPr lang="en-US" sz="4900" smtClean="0"/>
              <a:t>Module 4 Exam </a:t>
            </a:r>
            <a:endParaRPr lang="en-US" smtClean="0"/>
          </a:p>
        </p:txBody>
      </p:sp>
    </p:spTree>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lnSpc>
                <a:spcPts val="4575"/>
              </a:lnSpc>
            </a:pPr>
            <a:r>
              <a:rPr lang="en-US" smtClean="0"/>
              <a:t>Alertness, Wellness, &amp; Sleep </a:t>
            </a:r>
          </a:p>
        </p:txBody>
      </p:sp>
      <p:sp>
        <p:nvSpPr>
          <p:cNvPr id="16387" name="Content Placeholder 2"/>
          <p:cNvSpPr>
            <a:spLocks noGrp="1"/>
          </p:cNvSpPr>
          <p:nvPr>
            <p:ph idx="1"/>
          </p:nvPr>
        </p:nvSpPr>
        <p:spPr>
          <a:xfrm>
            <a:off x="457200" y="1600200"/>
            <a:ext cx="5715000" cy="4525963"/>
          </a:xfrm>
        </p:spPr>
        <p:txBody>
          <a:bodyPr/>
          <a:lstStyle/>
          <a:p>
            <a:r>
              <a:rPr lang="en-US" dirty="0" smtClean="0"/>
              <a:t>What is alertness?</a:t>
            </a:r>
            <a:br>
              <a:rPr lang="en-US" dirty="0" smtClean="0"/>
            </a:br>
            <a:r>
              <a:rPr lang="en-US" dirty="0" smtClean="0"/>
              <a:t>Alert = awake + attentive</a:t>
            </a:r>
          </a:p>
          <a:p>
            <a:r>
              <a:rPr lang="en-US" dirty="0" smtClean="0"/>
              <a:t>What is wellness?</a:t>
            </a:r>
            <a:br>
              <a:rPr lang="en-US" dirty="0" smtClean="0"/>
            </a:br>
            <a:r>
              <a:rPr lang="en-US" dirty="0" smtClean="0"/>
              <a:t>Wellness = physical, mental, emotional, &amp; behavioral health and well-being</a:t>
            </a:r>
          </a:p>
          <a:p>
            <a:r>
              <a:rPr lang="en-US" dirty="0" smtClean="0"/>
              <a:t>Good sleep is essential for both alertness and wellness</a:t>
            </a:r>
          </a:p>
        </p:txBody>
      </p:sp>
      <p:pic>
        <p:nvPicPr>
          <p:cNvPr id="16388" name="Picture 2" title="Alert, smiling bus driv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19888" y="2336800"/>
            <a:ext cx="2174875"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304800"/>
            <a:ext cx="8229600" cy="1143000"/>
          </a:xfrm>
        </p:spPr>
        <p:txBody>
          <a:bodyPr/>
          <a:lstStyle/>
          <a:p>
            <a:pPr>
              <a:lnSpc>
                <a:spcPts val="4575"/>
              </a:lnSpc>
            </a:pPr>
            <a:r>
              <a:rPr lang="en-US" smtClean="0"/>
              <a:t>Good Sleep:  A Key to</a:t>
            </a:r>
            <a:br>
              <a:rPr lang="en-US" smtClean="0"/>
            </a:br>
            <a:r>
              <a:rPr lang="en-US" smtClean="0"/>
              <a:t>Performance &amp; Happiness</a:t>
            </a:r>
            <a:endParaRPr lang="en-US" sz="2400" smtClean="0">
              <a:solidFill>
                <a:srgbClr val="FF0000"/>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95600" y="2514600"/>
            <a:ext cx="36576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32113" y="2509838"/>
            <a:ext cx="36576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51163" y="2514600"/>
            <a:ext cx="36576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67038" y="2530475"/>
            <a:ext cx="36576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title="Good Sleep Flowchart"/>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67038" y="2493963"/>
            <a:ext cx="36576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3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500"/>
                                        <p:tgtEl>
                                          <p:spTgt spid="8"/>
                                        </p:tgtEl>
                                      </p:cBhvr>
                                    </p:animEffect>
                                  </p:childTnLst>
                                </p:cTn>
                              </p:par>
                              <p:par>
                                <p:cTn id="13" presetID="10" presetClass="entr" presetSubtype="0" fill="hold" nodeType="withEffect">
                                  <p:stCondLst>
                                    <p:cond delay="6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10" presetClass="entr" presetSubtype="0" fill="hold" nodeType="withEffect">
                                  <p:stCondLst>
                                    <p:cond delay="10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500"/>
                                        <p:tgtEl>
                                          <p:spTgt spid="10"/>
                                        </p:tgtEl>
                                      </p:cBhvr>
                                    </p:animEffect>
                                  </p:childTnLst>
                                </p:cTn>
                              </p:par>
                              <p:par>
                                <p:cTn id="19" presetID="10" presetClass="entr" presetSubtype="0" fill="hold" nodeType="withEffect">
                                  <p:stCondLst>
                                    <p:cond delay="13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CDF55FE2AFCA841960F7B1435022C93" ma:contentTypeVersion="0" ma:contentTypeDescription="Create a new document." ma:contentTypeScope="" ma:versionID="87742fe2b63400c7eec9599042218f6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C447E5-FB56-4DAC-911E-16A2DE65BA98}">
  <ds:schemaRefs>
    <ds:schemaRef ds:uri="http://schemas.microsoft.com/sharepoint/v3/contenttype/forms"/>
  </ds:schemaRefs>
</ds:datastoreItem>
</file>

<file path=customXml/itemProps2.xml><?xml version="1.0" encoding="utf-8"?>
<ds:datastoreItem xmlns:ds="http://schemas.openxmlformats.org/officeDocument/2006/customXml" ds:itemID="{B2AA4563-41DD-45DE-8DAF-6FB15458F3D4}">
  <ds:schemaRefs>
    <ds:schemaRef ds:uri="http://purl.org/dc/term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elements/1.1/"/>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A3286CB4-CD11-42D1-B15F-C8737C0FE3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16822</TotalTime>
  <Words>13099</Words>
  <Application>Microsoft Office PowerPoint</Application>
  <PresentationFormat>On-screen Show (4:3)</PresentationFormat>
  <Paragraphs>1126</Paragraphs>
  <Slides>77</Slides>
  <Notes>77</Notes>
  <HiddenSlides>0</HiddenSlides>
  <MMClips>2</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Office Theme</vt:lpstr>
      <vt:lpstr>Module 4: Family Education</vt:lpstr>
      <vt:lpstr>Importance of Home &amp; Family </vt:lpstr>
      <vt:lpstr>Family Education Learning Goals</vt:lpstr>
      <vt:lpstr>Module 4 Overview</vt:lpstr>
      <vt:lpstr>Lesson 1: Fatigue Basics</vt:lpstr>
      <vt:lpstr>Importance of Sleep, Alertness, &amp; Wellness to Health </vt:lpstr>
      <vt:lpstr>Importance of Sleep, Alertness, &amp; Wellness to Safety </vt:lpstr>
      <vt:lpstr>Alertness, Wellness, &amp; Sleep </vt:lpstr>
      <vt:lpstr>Good Sleep:  A Key to Performance &amp; Happiness</vt:lpstr>
      <vt:lpstr>Home &amp; Family </vt:lpstr>
      <vt:lpstr>Fatigue involves . . .  </vt:lpstr>
      <vt:lpstr>Acute vs. Chronic Fatigue </vt:lpstr>
      <vt:lpstr>Signs &amp; Symptoms (1 of 2) </vt:lpstr>
      <vt:lpstr>Signs &amp; Symptoms (2 of 2) </vt:lpstr>
      <vt:lpstr>Health Effects of Sleep Deprivation (1 of 2) </vt:lpstr>
      <vt:lpstr>Health Effects of Sleep Deprivation (2 of 2) </vt:lpstr>
      <vt:lpstr>Are you chronically  sleep-deprived? </vt:lpstr>
      <vt:lpstr>Sleep Debts </vt:lpstr>
      <vt:lpstr>Recovery from Sleep Deprivation </vt:lpstr>
      <vt:lpstr>Fatigue-Related Crashes</vt:lpstr>
      <vt:lpstr>Principal Cause:  Insufficient Sleep</vt:lpstr>
      <vt:lpstr>Fatal-to-the-Driver Truck Crashes </vt:lpstr>
      <vt:lpstr>Lesson 2: Physiology of  Sleep &amp; Alertness</vt:lpstr>
      <vt:lpstr>Key Features of Sleep </vt:lpstr>
      <vt:lpstr>Two Types of Sleep </vt:lpstr>
      <vt:lpstr>Sleep States &amp; Stages</vt:lpstr>
      <vt:lpstr>Causes of Bad Sleep</vt:lpstr>
      <vt:lpstr>Factors Affecting Sleep Quality </vt:lpstr>
      <vt:lpstr>Amount of Sleep</vt:lpstr>
      <vt:lpstr>Progressive Effects of Different Amounts of Sleep on Performance</vt:lpstr>
      <vt:lpstr>Naps </vt:lpstr>
      <vt:lpstr>Time-of-Day </vt:lpstr>
      <vt:lpstr>Daily Circadian Rhythm </vt:lpstr>
      <vt:lpstr>Circadian Effects on  Our Lives &amp; Work </vt:lpstr>
      <vt:lpstr>Time Awake </vt:lpstr>
      <vt:lpstr>Task-Related &amp; Environmental Factors </vt:lpstr>
      <vt:lpstr>Individual Differences in Susceptibility U.S./Canada Driver Fatigue &amp; Alertness Study </vt:lpstr>
      <vt:lpstr>Why are some people more susceptible to fatigue? </vt:lpstr>
      <vt:lpstr>What is Obstructive Sleep Apnea (OSA)?</vt:lpstr>
      <vt:lpstr>Breathing Disruption in OSA</vt:lpstr>
      <vt:lpstr>Repeated OSA Apneas &amp; Arousals</vt:lpstr>
      <vt:lpstr>OSA Risk Factors</vt:lpstr>
      <vt:lpstr>OSA Warning Signs </vt:lpstr>
      <vt:lpstr>OSA &amp; Driving </vt:lpstr>
      <vt:lpstr>OSA Screening &amp; Treatments </vt:lpstr>
      <vt:lpstr>Insomnia </vt:lpstr>
      <vt:lpstr>Other Sleep Disorders </vt:lpstr>
      <vt:lpstr>Key Sleep Disorder Symptoms </vt:lpstr>
      <vt:lpstr>Lesson 3: Health &amp; Alertness</vt:lpstr>
      <vt:lpstr>Health &amp; Wellness: What’s in it for us? </vt:lpstr>
      <vt:lpstr>Personal Keys to Wellness</vt:lpstr>
      <vt:lpstr>Diet &amp; Nutrition (1 of 2) </vt:lpstr>
      <vt:lpstr>Diet &amp; Nutrition (2 of 2) </vt:lpstr>
      <vt:lpstr>Exercise (1 of 2) </vt:lpstr>
      <vt:lpstr>Exercise (2 of 2) </vt:lpstr>
      <vt:lpstr>Weight</vt:lpstr>
      <vt:lpstr>Smoking &amp; Other Tobacco Use </vt:lpstr>
      <vt:lpstr>Stress (1 of 2) </vt:lpstr>
      <vt:lpstr>Stress (2 of 2) </vt:lpstr>
      <vt:lpstr>Personal Relationships:   Family &amp; Friends </vt:lpstr>
      <vt:lpstr>Caffeine </vt:lpstr>
      <vt:lpstr>Caffeine &amp; Sleep </vt:lpstr>
      <vt:lpstr>Alcohol &amp; Sleep </vt:lpstr>
      <vt:lpstr>Sleeping Pills</vt:lpstr>
      <vt:lpstr>Other Medications Have Fatigue Side Effects</vt:lpstr>
      <vt:lpstr>Driver Challenges (1 of 2) </vt:lpstr>
      <vt:lpstr>Driver Challenges  (2 of 2) </vt:lpstr>
      <vt:lpstr>General Strategies to Meet  These Challenges </vt:lpstr>
      <vt:lpstr>Getting Good At-Home Sleep </vt:lpstr>
      <vt:lpstr>Daytime Sleeping </vt:lpstr>
      <vt:lpstr>Critical At-Home Times for Drivers </vt:lpstr>
      <vt:lpstr>Conclusion: Review and Summary</vt:lpstr>
      <vt:lpstr>Review:  Fatigue-Related  Terms &amp; Concepts (1 of 2) </vt:lpstr>
      <vt:lpstr>Review:  Fatigue-Related  Terms &amp; Concepts (2 of 2) </vt:lpstr>
      <vt:lpstr>Home &amp; Family </vt:lpstr>
      <vt:lpstr>Drivers, Families, &amp; Employers: Working Together for Driver Safety!</vt:lpstr>
      <vt:lpstr>Module 4 Exam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Driver Education</dc:title>
  <dc:creator>Leslie</dc:creator>
  <cp:lastModifiedBy>Jeffrey Hickman</cp:lastModifiedBy>
  <cp:revision>719</cp:revision>
  <cp:lastPrinted>2012-02-02T17:39:09Z</cp:lastPrinted>
  <dcterms:created xsi:type="dcterms:W3CDTF">2011-09-07T19:34:03Z</dcterms:created>
  <dcterms:modified xsi:type="dcterms:W3CDTF">2013-02-20T16:24:27Z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0x0101007CDF55FE2AFCA841960F7B1435022C93</vt:lpwstr>
  </property>
</Properties>
</file>