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notesSlides/notesSlide63.xml" ContentType="application/vnd.openxmlformats-officedocument.presentationml.notesSlide+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tags/tag178.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145.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notesSlides/notesSlide60.xml" ContentType="application/vnd.openxmlformats-officedocument.presentationml.notesSlide+xml"/>
  <Override PartName="/ppt/tags/tag186.xml" ContentType="application/vnd.openxmlformats-officedocument.presentationml.tags+xml"/>
  <Override PartName="/ppt/tags/tag197.xml" ContentType="application/vnd.openxmlformats-officedocument.presentationml.tags+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diagrams/colors1.xml" ContentType="application/vnd.openxmlformats-officedocument.drawingml.diagramColors+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notesSlides/notesSlide65.xml" ContentType="application/vnd.openxmlformats-officedocument.presentationml.notesSlide+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158.xml" ContentType="application/vnd.openxmlformats-officedocument.presentationml.tags+xml"/>
  <Override PartName="/ppt/tags/tag169.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notesSlides/notesSlide59.xml" ContentType="application/vnd.openxmlformats-officedocument.presentationml.notesSlide+xml"/>
  <Override PartName="/ppt/slides/slide46.xml" ContentType="application/vnd.openxmlformats-officedocument.presentationml.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notesSlides/notesSlide62.xml" ContentType="application/vnd.openxmlformats-officedocument.presentationml.notesSlide+xml"/>
  <Override PartName="/ppt/tags/tag188.xml" ContentType="application/vnd.openxmlformats-officedocument.presentationml.tags+xml"/>
  <Override PartName="/ppt/tags/tag26.xml" ContentType="application/vnd.openxmlformats-officedocument.presentationml.tags+xml"/>
  <Override PartName="/ppt/tags/tag73.xml" ContentType="application/vnd.openxmlformats-officedocument.presentationml.tags+xml"/>
  <Override PartName="/ppt/notesSlides/notesSlide51.xml" ContentType="application/vnd.openxmlformats-officedocument.presentationml.notesSlide+xml"/>
  <Override PartName="/ppt/tags/tag17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notesSlides/notesSlide40.xml" ContentType="application/vnd.openxmlformats-officedocument.presentationml.notesSlide+xml"/>
  <Override PartName="/ppt/tags/tag119.xml" ContentType="application/vnd.openxmlformats-officedocument.presentationml.tags+xml"/>
  <Override PartName="/ppt/tags/tag166.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diagrams/data1.xml" ContentType="application/vnd.openxmlformats-officedocument.drawingml.diagramData+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notesSlides/notesSlide23.xml" ContentType="application/vnd.openxmlformats-officedocument.presentationml.notesSlide+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64.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notesSlides/notesSlide53.xml" ContentType="application/vnd.openxmlformats-officedocument.presentationml.notesSlide+xml"/>
  <Override PartName="/ppt/tags/tag17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notesSlides/notesSlide42.xml" ContentType="application/vnd.openxmlformats-officedocument.presentationml.notesSlide+xml"/>
  <Override PartName="/ppt/tags/tag168.xml" ContentType="application/vnd.openxmlformats-officedocument.presentationml.tags+xml"/>
  <Default Extension="wdp" ContentType="image/vnd.ms-photo"/>
  <Override PartName="/ppt/notesSlides/notesSlide8.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57.xml" ContentType="application/vnd.openxmlformats-officedocument.presentationml.tags+xml"/>
  <Override PartName="/ppt/diagrams/layout2.xml" ContentType="application/vnd.openxmlformats-officedocument.drawingml.diagramLayout+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notesSlides/notesSlide25.xml" ContentType="application/vnd.openxmlformats-officedocument.presentationml.notesSlide+xml"/>
  <Override PartName="/ppt/tags/tag94.xml" ContentType="application/vnd.openxmlformats-officedocument.presentationml.tags+xml"/>
  <Override PartName="/ppt/tags/tag198.xml" ContentType="application/vnd.openxmlformats-officedocument.presentationml.tags+xml"/>
  <Override PartName="/ppt/slides/slide12.xml" ContentType="application/vnd.openxmlformats-officedocument.presentationml.slide+xml"/>
  <Override PartName="/ppt/tags/tag36.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notesSlides/notesSlide61.xml" ContentType="application/vnd.openxmlformats-officedocument.presentationml.notesSlide+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notesSlides/notesSlide50.xml" ContentType="application/vnd.openxmlformats-officedocument.presentationml.notesSlide+xml"/>
  <Override PartName="/ppt/tags/tag165.xml" ContentType="application/vnd.openxmlformats-officedocument.presentationml.tags+xml"/>
  <Override PartName="/ppt/tags/tag176.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iagrams/drawing1.xml" ContentType="application/vnd.ms-office.drawingml.diagramDrawing+xml"/>
  <Override PartName="/ppt/notesSlides/notesSlide66.xml" ContentType="application/vnd.openxmlformats-officedocument.presentationml.notes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tags/tag55.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9.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3"/>
  </p:notesMasterIdLst>
  <p:sldIdLst>
    <p:sldId id="256" r:id="rId5"/>
    <p:sldId id="261" r:id="rId6"/>
    <p:sldId id="349" r:id="rId7"/>
    <p:sldId id="259" r:id="rId8"/>
    <p:sldId id="262" r:id="rId9"/>
    <p:sldId id="281" r:id="rId10"/>
    <p:sldId id="338" r:id="rId11"/>
    <p:sldId id="263" r:id="rId12"/>
    <p:sldId id="272" r:id="rId13"/>
    <p:sldId id="286" r:id="rId14"/>
    <p:sldId id="273" r:id="rId15"/>
    <p:sldId id="282" r:id="rId16"/>
    <p:sldId id="283" r:id="rId17"/>
    <p:sldId id="274" r:id="rId18"/>
    <p:sldId id="285" r:id="rId19"/>
    <p:sldId id="284" r:id="rId20"/>
    <p:sldId id="278" r:id="rId21"/>
    <p:sldId id="288" r:id="rId22"/>
    <p:sldId id="339" r:id="rId23"/>
    <p:sldId id="350" r:id="rId24"/>
    <p:sldId id="292" r:id="rId25"/>
    <p:sldId id="353" r:id="rId26"/>
    <p:sldId id="293" r:id="rId27"/>
    <p:sldId id="352" r:id="rId28"/>
    <p:sldId id="289" r:id="rId29"/>
    <p:sldId id="351" r:id="rId30"/>
    <p:sldId id="275" r:id="rId31"/>
    <p:sldId id="356" r:id="rId32"/>
    <p:sldId id="277" r:id="rId33"/>
    <p:sldId id="264" r:id="rId34"/>
    <p:sldId id="287" r:id="rId35"/>
    <p:sldId id="355" r:id="rId36"/>
    <p:sldId id="260" r:id="rId37"/>
    <p:sldId id="296" r:id="rId38"/>
    <p:sldId id="306" r:id="rId39"/>
    <p:sldId id="346" r:id="rId40"/>
    <p:sldId id="297" r:id="rId41"/>
    <p:sldId id="300" r:id="rId42"/>
    <p:sldId id="308" r:id="rId43"/>
    <p:sldId id="265" r:id="rId44"/>
    <p:sldId id="303" r:id="rId45"/>
    <p:sldId id="298" r:id="rId46"/>
    <p:sldId id="311" r:id="rId47"/>
    <p:sldId id="354" r:id="rId48"/>
    <p:sldId id="299" r:id="rId49"/>
    <p:sldId id="266" r:id="rId50"/>
    <p:sldId id="267" r:id="rId51"/>
    <p:sldId id="304" r:id="rId52"/>
    <p:sldId id="301" r:id="rId53"/>
    <p:sldId id="268" r:id="rId54"/>
    <p:sldId id="320" r:id="rId55"/>
    <p:sldId id="340" r:id="rId56"/>
    <p:sldId id="324" r:id="rId57"/>
    <p:sldId id="321" r:id="rId58"/>
    <p:sldId id="323" r:id="rId59"/>
    <p:sldId id="322" r:id="rId60"/>
    <p:sldId id="326" r:id="rId61"/>
    <p:sldId id="325" r:id="rId62"/>
    <p:sldId id="330" r:id="rId63"/>
    <p:sldId id="329" r:id="rId64"/>
    <p:sldId id="327" r:id="rId65"/>
    <p:sldId id="331" r:id="rId66"/>
    <p:sldId id="332" r:id="rId67"/>
    <p:sldId id="334" r:id="rId68"/>
    <p:sldId id="335" r:id="rId69"/>
    <p:sldId id="333" r:id="rId70"/>
    <p:sldId id="341" r:id="rId71"/>
    <p:sldId id="337" r:id="rId7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 Hanowski" initials="RH" lastIdx="1" clrIdx="0"/>
  <p:cmAuthor id="1" name="mcs2319" initials="m" lastIdx="2" clrIdx="1"/>
  <p:cmAuthor id="2" name="Scott Tidwell" initials="sa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FF00"/>
    <a:srgbClr val="0000FF"/>
    <a:srgbClr val="339933"/>
    <a:srgbClr val="FF9900"/>
    <a:srgbClr val="00FFFF"/>
    <a:srgbClr val="99FF66"/>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8005" autoAdjust="0"/>
  </p:normalViewPr>
  <p:slideViewPr>
    <p:cSldViewPr>
      <p:cViewPr>
        <p:scale>
          <a:sx n="50" d="100"/>
          <a:sy n="50" d="100"/>
        </p:scale>
        <p:origin x="-1284" y="-320"/>
      </p:cViewPr>
      <p:guideLst>
        <p:guide orient="horz" pos="2160"/>
        <p:guide pos="2880"/>
      </p:guideLst>
    </p:cSldViewPr>
  </p:slideViewPr>
  <p:outlineViewPr>
    <p:cViewPr>
      <p:scale>
        <a:sx n="33" d="100"/>
        <a:sy n="33" d="100"/>
      </p:scale>
      <p:origin x="0" y="8496"/>
    </p:cViewPr>
  </p:outlineViewPr>
  <p:notesTextViewPr>
    <p:cViewPr>
      <p:scale>
        <a:sx n="100" d="100"/>
        <a:sy n="100" d="100"/>
      </p:scale>
      <p:origin x="0" y="0"/>
    </p:cViewPr>
  </p:notesTextViewPr>
  <p:notesViewPr>
    <p:cSldViewPr>
      <p:cViewPr>
        <p:scale>
          <a:sx n="140" d="100"/>
          <a:sy n="140" d="100"/>
        </p:scale>
        <p:origin x="-76" y="2724"/>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E0647A-0103-4D5E-B28A-F71CA8C29E5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51A2C372-593A-4833-A16F-2489AD8ABF3C}">
      <dgm:prSet phldrT="[Text]"/>
      <dgm:spPr/>
      <dgm:t>
        <a:bodyPr/>
        <a:lstStyle/>
        <a:p>
          <a:r>
            <a:rPr lang="en-US" b="0" i="0" dirty="0" err="1">
              <a:latin typeface="Calibri"/>
            </a:rPr>
            <a:t>Protocole</a:t>
          </a:r>
          <a:r>
            <a:rPr lang="en-US" b="0" i="0" dirty="0">
              <a:latin typeface="Calibri"/>
            </a:rPr>
            <a:t> 1</a:t>
          </a:r>
        </a:p>
      </dgm:t>
    </dgm:pt>
    <dgm:pt modelId="{BEAE60FA-AD0A-4748-A076-6EED67DA0833}" type="parTrans" cxnId="{81A6A48C-F36C-4006-A634-924E31C57FBD}">
      <dgm:prSet/>
      <dgm:spPr/>
      <dgm:t>
        <a:bodyPr/>
        <a:lstStyle/>
        <a:p>
          <a:endParaRPr lang="en-US"/>
        </a:p>
      </dgm:t>
    </dgm:pt>
    <dgm:pt modelId="{D5809DB6-D398-4CE2-9835-EFEB898293D1}" type="sibTrans" cxnId="{81A6A48C-F36C-4006-A634-924E31C57FBD}">
      <dgm:prSet/>
      <dgm:spPr/>
      <dgm:t>
        <a:bodyPr/>
        <a:lstStyle/>
        <a:p>
          <a:endParaRPr lang="en-US"/>
        </a:p>
      </dgm:t>
    </dgm:pt>
    <dgm:pt modelId="{A6223A2A-ED9C-4227-9623-6D79750392CF}">
      <dgm:prSet phldrT="[Text]"/>
      <dgm:spPr/>
      <dgm:t>
        <a:bodyPr/>
        <a:lstStyle/>
        <a:p>
          <a:r>
            <a:rPr lang="en-US" b="0" i="0" dirty="0" err="1">
              <a:latin typeface="Calibri"/>
            </a:rPr>
            <a:t>Protocole</a:t>
          </a:r>
          <a:r>
            <a:rPr lang="en-US" b="0" i="0" dirty="0">
              <a:latin typeface="Calibri"/>
            </a:rPr>
            <a:t> 2</a:t>
          </a:r>
        </a:p>
      </dgm:t>
    </dgm:pt>
    <dgm:pt modelId="{E020A4F9-7C89-4C1A-B3B3-9D55179A2635}" type="parTrans" cxnId="{E7B34252-4E7F-4515-9EB9-EF5960C1520A}">
      <dgm:prSet/>
      <dgm:spPr/>
      <dgm:t>
        <a:bodyPr/>
        <a:lstStyle/>
        <a:p>
          <a:endParaRPr lang="en-US"/>
        </a:p>
      </dgm:t>
    </dgm:pt>
    <dgm:pt modelId="{81C2CC0E-23DD-4EE3-BD78-6D180AAF8ACB}" type="sibTrans" cxnId="{E7B34252-4E7F-4515-9EB9-EF5960C1520A}">
      <dgm:prSet/>
      <dgm:spPr/>
      <dgm:t>
        <a:bodyPr/>
        <a:lstStyle/>
        <a:p>
          <a:endParaRPr lang="en-US"/>
        </a:p>
      </dgm:t>
    </dgm:pt>
    <dgm:pt modelId="{80AC6962-0BCB-41C4-B654-AFCAB07E96E0}">
      <dgm:prSet phldrT="[Text]"/>
      <dgm:spPr/>
      <dgm:t>
        <a:bodyPr/>
        <a:lstStyle/>
        <a:p>
          <a:r>
            <a:rPr lang="en-US" b="0" i="0">
              <a:latin typeface="Calibri"/>
            </a:rPr>
            <a:t> Protocole 3</a:t>
          </a:r>
        </a:p>
      </dgm:t>
    </dgm:pt>
    <dgm:pt modelId="{A1AC8B11-9A86-4A0F-8A48-AED325687DB0}" type="parTrans" cxnId="{C4CC67D3-536F-4C1F-BC74-23E34A9144B9}">
      <dgm:prSet/>
      <dgm:spPr/>
      <dgm:t>
        <a:bodyPr/>
        <a:lstStyle/>
        <a:p>
          <a:endParaRPr lang="en-US"/>
        </a:p>
      </dgm:t>
    </dgm:pt>
    <dgm:pt modelId="{2D0FE490-ABEC-4708-B191-D1F8F232F241}" type="sibTrans" cxnId="{C4CC67D3-536F-4C1F-BC74-23E34A9144B9}">
      <dgm:prSet/>
      <dgm:spPr/>
      <dgm:t>
        <a:bodyPr/>
        <a:lstStyle/>
        <a:p>
          <a:endParaRPr lang="en-US"/>
        </a:p>
      </dgm:t>
    </dgm:pt>
    <dgm:pt modelId="{860CB9A7-A6B6-4CD6-A989-70E08B76AE4A}" type="pres">
      <dgm:prSet presAssocID="{76E0647A-0103-4D5E-B28A-F71CA8C29E58}" presName="Name0" presStyleCnt="0">
        <dgm:presLayoutVars>
          <dgm:dir/>
          <dgm:resizeHandles val="exact"/>
        </dgm:presLayoutVars>
      </dgm:prSet>
      <dgm:spPr/>
      <dgm:t>
        <a:bodyPr/>
        <a:lstStyle/>
        <a:p>
          <a:endParaRPr lang="en-US"/>
        </a:p>
      </dgm:t>
    </dgm:pt>
    <dgm:pt modelId="{627F579F-42CB-439E-BABE-735E2A8AD196}" type="pres">
      <dgm:prSet presAssocID="{51A2C372-593A-4833-A16F-2489AD8ABF3C}" presName="composite" presStyleCnt="0"/>
      <dgm:spPr/>
    </dgm:pt>
    <dgm:pt modelId="{09A2EEC2-4044-462B-943C-C58DFCC1C1DB}" type="pres">
      <dgm:prSet presAssocID="{51A2C372-593A-4833-A16F-2489AD8ABF3C}" presName="rect1" presStyleLbl="trAlignAcc1" presStyleIdx="0" presStyleCnt="3" custLinFactNeighborY="-38374">
        <dgm:presLayoutVars>
          <dgm:bulletEnabled val="1"/>
        </dgm:presLayoutVars>
      </dgm:prSet>
      <dgm:spPr/>
      <dgm:t>
        <a:bodyPr/>
        <a:lstStyle/>
        <a:p>
          <a:endParaRPr lang="en-US"/>
        </a:p>
      </dgm:t>
    </dgm:pt>
    <dgm:pt modelId="{B6918B8D-DA34-4D2B-9B3F-95B741F329F4}" type="pres">
      <dgm:prSet presAssocID="{51A2C372-593A-4833-A16F-2489AD8ABF3C}" presName="rect2" presStyleLbl="fgImgPlace1" presStyleIdx="0" presStyleCnt="3" custLinFactNeighborY="-22790"/>
      <dgm:spPr>
        <a:solidFill>
          <a:schemeClr val="accent2">
            <a:lumMod val="60000"/>
            <a:lumOff val="40000"/>
          </a:schemeClr>
        </a:solidFill>
      </dgm:spPr>
    </dgm:pt>
    <dgm:pt modelId="{BAAE8D42-6DB3-4C24-82EF-3FBED21B20C8}" type="pres">
      <dgm:prSet presAssocID="{D5809DB6-D398-4CE2-9835-EFEB898293D1}" presName="sibTrans" presStyleCnt="0"/>
      <dgm:spPr/>
    </dgm:pt>
    <dgm:pt modelId="{429EB60D-2015-4C7E-BB48-204EC9B33A71}" type="pres">
      <dgm:prSet presAssocID="{A6223A2A-ED9C-4227-9623-6D79750392CF}" presName="composite" presStyleCnt="0"/>
      <dgm:spPr/>
    </dgm:pt>
    <dgm:pt modelId="{8157C56B-DDCE-4210-9F33-8DC3D3DF096F}" type="pres">
      <dgm:prSet presAssocID="{A6223A2A-ED9C-4227-9623-6D79750392CF}" presName="rect1" presStyleLbl="trAlignAcc1" presStyleIdx="1" presStyleCnt="3" custLinFactNeighborY="-38897">
        <dgm:presLayoutVars>
          <dgm:bulletEnabled val="1"/>
        </dgm:presLayoutVars>
      </dgm:prSet>
      <dgm:spPr/>
      <dgm:t>
        <a:bodyPr/>
        <a:lstStyle/>
        <a:p>
          <a:endParaRPr lang="en-US"/>
        </a:p>
      </dgm:t>
    </dgm:pt>
    <dgm:pt modelId="{9DC0CD24-958B-4185-8AED-FC154B724D56}" type="pres">
      <dgm:prSet presAssocID="{A6223A2A-ED9C-4227-9623-6D79750392CF}" presName="rect2" presStyleLbl="fgImgPlace1" presStyleIdx="1" presStyleCnt="3" custLinFactNeighborY="-37044"/>
      <dgm:spPr>
        <a:solidFill>
          <a:schemeClr val="tx2">
            <a:lumMod val="60000"/>
            <a:lumOff val="40000"/>
          </a:schemeClr>
        </a:solidFill>
      </dgm:spPr>
    </dgm:pt>
    <dgm:pt modelId="{87EA95E5-9A46-45E3-A7CD-F36230CC87E9}" type="pres">
      <dgm:prSet presAssocID="{81C2CC0E-23DD-4EE3-BD78-6D180AAF8ACB}" presName="sibTrans" presStyleCnt="0"/>
      <dgm:spPr/>
    </dgm:pt>
    <dgm:pt modelId="{ECBE66F2-9035-426F-84A4-E71F09ED499F}" type="pres">
      <dgm:prSet presAssocID="{80AC6962-0BCB-41C4-B654-AFCAB07E96E0}" presName="composite" presStyleCnt="0"/>
      <dgm:spPr/>
    </dgm:pt>
    <dgm:pt modelId="{DAE75AE1-5A7B-4FBC-8A45-5010403A2D02}" type="pres">
      <dgm:prSet presAssocID="{80AC6962-0BCB-41C4-B654-AFCAB07E96E0}" presName="rect1" presStyleLbl="trAlignAcc1" presStyleIdx="2" presStyleCnt="3" custScaleX="103167" custLinFactNeighborX="-1427" custLinFactNeighborY="-44679">
        <dgm:presLayoutVars>
          <dgm:bulletEnabled val="1"/>
        </dgm:presLayoutVars>
      </dgm:prSet>
      <dgm:spPr/>
      <dgm:t>
        <a:bodyPr/>
        <a:lstStyle/>
        <a:p>
          <a:endParaRPr lang="en-US"/>
        </a:p>
      </dgm:t>
    </dgm:pt>
    <dgm:pt modelId="{83DC0519-F9CC-48A6-875B-10B6D61D466D}" type="pres">
      <dgm:prSet presAssocID="{80AC6962-0BCB-41C4-B654-AFCAB07E96E0}" presName="rect2" presStyleLbl="fgImgPlace1" presStyleIdx="2" presStyleCnt="3" custLinFactNeighborY="-37044"/>
      <dgm:spPr>
        <a:solidFill>
          <a:srgbClr val="00FF00"/>
        </a:solidFill>
      </dgm:spPr>
    </dgm:pt>
  </dgm:ptLst>
  <dgm:cxnLst>
    <dgm:cxn modelId="{9EFC4966-C7AE-4AA9-97C4-12E9E17294F7}" type="presOf" srcId="{51A2C372-593A-4833-A16F-2489AD8ABF3C}" destId="{09A2EEC2-4044-462B-943C-C58DFCC1C1DB}" srcOrd="0" destOrd="0" presId="urn:microsoft.com/office/officeart/2008/layout/PictureStrips"/>
    <dgm:cxn modelId="{1B075106-93C6-4FA4-833A-216E96003CAD}" type="presOf" srcId="{76E0647A-0103-4D5E-B28A-F71CA8C29E58}" destId="{860CB9A7-A6B6-4CD6-A989-70E08B76AE4A}" srcOrd="0" destOrd="0" presId="urn:microsoft.com/office/officeart/2008/layout/PictureStrips"/>
    <dgm:cxn modelId="{EF6E4B14-DB82-49D1-B310-00AF947ADB9E}" type="presOf" srcId="{80AC6962-0BCB-41C4-B654-AFCAB07E96E0}" destId="{DAE75AE1-5A7B-4FBC-8A45-5010403A2D02}" srcOrd="0" destOrd="0" presId="urn:microsoft.com/office/officeart/2008/layout/PictureStrips"/>
    <dgm:cxn modelId="{E7B34252-4E7F-4515-9EB9-EF5960C1520A}" srcId="{76E0647A-0103-4D5E-B28A-F71CA8C29E58}" destId="{A6223A2A-ED9C-4227-9623-6D79750392CF}" srcOrd="1" destOrd="0" parTransId="{E020A4F9-7C89-4C1A-B3B3-9D55179A2635}" sibTransId="{81C2CC0E-23DD-4EE3-BD78-6D180AAF8ACB}"/>
    <dgm:cxn modelId="{C4CC67D3-536F-4C1F-BC74-23E34A9144B9}" srcId="{76E0647A-0103-4D5E-B28A-F71CA8C29E58}" destId="{80AC6962-0BCB-41C4-B654-AFCAB07E96E0}" srcOrd="2" destOrd="0" parTransId="{A1AC8B11-9A86-4A0F-8A48-AED325687DB0}" sibTransId="{2D0FE490-ABEC-4708-B191-D1F8F232F241}"/>
    <dgm:cxn modelId="{F2CF0729-8855-4E98-9D5D-A6F2BE0B1B43}" type="presOf" srcId="{A6223A2A-ED9C-4227-9623-6D79750392CF}" destId="{8157C56B-DDCE-4210-9F33-8DC3D3DF096F}" srcOrd="0" destOrd="0" presId="urn:microsoft.com/office/officeart/2008/layout/PictureStrips"/>
    <dgm:cxn modelId="{81A6A48C-F36C-4006-A634-924E31C57FBD}" srcId="{76E0647A-0103-4D5E-B28A-F71CA8C29E58}" destId="{51A2C372-593A-4833-A16F-2489AD8ABF3C}" srcOrd="0" destOrd="0" parTransId="{BEAE60FA-AD0A-4748-A076-6EED67DA0833}" sibTransId="{D5809DB6-D398-4CE2-9835-EFEB898293D1}"/>
    <dgm:cxn modelId="{8D9D58F8-7F5A-4080-94A0-C863BD1137C8}" type="presParOf" srcId="{860CB9A7-A6B6-4CD6-A989-70E08B76AE4A}" destId="{627F579F-42CB-439E-BABE-735E2A8AD196}" srcOrd="0" destOrd="0" presId="urn:microsoft.com/office/officeart/2008/layout/PictureStrips"/>
    <dgm:cxn modelId="{E3BB3227-5B3B-48CA-9E92-A70C736F866D}" type="presParOf" srcId="{627F579F-42CB-439E-BABE-735E2A8AD196}" destId="{09A2EEC2-4044-462B-943C-C58DFCC1C1DB}" srcOrd="0" destOrd="0" presId="urn:microsoft.com/office/officeart/2008/layout/PictureStrips"/>
    <dgm:cxn modelId="{0BED1397-561E-4C24-A6CC-089186F75BEB}" type="presParOf" srcId="{627F579F-42CB-439E-BABE-735E2A8AD196}" destId="{B6918B8D-DA34-4D2B-9B3F-95B741F329F4}" srcOrd="1" destOrd="0" presId="urn:microsoft.com/office/officeart/2008/layout/PictureStrips"/>
    <dgm:cxn modelId="{7A43FA77-A7F6-4141-85AF-1C588AEAC41C}" type="presParOf" srcId="{860CB9A7-A6B6-4CD6-A989-70E08B76AE4A}" destId="{BAAE8D42-6DB3-4C24-82EF-3FBED21B20C8}" srcOrd="1" destOrd="0" presId="urn:microsoft.com/office/officeart/2008/layout/PictureStrips"/>
    <dgm:cxn modelId="{459D726E-8005-408F-A53A-FB9026328F01}" type="presParOf" srcId="{860CB9A7-A6B6-4CD6-A989-70E08B76AE4A}" destId="{429EB60D-2015-4C7E-BB48-204EC9B33A71}" srcOrd="2" destOrd="0" presId="urn:microsoft.com/office/officeart/2008/layout/PictureStrips"/>
    <dgm:cxn modelId="{2404FF5D-209E-4A5D-9759-8470351E7712}" type="presParOf" srcId="{429EB60D-2015-4C7E-BB48-204EC9B33A71}" destId="{8157C56B-DDCE-4210-9F33-8DC3D3DF096F}" srcOrd="0" destOrd="0" presId="urn:microsoft.com/office/officeart/2008/layout/PictureStrips"/>
    <dgm:cxn modelId="{18FB55E1-567E-4F78-8236-30F354F24073}" type="presParOf" srcId="{429EB60D-2015-4C7E-BB48-204EC9B33A71}" destId="{9DC0CD24-958B-4185-8AED-FC154B724D56}" srcOrd="1" destOrd="0" presId="urn:microsoft.com/office/officeart/2008/layout/PictureStrips"/>
    <dgm:cxn modelId="{50EFC280-099F-477C-8AB8-36B22616A763}" type="presParOf" srcId="{860CB9A7-A6B6-4CD6-A989-70E08B76AE4A}" destId="{87EA95E5-9A46-45E3-A7CD-F36230CC87E9}" srcOrd="3" destOrd="0" presId="urn:microsoft.com/office/officeart/2008/layout/PictureStrips"/>
    <dgm:cxn modelId="{93A355FE-5A7D-4C1B-9C90-7A57F44FA724}" type="presParOf" srcId="{860CB9A7-A6B6-4CD6-A989-70E08B76AE4A}" destId="{ECBE66F2-9035-426F-84A4-E71F09ED499F}" srcOrd="4" destOrd="0" presId="urn:microsoft.com/office/officeart/2008/layout/PictureStrips"/>
    <dgm:cxn modelId="{2C80274D-D208-4D5E-9560-07F9E1EA7059}" type="presParOf" srcId="{ECBE66F2-9035-426F-84A4-E71F09ED499F}" destId="{DAE75AE1-5A7B-4FBC-8A45-5010403A2D02}" srcOrd="0" destOrd="0" presId="urn:microsoft.com/office/officeart/2008/layout/PictureStrips"/>
    <dgm:cxn modelId="{4A54EABD-C941-4470-BAB5-0E9E564BBA04}" type="presParOf" srcId="{ECBE66F2-9035-426F-84A4-E71F09ED499F}" destId="{83DC0519-F9CC-48A6-875B-10B6D61D466D}" srcOrd="1" destOrd="0" presId="urn:microsoft.com/office/officeart/2008/layout/PictureStrips"/>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C4A8E3-2D3D-4AA4-968A-34E0805B4745}"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US"/>
        </a:p>
      </dgm:t>
    </dgm:pt>
    <dgm:pt modelId="{0FF2D907-3F1A-4EFE-946D-1AC87243CAD7}">
      <dgm:prSet phldrT="[Text]" custT="1"/>
      <dgm:spPr/>
      <dgm:t>
        <a:bodyPr/>
        <a:lstStyle/>
        <a:p>
          <a:r>
            <a:rPr lang="en-US" sz="3200" b="0" i="0">
              <a:latin typeface="Calibri"/>
            </a:rPr>
            <a:t>TGF</a:t>
          </a:r>
        </a:p>
      </dgm:t>
    </dgm:pt>
    <dgm:pt modelId="{4C1EC9E8-9BBF-4A0F-98CA-22C9EE30C41B}" type="parTrans" cxnId="{B0247DA3-840C-44CE-81FF-F46668E79943}">
      <dgm:prSet/>
      <dgm:spPr/>
      <dgm:t>
        <a:bodyPr/>
        <a:lstStyle/>
        <a:p>
          <a:endParaRPr lang="en-US"/>
        </a:p>
      </dgm:t>
    </dgm:pt>
    <dgm:pt modelId="{F62E8718-15F8-41C5-BF6E-5A62116A826E}" type="sibTrans" cxnId="{B0247DA3-840C-44CE-81FF-F46668E79943}">
      <dgm:prSet/>
      <dgm:spPr/>
      <dgm:t>
        <a:bodyPr/>
        <a:lstStyle/>
        <a:p>
          <a:endParaRPr lang="en-US"/>
        </a:p>
      </dgm:t>
    </dgm:pt>
    <dgm:pt modelId="{7760BF5F-2295-424F-84A7-E06647A6681F}">
      <dgm:prSet phldrT="[Text]" custT="1"/>
      <dgm:spPr/>
      <dgm:t>
        <a:bodyPr/>
        <a:lstStyle/>
        <a:p>
          <a:r>
            <a:rPr lang="en-US" sz="2000" b="0" i="0" dirty="0" smtClean="0">
              <a:solidFill>
                <a:schemeClr val="bg1"/>
              </a:solidFill>
              <a:latin typeface="Calibri"/>
            </a:rPr>
            <a:t>Pour le</a:t>
          </a:r>
          <a:endParaRPr lang="en-US" sz="2000" b="0" i="0" dirty="0">
            <a:solidFill>
              <a:schemeClr val="bg1"/>
            </a:solidFill>
            <a:latin typeface="Calibri"/>
          </a:endParaRPr>
        </a:p>
        <a:p>
          <a:r>
            <a:rPr lang="en-US" sz="2000" b="0" i="0" dirty="0" err="1">
              <a:solidFill>
                <a:schemeClr val="bg1"/>
              </a:solidFill>
              <a:latin typeface="Calibri"/>
            </a:rPr>
            <a:t>conducteur</a:t>
          </a:r>
          <a:endParaRPr lang="en-US" sz="2000" b="0" i="0" dirty="0">
            <a:solidFill>
              <a:schemeClr val="bg1"/>
            </a:solidFill>
            <a:latin typeface="Calibri"/>
          </a:endParaRPr>
        </a:p>
      </dgm:t>
    </dgm:pt>
    <dgm:pt modelId="{1622A467-E5C4-47E7-BA07-228E5B9B11F7}" type="parTrans" cxnId="{4C9DB235-7420-4B87-B2F0-E3992DED5019}">
      <dgm:prSet/>
      <dgm:spPr/>
      <dgm:t>
        <a:bodyPr/>
        <a:lstStyle/>
        <a:p>
          <a:endParaRPr lang="en-US"/>
        </a:p>
      </dgm:t>
    </dgm:pt>
    <dgm:pt modelId="{F875E34E-8183-4CFE-8A3D-A248FD1D4325}" type="sibTrans" cxnId="{4C9DB235-7420-4B87-B2F0-E3992DED5019}">
      <dgm:prSet/>
      <dgm:spPr/>
      <dgm:t>
        <a:bodyPr/>
        <a:lstStyle/>
        <a:p>
          <a:endParaRPr lang="en-US"/>
        </a:p>
      </dgm:t>
    </dgm:pt>
    <dgm:pt modelId="{4A6481A8-4591-4F8F-9D47-F6A8CE7355BF}">
      <dgm:prSet phldrT="[Text]" custT="1"/>
      <dgm:spPr/>
      <dgm:t>
        <a:bodyPr/>
        <a:lstStyle/>
        <a:p>
          <a:pPr>
            <a:lnSpc>
              <a:spcPct val="100000"/>
            </a:lnSpc>
            <a:spcAft>
              <a:spcPts val="0"/>
            </a:spcAft>
            <a:buNone/>
          </a:pPr>
          <a:r>
            <a:rPr lang="en-US" sz="1600" b="0" i="0" dirty="0">
              <a:latin typeface="Calibri"/>
            </a:rPr>
            <a:t>Cinématique </a:t>
          </a:r>
          <a:r>
            <a:rPr lang="en-US" sz="1600" b="0" i="0" dirty="0" smtClean="0">
              <a:latin typeface="Calibri"/>
            </a:rPr>
            <a:t/>
          </a:r>
          <a:br>
            <a:rPr lang="en-US" sz="1600" b="0" i="0" dirty="0" smtClean="0">
              <a:latin typeface="Calibri"/>
            </a:rPr>
          </a:br>
          <a:r>
            <a:rPr lang="en-US" sz="1600" b="0" i="0" dirty="0" smtClean="0">
              <a:latin typeface="Calibri"/>
            </a:rPr>
            <a:t>du </a:t>
          </a:r>
          <a:r>
            <a:rPr lang="en-US" sz="1600" b="0" i="0" dirty="0">
              <a:latin typeface="Calibri"/>
            </a:rPr>
            <a:t>véhicule</a:t>
          </a:r>
          <a:endParaRPr lang="en-US" sz="1600" dirty="0"/>
        </a:p>
      </dgm:t>
    </dgm:pt>
    <dgm:pt modelId="{88696470-57A3-45B3-8C52-B0387EE9DFAF}" type="parTrans" cxnId="{C8310CB2-E0BD-429E-B250-4E119A9FAA17}">
      <dgm:prSet/>
      <dgm:spPr/>
      <dgm:t>
        <a:bodyPr/>
        <a:lstStyle/>
        <a:p>
          <a:endParaRPr lang="en-US"/>
        </a:p>
      </dgm:t>
    </dgm:pt>
    <dgm:pt modelId="{D9146E18-41BC-4C16-984C-A538CB9C3D8A}" type="sibTrans" cxnId="{C8310CB2-E0BD-429E-B250-4E119A9FAA17}">
      <dgm:prSet/>
      <dgm:spPr/>
      <dgm:t>
        <a:bodyPr/>
        <a:lstStyle/>
        <a:p>
          <a:endParaRPr lang="en-US"/>
        </a:p>
      </dgm:t>
    </dgm:pt>
    <dgm:pt modelId="{776B444E-4A0A-4D66-B344-01292DC20FF2}">
      <dgm:prSet phldrT="[Text]" custT="1"/>
      <dgm:spPr/>
      <dgm:t>
        <a:bodyPr/>
        <a:lstStyle/>
        <a:p>
          <a:pPr>
            <a:lnSpc>
              <a:spcPct val="100000"/>
            </a:lnSpc>
            <a:spcAft>
              <a:spcPts val="0"/>
            </a:spcAft>
            <a:buNone/>
          </a:pPr>
          <a:r>
            <a:rPr lang="en-US" sz="1100" b="0" i="0" dirty="0" err="1" smtClean="0">
              <a:latin typeface="Calibri"/>
            </a:rPr>
            <a:t>Mesures</a:t>
          </a:r>
          <a:r>
            <a:rPr lang="en-US" sz="1100" b="0" i="0" dirty="0" smtClean="0">
              <a:latin typeface="Calibri"/>
            </a:rPr>
            <a:t> </a:t>
          </a:r>
          <a:r>
            <a:rPr lang="en-US" sz="1100" b="0" i="0" dirty="0" err="1" smtClean="0">
              <a:latin typeface="Calibri"/>
            </a:rPr>
            <a:t>physiologiques</a:t>
          </a:r>
          <a:r>
            <a:rPr lang="en-US" sz="1100" b="0" i="0" dirty="0" smtClean="0">
              <a:latin typeface="Calibri"/>
            </a:rPr>
            <a:t> </a:t>
          </a:r>
          <a:r>
            <a:rPr lang="en-US" sz="1100" b="0" i="0" dirty="0" err="1" smtClean="0">
              <a:latin typeface="Calibri"/>
            </a:rPr>
            <a:t>Habiletés</a:t>
          </a:r>
          <a:r>
            <a:rPr lang="en-US" sz="1100" b="0" i="0" dirty="0" smtClean="0">
              <a:latin typeface="Calibri"/>
            </a:rPr>
            <a:t> </a:t>
          </a:r>
          <a:r>
            <a:rPr lang="en-US" sz="1100" b="0" i="0" dirty="0" err="1" smtClean="0">
              <a:latin typeface="Calibri"/>
            </a:rPr>
            <a:t>psychomotrices</a:t>
          </a:r>
          <a:endParaRPr lang="en-US" sz="1100" dirty="0"/>
        </a:p>
      </dgm:t>
    </dgm:pt>
    <dgm:pt modelId="{6F15D0FF-F302-47C3-9803-073338E732F8}" type="parTrans" cxnId="{F75DB208-F1CB-430A-94E8-95AA722E4D8E}">
      <dgm:prSet/>
      <dgm:spPr/>
      <dgm:t>
        <a:bodyPr/>
        <a:lstStyle/>
        <a:p>
          <a:endParaRPr lang="en-US"/>
        </a:p>
      </dgm:t>
    </dgm:pt>
    <dgm:pt modelId="{112CCD41-C336-4AF1-856F-276D6B1316B3}" type="sibTrans" cxnId="{F75DB208-F1CB-430A-94E8-95AA722E4D8E}">
      <dgm:prSet/>
      <dgm:spPr/>
      <dgm:t>
        <a:bodyPr/>
        <a:lstStyle/>
        <a:p>
          <a:endParaRPr lang="en-US"/>
        </a:p>
      </dgm:t>
    </dgm:pt>
    <dgm:pt modelId="{36D34FEC-5BCE-4CB7-A7C8-18BC28B1FFD7}">
      <dgm:prSet phldrT="[Text]"/>
      <dgm:spPr/>
      <dgm:t>
        <a:bodyPr/>
        <a:lstStyle/>
        <a:p>
          <a:r>
            <a:rPr lang="en-US" b="0" i="0" dirty="0" smtClean="0">
              <a:solidFill>
                <a:schemeClr val="bg1"/>
              </a:solidFill>
              <a:latin typeface="Calibri"/>
            </a:rPr>
            <a:t>Pour l’</a:t>
          </a:r>
          <a:r>
            <a:rPr lang="fr-CA" dirty="0" smtClean="0"/>
            <a:t>administration</a:t>
          </a:r>
          <a:endParaRPr lang="en-US" b="0" i="0" dirty="0">
            <a:solidFill>
              <a:schemeClr val="bg1"/>
            </a:solidFill>
            <a:latin typeface="Calibri"/>
          </a:endParaRPr>
        </a:p>
      </dgm:t>
    </dgm:pt>
    <dgm:pt modelId="{7FDC8F9F-712B-4DA8-9810-53343EA7B450}" type="parTrans" cxnId="{F9DEF6BB-869F-4487-B5BB-C88723801101}">
      <dgm:prSet/>
      <dgm:spPr/>
      <dgm:t>
        <a:bodyPr/>
        <a:lstStyle/>
        <a:p>
          <a:endParaRPr lang="en-US"/>
        </a:p>
      </dgm:t>
    </dgm:pt>
    <dgm:pt modelId="{8AECE447-CA7E-4C76-A34A-56D2B07282AD}" type="sibTrans" cxnId="{F9DEF6BB-869F-4487-B5BB-C88723801101}">
      <dgm:prSet/>
      <dgm:spPr/>
      <dgm:t>
        <a:bodyPr/>
        <a:lstStyle/>
        <a:p>
          <a:endParaRPr lang="en-US"/>
        </a:p>
      </dgm:t>
    </dgm:pt>
    <dgm:pt modelId="{A369DB34-6EC9-4675-A4AD-5AFE6D7B7A66}">
      <dgm:prSet phldrT="[Text]" custT="1"/>
      <dgm:spPr/>
      <dgm:t>
        <a:bodyPr/>
        <a:lstStyle/>
        <a:p>
          <a:pPr>
            <a:lnSpc>
              <a:spcPct val="100000"/>
            </a:lnSpc>
            <a:spcAft>
              <a:spcPts val="0"/>
            </a:spcAft>
            <a:buNone/>
          </a:pPr>
          <a:r>
            <a:rPr lang="en-US" sz="1600" b="0" i="0" dirty="0" err="1">
              <a:latin typeface="Calibri"/>
            </a:rPr>
            <a:t>Mesures</a:t>
          </a:r>
          <a:r>
            <a:rPr lang="en-US" sz="1600" b="0" i="0" dirty="0">
              <a:latin typeface="Calibri"/>
            </a:rPr>
            <a:t> non</a:t>
          </a:r>
        </a:p>
        <a:p>
          <a:pPr>
            <a:lnSpc>
              <a:spcPct val="100000"/>
            </a:lnSpc>
            <a:spcAft>
              <a:spcPts val="0"/>
            </a:spcAft>
            <a:buNone/>
          </a:pPr>
          <a:r>
            <a:rPr lang="en-US" sz="1600" b="0" i="0" dirty="0" err="1">
              <a:latin typeface="Calibri"/>
            </a:rPr>
            <a:t>liées</a:t>
          </a:r>
          <a:r>
            <a:rPr lang="en-US" sz="1600" b="0" i="0" dirty="0">
              <a:latin typeface="Calibri"/>
            </a:rPr>
            <a:t> au </a:t>
          </a:r>
          <a:r>
            <a:rPr lang="en-US" sz="1600" b="0" i="0" dirty="0" err="1">
              <a:latin typeface="Calibri"/>
            </a:rPr>
            <a:t>conducteur</a:t>
          </a:r>
          <a:endParaRPr lang="en-US" sz="1600" dirty="0"/>
        </a:p>
      </dgm:t>
    </dgm:pt>
    <dgm:pt modelId="{6B218F4E-4507-4DE8-B65E-96891721145D}" type="parTrans" cxnId="{64FD8DF4-FAC7-4F0D-A81B-48A18A4C4A95}">
      <dgm:prSet/>
      <dgm:spPr/>
      <dgm:t>
        <a:bodyPr/>
        <a:lstStyle/>
        <a:p>
          <a:endParaRPr lang="en-US"/>
        </a:p>
      </dgm:t>
    </dgm:pt>
    <dgm:pt modelId="{987E3D54-0925-4748-87AB-8DB33F205C38}" type="sibTrans" cxnId="{64FD8DF4-FAC7-4F0D-A81B-48A18A4C4A95}">
      <dgm:prSet/>
      <dgm:spPr/>
      <dgm:t>
        <a:bodyPr/>
        <a:lstStyle/>
        <a:p>
          <a:endParaRPr lang="en-US"/>
        </a:p>
      </dgm:t>
    </dgm:pt>
    <dgm:pt modelId="{1CBB86AD-EDA6-422B-9F7E-71D0AE28F7AE}" type="pres">
      <dgm:prSet presAssocID="{AEC4A8E3-2D3D-4AA4-968A-34E0805B4745}" presName="mainComposite" presStyleCnt="0">
        <dgm:presLayoutVars>
          <dgm:chPref val="1"/>
          <dgm:dir/>
          <dgm:animOne val="branch"/>
          <dgm:animLvl val="lvl"/>
          <dgm:resizeHandles val="exact"/>
        </dgm:presLayoutVars>
      </dgm:prSet>
      <dgm:spPr/>
      <dgm:t>
        <a:bodyPr/>
        <a:lstStyle/>
        <a:p>
          <a:endParaRPr lang="en-US"/>
        </a:p>
      </dgm:t>
    </dgm:pt>
    <dgm:pt modelId="{D52E8D4D-2F5C-4F52-BB76-9D1267394D69}" type="pres">
      <dgm:prSet presAssocID="{AEC4A8E3-2D3D-4AA4-968A-34E0805B4745}" presName="hierFlow" presStyleCnt="0"/>
      <dgm:spPr/>
    </dgm:pt>
    <dgm:pt modelId="{9DEDFA69-5AE5-466F-8EB2-F6865939FC1F}" type="pres">
      <dgm:prSet presAssocID="{AEC4A8E3-2D3D-4AA4-968A-34E0805B4745}" presName="hierChild1" presStyleCnt="0">
        <dgm:presLayoutVars>
          <dgm:chPref val="1"/>
          <dgm:animOne val="branch"/>
          <dgm:animLvl val="lvl"/>
        </dgm:presLayoutVars>
      </dgm:prSet>
      <dgm:spPr/>
    </dgm:pt>
    <dgm:pt modelId="{4DCC4AF9-B194-4B9D-B1B4-E04A268C2675}" type="pres">
      <dgm:prSet presAssocID="{0FF2D907-3F1A-4EFE-946D-1AC87243CAD7}" presName="Name17" presStyleCnt="0"/>
      <dgm:spPr/>
    </dgm:pt>
    <dgm:pt modelId="{EA9E6E7D-D9BC-4543-AFBD-A3C7B11D9037}" type="pres">
      <dgm:prSet presAssocID="{0FF2D907-3F1A-4EFE-946D-1AC87243CAD7}" presName="level1Shape" presStyleLbl="node0" presStyleIdx="0" presStyleCnt="1" custLinFactNeighborX="-139" custLinFactNeighborY="-24571">
        <dgm:presLayoutVars>
          <dgm:chPref val="3"/>
        </dgm:presLayoutVars>
      </dgm:prSet>
      <dgm:spPr/>
      <dgm:t>
        <a:bodyPr/>
        <a:lstStyle/>
        <a:p>
          <a:endParaRPr lang="en-US"/>
        </a:p>
      </dgm:t>
    </dgm:pt>
    <dgm:pt modelId="{EC44D432-ADAA-49B3-A72E-6D78DDC5FB8E}" type="pres">
      <dgm:prSet presAssocID="{0FF2D907-3F1A-4EFE-946D-1AC87243CAD7}" presName="hierChild2" presStyleCnt="0"/>
      <dgm:spPr/>
    </dgm:pt>
    <dgm:pt modelId="{B144945C-D8A7-42FE-8D04-F8B0D4C70454}" type="pres">
      <dgm:prSet presAssocID="{1622A467-E5C4-47E7-BA07-228E5B9B11F7}" presName="Name25" presStyleLbl="parChTrans1D2" presStyleIdx="0" presStyleCnt="2"/>
      <dgm:spPr/>
      <dgm:t>
        <a:bodyPr/>
        <a:lstStyle/>
        <a:p>
          <a:endParaRPr lang="en-US"/>
        </a:p>
      </dgm:t>
    </dgm:pt>
    <dgm:pt modelId="{6D41AB90-A924-4CDD-87A5-66F2AA22662B}" type="pres">
      <dgm:prSet presAssocID="{1622A467-E5C4-47E7-BA07-228E5B9B11F7}" presName="connTx" presStyleLbl="parChTrans1D2" presStyleIdx="0" presStyleCnt="2"/>
      <dgm:spPr/>
      <dgm:t>
        <a:bodyPr/>
        <a:lstStyle/>
        <a:p>
          <a:endParaRPr lang="en-US"/>
        </a:p>
      </dgm:t>
    </dgm:pt>
    <dgm:pt modelId="{ABFD0510-201B-43BB-98D1-09172315A0FF}" type="pres">
      <dgm:prSet presAssocID="{7760BF5F-2295-424F-84A7-E06647A6681F}" presName="Name30" presStyleCnt="0"/>
      <dgm:spPr/>
    </dgm:pt>
    <dgm:pt modelId="{DBCC7E86-5BD7-4A0B-9ADB-CF1D3A9EA025}" type="pres">
      <dgm:prSet presAssocID="{7760BF5F-2295-424F-84A7-E06647A6681F}" presName="level2Shape" presStyleLbl="node2" presStyleIdx="0" presStyleCnt="2"/>
      <dgm:spPr/>
      <dgm:t>
        <a:bodyPr/>
        <a:lstStyle/>
        <a:p>
          <a:endParaRPr lang="en-US"/>
        </a:p>
      </dgm:t>
    </dgm:pt>
    <dgm:pt modelId="{4D64719F-8856-4FC3-860C-1A343BE70DAE}" type="pres">
      <dgm:prSet presAssocID="{7760BF5F-2295-424F-84A7-E06647A6681F}" presName="hierChild3" presStyleCnt="0"/>
      <dgm:spPr/>
    </dgm:pt>
    <dgm:pt modelId="{C01ABA0C-A238-48DF-8B9B-76FE96F1C299}" type="pres">
      <dgm:prSet presAssocID="{88696470-57A3-45B3-8C52-B0387EE9DFAF}" presName="Name25" presStyleLbl="parChTrans1D3" presStyleIdx="0" presStyleCnt="3"/>
      <dgm:spPr/>
      <dgm:t>
        <a:bodyPr/>
        <a:lstStyle/>
        <a:p>
          <a:endParaRPr lang="en-US"/>
        </a:p>
      </dgm:t>
    </dgm:pt>
    <dgm:pt modelId="{F5E24DF3-3037-467A-8625-1F04F33DAF26}" type="pres">
      <dgm:prSet presAssocID="{88696470-57A3-45B3-8C52-B0387EE9DFAF}" presName="connTx" presStyleLbl="parChTrans1D3" presStyleIdx="0" presStyleCnt="3"/>
      <dgm:spPr/>
      <dgm:t>
        <a:bodyPr/>
        <a:lstStyle/>
        <a:p>
          <a:endParaRPr lang="en-US"/>
        </a:p>
      </dgm:t>
    </dgm:pt>
    <dgm:pt modelId="{3F2686E2-0199-470A-BED7-859DCA249A5E}" type="pres">
      <dgm:prSet presAssocID="{4A6481A8-4591-4F8F-9D47-F6A8CE7355BF}" presName="Name30" presStyleCnt="0"/>
      <dgm:spPr/>
    </dgm:pt>
    <dgm:pt modelId="{ADCCF459-52E7-4A37-95FC-3573741049EB}" type="pres">
      <dgm:prSet presAssocID="{4A6481A8-4591-4F8F-9D47-F6A8CE7355BF}" presName="level2Shape" presStyleLbl="node3" presStyleIdx="0" presStyleCnt="3"/>
      <dgm:spPr/>
      <dgm:t>
        <a:bodyPr/>
        <a:lstStyle/>
        <a:p>
          <a:endParaRPr lang="en-US"/>
        </a:p>
      </dgm:t>
    </dgm:pt>
    <dgm:pt modelId="{1105B62C-1832-4705-8F9E-BA5513F9007F}" type="pres">
      <dgm:prSet presAssocID="{4A6481A8-4591-4F8F-9D47-F6A8CE7355BF}" presName="hierChild3" presStyleCnt="0"/>
      <dgm:spPr/>
    </dgm:pt>
    <dgm:pt modelId="{94EEBC20-84B0-42FD-A4A9-2D870F1772F8}" type="pres">
      <dgm:prSet presAssocID="{6F15D0FF-F302-47C3-9803-073338E732F8}" presName="Name25" presStyleLbl="parChTrans1D3" presStyleIdx="1" presStyleCnt="3"/>
      <dgm:spPr/>
      <dgm:t>
        <a:bodyPr/>
        <a:lstStyle/>
        <a:p>
          <a:endParaRPr lang="en-US"/>
        </a:p>
      </dgm:t>
    </dgm:pt>
    <dgm:pt modelId="{FDDD5C93-BE85-4684-A6F9-9F800434D4F2}" type="pres">
      <dgm:prSet presAssocID="{6F15D0FF-F302-47C3-9803-073338E732F8}" presName="connTx" presStyleLbl="parChTrans1D3" presStyleIdx="1" presStyleCnt="3"/>
      <dgm:spPr/>
      <dgm:t>
        <a:bodyPr/>
        <a:lstStyle/>
        <a:p>
          <a:endParaRPr lang="en-US"/>
        </a:p>
      </dgm:t>
    </dgm:pt>
    <dgm:pt modelId="{19AB55E6-8633-40F3-8A5A-466054FF9AE1}" type="pres">
      <dgm:prSet presAssocID="{776B444E-4A0A-4D66-B344-01292DC20FF2}" presName="Name30" presStyleCnt="0"/>
      <dgm:spPr/>
    </dgm:pt>
    <dgm:pt modelId="{B9D39BD6-D684-44EF-8E85-002FC431BD7E}" type="pres">
      <dgm:prSet presAssocID="{776B444E-4A0A-4D66-B344-01292DC20FF2}" presName="level2Shape" presStyleLbl="node3" presStyleIdx="1" presStyleCnt="3"/>
      <dgm:spPr/>
      <dgm:t>
        <a:bodyPr/>
        <a:lstStyle/>
        <a:p>
          <a:endParaRPr lang="en-US"/>
        </a:p>
      </dgm:t>
    </dgm:pt>
    <dgm:pt modelId="{D395D392-BC20-4CD8-A242-8E74627852BE}" type="pres">
      <dgm:prSet presAssocID="{776B444E-4A0A-4D66-B344-01292DC20FF2}" presName="hierChild3" presStyleCnt="0"/>
      <dgm:spPr/>
    </dgm:pt>
    <dgm:pt modelId="{F9121497-E7D7-4E7F-92D1-E5B6CED90B5C}" type="pres">
      <dgm:prSet presAssocID="{7FDC8F9F-712B-4DA8-9810-53343EA7B450}" presName="Name25" presStyleLbl="parChTrans1D2" presStyleIdx="1" presStyleCnt="2"/>
      <dgm:spPr/>
      <dgm:t>
        <a:bodyPr/>
        <a:lstStyle/>
        <a:p>
          <a:endParaRPr lang="en-US"/>
        </a:p>
      </dgm:t>
    </dgm:pt>
    <dgm:pt modelId="{2CF3278D-7A88-49EC-9ED2-430345AFB560}" type="pres">
      <dgm:prSet presAssocID="{7FDC8F9F-712B-4DA8-9810-53343EA7B450}" presName="connTx" presStyleLbl="parChTrans1D2" presStyleIdx="1" presStyleCnt="2"/>
      <dgm:spPr/>
      <dgm:t>
        <a:bodyPr/>
        <a:lstStyle/>
        <a:p>
          <a:endParaRPr lang="en-US"/>
        </a:p>
      </dgm:t>
    </dgm:pt>
    <dgm:pt modelId="{B9E6DD60-B579-4266-8266-8720E8A0AB66}" type="pres">
      <dgm:prSet presAssocID="{36D34FEC-5BCE-4CB7-A7C8-18BC28B1FFD7}" presName="Name30" presStyleCnt="0"/>
      <dgm:spPr/>
    </dgm:pt>
    <dgm:pt modelId="{C1926421-47D4-4283-B88D-55CB725FE92B}" type="pres">
      <dgm:prSet presAssocID="{36D34FEC-5BCE-4CB7-A7C8-18BC28B1FFD7}" presName="level2Shape" presStyleLbl="node2" presStyleIdx="1" presStyleCnt="2" custLinFactNeighborY="-51054"/>
      <dgm:spPr/>
      <dgm:t>
        <a:bodyPr/>
        <a:lstStyle/>
        <a:p>
          <a:endParaRPr lang="en-US"/>
        </a:p>
      </dgm:t>
    </dgm:pt>
    <dgm:pt modelId="{A23C4627-07A1-43EB-B0BA-8043066B952A}" type="pres">
      <dgm:prSet presAssocID="{36D34FEC-5BCE-4CB7-A7C8-18BC28B1FFD7}" presName="hierChild3" presStyleCnt="0"/>
      <dgm:spPr/>
    </dgm:pt>
    <dgm:pt modelId="{0EA4EC65-936C-4E44-8C8D-9ADF4559A20B}" type="pres">
      <dgm:prSet presAssocID="{6B218F4E-4507-4DE8-B65E-96891721145D}" presName="Name25" presStyleLbl="parChTrans1D3" presStyleIdx="2" presStyleCnt="3"/>
      <dgm:spPr/>
      <dgm:t>
        <a:bodyPr/>
        <a:lstStyle/>
        <a:p>
          <a:endParaRPr lang="en-US"/>
        </a:p>
      </dgm:t>
    </dgm:pt>
    <dgm:pt modelId="{548408D8-7535-4365-912F-70766E4C7867}" type="pres">
      <dgm:prSet presAssocID="{6B218F4E-4507-4DE8-B65E-96891721145D}" presName="connTx" presStyleLbl="parChTrans1D3" presStyleIdx="2" presStyleCnt="3"/>
      <dgm:spPr/>
      <dgm:t>
        <a:bodyPr/>
        <a:lstStyle/>
        <a:p>
          <a:endParaRPr lang="en-US"/>
        </a:p>
      </dgm:t>
    </dgm:pt>
    <dgm:pt modelId="{E9C5A32F-1686-4516-971E-0272514F16B1}" type="pres">
      <dgm:prSet presAssocID="{A369DB34-6EC9-4675-A4AD-5AFE6D7B7A66}" presName="Name30" presStyleCnt="0"/>
      <dgm:spPr/>
    </dgm:pt>
    <dgm:pt modelId="{9056F09C-7175-49F1-829C-855E216A9779}" type="pres">
      <dgm:prSet presAssocID="{A369DB34-6EC9-4675-A4AD-5AFE6D7B7A66}" presName="level2Shape" presStyleLbl="node3" presStyleIdx="2" presStyleCnt="3"/>
      <dgm:spPr/>
      <dgm:t>
        <a:bodyPr/>
        <a:lstStyle/>
        <a:p>
          <a:endParaRPr lang="en-US"/>
        </a:p>
      </dgm:t>
    </dgm:pt>
    <dgm:pt modelId="{1C614D57-3A7A-4489-85FC-A98B9D842CC0}" type="pres">
      <dgm:prSet presAssocID="{A369DB34-6EC9-4675-A4AD-5AFE6D7B7A66}" presName="hierChild3" presStyleCnt="0"/>
      <dgm:spPr/>
    </dgm:pt>
    <dgm:pt modelId="{95BEEF49-55D8-47A8-8992-5DAEF4DD2E18}" type="pres">
      <dgm:prSet presAssocID="{AEC4A8E3-2D3D-4AA4-968A-34E0805B4745}" presName="bgShapesFlow" presStyleCnt="0"/>
      <dgm:spPr/>
    </dgm:pt>
  </dgm:ptLst>
  <dgm:cxnLst>
    <dgm:cxn modelId="{8C270483-D093-47AE-8683-33F9959BB7BC}" type="presOf" srcId="{6B218F4E-4507-4DE8-B65E-96891721145D}" destId="{0EA4EC65-936C-4E44-8C8D-9ADF4559A20B}" srcOrd="0" destOrd="0" presId="urn:microsoft.com/office/officeart/2005/8/layout/hierarchy5"/>
    <dgm:cxn modelId="{62D6B740-7DEB-43E5-A760-B0A5BB6CFC18}" type="presOf" srcId="{88696470-57A3-45B3-8C52-B0387EE9DFAF}" destId="{C01ABA0C-A238-48DF-8B9B-76FE96F1C299}" srcOrd="0" destOrd="0" presId="urn:microsoft.com/office/officeart/2005/8/layout/hierarchy5"/>
    <dgm:cxn modelId="{B652B86C-69E3-40FC-A075-C89F11B2686E}" type="presOf" srcId="{36D34FEC-5BCE-4CB7-A7C8-18BC28B1FFD7}" destId="{C1926421-47D4-4283-B88D-55CB725FE92B}" srcOrd="0" destOrd="0" presId="urn:microsoft.com/office/officeart/2005/8/layout/hierarchy5"/>
    <dgm:cxn modelId="{035071A7-80C3-44C0-818C-BA1CDA8D92FF}" type="presOf" srcId="{7FDC8F9F-712B-4DA8-9810-53343EA7B450}" destId="{F9121497-E7D7-4E7F-92D1-E5B6CED90B5C}" srcOrd="0" destOrd="0" presId="urn:microsoft.com/office/officeart/2005/8/layout/hierarchy5"/>
    <dgm:cxn modelId="{69D640CE-FA80-4E01-B9B3-46CE55E01B2E}" type="presOf" srcId="{AEC4A8E3-2D3D-4AA4-968A-34E0805B4745}" destId="{1CBB86AD-EDA6-422B-9F7E-71D0AE28F7AE}" srcOrd="0" destOrd="0" presId="urn:microsoft.com/office/officeart/2005/8/layout/hierarchy5"/>
    <dgm:cxn modelId="{9FBD3C8A-FDDA-413E-851D-9E43D689AC19}" type="presOf" srcId="{7760BF5F-2295-424F-84A7-E06647A6681F}" destId="{DBCC7E86-5BD7-4A0B-9ADB-CF1D3A9EA025}" srcOrd="0" destOrd="0" presId="urn:microsoft.com/office/officeart/2005/8/layout/hierarchy5"/>
    <dgm:cxn modelId="{F9DEF6BB-869F-4487-B5BB-C88723801101}" srcId="{0FF2D907-3F1A-4EFE-946D-1AC87243CAD7}" destId="{36D34FEC-5BCE-4CB7-A7C8-18BC28B1FFD7}" srcOrd="1" destOrd="0" parTransId="{7FDC8F9F-712B-4DA8-9810-53343EA7B450}" sibTransId="{8AECE447-CA7E-4C76-A34A-56D2B07282AD}"/>
    <dgm:cxn modelId="{C259D6CC-D5D7-488A-A078-AA5B95729AFC}" type="presOf" srcId="{7FDC8F9F-712B-4DA8-9810-53343EA7B450}" destId="{2CF3278D-7A88-49EC-9ED2-430345AFB560}" srcOrd="1" destOrd="0" presId="urn:microsoft.com/office/officeart/2005/8/layout/hierarchy5"/>
    <dgm:cxn modelId="{64FD8DF4-FAC7-4F0D-A81B-48A18A4C4A95}" srcId="{36D34FEC-5BCE-4CB7-A7C8-18BC28B1FFD7}" destId="{A369DB34-6EC9-4675-A4AD-5AFE6D7B7A66}" srcOrd="0" destOrd="0" parTransId="{6B218F4E-4507-4DE8-B65E-96891721145D}" sibTransId="{987E3D54-0925-4748-87AB-8DB33F205C38}"/>
    <dgm:cxn modelId="{F75DB208-F1CB-430A-94E8-95AA722E4D8E}" srcId="{7760BF5F-2295-424F-84A7-E06647A6681F}" destId="{776B444E-4A0A-4D66-B344-01292DC20FF2}" srcOrd="1" destOrd="0" parTransId="{6F15D0FF-F302-47C3-9803-073338E732F8}" sibTransId="{112CCD41-C336-4AF1-856F-276D6B1316B3}"/>
    <dgm:cxn modelId="{AA424231-3BAF-48E4-BDEB-AE5040E72E2A}" type="presOf" srcId="{0FF2D907-3F1A-4EFE-946D-1AC87243CAD7}" destId="{EA9E6E7D-D9BC-4543-AFBD-A3C7B11D9037}" srcOrd="0" destOrd="0" presId="urn:microsoft.com/office/officeart/2005/8/layout/hierarchy5"/>
    <dgm:cxn modelId="{B0247DA3-840C-44CE-81FF-F46668E79943}" srcId="{AEC4A8E3-2D3D-4AA4-968A-34E0805B4745}" destId="{0FF2D907-3F1A-4EFE-946D-1AC87243CAD7}" srcOrd="0" destOrd="0" parTransId="{4C1EC9E8-9BBF-4A0F-98CA-22C9EE30C41B}" sibTransId="{F62E8718-15F8-41C5-BF6E-5A62116A826E}"/>
    <dgm:cxn modelId="{FE2C3704-174D-4E7C-A15E-C00C856B8CFA}" type="presOf" srcId="{A369DB34-6EC9-4675-A4AD-5AFE6D7B7A66}" destId="{9056F09C-7175-49F1-829C-855E216A9779}" srcOrd="0" destOrd="0" presId="urn:microsoft.com/office/officeart/2005/8/layout/hierarchy5"/>
    <dgm:cxn modelId="{4C9DB235-7420-4B87-B2F0-E3992DED5019}" srcId="{0FF2D907-3F1A-4EFE-946D-1AC87243CAD7}" destId="{7760BF5F-2295-424F-84A7-E06647A6681F}" srcOrd="0" destOrd="0" parTransId="{1622A467-E5C4-47E7-BA07-228E5B9B11F7}" sibTransId="{F875E34E-8183-4CFE-8A3D-A248FD1D4325}"/>
    <dgm:cxn modelId="{FCA02E70-12EC-4CF7-9538-40D1DE691726}" type="presOf" srcId="{6B218F4E-4507-4DE8-B65E-96891721145D}" destId="{548408D8-7535-4365-912F-70766E4C7867}" srcOrd="1" destOrd="0" presId="urn:microsoft.com/office/officeart/2005/8/layout/hierarchy5"/>
    <dgm:cxn modelId="{B4FBF1D3-EB01-49EE-B942-8DE99C9F348D}" type="presOf" srcId="{1622A467-E5C4-47E7-BA07-228E5B9B11F7}" destId="{B144945C-D8A7-42FE-8D04-F8B0D4C70454}" srcOrd="0" destOrd="0" presId="urn:microsoft.com/office/officeart/2005/8/layout/hierarchy5"/>
    <dgm:cxn modelId="{BBF8D3EA-CA01-4471-A0BC-16A243398383}" type="presOf" srcId="{4A6481A8-4591-4F8F-9D47-F6A8CE7355BF}" destId="{ADCCF459-52E7-4A37-95FC-3573741049EB}" srcOrd="0" destOrd="0" presId="urn:microsoft.com/office/officeart/2005/8/layout/hierarchy5"/>
    <dgm:cxn modelId="{9C17794D-2AD6-463C-9C48-23DC33C11C07}" type="presOf" srcId="{6F15D0FF-F302-47C3-9803-073338E732F8}" destId="{FDDD5C93-BE85-4684-A6F9-9F800434D4F2}" srcOrd="1" destOrd="0" presId="urn:microsoft.com/office/officeart/2005/8/layout/hierarchy5"/>
    <dgm:cxn modelId="{6B515E4E-CFFA-41E6-9EEA-3FEB53CEABAB}" type="presOf" srcId="{776B444E-4A0A-4D66-B344-01292DC20FF2}" destId="{B9D39BD6-D684-44EF-8E85-002FC431BD7E}" srcOrd="0" destOrd="0" presId="urn:microsoft.com/office/officeart/2005/8/layout/hierarchy5"/>
    <dgm:cxn modelId="{EACD39AA-DE7F-457A-9D5A-BAE1C6F6A584}" type="presOf" srcId="{6F15D0FF-F302-47C3-9803-073338E732F8}" destId="{94EEBC20-84B0-42FD-A4A9-2D870F1772F8}" srcOrd="0" destOrd="0" presId="urn:microsoft.com/office/officeart/2005/8/layout/hierarchy5"/>
    <dgm:cxn modelId="{2731BCE3-A36C-4E4E-9933-2548B0DD14A8}" type="presOf" srcId="{88696470-57A3-45B3-8C52-B0387EE9DFAF}" destId="{F5E24DF3-3037-467A-8625-1F04F33DAF26}" srcOrd="1" destOrd="0" presId="urn:microsoft.com/office/officeart/2005/8/layout/hierarchy5"/>
    <dgm:cxn modelId="{C8310CB2-E0BD-429E-B250-4E119A9FAA17}" srcId="{7760BF5F-2295-424F-84A7-E06647A6681F}" destId="{4A6481A8-4591-4F8F-9D47-F6A8CE7355BF}" srcOrd="0" destOrd="0" parTransId="{88696470-57A3-45B3-8C52-B0387EE9DFAF}" sibTransId="{D9146E18-41BC-4C16-984C-A538CB9C3D8A}"/>
    <dgm:cxn modelId="{3035C253-E0A7-4F6D-B972-88BD40AF4042}" type="presOf" srcId="{1622A467-E5C4-47E7-BA07-228E5B9B11F7}" destId="{6D41AB90-A924-4CDD-87A5-66F2AA22662B}" srcOrd="1" destOrd="0" presId="urn:microsoft.com/office/officeart/2005/8/layout/hierarchy5"/>
    <dgm:cxn modelId="{4A6D6F78-F8B1-4628-911F-3ABE5E58D963}" type="presParOf" srcId="{1CBB86AD-EDA6-422B-9F7E-71D0AE28F7AE}" destId="{D52E8D4D-2F5C-4F52-BB76-9D1267394D69}" srcOrd="0" destOrd="0" presId="urn:microsoft.com/office/officeart/2005/8/layout/hierarchy5"/>
    <dgm:cxn modelId="{44BD6AE3-99EC-4508-959C-6209992BF812}" type="presParOf" srcId="{D52E8D4D-2F5C-4F52-BB76-9D1267394D69}" destId="{9DEDFA69-5AE5-466F-8EB2-F6865939FC1F}" srcOrd="0" destOrd="0" presId="urn:microsoft.com/office/officeart/2005/8/layout/hierarchy5"/>
    <dgm:cxn modelId="{69706122-A965-4F54-842F-F407081B1F45}" type="presParOf" srcId="{9DEDFA69-5AE5-466F-8EB2-F6865939FC1F}" destId="{4DCC4AF9-B194-4B9D-B1B4-E04A268C2675}" srcOrd="0" destOrd="0" presId="urn:microsoft.com/office/officeart/2005/8/layout/hierarchy5"/>
    <dgm:cxn modelId="{A4E7B5B5-8B5F-4672-AF52-F2E91073B1BD}" type="presParOf" srcId="{4DCC4AF9-B194-4B9D-B1B4-E04A268C2675}" destId="{EA9E6E7D-D9BC-4543-AFBD-A3C7B11D9037}" srcOrd="0" destOrd="0" presId="urn:microsoft.com/office/officeart/2005/8/layout/hierarchy5"/>
    <dgm:cxn modelId="{A940751E-7EBC-4237-9B2C-A842296C441C}" type="presParOf" srcId="{4DCC4AF9-B194-4B9D-B1B4-E04A268C2675}" destId="{EC44D432-ADAA-49B3-A72E-6D78DDC5FB8E}" srcOrd="1" destOrd="0" presId="urn:microsoft.com/office/officeart/2005/8/layout/hierarchy5"/>
    <dgm:cxn modelId="{0DC77757-4A52-4A9B-8DA3-E2422FE1F880}" type="presParOf" srcId="{EC44D432-ADAA-49B3-A72E-6D78DDC5FB8E}" destId="{B144945C-D8A7-42FE-8D04-F8B0D4C70454}" srcOrd="0" destOrd="0" presId="urn:microsoft.com/office/officeart/2005/8/layout/hierarchy5"/>
    <dgm:cxn modelId="{25B7EDF4-8CEA-46FC-B52E-127733D498FF}" type="presParOf" srcId="{B144945C-D8A7-42FE-8D04-F8B0D4C70454}" destId="{6D41AB90-A924-4CDD-87A5-66F2AA22662B}" srcOrd="0" destOrd="0" presId="urn:microsoft.com/office/officeart/2005/8/layout/hierarchy5"/>
    <dgm:cxn modelId="{A55A647C-530A-46FA-AD4D-5D977C24E1D3}" type="presParOf" srcId="{EC44D432-ADAA-49B3-A72E-6D78DDC5FB8E}" destId="{ABFD0510-201B-43BB-98D1-09172315A0FF}" srcOrd="1" destOrd="0" presId="urn:microsoft.com/office/officeart/2005/8/layout/hierarchy5"/>
    <dgm:cxn modelId="{F5A6E155-A78F-4A6A-BFC8-C7127E7788B2}" type="presParOf" srcId="{ABFD0510-201B-43BB-98D1-09172315A0FF}" destId="{DBCC7E86-5BD7-4A0B-9ADB-CF1D3A9EA025}" srcOrd="0" destOrd="0" presId="urn:microsoft.com/office/officeart/2005/8/layout/hierarchy5"/>
    <dgm:cxn modelId="{4898692B-B7B6-48DF-A24D-C19AEB3ACF43}" type="presParOf" srcId="{ABFD0510-201B-43BB-98D1-09172315A0FF}" destId="{4D64719F-8856-4FC3-860C-1A343BE70DAE}" srcOrd="1" destOrd="0" presId="urn:microsoft.com/office/officeart/2005/8/layout/hierarchy5"/>
    <dgm:cxn modelId="{6C683BC3-2066-428A-A841-34204A2C661A}" type="presParOf" srcId="{4D64719F-8856-4FC3-860C-1A343BE70DAE}" destId="{C01ABA0C-A238-48DF-8B9B-76FE96F1C299}" srcOrd="0" destOrd="0" presId="urn:microsoft.com/office/officeart/2005/8/layout/hierarchy5"/>
    <dgm:cxn modelId="{088111D1-8698-465F-B1B3-B9052E140ADC}" type="presParOf" srcId="{C01ABA0C-A238-48DF-8B9B-76FE96F1C299}" destId="{F5E24DF3-3037-467A-8625-1F04F33DAF26}" srcOrd="0" destOrd="0" presId="urn:microsoft.com/office/officeart/2005/8/layout/hierarchy5"/>
    <dgm:cxn modelId="{82491205-4E08-4249-BC0E-91B5456C315E}" type="presParOf" srcId="{4D64719F-8856-4FC3-860C-1A343BE70DAE}" destId="{3F2686E2-0199-470A-BED7-859DCA249A5E}" srcOrd="1" destOrd="0" presId="urn:microsoft.com/office/officeart/2005/8/layout/hierarchy5"/>
    <dgm:cxn modelId="{9309FF09-9C56-413C-89C9-0160D6190156}" type="presParOf" srcId="{3F2686E2-0199-470A-BED7-859DCA249A5E}" destId="{ADCCF459-52E7-4A37-95FC-3573741049EB}" srcOrd="0" destOrd="0" presId="urn:microsoft.com/office/officeart/2005/8/layout/hierarchy5"/>
    <dgm:cxn modelId="{78222094-DFC7-4ADE-90E3-DF5874DAAF91}" type="presParOf" srcId="{3F2686E2-0199-470A-BED7-859DCA249A5E}" destId="{1105B62C-1832-4705-8F9E-BA5513F9007F}" srcOrd="1" destOrd="0" presId="urn:microsoft.com/office/officeart/2005/8/layout/hierarchy5"/>
    <dgm:cxn modelId="{256FBC9A-B55D-4F19-8CC5-9767630C96C3}" type="presParOf" srcId="{4D64719F-8856-4FC3-860C-1A343BE70DAE}" destId="{94EEBC20-84B0-42FD-A4A9-2D870F1772F8}" srcOrd="2" destOrd="0" presId="urn:microsoft.com/office/officeart/2005/8/layout/hierarchy5"/>
    <dgm:cxn modelId="{F758E9AF-72ED-4D29-887B-756247DAEC83}" type="presParOf" srcId="{94EEBC20-84B0-42FD-A4A9-2D870F1772F8}" destId="{FDDD5C93-BE85-4684-A6F9-9F800434D4F2}" srcOrd="0" destOrd="0" presId="urn:microsoft.com/office/officeart/2005/8/layout/hierarchy5"/>
    <dgm:cxn modelId="{2E1A2425-0F10-4287-A588-7F7A92216562}" type="presParOf" srcId="{4D64719F-8856-4FC3-860C-1A343BE70DAE}" destId="{19AB55E6-8633-40F3-8A5A-466054FF9AE1}" srcOrd="3" destOrd="0" presId="urn:microsoft.com/office/officeart/2005/8/layout/hierarchy5"/>
    <dgm:cxn modelId="{D6CBC76A-E9C2-4025-A33E-D7D46CB89B1A}" type="presParOf" srcId="{19AB55E6-8633-40F3-8A5A-466054FF9AE1}" destId="{B9D39BD6-D684-44EF-8E85-002FC431BD7E}" srcOrd="0" destOrd="0" presId="urn:microsoft.com/office/officeart/2005/8/layout/hierarchy5"/>
    <dgm:cxn modelId="{CC3EFF76-5083-430A-8938-34ED0D9A18E5}" type="presParOf" srcId="{19AB55E6-8633-40F3-8A5A-466054FF9AE1}" destId="{D395D392-BC20-4CD8-A242-8E74627852BE}" srcOrd="1" destOrd="0" presId="urn:microsoft.com/office/officeart/2005/8/layout/hierarchy5"/>
    <dgm:cxn modelId="{210D4E37-E3A7-4742-AD12-B89465C6D940}" type="presParOf" srcId="{EC44D432-ADAA-49B3-A72E-6D78DDC5FB8E}" destId="{F9121497-E7D7-4E7F-92D1-E5B6CED90B5C}" srcOrd="2" destOrd="0" presId="urn:microsoft.com/office/officeart/2005/8/layout/hierarchy5"/>
    <dgm:cxn modelId="{107A3155-9455-41F9-8043-40C285BBED06}" type="presParOf" srcId="{F9121497-E7D7-4E7F-92D1-E5B6CED90B5C}" destId="{2CF3278D-7A88-49EC-9ED2-430345AFB560}" srcOrd="0" destOrd="0" presId="urn:microsoft.com/office/officeart/2005/8/layout/hierarchy5"/>
    <dgm:cxn modelId="{22C667F1-BE60-4320-A2F3-E64EEF8B6FA5}" type="presParOf" srcId="{EC44D432-ADAA-49B3-A72E-6D78DDC5FB8E}" destId="{B9E6DD60-B579-4266-8266-8720E8A0AB66}" srcOrd="3" destOrd="0" presId="urn:microsoft.com/office/officeart/2005/8/layout/hierarchy5"/>
    <dgm:cxn modelId="{F4B8FDA0-22A5-4708-9D47-C95734E709B9}" type="presParOf" srcId="{B9E6DD60-B579-4266-8266-8720E8A0AB66}" destId="{C1926421-47D4-4283-B88D-55CB725FE92B}" srcOrd="0" destOrd="0" presId="urn:microsoft.com/office/officeart/2005/8/layout/hierarchy5"/>
    <dgm:cxn modelId="{F0101281-74CD-4778-AF5D-472AB9B154BF}" type="presParOf" srcId="{B9E6DD60-B579-4266-8266-8720E8A0AB66}" destId="{A23C4627-07A1-43EB-B0BA-8043066B952A}" srcOrd="1" destOrd="0" presId="urn:microsoft.com/office/officeart/2005/8/layout/hierarchy5"/>
    <dgm:cxn modelId="{0354C3A8-28BB-4F94-B056-560D2AD22E12}" type="presParOf" srcId="{A23C4627-07A1-43EB-B0BA-8043066B952A}" destId="{0EA4EC65-936C-4E44-8C8D-9ADF4559A20B}" srcOrd="0" destOrd="0" presId="urn:microsoft.com/office/officeart/2005/8/layout/hierarchy5"/>
    <dgm:cxn modelId="{31C9A97F-AC0D-41E5-9949-8ED57B598195}" type="presParOf" srcId="{0EA4EC65-936C-4E44-8C8D-9ADF4559A20B}" destId="{548408D8-7535-4365-912F-70766E4C7867}" srcOrd="0" destOrd="0" presId="urn:microsoft.com/office/officeart/2005/8/layout/hierarchy5"/>
    <dgm:cxn modelId="{4459A801-E236-49D9-B9B3-213D865C0EE9}" type="presParOf" srcId="{A23C4627-07A1-43EB-B0BA-8043066B952A}" destId="{E9C5A32F-1686-4516-971E-0272514F16B1}" srcOrd="1" destOrd="0" presId="urn:microsoft.com/office/officeart/2005/8/layout/hierarchy5"/>
    <dgm:cxn modelId="{3E235434-B288-4C32-A267-004AAB08F886}" type="presParOf" srcId="{E9C5A32F-1686-4516-971E-0272514F16B1}" destId="{9056F09C-7175-49F1-829C-855E216A9779}" srcOrd="0" destOrd="0" presId="urn:microsoft.com/office/officeart/2005/8/layout/hierarchy5"/>
    <dgm:cxn modelId="{5160AA81-1213-4703-B4E7-BEDC9FE0A09C}" type="presParOf" srcId="{E9C5A32F-1686-4516-971E-0272514F16B1}" destId="{1C614D57-3A7A-4489-85FC-A98B9D842CC0}" srcOrd="1" destOrd="0" presId="urn:microsoft.com/office/officeart/2005/8/layout/hierarchy5"/>
    <dgm:cxn modelId="{37AD173F-F244-4ECA-81CD-867517A2DF6A}" type="presParOf" srcId="{1CBB86AD-EDA6-422B-9F7E-71D0AE28F7AE}" destId="{95BEEF49-55D8-47A8-8992-5DAEF4DD2E18}" srcOrd="1" destOrd="0" presId="urn:microsoft.com/office/officeart/2005/8/layout/hierarchy5"/>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A2EEC2-4044-462B-943C-C58DFCC1C1DB}">
      <dsp:nvSpPr>
        <dsp:cNvPr id="0" name=""/>
        <dsp:cNvSpPr/>
      </dsp:nvSpPr>
      <dsp:spPr>
        <a:xfrm>
          <a:off x="819539" y="0"/>
          <a:ext cx="1629203" cy="5091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848" tIns="76200" rIns="76200" bIns="76200" numCol="1" spcCol="1270" anchor="ctr" anchorCtr="0">
          <a:noAutofit/>
        </a:bodyPr>
        <a:lstStyle/>
        <a:p>
          <a:pPr lvl="0" algn="l" defTabSz="889000">
            <a:lnSpc>
              <a:spcPct val="90000"/>
            </a:lnSpc>
            <a:spcBef>
              <a:spcPct val="0"/>
            </a:spcBef>
            <a:spcAft>
              <a:spcPct val="35000"/>
            </a:spcAft>
          </a:pPr>
          <a:r>
            <a:rPr lang="en-US" sz="2000" b="0" i="0" kern="1200" dirty="0" err="1">
              <a:latin typeface="Calibri"/>
            </a:rPr>
            <a:t>Protocole</a:t>
          </a:r>
          <a:r>
            <a:rPr lang="en-US" sz="2000" b="0" i="0" kern="1200" dirty="0">
              <a:latin typeface="Calibri"/>
            </a:rPr>
            <a:t> 1</a:t>
          </a:r>
        </a:p>
      </dsp:txBody>
      <dsp:txXfrm>
        <a:off x="819539" y="0"/>
        <a:ext cx="1629203" cy="509126"/>
      </dsp:txXfrm>
    </dsp:sp>
    <dsp:sp modelId="{B6918B8D-DA34-4D2B-9B3F-95B741F329F4}">
      <dsp:nvSpPr>
        <dsp:cNvPr id="0" name=""/>
        <dsp:cNvSpPr/>
      </dsp:nvSpPr>
      <dsp:spPr>
        <a:xfrm>
          <a:off x="751656" y="0"/>
          <a:ext cx="356388" cy="534582"/>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57C56B-DDCE-4210-9F33-8DC3D3DF096F}">
      <dsp:nvSpPr>
        <dsp:cNvPr id="0" name=""/>
        <dsp:cNvSpPr/>
      </dsp:nvSpPr>
      <dsp:spPr>
        <a:xfrm>
          <a:off x="819539" y="562072"/>
          <a:ext cx="1629203" cy="5091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848" tIns="76200" rIns="76200" bIns="76200" numCol="1" spcCol="1270" anchor="ctr" anchorCtr="0">
          <a:noAutofit/>
        </a:bodyPr>
        <a:lstStyle/>
        <a:p>
          <a:pPr lvl="0" algn="l" defTabSz="889000">
            <a:lnSpc>
              <a:spcPct val="90000"/>
            </a:lnSpc>
            <a:spcBef>
              <a:spcPct val="0"/>
            </a:spcBef>
            <a:spcAft>
              <a:spcPct val="35000"/>
            </a:spcAft>
          </a:pPr>
          <a:r>
            <a:rPr lang="en-US" sz="2000" b="0" i="0" kern="1200" dirty="0" err="1">
              <a:latin typeface="Calibri"/>
            </a:rPr>
            <a:t>Protocole</a:t>
          </a:r>
          <a:r>
            <a:rPr lang="en-US" sz="2000" b="0" i="0" kern="1200" dirty="0">
              <a:latin typeface="Calibri"/>
            </a:rPr>
            <a:t> 2</a:t>
          </a:r>
        </a:p>
      </dsp:txBody>
      <dsp:txXfrm>
        <a:off x="819539" y="562072"/>
        <a:ext cx="1629203" cy="509126"/>
      </dsp:txXfrm>
    </dsp:sp>
    <dsp:sp modelId="{9DC0CD24-958B-4185-8AED-FC154B724D56}">
      <dsp:nvSpPr>
        <dsp:cNvPr id="0" name=""/>
        <dsp:cNvSpPr/>
      </dsp:nvSpPr>
      <dsp:spPr>
        <a:xfrm>
          <a:off x="751656" y="488535"/>
          <a:ext cx="356388" cy="534582"/>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E75AE1-5A7B-4FBC-8A45-5010403A2D02}">
      <dsp:nvSpPr>
        <dsp:cNvPr id="0" name=""/>
        <dsp:cNvSpPr/>
      </dsp:nvSpPr>
      <dsp:spPr>
        <a:xfrm>
          <a:off x="757593" y="1173567"/>
          <a:ext cx="1680800" cy="5091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4848" tIns="76200" rIns="76200" bIns="76200" numCol="1" spcCol="1270" anchor="ctr" anchorCtr="0">
          <a:noAutofit/>
        </a:bodyPr>
        <a:lstStyle/>
        <a:p>
          <a:pPr lvl="0" algn="l" defTabSz="889000">
            <a:lnSpc>
              <a:spcPct val="90000"/>
            </a:lnSpc>
            <a:spcBef>
              <a:spcPct val="0"/>
            </a:spcBef>
            <a:spcAft>
              <a:spcPct val="35000"/>
            </a:spcAft>
          </a:pPr>
          <a:r>
            <a:rPr lang="en-US" sz="2000" b="0" i="0" kern="1200">
              <a:latin typeface="Calibri"/>
            </a:rPr>
            <a:t> Protocole 3</a:t>
          </a:r>
        </a:p>
      </dsp:txBody>
      <dsp:txXfrm>
        <a:off x="757593" y="1173567"/>
        <a:ext cx="1680800" cy="509126"/>
      </dsp:txXfrm>
    </dsp:sp>
    <dsp:sp modelId="{83DC0519-F9CC-48A6-875B-10B6D61D466D}">
      <dsp:nvSpPr>
        <dsp:cNvPr id="0" name=""/>
        <dsp:cNvSpPr/>
      </dsp:nvSpPr>
      <dsp:spPr>
        <a:xfrm>
          <a:off x="738757" y="1129469"/>
          <a:ext cx="356388" cy="534582"/>
        </a:xfrm>
        <a:prstGeom prst="rect">
          <a:avLst/>
        </a:prstGeom>
        <a:solidFill>
          <a:srgbClr val="00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9E6E7D-D9BC-4543-AFBD-A3C7B11D9037}">
      <dsp:nvSpPr>
        <dsp:cNvPr id="0" name=""/>
        <dsp:cNvSpPr/>
      </dsp:nvSpPr>
      <dsp:spPr>
        <a:xfrm>
          <a:off x="0" y="1311163"/>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a:latin typeface="Calibri"/>
            </a:rPr>
            <a:t>TGF</a:t>
          </a:r>
        </a:p>
      </dsp:txBody>
      <dsp:txXfrm>
        <a:off x="0" y="1311163"/>
        <a:ext cx="1483320" cy="741660"/>
      </dsp:txXfrm>
    </dsp:sp>
    <dsp:sp modelId="{B144945C-D8A7-42FE-8D04-F8B0D4C70454}">
      <dsp:nvSpPr>
        <dsp:cNvPr id="0" name=""/>
        <dsp:cNvSpPr/>
      </dsp:nvSpPr>
      <dsp:spPr>
        <a:xfrm rot="19342094">
          <a:off x="1405385" y="1433054"/>
          <a:ext cx="749197" cy="40429"/>
        </a:xfrm>
        <a:custGeom>
          <a:avLst/>
          <a:gdLst/>
          <a:ahLst/>
          <a:cxnLst/>
          <a:rect l="0" t="0" r="0" b="0"/>
          <a:pathLst>
            <a:path>
              <a:moveTo>
                <a:pt x="0" y="20214"/>
              </a:moveTo>
              <a:lnTo>
                <a:pt x="749197"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342094">
        <a:off x="1761254" y="1434539"/>
        <a:ext cx="37459" cy="37459"/>
      </dsp:txXfrm>
    </dsp:sp>
    <dsp:sp modelId="{DBCC7E86-5BD7-4A0B-9ADB-CF1D3A9EA025}">
      <dsp:nvSpPr>
        <dsp:cNvPr id="0" name=""/>
        <dsp:cNvSpPr/>
      </dsp:nvSpPr>
      <dsp:spPr>
        <a:xfrm>
          <a:off x="2076648" y="853715"/>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i="0" kern="1200" dirty="0" smtClean="0">
              <a:solidFill>
                <a:schemeClr val="bg1"/>
              </a:solidFill>
              <a:latin typeface="Calibri"/>
            </a:rPr>
            <a:t>Pour le</a:t>
          </a:r>
          <a:endParaRPr lang="en-US" sz="2000" b="0" i="0" kern="1200" dirty="0">
            <a:solidFill>
              <a:schemeClr val="bg1"/>
            </a:solidFill>
            <a:latin typeface="Calibri"/>
          </a:endParaRPr>
        </a:p>
        <a:p>
          <a:pPr lvl="0" algn="ctr" defTabSz="889000">
            <a:lnSpc>
              <a:spcPct val="90000"/>
            </a:lnSpc>
            <a:spcBef>
              <a:spcPct val="0"/>
            </a:spcBef>
            <a:spcAft>
              <a:spcPct val="35000"/>
            </a:spcAft>
          </a:pPr>
          <a:r>
            <a:rPr lang="en-US" sz="2000" b="0" i="0" kern="1200" dirty="0" err="1">
              <a:solidFill>
                <a:schemeClr val="bg1"/>
              </a:solidFill>
              <a:latin typeface="Calibri"/>
            </a:rPr>
            <a:t>conducteur</a:t>
          </a:r>
          <a:endParaRPr lang="en-US" sz="2000" b="0" i="0" kern="1200" dirty="0">
            <a:solidFill>
              <a:schemeClr val="bg1"/>
            </a:solidFill>
            <a:latin typeface="Calibri"/>
          </a:endParaRPr>
        </a:p>
      </dsp:txBody>
      <dsp:txXfrm>
        <a:off x="2076648" y="853715"/>
        <a:ext cx="1483320" cy="741660"/>
      </dsp:txXfrm>
    </dsp:sp>
    <dsp:sp modelId="{C01ABA0C-A238-48DF-8B9B-76FE96F1C299}">
      <dsp:nvSpPr>
        <dsp:cNvPr id="0" name=""/>
        <dsp:cNvSpPr/>
      </dsp:nvSpPr>
      <dsp:spPr>
        <a:xfrm rot="19457599">
          <a:off x="3491289" y="991103"/>
          <a:ext cx="730685" cy="40429"/>
        </a:xfrm>
        <a:custGeom>
          <a:avLst/>
          <a:gdLst/>
          <a:ahLst/>
          <a:cxnLst/>
          <a:rect l="0" t="0" r="0" b="0"/>
          <a:pathLst>
            <a:path>
              <a:moveTo>
                <a:pt x="0" y="20214"/>
              </a:moveTo>
              <a:lnTo>
                <a:pt x="730685"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3838365" y="993050"/>
        <a:ext cx="36534" cy="36534"/>
      </dsp:txXfrm>
    </dsp:sp>
    <dsp:sp modelId="{ADCCF459-52E7-4A37-95FC-3573741049EB}">
      <dsp:nvSpPr>
        <dsp:cNvPr id="0" name=""/>
        <dsp:cNvSpPr/>
      </dsp:nvSpPr>
      <dsp:spPr>
        <a:xfrm>
          <a:off x="4153296" y="427260"/>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buNone/>
          </a:pPr>
          <a:r>
            <a:rPr lang="en-US" sz="1600" b="0" i="0" kern="1200" dirty="0">
              <a:latin typeface="Calibri"/>
            </a:rPr>
            <a:t>Cinématique </a:t>
          </a:r>
          <a:r>
            <a:rPr lang="en-US" sz="1600" b="0" i="0" kern="1200" dirty="0" smtClean="0">
              <a:latin typeface="Calibri"/>
            </a:rPr>
            <a:t/>
          </a:r>
          <a:br>
            <a:rPr lang="en-US" sz="1600" b="0" i="0" kern="1200" dirty="0" smtClean="0">
              <a:latin typeface="Calibri"/>
            </a:rPr>
          </a:br>
          <a:r>
            <a:rPr lang="en-US" sz="1600" b="0" i="0" kern="1200" dirty="0" smtClean="0">
              <a:latin typeface="Calibri"/>
            </a:rPr>
            <a:t>du </a:t>
          </a:r>
          <a:r>
            <a:rPr lang="en-US" sz="1600" b="0" i="0" kern="1200" dirty="0">
              <a:latin typeface="Calibri"/>
            </a:rPr>
            <a:t>véhicule</a:t>
          </a:r>
          <a:endParaRPr lang="en-US" sz="1600" kern="1200" dirty="0"/>
        </a:p>
      </dsp:txBody>
      <dsp:txXfrm>
        <a:off x="4153296" y="427260"/>
        <a:ext cx="1483320" cy="741660"/>
      </dsp:txXfrm>
    </dsp:sp>
    <dsp:sp modelId="{94EEBC20-84B0-42FD-A4A9-2D870F1772F8}">
      <dsp:nvSpPr>
        <dsp:cNvPr id="0" name=""/>
        <dsp:cNvSpPr/>
      </dsp:nvSpPr>
      <dsp:spPr>
        <a:xfrm rot="2142401">
          <a:off x="3491289" y="1417557"/>
          <a:ext cx="730685" cy="40429"/>
        </a:xfrm>
        <a:custGeom>
          <a:avLst/>
          <a:gdLst/>
          <a:ahLst/>
          <a:cxnLst/>
          <a:rect l="0" t="0" r="0" b="0"/>
          <a:pathLst>
            <a:path>
              <a:moveTo>
                <a:pt x="0" y="20214"/>
              </a:moveTo>
              <a:lnTo>
                <a:pt x="730685"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3838365" y="1419505"/>
        <a:ext cx="36534" cy="36534"/>
      </dsp:txXfrm>
    </dsp:sp>
    <dsp:sp modelId="{B9D39BD6-D684-44EF-8E85-002FC431BD7E}">
      <dsp:nvSpPr>
        <dsp:cNvPr id="0" name=""/>
        <dsp:cNvSpPr/>
      </dsp:nvSpPr>
      <dsp:spPr>
        <a:xfrm>
          <a:off x="4153296" y="1280169"/>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100000"/>
            </a:lnSpc>
            <a:spcBef>
              <a:spcPct val="0"/>
            </a:spcBef>
            <a:spcAft>
              <a:spcPts val="0"/>
            </a:spcAft>
            <a:buNone/>
          </a:pPr>
          <a:r>
            <a:rPr lang="en-US" sz="1100" b="0" i="0" kern="1200" dirty="0" err="1" smtClean="0">
              <a:latin typeface="Calibri"/>
            </a:rPr>
            <a:t>Mesures</a:t>
          </a:r>
          <a:r>
            <a:rPr lang="en-US" sz="1100" b="0" i="0" kern="1200" dirty="0" smtClean="0">
              <a:latin typeface="Calibri"/>
            </a:rPr>
            <a:t> </a:t>
          </a:r>
          <a:r>
            <a:rPr lang="en-US" sz="1100" b="0" i="0" kern="1200" dirty="0" err="1" smtClean="0">
              <a:latin typeface="Calibri"/>
            </a:rPr>
            <a:t>physiologiques</a:t>
          </a:r>
          <a:r>
            <a:rPr lang="en-US" sz="1100" b="0" i="0" kern="1200" dirty="0" smtClean="0">
              <a:latin typeface="Calibri"/>
            </a:rPr>
            <a:t> </a:t>
          </a:r>
          <a:r>
            <a:rPr lang="en-US" sz="1100" b="0" i="0" kern="1200" dirty="0" err="1" smtClean="0">
              <a:latin typeface="Calibri"/>
            </a:rPr>
            <a:t>Habiletés</a:t>
          </a:r>
          <a:r>
            <a:rPr lang="en-US" sz="1100" b="0" i="0" kern="1200" dirty="0" smtClean="0">
              <a:latin typeface="Calibri"/>
            </a:rPr>
            <a:t> </a:t>
          </a:r>
          <a:r>
            <a:rPr lang="en-US" sz="1100" b="0" i="0" kern="1200" dirty="0" err="1" smtClean="0">
              <a:latin typeface="Calibri"/>
            </a:rPr>
            <a:t>psychomotrices</a:t>
          </a:r>
          <a:endParaRPr lang="en-US" sz="1100" kern="1200" dirty="0"/>
        </a:p>
      </dsp:txBody>
      <dsp:txXfrm>
        <a:off x="4153296" y="1280169"/>
        <a:ext cx="1483320" cy="741660"/>
      </dsp:txXfrm>
    </dsp:sp>
    <dsp:sp modelId="{F9121497-E7D7-4E7F-92D1-E5B6CED90B5C}">
      <dsp:nvSpPr>
        <dsp:cNvPr id="0" name=""/>
        <dsp:cNvSpPr/>
      </dsp:nvSpPr>
      <dsp:spPr>
        <a:xfrm rot="2205777">
          <a:off x="1409672" y="1883413"/>
          <a:ext cx="740624" cy="40429"/>
        </a:xfrm>
        <a:custGeom>
          <a:avLst/>
          <a:gdLst/>
          <a:ahLst/>
          <a:cxnLst/>
          <a:rect l="0" t="0" r="0" b="0"/>
          <a:pathLst>
            <a:path>
              <a:moveTo>
                <a:pt x="0" y="20214"/>
              </a:moveTo>
              <a:lnTo>
                <a:pt x="740624"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205777">
        <a:off x="1761468" y="1885112"/>
        <a:ext cx="37031" cy="37031"/>
      </dsp:txXfrm>
    </dsp:sp>
    <dsp:sp modelId="{C1926421-47D4-4283-B88D-55CB725FE92B}">
      <dsp:nvSpPr>
        <dsp:cNvPr id="0" name=""/>
        <dsp:cNvSpPr/>
      </dsp:nvSpPr>
      <dsp:spPr>
        <a:xfrm>
          <a:off x="2076648" y="1754431"/>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0" i="0" kern="1200" dirty="0" smtClean="0">
              <a:solidFill>
                <a:schemeClr val="bg1"/>
              </a:solidFill>
              <a:latin typeface="Calibri"/>
            </a:rPr>
            <a:t>Pour l’</a:t>
          </a:r>
          <a:r>
            <a:rPr lang="fr-CA" sz="1700" kern="1200" dirty="0" smtClean="0"/>
            <a:t>administration</a:t>
          </a:r>
          <a:endParaRPr lang="en-US" sz="1700" b="0" i="0" kern="1200" dirty="0">
            <a:solidFill>
              <a:schemeClr val="bg1"/>
            </a:solidFill>
            <a:latin typeface="Calibri"/>
          </a:endParaRPr>
        </a:p>
      </dsp:txBody>
      <dsp:txXfrm>
        <a:off x="2076648" y="1754431"/>
        <a:ext cx="1483320" cy="741660"/>
      </dsp:txXfrm>
    </dsp:sp>
    <dsp:sp modelId="{0EA4EC65-936C-4E44-8C8D-9ADF4559A20B}">
      <dsp:nvSpPr>
        <dsp:cNvPr id="0" name=""/>
        <dsp:cNvSpPr/>
      </dsp:nvSpPr>
      <dsp:spPr>
        <a:xfrm rot="1952700">
          <a:off x="3504705" y="2294370"/>
          <a:ext cx="703855" cy="40429"/>
        </a:xfrm>
        <a:custGeom>
          <a:avLst/>
          <a:gdLst/>
          <a:ahLst/>
          <a:cxnLst/>
          <a:rect l="0" t="0" r="0" b="0"/>
          <a:pathLst>
            <a:path>
              <a:moveTo>
                <a:pt x="0" y="20214"/>
              </a:moveTo>
              <a:lnTo>
                <a:pt x="703855"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52700">
        <a:off x="3839036" y="2296989"/>
        <a:ext cx="35192" cy="35192"/>
      </dsp:txXfrm>
    </dsp:sp>
    <dsp:sp modelId="{9056F09C-7175-49F1-829C-855E216A9779}">
      <dsp:nvSpPr>
        <dsp:cNvPr id="0" name=""/>
        <dsp:cNvSpPr/>
      </dsp:nvSpPr>
      <dsp:spPr>
        <a:xfrm>
          <a:off x="4153296" y="2133079"/>
          <a:ext cx="1483320" cy="7416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buNone/>
          </a:pPr>
          <a:r>
            <a:rPr lang="en-US" sz="1600" b="0" i="0" kern="1200" dirty="0" err="1">
              <a:latin typeface="Calibri"/>
            </a:rPr>
            <a:t>Mesures</a:t>
          </a:r>
          <a:r>
            <a:rPr lang="en-US" sz="1600" b="0" i="0" kern="1200" dirty="0">
              <a:latin typeface="Calibri"/>
            </a:rPr>
            <a:t> non</a:t>
          </a:r>
        </a:p>
        <a:p>
          <a:pPr lvl="0" algn="ctr" defTabSz="711200">
            <a:lnSpc>
              <a:spcPct val="100000"/>
            </a:lnSpc>
            <a:spcBef>
              <a:spcPct val="0"/>
            </a:spcBef>
            <a:spcAft>
              <a:spcPts val="0"/>
            </a:spcAft>
            <a:buNone/>
          </a:pPr>
          <a:r>
            <a:rPr lang="en-US" sz="1600" b="0" i="0" kern="1200" dirty="0" err="1">
              <a:latin typeface="Calibri"/>
            </a:rPr>
            <a:t>liées</a:t>
          </a:r>
          <a:r>
            <a:rPr lang="en-US" sz="1600" b="0" i="0" kern="1200" dirty="0">
              <a:latin typeface="Calibri"/>
            </a:rPr>
            <a:t> au </a:t>
          </a:r>
          <a:r>
            <a:rPr lang="en-US" sz="1600" b="0" i="0" kern="1200" dirty="0" err="1">
              <a:latin typeface="Calibri"/>
            </a:rPr>
            <a:t>conducteur</a:t>
          </a:r>
          <a:endParaRPr lang="en-US" sz="1600" kern="1200" dirty="0"/>
        </a:p>
      </dsp:txBody>
      <dsp:txXfrm>
        <a:off x="4153296" y="2133079"/>
        <a:ext cx="1483320" cy="74166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EBBB393-9C48-439E-B1DC-D9558F837B45}" type="datetimeFigureOut">
              <a:rPr lang="en-US" smtClean="0"/>
              <a:pPr/>
              <a:t>6/18/2013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1547036-5764-4544-935C-5E5ED86B376C}" type="slidenum">
              <a:rPr lang="en-US" smtClean="0"/>
              <a:pPr/>
              <a:t>‹N°›</a:t>
            </a:fld>
            <a:endParaRPr lang="en-US"/>
          </a:p>
        </p:txBody>
      </p:sp>
    </p:spTree>
    <p:extLst>
      <p:ext uri="{BB962C8B-B14F-4D97-AF65-F5344CB8AC3E}">
        <p14:creationId xmlns="" xmlns:p14="http://schemas.microsoft.com/office/powerpoint/2010/main" val="368506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fmcsa.dot.gov/facts-research/research-technology/report/09-022-RP-Lane-Departure.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fmcsa.dot.gov/facts-research/research-technology/report/Emerging_Detection_Measures_508.pdf"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r>
              <a:rPr lang="en-US" sz="1300" b="0" dirty="0" smtClean="0">
                <a:latin typeface="Calibri"/>
              </a:rPr>
              <a:t>« </a:t>
            </a:r>
            <a:r>
              <a:rPr lang="fr-CA" sz="1200" b="0" kern="1200" dirty="0" smtClean="0">
                <a:solidFill>
                  <a:schemeClr val="tx1"/>
                </a:solidFill>
                <a:latin typeface="+mn-lt"/>
                <a:ea typeface="+mn-ea"/>
                <a:cs typeface="+mn-cs"/>
              </a:rPr>
              <a:t>Le module 10 du Programme nord-américain de gestion de la fatigue traite des technologies de détection et de gestion de la fatigue.</a:t>
            </a:r>
            <a:r>
              <a:rPr lang="en-US" sz="1200" b="0" dirty="0" smtClean="0">
                <a:latin typeface="+mn-lt"/>
              </a:rPr>
              <a:t> »</a:t>
            </a:r>
            <a:endParaRPr lang="en-US" b="0" baseline="0" dirty="0" smtClean="0"/>
          </a:p>
          <a:p>
            <a:pPr defTabSz="966612"/>
            <a:r>
              <a:rPr lang="en-US" sz="1300" dirty="0" smtClean="0">
                <a:latin typeface="Calibri"/>
              </a:rPr>
              <a:t>______________</a:t>
            </a:r>
          </a:p>
          <a:p>
            <a:pPr defTabSz="966612"/>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1</a:t>
            </a:fld>
            <a:endParaRPr lang="en-US" dirty="0"/>
          </a:p>
        </p:txBody>
      </p:sp>
    </p:spTree>
    <p:extLst>
      <p:ext uri="{BB962C8B-B14F-4D97-AF65-F5344CB8AC3E}">
        <p14:creationId xmlns="" xmlns:p14="http://schemas.microsoft.com/office/powerpoint/2010/main" val="2275804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Ce diagramme de </a:t>
            </a:r>
            <a:r>
              <a:rPr lang="fr-CA" dirty="0" err="1" smtClean="0"/>
              <a:t>Venn</a:t>
            </a:r>
            <a:r>
              <a:rPr lang="fr-CA" dirty="0" smtClean="0"/>
              <a:t> illustre les liens entre les différents concepts à la base des  technologies de gestion de la fatigue et la catégorie principale dans laquelle on trouve chacun de ces concepts. Notez que les mesures physiologiques et les habiletés psychomotrices du conducteur peuvent être à la base à la fois des TGF pour l’</a:t>
            </a:r>
            <a:r>
              <a:rPr lang="fr-CA" sz="1200" kern="1200" dirty="0" smtClean="0">
                <a:solidFill>
                  <a:schemeClr val="tx1"/>
                </a:solidFill>
                <a:latin typeface="+mn-lt"/>
                <a:ea typeface="+mn-ea"/>
                <a:cs typeface="+mn-cs"/>
              </a:rPr>
              <a:t>administration</a:t>
            </a:r>
            <a:r>
              <a:rPr lang="fr-CA" dirty="0" smtClean="0"/>
              <a:t> et des TGF pour le conducteur.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10</a:t>
            </a:fld>
            <a:endParaRPr lang="en-US" dirty="0"/>
          </a:p>
        </p:txBody>
      </p:sp>
    </p:spTree>
    <p:extLst>
      <p:ext uri="{BB962C8B-B14F-4D97-AF65-F5344CB8AC3E}">
        <p14:creationId xmlns="" xmlns:p14="http://schemas.microsoft.com/office/powerpoint/2010/main" val="22537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Les technologies de gestion de la fatigue pour l’</a:t>
            </a:r>
            <a:r>
              <a:rPr lang="fr-CA" sz="1200" kern="1200" dirty="0" smtClean="0">
                <a:solidFill>
                  <a:schemeClr val="tx1"/>
                </a:solidFill>
                <a:latin typeface="+mn-lt"/>
                <a:ea typeface="+mn-ea"/>
                <a:cs typeface="+mn-cs"/>
              </a:rPr>
              <a:t>administration</a:t>
            </a:r>
            <a:r>
              <a:rPr lang="fr-CA" dirty="0" smtClean="0"/>
              <a:t> sont la première ligne de protection contre la fatigue des conducteurs. Ces technologies visent la prévention. D’importants effectifs sont concernés dans l’entreprise. Le personnel clé comprend les gestionnaires responsables du transport, les responsables de la sécurité, les répartiteurs, les formateurs de conducteurs, le personnel médical et le personnel de bureau.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11</a:t>
            </a:fld>
            <a:endParaRPr lang="en-US" dirty="0"/>
          </a:p>
        </p:txBody>
      </p:sp>
    </p:spTree>
    <p:extLst>
      <p:ext uri="{BB962C8B-B14F-4D97-AF65-F5344CB8AC3E}">
        <p14:creationId xmlns="" xmlns:p14="http://schemas.microsoft.com/office/powerpoint/2010/main" val="3504874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Les technologies de gestion de la fatigue pour l</a:t>
            </a:r>
            <a:r>
              <a:rPr lang="fr-CA" sz="1200" kern="1200" dirty="0" smtClean="0">
                <a:solidFill>
                  <a:schemeClr val="tx1"/>
                </a:solidFill>
                <a:latin typeface="+mn-lt"/>
                <a:ea typeface="+mn-ea"/>
                <a:cs typeface="+mn-cs"/>
              </a:rPr>
              <a:t>’administration</a:t>
            </a:r>
            <a:r>
              <a:rPr lang="fr-CA" dirty="0" smtClean="0"/>
              <a:t> applicables à l’extérieur du véhicule englobent des mesures qui ne sont pas liées au conducteur, des mesures physiologiques et les habiletés psychomotrices du conducteur. Ces différentes technologies interviennent avant le début du quart de travail du conducteur. Pour donner des exemples de technologies de gestion de la fatigue pour l</a:t>
            </a:r>
            <a:r>
              <a:rPr lang="fr-CA" sz="1200" kern="1200" dirty="0" smtClean="0">
                <a:solidFill>
                  <a:schemeClr val="tx1"/>
                </a:solidFill>
                <a:latin typeface="+mn-lt"/>
                <a:ea typeface="+mn-ea"/>
                <a:cs typeface="+mn-cs"/>
              </a:rPr>
              <a:t>’administration</a:t>
            </a:r>
            <a:r>
              <a:rPr lang="fr-CA" dirty="0" smtClean="0"/>
              <a:t> applicables à l’extérieur du véhicule, citons les logiciels de planification des horaires, les logiciels de planification d’itinéraire et de voyage et les tests d’aptitude au travail. » 	</a:t>
            </a:r>
            <a:r>
              <a:rPr lang="fr-CA"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12</a:t>
            </a:fld>
            <a:endParaRPr lang="en-US" dirty="0"/>
          </a:p>
        </p:txBody>
      </p:sp>
    </p:spTree>
    <p:extLst>
      <p:ext uri="{BB962C8B-B14F-4D97-AF65-F5344CB8AC3E}">
        <p14:creationId xmlns="" xmlns:p14="http://schemas.microsoft.com/office/powerpoint/2010/main" val="2638127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Les technologies de gestion de la fatigue pour l’</a:t>
            </a:r>
            <a:r>
              <a:rPr lang="fr-CA" sz="1200" kern="1200" dirty="0" smtClean="0">
                <a:solidFill>
                  <a:schemeClr val="tx1"/>
                </a:solidFill>
                <a:latin typeface="+mn-lt"/>
                <a:ea typeface="+mn-ea"/>
                <a:cs typeface="+mn-cs"/>
              </a:rPr>
              <a:t>administration</a:t>
            </a:r>
            <a:r>
              <a:rPr lang="fr-CA" dirty="0" smtClean="0"/>
              <a:t> applicables à l’intérieur du véhicule sont des systèmes conçus pour surveiller, par vidéo, le conducteur et la route. Certains de ces systèmes permettent en outre d’enregistrer des données provenant du véhicule comme la vitesse, le freinage et le GPS. Les données et la vidéo sont récupérées, puis transférées par le système de télémétrie du véhicule ou par une connexion Internet sans fil. Elles sont alors examinées et analysées. Ce procédé est géré soit par une tierce partie, soit par le personnel à l’interne, en fonction du système utilisé. Les comportements de conduite à risque sont signalés pour être ensuite abordés avec le conducteur pendant l’encadrement et la formation. L’encadrement et la formation des conducteurs sont effectués selon la politique de l’entreprise. Ces systèmes sont généralement considérés comme des systèmes basés sur l’encadrement du comportement, comme par exemple le </a:t>
            </a:r>
            <a:r>
              <a:rPr lang="fr-CA" dirty="0" err="1" smtClean="0"/>
              <a:t>DriveCam</a:t>
            </a:r>
            <a:r>
              <a:rPr lang="fr-CA" dirty="0" smtClean="0"/>
              <a:t>, qui sera décrit plus loin dans ce module. » </a:t>
            </a:r>
          </a:p>
          <a:p>
            <a:pPr defTabSz="966612"/>
            <a:r>
              <a:rPr lang="fr-CA" sz="1200" b="1" kern="1200" dirty="0" smtClean="0">
                <a:solidFill>
                  <a:schemeClr val="tx1"/>
                </a:solidFill>
                <a:effectLst/>
                <a:latin typeface="+mn-lt"/>
                <a:ea typeface="+mn-ea"/>
                <a:cs typeface="+mn-cs"/>
              </a:rPr>
              <a:t>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Ces systèmes d’encadrement sont basés sur le comportement (par exemple le </a:t>
            </a:r>
            <a:r>
              <a:rPr lang="fr-CA" sz="1200" kern="1200" dirty="0" err="1" smtClean="0">
                <a:solidFill>
                  <a:schemeClr val="tx1"/>
                </a:solidFill>
                <a:effectLst/>
                <a:latin typeface="+mn-lt"/>
                <a:ea typeface="+mn-ea"/>
                <a:cs typeface="+mn-cs"/>
              </a:rPr>
              <a:t>DriveCam</a:t>
            </a:r>
            <a:r>
              <a:rPr lang="fr-CA" sz="1200" kern="1200" dirty="0" smtClean="0">
                <a:solidFill>
                  <a:schemeClr val="tx1"/>
                </a:solidFill>
                <a:effectLst/>
                <a:latin typeface="+mn-lt"/>
                <a:ea typeface="+mn-ea"/>
                <a:cs typeface="+mn-cs"/>
              </a:rPr>
              <a:t>, qui sera décrit plus loin dans ce module).</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L’étude et l’analyse des comportements à risque sont gérées par une tierce partie ou par le personnel à l’interne, selon le système.</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L’encadrement et la formation des conducteurs sont effectués selon la politique de formation du transporteur.</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13</a:t>
            </a:fld>
            <a:endParaRPr lang="en-US" dirty="0"/>
          </a:p>
        </p:txBody>
      </p:sp>
    </p:spTree>
    <p:extLst>
      <p:ext uri="{BB962C8B-B14F-4D97-AF65-F5344CB8AC3E}">
        <p14:creationId xmlns="" xmlns:p14="http://schemas.microsoft.com/office/powerpoint/2010/main" val="142054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914400"/>
            <a:ext cx="4800600" cy="3600450"/>
          </a:xfrm>
        </p:spPr>
      </p:sp>
      <p:sp>
        <p:nvSpPr>
          <p:cNvPr id="3" name="Notes Placeholder 2"/>
          <p:cNvSpPr>
            <a:spLocks noGrp="1"/>
          </p:cNvSpPr>
          <p:nvPr>
            <p:ph type="body" idx="1"/>
          </p:nvPr>
        </p:nvSpPr>
        <p:spPr>
          <a:xfrm>
            <a:off x="731520" y="4560570"/>
            <a:ext cx="6096000" cy="4320540"/>
          </a:xfrm>
        </p:spPr>
        <p:txBody>
          <a:bodyPr/>
          <a:lstStyle/>
          <a:p>
            <a:pPr defTabSz="966612"/>
            <a:r>
              <a:rPr lang="en-US" b="1" dirty="0" smtClean="0">
                <a:latin typeface="Calibri"/>
              </a:rPr>
              <a:t>Narration : </a:t>
            </a:r>
          </a:p>
          <a:p>
            <a:pPr defTabSz="966612"/>
            <a:r>
              <a:rPr lang="fr-CA" dirty="0" smtClean="0"/>
              <a:t>« Les technologies de gestion de la fatigue pour le conducteur sont la dernière ligne de protection contre la fatigue des conducteurs. Ces technologies sont destinées à déceler la fatigue imminente et à en alerter le conducteur afin de réduire les comportements de conduite à risque, d’amoindrir la détérioration de la performance et de diminuer les erreurs du conducteur. Les technologies sur le plan du conducteur s’appliquent à l’intérieur et à l’extérieur du véhicule. La surveillance avant la conduite se fait à l’extérieur du véhicule et elle consiste à évaluer des mesures physiologiques ou des habiletés psychomotrices. La surveillance du conducteur en temps réel s’applique dans le véhicule et utilise l’une ou l’autre des mesures suivantes : des mesures physiologiques, des habiletés ou aptitudes psychomotrices, la cinématique du véhicule ou encore les données sur les interventions du conducteur. La surveillance du conducteur en temps réel est la dernière contre-mesure palliative, puisqu’il s’agit de la dernière alerte signalant au conducteur qu’il a un comportement de conduite potentiellement à risque ou qu’un accident pourrait se produire. » </a:t>
            </a:r>
          </a:p>
          <a:p>
            <a:pPr defTabSz="966612"/>
            <a:r>
              <a:rPr lang="fr-CA" sz="1200" kern="1200" dirty="0" smtClean="0">
                <a:solidFill>
                  <a:schemeClr val="tx1"/>
                </a:solidFill>
                <a:effectLst/>
                <a:latin typeface="+mn-lt"/>
                <a:ea typeface="+mn-ea"/>
                <a:cs typeface="+mn-cs"/>
              </a:rPr>
              <a:t>_____________________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dirty="0" smtClean="0"/>
              <a:t>Ces TGF visent à d</a:t>
            </a:r>
            <a:r>
              <a:rPr lang="fr-CA" sz="1200" kern="1200" dirty="0" smtClean="0">
                <a:solidFill>
                  <a:schemeClr val="tx1"/>
                </a:solidFill>
                <a:effectLst/>
                <a:latin typeface="+mn-lt"/>
                <a:ea typeface="+mn-ea"/>
                <a:cs typeface="+mn-cs"/>
              </a:rPr>
              <a:t>iminuer les comportements de conduite à risque, la dégradation de la performance et les erreurs du conducteur qui sont liées à la fatigue.</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La surveillance avant la conduite s’applique à l’extérieur du véhicule.</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La surveillance du conducteur en temps réel s’applique à l’intérieur du véhicule :</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La surveillance du conducteur à l’intérieur du véhicule est le dernier moyen de lui signaler qu’il a un comportement de conduite potentiellement à risque ou qu’un accident pourrait se produire.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14</a:t>
            </a:fld>
            <a:endParaRPr lang="en-US" dirty="0"/>
          </a:p>
        </p:txBody>
      </p:sp>
    </p:spTree>
    <p:extLst>
      <p:ext uri="{BB962C8B-B14F-4D97-AF65-F5344CB8AC3E}">
        <p14:creationId xmlns="" xmlns:p14="http://schemas.microsoft.com/office/powerpoint/2010/main" val="176649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Les technologies de gestion de la fatigue du conducteur applicables à l’extérieur du véhicule sont généralement utilisées avant que le conducteur commence son quart de travail. Ce type de technologie comprend un test d’aptitude à la conduite et la prise en compte des résultats de l’</a:t>
            </a:r>
            <a:r>
              <a:rPr lang="fr-CA" dirty="0" err="1" smtClean="0"/>
              <a:t>actigraphe</a:t>
            </a:r>
            <a:r>
              <a:rPr lang="fr-CA" dirty="0" smtClean="0"/>
              <a:t>, un appareil qui mesure la qualité et la durée du sommeil avant le départ. Ces deux types de technologies seront décrits en détail plus loin dans ce module de formation.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15</a:t>
            </a:fld>
            <a:endParaRPr lang="en-US" dirty="0"/>
          </a:p>
        </p:txBody>
      </p:sp>
    </p:spTree>
    <p:extLst>
      <p:ext uri="{BB962C8B-B14F-4D97-AF65-F5344CB8AC3E}">
        <p14:creationId xmlns="" xmlns:p14="http://schemas.microsoft.com/office/powerpoint/2010/main" val="4093282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Les technologies de gestion de la fatigue pour le conducteur utilisées à l’intérieur du véhicule permettent de surveiller en continu le conducteur et elles fournissent des commentaires et des alertes. Elles comprennent des mesures oculaires, la surveillance du suivi de la voie, des mouvements du volant et du temps de réaction, ainsi que l’</a:t>
            </a:r>
            <a:r>
              <a:rPr lang="fr-CA" dirty="0" err="1" smtClean="0"/>
              <a:t>actigraphe</a:t>
            </a:r>
            <a:r>
              <a:rPr lang="fr-CA" dirty="0" smtClean="0"/>
              <a:t>. Chacune de ces technologies sera décrite en détail plus loin dans ce module de formation.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16</a:t>
            </a:fld>
            <a:endParaRPr lang="en-US" dirty="0"/>
          </a:p>
        </p:txBody>
      </p:sp>
    </p:spTree>
    <p:extLst>
      <p:ext uri="{BB962C8B-B14F-4D97-AF65-F5344CB8AC3E}">
        <p14:creationId xmlns="" xmlns:p14="http://schemas.microsoft.com/office/powerpoint/2010/main" val="28631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Vous apprendrez à connaître davantage les concepts sous-jacents à l’élaboration des technologies de gestion de la fatigue : les mesures physiologiques, les habiletés psychomotrices, l’encadrement du comportement, la cinématique du véhicule et les interventions du conducteur. On comparera également les systèmes à mesure unique et les systèmes à mesures multiples.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17</a:t>
            </a:fld>
            <a:endParaRPr lang="en-US" dirty="0"/>
          </a:p>
        </p:txBody>
      </p:sp>
    </p:spTree>
    <p:extLst>
      <p:ext uri="{BB962C8B-B14F-4D97-AF65-F5344CB8AC3E}">
        <p14:creationId xmlns="" xmlns:p14="http://schemas.microsoft.com/office/powerpoint/2010/main" val="168905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endParaRPr lang="en-US" sz="1300" b="1" dirty="0">
              <a:latin typeface="Calibri"/>
            </a:endParaRPr>
          </a:p>
          <a:p>
            <a:r>
              <a:rPr lang="fr-CA" dirty="0" smtClean="0"/>
              <a:t>« Les mesures oculaires sont généralement utilisées de l’une des deux façons suivantes pour estimer la fatigue. Plusieurs recherches, réalisées au cours des dernières décennies, ont utilisé les mesures oculaires. Le système de détection </a:t>
            </a:r>
            <a:r>
              <a:rPr lang="fr-CA" dirty="0" err="1" smtClean="0"/>
              <a:t>Perclos</a:t>
            </a:r>
            <a:r>
              <a:rPr lang="fr-CA" dirty="0" smtClean="0"/>
              <a:t> mesure le pourcentage de fermeture des paupières du conducteur. Cette mesure est généralement considérée comme étant l’une des plus efficaces et des plus faciles à utiliser à l’intérieur du véhicule pour évaluer la somnolence du conducteur. Le rapport vitesse/amplitude permet pour sa part de mesurer la vitesse et l’angle d’ouverture de la paupière après sa fermeture. »</a:t>
            </a:r>
            <a:endParaRPr lang="en-US" b="0" i="0" baseline="0" dirty="0" smtClean="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18</a:t>
            </a:fld>
            <a:endParaRPr lang="en-US" dirty="0"/>
          </a:p>
        </p:txBody>
      </p:sp>
    </p:spTree>
    <p:extLst>
      <p:ext uri="{BB962C8B-B14F-4D97-AF65-F5344CB8AC3E}">
        <p14:creationId xmlns="" xmlns:p14="http://schemas.microsoft.com/office/powerpoint/2010/main" val="2989238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a:t>
            </a:r>
            <a:r>
              <a:rPr lang="fr-CA" dirty="0" err="1" smtClean="0"/>
              <a:t>actigraphe</a:t>
            </a:r>
            <a:r>
              <a:rPr lang="fr-CA" dirty="0" smtClean="0"/>
              <a:t> est une autre mesure de fatigue utilisant les concepts physiologiques. Ce concept utilise des algorithmes de prévision du sommeil pour caractériser la quantité et la qualité de sommeil du conducteur ainsi que le repos et les profils d’activité. Certains dispositifs incluent également une analyse du rythme circadien. L’</a:t>
            </a:r>
            <a:r>
              <a:rPr lang="fr-CA" dirty="0" err="1" smtClean="0"/>
              <a:t>actigraphe</a:t>
            </a:r>
            <a:r>
              <a:rPr lang="fr-CA" dirty="0" smtClean="0"/>
              <a:t> fournit un indicateur général de la variation du sommeil d’une nuit à l’autre. Ces dispositifs sont généralement des montres-bracelets qui peuvent capter la lumière et la température ambiante, et faire la détection à partir du poignet.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19</a:t>
            </a:fld>
            <a:endParaRPr lang="en-US" dirty="0"/>
          </a:p>
        </p:txBody>
      </p:sp>
    </p:spTree>
    <p:extLst>
      <p:ext uri="{BB962C8B-B14F-4D97-AF65-F5344CB8AC3E}">
        <p14:creationId xmlns="" xmlns:p14="http://schemas.microsoft.com/office/powerpoint/2010/main" val="399681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6014720" cy="4320540"/>
          </a:xfrm>
        </p:spPr>
        <p:txBody>
          <a:bodyPr/>
          <a:lstStyle/>
          <a:p>
            <a:r>
              <a:rPr lang="en-US" sz="1200" b="1" dirty="0" smtClean="0">
                <a:latin typeface="+mn-lt"/>
              </a:rPr>
              <a:t>Narration : </a:t>
            </a:r>
            <a:r>
              <a:rPr lang="en-US" sz="1200" b="0" dirty="0" smtClean="0">
                <a:latin typeface="+mn-lt"/>
              </a:rPr>
              <a:t>« </a:t>
            </a:r>
            <a:r>
              <a:rPr lang="fr-CA" sz="1200" kern="1200" dirty="0" smtClean="0">
                <a:solidFill>
                  <a:schemeClr val="tx1"/>
                </a:solidFill>
                <a:latin typeface="+mn-lt"/>
                <a:ea typeface="+mn-ea"/>
                <a:cs typeface="+mn-cs"/>
              </a:rPr>
              <a:t>Le </a:t>
            </a:r>
            <a:r>
              <a:rPr lang="fr-CA" sz="1200" kern="1200" noProof="0" dirty="0" smtClean="0">
                <a:solidFill>
                  <a:schemeClr val="tx1"/>
                </a:solidFill>
                <a:latin typeface="+mn-lt"/>
                <a:ea typeface="+mn-ea"/>
                <a:cs typeface="+mn-cs"/>
              </a:rPr>
              <a:t>module</a:t>
            </a:r>
            <a:r>
              <a:rPr lang="fr-CA" sz="1200" kern="1200" dirty="0" smtClean="0">
                <a:solidFill>
                  <a:schemeClr val="tx1"/>
                </a:solidFill>
                <a:latin typeface="+mn-lt"/>
                <a:ea typeface="+mn-ea"/>
                <a:cs typeface="+mn-cs"/>
              </a:rPr>
              <a:t> 10 comprend quatre leçons et demande approximativement une heure :</a:t>
            </a:r>
          </a:p>
          <a:p>
            <a:pPr lvl="0"/>
            <a:r>
              <a:rPr lang="fr-CA" sz="1200" kern="1200" dirty="0" smtClean="0">
                <a:solidFill>
                  <a:schemeClr val="tx1"/>
                </a:solidFill>
                <a:latin typeface="+mn-lt"/>
                <a:ea typeface="+mn-ea"/>
                <a:cs typeface="+mn-cs"/>
              </a:rPr>
              <a:t>La leçon 1 s’intitule “Les technologies de détection et de gestion de la fatigue : quoi, pourquoi et comment?”.</a:t>
            </a:r>
          </a:p>
          <a:p>
            <a:pPr lvl="0"/>
            <a:r>
              <a:rPr lang="fr-CA" sz="1200" kern="1200" dirty="0" smtClean="0">
                <a:solidFill>
                  <a:schemeClr val="tx1"/>
                </a:solidFill>
                <a:latin typeface="+mn-lt"/>
                <a:ea typeface="+mn-ea"/>
                <a:cs typeface="+mn-cs"/>
              </a:rPr>
              <a:t>La leçon 2 donne des exemples de technologies actuelles.</a:t>
            </a:r>
          </a:p>
          <a:p>
            <a:pPr lvl="0"/>
            <a:r>
              <a:rPr lang="fr-CA" sz="1200" kern="1200" dirty="0" smtClean="0">
                <a:solidFill>
                  <a:schemeClr val="tx1"/>
                </a:solidFill>
                <a:latin typeface="+mn-lt"/>
                <a:ea typeface="+mn-ea"/>
                <a:cs typeface="+mn-cs"/>
              </a:rPr>
              <a:t>La leçon 3 présente des points à considérer lors de la mise en œuvre et des lignes directrices pour les opérations.</a:t>
            </a:r>
          </a:p>
          <a:p>
            <a:r>
              <a:rPr lang="fr-CA" sz="1200" kern="1200" dirty="0" smtClean="0">
                <a:solidFill>
                  <a:schemeClr val="tx1"/>
                </a:solidFill>
                <a:latin typeface="+mn-lt"/>
                <a:ea typeface="+mn-ea"/>
                <a:cs typeface="+mn-cs"/>
              </a:rPr>
              <a:t>La leçon 4 fait un bilan et un résumé du module.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2</a:t>
            </a:fld>
            <a:endParaRPr lang="en-US" dirty="0"/>
          </a:p>
        </p:txBody>
      </p:sp>
    </p:spTree>
    <p:extLst>
      <p:ext uri="{BB962C8B-B14F-4D97-AF65-F5344CB8AC3E}">
        <p14:creationId xmlns="" xmlns:p14="http://schemas.microsoft.com/office/powerpoint/2010/main" val="3222445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r>
              <a:rPr lang="fr-CA" dirty="0" smtClean="0"/>
              <a:t>« Toute technologie de gestion de la fatigue présente des limites à considérer. Les TGF basées sur des mesures physiologiques n’y font pas exception. </a:t>
            </a:r>
          </a:p>
          <a:p>
            <a:r>
              <a:rPr lang="fr-CA" dirty="0" smtClean="0"/>
              <a:t> </a:t>
            </a:r>
          </a:p>
          <a:p>
            <a:r>
              <a:rPr lang="fr-CA" dirty="0" smtClean="0"/>
              <a:t>Dans le cas des systèmes qui utilisent les mesures oculaires, il faut prendre en considération le risque de fausses alertes de l’appareil lors de regards dans le rétroviseur ou en cabine, la sensibilité de la caméra infrarouge par rapport aux différentes conditions d’éclairage et la résistance du conducteur aux systèmes nécessitant le port de lunettes.</a:t>
            </a:r>
          </a:p>
          <a:p>
            <a:r>
              <a:rPr lang="fr-CA" dirty="0" smtClean="0"/>
              <a:t> </a:t>
            </a:r>
          </a:p>
          <a:p>
            <a:r>
              <a:rPr lang="fr-CA" dirty="0" smtClean="0"/>
              <a:t>Les </a:t>
            </a:r>
            <a:r>
              <a:rPr lang="fr-CA" dirty="0" err="1" smtClean="0"/>
              <a:t>actigraphes</a:t>
            </a:r>
            <a:r>
              <a:rPr lang="fr-CA" dirty="0" smtClean="0"/>
              <a:t> utilisent pour leur part des technologies prédictives qui ne prennent pas en considération les différences individuelles et qui obligent le conducteur à porter l’appareil. Ils ne permettent pas au conducteur de recevoir des alertes ou des données en temps réel.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20</a:t>
            </a:fld>
            <a:endParaRPr lang="en-US" dirty="0"/>
          </a:p>
        </p:txBody>
      </p:sp>
    </p:spTree>
    <p:extLst>
      <p:ext uri="{BB962C8B-B14F-4D97-AF65-F5344CB8AC3E}">
        <p14:creationId xmlns="" xmlns:p14="http://schemas.microsoft.com/office/powerpoint/2010/main" val="2529695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974080" cy="4320540"/>
          </a:xfrm>
        </p:spPr>
        <p:txBody>
          <a:bodyPr/>
          <a:lstStyle/>
          <a:p>
            <a:pPr defTabSz="966612"/>
            <a:r>
              <a:rPr lang="en-US" sz="1300" b="1" dirty="0" smtClean="0">
                <a:latin typeface="Calibri"/>
              </a:rPr>
              <a:t>Narration : </a:t>
            </a:r>
          </a:p>
          <a:p>
            <a:pPr defTabSz="966612"/>
            <a:r>
              <a:rPr lang="fr-CA" dirty="0" smtClean="0"/>
              <a:t>« Les habiletés psychomotrices sont des combinaisons de la coordination main-œil lors de la manipulation des commandes du véhicule, par exemple le volant. Dans ce cadre, les fonctions cognitives génèrent des réponses psychomotrices automatiques ou instinctives. Les tests sur les fonctions cognitives utilisent des processus objectifs qui mesurent généralement la coordination main-œil et/ou le temps de réaction. Ces tests sont relativement courts et non invasifs pour le conducteur. Ils sont utilisés comme </a:t>
            </a:r>
            <a:r>
              <a:rPr lang="fr-CA" dirty="0" err="1" smtClean="0"/>
              <a:t>prédicteurs</a:t>
            </a:r>
            <a:r>
              <a:rPr lang="fr-CA" dirty="0" smtClean="0"/>
              <a:t> de l’aptitude à conduire.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21</a:t>
            </a:fld>
            <a:endParaRPr lang="en-US" dirty="0"/>
          </a:p>
        </p:txBody>
      </p:sp>
    </p:spTree>
    <p:extLst>
      <p:ext uri="{BB962C8B-B14F-4D97-AF65-F5344CB8AC3E}">
        <p14:creationId xmlns="" xmlns:p14="http://schemas.microsoft.com/office/powerpoint/2010/main" val="256889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Il</a:t>
            </a:r>
            <a:r>
              <a:rPr lang="fr-CA" baseline="0" dirty="0" smtClean="0"/>
              <a:t> faut tenir compte de c</a:t>
            </a:r>
            <a:r>
              <a:rPr lang="fr-CA" dirty="0" smtClean="0"/>
              <a:t>ertaines limites potentielles des technologies de mesure des habiletés psychomotrices. Les technologies utilisées avant la conduite</a:t>
            </a:r>
            <a:r>
              <a:rPr lang="fr-CA" b="1" dirty="0" smtClean="0"/>
              <a:t> </a:t>
            </a:r>
            <a:r>
              <a:rPr lang="fr-CA" dirty="0" smtClean="0"/>
              <a:t>doivent être mises en place par le personnel administratif.</a:t>
            </a:r>
            <a:r>
              <a:rPr lang="fr-CA" baseline="0" dirty="0" smtClean="0"/>
              <a:t> E</a:t>
            </a:r>
            <a:r>
              <a:rPr lang="fr-CA" dirty="0" smtClean="0"/>
              <a:t>lles ne prennent pas en considération l’apparition possible de la fatigue plus tard pendant le quart de travail du conducteur, et il y a toujours la possibilité que le conducteur contourne le système. De</a:t>
            </a:r>
            <a:r>
              <a:rPr lang="fr-CA" baseline="0" dirty="0" smtClean="0"/>
              <a:t> leur côté, l</a:t>
            </a:r>
            <a:r>
              <a:rPr lang="fr-CA" dirty="0" smtClean="0"/>
              <a:t>es technologies utilisées pour mesurer les habiletés psychomotrices d’un conducteur pendant qu’il conduit représentent une tâche additionnelle pour lui, ce qui augmente le risque d’inattention.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22</a:t>
            </a:fld>
            <a:endParaRPr lang="en-US" dirty="0"/>
          </a:p>
        </p:txBody>
      </p:sp>
    </p:spTree>
    <p:extLst>
      <p:ext uri="{BB962C8B-B14F-4D97-AF65-F5344CB8AC3E}">
        <p14:creationId xmlns="" xmlns:p14="http://schemas.microsoft.com/office/powerpoint/2010/main" val="1914527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343400"/>
            <a:ext cx="6339840" cy="4244340"/>
          </a:xfrm>
        </p:spPr>
        <p:txBody>
          <a:bodyPr>
            <a:normAutofit fontScale="85000" lnSpcReduction="20000"/>
          </a:bodyPr>
          <a:lstStyle/>
          <a:p>
            <a:pPr defTabSz="966612"/>
            <a:r>
              <a:rPr lang="en-US" sz="1100" b="1" dirty="0" smtClean="0">
                <a:latin typeface="Calibri"/>
              </a:rPr>
              <a:t>Narration : </a:t>
            </a:r>
          </a:p>
          <a:p>
            <a:pPr defTabSz="966612"/>
            <a:r>
              <a:rPr lang="fr-CA" dirty="0" smtClean="0"/>
              <a:t>« L’encadrement du conducteur basé sur le comportement est un processus en quatre étapes. La première étape consiste à surveiller le conducteur pendant qu’il est dans le véhicule. En général, ces systèmes enregistrent le conducteur et la vue sur la route vers l’avant. Certains systèmes enregistrent également des données provenant du véhicule, tels que le freinage et la vitesse. Des marqueurs d’événements sont déclenchés dans l’enregistrement vidéo lorsque certains seuils sont atteints. Par exemple, un freinage brusque peut déclencher un marqueur d’événement. </a:t>
            </a:r>
          </a:p>
          <a:p>
            <a:pPr defTabSz="966612"/>
            <a:endParaRPr lang="fr-CA" dirty="0" smtClean="0"/>
          </a:p>
          <a:p>
            <a:pPr defTabSz="966612"/>
            <a:r>
              <a:rPr lang="fr-CA" dirty="0" smtClean="0"/>
              <a:t>La deuxième étape consiste à examiner et à analyser la vidéo et les données. Certains systèmes sont gérés par un tiers, alors que d’autres sont contrôlés exclusivement par le transporteur. </a:t>
            </a:r>
          </a:p>
          <a:p>
            <a:pPr defTabSz="966612"/>
            <a:endParaRPr lang="fr-CA" dirty="0" smtClean="0"/>
          </a:p>
          <a:p>
            <a:pPr defTabSz="966612"/>
            <a:r>
              <a:rPr lang="fr-CA" dirty="0" smtClean="0"/>
              <a:t>La troisième étape est d’encadrer et de former le conducteur. Ce dernier reçoit des commentaires sur sa performance enregistrée par le système. Les responsables de la sécurité et les formateurs peuvent avoir accès à la vidéo et aux données nécessaires pour mettre en place l’encadrement et la formation. </a:t>
            </a:r>
          </a:p>
          <a:p>
            <a:pPr defTabSz="966612"/>
            <a:endParaRPr lang="fr-CA" dirty="0" smtClean="0"/>
          </a:p>
          <a:p>
            <a:pPr defTabSz="966612"/>
            <a:r>
              <a:rPr lang="fr-CA" dirty="0" smtClean="0"/>
              <a:t>La quatrième étape permet au conducteur de reprendre la conduite d’un véhicule lourd avec de nouvelles connaissances ou des techniques pour améliorer son comportement au volant. </a:t>
            </a:r>
          </a:p>
          <a:p>
            <a:pPr defTabSz="966612"/>
            <a:endParaRPr lang="fr-CA" dirty="0" smtClean="0"/>
          </a:p>
          <a:p>
            <a:pPr defTabSz="966612"/>
            <a:r>
              <a:rPr lang="fr-CA" dirty="0" smtClean="0"/>
              <a:t>Il est important de retenir que ces systèmes ne sont pas conçus pour gérer exclusivement la fatigue, mais plutôt le comportement au volant dans son ensemble. Ce type de système peut aussi être utilisé pour réduire la distraction au volant et favoriser l’économie de carburant, par exemple. »</a:t>
            </a:r>
          </a:p>
          <a:p>
            <a:pPr defTabSz="966612"/>
            <a:r>
              <a:rPr lang="fr-CA" sz="1200" b="1" kern="1200" dirty="0" smtClean="0">
                <a:solidFill>
                  <a:schemeClr val="tx1"/>
                </a:solidFill>
                <a:effectLst/>
                <a:latin typeface="+mn-lt"/>
                <a:ea typeface="+mn-ea"/>
                <a:cs typeface="+mn-cs"/>
              </a:rPr>
              <a:t>________________</a:t>
            </a:r>
            <a:endParaRPr lang="en-US" sz="11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L’encadrement basé sur le comportement est un processus en quatre étapes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Ces systèmes ne sont pas conçus pour gérer exclusivement la fatigue, mais plutôt pour gérer le comportement au volant dans son ensemble (la distraction au volant, l’économie de carburant, etc.).</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Ces systèmes permettent généralement d’enregistrer le conducteur et la vue sur la route vers l’avant.</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Certaines données provenant du véhicule (ex. : un freinage brusque) déclenchent des marqueurs d’événement dans l’enregistrement.</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responsables de la sécurité ainsi que les formateurs peuvent avoir accès à la vidéo et/ou aux données et les examiner.</a:t>
            </a:r>
            <a:endParaRPr lang="en-US" sz="11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Les données de certains systèmes sont gérées par un tiers.</a:t>
            </a:r>
            <a:endParaRPr lang="en-US" sz="1100" dirty="0">
              <a:latin typeface="Calibri"/>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23</a:t>
            </a:fld>
            <a:endParaRPr lang="en-US" dirty="0"/>
          </a:p>
        </p:txBody>
      </p:sp>
    </p:spTree>
    <p:extLst>
      <p:ext uri="{BB962C8B-B14F-4D97-AF65-F5344CB8AC3E}">
        <p14:creationId xmlns="" xmlns:p14="http://schemas.microsoft.com/office/powerpoint/2010/main" val="3483670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Il existe des contraintes qu’il faut prendre en considération au sujet de l’encadrement basé sur le comportement. En effet, comme l’encadrement et la formation des conducteurs ont lieu après qu’un comportement de conduite a été décelé, les conducteurs peuvent considérer cette mesure comme une punition. De plus, les conducteurs doivent avoir la volonté d’écouter et d’apprendre pour retirer des bénéfices de cette mesure. Enfin, certains systèmes peuvent exiger le paiement de frais mensuels pour l’accès aux enregistrements vidéo ou aux données. »</a:t>
            </a:r>
            <a:endParaRPr lang="en-US" dirty="0" smtClean="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24</a:t>
            </a:fld>
            <a:endParaRPr lang="en-US" dirty="0"/>
          </a:p>
        </p:txBody>
      </p:sp>
    </p:spTree>
    <p:extLst>
      <p:ext uri="{BB962C8B-B14F-4D97-AF65-F5344CB8AC3E}">
        <p14:creationId xmlns="" xmlns:p14="http://schemas.microsoft.com/office/powerpoint/2010/main" val="3770918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343400"/>
            <a:ext cx="5852160" cy="4244340"/>
          </a:xfrm>
        </p:spPr>
        <p:txBody>
          <a:bodyPr/>
          <a:lstStyle/>
          <a:p>
            <a:pPr defTabSz="966612"/>
            <a:r>
              <a:rPr lang="en-US" sz="1300" b="1" dirty="0" smtClean="0">
                <a:latin typeface="Calibri"/>
              </a:rPr>
              <a:t>Narration : </a:t>
            </a:r>
          </a:p>
          <a:p>
            <a:pPr defTabSz="966612"/>
            <a:r>
              <a:rPr lang="fr-CA" dirty="0" smtClean="0"/>
              <a:t>« Les technologies de gestion de la fatigue reposant sur la cinématique du véhicule et les interventions du conducteur font appel au suivi de la voie ou aux mouvements du volant pour mesurer la performance du conducteur. Afin de suivre la trajectoire du véhicule, le système utilise des algorithmes informatiques intégrés à une caméra installée sur le véhicule qui permet de surveiller sa position sur la route. Ces systèmes visent à avertir le conducteur lorsqu’il dévie de sa trajectoire. Cet avertissement est généralement une alerte sonore. Les systèmes qui utilisent le suivi de la trajectoire sont généralement appelés systèmes de suivi de voie ou avertisseurs de sortie involontaire de voie. Ces systèmes sont également destinés à améliorer l’attention et la performance globale, même lorsque le conducteur n’est pas fatigué. </a:t>
            </a:r>
          </a:p>
          <a:p>
            <a:pPr defTabSz="966612"/>
            <a:endParaRPr lang="fr-CA" dirty="0" smtClean="0"/>
          </a:p>
          <a:p>
            <a:pPr defTabSz="966612"/>
            <a:r>
              <a:rPr lang="fr-CA" dirty="0" smtClean="0"/>
              <a:t>De leur côté, les technologies de gestion de la fatigue faisant appel aux mouvements du volant comme mesure de performance ont recours à un capteur informatique pour détecter le nombre réel de mouvements du volant et les changements de direction du véhicule, comme les mouvements latéraux rapides, aussi appelés changements brusques de trajectoire. Le conducteur est averti lorsque les seuils programmés sont atteints. »</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_______________________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systèmes de suivi de voie sont conçus pour améliorer l’attention et la performance globales du conducteur même lorsqu’il n’est pas fatigué.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capteurs de direction examinent les changements de direction du véhicule :</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Mouvements latéraux rapides du volant (c’est-à-dire changements brusques de trajectoire).</a:t>
            </a:r>
            <a:endParaRPr lang="en-US" b="0"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25</a:t>
            </a:fld>
            <a:endParaRPr lang="en-US" dirty="0"/>
          </a:p>
        </p:txBody>
      </p:sp>
    </p:spTree>
    <p:extLst>
      <p:ext uri="{BB962C8B-B14F-4D97-AF65-F5344CB8AC3E}">
        <p14:creationId xmlns="" xmlns:p14="http://schemas.microsoft.com/office/powerpoint/2010/main" val="274547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Certaines contraintes possibles sont à considérer dans les systèmes qui utilisent la cinématique du véhicule ou les données sur les interventions du conducteur. Le suivi de la voie nécessite des marquages visibles au sol. La nuit, la neige et des marquages au sol délavés ou peu visibles peuvent rendre le système inefficace par moments. Par ailleurs, de fausses alertes basées sur les mouvements du volant peuvent se déclencher pendant la conduite si le conducteur doit faire des manœuvres rapides ou multiples du volant comme en conduite hors route ou en marche arrière.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26</a:t>
            </a:fld>
            <a:endParaRPr lang="en-US" dirty="0"/>
          </a:p>
        </p:txBody>
      </p:sp>
    </p:spTree>
    <p:extLst>
      <p:ext uri="{BB962C8B-B14F-4D97-AF65-F5344CB8AC3E}">
        <p14:creationId xmlns="" xmlns:p14="http://schemas.microsoft.com/office/powerpoint/2010/main" val="394579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66612"/>
            <a:r>
              <a:rPr lang="en-US" sz="1100" b="1" dirty="0" smtClean="0">
                <a:latin typeface="Calibri"/>
              </a:rPr>
              <a:t>Narration : </a:t>
            </a:r>
          </a:p>
          <a:p>
            <a:pPr defTabSz="966612"/>
            <a:r>
              <a:rPr lang="fr-CA" dirty="0" smtClean="0"/>
              <a:t>« Les systèmes à mesure unique et à mesures multiples sont rattachés au conducteur. Il s’agit de technologies de gestion de la fatigue à l’intérieur du véhicule. </a:t>
            </a:r>
          </a:p>
          <a:p>
            <a:pPr defTabSz="966612"/>
            <a:endParaRPr lang="fr-CA" dirty="0" smtClean="0"/>
          </a:p>
          <a:p>
            <a:pPr defTabSz="966612"/>
            <a:r>
              <a:rPr lang="fr-CA" dirty="0" smtClean="0"/>
              <a:t>Les systèmes à mesure unique s’appuient sur un seul facteur prédictif de la fatigue. Le système de suivi de voie en est un exemple. Ces systèmes comportent un risque, celui de perdre des données de manière intermittente. Par exemple, la neige recouvrant les routes peut rendre inefficace un système de suivi de voie. </a:t>
            </a:r>
          </a:p>
          <a:p>
            <a:pPr defTabSz="966612"/>
            <a:endParaRPr lang="fr-CA" dirty="0" smtClean="0"/>
          </a:p>
          <a:p>
            <a:pPr defTabSz="966612"/>
            <a:r>
              <a:rPr lang="fr-CA" dirty="0" smtClean="0"/>
              <a:t>Les systèmes à mesures multiples combinent pour leur part au moins deux facteurs prédictifs de la fatigue. Un exemple serait la combinaison d’un système de suivi de voie et d’un système de suivi des mouvements oculaires utilisant les algorithmes du système </a:t>
            </a:r>
            <a:r>
              <a:rPr lang="fr-CA" dirty="0" err="1" smtClean="0"/>
              <a:t>Perclos</a:t>
            </a:r>
            <a:r>
              <a:rPr lang="fr-CA" dirty="0" smtClean="0"/>
              <a:t>. Cela permet de créer un système plus robuste pour surveiller la fatigue des conducteurs en compensant les faiblesses de chaque facteur prédictif. Actuellement, il existe peu de systèmes à mesures multiples clé en main sur le marché. Cependant, on pourrait potentiellement en créer un à partir des systèmes à mesure unique actuels. »</a:t>
            </a:r>
          </a:p>
          <a:p>
            <a:pPr defTabSz="966612"/>
            <a:r>
              <a:rPr lang="fr-CA" sz="1200" b="1" kern="1200" dirty="0" smtClean="0">
                <a:solidFill>
                  <a:schemeClr val="tx1"/>
                </a:solidFill>
                <a:effectLst/>
                <a:latin typeface="+mn-lt"/>
                <a:ea typeface="+mn-ea"/>
                <a:cs typeface="+mn-cs"/>
              </a:rPr>
              <a:t>______________________</a:t>
            </a:r>
            <a:endParaRPr lang="en-US" sz="11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systèmes à </a:t>
            </a:r>
            <a:r>
              <a:rPr lang="fr-CA" dirty="0" smtClean="0"/>
              <a:t>mesure </a:t>
            </a:r>
            <a:r>
              <a:rPr lang="fr-CA" sz="1200" kern="1200" dirty="0" smtClean="0">
                <a:solidFill>
                  <a:schemeClr val="tx1"/>
                </a:solidFill>
                <a:effectLst/>
                <a:latin typeface="+mn-lt"/>
                <a:ea typeface="+mn-ea"/>
                <a:cs typeface="+mn-cs"/>
              </a:rPr>
              <a:t>unique et à </a:t>
            </a:r>
            <a:r>
              <a:rPr lang="fr-CA" dirty="0" smtClean="0"/>
              <a:t>mesures </a:t>
            </a:r>
            <a:r>
              <a:rPr lang="fr-CA" sz="1200" kern="1200" dirty="0" smtClean="0">
                <a:solidFill>
                  <a:schemeClr val="tx1"/>
                </a:solidFill>
                <a:effectLst/>
                <a:latin typeface="+mn-lt"/>
                <a:ea typeface="+mn-ea"/>
                <a:cs typeface="+mn-cs"/>
              </a:rPr>
              <a:t>multiples sont rattachés au conducteur. Il s’agit de technologies embarquées de gestion de la fatigu</a:t>
            </a:r>
            <a:r>
              <a:rPr lang="fr-CA" dirty="0" smtClean="0"/>
              <a:t>e</a:t>
            </a:r>
            <a:r>
              <a:rPr lang="fr-CA" sz="1200" kern="1200" dirty="0" smtClean="0">
                <a:solidFill>
                  <a:schemeClr val="tx1"/>
                </a:solidFill>
                <a:effectLst/>
                <a:latin typeface="+mn-lt"/>
                <a:ea typeface="+mn-ea"/>
                <a:cs typeface="+mn-cs"/>
              </a:rPr>
              <a:t> applicables dans le véhicule et en relation avec les données provenant du conducteur, de la cinématique du véhicule et </a:t>
            </a:r>
            <a:r>
              <a:rPr lang="fr-CA" dirty="0" smtClean="0"/>
              <a:t>d</a:t>
            </a:r>
            <a:r>
              <a:rPr lang="fr-CA" sz="1200" kern="1200" dirty="0" smtClean="0">
                <a:solidFill>
                  <a:schemeClr val="tx1"/>
                </a:solidFill>
                <a:effectLst/>
                <a:latin typeface="+mn-lt"/>
                <a:ea typeface="+mn-ea"/>
                <a:cs typeface="+mn-cs"/>
              </a:rPr>
              <a:t>es concepts physiologiques.</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Un exemple de système à </a:t>
            </a:r>
            <a:r>
              <a:rPr lang="fr-CA" dirty="0" smtClean="0"/>
              <a:t>mesure</a:t>
            </a:r>
            <a:r>
              <a:rPr lang="fr-CA" sz="1200" kern="1200" dirty="0" smtClean="0">
                <a:solidFill>
                  <a:schemeClr val="tx1"/>
                </a:solidFill>
                <a:effectLst/>
                <a:latin typeface="+mn-lt"/>
                <a:ea typeface="+mn-ea"/>
                <a:cs typeface="+mn-cs"/>
              </a:rPr>
              <a:t> unique serait un système de suivi de voie.</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La perte intermittente de données peut être provoquée par la neige recouvrant les routes ou des marquages au sol effacés et peut rendre le système de suivi de voie inefficace.</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Exemple de système à </a:t>
            </a:r>
            <a:r>
              <a:rPr lang="fr-CA" dirty="0" smtClean="0"/>
              <a:t>mesures</a:t>
            </a:r>
            <a:r>
              <a:rPr lang="fr-CA" sz="1200" kern="1200" dirty="0" smtClean="0">
                <a:solidFill>
                  <a:schemeClr val="tx1"/>
                </a:solidFill>
                <a:effectLst/>
                <a:latin typeface="+mn-lt"/>
                <a:ea typeface="+mn-ea"/>
                <a:cs typeface="+mn-cs"/>
              </a:rPr>
              <a:t> multiples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Combinaison d’un système de suivi de voie et d’un système de suivi des mouvements oculaires utilisant les algorithmes du système </a:t>
            </a:r>
            <a:r>
              <a:rPr lang="fr-CA" sz="1200" kern="1200" dirty="0" err="1" smtClean="0">
                <a:solidFill>
                  <a:schemeClr val="tx1"/>
                </a:solidFill>
                <a:effectLst/>
                <a:latin typeface="+mn-lt"/>
                <a:ea typeface="+mn-ea"/>
                <a:cs typeface="+mn-cs"/>
              </a:rPr>
              <a:t>Perclos</a:t>
            </a:r>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Un tel système compense les faiblesses de chaque prédicteur.</a:t>
            </a:r>
            <a:endParaRPr lang="en-US" sz="11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Il est possible de créer un système à </a:t>
            </a:r>
            <a:r>
              <a:rPr lang="fr-CA" dirty="0" smtClean="0"/>
              <a:t>mesures multiples </a:t>
            </a:r>
            <a:r>
              <a:rPr lang="fr-CA" sz="1200" kern="1200" dirty="0" smtClean="0">
                <a:solidFill>
                  <a:schemeClr val="tx1"/>
                </a:solidFill>
                <a:effectLst/>
                <a:latin typeface="+mn-lt"/>
                <a:ea typeface="+mn-ea"/>
                <a:cs typeface="+mn-cs"/>
              </a:rPr>
              <a:t>à partir d’un système à </a:t>
            </a:r>
            <a:r>
              <a:rPr lang="fr-CA" dirty="0" smtClean="0"/>
              <a:t>mesure </a:t>
            </a:r>
            <a:r>
              <a:rPr lang="fr-CA" sz="1200" kern="1200" dirty="0" smtClean="0">
                <a:solidFill>
                  <a:schemeClr val="tx1"/>
                </a:solidFill>
                <a:effectLst/>
                <a:latin typeface="+mn-lt"/>
                <a:ea typeface="+mn-ea"/>
                <a:cs typeface="+mn-cs"/>
              </a:rPr>
              <a:t>unique.</a:t>
            </a:r>
            <a:endParaRPr lang="en-US" sz="1100" b="1" dirty="0" smtClean="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27</a:t>
            </a:fld>
            <a:endParaRPr lang="en-US" dirty="0"/>
          </a:p>
        </p:txBody>
      </p:sp>
    </p:spTree>
    <p:extLst>
      <p:ext uri="{BB962C8B-B14F-4D97-AF65-F5344CB8AC3E}">
        <p14:creationId xmlns="" xmlns:p14="http://schemas.microsoft.com/office/powerpoint/2010/main" val="1710463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19600"/>
            <a:ext cx="6339840" cy="4320540"/>
          </a:xfrm>
        </p:spPr>
        <p:txBody>
          <a:bodyPr>
            <a:normAutofit fontScale="77500" lnSpcReduction="20000"/>
          </a:bodyPr>
          <a:lstStyle/>
          <a:p>
            <a:pPr defTabSz="966612"/>
            <a:r>
              <a:rPr lang="en-US" sz="1000" b="1" dirty="0" smtClean="0">
                <a:latin typeface="Calibri"/>
              </a:rPr>
              <a:t>Narration : </a:t>
            </a:r>
          </a:p>
          <a:p>
            <a:pPr defTabSz="966612"/>
            <a:r>
              <a:rPr lang="fr-CA" dirty="0" smtClean="0"/>
              <a:t>« Comprendre les technologies de gestion de la fatigue et leur donner un sens est une étape importante du processus quand vient le temps de décider de les utiliser. Les technologies de gestion de la fatigue doivent être fiables sur les plans scientifique et opérationnel. Les concepts à la base de ces technologies, leur valeur prédictive et les systèmes particuliers doivent être validés sur le plan scientifique par un tiers. Les recherches gouvernementales et universitaires sont un bon point de départ pour ce faire. </a:t>
            </a:r>
          </a:p>
          <a:p>
            <a:pPr defTabSz="966612"/>
            <a:endParaRPr lang="fr-CA" dirty="0" smtClean="0"/>
          </a:p>
          <a:p>
            <a:pPr defTabSz="966612"/>
            <a:r>
              <a:rPr lang="fr-CA" dirty="0" smtClean="0"/>
              <a:t>Par ailleurs, toutes les TGF ne fonctionnent pas avec tous les parcs de véhicules. Ces systèmes doivent démontrer leur fiabilité dans toutes les conditions de conduite au quotidien. Un certain nombre de facteurs, incluant la taille du parc de véhicules et le type d’opérations, permettront de déterminer la technologie de gestion de la fatigue la plus efficace pour votre entreprise. Mais il faut accepter que toutes ces technologies présentent des limites. </a:t>
            </a:r>
          </a:p>
          <a:p>
            <a:pPr defTabSz="966612"/>
            <a:endParaRPr lang="fr-CA" dirty="0" smtClean="0"/>
          </a:p>
          <a:p>
            <a:pPr defTabSz="966612"/>
            <a:r>
              <a:rPr lang="fr-CA" dirty="0" smtClean="0"/>
              <a:t>Certains des concepts à la base de ces technologies se chevauchent et s’appliquent tant sur le plan du conducteur que sur le plan administratif, tant à l’intérieur qu’à l’extérieur du véhicule. L’</a:t>
            </a:r>
            <a:r>
              <a:rPr lang="fr-CA" dirty="0" err="1" smtClean="0"/>
              <a:t>actigraphe</a:t>
            </a:r>
            <a:r>
              <a:rPr lang="fr-CA" dirty="0" smtClean="0"/>
              <a:t> est un exemple de technologie qui s’applique sur les deux plans. </a:t>
            </a:r>
          </a:p>
          <a:p>
            <a:pPr defTabSz="966612"/>
            <a:endParaRPr lang="fr-CA" dirty="0" smtClean="0"/>
          </a:p>
          <a:p>
            <a:pPr defTabSz="966612"/>
            <a:r>
              <a:rPr lang="fr-CA" dirty="0" smtClean="0"/>
              <a:t>En outre, tous les systèmes ne sont pas conçus de manière équivalente. Un bon exemple de différence entre les systèmes est donné par l’enregistrement des mouvements oculaires. Le système </a:t>
            </a:r>
            <a:r>
              <a:rPr lang="fr-CA" dirty="0" err="1" smtClean="0"/>
              <a:t>Perclos</a:t>
            </a:r>
            <a:r>
              <a:rPr lang="fr-CA" dirty="0" smtClean="0"/>
              <a:t> est considéré comme l’une des mesures de la fatigue les plus performantes. Toutefois, la façon dont un fournisseur intégrera un algorithme </a:t>
            </a:r>
            <a:r>
              <a:rPr lang="fr-CA" dirty="0" err="1" smtClean="0"/>
              <a:t>Perclos</a:t>
            </a:r>
            <a:r>
              <a:rPr lang="fr-CA" dirty="0" smtClean="0"/>
              <a:t> ainsi que son choix de caméra et de type de capteur infrarouge influenceront grandement l’efficacité et les fausses alarmes selon les systèmes. </a:t>
            </a:r>
          </a:p>
          <a:p>
            <a:pPr defTabSz="966612"/>
            <a:endParaRPr lang="fr-CA" dirty="0" smtClean="0"/>
          </a:p>
          <a:p>
            <a:pPr defTabSz="966612"/>
            <a:r>
              <a:rPr lang="fr-CA" dirty="0" smtClean="0"/>
              <a:t>Enfin, il faut se rappeler que les technologies de gestion de la fatigue sont conçues pour aider le conducteur et non pour résoudre les problèmes. »</a:t>
            </a:r>
            <a:endParaRPr lang="en-US" sz="11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__________________________</a:t>
            </a:r>
            <a:endParaRPr lang="en-US" sz="11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Validation scientifique (apparente, concurrente et prédictive) de ces concepts et systèmes précis par un tiers (c’est-à-dire par la recherche gouvernementale et universitaire).</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Ces systèmes doivent démontrer leur fiabilité dans toutes les conditions de conduite au quotidien.</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Un certain nombre de facteurs, dont la taille du parc de véhicules et le type d’opérations, permettront de choisir la TGF la plus efficac</a:t>
            </a:r>
            <a:r>
              <a:rPr lang="fr-CA" sz="1200" kern="1200" dirty="0" smtClean="0">
                <a:effectLst/>
                <a:latin typeface="+mn-lt"/>
                <a:ea typeface="+mn-ea"/>
                <a:cs typeface="+mn-cs"/>
              </a:rPr>
              <a:t>e pour votre entreprise.</a:t>
            </a:r>
            <a:endParaRPr lang="en-US" sz="1100" kern="1200" dirty="0" smtClean="0">
              <a:effectLst/>
              <a:latin typeface="+mn-lt"/>
              <a:ea typeface="+mn-ea"/>
              <a:cs typeface="+mn-cs"/>
            </a:endParaRPr>
          </a:p>
          <a:p>
            <a:pPr marL="171450" lvl="0" indent="-171450">
              <a:buFont typeface="Arial" pitchFamily="34" charset="0"/>
              <a:buChar char="•"/>
            </a:pPr>
            <a:r>
              <a:rPr lang="fr-CA" sz="1200" kern="1200" dirty="0" smtClean="0">
                <a:effectLst/>
                <a:latin typeface="+mn-lt"/>
                <a:ea typeface="+mn-ea"/>
                <a:cs typeface="+mn-cs"/>
              </a:rPr>
              <a:t>L’</a:t>
            </a:r>
            <a:r>
              <a:rPr lang="fr-CA" sz="1200" kern="1200" dirty="0" err="1" smtClean="0">
                <a:effectLst/>
                <a:latin typeface="+mn-lt"/>
                <a:ea typeface="+mn-ea"/>
                <a:cs typeface="+mn-cs"/>
              </a:rPr>
              <a:t>actigraphe</a:t>
            </a:r>
            <a:r>
              <a:rPr lang="fr-CA" sz="1200" kern="1200" dirty="0" smtClean="0">
                <a:effectLst/>
                <a:latin typeface="+mn-lt"/>
                <a:ea typeface="+mn-ea"/>
                <a:cs typeface="+mn-cs"/>
              </a:rPr>
              <a:t> est un exemple de technologie s’</a:t>
            </a:r>
            <a:r>
              <a:rPr lang="fr-CA" sz="1200" kern="1200" dirty="0" smtClean="0">
                <a:solidFill>
                  <a:schemeClr val="tx1"/>
                </a:solidFill>
                <a:effectLst/>
                <a:latin typeface="+mn-lt"/>
                <a:ea typeface="+mn-ea"/>
                <a:cs typeface="+mn-cs"/>
              </a:rPr>
              <a:t>appliquant à l’intérieur et à l’extérieur du véhicule.</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Exemple d’inégalité entre les systèmes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Bien que le système </a:t>
            </a:r>
            <a:r>
              <a:rPr lang="fr-CA" sz="1200" kern="1200" dirty="0" err="1" smtClean="0">
                <a:solidFill>
                  <a:schemeClr val="tx1"/>
                </a:solidFill>
                <a:effectLst/>
                <a:latin typeface="+mn-lt"/>
                <a:ea typeface="+mn-ea"/>
                <a:cs typeface="+mn-cs"/>
              </a:rPr>
              <a:t>Perclos</a:t>
            </a:r>
            <a:r>
              <a:rPr lang="fr-CA" sz="1200" kern="1200" dirty="0" smtClean="0">
                <a:solidFill>
                  <a:schemeClr val="tx1"/>
                </a:solidFill>
                <a:effectLst/>
                <a:latin typeface="+mn-lt"/>
                <a:ea typeface="+mn-ea"/>
                <a:cs typeface="+mn-cs"/>
              </a:rPr>
              <a:t> soit considéré comme l’une des mesures de validation les plus performantes, la façon dont un fournisseur intègre un algorithme </a:t>
            </a:r>
            <a:r>
              <a:rPr lang="fr-CA" sz="1200" kern="1200" dirty="0" err="1" smtClean="0">
                <a:solidFill>
                  <a:schemeClr val="tx1"/>
                </a:solidFill>
                <a:effectLst/>
                <a:latin typeface="+mn-lt"/>
                <a:ea typeface="+mn-ea"/>
                <a:cs typeface="+mn-cs"/>
              </a:rPr>
              <a:t>Perclos</a:t>
            </a:r>
            <a:r>
              <a:rPr lang="fr-CA" sz="1200" kern="1200" dirty="0" smtClean="0">
                <a:solidFill>
                  <a:schemeClr val="tx1"/>
                </a:solidFill>
                <a:effectLst/>
                <a:latin typeface="+mn-lt"/>
                <a:ea typeface="+mn-ea"/>
                <a:cs typeface="+mn-cs"/>
              </a:rPr>
              <a:t>, la caméra choisie et le type de capteur infrarouge utilisé influencent grandement l’efficacité et le nombre de fausses alarmes des différents systèmes.</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28</a:t>
            </a:fld>
            <a:endParaRPr lang="en-US" dirty="0"/>
          </a:p>
        </p:txBody>
      </p:sp>
    </p:spTree>
    <p:extLst>
      <p:ext uri="{BB962C8B-B14F-4D97-AF65-F5344CB8AC3E}">
        <p14:creationId xmlns="" xmlns:p14="http://schemas.microsoft.com/office/powerpoint/2010/main" val="2330011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Il n’existe pas de solution magique en matière de technologies de gestion de la fatigue. Elles ne constituent qu’une pièce du casse-tête et doivent être utilisées à l’intérieur d’un programme complet de gestion de la fatigue visant à créer une culture de la sécurité efficace. Cependant, lorsqu’elles sont utilisées correctement, ces technologies peuvent modifier le comportement de conduite et ainsi entraîner une réduction des erreurs du conducteur, en plus d’améliorer les performances.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29</a:t>
            </a:fld>
            <a:endParaRPr lang="en-US" dirty="0"/>
          </a:p>
        </p:txBody>
      </p:sp>
    </p:spTree>
    <p:extLst>
      <p:ext uri="{BB962C8B-B14F-4D97-AF65-F5344CB8AC3E}">
        <p14:creationId xmlns="" xmlns:p14="http://schemas.microsoft.com/office/powerpoint/2010/main" val="343517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Narration :</a:t>
            </a:r>
            <a:r>
              <a:rPr lang="en-US" b="1" baseline="0" dirty="0" smtClean="0"/>
              <a:t> </a:t>
            </a:r>
            <a:r>
              <a:rPr lang="en-US" sz="1200" b="0" dirty="0" smtClean="0">
                <a:latin typeface="+mn-lt"/>
              </a:rPr>
              <a:t>« </a:t>
            </a:r>
            <a:r>
              <a:rPr lang="fr-CA" sz="1200" kern="1200" dirty="0" smtClean="0">
                <a:solidFill>
                  <a:schemeClr val="tx1"/>
                </a:solidFill>
                <a:latin typeface="+mn-lt"/>
                <a:ea typeface="+mn-ea"/>
                <a:cs typeface="+mn-cs"/>
              </a:rPr>
              <a:t>Cette liste regroupe certains des sigles et acronymes les plus courants dans le domaine des technologies de gestion de la fatigue. Vous pouvez l’imprimer et la consulter à tout moment pendant ce module de formation. »</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_______________________</a:t>
            </a:r>
            <a:endParaRPr lang="en-US" sz="1200" kern="1200" dirty="0" smtClean="0">
              <a:solidFill>
                <a:schemeClr val="tx1"/>
              </a:solidFill>
              <a:effectLst/>
              <a:latin typeface="+mn-lt"/>
              <a:ea typeface="+mn-ea"/>
              <a:cs typeface="+mn-cs"/>
            </a:endParaRPr>
          </a:p>
          <a:p>
            <a:r>
              <a:rPr lang="fr-CA" b="1" dirty="0" smtClean="0"/>
              <a:t>Point clé</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itchFamily="34" charset="0"/>
              <a:buNone/>
            </a:pPr>
            <a:r>
              <a:rPr lang="fr-CA" sz="1200" kern="1200" dirty="0" smtClean="0">
                <a:solidFill>
                  <a:schemeClr val="tx1"/>
                </a:solidFill>
                <a:effectLst/>
                <a:latin typeface="+mn-lt"/>
                <a:ea typeface="+mn-ea"/>
                <a:cs typeface="+mn-cs"/>
              </a:rPr>
              <a:t>Vous pouvez imprimer cette liste et la consulter à tout moment pendant ce module de formation.</a:t>
            </a:r>
            <a:endParaRPr lang="en-US" b="0"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3</a:t>
            </a:fld>
            <a:endParaRPr lang="en-US" dirty="0"/>
          </a:p>
        </p:txBody>
      </p:sp>
    </p:spTree>
    <p:extLst>
      <p:ext uri="{BB962C8B-B14F-4D97-AF65-F5344CB8AC3E}">
        <p14:creationId xmlns="" xmlns:p14="http://schemas.microsoft.com/office/powerpoint/2010/main" val="2061240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Au cours de cette leçon, vous allez apprendre pourquoi la présentation des technologies actuelles ne représente qu’un instantané de la situation. Vous allez également voir des comparaisons croisées entre les modèles de technologies de gestion de la fatigue, selon les types de systèmes, les fournisseurs, les mesures de performance, les modalités d’alerte et le coût. Par ailleurs, plusieurs technologies seront examinées en détail pour illustrer chacun des types de technologies de gestion de la fatigue. » </a:t>
            </a:r>
          </a:p>
          <a:p>
            <a:pPr defTabSz="966612"/>
            <a:r>
              <a:rPr lang="fr-CA" sz="1200" b="1" kern="1200" dirty="0" smtClean="0">
                <a:solidFill>
                  <a:schemeClr val="tx1"/>
                </a:solidFill>
                <a:effectLst/>
                <a:latin typeface="+mn-lt"/>
                <a:ea typeface="+mn-ea"/>
                <a:cs typeface="+mn-cs"/>
              </a:rPr>
              <a:t>__________________________</a:t>
            </a:r>
            <a:endParaRPr lang="en-US" sz="11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Instantané de la situation.</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Comparaison croisée de différents modèles de TGF en fonction des composantes suivantes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Le système.</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Le fournisseur.</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Les mesures de performance.</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Les modalités d’alerte.</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Le coût.</a:t>
            </a:r>
            <a:endParaRPr lang="en-US" sz="11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Plusieurs technologies seront analysées en détail pour illustrer chaque type de TGF.</a:t>
            </a:r>
            <a:endParaRPr lang="en-US" dirty="0">
              <a:latin typeface="Calibri"/>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30</a:t>
            </a:fld>
            <a:endParaRPr lang="en-US" dirty="0"/>
          </a:p>
        </p:txBody>
      </p:sp>
    </p:spTree>
    <p:extLst>
      <p:ext uri="{BB962C8B-B14F-4D97-AF65-F5344CB8AC3E}">
        <p14:creationId xmlns="" xmlns:p14="http://schemas.microsoft.com/office/powerpoint/2010/main" val="1999625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800600" cy="3600450"/>
          </a:xfrm>
        </p:spPr>
      </p:sp>
      <p:sp>
        <p:nvSpPr>
          <p:cNvPr id="3" name="Notes Placeholder 2"/>
          <p:cNvSpPr>
            <a:spLocks noGrp="1"/>
          </p:cNvSpPr>
          <p:nvPr>
            <p:ph type="body" idx="1"/>
          </p:nvPr>
        </p:nvSpPr>
        <p:spPr>
          <a:xfrm>
            <a:off x="731520" y="4343400"/>
            <a:ext cx="5852160" cy="4320540"/>
          </a:xfrm>
        </p:spPr>
        <p:txBody>
          <a:bodyPr/>
          <a:lstStyle/>
          <a:p>
            <a:pPr defTabSz="966612"/>
            <a:r>
              <a:rPr lang="en-US" b="1" dirty="0" smtClean="0">
                <a:latin typeface="Calibri"/>
              </a:rPr>
              <a:t>Narration : </a:t>
            </a:r>
          </a:p>
          <a:p>
            <a:pPr defTabSz="966612"/>
            <a:r>
              <a:rPr lang="fr-CA" dirty="0" smtClean="0"/>
              <a:t>« Les technologies de gestion de la fatigue actuelles ne représentent qu’une image instantanée de la situation. La science évolue rapidement et les technologies de gestion de la fatigue disponibles aujourd’hui pourraient ne plus l’être dans le futur. Ce module de formation doit davantage être perçu comme un guide, car de nouvelles générations de ces technologies verront nécessairement le jour dans un proche avenir. De nombreux facteurs influencent l’évolution de ces technologies, notamment l’efficacité, le coût, les faillites d’entreprises ou les cessions à un autre fournisseur, ou de nouveaux concepts qui viennent en remplacer d’anciens. En conséquence, cette leçon pourrait être mise à jour, tout en conservant sa structure, afin de rendre compte des nouvelles technologies les plus prometteuses sur le marché. »</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________________________________________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b="1" dirty="0" smtClean="0"/>
          </a:p>
          <a:p>
            <a:pPr marL="181240" marR="0" lvl="0"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sz="1200" kern="1200" dirty="0" smtClean="0">
                <a:solidFill>
                  <a:schemeClr val="tx1"/>
                </a:solidFill>
                <a:effectLst/>
                <a:latin typeface="+mn-lt"/>
                <a:ea typeface="+mn-ea"/>
                <a:cs typeface="+mn-cs"/>
              </a:rPr>
              <a:t>Au fur et à mesure que de nouvelles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TGF seront proposées sur le marché, cette leçon pourrait être mise à jour pour </a:t>
            </a:r>
            <a:r>
              <a:rPr lang="fr-CA" dirty="0" smtClean="0"/>
              <a:t>rendre compte d</a:t>
            </a:r>
            <a:r>
              <a:rPr lang="fr-CA" sz="1200" kern="1200" dirty="0" smtClean="0">
                <a:solidFill>
                  <a:schemeClr val="tx1"/>
                </a:solidFill>
                <a:effectLst/>
                <a:latin typeface="+mn-lt"/>
                <a:ea typeface="+mn-ea"/>
                <a:cs typeface="+mn-cs"/>
              </a:rPr>
              <a:t>es technologies les plus prometteuses. </a:t>
            </a:r>
            <a:endParaRPr lang="en-US" sz="1200" kern="1200" dirty="0" smtClean="0">
              <a:solidFill>
                <a:schemeClr val="tx1"/>
              </a:solidFill>
              <a:effectLst/>
              <a:latin typeface="+mn-lt"/>
              <a:ea typeface="+mn-ea"/>
              <a:cs typeface="+mn-cs"/>
            </a:endParaRPr>
          </a:p>
          <a:p>
            <a:pPr marL="181240" marR="0" lvl="0"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sz="1200" kern="1200" dirty="0" smtClean="0">
                <a:solidFill>
                  <a:schemeClr val="tx1"/>
                </a:solidFill>
                <a:effectLst/>
                <a:latin typeface="+mn-lt"/>
                <a:ea typeface="+mn-ea"/>
                <a:cs typeface="+mn-cs"/>
              </a:rPr>
              <a:t>La structure de cette leçon devrait demeurer la même. Cependant, on peut s’attendre à voir son contenu évoluer en fonction des nouvelles TGF.</a:t>
            </a:r>
            <a:endParaRPr lang="en-US" sz="1200" kern="1200" dirty="0" smtClean="0">
              <a:solidFill>
                <a:schemeClr val="tx1"/>
              </a:solidFill>
              <a:effectLst/>
              <a:latin typeface="+mn-lt"/>
              <a:ea typeface="+mn-ea"/>
              <a:cs typeface="+mn-cs"/>
            </a:endParaRPr>
          </a:p>
          <a:p>
            <a:pPr marL="181240" marR="0" lvl="0"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sz="1200" kern="1200" dirty="0" smtClean="0">
                <a:solidFill>
                  <a:schemeClr val="tx1"/>
                </a:solidFill>
                <a:effectLst/>
                <a:latin typeface="+mn-lt"/>
                <a:ea typeface="+mn-ea"/>
                <a:cs typeface="+mn-cs"/>
              </a:rPr>
              <a:t>De nombreux facteurs influencent les changements dans les TGF :</a:t>
            </a:r>
            <a:endParaRPr lang="en-US" dirty="0" smtClean="0">
              <a:latin typeface="Calibri"/>
            </a:endParaRPr>
          </a:p>
          <a:p>
            <a:pPr marL="664546" marR="0" lvl="1"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sz="1200" kern="1200" dirty="0" smtClean="0">
                <a:solidFill>
                  <a:schemeClr val="tx1"/>
                </a:solidFill>
                <a:effectLst/>
                <a:latin typeface="+mn-lt"/>
                <a:ea typeface="+mn-ea"/>
                <a:cs typeface="+mn-cs"/>
              </a:rPr>
              <a:t>L’efficacité.</a:t>
            </a:r>
            <a:endParaRPr lang="en-US" dirty="0" smtClean="0">
              <a:latin typeface="Calibri"/>
            </a:endParaRPr>
          </a:p>
          <a:p>
            <a:pPr marL="664546" marR="0" lvl="1"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sz="1200" kern="1200" dirty="0" smtClean="0">
                <a:solidFill>
                  <a:schemeClr val="tx1"/>
                </a:solidFill>
                <a:effectLst/>
                <a:latin typeface="+mn-lt"/>
                <a:ea typeface="+mn-ea"/>
                <a:cs typeface="+mn-cs"/>
              </a:rPr>
              <a:t>Le coût.</a:t>
            </a:r>
            <a:endParaRPr lang="en-US" dirty="0" smtClean="0">
              <a:latin typeface="Calibri"/>
            </a:endParaRPr>
          </a:p>
          <a:p>
            <a:pPr marL="664546" marR="0" lvl="1"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sz="1200" kern="1200" dirty="0" smtClean="0">
                <a:solidFill>
                  <a:schemeClr val="tx1"/>
                </a:solidFill>
                <a:effectLst/>
                <a:latin typeface="+mn-lt"/>
                <a:ea typeface="+mn-ea"/>
                <a:cs typeface="+mn-cs"/>
              </a:rPr>
              <a:t>Les faillites d’entreprises ou la vente d’un système à un autre fournisseur.</a:t>
            </a:r>
            <a:endParaRPr lang="en-US" sz="1200" kern="1200" dirty="0" smtClean="0">
              <a:solidFill>
                <a:schemeClr val="tx1"/>
              </a:solidFill>
              <a:effectLst/>
              <a:latin typeface="+mn-lt"/>
              <a:ea typeface="+mn-ea"/>
              <a:cs typeface="+mn-cs"/>
            </a:endParaRPr>
          </a:p>
          <a:p>
            <a:pPr marL="664546" lvl="1" indent="-181240" defTabSz="966612">
              <a:buClr>
                <a:schemeClr val="tx1"/>
              </a:buClr>
              <a:buFont typeface="Arial"/>
              <a:buChar char="•"/>
            </a:pPr>
            <a:r>
              <a:rPr lang="fr-CA" sz="1200" kern="1200" dirty="0" smtClean="0">
                <a:solidFill>
                  <a:schemeClr val="tx1"/>
                </a:solidFill>
                <a:effectLst/>
                <a:latin typeface="+mn-lt"/>
                <a:ea typeface="+mn-ea"/>
                <a:cs typeface="+mn-cs"/>
              </a:rPr>
              <a:t>Les nouveaux concepts technologiques qui viennent remplacer les anciens. </a:t>
            </a:r>
            <a:endParaRPr lang="en-US" dirty="0">
              <a:latin typeface="Calibri"/>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31</a:t>
            </a:fld>
            <a:endParaRPr lang="en-US" dirty="0"/>
          </a:p>
        </p:txBody>
      </p:sp>
    </p:spTree>
    <p:extLst>
      <p:ext uri="{BB962C8B-B14F-4D97-AF65-F5344CB8AC3E}">
        <p14:creationId xmlns="" xmlns:p14="http://schemas.microsoft.com/office/powerpoint/2010/main" val="15134214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343400"/>
            <a:ext cx="6177280" cy="4320540"/>
          </a:xfrm>
        </p:spPr>
        <p:txBody>
          <a:bodyPr>
            <a:normAutofit fontScale="92500" lnSpcReduction="10000"/>
          </a:bodyPr>
          <a:lstStyle/>
          <a:p>
            <a:pPr defTabSz="966612"/>
            <a:r>
              <a:rPr lang="en-US" b="1" dirty="0" smtClean="0">
                <a:latin typeface="Calibri"/>
              </a:rPr>
              <a:t>Narration : </a:t>
            </a:r>
          </a:p>
          <a:p>
            <a:r>
              <a:rPr lang="fr-CA" dirty="0" smtClean="0"/>
              <a:t>« Cette leçon n’a pas pour objectif de recommander ni d’approuver une quelconque technologie de gestion de la fatigue ou un fournisseur. Au contraire, son but est de fournir un aperçu des technologies offertes sur le marché pour lutter contre la fatigue au volant. Le but principal est de bien informer les transporteurs sur ce qu’ils peuvent attendre des technologies de gestion de la fatigue. </a:t>
            </a:r>
          </a:p>
          <a:p>
            <a:endParaRPr lang="fr-CA" dirty="0" smtClean="0"/>
          </a:p>
          <a:p>
            <a:r>
              <a:rPr lang="fr-CA" dirty="0" smtClean="0"/>
              <a:t>Par ailleurs, cette leçon n’est pas destinée non plus à déconseiller ou à critiquer certaines technologies de gestion de la fatigue, qu’elles soient mentionnées ou non dans ce module de formation. On doit également être conscient que toutes les affirmations des fournisseurs et les spécifications des systèmes n’ont pas été validées. Les informations fournies dans ce module donnent aux gestionnaires de parcs de véhicules et aux décideurs un aperçu général de certains systèmes. Les coûts des technologies varient grandement et peuvent ne pas convenir à votre réalité. Les décideurs des entreprises de transport devraient chercher à obtenir plus d’informations et de données techniques sur les systèmes, ce module de formation n’étant qu’une étape dans le début du processus. Rappelons à nouveau que ces informations sont destinées à informer et non pas à conseiller ou à recommander un système plutôt qu’un autre. »</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defTabSz="966612"/>
            <a:r>
              <a:rPr lang="fr-CA" sz="1200" b="1" kern="1200" dirty="0" smtClean="0">
                <a:solidFill>
                  <a:schemeClr val="tx1"/>
                </a:solidFill>
                <a:effectLst/>
                <a:latin typeface="+mn-lt"/>
                <a:ea typeface="+mn-ea"/>
                <a:cs typeface="+mn-cs"/>
              </a:rPr>
              <a:t>______________________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dirty="0" smtClean="0"/>
          </a:p>
          <a:p>
            <a:pPr marL="181240" marR="0" lvl="0"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sz="1200" kern="1200" dirty="0" smtClean="0">
                <a:solidFill>
                  <a:schemeClr val="tx1"/>
                </a:solidFill>
                <a:effectLst/>
                <a:latin typeface="+mn-lt"/>
                <a:ea typeface="+mn-ea"/>
                <a:cs typeface="+mn-cs"/>
              </a:rPr>
              <a:t>Le but principal de ce module de formation est de bien informer les transporteurs sur ce qu’ils peuvent attendre des TGF :</a:t>
            </a:r>
          </a:p>
          <a:p>
            <a:pPr marL="638440" marR="0" lvl="1"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sz="1200" kern="1200" dirty="0" smtClean="0">
                <a:solidFill>
                  <a:schemeClr val="tx1"/>
                </a:solidFill>
                <a:effectLst/>
                <a:latin typeface="+mn-lt"/>
                <a:ea typeface="+mn-ea"/>
                <a:cs typeface="+mn-cs"/>
              </a:rPr>
              <a:t>Ce n’est ni une recommandation ni un plaidoyer pour une TGF en particulier. </a:t>
            </a:r>
          </a:p>
          <a:p>
            <a:pPr marL="638440" marR="0" lvl="1"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sz="1200" kern="1200" dirty="0" smtClean="0">
                <a:solidFill>
                  <a:schemeClr val="tx1"/>
                </a:solidFill>
                <a:effectLst/>
                <a:latin typeface="+mn-lt"/>
                <a:ea typeface="+mn-ea"/>
                <a:cs typeface="+mn-cs"/>
              </a:rPr>
              <a:t>Par ailleurs, cette leçon n’est pas destinée à déconseiller ou à critiquer certaines TGF, qu’elles soient mentionnées ou non dans ce module de formation.</a:t>
            </a:r>
            <a:endParaRPr lang="en-US" sz="1200" kern="1200" dirty="0" smtClean="0">
              <a:solidFill>
                <a:schemeClr val="tx1"/>
              </a:solidFill>
              <a:effectLst/>
              <a:latin typeface="Calibri"/>
              <a:ea typeface="+mn-ea"/>
              <a:cs typeface="+mn-cs"/>
            </a:endParaRPr>
          </a:p>
          <a:p>
            <a:pPr marL="181240" marR="0" lvl="0"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sz="1200" kern="1200" dirty="0" smtClean="0">
                <a:solidFill>
                  <a:schemeClr val="tx1"/>
                </a:solidFill>
                <a:effectLst/>
                <a:latin typeface="+mn-lt"/>
                <a:ea typeface="+mn-ea"/>
                <a:cs typeface="+mn-cs"/>
              </a:rPr>
              <a:t>Les décideurs des entreprises de transport devraient chercher à obtenir plus d’informations et de données techniques sur les systèmes; ce module de formation n’est que la première étape du processus. </a:t>
            </a: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32</a:t>
            </a:fld>
            <a:endParaRPr lang="en-US" dirty="0"/>
          </a:p>
        </p:txBody>
      </p:sp>
    </p:spTree>
    <p:extLst>
      <p:ext uri="{BB962C8B-B14F-4D97-AF65-F5344CB8AC3E}">
        <p14:creationId xmlns="" xmlns:p14="http://schemas.microsoft.com/office/powerpoint/2010/main" val="1159430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Cette leçon traitera dans un premier temps des technologies de gestion de la fatigue qui utilisent les mesures physiologiques. Ce tableau présente certains des </a:t>
            </a:r>
            <a:r>
              <a:rPr lang="fr-CA" dirty="0" err="1" smtClean="0"/>
              <a:t>actigraphes</a:t>
            </a:r>
            <a:r>
              <a:rPr lang="fr-CA" dirty="0" smtClean="0"/>
              <a:t> actuellement sur le marché. Notez que certains systèmes requièrent un équipement supplémentaire à un coût forfaitaire. En cliquant sur le nom du fournisseur, vous serez dirigé directement sur son site Web, où vous trouverez des informations additionnelles et ses coordonnées. » </a:t>
            </a:r>
          </a:p>
          <a:p>
            <a:pPr defTabSz="966612"/>
            <a:r>
              <a:rPr lang="fr-CA" sz="1200" kern="1200" dirty="0" smtClean="0">
                <a:solidFill>
                  <a:schemeClr val="tx1"/>
                </a:solidFill>
                <a:effectLst/>
                <a:latin typeface="+mn-lt"/>
                <a:ea typeface="+mn-ea"/>
                <a:cs typeface="+mn-cs"/>
              </a:rPr>
              <a:t>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a:t>
            </a:r>
            <a:r>
              <a:rPr lang="fr-CA" sz="1200" b="1" kern="1200" baseline="0" dirty="0" smtClean="0">
                <a:solidFill>
                  <a:schemeClr val="tx1"/>
                </a:solidFill>
                <a:effectLst/>
                <a:latin typeface="+mn-lt"/>
                <a:ea typeface="+mn-ea"/>
                <a:cs typeface="+mn-cs"/>
              </a:rPr>
              <a:t> clé :</a:t>
            </a:r>
          </a:p>
          <a:p>
            <a:r>
              <a:rPr lang="fr-CA" sz="1200" kern="1200" dirty="0" smtClean="0">
                <a:solidFill>
                  <a:schemeClr val="tx1"/>
                </a:solidFill>
                <a:effectLst/>
                <a:latin typeface="+mn-lt"/>
                <a:ea typeface="+mn-ea"/>
                <a:cs typeface="+mn-cs"/>
              </a:rPr>
              <a:t>Cliquez sur le nom du fournisseur pour être dirigé directement sur son site Web, où vous trouverez des informations supplémentaires et ses coordonnées.</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33</a:t>
            </a:fld>
            <a:endParaRPr lang="en-US" dirty="0"/>
          </a:p>
        </p:txBody>
      </p:sp>
    </p:spTree>
    <p:extLst>
      <p:ext uri="{BB962C8B-B14F-4D97-AF65-F5344CB8AC3E}">
        <p14:creationId xmlns="" xmlns:p14="http://schemas.microsoft.com/office/powerpoint/2010/main" val="1131954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Cet </a:t>
            </a:r>
            <a:r>
              <a:rPr lang="fr-CA" dirty="0" err="1" smtClean="0"/>
              <a:t>actigraphe</a:t>
            </a:r>
            <a:r>
              <a:rPr lang="fr-CA" dirty="0" smtClean="0"/>
              <a:t> utilise quatre algorithmes basés sur les habitudes de sommeil et analyse les rythmes circadiens pour évaluer le sommeil, le repos et les profils d’activité de l’individu qui porte la montre. La montre inclut des fonctionnalités de détection au poignet et d’enregistrement de la température ambiante. Elle propose également des alertes visuelles et sonores concernant l’état du conducteur en fonction de son besoin présumé de sommeil et un test mesurant le temps de réaction. Ce dispositif est intégré dans une montre de type sport, résistante à l’eau, avec un affichage de l’heure, du jour et de l’année, un chronomètre, une alarme et de l’éclairage. »</a:t>
            </a:r>
            <a:r>
              <a:rPr lang="fr-CA"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34</a:t>
            </a:fld>
            <a:endParaRPr lang="en-US" dirty="0"/>
          </a:p>
        </p:txBody>
      </p:sp>
    </p:spTree>
    <p:extLst>
      <p:ext uri="{BB962C8B-B14F-4D97-AF65-F5344CB8AC3E}">
        <p14:creationId xmlns="" xmlns:p14="http://schemas.microsoft.com/office/powerpoint/2010/main" val="601216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Par la suite, les données de l’</a:t>
            </a:r>
            <a:r>
              <a:rPr lang="fr-CA" dirty="0" err="1" smtClean="0"/>
              <a:t>actigraphe</a:t>
            </a:r>
            <a:r>
              <a:rPr lang="fr-CA" dirty="0" smtClean="0"/>
              <a:t> peuvent être téléchargées pour une analyse et la production de graphiques susceptibles d’être examinés avec le conducteur et d’être utilisés pour aider à la planification des horaires. Les données issues de ce dispositif sont compatibles avec l’outil de planification visant à prévenir la fatigue </a:t>
            </a:r>
            <a:r>
              <a:rPr lang="fr-CA" baseline="0" dirty="0" smtClean="0"/>
              <a:t>appelé </a:t>
            </a:r>
            <a:r>
              <a:rPr lang="fr-CA" dirty="0" smtClean="0"/>
              <a:t>FAST. Les conducteurs peuvent s’échanger les montres tous les 30 jours, afin de réduire les coûts et pour établir une base de référence pour tous les conducteurs. Un paiement forfaitaire de 500 $ est nécessaire pour couvrir le coût du logiciel d’analyse et des câbles permettant de brancher l’appareil à l’ordinateur.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35</a:t>
            </a:fld>
            <a:endParaRPr lang="en-US" dirty="0"/>
          </a:p>
        </p:txBody>
      </p:sp>
    </p:spTree>
    <p:extLst>
      <p:ext uri="{BB962C8B-B14F-4D97-AF65-F5344CB8AC3E}">
        <p14:creationId xmlns="" xmlns:p14="http://schemas.microsoft.com/office/powerpoint/2010/main" val="1047153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endParaRPr lang="fr-CA" sz="1200" kern="1200" dirty="0" smtClean="0">
              <a:solidFill>
                <a:schemeClr val="tx1"/>
              </a:solidFill>
              <a:effectLst/>
              <a:latin typeface="+mn-lt"/>
              <a:ea typeface="+mn-ea"/>
              <a:cs typeface="+mn-cs"/>
            </a:endParaRPr>
          </a:p>
          <a:p>
            <a:pPr defTabSz="966612"/>
            <a:r>
              <a:rPr lang="fr-CA" dirty="0" smtClean="0"/>
              <a:t>« Ce tableau présente certaines technologies de gestion de la fatigue offertes sur le marché et qui utilisent des mesures oculaires pour estimer la fatigue. En cliquant sur le nom du fournisseur, vous serez dirigé directement sur son site Web, où vous trouverez des informations additionnelles et ses coordonnées. Les diapositives qui suivent présentent deux de ces technologies. »</a:t>
            </a:r>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______________________</a:t>
            </a:r>
          </a:p>
          <a:p>
            <a:r>
              <a:rPr lang="fr-CA" sz="1200" b="1" kern="1200" dirty="0" smtClean="0">
                <a:solidFill>
                  <a:schemeClr val="tx1"/>
                </a:solidFill>
                <a:effectLst/>
                <a:latin typeface="+mn-lt"/>
                <a:ea typeface="+mn-ea"/>
                <a:cs typeface="+mn-cs"/>
              </a:rPr>
              <a:t>Point clé :</a:t>
            </a:r>
          </a:p>
          <a:p>
            <a:r>
              <a:rPr lang="fr-CA" sz="1200" kern="1200" dirty="0" smtClean="0">
                <a:solidFill>
                  <a:schemeClr val="tx1"/>
                </a:solidFill>
                <a:effectLst/>
                <a:latin typeface="+mn-lt"/>
                <a:ea typeface="+mn-ea"/>
                <a:cs typeface="+mn-cs"/>
              </a:rPr>
              <a:t>Cliquez sur le nom du fournisseur pour être dirigé directement sur son site Web, où vous trouverez des informations supplémentaires et ses coordonnées.</a:t>
            </a:r>
            <a:endParaRPr lang="en-US" dirty="0" smtClean="0"/>
          </a:p>
          <a:p>
            <a:pPr defTabSz="966612"/>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36</a:t>
            </a:fld>
            <a:endParaRPr lang="en-US" dirty="0"/>
          </a:p>
        </p:txBody>
      </p:sp>
    </p:spTree>
    <p:extLst>
      <p:ext uri="{BB962C8B-B14F-4D97-AF65-F5344CB8AC3E}">
        <p14:creationId xmlns="" xmlns:p14="http://schemas.microsoft.com/office/powerpoint/2010/main" val="3982018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 </a:t>
            </a:r>
            <a:r>
              <a:rPr lang="en-US" sz="1200" kern="1200" dirty="0" err="1" smtClean="0">
                <a:solidFill>
                  <a:schemeClr val="tx1"/>
                </a:solidFill>
                <a:latin typeface="+mn-lt"/>
                <a:ea typeface="+mn-ea"/>
                <a:cs typeface="+mn-cs"/>
              </a:rPr>
              <a:t>détecteur</a:t>
            </a:r>
            <a:r>
              <a:rPr lang="en-US" sz="1200" kern="1200" dirty="0" smtClean="0">
                <a:solidFill>
                  <a:schemeClr val="tx1"/>
                </a:solidFill>
                <a:latin typeface="+mn-lt"/>
                <a:ea typeface="+mn-ea"/>
                <a:cs typeface="+mn-cs"/>
              </a:rPr>
              <a:t> de la fatigue du </a:t>
            </a:r>
            <a:r>
              <a:rPr lang="en-US" sz="1200" kern="1200" dirty="0" err="1" smtClean="0">
                <a:solidFill>
                  <a:schemeClr val="tx1"/>
                </a:solidFill>
                <a:latin typeface="+mn-lt"/>
                <a:ea typeface="+mn-ea"/>
                <a:cs typeface="+mn-cs"/>
              </a:rPr>
              <a:t>conducteur</a:t>
            </a:r>
            <a:r>
              <a:rPr lang="en-US" sz="1200"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EA 401</a:t>
            </a:r>
            <a:r>
              <a:rPr lang="fr-CA" dirty="0" smtClean="0"/>
              <a:t> </a:t>
            </a:r>
            <a:r>
              <a:rPr lang="fr-CA" sz="1200" kern="1200" dirty="0" smtClean="0">
                <a:solidFill>
                  <a:schemeClr val="tx1"/>
                </a:solidFill>
                <a:latin typeface="+mn-lt"/>
                <a:ea typeface="+mn-ea"/>
                <a:cs typeface="+mn-cs"/>
              </a:rPr>
              <a:t>de </a:t>
            </a:r>
            <a:r>
              <a:rPr lang="fr-CA" sz="1200" kern="1200" dirty="0" err="1" smtClean="0">
                <a:solidFill>
                  <a:schemeClr val="tx1"/>
                </a:solidFill>
                <a:latin typeface="+mn-lt"/>
                <a:ea typeface="+mn-ea"/>
                <a:cs typeface="+mn-cs"/>
              </a:rPr>
              <a:t>EyeAlert</a:t>
            </a:r>
            <a:r>
              <a:rPr lang="fr-CA" sz="1200" kern="1200" dirty="0" smtClean="0">
                <a:solidFill>
                  <a:schemeClr val="tx1"/>
                </a:solidFill>
                <a:latin typeface="+mn-lt"/>
                <a:ea typeface="+mn-ea"/>
                <a:cs typeface="+mn-cs"/>
              </a:rPr>
              <a:t> </a:t>
            </a:r>
            <a:r>
              <a:rPr lang="fr-CA" dirty="0" smtClean="0"/>
              <a:t>utilise des algorithmes exclusifs au système </a:t>
            </a:r>
            <a:r>
              <a:rPr lang="fr-CA" dirty="0" err="1" smtClean="0"/>
              <a:t>Perclos</a:t>
            </a:r>
            <a:r>
              <a:rPr lang="fr-CA" dirty="0" smtClean="0"/>
              <a:t> pour l’analyse et les alertes. Il s’agit d’une caméra fixée sur le tableau de bord avec des diodes électroluminescentes à infrarouge ayant quatre réglages de niveau de sensibilité pour s’adapter à différents environnements de conduite. Ce système fournit une alerte sonore qui prévient le conducteur en cas de fatigue imminente. L’appareil n’est pas affecté par les conditions météorologiques ou par une utilisation hors route. Les données peuvent être téléchargées pour analyse lorsque nécessaire. Ce système portatif se branche à un port d’alimentation 12 volts.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37</a:t>
            </a:fld>
            <a:endParaRPr lang="en-US" dirty="0"/>
          </a:p>
        </p:txBody>
      </p:sp>
    </p:spTree>
    <p:extLst>
      <p:ext uri="{BB962C8B-B14F-4D97-AF65-F5344CB8AC3E}">
        <p14:creationId xmlns="" xmlns:p14="http://schemas.microsoft.com/office/powerpoint/2010/main" val="2447254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 </a:t>
            </a:r>
            <a:r>
              <a:rPr lang="fr-CA" sz="1200" dirty="0" smtClean="0"/>
              <a:t>système de surveillance de la vigilance</a:t>
            </a:r>
            <a:r>
              <a:rPr lang="fr-CA" dirty="0" smtClean="0"/>
              <a:t> d’</a:t>
            </a:r>
            <a:r>
              <a:rPr lang="fr-CA" dirty="0" err="1" smtClean="0"/>
              <a:t>Optalert</a:t>
            </a:r>
            <a:r>
              <a:rPr lang="fr-CA" baseline="0" dirty="0" smtClean="0"/>
              <a:t> </a:t>
            </a:r>
            <a:r>
              <a:rPr lang="fr-CA" dirty="0" smtClean="0"/>
              <a:t>utilise le concept du rapport vitesse/amplitude pour mesurer la vitesse des paupières 500 fois par seconde. Il est composé de deux volets : des lunettes portées par le conducteur et un indicateur de tableau de bord. Grâce au système de télémétrie du véhicule, le personnel administratif peut visualiser les niveaux de fatigue estimée du conducteur en temps réel. »</a:t>
            </a:r>
            <a:r>
              <a:rPr lang="fr-CA"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38</a:t>
            </a:fld>
            <a:endParaRPr lang="en-US" dirty="0"/>
          </a:p>
        </p:txBody>
      </p:sp>
    </p:spTree>
    <p:extLst>
      <p:ext uri="{BB962C8B-B14F-4D97-AF65-F5344CB8AC3E}">
        <p14:creationId xmlns="" xmlns:p14="http://schemas.microsoft.com/office/powerpoint/2010/main" val="860918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Les lunettes portées par le conducteur sont disponibles avec cinq configurations de lentilles pour s’adapter à différentes conditions d’éclairage et sont compatibles avec les lentilles d’ordonnance. Un petit transmetteur et un receveur à infrarouge sont intégrés aux branches des lunettes, ce qui permet de transmettre les données sur l’écran à cristaux liquides fixé au tableau de bord. L’affichage à l’écran du tableau de bord indique au conducteur son niveau de somnolence et son niveau de risque du moment, selon un code de couleur.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39</a:t>
            </a:fld>
            <a:endParaRPr lang="en-US" dirty="0"/>
          </a:p>
        </p:txBody>
      </p:sp>
    </p:spTree>
    <p:extLst>
      <p:ext uri="{BB962C8B-B14F-4D97-AF65-F5344CB8AC3E}">
        <p14:creationId xmlns="" xmlns:p14="http://schemas.microsoft.com/office/powerpoint/2010/main" val="374926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b="1" dirty="0" smtClean="0">
                <a:latin typeface="Calibri"/>
              </a:rPr>
              <a:t>Narration :</a:t>
            </a:r>
            <a:r>
              <a:rPr lang="en-US" sz="1300" b="1" dirty="0" smtClean="0">
                <a:latin typeface="Calibri"/>
              </a:rPr>
              <a:t> </a:t>
            </a:r>
          </a:p>
          <a:p>
            <a:r>
              <a:rPr lang="fr-CA" dirty="0" smtClean="0"/>
              <a:t>« Le module 10 compte six objectifs d’apprentissage. Ces objectifs sont :</a:t>
            </a:r>
          </a:p>
          <a:p>
            <a:pPr lvl="0" indent="180000">
              <a:buFont typeface="Arial" pitchFamily="34" charset="0"/>
              <a:buChar char="•"/>
            </a:pPr>
            <a:r>
              <a:rPr lang="fr-CA" dirty="0" smtClean="0"/>
              <a:t>Définir et reconnaître les technologies de gestion de la fatigue et leur rôle dans une culture globale de la sécurité.</a:t>
            </a:r>
          </a:p>
          <a:p>
            <a:pPr lvl="0" indent="180000">
              <a:buFont typeface="Arial" pitchFamily="34" charset="0"/>
              <a:buChar char="•"/>
            </a:pPr>
            <a:r>
              <a:rPr lang="fr-CA" dirty="0" smtClean="0"/>
              <a:t>Reconnaître les différences entre les diverses technologies de gestion de la fatigue</a:t>
            </a:r>
            <a:r>
              <a:rPr lang="fr-CA" baseline="0" dirty="0" smtClean="0"/>
              <a:t> ainsi qu’</a:t>
            </a:r>
            <a:r>
              <a:rPr lang="fr-CA" dirty="0" smtClean="0"/>
              <a:t>entre les approches à mesures multiples et les approches à mesure unique.</a:t>
            </a:r>
          </a:p>
          <a:p>
            <a:pPr lvl="0" indent="180000">
              <a:buFont typeface="Arial" pitchFamily="34" charset="0"/>
              <a:buChar char="•"/>
            </a:pPr>
            <a:r>
              <a:rPr lang="fr-CA" dirty="0" smtClean="0"/>
              <a:t>Comprendre les modèles de technologies de gestion de la fatigue qui se trouvent actuellement sur le marché et leurs spécifications générales.</a:t>
            </a:r>
          </a:p>
          <a:p>
            <a:pPr lvl="0" indent="180000">
              <a:buFont typeface="Arial" pitchFamily="34" charset="0"/>
              <a:buChar char="•"/>
            </a:pPr>
            <a:r>
              <a:rPr lang="fr-CA" dirty="0" smtClean="0"/>
              <a:t>Comprendre les points à considérer dans l’implantation des technologies de gestion de la fatigue, notamment le coût, le rendement de l’investissement, les protocoles d’utilisation, les mesures de performance, la formation et l’adhésion du conducteur.</a:t>
            </a:r>
          </a:p>
          <a:p>
            <a:pPr lvl="0" indent="180000">
              <a:buFont typeface="Arial" pitchFamily="34" charset="0"/>
              <a:buChar char="•"/>
            </a:pPr>
            <a:r>
              <a:rPr lang="fr-CA" dirty="0" smtClean="0"/>
              <a:t>Comprendre les questions fondamentales touchant l’efficacité des technologies de gestion de la fatigue.</a:t>
            </a:r>
          </a:p>
          <a:p>
            <a:pPr indent="180000">
              <a:buFont typeface="Arial" pitchFamily="34" charset="0"/>
              <a:buChar char="•"/>
            </a:pPr>
            <a:r>
              <a:rPr lang="fr-CA" dirty="0" smtClean="0"/>
              <a:t>Comprendre que les technologies de gestion de la fatigue doivent être utilisées dans le cadre d’un programme complet de gestion de la fatigue</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___________</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b="1" dirty="0" smtClean="0"/>
              <a:t>Note au formateur</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À la fin de ce module, vous serez capable de…</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4</a:t>
            </a:fld>
            <a:endParaRPr lang="en-US" dirty="0"/>
          </a:p>
        </p:txBody>
      </p:sp>
    </p:spTree>
    <p:extLst>
      <p:ext uri="{BB962C8B-B14F-4D97-AF65-F5344CB8AC3E}">
        <p14:creationId xmlns="" xmlns:p14="http://schemas.microsoft.com/office/powerpoint/2010/main" val="3281345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Ce tableau présente certaines technologies de gestion de la fatigue offertes sur le marché et utilisant la cinématique du véhicule ou les données sur les interventions du conducteur pour estimer la fatigue. En cliquant sur le nom du fournisseur, vous serez dirigé directement sur son site Web, où vous trouverez des informations supplémentaires et ses coordonnées. Les diapositives qui suivent présentent deux de ces technologies. » </a:t>
            </a:r>
            <a:r>
              <a:rPr lang="fr-CA" sz="1200" kern="1200" dirty="0" smtClean="0">
                <a:solidFill>
                  <a:schemeClr val="tx1"/>
                </a:solidFill>
                <a:effectLst/>
                <a:latin typeface="+mn-lt"/>
                <a:ea typeface="+mn-ea"/>
                <a:cs typeface="+mn-cs"/>
              </a:rPr>
              <a:t>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 clé :</a:t>
            </a:r>
          </a:p>
          <a:p>
            <a:r>
              <a:rPr lang="fr-CA" sz="1200" kern="1200" dirty="0" smtClean="0">
                <a:solidFill>
                  <a:schemeClr val="tx1"/>
                </a:solidFill>
                <a:effectLst/>
                <a:latin typeface="+mn-lt"/>
                <a:ea typeface="+mn-ea"/>
                <a:cs typeface="+mn-cs"/>
              </a:rPr>
              <a:t>Cliquez sur le nom du fournisseur pour être dirigé directement sur son site Web, où vous trouverez des informations supplémentaires et ses coordonnées.</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40</a:t>
            </a:fld>
            <a:endParaRPr lang="en-US" dirty="0"/>
          </a:p>
        </p:txBody>
      </p:sp>
    </p:spTree>
    <p:extLst>
      <p:ext uri="{BB962C8B-B14F-4D97-AF65-F5344CB8AC3E}">
        <p14:creationId xmlns="" xmlns:p14="http://schemas.microsoft.com/office/powerpoint/2010/main" val="4014235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a:t>
            </a:r>
            <a:r>
              <a:rPr lang="fr-CA" sz="1200" dirty="0" smtClean="0"/>
              <a:t>Le système de suivi de voie </a:t>
            </a:r>
            <a:r>
              <a:rPr lang="fr-CA" sz="1200" dirty="0" err="1" smtClean="0"/>
              <a:t>Autovue</a:t>
            </a:r>
            <a:r>
              <a:rPr lang="fr-CA" sz="1200" dirty="0" smtClean="0"/>
              <a:t> de </a:t>
            </a:r>
            <a:r>
              <a:rPr lang="fr-CA" sz="1200" dirty="0" err="1" smtClean="0"/>
              <a:t>Bendix</a:t>
            </a:r>
            <a:r>
              <a:rPr lang="fr-CA" sz="1200" dirty="0" smtClean="0"/>
              <a:t> Commercial </a:t>
            </a:r>
            <a:r>
              <a:rPr lang="fr-CA" sz="1200" dirty="0" err="1" smtClean="0"/>
              <a:t>Vehicle</a:t>
            </a:r>
            <a:r>
              <a:rPr lang="fr-CA" sz="1200" dirty="0" smtClean="0"/>
              <a:t> Systems</a:t>
            </a:r>
            <a:r>
              <a:rPr lang="fr-CA" dirty="0" smtClean="0"/>
              <a:t> utilise des algorithmes exclusifs et un logiciel doté d’un système de vision artificielle pour détecter les sorties de voie. Ce système est capable de détecter les lignes continues et pointillées sur la chaussée et produit un son semblable à celui des bandes rugueuses pour avertir le conducteur qu’il dévie de sa voie. L’utilisation du clignotant et une vitesse inférieure à 60 km/h désactivent le système pour réduire le risque de fausses alertes. La caméra est fixée sur le pare-brise, alors que l’ordinateur se trouve sous le tableau de bord. Il faut acquérir le logiciel </a:t>
            </a:r>
            <a:r>
              <a:rPr lang="fr-CA" dirty="0" err="1" smtClean="0"/>
              <a:t>SafetyDirect</a:t>
            </a:r>
            <a:r>
              <a:rPr lang="fr-CA" dirty="0" smtClean="0"/>
              <a:t> pour ajouter la fonction d’enregistrement des données, au besoin. Ce système est disponible chez le fabricant d’équipement d’origine ou sur le marché secondaire et a une durée de vie de 10 à 12 ans. » </a:t>
            </a:r>
          </a:p>
          <a:p>
            <a:pPr defTabSz="966612"/>
            <a:r>
              <a:rPr lang="fr-CA" sz="1200" kern="1200" dirty="0" smtClean="0">
                <a:solidFill>
                  <a:schemeClr val="tx1"/>
                </a:solidFill>
                <a:effectLst/>
                <a:latin typeface="+mn-lt"/>
                <a:ea typeface="+mn-ea"/>
                <a:cs typeface="+mn-cs"/>
              </a:rPr>
              <a:t>_____________________________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a:t>
            </a:r>
            <a:r>
              <a:rPr lang="fr-CA" b="1" dirty="0" smtClean="0"/>
              <a:t> clé</a:t>
            </a:r>
            <a:r>
              <a:rPr lang="fr-CA" sz="1200" b="1" kern="1200" dirty="0" smtClean="0">
                <a:solidFill>
                  <a:schemeClr val="tx1"/>
                </a:solidFill>
                <a:effectLst/>
                <a:latin typeface="+mn-lt"/>
                <a:ea typeface="+mn-ea"/>
                <a:cs typeface="+mn-cs"/>
              </a:rPr>
              <a:t> :</a:t>
            </a:r>
            <a:endParaRPr lang="en-US" dirty="0" smtClean="0"/>
          </a:p>
          <a:p>
            <a:pPr marL="181240" marR="0" lvl="0"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kern="1200" dirty="0" smtClean="0">
                <a:solidFill>
                  <a:schemeClr val="tx1"/>
                </a:solidFill>
                <a:effectLst/>
                <a:latin typeface="+mn-lt"/>
                <a:ea typeface="+mn-ea"/>
                <a:cs typeface="+mn-cs"/>
              </a:rPr>
              <a:t>Disponible chez le fabricant d’équipement d’origine ou dans</a:t>
            </a:r>
            <a:r>
              <a:rPr lang="fr-CA" kern="1200" baseline="0" dirty="0" smtClean="0">
                <a:solidFill>
                  <a:schemeClr val="tx1"/>
                </a:solidFill>
                <a:effectLst/>
                <a:latin typeface="+mn-lt"/>
                <a:ea typeface="+mn-ea"/>
                <a:cs typeface="+mn-cs"/>
              </a:rPr>
              <a:t> le marché secondaire.</a:t>
            </a:r>
            <a:endParaRPr lang="en-US" dirty="0">
              <a:latin typeface="Calibri"/>
            </a:endParaRPr>
          </a:p>
          <a:p>
            <a:pPr marL="181240" indent="-181240" defTabSz="966612">
              <a:buClr>
                <a:schemeClr val="tx1"/>
              </a:buClr>
              <a:buFont typeface="Arial"/>
              <a:buChar char="•"/>
            </a:pPr>
            <a:r>
              <a:rPr lang="en-US" dirty="0" err="1">
                <a:latin typeface="Calibri"/>
              </a:rPr>
              <a:t>Durée</a:t>
            </a:r>
            <a:r>
              <a:rPr lang="en-US" dirty="0">
                <a:latin typeface="Calibri"/>
              </a:rPr>
              <a:t> de vie de </a:t>
            </a:r>
            <a:r>
              <a:rPr lang="en-US" dirty="0" smtClean="0">
                <a:latin typeface="Calibri"/>
              </a:rPr>
              <a:t>10</a:t>
            </a:r>
            <a:r>
              <a:rPr lang="en-US" baseline="0" dirty="0" smtClean="0">
                <a:latin typeface="Calibri"/>
              </a:rPr>
              <a:t> à </a:t>
            </a:r>
            <a:r>
              <a:rPr lang="en-US" dirty="0" smtClean="0">
                <a:latin typeface="Calibri"/>
              </a:rPr>
              <a:t>12 ans.</a:t>
            </a:r>
          </a:p>
          <a:p>
            <a:pPr marL="0" indent="0" defTabSz="966612">
              <a:buClr>
                <a:schemeClr val="tx1"/>
              </a:buClr>
              <a:buFont typeface="Arial"/>
              <a:buNone/>
            </a:pP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41</a:t>
            </a:fld>
            <a:endParaRPr lang="en-US" dirty="0"/>
          </a:p>
        </p:txBody>
      </p:sp>
    </p:spTree>
    <p:extLst>
      <p:ext uri="{BB962C8B-B14F-4D97-AF65-F5344CB8AC3E}">
        <p14:creationId xmlns="" xmlns:p14="http://schemas.microsoft.com/office/powerpoint/2010/main" val="2161918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ASTID</a:t>
            </a:r>
            <a:r>
              <a:rPr lang="fr-CA" baseline="0" dirty="0" smtClean="0"/>
              <a:t> est </a:t>
            </a:r>
            <a:r>
              <a:rPr lang="fr-CA" dirty="0" smtClean="0"/>
              <a:t>un système à mesures multiples combinant des données sur</a:t>
            </a:r>
            <a:r>
              <a:rPr lang="fr-CA" baseline="0" dirty="0" smtClean="0"/>
              <a:t> l</a:t>
            </a:r>
            <a:r>
              <a:rPr lang="fr-CA" dirty="0" smtClean="0"/>
              <a:t>es interventions du conducteur et des mesures physiologiques. Un capteur gyroscopique de direction est utilisé pour détecter les variations dans les mouvements du volant, tandis que la durée du quart de travail, les conditions de conduite, l’analyse du rythme circadien et du dernier cycle de sommeil constituent les mesures physiologiques. Le cycle de sommeil précédent est décrit de manière subjective par le conducteur avant le début de son quart de travail. Un sommeil bon, mauvais ou médiocre sont les niveaux qu’il peut sélectionner. Les données enregistrées par le système peuvent être téléchargées ou transmises en temps réel au transporteur par le système de télémétrie incorporé au véhicule. » </a:t>
            </a:r>
          </a:p>
          <a:p>
            <a:pPr defTabSz="966612"/>
            <a:r>
              <a:rPr lang="fr-CA" sz="1200" b="1" kern="1200" dirty="0" smtClean="0">
                <a:solidFill>
                  <a:schemeClr val="tx1"/>
                </a:solidFill>
                <a:effectLst/>
                <a:latin typeface="+mn-lt"/>
                <a:ea typeface="+mn-ea"/>
                <a:cs typeface="+mn-cs"/>
              </a:rPr>
              <a:t>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 clé :</a:t>
            </a:r>
            <a:endParaRPr lang="en-US" b="1" dirty="0" smtClean="0"/>
          </a:p>
          <a:p>
            <a:pPr marL="0" marR="0" lvl="0" indent="0" algn="l" defTabSz="966612" rtl="0" eaLnBrk="1" fontAlgn="auto" latinLnBrk="0" hangingPunct="1">
              <a:lnSpc>
                <a:spcPct val="100000"/>
              </a:lnSpc>
              <a:spcBef>
                <a:spcPts val="0"/>
              </a:spcBef>
              <a:spcAft>
                <a:spcPts val="0"/>
              </a:spcAft>
              <a:buClr>
                <a:schemeClr val="tx1"/>
              </a:buClr>
              <a:buSzTx/>
              <a:buFont typeface="Arial"/>
              <a:buNone/>
              <a:tabLst/>
              <a:defRPr/>
            </a:pPr>
            <a:r>
              <a:rPr lang="fr-CA" sz="1200" kern="1200" dirty="0" smtClean="0">
                <a:solidFill>
                  <a:schemeClr val="tx1"/>
                </a:solidFill>
                <a:effectLst/>
                <a:latin typeface="+mn-lt"/>
                <a:ea typeface="+mn-ea"/>
                <a:cs typeface="+mn-cs"/>
              </a:rPr>
              <a:t>Le cycle de sommeil précédent est décrit de manière subjective avant le début du quart de travail : un sommeil « bon »,</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 médiocre » ou « mauvais » est noté</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par le conducteur.</a:t>
            </a:r>
            <a:endParaRPr lang="en-US" b="0"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42</a:t>
            </a:fld>
            <a:endParaRPr lang="en-US" dirty="0"/>
          </a:p>
        </p:txBody>
      </p:sp>
    </p:spTree>
    <p:extLst>
      <p:ext uri="{BB962C8B-B14F-4D97-AF65-F5344CB8AC3E}">
        <p14:creationId xmlns="" xmlns:p14="http://schemas.microsoft.com/office/powerpoint/2010/main" val="13750450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 dispositif est fixé au tableau de bord du véhicule et il utilise un algorithme exclusif qui combine l’ensemble des mesures de performance et génère une estimation de la</a:t>
            </a:r>
            <a:r>
              <a:rPr lang="fr-CA" baseline="0" dirty="0" smtClean="0"/>
              <a:t> </a:t>
            </a:r>
            <a:r>
              <a:rPr lang="fr-CA" dirty="0" smtClean="0"/>
              <a:t>fatigue toutes les minutes. La mesure de fatigue est affichée et visible pour le conducteur et une alerte sonore est déclenchée lorsque le seuil prédéfini est atteint. Ce système est disponible chez le fabricant d’équipement d’origine ou sur le marché secondaire. »</a:t>
            </a:r>
            <a:endParaRPr lang="en-US" dirty="0" smtClean="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43</a:t>
            </a:fld>
            <a:endParaRPr lang="en-US" dirty="0"/>
          </a:p>
        </p:txBody>
      </p:sp>
    </p:spTree>
    <p:extLst>
      <p:ext uri="{BB962C8B-B14F-4D97-AF65-F5344CB8AC3E}">
        <p14:creationId xmlns="" xmlns:p14="http://schemas.microsoft.com/office/powerpoint/2010/main" val="2535382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Ce tableau présente certains systèmes d’encadrement basés sur le comportement actuellement existants. En cliquant sur le nom du fournisseur, vous serez dirigé directement sur son site Web, où vous trouverez des informations supplémentaires et ses coordonnées. La diapositive suivante présente l’une de ces technologies. »</a:t>
            </a:r>
            <a:r>
              <a:rPr lang="fr-CA" sz="1200" kern="1200" dirty="0" smtClean="0">
                <a:solidFill>
                  <a:schemeClr val="tx1"/>
                </a:solidFill>
                <a:effectLst/>
                <a:latin typeface="+mn-lt"/>
                <a:ea typeface="+mn-ea"/>
                <a:cs typeface="+mn-cs"/>
              </a:rPr>
              <a:t> </a:t>
            </a:r>
            <a:endParaRPr lang="en-US" b="1" dirty="0" smtClean="0"/>
          </a:p>
          <a:p>
            <a:pPr defTabSz="966612"/>
            <a:endParaRPr lang="en-US" b="1" dirty="0" smtClean="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44</a:t>
            </a:fld>
            <a:endParaRPr lang="en-US" dirty="0"/>
          </a:p>
        </p:txBody>
      </p:sp>
    </p:spTree>
    <p:extLst>
      <p:ext uri="{BB962C8B-B14F-4D97-AF65-F5344CB8AC3E}">
        <p14:creationId xmlns="" xmlns:p14="http://schemas.microsoft.com/office/powerpoint/2010/main" val="1599925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a:t>
            </a:r>
            <a:r>
              <a:rPr lang="fr-CA" baseline="0" dirty="0" smtClean="0"/>
              <a:t> </a:t>
            </a:r>
            <a:r>
              <a:rPr lang="fr-CA" baseline="0" dirty="0" err="1" smtClean="0"/>
              <a:t>DriveCam</a:t>
            </a:r>
            <a:r>
              <a:rPr lang="fr-CA" baseline="0" dirty="0" smtClean="0"/>
              <a:t> est un</a:t>
            </a:r>
            <a:r>
              <a:rPr lang="fr-CA" dirty="0" smtClean="0"/>
              <a:t> système de sécurité basé sur le comportement qui utilise une caméra fixée sur le pare-brise et une autre à l’intérieur de la cabine pour filmer en continu. Des paramètres relatifs au comportement du véhicule sont utilisés en parallèle avec la vidéo pour enregistrer des marqueurs d’événements. Des algorithmes informatiques exclusifs définissent les paramètres qui déterminent les événements à marquer et le moment où une alerte sonore doit être utilisée pour avertir le conducteur d’un accident potentiel. Les données enregistrées par ce système sont transmises à un tiers pour analyse et évaluation. Les transporteurs peuvent ensuite accéder aux données par un serveur sécurisé afin de les examiner et de préciser l’encadrement du conducteur. L’utilisation de ce système implique le paiement de frais mensuels. »</a:t>
            </a:r>
          </a:p>
          <a:p>
            <a:pPr defTabSz="966612"/>
            <a:r>
              <a:rPr lang="fr-CA" sz="1200" b="1" kern="1200" dirty="0" smtClean="0">
                <a:solidFill>
                  <a:schemeClr val="tx1"/>
                </a:solidFill>
                <a:effectLst/>
                <a:latin typeface="+mn-lt"/>
                <a:ea typeface="+mn-ea"/>
                <a:cs typeface="+mn-cs"/>
              </a:rPr>
              <a:t>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Points clés</a:t>
            </a:r>
            <a:r>
              <a:rPr lang="fr-CA" b="1" dirty="0" smtClean="0"/>
              <a:t> :</a:t>
            </a:r>
            <a:endParaRPr lang="en-US" sz="1300" dirty="0" smtClean="0">
              <a:latin typeface="Calibri"/>
            </a:endParaRPr>
          </a:p>
          <a:p>
            <a:pPr marL="181240" marR="0" lvl="0"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sz="1200" kern="1200" dirty="0" smtClean="0">
                <a:solidFill>
                  <a:schemeClr val="tx1"/>
                </a:solidFill>
                <a:effectLst/>
                <a:latin typeface="+mn-lt"/>
                <a:ea typeface="+mn-ea"/>
                <a:cs typeface="+mn-cs"/>
              </a:rPr>
              <a:t>Des algorithmes informatiques définissent les paramètres qui déclenchent l’enregistrement de marqueurs d’événement (ex. :</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une manœuvre de freinage brusque).</a:t>
            </a:r>
            <a:endParaRPr lang="en-US" sz="1200" kern="1200" dirty="0" smtClean="0">
              <a:solidFill>
                <a:schemeClr val="tx1"/>
              </a:solidFill>
              <a:effectLst/>
              <a:latin typeface="+mn-lt"/>
              <a:ea typeface="+mn-ea"/>
              <a:cs typeface="+mn-cs"/>
            </a:endParaRPr>
          </a:p>
          <a:p>
            <a:pPr marL="181240" indent="-181240" defTabSz="966612">
              <a:buClr>
                <a:schemeClr val="tx1"/>
              </a:buClr>
              <a:buFont typeface="Arial"/>
              <a:buChar char="•"/>
            </a:pPr>
            <a:r>
              <a:rPr lang="fr-CA" sz="1200" kern="1200" dirty="0" smtClean="0">
                <a:solidFill>
                  <a:schemeClr val="tx1"/>
                </a:solidFill>
                <a:effectLst/>
                <a:latin typeface="+mn-lt"/>
                <a:ea typeface="+mn-ea"/>
                <a:cs typeface="+mn-cs"/>
              </a:rPr>
              <a:t>Ces algorithmes informatiques permettent également de définir pour le conducteur des alertes sonores basées sur un système de vision artificielle combiné avec la situation du véhicule (ex. : un risque de collision arrière).</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45</a:t>
            </a:fld>
            <a:endParaRPr lang="en-US" dirty="0"/>
          </a:p>
        </p:txBody>
      </p:sp>
    </p:spTree>
    <p:extLst>
      <p:ext uri="{BB962C8B-B14F-4D97-AF65-F5344CB8AC3E}">
        <p14:creationId xmlns="" xmlns:p14="http://schemas.microsoft.com/office/powerpoint/2010/main" val="1838767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Ce tableau présente certaines technologies de gestion de la fatigue offertes sur le marché et utilisant des habiletés psychomotrices pour estimer la fatigue. En cliquant sur le nom du fournisseur, vous serez dirigé directement sur son site Web, où vous trouverez des informations additionnelles et ses coordonnées. La diapositive qui suit présente l’une de ces technologies. »</a:t>
            </a:r>
            <a:endParaRPr lang="en-US" i="0" dirty="0" smtClean="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46</a:t>
            </a:fld>
            <a:endParaRPr lang="en-US" dirty="0"/>
          </a:p>
        </p:txBody>
      </p:sp>
    </p:spTree>
    <p:extLst>
      <p:ext uri="{BB962C8B-B14F-4D97-AF65-F5344CB8AC3E}">
        <p14:creationId xmlns="" xmlns:p14="http://schemas.microsoft.com/office/powerpoint/2010/main" val="1480067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 </a:t>
            </a:r>
            <a:r>
              <a:rPr lang="en-US" sz="1200" dirty="0" smtClean="0">
                <a:ea typeface="Calibri"/>
                <a:cs typeface="Times New Roman"/>
              </a:rPr>
              <a:t>Critical Tracking Task </a:t>
            </a:r>
            <a:r>
              <a:rPr lang="fr-CA" sz="1200" dirty="0" smtClean="0"/>
              <a:t>de Systems </a:t>
            </a:r>
            <a:r>
              <a:rPr lang="fr-CA" sz="1200" dirty="0" err="1" smtClean="0"/>
              <a:t>Technology</a:t>
            </a:r>
            <a:r>
              <a:rPr lang="fr-CA" sz="1200" dirty="0" smtClean="0"/>
              <a:t> est </a:t>
            </a:r>
            <a:r>
              <a:rPr lang="fr-CA" dirty="0" smtClean="0"/>
              <a:t>un test d’aptitude au travail réalisé sur ordinateur. La coordination main-œil ainsi que la fonction cognitive générale sont testées. Ce test équivaut à tenir un balai en équilibre dans la paume de votre main. On peut le faire sur n’importe quel ordinateur fonctionnant sous Windows et utilisant une manette ou un volant de jeu vidéo. Cette approche est objective et non invasive. Il faut généralement une minute pour faire le test. »</a:t>
            </a:r>
          </a:p>
          <a:p>
            <a:pPr defTabSz="966612"/>
            <a:r>
              <a:rPr lang="fr-CA" sz="1200" b="1" kern="1200" dirty="0" smtClean="0">
                <a:solidFill>
                  <a:schemeClr val="tx1"/>
                </a:solidFill>
                <a:effectLst/>
                <a:latin typeface="+mn-lt"/>
                <a:ea typeface="+mn-ea"/>
                <a:cs typeface="+mn-cs"/>
              </a:rPr>
              <a:t>______________________</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Point clé :</a:t>
            </a:r>
            <a:endParaRPr lang="en-US" sz="1200" kern="1200" dirty="0" smtClean="0">
              <a:solidFill>
                <a:schemeClr val="tx1"/>
              </a:solidFill>
              <a:effectLst/>
              <a:latin typeface="+mn-lt"/>
              <a:ea typeface="+mn-ea"/>
              <a:cs typeface="+mn-cs"/>
            </a:endParaRPr>
          </a:p>
          <a:p>
            <a:pPr marL="181240" indent="-181240" defTabSz="966612">
              <a:buClr>
                <a:schemeClr val="tx1"/>
              </a:buClr>
              <a:buFont typeface="Arial"/>
              <a:buNone/>
            </a:pPr>
            <a:r>
              <a:rPr lang="fr-CA" sz="1200" kern="1200" dirty="0" smtClean="0">
                <a:solidFill>
                  <a:schemeClr val="tx1"/>
                </a:solidFill>
                <a:effectLst/>
                <a:latin typeface="+mn-lt"/>
                <a:ea typeface="+mn-ea"/>
                <a:cs typeface="+mn-cs"/>
              </a:rPr>
              <a:t>Utilise une manette ou un volant de jeu vidéo.</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47</a:t>
            </a:fld>
            <a:endParaRPr lang="en-US" dirty="0"/>
          </a:p>
        </p:txBody>
      </p:sp>
    </p:spTree>
    <p:extLst>
      <p:ext uri="{BB962C8B-B14F-4D97-AF65-F5344CB8AC3E}">
        <p14:creationId xmlns="" xmlns:p14="http://schemas.microsoft.com/office/powerpoint/2010/main" val="2085803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Ce tableau présente certains logiciels de gestion des horaires et de planification des voyages actuellement offerts et utilisables comme outils de gestion de la fatigue. En cliquant sur le nom du fournisseur, vous serez dirigé directement sur son site Web, où vous trouverez des informations supplémentaires et ses coordonnées. La diapositive qui suit présente l’une de ces technologies. »</a:t>
            </a:r>
            <a:r>
              <a:rPr lang="fr-CA"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48</a:t>
            </a:fld>
            <a:endParaRPr lang="en-US" dirty="0"/>
          </a:p>
        </p:txBody>
      </p:sp>
    </p:spTree>
    <p:extLst>
      <p:ext uri="{BB962C8B-B14F-4D97-AF65-F5344CB8AC3E}">
        <p14:creationId xmlns="" xmlns:p14="http://schemas.microsoft.com/office/powerpoint/2010/main" val="1899781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a:t>
            </a:r>
            <a:r>
              <a:rPr lang="en-US" sz="1200" kern="1200" dirty="0" err="1" smtClean="0">
                <a:solidFill>
                  <a:schemeClr val="tx1"/>
                </a:solidFill>
                <a:latin typeface="+mn-lt"/>
                <a:ea typeface="+mn-ea"/>
                <a:cs typeface="+mn-cs"/>
              </a:rPr>
              <a:t>L’outil</a:t>
            </a:r>
            <a:r>
              <a:rPr lang="en-US" sz="1200" kern="1200" dirty="0" smtClean="0">
                <a:solidFill>
                  <a:schemeClr val="tx1"/>
                </a:solidFill>
                <a:latin typeface="+mn-lt"/>
                <a:ea typeface="+mn-ea"/>
                <a:cs typeface="+mn-cs"/>
              </a:rPr>
              <a:t> FAST</a:t>
            </a:r>
            <a:r>
              <a:rPr lang="fr-CA" sz="1200" kern="1200" dirty="0" smtClean="0">
                <a:solidFill>
                  <a:schemeClr val="tx1"/>
                </a:solidFill>
                <a:latin typeface="+mn-lt"/>
                <a:ea typeface="+mn-ea"/>
                <a:cs typeface="+mn-cs"/>
              </a:rPr>
              <a:t> de Fatigue Science</a:t>
            </a:r>
            <a:r>
              <a:rPr lang="fr-CA" dirty="0" smtClean="0"/>
              <a:t>, qui n’est pas basé sur le conducteur, utilise un logiciel exclusif qui analyse les rythmes circadiens et la planification des horaires des conducteurs du parc de véhicules pour élaborer un modèle du risque de fatigue. Le logiciel est compatible avec tout ordinateur fonctionnant sous Windows. Il permet d’élaborer des graphiques estimant le risque potentiel de fatigue et évalue pourquoi les horaires de travail peuvent générer un tel risque. Ce logiciel est compatible avec les données issues de la montre </a:t>
            </a:r>
            <a:r>
              <a:rPr lang="fr-CA" dirty="0" err="1" smtClean="0"/>
              <a:t>actigraphe</a:t>
            </a:r>
            <a:r>
              <a:rPr lang="fr-CA" dirty="0" smtClean="0"/>
              <a:t> </a:t>
            </a:r>
            <a:r>
              <a:rPr lang="fr-CA" dirty="0" err="1" smtClean="0"/>
              <a:t>Motionlogger</a:t>
            </a:r>
            <a:r>
              <a:rPr lang="fr-CA" dirty="0" smtClean="0"/>
              <a:t>®. De plus, la licence du logiciel peut être renouvelée au même prix tous les deux ans.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49</a:t>
            </a:fld>
            <a:endParaRPr lang="en-US" dirty="0"/>
          </a:p>
        </p:txBody>
      </p:sp>
    </p:spTree>
    <p:extLst>
      <p:ext uri="{BB962C8B-B14F-4D97-AF65-F5344CB8AC3E}">
        <p14:creationId xmlns="" xmlns:p14="http://schemas.microsoft.com/office/powerpoint/2010/main" val="3239490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sz="1400" dirty="0" smtClean="0"/>
              <a:t>« </a:t>
            </a:r>
            <a:r>
              <a:rPr lang="fr-CA" dirty="0" smtClean="0"/>
              <a:t>La leçon 1 répond aux questions “Quoi?”, “Pourquoi?” et “Comment?” à propos des technologies de gestion de la fatigue. »</a:t>
            </a:r>
            <a:endParaRPr lang="fr-CA"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___________________________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Pourquoi : compréhension du problème et quelques données statistiques.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Quoi : les TGF et leurs catégories.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Comment : les concepts à la base des TGF.</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systèmes à mesure unique </a:t>
            </a:r>
            <a:r>
              <a:rPr lang="fr-CA" sz="1200" i="1" kern="1200" dirty="0" smtClean="0">
                <a:solidFill>
                  <a:schemeClr val="tx1"/>
                </a:solidFill>
                <a:effectLst/>
                <a:latin typeface="+mn-lt"/>
                <a:ea typeface="+mn-ea"/>
                <a:cs typeface="+mn-cs"/>
              </a:rPr>
              <a:t>versus</a:t>
            </a:r>
            <a:r>
              <a:rPr lang="fr-CA" sz="1200" kern="1200" dirty="0" smtClean="0">
                <a:solidFill>
                  <a:schemeClr val="tx1"/>
                </a:solidFill>
                <a:effectLst/>
                <a:latin typeface="+mn-lt"/>
                <a:ea typeface="+mn-ea"/>
                <a:cs typeface="+mn-cs"/>
              </a:rPr>
              <a:t> les systèmes à mesures multiples.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Donner un sens aux TGF.</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Il n’existe pas de solution magique.</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5</a:t>
            </a:fld>
            <a:endParaRPr lang="en-US" dirty="0"/>
          </a:p>
        </p:txBody>
      </p:sp>
    </p:spTree>
    <p:extLst>
      <p:ext uri="{BB962C8B-B14F-4D97-AF65-F5344CB8AC3E}">
        <p14:creationId xmlns="" xmlns:p14="http://schemas.microsoft.com/office/powerpoint/2010/main" val="2295278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495800"/>
            <a:ext cx="6705600" cy="4320540"/>
          </a:xfrm>
        </p:spPr>
        <p:txBody>
          <a:bodyPr>
            <a:normAutofit fontScale="85000" lnSpcReduction="20000"/>
          </a:bodyPr>
          <a:lstStyle/>
          <a:p>
            <a:pPr defTabSz="966612"/>
            <a:r>
              <a:rPr lang="en-US" b="1" dirty="0" smtClean="0">
                <a:latin typeface="Calibri"/>
              </a:rPr>
              <a:t>Narration :  </a:t>
            </a:r>
            <a:endParaRPr lang="en-US" b="1" dirty="0">
              <a:latin typeface="Calibri"/>
            </a:endParaRPr>
          </a:p>
          <a:p>
            <a:r>
              <a:rPr lang="fr-CA" dirty="0" smtClean="0"/>
              <a:t>« Cette leçon décrit ces points à considérer lors de la mise en œuvre :</a:t>
            </a:r>
            <a:endParaRPr lang="fr-CA" sz="1400" dirty="0" smtClean="0"/>
          </a:p>
          <a:p>
            <a:pPr marL="180000" lvl="1" indent="180000">
              <a:buFont typeface="Arial" pitchFamily="34" charset="0"/>
              <a:buChar char="•"/>
            </a:pPr>
            <a:r>
              <a:rPr lang="fr-CA" dirty="0" smtClean="0"/>
              <a:t>Le coût.</a:t>
            </a:r>
            <a:endParaRPr lang="fr-CA" sz="1400" dirty="0" smtClean="0"/>
          </a:p>
          <a:p>
            <a:pPr marL="180000" lvl="1" indent="180000">
              <a:buFont typeface="Arial" pitchFamily="34" charset="0"/>
              <a:buChar char="•"/>
            </a:pPr>
            <a:r>
              <a:rPr lang="fr-CA" dirty="0" smtClean="0"/>
              <a:t>Le rendement de l’investissement.</a:t>
            </a:r>
            <a:endParaRPr lang="fr-CA" sz="1400" dirty="0" smtClean="0"/>
          </a:p>
          <a:p>
            <a:pPr marL="180000" lvl="1" indent="180000">
              <a:buFont typeface="Arial" pitchFamily="34" charset="0"/>
              <a:buChar char="•"/>
            </a:pPr>
            <a:r>
              <a:rPr lang="fr-CA" dirty="0" smtClean="0"/>
              <a:t>La taille du parc de véhicules et l’emplacement des terminaux. </a:t>
            </a:r>
            <a:endParaRPr lang="fr-CA" sz="1400" dirty="0" smtClean="0"/>
          </a:p>
          <a:p>
            <a:pPr marL="180000" lvl="1" indent="180000">
              <a:buFont typeface="Arial" pitchFamily="34" charset="0"/>
              <a:buChar char="•"/>
            </a:pPr>
            <a:r>
              <a:rPr lang="fr-CA" dirty="0" smtClean="0"/>
              <a:t>Les conséquences juridiques potentielles</a:t>
            </a:r>
            <a:r>
              <a:rPr lang="fr-CA" baseline="0" dirty="0" smtClean="0"/>
              <a:t> et</a:t>
            </a:r>
            <a:r>
              <a:rPr lang="fr-CA" dirty="0" smtClean="0"/>
              <a:t> </a:t>
            </a:r>
            <a:endParaRPr lang="fr-CA" sz="1400" dirty="0" smtClean="0"/>
          </a:p>
          <a:p>
            <a:pPr marL="180000" lvl="1" indent="180000">
              <a:buFont typeface="Arial" pitchFamily="34" charset="0"/>
              <a:buChar char="•"/>
            </a:pPr>
            <a:r>
              <a:rPr lang="fr-CA" dirty="0" smtClean="0"/>
              <a:t>Le comportement du conducteur.</a:t>
            </a:r>
          </a:p>
          <a:p>
            <a:pPr lvl="1"/>
            <a:endParaRPr lang="fr-CA" sz="1400" dirty="0" smtClean="0"/>
          </a:p>
          <a:p>
            <a:r>
              <a:rPr lang="fr-CA" dirty="0" smtClean="0"/>
              <a:t>Les lignes directrices pour les opérations concernant les thèmes suivants seront également abordées :</a:t>
            </a:r>
            <a:endParaRPr lang="fr-CA" sz="1400" dirty="0" smtClean="0"/>
          </a:p>
          <a:p>
            <a:pPr marL="180000" lvl="1" indent="180000">
              <a:buFont typeface="Arial" pitchFamily="34" charset="0"/>
              <a:buChar char="•"/>
            </a:pPr>
            <a:r>
              <a:rPr lang="fr-CA" dirty="0" smtClean="0"/>
              <a:t>Les politiques de conformité destinées aux conducteurs.</a:t>
            </a:r>
            <a:endParaRPr lang="fr-CA" sz="1400" dirty="0" smtClean="0"/>
          </a:p>
          <a:p>
            <a:pPr marL="180000" lvl="1" indent="180000">
              <a:buFont typeface="Arial" pitchFamily="34" charset="0"/>
              <a:buChar char="•"/>
            </a:pPr>
            <a:r>
              <a:rPr lang="fr-CA" dirty="0" smtClean="0"/>
              <a:t>La mesure des performances des conducteurs.</a:t>
            </a:r>
            <a:endParaRPr lang="fr-CA" sz="1400" dirty="0" smtClean="0"/>
          </a:p>
          <a:p>
            <a:pPr marL="180000" lvl="1" indent="180000">
              <a:buFont typeface="Arial" pitchFamily="34" charset="0"/>
              <a:buChar char="•"/>
            </a:pPr>
            <a:r>
              <a:rPr lang="fr-CA" dirty="0" smtClean="0"/>
              <a:t>Les protocoles opérationnels.</a:t>
            </a:r>
            <a:endParaRPr lang="fr-CA" sz="1400" dirty="0" smtClean="0"/>
          </a:p>
          <a:p>
            <a:pPr marL="180000" lvl="1" indent="180000">
              <a:buFont typeface="Arial" pitchFamily="34" charset="0"/>
              <a:buChar char="•"/>
            </a:pPr>
            <a:r>
              <a:rPr lang="fr-CA" dirty="0" smtClean="0"/>
              <a:t>La formation</a:t>
            </a:r>
            <a:r>
              <a:rPr lang="fr-CA" baseline="0" dirty="0" smtClean="0"/>
              <a:t> et</a:t>
            </a:r>
            <a:endParaRPr lang="fr-CA" sz="1400" dirty="0" smtClean="0"/>
          </a:p>
          <a:p>
            <a:pPr marL="180000" lvl="1" indent="180000">
              <a:buFont typeface="Arial" pitchFamily="34" charset="0"/>
              <a:buChar char="•"/>
            </a:pPr>
            <a:r>
              <a:rPr lang="fr-CA" dirty="0" smtClean="0"/>
              <a:t>L’adhésion des conducteurs.</a:t>
            </a:r>
          </a:p>
          <a:p>
            <a:pPr lvl="1"/>
            <a:endParaRPr lang="fr-CA" sz="1400" dirty="0" smtClean="0"/>
          </a:p>
          <a:p>
            <a:r>
              <a:rPr lang="fr-CA" dirty="0" smtClean="0"/>
              <a:t>Ces lignes directrices constituent des bases pour l’élaboration du processus décisionnel, la planification et l’implantation de technologies de gestion de la fatigue. »</a:t>
            </a:r>
            <a:endParaRPr lang="fr-CA" sz="14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a:p>
            <a:r>
              <a:rPr lang="fr-CA" sz="1400" b="1" kern="1200" dirty="0" smtClean="0">
                <a:solidFill>
                  <a:schemeClr val="tx1"/>
                </a:solidFill>
                <a:effectLst/>
                <a:latin typeface="+mn-lt"/>
                <a:ea typeface="+mn-ea"/>
                <a:cs typeface="+mn-cs"/>
              </a:rPr>
              <a:t>_________________________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Aspects importants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liés à la mise en œuvre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Coût des TGF.</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Taille du parc de véhicules et emplacement des terminaux.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Conséquences juridiques potentielles.</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Adaptation du comportement.</a:t>
            </a:r>
            <a:endParaRPr lang="en-US" sz="11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200" kern="1200" dirty="0" smtClean="0">
                <a:solidFill>
                  <a:schemeClr val="tx1"/>
                </a:solidFill>
                <a:effectLst/>
                <a:latin typeface="+mn-lt"/>
                <a:ea typeface="+mn-ea"/>
                <a:cs typeface="+mn-cs"/>
              </a:rPr>
              <a:t>Thèmes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des lignes directrices</a:t>
            </a:r>
            <a:r>
              <a:rPr lang="fr-C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Politiques de conformité destinées aux conducteurs.</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Mesure des performances des conducteurs.</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Protocoles opérationnels.</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Formation sur les TGF.</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Adhésion des conducteurs.</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Ces thèmes constituent un point de départ permettant d’élaborer le processus décisionnel, la planification et la mise en œuvre des TGF.</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50</a:t>
            </a:fld>
            <a:endParaRPr lang="en-US" dirty="0"/>
          </a:p>
        </p:txBody>
      </p:sp>
    </p:spTree>
    <p:extLst>
      <p:ext uri="{BB962C8B-B14F-4D97-AF65-F5344CB8AC3E}">
        <p14:creationId xmlns="" xmlns:p14="http://schemas.microsoft.com/office/powerpoint/2010/main" val="147644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 coût des technologies de gestion de la fatigue est souvent un frein à leur utilisation au sein d’un parc de véhicules. Parmi les facteurs à prendre en considération, citons le prix initial d’achat, qui souvent diminue avec l’augmentation du nombre de systèmes achetés, le rendement de l’investissement, la taille du parc de véhicules et l’emplacement des terminaux, ainsi que la formation à donner aux conducteurs, aux techniciens d’atelier et à tous les autres employés concernés. Un autre aspect lié au coût à prendre en considération est de déterminer si le système sera acheté à crédit ou payé comptant. Vous devez étudier la situation dans son ensemble et considérer tous les aspects. Les avantages directs mais également indirects doivent être analysés. » </a:t>
            </a:r>
          </a:p>
          <a:p>
            <a:pPr defTabSz="966612"/>
            <a:r>
              <a:rPr lang="fr-CA" sz="1200" b="1" kern="1200" dirty="0" smtClean="0">
                <a:solidFill>
                  <a:schemeClr val="tx1"/>
                </a:solidFill>
                <a:effectLst/>
                <a:latin typeface="+mn-lt"/>
                <a:ea typeface="+mn-ea"/>
                <a:cs typeface="+mn-cs"/>
              </a:rPr>
              <a:t>_________________________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 prix initial d’achat diminue souvent avec l’augmentation du nombre de systèmes achetés.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prix des différentes TGF doivent également être comparés.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Une formation doit être donnée aux conducteurs, au personnel administratif concerné par les TGF et aux techniciens d’atelier responsables de l’installation et de l’entretien.</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200" kern="1200" dirty="0" smtClean="0">
                <a:solidFill>
                  <a:schemeClr val="tx1"/>
                </a:solidFill>
                <a:effectLst/>
                <a:latin typeface="+mn-lt"/>
                <a:ea typeface="+mn-ea"/>
                <a:cs typeface="+mn-cs"/>
              </a:rPr>
              <a:t>Il est nécessaire de prendre en considération tous les aspects pour avoir une vue d’ensemble :</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Non seulement les avantages directs, mais aussi les avantages indirects.</a:t>
            </a:r>
            <a:endParaRPr lang="en-US" b="0"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51</a:t>
            </a:fld>
            <a:endParaRPr lang="en-US" dirty="0"/>
          </a:p>
        </p:txBody>
      </p:sp>
    </p:spTree>
    <p:extLst>
      <p:ext uri="{BB962C8B-B14F-4D97-AF65-F5344CB8AC3E}">
        <p14:creationId xmlns="" xmlns:p14="http://schemas.microsoft.com/office/powerpoint/2010/main" val="41963821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 rendement de l’investissement peut être considéré comme le facteur déterminant dans la décision du transporteur de recourir à une technologie de gestion de la fatigue. Les gestionnaires du parc de véhicules et les décideurs doivent évaluer l’impact de tels systèmes. Permettront-ils de mieux contrôler la fatigue des conducteurs et d’éviter au moins un accident lié à la fatigue par année? Les coûts et avantages indirects doivent également être pris en compte, notamment la cote de sécurité du transporteur, le coût de remplacement d’un conducteur, les interventions nécessaires à la dépollution d’un site, pour n’en citer que quelques-uns. Enfin, la taille du parc de véhicules, le fait que le transporteur soit </a:t>
            </a:r>
            <a:r>
              <a:rPr lang="fr-CA" dirty="0" err="1" smtClean="0"/>
              <a:t>autoassuré</a:t>
            </a:r>
            <a:r>
              <a:rPr lang="fr-CA" dirty="0" smtClean="0"/>
              <a:t> ou assuré par un tiers ainsi que le type d’opérations sont des facteurs ayant un effet sur le rendement de l’investissement. »</a:t>
            </a: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52</a:t>
            </a:fld>
            <a:endParaRPr lang="en-US" dirty="0"/>
          </a:p>
        </p:txBody>
      </p:sp>
    </p:spTree>
    <p:extLst>
      <p:ext uri="{BB962C8B-B14F-4D97-AF65-F5344CB8AC3E}">
        <p14:creationId xmlns="" xmlns:p14="http://schemas.microsoft.com/office/powerpoint/2010/main" val="39994588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Lors d’une étude, l’American Transportation </a:t>
            </a:r>
            <a:r>
              <a:rPr lang="fr-CA" dirty="0" err="1" smtClean="0"/>
              <a:t>Research</a:t>
            </a:r>
            <a:r>
              <a:rPr lang="fr-CA" dirty="0" smtClean="0"/>
              <a:t> Institute a montré que le système de suivi de voie avait des coûts et avantages directs. Les avantages sur une période de cinq ans compensent les coûts d’achat, d’installation et d’entretien du système. La période d’amortissement, qui correspond au temps nécessaire pour récupérer l’investissement initial, varie en fonction des kilomètres parcourus annuellement par véhicule. Chaque dollar dépensé pour le système de suivi de voie a rapporté plus d’un dollar de bénéfice. Ce tableau présente les résultats selon les kilomètres parcourus annuellement par véhicule. Cette étude peut être utilisée comme modèle pour d’autres technologies de gestion de la fatigue. »</a:t>
            </a:r>
          </a:p>
          <a:p>
            <a:pPr defTabSz="966612"/>
            <a:r>
              <a:rPr lang="fr-CA" sz="1200" b="1" kern="1200" dirty="0" smtClean="0">
                <a:solidFill>
                  <a:schemeClr val="tx1"/>
                </a:solidFill>
                <a:effectLst/>
                <a:latin typeface="+mn-lt"/>
                <a:ea typeface="+mn-ea"/>
                <a:cs typeface="+mn-cs"/>
              </a:rPr>
              <a:t>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Ceci peut</a:t>
            </a:r>
            <a:r>
              <a:rPr lang="fr-CA" sz="1200" kern="1200" baseline="0" dirty="0" smtClean="0">
                <a:solidFill>
                  <a:schemeClr val="tx1"/>
                </a:solidFill>
                <a:effectLst/>
                <a:latin typeface="+mn-lt"/>
                <a:ea typeface="+mn-ea"/>
                <a:cs typeface="+mn-cs"/>
              </a:rPr>
              <a:t> être utilisé </a:t>
            </a:r>
            <a:r>
              <a:rPr lang="fr-CA" sz="1200" kern="1200" dirty="0" smtClean="0">
                <a:solidFill>
                  <a:schemeClr val="tx1"/>
                </a:solidFill>
                <a:effectLst/>
                <a:latin typeface="+mn-lt"/>
                <a:ea typeface="+mn-ea"/>
                <a:cs typeface="+mn-cs"/>
              </a:rPr>
              <a:t>comme modèle pour d’autres TGF.</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 rapport complet (en</a:t>
            </a:r>
            <a:r>
              <a:rPr lang="fr-CA" sz="1200" kern="1200" baseline="0" dirty="0" smtClean="0">
                <a:solidFill>
                  <a:schemeClr val="tx1"/>
                </a:solidFill>
                <a:effectLst/>
                <a:latin typeface="+mn-lt"/>
                <a:ea typeface="+mn-ea"/>
                <a:cs typeface="+mn-cs"/>
              </a:rPr>
              <a:t> anglais) </a:t>
            </a:r>
            <a:r>
              <a:rPr lang="fr-CA" sz="1200" kern="1200" dirty="0" smtClean="0">
                <a:solidFill>
                  <a:schemeClr val="tx1"/>
                </a:solidFill>
                <a:effectLst/>
                <a:latin typeface="+mn-lt"/>
                <a:ea typeface="+mn-ea"/>
                <a:cs typeface="+mn-cs"/>
              </a:rPr>
              <a:t>est disponible à</a:t>
            </a:r>
            <a:r>
              <a:rPr lang="fr-CA" sz="1200" kern="1200" baseline="0" dirty="0" smtClean="0">
                <a:solidFill>
                  <a:schemeClr val="tx1"/>
                </a:solidFill>
                <a:effectLst/>
                <a:latin typeface="+mn-lt"/>
                <a:ea typeface="+mn-ea"/>
                <a:cs typeface="+mn-cs"/>
              </a:rPr>
              <a:t> cette adresse</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628650" lvl="1" indent="-171450">
              <a:buFont typeface="Arial" pitchFamily="34" charset="0"/>
              <a:buChar char="•"/>
            </a:pPr>
            <a:r>
              <a:rPr lang="fr-CA" sz="1200" u="sng" kern="1200" dirty="0" smtClean="0">
                <a:solidFill>
                  <a:schemeClr val="tx1"/>
                </a:solidFill>
                <a:effectLst/>
                <a:latin typeface="+mn-lt"/>
                <a:ea typeface="+mn-ea"/>
                <a:cs typeface="+mn-cs"/>
                <a:hlinkClick r:id="rId3"/>
              </a:rPr>
              <a:t>www.fmcsa.dot.gov/facts-research/research-technology/report/09-022-RP-Lane-Departure.pdf</a:t>
            </a:r>
            <a:r>
              <a:rPr lang="fr-CA" sz="1200" u="sng" kern="1200" dirty="0" smtClean="0">
                <a:solidFill>
                  <a:schemeClr val="tx1"/>
                </a:solidFill>
                <a:effectLst/>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53</a:t>
            </a:fld>
            <a:endParaRPr lang="en-US" dirty="0"/>
          </a:p>
        </p:txBody>
      </p:sp>
    </p:spTree>
    <p:extLst>
      <p:ext uri="{BB962C8B-B14F-4D97-AF65-F5344CB8AC3E}">
        <p14:creationId xmlns="" xmlns:p14="http://schemas.microsoft.com/office/powerpoint/2010/main" val="28572655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9600"/>
            <a:ext cx="6583680" cy="4320540"/>
          </a:xfrm>
        </p:spPr>
        <p:txBody>
          <a:bodyPr>
            <a:normAutofit fontScale="85000" lnSpcReduction="20000"/>
          </a:bodyPr>
          <a:lstStyle/>
          <a:p>
            <a:pPr defTabSz="966612"/>
            <a:r>
              <a:rPr lang="en-US" sz="1000" b="1" dirty="0" smtClean="0">
                <a:latin typeface="Calibri"/>
              </a:rPr>
              <a:t>Narration : </a:t>
            </a:r>
          </a:p>
          <a:p>
            <a:pPr defTabSz="966612"/>
            <a:r>
              <a:rPr lang="fr-CA" dirty="0" smtClean="0"/>
              <a:t>« La taille et l’emplacement du parc de véhicules doivent également être pris en compte. Le nombre d’unités du système choisi à acquérir influencera le coût initial d’achat. Plus le parc de véhicules est important, plus le coût initial d’achat des technologies de gestion de la fatigue sera élevé. Il est toutefois possible d’acquérir ces systèmes en plusieurs phases afin de réduire la charge financière. La durée de la mise hors service des véhicules est un autre facteur à considérer. En effet, pendant la période d’installation des systèmes, les véhicules lourds ne génèrent pas de revenus. Un plan de déploiement devrait être mis en œuvre afin de minimiser les temps d’arrêt des véhicules. Par ailleurs, plus le parc de véhicules est important, plus le nombre de conducteurs à former sera élevé. Cet élément doit également être pris en considération. Les parcs ayant plusieurs terminaux devront avoir davantage de ressources et disposer des équipements appropriés sur chaque site. En outre, un plus grand nombre d’employés administratifs et de techniciens en atelier devront recevoir une formation sur l’installation et le fonctionnement des TGF. »</a:t>
            </a:r>
            <a:r>
              <a:rPr lang="fr-CA" dirty="0" smtClean="0">
                <a:effectLst/>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effectLst/>
                <a:latin typeface="+mn-lt"/>
                <a:ea typeface="+mn-ea"/>
                <a:cs typeface="+mn-cs"/>
              </a:rPr>
              <a:t>_____________________</a:t>
            </a:r>
            <a:endParaRPr lang="en-US" sz="11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Plus le</a:t>
            </a:r>
            <a:r>
              <a:rPr lang="fr-CA" sz="1200" kern="1200" baseline="0" dirty="0" smtClean="0">
                <a:solidFill>
                  <a:schemeClr val="tx1"/>
                </a:solidFill>
                <a:effectLst/>
                <a:latin typeface="+mn-lt"/>
                <a:ea typeface="+mn-ea"/>
                <a:cs typeface="+mn-cs"/>
              </a:rPr>
              <a:t> parc </a:t>
            </a:r>
            <a:r>
              <a:rPr lang="fr-CA" sz="1200" kern="1200" dirty="0" smtClean="0">
                <a:solidFill>
                  <a:schemeClr val="tx1"/>
                </a:solidFill>
                <a:effectLst/>
                <a:latin typeface="+mn-lt"/>
                <a:ea typeface="+mn-ea"/>
                <a:cs typeface="+mn-cs"/>
              </a:rPr>
              <a:t>de véhicules est important, plus le coût initial d’achat des TGF sera élevé.</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Il est possible d’acquérir des TGF en plusieurs phases afin de réduire la charge financière, ou d’acheter</a:t>
            </a:r>
            <a:r>
              <a:rPr lang="fr-CA" sz="1200" kern="1200" baseline="0" dirty="0" smtClean="0">
                <a:solidFill>
                  <a:schemeClr val="tx1"/>
                </a:solidFill>
                <a:effectLst/>
                <a:latin typeface="+mn-lt"/>
                <a:ea typeface="+mn-ea"/>
                <a:cs typeface="+mn-cs"/>
              </a:rPr>
              <a:t> à crédit</a:t>
            </a:r>
            <a:r>
              <a:rPr lang="fr-CA"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véhicules lourds qui sont hors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service ne génèrent pas de revenus pour l’entreprise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Un plan de déploiement devrait être mis au point pour minimiser les temps d’arrêt.</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Plus le</a:t>
            </a:r>
            <a:r>
              <a:rPr lang="fr-CA" sz="1200" kern="1200" baseline="0" dirty="0" smtClean="0">
                <a:solidFill>
                  <a:schemeClr val="tx1"/>
                </a:solidFill>
                <a:effectLst/>
                <a:latin typeface="+mn-lt"/>
                <a:ea typeface="+mn-ea"/>
                <a:cs typeface="+mn-cs"/>
              </a:rPr>
              <a:t> parc </a:t>
            </a:r>
            <a:r>
              <a:rPr lang="fr-CA" sz="1200" kern="1200" dirty="0" smtClean="0">
                <a:solidFill>
                  <a:schemeClr val="tx1"/>
                </a:solidFill>
                <a:effectLst/>
                <a:latin typeface="+mn-lt"/>
                <a:ea typeface="+mn-ea"/>
                <a:cs typeface="+mn-cs"/>
              </a:rPr>
              <a:t>de véhicules est important, plus le nombre de conducteurs à former sera élevé.</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parcs ayant plus d’un terminal devront avoir davantage de ressources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Un équipement adéquat pour les TGF sur chaque site.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Plus d’effectifs administratifs et de techniciens en atelier devront recevoir</a:t>
            </a:r>
            <a:r>
              <a:rPr lang="fr-CA" sz="1200" kern="1200" baseline="0" dirty="0" smtClean="0">
                <a:solidFill>
                  <a:schemeClr val="tx1"/>
                </a:solidFill>
                <a:effectLst/>
                <a:latin typeface="+mn-lt"/>
                <a:ea typeface="+mn-ea"/>
                <a:cs typeface="+mn-cs"/>
              </a:rPr>
              <a:t> une formation </a:t>
            </a:r>
            <a:r>
              <a:rPr lang="fr-CA" sz="1200" kern="1200" dirty="0" smtClean="0">
                <a:solidFill>
                  <a:schemeClr val="tx1"/>
                </a:solidFill>
                <a:effectLst/>
                <a:latin typeface="+mn-lt"/>
                <a:ea typeface="+mn-ea"/>
                <a:cs typeface="+mn-cs"/>
              </a:rPr>
              <a:t>sur</a:t>
            </a:r>
            <a:r>
              <a:rPr lang="fr-CA" sz="1200" kern="1200" baseline="0" dirty="0" smtClean="0">
                <a:solidFill>
                  <a:schemeClr val="tx1"/>
                </a:solidFill>
                <a:effectLst/>
                <a:latin typeface="+mn-lt"/>
                <a:ea typeface="+mn-ea"/>
                <a:cs typeface="+mn-cs"/>
              </a:rPr>
              <a:t> les </a:t>
            </a:r>
            <a:r>
              <a:rPr lang="fr-CA" sz="1200" kern="1200" dirty="0" smtClean="0">
                <a:solidFill>
                  <a:schemeClr val="tx1"/>
                </a:solidFill>
                <a:effectLst/>
                <a:latin typeface="+mn-lt"/>
                <a:ea typeface="+mn-ea"/>
                <a:cs typeface="+mn-cs"/>
              </a:rPr>
              <a:t>procédures d’installation et le fonctionnement des TGF.</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Généralement, il ne faut pas prévoir plus d’une heure ou deux pour l’installation des TGF.</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L’espace occupé par l’atelier peut devenir un facteur important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La planification doit intégrer l’entretien courant. </a:t>
            </a:r>
            <a:endParaRPr lang="en-US" sz="1100" dirty="0" smtClean="0"/>
          </a:p>
          <a:p>
            <a:pPr marL="628650" lvl="1" indent="-171450">
              <a:buFont typeface="Arial" pitchFamily="34" charset="0"/>
              <a:buChar char="•"/>
            </a:pPr>
            <a:r>
              <a:rPr lang="fr-CA" dirty="0" smtClean="0"/>
              <a:t>Il faut évaluer la p</a:t>
            </a:r>
            <a:r>
              <a:rPr lang="fr-CA" sz="1200" kern="1200" dirty="0" smtClean="0">
                <a:solidFill>
                  <a:schemeClr val="tx1"/>
                </a:solidFill>
                <a:effectLst/>
                <a:latin typeface="+mn-lt"/>
                <a:ea typeface="+mn-ea"/>
                <a:cs typeface="+mn-cs"/>
              </a:rPr>
              <a:t>ossibilité d’installer les TGF pendant l’entretien courant. </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L’installation correcte inclut le montage et le câblage, le calibrage et l’alignement si nécessaire, ainsi que l’inspection courante. </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On doit s’assurer du bon fonctionnement des systèmes lors du déploiement.</a:t>
            </a:r>
            <a:endParaRPr lang="en-US" sz="11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Il est possible de donner la responsabilité des TGF à certains techniciens ou de former tous les techniciens. </a:t>
            </a:r>
            <a:endParaRPr lang="en-US" sz="1000"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54</a:t>
            </a:fld>
            <a:endParaRPr lang="en-US" dirty="0"/>
          </a:p>
        </p:txBody>
      </p:sp>
    </p:spTree>
    <p:extLst>
      <p:ext uri="{BB962C8B-B14F-4D97-AF65-F5344CB8AC3E}">
        <p14:creationId xmlns="" xmlns:p14="http://schemas.microsoft.com/office/powerpoint/2010/main" val="19364943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343400"/>
            <a:ext cx="6339840" cy="4244340"/>
          </a:xfrm>
        </p:spPr>
        <p:txBody>
          <a:bodyPr>
            <a:normAutofit fontScale="92500" lnSpcReduction="20000"/>
          </a:bodyPr>
          <a:lstStyle/>
          <a:p>
            <a:pPr defTabSz="966612"/>
            <a:r>
              <a:rPr lang="en-US" sz="1100" b="1" dirty="0" smtClean="0">
                <a:latin typeface="Calibri"/>
              </a:rPr>
              <a:t>Narration : </a:t>
            </a:r>
          </a:p>
          <a:p>
            <a:pPr defTabSz="966612"/>
            <a:r>
              <a:rPr lang="fr-CA" dirty="0" smtClean="0"/>
              <a:t>« Les responsabilités juridiques possibles sont également à prendre en considération dans le cadre de l’implantation des technologies de gestion de la fatigue. Les politiques et procédures de l’entreprise doivent tenir compte de l’enregistrement vidéo du conducteur, des données collectées sur le conducteur et le véhicule et de la manière dont cette vidéo et ces données seront utilisées. Il faudra s’assurer que le conducteur sait qu’il est filmé, et lui rappeler qu’il ne s’agit pas d’une punition et que tous les conducteurs sont enregistrés sur vidéo. Il est très important d’élaborer une politique claire et précise sur l’usage possible de la vidéo et des données. Il faut également être conscient que cette technologie pourrait être utilisée devant les tribunaux par les parties adverses en cas de procédures judiciaires. La sensibilisation aux problèmes de sécurité est essentielle en ce qui concerne l’entreposage de la vidéo et des données recueillies ainsi que l’accès à cette vidéo et à ces données. Elles doivent être entreposées en toute sécurité sur un ordinateur protégé par mot de passe ou sur un serveur central. Leur accès doit être limité à un nombre restreint de personnes sélectionnées, par exemple le responsable de la sécurité, le gestionnaire du transport ou le formateur. » </a:t>
            </a:r>
          </a:p>
          <a:p>
            <a:pPr defTabSz="966612"/>
            <a:r>
              <a:rPr lang="fr-CA" sz="1200" b="1" kern="1200" dirty="0" smtClean="0">
                <a:solidFill>
                  <a:schemeClr val="tx1"/>
                </a:solidFill>
                <a:effectLst/>
                <a:latin typeface="+mn-lt"/>
                <a:ea typeface="+mn-ea"/>
                <a:cs typeface="+mn-cs"/>
              </a:rPr>
              <a:t>_______________________</a:t>
            </a:r>
            <a:endParaRPr lang="en-US" sz="11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200" kern="1200" dirty="0" smtClean="0">
                <a:solidFill>
                  <a:schemeClr val="tx1"/>
                </a:solidFill>
                <a:effectLst/>
                <a:latin typeface="+mn-lt"/>
                <a:ea typeface="+mn-ea"/>
                <a:cs typeface="+mn-cs"/>
              </a:rPr>
              <a:t>S’assurer que le conducteur sait qu’il est enregistré sur vidéo</a:t>
            </a:r>
            <a:r>
              <a:rPr lang="fr-C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Rappeler qu’il ne s’agit pas d’une réprimande ou d’une mesure de contrôle.</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dirty="0" smtClean="0"/>
              <a:t>Rappeler que t</a:t>
            </a:r>
            <a:r>
              <a:rPr lang="fr-CA" sz="1200" kern="1200" dirty="0" smtClean="0">
                <a:solidFill>
                  <a:schemeClr val="tx1"/>
                </a:solidFill>
                <a:effectLst/>
                <a:latin typeface="+mn-lt"/>
                <a:ea typeface="+mn-ea"/>
                <a:cs typeface="+mn-cs"/>
              </a:rPr>
              <a:t>ous les conducteurs sont enregistrés sur vidéo.</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Expliquer de manière claire et précise l’usage qui sera fait de la vidéo et des données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Pour la formation et l’encadrement des conducteurs.</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Pour aider à réduire les incidents de sécurité.</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Pour l’évaluation quotidienne ou hebdomadaire, uniquement en cas d’incidents de sécurité, etc.  </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Être conscient que les TGF peuvent être utilisées devant les tribunaux par les parties adverses en cas de procédures judiciaires. </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dirty="0" smtClean="0"/>
              <a:t>Entreposer la </a:t>
            </a:r>
            <a:r>
              <a:rPr lang="fr-CA" sz="1200" kern="1200" dirty="0" smtClean="0">
                <a:solidFill>
                  <a:schemeClr val="tx1"/>
                </a:solidFill>
                <a:effectLst/>
                <a:latin typeface="+mn-lt"/>
                <a:ea typeface="+mn-ea"/>
                <a:cs typeface="+mn-cs"/>
              </a:rPr>
              <a:t>vidéo et les données en toute sécurité sur un ordinateur protégé par mot de passe ou sur un serveur central. </a:t>
            </a:r>
            <a:endParaRPr lang="en-US" sz="11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Limiter l’accès à la vidéo et aux données à un nombre restreint de personnes sélectionnées (ex. : le directeur de la sécurité, le gestionnaire du transport ou le formateur des conducteurs). </a:t>
            </a:r>
            <a:endParaRPr lang="en-US" sz="1100"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55</a:t>
            </a:fld>
            <a:endParaRPr lang="en-US" dirty="0"/>
          </a:p>
        </p:txBody>
      </p:sp>
    </p:spTree>
    <p:extLst>
      <p:ext uri="{BB962C8B-B14F-4D97-AF65-F5344CB8AC3E}">
        <p14:creationId xmlns="" xmlns:p14="http://schemas.microsoft.com/office/powerpoint/2010/main" val="15137123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19600"/>
            <a:ext cx="6258560" cy="4320540"/>
          </a:xfrm>
        </p:spPr>
        <p:txBody>
          <a:bodyPr>
            <a:normAutofit fontScale="92500" lnSpcReduction="20000"/>
          </a:bodyPr>
          <a:lstStyle/>
          <a:p>
            <a:pPr defTabSz="966612"/>
            <a:r>
              <a:rPr lang="en-US" sz="1100" b="1" dirty="0" smtClean="0">
                <a:latin typeface="Calibri"/>
              </a:rPr>
              <a:t>Narration : </a:t>
            </a:r>
          </a:p>
          <a:p>
            <a:pPr defTabSz="966612"/>
            <a:r>
              <a:rPr lang="fr-CA" dirty="0" smtClean="0"/>
              <a:t>« De nombreux gestionnaires de la sécurité ont en tête les influences possibles de ces systèmes sur le comportement des conducteurs. En effet, ces systèmes peuvent générer des effets bénéfiques et néfastes. Cependant, les deux types d’effets ne peuvent se produire en même temps. C’est ce que l’on appelle communément l’adaptation comportementale. Les effets bénéfiques, appelés généralisation de réponse, sont susceptibles de favoriser une plus grande conscience de soi, de refaçonner les habitudes de conduite et d’encourager un environnement de travail respectueux de la sécurité. Un exemple serait l’augmentation du port de la ceinture de sécurité après la mise en place, autour du terminal, d’affiches invitant à boucler sa ceinture de sécurité. L’effet néfaste, appelé compensation du risque, est que le conducteur peut trop se fier au système pour prévenir les accidents, ce qui entraîne une baisse de la vigilance. On trouve un exemple de compensation du risque dans une étude qui a montré que l’apparition des systèmes de freinage antiblocage a augmenté les risques pris par certains conducteurs, comme</a:t>
            </a:r>
            <a:r>
              <a:rPr lang="fr-CA" b="1" dirty="0" smtClean="0"/>
              <a:t> </a:t>
            </a:r>
            <a:r>
              <a:rPr lang="fr-CA" dirty="0" smtClean="0"/>
              <a:t>conduire plus vite ou suivre de trop près le véhicule qui précède. Bien qu’aucune étude décisive n’ait été réalisée sur les influences possibles des technologies de gestion de la fatigue sur les conducteurs, une étude récente a montré que ce sujet préoccupe grandement les responsables de la sécurité. »</a:t>
            </a:r>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_________________________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dirty="0" smtClean="0"/>
              <a:t>L’effet de ces systèmes sur le comportement est c</a:t>
            </a:r>
            <a:r>
              <a:rPr lang="fr-CA" sz="1200" kern="1200" dirty="0" smtClean="0">
                <a:solidFill>
                  <a:schemeClr val="tx1"/>
                </a:solidFill>
                <a:effectLst/>
                <a:latin typeface="+mn-lt"/>
                <a:ea typeface="+mn-ea"/>
                <a:cs typeface="+mn-cs"/>
              </a:rPr>
              <a:t>ommunément appelé adaptation comportementale.</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L’effet bénéfique est appelé généralisation de réponse; l’effet néfaste est appelé compensation du risque.</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Bien qu’aucune étude décisive n’ait été réalisée à propos des influences possibles des TGF sur les conducteurs, une recherche récente a montré que ce sujet préoccupe les responsables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de la sécurité.</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Exemple d’effet positif (généralisation de réponse) : augmentation du port de la ceinture de sécurité autour du terminal, en réponse aux affiches « Bouclez votre ceinture de sécurité ».</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Exemple d’effet négatif (compensation du risque) : certaines études ont montré que l’utilisation de freins ABS a entraîné une augmentation des risques pris par certains conducteurs (comme conduire plus vite ou suivre de trop près le véhicule qui précède) (F. </a:t>
            </a:r>
            <a:r>
              <a:rPr lang="fr-CA" sz="1200" kern="1200" dirty="0" err="1" smtClean="0">
                <a:solidFill>
                  <a:schemeClr val="tx1"/>
                </a:solidFill>
                <a:effectLst/>
                <a:latin typeface="+mn-lt"/>
                <a:ea typeface="+mn-ea"/>
                <a:cs typeface="+mn-cs"/>
              </a:rPr>
              <a:t>Sagberg</a:t>
            </a:r>
            <a:r>
              <a:rPr lang="fr-CA" sz="1200" kern="1200" dirty="0" smtClean="0">
                <a:solidFill>
                  <a:schemeClr val="tx1"/>
                </a:solidFill>
                <a:effectLst/>
                <a:latin typeface="+mn-lt"/>
                <a:ea typeface="+mn-ea"/>
                <a:cs typeface="+mn-cs"/>
              </a:rPr>
              <a:t>, S. </a:t>
            </a:r>
            <a:r>
              <a:rPr lang="fr-CA" sz="1200" kern="1200" dirty="0" err="1" smtClean="0">
                <a:solidFill>
                  <a:schemeClr val="tx1"/>
                </a:solidFill>
                <a:effectLst/>
                <a:latin typeface="+mn-lt"/>
                <a:ea typeface="+mn-ea"/>
                <a:cs typeface="+mn-cs"/>
              </a:rPr>
              <a:t>Fosser</a:t>
            </a:r>
            <a:r>
              <a:rPr lang="fr-CA" sz="1200" kern="1200" dirty="0" smtClean="0">
                <a:solidFill>
                  <a:schemeClr val="tx1"/>
                </a:solidFill>
                <a:effectLst/>
                <a:latin typeface="+mn-lt"/>
                <a:ea typeface="+mn-ea"/>
                <a:cs typeface="+mn-cs"/>
              </a:rPr>
              <a:t> et I. </a:t>
            </a:r>
            <a:r>
              <a:rPr lang="fr-CA" sz="1200" kern="1200" dirty="0" err="1" smtClean="0">
                <a:solidFill>
                  <a:schemeClr val="tx1"/>
                </a:solidFill>
                <a:effectLst/>
                <a:latin typeface="+mn-lt"/>
                <a:ea typeface="+mn-ea"/>
                <a:cs typeface="+mn-cs"/>
              </a:rPr>
              <a:t>Saetermo</a:t>
            </a:r>
            <a:r>
              <a:rPr lang="fr-CA" dirty="0" smtClean="0"/>
              <a:t> [</a:t>
            </a:r>
            <a:r>
              <a:rPr lang="fr-CA" sz="1200" kern="1200" dirty="0" smtClean="0">
                <a:solidFill>
                  <a:schemeClr val="tx1"/>
                </a:solidFill>
                <a:effectLst/>
                <a:latin typeface="+mn-lt"/>
                <a:ea typeface="+mn-ea"/>
                <a:cs typeface="+mn-cs"/>
              </a:rPr>
              <a:t>1997]. </a:t>
            </a:r>
            <a:r>
              <a:rPr lang="en-US" dirty="0" smtClean="0"/>
              <a:t>An investigation of </a:t>
            </a:r>
            <a:r>
              <a:rPr lang="en-US" dirty="0" err="1" smtClean="0"/>
              <a:t>behavioural</a:t>
            </a:r>
            <a:r>
              <a:rPr lang="en-US" dirty="0" smtClean="0"/>
              <a:t> adaptation to airbags and antilock brakes among taxi drivers. </a:t>
            </a:r>
            <a:r>
              <a:rPr lang="en-US" i="1" dirty="0" smtClean="0"/>
              <a:t>Accident; Analysis and Prevention</a:t>
            </a:r>
            <a:r>
              <a:rPr lang="en-US" dirty="0" smtClean="0"/>
              <a:t>; </a:t>
            </a:r>
            <a:r>
              <a:rPr lang="fr-CA" dirty="0" smtClean="0"/>
              <a:t>29(3):293-302).</a:t>
            </a: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56</a:t>
            </a:fld>
            <a:endParaRPr lang="en-US" dirty="0"/>
          </a:p>
        </p:txBody>
      </p:sp>
    </p:spTree>
    <p:extLst>
      <p:ext uri="{BB962C8B-B14F-4D97-AF65-F5344CB8AC3E}">
        <p14:creationId xmlns="" xmlns:p14="http://schemas.microsoft.com/office/powerpoint/2010/main" val="8299393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Les politiques de conformité destinées aux conducteurs doivent être établies par le comité directeur du programme de gestion de la fatigue du transporteur et mises en place avant l’intégration et l’installation de toute technologie de gestion de la fatigue. Ces politiques doivent être claires et concises, et doivent énoncer les normes et les sanctions en cas de non-conformité. Elles doivent être examinées en profondeur avec tous les conducteurs lors des réunions sur la sécurité et affichées dans les terminaux et bureaux du personnel. La direction doit être disponible en permanence pour répondre à toute question et examiner périodiquement ces politiques avec les conducteurs si nécessaire. Il est important de faire respecter les normes afin de garantir que les conducteurs respecteront la réglementation. Les politiques ne doivent pas être appliquées de manière sélective. Les conducteurs doivent être tenus responsables de leurs actions. » </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_____________________________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politiques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doivent toujours être facilement accessibles pour tout conducteur qui souhaiterait les examiner.</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La direction doit procéder à une évaluation périodique des politiques avec les conducteurs.</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La direction doit toujours être disponible pour répondre aux questions. </a:t>
            </a:r>
            <a:endParaRPr lang="en-US" b="0"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57</a:t>
            </a:fld>
            <a:endParaRPr lang="en-US" dirty="0"/>
          </a:p>
        </p:txBody>
      </p:sp>
    </p:spTree>
    <p:extLst>
      <p:ext uri="{BB962C8B-B14F-4D97-AF65-F5344CB8AC3E}">
        <p14:creationId xmlns="" xmlns:p14="http://schemas.microsoft.com/office/powerpoint/2010/main" val="3534277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b="1" dirty="0" smtClean="0">
                <a:latin typeface="Calibri"/>
              </a:rPr>
              <a:t>Narration : </a:t>
            </a:r>
          </a:p>
          <a:p>
            <a:pPr defTabSz="966612"/>
            <a:r>
              <a:rPr lang="fr-CA" dirty="0" smtClean="0"/>
              <a:t>« Les technologies de gestion de la fatigue qui enregistrent les données et les transmettent en temps réel doivent s’appuyer sur des mesures de la performance des conducteurs. Ces mesures vont de pair avec le respect des règles par les conducteurs. Elles doivent être raisonnables, et les conducteurs doivent avoir la connaissance et la formation suffisantes pour atteindre le niveau minimal de performance attendu. Si le conducteur n’a pas assez de formation ou de connaissances pour répondre aux attentes, alors il n’adhérera pas aux technologies de gestion de la fatigue. La clé est de ne pas s’attendre à la perfection. La direction doit faire des analyses et des évaluations au moment opportun et fournir aux conducteurs la formation et l’encadrement nécessaires. Les politiques de formation de l’entreprise doivent tenir compte des attentes en matière de performance. »</a:t>
            </a:r>
            <a:r>
              <a:rPr lang="fr-C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___________________________________</a:t>
            </a:r>
            <a:endParaRPr lang="en-US" sz="12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L’idée principale est de demeurer raisonnable et de ne pas s’attendre à la perfection.</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Si le conducteur n’a</a:t>
            </a:r>
            <a:r>
              <a:rPr lang="fr-CA" sz="1200" kern="1200" baseline="0" dirty="0" smtClean="0">
                <a:solidFill>
                  <a:schemeClr val="tx1"/>
                </a:solidFill>
                <a:effectLst/>
                <a:latin typeface="+mn-lt"/>
                <a:ea typeface="+mn-ea"/>
                <a:cs typeface="+mn-cs"/>
              </a:rPr>
              <a:t> pas assez </a:t>
            </a:r>
            <a:r>
              <a:rPr lang="fr-CA" sz="1200" kern="1200" dirty="0" smtClean="0">
                <a:solidFill>
                  <a:schemeClr val="tx1"/>
                </a:solidFill>
                <a:effectLst/>
                <a:latin typeface="+mn-lt"/>
                <a:ea typeface="+mn-ea"/>
                <a:cs typeface="+mn-cs"/>
              </a:rPr>
              <a:t>de formation ou de connaissances pour répondre aux attentes, il n’acceptera pas les TGF.</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Les politiques de formation de l’entreprise doivent tenir compte des attentes en matière de performance.</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58</a:t>
            </a:fld>
            <a:endParaRPr lang="en-US" dirty="0"/>
          </a:p>
        </p:txBody>
      </p:sp>
    </p:spTree>
    <p:extLst>
      <p:ext uri="{BB962C8B-B14F-4D97-AF65-F5344CB8AC3E}">
        <p14:creationId xmlns="" xmlns:p14="http://schemas.microsoft.com/office/powerpoint/2010/main" val="39466843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320540"/>
            <a:ext cx="6421120" cy="4320540"/>
          </a:xfrm>
        </p:spPr>
        <p:txBody>
          <a:bodyPr>
            <a:normAutofit fontScale="92500" lnSpcReduction="10000"/>
          </a:bodyPr>
          <a:lstStyle/>
          <a:p>
            <a:pPr defTabSz="966612"/>
            <a:r>
              <a:rPr lang="en-US" sz="1100" b="1" dirty="0" smtClean="0">
                <a:latin typeface="Calibri"/>
              </a:rPr>
              <a:t>Narration : </a:t>
            </a:r>
          </a:p>
          <a:p>
            <a:pPr defTabSz="966612"/>
            <a:r>
              <a:rPr lang="fr-CA" dirty="0" smtClean="0"/>
              <a:t>« L’adhésion des conducteurs est une condition essentielle à la mise en place réussie des technologies de gestion de la fatigue. On doit donner l’exemple, et cela commence par la haute direction de l’entreprise. Il faut fournir aux conducteurs des arguments valables, s’appuyer sur des faits et démontrer les avantages de ces systèmes. Il faut également s’assurer que les conducteurs ne perçoivent pas les TGF comme une punition ou une mesure de contrôle supplémentaire. Insistez sur le fait que ces systèmes sont conçus pour aider les conducteurs plutôt que pour les surveiller en permanence. Les conducteurs ne devraient pas avoir peur de “</a:t>
            </a:r>
            <a:r>
              <a:rPr lang="fr-CA" dirty="0" err="1" smtClean="0"/>
              <a:t>Big</a:t>
            </a:r>
            <a:r>
              <a:rPr lang="fr-CA" dirty="0" smtClean="0"/>
              <a:t> Brother”. La direction doit faire preuve d’ouverture d’esprit, répondre à toutes les questions et écouter les préoccupations et les suggestions. En arrière-plan et afin d’évaluer la mise en place de la technologie de gestion de fatigue choisie, elle pourra recourir à la méthode élaborée par la </a:t>
            </a:r>
            <a:r>
              <a:rPr lang="fr-CA" dirty="0" err="1" smtClean="0"/>
              <a:t>Federal</a:t>
            </a:r>
            <a:r>
              <a:rPr lang="fr-CA" dirty="0" smtClean="0"/>
              <a:t> </a:t>
            </a:r>
            <a:r>
              <a:rPr lang="fr-CA" dirty="0" err="1" smtClean="0"/>
              <a:t>Motor</a:t>
            </a:r>
            <a:r>
              <a:rPr lang="fr-CA" dirty="0" smtClean="0"/>
              <a:t> Carrier </a:t>
            </a:r>
            <a:r>
              <a:rPr lang="fr-CA" dirty="0" err="1" smtClean="0"/>
              <a:t>Safety</a:t>
            </a:r>
            <a:r>
              <a:rPr lang="fr-CA" dirty="0" smtClean="0"/>
              <a:t> Administration pour évaluer l’adhésion des conducteurs à partir de cinq concepts : la simplicité d’utilisation, la facilité d’apprentissage, l’utilité perçue, le comportement du conducteur et la prise de position pour le système. »</a:t>
            </a:r>
            <a:r>
              <a:rPr lang="fr-CA"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_____________________________</a:t>
            </a:r>
            <a:endParaRPr lang="en-US" sz="11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éléments de cette liste doivent être appliqués chaque jour en collaboration avec les conducteurs.</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Afin d’évaluer, en arrière-plan, la mise en place d’une TGF, la </a:t>
            </a:r>
            <a:r>
              <a:rPr lang="fr-CA" sz="1200" kern="1200" dirty="0" err="1" smtClean="0">
                <a:solidFill>
                  <a:schemeClr val="tx1"/>
                </a:solidFill>
                <a:effectLst/>
                <a:latin typeface="+mn-lt"/>
                <a:ea typeface="+mn-ea"/>
                <a:cs typeface="+mn-cs"/>
              </a:rPr>
              <a:t>Federal</a:t>
            </a:r>
            <a:r>
              <a:rPr lang="fr-CA" sz="1200" kern="1200" dirty="0" smtClean="0">
                <a:solidFill>
                  <a:schemeClr val="tx1"/>
                </a:solidFill>
                <a:effectLst/>
                <a:latin typeface="+mn-lt"/>
                <a:ea typeface="+mn-ea"/>
                <a:cs typeface="+mn-cs"/>
              </a:rPr>
              <a:t> </a:t>
            </a:r>
            <a:r>
              <a:rPr lang="fr-CA" sz="1200" kern="1200" dirty="0" err="1" smtClean="0">
                <a:solidFill>
                  <a:schemeClr val="tx1"/>
                </a:solidFill>
                <a:effectLst/>
                <a:latin typeface="+mn-lt"/>
                <a:ea typeface="+mn-ea"/>
                <a:cs typeface="+mn-cs"/>
              </a:rPr>
              <a:t>Motor</a:t>
            </a:r>
            <a:r>
              <a:rPr lang="fr-CA" sz="1200" kern="1200" dirty="0" smtClean="0">
                <a:solidFill>
                  <a:schemeClr val="tx1"/>
                </a:solidFill>
                <a:effectLst/>
                <a:latin typeface="+mn-lt"/>
                <a:ea typeface="+mn-ea"/>
                <a:cs typeface="+mn-cs"/>
              </a:rPr>
              <a:t> Carrier </a:t>
            </a:r>
            <a:r>
              <a:rPr lang="fr-CA" sz="1200" kern="1200" dirty="0" err="1" smtClean="0">
                <a:solidFill>
                  <a:schemeClr val="tx1"/>
                </a:solidFill>
                <a:effectLst/>
                <a:latin typeface="+mn-lt"/>
                <a:ea typeface="+mn-ea"/>
                <a:cs typeface="+mn-cs"/>
              </a:rPr>
              <a:t>Safety</a:t>
            </a:r>
            <a:r>
              <a:rPr lang="fr-CA" sz="1200" kern="1200" dirty="0" smtClean="0">
                <a:solidFill>
                  <a:schemeClr val="tx1"/>
                </a:solidFill>
                <a:effectLst/>
                <a:latin typeface="+mn-lt"/>
                <a:ea typeface="+mn-ea"/>
                <a:cs typeface="+mn-cs"/>
              </a:rPr>
              <a:t> Administration propose une méthode pour estimer</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l’adhésion des conducteurs à un système en particulier à partir des cinq concepts suivants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La simplicité d’utilisation.</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La facilité d’apprentissage.</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L’utilité perçue.</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Le comportement du conducteur.</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kern="1200" dirty="0" smtClean="0">
                <a:solidFill>
                  <a:schemeClr val="tx1"/>
                </a:solidFill>
                <a:effectLst/>
                <a:latin typeface="+mn-lt"/>
                <a:ea typeface="+mn-ea"/>
                <a:cs typeface="+mn-cs"/>
              </a:rPr>
              <a:t>La prise de position pour le système.</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 rapport complet (en anglais) est disponible à cette adresse :</a:t>
            </a:r>
            <a:endParaRPr lang="en-US" sz="1100" kern="1200" dirty="0" smtClean="0">
              <a:solidFill>
                <a:schemeClr val="tx1"/>
              </a:solidFill>
              <a:effectLst/>
              <a:latin typeface="+mn-lt"/>
              <a:ea typeface="+mn-ea"/>
              <a:cs typeface="+mn-cs"/>
            </a:endParaRPr>
          </a:p>
          <a:p>
            <a:pPr marL="628650" lvl="1" indent="-171450">
              <a:buFont typeface="Arial" pitchFamily="34" charset="0"/>
              <a:buChar char="•"/>
            </a:pPr>
            <a:r>
              <a:rPr lang="fr-CA" sz="1200" u="sng" kern="1200" dirty="0" smtClean="0">
                <a:solidFill>
                  <a:schemeClr val="tx1"/>
                </a:solidFill>
                <a:effectLst/>
                <a:latin typeface="+mn-lt"/>
                <a:ea typeface="+mn-ea"/>
                <a:cs typeface="+mn-cs"/>
                <a:hlinkClick r:id="rId3"/>
              </a:rPr>
              <a:t>www.fmcsa.dot.gov/facts-research/research-technology/report/Emerging_Detection_Measures_508.pdf</a:t>
            </a:r>
            <a:r>
              <a:rPr lang="fr-CA" sz="1200" kern="1200" dirty="0" smtClean="0">
                <a:solidFill>
                  <a:schemeClr val="tx1"/>
                </a:solidFill>
                <a:effectLst/>
                <a:latin typeface="+mn-lt"/>
                <a:ea typeface="+mn-ea"/>
                <a:cs typeface="+mn-cs"/>
              </a:rPr>
              <a:t>.</a:t>
            </a:r>
            <a:endParaRPr lang="en-US" sz="1100"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59</a:t>
            </a:fld>
            <a:endParaRPr lang="en-US" dirty="0"/>
          </a:p>
        </p:txBody>
      </p:sp>
    </p:spTree>
    <p:extLst>
      <p:ext uri="{BB962C8B-B14F-4D97-AF65-F5344CB8AC3E}">
        <p14:creationId xmlns="" xmlns:p14="http://schemas.microsoft.com/office/powerpoint/2010/main" val="825869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933440" cy="4320540"/>
          </a:xfrm>
        </p:spPr>
        <p:txBody>
          <a:bodyPr/>
          <a:lstStyle/>
          <a:p>
            <a:pPr defTabSz="966612"/>
            <a:r>
              <a:rPr lang="en-US" sz="1300" b="1" dirty="0" smtClean="0">
                <a:latin typeface="Calibri"/>
              </a:rPr>
              <a:t>Narration : </a:t>
            </a:r>
          </a:p>
          <a:p>
            <a:r>
              <a:rPr lang="fr-CA" dirty="0" smtClean="0"/>
              <a:t>« La recherche a démontré que la fatigue compromet et diminue la performance de conduite en modifiant le comportement du conducteur. Ainsi, la fatigue entraîne des erreurs de conduite. Un certain nombre de facteurs de risque contribuent à la fatigue des conducteurs de véhicules lourds. Ces facteurs de risque englobent des horaires de travail qui varient et qui impliquent souvent des changements de dernière minute, des quarts de travail irréguliers comme pendant la conduite de nuit et de longs trajets dans des conditions de conduite monotones comme sur les autoroutes. La fatigue demeure souvent sous-représentée dans les statistiques sur les accidents. »</a:t>
            </a:r>
            <a:endParaRPr lang="fr-CA"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6</a:t>
            </a:fld>
            <a:endParaRPr lang="en-US" dirty="0"/>
          </a:p>
        </p:txBody>
      </p:sp>
    </p:spTree>
    <p:extLst>
      <p:ext uri="{BB962C8B-B14F-4D97-AF65-F5344CB8AC3E}">
        <p14:creationId xmlns="" xmlns:p14="http://schemas.microsoft.com/office/powerpoint/2010/main" val="8107561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r>
              <a:rPr lang="fr-CA" dirty="0" smtClean="0"/>
              <a:t>« La formation doit également être prise en considération dans l’implantation de technologies de gestion de la fatigue. Les techniciens d’atelier doivent recevoir une formation sur les techniques d’installation appropriées des technologies à l’intérieur du véhicule et ils doivent être en mesure de réaliser des inspections d’entretien courantes. Cependant, l’élément le plus important de la formation est très certainement le conducteur. Les conducteurs doivent connaître le mode de fonctionnement des technologies de gestion de la fatigue, savoir à quoi s’attendre, connaître le type d’alerte s’il y a lieu et savoir quoi faire en cas d’alerte. En outre, ils devraient observer les technologies en situation réelle avant de les utiliser. La formation doit être présentée de façon à éviter les réactions négatives. Gardez à l’esprit que sans l’adhésion des conducteurs, la probabilité d’échec est plus importante. »</a:t>
            </a:r>
            <a:endParaRPr lang="fr-CA"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60</a:t>
            </a:fld>
            <a:endParaRPr lang="en-US" dirty="0"/>
          </a:p>
        </p:txBody>
      </p:sp>
    </p:spTree>
    <p:extLst>
      <p:ext uri="{BB962C8B-B14F-4D97-AF65-F5344CB8AC3E}">
        <p14:creationId xmlns="" xmlns:p14="http://schemas.microsoft.com/office/powerpoint/2010/main" val="40264267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Les protocoles opérationnels sont des procédures écrites prédéfinies qui créent un cadre et une méthode normalisés et qui assurent que les résultats finaux peuvent être reproduits indépendamment du personnel. Les protocoles doivent être détaillés et facilement accessibles. Les besoins potentiels en matière de protocoles peuvent inclure l’installation et l’entretien des technologies de gestion de la fatigue, la formation des conducteurs, le non-respect des règles par les conducteurs ainsi que l’analyse, l’évaluation et l’entreposage des données. Il ne s’agit pas d’une liste exhaustive, mais plutôt d’un point de départ. Les protocoles varieront d’un transporteur à l’autre. »</a:t>
            </a:r>
            <a:endParaRPr lang="fr-CA" sz="1200" b="1" kern="1200" dirty="0" smtClean="0">
              <a:solidFill>
                <a:schemeClr val="tx1"/>
              </a:solidFill>
              <a:effectLst/>
              <a:latin typeface="+mn-lt"/>
              <a:ea typeface="+mn-ea"/>
              <a:cs typeface="+mn-cs"/>
            </a:endParaRPr>
          </a:p>
          <a:p>
            <a:pPr defTabSz="966612"/>
            <a:r>
              <a:rPr lang="fr-CA" sz="1200" b="1" kern="1200" dirty="0" smtClean="0">
                <a:solidFill>
                  <a:schemeClr val="tx1"/>
                </a:solidFill>
                <a:effectLst/>
                <a:latin typeface="+mn-lt"/>
                <a:ea typeface="+mn-ea"/>
                <a:cs typeface="+mn-cs"/>
              </a:rPr>
              <a:t>_______________________________</a:t>
            </a:r>
          </a:p>
          <a:p>
            <a:r>
              <a:rPr lang="fr-CA" b="1" dirty="0" smtClean="0"/>
              <a:t>Point clé</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Cette liste de protocoles possibles n’est pas exhaustive. Il s’agit plutôt d’un point de départ, et la liste variera d’un transporteur à l’autre.</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61</a:t>
            </a:fld>
            <a:endParaRPr lang="en-US" dirty="0"/>
          </a:p>
        </p:txBody>
      </p:sp>
    </p:spTree>
    <p:extLst>
      <p:ext uri="{BB962C8B-B14F-4D97-AF65-F5344CB8AC3E}">
        <p14:creationId xmlns="" xmlns:p14="http://schemas.microsoft.com/office/powerpoint/2010/main" val="13282405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Avec</a:t>
            </a:r>
            <a:r>
              <a:rPr lang="fr-CA" baseline="0" dirty="0" smtClean="0"/>
              <a:t> l</a:t>
            </a:r>
            <a:r>
              <a:rPr lang="fr-CA" dirty="0" smtClean="0"/>
              <a:t>es technologies de gestion de la fatigue se posent</a:t>
            </a:r>
            <a:r>
              <a:rPr lang="fr-CA" baseline="0" dirty="0" smtClean="0"/>
              <a:t> </a:t>
            </a:r>
            <a:r>
              <a:rPr lang="fr-CA" dirty="0" smtClean="0"/>
              <a:t>un certain nombre de questions fondamentales. Les systèmes à mesure unique sont les plus répandus. Il est cependant possible que certains systèmes existants n’aient pas été validés ni examinés par un organisme indépendant. En outre, l’adhésion des conducteurs demeure primordiale. S’ils n’acceptent pas les technologies de gestion de la fatigue, il est peu probable qu’elles produisent des résultats. Et il ne faut pas oublier que les technologies ne cessent d’évoluer. Ce qui existe aujourd’hui pourrait bien avoir disparu demain. Cependant, de nouvelles générations de technologies verront probablement le jour. »</a:t>
            </a:r>
            <a:r>
              <a:rPr lang="fr-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fr-CA" sz="1200" b="1" kern="1200" dirty="0" smtClean="0">
                <a:solidFill>
                  <a:schemeClr val="tx1"/>
                </a:solidFill>
                <a:effectLst/>
                <a:latin typeface="+mn-lt"/>
                <a:ea typeface="+mn-ea"/>
                <a:cs typeface="+mn-cs"/>
              </a:rPr>
              <a:t>_____________________________</a:t>
            </a: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TGF à </a:t>
            </a:r>
            <a:r>
              <a:rPr lang="fr-CA" dirty="0" smtClean="0"/>
              <a:t>mesure </a:t>
            </a:r>
            <a:r>
              <a:rPr lang="fr-CA" sz="1200" kern="1200" dirty="0" smtClean="0">
                <a:solidFill>
                  <a:schemeClr val="tx1"/>
                </a:solidFill>
                <a:effectLst/>
                <a:latin typeface="+mn-lt"/>
                <a:ea typeface="+mn-ea"/>
                <a:cs typeface="+mn-cs"/>
              </a:rPr>
              <a:t>unique utilisent un seul </a:t>
            </a:r>
            <a:r>
              <a:rPr lang="fr-CA" sz="1200" kern="1200" dirty="0" err="1" smtClean="0">
                <a:solidFill>
                  <a:schemeClr val="tx1"/>
                </a:solidFill>
                <a:effectLst/>
                <a:latin typeface="+mn-lt"/>
                <a:ea typeface="+mn-ea"/>
                <a:cs typeface="+mn-cs"/>
              </a:rPr>
              <a:t>prédicteur</a:t>
            </a:r>
            <a:r>
              <a:rPr lang="fr-CA" sz="1200" kern="1200" dirty="0" smtClean="0">
                <a:solidFill>
                  <a:schemeClr val="tx1"/>
                </a:solidFill>
                <a:effectLst/>
                <a:latin typeface="+mn-lt"/>
                <a:ea typeface="+mn-ea"/>
                <a:cs typeface="+mn-cs"/>
              </a:rPr>
              <a:t> de fatigue.</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Les TGF doivent améliorer la performance et la sécurité des conducteurs, favorisant ainsi un bon rendement de l’investissement.</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fr-CA" sz="1200" kern="1200" dirty="0" smtClean="0">
                <a:solidFill>
                  <a:schemeClr val="tx1"/>
                </a:solidFill>
                <a:effectLst/>
                <a:latin typeface="+mn-lt"/>
                <a:ea typeface="+mn-ea"/>
                <a:cs typeface="+mn-cs"/>
              </a:rPr>
              <a:t>Si les TGF ne sont pas acceptées par les conducteurs, il est peu probable qu’elles produisent des résultats.</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62</a:t>
            </a:fld>
            <a:endParaRPr lang="en-US" dirty="0"/>
          </a:p>
        </p:txBody>
      </p:sp>
    </p:spTree>
    <p:extLst>
      <p:ext uri="{BB962C8B-B14F-4D97-AF65-F5344CB8AC3E}">
        <p14:creationId xmlns="" xmlns:p14="http://schemas.microsoft.com/office/powerpoint/2010/main" val="36045646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6583680" cy="4320540"/>
          </a:xfrm>
        </p:spPr>
        <p:txBody>
          <a:bodyPr/>
          <a:lstStyle/>
          <a:p>
            <a:pPr defTabSz="966612"/>
            <a:r>
              <a:rPr lang="en-US" b="1" dirty="0" smtClean="0">
                <a:latin typeface="Calibri"/>
              </a:rPr>
              <a:t>Narration : </a:t>
            </a:r>
          </a:p>
          <a:p>
            <a:pPr defTabSz="966612"/>
            <a:r>
              <a:rPr lang="fr-CA" dirty="0" smtClean="0"/>
              <a:t>« Pour déterminer si une technologie de gestion de la fatigue doit être mise en place ou non, plusieurs étapes préalables doivent être franchies. La première étape consiste à évaluer la technologie en question en examinant les études universitaires et gouvernementales réalisées et les tests d’évaluation en cours. Il est aussi important de communiquer avec le fournisseur afin de connaître les spécifications du produit et les coûts, pour être en mesure de classer cette technologie et connaître les concepts qui la sous-tendent. De plus, il est important d’examiner en profondeur la documentation technique du système et de considérer la durée de vie prévue. Le fait de comparer les technologies de gestion de la fatigue à partir de points de repère prédéfinis peut donner un premier aperçu de la performance des systèmes. Enfin, déterminer le ratio coûts-avantages projeté de l’acquisition des nouvelles technologies de gestion de la fatigue fournira à la direction un argument pour ou contre l’acquisition de la technologie visée. La recherche a montré plusieurs des éléments nécessaires à la réussite de</a:t>
            </a:r>
            <a:r>
              <a:rPr lang="fr-CA" baseline="0" dirty="0" smtClean="0"/>
              <a:t> l’implantation d’un</a:t>
            </a:r>
            <a:r>
              <a:rPr lang="fr-CA" dirty="0" smtClean="0"/>
              <a:t> système : sa validité, sa fiabilité, son utilité et sa durabilité. » </a:t>
            </a:r>
            <a:r>
              <a:rPr lang="fr-CA" sz="1200" kern="1200" dirty="0" smtClean="0">
                <a:solidFill>
                  <a:schemeClr val="tx1"/>
                </a:solidFill>
                <a:effectLst/>
                <a:latin typeface="+mn-lt"/>
                <a:ea typeface="+mn-ea"/>
                <a:cs typeface="+mn-cs"/>
              </a:rPr>
              <a:t> </a:t>
            </a:r>
          </a:p>
          <a:p>
            <a:r>
              <a:rPr lang="fr-CA" sz="1200" b="1" kern="1200" dirty="0" smtClean="0">
                <a:solidFill>
                  <a:schemeClr val="tx1"/>
                </a:solidFill>
                <a:effectLst/>
                <a:latin typeface="+mn-lt"/>
                <a:ea typeface="+mn-ea"/>
                <a:cs typeface="+mn-cs"/>
              </a:rPr>
              <a:t>_________________________</a:t>
            </a:r>
            <a:endParaRPr lang="en-US" sz="1100" kern="1200" dirty="0" smtClean="0">
              <a:solidFill>
                <a:schemeClr val="tx1"/>
              </a:solidFill>
              <a:effectLst/>
              <a:latin typeface="+mn-lt"/>
              <a:ea typeface="+mn-ea"/>
              <a:cs typeface="+mn-cs"/>
            </a:endParaRPr>
          </a:p>
          <a:p>
            <a:r>
              <a:rPr lang="fr-CA" b="1" dirty="0" smtClean="0"/>
              <a:t>Points clés</a:t>
            </a:r>
            <a:r>
              <a:rPr lang="fr-CA"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Des recherches ont montré les conditions dont dépend la réussite </a:t>
            </a:r>
            <a:r>
              <a:rPr lang="fr-CA" dirty="0" smtClean="0"/>
              <a:t>de</a:t>
            </a:r>
            <a:r>
              <a:rPr lang="fr-CA" baseline="0" dirty="0" smtClean="0"/>
              <a:t> l’implantation </a:t>
            </a:r>
            <a:r>
              <a:rPr lang="fr-CA" sz="1200" kern="1200" dirty="0" smtClean="0">
                <a:solidFill>
                  <a:schemeClr val="tx1"/>
                </a:solidFill>
                <a:effectLst/>
                <a:latin typeface="+mn-lt"/>
                <a:ea typeface="+mn-ea"/>
                <a:cs typeface="+mn-cs"/>
              </a:rPr>
              <a:t>des TGF,</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par exemple la validité, la fiabilité, l’utilité et la durabilité.</a:t>
            </a:r>
            <a:endParaRPr lang="en-US" sz="1100" kern="1200" dirty="0" smtClean="0">
              <a:solidFill>
                <a:schemeClr val="tx1"/>
              </a:solidFill>
              <a:effectLst/>
              <a:latin typeface="+mn-lt"/>
              <a:ea typeface="+mn-ea"/>
              <a:cs typeface="+mn-cs"/>
            </a:endParaRPr>
          </a:p>
          <a:p>
            <a:pPr marL="171450" lvl="0" indent="-171450">
              <a:buFont typeface="Arial" pitchFamily="34" charset="0"/>
              <a:buChar char="•"/>
            </a:pPr>
            <a:r>
              <a:rPr lang="fr-CA" sz="1200" kern="1200" dirty="0" smtClean="0">
                <a:solidFill>
                  <a:schemeClr val="tx1"/>
                </a:solidFill>
                <a:effectLst/>
                <a:latin typeface="+mn-lt"/>
                <a:ea typeface="+mn-ea"/>
                <a:cs typeface="+mn-cs"/>
              </a:rPr>
              <a:t>Consultez </a:t>
            </a:r>
            <a:r>
              <a:rPr lang="fr-CA" dirty="0" err="1" smtClean="0"/>
              <a:t>Dinges</a:t>
            </a:r>
            <a:r>
              <a:rPr lang="fr-CA" dirty="0" smtClean="0"/>
              <a:t> (1997) </a:t>
            </a:r>
            <a:r>
              <a:rPr lang="fr-CA" sz="1200" kern="1200" dirty="0" smtClean="0">
                <a:solidFill>
                  <a:schemeClr val="tx1"/>
                </a:solidFill>
                <a:effectLst/>
                <a:latin typeface="+mn-lt"/>
                <a:ea typeface="+mn-ea"/>
                <a:cs typeface="+mn-cs"/>
              </a:rPr>
              <a:t>pour un examen plus approfondi et obtenir plus</a:t>
            </a:r>
            <a:r>
              <a:rPr lang="fr-CA" sz="1200" kern="1200" baseline="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d’information sur la mise en place d’un cadre propice aux TGF.</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63</a:t>
            </a:fld>
            <a:endParaRPr lang="en-US" dirty="0"/>
          </a:p>
        </p:txBody>
      </p:sp>
    </p:spTree>
    <p:extLst>
      <p:ext uri="{BB962C8B-B14F-4D97-AF65-F5344CB8AC3E}">
        <p14:creationId xmlns="" xmlns:p14="http://schemas.microsoft.com/office/powerpoint/2010/main" val="2836657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smtClean="0"/>
              <a:t>Narration :</a:t>
            </a:r>
          </a:p>
          <a:p>
            <a:r>
              <a:rPr lang="fr-CA" dirty="0" smtClean="0"/>
              <a:t>« Nous avons presque terminé! Voici un bref aperçu de ce que nous avons vu.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64</a:t>
            </a:fld>
            <a:endParaRPr lang="en-US" dirty="0"/>
          </a:p>
        </p:txBody>
      </p:sp>
    </p:spTree>
    <p:extLst>
      <p:ext uri="{BB962C8B-B14F-4D97-AF65-F5344CB8AC3E}">
        <p14:creationId xmlns="" xmlns:p14="http://schemas.microsoft.com/office/powerpoint/2010/main" val="22175128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b="1" dirty="0" smtClean="0">
                <a:latin typeface="Calibri"/>
              </a:rPr>
              <a:t>Narration : </a:t>
            </a:r>
          </a:p>
          <a:p>
            <a:r>
              <a:rPr lang="fr-CA" dirty="0" smtClean="0"/>
              <a:t>« Voici quelques-unes des définitions et des catégories que nous avons couvertes dans ce module. Prenez un moment pour les revoir. </a:t>
            </a:r>
          </a:p>
          <a:p>
            <a:endParaRPr lang="fr-CA" dirty="0" smtClean="0"/>
          </a:p>
          <a:p>
            <a:r>
              <a:rPr lang="fr-CA" dirty="0" smtClean="0"/>
              <a:t>Les technologies de gestion de la fatigue sont des systèmes conçus pour reconnaître et atténuer la fatigue des conducteurs. Elles sont destinées à alerter les conducteurs afin de réduire les erreurs de conduite générées par la fatigue. Le diagramme présenté montre les différentes catégories et comment elles sont liées entre elles. Il est important de comprendre que certaines peuvent se chevaucher. Les concepts basés sur des mesures physiologiques et les habiletés psychomotrices peuvent s’appliquer à la fois aux TGF pour le conducteur et pour l’</a:t>
            </a:r>
            <a:r>
              <a:rPr lang="fr-CA" sz="1200" kern="1200" dirty="0" smtClean="0">
                <a:solidFill>
                  <a:schemeClr val="tx1"/>
                </a:solidFill>
                <a:latin typeface="+mn-lt"/>
                <a:ea typeface="+mn-ea"/>
                <a:cs typeface="+mn-cs"/>
              </a:rPr>
              <a:t>administration</a:t>
            </a:r>
            <a:r>
              <a:rPr lang="fr-CA" dirty="0" smtClean="0"/>
              <a:t> ainsi que dans le véhicule et à l’extérieur du véhicule. »</a:t>
            </a:r>
          </a:p>
          <a:p>
            <a:r>
              <a:rPr lang="fr-CA" b="1" kern="1200" dirty="0" smtClean="0">
                <a:solidFill>
                  <a:schemeClr val="tx1"/>
                </a:solidFill>
                <a:effectLst/>
                <a:latin typeface="+mn-lt"/>
                <a:ea typeface="+mn-ea"/>
                <a:cs typeface="+mn-cs"/>
              </a:rPr>
              <a:t>____________________</a:t>
            </a:r>
            <a:endParaRPr lang="en-US" kern="1200" dirty="0" smtClean="0">
              <a:solidFill>
                <a:schemeClr val="tx1"/>
              </a:solidFill>
              <a:effectLst/>
              <a:latin typeface="+mn-lt"/>
              <a:ea typeface="+mn-ea"/>
              <a:cs typeface="+mn-cs"/>
            </a:endParaRPr>
          </a:p>
          <a:p>
            <a:r>
              <a:rPr lang="fr-CA" b="1" dirty="0" smtClean="0"/>
              <a:t>Points clés</a:t>
            </a:r>
            <a:r>
              <a:rPr lang="fr-CA" b="1" kern="1200" dirty="0" smtClean="0">
                <a:solidFill>
                  <a:schemeClr val="tx1"/>
                </a:solidFill>
                <a:effectLst/>
                <a:latin typeface="+mn-lt"/>
                <a:ea typeface="+mn-ea"/>
                <a:cs typeface="+mn-cs"/>
              </a:rPr>
              <a:t> :</a:t>
            </a:r>
            <a:endParaRPr lang="en-US" dirty="0" smtClean="0"/>
          </a:p>
          <a:p>
            <a:pPr marL="181240" marR="0" lvl="0"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kern="1200" dirty="0" smtClean="0">
                <a:solidFill>
                  <a:schemeClr val="tx1"/>
                </a:solidFill>
                <a:effectLst/>
                <a:latin typeface="+mn-lt"/>
                <a:ea typeface="+mn-ea"/>
                <a:cs typeface="+mn-cs"/>
              </a:rPr>
              <a:t>Un chevauchement des catégories existe pour certaines TGF.</a:t>
            </a:r>
            <a:endParaRPr lang="en-US" dirty="0">
              <a:latin typeface="Calibri"/>
            </a:endParaRPr>
          </a:p>
          <a:p>
            <a:pPr marL="181240" marR="0" lvl="0"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kern="1200" dirty="0" smtClean="0">
                <a:solidFill>
                  <a:schemeClr val="tx1"/>
                </a:solidFill>
                <a:effectLst/>
                <a:latin typeface="+mn-lt"/>
                <a:ea typeface="+mn-ea"/>
                <a:cs typeface="+mn-cs"/>
              </a:rPr>
              <a:t>Mesures physiologiques et habiletés psychomotrices </a:t>
            </a:r>
            <a:r>
              <a:rPr lang="en-US" kern="1200" dirty="0" smtClean="0">
                <a:solidFill>
                  <a:schemeClr val="tx1"/>
                </a:solidFill>
                <a:effectLst/>
                <a:latin typeface="+mn-lt"/>
                <a:ea typeface="+mn-ea"/>
                <a:cs typeface="+mn-cs"/>
              </a:rPr>
              <a:t>:</a:t>
            </a:r>
            <a:endParaRPr lang="en-US" dirty="0" smtClean="0">
              <a:latin typeface="Calibri"/>
            </a:endParaRPr>
          </a:p>
          <a:p>
            <a:pPr marL="664546" marR="0" lvl="1"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kern="1200" dirty="0" smtClean="0">
                <a:solidFill>
                  <a:schemeClr val="tx1"/>
                </a:solidFill>
                <a:effectLst/>
                <a:latin typeface="+mn-lt"/>
                <a:ea typeface="+mn-ea"/>
                <a:cs typeface="+mn-cs"/>
              </a:rPr>
              <a:t>Peuvent s’appliquer à la fois pour le conducteur et pour l’</a:t>
            </a:r>
            <a:r>
              <a:rPr lang="fr-CA" sz="1200" kern="1200" dirty="0" smtClean="0">
                <a:solidFill>
                  <a:schemeClr val="tx1"/>
                </a:solidFill>
                <a:latin typeface="+mn-lt"/>
                <a:ea typeface="+mn-ea"/>
                <a:cs typeface="+mn-cs"/>
              </a:rPr>
              <a:t>administration</a:t>
            </a:r>
            <a:r>
              <a:rPr lang="fr-CA" kern="1200" dirty="0" smtClean="0">
                <a:solidFill>
                  <a:schemeClr val="tx1"/>
                </a:solidFill>
                <a:effectLst/>
                <a:latin typeface="+mn-lt"/>
                <a:ea typeface="+mn-ea"/>
                <a:cs typeface="+mn-cs"/>
              </a:rPr>
              <a:t>.</a:t>
            </a:r>
          </a:p>
          <a:p>
            <a:pPr marL="664546" marR="0" lvl="1" indent="-181240" algn="l" defTabSz="966612" rtl="0" eaLnBrk="1" fontAlgn="auto" latinLnBrk="0" hangingPunct="1">
              <a:lnSpc>
                <a:spcPct val="100000"/>
              </a:lnSpc>
              <a:spcBef>
                <a:spcPts val="0"/>
              </a:spcBef>
              <a:spcAft>
                <a:spcPts val="0"/>
              </a:spcAft>
              <a:buClr>
                <a:schemeClr val="tx1"/>
              </a:buClr>
              <a:buSzTx/>
              <a:buFont typeface="Arial"/>
              <a:buChar char="•"/>
              <a:tabLst/>
              <a:defRPr/>
            </a:pPr>
            <a:r>
              <a:rPr lang="fr-CA" kern="1200" dirty="0" smtClean="0">
                <a:solidFill>
                  <a:schemeClr val="tx1"/>
                </a:solidFill>
                <a:effectLst/>
                <a:latin typeface="+mn-lt"/>
                <a:ea typeface="+mn-ea"/>
                <a:cs typeface="+mn-cs"/>
              </a:rPr>
              <a:t>Peuvent s’appliquer à la fois dans le véhicule et à l’extérieur du véhicule.</a:t>
            </a:r>
            <a:endParaRPr lang="en-US" dirty="0" smtClean="0">
              <a:latin typeface="Calibri"/>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65</a:t>
            </a:fld>
            <a:endParaRPr lang="en-US" dirty="0"/>
          </a:p>
        </p:txBody>
      </p:sp>
    </p:spTree>
    <p:extLst>
      <p:ext uri="{BB962C8B-B14F-4D97-AF65-F5344CB8AC3E}">
        <p14:creationId xmlns="" xmlns:p14="http://schemas.microsoft.com/office/powerpoint/2010/main" val="5748446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r>
              <a:rPr lang="fr-CA" dirty="0" smtClean="0"/>
              <a:t>« Voici les concepts que vous venez d’apprendre.</a:t>
            </a:r>
          </a:p>
          <a:p>
            <a:endParaRPr lang="fr-CA" dirty="0" smtClean="0"/>
          </a:p>
          <a:p>
            <a:r>
              <a:rPr lang="fr-CA" dirty="0" smtClean="0"/>
              <a:t>Les technologies de gestion de la fatigue peuvent être basées sur les mesures physiologiques, les habiletés psychomotrices, l’encadrement basé sur le comportement, la cinématique du véhicule et les interventions du conducteur. De plus, les systèmes à mesure unique sont basés sur un </a:t>
            </a:r>
            <a:r>
              <a:rPr lang="fr-CA" dirty="0" err="1" smtClean="0"/>
              <a:t>prédicteur</a:t>
            </a:r>
            <a:r>
              <a:rPr lang="fr-CA" dirty="0" smtClean="0"/>
              <a:t> unique de fatigue, tandis que les systèmes à mesures multiples sont basés sur au moins deux </a:t>
            </a:r>
            <a:r>
              <a:rPr lang="fr-CA" dirty="0" err="1" smtClean="0"/>
              <a:t>prédicteurs</a:t>
            </a:r>
            <a:r>
              <a:rPr lang="fr-CA" dirty="0" smtClean="0"/>
              <a:t> de fatigue. Les systèmes à mesures multiples créent une technologie de gestion de la fatigue plus robuste.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66</a:t>
            </a:fld>
            <a:endParaRPr lang="en-US" dirty="0"/>
          </a:p>
        </p:txBody>
      </p:sp>
    </p:spTree>
    <p:extLst>
      <p:ext uri="{BB962C8B-B14F-4D97-AF65-F5344CB8AC3E}">
        <p14:creationId xmlns="" xmlns:p14="http://schemas.microsoft.com/office/powerpoint/2010/main" val="35405288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Un programme de gestion de la fatigue complet est un concept d’équipe, et les technologies de gestion de la fatigue ne représentent qu’une partie de l’équation.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67</a:t>
            </a:fld>
            <a:endParaRPr lang="en-US" dirty="0"/>
          </a:p>
        </p:txBody>
      </p:sp>
    </p:spTree>
    <p:extLst>
      <p:ext uri="{BB962C8B-B14F-4D97-AF65-F5344CB8AC3E}">
        <p14:creationId xmlns="" xmlns:p14="http://schemas.microsoft.com/office/powerpoint/2010/main" val="24187094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r>
              <a:rPr lang="fr-CA" dirty="0" smtClean="0"/>
              <a:t>« Lorsqu’on procède à l’implantation de n’importe quel type de technologie de gestion de la fatigue, il est important de suivre les huit meilleures pratiques suivantes : </a:t>
            </a:r>
          </a:p>
          <a:p>
            <a:r>
              <a:rPr lang="fr-CA" dirty="0" smtClean="0"/>
              <a:t>1. La technologie doit s’intégrer</a:t>
            </a:r>
            <a:r>
              <a:rPr lang="fr-CA" b="1" dirty="0" smtClean="0"/>
              <a:t> </a:t>
            </a:r>
            <a:r>
              <a:rPr lang="fr-CA" dirty="0" smtClean="0"/>
              <a:t>à l’ensemble du programme de gestion de la fatigue.</a:t>
            </a:r>
          </a:p>
          <a:p>
            <a:r>
              <a:rPr lang="fr-CA" dirty="0" smtClean="0"/>
              <a:t>2. L’ensemble des fonctionnalités</a:t>
            </a:r>
            <a:r>
              <a:rPr lang="fr-CA" b="1" dirty="0" smtClean="0"/>
              <a:t> </a:t>
            </a:r>
            <a:r>
              <a:rPr lang="fr-CA" dirty="0" smtClean="0"/>
              <a:t>du système doit être pleinement exploité.</a:t>
            </a:r>
          </a:p>
          <a:p>
            <a:r>
              <a:rPr lang="fr-CA" dirty="0" smtClean="0"/>
              <a:t>3. Des protocoles clairement définis doivent être élaborés.</a:t>
            </a:r>
          </a:p>
          <a:p>
            <a:r>
              <a:rPr lang="fr-CA" dirty="0" smtClean="0"/>
              <a:t>4. Le rôle des technologies de gestion de la fatigue doit être expliqué aux conducteurs.</a:t>
            </a:r>
          </a:p>
          <a:p>
            <a:r>
              <a:rPr lang="fr-CA" dirty="0" smtClean="0"/>
              <a:t>5. On doit susciter des attentes porteuses chez les conducteurs. </a:t>
            </a:r>
          </a:p>
          <a:p>
            <a:r>
              <a:rPr lang="fr-CA" dirty="0" smtClean="0"/>
              <a:t>6. Des commentaires cohérents et détaillés doivent être présentés aux conducteurs.</a:t>
            </a:r>
          </a:p>
          <a:p>
            <a:r>
              <a:rPr lang="fr-CA" dirty="0" smtClean="0"/>
              <a:t>7. On doit maintenir un bon climat.</a:t>
            </a:r>
          </a:p>
          <a:p>
            <a:r>
              <a:rPr lang="fr-CA" dirty="0" smtClean="0"/>
              <a:t>8. On doit renforcer l’idée que la sécurité est l’affaire de tous.</a:t>
            </a:r>
          </a:p>
          <a:p>
            <a:endParaRPr lang="fr-CA" dirty="0" smtClean="0"/>
          </a:p>
          <a:p>
            <a:r>
              <a:rPr lang="fr-CA" dirty="0" smtClean="0"/>
              <a:t>Ceci conclut le module 10 du Programme nord-américain de gestion de la fatigue. Vous pouvez revenir en arrière à tout moment et revoir ce module au besoin. »</a:t>
            </a:r>
            <a:endParaRPr lang="en-US" b="1" dirty="0" smtClean="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68</a:t>
            </a:fld>
            <a:endParaRPr lang="en-US" dirty="0"/>
          </a:p>
        </p:txBody>
      </p:sp>
    </p:spTree>
    <p:extLst>
      <p:ext uri="{BB962C8B-B14F-4D97-AF65-F5344CB8AC3E}">
        <p14:creationId xmlns="" xmlns:p14="http://schemas.microsoft.com/office/powerpoint/2010/main" val="205974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r>
              <a:rPr lang="fr-CA" dirty="0" smtClean="0"/>
              <a:t>« Les statistiques montrent que la fatigue est un important problème de sécurité routière. L’étude sur les causes des accidents de véhicules lourds dirigée par la </a:t>
            </a:r>
            <a:r>
              <a:rPr lang="fr-CA" dirty="0" err="1" smtClean="0"/>
              <a:t>Federal</a:t>
            </a:r>
            <a:r>
              <a:rPr lang="fr-CA" dirty="0" smtClean="0"/>
              <a:t> </a:t>
            </a:r>
            <a:r>
              <a:rPr lang="fr-CA" dirty="0" err="1" smtClean="0"/>
              <a:t>Motor</a:t>
            </a:r>
            <a:r>
              <a:rPr lang="fr-CA" dirty="0" smtClean="0"/>
              <a:t> Carrier </a:t>
            </a:r>
            <a:r>
              <a:rPr lang="fr-CA" dirty="0" err="1" smtClean="0"/>
              <a:t>Safety</a:t>
            </a:r>
            <a:r>
              <a:rPr lang="fr-CA" dirty="0" smtClean="0"/>
              <a:t> Administration a révélé qu’environ 4 % de ces accidents avaient été directement causés par l’endormissement du conducteur et que la fatigue avait été un facteur contributif de 13 % des accidents.</a:t>
            </a:r>
          </a:p>
          <a:p>
            <a:r>
              <a:rPr lang="fr-CA" dirty="0" smtClean="0"/>
              <a:t>De plus, selon une étude réalisée en 1990 par le National Transportation </a:t>
            </a:r>
            <a:r>
              <a:rPr lang="fr-CA" dirty="0" err="1" smtClean="0"/>
              <a:t>Safety</a:t>
            </a:r>
            <a:r>
              <a:rPr lang="fr-CA" dirty="0" smtClean="0"/>
              <a:t> </a:t>
            </a:r>
            <a:r>
              <a:rPr lang="fr-CA" dirty="0" err="1" smtClean="0"/>
              <a:t>Board</a:t>
            </a:r>
            <a:r>
              <a:rPr lang="fr-CA" dirty="0" smtClean="0"/>
              <a:t>, sur 182 accidents de véhicules lourds ayant entraîné la mort du conducteur, la fatigue était la cause principale dans 31 % des cas.</a:t>
            </a:r>
          </a:p>
          <a:p>
            <a:r>
              <a:rPr lang="fr-CA" dirty="0" smtClean="0"/>
              <a:t>Une étude australienne a également révélé que les conducteurs de véhicules lourds qui avaient eu moins de six heures de sommeil étaient trois fois plus susceptibles de subir un incident grave. »</a:t>
            </a:r>
            <a:endParaRPr lang="en-US" b="1" i="0" dirty="0" smtClean="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7</a:t>
            </a:fld>
            <a:endParaRPr lang="en-US" dirty="0"/>
          </a:p>
        </p:txBody>
      </p:sp>
    </p:spTree>
    <p:extLst>
      <p:ext uri="{BB962C8B-B14F-4D97-AF65-F5344CB8AC3E}">
        <p14:creationId xmlns="" xmlns:p14="http://schemas.microsoft.com/office/powerpoint/2010/main" val="21109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en-US" sz="1300" dirty="0" smtClean="0">
                <a:latin typeface="Calibri"/>
              </a:rPr>
              <a:t>« </a:t>
            </a:r>
            <a:r>
              <a:rPr lang="fr-CA" dirty="0" smtClean="0"/>
              <a:t>Les technologies de gestion de la fatigue sont des innovations de pointe visant à prévenir, à reconnaître, à signaler et à réduire la fatigue des conducteurs et les erreurs de conduite liées à la fatigue. Ces technologies interviennent à trois points de vue : les mesures externes au conducteur, comme la modélisation de la fatigue par exemple; les mesures physiologiques et les habiletés psychomotrices du conducteur, par exemple les mouvements des yeux; et la cinématique du véhicule ou les données sur les interventions du conducteur, comme le maintien de la trajectoire. »</a:t>
            </a:r>
            <a:endParaRPr lang="en-US" sz="1300" dirty="0" smtClean="0">
              <a:latin typeface="Calibri"/>
            </a:endParaRPr>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8</a:t>
            </a:fld>
            <a:endParaRPr lang="en-US" dirty="0"/>
          </a:p>
        </p:txBody>
      </p:sp>
    </p:spTree>
    <p:extLst>
      <p:ext uri="{BB962C8B-B14F-4D97-AF65-F5344CB8AC3E}">
        <p14:creationId xmlns="" xmlns:p14="http://schemas.microsoft.com/office/powerpoint/2010/main" val="2269348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sz="1300" b="1" dirty="0" smtClean="0">
                <a:latin typeface="Calibri"/>
              </a:rPr>
              <a:t>Narration :  </a:t>
            </a:r>
          </a:p>
          <a:p>
            <a:pPr defTabSz="966612"/>
            <a:r>
              <a:rPr lang="fr-CA" dirty="0" smtClean="0"/>
              <a:t>« Les technologies de gestion de la fatigue se regroupent selon deux principales catégories : pour l’administration et pour le conducteur. Chacune d’elles comprend deux sous-ensembles de technologies de gestion de la fatigue : à l’intérieur du véhicule et à l’extérieur du véhicule. À noter que ces catégories et sous-ensembles sont susceptibles de se chevaucher. »</a:t>
            </a:r>
            <a:endParaRPr lang="en-US" dirty="0"/>
          </a:p>
        </p:txBody>
      </p:sp>
      <p:sp>
        <p:nvSpPr>
          <p:cNvPr id="4" name="Slide Number Placeholder 3"/>
          <p:cNvSpPr>
            <a:spLocks noGrp="1"/>
          </p:cNvSpPr>
          <p:nvPr>
            <p:ph type="sldNum" sz="quarter" idx="10"/>
          </p:nvPr>
        </p:nvSpPr>
        <p:spPr/>
        <p:txBody>
          <a:bodyPr/>
          <a:lstStyle/>
          <a:p>
            <a:pPr defTabSz="966612"/>
            <a:fld id="{B1547036-5764-4544-935C-5E5ED86B376C}" type="slidenum">
              <a:rPr lang="en-US">
                <a:latin typeface="Calibri"/>
              </a:rPr>
              <a:pPr defTabSz="966612"/>
              <a:t>9</a:t>
            </a:fld>
            <a:endParaRPr lang="en-US" dirty="0"/>
          </a:p>
        </p:txBody>
      </p:sp>
    </p:spTree>
    <p:extLst>
      <p:ext uri="{BB962C8B-B14F-4D97-AF65-F5344CB8AC3E}">
        <p14:creationId xmlns="" xmlns:p14="http://schemas.microsoft.com/office/powerpoint/2010/main" val="2796975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175"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userDrawn="1"/>
        </p:nvSpPr>
        <p:spPr>
          <a:xfrm>
            <a:off x="0" y="488950"/>
            <a:ext cx="9144000" cy="16002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8975" y="554037"/>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Footer Placeholder 4"/>
          <p:cNvSpPr>
            <a:spLocks noGrp="1"/>
          </p:cNvSpPr>
          <p:nvPr>
            <p:ph type="ftr" sz="quarter" idx="10"/>
          </p:nvPr>
        </p:nvSpPr>
        <p:spPr>
          <a:xfrm>
            <a:off x="3124200" y="6400800"/>
            <a:ext cx="2895600" cy="365125"/>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1"/>
          </p:nvPr>
        </p:nvSpPr>
        <p:spPr>
          <a:xfrm>
            <a:off x="6705600" y="6400800"/>
            <a:ext cx="2133600" cy="365125"/>
          </a:xfrm>
          <a:prstGeom prst="rect">
            <a:avLst/>
          </a:prstGeom>
        </p:spPr>
        <p:txBody>
          <a:bodyPr/>
          <a:lstStyle>
            <a:lvl1pPr>
              <a:defRPr smtClean="0"/>
            </a:lvl1pPr>
          </a:lstStyle>
          <a:p>
            <a:pPr>
              <a:defRPr/>
            </a:pPr>
            <a:fld id="{85839348-6D7C-44EF-9D02-6ED4315368EF}" type="slidenum">
              <a:rPr lang="en-US"/>
              <a:pPr>
                <a:defRPr/>
              </a:pPr>
              <a:t>‹N°›</a:t>
            </a:fld>
            <a:endParaRPr lang="en-US"/>
          </a:p>
        </p:txBody>
      </p:sp>
      <p:pic>
        <p:nvPicPr>
          <p:cNvPr id="6" name="Picture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175" y="5240625"/>
            <a:ext cx="3044825" cy="1629249"/>
          </a:xfrm>
          <a:prstGeom prst="rect">
            <a:avLst/>
          </a:prstGeom>
        </p:spPr>
      </p:pic>
    </p:spTree>
    <p:extLst>
      <p:ext uri="{BB962C8B-B14F-4D97-AF65-F5344CB8AC3E}">
        <p14:creationId xmlns="" xmlns:p14="http://schemas.microsoft.com/office/powerpoint/2010/main" val="420508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userDrawn="1"/>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a:spLocks noGrp="1"/>
          </p:cNvSpPr>
          <p:nvPr>
            <p:ph type="ctrTitle"/>
          </p:nvPr>
        </p:nvSpPr>
        <p:spPr>
          <a:xfrm>
            <a:off x="0" y="1752600"/>
            <a:ext cx="9144000" cy="1524000"/>
          </a:xfrm>
          <a:solidFill>
            <a:srgbClr val="C00000">
              <a:alpha val="60000"/>
            </a:srgbClr>
          </a:solidFill>
          <a:ln w="50800" cmpd="tri">
            <a:noFill/>
          </a:ln>
        </p:spPr>
        <p:txBody>
          <a:bodyPr/>
          <a:lstStyle>
            <a:lvl1pPr>
              <a:defRPr>
                <a:solidFill>
                  <a:schemeClr val="bg1"/>
                </a:solidFill>
              </a:defRPr>
            </a:lvl1pPr>
          </a:lstStyle>
          <a:p>
            <a:r>
              <a:rPr lang="en-US" dirty="0" smtClean="0"/>
              <a:t>Subtitle</a:t>
            </a:r>
            <a:endParaRPr lang="en-US" dirty="0"/>
          </a:p>
        </p:txBody>
      </p:sp>
      <p:sp>
        <p:nvSpPr>
          <p:cNvPr id="6" name="Footer Placeholder 2"/>
          <p:cNvSpPr>
            <a:spLocks noGrp="1"/>
          </p:cNvSpPr>
          <p:nvPr>
            <p:ph type="ftr" sz="quarter" idx="10"/>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3"/>
          <p:cNvSpPr>
            <a:spLocks noGrp="1"/>
          </p:cNvSpPr>
          <p:nvPr>
            <p:ph type="sldNum" sz="quarter" idx="11"/>
          </p:nvPr>
        </p:nvSpPr>
        <p:spPr>
          <a:xfrm>
            <a:off x="6553200" y="6356350"/>
            <a:ext cx="2133600" cy="365125"/>
          </a:xfrm>
          <a:prstGeom prst="rect">
            <a:avLst/>
          </a:prstGeom>
        </p:spPr>
        <p:txBody>
          <a:bodyPr/>
          <a:lstStyle>
            <a:lvl1pPr>
              <a:defRPr smtClean="0"/>
            </a:lvl1pPr>
          </a:lstStyle>
          <a:p>
            <a:pPr>
              <a:defRPr/>
            </a:pPr>
            <a:fld id="{14693AB8-20FA-4DF6-A192-22F259B1C570}" type="slidenum">
              <a:rPr lang="en-US"/>
              <a:pPr>
                <a:defRPr/>
              </a:pPr>
              <a:t>‹N°›</a:t>
            </a:fld>
            <a:endParaRPr lang="en-US"/>
          </a:p>
        </p:txBody>
      </p:sp>
    </p:spTree>
    <p:extLst>
      <p:ext uri="{BB962C8B-B14F-4D97-AF65-F5344CB8AC3E}">
        <p14:creationId xmlns="" xmlns:p14="http://schemas.microsoft.com/office/powerpoint/2010/main" val="156406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7"/>
          <p:cNvSpPr txBox="1">
            <a:spLocks/>
          </p:cNvSpPr>
          <p:nvPr userDrawn="1"/>
        </p:nvSpPr>
        <p:spPr>
          <a:xfrm>
            <a:off x="457200" y="228600"/>
            <a:ext cx="8229600" cy="12192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6"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buNone/>
            </a:pPr>
            <a:r>
              <a:rPr lang="en-US" sz="1200" b="0" i="0" kern="1200" dirty="0">
                <a:solidFill>
                  <a:srgbClr val="898989"/>
                </a:solidFill>
                <a:latin typeface="Calibri"/>
                <a:ea typeface="+mn-ea"/>
                <a:cs typeface="+mn-cs"/>
              </a:rPr>
              <a:t>PNAGF  |  </a:t>
            </a:r>
            <a:r>
              <a:rPr lang="en-US" sz="1200" b="0" i="0" kern="1200" dirty="0" err="1">
                <a:solidFill>
                  <a:srgbClr val="898989"/>
                </a:solidFill>
                <a:latin typeface="Calibri"/>
                <a:ea typeface="+mn-ea"/>
                <a:cs typeface="+mn-cs"/>
              </a:rPr>
              <a:t>Programme</a:t>
            </a:r>
            <a:r>
              <a:rPr lang="en-US" sz="1200" b="0" i="0" kern="1200" dirty="0">
                <a:solidFill>
                  <a:srgbClr val="898989"/>
                </a:solidFill>
                <a:latin typeface="Calibri"/>
                <a:ea typeface="+mn-ea"/>
                <a:cs typeface="+mn-cs"/>
              </a:rPr>
              <a:t> </a:t>
            </a:r>
            <a:r>
              <a:rPr lang="en-US" sz="1200" b="0" i="0" kern="1200" dirty="0" err="1">
                <a:solidFill>
                  <a:srgbClr val="898989"/>
                </a:solidFill>
                <a:latin typeface="Calibri"/>
                <a:ea typeface="+mn-ea"/>
                <a:cs typeface="+mn-cs"/>
              </a:rPr>
              <a:t>nord-américain</a:t>
            </a:r>
            <a:r>
              <a:rPr lang="en-US" sz="1200" b="0" i="0" kern="1200" dirty="0">
                <a:solidFill>
                  <a:srgbClr val="898989"/>
                </a:solidFill>
                <a:latin typeface="Calibri"/>
                <a:ea typeface="+mn-ea"/>
                <a:cs typeface="+mn-cs"/>
              </a:rPr>
              <a:t> de </a:t>
            </a:r>
            <a:r>
              <a:rPr lang="en-US" sz="1200" b="0" i="0" kern="1200" dirty="0" err="1">
                <a:solidFill>
                  <a:srgbClr val="898989"/>
                </a:solidFill>
                <a:latin typeface="Calibri"/>
                <a:ea typeface="+mn-ea"/>
                <a:cs typeface="+mn-cs"/>
              </a:rPr>
              <a:t>gestion</a:t>
            </a:r>
            <a:r>
              <a:rPr lang="en-US" sz="1200" b="0" i="0" kern="1200" dirty="0">
                <a:solidFill>
                  <a:srgbClr val="898989"/>
                </a:solidFill>
                <a:latin typeface="Calibri"/>
                <a:ea typeface="+mn-ea"/>
                <a:cs typeface="+mn-cs"/>
              </a:rPr>
              <a:t> de la fatigue</a:t>
            </a:r>
          </a:p>
          <a:p>
            <a:pPr marL="0" marR="0" indent="0" algn="ctr" defTabSz="914400">
              <a:lnSpc>
                <a:spcPct val="100000"/>
              </a:lnSpc>
              <a:spcBef>
                <a:spcPct val="0"/>
              </a:spcBef>
              <a:spcAft>
                <a:spcPct val="0"/>
              </a:spcAft>
              <a:buNone/>
              <a:tabLst/>
            </a:pPr>
            <a:r>
              <a:rPr lang="en-US" sz="1100" b="0" i="0" dirty="0">
                <a:solidFill>
                  <a:srgbClr val="898989"/>
                </a:solidFill>
                <a:latin typeface="Calibri"/>
                <a:ea typeface="+mn-ea"/>
                <a:cs typeface="+mn-cs"/>
              </a:rPr>
              <a:t>Copyright © 2012</a:t>
            </a:r>
          </a:p>
          <a:p>
            <a:pPr algn="l" defTabSz="914400">
              <a:buNone/>
            </a:pPr>
            <a:endParaRPr lang="en-US" dirty="0"/>
          </a:p>
        </p:txBody>
      </p:sp>
      <p:sp>
        <p:nvSpPr>
          <p:cNvPr id="2" name="Title 1"/>
          <p:cNvSpPr>
            <a:spLocks noGrp="1"/>
          </p:cNvSpPr>
          <p:nvPr>
            <p:ph type="title"/>
          </p:nvPr>
        </p:nvSpPr>
        <p:spPr/>
        <p:txBody>
          <a:bodyPr/>
          <a:lstStyle>
            <a:lvl1pPr>
              <a:lnSpc>
                <a:spcPts val="458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eaLnBrk="1" hangingPunct="1">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6"/>
          <p:cNvSpPr txBox="1">
            <a:spLocks/>
          </p:cNvSpPr>
          <p:nvPr userDrawn="1"/>
        </p:nvSpPr>
        <p:spPr>
          <a:xfrm>
            <a:off x="6686145" y="63701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buNone/>
            </a:pPr>
            <a:fld id="{642927B0-CCC6-4C4E-9D65-320C8D09312A}" type="slidenum">
              <a:rPr lang="en-US" sz="1400" b="0" i="0">
                <a:latin typeface="Calibri"/>
                <a:ea typeface="+mn-ea"/>
                <a:cs typeface="+mn-cs"/>
              </a:rPr>
              <a:pPr algn="r" defTabSz="914400">
                <a:buNone/>
              </a:pPr>
              <a:t>‹N°›</a:t>
            </a:fld>
            <a:endParaRPr lang="en-US" sz="1400" b="0" i="0" dirty="0">
              <a:latin typeface="Calibri"/>
              <a:ea typeface="+mn-ea"/>
              <a:cs typeface="+mn-cs"/>
            </a:endParaRPr>
          </a:p>
        </p:txBody>
      </p:sp>
    </p:spTree>
    <p:extLst>
      <p:ext uri="{BB962C8B-B14F-4D97-AF65-F5344CB8AC3E}">
        <p14:creationId xmlns="" xmlns:p14="http://schemas.microsoft.com/office/powerpoint/2010/main" val="202635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Title 7"/>
          <p:cNvSpPr txBox="1">
            <a:spLocks/>
          </p:cNvSpPr>
          <p:nvPr userDrawn="1"/>
        </p:nvSpPr>
        <p:spPr>
          <a:xfrm>
            <a:off x="457200" y="228600"/>
            <a:ext cx="8229600" cy="1143000"/>
          </a:xfrm>
          <a:prstGeom prst="rect">
            <a:avLst/>
          </a:prstGeom>
          <a:solidFill>
            <a:schemeClr val="accent1"/>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US" dirty="0" smtClean="0">
              <a:solidFill>
                <a:schemeClr val="bg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eaLnBrk="1" hangingPunct="1">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buNone/>
            </a:pPr>
            <a:r>
              <a:rPr lang="en-US" sz="1200" b="0" i="0" kern="1200" dirty="0">
                <a:solidFill>
                  <a:srgbClr val="898989"/>
                </a:solidFill>
                <a:latin typeface="Calibri"/>
                <a:ea typeface="+mn-ea"/>
                <a:cs typeface="+mn-cs"/>
              </a:rPr>
              <a:t>PNAGF  |  </a:t>
            </a:r>
            <a:r>
              <a:rPr lang="en-US" sz="1200" b="0" i="0" kern="1200" dirty="0" err="1">
                <a:solidFill>
                  <a:srgbClr val="898989"/>
                </a:solidFill>
                <a:latin typeface="Calibri"/>
                <a:ea typeface="+mn-ea"/>
                <a:cs typeface="+mn-cs"/>
              </a:rPr>
              <a:t>Programme</a:t>
            </a:r>
            <a:r>
              <a:rPr lang="en-US" sz="1200" b="0" i="0" kern="1200" dirty="0">
                <a:solidFill>
                  <a:srgbClr val="898989"/>
                </a:solidFill>
                <a:latin typeface="Calibri"/>
                <a:ea typeface="+mn-ea"/>
                <a:cs typeface="+mn-cs"/>
              </a:rPr>
              <a:t> </a:t>
            </a:r>
            <a:r>
              <a:rPr lang="en-US" sz="1200" b="0" i="0" kern="1200" dirty="0" err="1">
                <a:solidFill>
                  <a:srgbClr val="898989"/>
                </a:solidFill>
                <a:latin typeface="Calibri"/>
                <a:ea typeface="+mn-ea"/>
                <a:cs typeface="+mn-cs"/>
              </a:rPr>
              <a:t>nord-américain</a:t>
            </a:r>
            <a:r>
              <a:rPr lang="en-US" sz="1200" b="0" i="0" kern="1200" dirty="0">
                <a:solidFill>
                  <a:srgbClr val="898989"/>
                </a:solidFill>
                <a:latin typeface="Calibri"/>
                <a:ea typeface="+mn-ea"/>
                <a:cs typeface="+mn-cs"/>
              </a:rPr>
              <a:t> de </a:t>
            </a:r>
            <a:r>
              <a:rPr lang="en-US" sz="1200" b="0" i="0" kern="1200" dirty="0" err="1">
                <a:solidFill>
                  <a:srgbClr val="898989"/>
                </a:solidFill>
                <a:latin typeface="Calibri"/>
                <a:ea typeface="+mn-ea"/>
                <a:cs typeface="+mn-cs"/>
              </a:rPr>
              <a:t>gestion</a:t>
            </a:r>
            <a:r>
              <a:rPr lang="en-US" sz="1200" b="0" i="0" kern="1200" dirty="0">
                <a:solidFill>
                  <a:srgbClr val="898989"/>
                </a:solidFill>
                <a:latin typeface="Calibri"/>
                <a:ea typeface="+mn-ea"/>
                <a:cs typeface="+mn-cs"/>
              </a:rPr>
              <a:t> de la fatigue</a:t>
            </a:r>
          </a:p>
          <a:p>
            <a:pPr marL="0" marR="0" indent="0" algn="ctr" defTabSz="914400">
              <a:lnSpc>
                <a:spcPct val="100000"/>
              </a:lnSpc>
              <a:spcBef>
                <a:spcPct val="0"/>
              </a:spcBef>
              <a:spcAft>
                <a:spcPct val="0"/>
              </a:spcAft>
              <a:buNone/>
              <a:tabLst/>
            </a:pPr>
            <a:r>
              <a:rPr lang="en-US" sz="1100" b="0" i="0" dirty="0">
                <a:solidFill>
                  <a:srgbClr val="898989"/>
                </a:solidFill>
                <a:latin typeface="Calibri"/>
                <a:ea typeface="+mn-ea"/>
                <a:cs typeface="+mn-cs"/>
              </a:rPr>
              <a:t>Copyright © 2012</a:t>
            </a:r>
          </a:p>
          <a:p>
            <a:pPr algn="l" defTabSz="914400">
              <a:buNone/>
            </a:pPr>
            <a:endParaRPr lang="en-US" dirty="0"/>
          </a:p>
        </p:txBody>
      </p:sp>
      <p:sp>
        <p:nvSpPr>
          <p:cNvPr id="8" name="Slide Number Placeholder 6"/>
          <p:cNvSpPr txBox="1">
            <a:spLocks/>
          </p:cNvSpPr>
          <p:nvPr userDrawn="1"/>
        </p:nvSpPr>
        <p:spPr>
          <a:xfrm>
            <a:off x="6686145" y="63701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buNone/>
            </a:pPr>
            <a:fld id="{642927B0-CCC6-4C4E-9D65-320C8D09312A}" type="slidenum">
              <a:rPr lang="en-US" sz="1400" b="0" i="0">
                <a:latin typeface="Calibri"/>
                <a:ea typeface="+mn-ea"/>
                <a:cs typeface="+mn-cs"/>
              </a:rPr>
              <a:pPr algn="r" defTabSz="914400">
                <a:buNone/>
              </a:pPr>
              <a:t>‹N°›</a:t>
            </a:fld>
            <a:endParaRPr lang="en-US" sz="1400" b="0" i="0" dirty="0">
              <a:latin typeface="Calibri"/>
              <a:ea typeface="+mn-ea"/>
              <a:cs typeface="+mn-cs"/>
            </a:endParaRPr>
          </a:p>
        </p:txBody>
      </p:sp>
    </p:spTree>
    <p:extLst>
      <p:ext uri="{BB962C8B-B14F-4D97-AF65-F5344CB8AC3E}">
        <p14:creationId xmlns="" xmlns:p14="http://schemas.microsoft.com/office/powerpoint/2010/main" val="133822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Title 7"/>
          <p:cNvSpPr txBox="1">
            <a:spLocks/>
          </p:cNvSpPr>
          <p:nvPr userDrawn="1"/>
        </p:nvSpPr>
        <p:spPr bwMode="auto">
          <a:xfrm>
            <a:off x="457200" y="304800"/>
            <a:ext cx="8229600" cy="1143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sz="4400">
              <a:solidFill>
                <a:schemeClr val="bg1"/>
              </a:solidFill>
              <a:latin typeface="Calibri" pitchFamily="34" charset="0"/>
            </a:endParaRPr>
          </a:p>
        </p:txBody>
      </p:sp>
      <p:sp>
        <p:nvSpPr>
          <p:cNvPr id="5" name="Content Placeholder 4"/>
          <p:cNvSpPr>
            <a:spLocks noGrp="1"/>
          </p:cNvSpPr>
          <p:nvPr>
            <p:ph sz="half" idx="1"/>
          </p:nvPr>
        </p:nvSpPr>
        <p:spPr>
          <a:xfrm>
            <a:off x="4572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6" name="Content Placeholder 4"/>
          <p:cNvSpPr>
            <a:spLocks noGrp="1"/>
          </p:cNvSpPr>
          <p:nvPr>
            <p:ph sz="half" idx="13"/>
          </p:nvPr>
        </p:nvSpPr>
        <p:spPr>
          <a:xfrm>
            <a:off x="3200400" y="1600200"/>
            <a:ext cx="2743200" cy="4525963"/>
          </a:xfrm>
          <a:ln>
            <a:solidFill>
              <a:schemeClr val="accent1"/>
            </a:solidFill>
          </a:ln>
        </p:spPr>
        <p:txBody>
          <a:bodyPr/>
          <a:lstStyle/>
          <a:p>
            <a:r>
              <a:rPr lang="en-US" dirty="0" smtClean="0"/>
              <a:t>Text goes here</a:t>
            </a:r>
          </a:p>
          <a:p>
            <a:r>
              <a:rPr lang="en-US" dirty="0" smtClean="0"/>
              <a:t>3 column</a:t>
            </a:r>
            <a:endParaRPr lang="en-US" dirty="0"/>
          </a:p>
        </p:txBody>
      </p:sp>
      <p:sp>
        <p:nvSpPr>
          <p:cNvPr id="7" name="Content Placeholder 4"/>
          <p:cNvSpPr>
            <a:spLocks noGrp="1"/>
          </p:cNvSpPr>
          <p:nvPr>
            <p:ph sz="half" idx="14"/>
          </p:nvPr>
        </p:nvSpPr>
        <p:spPr>
          <a:xfrm>
            <a:off x="5943600" y="1600200"/>
            <a:ext cx="2743200" cy="4525963"/>
          </a:xfrm>
          <a:noFill/>
          <a:ln>
            <a:solidFill>
              <a:schemeClr val="accent1"/>
            </a:solidFill>
          </a:ln>
        </p:spPr>
        <p:txBody>
          <a:bodyPr/>
          <a:lstStyle/>
          <a:p>
            <a:r>
              <a:rPr lang="en-US" dirty="0" smtClean="0"/>
              <a:t>Text goes here</a:t>
            </a:r>
          </a:p>
          <a:p>
            <a:r>
              <a:rPr lang="en-US" dirty="0" smtClean="0"/>
              <a:t>3 column</a:t>
            </a:r>
            <a:endParaRPr lang="en-US" dirty="0"/>
          </a:p>
        </p:txBody>
      </p:sp>
      <p:sp>
        <p:nvSpPr>
          <p:cNvPr id="8"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buNone/>
            </a:pPr>
            <a:r>
              <a:rPr lang="en-US" sz="1200" b="0" i="0" kern="1200" dirty="0">
                <a:solidFill>
                  <a:srgbClr val="898989"/>
                </a:solidFill>
                <a:latin typeface="Calibri"/>
                <a:ea typeface="+mn-ea"/>
                <a:cs typeface="+mn-cs"/>
              </a:rPr>
              <a:t>PNAGF  |  </a:t>
            </a:r>
            <a:r>
              <a:rPr lang="en-US" sz="1200" b="0" i="0" kern="1200" dirty="0" err="1">
                <a:solidFill>
                  <a:srgbClr val="898989"/>
                </a:solidFill>
                <a:latin typeface="Calibri"/>
                <a:ea typeface="+mn-ea"/>
                <a:cs typeface="+mn-cs"/>
              </a:rPr>
              <a:t>Programme</a:t>
            </a:r>
            <a:r>
              <a:rPr lang="en-US" sz="1200" b="0" i="0" kern="1200" dirty="0">
                <a:solidFill>
                  <a:srgbClr val="898989"/>
                </a:solidFill>
                <a:latin typeface="Calibri"/>
                <a:ea typeface="+mn-ea"/>
                <a:cs typeface="+mn-cs"/>
              </a:rPr>
              <a:t> </a:t>
            </a:r>
            <a:r>
              <a:rPr lang="en-US" sz="1200" b="0" i="0" kern="1200" dirty="0" err="1">
                <a:solidFill>
                  <a:srgbClr val="898989"/>
                </a:solidFill>
                <a:latin typeface="Calibri"/>
                <a:ea typeface="+mn-ea"/>
                <a:cs typeface="+mn-cs"/>
              </a:rPr>
              <a:t>nord-américain</a:t>
            </a:r>
            <a:r>
              <a:rPr lang="en-US" sz="1200" b="0" i="0" kern="1200" dirty="0">
                <a:solidFill>
                  <a:srgbClr val="898989"/>
                </a:solidFill>
                <a:latin typeface="Calibri"/>
                <a:ea typeface="+mn-ea"/>
                <a:cs typeface="+mn-cs"/>
              </a:rPr>
              <a:t> de </a:t>
            </a:r>
            <a:r>
              <a:rPr lang="en-US" sz="1200" b="0" i="0" kern="1200" dirty="0" err="1">
                <a:solidFill>
                  <a:srgbClr val="898989"/>
                </a:solidFill>
                <a:latin typeface="Calibri"/>
                <a:ea typeface="+mn-ea"/>
                <a:cs typeface="+mn-cs"/>
              </a:rPr>
              <a:t>gestion</a:t>
            </a:r>
            <a:r>
              <a:rPr lang="en-US" sz="1200" b="0" i="0" kern="1200" dirty="0">
                <a:solidFill>
                  <a:srgbClr val="898989"/>
                </a:solidFill>
                <a:latin typeface="Calibri"/>
                <a:ea typeface="+mn-ea"/>
                <a:cs typeface="+mn-cs"/>
              </a:rPr>
              <a:t> de la fatigue</a:t>
            </a:r>
          </a:p>
          <a:p>
            <a:pPr marL="0" marR="0" indent="0" algn="ctr" defTabSz="914400">
              <a:lnSpc>
                <a:spcPct val="100000"/>
              </a:lnSpc>
              <a:spcBef>
                <a:spcPct val="0"/>
              </a:spcBef>
              <a:spcAft>
                <a:spcPct val="0"/>
              </a:spcAft>
              <a:buNone/>
              <a:tabLst/>
            </a:pPr>
            <a:r>
              <a:rPr lang="en-US" sz="1100" b="0" i="0" dirty="0">
                <a:solidFill>
                  <a:srgbClr val="898989"/>
                </a:solidFill>
                <a:latin typeface="Calibri"/>
                <a:ea typeface="+mn-ea"/>
                <a:cs typeface="+mn-cs"/>
              </a:rPr>
              <a:t>Copyright © 2012</a:t>
            </a:r>
          </a:p>
          <a:p>
            <a:pPr algn="l" defTabSz="914400">
              <a:buNone/>
            </a:pPr>
            <a:endParaRPr lang="en-US" dirty="0"/>
          </a:p>
        </p:txBody>
      </p:sp>
      <p:sp>
        <p:nvSpPr>
          <p:cNvPr id="10" name="Slide Number Placeholder 6"/>
          <p:cNvSpPr txBox="1">
            <a:spLocks/>
          </p:cNvSpPr>
          <p:nvPr userDrawn="1"/>
        </p:nvSpPr>
        <p:spPr>
          <a:xfrm>
            <a:off x="6686145" y="63701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buNone/>
            </a:pPr>
            <a:fld id="{642927B0-CCC6-4C4E-9D65-320C8D09312A}" type="slidenum">
              <a:rPr lang="en-US" sz="1400" b="0" i="0">
                <a:latin typeface="Calibri"/>
                <a:ea typeface="+mn-ea"/>
                <a:cs typeface="+mn-cs"/>
              </a:rPr>
              <a:pPr algn="r" defTabSz="914400">
                <a:buNone/>
              </a:pPr>
              <a:t>‹N°›</a:t>
            </a:fld>
            <a:endParaRPr lang="en-US" sz="1400" b="0" i="0" dirty="0">
              <a:latin typeface="Calibri"/>
              <a:ea typeface="+mn-ea"/>
              <a:cs typeface="+mn-cs"/>
            </a:endParaRPr>
          </a:p>
        </p:txBody>
      </p:sp>
    </p:spTree>
    <p:extLst>
      <p:ext uri="{BB962C8B-B14F-4D97-AF65-F5344CB8AC3E}">
        <p14:creationId xmlns="" xmlns:p14="http://schemas.microsoft.com/office/powerpoint/2010/main" val="351625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Footer Placeholder 5"/>
          <p:cNvSpPr txBox="1">
            <a:spLocks/>
          </p:cNvSpPr>
          <p:nvPr userDrawn="1"/>
        </p:nvSpPr>
        <p:spPr>
          <a:xfrm>
            <a:off x="2743200" y="6483953"/>
            <a:ext cx="4267200" cy="34925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buNone/>
            </a:pPr>
            <a:r>
              <a:rPr lang="en-US" sz="1200" b="0" i="0" kern="1200" dirty="0">
                <a:solidFill>
                  <a:srgbClr val="898989"/>
                </a:solidFill>
                <a:latin typeface="Calibri"/>
                <a:ea typeface="+mn-ea"/>
                <a:cs typeface="+mn-cs"/>
              </a:rPr>
              <a:t>PNAGF  |  </a:t>
            </a:r>
            <a:r>
              <a:rPr lang="en-US" sz="1200" b="0" i="0" kern="1200" dirty="0" err="1">
                <a:solidFill>
                  <a:srgbClr val="898989"/>
                </a:solidFill>
                <a:latin typeface="Calibri"/>
                <a:ea typeface="+mn-ea"/>
                <a:cs typeface="+mn-cs"/>
              </a:rPr>
              <a:t>Programme</a:t>
            </a:r>
            <a:r>
              <a:rPr lang="en-US" sz="1200" b="0" i="0" kern="1200" dirty="0">
                <a:solidFill>
                  <a:srgbClr val="898989"/>
                </a:solidFill>
                <a:latin typeface="Calibri"/>
                <a:ea typeface="+mn-ea"/>
                <a:cs typeface="+mn-cs"/>
              </a:rPr>
              <a:t> </a:t>
            </a:r>
            <a:r>
              <a:rPr lang="en-US" sz="1200" b="0" i="0" kern="1200" dirty="0" err="1">
                <a:solidFill>
                  <a:srgbClr val="898989"/>
                </a:solidFill>
                <a:latin typeface="Calibri"/>
                <a:ea typeface="+mn-ea"/>
                <a:cs typeface="+mn-cs"/>
              </a:rPr>
              <a:t>nord-américain</a:t>
            </a:r>
            <a:r>
              <a:rPr lang="en-US" sz="1200" b="0" i="0" kern="1200" dirty="0">
                <a:solidFill>
                  <a:srgbClr val="898989"/>
                </a:solidFill>
                <a:latin typeface="Calibri"/>
                <a:ea typeface="+mn-ea"/>
                <a:cs typeface="+mn-cs"/>
              </a:rPr>
              <a:t> de </a:t>
            </a:r>
            <a:r>
              <a:rPr lang="en-US" sz="1200" b="0" i="0" kern="1200" dirty="0" err="1">
                <a:solidFill>
                  <a:srgbClr val="898989"/>
                </a:solidFill>
                <a:latin typeface="Calibri"/>
                <a:ea typeface="+mn-ea"/>
                <a:cs typeface="+mn-cs"/>
              </a:rPr>
              <a:t>gestion</a:t>
            </a:r>
            <a:r>
              <a:rPr lang="en-US" sz="1200" b="0" i="0" kern="1200" dirty="0">
                <a:solidFill>
                  <a:srgbClr val="898989"/>
                </a:solidFill>
                <a:latin typeface="Calibri"/>
                <a:ea typeface="+mn-ea"/>
                <a:cs typeface="+mn-cs"/>
              </a:rPr>
              <a:t> de la fatigue</a:t>
            </a:r>
          </a:p>
          <a:p>
            <a:pPr marL="0" marR="0" indent="0" algn="ctr" defTabSz="914400">
              <a:lnSpc>
                <a:spcPct val="100000"/>
              </a:lnSpc>
              <a:spcBef>
                <a:spcPct val="0"/>
              </a:spcBef>
              <a:spcAft>
                <a:spcPct val="0"/>
              </a:spcAft>
              <a:buNone/>
              <a:tabLst/>
            </a:pPr>
            <a:r>
              <a:rPr lang="en-US" sz="1100" b="0" i="0" dirty="0">
                <a:solidFill>
                  <a:srgbClr val="898989"/>
                </a:solidFill>
                <a:latin typeface="Calibri"/>
                <a:ea typeface="+mn-ea"/>
                <a:cs typeface="+mn-cs"/>
              </a:rPr>
              <a:t>Copyright © 2012</a:t>
            </a:r>
          </a:p>
          <a:p>
            <a:pPr algn="l" defTabSz="914400">
              <a:buNone/>
            </a:pPr>
            <a:endParaRPr lang="en-US" dirty="0"/>
          </a:p>
        </p:txBody>
      </p:sp>
      <p:sp>
        <p:nvSpPr>
          <p:cNvPr id="10" name="Slide Number Placeholder 6"/>
          <p:cNvSpPr txBox="1">
            <a:spLocks/>
          </p:cNvSpPr>
          <p:nvPr userDrawn="1"/>
        </p:nvSpPr>
        <p:spPr>
          <a:xfrm>
            <a:off x="6686145" y="6370198"/>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buNone/>
            </a:pPr>
            <a:fld id="{642927B0-CCC6-4C4E-9D65-320C8D09312A}" type="slidenum">
              <a:rPr lang="en-US" sz="1400" b="0" i="0">
                <a:latin typeface="Calibri"/>
                <a:ea typeface="+mn-ea"/>
                <a:cs typeface="+mn-cs"/>
              </a:rPr>
              <a:pPr algn="r" defTabSz="914400">
                <a:buNone/>
              </a:pPr>
              <a:t>‹N°›</a:t>
            </a:fld>
            <a:endParaRPr lang="en-US" sz="1400" b="0" i="0" dirty="0">
              <a:latin typeface="Calibri"/>
              <a:ea typeface="+mn-ea"/>
              <a:cs typeface="+mn-cs"/>
            </a:endParaRPr>
          </a:p>
        </p:txBody>
      </p:sp>
    </p:spTree>
    <p:extLst>
      <p:ext uri="{BB962C8B-B14F-4D97-AF65-F5344CB8AC3E}">
        <p14:creationId xmlns="" xmlns:p14="http://schemas.microsoft.com/office/powerpoint/2010/main" val="292320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69053-70FA-4976-A262-CB97D0705237}" type="datetime1">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063C-3247-404C-97DA-FFBD235DE1FC}" type="slidenum">
              <a:rPr lang="en-US" smtClean="0"/>
              <a:pPr/>
              <a:t>‹N°›</a:t>
            </a:fld>
            <a:endParaRPr lang="en-US"/>
          </a:p>
        </p:txBody>
      </p:sp>
    </p:spTree>
    <p:extLst>
      <p:ext uri="{BB962C8B-B14F-4D97-AF65-F5344CB8AC3E}">
        <p14:creationId xmlns="" xmlns:p14="http://schemas.microsoft.com/office/powerpoint/2010/main" val="150931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55ABB-9CDF-4920-9B80-713CF3AEBDD1}" type="datetime1">
              <a:rPr lang="en-US" smtClean="0"/>
              <a:pPr/>
              <a:t>6/18/2013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5063C-3247-404C-97DA-FFBD235DE1FC}" type="slidenum">
              <a:rPr lang="en-US" smtClean="0"/>
              <a:pPr/>
              <a:t>‹N°›</a:t>
            </a:fld>
            <a:endParaRPr lang="en-US"/>
          </a:p>
        </p:txBody>
      </p:sp>
    </p:spTree>
    <p:extLst>
      <p:ext uri="{BB962C8B-B14F-4D97-AF65-F5344CB8AC3E}">
        <p14:creationId xmlns="" xmlns:p14="http://schemas.microsoft.com/office/powerpoint/2010/main" val="403493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2B722-7FE6-4BBC-BDF3-2E1EF3B75D1D}" type="datetime1">
              <a:rPr lang="en-US" smtClean="0"/>
              <a:pPr/>
              <a:t>6/18/2013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5063C-3247-404C-97DA-FFBD235DE1FC}" type="slidenum">
              <a:rPr lang="en-US" smtClean="0"/>
              <a:pPr/>
              <a:t>‹N°›</a:t>
            </a:fld>
            <a:endParaRPr lang="en-US"/>
          </a:p>
        </p:txBody>
      </p:sp>
    </p:spTree>
    <p:extLst>
      <p:ext uri="{BB962C8B-B14F-4D97-AF65-F5344CB8AC3E}">
        <p14:creationId xmlns="" xmlns:p14="http://schemas.microsoft.com/office/powerpoint/2010/main" val="3521341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49" r:id="rId7"/>
    <p:sldLayoutId id="2147483650"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9.jpe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0.jpeg"/><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40.xml"/><Relationship Id="rId7" Type="http://schemas.openxmlformats.org/officeDocument/2006/relationships/image" Target="../media/image11.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41.xml"/></Relationships>
</file>

<file path=ppt/slides/_rels/slide1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3.jpe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4.jpe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5.jpe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6.jpeg"/><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17.jpeg"/><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notesSlide" Target="../notesSlides/notesSlide2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slideLayout" Target="../slideLayouts/slideLayout3.xml"/><Relationship Id="rId17" Type="http://schemas.openxmlformats.org/officeDocument/2006/relationships/image" Target="../media/image21.jpeg"/><Relationship Id="rId2" Type="http://schemas.openxmlformats.org/officeDocument/2006/relationships/tags" Target="../tags/tag62.xml"/><Relationship Id="rId16" Type="http://schemas.openxmlformats.org/officeDocument/2006/relationships/image" Target="../media/image20.jpe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image" Target="../media/image19.png"/><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2.jpeg"/><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3.jpeg"/><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4.jpeg"/><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8" Type="http://schemas.openxmlformats.org/officeDocument/2006/relationships/hyperlink" Target="http://www.somnomedics-diagnostics.com/products/basic-screening-1-8-channels.html" TargetMode="External"/><Relationship Id="rId3" Type="http://schemas.openxmlformats.org/officeDocument/2006/relationships/tags" Target="../tags/tag94.xml"/><Relationship Id="rId7" Type="http://schemas.openxmlformats.org/officeDocument/2006/relationships/hyperlink" Target="http://www.healthcare.philips.com/main/homehealth/sleep/actiwatch/default.wpd" TargetMode="Externa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hyperlink" Target="http://fatiguescience.harvcravendesign.com/" TargetMode="External"/><Relationship Id="rId5" Type="http://schemas.openxmlformats.org/officeDocument/2006/relationships/notesSlide" Target="../notesSlides/notesSlide33.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25.png"/><Relationship Id="rId5" Type="http://schemas.openxmlformats.org/officeDocument/2006/relationships/notesSlide" Target="../notesSlides/notesSlide34.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6.png"/><Relationship Id="rId5" Type="http://schemas.openxmlformats.org/officeDocument/2006/relationships/notesSlide" Target="../notesSlides/notesSlide35.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hyperlink" Target="http://www.seeingmachines.com/" TargetMode="External"/><Relationship Id="rId3" Type="http://schemas.openxmlformats.org/officeDocument/2006/relationships/tags" Target="../tags/tag103.xml"/><Relationship Id="rId7" Type="http://schemas.openxmlformats.org/officeDocument/2006/relationships/hyperlink" Target="http://www.biocognisafe.com/" TargetMode="Externa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hyperlink" Target="http://www.eyealert.com/" TargetMode="External"/><Relationship Id="rId5" Type="http://schemas.openxmlformats.org/officeDocument/2006/relationships/notesSlide" Target="../notesSlides/notesSlide36.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27.png"/><Relationship Id="rId5" Type="http://schemas.openxmlformats.org/officeDocument/2006/relationships/notesSlide" Target="../notesSlides/notesSlide37.xml"/><Relationship Id="rId4"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28.png"/><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tags" Target="../tags/tag112.xml"/><Relationship Id="rId7" Type="http://schemas.openxmlformats.org/officeDocument/2006/relationships/image" Target="../media/image29.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notesSlide" Target="../notesSlides/notesSlide39.xml"/><Relationship Id="rId5" Type="http://schemas.openxmlformats.org/officeDocument/2006/relationships/slideLayout" Target="../slideLayouts/slideLayout3.xml"/><Relationship Id="rId4" Type="http://schemas.openxmlformats.org/officeDocument/2006/relationships/tags" Target="../tags/tag1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hyperlink" Target="http://www.safetrak.takata.com/index.html" TargetMode="External"/><Relationship Id="rId3" Type="http://schemas.openxmlformats.org/officeDocument/2006/relationships/tags" Target="../tags/tag116.xml"/><Relationship Id="rId7" Type="http://schemas.openxmlformats.org/officeDocument/2006/relationships/hyperlink" Target="http://mobileye.com/" TargetMode="Externa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hyperlink" Target="http://www.bendix.com/en/" TargetMode="External"/><Relationship Id="rId5" Type="http://schemas.openxmlformats.org/officeDocument/2006/relationships/notesSlide" Target="../notesSlides/notesSlide40.xml"/><Relationship Id="rId4" Type="http://schemas.openxmlformats.org/officeDocument/2006/relationships/slideLayout" Target="../slideLayouts/slideLayout3.xml"/><Relationship Id="rId9" Type="http://schemas.openxmlformats.org/officeDocument/2006/relationships/hyperlink" Target="http://www.fmig.org/astid.html" TargetMode="External"/></Relationships>
</file>

<file path=ppt/slides/_rels/slide41.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31.png"/><Relationship Id="rId5" Type="http://schemas.openxmlformats.org/officeDocument/2006/relationships/notesSlide" Target="../notesSlides/notesSlide41.xml"/><Relationship Id="rId4"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32.jpeg"/><Relationship Id="rId5" Type="http://schemas.openxmlformats.org/officeDocument/2006/relationships/notesSlide" Target="../notesSlides/notesSlide42.xml"/><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8" Type="http://schemas.openxmlformats.org/officeDocument/2006/relationships/hyperlink" Target="http://www.smartdrive.net/" TargetMode="External"/><Relationship Id="rId3" Type="http://schemas.openxmlformats.org/officeDocument/2006/relationships/tags" Target="../tags/tag127.xml"/><Relationship Id="rId7" Type="http://schemas.openxmlformats.org/officeDocument/2006/relationships/hyperlink" Target="http://www.roscovision.com/Home.aspx?Id=Home" TargetMode="Externa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hyperlink" Target="http://www.drivecam.com/" TargetMode="External"/><Relationship Id="rId5" Type="http://schemas.openxmlformats.org/officeDocument/2006/relationships/notesSlide" Target="../notesSlides/notesSlide44.xml"/><Relationship Id="rId4"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hyperlink" Target="http://www.ctrackindonesia.com/" TargetMode="Externa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hyperlink" Target="http://www.antisleeppilot.com/en/" TargetMode="External"/><Relationship Id="rId5" Type="http://schemas.openxmlformats.org/officeDocument/2006/relationships/notesSlide" Target="../notesSlides/notesSlide46.xml"/><Relationship Id="rId4"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2.jpeg"/><Relationship Id="rId5" Type="http://schemas.openxmlformats.org/officeDocument/2006/relationships/notesSlide" Target="../notesSlides/notesSlide47.xml"/><Relationship Id="rId4"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fatiguescience.harvcravendesign.com/" TargetMode="External"/><Relationship Id="rId3" Type="http://schemas.openxmlformats.org/officeDocument/2006/relationships/tags" Target="../tags/tag138.xml"/><Relationship Id="rId7" Type="http://schemas.openxmlformats.org/officeDocument/2006/relationships/hyperlink" Target="http://www.circadianaustralia.com.au/solutions-services/risk-cost-assessment/fatigue-risk-assessment/" TargetMode="Externa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hyperlink" Target="http://www.faidsafe.com/products-others.htm" TargetMode="External"/><Relationship Id="rId5" Type="http://schemas.openxmlformats.org/officeDocument/2006/relationships/notesSlide" Target="../notesSlides/notesSlide48.xml"/><Relationship Id="rId4" Type="http://schemas.openxmlformats.org/officeDocument/2006/relationships/slideLayout" Target="../slideLayouts/slideLayout3.xml"/><Relationship Id="rId9" Type="http://schemas.openxmlformats.org/officeDocument/2006/relationships/hyperlink" Target="http://trucking.randmcnally.com/ctonline/products/fleet_management/tnd760.jsp" TargetMode="Externa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41.xml"/><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tags" Target="../tags/tag144.xml"/><Relationship Id="rId7" Type="http://schemas.openxmlformats.org/officeDocument/2006/relationships/image" Target="../media/image33.jpe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51.xml"/><Relationship Id="rId5" Type="http://schemas.openxmlformats.org/officeDocument/2006/relationships/slideLayout" Target="../slideLayouts/slideLayout3.xml"/><Relationship Id="rId4" Type="http://schemas.openxmlformats.org/officeDocument/2006/relationships/tags" Target="../tags/tag145.xml"/></Relationships>
</file>

<file path=ppt/slides/_rels/slide52.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35.jpeg"/><Relationship Id="rId5" Type="http://schemas.openxmlformats.org/officeDocument/2006/relationships/notesSlide" Target="../notesSlides/notesSlide52.xml"/><Relationship Id="rId4"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53.xml"/><Relationship Id="rId5" Type="http://schemas.openxmlformats.org/officeDocument/2006/relationships/slideLayout" Target="../slideLayouts/slideLayout3.xml"/><Relationship Id="rId4" Type="http://schemas.openxmlformats.org/officeDocument/2006/relationships/tags" Target="../tags/tag152.xml"/></Relationships>
</file>

<file path=ppt/slides/_rels/slide5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tags" Target="../tags/tag155.xml"/><Relationship Id="rId7" Type="http://schemas.openxmlformats.org/officeDocument/2006/relationships/image" Target="../media/image36.jpe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notesSlide" Target="../notesSlides/notesSlide54.xml"/><Relationship Id="rId5" Type="http://schemas.openxmlformats.org/officeDocument/2006/relationships/slideLayout" Target="../slideLayouts/slideLayout3.xml"/><Relationship Id="rId4" Type="http://schemas.openxmlformats.org/officeDocument/2006/relationships/tags" Target="../tags/tag156.xml"/><Relationship Id="rId9"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38.jpeg"/><Relationship Id="rId5" Type="http://schemas.openxmlformats.org/officeDocument/2006/relationships/notesSlide" Target="../notesSlides/notesSlide55.xml"/><Relationship Id="rId4"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39.jpeg"/><Relationship Id="rId5" Type="http://schemas.openxmlformats.org/officeDocument/2006/relationships/notesSlide" Target="../notesSlides/notesSlide57.xml"/><Relationship Id="rId4"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40.jpeg"/><Relationship Id="rId5" Type="http://schemas.openxmlformats.org/officeDocument/2006/relationships/notesSlide" Target="../notesSlides/notesSlide59.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74.xml"/><Relationship Id="rId7" Type="http://schemas.openxmlformats.org/officeDocument/2006/relationships/diagramLayout" Target="../diagrams/layout1.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diagramData" Target="../diagrams/data1.xml"/><Relationship Id="rId5" Type="http://schemas.openxmlformats.org/officeDocument/2006/relationships/notesSlide" Target="../notesSlides/notesSlide61.xml"/><Relationship Id="rId10" Type="http://schemas.microsoft.com/office/2007/relationships/diagramDrawing" Target="../diagrams/drawing1.xml"/><Relationship Id="rId4" Type="http://schemas.openxmlformats.org/officeDocument/2006/relationships/slideLayout" Target="../slideLayouts/slideLayout3.xml"/><Relationship Id="rId9" Type="http://schemas.openxmlformats.org/officeDocument/2006/relationships/diagramColors" Target="../diagrams/colors1.xml"/></Relationships>
</file>

<file path=ppt/slides/_rels/slide62.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41.jpeg"/><Relationship Id="rId5" Type="http://schemas.openxmlformats.org/officeDocument/2006/relationships/notesSlide" Target="../notesSlides/notesSlide62.xml"/><Relationship Id="rId4"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180.xml"/><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notesSlide" Target="../notesSlides/notesSlide65.xml"/><Relationship Id="rId18" Type="http://schemas.microsoft.com/office/2007/relationships/diagramDrawing" Target="../diagrams/drawing2.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slideLayout" Target="../slideLayouts/slideLayout3.xml"/><Relationship Id="rId17" Type="http://schemas.openxmlformats.org/officeDocument/2006/relationships/diagramColors" Target="../diagrams/colors2.xml"/><Relationship Id="rId2" Type="http://schemas.openxmlformats.org/officeDocument/2006/relationships/tags" Target="../tags/tag182.xml"/><Relationship Id="rId16" Type="http://schemas.openxmlformats.org/officeDocument/2006/relationships/diagramQuickStyle" Target="../diagrams/quickStyle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5" Type="http://schemas.openxmlformats.org/officeDocument/2006/relationships/tags" Target="../tags/tag185.xml"/><Relationship Id="rId15" Type="http://schemas.openxmlformats.org/officeDocument/2006/relationships/diagramLayout" Target="../diagrams/layout2.xml"/><Relationship Id="rId10" Type="http://schemas.openxmlformats.org/officeDocument/2006/relationships/tags" Target="../tags/tag190.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diagramData" Target="../diagrams/data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notesSlide" Target="../notesSlides/notesSlide67.xml"/><Relationship Id="rId4"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7.xml"/><Relationship Id="rId7" Type="http://schemas.openxmlformats.org/officeDocument/2006/relationships/image" Target="../media/image7.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554037"/>
            <a:ext cx="9144000" cy="1470025"/>
          </a:xfrm>
        </p:spPr>
        <p:txBody>
          <a:bodyPr>
            <a:noAutofit/>
          </a:bodyPr>
          <a:lstStyle/>
          <a:p>
            <a:r>
              <a:rPr lang="en-US" sz="3600" b="0" i="0" dirty="0">
                <a:solidFill>
                  <a:schemeClr val="bg1"/>
                </a:solidFill>
                <a:latin typeface="Arial"/>
                <a:ea typeface="+mj-ea"/>
                <a:cs typeface="Arial"/>
              </a:rPr>
              <a:t/>
            </a:r>
            <a:br>
              <a:rPr lang="en-US" sz="3600" b="0" i="0" dirty="0">
                <a:solidFill>
                  <a:schemeClr val="bg1"/>
                </a:solidFill>
                <a:latin typeface="Arial"/>
                <a:ea typeface="+mj-ea"/>
                <a:cs typeface="Arial"/>
              </a:rPr>
            </a:br>
            <a:r>
              <a:rPr lang="fr-CA" sz="3600" dirty="0"/>
              <a:t>Module </a:t>
            </a:r>
            <a:r>
              <a:rPr lang="fr-CA" sz="3600" dirty="0" smtClean="0"/>
              <a:t>10 : Technologies </a:t>
            </a:r>
            <a:r>
              <a:rPr lang="fr-CA" sz="3600" dirty="0"/>
              <a:t>de </a:t>
            </a:r>
            <a:r>
              <a:rPr lang="fr-CA" sz="3600" dirty="0" smtClean="0"/>
              <a:t>détection et de gestion de </a:t>
            </a:r>
            <a:r>
              <a:rPr lang="fr-CA" sz="3600" dirty="0"/>
              <a:t>la fatigue</a:t>
            </a:r>
            <a:r>
              <a:rPr lang="en-US" sz="3600" b="0" i="0" dirty="0">
                <a:solidFill>
                  <a:schemeClr val="bg1"/>
                </a:solidFill>
                <a:latin typeface="Arial"/>
                <a:ea typeface="+mj-ea"/>
                <a:cs typeface="Arial"/>
              </a:rPr>
              <a:t/>
            </a:r>
            <a:br>
              <a:rPr lang="en-US" sz="3600" b="0" i="0" dirty="0">
                <a:solidFill>
                  <a:schemeClr val="bg1"/>
                </a:solidFill>
                <a:latin typeface="Arial"/>
                <a:ea typeface="+mj-ea"/>
                <a:cs typeface="Arial"/>
              </a:rPr>
            </a:br>
            <a:endParaRPr lang="en-US" sz="3600" dirty="0">
              <a:latin typeface="Arial" pitchFamily="34" charset="0"/>
              <a:cs typeface="Arial" pitchFamily="34" charset="0"/>
            </a:endParaRPr>
          </a:p>
        </p:txBody>
      </p:sp>
    </p:spTree>
    <p:extLst>
      <p:ext uri="{BB962C8B-B14F-4D97-AF65-F5344CB8AC3E}">
        <p14:creationId xmlns="" xmlns:p14="http://schemas.microsoft.com/office/powerpoint/2010/main" val="4199532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b="1" dirty="0"/>
              <a:t>Quoi? </a:t>
            </a:r>
            <a:r>
              <a:rPr lang="fr-CA" sz="3600" dirty="0"/>
              <a:t>Les principales relations entre les TGF</a:t>
            </a:r>
            <a:endParaRPr lang="en-US" sz="3600" dirty="0">
              <a:latin typeface="Arial" pitchFamily="34" charset="0"/>
              <a:cs typeface="Arial" pitchFamily="34" charset="0"/>
            </a:endParaRPr>
          </a:p>
        </p:txBody>
      </p:sp>
      <p:sp>
        <p:nvSpPr>
          <p:cNvPr id="6" name="Flowchart: Connector 5"/>
          <p:cNvSpPr/>
          <p:nvPr>
            <p:custDataLst>
              <p:tags r:id="rId2"/>
            </p:custDataLst>
          </p:nvPr>
        </p:nvSpPr>
        <p:spPr>
          <a:xfrm>
            <a:off x="1066800" y="2209800"/>
            <a:ext cx="2743200" cy="2743200"/>
          </a:xfrm>
          <a:prstGeom prst="flowChartConnector">
            <a:avLst/>
          </a:prstGeom>
          <a:solidFill>
            <a:srgbClr val="00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9" name="Flowchart: Connector 8"/>
          <p:cNvSpPr/>
          <p:nvPr>
            <p:custDataLst>
              <p:tags r:id="rId3"/>
            </p:custDataLst>
          </p:nvPr>
        </p:nvSpPr>
        <p:spPr>
          <a:xfrm>
            <a:off x="5334000" y="2209800"/>
            <a:ext cx="2743200" cy="2743200"/>
          </a:xfrm>
          <a:prstGeom prst="flowChartConnector">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1800" b="0" i="0" dirty="0" err="1">
                <a:solidFill>
                  <a:schemeClr val="tx1"/>
                </a:solidFill>
                <a:latin typeface="Arial"/>
                <a:ea typeface="+mn-ea"/>
                <a:cs typeface="Arial"/>
              </a:rPr>
              <a:t>Cinématique</a:t>
            </a:r>
            <a:r>
              <a:rPr lang="en-US" sz="1800" b="0" i="0" dirty="0">
                <a:solidFill>
                  <a:schemeClr val="tx1"/>
                </a:solidFill>
                <a:latin typeface="Arial"/>
                <a:ea typeface="+mn-ea"/>
                <a:cs typeface="Arial"/>
              </a:rPr>
              <a:t> du </a:t>
            </a:r>
            <a:r>
              <a:rPr lang="en-US" sz="1800" b="0" i="0" dirty="0" err="1">
                <a:solidFill>
                  <a:schemeClr val="tx1"/>
                </a:solidFill>
                <a:latin typeface="Arial"/>
                <a:ea typeface="+mn-ea"/>
                <a:cs typeface="Arial"/>
              </a:rPr>
              <a:t>véhicule</a:t>
            </a:r>
            <a:endParaRPr lang="en-US" sz="1800" b="0" i="0" dirty="0">
              <a:solidFill>
                <a:schemeClr val="tx1"/>
              </a:solidFill>
              <a:latin typeface="Arial"/>
              <a:ea typeface="+mn-ea"/>
              <a:cs typeface="Arial"/>
            </a:endParaRPr>
          </a:p>
          <a:p>
            <a:pPr algn="ctr" defTabSz="914400">
              <a:buNone/>
            </a:pPr>
            <a:r>
              <a:rPr lang="en-US" sz="1800" b="0" i="0" dirty="0" smtClean="0">
                <a:solidFill>
                  <a:schemeClr val="tx1"/>
                </a:solidFill>
                <a:latin typeface="Arial"/>
                <a:ea typeface="+mn-ea"/>
                <a:cs typeface="Arial"/>
              </a:rPr>
              <a:t>et</a:t>
            </a:r>
            <a:endParaRPr lang="en-US" sz="1800" b="0" i="0" dirty="0">
              <a:solidFill>
                <a:schemeClr val="tx1"/>
              </a:solidFill>
              <a:latin typeface="Arial"/>
              <a:ea typeface="+mn-ea"/>
              <a:cs typeface="Arial"/>
            </a:endParaRPr>
          </a:p>
          <a:p>
            <a:pPr algn="ctr" defTabSz="914400">
              <a:buNone/>
            </a:pPr>
            <a:r>
              <a:rPr lang="en-US" dirty="0" smtClean="0">
                <a:solidFill>
                  <a:schemeClr val="tx1"/>
                </a:solidFill>
                <a:latin typeface="Arial"/>
                <a:cs typeface="Arial"/>
              </a:rPr>
              <a:t>i</a:t>
            </a:r>
            <a:r>
              <a:rPr lang="en-US" sz="1800" b="0" i="0" dirty="0" smtClean="0">
                <a:solidFill>
                  <a:schemeClr val="tx1"/>
                </a:solidFill>
                <a:latin typeface="Arial"/>
                <a:ea typeface="+mn-ea"/>
                <a:cs typeface="Arial"/>
              </a:rPr>
              <a:t>nterventions </a:t>
            </a:r>
            <a:r>
              <a:rPr lang="en-US" sz="1800" b="0" i="0" dirty="0">
                <a:solidFill>
                  <a:schemeClr val="tx1"/>
                </a:solidFill>
                <a:latin typeface="Arial"/>
                <a:ea typeface="+mn-ea"/>
                <a:cs typeface="Arial"/>
              </a:rPr>
              <a:t>du </a:t>
            </a:r>
            <a:r>
              <a:rPr lang="en-US" sz="1800" b="0" i="0" dirty="0" err="1">
                <a:solidFill>
                  <a:schemeClr val="tx1"/>
                </a:solidFill>
                <a:latin typeface="Arial"/>
                <a:ea typeface="+mn-ea"/>
                <a:cs typeface="Arial"/>
              </a:rPr>
              <a:t>conducteur</a:t>
            </a:r>
            <a:endParaRPr lang="en-US" sz="1800" b="0" i="0" dirty="0">
              <a:solidFill>
                <a:schemeClr val="tx1"/>
              </a:solidFill>
              <a:latin typeface="Arial"/>
              <a:ea typeface="+mn-ea"/>
              <a:cs typeface="Arial"/>
            </a:endParaRPr>
          </a:p>
        </p:txBody>
      </p:sp>
      <p:sp>
        <p:nvSpPr>
          <p:cNvPr id="8" name="Flowchart: Connector 7"/>
          <p:cNvSpPr/>
          <p:nvPr>
            <p:custDataLst>
              <p:tags r:id="rId4"/>
            </p:custDataLst>
          </p:nvPr>
        </p:nvSpPr>
        <p:spPr>
          <a:xfrm>
            <a:off x="3124200" y="2590800"/>
            <a:ext cx="2743200" cy="2743200"/>
          </a:xfrm>
          <a:prstGeom prst="flowChartConnector">
            <a:avLst/>
          </a:prstGeom>
          <a:solidFill>
            <a:srgbClr val="99FF66">
              <a:alpha val="77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sz="1800" b="0" i="0" dirty="0" err="1">
                <a:solidFill>
                  <a:schemeClr val="tx1"/>
                </a:solidFill>
                <a:latin typeface="Arial"/>
                <a:ea typeface="+mn-ea"/>
                <a:cs typeface="Arial"/>
              </a:rPr>
              <a:t>Mesures</a:t>
            </a:r>
            <a:r>
              <a:rPr lang="en-US" sz="1800" b="0" i="0" dirty="0">
                <a:solidFill>
                  <a:schemeClr val="tx1"/>
                </a:solidFill>
                <a:latin typeface="Arial"/>
                <a:ea typeface="+mn-ea"/>
                <a:cs typeface="Arial"/>
              </a:rPr>
              <a:t> </a:t>
            </a:r>
            <a:r>
              <a:rPr lang="en-US" sz="1800" b="0" i="0" dirty="0" err="1" smtClean="0">
                <a:solidFill>
                  <a:schemeClr val="tx1"/>
                </a:solidFill>
                <a:latin typeface="Arial"/>
                <a:ea typeface="+mn-ea"/>
                <a:cs typeface="Arial"/>
              </a:rPr>
              <a:t>physiologiques</a:t>
            </a:r>
            <a:endParaRPr lang="en-US" sz="1800" b="0" i="0" dirty="0">
              <a:solidFill>
                <a:schemeClr val="tx1"/>
              </a:solidFill>
              <a:latin typeface="Arial"/>
              <a:ea typeface="+mn-ea"/>
              <a:cs typeface="Arial"/>
            </a:endParaRPr>
          </a:p>
          <a:p>
            <a:pPr algn="ctr" defTabSz="914400">
              <a:buNone/>
            </a:pPr>
            <a:r>
              <a:rPr lang="en-US" sz="1800" b="0" i="0" dirty="0" smtClean="0">
                <a:solidFill>
                  <a:schemeClr val="tx1"/>
                </a:solidFill>
                <a:latin typeface="Arial"/>
                <a:ea typeface="+mn-ea"/>
                <a:cs typeface="Arial"/>
              </a:rPr>
              <a:t>et</a:t>
            </a:r>
            <a:endParaRPr lang="en-US" sz="1800" b="0" i="0" dirty="0">
              <a:solidFill>
                <a:schemeClr val="tx1"/>
              </a:solidFill>
              <a:latin typeface="Arial"/>
              <a:ea typeface="+mn-ea"/>
              <a:cs typeface="Arial"/>
            </a:endParaRPr>
          </a:p>
          <a:p>
            <a:pPr algn="ctr" defTabSz="914400">
              <a:buNone/>
            </a:pPr>
            <a:r>
              <a:rPr lang="en-US" dirty="0" err="1">
                <a:solidFill>
                  <a:schemeClr val="tx1"/>
                </a:solidFill>
                <a:latin typeface="Arial"/>
                <a:cs typeface="Arial"/>
              </a:rPr>
              <a:t>h</a:t>
            </a:r>
            <a:r>
              <a:rPr lang="en-US" dirty="0" err="1" smtClean="0">
                <a:solidFill>
                  <a:schemeClr val="tx1"/>
                </a:solidFill>
                <a:latin typeface="Arial"/>
                <a:cs typeface="Arial"/>
              </a:rPr>
              <a:t>abiletés</a:t>
            </a:r>
            <a:r>
              <a:rPr lang="en-US" dirty="0" smtClean="0">
                <a:solidFill>
                  <a:schemeClr val="tx1"/>
                </a:solidFill>
                <a:latin typeface="Arial"/>
                <a:cs typeface="Arial"/>
              </a:rPr>
              <a:t> </a:t>
            </a:r>
            <a:r>
              <a:rPr lang="en-US" sz="1800" b="0" i="0" dirty="0" err="1" smtClean="0">
                <a:solidFill>
                  <a:schemeClr val="tx1"/>
                </a:solidFill>
                <a:latin typeface="Arial"/>
                <a:ea typeface="+mn-ea"/>
                <a:cs typeface="Arial"/>
              </a:rPr>
              <a:t>psychomotrices</a:t>
            </a:r>
            <a:endParaRPr lang="en-US" dirty="0">
              <a:solidFill>
                <a:schemeClr val="tx1"/>
              </a:solidFill>
              <a:latin typeface="Arial" pitchFamily="34" charset="0"/>
              <a:cs typeface="Arial" pitchFamily="34" charset="0"/>
            </a:endParaRPr>
          </a:p>
        </p:txBody>
      </p:sp>
      <p:sp>
        <p:nvSpPr>
          <p:cNvPr id="11" name="TextBox 10"/>
          <p:cNvSpPr txBox="1"/>
          <p:nvPr>
            <p:custDataLst>
              <p:tags r:id="rId5"/>
            </p:custDataLst>
          </p:nvPr>
        </p:nvSpPr>
        <p:spPr>
          <a:xfrm>
            <a:off x="609600" y="1676400"/>
            <a:ext cx="3657600" cy="461665"/>
          </a:xfrm>
          <a:prstGeom prst="rect">
            <a:avLst/>
          </a:prstGeom>
          <a:noFill/>
        </p:spPr>
        <p:txBody>
          <a:bodyPr wrap="square" rtlCol="0">
            <a:spAutoFit/>
          </a:bodyPr>
          <a:lstStyle/>
          <a:p>
            <a:pPr algn="ctr"/>
            <a:r>
              <a:rPr lang="en-US" sz="2400" b="1" i="0" dirty="0" smtClean="0">
                <a:latin typeface="Calibri"/>
                <a:ea typeface="+mn-ea"/>
                <a:cs typeface="+mn-cs"/>
              </a:rPr>
              <a:t>Pour l’</a:t>
            </a:r>
            <a:r>
              <a:rPr lang="fr-CA" sz="2400" b="1" dirty="0" smtClean="0"/>
              <a:t>administration</a:t>
            </a:r>
            <a:endParaRPr lang="en-US" sz="2400" b="1" dirty="0"/>
          </a:p>
        </p:txBody>
      </p:sp>
      <p:sp>
        <p:nvSpPr>
          <p:cNvPr id="12" name="TextBox 11"/>
          <p:cNvSpPr txBox="1"/>
          <p:nvPr>
            <p:custDataLst>
              <p:tags r:id="rId6"/>
            </p:custDataLst>
          </p:nvPr>
        </p:nvSpPr>
        <p:spPr>
          <a:xfrm>
            <a:off x="5486400" y="1676400"/>
            <a:ext cx="2743200" cy="461665"/>
          </a:xfrm>
          <a:prstGeom prst="rect">
            <a:avLst/>
          </a:prstGeom>
          <a:noFill/>
        </p:spPr>
        <p:txBody>
          <a:bodyPr wrap="square" rtlCol="0">
            <a:spAutoFit/>
          </a:bodyPr>
          <a:lstStyle/>
          <a:p>
            <a:pPr algn="ctr" defTabSz="914400">
              <a:buNone/>
            </a:pPr>
            <a:r>
              <a:rPr lang="en-US" sz="2400" b="1" i="0" dirty="0" smtClean="0">
                <a:latin typeface="Calibri"/>
                <a:ea typeface="+mn-ea"/>
                <a:cs typeface="+mn-cs"/>
              </a:rPr>
              <a:t>Pour le </a:t>
            </a:r>
            <a:r>
              <a:rPr lang="en-US" sz="2400" b="1" i="0" dirty="0" err="1" smtClean="0">
                <a:solidFill>
                  <a:schemeClr val="tx1"/>
                </a:solidFill>
                <a:latin typeface="Calibri"/>
                <a:ea typeface="+mn-ea"/>
                <a:cs typeface="+mn-cs"/>
              </a:rPr>
              <a:t>conducteur</a:t>
            </a:r>
            <a:endParaRPr lang="en-US" sz="2400" b="1" dirty="0"/>
          </a:p>
        </p:txBody>
      </p:sp>
      <p:sp>
        <p:nvSpPr>
          <p:cNvPr id="16" name="TextBox 15"/>
          <p:cNvSpPr txBox="1"/>
          <p:nvPr>
            <p:custDataLst>
              <p:tags r:id="rId7"/>
            </p:custDataLst>
          </p:nvPr>
        </p:nvSpPr>
        <p:spPr>
          <a:xfrm>
            <a:off x="1524000" y="3258234"/>
            <a:ext cx="1638300" cy="923330"/>
          </a:xfrm>
          <a:prstGeom prst="rect">
            <a:avLst/>
          </a:prstGeom>
          <a:noFill/>
        </p:spPr>
        <p:txBody>
          <a:bodyPr wrap="square" rtlCol="0">
            <a:spAutoFit/>
          </a:bodyPr>
          <a:lstStyle/>
          <a:p>
            <a:pPr algn="ctr" defTabSz="914400">
              <a:buNone/>
            </a:pPr>
            <a:r>
              <a:rPr lang="en-US" sz="1800" b="0" i="0" dirty="0" err="1">
                <a:solidFill>
                  <a:schemeClr val="tx1"/>
                </a:solidFill>
                <a:latin typeface="Arial"/>
                <a:ea typeface="+mn-ea"/>
                <a:cs typeface="Arial"/>
              </a:rPr>
              <a:t>Mesures</a:t>
            </a:r>
            <a:r>
              <a:rPr lang="en-US" sz="1800" b="0" i="0" dirty="0">
                <a:solidFill>
                  <a:schemeClr val="tx1"/>
                </a:solidFill>
                <a:latin typeface="Arial"/>
                <a:ea typeface="+mn-ea"/>
                <a:cs typeface="Arial"/>
              </a:rPr>
              <a:t> non </a:t>
            </a:r>
            <a:r>
              <a:rPr lang="en-US" sz="1800" b="0" i="0" dirty="0" err="1">
                <a:solidFill>
                  <a:schemeClr val="tx1"/>
                </a:solidFill>
                <a:latin typeface="Arial"/>
                <a:ea typeface="+mn-ea"/>
                <a:cs typeface="Arial"/>
              </a:rPr>
              <a:t>liées</a:t>
            </a:r>
            <a:r>
              <a:rPr lang="en-US" sz="1800" b="0" i="0" dirty="0">
                <a:solidFill>
                  <a:schemeClr val="tx1"/>
                </a:solidFill>
                <a:latin typeface="Arial"/>
                <a:ea typeface="+mn-ea"/>
                <a:cs typeface="Arial"/>
              </a:rPr>
              <a:t> au </a:t>
            </a:r>
            <a:r>
              <a:rPr lang="en-US" sz="1800" b="0" i="0" dirty="0" err="1">
                <a:solidFill>
                  <a:schemeClr val="tx1"/>
                </a:solidFill>
                <a:latin typeface="Arial"/>
                <a:ea typeface="+mn-ea"/>
                <a:cs typeface="Arial"/>
              </a:rPr>
              <a:t>conducteur</a:t>
            </a:r>
            <a:endParaRPr lang="en-US" dirty="0">
              <a:latin typeface="Arial" pitchFamily="34" charset="0"/>
              <a:cs typeface="Arial" pitchFamily="34" charset="0"/>
            </a:endParaRPr>
          </a:p>
        </p:txBody>
      </p:sp>
    </p:spTree>
    <p:extLst>
      <p:ext uri="{BB962C8B-B14F-4D97-AF65-F5344CB8AC3E}">
        <p14:creationId xmlns="" xmlns:p14="http://schemas.microsoft.com/office/powerpoint/2010/main" val="3867556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28600" y="274638"/>
            <a:ext cx="8610600" cy="1143000"/>
          </a:xfrm>
        </p:spPr>
        <p:txBody>
          <a:bodyPr>
            <a:normAutofit/>
          </a:bodyPr>
          <a:lstStyle/>
          <a:p>
            <a:r>
              <a:rPr lang="fr-CA" sz="3600" b="1" dirty="0"/>
              <a:t>Quoi? </a:t>
            </a:r>
            <a:r>
              <a:rPr lang="fr-CA" sz="3600" dirty="0"/>
              <a:t>Les</a:t>
            </a:r>
            <a:r>
              <a:rPr lang="fr-CA" sz="3600" b="1" dirty="0"/>
              <a:t> </a:t>
            </a:r>
            <a:r>
              <a:rPr lang="fr-CA" sz="3600" dirty="0"/>
              <a:t>TGF </a:t>
            </a:r>
            <a:r>
              <a:rPr lang="fr-CA" sz="3600" dirty="0" smtClean="0"/>
              <a:t>pour l’administration </a:t>
            </a:r>
            <a:r>
              <a:rPr lang="fr-CA" sz="3600" dirty="0"/>
              <a:t>(1 </a:t>
            </a:r>
            <a:r>
              <a:rPr lang="fr-CA" sz="3600" dirty="0" smtClean="0"/>
              <a:t>de 3</a:t>
            </a:r>
            <a:r>
              <a:rPr lang="fr-CA" sz="3600" dirty="0"/>
              <a:t>)</a:t>
            </a:r>
            <a:endParaRPr lang="en-US" sz="3600" dirty="0"/>
          </a:p>
        </p:txBody>
      </p:sp>
      <p:sp>
        <p:nvSpPr>
          <p:cNvPr id="3" name="Content Placeholder 2"/>
          <p:cNvSpPr>
            <a:spLocks noGrp="1"/>
          </p:cNvSpPr>
          <p:nvPr>
            <p:ph idx="1"/>
            <p:custDataLst>
              <p:tags r:id="rId2"/>
            </p:custDataLst>
          </p:nvPr>
        </p:nvSpPr>
        <p:spPr/>
        <p:txBody>
          <a:bodyPr>
            <a:normAutofit fontScale="92500" lnSpcReduction="20000"/>
          </a:bodyPr>
          <a:lstStyle/>
          <a:p>
            <a:r>
              <a:rPr lang="fr-CA" dirty="0"/>
              <a:t>La </a:t>
            </a:r>
            <a:r>
              <a:rPr lang="fr-CA" b="1" dirty="0"/>
              <a:t>première </a:t>
            </a:r>
            <a:r>
              <a:rPr lang="fr-CA" dirty="0"/>
              <a:t>ligne de protection contre la fatigue du </a:t>
            </a:r>
            <a:r>
              <a:rPr lang="fr-CA" dirty="0" smtClean="0"/>
              <a:t>conducteur</a:t>
            </a:r>
            <a:r>
              <a:rPr lang="fr-CA" sz="2800" dirty="0"/>
              <a:t> </a:t>
            </a:r>
            <a:r>
              <a:rPr lang="fr-CA" sz="2800" dirty="0" smtClean="0"/>
              <a:t>:</a:t>
            </a:r>
            <a:endParaRPr lang="en-US" sz="2800" dirty="0"/>
          </a:p>
          <a:p>
            <a:pPr lvl="1"/>
            <a:r>
              <a:rPr lang="fr-CA" dirty="0" smtClean="0"/>
              <a:t>Destinées </a:t>
            </a:r>
            <a:r>
              <a:rPr lang="fr-CA" dirty="0"/>
              <a:t>à la </a:t>
            </a:r>
            <a:r>
              <a:rPr lang="fr-CA" dirty="0" smtClean="0"/>
              <a:t>prévention</a:t>
            </a:r>
            <a:endParaRPr lang="en-US" sz="2400" dirty="0"/>
          </a:p>
          <a:p>
            <a:pPr lvl="0"/>
            <a:r>
              <a:rPr lang="fr-CA" dirty="0"/>
              <a:t>Personnel clé </a:t>
            </a:r>
            <a:r>
              <a:rPr lang="fr-CA" dirty="0" smtClean="0"/>
              <a:t>concerné</a:t>
            </a:r>
            <a:r>
              <a:rPr lang="fr-CA" dirty="0"/>
              <a:t> :</a:t>
            </a:r>
            <a:endParaRPr lang="en-US" sz="2800" dirty="0"/>
          </a:p>
          <a:p>
            <a:pPr lvl="1"/>
            <a:r>
              <a:rPr lang="fr-CA" dirty="0" smtClean="0"/>
              <a:t>Gestionnaires responsables                                                    du transport</a:t>
            </a:r>
            <a:endParaRPr lang="en-US" sz="2400" dirty="0"/>
          </a:p>
          <a:p>
            <a:pPr lvl="1"/>
            <a:r>
              <a:rPr lang="fr-CA" dirty="0" smtClean="0"/>
              <a:t>Responsables </a:t>
            </a:r>
            <a:r>
              <a:rPr lang="fr-CA" dirty="0"/>
              <a:t>de la </a:t>
            </a:r>
            <a:r>
              <a:rPr lang="fr-CA" dirty="0" smtClean="0"/>
              <a:t>sécurité</a:t>
            </a:r>
            <a:endParaRPr lang="en-US" sz="2400" dirty="0"/>
          </a:p>
          <a:p>
            <a:pPr lvl="1"/>
            <a:r>
              <a:rPr lang="fr-CA" dirty="0" smtClean="0"/>
              <a:t>Répartiteurs</a:t>
            </a:r>
            <a:endParaRPr lang="en-US" sz="2400" dirty="0"/>
          </a:p>
          <a:p>
            <a:pPr lvl="1"/>
            <a:r>
              <a:rPr lang="fr-CA" dirty="0" smtClean="0"/>
              <a:t>Formateurs </a:t>
            </a:r>
            <a:r>
              <a:rPr lang="fr-CA" dirty="0"/>
              <a:t>de </a:t>
            </a:r>
            <a:r>
              <a:rPr lang="fr-CA" dirty="0" smtClean="0"/>
              <a:t>conducteurs</a:t>
            </a:r>
            <a:endParaRPr lang="en-US" sz="2400" dirty="0"/>
          </a:p>
          <a:p>
            <a:pPr lvl="1"/>
            <a:r>
              <a:rPr lang="fr-CA" dirty="0" smtClean="0"/>
              <a:t>Personnel médical</a:t>
            </a:r>
            <a:endParaRPr lang="en-US" sz="2400" dirty="0"/>
          </a:p>
          <a:p>
            <a:pPr lvl="1"/>
            <a:r>
              <a:rPr lang="fr-CA" dirty="0" smtClean="0"/>
              <a:t>Personnel administratif</a:t>
            </a:r>
            <a:endParaRPr lang="en-US" dirty="0" smtClean="0"/>
          </a:p>
          <a:p>
            <a:pPr marL="342900" indent="-342900" algn="l" defTabSz="914400">
              <a:spcBef>
                <a:spcPct val="20000"/>
              </a:spcBef>
              <a:buFont typeface="Arial"/>
              <a:buChar char="•"/>
            </a:pPr>
            <a:endParaRPr lang="en-US" dirty="0" smtClean="0"/>
          </a:p>
          <a:p>
            <a:pPr marL="0" indent="0" algn="l" defTabSz="914400">
              <a:spcBef>
                <a:spcPct val="20000"/>
              </a:spcBef>
              <a:buNone/>
            </a:pPr>
            <a:endParaRPr lang="en-US" dirty="0" smtClean="0"/>
          </a:p>
        </p:txBody>
      </p:sp>
      <p:pic>
        <p:nvPicPr>
          <p:cNvPr id="4" name="Picture 3"/>
          <p:cNvPicPr>
            <a:picLocks noChangeAspect="1"/>
          </p:cNvPicPr>
          <p:nvPr>
            <p:custDataLst>
              <p:tags r:id="rId3"/>
            </p:custDataLst>
          </p:nvPr>
        </p:nvPicPr>
        <p:blipFill rotWithShape="1">
          <a:blip r:embed="rId6" cstate="print">
            <a:extLst>
              <a:ext uri="{28A0092B-C50C-407E-A947-70E740481C1C}">
                <a14:useLocalDpi xmlns="" xmlns:a14="http://schemas.microsoft.com/office/drawing/2010/main" val="0"/>
              </a:ext>
            </a:extLst>
          </a:blip>
          <a:srcRect l="2355" r="8432"/>
          <a:stretch/>
        </p:blipFill>
        <p:spPr>
          <a:xfrm>
            <a:off x="5486400" y="3324488"/>
            <a:ext cx="2743200" cy="1933312"/>
          </a:xfrm>
          <a:prstGeom prst="rect">
            <a:avLst/>
          </a:prstGeom>
          <a:ln w="19050">
            <a:solidFill>
              <a:schemeClr val="tx1"/>
            </a:solidFill>
          </a:ln>
        </p:spPr>
      </p:pic>
    </p:spTree>
    <p:extLst>
      <p:ext uri="{BB962C8B-B14F-4D97-AF65-F5344CB8AC3E}">
        <p14:creationId xmlns="" xmlns:p14="http://schemas.microsoft.com/office/powerpoint/2010/main" val="2983553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b="1" dirty="0"/>
              <a:t>Quoi?</a:t>
            </a:r>
            <a:r>
              <a:rPr lang="fr-CA" sz="3600" dirty="0"/>
              <a:t> Les TGF </a:t>
            </a:r>
            <a:r>
              <a:rPr lang="fr-CA" sz="3600" dirty="0" smtClean="0"/>
              <a:t>pour l’administration </a:t>
            </a:r>
            <a:r>
              <a:rPr lang="fr-CA" sz="3600" dirty="0"/>
              <a:t>(2 </a:t>
            </a:r>
            <a:r>
              <a:rPr lang="fr-CA" sz="3600" dirty="0" smtClean="0"/>
              <a:t>de 3</a:t>
            </a:r>
            <a:r>
              <a:rPr lang="fr-CA" sz="3600" dirty="0"/>
              <a:t>)</a:t>
            </a:r>
            <a:endParaRPr lang="en-US" sz="3600" dirty="0"/>
          </a:p>
        </p:txBody>
      </p:sp>
      <p:sp>
        <p:nvSpPr>
          <p:cNvPr id="3" name="Content Placeholder 2"/>
          <p:cNvSpPr>
            <a:spLocks noGrp="1"/>
          </p:cNvSpPr>
          <p:nvPr>
            <p:ph idx="1"/>
            <p:custDataLst>
              <p:tags r:id="rId2"/>
            </p:custDataLst>
          </p:nvPr>
        </p:nvSpPr>
        <p:spPr/>
        <p:txBody>
          <a:bodyPr>
            <a:normAutofit fontScale="92500" lnSpcReduction="20000"/>
          </a:bodyPr>
          <a:lstStyle/>
          <a:p>
            <a:pPr lvl="0"/>
            <a:r>
              <a:rPr lang="fr-CA" dirty="0"/>
              <a:t>Les TGF à l’extérieur du </a:t>
            </a:r>
            <a:r>
              <a:rPr lang="fr-CA" dirty="0" smtClean="0"/>
              <a:t>véhicule</a:t>
            </a:r>
            <a:r>
              <a:rPr lang="fr-CA" sz="2800" dirty="0"/>
              <a:t> :</a:t>
            </a:r>
            <a:endParaRPr lang="en-US" sz="2800" dirty="0"/>
          </a:p>
          <a:p>
            <a:pPr lvl="1"/>
            <a:r>
              <a:rPr lang="fr-CA" sz="2400" dirty="0" smtClean="0"/>
              <a:t>S’appliquent avant </a:t>
            </a:r>
            <a:r>
              <a:rPr lang="fr-CA" sz="2400" dirty="0"/>
              <a:t>le début du quart de travail du </a:t>
            </a:r>
            <a:r>
              <a:rPr lang="fr-CA" sz="2400" dirty="0" smtClean="0"/>
              <a:t>conducteur.</a:t>
            </a:r>
            <a:endParaRPr lang="en-US" sz="2400" dirty="0"/>
          </a:p>
          <a:p>
            <a:pPr lvl="1"/>
            <a:r>
              <a:rPr lang="fr-CA" sz="2400" dirty="0" smtClean="0"/>
              <a:t>Consistent en des mesures qui ne sont pas liées </a:t>
            </a:r>
            <a:r>
              <a:rPr lang="fr-CA" sz="2400" dirty="0"/>
              <a:t>au conducteur </a:t>
            </a:r>
            <a:r>
              <a:rPr lang="fr-CA" sz="2400" dirty="0" smtClean="0"/>
              <a:t>(ex. : planification de l’horaire).</a:t>
            </a:r>
            <a:endParaRPr lang="en-US" sz="2400" dirty="0"/>
          </a:p>
          <a:p>
            <a:pPr lvl="1"/>
            <a:r>
              <a:rPr lang="fr-CA" sz="2400" dirty="0" smtClean="0"/>
              <a:t>Évaluent des mesures physiologiques et les habiletés </a:t>
            </a:r>
            <a:r>
              <a:rPr lang="fr-CA" sz="2400" dirty="0"/>
              <a:t>psychomotrices du </a:t>
            </a:r>
            <a:r>
              <a:rPr lang="fr-CA" sz="2400" dirty="0" smtClean="0"/>
              <a:t>conducteur. </a:t>
            </a:r>
            <a:endParaRPr lang="en-US" sz="2400" dirty="0"/>
          </a:p>
          <a:p>
            <a:pPr lvl="0"/>
            <a:r>
              <a:rPr lang="fr-CA" dirty="0" smtClean="0"/>
              <a:t>Exemples de </a:t>
            </a:r>
            <a:r>
              <a:rPr lang="fr-CA" dirty="0"/>
              <a:t>TGF à l’extérieur du </a:t>
            </a:r>
            <a:r>
              <a:rPr lang="fr-CA" dirty="0" smtClean="0"/>
              <a:t>véhicule</a:t>
            </a:r>
            <a:r>
              <a:rPr lang="fr-CA" sz="2800" dirty="0"/>
              <a:t> :</a:t>
            </a:r>
            <a:endParaRPr lang="en-US" sz="2800" dirty="0"/>
          </a:p>
          <a:p>
            <a:pPr lvl="1"/>
            <a:r>
              <a:rPr lang="fr-CA" sz="2400" dirty="0"/>
              <a:t>L</a:t>
            </a:r>
            <a:r>
              <a:rPr lang="fr-CA" sz="2400" dirty="0" smtClean="0"/>
              <a:t>ogiciel </a:t>
            </a:r>
            <a:r>
              <a:rPr lang="fr-CA" sz="2400" dirty="0"/>
              <a:t>de </a:t>
            </a:r>
            <a:r>
              <a:rPr lang="fr-CA" sz="2400" dirty="0" smtClean="0"/>
              <a:t>planification de l’horaire</a:t>
            </a:r>
          </a:p>
          <a:p>
            <a:pPr marL="457200" lvl="1" indent="0">
              <a:buNone/>
            </a:pPr>
            <a:r>
              <a:rPr lang="fr-CA" sz="2400" dirty="0" smtClean="0"/>
              <a:t>     du conducteur.</a:t>
            </a:r>
            <a:endParaRPr lang="en-US" sz="2400" dirty="0"/>
          </a:p>
          <a:p>
            <a:pPr lvl="1"/>
            <a:r>
              <a:rPr lang="fr-CA" sz="2400" dirty="0"/>
              <a:t>L</a:t>
            </a:r>
            <a:r>
              <a:rPr lang="fr-CA" sz="2400" dirty="0" smtClean="0"/>
              <a:t>ogiciel </a:t>
            </a:r>
            <a:r>
              <a:rPr lang="fr-CA" sz="2400" dirty="0"/>
              <a:t>de planification </a:t>
            </a:r>
            <a:r>
              <a:rPr lang="fr-CA" sz="2400" dirty="0" smtClean="0"/>
              <a:t>de voyage et </a:t>
            </a:r>
          </a:p>
          <a:p>
            <a:pPr marL="457200" lvl="1" indent="0">
              <a:buNone/>
            </a:pPr>
            <a:r>
              <a:rPr lang="fr-CA" sz="2400" dirty="0"/>
              <a:t>	</a:t>
            </a:r>
            <a:r>
              <a:rPr lang="fr-CA" sz="2400" dirty="0" smtClean="0"/>
              <a:t>d’itinéraire. </a:t>
            </a:r>
            <a:endParaRPr lang="en-US" sz="2400" dirty="0"/>
          </a:p>
          <a:p>
            <a:pPr lvl="1"/>
            <a:r>
              <a:rPr lang="fr-CA" sz="2400" dirty="0" smtClean="0"/>
              <a:t>Test d’aptitude </a:t>
            </a:r>
            <a:r>
              <a:rPr lang="fr-CA" sz="2400" dirty="0"/>
              <a:t>au </a:t>
            </a:r>
            <a:r>
              <a:rPr lang="fr-CA" sz="2400" dirty="0" smtClean="0"/>
              <a:t>travail.</a:t>
            </a:r>
            <a:endParaRPr lang="en-US" sz="2400" dirty="0" smtClean="0">
              <a:solidFill>
                <a:srgbClr val="00B050"/>
              </a:solidFill>
            </a:endParaRPr>
          </a:p>
          <a:p>
            <a:pPr marL="342900" indent="-342900" algn="l" defTabSz="914400">
              <a:spcBef>
                <a:spcPct val="20000"/>
              </a:spcBef>
              <a:buFont typeface="Arial"/>
              <a:buChar char="•"/>
            </a:pPr>
            <a:endParaRPr lang="en-US" sz="2800" dirty="0" smtClean="0"/>
          </a:p>
        </p:txBody>
      </p:sp>
      <p:pic>
        <p:nvPicPr>
          <p:cNvPr id="4" name="Picture 3"/>
          <p:cNvPicPr>
            <a:picLocks noChangeAspect="1"/>
          </p:cNvPicPr>
          <p:nvPr>
            <p:custDataLst>
              <p:tags r:id="rId3"/>
            </p:custDataLst>
          </p:nvPr>
        </p:nvPicPr>
        <p:blipFill rotWithShape="1">
          <a:blip r:embed="rId6" cstate="print">
            <a:extLst>
              <a:ext uri="{28A0092B-C50C-407E-A947-70E740481C1C}">
                <a14:useLocalDpi xmlns="" xmlns:a14="http://schemas.microsoft.com/office/drawing/2010/main" val="0"/>
              </a:ext>
            </a:extLst>
          </a:blip>
          <a:srcRect t="10330" r="34654" b="18654"/>
          <a:stretch/>
        </p:blipFill>
        <p:spPr>
          <a:xfrm>
            <a:off x="5867400" y="4263412"/>
            <a:ext cx="2743200" cy="1680188"/>
          </a:xfrm>
          <a:prstGeom prst="rect">
            <a:avLst/>
          </a:prstGeom>
          <a:ln w="19050">
            <a:solidFill>
              <a:schemeClr val="tx1"/>
            </a:solidFill>
          </a:ln>
        </p:spPr>
      </p:pic>
    </p:spTree>
    <p:extLst>
      <p:ext uri="{BB962C8B-B14F-4D97-AF65-F5344CB8AC3E}">
        <p14:creationId xmlns="" xmlns:p14="http://schemas.microsoft.com/office/powerpoint/2010/main" val="4058514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4200" b="1" dirty="0"/>
              <a:t>Quoi?</a:t>
            </a:r>
            <a:r>
              <a:rPr lang="fr-CA" sz="4200" dirty="0"/>
              <a:t> Les TGF </a:t>
            </a:r>
            <a:r>
              <a:rPr lang="fr-CA" sz="4200" dirty="0" smtClean="0"/>
              <a:t>pour l’administration </a:t>
            </a:r>
            <a:r>
              <a:rPr lang="fr-CA" sz="4200" dirty="0"/>
              <a:t>(3 </a:t>
            </a:r>
            <a:r>
              <a:rPr lang="fr-CA" sz="4200" dirty="0" smtClean="0"/>
              <a:t>de 3</a:t>
            </a:r>
            <a:r>
              <a:rPr lang="fr-CA" sz="4200" dirty="0"/>
              <a:t>)</a:t>
            </a:r>
            <a:endParaRPr lang="en-US" sz="4200" dirty="0"/>
          </a:p>
        </p:txBody>
      </p:sp>
      <p:sp>
        <p:nvSpPr>
          <p:cNvPr id="3" name="Content Placeholder 2"/>
          <p:cNvSpPr>
            <a:spLocks noGrp="1"/>
          </p:cNvSpPr>
          <p:nvPr>
            <p:ph idx="1"/>
            <p:custDataLst>
              <p:tags r:id="rId2"/>
            </p:custDataLst>
          </p:nvPr>
        </p:nvSpPr>
        <p:spPr/>
        <p:txBody>
          <a:bodyPr>
            <a:normAutofit fontScale="92500" lnSpcReduction="20000"/>
          </a:bodyPr>
          <a:lstStyle/>
          <a:p>
            <a:pPr lvl="0"/>
            <a:r>
              <a:rPr lang="fr-CA" sz="3000" dirty="0"/>
              <a:t>Les </a:t>
            </a:r>
            <a:r>
              <a:rPr lang="fr-CA" sz="3000" dirty="0" smtClean="0"/>
              <a:t>TGF à </a:t>
            </a:r>
            <a:r>
              <a:rPr lang="fr-CA" sz="3000" dirty="0"/>
              <a:t>l’intérieur du  véhicule : </a:t>
            </a:r>
            <a:endParaRPr lang="en-US" sz="3000" dirty="0"/>
          </a:p>
          <a:p>
            <a:pPr lvl="1"/>
            <a:r>
              <a:rPr lang="fr-CA" dirty="0" smtClean="0"/>
              <a:t>Elles sont </a:t>
            </a:r>
            <a:r>
              <a:rPr lang="fr-CA" dirty="0"/>
              <a:t>conçues pour surveiller le conducteur et la route par </a:t>
            </a:r>
            <a:r>
              <a:rPr lang="fr-CA" dirty="0" smtClean="0"/>
              <a:t>vidéo.</a:t>
            </a:r>
            <a:endParaRPr lang="en-US" dirty="0"/>
          </a:p>
          <a:p>
            <a:pPr lvl="1"/>
            <a:r>
              <a:rPr lang="fr-CA" dirty="0" smtClean="0"/>
              <a:t>Certains </a:t>
            </a:r>
            <a:r>
              <a:rPr lang="fr-CA" dirty="0"/>
              <a:t>systèmes incluent des données </a:t>
            </a:r>
            <a:r>
              <a:rPr lang="fr-CA" dirty="0" smtClean="0"/>
              <a:t>qui </a:t>
            </a:r>
            <a:r>
              <a:rPr lang="fr-CA" dirty="0"/>
              <a:t>proviennent du véhicule </a:t>
            </a:r>
            <a:r>
              <a:rPr lang="fr-CA" dirty="0" smtClean="0"/>
              <a:t>(ex. : données sur la vitesse</a:t>
            </a:r>
            <a:r>
              <a:rPr lang="fr-CA" dirty="0"/>
              <a:t>, </a:t>
            </a:r>
            <a:r>
              <a:rPr lang="fr-CA" dirty="0" smtClean="0"/>
              <a:t>le freinage et l’utilisation </a:t>
            </a:r>
            <a:r>
              <a:rPr lang="fr-CA" dirty="0"/>
              <a:t>d’un </a:t>
            </a:r>
            <a:r>
              <a:rPr lang="fr-CA" dirty="0" smtClean="0"/>
              <a:t>GPS).</a:t>
            </a:r>
            <a:endParaRPr lang="en-US" dirty="0"/>
          </a:p>
          <a:p>
            <a:pPr lvl="1"/>
            <a:r>
              <a:rPr lang="fr-CA" dirty="0" smtClean="0"/>
              <a:t>La </a:t>
            </a:r>
            <a:r>
              <a:rPr lang="fr-CA" dirty="0"/>
              <a:t>vidéo et les données sont examinées, </a:t>
            </a:r>
            <a:endParaRPr lang="fr-CA" dirty="0" smtClean="0"/>
          </a:p>
          <a:p>
            <a:pPr marL="457200" lvl="1" indent="0">
              <a:buNone/>
            </a:pPr>
            <a:r>
              <a:rPr lang="fr-CA" dirty="0"/>
              <a:t> </a:t>
            </a:r>
            <a:r>
              <a:rPr lang="fr-CA" dirty="0" smtClean="0"/>
              <a:t>   puis évaluées.</a:t>
            </a:r>
            <a:endParaRPr lang="en-US" dirty="0" smtClean="0"/>
          </a:p>
          <a:p>
            <a:pPr lvl="0"/>
            <a:r>
              <a:rPr lang="fr-CA" sz="3000" dirty="0" smtClean="0"/>
              <a:t>Le </a:t>
            </a:r>
            <a:r>
              <a:rPr lang="fr-CA" sz="3000" dirty="0"/>
              <a:t>comportement de conduite à </a:t>
            </a:r>
            <a:r>
              <a:rPr lang="fr-CA" sz="3000" dirty="0" smtClean="0"/>
              <a:t>risque est </a:t>
            </a:r>
            <a:r>
              <a:rPr lang="fr-CA" sz="3000" dirty="0"/>
              <a:t>examiné et </a:t>
            </a:r>
            <a:r>
              <a:rPr lang="fr-CA" sz="3000" dirty="0" smtClean="0"/>
              <a:t>analysé.</a:t>
            </a:r>
            <a:endParaRPr lang="en-US" sz="3000" dirty="0"/>
          </a:p>
          <a:p>
            <a:r>
              <a:rPr lang="fr-CA" sz="3000" dirty="0" smtClean="0"/>
              <a:t>Les conducteurs sont encadrés et formés.</a:t>
            </a:r>
            <a:endParaRPr lang="en-US" sz="3000" dirty="0"/>
          </a:p>
        </p:txBody>
      </p:sp>
    </p:spTree>
    <p:extLst>
      <p:ext uri="{BB962C8B-B14F-4D97-AF65-F5344CB8AC3E}">
        <p14:creationId xmlns="" xmlns:p14="http://schemas.microsoft.com/office/powerpoint/2010/main" val="3912808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b="1" dirty="0"/>
              <a:t>Quoi?</a:t>
            </a:r>
            <a:r>
              <a:rPr lang="fr-CA" sz="3600" dirty="0"/>
              <a:t> Les TGF </a:t>
            </a:r>
            <a:r>
              <a:rPr lang="fr-CA" sz="3600" dirty="0" smtClean="0"/>
              <a:t>pour le conducteur </a:t>
            </a:r>
            <a:r>
              <a:rPr lang="fr-CA" sz="3600" dirty="0"/>
              <a:t>(1 </a:t>
            </a:r>
            <a:r>
              <a:rPr lang="fr-CA" sz="3600" dirty="0" smtClean="0"/>
              <a:t>de 3</a:t>
            </a:r>
            <a:r>
              <a:rPr lang="fr-CA" sz="3600" dirty="0"/>
              <a:t>)</a:t>
            </a:r>
            <a:endParaRPr lang="en-US" sz="3600" dirty="0"/>
          </a:p>
        </p:txBody>
      </p:sp>
      <p:sp>
        <p:nvSpPr>
          <p:cNvPr id="3" name="Content Placeholder 2"/>
          <p:cNvSpPr>
            <a:spLocks noGrp="1"/>
          </p:cNvSpPr>
          <p:nvPr>
            <p:ph idx="1"/>
            <p:custDataLst>
              <p:tags r:id="rId2"/>
            </p:custDataLst>
          </p:nvPr>
        </p:nvSpPr>
        <p:spPr/>
        <p:txBody>
          <a:bodyPr>
            <a:normAutofit fontScale="85000" lnSpcReduction="20000"/>
          </a:bodyPr>
          <a:lstStyle/>
          <a:p>
            <a:pPr lvl="0"/>
            <a:r>
              <a:rPr lang="fr-CA" dirty="0"/>
              <a:t>La </a:t>
            </a:r>
            <a:r>
              <a:rPr lang="fr-CA" b="1" dirty="0"/>
              <a:t>dernière </a:t>
            </a:r>
            <a:r>
              <a:rPr lang="fr-CA" dirty="0"/>
              <a:t>ligne de protection contre la fatigue du conducteur :</a:t>
            </a:r>
            <a:endParaRPr lang="en-US" dirty="0"/>
          </a:p>
          <a:p>
            <a:pPr lvl="1"/>
            <a:r>
              <a:rPr lang="fr-CA" dirty="0" smtClean="0"/>
              <a:t>Reconnaissent la fatigue imminente et en alertent </a:t>
            </a:r>
            <a:r>
              <a:rPr lang="fr-CA" dirty="0"/>
              <a:t>le </a:t>
            </a:r>
            <a:r>
              <a:rPr lang="fr-CA" dirty="0" smtClean="0"/>
              <a:t>conducteur.</a:t>
            </a:r>
            <a:endParaRPr lang="en-US" dirty="0"/>
          </a:p>
          <a:p>
            <a:pPr lvl="0"/>
            <a:r>
              <a:rPr lang="fr-CA" dirty="0" smtClean="0"/>
              <a:t>Surveillance </a:t>
            </a:r>
            <a:r>
              <a:rPr lang="fr-CA" dirty="0"/>
              <a:t>avant la </a:t>
            </a:r>
            <a:r>
              <a:rPr lang="fr-CA" dirty="0" smtClean="0"/>
              <a:t>conduite</a:t>
            </a:r>
            <a:r>
              <a:rPr lang="fr-CA" sz="2800" dirty="0"/>
              <a:t> :</a:t>
            </a:r>
            <a:endParaRPr lang="en-US" sz="2800" dirty="0"/>
          </a:p>
          <a:p>
            <a:pPr lvl="1"/>
            <a:r>
              <a:rPr lang="fr-CA" dirty="0" smtClean="0"/>
              <a:t>Mesures physiologiques et habiletés </a:t>
            </a:r>
            <a:r>
              <a:rPr lang="fr-CA" dirty="0"/>
              <a:t>psychomotrices du </a:t>
            </a:r>
            <a:r>
              <a:rPr lang="fr-CA" dirty="0" smtClean="0"/>
              <a:t>conducteur.</a:t>
            </a:r>
            <a:endParaRPr lang="en-US" dirty="0"/>
          </a:p>
          <a:p>
            <a:pPr lvl="0"/>
            <a:r>
              <a:rPr lang="fr-CA" dirty="0" smtClean="0"/>
              <a:t>Surveillance </a:t>
            </a:r>
            <a:r>
              <a:rPr lang="fr-CA" dirty="0"/>
              <a:t>du conducteur en temps </a:t>
            </a:r>
            <a:r>
              <a:rPr lang="fr-CA" dirty="0" smtClean="0"/>
              <a:t>réel</a:t>
            </a:r>
            <a:r>
              <a:rPr lang="fr-CA" sz="2800" dirty="0"/>
              <a:t> :</a:t>
            </a:r>
            <a:endParaRPr lang="en-US" sz="2800" dirty="0"/>
          </a:p>
          <a:p>
            <a:pPr lvl="1"/>
            <a:r>
              <a:rPr lang="fr-CA" dirty="0" smtClean="0"/>
              <a:t>Dernière </a:t>
            </a:r>
            <a:r>
              <a:rPr lang="fr-CA" dirty="0"/>
              <a:t>contre-mesure </a:t>
            </a:r>
            <a:r>
              <a:rPr lang="fr-CA" dirty="0" smtClean="0"/>
              <a:t>palliative. </a:t>
            </a:r>
            <a:endParaRPr lang="en-US" dirty="0"/>
          </a:p>
          <a:p>
            <a:pPr lvl="1"/>
            <a:r>
              <a:rPr lang="fr-CA" dirty="0" smtClean="0"/>
              <a:t>Mesures physiologiques et habiletés </a:t>
            </a:r>
            <a:r>
              <a:rPr lang="fr-CA" dirty="0"/>
              <a:t>psychomotrices du </a:t>
            </a:r>
            <a:r>
              <a:rPr lang="fr-CA" dirty="0" smtClean="0"/>
              <a:t>conducteur.</a:t>
            </a:r>
            <a:endParaRPr lang="en-US" dirty="0"/>
          </a:p>
          <a:p>
            <a:pPr lvl="1"/>
            <a:r>
              <a:rPr lang="fr-CA" dirty="0" smtClean="0"/>
              <a:t>Cinématique </a:t>
            </a:r>
            <a:r>
              <a:rPr lang="fr-CA" dirty="0"/>
              <a:t>du </a:t>
            </a:r>
            <a:r>
              <a:rPr lang="fr-CA" dirty="0" smtClean="0"/>
              <a:t>véhicule et interventions </a:t>
            </a:r>
            <a:r>
              <a:rPr lang="fr-CA" dirty="0"/>
              <a:t>du </a:t>
            </a:r>
            <a:r>
              <a:rPr lang="fr-CA" dirty="0" smtClean="0"/>
              <a:t>conducteur.</a:t>
            </a:r>
            <a:endParaRPr lang="en-US" sz="5600" dirty="0"/>
          </a:p>
          <a:p>
            <a:pPr marL="0" indent="0" algn="l" defTabSz="914400">
              <a:spcBef>
                <a:spcPct val="20000"/>
              </a:spcBef>
              <a:buNone/>
            </a:pPr>
            <a:endParaRPr lang="en-US" sz="2800" dirty="0" smtClean="0"/>
          </a:p>
        </p:txBody>
      </p:sp>
    </p:spTree>
    <p:extLst>
      <p:ext uri="{BB962C8B-B14F-4D97-AF65-F5344CB8AC3E}">
        <p14:creationId xmlns="" xmlns:p14="http://schemas.microsoft.com/office/powerpoint/2010/main" val="1706970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b="1" dirty="0"/>
              <a:t>Quoi? </a:t>
            </a:r>
            <a:r>
              <a:rPr lang="fr-CA" sz="3600" dirty="0"/>
              <a:t>Les</a:t>
            </a:r>
            <a:r>
              <a:rPr lang="fr-CA" sz="3600" b="1" dirty="0"/>
              <a:t> </a:t>
            </a:r>
            <a:r>
              <a:rPr lang="fr-CA" sz="3600" dirty="0"/>
              <a:t>TGF </a:t>
            </a:r>
            <a:r>
              <a:rPr lang="fr-CA" sz="3600" dirty="0" smtClean="0"/>
              <a:t>pour le conducteur </a:t>
            </a:r>
            <a:r>
              <a:rPr lang="fr-CA" sz="3600" dirty="0"/>
              <a:t>(2 </a:t>
            </a:r>
            <a:r>
              <a:rPr lang="fr-CA" sz="3600" dirty="0" smtClean="0"/>
              <a:t>de 3</a:t>
            </a:r>
            <a:r>
              <a:rPr lang="fr-CA" sz="3600" dirty="0"/>
              <a:t>)</a:t>
            </a:r>
            <a:endParaRPr lang="en-US" sz="3600" dirty="0"/>
          </a:p>
        </p:txBody>
      </p:sp>
      <p:sp>
        <p:nvSpPr>
          <p:cNvPr id="3" name="Content Placeholder 2"/>
          <p:cNvSpPr>
            <a:spLocks noGrp="1"/>
          </p:cNvSpPr>
          <p:nvPr>
            <p:ph idx="1"/>
            <p:custDataLst>
              <p:tags r:id="rId2"/>
            </p:custDataLst>
          </p:nvPr>
        </p:nvSpPr>
        <p:spPr>
          <a:xfrm>
            <a:off x="457200" y="1600200"/>
            <a:ext cx="5943600" cy="4525963"/>
          </a:xfrm>
        </p:spPr>
        <p:txBody>
          <a:bodyPr>
            <a:noAutofit/>
          </a:bodyPr>
          <a:lstStyle/>
          <a:p>
            <a:pPr lvl="0"/>
            <a:r>
              <a:rPr lang="fr-CA" dirty="0"/>
              <a:t>Les TGF à l’extérieur du </a:t>
            </a:r>
            <a:r>
              <a:rPr lang="fr-CA" dirty="0" smtClean="0"/>
              <a:t>véhicule</a:t>
            </a:r>
            <a:r>
              <a:rPr lang="en-US" sz="2800" dirty="0" smtClean="0"/>
              <a:t> </a:t>
            </a:r>
            <a:r>
              <a:rPr lang="fr-CA" dirty="0" smtClean="0"/>
              <a:t>utilisées avant </a:t>
            </a:r>
            <a:r>
              <a:rPr lang="fr-CA" dirty="0"/>
              <a:t>les quarts de </a:t>
            </a:r>
            <a:r>
              <a:rPr lang="fr-CA" dirty="0" smtClean="0"/>
              <a:t>travail :</a:t>
            </a:r>
            <a:endParaRPr lang="en-US" sz="2400" dirty="0"/>
          </a:p>
          <a:p>
            <a:pPr lvl="2"/>
            <a:r>
              <a:rPr lang="fr-CA" dirty="0"/>
              <a:t>T</a:t>
            </a:r>
            <a:r>
              <a:rPr lang="fr-CA" dirty="0" smtClean="0"/>
              <a:t>est </a:t>
            </a:r>
            <a:r>
              <a:rPr lang="fr-CA" dirty="0"/>
              <a:t>d’aptitude à </a:t>
            </a:r>
            <a:r>
              <a:rPr lang="fr-CA" dirty="0" smtClean="0"/>
              <a:t>conduire</a:t>
            </a:r>
            <a:endParaRPr lang="en-US" sz="2000" dirty="0"/>
          </a:p>
          <a:p>
            <a:pPr lvl="2"/>
            <a:r>
              <a:rPr lang="fr-CA" dirty="0" err="1" smtClean="0"/>
              <a:t>Actigraphe</a:t>
            </a:r>
            <a:endParaRPr lang="en-US" sz="5800" b="0" i="0" dirty="0"/>
          </a:p>
        </p:txBody>
      </p:sp>
      <p:pic>
        <p:nvPicPr>
          <p:cNvPr id="1026" name="Picture 2"/>
          <p:cNvPicPr>
            <a:picLocks noChangeAspect="1" noChangeArrowheads="1"/>
          </p:cNvPicPr>
          <p:nvPr>
            <p:custDataLst>
              <p:tags r:id="rId3"/>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00800" y="3765176"/>
            <a:ext cx="2332703" cy="1981200"/>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custDataLst>
              <p:tags r:id="rId4"/>
            </p:custDataLst>
          </p:nvPr>
        </p:nvPicPr>
        <p:blipFill>
          <a:blip r:embed="rId8" cstate="print">
            <a:extLst>
              <a:ext uri="{28A0092B-C50C-407E-A947-70E740481C1C}">
                <a14:useLocalDpi xmlns="" xmlns:a14="http://schemas.microsoft.com/office/drawing/2010/main" val="0"/>
              </a:ext>
            </a:extLst>
          </a:blip>
          <a:stretch>
            <a:fillRect/>
          </a:stretch>
        </p:blipFill>
        <p:spPr>
          <a:xfrm>
            <a:off x="6324600" y="1828800"/>
            <a:ext cx="2374575" cy="1783976"/>
          </a:xfrm>
          <a:prstGeom prst="rect">
            <a:avLst/>
          </a:prstGeom>
          <a:ln w="19050">
            <a:solidFill>
              <a:schemeClr val="tx1"/>
            </a:solidFill>
          </a:ln>
        </p:spPr>
      </p:pic>
    </p:spTree>
    <p:extLst>
      <p:ext uri="{BB962C8B-B14F-4D97-AF65-F5344CB8AC3E}">
        <p14:creationId xmlns="" xmlns:p14="http://schemas.microsoft.com/office/powerpoint/2010/main" val="67888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b="1" dirty="0"/>
              <a:t>Quoi? </a:t>
            </a:r>
            <a:r>
              <a:rPr lang="fr-CA" sz="3600" dirty="0"/>
              <a:t>Les</a:t>
            </a:r>
            <a:r>
              <a:rPr lang="fr-CA" sz="3600" b="1" dirty="0"/>
              <a:t> </a:t>
            </a:r>
            <a:r>
              <a:rPr lang="fr-CA" sz="3600" dirty="0"/>
              <a:t>TGF </a:t>
            </a:r>
            <a:r>
              <a:rPr lang="fr-CA" sz="3600" dirty="0" smtClean="0"/>
              <a:t>pour le conducteur </a:t>
            </a:r>
            <a:r>
              <a:rPr lang="fr-CA" sz="3600" dirty="0"/>
              <a:t>(3 </a:t>
            </a:r>
            <a:r>
              <a:rPr lang="fr-CA" sz="3600" dirty="0" smtClean="0"/>
              <a:t>de 3</a:t>
            </a:r>
            <a:r>
              <a:rPr lang="fr-CA" sz="3600" dirty="0"/>
              <a:t>)</a:t>
            </a:r>
            <a:endParaRPr lang="en-US" sz="3600" dirty="0"/>
          </a:p>
        </p:txBody>
      </p:sp>
      <p:sp>
        <p:nvSpPr>
          <p:cNvPr id="3" name="Content Placeholder 2"/>
          <p:cNvSpPr>
            <a:spLocks noGrp="1"/>
          </p:cNvSpPr>
          <p:nvPr>
            <p:ph idx="1"/>
            <p:custDataLst>
              <p:tags r:id="rId2"/>
            </p:custDataLst>
          </p:nvPr>
        </p:nvSpPr>
        <p:spPr/>
        <p:txBody>
          <a:bodyPr>
            <a:normAutofit lnSpcReduction="10000"/>
          </a:bodyPr>
          <a:lstStyle/>
          <a:p>
            <a:pPr lvl="0"/>
            <a:r>
              <a:rPr lang="fr-CA" dirty="0"/>
              <a:t>Les TGF à l’intérieur du </a:t>
            </a:r>
            <a:r>
              <a:rPr lang="fr-CA" dirty="0" smtClean="0"/>
              <a:t>véhicule</a:t>
            </a:r>
            <a:r>
              <a:rPr lang="fr-CA" sz="2800" dirty="0"/>
              <a:t> :</a:t>
            </a:r>
            <a:endParaRPr lang="en-US" sz="2800" dirty="0"/>
          </a:p>
          <a:p>
            <a:pPr lvl="1"/>
            <a:r>
              <a:rPr lang="fr-CA" dirty="0" smtClean="0"/>
              <a:t>Surveillance </a:t>
            </a:r>
            <a:r>
              <a:rPr lang="fr-CA" dirty="0"/>
              <a:t>continue avec commentaires et </a:t>
            </a:r>
            <a:r>
              <a:rPr lang="fr-CA" dirty="0" smtClean="0"/>
              <a:t>avertissements</a:t>
            </a:r>
            <a:endParaRPr lang="en-US" sz="2400" dirty="0"/>
          </a:p>
          <a:p>
            <a:pPr lvl="0"/>
            <a:r>
              <a:rPr lang="fr-CA" dirty="0" smtClean="0"/>
              <a:t>Exemples de </a:t>
            </a:r>
            <a:r>
              <a:rPr lang="fr-CA" dirty="0"/>
              <a:t>TGF à l’intérieur du </a:t>
            </a:r>
            <a:r>
              <a:rPr lang="fr-CA" dirty="0" smtClean="0"/>
              <a:t>véhicule :</a:t>
            </a:r>
            <a:endParaRPr lang="en-US" sz="2800" dirty="0"/>
          </a:p>
          <a:p>
            <a:pPr lvl="1"/>
            <a:r>
              <a:rPr lang="fr-CA" dirty="0" smtClean="0"/>
              <a:t>Mesures oculaires</a:t>
            </a:r>
            <a:endParaRPr lang="en-US" sz="2400" dirty="0"/>
          </a:p>
          <a:p>
            <a:pPr lvl="1"/>
            <a:r>
              <a:rPr lang="fr-CA" dirty="0" smtClean="0"/>
              <a:t>Suivi de voie</a:t>
            </a:r>
            <a:endParaRPr lang="en-US" sz="2400" dirty="0"/>
          </a:p>
          <a:p>
            <a:pPr lvl="1"/>
            <a:r>
              <a:rPr lang="fr-CA" dirty="0" smtClean="0"/>
              <a:t>Mouvements </a:t>
            </a:r>
            <a:r>
              <a:rPr lang="fr-CA" dirty="0"/>
              <a:t>du </a:t>
            </a:r>
            <a:r>
              <a:rPr lang="fr-CA" dirty="0" smtClean="0"/>
              <a:t>volant</a:t>
            </a:r>
            <a:endParaRPr lang="en-US" sz="2400" dirty="0"/>
          </a:p>
          <a:p>
            <a:pPr lvl="1"/>
            <a:r>
              <a:rPr lang="fr-CA" dirty="0" smtClean="0"/>
              <a:t>Temps </a:t>
            </a:r>
            <a:r>
              <a:rPr lang="fr-CA" dirty="0"/>
              <a:t>de </a:t>
            </a:r>
            <a:r>
              <a:rPr lang="fr-CA" dirty="0" smtClean="0"/>
              <a:t>réaction</a:t>
            </a:r>
            <a:endParaRPr lang="en-US" sz="2400" dirty="0"/>
          </a:p>
          <a:p>
            <a:pPr lvl="1"/>
            <a:r>
              <a:rPr lang="fr-CA" dirty="0" err="1" smtClean="0"/>
              <a:t>Actigraphe</a:t>
            </a:r>
            <a:endParaRPr lang="en-US" dirty="0" smtClean="0"/>
          </a:p>
          <a:p>
            <a:pPr lvl="1">
              <a:buNone/>
            </a:pPr>
            <a:endParaRPr lang="en-US" dirty="0"/>
          </a:p>
        </p:txBody>
      </p:sp>
      <p:pic>
        <p:nvPicPr>
          <p:cNvPr id="4" name="Picture 3"/>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5715000" y="3572816"/>
            <a:ext cx="2667000" cy="2218384"/>
          </a:xfrm>
          <a:prstGeom prst="rect">
            <a:avLst/>
          </a:prstGeom>
          <a:ln w="19050">
            <a:solidFill>
              <a:schemeClr val="tx1"/>
            </a:solidFill>
          </a:ln>
        </p:spPr>
      </p:pic>
    </p:spTree>
    <p:extLst>
      <p:ext uri="{BB962C8B-B14F-4D97-AF65-F5344CB8AC3E}">
        <p14:creationId xmlns="" xmlns:p14="http://schemas.microsoft.com/office/powerpoint/2010/main" val="969963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custDataLst>
              <p:tags r:id="rId1"/>
            </p:custDataLst>
          </p:nvPr>
        </p:nvPicPr>
        <p:blipFill>
          <a:blip r:embed="rId6" cstate="print"/>
          <a:srcRect/>
          <a:stretch>
            <a:fillRect/>
          </a:stretch>
        </p:blipFill>
        <p:spPr bwMode="auto">
          <a:xfrm>
            <a:off x="5562600" y="2362200"/>
            <a:ext cx="3445213" cy="2286000"/>
          </a:xfrm>
          <a:prstGeom prst="rect">
            <a:avLst/>
          </a:prstGeom>
          <a:noFill/>
          <a:ln w="9525">
            <a:noFill/>
            <a:miter lim="800000"/>
            <a:headEnd/>
            <a:tailEnd/>
          </a:ln>
          <a:effectLst/>
        </p:spPr>
      </p:pic>
      <p:sp>
        <p:nvSpPr>
          <p:cNvPr id="2" name="Title 1"/>
          <p:cNvSpPr>
            <a:spLocks noGrp="1"/>
          </p:cNvSpPr>
          <p:nvPr>
            <p:ph type="title"/>
            <p:custDataLst>
              <p:tags r:id="rId2"/>
            </p:custDataLst>
          </p:nvPr>
        </p:nvSpPr>
        <p:spPr>
          <a:xfrm>
            <a:off x="380999" y="274638"/>
            <a:ext cx="8474413" cy="1143000"/>
          </a:xfrm>
        </p:spPr>
        <p:txBody>
          <a:bodyPr>
            <a:noAutofit/>
          </a:bodyPr>
          <a:lstStyle/>
          <a:p>
            <a:r>
              <a:rPr lang="fr-CA" sz="3600" b="1" dirty="0"/>
              <a:t>Comment? </a:t>
            </a:r>
            <a:r>
              <a:rPr lang="fr-CA" sz="3600" dirty="0"/>
              <a:t>La base conceptuelle des TGF</a:t>
            </a:r>
            <a:endParaRPr lang="en-US" sz="3600" dirty="0"/>
          </a:p>
        </p:txBody>
      </p:sp>
      <p:sp>
        <p:nvSpPr>
          <p:cNvPr id="3" name="Content Placeholder 2"/>
          <p:cNvSpPr>
            <a:spLocks noGrp="1"/>
          </p:cNvSpPr>
          <p:nvPr>
            <p:ph idx="1"/>
            <p:custDataLst>
              <p:tags r:id="rId3"/>
            </p:custDataLst>
          </p:nvPr>
        </p:nvSpPr>
        <p:spPr/>
        <p:txBody>
          <a:bodyPr>
            <a:normAutofit fontScale="92500"/>
          </a:bodyPr>
          <a:lstStyle/>
          <a:p>
            <a:pPr lvl="0"/>
            <a:r>
              <a:rPr lang="fr-CA" dirty="0"/>
              <a:t>Un certain nombre de concepts constituent les fondements </a:t>
            </a:r>
            <a:r>
              <a:rPr lang="fr-CA" dirty="0" smtClean="0"/>
              <a:t>de la conception des TGF</a:t>
            </a:r>
            <a:r>
              <a:rPr lang="fr-CA" sz="2800" dirty="0"/>
              <a:t> :</a:t>
            </a:r>
            <a:endParaRPr lang="en-US" sz="2800" dirty="0"/>
          </a:p>
          <a:p>
            <a:pPr lvl="1"/>
            <a:r>
              <a:rPr lang="fr-CA" dirty="0"/>
              <a:t>M</a:t>
            </a:r>
            <a:r>
              <a:rPr lang="fr-CA" dirty="0" smtClean="0"/>
              <a:t>esures physiologiques</a:t>
            </a:r>
            <a:endParaRPr lang="en-US" sz="2400" dirty="0"/>
          </a:p>
          <a:p>
            <a:pPr lvl="1"/>
            <a:r>
              <a:rPr lang="fr-CA" dirty="0"/>
              <a:t>H</a:t>
            </a:r>
            <a:r>
              <a:rPr lang="fr-CA" dirty="0" smtClean="0"/>
              <a:t>abiletés psychomotrices</a:t>
            </a:r>
            <a:endParaRPr lang="en-US" sz="2400" dirty="0"/>
          </a:p>
          <a:p>
            <a:pPr lvl="1"/>
            <a:r>
              <a:rPr lang="fr-CA" dirty="0"/>
              <a:t>E</a:t>
            </a:r>
            <a:r>
              <a:rPr lang="fr-CA" dirty="0" smtClean="0"/>
              <a:t>ncadrement </a:t>
            </a:r>
            <a:r>
              <a:rPr lang="fr-CA" dirty="0"/>
              <a:t>du conducteur </a:t>
            </a:r>
            <a:endParaRPr lang="fr-CA" dirty="0" smtClean="0"/>
          </a:p>
          <a:p>
            <a:pPr marL="457200" lvl="1" indent="0">
              <a:buNone/>
            </a:pPr>
            <a:r>
              <a:rPr lang="fr-CA" dirty="0"/>
              <a:t> </a:t>
            </a:r>
            <a:r>
              <a:rPr lang="fr-CA" dirty="0" smtClean="0"/>
              <a:t>   basé </a:t>
            </a:r>
            <a:r>
              <a:rPr lang="fr-CA" dirty="0"/>
              <a:t>sur le </a:t>
            </a:r>
            <a:r>
              <a:rPr lang="fr-CA" dirty="0" smtClean="0"/>
              <a:t>comportement</a:t>
            </a:r>
            <a:endParaRPr lang="en-US" sz="2400" dirty="0"/>
          </a:p>
          <a:p>
            <a:pPr lvl="1"/>
            <a:r>
              <a:rPr lang="fr-CA" dirty="0" smtClean="0"/>
              <a:t>Cinématique </a:t>
            </a:r>
            <a:r>
              <a:rPr lang="fr-CA" dirty="0"/>
              <a:t>du </a:t>
            </a:r>
            <a:r>
              <a:rPr lang="fr-CA" dirty="0" smtClean="0"/>
              <a:t>véhicule et interventions </a:t>
            </a:r>
            <a:r>
              <a:rPr lang="fr-CA" dirty="0"/>
              <a:t>du </a:t>
            </a:r>
            <a:r>
              <a:rPr lang="fr-CA" dirty="0" smtClean="0"/>
              <a:t>conducteur</a:t>
            </a:r>
            <a:endParaRPr lang="en-US" sz="2400" dirty="0"/>
          </a:p>
          <a:p>
            <a:pPr lvl="1"/>
            <a:r>
              <a:rPr lang="fr-CA" dirty="0"/>
              <a:t>S</a:t>
            </a:r>
            <a:r>
              <a:rPr lang="fr-CA" dirty="0" smtClean="0"/>
              <a:t>ystèmes </a:t>
            </a:r>
            <a:r>
              <a:rPr lang="fr-CA" dirty="0"/>
              <a:t>à </a:t>
            </a:r>
            <a:r>
              <a:rPr lang="fr-CA" dirty="0" smtClean="0"/>
              <a:t>mesure unique </a:t>
            </a:r>
            <a:r>
              <a:rPr lang="fr-CA" i="1" dirty="0" smtClean="0"/>
              <a:t>versus</a:t>
            </a:r>
            <a:r>
              <a:rPr lang="fr-CA" dirty="0" smtClean="0"/>
              <a:t> à mesures multiples</a:t>
            </a:r>
            <a:endParaRPr lang="en-US" sz="5000" dirty="0" smtClean="0"/>
          </a:p>
        </p:txBody>
      </p:sp>
    </p:spTree>
    <p:extLst>
      <p:ext uri="{BB962C8B-B14F-4D97-AF65-F5344CB8AC3E}">
        <p14:creationId xmlns="" xmlns:p14="http://schemas.microsoft.com/office/powerpoint/2010/main" val="2781083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0" y="274638"/>
            <a:ext cx="8534400" cy="1143000"/>
          </a:xfrm>
        </p:spPr>
        <p:txBody>
          <a:bodyPr>
            <a:noAutofit/>
          </a:bodyPr>
          <a:lstStyle/>
          <a:p>
            <a:r>
              <a:rPr lang="fr-CA" sz="3600" b="1" dirty="0"/>
              <a:t>Comment? </a:t>
            </a:r>
            <a:r>
              <a:rPr lang="fr-CA" sz="3600" dirty="0"/>
              <a:t>Les </a:t>
            </a:r>
            <a:r>
              <a:rPr lang="fr-CA" sz="3600" dirty="0" smtClean="0"/>
              <a:t>mesures physiologiques        </a:t>
            </a:r>
            <a:r>
              <a:rPr lang="fr-CA" sz="3600" dirty="0"/>
              <a:t>(1 </a:t>
            </a:r>
            <a:r>
              <a:rPr lang="fr-CA" sz="3600" dirty="0" smtClean="0"/>
              <a:t>de 3</a:t>
            </a:r>
            <a:r>
              <a:rPr lang="fr-CA" sz="3600" dirty="0"/>
              <a:t>)</a:t>
            </a:r>
            <a:endParaRPr lang="en-US" sz="3600" dirty="0"/>
          </a:p>
        </p:txBody>
      </p:sp>
      <p:sp>
        <p:nvSpPr>
          <p:cNvPr id="3" name="Content Placeholder 2"/>
          <p:cNvSpPr>
            <a:spLocks noGrp="1"/>
          </p:cNvSpPr>
          <p:nvPr>
            <p:ph idx="1"/>
            <p:custDataLst>
              <p:tags r:id="rId2"/>
            </p:custDataLst>
          </p:nvPr>
        </p:nvSpPr>
        <p:spPr>
          <a:xfrm>
            <a:off x="457200" y="1600200"/>
            <a:ext cx="7315200" cy="4525963"/>
          </a:xfrm>
        </p:spPr>
        <p:txBody>
          <a:bodyPr>
            <a:normAutofit/>
          </a:bodyPr>
          <a:lstStyle/>
          <a:p>
            <a:pPr lvl="0"/>
            <a:r>
              <a:rPr lang="fr-CA" dirty="0" smtClean="0"/>
              <a:t>Mesures </a:t>
            </a:r>
            <a:r>
              <a:rPr lang="fr-CA" dirty="0"/>
              <a:t>des </a:t>
            </a:r>
            <a:r>
              <a:rPr lang="fr-CA" dirty="0" smtClean="0"/>
              <a:t>mouvements </a:t>
            </a:r>
            <a:r>
              <a:rPr lang="fr-CA" dirty="0"/>
              <a:t>des </a:t>
            </a:r>
            <a:r>
              <a:rPr lang="fr-CA" dirty="0" smtClean="0"/>
              <a:t>yeux (oculaires)</a:t>
            </a:r>
            <a:endParaRPr lang="en-US" sz="2800" dirty="0"/>
          </a:p>
          <a:p>
            <a:pPr lvl="1"/>
            <a:r>
              <a:rPr lang="fr-CA" dirty="0" smtClean="0"/>
              <a:t>Système </a:t>
            </a:r>
            <a:r>
              <a:rPr lang="fr-CA" dirty="0"/>
              <a:t>de détection </a:t>
            </a:r>
            <a:r>
              <a:rPr lang="fr-CA" dirty="0" err="1" smtClean="0"/>
              <a:t>Perclos</a:t>
            </a:r>
            <a:r>
              <a:rPr lang="fr-CA" sz="2400" dirty="0"/>
              <a:t> :</a:t>
            </a:r>
            <a:endParaRPr lang="en-US" sz="2400" dirty="0"/>
          </a:p>
          <a:p>
            <a:pPr lvl="2"/>
            <a:r>
              <a:rPr lang="fr-CA" dirty="0" smtClean="0"/>
              <a:t>Pourcentage </a:t>
            </a:r>
            <a:r>
              <a:rPr lang="fr-CA" dirty="0"/>
              <a:t>de fermeture des paupières du </a:t>
            </a:r>
            <a:r>
              <a:rPr lang="fr-CA" dirty="0" smtClean="0"/>
              <a:t>conducteur</a:t>
            </a:r>
            <a:endParaRPr lang="en-US" sz="2000" dirty="0"/>
          </a:p>
          <a:p>
            <a:pPr lvl="1"/>
            <a:r>
              <a:rPr lang="fr-CA" dirty="0"/>
              <a:t>Le rapport </a:t>
            </a:r>
            <a:r>
              <a:rPr lang="fr-CA" dirty="0" smtClean="0"/>
              <a:t>vitesse/amplitude</a:t>
            </a:r>
            <a:r>
              <a:rPr lang="fr-CA" sz="2400" dirty="0"/>
              <a:t> :</a:t>
            </a:r>
            <a:endParaRPr lang="en-US" sz="2400" dirty="0"/>
          </a:p>
          <a:p>
            <a:pPr lvl="2"/>
            <a:r>
              <a:rPr lang="fr-CA" dirty="0" smtClean="0"/>
              <a:t>Mesure </a:t>
            </a:r>
            <a:r>
              <a:rPr lang="fr-CA" dirty="0"/>
              <a:t>la vitesse et l’angle d’ouverture de la paupière après </a:t>
            </a:r>
            <a:r>
              <a:rPr lang="fr-CA" dirty="0" smtClean="0"/>
              <a:t>sa fermeture</a:t>
            </a:r>
            <a:endParaRPr lang="en-US" dirty="0"/>
          </a:p>
        </p:txBody>
      </p:sp>
      <p:pic>
        <p:nvPicPr>
          <p:cNvPr id="5" name="Picture 4"/>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7225729" y="1981200"/>
            <a:ext cx="1537271" cy="3200400"/>
          </a:xfrm>
          <a:prstGeom prst="rect">
            <a:avLst/>
          </a:prstGeom>
          <a:ln w="19050">
            <a:solidFill>
              <a:srgbClr val="000000"/>
            </a:solidFill>
          </a:ln>
        </p:spPr>
      </p:pic>
    </p:spTree>
    <p:extLst>
      <p:ext uri="{BB962C8B-B14F-4D97-AF65-F5344CB8AC3E}">
        <p14:creationId xmlns="" xmlns:p14="http://schemas.microsoft.com/office/powerpoint/2010/main" val="567324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p:txBody>
          <a:bodyPr>
            <a:noAutofit/>
          </a:bodyPr>
          <a:lstStyle/>
          <a:p>
            <a:r>
              <a:rPr lang="fr-CA" sz="3600" b="1" dirty="0"/>
              <a:t>Comment? </a:t>
            </a:r>
            <a:r>
              <a:rPr lang="fr-CA" sz="3600" dirty="0"/>
              <a:t>Les </a:t>
            </a:r>
            <a:r>
              <a:rPr lang="fr-CA" sz="3600" dirty="0" smtClean="0"/>
              <a:t>mesures physiologiques    (</a:t>
            </a:r>
            <a:r>
              <a:rPr lang="fr-CA" sz="3600" dirty="0"/>
              <a:t>2 </a:t>
            </a:r>
            <a:r>
              <a:rPr lang="fr-CA" sz="3600" dirty="0" smtClean="0"/>
              <a:t>de 3</a:t>
            </a:r>
            <a:r>
              <a:rPr lang="fr-CA" sz="3600" dirty="0"/>
              <a:t>)</a:t>
            </a:r>
            <a:endParaRPr lang="en-US" sz="3600" dirty="0"/>
          </a:p>
        </p:txBody>
      </p:sp>
      <p:sp>
        <p:nvSpPr>
          <p:cNvPr id="3" name="Content Placeholder 2"/>
          <p:cNvSpPr>
            <a:spLocks noGrp="1"/>
          </p:cNvSpPr>
          <p:nvPr>
            <p:ph idx="1"/>
            <p:custDataLst>
              <p:tags r:id="rId2"/>
            </p:custDataLst>
          </p:nvPr>
        </p:nvSpPr>
        <p:spPr>
          <a:xfrm>
            <a:off x="457200" y="1600200"/>
            <a:ext cx="8229600" cy="5257800"/>
          </a:xfrm>
        </p:spPr>
        <p:txBody>
          <a:bodyPr>
            <a:normAutofit/>
          </a:bodyPr>
          <a:lstStyle/>
          <a:p>
            <a:pPr lvl="0"/>
            <a:r>
              <a:rPr lang="fr-CA" dirty="0" err="1" smtClean="0"/>
              <a:t>Actigraphe</a:t>
            </a:r>
            <a:r>
              <a:rPr lang="fr-CA" sz="2800" dirty="0"/>
              <a:t> :</a:t>
            </a:r>
            <a:endParaRPr lang="en-US" sz="2800" dirty="0"/>
          </a:p>
          <a:p>
            <a:pPr lvl="1"/>
            <a:r>
              <a:rPr lang="fr-CA" sz="2100" dirty="0" smtClean="0"/>
              <a:t>Utilise </a:t>
            </a:r>
            <a:r>
              <a:rPr lang="fr-CA" sz="2100" dirty="0"/>
              <a:t>des algorithmes de prévision du sommeil pour déterminer la </a:t>
            </a:r>
            <a:r>
              <a:rPr lang="fr-CA" sz="2100" dirty="0" smtClean="0"/>
              <a:t>quantité </a:t>
            </a:r>
            <a:r>
              <a:rPr lang="fr-CA" sz="2100" dirty="0"/>
              <a:t>et la qualité </a:t>
            </a:r>
            <a:r>
              <a:rPr lang="fr-CA" sz="2100" dirty="0" smtClean="0"/>
              <a:t>de sommeil du conducteur </a:t>
            </a:r>
            <a:r>
              <a:rPr lang="fr-CA" sz="2100" dirty="0"/>
              <a:t>ainsi que le repos et </a:t>
            </a:r>
            <a:r>
              <a:rPr lang="fr-CA" sz="2100" dirty="0" smtClean="0"/>
              <a:t>les profils d’activité.</a:t>
            </a:r>
            <a:endParaRPr lang="en-US" sz="2100" dirty="0"/>
          </a:p>
          <a:p>
            <a:pPr lvl="1"/>
            <a:r>
              <a:rPr lang="fr-CA" sz="2100" dirty="0" smtClean="0"/>
              <a:t>Peut </a:t>
            </a:r>
            <a:r>
              <a:rPr lang="fr-CA" sz="2100" dirty="0"/>
              <a:t>également intégrer une </a:t>
            </a:r>
            <a:r>
              <a:rPr lang="fr-CA" sz="2100" dirty="0" smtClean="0"/>
              <a:t>analyse                                                       	du rythme circadien.</a:t>
            </a:r>
            <a:endParaRPr lang="en-US" sz="2100" dirty="0" smtClean="0"/>
          </a:p>
          <a:p>
            <a:pPr lvl="1"/>
            <a:r>
              <a:rPr lang="fr-CA" sz="2100" dirty="0" smtClean="0"/>
              <a:t>Est un indicateur général de la variation 				de sommeil d’une nuit à l’autre.</a:t>
            </a:r>
            <a:endParaRPr lang="en-US" sz="2100" dirty="0" smtClean="0"/>
          </a:p>
          <a:p>
            <a:pPr lvl="1"/>
            <a:r>
              <a:rPr lang="fr-CA" sz="2100" dirty="0" smtClean="0"/>
              <a:t>Capte la lumière et la température, et 			     peut permettre la détection au poignet (disponible sur certains modèles).</a:t>
            </a:r>
          </a:p>
          <a:p>
            <a:pPr lvl="1"/>
            <a:r>
              <a:rPr lang="fr-CA" sz="2100" dirty="0" smtClean="0"/>
              <a:t>Consiste généralement en un dispositif porté au poignet. </a:t>
            </a:r>
            <a:endParaRPr lang="en-US" sz="2100" dirty="0" smtClean="0"/>
          </a:p>
          <a:p>
            <a:pPr marL="342900" indent="-342900" algn="l" defTabSz="914400">
              <a:spcBef>
                <a:spcPct val="20000"/>
              </a:spcBef>
              <a:buFont typeface="Arial"/>
              <a:buChar char="•"/>
            </a:pPr>
            <a:endParaRPr lang="en-US" sz="2200" dirty="0"/>
          </a:p>
        </p:txBody>
      </p:sp>
      <p:pic>
        <p:nvPicPr>
          <p:cNvPr id="6" name="Picture 5"/>
          <p:cNvPicPr>
            <a:picLocks noChangeAspect="1" noChangeArrowheads="1"/>
          </p:cNvPicPr>
          <p:nvPr>
            <p:custDataLst>
              <p:tags r:id="rId3"/>
            </p:custDataLst>
          </p:nvPr>
        </p:nvPicPr>
        <p:blipFill>
          <a:blip r:embed="rId6" cstate="print"/>
          <a:srcRect/>
          <a:stretch>
            <a:fillRect/>
          </a:stretch>
        </p:blipFill>
        <p:spPr bwMode="auto">
          <a:xfrm>
            <a:off x="5867400" y="2895600"/>
            <a:ext cx="3022330" cy="2005405"/>
          </a:xfrm>
          <a:prstGeom prst="rect">
            <a:avLst/>
          </a:prstGeom>
          <a:noFill/>
          <a:ln w="19050">
            <a:solidFill>
              <a:schemeClr val="tx1"/>
            </a:solidFill>
            <a:miter lim="800000"/>
            <a:headEnd/>
            <a:tailEnd/>
          </a:ln>
          <a:effectLst/>
        </p:spPr>
      </p:pic>
    </p:spTree>
    <p:extLst>
      <p:ext uri="{BB962C8B-B14F-4D97-AF65-F5344CB8AC3E}">
        <p14:creationId xmlns="" xmlns:p14="http://schemas.microsoft.com/office/powerpoint/2010/main" val="140617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Module 10 </a:t>
            </a:r>
            <a:r>
              <a:rPr lang="fr-CA" sz="3600" dirty="0" smtClean="0"/>
              <a:t>: Présentation</a:t>
            </a:r>
            <a:endParaRPr lang="en-US" sz="3600" dirty="0"/>
          </a:p>
        </p:txBody>
      </p:sp>
      <p:sp>
        <p:nvSpPr>
          <p:cNvPr id="3" name="Content Placeholder 2"/>
          <p:cNvSpPr>
            <a:spLocks noGrp="1"/>
          </p:cNvSpPr>
          <p:nvPr>
            <p:ph idx="1"/>
            <p:custDataLst>
              <p:tags r:id="rId2"/>
            </p:custDataLst>
          </p:nvPr>
        </p:nvSpPr>
        <p:spPr/>
        <p:txBody>
          <a:bodyPr>
            <a:normAutofit lnSpcReduction="10000"/>
          </a:bodyPr>
          <a:lstStyle/>
          <a:p>
            <a:pPr lvl="0"/>
            <a:r>
              <a:rPr lang="fr-CA" dirty="0" smtClean="0"/>
              <a:t>Leçon 1 : Les </a:t>
            </a:r>
            <a:r>
              <a:rPr lang="fr-CA" dirty="0"/>
              <a:t>technologies de </a:t>
            </a:r>
            <a:r>
              <a:rPr lang="fr-CA" dirty="0" smtClean="0"/>
              <a:t>détection et de gestion de </a:t>
            </a:r>
            <a:r>
              <a:rPr lang="fr-CA" dirty="0"/>
              <a:t>la </a:t>
            </a:r>
            <a:r>
              <a:rPr lang="fr-CA" dirty="0" smtClean="0"/>
              <a:t>fatigue : quoi, pourquoi et comment?</a:t>
            </a:r>
            <a:endParaRPr lang="en-US" dirty="0"/>
          </a:p>
          <a:p>
            <a:pPr lvl="0"/>
            <a:r>
              <a:rPr lang="fr-CA" dirty="0" smtClean="0"/>
              <a:t>Leçon 2 : Exemples de </a:t>
            </a:r>
            <a:r>
              <a:rPr lang="fr-CA" dirty="0"/>
              <a:t>technologies actuelles </a:t>
            </a:r>
            <a:endParaRPr lang="en-US" dirty="0"/>
          </a:p>
          <a:p>
            <a:pPr lvl="0"/>
            <a:r>
              <a:rPr lang="fr-CA" dirty="0" smtClean="0"/>
              <a:t>Leçon 3 : Points à considérer                                   lors de la mise en œuvre et  	                  lignes directrices pour les 	          opérations</a:t>
            </a:r>
            <a:endParaRPr lang="en-US" dirty="0" smtClean="0"/>
          </a:p>
          <a:p>
            <a:r>
              <a:rPr lang="fr-CA" dirty="0" smtClean="0"/>
              <a:t>Conclusion : Bilan et résumé</a:t>
            </a:r>
            <a:endParaRPr lang="en-US" sz="3200" dirty="0" smtClean="0"/>
          </a:p>
          <a:p>
            <a:pPr marL="457200" lvl="1" indent="0">
              <a:buNone/>
            </a:pPr>
            <a:endParaRPr lang="en-US" sz="3200" dirty="0"/>
          </a:p>
        </p:txBody>
      </p:sp>
      <p:pic>
        <p:nvPicPr>
          <p:cNvPr id="6" name="Picture 5"/>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6019800" y="3733800"/>
            <a:ext cx="2895600" cy="1930400"/>
          </a:xfrm>
          <a:prstGeom prst="rect">
            <a:avLst/>
          </a:prstGeom>
          <a:ln w="19050">
            <a:solidFill>
              <a:schemeClr val="tx1"/>
            </a:solidFill>
          </a:ln>
        </p:spPr>
      </p:pic>
    </p:spTree>
    <p:extLst>
      <p:ext uri="{BB962C8B-B14F-4D97-AF65-F5344CB8AC3E}">
        <p14:creationId xmlns="" xmlns:p14="http://schemas.microsoft.com/office/powerpoint/2010/main" val="4252022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p:txBody>
          <a:bodyPr>
            <a:noAutofit/>
          </a:bodyPr>
          <a:lstStyle/>
          <a:p>
            <a:r>
              <a:rPr lang="fr-CA" sz="3600" b="1" dirty="0"/>
              <a:t>Comment? </a:t>
            </a:r>
            <a:r>
              <a:rPr lang="fr-CA" sz="3600" dirty="0"/>
              <a:t>Les </a:t>
            </a:r>
            <a:r>
              <a:rPr lang="fr-CA" sz="3600" dirty="0" smtClean="0"/>
              <a:t>mesures </a:t>
            </a:r>
            <a:r>
              <a:rPr lang="fr-CA" sz="3600" dirty="0"/>
              <a:t>physiologiques </a:t>
            </a:r>
            <a:r>
              <a:rPr lang="fr-CA" sz="3600" dirty="0" smtClean="0"/>
              <a:t>    (</a:t>
            </a:r>
            <a:r>
              <a:rPr lang="fr-CA" sz="3600" dirty="0"/>
              <a:t>3 </a:t>
            </a:r>
            <a:r>
              <a:rPr lang="fr-CA" sz="3600" dirty="0" smtClean="0"/>
              <a:t>de 3</a:t>
            </a:r>
            <a:r>
              <a:rPr lang="fr-CA" sz="3600" dirty="0"/>
              <a:t>)</a:t>
            </a:r>
            <a:endParaRPr lang="en-US" sz="3600" dirty="0"/>
          </a:p>
        </p:txBody>
      </p:sp>
      <p:sp>
        <p:nvSpPr>
          <p:cNvPr id="3" name="Content Placeholder 2"/>
          <p:cNvSpPr>
            <a:spLocks noGrp="1"/>
          </p:cNvSpPr>
          <p:nvPr>
            <p:ph idx="1"/>
            <p:custDataLst>
              <p:tags r:id="rId2"/>
            </p:custDataLst>
          </p:nvPr>
        </p:nvSpPr>
        <p:spPr>
          <a:xfrm>
            <a:off x="457200" y="1600200"/>
            <a:ext cx="8382000" cy="4525963"/>
          </a:xfrm>
        </p:spPr>
        <p:txBody>
          <a:bodyPr>
            <a:normAutofit fontScale="85000" lnSpcReduction="10000"/>
          </a:bodyPr>
          <a:lstStyle/>
          <a:p>
            <a:pPr lvl="0"/>
            <a:r>
              <a:rPr lang="fr-CA" dirty="0" smtClean="0"/>
              <a:t>Contraintes </a:t>
            </a:r>
            <a:r>
              <a:rPr lang="fr-CA" dirty="0"/>
              <a:t>potentielles à prendre en </a:t>
            </a:r>
            <a:r>
              <a:rPr lang="fr-CA" dirty="0" smtClean="0"/>
              <a:t>considération :</a:t>
            </a:r>
            <a:endParaRPr lang="en-US" sz="2800" dirty="0"/>
          </a:p>
          <a:p>
            <a:pPr marL="536575" indent="-187325">
              <a:buFont typeface="Calibri" pitchFamily="34" charset="0"/>
              <a:buChar char="─"/>
              <a:tabLst>
                <a:tab pos="536575" algn="l"/>
              </a:tabLst>
            </a:pPr>
            <a:r>
              <a:rPr lang="fr-CA" dirty="0" smtClean="0"/>
              <a:t> Mesures oculaires</a:t>
            </a:r>
            <a:r>
              <a:rPr lang="fr-CA" sz="2800" dirty="0"/>
              <a:t> :</a:t>
            </a:r>
            <a:endParaRPr lang="en-US" sz="2800" dirty="0"/>
          </a:p>
          <a:p>
            <a:pPr lvl="2"/>
            <a:r>
              <a:rPr lang="fr-CA" dirty="0" smtClean="0"/>
              <a:t>Risques </a:t>
            </a:r>
            <a:r>
              <a:rPr lang="fr-CA" dirty="0"/>
              <a:t>de fausses alertes produites par l’appareil lorsque le conducteur regarde dans </a:t>
            </a:r>
            <a:r>
              <a:rPr lang="fr-CA" dirty="0" smtClean="0"/>
              <a:t>le </a:t>
            </a:r>
            <a:r>
              <a:rPr lang="fr-CA" dirty="0"/>
              <a:t>miroir ou d’autres appareils en </a:t>
            </a:r>
            <a:r>
              <a:rPr lang="fr-CA" dirty="0" smtClean="0"/>
              <a:t>cabine.</a:t>
            </a:r>
            <a:endParaRPr lang="en-US" sz="2000" dirty="0"/>
          </a:p>
          <a:p>
            <a:pPr lvl="2"/>
            <a:r>
              <a:rPr lang="fr-CA" dirty="0" smtClean="0"/>
              <a:t>Sensibilité </a:t>
            </a:r>
            <a:r>
              <a:rPr lang="fr-CA" dirty="0"/>
              <a:t>de la caméra </a:t>
            </a:r>
            <a:r>
              <a:rPr lang="fr-CA" dirty="0" smtClean="0"/>
              <a:t>infrarouge dans différentes </a:t>
            </a:r>
            <a:r>
              <a:rPr lang="fr-CA" dirty="0"/>
              <a:t>conditions </a:t>
            </a:r>
            <a:r>
              <a:rPr lang="fr-CA" dirty="0" smtClean="0"/>
              <a:t>d’éclairage.</a:t>
            </a:r>
            <a:endParaRPr lang="en-US" sz="2000" dirty="0"/>
          </a:p>
          <a:p>
            <a:pPr lvl="2"/>
            <a:r>
              <a:rPr lang="fr-CA" dirty="0" smtClean="0"/>
              <a:t>Résistance </a:t>
            </a:r>
            <a:r>
              <a:rPr lang="fr-CA" dirty="0"/>
              <a:t>du conducteur à un système qui </a:t>
            </a:r>
            <a:r>
              <a:rPr lang="fr-CA" dirty="0" smtClean="0"/>
              <a:t>exige de </a:t>
            </a:r>
            <a:r>
              <a:rPr lang="fr-CA" dirty="0"/>
              <a:t>porter des </a:t>
            </a:r>
            <a:r>
              <a:rPr lang="fr-CA" dirty="0" smtClean="0"/>
              <a:t>lunettes.</a:t>
            </a:r>
            <a:endParaRPr lang="en-US" sz="2000" dirty="0"/>
          </a:p>
          <a:p>
            <a:pPr marL="536575" indent="-173038">
              <a:buFont typeface="Calibri" pitchFamily="34" charset="0"/>
              <a:buChar char="─"/>
            </a:pPr>
            <a:r>
              <a:rPr lang="fr-CA" dirty="0"/>
              <a:t> </a:t>
            </a:r>
            <a:r>
              <a:rPr lang="fr-CA" dirty="0" err="1" smtClean="0"/>
              <a:t>Actigraphe</a:t>
            </a:r>
            <a:r>
              <a:rPr lang="fr-CA" dirty="0"/>
              <a:t> : </a:t>
            </a:r>
            <a:endParaRPr lang="en-US" sz="2800" dirty="0"/>
          </a:p>
          <a:p>
            <a:pPr lvl="2"/>
            <a:r>
              <a:rPr lang="fr-CA" dirty="0" smtClean="0"/>
              <a:t>Technologie </a:t>
            </a:r>
            <a:r>
              <a:rPr lang="fr-CA" dirty="0"/>
              <a:t>de prévision et non en temps </a:t>
            </a:r>
            <a:r>
              <a:rPr lang="fr-CA" dirty="0" smtClean="0"/>
              <a:t>réel.</a:t>
            </a:r>
            <a:endParaRPr lang="en-US" sz="2000" dirty="0"/>
          </a:p>
          <a:p>
            <a:pPr lvl="2"/>
            <a:r>
              <a:rPr lang="fr-CA" dirty="0" smtClean="0"/>
              <a:t>Ne </a:t>
            </a:r>
            <a:r>
              <a:rPr lang="fr-CA" dirty="0"/>
              <a:t>prend pas en considération les différences </a:t>
            </a:r>
            <a:r>
              <a:rPr lang="fr-CA" dirty="0" smtClean="0"/>
              <a:t>individuelles.</a:t>
            </a:r>
            <a:endParaRPr lang="en-US" sz="2000" dirty="0"/>
          </a:p>
          <a:p>
            <a:pPr lvl="2"/>
            <a:r>
              <a:rPr lang="fr-CA" dirty="0" smtClean="0"/>
              <a:t>Exige de </a:t>
            </a:r>
            <a:r>
              <a:rPr lang="fr-CA" dirty="0"/>
              <a:t>porter </a:t>
            </a:r>
            <a:r>
              <a:rPr lang="fr-CA" dirty="0" smtClean="0"/>
              <a:t>un appareil.</a:t>
            </a:r>
            <a:endParaRPr lang="en-US" dirty="0"/>
          </a:p>
          <a:p>
            <a:pPr lvl="2">
              <a:buNone/>
            </a:pPr>
            <a:endParaRPr lang="en-US" dirty="0" smtClean="0"/>
          </a:p>
          <a:p>
            <a:pPr lvl="1">
              <a:buNone/>
            </a:pPr>
            <a:endParaRPr lang="en-US" dirty="0"/>
          </a:p>
        </p:txBody>
      </p:sp>
    </p:spTree>
    <p:extLst>
      <p:ext uri="{BB962C8B-B14F-4D97-AF65-F5344CB8AC3E}">
        <p14:creationId xmlns="" xmlns:p14="http://schemas.microsoft.com/office/powerpoint/2010/main" val="3700796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3600" b="1" dirty="0"/>
              <a:t>Comment? </a:t>
            </a:r>
            <a:r>
              <a:rPr lang="fr-CA" sz="3600" dirty="0"/>
              <a:t>Les </a:t>
            </a:r>
            <a:r>
              <a:rPr lang="fr-CA" sz="3600" dirty="0" smtClean="0"/>
              <a:t>habiletés psychomotrices </a:t>
            </a:r>
            <a:br>
              <a:rPr lang="fr-CA" sz="3600" dirty="0" smtClean="0"/>
            </a:br>
            <a:r>
              <a:rPr lang="fr-CA" sz="3600" dirty="0" smtClean="0"/>
              <a:t>(</a:t>
            </a:r>
            <a:r>
              <a:rPr lang="fr-CA" sz="3600" dirty="0"/>
              <a:t>1 </a:t>
            </a:r>
            <a:r>
              <a:rPr lang="fr-CA" sz="3600" dirty="0" smtClean="0"/>
              <a:t>de 2</a:t>
            </a:r>
            <a:r>
              <a:rPr lang="fr-CA" sz="3600" dirty="0"/>
              <a:t>)</a:t>
            </a:r>
            <a:endParaRPr lang="en-US" sz="3600" dirty="0"/>
          </a:p>
        </p:txBody>
      </p:sp>
      <p:sp>
        <p:nvSpPr>
          <p:cNvPr id="3" name="Content Placeholder 2"/>
          <p:cNvSpPr>
            <a:spLocks noGrp="1"/>
          </p:cNvSpPr>
          <p:nvPr>
            <p:ph idx="1"/>
            <p:custDataLst>
              <p:tags r:id="rId2"/>
            </p:custDataLst>
          </p:nvPr>
        </p:nvSpPr>
        <p:spPr/>
        <p:txBody>
          <a:bodyPr>
            <a:normAutofit fontScale="85000" lnSpcReduction="20000"/>
          </a:bodyPr>
          <a:lstStyle/>
          <a:p>
            <a:pPr lvl="0"/>
            <a:r>
              <a:rPr lang="fr-CA" dirty="0" smtClean="0"/>
              <a:t>Évaluation de la coordination main-œil dans </a:t>
            </a:r>
            <a:r>
              <a:rPr lang="fr-CA" dirty="0"/>
              <a:t>la manipulation des </a:t>
            </a:r>
            <a:r>
              <a:rPr lang="fr-CA" dirty="0" smtClean="0"/>
              <a:t>commandes</a:t>
            </a:r>
            <a:endParaRPr lang="en-US" sz="2800" dirty="0"/>
          </a:p>
          <a:p>
            <a:pPr lvl="0"/>
            <a:r>
              <a:rPr lang="fr-CA" dirty="0" smtClean="0"/>
              <a:t>Évaluation des fonctions </a:t>
            </a:r>
            <a:r>
              <a:rPr lang="fr-CA" dirty="0"/>
              <a:t>cognitives générant des réponses automatiques ou </a:t>
            </a:r>
            <a:r>
              <a:rPr lang="fr-CA" dirty="0" smtClean="0"/>
              <a:t>instinctives</a:t>
            </a:r>
            <a:endParaRPr lang="en-US" sz="2800" dirty="0"/>
          </a:p>
          <a:p>
            <a:pPr lvl="0"/>
            <a:r>
              <a:rPr lang="fr-CA" dirty="0" smtClean="0"/>
              <a:t>Tests </a:t>
            </a:r>
            <a:r>
              <a:rPr lang="fr-CA" dirty="0"/>
              <a:t>de performance des fonctions </a:t>
            </a:r>
            <a:endParaRPr lang="fr-CA" dirty="0" smtClean="0"/>
          </a:p>
          <a:p>
            <a:pPr marL="0" lvl="0" indent="0">
              <a:buNone/>
            </a:pPr>
            <a:r>
              <a:rPr lang="fr-CA" dirty="0" smtClean="0"/>
              <a:t>      cognitives :</a:t>
            </a:r>
            <a:endParaRPr lang="en-US" sz="2800" dirty="0"/>
          </a:p>
          <a:p>
            <a:pPr lvl="1"/>
            <a:r>
              <a:rPr lang="fr-CA" dirty="0"/>
              <a:t>P</a:t>
            </a:r>
            <a:r>
              <a:rPr lang="fr-CA" dirty="0" smtClean="0"/>
              <a:t>rocessus objectif</a:t>
            </a:r>
            <a:endParaRPr lang="en-US" sz="2400" dirty="0"/>
          </a:p>
          <a:p>
            <a:pPr lvl="1"/>
            <a:r>
              <a:rPr lang="fr-CA" dirty="0" smtClean="0"/>
              <a:t>Évaluation de la coordination main-œil</a:t>
            </a:r>
            <a:endParaRPr lang="en-US" sz="2400" dirty="0"/>
          </a:p>
          <a:p>
            <a:pPr lvl="1"/>
            <a:r>
              <a:rPr lang="fr-CA" dirty="0" smtClean="0"/>
              <a:t>Évaluation du temps </a:t>
            </a:r>
            <a:r>
              <a:rPr lang="fr-CA" dirty="0"/>
              <a:t>de </a:t>
            </a:r>
            <a:r>
              <a:rPr lang="fr-CA" dirty="0" smtClean="0"/>
              <a:t>réaction</a:t>
            </a:r>
            <a:endParaRPr lang="en-US" sz="2400" dirty="0"/>
          </a:p>
          <a:p>
            <a:pPr lvl="1"/>
            <a:r>
              <a:rPr lang="fr-CA" dirty="0"/>
              <a:t>C</a:t>
            </a:r>
            <a:r>
              <a:rPr lang="fr-CA" dirty="0" smtClean="0"/>
              <a:t>ourts </a:t>
            </a:r>
            <a:r>
              <a:rPr lang="fr-CA" dirty="0"/>
              <a:t>et non </a:t>
            </a:r>
            <a:r>
              <a:rPr lang="fr-CA" dirty="0" smtClean="0"/>
              <a:t>invasifs</a:t>
            </a:r>
            <a:endParaRPr lang="en-US" sz="2400" dirty="0"/>
          </a:p>
          <a:p>
            <a:r>
              <a:rPr lang="fr-CA" dirty="0" smtClean="0"/>
              <a:t>Tests utilisés pour prédire l’aptitude </a:t>
            </a:r>
            <a:r>
              <a:rPr lang="fr-CA" dirty="0"/>
              <a:t>à la </a:t>
            </a:r>
            <a:r>
              <a:rPr lang="fr-CA" dirty="0" smtClean="0"/>
              <a:t>conduite</a:t>
            </a:r>
            <a:endParaRPr lang="en-US" dirty="0"/>
          </a:p>
        </p:txBody>
      </p:sp>
      <p:pic>
        <p:nvPicPr>
          <p:cNvPr id="6" name="Picture 5"/>
          <p:cNvPicPr>
            <a:picLocks noChangeAspect="1" noChangeArrowheads="1"/>
          </p:cNvPicPr>
          <p:nvPr>
            <p:custDataLst>
              <p:tags r:id="rId3"/>
            </p:custDataLst>
          </p:nvPr>
        </p:nvPicPr>
        <p:blipFill>
          <a:blip r:embed="rId6" cstate="print"/>
          <a:srcRect/>
          <a:stretch>
            <a:fillRect/>
          </a:stretch>
        </p:blipFill>
        <p:spPr bwMode="auto">
          <a:xfrm>
            <a:off x="6300887" y="2971800"/>
            <a:ext cx="2369027" cy="2362200"/>
          </a:xfrm>
          <a:prstGeom prst="rect">
            <a:avLst/>
          </a:prstGeom>
          <a:noFill/>
          <a:ln w="9525">
            <a:noFill/>
            <a:miter lim="800000"/>
            <a:headEnd/>
            <a:tailEnd/>
          </a:ln>
          <a:effectLst/>
        </p:spPr>
      </p:pic>
    </p:spTree>
    <p:extLst>
      <p:ext uri="{BB962C8B-B14F-4D97-AF65-F5344CB8AC3E}">
        <p14:creationId xmlns="" xmlns:p14="http://schemas.microsoft.com/office/powerpoint/2010/main" val="3111432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p:txBody>
          <a:bodyPr>
            <a:normAutofit fontScale="90000"/>
          </a:bodyPr>
          <a:lstStyle/>
          <a:p>
            <a:r>
              <a:rPr lang="fr-CA" sz="3600" b="1" dirty="0"/>
              <a:t>Comment? </a:t>
            </a:r>
            <a:r>
              <a:rPr lang="fr-CA" sz="3600" dirty="0"/>
              <a:t>Les </a:t>
            </a:r>
            <a:r>
              <a:rPr lang="fr-CA" sz="3600" dirty="0" smtClean="0"/>
              <a:t>habiletés psychomotrices </a:t>
            </a:r>
            <a:br>
              <a:rPr lang="fr-CA" sz="3600" dirty="0" smtClean="0"/>
            </a:br>
            <a:r>
              <a:rPr lang="fr-CA" sz="3600" dirty="0" smtClean="0"/>
              <a:t>(</a:t>
            </a:r>
            <a:r>
              <a:rPr lang="fr-CA" sz="3600" dirty="0"/>
              <a:t>2 </a:t>
            </a:r>
            <a:r>
              <a:rPr lang="fr-CA" sz="3600" dirty="0" smtClean="0"/>
              <a:t>de 2</a:t>
            </a:r>
            <a:r>
              <a:rPr lang="fr-CA" sz="3600" dirty="0"/>
              <a:t>)</a:t>
            </a:r>
            <a:endParaRPr lang="en-US" sz="4000" dirty="0">
              <a:latin typeface="Arial" pitchFamily="34" charset="0"/>
              <a:cs typeface="Arial" pitchFamily="34" charset="0"/>
            </a:endParaRPr>
          </a:p>
        </p:txBody>
      </p:sp>
      <p:sp>
        <p:nvSpPr>
          <p:cNvPr id="3" name="Content Placeholder 2"/>
          <p:cNvSpPr>
            <a:spLocks noGrp="1"/>
          </p:cNvSpPr>
          <p:nvPr>
            <p:ph idx="1"/>
            <p:custDataLst>
              <p:tags r:id="rId2"/>
            </p:custDataLst>
          </p:nvPr>
        </p:nvSpPr>
        <p:spPr/>
        <p:txBody>
          <a:bodyPr>
            <a:normAutofit lnSpcReduction="10000"/>
          </a:bodyPr>
          <a:lstStyle/>
          <a:p>
            <a:pPr lvl="0"/>
            <a:r>
              <a:rPr lang="fr-CA" dirty="0" smtClean="0"/>
              <a:t>Limites </a:t>
            </a:r>
            <a:r>
              <a:rPr lang="fr-CA" dirty="0"/>
              <a:t>potentielles à </a:t>
            </a:r>
            <a:r>
              <a:rPr lang="fr-CA" dirty="0" smtClean="0"/>
              <a:t>considérer :</a:t>
            </a:r>
            <a:endParaRPr lang="en-US" sz="2800" dirty="0"/>
          </a:p>
          <a:p>
            <a:pPr lvl="1"/>
            <a:r>
              <a:rPr lang="fr-CA" dirty="0"/>
              <a:t>Avant de </a:t>
            </a:r>
            <a:r>
              <a:rPr lang="fr-CA" dirty="0" smtClean="0"/>
              <a:t>conduire</a:t>
            </a:r>
            <a:r>
              <a:rPr lang="fr-CA" sz="2400" dirty="0"/>
              <a:t> :</a:t>
            </a:r>
            <a:endParaRPr lang="en-US" sz="2400" dirty="0"/>
          </a:p>
          <a:p>
            <a:pPr lvl="2"/>
            <a:r>
              <a:rPr lang="fr-CA" dirty="0" smtClean="0"/>
              <a:t>Le </a:t>
            </a:r>
            <a:r>
              <a:rPr lang="fr-CA" dirty="0"/>
              <a:t>personnel administratif du </a:t>
            </a:r>
            <a:r>
              <a:rPr lang="fr-CA" dirty="0" smtClean="0"/>
              <a:t>transporteur doit faire passer les tests.</a:t>
            </a:r>
            <a:endParaRPr lang="en-US" sz="2000" dirty="0"/>
          </a:p>
          <a:p>
            <a:pPr lvl="2"/>
            <a:r>
              <a:rPr lang="fr-CA" dirty="0" smtClean="0"/>
              <a:t>Les tests ne tiennent </a:t>
            </a:r>
            <a:r>
              <a:rPr lang="fr-CA" dirty="0"/>
              <a:t>pas compte de l’apparition possible de la fatigue plus tard pendant le quart de travail du </a:t>
            </a:r>
            <a:r>
              <a:rPr lang="fr-CA" dirty="0" smtClean="0"/>
              <a:t>conducteur.</a:t>
            </a:r>
            <a:endParaRPr lang="en-US" sz="2000" dirty="0"/>
          </a:p>
          <a:p>
            <a:pPr lvl="2"/>
            <a:r>
              <a:rPr lang="fr-CA" dirty="0" smtClean="0"/>
              <a:t>Il existe une possibilité </a:t>
            </a:r>
            <a:r>
              <a:rPr lang="fr-CA" dirty="0"/>
              <a:t>de contourner le </a:t>
            </a:r>
            <a:r>
              <a:rPr lang="fr-CA" dirty="0" smtClean="0"/>
              <a:t>système. </a:t>
            </a:r>
            <a:endParaRPr lang="en-US" sz="2000" dirty="0"/>
          </a:p>
          <a:p>
            <a:pPr lvl="1"/>
            <a:r>
              <a:rPr lang="fr-CA" dirty="0"/>
              <a:t>Pendant la </a:t>
            </a:r>
            <a:r>
              <a:rPr lang="fr-CA" dirty="0" smtClean="0"/>
              <a:t>conduite</a:t>
            </a:r>
            <a:r>
              <a:rPr lang="fr-CA" sz="2400" dirty="0"/>
              <a:t> :</a:t>
            </a:r>
            <a:endParaRPr lang="en-US" sz="2400" dirty="0"/>
          </a:p>
          <a:p>
            <a:pPr lvl="2"/>
            <a:r>
              <a:rPr lang="fr-CA" dirty="0"/>
              <a:t>T</a:t>
            </a:r>
            <a:r>
              <a:rPr lang="fr-CA" dirty="0" smtClean="0"/>
              <a:t>âche </a:t>
            </a:r>
            <a:r>
              <a:rPr lang="fr-CA" dirty="0"/>
              <a:t>additionnelle pour le </a:t>
            </a:r>
            <a:r>
              <a:rPr lang="fr-CA" dirty="0" smtClean="0"/>
              <a:t>conducteur.</a:t>
            </a:r>
            <a:endParaRPr lang="en-US" sz="2000" dirty="0"/>
          </a:p>
          <a:p>
            <a:pPr lvl="2"/>
            <a:r>
              <a:rPr lang="fr-CA" dirty="0"/>
              <a:t>R</a:t>
            </a:r>
            <a:r>
              <a:rPr lang="fr-CA" dirty="0" smtClean="0"/>
              <a:t>isque </a:t>
            </a:r>
            <a:r>
              <a:rPr lang="fr-CA" dirty="0"/>
              <a:t>supplémentaire </a:t>
            </a:r>
            <a:r>
              <a:rPr lang="fr-CA" dirty="0" smtClean="0"/>
              <a:t>d’inattention.</a:t>
            </a:r>
            <a:endParaRPr lang="en-US" dirty="0" smtClean="0"/>
          </a:p>
          <a:p>
            <a:pPr lvl="1">
              <a:buNone/>
            </a:pPr>
            <a:endParaRPr lang="en-US" dirty="0" smtClean="0"/>
          </a:p>
          <a:p>
            <a:pPr lvl="1">
              <a:buNone/>
            </a:pPr>
            <a:endParaRPr lang="en-US" dirty="0"/>
          </a:p>
        </p:txBody>
      </p:sp>
    </p:spTree>
    <p:extLst>
      <p:ext uri="{BB962C8B-B14F-4D97-AF65-F5344CB8AC3E}">
        <p14:creationId xmlns="" xmlns:p14="http://schemas.microsoft.com/office/powerpoint/2010/main" val="3764207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b="1" dirty="0"/>
              <a:t>Comment? </a:t>
            </a:r>
            <a:r>
              <a:rPr lang="fr-CA" sz="3600" dirty="0"/>
              <a:t>L’encadrement </a:t>
            </a:r>
            <a:r>
              <a:rPr lang="fr-CA" sz="3600" dirty="0" smtClean="0"/>
              <a:t>basé sur </a:t>
            </a:r>
            <a:r>
              <a:rPr lang="fr-CA" sz="3600" dirty="0"/>
              <a:t>le comportement (1 </a:t>
            </a:r>
            <a:r>
              <a:rPr lang="fr-CA" sz="3600" dirty="0" smtClean="0"/>
              <a:t>de 2</a:t>
            </a:r>
            <a:r>
              <a:rPr lang="fr-CA" sz="3600" dirty="0"/>
              <a:t>)</a:t>
            </a:r>
            <a:endParaRPr lang="en-US" sz="3600" dirty="0"/>
          </a:p>
        </p:txBody>
      </p:sp>
      <p:sp>
        <p:nvSpPr>
          <p:cNvPr id="3" name="Content Placeholder 2"/>
          <p:cNvSpPr>
            <a:spLocks noGrp="1"/>
          </p:cNvSpPr>
          <p:nvPr>
            <p:ph idx="1"/>
            <p:custDataLst>
              <p:tags r:id="rId2"/>
            </p:custDataLst>
          </p:nvPr>
        </p:nvSpPr>
        <p:spPr>
          <a:xfrm>
            <a:off x="304800" y="1570037"/>
            <a:ext cx="8382000" cy="4525963"/>
          </a:xfrm>
        </p:spPr>
        <p:txBody>
          <a:bodyPr>
            <a:noAutofit/>
          </a:bodyPr>
          <a:lstStyle/>
          <a:p>
            <a:pPr marL="914400" lvl="1" indent="-457200">
              <a:buFont typeface="+mj-lt"/>
              <a:buAutoNum type="arabicParenR"/>
            </a:pPr>
            <a:r>
              <a:rPr lang="fr-CA" sz="2400" dirty="0"/>
              <a:t>Surveillance du conducteur dans le </a:t>
            </a:r>
            <a:r>
              <a:rPr lang="fr-CA" sz="2400" dirty="0" smtClean="0"/>
              <a:t>véhicule</a:t>
            </a:r>
            <a:endParaRPr lang="en-US" sz="2400" dirty="0"/>
          </a:p>
          <a:p>
            <a:pPr marL="914400" lvl="1" indent="-457200">
              <a:buFont typeface="+mj-lt"/>
              <a:buAutoNum type="arabicParenR"/>
            </a:pPr>
            <a:r>
              <a:rPr lang="fr-CA" sz="2400" dirty="0"/>
              <a:t>Étude et analyse de la vidéo et des </a:t>
            </a:r>
            <a:r>
              <a:rPr lang="fr-CA" sz="2400" dirty="0" smtClean="0"/>
              <a:t>données sur la conduite</a:t>
            </a:r>
            <a:endParaRPr lang="en-US" sz="2400" dirty="0"/>
          </a:p>
          <a:p>
            <a:pPr marL="914400" lvl="1" indent="-457200">
              <a:buFont typeface="+mj-lt"/>
              <a:buAutoNum type="arabicParenR"/>
            </a:pPr>
            <a:r>
              <a:rPr lang="fr-CA" sz="2400" dirty="0"/>
              <a:t>Encadrement et formation du conducteur </a:t>
            </a:r>
            <a:r>
              <a:rPr lang="fr-CA" sz="2400" dirty="0" smtClean="0"/>
              <a:t>au sujet de la performance</a:t>
            </a:r>
            <a:endParaRPr lang="en-US" sz="2400" dirty="0"/>
          </a:p>
          <a:p>
            <a:pPr marL="914400" lvl="1" indent="-457200" defTabSz="97200">
              <a:buFont typeface="+mj-lt"/>
              <a:buAutoNum type="arabicParenR"/>
            </a:pPr>
            <a:r>
              <a:rPr lang="fr-CA" sz="2400" dirty="0" smtClean="0"/>
              <a:t>Retour du conducteur </a:t>
            </a:r>
            <a:r>
              <a:rPr lang="fr-CA" sz="2400" dirty="0"/>
              <a:t>sur le terrain avec de </a:t>
            </a:r>
            <a:r>
              <a:rPr lang="fr-CA" sz="2400" dirty="0" smtClean="0"/>
              <a:t>								nouvelles </a:t>
            </a:r>
            <a:r>
              <a:rPr lang="fr-CA" sz="2400" dirty="0"/>
              <a:t>connaissances </a:t>
            </a:r>
            <a:r>
              <a:rPr lang="fr-CA" sz="2400" dirty="0" smtClean="0"/>
              <a:t>et techniques</a:t>
            </a:r>
            <a:endParaRPr lang="en-US" sz="2400" dirty="0" smtClean="0"/>
          </a:p>
          <a:p>
            <a:pPr marL="457200" lvl="1" indent="0">
              <a:buNone/>
            </a:pPr>
            <a:endParaRPr lang="en-US" sz="3200" dirty="0"/>
          </a:p>
        </p:txBody>
      </p:sp>
      <p:sp>
        <p:nvSpPr>
          <p:cNvPr id="13" name="Right Arrow 12"/>
          <p:cNvSpPr/>
          <p:nvPr>
            <p:custDataLst>
              <p:tags r:id="rId3"/>
            </p:custDataLst>
          </p:nvPr>
        </p:nvSpPr>
        <p:spPr>
          <a:xfrm>
            <a:off x="304800" y="3505200"/>
            <a:ext cx="8534400" cy="3352800"/>
          </a:xfrm>
          <a:prstGeom prst="rightArrow">
            <a:avLst>
              <a:gd name="adj1" fmla="val 50000"/>
              <a:gd name="adj2" fmla="val 41783"/>
            </a:avLst>
          </a:prstGeom>
          <a:solidFill>
            <a:srgbClr val="FF99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4" name="Picture 13"/>
          <p:cNvPicPr>
            <a:picLocks noChangeAspect="1"/>
          </p:cNvPicPr>
          <p:nvPr>
            <p:custDataLst>
              <p:tags r:id="rId4"/>
            </p:custDataLst>
          </p:nvPr>
        </p:nvPicPr>
        <p:blipFill>
          <a:blip r:embed="rId14" cstate="print">
            <a:extLst>
              <a:ext uri="{28A0092B-C50C-407E-A947-70E740481C1C}">
                <a14:useLocalDpi xmlns="" xmlns:a14="http://schemas.microsoft.com/office/drawing/2010/main" val="0"/>
              </a:ext>
            </a:extLst>
          </a:blip>
          <a:stretch>
            <a:fillRect/>
          </a:stretch>
        </p:blipFill>
        <p:spPr>
          <a:xfrm>
            <a:off x="483001" y="4419601"/>
            <a:ext cx="2135274" cy="1193412"/>
          </a:xfrm>
          <a:prstGeom prst="rect">
            <a:avLst/>
          </a:prstGeom>
          <a:ln w="19050">
            <a:solidFill>
              <a:schemeClr val="tx1"/>
            </a:solidFill>
          </a:ln>
        </p:spPr>
      </p:pic>
      <p:pic>
        <p:nvPicPr>
          <p:cNvPr id="15" name="Picture 14"/>
          <p:cNvPicPr>
            <a:picLocks noChangeAspect="1"/>
          </p:cNvPicPr>
          <p:nvPr>
            <p:custDataLst>
              <p:tags r:id="rId5"/>
            </p:custDataLst>
          </p:nvPr>
        </p:nvPicPr>
        <p:blipFill>
          <a:blip r:embed="rId15" cstate="print">
            <a:extLst>
              <a:ext uri="{28A0092B-C50C-407E-A947-70E740481C1C}">
                <a14:useLocalDpi xmlns="" xmlns:a14="http://schemas.microsoft.com/office/drawing/2010/main" val="0"/>
              </a:ext>
            </a:extLst>
          </a:blip>
          <a:stretch>
            <a:fillRect/>
          </a:stretch>
        </p:blipFill>
        <p:spPr>
          <a:xfrm>
            <a:off x="2895600" y="4419602"/>
            <a:ext cx="1447800" cy="1207128"/>
          </a:xfrm>
          <a:prstGeom prst="rect">
            <a:avLst/>
          </a:prstGeom>
          <a:ln w="12700">
            <a:solidFill>
              <a:schemeClr val="tx1"/>
            </a:solidFill>
          </a:ln>
        </p:spPr>
      </p:pic>
      <p:pic>
        <p:nvPicPr>
          <p:cNvPr id="6" name="Picture 5"/>
          <p:cNvPicPr>
            <a:picLocks/>
          </p:cNvPicPr>
          <p:nvPr>
            <p:custDataLst>
              <p:tags r:id="rId6"/>
            </p:custDataLst>
          </p:nvPr>
        </p:nvPicPr>
        <p:blipFill>
          <a:blip r:embed="rId16" cstate="print">
            <a:extLst>
              <a:ext uri="{28A0092B-C50C-407E-A947-70E740481C1C}">
                <a14:useLocalDpi xmlns="" xmlns:a14="http://schemas.microsoft.com/office/drawing/2010/main" val="0"/>
              </a:ext>
            </a:extLst>
          </a:blip>
          <a:stretch>
            <a:fillRect/>
          </a:stretch>
        </p:blipFill>
        <p:spPr>
          <a:xfrm>
            <a:off x="6248400" y="4419601"/>
            <a:ext cx="1676400" cy="1207128"/>
          </a:xfrm>
          <a:prstGeom prst="rect">
            <a:avLst/>
          </a:prstGeom>
          <a:ln w="19050">
            <a:solidFill>
              <a:schemeClr val="tx1"/>
            </a:solidFill>
          </a:ln>
        </p:spPr>
      </p:pic>
      <p:sp>
        <p:nvSpPr>
          <p:cNvPr id="5" name="TextBox 4"/>
          <p:cNvSpPr txBox="1"/>
          <p:nvPr>
            <p:custDataLst>
              <p:tags r:id="rId7"/>
            </p:custDataLst>
          </p:nvPr>
        </p:nvSpPr>
        <p:spPr>
          <a:xfrm>
            <a:off x="1447800" y="5650468"/>
            <a:ext cx="301686" cy="369332"/>
          </a:xfrm>
          <a:prstGeom prst="rect">
            <a:avLst/>
          </a:prstGeom>
          <a:noFill/>
        </p:spPr>
        <p:txBody>
          <a:bodyPr wrap="none" rtlCol="0">
            <a:spAutoFit/>
          </a:bodyPr>
          <a:lstStyle/>
          <a:p>
            <a:pPr algn="l" defTabSz="914400">
              <a:buNone/>
            </a:pPr>
            <a:r>
              <a:rPr lang="en-US" sz="1800" b="1" i="0">
                <a:solidFill>
                  <a:schemeClr val="tx1"/>
                </a:solidFill>
                <a:latin typeface="Calibri"/>
                <a:ea typeface="+mn-ea"/>
                <a:cs typeface="+mn-cs"/>
              </a:rPr>
              <a:t>1</a:t>
            </a:r>
            <a:endParaRPr lang="en-US" b="1" dirty="0"/>
          </a:p>
        </p:txBody>
      </p:sp>
      <p:sp>
        <p:nvSpPr>
          <p:cNvPr id="16" name="TextBox 15"/>
          <p:cNvSpPr txBox="1"/>
          <p:nvPr>
            <p:custDataLst>
              <p:tags r:id="rId8"/>
            </p:custDataLst>
          </p:nvPr>
        </p:nvSpPr>
        <p:spPr>
          <a:xfrm>
            <a:off x="3508314" y="5638800"/>
            <a:ext cx="301686" cy="369332"/>
          </a:xfrm>
          <a:prstGeom prst="rect">
            <a:avLst/>
          </a:prstGeom>
          <a:noFill/>
        </p:spPr>
        <p:txBody>
          <a:bodyPr wrap="none" rtlCol="0">
            <a:spAutoFit/>
          </a:bodyPr>
          <a:lstStyle/>
          <a:p>
            <a:pPr algn="l" defTabSz="914400">
              <a:buNone/>
            </a:pPr>
            <a:r>
              <a:rPr lang="en-US" sz="1800" b="1" i="0">
                <a:solidFill>
                  <a:schemeClr val="tx1"/>
                </a:solidFill>
                <a:latin typeface="Calibri"/>
                <a:ea typeface="+mn-ea"/>
                <a:cs typeface="+mn-cs"/>
              </a:rPr>
              <a:t>2</a:t>
            </a:r>
          </a:p>
        </p:txBody>
      </p:sp>
      <p:sp>
        <p:nvSpPr>
          <p:cNvPr id="17" name="TextBox 16"/>
          <p:cNvSpPr txBox="1"/>
          <p:nvPr>
            <p:custDataLst>
              <p:tags r:id="rId9"/>
            </p:custDataLst>
          </p:nvPr>
        </p:nvSpPr>
        <p:spPr>
          <a:xfrm>
            <a:off x="5184714" y="5638800"/>
            <a:ext cx="301686" cy="369332"/>
          </a:xfrm>
          <a:prstGeom prst="rect">
            <a:avLst/>
          </a:prstGeom>
          <a:noFill/>
        </p:spPr>
        <p:txBody>
          <a:bodyPr wrap="none" rtlCol="0">
            <a:spAutoFit/>
          </a:bodyPr>
          <a:lstStyle/>
          <a:p>
            <a:pPr algn="l" defTabSz="914400">
              <a:buNone/>
            </a:pPr>
            <a:r>
              <a:rPr lang="en-US" sz="1800" b="1" i="0">
                <a:solidFill>
                  <a:schemeClr val="tx1"/>
                </a:solidFill>
                <a:latin typeface="Calibri"/>
                <a:ea typeface="+mn-ea"/>
                <a:cs typeface="+mn-cs"/>
              </a:rPr>
              <a:t>3</a:t>
            </a:r>
            <a:endParaRPr lang="en-US" b="1" dirty="0"/>
          </a:p>
        </p:txBody>
      </p:sp>
      <p:sp>
        <p:nvSpPr>
          <p:cNvPr id="18" name="TextBox 17"/>
          <p:cNvSpPr txBox="1"/>
          <p:nvPr>
            <p:custDataLst>
              <p:tags r:id="rId10"/>
            </p:custDataLst>
          </p:nvPr>
        </p:nvSpPr>
        <p:spPr>
          <a:xfrm>
            <a:off x="6858000" y="5638800"/>
            <a:ext cx="301686" cy="369332"/>
          </a:xfrm>
          <a:prstGeom prst="rect">
            <a:avLst/>
          </a:prstGeom>
          <a:noFill/>
        </p:spPr>
        <p:txBody>
          <a:bodyPr wrap="none" rtlCol="0">
            <a:spAutoFit/>
          </a:bodyPr>
          <a:lstStyle/>
          <a:p>
            <a:pPr algn="l" defTabSz="914400">
              <a:buNone/>
            </a:pPr>
            <a:r>
              <a:rPr lang="en-US" sz="1800" b="1" i="0">
                <a:solidFill>
                  <a:schemeClr val="tx1"/>
                </a:solidFill>
                <a:latin typeface="Calibri"/>
                <a:ea typeface="+mn-ea"/>
                <a:cs typeface="+mn-cs"/>
              </a:rPr>
              <a:t>4</a:t>
            </a:r>
            <a:endParaRPr lang="en-US" b="1" dirty="0"/>
          </a:p>
        </p:txBody>
      </p:sp>
      <p:pic>
        <p:nvPicPr>
          <p:cNvPr id="19" name="Picture 18"/>
          <p:cNvPicPr>
            <a:picLocks noChangeAspect="1" noChangeArrowheads="1"/>
          </p:cNvPicPr>
          <p:nvPr>
            <p:custDataLst>
              <p:tags r:id="rId11"/>
            </p:custDataLst>
          </p:nvPr>
        </p:nvPicPr>
        <p:blipFill>
          <a:blip r:embed="rId17" cstate="print"/>
          <a:srcRect/>
          <a:stretch>
            <a:fillRect/>
          </a:stretch>
        </p:blipFill>
        <p:spPr bwMode="auto">
          <a:xfrm>
            <a:off x="4539949" y="4419601"/>
            <a:ext cx="1591216" cy="1193412"/>
          </a:xfrm>
          <a:prstGeom prst="rect">
            <a:avLst/>
          </a:prstGeom>
          <a:noFill/>
          <a:ln w="19050">
            <a:solidFill>
              <a:schemeClr val="tx1"/>
            </a:solidFill>
            <a:miter lim="800000"/>
            <a:headEnd/>
            <a:tailEnd/>
          </a:ln>
          <a:effectLst/>
        </p:spPr>
      </p:pic>
    </p:spTree>
    <p:extLst>
      <p:ext uri="{BB962C8B-B14F-4D97-AF65-F5344CB8AC3E}">
        <p14:creationId xmlns="" xmlns:p14="http://schemas.microsoft.com/office/powerpoint/2010/main" val="34916229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1"/>
            </p:custDataLst>
          </p:nvPr>
        </p:nvSpPr>
        <p:spPr/>
        <p:txBody>
          <a:bodyPr>
            <a:noAutofit/>
          </a:bodyPr>
          <a:lstStyle/>
          <a:p>
            <a:r>
              <a:rPr lang="fr-CA" sz="3600" b="1" dirty="0"/>
              <a:t>Comment? </a:t>
            </a:r>
            <a:r>
              <a:rPr lang="fr-CA" sz="3600" dirty="0"/>
              <a:t>L’encadrement </a:t>
            </a:r>
            <a:r>
              <a:rPr lang="fr-CA" sz="3600" dirty="0" smtClean="0"/>
              <a:t>basé sur </a:t>
            </a:r>
            <a:r>
              <a:rPr lang="fr-CA" sz="3600" dirty="0"/>
              <a:t>le comportement (2 </a:t>
            </a:r>
            <a:r>
              <a:rPr lang="fr-CA" sz="3600" dirty="0" smtClean="0"/>
              <a:t>de </a:t>
            </a:r>
            <a:r>
              <a:rPr lang="fr-CA" sz="3600" dirty="0"/>
              <a:t>2) </a:t>
            </a:r>
            <a:endParaRPr lang="en-US" sz="3600" dirty="0"/>
          </a:p>
        </p:txBody>
      </p:sp>
      <p:sp>
        <p:nvSpPr>
          <p:cNvPr id="3" name="Content Placeholder 2"/>
          <p:cNvSpPr>
            <a:spLocks noGrp="1"/>
          </p:cNvSpPr>
          <p:nvPr>
            <p:ph idx="1"/>
            <p:custDataLst>
              <p:tags r:id="rId2"/>
            </p:custDataLst>
          </p:nvPr>
        </p:nvSpPr>
        <p:spPr/>
        <p:txBody>
          <a:bodyPr>
            <a:normAutofit lnSpcReduction="10000"/>
          </a:bodyPr>
          <a:lstStyle/>
          <a:p>
            <a:pPr lvl="0"/>
            <a:r>
              <a:rPr lang="fr-CA" dirty="0"/>
              <a:t>Les limites potentielles à </a:t>
            </a:r>
            <a:r>
              <a:rPr lang="fr-CA" dirty="0" smtClean="0"/>
              <a:t>considérer :</a:t>
            </a:r>
            <a:endParaRPr lang="en-US" sz="2800" dirty="0"/>
          </a:p>
          <a:p>
            <a:pPr lvl="1"/>
            <a:r>
              <a:rPr lang="fr-CA" dirty="0"/>
              <a:t>L</a:t>
            </a:r>
            <a:r>
              <a:rPr lang="fr-CA" dirty="0" smtClean="0"/>
              <a:t>’encadrement </a:t>
            </a:r>
            <a:r>
              <a:rPr lang="fr-CA" dirty="0"/>
              <a:t>est mis en place après qu’un comportement de conduite à risque a été </a:t>
            </a:r>
            <a:r>
              <a:rPr lang="fr-CA" dirty="0" smtClean="0"/>
              <a:t>décelé.</a:t>
            </a:r>
            <a:endParaRPr lang="en-US" sz="2400" dirty="0"/>
          </a:p>
          <a:p>
            <a:pPr lvl="1"/>
            <a:r>
              <a:rPr lang="fr-CA" dirty="0"/>
              <a:t>L</a:t>
            </a:r>
            <a:r>
              <a:rPr lang="fr-CA" dirty="0" smtClean="0"/>
              <a:t>es </a:t>
            </a:r>
            <a:r>
              <a:rPr lang="fr-CA" dirty="0"/>
              <a:t>conducteurs peuvent </a:t>
            </a:r>
            <a:r>
              <a:rPr lang="fr-CA" dirty="0" smtClean="0"/>
              <a:t>considérer l’encadrement </a:t>
            </a:r>
            <a:r>
              <a:rPr lang="fr-CA" dirty="0"/>
              <a:t>comme une </a:t>
            </a:r>
            <a:r>
              <a:rPr lang="fr-CA" dirty="0" smtClean="0"/>
              <a:t>réprimande. </a:t>
            </a:r>
            <a:endParaRPr lang="en-US" sz="2400" dirty="0"/>
          </a:p>
          <a:p>
            <a:pPr lvl="1"/>
            <a:r>
              <a:rPr lang="fr-CA" dirty="0"/>
              <a:t>L</a:t>
            </a:r>
            <a:r>
              <a:rPr lang="fr-CA" dirty="0" smtClean="0"/>
              <a:t>es </a:t>
            </a:r>
            <a:r>
              <a:rPr lang="fr-CA" dirty="0"/>
              <a:t>conducteurs doivent avoir la volonté d’écouter et </a:t>
            </a:r>
            <a:r>
              <a:rPr lang="fr-CA" dirty="0" smtClean="0"/>
              <a:t>d’apprendre.</a:t>
            </a:r>
            <a:endParaRPr lang="en-US" sz="2400" dirty="0"/>
          </a:p>
          <a:p>
            <a:pPr lvl="1"/>
            <a:r>
              <a:rPr lang="fr-CA" dirty="0" smtClean="0"/>
              <a:t>Certains </a:t>
            </a:r>
            <a:r>
              <a:rPr lang="fr-CA" dirty="0"/>
              <a:t>systèmes peuvent exiger le paiement de frais mensuels pour </a:t>
            </a:r>
            <a:r>
              <a:rPr lang="fr-CA" dirty="0" smtClean="0"/>
              <a:t>l’accès aux </a:t>
            </a:r>
            <a:r>
              <a:rPr lang="fr-CA" dirty="0"/>
              <a:t>enregistrements </a:t>
            </a:r>
            <a:r>
              <a:rPr lang="fr-CA" dirty="0" smtClean="0"/>
              <a:t>vidéo ou </a:t>
            </a:r>
            <a:r>
              <a:rPr lang="fr-CA" dirty="0"/>
              <a:t>aux </a:t>
            </a:r>
            <a:r>
              <a:rPr lang="fr-CA" dirty="0" smtClean="0"/>
              <a:t>données.</a:t>
            </a:r>
            <a:endParaRPr lang="en-US" dirty="0"/>
          </a:p>
        </p:txBody>
      </p:sp>
    </p:spTree>
    <p:extLst>
      <p:ext uri="{BB962C8B-B14F-4D97-AF65-F5344CB8AC3E}">
        <p14:creationId xmlns="" xmlns:p14="http://schemas.microsoft.com/office/powerpoint/2010/main" val="2622289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200" b="1" dirty="0"/>
              <a:t>Comment? </a:t>
            </a:r>
            <a:r>
              <a:rPr lang="fr-CA" sz="3200" dirty="0"/>
              <a:t>Cinématique du </a:t>
            </a:r>
            <a:r>
              <a:rPr lang="fr-CA" sz="3200" dirty="0" smtClean="0"/>
              <a:t>véhicule</a:t>
            </a:r>
            <a:r>
              <a:rPr lang="fr-CA" sz="3200" dirty="0" smtClean="0">
                <a:solidFill>
                  <a:srgbClr val="00FF00"/>
                </a:solidFill>
              </a:rPr>
              <a:t> </a:t>
            </a:r>
            <a:r>
              <a:rPr lang="fr-CA" sz="3200" dirty="0" smtClean="0"/>
              <a:t>et </a:t>
            </a:r>
            <a:r>
              <a:rPr lang="fr-CA" sz="3200" dirty="0"/>
              <a:t>interventions du conducteur </a:t>
            </a:r>
            <a:r>
              <a:rPr lang="fr-CA" sz="3200" dirty="0" smtClean="0"/>
              <a:t>(</a:t>
            </a:r>
            <a:r>
              <a:rPr lang="fr-CA" sz="3200" dirty="0"/>
              <a:t>1 </a:t>
            </a:r>
            <a:r>
              <a:rPr lang="fr-CA" sz="3200" dirty="0" smtClean="0"/>
              <a:t>de </a:t>
            </a:r>
            <a:r>
              <a:rPr lang="fr-CA" sz="3200" dirty="0"/>
              <a:t>2)</a:t>
            </a:r>
            <a:endParaRPr lang="en-US" sz="3200" dirty="0"/>
          </a:p>
        </p:txBody>
      </p:sp>
      <p:sp>
        <p:nvSpPr>
          <p:cNvPr id="3" name="Content Placeholder 2"/>
          <p:cNvSpPr>
            <a:spLocks noGrp="1"/>
          </p:cNvSpPr>
          <p:nvPr>
            <p:ph idx="1"/>
            <p:custDataLst>
              <p:tags r:id="rId2"/>
            </p:custDataLst>
          </p:nvPr>
        </p:nvSpPr>
        <p:spPr/>
        <p:txBody>
          <a:bodyPr>
            <a:noAutofit/>
          </a:bodyPr>
          <a:lstStyle/>
          <a:p>
            <a:pPr lvl="0"/>
            <a:r>
              <a:rPr lang="fr-CA" sz="2200" dirty="0" smtClean="0"/>
              <a:t>Suivi </a:t>
            </a:r>
            <a:r>
              <a:rPr lang="fr-CA" sz="2200" dirty="0"/>
              <a:t>de </a:t>
            </a:r>
            <a:r>
              <a:rPr lang="fr-CA" sz="2200" dirty="0" smtClean="0"/>
              <a:t>voie</a:t>
            </a:r>
            <a:r>
              <a:rPr lang="fr-CA" sz="2000" dirty="0"/>
              <a:t> :</a:t>
            </a:r>
            <a:endParaRPr lang="en-US" sz="2200" dirty="0"/>
          </a:p>
          <a:p>
            <a:pPr lvl="1"/>
            <a:r>
              <a:rPr lang="fr-CA" sz="2000" dirty="0" smtClean="0"/>
              <a:t>Système </a:t>
            </a:r>
            <a:r>
              <a:rPr lang="fr-CA" sz="2000" dirty="0"/>
              <a:t>utilisant des algorithmes informatiques intégrés à une caméra installée dans le véhicule et qui permet de surveiller la position du véhicule sur la </a:t>
            </a:r>
            <a:r>
              <a:rPr lang="fr-CA" sz="2000" dirty="0" smtClean="0"/>
              <a:t>route. </a:t>
            </a:r>
            <a:endParaRPr lang="en-US" sz="2000" dirty="0"/>
          </a:p>
          <a:p>
            <a:pPr lvl="1"/>
            <a:r>
              <a:rPr lang="fr-CA" sz="2000" dirty="0" smtClean="0"/>
              <a:t>Avertit le conducteur</a:t>
            </a:r>
            <a:r>
              <a:rPr lang="fr-CA" sz="2000" dirty="0"/>
              <a:t> </a:t>
            </a:r>
            <a:r>
              <a:rPr lang="fr-CA" sz="2000" dirty="0" smtClean="0"/>
              <a:t>lorsque </a:t>
            </a:r>
            <a:r>
              <a:rPr lang="fr-CA" sz="2000" dirty="0"/>
              <a:t>le véhicule </a:t>
            </a:r>
            <a:endParaRPr lang="fr-CA" sz="2000" dirty="0" smtClean="0"/>
          </a:p>
          <a:p>
            <a:pPr marL="457200" lvl="1" indent="0">
              <a:buNone/>
            </a:pPr>
            <a:r>
              <a:rPr lang="fr-CA" sz="2000" dirty="0"/>
              <a:t> </a:t>
            </a:r>
            <a:r>
              <a:rPr lang="fr-CA" sz="2000" dirty="0" smtClean="0"/>
              <a:t>    dévie </a:t>
            </a:r>
            <a:r>
              <a:rPr lang="fr-CA" sz="2000" dirty="0"/>
              <a:t>de sa </a:t>
            </a:r>
            <a:r>
              <a:rPr lang="fr-CA" sz="2000" dirty="0" smtClean="0"/>
              <a:t>voie.</a:t>
            </a:r>
            <a:endParaRPr lang="en-US" sz="2000" dirty="0"/>
          </a:p>
          <a:p>
            <a:pPr lvl="1" defTabSz="180000"/>
            <a:r>
              <a:rPr lang="fr-CA" sz="2000" dirty="0" smtClean="0"/>
              <a:t>Appelé en </a:t>
            </a:r>
            <a:r>
              <a:rPr lang="fr-CA" sz="2000" dirty="0"/>
              <a:t>règle </a:t>
            </a:r>
            <a:r>
              <a:rPr lang="fr-CA" sz="2000" dirty="0" smtClean="0"/>
              <a:t>générale</a:t>
            </a:r>
            <a:r>
              <a:rPr lang="fr-CA" sz="2000" dirty="0"/>
              <a:t> </a:t>
            </a:r>
            <a:r>
              <a:rPr lang="fr-CA" sz="2000" dirty="0" smtClean="0"/>
              <a:t>« système de 																  suivi de voie » ou « avertisseur de 									          				   			 sortie involontaire de voie ».</a:t>
            </a:r>
            <a:endParaRPr lang="en-US" sz="2000" dirty="0"/>
          </a:p>
          <a:p>
            <a:pPr lvl="0"/>
            <a:r>
              <a:rPr lang="fr-CA" sz="2200" dirty="0" smtClean="0"/>
              <a:t>Mouvements du volant</a:t>
            </a:r>
            <a:r>
              <a:rPr lang="fr-CA" sz="2000" dirty="0"/>
              <a:t> :</a:t>
            </a:r>
            <a:endParaRPr lang="en-US" sz="2200" dirty="0"/>
          </a:p>
          <a:p>
            <a:pPr lvl="1"/>
            <a:r>
              <a:rPr lang="fr-CA" sz="2000" dirty="0"/>
              <a:t>C</a:t>
            </a:r>
            <a:r>
              <a:rPr lang="fr-CA" sz="2000" dirty="0" smtClean="0"/>
              <a:t>apteurs </a:t>
            </a:r>
            <a:r>
              <a:rPr lang="fr-CA" sz="2000" dirty="0"/>
              <a:t>utilisés pour déceler le nombre de mouvements du </a:t>
            </a:r>
            <a:r>
              <a:rPr lang="fr-CA" sz="2000" dirty="0" smtClean="0"/>
              <a:t>volant.</a:t>
            </a:r>
            <a:endParaRPr lang="en-US" sz="2000" dirty="0"/>
          </a:p>
          <a:p>
            <a:pPr lvl="1"/>
            <a:r>
              <a:rPr lang="fr-CA" sz="2000" dirty="0" smtClean="0"/>
              <a:t>Système qui avertit le conducteur </a:t>
            </a:r>
            <a:r>
              <a:rPr lang="fr-CA" sz="2000" dirty="0"/>
              <a:t>lorsque les seuils programmés sont </a:t>
            </a:r>
            <a:r>
              <a:rPr lang="fr-CA" sz="2000" dirty="0" smtClean="0"/>
              <a:t>atteints. </a:t>
            </a:r>
            <a:endParaRPr lang="en-US" sz="2000" dirty="0"/>
          </a:p>
        </p:txBody>
      </p:sp>
      <p:pic>
        <p:nvPicPr>
          <p:cNvPr id="1026" name="Picture 2"/>
          <p:cNvPicPr>
            <a:picLocks noChangeAspect="1" noChangeArrowheads="1"/>
          </p:cNvPicPr>
          <p:nvPr>
            <p:custDataLst>
              <p:tags r:id="rId3"/>
            </p:custDataLst>
          </p:nvPr>
        </p:nvPicPr>
        <p:blipFill rotWithShape="1">
          <a:blip r:embed="rId6" cstate="print">
            <a:extLst>
              <a:ext uri="{28A0092B-C50C-407E-A947-70E740481C1C}">
                <a14:useLocalDpi xmlns="" xmlns:a14="http://schemas.microsoft.com/office/drawing/2010/main" val="0"/>
              </a:ext>
            </a:extLst>
          </a:blip>
          <a:srcRect l="3297" t="19553" r="3038" b="3623"/>
          <a:stretch/>
        </p:blipFill>
        <p:spPr bwMode="auto">
          <a:xfrm>
            <a:off x="5638800" y="2667000"/>
            <a:ext cx="3198607" cy="2237729"/>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50652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p:txBody>
          <a:bodyPr>
            <a:noAutofit/>
          </a:bodyPr>
          <a:lstStyle/>
          <a:p>
            <a:r>
              <a:rPr lang="fr-CA" sz="3200" b="1" dirty="0"/>
              <a:t>Comment? </a:t>
            </a:r>
            <a:r>
              <a:rPr lang="fr-CA" sz="3200" dirty="0"/>
              <a:t>Cinématique du </a:t>
            </a:r>
            <a:r>
              <a:rPr lang="fr-CA" sz="3200" dirty="0" smtClean="0"/>
              <a:t>véhicule et </a:t>
            </a:r>
            <a:r>
              <a:rPr lang="fr-CA" sz="3200" dirty="0"/>
              <a:t>interventions du conducteur (2 </a:t>
            </a:r>
            <a:r>
              <a:rPr lang="fr-CA" sz="3200" dirty="0" smtClean="0"/>
              <a:t>de 2)</a:t>
            </a:r>
            <a:endParaRPr lang="en-US" sz="3200" dirty="0">
              <a:latin typeface="Arial" pitchFamily="34" charset="0"/>
              <a:cs typeface="Arial" pitchFamily="34" charset="0"/>
            </a:endParaRPr>
          </a:p>
        </p:txBody>
      </p:sp>
      <p:sp>
        <p:nvSpPr>
          <p:cNvPr id="3" name="Content Placeholder 2"/>
          <p:cNvSpPr>
            <a:spLocks noGrp="1"/>
          </p:cNvSpPr>
          <p:nvPr>
            <p:ph idx="1"/>
            <p:custDataLst>
              <p:tags r:id="rId2"/>
            </p:custDataLst>
          </p:nvPr>
        </p:nvSpPr>
        <p:spPr/>
        <p:txBody>
          <a:bodyPr>
            <a:normAutofit fontScale="92500"/>
          </a:bodyPr>
          <a:lstStyle/>
          <a:p>
            <a:pPr lvl="0"/>
            <a:r>
              <a:rPr lang="fr-CA" dirty="0"/>
              <a:t>Limites potentielles à prendre en </a:t>
            </a:r>
            <a:r>
              <a:rPr lang="fr-CA" dirty="0" smtClean="0"/>
              <a:t>considération :</a:t>
            </a:r>
            <a:endParaRPr lang="en-US" sz="2800" dirty="0"/>
          </a:p>
          <a:p>
            <a:pPr lvl="1"/>
            <a:r>
              <a:rPr lang="fr-CA" dirty="0"/>
              <a:t>Suivi de </a:t>
            </a:r>
            <a:r>
              <a:rPr lang="fr-CA" dirty="0" smtClean="0"/>
              <a:t>voie</a:t>
            </a:r>
            <a:r>
              <a:rPr lang="fr-CA" sz="2400" dirty="0"/>
              <a:t> :</a:t>
            </a:r>
            <a:endParaRPr lang="en-US" sz="2400" dirty="0"/>
          </a:p>
          <a:p>
            <a:pPr lvl="2"/>
            <a:r>
              <a:rPr lang="fr-CA" dirty="0"/>
              <a:t>N</a:t>
            </a:r>
            <a:r>
              <a:rPr lang="fr-CA" dirty="0" smtClean="0"/>
              <a:t>écessite </a:t>
            </a:r>
            <a:r>
              <a:rPr lang="fr-CA" dirty="0"/>
              <a:t>des marquages au sol visibles de la voie. La nuit, les mauvaises conditions météorologiques (comme la neige</a:t>
            </a:r>
            <a:r>
              <a:rPr lang="fr-CA" dirty="0" smtClean="0"/>
              <a:t>) </a:t>
            </a:r>
            <a:r>
              <a:rPr lang="fr-CA" dirty="0"/>
              <a:t>et des marquages au sol délavés ou peu visibles peuvent rendre le système inefficace par </a:t>
            </a:r>
            <a:r>
              <a:rPr lang="fr-CA" dirty="0" smtClean="0"/>
              <a:t>moments.</a:t>
            </a:r>
            <a:endParaRPr lang="en-US" sz="2000" dirty="0"/>
          </a:p>
          <a:p>
            <a:pPr lvl="1"/>
            <a:r>
              <a:rPr lang="fr-CA" dirty="0"/>
              <a:t>Mouvements du </a:t>
            </a:r>
            <a:r>
              <a:rPr lang="fr-CA" dirty="0" smtClean="0"/>
              <a:t>volant</a:t>
            </a:r>
            <a:r>
              <a:rPr lang="fr-CA" sz="2400" dirty="0"/>
              <a:t> :</a:t>
            </a:r>
            <a:endParaRPr lang="en-US" sz="2400" dirty="0"/>
          </a:p>
          <a:p>
            <a:pPr lvl="2"/>
            <a:r>
              <a:rPr lang="fr-CA" dirty="0" smtClean="0"/>
              <a:t>Risque </a:t>
            </a:r>
            <a:r>
              <a:rPr lang="fr-CA" dirty="0"/>
              <a:t>de fausses alertes </a:t>
            </a:r>
            <a:r>
              <a:rPr lang="fr-CA" dirty="0" smtClean="0"/>
              <a:t>dans </a:t>
            </a:r>
            <a:r>
              <a:rPr lang="fr-CA" dirty="0"/>
              <a:t>des conditions de conduite qui nécessitent </a:t>
            </a:r>
            <a:r>
              <a:rPr lang="fr-CA" dirty="0" smtClean="0"/>
              <a:t>des </a:t>
            </a:r>
            <a:r>
              <a:rPr lang="fr-CA" dirty="0"/>
              <a:t>mouvements rapides </a:t>
            </a:r>
            <a:r>
              <a:rPr lang="fr-CA" dirty="0" smtClean="0"/>
              <a:t>ou </a:t>
            </a:r>
            <a:r>
              <a:rPr lang="fr-CA" dirty="0"/>
              <a:t>multiples du volant </a:t>
            </a:r>
            <a:r>
              <a:rPr lang="fr-CA" dirty="0" smtClean="0"/>
              <a:t>(ex. : conduite dans un stationnement).</a:t>
            </a:r>
            <a:endParaRPr lang="en-US" dirty="0"/>
          </a:p>
        </p:txBody>
      </p:sp>
    </p:spTree>
    <p:extLst>
      <p:ext uri="{BB962C8B-B14F-4D97-AF65-F5344CB8AC3E}">
        <p14:creationId xmlns="" xmlns:p14="http://schemas.microsoft.com/office/powerpoint/2010/main" val="4122382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3600" dirty="0"/>
              <a:t>Systèmes de TGF à </a:t>
            </a:r>
            <a:r>
              <a:rPr lang="fr-CA" sz="3600" dirty="0" smtClean="0"/>
              <a:t>mesure unique </a:t>
            </a:r>
            <a:r>
              <a:rPr lang="fr-CA" sz="3600" i="1" dirty="0"/>
              <a:t>versus</a:t>
            </a:r>
            <a:r>
              <a:rPr lang="fr-CA" sz="3600" dirty="0"/>
              <a:t> à </a:t>
            </a:r>
            <a:r>
              <a:rPr lang="fr-CA" sz="3600" dirty="0" smtClean="0"/>
              <a:t>mesures multiples</a:t>
            </a:r>
            <a:endParaRPr lang="en-US" sz="3600" dirty="0"/>
          </a:p>
        </p:txBody>
      </p:sp>
      <p:sp>
        <p:nvSpPr>
          <p:cNvPr id="3" name="Content Placeholder 2"/>
          <p:cNvSpPr>
            <a:spLocks noGrp="1"/>
          </p:cNvSpPr>
          <p:nvPr>
            <p:ph idx="1"/>
            <p:custDataLst>
              <p:tags r:id="rId2"/>
            </p:custDataLst>
          </p:nvPr>
        </p:nvSpPr>
        <p:spPr/>
        <p:txBody>
          <a:bodyPr>
            <a:normAutofit lnSpcReduction="10000"/>
          </a:bodyPr>
          <a:lstStyle/>
          <a:p>
            <a:pPr lvl="0"/>
            <a:r>
              <a:rPr lang="fr-CA" dirty="0" smtClean="0"/>
              <a:t>Les systèmes </a:t>
            </a:r>
            <a:r>
              <a:rPr lang="fr-CA" dirty="0"/>
              <a:t>à </a:t>
            </a:r>
            <a:r>
              <a:rPr lang="fr-CA" dirty="0" smtClean="0"/>
              <a:t>mesure unique reposent </a:t>
            </a:r>
            <a:r>
              <a:rPr lang="fr-CA" dirty="0"/>
              <a:t>sur un </a:t>
            </a:r>
            <a:r>
              <a:rPr lang="fr-CA" dirty="0" smtClean="0"/>
              <a:t>seul facteur </a:t>
            </a:r>
            <a:r>
              <a:rPr lang="fr-CA" dirty="0"/>
              <a:t>prédictif de la </a:t>
            </a:r>
            <a:r>
              <a:rPr lang="fr-CA" dirty="0" smtClean="0"/>
              <a:t>fatigue</a:t>
            </a:r>
            <a:r>
              <a:rPr lang="fr-CA" sz="2800" dirty="0"/>
              <a:t> :</a:t>
            </a:r>
            <a:endParaRPr lang="en-US" sz="2800" dirty="0"/>
          </a:p>
          <a:p>
            <a:pPr lvl="1"/>
            <a:r>
              <a:rPr lang="fr-CA" dirty="0" smtClean="0"/>
              <a:t>Possibilité </a:t>
            </a:r>
            <a:r>
              <a:rPr lang="fr-CA" dirty="0"/>
              <a:t>de perte intermittente de </a:t>
            </a:r>
            <a:r>
              <a:rPr lang="fr-CA" dirty="0" smtClean="0"/>
              <a:t>données.</a:t>
            </a:r>
            <a:endParaRPr lang="en-US" sz="2400" dirty="0"/>
          </a:p>
          <a:p>
            <a:pPr lvl="0"/>
            <a:r>
              <a:rPr lang="fr-CA" dirty="0" smtClean="0"/>
              <a:t>Les systèmes </a:t>
            </a:r>
            <a:r>
              <a:rPr lang="fr-CA" dirty="0"/>
              <a:t>à </a:t>
            </a:r>
            <a:r>
              <a:rPr lang="fr-CA" dirty="0" smtClean="0"/>
              <a:t>mesures multiples combinent au moins deux facteurs prédictifs </a:t>
            </a:r>
            <a:r>
              <a:rPr lang="fr-CA" dirty="0"/>
              <a:t>de la </a:t>
            </a:r>
            <a:r>
              <a:rPr lang="fr-CA" dirty="0" smtClean="0"/>
              <a:t>fatigue</a:t>
            </a:r>
            <a:r>
              <a:rPr lang="fr-CA" sz="2800" dirty="0"/>
              <a:t> :</a:t>
            </a:r>
            <a:endParaRPr lang="en-US" sz="2800" dirty="0"/>
          </a:p>
          <a:p>
            <a:pPr lvl="1"/>
            <a:r>
              <a:rPr lang="fr-CA" dirty="0" smtClean="0"/>
              <a:t>Créent </a:t>
            </a:r>
            <a:r>
              <a:rPr lang="fr-CA" dirty="0"/>
              <a:t>un système plus </a:t>
            </a:r>
            <a:r>
              <a:rPr lang="fr-CA" dirty="0" smtClean="0"/>
              <a:t>robuste.</a:t>
            </a:r>
            <a:endParaRPr lang="en-US" sz="2400" dirty="0"/>
          </a:p>
          <a:p>
            <a:r>
              <a:rPr lang="fr-CA" dirty="0"/>
              <a:t>Actuellement, </a:t>
            </a:r>
            <a:r>
              <a:rPr lang="fr-CA" dirty="0" smtClean="0"/>
              <a:t>il existe peu </a:t>
            </a:r>
            <a:r>
              <a:rPr lang="fr-CA" dirty="0"/>
              <a:t>de systèmes à </a:t>
            </a:r>
            <a:r>
              <a:rPr lang="fr-CA" dirty="0" smtClean="0"/>
              <a:t>mesures multiples </a:t>
            </a:r>
            <a:r>
              <a:rPr lang="fr-CA" dirty="0"/>
              <a:t>clés en </a:t>
            </a:r>
            <a:r>
              <a:rPr lang="fr-CA" dirty="0" smtClean="0"/>
              <a:t>main. </a:t>
            </a:r>
            <a:endParaRPr lang="en-US" sz="6600" b="0" i="0" dirty="0">
              <a:solidFill>
                <a:schemeClr val="tx1"/>
              </a:solidFill>
              <a:latin typeface="Calibri"/>
              <a:ea typeface="+mn-ea"/>
              <a:cs typeface="+mn-cs"/>
            </a:endParaRPr>
          </a:p>
        </p:txBody>
      </p:sp>
    </p:spTree>
    <p:extLst>
      <p:ext uri="{BB962C8B-B14F-4D97-AF65-F5344CB8AC3E}">
        <p14:creationId xmlns="" xmlns:p14="http://schemas.microsoft.com/office/powerpoint/2010/main" val="2365832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Comprendre les TGF</a:t>
            </a:r>
            <a:endParaRPr lang="en-US" dirty="0"/>
          </a:p>
        </p:txBody>
      </p:sp>
      <p:sp>
        <p:nvSpPr>
          <p:cNvPr id="3" name="Content Placeholder 2"/>
          <p:cNvSpPr>
            <a:spLocks noGrp="1"/>
          </p:cNvSpPr>
          <p:nvPr>
            <p:ph idx="1"/>
            <p:custDataLst>
              <p:tags r:id="rId2"/>
            </p:custDataLst>
          </p:nvPr>
        </p:nvSpPr>
        <p:spPr/>
        <p:txBody>
          <a:bodyPr>
            <a:normAutofit fontScale="77500" lnSpcReduction="20000"/>
          </a:bodyPr>
          <a:lstStyle/>
          <a:p>
            <a:pPr lvl="0"/>
            <a:r>
              <a:rPr lang="fr-CA" dirty="0" smtClean="0"/>
              <a:t>Les TGF </a:t>
            </a:r>
            <a:r>
              <a:rPr lang="fr-CA" dirty="0"/>
              <a:t>doivent être </a:t>
            </a:r>
            <a:r>
              <a:rPr lang="fr-CA" dirty="0" smtClean="0"/>
              <a:t>validées </a:t>
            </a:r>
            <a:r>
              <a:rPr lang="fr-CA" dirty="0"/>
              <a:t>sur les plans scientifique et </a:t>
            </a:r>
            <a:r>
              <a:rPr lang="fr-CA" dirty="0" smtClean="0"/>
              <a:t>opérationnel.</a:t>
            </a:r>
            <a:endParaRPr lang="en-US" sz="2800" dirty="0"/>
          </a:p>
          <a:p>
            <a:pPr lvl="0"/>
            <a:r>
              <a:rPr lang="fr-CA" dirty="0"/>
              <a:t>Tous les </a:t>
            </a:r>
            <a:r>
              <a:rPr lang="fr-CA" dirty="0" smtClean="0"/>
              <a:t>types de </a:t>
            </a:r>
            <a:r>
              <a:rPr lang="fr-CA" dirty="0"/>
              <a:t>TGF ne fonctionnent pas avec </a:t>
            </a:r>
            <a:r>
              <a:rPr lang="fr-CA" dirty="0" smtClean="0"/>
              <a:t>tous </a:t>
            </a:r>
            <a:r>
              <a:rPr lang="fr-CA" dirty="0"/>
              <a:t>les </a:t>
            </a:r>
            <a:r>
              <a:rPr lang="fr-CA" dirty="0" smtClean="0"/>
              <a:t>parcs de véhicules. </a:t>
            </a:r>
            <a:endParaRPr lang="en-US" sz="2800" dirty="0"/>
          </a:p>
          <a:p>
            <a:pPr lvl="0"/>
            <a:r>
              <a:rPr lang="fr-CA" dirty="0"/>
              <a:t>Tous les </a:t>
            </a:r>
            <a:r>
              <a:rPr lang="fr-CA" dirty="0" smtClean="0"/>
              <a:t>types de </a:t>
            </a:r>
            <a:r>
              <a:rPr lang="fr-CA" dirty="0"/>
              <a:t>TGF présentent des </a:t>
            </a:r>
            <a:r>
              <a:rPr lang="fr-CA" dirty="0" smtClean="0"/>
              <a:t>limites.</a:t>
            </a:r>
            <a:endParaRPr lang="en-US" sz="2800" dirty="0"/>
          </a:p>
          <a:p>
            <a:pPr lvl="0"/>
            <a:r>
              <a:rPr lang="fr-CA" dirty="0"/>
              <a:t>Certains </a:t>
            </a:r>
            <a:r>
              <a:rPr lang="fr-CA" dirty="0" smtClean="0"/>
              <a:t>types de </a:t>
            </a:r>
            <a:r>
              <a:rPr lang="fr-CA" dirty="0"/>
              <a:t>TGF se </a:t>
            </a:r>
            <a:r>
              <a:rPr lang="fr-CA" dirty="0" smtClean="0"/>
              <a:t>chevauchent :</a:t>
            </a:r>
            <a:endParaRPr lang="en-US" sz="2800" dirty="0"/>
          </a:p>
          <a:p>
            <a:pPr lvl="1"/>
            <a:r>
              <a:rPr lang="fr-CA" dirty="0" smtClean="0"/>
              <a:t>Pour le conducteur </a:t>
            </a:r>
            <a:r>
              <a:rPr lang="fr-CA" dirty="0"/>
              <a:t>et </a:t>
            </a:r>
            <a:r>
              <a:rPr lang="fr-CA" dirty="0" smtClean="0"/>
              <a:t>pour l’administration.</a:t>
            </a:r>
            <a:endParaRPr lang="en-US" sz="2400" dirty="0"/>
          </a:p>
          <a:p>
            <a:pPr lvl="1"/>
            <a:r>
              <a:rPr lang="fr-CA" dirty="0"/>
              <a:t>À</a:t>
            </a:r>
            <a:r>
              <a:rPr lang="fr-CA" dirty="0" smtClean="0"/>
              <a:t> </a:t>
            </a:r>
            <a:r>
              <a:rPr lang="fr-CA" dirty="0"/>
              <a:t>l’extérieur et à l’intérieur du </a:t>
            </a:r>
            <a:r>
              <a:rPr lang="fr-CA" dirty="0" smtClean="0"/>
              <a:t>véhicule.</a:t>
            </a:r>
            <a:endParaRPr lang="en-US" sz="2400" dirty="0"/>
          </a:p>
          <a:p>
            <a:pPr lvl="0"/>
            <a:r>
              <a:rPr lang="fr-CA" dirty="0"/>
              <a:t>Tous les systèmes </a:t>
            </a:r>
            <a:r>
              <a:rPr lang="fr-CA" dirty="0" smtClean="0"/>
              <a:t>ne </a:t>
            </a:r>
            <a:r>
              <a:rPr lang="fr-CA" dirty="0"/>
              <a:t>sont pas </a:t>
            </a:r>
            <a:r>
              <a:rPr lang="fr-CA" dirty="0" smtClean="0"/>
              <a:t>équivalents en matière de qualité et d’efficacité. </a:t>
            </a:r>
            <a:endParaRPr lang="en-US" sz="2800" dirty="0"/>
          </a:p>
          <a:p>
            <a:r>
              <a:rPr lang="fr-CA" dirty="0" smtClean="0"/>
              <a:t>Les TGF </a:t>
            </a:r>
            <a:r>
              <a:rPr lang="fr-CA" dirty="0"/>
              <a:t>sont </a:t>
            </a:r>
            <a:r>
              <a:rPr lang="fr-CA" dirty="0" smtClean="0"/>
              <a:t>conçues </a:t>
            </a:r>
            <a:r>
              <a:rPr lang="fr-CA" dirty="0"/>
              <a:t>pour aider le conducteur et non pas pour résoudre </a:t>
            </a:r>
            <a:r>
              <a:rPr lang="fr-CA" dirty="0" smtClean="0"/>
              <a:t>le problème.</a:t>
            </a:r>
            <a:endParaRPr lang="en-US" dirty="0" smtClean="0"/>
          </a:p>
        </p:txBody>
      </p:sp>
    </p:spTree>
    <p:extLst>
      <p:ext uri="{BB962C8B-B14F-4D97-AF65-F5344CB8AC3E}">
        <p14:creationId xmlns="" xmlns:p14="http://schemas.microsoft.com/office/powerpoint/2010/main" val="1283905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custDataLst>
              <p:tags r:id="rId1"/>
            </p:custDataLst>
          </p:nvPr>
        </p:nvPicPr>
        <p:blipFill>
          <a:blip r:embed="rId6" cstate="print"/>
          <a:srcRect/>
          <a:stretch>
            <a:fillRect/>
          </a:stretch>
        </p:blipFill>
        <p:spPr bwMode="auto">
          <a:xfrm>
            <a:off x="3200400" y="4114800"/>
            <a:ext cx="2743200" cy="2281188"/>
          </a:xfrm>
          <a:prstGeom prst="rect">
            <a:avLst/>
          </a:prstGeom>
          <a:noFill/>
          <a:ln w="9525">
            <a:noFill/>
            <a:miter lim="800000"/>
            <a:headEnd/>
            <a:tailEnd/>
          </a:ln>
          <a:effectLst/>
        </p:spPr>
      </p:pic>
      <p:sp>
        <p:nvSpPr>
          <p:cNvPr id="2" name="Title 1"/>
          <p:cNvSpPr>
            <a:spLocks noGrp="1"/>
          </p:cNvSpPr>
          <p:nvPr>
            <p:ph type="title"/>
            <p:custDataLst>
              <p:tags r:id="rId2"/>
            </p:custDataLst>
          </p:nvPr>
        </p:nvSpPr>
        <p:spPr/>
        <p:txBody>
          <a:bodyPr>
            <a:normAutofit/>
          </a:bodyPr>
          <a:lstStyle/>
          <a:p>
            <a:r>
              <a:rPr lang="fr-CA" sz="3600" dirty="0"/>
              <a:t>Il n’existe pas de solution magique</a:t>
            </a:r>
            <a:endParaRPr lang="en-US" sz="3600" dirty="0"/>
          </a:p>
        </p:txBody>
      </p:sp>
      <p:sp>
        <p:nvSpPr>
          <p:cNvPr id="3" name="Content Placeholder 2"/>
          <p:cNvSpPr>
            <a:spLocks noGrp="1"/>
          </p:cNvSpPr>
          <p:nvPr>
            <p:ph idx="1"/>
            <p:custDataLst>
              <p:tags r:id="rId3"/>
            </p:custDataLst>
          </p:nvPr>
        </p:nvSpPr>
        <p:spPr>
          <a:xfrm>
            <a:off x="457200" y="1524000"/>
            <a:ext cx="8229600" cy="4525963"/>
          </a:xfrm>
        </p:spPr>
        <p:txBody>
          <a:bodyPr>
            <a:normAutofit/>
          </a:bodyPr>
          <a:lstStyle/>
          <a:p>
            <a:pPr lvl="0"/>
            <a:r>
              <a:rPr lang="fr-CA" sz="2300" dirty="0"/>
              <a:t>Les TGF ne sont qu’une pièce du </a:t>
            </a:r>
            <a:r>
              <a:rPr lang="fr-CA" sz="2300" dirty="0" smtClean="0"/>
              <a:t>casse-tête.</a:t>
            </a:r>
            <a:endParaRPr lang="en-US" sz="2300" dirty="0"/>
          </a:p>
          <a:p>
            <a:pPr lvl="0"/>
            <a:r>
              <a:rPr lang="fr-CA" sz="2300" dirty="0"/>
              <a:t>Elles doivent être utilisées à l’intérieur d’un programme complet de gestion de la fatigue visant à créer une culture </a:t>
            </a:r>
            <a:r>
              <a:rPr lang="fr-CA" sz="2300" dirty="0" smtClean="0"/>
              <a:t>de la sécurité efficace.</a:t>
            </a:r>
            <a:endParaRPr lang="en-US" sz="2300" dirty="0"/>
          </a:p>
          <a:p>
            <a:r>
              <a:rPr lang="fr-CA" sz="2300" dirty="0"/>
              <a:t>Cependant, lorsqu’elles sont utilisées correctement, </a:t>
            </a:r>
            <a:r>
              <a:rPr lang="fr-CA" sz="2300" dirty="0" smtClean="0"/>
              <a:t>elles </a:t>
            </a:r>
            <a:r>
              <a:rPr lang="fr-CA" sz="2300" dirty="0"/>
              <a:t>peuvent </a:t>
            </a:r>
            <a:r>
              <a:rPr lang="fr-CA" sz="2300" dirty="0" smtClean="0"/>
              <a:t>corriger le </a:t>
            </a:r>
            <a:r>
              <a:rPr lang="fr-CA" sz="2300" dirty="0"/>
              <a:t>comportement de conduite et ainsi entraîner une réduction </a:t>
            </a:r>
            <a:r>
              <a:rPr lang="fr-CA" sz="2300" dirty="0" smtClean="0"/>
              <a:t>du nombre d’erreurs </a:t>
            </a:r>
            <a:r>
              <a:rPr lang="fr-CA" sz="2300" dirty="0"/>
              <a:t>du </a:t>
            </a:r>
            <a:r>
              <a:rPr lang="fr-CA" sz="2300" dirty="0" smtClean="0"/>
              <a:t>conducteur.</a:t>
            </a:r>
            <a:endParaRPr lang="en-US" sz="2300" dirty="0" smtClean="0"/>
          </a:p>
          <a:p>
            <a:pPr marL="342900" indent="-342900" algn="l" defTabSz="914400">
              <a:spcBef>
                <a:spcPct val="20000"/>
              </a:spcBef>
              <a:buFont typeface="Arial"/>
              <a:buChar char="•"/>
            </a:pPr>
            <a:endParaRPr lang="en-US" sz="2400" dirty="0"/>
          </a:p>
        </p:txBody>
      </p:sp>
    </p:spTree>
    <p:extLst>
      <p:ext uri="{BB962C8B-B14F-4D97-AF65-F5344CB8AC3E}">
        <p14:creationId xmlns="" xmlns:p14="http://schemas.microsoft.com/office/powerpoint/2010/main" val="1528219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3600" dirty="0" smtClean="0"/>
              <a:t>Sigles et acronymes utilisés </a:t>
            </a:r>
            <a:r>
              <a:rPr lang="fr-CA" sz="3600" dirty="0"/>
              <a:t>dans ce module </a:t>
            </a:r>
            <a:endParaRPr lang="en-US" sz="3600" dirty="0"/>
          </a:p>
        </p:txBody>
      </p:sp>
      <p:sp>
        <p:nvSpPr>
          <p:cNvPr id="3" name="Content Placeholder 2"/>
          <p:cNvSpPr>
            <a:spLocks noGrp="1"/>
          </p:cNvSpPr>
          <p:nvPr>
            <p:ph idx="1"/>
            <p:custDataLst>
              <p:tags r:id="rId2"/>
            </p:custDataLst>
          </p:nvPr>
        </p:nvSpPr>
        <p:spPr>
          <a:xfrm>
            <a:off x="457200" y="1600200"/>
            <a:ext cx="8229600" cy="4800600"/>
          </a:xfrm>
        </p:spPr>
        <p:txBody>
          <a:bodyPr>
            <a:normAutofit fontScale="85000" lnSpcReduction="20000"/>
          </a:bodyPr>
          <a:lstStyle/>
          <a:p>
            <a:pPr lvl="0">
              <a:buNone/>
            </a:pPr>
            <a:r>
              <a:rPr lang="fr-CA" dirty="0" smtClean="0"/>
              <a:t>	ACL 	Affichage </a:t>
            </a:r>
            <a:r>
              <a:rPr lang="fr-CA" dirty="0"/>
              <a:t>à cristaux </a:t>
            </a:r>
            <a:r>
              <a:rPr lang="fr-CA" dirty="0" smtClean="0"/>
              <a:t>liquides</a:t>
            </a:r>
          </a:p>
          <a:p>
            <a:pPr lvl="0">
              <a:buNone/>
            </a:pPr>
            <a:r>
              <a:rPr lang="fr-CA" dirty="0" smtClean="0"/>
              <a:t> 	ATRI 	American Transportation </a:t>
            </a:r>
            <a:r>
              <a:rPr lang="fr-CA" dirty="0" err="1" smtClean="0"/>
              <a:t>Research</a:t>
            </a:r>
            <a:r>
              <a:rPr lang="fr-CA" dirty="0" smtClean="0"/>
              <a:t> Institute</a:t>
            </a:r>
            <a:endParaRPr lang="en-US" dirty="0"/>
          </a:p>
          <a:p>
            <a:pPr lvl="0">
              <a:buNone/>
            </a:pPr>
            <a:r>
              <a:rPr lang="fr-CA" dirty="0" smtClean="0"/>
              <a:t>	DEL 	Diode électroluminescente</a:t>
            </a:r>
          </a:p>
          <a:p>
            <a:pPr lvl="0">
              <a:buNone/>
            </a:pPr>
            <a:r>
              <a:rPr lang="fr-CA" dirty="0" smtClean="0"/>
              <a:t>	FAST 	</a:t>
            </a:r>
            <a:r>
              <a:rPr lang="en-US" dirty="0" smtClean="0"/>
              <a:t>Fatigue Avoidance Scheduling Tool (</a:t>
            </a:r>
            <a:r>
              <a:rPr lang="fr-CA" dirty="0" smtClean="0"/>
              <a:t>Outil </a:t>
            </a:r>
            <a:r>
              <a:rPr lang="fr-CA" dirty="0"/>
              <a:t>de </a:t>
            </a:r>
            <a:r>
              <a:rPr lang="fr-CA" dirty="0" smtClean="0"/>
              <a:t>		planification </a:t>
            </a:r>
            <a:r>
              <a:rPr lang="fr-CA" dirty="0"/>
              <a:t>de l’horaire visant à </a:t>
            </a:r>
            <a:r>
              <a:rPr lang="fr-CA" dirty="0" smtClean="0"/>
              <a:t>prévenir </a:t>
            </a:r>
            <a:r>
              <a:rPr lang="fr-CA" dirty="0"/>
              <a:t>la </a:t>
            </a:r>
            <a:r>
              <a:rPr lang="fr-CA" dirty="0" smtClean="0"/>
              <a:t>		fatigue</a:t>
            </a:r>
            <a:r>
              <a:rPr lang="en-US" dirty="0" smtClean="0"/>
              <a:t>)</a:t>
            </a:r>
            <a:endParaRPr lang="fr-CA" dirty="0" smtClean="0"/>
          </a:p>
          <a:p>
            <a:pPr>
              <a:buNone/>
            </a:pPr>
            <a:r>
              <a:rPr lang="fr-CA" dirty="0" smtClean="0"/>
              <a:t>	KPV 	Kilomètres parcourus par véhicule</a:t>
            </a:r>
          </a:p>
          <a:p>
            <a:pPr lvl="0">
              <a:buNone/>
            </a:pPr>
            <a:r>
              <a:rPr lang="fr-CA" dirty="0" smtClean="0"/>
              <a:t>	MIV 	Module </a:t>
            </a:r>
            <a:r>
              <a:rPr lang="fr-CA" dirty="0"/>
              <a:t>d’interface avec le </a:t>
            </a:r>
            <a:r>
              <a:rPr lang="fr-CA" dirty="0" smtClean="0"/>
              <a:t>véhicule</a:t>
            </a:r>
            <a:endParaRPr lang="en-US" dirty="0" smtClean="0"/>
          </a:p>
          <a:p>
            <a:pPr lvl="0">
              <a:buNone/>
            </a:pPr>
            <a:r>
              <a:rPr lang="fr-CA" dirty="0" smtClean="0"/>
              <a:t>	</a:t>
            </a:r>
            <a:r>
              <a:rPr lang="fr-CA" dirty="0" err="1" smtClean="0"/>
              <a:t>Perclos</a:t>
            </a:r>
            <a:r>
              <a:rPr lang="fr-CA" dirty="0" smtClean="0"/>
              <a:t> 	Pourcentage </a:t>
            </a:r>
            <a:r>
              <a:rPr lang="fr-CA" dirty="0"/>
              <a:t>de fermeture des </a:t>
            </a:r>
            <a:r>
              <a:rPr lang="fr-CA" dirty="0" smtClean="0"/>
              <a:t>yeux</a:t>
            </a:r>
          </a:p>
          <a:p>
            <a:pPr lvl="0">
              <a:buNone/>
            </a:pPr>
            <a:r>
              <a:rPr lang="fr-CA" dirty="0" smtClean="0"/>
              <a:t>	PGF 	Programme de gestion de la fatigue</a:t>
            </a:r>
          </a:p>
          <a:p>
            <a:pPr lvl="0">
              <a:buNone/>
            </a:pPr>
            <a:r>
              <a:rPr lang="fr-CA" dirty="0" smtClean="0"/>
              <a:t>	TGF 	Technologie de gestion de la fatigue </a:t>
            </a:r>
            <a:endParaRPr lang="en-US" dirty="0"/>
          </a:p>
        </p:txBody>
      </p:sp>
    </p:spTree>
    <p:extLst>
      <p:ext uri="{BB962C8B-B14F-4D97-AF65-F5344CB8AC3E}">
        <p14:creationId xmlns="" xmlns:p14="http://schemas.microsoft.com/office/powerpoint/2010/main" val="3648925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098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white"/>
              </a:solidFill>
            </a:endParaRPr>
          </a:p>
        </p:txBody>
      </p:sp>
      <p:sp>
        <p:nvSpPr>
          <p:cNvPr id="2" name="Title 1"/>
          <p:cNvSpPr>
            <a:spLocks noGrp="1"/>
          </p:cNvSpPr>
          <p:nvPr>
            <p:ph type="ctrTitle"/>
            <p:custDataLst>
              <p:tags r:id="rId1"/>
            </p:custDataLst>
          </p:nvPr>
        </p:nvSpPr>
        <p:spPr/>
        <p:txBody>
          <a:bodyPr>
            <a:noAutofit/>
          </a:bodyPr>
          <a:lstStyle/>
          <a:p>
            <a:r>
              <a:rPr lang="fr-CA" sz="3600" dirty="0"/>
              <a:t>Leçon </a:t>
            </a:r>
            <a:r>
              <a:rPr lang="fr-CA" sz="3600" dirty="0" smtClean="0"/>
              <a:t>2 : Exemples de </a:t>
            </a:r>
            <a:r>
              <a:rPr lang="fr-CA" sz="3600" dirty="0"/>
              <a:t>technologies actuelles</a:t>
            </a:r>
            <a:endParaRPr lang="en-US" sz="3600" dirty="0">
              <a:latin typeface="Arial" pitchFamily="34" charset="0"/>
              <a:cs typeface="Arial" pitchFamily="34" charset="0"/>
            </a:endParaRPr>
          </a:p>
        </p:txBody>
      </p:sp>
    </p:spTree>
    <p:extLst>
      <p:ext uri="{BB962C8B-B14F-4D97-AF65-F5344CB8AC3E}">
        <p14:creationId xmlns="" xmlns:p14="http://schemas.microsoft.com/office/powerpoint/2010/main" val="2446090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smtClean="0"/>
              <a:t>Instantané de la situation</a:t>
            </a:r>
            <a:endParaRPr lang="en-US" sz="3600" dirty="0"/>
          </a:p>
        </p:txBody>
      </p:sp>
      <p:sp>
        <p:nvSpPr>
          <p:cNvPr id="3" name="Content Placeholder 2"/>
          <p:cNvSpPr>
            <a:spLocks noGrp="1"/>
          </p:cNvSpPr>
          <p:nvPr>
            <p:ph idx="1"/>
            <p:custDataLst>
              <p:tags r:id="rId2"/>
            </p:custDataLst>
          </p:nvPr>
        </p:nvSpPr>
        <p:spPr>
          <a:xfrm>
            <a:off x="457200" y="1600200"/>
            <a:ext cx="5638800" cy="4525963"/>
          </a:xfrm>
        </p:spPr>
        <p:txBody>
          <a:bodyPr>
            <a:normAutofit/>
          </a:bodyPr>
          <a:lstStyle/>
          <a:p>
            <a:pPr lvl="0"/>
            <a:r>
              <a:rPr lang="fr-CA" sz="2800" dirty="0"/>
              <a:t>La technologie </a:t>
            </a:r>
            <a:r>
              <a:rPr lang="fr-CA" sz="2800" dirty="0" smtClean="0"/>
              <a:t>s’inscrit dans une </a:t>
            </a:r>
            <a:r>
              <a:rPr lang="fr-CA" sz="2800" dirty="0"/>
              <a:t>démarche d’amélioration </a:t>
            </a:r>
            <a:r>
              <a:rPr lang="fr-CA" sz="2800" dirty="0" smtClean="0"/>
              <a:t>continue.</a:t>
            </a:r>
            <a:endParaRPr lang="en-US" sz="2800" dirty="0"/>
          </a:p>
          <a:p>
            <a:pPr lvl="0"/>
            <a:r>
              <a:rPr lang="fr-CA" sz="2800" dirty="0"/>
              <a:t>Les TGF disponibles aujourd’hui pourraient ne plus l’être à </a:t>
            </a:r>
            <a:r>
              <a:rPr lang="fr-CA" sz="2800" dirty="0" smtClean="0"/>
              <a:t>l’avenir.</a:t>
            </a:r>
            <a:endParaRPr lang="en-US" sz="2800" dirty="0"/>
          </a:p>
          <a:p>
            <a:r>
              <a:rPr lang="fr-CA" sz="2800" dirty="0" smtClean="0"/>
              <a:t>Ce module est conçu </a:t>
            </a:r>
            <a:r>
              <a:rPr lang="fr-CA" sz="2800" dirty="0"/>
              <a:t>comme un </a:t>
            </a:r>
            <a:r>
              <a:rPr lang="fr-CA" sz="2800" dirty="0" smtClean="0"/>
              <a:t>guide, </a:t>
            </a:r>
            <a:r>
              <a:rPr lang="fr-CA" sz="2800" dirty="0"/>
              <a:t>car de nouvelles générations de TGF deviendront sans aucun doute </a:t>
            </a:r>
            <a:r>
              <a:rPr lang="fr-CA" sz="2800" dirty="0" smtClean="0"/>
              <a:t>disponibles.</a:t>
            </a:r>
            <a:endParaRPr lang="en-US" sz="2800" b="0" i="0" dirty="0">
              <a:latin typeface="Calibri"/>
              <a:ea typeface="+mn-ea"/>
              <a:cs typeface="+mn-cs"/>
            </a:endParaRPr>
          </a:p>
        </p:txBody>
      </p:sp>
      <p:pic>
        <p:nvPicPr>
          <p:cNvPr id="6" name="Picture 5"/>
          <p:cNvPicPr>
            <a:picLocks noChangeAspect="1" noChangeArrowheads="1"/>
          </p:cNvPicPr>
          <p:nvPr>
            <p:custDataLst>
              <p:tags r:id="rId3"/>
            </p:custDataLst>
          </p:nvPr>
        </p:nvPicPr>
        <p:blipFill>
          <a:blip r:embed="rId6" cstate="print"/>
          <a:srcRect/>
          <a:stretch>
            <a:fillRect/>
          </a:stretch>
        </p:blipFill>
        <p:spPr bwMode="auto">
          <a:xfrm>
            <a:off x="6096000" y="2133600"/>
            <a:ext cx="2743200" cy="1938621"/>
          </a:xfrm>
          <a:prstGeom prst="rect">
            <a:avLst/>
          </a:prstGeom>
          <a:noFill/>
          <a:ln w="19050">
            <a:solidFill>
              <a:schemeClr val="tx1"/>
            </a:solidFill>
            <a:miter lim="800000"/>
            <a:headEnd/>
            <a:tailEnd/>
          </a:ln>
          <a:effectLst/>
        </p:spPr>
      </p:pic>
    </p:spTree>
    <p:extLst>
      <p:ext uri="{BB962C8B-B14F-4D97-AF65-F5344CB8AC3E}">
        <p14:creationId xmlns="" xmlns:p14="http://schemas.microsoft.com/office/powerpoint/2010/main" val="551517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Informer et non </a:t>
            </a:r>
            <a:r>
              <a:rPr lang="fr-CA" sz="3600" dirty="0" smtClean="0"/>
              <a:t>recommander</a:t>
            </a:r>
            <a:endParaRPr lang="en-US" sz="3600" dirty="0"/>
          </a:p>
        </p:txBody>
      </p:sp>
      <p:sp>
        <p:nvSpPr>
          <p:cNvPr id="3" name="Content Placeholder 2"/>
          <p:cNvSpPr>
            <a:spLocks noGrp="1"/>
          </p:cNvSpPr>
          <p:nvPr>
            <p:ph idx="1"/>
            <p:custDataLst>
              <p:tags r:id="rId2"/>
            </p:custDataLst>
          </p:nvPr>
        </p:nvSpPr>
        <p:spPr>
          <a:xfrm>
            <a:off x="457200" y="1600200"/>
            <a:ext cx="8229600" cy="4724400"/>
          </a:xfrm>
        </p:spPr>
        <p:txBody>
          <a:bodyPr>
            <a:normAutofit lnSpcReduction="10000"/>
          </a:bodyPr>
          <a:lstStyle/>
          <a:p>
            <a:pPr lvl="0"/>
            <a:r>
              <a:rPr lang="fr-CA" sz="2200" dirty="0"/>
              <a:t>Cette leçon n’a </a:t>
            </a:r>
            <a:r>
              <a:rPr lang="fr-CA" sz="2200" b="1" dirty="0"/>
              <a:t>pas</a:t>
            </a:r>
            <a:r>
              <a:rPr lang="fr-CA" sz="2200" dirty="0">
                <a:solidFill>
                  <a:srgbClr val="FF0000"/>
                </a:solidFill>
              </a:rPr>
              <a:t> </a:t>
            </a:r>
            <a:r>
              <a:rPr lang="fr-CA" sz="2200" dirty="0"/>
              <a:t>pour objectif de recommander ni d’approuver une quelconque </a:t>
            </a:r>
            <a:r>
              <a:rPr lang="fr-CA" sz="2200" dirty="0" smtClean="0"/>
              <a:t>TGF.</a:t>
            </a:r>
            <a:endParaRPr lang="en-US" sz="2200" dirty="0"/>
          </a:p>
          <a:p>
            <a:pPr lvl="0"/>
            <a:r>
              <a:rPr lang="fr-CA" sz="2200" dirty="0"/>
              <a:t>Au contraire, le but de cette leçon est de fournir un aperçu global des </a:t>
            </a:r>
            <a:r>
              <a:rPr lang="fr-CA" sz="2200" dirty="0" smtClean="0"/>
              <a:t>TGF offertes sur </a:t>
            </a:r>
            <a:r>
              <a:rPr lang="fr-CA" sz="2200" dirty="0"/>
              <a:t>le marché pour lutter contre </a:t>
            </a:r>
            <a:r>
              <a:rPr lang="fr-CA" sz="2200" dirty="0" smtClean="0"/>
              <a:t>la </a:t>
            </a:r>
            <a:r>
              <a:rPr lang="fr-CA" sz="2200" dirty="0"/>
              <a:t>fatigue au </a:t>
            </a:r>
            <a:r>
              <a:rPr lang="fr-CA" sz="2200" dirty="0" smtClean="0"/>
              <a:t>volant.</a:t>
            </a:r>
            <a:endParaRPr lang="en-US" sz="2200" dirty="0"/>
          </a:p>
          <a:p>
            <a:pPr marL="342900" lvl="1" indent="-342900">
              <a:buFont typeface="Arial" pitchFamily="34" charset="0"/>
              <a:buChar char="•"/>
            </a:pPr>
            <a:r>
              <a:rPr lang="fr-CA" sz="2200" dirty="0"/>
              <a:t>On doit être conscient que </a:t>
            </a:r>
            <a:r>
              <a:rPr lang="fr-CA" sz="2200" dirty="0" smtClean="0"/>
              <a:t>les affirmations des fournisseurs et  les </a:t>
            </a:r>
            <a:r>
              <a:rPr lang="fr-CA" sz="2200" dirty="0"/>
              <a:t>spécifications des </a:t>
            </a:r>
            <a:r>
              <a:rPr lang="fr-CA" sz="2200" dirty="0" smtClean="0"/>
              <a:t>systèmes n’ont pas toutes été validées.</a:t>
            </a:r>
            <a:endParaRPr lang="en-US" sz="2200" dirty="0"/>
          </a:p>
          <a:p>
            <a:pPr lvl="0"/>
            <a:r>
              <a:rPr lang="fr-CA" sz="2200" dirty="0"/>
              <a:t>Les informations fournies dans ce module donnent aux gestionnaires de </a:t>
            </a:r>
            <a:r>
              <a:rPr lang="fr-CA" sz="2200" dirty="0" smtClean="0"/>
              <a:t>parcs de </a:t>
            </a:r>
            <a:r>
              <a:rPr lang="fr-CA" sz="2200" dirty="0"/>
              <a:t>véhicules et aux décideurs un aperçu général </a:t>
            </a:r>
            <a:r>
              <a:rPr lang="fr-CA" sz="2200" dirty="0" smtClean="0"/>
              <a:t>de </a:t>
            </a:r>
            <a:r>
              <a:rPr lang="fr-CA" sz="2200" dirty="0"/>
              <a:t>systèmes </a:t>
            </a:r>
            <a:r>
              <a:rPr lang="fr-CA" sz="2200" dirty="0" smtClean="0"/>
              <a:t>particuliers.</a:t>
            </a:r>
            <a:endParaRPr lang="en-US" sz="2200" dirty="0"/>
          </a:p>
          <a:p>
            <a:pPr lvl="0"/>
            <a:r>
              <a:rPr lang="fr-CA" sz="2200" dirty="0"/>
              <a:t>Les coûts des TGF </a:t>
            </a:r>
            <a:r>
              <a:rPr lang="fr-CA" sz="2200" dirty="0" smtClean="0"/>
              <a:t>varient </a:t>
            </a:r>
            <a:r>
              <a:rPr lang="fr-CA" sz="2200" dirty="0"/>
              <a:t>grandement et peuvent ne pas </a:t>
            </a:r>
            <a:r>
              <a:rPr lang="fr-CA" sz="2200" dirty="0" smtClean="0"/>
              <a:t>convenir à </a:t>
            </a:r>
            <a:r>
              <a:rPr lang="fr-CA" sz="2200" dirty="0"/>
              <a:t>votre </a:t>
            </a:r>
            <a:r>
              <a:rPr lang="fr-CA" sz="2200" dirty="0" smtClean="0"/>
              <a:t>réalité.</a:t>
            </a:r>
            <a:endParaRPr lang="en-US" sz="2200" dirty="0"/>
          </a:p>
          <a:p>
            <a:r>
              <a:rPr lang="fr-CA" sz="2200" b="1" dirty="0"/>
              <a:t>Ces informations sont destinées à informer, </a:t>
            </a:r>
            <a:r>
              <a:rPr lang="fr-CA" sz="2200" b="1" dirty="0" smtClean="0"/>
              <a:t>et non à recommander. </a:t>
            </a:r>
            <a:endParaRPr lang="en-US" sz="2200" b="1" i="0" dirty="0">
              <a:latin typeface="Calibri"/>
            </a:endParaRPr>
          </a:p>
        </p:txBody>
      </p:sp>
    </p:spTree>
    <p:extLst>
      <p:ext uri="{BB962C8B-B14F-4D97-AF65-F5344CB8AC3E}">
        <p14:creationId xmlns="" xmlns:p14="http://schemas.microsoft.com/office/powerpoint/2010/main" val="1994084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3600" dirty="0"/>
              <a:t>Les TGF </a:t>
            </a:r>
            <a:r>
              <a:rPr lang="fr-CA" sz="3600" dirty="0" smtClean="0"/>
              <a:t>basées sur des mesures physiologiques : </a:t>
            </a:r>
            <a:r>
              <a:rPr lang="fr-CA" sz="3600" dirty="0" err="1" smtClean="0"/>
              <a:t>actigraphe</a:t>
            </a:r>
            <a:endParaRPr lang="en-US" sz="3600" dirty="0"/>
          </a:p>
        </p:txBody>
      </p:sp>
      <p:graphicFrame>
        <p:nvGraphicFramePr>
          <p:cNvPr id="4" name="Content Placeholder 3"/>
          <p:cNvGraphicFramePr>
            <a:graphicFrameLocks noGrp="1"/>
          </p:cNvGraphicFramePr>
          <p:nvPr>
            <p:ph idx="1"/>
            <p:custDataLst>
              <p:tags r:id="rId2"/>
            </p:custDataLst>
            <p:extLst>
              <p:ext uri="{D42A27DB-BD31-4B8C-83A1-F6EECF244321}">
                <p14:modId xmlns="" xmlns:p14="http://schemas.microsoft.com/office/powerpoint/2010/main" val="3814252502"/>
              </p:ext>
            </p:extLst>
          </p:nvPr>
        </p:nvGraphicFramePr>
        <p:xfrm>
          <a:off x="457200" y="1596327"/>
          <a:ext cx="8305800" cy="3913410"/>
        </p:xfrm>
        <a:graphic>
          <a:graphicData uri="http://schemas.openxmlformats.org/drawingml/2006/table">
            <a:tbl>
              <a:tblPr firstRow="1" bandRow="1">
                <a:tableStyleId>{5C22544A-7EE6-4342-B048-85BDC9FD1C3A}</a:tableStyleId>
              </a:tblPr>
              <a:tblGrid>
                <a:gridCol w="1947820"/>
                <a:gridCol w="1733160"/>
                <a:gridCol w="1928352"/>
                <a:gridCol w="1280708"/>
                <a:gridCol w="1415760"/>
              </a:tblGrid>
              <a:tr h="828280">
                <a:tc>
                  <a:txBody>
                    <a:bodyPr/>
                    <a:lstStyle/>
                    <a:p>
                      <a:pPr marL="0" marR="0" algn="ctr">
                        <a:lnSpc>
                          <a:spcPct val="115000"/>
                        </a:lnSpc>
                        <a:spcBef>
                          <a:spcPts val="0"/>
                        </a:spcBef>
                        <a:spcAft>
                          <a:spcPts val="0"/>
                        </a:spcAft>
                      </a:pPr>
                      <a:r>
                        <a:rPr lang="en-US" sz="1400" b="1" dirty="0" err="1">
                          <a:effectLst/>
                          <a:latin typeface="Calibri"/>
                          <a:ea typeface="Calibri"/>
                          <a:cs typeface="Times New Roman"/>
                        </a:rPr>
                        <a:t>Système</a:t>
                      </a:r>
                      <a:endParaRPr lang="en-US" sz="1400" dirty="0">
                        <a:effectLst/>
                        <a:latin typeface="Calibri"/>
                        <a:ea typeface="Calibri"/>
                        <a:cs typeface="Times New Roman"/>
                      </a:endParaRPr>
                    </a:p>
                  </a:txBody>
                  <a:tcPr marL="93980" marR="9398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err="1">
                          <a:effectLst/>
                          <a:latin typeface="Calibri"/>
                          <a:ea typeface="Calibri"/>
                          <a:cs typeface="Times New Roman"/>
                        </a:rPr>
                        <a:t>Fournisseur</a:t>
                      </a:r>
                      <a:endParaRPr lang="en-US" sz="1400" dirty="0">
                        <a:effectLst/>
                        <a:latin typeface="Calibri"/>
                        <a:ea typeface="Calibri"/>
                        <a:cs typeface="Times New Roman"/>
                      </a:endParaRPr>
                    </a:p>
                  </a:txBody>
                  <a:tcPr marL="93980" marR="9398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Interface </a:t>
                      </a:r>
                      <a:r>
                        <a:rPr lang="en-US" sz="1400" b="1" dirty="0" err="1">
                          <a:effectLst/>
                          <a:latin typeface="Calibri"/>
                          <a:ea typeface="Calibri"/>
                          <a:cs typeface="Times New Roman"/>
                        </a:rPr>
                        <a:t>utilisateur</a:t>
                      </a:r>
                      <a:endParaRPr lang="en-US" sz="1400" dirty="0">
                        <a:effectLst/>
                        <a:latin typeface="Calibri"/>
                        <a:ea typeface="Calibri"/>
                        <a:cs typeface="Times New Roman"/>
                      </a:endParaRPr>
                    </a:p>
                  </a:txBody>
                  <a:tcPr marL="93980" marR="9398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err="1" smtClean="0">
                          <a:solidFill>
                            <a:schemeClr val="bg1"/>
                          </a:solidFill>
                          <a:effectLst/>
                          <a:latin typeface="Calibri"/>
                          <a:ea typeface="Calibri"/>
                          <a:cs typeface="Times New Roman"/>
                        </a:rPr>
                        <a:t>Alerte</a:t>
                      </a:r>
                      <a:r>
                        <a:rPr lang="en-US" sz="1400" b="1" dirty="0" smtClean="0">
                          <a:solidFill>
                            <a:schemeClr val="bg1"/>
                          </a:solidFill>
                          <a:effectLst/>
                          <a:latin typeface="Calibri"/>
                          <a:ea typeface="Calibri"/>
                          <a:cs typeface="Times New Roman"/>
                        </a:rPr>
                        <a:t> pour le</a:t>
                      </a:r>
                      <a:r>
                        <a:rPr lang="en-US" sz="1400" b="1" dirty="0" smtClean="0">
                          <a:effectLst/>
                          <a:latin typeface="Calibri"/>
                          <a:ea typeface="Calibri"/>
                          <a:cs typeface="Times New Roman"/>
                        </a:rPr>
                        <a:t>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b="1" dirty="0" err="1">
                          <a:effectLst/>
                          <a:latin typeface="Calibri"/>
                          <a:ea typeface="Calibri"/>
                          <a:cs typeface="Times New Roman"/>
                        </a:rPr>
                        <a:t>conducteurs</a:t>
                      </a:r>
                      <a:endParaRPr lang="en-US" sz="1400" dirty="0">
                        <a:effectLst/>
                        <a:latin typeface="Calibri"/>
                        <a:ea typeface="Calibri"/>
                        <a:cs typeface="Times New Roman"/>
                      </a:endParaRPr>
                    </a:p>
                  </a:txBody>
                  <a:tcPr marL="93980" marR="9398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err="1">
                          <a:effectLst/>
                          <a:latin typeface="Calibri"/>
                          <a:ea typeface="Calibri"/>
                          <a:cs typeface="Times New Roman"/>
                        </a:rPr>
                        <a:t>Coût</a:t>
                      </a:r>
                      <a:r>
                        <a:rPr lang="en-US" sz="1400" b="1" dirty="0">
                          <a:effectLst/>
                          <a:latin typeface="Calibri"/>
                          <a:ea typeface="Calibri"/>
                          <a:cs typeface="Times New Roman"/>
                        </a:rPr>
                        <a:t> ($ US)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b="1" dirty="0">
                          <a:effectLst/>
                          <a:latin typeface="Calibri"/>
                          <a:ea typeface="Calibri"/>
                          <a:cs typeface="Times New Roman"/>
                        </a:rPr>
                        <a:t>par </a:t>
                      </a:r>
                      <a:r>
                        <a:rPr lang="en-US" sz="1400" b="1" dirty="0" err="1">
                          <a:effectLst/>
                          <a:latin typeface="Calibri"/>
                          <a:ea typeface="Calibri"/>
                          <a:cs typeface="Times New Roman"/>
                        </a:rPr>
                        <a:t>système</a:t>
                      </a:r>
                      <a:endParaRPr lang="en-US" sz="1400" dirty="0">
                        <a:effectLst/>
                        <a:latin typeface="Calibri"/>
                        <a:ea typeface="Calibri"/>
                        <a:cs typeface="Times New Roman"/>
                      </a:endParaRPr>
                    </a:p>
                  </a:txBody>
                  <a:tcPr marL="93980" marR="9398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82566">
                <a:tc>
                  <a:txBody>
                    <a:bodyPr/>
                    <a:lstStyle/>
                    <a:p>
                      <a:pPr marL="0" marR="0" algn="l">
                        <a:lnSpc>
                          <a:spcPct val="115000"/>
                        </a:lnSpc>
                        <a:spcBef>
                          <a:spcPts val="0"/>
                        </a:spcBef>
                        <a:spcAft>
                          <a:spcPts val="0"/>
                        </a:spcAft>
                      </a:pPr>
                      <a:r>
                        <a:rPr lang="en-US" sz="1400" dirty="0" err="1">
                          <a:effectLst/>
                          <a:latin typeface="Calibri"/>
                          <a:ea typeface="Calibri"/>
                          <a:cs typeface="Times New Roman"/>
                        </a:rPr>
                        <a:t>Motionlogger</a:t>
                      </a:r>
                      <a:r>
                        <a:rPr lang="en-US" sz="1400" dirty="0">
                          <a:effectLst/>
                          <a:latin typeface="Calibri"/>
                          <a:ea typeface="Calibri"/>
                          <a:cs typeface="Times New Roman"/>
                        </a:rPr>
                        <a:t>®</a:t>
                      </a: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u="sng" dirty="0">
                          <a:solidFill>
                            <a:srgbClr val="0000FF"/>
                          </a:solidFill>
                          <a:effectLst/>
                          <a:latin typeface="Calibri"/>
                          <a:ea typeface="Calibri"/>
                          <a:cs typeface="Times New Roman"/>
                        </a:rPr>
                        <a:t>Ambulatory </a:t>
                      </a:r>
                      <a:r>
                        <a:rPr lang="en-US" sz="1400" u="sng" dirty="0" smtClean="0">
                          <a:solidFill>
                            <a:srgbClr val="0000FF"/>
                          </a:solidFill>
                          <a:effectLst/>
                          <a:latin typeface="Calibri"/>
                          <a:ea typeface="Calibri"/>
                          <a:cs typeface="Times New Roman"/>
                        </a:rPr>
                        <a:t>Monitoring</a:t>
                      </a:r>
                      <a:endParaRPr lang="en-US" sz="1400" dirty="0">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a:effectLst/>
                          <a:latin typeface="Calibri"/>
                          <a:ea typeface="Calibri"/>
                          <a:cs typeface="Times New Roman"/>
                        </a:rPr>
                        <a:t>Montre</a:t>
                      </a:r>
                      <a:r>
                        <a:rPr lang="en-US" sz="1400" dirty="0">
                          <a:effectLst/>
                          <a:latin typeface="Calibri"/>
                          <a:ea typeface="Calibri"/>
                          <a:cs typeface="Times New Roman"/>
                        </a:rPr>
                        <a:t>-bracelet</a:t>
                      </a: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smtClean="0">
                          <a:effectLst/>
                          <a:latin typeface="Calibri"/>
                          <a:ea typeface="Calibri"/>
                          <a:cs typeface="Times New Roman"/>
                        </a:rPr>
                        <a:t>Visuelle</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dirty="0" err="1" smtClean="0">
                          <a:solidFill>
                            <a:schemeClr val="tx1"/>
                          </a:solidFill>
                          <a:effectLst/>
                          <a:latin typeface="Calibri"/>
                          <a:ea typeface="Calibri"/>
                          <a:cs typeface="Times New Roman"/>
                        </a:rPr>
                        <a:t>Sonore</a:t>
                      </a:r>
                      <a:endParaRPr lang="en-US" sz="1400" dirty="0">
                        <a:solidFill>
                          <a:schemeClr val="tx1"/>
                        </a:solidFill>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1</a:t>
                      </a:r>
                      <a:r>
                        <a:rPr lang="en-US" sz="1400" dirty="0">
                          <a:effectLst/>
                          <a:latin typeface="Calibri"/>
                          <a:ea typeface="Calibri"/>
                          <a:cs typeface="Times New Roman"/>
                        </a:rPr>
                        <a:t> </a:t>
                      </a:r>
                      <a:r>
                        <a:rPr lang="en-US" sz="1400" dirty="0" smtClean="0">
                          <a:effectLst/>
                          <a:latin typeface="Calibri"/>
                          <a:ea typeface="Calibri"/>
                          <a:cs typeface="Times New Roman"/>
                        </a:rPr>
                        <a:t>295</a:t>
                      </a:r>
                      <a:r>
                        <a:rPr lang="en-US" sz="1400" baseline="0" dirty="0" smtClean="0">
                          <a:effectLst/>
                          <a:latin typeface="Calibri"/>
                          <a:ea typeface="Calibri"/>
                          <a:cs typeface="Times New Roman"/>
                        </a:rPr>
                        <a:t> $</a:t>
                      </a:r>
                      <a:r>
                        <a:rPr lang="en-US" sz="1400" b="1" dirty="0" smtClean="0">
                          <a:effectLst/>
                          <a:latin typeface="Calibri"/>
                          <a:ea typeface="Calibri"/>
                          <a:cs typeface="Times New Roman"/>
                        </a:rPr>
                        <a:t>^</a:t>
                      </a:r>
                      <a:endParaRPr lang="en-US" sz="1400" dirty="0">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46126">
                <a:tc>
                  <a:txBody>
                    <a:bodyPr/>
                    <a:lstStyle/>
                    <a:p>
                      <a:pPr marL="0" marR="0" algn="l">
                        <a:lnSpc>
                          <a:spcPct val="115000"/>
                        </a:lnSpc>
                        <a:spcBef>
                          <a:spcPts val="0"/>
                        </a:spcBef>
                        <a:spcAft>
                          <a:spcPts val="0"/>
                        </a:spcAft>
                      </a:pPr>
                      <a:r>
                        <a:rPr lang="en-US" sz="1400" dirty="0" err="1" smtClean="0">
                          <a:effectLst/>
                          <a:latin typeface="Calibri"/>
                          <a:ea typeface="Calibri"/>
                          <a:cs typeface="Times New Roman"/>
                        </a:rPr>
                        <a:t>ReadiBand</a:t>
                      </a:r>
                      <a:endParaRPr lang="en-US" sz="1400" dirty="0">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u="sng" dirty="0">
                          <a:solidFill>
                            <a:srgbClr val="0000FF"/>
                          </a:solidFill>
                          <a:effectLst/>
                          <a:latin typeface="Calibri"/>
                          <a:ea typeface="Calibri"/>
                          <a:cs typeface="Times New Roman"/>
                          <a:hlinkClick r:id="rId6"/>
                        </a:rPr>
                        <a:t>Fatigue Science</a:t>
                      </a:r>
                      <a:endParaRPr lang="en-US" sz="1400" dirty="0">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a:effectLst/>
                          <a:latin typeface="Calibri"/>
                          <a:ea typeface="Calibri"/>
                          <a:cs typeface="Times New Roman"/>
                        </a:rPr>
                        <a:t>Montre</a:t>
                      </a:r>
                      <a:r>
                        <a:rPr lang="en-US" sz="1400" dirty="0">
                          <a:effectLst/>
                          <a:latin typeface="Calibri"/>
                          <a:ea typeface="Calibri"/>
                          <a:cs typeface="Times New Roman"/>
                        </a:rPr>
                        <a:t>-bracelet</a:t>
                      </a: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smtClean="0">
                          <a:effectLst/>
                          <a:latin typeface="Calibri"/>
                          <a:ea typeface="Calibri"/>
                          <a:cs typeface="Times New Roman"/>
                        </a:rPr>
                        <a:t>Aucune</a:t>
                      </a:r>
                      <a:endParaRPr lang="en-US" sz="1400" dirty="0">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latin typeface="Calibri"/>
                          <a:ea typeface="Calibri"/>
                          <a:cs typeface="Times New Roman"/>
                        </a:rPr>
                        <a:t>300</a:t>
                      </a:r>
                      <a:r>
                        <a:rPr lang="en-US" sz="1400" baseline="0" dirty="0" smtClean="0">
                          <a:effectLst/>
                          <a:latin typeface="Calibri"/>
                          <a:ea typeface="Calibri"/>
                          <a:cs typeface="Times New Roman"/>
                        </a:rPr>
                        <a:t> $</a:t>
                      </a:r>
                      <a:r>
                        <a:rPr lang="en-US" sz="1400" b="1" dirty="0" smtClean="0">
                          <a:effectLst/>
                          <a:latin typeface="Calibri"/>
                          <a:ea typeface="Calibri"/>
                          <a:cs typeface="Times New Roman"/>
                        </a:rPr>
                        <a:t>^</a:t>
                      </a:r>
                      <a:endParaRPr lang="en-US" sz="1400" dirty="0">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78219">
                <a:tc>
                  <a:txBody>
                    <a:bodyPr/>
                    <a:lstStyle/>
                    <a:p>
                      <a:pPr marL="0" marR="0" algn="l">
                        <a:lnSpc>
                          <a:spcPct val="115000"/>
                        </a:lnSpc>
                        <a:spcBef>
                          <a:spcPts val="0"/>
                        </a:spcBef>
                        <a:spcAft>
                          <a:spcPts val="0"/>
                        </a:spcAft>
                      </a:pPr>
                      <a:r>
                        <a:rPr lang="en-US" sz="1400" dirty="0" err="1">
                          <a:effectLst/>
                          <a:latin typeface="Calibri"/>
                          <a:ea typeface="Calibri"/>
                          <a:cs typeface="Times New Roman"/>
                        </a:rPr>
                        <a:t>Actiwatch</a:t>
                      </a:r>
                      <a:r>
                        <a:rPr lang="en-US" sz="1400" dirty="0">
                          <a:effectLst/>
                          <a:latin typeface="Calibri"/>
                          <a:ea typeface="Calibri"/>
                          <a:cs typeface="Times New Roman"/>
                        </a:rPr>
                        <a:t> Spectrum</a:t>
                      </a: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u="sng" dirty="0">
                          <a:solidFill>
                            <a:srgbClr val="0000FF"/>
                          </a:solidFill>
                          <a:effectLst/>
                          <a:latin typeface="Calibri"/>
                          <a:ea typeface="Calibri"/>
                          <a:cs typeface="Times New Roman"/>
                          <a:hlinkClick r:id="rId7"/>
                        </a:rPr>
                        <a:t>Phillips</a:t>
                      </a:r>
                      <a:endParaRPr lang="en-US" sz="1400" dirty="0">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a:effectLst/>
                          <a:latin typeface="Calibri"/>
                          <a:ea typeface="Calibri"/>
                          <a:cs typeface="Times New Roman"/>
                        </a:rPr>
                        <a:t>Montre</a:t>
                      </a:r>
                      <a:r>
                        <a:rPr lang="en-US" sz="1400" dirty="0">
                          <a:effectLst/>
                          <a:latin typeface="Calibri"/>
                          <a:ea typeface="Calibri"/>
                          <a:cs typeface="Times New Roman"/>
                        </a:rPr>
                        <a:t>-bracelet</a:t>
                      </a: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smtClean="0">
                          <a:effectLst/>
                          <a:latin typeface="Calibri"/>
                          <a:ea typeface="Calibri"/>
                          <a:cs typeface="Times New Roman"/>
                        </a:rPr>
                        <a:t>Aucune</a:t>
                      </a:r>
                      <a:endParaRPr lang="en-US" sz="1400" dirty="0">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400" dirty="0">
                          <a:solidFill>
                            <a:schemeClr val="tx1"/>
                          </a:solidFill>
                          <a:effectLst/>
                          <a:latin typeface="Calibri"/>
                          <a:ea typeface="Calibri"/>
                          <a:cs typeface="Times New Roman"/>
                        </a:rPr>
                        <a:t>Contactez </a:t>
                      </a:r>
                      <a:r>
                        <a:rPr lang="fr-CA" sz="1400" dirty="0" smtClean="0">
                          <a:solidFill>
                            <a:schemeClr val="tx1"/>
                          </a:solidFill>
                          <a:effectLst/>
                          <a:latin typeface="Calibri"/>
                          <a:ea typeface="Calibri"/>
                          <a:cs typeface="Times New Roman"/>
                        </a:rPr>
                        <a:t>le fournisseur pour </a:t>
                      </a:r>
                      <a:r>
                        <a:rPr lang="fr-CA" sz="1400" dirty="0">
                          <a:solidFill>
                            <a:schemeClr val="tx1"/>
                          </a:solidFill>
                          <a:effectLst/>
                          <a:latin typeface="Calibri"/>
                          <a:ea typeface="Calibri"/>
                          <a:cs typeface="Times New Roman"/>
                        </a:rPr>
                        <a:t>connaître </a:t>
                      </a:r>
                      <a:r>
                        <a:rPr lang="fr-CA" sz="1400" dirty="0" smtClean="0">
                          <a:solidFill>
                            <a:schemeClr val="tx1"/>
                          </a:solidFill>
                          <a:effectLst/>
                          <a:latin typeface="Calibri"/>
                          <a:ea typeface="Calibri"/>
                          <a:cs typeface="Times New Roman"/>
                        </a:rPr>
                        <a:t>le </a:t>
                      </a:r>
                      <a:r>
                        <a:rPr lang="fr-CA" sz="1400" dirty="0">
                          <a:solidFill>
                            <a:schemeClr val="tx1"/>
                          </a:solidFill>
                          <a:effectLst/>
                          <a:latin typeface="Calibri"/>
                          <a:ea typeface="Calibri"/>
                          <a:cs typeface="Times New Roman"/>
                        </a:rPr>
                        <a:t>prix</a:t>
                      </a:r>
                      <a:endParaRPr lang="en-US" sz="1400" dirty="0">
                        <a:solidFill>
                          <a:schemeClr val="tx1"/>
                        </a:solidFill>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78219">
                <a:tc>
                  <a:txBody>
                    <a:bodyPr/>
                    <a:lstStyle/>
                    <a:p>
                      <a:pPr marL="0" marR="0" algn="l">
                        <a:lnSpc>
                          <a:spcPct val="115000"/>
                        </a:lnSpc>
                        <a:spcBef>
                          <a:spcPts val="0"/>
                        </a:spcBef>
                        <a:spcAft>
                          <a:spcPts val="0"/>
                        </a:spcAft>
                      </a:pPr>
                      <a:r>
                        <a:rPr lang="en-US" sz="1400" dirty="0" err="1">
                          <a:effectLst/>
                          <a:latin typeface="Calibri"/>
                          <a:ea typeface="Calibri"/>
                          <a:cs typeface="Times New Roman"/>
                        </a:rPr>
                        <a:t>SOMNOwatch</a:t>
                      </a:r>
                      <a:endParaRPr lang="en-US" sz="1400" dirty="0">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u="sng" dirty="0">
                          <a:solidFill>
                            <a:srgbClr val="0000FF"/>
                          </a:solidFill>
                          <a:effectLst/>
                          <a:latin typeface="Calibri"/>
                          <a:ea typeface="Calibri"/>
                          <a:cs typeface="Times New Roman"/>
                          <a:hlinkClick r:id="rId8"/>
                        </a:rPr>
                        <a:t>SOMNO Medics</a:t>
                      </a:r>
                      <a:endParaRPr lang="en-US" sz="1400" dirty="0">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a:effectLst/>
                          <a:latin typeface="Calibri"/>
                          <a:ea typeface="Calibri"/>
                          <a:cs typeface="Times New Roman"/>
                        </a:rPr>
                        <a:t>Montre</a:t>
                      </a:r>
                      <a:r>
                        <a:rPr lang="en-US" sz="1400" dirty="0">
                          <a:effectLst/>
                          <a:latin typeface="Calibri"/>
                          <a:ea typeface="Calibri"/>
                          <a:cs typeface="Times New Roman"/>
                        </a:rPr>
                        <a:t>-bracelet</a:t>
                      </a: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smtClean="0">
                          <a:effectLst/>
                          <a:latin typeface="Calibri"/>
                          <a:ea typeface="Calibri"/>
                          <a:cs typeface="Times New Roman"/>
                        </a:rPr>
                        <a:t>Aucune</a:t>
                      </a:r>
                      <a:endParaRPr lang="en-US" sz="1400" dirty="0">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400" dirty="0">
                          <a:solidFill>
                            <a:schemeClr val="tx1"/>
                          </a:solidFill>
                          <a:effectLst/>
                          <a:latin typeface="Calibri"/>
                          <a:ea typeface="Calibri"/>
                          <a:cs typeface="Times New Roman"/>
                        </a:rPr>
                        <a:t>Contactez </a:t>
                      </a:r>
                      <a:r>
                        <a:rPr lang="fr-CA" sz="1400" dirty="0" smtClean="0">
                          <a:solidFill>
                            <a:schemeClr val="tx1"/>
                          </a:solidFill>
                          <a:effectLst/>
                          <a:latin typeface="Calibri"/>
                          <a:ea typeface="Calibri"/>
                          <a:cs typeface="Times New Roman"/>
                        </a:rPr>
                        <a:t>le fournisseur pour </a:t>
                      </a:r>
                      <a:r>
                        <a:rPr lang="fr-CA" sz="1400" dirty="0">
                          <a:solidFill>
                            <a:schemeClr val="tx1"/>
                          </a:solidFill>
                          <a:effectLst/>
                          <a:latin typeface="Calibri"/>
                          <a:ea typeface="Calibri"/>
                          <a:cs typeface="Times New Roman"/>
                        </a:rPr>
                        <a:t>connaître </a:t>
                      </a:r>
                      <a:r>
                        <a:rPr lang="fr-CA" sz="1400" dirty="0" smtClean="0">
                          <a:solidFill>
                            <a:schemeClr val="tx1"/>
                          </a:solidFill>
                          <a:effectLst/>
                          <a:latin typeface="Calibri"/>
                          <a:ea typeface="Calibri"/>
                          <a:cs typeface="Times New Roman"/>
                        </a:rPr>
                        <a:t>le</a:t>
                      </a:r>
                      <a:r>
                        <a:rPr lang="fr-CA" sz="1400" baseline="0" dirty="0" smtClean="0">
                          <a:solidFill>
                            <a:schemeClr val="tx1"/>
                          </a:solidFill>
                          <a:effectLst/>
                          <a:latin typeface="Calibri"/>
                          <a:ea typeface="Calibri"/>
                          <a:cs typeface="Times New Roman"/>
                        </a:rPr>
                        <a:t> </a:t>
                      </a:r>
                      <a:r>
                        <a:rPr lang="fr-CA" sz="1400" dirty="0" smtClean="0">
                          <a:solidFill>
                            <a:schemeClr val="tx1"/>
                          </a:solidFill>
                          <a:effectLst/>
                          <a:latin typeface="Calibri"/>
                          <a:ea typeface="Calibri"/>
                          <a:cs typeface="Times New Roman"/>
                        </a:rPr>
                        <a:t>prix</a:t>
                      </a:r>
                      <a:endParaRPr lang="en-US" sz="1400" dirty="0">
                        <a:solidFill>
                          <a:schemeClr val="tx1"/>
                        </a:solidFill>
                        <a:effectLst/>
                        <a:latin typeface="Calibri"/>
                        <a:ea typeface="Calibri"/>
                        <a:cs typeface="Times New Roman"/>
                      </a:endParaRPr>
                    </a:p>
                  </a:txBody>
                  <a:tcPr marL="93980" marR="9398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TextBox 4"/>
          <p:cNvSpPr txBox="1"/>
          <p:nvPr>
            <p:custDataLst>
              <p:tags r:id="rId3"/>
            </p:custDataLst>
          </p:nvPr>
        </p:nvSpPr>
        <p:spPr>
          <a:xfrm>
            <a:off x="339634" y="5509736"/>
            <a:ext cx="8880566" cy="738664"/>
          </a:xfrm>
          <a:prstGeom prst="rect">
            <a:avLst/>
          </a:prstGeom>
          <a:noFill/>
        </p:spPr>
        <p:txBody>
          <a:bodyPr wrap="square" rtlCol="0">
            <a:spAutoFit/>
          </a:bodyPr>
          <a:lstStyle/>
          <a:p>
            <a:r>
              <a:rPr lang="en-US" sz="1400" dirty="0" smtClean="0">
                <a:latin typeface="Arial"/>
                <a:cs typeface="Arial"/>
              </a:rPr>
              <a:t>−</a:t>
            </a:r>
            <a:r>
              <a:rPr lang="en-US" sz="1400" b="1" i="0" dirty="0" smtClean="0">
                <a:latin typeface="Arial"/>
                <a:ea typeface="+mn-ea"/>
                <a:cs typeface="Arial"/>
              </a:rPr>
              <a:t> </a:t>
            </a:r>
            <a:r>
              <a:rPr lang="fr-CA" sz="1400" dirty="0" smtClean="0"/>
              <a:t>Coût des </a:t>
            </a:r>
            <a:r>
              <a:rPr lang="fr-CA" sz="1400" dirty="0"/>
              <a:t>TGF </a:t>
            </a:r>
            <a:r>
              <a:rPr lang="fr-CA" sz="1400" dirty="0" smtClean="0"/>
              <a:t>en date de mai 2012.</a:t>
            </a:r>
            <a:endParaRPr lang="en-US" sz="1400" dirty="0"/>
          </a:p>
          <a:p>
            <a:pPr marL="166688" indent="-166688"/>
            <a:r>
              <a:rPr lang="en-US" sz="1400" b="1" i="0" dirty="0" smtClean="0">
                <a:latin typeface="Arial"/>
                <a:ea typeface="+mn-ea"/>
                <a:cs typeface="Arial"/>
              </a:rPr>
              <a:t>^</a:t>
            </a:r>
            <a:r>
              <a:rPr lang="en-US" sz="1400" b="0" i="0" dirty="0" smtClean="0">
                <a:latin typeface="Arial"/>
                <a:ea typeface="+mn-ea"/>
                <a:cs typeface="Arial"/>
              </a:rPr>
              <a:t> </a:t>
            </a:r>
            <a:r>
              <a:rPr lang="fr-CA" sz="1400" dirty="0"/>
              <a:t>II est nécessaire de se procurer d’autres logiciels et un port d’attache avec </a:t>
            </a:r>
            <a:r>
              <a:rPr lang="fr-CA" sz="1400" dirty="0" smtClean="0"/>
              <a:t>câbles, </a:t>
            </a:r>
            <a:r>
              <a:rPr lang="fr-CA" sz="1400" dirty="0"/>
              <a:t>auxquels </a:t>
            </a:r>
            <a:r>
              <a:rPr lang="fr-CA" sz="1400" dirty="0" smtClean="0"/>
              <a:t>s’applique un montant forfaitaire.</a:t>
            </a:r>
            <a:endParaRPr lang="en-US" sz="1400" dirty="0">
              <a:latin typeface="Arial" pitchFamily="34" charset="0"/>
              <a:cs typeface="Arial" pitchFamily="34" charset="0"/>
            </a:endParaRPr>
          </a:p>
        </p:txBody>
      </p:sp>
    </p:spTree>
    <p:extLst>
      <p:ext uri="{BB962C8B-B14F-4D97-AF65-F5344CB8AC3E}">
        <p14:creationId xmlns="" xmlns:p14="http://schemas.microsoft.com/office/powerpoint/2010/main" val="887016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smtClean="0"/>
              <a:t>La montre </a:t>
            </a:r>
            <a:r>
              <a:rPr lang="fr-CA" sz="3600" dirty="0" err="1"/>
              <a:t>Motionlogger</a:t>
            </a:r>
            <a:r>
              <a:rPr lang="fr-CA" sz="3600" dirty="0"/>
              <a:t>® </a:t>
            </a:r>
            <a:r>
              <a:rPr lang="fr-CA" sz="3600" dirty="0" smtClean="0"/>
              <a:t>de </a:t>
            </a:r>
            <a:r>
              <a:rPr lang="fr-CA" sz="3600" dirty="0" err="1" smtClean="0"/>
              <a:t>Ambulatory</a:t>
            </a:r>
            <a:r>
              <a:rPr lang="fr-CA" sz="3600" dirty="0" smtClean="0"/>
              <a:t> Monitoring (</a:t>
            </a:r>
            <a:r>
              <a:rPr lang="fr-CA" sz="3600" dirty="0"/>
              <a:t>1 </a:t>
            </a:r>
            <a:r>
              <a:rPr lang="fr-CA" sz="3600" dirty="0" smtClean="0"/>
              <a:t>de </a:t>
            </a:r>
            <a:r>
              <a:rPr lang="fr-CA" sz="3600" dirty="0"/>
              <a:t>2)</a:t>
            </a:r>
            <a:endParaRPr lang="en-US" sz="3600" dirty="0"/>
          </a:p>
        </p:txBody>
      </p:sp>
      <p:sp>
        <p:nvSpPr>
          <p:cNvPr id="3" name="Content Placeholder 2"/>
          <p:cNvSpPr>
            <a:spLocks noGrp="1"/>
          </p:cNvSpPr>
          <p:nvPr>
            <p:ph idx="1"/>
            <p:custDataLst>
              <p:tags r:id="rId2"/>
            </p:custDataLst>
          </p:nvPr>
        </p:nvSpPr>
        <p:spPr/>
        <p:txBody>
          <a:bodyPr>
            <a:normAutofit fontScale="70000" lnSpcReduction="20000"/>
          </a:bodyPr>
          <a:lstStyle/>
          <a:p>
            <a:pPr lvl="0"/>
            <a:r>
              <a:rPr lang="fr-CA" dirty="0"/>
              <a:t>Mesures recueillies à partir d’un </a:t>
            </a:r>
            <a:r>
              <a:rPr lang="fr-CA" dirty="0" err="1" smtClean="0"/>
              <a:t>actigraphe</a:t>
            </a:r>
            <a:r>
              <a:rPr lang="fr-CA" sz="2800" dirty="0"/>
              <a:t> :</a:t>
            </a:r>
            <a:endParaRPr lang="en-US" sz="2800" dirty="0"/>
          </a:p>
          <a:p>
            <a:pPr lvl="1"/>
            <a:r>
              <a:rPr lang="fr-CA" sz="2900" dirty="0" smtClean="0"/>
              <a:t>Utilise </a:t>
            </a:r>
            <a:r>
              <a:rPr lang="fr-CA" sz="2900" dirty="0"/>
              <a:t>quatre algorithmes basés sur les habitudes de sommeil et </a:t>
            </a:r>
            <a:r>
              <a:rPr lang="fr-CA" sz="2900" dirty="0" smtClean="0"/>
              <a:t>fait une </a:t>
            </a:r>
            <a:r>
              <a:rPr lang="fr-CA" sz="2900" dirty="0"/>
              <a:t>analyse </a:t>
            </a:r>
            <a:r>
              <a:rPr lang="fr-CA" sz="2900" dirty="0" smtClean="0"/>
              <a:t>des </a:t>
            </a:r>
            <a:r>
              <a:rPr lang="fr-CA" sz="2900" dirty="0"/>
              <a:t>rythmes </a:t>
            </a:r>
            <a:r>
              <a:rPr lang="fr-CA" sz="2900" dirty="0" smtClean="0"/>
              <a:t>circadiens.</a:t>
            </a:r>
            <a:endParaRPr lang="en-US" sz="2900" dirty="0"/>
          </a:p>
          <a:p>
            <a:pPr lvl="1"/>
            <a:r>
              <a:rPr lang="fr-CA" sz="2900" dirty="0"/>
              <a:t>É</a:t>
            </a:r>
            <a:r>
              <a:rPr lang="fr-CA" sz="2900" dirty="0" smtClean="0"/>
              <a:t>value </a:t>
            </a:r>
            <a:r>
              <a:rPr lang="fr-CA" sz="2900" dirty="0"/>
              <a:t>le sommeil, le repos et les </a:t>
            </a:r>
            <a:r>
              <a:rPr lang="fr-CA" sz="2900" dirty="0" smtClean="0"/>
              <a:t>profils</a:t>
            </a:r>
            <a:endParaRPr lang="fr-CA" sz="2900" dirty="0"/>
          </a:p>
          <a:p>
            <a:pPr marL="457200" lvl="1" indent="0">
              <a:buNone/>
            </a:pPr>
            <a:r>
              <a:rPr lang="fr-CA" sz="2900" dirty="0" smtClean="0"/>
              <a:t>	d’activité.</a:t>
            </a:r>
            <a:endParaRPr lang="en-US" sz="2900" dirty="0"/>
          </a:p>
          <a:p>
            <a:pPr lvl="1"/>
            <a:r>
              <a:rPr lang="fr-CA" sz="2900" dirty="0" smtClean="0"/>
              <a:t>Offre la détection </a:t>
            </a:r>
            <a:r>
              <a:rPr lang="fr-CA" sz="2900" dirty="0"/>
              <a:t>au poignet et </a:t>
            </a:r>
            <a:r>
              <a:rPr lang="fr-CA" sz="2900" dirty="0" smtClean="0"/>
              <a:t>l’enregistrement </a:t>
            </a:r>
            <a:r>
              <a:rPr lang="fr-CA" sz="2900" dirty="0"/>
              <a:t>de la </a:t>
            </a:r>
            <a:endParaRPr lang="fr-CA" sz="2900" dirty="0" smtClean="0"/>
          </a:p>
          <a:p>
            <a:pPr marL="457200" lvl="1" indent="0">
              <a:buNone/>
            </a:pPr>
            <a:r>
              <a:rPr lang="fr-CA" sz="2900" dirty="0"/>
              <a:t>	</a:t>
            </a:r>
            <a:r>
              <a:rPr lang="fr-CA" sz="2900" dirty="0" smtClean="0"/>
              <a:t>température.</a:t>
            </a:r>
            <a:endParaRPr lang="en-US" sz="2900" dirty="0"/>
          </a:p>
          <a:p>
            <a:pPr lvl="1"/>
            <a:r>
              <a:rPr lang="fr-CA" sz="2900" dirty="0"/>
              <a:t>F</a:t>
            </a:r>
            <a:r>
              <a:rPr lang="fr-CA" sz="2900" dirty="0" smtClean="0"/>
              <a:t>ournit </a:t>
            </a:r>
            <a:r>
              <a:rPr lang="fr-CA" sz="2900" dirty="0"/>
              <a:t>des alertes visuelles et </a:t>
            </a:r>
            <a:r>
              <a:rPr lang="fr-CA" sz="2900" dirty="0" smtClean="0"/>
              <a:t>sonores </a:t>
            </a:r>
          </a:p>
          <a:p>
            <a:pPr marL="457200" lvl="1" indent="0">
              <a:buNone/>
            </a:pPr>
            <a:r>
              <a:rPr lang="fr-CA" sz="2900" dirty="0"/>
              <a:t>	</a:t>
            </a:r>
            <a:r>
              <a:rPr lang="fr-CA" sz="2900" dirty="0" smtClean="0"/>
              <a:t>concernant </a:t>
            </a:r>
            <a:r>
              <a:rPr lang="fr-CA" sz="2900" dirty="0"/>
              <a:t>l’état du conducteur selon son besoin </a:t>
            </a:r>
            <a:endParaRPr lang="fr-CA" sz="2900" dirty="0" smtClean="0"/>
          </a:p>
          <a:p>
            <a:pPr marL="457200" lvl="1" indent="0">
              <a:buNone/>
            </a:pPr>
            <a:r>
              <a:rPr lang="fr-CA" sz="2900" dirty="0"/>
              <a:t>	</a:t>
            </a:r>
            <a:r>
              <a:rPr lang="fr-CA" sz="2900" dirty="0" smtClean="0"/>
              <a:t>présumé </a:t>
            </a:r>
            <a:r>
              <a:rPr lang="fr-CA" sz="2900" dirty="0"/>
              <a:t>de </a:t>
            </a:r>
            <a:r>
              <a:rPr lang="fr-CA" sz="2900" dirty="0" smtClean="0"/>
              <a:t>sommeil. </a:t>
            </a:r>
            <a:endParaRPr lang="en-US" sz="2900" dirty="0"/>
          </a:p>
          <a:p>
            <a:pPr lvl="1"/>
            <a:r>
              <a:rPr lang="fr-CA" sz="2900" dirty="0" smtClean="0"/>
              <a:t>Contient un test </a:t>
            </a:r>
            <a:r>
              <a:rPr lang="fr-CA" sz="2900" dirty="0"/>
              <a:t>sur le temps de </a:t>
            </a:r>
            <a:r>
              <a:rPr lang="fr-CA" sz="2900" dirty="0" smtClean="0"/>
              <a:t>réaction.</a:t>
            </a:r>
            <a:endParaRPr lang="en-US" sz="2900" dirty="0"/>
          </a:p>
          <a:p>
            <a:r>
              <a:rPr lang="fr-CA" dirty="0"/>
              <a:t>Montre de style </a:t>
            </a:r>
            <a:r>
              <a:rPr lang="fr-CA" dirty="0" smtClean="0"/>
              <a:t>sport </a:t>
            </a:r>
            <a:r>
              <a:rPr lang="fr-CA" dirty="0"/>
              <a:t>qui résiste à l’eau, avec affichage de l’heure, du </a:t>
            </a:r>
            <a:r>
              <a:rPr lang="fr-CA" dirty="0" smtClean="0"/>
              <a:t>jour et </a:t>
            </a:r>
            <a:r>
              <a:rPr lang="fr-CA" dirty="0"/>
              <a:t>de l’année, un chronomètre, une alarme </a:t>
            </a:r>
            <a:r>
              <a:rPr lang="fr-CA" dirty="0" smtClean="0"/>
              <a:t>et de l’éclairage. </a:t>
            </a:r>
            <a:endParaRPr lang="en-US" dirty="0"/>
          </a:p>
        </p:txBody>
      </p:sp>
      <p:pic>
        <p:nvPicPr>
          <p:cNvPr id="1026" name="Picture 2"/>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7010400" y="2605548"/>
            <a:ext cx="1733550" cy="2036399"/>
          </a:xfrm>
          <a:prstGeom prst="rect">
            <a:avLst/>
          </a:prstGeom>
          <a:noFill/>
          <a:ln w="19050">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62916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smtClean="0"/>
              <a:t>La montre </a:t>
            </a:r>
            <a:r>
              <a:rPr lang="fr-CA" sz="3600" dirty="0" err="1"/>
              <a:t>Motionlogger</a:t>
            </a:r>
            <a:r>
              <a:rPr lang="fr-CA" sz="3600" dirty="0"/>
              <a:t>® </a:t>
            </a:r>
            <a:r>
              <a:rPr lang="fr-CA" sz="3600" dirty="0" smtClean="0"/>
              <a:t>de </a:t>
            </a:r>
            <a:r>
              <a:rPr lang="fr-CA" sz="3600" dirty="0" err="1"/>
              <a:t>Ambulatory</a:t>
            </a:r>
            <a:r>
              <a:rPr lang="fr-CA" sz="3600" dirty="0"/>
              <a:t> Monitoring</a:t>
            </a:r>
            <a:r>
              <a:rPr lang="fr-CA" sz="3600" dirty="0" smtClean="0"/>
              <a:t> </a:t>
            </a:r>
            <a:r>
              <a:rPr lang="fr-CA" sz="3600" dirty="0"/>
              <a:t>(2 </a:t>
            </a:r>
            <a:r>
              <a:rPr lang="fr-CA" sz="3600" dirty="0" smtClean="0"/>
              <a:t>de 2</a:t>
            </a:r>
            <a:r>
              <a:rPr lang="fr-CA" sz="3600" dirty="0"/>
              <a:t>)</a:t>
            </a:r>
            <a:endParaRPr lang="en-US" sz="3600" dirty="0"/>
          </a:p>
        </p:txBody>
      </p:sp>
      <p:sp>
        <p:nvSpPr>
          <p:cNvPr id="3" name="Content Placeholder 2"/>
          <p:cNvSpPr>
            <a:spLocks noGrp="1"/>
          </p:cNvSpPr>
          <p:nvPr>
            <p:ph idx="1"/>
            <p:custDataLst>
              <p:tags r:id="rId2"/>
            </p:custDataLst>
          </p:nvPr>
        </p:nvSpPr>
        <p:spPr/>
        <p:txBody>
          <a:bodyPr>
            <a:noAutofit/>
          </a:bodyPr>
          <a:lstStyle/>
          <a:p>
            <a:pPr lvl="0"/>
            <a:r>
              <a:rPr lang="fr-CA" sz="2400" dirty="0"/>
              <a:t>Les données peuvent être téléchargées pour </a:t>
            </a:r>
            <a:r>
              <a:rPr lang="fr-CA" sz="2400" dirty="0" smtClean="0"/>
              <a:t>une analyse </a:t>
            </a:r>
            <a:r>
              <a:rPr lang="fr-CA" sz="2400" dirty="0"/>
              <a:t>et </a:t>
            </a:r>
            <a:r>
              <a:rPr lang="fr-CA" sz="2400" dirty="0" smtClean="0"/>
              <a:t>la réalisation </a:t>
            </a:r>
            <a:r>
              <a:rPr lang="fr-CA" sz="2400" dirty="0"/>
              <a:t>de graphiques </a:t>
            </a:r>
            <a:r>
              <a:rPr lang="fr-CA" sz="2400" dirty="0" smtClean="0"/>
              <a:t>à examiner avec </a:t>
            </a:r>
            <a:r>
              <a:rPr lang="fr-CA" sz="2400" dirty="0"/>
              <a:t>le </a:t>
            </a:r>
            <a:r>
              <a:rPr lang="fr-CA" sz="2400" dirty="0" smtClean="0"/>
              <a:t>conducteur.</a:t>
            </a:r>
            <a:endParaRPr lang="en-US" sz="2400" dirty="0"/>
          </a:p>
          <a:p>
            <a:pPr lvl="0"/>
            <a:r>
              <a:rPr lang="fr-CA" sz="2400" dirty="0"/>
              <a:t>Les données sont compatibles avec l’outil FAST (outil de planification </a:t>
            </a:r>
            <a:r>
              <a:rPr lang="fr-CA" sz="2400" dirty="0" smtClean="0"/>
              <a:t>de l’horaire visant </a:t>
            </a:r>
            <a:r>
              <a:rPr lang="fr-CA" sz="2400" dirty="0"/>
              <a:t>à prévenir la </a:t>
            </a:r>
            <a:r>
              <a:rPr lang="fr-CA" sz="2400" dirty="0" smtClean="0"/>
              <a:t>fatigue – </a:t>
            </a:r>
            <a:r>
              <a:rPr lang="en-US" sz="2400" dirty="0"/>
              <a:t>Fatigue Avoidance Scheduling Tool</a:t>
            </a:r>
            <a:r>
              <a:rPr lang="fr-CA" sz="2400" dirty="0" smtClean="0"/>
              <a:t>).</a:t>
            </a:r>
            <a:endParaRPr lang="en-US" sz="2400" dirty="0"/>
          </a:p>
          <a:p>
            <a:pPr lvl="0"/>
            <a:r>
              <a:rPr lang="fr-CA" sz="2400" dirty="0"/>
              <a:t>Les conducteurs peuvent </a:t>
            </a:r>
            <a:r>
              <a:rPr lang="fr-CA" sz="2400" dirty="0" smtClean="0"/>
              <a:t>s’échanger </a:t>
            </a:r>
            <a:r>
              <a:rPr lang="fr-CA" sz="2400" dirty="0"/>
              <a:t>les montres tous les 30 jours afin de réduire les </a:t>
            </a:r>
            <a:r>
              <a:rPr lang="fr-CA" sz="2400" dirty="0" smtClean="0"/>
              <a:t>coûts.</a:t>
            </a:r>
            <a:endParaRPr lang="en-US" sz="2400" dirty="0"/>
          </a:p>
          <a:p>
            <a:pPr lvl="0" defTabSz="360000"/>
            <a:r>
              <a:rPr lang="fr-CA" sz="2400" dirty="0" smtClean="0"/>
              <a:t>Montant forfaitaire pour l’achat du					 			logiciel d’analyse </a:t>
            </a:r>
            <a:r>
              <a:rPr lang="fr-CA" sz="2400" dirty="0"/>
              <a:t>et </a:t>
            </a:r>
            <a:r>
              <a:rPr lang="fr-CA" sz="2400" dirty="0" smtClean="0"/>
              <a:t>des </a:t>
            </a:r>
            <a:r>
              <a:rPr lang="fr-CA" sz="2400" dirty="0"/>
              <a:t>câbles :</a:t>
            </a:r>
            <a:endParaRPr lang="en-US" sz="2400" dirty="0"/>
          </a:p>
          <a:p>
            <a:pPr lvl="1"/>
            <a:r>
              <a:rPr lang="fr-CA" sz="2000" dirty="0" smtClean="0"/>
              <a:t>500 $</a:t>
            </a:r>
            <a:endParaRPr lang="en-US" sz="2000" dirty="0"/>
          </a:p>
        </p:txBody>
      </p:sp>
      <p:pic>
        <p:nvPicPr>
          <p:cNvPr id="1027" name="Picture 3"/>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10200" y="4191000"/>
            <a:ext cx="3175754" cy="2008880"/>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00679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1"/>
            </p:custDataLst>
          </p:nvPr>
        </p:nvSpPr>
        <p:spPr/>
        <p:txBody>
          <a:bodyPr>
            <a:normAutofit fontScale="90000"/>
          </a:bodyPr>
          <a:lstStyle/>
          <a:p>
            <a:r>
              <a:rPr lang="fr-CA" sz="3600" dirty="0" smtClean="0"/>
              <a:t>Les TGF basées sur des mesures physiologiques : mesures </a:t>
            </a:r>
            <a:r>
              <a:rPr lang="fr-CA" sz="3600" dirty="0"/>
              <a:t>oculaires </a:t>
            </a:r>
            <a:endParaRPr lang="en-US" sz="3600" dirty="0"/>
          </a:p>
        </p:txBody>
      </p:sp>
      <p:graphicFrame>
        <p:nvGraphicFramePr>
          <p:cNvPr id="6" name="Content Placeholder 3"/>
          <p:cNvGraphicFramePr>
            <a:graphicFrameLocks noGrp="1"/>
          </p:cNvGraphicFramePr>
          <p:nvPr>
            <p:ph idx="1"/>
            <p:custDataLst>
              <p:tags r:id="rId2"/>
            </p:custDataLst>
            <p:extLst>
              <p:ext uri="{D42A27DB-BD31-4B8C-83A1-F6EECF244321}">
                <p14:modId xmlns="" xmlns:p14="http://schemas.microsoft.com/office/powerpoint/2010/main" val="58377951"/>
              </p:ext>
            </p:extLst>
          </p:nvPr>
        </p:nvGraphicFramePr>
        <p:xfrm>
          <a:off x="457201" y="1600201"/>
          <a:ext cx="8229601" cy="4617364"/>
        </p:xfrm>
        <a:graphic>
          <a:graphicData uri="http://schemas.openxmlformats.org/drawingml/2006/table">
            <a:tbl>
              <a:tblPr firstRow="1" bandRow="1">
                <a:tableStyleId>{5C22544A-7EE6-4342-B048-85BDC9FD1C3A}</a:tableStyleId>
              </a:tblPr>
              <a:tblGrid>
                <a:gridCol w="1676399"/>
                <a:gridCol w="1295401"/>
                <a:gridCol w="1325071"/>
                <a:gridCol w="1747880"/>
                <a:gridCol w="1020285"/>
                <a:gridCol w="1164565"/>
              </a:tblGrid>
              <a:tr h="886612">
                <a:tc>
                  <a:txBody>
                    <a:bodyPr/>
                    <a:lstStyle/>
                    <a:p>
                      <a:pPr marL="0" marR="0" algn="ctr">
                        <a:lnSpc>
                          <a:spcPct val="115000"/>
                        </a:lnSpc>
                        <a:spcBef>
                          <a:spcPts val="0"/>
                        </a:spcBef>
                        <a:spcAft>
                          <a:spcPts val="0"/>
                        </a:spcAft>
                      </a:pPr>
                      <a:r>
                        <a:rPr lang="en-US" sz="1200" b="1" dirty="0" err="1">
                          <a:effectLst/>
                          <a:latin typeface="Calibri"/>
                          <a:ea typeface="Calibri"/>
                          <a:cs typeface="Times New Roman"/>
                        </a:rPr>
                        <a:t>Système</a:t>
                      </a:r>
                      <a:endParaRPr lang="en-US" sz="1200" dirty="0">
                        <a:effectLst/>
                        <a:latin typeface="Calibri"/>
                        <a:ea typeface="Calibri"/>
                        <a:cs typeface="Times New Roman"/>
                      </a:endParaRPr>
                    </a:p>
                  </a:txBody>
                  <a:tcPr marL="87630" marR="8763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Calibri"/>
                          <a:cs typeface="Times New Roman"/>
                        </a:rPr>
                        <a:t>Fournisseur</a:t>
                      </a:r>
                      <a:endParaRPr lang="en-US" sz="1200">
                        <a:effectLst/>
                        <a:latin typeface="Calibri"/>
                        <a:ea typeface="Calibri"/>
                        <a:cs typeface="Times New Roman"/>
                      </a:endParaRPr>
                    </a:p>
                  </a:txBody>
                  <a:tcPr marL="87630" marR="8763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Calibri"/>
                          <a:cs typeface="Times New Roman"/>
                        </a:rPr>
                        <a:t>Mesures de</a:t>
                      </a:r>
                      <a:endParaRPr lang="en-US" sz="1200">
                        <a:effectLst/>
                        <a:latin typeface="Calibri"/>
                        <a:ea typeface="Calibri"/>
                        <a:cs typeface="Times New Roman"/>
                      </a:endParaRPr>
                    </a:p>
                    <a:p>
                      <a:pPr marL="0" marR="0" algn="ctr">
                        <a:lnSpc>
                          <a:spcPct val="115000"/>
                        </a:lnSpc>
                        <a:spcBef>
                          <a:spcPts val="0"/>
                        </a:spcBef>
                        <a:spcAft>
                          <a:spcPts val="0"/>
                        </a:spcAft>
                      </a:pPr>
                      <a:r>
                        <a:rPr lang="en-US" sz="1200" b="1">
                          <a:effectLst/>
                          <a:latin typeface="Calibri"/>
                          <a:ea typeface="Calibri"/>
                          <a:cs typeface="Times New Roman"/>
                        </a:rPr>
                        <a:t>performance</a:t>
                      </a:r>
                      <a:endParaRPr lang="en-US" sz="1200">
                        <a:effectLst/>
                        <a:latin typeface="Calibri"/>
                        <a:ea typeface="Calibri"/>
                        <a:cs typeface="Times New Roman"/>
                      </a:endParaRPr>
                    </a:p>
                  </a:txBody>
                  <a:tcPr marL="87630" marR="8763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Calibri"/>
                          <a:ea typeface="Calibri"/>
                          <a:cs typeface="Times New Roman"/>
                        </a:rPr>
                        <a:t>Interface utilisateur</a:t>
                      </a:r>
                      <a:endParaRPr lang="en-US" sz="1200">
                        <a:effectLst/>
                        <a:latin typeface="Calibri"/>
                        <a:ea typeface="Calibri"/>
                        <a:cs typeface="Times New Roman"/>
                      </a:endParaRPr>
                    </a:p>
                  </a:txBody>
                  <a:tcPr marL="87630" marR="8763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err="1" smtClean="0">
                          <a:solidFill>
                            <a:schemeClr val="bg1"/>
                          </a:solidFill>
                          <a:effectLst/>
                          <a:latin typeface="Calibri"/>
                          <a:ea typeface="Calibri"/>
                          <a:cs typeface="Times New Roman"/>
                        </a:rPr>
                        <a:t>Alerte</a:t>
                      </a:r>
                      <a:r>
                        <a:rPr lang="en-US" sz="1200" b="1" dirty="0" smtClean="0">
                          <a:solidFill>
                            <a:schemeClr val="bg1"/>
                          </a:solidFill>
                          <a:effectLst/>
                          <a:latin typeface="Calibri"/>
                          <a:ea typeface="Calibri"/>
                          <a:cs typeface="Times New Roman"/>
                        </a:rPr>
                        <a:t> pour</a:t>
                      </a:r>
                      <a:r>
                        <a:rPr lang="en-US" sz="1200" b="1" baseline="0" dirty="0" smtClean="0">
                          <a:solidFill>
                            <a:schemeClr val="bg1"/>
                          </a:solidFill>
                          <a:effectLst/>
                          <a:latin typeface="Calibri"/>
                          <a:ea typeface="Calibri"/>
                          <a:cs typeface="Times New Roman"/>
                        </a:rPr>
                        <a:t> l</a:t>
                      </a:r>
                      <a:r>
                        <a:rPr lang="en-US" sz="1200" b="1" dirty="0" smtClean="0">
                          <a:solidFill>
                            <a:schemeClr val="bg1"/>
                          </a:solidFill>
                          <a:effectLst/>
                          <a:latin typeface="Calibri"/>
                          <a:ea typeface="Calibri"/>
                          <a:cs typeface="Times New Roman"/>
                        </a:rPr>
                        <a:t>es</a:t>
                      </a:r>
                      <a:endParaRPr lang="en-US" sz="1200" dirty="0">
                        <a:solidFill>
                          <a:schemeClr val="bg1"/>
                        </a:solidFill>
                        <a:effectLst/>
                        <a:latin typeface="Calibri"/>
                        <a:ea typeface="Calibri"/>
                        <a:cs typeface="Times New Roman"/>
                      </a:endParaRPr>
                    </a:p>
                    <a:p>
                      <a:pPr marL="0" marR="0" algn="ctr">
                        <a:lnSpc>
                          <a:spcPct val="115000"/>
                        </a:lnSpc>
                        <a:spcBef>
                          <a:spcPts val="0"/>
                        </a:spcBef>
                        <a:spcAft>
                          <a:spcPts val="0"/>
                        </a:spcAft>
                      </a:pPr>
                      <a:r>
                        <a:rPr lang="en-US" sz="1200" b="1" dirty="0" err="1">
                          <a:effectLst/>
                          <a:latin typeface="Calibri"/>
                          <a:ea typeface="Calibri"/>
                          <a:cs typeface="Times New Roman"/>
                        </a:rPr>
                        <a:t>conducteurs</a:t>
                      </a:r>
                      <a:endParaRPr lang="en-US" sz="1200" dirty="0">
                        <a:effectLst/>
                        <a:latin typeface="Calibri"/>
                        <a:ea typeface="Calibri"/>
                        <a:cs typeface="Times New Roman"/>
                      </a:endParaRPr>
                    </a:p>
                  </a:txBody>
                  <a:tcPr marL="87630" marR="8763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err="1">
                          <a:effectLst/>
                          <a:latin typeface="Calibri"/>
                          <a:ea typeface="Calibri"/>
                          <a:cs typeface="Times New Roman"/>
                        </a:rPr>
                        <a:t>Coût</a:t>
                      </a:r>
                      <a:r>
                        <a:rPr lang="en-US" sz="1200" b="1" dirty="0">
                          <a:effectLst/>
                          <a:latin typeface="Calibri"/>
                          <a:ea typeface="Calibri"/>
                          <a:cs typeface="Times New Roman"/>
                        </a:rPr>
                        <a:t> ($ US)</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b="1" dirty="0">
                          <a:effectLst/>
                          <a:latin typeface="Calibri"/>
                          <a:ea typeface="Calibri"/>
                          <a:cs typeface="Times New Roman"/>
                        </a:rPr>
                        <a:t>par </a:t>
                      </a:r>
                      <a:r>
                        <a:rPr lang="en-US" sz="1200" b="1" dirty="0" err="1">
                          <a:effectLst/>
                          <a:latin typeface="Calibri"/>
                          <a:ea typeface="Calibri"/>
                          <a:cs typeface="Times New Roman"/>
                        </a:rPr>
                        <a:t>système</a:t>
                      </a:r>
                      <a:endParaRPr lang="en-US" sz="1200" dirty="0">
                        <a:effectLst/>
                        <a:latin typeface="Calibri"/>
                        <a:ea typeface="Calibri"/>
                        <a:cs typeface="Times New Roman"/>
                      </a:endParaRPr>
                    </a:p>
                  </a:txBody>
                  <a:tcPr marL="87630" marR="8763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86612">
                <a:tc>
                  <a:txBody>
                    <a:bodyPr/>
                    <a:lstStyle/>
                    <a:p>
                      <a:pPr marL="0" marR="0" algn="l">
                        <a:lnSpc>
                          <a:spcPct val="115000"/>
                        </a:lnSpc>
                        <a:spcBef>
                          <a:spcPts val="0"/>
                        </a:spcBef>
                        <a:spcAft>
                          <a:spcPts val="0"/>
                        </a:spcAft>
                      </a:pPr>
                      <a:r>
                        <a:rPr lang="en-US" sz="1200" dirty="0" smtClean="0">
                          <a:solidFill>
                            <a:schemeClr val="tx1"/>
                          </a:solidFill>
                          <a:effectLst/>
                          <a:latin typeface="+mn-lt"/>
                          <a:ea typeface="Calibri"/>
                          <a:cs typeface="Times New Roman"/>
                        </a:rPr>
                        <a:t>EA 401 Driver Fatigue Monitor (</a:t>
                      </a:r>
                      <a:r>
                        <a:rPr lang="en-US" sz="1200" dirty="0" err="1" smtClean="0">
                          <a:solidFill>
                            <a:schemeClr val="tx1"/>
                          </a:solidFill>
                          <a:effectLst/>
                          <a:latin typeface="+mn-lt"/>
                          <a:ea typeface="Calibri"/>
                          <a:cs typeface="Times New Roman"/>
                        </a:rPr>
                        <a:t>détecteur</a:t>
                      </a:r>
                      <a:r>
                        <a:rPr lang="en-US" sz="1200" dirty="0" smtClean="0">
                          <a:solidFill>
                            <a:schemeClr val="tx1"/>
                          </a:solidFill>
                          <a:effectLst/>
                          <a:latin typeface="+mn-lt"/>
                          <a:ea typeface="Calibri"/>
                          <a:cs typeface="Times New Roman"/>
                        </a:rPr>
                        <a:t> </a:t>
                      </a:r>
                      <a:r>
                        <a:rPr lang="en-US" sz="1200" dirty="0" smtClean="0">
                          <a:solidFill>
                            <a:schemeClr val="tx1"/>
                          </a:solidFill>
                          <a:effectLst/>
                          <a:latin typeface="Calibri"/>
                          <a:ea typeface="Calibri"/>
                          <a:cs typeface="Times New Roman"/>
                        </a:rPr>
                        <a:t>de la</a:t>
                      </a:r>
                      <a:r>
                        <a:rPr lang="en-US" sz="1200" baseline="0" dirty="0" smtClean="0">
                          <a:solidFill>
                            <a:schemeClr val="tx1"/>
                          </a:solidFill>
                          <a:effectLst/>
                          <a:latin typeface="Calibri"/>
                          <a:ea typeface="Calibri"/>
                          <a:cs typeface="Times New Roman"/>
                        </a:rPr>
                        <a:t> fatigue du </a:t>
                      </a:r>
                      <a:r>
                        <a:rPr lang="en-US" sz="1200" baseline="0" dirty="0" err="1" smtClean="0">
                          <a:solidFill>
                            <a:schemeClr val="tx1"/>
                          </a:solidFill>
                          <a:effectLst/>
                          <a:latin typeface="Calibri"/>
                          <a:ea typeface="Calibri"/>
                          <a:cs typeface="Times New Roman"/>
                        </a:rPr>
                        <a:t>conducteur</a:t>
                      </a:r>
                      <a:r>
                        <a:rPr lang="en-US" sz="1200" baseline="0" dirty="0" smtClean="0">
                          <a:solidFill>
                            <a:schemeClr val="tx1"/>
                          </a:solidFill>
                          <a:effectLst/>
                          <a:latin typeface="Calibri"/>
                          <a:ea typeface="Calibri"/>
                          <a:cs typeface="Times New Roman"/>
                        </a:rPr>
                        <a:t> </a:t>
                      </a:r>
                      <a:r>
                        <a:rPr lang="en-US" sz="1200" dirty="0" smtClean="0">
                          <a:solidFill>
                            <a:schemeClr val="tx1"/>
                          </a:solidFill>
                          <a:effectLst/>
                          <a:latin typeface="+mn-lt"/>
                          <a:ea typeface="Calibri"/>
                          <a:cs typeface="Times New Roman"/>
                        </a:rPr>
                        <a:t>EA 401</a:t>
                      </a:r>
                      <a:r>
                        <a:rPr lang="en-US" sz="1200" dirty="0" smtClean="0">
                          <a:solidFill>
                            <a:schemeClr val="tx1"/>
                          </a:solidFill>
                          <a:effectLst/>
                          <a:latin typeface="Calibri"/>
                          <a:ea typeface="Calibri"/>
                          <a:cs typeface="Times New Roman"/>
                        </a:rPr>
                        <a:t>)</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u="sng" dirty="0" err="1">
                          <a:solidFill>
                            <a:srgbClr val="0000FF"/>
                          </a:solidFill>
                          <a:effectLst/>
                          <a:latin typeface="Calibri"/>
                          <a:ea typeface="Calibri"/>
                          <a:cs typeface="Times New Roman"/>
                          <a:hlinkClick r:id="rId6"/>
                        </a:rPr>
                        <a:t>EyeAlert</a:t>
                      </a:r>
                      <a:r>
                        <a:rPr lang="en-US" sz="1200" u="sng" dirty="0">
                          <a:solidFill>
                            <a:srgbClr val="0000FF"/>
                          </a:solidFill>
                          <a:effectLst/>
                          <a:latin typeface="Calibri"/>
                          <a:ea typeface="Calibri"/>
                          <a:cs typeface="Times New Roman"/>
                          <a:hlinkClick r:id="rId6"/>
                        </a:rPr>
                        <a:t>™</a:t>
                      </a:r>
                      <a:endParaRPr lang="en-US" sz="1200" dirty="0">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err="1">
                          <a:effectLst/>
                          <a:latin typeface="Calibri"/>
                          <a:ea typeface="Calibri"/>
                          <a:cs typeface="Times New Roman"/>
                        </a:rPr>
                        <a:t>Perclos</a:t>
                      </a:r>
                      <a:endParaRPr lang="en-US" sz="1200" dirty="0">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fr-CA" sz="1200" dirty="0">
                          <a:solidFill>
                            <a:schemeClr val="tx1"/>
                          </a:solidFill>
                          <a:effectLst/>
                          <a:latin typeface="Calibri"/>
                          <a:ea typeface="Calibri"/>
                          <a:cs typeface="Times New Roman"/>
                        </a:rPr>
                        <a:t>Caméra </a:t>
                      </a:r>
                      <a:r>
                        <a:rPr lang="fr-CA" sz="1200" dirty="0" smtClean="0">
                          <a:solidFill>
                            <a:schemeClr val="tx1"/>
                          </a:solidFill>
                          <a:effectLst/>
                          <a:latin typeface="Calibri"/>
                          <a:ea typeface="Calibri"/>
                          <a:cs typeface="Times New Roman"/>
                        </a:rPr>
                        <a:t>fixée sur </a:t>
                      </a:r>
                      <a:r>
                        <a:rPr lang="fr-CA" sz="1200" dirty="0">
                          <a:solidFill>
                            <a:schemeClr val="tx1"/>
                          </a:solidFill>
                          <a:effectLst/>
                          <a:latin typeface="Calibri"/>
                          <a:ea typeface="Calibri"/>
                          <a:cs typeface="Times New Roman"/>
                        </a:rPr>
                        <a:t>le tableau de bord</a:t>
                      </a:r>
                      <a:endParaRPr lang="en-US" sz="1200" dirty="0">
                        <a:solidFill>
                          <a:schemeClr val="tx1"/>
                        </a:solidFill>
                        <a:effectLst/>
                        <a:latin typeface="Calibri"/>
                        <a:ea typeface="Calibri"/>
                        <a:cs typeface="Times New Roman"/>
                      </a:endParaRPr>
                    </a:p>
                  </a:txBody>
                  <a:tcPr marL="87630" marR="8763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err="1" smtClean="0">
                          <a:solidFill>
                            <a:schemeClr val="tx1"/>
                          </a:solidFill>
                          <a:effectLst/>
                          <a:latin typeface="Calibri"/>
                          <a:ea typeface="Calibri"/>
                          <a:cs typeface="Times New Roman"/>
                        </a:rPr>
                        <a:t>Sonore</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chemeClr val="tx1"/>
                          </a:solidFill>
                          <a:effectLst/>
                          <a:latin typeface="Calibri"/>
                          <a:ea typeface="Calibri"/>
                          <a:cs typeface="Times New Roman"/>
                        </a:rPr>
                        <a:t>485</a:t>
                      </a:r>
                      <a:r>
                        <a:rPr lang="fr-CA" sz="1200" dirty="0" smtClean="0">
                          <a:solidFill>
                            <a:schemeClr val="tx1"/>
                          </a:solidFill>
                        </a:rPr>
                        <a:t> $</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07525">
                <a:tc>
                  <a:txBody>
                    <a:bodyPr/>
                    <a:lstStyle/>
                    <a:p>
                      <a:pPr marL="0" marR="0" algn="l">
                        <a:lnSpc>
                          <a:spcPct val="115000"/>
                        </a:lnSpc>
                        <a:spcBef>
                          <a:spcPts val="0"/>
                        </a:spcBef>
                        <a:spcAft>
                          <a:spcPts val="0"/>
                        </a:spcAft>
                      </a:pPr>
                      <a:r>
                        <a:rPr lang="en-US" sz="1200" dirty="0" smtClean="0">
                          <a:solidFill>
                            <a:schemeClr val="tx1"/>
                          </a:solidFill>
                          <a:effectLst/>
                          <a:latin typeface="+mn-lt"/>
                          <a:ea typeface="Calibri"/>
                          <a:cs typeface="Times New Roman"/>
                        </a:rPr>
                        <a:t>Alertness Monitoring System (</a:t>
                      </a:r>
                      <a:r>
                        <a:rPr lang="en-US" sz="1200" dirty="0" err="1" smtClean="0">
                          <a:solidFill>
                            <a:schemeClr val="tx1"/>
                          </a:solidFill>
                          <a:effectLst/>
                          <a:latin typeface="+mn-lt"/>
                          <a:ea typeface="Calibri"/>
                          <a:cs typeface="Times New Roman"/>
                        </a:rPr>
                        <a:t>système</a:t>
                      </a:r>
                      <a:r>
                        <a:rPr lang="en-US" sz="1200" dirty="0" smtClean="0">
                          <a:solidFill>
                            <a:schemeClr val="tx1"/>
                          </a:solidFill>
                          <a:effectLst/>
                          <a:latin typeface="+mn-lt"/>
                          <a:ea typeface="Calibri"/>
                          <a:cs typeface="Times New Roman"/>
                        </a:rPr>
                        <a:t> </a:t>
                      </a:r>
                      <a:r>
                        <a:rPr lang="en-US" sz="1200" dirty="0" smtClean="0">
                          <a:solidFill>
                            <a:schemeClr val="tx1"/>
                          </a:solidFill>
                          <a:effectLst/>
                          <a:latin typeface="Calibri"/>
                          <a:ea typeface="Calibri"/>
                          <a:cs typeface="Times New Roman"/>
                        </a:rPr>
                        <a:t>de</a:t>
                      </a:r>
                      <a:r>
                        <a:rPr lang="en-US" sz="1200" baseline="0" dirty="0" smtClean="0">
                          <a:solidFill>
                            <a:schemeClr val="tx1"/>
                          </a:solidFill>
                          <a:effectLst/>
                          <a:latin typeface="Calibri"/>
                          <a:ea typeface="Calibri"/>
                          <a:cs typeface="Times New Roman"/>
                        </a:rPr>
                        <a:t> surveillance de la vigilance</a:t>
                      </a:r>
                      <a:r>
                        <a:rPr lang="en-US" sz="1200" dirty="0" smtClean="0">
                          <a:solidFill>
                            <a:schemeClr val="tx1"/>
                          </a:solidFill>
                          <a:effectLst/>
                          <a:latin typeface="Calibri"/>
                          <a:ea typeface="Calibri"/>
                          <a:cs typeface="Times New Roman"/>
                        </a:rPr>
                        <a:t>)</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u="sng" dirty="0" err="1">
                          <a:solidFill>
                            <a:srgbClr val="0000FF"/>
                          </a:solidFill>
                          <a:effectLst/>
                          <a:latin typeface="Calibri"/>
                          <a:ea typeface="Calibri"/>
                          <a:cs typeface="Times New Roman"/>
                          <a:hlinkClick r:id="rId6"/>
                        </a:rPr>
                        <a:t>Optalert</a:t>
                      </a:r>
                      <a:endParaRPr lang="en-US" sz="1200" dirty="0">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Rapport </a:t>
                      </a:r>
                      <a:r>
                        <a:rPr lang="en-US" sz="1200" dirty="0" smtClean="0">
                          <a:effectLst/>
                          <a:latin typeface="Calibri"/>
                          <a:ea typeface="Calibri"/>
                          <a:cs typeface="Times New Roman"/>
                        </a:rPr>
                        <a:t>amplitude/</a:t>
                      </a:r>
                      <a:r>
                        <a:rPr lang="en-US" sz="1200" dirty="0" err="1" smtClean="0">
                          <a:effectLst/>
                          <a:latin typeface="Calibri"/>
                          <a:ea typeface="Calibri"/>
                          <a:cs typeface="Times New Roman"/>
                        </a:rPr>
                        <a:t>vitesse</a:t>
                      </a:r>
                      <a:endParaRPr lang="en-US" sz="1200" dirty="0">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fr-CA" sz="1200" dirty="0">
                          <a:solidFill>
                            <a:schemeClr val="tx1"/>
                          </a:solidFill>
                          <a:effectLst/>
                          <a:latin typeface="Calibri"/>
                          <a:ea typeface="Calibri"/>
                          <a:cs typeface="Times New Roman"/>
                        </a:rPr>
                        <a:t>Lunettes portées par le conducteur et ACL </a:t>
                      </a:r>
                      <a:r>
                        <a:rPr lang="fr-CA" sz="1200" dirty="0" smtClean="0">
                          <a:solidFill>
                            <a:schemeClr val="tx1"/>
                          </a:solidFill>
                          <a:effectLst/>
                          <a:latin typeface="Calibri"/>
                          <a:ea typeface="Calibri"/>
                          <a:cs typeface="Times New Roman"/>
                        </a:rPr>
                        <a:t>fixé sur </a:t>
                      </a:r>
                      <a:r>
                        <a:rPr lang="fr-CA" sz="1200" dirty="0">
                          <a:solidFill>
                            <a:schemeClr val="tx1"/>
                          </a:solidFill>
                          <a:effectLst/>
                          <a:latin typeface="Calibri"/>
                          <a:ea typeface="Calibri"/>
                          <a:cs typeface="Times New Roman"/>
                        </a:rPr>
                        <a:t>le tableau de bord</a:t>
                      </a:r>
                      <a:endParaRPr lang="en-US" sz="1200" dirty="0">
                        <a:solidFill>
                          <a:schemeClr val="tx1"/>
                        </a:solidFill>
                        <a:effectLst/>
                        <a:latin typeface="Calibri"/>
                        <a:ea typeface="Calibri"/>
                        <a:cs typeface="Times New Roman"/>
                      </a:endParaRPr>
                    </a:p>
                  </a:txBody>
                  <a:tcPr marL="87630" marR="8763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err="1" smtClean="0">
                          <a:solidFill>
                            <a:schemeClr val="tx1"/>
                          </a:solidFill>
                          <a:effectLst/>
                          <a:latin typeface="Calibri"/>
                          <a:ea typeface="Calibri"/>
                          <a:cs typeface="Times New Roman"/>
                        </a:rPr>
                        <a:t>Visuelle</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smtClean="0">
                          <a:solidFill>
                            <a:schemeClr val="tx1"/>
                          </a:solidFill>
                          <a:effectLst/>
                          <a:latin typeface="Calibri"/>
                          <a:ea typeface="Calibri"/>
                          <a:cs typeface="Times New Roman"/>
                        </a:rPr>
                        <a:t>4</a:t>
                      </a:r>
                      <a:r>
                        <a:rPr lang="en-US" sz="1200" dirty="0">
                          <a:solidFill>
                            <a:schemeClr val="tx1"/>
                          </a:solidFill>
                          <a:effectLst/>
                          <a:latin typeface="Calibri"/>
                          <a:ea typeface="Calibri"/>
                          <a:cs typeface="Times New Roman"/>
                        </a:rPr>
                        <a:t> </a:t>
                      </a:r>
                      <a:r>
                        <a:rPr lang="en-US" sz="1200" dirty="0" smtClean="0">
                          <a:solidFill>
                            <a:schemeClr val="tx1"/>
                          </a:solidFill>
                          <a:effectLst/>
                          <a:latin typeface="Calibri"/>
                          <a:ea typeface="Calibri"/>
                          <a:cs typeface="Times New Roman"/>
                        </a:rPr>
                        <a:t>000</a:t>
                      </a:r>
                      <a:r>
                        <a:rPr lang="fr-CA" sz="1200" dirty="0" smtClean="0">
                          <a:solidFill>
                            <a:schemeClr val="tx1"/>
                          </a:solidFill>
                        </a:rPr>
                        <a:t> $</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07525">
                <a:tc>
                  <a:txBody>
                    <a:bodyPr/>
                    <a:lstStyle/>
                    <a:p>
                      <a:pPr marL="0" marR="0" algn="l">
                        <a:lnSpc>
                          <a:spcPct val="115000"/>
                        </a:lnSpc>
                        <a:spcBef>
                          <a:spcPts val="0"/>
                        </a:spcBef>
                        <a:spcAft>
                          <a:spcPts val="0"/>
                        </a:spcAft>
                      </a:pPr>
                      <a:r>
                        <a:rPr lang="en-US" sz="1200" dirty="0" smtClean="0">
                          <a:solidFill>
                            <a:schemeClr val="tx1"/>
                          </a:solidFill>
                          <a:effectLst/>
                          <a:latin typeface="+mn-lt"/>
                          <a:ea typeface="Calibri"/>
                          <a:cs typeface="Times New Roman"/>
                        </a:rPr>
                        <a:t>Sleepiness Detection System (</a:t>
                      </a:r>
                      <a:r>
                        <a:rPr lang="en-US" sz="1200" dirty="0" err="1" smtClean="0">
                          <a:solidFill>
                            <a:schemeClr val="tx1"/>
                          </a:solidFill>
                          <a:effectLst/>
                          <a:latin typeface="+mn-lt"/>
                          <a:ea typeface="Calibri"/>
                          <a:cs typeface="Times New Roman"/>
                        </a:rPr>
                        <a:t>système</a:t>
                      </a:r>
                      <a:r>
                        <a:rPr lang="en-US" sz="1200" dirty="0" smtClean="0">
                          <a:solidFill>
                            <a:schemeClr val="tx1"/>
                          </a:solidFill>
                          <a:effectLst/>
                          <a:latin typeface="+mn-lt"/>
                          <a:ea typeface="Calibri"/>
                          <a:cs typeface="Times New Roman"/>
                        </a:rPr>
                        <a:t> </a:t>
                      </a:r>
                      <a:r>
                        <a:rPr lang="en-US" sz="1200" dirty="0" smtClean="0">
                          <a:solidFill>
                            <a:schemeClr val="tx1"/>
                          </a:solidFill>
                          <a:effectLst/>
                          <a:latin typeface="Calibri"/>
                          <a:ea typeface="Calibri"/>
                          <a:cs typeface="Times New Roman"/>
                        </a:rPr>
                        <a:t>de </a:t>
                      </a:r>
                      <a:r>
                        <a:rPr lang="en-US" sz="1200" dirty="0" err="1" smtClean="0">
                          <a:solidFill>
                            <a:schemeClr val="tx1"/>
                          </a:solidFill>
                          <a:effectLst/>
                          <a:latin typeface="Calibri"/>
                          <a:ea typeface="Calibri"/>
                          <a:cs typeface="Times New Roman"/>
                        </a:rPr>
                        <a:t>détection</a:t>
                      </a:r>
                      <a:r>
                        <a:rPr lang="en-US" sz="1200" dirty="0" smtClean="0">
                          <a:solidFill>
                            <a:schemeClr val="tx1"/>
                          </a:solidFill>
                          <a:effectLst/>
                          <a:latin typeface="Calibri"/>
                          <a:ea typeface="Calibri"/>
                          <a:cs typeface="Times New Roman"/>
                        </a:rPr>
                        <a:t> de la somnolence)</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u="sng">
                          <a:solidFill>
                            <a:srgbClr val="0000FF"/>
                          </a:solidFill>
                          <a:effectLst/>
                          <a:latin typeface="Calibri"/>
                          <a:ea typeface="Calibri"/>
                          <a:cs typeface="Times New Roman"/>
                          <a:hlinkClick r:id="rId7"/>
                        </a:rPr>
                        <a:t>BioCogniSafe</a:t>
                      </a:r>
                      <a:endParaRPr lang="en-US" sz="1200">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a:ea typeface="Calibri"/>
                          <a:cs typeface="Times New Roman"/>
                        </a:rPr>
                        <a:t>Reconnaissance </a:t>
                      </a:r>
                      <a:r>
                        <a:rPr lang="en-US" sz="1200" dirty="0" err="1" smtClean="0">
                          <a:effectLst/>
                          <a:latin typeface="Calibri"/>
                          <a:ea typeface="Calibri"/>
                          <a:cs typeface="Times New Roman"/>
                        </a:rPr>
                        <a:t>faciale</a:t>
                      </a:r>
                      <a:endParaRPr lang="en-US" sz="1200" dirty="0">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fr-CA" sz="1200" dirty="0" smtClean="0">
                          <a:solidFill>
                            <a:schemeClr val="tx1"/>
                          </a:solidFill>
                          <a:effectLst/>
                          <a:latin typeface="Calibri"/>
                          <a:ea typeface="Calibri"/>
                          <a:cs typeface="Times New Roman"/>
                        </a:rPr>
                        <a:t>ACL et caméra fixés </a:t>
                      </a:r>
                      <a:r>
                        <a:rPr lang="fr-CA" sz="1200" dirty="0">
                          <a:solidFill>
                            <a:schemeClr val="tx1"/>
                          </a:solidFill>
                          <a:effectLst/>
                          <a:latin typeface="Calibri"/>
                          <a:ea typeface="Calibri"/>
                          <a:cs typeface="Times New Roman"/>
                        </a:rPr>
                        <a:t>sur le tableau de </a:t>
                      </a:r>
                      <a:r>
                        <a:rPr lang="fr-CA" sz="1200" dirty="0" smtClean="0">
                          <a:solidFill>
                            <a:schemeClr val="tx1"/>
                          </a:solidFill>
                          <a:effectLst/>
                          <a:latin typeface="Calibri"/>
                          <a:ea typeface="Calibri"/>
                          <a:cs typeface="Times New Roman"/>
                        </a:rPr>
                        <a:t>bord</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err="1" smtClean="0">
                          <a:solidFill>
                            <a:schemeClr val="tx1"/>
                          </a:solidFill>
                          <a:effectLst/>
                          <a:latin typeface="Calibri"/>
                          <a:ea typeface="Calibri"/>
                          <a:cs typeface="Times New Roman"/>
                        </a:rPr>
                        <a:t>Visuelle</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200" dirty="0">
                          <a:solidFill>
                            <a:schemeClr val="tx1"/>
                          </a:solidFill>
                          <a:effectLst/>
                          <a:latin typeface="Calibri"/>
                          <a:ea typeface="Calibri"/>
                          <a:cs typeface="Times New Roman"/>
                        </a:rPr>
                        <a:t>Contactez </a:t>
                      </a:r>
                      <a:r>
                        <a:rPr lang="fr-CA" sz="1200" dirty="0" smtClean="0">
                          <a:solidFill>
                            <a:schemeClr val="tx1"/>
                          </a:solidFill>
                          <a:effectLst/>
                          <a:latin typeface="Calibri"/>
                          <a:ea typeface="Calibri"/>
                          <a:cs typeface="Times New Roman"/>
                        </a:rPr>
                        <a:t>le fournisseur pour </a:t>
                      </a:r>
                      <a:r>
                        <a:rPr lang="fr-CA" sz="1200" dirty="0">
                          <a:solidFill>
                            <a:schemeClr val="tx1"/>
                          </a:solidFill>
                          <a:effectLst/>
                          <a:latin typeface="Calibri"/>
                          <a:ea typeface="Calibri"/>
                          <a:cs typeface="Times New Roman"/>
                        </a:rPr>
                        <a:t>connaître </a:t>
                      </a:r>
                      <a:r>
                        <a:rPr lang="fr-CA" sz="1200" dirty="0" smtClean="0">
                          <a:solidFill>
                            <a:schemeClr val="tx1"/>
                          </a:solidFill>
                          <a:effectLst/>
                          <a:latin typeface="Calibri"/>
                          <a:ea typeface="Calibri"/>
                          <a:cs typeface="Times New Roman"/>
                        </a:rPr>
                        <a:t>le </a:t>
                      </a:r>
                      <a:r>
                        <a:rPr lang="fr-CA" sz="1200" dirty="0">
                          <a:solidFill>
                            <a:schemeClr val="tx1"/>
                          </a:solidFill>
                          <a:effectLst/>
                          <a:latin typeface="Calibri"/>
                          <a:ea typeface="Calibri"/>
                          <a:cs typeface="Times New Roman"/>
                        </a:rPr>
                        <a:t>prix</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07525">
                <a:tc>
                  <a:txBody>
                    <a:bodyPr/>
                    <a:lstStyle/>
                    <a:p>
                      <a:pPr marL="0" marR="0" algn="l">
                        <a:lnSpc>
                          <a:spcPct val="115000"/>
                        </a:lnSpc>
                        <a:spcBef>
                          <a:spcPts val="0"/>
                        </a:spcBef>
                        <a:spcAft>
                          <a:spcPts val="0"/>
                        </a:spcAft>
                      </a:pPr>
                      <a:r>
                        <a:rPr lang="en-US" sz="1200" dirty="0" smtClean="0">
                          <a:solidFill>
                            <a:schemeClr val="tx1"/>
                          </a:solidFill>
                          <a:effectLst/>
                          <a:latin typeface="+mn-lt"/>
                          <a:ea typeface="Calibri"/>
                          <a:cs typeface="Times New Roman"/>
                        </a:rPr>
                        <a:t>Drowsiness State Sensor (</a:t>
                      </a:r>
                      <a:r>
                        <a:rPr lang="en-US" sz="1200" dirty="0" err="1" smtClean="0">
                          <a:solidFill>
                            <a:schemeClr val="tx1"/>
                          </a:solidFill>
                          <a:effectLst/>
                          <a:latin typeface="+mn-lt"/>
                          <a:ea typeface="Calibri"/>
                          <a:cs typeface="Times New Roman"/>
                        </a:rPr>
                        <a:t>capteur</a:t>
                      </a:r>
                      <a:r>
                        <a:rPr lang="en-US" sz="1200" dirty="0" smtClean="0">
                          <a:solidFill>
                            <a:schemeClr val="tx1"/>
                          </a:solidFill>
                          <a:effectLst/>
                          <a:latin typeface="+mn-lt"/>
                          <a:ea typeface="Calibri"/>
                          <a:cs typeface="Times New Roman"/>
                        </a:rPr>
                        <a:t> </a:t>
                      </a:r>
                      <a:r>
                        <a:rPr lang="en-US" sz="1200" dirty="0" smtClean="0">
                          <a:solidFill>
                            <a:schemeClr val="tx1"/>
                          </a:solidFill>
                          <a:effectLst/>
                          <a:latin typeface="Calibri"/>
                          <a:ea typeface="Calibri"/>
                          <a:cs typeface="Times New Roman"/>
                        </a:rPr>
                        <a:t>de </a:t>
                      </a:r>
                      <a:r>
                        <a:rPr lang="en-US" sz="1200" dirty="0" err="1" smtClean="0">
                          <a:solidFill>
                            <a:schemeClr val="tx1"/>
                          </a:solidFill>
                          <a:effectLst/>
                          <a:latin typeface="Calibri"/>
                          <a:ea typeface="Calibri"/>
                          <a:cs typeface="Times New Roman"/>
                        </a:rPr>
                        <a:t>l’état</a:t>
                      </a:r>
                      <a:r>
                        <a:rPr lang="en-US" sz="1200" dirty="0" smtClean="0">
                          <a:solidFill>
                            <a:schemeClr val="tx1"/>
                          </a:solidFill>
                          <a:effectLst/>
                          <a:latin typeface="Calibri"/>
                          <a:ea typeface="Calibri"/>
                          <a:cs typeface="Times New Roman"/>
                        </a:rPr>
                        <a:t> de somnolence)</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u="sng" dirty="0" smtClean="0">
                          <a:solidFill>
                            <a:srgbClr val="0000FF"/>
                          </a:solidFill>
                          <a:effectLst/>
                          <a:latin typeface="Calibri"/>
                          <a:ea typeface="Calibri"/>
                          <a:cs typeface="Times New Roman"/>
                          <a:hlinkClick r:id="rId8"/>
                        </a:rPr>
                        <a:t>Seeing</a:t>
                      </a:r>
                      <a:r>
                        <a:rPr lang="en-US" sz="1200" u="sng" baseline="0" dirty="0" smtClean="0">
                          <a:solidFill>
                            <a:srgbClr val="0000FF"/>
                          </a:solidFill>
                          <a:effectLst/>
                          <a:latin typeface="Calibri"/>
                          <a:ea typeface="Calibri"/>
                          <a:cs typeface="Times New Roman"/>
                          <a:hlinkClick r:id="rId8"/>
                        </a:rPr>
                        <a:t> M</a:t>
                      </a:r>
                      <a:r>
                        <a:rPr lang="en-US" sz="1200" u="sng" dirty="0" smtClean="0">
                          <a:solidFill>
                            <a:srgbClr val="0000FF"/>
                          </a:solidFill>
                          <a:effectLst/>
                          <a:latin typeface="Calibri"/>
                          <a:ea typeface="Calibri"/>
                          <a:cs typeface="Times New Roman"/>
                          <a:hlinkClick r:id="rId8"/>
                        </a:rPr>
                        <a:t>achines</a:t>
                      </a:r>
                      <a:endParaRPr lang="en-US" sz="1200" dirty="0">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a:ea typeface="Calibri"/>
                          <a:cs typeface="Times New Roman"/>
                        </a:rPr>
                        <a:t>Perclos</a:t>
                      </a: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fr-CA" sz="1200" dirty="0">
                          <a:solidFill>
                            <a:schemeClr val="tx1"/>
                          </a:solidFill>
                          <a:effectLst/>
                          <a:latin typeface="Calibri"/>
                          <a:ea typeface="Calibri"/>
                          <a:cs typeface="Times New Roman"/>
                        </a:rPr>
                        <a:t>Caméra </a:t>
                      </a:r>
                      <a:r>
                        <a:rPr lang="fr-CA" sz="1200" dirty="0" smtClean="0">
                          <a:solidFill>
                            <a:schemeClr val="tx1"/>
                          </a:solidFill>
                          <a:effectLst/>
                          <a:latin typeface="Calibri"/>
                          <a:ea typeface="Calibri"/>
                          <a:cs typeface="Times New Roman"/>
                        </a:rPr>
                        <a:t>fixée sur </a:t>
                      </a:r>
                      <a:r>
                        <a:rPr lang="fr-CA" sz="1200" dirty="0">
                          <a:solidFill>
                            <a:schemeClr val="tx1"/>
                          </a:solidFill>
                          <a:effectLst/>
                          <a:latin typeface="Calibri"/>
                          <a:ea typeface="Calibri"/>
                          <a:cs typeface="Times New Roman"/>
                        </a:rPr>
                        <a:t>le tableau de bord </a:t>
                      </a:r>
                      <a:endParaRPr lang="en-US" sz="1200" dirty="0">
                        <a:solidFill>
                          <a:schemeClr val="tx1"/>
                        </a:solidFill>
                        <a:effectLst/>
                        <a:latin typeface="Calibri"/>
                        <a:ea typeface="Calibri"/>
                        <a:cs typeface="Times New Roman"/>
                      </a:endParaRPr>
                    </a:p>
                  </a:txBody>
                  <a:tcPr marL="87630" marR="8763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err="1" smtClean="0">
                          <a:solidFill>
                            <a:schemeClr val="tx1"/>
                          </a:solidFill>
                          <a:effectLst/>
                          <a:latin typeface="+mn-lt"/>
                          <a:ea typeface="Calibri"/>
                          <a:cs typeface="Times New Roman"/>
                        </a:rPr>
                        <a:t>Sonore</a:t>
                      </a:r>
                      <a:endParaRPr lang="en-US" sz="1200" dirty="0">
                        <a:solidFill>
                          <a:schemeClr val="tx1"/>
                        </a:solidFill>
                        <a:effectLst/>
                        <a:latin typeface="+mn-lt"/>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200" dirty="0">
                          <a:solidFill>
                            <a:schemeClr val="tx1"/>
                          </a:solidFill>
                          <a:effectLst/>
                          <a:latin typeface="Calibri"/>
                          <a:ea typeface="Calibri"/>
                          <a:cs typeface="Times New Roman"/>
                        </a:rPr>
                        <a:t>Contactez </a:t>
                      </a:r>
                      <a:r>
                        <a:rPr lang="fr-CA" sz="1200" dirty="0" smtClean="0">
                          <a:solidFill>
                            <a:schemeClr val="tx1"/>
                          </a:solidFill>
                          <a:effectLst/>
                          <a:latin typeface="Calibri"/>
                          <a:ea typeface="Calibri"/>
                          <a:cs typeface="Times New Roman"/>
                        </a:rPr>
                        <a:t>le fournisseur</a:t>
                      </a:r>
                      <a:r>
                        <a:rPr lang="fr-CA" sz="1200" baseline="0" dirty="0" smtClean="0">
                          <a:solidFill>
                            <a:schemeClr val="tx1"/>
                          </a:solidFill>
                          <a:effectLst/>
                          <a:latin typeface="Calibri"/>
                          <a:ea typeface="Calibri"/>
                          <a:cs typeface="Times New Roman"/>
                        </a:rPr>
                        <a:t> </a:t>
                      </a:r>
                      <a:r>
                        <a:rPr lang="fr-CA" sz="1200" dirty="0" smtClean="0">
                          <a:solidFill>
                            <a:schemeClr val="tx1"/>
                          </a:solidFill>
                          <a:effectLst/>
                          <a:latin typeface="Calibri"/>
                          <a:ea typeface="Calibri"/>
                          <a:cs typeface="Times New Roman"/>
                        </a:rPr>
                        <a:t>pour </a:t>
                      </a:r>
                      <a:r>
                        <a:rPr lang="fr-CA" sz="1200" dirty="0">
                          <a:solidFill>
                            <a:schemeClr val="tx1"/>
                          </a:solidFill>
                          <a:effectLst/>
                          <a:latin typeface="Calibri"/>
                          <a:ea typeface="Calibri"/>
                          <a:cs typeface="Times New Roman"/>
                        </a:rPr>
                        <a:t>connaître </a:t>
                      </a:r>
                      <a:r>
                        <a:rPr lang="fr-CA" sz="1200" dirty="0" smtClean="0">
                          <a:solidFill>
                            <a:schemeClr val="tx1"/>
                          </a:solidFill>
                          <a:effectLst/>
                          <a:latin typeface="Calibri"/>
                          <a:ea typeface="Calibri"/>
                          <a:cs typeface="Times New Roman"/>
                        </a:rPr>
                        <a:t>le </a:t>
                      </a:r>
                      <a:r>
                        <a:rPr lang="fr-CA" sz="1200" dirty="0">
                          <a:solidFill>
                            <a:schemeClr val="tx1"/>
                          </a:solidFill>
                          <a:effectLst/>
                          <a:latin typeface="Calibri"/>
                          <a:ea typeface="Calibri"/>
                          <a:cs typeface="Times New Roman"/>
                        </a:rPr>
                        <a:t>prix</a:t>
                      </a:r>
                      <a:endParaRPr lang="en-US" sz="1200" dirty="0">
                        <a:solidFill>
                          <a:schemeClr val="tx1"/>
                        </a:solidFill>
                        <a:effectLst/>
                        <a:latin typeface="Calibri"/>
                        <a:ea typeface="Calibri"/>
                        <a:cs typeface="Times New Roman"/>
                      </a:endParaRPr>
                    </a:p>
                  </a:txBody>
                  <a:tcPr marL="87630" marR="8763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2" name="TextBox 1"/>
          <p:cNvSpPr txBox="1"/>
          <p:nvPr>
            <p:custDataLst>
              <p:tags r:id="rId3"/>
            </p:custDataLst>
          </p:nvPr>
        </p:nvSpPr>
        <p:spPr>
          <a:xfrm>
            <a:off x="381000" y="6169223"/>
            <a:ext cx="6324600" cy="307777"/>
          </a:xfrm>
          <a:prstGeom prst="rect">
            <a:avLst/>
          </a:prstGeom>
          <a:noFill/>
        </p:spPr>
        <p:txBody>
          <a:bodyPr wrap="square" rtlCol="0">
            <a:spAutoFit/>
          </a:bodyPr>
          <a:lstStyle/>
          <a:p>
            <a:r>
              <a:rPr lang="en-US" sz="1400" dirty="0" smtClean="0">
                <a:latin typeface="Arial"/>
                <a:cs typeface="Arial"/>
              </a:rPr>
              <a:t>−</a:t>
            </a:r>
            <a:r>
              <a:rPr lang="en-US" sz="1400" b="1" i="0" dirty="0" smtClean="0">
                <a:solidFill>
                  <a:schemeClr val="tx1"/>
                </a:solidFill>
                <a:latin typeface="Arial"/>
                <a:ea typeface="+mn-ea"/>
                <a:cs typeface="Arial"/>
              </a:rPr>
              <a:t> </a:t>
            </a:r>
            <a:r>
              <a:rPr lang="fr-CA" sz="1400" dirty="0" smtClean="0"/>
              <a:t>Coût des </a:t>
            </a:r>
            <a:r>
              <a:rPr lang="fr-CA" sz="1400" dirty="0"/>
              <a:t>TGF </a:t>
            </a:r>
            <a:r>
              <a:rPr lang="fr-CA" sz="1400" dirty="0" smtClean="0"/>
              <a:t>en date de mai 2012.</a:t>
            </a:r>
            <a:endParaRPr lang="en-US" sz="1600" dirty="0"/>
          </a:p>
        </p:txBody>
      </p:sp>
    </p:spTree>
    <p:extLst>
      <p:ext uri="{BB962C8B-B14F-4D97-AF65-F5344CB8AC3E}">
        <p14:creationId xmlns="" xmlns:p14="http://schemas.microsoft.com/office/powerpoint/2010/main" val="1219783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a:t>Le </a:t>
            </a:r>
            <a:r>
              <a:rPr lang="fr-CA" sz="3600" dirty="0" smtClean="0"/>
              <a:t>détecteur de la fatigue du conducteur</a:t>
            </a:r>
            <a:r>
              <a:rPr lang="fr-CA" sz="3600" dirty="0" smtClean="0">
                <a:solidFill>
                  <a:srgbClr val="00FF00"/>
                </a:solidFill>
              </a:rPr>
              <a:t> </a:t>
            </a:r>
            <a:r>
              <a:rPr lang="fr-CA" sz="3600" dirty="0" smtClean="0"/>
              <a:t>EA 401 </a:t>
            </a:r>
            <a:r>
              <a:rPr lang="fr-CA" sz="3600" dirty="0"/>
              <a:t>de </a:t>
            </a:r>
            <a:r>
              <a:rPr lang="fr-CA" sz="3600" dirty="0" err="1"/>
              <a:t>EyeAlert</a:t>
            </a:r>
            <a:r>
              <a:rPr lang="fr-CA" sz="3600" dirty="0"/>
              <a:t>™</a:t>
            </a:r>
            <a:endParaRPr lang="en-US" sz="3600" dirty="0">
              <a:latin typeface="Arial" pitchFamily="34" charset="0"/>
              <a:cs typeface="Arial" pitchFamily="34" charset="0"/>
            </a:endParaRPr>
          </a:p>
        </p:txBody>
      </p:sp>
      <p:sp>
        <p:nvSpPr>
          <p:cNvPr id="3" name="Content Placeholder 2"/>
          <p:cNvSpPr>
            <a:spLocks noGrp="1"/>
          </p:cNvSpPr>
          <p:nvPr>
            <p:ph idx="1"/>
            <p:custDataLst>
              <p:tags r:id="rId2"/>
            </p:custDataLst>
          </p:nvPr>
        </p:nvSpPr>
        <p:spPr/>
        <p:txBody>
          <a:bodyPr>
            <a:noAutofit/>
          </a:bodyPr>
          <a:lstStyle/>
          <a:p>
            <a:pPr lvl="0"/>
            <a:r>
              <a:rPr lang="fr-CA" sz="2100" dirty="0"/>
              <a:t>Mesures </a:t>
            </a:r>
            <a:r>
              <a:rPr lang="fr-CA" sz="2100" dirty="0" smtClean="0"/>
              <a:t>oculaires</a:t>
            </a:r>
            <a:r>
              <a:rPr lang="fr-CA" sz="2000" dirty="0"/>
              <a:t> :</a:t>
            </a:r>
            <a:endParaRPr lang="en-US" sz="2100" dirty="0"/>
          </a:p>
          <a:p>
            <a:pPr lvl="1"/>
            <a:r>
              <a:rPr lang="fr-CA" sz="1800" dirty="0"/>
              <a:t>Utilise des algorithmes exclusifs au système </a:t>
            </a:r>
            <a:r>
              <a:rPr lang="fr-CA" sz="1800" dirty="0" err="1"/>
              <a:t>Perclos</a:t>
            </a:r>
            <a:r>
              <a:rPr lang="fr-CA" sz="1800" dirty="0"/>
              <a:t> pour l</a:t>
            </a:r>
            <a:r>
              <a:rPr lang="fr-CA" sz="1800" dirty="0" smtClean="0"/>
              <a:t>’analyse </a:t>
            </a:r>
            <a:r>
              <a:rPr lang="fr-CA" sz="1800" dirty="0"/>
              <a:t>et </a:t>
            </a:r>
            <a:r>
              <a:rPr lang="fr-CA" sz="1800" dirty="0" smtClean="0"/>
              <a:t>la </a:t>
            </a:r>
            <a:r>
              <a:rPr lang="fr-CA" sz="1800" dirty="0"/>
              <a:t>production </a:t>
            </a:r>
            <a:r>
              <a:rPr lang="fr-CA" sz="1800" dirty="0" smtClean="0"/>
              <a:t>d’alertes.</a:t>
            </a:r>
            <a:endParaRPr lang="en-US" sz="1800" dirty="0"/>
          </a:p>
          <a:p>
            <a:pPr lvl="0"/>
            <a:r>
              <a:rPr lang="fr-CA" sz="2100" dirty="0"/>
              <a:t>Caméra </a:t>
            </a:r>
            <a:r>
              <a:rPr lang="fr-CA" sz="2100" dirty="0" smtClean="0"/>
              <a:t>fixée sur le </a:t>
            </a:r>
            <a:r>
              <a:rPr lang="fr-CA" sz="2100" dirty="0"/>
              <a:t>tableau de bord avec </a:t>
            </a:r>
            <a:endParaRPr lang="fr-CA" sz="2100" dirty="0" smtClean="0"/>
          </a:p>
          <a:p>
            <a:pPr marL="0" lvl="0" indent="0">
              <a:buNone/>
            </a:pPr>
            <a:r>
              <a:rPr lang="fr-CA" sz="2100" dirty="0" smtClean="0"/>
              <a:t>          des </a:t>
            </a:r>
            <a:r>
              <a:rPr lang="fr-CA" sz="2100" dirty="0"/>
              <a:t>diodes électroluminescentes </a:t>
            </a:r>
            <a:r>
              <a:rPr lang="fr-CA" sz="2100" dirty="0" smtClean="0"/>
              <a:t>(DEL) infrarouges</a:t>
            </a:r>
            <a:r>
              <a:rPr lang="fr-CA" sz="2000" dirty="0"/>
              <a:t> :</a:t>
            </a:r>
            <a:endParaRPr lang="en-US" sz="2100" dirty="0"/>
          </a:p>
          <a:p>
            <a:pPr lvl="1"/>
            <a:r>
              <a:rPr lang="fr-CA" sz="1800" dirty="0"/>
              <a:t>Q</a:t>
            </a:r>
            <a:r>
              <a:rPr lang="fr-CA" sz="1800" dirty="0" smtClean="0"/>
              <a:t>uatre </a:t>
            </a:r>
            <a:r>
              <a:rPr lang="fr-CA" sz="1800" dirty="0"/>
              <a:t>réglages </a:t>
            </a:r>
            <a:r>
              <a:rPr lang="fr-CA" sz="1800" dirty="0" smtClean="0"/>
              <a:t>du </a:t>
            </a:r>
            <a:r>
              <a:rPr lang="fr-CA" sz="1800" dirty="0"/>
              <a:t>niveau de sensibilité pour répondre à </a:t>
            </a:r>
            <a:endParaRPr lang="fr-CA" sz="1800" dirty="0" smtClean="0"/>
          </a:p>
          <a:p>
            <a:pPr marL="457200" lvl="1" indent="0">
              <a:buNone/>
            </a:pPr>
            <a:r>
              <a:rPr lang="fr-CA" sz="1800" dirty="0"/>
              <a:t>	</a:t>
            </a:r>
            <a:r>
              <a:rPr lang="fr-CA" sz="1800" dirty="0" smtClean="0"/>
              <a:t>différents </a:t>
            </a:r>
            <a:r>
              <a:rPr lang="fr-CA" sz="1800" dirty="0"/>
              <a:t>environnements de </a:t>
            </a:r>
            <a:r>
              <a:rPr lang="fr-CA" sz="1800" dirty="0" smtClean="0"/>
              <a:t>conduite.</a:t>
            </a:r>
            <a:endParaRPr lang="en-US" sz="1800" dirty="0"/>
          </a:p>
          <a:p>
            <a:pPr lvl="1"/>
            <a:r>
              <a:rPr lang="fr-CA" sz="1800" dirty="0" smtClean="0"/>
              <a:t>Alerte sonore pour </a:t>
            </a:r>
            <a:r>
              <a:rPr lang="fr-CA" sz="1800" dirty="0"/>
              <a:t>prévenir le conducteur d’une fatigue </a:t>
            </a:r>
            <a:endParaRPr lang="fr-CA" sz="1800" dirty="0" smtClean="0"/>
          </a:p>
          <a:p>
            <a:pPr marL="457200" lvl="1" indent="0">
              <a:buNone/>
            </a:pPr>
            <a:r>
              <a:rPr lang="fr-CA" sz="1800" dirty="0"/>
              <a:t>	</a:t>
            </a:r>
            <a:r>
              <a:rPr lang="fr-CA" sz="1800" dirty="0" smtClean="0"/>
              <a:t>imminente.</a:t>
            </a:r>
            <a:endParaRPr lang="en-US" sz="1800" dirty="0"/>
          </a:p>
          <a:p>
            <a:pPr lvl="1"/>
            <a:r>
              <a:rPr lang="fr-CA" sz="1800" dirty="0" smtClean="0"/>
              <a:t>Appareil non affecté </a:t>
            </a:r>
            <a:r>
              <a:rPr lang="fr-CA" sz="1800" dirty="0"/>
              <a:t>par les conditions météorologiques ou </a:t>
            </a:r>
            <a:r>
              <a:rPr lang="fr-CA" sz="1800" dirty="0" smtClean="0"/>
              <a:t>l’utilisation  	hors route.</a:t>
            </a:r>
            <a:endParaRPr lang="en-US" sz="1800" dirty="0"/>
          </a:p>
          <a:p>
            <a:pPr lvl="0"/>
            <a:r>
              <a:rPr lang="fr-CA" sz="2100" dirty="0" smtClean="0"/>
              <a:t>Les données sont </a:t>
            </a:r>
            <a:r>
              <a:rPr lang="fr-CA" sz="2100" dirty="0"/>
              <a:t>téléchargeables pour </a:t>
            </a:r>
            <a:r>
              <a:rPr lang="fr-CA" sz="2100" dirty="0" smtClean="0"/>
              <a:t>analyse. </a:t>
            </a:r>
            <a:endParaRPr lang="en-US" sz="2100" dirty="0"/>
          </a:p>
          <a:p>
            <a:r>
              <a:rPr lang="fr-CA" sz="2100" dirty="0" smtClean="0"/>
              <a:t>L’appareil est portatif et se </a:t>
            </a:r>
            <a:r>
              <a:rPr lang="fr-CA" sz="2100" dirty="0"/>
              <a:t>branche à un port d’alimentation 12 </a:t>
            </a:r>
            <a:r>
              <a:rPr lang="fr-CA" sz="2100" dirty="0" smtClean="0"/>
              <a:t>volts.</a:t>
            </a:r>
            <a:endParaRPr lang="en-US" sz="2100" dirty="0"/>
          </a:p>
          <a:p>
            <a:pPr marL="342900" indent="-342900" algn="l" defTabSz="914400">
              <a:spcBef>
                <a:spcPct val="20000"/>
              </a:spcBef>
              <a:buFont typeface="Arial"/>
              <a:buChar char="•"/>
            </a:pPr>
            <a:endParaRPr lang="en-US" sz="2100" dirty="0" smtClean="0">
              <a:cs typeface="Arial" pitchFamily="34" charset="0"/>
            </a:endParaRPr>
          </a:p>
          <a:p>
            <a:pPr marL="457200" lvl="1" indent="0">
              <a:buNone/>
            </a:pPr>
            <a:endParaRPr lang="en-US" sz="2000" dirty="0">
              <a:cs typeface="Arial" pitchFamily="34" charset="0"/>
            </a:endParaRPr>
          </a:p>
          <a:p>
            <a:pPr marL="0" indent="0" algn="l" defTabSz="914400">
              <a:spcBef>
                <a:spcPct val="20000"/>
              </a:spcBef>
              <a:buNone/>
            </a:pPr>
            <a:endParaRPr lang="en-US" sz="2400" dirty="0"/>
          </a:p>
        </p:txBody>
      </p:sp>
      <p:pic>
        <p:nvPicPr>
          <p:cNvPr id="5" name="Picture 4"/>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6799198" y="2438400"/>
            <a:ext cx="2268602" cy="2057400"/>
          </a:xfrm>
          <a:prstGeom prst="rect">
            <a:avLst/>
          </a:prstGeom>
          <a:ln w="19050">
            <a:noFill/>
          </a:ln>
        </p:spPr>
      </p:pic>
    </p:spTree>
    <p:extLst>
      <p:ext uri="{BB962C8B-B14F-4D97-AF65-F5344CB8AC3E}">
        <p14:creationId xmlns="" xmlns:p14="http://schemas.microsoft.com/office/powerpoint/2010/main" val="24014388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a:t>Le </a:t>
            </a:r>
            <a:r>
              <a:rPr lang="fr-CA" sz="3600" dirty="0" smtClean="0"/>
              <a:t>système </a:t>
            </a:r>
            <a:r>
              <a:rPr lang="fr-CA" sz="3600" dirty="0"/>
              <a:t>de surveillance de la </a:t>
            </a:r>
            <a:r>
              <a:rPr lang="fr-CA" sz="3600" dirty="0" smtClean="0"/>
              <a:t/>
            </a:r>
            <a:br>
              <a:rPr lang="fr-CA" sz="3600" dirty="0" smtClean="0"/>
            </a:br>
            <a:r>
              <a:rPr lang="fr-CA" sz="3600" dirty="0" smtClean="0"/>
              <a:t>vigilance </a:t>
            </a:r>
            <a:r>
              <a:rPr lang="fr-CA" sz="3600" dirty="0"/>
              <a:t>d’</a:t>
            </a:r>
            <a:r>
              <a:rPr lang="fr-CA" sz="3600" dirty="0" err="1"/>
              <a:t>Optalert</a:t>
            </a:r>
            <a:r>
              <a:rPr lang="fr-CA" sz="3600" dirty="0"/>
              <a:t> (1 </a:t>
            </a:r>
            <a:r>
              <a:rPr lang="fr-CA" sz="3600" dirty="0" smtClean="0"/>
              <a:t>de 2</a:t>
            </a:r>
            <a:r>
              <a:rPr lang="fr-CA" sz="3600" dirty="0"/>
              <a:t>) </a:t>
            </a:r>
            <a:endParaRPr lang="en-US" sz="3600" dirty="0"/>
          </a:p>
        </p:txBody>
      </p:sp>
      <p:sp>
        <p:nvSpPr>
          <p:cNvPr id="3" name="Content Placeholder 2"/>
          <p:cNvSpPr>
            <a:spLocks noGrp="1"/>
          </p:cNvSpPr>
          <p:nvPr>
            <p:ph idx="1"/>
            <p:custDataLst>
              <p:tags r:id="rId2"/>
            </p:custDataLst>
          </p:nvPr>
        </p:nvSpPr>
        <p:spPr>
          <a:xfrm>
            <a:off x="457200" y="1600200"/>
            <a:ext cx="4343400" cy="4525963"/>
          </a:xfrm>
        </p:spPr>
        <p:txBody>
          <a:bodyPr>
            <a:normAutofit fontScale="85000" lnSpcReduction="20000"/>
          </a:bodyPr>
          <a:lstStyle/>
          <a:p>
            <a:pPr lvl="0"/>
            <a:r>
              <a:rPr lang="fr-CA" dirty="0"/>
              <a:t>Mesures </a:t>
            </a:r>
            <a:r>
              <a:rPr lang="fr-CA" dirty="0" smtClean="0"/>
              <a:t>oculaires</a:t>
            </a:r>
            <a:r>
              <a:rPr lang="fr-CA" sz="2800" dirty="0"/>
              <a:t> :</a:t>
            </a:r>
            <a:endParaRPr lang="en-US" sz="2800" dirty="0"/>
          </a:p>
          <a:p>
            <a:pPr lvl="1"/>
            <a:r>
              <a:rPr lang="fr-CA" dirty="0"/>
              <a:t>Mesure la vitesse des paupières 500 fois par </a:t>
            </a:r>
            <a:r>
              <a:rPr lang="fr-CA" dirty="0" smtClean="0"/>
              <a:t>seconde.</a:t>
            </a:r>
            <a:endParaRPr lang="en-US" sz="2400" dirty="0"/>
          </a:p>
          <a:p>
            <a:pPr lvl="0"/>
            <a:r>
              <a:rPr lang="fr-CA" dirty="0"/>
              <a:t>Système à deux </a:t>
            </a:r>
            <a:r>
              <a:rPr lang="fr-CA" dirty="0" smtClean="0"/>
              <a:t>volets</a:t>
            </a:r>
            <a:r>
              <a:rPr lang="fr-CA" sz="2800" dirty="0"/>
              <a:t> :</a:t>
            </a:r>
            <a:endParaRPr lang="en-US" sz="2800" dirty="0"/>
          </a:p>
          <a:p>
            <a:pPr lvl="1"/>
            <a:r>
              <a:rPr lang="fr-CA" dirty="0"/>
              <a:t>D</a:t>
            </a:r>
            <a:r>
              <a:rPr lang="fr-CA" dirty="0" smtClean="0"/>
              <a:t>es </a:t>
            </a:r>
            <a:r>
              <a:rPr lang="fr-CA" dirty="0"/>
              <a:t>lunettes portées par le </a:t>
            </a:r>
            <a:r>
              <a:rPr lang="fr-CA" dirty="0" smtClean="0"/>
              <a:t>conducteur.</a:t>
            </a:r>
            <a:endParaRPr lang="en-US" sz="2400" dirty="0"/>
          </a:p>
          <a:p>
            <a:pPr lvl="1"/>
            <a:r>
              <a:rPr lang="fr-CA" dirty="0"/>
              <a:t>U</a:t>
            </a:r>
            <a:r>
              <a:rPr lang="fr-CA" dirty="0" smtClean="0"/>
              <a:t>n </a:t>
            </a:r>
            <a:r>
              <a:rPr lang="fr-CA" dirty="0"/>
              <a:t>indicateur </a:t>
            </a:r>
            <a:r>
              <a:rPr lang="fr-CA" dirty="0" smtClean="0"/>
              <a:t>sur le </a:t>
            </a:r>
            <a:r>
              <a:rPr lang="fr-CA" dirty="0"/>
              <a:t>tableau de </a:t>
            </a:r>
            <a:r>
              <a:rPr lang="fr-CA" dirty="0" smtClean="0"/>
              <a:t>bord.</a:t>
            </a:r>
            <a:endParaRPr lang="en-US" sz="2400" dirty="0"/>
          </a:p>
          <a:p>
            <a:r>
              <a:rPr lang="fr-CA" dirty="0"/>
              <a:t>Le personnel administratif peut suivre </a:t>
            </a:r>
            <a:r>
              <a:rPr lang="fr-CA" dirty="0" smtClean="0"/>
              <a:t>tous les </a:t>
            </a:r>
            <a:r>
              <a:rPr lang="fr-CA" dirty="0"/>
              <a:t>conducteurs en temps </a:t>
            </a:r>
            <a:r>
              <a:rPr lang="fr-CA" dirty="0" smtClean="0"/>
              <a:t>réel. </a:t>
            </a:r>
            <a:endParaRPr lang="en-US" sz="6000" dirty="0"/>
          </a:p>
        </p:txBody>
      </p:sp>
      <p:pic>
        <p:nvPicPr>
          <p:cNvPr id="2051" name="Picture 3"/>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5009535" y="2667000"/>
            <a:ext cx="3723096" cy="1896432"/>
          </a:xfrm>
          <a:prstGeom prst="rect">
            <a:avLst/>
          </a:prstGeom>
          <a:noFill/>
          <a:ln w="190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8977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1"/>
            </p:custDataLst>
          </p:nvPr>
        </p:nvSpPr>
        <p:spPr/>
        <p:txBody>
          <a:bodyPr>
            <a:noAutofit/>
          </a:bodyPr>
          <a:lstStyle/>
          <a:p>
            <a:r>
              <a:rPr lang="fr-CA" sz="3600" dirty="0"/>
              <a:t>Le </a:t>
            </a:r>
            <a:r>
              <a:rPr lang="fr-CA" sz="3600" dirty="0" smtClean="0"/>
              <a:t>système </a:t>
            </a:r>
            <a:r>
              <a:rPr lang="fr-CA" sz="3600" dirty="0"/>
              <a:t>de surveillance de la </a:t>
            </a:r>
            <a:r>
              <a:rPr lang="fr-CA" sz="3600" dirty="0" smtClean="0"/>
              <a:t/>
            </a:r>
            <a:br>
              <a:rPr lang="fr-CA" sz="3600" dirty="0" smtClean="0"/>
            </a:br>
            <a:r>
              <a:rPr lang="fr-CA" sz="3600" dirty="0" smtClean="0"/>
              <a:t>vigilance </a:t>
            </a:r>
            <a:r>
              <a:rPr lang="fr-CA" sz="3600" dirty="0"/>
              <a:t>d’</a:t>
            </a:r>
            <a:r>
              <a:rPr lang="fr-CA" sz="3600" dirty="0" err="1"/>
              <a:t>Optalert</a:t>
            </a:r>
            <a:r>
              <a:rPr lang="fr-CA" sz="3600" dirty="0"/>
              <a:t> (2 </a:t>
            </a:r>
            <a:r>
              <a:rPr lang="fr-CA" sz="3600" dirty="0" smtClean="0"/>
              <a:t>de </a:t>
            </a:r>
            <a:r>
              <a:rPr lang="fr-CA" sz="3600" dirty="0"/>
              <a:t>2)</a:t>
            </a:r>
            <a:endParaRPr lang="en-US" sz="3600" dirty="0"/>
          </a:p>
        </p:txBody>
      </p:sp>
      <p:sp>
        <p:nvSpPr>
          <p:cNvPr id="3" name="Content Placeholder 2"/>
          <p:cNvSpPr>
            <a:spLocks noGrp="1"/>
          </p:cNvSpPr>
          <p:nvPr>
            <p:ph idx="1"/>
            <p:custDataLst>
              <p:tags r:id="rId2"/>
            </p:custDataLst>
          </p:nvPr>
        </p:nvSpPr>
        <p:spPr/>
        <p:txBody>
          <a:bodyPr>
            <a:normAutofit lnSpcReduction="10000"/>
          </a:bodyPr>
          <a:lstStyle/>
          <a:p>
            <a:pPr lvl="0"/>
            <a:r>
              <a:rPr lang="fr-CA" dirty="0"/>
              <a:t>Lunettes portées par le </a:t>
            </a:r>
            <a:r>
              <a:rPr lang="fr-CA" dirty="0" smtClean="0"/>
              <a:t>conducteur</a:t>
            </a:r>
            <a:r>
              <a:rPr lang="fr-CA" sz="2800" dirty="0"/>
              <a:t> :</a:t>
            </a:r>
            <a:endParaRPr lang="en-US" sz="2800" dirty="0"/>
          </a:p>
          <a:p>
            <a:pPr lvl="1"/>
            <a:r>
              <a:rPr lang="fr-CA" sz="2200" dirty="0" smtClean="0"/>
              <a:t>Cinq </a:t>
            </a:r>
            <a:r>
              <a:rPr lang="fr-CA" sz="2200" dirty="0"/>
              <a:t>configurations de lentilles pour différentes conditions </a:t>
            </a:r>
            <a:r>
              <a:rPr lang="fr-CA" sz="2200" dirty="0" smtClean="0"/>
              <a:t>d’éclairage.</a:t>
            </a:r>
            <a:endParaRPr lang="en-US" sz="2200" dirty="0"/>
          </a:p>
          <a:p>
            <a:pPr lvl="1"/>
            <a:r>
              <a:rPr lang="fr-CA" sz="2200" dirty="0" smtClean="0"/>
              <a:t>Compatibles </a:t>
            </a:r>
            <a:r>
              <a:rPr lang="fr-CA" sz="2200" dirty="0"/>
              <a:t>avec les lentilles </a:t>
            </a:r>
            <a:r>
              <a:rPr lang="fr-CA" sz="2200" dirty="0" smtClean="0"/>
              <a:t>d’ordonnance.</a:t>
            </a:r>
            <a:endParaRPr lang="en-US" sz="2200" dirty="0"/>
          </a:p>
          <a:p>
            <a:pPr lvl="1"/>
            <a:r>
              <a:rPr lang="fr-CA" sz="2200" dirty="0" smtClean="0"/>
              <a:t>Transmettent </a:t>
            </a:r>
            <a:r>
              <a:rPr lang="fr-CA" sz="2200" dirty="0"/>
              <a:t>les données sur l’écran à </a:t>
            </a:r>
            <a:endParaRPr lang="fr-CA" sz="2200" dirty="0" smtClean="0"/>
          </a:p>
          <a:p>
            <a:pPr marL="457200" lvl="1" indent="0">
              <a:buNone/>
            </a:pPr>
            <a:r>
              <a:rPr lang="fr-CA" sz="2200" dirty="0" smtClean="0"/>
              <a:t>     cristaux </a:t>
            </a:r>
            <a:r>
              <a:rPr lang="fr-CA" sz="2200" dirty="0"/>
              <a:t>liquides </a:t>
            </a:r>
            <a:r>
              <a:rPr lang="fr-CA" sz="2200" dirty="0" smtClean="0"/>
              <a:t>(ACL). </a:t>
            </a:r>
            <a:endParaRPr lang="en-US" sz="2200" dirty="0"/>
          </a:p>
          <a:p>
            <a:pPr lvl="0"/>
            <a:r>
              <a:rPr lang="fr-CA" dirty="0"/>
              <a:t>Affichage sur </a:t>
            </a:r>
            <a:r>
              <a:rPr lang="fr-CA" dirty="0" smtClean="0"/>
              <a:t>le tableau </a:t>
            </a:r>
            <a:r>
              <a:rPr lang="fr-CA" dirty="0"/>
              <a:t>de </a:t>
            </a:r>
            <a:r>
              <a:rPr lang="fr-CA" dirty="0" smtClean="0"/>
              <a:t>		         bord</a:t>
            </a:r>
            <a:r>
              <a:rPr lang="fr-CA" sz="2800" dirty="0"/>
              <a:t> :</a:t>
            </a:r>
            <a:endParaRPr lang="en-US" sz="2800" dirty="0"/>
          </a:p>
          <a:p>
            <a:pPr lvl="1"/>
            <a:r>
              <a:rPr lang="fr-CA" sz="2200" dirty="0"/>
              <a:t>F</a:t>
            </a:r>
            <a:r>
              <a:rPr lang="fr-CA" sz="2200" dirty="0" smtClean="0"/>
              <a:t>ournit une mesure de la somnolence.</a:t>
            </a:r>
            <a:endParaRPr lang="en-US" sz="2200" dirty="0"/>
          </a:p>
          <a:p>
            <a:pPr lvl="1"/>
            <a:r>
              <a:rPr lang="fr-CA" sz="2200" dirty="0"/>
              <a:t>I</a:t>
            </a:r>
            <a:r>
              <a:rPr lang="fr-CA" sz="2200" dirty="0" smtClean="0"/>
              <a:t>ndique </a:t>
            </a:r>
            <a:r>
              <a:rPr lang="fr-CA" sz="2200" dirty="0"/>
              <a:t>le niveau de risque </a:t>
            </a:r>
            <a:r>
              <a:rPr lang="fr-CA" sz="2200" dirty="0" smtClean="0"/>
              <a:t>actuel.</a:t>
            </a:r>
            <a:endParaRPr lang="en-US" sz="2200" dirty="0"/>
          </a:p>
          <a:p>
            <a:pPr lvl="1"/>
            <a:r>
              <a:rPr lang="fr-CA" sz="2200" dirty="0" smtClean="0"/>
              <a:t>Utilise un écran ACL facile </a:t>
            </a:r>
            <a:r>
              <a:rPr lang="fr-CA" sz="2200" dirty="0"/>
              <a:t>à </a:t>
            </a:r>
            <a:r>
              <a:rPr lang="fr-CA" sz="2200" dirty="0" smtClean="0"/>
              <a:t>lire.</a:t>
            </a:r>
            <a:endParaRPr lang="en-US" sz="2200" dirty="0"/>
          </a:p>
        </p:txBody>
      </p:sp>
      <p:pic>
        <p:nvPicPr>
          <p:cNvPr id="3074" name="Picture 2"/>
          <p:cNvPicPr>
            <a:picLocks noChangeArrowheads="1"/>
          </p:cNvPicPr>
          <p:nvPr>
            <p:custDataLst>
              <p:tags r:id="rId3"/>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13704" y="3236976"/>
            <a:ext cx="1225296" cy="22494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custDataLst>
              <p:tags r:id="rId4"/>
            </p:custDataLst>
          </p:nvPr>
        </p:nvPicPr>
        <p:blipFill>
          <a:blip r:embed="rId8" cstate="print">
            <a:extLst>
              <a:ext uri="{28A0092B-C50C-407E-A947-70E740481C1C}">
                <a14:useLocalDpi xmlns="" xmlns:a14="http://schemas.microsoft.com/office/drawing/2010/main" val="0"/>
              </a:ext>
            </a:extLst>
          </a:blip>
          <a:srcRect/>
          <a:stretch>
            <a:fillRect/>
          </a:stretch>
        </p:blipFill>
        <p:spPr bwMode="auto">
          <a:xfrm>
            <a:off x="7458075" y="2686616"/>
            <a:ext cx="1228725" cy="225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56985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Objectifs du module 10</a:t>
            </a:r>
            <a:endParaRPr lang="en-US" sz="3600" dirty="0"/>
          </a:p>
        </p:txBody>
      </p:sp>
      <p:sp>
        <p:nvSpPr>
          <p:cNvPr id="4" name="Content Placeholder 1"/>
          <p:cNvSpPr>
            <a:spLocks noGrp="1"/>
          </p:cNvSpPr>
          <p:nvPr>
            <p:ph idx="1"/>
            <p:custDataLst>
              <p:tags r:id="rId2"/>
            </p:custDataLst>
          </p:nvPr>
        </p:nvSpPr>
        <p:spPr>
          <a:xfrm>
            <a:off x="381000" y="1600200"/>
            <a:ext cx="8610600" cy="4953000"/>
          </a:xfrm>
        </p:spPr>
        <p:txBody>
          <a:bodyPr>
            <a:normAutofit fontScale="92500" lnSpcReduction="10000"/>
          </a:bodyPr>
          <a:lstStyle/>
          <a:p>
            <a:pPr lvl="0"/>
            <a:r>
              <a:rPr lang="fr-CA" sz="2400" dirty="0"/>
              <a:t>Définir et </a:t>
            </a:r>
            <a:r>
              <a:rPr lang="fr-CA" sz="2400" dirty="0" smtClean="0"/>
              <a:t>reconnaître les </a:t>
            </a:r>
            <a:r>
              <a:rPr lang="fr-CA" sz="2400" dirty="0"/>
              <a:t>technologies de gestion de la fatigue (TGF) </a:t>
            </a:r>
            <a:r>
              <a:rPr lang="fr-CA" sz="2400" dirty="0" smtClean="0"/>
              <a:t>ainsi que leur </a:t>
            </a:r>
            <a:r>
              <a:rPr lang="fr-CA" sz="2400" dirty="0"/>
              <a:t>rôle dans une culture globale de </a:t>
            </a:r>
            <a:r>
              <a:rPr lang="fr-CA" sz="2400" dirty="0" smtClean="0"/>
              <a:t>la sécurité.</a:t>
            </a:r>
            <a:endParaRPr lang="en-US" sz="2400" dirty="0"/>
          </a:p>
          <a:p>
            <a:pPr lvl="0"/>
            <a:r>
              <a:rPr lang="fr-CA" sz="2400" dirty="0"/>
              <a:t>Discerner les différences entre les diverses catégories de TGF et entre les approches à </a:t>
            </a:r>
            <a:r>
              <a:rPr lang="fr-CA" sz="2400" dirty="0" smtClean="0"/>
              <a:t>mesures multiples </a:t>
            </a:r>
            <a:r>
              <a:rPr lang="fr-CA" sz="2400" dirty="0"/>
              <a:t>et les approches à </a:t>
            </a:r>
            <a:r>
              <a:rPr lang="fr-CA" sz="2400" dirty="0" smtClean="0"/>
              <a:t>mesure unique.</a:t>
            </a:r>
            <a:endParaRPr lang="en-US" sz="2400" dirty="0"/>
          </a:p>
          <a:p>
            <a:pPr lvl="0"/>
            <a:r>
              <a:rPr lang="fr-CA" sz="2400" dirty="0" smtClean="0"/>
              <a:t>Connaître certains modèles </a:t>
            </a:r>
            <a:r>
              <a:rPr lang="fr-CA" sz="2400" dirty="0"/>
              <a:t>de TGF actuellement </a:t>
            </a:r>
            <a:r>
              <a:rPr lang="fr-CA" sz="2400" dirty="0" smtClean="0"/>
              <a:t>offerts </a:t>
            </a:r>
            <a:r>
              <a:rPr lang="fr-CA" sz="2400" dirty="0"/>
              <a:t>sur le marché et leurs spécifications </a:t>
            </a:r>
            <a:r>
              <a:rPr lang="fr-CA" sz="2400" dirty="0" smtClean="0"/>
              <a:t>générales. </a:t>
            </a:r>
            <a:endParaRPr lang="en-US" sz="2400" dirty="0"/>
          </a:p>
          <a:p>
            <a:pPr lvl="0"/>
            <a:r>
              <a:rPr lang="fr-CA" sz="2400" dirty="0"/>
              <a:t>Comprendre les </a:t>
            </a:r>
            <a:r>
              <a:rPr lang="fr-CA" sz="2400" dirty="0" smtClean="0"/>
              <a:t>points à considérer dans l’implantation </a:t>
            </a:r>
            <a:r>
              <a:rPr lang="fr-CA" sz="2400" dirty="0"/>
              <a:t>des </a:t>
            </a:r>
            <a:r>
              <a:rPr lang="fr-CA" sz="2400" dirty="0" smtClean="0"/>
              <a:t>TGF, </a:t>
            </a:r>
            <a:r>
              <a:rPr lang="fr-CA" sz="2400" dirty="0"/>
              <a:t>notamment </a:t>
            </a:r>
            <a:r>
              <a:rPr lang="fr-CA" sz="2400" dirty="0" smtClean="0"/>
              <a:t>les </a:t>
            </a:r>
            <a:r>
              <a:rPr lang="fr-CA" sz="2400" dirty="0"/>
              <a:t>coûts, le </a:t>
            </a:r>
            <a:r>
              <a:rPr lang="fr-CA" sz="2400" dirty="0" smtClean="0"/>
              <a:t>rendement de l’investissement</a:t>
            </a:r>
            <a:r>
              <a:rPr lang="fr-CA" sz="2400" dirty="0"/>
              <a:t>, les protocoles d’utilisation, les mesures de performance, la formation et l’adhésion </a:t>
            </a:r>
            <a:r>
              <a:rPr lang="fr-CA" sz="2400" dirty="0" smtClean="0"/>
              <a:t>des conducteurs.</a:t>
            </a:r>
            <a:endParaRPr lang="en-US" sz="2400" dirty="0"/>
          </a:p>
          <a:p>
            <a:pPr lvl="0"/>
            <a:r>
              <a:rPr lang="fr-CA" sz="2400" dirty="0"/>
              <a:t>Comprendre les </a:t>
            </a:r>
            <a:r>
              <a:rPr lang="fr-CA" sz="2400" dirty="0" smtClean="0"/>
              <a:t>questions fondamentales concernant </a:t>
            </a:r>
            <a:r>
              <a:rPr lang="fr-CA" sz="2400" dirty="0"/>
              <a:t>l’efficacité des </a:t>
            </a:r>
            <a:r>
              <a:rPr lang="fr-CA" sz="2400" dirty="0" smtClean="0"/>
              <a:t>TGF.</a:t>
            </a:r>
            <a:endParaRPr lang="en-US" sz="2400" dirty="0"/>
          </a:p>
          <a:p>
            <a:r>
              <a:rPr lang="fr-CA" sz="2400" dirty="0"/>
              <a:t>Comprendre que les TGF doivent être utilisées dans le cadre d’un programme complet de gestion de la fatigue </a:t>
            </a:r>
            <a:r>
              <a:rPr lang="fr-CA" sz="2400" dirty="0" smtClean="0"/>
              <a:t>(</a:t>
            </a:r>
            <a:r>
              <a:rPr lang="fr-CA" sz="2400" dirty="0"/>
              <a:t>PGF</a:t>
            </a:r>
            <a:r>
              <a:rPr lang="fr-CA" sz="2400" dirty="0" smtClean="0"/>
              <a:t>).</a:t>
            </a:r>
            <a:endParaRPr lang="en-US" sz="2400" b="0" i="0" dirty="0">
              <a:latin typeface="Calibri"/>
              <a:ea typeface="+mn-ea"/>
              <a:cs typeface="+mn-cs"/>
            </a:endParaRPr>
          </a:p>
        </p:txBody>
      </p:sp>
    </p:spTree>
    <p:extLst>
      <p:ext uri="{BB962C8B-B14F-4D97-AF65-F5344CB8AC3E}">
        <p14:creationId xmlns="" xmlns:p14="http://schemas.microsoft.com/office/powerpoint/2010/main" val="1914635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274638"/>
            <a:ext cx="8305800" cy="1143000"/>
          </a:xfrm>
        </p:spPr>
        <p:txBody>
          <a:bodyPr>
            <a:noAutofit/>
          </a:bodyPr>
          <a:lstStyle/>
          <a:p>
            <a:r>
              <a:rPr lang="fr-CA" sz="3000" dirty="0" smtClean="0"/>
              <a:t>Les TGF utilisant la cinématique </a:t>
            </a:r>
            <a:r>
              <a:rPr lang="fr-CA" sz="3000" dirty="0"/>
              <a:t>du </a:t>
            </a:r>
            <a:r>
              <a:rPr lang="fr-CA" sz="3000" dirty="0" smtClean="0"/>
              <a:t>véhicule et les </a:t>
            </a:r>
            <a:r>
              <a:rPr lang="fr-CA" sz="3000" dirty="0"/>
              <a:t>interventions du conducteur </a:t>
            </a:r>
            <a:endParaRPr lang="en-US" sz="3000" dirty="0"/>
          </a:p>
        </p:txBody>
      </p:sp>
      <p:graphicFrame>
        <p:nvGraphicFramePr>
          <p:cNvPr id="4" name="Content Placeholder 3"/>
          <p:cNvGraphicFramePr>
            <a:graphicFrameLocks noGrp="1"/>
          </p:cNvGraphicFramePr>
          <p:nvPr>
            <p:ph idx="1"/>
            <p:custDataLst>
              <p:tags r:id="rId2"/>
            </p:custDataLst>
            <p:extLst>
              <p:ext uri="{D42A27DB-BD31-4B8C-83A1-F6EECF244321}">
                <p14:modId xmlns="" xmlns:p14="http://schemas.microsoft.com/office/powerpoint/2010/main" val="2486961768"/>
              </p:ext>
            </p:extLst>
          </p:nvPr>
        </p:nvGraphicFramePr>
        <p:xfrm>
          <a:off x="381000" y="1524000"/>
          <a:ext cx="8229601" cy="4171188"/>
        </p:xfrm>
        <a:graphic>
          <a:graphicData uri="http://schemas.openxmlformats.org/drawingml/2006/table">
            <a:tbl>
              <a:tblPr firstRow="1" bandRow="1">
                <a:tableStyleId>{5C22544A-7EE6-4342-B048-85BDC9FD1C3A}</a:tableStyleId>
              </a:tblPr>
              <a:tblGrid>
                <a:gridCol w="1502797"/>
                <a:gridCol w="1431235"/>
                <a:gridCol w="1431235"/>
                <a:gridCol w="1717482"/>
                <a:gridCol w="1080051"/>
                <a:gridCol w="1066801"/>
              </a:tblGrid>
              <a:tr h="533400">
                <a:tc>
                  <a:txBody>
                    <a:bodyPr/>
                    <a:lstStyle/>
                    <a:p>
                      <a:pPr marL="0" marR="0" algn="ctr">
                        <a:lnSpc>
                          <a:spcPct val="115000"/>
                        </a:lnSpc>
                        <a:spcBef>
                          <a:spcPts val="0"/>
                        </a:spcBef>
                        <a:spcAft>
                          <a:spcPts val="0"/>
                        </a:spcAft>
                      </a:pPr>
                      <a:r>
                        <a:rPr lang="en-US" sz="1100" b="1" dirty="0" err="1">
                          <a:effectLst/>
                          <a:latin typeface="Calibri"/>
                          <a:ea typeface="Calibri"/>
                          <a:cs typeface="Times New Roman"/>
                        </a:rPr>
                        <a:t>Système</a:t>
                      </a:r>
                      <a:endParaRPr lang="en-US" sz="1100" dirty="0">
                        <a:effectLst/>
                        <a:latin typeface="Calibri"/>
                        <a:ea typeface="Calibri"/>
                        <a:cs typeface="Times New Roman"/>
                      </a:endParaRPr>
                    </a:p>
                  </a:txBody>
                  <a:tcPr marL="85725" marR="85725"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err="1">
                          <a:effectLst/>
                          <a:latin typeface="Calibri"/>
                          <a:ea typeface="Calibri"/>
                          <a:cs typeface="Times New Roman"/>
                        </a:rPr>
                        <a:t>Fournisseur</a:t>
                      </a:r>
                      <a:endParaRPr lang="en-US" sz="1100" dirty="0">
                        <a:effectLst/>
                        <a:latin typeface="Calibri"/>
                        <a:ea typeface="Calibri"/>
                        <a:cs typeface="Times New Roman"/>
                      </a:endParaRPr>
                    </a:p>
                  </a:txBody>
                  <a:tcPr marL="85725" marR="85725"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err="1">
                          <a:effectLst/>
                          <a:latin typeface="Calibri"/>
                          <a:ea typeface="Calibri"/>
                          <a:cs typeface="Times New Roman"/>
                        </a:rPr>
                        <a:t>Mesures</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100" b="1" dirty="0">
                          <a:effectLst/>
                          <a:latin typeface="Calibri"/>
                          <a:ea typeface="Calibri"/>
                          <a:cs typeface="Times New Roman"/>
                        </a:rPr>
                        <a:t>de performance</a:t>
                      </a:r>
                      <a:endParaRPr lang="en-US" sz="1100" dirty="0">
                        <a:effectLst/>
                        <a:latin typeface="Calibri"/>
                        <a:ea typeface="Calibri"/>
                        <a:cs typeface="Times New Roman"/>
                      </a:endParaRPr>
                    </a:p>
                  </a:txBody>
                  <a:tcPr marL="85725" marR="85725"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a:ea typeface="Calibri"/>
                          <a:cs typeface="Times New Roman"/>
                        </a:rPr>
                        <a:t>Interface utilisateur</a:t>
                      </a:r>
                      <a:endParaRPr lang="en-US" sz="1100">
                        <a:effectLst/>
                        <a:latin typeface="Calibri"/>
                        <a:ea typeface="Calibri"/>
                        <a:cs typeface="Times New Roman"/>
                      </a:endParaRPr>
                    </a:p>
                  </a:txBody>
                  <a:tcPr marL="85725" marR="85725"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err="1" smtClean="0">
                          <a:solidFill>
                            <a:schemeClr val="bg1"/>
                          </a:solidFill>
                          <a:effectLst/>
                          <a:latin typeface="+mn-lt"/>
                          <a:ea typeface="Calibri"/>
                          <a:cs typeface="Times New Roman"/>
                        </a:rPr>
                        <a:t>Alerte</a:t>
                      </a:r>
                      <a:r>
                        <a:rPr lang="en-US" sz="1100" b="1" dirty="0" smtClean="0">
                          <a:solidFill>
                            <a:schemeClr val="bg1"/>
                          </a:solidFill>
                          <a:effectLst/>
                          <a:latin typeface="+mn-lt"/>
                          <a:ea typeface="Calibri"/>
                          <a:cs typeface="Times New Roman"/>
                        </a:rPr>
                        <a:t> pour le</a:t>
                      </a:r>
                      <a:r>
                        <a:rPr lang="en-US" sz="1100" b="1" dirty="0" smtClean="0">
                          <a:effectLst/>
                          <a:latin typeface="+mn-lt"/>
                          <a:ea typeface="Calibri"/>
                          <a:cs typeface="Times New Roman"/>
                        </a:rPr>
                        <a:t>s</a:t>
                      </a:r>
                      <a:endParaRPr lang="en-US" sz="1100" dirty="0" smtClean="0">
                        <a:effectLst/>
                        <a:latin typeface="+mn-lt"/>
                        <a:ea typeface="Calibri"/>
                        <a:cs typeface="Times New Roman"/>
                      </a:endParaRPr>
                    </a:p>
                    <a:p>
                      <a:pPr marL="0" marR="0" algn="ctr">
                        <a:lnSpc>
                          <a:spcPct val="115000"/>
                        </a:lnSpc>
                        <a:spcBef>
                          <a:spcPts val="0"/>
                        </a:spcBef>
                        <a:spcAft>
                          <a:spcPts val="0"/>
                        </a:spcAft>
                      </a:pPr>
                      <a:r>
                        <a:rPr lang="en-US" sz="1100" b="1" dirty="0" err="1" smtClean="0">
                          <a:effectLst/>
                          <a:latin typeface="Calibri"/>
                          <a:ea typeface="Calibri"/>
                          <a:cs typeface="Times New Roman"/>
                        </a:rPr>
                        <a:t>conducteurs</a:t>
                      </a:r>
                      <a:endParaRPr lang="en-US" sz="1100" dirty="0">
                        <a:effectLst/>
                        <a:latin typeface="Calibri"/>
                        <a:ea typeface="Calibri"/>
                        <a:cs typeface="Times New Roman"/>
                      </a:endParaRPr>
                    </a:p>
                  </a:txBody>
                  <a:tcPr marL="85725" marR="85725"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err="1">
                          <a:effectLst/>
                          <a:latin typeface="Calibri"/>
                          <a:ea typeface="Calibri"/>
                          <a:cs typeface="Times New Roman"/>
                        </a:rPr>
                        <a:t>Coût</a:t>
                      </a:r>
                      <a:r>
                        <a:rPr lang="en-US" sz="1100" b="1" dirty="0">
                          <a:effectLst/>
                          <a:latin typeface="Calibri"/>
                          <a:ea typeface="Calibri"/>
                          <a:cs typeface="Times New Roman"/>
                        </a:rPr>
                        <a:t> ($ US)</a:t>
                      </a:r>
                      <a:endParaRPr lang="en-US" sz="1100" dirty="0">
                        <a:effectLst/>
                        <a:latin typeface="Calibri"/>
                        <a:ea typeface="Calibri"/>
                        <a:cs typeface="Times New Roman"/>
                      </a:endParaRPr>
                    </a:p>
                    <a:p>
                      <a:pPr marL="0" marR="0" algn="ctr">
                        <a:lnSpc>
                          <a:spcPct val="115000"/>
                        </a:lnSpc>
                        <a:spcBef>
                          <a:spcPts val="0"/>
                        </a:spcBef>
                        <a:spcAft>
                          <a:spcPts val="0"/>
                        </a:spcAft>
                      </a:pPr>
                      <a:r>
                        <a:rPr lang="en-US" sz="1100" b="1" dirty="0">
                          <a:effectLst/>
                          <a:latin typeface="Calibri"/>
                          <a:ea typeface="Calibri"/>
                          <a:cs typeface="Times New Roman"/>
                        </a:rPr>
                        <a:t>par </a:t>
                      </a:r>
                      <a:r>
                        <a:rPr lang="en-US" sz="1100" b="1" dirty="0" err="1">
                          <a:effectLst/>
                          <a:latin typeface="Calibri"/>
                          <a:ea typeface="Calibri"/>
                          <a:cs typeface="Times New Roman"/>
                        </a:rPr>
                        <a:t>système</a:t>
                      </a:r>
                      <a:endParaRPr lang="en-US" sz="1100" dirty="0">
                        <a:effectLst/>
                        <a:latin typeface="Calibri"/>
                        <a:ea typeface="Calibri"/>
                        <a:cs typeface="Times New Roman"/>
                      </a:endParaRPr>
                    </a:p>
                  </a:txBody>
                  <a:tcPr marL="85725" marR="85725"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57250">
                <a:tc>
                  <a:txBody>
                    <a:bodyPr/>
                    <a:lstStyle/>
                    <a:p>
                      <a:pPr marL="0" marR="0" algn="l">
                        <a:lnSpc>
                          <a:spcPct val="115000"/>
                        </a:lnSpc>
                        <a:spcBef>
                          <a:spcPts val="0"/>
                        </a:spcBef>
                        <a:spcAft>
                          <a:spcPts val="0"/>
                        </a:spcAft>
                      </a:pPr>
                      <a:r>
                        <a:rPr lang="en-US" sz="1100" dirty="0" err="1" smtClean="0">
                          <a:solidFill>
                            <a:schemeClr val="tx1"/>
                          </a:solidFill>
                          <a:effectLst/>
                          <a:latin typeface="Calibri"/>
                          <a:ea typeface="Calibri"/>
                          <a:cs typeface="Times New Roman"/>
                        </a:rPr>
                        <a:t>Système</a:t>
                      </a:r>
                      <a:r>
                        <a:rPr lang="en-US" sz="1100" dirty="0" smtClean="0">
                          <a:solidFill>
                            <a:schemeClr val="tx1"/>
                          </a:solidFill>
                          <a:effectLst/>
                          <a:latin typeface="Calibri"/>
                          <a:ea typeface="Calibri"/>
                          <a:cs typeface="Times New Roman"/>
                        </a:rPr>
                        <a:t> de </a:t>
                      </a:r>
                      <a:r>
                        <a:rPr lang="en-US" sz="1100" dirty="0" err="1" smtClean="0">
                          <a:solidFill>
                            <a:schemeClr val="tx1"/>
                          </a:solidFill>
                          <a:effectLst/>
                          <a:latin typeface="Calibri"/>
                          <a:ea typeface="Calibri"/>
                          <a:cs typeface="Times New Roman"/>
                        </a:rPr>
                        <a:t>suivi</a:t>
                      </a:r>
                      <a:r>
                        <a:rPr lang="en-US" sz="1100" dirty="0" smtClean="0">
                          <a:solidFill>
                            <a:schemeClr val="tx1"/>
                          </a:solidFill>
                          <a:effectLst/>
                          <a:latin typeface="Calibri"/>
                          <a:ea typeface="Calibri"/>
                          <a:cs typeface="Times New Roman"/>
                        </a:rPr>
                        <a:t> de </a:t>
                      </a:r>
                      <a:r>
                        <a:rPr lang="en-US" sz="1100" dirty="0" err="1" smtClean="0">
                          <a:solidFill>
                            <a:schemeClr val="tx1"/>
                          </a:solidFill>
                          <a:effectLst/>
                          <a:latin typeface="Calibri"/>
                          <a:ea typeface="Calibri"/>
                          <a:cs typeface="Times New Roman"/>
                        </a:rPr>
                        <a:t>voie</a:t>
                      </a:r>
                      <a:r>
                        <a:rPr lang="en-US" sz="1100" dirty="0" smtClean="0">
                          <a:solidFill>
                            <a:schemeClr val="tx1"/>
                          </a:solidFill>
                          <a:effectLst/>
                          <a:latin typeface="Calibri"/>
                          <a:ea typeface="Calibri"/>
                          <a:cs typeface="Times New Roman"/>
                        </a:rPr>
                        <a:t> </a:t>
                      </a:r>
                      <a:r>
                        <a:rPr lang="en-US" sz="1100" dirty="0" err="1" smtClean="0">
                          <a:solidFill>
                            <a:schemeClr val="tx1"/>
                          </a:solidFill>
                          <a:effectLst/>
                          <a:latin typeface="Calibri"/>
                          <a:ea typeface="Calibri"/>
                          <a:cs typeface="Times New Roman"/>
                        </a:rPr>
                        <a:t>Autovue</a:t>
                      </a:r>
                      <a:endParaRPr lang="en-US" sz="1100" dirty="0">
                        <a:solidFill>
                          <a:schemeClr val="tx1"/>
                        </a:solidFill>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r>
                        <a:rPr lang="en-US" sz="1100" dirty="0" err="1" smtClean="0">
                          <a:latin typeface="+mj-lt"/>
                          <a:cs typeface="Arial" pitchFamily="34" charset="0"/>
                          <a:hlinkClick r:id="rId6"/>
                        </a:rPr>
                        <a:t>Bendix</a:t>
                      </a:r>
                      <a:r>
                        <a:rPr lang="en-US" sz="1100" baseline="0" dirty="0" smtClean="0">
                          <a:latin typeface="+mj-lt"/>
                          <a:cs typeface="Arial" pitchFamily="34" charset="0"/>
                          <a:hlinkClick r:id="rId6"/>
                        </a:rPr>
                        <a:t> Commercial Vehicle Systems</a:t>
                      </a:r>
                      <a:endParaRPr lang="en-US" sz="1100" dirty="0">
                        <a:latin typeface="+mj-lt"/>
                        <a:cs typeface="Arial" pitchFamily="34" charset="0"/>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err="1">
                          <a:solidFill>
                            <a:schemeClr val="tx1"/>
                          </a:solidFill>
                          <a:effectLst/>
                          <a:latin typeface="Calibri"/>
                          <a:ea typeface="Calibri"/>
                          <a:cs typeface="Times New Roman"/>
                        </a:rPr>
                        <a:t>Suivi</a:t>
                      </a:r>
                      <a:r>
                        <a:rPr lang="en-US" sz="1100" dirty="0">
                          <a:solidFill>
                            <a:schemeClr val="tx1"/>
                          </a:solidFill>
                          <a:effectLst/>
                          <a:latin typeface="Calibri"/>
                          <a:ea typeface="Calibri"/>
                          <a:cs typeface="Times New Roman"/>
                        </a:rPr>
                        <a:t> de </a:t>
                      </a:r>
                      <a:r>
                        <a:rPr lang="en-US" sz="1100" dirty="0" err="1" smtClean="0">
                          <a:solidFill>
                            <a:schemeClr val="tx1"/>
                          </a:solidFill>
                          <a:effectLst/>
                          <a:latin typeface="Calibri"/>
                          <a:ea typeface="Calibri"/>
                          <a:cs typeface="Times New Roman"/>
                        </a:rPr>
                        <a:t>voie</a:t>
                      </a:r>
                      <a:endParaRPr lang="en-US" sz="1100" dirty="0">
                        <a:solidFill>
                          <a:schemeClr val="tx1"/>
                        </a:solidFill>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fr-CA" sz="1100" dirty="0">
                          <a:effectLst/>
                          <a:latin typeface="Calibri"/>
                          <a:ea typeface="Calibri"/>
                          <a:cs typeface="Times New Roman"/>
                        </a:rPr>
                        <a:t>Caméra sur le pare-brise et ordinateur </a:t>
                      </a:r>
                      <a:r>
                        <a:rPr lang="fr-CA" sz="1100" dirty="0" smtClean="0">
                          <a:effectLst/>
                          <a:latin typeface="Calibri"/>
                          <a:ea typeface="Calibri"/>
                          <a:cs typeface="Times New Roman"/>
                        </a:rPr>
                        <a:t>en</a:t>
                      </a:r>
                      <a:r>
                        <a:rPr lang="fr-CA" sz="1100" baseline="0" dirty="0" smtClean="0">
                          <a:effectLst/>
                          <a:latin typeface="Calibri"/>
                          <a:ea typeface="Calibri"/>
                          <a:cs typeface="Times New Roman"/>
                        </a:rPr>
                        <a:t> </a:t>
                      </a:r>
                      <a:r>
                        <a:rPr lang="fr-CA" sz="1100" dirty="0" smtClean="0">
                          <a:effectLst/>
                          <a:latin typeface="Calibri"/>
                          <a:ea typeface="Calibri"/>
                          <a:cs typeface="Times New Roman"/>
                        </a:rPr>
                        <a:t>dessous </a:t>
                      </a:r>
                      <a:r>
                        <a:rPr lang="fr-CA" sz="1100" dirty="0">
                          <a:effectLst/>
                          <a:latin typeface="Calibri"/>
                          <a:ea typeface="Calibri"/>
                          <a:cs typeface="Times New Roman"/>
                        </a:rPr>
                        <a:t>du tableau de bord</a:t>
                      </a:r>
                      <a:endParaRPr lang="en-US" sz="1100" dirty="0">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err="1" smtClean="0">
                          <a:solidFill>
                            <a:schemeClr val="tx1"/>
                          </a:solidFill>
                          <a:effectLst/>
                          <a:latin typeface="Calibri"/>
                          <a:ea typeface="Calibri"/>
                          <a:cs typeface="Times New Roman"/>
                        </a:rPr>
                        <a:t>Sonore</a:t>
                      </a:r>
                      <a:r>
                        <a:rPr lang="en-US" sz="1100" dirty="0" smtClean="0">
                          <a:solidFill>
                            <a:schemeClr val="tx1"/>
                          </a:solidFill>
                          <a:effectLst/>
                          <a:latin typeface="Calibri"/>
                          <a:ea typeface="Calibri"/>
                          <a:cs typeface="Times New Roman"/>
                        </a:rPr>
                        <a:t> </a:t>
                      </a:r>
                      <a:endParaRPr lang="en-US" sz="1100" dirty="0">
                        <a:solidFill>
                          <a:schemeClr val="tx1"/>
                        </a:solidFill>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830 $</a:t>
                      </a:r>
                      <a:r>
                        <a:rPr lang="en-US" sz="1100" b="1" dirty="0" smtClean="0">
                          <a:effectLst/>
                          <a:latin typeface="Calibri"/>
                          <a:ea typeface="Calibri"/>
                          <a:cs typeface="Times New Roman"/>
                        </a:rPr>
                        <a:t>^</a:t>
                      </a:r>
                      <a:endParaRPr lang="en-US" sz="1100" dirty="0">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57250">
                <a:tc>
                  <a:txBody>
                    <a:bodyPr/>
                    <a:lstStyle/>
                    <a:p>
                      <a:pPr marL="0" marR="0" algn="l">
                        <a:lnSpc>
                          <a:spcPct val="115000"/>
                        </a:lnSpc>
                        <a:spcBef>
                          <a:spcPts val="0"/>
                        </a:spcBef>
                        <a:spcAft>
                          <a:spcPts val="0"/>
                        </a:spcAft>
                      </a:pPr>
                      <a:r>
                        <a:rPr lang="en-US" sz="1100" dirty="0" err="1">
                          <a:effectLst/>
                          <a:latin typeface="Calibri"/>
                          <a:ea typeface="Calibri"/>
                          <a:cs typeface="Times New Roman"/>
                        </a:rPr>
                        <a:t>Mobileye</a:t>
                      </a:r>
                      <a:r>
                        <a:rPr lang="en-US" sz="1100" dirty="0">
                          <a:effectLst/>
                          <a:latin typeface="Calibri"/>
                          <a:ea typeface="Calibri"/>
                          <a:cs typeface="Times New Roman"/>
                        </a:rPr>
                        <a:t> C2-270</a:t>
                      </a: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u="sng" dirty="0" err="1">
                          <a:solidFill>
                            <a:srgbClr val="0000FF"/>
                          </a:solidFill>
                          <a:effectLst/>
                          <a:latin typeface="Calibri"/>
                          <a:ea typeface="Calibri"/>
                          <a:cs typeface="Times New Roman"/>
                          <a:hlinkClick r:id="rId7"/>
                        </a:rPr>
                        <a:t>Mobileye</a:t>
                      </a:r>
                      <a:endParaRPr lang="en-US" sz="1100" dirty="0">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err="1">
                          <a:solidFill>
                            <a:schemeClr val="tx1"/>
                          </a:solidFill>
                          <a:effectLst/>
                          <a:latin typeface="Calibri"/>
                          <a:ea typeface="Calibri"/>
                          <a:cs typeface="Times New Roman"/>
                        </a:rPr>
                        <a:t>Suivi</a:t>
                      </a:r>
                      <a:r>
                        <a:rPr lang="en-US" sz="1100" dirty="0">
                          <a:solidFill>
                            <a:schemeClr val="tx1"/>
                          </a:solidFill>
                          <a:effectLst/>
                          <a:latin typeface="Calibri"/>
                          <a:ea typeface="Calibri"/>
                          <a:cs typeface="Times New Roman"/>
                        </a:rPr>
                        <a:t> </a:t>
                      </a:r>
                      <a:r>
                        <a:rPr lang="en-US" sz="1100" dirty="0" smtClean="0">
                          <a:solidFill>
                            <a:schemeClr val="tx1"/>
                          </a:solidFill>
                          <a:effectLst/>
                          <a:latin typeface="Calibri"/>
                          <a:ea typeface="Calibri"/>
                          <a:cs typeface="Times New Roman"/>
                        </a:rPr>
                        <a:t>de</a:t>
                      </a:r>
                      <a:r>
                        <a:rPr lang="en-US" sz="1100" dirty="0" smtClean="0">
                          <a:solidFill>
                            <a:schemeClr val="tx1"/>
                          </a:solidFill>
                          <a:effectLst/>
                          <a:latin typeface="+mn-lt"/>
                          <a:ea typeface="Calibri"/>
                          <a:cs typeface="Times New Roman"/>
                        </a:rPr>
                        <a:t> </a:t>
                      </a:r>
                      <a:r>
                        <a:rPr lang="en-US" sz="1100" dirty="0" err="1" smtClean="0">
                          <a:solidFill>
                            <a:schemeClr val="tx1"/>
                          </a:solidFill>
                          <a:effectLst/>
                          <a:latin typeface="+mn-lt"/>
                          <a:ea typeface="Calibri"/>
                          <a:cs typeface="Times New Roman"/>
                        </a:rPr>
                        <a:t>voie</a:t>
                      </a:r>
                      <a:endParaRPr lang="en-US" sz="1100" dirty="0" smtClean="0">
                        <a:solidFill>
                          <a:schemeClr val="tx1"/>
                        </a:solidFill>
                        <a:effectLst/>
                        <a:latin typeface="+mn-lt"/>
                        <a:ea typeface="Calibri"/>
                        <a:cs typeface="Times New Roman"/>
                      </a:endParaRPr>
                    </a:p>
                    <a:p>
                      <a:pPr marL="0" marR="0" algn="ctr">
                        <a:lnSpc>
                          <a:spcPct val="115000"/>
                        </a:lnSpc>
                        <a:spcBef>
                          <a:spcPts val="0"/>
                        </a:spcBef>
                        <a:spcAft>
                          <a:spcPts val="0"/>
                        </a:spcAft>
                      </a:pPr>
                      <a:endParaRPr lang="en-US" sz="1100" dirty="0">
                        <a:solidFill>
                          <a:schemeClr val="tx1"/>
                        </a:solidFill>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fr-CA" sz="1100" dirty="0" smtClean="0">
                          <a:solidFill>
                            <a:schemeClr val="tx1"/>
                          </a:solidFill>
                          <a:effectLst/>
                          <a:latin typeface="Calibri"/>
                          <a:ea typeface="Calibri"/>
                          <a:cs typeface="Times New Roman"/>
                        </a:rPr>
                        <a:t>Dispositif</a:t>
                      </a:r>
                      <a:r>
                        <a:rPr lang="fr-CA" sz="1100" baseline="0" dirty="0" smtClean="0">
                          <a:solidFill>
                            <a:schemeClr val="tx1"/>
                          </a:solidFill>
                          <a:effectLst/>
                          <a:latin typeface="Calibri"/>
                          <a:ea typeface="Calibri"/>
                          <a:cs typeface="Times New Roman"/>
                        </a:rPr>
                        <a:t> d’a</a:t>
                      </a:r>
                      <a:r>
                        <a:rPr lang="fr-CA" sz="1100" dirty="0" smtClean="0">
                          <a:solidFill>
                            <a:schemeClr val="tx1"/>
                          </a:solidFill>
                          <a:effectLst/>
                          <a:latin typeface="Calibri"/>
                          <a:ea typeface="Calibri"/>
                          <a:cs typeface="Times New Roman"/>
                        </a:rPr>
                        <a:t>ffichage fixé sur </a:t>
                      </a:r>
                      <a:r>
                        <a:rPr lang="fr-CA" sz="1100" dirty="0">
                          <a:solidFill>
                            <a:schemeClr val="tx1"/>
                          </a:solidFill>
                          <a:effectLst/>
                          <a:latin typeface="Calibri"/>
                          <a:ea typeface="Calibri"/>
                          <a:cs typeface="Times New Roman"/>
                        </a:rPr>
                        <a:t>le </a:t>
                      </a:r>
                      <a:r>
                        <a:rPr lang="fr-CA" sz="1100" dirty="0">
                          <a:effectLst/>
                          <a:latin typeface="Calibri"/>
                          <a:ea typeface="Calibri"/>
                          <a:cs typeface="Times New Roman"/>
                        </a:rPr>
                        <a:t>tableau de bord</a:t>
                      </a:r>
                      <a:endParaRPr lang="en-US" sz="1100" dirty="0">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err="1" smtClean="0">
                          <a:solidFill>
                            <a:schemeClr val="tx1"/>
                          </a:solidFill>
                          <a:effectLst/>
                          <a:latin typeface="+mn-lt"/>
                          <a:ea typeface="Calibri"/>
                          <a:cs typeface="Times New Roman"/>
                        </a:rPr>
                        <a:t>Sonore</a:t>
                      </a:r>
                      <a:endParaRPr lang="en-US" sz="1100" dirty="0">
                        <a:solidFill>
                          <a:schemeClr val="tx1"/>
                        </a:solidFill>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100" dirty="0">
                          <a:solidFill>
                            <a:schemeClr val="tx1"/>
                          </a:solidFill>
                          <a:effectLst/>
                          <a:latin typeface="Calibri"/>
                          <a:ea typeface="Calibri"/>
                          <a:cs typeface="Times New Roman"/>
                        </a:rPr>
                        <a:t>Contactez </a:t>
                      </a:r>
                      <a:r>
                        <a:rPr lang="fr-CA" sz="1100" dirty="0" smtClean="0">
                          <a:solidFill>
                            <a:schemeClr val="tx1"/>
                          </a:solidFill>
                          <a:effectLst/>
                          <a:latin typeface="Calibri"/>
                          <a:ea typeface="Calibri"/>
                          <a:cs typeface="Times New Roman"/>
                        </a:rPr>
                        <a:t>le fournisseur pour </a:t>
                      </a:r>
                      <a:r>
                        <a:rPr lang="fr-CA" sz="1100" dirty="0">
                          <a:solidFill>
                            <a:schemeClr val="tx1"/>
                          </a:solidFill>
                          <a:effectLst/>
                          <a:latin typeface="Calibri"/>
                          <a:ea typeface="Calibri"/>
                          <a:cs typeface="Times New Roman"/>
                        </a:rPr>
                        <a:t>connaître </a:t>
                      </a:r>
                      <a:r>
                        <a:rPr lang="fr-CA" sz="1100" dirty="0" smtClean="0">
                          <a:solidFill>
                            <a:schemeClr val="tx1"/>
                          </a:solidFill>
                          <a:effectLst/>
                          <a:latin typeface="Calibri"/>
                          <a:ea typeface="Calibri"/>
                          <a:cs typeface="Times New Roman"/>
                        </a:rPr>
                        <a:t>le </a:t>
                      </a:r>
                      <a:r>
                        <a:rPr lang="fr-CA" sz="1100" dirty="0">
                          <a:solidFill>
                            <a:schemeClr val="tx1"/>
                          </a:solidFill>
                          <a:effectLst/>
                          <a:latin typeface="Calibri"/>
                          <a:ea typeface="Calibri"/>
                          <a:cs typeface="Times New Roman"/>
                        </a:rPr>
                        <a:t>prix</a:t>
                      </a:r>
                      <a:endParaRPr lang="en-US" sz="1100" dirty="0">
                        <a:solidFill>
                          <a:schemeClr val="tx1"/>
                        </a:solidFill>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57250">
                <a:tc>
                  <a:txBody>
                    <a:bodyPr/>
                    <a:lstStyle/>
                    <a:p>
                      <a:pPr marL="0" marR="0" algn="l">
                        <a:lnSpc>
                          <a:spcPct val="115000"/>
                        </a:lnSpc>
                        <a:spcBef>
                          <a:spcPts val="0"/>
                        </a:spcBef>
                        <a:spcAft>
                          <a:spcPts val="0"/>
                        </a:spcAft>
                      </a:pPr>
                      <a:r>
                        <a:rPr lang="en-US" sz="1100" dirty="0" err="1">
                          <a:effectLst/>
                          <a:latin typeface="Calibri"/>
                          <a:ea typeface="Calibri"/>
                          <a:cs typeface="Times New Roman"/>
                        </a:rPr>
                        <a:t>SafeTrak</a:t>
                      </a:r>
                      <a:r>
                        <a:rPr lang="en-US" sz="1100" dirty="0">
                          <a:solidFill>
                            <a:schemeClr val="tx1"/>
                          </a:solidFill>
                          <a:effectLst/>
                          <a:latin typeface="Calibri"/>
                          <a:ea typeface="Calibri"/>
                          <a:cs typeface="Times New Roman"/>
                        </a:rPr>
                        <a:t> 3 </a:t>
                      </a:r>
                      <a:r>
                        <a:rPr lang="en-US" sz="1100" dirty="0" smtClean="0">
                          <a:solidFill>
                            <a:schemeClr val="tx1"/>
                          </a:solidFill>
                          <a:effectLst/>
                          <a:latin typeface="Calibri"/>
                          <a:ea typeface="Calibri"/>
                          <a:cs typeface="Times New Roman"/>
                        </a:rPr>
                        <a:t>avec MIV</a:t>
                      </a:r>
                      <a:endParaRPr lang="en-US" sz="1100" dirty="0">
                        <a:solidFill>
                          <a:schemeClr val="tx1"/>
                        </a:solidFill>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u="sng" dirty="0" err="1">
                          <a:solidFill>
                            <a:srgbClr val="0000FF"/>
                          </a:solidFill>
                          <a:effectLst/>
                          <a:latin typeface="Calibri"/>
                          <a:ea typeface="Calibri"/>
                          <a:cs typeface="Times New Roman"/>
                          <a:hlinkClick r:id="rId8"/>
                        </a:rPr>
                        <a:t>Takata</a:t>
                      </a:r>
                      <a:endParaRPr lang="en-US" sz="1100" dirty="0">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100" dirty="0" err="1">
                          <a:solidFill>
                            <a:schemeClr val="tx1"/>
                          </a:solidFill>
                          <a:effectLst/>
                          <a:latin typeface="Calibri"/>
                          <a:ea typeface="Calibri"/>
                          <a:cs typeface="Times New Roman"/>
                        </a:rPr>
                        <a:t>Suivi</a:t>
                      </a:r>
                      <a:r>
                        <a:rPr lang="en-US" sz="1100" dirty="0">
                          <a:solidFill>
                            <a:schemeClr val="tx1"/>
                          </a:solidFill>
                          <a:effectLst/>
                          <a:latin typeface="Calibri"/>
                          <a:ea typeface="Calibri"/>
                          <a:cs typeface="Times New Roman"/>
                        </a:rPr>
                        <a:t> </a:t>
                      </a:r>
                      <a:r>
                        <a:rPr lang="en-US" sz="1100" dirty="0" smtClean="0">
                          <a:solidFill>
                            <a:schemeClr val="tx1"/>
                          </a:solidFill>
                          <a:effectLst/>
                          <a:latin typeface="Calibri"/>
                          <a:ea typeface="Calibri"/>
                          <a:cs typeface="Times New Roman"/>
                        </a:rPr>
                        <a:t>de</a:t>
                      </a:r>
                      <a:r>
                        <a:rPr lang="en-US" sz="1100" dirty="0" smtClean="0">
                          <a:solidFill>
                            <a:schemeClr val="tx1"/>
                          </a:solidFill>
                          <a:effectLst/>
                          <a:latin typeface="+mn-lt"/>
                          <a:ea typeface="Calibri"/>
                          <a:cs typeface="Times New Roman"/>
                        </a:rPr>
                        <a:t> </a:t>
                      </a:r>
                      <a:r>
                        <a:rPr lang="en-US" sz="1100" dirty="0" err="1" smtClean="0">
                          <a:solidFill>
                            <a:schemeClr val="tx1"/>
                          </a:solidFill>
                          <a:effectLst/>
                          <a:latin typeface="+mn-lt"/>
                          <a:ea typeface="Calibri"/>
                          <a:cs typeface="Times New Roman"/>
                        </a:rPr>
                        <a:t>voie</a:t>
                      </a:r>
                      <a:endParaRPr lang="en-US" sz="1100" dirty="0" smtClean="0">
                        <a:solidFill>
                          <a:schemeClr val="tx1"/>
                        </a:solidFill>
                        <a:effectLst/>
                        <a:latin typeface="+mn-lt"/>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fr-CA" sz="1100" dirty="0">
                          <a:effectLst/>
                          <a:latin typeface="Calibri"/>
                          <a:ea typeface="Calibri"/>
                          <a:cs typeface="Times New Roman"/>
                        </a:rPr>
                        <a:t>Caméra sur le pare-brise et interface </a:t>
                      </a:r>
                      <a:r>
                        <a:rPr lang="fr-CA" sz="1100" dirty="0" smtClean="0">
                          <a:effectLst/>
                          <a:latin typeface="Calibri"/>
                          <a:ea typeface="Calibri"/>
                          <a:cs typeface="Times New Roman"/>
                        </a:rPr>
                        <a:t>utilisateur </a:t>
                      </a:r>
                      <a:r>
                        <a:rPr lang="fr-CA" sz="1100" dirty="0">
                          <a:effectLst/>
                          <a:latin typeface="Calibri"/>
                          <a:ea typeface="Calibri"/>
                          <a:cs typeface="Times New Roman"/>
                        </a:rPr>
                        <a:t>sur le tableau de bord</a:t>
                      </a:r>
                      <a:endParaRPr lang="en-US" sz="1100" dirty="0">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err="1" smtClean="0">
                          <a:solidFill>
                            <a:schemeClr val="tx1"/>
                          </a:solidFill>
                          <a:effectLst/>
                          <a:latin typeface="+mn-lt"/>
                          <a:ea typeface="Calibri"/>
                          <a:cs typeface="Times New Roman"/>
                        </a:rPr>
                        <a:t>Sonore</a:t>
                      </a:r>
                      <a:endParaRPr lang="en-US" sz="1100" dirty="0">
                        <a:solidFill>
                          <a:schemeClr val="tx1"/>
                        </a:solidFill>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100" dirty="0">
                          <a:solidFill>
                            <a:schemeClr val="tx1"/>
                          </a:solidFill>
                          <a:effectLst/>
                          <a:latin typeface="Calibri"/>
                          <a:ea typeface="Calibri"/>
                          <a:cs typeface="Times New Roman"/>
                        </a:rPr>
                        <a:t>Contactez </a:t>
                      </a:r>
                      <a:r>
                        <a:rPr lang="fr-CA" sz="1100" dirty="0" smtClean="0">
                          <a:solidFill>
                            <a:schemeClr val="tx1"/>
                          </a:solidFill>
                          <a:effectLst/>
                          <a:latin typeface="Calibri"/>
                          <a:ea typeface="Calibri"/>
                          <a:cs typeface="Times New Roman"/>
                        </a:rPr>
                        <a:t>le fournisseur pour </a:t>
                      </a:r>
                      <a:r>
                        <a:rPr lang="fr-CA" sz="1100" dirty="0">
                          <a:solidFill>
                            <a:schemeClr val="tx1"/>
                          </a:solidFill>
                          <a:effectLst/>
                          <a:latin typeface="Calibri"/>
                          <a:ea typeface="Calibri"/>
                          <a:cs typeface="Times New Roman"/>
                        </a:rPr>
                        <a:t>connaître </a:t>
                      </a:r>
                      <a:r>
                        <a:rPr lang="fr-CA" sz="1100" dirty="0" smtClean="0">
                          <a:solidFill>
                            <a:schemeClr val="tx1"/>
                          </a:solidFill>
                          <a:effectLst/>
                          <a:latin typeface="Calibri"/>
                          <a:ea typeface="Calibri"/>
                          <a:cs typeface="Times New Roman"/>
                        </a:rPr>
                        <a:t>le </a:t>
                      </a:r>
                      <a:r>
                        <a:rPr lang="fr-CA" sz="1100" dirty="0">
                          <a:solidFill>
                            <a:schemeClr val="tx1"/>
                          </a:solidFill>
                          <a:effectLst/>
                          <a:latin typeface="Calibri"/>
                          <a:ea typeface="Calibri"/>
                          <a:cs typeface="Times New Roman"/>
                        </a:rPr>
                        <a:t>prix</a:t>
                      </a:r>
                      <a:endParaRPr lang="en-US" sz="1100" dirty="0">
                        <a:solidFill>
                          <a:schemeClr val="tx1"/>
                        </a:solidFill>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57250">
                <a:tc>
                  <a:txBody>
                    <a:bodyPr/>
                    <a:lstStyle/>
                    <a:p>
                      <a:pPr marL="0" marR="0" algn="l">
                        <a:lnSpc>
                          <a:spcPct val="115000"/>
                        </a:lnSpc>
                        <a:spcBef>
                          <a:spcPts val="0"/>
                        </a:spcBef>
                        <a:spcAft>
                          <a:spcPts val="0"/>
                        </a:spcAft>
                      </a:pPr>
                      <a:r>
                        <a:rPr lang="en-US" sz="1100" dirty="0" smtClean="0">
                          <a:effectLst/>
                          <a:latin typeface="+mn-lt"/>
                          <a:ea typeface="Calibri"/>
                          <a:cs typeface="Times New Roman"/>
                        </a:rPr>
                        <a:t>Advisory System for Tired Drivers </a:t>
                      </a:r>
                      <a:r>
                        <a:rPr lang="en-US" sz="1100" baseline="0" dirty="0" smtClean="0">
                          <a:effectLst/>
                          <a:latin typeface="+mn-lt"/>
                          <a:ea typeface="Calibri"/>
                          <a:cs typeface="Times New Roman"/>
                        </a:rPr>
                        <a:t> - </a:t>
                      </a:r>
                      <a:r>
                        <a:rPr lang="en-US" sz="1100" dirty="0" smtClean="0">
                          <a:effectLst/>
                          <a:latin typeface="+mn-lt"/>
                          <a:ea typeface="Calibri"/>
                          <a:cs typeface="Times New Roman"/>
                        </a:rPr>
                        <a:t>ASTID </a:t>
                      </a:r>
                      <a:r>
                        <a:rPr lang="en-US" sz="1100" dirty="0" smtClean="0">
                          <a:solidFill>
                            <a:schemeClr val="tx1"/>
                          </a:solidFill>
                          <a:effectLst/>
                          <a:latin typeface="+mn-lt"/>
                          <a:ea typeface="Calibri"/>
                          <a:cs typeface="Times New Roman"/>
                        </a:rPr>
                        <a:t>(</a:t>
                      </a:r>
                      <a:r>
                        <a:rPr lang="en-US" sz="1100" dirty="0" err="1" smtClean="0">
                          <a:solidFill>
                            <a:schemeClr val="tx1"/>
                          </a:solidFill>
                          <a:effectLst/>
                          <a:latin typeface="Calibri"/>
                          <a:ea typeface="Calibri"/>
                          <a:cs typeface="Times New Roman"/>
                        </a:rPr>
                        <a:t>système</a:t>
                      </a:r>
                      <a:r>
                        <a:rPr lang="en-US" sz="1100" dirty="0" smtClean="0">
                          <a:solidFill>
                            <a:schemeClr val="tx1"/>
                          </a:solidFill>
                          <a:effectLst/>
                          <a:latin typeface="Calibri"/>
                          <a:ea typeface="Calibri"/>
                          <a:cs typeface="Times New Roman"/>
                        </a:rPr>
                        <a:t> </a:t>
                      </a:r>
                      <a:r>
                        <a:rPr lang="en-US" sz="1100" dirty="0" err="1" smtClean="0">
                          <a:solidFill>
                            <a:schemeClr val="tx1"/>
                          </a:solidFill>
                          <a:effectLst/>
                          <a:latin typeface="Calibri"/>
                          <a:ea typeface="Calibri"/>
                          <a:cs typeface="Times New Roman"/>
                        </a:rPr>
                        <a:t>d’avertissement</a:t>
                      </a:r>
                      <a:r>
                        <a:rPr lang="en-US" sz="1100" dirty="0" smtClean="0">
                          <a:solidFill>
                            <a:schemeClr val="tx1"/>
                          </a:solidFill>
                          <a:effectLst/>
                          <a:latin typeface="Calibri"/>
                          <a:ea typeface="Calibri"/>
                          <a:cs typeface="Times New Roman"/>
                        </a:rPr>
                        <a:t> </a:t>
                      </a:r>
                      <a:r>
                        <a:rPr lang="en-US" sz="1100" baseline="0" dirty="0" smtClean="0">
                          <a:solidFill>
                            <a:schemeClr val="tx1"/>
                          </a:solidFill>
                          <a:effectLst/>
                          <a:latin typeface="Calibri"/>
                          <a:ea typeface="Calibri"/>
                          <a:cs typeface="Times New Roman"/>
                        </a:rPr>
                        <a:t>pour </a:t>
                      </a:r>
                      <a:r>
                        <a:rPr lang="en-US" sz="1100" baseline="0" dirty="0" err="1" smtClean="0">
                          <a:solidFill>
                            <a:schemeClr val="tx1"/>
                          </a:solidFill>
                          <a:effectLst/>
                          <a:latin typeface="Calibri"/>
                          <a:ea typeface="Calibri"/>
                          <a:cs typeface="Times New Roman"/>
                        </a:rPr>
                        <a:t>conducteurs</a:t>
                      </a:r>
                      <a:r>
                        <a:rPr lang="en-US" sz="1100" baseline="0" dirty="0" smtClean="0">
                          <a:solidFill>
                            <a:schemeClr val="tx1"/>
                          </a:solidFill>
                          <a:effectLst/>
                          <a:latin typeface="Calibri"/>
                          <a:ea typeface="Calibri"/>
                          <a:cs typeface="Times New Roman"/>
                        </a:rPr>
                        <a:t> </a:t>
                      </a:r>
                      <a:r>
                        <a:rPr lang="en-US" sz="1100" baseline="0" dirty="0" err="1" smtClean="0">
                          <a:solidFill>
                            <a:schemeClr val="tx1"/>
                          </a:solidFill>
                          <a:effectLst/>
                          <a:latin typeface="Calibri"/>
                          <a:ea typeface="Calibri"/>
                          <a:cs typeface="Times New Roman"/>
                        </a:rPr>
                        <a:t>fatigués</a:t>
                      </a:r>
                      <a:r>
                        <a:rPr lang="en-US" sz="1100" dirty="0" smtClean="0">
                          <a:solidFill>
                            <a:schemeClr val="tx1"/>
                          </a:solidFill>
                          <a:effectLst/>
                          <a:latin typeface="Calibri"/>
                          <a:ea typeface="Calibri"/>
                          <a:cs typeface="Times New Roman"/>
                        </a:rPr>
                        <a:t>)</a:t>
                      </a:r>
                      <a:endParaRPr lang="en-US" sz="1100" dirty="0">
                        <a:solidFill>
                          <a:schemeClr val="tx1"/>
                        </a:solidFill>
                        <a:effectLst/>
                        <a:latin typeface="Calibri"/>
                        <a:ea typeface="Calibri"/>
                        <a:cs typeface="Times New Roman"/>
                      </a:endParaRPr>
                    </a:p>
                  </a:txBody>
                  <a:tcPr marL="85725" marR="857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u="sng" dirty="0">
                          <a:solidFill>
                            <a:srgbClr val="0000FF"/>
                          </a:solidFill>
                          <a:effectLst/>
                          <a:latin typeface="Calibri"/>
                          <a:ea typeface="Calibri"/>
                          <a:cs typeface="Times New Roman"/>
                          <a:hlinkClick r:id="rId9"/>
                        </a:rPr>
                        <a:t>Fatigue Management International</a:t>
                      </a:r>
                      <a:endParaRPr lang="en-US" sz="1100" dirty="0">
                        <a:effectLst/>
                        <a:latin typeface="Calibri"/>
                        <a:ea typeface="Calibri"/>
                        <a:cs typeface="Times New Roman"/>
                      </a:endParaRPr>
                    </a:p>
                  </a:txBody>
                  <a:tcPr marL="85725" marR="857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100" dirty="0">
                          <a:effectLst/>
                          <a:latin typeface="Calibri"/>
                          <a:ea typeface="Calibri"/>
                          <a:cs typeface="Times New Roman"/>
                        </a:rPr>
                        <a:t>Mouvements du volant, habitudes de sommeil, type de conduite</a:t>
                      </a:r>
                      <a:endParaRPr lang="en-US" sz="1100" dirty="0">
                        <a:effectLst/>
                        <a:latin typeface="Calibri"/>
                        <a:ea typeface="Calibri"/>
                        <a:cs typeface="Times New Roman"/>
                      </a:endParaRPr>
                    </a:p>
                  </a:txBody>
                  <a:tcPr marL="85725" marR="857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100" dirty="0">
                          <a:effectLst/>
                          <a:latin typeface="Calibri"/>
                          <a:ea typeface="Calibri"/>
                          <a:cs typeface="Times New Roman"/>
                        </a:rPr>
                        <a:t>ACL et DEL</a:t>
                      </a: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err="1" smtClean="0">
                          <a:solidFill>
                            <a:schemeClr val="tx1"/>
                          </a:solidFill>
                          <a:effectLst/>
                          <a:latin typeface="Calibri"/>
                          <a:ea typeface="Calibri"/>
                          <a:cs typeface="Times New Roman"/>
                        </a:rPr>
                        <a:t>Visuelle</a:t>
                      </a:r>
                      <a:endParaRPr lang="en-US" sz="1100" dirty="0" smtClean="0">
                        <a:solidFill>
                          <a:schemeClr val="tx1"/>
                        </a:solidFill>
                        <a:effectLst/>
                        <a:latin typeface="Calibri"/>
                        <a:ea typeface="Calibri"/>
                        <a:cs typeface="Times New Roman"/>
                      </a:endParaRPr>
                    </a:p>
                    <a:p>
                      <a:pPr marL="0" marR="0" algn="ctr">
                        <a:lnSpc>
                          <a:spcPct val="115000"/>
                        </a:lnSpc>
                        <a:spcBef>
                          <a:spcPts val="0"/>
                        </a:spcBef>
                        <a:spcAft>
                          <a:spcPts val="0"/>
                        </a:spcAft>
                      </a:pPr>
                      <a:r>
                        <a:rPr lang="en-US" sz="1100" dirty="0" err="1" smtClean="0">
                          <a:solidFill>
                            <a:schemeClr val="tx1"/>
                          </a:solidFill>
                          <a:effectLst/>
                          <a:latin typeface="+mn-lt"/>
                          <a:ea typeface="Calibri"/>
                          <a:cs typeface="Times New Roman"/>
                        </a:rPr>
                        <a:t>Sonore</a:t>
                      </a:r>
                      <a:endParaRPr lang="en-US" sz="1100" dirty="0">
                        <a:solidFill>
                          <a:schemeClr val="tx1"/>
                        </a:solidFill>
                        <a:effectLst/>
                        <a:latin typeface="+mn-lt"/>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1</a:t>
                      </a:r>
                      <a:r>
                        <a:rPr lang="en-US" sz="1100" dirty="0">
                          <a:effectLst/>
                          <a:latin typeface="Calibri"/>
                          <a:ea typeface="Calibri"/>
                          <a:cs typeface="Times New Roman"/>
                        </a:rPr>
                        <a:t> </a:t>
                      </a:r>
                      <a:r>
                        <a:rPr lang="en-US" sz="1100" dirty="0" smtClean="0">
                          <a:effectLst/>
                          <a:latin typeface="Calibri"/>
                          <a:ea typeface="Calibri"/>
                          <a:cs typeface="Times New Roman"/>
                        </a:rPr>
                        <a:t>000</a:t>
                      </a:r>
                      <a:r>
                        <a:rPr lang="en-US" sz="1100" baseline="0" dirty="0" smtClean="0">
                          <a:effectLst/>
                          <a:latin typeface="Calibri"/>
                          <a:ea typeface="Calibri"/>
                          <a:cs typeface="Times New Roman"/>
                        </a:rPr>
                        <a:t> $</a:t>
                      </a:r>
                      <a:endParaRPr lang="en-US" sz="1100" dirty="0">
                        <a:effectLst/>
                        <a:latin typeface="Calibri"/>
                        <a:ea typeface="Calibri"/>
                        <a:cs typeface="Times New Roman"/>
                      </a:endParaRPr>
                    </a:p>
                  </a:txBody>
                  <a:tcPr marL="85725" marR="857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TextBox 4"/>
          <p:cNvSpPr txBox="1"/>
          <p:nvPr>
            <p:custDataLst>
              <p:tags r:id="rId3"/>
            </p:custDataLst>
          </p:nvPr>
        </p:nvSpPr>
        <p:spPr>
          <a:xfrm>
            <a:off x="381000" y="5801380"/>
            <a:ext cx="4875630" cy="523220"/>
          </a:xfrm>
          <a:prstGeom prst="rect">
            <a:avLst/>
          </a:prstGeom>
          <a:noFill/>
        </p:spPr>
        <p:txBody>
          <a:bodyPr wrap="none" rtlCol="0">
            <a:spAutoFit/>
          </a:bodyPr>
          <a:lstStyle/>
          <a:p>
            <a:r>
              <a:rPr lang="en-US" sz="1400" dirty="0" smtClean="0">
                <a:latin typeface="Arial"/>
                <a:cs typeface="Arial"/>
              </a:rPr>
              <a:t>−</a:t>
            </a:r>
            <a:r>
              <a:rPr lang="en-US" sz="1300" b="1" i="0" dirty="0" smtClean="0">
                <a:solidFill>
                  <a:schemeClr val="tx1"/>
                </a:solidFill>
                <a:latin typeface="Arial"/>
                <a:ea typeface="+mn-ea"/>
                <a:cs typeface="Arial"/>
              </a:rPr>
              <a:t> </a:t>
            </a:r>
            <a:r>
              <a:rPr lang="fr-CA" sz="1400" dirty="0" smtClean="0"/>
              <a:t>Coût </a:t>
            </a:r>
            <a:r>
              <a:rPr lang="fr-CA" sz="1400" dirty="0"/>
              <a:t>des TGF en date de mai </a:t>
            </a:r>
            <a:r>
              <a:rPr lang="fr-CA" sz="1400" dirty="0" smtClean="0"/>
              <a:t>2012.</a:t>
            </a:r>
          </a:p>
          <a:p>
            <a:r>
              <a:rPr lang="en-US" sz="1300" b="1" i="0" dirty="0" smtClean="0">
                <a:solidFill>
                  <a:schemeClr val="tx1"/>
                </a:solidFill>
                <a:latin typeface="Arial"/>
                <a:ea typeface="+mn-ea"/>
                <a:cs typeface="Arial"/>
              </a:rPr>
              <a:t>^</a:t>
            </a:r>
            <a:r>
              <a:rPr lang="en-US" sz="1300" b="0" i="0" dirty="0" smtClean="0">
                <a:solidFill>
                  <a:schemeClr val="tx1"/>
                </a:solidFill>
                <a:latin typeface="Arial"/>
                <a:ea typeface="+mn-ea"/>
                <a:cs typeface="Arial"/>
              </a:rPr>
              <a:t> </a:t>
            </a:r>
            <a:r>
              <a:rPr lang="fr-CA" sz="1400" dirty="0"/>
              <a:t>Logiciel additionnel requis pour l’enregistrement des </a:t>
            </a:r>
            <a:r>
              <a:rPr lang="fr-CA" sz="1400" dirty="0" smtClean="0"/>
              <a:t>données.</a:t>
            </a:r>
            <a:endParaRPr lang="en-US" sz="1300" dirty="0">
              <a:latin typeface="Arial" pitchFamily="34" charset="0"/>
              <a:cs typeface="Arial" pitchFamily="34" charset="0"/>
            </a:endParaRPr>
          </a:p>
        </p:txBody>
      </p:sp>
    </p:spTree>
    <p:extLst>
      <p:ext uri="{BB962C8B-B14F-4D97-AF65-F5344CB8AC3E}">
        <p14:creationId xmlns="" xmlns:p14="http://schemas.microsoft.com/office/powerpoint/2010/main" val="3447412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3600" dirty="0"/>
              <a:t>Le </a:t>
            </a:r>
            <a:r>
              <a:rPr lang="fr-CA" sz="3600" dirty="0" smtClean="0"/>
              <a:t>système de suivi de voie </a:t>
            </a:r>
            <a:r>
              <a:rPr lang="fr-CA" sz="3600" dirty="0" err="1" smtClean="0"/>
              <a:t>Autovue</a:t>
            </a:r>
            <a:r>
              <a:rPr lang="fr-CA" sz="3600" dirty="0" smtClean="0"/>
              <a:t> de </a:t>
            </a:r>
            <a:r>
              <a:rPr lang="fr-CA" sz="3600" dirty="0" err="1"/>
              <a:t>Bendix</a:t>
            </a:r>
            <a:r>
              <a:rPr lang="fr-CA" sz="3600" dirty="0"/>
              <a:t> Commercial </a:t>
            </a:r>
            <a:r>
              <a:rPr lang="fr-CA" sz="3600" dirty="0" err="1"/>
              <a:t>Vehicle</a:t>
            </a:r>
            <a:r>
              <a:rPr lang="fr-CA" sz="3600" dirty="0"/>
              <a:t> Systems</a:t>
            </a:r>
            <a:endParaRPr lang="en-US" sz="3600" dirty="0"/>
          </a:p>
        </p:txBody>
      </p:sp>
      <p:sp>
        <p:nvSpPr>
          <p:cNvPr id="3" name="Content Placeholder 2"/>
          <p:cNvSpPr>
            <a:spLocks noGrp="1"/>
          </p:cNvSpPr>
          <p:nvPr>
            <p:ph idx="1"/>
            <p:custDataLst>
              <p:tags r:id="rId2"/>
            </p:custDataLst>
          </p:nvPr>
        </p:nvSpPr>
        <p:spPr/>
        <p:txBody>
          <a:bodyPr>
            <a:normAutofit fontScale="70000" lnSpcReduction="20000"/>
          </a:bodyPr>
          <a:lstStyle/>
          <a:p>
            <a:pPr lvl="0"/>
            <a:r>
              <a:rPr lang="fr-CA" dirty="0" smtClean="0"/>
              <a:t>Mesures de la cinématique </a:t>
            </a:r>
            <a:r>
              <a:rPr lang="fr-CA" dirty="0"/>
              <a:t>du </a:t>
            </a:r>
            <a:r>
              <a:rPr lang="fr-CA" dirty="0" smtClean="0"/>
              <a:t>véhicule et des </a:t>
            </a:r>
            <a:r>
              <a:rPr lang="fr-CA" dirty="0"/>
              <a:t>interventions du </a:t>
            </a:r>
            <a:r>
              <a:rPr lang="fr-CA" dirty="0" smtClean="0"/>
              <a:t>conducteur</a:t>
            </a:r>
            <a:r>
              <a:rPr lang="fr-CA" sz="2800" dirty="0"/>
              <a:t> :</a:t>
            </a:r>
            <a:endParaRPr lang="en-US" sz="2800" dirty="0"/>
          </a:p>
          <a:p>
            <a:pPr lvl="1"/>
            <a:r>
              <a:rPr lang="fr-CA" dirty="0"/>
              <a:t>D</a:t>
            </a:r>
            <a:r>
              <a:rPr lang="fr-CA" dirty="0" smtClean="0"/>
              <a:t>étecte </a:t>
            </a:r>
            <a:r>
              <a:rPr lang="fr-CA" dirty="0"/>
              <a:t>les franchissements </a:t>
            </a:r>
            <a:r>
              <a:rPr lang="fr-CA" dirty="0" smtClean="0"/>
              <a:t>de voie en </a:t>
            </a:r>
            <a:r>
              <a:rPr lang="fr-CA" dirty="0"/>
              <a:t>utilisant des </a:t>
            </a:r>
            <a:r>
              <a:rPr lang="fr-CA" dirty="0" smtClean="0"/>
              <a:t>algorithmes exclusifs </a:t>
            </a:r>
            <a:r>
              <a:rPr lang="fr-CA" dirty="0"/>
              <a:t>et un logiciel </a:t>
            </a:r>
            <a:r>
              <a:rPr lang="fr-CA" dirty="0" smtClean="0"/>
              <a:t>qui </a:t>
            </a:r>
            <a:r>
              <a:rPr lang="fr-CA" dirty="0"/>
              <a:t>inclut un </a:t>
            </a:r>
            <a:r>
              <a:rPr lang="fr-CA" dirty="0" smtClean="0"/>
              <a:t>système </a:t>
            </a:r>
            <a:r>
              <a:rPr lang="fr-CA" dirty="0"/>
              <a:t>de </a:t>
            </a:r>
            <a:r>
              <a:rPr lang="fr-CA" dirty="0" smtClean="0"/>
              <a:t>vision artificielle. </a:t>
            </a:r>
            <a:endParaRPr lang="en-US" sz="2400" dirty="0"/>
          </a:p>
          <a:p>
            <a:pPr lvl="1"/>
            <a:r>
              <a:rPr lang="fr-CA" dirty="0"/>
              <a:t>D</a:t>
            </a:r>
            <a:r>
              <a:rPr lang="fr-CA" dirty="0" smtClean="0"/>
              <a:t>étecte </a:t>
            </a:r>
            <a:r>
              <a:rPr lang="fr-CA" dirty="0"/>
              <a:t>les lignes continues et </a:t>
            </a:r>
            <a:r>
              <a:rPr lang="fr-CA" dirty="0" smtClean="0"/>
              <a:t>pointillées.</a:t>
            </a:r>
            <a:endParaRPr lang="en-US" sz="2400" dirty="0"/>
          </a:p>
          <a:p>
            <a:pPr lvl="1"/>
            <a:r>
              <a:rPr lang="fr-CA" dirty="0"/>
              <a:t>D</a:t>
            </a:r>
            <a:r>
              <a:rPr lang="fr-CA" dirty="0" smtClean="0"/>
              <a:t>éclenche </a:t>
            </a:r>
            <a:r>
              <a:rPr lang="fr-CA" dirty="0"/>
              <a:t>une alerte sonore </a:t>
            </a:r>
            <a:r>
              <a:rPr lang="fr-CA" dirty="0" smtClean="0"/>
              <a:t>correspondant au son des bandes rugueuses.</a:t>
            </a:r>
            <a:endParaRPr lang="en-US" sz="2400" dirty="0"/>
          </a:p>
          <a:p>
            <a:pPr lvl="1"/>
            <a:r>
              <a:rPr lang="fr-CA" dirty="0" smtClean="0"/>
              <a:t>Alerte désactivée par l’utilisation </a:t>
            </a:r>
            <a:r>
              <a:rPr lang="fr-CA" dirty="0"/>
              <a:t>du </a:t>
            </a:r>
            <a:r>
              <a:rPr lang="fr-CA" dirty="0" smtClean="0"/>
              <a:t>clignotant.</a:t>
            </a:r>
            <a:endParaRPr lang="en-US" sz="2400" dirty="0"/>
          </a:p>
          <a:p>
            <a:pPr lvl="1"/>
            <a:r>
              <a:rPr lang="fr-CA" dirty="0" smtClean="0"/>
              <a:t>Système automatiquement désactivé sous			</a:t>
            </a:r>
            <a:r>
              <a:rPr lang="fr-CA" dirty="0"/>
              <a:t/>
            </a:r>
            <a:br>
              <a:rPr lang="fr-CA" dirty="0"/>
            </a:br>
            <a:r>
              <a:rPr lang="fr-CA" dirty="0" smtClean="0"/>
              <a:t>60 km/h.</a:t>
            </a:r>
            <a:endParaRPr lang="en-US" sz="2400" dirty="0"/>
          </a:p>
          <a:p>
            <a:pPr lvl="0"/>
            <a:r>
              <a:rPr lang="fr-CA" dirty="0"/>
              <a:t>Caméra fixée sur le </a:t>
            </a:r>
            <a:r>
              <a:rPr lang="fr-CA" dirty="0" smtClean="0"/>
              <a:t>pare-brise.</a:t>
            </a:r>
            <a:endParaRPr lang="en-US" sz="2800" dirty="0"/>
          </a:p>
          <a:p>
            <a:pPr lvl="0"/>
            <a:r>
              <a:rPr lang="fr-CA" dirty="0"/>
              <a:t>Ordinateur avec logiciel exclusif fixé sous le </a:t>
            </a:r>
            <a:endParaRPr lang="fr-CA" dirty="0" smtClean="0"/>
          </a:p>
          <a:p>
            <a:pPr marL="0" lvl="0" indent="0">
              <a:buNone/>
            </a:pPr>
            <a:r>
              <a:rPr lang="fr-CA" dirty="0" smtClean="0"/>
              <a:t>      tableau </a:t>
            </a:r>
            <a:r>
              <a:rPr lang="fr-CA" dirty="0"/>
              <a:t>de </a:t>
            </a:r>
            <a:r>
              <a:rPr lang="fr-CA" dirty="0" smtClean="0"/>
              <a:t>bord.</a:t>
            </a:r>
            <a:endParaRPr lang="en-US" sz="2800" dirty="0"/>
          </a:p>
          <a:p>
            <a:r>
              <a:rPr lang="fr-CA" dirty="0" smtClean="0"/>
              <a:t>Acquisition du </a:t>
            </a:r>
            <a:r>
              <a:rPr lang="fr-CA" dirty="0"/>
              <a:t>logiciel </a:t>
            </a:r>
            <a:r>
              <a:rPr lang="fr-CA" dirty="0" err="1"/>
              <a:t>SafetyDirect</a:t>
            </a:r>
            <a:r>
              <a:rPr lang="fr-CA" dirty="0"/>
              <a:t> </a:t>
            </a:r>
            <a:r>
              <a:rPr lang="fr-CA" dirty="0" smtClean="0"/>
              <a:t>nécessaire </a:t>
            </a:r>
            <a:r>
              <a:rPr lang="fr-CA" dirty="0"/>
              <a:t/>
            </a:r>
            <a:br>
              <a:rPr lang="fr-CA" dirty="0"/>
            </a:br>
            <a:r>
              <a:rPr lang="fr-CA" dirty="0"/>
              <a:t>pour ajouter la fonction d’enregistrement des </a:t>
            </a:r>
            <a:r>
              <a:rPr lang="fr-CA" dirty="0" smtClean="0"/>
              <a:t>données.</a:t>
            </a:r>
            <a:endParaRPr lang="en-US" sz="5400" dirty="0"/>
          </a:p>
        </p:txBody>
      </p:sp>
      <p:pic>
        <p:nvPicPr>
          <p:cNvPr id="4098" name="Picture 2"/>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6589653" y="3276600"/>
            <a:ext cx="2363958" cy="1957418"/>
          </a:xfrm>
          <a:prstGeom prst="rect">
            <a:avLst/>
          </a:prstGeom>
          <a:noFill/>
          <a:ln w="19050">
            <a:no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16390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lnSpc>
                <a:spcPct val="150000"/>
              </a:lnSpc>
            </a:pPr>
            <a:r>
              <a:rPr lang="fr-CA" sz="2600" dirty="0"/>
              <a:t>Le </a:t>
            </a:r>
            <a:r>
              <a:rPr lang="fr-CA" sz="2600" dirty="0" smtClean="0"/>
              <a:t>système d’avertissement pour conducteurs fatigués ASTID de </a:t>
            </a:r>
            <a:r>
              <a:rPr lang="fr-CA" sz="2600" dirty="0"/>
              <a:t>Fatigue Management International (1 </a:t>
            </a:r>
            <a:r>
              <a:rPr lang="fr-CA" sz="2600" dirty="0" smtClean="0"/>
              <a:t>de </a:t>
            </a:r>
            <a:r>
              <a:rPr lang="fr-CA" sz="2600" dirty="0"/>
              <a:t>2)</a:t>
            </a:r>
            <a:endParaRPr lang="en-US" sz="2600" dirty="0"/>
          </a:p>
        </p:txBody>
      </p:sp>
      <p:sp>
        <p:nvSpPr>
          <p:cNvPr id="3" name="Content Placeholder 2"/>
          <p:cNvSpPr>
            <a:spLocks noGrp="1"/>
          </p:cNvSpPr>
          <p:nvPr>
            <p:ph idx="1"/>
            <p:custDataLst>
              <p:tags r:id="rId2"/>
            </p:custDataLst>
          </p:nvPr>
        </p:nvSpPr>
        <p:spPr/>
        <p:txBody>
          <a:bodyPr>
            <a:noAutofit/>
          </a:bodyPr>
          <a:lstStyle/>
          <a:p>
            <a:pPr lvl="0"/>
            <a:r>
              <a:rPr lang="fr-CA" sz="2600" dirty="0" smtClean="0"/>
              <a:t>Système à mesures multiples</a:t>
            </a:r>
            <a:r>
              <a:rPr lang="fr-CA" sz="2800" dirty="0"/>
              <a:t> :</a:t>
            </a:r>
            <a:r>
              <a:rPr lang="fr-CA" sz="2600" dirty="0" smtClean="0"/>
              <a:t> </a:t>
            </a:r>
            <a:endParaRPr lang="en-US" sz="2600" dirty="0"/>
          </a:p>
          <a:p>
            <a:pPr lvl="1"/>
            <a:r>
              <a:rPr lang="fr-CA" sz="2200" dirty="0"/>
              <a:t>C</a:t>
            </a:r>
            <a:r>
              <a:rPr lang="fr-CA" sz="2200" dirty="0" smtClean="0"/>
              <a:t>apteur </a:t>
            </a:r>
            <a:r>
              <a:rPr lang="fr-CA" sz="2200" dirty="0"/>
              <a:t>gyroscopique de direction pour détecter les variations de </a:t>
            </a:r>
            <a:r>
              <a:rPr lang="fr-CA" sz="2200" dirty="0" smtClean="0"/>
              <a:t>mouvement du volant.</a:t>
            </a:r>
            <a:endParaRPr lang="en-US" sz="2200" dirty="0" smtClean="0"/>
          </a:p>
          <a:p>
            <a:pPr lvl="1"/>
            <a:r>
              <a:rPr lang="fr-CA" sz="2200" dirty="0" smtClean="0"/>
              <a:t>Données physiologiques : durée </a:t>
            </a:r>
            <a:r>
              <a:rPr lang="fr-CA" sz="2200" dirty="0"/>
              <a:t>du </a:t>
            </a:r>
            <a:r>
              <a:rPr lang="fr-CA" sz="2200" dirty="0" smtClean="0"/>
              <a:t>	quart </a:t>
            </a:r>
            <a:r>
              <a:rPr lang="fr-CA" sz="2200" dirty="0"/>
              <a:t>de </a:t>
            </a:r>
            <a:r>
              <a:rPr lang="fr-CA" sz="2200" dirty="0" smtClean="0"/>
              <a:t>travail, conditions de </a:t>
            </a:r>
            <a:r>
              <a:rPr lang="fr-CA" sz="2200" dirty="0"/>
              <a:t>conduite, </a:t>
            </a:r>
            <a:r>
              <a:rPr lang="fr-CA" sz="2200" dirty="0" smtClean="0"/>
              <a:t>analyse </a:t>
            </a:r>
            <a:r>
              <a:rPr lang="fr-CA" sz="2200" dirty="0"/>
              <a:t>du </a:t>
            </a:r>
            <a:r>
              <a:rPr lang="fr-CA" sz="2200" dirty="0" smtClean="0"/>
              <a:t>		             rythme circadien et dernier </a:t>
            </a:r>
            <a:r>
              <a:rPr lang="fr-CA" sz="2200" dirty="0"/>
              <a:t>cycle de </a:t>
            </a:r>
            <a:r>
              <a:rPr lang="fr-CA" sz="2200" dirty="0" smtClean="0"/>
              <a:t>		           sommeil.</a:t>
            </a:r>
            <a:endParaRPr lang="en-US" sz="2200" dirty="0"/>
          </a:p>
          <a:p>
            <a:pPr defTabSz="360000"/>
            <a:r>
              <a:rPr lang="fr-CA" sz="2600" dirty="0"/>
              <a:t>Les données peuvent être </a:t>
            </a:r>
            <a:r>
              <a:rPr lang="fr-CA" sz="2600" dirty="0" smtClean="0"/>
              <a:t>								téléchargées </a:t>
            </a:r>
            <a:r>
              <a:rPr lang="fr-CA" sz="2600" dirty="0"/>
              <a:t>ou transmises </a:t>
            </a:r>
            <a:r>
              <a:rPr lang="fr-CA" sz="2600" dirty="0" smtClean="0"/>
              <a:t>à 						l’administration en temps </a:t>
            </a:r>
            <a:r>
              <a:rPr lang="fr-CA" sz="2600" dirty="0"/>
              <a:t>réel </a:t>
            </a:r>
            <a:r>
              <a:rPr lang="fr-CA" sz="2600" dirty="0" smtClean="0"/>
              <a:t>par un </a:t>
            </a:r>
            <a:r>
              <a:rPr lang="fr-CA" sz="2600" dirty="0"/>
              <a:t>dispositif sans </a:t>
            </a:r>
            <a:r>
              <a:rPr lang="fr-CA" sz="2600" dirty="0" smtClean="0"/>
              <a:t>fil. </a:t>
            </a:r>
            <a:endParaRPr lang="en-US" sz="2600" dirty="0"/>
          </a:p>
        </p:txBody>
      </p:sp>
      <p:pic>
        <p:nvPicPr>
          <p:cNvPr id="6" name="Picture 5"/>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5791200" y="2514600"/>
            <a:ext cx="3259447" cy="2133600"/>
          </a:xfrm>
          <a:prstGeom prst="rect">
            <a:avLst/>
          </a:prstGeom>
          <a:ln w="19050">
            <a:solidFill>
              <a:schemeClr val="tx1"/>
            </a:solidFill>
          </a:ln>
        </p:spPr>
      </p:pic>
    </p:spTree>
    <p:extLst>
      <p:ext uri="{BB962C8B-B14F-4D97-AF65-F5344CB8AC3E}">
        <p14:creationId xmlns="" xmlns:p14="http://schemas.microsoft.com/office/powerpoint/2010/main" val="2985194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Autofit/>
          </a:bodyPr>
          <a:lstStyle/>
          <a:p>
            <a:pPr lvl="0"/>
            <a:r>
              <a:rPr lang="fr-CA" sz="3000" dirty="0"/>
              <a:t>Dispositif fixé au tableau de </a:t>
            </a:r>
            <a:r>
              <a:rPr lang="fr-CA" sz="3000" dirty="0" smtClean="0"/>
              <a:t>bord</a:t>
            </a:r>
            <a:r>
              <a:rPr lang="fr-CA" sz="2800" dirty="0"/>
              <a:t> :</a:t>
            </a:r>
            <a:endParaRPr lang="en-US" sz="3000" dirty="0"/>
          </a:p>
          <a:p>
            <a:pPr lvl="1"/>
            <a:r>
              <a:rPr lang="fr-CA" sz="2400" dirty="0" smtClean="0"/>
              <a:t>Algorithme </a:t>
            </a:r>
            <a:r>
              <a:rPr lang="fr-CA" sz="2400" dirty="0"/>
              <a:t>exclusif combinant toutes les mesures et générant </a:t>
            </a:r>
            <a:r>
              <a:rPr lang="fr-CA" sz="2400" dirty="0" smtClean="0"/>
              <a:t>une estimation de la</a:t>
            </a:r>
            <a:r>
              <a:rPr lang="fr-CA" sz="2400" dirty="0" smtClean="0">
                <a:solidFill>
                  <a:srgbClr val="00FF00"/>
                </a:solidFill>
              </a:rPr>
              <a:t> </a:t>
            </a:r>
            <a:r>
              <a:rPr lang="fr-CA" sz="2400" dirty="0" smtClean="0"/>
              <a:t>fatigue </a:t>
            </a:r>
            <a:r>
              <a:rPr lang="fr-CA" sz="2400" dirty="0"/>
              <a:t>toutes les </a:t>
            </a:r>
            <a:r>
              <a:rPr lang="fr-CA" sz="2400" dirty="0" smtClean="0"/>
              <a:t>minutes.</a:t>
            </a:r>
            <a:endParaRPr lang="en-US" sz="2400" dirty="0"/>
          </a:p>
          <a:p>
            <a:pPr lvl="1"/>
            <a:r>
              <a:rPr lang="fr-CA" sz="2400" dirty="0" smtClean="0"/>
              <a:t>La mesure </a:t>
            </a:r>
            <a:r>
              <a:rPr lang="fr-CA" sz="2400" dirty="0"/>
              <a:t>du niveau de fatigue </a:t>
            </a:r>
            <a:r>
              <a:rPr lang="fr-CA" sz="2400" dirty="0" smtClean="0"/>
              <a:t>est </a:t>
            </a:r>
            <a:r>
              <a:rPr lang="fr-CA" sz="2400" dirty="0"/>
              <a:t>visible pour le </a:t>
            </a:r>
            <a:r>
              <a:rPr lang="fr-CA" sz="2400" dirty="0" smtClean="0"/>
              <a:t>conducteur.</a:t>
            </a:r>
            <a:endParaRPr lang="en-US" sz="2400" dirty="0"/>
          </a:p>
          <a:p>
            <a:pPr lvl="1"/>
            <a:r>
              <a:rPr lang="fr-CA" sz="2400" dirty="0" smtClean="0"/>
              <a:t>Une alerte </a:t>
            </a:r>
            <a:r>
              <a:rPr lang="fr-CA" sz="2400" dirty="0"/>
              <a:t>sonore </a:t>
            </a:r>
            <a:r>
              <a:rPr lang="fr-CA" sz="2400" dirty="0" smtClean="0"/>
              <a:t>se déclenche lorsque </a:t>
            </a:r>
            <a:r>
              <a:rPr lang="fr-CA" sz="2400" dirty="0"/>
              <a:t>le seuil </a:t>
            </a:r>
            <a:r>
              <a:rPr lang="fr-CA" sz="2400" dirty="0" smtClean="0"/>
              <a:t>de fatigue prédéfini est atteint.</a:t>
            </a:r>
            <a:endParaRPr lang="en-US" sz="2400" dirty="0"/>
          </a:p>
          <a:p>
            <a:r>
              <a:rPr lang="fr-CA" sz="3000" dirty="0"/>
              <a:t>Disponible chez le fabricant d’équipement </a:t>
            </a:r>
            <a:r>
              <a:rPr lang="fr-CA" sz="3000" dirty="0" smtClean="0"/>
              <a:t>d’origine </a:t>
            </a:r>
            <a:r>
              <a:rPr lang="fr-CA" sz="3000" dirty="0"/>
              <a:t>et sur le marché </a:t>
            </a:r>
            <a:r>
              <a:rPr lang="fr-CA" sz="3000" dirty="0" smtClean="0"/>
              <a:t>secondaire. </a:t>
            </a:r>
            <a:endParaRPr lang="en-US" sz="3000" dirty="0"/>
          </a:p>
        </p:txBody>
      </p:sp>
      <p:sp>
        <p:nvSpPr>
          <p:cNvPr id="2" name="Title 1"/>
          <p:cNvSpPr>
            <a:spLocks noGrp="1"/>
          </p:cNvSpPr>
          <p:nvPr>
            <p:ph type="title"/>
            <p:custDataLst>
              <p:tags r:id="rId2"/>
            </p:custDataLst>
          </p:nvPr>
        </p:nvSpPr>
        <p:spPr/>
        <p:txBody>
          <a:bodyPr>
            <a:noAutofit/>
          </a:bodyPr>
          <a:lstStyle/>
          <a:p>
            <a:r>
              <a:rPr lang="fr-CA" sz="2600" dirty="0"/>
              <a:t>Le </a:t>
            </a:r>
            <a:r>
              <a:rPr lang="fr-CA" sz="2600" dirty="0" smtClean="0"/>
              <a:t>système </a:t>
            </a:r>
            <a:r>
              <a:rPr lang="fr-CA" sz="2600" dirty="0"/>
              <a:t>d’avertissement pour </a:t>
            </a:r>
            <a:r>
              <a:rPr lang="fr-CA" sz="2600" dirty="0" smtClean="0"/>
              <a:t>conducteurs fatigués ASTID de </a:t>
            </a:r>
            <a:r>
              <a:rPr lang="fr-CA" sz="2600" dirty="0"/>
              <a:t>Fatigue Management International (</a:t>
            </a:r>
            <a:r>
              <a:rPr lang="fr-CA" sz="2600" dirty="0" smtClean="0"/>
              <a:t>2 de </a:t>
            </a:r>
            <a:r>
              <a:rPr lang="fr-CA" sz="2600" dirty="0"/>
              <a:t>2) </a:t>
            </a:r>
            <a:endParaRPr lang="en-US" sz="2600" dirty="0"/>
          </a:p>
        </p:txBody>
      </p:sp>
    </p:spTree>
    <p:extLst>
      <p:ext uri="{BB962C8B-B14F-4D97-AF65-F5344CB8AC3E}">
        <p14:creationId xmlns="" xmlns:p14="http://schemas.microsoft.com/office/powerpoint/2010/main" val="3744549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smtClean="0"/>
              <a:t>Les TGF basées sur l’encadrement du </a:t>
            </a:r>
            <a:r>
              <a:rPr lang="fr-CA" sz="3600" dirty="0"/>
              <a:t>comportement</a:t>
            </a:r>
            <a:endParaRPr lang="en-US" sz="3600" dirty="0"/>
          </a:p>
        </p:txBody>
      </p:sp>
      <p:graphicFrame>
        <p:nvGraphicFramePr>
          <p:cNvPr id="5" name="Content Placeholder 3"/>
          <p:cNvGraphicFramePr>
            <a:graphicFrameLocks noGrp="1"/>
          </p:cNvGraphicFramePr>
          <p:nvPr>
            <p:ph idx="1"/>
            <p:custDataLst>
              <p:tags r:id="rId2"/>
            </p:custDataLst>
            <p:extLst>
              <p:ext uri="{D42A27DB-BD31-4B8C-83A1-F6EECF244321}">
                <p14:modId xmlns="" xmlns:p14="http://schemas.microsoft.com/office/powerpoint/2010/main" val="1280493666"/>
              </p:ext>
            </p:extLst>
          </p:nvPr>
        </p:nvGraphicFramePr>
        <p:xfrm>
          <a:off x="457200" y="1513268"/>
          <a:ext cx="8230166" cy="3547110"/>
        </p:xfrm>
        <a:graphic>
          <a:graphicData uri="http://schemas.openxmlformats.org/drawingml/2006/table">
            <a:tbl>
              <a:tblPr firstRow="1" bandRow="1">
                <a:tableStyleId>{5C22544A-7EE6-4342-B048-85BDC9FD1C3A}</a:tableStyleId>
              </a:tblPr>
              <a:tblGrid>
                <a:gridCol w="1332608"/>
                <a:gridCol w="1860016"/>
                <a:gridCol w="1782515"/>
                <a:gridCol w="1937516"/>
                <a:gridCol w="1317511"/>
              </a:tblGrid>
              <a:tr h="819150">
                <a:tc>
                  <a:txBody>
                    <a:bodyPr/>
                    <a:lstStyle/>
                    <a:p>
                      <a:pPr marL="0" marR="0" algn="ctr">
                        <a:lnSpc>
                          <a:spcPct val="115000"/>
                        </a:lnSpc>
                        <a:spcBef>
                          <a:spcPts val="0"/>
                        </a:spcBef>
                        <a:spcAft>
                          <a:spcPts val="0"/>
                        </a:spcAft>
                      </a:pPr>
                      <a:r>
                        <a:rPr lang="en-US" sz="1400" b="1" dirty="0">
                          <a:effectLst/>
                          <a:latin typeface="Calibri"/>
                          <a:ea typeface="Calibri"/>
                          <a:cs typeface="Times New Roman"/>
                        </a:rPr>
                        <a:t>Système</a:t>
                      </a:r>
                      <a:endParaRPr lang="en-US" sz="1400" dirty="0">
                        <a:effectLst/>
                        <a:latin typeface="Calibri"/>
                        <a:ea typeface="Calibri"/>
                        <a:cs typeface="Times New Roman"/>
                      </a:endParaRPr>
                    </a:p>
                  </a:txBody>
                  <a:tcPr marL="92710" marR="9271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err="1">
                          <a:effectLst/>
                          <a:latin typeface="Calibri"/>
                          <a:ea typeface="Calibri"/>
                          <a:cs typeface="Times New Roman"/>
                        </a:rPr>
                        <a:t>Fournisseur</a:t>
                      </a:r>
                      <a:endParaRPr lang="en-US" sz="1400" dirty="0">
                        <a:effectLst/>
                        <a:latin typeface="Calibri"/>
                        <a:ea typeface="Calibri"/>
                        <a:cs typeface="Times New Roman"/>
                      </a:endParaRPr>
                    </a:p>
                  </a:txBody>
                  <a:tcPr marL="92710" marR="9271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err="1">
                          <a:effectLst/>
                          <a:latin typeface="Calibri"/>
                          <a:ea typeface="Calibri"/>
                          <a:cs typeface="Times New Roman"/>
                        </a:rPr>
                        <a:t>Mesures</a:t>
                      </a:r>
                      <a:r>
                        <a:rPr lang="en-US" sz="1400" b="1" dirty="0">
                          <a:effectLst/>
                          <a:latin typeface="Calibri"/>
                          <a:ea typeface="Calibri"/>
                          <a:cs typeface="Times New Roman"/>
                        </a:rPr>
                        <a:t> de</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b="1" dirty="0">
                          <a:effectLst/>
                          <a:latin typeface="Calibri"/>
                          <a:ea typeface="Calibri"/>
                          <a:cs typeface="Times New Roman"/>
                        </a:rPr>
                        <a:t>performance</a:t>
                      </a:r>
                      <a:endParaRPr lang="en-US" sz="1400" dirty="0">
                        <a:effectLst/>
                        <a:latin typeface="Calibri"/>
                        <a:ea typeface="Calibri"/>
                        <a:cs typeface="Times New Roman"/>
                      </a:endParaRPr>
                    </a:p>
                  </a:txBody>
                  <a:tcPr marL="92710" marR="9271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Calibri"/>
                          <a:ea typeface="Calibri"/>
                          <a:cs typeface="Times New Roman"/>
                        </a:rPr>
                        <a:t>Interface </a:t>
                      </a:r>
                      <a:r>
                        <a:rPr lang="en-US" sz="1400" b="1" dirty="0" err="1" smtClean="0">
                          <a:effectLst/>
                          <a:latin typeface="Calibri"/>
                          <a:ea typeface="Calibri"/>
                          <a:cs typeface="Times New Roman"/>
                        </a:rPr>
                        <a:t>utilisateur</a:t>
                      </a:r>
                      <a:endParaRPr lang="en-US" sz="1400" dirty="0">
                        <a:effectLst/>
                        <a:latin typeface="Calibri"/>
                        <a:ea typeface="Calibri"/>
                        <a:cs typeface="Times New Roman"/>
                      </a:endParaRPr>
                    </a:p>
                  </a:txBody>
                  <a:tcPr marL="92710" marR="9271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err="1">
                          <a:effectLst/>
                          <a:latin typeface="Calibri"/>
                          <a:ea typeface="Calibri"/>
                          <a:cs typeface="Times New Roman"/>
                        </a:rPr>
                        <a:t>Coût</a:t>
                      </a:r>
                      <a:r>
                        <a:rPr lang="en-US" sz="1400" b="1" dirty="0">
                          <a:effectLst/>
                          <a:latin typeface="Calibri"/>
                          <a:ea typeface="Calibri"/>
                          <a:cs typeface="Times New Roman"/>
                        </a:rPr>
                        <a:t> ($ US)</a:t>
                      </a:r>
                      <a:endParaRPr lang="en-US" sz="1400" dirty="0">
                        <a:effectLst/>
                        <a:latin typeface="Calibri"/>
                        <a:ea typeface="Calibri"/>
                        <a:cs typeface="Times New Roman"/>
                      </a:endParaRPr>
                    </a:p>
                    <a:p>
                      <a:pPr marL="0" marR="0" algn="ctr">
                        <a:lnSpc>
                          <a:spcPct val="115000"/>
                        </a:lnSpc>
                        <a:spcBef>
                          <a:spcPts val="0"/>
                        </a:spcBef>
                        <a:spcAft>
                          <a:spcPts val="0"/>
                        </a:spcAft>
                      </a:pPr>
                      <a:r>
                        <a:rPr lang="en-US" sz="1400" b="1" dirty="0">
                          <a:effectLst/>
                          <a:latin typeface="Calibri"/>
                          <a:ea typeface="Calibri"/>
                          <a:cs typeface="Times New Roman"/>
                        </a:rPr>
                        <a:t>par </a:t>
                      </a:r>
                      <a:r>
                        <a:rPr lang="en-US" sz="1400" b="1" dirty="0" err="1">
                          <a:effectLst/>
                          <a:latin typeface="Calibri"/>
                          <a:ea typeface="Calibri"/>
                          <a:cs typeface="Times New Roman"/>
                        </a:rPr>
                        <a:t>système</a:t>
                      </a:r>
                      <a:endParaRPr lang="en-US" sz="1400" dirty="0">
                        <a:effectLst/>
                        <a:latin typeface="Calibri"/>
                        <a:ea typeface="Calibri"/>
                        <a:cs typeface="Times New Roman"/>
                      </a:endParaRPr>
                    </a:p>
                  </a:txBody>
                  <a:tcPr marL="92710" marR="9271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19150">
                <a:tc>
                  <a:txBody>
                    <a:bodyPr/>
                    <a:lstStyle/>
                    <a:p>
                      <a:pPr marL="0" marR="0">
                        <a:lnSpc>
                          <a:spcPct val="115000"/>
                        </a:lnSpc>
                        <a:spcBef>
                          <a:spcPts val="0"/>
                        </a:spcBef>
                        <a:spcAft>
                          <a:spcPts val="0"/>
                        </a:spcAft>
                      </a:pPr>
                      <a:r>
                        <a:rPr lang="en-US" sz="1400" dirty="0" err="1" smtClean="0">
                          <a:effectLst/>
                          <a:latin typeface="Calibri"/>
                          <a:ea typeface="Calibri"/>
                          <a:cs typeface="Times New Roman"/>
                        </a:rPr>
                        <a:t>DriveCam</a:t>
                      </a:r>
                      <a:endParaRPr lang="en-US" sz="1400" dirty="0">
                        <a:effectLst/>
                        <a:latin typeface="Calibri"/>
                        <a:ea typeface="Calibri"/>
                        <a:cs typeface="Times New Roman"/>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u="sng" dirty="0" err="1" smtClean="0">
                          <a:solidFill>
                            <a:srgbClr val="0000FF"/>
                          </a:solidFill>
                          <a:effectLst/>
                          <a:latin typeface="Calibri"/>
                          <a:ea typeface="Calibri"/>
                          <a:cs typeface="Times New Roman"/>
                          <a:hlinkClick r:id="rId6"/>
                        </a:rPr>
                        <a:t>DriveCam</a:t>
                      </a:r>
                      <a:endParaRPr lang="en-US" sz="1400" dirty="0">
                        <a:effectLst/>
                        <a:latin typeface="Calibri"/>
                        <a:ea typeface="Calibri"/>
                        <a:cs typeface="Times New Roman"/>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400" dirty="0">
                          <a:effectLst/>
                          <a:latin typeface="Calibri"/>
                          <a:ea typeface="Calibri"/>
                          <a:cs typeface="Times New Roman"/>
                        </a:rPr>
                        <a:t>Caméra vidéo à l’avant et en cabine, </a:t>
                      </a:r>
                      <a:r>
                        <a:rPr lang="fr-CA" sz="1400" dirty="0" smtClean="0">
                          <a:effectLst/>
                          <a:latin typeface="Calibri"/>
                          <a:ea typeface="Calibri"/>
                          <a:cs typeface="Times New Roman"/>
                        </a:rPr>
                        <a:t>situation du </a:t>
                      </a:r>
                      <a:r>
                        <a:rPr lang="fr-CA" sz="1400" dirty="0">
                          <a:effectLst/>
                          <a:latin typeface="Calibri"/>
                          <a:ea typeface="Calibri"/>
                          <a:cs typeface="Times New Roman"/>
                        </a:rPr>
                        <a:t>véhicule</a:t>
                      </a:r>
                      <a:endParaRPr lang="en-US" sz="1400" dirty="0">
                        <a:effectLst/>
                        <a:latin typeface="Calibri"/>
                        <a:ea typeface="Calibri"/>
                        <a:cs typeface="Times New Roman"/>
                      </a:endParaRPr>
                    </a:p>
                  </a:txBody>
                  <a:tcPr marL="92710" marR="9271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400" dirty="0" smtClean="0">
                          <a:effectLst/>
                          <a:latin typeface="Calibri"/>
                          <a:ea typeface="Calibri"/>
                          <a:cs typeface="Times New Roman"/>
                        </a:rPr>
                        <a:t>Fixée </a:t>
                      </a:r>
                      <a:r>
                        <a:rPr lang="fr-CA" sz="1400" dirty="0">
                          <a:effectLst/>
                          <a:latin typeface="Calibri"/>
                          <a:ea typeface="Calibri"/>
                          <a:cs typeface="Times New Roman"/>
                        </a:rPr>
                        <a:t>sur le pare-brise</a:t>
                      </a:r>
                      <a:endParaRPr lang="en-US" sz="1400" dirty="0">
                        <a:effectLst/>
                        <a:latin typeface="Calibri"/>
                        <a:ea typeface="Calibri"/>
                        <a:cs typeface="Times New Roman"/>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495,00 $</a:t>
                      </a:r>
                      <a:r>
                        <a:rPr lang="en-US" sz="1400" b="1" dirty="0" smtClean="0">
                          <a:effectLst/>
                          <a:latin typeface="Calibri"/>
                          <a:ea typeface="Calibri"/>
                          <a:cs typeface="Times New Roman"/>
                        </a:rPr>
                        <a:t>^</a:t>
                      </a:r>
                      <a:endParaRPr lang="en-US" sz="1400" dirty="0">
                        <a:effectLst/>
                        <a:latin typeface="Calibri"/>
                        <a:ea typeface="Calibri"/>
                        <a:cs typeface="Times New Roman"/>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19150">
                <a:tc>
                  <a:txBody>
                    <a:bodyPr/>
                    <a:lstStyle/>
                    <a:p>
                      <a:pPr marL="0" marR="0">
                        <a:lnSpc>
                          <a:spcPct val="115000"/>
                        </a:lnSpc>
                        <a:spcBef>
                          <a:spcPts val="0"/>
                        </a:spcBef>
                        <a:spcAft>
                          <a:spcPts val="0"/>
                        </a:spcAft>
                      </a:pPr>
                      <a:r>
                        <a:rPr lang="en-US" sz="1400">
                          <a:effectLst/>
                          <a:latin typeface="Calibri"/>
                          <a:ea typeface="Calibri"/>
                          <a:cs typeface="Times New Roman"/>
                        </a:rPr>
                        <a:t>DV101E</a:t>
                      </a: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smtClean="0">
                          <a:latin typeface="+mn-lt"/>
                          <a:cs typeface="Arial" pitchFamily="34" charset="0"/>
                          <a:hlinkClick r:id="rId7"/>
                        </a:rPr>
                        <a:t>Rosco</a:t>
                      </a:r>
                      <a:r>
                        <a:rPr lang="en-US" sz="1400" dirty="0" smtClean="0">
                          <a:latin typeface="+mn-lt"/>
                          <a:cs typeface="Arial" pitchFamily="34" charset="0"/>
                          <a:hlinkClick r:id="rId7"/>
                        </a:rPr>
                        <a:t> Vision</a:t>
                      </a:r>
                      <a:endParaRPr lang="en-US" sz="1400" dirty="0">
                        <a:latin typeface="+mn-lt"/>
                        <a:cs typeface="Arial" pitchFamily="34" charset="0"/>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400" dirty="0">
                          <a:effectLst/>
                          <a:latin typeface="Calibri"/>
                          <a:ea typeface="Calibri"/>
                          <a:cs typeface="Times New Roman"/>
                        </a:rPr>
                        <a:t>Caméra vidéo à l’avant et en cabine, GPS et vitesse</a:t>
                      </a:r>
                      <a:endParaRPr lang="en-US" sz="1400" dirty="0">
                        <a:effectLst/>
                        <a:latin typeface="Calibri"/>
                        <a:ea typeface="Calibri"/>
                        <a:cs typeface="Times New Roman"/>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400" dirty="0" smtClean="0">
                          <a:effectLst/>
                          <a:latin typeface="Calibri"/>
                          <a:ea typeface="Calibri"/>
                          <a:cs typeface="Times New Roman"/>
                        </a:rPr>
                        <a:t>Fixée</a:t>
                      </a:r>
                      <a:r>
                        <a:rPr lang="fr-CA" sz="1400" baseline="0" dirty="0" smtClean="0">
                          <a:effectLst/>
                          <a:latin typeface="Calibri"/>
                          <a:ea typeface="Calibri"/>
                          <a:cs typeface="Times New Roman"/>
                        </a:rPr>
                        <a:t> </a:t>
                      </a:r>
                      <a:r>
                        <a:rPr lang="fr-CA" sz="1400" dirty="0" smtClean="0">
                          <a:effectLst/>
                          <a:latin typeface="Calibri"/>
                          <a:ea typeface="Calibri"/>
                          <a:cs typeface="Times New Roman"/>
                        </a:rPr>
                        <a:t>sur </a:t>
                      </a:r>
                      <a:r>
                        <a:rPr lang="fr-CA" sz="1400" dirty="0">
                          <a:effectLst/>
                          <a:latin typeface="Calibri"/>
                          <a:ea typeface="Calibri"/>
                          <a:cs typeface="Times New Roman"/>
                        </a:rPr>
                        <a:t>le pare-brise</a:t>
                      </a:r>
                      <a:endParaRPr lang="en-US" sz="1400" dirty="0">
                        <a:effectLst/>
                        <a:latin typeface="Calibri"/>
                        <a:ea typeface="Calibri"/>
                        <a:cs typeface="Times New Roman"/>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Calibri"/>
                          <a:ea typeface="Calibri"/>
                          <a:cs typeface="Times New Roman"/>
                        </a:rPr>
                        <a:t>831,88 $</a:t>
                      </a:r>
                      <a:r>
                        <a:rPr lang="en-US" sz="1400" b="1" dirty="0" smtClean="0">
                          <a:effectLst/>
                          <a:latin typeface="Calibri"/>
                          <a:ea typeface="Calibri"/>
                          <a:cs typeface="Times New Roman"/>
                        </a:rPr>
                        <a:t>*</a:t>
                      </a:r>
                      <a:endParaRPr lang="en-US" sz="1400" dirty="0">
                        <a:effectLst/>
                        <a:latin typeface="Calibri"/>
                        <a:ea typeface="Calibri"/>
                        <a:cs typeface="Times New Roman"/>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971550">
                <a:tc>
                  <a:txBody>
                    <a:bodyPr/>
                    <a:lstStyle/>
                    <a:p>
                      <a:pPr marL="0" marR="0">
                        <a:lnSpc>
                          <a:spcPct val="115000"/>
                        </a:lnSpc>
                        <a:spcBef>
                          <a:spcPts val="0"/>
                        </a:spcBef>
                        <a:spcAft>
                          <a:spcPts val="0"/>
                        </a:spcAft>
                      </a:pPr>
                      <a:r>
                        <a:rPr lang="en-US" sz="1400" dirty="0" err="1" smtClean="0">
                          <a:effectLst/>
                          <a:latin typeface="Calibri"/>
                          <a:ea typeface="Calibri"/>
                          <a:cs typeface="Times New Roman"/>
                        </a:rPr>
                        <a:t>SmartDrive</a:t>
                      </a:r>
                      <a:endParaRPr lang="en-US" sz="1400" dirty="0">
                        <a:effectLst/>
                        <a:latin typeface="Calibri"/>
                        <a:ea typeface="Calibri"/>
                        <a:cs typeface="Times New Roman"/>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400" dirty="0" err="1" smtClean="0">
                          <a:latin typeface="+mn-lt"/>
                          <a:cs typeface="Arial" pitchFamily="34" charset="0"/>
                          <a:hlinkClick r:id="rId8"/>
                        </a:rPr>
                        <a:t>SmartDrive</a:t>
                      </a:r>
                      <a:r>
                        <a:rPr lang="en-US" sz="1400" baseline="0" dirty="0" smtClean="0">
                          <a:latin typeface="+mn-lt"/>
                          <a:cs typeface="Arial" pitchFamily="34" charset="0"/>
                          <a:hlinkClick r:id="rId8"/>
                        </a:rPr>
                        <a:t> Systems</a:t>
                      </a:r>
                      <a:endParaRPr lang="en-US" sz="1400" dirty="0">
                        <a:latin typeface="+mn-lt"/>
                        <a:cs typeface="Arial" pitchFamily="34" charset="0"/>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400" dirty="0">
                          <a:effectLst/>
                          <a:latin typeface="Calibri"/>
                          <a:ea typeface="Calibri"/>
                          <a:cs typeface="Times New Roman"/>
                        </a:rPr>
                        <a:t>Caméra vidéo à l’avant et en cabine</a:t>
                      </a:r>
                      <a:endParaRPr lang="en-US" sz="1400" dirty="0">
                        <a:effectLst/>
                        <a:latin typeface="Calibri"/>
                        <a:ea typeface="Calibri"/>
                        <a:cs typeface="Times New Roman"/>
                      </a:endParaRPr>
                    </a:p>
                  </a:txBody>
                  <a:tcPr marL="92710" marR="9271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400" dirty="0" smtClean="0">
                          <a:effectLst/>
                          <a:latin typeface="Calibri"/>
                          <a:ea typeface="Calibri"/>
                          <a:cs typeface="Times New Roman"/>
                        </a:rPr>
                        <a:t>Fixée </a:t>
                      </a:r>
                      <a:r>
                        <a:rPr lang="fr-CA" sz="1400" dirty="0">
                          <a:effectLst/>
                          <a:latin typeface="Calibri"/>
                          <a:ea typeface="Calibri"/>
                          <a:cs typeface="Times New Roman"/>
                        </a:rPr>
                        <a:t>sur le pare-brise</a:t>
                      </a:r>
                      <a:endParaRPr lang="en-US" sz="1400" dirty="0">
                        <a:effectLst/>
                        <a:latin typeface="Calibri"/>
                        <a:ea typeface="Calibri"/>
                        <a:cs typeface="Times New Roman"/>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400" dirty="0">
                          <a:effectLst/>
                          <a:latin typeface="Calibri"/>
                          <a:ea typeface="Calibri"/>
                          <a:cs typeface="Times New Roman"/>
                        </a:rPr>
                        <a:t>C</a:t>
                      </a:r>
                      <a:r>
                        <a:rPr lang="fr-CA" sz="1400" dirty="0">
                          <a:solidFill>
                            <a:schemeClr val="tx1"/>
                          </a:solidFill>
                          <a:effectLst/>
                          <a:latin typeface="Calibri"/>
                          <a:ea typeface="Calibri"/>
                          <a:cs typeface="Times New Roman"/>
                        </a:rPr>
                        <a:t>ontactez </a:t>
                      </a:r>
                      <a:r>
                        <a:rPr lang="fr-CA" sz="1400" dirty="0" smtClean="0">
                          <a:solidFill>
                            <a:schemeClr val="tx1"/>
                          </a:solidFill>
                          <a:effectLst/>
                          <a:latin typeface="Calibri"/>
                          <a:ea typeface="Calibri"/>
                          <a:cs typeface="Times New Roman"/>
                        </a:rPr>
                        <a:t>le fournisseur pour </a:t>
                      </a:r>
                      <a:r>
                        <a:rPr lang="fr-CA" sz="1400" dirty="0">
                          <a:solidFill>
                            <a:schemeClr val="tx1"/>
                          </a:solidFill>
                          <a:effectLst/>
                          <a:latin typeface="Calibri"/>
                          <a:ea typeface="Calibri"/>
                          <a:cs typeface="Times New Roman"/>
                        </a:rPr>
                        <a:t>c</a:t>
                      </a:r>
                      <a:r>
                        <a:rPr lang="fr-CA" sz="1400" dirty="0">
                          <a:effectLst/>
                          <a:latin typeface="Calibri"/>
                          <a:ea typeface="Calibri"/>
                          <a:cs typeface="Times New Roman"/>
                        </a:rPr>
                        <a:t>onnaître </a:t>
                      </a:r>
                      <a:r>
                        <a:rPr lang="fr-CA" sz="1400" dirty="0" smtClean="0">
                          <a:effectLst/>
                          <a:latin typeface="Calibri"/>
                          <a:ea typeface="Calibri"/>
                          <a:cs typeface="Times New Roman"/>
                        </a:rPr>
                        <a:t>le </a:t>
                      </a:r>
                      <a:r>
                        <a:rPr lang="fr-CA" sz="1400" dirty="0">
                          <a:effectLst/>
                          <a:latin typeface="Calibri"/>
                          <a:ea typeface="Calibri"/>
                          <a:cs typeface="Times New Roman"/>
                        </a:rPr>
                        <a:t>prix</a:t>
                      </a:r>
                      <a:r>
                        <a:rPr lang="fr-CA" sz="1400" b="1" dirty="0">
                          <a:effectLst/>
                          <a:latin typeface="Calibri"/>
                          <a:ea typeface="Calibri"/>
                          <a:cs typeface="Times New Roman"/>
                        </a:rPr>
                        <a:t>^</a:t>
                      </a:r>
                      <a:endParaRPr lang="en-US" sz="1400" dirty="0">
                        <a:effectLst/>
                        <a:latin typeface="Calibri"/>
                        <a:ea typeface="Calibri"/>
                        <a:cs typeface="Times New Roman"/>
                      </a:endParaRPr>
                    </a:p>
                  </a:txBody>
                  <a:tcPr marL="92710" marR="9271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6" name="TextBox 5"/>
          <p:cNvSpPr txBox="1"/>
          <p:nvPr>
            <p:custDataLst>
              <p:tags r:id="rId3"/>
            </p:custDataLst>
          </p:nvPr>
        </p:nvSpPr>
        <p:spPr>
          <a:xfrm>
            <a:off x="381000" y="5036403"/>
            <a:ext cx="3258841" cy="830997"/>
          </a:xfrm>
          <a:prstGeom prst="rect">
            <a:avLst/>
          </a:prstGeom>
          <a:noFill/>
        </p:spPr>
        <p:txBody>
          <a:bodyPr wrap="none" rtlCol="0">
            <a:spAutoFit/>
          </a:bodyPr>
          <a:lstStyle/>
          <a:p>
            <a:r>
              <a:rPr lang="en-US" sz="1600" dirty="0" smtClean="0">
                <a:latin typeface="Arial"/>
                <a:cs typeface="Arial"/>
              </a:rPr>
              <a:t>− </a:t>
            </a:r>
            <a:r>
              <a:rPr lang="fr-CA" sz="1600" dirty="0" smtClean="0"/>
              <a:t>Coût </a:t>
            </a:r>
            <a:r>
              <a:rPr lang="fr-CA" sz="1600" dirty="0"/>
              <a:t>des TGF </a:t>
            </a:r>
            <a:r>
              <a:rPr lang="fr-CA" sz="1600" dirty="0" smtClean="0"/>
              <a:t>en </a:t>
            </a:r>
            <a:r>
              <a:rPr lang="fr-CA" sz="1600" dirty="0"/>
              <a:t>date de mai </a:t>
            </a:r>
            <a:r>
              <a:rPr lang="fr-CA" sz="1600" dirty="0" smtClean="0"/>
              <a:t>2012.</a:t>
            </a:r>
          </a:p>
          <a:p>
            <a:r>
              <a:rPr lang="en-US" sz="1600" b="1" i="0" dirty="0" smtClean="0">
                <a:solidFill>
                  <a:schemeClr val="tx1"/>
                </a:solidFill>
                <a:latin typeface="Arial"/>
                <a:ea typeface="+mn-ea"/>
                <a:cs typeface="Arial"/>
              </a:rPr>
              <a:t>* </a:t>
            </a:r>
            <a:r>
              <a:rPr lang="fr-CA" sz="1600" dirty="0"/>
              <a:t>Prix de </a:t>
            </a:r>
            <a:r>
              <a:rPr lang="fr-CA" sz="1600" dirty="0" smtClean="0"/>
              <a:t>base. </a:t>
            </a:r>
            <a:endParaRPr lang="en-US" sz="1600" b="0" i="0" dirty="0">
              <a:solidFill>
                <a:schemeClr val="tx1"/>
              </a:solidFill>
              <a:latin typeface="Arial"/>
              <a:ea typeface="+mn-ea"/>
              <a:cs typeface="Arial"/>
            </a:endParaRPr>
          </a:p>
          <a:p>
            <a:r>
              <a:rPr lang="en-US" sz="1600" b="1" i="0" dirty="0">
                <a:solidFill>
                  <a:schemeClr val="tx1"/>
                </a:solidFill>
                <a:latin typeface="Arial"/>
                <a:ea typeface="+mn-ea"/>
                <a:cs typeface="Arial"/>
              </a:rPr>
              <a:t>^</a:t>
            </a:r>
            <a:r>
              <a:rPr lang="en-US" sz="1600" b="0" i="0" dirty="0">
                <a:latin typeface="Arial"/>
                <a:ea typeface="+mn-ea"/>
                <a:cs typeface="Arial"/>
              </a:rPr>
              <a:t> </a:t>
            </a:r>
            <a:r>
              <a:rPr lang="fr-CA" sz="1600" dirty="0" smtClean="0"/>
              <a:t>Frais mensuels supplémentaires.</a:t>
            </a:r>
            <a:endParaRPr lang="en-US" sz="1600" dirty="0">
              <a:latin typeface="Arial" pitchFamily="34" charset="0"/>
              <a:cs typeface="Arial" pitchFamily="34" charset="0"/>
            </a:endParaRPr>
          </a:p>
        </p:txBody>
      </p:sp>
    </p:spTree>
    <p:extLst>
      <p:ext uri="{BB962C8B-B14F-4D97-AF65-F5344CB8AC3E}">
        <p14:creationId xmlns="" xmlns:p14="http://schemas.microsoft.com/office/powerpoint/2010/main" val="386267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a:t> </a:t>
            </a:r>
            <a:r>
              <a:rPr lang="fr-CA" sz="3600" smtClean="0"/>
              <a:t>DriveCam</a:t>
            </a:r>
            <a:endParaRPr lang="en-US" sz="3600" dirty="0"/>
          </a:p>
        </p:txBody>
      </p:sp>
      <p:sp>
        <p:nvSpPr>
          <p:cNvPr id="3" name="Content Placeholder 2"/>
          <p:cNvSpPr>
            <a:spLocks noGrp="1"/>
          </p:cNvSpPr>
          <p:nvPr>
            <p:ph idx="1"/>
            <p:custDataLst>
              <p:tags r:id="rId2"/>
            </p:custDataLst>
          </p:nvPr>
        </p:nvSpPr>
        <p:spPr/>
        <p:txBody>
          <a:bodyPr>
            <a:normAutofit fontScale="85000" lnSpcReduction="10000"/>
          </a:bodyPr>
          <a:lstStyle/>
          <a:p>
            <a:pPr lvl="0"/>
            <a:r>
              <a:rPr lang="fr-CA" dirty="0"/>
              <a:t>Système de sécurité basé sur le </a:t>
            </a:r>
            <a:r>
              <a:rPr lang="fr-CA" dirty="0" smtClean="0"/>
              <a:t>comportement</a:t>
            </a:r>
            <a:r>
              <a:rPr lang="fr-CA" sz="2800" dirty="0"/>
              <a:t> :</a:t>
            </a:r>
            <a:endParaRPr lang="en-US" sz="2800" dirty="0"/>
          </a:p>
          <a:p>
            <a:pPr lvl="1"/>
            <a:r>
              <a:rPr lang="fr-CA" dirty="0"/>
              <a:t>D</a:t>
            </a:r>
            <a:r>
              <a:rPr lang="fr-CA" dirty="0" smtClean="0"/>
              <a:t>eux </a:t>
            </a:r>
            <a:r>
              <a:rPr lang="fr-CA" dirty="0"/>
              <a:t>caméras fixées sur le pare-brise, l’une orientée vers l’avant </a:t>
            </a:r>
            <a:r>
              <a:rPr lang="fr-CA" dirty="0" smtClean="0"/>
              <a:t>et </a:t>
            </a:r>
            <a:r>
              <a:rPr lang="fr-CA" dirty="0"/>
              <a:t>l’autre à l’intérieur de la cabine, </a:t>
            </a:r>
            <a:r>
              <a:rPr lang="fr-CA" dirty="0" smtClean="0"/>
              <a:t>filment </a:t>
            </a:r>
            <a:r>
              <a:rPr lang="fr-CA" dirty="0"/>
              <a:t>en </a:t>
            </a:r>
            <a:r>
              <a:rPr lang="fr-CA" dirty="0" smtClean="0"/>
              <a:t>continu.</a:t>
            </a:r>
            <a:endParaRPr lang="en-US" sz="2400" dirty="0"/>
          </a:p>
          <a:p>
            <a:pPr lvl="1"/>
            <a:r>
              <a:rPr lang="fr-CA" dirty="0"/>
              <a:t>L</a:t>
            </a:r>
            <a:r>
              <a:rPr lang="fr-CA" dirty="0" smtClean="0"/>
              <a:t>es </a:t>
            </a:r>
            <a:r>
              <a:rPr lang="fr-CA" dirty="0"/>
              <a:t>données sur </a:t>
            </a:r>
            <a:r>
              <a:rPr lang="fr-CA" dirty="0" smtClean="0"/>
              <a:t>le comportement </a:t>
            </a:r>
            <a:r>
              <a:rPr lang="fr-CA" dirty="0"/>
              <a:t>du véhicule (</a:t>
            </a:r>
            <a:r>
              <a:rPr lang="fr-CA" dirty="0" smtClean="0"/>
              <a:t>la </a:t>
            </a:r>
            <a:r>
              <a:rPr lang="fr-CA" dirty="0"/>
              <a:t>vitesse, le freinage, etc.) sont utilisées en parallèle avec la vidéo pour enregistrer les </a:t>
            </a:r>
            <a:r>
              <a:rPr lang="fr-CA" dirty="0" smtClean="0"/>
              <a:t>marqueurs d’événement.</a:t>
            </a:r>
            <a:endParaRPr lang="en-US" sz="2400" dirty="0"/>
          </a:p>
          <a:p>
            <a:pPr lvl="0"/>
            <a:r>
              <a:rPr lang="fr-CA" dirty="0"/>
              <a:t>Alerte sonore envoyée au </a:t>
            </a:r>
            <a:r>
              <a:rPr lang="fr-CA" dirty="0" smtClean="0"/>
              <a:t>conducteur. </a:t>
            </a:r>
            <a:endParaRPr lang="en-US" sz="2800" dirty="0"/>
          </a:p>
          <a:p>
            <a:pPr lvl="0"/>
            <a:r>
              <a:rPr lang="fr-CA" dirty="0"/>
              <a:t>Données enregistrées transmises à un tiers pour analyse et </a:t>
            </a:r>
            <a:r>
              <a:rPr lang="fr-CA" dirty="0" smtClean="0"/>
              <a:t>évaluation.</a:t>
            </a:r>
            <a:endParaRPr lang="en-US" sz="2800" dirty="0"/>
          </a:p>
          <a:p>
            <a:r>
              <a:rPr lang="fr-CA" dirty="0" smtClean="0"/>
              <a:t>Accès </a:t>
            </a:r>
            <a:r>
              <a:rPr lang="fr-CA" dirty="0"/>
              <a:t>aux données en passant par </a:t>
            </a:r>
            <a:r>
              <a:rPr lang="fr-CA" dirty="0" smtClean="0"/>
              <a:t>un</a:t>
            </a:r>
            <a:r>
              <a:rPr lang="fr-CA" dirty="0" smtClean="0">
                <a:solidFill>
                  <a:srgbClr val="00FF00"/>
                </a:solidFill>
              </a:rPr>
              <a:t> </a:t>
            </a:r>
            <a:r>
              <a:rPr lang="fr-CA" dirty="0" smtClean="0"/>
              <a:t>tiers. </a:t>
            </a:r>
            <a:endParaRPr lang="en-US" dirty="0" smtClean="0"/>
          </a:p>
        </p:txBody>
      </p:sp>
    </p:spTree>
    <p:extLst>
      <p:ext uri="{BB962C8B-B14F-4D97-AF65-F5344CB8AC3E}">
        <p14:creationId xmlns="" xmlns:p14="http://schemas.microsoft.com/office/powerpoint/2010/main" val="29429305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sz="3600" dirty="0" smtClean="0"/>
              <a:t>Les TGF basées sur les habiletés psychomotrices</a:t>
            </a:r>
            <a:endParaRPr lang="en-US" sz="3600" dirty="0"/>
          </a:p>
        </p:txBody>
      </p:sp>
      <p:graphicFrame>
        <p:nvGraphicFramePr>
          <p:cNvPr id="4" name="Content Placeholder 3"/>
          <p:cNvGraphicFramePr>
            <a:graphicFrameLocks noGrp="1"/>
          </p:cNvGraphicFramePr>
          <p:nvPr>
            <p:ph idx="1"/>
            <p:custDataLst>
              <p:tags r:id="rId2"/>
            </p:custDataLst>
            <p:extLst>
              <p:ext uri="{D42A27DB-BD31-4B8C-83A1-F6EECF244321}">
                <p14:modId xmlns="" xmlns:p14="http://schemas.microsoft.com/office/powerpoint/2010/main" val="662767479"/>
              </p:ext>
            </p:extLst>
          </p:nvPr>
        </p:nvGraphicFramePr>
        <p:xfrm>
          <a:off x="457200" y="1538076"/>
          <a:ext cx="8229600" cy="4480045"/>
        </p:xfrm>
        <a:graphic>
          <a:graphicData uri="http://schemas.openxmlformats.org/drawingml/2006/table">
            <a:tbl>
              <a:tblPr firstRow="1" bandRow="1">
                <a:tableStyleId>{5C22544A-7EE6-4342-B048-85BDC9FD1C3A}</a:tableStyleId>
              </a:tblPr>
              <a:tblGrid>
                <a:gridCol w="1773621"/>
                <a:gridCol w="2199290"/>
                <a:gridCol w="1560786"/>
                <a:gridCol w="1631731"/>
                <a:gridCol w="1064172"/>
              </a:tblGrid>
              <a:tr h="985675">
                <a:tc>
                  <a:txBody>
                    <a:bodyPr/>
                    <a:lstStyle/>
                    <a:p>
                      <a:pPr marL="0" marR="0" algn="ctr">
                        <a:lnSpc>
                          <a:spcPct val="115000"/>
                        </a:lnSpc>
                        <a:spcBef>
                          <a:spcPts val="0"/>
                        </a:spcBef>
                        <a:spcAft>
                          <a:spcPts val="0"/>
                        </a:spcAft>
                      </a:pPr>
                      <a:r>
                        <a:rPr lang="en-US" sz="1300" b="1" dirty="0">
                          <a:effectLst/>
                          <a:latin typeface="Calibri"/>
                          <a:ea typeface="Calibri"/>
                          <a:cs typeface="Times New Roman"/>
                        </a:rPr>
                        <a:t>Système</a:t>
                      </a:r>
                      <a:endParaRPr lang="en-US" sz="1300" dirty="0">
                        <a:effectLst/>
                        <a:latin typeface="Calibri"/>
                        <a:ea typeface="Calibri"/>
                        <a:cs typeface="Times New Roman"/>
                      </a:endParaRPr>
                    </a:p>
                  </a:txBody>
                  <a:tcPr marL="85090" marR="8509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effectLst/>
                          <a:latin typeface="Calibri"/>
                          <a:ea typeface="Calibri"/>
                          <a:cs typeface="Times New Roman"/>
                        </a:rPr>
                        <a:t>Fournisseur</a:t>
                      </a:r>
                      <a:endParaRPr lang="en-US" sz="1300">
                        <a:effectLst/>
                        <a:latin typeface="Calibri"/>
                        <a:ea typeface="Calibri"/>
                        <a:cs typeface="Times New Roman"/>
                      </a:endParaRPr>
                    </a:p>
                  </a:txBody>
                  <a:tcPr marL="85090" marR="8509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effectLst/>
                          <a:latin typeface="Calibri"/>
                          <a:ea typeface="Calibri"/>
                          <a:cs typeface="Times New Roman"/>
                        </a:rPr>
                        <a:t>Mesures de</a:t>
                      </a:r>
                      <a:endParaRPr lang="en-US" sz="1300">
                        <a:effectLst/>
                        <a:latin typeface="Calibri"/>
                        <a:ea typeface="Calibri"/>
                        <a:cs typeface="Times New Roman"/>
                      </a:endParaRPr>
                    </a:p>
                    <a:p>
                      <a:pPr marL="0" marR="0" algn="ctr">
                        <a:lnSpc>
                          <a:spcPct val="115000"/>
                        </a:lnSpc>
                        <a:spcBef>
                          <a:spcPts val="0"/>
                        </a:spcBef>
                        <a:spcAft>
                          <a:spcPts val="0"/>
                        </a:spcAft>
                      </a:pPr>
                      <a:r>
                        <a:rPr lang="en-US" sz="1300" b="1">
                          <a:effectLst/>
                          <a:latin typeface="Calibri"/>
                          <a:ea typeface="Calibri"/>
                          <a:cs typeface="Times New Roman"/>
                        </a:rPr>
                        <a:t>performance</a:t>
                      </a:r>
                      <a:endParaRPr lang="en-US" sz="1300">
                        <a:effectLst/>
                        <a:latin typeface="Calibri"/>
                        <a:ea typeface="Calibri"/>
                        <a:cs typeface="Times New Roman"/>
                      </a:endParaRPr>
                    </a:p>
                  </a:txBody>
                  <a:tcPr marL="85090" marR="8509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a:effectLst/>
                          <a:latin typeface="Calibri"/>
                          <a:ea typeface="Calibri"/>
                          <a:cs typeface="Times New Roman"/>
                        </a:rPr>
                        <a:t>Interface utilisateur</a:t>
                      </a:r>
                      <a:endParaRPr lang="en-US" sz="1300">
                        <a:effectLst/>
                        <a:latin typeface="Calibri"/>
                        <a:ea typeface="Calibri"/>
                        <a:cs typeface="Times New Roman"/>
                      </a:endParaRPr>
                    </a:p>
                  </a:txBody>
                  <a:tcPr marL="85090" marR="8509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b="1" dirty="0" err="1">
                          <a:effectLst/>
                          <a:latin typeface="Calibri"/>
                          <a:ea typeface="Calibri"/>
                          <a:cs typeface="Times New Roman"/>
                        </a:rPr>
                        <a:t>Coût</a:t>
                      </a:r>
                      <a:r>
                        <a:rPr lang="en-US" sz="1300" b="1" dirty="0">
                          <a:effectLst/>
                          <a:latin typeface="Calibri"/>
                          <a:ea typeface="Calibri"/>
                          <a:cs typeface="Times New Roman"/>
                        </a:rPr>
                        <a:t> </a:t>
                      </a:r>
                      <a:br>
                        <a:rPr lang="en-US" sz="1300" b="1" dirty="0">
                          <a:effectLst/>
                          <a:latin typeface="Calibri"/>
                          <a:ea typeface="Calibri"/>
                          <a:cs typeface="Times New Roman"/>
                        </a:rPr>
                      </a:br>
                      <a:r>
                        <a:rPr lang="en-US" sz="1300" b="1" dirty="0">
                          <a:effectLst/>
                          <a:latin typeface="Calibri"/>
                          <a:ea typeface="Calibri"/>
                          <a:cs typeface="Times New Roman"/>
                        </a:rPr>
                        <a:t>($ US)</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300" b="1" dirty="0">
                          <a:effectLst/>
                          <a:latin typeface="Calibri"/>
                          <a:ea typeface="Calibri"/>
                          <a:cs typeface="Times New Roman"/>
                        </a:rPr>
                        <a:t>par </a:t>
                      </a:r>
                      <a:r>
                        <a:rPr lang="en-US" sz="1300" b="1" dirty="0" err="1">
                          <a:effectLst/>
                          <a:latin typeface="Calibri"/>
                          <a:ea typeface="Calibri"/>
                          <a:cs typeface="Times New Roman"/>
                        </a:rPr>
                        <a:t>système</a:t>
                      </a:r>
                      <a:endParaRPr lang="en-US" sz="1300" dirty="0">
                        <a:effectLst/>
                        <a:latin typeface="Calibri"/>
                        <a:ea typeface="Calibri"/>
                        <a:cs typeface="Times New Roman"/>
                      </a:endParaRPr>
                    </a:p>
                  </a:txBody>
                  <a:tcPr marL="85090" marR="8509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3832">
                <a:tc>
                  <a:txBody>
                    <a:bodyPr/>
                    <a:lstStyle/>
                    <a:p>
                      <a:pPr marL="0" marR="0">
                        <a:lnSpc>
                          <a:spcPct val="115000"/>
                        </a:lnSpc>
                        <a:spcBef>
                          <a:spcPts val="0"/>
                        </a:spcBef>
                        <a:spcAft>
                          <a:spcPts val="0"/>
                        </a:spcAft>
                      </a:pPr>
                      <a:r>
                        <a:rPr lang="en-US" sz="1300" dirty="0" smtClean="0">
                          <a:solidFill>
                            <a:schemeClr val="tx1"/>
                          </a:solidFill>
                          <a:effectLst/>
                          <a:latin typeface="+mn-lt"/>
                          <a:ea typeface="Calibri"/>
                          <a:cs typeface="Times New Roman"/>
                        </a:rPr>
                        <a:t>Critical Tracking Task (</a:t>
                      </a:r>
                      <a:r>
                        <a:rPr lang="en-US" sz="1300" dirty="0" err="1" smtClean="0">
                          <a:solidFill>
                            <a:schemeClr val="tx1"/>
                          </a:solidFill>
                          <a:effectLst/>
                          <a:latin typeface="+mn-lt"/>
                          <a:ea typeface="Calibri"/>
                          <a:cs typeface="Times New Roman"/>
                        </a:rPr>
                        <a:t>évaluation</a:t>
                      </a:r>
                      <a:r>
                        <a:rPr lang="en-US" sz="1300" dirty="0" smtClean="0">
                          <a:solidFill>
                            <a:schemeClr val="tx1"/>
                          </a:solidFill>
                          <a:effectLst/>
                          <a:latin typeface="+mn-lt"/>
                          <a:ea typeface="Calibri"/>
                          <a:cs typeface="Times New Roman"/>
                        </a:rPr>
                        <a:t> des </a:t>
                      </a:r>
                      <a:r>
                        <a:rPr lang="en-US" sz="1300" dirty="0" err="1" smtClean="0">
                          <a:solidFill>
                            <a:schemeClr val="tx1"/>
                          </a:solidFill>
                          <a:effectLst/>
                          <a:latin typeface="+mn-lt"/>
                          <a:ea typeface="Calibri"/>
                          <a:cs typeface="Times New Roman"/>
                        </a:rPr>
                        <a:t>tâches</a:t>
                      </a:r>
                      <a:r>
                        <a:rPr lang="en-US" sz="1300" dirty="0" smtClean="0">
                          <a:solidFill>
                            <a:schemeClr val="tx1"/>
                          </a:solidFill>
                          <a:effectLst/>
                          <a:latin typeface="+mn-lt"/>
                          <a:ea typeface="Calibri"/>
                          <a:cs typeface="Times New Roman"/>
                        </a:rPr>
                        <a:t> critiques</a:t>
                      </a:r>
                      <a:r>
                        <a:rPr lang="en-US" sz="1300" dirty="0" smtClean="0">
                          <a:solidFill>
                            <a:schemeClr val="tx1"/>
                          </a:solidFill>
                          <a:effectLst/>
                          <a:latin typeface="Calibri"/>
                          <a:ea typeface="Calibri"/>
                          <a:cs typeface="Times New Roman"/>
                        </a:rPr>
                        <a:t>)</a:t>
                      </a:r>
                      <a:endParaRPr lang="en-US" sz="1300" dirty="0">
                        <a:solidFill>
                          <a:schemeClr val="tx1"/>
                        </a:solidFill>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u="sng" dirty="0">
                          <a:solidFill>
                            <a:srgbClr val="0000FF"/>
                          </a:solidFill>
                          <a:effectLst/>
                          <a:latin typeface="Calibri"/>
                          <a:ea typeface="Calibri"/>
                          <a:cs typeface="Times New Roman"/>
                        </a:rPr>
                        <a:t>Systems </a:t>
                      </a:r>
                      <a:r>
                        <a:rPr lang="en-US" sz="1300" u="sng" dirty="0" smtClean="0">
                          <a:solidFill>
                            <a:srgbClr val="0000FF"/>
                          </a:solidFill>
                          <a:effectLst/>
                          <a:latin typeface="Calibri"/>
                          <a:ea typeface="Calibri"/>
                          <a:cs typeface="Times New Roman"/>
                        </a:rPr>
                        <a:t>Technology</a:t>
                      </a:r>
                      <a:endParaRPr lang="en-US" sz="1300" dirty="0">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effectLst/>
                          <a:latin typeface="Calibri"/>
                          <a:ea typeface="Calibri"/>
                          <a:cs typeface="Times New Roman"/>
                        </a:rPr>
                        <a:t>Coordination </a:t>
                      </a:r>
                      <a:r>
                        <a:rPr lang="en-US" sz="1300" dirty="0" smtClean="0">
                          <a:effectLst/>
                          <a:latin typeface="Calibri"/>
                          <a:ea typeface="Calibri"/>
                          <a:cs typeface="Times New Roman"/>
                        </a:rPr>
                        <a:t>main-</a:t>
                      </a:r>
                      <a:r>
                        <a:rPr lang="en-US" sz="1300" dirty="0" err="1" smtClean="0">
                          <a:effectLst/>
                          <a:latin typeface="Calibri"/>
                          <a:ea typeface="Calibri"/>
                          <a:cs typeface="Times New Roman"/>
                        </a:rPr>
                        <a:t>oeil</a:t>
                      </a:r>
                      <a:endParaRPr lang="en-US" sz="1300" dirty="0">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err="1" smtClean="0">
                          <a:solidFill>
                            <a:schemeClr val="tx1"/>
                          </a:solidFill>
                          <a:effectLst/>
                          <a:latin typeface="Calibri"/>
                          <a:ea typeface="Calibri"/>
                          <a:cs typeface="Times New Roman"/>
                        </a:rPr>
                        <a:t>Système</a:t>
                      </a:r>
                      <a:r>
                        <a:rPr lang="en-US" sz="1300" dirty="0" smtClean="0">
                          <a:solidFill>
                            <a:schemeClr val="tx1"/>
                          </a:solidFill>
                          <a:effectLst/>
                          <a:latin typeface="Calibri"/>
                          <a:ea typeface="Calibri"/>
                          <a:cs typeface="Times New Roman"/>
                        </a:rPr>
                        <a:t> </a:t>
                      </a:r>
                      <a:r>
                        <a:rPr lang="en-US" sz="1300" dirty="0" err="1" smtClean="0">
                          <a:solidFill>
                            <a:schemeClr val="tx1"/>
                          </a:solidFill>
                          <a:effectLst/>
                          <a:latin typeface="Calibri"/>
                          <a:ea typeface="Calibri"/>
                          <a:cs typeface="Times New Roman"/>
                        </a:rPr>
                        <a:t>administratif</a:t>
                      </a:r>
                      <a:endParaRPr lang="en-US" sz="1300" dirty="0">
                        <a:solidFill>
                          <a:schemeClr val="tx1"/>
                        </a:solidFill>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effectLst/>
                          <a:latin typeface="Calibri"/>
                          <a:ea typeface="Calibri"/>
                          <a:cs typeface="Times New Roman"/>
                        </a:rPr>
                        <a:t>4</a:t>
                      </a:r>
                      <a:r>
                        <a:rPr lang="en-US" sz="1300" dirty="0">
                          <a:effectLst/>
                          <a:latin typeface="Calibri"/>
                          <a:ea typeface="Calibri"/>
                          <a:cs typeface="Times New Roman"/>
                        </a:rPr>
                        <a:t> </a:t>
                      </a:r>
                      <a:r>
                        <a:rPr lang="en-US" sz="1300" dirty="0" smtClean="0">
                          <a:effectLst/>
                          <a:latin typeface="Calibri"/>
                          <a:ea typeface="Calibri"/>
                          <a:cs typeface="Times New Roman"/>
                        </a:rPr>
                        <a:t>500</a:t>
                      </a:r>
                      <a:r>
                        <a:rPr lang="en-US" sz="1300" baseline="0" dirty="0" smtClean="0">
                          <a:effectLst/>
                          <a:latin typeface="Calibri"/>
                          <a:ea typeface="Calibri"/>
                          <a:cs typeface="Times New Roman"/>
                        </a:rPr>
                        <a:t> $</a:t>
                      </a:r>
                      <a:endParaRPr lang="en-US" sz="1300" dirty="0">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3832">
                <a:tc>
                  <a:txBody>
                    <a:bodyPr/>
                    <a:lstStyle/>
                    <a:p>
                      <a:pPr marL="0" marR="0">
                        <a:lnSpc>
                          <a:spcPct val="115000"/>
                        </a:lnSpc>
                        <a:spcBef>
                          <a:spcPts val="0"/>
                        </a:spcBef>
                        <a:spcAft>
                          <a:spcPts val="0"/>
                        </a:spcAft>
                      </a:pPr>
                      <a:r>
                        <a:rPr lang="en-US" sz="1300" dirty="0" smtClean="0">
                          <a:solidFill>
                            <a:schemeClr val="tx1"/>
                          </a:solidFill>
                          <a:effectLst/>
                          <a:latin typeface="Calibri"/>
                          <a:ea typeface="Calibri"/>
                          <a:cs typeface="Times New Roman"/>
                        </a:rPr>
                        <a:t>Test</a:t>
                      </a:r>
                      <a:r>
                        <a:rPr lang="en-US" sz="1300" baseline="0" dirty="0" smtClean="0">
                          <a:solidFill>
                            <a:schemeClr val="tx1"/>
                          </a:solidFill>
                          <a:effectLst/>
                          <a:latin typeface="Calibri"/>
                          <a:ea typeface="Calibri"/>
                          <a:cs typeface="Times New Roman"/>
                        </a:rPr>
                        <a:t> de vigilance </a:t>
                      </a:r>
                      <a:r>
                        <a:rPr lang="en-US" sz="1300" baseline="0" dirty="0" err="1" smtClean="0">
                          <a:solidFill>
                            <a:schemeClr val="tx1"/>
                          </a:solidFill>
                          <a:effectLst/>
                          <a:latin typeface="Calibri"/>
                          <a:ea typeface="Calibri"/>
                          <a:cs typeface="Times New Roman"/>
                        </a:rPr>
                        <a:t>psychomotrice</a:t>
                      </a:r>
                      <a:r>
                        <a:rPr lang="en-US" sz="1300" baseline="0" dirty="0" smtClean="0">
                          <a:solidFill>
                            <a:schemeClr val="tx1"/>
                          </a:solidFill>
                          <a:effectLst/>
                          <a:latin typeface="Calibri"/>
                          <a:ea typeface="Calibri"/>
                          <a:cs typeface="Times New Roman"/>
                        </a:rPr>
                        <a:t> </a:t>
                      </a:r>
                      <a:r>
                        <a:rPr lang="en-US" sz="1300" dirty="0" smtClean="0">
                          <a:solidFill>
                            <a:schemeClr val="tx1"/>
                          </a:solidFill>
                          <a:effectLst/>
                          <a:latin typeface="Calibri"/>
                          <a:ea typeface="Calibri"/>
                          <a:cs typeface="Times New Roman"/>
                        </a:rPr>
                        <a:t>PVT-192</a:t>
                      </a:r>
                      <a:endParaRPr lang="en-US" sz="1300" dirty="0">
                        <a:solidFill>
                          <a:schemeClr val="tx1"/>
                        </a:solidFill>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u="sng" dirty="0">
                          <a:solidFill>
                            <a:srgbClr val="0000FF"/>
                          </a:solidFill>
                          <a:effectLst/>
                          <a:latin typeface="Calibri"/>
                          <a:ea typeface="Calibri"/>
                          <a:cs typeface="Times New Roman"/>
                        </a:rPr>
                        <a:t>Ambulatory </a:t>
                      </a:r>
                      <a:r>
                        <a:rPr lang="en-US" sz="1300" u="sng" dirty="0" smtClean="0">
                          <a:solidFill>
                            <a:srgbClr val="0000FF"/>
                          </a:solidFill>
                          <a:effectLst/>
                          <a:latin typeface="Calibri"/>
                          <a:ea typeface="Calibri"/>
                          <a:cs typeface="Times New Roman"/>
                        </a:rPr>
                        <a:t>Monitoring</a:t>
                      </a:r>
                      <a:endParaRPr lang="en-US" sz="1300" u="sng" dirty="0">
                        <a:solidFill>
                          <a:srgbClr val="0000FF"/>
                        </a:solidFill>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a:effectLst/>
                          <a:latin typeface="Calibri"/>
                          <a:ea typeface="Calibri"/>
                          <a:cs typeface="Times New Roman"/>
                        </a:rPr>
                        <a:t>Temps de réaction</a:t>
                      </a: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err="1" smtClean="0">
                          <a:solidFill>
                            <a:schemeClr val="tx1"/>
                          </a:solidFill>
                          <a:effectLst/>
                          <a:latin typeface="Calibri"/>
                          <a:ea typeface="Calibri"/>
                          <a:cs typeface="Times New Roman"/>
                        </a:rPr>
                        <a:t>Système</a:t>
                      </a:r>
                      <a:r>
                        <a:rPr lang="en-US" sz="1300" dirty="0" smtClean="0">
                          <a:solidFill>
                            <a:schemeClr val="tx1"/>
                          </a:solidFill>
                          <a:effectLst/>
                          <a:latin typeface="Calibri"/>
                          <a:ea typeface="Calibri"/>
                          <a:cs typeface="Times New Roman"/>
                        </a:rPr>
                        <a:t> </a:t>
                      </a:r>
                      <a:r>
                        <a:rPr lang="en-US" sz="1300" dirty="0" err="1" smtClean="0">
                          <a:solidFill>
                            <a:schemeClr val="tx1"/>
                          </a:solidFill>
                          <a:effectLst/>
                          <a:latin typeface="Calibri"/>
                          <a:ea typeface="Calibri"/>
                          <a:cs typeface="Times New Roman"/>
                        </a:rPr>
                        <a:t>administratif</a:t>
                      </a:r>
                      <a:r>
                        <a:rPr lang="en-US" sz="1300" dirty="0" smtClean="0">
                          <a:solidFill>
                            <a:schemeClr val="tx1"/>
                          </a:solidFill>
                          <a:effectLst/>
                          <a:latin typeface="Calibri"/>
                          <a:ea typeface="Calibri"/>
                          <a:cs typeface="Times New Roman"/>
                        </a:rPr>
                        <a:t> </a:t>
                      </a:r>
                      <a:endParaRPr lang="en-US" sz="1300" dirty="0">
                        <a:solidFill>
                          <a:schemeClr val="tx1"/>
                        </a:solidFill>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effectLst/>
                          <a:latin typeface="Calibri"/>
                          <a:ea typeface="Calibri"/>
                          <a:cs typeface="Times New Roman"/>
                        </a:rPr>
                        <a:t>2</a:t>
                      </a:r>
                      <a:r>
                        <a:rPr lang="en-US" sz="1300" dirty="0">
                          <a:effectLst/>
                          <a:latin typeface="Calibri"/>
                          <a:ea typeface="Calibri"/>
                          <a:cs typeface="Times New Roman"/>
                        </a:rPr>
                        <a:t> </a:t>
                      </a:r>
                      <a:r>
                        <a:rPr lang="en-US" sz="1300" dirty="0" smtClean="0">
                          <a:effectLst/>
                          <a:latin typeface="Calibri"/>
                          <a:ea typeface="Calibri"/>
                          <a:cs typeface="Times New Roman"/>
                        </a:rPr>
                        <a:t>500 $</a:t>
                      </a:r>
                      <a:endParaRPr lang="en-US" sz="1300" dirty="0">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15787">
                <a:tc>
                  <a:txBody>
                    <a:bodyPr/>
                    <a:lstStyle/>
                    <a:p>
                      <a:pPr marL="0" marR="0">
                        <a:lnSpc>
                          <a:spcPct val="115000"/>
                        </a:lnSpc>
                        <a:spcBef>
                          <a:spcPts val="0"/>
                        </a:spcBef>
                        <a:spcAft>
                          <a:spcPts val="0"/>
                        </a:spcAft>
                      </a:pPr>
                      <a:r>
                        <a:rPr lang="en-US" sz="1300" dirty="0" smtClean="0">
                          <a:solidFill>
                            <a:schemeClr val="tx1"/>
                          </a:solidFill>
                          <a:effectLst/>
                          <a:latin typeface="+mn-lt"/>
                          <a:ea typeface="Calibri"/>
                          <a:cs typeface="Times New Roman"/>
                        </a:rPr>
                        <a:t>Anti</a:t>
                      </a:r>
                      <a:r>
                        <a:rPr lang="en-US" sz="1300" baseline="0" dirty="0" smtClean="0">
                          <a:solidFill>
                            <a:schemeClr val="tx1"/>
                          </a:solidFill>
                          <a:effectLst/>
                          <a:latin typeface="+mn-lt"/>
                          <a:ea typeface="Calibri"/>
                          <a:cs typeface="Times New Roman"/>
                        </a:rPr>
                        <a:t> S</a:t>
                      </a:r>
                      <a:r>
                        <a:rPr lang="en-US" sz="1300" dirty="0" smtClean="0">
                          <a:solidFill>
                            <a:schemeClr val="tx1"/>
                          </a:solidFill>
                          <a:effectLst/>
                          <a:latin typeface="+mn-lt"/>
                          <a:ea typeface="Calibri"/>
                          <a:cs typeface="Times New Roman"/>
                        </a:rPr>
                        <a:t>leep Pilot</a:t>
                      </a:r>
                      <a:endParaRPr lang="en-US" sz="1300" dirty="0">
                        <a:solidFill>
                          <a:schemeClr val="tx1"/>
                        </a:solidFill>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u="sng" dirty="0" smtClean="0">
                          <a:solidFill>
                            <a:srgbClr val="0000FF"/>
                          </a:solidFill>
                          <a:effectLst/>
                          <a:latin typeface="Calibri"/>
                          <a:ea typeface="Calibri"/>
                          <a:cs typeface="Times New Roman"/>
                          <a:hlinkClick r:id="rId6"/>
                        </a:rPr>
                        <a:t>Anti</a:t>
                      </a:r>
                      <a:r>
                        <a:rPr lang="en-US" sz="1300" u="sng" baseline="0" dirty="0" smtClean="0">
                          <a:solidFill>
                            <a:srgbClr val="0000FF"/>
                          </a:solidFill>
                          <a:effectLst/>
                          <a:latin typeface="Calibri"/>
                          <a:ea typeface="Calibri"/>
                          <a:cs typeface="Times New Roman"/>
                          <a:hlinkClick r:id="rId6"/>
                        </a:rPr>
                        <a:t> S</a:t>
                      </a:r>
                      <a:r>
                        <a:rPr lang="en-US" sz="1300" u="sng" dirty="0" smtClean="0">
                          <a:solidFill>
                            <a:srgbClr val="0000FF"/>
                          </a:solidFill>
                          <a:effectLst/>
                          <a:latin typeface="Calibri"/>
                          <a:ea typeface="Calibri"/>
                          <a:cs typeface="Times New Roman"/>
                          <a:hlinkClick r:id="rId6"/>
                        </a:rPr>
                        <a:t>leep </a:t>
                      </a:r>
                      <a:r>
                        <a:rPr lang="en-US" sz="1300" u="sng" dirty="0">
                          <a:solidFill>
                            <a:srgbClr val="0000FF"/>
                          </a:solidFill>
                          <a:effectLst/>
                          <a:latin typeface="Calibri"/>
                          <a:ea typeface="Calibri"/>
                          <a:cs typeface="Times New Roman"/>
                          <a:hlinkClick r:id="rId6"/>
                        </a:rPr>
                        <a:t>Pilot</a:t>
                      </a:r>
                      <a:endParaRPr lang="en-US" sz="1300" dirty="0">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CA" sz="1300">
                          <a:effectLst/>
                          <a:latin typeface="Calibri"/>
                          <a:ea typeface="Calibri"/>
                          <a:cs typeface="Times New Roman"/>
                        </a:rPr>
                        <a:t>Temps de réaction et 26 facteurs de risque</a:t>
                      </a:r>
                      <a:endParaRPr lang="en-US" sz="1300">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300" dirty="0" smtClean="0">
                          <a:solidFill>
                            <a:schemeClr val="tx1"/>
                          </a:solidFill>
                          <a:effectLst/>
                          <a:latin typeface="Calibri"/>
                          <a:ea typeface="Calibri"/>
                          <a:cs typeface="Times New Roman"/>
                        </a:rPr>
                        <a:t>Fixée </a:t>
                      </a:r>
                      <a:r>
                        <a:rPr lang="fr-CA" sz="1300" dirty="0">
                          <a:solidFill>
                            <a:schemeClr val="tx1"/>
                          </a:solidFill>
                          <a:effectLst/>
                          <a:latin typeface="Calibri"/>
                          <a:ea typeface="Calibri"/>
                          <a:cs typeface="Times New Roman"/>
                        </a:rPr>
                        <a:t>sur le tableau de bord</a:t>
                      </a:r>
                      <a:endParaRPr lang="en-US" sz="1300" dirty="0">
                        <a:solidFill>
                          <a:schemeClr val="tx1"/>
                        </a:solidFill>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effectLst/>
                          <a:latin typeface="Calibri"/>
                          <a:ea typeface="Calibri"/>
                          <a:cs typeface="Times New Roman"/>
                        </a:rPr>
                        <a:t>179</a:t>
                      </a:r>
                      <a:r>
                        <a:rPr lang="en-US" sz="1300" baseline="0" dirty="0" smtClean="0">
                          <a:effectLst/>
                          <a:latin typeface="Calibri"/>
                          <a:ea typeface="Calibri"/>
                          <a:cs typeface="Times New Roman"/>
                        </a:rPr>
                        <a:t> $</a:t>
                      </a:r>
                      <a:endParaRPr lang="en-US" sz="1300" dirty="0">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155107">
                <a:tc>
                  <a:txBody>
                    <a:bodyPr/>
                    <a:lstStyle/>
                    <a:p>
                      <a:pPr marL="0" marR="0">
                        <a:lnSpc>
                          <a:spcPct val="115000"/>
                        </a:lnSpc>
                        <a:spcBef>
                          <a:spcPts val="0"/>
                        </a:spcBef>
                        <a:spcAft>
                          <a:spcPts val="0"/>
                        </a:spcAft>
                      </a:pPr>
                      <a:r>
                        <a:rPr lang="en-US" sz="1300" dirty="0" smtClean="0">
                          <a:solidFill>
                            <a:schemeClr val="tx1"/>
                          </a:solidFill>
                          <a:effectLst/>
                          <a:latin typeface="+mn-lt"/>
                          <a:ea typeface="Calibri"/>
                          <a:cs typeface="Times New Roman"/>
                        </a:rPr>
                        <a:t>Reactive Fatigue Warning System (</a:t>
                      </a:r>
                      <a:r>
                        <a:rPr lang="en-US" sz="1300" dirty="0" err="1" smtClean="0">
                          <a:solidFill>
                            <a:schemeClr val="tx1"/>
                          </a:solidFill>
                          <a:effectLst/>
                          <a:latin typeface="+mn-lt"/>
                          <a:ea typeface="Calibri"/>
                          <a:cs typeface="Times New Roman"/>
                        </a:rPr>
                        <a:t>système</a:t>
                      </a:r>
                      <a:r>
                        <a:rPr lang="en-US" sz="1300" dirty="0" smtClean="0">
                          <a:solidFill>
                            <a:schemeClr val="tx1"/>
                          </a:solidFill>
                          <a:effectLst/>
                          <a:latin typeface="+mn-lt"/>
                          <a:ea typeface="Calibri"/>
                          <a:cs typeface="Times New Roman"/>
                        </a:rPr>
                        <a:t> </a:t>
                      </a:r>
                      <a:r>
                        <a:rPr lang="en-US" sz="1300" dirty="0" err="1" smtClean="0">
                          <a:solidFill>
                            <a:schemeClr val="tx1"/>
                          </a:solidFill>
                          <a:effectLst/>
                          <a:latin typeface="Calibri"/>
                          <a:ea typeface="Calibri"/>
                          <a:cs typeface="Times New Roman"/>
                        </a:rPr>
                        <a:t>d’avertissement</a:t>
                      </a:r>
                      <a:r>
                        <a:rPr lang="en-US" sz="1300" dirty="0" smtClean="0">
                          <a:solidFill>
                            <a:schemeClr val="tx1"/>
                          </a:solidFill>
                          <a:effectLst/>
                          <a:latin typeface="Calibri"/>
                          <a:ea typeface="Calibri"/>
                          <a:cs typeface="Times New Roman"/>
                        </a:rPr>
                        <a:t> de fatigue </a:t>
                      </a:r>
                      <a:r>
                        <a:rPr lang="en-US" sz="1300" dirty="0" err="1" smtClean="0">
                          <a:solidFill>
                            <a:schemeClr val="tx1"/>
                          </a:solidFill>
                          <a:effectLst/>
                          <a:latin typeface="Calibri"/>
                          <a:ea typeface="Calibri"/>
                          <a:cs typeface="Times New Roman"/>
                        </a:rPr>
                        <a:t>réactif</a:t>
                      </a:r>
                      <a:r>
                        <a:rPr lang="en-US" sz="1300" dirty="0" smtClean="0">
                          <a:solidFill>
                            <a:schemeClr val="tx1"/>
                          </a:solidFill>
                          <a:effectLst/>
                          <a:latin typeface="Calibri"/>
                          <a:ea typeface="Calibri"/>
                          <a:cs typeface="Times New Roman"/>
                        </a:rPr>
                        <a:t>)</a:t>
                      </a:r>
                      <a:endParaRPr lang="en-US" sz="1300" dirty="0">
                        <a:solidFill>
                          <a:schemeClr val="tx1"/>
                        </a:solidFill>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u="sng">
                          <a:solidFill>
                            <a:srgbClr val="0000FF"/>
                          </a:solidFill>
                          <a:effectLst/>
                          <a:latin typeface="Calibri"/>
                          <a:ea typeface="Calibri"/>
                          <a:cs typeface="Times New Roman"/>
                          <a:hlinkClick r:id="rId7"/>
                        </a:rPr>
                        <a:t>C-track</a:t>
                      </a:r>
                      <a:endParaRPr lang="en-US" sz="1300">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300" dirty="0">
                          <a:effectLst/>
                          <a:latin typeface="Calibri"/>
                          <a:ea typeface="Calibri"/>
                          <a:cs typeface="Times New Roman"/>
                        </a:rPr>
                        <a:t>Temps de réaction</a:t>
                      </a: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300" dirty="0" smtClean="0">
                          <a:effectLst/>
                          <a:latin typeface="Calibri"/>
                          <a:ea typeface="Calibri"/>
                          <a:cs typeface="Times New Roman"/>
                        </a:rPr>
                        <a:t>Fixée </a:t>
                      </a:r>
                      <a:r>
                        <a:rPr lang="fr-CA" sz="1300" dirty="0">
                          <a:effectLst/>
                          <a:latin typeface="Calibri"/>
                          <a:ea typeface="Calibri"/>
                          <a:cs typeface="Times New Roman"/>
                        </a:rPr>
                        <a:t>sur le tableau de bord</a:t>
                      </a:r>
                      <a:endParaRPr lang="en-US" sz="1300" dirty="0">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300" dirty="0">
                          <a:solidFill>
                            <a:schemeClr val="tx1"/>
                          </a:solidFill>
                          <a:effectLst/>
                          <a:latin typeface="Calibri"/>
                          <a:ea typeface="Calibri"/>
                          <a:cs typeface="Times New Roman"/>
                        </a:rPr>
                        <a:t>Contactez </a:t>
                      </a:r>
                      <a:r>
                        <a:rPr lang="fr-CA" sz="1300" dirty="0" smtClean="0">
                          <a:solidFill>
                            <a:schemeClr val="tx1"/>
                          </a:solidFill>
                          <a:effectLst/>
                          <a:latin typeface="Calibri"/>
                          <a:ea typeface="Calibri"/>
                          <a:cs typeface="Times New Roman"/>
                        </a:rPr>
                        <a:t>le fournisseur pour </a:t>
                      </a:r>
                      <a:r>
                        <a:rPr lang="fr-CA" sz="1300" dirty="0">
                          <a:effectLst/>
                          <a:latin typeface="Calibri"/>
                          <a:ea typeface="Calibri"/>
                          <a:cs typeface="Times New Roman"/>
                        </a:rPr>
                        <a:t>connaître </a:t>
                      </a:r>
                      <a:r>
                        <a:rPr lang="fr-CA" sz="1300" dirty="0" smtClean="0">
                          <a:effectLst/>
                          <a:latin typeface="Calibri"/>
                          <a:ea typeface="Calibri"/>
                          <a:cs typeface="Times New Roman"/>
                        </a:rPr>
                        <a:t>le </a:t>
                      </a:r>
                      <a:r>
                        <a:rPr lang="fr-CA" sz="1300" dirty="0">
                          <a:effectLst/>
                          <a:latin typeface="Calibri"/>
                          <a:ea typeface="Calibri"/>
                          <a:cs typeface="Times New Roman"/>
                        </a:rPr>
                        <a:t>prix</a:t>
                      </a:r>
                      <a:endParaRPr lang="en-US" sz="1300" dirty="0">
                        <a:effectLst/>
                        <a:latin typeface="Calibri"/>
                        <a:ea typeface="Calibri"/>
                        <a:cs typeface="Times New Roman"/>
                      </a:endParaRPr>
                    </a:p>
                  </a:txBody>
                  <a:tcPr marL="85090" marR="850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5" name="TextBox 4"/>
          <p:cNvSpPr txBox="1"/>
          <p:nvPr>
            <p:custDataLst>
              <p:tags r:id="rId3"/>
            </p:custDataLst>
          </p:nvPr>
        </p:nvSpPr>
        <p:spPr>
          <a:xfrm>
            <a:off x="381000" y="6044625"/>
            <a:ext cx="6324600" cy="584775"/>
          </a:xfrm>
          <a:prstGeom prst="rect">
            <a:avLst/>
          </a:prstGeom>
          <a:noFill/>
        </p:spPr>
        <p:txBody>
          <a:bodyPr wrap="square" rtlCol="0">
            <a:spAutoFit/>
          </a:bodyPr>
          <a:lstStyle/>
          <a:p>
            <a:r>
              <a:rPr lang="en-US" sz="1600" dirty="0" smtClean="0">
                <a:latin typeface="Arial"/>
                <a:cs typeface="Arial"/>
              </a:rPr>
              <a:t>−</a:t>
            </a:r>
            <a:r>
              <a:rPr lang="en-US" sz="1600" i="0" dirty="0" smtClean="0">
                <a:solidFill>
                  <a:schemeClr val="tx1"/>
                </a:solidFill>
                <a:latin typeface="Arial"/>
                <a:ea typeface="+mn-ea"/>
                <a:cs typeface="Arial"/>
              </a:rPr>
              <a:t> </a:t>
            </a:r>
            <a:r>
              <a:rPr lang="fr-CA" sz="1600" dirty="0"/>
              <a:t>Coût des TGF </a:t>
            </a:r>
            <a:r>
              <a:rPr lang="fr-CA" sz="1600" dirty="0" smtClean="0"/>
              <a:t>en </a:t>
            </a:r>
            <a:r>
              <a:rPr lang="fr-CA" sz="1600" dirty="0"/>
              <a:t>date de </a:t>
            </a:r>
            <a:r>
              <a:rPr lang="fr-CA" sz="1600" dirty="0" smtClean="0"/>
              <a:t>mai 2012.</a:t>
            </a:r>
            <a:endParaRPr lang="en-US" sz="1600" b="0" i="0" dirty="0">
              <a:solidFill>
                <a:schemeClr val="tx1"/>
              </a:solidFill>
              <a:latin typeface="Arial"/>
              <a:ea typeface="+mn-ea"/>
              <a:cs typeface="Arial"/>
            </a:endParaRPr>
          </a:p>
          <a:p>
            <a:pPr algn="l" defTabSz="914400">
              <a:buNone/>
            </a:pPr>
            <a:endParaRPr lang="en-US" sz="1600" dirty="0"/>
          </a:p>
        </p:txBody>
      </p:sp>
    </p:spTree>
    <p:extLst>
      <p:ext uri="{BB962C8B-B14F-4D97-AF65-F5344CB8AC3E}">
        <p14:creationId xmlns="" xmlns:p14="http://schemas.microsoft.com/office/powerpoint/2010/main" val="4101929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en-US" sz="3600" dirty="0" smtClean="0">
                <a:ea typeface="Calibri"/>
                <a:cs typeface="Times New Roman"/>
              </a:rPr>
              <a:t>Le Critical Tracking Task </a:t>
            </a:r>
            <a:r>
              <a:rPr lang="fr-CA" sz="3600" dirty="0" smtClean="0"/>
              <a:t>de </a:t>
            </a:r>
            <a:r>
              <a:rPr lang="fr-CA" sz="3600" dirty="0"/>
              <a:t>Systems </a:t>
            </a:r>
            <a:r>
              <a:rPr lang="fr-CA" sz="3600" dirty="0" err="1" smtClean="0"/>
              <a:t>Technology</a:t>
            </a:r>
            <a:endParaRPr lang="en-US" sz="3600" dirty="0"/>
          </a:p>
        </p:txBody>
      </p:sp>
      <p:sp>
        <p:nvSpPr>
          <p:cNvPr id="5" name="Content Placeholder 2"/>
          <p:cNvSpPr>
            <a:spLocks noGrp="1"/>
          </p:cNvSpPr>
          <p:nvPr>
            <p:ph idx="1"/>
            <p:custDataLst>
              <p:tags r:id="rId2"/>
            </p:custDataLst>
          </p:nvPr>
        </p:nvSpPr>
        <p:spPr>
          <a:xfrm>
            <a:off x="457200" y="1600200"/>
            <a:ext cx="8229600" cy="4648200"/>
          </a:xfrm>
        </p:spPr>
        <p:txBody>
          <a:bodyPr>
            <a:normAutofit fontScale="92500" lnSpcReduction="20000"/>
          </a:bodyPr>
          <a:lstStyle/>
          <a:p>
            <a:pPr lvl="0"/>
            <a:r>
              <a:rPr lang="fr-CA" dirty="0" smtClean="0"/>
              <a:t>Mesure </a:t>
            </a:r>
            <a:r>
              <a:rPr lang="fr-CA" dirty="0"/>
              <a:t>des </a:t>
            </a:r>
            <a:r>
              <a:rPr lang="fr-CA" dirty="0" smtClean="0"/>
              <a:t>habiletés psychomotrices</a:t>
            </a:r>
            <a:r>
              <a:rPr lang="fr-CA" sz="2800" dirty="0"/>
              <a:t> :</a:t>
            </a:r>
            <a:endParaRPr lang="en-US" sz="2800" dirty="0"/>
          </a:p>
          <a:p>
            <a:pPr lvl="1"/>
            <a:r>
              <a:rPr lang="fr-CA" dirty="0" smtClean="0"/>
              <a:t>Test (sur ordinateur) d’aptitude </a:t>
            </a:r>
            <a:r>
              <a:rPr lang="fr-CA" dirty="0"/>
              <a:t>au </a:t>
            </a:r>
            <a:r>
              <a:rPr lang="fr-CA" dirty="0" smtClean="0"/>
              <a:t>travail.</a:t>
            </a:r>
            <a:endParaRPr lang="en-US" sz="2400" dirty="0"/>
          </a:p>
          <a:p>
            <a:pPr lvl="1"/>
            <a:r>
              <a:rPr lang="fr-CA" dirty="0"/>
              <a:t>Tests de coordination </a:t>
            </a:r>
            <a:r>
              <a:rPr lang="fr-CA" dirty="0" smtClean="0"/>
              <a:t>main-œil et de fonction cognitive générale.</a:t>
            </a:r>
            <a:endParaRPr lang="en-US" sz="2400" dirty="0"/>
          </a:p>
          <a:p>
            <a:pPr lvl="0"/>
            <a:r>
              <a:rPr lang="fr-CA" dirty="0" smtClean="0"/>
              <a:t>Équivaut à tenir </a:t>
            </a:r>
            <a:r>
              <a:rPr lang="fr-CA" dirty="0"/>
              <a:t>un balai en </a:t>
            </a:r>
            <a:endParaRPr lang="fr-CA" dirty="0" smtClean="0"/>
          </a:p>
          <a:p>
            <a:pPr marL="0" lvl="0" indent="0">
              <a:buNone/>
            </a:pPr>
            <a:r>
              <a:rPr lang="fr-CA" dirty="0" smtClean="0"/>
              <a:t>    équilibre </a:t>
            </a:r>
            <a:r>
              <a:rPr lang="fr-CA" dirty="0"/>
              <a:t>sur la paume de la </a:t>
            </a:r>
            <a:r>
              <a:rPr lang="fr-CA" dirty="0" smtClean="0"/>
              <a:t>main.</a:t>
            </a:r>
            <a:endParaRPr lang="en-US" sz="2800" dirty="0"/>
          </a:p>
          <a:p>
            <a:pPr lvl="0"/>
            <a:r>
              <a:rPr lang="fr-CA" dirty="0"/>
              <a:t>Fonctionne sur tout ordinateur </a:t>
            </a:r>
            <a:endParaRPr lang="fr-CA" dirty="0" smtClean="0"/>
          </a:p>
          <a:p>
            <a:pPr marL="0" lvl="0" indent="0">
              <a:buNone/>
            </a:pPr>
            <a:r>
              <a:rPr lang="fr-CA" dirty="0"/>
              <a:t> </a:t>
            </a:r>
            <a:r>
              <a:rPr lang="fr-CA" dirty="0" smtClean="0"/>
              <a:t>   utilisant Windows. </a:t>
            </a:r>
            <a:endParaRPr lang="en-US" sz="2800" dirty="0"/>
          </a:p>
          <a:p>
            <a:pPr lvl="0"/>
            <a:r>
              <a:rPr lang="fr-CA" dirty="0"/>
              <a:t>Approche objective et </a:t>
            </a:r>
            <a:r>
              <a:rPr lang="fr-CA" dirty="0" smtClean="0"/>
              <a:t>non invasive.</a:t>
            </a:r>
            <a:endParaRPr lang="en-US" sz="2800" dirty="0"/>
          </a:p>
          <a:p>
            <a:r>
              <a:rPr lang="fr-CA" dirty="0"/>
              <a:t>Test habituellement réalisé en une </a:t>
            </a:r>
            <a:r>
              <a:rPr lang="fr-CA" dirty="0" smtClean="0"/>
              <a:t>minute.</a:t>
            </a:r>
            <a:endParaRPr lang="en-US" sz="6000" dirty="0"/>
          </a:p>
        </p:txBody>
      </p:sp>
      <p:pic>
        <p:nvPicPr>
          <p:cNvPr id="6" name="Picture 5"/>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6152947" y="3048000"/>
            <a:ext cx="2637092" cy="1981200"/>
          </a:xfrm>
          <a:prstGeom prst="rect">
            <a:avLst/>
          </a:prstGeom>
          <a:ln w="19050">
            <a:solidFill>
              <a:schemeClr val="tx1"/>
            </a:solidFill>
          </a:ln>
        </p:spPr>
      </p:pic>
    </p:spTree>
    <p:extLst>
      <p:ext uri="{BB962C8B-B14F-4D97-AF65-F5344CB8AC3E}">
        <p14:creationId xmlns="" xmlns:p14="http://schemas.microsoft.com/office/powerpoint/2010/main" val="39351191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a:t>Les TGF pour la planification des horaires et des </a:t>
            </a:r>
            <a:r>
              <a:rPr lang="fr-CA" sz="3600" dirty="0" smtClean="0"/>
              <a:t>voyages</a:t>
            </a:r>
            <a:endParaRPr lang="en-US" sz="3600" dirty="0"/>
          </a:p>
        </p:txBody>
      </p:sp>
      <p:graphicFrame>
        <p:nvGraphicFramePr>
          <p:cNvPr id="6" name="Content Placeholder 3"/>
          <p:cNvGraphicFramePr>
            <a:graphicFrameLocks/>
          </p:cNvGraphicFramePr>
          <p:nvPr>
            <p:custDataLst>
              <p:tags r:id="rId2"/>
            </p:custDataLst>
            <p:extLst>
              <p:ext uri="{D42A27DB-BD31-4B8C-83A1-F6EECF244321}">
                <p14:modId xmlns="" xmlns:p14="http://schemas.microsoft.com/office/powerpoint/2010/main" val="2102427829"/>
              </p:ext>
            </p:extLst>
          </p:nvPr>
        </p:nvGraphicFramePr>
        <p:xfrm>
          <a:off x="304800" y="1552576"/>
          <a:ext cx="8610600" cy="4312285"/>
        </p:xfrm>
        <a:graphic>
          <a:graphicData uri="http://schemas.openxmlformats.org/drawingml/2006/table">
            <a:tbl>
              <a:tblPr firstRow="1" bandRow="1">
                <a:tableStyleId>{5C22544A-7EE6-4342-B048-85BDC9FD1C3A}</a:tableStyleId>
              </a:tblPr>
              <a:tblGrid>
                <a:gridCol w="1981200"/>
                <a:gridCol w="1295400"/>
                <a:gridCol w="1905000"/>
                <a:gridCol w="1676400"/>
                <a:gridCol w="1752600"/>
              </a:tblGrid>
              <a:tr h="554622">
                <a:tc>
                  <a:txBody>
                    <a:bodyPr/>
                    <a:lstStyle/>
                    <a:p>
                      <a:pPr marL="0" algn="ctr" defTabSz="914400">
                        <a:buNone/>
                      </a:pPr>
                      <a:r>
                        <a:rPr lang="en-US" sz="1300" b="1" i="0" dirty="0">
                          <a:solidFill>
                            <a:schemeClr val="bg1"/>
                          </a:solidFill>
                          <a:latin typeface="Arial"/>
                          <a:ea typeface="+mn-ea"/>
                          <a:cs typeface="Arial"/>
                        </a:rPr>
                        <a:t>Système</a:t>
                      </a:r>
                      <a:endParaRPr lang="en-US" sz="1300" dirty="0">
                        <a:solidFill>
                          <a:schemeClr val="bg1"/>
                        </a:solidFill>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a:buNone/>
                      </a:pPr>
                      <a:r>
                        <a:rPr lang="en-US" sz="1300" b="1" i="0">
                          <a:solidFill>
                            <a:schemeClr val="lt1"/>
                          </a:solidFill>
                          <a:latin typeface="Arial"/>
                          <a:ea typeface="+mn-ea"/>
                          <a:cs typeface="Arial"/>
                        </a:rPr>
                        <a:t>Fournisseur</a:t>
                      </a:r>
                      <a:endParaRPr lang="en-US" sz="13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a:buNone/>
                      </a:pPr>
                      <a:r>
                        <a:rPr lang="en-US" sz="1300" b="1" i="0" dirty="0">
                          <a:solidFill>
                            <a:schemeClr val="lt1"/>
                          </a:solidFill>
                          <a:latin typeface="Arial"/>
                          <a:ea typeface="+mn-ea"/>
                          <a:cs typeface="Arial"/>
                        </a:rPr>
                        <a:t>Application</a:t>
                      </a:r>
                      <a:endParaRPr lang="en-US" sz="13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a:buNone/>
                      </a:pPr>
                      <a:r>
                        <a:rPr lang="en-US" sz="1300" b="1" i="0" dirty="0">
                          <a:solidFill>
                            <a:schemeClr val="bg1"/>
                          </a:solidFill>
                          <a:latin typeface="Arial"/>
                          <a:ea typeface="+mn-ea"/>
                          <a:cs typeface="Arial"/>
                        </a:rPr>
                        <a:t>Interface</a:t>
                      </a:r>
                      <a:r>
                        <a:rPr lang="en-US" sz="1300" b="1" i="0" baseline="0" dirty="0">
                          <a:solidFill>
                            <a:schemeClr val="bg1"/>
                          </a:solidFill>
                          <a:latin typeface="Arial"/>
                          <a:ea typeface="+mn-ea"/>
                          <a:cs typeface="Arial"/>
                        </a:rPr>
                        <a:t> </a:t>
                      </a:r>
                      <a:r>
                        <a:rPr lang="en-US" sz="1300" b="1" i="0" baseline="0" dirty="0" err="1">
                          <a:solidFill>
                            <a:schemeClr val="bg1"/>
                          </a:solidFill>
                          <a:latin typeface="Arial"/>
                          <a:ea typeface="+mn-ea"/>
                          <a:cs typeface="Arial"/>
                        </a:rPr>
                        <a:t>utilisateur</a:t>
                      </a:r>
                      <a:endParaRPr lang="en-US" sz="1300" dirty="0">
                        <a:solidFill>
                          <a:schemeClr val="bg1"/>
                        </a:solidFill>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algn="ctr" defTabSz="914400">
                        <a:buNone/>
                      </a:pPr>
                      <a:r>
                        <a:rPr lang="en-US" sz="1300" b="1" i="0">
                          <a:solidFill>
                            <a:schemeClr val="lt1"/>
                          </a:solidFill>
                          <a:latin typeface="Arial"/>
                          <a:ea typeface="+mn-ea"/>
                          <a:cs typeface="Arial"/>
                        </a:rPr>
                        <a:t>Coût ($ US)</a:t>
                      </a:r>
                    </a:p>
                    <a:p>
                      <a:pPr marL="0" algn="ctr" defTabSz="914400">
                        <a:buNone/>
                      </a:pPr>
                      <a:r>
                        <a:rPr lang="en-US" sz="1300" b="1" i="0">
                          <a:solidFill>
                            <a:schemeClr val="lt1"/>
                          </a:solidFill>
                          <a:latin typeface="Arial"/>
                          <a:ea typeface="+mn-ea"/>
                          <a:cs typeface="Arial"/>
                        </a:rPr>
                        <a:t>par système</a:t>
                      </a:r>
                      <a:endParaRPr lang="en-US" sz="1300" dirty="0">
                        <a:latin typeface="Arial" pitchFamily="34" charset="0"/>
                        <a:cs typeface="Arial" pitchFamily="34" charset="0"/>
                      </a:endParaRPr>
                    </a:p>
                  </a:txBody>
                  <a:tcPr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3276">
                <a:tc>
                  <a:txBody>
                    <a:bodyPr/>
                    <a:lstStyle/>
                    <a:p>
                      <a:pPr marL="0" marR="0">
                        <a:lnSpc>
                          <a:spcPct val="115000"/>
                        </a:lnSpc>
                        <a:spcBef>
                          <a:spcPts val="0"/>
                        </a:spcBef>
                        <a:spcAft>
                          <a:spcPts val="0"/>
                        </a:spcAft>
                      </a:pPr>
                      <a:r>
                        <a:rPr lang="en-US" sz="1300" dirty="0">
                          <a:solidFill>
                            <a:schemeClr val="tx1"/>
                          </a:solidFill>
                          <a:effectLst/>
                          <a:latin typeface="Calibri"/>
                          <a:ea typeface="Calibri"/>
                          <a:cs typeface="Times New Roman"/>
                        </a:rPr>
                        <a:t>Dispatcher ID™</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u="sng">
                          <a:solidFill>
                            <a:srgbClr val="0000FF"/>
                          </a:solidFill>
                          <a:effectLst/>
                          <a:latin typeface="Calibri"/>
                          <a:ea typeface="Calibri"/>
                          <a:cs typeface="Times New Roman"/>
                          <a:hlinkClick r:id="rId6"/>
                        </a:rPr>
                        <a:t>Faid Safe</a:t>
                      </a:r>
                      <a:endParaRPr lang="en-US" sz="1300">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effectLst/>
                          <a:latin typeface="Calibri"/>
                          <a:ea typeface="Calibri"/>
                          <a:cs typeface="Times New Roman"/>
                        </a:rPr>
                        <a:t>Parcs de véhicules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300" dirty="0" smtClean="0">
                          <a:solidFill>
                            <a:schemeClr val="tx1"/>
                          </a:solidFill>
                          <a:effectLst/>
                          <a:latin typeface="Calibri"/>
                          <a:ea typeface="Calibri"/>
                          <a:cs typeface="Times New Roman"/>
                        </a:rPr>
                        <a:t>Sur </a:t>
                      </a:r>
                      <a:r>
                        <a:rPr lang="fr-CA" sz="1300" dirty="0">
                          <a:solidFill>
                            <a:schemeClr val="tx1"/>
                          </a:solidFill>
                          <a:effectLst/>
                          <a:latin typeface="Calibri"/>
                          <a:ea typeface="Calibri"/>
                          <a:cs typeface="Times New Roman"/>
                        </a:rPr>
                        <a:t>ordinateur personnel au central</a:t>
                      </a:r>
                      <a:endParaRPr lang="en-US" sz="1300" dirty="0">
                        <a:solidFill>
                          <a:schemeClr val="tx1"/>
                        </a:solidFill>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300" dirty="0">
                          <a:solidFill>
                            <a:schemeClr val="tx1"/>
                          </a:solidFill>
                          <a:effectLst/>
                          <a:latin typeface="Calibri"/>
                          <a:ea typeface="Calibri"/>
                          <a:cs typeface="Times New Roman"/>
                        </a:rPr>
                        <a:t>Contactez </a:t>
                      </a:r>
                      <a:r>
                        <a:rPr lang="fr-CA" sz="1300" dirty="0" smtClean="0">
                          <a:solidFill>
                            <a:schemeClr val="tx1"/>
                          </a:solidFill>
                          <a:effectLst/>
                          <a:latin typeface="Calibri"/>
                          <a:ea typeface="Calibri"/>
                          <a:cs typeface="Times New Roman"/>
                        </a:rPr>
                        <a:t>le fournisseur pour </a:t>
                      </a:r>
                      <a:r>
                        <a:rPr lang="fr-CA" sz="1300" dirty="0">
                          <a:solidFill>
                            <a:schemeClr val="tx1"/>
                          </a:solidFill>
                          <a:effectLst/>
                          <a:latin typeface="Calibri"/>
                          <a:ea typeface="Calibri"/>
                          <a:cs typeface="Times New Roman"/>
                        </a:rPr>
                        <a:t>connaître </a:t>
                      </a:r>
                      <a:r>
                        <a:rPr lang="fr-CA" sz="1300" dirty="0" smtClean="0">
                          <a:solidFill>
                            <a:schemeClr val="tx1"/>
                          </a:solidFill>
                          <a:effectLst/>
                          <a:latin typeface="Calibri"/>
                          <a:ea typeface="Calibri"/>
                          <a:cs typeface="Times New Roman"/>
                        </a:rPr>
                        <a:t>le </a:t>
                      </a:r>
                      <a:r>
                        <a:rPr lang="fr-CA" sz="1300" dirty="0">
                          <a:solidFill>
                            <a:schemeClr val="tx1"/>
                          </a:solidFill>
                          <a:effectLst/>
                          <a:latin typeface="Calibri"/>
                          <a:ea typeface="Calibri"/>
                          <a:cs typeface="Times New Roman"/>
                        </a:rPr>
                        <a:t>prix</a:t>
                      </a:r>
                      <a:endParaRPr lang="en-US" sz="1300" dirty="0">
                        <a:solidFill>
                          <a:schemeClr val="tx1"/>
                        </a:solidFill>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3276">
                <a:tc>
                  <a:txBody>
                    <a:bodyPr/>
                    <a:lstStyle/>
                    <a:p>
                      <a:pPr marL="0" marR="0">
                        <a:lnSpc>
                          <a:spcPct val="115000"/>
                        </a:lnSpc>
                        <a:spcBef>
                          <a:spcPts val="0"/>
                        </a:spcBef>
                        <a:spcAft>
                          <a:spcPts val="0"/>
                        </a:spcAft>
                      </a:pPr>
                      <a:r>
                        <a:rPr lang="en-US" sz="1300" dirty="0" smtClean="0">
                          <a:solidFill>
                            <a:schemeClr val="tx1"/>
                          </a:solidFill>
                          <a:effectLst/>
                          <a:latin typeface="+mn-lt"/>
                          <a:ea typeface="Calibri"/>
                          <a:cs typeface="Times New Roman"/>
                        </a:rPr>
                        <a:t>Circadian Alertness Simulator (</a:t>
                      </a:r>
                      <a:r>
                        <a:rPr lang="en-US" sz="1300" dirty="0" err="1" smtClean="0">
                          <a:solidFill>
                            <a:schemeClr val="tx1"/>
                          </a:solidFill>
                          <a:effectLst/>
                          <a:latin typeface="Calibri"/>
                          <a:ea typeface="Calibri"/>
                          <a:cs typeface="Times New Roman"/>
                        </a:rPr>
                        <a:t>stimulateur</a:t>
                      </a:r>
                      <a:r>
                        <a:rPr lang="en-US" sz="1300" dirty="0" smtClean="0">
                          <a:solidFill>
                            <a:schemeClr val="tx1"/>
                          </a:solidFill>
                          <a:effectLst/>
                          <a:latin typeface="Calibri"/>
                          <a:ea typeface="Calibri"/>
                          <a:cs typeface="Times New Roman"/>
                        </a:rPr>
                        <a:t> de vigilance </a:t>
                      </a:r>
                      <a:r>
                        <a:rPr lang="en-US" sz="1300" dirty="0" err="1" smtClean="0">
                          <a:solidFill>
                            <a:schemeClr val="tx1"/>
                          </a:solidFill>
                          <a:effectLst/>
                          <a:latin typeface="Calibri"/>
                          <a:ea typeface="Calibri"/>
                          <a:cs typeface="Times New Roman"/>
                        </a:rPr>
                        <a:t>circadienne</a:t>
                      </a:r>
                      <a:r>
                        <a:rPr lang="en-US" sz="1300" dirty="0" smtClean="0">
                          <a:solidFill>
                            <a:schemeClr val="tx1"/>
                          </a:solidFill>
                          <a:effectLst/>
                          <a:latin typeface="Calibri"/>
                          <a:ea typeface="Calibri"/>
                          <a:cs typeface="Times New Roman"/>
                        </a:rPr>
                        <a:t>)</a:t>
                      </a:r>
                      <a:endParaRPr lang="en-US" sz="1300" dirty="0">
                        <a:solidFill>
                          <a:schemeClr val="tx1"/>
                        </a:solidFill>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u="sng">
                          <a:solidFill>
                            <a:srgbClr val="0000FF"/>
                          </a:solidFill>
                          <a:effectLst/>
                          <a:latin typeface="Calibri"/>
                          <a:ea typeface="Calibri"/>
                          <a:cs typeface="Times New Roman"/>
                          <a:hlinkClick r:id="rId7"/>
                        </a:rPr>
                        <a:t>Circadian®</a:t>
                      </a:r>
                      <a:endParaRPr lang="en-US" sz="1300">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err="1">
                          <a:effectLst/>
                          <a:latin typeface="Calibri"/>
                          <a:ea typeface="Calibri"/>
                          <a:cs typeface="Times New Roman"/>
                        </a:rPr>
                        <a:t>Parcs</a:t>
                      </a:r>
                      <a:r>
                        <a:rPr lang="en-US" sz="1300" dirty="0">
                          <a:effectLst/>
                          <a:latin typeface="Calibri"/>
                          <a:ea typeface="Calibri"/>
                          <a:cs typeface="Times New Roman"/>
                        </a:rPr>
                        <a:t> de </a:t>
                      </a:r>
                      <a:r>
                        <a:rPr lang="en-US" sz="1300" dirty="0" err="1">
                          <a:effectLst/>
                          <a:latin typeface="Calibri"/>
                          <a:ea typeface="Calibri"/>
                          <a:cs typeface="Times New Roman"/>
                        </a:rPr>
                        <a:t>véhicules</a:t>
                      </a:r>
                      <a:endParaRPr lang="en-US" sz="1300" dirty="0">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300" dirty="0" smtClean="0">
                          <a:solidFill>
                            <a:schemeClr val="tx1"/>
                          </a:solidFill>
                          <a:effectLst/>
                          <a:latin typeface="+mn-lt"/>
                          <a:ea typeface="Calibri"/>
                          <a:cs typeface="Times New Roman"/>
                        </a:rPr>
                        <a:t>Sur </a:t>
                      </a:r>
                      <a:r>
                        <a:rPr lang="fr-CA" sz="1300" dirty="0" smtClean="0">
                          <a:solidFill>
                            <a:schemeClr val="tx1"/>
                          </a:solidFill>
                          <a:effectLst/>
                          <a:latin typeface="Calibri"/>
                          <a:ea typeface="Calibri"/>
                          <a:cs typeface="Times New Roman"/>
                        </a:rPr>
                        <a:t>ordinateur </a:t>
                      </a:r>
                      <a:r>
                        <a:rPr lang="fr-CA" sz="1300" dirty="0">
                          <a:solidFill>
                            <a:schemeClr val="tx1"/>
                          </a:solidFill>
                          <a:effectLst/>
                          <a:latin typeface="Calibri"/>
                          <a:ea typeface="Calibri"/>
                          <a:cs typeface="Times New Roman"/>
                        </a:rPr>
                        <a:t>personnel au central</a:t>
                      </a:r>
                      <a:endParaRPr lang="en-US" sz="1300" dirty="0">
                        <a:solidFill>
                          <a:schemeClr val="tx1"/>
                        </a:solidFill>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300" dirty="0">
                          <a:solidFill>
                            <a:schemeClr val="tx1"/>
                          </a:solidFill>
                          <a:effectLst/>
                          <a:latin typeface="Calibri"/>
                          <a:ea typeface="Calibri"/>
                          <a:cs typeface="Times New Roman"/>
                        </a:rPr>
                        <a:t>Contactez </a:t>
                      </a:r>
                      <a:r>
                        <a:rPr lang="fr-CA" sz="1300" dirty="0" smtClean="0">
                          <a:solidFill>
                            <a:schemeClr val="tx1"/>
                          </a:solidFill>
                          <a:effectLst/>
                          <a:latin typeface="Calibri"/>
                          <a:ea typeface="Calibri"/>
                          <a:cs typeface="Times New Roman"/>
                        </a:rPr>
                        <a:t>le fournisseur pour </a:t>
                      </a:r>
                      <a:r>
                        <a:rPr lang="fr-CA" sz="1300" dirty="0">
                          <a:solidFill>
                            <a:schemeClr val="tx1"/>
                          </a:solidFill>
                          <a:effectLst/>
                          <a:latin typeface="Calibri"/>
                          <a:ea typeface="Calibri"/>
                          <a:cs typeface="Times New Roman"/>
                        </a:rPr>
                        <a:t>connaître </a:t>
                      </a:r>
                      <a:r>
                        <a:rPr lang="fr-CA" sz="1300" dirty="0" smtClean="0">
                          <a:solidFill>
                            <a:schemeClr val="tx1"/>
                          </a:solidFill>
                          <a:effectLst/>
                          <a:latin typeface="Calibri"/>
                          <a:ea typeface="Calibri"/>
                          <a:cs typeface="Times New Roman"/>
                        </a:rPr>
                        <a:t>le </a:t>
                      </a:r>
                      <a:r>
                        <a:rPr lang="fr-CA" sz="1300" dirty="0">
                          <a:solidFill>
                            <a:schemeClr val="tx1"/>
                          </a:solidFill>
                          <a:effectLst/>
                          <a:latin typeface="Calibri"/>
                          <a:ea typeface="Calibri"/>
                          <a:cs typeface="Times New Roman"/>
                        </a:rPr>
                        <a:t>prix</a:t>
                      </a:r>
                      <a:endParaRPr lang="en-US" sz="1300" dirty="0">
                        <a:solidFill>
                          <a:schemeClr val="tx1"/>
                        </a:solidFill>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3276">
                <a:tc>
                  <a:txBody>
                    <a:bodyPr/>
                    <a:lstStyle/>
                    <a:p>
                      <a:pPr marL="0" marR="0">
                        <a:lnSpc>
                          <a:spcPct val="115000"/>
                        </a:lnSpc>
                        <a:spcBef>
                          <a:spcPts val="0"/>
                        </a:spcBef>
                        <a:spcAft>
                          <a:spcPts val="0"/>
                        </a:spcAft>
                      </a:pPr>
                      <a:r>
                        <a:rPr lang="en-US" sz="1300" dirty="0" err="1" smtClean="0">
                          <a:solidFill>
                            <a:schemeClr val="tx1"/>
                          </a:solidFill>
                          <a:effectLst/>
                          <a:latin typeface="Calibri"/>
                          <a:ea typeface="Calibri"/>
                          <a:cs typeface="Times New Roman"/>
                        </a:rPr>
                        <a:t>Outil</a:t>
                      </a:r>
                      <a:r>
                        <a:rPr lang="en-US" sz="1300" baseline="0" dirty="0" smtClean="0">
                          <a:solidFill>
                            <a:schemeClr val="tx1"/>
                          </a:solidFill>
                          <a:effectLst/>
                          <a:latin typeface="Calibri"/>
                          <a:ea typeface="Calibri"/>
                          <a:cs typeface="Times New Roman"/>
                        </a:rPr>
                        <a:t> FAST (</a:t>
                      </a:r>
                      <a:r>
                        <a:rPr lang="en-US" sz="1300" dirty="0" smtClean="0">
                          <a:effectLst/>
                          <a:latin typeface="+mn-lt"/>
                          <a:ea typeface="Calibri"/>
                          <a:cs typeface="Times New Roman"/>
                        </a:rPr>
                        <a:t>Fatigue Avoidance Scheduling Tool)</a:t>
                      </a:r>
                      <a:endParaRPr lang="en-US" sz="1300" dirty="0">
                        <a:solidFill>
                          <a:schemeClr val="tx1"/>
                        </a:solidFill>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u="sng">
                          <a:solidFill>
                            <a:srgbClr val="0000FF"/>
                          </a:solidFill>
                          <a:effectLst/>
                          <a:latin typeface="Calibri"/>
                          <a:ea typeface="Calibri"/>
                          <a:cs typeface="Times New Roman"/>
                          <a:hlinkClick r:id="rId8"/>
                        </a:rPr>
                        <a:t>Fatigue Science</a:t>
                      </a:r>
                      <a:endParaRPr lang="en-US" sz="1300">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a:effectLst/>
                          <a:latin typeface="Calibri"/>
                          <a:ea typeface="Calibri"/>
                          <a:cs typeface="Times New Roman"/>
                        </a:rPr>
                        <a:t>Parcs de véhicules</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300" dirty="0" smtClean="0">
                          <a:solidFill>
                            <a:schemeClr val="tx1"/>
                          </a:solidFill>
                          <a:effectLst/>
                          <a:latin typeface="+mn-lt"/>
                          <a:ea typeface="Calibri"/>
                          <a:cs typeface="Times New Roman"/>
                        </a:rPr>
                        <a:t>Sur </a:t>
                      </a:r>
                      <a:r>
                        <a:rPr lang="fr-CA" sz="1300" dirty="0" smtClean="0">
                          <a:solidFill>
                            <a:schemeClr val="tx1"/>
                          </a:solidFill>
                          <a:effectLst/>
                          <a:latin typeface="Calibri"/>
                          <a:ea typeface="Calibri"/>
                          <a:cs typeface="Times New Roman"/>
                        </a:rPr>
                        <a:t>ordinateur </a:t>
                      </a:r>
                      <a:r>
                        <a:rPr lang="fr-CA" sz="1300" dirty="0">
                          <a:solidFill>
                            <a:schemeClr val="tx1"/>
                          </a:solidFill>
                          <a:effectLst/>
                          <a:latin typeface="Calibri"/>
                          <a:ea typeface="Calibri"/>
                          <a:cs typeface="Times New Roman"/>
                        </a:rPr>
                        <a:t>personnel au central</a:t>
                      </a:r>
                      <a:endParaRPr lang="en-US" sz="1300" dirty="0">
                        <a:solidFill>
                          <a:schemeClr val="tx1"/>
                        </a:solidFill>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solidFill>
                            <a:schemeClr val="tx1"/>
                          </a:solidFill>
                          <a:effectLst/>
                          <a:latin typeface="Calibri"/>
                          <a:ea typeface="Calibri"/>
                          <a:cs typeface="Times New Roman"/>
                        </a:rPr>
                        <a:t>7</a:t>
                      </a:r>
                      <a:r>
                        <a:rPr lang="en-US" sz="1300" dirty="0">
                          <a:solidFill>
                            <a:schemeClr val="tx1"/>
                          </a:solidFill>
                          <a:effectLst/>
                          <a:latin typeface="Calibri"/>
                          <a:ea typeface="Calibri"/>
                          <a:cs typeface="Times New Roman"/>
                        </a:rPr>
                        <a:t> </a:t>
                      </a:r>
                      <a:r>
                        <a:rPr lang="en-US" sz="1300" dirty="0" smtClean="0">
                          <a:solidFill>
                            <a:schemeClr val="tx1"/>
                          </a:solidFill>
                          <a:effectLst/>
                          <a:latin typeface="Calibri"/>
                          <a:ea typeface="Calibri"/>
                          <a:cs typeface="Times New Roman"/>
                        </a:rPr>
                        <a:t>500</a:t>
                      </a:r>
                      <a:r>
                        <a:rPr lang="en-US" sz="1300" baseline="0" dirty="0" smtClean="0">
                          <a:solidFill>
                            <a:schemeClr val="tx1"/>
                          </a:solidFill>
                          <a:effectLst/>
                          <a:latin typeface="Calibri"/>
                          <a:ea typeface="Calibri"/>
                          <a:cs typeface="Times New Roman"/>
                        </a:rPr>
                        <a:t> $</a:t>
                      </a:r>
                      <a:r>
                        <a:rPr lang="en-US" sz="1300" b="1" dirty="0" smtClean="0">
                          <a:solidFill>
                            <a:schemeClr val="tx1"/>
                          </a:solidFill>
                          <a:effectLst/>
                          <a:latin typeface="Calibri"/>
                          <a:ea typeface="Calibri"/>
                          <a:cs typeface="Times New Roman"/>
                        </a:rPr>
                        <a:t>*</a:t>
                      </a:r>
                      <a:endParaRPr lang="en-US" sz="1300" dirty="0">
                        <a:solidFill>
                          <a:schemeClr val="tx1"/>
                        </a:solidFill>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33276">
                <a:tc>
                  <a:txBody>
                    <a:bodyPr/>
                    <a:lstStyle/>
                    <a:p>
                      <a:pPr marL="0" marR="0">
                        <a:lnSpc>
                          <a:spcPct val="115000"/>
                        </a:lnSpc>
                        <a:spcBef>
                          <a:spcPts val="0"/>
                        </a:spcBef>
                        <a:spcAft>
                          <a:spcPts val="0"/>
                        </a:spcAft>
                      </a:pPr>
                      <a:r>
                        <a:rPr lang="en-US" sz="1300" dirty="0" err="1">
                          <a:solidFill>
                            <a:schemeClr val="tx1"/>
                          </a:solidFill>
                          <a:effectLst/>
                          <a:latin typeface="Calibri"/>
                          <a:ea typeface="Calibri"/>
                          <a:cs typeface="Times New Roman"/>
                        </a:rPr>
                        <a:t>Intelli</a:t>
                      </a:r>
                      <a:r>
                        <a:rPr lang="en-US" sz="1300" dirty="0">
                          <a:solidFill>
                            <a:schemeClr val="tx1"/>
                          </a:solidFill>
                          <a:effectLst/>
                          <a:latin typeface="Calibri"/>
                          <a:ea typeface="Calibri"/>
                          <a:cs typeface="Times New Roman"/>
                        </a:rPr>
                        <a:t> Route TND760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u="sng">
                          <a:solidFill>
                            <a:srgbClr val="0000FF"/>
                          </a:solidFill>
                          <a:effectLst/>
                          <a:latin typeface="Calibri"/>
                          <a:ea typeface="Calibri"/>
                          <a:cs typeface="Times New Roman"/>
                          <a:hlinkClick r:id="rId9"/>
                        </a:rPr>
                        <a:t>Rand McNally</a:t>
                      </a:r>
                      <a:endParaRPr lang="en-US" sz="1300">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err="1">
                          <a:effectLst/>
                          <a:latin typeface="Calibri"/>
                          <a:ea typeface="Calibri"/>
                          <a:cs typeface="Times New Roman"/>
                        </a:rPr>
                        <a:t>Parcs</a:t>
                      </a:r>
                      <a:r>
                        <a:rPr lang="en-US" sz="1300" dirty="0">
                          <a:effectLst/>
                          <a:latin typeface="Calibri"/>
                          <a:ea typeface="Calibri"/>
                          <a:cs typeface="Times New Roman"/>
                        </a:rPr>
                        <a:t> de </a:t>
                      </a:r>
                      <a:r>
                        <a:rPr lang="en-US" sz="1300" dirty="0" err="1">
                          <a:effectLst/>
                          <a:latin typeface="Calibri"/>
                          <a:ea typeface="Calibri"/>
                          <a:cs typeface="Times New Roman"/>
                        </a:rPr>
                        <a:t>véhicules</a:t>
                      </a:r>
                      <a:endParaRPr lang="en-US" sz="1300" dirty="0">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300" dirty="0">
                          <a:solidFill>
                            <a:schemeClr val="tx1"/>
                          </a:solidFill>
                          <a:effectLst/>
                          <a:latin typeface="Calibri"/>
                          <a:ea typeface="Calibri"/>
                          <a:cs typeface="Times New Roman"/>
                        </a:rPr>
                        <a:t>Écran tactile </a:t>
                      </a:r>
                      <a:r>
                        <a:rPr lang="fr-CA" sz="1300" dirty="0" smtClean="0">
                          <a:solidFill>
                            <a:schemeClr val="tx1"/>
                          </a:solidFill>
                          <a:effectLst/>
                          <a:latin typeface="Calibri"/>
                          <a:ea typeface="Calibri"/>
                          <a:cs typeface="Times New Roman"/>
                        </a:rPr>
                        <a:t>ACL</a:t>
                      </a:r>
                      <a:r>
                        <a:rPr lang="fr-CA" sz="1300" baseline="0" dirty="0" smtClean="0">
                          <a:solidFill>
                            <a:schemeClr val="tx1"/>
                          </a:solidFill>
                          <a:effectLst/>
                          <a:latin typeface="Calibri"/>
                          <a:ea typeface="Calibri"/>
                          <a:cs typeface="Times New Roman"/>
                        </a:rPr>
                        <a:t> fixé </a:t>
                      </a:r>
                      <a:r>
                        <a:rPr lang="fr-CA" sz="1300" dirty="0" smtClean="0">
                          <a:solidFill>
                            <a:schemeClr val="tx1"/>
                          </a:solidFill>
                          <a:effectLst/>
                          <a:latin typeface="Calibri"/>
                          <a:ea typeface="Calibri"/>
                          <a:cs typeface="Times New Roman"/>
                        </a:rPr>
                        <a:t>sur </a:t>
                      </a:r>
                      <a:r>
                        <a:rPr lang="fr-CA" sz="1300" dirty="0">
                          <a:solidFill>
                            <a:schemeClr val="tx1"/>
                          </a:solidFill>
                          <a:effectLst/>
                          <a:latin typeface="Calibri"/>
                          <a:ea typeface="Calibri"/>
                          <a:cs typeface="Times New Roman"/>
                        </a:rPr>
                        <a:t>le tableau de bord</a:t>
                      </a:r>
                      <a:endParaRPr lang="en-US" sz="1300" dirty="0">
                        <a:solidFill>
                          <a:schemeClr val="tx1"/>
                        </a:solidFill>
                        <a:effectLst/>
                        <a:latin typeface="Calibri"/>
                        <a:ea typeface="Calibri"/>
                        <a:cs typeface="Times New Roma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solidFill>
                            <a:schemeClr val="tx1"/>
                          </a:solidFill>
                          <a:effectLst/>
                          <a:latin typeface="Calibri"/>
                          <a:ea typeface="Calibri"/>
                          <a:cs typeface="Times New Roman"/>
                        </a:rPr>
                        <a:t>800</a:t>
                      </a:r>
                      <a:r>
                        <a:rPr lang="en-US" sz="1300" baseline="0" dirty="0" smtClean="0">
                          <a:solidFill>
                            <a:schemeClr val="tx1"/>
                          </a:solidFill>
                          <a:effectLst/>
                          <a:latin typeface="Calibri"/>
                          <a:ea typeface="Calibri"/>
                          <a:cs typeface="Times New Roman"/>
                        </a:rPr>
                        <a:t> $</a:t>
                      </a:r>
                      <a:endParaRPr lang="en-US" sz="1300" dirty="0">
                        <a:solidFill>
                          <a:schemeClr val="tx1"/>
                        </a:solidFill>
                        <a:effectLst/>
                        <a:latin typeface="Calibri"/>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9952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dirty="0" err="1" smtClean="0">
                          <a:solidFill>
                            <a:schemeClr val="tx1"/>
                          </a:solidFill>
                          <a:latin typeface="+mj-lt"/>
                          <a:cs typeface="Arial" pitchFamily="34" charset="0"/>
                        </a:rPr>
                        <a:t>Intelli</a:t>
                      </a:r>
                      <a:r>
                        <a:rPr lang="en-US" sz="1300" baseline="0" dirty="0" smtClean="0">
                          <a:solidFill>
                            <a:schemeClr val="tx1"/>
                          </a:solidFill>
                          <a:latin typeface="+mj-lt"/>
                          <a:cs typeface="Arial" pitchFamily="34" charset="0"/>
                        </a:rPr>
                        <a:t> Route TND510</a:t>
                      </a:r>
                      <a:endParaRPr lang="en-US" sz="1300" dirty="0" smtClean="0">
                        <a:solidFill>
                          <a:schemeClr val="tx1"/>
                        </a:solidFill>
                        <a:latin typeface="+mj-lt"/>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dirty="0" smtClean="0">
                          <a:latin typeface="+mj-lt"/>
                          <a:cs typeface="Arial" pitchFamily="34" charset="0"/>
                          <a:hlinkClick r:id="rId9"/>
                        </a:rPr>
                        <a:t>Rand McNally</a:t>
                      </a:r>
                      <a:endParaRPr lang="en-US" sz="1300" dirty="0" smtClean="0">
                        <a:latin typeface="+mj-lt"/>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dirty="0" err="1" smtClean="0">
                          <a:effectLst/>
                          <a:latin typeface="+mn-lt"/>
                          <a:ea typeface="Calibri"/>
                          <a:cs typeface="Times New Roman"/>
                        </a:rPr>
                        <a:t>Parcs</a:t>
                      </a:r>
                      <a:r>
                        <a:rPr lang="en-US" sz="1300" dirty="0" smtClean="0">
                          <a:effectLst/>
                          <a:latin typeface="+mn-lt"/>
                          <a:ea typeface="Calibri"/>
                          <a:cs typeface="Times New Roman"/>
                        </a:rPr>
                        <a:t> de </a:t>
                      </a:r>
                      <a:r>
                        <a:rPr lang="en-US" sz="1300" dirty="0" err="1" smtClean="0">
                          <a:effectLst/>
                          <a:latin typeface="+mn-lt"/>
                          <a:ea typeface="Calibri"/>
                          <a:cs typeface="Times New Roman"/>
                        </a:rPr>
                        <a:t>véhicules</a:t>
                      </a:r>
                      <a:r>
                        <a:rPr lang="en-US" sz="1300" dirty="0" smtClean="0">
                          <a:solidFill>
                            <a:schemeClr val="tx1"/>
                          </a:solidFill>
                          <a:latin typeface="+mj-lt"/>
                          <a:cs typeface="Arial" pitchFamily="34" charset="0"/>
                        </a:rPr>
                        <a:t> </a:t>
                      </a:r>
                      <a:endParaRPr lang="en-US" sz="1300" dirty="0">
                        <a:solidFill>
                          <a:schemeClr val="tx1"/>
                        </a:solidFill>
                        <a:effectLst/>
                        <a:latin typeface="+mj-lt"/>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fr-CA" sz="1300" dirty="0" smtClean="0">
                          <a:solidFill>
                            <a:schemeClr val="tx1"/>
                          </a:solidFill>
                          <a:effectLst/>
                          <a:latin typeface="+mj-lt"/>
                          <a:ea typeface="Calibri"/>
                          <a:cs typeface="Times New Roman"/>
                        </a:rPr>
                        <a:t>Écran tactile ACL fixé sur le tableau de bord</a:t>
                      </a:r>
                      <a:endParaRPr lang="en-US" sz="1300" dirty="0" smtClean="0">
                        <a:solidFill>
                          <a:schemeClr val="tx1"/>
                        </a:solidFill>
                        <a:effectLst/>
                        <a:latin typeface="+mj-lt"/>
                        <a:ea typeface="Calibri"/>
                        <a:cs typeface="Times New Roma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dirty="0" smtClean="0">
                          <a:solidFill>
                            <a:schemeClr val="tx1"/>
                          </a:solidFill>
                          <a:latin typeface="+mj-lt"/>
                          <a:cs typeface="Arial" pitchFamily="34" charset="0"/>
                        </a:rPr>
                        <a:t>400</a:t>
                      </a:r>
                      <a:r>
                        <a:rPr lang="en-US" sz="1300" baseline="0" dirty="0" smtClean="0">
                          <a:solidFill>
                            <a:schemeClr val="tx1"/>
                          </a:solidFill>
                          <a:latin typeface="+mj-lt"/>
                          <a:cs typeface="Arial" pitchFamily="34" charset="0"/>
                        </a:rPr>
                        <a:t> $</a:t>
                      </a:r>
                      <a:endParaRPr lang="en-US" sz="1300" dirty="0" smtClean="0">
                        <a:solidFill>
                          <a:schemeClr val="tx1"/>
                        </a:solidFill>
                        <a:latin typeface="+mj-lt"/>
                        <a:cs typeface="Arial" pitchFamily="34" charset="0"/>
                      </a:endParaRPr>
                    </a:p>
                    <a:p>
                      <a:pPr marL="0" marR="0">
                        <a:lnSpc>
                          <a:spcPct val="115000"/>
                        </a:lnSpc>
                        <a:spcBef>
                          <a:spcPts val="0"/>
                        </a:spcBef>
                        <a:spcAft>
                          <a:spcPts val="0"/>
                        </a:spcAft>
                      </a:pPr>
                      <a:endParaRPr lang="en-US" sz="1300" dirty="0">
                        <a:solidFill>
                          <a:schemeClr val="tx1"/>
                        </a:solidFill>
                        <a:effectLst/>
                        <a:latin typeface="+mj-lt"/>
                        <a:ea typeface="Calibri"/>
                        <a:cs typeface="Times New Roman"/>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7" name="TextBox 6"/>
          <p:cNvSpPr txBox="1"/>
          <p:nvPr>
            <p:custDataLst>
              <p:tags r:id="rId3"/>
            </p:custDataLst>
          </p:nvPr>
        </p:nvSpPr>
        <p:spPr>
          <a:xfrm>
            <a:off x="228599" y="5892225"/>
            <a:ext cx="7101368" cy="584775"/>
          </a:xfrm>
          <a:prstGeom prst="rect">
            <a:avLst/>
          </a:prstGeom>
          <a:noFill/>
        </p:spPr>
        <p:txBody>
          <a:bodyPr wrap="none" rtlCol="0">
            <a:spAutoFit/>
          </a:bodyPr>
          <a:lstStyle/>
          <a:p>
            <a:r>
              <a:rPr lang="en-US" sz="1600" dirty="0" smtClean="0">
                <a:latin typeface="Arial"/>
                <a:cs typeface="Arial"/>
              </a:rPr>
              <a:t>−</a:t>
            </a:r>
            <a:r>
              <a:rPr lang="en-US" sz="1600" b="1" i="0" dirty="0" smtClean="0">
                <a:solidFill>
                  <a:schemeClr val="tx1"/>
                </a:solidFill>
                <a:latin typeface="Arial"/>
                <a:ea typeface="+mn-ea"/>
                <a:cs typeface="Arial"/>
              </a:rPr>
              <a:t> </a:t>
            </a:r>
            <a:r>
              <a:rPr lang="fr-CA" sz="1600" dirty="0"/>
              <a:t>Coût des TGF </a:t>
            </a:r>
            <a:r>
              <a:rPr lang="fr-CA" sz="1600" dirty="0" smtClean="0"/>
              <a:t>en </a:t>
            </a:r>
            <a:r>
              <a:rPr lang="fr-CA" sz="1600" dirty="0"/>
              <a:t>date de mai </a:t>
            </a:r>
            <a:r>
              <a:rPr lang="fr-CA" sz="1600" dirty="0" smtClean="0"/>
              <a:t>2012.</a:t>
            </a:r>
            <a:endParaRPr lang="en-US" sz="1600" b="0" i="0" dirty="0">
              <a:solidFill>
                <a:schemeClr val="tx1"/>
              </a:solidFill>
              <a:latin typeface="Arial"/>
              <a:ea typeface="+mn-ea"/>
              <a:cs typeface="Arial"/>
            </a:endParaRPr>
          </a:p>
          <a:p>
            <a:r>
              <a:rPr lang="en-US" sz="1600" b="1" i="0" dirty="0">
                <a:solidFill>
                  <a:schemeClr val="tx1"/>
                </a:solidFill>
                <a:latin typeface="Arial"/>
                <a:ea typeface="+mn-ea"/>
                <a:cs typeface="Arial"/>
              </a:rPr>
              <a:t>*</a:t>
            </a:r>
            <a:r>
              <a:rPr lang="en-US" sz="1600" b="0" i="0" dirty="0">
                <a:solidFill>
                  <a:schemeClr val="tx1"/>
                </a:solidFill>
                <a:latin typeface="Arial"/>
                <a:ea typeface="+mn-ea"/>
                <a:cs typeface="Arial"/>
              </a:rPr>
              <a:t> </a:t>
            </a:r>
            <a:r>
              <a:rPr lang="fr-CA" sz="1600" dirty="0"/>
              <a:t>Il s’agit du coût d’une licence concédée pour </a:t>
            </a:r>
            <a:r>
              <a:rPr lang="fr-CA" sz="1600" dirty="0" smtClean="0"/>
              <a:t>deux </a:t>
            </a:r>
            <a:r>
              <a:rPr lang="fr-CA" sz="1600" dirty="0"/>
              <a:t>ans et pour un seul ordinateur. </a:t>
            </a:r>
            <a:endParaRPr lang="en-US" sz="1600" dirty="0">
              <a:latin typeface="Arial" pitchFamily="34" charset="0"/>
              <a:cs typeface="Arial" pitchFamily="34" charset="0"/>
            </a:endParaRPr>
          </a:p>
        </p:txBody>
      </p:sp>
    </p:spTree>
    <p:extLst>
      <p:ext uri="{BB962C8B-B14F-4D97-AF65-F5344CB8AC3E}">
        <p14:creationId xmlns="" xmlns:p14="http://schemas.microsoft.com/office/powerpoint/2010/main" val="549769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smtClean="0"/>
              <a:t>L’outil FAST de </a:t>
            </a:r>
            <a:r>
              <a:rPr lang="fr-CA" sz="3600" dirty="0"/>
              <a:t>Fatigue Science</a:t>
            </a:r>
            <a:endParaRPr lang="en-US" sz="3600" dirty="0"/>
          </a:p>
        </p:txBody>
      </p:sp>
      <p:sp>
        <p:nvSpPr>
          <p:cNvPr id="3" name="Content Placeholder 2"/>
          <p:cNvSpPr>
            <a:spLocks noGrp="1"/>
          </p:cNvSpPr>
          <p:nvPr>
            <p:ph idx="1"/>
            <p:custDataLst>
              <p:tags r:id="rId2"/>
            </p:custDataLst>
          </p:nvPr>
        </p:nvSpPr>
        <p:spPr/>
        <p:txBody>
          <a:bodyPr>
            <a:normAutofit fontScale="85000" lnSpcReduction="20000"/>
          </a:bodyPr>
          <a:lstStyle/>
          <a:p>
            <a:pPr lvl="0"/>
            <a:r>
              <a:rPr lang="fr-CA" dirty="0"/>
              <a:t>Système qui n’est pas basé sur le </a:t>
            </a:r>
            <a:r>
              <a:rPr lang="fr-CA" dirty="0" smtClean="0"/>
              <a:t>conducteur</a:t>
            </a:r>
            <a:r>
              <a:rPr lang="fr-CA" sz="2800" dirty="0"/>
              <a:t> :</a:t>
            </a:r>
            <a:endParaRPr lang="en-US" sz="2800" dirty="0"/>
          </a:p>
          <a:p>
            <a:pPr lvl="1"/>
            <a:r>
              <a:rPr lang="fr-CA" dirty="0"/>
              <a:t>Logiciel exclusif utilisant l’analyse des rythmes circadiens et la planification de l’horaire pour élaborer un modèle de </a:t>
            </a:r>
            <a:r>
              <a:rPr lang="fr-CA" dirty="0" smtClean="0"/>
              <a:t>risque </a:t>
            </a:r>
            <a:r>
              <a:rPr lang="fr-CA" dirty="0"/>
              <a:t>de </a:t>
            </a:r>
            <a:r>
              <a:rPr lang="fr-CA" dirty="0" smtClean="0"/>
              <a:t>fatigue.</a:t>
            </a:r>
            <a:endParaRPr lang="en-US" sz="2400" dirty="0"/>
          </a:p>
          <a:p>
            <a:pPr lvl="0"/>
            <a:r>
              <a:rPr lang="fr-CA" dirty="0"/>
              <a:t>Logiciel </a:t>
            </a:r>
            <a:r>
              <a:rPr lang="fr-CA" dirty="0" smtClean="0"/>
              <a:t>FAST</a:t>
            </a:r>
            <a:r>
              <a:rPr lang="fr-CA" sz="2800" dirty="0"/>
              <a:t> :</a:t>
            </a:r>
            <a:endParaRPr lang="en-US" sz="2800" dirty="0"/>
          </a:p>
          <a:p>
            <a:pPr lvl="1"/>
            <a:r>
              <a:rPr lang="fr-CA" dirty="0"/>
              <a:t>Compatible avec un ordinateur </a:t>
            </a:r>
            <a:r>
              <a:rPr lang="fr-CA" dirty="0" smtClean="0"/>
              <a:t>utilisant Windows.</a:t>
            </a:r>
            <a:endParaRPr lang="en-US" sz="2400" dirty="0"/>
          </a:p>
          <a:p>
            <a:pPr lvl="1"/>
            <a:r>
              <a:rPr lang="fr-CA" dirty="0"/>
              <a:t>Élabore des graphiques estimant le risque de </a:t>
            </a:r>
            <a:r>
              <a:rPr lang="fr-CA" dirty="0" smtClean="0"/>
              <a:t>fatigue. </a:t>
            </a:r>
            <a:endParaRPr lang="en-US" sz="2400" dirty="0"/>
          </a:p>
          <a:p>
            <a:pPr lvl="1"/>
            <a:r>
              <a:rPr lang="fr-CA" dirty="0"/>
              <a:t>Évalue pourquoi les horaires de travail </a:t>
            </a:r>
            <a:r>
              <a:rPr lang="fr-CA" dirty="0" smtClean="0"/>
              <a:t>créent un </a:t>
            </a:r>
            <a:r>
              <a:rPr lang="fr-CA" dirty="0"/>
              <a:t>risque potentiel de </a:t>
            </a:r>
            <a:r>
              <a:rPr lang="fr-CA" dirty="0" smtClean="0"/>
              <a:t>fatigue.</a:t>
            </a:r>
            <a:endParaRPr lang="en-US" sz="2400" dirty="0"/>
          </a:p>
          <a:p>
            <a:pPr lvl="0"/>
            <a:r>
              <a:rPr lang="fr-CA" dirty="0"/>
              <a:t>Compatible avec la montre </a:t>
            </a:r>
            <a:r>
              <a:rPr lang="fr-CA" dirty="0" err="1"/>
              <a:t>Motionlogger</a:t>
            </a:r>
            <a:r>
              <a:rPr lang="fr-CA" dirty="0" smtClean="0"/>
              <a:t>®.</a:t>
            </a:r>
            <a:endParaRPr lang="en-US" sz="2800" dirty="0"/>
          </a:p>
          <a:p>
            <a:r>
              <a:rPr lang="fr-CA" dirty="0"/>
              <a:t>Renouvellement de licence tous les deux ans au même </a:t>
            </a:r>
            <a:r>
              <a:rPr lang="fr-CA" dirty="0" smtClean="0"/>
              <a:t>prix.</a:t>
            </a:r>
            <a:endParaRPr lang="en-US" sz="6000" dirty="0"/>
          </a:p>
        </p:txBody>
      </p:sp>
    </p:spTree>
    <p:extLst>
      <p:ext uri="{BB962C8B-B14F-4D97-AF65-F5344CB8AC3E}">
        <p14:creationId xmlns="" xmlns:p14="http://schemas.microsoft.com/office/powerpoint/2010/main" val="1643496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098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white"/>
              </a:solidFill>
            </a:endParaRPr>
          </a:p>
        </p:txBody>
      </p:sp>
      <p:sp>
        <p:nvSpPr>
          <p:cNvPr id="2" name="Title 1"/>
          <p:cNvSpPr>
            <a:spLocks noGrp="1"/>
          </p:cNvSpPr>
          <p:nvPr>
            <p:ph type="ctrTitle"/>
            <p:custDataLst>
              <p:tags r:id="rId1"/>
            </p:custDataLst>
          </p:nvPr>
        </p:nvSpPr>
        <p:spPr/>
        <p:txBody>
          <a:bodyPr>
            <a:noAutofit/>
          </a:bodyPr>
          <a:lstStyle/>
          <a:p>
            <a:pPr>
              <a:lnSpc>
                <a:spcPts val="4000"/>
              </a:lnSpc>
            </a:pPr>
            <a:r>
              <a:rPr lang="fr-CA" sz="3600" dirty="0"/>
              <a:t>Leçon </a:t>
            </a:r>
            <a:r>
              <a:rPr lang="fr-CA" sz="3600" dirty="0" smtClean="0"/>
              <a:t>1 : Les </a:t>
            </a:r>
            <a:r>
              <a:rPr lang="fr-CA" sz="3600" dirty="0"/>
              <a:t>technologies de gestion de la </a:t>
            </a:r>
            <a:r>
              <a:rPr lang="fr-CA" sz="3600" dirty="0" smtClean="0"/>
              <a:t>fatigue : quoi, pourquoi et comment?</a:t>
            </a:r>
            <a:endParaRPr lang="en-US" sz="3600" dirty="0">
              <a:latin typeface="Arial" pitchFamily="34" charset="0"/>
              <a:cs typeface="Arial" pitchFamily="34" charset="0"/>
            </a:endParaRPr>
          </a:p>
        </p:txBody>
      </p:sp>
    </p:spTree>
    <p:extLst>
      <p:ext uri="{BB962C8B-B14F-4D97-AF65-F5344CB8AC3E}">
        <p14:creationId xmlns="" xmlns:p14="http://schemas.microsoft.com/office/powerpoint/2010/main" val="18703802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098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white"/>
              </a:solidFill>
            </a:endParaRPr>
          </a:p>
        </p:txBody>
      </p:sp>
      <p:sp>
        <p:nvSpPr>
          <p:cNvPr id="2" name="Title 1"/>
          <p:cNvSpPr>
            <a:spLocks noGrp="1"/>
          </p:cNvSpPr>
          <p:nvPr>
            <p:ph type="ctrTitle"/>
            <p:custDataLst>
              <p:tags r:id="rId1"/>
            </p:custDataLst>
          </p:nvPr>
        </p:nvSpPr>
        <p:spPr/>
        <p:txBody>
          <a:bodyPr>
            <a:noAutofit/>
          </a:bodyPr>
          <a:lstStyle/>
          <a:p>
            <a:r>
              <a:rPr lang="fr-CA" sz="3600" dirty="0"/>
              <a:t>Leçon </a:t>
            </a:r>
            <a:r>
              <a:rPr lang="fr-CA" sz="3600" dirty="0" smtClean="0"/>
              <a:t>3 : Points à considérer lors de la mise en œuvre et lignes directrices pour les opérations</a:t>
            </a:r>
            <a:endParaRPr lang="en-US" sz="3600" dirty="0">
              <a:latin typeface="Arial" pitchFamily="34" charset="0"/>
              <a:cs typeface="Arial" pitchFamily="34" charset="0"/>
            </a:endParaRPr>
          </a:p>
        </p:txBody>
      </p:sp>
    </p:spTree>
    <p:extLst>
      <p:ext uri="{BB962C8B-B14F-4D97-AF65-F5344CB8AC3E}">
        <p14:creationId xmlns="" xmlns:p14="http://schemas.microsoft.com/office/powerpoint/2010/main" val="17786922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smtClean="0"/>
              <a:t>Coût </a:t>
            </a:r>
            <a:r>
              <a:rPr lang="fr-CA" sz="3600" dirty="0"/>
              <a:t>des TGF</a:t>
            </a:r>
            <a:endParaRPr lang="en-US" sz="3600" dirty="0"/>
          </a:p>
        </p:txBody>
      </p:sp>
      <p:sp>
        <p:nvSpPr>
          <p:cNvPr id="3" name="Content Placeholder 2"/>
          <p:cNvSpPr>
            <a:spLocks noGrp="1"/>
          </p:cNvSpPr>
          <p:nvPr>
            <p:ph idx="1"/>
            <p:custDataLst>
              <p:tags r:id="rId2"/>
            </p:custDataLst>
          </p:nvPr>
        </p:nvSpPr>
        <p:spPr/>
        <p:txBody>
          <a:bodyPr>
            <a:normAutofit fontScale="85000" lnSpcReduction="10000"/>
          </a:bodyPr>
          <a:lstStyle/>
          <a:p>
            <a:pPr lvl="0"/>
            <a:r>
              <a:rPr lang="fr-CA" dirty="0"/>
              <a:t>Souvent un facteur faisant obstacle à leur utilisation : </a:t>
            </a:r>
            <a:endParaRPr lang="en-US" sz="2800" dirty="0"/>
          </a:p>
          <a:p>
            <a:pPr lvl="1"/>
            <a:r>
              <a:rPr lang="fr-CA" dirty="0"/>
              <a:t>L</a:t>
            </a:r>
            <a:r>
              <a:rPr lang="fr-CA" dirty="0" smtClean="0"/>
              <a:t>e </a:t>
            </a:r>
            <a:r>
              <a:rPr lang="fr-CA" dirty="0"/>
              <a:t>prix initial </a:t>
            </a:r>
            <a:r>
              <a:rPr lang="fr-CA" dirty="0" smtClean="0"/>
              <a:t>d’achat</a:t>
            </a:r>
            <a:endParaRPr lang="en-US" sz="2400" dirty="0"/>
          </a:p>
          <a:p>
            <a:pPr lvl="1" defTabSz="720000"/>
            <a:r>
              <a:rPr lang="fr-CA" dirty="0"/>
              <a:t>L</a:t>
            </a:r>
            <a:r>
              <a:rPr lang="fr-CA" dirty="0" smtClean="0"/>
              <a:t>e rendement de 				</a:t>
            </a:r>
          </a:p>
          <a:p>
            <a:pPr lvl="1" defTabSz="720000">
              <a:buNone/>
            </a:pPr>
            <a:r>
              <a:rPr lang="fr-CA" dirty="0" smtClean="0"/>
              <a:t>	l’investissement</a:t>
            </a:r>
            <a:endParaRPr lang="en-US" sz="2400" dirty="0"/>
          </a:p>
          <a:p>
            <a:pPr lvl="1" defTabSz="180000"/>
            <a:r>
              <a:rPr lang="fr-CA" dirty="0"/>
              <a:t>L</a:t>
            </a:r>
            <a:r>
              <a:rPr lang="fr-CA" dirty="0" smtClean="0"/>
              <a:t>a </a:t>
            </a:r>
            <a:r>
              <a:rPr lang="fr-CA" dirty="0"/>
              <a:t>taille </a:t>
            </a:r>
            <a:r>
              <a:rPr lang="fr-CA" dirty="0" smtClean="0"/>
              <a:t>du parc de </a:t>
            </a:r>
            <a:r>
              <a:rPr lang="fr-CA" dirty="0"/>
              <a:t>véhicules </a:t>
            </a:r>
            <a:r>
              <a:rPr lang="fr-CA" dirty="0" smtClean="0"/>
              <a:t>et 									  l’emplacement </a:t>
            </a:r>
            <a:r>
              <a:rPr lang="fr-CA" dirty="0"/>
              <a:t>des </a:t>
            </a:r>
            <a:r>
              <a:rPr lang="fr-CA" dirty="0" smtClean="0"/>
              <a:t>terminaux</a:t>
            </a:r>
            <a:endParaRPr lang="en-US" sz="2400" dirty="0"/>
          </a:p>
          <a:p>
            <a:pPr lvl="1"/>
            <a:r>
              <a:rPr lang="fr-CA" dirty="0"/>
              <a:t>L</a:t>
            </a:r>
            <a:r>
              <a:rPr lang="fr-CA" dirty="0" smtClean="0"/>
              <a:t>a formation</a:t>
            </a:r>
            <a:endParaRPr lang="en-US" sz="2400" dirty="0"/>
          </a:p>
          <a:p>
            <a:pPr lvl="0"/>
            <a:r>
              <a:rPr lang="fr-CA" dirty="0" smtClean="0"/>
              <a:t>Achat à crédit ou </a:t>
            </a:r>
            <a:r>
              <a:rPr lang="fr-CA" dirty="0"/>
              <a:t>achat </a:t>
            </a:r>
            <a:r>
              <a:rPr lang="fr-CA" dirty="0" smtClean="0"/>
              <a:t>					 </a:t>
            </a:r>
            <a:r>
              <a:rPr lang="fr-CA" sz="3200" dirty="0" smtClean="0"/>
              <a:t>comptant</a:t>
            </a:r>
            <a:endParaRPr lang="en-US" sz="3200" dirty="0"/>
          </a:p>
          <a:p>
            <a:r>
              <a:rPr lang="fr-CA" dirty="0"/>
              <a:t>Il faut étudier la situation </a:t>
            </a:r>
            <a:r>
              <a:rPr lang="fr-CA" dirty="0" smtClean="0"/>
              <a:t>dans			    son ensemble</a:t>
            </a:r>
            <a:endParaRPr lang="en-US" b="0" i="0" dirty="0">
              <a:solidFill>
                <a:schemeClr val="tx1"/>
              </a:solidFill>
              <a:latin typeface="Calibri"/>
            </a:endParaRPr>
          </a:p>
        </p:txBody>
      </p:sp>
      <p:pic>
        <p:nvPicPr>
          <p:cNvPr id="6" name="Picture 5"/>
          <p:cNvPicPr>
            <a:picLocks noChangeAspect="1" noChangeArrowheads="1"/>
          </p:cNvPicPr>
          <p:nvPr>
            <p:custDataLst>
              <p:tags r:id="rId3"/>
            </p:custDataLst>
          </p:nvPr>
        </p:nvPicPr>
        <p:blipFill>
          <a:blip r:embed="rId7" cstate="print"/>
          <a:srcRect/>
          <a:stretch>
            <a:fillRect/>
          </a:stretch>
        </p:blipFill>
        <p:spPr bwMode="auto">
          <a:xfrm>
            <a:off x="5867400" y="2129642"/>
            <a:ext cx="1828800" cy="1371600"/>
          </a:xfrm>
          <a:prstGeom prst="rect">
            <a:avLst/>
          </a:prstGeom>
          <a:noFill/>
          <a:ln w="19050">
            <a:solidFill>
              <a:schemeClr val="tx1"/>
            </a:solidFill>
            <a:miter lim="800000"/>
            <a:headEnd/>
            <a:tailEnd/>
          </a:ln>
          <a:effectLst/>
        </p:spPr>
      </p:pic>
      <p:pic>
        <p:nvPicPr>
          <p:cNvPr id="7" name="Picture 6"/>
          <p:cNvPicPr/>
          <p:nvPr>
            <p:custDataLst>
              <p:tags r:id="rId4"/>
            </p:custDataLst>
          </p:nvPr>
        </p:nvPicPr>
        <p:blipFill>
          <a:blip r:embed="rId8" cstate="print">
            <a:extLst>
              <a:ext uri="{28A0092B-C50C-407E-A947-70E740481C1C}">
                <a14:useLocalDpi xmlns="" xmlns:a14="http://schemas.microsoft.com/office/drawing/2010/main" val="0"/>
              </a:ext>
            </a:extLst>
          </a:blip>
          <a:stretch>
            <a:fillRect/>
          </a:stretch>
        </p:blipFill>
        <p:spPr>
          <a:xfrm>
            <a:off x="5943600" y="4038599"/>
            <a:ext cx="2743200" cy="1971675"/>
          </a:xfrm>
          <a:prstGeom prst="rect">
            <a:avLst/>
          </a:prstGeom>
          <a:ln w="19050">
            <a:solidFill>
              <a:schemeClr val="tx1"/>
            </a:solidFill>
          </a:ln>
        </p:spPr>
      </p:pic>
    </p:spTree>
    <p:extLst>
      <p:ext uri="{BB962C8B-B14F-4D97-AF65-F5344CB8AC3E}">
        <p14:creationId xmlns="" xmlns:p14="http://schemas.microsoft.com/office/powerpoint/2010/main" val="34759329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smtClean="0"/>
              <a:t>Rendement de l’investissement</a:t>
            </a:r>
            <a:endParaRPr lang="en-US" sz="3600" dirty="0"/>
          </a:p>
        </p:txBody>
      </p:sp>
      <p:sp>
        <p:nvSpPr>
          <p:cNvPr id="3" name="Content Placeholder 2"/>
          <p:cNvSpPr>
            <a:spLocks noGrp="1"/>
          </p:cNvSpPr>
          <p:nvPr>
            <p:ph idx="1"/>
            <p:custDataLst>
              <p:tags r:id="rId2"/>
            </p:custDataLst>
          </p:nvPr>
        </p:nvSpPr>
        <p:spPr/>
        <p:txBody>
          <a:bodyPr>
            <a:noAutofit/>
          </a:bodyPr>
          <a:lstStyle/>
          <a:p>
            <a:pPr lvl="0"/>
            <a:r>
              <a:rPr lang="fr-CA" sz="2200" dirty="0" smtClean="0"/>
              <a:t>Il s’agit du plus important facteur pour décider d’intégrer des </a:t>
            </a:r>
            <a:r>
              <a:rPr lang="fr-CA" sz="2200" dirty="0"/>
              <a:t>TGF dans </a:t>
            </a:r>
            <a:r>
              <a:rPr lang="fr-CA" sz="2200" dirty="0" smtClean="0"/>
              <a:t>un parc de véhicules</a:t>
            </a:r>
            <a:r>
              <a:rPr lang="fr-CA" sz="2400" dirty="0"/>
              <a:t> </a:t>
            </a:r>
            <a:r>
              <a:rPr lang="fr-CA" sz="2200" dirty="0"/>
              <a:t>:</a:t>
            </a:r>
            <a:endParaRPr lang="en-US" sz="2200" dirty="0"/>
          </a:p>
          <a:p>
            <a:pPr lvl="1"/>
            <a:r>
              <a:rPr lang="fr-CA" sz="1800" dirty="0" smtClean="0"/>
              <a:t>L’impact </a:t>
            </a:r>
            <a:r>
              <a:rPr lang="fr-CA" sz="1800" dirty="0"/>
              <a:t>d’éviter </a:t>
            </a:r>
            <a:r>
              <a:rPr lang="fr-CA" sz="1800" dirty="0" smtClean="0"/>
              <a:t>ne serait-ce qu’un </a:t>
            </a:r>
            <a:r>
              <a:rPr lang="fr-CA" sz="1800" dirty="0"/>
              <a:t>accident lié à la fatigue </a:t>
            </a:r>
            <a:r>
              <a:rPr lang="fr-CA" sz="1800" dirty="0" smtClean="0"/>
              <a:t>chaque année.</a:t>
            </a:r>
            <a:endParaRPr lang="en-US" sz="1800" dirty="0"/>
          </a:p>
          <a:p>
            <a:pPr lvl="0"/>
            <a:r>
              <a:rPr lang="fr-CA" sz="2200" dirty="0"/>
              <a:t>Les </a:t>
            </a:r>
            <a:r>
              <a:rPr lang="fr-CA" sz="2200" dirty="0" smtClean="0"/>
              <a:t>coûts et avantages indirects </a:t>
            </a:r>
            <a:r>
              <a:rPr lang="fr-CA" sz="2200" dirty="0"/>
              <a:t>doivent également être pris </a:t>
            </a:r>
            <a:r>
              <a:rPr lang="fr-CA" sz="2200" dirty="0" smtClean="0"/>
              <a:t>en considération</a:t>
            </a:r>
            <a:r>
              <a:rPr lang="fr-CA" sz="2400" dirty="0"/>
              <a:t> </a:t>
            </a:r>
            <a:r>
              <a:rPr lang="fr-CA" sz="2200" dirty="0"/>
              <a:t>:</a:t>
            </a:r>
            <a:endParaRPr lang="en-US" sz="2200" dirty="0"/>
          </a:p>
          <a:p>
            <a:pPr lvl="1"/>
            <a:r>
              <a:rPr lang="fr-CA" sz="1800" dirty="0" smtClean="0"/>
              <a:t>Cote de sécurité du transporteur, coût du remplacement du conducteur, impact sur l’environnement (dépollution du site de l’accident), etc.</a:t>
            </a:r>
            <a:endParaRPr lang="en-US" sz="1800" dirty="0"/>
          </a:p>
          <a:p>
            <a:pPr lvl="0"/>
            <a:r>
              <a:rPr lang="fr-CA" sz="2200" dirty="0" smtClean="0"/>
              <a:t>Autres </a:t>
            </a:r>
            <a:r>
              <a:rPr lang="fr-CA" sz="2200" dirty="0"/>
              <a:t>facteurs </a:t>
            </a:r>
            <a:r>
              <a:rPr lang="fr-CA" sz="2200" dirty="0" smtClean="0"/>
              <a:t>qui ont une incidence sur </a:t>
            </a:r>
            <a:r>
              <a:rPr lang="fr-CA" sz="2200" dirty="0"/>
              <a:t>le </a:t>
            </a:r>
            <a:r>
              <a:rPr lang="fr-CA" sz="2200" dirty="0" smtClean="0"/>
              <a:t>		      rendement de l’investissement</a:t>
            </a:r>
            <a:r>
              <a:rPr lang="fr-CA" sz="2200" dirty="0"/>
              <a:t> :</a:t>
            </a:r>
            <a:endParaRPr lang="en-US" sz="2200" dirty="0"/>
          </a:p>
          <a:p>
            <a:pPr lvl="1"/>
            <a:r>
              <a:rPr lang="fr-CA" sz="1800" dirty="0"/>
              <a:t>L</a:t>
            </a:r>
            <a:r>
              <a:rPr lang="fr-CA" sz="1800" dirty="0" smtClean="0"/>
              <a:t>a </a:t>
            </a:r>
            <a:r>
              <a:rPr lang="fr-CA" sz="1800" dirty="0"/>
              <a:t>taille </a:t>
            </a:r>
            <a:r>
              <a:rPr lang="fr-CA" sz="1800" dirty="0" smtClean="0"/>
              <a:t>du parc de véhicules. </a:t>
            </a:r>
            <a:endParaRPr lang="en-US" sz="1800" dirty="0"/>
          </a:p>
          <a:p>
            <a:pPr lvl="1"/>
            <a:r>
              <a:rPr lang="fr-CA" sz="1800" dirty="0" smtClean="0"/>
              <a:t>Le fait que le parc de </a:t>
            </a:r>
            <a:r>
              <a:rPr lang="fr-CA" sz="1800" dirty="0"/>
              <a:t>véhicules </a:t>
            </a:r>
            <a:r>
              <a:rPr lang="fr-CA" sz="1800" dirty="0" smtClean="0"/>
              <a:t>soit </a:t>
            </a:r>
            <a:r>
              <a:rPr lang="fr-CA" sz="1800" dirty="0" err="1" smtClean="0"/>
              <a:t>autoassuré</a:t>
            </a:r>
            <a:r>
              <a:rPr lang="fr-CA" sz="1800" dirty="0" smtClean="0"/>
              <a:t> </a:t>
            </a:r>
            <a:r>
              <a:rPr lang="fr-CA" sz="1800" dirty="0"/>
              <a:t>ou </a:t>
            </a:r>
            <a:r>
              <a:rPr lang="fr-CA" sz="1800" dirty="0" smtClean="0"/>
              <a:t>			assuré par </a:t>
            </a:r>
            <a:r>
              <a:rPr lang="fr-CA" sz="1800" dirty="0"/>
              <a:t>un </a:t>
            </a:r>
            <a:r>
              <a:rPr lang="fr-CA" sz="1800" dirty="0" smtClean="0"/>
              <a:t>tiers.</a:t>
            </a:r>
            <a:endParaRPr lang="en-US" sz="1800" dirty="0"/>
          </a:p>
          <a:p>
            <a:pPr lvl="1"/>
            <a:r>
              <a:rPr lang="fr-CA" sz="1800" dirty="0" smtClean="0"/>
              <a:t>Les types </a:t>
            </a:r>
            <a:r>
              <a:rPr lang="fr-CA" sz="1800" dirty="0" smtClean="0"/>
              <a:t>d’opérations.</a:t>
            </a:r>
            <a:endParaRPr lang="en-US" sz="1800" dirty="0"/>
          </a:p>
          <a:p>
            <a:pPr marL="0" indent="0" algn="l" defTabSz="914400">
              <a:spcBef>
                <a:spcPct val="20000"/>
              </a:spcBef>
              <a:buNone/>
            </a:pPr>
            <a:endParaRPr lang="en-US" sz="2800" dirty="0"/>
          </a:p>
        </p:txBody>
      </p:sp>
      <p:pic>
        <p:nvPicPr>
          <p:cNvPr id="5" name="Picture 4"/>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6400800" y="4308088"/>
            <a:ext cx="2286000" cy="1711712"/>
          </a:xfrm>
          <a:prstGeom prst="rect">
            <a:avLst/>
          </a:prstGeom>
          <a:ln w="19050">
            <a:solidFill>
              <a:schemeClr val="tx1"/>
            </a:solidFill>
          </a:ln>
        </p:spPr>
      </p:pic>
    </p:spTree>
    <p:extLst>
      <p:ext uri="{BB962C8B-B14F-4D97-AF65-F5344CB8AC3E}">
        <p14:creationId xmlns="" xmlns:p14="http://schemas.microsoft.com/office/powerpoint/2010/main" val="466797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274638"/>
            <a:ext cx="8382000" cy="1143000"/>
          </a:xfrm>
        </p:spPr>
        <p:txBody>
          <a:bodyPr>
            <a:noAutofit/>
          </a:bodyPr>
          <a:lstStyle/>
          <a:p>
            <a:r>
              <a:rPr lang="fr-CA" sz="2800" dirty="0" smtClean="0"/>
              <a:t>Rendement de </a:t>
            </a:r>
            <a:r>
              <a:rPr lang="fr-CA" sz="2800" dirty="0"/>
              <a:t>l’investissement : exemple du système </a:t>
            </a:r>
            <a:r>
              <a:rPr lang="fr-CA" sz="2800" dirty="0" smtClean="0"/>
              <a:t>de suivi de voie</a:t>
            </a:r>
            <a:endParaRPr lang="en-US" sz="2800" dirty="0"/>
          </a:p>
        </p:txBody>
      </p:sp>
      <p:sp>
        <p:nvSpPr>
          <p:cNvPr id="3" name="Content Placeholder 2"/>
          <p:cNvSpPr>
            <a:spLocks noGrp="1"/>
          </p:cNvSpPr>
          <p:nvPr>
            <p:ph idx="1"/>
            <p:custDataLst>
              <p:tags r:id="rId2"/>
            </p:custDataLst>
          </p:nvPr>
        </p:nvSpPr>
        <p:spPr/>
        <p:txBody>
          <a:bodyPr>
            <a:normAutofit/>
          </a:bodyPr>
          <a:lstStyle/>
          <a:p>
            <a:pPr lvl="0"/>
            <a:r>
              <a:rPr lang="fr-CA" sz="2200" dirty="0"/>
              <a:t>Le système </a:t>
            </a:r>
            <a:r>
              <a:rPr lang="fr-CA" sz="2200" dirty="0" smtClean="0"/>
              <a:t>de suivi de voie entraîne des coûts et avantages </a:t>
            </a:r>
            <a:r>
              <a:rPr lang="fr-CA" sz="2200" dirty="0"/>
              <a:t>directs (ATRI, 2009</a:t>
            </a:r>
            <a:r>
              <a:rPr lang="fr-CA" sz="2200" dirty="0" smtClean="0"/>
              <a:t>)</a:t>
            </a:r>
            <a:r>
              <a:rPr lang="fr-CA" sz="2200" dirty="0"/>
              <a:t> :</a:t>
            </a:r>
            <a:endParaRPr lang="en-US" sz="2200" dirty="0"/>
          </a:p>
          <a:p>
            <a:pPr lvl="1"/>
            <a:r>
              <a:rPr lang="fr-CA" sz="1800" dirty="0"/>
              <a:t>Les bénéfices après cinq ans compensent les coûts liés à l’achat, à l’installation et à </a:t>
            </a:r>
            <a:r>
              <a:rPr lang="fr-CA" sz="1800" dirty="0" smtClean="0"/>
              <a:t>l’entretien.</a:t>
            </a:r>
            <a:endParaRPr lang="en-US" sz="1800" dirty="0"/>
          </a:p>
          <a:p>
            <a:pPr lvl="1"/>
            <a:r>
              <a:rPr lang="fr-CA" sz="1800" dirty="0"/>
              <a:t>La période d’amortissement (temps nécessaire pour récupérer l’investissement initial) varie en fonction des kilomètres parcourus </a:t>
            </a:r>
            <a:r>
              <a:rPr lang="fr-CA" sz="1800" dirty="0" smtClean="0"/>
              <a:t>par </a:t>
            </a:r>
            <a:r>
              <a:rPr lang="fr-CA" sz="1800" dirty="0"/>
              <a:t>véhicule (KPV</a:t>
            </a:r>
            <a:r>
              <a:rPr lang="fr-CA" sz="1800" dirty="0" smtClean="0"/>
              <a:t>) annuellement.</a:t>
            </a:r>
            <a:endParaRPr lang="en-US" sz="1800" dirty="0"/>
          </a:p>
          <a:p>
            <a:pPr lvl="1"/>
            <a:r>
              <a:rPr lang="fr-CA" sz="1800" dirty="0"/>
              <a:t>Chaque dollar dépensé pour le système </a:t>
            </a:r>
            <a:r>
              <a:rPr lang="fr-CA" sz="1800" dirty="0" smtClean="0"/>
              <a:t>de suivi de voie a </a:t>
            </a:r>
            <a:r>
              <a:rPr lang="fr-CA" sz="1800" dirty="0"/>
              <a:t>rapporté plus de 1 $ de bénéfice à tous les </a:t>
            </a:r>
            <a:r>
              <a:rPr lang="fr-CA" sz="1800" dirty="0" smtClean="0"/>
              <a:t>groupes. </a:t>
            </a:r>
            <a:endParaRPr lang="en-US" sz="1800" dirty="0"/>
          </a:p>
          <a:p>
            <a:pPr marL="0" indent="0" algn="l" defTabSz="914400">
              <a:spcBef>
                <a:spcPct val="20000"/>
              </a:spcBef>
              <a:buNone/>
            </a:pPr>
            <a:endParaRPr lang="en-US" sz="2000" dirty="0" smtClean="0"/>
          </a:p>
          <a:p>
            <a:pPr lvl="2">
              <a:buNone/>
            </a:pPr>
            <a:endParaRPr lang="en-US" sz="1800" dirty="0"/>
          </a:p>
        </p:txBody>
      </p:sp>
      <p:graphicFrame>
        <p:nvGraphicFramePr>
          <p:cNvPr id="5" name="Table 4"/>
          <p:cNvGraphicFramePr>
            <a:graphicFrameLocks noGrp="1"/>
          </p:cNvGraphicFramePr>
          <p:nvPr>
            <p:custDataLst>
              <p:tags r:id="rId3"/>
            </p:custDataLst>
            <p:extLst>
              <p:ext uri="{D42A27DB-BD31-4B8C-83A1-F6EECF244321}">
                <p14:modId xmlns="" xmlns:p14="http://schemas.microsoft.com/office/powerpoint/2010/main" val="2465951722"/>
              </p:ext>
            </p:extLst>
          </p:nvPr>
        </p:nvGraphicFramePr>
        <p:xfrm>
          <a:off x="1676400" y="4419600"/>
          <a:ext cx="5638800" cy="1487424"/>
        </p:xfrm>
        <a:graphic>
          <a:graphicData uri="http://schemas.openxmlformats.org/drawingml/2006/table">
            <a:tbl>
              <a:tblPr firstRow="1" bandRow="1">
                <a:tableStyleId>{5C22544A-7EE6-4342-B048-85BDC9FD1C3A}</a:tableStyleId>
              </a:tblPr>
              <a:tblGrid>
                <a:gridCol w="1879600"/>
                <a:gridCol w="1879600"/>
                <a:gridCol w="1879600"/>
              </a:tblGrid>
              <a:tr h="370840">
                <a:tc>
                  <a:txBody>
                    <a:bodyPr/>
                    <a:lstStyle/>
                    <a:p>
                      <a:pPr marL="0" marR="0">
                        <a:lnSpc>
                          <a:spcPct val="115000"/>
                        </a:lnSpc>
                        <a:spcBef>
                          <a:spcPts val="0"/>
                        </a:spcBef>
                        <a:spcAft>
                          <a:spcPts val="0"/>
                        </a:spcAft>
                      </a:pPr>
                      <a:r>
                        <a:rPr lang="en-US" sz="1600" b="1" dirty="0" smtClean="0">
                          <a:effectLst/>
                          <a:latin typeface="Calibri"/>
                          <a:ea typeface="Calibri"/>
                          <a:cs typeface="Times New Roman"/>
                        </a:rPr>
                        <a:t>KPV </a:t>
                      </a:r>
                      <a:r>
                        <a:rPr lang="en-US" sz="1600" b="1" dirty="0" err="1" smtClean="0">
                          <a:effectLst/>
                          <a:latin typeface="Calibri"/>
                          <a:ea typeface="Calibri"/>
                          <a:cs typeface="Times New Roman"/>
                        </a:rPr>
                        <a:t>moyens</a:t>
                      </a:r>
                      <a:endParaRPr lang="en-US" sz="1600" dirty="0">
                        <a:effectLst/>
                        <a:latin typeface="Calibri"/>
                        <a:ea typeface="Calibri"/>
                        <a:cs typeface="Times New Roma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b="1">
                          <a:effectLst/>
                          <a:latin typeface="Calibri"/>
                          <a:ea typeface="Calibri"/>
                          <a:cs typeface="Times New Roman"/>
                        </a:rPr>
                        <a:t>Limite inférieure</a:t>
                      </a:r>
                      <a:endParaRPr lang="en-US" sz="1600">
                        <a:effectLst/>
                        <a:latin typeface="Calibri"/>
                        <a:ea typeface="Calibri"/>
                        <a:cs typeface="Times New Roma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b="1">
                          <a:effectLst/>
                          <a:latin typeface="Calibri"/>
                          <a:ea typeface="Calibri"/>
                          <a:cs typeface="Times New Roman"/>
                        </a:rPr>
                        <a:t>Limite supérieure</a:t>
                      </a:r>
                      <a:endParaRPr lang="en-US" sz="1600">
                        <a:effectLst/>
                        <a:latin typeface="Calibri"/>
                        <a:ea typeface="Calibri"/>
                        <a:cs typeface="Times New Roma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a:lnSpc>
                          <a:spcPct val="115000"/>
                        </a:lnSpc>
                        <a:spcBef>
                          <a:spcPts val="0"/>
                        </a:spcBef>
                        <a:spcAft>
                          <a:spcPts val="0"/>
                        </a:spcAft>
                      </a:pPr>
                      <a:r>
                        <a:rPr lang="en-US" sz="1600">
                          <a:effectLst/>
                          <a:latin typeface="Calibri"/>
                          <a:ea typeface="Calibri"/>
                          <a:cs typeface="Times New Roman"/>
                        </a:rPr>
                        <a:t>80 000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1,54 $</a:t>
                      </a:r>
                      <a:endParaRPr lang="en-US" sz="1600" dirty="0">
                        <a:effectLst/>
                        <a:latin typeface="Calibri"/>
                        <a:ea typeface="Calibri"/>
                        <a:cs typeface="Times New Roma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3,03 $</a:t>
                      </a:r>
                      <a:endParaRPr lang="en-US" sz="1600" dirty="0">
                        <a:effectLst/>
                        <a:latin typeface="Calibri"/>
                        <a:ea typeface="Calibri"/>
                        <a:cs typeface="Times New Roma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a:lnSpc>
                          <a:spcPct val="115000"/>
                        </a:lnSpc>
                        <a:spcBef>
                          <a:spcPts val="0"/>
                        </a:spcBef>
                        <a:spcAft>
                          <a:spcPts val="0"/>
                        </a:spcAft>
                      </a:pPr>
                      <a:r>
                        <a:rPr lang="en-US" sz="1600">
                          <a:effectLst/>
                          <a:latin typeface="Calibri"/>
                          <a:ea typeface="Calibri"/>
                          <a:cs typeface="Times New Roman"/>
                        </a:rPr>
                        <a:t>120 000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2,31 $</a:t>
                      </a:r>
                      <a:endParaRPr lang="en-US" sz="1600" dirty="0">
                        <a:effectLst/>
                        <a:latin typeface="Calibri"/>
                        <a:ea typeface="Calibri"/>
                        <a:cs typeface="Times New Roma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4,54 $</a:t>
                      </a:r>
                      <a:endParaRPr lang="en-US" sz="1600" dirty="0">
                        <a:effectLst/>
                        <a:latin typeface="Calibri"/>
                        <a:ea typeface="Calibri"/>
                        <a:cs typeface="Times New Roma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a:lnSpc>
                          <a:spcPct val="115000"/>
                        </a:lnSpc>
                        <a:spcBef>
                          <a:spcPts val="0"/>
                        </a:spcBef>
                        <a:spcAft>
                          <a:spcPts val="0"/>
                        </a:spcAft>
                      </a:pPr>
                      <a:r>
                        <a:rPr lang="en-US" sz="1600" dirty="0">
                          <a:effectLst/>
                          <a:latin typeface="Calibri"/>
                          <a:ea typeface="Calibri"/>
                          <a:cs typeface="Times New Roman"/>
                        </a:rPr>
                        <a:t>160 000</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3,09 $</a:t>
                      </a:r>
                      <a:endParaRPr lang="en-US" sz="1600" dirty="0">
                        <a:effectLst/>
                        <a:latin typeface="Calibri"/>
                        <a:ea typeface="Calibri"/>
                        <a:cs typeface="Times New Roma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1600" dirty="0" smtClean="0">
                          <a:effectLst/>
                          <a:latin typeface="Calibri"/>
                          <a:ea typeface="Calibri"/>
                          <a:cs typeface="Times New Roman"/>
                        </a:rPr>
                        <a:t>6,06 $</a:t>
                      </a:r>
                      <a:endParaRPr lang="en-US" sz="1600" dirty="0">
                        <a:effectLst/>
                        <a:latin typeface="Calibri"/>
                        <a:ea typeface="Calibri"/>
                        <a:cs typeface="Times New Roman"/>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custDataLst>
              <p:tags r:id="rId4"/>
            </p:custDataLst>
          </p:nvPr>
        </p:nvSpPr>
        <p:spPr>
          <a:xfrm>
            <a:off x="381000" y="5902960"/>
            <a:ext cx="8534400" cy="523220"/>
          </a:xfrm>
          <a:prstGeom prst="rect">
            <a:avLst/>
          </a:prstGeom>
          <a:noFill/>
        </p:spPr>
        <p:txBody>
          <a:bodyPr wrap="square" rtlCol="0">
            <a:spAutoFit/>
          </a:bodyPr>
          <a:lstStyle/>
          <a:p>
            <a:r>
              <a:rPr lang="fr-CA" sz="1400" b="1" dirty="0"/>
              <a:t>Bénéfices anticipés par dollar dépensé pour le système </a:t>
            </a:r>
            <a:r>
              <a:rPr lang="fr-CA" sz="1400" b="1" dirty="0" smtClean="0"/>
              <a:t>de suivi de voie (sans achat par crédit).</a:t>
            </a:r>
            <a:r>
              <a:rPr lang="fr-CA" sz="1400" dirty="0" smtClean="0"/>
              <a:t> </a:t>
            </a:r>
            <a:r>
              <a:rPr lang="fr-CA" sz="1400" b="1" dirty="0" smtClean="0"/>
              <a:t>Adapté </a:t>
            </a:r>
            <a:r>
              <a:rPr lang="fr-CA" sz="1400" b="1" dirty="0"/>
              <a:t>de </a:t>
            </a:r>
            <a:r>
              <a:rPr lang="fr-CA" sz="1400" b="1" dirty="0" err="1" smtClean="0"/>
              <a:t>Houser</a:t>
            </a:r>
            <a:r>
              <a:rPr lang="fr-CA" sz="1400" b="1" dirty="0" smtClean="0"/>
              <a:t> </a:t>
            </a:r>
            <a:r>
              <a:rPr lang="fr-CA" sz="1400" b="1" i="1" dirty="0"/>
              <a:t>et al.</a:t>
            </a:r>
            <a:r>
              <a:rPr lang="fr-CA" sz="1400" b="1" dirty="0"/>
              <a:t> (2009).</a:t>
            </a:r>
            <a:endParaRPr lang="en-US" sz="1400" b="1" dirty="0"/>
          </a:p>
        </p:txBody>
      </p:sp>
    </p:spTree>
    <p:extLst>
      <p:ext uri="{BB962C8B-B14F-4D97-AF65-F5344CB8AC3E}">
        <p14:creationId xmlns="" xmlns:p14="http://schemas.microsoft.com/office/powerpoint/2010/main" val="12838074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custDataLst>
              <p:tags r:id="rId1"/>
            </p:custDataLst>
          </p:nvPr>
        </p:nvPicPr>
        <p:blipFill>
          <a:blip r:embed="rId7" cstate="print"/>
          <a:srcRect/>
          <a:stretch>
            <a:fillRect/>
          </a:stretch>
        </p:blipFill>
        <p:spPr bwMode="auto">
          <a:xfrm>
            <a:off x="6019800" y="3894806"/>
            <a:ext cx="2743200" cy="1820194"/>
          </a:xfrm>
          <a:prstGeom prst="rect">
            <a:avLst/>
          </a:prstGeom>
          <a:noFill/>
          <a:ln w="9525">
            <a:noFill/>
            <a:miter lim="800000"/>
            <a:headEnd/>
            <a:tailEnd/>
          </a:ln>
          <a:effectLst/>
        </p:spPr>
      </p:pic>
      <p:sp>
        <p:nvSpPr>
          <p:cNvPr id="2" name="Title 1"/>
          <p:cNvSpPr>
            <a:spLocks noGrp="1"/>
          </p:cNvSpPr>
          <p:nvPr>
            <p:ph type="title"/>
            <p:custDataLst>
              <p:tags r:id="rId2"/>
            </p:custDataLst>
          </p:nvPr>
        </p:nvSpPr>
        <p:spPr/>
        <p:txBody>
          <a:bodyPr>
            <a:normAutofit fontScale="90000"/>
          </a:bodyPr>
          <a:lstStyle/>
          <a:p>
            <a:r>
              <a:rPr lang="fr-CA" sz="3600" dirty="0" smtClean="0"/>
              <a:t>Taille du parc de </a:t>
            </a:r>
            <a:r>
              <a:rPr lang="fr-CA" sz="3600" dirty="0"/>
              <a:t>véhicules et </a:t>
            </a:r>
            <a:r>
              <a:rPr lang="fr-CA" sz="3600" dirty="0" smtClean="0"/>
              <a:t>emplacement </a:t>
            </a:r>
            <a:r>
              <a:rPr lang="fr-CA" sz="3600" dirty="0"/>
              <a:t>des terminaux</a:t>
            </a:r>
            <a:endParaRPr lang="en-US" sz="3600" dirty="0"/>
          </a:p>
        </p:txBody>
      </p:sp>
      <p:sp>
        <p:nvSpPr>
          <p:cNvPr id="3" name="Content Placeholder 2"/>
          <p:cNvSpPr>
            <a:spLocks noGrp="1"/>
          </p:cNvSpPr>
          <p:nvPr>
            <p:ph idx="1"/>
            <p:custDataLst>
              <p:tags r:id="rId3"/>
            </p:custDataLst>
          </p:nvPr>
        </p:nvSpPr>
        <p:spPr/>
        <p:txBody>
          <a:bodyPr>
            <a:normAutofit fontScale="92500" lnSpcReduction="10000"/>
          </a:bodyPr>
          <a:lstStyle/>
          <a:p>
            <a:pPr lvl="0"/>
            <a:r>
              <a:rPr lang="fr-CA" dirty="0"/>
              <a:t>Nombre d’unités </a:t>
            </a:r>
            <a:r>
              <a:rPr lang="fr-CA" dirty="0" smtClean="0"/>
              <a:t>du système                                       choisi</a:t>
            </a:r>
            <a:r>
              <a:rPr lang="fr-CA" dirty="0"/>
              <a:t> :</a:t>
            </a:r>
            <a:endParaRPr lang="en-US" dirty="0"/>
          </a:p>
          <a:p>
            <a:pPr lvl="1"/>
            <a:r>
              <a:rPr lang="fr-CA" sz="2200" dirty="0"/>
              <a:t>A</a:t>
            </a:r>
            <a:r>
              <a:rPr lang="fr-CA" sz="2200" dirty="0" smtClean="0"/>
              <a:t>ffecte </a:t>
            </a:r>
            <a:r>
              <a:rPr lang="fr-CA" sz="2200" dirty="0"/>
              <a:t>les coûts initiaux </a:t>
            </a:r>
            <a:r>
              <a:rPr lang="fr-CA" sz="2200" dirty="0" smtClean="0"/>
              <a:t>d’achat</a:t>
            </a:r>
            <a:endParaRPr lang="en-US" sz="2200" dirty="0" smtClean="0"/>
          </a:p>
          <a:p>
            <a:pPr marL="360000" lvl="1" defTabSz="720000">
              <a:buFont typeface="Arial" pitchFamily="34" charset="0"/>
              <a:buChar char="•"/>
            </a:pPr>
            <a:r>
              <a:rPr lang="fr-CA" sz="3200" dirty="0" smtClean="0"/>
              <a:t>Durée </a:t>
            </a:r>
            <a:r>
              <a:rPr lang="fr-CA" sz="3200" dirty="0"/>
              <a:t>de la mise hors service </a:t>
            </a:r>
            <a:r>
              <a:rPr lang="fr-CA" sz="3200" dirty="0" smtClean="0"/>
              <a:t>			   	           des </a:t>
            </a:r>
            <a:r>
              <a:rPr lang="fr-CA" sz="3200" dirty="0" smtClean="0"/>
              <a:t>véhicules</a:t>
            </a:r>
            <a:endParaRPr lang="en-US" sz="3200" dirty="0" smtClean="0"/>
          </a:p>
          <a:p>
            <a:pPr marL="0" lvl="1">
              <a:buFont typeface="Arial" pitchFamily="34" charset="0"/>
              <a:buChar char="•"/>
            </a:pPr>
            <a:r>
              <a:rPr lang="en-US" sz="3500" dirty="0" err="1" smtClean="0"/>
              <a:t>Nombre</a:t>
            </a:r>
            <a:r>
              <a:rPr lang="en-US" sz="3500" dirty="0" smtClean="0"/>
              <a:t> de </a:t>
            </a:r>
            <a:r>
              <a:rPr lang="fr-CA" sz="3500" dirty="0" smtClean="0"/>
              <a:t>conducteurs</a:t>
            </a:r>
            <a:endParaRPr lang="en-US" sz="3500" dirty="0"/>
          </a:p>
          <a:p>
            <a:pPr lvl="0" defTabSz="360000"/>
            <a:r>
              <a:rPr lang="fr-CA" dirty="0" smtClean="0"/>
              <a:t>Emplacements des terminaux 							       et </a:t>
            </a:r>
            <a:r>
              <a:rPr lang="fr-CA" dirty="0"/>
              <a:t>des </a:t>
            </a:r>
            <a:r>
              <a:rPr lang="fr-CA" dirty="0" smtClean="0"/>
              <a:t>ateliers</a:t>
            </a:r>
            <a:r>
              <a:rPr lang="fr-CA" dirty="0"/>
              <a:t> :</a:t>
            </a:r>
            <a:endParaRPr lang="en-US" dirty="0"/>
          </a:p>
          <a:p>
            <a:pPr lvl="1"/>
            <a:r>
              <a:rPr lang="fr-CA" sz="2200" dirty="0" smtClean="0"/>
              <a:t>Installation unique ou multiples </a:t>
            </a:r>
            <a:r>
              <a:rPr lang="fr-CA" sz="2200" dirty="0" smtClean="0"/>
              <a:t>installations</a:t>
            </a:r>
            <a:endParaRPr lang="en-US" sz="2200" dirty="0"/>
          </a:p>
          <a:p>
            <a:pPr lvl="1"/>
            <a:r>
              <a:rPr lang="fr-CA" sz="2200" dirty="0" smtClean="0"/>
              <a:t>Incidence sur </a:t>
            </a:r>
            <a:r>
              <a:rPr lang="fr-CA" sz="2200" dirty="0"/>
              <a:t>les coûts </a:t>
            </a:r>
            <a:r>
              <a:rPr lang="fr-CA" sz="2200" dirty="0" smtClean="0"/>
              <a:t>et les ressources en </a:t>
            </a:r>
            <a:r>
              <a:rPr lang="fr-CA" sz="2200" dirty="0" smtClean="0"/>
              <a:t>personnel</a:t>
            </a:r>
            <a:endParaRPr lang="en-US" sz="2200" dirty="0"/>
          </a:p>
        </p:txBody>
      </p:sp>
      <p:pic>
        <p:nvPicPr>
          <p:cNvPr id="7" name="Picture 6"/>
          <p:cNvPicPr>
            <a:picLocks noChangeAspect="1"/>
          </p:cNvPicPr>
          <p:nvPr>
            <p:custDataLst>
              <p:tags r:id="rId4"/>
            </p:custDataLst>
          </p:nvPr>
        </p:nvPicPr>
        <p:blipFill rotWithShape="1">
          <a:blip r:embed="rId8" cstate="print">
            <a:extLst>
              <a:ext uri="{BEBA8EAE-BF5A-486C-A8C5-ECC9F3942E4B}">
                <a14:imgProps xmlns="" xmlns:a14="http://schemas.microsoft.com/office/drawing/2010/main">
                  <a14:imgLayer r:embed="rId9">
                    <a14:imgEffect>
                      <a14:brightnessContrast bright="15000" contrast="10000"/>
                    </a14:imgEffect>
                  </a14:imgLayer>
                </a14:imgProps>
              </a:ext>
              <a:ext uri="{28A0092B-C50C-407E-A947-70E740481C1C}">
                <a14:useLocalDpi xmlns="" xmlns:a14="http://schemas.microsoft.com/office/drawing/2010/main" val="0"/>
              </a:ext>
            </a:extLst>
          </a:blip>
          <a:srcRect r="26579" b="20423"/>
          <a:stretch/>
        </p:blipFill>
        <p:spPr>
          <a:xfrm>
            <a:off x="6003554" y="1600200"/>
            <a:ext cx="2470892" cy="2008563"/>
          </a:xfrm>
          <a:prstGeom prst="rect">
            <a:avLst/>
          </a:prstGeom>
          <a:ln w="19050">
            <a:solidFill>
              <a:schemeClr val="tx1"/>
            </a:solidFill>
          </a:ln>
        </p:spPr>
      </p:pic>
    </p:spTree>
    <p:extLst>
      <p:ext uri="{BB962C8B-B14F-4D97-AF65-F5344CB8AC3E}">
        <p14:creationId xmlns="" xmlns:p14="http://schemas.microsoft.com/office/powerpoint/2010/main" val="1123831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Responsabilités juridiques possibles</a:t>
            </a:r>
            <a:endParaRPr lang="en-US" sz="3600" dirty="0"/>
          </a:p>
        </p:txBody>
      </p:sp>
      <p:sp>
        <p:nvSpPr>
          <p:cNvPr id="3" name="Content Placeholder 2"/>
          <p:cNvSpPr>
            <a:spLocks noGrp="1"/>
          </p:cNvSpPr>
          <p:nvPr>
            <p:ph idx="1"/>
            <p:custDataLst>
              <p:tags r:id="rId2"/>
            </p:custDataLst>
          </p:nvPr>
        </p:nvSpPr>
        <p:spPr/>
        <p:txBody>
          <a:bodyPr>
            <a:normAutofit fontScale="92500" lnSpcReduction="10000"/>
          </a:bodyPr>
          <a:lstStyle/>
          <a:p>
            <a:pPr lvl="0"/>
            <a:r>
              <a:rPr lang="fr-CA" dirty="0"/>
              <a:t>Prendre en considération les politiques et les procédures de </a:t>
            </a:r>
            <a:r>
              <a:rPr lang="fr-CA" dirty="0" smtClean="0"/>
              <a:t>l’entreprise</a:t>
            </a:r>
            <a:r>
              <a:rPr lang="fr-CA" dirty="0"/>
              <a:t> </a:t>
            </a:r>
            <a:r>
              <a:rPr lang="fr-CA" dirty="0" smtClean="0"/>
              <a:t>:</a:t>
            </a:r>
            <a:endParaRPr lang="en-US" dirty="0"/>
          </a:p>
          <a:p>
            <a:pPr lvl="1"/>
            <a:r>
              <a:rPr lang="fr-CA" sz="2600" dirty="0"/>
              <a:t>V</a:t>
            </a:r>
            <a:r>
              <a:rPr lang="fr-CA" sz="2600" dirty="0" smtClean="0"/>
              <a:t>idéo </a:t>
            </a:r>
            <a:r>
              <a:rPr lang="fr-CA" sz="2600" dirty="0"/>
              <a:t>du </a:t>
            </a:r>
            <a:r>
              <a:rPr lang="fr-CA" sz="2600" dirty="0" smtClean="0"/>
              <a:t>conducteur</a:t>
            </a:r>
            <a:endParaRPr lang="en-US" sz="2600" dirty="0"/>
          </a:p>
          <a:p>
            <a:pPr lvl="1"/>
            <a:r>
              <a:rPr lang="fr-CA" sz="2600" dirty="0"/>
              <a:t>D</a:t>
            </a:r>
            <a:r>
              <a:rPr lang="fr-CA" sz="2600" dirty="0" smtClean="0"/>
              <a:t>onnées </a:t>
            </a:r>
            <a:r>
              <a:rPr lang="fr-CA" sz="2600" dirty="0"/>
              <a:t>relatives au véhicule </a:t>
            </a:r>
            <a:endParaRPr lang="fr-CA" sz="2600" dirty="0" smtClean="0"/>
          </a:p>
          <a:p>
            <a:pPr marL="457200" lvl="1" indent="0" defTabSz="1079500">
              <a:buNone/>
              <a:tabLst>
                <a:tab pos="812800" algn="l"/>
              </a:tabLst>
            </a:pPr>
            <a:r>
              <a:rPr lang="fr-CA" sz="2600" dirty="0"/>
              <a:t>	</a:t>
            </a:r>
            <a:r>
              <a:rPr lang="fr-CA" sz="2600" dirty="0" smtClean="0"/>
              <a:t>et </a:t>
            </a:r>
            <a:r>
              <a:rPr lang="fr-CA" sz="2600" dirty="0"/>
              <a:t>au </a:t>
            </a:r>
            <a:r>
              <a:rPr lang="fr-CA" sz="2600" dirty="0" smtClean="0"/>
              <a:t>conducteur</a:t>
            </a:r>
            <a:endParaRPr lang="en-US" sz="2600" dirty="0"/>
          </a:p>
          <a:p>
            <a:pPr lvl="1">
              <a:tabLst>
                <a:tab pos="723900" algn="l"/>
              </a:tabLst>
            </a:pPr>
            <a:r>
              <a:rPr lang="fr-CA" sz="2600" dirty="0"/>
              <a:t>U</a:t>
            </a:r>
            <a:r>
              <a:rPr lang="fr-CA" sz="2600" dirty="0" smtClean="0"/>
              <a:t>tilisation </a:t>
            </a:r>
            <a:r>
              <a:rPr lang="fr-CA" sz="2600" dirty="0"/>
              <a:t>de la vidéo et des </a:t>
            </a:r>
            <a:r>
              <a:rPr lang="fr-CA" sz="2600" dirty="0" smtClean="0"/>
              <a:t>				données</a:t>
            </a:r>
            <a:endParaRPr lang="en-US" sz="2600" dirty="0"/>
          </a:p>
          <a:p>
            <a:pPr lvl="0"/>
            <a:r>
              <a:rPr lang="fr-CA" dirty="0"/>
              <a:t>Sensibilisation aux problèmes de </a:t>
            </a:r>
            <a:r>
              <a:rPr lang="fr-CA" dirty="0" smtClean="0"/>
              <a:t>sécurité</a:t>
            </a:r>
            <a:r>
              <a:rPr lang="fr-CA" sz="2800" dirty="0"/>
              <a:t> :</a:t>
            </a:r>
            <a:endParaRPr lang="en-US" sz="2800" dirty="0"/>
          </a:p>
          <a:p>
            <a:pPr lvl="1"/>
            <a:r>
              <a:rPr lang="fr-CA" sz="2600" dirty="0"/>
              <a:t>E</a:t>
            </a:r>
            <a:r>
              <a:rPr lang="fr-CA" sz="2600" dirty="0" smtClean="0"/>
              <a:t>ntreposage de </a:t>
            </a:r>
            <a:r>
              <a:rPr lang="fr-CA" sz="2600" dirty="0"/>
              <a:t>la vidéo et des données </a:t>
            </a:r>
            <a:r>
              <a:rPr lang="fr-CA" sz="2600" dirty="0" smtClean="0"/>
              <a:t>recueillies</a:t>
            </a:r>
            <a:endParaRPr lang="en-US" sz="2600" dirty="0"/>
          </a:p>
          <a:p>
            <a:pPr lvl="1"/>
            <a:r>
              <a:rPr lang="fr-CA" sz="2600" dirty="0" smtClean="0"/>
              <a:t>Choix des personnes qui peuvent </a:t>
            </a:r>
            <a:r>
              <a:rPr lang="fr-CA" sz="2600" dirty="0"/>
              <a:t>accéder à la vidéo et aux </a:t>
            </a:r>
            <a:r>
              <a:rPr lang="fr-CA" sz="2600" dirty="0" smtClean="0"/>
              <a:t>données</a:t>
            </a:r>
            <a:endParaRPr lang="en-US" sz="2600" dirty="0"/>
          </a:p>
        </p:txBody>
      </p:sp>
      <p:pic>
        <p:nvPicPr>
          <p:cNvPr id="5" name="Picture 4"/>
          <p:cNvPicPr>
            <a:picLocks noChangeAspect="1"/>
          </p:cNvPicPr>
          <p:nvPr>
            <p:custDataLst>
              <p:tags r:id="rId3"/>
            </p:custDataLst>
          </p:nvPr>
        </p:nvPicPr>
        <p:blipFill>
          <a:blip r:embed="rId6" cstate="print">
            <a:extLst>
              <a:ext uri="{28A0092B-C50C-407E-A947-70E740481C1C}">
                <a14:useLocalDpi xmlns="" xmlns:a14="http://schemas.microsoft.com/office/drawing/2010/main" val="0"/>
              </a:ext>
            </a:extLst>
          </a:blip>
          <a:stretch>
            <a:fillRect/>
          </a:stretch>
        </p:blipFill>
        <p:spPr>
          <a:xfrm>
            <a:off x="5638800" y="2209800"/>
            <a:ext cx="2971800" cy="1959348"/>
          </a:xfrm>
          <a:prstGeom prst="rect">
            <a:avLst/>
          </a:prstGeom>
          <a:ln w="19050">
            <a:solidFill>
              <a:schemeClr val="tx1"/>
            </a:solidFill>
          </a:ln>
        </p:spPr>
      </p:pic>
    </p:spTree>
    <p:extLst>
      <p:ext uri="{BB962C8B-B14F-4D97-AF65-F5344CB8AC3E}">
        <p14:creationId xmlns="" xmlns:p14="http://schemas.microsoft.com/office/powerpoint/2010/main" val="13324410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274638"/>
            <a:ext cx="8382000" cy="1143000"/>
          </a:xfrm>
        </p:spPr>
        <p:txBody>
          <a:bodyPr>
            <a:noAutofit/>
          </a:bodyPr>
          <a:lstStyle/>
          <a:p>
            <a:r>
              <a:rPr lang="fr-CA" sz="3600" dirty="0"/>
              <a:t>Comportement du </a:t>
            </a:r>
            <a:r>
              <a:rPr lang="fr-CA" sz="3600" dirty="0" smtClean="0"/>
              <a:t>conducteur : influences </a:t>
            </a:r>
            <a:r>
              <a:rPr lang="fr-CA" sz="3600" dirty="0"/>
              <a:t>possibles</a:t>
            </a:r>
            <a:endParaRPr lang="en-US" sz="3600" dirty="0"/>
          </a:p>
        </p:txBody>
      </p:sp>
      <p:sp>
        <p:nvSpPr>
          <p:cNvPr id="3" name="Content Placeholder 2"/>
          <p:cNvSpPr>
            <a:spLocks noGrp="1"/>
          </p:cNvSpPr>
          <p:nvPr>
            <p:ph idx="1"/>
            <p:custDataLst>
              <p:tags r:id="rId2"/>
            </p:custDataLst>
          </p:nvPr>
        </p:nvSpPr>
        <p:spPr/>
        <p:txBody>
          <a:bodyPr>
            <a:normAutofit fontScale="70000" lnSpcReduction="20000"/>
          </a:bodyPr>
          <a:lstStyle/>
          <a:p>
            <a:pPr lvl="0"/>
            <a:r>
              <a:rPr lang="fr-CA" dirty="0"/>
              <a:t>Possibilité de générer des effets </a:t>
            </a:r>
            <a:r>
              <a:rPr lang="fr-CA" dirty="0" smtClean="0"/>
              <a:t>bénéfiques </a:t>
            </a:r>
            <a:r>
              <a:rPr lang="fr-CA" b="1" dirty="0" smtClean="0"/>
              <a:t>OU</a:t>
            </a:r>
            <a:r>
              <a:rPr lang="fr-CA" dirty="0" smtClean="0"/>
              <a:t> néfaste</a:t>
            </a:r>
            <a:r>
              <a:rPr lang="fr-CA" sz="3100" dirty="0" smtClean="0"/>
              <a:t>s</a:t>
            </a:r>
            <a:r>
              <a:rPr lang="fr-CA" sz="3100" dirty="0"/>
              <a:t> :</a:t>
            </a:r>
            <a:endParaRPr lang="en-US" sz="3100" dirty="0"/>
          </a:p>
          <a:p>
            <a:pPr lvl="1"/>
            <a:r>
              <a:rPr lang="fr-CA" dirty="0"/>
              <a:t>I</a:t>
            </a:r>
            <a:r>
              <a:rPr lang="fr-CA" dirty="0" smtClean="0"/>
              <a:t>mpossible </a:t>
            </a:r>
            <a:r>
              <a:rPr lang="fr-CA" dirty="0"/>
              <a:t>de générer les deux </a:t>
            </a:r>
            <a:r>
              <a:rPr lang="fr-CA" dirty="0" smtClean="0"/>
              <a:t>types d’effets en </a:t>
            </a:r>
            <a:r>
              <a:rPr lang="fr-CA" dirty="0"/>
              <a:t>même </a:t>
            </a:r>
            <a:r>
              <a:rPr lang="fr-CA" dirty="0" smtClean="0"/>
              <a:t>temps.</a:t>
            </a:r>
            <a:endParaRPr lang="en-US" sz="2400" dirty="0"/>
          </a:p>
          <a:p>
            <a:pPr lvl="0"/>
            <a:r>
              <a:rPr lang="fr-CA" dirty="0" smtClean="0"/>
              <a:t>Points positifs :</a:t>
            </a:r>
            <a:endParaRPr lang="en-US" sz="2800" dirty="0"/>
          </a:p>
          <a:p>
            <a:pPr lvl="1"/>
            <a:r>
              <a:rPr lang="fr-CA" dirty="0"/>
              <a:t>F</a:t>
            </a:r>
            <a:r>
              <a:rPr lang="fr-CA" dirty="0" smtClean="0"/>
              <a:t>avorise </a:t>
            </a:r>
            <a:r>
              <a:rPr lang="fr-CA" dirty="0"/>
              <a:t>une plus grande conscience de </a:t>
            </a:r>
            <a:r>
              <a:rPr lang="fr-CA" dirty="0" smtClean="0"/>
              <a:t>soi.</a:t>
            </a:r>
            <a:endParaRPr lang="en-US" sz="2400" dirty="0"/>
          </a:p>
          <a:p>
            <a:pPr lvl="1"/>
            <a:r>
              <a:rPr lang="fr-CA" dirty="0" smtClean="0"/>
              <a:t>Refaçonne les </a:t>
            </a:r>
            <a:r>
              <a:rPr lang="fr-CA" dirty="0"/>
              <a:t>habitudes </a:t>
            </a:r>
            <a:r>
              <a:rPr lang="fr-CA" dirty="0" smtClean="0"/>
              <a:t>de </a:t>
            </a:r>
            <a:r>
              <a:rPr lang="fr-CA" dirty="0"/>
              <a:t>conduite et </a:t>
            </a:r>
            <a:r>
              <a:rPr lang="fr-CA" dirty="0" smtClean="0"/>
              <a:t>les routines.</a:t>
            </a:r>
            <a:endParaRPr lang="en-US" sz="2400" dirty="0"/>
          </a:p>
          <a:p>
            <a:pPr lvl="1"/>
            <a:r>
              <a:rPr lang="fr-CA" dirty="0" smtClean="0"/>
              <a:t>Promeut un </a:t>
            </a:r>
            <a:r>
              <a:rPr lang="fr-CA" dirty="0"/>
              <a:t>environnement de travail plus respectueux de la </a:t>
            </a:r>
            <a:r>
              <a:rPr lang="fr-CA" dirty="0" smtClean="0"/>
              <a:t>sécurité. </a:t>
            </a:r>
            <a:endParaRPr lang="en-US" sz="2400" dirty="0"/>
          </a:p>
          <a:p>
            <a:pPr lvl="0"/>
            <a:r>
              <a:rPr lang="fr-CA" dirty="0"/>
              <a:t>Points </a:t>
            </a:r>
            <a:r>
              <a:rPr lang="fr-CA" dirty="0" smtClean="0"/>
              <a:t>négatifs :</a:t>
            </a:r>
            <a:endParaRPr lang="en-US" sz="2800" dirty="0"/>
          </a:p>
          <a:p>
            <a:pPr lvl="1"/>
            <a:r>
              <a:rPr lang="fr-CA" dirty="0" smtClean="0"/>
              <a:t>Danger de trop s’en remettre aux </a:t>
            </a:r>
            <a:r>
              <a:rPr lang="fr-CA" dirty="0"/>
              <a:t>TGF pour prévenir les </a:t>
            </a:r>
            <a:r>
              <a:rPr lang="fr-CA" dirty="0" smtClean="0"/>
              <a:t>accidents.</a:t>
            </a:r>
            <a:endParaRPr lang="en-US" sz="2400" dirty="0"/>
          </a:p>
          <a:p>
            <a:pPr lvl="1"/>
            <a:r>
              <a:rPr lang="fr-CA" dirty="0" smtClean="0"/>
              <a:t>Excès </a:t>
            </a:r>
            <a:r>
              <a:rPr lang="fr-CA" dirty="0"/>
              <a:t>de confiance au </a:t>
            </a:r>
            <a:r>
              <a:rPr lang="fr-CA" dirty="0" smtClean="0"/>
              <a:t>volant.</a:t>
            </a:r>
            <a:endParaRPr lang="en-US" sz="2400" dirty="0"/>
          </a:p>
          <a:p>
            <a:r>
              <a:rPr lang="fr-CA" dirty="0"/>
              <a:t>Renforce le besoin de mettre en place une culture globale de </a:t>
            </a:r>
            <a:r>
              <a:rPr lang="fr-CA" dirty="0" smtClean="0"/>
              <a:t>la sécurité efficace pour </a:t>
            </a:r>
            <a:r>
              <a:rPr lang="fr-CA" dirty="0"/>
              <a:t>éliminer </a:t>
            </a:r>
            <a:r>
              <a:rPr lang="fr-CA" dirty="0" smtClean="0"/>
              <a:t>les mauvais côtés de </a:t>
            </a:r>
            <a:r>
              <a:rPr lang="fr-CA" dirty="0"/>
              <a:t>la </a:t>
            </a:r>
            <a:r>
              <a:rPr lang="fr-CA" dirty="0" smtClean="0"/>
              <a:t>démarche. </a:t>
            </a:r>
            <a:endParaRPr lang="en-US" sz="6600" dirty="0"/>
          </a:p>
        </p:txBody>
      </p:sp>
    </p:spTree>
    <p:extLst>
      <p:ext uri="{BB962C8B-B14F-4D97-AF65-F5344CB8AC3E}">
        <p14:creationId xmlns="" xmlns:p14="http://schemas.microsoft.com/office/powerpoint/2010/main" val="5203896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smtClean="0"/>
              <a:t>Politiques </a:t>
            </a:r>
            <a:r>
              <a:rPr lang="fr-CA" sz="3600" dirty="0"/>
              <a:t>de conformité destinées aux conducteurs</a:t>
            </a:r>
            <a:endParaRPr lang="en-US" sz="3600" dirty="0"/>
          </a:p>
        </p:txBody>
      </p:sp>
      <p:sp>
        <p:nvSpPr>
          <p:cNvPr id="3" name="Content Placeholder 2"/>
          <p:cNvSpPr>
            <a:spLocks noGrp="1"/>
          </p:cNvSpPr>
          <p:nvPr>
            <p:ph idx="1"/>
            <p:custDataLst>
              <p:tags r:id="rId2"/>
            </p:custDataLst>
          </p:nvPr>
        </p:nvSpPr>
        <p:spPr>
          <a:xfrm>
            <a:off x="457200" y="1524000"/>
            <a:ext cx="8382000" cy="4800600"/>
          </a:xfrm>
        </p:spPr>
        <p:txBody>
          <a:bodyPr>
            <a:normAutofit fontScale="85000" lnSpcReduction="20000"/>
          </a:bodyPr>
          <a:lstStyle/>
          <a:p>
            <a:pPr lvl="0"/>
            <a:r>
              <a:rPr lang="fr-CA" dirty="0"/>
              <a:t>Établies par le comité directeur du PGF du </a:t>
            </a:r>
            <a:r>
              <a:rPr lang="fr-CA" dirty="0" smtClean="0"/>
              <a:t>transporteur.</a:t>
            </a:r>
            <a:endParaRPr lang="en-US" sz="2800" dirty="0"/>
          </a:p>
          <a:p>
            <a:pPr lvl="0"/>
            <a:r>
              <a:rPr lang="fr-CA" dirty="0"/>
              <a:t>Mises en place avant l’installation des </a:t>
            </a:r>
            <a:r>
              <a:rPr lang="fr-CA" dirty="0" smtClean="0"/>
              <a:t>TGF.</a:t>
            </a:r>
            <a:endParaRPr lang="en-US" sz="2800" dirty="0"/>
          </a:p>
          <a:p>
            <a:pPr lvl="0"/>
            <a:r>
              <a:rPr lang="fr-CA" dirty="0"/>
              <a:t>Claires et </a:t>
            </a:r>
            <a:r>
              <a:rPr lang="fr-CA" dirty="0" smtClean="0"/>
              <a:t>concises :</a:t>
            </a:r>
            <a:endParaRPr lang="en-US" sz="2800" dirty="0"/>
          </a:p>
          <a:p>
            <a:pPr lvl="1"/>
            <a:r>
              <a:rPr lang="fr-CA" dirty="0" smtClean="0"/>
              <a:t>Normes relativement à la conformité.</a:t>
            </a:r>
            <a:endParaRPr lang="en-US" sz="2400" dirty="0"/>
          </a:p>
          <a:p>
            <a:pPr lvl="1"/>
            <a:r>
              <a:rPr lang="fr-CA" dirty="0"/>
              <a:t>Sanctions en cas de </a:t>
            </a:r>
            <a:r>
              <a:rPr lang="fr-CA" dirty="0" smtClean="0"/>
              <a:t>non-conformité.</a:t>
            </a:r>
            <a:endParaRPr lang="en-US" sz="2400" dirty="0"/>
          </a:p>
          <a:p>
            <a:pPr lvl="0"/>
            <a:r>
              <a:rPr lang="fr-CA" dirty="0"/>
              <a:t>Examinées en profondeur avec tous les </a:t>
            </a:r>
            <a:br>
              <a:rPr lang="fr-CA" dirty="0"/>
            </a:br>
            <a:r>
              <a:rPr lang="fr-CA" dirty="0" smtClean="0"/>
              <a:t>conducteurs :</a:t>
            </a:r>
            <a:endParaRPr lang="en-US" sz="2800" dirty="0"/>
          </a:p>
          <a:p>
            <a:pPr lvl="1"/>
            <a:r>
              <a:rPr lang="fr-CA" dirty="0"/>
              <a:t>Réunions sur la </a:t>
            </a:r>
            <a:r>
              <a:rPr lang="fr-CA" dirty="0" smtClean="0"/>
              <a:t>sécurité.</a:t>
            </a:r>
            <a:endParaRPr lang="en-US" sz="2400" dirty="0"/>
          </a:p>
          <a:p>
            <a:pPr lvl="1"/>
            <a:r>
              <a:rPr lang="fr-CA" dirty="0"/>
              <a:t>Affichées dans les </a:t>
            </a:r>
            <a:r>
              <a:rPr lang="fr-CA" dirty="0" smtClean="0"/>
              <a:t>terminaux et les bureaux </a:t>
            </a:r>
            <a:r>
              <a:rPr lang="fr-CA" dirty="0"/>
              <a:t>du </a:t>
            </a:r>
            <a:r>
              <a:rPr lang="fr-CA" dirty="0" smtClean="0"/>
              <a:t>personnel.</a:t>
            </a:r>
            <a:endParaRPr lang="en-US" sz="2400" dirty="0"/>
          </a:p>
          <a:p>
            <a:pPr lvl="0"/>
            <a:r>
              <a:rPr lang="fr-CA" dirty="0"/>
              <a:t>Respecter les </a:t>
            </a:r>
            <a:r>
              <a:rPr lang="fr-CA" dirty="0" smtClean="0"/>
              <a:t>normes :</a:t>
            </a:r>
            <a:endParaRPr lang="en-US" sz="2800" dirty="0"/>
          </a:p>
          <a:p>
            <a:pPr lvl="1"/>
            <a:r>
              <a:rPr lang="fr-CA" dirty="0"/>
              <a:t>N</a:t>
            </a:r>
            <a:r>
              <a:rPr lang="fr-CA" dirty="0" smtClean="0"/>
              <a:t>e </a:t>
            </a:r>
            <a:r>
              <a:rPr lang="fr-CA" dirty="0"/>
              <a:t>pas les appliquer de manière </a:t>
            </a:r>
            <a:r>
              <a:rPr lang="fr-CA" dirty="0" smtClean="0"/>
              <a:t>sélective.</a:t>
            </a:r>
            <a:endParaRPr lang="en-US" sz="2400" dirty="0"/>
          </a:p>
          <a:p>
            <a:pPr lvl="1"/>
            <a:r>
              <a:rPr lang="fr-CA" dirty="0" smtClean="0"/>
              <a:t>Tenir les conducteurs pour </a:t>
            </a:r>
            <a:r>
              <a:rPr lang="fr-CA" dirty="0"/>
              <a:t>responsables de leurs </a:t>
            </a:r>
            <a:r>
              <a:rPr lang="fr-CA" dirty="0" smtClean="0"/>
              <a:t>actions.</a:t>
            </a:r>
            <a:endParaRPr lang="en-US" sz="5000" dirty="0"/>
          </a:p>
        </p:txBody>
      </p:sp>
      <p:pic>
        <p:nvPicPr>
          <p:cNvPr id="6" name="Picture 5"/>
          <p:cNvPicPr>
            <a:picLocks noChangeAspect="1" noChangeArrowheads="1"/>
          </p:cNvPicPr>
          <p:nvPr>
            <p:custDataLst>
              <p:tags r:id="rId3"/>
            </p:custDataLst>
          </p:nvPr>
        </p:nvPicPr>
        <p:blipFill>
          <a:blip r:embed="rId6" cstate="print"/>
          <a:srcRect/>
          <a:stretch>
            <a:fillRect/>
          </a:stretch>
        </p:blipFill>
        <p:spPr bwMode="auto">
          <a:xfrm>
            <a:off x="6324600" y="2286000"/>
            <a:ext cx="2743200" cy="1921565"/>
          </a:xfrm>
          <a:prstGeom prst="rect">
            <a:avLst/>
          </a:prstGeom>
          <a:noFill/>
          <a:ln w="9525">
            <a:noFill/>
            <a:miter lim="800000"/>
            <a:headEnd/>
            <a:tailEnd/>
          </a:ln>
          <a:effectLst/>
        </p:spPr>
      </p:pic>
    </p:spTree>
    <p:extLst>
      <p:ext uri="{BB962C8B-B14F-4D97-AF65-F5344CB8AC3E}">
        <p14:creationId xmlns="" xmlns:p14="http://schemas.microsoft.com/office/powerpoint/2010/main" val="14827990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smtClean="0"/>
              <a:t>Mesures </a:t>
            </a:r>
            <a:r>
              <a:rPr lang="fr-CA" sz="3600" dirty="0"/>
              <a:t>de </a:t>
            </a:r>
            <a:r>
              <a:rPr lang="fr-CA" sz="3600" dirty="0" smtClean="0"/>
              <a:t>la performance </a:t>
            </a:r>
            <a:r>
              <a:rPr lang="fr-CA" sz="3600" dirty="0"/>
              <a:t>des conducteurs</a:t>
            </a:r>
            <a:endParaRPr lang="en-US" sz="3600" dirty="0"/>
          </a:p>
        </p:txBody>
      </p:sp>
      <p:sp>
        <p:nvSpPr>
          <p:cNvPr id="3" name="Content Placeholder 2"/>
          <p:cNvSpPr>
            <a:spLocks noGrp="1"/>
          </p:cNvSpPr>
          <p:nvPr>
            <p:ph idx="1"/>
            <p:custDataLst>
              <p:tags r:id="rId2"/>
            </p:custDataLst>
          </p:nvPr>
        </p:nvSpPr>
        <p:spPr/>
        <p:txBody>
          <a:bodyPr>
            <a:normAutofit fontScale="55000" lnSpcReduction="20000"/>
          </a:bodyPr>
          <a:lstStyle/>
          <a:p>
            <a:pPr lvl="0"/>
            <a:r>
              <a:rPr lang="fr-CA" sz="4300" dirty="0" smtClean="0"/>
              <a:t>Les </a:t>
            </a:r>
            <a:r>
              <a:rPr lang="fr-CA" sz="4300" dirty="0"/>
              <a:t>TGF </a:t>
            </a:r>
            <a:r>
              <a:rPr lang="fr-CA" sz="4300" dirty="0" smtClean="0"/>
              <a:t>enregistrent </a:t>
            </a:r>
            <a:r>
              <a:rPr lang="fr-CA" sz="4300" dirty="0"/>
              <a:t>d</a:t>
            </a:r>
            <a:r>
              <a:rPr lang="fr-CA" sz="4300" dirty="0" smtClean="0"/>
              <a:t>es </a:t>
            </a:r>
            <a:r>
              <a:rPr lang="fr-CA" sz="4300" dirty="0"/>
              <a:t>données et les transmettent en temps </a:t>
            </a:r>
            <a:r>
              <a:rPr lang="fr-CA" sz="4300" dirty="0" smtClean="0"/>
              <a:t>réel.</a:t>
            </a:r>
            <a:endParaRPr lang="en-US" sz="4300" dirty="0"/>
          </a:p>
          <a:p>
            <a:pPr lvl="0"/>
            <a:r>
              <a:rPr lang="fr-CA" sz="4300" dirty="0" smtClean="0"/>
              <a:t>Ces mesures vont </a:t>
            </a:r>
            <a:r>
              <a:rPr lang="fr-CA" sz="4300" dirty="0"/>
              <a:t>de pair avec le respect des règles par les </a:t>
            </a:r>
            <a:r>
              <a:rPr lang="fr-CA" sz="4300" dirty="0" smtClean="0"/>
              <a:t>conducteurs :</a:t>
            </a:r>
            <a:endParaRPr lang="en-US" sz="4300" dirty="0"/>
          </a:p>
          <a:p>
            <a:pPr lvl="1"/>
            <a:r>
              <a:rPr lang="fr-CA" sz="4200" dirty="0"/>
              <a:t>L</a:t>
            </a:r>
            <a:r>
              <a:rPr lang="fr-CA" sz="4200" dirty="0" smtClean="0"/>
              <a:t>es </a:t>
            </a:r>
            <a:r>
              <a:rPr lang="fr-CA" sz="4200" dirty="0"/>
              <a:t>mesures de </a:t>
            </a:r>
            <a:r>
              <a:rPr lang="fr-CA" sz="4200" dirty="0" smtClean="0"/>
              <a:t>la performance </a:t>
            </a:r>
            <a:r>
              <a:rPr lang="fr-CA" sz="4200" dirty="0"/>
              <a:t>doivent être </a:t>
            </a:r>
            <a:r>
              <a:rPr lang="fr-CA" sz="4200" dirty="0" smtClean="0"/>
              <a:t>raisonnables.</a:t>
            </a:r>
            <a:endParaRPr lang="en-US" sz="4200" dirty="0"/>
          </a:p>
          <a:p>
            <a:pPr lvl="1"/>
            <a:r>
              <a:rPr lang="fr-CA" sz="4200" dirty="0"/>
              <a:t>L</a:t>
            </a:r>
            <a:r>
              <a:rPr lang="fr-CA" sz="4200" dirty="0" smtClean="0"/>
              <a:t>es </a:t>
            </a:r>
            <a:r>
              <a:rPr lang="fr-CA" sz="4200" dirty="0"/>
              <a:t>conducteurs </a:t>
            </a:r>
            <a:r>
              <a:rPr lang="fr-CA" sz="4200" dirty="0" smtClean="0"/>
              <a:t>doivent posséder </a:t>
            </a:r>
            <a:r>
              <a:rPr lang="fr-CA" sz="4200" dirty="0"/>
              <a:t>une connaissance et une formation suffisantes pour atteindre un niveau </a:t>
            </a:r>
            <a:r>
              <a:rPr lang="fr-CA" sz="4200" dirty="0" smtClean="0"/>
              <a:t>minimal </a:t>
            </a:r>
            <a:r>
              <a:rPr lang="fr-CA" sz="4200" dirty="0"/>
              <a:t>de </a:t>
            </a:r>
            <a:r>
              <a:rPr lang="fr-CA" sz="4200" dirty="0" smtClean="0"/>
              <a:t>performance. </a:t>
            </a:r>
            <a:endParaRPr lang="en-US" sz="4200" dirty="0"/>
          </a:p>
          <a:p>
            <a:pPr lvl="0"/>
            <a:r>
              <a:rPr lang="fr-CA" sz="4300" dirty="0"/>
              <a:t>Le rôle de </a:t>
            </a:r>
            <a:r>
              <a:rPr lang="fr-CA" sz="4300" dirty="0" smtClean="0"/>
              <a:t>l’administration :</a:t>
            </a:r>
            <a:endParaRPr lang="en-US" sz="4300" dirty="0"/>
          </a:p>
          <a:p>
            <a:pPr lvl="1"/>
            <a:r>
              <a:rPr lang="fr-CA" sz="4200" dirty="0"/>
              <a:t>A</a:t>
            </a:r>
            <a:r>
              <a:rPr lang="fr-CA" sz="4200" dirty="0" smtClean="0"/>
              <a:t>nalyses </a:t>
            </a:r>
            <a:r>
              <a:rPr lang="fr-CA" sz="4200" dirty="0"/>
              <a:t>et évaluations </a:t>
            </a:r>
            <a:r>
              <a:rPr lang="fr-CA" sz="4200" dirty="0" smtClean="0"/>
              <a:t>au moment opportun. </a:t>
            </a:r>
            <a:endParaRPr lang="en-US" sz="4200" dirty="0"/>
          </a:p>
          <a:p>
            <a:pPr lvl="1"/>
            <a:r>
              <a:rPr lang="fr-CA" sz="4200" dirty="0" smtClean="0"/>
              <a:t>Formation et encadrement </a:t>
            </a:r>
            <a:r>
              <a:rPr lang="fr-CA" sz="4200" dirty="0"/>
              <a:t>des conducteurs pour atteindre un niveau </a:t>
            </a:r>
            <a:r>
              <a:rPr lang="fr-CA" sz="4200" dirty="0" smtClean="0"/>
              <a:t>minimal </a:t>
            </a:r>
            <a:r>
              <a:rPr lang="fr-CA" sz="4200" dirty="0"/>
              <a:t>de </a:t>
            </a:r>
            <a:r>
              <a:rPr lang="fr-CA" sz="4200" dirty="0" smtClean="0"/>
              <a:t>performance. </a:t>
            </a:r>
            <a:r>
              <a:rPr lang="en-US" sz="5000" b="0" i="0" dirty="0"/>
              <a:t/>
            </a:r>
            <a:br>
              <a:rPr lang="en-US" sz="5000" b="0" i="0" dirty="0"/>
            </a:br>
            <a:endParaRPr lang="en-US" sz="5000" dirty="0"/>
          </a:p>
        </p:txBody>
      </p:sp>
    </p:spTree>
    <p:extLst>
      <p:ext uri="{BB962C8B-B14F-4D97-AF65-F5344CB8AC3E}">
        <p14:creationId xmlns="" xmlns:p14="http://schemas.microsoft.com/office/powerpoint/2010/main" val="39661271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Adhésion </a:t>
            </a:r>
            <a:r>
              <a:rPr lang="fr-CA" sz="3600" dirty="0" smtClean="0"/>
              <a:t>des </a:t>
            </a:r>
            <a:r>
              <a:rPr lang="fr-CA" sz="3600" dirty="0"/>
              <a:t>conducteurs</a:t>
            </a:r>
            <a:endParaRPr lang="en-US" sz="3600" dirty="0"/>
          </a:p>
        </p:txBody>
      </p:sp>
      <p:sp>
        <p:nvSpPr>
          <p:cNvPr id="3" name="Content Placeholder 2"/>
          <p:cNvSpPr>
            <a:spLocks noGrp="1"/>
          </p:cNvSpPr>
          <p:nvPr>
            <p:ph idx="1"/>
            <p:custDataLst>
              <p:tags r:id="rId2"/>
            </p:custDataLst>
          </p:nvPr>
        </p:nvSpPr>
        <p:spPr/>
        <p:txBody>
          <a:bodyPr>
            <a:normAutofit fontScale="70000" lnSpcReduction="20000"/>
          </a:bodyPr>
          <a:lstStyle/>
          <a:p>
            <a:pPr lvl="0"/>
            <a:r>
              <a:rPr lang="fr-CA" dirty="0"/>
              <a:t>Élément essentiel à une implantation réussie des </a:t>
            </a:r>
            <a:r>
              <a:rPr lang="fr-CA" dirty="0" smtClean="0"/>
              <a:t>TGF. </a:t>
            </a:r>
            <a:endParaRPr lang="en-US" sz="2800" dirty="0"/>
          </a:p>
          <a:p>
            <a:pPr lvl="0"/>
            <a:r>
              <a:rPr lang="fr-CA" dirty="0"/>
              <a:t>Donner </a:t>
            </a:r>
            <a:r>
              <a:rPr lang="fr-CA" dirty="0" smtClean="0"/>
              <a:t>l’exemple </a:t>
            </a:r>
            <a:r>
              <a:rPr lang="fr-CA" dirty="0"/>
              <a:t>en commençant par la haute direction de </a:t>
            </a:r>
            <a:r>
              <a:rPr lang="fr-CA" dirty="0" smtClean="0"/>
              <a:t>l’entreprise.</a:t>
            </a:r>
            <a:endParaRPr lang="en-US" sz="2800" dirty="0"/>
          </a:p>
          <a:p>
            <a:pPr lvl="0"/>
            <a:r>
              <a:rPr lang="fr-CA" sz="3100" dirty="0"/>
              <a:t>Fournir des arguments valables, </a:t>
            </a:r>
            <a:r>
              <a:rPr lang="fr-CA" sz="3100" dirty="0" smtClean="0"/>
              <a:t>donner des </a:t>
            </a:r>
          </a:p>
          <a:p>
            <a:pPr marL="457200" lvl="1" indent="0">
              <a:buNone/>
            </a:pPr>
            <a:r>
              <a:rPr lang="fr-CA" sz="3100" dirty="0" smtClean="0"/>
              <a:t>faits </a:t>
            </a:r>
            <a:r>
              <a:rPr lang="fr-CA" sz="3100" dirty="0"/>
              <a:t>et </a:t>
            </a:r>
            <a:r>
              <a:rPr lang="fr-CA" sz="3100" dirty="0" smtClean="0"/>
              <a:t>présenter des avantages. </a:t>
            </a:r>
            <a:endParaRPr lang="en-US" sz="3100" dirty="0"/>
          </a:p>
          <a:p>
            <a:pPr lvl="0"/>
            <a:r>
              <a:rPr lang="fr-CA" sz="3100" dirty="0"/>
              <a:t>Mettre </a:t>
            </a:r>
            <a:r>
              <a:rPr lang="fr-CA" sz="3100" dirty="0" smtClean="0"/>
              <a:t>l’accent sur </a:t>
            </a:r>
            <a:r>
              <a:rPr lang="fr-CA" sz="3100" dirty="0"/>
              <a:t>l’assistance aux </a:t>
            </a:r>
            <a:endParaRPr lang="fr-CA" sz="3100" dirty="0" smtClean="0"/>
          </a:p>
          <a:p>
            <a:pPr marL="457200" lvl="1" indent="0">
              <a:buNone/>
            </a:pPr>
            <a:r>
              <a:rPr lang="fr-CA" sz="3100" dirty="0" smtClean="0"/>
              <a:t>conducteurs </a:t>
            </a:r>
            <a:r>
              <a:rPr lang="fr-CA" sz="3100" dirty="0"/>
              <a:t>plutôt que sur </a:t>
            </a:r>
            <a:r>
              <a:rPr lang="fr-CA" sz="3100" dirty="0" smtClean="0"/>
              <a:t>la </a:t>
            </a:r>
            <a:r>
              <a:rPr lang="fr-CA" sz="3100" dirty="0"/>
              <a:t>surveillance </a:t>
            </a:r>
            <a:endParaRPr lang="fr-CA" sz="3100" dirty="0" smtClean="0"/>
          </a:p>
          <a:p>
            <a:pPr marL="457200" lvl="1" indent="0">
              <a:buNone/>
            </a:pPr>
            <a:r>
              <a:rPr lang="fr-CA" sz="3100" dirty="0" smtClean="0"/>
              <a:t>continue :</a:t>
            </a:r>
            <a:endParaRPr lang="en-US" sz="3100" dirty="0"/>
          </a:p>
          <a:p>
            <a:pPr lvl="1"/>
            <a:r>
              <a:rPr lang="fr-CA" dirty="0"/>
              <a:t>P</a:t>
            </a:r>
            <a:r>
              <a:rPr lang="fr-CA" dirty="0" smtClean="0"/>
              <a:t>as </a:t>
            </a:r>
            <a:r>
              <a:rPr lang="fr-CA" dirty="0"/>
              <a:t>de </a:t>
            </a:r>
            <a:r>
              <a:rPr lang="fr-CA" dirty="0" smtClean="0"/>
              <a:t>« </a:t>
            </a:r>
            <a:r>
              <a:rPr lang="fr-CA" dirty="0" err="1" smtClean="0"/>
              <a:t>Big</a:t>
            </a:r>
            <a:r>
              <a:rPr lang="fr-CA" dirty="0" smtClean="0"/>
              <a:t> Brother ».</a:t>
            </a:r>
            <a:endParaRPr lang="en-US" sz="2400" dirty="0"/>
          </a:p>
          <a:p>
            <a:pPr lvl="0"/>
            <a:r>
              <a:rPr lang="fr-CA" dirty="0"/>
              <a:t>Demeurer ouvert à toutes les questions, </a:t>
            </a:r>
            <a:r>
              <a:rPr lang="fr-CA" dirty="0" smtClean="0"/>
              <a:t>préoccupations </a:t>
            </a:r>
            <a:r>
              <a:rPr lang="fr-CA" dirty="0"/>
              <a:t>et </a:t>
            </a:r>
            <a:r>
              <a:rPr lang="fr-CA" dirty="0" smtClean="0"/>
              <a:t>suggestions.</a:t>
            </a:r>
            <a:endParaRPr lang="en-US" sz="2800" dirty="0"/>
          </a:p>
          <a:p>
            <a:r>
              <a:rPr lang="fr-CA" dirty="0"/>
              <a:t>S’assurer que les conducteurs ne considèrent pas les TGF comme une mesure de contrôle ou une </a:t>
            </a:r>
            <a:r>
              <a:rPr lang="fr-CA" dirty="0" smtClean="0"/>
              <a:t>réprimande.</a:t>
            </a:r>
            <a:endParaRPr lang="en-US" sz="6000" dirty="0"/>
          </a:p>
        </p:txBody>
      </p:sp>
      <p:pic>
        <p:nvPicPr>
          <p:cNvPr id="6" name="Picture 5"/>
          <p:cNvPicPr>
            <a:picLocks noChangeAspect="1" noChangeArrowheads="1"/>
          </p:cNvPicPr>
          <p:nvPr>
            <p:custDataLst>
              <p:tags r:id="rId3"/>
            </p:custDataLst>
          </p:nvPr>
        </p:nvPicPr>
        <p:blipFill>
          <a:blip r:embed="rId6" cstate="print"/>
          <a:srcRect/>
          <a:stretch>
            <a:fillRect/>
          </a:stretch>
        </p:blipFill>
        <p:spPr bwMode="auto">
          <a:xfrm>
            <a:off x="6172200" y="2590800"/>
            <a:ext cx="2743200" cy="1820194"/>
          </a:xfrm>
          <a:prstGeom prst="rect">
            <a:avLst/>
          </a:prstGeom>
          <a:noFill/>
          <a:ln w="19050">
            <a:solidFill>
              <a:schemeClr val="tx1"/>
            </a:solidFill>
            <a:miter lim="800000"/>
            <a:headEnd/>
            <a:tailEnd/>
          </a:ln>
          <a:effectLst/>
        </p:spPr>
      </p:pic>
    </p:spTree>
    <p:extLst>
      <p:ext uri="{BB962C8B-B14F-4D97-AF65-F5344CB8AC3E}">
        <p14:creationId xmlns="" xmlns:p14="http://schemas.microsoft.com/office/powerpoint/2010/main" val="1539596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b="1" dirty="0"/>
              <a:t>Pourquoi? </a:t>
            </a:r>
            <a:r>
              <a:rPr lang="fr-CA" sz="3600" dirty="0" smtClean="0"/>
              <a:t>Comprendre </a:t>
            </a:r>
            <a:r>
              <a:rPr lang="fr-CA" sz="3600" dirty="0"/>
              <a:t>le problème </a:t>
            </a:r>
            <a:endParaRPr lang="en-US" sz="3600" dirty="0"/>
          </a:p>
        </p:txBody>
      </p:sp>
      <p:sp>
        <p:nvSpPr>
          <p:cNvPr id="3" name="Content Placeholder 2"/>
          <p:cNvSpPr>
            <a:spLocks noGrp="1"/>
          </p:cNvSpPr>
          <p:nvPr>
            <p:ph idx="1"/>
            <p:custDataLst>
              <p:tags r:id="rId2"/>
            </p:custDataLst>
          </p:nvPr>
        </p:nvSpPr>
        <p:spPr>
          <a:xfrm>
            <a:off x="457200" y="1600200"/>
            <a:ext cx="8229600" cy="4724400"/>
          </a:xfrm>
        </p:spPr>
        <p:txBody>
          <a:bodyPr>
            <a:noAutofit/>
          </a:bodyPr>
          <a:lstStyle/>
          <a:p>
            <a:pPr lvl="0"/>
            <a:r>
              <a:rPr lang="fr-CA" sz="2300" dirty="0"/>
              <a:t>La fatigue diminue et compromet la performance de conduite en modifiant le comportement du </a:t>
            </a:r>
            <a:r>
              <a:rPr lang="fr-CA" sz="2300" dirty="0" smtClean="0"/>
              <a:t>conducteur :</a:t>
            </a:r>
            <a:endParaRPr lang="en-US" sz="2300" dirty="0"/>
          </a:p>
          <a:p>
            <a:pPr lvl="1"/>
            <a:r>
              <a:rPr lang="fr-CA" sz="2100" i="1" dirty="0" smtClean="0"/>
              <a:t>La </a:t>
            </a:r>
            <a:r>
              <a:rPr lang="fr-CA" sz="2100" i="1" dirty="0"/>
              <a:t>fatigue entraîne des </a:t>
            </a:r>
            <a:r>
              <a:rPr lang="fr-CA" sz="2100" i="1" dirty="0" smtClean="0"/>
              <a:t>erreurs.</a:t>
            </a:r>
            <a:endParaRPr lang="en-US" sz="2100" dirty="0"/>
          </a:p>
          <a:p>
            <a:pPr lvl="0"/>
            <a:r>
              <a:rPr lang="fr-CA" sz="2300" dirty="0" smtClean="0"/>
              <a:t>Facteurs </a:t>
            </a:r>
            <a:r>
              <a:rPr lang="fr-CA" sz="2300" dirty="0"/>
              <a:t>de risque de fatigue pour les </a:t>
            </a:r>
            <a:r>
              <a:rPr lang="fr-CA" sz="2300" dirty="0" smtClean="0"/>
              <a:t>                                        conducteurs de véhicules lourds :</a:t>
            </a:r>
            <a:endParaRPr lang="en-US" sz="2300" dirty="0"/>
          </a:p>
          <a:p>
            <a:pPr lvl="1"/>
            <a:r>
              <a:rPr lang="fr-CA" sz="2100" dirty="0"/>
              <a:t>D</a:t>
            </a:r>
            <a:r>
              <a:rPr lang="fr-CA" sz="2100" dirty="0" smtClean="0"/>
              <a:t>es </a:t>
            </a:r>
            <a:r>
              <a:rPr lang="fr-CA" sz="2100" dirty="0"/>
              <a:t>horaires de travail qui </a:t>
            </a:r>
            <a:r>
              <a:rPr lang="fr-CA" sz="2100" dirty="0" smtClean="0"/>
              <a:t>varient (souvent                                                   à la dernière minute). </a:t>
            </a:r>
            <a:endParaRPr lang="en-US" sz="2100" dirty="0" smtClean="0"/>
          </a:p>
          <a:p>
            <a:pPr lvl="1"/>
            <a:r>
              <a:rPr lang="fr-CA" sz="2100" dirty="0" smtClean="0"/>
              <a:t>Des quarts de travail irréguliers (ex. : conduite la nuit).</a:t>
            </a:r>
            <a:endParaRPr lang="en-US" sz="2100" dirty="0" smtClean="0"/>
          </a:p>
          <a:p>
            <a:pPr lvl="1"/>
            <a:r>
              <a:rPr lang="fr-CA" sz="2100" dirty="0" smtClean="0"/>
              <a:t>De </a:t>
            </a:r>
            <a:r>
              <a:rPr lang="fr-CA" sz="2100" dirty="0"/>
              <a:t>longs trajets dans des conditions de conduite monotones </a:t>
            </a:r>
            <a:r>
              <a:rPr lang="fr-CA" sz="2100" dirty="0" smtClean="0"/>
              <a:t>(ex.</a:t>
            </a:r>
            <a:r>
              <a:rPr lang="fr-CA" sz="2000" dirty="0" smtClean="0"/>
              <a:t> :</a:t>
            </a:r>
            <a:r>
              <a:rPr lang="fr-CA" sz="2100" dirty="0" smtClean="0"/>
              <a:t> </a:t>
            </a:r>
            <a:r>
              <a:rPr lang="fr-CA" sz="2100" dirty="0"/>
              <a:t>sur les autoroutes</a:t>
            </a:r>
            <a:r>
              <a:rPr lang="fr-CA" sz="2100" dirty="0" smtClean="0"/>
              <a:t>).</a:t>
            </a:r>
            <a:endParaRPr lang="en-US" sz="2100" dirty="0"/>
          </a:p>
          <a:p>
            <a:r>
              <a:rPr lang="fr-CA" sz="2300" dirty="0"/>
              <a:t>Même si la fatigue a des conséquences connues, elle est souvent sous-représentée dans les statistiques sur les </a:t>
            </a:r>
            <a:r>
              <a:rPr lang="fr-CA" sz="2300" dirty="0" smtClean="0"/>
              <a:t>accidents.</a:t>
            </a:r>
            <a:endParaRPr lang="en-US" sz="2300" b="0" i="0" dirty="0">
              <a:solidFill>
                <a:schemeClr val="tx1"/>
              </a:solidFill>
              <a:latin typeface="Calibri"/>
            </a:endParaRPr>
          </a:p>
        </p:txBody>
      </p:sp>
      <p:pic>
        <p:nvPicPr>
          <p:cNvPr id="7" name="Picture 6"/>
          <p:cNvPicPr>
            <a:picLocks noChangeAspect="1"/>
          </p:cNvPicPr>
          <p:nvPr>
            <p:custDataLst>
              <p:tags r:id="rId3"/>
            </p:custDataLst>
          </p:nvPr>
        </p:nvPicPr>
        <p:blipFill rotWithShape="1">
          <a:blip r:embed="rId6" cstate="print">
            <a:extLst>
              <a:ext uri="{BEBA8EAE-BF5A-486C-A8C5-ECC9F3942E4B}">
                <a14:imgProps xmlns="" xmlns:a14="http://schemas.microsoft.com/office/drawing/2010/main">
                  <a14:imgLayer r:embed="rId7">
                    <a14:imgEffect>
                      <a14:brightnessContrast bright="5000"/>
                    </a14:imgEffect>
                  </a14:imgLayer>
                </a14:imgProps>
              </a:ext>
              <a:ext uri="{28A0092B-C50C-407E-A947-70E740481C1C}">
                <a14:useLocalDpi xmlns="" xmlns:a14="http://schemas.microsoft.com/office/drawing/2010/main" val="0"/>
              </a:ext>
            </a:extLst>
          </a:blip>
          <a:srcRect l="6669" r="4376"/>
          <a:stretch/>
        </p:blipFill>
        <p:spPr>
          <a:xfrm>
            <a:off x="6172200" y="2133600"/>
            <a:ext cx="2541889" cy="1905000"/>
          </a:xfrm>
          <a:prstGeom prst="rect">
            <a:avLst/>
          </a:prstGeom>
          <a:ln w="19050">
            <a:solidFill>
              <a:schemeClr val="tx1"/>
            </a:solidFill>
          </a:ln>
        </p:spPr>
      </p:pic>
    </p:spTree>
    <p:extLst>
      <p:ext uri="{BB962C8B-B14F-4D97-AF65-F5344CB8AC3E}">
        <p14:creationId xmlns="" xmlns:p14="http://schemas.microsoft.com/office/powerpoint/2010/main" val="3633539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smtClean="0"/>
              <a:t>Formation sur les TGF</a:t>
            </a:r>
            <a:endParaRPr lang="en-US" sz="3600" dirty="0"/>
          </a:p>
        </p:txBody>
      </p:sp>
      <p:sp>
        <p:nvSpPr>
          <p:cNvPr id="3" name="Content Placeholder 2"/>
          <p:cNvSpPr>
            <a:spLocks noGrp="1"/>
          </p:cNvSpPr>
          <p:nvPr>
            <p:ph idx="1"/>
            <p:custDataLst>
              <p:tags r:id="rId2"/>
            </p:custDataLst>
          </p:nvPr>
        </p:nvSpPr>
        <p:spPr>
          <a:xfrm>
            <a:off x="457200" y="1600200"/>
            <a:ext cx="8458200" cy="4876800"/>
          </a:xfrm>
        </p:spPr>
        <p:txBody>
          <a:bodyPr>
            <a:normAutofit fontScale="92500" lnSpcReduction="10000"/>
          </a:bodyPr>
          <a:lstStyle/>
          <a:p>
            <a:pPr lvl="0"/>
            <a:r>
              <a:rPr lang="fr-CA" dirty="0"/>
              <a:t>Techniciens d’atelier (TGF à l’intérieur du véhicule</a:t>
            </a:r>
            <a:r>
              <a:rPr lang="fr-CA" dirty="0" smtClean="0"/>
              <a:t>)</a:t>
            </a:r>
            <a:r>
              <a:rPr lang="fr-CA" sz="2800" dirty="0"/>
              <a:t> :</a:t>
            </a:r>
            <a:endParaRPr lang="en-US" sz="2800" dirty="0"/>
          </a:p>
          <a:p>
            <a:pPr lvl="1"/>
            <a:r>
              <a:rPr lang="fr-CA" sz="2400" dirty="0"/>
              <a:t>D</a:t>
            </a:r>
            <a:r>
              <a:rPr lang="fr-CA" sz="2400" dirty="0" smtClean="0"/>
              <a:t>es </a:t>
            </a:r>
            <a:r>
              <a:rPr lang="fr-CA" sz="2400" dirty="0"/>
              <a:t>techniques d’installation </a:t>
            </a:r>
            <a:r>
              <a:rPr lang="fr-CA" sz="2400" dirty="0" smtClean="0"/>
              <a:t>appropriées</a:t>
            </a:r>
            <a:endParaRPr lang="en-US" sz="2400" dirty="0"/>
          </a:p>
          <a:p>
            <a:pPr lvl="1"/>
            <a:r>
              <a:rPr lang="fr-CA" sz="2400" dirty="0" smtClean="0"/>
              <a:t>L’inspection de routine</a:t>
            </a:r>
            <a:endParaRPr lang="en-US" sz="2400" dirty="0"/>
          </a:p>
          <a:p>
            <a:pPr lvl="0"/>
            <a:r>
              <a:rPr lang="fr-CA" dirty="0" smtClean="0"/>
              <a:t>Conducteurs</a:t>
            </a:r>
            <a:r>
              <a:rPr lang="fr-CA" sz="2800" dirty="0"/>
              <a:t> :</a:t>
            </a:r>
            <a:endParaRPr lang="en-US" sz="2800" dirty="0"/>
          </a:p>
          <a:p>
            <a:pPr lvl="1"/>
            <a:r>
              <a:rPr lang="fr-CA" sz="2400" dirty="0"/>
              <a:t>C</a:t>
            </a:r>
            <a:r>
              <a:rPr lang="fr-CA" sz="2400" dirty="0" smtClean="0"/>
              <a:t>omment fonctionnent </a:t>
            </a:r>
            <a:r>
              <a:rPr lang="fr-CA" sz="2400" dirty="0"/>
              <a:t>les </a:t>
            </a:r>
            <a:r>
              <a:rPr lang="fr-CA" sz="2400" dirty="0" smtClean="0"/>
              <a:t>TGF</a:t>
            </a:r>
            <a:endParaRPr lang="en-US" sz="2400" dirty="0"/>
          </a:p>
          <a:p>
            <a:pPr lvl="1"/>
            <a:r>
              <a:rPr lang="fr-CA" sz="2400" dirty="0" smtClean="0"/>
              <a:t>À </a:t>
            </a:r>
            <a:r>
              <a:rPr lang="fr-CA" sz="2400" dirty="0"/>
              <a:t>quoi s’attendre des </a:t>
            </a:r>
            <a:r>
              <a:rPr lang="fr-CA" sz="2400" dirty="0" smtClean="0"/>
              <a:t>TGF</a:t>
            </a:r>
            <a:endParaRPr lang="en-US" sz="2400" dirty="0"/>
          </a:p>
          <a:p>
            <a:pPr lvl="1"/>
            <a:r>
              <a:rPr lang="fr-CA" sz="2400" dirty="0" smtClean="0"/>
              <a:t>Le ou les types d’alertes, </a:t>
            </a:r>
            <a:r>
              <a:rPr lang="fr-CA" sz="2400" dirty="0"/>
              <a:t>s’il y a </a:t>
            </a:r>
            <a:r>
              <a:rPr lang="fr-CA" sz="2400" dirty="0" smtClean="0"/>
              <a:t>lieu</a:t>
            </a:r>
            <a:endParaRPr lang="en-US" sz="2400" dirty="0"/>
          </a:p>
          <a:p>
            <a:pPr lvl="1"/>
            <a:r>
              <a:rPr lang="fr-CA" sz="2400" dirty="0" smtClean="0"/>
              <a:t>Quoi </a:t>
            </a:r>
            <a:r>
              <a:rPr lang="fr-CA" sz="2400" dirty="0"/>
              <a:t>faire en cas </a:t>
            </a:r>
            <a:r>
              <a:rPr lang="fr-CA" sz="2400" dirty="0" smtClean="0"/>
              <a:t>d’alerte</a:t>
            </a:r>
            <a:endParaRPr lang="en-US" sz="2400" dirty="0"/>
          </a:p>
          <a:p>
            <a:pPr lvl="1"/>
            <a:r>
              <a:rPr lang="fr-CA" sz="2400" dirty="0" smtClean="0"/>
              <a:t>Observation des </a:t>
            </a:r>
            <a:r>
              <a:rPr lang="fr-CA" sz="2400" dirty="0"/>
              <a:t>TGF en situation </a:t>
            </a:r>
            <a:r>
              <a:rPr lang="fr-CA" sz="2400" dirty="0" smtClean="0"/>
              <a:t>réelle</a:t>
            </a:r>
          </a:p>
          <a:p>
            <a:pPr marL="0" lvl="1">
              <a:buFont typeface="Arial" pitchFamily="34" charset="0"/>
              <a:buChar char="•"/>
            </a:pPr>
            <a:r>
              <a:rPr lang="fr-CA" dirty="0" smtClean="0"/>
              <a:t>Ne </a:t>
            </a:r>
            <a:r>
              <a:rPr lang="fr-CA" dirty="0"/>
              <a:t>pas s’arrêter aux réactions négatives des </a:t>
            </a:r>
            <a:r>
              <a:rPr lang="fr-CA" dirty="0" smtClean="0"/>
              <a:t>conducteurs</a:t>
            </a:r>
            <a:r>
              <a:rPr lang="fr-CA" sz="2400" dirty="0"/>
              <a:t> </a:t>
            </a:r>
            <a:r>
              <a:rPr lang="fr-CA" sz="2400" dirty="0" smtClean="0"/>
              <a:t>:</a:t>
            </a:r>
            <a:endParaRPr lang="en-US" sz="2400" dirty="0" smtClean="0"/>
          </a:p>
          <a:p>
            <a:pPr marL="857250" lvl="3"/>
            <a:r>
              <a:rPr lang="fr-CA" sz="2400" dirty="0" smtClean="0"/>
              <a:t>Garder </a:t>
            </a:r>
            <a:r>
              <a:rPr lang="fr-CA" sz="2400" dirty="0"/>
              <a:t>à l’esprit que sans l’adhésion des conducteurs, </a:t>
            </a:r>
            <a:r>
              <a:rPr lang="fr-CA" sz="2400" dirty="0" smtClean="0"/>
              <a:t>l’échec est probable</a:t>
            </a:r>
            <a:endParaRPr lang="en-US" sz="2400" b="0" i="0" dirty="0"/>
          </a:p>
        </p:txBody>
      </p:sp>
    </p:spTree>
    <p:extLst>
      <p:ext uri="{BB962C8B-B14F-4D97-AF65-F5344CB8AC3E}">
        <p14:creationId xmlns="" xmlns:p14="http://schemas.microsoft.com/office/powerpoint/2010/main" val="36028061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Protocoles opérationnels</a:t>
            </a:r>
            <a:endParaRPr lang="en-US" sz="3600" dirty="0"/>
          </a:p>
        </p:txBody>
      </p:sp>
      <p:sp>
        <p:nvSpPr>
          <p:cNvPr id="3" name="Content Placeholder 2"/>
          <p:cNvSpPr>
            <a:spLocks noGrp="1"/>
          </p:cNvSpPr>
          <p:nvPr>
            <p:ph idx="1"/>
            <p:custDataLst>
              <p:tags r:id="rId2"/>
            </p:custDataLst>
          </p:nvPr>
        </p:nvSpPr>
        <p:spPr/>
        <p:txBody>
          <a:bodyPr>
            <a:normAutofit fontScale="85000" lnSpcReduction="20000"/>
          </a:bodyPr>
          <a:lstStyle/>
          <a:p>
            <a:pPr lvl="0"/>
            <a:r>
              <a:rPr lang="fr-CA" dirty="0"/>
              <a:t>Procédures écrites </a:t>
            </a:r>
            <a:r>
              <a:rPr lang="fr-CA" dirty="0" smtClean="0"/>
              <a:t>prédéfinies</a:t>
            </a:r>
            <a:r>
              <a:rPr lang="fr-CA" dirty="0"/>
              <a:t> :</a:t>
            </a:r>
            <a:endParaRPr lang="en-US" dirty="0"/>
          </a:p>
          <a:p>
            <a:pPr lvl="1"/>
            <a:r>
              <a:rPr lang="fr-CA" dirty="0"/>
              <a:t>C</a:t>
            </a:r>
            <a:r>
              <a:rPr lang="fr-CA" dirty="0" smtClean="0"/>
              <a:t>réent </a:t>
            </a:r>
            <a:r>
              <a:rPr lang="fr-CA" dirty="0"/>
              <a:t>un cadre et une méthode </a:t>
            </a:r>
            <a:r>
              <a:rPr lang="fr-CA" dirty="0" smtClean="0"/>
              <a:t>normalisés. </a:t>
            </a:r>
            <a:endParaRPr lang="en-US" sz="2400" dirty="0"/>
          </a:p>
          <a:p>
            <a:pPr lvl="1"/>
            <a:r>
              <a:rPr lang="fr-CA" dirty="0" smtClean="0"/>
              <a:t>Assurent </a:t>
            </a:r>
            <a:r>
              <a:rPr lang="fr-CA" dirty="0"/>
              <a:t>que les résultats finaux peuvent être reproduits indépendamment du </a:t>
            </a:r>
            <a:r>
              <a:rPr lang="fr-CA" dirty="0" smtClean="0"/>
              <a:t>personnel.</a:t>
            </a:r>
            <a:endParaRPr lang="en-US" sz="2400" dirty="0"/>
          </a:p>
          <a:p>
            <a:pPr lvl="1"/>
            <a:r>
              <a:rPr lang="fr-CA" dirty="0" smtClean="0"/>
              <a:t>Sont conçues </a:t>
            </a:r>
            <a:r>
              <a:rPr lang="fr-CA" dirty="0"/>
              <a:t>avec le souci </a:t>
            </a:r>
            <a:r>
              <a:rPr lang="fr-CA" dirty="0" smtClean="0"/>
              <a:t>du détail </a:t>
            </a:r>
            <a:r>
              <a:rPr lang="fr-CA" dirty="0"/>
              <a:t>et </a:t>
            </a:r>
            <a:r>
              <a:rPr lang="fr-CA" dirty="0" smtClean="0"/>
              <a:t>sont facilement accessibles.</a:t>
            </a:r>
            <a:endParaRPr lang="en-US" sz="2400" dirty="0"/>
          </a:p>
          <a:p>
            <a:pPr lvl="0"/>
            <a:r>
              <a:rPr lang="fr-CA" dirty="0"/>
              <a:t>Besoins potentiels de </a:t>
            </a:r>
            <a:r>
              <a:rPr lang="fr-CA" dirty="0" smtClean="0"/>
              <a:t>protocoles</a:t>
            </a:r>
            <a:r>
              <a:rPr lang="fr-CA" dirty="0"/>
              <a:t> : </a:t>
            </a:r>
            <a:endParaRPr lang="en-US" sz="2800" dirty="0" smtClean="0"/>
          </a:p>
          <a:p>
            <a:pPr lvl="1"/>
            <a:r>
              <a:rPr lang="fr-CA" dirty="0" smtClean="0"/>
              <a:t>Installation </a:t>
            </a:r>
            <a:r>
              <a:rPr lang="fr-CA" dirty="0"/>
              <a:t>et entretien des </a:t>
            </a:r>
            <a:r>
              <a:rPr lang="fr-CA" dirty="0" smtClean="0"/>
              <a:t>TGF.</a:t>
            </a:r>
            <a:endParaRPr lang="en-US" sz="2400" dirty="0"/>
          </a:p>
          <a:p>
            <a:pPr lvl="1"/>
            <a:r>
              <a:rPr lang="fr-CA" dirty="0"/>
              <a:t>F</a:t>
            </a:r>
            <a:r>
              <a:rPr lang="fr-CA" dirty="0" smtClean="0"/>
              <a:t>ormation </a:t>
            </a:r>
            <a:r>
              <a:rPr lang="fr-CA" dirty="0"/>
              <a:t>des </a:t>
            </a:r>
            <a:r>
              <a:rPr lang="fr-CA" dirty="0" smtClean="0"/>
              <a:t>conducteurs.</a:t>
            </a:r>
            <a:endParaRPr lang="en-US" sz="2400" dirty="0"/>
          </a:p>
          <a:p>
            <a:pPr lvl="1"/>
            <a:r>
              <a:rPr lang="fr-CA" dirty="0" smtClean="0"/>
              <a:t>Non-respect des règles par les 			 conducteurs.</a:t>
            </a:r>
            <a:endParaRPr lang="en-US" sz="2400" dirty="0"/>
          </a:p>
          <a:p>
            <a:pPr lvl="1"/>
            <a:r>
              <a:rPr lang="fr-CA" dirty="0"/>
              <a:t>A</a:t>
            </a:r>
            <a:r>
              <a:rPr lang="fr-CA" dirty="0" smtClean="0"/>
              <a:t>nalyse</a:t>
            </a:r>
            <a:r>
              <a:rPr lang="fr-CA" dirty="0"/>
              <a:t>, évaluation et entreposage </a:t>
            </a:r>
            <a:r>
              <a:rPr lang="fr-CA" dirty="0" smtClean="0"/>
              <a:t>des données.</a:t>
            </a:r>
            <a:endParaRPr lang="en-US" sz="5000" dirty="0" smtClean="0"/>
          </a:p>
        </p:txBody>
      </p:sp>
      <p:graphicFrame>
        <p:nvGraphicFramePr>
          <p:cNvPr id="6" name="Diagram 5"/>
          <p:cNvGraphicFramePr/>
          <p:nvPr>
            <p:custDataLst>
              <p:tags r:id="rId3"/>
            </p:custDataLst>
            <p:extLst>
              <p:ext uri="{D42A27DB-BD31-4B8C-83A1-F6EECF244321}">
                <p14:modId xmlns="" xmlns:p14="http://schemas.microsoft.com/office/powerpoint/2010/main" val="1758133851"/>
              </p:ext>
            </p:extLst>
          </p:nvPr>
        </p:nvGraphicFramePr>
        <p:xfrm>
          <a:off x="5791200" y="3733800"/>
          <a:ext cx="3200400" cy="1955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34197732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dirty="0" smtClean="0"/>
              <a:t>Questions fondamentales</a:t>
            </a:r>
            <a:endParaRPr lang="en-US" sz="3600" dirty="0"/>
          </a:p>
        </p:txBody>
      </p:sp>
      <p:sp>
        <p:nvSpPr>
          <p:cNvPr id="3" name="Content Placeholder 2"/>
          <p:cNvSpPr>
            <a:spLocks noGrp="1"/>
          </p:cNvSpPr>
          <p:nvPr>
            <p:ph idx="1"/>
            <p:custDataLst>
              <p:tags r:id="rId2"/>
            </p:custDataLst>
          </p:nvPr>
        </p:nvSpPr>
        <p:spPr/>
        <p:txBody>
          <a:bodyPr>
            <a:normAutofit fontScale="92500" lnSpcReduction="20000"/>
          </a:bodyPr>
          <a:lstStyle/>
          <a:p>
            <a:pPr lvl="0"/>
            <a:r>
              <a:rPr lang="fr-CA" dirty="0" smtClean="0"/>
              <a:t>Dominance des </a:t>
            </a:r>
            <a:r>
              <a:rPr lang="fr-CA" dirty="0"/>
              <a:t>TGF à </a:t>
            </a:r>
            <a:r>
              <a:rPr lang="fr-CA" dirty="0" smtClean="0"/>
              <a:t>mesure unique.</a:t>
            </a:r>
            <a:endParaRPr lang="en-US" dirty="0"/>
          </a:p>
          <a:p>
            <a:pPr lvl="0"/>
            <a:r>
              <a:rPr lang="fr-CA" dirty="0"/>
              <a:t>Absence possible d’étude et </a:t>
            </a:r>
            <a:r>
              <a:rPr lang="fr-CA" dirty="0" smtClean="0"/>
              <a:t>de</a:t>
            </a:r>
          </a:p>
          <a:p>
            <a:pPr marL="0" lvl="0" indent="0">
              <a:buNone/>
            </a:pPr>
            <a:r>
              <a:rPr lang="fr-CA" dirty="0"/>
              <a:t> </a:t>
            </a:r>
            <a:r>
              <a:rPr lang="fr-CA" dirty="0" smtClean="0"/>
              <a:t>    validation </a:t>
            </a:r>
            <a:r>
              <a:rPr lang="fr-CA" dirty="0"/>
              <a:t>du système par un </a:t>
            </a:r>
            <a:endParaRPr lang="fr-CA" dirty="0" smtClean="0"/>
          </a:p>
          <a:p>
            <a:pPr marL="0" lvl="0" indent="0">
              <a:buNone/>
            </a:pPr>
            <a:r>
              <a:rPr lang="fr-CA" dirty="0" smtClean="0"/>
              <a:t>     organisme indépendant.</a:t>
            </a:r>
            <a:endParaRPr lang="en-US" dirty="0"/>
          </a:p>
          <a:p>
            <a:pPr lvl="0"/>
            <a:r>
              <a:rPr lang="fr-CA" dirty="0" smtClean="0"/>
              <a:t>Nécessité de l’adhésion </a:t>
            </a:r>
            <a:r>
              <a:rPr lang="fr-CA" dirty="0"/>
              <a:t>des </a:t>
            </a:r>
            <a:r>
              <a:rPr lang="fr-CA" dirty="0" smtClean="0"/>
              <a:t>	       conducteurs.</a:t>
            </a:r>
            <a:endParaRPr lang="en-US" dirty="0"/>
          </a:p>
          <a:p>
            <a:pPr lvl="0" defTabSz="360000"/>
            <a:r>
              <a:rPr lang="fr-CA" dirty="0" smtClean="0"/>
              <a:t>Évolution constante des 						technologies  :</a:t>
            </a:r>
            <a:endParaRPr lang="en-US" dirty="0"/>
          </a:p>
          <a:p>
            <a:pPr lvl="1"/>
            <a:r>
              <a:rPr lang="fr-CA" dirty="0"/>
              <a:t>Ce qui existe aujourd’hui pourrait bien avoir disparu </a:t>
            </a:r>
            <a:r>
              <a:rPr lang="fr-CA" dirty="0" smtClean="0"/>
              <a:t>demain. Cependant</a:t>
            </a:r>
            <a:r>
              <a:rPr lang="fr-CA" dirty="0"/>
              <a:t>, de nouvelles </a:t>
            </a:r>
            <a:r>
              <a:rPr lang="fr-CA" dirty="0" smtClean="0"/>
              <a:t>technologies </a:t>
            </a:r>
            <a:r>
              <a:rPr lang="fr-CA" dirty="0"/>
              <a:t>verront probablement le </a:t>
            </a:r>
            <a:r>
              <a:rPr lang="fr-CA" dirty="0" smtClean="0"/>
              <a:t>jour.</a:t>
            </a:r>
            <a:endParaRPr lang="en-US" dirty="0"/>
          </a:p>
        </p:txBody>
      </p:sp>
      <p:pic>
        <p:nvPicPr>
          <p:cNvPr id="6" name="Picture 5"/>
          <p:cNvPicPr/>
          <p:nvPr>
            <p:custDataLst>
              <p:tags r:id="rId3"/>
            </p:custDataLst>
          </p:nvPr>
        </p:nvPicPr>
        <p:blipFill rotWithShape="1">
          <a:blip r:embed="rId6" cstate="print">
            <a:extLst>
              <a:ext uri="{28A0092B-C50C-407E-A947-70E740481C1C}">
                <a14:useLocalDpi xmlns="" xmlns:a14="http://schemas.microsoft.com/office/drawing/2010/main" val="0"/>
              </a:ext>
            </a:extLst>
          </a:blip>
          <a:srcRect l="16026"/>
          <a:stretch/>
        </p:blipFill>
        <p:spPr bwMode="auto">
          <a:xfrm>
            <a:off x="5715000" y="2453640"/>
            <a:ext cx="2743200" cy="2194560"/>
          </a:xfrm>
          <a:prstGeom prst="rect">
            <a:avLst/>
          </a:prstGeom>
          <a:ln w="19050">
            <a:solidFill>
              <a:schemeClr val="tx1"/>
            </a:solid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5462177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smtClean="0"/>
              <a:t>Évaluation </a:t>
            </a:r>
            <a:r>
              <a:rPr lang="fr-CA" sz="3600" dirty="0"/>
              <a:t>des TGF</a:t>
            </a:r>
            <a:endParaRPr lang="en-US" sz="3600" dirty="0"/>
          </a:p>
        </p:txBody>
      </p:sp>
      <p:sp>
        <p:nvSpPr>
          <p:cNvPr id="3" name="Content Placeholder 2"/>
          <p:cNvSpPr>
            <a:spLocks noGrp="1"/>
          </p:cNvSpPr>
          <p:nvPr>
            <p:ph idx="1"/>
            <p:custDataLst>
              <p:tags r:id="rId2"/>
            </p:custDataLst>
          </p:nvPr>
        </p:nvSpPr>
        <p:spPr/>
        <p:txBody>
          <a:bodyPr>
            <a:normAutofit fontScale="77500" lnSpcReduction="20000"/>
          </a:bodyPr>
          <a:lstStyle/>
          <a:p>
            <a:pPr lvl="0"/>
            <a:r>
              <a:rPr lang="fr-CA" dirty="0" smtClean="0"/>
              <a:t>Examiner la </a:t>
            </a:r>
            <a:r>
              <a:rPr lang="fr-CA" dirty="0"/>
              <a:t>recherche sur les nouvelles technologies : </a:t>
            </a:r>
            <a:endParaRPr lang="en-US" sz="2800" dirty="0"/>
          </a:p>
          <a:p>
            <a:pPr lvl="1"/>
            <a:r>
              <a:rPr lang="fr-CA" dirty="0" smtClean="0"/>
              <a:t>Les études </a:t>
            </a:r>
            <a:r>
              <a:rPr lang="fr-CA" dirty="0"/>
              <a:t>universitaires et </a:t>
            </a:r>
            <a:r>
              <a:rPr lang="fr-CA" dirty="0" smtClean="0"/>
              <a:t>gouvernementales.</a:t>
            </a:r>
            <a:endParaRPr lang="en-US" sz="2400" dirty="0"/>
          </a:p>
          <a:p>
            <a:pPr lvl="1"/>
            <a:r>
              <a:rPr lang="fr-CA" dirty="0"/>
              <a:t>Les </a:t>
            </a:r>
            <a:r>
              <a:rPr lang="fr-CA" dirty="0" smtClean="0"/>
              <a:t>tests </a:t>
            </a:r>
            <a:r>
              <a:rPr lang="fr-CA" dirty="0"/>
              <a:t>d’évaluation </a:t>
            </a:r>
            <a:r>
              <a:rPr lang="fr-CA" dirty="0" smtClean="0"/>
              <a:t>en cours.</a:t>
            </a:r>
            <a:endParaRPr lang="en-US" sz="2400" dirty="0"/>
          </a:p>
          <a:p>
            <a:pPr lvl="0"/>
            <a:r>
              <a:rPr lang="fr-CA" dirty="0" smtClean="0"/>
              <a:t>Contacter </a:t>
            </a:r>
            <a:r>
              <a:rPr lang="fr-CA" dirty="0"/>
              <a:t>le fournisseur pour les spécifications et les </a:t>
            </a:r>
            <a:r>
              <a:rPr lang="fr-CA" dirty="0" smtClean="0"/>
              <a:t>coûts</a:t>
            </a:r>
            <a:r>
              <a:rPr lang="fr-CA" sz="2800" dirty="0"/>
              <a:t> :</a:t>
            </a:r>
            <a:endParaRPr lang="en-US" sz="2800" dirty="0"/>
          </a:p>
          <a:p>
            <a:pPr lvl="1"/>
            <a:r>
              <a:rPr lang="fr-CA" dirty="0"/>
              <a:t>C</a:t>
            </a:r>
            <a:r>
              <a:rPr lang="fr-CA" dirty="0" smtClean="0"/>
              <a:t>lassification </a:t>
            </a:r>
            <a:r>
              <a:rPr lang="fr-CA" dirty="0"/>
              <a:t>et </a:t>
            </a:r>
            <a:r>
              <a:rPr lang="fr-CA" dirty="0" smtClean="0"/>
              <a:t>concept à la base des TGF.</a:t>
            </a:r>
            <a:endParaRPr lang="en-US" sz="2400" dirty="0"/>
          </a:p>
          <a:p>
            <a:pPr lvl="1"/>
            <a:r>
              <a:rPr lang="fr-CA" dirty="0"/>
              <a:t>D</a:t>
            </a:r>
            <a:r>
              <a:rPr lang="fr-CA" dirty="0" smtClean="0"/>
              <a:t>ocumentation technique.</a:t>
            </a:r>
            <a:endParaRPr lang="en-US" sz="2400" dirty="0"/>
          </a:p>
          <a:p>
            <a:pPr lvl="1"/>
            <a:r>
              <a:rPr lang="fr-CA" dirty="0"/>
              <a:t>D</a:t>
            </a:r>
            <a:r>
              <a:rPr lang="fr-CA" dirty="0" smtClean="0"/>
              <a:t>urée </a:t>
            </a:r>
            <a:r>
              <a:rPr lang="fr-CA" dirty="0"/>
              <a:t>de vie </a:t>
            </a:r>
            <a:r>
              <a:rPr lang="fr-CA" dirty="0" smtClean="0"/>
              <a:t>prévue.</a:t>
            </a:r>
            <a:endParaRPr lang="en-US" sz="2400" dirty="0"/>
          </a:p>
          <a:p>
            <a:pPr lvl="0"/>
            <a:r>
              <a:rPr lang="fr-CA" dirty="0"/>
              <a:t>Établir des points de repère pour effectuer des comparaisons </a:t>
            </a:r>
            <a:r>
              <a:rPr lang="fr-CA" dirty="0" smtClean="0"/>
              <a:t>entre des </a:t>
            </a:r>
            <a:r>
              <a:rPr lang="fr-CA" dirty="0"/>
              <a:t>TGF </a:t>
            </a:r>
            <a:r>
              <a:rPr lang="fr-CA" dirty="0" smtClean="0"/>
              <a:t>fondées </a:t>
            </a:r>
            <a:r>
              <a:rPr lang="fr-CA" dirty="0"/>
              <a:t>sur les mêmes </a:t>
            </a:r>
            <a:r>
              <a:rPr lang="fr-CA" dirty="0" smtClean="0"/>
              <a:t>concepts. </a:t>
            </a:r>
            <a:endParaRPr lang="en-US" sz="2800" dirty="0"/>
          </a:p>
          <a:p>
            <a:r>
              <a:rPr lang="fr-CA" dirty="0"/>
              <a:t>Déterminer le </a:t>
            </a:r>
            <a:r>
              <a:rPr lang="fr-CA" dirty="0" smtClean="0"/>
              <a:t>ratio coûts-avantages projeté </a:t>
            </a:r>
            <a:r>
              <a:rPr lang="fr-CA" dirty="0"/>
              <a:t>des nouvelles </a:t>
            </a:r>
            <a:r>
              <a:rPr lang="fr-CA" dirty="0" smtClean="0"/>
              <a:t>TGF.</a:t>
            </a:r>
            <a:endParaRPr lang="en-US" sz="6000" dirty="0"/>
          </a:p>
        </p:txBody>
      </p:sp>
    </p:spTree>
    <p:extLst>
      <p:ext uri="{BB962C8B-B14F-4D97-AF65-F5344CB8AC3E}">
        <p14:creationId xmlns="" xmlns:p14="http://schemas.microsoft.com/office/powerpoint/2010/main" val="38831348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Image2.jpg"/>
          <p:cNvPicPr>
            <a:picLocks noChangeAspect="1"/>
          </p:cNvPicPr>
          <p:nvPr/>
        </p:nvPicPr>
        <p:blipFill>
          <a:blip r:embed="rId4" cstate="print"/>
          <a:stretch>
            <a:fillRect/>
          </a:stretch>
        </p:blipFill>
        <p:spPr>
          <a:xfrm>
            <a:off x="0" y="0"/>
            <a:ext cx="9144000" cy="6858000"/>
          </a:xfrm>
          <a:prstGeom prst="rect">
            <a:avLst/>
          </a:prstGeom>
        </p:spPr>
      </p:pic>
      <p:sp>
        <p:nvSpPr>
          <p:cNvPr id="4" name="Rectangle 3"/>
          <p:cNvSpPr/>
          <p:nvPr/>
        </p:nvSpPr>
        <p:spPr>
          <a:xfrm rot="5400000">
            <a:off x="-2286000" y="2590800"/>
            <a:ext cx="6858000" cy="16764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prstClr val="white"/>
              </a:solidFill>
            </a:endParaRPr>
          </a:p>
        </p:txBody>
      </p:sp>
      <p:sp>
        <p:nvSpPr>
          <p:cNvPr id="2" name="Title 1"/>
          <p:cNvSpPr>
            <a:spLocks noGrp="1"/>
          </p:cNvSpPr>
          <p:nvPr>
            <p:ph type="ctrTitle"/>
            <p:custDataLst>
              <p:tags r:id="rId1"/>
            </p:custDataLst>
          </p:nvPr>
        </p:nvSpPr>
        <p:spPr/>
        <p:txBody>
          <a:bodyPr>
            <a:normAutofit/>
          </a:bodyPr>
          <a:lstStyle/>
          <a:p>
            <a:r>
              <a:rPr lang="fr-CA" sz="3600" dirty="0" smtClean="0"/>
              <a:t>Conclusion : Bilan </a:t>
            </a:r>
            <a:r>
              <a:rPr lang="fr-CA" sz="3600" dirty="0"/>
              <a:t>et résumé</a:t>
            </a:r>
            <a:endParaRPr lang="en-US" sz="3600" dirty="0">
              <a:latin typeface="Arial" pitchFamily="34" charset="0"/>
              <a:cs typeface="Arial" pitchFamily="34" charset="0"/>
            </a:endParaRPr>
          </a:p>
        </p:txBody>
      </p:sp>
    </p:spTree>
    <p:extLst>
      <p:ext uri="{BB962C8B-B14F-4D97-AF65-F5344CB8AC3E}">
        <p14:creationId xmlns="" xmlns:p14="http://schemas.microsoft.com/office/powerpoint/2010/main" val="4325157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Définition </a:t>
            </a:r>
            <a:r>
              <a:rPr lang="fr-CA" sz="3600" dirty="0" smtClean="0"/>
              <a:t>des TGF et catégories</a:t>
            </a:r>
            <a:endParaRPr lang="en-US" sz="3600" dirty="0"/>
          </a:p>
        </p:txBody>
      </p:sp>
      <p:sp>
        <p:nvSpPr>
          <p:cNvPr id="3" name="Content Placeholder 2"/>
          <p:cNvSpPr>
            <a:spLocks noGrp="1"/>
          </p:cNvSpPr>
          <p:nvPr>
            <p:ph idx="1"/>
            <p:custDataLst>
              <p:tags r:id="rId2"/>
            </p:custDataLst>
          </p:nvPr>
        </p:nvSpPr>
        <p:spPr/>
        <p:txBody>
          <a:bodyPr/>
          <a:lstStyle/>
          <a:p>
            <a:pPr>
              <a:buClr>
                <a:schemeClr val="tx1"/>
              </a:buClr>
              <a:buFont typeface="Arial"/>
              <a:buChar char="•"/>
            </a:pPr>
            <a:r>
              <a:rPr lang="fr-CA" dirty="0"/>
              <a:t>Systèmes conçus pour reconnaître et atténuer</a:t>
            </a:r>
            <a:br>
              <a:rPr lang="fr-CA" dirty="0"/>
            </a:br>
            <a:r>
              <a:rPr lang="fr-CA" dirty="0"/>
              <a:t>la fatigue des conducteurs. </a:t>
            </a:r>
            <a:r>
              <a:rPr lang="fr-CA" dirty="0" smtClean="0"/>
              <a:t>Destinés </a:t>
            </a:r>
            <a:r>
              <a:rPr lang="fr-CA" dirty="0"/>
              <a:t>à alerter les conducteurs et à réduire les erreurs de conduite générées par la </a:t>
            </a:r>
            <a:r>
              <a:rPr lang="fr-CA" dirty="0" smtClean="0"/>
              <a:t>fatigue.</a:t>
            </a:r>
            <a:endParaRPr lang="en-US" dirty="0"/>
          </a:p>
        </p:txBody>
      </p:sp>
      <p:graphicFrame>
        <p:nvGraphicFramePr>
          <p:cNvPr id="5" name="Diagram 4"/>
          <p:cNvGraphicFramePr/>
          <p:nvPr>
            <p:custDataLst>
              <p:tags r:id="rId3"/>
            </p:custDataLst>
            <p:extLst>
              <p:ext uri="{D42A27DB-BD31-4B8C-83A1-F6EECF244321}">
                <p14:modId xmlns="" xmlns:p14="http://schemas.microsoft.com/office/powerpoint/2010/main" val="1695056758"/>
              </p:ext>
            </p:extLst>
          </p:nvPr>
        </p:nvGraphicFramePr>
        <p:xfrm>
          <a:off x="609600" y="3175000"/>
          <a:ext cx="5638800" cy="3302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6" name="Group 5"/>
          <p:cNvGrpSpPr/>
          <p:nvPr>
            <p:custDataLst>
              <p:tags r:id="rId4"/>
            </p:custDataLst>
          </p:nvPr>
        </p:nvGrpSpPr>
        <p:grpSpPr>
          <a:xfrm rot="17225849">
            <a:off x="4111684" y="5029870"/>
            <a:ext cx="735463" cy="58386"/>
            <a:chOff x="3492381" y="1417557"/>
            <a:chExt cx="730685" cy="40429"/>
          </a:xfrm>
        </p:grpSpPr>
        <p:sp>
          <p:nvSpPr>
            <p:cNvPr id="7" name="Straight Connector 3"/>
            <p:cNvSpPr/>
            <p:nvPr/>
          </p:nvSpPr>
          <p:spPr>
            <a:xfrm rot="2142401">
              <a:off x="3492381" y="1417557"/>
              <a:ext cx="730685" cy="40429"/>
            </a:xfrm>
            <a:custGeom>
              <a:avLst/>
              <a:gdLst/>
              <a:ahLst/>
              <a:cxnLst/>
              <a:rect l="0" t="0" r="0" b="0"/>
              <a:pathLst>
                <a:path>
                  <a:moveTo>
                    <a:pt x="0" y="20214"/>
                  </a:moveTo>
                  <a:lnTo>
                    <a:pt x="730685" y="2021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Straight Connector 4"/>
            <p:cNvSpPr/>
            <p:nvPr/>
          </p:nvSpPr>
          <p:spPr>
            <a:xfrm rot="2142401">
              <a:off x="3839457" y="1419505"/>
              <a:ext cx="36534" cy="365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9" name="Group 8"/>
          <p:cNvGrpSpPr/>
          <p:nvPr>
            <p:custDataLst>
              <p:tags r:id="rId5"/>
            </p:custDataLst>
          </p:nvPr>
        </p:nvGrpSpPr>
        <p:grpSpPr>
          <a:xfrm>
            <a:off x="6858000" y="4089400"/>
            <a:ext cx="1483320" cy="741660"/>
            <a:chOff x="2076648" y="853715"/>
            <a:chExt cx="1483320" cy="741660"/>
          </a:xfrm>
        </p:grpSpPr>
        <p:sp>
          <p:nvSpPr>
            <p:cNvPr id="10" name="Rounded Rectangle 9"/>
            <p:cNvSpPr/>
            <p:nvPr/>
          </p:nvSpPr>
          <p:spPr>
            <a:xfrm>
              <a:off x="2076648" y="853715"/>
              <a:ext cx="1483320" cy="7416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2098370" y="875437"/>
              <a:ext cx="1439876" cy="698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80">
                <a:lnSpc>
                  <a:spcPct val="90000"/>
                </a:lnSpc>
                <a:spcBef>
                  <a:spcPct val="0"/>
                </a:spcBef>
                <a:spcAft>
                  <a:spcPct val="35000"/>
                </a:spcAft>
                <a:buNone/>
              </a:pPr>
              <a:r>
                <a:rPr lang="en-US" sz="1600" b="0" i="0">
                  <a:solidFill>
                    <a:schemeClr val="lt1"/>
                  </a:solidFill>
                  <a:latin typeface="Calibri"/>
                  <a:ea typeface="+mn-ea"/>
                  <a:cs typeface="+mn-cs"/>
                </a:rPr>
                <a:t>Dans le véhicule</a:t>
              </a:r>
              <a:endParaRPr lang="en-US" sz="1600" kern="1200" dirty="0"/>
            </a:p>
          </p:txBody>
        </p:sp>
      </p:grpSp>
      <p:grpSp>
        <p:nvGrpSpPr>
          <p:cNvPr id="12" name="Group 11"/>
          <p:cNvGrpSpPr/>
          <p:nvPr>
            <p:custDataLst>
              <p:tags r:id="rId6"/>
            </p:custDataLst>
          </p:nvPr>
        </p:nvGrpSpPr>
        <p:grpSpPr>
          <a:xfrm>
            <a:off x="6858000" y="5003800"/>
            <a:ext cx="1483320" cy="741660"/>
            <a:chOff x="2076648" y="853715"/>
            <a:chExt cx="1483320" cy="741660"/>
          </a:xfrm>
        </p:grpSpPr>
        <p:sp>
          <p:nvSpPr>
            <p:cNvPr id="13" name="Rounded Rectangle 12"/>
            <p:cNvSpPr/>
            <p:nvPr/>
          </p:nvSpPr>
          <p:spPr>
            <a:xfrm>
              <a:off x="2076648" y="853715"/>
              <a:ext cx="1483320" cy="7416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2098370" y="875437"/>
              <a:ext cx="1439876" cy="698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8980">
                <a:lnSpc>
                  <a:spcPct val="90000"/>
                </a:lnSpc>
                <a:spcBef>
                  <a:spcPct val="0"/>
                </a:spcBef>
                <a:spcAft>
                  <a:spcPct val="35000"/>
                </a:spcAft>
                <a:buNone/>
              </a:pPr>
              <a:r>
                <a:rPr lang="en-US" sz="1600" b="0" i="0">
                  <a:solidFill>
                    <a:schemeClr val="lt1"/>
                  </a:solidFill>
                  <a:latin typeface="Calibri"/>
                  <a:ea typeface="+mn-ea"/>
                  <a:cs typeface="+mn-cs"/>
                </a:rPr>
                <a:t>Hors du véhicule</a:t>
              </a:r>
              <a:endParaRPr lang="en-US" sz="1600" kern="1200" dirty="0"/>
            </a:p>
          </p:txBody>
        </p:sp>
      </p:grpSp>
      <p:grpSp>
        <p:nvGrpSpPr>
          <p:cNvPr id="15" name="Group 14"/>
          <p:cNvGrpSpPr/>
          <p:nvPr>
            <p:custDataLst>
              <p:tags r:id="rId7"/>
            </p:custDataLst>
          </p:nvPr>
        </p:nvGrpSpPr>
        <p:grpSpPr>
          <a:xfrm rot="4242183">
            <a:off x="6194988" y="4145366"/>
            <a:ext cx="547280" cy="149062"/>
            <a:chOff x="1405385" y="1433054"/>
            <a:chExt cx="749197" cy="40429"/>
          </a:xfrm>
        </p:grpSpPr>
        <p:sp>
          <p:nvSpPr>
            <p:cNvPr id="16"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18" name="Group 17"/>
          <p:cNvGrpSpPr/>
          <p:nvPr>
            <p:custDataLst>
              <p:tags r:id="rId8"/>
            </p:custDataLst>
          </p:nvPr>
        </p:nvGrpSpPr>
        <p:grpSpPr>
          <a:xfrm rot="4242183">
            <a:off x="6211732" y="5059766"/>
            <a:ext cx="547280" cy="149062"/>
            <a:chOff x="1405385" y="1433054"/>
            <a:chExt cx="749197" cy="40429"/>
          </a:xfrm>
        </p:grpSpPr>
        <p:sp>
          <p:nvSpPr>
            <p:cNvPr id="19"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1" name="Group 20"/>
          <p:cNvGrpSpPr/>
          <p:nvPr>
            <p:custDataLst>
              <p:tags r:id="rId9"/>
            </p:custDataLst>
          </p:nvPr>
        </p:nvGrpSpPr>
        <p:grpSpPr>
          <a:xfrm rot="10989342">
            <a:off x="6383232" y="5373187"/>
            <a:ext cx="547280" cy="149062"/>
            <a:chOff x="1405385" y="1433054"/>
            <a:chExt cx="749197" cy="40429"/>
          </a:xfrm>
        </p:grpSpPr>
        <p:sp>
          <p:nvSpPr>
            <p:cNvPr id="22"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3"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pSp>
        <p:nvGrpSpPr>
          <p:cNvPr id="24" name="Group 23"/>
          <p:cNvGrpSpPr/>
          <p:nvPr>
            <p:custDataLst>
              <p:tags r:id="rId10"/>
            </p:custDataLst>
          </p:nvPr>
        </p:nvGrpSpPr>
        <p:grpSpPr>
          <a:xfrm rot="11028875">
            <a:off x="6382567" y="4488440"/>
            <a:ext cx="547280" cy="149062"/>
            <a:chOff x="1405385" y="1433054"/>
            <a:chExt cx="749197" cy="40429"/>
          </a:xfrm>
        </p:grpSpPr>
        <p:sp>
          <p:nvSpPr>
            <p:cNvPr id="25" name="Straight Connector 3"/>
            <p:cNvSpPr/>
            <p:nvPr/>
          </p:nvSpPr>
          <p:spPr>
            <a:xfrm rot="19342094">
              <a:off x="1405385" y="1433054"/>
              <a:ext cx="749197" cy="40429"/>
            </a:xfrm>
            <a:custGeom>
              <a:avLst/>
              <a:gdLst/>
              <a:ahLst/>
              <a:cxnLst/>
              <a:rect l="0" t="0" r="0" b="0"/>
              <a:pathLst>
                <a:path>
                  <a:moveTo>
                    <a:pt x="0" y="20214"/>
                  </a:moveTo>
                  <a:lnTo>
                    <a:pt x="749197" y="2021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Straight Connector 4"/>
            <p:cNvSpPr/>
            <p:nvPr/>
          </p:nvSpPr>
          <p:spPr>
            <a:xfrm rot="19342094">
              <a:off x="1761254" y="1434539"/>
              <a:ext cx="37459" cy="374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sp>
        <p:nvSpPr>
          <p:cNvPr id="27" name="TextBox 26"/>
          <p:cNvSpPr txBox="1"/>
          <p:nvPr>
            <p:custDataLst>
              <p:tags r:id="rId11"/>
            </p:custDataLst>
          </p:nvPr>
        </p:nvSpPr>
        <p:spPr>
          <a:xfrm>
            <a:off x="2369318" y="6070600"/>
            <a:ext cx="4740400" cy="338554"/>
          </a:xfrm>
          <a:prstGeom prst="rect">
            <a:avLst/>
          </a:prstGeom>
          <a:noFill/>
        </p:spPr>
        <p:txBody>
          <a:bodyPr wrap="none" rtlCol="0">
            <a:spAutoFit/>
          </a:bodyPr>
          <a:lstStyle/>
          <a:p>
            <a:pPr algn="l" defTabSz="914400">
              <a:buNone/>
            </a:pPr>
            <a:r>
              <a:rPr lang="en-US" sz="1600" b="1" i="0" dirty="0" smtClean="0">
                <a:latin typeface="Arial"/>
                <a:ea typeface="+mn-ea"/>
                <a:cs typeface="Arial"/>
              </a:rPr>
              <a:t>Classification des TGF et </a:t>
            </a:r>
            <a:r>
              <a:rPr lang="en-US" sz="1600" b="1" i="0" dirty="0">
                <a:latin typeface="Arial"/>
                <a:ea typeface="+mn-ea"/>
                <a:cs typeface="Arial"/>
              </a:rPr>
              <a:t>relations entre </a:t>
            </a:r>
            <a:r>
              <a:rPr lang="en-US" sz="1600" b="1" dirty="0" err="1" smtClean="0">
                <a:latin typeface="Arial"/>
                <a:cs typeface="Arial"/>
              </a:rPr>
              <a:t>elles</a:t>
            </a:r>
            <a:endParaRPr lang="en-US" sz="1600" b="1" dirty="0">
              <a:latin typeface="Arial" pitchFamily="34" charset="0"/>
              <a:cs typeface="Arial" pitchFamily="34" charset="0"/>
            </a:endParaRPr>
          </a:p>
        </p:txBody>
      </p:sp>
    </p:spTree>
    <p:extLst>
      <p:ext uri="{BB962C8B-B14F-4D97-AF65-F5344CB8AC3E}">
        <p14:creationId xmlns="" xmlns:p14="http://schemas.microsoft.com/office/powerpoint/2010/main" val="2637133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Concepts </a:t>
            </a:r>
            <a:r>
              <a:rPr lang="fr-CA" sz="3600" dirty="0" smtClean="0"/>
              <a:t>à la base des</a:t>
            </a:r>
            <a:r>
              <a:rPr lang="fr-CA" sz="3600" dirty="0" smtClean="0">
                <a:solidFill>
                  <a:srgbClr val="00FF00"/>
                </a:solidFill>
              </a:rPr>
              <a:t> </a:t>
            </a:r>
            <a:r>
              <a:rPr lang="fr-CA" sz="3600" dirty="0"/>
              <a:t>TGF</a:t>
            </a:r>
            <a:endParaRPr lang="en-US" sz="3600" dirty="0"/>
          </a:p>
        </p:txBody>
      </p:sp>
      <p:sp>
        <p:nvSpPr>
          <p:cNvPr id="3" name="Content Placeholder 2"/>
          <p:cNvSpPr>
            <a:spLocks noGrp="1"/>
          </p:cNvSpPr>
          <p:nvPr>
            <p:ph idx="1"/>
            <p:custDataLst>
              <p:tags r:id="rId2"/>
            </p:custDataLst>
          </p:nvPr>
        </p:nvSpPr>
        <p:spPr>
          <a:xfrm>
            <a:off x="457200" y="1600200"/>
            <a:ext cx="8382000" cy="4525963"/>
          </a:xfrm>
        </p:spPr>
        <p:txBody>
          <a:bodyPr>
            <a:normAutofit/>
          </a:bodyPr>
          <a:lstStyle/>
          <a:p>
            <a:pPr marL="0" lvl="1">
              <a:buFont typeface="Arial" pitchFamily="34" charset="0"/>
              <a:buChar char="•"/>
            </a:pPr>
            <a:r>
              <a:rPr lang="fr-CA" dirty="0" smtClean="0"/>
              <a:t>Mesures </a:t>
            </a:r>
            <a:r>
              <a:rPr lang="fr-CA" dirty="0"/>
              <a:t>physiologiques (mesures oculaires </a:t>
            </a:r>
            <a:r>
              <a:rPr lang="fr-CA" dirty="0" smtClean="0"/>
              <a:t>et  </a:t>
            </a:r>
            <a:r>
              <a:rPr lang="fr-CA" dirty="0" err="1" smtClean="0"/>
              <a:t>actigraphe</a:t>
            </a:r>
            <a:r>
              <a:rPr lang="fr-CA" dirty="0" smtClean="0"/>
              <a:t>)</a:t>
            </a:r>
            <a:endParaRPr lang="en-US" sz="2400" dirty="0"/>
          </a:p>
          <a:p>
            <a:pPr marL="0" lvl="1">
              <a:buFont typeface="Arial" pitchFamily="34" charset="0"/>
              <a:buChar char="•"/>
            </a:pPr>
            <a:r>
              <a:rPr lang="fr-CA" dirty="0"/>
              <a:t>Habiletés psychomotrices (fonction cognitive</a:t>
            </a:r>
            <a:r>
              <a:rPr lang="fr-CA" dirty="0" smtClean="0"/>
              <a:t>)</a:t>
            </a:r>
            <a:endParaRPr lang="en-US" sz="2400" dirty="0"/>
          </a:p>
          <a:p>
            <a:pPr marL="0" lvl="1">
              <a:buFont typeface="Arial" pitchFamily="34" charset="0"/>
              <a:buChar char="•"/>
            </a:pPr>
            <a:r>
              <a:rPr lang="fr-CA" dirty="0" smtClean="0"/>
              <a:t>Système basé </a:t>
            </a:r>
            <a:r>
              <a:rPr lang="fr-CA" dirty="0"/>
              <a:t>sur le comportement (encadrement</a:t>
            </a:r>
            <a:r>
              <a:rPr lang="fr-CA" dirty="0" smtClean="0"/>
              <a:t>)</a:t>
            </a:r>
            <a:endParaRPr lang="en-US" sz="2400" dirty="0"/>
          </a:p>
          <a:p>
            <a:pPr marL="0" lvl="1">
              <a:buFont typeface="Arial" pitchFamily="34" charset="0"/>
              <a:buChar char="•"/>
            </a:pPr>
            <a:r>
              <a:rPr lang="fr-CA" dirty="0"/>
              <a:t>Cinématique du </a:t>
            </a:r>
            <a:r>
              <a:rPr lang="fr-CA" dirty="0" smtClean="0"/>
              <a:t>véhicule et interventions </a:t>
            </a:r>
            <a:r>
              <a:rPr lang="fr-CA" dirty="0"/>
              <a:t>du conducteur </a:t>
            </a:r>
            <a:r>
              <a:rPr lang="fr-CA" dirty="0" smtClean="0"/>
              <a:t>(suivi de voie et mouvements du volant)</a:t>
            </a:r>
          </a:p>
          <a:p>
            <a:pPr marL="0" lvl="1">
              <a:buFont typeface="Arial" pitchFamily="34" charset="0"/>
              <a:buChar char="•"/>
            </a:pPr>
            <a:r>
              <a:rPr lang="fr-CA" dirty="0" smtClean="0"/>
              <a:t>Systèmes </a:t>
            </a:r>
            <a:r>
              <a:rPr lang="fr-CA" dirty="0"/>
              <a:t>à </a:t>
            </a:r>
            <a:r>
              <a:rPr lang="fr-CA" dirty="0" smtClean="0"/>
              <a:t>mesure unique </a:t>
            </a:r>
            <a:r>
              <a:rPr lang="fr-CA" i="1" dirty="0" smtClean="0"/>
              <a:t>versus</a:t>
            </a:r>
            <a:r>
              <a:rPr lang="fr-CA" dirty="0" smtClean="0"/>
              <a:t> à mesures multiples</a:t>
            </a:r>
            <a:endParaRPr lang="en-US" dirty="0"/>
          </a:p>
        </p:txBody>
      </p:sp>
    </p:spTree>
    <p:extLst>
      <p:ext uri="{BB962C8B-B14F-4D97-AF65-F5344CB8AC3E}">
        <p14:creationId xmlns="" xmlns:p14="http://schemas.microsoft.com/office/powerpoint/2010/main" val="28279348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Les TGF : </a:t>
            </a:r>
            <a:r>
              <a:rPr lang="fr-CA" sz="3600" dirty="0" smtClean="0"/>
              <a:t>la partie </a:t>
            </a:r>
            <a:r>
              <a:rPr lang="fr-CA" sz="3600" dirty="0"/>
              <a:t>d’un tout</a:t>
            </a:r>
            <a:endParaRPr lang="en-US" sz="3600" dirty="0"/>
          </a:p>
        </p:txBody>
      </p:sp>
      <p:sp>
        <p:nvSpPr>
          <p:cNvPr id="3" name="Content Placeholder 2"/>
          <p:cNvSpPr>
            <a:spLocks noGrp="1"/>
          </p:cNvSpPr>
          <p:nvPr>
            <p:ph idx="1"/>
            <p:custDataLst>
              <p:tags r:id="rId2"/>
            </p:custDataLst>
          </p:nvPr>
        </p:nvSpPr>
        <p:spPr/>
        <p:txBody>
          <a:bodyPr>
            <a:normAutofit/>
          </a:bodyPr>
          <a:lstStyle/>
          <a:p>
            <a:pPr lvl="0"/>
            <a:r>
              <a:rPr lang="fr-CA" sz="2600" dirty="0"/>
              <a:t>Un programme </a:t>
            </a:r>
            <a:r>
              <a:rPr lang="fr-CA" sz="2600" dirty="0" smtClean="0"/>
              <a:t>de </a:t>
            </a:r>
            <a:r>
              <a:rPr lang="fr-CA" sz="2600" dirty="0"/>
              <a:t>gestion de la fatigue </a:t>
            </a:r>
            <a:r>
              <a:rPr lang="fr-CA" sz="2600" dirty="0" smtClean="0"/>
              <a:t>est </a:t>
            </a:r>
            <a:r>
              <a:rPr lang="fr-CA" sz="2600" dirty="0"/>
              <a:t>un concept d’équipe. </a:t>
            </a:r>
            <a:endParaRPr lang="en-US" sz="2600" dirty="0"/>
          </a:p>
          <a:p>
            <a:r>
              <a:rPr lang="fr-CA" sz="2600" dirty="0"/>
              <a:t>Les TGF ne sont qu’un des éléments </a:t>
            </a:r>
            <a:r>
              <a:rPr lang="fr-CA" sz="2600" dirty="0" smtClean="0"/>
              <a:t>de l’équation. </a:t>
            </a:r>
            <a:endParaRPr lang="en-US" sz="2600" dirty="0"/>
          </a:p>
        </p:txBody>
      </p:sp>
      <p:grpSp>
        <p:nvGrpSpPr>
          <p:cNvPr id="10" name="Group 9"/>
          <p:cNvGrpSpPr/>
          <p:nvPr>
            <p:custDataLst>
              <p:tags r:id="rId3"/>
            </p:custDataLst>
          </p:nvPr>
        </p:nvGrpSpPr>
        <p:grpSpPr>
          <a:xfrm>
            <a:off x="2844845" y="2971800"/>
            <a:ext cx="3442855" cy="3206496"/>
            <a:chOff x="2971800" y="3578352"/>
            <a:chExt cx="3138055" cy="2743200"/>
          </a:xfrm>
        </p:grpSpPr>
        <p:sp>
          <p:nvSpPr>
            <p:cNvPr id="24" name="Flowchart: Connector 23"/>
            <p:cNvSpPr/>
            <p:nvPr/>
          </p:nvSpPr>
          <p:spPr>
            <a:xfrm>
              <a:off x="4052455" y="4337304"/>
              <a:ext cx="2057400" cy="1984248"/>
            </a:xfrm>
            <a:prstGeom prst="flowChartConnector">
              <a:avLst/>
            </a:prstGeom>
            <a:solidFill>
              <a:srgbClr val="7030A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grpSp>
          <p:nvGrpSpPr>
            <p:cNvPr id="9" name="Group 8"/>
            <p:cNvGrpSpPr/>
            <p:nvPr/>
          </p:nvGrpSpPr>
          <p:grpSpPr>
            <a:xfrm>
              <a:off x="2971800" y="3578352"/>
              <a:ext cx="2842343" cy="2743200"/>
              <a:chOff x="2971800" y="3578352"/>
              <a:chExt cx="2842343" cy="2743200"/>
            </a:xfrm>
          </p:grpSpPr>
          <p:sp>
            <p:nvSpPr>
              <p:cNvPr id="14" name="Flowchart: Connector 13"/>
              <p:cNvSpPr/>
              <p:nvPr/>
            </p:nvSpPr>
            <p:spPr>
              <a:xfrm>
                <a:off x="2971800" y="4340352"/>
                <a:ext cx="2057400" cy="1981200"/>
              </a:xfrm>
              <a:prstGeom prst="flowChartConnector">
                <a:avLst/>
              </a:prstGeom>
              <a:solidFill>
                <a:srgbClr val="00FFFF">
                  <a:alpha val="5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5" name="Flowchart: Connector 24"/>
              <p:cNvSpPr/>
              <p:nvPr/>
            </p:nvSpPr>
            <p:spPr>
              <a:xfrm>
                <a:off x="3505200" y="3578352"/>
                <a:ext cx="2057400" cy="1984248"/>
              </a:xfrm>
              <a:prstGeom prst="flowChartConnector">
                <a:avLst/>
              </a:prstGeom>
              <a:solidFill>
                <a:srgbClr val="FFFF00">
                  <a:alpha val="4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5" name="TextBox 4"/>
              <p:cNvSpPr txBox="1"/>
              <p:nvPr/>
            </p:nvSpPr>
            <p:spPr>
              <a:xfrm>
                <a:off x="4192748" y="3728253"/>
                <a:ext cx="682303" cy="369332"/>
              </a:xfrm>
              <a:prstGeom prst="rect">
                <a:avLst/>
              </a:prstGeom>
              <a:noFill/>
            </p:spPr>
            <p:txBody>
              <a:bodyPr wrap="none" rtlCol="0">
                <a:spAutoFit/>
              </a:bodyPr>
              <a:lstStyle/>
              <a:p>
                <a:pPr algn="l" defTabSz="914400">
                  <a:buNone/>
                </a:pPr>
                <a:r>
                  <a:rPr lang="en-US" sz="1800" b="1" i="0">
                    <a:solidFill>
                      <a:schemeClr val="tx1"/>
                    </a:solidFill>
                    <a:latin typeface="Calibri"/>
                    <a:ea typeface="+mn-ea"/>
                    <a:cs typeface="+mn-cs"/>
                  </a:rPr>
                  <a:t>TGF</a:t>
                </a:r>
                <a:endParaRPr lang="en-US" b="1" dirty="0"/>
              </a:p>
            </p:txBody>
          </p:sp>
          <p:sp>
            <p:nvSpPr>
              <p:cNvPr id="6" name="TextBox 5"/>
              <p:cNvSpPr txBox="1"/>
              <p:nvPr/>
            </p:nvSpPr>
            <p:spPr>
              <a:xfrm rot="2519990">
                <a:off x="3055863" y="5422727"/>
                <a:ext cx="1071153" cy="315968"/>
              </a:xfrm>
              <a:prstGeom prst="rect">
                <a:avLst/>
              </a:prstGeom>
              <a:noFill/>
            </p:spPr>
            <p:txBody>
              <a:bodyPr wrap="none" rtlCol="0">
                <a:spAutoFit/>
              </a:bodyPr>
              <a:lstStyle/>
              <a:p>
                <a:pPr algn="l" defTabSz="914400">
                  <a:buNone/>
                </a:pPr>
                <a:r>
                  <a:rPr lang="en-US" b="1" dirty="0" smtClean="0">
                    <a:latin typeface="Calibri"/>
                  </a:rPr>
                  <a:t>Formation</a:t>
                </a:r>
                <a:endParaRPr lang="en-US" b="1" dirty="0"/>
              </a:p>
            </p:txBody>
          </p:sp>
          <p:sp>
            <p:nvSpPr>
              <p:cNvPr id="7" name="TextBox 6"/>
              <p:cNvSpPr txBox="1"/>
              <p:nvPr/>
            </p:nvSpPr>
            <p:spPr>
              <a:xfrm rot="18943761">
                <a:off x="5110104" y="5377934"/>
                <a:ext cx="704039" cy="369332"/>
              </a:xfrm>
              <a:prstGeom prst="rect">
                <a:avLst/>
              </a:prstGeom>
              <a:noFill/>
            </p:spPr>
            <p:txBody>
              <a:bodyPr wrap="none" rtlCol="0">
                <a:spAutoFit/>
              </a:bodyPr>
              <a:lstStyle/>
              <a:p>
                <a:pPr algn="l" defTabSz="914400">
                  <a:buNone/>
                </a:pPr>
                <a:r>
                  <a:rPr lang="en-US" sz="1800" b="1" i="0">
                    <a:solidFill>
                      <a:schemeClr val="tx1"/>
                    </a:solidFill>
                    <a:latin typeface="Calibri"/>
                    <a:ea typeface="+mn-ea"/>
                    <a:cs typeface="+mn-cs"/>
                  </a:rPr>
                  <a:t>Sommeil</a:t>
                </a:r>
                <a:endParaRPr lang="en-US" b="1" dirty="0"/>
              </a:p>
            </p:txBody>
          </p:sp>
          <p:sp>
            <p:nvSpPr>
              <p:cNvPr id="8" name="TextBox 7"/>
              <p:cNvSpPr txBox="1"/>
              <p:nvPr/>
            </p:nvSpPr>
            <p:spPr>
              <a:xfrm>
                <a:off x="4225962" y="4876800"/>
                <a:ext cx="615874" cy="369332"/>
              </a:xfrm>
              <a:prstGeom prst="rect">
                <a:avLst/>
              </a:prstGeom>
              <a:noFill/>
            </p:spPr>
            <p:txBody>
              <a:bodyPr wrap="none" rtlCol="0">
                <a:spAutoFit/>
              </a:bodyPr>
              <a:lstStyle/>
              <a:p>
                <a:pPr algn="l" defTabSz="914400">
                  <a:buNone/>
                </a:pPr>
                <a:r>
                  <a:rPr lang="en-US" sz="1800" b="1" i="0">
                    <a:solidFill>
                      <a:schemeClr val="tx1"/>
                    </a:solidFill>
                    <a:latin typeface="Calibri"/>
                    <a:ea typeface="+mn-ea"/>
                    <a:cs typeface="+mn-cs"/>
                  </a:rPr>
                  <a:t>PGF</a:t>
                </a:r>
                <a:endParaRPr lang="en-US" b="1" dirty="0"/>
              </a:p>
            </p:txBody>
          </p:sp>
        </p:grpSp>
      </p:grpSp>
    </p:spTree>
    <p:extLst>
      <p:ext uri="{BB962C8B-B14F-4D97-AF65-F5344CB8AC3E}">
        <p14:creationId xmlns="" xmlns:p14="http://schemas.microsoft.com/office/powerpoint/2010/main" val="740695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Meilleures pratiques</a:t>
            </a:r>
            <a:endParaRPr lang="en-US" sz="3600" dirty="0"/>
          </a:p>
        </p:txBody>
      </p:sp>
      <p:sp>
        <p:nvSpPr>
          <p:cNvPr id="3" name="Content Placeholder 2"/>
          <p:cNvSpPr>
            <a:spLocks noGrp="1"/>
          </p:cNvSpPr>
          <p:nvPr>
            <p:ph idx="1"/>
            <p:custDataLst>
              <p:tags r:id="rId2"/>
            </p:custDataLst>
          </p:nvPr>
        </p:nvSpPr>
        <p:spPr/>
        <p:txBody>
          <a:bodyPr>
            <a:normAutofit fontScale="92500" lnSpcReduction="20000"/>
          </a:bodyPr>
          <a:lstStyle/>
          <a:p>
            <a:pPr marL="0" lvl="0" indent="0">
              <a:buNone/>
            </a:pPr>
            <a:r>
              <a:rPr lang="en-US" sz="2800" b="0" i="0" dirty="0" smtClean="0">
                <a:solidFill>
                  <a:schemeClr val="tx1"/>
                </a:solidFill>
                <a:latin typeface="Calibri"/>
                <a:ea typeface="+mn-ea"/>
                <a:cs typeface="+mn-cs"/>
              </a:rPr>
              <a:t>1) 	I</a:t>
            </a:r>
            <a:r>
              <a:rPr lang="fr-CA" sz="2800" dirty="0" err="1" smtClean="0"/>
              <a:t>ntégrez</a:t>
            </a:r>
            <a:r>
              <a:rPr lang="fr-CA" sz="2800" dirty="0" smtClean="0"/>
              <a:t> </a:t>
            </a:r>
            <a:r>
              <a:rPr lang="fr-CA" sz="2800" dirty="0"/>
              <a:t>les TGF à l’ensemble du </a:t>
            </a:r>
            <a:r>
              <a:rPr lang="fr-CA" sz="2800" dirty="0" smtClean="0"/>
              <a:t>PGF.  </a:t>
            </a:r>
            <a:endParaRPr lang="en-US" sz="2800" dirty="0"/>
          </a:p>
          <a:p>
            <a:pPr marL="0" lvl="0" indent="0">
              <a:buNone/>
            </a:pPr>
            <a:r>
              <a:rPr lang="fr-CA" sz="2800" dirty="0" smtClean="0"/>
              <a:t>2) 	Exploitez </a:t>
            </a:r>
            <a:r>
              <a:rPr lang="fr-CA" sz="2800" dirty="0"/>
              <a:t>pleinement toutes </a:t>
            </a:r>
            <a:r>
              <a:rPr lang="fr-CA" sz="2800" dirty="0" smtClean="0"/>
              <a:t>les fonctionnalités </a:t>
            </a:r>
            <a:r>
              <a:rPr lang="fr-CA" sz="2800" dirty="0"/>
              <a:t>du </a:t>
            </a:r>
            <a:r>
              <a:rPr lang="fr-CA" sz="2800" dirty="0" smtClean="0"/>
              <a:t>	système.</a:t>
            </a:r>
            <a:endParaRPr lang="en-US" sz="2800" dirty="0"/>
          </a:p>
          <a:p>
            <a:pPr marL="0" lvl="0" indent="0">
              <a:buNone/>
            </a:pPr>
            <a:r>
              <a:rPr lang="fr-CA" sz="2800" dirty="0" smtClean="0"/>
              <a:t>3) 	Élaborez des </a:t>
            </a:r>
            <a:r>
              <a:rPr lang="fr-CA" sz="2800" dirty="0"/>
              <a:t>protocoles </a:t>
            </a:r>
            <a:r>
              <a:rPr lang="fr-CA" sz="2800" dirty="0" smtClean="0"/>
              <a:t>clairs.</a:t>
            </a:r>
            <a:endParaRPr lang="en-US" sz="2800" dirty="0"/>
          </a:p>
          <a:p>
            <a:pPr marL="0" lvl="0" indent="0">
              <a:buNone/>
            </a:pPr>
            <a:r>
              <a:rPr lang="fr-CA" sz="2800" dirty="0" smtClean="0"/>
              <a:t>4)	Expliquez </a:t>
            </a:r>
            <a:r>
              <a:rPr lang="fr-CA" sz="2800" dirty="0"/>
              <a:t>aux conducteurs le rôle des </a:t>
            </a:r>
            <a:r>
              <a:rPr lang="fr-CA" sz="2800" dirty="0" smtClean="0"/>
              <a:t>TGF. </a:t>
            </a:r>
            <a:endParaRPr lang="en-US" sz="2800" dirty="0"/>
          </a:p>
          <a:p>
            <a:pPr marL="0" lvl="0" indent="0">
              <a:buNone/>
            </a:pPr>
            <a:r>
              <a:rPr lang="fr-CA" sz="2800" dirty="0" smtClean="0"/>
              <a:t>5)	Suscitez des </a:t>
            </a:r>
            <a:r>
              <a:rPr lang="fr-CA" sz="2800" dirty="0"/>
              <a:t>attentes </a:t>
            </a:r>
            <a:r>
              <a:rPr lang="fr-CA" sz="2800" dirty="0" smtClean="0"/>
              <a:t>porteuses chez les 	conducteurs.</a:t>
            </a:r>
            <a:endParaRPr lang="en-US" sz="2800" dirty="0"/>
          </a:p>
          <a:p>
            <a:pPr marL="0" lvl="0" indent="0">
              <a:buNone/>
            </a:pPr>
            <a:r>
              <a:rPr lang="fr-CA" sz="2800" dirty="0" smtClean="0"/>
              <a:t>6)	Présentez </a:t>
            </a:r>
            <a:r>
              <a:rPr lang="fr-CA" sz="2800" dirty="0"/>
              <a:t>des commentaires cohérents et détaillés </a:t>
            </a:r>
            <a:r>
              <a:rPr lang="fr-CA" sz="2800" dirty="0" smtClean="0"/>
              <a:t>	aux conducteurs.</a:t>
            </a:r>
            <a:endParaRPr lang="en-US" sz="2800" dirty="0"/>
          </a:p>
          <a:p>
            <a:pPr marL="0" lvl="0" indent="0">
              <a:buNone/>
            </a:pPr>
            <a:r>
              <a:rPr lang="fr-CA" sz="2800" dirty="0" smtClean="0"/>
              <a:t>7)	Maintenez </a:t>
            </a:r>
            <a:r>
              <a:rPr lang="fr-CA" sz="2800" dirty="0"/>
              <a:t>un </a:t>
            </a:r>
            <a:r>
              <a:rPr lang="fr-CA" sz="2800" dirty="0" smtClean="0"/>
              <a:t>bon climat.</a:t>
            </a:r>
            <a:endParaRPr lang="en-US" sz="2800" dirty="0"/>
          </a:p>
          <a:p>
            <a:pPr marL="0" indent="0">
              <a:buNone/>
            </a:pPr>
            <a:r>
              <a:rPr lang="fr-CA" sz="2800" dirty="0" smtClean="0"/>
              <a:t>8)	Renforcez </a:t>
            </a:r>
            <a:r>
              <a:rPr lang="fr-CA" sz="2800" dirty="0"/>
              <a:t>l’idée que la sécurité est l’affaire de </a:t>
            </a:r>
            <a:r>
              <a:rPr lang="fr-CA" sz="2800" dirty="0" smtClean="0"/>
              <a:t>tous. </a:t>
            </a:r>
            <a:endParaRPr lang="en-US" sz="2800" dirty="0" smtClean="0"/>
          </a:p>
          <a:p>
            <a:pPr marL="514350" indent="-514350" algn="l" defTabSz="914400">
              <a:spcBef>
                <a:spcPct val="20000"/>
              </a:spcBef>
              <a:buFont typeface="Calibri"/>
              <a:buAutoNum type="arabicParenR"/>
            </a:pPr>
            <a:endParaRPr lang="en-US" sz="2800" dirty="0"/>
          </a:p>
        </p:txBody>
      </p:sp>
    </p:spTree>
    <p:extLst>
      <p:ext uri="{BB962C8B-B14F-4D97-AF65-F5344CB8AC3E}">
        <p14:creationId xmlns="" xmlns:p14="http://schemas.microsoft.com/office/powerpoint/2010/main" val="2364873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b="1" dirty="0"/>
              <a:t>Pourquoi? </a:t>
            </a:r>
            <a:r>
              <a:rPr lang="fr-CA" sz="3600" dirty="0"/>
              <a:t>Les statistiques</a:t>
            </a:r>
            <a:endParaRPr lang="en-US" sz="3600" dirty="0"/>
          </a:p>
        </p:txBody>
      </p:sp>
      <p:sp>
        <p:nvSpPr>
          <p:cNvPr id="3" name="Content Placeholder 2"/>
          <p:cNvSpPr>
            <a:spLocks noGrp="1"/>
          </p:cNvSpPr>
          <p:nvPr>
            <p:ph idx="1"/>
            <p:custDataLst>
              <p:tags r:id="rId2"/>
            </p:custDataLst>
          </p:nvPr>
        </p:nvSpPr>
        <p:spPr>
          <a:xfrm>
            <a:off x="457200" y="1524000"/>
            <a:ext cx="8229600" cy="4525963"/>
          </a:xfrm>
        </p:spPr>
        <p:txBody>
          <a:bodyPr>
            <a:noAutofit/>
          </a:bodyPr>
          <a:lstStyle/>
          <a:p>
            <a:pPr lvl="0"/>
            <a:r>
              <a:rPr lang="fr-CA" sz="2400" dirty="0"/>
              <a:t>Les statistiques montrent que la fatigue constitue un important problème de sécurité </a:t>
            </a:r>
            <a:r>
              <a:rPr lang="fr-CA" sz="2400" dirty="0" smtClean="0"/>
              <a:t>routière.</a:t>
            </a:r>
            <a:endParaRPr lang="en-US" sz="2400" dirty="0"/>
          </a:p>
          <a:p>
            <a:pPr lvl="1"/>
            <a:r>
              <a:rPr lang="fr-CA" sz="2000" dirty="0"/>
              <a:t>Étude sur les causes des accidents </a:t>
            </a:r>
            <a:r>
              <a:rPr lang="fr-CA" sz="2000" dirty="0" smtClean="0"/>
              <a:t>de véhicules lourds :</a:t>
            </a:r>
            <a:endParaRPr lang="en-US" sz="2000" dirty="0"/>
          </a:p>
          <a:p>
            <a:pPr lvl="2"/>
            <a:r>
              <a:rPr lang="fr-CA" sz="1800" dirty="0" smtClean="0"/>
              <a:t>Environ</a:t>
            </a:r>
            <a:r>
              <a:rPr lang="fr-CA" sz="1800" dirty="0"/>
              <a:t> 4 % des accidents </a:t>
            </a:r>
            <a:r>
              <a:rPr lang="fr-CA" sz="1800" dirty="0" smtClean="0"/>
              <a:t>de véhicules lourds </a:t>
            </a:r>
            <a:r>
              <a:rPr lang="fr-CA" sz="1800" dirty="0"/>
              <a:t>avaient pour cause principale l’endormissement du </a:t>
            </a:r>
            <a:r>
              <a:rPr lang="fr-CA" sz="1800" dirty="0" smtClean="0"/>
              <a:t>conducteur. </a:t>
            </a:r>
            <a:endParaRPr lang="en-US" sz="1800" dirty="0"/>
          </a:p>
          <a:p>
            <a:pPr lvl="2"/>
            <a:r>
              <a:rPr lang="fr-CA" sz="1800" dirty="0" smtClean="0"/>
              <a:t>La fatigue du conducteur était un facteur d’environ</a:t>
            </a:r>
            <a:r>
              <a:rPr lang="fr-CA" sz="1800" dirty="0"/>
              <a:t> 13 % </a:t>
            </a:r>
            <a:r>
              <a:rPr lang="fr-CA" sz="1800" dirty="0" smtClean="0"/>
              <a:t>de ces accidents. </a:t>
            </a:r>
            <a:endParaRPr lang="en-US" sz="1800" dirty="0"/>
          </a:p>
          <a:p>
            <a:pPr lvl="1"/>
            <a:r>
              <a:rPr lang="fr-CA" sz="2000" dirty="0"/>
              <a:t>Une étude réalisée en 1990 par le National Transportation </a:t>
            </a:r>
            <a:r>
              <a:rPr lang="fr-CA" sz="2000" dirty="0" err="1"/>
              <a:t>Safety</a:t>
            </a:r>
            <a:r>
              <a:rPr lang="fr-CA" sz="2000" dirty="0"/>
              <a:t> </a:t>
            </a:r>
            <a:r>
              <a:rPr lang="fr-CA" sz="2000" dirty="0" err="1"/>
              <a:t>Board</a:t>
            </a:r>
            <a:r>
              <a:rPr lang="fr-CA" sz="2000" dirty="0"/>
              <a:t> </a:t>
            </a:r>
            <a:r>
              <a:rPr lang="fr-CA" sz="2000" dirty="0" smtClean="0"/>
              <a:t>a montré que sur </a:t>
            </a:r>
            <a:r>
              <a:rPr lang="fr-CA" sz="2000" dirty="0"/>
              <a:t>182 accidents </a:t>
            </a:r>
            <a:r>
              <a:rPr lang="fr-CA" sz="2000" dirty="0" smtClean="0"/>
              <a:t>de véhicules lourds entraînant la mort du conducteur, la </a:t>
            </a:r>
            <a:r>
              <a:rPr lang="fr-CA" sz="2000" dirty="0"/>
              <a:t>fatigue était la cause principale dans </a:t>
            </a:r>
            <a:r>
              <a:rPr lang="fr-CA" sz="2000" dirty="0" smtClean="0"/>
              <a:t>31 % des cas.</a:t>
            </a:r>
            <a:endParaRPr lang="en-US" sz="2000" dirty="0"/>
          </a:p>
          <a:p>
            <a:pPr lvl="1"/>
            <a:r>
              <a:rPr lang="fr-CA" sz="2000" dirty="0"/>
              <a:t>Une étude australienne a révélé que les conducteurs de véhicules lourds qui obtenaient moins de six heures de sommeil étaient trois fois plus </a:t>
            </a:r>
            <a:r>
              <a:rPr lang="fr-CA" sz="2000" dirty="0" smtClean="0"/>
              <a:t>susceptibles d’avoir </a:t>
            </a:r>
            <a:r>
              <a:rPr lang="fr-CA" sz="2000" dirty="0"/>
              <a:t>un incident grave.</a:t>
            </a:r>
            <a:endParaRPr lang="en-US" sz="2000" dirty="0"/>
          </a:p>
        </p:txBody>
      </p:sp>
    </p:spTree>
    <p:extLst>
      <p:ext uri="{BB962C8B-B14F-4D97-AF65-F5344CB8AC3E}">
        <p14:creationId xmlns="" xmlns:p14="http://schemas.microsoft.com/office/powerpoint/2010/main" val="3731264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r>
              <a:rPr lang="fr-CA" sz="3600" b="1" dirty="0"/>
              <a:t>Quoi?</a:t>
            </a:r>
            <a:r>
              <a:rPr lang="fr-CA" sz="3600" dirty="0"/>
              <a:t> Les technologies de gestion de la fatigue</a:t>
            </a:r>
            <a:endParaRPr lang="en-US" sz="3600" dirty="0"/>
          </a:p>
        </p:txBody>
      </p:sp>
      <p:sp>
        <p:nvSpPr>
          <p:cNvPr id="3" name="Content Placeholder 2"/>
          <p:cNvSpPr>
            <a:spLocks noGrp="1"/>
          </p:cNvSpPr>
          <p:nvPr>
            <p:ph idx="1"/>
            <p:custDataLst>
              <p:tags r:id="rId2"/>
            </p:custDataLst>
          </p:nvPr>
        </p:nvSpPr>
        <p:spPr/>
        <p:txBody>
          <a:bodyPr>
            <a:normAutofit/>
          </a:bodyPr>
          <a:lstStyle/>
          <a:p>
            <a:pPr lvl="0"/>
            <a:r>
              <a:rPr lang="fr-CA" sz="2300" dirty="0"/>
              <a:t>Ce sont des technologies de pointe visant à prévenir, à </a:t>
            </a:r>
            <a:r>
              <a:rPr lang="fr-CA" sz="2300" dirty="0" smtClean="0"/>
              <a:t>reconnaître, à signaler et </a:t>
            </a:r>
            <a:r>
              <a:rPr lang="fr-CA" sz="2300" dirty="0"/>
              <a:t>à réduire la fatigue du conducteur et les erreurs de conduite liées à la </a:t>
            </a:r>
            <a:r>
              <a:rPr lang="fr-CA" sz="2300" dirty="0" smtClean="0"/>
              <a:t>fatigue. </a:t>
            </a:r>
            <a:endParaRPr lang="en-US" sz="2300" dirty="0"/>
          </a:p>
          <a:p>
            <a:pPr lvl="0"/>
            <a:r>
              <a:rPr lang="fr-CA" sz="2300" dirty="0"/>
              <a:t>Les TGF interviennent à trois </a:t>
            </a:r>
            <a:r>
              <a:rPr lang="fr-CA" sz="2300" dirty="0" smtClean="0"/>
              <a:t>points de vue :</a:t>
            </a:r>
            <a:endParaRPr lang="en-US" sz="2300" dirty="0"/>
          </a:p>
          <a:p>
            <a:pPr lvl="1"/>
            <a:r>
              <a:rPr lang="fr-CA" sz="2000" dirty="0" smtClean="0"/>
              <a:t>Mesures </a:t>
            </a:r>
            <a:r>
              <a:rPr lang="fr-CA" sz="2000" dirty="0"/>
              <a:t>externes au </a:t>
            </a:r>
            <a:r>
              <a:rPr lang="fr-CA" sz="2000" dirty="0" smtClean="0"/>
              <a:t>conducteur.</a:t>
            </a:r>
            <a:endParaRPr lang="en-US" sz="2000" dirty="0"/>
          </a:p>
          <a:p>
            <a:pPr lvl="1"/>
            <a:r>
              <a:rPr lang="fr-CA" sz="2000" dirty="0" smtClean="0"/>
              <a:t>Mesures </a:t>
            </a:r>
            <a:r>
              <a:rPr lang="fr-CA" sz="2000" dirty="0"/>
              <a:t>physiologiques </a:t>
            </a:r>
            <a:r>
              <a:rPr lang="fr-CA" sz="2000" dirty="0" smtClean="0"/>
              <a:t>et habiletés psychomotrices du conducteur.</a:t>
            </a:r>
            <a:endParaRPr lang="en-US" sz="2000" dirty="0"/>
          </a:p>
          <a:p>
            <a:pPr lvl="1"/>
            <a:r>
              <a:rPr lang="fr-CA" sz="2000" dirty="0" smtClean="0"/>
              <a:t>Cinématique </a:t>
            </a:r>
            <a:r>
              <a:rPr lang="fr-CA" sz="2000" dirty="0"/>
              <a:t>du </a:t>
            </a:r>
            <a:r>
              <a:rPr lang="fr-CA" sz="2000" dirty="0" smtClean="0"/>
              <a:t>véhicule et interventions </a:t>
            </a:r>
            <a:r>
              <a:rPr lang="fr-CA" sz="2000" dirty="0"/>
              <a:t>du </a:t>
            </a:r>
            <a:r>
              <a:rPr lang="fr-CA" sz="2000" dirty="0" smtClean="0"/>
              <a:t>conducteur.</a:t>
            </a:r>
            <a:endParaRPr lang="en-US" sz="2000" dirty="0" smtClean="0"/>
          </a:p>
          <a:p>
            <a:pPr marL="0" indent="0" algn="l" defTabSz="914400">
              <a:spcBef>
                <a:spcPct val="20000"/>
              </a:spcBef>
              <a:buNone/>
            </a:pPr>
            <a:endParaRPr lang="en-US" sz="2100" dirty="0"/>
          </a:p>
        </p:txBody>
      </p:sp>
      <p:pic>
        <p:nvPicPr>
          <p:cNvPr id="7" name="Picture 6"/>
          <p:cNvPicPr>
            <a:picLocks/>
          </p:cNvPicPr>
          <p:nvPr>
            <p:custDataLst>
              <p:tags r:id="rId3"/>
            </p:custDataLst>
          </p:nvPr>
        </p:nvPicPr>
        <p:blipFill>
          <a:blip r:embed="rId7" cstate="print">
            <a:extLst>
              <a:ext uri="{28A0092B-C50C-407E-A947-70E740481C1C}">
                <a14:useLocalDpi xmlns="" xmlns:a14="http://schemas.microsoft.com/office/drawing/2010/main" val="0"/>
              </a:ext>
            </a:extLst>
          </a:blip>
          <a:stretch>
            <a:fillRect/>
          </a:stretch>
        </p:blipFill>
        <p:spPr>
          <a:xfrm>
            <a:off x="5181600" y="4800600"/>
            <a:ext cx="2514600" cy="1417320"/>
          </a:xfrm>
          <a:prstGeom prst="rect">
            <a:avLst/>
          </a:prstGeom>
          <a:ln w="19050">
            <a:solidFill>
              <a:schemeClr val="tx1"/>
            </a:solidFill>
          </a:ln>
        </p:spPr>
      </p:pic>
      <p:pic>
        <p:nvPicPr>
          <p:cNvPr id="9" name="Picture 8"/>
          <p:cNvPicPr>
            <a:picLocks noChangeAspect="1"/>
          </p:cNvPicPr>
          <p:nvPr>
            <p:custDataLst>
              <p:tags r:id="rId4"/>
            </p:custDataLst>
          </p:nvPr>
        </p:nvPicPr>
        <p:blipFill>
          <a:blip r:embed="rId8" cstate="print">
            <a:extLst>
              <a:ext uri="{28A0092B-C50C-407E-A947-70E740481C1C}">
                <a14:useLocalDpi xmlns="" xmlns:a14="http://schemas.microsoft.com/office/drawing/2010/main" val="0"/>
              </a:ext>
            </a:extLst>
          </a:blip>
          <a:stretch>
            <a:fillRect/>
          </a:stretch>
        </p:blipFill>
        <p:spPr>
          <a:xfrm>
            <a:off x="1524000" y="4800600"/>
            <a:ext cx="2514600" cy="1417220"/>
          </a:xfrm>
          <a:prstGeom prst="rect">
            <a:avLst/>
          </a:prstGeom>
          <a:ln w="19050">
            <a:solidFill>
              <a:schemeClr val="tx1"/>
            </a:solidFill>
          </a:ln>
        </p:spPr>
      </p:pic>
    </p:spTree>
    <p:extLst>
      <p:ext uri="{BB962C8B-B14F-4D97-AF65-F5344CB8AC3E}">
        <p14:creationId xmlns="" xmlns:p14="http://schemas.microsoft.com/office/powerpoint/2010/main" val="2295002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b="1" dirty="0"/>
              <a:t>Quoi?</a:t>
            </a:r>
            <a:r>
              <a:rPr lang="fr-CA" sz="3600" dirty="0"/>
              <a:t> Les catégories de TGF</a:t>
            </a:r>
            <a:endParaRPr lang="en-US" sz="3600" dirty="0"/>
          </a:p>
        </p:txBody>
      </p:sp>
      <p:sp>
        <p:nvSpPr>
          <p:cNvPr id="3" name="Content Placeholder 2"/>
          <p:cNvSpPr>
            <a:spLocks noGrp="1"/>
          </p:cNvSpPr>
          <p:nvPr>
            <p:ph idx="1"/>
            <p:custDataLst>
              <p:tags r:id="rId2"/>
            </p:custDataLst>
          </p:nvPr>
        </p:nvSpPr>
        <p:spPr/>
        <p:txBody>
          <a:bodyPr>
            <a:normAutofit/>
          </a:bodyPr>
          <a:lstStyle/>
          <a:p>
            <a:pPr lvl="0"/>
            <a:r>
              <a:rPr lang="fr-CA" dirty="0"/>
              <a:t>Les TGF sont regroupées en deux principales catégories :</a:t>
            </a:r>
            <a:endParaRPr lang="en-US" sz="2800" dirty="0"/>
          </a:p>
          <a:p>
            <a:pPr lvl="1"/>
            <a:r>
              <a:rPr lang="fr-CA" dirty="0" smtClean="0"/>
              <a:t>Pour l’administration</a:t>
            </a:r>
            <a:endParaRPr lang="en-US" sz="2400" dirty="0"/>
          </a:p>
          <a:p>
            <a:pPr lvl="1"/>
            <a:r>
              <a:rPr lang="fr-CA" dirty="0" smtClean="0"/>
              <a:t>Pour le conducteur</a:t>
            </a:r>
            <a:endParaRPr lang="en-US" sz="2400" dirty="0"/>
          </a:p>
          <a:p>
            <a:pPr lvl="0"/>
            <a:r>
              <a:rPr lang="fr-CA" dirty="0"/>
              <a:t>Chacune des </a:t>
            </a:r>
            <a:r>
              <a:rPr lang="fr-CA" dirty="0" smtClean="0"/>
              <a:t>catégories comprend </a:t>
            </a:r>
            <a:r>
              <a:rPr lang="fr-CA" dirty="0"/>
              <a:t>deux sous-ensembles de TGF :</a:t>
            </a:r>
            <a:endParaRPr lang="en-US" sz="2800" dirty="0"/>
          </a:p>
          <a:p>
            <a:pPr lvl="1"/>
            <a:r>
              <a:rPr lang="fr-CA" dirty="0" smtClean="0"/>
              <a:t>À </a:t>
            </a:r>
            <a:r>
              <a:rPr lang="fr-CA" dirty="0"/>
              <a:t>l’intérieur du </a:t>
            </a:r>
            <a:r>
              <a:rPr lang="fr-CA" dirty="0" smtClean="0"/>
              <a:t>véhicule</a:t>
            </a:r>
            <a:endParaRPr lang="en-US" sz="2400" dirty="0"/>
          </a:p>
          <a:p>
            <a:pPr lvl="1"/>
            <a:r>
              <a:rPr lang="fr-CA" dirty="0" smtClean="0"/>
              <a:t>À </a:t>
            </a:r>
            <a:r>
              <a:rPr lang="fr-CA" dirty="0"/>
              <a:t>l’extérieur du </a:t>
            </a:r>
            <a:r>
              <a:rPr lang="fr-CA" dirty="0" smtClean="0"/>
              <a:t>véhicule</a:t>
            </a:r>
            <a:endParaRPr lang="en-US" dirty="0"/>
          </a:p>
        </p:txBody>
      </p:sp>
    </p:spTree>
    <p:extLst>
      <p:ext uri="{BB962C8B-B14F-4D97-AF65-F5344CB8AC3E}">
        <p14:creationId xmlns="" xmlns:p14="http://schemas.microsoft.com/office/powerpoint/2010/main" val="1327651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1"/>
</p:tagLst>
</file>

<file path=ppt/tags/tag147.xml><?xml version="1.0" encoding="utf-8"?>
<p:tagLst xmlns:a="http://schemas.openxmlformats.org/drawingml/2006/main" xmlns:r="http://schemas.openxmlformats.org/officeDocument/2006/relationships" xmlns:p="http://schemas.openxmlformats.org/presentationml/2006/main">
  <p:tag name="NUM" val="2"/>
</p:tagLst>
</file>

<file path=ppt/tags/tag148.xml><?xml version="1.0" encoding="utf-8"?>
<p:tagLst xmlns:a="http://schemas.openxmlformats.org/drawingml/2006/main" xmlns:r="http://schemas.openxmlformats.org/officeDocument/2006/relationships" xmlns:p="http://schemas.openxmlformats.org/presentationml/2006/main">
  <p:tag name="NUM" val="3"/>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4"/>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1"/>
</p:tagLst>
</file>

<file path=ppt/tags/tag163.xml><?xml version="1.0" encoding="utf-8"?>
<p:tagLst xmlns:a="http://schemas.openxmlformats.org/drawingml/2006/main" xmlns:r="http://schemas.openxmlformats.org/officeDocument/2006/relationships" xmlns:p="http://schemas.openxmlformats.org/presentationml/2006/main">
  <p:tag name="NUM" val="2"/>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1"/>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4"/>
</p:tagLst>
</file>

<file path=ppt/tags/tag185.xml><?xml version="1.0" encoding="utf-8"?>
<p:tagLst xmlns:a="http://schemas.openxmlformats.org/drawingml/2006/main" xmlns:r="http://schemas.openxmlformats.org/officeDocument/2006/relationships" xmlns:p="http://schemas.openxmlformats.org/presentationml/2006/main">
  <p:tag name="NUM" val="5"/>
</p:tagLst>
</file>

<file path=ppt/tags/tag186.xml><?xml version="1.0" encoding="utf-8"?>
<p:tagLst xmlns:a="http://schemas.openxmlformats.org/drawingml/2006/main" xmlns:r="http://schemas.openxmlformats.org/officeDocument/2006/relationships" xmlns:p="http://schemas.openxmlformats.org/presentationml/2006/main">
  <p:tag name="NUM" val="6"/>
</p:tagLst>
</file>

<file path=ppt/tags/tag187.xml><?xml version="1.0" encoding="utf-8"?>
<p:tagLst xmlns:a="http://schemas.openxmlformats.org/drawingml/2006/main" xmlns:r="http://schemas.openxmlformats.org/officeDocument/2006/relationships" xmlns:p="http://schemas.openxmlformats.org/presentationml/2006/main">
  <p:tag name="NUM" val="7"/>
</p:tagLst>
</file>

<file path=ppt/tags/tag188.xml><?xml version="1.0" encoding="utf-8"?>
<p:tagLst xmlns:a="http://schemas.openxmlformats.org/drawingml/2006/main" xmlns:r="http://schemas.openxmlformats.org/officeDocument/2006/relationships" xmlns:p="http://schemas.openxmlformats.org/presentationml/2006/main">
  <p:tag name="NUM" val="8"/>
</p:tagLst>
</file>

<file path=ppt/tags/tag189.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190.xml><?xml version="1.0" encoding="utf-8"?>
<p:tagLst xmlns:a="http://schemas.openxmlformats.org/drawingml/2006/main" xmlns:r="http://schemas.openxmlformats.org/officeDocument/2006/relationships" xmlns:p="http://schemas.openxmlformats.org/presentationml/2006/main">
  <p:tag name="NUM" val="10"/>
</p:tagLst>
</file>

<file path=ppt/tags/tag191.xml><?xml version="1.0" encoding="utf-8"?>
<p:tagLst xmlns:a="http://schemas.openxmlformats.org/drawingml/2006/main" xmlns:r="http://schemas.openxmlformats.org/officeDocument/2006/relationships" xmlns:p="http://schemas.openxmlformats.org/presentationml/2006/main">
  <p:tag name="NUM" val="11"/>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1"/>
</p:tagLst>
</file>

<file path=ppt/tags/tag195.xml><?xml version="1.0" encoding="utf-8"?>
<p:tagLst xmlns:a="http://schemas.openxmlformats.org/drawingml/2006/main" xmlns:r="http://schemas.openxmlformats.org/officeDocument/2006/relationships" xmlns:p="http://schemas.openxmlformats.org/presentationml/2006/main">
  <p:tag name="NUM" val="2"/>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DF55FE2AFCA841960F7B1435022C93" ma:contentTypeVersion="0" ma:contentTypeDescription="Create a new document." ma:contentTypeScope="" ma:versionID="87742fe2b63400c7eec9599042218f6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A40122-BA47-4CB7-9C03-EF96EE472998}">
  <ds:schemaRefs>
    <ds:schemaRef ds:uri="http://schemas.microsoft.com/sharepoint/v3/contenttype/forms"/>
  </ds:schemaRefs>
</ds:datastoreItem>
</file>

<file path=customXml/itemProps2.xml><?xml version="1.0" encoding="utf-8"?>
<ds:datastoreItem xmlns:ds="http://schemas.openxmlformats.org/officeDocument/2006/customXml" ds:itemID="{18236BE5-6641-44B7-B943-706EE57D7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280115-8461-42FE-898D-BB03CBF3C2F2}">
  <ds:schemaRef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71025</TotalTime>
  <Words>2800</Words>
  <Application>Microsoft Office PowerPoint</Application>
  <PresentationFormat>Affichage à l'écran (4:3)</PresentationFormat>
  <Paragraphs>1173</Paragraphs>
  <Slides>68</Slides>
  <Notes>68</Notes>
  <HiddenSlides>0</HiddenSlides>
  <MMClips>0</MMClips>
  <ScaleCrop>false</ScaleCrop>
  <HeadingPairs>
    <vt:vector size="4" baseType="variant">
      <vt:variant>
        <vt:lpstr>Thème</vt:lpstr>
      </vt:variant>
      <vt:variant>
        <vt:i4>1</vt:i4>
      </vt:variant>
      <vt:variant>
        <vt:lpstr>Titres des diapositives</vt:lpstr>
      </vt:variant>
      <vt:variant>
        <vt:i4>68</vt:i4>
      </vt:variant>
    </vt:vector>
  </HeadingPairs>
  <TitlesOfParts>
    <vt:vector size="69" baseType="lpstr">
      <vt:lpstr>Office Theme</vt:lpstr>
      <vt:lpstr> Module 10 : Technologies de détection et de gestion de la fatigue </vt:lpstr>
      <vt:lpstr>Module 10 : Présentation</vt:lpstr>
      <vt:lpstr>Sigles et acronymes utilisés dans ce module </vt:lpstr>
      <vt:lpstr>Objectifs du module 10</vt:lpstr>
      <vt:lpstr>Leçon 1 : Les technologies de gestion de la fatigue : quoi, pourquoi et comment?</vt:lpstr>
      <vt:lpstr>Pourquoi? Comprendre le problème </vt:lpstr>
      <vt:lpstr>Pourquoi? Les statistiques</vt:lpstr>
      <vt:lpstr>Quoi? Les technologies de gestion de la fatigue</vt:lpstr>
      <vt:lpstr>Quoi? Les catégories de TGF</vt:lpstr>
      <vt:lpstr>Quoi? Les principales relations entre les TGF</vt:lpstr>
      <vt:lpstr>Quoi? Les TGF pour l’administration (1 de 3)</vt:lpstr>
      <vt:lpstr>Quoi? Les TGF pour l’administration (2 de 3)</vt:lpstr>
      <vt:lpstr>Quoi? Les TGF pour l’administration (3 de 3)</vt:lpstr>
      <vt:lpstr>Quoi? Les TGF pour le conducteur (1 de 3)</vt:lpstr>
      <vt:lpstr>Quoi? Les TGF pour le conducteur (2 de 3)</vt:lpstr>
      <vt:lpstr>Quoi? Les TGF pour le conducteur (3 de 3)</vt:lpstr>
      <vt:lpstr>Comment? La base conceptuelle des TGF</vt:lpstr>
      <vt:lpstr>Comment? Les mesures physiologiques        (1 de 3)</vt:lpstr>
      <vt:lpstr>Comment? Les mesures physiologiques    (2 de 3)</vt:lpstr>
      <vt:lpstr>Comment? Les mesures physiologiques     (3 de 3)</vt:lpstr>
      <vt:lpstr>Comment? Les habiletés psychomotrices  (1 de 2)</vt:lpstr>
      <vt:lpstr>Comment? Les habiletés psychomotrices  (2 de 2)</vt:lpstr>
      <vt:lpstr>Comment? L’encadrement basé sur le comportement (1 de 2)</vt:lpstr>
      <vt:lpstr>Comment? L’encadrement basé sur le comportement (2 de 2) </vt:lpstr>
      <vt:lpstr>Comment? Cinématique du véhicule et interventions du conducteur (1 de 2)</vt:lpstr>
      <vt:lpstr>Comment? Cinématique du véhicule et interventions du conducteur (2 de 2)</vt:lpstr>
      <vt:lpstr>Systèmes de TGF à mesure unique versus à mesures multiples</vt:lpstr>
      <vt:lpstr>Comprendre les TGF</vt:lpstr>
      <vt:lpstr>Il n’existe pas de solution magique</vt:lpstr>
      <vt:lpstr>Leçon 2 : Exemples de technologies actuelles</vt:lpstr>
      <vt:lpstr>Instantané de la situation</vt:lpstr>
      <vt:lpstr>Informer et non recommander</vt:lpstr>
      <vt:lpstr>Les TGF basées sur des mesures physiologiques : actigraphe</vt:lpstr>
      <vt:lpstr>La montre Motionlogger® de Ambulatory Monitoring (1 de 2)</vt:lpstr>
      <vt:lpstr>La montre Motionlogger® de Ambulatory Monitoring (2 de 2)</vt:lpstr>
      <vt:lpstr>Les TGF basées sur des mesures physiologiques : mesures oculaires </vt:lpstr>
      <vt:lpstr>Le détecteur de la fatigue du conducteur EA 401 de EyeAlert™</vt:lpstr>
      <vt:lpstr>Le système de surveillance de la  vigilance d’Optalert (1 de 2) </vt:lpstr>
      <vt:lpstr>Le système de surveillance de la  vigilance d’Optalert (2 de 2)</vt:lpstr>
      <vt:lpstr>Les TGF utilisant la cinématique du véhicule et les interventions du conducteur </vt:lpstr>
      <vt:lpstr>Le système de suivi de voie Autovue de Bendix Commercial Vehicle Systems</vt:lpstr>
      <vt:lpstr>Le système d’avertissement pour conducteurs fatigués ASTID de Fatigue Management International (1 de 2)</vt:lpstr>
      <vt:lpstr>Le système d’avertissement pour conducteurs fatigués ASTID de Fatigue Management International (2 de 2) </vt:lpstr>
      <vt:lpstr>Les TGF basées sur l’encadrement du comportement</vt:lpstr>
      <vt:lpstr> DriveCam</vt:lpstr>
      <vt:lpstr>Les TGF basées sur les habiletés psychomotrices</vt:lpstr>
      <vt:lpstr>Le Critical Tracking Task de Systems Technology</vt:lpstr>
      <vt:lpstr>Les TGF pour la planification des horaires et des voyages</vt:lpstr>
      <vt:lpstr>L’outil FAST de Fatigue Science</vt:lpstr>
      <vt:lpstr>Leçon 3 : Points à considérer lors de la mise en œuvre et lignes directrices pour les opérations</vt:lpstr>
      <vt:lpstr>Coût des TGF</vt:lpstr>
      <vt:lpstr>Rendement de l’investissement</vt:lpstr>
      <vt:lpstr>Rendement de l’investissement : exemple du système de suivi de voie</vt:lpstr>
      <vt:lpstr>Taille du parc de véhicules et emplacement des terminaux</vt:lpstr>
      <vt:lpstr>Responsabilités juridiques possibles</vt:lpstr>
      <vt:lpstr>Comportement du conducteur : influences possibles</vt:lpstr>
      <vt:lpstr>Politiques de conformité destinées aux conducteurs</vt:lpstr>
      <vt:lpstr>Mesures de la performance des conducteurs</vt:lpstr>
      <vt:lpstr>Adhésion des conducteurs</vt:lpstr>
      <vt:lpstr>Formation sur les TGF</vt:lpstr>
      <vt:lpstr>Protocoles opérationnels</vt:lpstr>
      <vt:lpstr>Questions fondamentales</vt:lpstr>
      <vt:lpstr>Évaluation des TGF</vt:lpstr>
      <vt:lpstr>Conclusion : Bilan et résumé</vt:lpstr>
      <vt:lpstr>Définition des TGF et catégories</vt:lpstr>
      <vt:lpstr>Concepts à la base des TGF</vt:lpstr>
      <vt:lpstr>Les TGF : la partie d’un tout</vt:lpstr>
      <vt:lpstr>Meilleures pratiques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dc:title>
  <dc:creator>stidwell</dc:creator>
  <cp:lastModifiedBy>Rév. ling</cp:lastModifiedBy>
  <cp:revision>1456</cp:revision>
  <cp:lastPrinted>2011-10-13T01:52:21Z</cp:lastPrinted>
  <dcterms:created xsi:type="dcterms:W3CDTF">2011-10-03T14:33:27Z</dcterms:created>
  <dcterms:modified xsi:type="dcterms:W3CDTF">2013-06-18T12:44:32Z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0x0101007CDF55FE2AFCA841960F7B1435022C93</vt:lpwstr>
  </property>
</Properties>
</file>