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wav" ContentType="audio/wav"/>
  <Default Extension="wmv" ContentType="video/x-ms-wmv"/>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2.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7.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notesSlides/notesSlide19.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3.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4.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6.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2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3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34.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3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37.xml" ContentType="application/vnd.openxmlformats-officedocument.presentationml.notesSlide+xml"/>
  <Override PartName="/ppt/tags/tag97.xml" ContentType="application/vnd.openxmlformats-officedocument.presentationml.tags+xml"/>
  <Override PartName="/ppt/notesSlides/notesSlide3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3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4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42.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43.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7.xml" ContentType="application/vnd.openxmlformats-officedocument.presentationml.tags+xml"/>
  <Override PartName="/ppt/tags/tag118.xml" ContentType="application/vnd.openxmlformats-officedocument.presentationml.tags+xml"/>
  <Override PartName="/ppt/notesSlides/notesSlide4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notesSlides/notesSlide46.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48.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49.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50.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51.xml" ContentType="application/vnd.openxmlformats-officedocument.presentationml.notesSlide+xml"/>
  <Override PartName="/ppt/tags/tag132.xml" ContentType="application/vnd.openxmlformats-officedocument.presentationml.tags+xml"/>
  <Override PartName="/ppt/notesSlides/notesSlide52.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53.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54.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55.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56.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57.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5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5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60.xml" ContentType="application/vnd.openxmlformats-officedocument.presentationml.notesSlide+xml"/>
  <Override PartName="/ppt/tags/tag162.xml" ContentType="application/vnd.openxmlformats-officedocument.presentationml.tags+xml"/>
  <Override PartName="/ppt/tags/tag163.xml" ContentType="application/vnd.openxmlformats-officedocument.presentationml.tags+xml"/>
  <Override PartName="/ppt/notesSlides/notesSlide61.xml" ContentType="application/vnd.openxmlformats-officedocument.presentationml.notesSlide+xml"/>
  <Override PartName="/ppt/tags/tag164.xml" ContentType="application/vnd.openxmlformats-officedocument.presentationml.tags+xml"/>
  <Override PartName="/ppt/tags/tag165.xml" ContentType="application/vnd.openxmlformats-officedocument.presentationml.tags+xml"/>
  <Override PartName="/ppt/notesSlides/notesSlide62.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notesSlides/notesSlide63.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notesSlides/notesSlide64.xml" ContentType="application/vnd.openxmlformats-officedocument.presentationml.notesSlide+xml"/>
  <Override PartName="/ppt/tags/tag170.xml" ContentType="application/vnd.openxmlformats-officedocument.presentationml.tags+xml"/>
  <Override PartName="/ppt/notesSlides/notesSlide65.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66.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67.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68.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69.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70.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notesSlides/notesSlide71.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72.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73.xml" ContentType="application/vnd.openxmlformats-officedocument.presentationml.notesSlide+xml"/>
  <Override PartName="/ppt/tags/tag194.xml" ContentType="application/vnd.openxmlformats-officedocument.presentationml.tags+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9"/>
  </p:notesMasterIdLst>
  <p:handoutMasterIdLst>
    <p:handoutMasterId r:id="rId80"/>
  </p:handoutMasterIdLst>
  <p:sldIdLst>
    <p:sldId id="396" r:id="rId5"/>
    <p:sldId id="397" r:id="rId6"/>
    <p:sldId id="519" r:id="rId7"/>
    <p:sldId id="401" r:id="rId8"/>
    <p:sldId id="449" r:id="rId9"/>
    <p:sldId id="402" r:id="rId10"/>
    <p:sldId id="405" r:id="rId11"/>
    <p:sldId id="407" r:id="rId12"/>
    <p:sldId id="409" r:id="rId13"/>
    <p:sldId id="520" r:id="rId14"/>
    <p:sldId id="521" r:id="rId15"/>
    <p:sldId id="522" r:id="rId16"/>
    <p:sldId id="416" r:id="rId17"/>
    <p:sldId id="418" r:id="rId18"/>
    <p:sldId id="534" r:id="rId19"/>
    <p:sldId id="537" r:id="rId20"/>
    <p:sldId id="535" r:id="rId21"/>
    <p:sldId id="536" r:id="rId22"/>
    <p:sldId id="276" r:id="rId23"/>
    <p:sldId id="476" r:id="rId24"/>
    <p:sldId id="477" r:id="rId25"/>
    <p:sldId id="553" r:id="rId26"/>
    <p:sldId id="523" r:id="rId27"/>
    <p:sldId id="330" r:id="rId28"/>
    <p:sldId id="331" r:id="rId29"/>
    <p:sldId id="414" r:id="rId30"/>
    <p:sldId id="337" r:id="rId31"/>
    <p:sldId id="427" r:id="rId32"/>
    <p:sldId id="338" r:id="rId33"/>
    <p:sldId id="335" r:id="rId34"/>
    <p:sldId id="528" r:id="rId35"/>
    <p:sldId id="313" r:id="rId36"/>
    <p:sldId id="538" r:id="rId37"/>
    <p:sldId id="539" r:id="rId38"/>
    <p:sldId id="540" r:id="rId39"/>
    <p:sldId id="541" r:id="rId40"/>
    <p:sldId id="542" r:id="rId41"/>
    <p:sldId id="524" r:id="rId42"/>
    <p:sldId id="482" r:id="rId43"/>
    <p:sldId id="481" r:id="rId44"/>
    <p:sldId id="533" r:id="rId45"/>
    <p:sldId id="531" r:id="rId46"/>
    <p:sldId id="485" r:id="rId47"/>
    <p:sldId id="530" r:id="rId48"/>
    <p:sldId id="486" r:id="rId49"/>
    <p:sldId id="532" r:id="rId50"/>
    <p:sldId id="543" r:id="rId51"/>
    <p:sldId id="544" r:id="rId52"/>
    <p:sldId id="545" r:id="rId53"/>
    <p:sldId id="546" r:id="rId54"/>
    <p:sldId id="547" r:id="rId55"/>
    <p:sldId id="525" r:id="rId56"/>
    <p:sldId id="495" r:id="rId57"/>
    <p:sldId id="496" r:id="rId58"/>
    <p:sldId id="497" r:id="rId59"/>
    <p:sldId id="502" r:id="rId60"/>
    <p:sldId id="501" r:id="rId61"/>
    <p:sldId id="498" r:id="rId62"/>
    <p:sldId id="499" r:id="rId63"/>
    <p:sldId id="548" r:id="rId64"/>
    <p:sldId id="549" r:id="rId65"/>
    <p:sldId id="550" r:id="rId66"/>
    <p:sldId id="551" r:id="rId67"/>
    <p:sldId id="552" r:id="rId68"/>
    <p:sldId id="507" r:id="rId69"/>
    <p:sldId id="508" r:id="rId70"/>
    <p:sldId id="509" r:id="rId71"/>
    <p:sldId id="510" r:id="rId72"/>
    <p:sldId id="511" r:id="rId73"/>
    <p:sldId id="512" r:id="rId74"/>
    <p:sldId id="513" r:id="rId75"/>
    <p:sldId id="514" r:id="rId76"/>
    <p:sldId id="515" r:id="rId77"/>
    <p:sldId id="517" r:id="rId7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endrine Audet, Littera" initials="C. A." lastIdx="17" clrIdx="0"/>
  <p:cmAuthor id="1" name="Rév. ling" initials="Rév. ling" lastIdx="6" clrIdx="1"/>
  <p:cmAuthor id="2" name="les38" initials="SarLef"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67" autoAdjust="0"/>
    <p:restoredTop sz="93501" autoAdjust="0"/>
  </p:normalViewPr>
  <p:slideViewPr>
    <p:cSldViewPr>
      <p:cViewPr varScale="1">
        <p:scale>
          <a:sx n="103" d="100"/>
          <a:sy n="103" d="100"/>
        </p:scale>
        <p:origin x="2142" y="11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47024"/>
    </p:cViewPr>
  </p:sorterViewPr>
  <p:notesViewPr>
    <p:cSldViewPr>
      <p:cViewPr>
        <p:scale>
          <a:sx n="140" d="100"/>
          <a:sy n="140" d="100"/>
        </p:scale>
        <p:origin x="-76" y="42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9D950-323B-4954-82FC-E084DFBA0090}" type="doc">
      <dgm:prSet loTypeId="urn:microsoft.com/office/officeart/2005/8/layout/hList6" loCatId="list" qsTypeId="urn:microsoft.com/office/officeart/2005/8/quickstyle/3d1" qsCatId="3D" csTypeId="urn:microsoft.com/office/officeart/2005/8/colors/colorful1#1" csCatId="colorful" phldr="1"/>
      <dgm:spPr/>
      <dgm:t>
        <a:bodyPr/>
        <a:lstStyle/>
        <a:p>
          <a:endParaRPr lang="en-US"/>
        </a:p>
      </dgm:t>
    </dgm:pt>
    <dgm:pt modelId="{486FF4F6-D14C-421F-AD8B-7DF47923F5A0}">
      <dgm:prSet phldrT="[Text]" custT="1"/>
      <dgm:spPr/>
      <dgm:t>
        <a:bodyPr/>
        <a:lstStyle/>
        <a:p>
          <a:r>
            <a:rPr lang="fr-CA" sz="2200" b="1" dirty="0"/>
            <a:t>Pression d’air positive continue (CPAP)</a:t>
          </a:r>
        </a:p>
        <a:p>
          <a:r>
            <a:rPr lang="fr-CA" sz="2200" dirty="0"/>
            <a:t>Insuffle un flux régulier et continu d’air sous pression, conforme aux besoins établis préalablement par des tests</a:t>
          </a:r>
          <a:endParaRPr lang="en-US" sz="2200" b="0" i="0" dirty="0">
            <a:latin typeface="Calibri"/>
          </a:endParaRPr>
        </a:p>
      </dgm:t>
    </dgm:pt>
    <dgm:pt modelId="{946161B2-6FF7-41D2-BBA9-4E31A35DD922}" type="parTrans" cxnId="{2670B0A8-9B57-432B-89D6-183A6E7A4743}">
      <dgm:prSet/>
      <dgm:spPr/>
      <dgm:t>
        <a:bodyPr/>
        <a:lstStyle/>
        <a:p>
          <a:endParaRPr lang="en-US"/>
        </a:p>
      </dgm:t>
    </dgm:pt>
    <dgm:pt modelId="{723DB015-80E7-4E0E-A4D0-3C258E5BE823}" type="sibTrans" cxnId="{2670B0A8-9B57-432B-89D6-183A6E7A4743}">
      <dgm:prSet/>
      <dgm:spPr/>
      <dgm:t>
        <a:bodyPr/>
        <a:lstStyle/>
        <a:p>
          <a:endParaRPr lang="en-US"/>
        </a:p>
      </dgm:t>
    </dgm:pt>
    <dgm:pt modelId="{C93EEA21-1834-406F-9F18-5E760E845592}">
      <dgm:prSet phldrT="[Text]" custT="1"/>
      <dgm:spPr/>
      <dgm:t>
        <a:bodyPr/>
        <a:lstStyle/>
        <a:p>
          <a:r>
            <a:rPr lang="fr-CA" sz="2200" b="1" dirty="0"/>
            <a:t>Pression d’air positive automatique (APAP)</a:t>
          </a:r>
        </a:p>
        <a:p>
          <a:r>
            <a:rPr lang="fr-CA" sz="2200" dirty="0"/>
            <a:t>Surveille la respiration pour établir la pression d’air nécessaire à un moment donné.</a:t>
          </a:r>
          <a:endParaRPr lang="en-US" sz="2200" dirty="0"/>
        </a:p>
        <a:p>
          <a:r>
            <a:rPr lang="fr-CA" sz="2200" dirty="0"/>
            <a:t>S’ajuste automatiquement en fonction des changements ambiants ou des besoins de pression d’air</a:t>
          </a:r>
          <a:endParaRPr lang="en-US" sz="2200" b="0" i="0" dirty="0">
            <a:latin typeface="Calibri"/>
          </a:endParaRPr>
        </a:p>
      </dgm:t>
    </dgm:pt>
    <dgm:pt modelId="{97F89247-3A1A-46FE-9418-9105A0EAEE62}" type="parTrans" cxnId="{8BE6322D-EB6D-443A-A307-2BC14C1EA9DC}">
      <dgm:prSet/>
      <dgm:spPr/>
      <dgm:t>
        <a:bodyPr/>
        <a:lstStyle/>
        <a:p>
          <a:endParaRPr lang="en-US"/>
        </a:p>
      </dgm:t>
    </dgm:pt>
    <dgm:pt modelId="{AFF3DC9C-DBFC-457A-8913-6E210864A0FF}" type="sibTrans" cxnId="{8BE6322D-EB6D-443A-A307-2BC14C1EA9DC}">
      <dgm:prSet/>
      <dgm:spPr/>
      <dgm:t>
        <a:bodyPr/>
        <a:lstStyle/>
        <a:p>
          <a:endParaRPr lang="en-US"/>
        </a:p>
      </dgm:t>
    </dgm:pt>
    <dgm:pt modelId="{B74D5E03-9E6D-4AC0-BF79-18E98759C3D8}" type="pres">
      <dgm:prSet presAssocID="{DF39D950-323B-4954-82FC-E084DFBA0090}" presName="Name0" presStyleCnt="0">
        <dgm:presLayoutVars>
          <dgm:dir/>
          <dgm:resizeHandles val="exact"/>
        </dgm:presLayoutVars>
      </dgm:prSet>
      <dgm:spPr/>
    </dgm:pt>
    <dgm:pt modelId="{4F8DF415-2ED8-4E04-AC76-40642BC7D28E}" type="pres">
      <dgm:prSet presAssocID="{486FF4F6-D14C-421F-AD8B-7DF47923F5A0}" presName="node" presStyleLbl="node1" presStyleIdx="0" presStyleCnt="2" custScaleX="105324" custLinFactNeighborX="-55935" custLinFactNeighborY="0">
        <dgm:presLayoutVars>
          <dgm:bulletEnabled val="1"/>
        </dgm:presLayoutVars>
      </dgm:prSet>
      <dgm:spPr/>
    </dgm:pt>
    <dgm:pt modelId="{73BF8B33-AA6F-4324-92B4-03033A0C7DB1}" type="pres">
      <dgm:prSet presAssocID="{723DB015-80E7-4E0E-A4D0-3C258E5BE823}" presName="sibTrans" presStyleCnt="0"/>
      <dgm:spPr/>
    </dgm:pt>
    <dgm:pt modelId="{FE3021FE-9A5F-4DDA-8AEF-93F36B1E8CC0}" type="pres">
      <dgm:prSet presAssocID="{C93EEA21-1834-406F-9F18-5E760E845592}" presName="node" presStyleLbl="node1" presStyleIdx="1" presStyleCnt="2" custScaleX="112796">
        <dgm:presLayoutVars>
          <dgm:bulletEnabled val="1"/>
        </dgm:presLayoutVars>
      </dgm:prSet>
      <dgm:spPr/>
    </dgm:pt>
  </dgm:ptLst>
  <dgm:cxnLst>
    <dgm:cxn modelId="{8BE6322D-EB6D-443A-A307-2BC14C1EA9DC}" srcId="{DF39D950-323B-4954-82FC-E084DFBA0090}" destId="{C93EEA21-1834-406F-9F18-5E760E845592}" srcOrd="1" destOrd="0" parTransId="{97F89247-3A1A-46FE-9418-9105A0EAEE62}" sibTransId="{AFF3DC9C-DBFC-457A-8913-6E210864A0FF}"/>
    <dgm:cxn modelId="{78206341-9A56-4CAB-BCF9-31272A2D3968}" type="presOf" srcId="{DF39D950-323B-4954-82FC-E084DFBA0090}" destId="{B74D5E03-9E6D-4AC0-BF79-18E98759C3D8}" srcOrd="0" destOrd="0" presId="urn:microsoft.com/office/officeart/2005/8/layout/hList6"/>
    <dgm:cxn modelId="{ECB46C77-1AA4-4B8E-86CE-045023FB80EA}" type="presOf" srcId="{C93EEA21-1834-406F-9F18-5E760E845592}" destId="{FE3021FE-9A5F-4DDA-8AEF-93F36B1E8CC0}" srcOrd="0" destOrd="0" presId="urn:microsoft.com/office/officeart/2005/8/layout/hList6"/>
    <dgm:cxn modelId="{2670B0A8-9B57-432B-89D6-183A6E7A4743}" srcId="{DF39D950-323B-4954-82FC-E084DFBA0090}" destId="{486FF4F6-D14C-421F-AD8B-7DF47923F5A0}" srcOrd="0" destOrd="0" parTransId="{946161B2-6FF7-41D2-BBA9-4E31A35DD922}" sibTransId="{723DB015-80E7-4E0E-A4D0-3C258E5BE823}"/>
    <dgm:cxn modelId="{90EC14D8-0B51-4133-8485-8B58845BE297}" type="presOf" srcId="{486FF4F6-D14C-421F-AD8B-7DF47923F5A0}" destId="{4F8DF415-2ED8-4E04-AC76-40642BC7D28E}" srcOrd="0" destOrd="0" presId="urn:microsoft.com/office/officeart/2005/8/layout/hList6"/>
    <dgm:cxn modelId="{1E37C1B3-E115-469B-8665-9BA855C5AF8B}" type="presParOf" srcId="{B74D5E03-9E6D-4AC0-BF79-18E98759C3D8}" destId="{4F8DF415-2ED8-4E04-AC76-40642BC7D28E}" srcOrd="0" destOrd="0" presId="urn:microsoft.com/office/officeart/2005/8/layout/hList6"/>
    <dgm:cxn modelId="{CFE01DAD-5D4D-472D-9733-651403967268}" type="presParOf" srcId="{B74D5E03-9E6D-4AC0-BF79-18E98759C3D8}" destId="{73BF8B33-AA6F-4324-92B4-03033A0C7DB1}" srcOrd="1" destOrd="0" presId="urn:microsoft.com/office/officeart/2005/8/layout/hList6"/>
    <dgm:cxn modelId="{E454CA98-86FC-4220-9686-3A5FB158BC89}" type="presParOf" srcId="{B74D5E03-9E6D-4AC0-BF79-18E98759C3D8}" destId="{FE3021FE-9A5F-4DDA-8AEF-93F36B1E8CC0}" srcOrd="2" destOrd="0" presId="urn:microsoft.com/office/officeart/2005/8/layout/h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DF415-2ED8-4E04-AC76-40642BC7D28E}">
      <dsp:nvSpPr>
        <dsp:cNvPr id="0" name=""/>
        <dsp:cNvSpPr/>
      </dsp:nvSpPr>
      <dsp:spPr>
        <a:xfrm rot="16200000">
          <a:off x="-384291" y="384291"/>
          <a:ext cx="4678363" cy="3909780"/>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r>
            <a:rPr lang="fr-CA" sz="2200" b="1" kern="1200" dirty="0"/>
            <a:t>Pression d’air positive continue (CPAP)</a:t>
          </a:r>
        </a:p>
        <a:p>
          <a:pPr marL="0" lvl="0" indent="0" algn="ctr" defTabSz="977900">
            <a:lnSpc>
              <a:spcPct val="90000"/>
            </a:lnSpc>
            <a:spcBef>
              <a:spcPct val="0"/>
            </a:spcBef>
            <a:spcAft>
              <a:spcPct val="35000"/>
            </a:spcAft>
            <a:buNone/>
          </a:pPr>
          <a:r>
            <a:rPr lang="fr-CA" sz="2200" kern="1200" dirty="0"/>
            <a:t>Insuffle un flux régulier et continu d’air sous pression, conforme aux besoins établis préalablement par des tests</a:t>
          </a:r>
          <a:endParaRPr lang="en-US" sz="2200" b="0" i="0" kern="1200" dirty="0">
            <a:latin typeface="Calibri"/>
          </a:endParaRPr>
        </a:p>
      </dsp:txBody>
      <dsp:txXfrm rot="5400000">
        <a:off x="1" y="935672"/>
        <a:ext cx="3909780" cy="2807017"/>
      </dsp:txXfrm>
    </dsp:sp>
    <dsp:sp modelId="{FE3021FE-9A5F-4DDA-8AEF-93F36B1E8CC0}">
      <dsp:nvSpPr>
        <dsp:cNvPr id="0" name=""/>
        <dsp:cNvSpPr/>
      </dsp:nvSpPr>
      <dsp:spPr>
        <a:xfrm rot="16200000">
          <a:off x="3945914" y="245605"/>
          <a:ext cx="4678363" cy="4187151"/>
        </a:xfrm>
        <a:prstGeom prst="flowChartManualOperati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0" tIns="0" rIns="139700" bIns="0" numCol="1" spcCol="1270" anchor="ctr" anchorCtr="0">
          <a:noAutofit/>
        </a:bodyPr>
        <a:lstStyle/>
        <a:p>
          <a:pPr marL="0" lvl="0" indent="0" algn="ctr" defTabSz="977900">
            <a:lnSpc>
              <a:spcPct val="90000"/>
            </a:lnSpc>
            <a:spcBef>
              <a:spcPct val="0"/>
            </a:spcBef>
            <a:spcAft>
              <a:spcPct val="35000"/>
            </a:spcAft>
            <a:buNone/>
          </a:pPr>
          <a:r>
            <a:rPr lang="fr-CA" sz="2200" b="1" kern="1200" dirty="0"/>
            <a:t>Pression d’air positive automatique (APAP)</a:t>
          </a:r>
        </a:p>
        <a:p>
          <a:pPr marL="0" lvl="0" indent="0" algn="ctr" defTabSz="977900">
            <a:lnSpc>
              <a:spcPct val="90000"/>
            </a:lnSpc>
            <a:spcBef>
              <a:spcPct val="0"/>
            </a:spcBef>
            <a:spcAft>
              <a:spcPct val="35000"/>
            </a:spcAft>
            <a:buNone/>
          </a:pPr>
          <a:r>
            <a:rPr lang="fr-CA" sz="2200" kern="1200" dirty="0"/>
            <a:t>Surveille la respiration pour établir la pression d’air nécessaire à un moment donné.</a:t>
          </a:r>
          <a:endParaRPr lang="en-US" sz="2200" kern="1200" dirty="0"/>
        </a:p>
        <a:p>
          <a:pPr marL="0" lvl="0" indent="0" algn="ctr" defTabSz="977900">
            <a:lnSpc>
              <a:spcPct val="90000"/>
            </a:lnSpc>
            <a:spcBef>
              <a:spcPct val="0"/>
            </a:spcBef>
            <a:spcAft>
              <a:spcPct val="35000"/>
            </a:spcAft>
            <a:buNone/>
          </a:pPr>
          <a:r>
            <a:rPr lang="fr-CA" sz="2200" kern="1200" dirty="0"/>
            <a:t>S’ajuste automatiquement en fonction des changements ambiants ou des besoins de pression d’air</a:t>
          </a:r>
          <a:endParaRPr lang="en-US" sz="2200" b="0" i="0" kern="1200" dirty="0">
            <a:latin typeface="Calibri"/>
          </a:endParaRPr>
        </a:p>
      </dsp:txBody>
      <dsp:txXfrm rot="5400000">
        <a:off x="4191520" y="935672"/>
        <a:ext cx="4187151" cy="2807017"/>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20" cy="480496"/>
          </a:xfrm>
          <a:prstGeom prst="rect">
            <a:avLst/>
          </a:prstGeom>
        </p:spPr>
        <p:txBody>
          <a:bodyPr vert="horz" lIns="96649" tIns="48325" rIns="96649" bIns="4832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4143533" y="0"/>
            <a:ext cx="3170420" cy="480496"/>
          </a:xfrm>
          <a:prstGeom prst="rect">
            <a:avLst/>
          </a:prstGeom>
        </p:spPr>
        <p:txBody>
          <a:bodyPr vert="horz" lIns="96649" tIns="48325" rIns="96649" bIns="48325" rtlCol="0"/>
          <a:lstStyle>
            <a:lvl1pPr algn="r" fontAlgn="auto">
              <a:spcBef>
                <a:spcPts val="0"/>
              </a:spcBef>
              <a:spcAft>
                <a:spcPts val="0"/>
              </a:spcAft>
              <a:defRPr sz="1200">
                <a:latin typeface="+mn-lt"/>
                <a:cs typeface="+mn-cs"/>
              </a:defRPr>
            </a:lvl1pPr>
          </a:lstStyle>
          <a:p>
            <a:pPr>
              <a:defRPr/>
            </a:pPr>
            <a:fld id="{1D372003-8F77-483B-927A-1D65AC71FA80}" type="datetimeFigureOut">
              <a:rPr lang="en-US"/>
              <a:pPr>
                <a:defRPr/>
              </a:pPr>
              <a:t>9/17/2025</a:t>
            </a:fld>
            <a:endParaRPr lang="en-US" dirty="0"/>
          </a:p>
        </p:txBody>
      </p:sp>
      <p:sp>
        <p:nvSpPr>
          <p:cNvPr id="4" name="Footer Placeholder 3"/>
          <p:cNvSpPr>
            <a:spLocks noGrp="1"/>
          </p:cNvSpPr>
          <p:nvPr>
            <p:ph type="ftr" sz="quarter" idx="2"/>
          </p:nvPr>
        </p:nvSpPr>
        <p:spPr>
          <a:xfrm>
            <a:off x="0" y="9118531"/>
            <a:ext cx="3170420" cy="480496"/>
          </a:xfrm>
          <a:prstGeom prst="rect">
            <a:avLst/>
          </a:prstGeom>
        </p:spPr>
        <p:txBody>
          <a:bodyPr vert="horz" lIns="96649" tIns="48325" rIns="96649" bIns="48325"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4143533" y="9118531"/>
            <a:ext cx="3170420" cy="480496"/>
          </a:xfrm>
          <a:prstGeom prst="rect">
            <a:avLst/>
          </a:prstGeom>
        </p:spPr>
        <p:txBody>
          <a:bodyPr vert="horz" lIns="96649" tIns="48325" rIns="96649" bIns="48325" rtlCol="0" anchor="b"/>
          <a:lstStyle>
            <a:lvl1pPr algn="r" fontAlgn="auto">
              <a:spcBef>
                <a:spcPts val="0"/>
              </a:spcBef>
              <a:spcAft>
                <a:spcPts val="0"/>
              </a:spcAft>
              <a:defRPr sz="1200">
                <a:latin typeface="+mn-lt"/>
                <a:cs typeface="+mn-cs"/>
              </a:defRPr>
            </a:lvl1pPr>
          </a:lstStyle>
          <a:p>
            <a:pPr>
              <a:defRPr/>
            </a:pPr>
            <a:fld id="{F3127C26-A65B-4659-B75D-556393AB589E}" type="slidenum">
              <a:rPr lang="en-US"/>
              <a:pPr>
                <a:defRPr/>
              </a:pPr>
              <a:t>‹#›</a:t>
            </a:fld>
            <a:endParaRPr lang="en-US" dirty="0"/>
          </a:p>
        </p:txBody>
      </p:sp>
    </p:spTree>
    <p:extLst>
      <p:ext uri="{BB962C8B-B14F-4D97-AF65-F5344CB8AC3E}">
        <p14:creationId xmlns:p14="http://schemas.microsoft.com/office/powerpoint/2010/main" val="3354296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420" cy="480496"/>
          </a:xfrm>
          <a:prstGeom prst="rect">
            <a:avLst/>
          </a:prstGeom>
        </p:spPr>
        <p:txBody>
          <a:bodyPr vert="horz" lIns="96649" tIns="48325" rIns="96649" bIns="4832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533" y="0"/>
            <a:ext cx="3170420" cy="480496"/>
          </a:xfrm>
          <a:prstGeom prst="rect">
            <a:avLst/>
          </a:prstGeom>
        </p:spPr>
        <p:txBody>
          <a:bodyPr vert="horz" lIns="96649" tIns="48325" rIns="96649" bIns="48325" rtlCol="0"/>
          <a:lstStyle>
            <a:lvl1pPr algn="r" fontAlgn="auto">
              <a:spcBef>
                <a:spcPts val="0"/>
              </a:spcBef>
              <a:spcAft>
                <a:spcPts val="0"/>
              </a:spcAft>
              <a:defRPr sz="1200">
                <a:latin typeface="+mn-lt"/>
                <a:cs typeface="+mn-cs"/>
              </a:defRPr>
            </a:lvl1pPr>
          </a:lstStyle>
          <a:p>
            <a:pPr>
              <a:defRPr/>
            </a:pPr>
            <a:fld id="{7AC38D26-FDDF-403A-9868-0B63716D173C}" type="datetimeFigureOut">
              <a:rPr lang="en-US"/>
              <a:pPr>
                <a:defRPr/>
              </a:pPr>
              <a:t>9/17/2025</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49" tIns="48325" rIns="96649" bIns="48325" rtlCol="0" anchor="ctr"/>
          <a:lstStyle/>
          <a:p>
            <a:pPr lvl="0"/>
            <a:endParaRPr lang="en-US" noProof="0" dirty="0"/>
          </a:p>
        </p:txBody>
      </p:sp>
      <p:sp>
        <p:nvSpPr>
          <p:cNvPr id="5" name="Notes Placeholder 4"/>
          <p:cNvSpPr>
            <a:spLocks noGrp="1"/>
          </p:cNvSpPr>
          <p:nvPr>
            <p:ph type="body" sz="quarter" idx="3"/>
          </p:nvPr>
        </p:nvSpPr>
        <p:spPr>
          <a:xfrm>
            <a:off x="732020" y="4561441"/>
            <a:ext cx="5851160" cy="4320106"/>
          </a:xfrm>
          <a:prstGeom prst="rect">
            <a:avLst/>
          </a:prstGeom>
        </p:spPr>
        <p:txBody>
          <a:bodyPr vert="horz" lIns="96649" tIns="48325" rIns="96649" bIns="4832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531"/>
            <a:ext cx="3170420" cy="480496"/>
          </a:xfrm>
          <a:prstGeom prst="rect">
            <a:avLst/>
          </a:prstGeom>
        </p:spPr>
        <p:txBody>
          <a:bodyPr vert="horz" lIns="96649" tIns="48325" rIns="96649" bIns="4832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33" y="9118531"/>
            <a:ext cx="3170420" cy="480496"/>
          </a:xfrm>
          <a:prstGeom prst="rect">
            <a:avLst/>
          </a:prstGeom>
        </p:spPr>
        <p:txBody>
          <a:bodyPr vert="horz" lIns="96649" tIns="48325" rIns="96649" bIns="48325" rtlCol="0" anchor="b"/>
          <a:lstStyle>
            <a:lvl1pPr algn="r" fontAlgn="auto">
              <a:spcBef>
                <a:spcPts val="0"/>
              </a:spcBef>
              <a:spcAft>
                <a:spcPts val="0"/>
              </a:spcAft>
              <a:defRPr sz="1200">
                <a:latin typeface="+mn-lt"/>
                <a:cs typeface="+mn-cs"/>
              </a:defRPr>
            </a:lvl1pPr>
          </a:lstStyle>
          <a:p>
            <a:pPr>
              <a:defRPr/>
            </a:pPr>
            <a:fld id="{0E13F1E8-4EAA-42E8-B0D5-BEC4B4678025}" type="slidenum">
              <a:rPr lang="en-US"/>
              <a:pPr>
                <a:defRPr/>
              </a:pPr>
              <a:t>‹#›</a:t>
            </a:fld>
            <a:endParaRPr lang="en-US" dirty="0"/>
          </a:p>
        </p:txBody>
      </p:sp>
    </p:spTree>
    <p:extLst>
      <p:ext uri="{BB962C8B-B14F-4D97-AF65-F5344CB8AC3E}">
        <p14:creationId xmlns:p14="http://schemas.microsoft.com/office/powerpoint/2010/main" val="18163975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sleepapnea.org/diagnosis-and-treatment/diagnosis.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onsensus.nih.gov/2005/insomnia.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a:rPr>
              <a:t>Narration :</a:t>
            </a:r>
          </a:p>
          <a:p>
            <a:r>
              <a:rPr lang="fr-CA" dirty="0"/>
              <a:t>« Le module 8 du Programme nord-américain de gestion de la fatigue traite de la gestion des troubles du sommeil par les conducteurs. »</a:t>
            </a:r>
            <a:endParaRPr lang="en-US" b="0" baseline="0" dirty="0"/>
          </a:p>
          <a:p>
            <a:pPr algn="l">
              <a:buNone/>
            </a:pPr>
            <a:r>
              <a:rPr lang="en-US" dirty="0">
                <a:latin typeface="Calibri"/>
              </a:rPr>
              <a:t>______________</a:t>
            </a:r>
          </a:p>
          <a:p>
            <a:pPr algn="l">
              <a:spcBef>
                <a:spcPct val="0"/>
              </a:spcBef>
              <a:buNone/>
            </a:pPr>
            <a:endParaRPr lang="en-US" dirty="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6256A41-2189-4E89-811C-184A1C8D4BCE}" type="slidenum">
              <a:rPr lang="en-US">
                <a:latin typeface="Calibri"/>
                <a:cs typeface="Arial"/>
              </a:rPr>
              <a:pPr algn="r">
                <a:spcBef>
                  <a:spcPct val="0"/>
                </a:spcBef>
                <a:spcAft>
                  <a:spcPct val="0"/>
                </a:spcAft>
                <a:buNone/>
              </a:pPr>
              <a:t>1</a:t>
            </a:fld>
            <a:endParaRPr lang="en-US" dirty="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b="1" dirty="0">
                <a:latin typeface="Calibri"/>
              </a:rPr>
              <a:t>Narration :</a:t>
            </a:r>
          </a:p>
          <a:p>
            <a:r>
              <a:rPr lang="fr-CA" dirty="0"/>
              <a:t>« Double-cliquez sur la flèche de lecture de cette vidéo pour voir et entendre comment un arrêt brusque de la respiration pendant le sommeil, appelé </a:t>
            </a:r>
            <a:r>
              <a:rPr lang="fr-CA" i="1" dirty="0" err="1"/>
              <a:t>hypopnée</a:t>
            </a:r>
            <a:r>
              <a:rPr lang="fr-CA" dirty="0"/>
              <a:t> ou </a:t>
            </a:r>
            <a:r>
              <a:rPr lang="fr-CA" i="1" dirty="0"/>
              <a:t>apnée</a:t>
            </a:r>
            <a:r>
              <a:rPr lang="fr-CA" dirty="0"/>
              <a:t>, rétrécie les voies respiratoires d’une personne atteinte d’AOS. »</a:t>
            </a:r>
            <a:r>
              <a:rPr lang="fr-CA" sz="1200" kern="1200" dirty="0">
                <a:solidFill>
                  <a:schemeClr val="tx1"/>
                </a:solidFill>
                <a:effectLst/>
                <a:latin typeface="+mn-lt"/>
                <a:ea typeface="+mn-ea"/>
                <a:cs typeface="+mn-cs"/>
              </a:rPr>
              <a:t> </a:t>
            </a:r>
          </a:p>
          <a:p>
            <a:r>
              <a:rPr lang="fr-CA" dirty="0"/>
              <a:t>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Cette vidéo fournit des explications utiles sur l’anatomie des voies respiratoires supérieures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et des tissus mous qui mène à des </a:t>
            </a:r>
            <a:r>
              <a:rPr lang="fr-CA" sz="1200" kern="1200" dirty="0" err="1">
                <a:solidFill>
                  <a:schemeClr val="tx1"/>
                </a:solidFill>
                <a:effectLst/>
                <a:latin typeface="+mn-lt"/>
                <a:ea typeface="+mn-ea"/>
                <a:cs typeface="+mn-cs"/>
              </a:rPr>
              <a:t>hypopnées</a:t>
            </a:r>
            <a:r>
              <a:rPr lang="fr-CA" sz="1200" kern="1200" dirty="0">
                <a:solidFill>
                  <a:schemeClr val="tx1"/>
                </a:solidFill>
                <a:effectLst/>
                <a:latin typeface="+mn-lt"/>
                <a:ea typeface="+mn-ea"/>
                <a:cs typeface="+mn-cs"/>
              </a:rPr>
              <a:t> et à des apnées. La vidéo définit pour les participants les termes </a:t>
            </a:r>
            <a:r>
              <a:rPr lang="fr-CA" sz="1200" i="1" kern="1200" dirty="0" err="1">
                <a:solidFill>
                  <a:schemeClr val="tx1"/>
                </a:solidFill>
                <a:effectLst/>
                <a:latin typeface="+mn-lt"/>
                <a:ea typeface="+mn-ea"/>
                <a:cs typeface="+mn-cs"/>
              </a:rPr>
              <a:t>hypopnée</a:t>
            </a:r>
            <a:r>
              <a:rPr lang="fr-CA" sz="1200" kern="1200" dirty="0">
                <a:solidFill>
                  <a:schemeClr val="tx1"/>
                </a:solidFill>
                <a:effectLst/>
                <a:latin typeface="+mn-lt"/>
                <a:ea typeface="+mn-ea"/>
                <a:cs typeface="+mn-cs"/>
              </a:rPr>
              <a:t> et </a:t>
            </a:r>
            <a:r>
              <a:rPr lang="fr-CA" sz="1200" i="1" kern="1200" dirty="0">
                <a:solidFill>
                  <a:schemeClr val="tx1"/>
                </a:solidFill>
                <a:effectLst/>
                <a:latin typeface="+mn-lt"/>
                <a:ea typeface="+mn-ea"/>
                <a:cs typeface="+mn-cs"/>
              </a:rPr>
              <a:t>apnée</a:t>
            </a:r>
            <a:r>
              <a:rPr lang="fr-CA" sz="1200" kern="1200" dirty="0">
                <a:solidFill>
                  <a:schemeClr val="tx1"/>
                </a:solidFill>
                <a:effectLst/>
                <a:latin typeface="+mn-lt"/>
                <a:ea typeface="+mn-ea"/>
                <a:cs typeface="+mn-cs"/>
              </a:rPr>
              <a:t>. Elle explique comment ces événements anormaux de la respiration provoquent une diminution immédiate d’oxygène dans les poumons et les organes, puis leurs effets nocifs sur les facultés d’une personne, sur ses émotions, sa santé et sa sécurité. Lorsqu’une personne atteinte d’apnée s’endort, les muscles de ses voies respiratoires supérieures se relâchent. Un effet d’aspiration est alors parfois créé dans les voies respiratoires supérieures du dormeur qui essaie d’inspirer pour faire entrer l’air dans ses poumons. Lorsque cela se produit, les voies respiratoires risquent de s’affaisser et de réduire ou de bloquer entièrement l’entrée d’air.</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vidéo montre, dans l’ordre, l’anatomie et les principes d’un arrêt de la respiration (avec ou sans ronflement), les effets physiologiques aigus</a:t>
            </a:r>
            <a:r>
              <a:rPr lang="fr-CA" sz="1200" kern="1200" baseline="0" dirty="0">
                <a:solidFill>
                  <a:schemeClr val="tx1"/>
                </a:solidFill>
                <a:effectLst/>
                <a:latin typeface="+mn-lt"/>
                <a:ea typeface="+mn-ea"/>
                <a:cs typeface="+mn-cs"/>
              </a:rPr>
              <a:t>, lesquels peuvent être : </a:t>
            </a:r>
            <a:r>
              <a:rPr lang="fr-CA" sz="1200" kern="1200" dirty="0">
                <a:solidFill>
                  <a:schemeClr val="tx1"/>
                </a:solidFill>
                <a:effectLst/>
                <a:latin typeface="+mn-lt"/>
                <a:ea typeface="+mn-ea"/>
                <a:cs typeface="+mn-cs"/>
              </a:rPr>
              <a:t>l’entrée d’air bloquée, un</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effort continu pour respirer, une chute du rythme cardiaque, une diminution du</a:t>
            </a:r>
            <a:r>
              <a:rPr lang="fr-CA" sz="1200" kern="1200" baseline="0" dirty="0">
                <a:solidFill>
                  <a:schemeClr val="tx1"/>
                </a:solidFill>
                <a:effectLst/>
                <a:latin typeface="+mn-lt"/>
                <a:ea typeface="+mn-ea"/>
                <a:cs typeface="+mn-cs"/>
              </a:rPr>
              <a:t> taux d’</a:t>
            </a:r>
            <a:r>
              <a:rPr lang="fr-CA" sz="1200" kern="1200" dirty="0">
                <a:solidFill>
                  <a:schemeClr val="tx1"/>
                </a:solidFill>
                <a:effectLst/>
                <a:latin typeface="+mn-lt"/>
                <a:ea typeface="+mn-ea"/>
                <a:cs typeface="+mn-cs"/>
              </a:rPr>
              <a:t>oxygène dans le sang, un réveil puis un retour plus ou moins marqué à la conscience (ou un rappel des événements). La présentation souligne également certains signes et symptômes fondamentaux de l’AOS, afin d’aider à cibler par dépistage les personnes à haut risque d’AOS. Ces signes et symptômes incluent de très forts ronflements ou des réveils soudains avec halètements et des arrêts de la respiration, qui peuvent être rapportés par le partenaire de lit.</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BD0D9CF-235B-4B21-B189-6B5FDFAAF072}" type="slidenum">
              <a:rPr lang="en-US">
                <a:latin typeface="Calibri"/>
              </a: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l">
              <a:buNone/>
            </a:pPr>
            <a:r>
              <a:rPr lang="en-US" b="1" dirty="0">
                <a:latin typeface="Calibri"/>
              </a:rPr>
              <a:t>Narration :</a:t>
            </a:r>
          </a:p>
          <a:p>
            <a:r>
              <a:rPr lang="fr-CA" dirty="0"/>
              <a:t>« Double-cliquez sur la flèche de lecture de cette vidéo pour voir et entendre comment l’apnée perturbe le sommeil et les fonctions physiologiques au quotidien. »</a:t>
            </a:r>
          </a:p>
          <a:p>
            <a:r>
              <a:rPr lang="fr-CA" sz="1200" b="1" kern="1200" dirty="0">
                <a:solidFill>
                  <a:schemeClr val="tx1"/>
                </a:solidFill>
                <a:effectLst/>
                <a:latin typeface="+mn-lt"/>
                <a:ea typeface="+mn-ea"/>
                <a:cs typeface="+mn-cs"/>
              </a:rPr>
              <a:t>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résultat habituel est un arrêt brusque de la respiration. C’est ce qu’on appelle </a:t>
            </a:r>
            <a:r>
              <a:rPr lang="fr-CA" sz="1200" i="0" kern="1200" dirty="0">
                <a:solidFill>
                  <a:schemeClr val="tx1"/>
                </a:solidFill>
                <a:effectLst/>
                <a:latin typeface="+mn-lt"/>
                <a:ea typeface="+mn-ea"/>
                <a:cs typeface="+mn-cs"/>
              </a:rPr>
              <a:t>une</a:t>
            </a:r>
            <a:r>
              <a:rPr lang="fr-CA" sz="1200" i="1" kern="1200" dirty="0">
                <a:solidFill>
                  <a:schemeClr val="tx1"/>
                </a:solidFill>
                <a:effectLst/>
                <a:latin typeface="+mn-lt"/>
                <a:ea typeface="+mn-ea"/>
                <a:cs typeface="+mn-cs"/>
              </a:rPr>
              <a:t> apnée</a:t>
            </a:r>
            <a:r>
              <a:rPr lang="fr-CA" sz="1200" kern="1200" dirty="0">
                <a:solidFill>
                  <a:schemeClr val="tx1"/>
                </a:solidFill>
                <a:effectLst/>
                <a:latin typeface="+mn-lt"/>
                <a:ea typeface="+mn-ea"/>
                <a:cs typeface="+mn-cs"/>
              </a:rPr>
              <a:t>. L’apnée dure plusieurs secondes, parfois plus d’une minute. Lorsque l’apnée est prolongée, le rythme cardiaque ralentit grandement et la quantité d’oxygène dans le sang diminue d’autant. Le cerveau reçoit alors un signal d’alarme provoqué par une douleur intense et le dormeur se réveille en sursaut. L’effet d’une apnée est puissant et traumatisant pour l’organisme. Le dormeur expire et réagit par un sursaut.</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L’activité cérébrale augmente, la fréquence cardiaque est parfois le double de ce qu’elle était pendant l’apnée. Le rythme précipité de la respiration rétablit peu à peu la quantité d’oxygène dans le sang. La langue et les tissus mous, après avoir bloqué l’entrée d’air pendant l’apnée, reviennent rapidement en position normale. Pendant un moment, la respiration est normale, tant que les voies respiratoires restent ouvertes convenablement.</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Ce scénario se répète tout au long de la nuit. À chaque réveil, le dormeur change de position, mais la plupart du temps, il ne se rappelle pas ses réveils, même si ces crises peuvent se répéter des centaines de fois pendant la nuit. Par contre, le partenaire est réveillé et alarmé par ces apnées prolongées, parce que ces crises s’accompagnent souvent de très forts ronflements qui l’empêchent d’obtenir une bonne nuit de sommeil.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0B8183-D931-461E-92EB-97422644D664}" type="slidenum">
              <a:rPr lang="en-US">
                <a:latin typeface="Calibri"/>
              </a: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defTabSz="948507"/>
            <a:endParaRPr lang="en-US" b="1" baseline="0" dirty="0"/>
          </a:p>
          <a:p>
            <a:r>
              <a:rPr lang="en-US" b="1" dirty="0">
                <a:latin typeface="Calibri"/>
              </a:rPr>
              <a:t>Narration :</a:t>
            </a:r>
          </a:p>
          <a:p>
            <a:r>
              <a:rPr lang="fr-CA" dirty="0"/>
              <a:t>« Double-cliquez sur la flèche de lecture de cette vidéo pour voir et entendre comment l’AOS détériore les facultés intellectuelles, la sécurité, la santé et la qualité de vie. </a:t>
            </a:r>
            <a:r>
              <a:rPr lang="fr-CA"/>
              <a:t>Notez que </a:t>
            </a:r>
            <a:r>
              <a:rPr lang="fr-CA" sz="1200" kern="1200">
                <a:solidFill>
                  <a:schemeClr val="tx1"/>
                </a:solidFill>
                <a:latin typeface="+mn-lt"/>
                <a:ea typeface="+mn-ea"/>
                <a:cs typeface="+mn-cs"/>
              </a:rPr>
              <a:t>la vidéo utilise l’abréviation </a:t>
            </a:r>
            <a:r>
              <a:rPr lang="fr-CA" sz="1200" i="1" kern="1200">
                <a:solidFill>
                  <a:schemeClr val="tx1"/>
                </a:solidFill>
                <a:latin typeface="+mn-lt"/>
                <a:ea typeface="+mn-ea"/>
                <a:cs typeface="+mn-cs"/>
              </a:rPr>
              <a:t>TRS</a:t>
            </a:r>
            <a:r>
              <a:rPr lang="fr-CA" sz="1200" kern="1200">
                <a:solidFill>
                  <a:schemeClr val="tx1"/>
                </a:solidFill>
                <a:latin typeface="+mn-lt"/>
                <a:ea typeface="+mn-ea"/>
                <a:cs typeface="+mn-cs"/>
              </a:rPr>
              <a:t> pour désigner les troubles respiratoires du sommeil. </a:t>
            </a:r>
            <a:r>
              <a:rPr lang="fr-CA"/>
              <a:t>»</a:t>
            </a:r>
            <a:endParaRPr lang="fr-CA" dirty="0"/>
          </a:p>
          <a:p>
            <a:r>
              <a:rPr lang="fr-CA" sz="1200" b="1" kern="1200" dirty="0">
                <a:solidFill>
                  <a:schemeClr val="tx1"/>
                </a:solidFill>
                <a:effectLst/>
                <a:latin typeface="+mn-lt"/>
                <a:ea typeface="+mn-ea"/>
                <a:cs typeface="+mn-cs"/>
              </a:rPr>
              <a:t>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L’apnée a des effets traumatisants sur l’organisme. Les apnées privent tout le corps d’oxygène, y compris le cerveau. Les éveils occasionnés par chaque apnée ont un effet d’électrochoc sur le cœur et les vaisseaux sanguins. En plus de perturber le sommeil, ces éveils bouleversent les transitions naturelles qui surviennent normalement lorsque l’organisme parcourt les stades d’un sommeil réparateur, c’est-à-dire lorsqu’il passe graduellement d’un sommeil léger à un sommeil plus profond. En conséquence, les personnes atteintes d’AOS sont somnolentes pendant leurs heures d’éveil et au travail, indifféremment de leur quart de travail (jour, soir ou nuit). Beaucoup de ces effets sont identiques à ceux constatés </a:t>
            </a:r>
            <a:r>
              <a:rPr lang="fr-CA" dirty="0"/>
              <a:t>dans les cas d</a:t>
            </a:r>
            <a:r>
              <a:rPr lang="fr-CA" sz="1200" kern="1200" dirty="0">
                <a:solidFill>
                  <a:schemeClr val="tx1"/>
                </a:solidFill>
                <a:effectLst/>
                <a:latin typeface="+mn-lt"/>
                <a:ea typeface="+mn-ea"/>
                <a:cs typeface="+mn-cs"/>
              </a:rPr>
              <a:t>’insomnie. La personne est irritable, elle s’endort facilement et rapidement lors d’activités calmes (en lisant, en regardant la télévision, en conduisant). L’AOS non traitée entraîne cependant de plus graves conséquences, tels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l’hypertension artérielle, des troubles cardiaques sérieux, des problèmes d’ordre sexuel, des pertes de mémoire, un manque d’attention, des troubles du raisonnement, une diminution des réflexes, un sentiment de déprime, des migraines matinales et des accidents causés par la somnolence et la fatigue.</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9FFC437-3C7B-42BE-A0ED-063695BDDFCE}" type="slidenum">
              <a:rPr lang="en-US">
                <a:latin typeface="Calibri"/>
              </a: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marL="0" lvl="1" defTabSz="948507">
              <a:spcBef>
                <a:spcPct val="0"/>
              </a:spcBef>
            </a:pPr>
            <a:r>
              <a:rPr lang="en-US" b="1" dirty="0">
                <a:latin typeface="Calibri"/>
              </a:rPr>
              <a:t>Narration :</a:t>
            </a:r>
            <a:endParaRPr lang="en-US" dirty="0"/>
          </a:p>
          <a:p>
            <a:r>
              <a:rPr lang="fr-CA" dirty="0"/>
              <a:t>« La fatigue est généralement la cause d’un très grand nombre d’accidents impliquant des véhicules lourds. L’AOS y contribue, puisqu’elle provoque de la somnolence et que ses effets sur la conduite – comme une détérioration du jugement, un manque de concentration, des pertes de mémoire, une diminution des réflexes, etc. – augmentent le risque d’accident. En effet, les statistiques démontrent que le risque d’accident est de deux à sept fois plus élevé chez un conducteur souffrant d’AOS. »</a:t>
            </a:r>
          </a:p>
          <a:p>
            <a:r>
              <a:rPr lang="fr-CA" sz="1200" kern="1200" dirty="0">
                <a:solidFill>
                  <a:schemeClr val="tx1"/>
                </a:solidFill>
                <a:effectLst/>
                <a:latin typeface="+mn-lt"/>
                <a:ea typeface="+mn-ea"/>
                <a:cs typeface="+mn-cs"/>
              </a:rPr>
              <a:t>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Il est important</a:t>
            </a:r>
            <a:r>
              <a:rPr lang="fr-CA" sz="1200" kern="1200" baseline="0" dirty="0">
                <a:solidFill>
                  <a:schemeClr val="tx1"/>
                </a:solidFill>
                <a:effectLst/>
                <a:latin typeface="+mn-lt"/>
                <a:ea typeface="+mn-ea"/>
                <a:cs typeface="+mn-cs"/>
              </a:rPr>
              <a:t> de souligner</a:t>
            </a:r>
            <a:r>
              <a:rPr lang="fr-CA" sz="1200" kern="1200" dirty="0">
                <a:solidFill>
                  <a:schemeClr val="tx1"/>
                </a:solidFill>
                <a:effectLst/>
                <a:latin typeface="+mn-lt"/>
                <a:ea typeface="+mn-ea"/>
                <a:cs typeface="+mn-cs"/>
              </a:rPr>
              <a:t> à nouveau les liens entre les risques d’accident de la route et les troubles du sommeil, notamment l’AOS. Les troubles du sommeil mènent à la somnolence, laquelle affecte le jugement, la concentration et les réflexes d’un conducteur qui doit parfois prendre des décisions rapides et complexes, ce qui augmente le risque d’accident. Il n’y a pas de traces de freinage dans la majorité des accidents causés par l’AOS, les conducteurs s’étant endormis au volant.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Ces types d’accidents entraînent également des dommages matériels plus coûteux et plus importants encore, davantage de blessures corporelles et de décès.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Statistiques :</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La fatigue et la somnolence au volant seraient les principales causes de 31 % des accidents mortels impliquant un véhicule lourd (NTSB, 1990).</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L’endormissement au volant est la cause directe de 4 % des accidents impliquant un véhicule lourd (</a:t>
            </a:r>
            <a:r>
              <a:rPr lang="fr-CA" sz="1200" kern="1200" dirty="0" err="1">
                <a:solidFill>
                  <a:schemeClr val="tx1"/>
                </a:solidFill>
                <a:effectLst/>
                <a:latin typeface="+mn-lt"/>
                <a:ea typeface="+mn-ea"/>
                <a:cs typeface="+mn-cs"/>
              </a:rPr>
              <a:t>Knipling</a:t>
            </a:r>
            <a:r>
              <a:rPr lang="fr-CA" sz="1200" kern="1200" dirty="0">
                <a:solidFill>
                  <a:schemeClr val="tx1"/>
                </a:solidFill>
                <a:effectLst/>
                <a:latin typeface="+mn-lt"/>
                <a:ea typeface="+mn-ea"/>
                <a:cs typeface="+mn-cs"/>
              </a:rPr>
              <a:t> et Wang, 2004).</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L’endormissement est un facteur contributif de 13 % des accidents graves impliquant un véhicule lourd (FMCSA, 2006).</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 risque d’accident est de deux à sept fois plus élevé chez un conducteur qui souffre d’AOS. Selon </a:t>
            </a:r>
            <a:r>
              <a:rPr lang="fr-CA" sz="1200" kern="1200" dirty="0" err="1">
                <a:solidFill>
                  <a:schemeClr val="tx1"/>
                </a:solidFill>
                <a:effectLst/>
                <a:latin typeface="+mn-lt"/>
                <a:ea typeface="+mn-ea"/>
                <a:cs typeface="+mn-cs"/>
              </a:rPr>
              <a:t>Sassani</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et al.</a:t>
            </a:r>
            <a:r>
              <a:rPr lang="fr-CA" sz="1200" kern="1200" dirty="0">
                <a:solidFill>
                  <a:schemeClr val="tx1"/>
                </a:solidFill>
                <a:effectLst/>
                <a:latin typeface="+mn-lt"/>
                <a:ea typeface="+mn-ea"/>
                <a:cs typeface="+mn-cs"/>
              </a:rPr>
              <a:t>, le traitement de l’AOS permettrait de réduire le nombre d’accidents de la route, les coûts et le nombre de victimes. </a:t>
            </a:r>
            <a:endParaRPr lang="en-US" sz="11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Sassani</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et al.</a:t>
            </a:r>
            <a:r>
              <a:rPr lang="fr-CA" sz="1200" kern="1200" dirty="0">
                <a:solidFill>
                  <a:schemeClr val="tx1"/>
                </a:solidFill>
                <a:effectLst/>
                <a:latin typeface="+mn-lt"/>
                <a:ea typeface="+mn-ea"/>
                <a:cs typeface="+mn-cs"/>
              </a:rPr>
              <a:t> (2004) : Cette méta-analyse inclut des études qui ont défini l’AOS selon des critères différents et pour la majorité basés sur un diagnostic de l’AOS à partir d’une </a:t>
            </a:r>
            <a:r>
              <a:rPr lang="fr-CA" sz="1200" kern="1200" dirty="0" err="1">
                <a:solidFill>
                  <a:schemeClr val="tx1"/>
                </a:solidFill>
                <a:effectLst/>
                <a:latin typeface="+mn-lt"/>
                <a:ea typeface="+mn-ea"/>
                <a:cs typeface="+mn-cs"/>
              </a:rPr>
              <a:t>polysomnographie</a:t>
            </a:r>
            <a:r>
              <a:rPr lang="fr-CA" sz="1200" kern="1200" dirty="0">
                <a:solidFill>
                  <a:schemeClr val="tx1"/>
                </a:solidFill>
                <a:effectLst/>
                <a:latin typeface="+mn-lt"/>
                <a:ea typeface="+mn-ea"/>
                <a:cs typeface="+mn-cs"/>
              </a:rPr>
              <a:t>. Certaines études de cette méta-analyse abordent</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le facteur « présence de somnolence ». On a fait l’hypothèse que de nombreuses études n’avaient pas utilisé des points de découpage pour l’IAH et que la plupart des sujets avaient probablement un IAH de 10 ou plus.</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D9010D4-3712-4BD1-B94B-54E6A7F1FEB5}" type="slidenum">
              <a:rPr lang="en-US">
                <a:latin typeface="Calibri"/>
                <a:cs typeface="Arial"/>
              </a:rPr>
              <a:pPr algn="r">
                <a:spcBef>
                  <a:spcPct val="0"/>
                </a:spcBef>
                <a:spcAft>
                  <a:spcPct val="0"/>
                </a:spcAft>
                <a:buNone/>
              </a:pPr>
              <a:t>13</a:t>
            </a:fld>
            <a:endParaRPr lang="en-US" dirty="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Faux.</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Faux.</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a.</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a:t>
            </a:r>
            <a:r>
              <a:rPr lang="en-US" dirty="0" err="1">
                <a:latin typeface="Calibri"/>
              </a:rPr>
              <a:t>Vrai</a:t>
            </a:r>
            <a:r>
              <a:rPr lang="en-US" dirty="0">
                <a:latin typeface="Calibri"/>
              </a:rPr>
              <a:t>.</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b.</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18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p:txBody>
          <a:bodyPr wrap="square" numCol="1" anchor="t" anchorCtr="0" compatLnSpc="1">
            <a:prstTxWarp prst="textNoShape">
              <a:avLst/>
            </a:prstTxWarp>
          </a:bodyPr>
          <a:lstStyle/>
          <a:p>
            <a:r>
              <a:rPr lang="en-US" b="1" dirty="0">
                <a:latin typeface="Calibri"/>
              </a:rPr>
              <a:t>Narration :</a:t>
            </a:r>
          </a:p>
          <a:p>
            <a:r>
              <a:rPr lang="fr-CA" dirty="0"/>
              <a:t>« La leçon 2 traite du dépistage et de l’évaluation médicale des troubles du sommeil. »</a:t>
            </a:r>
          </a:p>
          <a:p>
            <a:r>
              <a:rPr lang="fr-CA" sz="1200" kern="1200" dirty="0">
                <a:solidFill>
                  <a:schemeClr val="tx1"/>
                </a:solidFill>
                <a:effectLst/>
                <a:latin typeface="+mn-lt"/>
                <a:ea typeface="+mn-ea"/>
                <a:cs typeface="+mn-cs"/>
              </a:rPr>
              <a:t>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Sujets </a:t>
            </a:r>
            <a:r>
              <a:rPr lang="fr-CA" dirty="0"/>
              <a:t>principaux </a:t>
            </a:r>
            <a:r>
              <a:rPr lang="fr-CA" sz="1200" kern="1200" dirty="0">
                <a:solidFill>
                  <a:schemeClr val="tx1"/>
                </a:solidFill>
                <a:effectLst/>
                <a:latin typeface="+mn-lt"/>
                <a:ea typeface="+mn-ea"/>
                <a:cs typeface="+mn-cs"/>
              </a:rPr>
              <a:t>de la leçon 2 :</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Principales règles et recommandations concernant le dépistage des conducteurs professionnels à risque de souffrir d’AOS (conditions qui rendent la conduite d’un véhicule lourd dangereuse).</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Objectifs et avantages pour les conducteurs de véhicules lourds de dépister la présence d’un trouble du sommeil.</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Façons dont les facteurs de risque prédisent </a:t>
            </a:r>
            <a:r>
              <a:rPr lang="fr-CA" dirty="0"/>
              <a:t>l</a:t>
            </a:r>
            <a:r>
              <a:rPr lang="fr-CA" sz="1200" kern="1200" dirty="0">
                <a:solidFill>
                  <a:schemeClr val="tx1"/>
                </a:solidFill>
                <a:effectLst/>
                <a:latin typeface="+mn-lt"/>
                <a:ea typeface="+mn-ea"/>
                <a:cs typeface="+mn-cs"/>
              </a:rPr>
              <a:t>’AOS.</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Éléments clés des recommandations pour le diagnostic des troubles du sommeil chez les </a:t>
            </a:r>
            <a:r>
              <a:rPr lang="fr-CA" dirty="0"/>
              <a:t>conducteurs de véhicules lourds.</a:t>
            </a:r>
            <a:endParaRPr lang="fr-CA"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Explication sommaire des tests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cliniques et ambulatoires servant à dépister et à diagnostiquer les troubles du sommeil ou la somnolence diurne.</a:t>
            </a:r>
            <a:endParaRPr lang="en-US" sz="1100" kern="1200" dirty="0">
              <a:solidFill>
                <a:schemeClr val="tx1"/>
              </a:solidFill>
              <a:effectLst/>
              <a:latin typeface="+mn-lt"/>
              <a:ea typeface="+mn-ea"/>
              <a:cs typeface="+mn-cs"/>
            </a:endParaRPr>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84EE151-1617-4C6F-A3B2-22AC071D75D5}" type="slidenum">
              <a:rPr lang="en-US">
                <a:latin typeface="Calibri"/>
                <a:cs typeface="Arial"/>
              </a:rPr>
              <a:pPr algn="r">
                <a:spcBef>
                  <a:spcPct val="0"/>
                </a:spcBef>
                <a:spcAft>
                  <a:spcPct val="0"/>
                </a:spcAft>
                <a:buNone/>
              </a:pPr>
              <a:t>19</a:t>
            </a:fld>
            <a:endParaRPr lang="en-US" dirty="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b="1" dirty="0">
                <a:latin typeface="Calibri"/>
              </a:rPr>
              <a:t>Narration :</a:t>
            </a:r>
          </a:p>
          <a:p>
            <a:r>
              <a:rPr lang="fr-CA" dirty="0"/>
              <a:t>« Ce module traite des troubles du sommeil et, en particulier, de l’apnée obstructive du sommeil, ou AOS, un trouble du sommeil très fréquent chez les adultes, notamment chez les conducteurs de véhicules lourds. L’AOS entraîne de la somnolence et augmente les risques d’accident de la route. Le module présente également aux conducteurs de véhicules lourds une information de base sur les règles et les directives concernant le dépistage, le diagnostic et le traitement de l’AOS dans l’industrie du transport routier. On y décrit aussi les effets de ce trouble du sommeil et de son traitement sur la santé ainsi que l’importance d’une collaboration entre conducteurs et transporteurs pour traiter cette problématique dans une perspective de gestion efficace de la fatigue au travail. » </a:t>
            </a:r>
          </a:p>
          <a:p>
            <a:r>
              <a:rPr lang="fr-CA" sz="1200" kern="1200" dirty="0">
                <a:solidFill>
                  <a:schemeClr val="tx1"/>
                </a:solidFill>
                <a:effectLst/>
                <a:latin typeface="+mn-lt"/>
                <a:ea typeface="+mn-ea"/>
                <a:cs typeface="+mn-cs"/>
              </a:rPr>
              <a:t>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module 8 aborde les sujets suivants :</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Notions de base sur les troubles du sommeil. </a:t>
            </a:r>
            <a:endParaRPr lang="en-US" sz="1100" kern="1200" dirty="0">
              <a:effectLst/>
              <a:latin typeface="+mn-lt"/>
              <a:ea typeface="+mn-ea"/>
              <a:cs typeface="+mn-cs"/>
            </a:endParaRPr>
          </a:p>
          <a:p>
            <a:pPr lvl="1">
              <a:buFont typeface="Arial" pitchFamily="34" charset="0"/>
              <a:buChar char="•"/>
            </a:pPr>
            <a:r>
              <a:rPr lang="fr-CA" sz="1200" kern="1200" dirty="0">
                <a:effectLst/>
                <a:latin typeface="+mn-lt"/>
                <a:ea typeface="+mn-ea"/>
                <a:cs typeface="+mn-cs"/>
              </a:rPr>
              <a:t> Dépistage et tests de diagnostic d’un trouble du sommeil.</a:t>
            </a:r>
            <a:endParaRPr lang="en-US" sz="1100" kern="1200" dirty="0">
              <a:effectLst/>
              <a:latin typeface="+mn-lt"/>
              <a:ea typeface="+mn-ea"/>
              <a:cs typeface="+mn-cs"/>
            </a:endParaRPr>
          </a:p>
          <a:p>
            <a:pPr lvl="1">
              <a:buFont typeface="Arial" pitchFamily="34" charset="0"/>
              <a:buChar char="•"/>
            </a:pPr>
            <a:r>
              <a:rPr lang="fr-CA" sz="1200" kern="1200" dirty="0">
                <a:effectLst/>
                <a:latin typeface="+mn-lt"/>
                <a:ea typeface="+mn-ea"/>
                <a:cs typeface="+mn-cs"/>
              </a:rPr>
              <a:t> Règles et directives visant les conducteurs ayant un trouble du sommeil.       </a:t>
            </a:r>
            <a:endParaRPr lang="en-US" sz="1100" kern="1200" dirty="0">
              <a:effectLst/>
              <a:latin typeface="+mn-lt"/>
              <a:ea typeface="+mn-ea"/>
              <a:cs typeface="+mn-cs"/>
            </a:endParaRPr>
          </a:p>
          <a:p>
            <a:pPr lvl="1">
              <a:buFont typeface="Arial" pitchFamily="34" charset="0"/>
              <a:buChar char="•"/>
            </a:pPr>
            <a:r>
              <a:rPr lang="fr-CA" sz="1200" kern="1200" dirty="0">
                <a:effectLst/>
                <a:latin typeface="+mn-lt"/>
                <a:ea typeface="+mn-ea"/>
                <a:cs typeface="+mn-cs"/>
              </a:rPr>
              <a:t> Traitement de l’AOS.</a:t>
            </a:r>
            <a:endParaRPr lang="en-US" sz="1100" kern="1200" dirty="0">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Effets salutaires d’un traitement réussi de l’AOS et son influence sur la gestion de la fatigue au travail. </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Bilan et résumé.</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20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70EA650-DD4E-4CDA-A9F0-A255ADDF1CF6}" type="slidenum">
              <a:rPr lang="en-US">
                <a:latin typeface="Calibri"/>
                <a:cs typeface="Arial"/>
              </a:rPr>
              <a:pPr algn="r">
                <a:spcBef>
                  <a:spcPct val="0"/>
                </a:spcBef>
                <a:spcAft>
                  <a:spcPct val="0"/>
                </a:spcAft>
                <a:buNone/>
              </a:pPr>
              <a:t>2</a:t>
            </a:fld>
            <a:endParaRPr lang="en-US" dirty="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defTabSz="948507">
              <a:spcBef>
                <a:spcPts val="0"/>
              </a:spcBef>
              <a:spcAft>
                <a:spcPts val="0"/>
              </a:spcAft>
            </a:pPr>
            <a:r>
              <a:rPr lang="en-US" b="1" dirty="0">
                <a:latin typeface="Calibri"/>
              </a:rPr>
              <a:t>Narration  :</a:t>
            </a:r>
            <a:endParaRPr lang="en-US" b="0" dirty="0"/>
          </a:p>
          <a:p>
            <a:r>
              <a:rPr lang="fr-CA" dirty="0"/>
              <a:t>« Les conducteurs ayant des antécédents médicaux ou souffrant d’un trouble du sommeil qui risque de perturber leur capacité à conduire, ne sont pas qualifiés pour conduire un véhicule lourd.</a:t>
            </a:r>
          </a:p>
          <a:p>
            <a:r>
              <a:rPr lang="fr-CA" dirty="0"/>
              <a:t>Les conducteurs dont l’AOS vient d’être diagnostiquée doivent consulter un médecin ou un spécialiste, en l’occurrence un pneumologue, afin d’établir leur aptitude à conduire un véhicule lourd.</a:t>
            </a:r>
          </a:p>
          <a:p>
            <a:r>
              <a:rPr lang="fr-CA" dirty="0"/>
              <a:t>Les conducteurs atteints d’AOS modérée ou grave sont inaptes à conduire. Pour être qualifiés, ils doivent suivre un traitement dont la réussite sera certifiée par un médecin. </a:t>
            </a:r>
          </a:p>
          <a:p>
            <a:r>
              <a:rPr lang="fr-CA" dirty="0"/>
              <a:t>Les transporteurs et les conducteurs doivent s’informer de la réglementation auprès des autorités de leur territoire, les règles étant différentes selon les États et les provinces. »</a:t>
            </a:r>
          </a:p>
          <a:p>
            <a:r>
              <a:rPr lang="fr-CA" sz="1200" kern="1200" dirty="0">
                <a:solidFill>
                  <a:schemeClr val="tx1"/>
                </a:solidFill>
                <a:effectLst/>
                <a:latin typeface="+mn-lt"/>
                <a:ea typeface="+mn-ea"/>
                <a:cs typeface="+mn-cs"/>
              </a:rPr>
              <a:t>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Les conducteurs ayant des antécédents médicaux ou un trouble du sommeil diagnostiqué qui risque de perturber leur capacit</a:t>
            </a:r>
            <a:r>
              <a:rPr lang="fr-CA" dirty="0"/>
              <a:t>é à</a:t>
            </a:r>
            <a:r>
              <a:rPr lang="fr-CA" sz="1200" kern="1200" dirty="0">
                <a:solidFill>
                  <a:schemeClr val="tx1"/>
                </a:solidFill>
                <a:effectLst/>
                <a:latin typeface="+mn-lt"/>
                <a:ea typeface="+mn-ea"/>
                <a:cs typeface="+mn-cs"/>
              </a:rPr>
              <a:t> conduire ne sont pas qualifiés pour conduire un véhicule lourd.</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dirty="0"/>
              <a:t> Les conducteurs dont l’AOS vient d’être diagnostiquée, ou encore leur médecin, doivent demander une consultation à un médecin ou à un pneumologue, afin que soit établie leur aptitude à conduire un véhicule lourd.</a:t>
            </a:r>
            <a:endParaRPr lang="en-US" sz="1200" dirty="0"/>
          </a:p>
          <a:p>
            <a:pPr lvl="1">
              <a:buFont typeface="Arial" pitchFamily="34" charset="0"/>
              <a:buChar char="•"/>
            </a:pPr>
            <a:r>
              <a:rPr lang="fr-CA" sz="1200" kern="1200" dirty="0">
                <a:solidFill>
                  <a:schemeClr val="tx1"/>
                </a:solidFill>
                <a:effectLst/>
                <a:latin typeface="+mn-lt"/>
                <a:ea typeface="+mn-ea"/>
                <a:cs typeface="+mn-cs"/>
              </a:rPr>
              <a:t> </a:t>
            </a:r>
            <a:r>
              <a:rPr lang="fr-CA" sz="1200" dirty="0"/>
              <a:t>Un conducteur atteint d’AOS modérée ou grave est inapte à conduire. Pour conduire de nouveau, il doit suivre un traitement dont la réussite doit être démontrée par l’obtention d’un certificat médical établi par un pneumologue.</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plus de détails, visitez le site Web de la FMCSA (www.fmcsa.dot.gov/safety-security/sleep-apnea/industry/Commercial-Drivers.aspx). La réglementation de la FMCSA ne vise pas précisément l’AOS, mais elle stipule qu’une personne ayant des antécédents médicaux ou un trouble du sommeil diagnostiqué qui risque de perturber sa capacité à conduire n’est pas médicalement apte à conduire un véhicule lourd entre États. </a:t>
            </a:r>
            <a:r>
              <a:rPr lang="fr-CA" sz="1200" i="0" kern="1200" dirty="0">
                <a:solidFill>
                  <a:schemeClr val="tx1"/>
                </a:solidFill>
                <a:effectLst/>
                <a:latin typeface="+mn-lt"/>
                <a:ea typeface="+mn-ea"/>
                <a:cs typeface="+mn-cs"/>
              </a:rPr>
              <a:t>Cependant, un conducteur dont le trouble du sommeil a été traité peut se qualifier à nouveau pour conduire. Signalons que la majorité des cas d’AOS peuvent être traités avec succès. </a:t>
            </a:r>
            <a:endParaRPr lang="en-US" dirty="0"/>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Chaque État appliquant ses propres normes médicales relatives à la conduite d’un véhicule lourd entre les États, il faut s’informer de la réglementation en vigueur auprès du ministère concerné de l’État où l’on circule.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Une personne souffrant d’AOS doit absolument suivre au complet le traitement prescrit par son médecin. Elle ne doit pas conduire si elle ne suit pas un traitement. Un traitement efficace et bien suivi donnera au conducteur atteint d’AOS la meilleure assurance quant à sa capacité de faire son travail de façon sécuritaire et avec l’esprit alerte.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t>
            </a:r>
            <a:r>
              <a:rPr lang="fr-CA" sz="1200" i="0" kern="1200" dirty="0">
                <a:solidFill>
                  <a:schemeClr val="tx1"/>
                </a:solidFill>
                <a:effectLst/>
                <a:latin typeface="+mn-lt"/>
                <a:ea typeface="+mn-ea"/>
                <a:cs typeface="+mn-cs"/>
              </a:rPr>
              <a:t>Barr </a:t>
            </a:r>
            <a:r>
              <a:rPr lang="fr-CA" sz="1200" i="1" kern="1200" dirty="0">
                <a:solidFill>
                  <a:schemeClr val="tx1"/>
                </a:solidFill>
                <a:effectLst/>
                <a:latin typeface="+mn-lt"/>
                <a:ea typeface="+mn-ea"/>
                <a:cs typeface="+mn-cs"/>
              </a:rPr>
              <a:t>et al</a:t>
            </a:r>
            <a:r>
              <a:rPr lang="fr-CA" sz="1200" kern="1200" dirty="0">
                <a:solidFill>
                  <a:schemeClr val="tx1"/>
                </a:solidFill>
                <a:effectLst/>
                <a:latin typeface="+mn-lt"/>
                <a:ea typeface="+mn-ea"/>
                <a:cs typeface="+mn-cs"/>
              </a:rPr>
              <a:t>. </a:t>
            </a:r>
            <a:r>
              <a:rPr lang="fr-CA" dirty="0"/>
              <a:t>[</a:t>
            </a:r>
            <a:r>
              <a:rPr lang="fr-CA" sz="1200" kern="1200" dirty="0">
                <a:solidFill>
                  <a:schemeClr val="tx1"/>
                </a:solidFill>
                <a:effectLst/>
                <a:latin typeface="+mn-lt"/>
                <a:ea typeface="+mn-ea"/>
                <a:cs typeface="+mn-cs"/>
              </a:rPr>
              <a:t>2004</a:t>
            </a:r>
            <a:r>
              <a:rPr lang="fr-CA" dirty="0"/>
              <a:t>]</a:t>
            </a:r>
            <a:r>
              <a:rPr lang="fr-CA" sz="1200" kern="1200" dirty="0">
                <a:solidFill>
                  <a:schemeClr val="tx1"/>
                </a:solidFill>
                <a:effectLst/>
                <a:latin typeface="+mn-lt"/>
                <a:ea typeface="+mn-ea"/>
                <a:cs typeface="+mn-cs"/>
              </a:rPr>
              <a:t>. Étude évaluant les risques d’accidents de véhicules lourds causés par l’AOS.)</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70662" indent="-296408" eaLnBrk="0" hangingPunct="0">
              <a:defRPr>
                <a:solidFill>
                  <a:schemeClr val="tx1"/>
                </a:solidFill>
                <a:latin typeface="Arial" pitchFamily="34" charset="0"/>
                <a:cs typeface="Arial" pitchFamily="34" charset="0"/>
              </a:defRPr>
            </a:lvl2pPr>
            <a:lvl3pPr marL="1185634" indent="-237127" eaLnBrk="0" hangingPunct="0">
              <a:defRPr>
                <a:solidFill>
                  <a:schemeClr val="tx1"/>
                </a:solidFill>
                <a:latin typeface="Arial" pitchFamily="34" charset="0"/>
                <a:cs typeface="Arial" pitchFamily="34" charset="0"/>
              </a:defRPr>
            </a:lvl3pPr>
            <a:lvl4pPr marL="1659887" indent="-237127" eaLnBrk="0" hangingPunct="0">
              <a:defRPr>
                <a:solidFill>
                  <a:schemeClr val="tx1"/>
                </a:solidFill>
                <a:latin typeface="Arial" pitchFamily="34" charset="0"/>
                <a:cs typeface="Arial" pitchFamily="34" charset="0"/>
              </a:defRPr>
            </a:lvl4pPr>
            <a:lvl5pPr marL="2134141" indent="-237127" eaLnBrk="0" hangingPunct="0">
              <a:defRPr>
                <a:solidFill>
                  <a:schemeClr val="tx1"/>
                </a:solidFill>
                <a:latin typeface="Arial" pitchFamily="34" charset="0"/>
                <a:cs typeface="Arial" pitchFamily="34" charset="0"/>
              </a:defRPr>
            </a:lvl5pPr>
            <a:lvl6pPr marL="2608395" indent="-237127" eaLnBrk="0" fontAlgn="base" hangingPunct="0">
              <a:spcBef>
                <a:spcPct val="0"/>
              </a:spcBef>
              <a:spcAft>
                <a:spcPct val="0"/>
              </a:spcAft>
              <a:defRPr>
                <a:solidFill>
                  <a:schemeClr val="tx1"/>
                </a:solidFill>
                <a:latin typeface="Arial" pitchFamily="34" charset="0"/>
                <a:cs typeface="Arial" pitchFamily="34" charset="0"/>
              </a:defRPr>
            </a:lvl6pPr>
            <a:lvl7pPr marL="3082648" indent="-237127" eaLnBrk="0" fontAlgn="base" hangingPunct="0">
              <a:spcBef>
                <a:spcPct val="0"/>
              </a:spcBef>
              <a:spcAft>
                <a:spcPct val="0"/>
              </a:spcAft>
              <a:defRPr>
                <a:solidFill>
                  <a:schemeClr val="tx1"/>
                </a:solidFill>
                <a:latin typeface="Arial" pitchFamily="34" charset="0"/>
                <a:cs typeface="Arial" pitchFamily="34" charset="0"/>
              </a:defRPr>
            </a:lvl7pPr>
            <a:lvl8pPr marL="3556902" indent="-237127" eaLnBrk="0" fontAlgn="base" hangingPunct="0">
              <a:spcBef>
                <a:spcPct val="0"/>
              </a:spcBef>
              <a:spcAft>
                <a:spcPct val="0"/>
              </a:spcAft>
              <a:defRPr>
                <a:solidFill>
                  <a:schemeClr val="tx1"/>
                </a:solidFill>
                <a:latin typeface="Arial" pitchFamily="34" charset="0"/>
                <a:cs typeface="Arial" pitchFamily="34" charset="0"/>
              </a:defRPr>
            </a:lvl8pPr>
            <a:lvl9pPr marL="4031155" indent="-237127" eaLnBrk="0" fontAlgn="base" hangingPunct="0">
              <a:spcBef>
                <a:spcPct val="0"/>
              </a:spcBef>
              <a:spcAft>
                <a:spcPct val="0"/>
              </a:spcAft>
              <a:defRPr>
                <a:solidFill>
                  <a:schemeClr val="tx1"/>
                </a:solidFill>
                <a:latin typeface="Arial" pitchFamily="34" charset="0"/>
                <a:cs typeface="Arial" pitchFamily="34" charset="0"/>
              </a:defRPr>
            </a:lvl9pPr>
          </a:lstStyle>
          <a:p>
            <a:pPr algn="r">
              <a:spcBef>
                <a:spcPct val="0"/>
              </a:spcBef>
              <a:spcAft>
                <a:spcPct val="0"/>
              </a:spcAft>
              <a:buNone/>
            </a:pPr>
            <a:fld id="{66F38D77-2368-4C41-8C4A-A5576161E3F0}" type="slidenum">
              <a:rPr lang="en-US">
                <a:latin typeface="Calibri"/>
                <a:cs typeface="+mn-cs"/>
              </a:rPr>
              <a:pPr algn="r">
                <a:spcBef>
                  <a:spcPct val="0"/>
                </a:spcBef>
                <a:spcAft>
                  <a:spcPct val="0"/>
                </a:spcAft>
                <a:buNone/>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defTabSz="948507">
              <a:spcBef>
                <a:spcPts val="0"/>
              </a:spcBef>
              <a:spcAft>
                <a:spcPts val="0"/>
              </a:spcAft>
            </a:pPr>
            <a:r>
              <a:rPr lang="en-US" b="1" dirty="0">
                <a:latin typeface="Calibri"/>
              </a:rPr>
              <a:t>Narration :</a:t>
            </a:r>
          </a:p>
          <a:p>
            <a:r>
              <a:rPr lang="fr-CA" dirty="0"/>
              <a:t>« Le Conseil canadien des administrateurs en transport motorisé, ou CCATM, s’occupe de l’élaboration de normes qui favorisent la conduite sécuritaire d’un véhicule lourd au Canada. Le CCATM agit comme un forum au sein duquel les provinces négocient une approche harmonisée pour établir les règlements et les directives régissant les conducteurs de véhicules lourds et les transporteurs. Chaque province établit à son tour les conditions médicales requises pour les conducteurs et les directives pour les médecins qui ont à déterminer la qualification initiale et continue des conducteurs pour l’obtention de leur permis de conduire. En général, le CCATM interdit aux conducteurs qui souffrent d’AOS modérée ou grave de conduire un véhicule, indifféremment de la catégorie, jusqu’à ce que leur problème ait été traité avec succès. Si un conducteur a un accident après s’être endormi au volant, il ne pourra conduire à nouveau qu’après avoir suivi avec succès le traitement lié à son trouble du sommeil. Les transporteurs et les conducteurs doivent s’informer des règles en vigueur auprès des autorités de leur territoire, ces règles étant différentes selon l’État ou la province. »</a:t>
            </a:r>
          </a:p>
          <a:p>
            <a:r>
              <a:rPr lang="fr-CA" sz="1200" kern="1200" dirty="0">
                <a:solidFill>
                  <a:schemeClr val="tx1"/>
                </a:solidFill>
                <a:effectLst/>
                <a:latin typeface="+mn-lt"/>
                <a:ea typeface="+mn-ea"/>
                <a:cs typeface="+mn-cs"/>
              </a:rPr>
              <a:t>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Lors de l’évaluation médicale de la condition physique du conducteur, le dépistage des facteurs de risque (troubles du sommeil) est requis.</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conducteur est autorisé à conduire toute catégorie de véhicules s’il remplit les conditions suivantes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Il souffre d’une AOS non traitée, mais a un IAH &lt; 20 sans somnolence.</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Son AOS est traitée avec succès.</a:t>
            </a:r>
            <a:endParaRPr lang="fr-CA" dirty="0"/>
          </a:p>
          <a:p>
            <a:pPr marL="0" lvl="1"/>
            <a:r>
              <a:rPr lang="fr-CA" sz="1200" kern="1200" dirty="0">
                <a:solidFill>
                  <a:schemeClr val="tx1"/>
                </a:solidFill>
                <a:effectLst/>
                <a:latin typeface="+mn-lt"/>
                <a:ea typeface="+mn-ea"/>
                <a:cs typeface="+mn-cs"/>
              </a:rPr>
              <a:t>Il ne peut conduire un véhicule, indifféremment de sa catégorie, s’il a eu un accident après s’être endormi au volant, jusqu’à ce que son trouble du sommeil ait été traité avec succès.</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86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5C192142-D325-485A-98AD-7F551380377A}" type="slidenum">
              <a:rPr lang="en-US">
                <a:latin typeface="Calibri"/>
                <a:cs typeface="Arial"/>
              </a:rPr>
              <a:pPr algn="r">
                <a:spcBef>
                  <a:spcPct val="0"/>
                </a:spcBef>
                <a:spcAft>
                  <a:spcPct val="0"/>
                </a:spcAft>
                <a:buNone/>
              </a:pPr>
              <a:t>21</a:t>
            </a:fld>
            <a:endParaRPr lang="en-US" dirty="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mn-lt"/>
              </a:rPr>
              <a:t>Narration :</a:t>
            </a:r>
          </a:p>
          <a:p>
            <a:r>
              <a:rPr lang="fr-CA" dirty="0"/>
              <a:t>« Un groupe de médecins experts fournit des conseils informels à la </a:t>
            </a:r>
            <a:r>
              <a:rPr lang="fr-CA" dirty="0" err="1"/>
              <a:t>Federal</a:t>
            </a:r>
            <a:r>
              <a:rPr lang="fr-CA" dirty="0"/>
              <a:t> </a:t>
            </a:r>
            <a:r>
              <a:rPr lang="fr-CA" dirty="0" err="1"/>
              <a:t>Motor</a:t>
            </a:r>
            <a:r>
              <a:rPr lang="fr-CA" dirty="0"/>
              <a:t> Carrier </a:t>
            </a:r>
            <a:r>
              <a:rPr lang="fr-CA" dirty="0" err="1"/>
              <a:t>Safety</a:t>
            </a:r>
            <a:r>
              <a:rPr lang="fr-CA" dirty="0"/>
              <a:t> Administration (ou FMCSA) sur les questions touchant la qualification médicale des conducteurs de véhicules lourds. »</a:t>
            </a:r>
          </a:p>
          <a:p>
            <a:endParaRPr lang="en-US" dirty="0"/>
          </a:p>
        </p:txBody>
      </p:sp>
      <p:sp>
        <p:nvSpPr>
          <p:cNvPr id="4" name="Slide Number Placeholder 3"/>
          <p:cNvSpPr>
            <a:spLocks noGrp="1"/>
          </p:cNvSpPr>
          <p:nvPr>
            <p:ph type="sldNum" sz="quarter" idx="10"/>
          </p:nvPr>
        </p:nvSpPr>
        <p:spPr/>
        <p:txBody>
          <a:bodyPr/>
          <a:lstStyle/>
          <a:p>
            <a:pPr>
              <a:defRPr/>
            </a:pPr>
            <a:fld id="{0E13F1E8-4EAA-42E8-B0D5-BEC4B4678025}" type="slidenum">
              <a:rPr lang="en-US" smtClean="0"/>
              <a:pPr>
                <a:defRPr/>
              </a:pPr>
              <a:t>22</a:t>
            </a:fld>
            <a:endParaRPr lang="en-US" dirty="0"/>
          </a:p>
        </p:txBody>
      </p:sp>
    </p:spTree>
    <p:extLst>
      <p:ext uri="{BB962C8B-B14F-4D97-AF65-F5344CB8AC3E}">
        <p14:creationId xmlns:p14="http://schemas.microsoft.com/office/powerpoint/2010/main" val="1458184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algn="l">
              <a:spcBef>
                <a:spcPct val="0"/>
              </a:spcBef>
              <a:buNone/>
            </a:pPr>
            <a:r>
              <a:rPr lang="en-US" b="1" dirty="0">
                <a:latin typeface="Calibri"/>
              </a:rPr>
              <a:t>Narration :</a:t>
            </a:r>
            <a:endParaRPr lang="en-US" dirty="0"/>
          </a:p>
          <a:p>
            <a:pPr>
              <a:defRPr/>
            </a:pPr>
            <a:r>
              <a:rPr lang="fr-CA" dirty="0"/>
              <a:t>« Dans le cadre de son programme médical, la FMCSA a mis sur pied des groupes de médecins experts pour l’aider à mettre à jour les normes et les directives courantes relatives à l’aptitude médicale à conduire et pour élaborer de nouvelles normes et directives à l’intention des conducteurs de véhicules lourds qui circulent entre États. Il est ainsi suggéré de faire passer des tests cliniques aux conducteurs à haut risque lorsqu’un trouble du sommeil soupçonné risque de compromettre leur aptitude à conduire. La présence d’un trouble du sommeil peut être déterminée par les méthodes indiquées dans cette diapositive. L’influence de ces recommandations sur les règlements de chaque État ou province varie selon le territoire. Les transporteurs et les conducteurs doivent s’informer des règles en vigueur auprès des autorités de leur territoire. » </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plus de détails sur les recommandations faites aux agences fédérales par le </a:t>
            </a:r>
            <a:r>
              <a:rPr lang="fr-CA" dirty="0"/>
              <a:t>groupe de médecins experts</a:t>
            </a:r>
            <a:r>
              <a:rPr lang="fr-CA" sz="1200" kern="1200" dirty="0">
                <a:solidFill>
                  <a:schemeClr val="tx1"/>
                </a:solidFill>
                <a:effectLst/>
                <a:latin typeface="+mn-lt"/>
                <a:ea typeface="+mn-ea"/>
                <a:cs typeface="+mn-cs"/>
              </a:rPr>
              <a:t> ou sur des recommandations à l’étude en vue d’une éventuelle adoption ou pour des modifications, consultez </a:t>
            </a:r>
            <a:r>
              <a:rPr lang="fr-CA" dirty="0"/>
              <a:t>le site Web de </a:t>
            </a:r>
            <a:r>
              <a:rPr lang="fr-CA" sz="1200" kern="1200" dirty="0">
                <a:solidFill>
                  <a:schemeClr val="tx1"/>
                </a:solidFill>
                <a:effectLst/>
                <a:latin typeface="+mn-lt"/>
                <a:ea typeface="+mn-ea"/>
                <a:cs typeface="+mn-cs"/>
              </a:rPr>
              <a:t>la FMCSA : www.fmcsa.dot.gov/rules-regulations/TOPICS/mep/report/Sleep-MEP-Panel-Recommendations-508.pdf.</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des détails sur la question du dépistage des troubles possibles du sommeil chez les conducteurs de véhicules lourds au Canada, consultez le site Web du CCATM pour connaître les 16 normes de sécurité relatives à l’industrie du transport routier (Transports Canada, 1988).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site Web du CCATM donne également un complément d’information sur les normes médicales qui concernent les conducteurs (</a:t>
            </a:r>
            <a:r>
              <a:rPr lang="fr-CA" u="sng" dirty="0"/>
              <a:t>www.ccmta.ca/english/pdf/medical_standards_aug_2011.pdf)</a:t>
            </a:r>
            <a:r>
              <a:rPr lang="fr-CA" sz="1200" kern="1200" dirty="0">
                <a:solidFill>
                  <a:schemeClr val="tx1"/>
                </a:solidFill>
                <a:effectLst/>
                <a:latin typeface="+mn-lt"/>
                <a:ea typeface="+mn-ea"/>
                <a:cs typeface="+mn-cs"/>
              </a:rPr>
              <a:t>. Voir la section 6.4.2 de ce document, qui traite des normes relatives aux troubles du sommeil.)</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71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9F802AB2-D543-4E97-BD18-7EDBA3BB377F}" type="slidenum">
              <a:rPr lang="en-US">
                <a:latin typeface="Calibri"/>
                <a:cs typeface="Arial"/>
              </a:rPr>
              <a:pPr algn="r">
                <a:spcBef>
                  <a:spcPct val="0"/>
                </a:spcBef>
                <a:spcAft>
                  <a:spcPct val="0"/>
                </a:spcAft>
                <a:buNone/>
              </a:pPr>
              <a:t>23</a:t>
            </a:fld>
            <a:endParaRPr lang="en-US" dirty="0">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spcBef>
                <a:spcPts val="0"/>
              </a:spcBef>
              <a:spcAft>
                <a:spcPts val="0"/>
              </a:spcAft>
            </a:pPr>
            <a:r>
              <a:rPr lang="en-US" b="1" dirty="0">
                <a:latin typeface="Calibri"/>
              </a:rPr>
              <a:t>Narration :</a:t>
            </a:r>
            <a:endParaRPr lang="en-US" dirty="0"/>
          </a:p>
          <a:p>
            <a:r>
              <a:rPr lang="fr-CA" dirty="0"/>
              <a:t>« Le dépistage est couramment utilisé pour cibler les personnes à haut risque de souffrir d’un trouble du sommeil, d’une maladie ou d’un problème de santé. Un dépistage efficace aide à réduire le nombre de tests coûteux pour les personnes qui sont moins susceptibles d’avoir un problème de santé. De cette façon, les ressources limitées sont concentrées sur des personnes qui peuvent bénéficier des résultats des tests et du traitement qui s’ensuit. Pour le dépistage des troubles du sommeil, les facteurs utilisés pour cibler les personnes à risque sont les caractéristiques physiques, les observations de la personne faites par un membre de sa famille ou son médecin traitant, les symptômes signalés et même le mode de vie. »</a:t>
            </a:r>
          </a:p>
          <a:p>
            <a:r>
              <a:rPr lang="fr-CA" sz="1200" b="1" kern="1200" dirty="0">
                <a:solidFill>
                  <a:schemeClr val="tx1"/>
                </a:solidFill>
                <a:effectLst/>
                <a:latin typeface="+mn-lt"/>
                <a:ea typeface="+mn-ea"/>
                <a:cs typeface="+mn-cs"/>
              </a:rPr>
              <a:t>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dépistage est une méthode largement utilisée pour cibler les personnes à haut risque de souffrir d’une maladie ou d’un problème de santé, afin qu’elles puissent être sélectionnées pour des tests médicaux précis, recevoir un diagnostic et être traitées dans le but d’améliorer leur santé.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méthodes les plus efficaces de dépistage de l’AOS combinent les traits physiques importants, les observations faites sur la personne par des gens de son entourage (signes), les impressions de la personne sur son problème (symptômes) et son mode de vie. Ces prédicteurs, appelés parfois </a:t>
            </a:r>
            <a:r>
              <a:rPr lang="fr-CA" sz="1200" i="1" kern="1200" dirty="0">
                <a:solidFill>
                  <a:schemeClr val="tx1"/>
                </a:solidFill>
                <a:effectLst/>
                <a:latin typeface="+mn-lt"/>
                <a:ea typeface="+mn-ea"/>
                <a:cs typeface="+mn-cs"/>
              </a:rPr>
              <a:t>facteurs de risque</a:t>
            </a:r>
            <a:r>
              <a:rPr lang="fr-CA" sz="1200" kern="1200" dirty="0">
                <a:solidFill>
                  <a:schemeClr val="tx1"/>
                </a:solidFill>
                <a:effectLst/>
                <a:latin typeface="+mn-lt"/>
                <a:ea typeface="+mn-ea"/>
                <a:cs typeface="+mn-cs"/>
              </a:rPr>
              <a:t>, sont dépistés </a:t>
            </a:r>
            <a:r>
              <a:rPr lang="fr-CA" dirty="0"/>
              <a:t>avec </a:t>
            </a:r>
            <a:r>
              <a:rPr lang="fr-CA" sz="1200" kern="1200" dirty="0">
                <a:solidFill>
                  <a:schemeClr val="tx1"/>
                </a:solidFill>
                <a:effectLst/>
                <a:latin typeface="+mn-lt"/>
                <a:ea typeface="+mn-ea"/>
                <a:cs typeface="+mn-cs"/>
              </a:rPr>
              <a:t>des questionnaires ou à partir d’entrevues; ils servent à prédire si le risque d’AOS de la personne est faible, modéré ou élevé. Ces tests de dépistage (ou « outils ») produisent normalement un résultat utilisé par le technicien médical ou le médecin qui décide</a:t>
            </a:r>
            <a:r>
              <a:rPr lang="fr-CA" dirty="0"/>
              <a:t> </a:t>
            </a:r>
            <a:r>
              <a:rPr lang="fr-CA" sz="1200" kern="1200" dirty="0">
                <a:solidFill>
                  <a:schemeClr val="tx1"/>
                </a:solidFill>
                <a:effectLst/>
                <a:latin typeface="+mn-lt"/>
                <a:ea typeface="+mn-ea"/>
                <a:cs typeface="+mn-cs"/>
              </a:rPr>
              <a:t>qui doit passer un test médical, pour établir à partir de ce test un diagnostic (AOS) et, s’il y a lieu, pour déterminer qui devrait suivre un traitement.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1B8D177-2925-4915-B19A-A70AE3CC1C95}" type="slidenum">
              <a:rPr lang="en-US">
                <a:latin typeface="Calibri"/>
                <a:cs typeface="Arial"/>
              </a:rPr>
              <a:pPr algn="r">
                <a:spcBef>
                  <a:spcPct val="0"/>
                </a:spcBef>
                <a:spcAft>
                  <a:spcPct val="0"/>
                </a:spcAft>
                <a:buNone/>
              </a:pPr>
              <a:t>24</a:t>
            </a:fld>
            <a:endParaRPr lang="en-US" dirty="0">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lvl="1">
              <a:spcBef>
                <a:spcPts val="0"/>
              </a:spcBef>
              <a:spcAft>
                <a:spcPts val="0"/>
              </a:spcAft>
            </a:pPr>
            <a:r>
              <a:rPr lang="en-US" b="1" dirty="0">
                <a:latin typeface="Calibri"/>
              </a:rPr>
              <a:t>Narration :</a:t>
            </a:r>
            <a:endParaRPr lang="en-US" dirty="0"/>
          </a:p>
          <a:p>
            <a:pPr>
              <a:defRPr/>
            </a:pPr>
            <a:r>
              <a:rPr lang="fr-CA" dirty="0"/>
              <a:t>« Le dépistage efficace de l’AOS dans l’industrie du transport routier a plusieurs avantages. Il améliore la santé et la sécurité des conducteurs derrière le volant, contribue à des conditions plus sécuritaires sur la route pour tous les conducteurs et prévient les dommages matériels et les pertes inutiles pour les transporteurs. Le dépistage des conducteurs à risque élevé permet également de réduire le nombre d’accidents causés par la fatigue. Par ailleurs, les conducteurs de véhicules lourds ciblés par un dépistage et dont l’AOS est traitée par la suite jouiront d’une meilleure qualité de vie et risqueront moins d’avoir certaines maladies, tels l’hypertension artérielle et le diabète de type II. Souvent, les personnes à qui on a diagnostiqué une AOS ont aussi des troubles cardiaques ou des maladies cardiovasculaires qu’elles ignoraient. Le fait de diagnostiquer leur AOS et de les traiter peut littéralement sauver leur vie. »</a:t>
            </a:r>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plus de détails sur les avantages relatifs à la sécurité, voir le site </a:t>
            </a:r>
            <a:r>
              <a:rPr lang="fr-CA" dirty="0" err="1"/>
              <a:t>e</a:t>
            </a:r>
            <a:r>
              <a:rPr lang="fr-CA" sz="1200" kern="1200" dirty="0" err="1">
                <a:solidFill>
                  <a:schemeClr val="tx1"/>
                </a:solidFill>
                <a:effectLst/>
                <a:latin typeface="+mn-lt"/>
                <a:ea typeface="+mn-ea"/>
                <a:cs typeface="+mn-cs"/>
              </a:rPr>
              <a:t>Trucker</a:t>
            </a:r>
            <a:r>
              <a:rPr lang="fr-CA" sz="1200" kern="1200" dirty="0">
                <a:solidFill>
                  <a:schemeClr val="tx1"/>
                </a:solidFill>
                <a:effectLst/>
                <a:latin typeface="+mn-lt"/>
                <a:ea typeface="+mn-ea"/>
                <a:cs typeface="+mn-cs"/>
              </a:rPr>
              <a:t> : www.etrucker.com/2009/04/03/study-backs-sleep-apnea-screening/.</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5518684F-07D4-4C35-815A-88D34BFA6828}" type="slidenum">
              <a:rPr lang="en-US">
                <a:latin typeface="Calibri"/>
                <a:cs typeface="Arial"/>
              </a:rPr>
              <a:pPr algn="r">
                <a:spcBef>
                  <a:spcPct val="0"/>
                </a:spcBef>
                <a:spcAft>
                  <a:spcPct val="0"/>
                </a:spcAft>
                <a:buNone/>
              </a:pPr>
              <a:t>25</a:t>
            </a:fld>
            <a:endParaRPr lang="en-US" dirty="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algn="l">
              <a:spcBef>
                <a:spcPct val="0"/>
              </a:spcBef>
              <a:buNone/>
            </a:pPr>
            <a:r>
              <a:rPr lang="en-US" b="1" dirty="0">
                <a:latin typeface="Calibri"/>
              </a:rPr>
              <a:t>Narration :</a:t>
            </a:r>
            <a:endParaRPr lang="en-US" dirty="0"/>
          </a:p>
          <a:p>
            <a:r>
              <a:rPr lang="fr-CA" dirty="0"/>
              <a:t>« Le dépistage le plus efficace consiste à reconnaître ses propres symptômes et ceux signalés par les proches et les amis, puis de réagir. Lorsque ces opinions et ces observations sont exprimées franchement au médecin, le dépistage est d’autant plus précis. Tous les facteurs décrits dans cette diapositive et d’autres facteurs non présentés ici aident au dépistage. Considérons, par exemple, le fait de savoir si une personne ronfle ou non. Diverses études démontrent que 1 adulte sur 5 ronfle et que 20 % d’entre eux sont atteints d’AOS. Ces informations sont donc très précieuses dans l’évaluation globale du risque, de même que les autres caractéristiques décrites ici et dans les trois prochaines diapositives. »</a:t>
            </a:r>
          </a:p>
          <a:p>
            <a:r>
              <a:rPr lang="fr-CA" sz="1200" b="1" kern="1200" dirty="0">
                <a:solidFill>
                  <a:schemeClr val="tx1"/>
                </a:solidFill>
                <a:effectLst/>
                <a:latin typeface="+mn-lt"/>
                <a:ea typeface="+mn-ea"/>
                <a:cs typeface="+mn-cs"/>
              </a:rPr>
              <a:t>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Ronflements forts :  plaintes et épuisement du partenaire de lit.</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Réveils en sursaut, halètements ou arrêts de la respiration.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3. État de fatigue, d’épuisement après le sommeil.</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4. Migraines matinales.</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5. Miction excessive pendant la nuit (besoin d’uriner).</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6. Somnolence excessive le jour.</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7. Trous de mémoire, troubles du raisonnement, irritabilité.</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Environ 1 adulte sur 5 ronfle et 20 % d’entre eux ont probablement une AOS. La personne tombe souvent endormie pendant les moments calmes de la journée,</a:t>
            </a:r>
            <a:r>
              <a:rPr lang="fr-CA" sz="1200" kern="1200" baseline="0" dirty="0">
                <a:solidFill>
                  <a:schemeClr val="tx1"/>
                </a:solidFill>
                <a:effectLst/>
                <a:latin typeface="+mn-lt"/>
                <a:ea typeface="+mn-ea"/>
                <a:cs typeface="+mn-cs"/>
              </a:rPr>
              <a:t> par exemple lorsqu’elle est</a:t>
            </a:r>
            <a:r>
              <a:rPr lang="fr-CA" sz="1200" kern="1200" dirty="0">
                <a:solidFill>
                  <a:schemeClr val="tx1"/>
                </a:solidFill>
                <a:effectLst/>
                <a:latin typeface="+mn-lt"/>
                <a:ea typeface="+mn-ea"/>
                <a:cs typeface="+mn-cs"/>
              </a:rPr>
              <a:t> assise à son bureau à lire, sur un sofa, devant la télévision ou au volant. Le partenaire de lit se plaint que son compagnon ronfle très fort, qu’il a des crises de suffocation pendant son sommeil, des arrêts répétés de la respiration qui peuvent durer de 10 secondes jusqu’à une minute. Parfois, le partenaire ressent un épuisement, une fatigue chronique et se plaint d’un sommeil qui n’est pas réparateur.</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6D9CDDF-1942-4305-9236-CA7E025578E5}" type="slidenum">
              <a:rPr lang="en-US">
                <a:latin typeface="Calibri"/>
                <a:cs typeface="Arial"/>
              </a:rPr>
              <a:pPr algn="r">
                <a:spcBef>
                  <a:spcPct val="0"/>
                </a:spcBef>
                <a:spcAft>
                  <a:spcPct val="0"/>
                </a:spcAft>
                <a:buNone/>
              </a:pPr>
              <a:t>26</a:t>
            </a:fld>
            <a:endParaRPr lang="en-US" dirty="0">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a:spcBef>
                <a:spcPct val="0"/>
              </a:spcBef>
              <a:buNone/>
            </a:pPr>
            <a:r>
              <a:rPr lang="en-US" b="1" dirty="0">
                <a:latin typeface="Calibri"/>
              </a:rPr>
              <a:t>Narration :</a:t>
            </a:r>
            <a:endParaRPr lang="en-US" dirty="0"/>
          </a:p>
          <a:p>
            <a:r>
              <a:rPr lang="fr-CA" dirty="0"/>
              <a:t>« L’excès de poids est un excellent facteur prédictif de l’AOS. Un indice de masse corporelle (ou IMC) élevé indique simplement un état de corpulence. Pour le dépistage en matière de santé, l’IMC sert souvent à évaluer le risque de la présence de l’AOS. Mais la précision de ce marqueur pour prédire l’AOS varie selon l’âge. En effet, la recherche démontre que l’IMC prédit mieux l’AOS des conducteurs de véhicules lourds lorsqu’on l’utilise conjointement avec d’autres facteurs de risque, tel l’âge. Notons par exemple que des conducteurs de moins de 30 ans, même avec un IMC élevé, sont moins susceptibles d’avoir une AOS que des conducteurs de 50 ans et plus avec le même IMC. D’autres mesures indiquées dans cette diapositive sont aussi utiles, mais moins probantes que l’IMC. »</a:t>
            </a:r>
          </a:p>
          <a:p>
            <a:r>
              <a:rPr lang="fr-CA" sz="1200" kern="1200" dirty="0">
                <a:solidFill>
                  <a:schemeClr val="tx1"/>
                </a:solidFill>
                <a:effectLst/>
                <a:latin typeface="+mn-lt"/>
                <a:ea typeface="+mn-ea"/>
                <a:cs typeface="+mn-cs"/>
              </a:rPr>
              <a:t>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 clé :</a:t>
            </a:r>
            <a:endParaRPr lang="en-US"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Poids et taille (indice de masse corporelle [kg/m</a:t>
            </a:r>
            <a:r>
              <a:rPr lang="fr-CA" sz="1200" kern="1200" baseline="30000" dirty="0">
                <a:solidFill>
                  <a:schemeClr val="tx1"/>
                </a:solidFill>
                <a:effectLst/>
                <a:latin typeface="+mn-lt"/>
                <a:ea typeface="+mn-ea"/>
                <a:cs typeface="+mn-cs"/>
              </a:rPr>
              <a:t>2</a:t>
            </a:r>
            <a:r>
              <a:rPr lang="fr-CA"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fr-CA" sz="1200" b="0" i="0" kern="1200" dirty="0">
                <a:solidFill>
                  <a:schemeClr val="tx1"/>
                </a:solidFill>
                <a:effectLst/>
                <a:latin typeface="+mn-lt"/>
                <a:ea typeface="+mn-ea"/>
                <a:cs typeface="+mn-cs"/>
              </a:rPr>
              <a:t>Facteurs prédictifs puissants :</a:t>
            </a:r>
            <a:endParaRPr lang="en-US" sz="1200" b="0" i="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Au moins 60 % des conducteurs de véhicules lourds qui ont un surplus de poids ou sont obèses sont atteints d’AOS.</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Surplus de poids : IMC ≥ 25.</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Obésité : IMC ≥ 30.</a:t>
            </a:r>
            <a:endParaRPr lang="en-US" sz="12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Circonférence du cou</a:t>
            </a:r>
            <a:r>
              <a:rPr lang="en-US"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&gt; 43 cm pour les hommes, &gt; 41 cm pour les femmes.</a:t>
            </a:r>
            <a:endParaRPr lang="en-US" sz="12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Circonférence de la taille</a:t>
            </a:r>
            <a:r>
              <a:rPr lang="en-US"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&gt; 102 cm pour les hommes, &gt; 91 cm pour les femmes.</a:t>
            </a:r>
            <a:endParaRPr lang="en-US" sz="12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À l’heure actuelle, la valeur limite de la circonférence du cou des femmes n’est pas clairement établie.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237127" indent="-237127">
              <a:spcBef>
                <a:spcPct val="0"/>
              </a:spcBef>
              <a:buFont typeface="Calibri"/>
              <a:buAutoNum type="arabicPeriod"/>
            </a:pPr>
            <a:endParaRPr lang="en-US" dirty="0">
              <a:latin typeface="Calibri"/>
            </a:endParaRPr>
          </a:p>
        </p:txBody>
      </p:sp>
      <p:sp>
        <p:nvSpPr>
          <p:cNvPr id="604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65C422D-76CE-4366-A648-64483708BAE9}" type="slidenum">
              <a:rPr lang="en-US">
                <a:latin typeface="Calibri"/>
                <a:cs typeface="Arial"/>
              </a:rPr>
              <a:pPr algn="r">
                <a:spcBef>
                  <a:spcPct val="0"/>
                </a:spcBef>
                <a:spcAft>
                  <a:spcPct val="0"/>
                </a:spcAft>
                <a:buNone/>
              </a:pPr>
              <a:t>27</a:t>
            </a:fld>
            <a:endParaRPr lang="en-US" dirty="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l">
              <a:spcBef>
                <a:spcPct val="0"/>
              </a:spcBef>
              <a:buNone/>
            </a:pPr>
            <a:r>
              <a:rPr lang="en-US" b="1" dirty="0">
                <a:latin typeface="Calibri"/>
              </a:rPr>
              <a:t>Narration </a:t>
            </a:r>
            <a:endParaRPr lang="en-US" dirty="0"/>
          </a:p>
          <a:p>
            <a:r>
              <a:rPr lang="fr-CA" dirty="0"/>
              <a:t>« Un IMC élevé est un marqueur de risque majeur d’AOS, mais des conducteurs avec un indice normal peuvent également avoir une AOS. Les résultats des recherches maintenant disponibles ne nous disent pas exactement combien de conducteurs dont le poids est normal ont une AOS, mais, selon les experts médicaux, un conducteur </a:t>
            </a:r>
            <a:r>
              <a:rPr lang="en-US" dirty="0"/>
              <a:t>de </a:t>
            </a:r>
            <a:r>
              <a:rPr lang="en-US" dirty="0" err="1"/>
              <a:t>véhicule</a:t>
            </a:r>
            <a:r>
              <a:rPr lang="en-US" dirty="0"/>
              <a:t> </a:t>
            </a:r>
            <a:r>
              <a:rPr lang="en-US" dirty="0" err="1"/>
              <a:t>lourd</a:t>
            </a:r>
            <a:r>
              <a:rPr lang="en-US" dirty="0"/>
              <a:t> </a:t>
            </a:r>
            <a:r>
              <a:rPr lang="fr-CA" dirty="0"/>
              <a:t>sur quatre pourrait appartenir à cette catégorie. Une vaste étude portant sur les conducteurs de véhicules lourds a démontré que 20 % de ceux âgés de plus de 50 ans et qui ont un IMC normal souffrent à tout le moins d’AOS légère. Dans ces cas-là, la cause de l’AOS peut se trouver dans un petit menton ou un menton fuyant, une langue excessivement grosse ou des voies respiratoires étroites. Certaines familles et certains groupes ethniques sont plus susceptibles d’avoir ces facteurs de risque de l’AOS. »</a:t>
            </a:r>
          </a:p>
          <a:p>
            <a:r>
              <a:rPr lang="fr-CA" sz="1200" kern="1200" dirty="0">
                <a:solidFill>
                  <a:schemeClr val="tx1"/>
                </a:solidFill>
                <a:effectLst/>
                <a:latin typeface="+mn-lt"/>
                <a:ea typeface="+mn-ea"/>
                <a:cs typeface="+mn-cs"/>
              </a:rPr>
              <a:t>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Un excès de gras est un facteur de risque majeur au</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regard de l’AOS, mais des conducteurs ayant un IMC normal peuvent aussi souffrir d’AOS. Les résultats des recherches maintenant disponibles ne nous disent pas exactement combien de conducteurs dont le poids est normal ont une AOS (voir Pack</a:t>
            </a:r>
            <a:r>
              <a:rPr lang="fr-CA" sz="1200" i="1" kern="1200" dirty="0">
                <a:solidFill>
                  <a:schemeClr val="tx1"/>
                </a:solidFill>
                <a:effectLst/>
                <a:latin typeface="+mn-lt"/>
                <a:ea typeface="+mn-ea"/>
                <a:cs typeface="+mn-cs"/>
              </a:rPr>
              <a:t> et al</a:t>
            </a:r>
            <a:r>
              <a:rPr lang="fr-CA" sz="1200" kern="1200" dirty="0">
                <a:solidFill>
                  <a:schemeClr val="tx1"/>
                </a:solidFill>
                <a:effectLst/>
                <a:latin typeface="+mn-lt"/>
                <a:ea typeface="+mn-ea"/>
                <a:cs typeface="+mn-cs"/>
              </a:rPr>
              <a:t>. [2001], étude réalisée pour la FMCSA). Une vaste étude portant sur les conducteurs professionnels a démontré que 20 % de ceux qui sont âgés de plus de 50 ans et qui ont un IMC normal souffrent à tout le moins d’AOS légère. De plus, selon l’opinion clinique des principaux experts médicaux réunis au congrès de Baltimore à l’automne 2011 (</a:t>
            </a:r>
            <a:r>
              <a:rPr lang="fr-CA" sz="1200" kern="1200" dirty="0" err="1">
                <a:solidFill>
                  <a:schemeClr val="tx1"/>
                </a:solidFill>
                <a:effectLst/>
                <a:latin typeface="+mn-lt"/>
                <a:ea typeface="+mn-ea"/>
                <a:cs typeface="+mn-cs"/>
              </a:rPr>
              <a:t>Sleep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Apnea</a:t>
            </a:r>
            <a:r>
              <a:rPr lang="fr-CA" sz="1200" kern="1200" dirty="0">
                <a:solidFill>
                  <a:schemeClr val="tx1"/>
                </a:solidFill>
                <a:effectLst/>
                <a:latin typeface="+mn-lt"/>
                <a:ea typeface="+mn-ea"/>
                <a:cs typeface="+mn-cs"/>
              </a:rPr>
              <a:t> and </a:t>
            </a:r>
            <a:r>
              <a:rPr lang="fr-CA" sz="1200" kern="1200" dirty="0" err="1">
                <a:solidFill>
                  <a:schemeClr val="tx1"/>
                </a:solidFill>
                <a:effectLst/>
                <a:latin typeface="+mn-lt"/>
                <a:ea typeface="+mn-ea"/>
                <a:cs typeface="+mn-cs"/>
              </a:rPr>
              <a:t>Multi-Modal</a:t>
            </a:r>
            <a:r>
              <a:rPr lang="fr-CA" sz="1200" kern="1200" dirty="0">
                <a:solidFill>
                  <a:schemeClr val="tx1"/>
                </a:solidFill>
                <a:effectLst/>
                <a:latin typeface="+mn-lt"/>
                <a:ea typeface="+mn-ea"/>
                <a:cs typeface="+mn-cs"/>
              </a:rPr>
              <a:t> Transportation </a:t>
            </a:r>
            <a:r>
              <a:rPr lang="fr-CA" sz="1200" kern="1200" dirty="0" err="1">
                <a:solidFill>
                  <a:schemeClr val="tx1"/>
                </a:solidFill>
                <a:effectLst/>
                <a:latin typeface="+mn-lt"/>
                <a:ea typeface="+mn-ea"/>
                <a:cs typeface="+mn-cs"/>
              </a:rPr>
              <a:t>Conference</a:t>
            </a:r>
            <a:r>
              <a:rPr lang="fr-CA" sz="1200" kern="1200" dirty="0">
                <a:solidFill>
                  <a:schemeClr val="tx1"/>
                </a:solidFill>
                <a:effectLst/>
                <a:latin typeface="+mn-lt"/>
                <a:ea typeface="+mn-ea"/>
                <a:cs typeface="+mn-cs"/>
              </a:rPr>
              <a:t>), jusqu’à 30 % des conducteurs professionnels souffrant d’AOS n’ont pas de surplus de poids. Dans ces cas-là, des voies respiratoires anormalement étroites</a:t>
            </a:r>
            <a:r>
              <a:rPr lang="fr-CA" sz="1200" kern="1200" baseline="0" dirty="0">
                <a:solidFill>
                  <a:schemeClr val="tx1"/>
                </a:solidFill>
                <a:effectLst/>
                <a:latin typeface="+mn-lt"/>
                <a:ea typeface="+mn-ea"/>
                <a:cs typeface="+mn-cs"/>
              </a:rPr>
              <a:t> – </a:t>
            </a:r>
            <a:r>
              <a:rPr lang="fr-CA" sz="1200" kern="1200" dirty="0">
                <a:solidFill>
                  <a:schemeClr val="tx1"/>
                </a:solidFill>
                <a:effectLst/>
                <a:latin typeface="+mn-lt"/>
                <a:ea typeface="+mn-ea"/>
                <a:cs typeface="+mn-cs"/>
              </a:rPr>
              <a:t>que l’on trouve habituellement parmi les gens plus maigres</a:t>
            </a:r>
            <a:r>
              <a:rPr lang="fr-CA" sz="1200" kern="1200" baseline="0" dirty="0">
                <a:solidFill>
                  <a:schemeClr val="tx1"/>
                </a:solidFill>
                <a:effectLst/>
                <a:latin typeface="+mn-lt"/>
                <a:ea typeface="+mn-ea"/>
                <a:cs typeface="+mn-cs"/>
              </a:rPr>
              <a:t> – </a:t>
            </a:r>
            <a:r>
              <a:rPr lang="fr-CA" sz="1200" kern="1200" dirty="0">
                <a:solidFill>
                  <a:schemeClr val="tx1"/>
                </a:solidFill>
                <a:effectLst/>
                <a:latin typeface="+mn-lt"/>
                <a:ea typeface="+mn-ea"/>
                <a:cs typeface="+mn-cs"/>
              </a:rPr>
              <a:t>causent ce problème dû à des traits physiques inhabituels (crâne, mâchoires, visage). Ces traits, qui se voient plus souvent parmi certains groupes ethniques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(les Afro-Américains et les Chinois sont plus à risque), suggèrent un puissant facteur de risque génétique d’AOS.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67370FF-8EE6-40D1-8B48-FB8798EF4B36}" type="slidenum">
              <a:rPr lang="en-US">
                <a:latin typeface="Calibri"/>
                <a:cs typeface="Arial"/>
              </a:rPr>
              <a:pPr algn="r">
                <a:spcBef>
                  <a:spcPct val="0"/>
                </a:spcBef>
                <a:spcAft>
                  <a:spcPct val="0"/>
                </a:spcAft>
                <a:buNone/>
              </a:pPr>
              <a:t>28</a:t>
            </a:fld>
            <a:endParaRPr lang="en-US" dirty="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gn="l">
              <a:spcBef>
                <a:spcPct val="0"/>
              </a:spcBef>
              <a:buNone/>
            </a:pPr>
            <a:r>
              <a:rPr lang="en-US" b="1" dirty="0">
                <a:solidFill>
                  <a:srgbClr val="000000"/>
                </a:solidFill>
                <a:latin typeface="Calibri"/>
              </a:rPr>
              <a:t>Narration :</a:t>
            </a:r>
            <a:endParaRPr lang="en-US" dirty="0">
              <a:solidFill>
                <a:srgbClr val="000000"/>
              </a:solidFill>
            </a:endParaRPr>
          </a:p>
          <a:p>
            <a:r>
              <a:rPr lang="fr-CA" dirty="0"/>
              <a:t>« Plusieurs problèmes de santé augmentent le risque d’AOS, notamment une maladie chronique, tels l’hypertension artérielle, le diabète de type II et une sécrétion insuffisante de la glande thyroïde. La probabilité de souffrir d’AOS augmente également avec l’âge, et les hommes sont plus à risque. »</a:t>
            </a:r>
            <a:r>
              <a:rPr lang="fr-CA" sz="1200" kern="1200" dirty="0">
                <a:solidFill>
                  <a:schemeClr val="tx1"/>
                </a:solidFill>
                <a:effectLst/>
                <a:latin typeface="+mn-lt"/>
                <a:ea typeface="+mn-ea"/>
                <a:cs typeface="+mn-cs"/>
              </a:rPr>
              <a:t> </a:t>
            </a:r>
          </a:p>
          <a:p>
            <a:r>
              <a:rPr lang="fr-CA" sz="1200" b="1" kern="1200" dirty="0">
                <a:solidFill>
                  <a:schemeClr val="tx1"/>
                </a:solidFill>
                <a:effectLst/>
                <a:latin typeface="+mn-lt"/>
                <a:ea typeface="+mn-ea"/>
                <a:cs typeface="+mn-cs"/>
              </a:rPr>
              <a:t>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a:t>
            </a:r>
            <a:r>
              <a:rPr lang="fr-CA" sz="1200" kern="1200" baseline="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Hypertension artérielle : </a:t>
            </a:r>
            <a:endParaRPr lang="en-US" sz="1100" kern="1200" dirty="0">
              <a:solidFill>
                <a:schemeClr val="tx1"/>
              </a:solidFill>
              <a:effectLst/>
              <a:latin typeface="+mn-lt"/>
              <a:ea typeface="+mn-ea"/>
              <a:cs typeface="+mn-cs"/>
            </a:endParaRPr>
          </a:p>
          <a:p>
            <a:pPr lvl="2"/>
            <a:r>
              <a:rPr lang="fr-CA" sz="1200" kern="1200" dirty="0">
                <a:solidFill>
                  <a:schemeClr val="tx1"/>
                </a:solidFill>
                <a:effectLst/>
                <a:latin typeface="+mn-lt"/>
                <a:ea typeface="+mn-ea"/>
                <a:cs typeface="+mn-cs"/>
              </a:rPr>
              <a:t>a) Environ</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50 % des conducteurs </a:t>
            </a:r>
            <a:r>
              <a:rPr lang="fr-CA" sz="1200" dirty="0"/>
              <a:t>de véhicules lourds </a:t>
            </a:r>
            <a:r>
              <a:rPr lang="fr-CA" sz="1200" kern="1200" dirty="0">
                <a:solidFill>
                  <a:schemeClr val="tx1"/>
                </a:solidFill>
                <a:effectLst/>
                <a:latin typeface="+mn-lt"/>
                <a:ea typeface="+mn-ea"/>
                <a:cs typeface="+mn-cs"/>
              </a:rPr>
              <a:t>qui souffrent d’AOS souffrent également d’hypertension artérielle (&gt; 140/90 </a:t>
            </a:r>
            <a:r>
              <a:rPr lang="fr-CA" sz="1200" kern="1200" dirty="0" err="1">
                <a:solidFill>
                  <a:schemeClr val="tx1"/>
                </a:solidFill>
                <a:effectLst/>
                <a:latin typeface="+mn-lt"/>
                <a:ea typeface="+mn-ea"/>
                <a:cs typeface="+mn-cs"/>
              </a:rPr>
              <a:t>mmHg</a:t>
            </a:r>
            <a:r>
              <a:rPr lang="fr-CA"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lvl="2"/>
            <a:r>
              <a:rPr lang="fr-CA" sz="1200" kern="1200" dirty="0">
                <a:solidFill>
                  <a:schemeClr val="tx1"/>
                </a:solidFill>
                <a:effectLst/>
                <a:latin typeface="+mn-lt"/>
                <a:ea typeface="+mn-ea"/>
                <a:cs typeface="+mn-cs"/>
              </a:rPr>
              <a:t>b) Prendre des médicaments pour l’hypertension suggère aussi un risque accru d’AOS, même si la pression est bien contrôlée.</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Diabète de type II </a:t>
            </a:r>
            <a:r>
              <a:rPr lang="fr-CA" dirty="0"/>
              <a:t>:</a:t>
            </a:r>
            <a:r>
              <a:rPr lang="fr-CA" sz="1200" kern="1200" dirty="0">
                <a:solidFill>
                  <a:schemeClr val="tx1"/>
                </a:solidFill>
                <a:effectLst/>
                <a:latin typeface="+mn-lt"/>
                <a:ea typeface="+mn-ea"/>
                <a:cs typeface="+mn-cs"/>
              </a:rPr>
              <a:t> Environ 20 % des conducteurs </a:t>
            </a:r>
            <a:r>
              <a:rPr lang="fr-CA" sz="1200" dirty="0"/>
              <a:t>de véhicules lourds </a:t>
            </a:r>
            <a:r>
              <a:rPr lang="fr-CA" sz="1200" kern="1200" dirty="0">
                <a:solidFill>
                  <a:schemeClr val="tx1"/>
                </a:solidFill>
                <a:effectLst/>
                <a:latin typeface="+mn-lt"/>
                <a:ea typeface="+mn-ea"/>
                <a:cs typeface="+mn-cs"/>
              </a:rPr>
              <a:t>qui souffrent d’AOS sont diabétiques.</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3. </a:t>
            </a:r>
            <a:r>
              <a:rPr lang="fr-CA" dirty="0"/>
              <a:t>H</a:t>
            </a:r>
            <a:r>
              <a:rPr lang="fr-CA" sz="1200" kern="1200" dirty="0">
                <a:solidFill>
                  <a:schemeClr val="tx1"/>
                </a:solidFill>
                <a:effectLst/>
                <a:latin typeface="+mn-lt"/>
                <a:ea typeface="+mn-ea"/>
                <a:cs typeface="+mn-cs"/>
              </a:rPr>
              <a:t>ypothyroïdie.</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4. </a:t>
            </a:r>
            <a:r>
              <a:rPr lang="fr-CA" dirty="0"/>
              <a:t>Â</a:t>
            </a:r>
            <a:r>
              <a:rPr lang="fr-CA" sz="1200" kern="1200" dirty="0">
                <a:solidFill>
                  <a:schemeClr val="tx1"/>
                </a:solidFill>
                <a:effectLst/>
                <a:latin typeface="+mn-lt"/>
                <a:ea typeface="+mn-ea"/>
                <a:cs typeface="+mn-cs"/>
              </a:rPr>
              <a:t>ge </a:t>
            </a:r>
            <a:r>
              <a:rPr lang="fr-CA" dirty="0"/>
              <a:t>:</a:t>
            </a:r>
            <a:r>
              <a:rPr lang="fr-CA" sz="1200" kern="1200" dirty="0">
                <a:solidFill>
                  <a:schemeClr val="tx1"/>
                </a:solidFill>
                <a:effectLst/>
                <a:latin typeface="+mn-lt"/>
                <a:ea typeface="+mn-ea"/>
                <a:cs typeface="+mn-cs"/>
              </a:rPr>
              <a:t> La prévalence de l’AOS augmente avec l’âge.</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5. Sexe </a:t>
            </a:r>
            <a:r>
              <a:rPr lang="fr-CA" dirty="0"/>
              <a:t>:</a:t>
            </a:r>
            <a:r>
              <a:rPr lang="fr-CA" sz="1200" kern="1200" dirty="0">
                <a:solidFill>
                  <a:schemeClr val="tx1"/>
                </a:solidFill>
                <a:effectLst/>
                <a:latin typeface="+mn-lt"/>
                <a:ea typeface="+mn-ea"/>
                <a:cs typeface="+mn-cs"/>
              </a:rPr>
              <a:t> Le risque de souffrir d’AOS est accru chez l’homme.</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Source : </a:t>
            </a:r>
            <a:r>
              <a:rPr lang="fr-CA" sz="1200" kern="1200" dirty="0" err="1">
                <a:solidFill>
                  <a:schemeClr val="tx1"/>
                </a:solidFill>
                <a:effectLst/>
                <a:latin typeface="+mn-lt"/>
                <a:ea typeface="+mn-ea"/>
                <a:cs typeface="+mn-cs"/>
              </a:rPr>
              <a:t>Xie</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et al. </a:t>
            </a:r>
            <a:r>
              <a:rPr lang="fr-CA" sz="1200" kern="1200" dirty="0">
                <a:solidFill>
                  <a:schemeClr val="tx1"/>
                </a:solidFill>
                <a:effectLst/>
                <a:latin typeface="+mn-lt"/>
                <a:ea typeface="+mn-ea"/>
                <a:cs typeface="+mn-cs"/>
              </a:rPr>
              <a:t>(2011). Cette étude a montré que 50 % des conducteurs souffrant d’AOS faisaient de l’hypertension artérielle.</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algn="l">
              <a:spcBef>
                <a:spcPct val="0"/>
              </a:spcBef>
              <a:buNone/>
            </a:pPr>
            <a:endParaRPr lang="en-US" dirty="0"/>
          </a:p>
        </p:txBody>
      </p:sp>
      <p:sp>
        <p:nvSpPr>
          <p:cNvPr id="645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C4A34E46-7A6F-4F1D-A5E9-CB73BED01DB3}" type="slidenum">
              <a:rPr lang="en-US">
                <a:latin typeface="Calibri"/>
                <a:cs typeface="Arial"/>
              </a:rPr>
              <a:pPr algn="r">
                <a:spcBef>
                  <a:spcPct val="0"/>
                </a:spcBef>
                <a:spcAft>
                  <a:spcPct val="0"/>
                </a:spcAft>
                <a:buNone/>
              </a:pPr>
              <a:t>29</a:t>
            </a:fld>
            <a:endParaRPr lang="en-US" dirty="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l">
              <a:buNone/>
            </a:pPr>
            <a:r>
              <a:rPr lang="en-US" b="1" dirty="0">
                <a:latin typeface="Calibri"/>
              </a:rPr>
              <a:t>Narration : </a:t>
            </a:r>
            <a:endParaRPr lang="en-US" b="1" dirty="0"/>
          </a:p>
          <a:p>
            <a:r>
              <a:rPr lang="fr-CA" dirty="0"/>
              <a:t>« Ce module emploie les sigles définis dans cette liste. Nous vous invitons à imprimer cette diapositive qui pourra vous servir d’outil de référence tout au long de la formation. »</a:t>
            </a:r>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Liste des sigles et termes courants employés dans le module 8 :</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APAP : Pression d’air positive automatique</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AOS : Apnée obstructive du sommeil </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CCATM : Conseil canadien des administrateurs en transport motorisé</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CPAP : </a:t>
            </a:r>
            <a:r>
              <a:rPr lang="fr-CA" sz="1200" dirty="0"/>
              <a:t>Pression d’air positive continue </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FMCSA : </a:t>
            </a:r>
            <a:r>
              <a:rPr lang="fr-CA" sz="1200" kern="1200" dirty="0" err="1">
                <a:solidFill>
                  <a:schemeClr val="tx1"/>
                </a:solidFill>
                <a:effectLst/>
                <a:latin typeface="+mn-lt"/>
                <a:ea typeface="+mn-ea"/>
                <a:cs typeface="+mn-cs"/>
              </a:rPr>
              <a:t>Federal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Motor</a:t>
            </a:r>
            <a:r>
              <a:rPr lang="fr-CA" sz="1200" kern="1200" dirty="0">
                <a:solidFill>
                  <a:schemeClr val="tx1"/>
                </a:solidFill>
                <a:effectLst/>
                <a:latin typeface="+mn-lt"/>
                <a:ea typeface="+mn-ea"/>
                <a:cs typeface="+mn-cs"/>
              </a:rPr>
              <a:t> Carrier </a:t>
            </a:r>
            <a:r>
              <a:rPr lang="fr-CA" sz="1200" kern="1200" dirty="0" err="1">
                <a:solidFill>
                  <a:schemeClr val="tx1"/>
                </a:solidFill>
                <a:effectLst/>
                <a:latin typeface="+mn-lt"/>
                <a:ea typeface="+mn-ea"/>
                <a:cs typeface="+mn-cs"/>
              </a:rPr>
              <a:t>Safety</a:t>
            </a:r>
            <a:r>
              <a:rPr lang="fr-CA" sz="1200" kern="1200" dirty="0">
                <a:solidFill>
                  <a:schemeClr val="tx1"/>
                </a:solidFill>
                <a:effectLst/>
                <a:latin typeface="+mn-lt"/>
                <a:ea typeface="+mn-ea"/>
                <a:cs typeface="+mn-cs"/>
              </a:rPr>
              <a:t> Administration (organisme américain régissant le transport routier)</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IAH : </a:t>
            </a:r>
            <a:r>
              <a:rPr lang="fr-CA" sz="1200" dirty="0"/>
              <a:t>Indice d’apnée-</a:t>
            </a:r>
            <a:r>
              <a:rPr lang="fr-CA" sz="1200" dirty="0" err="1"/>
              <a:t>hypopnée</a:t>
            </a:r>
            <a:r>
              <a:rPr lang="fr-CA" sz="1200" kern="1200" dirty="0">
                <a:solidFill>
                  <a:schemeClr val="tx1"/>
                </a:solidFill>
                <a:effectLst/>
                <a:latin typeface="+mn-lt"/>
                <a:ea typeface="+mn-ea"/>
                <a:cs typeface="+mn-cs"/>
              </a:rPr>
              <a:t> </a:t>
            </a:r>
            <a:r>
              <a:rPr lang="fr-CA" dirty="0"/>
              <a:t>(</a:t>
            </a:r>
            <a:r>
              <a:rPr lang="fr-CA" sz="1200" kern="1200" dirty="0">
                <a:solidFill>
                  <a:schemeClr val="tx1"/>
                </a:solidFill>
                <a:effectLst/>
                <a:latin typeface="+mn-lt"/>
                <a:ea typeface="+mn-ea"/>
                <a:cs typeface="+mn-cs"/>
              </a:rPr>
              <a:t>résultat d’un test de sommeil)</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IMC : Indice de masse corporelle </a:t>
            </a:r>
            <a:r>
              <a:rPr lang="fr-CA" dirty="0"/>
              <a:t>(</a:t>
            </a:r>
            <a:r>
              <a:rPr lang="fr-CA" sz="1200" kern="1200" dirty="0">
                <a:solidFill>
                  <a:schemeClr val="tx1"/>
                </a:solidFill>
                <a:effectLst/>
                <a:latin typeface="+mn-lt"/>
                <a:ea typeface="+mn-ea"/>
                <a:cs typeface="+mn-cs"/>
              </a:rPr>
              <a:t>rapport du poids [en kilogrammes] sur la taille [en mètres carrés])</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Insomnie : Difficulté à s’endormir ou à dormir suffisamment</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Narcolepsie : Tendance irrésistible au sommeil survenant par accès</a:t>
            </a:r>
            <a:endParaRPr lang="en-US" sz="1200" kern="1200" dirty="0">
              <a:solidFill>
                <a:schemeClr val="tx1"/>
              </a:solidFill>
              <a:effectLst/>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PAP : Pression d’air positive</a:t>
            </a:r>
          </a:p>
          <a:p>
            <a:pPr lvl="1">
              <a:buFont typeface="Arial" pitchFamily="34" charset="0"/>
              <a:buChar char="•"/>
              <a:defRPr/>
            </a:pPr>
            <a:r>
              <a:rPr lang="fr-CA" dirty="0"/>
              <a:t> PGF : Programme de gestion de la fatigue</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PSG : </a:t>
            </a:r>
            <a:r>
              <a:rPr lang="fr-CA" sz="1200" kern="1200" dirty="0" err="1">
                <a:solidFill>
                  <a:schemeClr val="tx1"/>
                </a:solidFill>
                <a:effectLst/>
                <a:latin typeface="+mn-lt"/>
                <a:ea typeface="+mn-ea"/>
                <a:cs typeface="+mn-cs"/>
              </a:rPr>
              <a:t>Polysomnographie</a:t>
            </a:r>
            <a:r>
              <a:rPr lang="fr-CA" sz="1200" kern="1200" dirty="0">
                <a:solidFill>
                  <a:schemeClr val="tx1"/>
                </a:solidFill>
                <a:effectLst/>
                <a:latin typeface="+mn-lt"/>
                <a:ea typeface="+mn-ea"/>
                <a:cs typeface="+mn-cs"/>
              </a:rPr>
              <a:t> </a:t>
            </a:r>
            <a:r>
              <a:rPr lang="fr-CA" dirty="0"/>
              <a:t>(</a:t>
            </a:r>
            <a:r>
              <a:rPr lang="fr-CA" sz="1200" kern="1200" dirty="0">
                <a:solidFill>
                  <a:schemeClr val="tx1"/>
                </a:solidFill>
                <a:effectLst/>
                <a:latin typeface="+mn-lt"/>
                <a:ea typeface="+mn-ea"/>
                <a:cs typeface="+mn-cs"/>
              </a:rPr>
              <a:t>test de sommeil réalisé en clinique)</a:t>
            </a:r>
          </a:p>
          <a:p>
            <a:pPr marL="457200" marR="0" lvl="1"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CA" sz="1200" kern="1200" dirty="0">
                <a:solidFill>
                  <a:schemeClr val="tx1"/>
                </a:solidFill>
                <a:effectLst/>
                <a:latin typeface="+mn-lt"/>
                <a:ea typeface="+mn-ea"/>
                <a:cs typeface="+mn-cs"/>
              </a:rPr>
              <a:t> Syndrome des jambes sans repos : Fourmis dans les jambes, irrésistible besoin de remuer les jambes qui perturbe le sommeil </a:t>
            </a:r>
            <a:endParaRPr lang="en-US" sz="1200" kern="1200" dirty="0">
              <a:solidFill>
                <a:schemeClr val="tx1"/>
              </a:solidFill>
              <a:effectLst/>
              <a:latin typeface="+mn-lt"/>
              <a:ea typeface="+mn-ea"/>
              <a:cs typeface="+mn-cs"/>
            </a:endParaRPr>
          </a:p>
          <a:p>
            <a:pPr lvl="1">
              <a:buFont typeface="Arial"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CA7F05C-11E0-4674-982A-933DE0E89ADF}" type="slidenum">
              <a:rPr lang="en-US">
                <a:latin typeface="Calibri"/>
              </a: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spcBef>
                <a:spcPts val="0"/>
              </a:spcBef>
              <a:spcAft>
                <a:spcPts val="0"/>
              </a:spcAft>
            </a:pPr>
            <a:r>
              <a:rPr lang="en-US" b="1" dirty="0">
                <a:latin typeface="Calibri"/>
              </a:rPr>
              <a:t>Narration :</a:t>
            </a:r>
            <a:endParaRPr lang="en-US" dirty="0"/>
          </a:p>
          <a:p>
            <a:r>
              <a:rPr lang="fr-CA" dirty="0"/>
              <a:t>« Plusieurs questionnaires sont disponibles pour l’autoévaluation de l’AOS ou pour l’évaluation par des professionnels de la santé. Les questionnaires d’</a:t>
            </a:r>
            <a:r>
              <a:rPr lang="fr-CA" dirty="0" err="1"/>
              <a:t>Epworth</a:t>
            </a:r>
            <a:r>
              <a:rPr lang="fr-CA" dirty="0"/>
              <a:t> et de Berlin sont les plus utilisés. Ces deux tests posent entre autres des questions sur la somnolence en état de veille. Celui de Berlin inclut aussi des facteurs physiques sur lesquels les informations sont faciles à obtenir, tels l’IMC et la pression artérielle. L’utilité de ces questionnaires dépend des informations données par la personne évaluée. Elles doivent être exactes et complètes. Une des limites importantes est qu’il peut être difficile pour une personne souffrant d’AOS non traitée de reconnaître ses propres symptômes. Dans ce cas-là, il peut être fort utile de demander au partenaire de lit ou à un autre membre de la famille de remplir un questionnaire sur le conducteur évalué. Ensuite, l’étude comparative des résultats et la détermination des différences entre les éléments clés rapportés peuvent fournir des indications très utiles. »</a:t>
            </a:r>
          </a:p>
          <a:p>
            <a:r>
              <a:rPr lang="fr-CA" sz="1200" kern="1200" dirty="0">
                <a:solidFill>
                  <a:schemeClr val="tx1"/>
                </a:solidFill>
                <a:effectLst/>
                <a:latin typeface="+mn-lt"/>
                <a:ea typeface="+mn-ea"/>
                <a:cs typeface="+mn-cs"/>
              </a:rPr>
              <a:t>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marL="228600" lvl="0" indent="-228600">
              <a:buAutoNum type="arabicPeriod"/>
            </a:pPr>
            <a:r>
              <a:rPr lang="fr-CA" sz="1200" kern="1200" dirty="0">
                <a:solidFill>
                  <a:schemeClr val="tx1"/>
                </a:solidFill>
                <a:effectLst/>
                <a:latin typeface="+mn-lt"/>
                <a:ea typeface="+mn-ea"/>
                <a:cs typeface="+mn-cs"/>
              </a:rPr>
              <a:t>Échelle de somnolence d’</a:t>
            </a:r>
            <a:r>
              <a:rPr lang="fr-CA" sz="1200" kern="1200" dirty="0" err="1">
                <a:solidFill>
                  <a:schemeClr val="tx1"/>
                </a:solidFill>
                <a:effectLst/>
                <a:latin typeface="+mn-lt"/>
                <a:ea typeface="+mn-ea"/>
                <a:cs typeface="+mn-cs"/>
              </a:rPr>
              <a:t>Epworth</a:t>
            </a:r>
            <a:r>
              <a:rPr lang="fr-CA" sz="1200" kern="1200" dirty="0">
                <a:solidFill>
                  <a:schemeClr val="tx1"/>
                </a:solidFill>
                <a:effectLst/>
                <a:latin typeface="+mn-lt"/>
                <a:ea typeface="+mn-ea"/>
                <a:cs typeface="+mn-cs"/>
              </a:rPr>
              <a:t> ou échelle de somnolence de </a:t>
            </a:r>
            <a:r>
              <a:rPr lang="fr-CA" sz="1200" kern="1200" dirty="0" err="1">
                <a:solidFill>
                  <a:schemeClr val="tx1"/>
                </a:solidFill>
                <a:effectLst/>
                <a:latin typeface="+mn-lt"/>
                <a:ea typeface="+mn-ea"/>
                <a:cs typeface="+mn-cs"/>
              </a:rPr>
              <a:t>Stanford</a:t>
            </a:r>
            <a:r>
              <a:rPr lang="fr-CA" sz="1200" kern="1200" dirty="0">
                <a:solidFill>
                  <a:schemeClr val="tx1"/>
                </a:solidFill>
                <a:effectLst/>
                <a:latin typeface="+mn-lt"/>
                <a:ea typeface="+mn-ea"/>
                <a:cs typeface="+mn-cs"/>
              </a:rPr>
              <a:t> </a:t>
            </a:r>
            <a:r>
              <a:rPr lang="fr-CA" dirty="0"/>
              <a:t>:</a:t>
            </a:r>
            <a:r>
              <a:rPr lang="fr-CA" sz="1200" kern="1200" dirty="0">
                <a:solidFill>
                  <a:schemeClr val="tx1"/>
                </a:solidFill>
                <a:effectLst/>
                <a:latin typeface="+mn-lt"/>
                <a:ea typeface="+mn-ea"/>
                <a:cs typeface="+mn-cs"/>
              </a:rPr>
              <a:t> ces deux tests évaluent la somnolence de jour. </a:t>
            </a:r>
            <a:endParaRPr lang="en-US" sz="1100" kern="1200" dirty="0">
              <a:solidFill>
                <a:schemeClr val="tx1"/>
              </a:solidFill>
              <a:effectLst/>
              <a:latin typeface="+mn-lt"/>
              <a:ea typeface="+mn-ea"/>
              <a:cs typeface="+mn-cs"/>
            </a:endParaRPr>
          </a:p>
          <a:p>
            <a:pPr marL="228600" lvl="0" indent="-228600">
              <a:buAutoNum type="arabicPeriod"/>
            </a:pPr>
            <a:r>
              <a:rPr lang="fr-CA" sz="1200" kern="1200" dirty="0">
                <a:solidFill>
                  <a:schemeClr val="tx1"/>
                </a:solidFill>
                <a:effectLst/>
                <a:latin typeface="+mn-lt"/>
                <a:ea typeface="+mn-ea"/>
                <a:cs typeface="+mn-cs"/>
              </a:rPr>
              <a:t>Questionnaire de Berlin : ce</a:t>
            </a:r>
            <a:r>
              <a:rPr lang="fr-CA" sz="1200" kern="1200" baseline="0" dirty="0">
                <a:solidFill>
                  <a:schemeClr val="tx1"/>
                </a:solidFill>
                <a:effectLst/>
                <a:latin typeface="+mn-lt"/>
                <a:ea typeface="+mn-ea"/>
                <a:cs typeface="+mn-cs"/>
              </a:rPr>
              <a:t> questionnaire é</a:t>
            </a:r>
            <a:r>
              <a:rPr lang="fr-CA" sz="1200" kern="1200" dirty="0">
                <a:solidFill>
                  <a:schemeClr val="tx1"/>
                </a:solidFill>
                <a:effectLst/>
                <a:latin typeface="+mn-lt"/>
                <a:ea typeface="+mn-ea"/>
                <a:cs typeface="+mn-cs"/>
              </a:rPr>
              <a:t>value le risque d’AOS</a:t>
            </a:r>
            <a:r>
              <a:rPr lang="fr-CA" sz="1200" kern="1200" baseline="0" dirty="0">
                <a:solidFill>
                  <a:schemeClr val="tx1"/>
                </a:solidFill>
                <a:effectLst/>
                <a:latin typeface="+mn-lt"/>
                <a:ea typeface="+mn-ea"/>
                <a:cs typeface="+mn-cs"/>
              </a:rPr>
              <a:t> et</a:t>
            </a:r>
            <a:r>
              <a:rPr lang="fr-CA" sz="1200" kern="1200" dirty="0">
                <a:solidFill>
                  <a:schemeClr val="tx1"/>
                </a:solidFill>
                <a:effectLst/>
                <a:latin typeface="+mn-lt"/>
                <a:ea typeface="+mn-ea"/>
                <a:cs typeface="+mn-cs"/>
              </a:rPr>
              <a:t> utilise certaines mesures physiques.</a:t>
            </a:r>
            <a:endParaRPr lang="en-US" sz="1100" kern="1200" dirty="0">
              <a:solidFill>
                <a:schemeClr val="tx1"/>
              </a:solidFill>
              <a:effectLst/>
              <a:latin typeface="+mn-lt"/>
              <a:ea typeface="+mn-ea"/>
              <a:cs typeface="+mn-cs"/>
            </a:endParaRPr>
          </a:p>
          <a:p>
            <a:pPr marL="228600" lvl="0" indent="-228600">
              <a:buAutoNum type="arabicPeriod"/>
            </a:pPr>
            <a:r>
              <a:rPr lang="fr-CA" sz="1200" kern="1200" dirty="0">
                <a:solidFill>
                  <a:schemeClr val="tx1"/>
                </a:solidFill>
                <a:effectLst/>
                <a:latin typeface="+mn-lt"/>
                <a:ea typeface="+mn-ea"/>
                <a:cs typeface="+mn-cs"/>
              </a:rPr>
              <a:t>Questionnaire sur les conséquences des troubles du sommeil dans la vie quotidienne (</a:t>
            </a:r>
            <a:r>
              <a:rPr lang="fr-CA" sz="1200" kern="1200" dirty="0" err="1">
                <a:solidFill>
                  <a:schemeClr val="tx1"/>
                </a:solidFill>
                <a:effectLst/>
                <a:latin typeface="+mn-lt"/>
                <a:ea typeface="+mn-ea"/>
                <a:cs typeface="+mn-cs"/>
              </a:rPr>
              <a:t>Functional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Outcomes</a:t>
            </a:r>
            <a:r>
              <a:rPr lang="fr-CA" sz="1200" kern="1200" dirty="0">
                <a:solidFill>
                  <a:schemeClr val="tx1"/>
                </a:solidFill>
                <a:effectLst/>
                <a:latin typeface="+mn-lt"/>
                <a:ea typeface="+mn-ea"/>
                <a:cs typeface="+mn-cs"/>
              </a:rPr>
              <a:t> of </a:t>
            </a:r>
            <a:r>
              <a:rPr lang="fr-CA" sz="1200" kern="1200" dirty="0" err="1">
                <a:solidFill>
                  <a:schemeClr val="tx1"/>
                </a:solidFill>
                <a:effectLst/>
                <a:latin typeface="+mn-lt"/>
                <a:ea typeface="+mn-ea"/>
                <a:cs typeface="+mn-cs"/>
              </a:rPr>
              <a:t>Sleep</a:t>
            </a:r>
            <a:r>
              <a:rPr lang="fr-CA" sz="1200" kern="1200" dirty="0">
                <a:solidFill>
                  <a:schemeClr val="tx1"/>
                </a:solidFill>
                <a:effectLst/>
                <a:latin typeface="+mn-lt"/>
                <a:ea typeface="+mn-ea"/>
                <a:cs typeface="+mn-cs"/>
              </a:rPr>
              <a:t> Questionnaire </a:t>
            </a:r>
            <a:r>
              <a:rPr lang="en-US" dirty="0"/>
              <a:t>– </a:t>
            </a:r>
            <a:r>
              <a:rPr lang="fr-CA" sz="1200" kern="1200" dirty="0">
                <a:solidFill>
                  <a:schemeClr val="tx1"/>
                </a:solidFill>
                <a:effectLst/>
                <a:latin typeface="+mn-lt"/>
                <a:ea typeface="+mn-ea"/>
                <a:cs typeface="+mn-cs"/>
              </a:rPr>
              <a:t>FOSQ</a:t>
            </a:r>
            <a:r>
              <a:rPr lang="fr-CA" dirty="0"/>
              <a:t>)</a:t>
            </a:r>
            <a:r>
              <a:rPr lang="fr-CA" sz="1200" kern="1200" dirty="0">
                <a:solidFill>
                  <a:schemeClr val="tx1"/>
                </a:solidFill>
                <a:effectLst/>
                <a:latin typeface="+mn-lt"/>
                <a:ea typeface="+mn-ea"/>
                <a:cs typeface="+mn-cs"/>
              </a:rPr>
              <a:t> : ce</a:t>
            </a:r>
            <a:r>
              <a:rPr lang="fr-CA" sz="1200" kern="1200" baseline="0" dirty="0">
                <a:solidFill>
                  <a:schemeClr val="tx1"/>
                </a:solidFill>
                <a:effectLst/>
                <a:latin typeface="+mn-lt"/>
                <a:ea typeface="+mn-ea"/>
                <a:cs typeface="+mn-cs"/>
              </a:rPr>
              <a:t> q</a:t>
            </a:r>
            <a:r>
              <a:rPr lang="fr-CA" sz="1200" kern="1200" dirty="0">
                <a:solidFill>
                  <a:schemeClr val="tx1"/>
                </a:solidFill>
                <a:effectLst/>
                <a:latin typeface="+mn-lt"/>
                <a:ea typeface="+mn-ea"/>
                <a:cs typeface="+mn-cs"/>
              </a:rPr>
              <a:t>uestionnaire évalue les effets de la somnolence de jour sur l’exécution des tâches quotidiennes.</a:t>
            </a:r>
            <a:endParaRPr lang="en-US" sz="1100" kern="1200" dirty="0">
              <a:solidFill>
                <a:schemeClr val="tx1"/>
              </a:solidFill>
              <a:effectLst/>
              <a:latin typeface="+mn-lt"/>
              <a:ea typeface="+mn-ea"/>
              <a:cs typeface="+mn-cs"/>
            </a:endParaRPr>
          </a:p>
          <a:p>
            <a:pPr marL="228600" lvl="0" indent="-228600">
              <a:buAutoNum type="arabicPeriod"/>
            </a:pPr>
            <a:r>
              <a:rPr lang="fr-CA" sz="1200" kern="1200" dirty="0">
                <a:solidFill>
                  <a:schemeClr val="tx1"/>
                </a:solidFill>
                <a:effectLst/>
                <a:latin typeface="+mn-lt"/>
                <a:ea typeface="+mn-ea"/>
                <a:cs typeface="+mn-cs"/>
              </a:rPr>
              <a:t>Indice de qualité du sommeil de Pittsburgh : ce</a:t>
            </a:r>
            <a:r>
              <a:rPr lang="fr-CA" sz="1200" kern="1200" baseline="0" dirty="0">
                <a:solidFill>
                  <a:schemeClr val="tx1"/>
                </a:solidFill>
                <a:effectLst/>
                <a:latin typeface="+mn-lt"/>
                <a:ea typeface="+mn-ea"/>
                <a:cs typeface="+mn-cs"/>
              </a:rPr>
              <a:t> q</a:t>
            </a:r>
            <a:r>
              <a:rPr lang="fr-CA" sz="1200" kern="1200" dirty="0">
                <a:solidFill>
                  <a:schemeClr val="tx1"/>
                </a:solidFill>
                <a:effectLst/>
                <a:latin typeface="+mn-lt"/>
                <a:ea typeface="+mn-ea"/>
                <a:cs typeface="+mn-cs"/>
              </a:rPr>
              <a:t>uestionnaire mesure la qualité et les perturbations du sommeil.</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Limites des questionnaires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1. Certains facteurs prédictifs sont subjectifs et nécessitent qu’on se souvienne des sensations ressenties.</a:t>
            </a:r>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2.</a:t>
            </a:r>
            <a:r>
              <a:rPr lang="en-US" sz="11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Tous requièrent la volonté de révéler franchement des symptômes précis.</a:t>
            </a:r>
            <a:endParaRPr lang="en-US" dirty="0"/>
          </a:p>
        </p:txBody>
      </p:sp>
      <p:sp>
        <p:nvSpPr>
          <p:cNvPr id="665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0868C72-01E5-4136-86DF-415CA7C5F959}" type="slidenum">
              <a:rPr lang="en-US">
                <a:latin typeface="Calibri"/>
                <a:cs typeface="Arial"/>
              </a:rPr>
              <a:pPr algn="r">
                <a:spcBef>
                  <a:spcPct val="0"/>
                </a:spcBef>
                <a:spcAft>
                  <a:spcPct val="0"/>
                </a:spcAft>
                <a:buNone/>
              </a:pPr>
              <a:t>30</a:t>
            </a:fld>
            <a:endParaRPr lang="en-US" dirty="0">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l">
              <a:spcBef>
                <a:spcPct val="0"/>
              </a:spcBef>
              <a:buNone/>
            </a:pPr>
            <a:r>
              <a:rPr lang="en-US" b="1" dirty="0">
                <a:latin typeface="Calibri"/>
              </a:rPr>
              <a:t>Narration :</a:t>
            </a:r>
            <a:endParaRPr lang="en-US" dirty="0"/>
          </a:p>
          <a:p>
            <a:r>
              <a:rPr lang="fr-CA" dirty="0"/>
              <a:t>« Cette diapositive montre les directives courantes de l’une des principales sociétés médicales de traitement des troubles du sommeil, l’American </a:t>
            </a:r>
            <a:r>
              <a:rPr lang="fr-CA" dirty="0" err="1"/>
              <a:t>Academy</a:t>
            </a:r>
            <a:r>
              <a:rPr lang="fr-CA" dirty="0"/>
              <a:t> of </a:t>
            </a:r>
            <a:r>
              <a:rPr lang="fr-CA" dirty="0" err="1"/>
              <a:t>Sleep</a:t>
            </a:r>
            <a:r>
              <a:rPr lang="fr-CA" dirty="0"/>
              <a:t> </a:t>
            </a:r>
            <a:r>
              <a:rPr lang="fr-CA" dirty="0" err="1"/>
              <a:t>Medicine</a:t>
            </a:r>
            <a:r>
              <a:rPr lang="fr-CA" dirty="0"/>
              <a:t>, ou AASM. La </a:t>
            </a:r>
            <a:r>
              <a:rPr lang="fr-CA" dirty="0" err="1"/>
              <a:t>polysomnographie</a:t>
            </a:r>
            <a:r>
              <a:rPr lang="fr-CA" dirty="0"/>
              <a:t> est le test de référence pour les troubles du sommeil. Elle est réalisée en clinique, normalement pendant une nuit complète. Le test exige la surveillance de nombreux signaux de l’organisme, certains mesurés par des électrodes appliquées sur la tête et la poitrine. </a:t>
            </a:r>
          </a:p>
          <a:p>
            <a:r>
              <a:rPr lang="fr-CA" dirty="0"/>
              <a:t>Pour sa part, le dépistage ambulatoire peut être fait hors clinique. Il contrôle moins de signaux corporels, mais donne plus de flexibilité. Cette solution de rechange pour le diagnostic de l’AOS chez le conducteur de véhicule lourd est aussi moins coûteuse. Les tests de dépistage ambulatoire sont faits à la maison, dans le compartiment couchette du camion ou dans un lieu qui peut être pratique pour le patient. </a:t>
            </a:r>
          </a:p>
          <a:p>
            <a:r>
              <a:rPr lang="fr-CA" dirty="0"/>
              <a:t>Quel que soit le test effectué – la </a:t>
            </a:r>
            <a:r>
              <a:rPr lang="fr-CA" dirty="0" err="1"/>
              <a:t>polysomnographie</a:t>
            </a:r>
            <a:r>
              <a:rPr lang="fr-CA" dirty="0"/>
              <a:t> ou le dépistage ambulatoire –, un spécialiste du sommeil qualifié doit en évaluer les résultats, compléter le test par un examen de santé du conducteur, puis établir si le patient souffre ou non d’AOS. Le dépistage ambulatoire est très utile pour établir si une personne, pourtant en assez bonne santé, fait de l’AOS. Toutefois, ce test comporte des limites. Il arrive en effet que le résultat du test soit normal et que le patient ait quand même un trouble du sommeil. Si l’on soupçonnait initialement que ce patient était atteint d’AOS, il faut alors presque toujours lui faire passer une </a:t>
            </a:r>
            <a:r>
              <a:rPr lang="fr-CA" dirty="0" err="1"/>
              <a:t>polysomnographie</a:t>
            </a:r>
            <a:r>
              <a:rPr lang="fr-CA" dirty="0"/>
              <a:t> de suivi. »</a:t>
            </a:r>
          </a:p>
          <a:p>
            <a:r>
              <a:rPr lang="fr-CA" sz="1200" b="1" kern="1200" dirty="0">
                <a:solidFill>
                  <a:schemeClr val="tx1"/>
                </a:solidFill>
                <a:effectLst/>
                <a:latin typeface="+mn-lt"/>
                <a:ea typeface="+mn-ea"/>
                <a:cs typeface="+mn-cs"/>
              </a:rPr>
              <a:t>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dernière puce, sur le dépistage ambulatoire, clarifie ce qu’il faut faire lorsque le résultat du test de dépistage ambulatoire d’un candidat à haut risque d’AOS est négatif. Il doit alors passer une PSG de suivi, puisque le résultat </a:t>
            </a:r>
            <a:r>
              <a:rPr lang="fr-CA" dirty="0"/>
              <a:t>négatif du </a:t>
            </a:r>
            <a:r>
              <a:rPr lang="fr-CA" sz="1200" kern="1200" dirty="0">
                <a:solidFill>
                  <a:schemeClr val="tx1"/>
                </a:solidFill>
                <a:effectLst/>
                <a:latin typeface="+mn-lt"/>
                <a:ea typeface="+mn-ea"/>
                <a:cs typeface="+mn-cs"/>
              </a:rPr>
              <a:t>dépistage ambulatoire est probablement incorrect (le taux de faux négatifs peut être élevé). Pour les directives de l’AASM, voir </a:t>
            </a:r>
            <a:r>
              <a:rPr lang="fr-CA" sz="1200" kern="1200" dirty="0" err="1">
                <a:solidFill>
                  <a:schemeClr val="tx1"/>
                </a:solidFill>
                <a:effectLst/>
                <a:latin typeface="+mn-lt"/>
                <a:ea typeface="+mn-ea"/>
                <a:cs typeface="+mn-cs"/>
              </a:rPr>
              <a:t>Collop</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et al.</a:t>
            </a:r>
            <a:r>
              <a:rPr lang="fr-CA" sz="1200" i="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2007). </a:t>
            </a:r>
            <a:endParaRPr lang="en-US" sz="1100" kern="1200" dirty="0">
              <a:solidFill>
                <a:schemeClr val="tx1"/>
              </a:solidFill>
              <a:effectLst/>
              <a:latin typeface="+mn-lt"/>
              <a:ea typeface="+mn-ea"/>
              <a:cs typeface="+mn-cs"/>
            </a:endParaRPr>
          </a:p>
          <a:p>
            <a:r>
              <a:rPr lang="fr-CA" sz="1200" kern="1200" dirty="0" err="1">
                <a:solidFill>
                  <a:schemeClr val="tx1"/>
                </a:solidFill>
                <a:effectLst/>
                <a:latin typeface="+mn-lt"/>
                <a:ea typeface="+mn-ea"/>
                <a:cs typeface="+mn-cs"/>
              </a:rPr>
              <a:t>Polysomnographie</a:t>
            </a:r>
            <a:r>
              <a:rPr lang="fr-CA" sz="1200" kern="1200" dirty="0">
                <a:solidFill>
                  <a:schemeClr val="tx1"/>
                </a:solidFill>
                <a:effectLst/>
                <a:latin typeface="+mn-lt"/>
                <a:ea typeface="+mn-ea"/>
                <a:cs typeface="+mn-cs"/>
              </a:rPr>
              <a:t> en clinique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Exige un jeu complet d’enregistrements physiologiques.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a:t>
            </a:r>
            <a:r>
              <a:rPr lang="fr-CA" dirty="0"/>
              <a:t>Exige </a:t>
            </a:r>
            <a:r>
              <a:rPr lang="fr-CA" sz="1200" kern="1200" baseline="0" dirty="0">
                <a:solidFill>
                  <a:schemeClr val="tx1"/>
                </a:solidFill>
                <a:effectLst/>
                <a:latin typeface="+mn-lt"/>
                <a:ea typeface="+mn-ea"/>
                <a:cs typeface="+mn-cs"/>
              </a:rPr>
              <a:t>un s</a:t>
            </a:r>
            <a:r>
              <a:rPr lang="fr-CA" sz="1200" kern="1200" dirty="0">
                <a:solidFill>
                  <a:schemeClr val="tx1"/>
                </a:solidFill>
                <a:effectLst/>
                <a:latin typeface="+mn-lt"/>
                <a:ea typeface="+mn-ea"/>
                <a:cs typeface="+mn-cs"/>
              </a:rPr>
              <a:t>uivi par un technicien ou un médecin agréés.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3. Parfois nécessaire pour déterminer duquel des nombreux troubles du sommeil une personne est affectée.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Dépistage ambulatoire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Le test doit être interprété dans le cadre d’une évaluation complète du sommeil et le diagnostic doit être posé par un </a:t>
            </a:r>
            <a:r>
              <a:rPr lang="fr-CA" dirty="0"/>
              <a:t>médecin</a:t>
            </a:r>
            <a:r>
              <a:rPr lang="fr-CA" sz="1200" kern="1200" dirty="0">
                <a:solidFill>
                  <a:schemeClr val="tx1"/>
                </a:solidFill>
                <a:effectLst/>
                <a:latin typeface="+mn-lt"/>
                <a:ea typeface="+mn-ea"/>
                <a:cs typeface="+mn-cs"/>
              </a:rPr>
              <a:t> qualifié.</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Peut être utilisé comme option de rechange à la </a:t>
            </a:r>
            <a:r>
              <a:rPr lang="fr-CA" sz="1200" kern="1200" dirty="0" err="1">
                <a:solidFill>
                  <a:schemeClr val="tx1"/>
                </a:solidFill>
                <a:effectLst/>
                <a:latin typeface="+mn-lt"/>
                <a:ea typeface="+mn-ea"/>
                <a:cs typeface="+mn-cs"/>
              </a:rPr>
              <a:t>polysomnographie</a:t>
            </a:r>
            <a:r>
              <a:rPr lang="fr-CA" sz="1200" kern="1200" dirty="0">
                <a:solidFill>
                  <a:schemeClr val="tx1"/>
                </a:solidFill>
                <a:effectLst/>
                <a:latin typeface="+mn-lt"/>
                <a:ea typeface="+mn-ea"/>
                <a:cs typeface="+mn-cs"/>
              </a:rPr>
              <a:t> pour une personne reconnue comme à risque élevé d’AOS lors du dépistage lorsqu’elle n’a pas d’autre problème de santé grave.</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3. Le dépistage</a:t>
            </a:r>
            <a:r>
              <a:rPr lang="fr-CA" sz="1200" kern="1200" baseline="0" dirty="0">
                <a:solidFill>
                  <a:schemeClr val="tx1"/>
                </a:solidFill>
                <a:effectLst/>
                <a:latin typeface="+mn-lt"/>
                <a:ea typeface="+mn-ea"/>
                <a:cs typeface="+mn-cs"/>
              </a:rPr>
              <a:t> ambulatoire</a:t>
            </a:r>
            <a:r>
              <a:rPr lang="fr-CA" sz="1200" kern="1200" dirty="0">
                <a:solidFill>
                  <a:schemeClr val="tx1"/>
                </a:solidFill>
                <a:effectLst/>
                <a:latin typeface="+mn-lt"/>
                <a:ea typeface="+mn-ea"/>
                <a:cs typeface="+mn-cs"/>
              </a:rPr>
              <a:t> doit inclure un minimum précis d’enregistrements physiologiques obligatoires et recommandés.</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4. La </a:t>
            </a:r>
            <a:r>
              <a:rPr lang="fr-CA" sz="1200" kern="1200" dirty="0" err="1">
                <a:solidFill>
                  <a:schemeClr val="tx1"/>
                </a:solidFill>
                <a:effectLst/>
                <a:latin typeface="+mn-lt"/>
                <a:ea typeface="+mn-ea"/>
                <a:cs typeface="+mn-cs"/>
              </a:rPr>
              <a:t>polysomnographie</a:t>
            </a:r>
            <a:r>
              <a:rPr lang="fr-CA" sz="1200" kern="1200" dirty="0">
                <a:solidFill>
                  <a:schemeClr val="tx1"/>
                </a:solidFill>
                <a:effectLst/>
                <a:latin typeface="+mn-lt"/>
                <a:ea typeface="+mn-ea"/>
                <a:cs typeface="+mn-cs"/>
              </a:rPr>
              <a:t> doit être réalisée lorsque le dépistage</a:t>
            </a:r>
            <a:r>
              <a:rPr lang="fr-CA" sz="1200" kern="1200" baseline="0" dirty="0">
                <a:solidFill>
                  <a:schemeClr val="tx1"/>
                </a:solidFill>
                <a:effectLst/>
                <a:latin typeface="+mn-lt"/>
                <a:ea typeface="+mn-ea"/>
                <a:cs typeface="+mn-cs"/>
              </a:rPr>
              <a:t> ambulatoire</a:t>
            </a:r>
            <a:r>
              <a:rPr lang="fr-CA" sz="1200" kern="1200" dirty="0">
                <a:solidFill>
                  <a:schemeClr val="tx1"/>
                </a:solidFill>
                <a:effectLst/>
                <a:latin typeface="+mn-lt"/>
                <a:ea typeface="+mn-ea"/>
                <a:cs typeface="+mn-cs"/>
              </a:rPr>
              <a:t> ne peut établir la présence ou l’absence d’AOS chez une personne classée à risque élevé.</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88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1F14104D-D6A9-410A-92E2-2109F39AB2FE}" type="slidenum">
              <a:rPr lang="en-US">
                <a:latin typeface="Calibri"/>
                <a:cs typeface="Arial"/>
              </a:rPr>
              <a:pPr algn="r">
                <a:spcBef>
                  <a:spcPct val="0"/>
                </a:spcBef>
                <a:spcAft>
                  <a:spcPct val="0"/>
                </a:spcAft>
                <a:buNone/>
              </a:pPr>
              <a:t>31</a:t>
            </a:fld>
            <a:endParaRPr lang="en-US" dirty="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7A91AD09-B0F2-44E4-B74F-304E8DE47C5A}" type="slidenum">
              <a:rPr lang="en-US">
                <a:latin typeface="Calibri"/>
                <a:cs typeface="Arial"/>
              </a:rPr>
              <a:pPr algn="r">
                <a:spcBef>
                  <a:spcPct val="0"/>
                </a:spcBef>
                <a:spcAft>
                  <a:spcPct val="0"/>
                </a:spcAft>
                <a:buNone/>
              </a:pPr>
              <a:t>32</a:t>
            </a:fld>
            <a:endParaRPr lang="en-US" dirty="0">
              <a:cs typeface="Arial" charset="0"/>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l">
              <a:lnSpc>
                <a:spcPct val="90000"/>
              </a:lnSpc>
              <a:spcBef>
                <a:spcPct val="0"/>
              </a:spcBef>
              <a:buNone/>
            </a:pPr>
            <a:r>
              <a:rPr lang="en-US" sz="1200" b="1" dirty="0">
                <a:latin typeface="Calibri"/>
              </a:rPr>
              <a:t>Narration : </a:t>
            </a:r>
            <a:endParaRPr lang="en-US" sz="1200" dirty="0"/>
          </a:p>
          <a:p>
            <a:r>
              <a:rPr lang="fr-CA" dirty="0"/>
              <a:t>« La </a:t>
            </a:r>
            <a:r>
              <a:rPr lang="fr-CA" dirty="0" err="1"/>
              <a:t>polysomnographie</a:t>
            </a:r>
            <a:r>
              <a:rPr lang="fr-CA" dirty="0"/>
              <a:t> et le dépistage ambulatoire établissent la présence ou non de l’AOS. Ces deux tests indiquent aussi sa gravité, grâce à l’indice d’apnée-</a:t>
            </a:r>
            <a:r>
              <a:rPr lang="fr-CA" dirty="0" err="1"/>
              <a:t>hypopnée</a:t>
            </a:r>
            <a:r>
              <a:rPr lang="fr-CA" dirty="0"/>
              <a:t>, ou IAH. L’IAH est constitué essentiellement du nombre moyen d’arrêts de la respiration par heure de sommeil. L’IAH tient compte de plusieurs caractéristiques de l’apnée-</a:t>
            </a:r>
            <a:r>
              <a:rPr lang="fr-CA" dirty="0" err="1"/>
              <a:t>hypopnée</a:t>
            </a:r>
            <a:r>
              <a:rPr lang="fr-CA" dirty="0"/>
              <a:t>, notamment de sa durée, du niveau d’obstruction de l’arrivée d’air et de l’appauvrissement ou non du taux d’oxygène dans le sang. En général, l’importance de la somnolence en état de veille est directement liée à l’IAH. Plus l’IAH est élevé, plus importante sera la somnolence. »</a:t>
            </a:r>
          </a:p>
          <a:p>
            <a:r>
              <a:rPr lang="fr-CA" sz="1200" b="1" kern="1200" dirty="0">
                <a:solidFill>
                  <a:schemeClr val="tx1"/>
                </a:solidFill>
                <a:effectLst/>
                <a:latin typeface="+mn-lt"/>
                <a:ea typeface="+mn-ea"/>
                <a:cs typeface="+mn-cs"/>
              </a:rPr>
              <a:t>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Indice d’apnée-</a:t>
            </a:r>
            <a:r>
              <a:rPr lang="fr-CA" sz="1200" kern="1200" dirty="0" err="1">
                <a:solidFill>
                  <a:schemeClr val="tx1"/>
                </a:solidFill>
                <a:effectLst/>
                <a:latin typeface="+mn-lt"/>
                <a:ea typeface="+mn-ea"/>
                <a:cs typeface="+mn-cs"/>
              </a:rPr>
              <a:t>hypopnée</a:t>
            </a:r>
            <a:r>
              <a:rPr lang="fr-CA" sz="1200" kern="1200" dirty="0">
                <a:solidFill>
                  <a:schemeClr val="tx1"/>
                </a:solidFill>
                <a:effectLst/>
                <a:latin typeface="+mn-lt"/>
                <a:ea typeface="+mn-ea"/>
                <a:cs typeface="+mn-cs"/>
              </a:rPr>
              <a:t> (IAH) = nombre d’arrêts de la respiration par heure de sommeil, incluant un affaissement au moins partiel des voies respiratoires supérieures.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Apnée = réduction d’air &gt; 80 % pendant ≥ 10 secondes, avec une désaturation artérielle en oxygène &gt; 3-4 % ou un éveil.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3. </a:t>
            </a:r>
            <a:r>
              <a:rPr lang="fr-CA" sz="1200" kern="1200" dirty="0" err="1">
                <a:solidFill>
                  <a:schemeClr val="tx1"/>
                </a:solidFill>
                <a:effectLst/>
                <a:latin typeface="+mn-lt"/>
                <a:ea typeface="+mn-ea"/>
                <a:cs typeface="+mn-cs"/>
              </a:rPr>
              <a:t>Hypopnée</a:t>
            </a:r>
            <a:r>
              <a:rPr lang="fr-CA" sz="1200" kern="1200" dirty="0">
                <a:solidFill>
                  <a:schemeClr val="tx1"/>
                </a:solidFill>
                <a:effectLst/>
                <a:latin typeface="+mn-lt"/>
                <a:ea typeface="+mn-ea"/>
                <a:cs typeface="+mn-cs"/>
              </a:rPr>
              <a:t> = réduction d’air de 30-50 % par</a:t>
            </a:r>
            <a:r>
              <a:rPr lang="fr-CA" sz="1200" kern="1200" baseline="0" dirty="0">
                <a:solidFill>
                  <a:schemeClr val="tx1"/>
                </a:solidFill>
                <a:effectLst/>
                <a:latin typeface="+mn-lt"/>
                <a:ea typeface="+mn-ea"/>
                <a:cs typeface="+mn-cs"/>
              </a:rPr>
              <a:t> rapport au</a:t>
            </a:r>
            <a:r>
              <a:rPr lang="fr-CA" sz="1200" kern="1200" dirty="0">
                <a:solidFill>
                  <a:schemeClr val="tx1"/>
                </a:solidFill>
                <a:effectLst/>
                <a:latin typeface="+mn-lt"/>
                <a:ea typeface="+mn-ea"/>
                <a:cs typeface="+mn-cs"/>
              </a:rPr>
              <a:t> niveau de base, avec une</a:t>
            </a:r>
            <a:r>
              <a:rPr lang="fr-CA" sz="1200" kern="1200" baseline="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désaturation</a:t>
            </a:r>
            <a:r>
              <a:rPr lang="fr-CA" sz="1200" kern="1200" dirty="0">
                <a:solidFill>
                  <a:schemeClr val="tx1"/>
                </a:solidFill>
                <a:effectLst/>
                <a:latin typeface="+mn-lt"/>
                <a:ea typeface="+mn-ea"/>
                <a:cs typeface="+mn-cs"/>
              </a:rPr>
              <a:t> artérielle en </a:t>
            </a:r>
            <a:r>
              <a:rPr lang="fr-CA" dirty="0"/>
              <a:t>oxygène</a:t>
            </a:r>
            <a:r>
              <a:rPr lang="fr-CA" sz="1200" kern="1200" baseline="-250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&gt; 3 % ou un éveil.</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4. Gravité selon l’IAH : 5-15 (légère), 15-30 (modérée), &gt; 30 (grave).</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a.</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35</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36</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37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7500" lnSpcReduction="20000"/>
          </a:bodyPr>
          <a:lstStyle/>
          <a:p>
            <a:pPr algn="l">
              <a:spcBef>
                <a:spcPct val="0"/>
              </a:spcBef>
              <a:buNone/>
            </a:pPr>
            <a:r>
              <a:rPr lang="en-US" b="1" dirty="0">
                <a:latin typeface="Calibri"/>
              </a:rPr>
              <a:t>Narration</a:t>
            </a:r>
            <a:r>
              <a:rPr lang="en-US" b="1" baseline="0" dirty="0">
                <a:latin typeface="Calibri"/>
              </a:rPr>
              <a:t> :</a:t>
            </a:r>
            <a:r>
              <a:rPr lang="en-US" b="1" dirty="0">
                <a:latin typeface="Calibri"/>
              </a:rPr>
              <a:t> </a:t>
            </a:r>
            <a:endParaRPr lang="en-US" dirty="0"/>
          </a:p>
          <a:p>
            <a:r>
              <a:rPr lang="fr-CA" dirty="0"/>
              <a:t>« La leçon 3 renseigne sur les options de traitement de l’AOS et sur les recommandations des organismes responsables de la réglementation</a:t>
            </a:r>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Thèmes importants :</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Les conducteurs souffrant d’AOS qui ont commencé un traitement </a:t>
            </a:r>
            <a:r>
              <a:rPr lang="fr-CA" dirty="0"/>
              <a:t>avec un appareil à pression d’air positive (PAP) </a:t>
            </a:r>
            <a:r>
              <a:rPr lang="fr-CA" sz="1200" kern="1200" dirty="0">
                <a:solidFill>
                  <a:schemeClr val="tx1"/>
                </a:solidFill>
                <a:effectLst/>
                <a:latin typeface="+mn-lt"/>
                <a:ea typeface="+mn-ea"/>
                <a:cs typeface="+mn-cs"/>
              </a:rPr>
              <a:t>ont moins de somnolence le jour et une meilleure performance sur le simulateur de conduite en moins de deux semaines. </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Après seulement six mois de traitement avec un appareil PAP pour dormir, le risque élevé d’accident qui caractérise les conducteurs souffrant d’AOS diminue au même niveau que celui des conducteurs n’ayant pas de trouble du sommeil.</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Sujets de la leçon :</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Avantages et approches efficaces de traitement pour l’AOS.</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Utilisation d’un appareil PAP pour le traitement par rapport aux appareils buccaux.</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Recommandations des responsables de la réglementation concernant le traitement médical des conducteurs de véhicules lourds souffrant d’AOS (problème qui rend la conduite d’un véhicule lourd dangereuse). </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Chirurgie buccale et maxillo-faciale pour améliorer l’ouverture des voies respiratoires supérieures.</a:t>
            </a:r>
            <a:endParaRPr lang="en-US" sz="12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Acquisition de saines habitudes de vie.</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Documents pertinents : </a:t>
            </a:r>
            <a:endParaRPr lang="en-US" sz="1200" kern="1200" dirty="0">
              <a:solidFill>
                <a:schemeClr val="tx1"/>
              </a:solidFill>
              <a:effectLst/>
              <a:latin typeface="+mn-lt"/>
              <a:ea typeface="+mn-ea"/>
              <a:cs typeface="+mn-cs"/>
            </a:endParaRPr>
          </a:p>
          <a:p>
            <a:pPr lvl="0"/>
            <a:r>
              <a:rPr lang="fr-CA" sz="1200" u="sng" kern="1200" dirty="0">
                <a:solidFill>
                  <a:schemeClr val="tx1"/>
                </a:solidFill>
                <a:effectLst/>
                <a:latin typeface="+mn-lt"/>
                <a:ea typeface="+mn-ea"/>
                <a:cs typeface="+mn-cs"/>
                <a:hlinkClick r:id="rId3"/>
              </a:rPr>
              <a:t>www.sleepapnea.org/diagnosis-and-treatment/diagnosis.html</a:t>
            </a:r>
            <a:r>
              <a:rPr lang="fr-CA"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r>
              <a:rPr lang="fr-CA" sz="1200" kern="1200" dirty="0" err="1">
                <a:solidFill>
                  <a:schemeClr val="tx1"/>
                </a:solidFill>
                <a:effectLst/>
                <a:latin typeface="+mn-lt"/>
                <a:ea typeface="+mn-ea"/>
                <a:cs typeface="+mn-cs"/>
              </a:rPr>
              <a:t>Tregear</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et al.</a:t>
            </a:r>
            <a:r>
              <a:rPr lang="fr-CA" sz="1200" kern="1200" dirty="0">
                <a:solidFill>
                  <a:schemeClr val="tx1"/>
                </a:solidFill>
                <a:effectLst/>
                <a:latin typeface="+mn-lt"/>
                <a:ea typeface="+mn-ea"/>
                <a:cs typeface="+mn-cs"/>
              </a:rPr>
              <a:t> (2010) : Cette méta-analyse de neuf études par observation du risque d’accident chez des conducteurs souffrant d’AOS pré </a:t>
            </a:r>
            <a:r>
              <a:rPr lang="fr-CA" sz="1200" i="1" kern="1200" dirty="0">
                <a:solidFill>
                  <a:schemeClr val="tx1"/>
                </a:solidFill>
                <a:effectLst/>
                <a:latin typeface="+mn-lt"/>
                <a:ea typeface="+mn-ea"/>
                <a:cs typeface="+mn-cs"/>
              </a:rPr>
              <a:t>versus</a:t>
            </a:r>
            <a:r>
              <a:rPr lang="fr-CA" sz="1200" kern="1200" dirty="0">
                <a:solidFill>
                  <a:schemeClr val="tx1"/>
                </a:solidFill>
                <a:effectLst/>
                <a:latin typeface="+mn-lt"/>
                <a:ea typeface="+mn-ea"/>
                <a:cs typeface="+mn-cs"/>
              </a:rPr>
              <a:t> post-utilisation d’un appareil CPAP a démontré une réduction importante du risque d’accident après le traitement (risque relatif = 0,278, 95 %; IC = 0,22 à 0,35; P &lt; 0,001). On ne dispose pas des données </a:t>
            </a:r>
            <a:r>
              <a:rPr lang="fr-CA" dirty="0"/>
              <a:t>sur les </a:t>
            </a:r>
            <a:r>
              <a:rPr lang="fr-CA" sz="1200" kern="1200" dirty="0">
                <a:solidFill>
                  <a:schemeClr val="tx1"/>
                </a:solidFill>
                <a:effectLst/>
                <a:latin typeface="+mn-lt"/>
                <a:ea typeface="+mn-ea"/>
                <a:cs typeface="+mn-cs"/>
              </a:rPr>
              <a:t>accidents pour évaluer la chronologie du changement, mais la présence de l’insomnie pendant le jour diminue fortement après une seule nuit de traitement, et la conduite sur simulateur est grandement améliorée dans les deux à sept jours qui suivent le début du traitement au moyen d’un appareil CPAP. Cette méta-analyse montre que le port de l’appareil CPAP réduit le risque d’accident chez les conducteurs qui souffrent d’AOS. Les conducteurs ayant participé à ces études travaillaient à leur compte plutôt que pour des transporteurs. Les conclusions globales pourraient différer avec une étude portant sur l’ensemble </a:t>
            </a:r>
            <a:r>
              <a:rPr lang="fr-CA" dirty="0"/>
              <a:t>d</a:t>
            </a:r>
            <a:r>
              <a:rPr lang="fr-CA" sz="1200" kern="1200" dirty="0">
                <a:solidFill>
                  <a:schemeClr val="tx1"/>
                </a:solidFill>
                <a:effectLst/>
                <a:latin typeface="+mn-lt"/>
                <a:ea typeface="+mn-ea"/>
                <a:cs typeface="+mn-cs"/>
              </a:rPr>
              <a:t>es conducteurs professionnels, les études sur les résultats obtenus par ceux qui utilisent un appareil CPAP étant pour l’instant rares et réalisées pour la plupart avec de petits échantillons de conducteurs.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AFB6DF-6DCA-4E48-9FBC-CDB0760CB7EB}" type="slidenum">
              <a:rPr lang="en-US">
                <a:latin typeface="Calibri"/>
              </a: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EF69325-78CA-42F4-A561-72FA982161AB}" type="slidenum">
              <a:rPr lang="en-US">
                <a:latin typeface="Calibri"/>
                <a:cs typeface="Arial"/>
              </a:rPr>
              <a:pPr algn="r">
                <a:spcBef>
                  <a:spcPct val="0"/>
                </a:spcBef>
                <a:spcAft>
                  <a:spcPct val="0"/>
                </a:spcAft>
                <a:buNone/>
              </a:pPr>
              <a:t>39</a:t>
            </a:fld>
            <a:endParaRPr lang="en-US" dirty="0">
              <a:cs typeface="Arial"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r>
              <a:rPr lang="fr-CA" sz="1200" b="1" kern="1200" dirty="0">
                <a:solidFill>
                  <a:schemeClr val="tx1"/>
                </a:solidFill>
                <a:latin typeface="+mn-lt"/>
                <a:ea typeface="+mn-ea"/>
                <a:cs typeface="+mn-cs"/>
              </a:rPr>
              <a:t>Narration :</a:t>
            </a:r>
          </a:p>
          <a:p>
            <a:r>
              <a:rPr lang="fr-CA" dirty="0"/>
              <a:t>« De façon générale, des stratégies de changements du comportement et une gestion du poids sont recommandées comme parties intégrantes d’un mode de vie sain, afin de favoriser la santé et de réduire les risques de maladies chroniques. Entre autres, il importe d’éviter les boissons alcooliques plusieurs heures avant d’aller au lit. L’alcool et les sédatifs risquent de perturber le sommeil et d’amplifier les effets néfastes d’une AOS non traitée.</a:t>
            </a:r>
          </a:p>
          <a:p>
            <a:r>
              <a:rPr lang="fr-CA" dirty="0"/>
              <a:t>Il est utile de savoir qu’une personne souffrant d’AOS peut réduire la gravité de cette maladie en perdant 10 % à peine de sa masse corporelle. Cette petite perte globale du poids est salutaire, parce qu’elle implique une diminution de la masse des tissus mous qui contribue à obstruer les voies respiratoires supérieures.  </a:t>
            </a:r>
          </a:p>
          <a:p>
            <a:r>
              <a:rPr lang="fr-CA" dirty="0"/>
              <a:t>De manière plus précise, divers traitements sont proposés. La pression d’air positive continue, ou CPAP, est le traitement le plus répandu pour l’AOS. Le port d’un appareil buccal aide pour sa part à traiter le ronflement et une AOS légère ou modérée. Cet appareil fait avancer la mâchoire, en vue d’empêcher l’affaissement des voies respiratoires pendant le sommeil. </a:t>
            </a:r>
          </a:p>
          <a:p>
            <a:r>
              <a:rPr lang="fr-CA" dirty="0"/>
              <a:t>La chirurgie buccale ou du visage pour traiter l’AOS est une opération majeure. Elle implique une anesthésie générale et comporte des risques inhérents à ceux d’une chirurgie. Il manque cependant d’études probantes pour confirmer ses avantages à long terme pour traiter l’AOS. Ce type de traitement est en général réservé aux patients souffrant d’une AOS suffisamment grave pour rendre inutile le traitement au moyen d’un appareil CPAP ou d’un appareil buccal. »</a:t>
            </a:r>
          </a:p>
          <a:p>
            <a:r>
              <a:rPr lang="fr-CA" sz="1200" kern="1200" dirty="0">
                <a:solidFill>
                  <a:schemeClr val="tx1"/>
                </a:solidFill>
                <a:effectLst/>
                <a:latin typeface="+mn-lt"/>
                <a:ea typeface="+mn-ea"/>
                <a:cs typeface="+mn-cs"/>
              </a:rPr>
              <a:t>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Traitement PAP (pression d’air positive).</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Traitement du comportement :</a:t>
            </a:r>
            <a:endParaRPr lang="en-US" sz="1100" kern="1200" dirty="0">
              <a:solidFill>
                <a:schemeClr val="tx1"/>
              </a:solidFill>
              <a:effectLst/>
              <a:latin typeface="+mn-lt"/>
              <a:ea typeface="+mn-ea"/>
              <a:cs typeface="+mn-cs"/>
            </a:endParaRPr>
          </a:p>
          <a:p>
            <a:pPr lvl="2"/>
            <a:r>
              <a:rPr lang="fr-CA" sz="1200" kern="1200" dirty="0">
                <a:solidFill>
                  <a:schemeClr val="tx1"/>
                </a:solidFill>
                <a:effectLst/>
                <a:latin typeface="+mn-lt"/>
                <a:ea typeface="+mn-ea"/>
                <a:cs typeface="+mn-cs"/>
              </a:rPr>
              <a:t>a. Horaire de sommeil régulier, environnement sain, heures régulières de travail. </a:t>
            </a:r>
            <a:endParaRPr lang="en-US" sz="1100" kern="1200" dirty="0">
              <a:solidFill>
                <a:schemeClr val="tx1"/>
              </a:solidFill>
              <a:effectLst/>
              <a:latin typeface="+mn-lt"/>
              <a:ea typeface="+mn-ea"/>
              <a:cs typeface="+mn-cs"/>
            </a:endParaRPr>
          </a:p>
          <a:p>
            <a:pPr lvl="2"/>
            <a:r>
              <a:rPr lang="fr-CA" sz="1200" kern="1200" dirty="0">
                <a:solidFill>
                  <a:schemeClr val="tx1"/>
                </a:solidFill>
                <a:effectLst/>
                <a:latin typeface="+mn-lt"/>
                <a:ea typeface="+mn-ea"/>
                <a:cs typeface="+mn-cs"/>
              </a:rPr>
              <a:t>b. Bonne position au lit pour dormir, non-consommation de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boissons alcooliques avant d’aller au lit, sensibilisation aux effets des médicaments antidépresseurs.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3. Perte de poids (régime alimentaire et activité physique).</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4. Appareils buccaux (avancent la mâchoire pour faciliter la respiration).</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5. Chirurgie buccale :</a:t>
            </a:r>
            <a:endParaRPr lang="en-US" sz="1100" kern="1200" dirty="0">
              <a:solidFill>
                <a:schemeClr val="tx1"/>
              </a:solidFill>
              <a:effectLst/>
              <a:latin typeface="+mn-lt"/>
              <a:ea typeface="+mn-ea"/>
              <a:cs typeface="+mn-cs"/>
            </a:endParaRPr>
          </a:p>
          <a:p>
            <a:pPr lvl="2"/>
            <a:r>
              <a:rPr lang="fr-CA" sz="1200" kern="1200" dirty="0">
                <a:solidFill>
                  <a:schemeClr val="tx1"/>
                </a:solidFill>
                <a:effectLst/>
                <a:latin typeface="+mn-lt"/>
                <a:ea typeface="+mn-ea"/>
                <a:cs typeface="+mn-cs"/>
              </a:rPr>
              <a:t>a. Réduction des tissus mous qui rétrécissent les voies respiratoires.</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b.</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Correction osseuse (tête, visage) pour libérer les voies respiratoires.</a:t>
            </a:r>
            <a:endParaRPr lang="en-US" sz="2500" dirty="0">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l">
              <a:spcBef>
                <a:spcPct val="0"/>
              </a:spcBef>
              <a:buNone/>
            </a:pPr>
            <a:r>
              <a:rPr lang="en-US" b="1" dirty="0">
                <a:latin typeface="Calibri"/>
              </a:rPr>
              <a:t>Narration :</a:t>
            </a:r>
            <a:endParaRPr lang="en-US" b="0" dirty="0"/>
          </a:p>
          <a:p>
            <a:r>
              <a:rPr lang="fr-CA" dirty="0"/>
              <a:t>« La leçon 1 donne un aperçu des différents troubles du sommeil et souligne les points importants que les conducteurs professionnels doivent prendre en considération. »</a:t>
            </a:r>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Au terme de la leçon 1, les participants devraient pouvoir définir, reconnaître ou expliquer :</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Les troubles du sommeil courants, en particulier l’AOS.</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 rapport entre la somnolence, les troubles du sommeil non traités, une baisse de vigilance au volant et les risques d’accident.</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Les signes, les symptômes et les facteurs physiques qui augmentent le risque de la présence d’un trouble du sommeil.</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Les risques à long terme pour la santé d’une AOS non traitée.</a:t>
            </a:r>
            <a:endParaRPr lang="en-US" sz="11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plus de détails, visitez le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site Web « </a:t>
            </a:r>
            <a:r>
              <a:rPr lang="fr-CA" sz="1200" kern="1200" dirty="0" err="1">
                <a:solidFill>
                  <a:schemeClr val="tx1"/>
                </a:solidFill>
                <a:effectLst/>
                <a:latin typeface="+mn-lt"/>
                <a:ea typeface="+mn-ea"/>
                <a:cs typeface="+mn-cs"/>
              </a:rPr>
              <a:t>Sleep</a:t>
            </a:r>
            <a:r>
              <a:rPr lang="fr-CA" sz="1200" kern="1200" dirty="0">
                <a:solidFill>
                  <a:schemeClr val="tx1"/>
                </a:solidFill>
                <a:effectLst/>
                <a:latin typeface="+mn-lt"/>
                <a:ea typeface="+mn-ea"/>
                <a:cs typeface="+mn-cs"/>
              </a:rPr>
              <a:t> and </a:t>
            </a:r>
            <a:r>
              <a:rPr lang="fr-CA" sz="1200" kern="1200" dirty="0" err="1">
                <a:solidFill>
                  <a:schemeClr val="tx1"/>
                </a:solidFill>
                <a:effectLst/>
                <a:latin typeface="+mn-lt"/>
                <a:ea typeface="+mn-ea"/>
                <a:cs typeface="+mn-cs"/>
              </a:rPr>
              <a:t>Sleep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Disorders</a:t>
            </a:r>
            <a:r>
              <a:rPr lang="fr-CA" sz="1200" kern="1200" dirty="0">
                <a:solidFill>
                  <a:schemeClr val="tx1"/>
                </a:solidFill>
                <a:effectLst/>
                <a:latin typeface="+mn-lt"/>
                <a:ea typeface="+mn-ea"/>
                <a:cs typeface="+mn-cs"/>
              </a:rPr>
              <a:t> »</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des </a:t>
            </a:r>
            <a:r>
              <a:rPr lang="fr-CA" sz="1200" kern="1200" dirty="0" err="1">
                <a:solidFill>
                  <a:schemeClr val="tx1"/>
                </a:solidFill>
                <a:effectLst/>
                <a:latin typeface="+mn-lt"/>
                <a:ea typeface="+mn-ea"/>
                <a:cs typeface="+mn-cs"/>
              </a:rPr>
              <a:t>Centers</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Disease</a:t>
            </a:r>
            <a:r>
              <a:rPr lang="fr-CA" sz="1200" kern="1200" dirty="0">
                <a:solidFill>
                  <a:schemeClr val="tx1"/>
                </a:solidFill>
                <a:effectLst/>
                <a:latin typeface="+mn-lt"/>
                <a:ea typeface="+mn-ea"/>
                <a:cs typeface="+mn-cs"/>
              </a:rPr>
              <a:t> Control and </a:t>
            </a:r>
            <a:r>
              <a:rPr lang="fr-CA" sz="1200" kern="1200" dirty="0" err="1">
                <a:solidFill>
                  <a:schemeClr val="tx1"/>
                </a:solidFill>
                <a:effectLst/>
                <a:latin typeface="+mn-lt"/>
                <a:ea typeface="+mn-ea"/>
                <a:cs typeface="+mn-cs"/>
              </a:rPr>
              <a:t>Prevention</a:t>
            </a:r>
            <a:r>
              <a:rPr lang="fr-CA" sz="1200" kern="1200" dirty="0">
                <a:solidFill>
                  <a:schemeClr val="tx1"/>
                </a:solidFill>
                <a:effectLst/>
                <a:latin typeface="+mn-lt"/>
                <a:ea typeface="+mn-ea"/>
                <a:cs typeface="+mn-cs"/>
              </a:rPr>
              <a:t> : www.cdc.gov/sleep/about_us.htm.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9CE51315-AFFB-4B51-9853-447593317D6E}" type="slidenum">
              <a:rPr lang="en-US">
                <a:latin typeface="Calibri"/>
                <a:cs typeface="Arial"/>
              </a:rPr>
              <a:pPr algn="r">
                <a:spcBef>
                  <a:spcPct val="0"/>
                </a:spcBef>
                <a:spcAft>
                  <a:spcPct val="0"/>
                </a:spcAft>
                <a:buNone/>
              </a:pPr>
              <a:t>4</a:t>
            </a:fld>
            <a:endParaRPr lang="en-US" dirty="0">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algn="l">
              <a:spcBef>
                <a:spcPct val="0"/>
              </a:spcBef>
              <a:buNone/>
            </a:pPr>
            <a:r>
              <a:rPr lang="en-US" b="1" dirty="0">
                <a:latin typeface="Calibri"/>
              </a:rPr>
              <a:t>Narration </a:t>
            </a:r>
            <a:endParaRPr lang="en-US" dirty="0"/>
          </a:p>
          <a:p>
            <a:r>
              <a:rPr lang="fr-CA" dirty="0"/>
              <a:t>« Dès le début d’un traitement, la majorité des patients souffrant d’AOS rapportent se sentir frais et dispos après avoir dormi, posséder plus d’énergie, se sentir alertes et afficher une meilleure mine. En plus d’améliorer la qualité de vie, traiter l’AOS a des effets bénéfiques à long terme sur la santé, notamment ceux décrits dans cette diapositive. Pour l’industrie du transport routier, ce qui est très important, c’est qu’un traitement efficace des conducteurs souffrant d’AOS se traduise par une diminution importante du nombre d’accidents liés à la fatigue. »</a:t>
            </a:r>
          </a:p>
          <a:p>
            <a:r>
              <a:rPr lang="fr-CA" sz="1200" kern="1200" dirty="0">
                <a:solidFill>
                  <a:schemeClr val="tx1"/>
                </a:solidFill>
                <a:effectLst/>
                <a:latin typeface="+mn-lt"/>
                <a:ea typeface="+mn-ea"/>
                <a:cs typeface="+mn-cs"/>
              </a:rPr>
              <a:t>_________________________________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Normalement, les conducteurs traités efficacement pour l’AOS :</a:t>
            </a:r>
            <a:endParaRPr lang="en-US" dirty="0">
              <a:effectLst/>
            </a:endParaRPr>
          </a:p>
          <a:p>
            <a:pPr marL="685800" lvl="1" indent="-228600">
              <a:buFont typeface="+mj-lt"/>
              <a:buAutoNum type="arabicParenR"/>
            </a:pPr>
            <a:r>
              <a:rPr lang="fr-CA" sz="1200" kern="1200" dirty="0">
                <a:solidFill>
                  <a:schemeClr val="tx1"/>
                </a:solidFill>
                <a:effectLst/>
                <a:latin typeface="+mn-lt"/>
                <a:ea typeface="+mn-ea"/>
                <a:cs typeface="+mn-cs"/>
              </a:rPr>
              <a:t>Ont une durée et une qualité de sommeil supérieures. </a:t>
            </a:r>
            <a:endParaRPr lang="en-US" sz="1100" kern="1200" dirty="0">
              <a:solidFill>
                <a:schemeClr val="tx1"/>
              </a:solidFill>
              <a:effectLst/>
              <a:latin typeface="+mn-lt"/>
              <a:ea typeface="+mn-ea"/>
              <a:cs typeface="+mn-cs"/>
            </a:endParaRPr>
          </a:p>
          <a:p>
            <a:pPr marL="685800" lvl="1" indent="-228600">
              <a:buFont typeface="+mj-lt"/>
              <a:buAutoNum type="arabicParenR"/>
            </a:pPr>
            <a:r>
              <a:rPr lang="fr-CA" sz="1200" kern="1200" dirty="0">
                <a:solidFill>
                  <a:schemeClr val="tx1"/>
                </a:solidFill>
                <a:effectLst/>
                <a:latin typeface="+mn-lt"/>
                <a:ea typeface="+mn-ea"/>
                <a:cs typeface="+mn-cs"/>
              </a:rPr>
              <a:t>Se sentent frais et dispos après le sommeil, plus énergiques.</a:t>
            </a:r>
            <a:endParaRPr lang="en-US" sz="1100" kern="1200" dirty="0">
              <a:solidFill>
                <a:schemeClr val="tx1"/>
              </a:solidFill>
              <a:effectLst/>
              <a:latin typeface="+mn-lt"/>
              <a:ea typeface="+mn-ea"/>
              <a:cs typeface="+mn-cs"/>
            </a:endParaRPr>
          </a:p>
          <a:p>
            <a:pPr marL="685800" lvl="1" indent="-228600">
              <a:buFont typeface="+mj-lt"/>
              <a:buAutoNum type="arabicParenR"/>
            </a:pPr>
            <a:r>
              <a:rPr lang="fr-CA" sz="1200" kern="1200" dirty="0">
                <a:solidFill>
                  <a:schemeClr val="tx1"/>
                </a:solidFill>
                <a:effectLst/>
                <a:latin typeface="+mn-lt"/>
                <a:ea typeface="+mn-ea"/>
                <a:cs typeface="+mn-cs"/>
              </a:rPr>
              <a:t>Souffrent moins de somnolence le jour.</a:t>
            </a:r>
            <a:endParaRPr lang="en-US" sz="1100" kern="1200" dirty="0">
              <a:solidFill>
                <a:schemeClr val="tx1"/>
              </a:solidFill>
              <a:effectLst/>
              <a:latin typeface="+mn-lt"/>
              <a:ea typeface="+mn-ea"/>
              <a:cs typeface="+mn-cs"/>
            </a:endParaRPr>
          </a:p>
          <a:p>
            <a:pPr marL="685800" lvl="1" indent="-228600">
              <a:buFont typeface="+mj-lt"/>
              <a:buAutoNum type="arabicParenR"/>
            </a:pPr>
            <a:r>
              <a:rPr lang="fr-CA" sz="1200" kern="1200" dirty="0">
                <a:solidFill>
                  <a:schemeClr val="tx1"/>
                </a:solidFill>
                <a:effectLst/>
                <a:latin typeface="+mn-lt"/>
                <a:ea typeface="+mn-ea"/>
                <a:cs typeface="+mn-cs"/>
              </a:rPr>
              <a:t>Améliorent leur vigilance et leurs facultés intellectuelles au travail.</a:t>
            </a:r>
            <a:endParaRPr lang="en-US" sz="1100" kern="1200" dirty="0">
              <a:solidFill>
                <a:schemeClr val="tx1"/>
              </a:solidFill>
              <a:effectLst/>
              <a:latin typeface="+mn-lt"/>
              <a:ea typeface="+mn-ea"/>
              <a:cs typeface="+mn-cs"/>
            </a:endParaRPr>
          </a:p>
          <a:p>
            <a:pPr marL="685800" lvl="1" indent="-228600">
              <a:buFont typeface="+mj-lt"/>
              <a:buAutoNum type="arabicParenR"/>
            </a:pPr>
            <a:r>
              <a:rPr lang="fr-CA" sz="1200" kern="1200" dirty="0">
                <a:solidFill>
                  <a:schemeClr val="tx1"/>
                </a:solidFill>
                <a:effectLst/>
                <a:latin typeface="+mn-lt"/>
                <a:ea typeface="+mn-ea"/>
                <a:cs typeface="+mn-cs"/>
              </a:rPr>
              <a:t>Ont</a:t>
            </a:r>
            <a:r>
              <a:rPr lang="fr-CA" sz="1200" kern="1200" baseline="0" dirty="0">
                <a:solidFill>
                  <a:schemeClr val="tx1"/>
                </a:solidFill>
                <a:effectLst/>
                <a:latin typeface="+mn-lt"/>
                <a:ea typeface="+mn-ea"/>
                <a:cs typeface="+mn-cs"/>
              </a:rPr>
              <a:t> m</a:t>
            </a:r>
            <a:r>
              <a:rPr lang="fr-CA" sz="1200" kern="1200" dirty="0">
                <a:solidFill>
                  <a:schemeClr val="tx1"/>
                </a:solidFill>
                <a:effectLst/>
                <a:latin typeface="+mn-lt"/>
                <a:ea typeface="+mn-ea"/>
                <a:cs typeface="+mn-cs"/>
              </a:rPr>
              <a:t>oins d’accidents</a:t>
            </a:r>
            <a:r>
              <a:rPr lang="fr-CA" sz="1200" kern="1200" baseline="0" dirty="0">
                <a:solidFill>
                  <a:schemeClr val="tx1"/>
                </a:solidFill>
                <a:effectLst/>
                <a:latin typeface="+mn-lt"/>
                <a:ea typeface="+mn-ea"/>
                <a:cs typeface="+mn-cs"/>
              </a:rPr>
              <a:t> – </a:t>
            </a:r>
            <a:r>
              <a:rPr lang="fr-CA" sz="1200" kern="1200" dirty="0">
                <a:solidFill>
                  <a:schemeClr val="tx1"/>
                </a:solidFill>
                <a:effectLst/>
                <a:latin typeface="+mn-lt"/>
                <a:ea typeface="+mn-ea"/>
                <a:cs typeface="+mn-cs"/>
              </a:rPr>
              <a:t>Le traitement au moyen de l’appareil à PAP réduit le risque d’accident de 72 %!</a:t>
            </a:r>
            <a:endParaRPr lang="en-US" sz="1100" kern="1200" dirty="0">
              <a:solidFill>
                <a:schemeClr val="tx1"/>
              </a:solidFill>
              <a:effectLst/>
              <a:latin typeface="+mn-lt"/>
              <a:ea typeface="+mn-ea"/>
              <a:cs typeface="+mn-cs"/>
            </a:endParaRPr>
          </a:p>
          <a:p>
            <a:pPr marL="685800" lvl="1" indent="-228600">
              <a:buFont typeface="+mj-lt"/>
              <a:buAutoNum type="arabicParenR"/>
            </a:pPr>
            <a:r>
              <a:rPr lang="fr-CA" sz="1200" kern="1200" dirty="0">
                <a:solidFill>
                  <a:schemeClr val="tx1"/>
                </a:solidFill>
                <a:effectLst/>
                <a:latin typeface="+mn-lt"/>
                <a:ea typeface="+mn-ea"/>
                <a:cs typeface="+mn-cs"/>
              </a:rPr>
              <a:t>Ont une meilleure gestion de la pression artérielle, de la glycémie et de l’appétit </a:t>
            </a:r>
            <a:r>
              <a:rPr lang="fr-CA" dirty="0"/>
              <a:t>à long terme (le </a:t>
            </a:r>
            <a:r>
              <a:rPr lang="fr-CA" sz="1200" kern="1200" dirty="0">
                <a:solidFill>
                  <a:schemeClr val="tx1"/>
                </a:solidFill>
                <a:effectLst/>
                <a:latin typeface="+mn-lt"/>
                <a:ea typeface="+mn-ea"/>
                <a:cs typeface="+mn-cs"/>
              </a:rPr>
              <a:t>traitement aide à prévenir la prise de poids et réduit l’inflammation de la paroi des vaisseaux sanguins). </a:t>
            </a:r>
            <a:endParaRPr lang="en-US" sz="1100" kern="1200" dirty="0">
              <a:solidFill>
                <a:schemeClr val="tx1"/>
              </a:solidFill>
              <a:effectLst/>
              <a:latin typeface="+mn-lt"/>
              <a:ea typeface="+mn-ea"/>
              <a:cs typeface="+mn-cs"/>
            </a:endParaRPr>
          </a:p>
          <a:p>
            <a:pPr algn="l">
              <a:spcBef>
                <a:spcPct val="0"/>
              </a:spcBef>
              <a:buNone/>
            </a:pPr>
            <a:endParaRPr lang="en-US" dirty="0"/>
          </a:p>
          <a:p>
            <a:r>
              <a:rPr lang="fr-CA" sz="1200" kern="1200" dirty="0">
                <a:solidFill>
                  <a:schemeClr val="tx1"/>
                </a:solidFill>
                <a:effectLst/>
                <a:latin typeface="+mn-lt"/>
                <a:ea typeface="+mn-ea"/>
                <a:cs typeface="+mn-cs"/>
              </a:rPr>
              <a:t>Ressources supplémentaires : </a:t>
            </a: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Pour obtenir le résumé de la rencontre portant sur l’AOS tenue par la FMCSA (Office of </a:t>
            </a:r>
            <a:r>
              <a:rPr lang="fr-CA" sz="1200" kern="1200" dirty="0" err="1">
                <a:solidFill>
                  <a:schemeClr val="tx1"/>
                </a:solidFill>
                <a:effectLst/>
                <a:latin typeface="+mn-lt"/>
                <a:ea typeface="+mn-ea"/>
                <a:cs typeface="+mn-cs"/>
              </a:rPr>
              <a:t>Medical</a:t>
            </a:r>
            <a:r>
              <a:rPr lang="fr-CA" sz="1200" kern="1200" dirty="0">
                <a:solidFill>
                  <a:schemeClr val="tx1"/>
                </a:solidFill>
                <a:effectLst/>
                <a:latin typeface="+mn-lt"/>
                <a:ea typeface="+mn-ea"/>
                <a:cs typeface="+mn-cs"/>
              </a:rPr>
              <a:t> Programs, </a:t>
            </a:r>
            <a:r>
              <a:rPr lang="fr-CA" sz="1200" kern="1200" dirty="0" err="1">
                <a:solidFill>
                  <a:schemeClr val="tx1"/>
                </a:solidFill>
                <a:effectLst/>
                <a:latin typeface="+mn-lt"/>
                <a:ea typeface="+mn-ea"/>
                <a:cs typeface="+mn-cs"/>
              </a:rPr>
              <a:t>Medical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Review</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Board</a:t>
            </a:r>
            <a:r>
              <a:rPr lang="fr-CA" sz="1200" kern="1200" dirty="0">
                <a:solidFill>
                  <a:schemeClr val="tx1"/>
                </a:solidFill>
                <a:effectLst/>
                <a:latin typeface="+mn-lt"/>
                <a:ea typeface="+mn-ea"/>
                <a:cs typeface="+mn-cs"/>
              </a:rPr>
              <a:t> Meeting) le 28 janvier 2008,</a:t>
            </a:r>
            <a:r>
              <a:rPr lang="fr-CA" sz="1200" kern="1200" baseline="0" dirty="0">
                <a:solidFill>
                  <a:schemeClr val="tx1"/>
                </a:solidFill>
                <a:effectLst/>
                <a:latin typeface="+mn-lt"/>
                <a:ea typeface="+mn-ea"/>
                <a:cs typeface="+mn-cs"/>
              </a:rPr>
              <a:t> v</a:t>
            </a:r>
            <a:r>
              <a:rPr lang="fr-CA" sz="1200" kern="1200" dirty="0">
                <a:solidFill>
                  <a:schemeClr val="tx1"/>
                </a:solidFill>
                <a:effectLst/>
                <a:latin typeface="+mn-lt"/>
                <a:ea typeface="+mn-ea"/>
                <a:cs typeface="+mn-cs"/>
              </a:rPr>
              <a:t>isiter le site Web de la FMCSA : www.mrb.fmcsa.dot.gov/documents/Fin_Meet_Min_Jan28_2008MRB_Meet_Revised11-24-09.pdf. Lire en particulier la réponse à la question clé n° 5 : « Selon la recherche, quels sont les traitements efficaces pour réduire le risque d’accident parmi les personnes souffrant d’AOS? » Réponse : « Des données fiables démontrent que le traitement utilisant un appareil CPAP est le plus efficace parmi toutes les approches de traitements offertes pour réduire le risque d’accident. Ces données montrent une réduction du risque d’accident de 72 % pour les conducteurs qui suivent un traitement utilisant un appareil à CPAP. »</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Le traitement à long terme, au moyen de l’appareil PAP</a:t>
            </a:r>
            <a:r>
              <a:rPr lang="fr-CA" sz="1200" kern="1200" baseline="0" dirty="0">
                <a:solidFill>
                  <a:schemeClr val="tx1"/>
                </a:solidFill>
                <a:effectLst/>
                <a:latin typeface="+mn-lt"/>
                <a:ea typeface="+mn-ea"/>
                <a:cs typeface="+mn-cs"/>
              </a:rPr>
              <a:t> (pour les</a:t>
            </a:r>
            <a:r>
              <a:rPr lang="fr-CA" sz="1200" kern="1200" dirty="0">
                <a:solidFill>
                  <a:schemeClr val="tx1"/>
                </a:solidFill>
                <a:effectLst/>
                <a:latin typeface="+mn-lt"/>
                <a:ea typeface="+mn-ea"/>
                <a:cs typeface="+mn-cs"/>
              </a:rPr>
              <a:t> crises nocturnes d’apnée et d’</a:t>
            </a:r>
            <a:r>
              <a:rPr lang="fr-CA" sz="1200" kern="1200" dirty="0" err="1">
                <a:solidFill>
                  <a:schemeClr val="tx1"/>
                </a:solidFill>
                <a:effectLst/>
                <a:latin typeface="+mn-lt"/>
                <a:ea typeface="+mn-ea"/>
                <a:cs typeface="+mn-cs"/>
              </a:rPr>
              <a:t>hypopnée</a:t>
            </a:r>
            <a:r>
              <a:rPr lang="fr-CA" sz="1200" kern="1200" dirty="0">
                <a:solidFill>
                  <a:schemeClr val="tx1"/>
                </a:solidFill>
                <a:effectLst/>
                <a:latin typeface="+mn-lt"/>
                <a:ea typeface="+mn-ea"/>
                <a:cs typeface="+mn-cs"/>
              </a:rPr>
              <a:t>), a d’autres avantages : la possibilité de réduire l’hypertension artérielle des patients qui souffrent d’AOS grave, de diminuer la somnolence et d’aider les patients à éviter de prendre du poids, l’appétit étant auparavant mal contrôlé en raison du dérèglement des hormones pancréatiques (</a:t>
            </a:r>
            <a:r>
              <a:rPr lang="fr-CA" sz="1200" kern="1200" dirty="0" err="1">
                <a:solidFill>
                  <a:schemeClr val="tx1"/>
                </a:solidFill>
                <a:effectLst/>
                <a:latin typeface="+mn-lt"/>
                <a:ea typeface="+mn-ea"/>
                <a:cs typeface="+mn-cs"/>
              </a:rPr>
              <a:t>Parati</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et al.</a:t>
            </a:r>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952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2151A3C-C08A-4342-9D9D-EB160B0E2318}" type="slidenum">
              <a:rPr lang="en-US">
                <a:latin typeface="Calibri"/>
                <a:cs typeface="Arial"/>
              </a:rPr>
              <a:pPr algn="r">
                <a:spcBef>
                  <a:spcPct val="0"/>
                </a:spcBef>
                <a:spcAft>
                  <a:spcPct val="0"/>
                </a:spcAft>
                <a:buNone/>
              </a:pPr>
              <a:t>40</a:t>
            </a:fld>
            <a:endParaRPr lang="en-US" dirty="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spcBef>
                <a:spcPts val="0"/>
              </a:spcBef>
              <a:spcAft>
                <a:spcPts val="0"/>
              </a:spcAft>
            </a:pPr>
            <a:r>
              <a:rPr lang="en-US" b="1" dirty="0">
                <a:latin typeface="Calibri"/>
              </a:rPr>
              <a:t>Narration :</a:t>
            </a:r>
            <a:endParaRPr lang="en-US" b="1" dirty="0"/>
          </a:p>
          <a:p>
            <a:r>
              <a:rPr lang="fr-CA" dirty="0"/>
              <a:t>« Cette diapositive renseigne sur le traitement de l’AOS et sur la certification des conducteurs professionnels. Il est particulièrement important de noter que les conducteurs à qui l’on vient de diagnostiquer une AOS peuvent démontrer qu’ils suivent un traitement efficace, soit le port d’un appareil PAP pour dormir, et ainsi conserver leur certification. Évidemment, la recommandation d’utiliser l’appareil quatre heures par nuit s’applique aussi aux conducteurs qui dorment le jour et qui travaillent la nuit. En ce moment, les recommandations de la FMCSA ne permettent pas l’utilisation d’appareils buccaux pour le traitement de conducteurs de véhicules lourds souffrant d’AOS grave et désireux de conserver leur certification. Deux raisons expliquent cela : d’abord, l’absence de preuve claire que le traitement avec des appareils buccaux réduit le risque d’accident des conducteurs souffrant d’AOS de modérée à grave; ensuite, l’absence actuelle d’un moyen efficace de vérifier le respect de ce traitement.</a:t>
            </a:r>
          </a:p>
          <a:p>
            <a:r>
              <a:rPr lang="fr-CA" dirty="0"/>
              <a:t>Même si la chirurgie buccale ou maxillo-faciale peut être une solution acceptable, pour pouvoir conduire, le conducteur ne doit pas avoir d’épisodes de somnolence au travail et doit périodiquement passer des tests du sommeil pour démontrer que son apnée n’est que légère. Comme pour les autres diapositives de ce module indiquant les règles et les recommandations fédérales relatives à l’aptitude médicale à conduire et à la gestion de l’AOS, les transporteurs et les conducteurs doivent s’informer auprès des autorités de leur État ou de leur province pour connaître les règles qui s’y appliquent. » </a:t>
            </a:r>
          </a:p>
          <a:p>
            <a:r>
              <a:rPr lang="fr-CA" sz="1200" kern="1200" dirty="0">
                <a:solidFill>
                  <a:schemeClr val="tx1"/>
                </a:solidFill>
                <a:effectLst/>
                <a:latin typeface="+mn-lt"/>
                <a:ea typeface="+mn-ea"/>
                <a:cs typeface="+mn-cs"/>
              </a:rPr>
              <a:t>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de plus amples renseignements sur la pertinence des recommandations formulées par les comités médicaux aux agences fédérales, sur celles à l’étude, ou pour une éventuelle </a:t>
            </a:r>
            <a:r>
              <a:rPr lang="fr-CA" dirty="0"/>
              <a:t>adoption de ces recommandations, </a:t>
            </a:r>
            <a:r>
              <a:rPr lang="fr-CA" sz="1200" kern="1200" dirty="0">
                <a:solidFill>
                  <a:schemeClr val="tx1"/>
                </a:solidFill>
                <a:effectLst/>
                <a:latin typeface="+mn-lt"/>
                <a:ea typeface="+mn-ea"/>
                <a:cs typeface="+mn-cs"/>
              </a:rPr>
              <a:t>consulter les ressources en ligne suivantes :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Recommandations du groupe de médecins experts de la </a:t>
            </a:r>
            <a:r>
              <a:rPr lang="fr-CA" sz="1200" kern="1200" dirty="0" err="1">
                <a:solidFill>
                  <a:schemeClr val="tx1"/>
                </a:solidFill>
                <a:effectLst/>
                <a:latin typeface="+mn-lt"/>
                <a:ea typeface="+mn-ea"/>
                <a:cs typeface="+mn-cs"/>
              </a:rPr>
              <a:t>Federal</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Motor</a:t>
            </a:r>
            <a:r>
              <a:rPr lang="fr-CA" sz="1200" kern="1200" dirty="0">
                <a:solidFill>
                  <a:schemeClr val="tx1"/>
                </a:solidFill>
                <a:effectLst/>
                <a:latin typeface="+mn-lt"/>
                <a:ea typeface="+mn-ea"/>
                <a:cs typeface="+mn-cs"/>
              </a:rPr>
              <a:t> Carrier </a:t>
            </a:r>
            <a:r>
              <a:rPr lang="fr-CA" sz="1200" kern="1200" dirty="0" err="1">
                <a:solidFill>
                  <a:schemeClr val="tx1"/>
                </a:solidFill>
                <a:effectLst/>
                <a:latin typeface="+mn-lt"/>
                <a:ea typeface="+mn-ea"/>
                <a:cs typeface="+mn-cs"/>
              </a:rPr>
              <a:t>Safety</a:t>
            </a:r>
            <a:r>
              <a:rPr lang="fr-CA" sz="1200" kern="1200" dirty="0">
                <a:solidFill>
                  <a:schemeClr val="tx1"/>
                </a:solidFill>
                <a:effectLst/>
                <a:latin typeface="+mn-lt"/>
                <a:ea typeface="+mn-ea"/>
                <a:cs typeface="+mn-cs"/>
              </a:rPr>
              <a:t> Administration (2008) : www.fmcsa.dot.gov/rules-regulations/TOPICS/mep/report/Sleep-MEP-Panel-Recommendations-508.pdf.</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Normes médicales du Conseil canadien des administrateurs en transport motorisé pour les conducteurs, section 6.4.2 (août 2011) : www.ccmta.ca/english/pdf/medical_standarSA_aug_2011.pdf.</a:t>
            </a:r>
            <a:endParaRPr lang="en-US" sz="1100" kern="1200" dirty="0">
              <a:solidFill>
                <a:schemeClr val="tx1"/>
              </a:solidFill>
              <a:effectLst/>
              <a:latin typeface="+mn-lt"/>
              <a:ea typeface="+mn-ea"/>
              <a:cs typeface="+mn-cs"/>
            </a:endParaRPr>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93F3AB24-C3BB-4623-A080-7BAC8774E7D2}" type="slidenum">
              <a:rPr lang="en-US">
                <a:latin typeface="Calibri"/>
                <a:cs typeface="Arial"/>
              </a:rPr>
              <a:pPr algn="r">
                <a:spcBef>
                  <a:spcPct val="0"/>
                </a:spcBef>
                <a:spcAft>
                  <a:spcPct val="0"/>
                </a:spcAft>
                <a:buNone/>
              </a:pPr>
              <a:t>41</a:t>
            </a:fld>
            <a:endParaRPr lang="en-US" dirty="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algn="l">
              <a:buNone/>
            </a:pPr>
            <a:r>
              <a:rPr lang="en-US" b="1" dirty="0">
                <a:latin typeface="Calibri"/>
              </a:rPr>
              <a:t>Narration :</a:t>
            </a:r>
            <a:endParaRPr lang="en-US" dirty="0"/>
          </a:p>
          <a:p>
            <a:pPr>
              <a:defRPr/>
            </a:pPr>
            <a:r>
              <a:rPr lang="fr-CA" dirty="0"/>
              <a:t>« Le choix “privilégié” pour le traitement de l’AOS est l’utilisation d’un appareil à pression d’air positive (ou PAP). Cet appareil insuffle de l’air sous pression dans les voies respiratoires par un tuyau branché sur un masque facial. L’air comprimé, dont le débit est prescrit par le médecin du sommeil, force l’ouverture des voies respiratoires et minimise leur affaissement et leur obstruction. Utilisé adéquatement et régulièrement, l’appareil PAP réduit la gravité de l’AOS, ce qui diminue la fatigue, améliore l’humeur et la performance pendant la journée, tout en réduisant la tension artérielle et les risques de développer des problèmes cardiovasculaires qu’aggrave l’AOS. »</a:t>
            </a:r>
          </a:p>
          <a:p>
            <a:pPr>
              <a:defRPr/>
            </a:pPr>
            <a:r>
              <a:rPr lang="fr-CA" sz="1200" kern="1200" dirty="0">
                <a:solidFill>
                  <a:schemeClr val="tx1"/>
                </a:solidFill>
                <a:effectLst/>
                <a:latin typeface="+mn-lt"/>
                <a:ea typeface="+mn-ea"/>
                <a:cs typeface="+mn-cs"/>
              </a:rPr>
              <a:t>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pression d’air positive est le traitement idéal pour l’AOS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L’appareil </a:t>
            </a:r>
            <a:r>
              <a:rPr lang="fr-CA" sz="1200" kern="1200" baseline="0" dirty="0">
                <a:solidFill>
                  <a:schemeClr val="tx1"/>
                </a:solidFill>
                <a:effectLst/>
                <a:latin typeface="+mn-lt"/>
                <a:ea typeface="+mn-ea"/>
                <a:cs typeface="+mn-cs"/>
              </a:rPr>
              <a:t>PAP </a:t>
            </a:r>
            <a:r>
              <a:rPr lang="fr-CA" sz="1200" kern="1200" dirty="0">
                <a:solidFill>
                  <a:schemeClr val="tx1"/>
                </a:solidFill>
                <a:effectLst/>
                <a:latin typeface="+mn-lt"/>
                <a:ea typeface="+mn-ea"/>
                <a:cs typeface="+mn-cs"/>
              </a:rPr>
              <a:t>insuffle de l’air sous pression dans les voies respiratoires par un tuyau branché à un masque facial.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L’air force l’ouverture des voies respiratoires et minimise leur affaissement et leur obstruction.</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La PAP diminue la gravité de l’AOS.</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La PAP améliore l’humeur et la performance pendant la journée, a des bienfaits cardiovasculaires.</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L’observation stricte par le patient des exigences concernant le port de l’appareil PAP pour dormir est un sujet de préoccupation.</a:t>
            </a:r>
            <a:endParaRPr lang="en-US" sz="1100" kern="1200" dirty="0">
              <a:solidFill>
                <a:schemeClr val="tx1"/>
              </a:solidFill>
              <a:effectLst/>
              <a:latin typeface="+mn-lt"/>
              <a:ea typeface="+mn-ea"/>
              <a:cs typeface="+mn-cs"/>
            </a:endParaRPr>
          </a:p>
        </p:txBody>
      </p:sp>
      <p:sp>
        <p:nvSpPr>
          <p:cNvPr id="13824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70662" indent="-296408" eaLnBrk="0" hangingPunct="0">
              <a:defRPr>
                <a:solidFill>
                  <a:schemeClr val="tx1"/>
                </a:solidFill>
                <a:latin typeface="Arial" charset="0"/>
              </a:defRPr>
            </a:lvl2pPr>
            <a:lvl3pPr marL="1185634" indent="-237127" eaLnBrk="0" hangingPunct="0">
              <a:defRPr>
                <a:solidFill>
                  <a:schemeClr val="tx1"/>
                </a:solidFill>
                <a:latin typeface="Arial" charset="0"/>
              </a:defRPr>
            </a:lvl3pPr>
            <a:lvl4pPr marL="1659887" indent="-237127" eaLnBrk="0" hangingPunct="0">
              <a:defRPr>
                <a:solidFill>
                  <a:schemeClr val="tx1"/>
                </a:solidFill>
                <a:latin typeface="Arial" charset="0"/>
              </a:defRPr>
            </a:lvl4pPr>
            <a:lvl5pPr marL="2134141" indent="-237127" eaLnBrk="0" hangingPunct="0">
              <a:defRPr>
                <a:solidFill>
                  <a:schemeClr val="tx1"/>
                </a:solidFill>
                <a:latin typeface="Arial" charset="0"/>
              </a:defRPr>
            </a:lvl5pPr>
            <a:lvl6pPr marL="2608395" indent="-237127" eaLnBrk="0" fontAlgn="base" hangingPunct="0">
              <a:spcBef>
                <a:spcPct val="0"/>
              </a:spcBef>
              <a:spcAft>
                <a:spcPct val="0"/>
              </a:spcAft>
              <a:defRPr>
                <a:solidFill>
                  <a:schemeClr val="tx1"/>
                </a:solidFill>
                <a:latin typeface="Arial" charset="0"/>
              </a:defRPr>
            </a:lvl6pPr>
            <a:lvl7pPr marL="3082648" indent="-237127" eaLnBrk="0" fontAlgn="base" hangingPunct="0">
              <a:spcBef>
                <a:spcPct val="0"/>
              </a:spcBef>
              <a:spcAft>
                <a:spcPct val="0"/>
              </a:spcAft>
              <a:defRPr>
                <a:solidFill>
                  <a:schemeClr val="tx1"/>
                </a:solidFill>
                <a:latin typeface="Arial" charset="0"/>
              </a:defRPr>
            </a:lvl7pPr>
            <a:lvl8pPr marL="3556902" indent="-237127" eaLnBrk="0" fontAlgn="base" hangingPunct="0">
              <a:spcBef>
                <a:spcPct val="0"/>
              </a:spcBef>
              <a:spcAft>
                <a:spcPct val="0"/>
              </a:spcAft>
              <a:defRPr>
                <a:solidFill>
                  <a:schemeClr val="tx1"/>
                </a:solidFill>
                <a:latin typeface="Arial" charset="0"/>
              </a:defRPr>
            </a:lvl8pPr>
            <a:lvl9pPr marL="4031155" indent="-237127" eaLnBrk="0" fontAlgn="base" hangingPunct="0">
              <a:spcBef>
                <a:spcPct val="0"/>
              </a:spcBef>
              <a:spcAft>
                <a:spcPct val="0"/>
              </a:spcAft>
              <a:defRPr>
                <a:solidFill>
                  <a:schemeClr val="tx1"/>
                </a:solidFill>
                <a:latin typeface="Arial" charset="0"/>
              </a:defRPr>
            </a:lvl9pPr>
          </a:lstStyle>
          <a:p>
            <a:fld id="{1C2142DE-6A51-42A2-AF1A-969C5A7ED3A6}" type="slidenum">
              <a:rPr lang="en-US">
                <a:latin typeface="Calibri"/>
              </a:rPr>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algn="l">
              <a:spcBef>
                <a:spcPct val="0"/>
              </a:spcBef>
              <a:buNone/>
            </a:pPr>
            <a:endParaRPr lang="en-US" b="1" dirty="0"/>
          </a:p>
          <a:p>
            <a:pPr algn="l">
              <a:spcBef>
                <a:spcPct val="0"/>
              </a:spcBef>
              <a:buNone/>
            </a:pPr>
            <a:r>
              <a:rPr lang="en-US" b="1" dirty="0">
                <a:latin typeface="Calibri"/>
              </a:rPr>
              <a:t>Narration :</a:t>
            </a:r>
            <a:endParaRPr lang="en-US" dirty="0">
              <a:latin typeface="Calibri"/>
            </a:endParaRPr>
          </a:p>
          <a:p>
            <a:pPr>
              <a:spcBef>
                <a:spcPct val="0"/>
              </a:spcBef>
            </a:pPr>
            <a:r>
              <a:rPr lang="fr-CA" dirty="0"/>
              <a:t>« Double-cliquez sur la flèche de lecture de cette vidéo pour voir et entendre comment un appareil PAP, ici un appareil à pression d’air positive automatique, ou APAP, assiste la respiration du patient souffrant d’AOS pendant son sommeil. Remarquez qu’au début, les poumons sont alimentés par un flux régulier d’air grâce à l’appareil, qui insuffle délicatement de l’air dans les voies respiratoires supérieures à chaque inspiration. Puis, lorsque la langue et d’autres tissus mous se relâchent et tombent à l’arrière des voies respiratoires, la pression d’air insufflée devient insuffisante pour garder ces dernières ouvertes. Lorsque l’appareil APAP détecte l’arrêt de l’arrivée d’air, il augmente automatiquement la pression, juste assez pour neutraliser l’affaissement des voies respiratoires. Le débit d’air est rétabli grâce à ce nouveau niveau de pression. L’appareil APAP règle donc automatiquement la pression d’air pour répondre aux besoins divers du dormeur qui surviennent lors d’un changement de position ou pendant les divers stades du sommeil. »</a:t>
            </a:r>
          </a:p>
          <a:p>
            <a:pPr>
              <a:spcBef>
                <a:spcPct val="0"/>
              </a:spcBef>
            </a:pPr>
            <a:r>
              <a:rPr lang="fr-CA" sz="1200" b="1" kern="1200" dirty="0">
                <a:solidFill>
                  <a:schemeClr val="tx1"/>
                </a:solidFill>
                <a:effectLst/>
                <a:latin typeface="+mn-lt"/>
                <a:ea typeface="+mn-ea"/>
                <a:cs typeface="+mn-cs"/>
              </a:rPr>
              <a:t>________________________</a:t>
            </a: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L’appareil APAP règle la pression d’air insufflée pendant le sommeil pour empêcher l’affaissement habituel des voies respiratoires et les garder ouvertes. La pression varie pour répondre aux besoins de la respiration en fonction des divers stades du sommeil ou des changements de position du dormeur. L’appareil APAP favorise un sommeil régulier, puisqu’il est plus confortable pour les patients et moins susceptible de les réveiller. Un</a:t>
            </a:r>
            <a:r>
              <a:rPr lang="fr-CA" sz="1200" kern="1200" baseline="0" dirty="0">
                <a:solidFill>
                  <a:schemeClr val="tx1"/>
                </a:solidFill>
                <a:effectLst/>
                <a:latin typeface="+mn-lt"/>
                <a:ea typeface="+mn-ea"/>
                <a:cs typeface="+mn-cs"/>
              </a:rPr>
              <a:t> a</a:t>
            </a:r>
            <a:r>
              <a:rPr lang="fr-CA" sz="1200" kern="1200" dirty="0">
                <a:solidFill>
                  <a:schemeClr val="tx1"/>
                </a:solidFill>
                <a:effectLst/>
                <a:latin typeface="+mn-lt"/>
                <a:ea typeface="+mn-ea"/>
                <a:cs typeface="+mn-cs"/>
              </a:rPr>
              <a:t>utre avantage de cet appareil est que, contrairement à l’appareil PAP standard, le patient n’a pas besoin de passer une analyse spéciale en clinique </a:t>
            </a:r>
            <a:r>
              <a:rPr lang="fr-CA" dirty="0"/>
              <a:t>avant le début de son traitement pour </a:t>
            </a:r>
            <a:r>
              <a:rPr lang="fr-CA" sz="1200" kern="1200" dirty="0">
                <a:solidFill>
                  <a:schemeClr val="tx1"/>
                </a:solidFill>
                <a:effectLst/>
                <a:latin typeface="+mn-lt"/>
                <a:ea typeface="+mn-ea"/>
                <a:cs typeface="+mn-cs"/>
              </a:rPr>
              <a:t>régler la pression d’air insufflée par l’appareil. En effet, lorsqu’un appareil PAP standard est prescrit, une analyse volumétrique doit être faite en clinique. Si le patient passe un test médical en clinique pour le dépistage d’un trouble du sommeil (une </a:t>
            </a:r>
            <a:r>
              <a:rPr lang="fr-CA" sz="1200" kern="1200" dirty="0" err="1">
                <a:solidFill>
                  <a:schemeClr val="tx1"/>
                </a:solidFill>
                <a:effectLst/>
                <a:latin typeface="+mn-lt"/>
                <a:ea typeface="+mn-ea"/>
                <a:cs typeface="+mn-cs"/>
              </a:rPr>
              <a:t>polysomnographie</a:t>
            </a:r>
            <a:r>
              <a:rPr lang="fr-CA" sz="1200" kern="1200" dirty="0">
                <a:solidFill>
                  <a:schemeClr val="tx1"/>
                </a:solidFill>
                <a:effectLst/>
                <a:latin typeface="+mn-lt"/>
                <a:ea typeface="+mn-ea"/>
                <a:cs typeface="+mn-cs"/>
              </a:rPr>
              <a:t>), cette analyse est souvent faite en même temps.</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03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256CB23B-3167-4018-A2F3-57C747987AFE}" type="slidenum">
              <a:rPr lang="en-US">
                <a:latin typeface="Calibri"/>
                <a:cs typeface="Arial"/>
              </a:rPr>
              <a:pPr algn="r">
                <a:spcBef>
                  <a:spcPct val="0"/>
                </a:spcBef>
                <a:spcAft>
                  <a:spcPct val="0"/>
                </a:spcAft>
                <a:buNone/>
              </a:pPr>
              <a:t>43</a:t>
            </a:fld>
            <a:endParaRPr lang="en-US" dirty="0">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lvl="1"/>
            <a:r>
              <a:rPr lang="en-US" b="1" dirty="0">
                <a:latin typeface="Calibri"/>
              </a:rPr>
              <a:t>Narration : </a:t>
            </a:r>
            <a:endParaRPr lang="en-US" dirty="0"/>
          </a:p>
          <a:p>
            <a:r>
              <a:rPr lang="fr-CA" dirty="0"/>
              <a:t>« Pour le traitement de l’AOS, trois appareils à pression d’air positive sont couramment prescrits. </a:t>
            </a:r>
          </a:p>
          <a:p>
            <a:r>
              <a:rPr lang="fr-CA" dirty="0"/>
              <a:t>L’appareil à pression d’air positive continue (ou CPAP) fournit la pression continue qui est nécessaire pour forcer l’ouverture des voies respiratoires pendant le sommeil. La pression de cet appareil doit être réglée par un médecin du sommeil. Le réglage se fait dans une clinique. On y procède à « une analyse volumétrique ». Cette analyse est généralement réalisée dans la même clinique, en même temps que le patient passe la PSG pour déterminer s’il souffre d’AOS.</a:t>
            </a:r>
          </a:p>
          <a:p>
            <a:r>
              <a:rPr lang="fr-CA" dirty="0"/>
              <a:t>Le second appareil est l’appareil APAP. Il détecte la résistance des voies respiratoires du patient selon sa respiration et règle automatiquement la pression d’air insufflée au niveau minimal pour garder les voies respiratoires ouvertes. Cet appareil est de plus en plus utilisé, car il est mieux toléré par les utilisateurs, ce qui contribue à améliorer le respect du traitement. Les patients n’hésitent pas à le porter. De plus, avec ce type d’appareil, l’analyse volumétrique en laboratoire est inutile. Ainsi, le patient qui subit un test ambulatoire puis qui reçoit une ordonnance de traitement au moyen d’un appareil APAP peut commencer son traitement aussitôt qu’il a appris à utiliser l’appareil. </a:t>
            </a:r>
          </a:p>
          <a:p>
            <a:r>
              <a:rPr lang="fr-CA" dirty="0"/>
              <a:t>Un troisième type d’appareil PAP, appelé </a:t>
            </a:r>
            <a:r>
              <a:rPr lang="fr-CA" i="1" dirty="0"/>
              <a:t>PAP variable</a:t>
            </a:r>
            <a:r>
              <a:rPr lang="fr-CA" dirty="0"/>
              <a:t> ou </a:t>
            </a:r>
            <a:r>
              <a:rPr lang="fr-CA" i="1" dirty="0"/>
              <a:t>à double niveau</a:t>
            </a:r>
            <a:r>
              <a:rPr lang="fr-CA" dirty="0"/>
              <a:t> (ou VPAP), est parfois prescrit, mais seulement pour les formes plus complexes d’AOS. Cet appareil n’est pas décrit dans cette diapositive</a:t>
            </a:r>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______________________________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Deux principaux types d’appareils PAP sont habituellement prescrits aux conducteurs de véhicules lourds qui souffrent d’AOS : </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L’appareil CPAP, qui fournit une pression d’air maximale préétablie (fixe). </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L’appareil APAP, qui règle automatiquement la pression d’air insufflée; il peut être mieux toléré par les patients.</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Un troisième appareil, le VPAP, est surtout utilisé pour certains cas complexes et graves. Peu de conducteurs auront recours à ce type d’appareil, à moins qu’ils ne supportent pas les appareils PAP couramment prescrits. En résumé, l’appareil VPAP fournit une pression d’air plus élevée pendant l’inspiration (pression inspiratoire) et une pression plus basse pendant l’expiration (pression expiratoire). On ne fait que parler brièvement de cet appareil ici, étant donné qu’il est rarement utilisé par les conducteurs. </a:t>
            </a:r>
            <a:endParaRPr lang="en-US"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pPr algn="l">
              <a:buNone/>
            </a:pPr>
            <a:endParaRPr lang="en-US" dirty="0"/>
          </a:p>
        </p:txBody>
      </p:sp>
      <p:sp>
        <p:nvSpPr>
          <p:cNvPr id="140292"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70662" indent="-296408" eaLnBrk="0" hangingPunct="0">
              <a:defRPr>
                <a:solidFill>
                  <a:schemeClr val="tx1"/>
                </a:solidFill>
                <a:latin typeface="Arial" charset="0"/>
              </a:defRPr>
            </a:lvl2pPr>
            <a:lvl3pPr marL="1185634" indent="-237127" eaLnBrk="0" hangingPunct="0">
              <a:defRPr>
                <a:solidFill>
                  <a:schemeClr val="tx1"/>
                </a:solidFill>
                <a:latin typeface="Arial" charset="0"/>
              </a:defRPr>
            </a:lvl3pPr>
            <a:lvl4pPr marL="1659887" indent="-237127" eaLnBrk="0" hangingPunct="0">
              <a:defRPr>
                <a:solidFill>
                  <a:schemeClr val="tx1"/>
                </a:solidFill>
                <a:latin typeface="Arial" charset="0"/>
              </a:defRPr>
            </a:lvl4pPr>
            <a:lvl5pPr marL="2134141" indent="-237127" eaLnBrk="0" hangingPunct="0">
              <a:defRPr>
                <a:solidFill>
                  <a:schemeClr val="tx1"/>
                </a:solidFill>
                <a:latin typeface="Arial" charset="0"/>
              </a:defRPr>
            </a:lvl5pPr>
            <a:lvl6pPr marL="2608395" indent="-237127" eaLnBrk="0" fontAlgn="base" hangingPunct="0">
              <a:spcBef>
                <a:spcPct val="0"/>
              </a:spcBef>
              <a:spcAft>
                <a:spcPct val="0"/>
              </a:spcAft>
              <a:defRPr>
                <a:solidFill>
                  <a:schemeClr val="tx1"/>
                </a:solidFill>
                <a:latin typeface="Arial" charset="0"/>
              </a:defRPr>
            </a:lvl6pPr>
            <a:lvl7pPr marL="3082648" indent="-237127" eaLnBrk="0" fontAlgn="base" hangingPunct="0">
              <a:spcBef>
                <a:spcPct val="0"/>
              </a:spcBef>
              <a:spcAft>
                <a:spcPct val="0"/>
              </a:spcAft>
              <a:defRPr>
                <a:solidFill>
                  <a:schemeClr val="tx1"/>
                </a:solidFill>
                <a:latin typeface="Arial" charset="0"/>
              </a:defRPr>
            </a:lvl7pPr>
            <a:lvl8pPr marL="3556902" indent="-237127" eaLnBrk="0" fontAlgn="base" hangingPunct="0">
              <a:spcBef>
                <a:spcPct val="0"/>
              </a:spcBef>
              <a:spcAft>
                <a:spcPct val="0"/>
              </a:spcAft>
              <a:defRPr>
                <a:solidFill>
                  <a:schemeClr val="tx1"/>
                </a:solidFill>
                <a:latin typeface="Arial" charset="0"/>
              </a:defRPr>
            </a:lvl8pPr>
            <a:lvl9pPr marL="4031155" indent="-237127" eaLnBrk="0" fontAlgn="base" hangingPunct="0">
              <a:spcBef>
                <a:spcPct val="0"/>
              </a:spcBef>
              <a:spcAft>
                <a:spcPct val="0"/>
              </a:spcAft>
              <a:defRPr>
                <a:solidFill>
                  <a:schemeClr val="tx1"/>
                </a:solidFill>
                <a:latin typeface="Arial" charset="0"/>
              </a:defRPr>
            </a:lvl9pPr>
          </a:lstStyle>
          <a:p>
            <a:fld id="{4D093D38-72B9-4466-B873-CC7B36C3DFE4}" type="slidenum">
              <a:rPr lang="en-US">
                <a:latin typeface="Calibri"/>
              </a:rPr>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20000"/>
          </a:bodyPr>
          <a:lstStyle/>
          <a:p>
            <a:pPr algn="l">
              <a:spcBef>
                <a:spcPct val="0"/>
              </a:spcBef>
              <a:buNone/>
            </a:pPr>
            <a:r>
              <a:rPr lang="en-US" b="1" dirty="0">
                <a:latin typeface="Calibri"/>
              </a:rPr>
              <a:t>Narration :</a:t>
            </a:r>
            <a:endParaRPr lang="en-US" dirty="0"/>
          </a:p>
          <a:p>
            <a:r>
              <a:rPr lang="fr-CA" dirty="0"/>
              <a:t>« Des appareils buccaux peuvent traiter les ronflements ou une AOS de légère à modérée. Certains appareils sont fixés aux mâchoires ou maintiennent la langue en place. Ils doivent en majorité être faits sur mesure par un dentiste. </a:t>
            </a:r>
          </a:p>
          <a:p>
            <a:r>
              <a:rPr lang="fr-CA" dirty="0"/>
              <a:t>Ces appareils visent à faire avancer la mâchoire inférieure et la langue, afin de réduire les ronflements et d’aider à prévenir l’affaissement des voies respiratoires pendant le sommeil. À l’heure actuelle, les appareils buccaux ne sont pas reconnus comme traitement des AOS de modérées à graves en remplacement d’un appareil PAP pour les conducteurs</a:t>
            </a:r>
            <a:r>
              <a:rPr lang="fr-CA" i="1" dirty="0"/>
              <a:t> </a:t>
            </a:r>
            <a:r>
              <a:rPr lang="fr-CA" dirty="0"/>
              <a:t>professionnels. De plus, il n’existe en ce moment aucune </a:t>
            </a:r>
            <a:r>
              <a:rPr lang="fr-CA" b="1" dirty="0"/>
              <a:t>technique</a:t>
            </a:r>
            <a:r>
              <a:rPr lang="fr-CA" dirty="0"/>
              <a:t> qui permet un suivi objectif du respect du traitement, un critère important à prendre en considération pour les conducteurs professionnels. »</a:t>
            </a:r>
          </a:p>
          <a:p>
            <a:r>
              <a:rPr lang="fr-CA" sz="1200" kern="1200" dirty="0">
                <a:solidFill>
                  <a:schemeClr val="tx1"/>
                </a:solidFill>
                <a:effectLst/>
                <a:latin typeface="+mn-lt"/>
                <a:ea typeface="+mn-ea"/>
                <a:cs typeface="+mn-cs"/>
              </a:rPr>
              <a:t>________________________________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Il existe divers appareils buccaux adaptés aux mâchoires qui maintiennent la langue en place. Ils sont souvent faits sur mesure par un dentiste.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Ces appareils visent à faire avancer la mâchoire inférieure et la langue, à réduire les vibrations des membranes des voies respiratoires qui causent les ronflements et à prévenir l’affaissement des voies respiratoires pendant le sommeil.</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Ils sont conçus pour ceux qui n’ont que des problèmes de ronflement ou qui doivent être traités pour une AOS légère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1143000" lvl="2" indent="-228600">
              <a:buFont typeface="+mj-lt"/>
              <a:buAutoNum type="alphaLcPeriod"/>
            </a:pPr>
            <a:r>
              <a:rPr lang="fr-CA" sz="1200" kern="1200" dirty="0">
                <a:solidFill>
                  <a:schemeClr val="tx1"/>
                </a:solidFill>
                <a:effectLst/>
                <a:latin typeface="+mn-lt"/>
                <a:ea typeface="+mn-ea"/>
                <a:cs typeface="+mn-cs"/>
              </a:rPr>
              <a:t>Ces appareils ne sont pas destinés au traitement des AOS de modérées à graves.</a:t>
            </a:r>
            <a:endParaRPr lang="en-US" sz="1100" kern="1200" dirty="0">
              <a:solidFill>
                <a:schemeClr val="tx1"/>
              </a:solidFill>
              <a:effectLst/>
              <a:latin typeface="+mn-lt"/>
              <a:ea typeface="+mn-ea"/>
              <a:cs typeface="+mn-cs"/>
            </a:endParaRPr>
          </a:p>
          <a:p>
            <a:pPr marL="1143000" lvl="2" indent="-228600">
              <a:buFont typeface="+mj-lt"/>
              <a:buAutoNum type="alphaLcPeriod"/>
            </a:pPr>
            <a:r>
              <a:rPr lang="fr-CA" sz="1200" kern="1200" dirty="0">
                <a:solidFill>
                  <a:schemeClr val="tx1"/>
                </a:solidFill>
                <a:effectLst/>
                <a:latin typeface="+mn-lt"/>
                <a:ea typeface="+mn-ea"/>
                <a:cs typeface="+mn-cs"/>
              </a:rPr>
              <a:t>Il n’existe actuellement aucune technique de surveillance du respect de ce traitement.</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1054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FA899DD1-797A-4DDB-8987-136C7B111DD6}" type="slidenum">
              <a:rPr lang="en-US">
                <a:latin typeface="Calibri"/>
                <a:cs typeface="Arial"/>
              </a:rPr>
              <a:pPr algn="r">
                <a:spcBef>
                  <a:spcPct val="0"/>
                </a:spcBef>
                <a:spcAft>
                  <a:spcPct val="0"/>
                </a:spcAft>
                <a:buNone/>
              </a:pPr>
              <a:t>45</a:t>
            </a:fld>
            <a:endParaRPr lang="en-US" dirty="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a:buNone/>
            </a:pPr>
            <a:r>
              <a:rPr lang="en-US" b="1" dirty="0">
                <a:latin typeface="Calibri"/>
              </a:rPr>
              <a:t>Narration :</a:t>
            </a:r>
            <a:endParaRPr lang="en-US" dirty="0"/>
          </a:p>
          <a:p>
            <a:r>
              <a:rPr lang="fr-CA" dirty="0"/>
              <a:t>« Un grand nombre de conducteurs font de l’embonpoint et, avec l’âge, ils continuent de prendre du poids, ce qui augmente leur risque de souffrir d’AOS. Un nouveau mode de vie et, en particulier, une perte de poids peuvent réduire la gravité de l’AOS des conducteurs déjà atteints de cette maladie. Plusieurs mesures prises par les conducteurs aident à prévenir l’AOS ou à en diminuer la gravité. </a:t>
            </a:r>
          </a:p>
          <a:p>
            <a:r>
              <a:rPr lang="fr-CA" dirty="0"/>
              <a:t>L’AOS étant liée étroitement à un excès de poids, il est salutaire de suivre un régime alimentaire faible en gras et de faire régulièrement de l’exercice physique. Les études démontrent qu’une perte de poids de 10 % réduit le niveau de gravité de l’AOS établi par les tests de 26 %.</a:t>
            </a:r>
          </a:p>
          <a:p>
            <a:r>
              <a:rPr lang="fr-CA" dirty="0"/>
              <a:t>L’alcool et les sédatifs relâchent les muscles de la gorge et ralentissent la respiration pendant le sommeil. Il vaut donc mieux éviter d’en prendre plusieurs heures avant le coucher. Fumer et consommer des produits du tabac peut irriter les voies respiratoires et relâcher les muscles de la gorge qui les maintiennent ouvertes. Le fumeur inhale du monoxyde de carbone, lequel se fixe aux globules rouges, ce qui les empêche de transmettre suffisamment d’oxygène dans l’organisme et augmente la fréquence cardiaque. Éviter les produits du tabac est donc très important. Enfin, il faut éviter de dormir sur le dos, car cette position favorise les ronflements. »</a:t>
            </a:r>
          </a:p>
          <a:p>
            <a:r>
              <a:rPr lang="fr-CA" sz="1200" b="1" kern="1200" dirty="0">
                <a:solidFill>
                  <a:schemeClr val="tx1"/>
                </a:solidFill>
                <a:effectLst/>
                <a:latin typeface="+mn-lt"/>
                <a:ea typeface="+mn-ea"/>
                <a:cs typeface="+mn-cs"/>
              </a:rPr>
              <a:t>_______________________________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Il faut maintenir un poids santé ou perdre du poids si nécessaire.</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L’alcool et les sédatifs relâchent les muscles de la gorge et ralentissent la respiration.</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La nicotine relâche les muscles de la gorge, lesquels gardent ouvertes les voies respiratoires.</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La position sur le dos pendant le sommeil peut favoriser les ronflements.</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Sur les effets de la perte de poids sur la gravité de l’AOS cités dans la narration, consulter : </a:t>
            </a:r>
            <a:r>
              <a:rPr lang="fr-CA" sz="1200" kern="1200" dirty="0" err="1">
                <a:solidFill>
                  <a:schemeClr val="tx1"/>
                </a:solidFill>
                <a:effectLst/>
                <a:latin typeface="+mn-lt"/>
                <a:ea typeface="+mn-ea"/>
                <a:cs typeface="+mn-cs"/>
              </a:rPr>
              <a:t>Downey</a:t>
            </a:r>
            <a:r>
              <a:rPr lang="fr-CA" sz="1200" i="1" kern="1200" dirty="0">
                <a:solidFill>
                  <a:schemeClr val="tx1"/>
                </a:solidFill>
                <a:effectLst/>
                <a:latin typeface="+mn-lt"/>
                <a:ea typeface="+mn-ea"/>
                <a:cs typeface="+mn-cs"/>
              </a:rPr>
              <a:t> et al</a:t>
            </a:r>
            <a:r>
              <a:rPr lang="fr-CA" sz="1200" kern="1200" dirty="0">
                <a:solidFill>
                  <a:schemeClr val="tx1"/>
                </a:solidFill>
                <a:effectLst/>
                <a:latin typeface="+mn-lt"/>
                <a:ea typeface="+mn-ea"/>
                <a:cs typeface="+mn-cs"/>
              </a:rPr>
              <a:t>. (2012) (http://emedicine.meSAcape.com/article/295807-treatment).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97284" name="Slide Number Placeholder 3"/>
          <p:cNvSpPr>
            <a:spLocks noGrp="1"/>
          </p:cNvSpPr>
          <p:nvPr>
            <p:ph type="sldNum" sz="quarter" idx="5"/>
          </p:nvPr>
        </p:nvSpPr>
        <p:spPr bwMode="auto"/>
        <p:txBody>
          <a:bodyPr wrap="square" numCol="1" anchorCtr="0" compatLnSpc="1">
            <a:prstTxWarp prst="textNoShape">
              <a:avLst/>
            </a:prstTxWarp>
          </a:bodyPr>
          <a:lstStyle>
            <a:lvl1pPr eaLnBrk="0" hangingPunct="0">
              <a:defRPr>
                <a:solidFill>
                  <a:schemeClr val="tx1"/>
                </a:solidFill>
                <a:latin typeface="Arial" charset="0"/>
              </a:defRPr>
            </a:lvl1pPr>
            <a:lvl2pPr marL="770662" indent="-296408" eaLnBrk="0" hangingPunct="0">
              <a:defRPr>
                <a:solidFill>
                  <a:schemeClr val="tx1"/>
                </a:solidFill>
                <a:latin typeface="Arial" charset="0"/>
              </a:defRPr>
            </a:lvl2pPr>
            <a:lvl3pPr marL="1185634" indent="-237127" eaLnBrk="0" hangingPunct="0">
              <a:defRPr>
                <a:solidFill>
                  <a:schemeClr val="tx1"/>
                </a:solidFill>
                <a:latin typeface="Arial" charset="0"/>
              </a:defRPr>
            </a:lvl3pPr>
            <a:lvl4pPr marL="1659887" indent="-237127" eaLnBrk="0" hangingPunct="0">
              <a:defRPr>
                <a:solidFill>
                  <a:schemeClr val="tx1"/>
                </a:solidFill>
                <a:latin typeface="Arial" charset="0"/>
              </a:defRPr>
            </a:lvl4pPr>
            <a:lvl5pPr marL="2134141" indent="-237127" eaLnBrk="0" hangingPunct="0">
              <a:defRPr>
                <a:solidFill>
                  <a:schemeClr val="tx1"/>
                </a:solidFill>
                <a:latin typeface="Arial" charset="0"/>
              </a:defRPr>
            </a:lvl5pPr>
            <a:lvl6pPr marL="2608395" indent="-237127" eaLnBrk="0" fontAlgn="base" hangingPunct="0">
              <a:spcBef>
                <a:spcPct val="0"/>
              </a:spcBef>
              <a:spcAft>
                <a:spcPct val="0"/>
              </a:spcAft>
              <a:defRPr>
                <a:solidFill>
                  <a:schemeClr val="tx1"/>
                </a:solidFill>
                <a:latin typeface="Arial" charset="0"/>
              </a:defRPr>
            </a:lvl6pPr>
            <a:lvl7pPr marL="3082648" indent="-237127" eaLnBrk="0" fontAlgn="base" hangingPunct="0">
              <a:spcBef>
                <a:spcPct val="0"/>
              </a:spcBef>
              <a:spcAft>
                <a:spcPct val="0"/>
              </a:spcAft>
              <a:defRPr>
                <a:solidFill>
                  <a:schemeClr val="tx1"/>
                </a:solidFill>
                <a:latin typeface="Arial" charset="0"/>
              </a:defRPr>
            </a:lvl7pPr>
            <a:lvl8pPr marL="3556902" indent="-237127" eaLnBrk="0" fontAlgn="base" hangingPunct="0">
              <a:spcBef>
                <a:spcPct val="0"/>
              </a:spcBef>
              <a:spcAft>
                <a:spcPct val="0"/>
              </a:spcAft>
              <a:defRPr>
                <a:solidFill>
                  <a:schemeClr val="tx1"/>
                </a:solidFill>
                <a:latin typeface="Arial" charset="0"/>
              </a:defRPr>
            </a:lvl8pPr>
            <a:lvl9pPr marL="4031155" indent="-237127" eaLnBrk="0" fontAlgn="base" hangingPunct="0">
              <a:spcBef>
                <a:spcPct val="0"/>
              </a:spcBef>
              <a:spcAft>
                <a:spcPct val="0"/>
              </a:spcAft>
              <a:defRPr>
                <a:solidFill>
                  <a:schemeClr val="tx1"/>
                </a:solidFill>
                <a:latin typeface="Arial" charset="0"/>
              </a:defRPr>
            </a:lvl9pPr>
          </a:lstStyle>
          <a:p>
            <a:fld id="{D0793190-9BF1-4D35-9121-65491452D88F}" type="slidenum">
              <a:rPr lang="en-US">
                <a:latin typeface="Calibri"/>
              </a: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47</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48</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49</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p:txBody>
          <a:bodyPr wrap="square" numCol="1" anchor="t" anchorCtr="0" compatLnSpc="1">
            <a:prstTxWarp prst="textNoShape">
              <a:avLst/>
            </a:prstTxWarp>
          </a:bodyPr>
          <a:lstStyle/>
          <a:p>
            <a:pPr defTabSz="948507">
              <a:spcBef>
                <a:spcPct val="0"/>
              </a:spcBef>
            </a:pPr>
            <a:r>
              <a:rPr lang="en-US" b="1" dirty="0">
                <a:latin typeface="Calibri"/>
              </a:rPr>
              <a:t>Narration :</a:t>
            </a:r>
            <a:endParaRPr lang="en-US" dirty="0"/>
          </a:p>
          <a:p>
            <a:r>
              <a:rPr lang="fr-CA" dirty="0"/>
              <a:t>« L’un des principaux points à retenir de la leçon 1 est que la majorité des troubles du sommeil causent de la somnolence pendant les heures d’éveil, ce qui se traduit par un manque d’attention et parfois de brèves pertes de conscience appelées </a:t>
            </a:r>
            <a:r>
              <a:rPr lang="fr-CA" i="1" dirty="0"/>
              <a:t>microsommeils</a:t>
            </a:r>
            <a:r>
              <a:rPr lang="fr-CA" dirty="0"/>
              <a:t>. En conséquence, la présence d’un trouble du sommeil augmente significativement le risque d’être impliqué dans un accident grave. »</a:t>
            </a:r>
          </a:p>
          <a:p>
            <a:r>
              <a:rPr lang="fr-CA" sz="1200" kern="1200" dirty="0">
                <a:solidFill>
                  <a:schemeClr val="tx1"/>
                </a:solidFill>
                <a:effectLst/>
                <a:latin typeface="+mn-lt"/>
                <a:ea typeface="+mn-ea"/>
                <a:cs typeface="+mn-cs"/>
              </a:rPr>
              <a:t>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Sujets principaux</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de la leçon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1. Troubles du sommeil : définition et manifestations cliniques.</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2. Pourquoi l’AOS concerne-t-elle particulièrement les conducteurs de véhicules lourds et les transporteurs? </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3. Comment déterminer qu’une personne est atteinte d’un trouble du sommeil et en particulier d’AOS?</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4. Les effets sur la santé de l’AOS.</a:t>
            </a:r>
            <a:endParaRPr lang="en-US" sz="11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5. Comment l’AOS affecte-t-elle un conducteur et compromet-elle la sécurité routière?</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algn="l">
              <a:spcBef>
                <a:spcPct val="0"/>
              </a:spcBef>
              <a:buNone/>
            </a:pPr>
            <a:endParaRPr lang="en-US" dirty="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0292FF9-01AF-4263-A76F-E3234CC8A5DC}" type="slidenum">
              <a:rPr lang="en-US">
                <a:latin typeface="Calibri"/>
                <a:cs typeface="Arial"/>
              </a:rPr>
              <a:pPr algn="r">
                <a:spcBef>
                  <a:spcPct val="0"/>
                </a:spcBef>
                <a:spcAft>
                  <a:spcPct val="0"/>
                </a:spcAft>
                <a:buNone/>
              </a:pPr>
              <a:t>5</a:t>
            </a:fld>
            <a:endParaRPr lang="en-US" dirty="0">
              <a:cs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50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51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lgn="l">
              <a:spcBef>
                <a:spcPct val="0"/>
              </a:spcBef>
              <a:buNone/>
            </a:pPr>
            <a:r>
              <a:rPr lang="en-US" b="1" dirty="0">
                <a:latin typeface="Calibri"/>
              </a:rPr>
              <a:t>Narration :</a:t>
            </a:r>
            <a:endParaRPr lang="en-US" dirty="0"/>
          </a:p>
          <a:p>
            <a:r>
              <a:rPr lang="fr-CA" dirty="0"/>
              <a:t>« La leçon 4 examine comment les conducteurs peuvent suivre le traitement de l’AOS et comment la gestion de la fatigue au travail peut être gérée. »</a:t>
            </a:r>
          </a:p>
          <a:p>
            <a:r>
              <a:rPr lang="fr-CA" sz="1200" b="1" kern="1200" dirty="0">
                <a:solidFill>
                  <a:schemeClr val="tx1"/>
                </a:solidFill>
                <a:effectLst/>
                <a:latin typeface="+mn-lt"/>
                <a:ea typeface="+mn-ea"/>
                <a:cs typeface="+mn-cs"/>
              </a:rPr>
              <a:t>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Au terme de la leçon 4, les participants devraient pouvoir définir, reconnaître ou expliquer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raisons pour lesquelles l’observation stricte du traitement de l’AOS avec l’appareil PAP est cruciale pour son efficacité.</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appareils PAP qui sont disponibles et comment ils peuvent aider à suivre le traitement.</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obstacles courants à l’utilisation de l’appareil PAP et les solutions pour les surmonter dans le cadre de la conduite d’un véhicule lourd.</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l’activité physique, l’alimentation, la perte de poids et d’autres changements au mode de vie peuvent prévenir l’AOS ou en réduire la gravité pour ceux qui en sont déjà atteints.</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En se conformant aux directives concernant l’utilisation de l’appareil PAP, les conducteurs de véhicules lourds souffrant d’AOS apportent une contribution importante à l’effort global de gestion de la fatigue au travail (sur la route).</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Thèmes clés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traitement avec un appareil PAP des conducteurs qui souffrent d’AOS dans la population réduit de 72 % les risques d’accident de la route. Toutefois, des résultats des tests en laboratoire ont montré que, lorsqu’un conducteur souffrant d’AOS cesse d’utiliser son appareil PAP, la somnolence en journée et une conduite avec les capacités affaiblies réapparaissent après seulement 24 heures. Il est très important de suivre rigoureusement le traitement dès les premières semaines. Dans l’ensemble de la population, un nombre variable de patients peuvent refuser ou négligent d’observer les directives concernant le port de l’appareil CPAP. Le confort est un critère important. En conséquence, un choix approprié et des accessoires bien adaptés à la personne sont de nature à encourager l’utilisation de l’appareil. Le marché propose des « appareils intelligents », appelés </a:t>
            </a:r>
            <a:r>
              <a:rPr lang="fr-CA" sz="1200" i="1" kern="1200" dirty="0">
                <a:solidFill>
                  <a:schemeClr val="tx1"/>
                </a:solidFill>
                <a:effectLst/>
                <a:latin typeface="+mn-lt"/>
                <a:ea typeface="+mn-ea"/>
                <a:cs typeface="+mn-cs"/>
              </a:rPr>
              <a:t>APAP</a:t>
            </a:r>
            <a:r>
              <a:rPr lang="fr-CA" sz="1200" kern="1200" dirty="0">
                <a:solidFill>
                  <a:schemeClr val="tx1"/>
                </a:solidFill>
                <a:effectLst/>
                <a:latin typeface="+mn-lt"/>
                <a:ea typeface="+mn-ea"/>
                <a:cs typeface="+mn-cs"/>
              </a:rPr>
              <a:t>, qui détectent automatiquement la pression nécessaire pour ouvrir les voies respiratoires et l’ajustent selon le besoin du dormeur. Enfin, il est très important de régler les problèmes techniques rencontrés dans les plus brefs délais, afin d’optimiser le confort et de favoriser immédiatement l’adoption d’une attitude favorable au traitement.</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Sujets traités dans la leçon :</a:t>
            </a:r>
            <a:endParaRPr lang="en-US" sz="11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Des</a:t>
            </a:r>
            <a:r>
              <a:rPr lang="fr-CA" sz="1200" kern="1200" baseline="0" dirty="0">
                <a:solidFill>
                  <a:schemeClr val="tx1"/>
                </a:solidFill>
                <a:effectLst/>
                <a:latin typeface="+mn-lt"/>
                <a:ea typeface="+mn-ea"/>
                <a:cs typeface="+mn-cs"/>
              </a:rPr>
              <a:t> c</a:t>
            </a:r>
            <a:r>
              <a:rPr lang="fr-CA" sz="1200" kern="1200" dirty="0">
                <a:solidFill>
                  <a:schemeClr val="tx1"/>
                </a:solidFill>
                <a:effectLst/>
                <a:latin typeface="+mn-lt"/>
                <a:ea typeface="+mn-ea"/>
                <a:cs typeface="+mn-cs"/>
              </a:rPr>
              <a:t>onseils pour suivre rigoureusement </a:t>
            </a:r>
            <a:r>
              <a:rPr lang="fr-CA" dirty="0"/>
              <a:t>le</a:t>
            </a:r>
            <a:r>
              <a:rPr lang="fr-CA" sz="1200" kern="1200" dirty="0">
                <a:solidFill>
                  <a:schemeClr val="tx1"/>
                </a:solidFill>
                <a:effectLst/>
                <a:latin typeface="+mn-lt"/>
                <a:ea typeface="+mn-ea"/>
                <a:cs typeface="+mn-cs"/>
              </a:rPr>
              <a:t> traitement avec </a:t>
            </a:r>
            <a:r>
              <a:rPr lang="fr-CA" dirty="0"/>
              <a:t>l’appareil </a:t>
            </a:r>
            <a:r>
              <a:rPr lang="fr-CA" sz="1200" kern="1200" dirty="0">
                <a:solidFill>
                  <a:schemeClr val="tx1"/>
                </a:solidFill>
                <a:effectLst/>
                <a:latin typeface="+mn-lt"/>
                <a:ea typeface="+mn-ea"/>
                <a:cs typeface="+mn-cs"/>
              </a:rPr>
              <a:t>PAP.</a:t>
            </a:r>
            <a:endParaRPr lang="en-US" sz="11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Les</a:t>
            </a:r>
            <a:r>
              <a:rPr lang="fr-CA" sz="1200" kern="1200" baseline="0" dirty="0">
                <a:solidFill>
                  <a:schemeClr val="tx1"/>
                </a:solidFill>
                <a:effectLst/>
                <a:latin typeface="+mn-lt"/>
                <a:ea typeface="+mn-ea"/>
                <a:cs typeface="+mn-cs"/>
              </a:rPr>
              <a:t> c</a:t>
            </a:r>
            <a:r>
              <a:rPr lang="fr-CA" sz="1200" kern="1200" dirty="0">
                <a:solidFill>
                  <a:schemeClr val="tx1"/>
                </a:solidFill>
                <a:effectLst/>
                <a:latin typeface="+mn-lt"/>
                <a:ea typeface="+mn-ea"/>
                <a:cs typeface="+mn-cs"/>
              </a:rPr>
              <a:t>ritères spéciaux d’utilisation de l’appareil PAP pour les conducteurs </a:t>
            </a:r>
            <a:r>
              <a:rPr lang="fr-CA" dirty="0"/>
              <a:t>de véhicules lourds et </a:t>
            </a:r>
            <a:r>
              <a:rPr lang="fr-CA" sz="1200" kern="1200" dirty="0">
                <a:solidFill>
                  <a:schemeClr val="tx1"/>
                </a:solidFill>
                <a:effectLst/>
                <a:latin typeface="+mn-lt"/>
                <a:ea typeface="+mn-ea"/>
                <a:cs typeface="+mn-cs"/>
              </a:rPr>
              <a:t>les stratégies de réussite.</a:t>
            </a:r>
            <a:endParaRPr lang="en-US" sz="11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Des</a:t>
            </a:r>
            <a:r>
              <a:rPr lang="fr-CA" sz="1200" kern="1200" baseline="0" dirty="0">
                <a:solidFill>
                  <a:schemeClr val="tx1"/>
                </a:solidFill>
                <a:effectLst/>
                <a:latin typeface="+mn-lt"/>
                <a:ea typeface="+mn-ea"/>
                <a:cs typeface="+mn-cs"/>
              </a:rPr>
              <a:t> r</a:t>
            </a:r>
            <a:r>
              <a:rPr lang="fr-CA" sz="1200" kern="1200" dirty="0">
                <a:solidFill>
                  <a:schemeClr val="tx1"/>
                </a:solidFill>
                <a:effectLst/>
                <a:latin typeface="+mn-lt"/>
                <a:ea typeface="+mn-ea"/>
                <a:cs typeface="+mn-cs"/>
              </a:rPr>
              <a:t>ecommandations du groupe de médecins experts sur la surveillance du traitement médical des conducteurs </a:t>
            </a:r>
            <a:r>
              <a:rPr lang="fr-CA" dirty="0"/>
              <a:t>de véhicules lourds souffrant </a:t>
            </a:r>
            <a:r>
              <a:rPr lang="fr-CA" sz="1200" kern="1200" dirty="0">
                <a:solidFill>
                  <a:schemeClr val="tx1"/>
                </a:solidFill>
                <a:effectLst/>
                <a:latin typeface="+mn-lt"/>
                <a:ea typeface="+mn-ea"/>
                <a:cs typeface="+mn-cs"/>
              </a:rPr>
              <a:t>d’AOS.</a:t>
            </a:r>
            <a:endParaRPr lang="en-US" sz="1100" kern="1200" dirty="0">
              <a:solidFill>
                <a:schemeClr val="tx1"/>
              </a:solidFill>
              <a:effectLst/>
              <a:latin typeface="+mn-lt"/>
              <a:ea typeface="+mn-ea"/>
              <a:cs typeface="+mn-cs"/>
            </a:endParaRPr>
          </a:p>
          <a:p>
            <a:pPr marL="171450" lvl="0" indent="-171450">
              <a:buFont typeface="Arial" pitchFamily="34" charset="0"/>
              <a:buChar char="•"/>
            </a:pPr>
            <a:r>
              <a:rPr lang="fr-CA" dirty="0"/>
              <a:t>L’importance d’u</a:t>
            </a:r>
            <a:r>
              <a:rPr lang="fr-CA" sz="1200" kern="1200" dirty="0">
                <a:solidFill>
                  <a:schemeClr val="tx1"/>
                </a:solidFill>
                <a:effectLst/>
                <a:latin typeface="+mn-lt"/>
                <a:ea typeface="+mn-ea"/>
                <a:cs typeface="+mn-cs"/>
              </a:rPr>
              <a:t>ne observation stricte du traitement avec l’appareil PAP pour faciliter la gestion de la fatigue au travail. </a:t>
            </a: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7400677-F29C-4837-827B-E1066312457E}" type="slidenum">
              <a:rPr lang="en-US">
                <a:latin typeface="Calibri"/>
              </a: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lgn="l">
              <a:spcBef>
                <a:spcPct val="0"/>
              </a:spcBef>
              <a:buNone/>
            </a:pPr>
            <a:r>
              <a:rPr lang="en-US" b="1" dirty="0">
                <a:latin typeface="Calibri"/>
              </a:rPr>
              <a:t>Narration :</a:t>
            </a:r>
            <a:endParaRPr lang="en-US" dirty="0"/>
          </a:p>
          <a:p>
            <a:r>
              <a:rPr lang="fr-CA" dirty="0"/>
              <a:t>« Il est important pour le conducteur de véhicule lourd qui suit un traitement avec un appareil PAP d’acquérir des habiletés et des habitudes de sommeil qui l’amènent à utiliser son appareil chaque fois qu’il va dormir. Il en retirera de grands avantages. Par ailleurs, une observation stricte des directives concernant le port de l’appareil PAP, démontrée grâce au suivi obligatoire du traitement, aide à construire une culture de la sécurité au travail. »</a:t>
            </a:r>
          </a:p>
          <a:p>
            <a:r>
              <a:rPr lang="fr-CA" sz="1200" b="1" kern="1200" dirty="0">
                <a:solidFill>
                  <a:schemeClr val="tx1"/>
                </a:solidFill>
                <a:effectLst/>
                <a:latin typeface="+mn-lt"/>
                <a:ea typeface="+mn-ea"/>
                <a:cs typeface="+mn-cs"/>
              </a:rPr>
              <a:t>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C’est aux conducteurs de véhicules lourds de décider d’améliorer leur sécurité sur la route, leur santé, leur qualité de vie, et de servir les intérêts de leur famille, de leurs collègues de travail, du public et de leur employeur. </a:t>
            </a:r>
            <a:endParaRPr lang="en-US" sz="1200" kern="1200" dirty="0">
              <a:solidFill>
                <a:schemeClr val="tx1"/>
              </a:solidFill>
              <a:effectLst/>
              <a:latin typeface="+mn-lt"/>
              <a:ea typeface="+mn-ea"/>
              <a:cs typeface="+mn-cs"/>
            </a:endParaRPr>
          </a:p>
          <a:p>
            <a:r>
              <a:rPr lang="fr-CA" dirty="0"/>
              <a:t>Les conducteurs doivent u</a:t>
            </a:r>
            <a:r>
              <a:rPr lang="fr-CA" sz="1200" kern="1200" dirty="0">
                <a:solidFill>
                  <a:schemeClr val="tx1"/>
                </a:solidFill>
                <a:effectLst/>
                <a:latin typeface="+mn-lt"/>
                <a:ea typeface="+mn-ea"/>
                <a:cs typeface="+mn-cs"/>
              </a:rPr>
              <a:t>tiliser pleinement les ressources de soins de santé et celles du transporteur pour choisir l’appareil et les accessoires PAP qui conviennent le mieux à leurs besoins de traitement, et collaborer avec le fournisseur pour le dépannage et les problèmes techniques à résoudre. Avoir une bonne hygiène de sommeil pour maximiser le traitement – </a:t>
            </a:r>
            <a:r>
              <a:rPr lang="fr-CA" sz="1200" i="1" kern="1200" dirty="0">
                <a:solidFill>
                  <a:schemeClr val="tx1"/>
                </a:solidFill>
                <a:effectLst/>
                <a:latin typeface="+mn-lt"/>
                <a:ea typeface="+mn-ea"/>
                <a:cs typeface="+mn-cs"/>
              </a:rPr>
              <a:t>se</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fixer un horaire de sommeil, régler la température de la chambre correctement, éviter l’alcool avant le coucher, etc. </a:t>
            </a:r>
            <a:r>
              <a:rPr lang="fr-CA" dirty="0"/>
              <a:t>– est aussi important.</a:t>
            </a:r>
            <a:endParaRPr lang="en-US"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Complément d’information : </a:t>
            </a:r>
          </a:p>
          <a:p>
            <a:r>
              <a:rPr lang="fr-CA" sz="1200" kern="1200" dirty="0">
                <a:solidFill>
                  <a:schemeClr val="tx1"/>
                </a:solidFill>
                <a:effectLst/>
                <a:latin typeface="+mn-lt"/>
                <a:ea typeface="+mn-ea"/>
                <a:cs typeface="+mn-cs"/>
              </a:rPr>
              <a:t>Il est important pour les conducteurs </a:t>
            </a:r>
            <a:r>
              <a:rPr lang="fr-CA" dirty="0"/>
              <a:t>de véhicules lourds qui </a:t>
            </a:r>
            <a:r>
              <a:rPr lang="fr-CA" sz="1200" kern="1200" dirty="0">
                <a:solidFill>
                  <a:schemeClr val="tx1"/>
                </a:solidFill>
                <a:effectLst/>
                <a:latin typeface="+mn-lt"/>
                <a:ea typeface="+mn-ea"/>
                <a:cs typeface="+mn-cs"/>
              </a:rPr>
              <a:t>suivent un traitement </a:t>
            </a:r>
            <a:r>
              <a:rPr lang="fr-CA" dirty="0"/>
              <a:t>avec un appareil </a:t>
            </a:r>
            <a:r>
              <a:rPr lang="fr-CA" sz="1200" kern="1200" dirty="0">
                <a:solidFill>
                  <a:schemeClr val="tx1"/>
                </a:solidFill>
                <a:effectLst/>
                <a:latin typeface="+mn-lt"/>
                <a:ea typeface="+mn-ea"/>
                <a:cs typeface="+mn-cs"/>
              </a:rPr>
              <a:t>PAP d’acquérir des habiletés et des habitudes de sommeil qui les amènent à utiliser leur appareil chaque fois qu’ils vont dormir.</a:t>
            </a:r>
            <a:r>
              <a:rPr lang="en-US" dirty="0"/>
              <a:t> </a:t>
            </a:r>
          </a:p>
          <a:p>
            <a:r>
              <a:rPr lang="fr-CA" sz="1200" kern="1200" dirty="0">
                <a:solidFill>
                  <a:schemeClr val="tx1"/>
                </a:solidFill>
                <a:effectLst/>
                <a:latin typeface="+mn-lt"/>
                <a:ea typeface="+mn-ea"/>
                <a:cs typeface="+mn-cs"/>
              </a:rPr>
              <a:t>Les conducteurs doivent comprendre et respecter la réglementation concernant la surveillance et les rapports d’observance à produire au sujet du port de l’appareil PAP. </a:t>
            </a:r>
            <a:r>
              <a:rPr lang="fr-CA" dirty="0"/>
              <a:t>Ils doivent également a</a:t>
            </a:r>
            <a:r>
              <a:rPr lang="fr-CA" sz="1200" kern="1200" dirty="0">
                <a:solidFill>
                  <a:schemeClr val="tx1"/>
                </a:solidFill>
                <a:effectLst/>
                <a:latin typeface="+mn-lt"/>
                <a:ea typeface="+mn-ea"/>
                <a:cs typeface="+mn-cs"/>
              </a:rPr>
              <a:t>ider leurs collègues et leur employeur à instaurer une culture de la santé et de la sécurité améliorée au travail, et à suivre le PGF, notamment en matière de gestion des troubles du sommeil.</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Autre ressource en ligne : www.webmd.com/sleep-disorders/sleep-apnea/treating-sleep-apnea/devices?page=2.</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22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6FBAB80-276F-40C8-A905-C88DA0F919BF}" type="slidenum">
              <a:rPr lang="en-US">
                <a:latin typeface="Calibri"/>
                <a:cs typeface="Arial"/>
              </a:rPr>
              <a:pPr algn="r">
                <a:spcBef>
                  <a:spcPct val="0"/>
                </a:spcBef>
                <a:spcAft>
                  <a:spcPct val="0"/>
                </a:spcAft>
                <a:buNone/>
              </a:pPr>
              <a:t>53</a:t>
            </a:fld>
            <a:endParaRPr lang="en-US" dirty="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spcBef>
                <a:spcPct val="0"/>
              </a:spcBef>
              <a:buNone/>
            </a:pPr>
            <a:r>
              <a:rPr lang="en-US" b="1" dirty="0">
                <a:latin typeface="Calibri"/>
              </a:rPr>
              <a:t>Narration :</a:t>
            </a:r>
            <a:endParaRPr lang="en-US" b="1" dirty="0"/>
          </a:p>
          <a:p>
            <a:r>
              <a:rPr lang="fr-CA" dirty="0"/>
              <a:t>« Le conducteur qui commence son traitement avec l’appareil PAP se sent normalement frais et dispos presque immédiatement. Il y a sur le marché une grande variété d’appareils et d’accessoires qui favorisent le confort et l’efficacité du traitement avec cet appareil. Lors des premiers jours du traitement, une personne qui éprouve des difficultés avec son équipement ou son masque devrait communiquer immédiatement avec le fournisseur de services ou un médecin spécialiste pour régler rapidement ce problème. »</a:t>
            </a:r>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l">
              <a:spcBef>
                <a:spcPct val="0"/>
              </a:spcBef>
              <a:buNone/>
            </a:pPr>
            <a:endParaRPr lang="en-US" b="1" dirty="0"/>
          </a:p>
          <a:p>
            <a:pPr algn="l">
              <a:spcBef>
                <a:spcPct val="0"/>
              </a:spcBef>
              <a:buNone/>
            </a:pPr>
            <a:endParaRPr lang="en-US" b="1" dirty="0"/>
          </a:p>
          <a:p>
            <a:pPr algn="l">
              <a:spcBef>
                <a:spcPct val="0"/>
              </a:spcBef>
              <a:buNone/>
            </a:pPr>
            <a:endParaRPr lang="en-US" dirty="0"/>
          </a:p>
          <a:p>
            <a:pPr algn="l">
              <a:spcBef>
                <a:spcPct val="0"/>
              </a:spcBef>
              <a:buNone/>
            </a:pPr>
            <a:endParaRPr lang="en-US" dirty="0"/>
          </a:p>
        </p:txBody>
      </p:sp>
      <p:sp>
        <p:nvSpPr>
          <p:cNvPr id="124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CBB056C7-DA5B-4579-97B4-F8ECF3F87527}" type="slidenum">
              <a:rPr lang="en-US">
                <a:latin typeface="Calibri"/>
                <a:cs typeface="Arial"/>
              </a:rPr>
              <a:pPr algn="r">
                <a:spcBef>
                  <a:spcPct val="0"/>
                </a:spcBef>
                <a:spcAft>
                  <a:spcPct val="0"/>
                </a:spcAft>
                <a:buNone/>
              </a:pPr>
              <a:t>54</a:t>
            </a:fld>
            <a:endParaRPr lang="en-US" dirty="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spcBef>
                <a:spcPts val="0"/>
              </a:spcBef>
              <a:spcAft>
                <a:spcPts val="0"/>
              </a:spcAft>
            </a:pPr>
            <a:r>
              <a:rPr lang="en-US" b="1" dirty="0">
                <a:latin typeface="Calibri"/>
              </a:rPr>
              <a:t>Narration :</a:t>
            </a:r>
            <a:endParaRPr lang="en-US" dirty="0"/>
          </a:p>
          <a:p>
            <a:r>
              <a:rPr lang="fr-CA" dirty="0"/>
              <a:t>« Le large éventail d’appareils PAP disponible permet de choisir celui qui convient le mieux aux besoins de la personne et celui qui favorise le confort pendant le sommeil. Plusieurs types de masques existent aussi pour permettre un bon ajustement. Des accessoires spéciaux, tels des humidificateurs, peuvent aider en cas de gorge ou de bouche sèches. »</a:t>
            </a:r>
          </a:p>
          <a:p>
            <a:r>
              <a:rPr lang="fr-CA" sz="1200" kern="1200" dirty="0">
                <a:solidFill>
                  <a:schemeClr val="tx1"/>
                </a:solidFill>
                <a:effectLst/>
                <a:latin typeface="+mn-lt"/>
                <a:ea typeface="+mn-ea"/>
                <a:cs typeface="+mn-cs"/>
              </a:rPr>
              <a:t>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Plusieurs appareils PAP (CPAP, APAP) existent. Ils permettent d’adapter la pression d’air insufflée selon les besoins du dormeur et pour son confort pendant le sommeil.</a:t>
            </a: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Plusieurs types de masques existent également, offrant la possibilité de trouver le plus confortable, selon les besoins du dormeur.</a:t>
            </a: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Des humidificateurs spéciaux, chauffants ou non, aident en cas de sécheresse de la bouche ou de la gorge.</a:t>
            </a:r>
            <a:endParaRPr lang="en-US" sz="1200" kern="1200" dirty="0">
              <a:solidFill>
                <a:schemeClr val="tx1"/>
              </a:solidFill>
              <a:effectLst/>
              <a:latin typeface="+mn-lt"/>
              <a:ea typeface="+mn-ea"/>
              <a:cs typeface="+mn-cs"/>
            </a:endParaRPr>
          </a:p>
          <a:p>
            <a:pPr marL="0" indent="0">
              <a:buFont typeface="+mj-lt"/>
              <a:buNone/>
            </a:pPr>
            <a:endParaRPr lang="en-US" sz="1200" kern="1200" dirty="0">
              <a:solidFill>
                <a:schemeClr val="tx1"/>
              </a:solidFill>
              <a:effectLst/>
              <a:latin typeface="+mn-lt"/>
              <a:ea typeface="+mn-ea"/>
              <a:cs typeface="+mn-cs"/>
            </a:endParaRPr>
          </a:p>
        </p:txBody>
      </p:sp>
      <p:sp>
        <p:nvSpPr>
          <p:cNvPr id="126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EFAC563-C920-42BB-A90B-65E1A4041BFD}" type="slidenum">
              <a:rPr lang="en-US">
                <a:latin typeface="Calibri"/>
                <a:cs typeface="Arial"/>
              </a:rPr>
              <a:pPr algn="r">
                <a:spcBef>
                  <a:spcPct val="0"/>
                </a:spcBef>
                <a:spcAft>
                  <a:spcPct val="0"/>
                </a:spcAft>
                <a:buNone/>
              </a:pPr>
              <a:t>55</a:t>
            </a:fld>
            <a:endParaRPr lang="en-US" dirty="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p:cNvSpPr>
            <a:spLocks noGrp="1"/>
          </p:cNvSpPr>
          <p:nvPr>
            <p:ph type="body" idx="1"/>
          </p:nvPr>
        </p:nvSpPr>
        <p:spPr bwMode="auto"/>
        <p:txBody>
          <a:bodyPr wrap="square" numCol="1" anchor="t" anchorCtr="0" compatLnSpc="1">
            <a:prstTxWarp prst="textNoShape">
              <a:avLst/>
            </a:prstTxWarp>
            <a:normAutofit fontScale="77500" lnSpcReduction="20000"/>
          </a:bodyPr>
          <a:lstStyle/>
          <a:p>
            <a:pPr algn="l">
              <a:spcBef>
                <a:spcPct val="0"/>
              </a:spcBef>
              <a:buNone/>
            </a:pPr>
            <a:r>
              <a:rPr lang="en-US" b="1" dirty="0">
                <a:latin typeface="Calibri"/>
              </a:rPr>
              <a:t>Narration :</a:t>
            </a:r>
            <a:endParaRPr lang="en-US" dirty="0"/>
          </a:p>
          <a:p>
            <a:r>
              <a:rPr lang="fr-CA" dirty="0"/>
              <a:t>« Pour contribuer à la sécurité routière, les </a:t>
            </a:r>
            <a:r>
              <a:rPr lang="fr-CA"/>
              <a:t>conducteurs professionnels </a:t>
            </a:r>
            <a:r>
              <a:rPr lang="fr-CA" dirty="0"/>
              <a:t>qui souffrent d’AOS doivent gérer à long terme cette maladie. Le groupe de médecins experts de la FMCSA recommande une surveillance et une documentation périodiques du respect du traitement au moyen d’un appareil PAP, ou un renouvellement de la certification des conducteurs qui ont subi une opération pour traiter leur AOS. Les recommandations dans cette diapositive sont les plus récentes communiquées par ce groupe d’experts; leur application varie selon le territoire. Chaque État ou province s’en inspire pour établir ses propres règles de qualification médicale des conducteurs. Les transporteurs et les conducteurs doivent donc s’informer auprès des autorités de chaque territoire et observer les règles qui s’y appliquent. </a:t>
            </a:r>
          </a:p>
          <a:p>
            <a:r>
              <a:rPr lang="fr-CA" dirty="0"/>
              <a:t>Quoi qu’il en soit, une certification médicale périodique est nécessaire pour obtenir ou conserver un permis de conduire un véhicule lourd. Chaque Administration a des règles spécifiques qui déterminent comment les conducteurs qui souffrent d’AOS doivent démontrer qu’ils suivent le traitement et qu’ils n’ont aucune somnolence au travail. »</a:t>
            </a:r>
          </a:p>
          <a:p>
            <a:r>
              <a:rPr lang="fr-CA" sz="1200" kern="1200" dirty="0">
                <a:solidFill>
                  <a:schemeClr val="tx1"/>
                </a:solidFill>
                <a:effectLst/>
                <a:latin typeface="+mn-lt"/>
                <a:ea typeface="+mn-ea"/>
                <a:cs typeface="+mn-cs"/>
              </a:rPr>
              <a:t>______________________________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Toile de fond pour présenter le contenu de cette diapositive : aider les conducteurs à comprendre que les recommandations qui suivent s’appuient sur les directives d’experts en médecine du sommeil :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patients souffrant d’AOS doivent avoir une gestion continue et à long terme de leur maladie chronique.</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Des suivis réguliers sont requis pour vérifier le respect du traitement, les effets secondaires et l’apparition de complications liées à l’AOS, ainsi que pour continuer à atténuer ou à éliminer des symptômes, s’il y a lieu.</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patients dont la gravité de l’AOS a diminué ou dont la maladie a été éliminée à la suite d’une perte de poids ou d’une chirurgie doivent être suivis afin de noter toute modification des facteurs de risque et pour s’assurer de l’absence de nouveaux symptômes.</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de plus amples renseignements, consultez les ressources en ligne suivantes :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FMCSA</a:t>
            </a:r>
            <a:r>
              <a:rPr lang="fr-CA" sz="1200" kern="1200" baseline="0" dirty="0">
                <a:solidFill>
                  <a:schemeClr val="tx1"/>
                </a:solidFill>
                <a:effectLst/>
                <a:latin typeface="+mn-lt"/>
                <a:ea typeface="+mn-ea"/>
                <a:cs typeface="+mn-cs"/>
              </a:rPr>
              <a:t> : </a:t>
            </a:r>
            <a:r>
              <a:rPr lang="fr-CA" sz="1200" kern="1200" dirty="0">
                <a:solidFill>
                  <a:schemeClr val="tx1"/>
                </a:solidFill>
                <a:effectLst/>
                <a:latin typeface="+mn-lt"/>
                <a:ea typeface="+mn-ea"/>
                <a:cs typeface="+mn-cs"/>
              </a:rPr>
              <a:t>www.fmcsa.dot.gov/rules-regulations/administration/rulemakings/final/E8-28173-Medical-Certification-Requirements-CDL-12-1-08-Final%20Rule.pdf.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Recommandations du groupe de médecins experts de la FMCSA (2008) : www.fmcsa.dot.gov/rules-regulations/TOPICS/mep/report/Sleep-MEP-Panel-Recommendations-508.pdf.</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Normes médicales pour conducteurs, Conseil canadien des administrateurs en transport motorisé, section 6.4.2 (août 2011) : </a:t>
            </a:r>
            <a:r>
              <a:rPr lang="fr-CA" dirty="0"/>
              <a:t>www.ccmta.ca/english/pdf/medical_standards_aug_2011.pdf.</a:t>
            </a:r>
            <a:endParaRPr lang="en-US" sz="1100" kern="1200" dirty="0">
              <a:solidFill>
                <a:schemeClr val="tx1"/>
              </a:solidFill>
              <a:effectLst/>
              <a:latin typeface="+mn-lt"/>
              <a:ea typeface="+mn-ea"/>
              <a:cs typeface="+mn-cs"/>
            </a:endParaRPr>
          </a:p>
          <a:p>
            <a:pPr marL="0" indent="0">
              <a:buFont typeface="+mj-lt"/>
              <a:buNone/>
            </a:pPr>
            <a:endParaRPr lang="en-US" sz="1100" kern="1200" dirty="0">
              <a:solidFill>
                <a:schemeClr val="tx1"/>
              </a:solidFill>
              <a:effectLst/>
              <a:latin typeface="+mn-lt"/>
              <a:ea typeface="+mn-ea"/>
              <a:cs typeface="+mn-cs"/>
            </a:endParaRPr>
          </a:p>
          <a:p>
            <a:pPr marL="474254" lvl="1">
              <a:spcBef>
                <a:spcPct val="0"/>
              </a:spcBef>
            </a:pPr>
            <a:endParaRPr lang="en-US" dirty="0"/>
          </a:p>
          <a:p>
            <a:pPr algn="l">
              <a:spcBef>
                <a:spcPct val="0"/>
              </a:spcBef>
              <a:buNone/>
            </a:pPr>
            <a:endParaRPr lang="en-US" dirty="0"/>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B8FBDC17-DD61-463B-B228-FFD358627F13}" type="slidenum">
              <a:rPr lang="en-US">
                <a:latin typeface="Calibri"/>
                <a:cs typeface="Arial"/>
              </a:rPr>
              <a:pPr algn="r">
                <a:spcBef>
                  <a:spcPct val="0"/>
                </a:spcBef>
                <a:spcAft>
                  <a:spcPct val="0"/>
                </a:spcAft>
                <a:buNone/>
              </a:pPr>
              <a:t>56</a:t>
            </a:fld>
            <a:endParaRPr lang="en-US" dirty="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p:cNvSpPr>
            <a:spLocks noGrp="1"/>
          </p:cNvSpPr>
          <p:nvPr>
            <p:ph type="body" idx="1"/>
          </p:nvPr>
        </p:nvSpPr>
        <p:spPr bwMode="auto"/>
        <p:txBody>
          <a:bodyPr wrap="square" numCol="1" anchor="t" anchorCtr="0" compatLnSpc="1">
            <a:prstTxWarp prst="textNoShape">
              <a:avLst/>
            </a:prstTxWarp>
            <a:normAutofit fontScale="70000" lnSpcReduction="20000"/>
          </a:bodyPr>
          <a:lstStyle/>
          <a:p>
            <a:pPr algn="l">
              <a:spcBef>
                <a:spcPct val="0"/>
              </a:spcBef>
              <a:buNone/>
            </a:pPr>
            <a:r>
              <a:rPr lang="en-US" b="1" dirty="0">
                <a:latin typeface="Calibri"/>
              </a:rPr>
              <a:t>Narration :</a:t>
            </a:r>
            <a:endParaRPr lang="en-US" dirty="0"/>
          </a:p>
          <a:p>
            <a:r>
              <a:rPr lang="fr-CA" dirty="0"/>
              <a:t>« Cette diapositive résume les principales caractéristiques de deux dispositifs différents permettant de vérifier le respect du traitement avec l’appareil PAP et d’en faire rapport. Les transporteurs voudront s’assurer que les conducteurs utilisent bien l’appareil PAP à l’aide d’un système de suivi fiable. Mais la meilleure approche demeure des conducteurs bien informés, qui comprennent les bienfaits sur la santé et la sécurité de l’usage de leur appareil PAP à chaque période de sommeil. Le rôle des transporteurs est d’encourager les efforts des conducteurs et de consigner ces efforts mutuels pour atteindre un objectif commun, celui d’appuyer les politiques et les procédures en vigueur. Le dispositif de surveillance devrait, de préférence, être un modèle sans fil qu’on fixe à l’appareil PAP et qui est en mesure de transmettre tous les jours les données sur l’utilisation. Le suivi quotidien peut se faire indifféremment de l’endroit où se trouvent les conducteurs, sur la route ou à la maison. Le fournisseur de services peut ainsi contacter rapidement les conducteurs en cas d’interruption de la transmission d’informations. Il est alors possible de procéder rapidement à des réglages, afin de garantir un traitement continu et réussi pour les conducteurs et de prévenir des problèmes qui pourraient compromettre leur autorisation de conduire un véhicule lourd. »</a:t>
            </a:r>
          </a:p>
          <a:p>
            <a:r>
              <a:rPr lang="fr-CA" sz="1200" kern="1200" dirty="0">
                <a:solidFill>
                  <a:schemeClr val="tx1"/>
                </a:solidFill>
                <a:effectLst/>
                <a:latin typeface="+mn-lt"/>
                <a:ea typeface="+mn-ea"/>
                <a:cs typeface="+mn-cs"/>
              </a:rPr>
              <a:t>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Dispositifs électroniques de suivi de l’observance sur le Web :</a:t>
            </a:r>
            <a:endParaRPr lang="en-US" sz="1100" kern="1200" dirty="0">
              <a:solidFill>
                <a:schemeClr val="tx1"/>
              </a:solidFill>
              <a:effectLst/>
              <a:latin typeface="+mn-lt"/>
              <a:ea typeface="+mn-ea"/>
              <a:cs typeface="+mn-cs"/>
            </a:endParaRPr>
          </a:p>
          <a:p>
            <a:pPr marL="1143000" lvl="2" indent="-228600">
              <a:buFont typeface="+mj-lt"/>
              <a:buAutoNum type="alphaLcPeriod"/>
            </a:pPr>
            <a:r>
              <a:rPr lang="fr-CA" sz="1200" kern="1200" dirty="0">
                <a:solidFill>
                  <a:schemeClr val="tx1"/>
                </a:solidFill>
                <a:effectLst/>
                <a:latin typeface="+mn-lt"/>
                <a:ea typeface="+mn-ea"/>
                <a:cs typeface="+mn-cs"/>
              </a:rPr>
              <a:t>Utilisation d’appareils de surveillance sans fil pour vérifier qu’un conducteur soumis à un traitement </a:t>
            </a:r>
            <a:r>
              <a:rPr lang="fr-CA" dirty="0"/>
              <a:t>avec un appareil </a:t>
            </a:r>
            <a:r>
              <a:rPr lang="fr-CA" sz="1200" kern="1200" dirty="0">
                <a:solidFill>
                  <a:schemeClr val="tx1"/>
                </a:solidFill>
                <a:effectLst/>
                <a:latin typeface="+mn-lt"/>
                <a:ea typeface="+mn-ea"/>
                <a:cs typeface="+mn-cs"/>
              </a:rPr>
              <a:t>PAP le suit correctement. </a:t>
            </a:r>
            <a:endParaRPr lang="en-US" sz="1100" kern="1200" dirty="0">
              <a:solidFill>
                <a:schemeClr val="tx1"/>
              </a:solidFill>
              <a:effectLst/>
              <a:latin typeface="+mn-lt"/>
              <a:ea typeface="+mn-ea"/>
              <a:cs typeface="+mn-cs"/>
            </a:endParaRPr>
          </a:p>
          <a:p>
            <a:pPr marL="1143000" lvl="2" indent="-228600">
              <a:buFont typeface="+mj-lt"/>
              <a:buAutoNum type="alphaLcPeriod"/>
            </a:pPr>
            <a:r>
              <a:rPr lang="fr-CA" sz="1200" kern="1200" dirty="0">
                <a:solidFill>
                  <a:schemeClr val="tx1"/>
                </a:solidFill>
                <a:effectLst/>
                <a:latin typeface="+mn-lt"/>
                <a:ea typeface="+mn-ea"/>
                <a:cs typeface="+mn-cs"/>
              </a:rPr>
              <a:t>Connexion à l’appareil PAP pour un téléchargement automatique des données sur un serveur sécurisé.</a:t>
            </a:r>
            <a:endParaRPr lang="en-US" sz="1100" kern="1200" dirty="0">
              <a:solidFill>
                <a:schemeClr val="tx1"/>
              </a:solidFill>
              <a:effectLst/>
              <a:latin typeface="+mn-lt"/>
              <a:ea typeface="+mn-ea"/>
              <a:cs typeface="+mn-cs"/>
            </a:endParaRPr>
          </a:p>
          <a:p>
            <a:pPr marL="1143000" lvl="2" indent="-228600">
              <a:buFont typeface="+mj-lt"/>
              <a:buAutoNum type="alphaLcPeriod"/>
            </a:pPr>
            <a:r>
              <a:rPr lang="fr-CA" sz="1200" kern="1200" dirty="0">
                <a:solidFill>
                  <a:schemeClr val="tx1"/>
                </a:solidFill>
                <a:effectLst/>
                <a:latin typeface="+mn-lt"/>
                <a:ea typeface="+mn-ea"/>
                <a:cs typeface="+mn-cs"/>
              </a:rPr>
              <a:t>Vérification quotidienne</a:t>
            </a:r>
            <a:r>
              <a:rPr lang="fr-CA" sz="1200" kern="1200" baseline="0" dirty="0">
                <a:solidFill>
                  <a:schemeClr val="tx1"/>
                </a:solidFill>
                <a:effectLst/>
                <a:latin typeface="+mn-lt"/>
                <a:ea typeface="+mn-ea"/>
                <a:cs typeface="+mn-cs"/>
              </a:rPr>
              <a:t> de</a:t>
            </a:r>
            <a:r>
              <a:rPr lang="fr-CA" sz="1200" kern="1200" dirty="0">
                <a:solidFill>
                  <a:schemeClr val="tx1"/>
                </a:solidFill>
                <a:effectLst/>
                <a:latin typeface="+mn-lt"/>
                <a:ea typeface="+mn-ea"/>
                <a:cs typeface="+mn-cs"/>
              </a:rPr>
              <a:t> l’utilisation de l’appareil PAP et de la qualité du sommeil. Le dispositif est normalement configuré pour vérifier et rapporter l’utilisation conforme de l’appareil PAP les premières semaines du traitement. En cas de problèmes initiaux détectés, le conducteur collabore avec le fournisseur de l’appareil pour trouver et corriger les anomalies.</a:t>
            </a:r>
            <a:endParaRPr lang="en-US" sz="1100" kern="1200" dirty="0">
              <a:solidFill>
                <a:schemeClr val="tx1"/>
              </a:solidFill>
              <a:effectLst/>
              <a:latin typeface="+mn-lt"/>
              <a:ea typeface="+mn-ea"/>
              <a:cs typeface="+mn-cs"/>
            </a:endParaRPr>
          </a:p>
          <a:p>
            <a:pPr marL="685800" lvl="1" indent="-228600">
              <a:buFont typeface="+mj-lt"/>
              <a:buAutoNum type="arabicPeriod"/>
            </a:pPr>
            <a:r>
              <a:rPr lang="fr-CA" dirty="0"/>
              <a:t>D’</a:t>
            </a:r>
            <a:r>
              <a:rPr lang="fr-CA" sz="1200" kern="1200" dirty="0">
                <a:solidFill>
                  <a:schemeClr val="tx1"/>
                </a:solidFill>
                <a:effectLst/>
                <a:latin typeface="+mn-lt"/>
                <a:ea typeface="+mn-ea"/>
                <a:cs typeface="+mn-cs"/>
              </a:rPr>
              <a:t>autres dispositifs de suivi sont intégrés à l’appareil PAP et stockent les données sur des cartes amovibles :</a:t>
            </a:r>
            <a:endParaRPr lang="en-US" sz="1100" kern="1200" dirty="0">
              <a:solidFill>
                <a:schemeClr val="tx1"/>
              </a:solidFill>
              <a:effectLst/>
              <a:latin typeface="+mn-lt"/>
              <a:ea typeface="+mn-ea"/>
              <a:cs typeface="+mn-cs"/>
            </a:endParaRPr>
          </a:p>
          <a:p>
            <a:pPr marL="1143000" lvl="2" indent="-228600">
              <a:buFont typeface="+mj-lt"/>
              <a:buAutoNum type="alphaLcPeriod"/>
            </a:pPr>
            <a:r>
              <a:rPr lang="fr-CA" sz="1200" kern="1200" dirty="0">
                <a:solidFill>
                  <a:schemeClr val="tx1"/>
                </a:solidFill>
                <a:effectLst/>
                <a:latin typeface="+mn-lt"/>
                <a:ea typeface="+mn-ea"/>
                <a:cs typeface="+mn-cs"/>
              </a:rPr>
              <a:t>La carte est retirée sur une base périodique, puis les données sur l’utilisation de l’appareil sont transférées au fournisseur, qui vérifie le respect du traitement. Ce type de système est moins utile que ceux basés sur le Web, puisque les informations qu’ils donnent sont périodiques plutôt que quotidiennes.</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 suivi continue après qu’on a résolu les problèmes de matériel rencontrés, mais les intervalles de rapport et les contrôles peuvent être un peu plus espacés, à moins que le conducteur n’observe pas l’utilisation minimale obligatoire de son appareil, soit 4 heures/nuit, 70 % du total des nuits.</a:t>
            </a:r>
            <a:endParaRPr lang="en-US" sz="1100" kern="1200" dirty="0">
              <a:solidFill>
                <a:schemeClr val="tx1"/>
              </a:solidFill>
              <a:effectLst/>
              <a:latin typeface="+mn-lt"/>
              <a:ea typeface="+mn-ea"/>
              <a:cs typeface="+mn-cs"/>
            </a:endParaRPr>
          </a:p>
          <a:p>
            <a:pPr marL="0" indent="0">
              <a:buFont typeface="+mj-lt"/>
              <a:buNone/>
            </a:pPr>
            <a:endParaRPr lang="en-US" sz="1100" kern="1200" dirty="0">
              <a:solidFill>
                <a:schemeClr val="tx1"/>
              </a:solidFill>
              <a:effectLst/>
              <a:latin typeface="+mn-lt"/>
              <a:ea typeface="+mn-ea"/>
              <a:cs typeface="+mn-cs"/>
            </a:endParaRPr>
          </a:p>
          <a:p>
            <a:pPr marL="685800" lvl="1" indent="-228600">
              <a:buFont typeface="+mj-lt"/>
              <a:buAutoNum type="arabicPeriod"/>
            </a:pP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algn="l">
              <a:spcBef>
                <a:spcPct val="0"/>
              </a:spcBef>
              <a:buNone/>
            </a:pPr>
            <a:endParaRPr lang="en-US" dirty="0"/>
          </a:p>
        </p:txBody>
      </p:sp>
      <p:sp>
        <p:nvSpPr>
          <p:cNvPr id="135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EA0F3281-6D6E-4E05-8595-1EE4C4EBF15A}" type="slidenum">
              <a:rPr lang="en-US">
                <a:latin typeface="Calibri"/>
                <a:cs typeface="Arial"/>
              </a:rPr>
              <a:pPr algn="r">
                <a:spcBef>
                  <a:spcPct val="0"/>
                </a:spcBef>
                <a:spcAft>
                  <a:spcPct val="0"/>
                </a:spcAft>
                <a:buNone/>
              </a:pPr>
              <a:t>57</a:t>
            </a:fld>
            <a:endParaRPr lang="en-US" dirty="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l">
              <a:spcBef>
                <a:spcPct val="0"/>
              </a:spcBef>
              <a:buNone/>
            </a:pPr>
            <a:r>
              <a:rPr lang="en-US" b="1" dirty="0">
                <a:latin typeface="Calibri"/>
              </a:rPr>
              <a:t>Narration :</a:t>
            </a:r>
            <a:endParaRPr lang="en-US" dirty="0"/>
          </a:p>
          <a:p>
            <a:r>
              <a:rPr lang="fr-CA" dirty="0"/>
              <a:t>« Les conducteurs peuvent demander à leurs gestionnaires de contribuer au succès de leur traitement de l’AOS au moyen d’un appareil PAP. Après tout, ils sont étroitement liés au succès du programme et ils peuvent les aider à suivre le traitement, surtout lorsqu’ils sont sur la route, loin de chez eux. »</a:t>
            </a:r>
          </a:p>
          <a:p>
            <a:r>
              <a:rPr lang="fr-CA" sz="1200" kern="1200" dirty="0">
                <a:solidFill>
                  <a:schemeClr val="tx1"/>
                </a:solidFill>
                <a:effectLst/>
                <a:latin typeface="+mn-lt"/>
                <a:ea typeface="+mn-ea"/>
                <a:cs typeface="+mn-cs"/>
              </a:rPr>
              <a:t>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rôle bénéfique et utile de la direction du transporteur dans le traitement, indiquez de quelles façons elle peut aider le conducteur à le suivre. L’une de ces façons est de prévoir l’installation d’un convertisseur dans le véhicule. Une autre est de </a:t>
            </a:r>
            <a:r>
              <a:rPr lang="fr-CA" dirty="0"/>
              <a:t>trouver </a:t>
            </a:r>
            <a:r>
              <a:rPr lang="fr-CA" sz="1200" kern="1200" dirty="0">
                <a:solidFill>
                  <a:schemeClr val="tx1"/>
                </a:solidFill>
                <a:effectLst/>
                <a:latin typeface="+mn-lt"/>
                <a:ea typeface="+mn-ea"/>
                <a:cs typeface="+mn-cs"/>
              </a:rPr>
              <a:t>à l’avance les emplacements sur la route où les restrictions concernant les véhicules dont le moteur tourne au ralenti ne les empêchent pas d’utiliser leur appareil PAP.</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 direction peut aussi aider le conducteur sur la route à trouver un fournisseur pour réparer ou remplacer </a:t>
            </a:r>
            <a:r>
              <a:rPr lang="fr-CA" dirty="0"/>
              <a:t>son appareil PAP, ou </a:t>
            </a:r>
            <a:r>
              <a:rPr lang="fr-CA" sz="1200" kern="1200" dirty="0">
                <a:solidFill>
                  <a:schemeClr val="tx1"/>
                </a:solidFill>
                <a:effectLst/>
                <a:latin typeface="+mn-lt"/>
                <a:ea typeface="+mn-ea"/>
                <a:cs typeface="+mn-cs"/>
              </a:rPr>
              <a:t>obtenir des pièces de rechange. En effet, à travers le pays, des réseaux de fournisseurs sont disponibles 24 heures sur 24, tous les jours, permettant ainsi aux conducteurs de faire réparer ou remplacer le matériel défectueux ou encore de se procurer des accessoires.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l">
              <a:spcBef>
                <a:spcPct val="0"/>
              </a:spcBef>
              <a:buNone/>
            </a:pPr>
            <a:endParaRPr lang="en-US" dirty="0"/>
          </a:p>
        </p:txBody>
      </p:sp>
      <p:sp>
        <p:nvSpPr>
          <p:cNvPr id="129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CCBE4A41-75D7-4D43-9912-B91C89392E1F}" type="slidenum">
              <a:rPr lang="en-US">
                <a:latin typeface="Calibri"/>
                <a:cs typeface="Arial"/>
              </a:rPr>
              <a:pPr algn="r">
                <a:spcBef>
                  <a:spcPct val="0"/>
                </a:spcBef>
                <a:spcAft>
                  <a:spcPct val="0"/>
                </a:spcAft>
                <a:buNone/>
              </a:pPr>
              <a:t>58</a:t>
            </a:fld>
            <a:endParaRPr lang="en-US" dirty="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p:txBody>
          <a:bodyPr wrap="square" numCol="1" anchor="t" anchorCtr="0" compatLnSpc="1">
            <a:prstTxWarp prst="textNoShape">
              <a:avLst/>
            </a:prstTxWarp>
            <a:normAutofit/>
          </a:bodyPr>
          <a:lstStyle/>
          <a:p>
            <a:pPr marL="0" lvl="1">
              <a:spcBef>
                <a:spcPct val="0"/>
              </a:spcBef>
            </a:pPr>
            <a:r>
              <a:rPr lang="en-US" b="1" dirty="0">
                <a:latin typeface="Calibri"/>
              </a:rPr>
              <a:t>Narration :</a:t>
            </a:r>
            <a:endParaRPr lang="en-US" dirty="0"/>
          </a:p>
          <a:p>
            <a:r>
              <a:rPr lang="fr-CA" dirty="0"/>
              <a:t>« Les conducteurs qui commencent un traitement pour l’AOS au moyen d’un appareil PAP tireront profit d’échanges sur des questions techniques, le respect du traitement, des expériences vécues par d’autres conducteurs dont le succès du traitement se poursuit. »</a:t>
            </a:r>
          </a:p>
          <a:p>
            <a:r>
              <a:rPr lang="fr-CA" sz="1200" kern="1200" dirty="0">
                <a:solidFill>
                  <a:schemeClr val="tx1"/>
                </a:solidFill>
                <a:effectLst/>
                <a:latin typeface="+mn-lt"/>
                <a:ea typeface="+mn-ea"/>
                <a:cs typeface="+mn-cs"/>
              </a:rPr>
              <a:t>______________________________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expériences de conducteurs qui ont réussi leur traitement avec </a:t>
            </a:r>
            <a:r>
              <a:rPr lang="fr-CA" dirty="0"/>
              <a:t>un appareil PAP </a:t>
            </a:r>
            <a:r>
              <a:rPr lang="fr-CA" sz="1200" kern="1200" dirty="0">
                <a:solidFill>
                  <a:schemeClr val="tx1"/>
                </a:solidFill>
                <a:effectLst/>
                <a:latin typeface="+mn-lt"/>
                <a:ea typeface="+mn-ea"/>
                <a:cs typeface="+mn-cs"/>
              </a:rPr>
              <a:t>motiveront les nouveaux utilisateurs à suivre leur traitement et à relever des défis plus personnels :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Avec le soutien et l’aide des gestionnaires, les conducteurs peuvent joindre ou organiser un groupe d’utilisateurs d’appareils PAP et partager entre eux les expériences, avantages, défis, astuces,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etc., liés à l’utilisation de l’appareil sur la route ou pendant les congés.</a:t>
            </a:r>
            <a:endParaRPr lang="en-US" sz="1100" kern="1200" dirty="0">
              <a:solidFill>
                <a:schemeClr val="tx1"/>
              </a:solidFill>
              <a:effectLst/>
              <a:latin typeface="+mn-lt"/>
              <a:ea typeface="+mn-ea"/>
              <a:cs typeface="+mn-cs"/>
            </a:endParaRPr>
          </a:p>
          <a:p>
            <a:pPr marL="685800" lvl="1" indent="-228600">
              <a:buFont typeface="+mj-lt"/>
              <a:buAutoNum type="arabicPeriod"/>
            </a:pPr>
            <a:r>
              <a:rPr lang="fr-CA" dirty="0"/>
              <a:t>Les nouveaux utilisateurs peuvent demander </a:t>
            </a:r>
            <a:r>
              <a:rPr lang="fr-CA" sz="1200" kern="1200" dirty="0">
                <a:solidFill>
                  <a:schemeClr val="tx1"/>
                </a:solidFill>
                <a:effectLst/>
                <a:latin typeface="+mn-lt"/>
                <a:ea typeface="+mn-ea"/>
                <a:cs typeface="+mn-cs"/>
              </a:rPr>
              <a:t>conseil aux conducteurs qui ont réussi leur traitement </a:t>
            </a:r>
            <a:r>
              <a:rPr lang="fr-CA" dirty="0"/>
              <a:t>avec</a:t>
            </a:r>
            <a:r>
              <a:rPr lang="fr-CA" sz="1200" kern="1200" dirty="0">
                <a:solidFill>
                  <a:schemeClr val="tx1"/>
                </a:solidFill>
                <a:effectLst/>
                <a:latin typeface="+mn-lt"/>
                <a:ea typeface="+mn-ea"/>
                <a:cs typeface="+mn-cs"/>
              </a:rPr>
              <a:t> un appareil PAP.</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Lorsqu’un conducteur devient un utilisateur satisfait, il est à son tour en mesure de fournir une aide précieuse à ceux qui commencent à utiliser un appareil PAP pour le traitement de leur AOS.</a:t>
            </a:r>
            <a:endParaRPr lang="en-US" sz="1100" kern="1200" dirty="0">
              <a:solidFill>
                <a:schemeClr val="tx1"/>
              </a:solidFill>
              <a:effectLst/>
              <a:latin typeface="+mn-lt"/>
              <a:ea typeface="+mn-ea"/>
              <a:cs typeface="+mn-cs"/>
            </a:endParaRPr>
          </a:p>
          <a:p>
            <a:pPr marL="228600" indent="-228600">
              <a:buFont typeface="+mj-lt"/>
              <a:buAutoNum type="arabicPeriod"/>
            </a:pPr>
            <a:endParaRPr lang="en-US" sz="1100" kern="1200" dirty="0">
              <a:solidFill>
                <a:schemeClr val="tx1"/>
              </a:solidFill>
              <a:effectLst/>
              <a:latin typeface="+mn-lt"/>
              <a:ea typeface="+mn-ea"/>
              <a:cs typeface="+mn-cs"/>
            </a:endParaRPr>
          </a:p>
        </p:txBody>
      </p:sp>
      <p:sp>
        <p:nvSpPr>
          <p:cNvPr id="131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AA4F2FB-0204-49D0-B214-2FA2BBBD572C}" type="slidenum">
              <a:rPr lang="en-US">
                <a:latin typeface="Calibri"/>
                <a:cs typeface="Arial"/>
              </a:rPr>
              <a:pPr algn="r">
                <a:spcBef>
                  <a:spcPct val="0"/>
                </a:spcBef>
                <a:spcAft>
                  <a:spcPct val="0"/>
                </a:spcAft>
                <a:buNone/>
              </a:pPr>
              <a:t>59</a:t>
            </a:fld>
            <a:endParaRPr 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defTabSz="948507">
              <a:spcBef>
                <a:spcPct val="0"/>
              </a:spcBef>
            </a:pPr>
            <a:r>
              <a:rPr lang="en-US" b="1" dirty="0">
                <a:latin typeface="Calibri"/>
              </a:rPr>
              <a:t>Narration :</a:t>
            </a:r>
            <a:endParaRPr lang="en-US" baseline="0" dirty="0"/>
          </a:p>
          <a:p>
            <a:r>
              <a:rPr lang="fr-CA" dirty="0"/>
              <a:t>« Si la période “normale” de sommeil d’une personne est trop courte (par exemple, cinq heures plutôt que huit heures) ou encore si cette période est perturbée (par exemple</a:t>
            </a:r>
            <a:r>
              <a:rPr lang="fr-CA"/>
              <a:t>, si la </a:t>
            </a:r>
            <a:r>
              <a:rPr lang="fr-CA" dirty="0"/>
              <a:t>personne passe son temps à se tourner et à se retourner), celle-ci sera aux prises avec une fatigue excessive, de la somnolence pendant ses heures d’éveil. Cette situation représente un risque d’accident pour le conducteur qui se trouve derrière le volant, tout autant que s’il était aux prises avec un trouble du sommeil non traité! Ainsi, d’importants manques de sommeil, même en l’absence d’un trouble du sommeil, vont entraîner dans certains cas les mêmes effets que l’AOS, c’est-à-dire : un esprit moins alerte, des réflexes plus lents lorsque la situation de conduite change subitement et dangereusement, ou encore une réaction plus lente à des conditions routières dangereuses. </a:t>
            </a:r>
          </a:p>
          <a:p>
            <a:r>
              <a:rPr lang="fr-CA" dirty="0"/>
              <a:t>Le module 3 souligne les éléments clés du sommeil et son importance pour la sécurité du conducteur. » </a:t>
            </a:r>
          </a:p>
          <a:p>
            <a:r>
              <a:rPr lang="fr-CA" sz="1200" kern="1200" dirty="0">
                <a:solidFill>
                  <a:schemeClr val="tx1"/>
                </a:solidFill>
                <a:effectLst/>
                <a:latin typeface="+mn-lt"/>
                <a:ea typeface="+mn-ea"/>
                <a:cs typeface="+mn-cs"/>
              </a:rPr>
              <a:t>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différences entre un sommeil normal et un sommeil perturbé par la présence d’un trouble du sommeil nous expliquent pourquoi les troubles du sommeil augmentent la somnolence le jour, créant ainsi des risques pour la santé et la sécurité</a:t>
            </a:r>
            <a:r>
              <a:rPr lang="fr-CA" sz="1200" kern="1200" baseline="0" dirty="0">
                <a:solidFill>
                  <a:schemeClr val="tx1"/>
                </a:solidFill>
                <a:effectLst/>
                <a:latin typeface="+mn-lt"/>
                <a:ea typeface="+mn-ea"/>
                <a:cs typeface="+mn-cs"/>
              </a:rPr>
              <a:t> des conducteurs et des usagers de la route.</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leçons 3 et 4 de la formation des conducteurs (module 3) donnent de précieux renseignements sur l’importance du sommeil pour la santé, notamment :</a:t>
            </a:r>
            <a:endParaRPr lang="en-US" sz="11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La physiologie et le sommeil normal.</a:t>
            </a:r>
            <a:endParaRPr lang="en-US" sz="11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Les facteurs qui ont une influence sur le sommeil (qualité, durée).</a:t>
            </a:r>
            <a:endParaRPr lang="en-US" sz="11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L’influence du rythme circadien sur la vigilance à différentes périodes du jour et de la nuit.</a:t>
            </a:r>
            <a:endParaRPr lang="en-US" sz="11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La prédisposition des conducteurs professionnels à la somnolence.</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module 3 fournit de l’information utile à l’étude subséquente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du module 8. Il est donc préférable que les conducteurs le suivent en premier.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26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401BCA12-B680-4B19-8FCA-DA0A1123FF93}" type="slidenum">
              <a:rPr lang="en-US">
                <a:latin typeface="Calibri"/>
                <a:cs typeface="Arial"/>
              </a:rPr>
              <a:pPr algn="r">
                <a:spcBef>
                  <a:spcPct val="0"/>
                </a:spcBef>
                <a:spcAft>
                  <a:spcPct val="0"/>
                </a:spcAft>
                <a:buNone/>
              </a:pPr>
              <a:t>6</a:t>
            </a:fld>
            <a:endParaRPr lang="en-US" dirty="0">
              <a:cs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d.</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60</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61</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c.</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62</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a:t>
            </a:r>
            <a:r>
              <a:rPr lang="en-US" dirty="0" err="1">
                <a:latin typeface="Calibri"/>
              </a:rPr>
              <a:t>Vrai</a:t>
            </a:r>
            <a:r>
              <a:rPr lang="en-US" dirty="0">
                <a:latin typeface="Calibri"/>
              </a:rPr>
              <a:t>.</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63</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US" dirty="0">
                <a:latin typeface="Calibri"/>
              </a:rPr>
              <a:t>Bonne</a:t>
            </a:r>
            <a:r>
              <a:rPr lang="en-US" baseline="0" dirty="0">
                <a:latin typeface="Calibri"/>
              </a:rPr>
              <a:t> </a:t>
            </a:r>
            <a:r>
              <a:rPr lang="en-US" baseline="0" dirty="0" err="1">
                <a:latin typeface="Calibri"/>
              </a:rPr>
              <a:t>r</a:t>
            </a:r>
            <a:r>
              <a:rPr lang="en-US" dirty="0" err="1">
                <a:latin typeface="Calibri"/>
              </a:rPr>
              <a:t>éponse</a:t>
            </a:r>
            <a:r>
              <a:rPr lang="en-US" dirty="0">
                <a:latin typeface="Calibri"/>
              </a:rPr>
              <a:t> : </a:t>
            </a:r>
            <a:r>
              <a:rPr lang="en-US" dirty="0" err="1">
                <a:latin typeface="Calibri"/>
              </a:rPr>
              <a:t>Vrai</a:t>
            </a:r>
            <a:r>
              <a:rPr lang="en-US" dirty="0">
                <a:latin typeface="Calibri"/>
              </a:rPr>
              <a:t>.</a:t>
            </a:r>
            <a:endParaRPr lang="en-US" dirty="0"/>
          </a:p>
        </p:txBody>
      </p:sp>
      <p:sp>
        <p:nvSpPr>
          <p:cNvPr id="4" name="Slide Number Placeholder 3"/>
          <p:cNvSpPr>
            <a:spLocks noGrp="1"/>
          </p:cNvSpPr>
          <p:nvPr>
            <p:ph type="sldNum" sz="quarter" idx="10"/>
          </p:nvPr>
        </p:nvSpPr>
        <p:spPr/>
        <p:txBody>
          <a:bodyPr/>
          <a:lstStyle/>
          <a:p>
            <a:fld id="{0E13F1E8-4EAA-42E8-B0D5-BEC4B4678025}" type="slidenum">
              <a:rPr lang="en-US">
                <a:latin typeface="Calibri"/>
              </a:rPr>
              <a:pPr/>
              <a:t>64</a:t>
            </a:fld>
            <a:endParaRPr lang="en-US" dirty="0"/>
          </a:p>
        </p:txBody>
      </p:sp>
    </p:spTree>
    <p:extLst>
      <p:ext uri="{BB962C8B-B14F-4D97-AF65-F5344CB8AC3E}">
        <p14:creationId xmlns:p14="http://schemas.microsoft.com/office/powerpoint/2010/main" val="2223842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pPr algn="l">
              <a:spcBef>
                <a:spcPct val="0"/>
              </a:spcBef>
              <a:buNone/>
            </a:pPr>
            <a:r>
              <a:rPr lang="en-US" b="1" dirty="0">
                <a:latin typeface="Calibri"/>
              </a:rPr>
              <a:t>Narration :</a:t>
            </a:r>
          </a:p>
          <a:p>
            <a:pPr>
              <a:spcBef>
                <a:spcPct val="0"/>
              </a:spcBef>
            </a:pPr>
            <a:r>
              <a:rPr lang="fr-CA" dirty="0"/>
              <a:t>« Cette dernière section regroupe les principaux points des quatre leçons de ce module. »</a:t>
            </a:r>
          </a:p>
          <a:p>
            <a:pPr>
              <a:spcBef>
                <a:spcPct val="0"/>
              </a:spcBef>
            </a:pPr>
            <a:r>
              <a:rPr lang="fr-CA" sz="1200" kern="1200" dirty="0">
                <a:solidFill>
                  <a:schemeClr val="tx1"/>
                </a:solidFill>
                <a:effectLst/>
                <a:latin typeface="+mn-lt"/>
                <a:ea typeface="+mn-ea"/>
                <a:cs typeface="+mn-cs"/>
              </a:rPr>
              <a:t>________________________________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Les troubles du sommeil et leur relation avec la somnolence diurne, la santé et le risque d’être impliqué dans un accident pour un conducteur de véhicule lourd.</a:t>
            </a:r>
          </a:p>
          <a:p>
            <a:pPr lvl="1">
              <a:buFont typeface="Arial" pitchFamily="34" charset="0"/>
              <a:buChar char="•"/>
            </a:pPr>
            <a:r>
              <a:rPr lang="fr-CA" sz="1200" kern="1200" dirty="0">
                <a:solidFill>
                  <a:schemeClr val="tx1"/>
                </a:solidFill>
                <a:effectLst/>
                <a:latin typeface="+mn-lt"/>
                <a:ea typeface="+mn-ea"/>
                <a:cs typeface="+mn-cs"/>
              </a:rPr>
              <a:t> Le dépistage et les tests médicaux concernant les troubles du sommeil.</a:t>
            </a:r>
          </a:p>
          <a:p>
            <a:pPr lvl="1">
              <a:buFont typeface="Arial" pitchFamily="34" charset="0"/>
              <a:buChar char="•"/>
            </a:pPr>
            <a:r>
              <a:rPr lang="fr-CA" sz="1200" kern="1200" dirty="0">
                <a:solidFill>
                  <a:schemeClr val="tx1"/>
                </a:solidFill>
                <a:effectLst/>
                <a:latin typeface="+mn-lt"/>
                <a:ea typeface="+mn-ea"/>
                <a:cs typeface="+mn-cs"/>
              </a:rPr>
              <a:t> La </a:t>
            </a:r>
            <a:r>
              <a:rPr lang="fr-CA" sz="1200" kern="1200">
                <a:solidFill>
                  <a:schemeClr val="tx1"/>
                </a:solidFill>
                <a:effectLst/>
                <a:latin typeface="+mn-lt"/>
                <a:ea typeface="+mn-ea"/>
                <a:cs typeface="+mn-cs"/>
              </a:rPr>
              <a:t>réglementation fédérale</a:t>
            </a:r>
            <a:r>
              <a:rPr lang="fr-CA" sz="1200" kern="1200" baseline="0">
                <a:solidFill>
                  <a:schemeClr val="tx1"/>
                </a:solidFill>
                <a:effectLst/>
                <a:latin typeface="+mn-lt"/>
                <a:ea typeface="+mn-ea"/>
                <a:cs typeface="+mn-cs"/>
              </a:rPr>
              <a:t> </a:t>
            </a:r>
            <a:r>
              <a:rPr lang="fr-CA" sz="1200" kern="1200">
                <a:solidFill>
                  <a:schemeClr val="tx1"/>
                </a:solidFill>
                <a:effectLst/>
                <a:latin typeface="+mn-lt"/>
                <a:ea typeface="+mn-ea"/>
                <a:cs typeface="+mn-cs"/>
              </a:rPr>
              <a:t>et </a:t>
            </a:r>
            <a:r>
              <a:rPr lang="fr-CA" sz="1200" kern="1200" dirty="0">
                <a:solidFill>
                  <a:schemeClr val="tx1"/>
                </a:solidFill>
                <a:effectLst/>
                <a:latin typeface="+mn-lt"/>
                <a:ea typeface="+mn-ea"/>
                <a:cs typeface="+mn-cs"/>
              </a:rPr>
              <a:t>les recommandations médicales visant les conducteurs de véhicules lourds.</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Des options de traitement de l’AOS, le trouble du sommeil le plus répandu parmi les conducteurs de véhicules lourds.</a:t>
            </a:r>
            <a:endParaRPr lang="en-US" sz="1100" kern="1200" dirty="0">
              <a:solidFill>
                <a:schemeClr val="tx1"/>
              </a:solidFill>
              <a:effectLst/>
              <a:latin typeface="+mn-lt"/>
              <a:ea typeface="+mn-ea"/>
              <a:cs typeface="+mn-cs"/>
            </a:endParaRPr>
          </a:p>
          <a:p>
            <a:pPr lvl="1">
              <a:buFont typeface="Arial" pitchFamily="34" charset="0"/>
              <a:buChar char="•"/>
            </a:pPr>
            <a:r>
              <a:rPr lang="fr-CA" sz="1200" kern="1200" dirty="0">
                <a:solidFill>
                  <a:schemeClr val="tx1"/>
                </a:solidFill>
                <a:effectLst/>
                <a:latin typeface="+mn-lt"/>
                <a:ea typeface="+mn-ea"/>
                <a:cs typeface="+mn-cs"/>
              </a:rPr>
              <a:t> La</a:t>
            </a:r>
            <a:r>
              <a:rPr lang="fr-CA" sz="1200" kern="1200" baseline="0" dirty="0">
                <a:solidFill>
                  <a:schemeClr val="tx1"/>
                </a:solidFill>
                <a:effectLst/>
                <a:latin typeface="+mn-lt"/>
                <a:ea typeface="+mn-ea"/>
                <a:cs typeface="+mn-cs"/>
              </a:rPr>
              <a:t> r</a:t>
            </a:r>
            <a:r>
              <a:rPr lang="fr-CA" sz="1200" kern="1200" dirty="0">
                <a:solidFill>
                  <a:schemeClr val="tx1"/>
                </a:solidFill>
                <a:effectLst/>
                <a:latin typeface="+mn-lt"/>
                <a:ea typeface="+mn-ea"/>
                <a:cs typeface="+mn-cs"/>
              </a:rPr>
              <a:t>éussite du traitement </a:t>
            </a:r>
            <a:r>
              <a:rPr lang="fr-CA" dirty="0"/>
              <a:t>avec un appareil</a:t>
            </a:r>
            <a:r>
              <a:rPr lang="fr-CA" sz="1200" kern="1200" dirty="0">
                <a:solidFill>
                  <a:schemeClr val="tx1"/>
                </a:solidFill>
                <a:effectLst/>
                <a:latin typeface="+mn-lt"/>
                <a:ea typeface="+mn-ea"/>
                <a:cs typeface="+mn-cs"/>
              </a:rPr>
              <a:t> PAP </a:t>
            </a:r>
            <a:r>
              <a:rPr lang="fr-CA" dirty="0"/>
              <a:t>:</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suivre le traitement et contribuer à la réussite d’un programme de gestion de la fatigue</a:t>
            </a:r>
            <a:r>
              <a:rPr lang="fr-CA" sz="1200" kern="1200" dirty="0">
                <a:effectLst/>
                <a:latin typeface="+mn-lt"/>
                <a:ea typeface="+mn-ea"/>
                <a:cs typeface="+mn-cs"/>
              </a:rPr>
              <a:t> </a:t>
            </a:r>
            <a:r>
              <a:rPr lang="fr-CA" sz="1200" kern="1200" dirty="0">
                <a:solidFill>
                  <a:schemeClr val="tx1"/>
                </a:solidFill>
                <a:effectLst/>
                <a:latin typeface="+mn-lt"/>
                <a:ea typeface="+mn-ea"/>
                <a:cs typeface="+mn-cs"/>
              </a:rPr>
              <a:t>dans l’industrie du transport routier.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Au terme de toutes les leçons de ce module, les participants devraient pouvoir définir, reconnaître ou expliquer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troubles du sommeil courants, en particulier l’AOS.</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 rapport entre la somnolence diurne, les troubles du sommeil non traités, la baisse de vigilance au volant et les risques d’accident.</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signes et les symptômes </a:t>
            </a:r>
            <a:r>
              <a:rPr lang="fr-CA" dirty="0"/>
              <a:t>des troubles du sommeil et </a:t>
            </a:r>
            <a:r>
              <a:rPr lang="fr-CA" sz="1200" kern="1200" dirty="0">
                <a:solidFill>
                  <a:schemeClr val="tx1"/>
                </a:solidFill>
                <a:effectLst/>
                <a:latin typeface="+mn-lt"/>
                <a:ea typeface="+mn-ea"/>
                <a:cs typeface="+mn-cs"/>
              </a:rPr>
              <a:t>les facteurs physiques qui augmentent le risque de souffrir</a:t>
            </a:r>
            <a:r>
              <a:rPr lang="fr-CA" dirty="0"/>
              <a:t> d’un tel trouble</a:t>
            </a:r>
            <a:r>
              <a:rPr lang="fr-CA" sz="1200" kern="1200" dirty="0">
                <a:solidFill>
                  <a:schemeClr val="tx1"/>
                </a:solidFill>
                <a:effectLst/>
                <a:latin typeface="+mn-lt"/>
                <a:ea typeface="+mn-ea"/>
                <a:cs typeface="+mn-cs"/>
              </a:rPr>
              <a:t>.</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risques à long terme pour la santé d’une AOS non traitée.</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mesures courantes de dépistage des personnes à haut risque de souffrir d’un trouble du sommeil, en particulier l’AOS.</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tests médicaux de diagnostic des troubles du sommeil ambulatoires ou en clinique et les étapes élémentaires à suivre pour établir un diagnostic médical, en particulier celui de l’AOS.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traitements de l’AOS et les avantages uniques de l’appareil PAP.</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raisons pour lesquelles le suivi rigoureux du traitement est crucial pour un traitement efficace de l’AOS avec un appareil PAP.</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appareils PAP existants et comment ils peuvent aider à suivre le traitement.</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obstacles courants au respect du traitement de l’AOS à l’aide d’un appareil PAP et les solutions pour les surmonter.</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l’activité physique, l’alimentation, une perte de poids et d’autres changements du mode de vie peuvent aider à éviter de souffrir d’une AOS ou à en réduire la gravité lorsqu’on en souffre déjà.</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les conducteurs de véhicules lourds peuvent aider leurs collègues et les transporteurs à s’attaquer efficacement aux troubles du sommeil dans le cadre d’un programme global de gestion de la fatigue.</a:t>
            </a:r>
            <a:endParaRPr lang="en-US" sz="1100" kern="1200" dirty="0">
              <a:solidFill>
                <a:schemeClr val="tx1"/>
              </a:solidFill>
              <a:effectLst/>
              <a:latin typeface="+mn-lt"/>
              <a:ea typeface="+mn-ea"/>
              <a:cs typeface="+mn-cs"/>
            </a:endParaRPr>
          </a:p>
          <a:p>
            <a:pPr marL="228600" indent="-228600" algn="l">
              <a:spcBef>
                <a:spcPct val="0"/>
              </a:spcBef>
              <a:buFont typeface="+mj-lt"/>
              <a:buAutoNum type="arabicPeriod"/>
            </a:pPr>
            <a:endParaRPr lang="en-US"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03597357-E923-4CF0-BD7B-40A1002825E3}" type="slidenum">
              <a:rPr lang="en-US">
                <a:latin typeface="Calibri"/>
                <a:cs typeface="Arial"/>
              </a:rPr>
              <a:pPr algn="r">
                <a:spcBef>
                  <a:spcPct val="0"/>
                </a:spcBef>
                <a:spcAft>
                  <a:spcPct val="0"/>
                </a:spcAft>
                <a:buNone/>
              </a:pPr>
              <a:t>65</a:t>
            </a:fld>
            <a:endParaRPr lang="en-US" dirty="0">
              <a:cs typeface="Arial"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p:txBody>
          <a:bodyPr wrap="square" numCol="1" anchor="t" anchorCtr="0" compatLnSpc="1">
            <a:prstTxWarp prst="textNoShape">
              <a:avLst/>
            </a:prstTxWarp>
            <a:normAutofit fontScale="92500" lnSpcReduction="20000"/>
          </a:bodyPr>
          <a:lstStyle/>
          <a:p>
            <a:pPr algn="l">
              <a:spcBef>
                <a:spcPct val="0"/>
              </a:spcBef>
              <a:buNone/>
            </a:pPr>
            <a:r>
              <a:rPr lang="en-US" b="1" dirty="0">
                <a:latin typeface="Calibri"/>
              </a:rPr>
              <a:t>Narration :</a:t>
            </a:r>
          </a:p>
          <a:p>
            <a:r>
              <a:rPr lang="fr-CA" dirty="0"/>
              <a:t>« La somnolence au travail ou pendant les heures d’éveil est un signe important d’un possible trouble du sommeil. L’AOS est un type grave d’affection du sommeil. Les voies respiratoires supérieures, souvent obstruées par les tissus mous, se resserrent. Dans certains cas, les voies respiratoires sont anormalement étroites à cause de la configuration de la mâchoire et des os du visage; ces caractéristiques sont souvent présentes dans certaines familles ou certains groupes ethniques, ce qui suppose une forte influence génétique. Dans l’AOS, les muscles qui contrôlent les voies respiratoires ont de la difficulté à les empêcher de s’affaisser pendant le sommeil. Cela aboutit périodiquement à une diminution de la respiration, nommée </a:t>
            </a:r>
            <a:r>
              <a:rPr lang="fr-CA" dirty="0" err="1"/>
              <a:t>hypopnée</a:t>
            </a:r>
            <a:r>
              <a:rPr lang="fr-CA" dirty="0"/>
              <a:t>, ou à un arrêt de la respiration, ou apnée. L’organisme et le cerveau reçoivent moins d’oxygène, des crises rapides et pénibles surviennent, affectant le cœur, la circulation, le cerveau et le système nerveux ainsi que les hormones qui exercent plusieurs fonctions dans l’organisme. Ces </a:t>
            </a:r>
            <a:r>
              <a:rPr lang="fr-CA" dirty="0" err="1"/>
              <a:t>hypopnées</a:t>
            </a:r>
            <a:r>
              <a:rPr lang="fr-CA" dirty="0"/>
              <a:t> et apnées qui se produisent parfois plus d’une centaine de fois par heure chez une personne souffrant d’AOS compromettent la qualité et la durée du sommeil, causent des éveils partiels, et provoquent de la somnolence, un manque de vigilance et la dépression. » </a:t>
            </a:r>
          </a:p>
          <a:p>
            <a:r>
              <a:rPr lang="fr-CA" sz="1200" kern="1200" dirty="0">
                <a:solidFill>
                  <a:schemeClr val="tx1"/>
                </a:solidFill>
                <a:effectLst/>
                <a:latin typeface="+mn-lt"/>
                <a:ea typeface="+mn-ea"/>
                <a:cs typeface="+mn-cs"/>
              </a:rPr>
              <a:t>_________________________________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La somnolence excessive le jour est une conséquence immédiate et dangereuse de plusieurs troubles du sommeil.</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L’AOS est un type grave de trouble du sommeil et elle est très répandue parmi les conducteurs de véhicules lourds.</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Au cours d’un épisode d’AOS, les voies respiratoires se rétrécissent et les muscles ne peuvent les empêcher de s’affaisser pendant l’inspiration; le sommeil profond est alors perturbé, des éveils partiels surviennent et l’organisme reçoit moins d’oxygène. Les</a:t>
            </a:r>
            <a:r>
              <a:rPr lang="fr-CA" sz="1200" kern="1200" baseline="0" dirty="0">
                <a:solidFill>
                  <a:schemeClr val="tx1"/>
                </a:solidFill>
                <a:effectLst/>
                <a:latin typeface="+mn-lt"/>
                <a:ea typeface="+mn-ea"/>
                <a:cs typeface="+mn-cs"/>
              </a:rPr>
              <a:t> c</a:t>
            </a:r>
            <a:r>
              <a:rPr lang="fr-CA" sz="1200" kern="1200" dirty="0">
                <a:solidFill>
                  <a:schemeClr val="tx1"/>
                </a:solidFill>
                <a:effectLst/>
                <a:latin typeface="+mn-lt"/>
                <a:ea typeface="+mn-ea"/>
                <a:cs typeface="+mn-cs"/>
              </a:rPr>
              <a:t>onséquences sont de la somnolence, une baisse de la vigilance, un sentiment de déprime, de la lassitude ou une grande fatigue.</a:t>
            </a:r>
            <a:endParaRPr lang="en-US" sz="1200" kern="1200" dirty="0">
              <a:solidFill>
                <a:schemeClr val="tx1"/>
              </a:solidFill>
              <a:effectLst/>
              <a:latin typeface="+mn-lt"/>
              <a:ea typeface="+mn-ea"/>
              <a:cs typeface="+mn-cs"/>
            </a:endParaRPr>
          </a:p>
          <a:p>
            <a:pPr marL="0" indent="0">
              <a:buFont typeface="Arial" pitchFamily="34" charset="0"/>
              <a:buNone/>
            </a:pPr>
            <a:endParaRPr lang="en-US" sz="1200" kern="1200" dirty="0">
              <a:solidFill>
                <a:schemeClr val="tx1"/>
              </a:solidFill>
              <a:effectLst/>
              <a:latin typeface="+mn-lt"/>
              <a:ea typeface="+mn-ea"/>
              <a:cs typeface="+mn-cs"/>
            </a:endParaRPr>
          </a:p>
        </p:txBody>
      </p:sp>
      <p:sp>
        <p:nvSpPr>
          <p:cNvPr id="1484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D959D40-1867-4F73-AA7B-524D30CD889E}" type="slidenum">
              <a:rPr lang="en-US">
                <a:latin typeface="Calibri"/>
                <a:cs typeface="Arial"/>
              </a:rPr>
              <a:pPr algn="r">
                <a:spcBef>
                  <a:spcPct val="0"/>
                </a:spcBef>
                <a:spcAft>
                  <a:spcPct val="0"/>
                </a:spcAft>
                <a:buNone/>
              </a:pPr>
              <a:t>66</a:t>
            </a:fld>
            <a:endParaRPr lang="en-US" dirty="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p:cNvSpPr>
            <a:spLocks noGrp="1"/>
          </p:cNvSpPr>
          <p:nvPr>
            <p:ph type="body" idx="1"/>
          </p:nvPr>
        </p:nvSpPr>
        <p:spPr bwMode="auto"/>
        <p:txBody>
          <a:bodyPr wrap="square" numCol="1" anchor="t" anchorCtr="0" compatLnSpc="1">
            <a:prstTxWarp prst="textNoShape">
              <a:avLst/>
            </a:prstTxWarp>
            <a:normAutofit lnSpcReduction="10000"/>
          </a:bodyPr>
          <a:lstStyle/>
          <a:p>
            <a:pPr algn="l">
              <a:spcBef>
                <a:spcPct val="0"/>
              </a:spcBef>
              <a:buNone/>
            </a:pPr>
            <a:r>
              <a:rPr lang="en-US" b="1" dirty="0">
                <a:latin typeface="Calibri"/>
              </a:rPr>
              <a:t>Narration :</a:t>
            </a:r>
          </a:p>
          <a:p>
            <a:pPr>
              <a:spcBef>
                <a:spcPct val="0"/>
              </a:spcBef>
            </a:pPr>
            <a:r>
              <a:rPr lang="fr-CA" dirty="0"/>
              <a:t>« Les personnes souffrant d’AOS en montrent des signes et des symptômes évidents pendant leur sommeil : de forts ronflements, des arrêts répétés de la respiration et même des halètements, de la suffocation. L’AOS augmente les risques d’avoir d’autres maladies, dont l’hypertension artérielle, le diabète, un accident vasculaire cérébral ou un infarctus. Selon la recherche, un conducteur de véhicule lourd sur dix pourrait être atteint d’une AOS grave, ce qui augmente fortement les risques de fatigue et de somnolence au travail. Les conducteurs somnolents présentent un risque plus élevé d’avoir de graves accidents, ce qui est un souci majeur pour toute l’industrie du transport routier et la population en général. La bonne nouvelle est que l’AOS peut être traitée avec succès, au bénéfice de tous. »</a:t>
            </a:r>
            <a:r>
              <a:rPr lang="fr-CA" sz="1200" kern="1200" dirty="0">
                <a:solidFill>
                  <a:schemeClr val="tx1"/>
                </a:solidFill>
                <a:latin typeface="+mn-lt"/>
                <a:ea typeface="+mn-ea"/>
                <a:cs typeface="+mn-cs"/>
              </a:rPr>
              <a:t> </a:t>
            </a:r>
          </a:p>
          <a:p>
            <a:pPr algn="l">
              <a:spcBef>
                <a:spcPct val="0"/>
              </a:spcBef>
              <a:buNone/>
            </a:pPr>
            <a:r>
              <a:rPr lang="fr-CA" sz="1200" kern="1200" dirty="0">
                <a:solidFill>
                  <a:schemeClr val="tx1"/>
                </a:solidFill>
                <a:effectLst/>
                <a:latin typeface="+mn-lt"/>
                <a:ea typeface="+mn-ea"/>
                <a:cs typeface="+mn-cs"/>
              </a:rPr>
              <a:t>__________________________________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Les personnes souffrant d’AOS en montrent des signes et symptômes uniques : somnolence, forts ronflements, arrêts répétés de la respiration, halètement </a:t>
            </a:r>
            <a:r>
              <a:rPr lang="fr-CA" dirty="0"/>
              <a:t>ou </a:t>
            </a:r>
            <a:r>
              <a:rPr lang="fr-CA" sz="1200" kern="1200" dirty="0">
                <a:solidFill>
                  <a:schemeClr val="tx1"/>
                </a:solidFill>
                <a:effectLst/>
                <a:latin typeface="+mn-lt"/>
                <a:ea typeface="+mn-ea"/>
                <a:cs typeface="+mn-cs"/>
              </a:rPr>
              <a:t>suffocation pendant le </a:t>
            </a:r>
            <a:r>
              <a:rPr lang="fr-CA" dirty="0"/>
              <a:t>sommeil et d’autres manifestations, </a:t>
            </a:r>
            <a:r>
              <a:rPr lang="fr-CA" sz="1200" kern="1200" dirty="0">
                <a:solidFill>
                  <a:schemeClr val="tx1"/>
                </a:solidFill>
                <a:effectLst/>
                <a:latin typeface="+mn-lt"/>
                <a:ea typeface="+mn-ea"/>
                <a:cs typeface="+mn-cs"/>
              </a:rPr>
              <a:t>qui sont rapportés par le partenaire de lit.</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L’AOS augmente les risques pour un conducteur de véhicule lourd d’avoir d’autres maladies, dont l’hypertension, le diabète, un infarctus ou un accident vasculaire cérébral.</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L’AOS soulève un problème majeur de sécurité publique, et l’industrie du transport routier est vivement concernée.</a:t>
            </a:r>
            <a:endParaRPr lang="en-US" sz="1200" kern="1200" dirty="0">
              <a:solidFill>
                <a:schemeClr val="tx1"/>
              </a:solidFill>
              <a:effectLst/>
              <a:latin typeface="+mn-lt"/>
              <a:ea typeface="+mn-ea"/>
              <a:cs typeface="+mn-cs"/>
            </a:endParaRPr>
          </a:p>
          <a:p>
            <a:pPr algn="l">
              <a:spcBef>
                <a:spcPct val="0"/>
              </a:spcBef>
              <a:buNone/>
            </a:pPr>
            <a:endParaRPr lang="en-US" dirty="0"/>
          </a:p>
        </p:txBody>
      </p:sp>
      <p:sp>
        <p:nvSpPr>
          <p:cNvPr id="150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AE21B947-4548-4D7C-A0C0-973EC62EA671}" type="slidenum">
              <a:rPr lang="en-US">
                <a:latin typeface="Calibri"/>
                <a:cs typeface="Arial"/>
              </a:rPr>
              <a:pPr algn="r">
                <a:spcBef>
                  <a:spcPct val="0"/>
                </a:spcBef>
                <a:spcAft>
                  <a:spcPct val="0"/>
                </a:spcAft>
                <a:buNone/>
              </a:pPr>
              <a:t>67</a:t>
            </a:fld>
            <a:endParaRPr lang="en-US" dirty="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algn="l">
              <a:spcBef>
                <a:spcPct val="0"/>
              </a:spcBef>
              <a:buNone/>
            </a:pPr>
            <a:r>
              <a:rPr lang="en-US" b="1" dirty="0">
                <a:latin typeface="Calibri"/>
              </a:rPr>
              <a:t>Narration :</a:t>
            </a:r>
            <a:endParaRPr lang="en-US" b="1" dirty="0"/>
          </a:p>
          <a:p>
            <a:r>
              <a:rPr lang="fr-CA" dirty="0"/>
              <a:t>« Une </a:t>
            </a:r>
            <a:r>
              <a:rPr lang="fr-CA" dirty="0" err="1"/>
              <a:t>autodétection</a:t>
            </a:r>
            <a:r>
              <a:rPr lang="fr-CA" dirty="0"/>
              <a:t> précise des symptômes de l’AOS est difficile. Les personnes souffrant de ce trouble du sommeil ne se rendent parfois pas compte qu’elles ronflent bruyamment ou qu’elles arrêtent de respirer pendant leur sommeil. Même si ces signes sont constatés par leurs proches, elles hésitent parfois à admettre qu’elles souffrent d’AOS. Dans la plupart des cas, elles pensent que leur somnolence chronique n’est pas due à une maladie, mais plutôt à d’autres facteurs, tel un manque volontaire de sommeil.</a:t>
            </a:r>
          </a:p>
          <a:p>
            <a:r>
              <a:rPr lang="fr-CA" dirty="0"/>
              <a:t>Tous les facteurs répertoriés dans la partie inférieure de cette diapositive peuvent être des </a:t>
            </a:r>
            <a:r>
              <a:rPr lang="fr-CA" dirty="0" err="1"/>
              <a:t>prédicteurs</a:t>
            </a:r>
            <a:r>
              <a:rPr lang="fr-CA" dirty="0"/>
              <a:t> fiables de la présence d’une AOS. Aucun pris individuellement n’est précis à 100 %. Même un indicateur pourtant évident, tel un IMC élevé, ne sera présent que chez environ deux conducteurs sur trois souffrant de ce trouble du sommeil. Toutefois, la combinaison de </a:t>
            </a:r>
            <a:r>
              <a:rPr lang="fr-CA" dirty="0" err="1"/>
              <a:t>prédicteurs</a:t>
            </a:r>
            <a:r>
              <a:rPr lang="fr-CA" dirty="0"/>
              <a:t> améliore grandement la précision du dépistage. »</a:t>
            </a:r>
          </a:p>
          <a:p>
            <a:r>
              <a:rPr lang="fr-CA" sz="1200" kern="1200" dirty="0">
                <a:solidFill>
                  <a:schemeClr val="tx1"/>
                </a:solidFill>
                <a:effectLst/>
                <a:latin typeface="+mn-lt"/>
                <a:ea typeface="+mn-ea"/>
                <a:cs typeface="+mn-cs"/>
              </a:rPr>
              <a:t>_________________________________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a:t>
            </a:r>
            <a:r>
              <a:rPr lang="fr-CA" sz="1200" kern="1200" dirty="0" err="1">
                <a:solidFill>
                  <a:schemeClr val="tx1"/>
                </a:solidFill>
                <a:effectLst/>
                <a:latin typeface="+mn-lt"/>
                <a:ea typeface="+mn-ea"/>
                <a:cs typeface="+mn-cs"/>
              </a:rPr>
              <a:t>autodétection</a:t>
            </a:r>
            <a:r>
              <a:rPr lang="fr-CA" sz="1200" kern="1200" dirty="0">
                <a:solidFill>
                  <a:schemeClr val="tx1"/>
                </a:solidFill>
                <a:effectLst/>
                <a:latin typeface="+mn-lt"/>
                <a:ea typeface="+mn-ea"/>
                <a:cs typeface="+mn-cs"/>
              </a:rPr>
              <a:t> des symptômes de l’AOS est parfois difficile, ceux qui en sont atteints ne se rendant pas toujours compte qu’ils souffrent de somnolence excessive chronique diurne et confondant les signes et symptômes avec ceux d’autres problèmes (par exemple,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un manque volontaire de sommeil).</a:t>
            </a:r>
            <a:endParaRPr lang="en-US" sz="1200" kern="1200" dirty="0">
              <a:solidFill>
                <a:schemeClr val="tx1"/>
              </a:solidFill>
              <a:effectLst/>
              <a:latin typeface="+mn-lt"/>
              <a:ea typeface="+mn-ea"/>
              <a:cs typeface="+mn-cs"/>
            </a:endParaRPr>
          </a:p>
          <a:p>
            <a:pPr marL="171450" lvl="0" indent="-171450">
              <a:buFont typeface="Arial" pitchFamily="34" charset="0"/>
              <a:buChar char="•"/>
            </a:pPr>
            <a:r>
              <a:rPr lang="fr-CA" sz="1200" kern="1200" dirty="0">
                <a:solidFill>
                  <a:schemeClr val="tx1"/>
                </a:solidFill>
                <a:effectLst/>
                <a:latin typeface="+mn-lt"/>
                <a:ea typeface="+mn-ea"/>
                <a:cs typeface="+mn-cs"/>
              </a:rPr>
              <a:t>Les signes ou facteurs qui indiquent la présence d’une AOS englobent : les témoignages du conjoint ou de la conjointe concernant des ronflements et des arrêts répétés de la respiration pendant la nuit, un IMC</a:t>
            </a:r>
            <a:r>
              <a:rPr lang="fr-CA" sz="1200" b="1" kern="1200" dirty="0">
                <a:solidFill>
                  <a:schemeClr val="tx1"/>
                </a:solidFill>
                <a:effectLst/>
                <a:latin typeface="+mn-lt"/>
                <a:ea typeface="+mn-ea"/>
                <a:cs typeface="+mn-cs"/>
              </a:rPr>
              <a:t>*</a:t>
            </a:r>
            <a:r>
              <a:rPr lang="fr-CA" sz="1200" kern="1200" dirty="0">
                <a:solidFill>
                  <a:schemeClr val="tx1"/>
                </a:solidFill>
                <a:effectLst/>
                <a:latin typeface="+mn-lt"/>
                <a:ea typeface="+mn-ea"/>
                <a:cs typeface="+mn-cs"/>
              </a:rPr>
              <a:t> élevé, un cou large, une surocclusion ou un recul de la mâchoire et d’autres traits du visage risquant de causer un rétrécissement des voies respiratoires. Rappelez aux conducteurs qu’une personne sur trois souffrant d’AOS n’a pas forcément un surplus de poids.</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152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F1433F3-DDB6-4F1A-B361-EA0FE7976C80}" type="slidenum">
              <a:rPr lang="en-US">
                <a:latin typeface="Calibri"/>
                <a:cs typeface="Arial"/>
              </a:rPr>
              <a:pPr algn="r">
                <a:spcBef>
                  <a:spcPct val="0"/>
                </a:spcBef>
                <a:spcAft>
                  <a:spcPct val="0"/>
                </a:spcAft>
                <a:buNone/>
              </a:pPr>
              <a:t>68</a:t>
            </a:fld>
            <a:endParaRPr lang="en-US" dirty="0">
              <a:cs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0" lvl="1">
              <a:spcBef>
                <a:spcPct val="0"/>
              </a:spcBef>
            </a:pPr>
            <a:r>
              <a:rPr lang="en-US" b="1" dirty="0">
                <a:latin typeface="Calibri"/>
              </a:rPr>
              <a:t>Narration :</a:t>
            </a:r>
            <a:endParaRPr lang="en-US" b="1" dirty="0"/>
          </a:p>
          <a:p>
            <a:r>
              <a:rPr lang="fr-CA" dirty="0"/>
              <a:t>« Les questionnaires, lorsqu’ils sont bien remplis, sont excellents pour l’autosensibilisation et la décision de recourir à un traitement. Ils sont très utiles au conducteur qui souhaite s’</a:t>
            </a:r>
            <a:r>
              <a:rPr lang="fr-CA" dirty="0" err="1"/>
              <a:t>autoévaluer</a:t>
            </a:r>
            <a:r>
              <a:rPr lang="fr-CA" dirty="0"/>
              <a:t> puis consulter un professionnel de la santé au sujet de la présence possible d’un trouble du sommeil. Les réponses précises au questionnaire sont précieuses pour le médecin qui examine le conducteur : il est alors mieux éclairé sur l’utilité ou non de lui faire passer un test de diagnostic des troubles du sommeil.</a:t>
            </a:r>
          </a:p>
          <a:p>
            <a:r>
              <a:rPr lang="fr-CA" dirty="0"/>
              <a:t>La </a:t>
            </a:r>
            <a:r>
              <a:rPr lang="fr-CA" dirty="0" err="1"/>
              <a:t>polysomnographie</a:t>
            </a:r>
            <a:r>
              <a:rPr lang="fr-CA" dirty="0"/>
              <a:t> est le test le plus fiable en matière de diagnostic de troubles du sommeil. Son interprétation par un spécialiste du sommeil permet d’établir avec précision, s’il y a lieu, le type de trouble du sommeil dont souffre la personne. Les tests de dépistage ambulatoire sont faits à l’extérieur de la clinique. Ils offrent plus de flexibilité et sont une solution moins coûteuse pour déterminer la présence d’une AOS chez un conducteur de véhicule lourd. Il importe cependant de comprendre que le dépistage ambulatoire n’est efficace que lorsque ceux qui sont testés savent déjà qu’ils ont un risque accru d’AOS. Si le dépistage ambulatoire confirme une AOS, le diagnostic peut alors être considéré comme exact et le traitement peut commencer. Cependant, si le résultat du dépistage ambulatoire suggère que le conducteur à haut risque n’a pas d’AOS, on doit prendre en considération les limites de cette méthode, et une nuit complète en laboratoire au moyen d’une </a:t>
            </a:r>
            <a:r>
              <a:rPr lang="fr-CA" dirty="0" err="1"/>
              <a:t>polysomnographie</a:t>
            </a:r>
            <a:r>
              <a:rPr lang="fr-CA" dirty="0"/>
              <a:t> permettra de valider le résultat ou de déterminer si le conducteur souffre d’un autre trouble du sommeil. »</a:t>
            </a:r>
          </a:p>
          <a:p>
            <a:r>
              <a:rPr lang="fr-CA" sz="1200" kern="1200" dirty="0">
                <a:solidFill>
                  <a:schemeClr val="tx1"/>
                </a:solidFill>
                <a:effectLst/>
                <a:latin typeface="+mn-lt"/>
                <a:ea typeface="+mn-ea"/>
                <a:cs typeface="+mn-cs"/>
              </a:rPr>
              <a:t>_________________________________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Des indicateurs physiques (examen de santé) dépistent mieux les personnes qui sont à haut risque de souffrir d’AOS qu’un questionnaire d’autoévaluation des symptômes, telle la somnolence excessive au travail. </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Le meilleur outil clinique pour déterminer la présence d’un trouble du sommeil est la </a:t>
            </a:r>
            <a:r>
              <a:rPr lang="fr-CA" sz="1200" kern="1200" dirty="0" err="1">
                <a:solidFill>
                  <a:schemeClr val="tx1"/>
                </a:solidFill>
                <a:effectLst/>
                <a:latin typeface="+mn-lt"/>
                <a:ea typeface="+mn-ea"/>
                <a:cs typeface="+mn-cs"/>
              </a:rPr>
              <a:t>polysomnographie</a:t>
            </a:r>
            <a:r>
              <a:rPr lang="fr-CA" sz="1200" kern="1200" dirty="0">
                <a:solidFill>
                  <a:schemeClr val="tx1"/>
                </a:solidFill>
                <a:effectLst/>
                <a:latin typeface="+mn-lt"/>
                <a:ea typeface="+mn-ea"/>
                <a:cs typeface="+mn-cs"/>
              </a:rPr>
              <a:t>, mais le dépistage ambulatoire utilisé correctement peut être une solution acceptable.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3C4A3192-B58F-4600-A0A6-F3AB6C7E4DCE}" type="slidenum">
              <a:rPr lang="en-US">
                <a:latin typeface="Calibri"/>
                <a:cs typeface="Arial"/>
              </a:rPr>
              <a:pPr algn="r">
                <a:spcBef>
                  <a:spcPct val="0"/>
                </a:spcBef>
                <a:spcAft>
                  <a:spcPct val="0"/>
                </a:spcAft>
                <a:buNone/>
              </a:pPr>
              <a:t>69</a:t>
            </a:fld>
            <a:endParaRPr lang="en-US" dirty="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defTabSz="948507">
              <a:spcBef>
                <a:spcPct val="0"/>
              </a:spcBef>
            </a:pPr>
            <a:r>
              <a:rPr lang="en-US" b="1" dirty="0">
                <a:latin typeface="Calibri"/>
              </a:rPr>
              <a:t>Narration :</a:t>
            </a:r>
          </a:p>
          <a:p>
            <a:r>
              <a:rPr lang="fr-CA" dirty="0"/>
              <a:t>« Le sommeil naturel est structuré en cinq stades, et le cerveau progresse à travers ces différents stades plusieurs fois au cours d’une nuit de sommeil. Certains stades plus profonds du sommeil sont particulièrement importants pour la récupération du système nerveux central et l’évacuation de la fatigue neuronale accumulée au cours de la journée, tandis que d’autres stades profitent aux muscles et aux organes. Rappelons que le module 3 fournit de l’information utile sur le sommeil naturel des personnes n’ayant pas de troubles du sommeil. </a:t>
            </a:r>
            <a:br>
              <a:rPr lang="fr-CA" dirty="0"/>
            </a:br>
            <a:r>
              <a:rPr lang="fr-CA" dirty="0"/>
              <a:t>Il importe de savoir qu’une personne doit obtenir suffisamment de sommeil profond et paradoxal pour demeurer alerte, traiter l’information et réagir rapidement lorsque nécessaire pendant ses heures de veille. Un manque de sommeil chez un conducteur, comme dans les cas de troubles du sommeil, compromet sa capacité de conduire de façon sécuritaire</a:t>
            </a:r>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Lorsque le sommeil est volontairement ou involontairement raccourci ou fragmenté, le cerveau n’est pas suffisamment reposé pour affronter</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la période de veille, en raison d’un manque de sommeil profond. Cela compromet grandement la récupération, et la personne va être affectée de plusieurs façons par ce manque de sommeil pendant sa période de veille :</a:t>
            </a:r>
            <a:endParaRPr lang="en-US" sz="11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Augmentation de la somnolence et de la fatigue. </a:t>
            </a:r>
            <a:endParaRPr lang="en-US" sz="11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Diminution de la performance mentale (jugement affecté).</a:t>
            </a:r>
            <a:endParaRPr lang="en-US" sz="1100" kern="1200" dirty="0">
              <a:solidFill>
                <a:schemeClr val="tx1"/>
              </a:solidFill>
              <a:effectLst/>
              <a:latin typeface="+mn-lt"/>
              <a:ea typeface="+mn-ea"/>
              <a:cs typeface="+mn-cs"/>
            </a:endParaRPr>
          </a:p>
          <a:p>
            <a:pPr marL="628650" lvl="1" indent="-171450">
              <a:buFont typeface="Arial" pitchFamily="34" charset="0"/>
              <a:buChar char="•"/>
            </a:pPr>
            <a:r>
              <a:rPr lang="fr-CA" sz="1200" kern="1200" dirty="0">
                <a:solidFill>
                  <a:schemeClr val="tx1"/>
                </a:solidFill>
                <a:effectLst/>
                <a:latin typeface="+mn-lt"/>
                <a:ea typeface="+mn-ea"/>
                <a:cs typeface="+mn-cs"/>
              </a:rPr>
              <a:t>Sentiment de lassitude, de déprime, sautes d’humeur, irritabilité.</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Plusieurs troubles du sommeil ont cet effet perturbateur. </a:t>
            </a:r>
            <a:endParaRPr lang="en-US" sz="1100" kern="1200" dirty="0">
              <a:solidFill>
                <a:schemeClr val="tx1"/>
              </a:solidFill>
              <a:effectLst/>
              <a:latin typeface="+mn-lt"/>
              <a:ea typeface="+mn-ea"/>
              <a:cs typeface="+mn-cs"/>
            </a:endParaRPr>
          </a:p>
          <a:p>
            <a:pPr algn="l">
              <a:spcBef>
                <a:spcPct val="0"/>
              </a:spcBef>
              <a:buNone/>
            </a:pPr>
            <a:endParaRPr lang="en-US" dirty="0">
              <a:latin typeface="Calibri"/>
            </a:endParaRPr>
          </a:p>
        </p:txBody>
      </p:sp>
      <p:sp>
        <p:nvSpPr>
          <p:cNvPr id="28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41AE8030-3C33-4E0B-9A11-5940D5A707FD}" type="slidenum">
              <a:rPr lang="en-US">
                <a:latin typeface="Calibri"/>
                <a:cs typeface="Arial"/>
              </a:rPr>
              <a:pPr algn="r">
                <a:spcBef>
                  <a:spcPct val="0"/>
                </a:spcBef>
                <a:spcAft>
                  <a:spcPct val="0"/>
                </a:spcAft>
                <a:buNone/>
              </a:pPr>
              <a:t>7</a:t>
            </a:fld>
            <a:endParaRPr lang="en-US" dirty="0">
              <a:cs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a:spcBef>
                <a:spcPts val="0"/>
              </a:spcBef>
              <a:spcAft>
                <a:spcPts val="0"/>
              </a:spcAft>
            </a:pPr>
            <a:r>
              <a:rPr lang="en-US" b="1" dirty="0">
                <a:latin typeface="Calibri"/>
              </a:rPr>
              <a:t>Narration :</a:t>
            </a:r>
            <a:endParaRPr lang="en-US" b="1" dirty="0"/>
          </a:p>
          <a:p>
            <a:r>
              <a:rPr lang="fr-CA" dirty="0"/>
              <a:t>« L’appareil PAP est le traitement le plus souvent prescrit pour l’AOS. Sa réussite dépend d’une collaboration étroite avec un spécialiste des troubles du sommeil, afin de garantir que le conducteur va recevoir le type d’appareil, en général CPAP ou APAP, le masque et les accessoires qui lui conviennent le mieux, pour un sommeil confortable et sans interruption. Lorsqu’un conducteur suit correctement le traitement, la somnolence au travail est normalement réduite, de même que le risque d’accident causé par celle-ci. Un traitement efficace est également salutaire à long terme, puisqu’il réduit les risques de certaines maladies chroniques, tels l’hypertension artérielle, les troubles cardiaques et le diabète de type II. </a:t>
            </a:r>
          </a:p>
          <a:p>
            <a:r>
              <a:rPr lang="fr-CA" dirty="0"/>
              <a:t>Pour leur part, les appareils buccaux sont efficaces pour soigner les ronflements et l’AOS de légère à modérée, mais ce traitement n’est pas reconnu pour les conducteurs qui cherchent à conserver ou à obtenir leur permis pour conduire un véhicule lourd. » </a:t>
            </a:r>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L’utilisation d’un appareil PAP est le traitement le plus efficace pour traiter l’AOS (appareils CPAP, APAP ou VPAP).</a:t>
            </a:r>
            <a:r>
              <a:rPr lang="fr-CA" sz="1200" kern="1200" baseline="0" dirty="0">
                <a:solidFill>
                  <a:schemeClr val="tx1"/>
                </a:solidFill>
                <a:effectLst/>
                <a:latin typeface="+mn-lt"/>
                <a:ea typeface="+mn-ea"/>
                <a:cs typeface="+mn-cs"/>
              </a:rPr>
              <a:t> Ce type d’</a:t>
            </a:r>
            <a:r>
              <a:rPr lang="fr-CA" sz="1200" kern="1200" dirty="0">
                <a:solidFill>
                  <a:schemeClr val="tx1"/>
                </a:solidFill>
                <a:effectLst/>
                <a:latin typeface="+mn-lt"/>
                <a:ea typeface="+mn-ea"/>
                <a:cs typeface="+mn-cs"/>
              </a:rPr>
              <a:t>appareil, avec des accessoires appropriés (masque confortable, humidificateur, etc.), est la clé d’un traitement efficace.</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Un traitement efficace par la pression d’air positive réduit la somnolence et les risques d’accident de la route chez les conducteurs souffrant d’AOS. Il contribue également à réduire les risques de maladies cardiovasculaires et de diabète de type II.</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Les appareils buccaux sont souvent utilisés pour soigner les ronflements et l’AOS légère, mais ne sont pas admis ni recommandés pour soigner l’AOS de modérée à </a:t>
            </a:r>
            <a:r>
              <a:rPr lang="fr-CA" dirty="0"/>
              <a:t>grave</a:t>
            </a:r>
            <a:r>
              <a:rPr lang="fr-CA" sz="1200" kern="1200" dirty="0">
                <a:solidFill>
                  <a:schemeClr val="tx1"/>
                </a:solidFill>
                <a:effectLst/>
                <a:latin typeface="+mn-lt"/>
                <a:ea typeface="+mn-ea"/>
                <a:cs typeface="+mn-cs"/>
              </a:rPr>
              <a:t>. Aucune méthode valable n’existe actuellement pour s’assurer du respect de ce traitement, comme cela est exigé</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pour les conducteurs de véhicules lourds traités pour une AOS.</a:t>
            </a:r>
            <a:br>
              <a:rPr lang="fr-CA" sz="1200" kern="1200" dirty="0">
                <a:solidFill>
                  <a:schemeClr val="tx1"/>
                </a:solidFill>
                <a:effectLst/>
                <a:latin typeface="+mn-lt"/>
                <a:ea typeface="+mn-ea"/>
                <a:cs typeface="+mn-cs"/>
              </a:rPr>
            </a:b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a:spcBef>
                <a:spcPts val="0"/>
              </a:spcBef>
              <a:spcAft>
                <a:spcPts val="0"/>
              </a:spcAft>
            </a:pPr>
            <a:endParaRPr lang="en-US" dirty="0"/>
          </a:p>
        </p:txBody>
      </p:sp>
      <p:sp>
        <p:nvSpPr>
          <p:cNvPr id="1566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646E0C94-4F18-43BC-8A6B-042D9C153186}" type="slidenum">
              <a:rPr lang="en-US">
                <a:latin typeface="Calibri"/>
                <a:cs typeface="Arial"/>
              </a:rPr>
              <a:pPr algn="r">
                <a:spcBef>
                  <a:spcPct val="0"/>
                </a:spcBef>
                <a:spcAft>
                  <a:spcPct val="0"/>
                </a:spcAft>
                <a:buNone/>
              </a:pPr>
              <a:t>70</a:t>
            </a:fld>
            <a:endParaRPr lang="en-US" dirty="0">
              <a:cs typeface="Arial"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92500" lnSpcReduction="20000"/>
          </a:bodyPr>
          <a:lstStyle/>
          <a:p>
            <a:pPr marL="0" lvl="1">
              <a:lnSpc>
                <a:spcPct val="80000"/>
              </a:lnSpc>
              <a:spcBef>
                <a:spcPct val="0"/>
              </a:spcBef>
            </a:pPr>
            <a:r>
              <a:rPr lang="en-US" b="1" dirty="0">
                <a:latin typeface="Calibri"/>
              </a:rPr>
              <a:t>Narration :</a:t>
            </a:r>
            <a:endParaRPr lang="en-US" dirty="0"/>
          </a:p>
          <a:p>
            <a:r>
              <a:rPr lang="fr-CA" dirty="0"/>
              <a:t>« Perdre du poids, si vous avez un surplus de poids, pratiquer une activité physique régulièrement, avoir une alimentation équilibrée et cesser de fumer aident à réduire la gravité de l’AOS et ses effets nuisibles sur la santé. Les conducteurs de véhicules lourds souffrant d’AOS traités avec un appareil PAP doivent suivre strictement leur traitement pour pouvoir continuer à conduire un véhicule lourd. Il est exigé des transporteurs qu’ils démontrent, avec preuves à l’appui, que les conducteurs utilisent leur appareil PAP au moins 4 heures par nuit pendant au moins 70 % des nuits, indépendamment du fait qu’ils travaillent sur un quart de jour ou de nuit, ou qu’ils travaillent ou sont en congé. </a:t>
            </a:r>
          </a:p>
          <a:p>
            <a:r>
              <a:rPr lang="fr-CA" dirty="0"/>
              <a:t>Les chirurgies pour corriger l’obstruction des voies respiratoires causée par l’AOS sont une option. Cependant, ces interventions visent surtout les personnes souffrant d’une AOS plus grave, qui ne peuvent bénéficier d’un appareil PAP et pour qui les risques liés à la santé sont complexes. »</a:t>
            </a:r>
          </a:p>
          <a:p>
            <a:r>
              <a:rPr lang="fr-CA" sz="1200" kern="1200" dirty="0">
                <a:solidFill>
                  <a:schemeClr val="tx1"/>
                </a:solidFill>
                <a:effectLst/>
                <a:latin typeface="+mn-lt"/>
                <a:ea typeface="+mn-ea"/>
                <a:cs typeface="+mn-cs"/>
              </a:rPr>
              <a:t>_____________________________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La perte de poids, l’exercice physique, une alimentation équilibrée, l’arrêt du tabagisme aident à long terme à réduire la gravité de l’AOS et ses effets nuisibles sur la santé.</a:t>
            </a: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Les conducteurs souffrant d’AOS qui doivent suivre sur ordonnance un traitement </a:t>
            </a:r>
            <a:r>
              <a:rPr lang="fr-CA" dirty="0"/>
              <a:t>avec un appareil </a:t>
            </a:r>
            <a:r>
              <a:rPr lang="fr-CA" sz="1200" kern="1200" dirty="0">
                <a:solidFill>
                  <a:schemeClr val="tx1"/>
                </a:solidFill>
                <a:effectLst/>
                <a:latin typeface="+mn-lt"/>
                <a:ea typeface="+mn-ea"/>
                <a:cs typeface="+mn-cs"/>
              </a:rPr>
              <a:t>PAP doivent le suivre rigoureusement pour être autorisés à conduire un véhicule lourd. Selon la réglementation, les transporteurs doivent s’assurer que les conducteurs </a:t>
            </a:r>
            <a:r>
              <a:rPr lang="fr-CA" dirty="0"/>
              <a:t>de véhicules lourds utilisent </a:t>
            </a:r>
            <a:r>
              <a:rPr lang="fr-CA" sz="1200" kern="1200" dirty="0">
                <a:solidFill>
                  <a:schemeClr val="tx1"/>
                </a:solidFill>
                <a:effectLst/>
                <a:latin typeface="+mn-lt"/>
                <a:ea typeface="+mn-ea"/>
                <a:cs typeface="+mn-cs"/>
              </a:rPr>
              <a:t>leur appareil PAP au moins 4 heures par nuit pendant au moins 70 % des nuits. </a:t>
            </a:r>
            <a:endParaRPr lang="en-US"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Les chirurgies pour corriger l’obstruction des voies respiratoires causée par l’AOS (opérations de la tête, du visage) ou pour prélever l’excès de graisse (une perte poids importante réduit la gravité de l’AOS) sont possibles. Elles sont principalement réservées à ceux qui ont des risques </a:t>
            </a:r>
            <a:r>
              <a:rPr lang="fr-CA" dirty="0"/>
              <a:t>liés à la</a:t>
            </a:r>
            <a:r>
              <a:rPr lang="fr-CA" sz="1200" kern="1200" dirty="0">
                <a:solidFill>
                  <a:schemeClr val="tx1"/>
                </a:solidFill>
                <a:effectLst/>
                <a:latin typeface="+mn-lt"/>
                <a:ea typeface="+mn-ea"/>
                <a:cs typeface="+mn-cs"/>
              </a:rPr>
              <a:t> santé plus complexes.</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l">
              <a:lnSpc>
                <a:spcPct val="80000"/>
              </a:lnSpc>
              <a:spcBef>
                <a:spcPct val="0"/>
              </a:spcBef>
              <a:buNone/>
            </a:pPr>
            <a:endParaRPr lang="en-US" sz="1000" dirty="0"/>
          </a:p>
        </p:txBody>
      </p:sp>
      <p:sp>
        <p:nvSpPr>
          <p:cNvPr id="158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7994C0E1-506F-4BB4-AB1D-A7283FCEA9DA}" type="slidenum">
              <a:rPr lang="en-US">
                <a:latin typeface="Calibri"/>
                <a:cs typeface="Arial"/>
              </a:rPr>
              <a:pPr algn="r">
                <a:spcBef>
                  <a:spcPct val="0"/>
                </a:spcBef>
                <a:spcAft>
                  <a:spcPct val="0"/>
                </a:spcAft>
                <a:buNone/>
              </a:pPr>
              <a:t>71</a:t>
            </a:fld>
            <a:endParaRPr lang="en-US" dirty="0">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a:bodyPr>
          <a:lstStyle/>
          <a:p>
            <a:pPr>
              <a:spcBef>
                <a:spcPts val="0"/>
              </a:spcBef>
              <a:spcAft>
                <a:spcPts val="0"/>
              </a:spcAft>
            </a:pPr>
            <a:r>
              <a:rPr lang="en-US" b="1" dirty="0">
                <a:latin typeface="Calibri"/>
              </a:rPr>
              <a:t>Narration :</a:t>
            </a:r>
            <a:endParaRPr lang="en-US" b="1" dirty="0"/>
          </a:p>
          <a:p>
            <a:r>
              <a:rPr lang="fr-CA" dirty="0"/>
              <a:t>« Un traitement réussi avec un appareil PAP dépend d’abord de la collaboration avec le fournisseur d’appareils, qui doit régler rapidement tous les problèmes techniques qui peuvent se produire les deux premières semaines du traitement. Acquérir l’habitude d’utiliser l’appareil PAP lorsque requis est aussi crucial. Enfin, les gestionnaires des transporteurs peuvent aider à organiser la logistique permettant aux conducteurs de suivre un traitement ininterrompu sur la route : installer dans le compartiment couchette un convertisseur pour faciliter l’utilisation de l’appareil, trouver des localités où les moteurs peuvent tourner au ralenti et des endroits où les conducteurs peuvent faire réparer leur appareil, obtenir de l’équipement, etc. »</a:t>
            </a:r>
          </a:p>
          <a:p>
            <a:r>
              <a:rPr lang="fr-CA" sz="1200" b="1" kern="1200" dirty="0">
                <a:solidFill>
                  <a:schemeClr val="tx1"/>
                </a:solidFill>
                <a:effectLst/>
                <a:latin typeface="+mn-lt"/>
                <a:ea typeface="+mn-ea"/>
                <a:cs typeface="+mn-cs"/>
              </a:rPr>
              <a:t>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marL="1143000" lvl="2" indent="-228600">
              <a:buFont typeface="+mj-lt"/>
              <a:buAutoNum type="arabicPeriod"/>
            </a:pPr>
            <a:r>
              <a:rPr lang="fr-CA" dirty="0"/>
              <a:t>Choisir</a:t>
            </a:r>
            <a:r>
              <a:rPr lang="fr-CA" sz="1200" kern="1200" dirty="0">
                <a:solidFill>
                  <a:schemeClr val="tx1"/>
                </a:solidFill>
                <a:effectLst/>
                <a:latin typeface="+mn-lt"/>
                <a:ea typeface="+mn-ea"/>
                <a:cs typeface="+mn-cs"/>
              </a:rPr>
              <a:t> de suivre le traitement </a:t>
            </a:r>
            <a:r>
              <a:rPr lang="fr-CA" dirty="0"/>
              <a:t>avec un appareil </a:t>
            </a:r>
            <a:r>
              <a:rPr lang="fr-CA" sz="1200" kern="1200" dirty="0">
                <a:solidFill>
                  <a:schemeClr val="tx1"/>
                </a:solidFill>
                <a:effectLst/>
                <a:latin typeface="+mn-lt"/>
                <a:ea typeface="+mn-ea"/>
                <a:cs typeface="+mn-cs"/>
              </a:rPr>
              <a:t>PAP et, avec l’aide d’un fournisseur d’appareils PAP, se procurer un appareil, procéder aux réglages de la pression d’air, choisir un masque et les accessoires qui conviennent le mieux sont de la plus haute importance pour la réussite du traitement. Les deux premières semaines sont très importantes pour détecter et régler les problèmes techniques relatifs </a:t>
            </a:r>
            <a:r>
              <a:rPr lang="fr-CA" dirty="0"/>
              <a:t>à l</a:t>
            </a:r>
            <a:r>
              <a:rPr lang="fr-CA" sz="1200" kern="1200" dirty="0">
                <a:solidFill>
                  <a:schemeClr val="tx1"/>
                </a:solidFill>
                <a:effectLst/>
                <a:latin typeface="+mn-lt"/>
                <a:ea typeface="+mn-ea"/>
                <a:cs typeface="+mn-cs"/>
              </a:rPr>
              <a:t>’utilisation de l’appareil PAP.</a:t>
            </a:r>
            <a:endParaRPr lang="en-US" sz="1100" kern="1200" dirty="0">
              <a:solidFill>
                <a:schemeClr val="tx1"/>
              </a:solidFill>
              <a:effectLst/>
              <a:latin typeface="+mn-lt"/>
              <a:ea typeface="+mn-ea"/>
              <a:cs typeface="+mn-cs"/>
            </a:endParaRPr>
          </a:p>
          <a:p>
            <a:pPr marL="1143000" lvl="2" indent="-228600">
              <a:buFont typeface="+mj-lt"/>
              <a:buAutoNum type="arabicPeriod"/>
            </a:pPr>
            <a:r>
              <a:rPr lang="fr-CA" sz="1200" kern="1200" dirty="0">
                <a:solidFill>
                  <a:schemeClr val="tx1"/>
                </a:solidFill>
                <a:effectLst/>
                <a:latin typeface="+mn-lt"/>
                <a:ea typeface="+mn-ea"/>
                <a:cs typeface="+mn-cs"/>
              </a:rPr>
              <a:t>Les gestionnaires des transporteurs peuvent être de précieuses ressources, en relevant les défis de logistique sur la route, pour aider les conducteurs à utiliser leur appareil PAP lorsqu’ils sont loin de chez eux.</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a:spcBef>
                <a:spcPts val="0"/>
              </a:spcBef>
              <a:spcAft>
                <a:spcPts val="0"/>
              </a:spcAft>
            </a:pPr>
            <a:endParaRPr lang="en-US" dirty="0"/>
          </a:p>
        </p:txBody>
      </p:sp>
      <p:sp>
        <p:nvSpPr>
          <p:cNvPr id="160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1A291A6D-6ED9-48B3-93E2-B1C1A6DE01C8}" type="slidenum">
              <a:rPr lang="en-US">
                <a:latin typeface="Calibri"/>
                <a:cs typeface="Arial"/>
              </a:rPr>
              <a:pPr algn="r">
                <a:spcBef>
                  <a:spcPct val="0"/>
                </a:spcBef>
                <a:spcAft>
                  <a:spcPct val="0"/>
                </a:spcAft>
                <a:buNone/>
              </a:pPr>
              <a:t>72</a:t>
            </a:fld>
            <a:endParaRPr lang="en-US" dirty="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spcBef>
                <a:spcPts val="0"/>
              </a:spcBef>
              <a:spcAft>
                <a:spcPts val="0"/>
              </a:spcAft>
            </a:pPr>
            <a:r>
              <a:rPr lang="en-US" b="1" dirty="0">
                <a:latin typeface="Calibri"/>
              </a:rPr>
              <a:t>Narration :</a:t>
            </a:r>
            <a:endParaRPr lang="en-US" b="1" dirty="0"/>
          </a:p>
          <a:p>
            <a:r>
              <a:rPr lang="fr-CA" dirty="0"/>
              <a:t>« Confier au besoin ses problèmes aux gestionnaires de son entreprise et discuter des questions de respect du traitement avec l’appareil PAP avec d’autres conducteurs dont le traitement est un succès peut profiter à chacun. Et, de façon plus générale, cela contribue de façon importante à établir une culture de la gestion de la fatigue au travail</a:t>
            </a:r>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____________________________</a:t>
            </a:r>
            <a:endParaRPr lang="en-US" sz="11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Points clés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conducteurs sont invités à partager leurs impressions avec leurs gestionnaires et d’autres conducteurs qui utilisent un appareil PAP </a:t>
            </a:r>
            <a:r>
              <a:rPr lang="fr-CA" dirty="0"/>
              <a:t>:</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former un groupe de discussion, de soutien pour les utilisateurs d’appareils PAP ou demander directement conseil à d’autres conducteurs qui ont utilisé avec succès et depuis un certain temps un appareil PAP pour le traitement de leur AOS. </a:t>
            </a:r>
            <a:endParaRPr lang="en-US" sz="11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Les conducteurs utilisant un appareil PAP doivent confier aux transporteurs et au fournisseur d’appareils PAP tous les problèmes pouvant les empêcher de suivre le traitement. La gestion des troubles du sommeil dans le cadre d’un programme complet de gestion de la fatigue doit conjuguer tous les efforts. </a:t>
            </a:r>
            <a:endParaRPr lang="en-US" sz="11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pPr>
              <a:spcBef>
                <a:spcPts val="0"/>
              </a:spcBef>
              <a:spcAft>
                <a:spcPts val="0"/>
              </a:spcAft>
            </a:pPr>
            <a:endParaRPr lang="en-US" dirty="0"/>
          </a:p>
        </p:txBody>
      </p:sp>
      <p:sp>
        <p:nvSpPr>
          <p:cNvPr id="1628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823DE76-BB75-4FFF-88DD-439ED7C22040}" type="slidenum">
              <a:rPr lang="en-US">
                <a:latin typeface="Calibri"/>
                <a:cs typeface="Arial"/>
              </a:rPr>
              <a:pPr algn="r">
                <a:spcBef>
                  <a:spcPct val="0"/>
                </a:spcBef>
                <a:spcAft>
                  <a:spcPct val="0"/>
                </a:spcAft>
                <a:buNone/>
              </a:pPr>
              <a:t>73</a:t>
            </a:fld>
            <a:endParaRPr lang="en-US" dirty="0">
              <a:cs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fld id="{E4C91C7A-8167-44BF-AA42-44F86EAB7A2A}" type="slidenum">
              <a:rPr lang="en-US">
                <a:latin typeface="Calibri"/>
              </a:rPr>
              <a:pPr/>
              <a:t>74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48507">
              <a:spcBef>
                <a:spcPct val="0"/>
              </a:spcBef>
            </a:pPr>
            <a:r>
              <a:rPr lang="en-US" b="1" dirty="0">
                <a:latin typeface="Calibri"/>
              </a:rPr>
              <a:t>Narration :</a:t>
            </a:r>
          </a:p>
          <a:p>
            <a:r>
              <a:rPr lang="fr-CA" dirty="0"/>
              <a:t>« On a recensé 82 troubles différents du sommeil. La majorité des personnes ne savent même pas que leur fatigue est due à un trouble du sommeil. C’est compréhensible. Cette ignorance s’explique par une vie trépidante qui nous pousse à écourter nos heures de sommeil afin d’être plus actifs en état de veille. Nous essayons d’accomplir plus de tâches au travail, de passer plus de temps en famille et avec des amis, sans oublier de nous garder un peu de temps pour les loisirs et les divertissements. La conséquence de tout cela peut être un sentiment persistant de fatigue. Aussi ne faut-il pas s’étonner que l’on néglige d’associer cette sensation persistante de fatigue à la présence d’un trouble du sommeil. »</a:t>
            </a:r>
          </a:p>
          <a:p>
            <a:r>
              <a:rPr lang="fr-CA" sz="1200" kern="1200" dirty="0">
                <a:solidFill>
                  <a:schemeClr val="tx1"/>
                </a:solidFill>
                <a:effectLst/>
                <a:latin typeface="+mn-lt"/>
                <a:ea typeface="+mn-ea"/>
                <a:cs typeface="+mn-cs"/>
              </a:rPr>
              <a:t>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troubles du sommeil sont un problème majeur qui affecte beaucoup de personnes dans la population. Ils sont persistants et difficiles à reconnaître, parce que bon nombre de personnes, à cause d’une vie trépidante, écourtent leurs heures de sommeil. Dans certains cas, souvent, les gens ne se rendent pas compte des symptômes ou ils les interprètent mal. Une caractéristique commune à de nombreuses personnes souffrant d’un trouble du sommeil comme l’AOS ou le syndrome des jambes sans repos est qu’elles ont une somnolence excessive pendant leur période d’éveil.</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307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DEB20AB3-7B07-47D4-8368-1A5B8183DCDC}" type="slidenum">
              <a:rPr lang="en-US">
                <a:latin typeface="Calibri"/>
                <a:cs typeface="Arial"/>
              </a:rPr>
              <a:pPr algn="r">
                <a:spcBef>
                  <a:spcPct val="0"/>
                </a:spcBef>
                <a:spcAft>
                  <a:spcPct val="0"/>
                </a:spcAft>
                <a:buNone/>
              </a:pPr>
              <a:t>8</a:t>
            </a:fld>
            <a:endParaRPr lang="en-US" dirty="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latin typeface="Calibri"/>
              </a:rPr>
              <a:t>Narration :  </a:t>
            </a:r>
          </a:p>
          <a:p>
            <a:pPr>
              <a:defRPr/>
            </a:pPr>
            <a:r>
              <a:rPr lang="fr-CA" dirty="0"/>
              <a:t>« Parmi les nombreux types de troubles du sommeil connus, la plupart ne sont pas courants dans la population en général ou dans un groupe particulier comme celui des conducteurs de véhicules lourds. Toutefois, ce n’est pas le cas de l’AOS. En effet, l’étude de 406 conducteurs de véhicules lourds a démontré que 28 % d’entre eux étaient atteints d’une forme au moins légère d’AOS. Le tiers de ces 406 conducteurs étaient atteints d’une forme modérée ou grave d’AOS. Ces derniers étaient exposés à un risque important de fatigue aiguë et de somnolence pendant leurs heures de travail. »</a:t>
            </a:r>
          </a:p>
          <a:p>
            <a:pPr>
              <a:defRPr/>
            </a:pPr>
            <a:r>
              <a:rPr lang="fr-CA" sz="1200" kern="1200" dirty="0">
                <a:solidFill>
                  <a:schemeClr val="tx1"/>
                </a:solidFill>
                <a:effectLst/>
                <a:latin typeface="+mn-lt"/>
                <a:ea typeface="+mn-ea"/>
                <a:cs typeface="+mn-cs"/>
              </a:rPr>
              <a:t>____________________________</a:t>
            </a:r>
            <a:endParaRPr lang="en-US"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Note au formateur :</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Plus de 28 % des 406 conducteurs de véhicules lourds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dépistés par l’étude de Pack </a:t>
            </a:r>
            <a:r>
              <a:rPr lang="fr-CA" sz="1200" i="1" kern="1200" dirty="0">
                <a:solidFill>
                  <a:schemeClr val="tx1"/>
                </a:solidFill>
                <a:effectLst/>
                <a:latin typeface="+mn-lt"/>
                <a:ea typeface="+mn-ea"/>
                <a:cs typeface="+mn-cs"/>
              </a:rPr>
              <a:t>et al.</a:t>
            </a:r>
            <a:r>
              <a:rPr lang="fr-CA" sz="1200" kern="1200" dirty="0">
                <a:solidFill>
                  <a:schemeClr val="tx1"/>
                </a:solidFill>
                <a:effectLst/>
                <a:latin typeface="+mn-lt"/>
                <a:ea typeface="+mn-ea"/>
                <a:cs typeface="+mn-cs"/>
              </a:rPr>
              <a:t> étaient atteints à tout le moins d’AOS légère, tandis qu’environ 5 % avait une AOS grave,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selon les critères classiques. Cette étude démontre également qu’environ 10 % des conducteurs de véhicules lourds peuvent avoir une AOS modérée ou grave (Pack </a:t>
            </a:r>
            <a:r>
              <a:rPr lang="fr-CA" sz="1200" i="1" kern="1200" dirty="0">
                <a:solidFill>
                  <a:schemeClr val="tx1"/>
                </a:solidFill>
                <a:effectLst/>
                <a:latin typeface="+mn-lt"/>
                <a:ea typeface="+mn-ea"/>
                <a:cs typeface="+mn-cs"/>
              </a:rPr>
              <a:t>et al.</a:t>
            </a:r>
            <a:r>
              <a:rPr lang="fr-CA" dirty="0"/>
              <a:t>, </a:t>
            </a:r>
            <a:r>
              <a:rPr lang="fr-CA" sz="1200" i="0" kern="1200" dirty="0">
                <a:solidFill>
                  <a:schemeClr val="tx1"/>
                </a:solidFill>
                <a:effectLst/>
                <a:latin typeface="+mn-lt"/>
                <a:ea typeface="+mn-ea"/>
                <a:cs typeface="+mn-cs"/>
              </a:rPr>
              <a:t>2006</a:t>
            </a:r>
            <a:r>
              <a:rPr lang="fr-CA"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Aux États-Unis, 12 à 18 millions de personnes pourraient être atteintes d’AOS. Cette AOS peut être légère (faible somnolence) jusqu’à modérée et grave (la somnolence et la sécurité au volant deviennent alors un problème majeur). L’AOS est plus courante chez les adultes ayant un surplus de poids ou obèses.</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L’insomnie affecte 10 % de la population. Le congrès State-of-the-Science des</a:t>
            </a:r>
            <a:r>
              <a:rPr lang="fr-CA" sz="1200" kern="1200" baseline="0" dirty="0">
                <a:solidFill>
                  <a:schemeClr val="tx1"/>
                </a:solidFill>
                <a:effectLst/>
                <a:latin typeface="+mn-lt"/>
                <a:ea typeface="+mn-ea"/>
                <a:cs typeface="+mn-cs"/>
              </a:rPr>
              <a:t> </a:t>
            </a:r>
            <a:r>
              <a:rPr lang="fr-CA" dirty="0"/>
              <a:t>National Institutes of </a:t>
            </a:r>
            <a:r>
              <a:rPr lang="fr-CA" dirty="0" err="1"/>
              <a:t>Health</a:t>
            </a:r>
            <a:r>
              <a:rPr lang="fr-CA" sz="1200" kern="1200" dirty="0">
                <a:solidFill>
                  <a:schemeClr val="tx1"/>
                </a:solidFill>
                <a:effectLst/>
                <a:latin typeface="+mn-lt"/>
                <a:ea typeface="+mn-ea"/>
                <a:cs typeface="+mn-cs"/>
              </a:rPr>
              <a:t> tenu en juin 2005 a conclu</a:t>
            </a:r>
            <a:r>
              <a:rPr lang="fr-CA" sz="1200" kern="1200" baseline="0" dirty="0">
                <a:solidFill>
                  <a:schemeClr val="tx1"/>
                </a:solidFill>
                <a:effectLst/>
                <a:latin typeface="+mn-lt"/>
                <a:ea typeface="+mn-ea"/>
                <a:cs typeface="+mn-cs"/>
              </a:rPr>
              <a:t> qu’en tenant compte, pour établir </a:t>
            </a:r>
            <a:r>
              <a:rPr lang="fr-CA" sz="1200" kern="1200" dirty="0">
                <a:solidFill>
                  <a:schemeClr val="tx1"/>
                </a:solidFill>
                <a:effectLst/>
                <a:latin typeface="+mn-lt"/>
                <a:ea typeface="+mn-ea"/>
                <a:cs typeface="+mn-cs"/>
              </a:rPr>
              <a:t>la prévalence de l’insomnie dans la population, d’un critère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diagnostique qui couvre les malaises ou troubles diurnes perçus</a:t>
            </a:r>
            <a:r>
              <a:rPr lang="fr-CA" sz="1200" kern="1200" baseline="0" dirty="0">
                <a:solidFill>
                  <a:schemeClr val="tx1"/>
                </a:solidFill>
                <a:effectLst/>
                <a:latin typeface="+mn-lt"/>
                <a:ea typeface="+mn-ea"/>
                <a:cs typeface="+mn-cs"/>
              </a:rPr>
              <a:t> cadrant avec </a:t>
            </a:r>
            <a:r>
              <a:rPr lang="fr-CA" sz="1200" kern="1200" dirty="0">
                <a:solidFill>
                  <a:schemeClr val="tx1"/>
                </a:solidFill>
                <a:effectLst/>
                <a:latin typeface="+mn-lt"/>
                <a:ea typeface="+mn-ea"/>
                <a:cs typeface="+mn-cs"/>
              </a:rPr>
              <a:t>les symptômes de l’insomnie, cette prévalence se chiffrerait à</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environ 10</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u="sng" kern="1200" dirty="0">
                <a:solidFill>
                  <a:schemeClr val="tx1"/>
                </a:solidFill>
                <a:effectLst/>
                <a:latin typeface="+mn-lt"/>
                <a:ea typeface="+mn-ea"/>
                <a:cs typeface="+mn-cs"/>
                <a:hlinkClick r:id="rId3"/>
              </a:rPr>
              <a:t>http://consensus.nih.gov/2005/insomnia.htm</a:t>
            </a:r>
            <a:r>
              <a:rPr lang="fr-CA"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a:t>
            </a:r>
            <a:r>
              <a:rPr lang="fr-CA" sz="1200" kern="1200" baseline="0" dirty="0">
                <a:solidFill>
                  <a:schemeClr val="tx1"/>
                </a:solidFill>
                <a:effectLst/>
                <a:latin typeface="+mn-lt"/>
                <a:ea typeface="+mn-ea"/>
                <a:cs typeface="+mn-cs"/>
              </a:rPr>
              <a:t> s</a:t>
            </a:r>
            <a:r>
              <a:rPr lang="fr-CA" sz="1200" kern="1200" dirty="0">
                <a:solidFill>
                  <a:schemeClr val="tx1"/>
                </a:solidFill>
                <a:effectLst/>
                <a:latin typeface="+mn-lt"/>
                <a:ea typeface="+mn-ea"/>
                <a:cs typeface="+mn-cs"/>
              </a:rPr>
              <a:t>yndrome des jambes sans repos affecte</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5 % des</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adultes</a:t>
            </a:r>
            <a:r>
              <a:rPr lang="fr-CA" sz="1200" kern="1200" baseline="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Innes</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et al</a:t>
            </a:r>
            <a:r>
              <a:rPr lang="fr-CA" sz="1200" kern="1200" dirty="0">
                <a:solidFill>
                  <a:schemeClr val="tx1"/>
                </a:solidFill>
                <a:effectLst/>
                <a:latin typeface="+mn-lt"/>
                <a:ea typeface="+mn-ea"/>
                <a:cs typeface="+mn-cs"/>
              </a:rPr>
              <a:t>., 2011).</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Les estimations sur la prévalence sont très variables. </a:t>
            </a:r>
            <a:endParaRPr lang="en-US"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La</a:t>
            </a:r>
            <a:r>
              <a:rPr lang="fr-CA" sz="1200" kern="1200" baseline="0" dirty="0">
                <a:solidFill>
                  <a:schemeClr val="tx1"/>
                </a:solidFill>
                <a:effectLst/>
                <a:latin typeface="+mn-lt"/>
                <a:ea typeface="+mn-ea"/>
                <a:cs typeface="+mn-cs"/>
              </a:rPr>
              <a:t> n</a:t>
            </a:r>
            <a:r>
              <a:rPr lang="fr-CA" sz="1200" kern="1200" dirty="0">
                <a:solidFill>
                  <a:schemeClr val="tx1"/>
                </a:solidFill>
                <a:effectLst/>
                <a:latin typeface="+mn-lt"/>
                <a:ea typeface="+mn-ea"/>
                <a:cs typeface="+mn-cs"/>
              </a:rPr>
              <a:t>arcolepsie affecte</a:t>
            </a:r>
            <a:r>
              <a:rPr lang="fr-CA" sz="1200" kern="1200" baseline="0" dirty="0">
                <a:solidFill>
                  <a:schemeClr val="tx1"/>
                </a:solidFill>
                <a:effectLst/>
                <a:latin typeface="+mn-lt"/>
                <a:ea typeface="+mn-ea"/>
                <a:cs typeface="+mn-cs"/>
              </a:rPr>
              <a:t> moins de </a:t>
            </a:r>
            <a:r>
              <a:rPr lang="fr-CA" sz="1200" kern="1200" dirty="0">
                <a:solidFill>
                  <a:schemeClr val="tx1"/>
                </a:solidFill>
                <a:effectLst/>
                <a:latin typeface="+mn-lt"/>
                <a:ea typeface="+mn-ea"/>
                <a:cs typeface="+mn-cs"/>
              </a:rPr>
              <a:t>1 %</a:t>
            </a:r>
            <a:r>
              <a:rPr lang="fr-CA" sz="1200" kern="1200" baseline="0" dirty="0">
                <a:solidFill>
                  <a:schemeClr val="tx1"/>
                </a:solidFill>
                <a:effectLst/>
                <a:latin typeface="+mn-lt"/>
                <a:ea typeface="+mn-ea"/>
                <a:cs typeface="+mn-cs"/>
              </a:rPr>
              <a:t> des adultes</a:t>
            </a:r>
            <a:r>
              <a:rPr lang="fr-CA" sz="1200" kern="1200" dirty="0">
                <a:solidFill>
                  <a:schemeClr val="tx1"/>
                </a:solidFill>
                <a:effectLst/>
                <a:latin typeface="+mn-lt"/>
                <a:ea typeface="+mn-ea"/>
                <a:cs typeface="+mn-cs"/>
              </a:rPr>
              <a:t> (source :</a:t>
            </a:r>
            <a:r>
              <a:rPr lang="fr-CA" sz="1200" kern="1200" baseline="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www.ninSA.nih.gov/disorders/narcolepsy/detail_narcolepsy.htm#191373201).</a:t>
            </a:r>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32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lgn="r">
              <a:spcBef>
                <a:spcPct val="0"/>
              </a:spcBef>
              <a:spcAft>
                <a:spcPct val="0"/>
              </a:spcAft>
              <a:buNone/>
            </a:pPr>
            <a:fld id="{FC03EE29-0A0B-450F-A764-5275BE1F4A85}" type="slidenum">
              <a:rPr lang="en-US">
                <a:latin typeface="Calibri"/>
                <a:cs typeface="Arial"/>
              </a:rPr>
              <a:pPr algn="r">
                <a:spcBef>
                  <a:spcPct val="0"/>
                </a:spcBef>
                <a:spcAft>
                  <a:spcPct val="0"/>
                </a:spcAft>
                <a:buNone/>
              </a:pPr>
              <a:t>9</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a:prstGeom prst="rect">
            <a:avLst/>
          </a:prstGeom>
        </p:spPr>
        <p:txBody>
          <a:bodyPr/>
          <a:lstStyle>
            <a:lvl1pPr>
              <a:defRPr dirty="0">
                <a:latin typeface="Arial" charset="0"/>
                <a:cs typeface="Arial" charset="0"/>
              </a:defRPr>
            </a:lvl1pPr>
          </a:lstStyle>
          <a:p>
            <a:pPr>
              <a:defRPr/>
            </a:pPr>
            <a:endParaRPr lang="en-US"/>
          </a:p>
        </p:txBody>
      </p:sp>
      <p:sp>
        <p:nvSpPr>
          <p:cNvPr id="8" name="Slide Number Placeholder 5"/>
          <p:cNvSpPr>
            <a:spLocks noGrp="1"/>
          </p:cNvSpPr>
          <p:nvPr>
            <p:ph type="sldNum" sz="quarter" idx="11"/>
          </p:nvPr>
        </p:nvSpPr>
        <p:spPr>
          <a:xfrm>
            <a:off x="6705600" y="6400800"/>
            <a:ext cx="2133600" cy="365125"/>
          </a:xfrm>
          <a:prstGeom prst="rect">
            <a:avLst/>
          </a:prstGeom>
        </p:spPr>
        <p:txBody>
          <a:bodyPr/>
          <a:lstStyle>
            <a:lvl1pPr>
              <a:defRPr>
                <a:latin typeface="Arial" charset="0"/>
                <a:cs typeface="Arial" charset="0"/>
              </a:defRPr>
            </a:lvl1pPr>
          </a:lstStyle>
          <a:p>
            <a:pPr>
              <a:defRPr/>
            </a:pPr>
            <a:fld id="{818E2A1E-61C7-454F-AC31-A9CA5ACDBA44}" type="slidenum">
              <a:rPr lang="en-US"/>
              <a:pPr>
                <a:defRPr/>
              </a:pPr>
              <a:t>‹#›</a:t>
            </a:fld>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227052"/>
            <a:ext cx="3048000" cy="1630947"/>
          </a:xfrm>
          <a:prstGeom prst="rect">
            <a:avLst/>
          </a:prstGeom>
        </p:spPr>
      </p:pic>
    </p:spTree>
    <p:extLst>
      <p:ext uri="{BB962C8B-B14F-4D97-AF65-F5344CB8AC3E}">
        <p14:creationId xmlns:p14="http://schemas.microsoft.com/office/powerpoint/2010/main" val="2429334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399213"/>
            <a:ext cx="1905000" cy="457200"/>
          </a:xfrm>
          <a:prstGeom prst="rect">
            <a:avLst/>
          </a:prstGeom>
        </p:spPr>
        <p:txBody>
          <a:bodyPr/>
          <a:lstStyle>
            <a:lvl1pPr>
              <a:defRPr>
                <a:latin typeface="Arial" charset="0"/>
                <a:cs typeface="Arial" charset="0"/>
              </a:defRPr>
            </a:lvl1pPr>
          </a:lstStyle>
          <a:p>
            <a:pPr>
              <a:defRPr/>
            </a:pPr>
            <a:fld id="{4646B68A-BDE0-4A39-B4E5-401F85BEA40E}" type="datetime1">
              <a:rPr lang="en-US" altLang="en-US"/>
              <a:pPr>
                <a:defRPr/>
              </a:pPr>
              <a:t>9/17/2025</a:t>
            </a:fld>
            <a:endParaRPr lang="en-US" altLang="en-US" dirty="0"/>
          </a:p>
        </p:txBody>
      </p:sp>
      <p:sp>
        <p:nvSpPr>
          <p:cNvPr id="6" name="Footer Placeholder 5"/>
          <p:cNvSpPr>
            <a:spLocks noGrp="1"/>
          </p:cNvSpPr>
          <p:nvPr>
            <p:ph type="ftr" sz="quarter" idx="11"/>
          </p:nvPr>
        </p:nvSpPr>
        <p:spPr>
          <a:xfrm>
            <a:off x="3124200" y="6399213"/>
            <a:ext cx="2895600" cy="457200"/>
          </a:xfrm>
          <a:prstGeom prst="rect">
            <a:avLst/>
          </a:prstGeom>
        </p:spPr>
        <p:txBody>
          <a:bodyPr/>
          <a:lstStyle>
            <a:lvl1pPr>
              <a:defRPr>
                <a:latin typeface="Arial" charset="0"/>
                <a:cs typeface="Arial" charset="0"/>
              </a:defRPr>
            </a:lvl1pPr>
          </a:lstStyle>
          <a:p>
            <a:pPr>
              <a:defRPr/>
            </a:pPr>
            <a:endParaRPr lang="en-US" altLang="en-US"/>
          </a:p>
        </p:txBody>
      </p:sp>
    </p:spTree>
    <p:extLst>
      <p:ext uri="{BB962C8B-B14F-4D97-AF65-F5344CB8AC3E}">
        <p14:creationId xmlns:p14="http://schemas.microsoft.com/office/powerpoint/2010/main" val="166743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7" name="Footer Placeholder 2"/>
          <p:cNvSpPr>
            <a:spLocks noGrp="1"/>
          </p:cNvSpPr>
          <p:nvPr>
            <p:ph type="ftr" sz="quarter" idx="10"/>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
        <p:nvSpPr>
          <p:cNvPr id="8" name="Slide Number Placeholder 3"/>
          <p:cNvSpPr>
            <a:spLocks noGrp="1"/>
          </p:cNvSpPr>
          <p:nvPr>
            <p:ph type="sldNum" sz="quarter" idx="11"/>
          </p:nvPr>
        </p:nvSpPr>
        <p:spPr>
          <a:xfrm>
            <a:off x="6553200" y="6356350"/>
            <a:ext cx="2133600" cy="365125"/>
          </a:xfrm>
          <a:prstGeom prst="rect">
            <a:avLst/>
          </a:prstGeom>
        </p:spPr>
        <p:txBody>
          <a:bodyPr/>
          <a:lstStyle>
            <a:lvl1pPr>
              <a:defRPr>
                <a:latin typeface="Arial" charset="0"/>
                <a:cs typeface="Arial" charset="0"/>
              </a:defRPr>
            </a:lvl1pPr>
          </a:lstStyle>
          <a:p>
            <a:pPr>
              <a:defRPr/>
            </a:pPr>
            <a:fld id="{14A381EA-105C-495E-8190-1920D3E18581}" type="slidenum">
              <a:rPr lang="en-US"/>
              <a:pPr>
                <a:defRPr/>
              </a:pPr>
              <a:t>‹#›</a:t>
            </a:fld>
            <a:endParaRPr lang="en-US"/>
          </a:p>
        </p:txBody>
      </p:sp>
    </p:spTree>
    <p:extLst>
      <p:ext uri="{BB962C8B-B14F-4D97-AF65-F5344CB8AC3E}">
        <p14:creationId xmlns:p14="http://schemas.microsoft.com/office/powerpoint/2010/main" val="6916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675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1430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schemeClr val="bg1"/>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9376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4400">
              <a:solidFill>
                <a:schemeClr val="bg1"/>
              </a:solidFill>
              <a:latin typeface="Calibri" pitchFamily="34" charset="0"/>
              <a:cs typeface="Arial" charset="0"/>
            </a:endParaRPr>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2675686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a:xfrm>
            <a:off x="6553200" y="6356350"/>
            <a:ext cx="2133600" cy="365125"/>
          </a:xfrm>
          <a:prstGeom prst="rect">
            <a:avLst/>
          </a:prstGeom>
        </p:spPr>
        <p:txBody>
          <a:bodyPr/>
          <a:lstStyle>
            <a:lvl1pPr>
              <a:defRPr sz="1400" smtClean="0">
                <a:latin typeface="Arial" charset="0"/>
                <a:cs typeface="Arial" charset="0"/>
              </a:defRPr>
            </a:lvl1pPr>
          </a:lstStyle>
          <a:p>
            <a:pPr>
              <a:defRPr/>
            </a:pPr>
            <a:fld id="{6FCA2A56-ADE5-4A05-8F8D-1AE23320C937}" type="slidenum">
              <a:rPr lang="en-US"/>
              <a:pPr>
                <a:defRPr/>
              </a:pPr>
              <a:t>‹#›</a:t>
            </a:fld>
            <a:endParaRPr lang="en-US"/>
          </a:p>
        </p:txBody>
      </p:sp>
    </p:spTree>
    <p:extLst>
      <p:ext uri="{BB962C8B-B14F-4D97-AF65-F5344CB8AC3E}">
        <p14:creationId xmlns:p14="http://schemas.microsoft.com/office/powerpoint/2010/main" val="695871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EC446F3B-94A0-484F-A99C-EF8943609248}" type="datetime1">
              <a:rPr lang="en-US"/>
              <a:pPr>
                <a:defRPr/>
              </a:pPr>
              <a:t>9/17/2025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1185058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DB5D8E53-FE42-4E50-B2FD-D9614387EC1A}" type="datetime1">
              <a:rPr lang="en-US"/>
              <a:pPr>
                <a:defRPr/>
              </a:pPr>
              <a:t>9/17/2025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2687435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cs typeface="Arial" charset="0"/>
              </a:defRPr>
            </a:lvl1pPr>
          </a:lstStyle>
          <a:p>
            <a:pPr>
              <a:defRPr/>
            </a:pPr>
            <a:fld id="{8633BE8B-AA7A-4788-8C71-4A8FE71A4292}" type="datetime1">
              <a:rPr lang="en-US"/>
              <a:pPr>
                <a:defRPr/>
              </a:pPr>
              <a:t>9/17/2025</a:t>
            </a:fld>
            <a:endParaRPr lang="en-US"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cs typeface="Arial" charset="0"/>
              </a:defRPr>
            </a:lvl1pPr>
          </a:lstStyle>
          <a:p>
            <a:pPr>
              <a:defRPr/>
            </a:pPr>
            <a:endParaRPr lang="en-US"/>
          </a:p>
        </p:txBody>
      </p:sp>
    </p:spTree>
    <p:extLst>
      <p:ext uri="{BB962C8B-B14F-4D97-AF65-F5344CB8AC3E}">
        <p14:creationId xmlns:p14="http://schemas.microsoft.com/office/powerpoint/2010/main" val="3873439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txBox="1">
            <a:spLocks/>
          </p:cNvSpPr>
          <p:nvPr/>
        </p:nvSpPr>
        <p:spPr>
          <a:xfrm>
            <a:off x="457200" y="6483350"/>
            <a:ext cx="82296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None/>
            </a:pPr>
            <a:r>
              <a:rPr lang="en-US" sz="1200" b="0" i="0" kern="1200" dirty="0">
                <a:solidFill>
                  <a:srgbClr val="898989"/>
                </a:solidFill>
                <a:latin typeface="Arial"/>
                <a:ea typeface="+mn-ea"/>
                <a:cs typeface="Arial"/>
              </a:rPr>
              <a:t>PNAGF | </a:t>
            </a:r>
            <a:r>
              <a:rPr lang="en-US" sz="1200" b="0" i="0" kern="1200" dirty="0" err="1">
                <a:solidFill>
                  <a:srgbClr val="898989"/>
                </a:solidFill>
                <a:latin typeface="Arial"/>
                <a:ea typeface="+mn-ea"/>
                <a:cs typeface="Arial"/>
              </a:rPr>
              <a:t>Programme</a:t>
            </a:r>
            <a:r>
              <a:rPr lang="en-US" sz="1200" b="0" i="0" kern="1200" dirty="0">
                <a:solidFill>
                  <a:srgbClr val="898989"/>
                </a:solidFill>
                <a:latin typeface="Arial"/>
                <a:ea typeface="+mn-ea"/>
                <a:cs typeface="Arial"/>
              </a:rPr>
              <a:t> </a:t>
            </a:r>
            <a:r>
              <a:rPr lang="en-US" sz="1200" b="0" i="0" kern="1200" dirty="0" err="1">
                <a:solidFill>
                  <a:srgbClr val="898989"/>
                </a:solidFill>
                <a:latin typeface="Arial"/>
                <a:ea typeface="+mn-ea"/>
                <a:cs typeface="Arial"/>
              </a:rPr>
              <a:t>nord-américain</a:t>
            </a:r>
            <a:r>
              <a:rPr lang="en-US" sz="1200" b="0" i="0" kern="1200" dirty="0">
                <a:solidFill>
                  <a:srgbClr val="898989"/>
                </a:solidFill>
                <a:latin typeface="Arial"/>
                <a:ea typeface="+mn-ea"/>
                <a:cs typeface="Arial"/>
              </a:rPr>
              <a:t> de </a:t>
            </a:r>
            <a:r>
              <a:rPr lang="en-US" sz="1200" b="0" i="0" kern="1200" dirty="0" err="1">
                <a:solidFill>
                  <a:srgbClr val="898989"/>
                </a:solidFill>
                <a:latin typeface="Arial"/>
                <a:ea typeface="+mn-ea"/>
                <a:cs typeface="Arial"/>
              </a:rPr>
              <a:t>gestion</a:t>
            </a:r>
            <a:r>
              <a:rPr lang="en-US" sz="1200" b="0" i="0" kern="1200" dirty="0">
                <a:solidFill>
                  <a:srgbClr val="898989"/>
                </a:solidFill>
                <a:latin typeface="Arial"/>
                <a:ea typeface="+mn-ea"/>
                <a:cs typeface="Arial"/>
              </a:rPr>
              <a:t> de la fatigue</a:t>
            </a:r>
          </a:p>
          <a:p>
            <a:pPr algn="ctr">
              <a:buNone/>
            </a:pPr>
            <a:r>
              <a:rPr lang="en-US" sz="1100" b="0" i="0" dirty="0">
                <a:solidFill>
                  <a:srgbClr val="898989"/>
                </a:solidFill>
                <a:latin typeface="Arial"/>
                <a:ea typeface="+mn-ea"/>
                <a:cs typeface="Arial"/>
              </a:rPr>
              <a:t>Copyright © 2012</a:t>
            </a:r>
          </a:p>
          <a:p>
            <a:pPr algn="ctr">
              <a:buNone/>
            </a:pPr>
            <a:endParaRPr lang="en-US" dirty="0"/>
          </a:p>
        </p:txBody>
      </p:sp>
      <p:sp>
        <p:nvSpPr>
          <p:cNvPr id="6" name="Slide Number Placeholder 6"/>
          <p:cNvSpPr txBox="1">
            <a:spLocks/>
          </p:cNvSpPr>
          <p:nvPr/>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E339A-F136-4925-8BEE-F0455AEADB80}" type="slidenum">
              <a:rPr lang="en-US" sz="1400" smtClean="0"/>
              <a:pPr>
                <a:defRPr/>
              </a:pPr>
              <a:t>‹#›</a:t>
            </a:fld>
            <a:endParaRPr lang="en-US" sz="1400" dirty="0"/>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1.avi"/><Relationship Id="rId7" Type="http://schemas.openxmlformats.org/officeDocument/2006/relationships/slideLayout" Target="../slideLayouts/slideLayout3.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audio" Target="../media/audio10.wav"/><Relationship Id="rId5" Type="http://schemas.openxmlformats.org/officeDocument/2006/relationships/tags" Target="../tags/tag28.xml"/><Relationship Id="rId10" Type="http://schemas.openxmlformats.org/officeDocument/2006/relationships/image" Target="../media/image22.png"/><Relationship Id="rId4" Type="http://schemas.openxmlformats.org/officeDocument/2006/relationships/video" Target="../media/media1.avi"/><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avi"/><Relationship Id="rId7" Type="http://schemas.openxmlformats.org/officeDocument/2006/relationships/slideLayout" Target="../slideLayouts/slideLayout3.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audio" Target="../media/audio11.wav"/><Relationship Id="rId5" Type="http://schemas.openxmlformats.org/officeDocument/2006/relationships/tags" Target="../tags/tag31.xml"/><Relationship Id="rId10" Type="http://schemas.openxmlformats.org/officeDocument/2006/relationships/image" Target="../media/image24.png"/><Relationship Id="rId4" Type="http://schemas.openxmlformats.org/officeDocument/2006/relationships/video" Target="../media/media2.avi"/><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3.avi"/><Relationship Id="rId7" Type="http://schemas.openxmlformats.org/officeDocument/2006/relationships/slideLayout" Target="../slideLayouts/slideLayout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audio" Target="../media/audio12.wav"/><Relationship Id="rId5" Type="http://schemas.openxmlformats.org/officeDocument/2006/relationships/tags" Target="../tags/tag34.xml"/><Relationship Id="rId10" Type="http://schemas.openxmlformats.org/officeDocument/2006/relationships/image" Target="../media/image26.png"/><Relationship Id="rId4" Type="http://schemas.openxmlformats.org/officeDocument/2006/relationships/video" Target="../media/media3.avi"/><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37.xml"/><Relationship Id="rId7" Type="http://schemas.openxmlformats.org/officeDocument/2006/relationships/image" Target="../media/image5.jpe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audio" Target="../media/audio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5.xml"/><Relationship Id="rId1" Type="http://schemas.openxmlformats.org/officeDocument/2006/relationships/tags" Target="../tags/tag44.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4.wav"/><Relationship Id="rId1" Type="http://schemas.openxmlformats.org/officeDocument/2006/relationships/tags" Target="../tags/tag48.xml"/><Relationship Id="rId6" Type="http://schemas.openxmlformats.org/officeDocument/2006/relationships/image" Target="../media/image28.png"/><Relationship Id="rId5" Type="http://schemas.openxmlformats.org/officeDocument/2006/relationships/image" Target="../media/image8.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4.xml"/><Relationship Id="rId7" Type="http://schemas.openxmlformats.org/officeDocument/2006/relationships/image" Target="../media/image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9.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30.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21.xml"/><Relationship Id="rId5" Type="http://schemas.openxmlformats.org/officeDocument/2006/relationships/slideLayout" Target="../slideLayouts/slideLayout3.xml"/><Relationship Id="rId4" Type="http://schemas.openxmlformats.org/officeDocument/2006/relationships/audio" Target="../media/audio16.wav"/></Relationships>
</file>

<file path=ppt/slides/_rels/slide22.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1.png"/><Relationship Id="rId5" Type="http://schemas.openxmlformats.org/officeDocument/2006/relationships/notesSlide" Target="../notesSlides/notesSlide22.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31.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23.xml"/><Relationship Id="rId5" Type="http://schemas.openxmlformats.org/officeDocument/2006/relationships/slideLayout" Target="../slideLayouts/slideLayout3.xml"/><Relationship Id="rId4" Type="http://schemas.openxmlformats.org/officeDocument/2006/relationships/audio" Target="../media/audio18.wav"/></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61.xml"/><Relationship Id="rId7" Type="http://schemas.openxmlformats.org/officeDocument/2006/relationships/image" Target="../media/image32.jpe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24.xml"/><Relationship Id="rId5" Type="http://schemas.openxmlformats.org/officeDocument/2006/relationships/slideLayout" Target="../slideLayouts/slideLayout3.xml"/><Relationship Id="rId4" Type="http://schemas.openxmlformats.org/officeDocument/2006/relationships/audio" Target="../media/audio19.wav"/></Relationships>
</file>

<file path=ppt/slides/_rels/slide25.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33.png"/><Relationship Id="rId5" Type="http://schemas.openxmlformats.org/officeDocument/2006/relationships/notesSlide" Target="../notesSlides/notesSlide25.xml"/><Relationship Id="rId4"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66.xml"/><Relationship Id="rId7" Type="http://schemas.openxmlformats.org/officeDocument/2006/relationships/slideLayout" Target="../slideLayouts/slideLayout3.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audio" Target="../media/audio21.wav"/><Relationship Id="rId11" Type="http://schemas.openxmlformats.org/officeDocument/2006/relationships/image" Target="../media/image36.png"/><Relationship Id="rId5" Type="http://schemas.openxmlformats.org/officeDocument/2006/relationships/tags" Target="../tags/tag68.xml"/><Relationship Id="rId10" Type="http://schemas.openxmlformats.org/officeDocument/2006/relationships/image" Target="../media/image35.jpeg"/><Relationship Id="rId4" Type="http://schemas.openxmlformats.org/officeDocument/2006/relationships/tags" Target="../tags/tag67.xml"/><Relationship Id="rId9"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71.xml"/><Relationship Id="rId7" Type="http://schemas.openxmlformats.org/officeDocument/2006/relationships/image" Target="../media/image37.jpe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notesSlide" Target="../notesSlides/notesSlide27.xml"/><Relationship Id="rId5" Type="http://schemas.openxmlformats.org/officeDocument/2006/relationships/slideLayout" Target="../slideLayouts/slideLayout3.xml"/><Relationship Id="rId4" Type="http://schemas.openxmlformats.org/officeDocument/2006/relationships/audio" Target="../media/audio22.wav"/></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74.xml"/><Relationship Id="rId7" Type="http://schemas.openxmlformats.org/officeDocument/2006/relationships/image" Target="../media/image38.jpe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28.xml"/><Relationship Id="rId5" Type="http://schemas.openxmlformats.org/officeDocument/2006/relationships/slideLayout" Target="../slideLayouts/slideLayout3.xml"/><Relationship Id="rId4" Type="http://schemas.openxmlformats.org/officeDocument/2006/relationships/audio" Target="../media/audio23.wav"/></Relationships>
</file>

<file path=ppt/slides/_rels/slide29.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9.png"/><Relationship Id="rId5" Type="http://schemas.openxmlformats.org/officeDocument/2006/relationships/notesSlide" Target="../notesSlides/notesSlide29.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tags" Target="../tags/tag79.xml"/><Relationship Id="rId7" Type="http://schemas.openxmlformats.org/officeDocument/2006/relationships/image" Target="../media/image39.jpe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audio" Target="../media/audio25.wav"/></Relationships>
</file>

<file path=ppt/slides/_rels/slide3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tags" Target="../tags/tag82.xml"/><Relationship Id="rId7" Type="http://schemas.openxmlformats.org/officeDocument/2006/relationships/notesSlide" Target="../notesSlides/notesSlide31.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3.xml"/><Relationship Id="rId5" Type="http://schemas.openxmlformats.org/officeDocument/2006/relationships/audio" Target="../media/audio26.wav"/><Relationship Id="rId4" Type="http://schemas.openxmlformats.org/officeDocument/2006/relationships/tags" Target="../tags/tag83.xml"/><Relationship Id="rId9"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86.xml"/><Relationship Id="rId7" Type="http://schemas.openxmlformats.org/officeDocument/2006/relationships/image" Target="../media/image42.jpe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notesSlide" Target="../notesSlides/notesSlide32.xml"/><Relationship Id="rId5" Type="http://schemas.openxmlformats.org/officeDocument/2006/relationships/slideLayout" Target="../slideLayouts/slideLayout3.xml"/><Relationship Id="rId4" Type="http://schemas.openxmlformats.org/officeDocument/2006/relationships/audio" Target="../media/audio27.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2.xml"/><Relationship Id="rId1" Type="http://schemas.openxmlformats.org/officeDocument/2006/relationships/tags" Target="../tags/tag91.xm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4.xml"/><Relationship Id="rId1" Type="http://schemas.openxmlformats.org/officeDocument/2006/relationships/tags" Target="../tags/tag93.xm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8.wav"/><Relationship Id="rId1" Type="http://schemas.openxmlformats.org/officeDocument/2006/relationships/tags" Target="../tags/tag97.xml"/><Relationship Id="rId6" Type="http://schemas.openxmlformats.org/officeDocument/2006/relationships/image" Target="../media/image31.png"/><Relationship Id="rId5" Type="http://schemas.openxmlformats.org/officeDocument/2006/relationships/image" Target="../media/image8.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image" Target="../media/image43.png"/><Relationship Id="rId5" Type="http://schemas.openxmlformats.org/officeDocument/2006/relationships/notesSlide" Target="../notesSlides/notesSlide39.xml"/><Relationship Id="rId4"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8.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02.xml"/><Relationship Id="rId7" Type="http://schemas.openxmlformats.org/officeDocument/2006/relationships/image" Target="../media/image44.jpe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notesSlide" Target="../notesSlides/notesSlide40.xml"/><Relationship Id="rId5" Type="http://schemas.openxmlformats.org/officeDocument/2006/relationships/slideLayout" Target="../slideLayouts/slideLayout3.xml"/><Relationship Id="rId4" Type="http://schemas.openxmlformats.org/officeDocument/2006/relationships/audio" Target="../media/audio30.wav"/></Relationships>
</file>

<file path=ppt/slides/_rels/slide41.xml.rels><?xml version="1.0" encoding="UTF-8" standalone="yes"?>
<Relationships xmlns="http://schemas.openxmlformats.org/package/2006/relationships"><Relationship Id="rId3" Type="http://schemas.openxmlformats.org/officeDocument/2006/relationships/tags" Target="../tags/tag105.xml"/><Relationship Id="rId7" Type="http://schemas.openxmlformats.org/officeDocument/2006/relationships/image" Target="../media/image31.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notesSlide" Target="../notesSlides/notesSlide41.xml"/><Relationship Id="rId5" Type="http://schemas.openxmlformats.org/officeDocument/2006/relationships/slideLayout" Target="../slideLayouts/slideLayout3.xml"/><Relationship Id="rId4" Type="http://schemas.openxmlformats.org/officeDocument/2006/relationships/audio" Target="../media/audio31.wav"/></Relationships>
</file>

<file path=ppt/slides/_rels/slide42.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108.xml"/><Relationship Id="rId7" Type="http://schemas.openxmlformats.org/officeDocument/2006/relationships/notesSlide" Target="../notesSlides/notesSlide4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Layout" Target="../slideLayouts/slideLayout3.xml"/><Relationship Id="rId5" Type="http://schemas.openxmlformats.org/officeDocument/2006/relationships/audio" Target="../media/audio32.wav"/><Relationship Id="rId4" Type="http://schemas.openxmlformats.org/officeDocument/2006/relationships/tags" Target="../tags/tag109.xml"/><Relationship Id="rId9" Type="http://schemas.openxmlformats.org/officeDocument/2006/relationships/image" Target="../media/image46.png"/></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43.xml"/><Relationship Id="rId3" Type="http://schemas.microsoft.com/office/2007/relationships/media" Target="../media/media4.wmv"/><Relationship Id="rId7" Type="http://schemas.openxmlformats.org/officeDocument/2006/relationships/slideLayout" Target="../slideLayouts/slideLayout3.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audio" Target="../media/audio33.wav"/><Relationship Id="rId5" Type="http://schemas.openxmlformats.org/officeDocument/2006/relationships/tags" Target="../tags/tag112.xml"/><Relationship Id="rId10" Type="http://schemas.openxmlformats.org/officeDocument/2006/relationships/image" Target="../media/image48.png"/><Relationship Id="rId4" Type="http://schemas.openxmlformats.org/officeDocument/2006/relationships/video" Target="../media/media4.wmv"/><Relationship Id="rId9"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9.jpeg"/><Relationship Id="rId3" Type="http://schemas.openxmlformats.org/officeDocument/2006/relationships/tags" Target="../tags/tag115.xml"/><Relationship Id="rId7" Type="http://schemas.openxmlformats.org/officeDocument/2006/relationships/notesSlide" Target="../notesSlides/notesSlide44.xml"/><Relationship Id="rId12" Type="http://schemas.microsoft.com/office/2007/relationships/diagramDrawing" Target="../diagrams/drawing1.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3.xml"/><Relationship Id="rId11" Type="http://schemas.openxmlformats.org/officeDocument/2006/relationships/diagramColors" Target="../diagrams/colors1.xml"/><Relationship Id="rId5" Type="http://schemas.openxmlformats.org/officeDocument/2006/relationships/audio" Target="../media/audio34.wav"/><Relationship Id="rId10" Type="http://schemas.openxmlformats.org/officeDocument/2006/relationships/diagramQuickStyle" Target="../diagrams/quickStyle1.xml"/><Relationship Id="rId4" Type="http://schemas.openxmlformats.org/officeDocument/2006/relationships/tags" Target="../tags/tag116.xml"/><Relationship Id="rId9" Type="http://schemas.openxmlformats.org/officeDocument/2006/relationships/diagramLayout" Target="../diagrams/layout1.xml"/><Relationship Id="rId1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31.png"/><Relationship Id="rId5" Type="http://schemas.openxmlformats.org/officeDocument/2006/relationships/notesSlide" Target="../notesSlides/notesSlide45.xml"/><Relationship Id="rId4"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21.xml"/><Relationship Id="rId7" Type="http://schemas.openxmlformats.org/officeDocument/2006/relationships/image" Target="../media/image51.jpe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notesSlide" Target="../notesSlides/notesSlide46.xml"/><Relationship Id="rId5" Type="http://schemas.openxmlformats.org/officeDocument/2006/relationships/slideLayout" Target="../slideLayouts/slideLayout3.xml"/><Relationship Id="rId4" Type="http://schemas.openxmlformats.org/officeDocument/2006/relationships/audio" Target="../media/audio36.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3.xml"/><Relationship Id="rId1" Type="http://schemas.openxmlformats.org/officeDocument/2006/relationships/tags" Target="../tags/tag122.xml"/><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1.xml"/><Relationship Id="rId7" Type="http://schemas.openxmlformats.org/officeDocument/2006/relationships/slideLayout" Target="../slideLayouts/slideLayout9.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12.png"/><Relationship Id="rId5" Type="http://schemas.openxmlformats.org/officeDocument/2006/relationships/tags" Target="../tags/tag13.xml"/><Relationship Id="rId10" Type="http://schemas.openxmlformats.org/officeDocument/2006/relationships/image" Target="../media/image11.jpeg"/><Relationship Id="rId4" Type="http://schemas.openxmlformats.org/officeDocument/2006/relationships/tags" Target="../tags/tag12.xml"/><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37.wav"/><Relationship Id="rId1" Type="http://schemas.openxmlformats.org/officeDocument/2006/relationships/tags" Target="../tags/tag132.xml"/><Relationship Id="rId6" Type="http://schemas.openxmlformats.org/officeDocument/2006/relationships/image" Target="../media/image48.png"/><Relationship Id="rId5" Type="http://schemas.openxmlformats.org/officeDocument/2006/relationships/image" Target="../media/image8.jpe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31.png"/><Relationship Id="rId5" Type="http://schemas.openxmlformats.org/officeDocument/2006/relationships/notesSlide" Target="../notesSlides/notesSlide53.xml"/><Relationship Id="rId4"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tags" Target="../tags/tag137.xml"/><Relationship Id="rId7" Type="http://schemas.openxmlformats.org/officeDocument/2006/relationships/notesSlide" Target="../notesSlides/notesSlide54.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3.xml"/><Relationship Id="rId5" Type="http://schemas.openxmlformats.org/officeDocument/2006/relationships/audio" Target="../media/audio39.wav"/><Relationship Id="rId4" Type="http://schemas.openxmlformats.org/officeDocument/2006/relationships/tags" Target="../tags/tag138.xml"/><Relationship Id="rId9" Type="http://schemas.openxmlformats.org/officeDocument/2006/relationships/image" Target="../media/image31.png"/></Relationships>
</file>

<file path=ppt/slides/_rels/slide55.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41.xml"/><Relationship Id="rId7" Type="http://schemas.openxmlformats.org/officeDocument/2006/relationships/audio" Target="../media/audio40.wav"/><Relationship Id="rId12" Type="http://schemas.openxmlformats.org/officeDocument/2006/relationships/image" Target="../media/image31.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image" Target="../media/image54.jpeg"/><Relationship Id="rId5" Type="http://schemas.openxmlformats.org/officeDocument/2006/relationships/tags" Target="../tags/tag143.xml"/><Relationship Id="rId10" Type="http://schemas.openxmlformats.org/officeDocument/2006/relationships/image" Target="../media/image53.jpeg"/><Relationship Id="rId4" Type="http://schemas.openxmlformats.org/officeDocument/2006/relationships/tags" Target="../tags/tag142.xml"/><Relationship Id="rId9"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tags" Target="../tags/tag147.xml"/><Relationship Id="rId7" Type="http://schemas.openxmlformats.org/officeDocument/2006/relationships/image" Target="../media/image31.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notesSlide" Target="../notesSlides/notesSlide56.xml"/><Relationship Id="rId5" Type="http://schemas.openxmlformats.org/officeDocument/2006/relationships/slideLayout" Target="../slideLayouts/slideLayout3.xml"/><Relationship Id="rId4" Type="http://schemas.openxmlformats.org/officeDocument/2006/relationships/audio" Target="../media/audio41.wav"/></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57.xml"/><Relationship Id="rId3" Type="http://schemas.openxmlformats.org/officeDocument/2006/relationships/tags" Target="../tags/tag150.xml"/><Relationship Id="rId7" Type="http://schemas.openxmlformats.org/officeDocument/2006/relationships/slideLayout" Target="../slideLayouts/slideLayout3.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audio" Target="../media/audio42.wav"/><Relationship Id="rId11" Type="http://schemas.openxmlformats.org/officeDocument/2006/relationships/image" Target="../media/image57.png"/><Relationship Id="rId5" Type="http://schemas.openxmlformats.org/officeDocument/2006/relationships/tags" Target="../tags/tag152.xml"/><Relationship Id="rId10" Type="http://schemas.openxmlformats.org/officeDocument/2006/relationships/image" Target="../media/image56.jpeg"/><Relationship Id="rId4" Type="http://schemas.openxmlformats.org/officeDocument/2006/relationships/tags" Target="../tags/tag151.xml"/><Relationship Id="rId9" Type="http://schemas.openxmlformats.org/officeDocument/2006/relationships/image" Target="../media/image55.jpeg"/></Relationships>
</file>

<file path=ppt/slides/_rels/slide5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tags" Target="../tags/tag155.xml"/><Relationship Id="rId7" Type="http://schemas.openxmlformats.org/officeDocument/2006/relationships/notesSlide" Target="../notesSlides/notesSlide58.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Layout" Target="../slideLayouts/slideLayout3.xml"/><Relationship Id="rId5" Type="http://schemas.openxmlformats.org/officeDocument/2006/relationships/audio" Target="../media/audio43.wav"/><Relationship Id="rId4" Type="http://schemas.openxmlformats.org/officeDocument/2006/relationships/tags" Target="../tags/tag156.xml"/><Relationship Id="rId9" Type="http://schemas.openxmlformats.org/officeDocument/2006/relationships/image" Target="../media/image31.png"/></Relationships>
</file>

<file path=ppt/slides/_rels/slide5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tags" Target="../tags/tag159.xml"/><Relationship Id="rId7" Type="http://schemas.openxmlformats.org/officeDocument/2006/relationships/image" Target="../media/image59.jpe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notesSlide" Target="../notesSlides/notesSlide59.xml"/><Relationship Id="rId5" Type="http://schemas.openxmlformats.org/officeDocument/2006/relationships/slideLayout" Target="../slideLayouts/slideLayout3.xml"/><Relationship Id="rId4" Type="http://schemas.openxmlformats.org/officeDocument/2006/relationships/audio" Target="../media/audio44.wav"/></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16.xml"/><Relationship Id="rId7" Type="http://schemas.openxmlformats.org/officeDocument/2006/relationships/image" Target="../media/image13.jpe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audio" Target="../media/audio6.wav"/></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1.xml"/><Relationship Id="rId1" Type="http://schemas.openxmlformats.org/officeDocument/2006/relationships/tags" Target="../tags/tag160.xml"/><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3.xml"/><Relationship Id="rId1" Type="http://schemas.openxmlformats.org/officeDocument/2006/relationships/tags" Target="../tags/tag162.xm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5.xml"/><Relationship Id="rId1" Type="http://schemas.openxmlformats.org/officeDocument/2006/relationships/tags" Target="../tags/tag164.xm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9.xml"/><Relationship Id="rId1" Type="http://schemas.openxmlformats.org/officeDocument/2006/relationships/tags" Target="../tags/tag168.xml"/><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45.wav"/><Relationship Id="rId1" Type="http://schemas.openxmlformats.org/officeDocument/2006/relationships/tags" Target="../tags/tag170.xml"/><Relationship Id="rId6" Type="http://schemas.openxmlformats.org/officeDocument/2006/relationships/image" Target="../media/image36.png"/><Relationship Id="rId5" Type="http://schemas.openxmlformats.org/officeDocument/2006/relationships/image" Target="../media/image8.jpe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audio" Target="../media/audio46.wav"/><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31.png"/><Relationship Id="rId5" Type="http://schemas.openxmlformats.org/officeDocument/2006/relationships/notesSlide" Target="../notesSlides/notesSlide66.xml"/><Relationship Id="rId4"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61.png"/><Relationship Id="rId5" Type="http://schemas.openxmlformats.org/officeDocument/2006/relationships/notesSlide" Target="../notesSlides/notesSlide67.xml"/><Relationship Id="rId4"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68.xml"/><Relationship Id="rId3" Type="http://schemas.openxmlformats.org/officeDocument/2006/relationships/tags" Target="../tags/tag177.xml"/><Relationship Id="rId7" Type="http://schemas.openxmlformats.org/officeDocument/2006/relationships/slideLayout" Target="../slideLayouts/slideLayout3.xml"/><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audio" Target="../media/audio48.wav"/><Relationship Id="rId11" Type="http://schemas.openxmlformats.org/officeDocument/2006/relationships/image" Target="../media/image61.png"/><Relationship Id="rId5" Type="http://schemas.openxmlformats.org/officeDocument/2006/relationships/tags" Target="../tags/tag179.xml"/><Relationship Id="rId10" Type="http://schemas.openxmlformats.org/officeDocument/2006/relationships/image" Target="../media/image39.jpeg"/><Relationship Id="rId4" Type="http://schemas.openxmlformats.org/officeDocument/2006/relationships/tags" Target="../tags/tag178.xml"/><Relationship Id="rId9" Type="http://schemas.openxmlformats.org/officeDocument/2006/relationships/image" Target="../media/image62.jpeg"/></Relationships>
</file>

<file path=ppt/slides/_rels/slide6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tags" Target="../tags/tag182.xml"/><Relationship Id="rId7" Type="http://schemas.openxmlformats.org/officeDocument/2006/relationships/notesSlide" Target="../notesSlides/notesSlide69.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slideLayout" Target="../slideLayouts/slideLayout3.xml"/><Relationship Id="rId5" Type="http://schemas.openxmlformats.org/officeDocument/2006/relationships/audio" Target="../media/audio49.wav"/><Relationship Id="rId4" Type="http://schemas.openxmlformats.org/officeDocument/2006/relationships/tags" Target="../tags/tag183.xml"/><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19.xml"/><Relationship Id="rId7" Type="http://schemas.openxmlformats.org/officeDocument/2006/relationships/image" Target="../media/image15.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audio" Target="../media/audio7.wav"/></Relationships>
</file>

<file path=ppt/slides/_rels/slide7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86.xml"/><Relationship Id="rId7" Type="http://schemas.openxmlformats.org/officeDocument/2006/relationships/image" Target="../media/image64.jpe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notesSlide" Target="../notesSlides/notesSlide70.xml"/><Relationship Id="rId5" Type="http://schemas.openxmlformats.org/officeDocument/2006/relationships/slideLayout" Target="../slideLayouts/slideLayout3.xml"/><Relationship Id="rId4" Type="http://schemas.openxmlformats.org/officeDocument/2006/relationships/audio" Target="../media/audio50.wav"/></Relationships>
</file>

<file path=ppt/slides/_rels/slide7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tags" Target="../tags/tag189.xml"/><Relationship Id="rId7" Type="http://schemas.openxmlformats.org/officeDocument/2006/relationships/image" Target="../media/image66.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notesSlide" Target="../notesSlides/notesSlide71.xml"/><Relationship Id="rId5" Type="http://schemas.openxmlformats.org/officeDocument/2006/relationships/slideLayout" Target="../slideLayouts/slideLayout3.xml"/><Relationship Id="rId4" Type="http://schemas.openxmlformats.org/officeDocument/2006/relationships/audio" Target="../media/audio51.wav"/></Relationships>
</file>

<file path=ppt/slides/_rels/slide72.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67.png"/><Relationship Id="rId5" Type="http://schemas.openxmlformats.org/officeDocument/2006/relationships/notesSlide" Target="../notesSlides/notesSlide72.xml"/><Relationship Id="rId4"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audio" Target="../media/audio53.wav"/><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67.png"/><Relationship Id="rId5" Type="http://schemas.openxmlformats.org/officeDocument/2006/relationships/notesSlide" Target="../notesSlides/notesSlide73.xml"/><Relationship Id="rId4"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194.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22.xml"/><Relationship Id="rId7" Type="http://schemas.openxmlformats.org/officeDocument/2006/relationships/image" Target="../media/image17.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openxmlformats.org/officeDocument/2006/relationships/audio" Target="../media/audio8.wav"/></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5.xml"/><Relationship Id="rId7" Type="http://schemas.openxmlformats.org/officeDocument/2006/relationships/image" Target="../media/image19.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custDataLst>
              <p:tags r:id="rId1"/>
            </p:custDataLst>
          </p:nvPr>
        </p:nvSpPr>
        <p:spPr>
          <a:xfrm>
            <a:off x="76200" y="533400"/>
            <a:ext cx="9067800" cy="1470025"/>
          </a:xfrm>
        </p:spPr>
        <p:txBody>
          <a:bodyPr/>
          <a:lstStyle/>
          <a:p>
            <a:r>
              <a:rPr lang="fr-CA" sz="3600" dirty="0">
                <a:solidFill>
                  <a:schemeClr val="bg1"/>
                </a:solidFill>
              </a:rPr>
              <a:t>Module 8 : Gestion des troubles du sommeil par les conducteurs</a:t>
            </a:r>
            <a:endParaRPr lang="en-US" sz="3600" b="0" i="0" dirty="0">
              <a:solidFill>
                <a:schemeClr val="bg1"/>
              </a:solidFill>
              <a:latin typeface="Calibri"/>
            </a:endParaRPr>
          </a:p>
        </p:txBody>
      </p:sp>
      <p:pic>
        <p:nvPicPr>
          <p:cNvPr id="3" name="i.wav">
            <a:hlinkClick r:id="" action="ppaction://media"/>
          </p:cNvPr>
          <p:cNvPicPr>
            <a:picLocks noRot="1" noChangeAspect="1"/>
          </p:cNvPicPr>
          <p:nvPr>
            <a:wavAudioFile r:embed="rId2" name="i.wav"/>
          </p:nvPr>
        </p:nvPicPr>
        <p:blipFill>
          <a:blip r:embed="rId5"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custDataLst>
              <p:tags r:id="rId1"/>
            </p:custDataLst>
          </p:nvPr>
        </p:nvSpPr>
        <p:spPr>
          <a:xfrm>
            <a:off x="457200" y="533400"/>
            <a:ext cx="8229600" cy="762000"/>
          </a:xfrm>
        </p:spPr>
        <p:txBody>
          <a:bodyPr>
            <a:normAutofit fontScale="90000"/>
          </a:bodyPr>
          <a:lstStyle/>
          <a:p>
            <a:pPr>
              <a:lnSpc>
                <a:spcPct val="100000"/>
              </a:lnSpc>
            </a:pPr>
            <a:r>
              <a:rPr lang="fr-CA" sz="4700" i="1" dirty="0" err="1"/>
              <a:t>Hypopnées</a:t>
            </a:r>
            <a:r>
              <a:rPr lang="fr-CA" sz="4700" i="1" dirty="0"/>
              <a:t> et apnées dans l’AOS</a:t>
            </a:r>
            <a:br>
              <a:rPr lang="fr-CA" sz="4700" i="1" dirty="0"/>
            </a:br>
            <a:br>
              <a:rPr lang="fr-CA" sz="1900" i="1" dirty="0"/>
            </a:br>
            <a:endParaRPr lang="en-US" sz="2000" dirty="0">
              <a:solidFill>
                <a:schemeClr val="bg1"/>
              </a:solidFill>
              <a:latin typeface="Calibri"/>
            </a:endParaRPr>
          </a:p>
        </p:txBody>
      </p:sp>
      <p:sp>
        <p:nvSpPr>
          <p:cNvPr id="21508" name="Rectangle 7"/>
          <p:cNvSpPr>
            <a:spLocks noChangeArrowheads="1"/>
          </p:cNvSpPr>
          <p:nvPr>
            <p:custDataLst>
              <p:tags r:id="rId2"/>
            </p:custDataLst>
          </p:nvPr>
        </p:nvSpPr>
        <p:spPr bwMode="auto">
          <a:xfrm>
            <a:off x="3505200" y="5905500"/>
            <a:ext cx="303320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i="1" dirty="0" err="1"/>
              <a:t>Utilisé</a:t>
            </a:r>
            <a:r>
              <a:rPr lang="en-US" sz="1100" i="1" dirty="0"/>
              <a:t> avec </a:t>
            </a:r>
            <a:r>
              <a:rPr lang="en-US" sz="1100" i="1" dirty="0" err="1"/>
              <a:t>l’autorisation</a:t>
            </a:r>
            <a:r>
              <a:rPr lang="en-US" sz="1100" i="1" dirty="0"/>
              <a:t> de </a:t>
            </a:r>
            <a:r>
              <a:rPr lang="en-US" sz="1100" i="1" dirty="0" err="1"/>
              <a:t>ResMed</a:t>
            </a:r>
            <a:r>
              <a:rPr lang="en-US" sz="1100" i="1" dirty="0"/>
              <a:t>, © 2011</a:t>
            </a:r>
            <a:endParaRPr lang="en-US" sz="1100" dirty="0"/>
          </a:p>
        </p:txBody>
      </p:sp>
      <p:pic>
        <p:nvPicPr>
          <p:cNvPr id="4" name="Slide 10_xvid.avi">
            <a:hlinkClick r:id="" action="ppaction://media"/>
          </p:cNvPr>
          <p:cNvPicPr>
            <a:picLocks noGrp="1" noChangeAspect="1"/>
          </p:cNvPicPr>
          <p:nvPr>
            <p:ph idx="1"/>
            <a:videoFile r:link="rId4"/>
            <p:custDataLst>
              <p:tags r:id="rId5"/>
            </p:custDataLst>
            <p:extLst>
              <p:ext uri="{DAA4B4D4-6D71-4841-9C94-3DE7FCFB9230}">
                <p14:media xmlns:p14="http://schemas.microsoft.com/office/powerpoint/2010/main" r:embed="rId3"/>
              </p:ext>
            </p:extLst>
          </p:nvPr>
        </p:nvPicPr>
        <p:blipFill>
          <a:blip r:embed="rId9" cstate="print"/>
          <a:stretch>
            <a:fillRect/>
          </a:stretch>
        </p:blipFill>
        <p:spPr>
          <a:xfrm>
            <a:off x="1600200" y="1905000"/>
            <a:ext cx="6034088" cy="4267200"/>
          </a:xfrm>
        </p:spPr>
      </p:pic>
      <p:pic>
        <p:nvPicPr>
          <p:cNvPr id="5" name="o.4.wav">
            <a:hlinkClick r:id="" action="ppaction://media"/>
          </p:cNvPr>
          <p:cNvPicPr>
            <a:picLocks noRot="1" noChangeAspect="1"/>
          </p:cNvPicPr>
          <p:nvPr>
            <a:wavAudioFile r:embed="rId6" name="o.4.wav"/>
          </p:nvPr>
        </p:nvPicPr>
        <p:blipFill>
          <a:blip r:embed="rId10"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custDataLst>
              <p:tags r:id="rId1"/>
            </p:custDataLst>
          </p:nvPr>
        </p:nvSpPr>
        <p:spPr/>
        <p:txBody>
          <a:bodyPr/>
          <a:lstStyle/>
          <a:p>
            <a:pPr>
              <a:lnSpc>
                <a:spcPts val="4575"/>
              </a:lnSpc>
            </a:pPr>
            <a:r>
              <a:rPr lang="fr-CA" sz="3600" i="1" dirty="0"/>
              <a:t>L’apnée perturbe le sommeil et les fonctions physiologiques d’une personne</a:t>
            </a:r>
            <a:endParaRPr lang="en-US" sz="3600" b="0" i="1" dirty="0">
              <a:solidFill>
                <a:schemeClr val="bg1"/>
              </a:solidFill>
              <a:latin typeface="Calibri"/>
              <a:ea typeface="+mj-ea"/>
              <a:cs typeface="+mj-cs"/>
            </a:endParaRPr>
          </a:p>
        </p:txBody>
      </p:sp>
      <p:sp>
        <p:nvSpPr>
          <p:cNvPr id="22532" name="Rectangle 8"/>
          <p:cNvSpPr>
            <a:spLocks noChangeArrowheads="1"/>
          </p:cNvSpPr>
          <p:nvPr>
            <p:custDataLst>
              <p:tags r:id="rId2"/>
            </p:custDataLst>
          </p:nvPr>
        </p:nvSpPr>
        <p:spPr bwMode="auto">
          <a:xfrm>
            <a:off x="3200400" y="5910262"/>
            <a:ext cx="303320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i="1" dirty="0" err="1"/>
              <a:t>Utilisé</a:t>
            </a:r>
            <a:r>
              <a:rPr lang="en-US" sz="1100" i="1" dirty="0"/>
              <a:t> avec </a:t>
            </a:r>
            <a:r>
              <a:rPr lang="en-US" sz="1100" i="1" dirty="0" err="1"/>
              <a:t>l’autorisation</a:t>
            </a:r>
            <a:r>
              <a:rPr lang="en-US" sz="1100" i="1" dirty="0"/>
              <a:t> de </a:t>
            </a:r>
            <a:r>
              <a:rPr lang="en-US" sz="1100" i="1" dirty="0" err="1"/>
              <a:t>ResMed</a:t>
            </a:r>
            <a:r>
              <a:rPr lang="en-US" sz="1100" i="1" dirty="0"/>
              <a:t>, © 2011</a:t>
            </a:r>
            <a:endParaRPr lang="en-US" sz="1100" dirty="0"/>
          </a:p>
        </p:txBody>
      </p:sp>
      <p:pic>
        <p:nvPicPr>
          <p:cNvPr id="4" name="Slide 11_xvid.avi">
            <a:hlinkClick r:id="" action="ppaction://media"/>
          </p:cNvPr>
          <p:cNvPicPr>
            <a:picLocks noGrp="1" noChangeAspect="1"/>
          </p:cNvPicPr>
          <p:nvPr>
            <p:ph idx="1"/>
            <a:videoFile r:link="rId4"/>
            <p:custDataLst>
              <p:tags r:id="rId5"/>
            </p:custDataLst>
            <p:extLst>
              <p:ext uri="{DAA4B4D4-6D71-4841-9C94-3DE7FCFB9230}">
                <p14:media xmlns:p14="http://schemas.microsoft.com/office/powerpoint/2010/main" r:embed="rId3"/>
              </p:ext>
            </p:extLst>
          </p:nvPr>
        </p:nvPicPr>
        <p:blipFill>
          <a:blip r:embed="rId9" cstate="print"/>
          <a:stretch>
            <a:fillRect/>
          </a:stretch>
        </p:blipFill>
        <p:spPr>
          <a:xfrm>
            <a:off x="1600200" y="1600200"/>
            <a:ext cx="6034088" cy="4525963"/>
          </a:xfrm>
        </p:spPr>
      </p:pic>
      <p:pic>
        <p:nvPicPr>
          <p:cNvPr id="5" name="o.41.wav">
            <a:hlinkClick r:id="" action="ppaction://media"/>
          </p:cNvPr>
          <p:cNvPicPr>
            <a:picLocks noRot="1" noChangeAspect="1"/>
          </p:cNvPicPr>
          <p:nvPr>
            <a:wavAudioFile r:embed="rId6" name="o.41.wav"/>
          </p:nvPr>
        </p:nvPicPr>
        <p:blipFill>
          <a:blip r:embed="rId10"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custDataLst>
              <p:tags r:id="rId1"/>
            </p:custDataLst>
          </p:nvPr>
        </p:nvSpPr>
        <p:spPr/>
        <p:txBody>
          <a:bodyPr/>
          <a:lstStyle/>
          <a:p>
            <a:pPr>
              <a:lnSpc>
                <a:spcPts val="4575"/>
              </a:lnSpc>
            </a:pPr>
            <a:r>
              <a:rPr lang="fr-CA" sz="3200" i="1" dirty="0"/>
              <a:t>Effets de l’AOS sur les facultés intellectuelles, </a:t>
            </a:r>
            <a:br>
              <a:rPr lang="fr-CA" sz="3200" i="1" dirty="0"/>
            </a:br>
            <a:r>
              <a:rPr lang="fr-CA" sz="3200" i="1" dirty="0"/>
              <a:t>la sécurité, la santé et la qualité de vie</a:t>
            </a:r>
            <a:endParaRPr lang="en-US" sz="3200" b="0" i="1" dirty="0">
              <a:solidFill>
                <a:schemeClr val="bg1"/>
              </a:solidFill>
              <a:latin typeface="Calibri"/>
              <a:ea typeface="+mj-ea"/>
              <a:cs typeface="+mj-cs"/>
            </a:endParaRPr>
          </a:p>
        </p:txBody>
      </p:sp>
      <p:sp>
        <p:nvSpPr>
          <p:cNvPr id="23556" name="Rectangle 7"/>
          <p:cNvSpPr>
            <a:spLocks noChangeArrowheads="1"/>
          </p:cNvSpPr>
          <p:nvPr>
            <p:custDataLst>
              <p:tags r:id="rId2"/>
            </p:custDataLst>
          </p:nvPr>
        </p:nvSpPr>
        <p:spPr bwMode="auto">
          <a:xfrm>
            <a:off x="3200400" y="5791200"/>
            <a:ext cx="303320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i="1" dirty="0" err="1"/>
              <a:t>Utilisé</a:t>
            </a:r>
            <a:r>
              <a:rPr lang="en-US" sz="1100" i="1" dirty="0"/>
              <a:t> avec </a:t>
            </a:r>
            <a:r>
              <a:rPr lang="en-US" sz="1100" i="1" dirty="0" err="1"/>
              <a:t>l’autorisation</a:t>
            </a:r>
            <a:r>
              <a:rPr lang="en-US" sz="1100" i="1" dirty="0"/>
              <a:t> de </a:t>
            </a:r>
            <a:r>
              <a:rPr lang="en-US" sz="1100" i="1" dirty="0" err="1"/>
              <a:t>ResMed</a:t>
            </a:r>
            <a:r>
              <a:rPr lang="en-US" sz="1100" i="1" dirty="0"/>
              <a:t>, © 2011</a:t>
            </a:r>
            <a:endParaRPr lang="en-US" sz="1100" dirty="0"/>
          </a:p>
        </p:txBody>
      </p:sp>
      <p:pic>
        <p:nvPicPr>
          <p:cNvPr id="4" name="Slide 12_xvid.avi">
            <a:hlinkClick r:id="" action="ppaction://media"/>
          </p:cNvPr>
          <p:cNvPicPr>
            <a:picLocks noGrp="1" noChangeAspect="1"/>
          </p:cNvPicPr>
          <p:nvPr>
            <p:ph idx="1"/>
            <a:videoFile r:link="rId4"/>
            <p:custDataLst>
              <p:tags r:id="rId5"/>
            </p:custDataLst>
            <p:extLst>
              <p:ext uri="{DAA4B4D4-6D71-4841-9C94-3DE7FCFB9230}">
                <p14:media xmlns:p14="http://schemas.microsoft.com/office/powerpoint/2010/main" r:embed="rId3"/>
              </p:ext>
            </p:extLst>
          </p:nvPr>
        </p:nvPicPr>
        <p:blipFill>
          <a:blip r:embed="rId9" cstate="print"/>
          <a:stretch>
            <a:fillRect/>
          </a:stretch>
        </p:blipFill>
        <p:spPr>
          <a:xfrm>
            <a:off x="1524000" y="1524000"/>
            <a:ext cx="6034088" cy="4525963"/>
          </a:xfrm>
        </p:spPr>
      </p:pic>
      <p:pic>
        <p:nvPicPr>
          <p:cNvPr id="5" name="o.42.wav">
            <a:hlinkClick r:id="" action="ppaction://media"/>
          </p:cNvPr>
          <p:cNvPicPr>
            <a:picLocks noRot="1" noChangeAspect="1"/>
          </p:cNvPicPr>
          <p:nvPr>
            <a:wavAudioFile r:embed="rId6" name="o.42.wav"/>
          </p:nvPr>
        </p:nvPicPr>
        <p:blipFill>
          <a:blip r:embed="rId10"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791201" y="3886200"/>
            <a:ext cx="3149326" cy="2090289"/>
          </a:xfrm>
          <a:prstGeom prst="rect">
            <a:avLst/>
          </a:prstGeom>
          <a:noFill/>
          <a:extLst>
            <a:ext uri="{909E8E84-426E-40DD-AFC4-6F175D3DCCD1}">
              <a14:hiddenFill xmlns:a14="http://schemas.microsoft.com/office/drawing/2010/main">
                <a:solidFill>
                  <a:srgbClr val="FFFFFF"/>
                </a:solidFill>
              </a14:hiddenFill>
            </a:ext>
          </a:extLst>
        </p:spPr>
      </p:pic>
      <p:sp>
        <p:nvSpPr>
          <p:cNvPr id="24578" name="Title 1"/>
          <p:cNvSpPr>
            <a:spLocks noGrp="1"/>
          </p:cNvSpPr>
          <p:nvPr>
            <p:ph type="title"/>
            <p:custDataLst>
              <p:tags r:id="rId2"/>
            </p:custDataLst>
          </p:nvPr>
        </p:nvSpPr>
        <p:spPr/>
        <p:txBody>
          <a:bodyPr/>
          <a:lstStyle/>
          <a:p>
            <a:r>
              <a:rPr lang="fr-CA" sz="3600" dirty="0"/>
              <a:t>L’AOS et le risque d’accident </a:t>
            </a:r>
            <a:endParaRPr lang="en-US" sz="3600" dirty="0"/>
          </a:p>
        </p:txBody>
      </p:sp>
      <p:sp>
        <p:nvSpPr>
          <p:cNvPr id="46082" name="Content Placeholder 2"/>
          <p:cNvSpPr>
            <a:spLocks noGrp="1"/>
          </p:cNvSpPr>
          <p:nvPr>
            <p:ph idx="1"/>
            <p:custDataLst>
              <p:tags r:id="rId3"/>
            </p:custDataLst>
          </p:nvPr>
        </p:nvSpPr>
        <p:spPr/>
        <p:txBody>
          <a:bodyPr/>
          <a:lstStyle/>
          <a:p>
            <a:pPr lvl="0"/>
            <a:r>
              <a:rPr lang="en-US" sz="2400" dirty="0"/>
              <a:t>Le </a:t>
            </a:r>
            <a:r>
              <a:rPr lang="en-US" sz="2400" dirty="0" err="1"/>
              <a:t>rôle</a:t>
            </a:r>
            <a:r>
              <a:rPr lang="en-US" sz="2400" dirty="0"/>
              <a:t> de la fatigue </a:t>
            </a:r>
            <a:r>
              <a:rPr lang="en-US" sz="2400" dirty="0" err="1"/>
              <a:t>dans</a:t>
            </a:r>
            <a:r>
              <a:rPr lang="en-US" sz="2400" dirty="0"/>
              <a:t> les accidents :</a:t>
            </a:r>
          </a:p>
          <a:p>
            <a:pPr lvl="1"/>
            <a:r>
              <a:rPr lang="en-US" sz="2000" dirty="0"/>
              <a:t>La fatigue a </a:t>
            </a:r>
            <a:r>
              <a:rPr lang="en-US" sz="2000" dirty="0" err="1"/>
              <a:t>été</a:t>
            </a:r>
            <a:r>
              <a:rPr lang="en-US" sz="2000" dirty="0"/>
              <a:t> </a:t>
            </a:r>
            <a:r>
              <a:rPr lang="en-US" sz="2000" dirty="0" err="1"/>
              <a:t>reconnue</a:t>
            </a:r>
            <a:r>
              <a:rPr lang="en-US" sz="2000" dirty="0"/>
              <a:t> </a:t>
            </a:r>
            <a:r>
              <a:rPr lang="en-US" sz="2000" dirty="0" err="1"/>
              <a:t>comme</a:t>
            </a:r>
            <a:r>
              <a:rPr lang="en-US" sz="2000" dirty="0"/>
              <a:t> la </a:t>
            </a:r>
            <a:r>
              <a:rPr lang="en-US" sz="2000" dirty="0" err="1"/>
              <a:t>principale</a:t>
            </a:r>
            <a:r>
              <a:rPr lang="en-US" sz="2000" dirty="0"/>
              <a:t> cause de 31 % des accidents </a:t>
            </a:r>
            <a:r>
              <a:rPr lang="en-US" sz="2000" dirty="0" err="1"/>
              <a:t>mortels</a:t>
            </a:r>
            <a:r>
              <a:rPr lang="en-US" sz="2000" dirty="0"/>
              <a:t> </a:t>
            </a:r>
            <a:r>
              <a:rPr lang="en-US" sz="2000" dirty="0" err="1"/>
              <a:t>impliquant</a:t>
            </a:r>
            <a:r>
              <a:rPr lang="en-US" sz="2000" dirty="0"/>
              <a:t> un </a:t>
            </a:r>
            <a:r>
              <a:rPr lang="en-US" sz="2000" dirty="0" err="1"/>
              <a:t>conducteur</a:t>
            </a:r>
            <a:r>
              <a:rPr lang="en-US" sz="2000" dirty="0"/>
              <a:t> de </a:t>
            </a:r>
            <a:r>
              <a:rPr lang="en-US" sz="2000" dirty="0" err="1"/>
              <a:t>véhicule</a:t>
            </a:r>
            <a:r>
              <a:rPr lang="en-US" sz="2000" dirty="0"/>
              <a:t> </a:t>
            </a:r>
            <a:r>
              <a:rPr lang="en-US" sz="2000" dirty="0" err="1"/>
              <a:t>lourd</a:t>
            </a:r>
            <a:r>
              <a:rPr lang="en-US" sz="2000" dirty="0"/>
              <a:t>.</a:t>
            </a:r>
          </a:p>
          <a:p>
            <a:pPr lvl="1"/>
            <a:r>
              <a:rPr lang="fr-CA" sz="2000" dirty="0"/>
              <a:t>L’endormissement au volant est la cause directe de 4 % des accidents impliquant un véhicule lourd.</a:t>
            </a:r>
            <a:endParaRPr lang="en-US" sz="2000" dirty="0"/>
          </a:p>
          <a:p>
            <a:pPr lvl="1"/>
            <a:r>
              <a:rPr lang="fr-CA" sz="2000" dirty="0"/>
              <a:t>L’endormissement est un facteur contributif de 13 % des accidents graves impliquant ce type de véhicule.</a:t>
            </a:r>
            <a:endParaRPr lang="en-US" sz="2000" dirty="0"/>
          </a:p>
          <a:p>
            <a:pPr lvl="0"/>
            <a:r>
              <a:rPr lang="fr-CA" sz="2100" dirty="0"/>
              <a:t>Selon des études à grande échelle, un                                            conducteur souffrant d’AOS grave est de 2 à                                                 7 fois plus à risque d’être impliqué dans                                                          un accident :</a:t>
            </a:r>
            <a:endParaRPr lang="en-US" sz="2100" dirty="0"/>
          </a:p>
          <a:p>
            <a:pPr lvl="1"/>
            <a:r>
              <a:rPr lang="fr-CA" sz="2100" dirty="0"/>
              <a:t>Selon toute probabilité, il existe un </a:t>
            </a:r>
            <a:br>
              <a:rPr lang="fr-CA" sz="2100" dirty="0"/>
            </a:br>
            <a:r>
              <a:rPr lang="fr-CA" sz="2100" dirty="0"/>
              <a:t>rapport direct entre la gravité de </a:t>
            </a:r>
            <a:br>
              <a:rPr lang="fr-CA" sz="2100" dirty="0"/>
            </a:br>
            <a:r>
              <a:rPr lang="fr-CA" sz="2100" dirty="0"/>
              <a:t>l’apnée et le risque d’être impliqué dans un accident grave.</a:t>
            </a:r>
            <a:endParaRPr lang="en-US" sz="2100" dirty="0"/>
          </a:p>
        </p:txBody>
      </p:sp>
      <p:pic>
        <p:nvPicPr>
          <p:cNvPr id="5" name="o.5.wav">
            <a:hlinkClick r:id="" action="ppaction://media"/>
          </p:cNvPr>
          <p:cNvPicPr>
            <a:picLocks noRot="1" noChangeAspect="1"/>
          </p:cNvPicPr>
          <p:nvPr>
            <a:wavAudioFile r:embed="rId4" name="o.5.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1 : Évaluation des acquis</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a:pPr>
            <a:r>
              <a:rPr lang="fr-CA" dirty="0"/>
              <a:t>Les troubles du sommeil qui augmentent le temps passé dans les stades de sommeil profond diminuent la vigilance et causent des accidents de la route.</a:t>
            </a:r>
            <a:endParaRPr lang="en-US" dirty="0"/>
          </a:p>
          <a:p>
            <a:pPr marL="1517650" lvl="1"/>
            <a:r>
              <a:rPr lang="en-US" b="0" i="0" dirty="0" err="1"/>
              <a:t>Vrai</a:t>
            </a:r>
            <a:r>
              <a:rPr lang="en-US" b="0" i="0" dirty="0"/>
              <a:t>.</a:t>
            </a:r>
            <a:endParaRPr lang="en-US" dirty="0"/>
          </a:p>
          <a:p>
            <a:pPr marL="1517650" lvl="1"/>
            <a:r>
              <a:rPr lang="en-US" b="0" i="0" dirty="0"/>
              <a:t>Faux.</a:t>
            </a:r>
            <a:endParaRPr lang="en-US" dirty="0"/>
          </a:p>
          <a:p>
            <a:pPr marL="342900" indent="-342900" algn="l">
              <a:spcBef>
                <a:spcPct val="20000"/>
              </a:spcBef>
              <a:buFont typeface="Arial"/>
              <a:buChar char="•"/>
            </a:pP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2"/>
            </a:pPr>
            <a:r>
              <a:rPr lang="fr-CA" dirty="0"/>
              <a:t>La recherche médicale relève 52 troubles du sommeil différents. Aux États-Unis, le nombre de personnes atteintes d’un de ces troubles est estimé à environ 37 millions.</a:t>
            </a:r>
            <a:endParaRPr lang="en-US" dirty="0"/>
          </a:p>
          <a:p>
            <a:pPr marL="1517650" lvl="1"/>
            <a:r>
              <a:rPr lang="en-US" b="0" i="0" dirty="0" err="1"/>
              <a:t>Vrai</a:t>
            </a:r>
            <a:r>
              <a:rPr lang="en-US" b="0" i="0" dirty="0"/>
              <a:t>.</a:t>
            </a:r>
            <a:endParaRPr lang="en-US" dirty="0"/>
          </a:p>
          <a:p>
            <a:pPr marL="1517650" lvl="1"/>
            <a:r>
              <a:rPr lang="en-US" b="0" i="0" dirty="0"/>
              <a:t>Faux.</a:t>
            </a:r>
            <a:endParaRPr lang="en-US" dirty="0"/>
          </a:p>
          <a:p>
            <a:pPr marL="342900" indent="-342900" algn="l">
              <a:spcBef>
                <a:spcPct val="20000"/>
              </a:spcBef>
              <a:buFont typeface="Arial"/>
              <a:buChar char="•"/>
            </a:pPr>
            <a:endParaRPr lang="en-US" dirty="0"/>
          </a:p>
        </p:txBody>
      </p:sp>
    </p:spTree>
    <p:extLst>
      <p:ext uri="{BB962C8B-B14F-4D97-AF65-F5344CB8AC3E}">
        <p14:creationId xmlns:p14="http://schemas.microsoft.com/office/powerpoint/2010/main" val="540667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444500" lvl="0" indent="-444500">
              <a:buNone/>
            </a:pPr>
            <a:r>
              <a:rPr lang="fr-CA" dirty="0"/>
              <a:t>3. Parmi les troubles du sommeil suivants, quels sont les deux plus fréquents?</a:t>
            </a:r>
            <a:endParaRPr lang="en-US" sz="2800" dirty="0"/>
          </a:p>
          <a:p>
            <a:pPr marL="457200" lvl="1" indent="0">
              <a:buNone/>
            </a:pPr>
            <a:r>
              <a:rPr lang="fr-CA" dirty="0"/>
              <a:t>a) Apnée obstructive du sommeil et insomnie.</a:t>
            </a:r>
            <a:endParaRPr lang="en-US" sz="2400" dirty="0"/>
          </a:p>
          <a:p>
            <a:pPr marL="457200" lvl="1" indent="0">
              <a:buNone/>
            </a:pPr>
            <a:r>
              <a:rPr lang="fr-CA" dirty="0"/>
              <a:t>b) Insomnie et narcolepsie.</a:t>
            </a:r>
            <a:endParaRPr lang="en-US" sz="2400" dirty="0"/>
          </a:p>
          <a:p>
            <a:pPr marL="457200" lvl="1" indent="0">
              <a:buNone/>
            </a:pPr>
            <a:r>
              <a:rPr lang="fr-CA" dirty="0"/>
              <a:t>c) Narcolepsie et syndrome des jambes sans repos.</a:t>
            </a:r>
            <a:endParaRPr lang="en-US" sz="2400" dirty="0"/>
          </a:p>
          <a:p>
            <a:pPr marL="342900" indent="-342900" algn="l">
              <a:spcBef>
                <a:spcPct val="20000"/>
              </a:spcBef>
              <a:buFont typeface="Arial"/>
              <a:buChar char="•"/>
            </a:pPr>
            <a:endParaRPr lang="en-US" dirty="0"/>
          </a:p>
        </p:txBody>
      </p:sp>
    </p:spTree>
    <p:extLst>
      <p:ext uri="{BB962C8B-B14F-4D97-AF65-F5344CB8AC3E}">
        <p14:creationId xmlns:p14="http://schemas.microsoft.com/office/powerpoint/2010/main" val="238697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0" lvl="0" indent="0">
              <a:buNone/>
              <a:tabLst>
                <a:tab pos="622300" algn="l"/>
              </a:tabLst>
            </a:pPr>
            <a:r>
              <a:rPr lang="fr-CA" dirty="0"/>
              <a:t>4. 	Une </a:t>
            </a:r>
            <a:r>
              <a:rPr lang="fr-CA" i="1" dirty="0"/>
              <a:t>apnée</a:t>
            </a:r>
            <a:r>
              <a:rPr lang="fr-CA" dirty="0"/>
              <a:t> est un arrêt brusque de la 	respiration pendant le sommeil causé par 	l’affaissement des voies respiratoires 	supérieures, ce qui bloque l’arrivée d’air 	aux 	poumons pendant plusieurs secondes, 	parfois une minute ou plus.</a:t>
            </a:r>
            <a:endParaRPr lang="en-US" dirty="0"/>
          </a:p>
          <a:p>
            <a:pPr marL="1873250" lvl="1"/>
            <a:r>
              <a:rPr lang="en-US" b="0" i="0" dirty="0" err="1"/>
              <a:t>Vrai</a:t>
            </a:r>
            <a:r>
              <a:rPr lang="en-US" b="0" i="0" dirty="0"/>
              <a:t>.</a:t>
            </a:r>
            <a:endParaRPr lang="en-US" dirty="0"/>
          </a:p>
          <a:p>
            <a:pPr marL="1873250" lvl="1"/>
            <a:r>
              <a:rPr lang="en-US" b="0" i="0" dirty="0"/>
              <a:t>Faux.</a:t>
            </a:r>
            <a:endParaRPr lang="en-US" dirty="0"/>
          </a:p>
          <a:p>
            <a:pPr marL="342900" indent="-342900" algn="l">
              <a:spcBef>
                <a:spcPct val="20000"/>
              </a:spcBef>
              <a:buFont typeface="Arial"/>
              <a:buChar char="•"/>
            </a:pPr>
            <a:endParaRPr lang="en-US" dirty="0"/>
          </a:p>
        </p:txBody>
      </p:sp>
    </p:spTree>
    <p:extLst>
      <p:ext uri="{BB962C8B-B14F-4D97-AF65-F5344CB8AC3E}">
        <p14:creationId xmlns:p14="http://schemas.microsoft.com/office/powerpoint/2010/main" val="2181305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1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33400" lvl="0" indent="-533400" defTabSz="533400">
              <a:buNone/>
            </a:pPr>
            <a:r>
              <a:rPr lang="fr-CA" dirty="0"/>
              <a:t>5. 	Des études à grande échelle portant sur des conducteurs ont montré que l’AOS est liée à un risque d’accident de __ fois plus 	élevé.</a:t>
            </a:r>
            <a:endParaRPr lang="en-US" sz="2800" dirty="0"/>
          </a:p>
          <a:p>
            <a:pPr marL="457200" lvl="1" indent="0">
              <a:buNone/>
            </a:pPr>
            <a:r>
              <a:rPr lang="fr-CA" dirty="0"/>
              <a:t>	 	a) 2 à 4.</a:t>
            </a:r>
            <a:endParaRPr lang="en-US" sz="2400" dirty="0"/>
          </a:p>
          <a:p>
            <a:pPr marL="457200" lvl="1" indent="0">
              <a:buNone/>
            </a:pPr>
            <a:r>
              <a:rPr lang="fr-CA" dirty="0"/>
              <a:t>		b) 2 à 7.</a:t>
            </a:r>
            <a:endParaRPr lang="en-US" sz="2400" dirty="0"/>
          </a:p>
          <a:p>
            <a:pPr marL="457200" lvl="1" indent="0">
              <a:buNone/>
            </a:pPr>
            <a:r>
              <a:rPr lang="fr-CA" dirty="0"/>
              <a:t>		c) 8 à 12.</a:t>
            </a:r>
            <a:endParaRPr lang="en-US" sz="2400" dirty="0"/>
          </a:p>
          <a:p>
            <a:pPr marL="457200" lvl="1" indent="0">
              <a:buNone/>
            </a:pPr>
            <a:r>
              <a:rPr lang="fr-CA" dirty="0"/>
              <a:t>		d) 15 à 20.</a:t>
            </a:r>
            <a:endParaRPr lang="en-US" sz="2400" dirty="0"/>
          </a:p>
        </p:txBody>
      </p:sp>
    </p:spTree>
    <p:extLst>
      <p:ext uri="{BB962C8B-B14F-4D97-AF65-F5344CB8AC3E}">
        <p14:creationId xmlns:p14="http://schemas.microsoft.com/office/powerpoint/2010/main" val="4240801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26626"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fr-CA" sz="3600" dirty="0"/>
              <a:t>Leçon 2 : Dépistage et évaluation des troubles du sommeil</a:t>
            </a:r>
            <a:endParaRPr lang="en-US" sz="3600" b="0" i="0" dirty="0">
              <a:solidFill>
                <a:schemeClr val="bg1"/>
              </a:solidFill>
              <a:latin typeface="Calibri"/>
              <a:ea typeface="+mj-ea"/>
              <a:cs typeface="+mj-cs"/>
            </a:endParaRPr>
          </a:p>
        </p:txBody>
      </p:sp>
      <p:pic>
        <p:nvPicPr>
          <p:cNvPr id="5" name="a.wav">
            <a:hlinkClick r:id="" action="ppaction://media"/>
          </p:cNvPr>
          <p:cNvPicPr>
            <a:picLocks noRot="1" noChangeAspect="1"/>
          </p:cNvPicPr>
          <p:nvPr>
            <a:wavAudioFile r:embed="rId2" name="a.wav"/>
          </p:nvPr>
        </p:nvPicPr>
        <p:blipFill>
          <a:blip r:embed="rId6" cstate="print"/>
          <a:stretch>
            <a:fillRect/>
          </a:stretch>
        </p:blipFill>
        <p:spPr>
          <a:xfrm>
            <a:off x="8741230" y="621574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custDataLst>
              <p:tags r:id="rId1"/>
            </p:custDataLst>
          </p:nvPr>
        </p:nvSpPr>
        <p:spPr/>
        <p:txBody>
          <a:bodyPr/>
          <a:lstStyle/>
          <a:p>
            <a:r>
              <a:rPr lang="fr-CA" sz="3600" dirty="0"/>
              <a:t>Module 8 : Présentation</a:t>
            </a:r>
            <a:endParaRPr lang="en-US" sz="3600" dirty="0"/>
          </a:p>
        </p:txBody>
      </p:sp>
      <p:sp>
        <p:nvSpPr>
          <p:cNvPr id="3" name="Content Placeholder 2"/>
          <p:cNvSpPr>
            <a:spLocks noGrp="1"/>
          </p:cNvSpPr>
          <p:nvPr>
            <p:ph idx="1"/>
            <p:custDataLst>
              <p:tags r:id="rId2"/>
            </p:custDataLst>
          </p:nvPr>
        </p:nvSpPr>
        <p:spPr/>
        <p:txBody>
          <a:bodyPr rtlCol="0">
            <a:normAutofit lnSpcReduction="10000"/>
          </a:bodyPr>
          <a:lstStyle/>
          <a:p>
            <a:pPr lvl="0"/>
            <a:r>
              <a:rPr lang="fr-CA" sz="2800" dirty="0"/>
              <a:t>Notions de base sur les troubles </a:t>
            </a:r>
            <a:br>
              <a:rPr lang="fr-CA" sz="2800" dirty="0"/>
            </a:br>
            <a:r>
              <a:rPr lang="fr-CA" sz="2800" dirty="0"/>
              <a:t>du sommeil </a:t>
            </a:r>
            <a:endParaRPr lang="en-US" sz="2800" dirty="0"/>
          </a:p>
          <a:p>
            <a:pPr lvl="0"/>
            <a:r>
              <a:rPr lang="fr-CA" sz="2800" dirty="0"/>
              <a:t>Dépistage et tests de diagnostic</a:t>
            </a:r>
          </a:p>
          <a:p>
            <a:pPr lvl="0">
              <a:buNone/>
            </a:pPr>
            <a:r>
              <a:rPr lang="fr-CA" sz="2800" dirty="0"/>
              <a:t>	d’un trouble du sommeil</a:t>
            </a:r>
            <a:endParaRPr lang="en-US" sz="2800" dirty="0"/>
          </a:p>
          <a:p>
            <a:pPr lvl="0"/>
            <a:r>
              <a:rPr lang="fr-CA" sz="2800" dirty="0"/>
              <a:t>Règlements et directives visant les conducteurs de véhicules lourds ayant des troubles du sommeil</a:t>
            </a:r>
            <a:endParaRPr lang="en-US" sz="2800" dirty="0"/>
          </a:p>
          <a:p>
            <a:pPr lvl="0"/>
            <a:r>
              <a:rPr lang="fr-CA" sz="2800" dirty="0"/>
              <a:t>Traitements de l’AOS</a:t>
            </a:r>
            <a:endParaRPr lang="en-US" sz="2800" dirty="0"/>
          </a:p>
          <a:p>
            <a:pPr lvl="0"/>
            <a:r>
              <a:rPr lang="fr-CA" sz="2800" dirty="0"/>
              <a:t>Avantages d’un traitement réussi de l’AOS et son influence salutaire sur la gestion de la fatigue au travail</a:t>
            </a:r>
            <a:endParaRPr lang="en-US" sz="2800" dirty="0"/>
          </a:p>
        </p:txBody>
      </p:sp>
      <p:pic>
        <p:nvPicPr>
          <p:cNvPr id="14341" name="Picture 5"/>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1600200"/>
            <a:ext cx="2667000" cy="1770155"/>
          </a:xfrm>
          <a:prstGeom prst="rect">
            <a:avLst/>
          </a:prstGeom>
          <a:noFill/>
          <a:extLst>
            <a:ext uri="{909E8E84-426E-40DD-AFC4-6F175D3DCCD1}">
              <a14:hiddenFill xmlns:a14="http://schemas.microsoft.com/office/drawing/2010/main">
                <a:solidFill>
                  <a:srgbClr val="FFFFFF"/>
                </a:solidFill>
              </a14:hiddenFill>
            </a:ext>
          </a:extLst>
        </p:spPr>
      </p:pic>
      <p:pic>
        <p:nvPicPr>
          <p:cNvPr id="5" name="i.2.wav">
            <a:hlinkClick r:id="" action="ppaction://media"/>
          </p:cNvPr>
          <p:cNvPicPr>
            <a:picLocks noRot="1" noChangeAspect="1"/>
          </p:cNvPicPr>
          <p:nvPr>
            <a:wavAudioFile r:embed="rId4" name="i.2.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custDataLst>
              <p:tags r:id="rId1"/>
            </p:custDataLst>
          </p:nvPr>
        </p:nvSpPr>
        <p:spPr>
          <a:xfrm>
            <a:off x="457200" y="304800"/>
            <a:ext cx="8229600" cy="1143000"/>
          </a:xfrm>
        </p:spPr>
        <p:txBody>
          <a:bodyPr/>
          <a:lstStyle/>
          <a:p>
            <a:r>
              <a:rPr lang="fr-CA" sz="3600" dirty="0"/>
              <a:t>AOS et conducteurs de véhicules lourds </a:t>
            </a:r>
            <a:r>
              <a:rPr lang="fr-CA" sz="3600"/>
              <a:t>aux États-Unis* </a:t>
            </a:r>
            <a:endParaRPr lang="en-US" sz="3600" dirty="0"/>
          </a:p>
        </p:txBody>
      </p:sp>
      <p:sp>
        <p:nvSpPr>
          <p:cNvPr id="27651" name="Content Placeholder 2"/>
          <p:cNvSpPr>
            <a:spLocks noGrp="1"/>
          </p:cNvSpPr>
          <p:nvPr>
            <p:ph idx="1"/>
            <p:custDataLst>
              <p:tags r:id="rId2"/>
            </p:custDataLst>
          </p:nvPr>
        </p:nvSpPr>
        <p:spPr>
          <a:xfrm>
            <a:off x="457200" y="1524000"/>
            <a:ext cx="8229600" cy="4800600"/>
          </a:xfrm>
        </p:spPr>
        <p:txBody>
          <a:bodyPr>
            <a:normAutofit fontScale="92500"/>
          </a:bodyPr>
          <a:lstStyle/>
          <a:p>
            <a:pPr lvl="0"/>
            <a:r>
              <a:rPr lang="fr-CA" sz="2200" dirty="0"/>
              <a:t>Les conducteurs qui ont des antécédents médicaux ou qui souffrent d’un trouble du sommeil diagnostiqué qui pourrait perturber leur capacité à conduire ne sont pas qualifiés pour conduire un véhicule lourd.</a:t>
            </a:r>
            <a:endParaRPr lang="en-US" sz="2200" dirty="0"/>
          </a:p>
          <a:p>
            <a:pPr lvl="0"/>
            <a:r>
              <a:rPr lang="fr-CA" sz="2200" dirty="0"/>
              <a:t>Les conducteurs dont l’AOS vient d’être diagnostiquée, ou encore leur médecin, doivent demander une consultation à un médecin ou à un pneumologue, afin que soit établie leur aptitude à conduire un véhicule lourd.</a:t>
            </a:r>
            <a:endParaRPr lang="en-US" sz="2200" dirty="0"/>
          </a:p>
          <a:p>
            <a:pPr lvl="0"/>
            <a:r>
              <a:rPr lang="fr-CA" sz="2200" dirty="0"/>
              <a:t>Un conducteur atteint d’AOS modérée ou grave est inapte à conduire. Pour conduire de nouveau, il doit suivre un traitement dont la réussite doit être démontrée par l’obtention d’un certificat médical établi par un pneumologue. </a:t>
            </a:r>
            <a:endParaRPr lang="en-US" sz="2200" dirty="0"/>
          </a:p>
          <a:p>
            <a:pPr marL="0" indent="0">
              <a:buNone/>
            </a:pPr>
            <a:endParaRPr lang="fr-CA" sz="1900" dirty="0"/>
          </a:p>
          <a:p>
            <a:pPr marL="0" indent="0">
              <a:buNone/>
            </a:pPr>
            <a:r>
              <a:rPr lang="fr-CA" sz="1200" dirty="0"/>
              <a:t>* Selon le règlement de la </a:t>
            </a:r>
            <a:r>
              <a:rPr lang="fr-CA" sz="1200" dirty="0" err="1"/>
              <a:t>Federal</a:t>
            </a:r>
            <a:r>
              <a:rPr lang="fr-CA" sz="1200" dirty="0"/>
              <a:t> </a:t>
            </a:r>
            <a:r>
              <a:rPr lang="fr-CA" sz="1200" dirty="0" err="1"/>
              <a:t>Motor</a:t>
            </a:r>
            <a:r>
              <a:rPr lang="fr-CA" sz="1200" dirty="0"/>
              <a:t> Carrier </a:t>
            </a:r>
            <a:r>
              <a:rPr lang="fr-CA" sz="1200" dirty="0" err="1"/>
              <a:t>Safety</a:t>
            </a:r>
            <a:r>
              <a:rPr lang="fr-CA" sz="1200" dirty="0"/>
              <a:t> Administration (FMCSA). Aux États-Unis, la FMCSA est chargée de la réglementation qui établit l’aptitude à conduire un véhicule lourd entre les États. Chacun des États établit et applique à son tour des règlements pour les conducteurs de son territoire. </a:t>
            </a:r>
            <a:endParaRPr lang="en-US" sz="1900" dirty="0"/>
          </a:p>
          <a:p>
            <a:pPr marL="0" indent="0">
              <a:buNone/>
            </a:pPr>
            <a:r>
              <a:rPr lang="en-US" sz="1900" dirty="0"/>
              <a:t> </a:t>
            </a:r>
          </a:p>
        </p:txBody>
      </p:sp>
      <p:pic>
        <p:nvPicPr>
          <p:cNvPr id="4" name="a.11.wav">
            <a:hlinkClick r:id="" action="ppaction://media"/>
          </p:cNvPr>
          <p:cNvPicPr>
            <a:picLocks noRot="1" noChangeAspect="1"/>
          </p:cNvPicPr>
          <p:nvPr>
            <a:wavAudioFile r:embed="rId3" name="a.11.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custDataLst>
              <p:tags r:id="rId1"/>
            </p:custDataLst>
          </p:nvPr>
        </p:nvSpPr>
        <p:spPr/>
        <p:txBody>
          <a:bodyPr/>
          <a:lstStyle/>
          <a:p>
            <a:r>
              <a:rPr lang="fr-CA" sz="2800" dirty="0"/>
              <a:t>Normes médicales du CCATM</a:t>
            </a:r>
            <a:r>
              <a:rPr lang="fr-CA" sz="2800" dirty="0">
                <a:solidFill>
                  <a:srgbClr val="FF0000"/>
                </a:solidFill>
              </a:rPr>
              <a:t>*</a:t>
            </a:r>
            <a:r>
              <a:rPr lang="fr-CA" sz="2800" dirty="0"/>
              <a:t> :</a:t>
            </a:r>
            <a:br>
              <a:rPr lang="fr-CA" sz="2800" dirty="0"/>
            </a:br>
            <a:r>
              <a:rPr lang="fr-CA" sz="2800" dirty="0"/>
              <a:t>conducteurs de véhicules lourds et AOS</a:t>
            </a:r>
            <a:endParaRPr lang="en-US" sz="2800" dirty="0"/>
          </a:p>
        </p:txBody>
      </p:sp>
      <p:sp>
        <p:nvSpPr>
          <p:cNvPr id="28675" name="Content Placeholder 2"/>
          <p:cNvSpPr>
            <a:spLocks noGrp="1"/>
          </p:cNvSpPr>
          <p:nvPr>
            <p:ph idx="1"/>
            <p:custDataLst>
              <p:tags r:id="rId2"/>
            </p:custDataLst>
          </p:nvPr>
        </p:nvSpPr>
        <p:spPr/>
        <p:txBody>
          <a:bodyPr/>
          <a:lstStyle/>
          <a:p>
            <a:pPr lvl="0"/>
            <a:r>
              <a:rPr lang="fr-CA" sz="2200" dirty="0"/>
              <a:t>Lors de l’évaluation médicale de la condition physique du conducteur, le dépistage des troubles du sommeil est nécessaire.</a:t>
            </a:r>
            <a:endParaRPr lang="en-US" sz="2200" dirty="0"/>
          </a:p>
          <a:p>
            <a:pPr lvl="0"/>
            <a:r>
              <a:rPr lang="fr-CA" sz="2200" dirty="0"/>
              <a:t>Le conducteur </a:t>
            </a:r>
            <a:r>
              <a:rPr lang="fr-CA" sz="2200" b="1" dirty="0"/>
              <a:t>est autorisé</a:t>
            </a:r>
            <a:r>
              <a:rPr lang="fr-CA" sz="2200" dirty="0"/>
              <a:t> à conduire toute catégorie de véhicules, </a:t>
            </a:r>
            <a:r>
              <a:rPr lang="fr-CA" sz="2200" b="1" dirty="0"/>
              <a:t>dans la mesure où</a:t>
            </a:r>
            <a:r>
              <a:rPr lang="fr-CA" sz="2200" dirty="0"/>
              <a:t> :</a:t>
            </a:r>
            <a:endParaRPr lang="en-US" sz="2200" dirty="0"/>
          </a:p>
          <a:p>
            <a:pPr lvl="1"/>
            <a:r>
              <a:rPr lang="fr-CA" sz="2200" dirty="0"/>
              <a:t>Il a une AOS non traitée, mais un IAH &lt; 20 (résultat d’un test sur le sommeil) et aucune somnolence en état de veille.</a:t>
            </a:r>
            <a:endParaRPr lang="en-US" sz="2200" dirty="0"/>
          </a:p>
          <a:p>
            <a:pPr lvl="1"/>
            <a:r>
              <a:rPr lang="fr-CA" sz="2200" dirty="0"/>
              <a:t>Il souffre d’une AOS traitée avec succès.</a:t>
            </a:r>
            <a:endParaRPr lang="en-US" sz="2200" dirty="0"/>
          </a:p>
          <a:p>
            <a:pPr lvl="0"/>
            <a:r>
              <a:rPr lang="fr-CA" sz="2200" dirty="0"/>
              <a:t>Un conducteur </a:t>
            </a:r>
            <a:r>
              <a:rPr lang="fr-CA" sz="2200" b="1" dirty="0"/>
              <a:t>ne peut </a:t>
            </a:r>
            <a:r>
              <a:rPr lang="fr-CA" sz="2200" dirty="0"/>
              <a:t>conduire un véhicule, indifféremment de sa catégorie, s’il a eu un accident après s’être endormi au volant, jusqu’à ce que son trouble du sommeil ait été traité avec succès.</a:t>
            </a:r>
            <a:endParaRPr lang="en-US" sz="2200" dirty="0"/>
          </a:p>
          <a:p>
            <a:pPr marL="342900" indent="-342900" algn="l">
              <a:spcBef>
                <a:spcPct val="20000"/>
              </a:spcBef>
              <a:buNone/>
            </a:pPr>
            <a:endParaRPr lang="en-US" sz="2000" dirty="0"/>
          </a:p>
        </p:txBody>
      </p:sp>
      <p:sp>
        <p:nvSpPr>
          <p:cNvPr id="28676" name="Rectangle 4"/>
          <p:cNvSpPr>
            <a:spLocks noChangeArrowheads="1"/>
          </p:cNvSpPr>
          <p:nvPr>
            <p:custDataLst>
              <p:tags r:id="rId3"/>
            </p:custDataLst>
          </p:nvPr>
        </p:nvSpPr>
        <p:spPr bwMode="auto">
          <a:xfrm>
            <a:off x="698500" y="5600700"/>
            <a:ext cx="777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None/>
            </a:pPr>
            <a:r>
              <a:rPr lang="en-US" b="1" i="0" dirty="0">
                <a:solidFill>
                  <a:srgbClr val="FF0000"/>
                </a:solidFill>
                <a:latin typeface="Arial"/>
                <a:ea typeface="+mn-ea"/>
                <a:cs typeface="Arial"/>
              </a:rPr>
              <a:t>*</a:t>
            </a:r>
            <a:r>
              <a:rPr lang="fr-CA" dirty="0"/>
              <a:t> Mises à jour selon la déclaration du Conseil canadien des administrateurs en transport motorisé (CCATM).</a:t>
            </a:r>
            <a:endParaRPr lang="en-US" b="0" i="0" dirty="0">
              <a:solidFill>
                <a:schemeClr val="tx1"/>
              </a:solidFill>
              <a:latin typeface="Arial"/>
              <a:ea typeface="+mn-ea"/>
              <a:cs typeface="Arial"/>
            </a:endParaRPr>
          </a:p>
        </p:txBody>
      </p:sp>
      <p:pic>
        <p:nvPicPr>
          <p:cNvPr id="5" name="a.12.wav">
            <a:hlinkClick r:id="" action="ppaction://media"/>
          </p:cNvPr>
          <p:cNvPicPr>
            <a:picLocks noRot="1" noChangeAspect="1"/>
          </p:cNvPicPr>
          <p:nvPr>
            <a:wavAudioFile r:embed="rId4" name="a.12.wav"/>
          </p:nvPr>
        </p:nvPicPr>
        <p:blipFill>
          <a:blip r:embed="rId7"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3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CA" dirty="0"/>
              <a:t>FMCSA : groupe de médecins experts</a:t>
            </a:r>
            <a:endParaRPr lang="en-US" dirty="0"/>
          </a:p>
        </p:txBody>
      </p:sp>
      <p:sp>
        <p:nvSpPr>
          <p:cNvPr id="3" name="Content Placeholder 2"/>
          <p:cNvSpPr>
            <a:spLocks noGrp="1"/>
          </p:cNvSpPr>
          <p:nvPr>
            <p:ph idx="1"/>
            <p:custDataLst>
              <p:tags r:id="rId2"/>
            </p:custDataLst>
          </p:nvPr>
        </p:nvSpPr>
        <p:spPr>
          <a:xfrm>
            <a:off x="457200" y="1600200"/>
            <a:ext cx="8229600" cy="4724400"/>
          </a:xfrm>
        </p:spPr>
        <p:txBody>
          <a:bodyPr>
            <a:normAutofit lnSpcReduction="10000"/>
          </a:bodyPr>
          <a:lstStyle/>
          <a:p>
            <a:pPr marL="266700" indent="-266700">
              <a:buNone/>
            </a:pPr>
            <a:r>
              <a:rPr lang="fr-CA" sz="2600" dirty="0"/>
              <a:t>• Le groupe de médecins experts fournit des avis et des conseils à la </a:t>
            </a:r>
            <a:r>
              <a:rPr lang="fr-CA" sz="2600" dirty="0" err="1"/>
              <a:t>Federal</a:t>
            </a:r>
            <a:r>
              <a:rPr lang="fr-CA" sz="2600" dirty="0"/>
              <a:t> </a:t>
            </a:r>
            <a:r>
              <a:rPr lang="fr-CA" sz="2600" dirty="0" err="1"/>
              <a:t>Motor</a:t>
            </a:r>
            <a:r>
              <a:rPr lang="fr-CA" sz="2600" dirty="0"/>
              <a:t> Carrier </a:t>
            </a:r>
            <a:r>
              <a:rPr lang="fr-CA" sz="2600" dirty="0" err="1"/>
              <a:t>Safety</a:t>
            </a:r>
            <a:r>
              <a:rPr lang="fr-CA" sz="2600" dirty="0"/>
              <a:t> Administration </a:t>
            </a:r>
            <a:r>
              <a:rPr lang="fr-CA" sz="2800" dirty="0"/>
              <a:t>(</a:t>
            </a:r>
            <a:r>
              <a:rPr lang="fr-CA" sz="2600" dirty="0"/>
              <a:t>FMCSA) sur des normes médicales, des orientations et des recherches sur la qualification médicale des conducteurs de véhicules lourds.</a:t>
            </a:r>
          </a:p>
          <a:p>
            <a:pPr marL="266700" indent="-266700">
              <a:buNone/>
            </a:pPr>
            <a:r>
              <a:rPr lang="fr-CA" sz="2600" dirty="0"/>
              <a:t>• Il a fait quelques recommandations concernant les troubles du sommeil.</a:t>
            </a:r>
          </a:p>
          <a:p>
            <a:pPr marL="266700" indent="-266700">
              <a:buNone/>
            </a:pPr>
            <a:r>
              <a:rPr lang="fr-CA" sz="2600" dirty="0"/>
              <a:t>• Ses recommandations sont disponibles pour les médecins, qui peuvent les utiliser comme des outils de bonnes pratiques.</a:t>
            </a:r>
          </a:p>
          <a:p>
            <a:pPr marL="266700" indent="-266700">
              <a:buNone/>
            </a:pPr>
            <a:r>
              <a:rPr lang="fr-CA" sz="2600" dirty="0"/>
              <a:t>• Ses recommandations ne sont pas officiellement des orientations ou des politiques de la FMCSA.</a:t>
            </a:r>
            <a:endParaRPr lang="en-US" sz="2600" dirty="0"/>
          </a:p>
        </p:txBody>
      </p:sp>
      <p:pic>
        <p:nvPicPr>
          <p:cNvPr id="4" name="a.13.wav">
            <a:hlinkClick r:id="" action="ppaction://media"/>
          </p:cNvPr>
          <p:cNvPicPr>
            <a:picLocks noRot="1" noChangeAspect="1"/>
          </p:cNvPicPr>
          <p:nvPr>
            <a:wavAudioFile r:embed="rId3" name="a.13.wav"/>
          </p:nvPr>
        </p:nvPicPr>
        <p:blipFill>
          <a:blip r:embed="rId6" cstate="print"/>
          <a:stretch>
            <a:fillRect/>
          </a:stretch>
        </p:blipFill>
        <p:spPr>
          <a:xfrm>
            <a:off x="8686800" y="6096000"/>
            <a:ext cx="304800" cy="304800"/>
          </a:xfrm>
          <a:prstGeom prst="rect">
            <a:avLst/>
          </a:prstGeom>
        </p:spPr>
      </p:pic>
    </p:spTree>
    <p:extLst>
      <p:ext uri="{BB962C8B-B14F-4D97-AF65-F5344CB8AC3E}">
        <p14:creationId xmlns:p14="http://schemas.microsoft.com/office/powerpoint/2010/main" val="123530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custDataLst>
              <p:tags r:id="rId1"/>
            </p:custDataLst>
          </p:nvPr>
        </p:nvSpPr>
        <p:spPr>
          <a:xfrm>
            <a:off x="381000" y="304800"/>
            <a:ext cx="8382000" cy="1173162"/>
          </a:xfrm>
        </p:spPr>
        <p:txBody>
          <a:bodyPr/>
          <a:lstStyle/>
          <a:p>
            <a:r>
              <a:rPr lang="fr-CA" sz="2800" dirty="0"/>
              <a:t>Recommandations du groupe de médecins experts de la FMSCA</a:t>
            </a:r>
            <a:r>
              <a:rPr lang="fr-CA" sz="2800" b="1" baseline="30000" dirty="0">
                <a:solidFill>
                  <a:srgbClr val="FF0000"/>
                </a:solidFill>
              </a:rPr>
              <a:t>*</a:t>
            </a:r>
            <a:r>
              <a:rPr lang="fr-CA" sz="2800" dirty="0"/>
              <a:t> sur le dépistage des troubles du sommeil</a:t>
            </a:r>
            <a:endParaRPr lang="en-US" sz="2800" dirty="0"/>
          </a:p>
        </p:txBody>
      </p:sp>
      <p:sp>
        <p:nvSpPr>
          <p:cNvPr id="29699" name="Content Placeholder 2"/>
          <p:cNvSpPr>
            <a:spLocks noGrp="1"/>
          </p:cNvSpPr>
          <p:nvPr>
            <p:ph idx="1"/>
            <p:custDataLst>
              <p:tags r:id="rId2"/>
            </p:custDataLst>
          </p:nvPr>
        </p:nvSpPr>
        <p:spPr>
          <a:xfrm>
            <a:off x="457200" y="1600201"/>
            <a:ext cx="8229600" cy="3505200"/>
          </a:xfrm>
        </p:spPr>
        <p:txBody>
          <a:bodyPr/>
          <a:lstStyle/>
          <a:p>
            <a:pPr lvl="0"/>
            <a:r>
              <a:rPr lang="fr-CA" sz="2700" dirty="0"/>
              <a:t>Les conducteurs doivent subir un test de dépistage des troubles du sommeil. </a:t>
            </a:r>
            <a:endParaRPr lang="en-US" sz="2700" dirty="0"/>
          </a:p>
          <a:p>
            <a:pPr lvl="0"/>
            <a:r>
              <a:rPr lang="fr-CA" sz="2700" dirty="0"/>
              <a:t>Les conducteurs à risque élevé doivent passer des tests plus poussés pour diagnostiquer les troubles du sommeil :</a:t>
            </a:r>
            <a:endParaRPr lang="en-US" sz="2700" dirty="0"/>
          </a:p>
          <a:p>
            <a:pPr lvl="1"/>
            <a:r>
              <a:rPr lang="fr-CA" sz="2400" dirty="0"/>
              <a:t>Ceux à risque élevé : questionnaire de dépistage.</a:t>
            </a:r>
            <a:endParaRPr lang="en-US" sz="2400" dirty="0"/>
          </a:p>
          <a:p>
            <a:pPr lvl="1"/>
            <a:r>
              <a:rPr lang="fr-CA" sz="2400" dirty="0"/>
              <a:t>Ceux avec un indice de masse corporelle (IMC) ≥ 33. </a:t>
            </a:r>
            <a:endParaRPr lang="en-US" sz="2400" dirty="0"/>
          </a:p>
          <a:p>
            <a:pPr lvl="1"/>
            <a:r>
              <a:rPr lang="fr-CA" sz="2400" dirty="0"/>
              <a:t>Ceux jugés à haut risque par le médecin. </a:t>
            </a:r>
            <a:endParaRPr lang="en-US" sz="2400" dirty="0"/>
          </a:p>
        </p:txBody>
      </p:sp>
      <p:sp>
        <p:nvSpPr>
          <p:cNvPr id="29700" name="TextBox 1"/>
          <p:cNvSpPr txBox="1">
            <a:spLocks noChangeArrowheads="1"/>
          </p:cNvSpPr>
          <p:nvPr>
            <p:custDataLst>
              <p:tags r:id="rId3"/>
            </p:custDataLst>
          </p:nvPr>
        </p:nvSpPr>
        <p:spPr bwMode="auto">
          <a:xfrm>
            <a:off x="685800" y="5188803"/>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buNone/>
            </a:pPr>
            <a:r>
              <a:rPr lang="en-US" sz="1600" b="1" i="0" dirty="0">
                <a:solidFill>
                  <a:schemeClr val="tx1"/>
                </a:solidFill>
                <a:latin typeface="Calibri"/>
                <a:ea typeface="+mn-ea"/>
                <a:cs typeface="Arial"/>
              </a:rPr>
              <a:t> </a:t>
            </a:r>
            <a:r>
              <a:rPr lang="en-US" b="1" i="0" baseline="20000" dirty="0">
                <a:solidFill>
                  <a:srgbClr val="FF0000"/>
                </a:solidFill>
                <a:latin typeface="Calibri"/>
                <a:ea typeface="+mn-ea"/>
                <a:cs typeface="Arial"/>
              </a:rPr>
              <a:t>*</a:t>
            </a:r>
            <a:r>
              <a:rPr lang="fr-CA" sz="1600" dirty="0"/>
              <a:t> Modifiées selon les recommandations du groupe de médecins experts de la FMSCA. Les normes et les recommandations du CCATM en transport motorisé peuvent différer.</a:t>
            </a:r>
            <a:endParaRPr lang="en-US" sz="1600" dirty="0">
              <a:latin typeface="Calibri" pitchFamily="34" charset="0"/>
            </a:endParaRPr>
          </a:p>
        </p:txBody>
      </p:sp>
      <p:pic>
        <p:nvPicPr>
          <p:cNvPr id="5" name="a.14.wav">
            <a:hlinkClick r:id="" action="ppaction://media"/>
          </p:cNvPr>
          <p:cNvPicPr>
            <a:picLocks noRot="1" noChangeAspect="1"/>
          </p:cNvPicPr>
          <p:nvPr>
            <a:wavAudioFile r:embed="rId4" name="a.14.wav"/>
          </p:nvPr>
        </p:nvPicPr>
        <p:blipFill>
          <a:blip r:embed="rId7"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042190" y="2895600"/>
            <a:ext cx="3949410" cy="2651613"/>
          </a:xfrm>
          <a:prstGeom prst="rect">
            <a:avLst/>
          </a:prstGeom>
          <a:noFill/>
          <a:extLst>
            <a:ext uri="{909E8E84-426E-40DD-AFC4-6F175D3DCCD1}">
              <a14:hiddenFill xmlns:a14="http://schemas.microsoft.com/office/drawing/2010/main">
                <a:solidFill>
                  <a:srgbClr val="FFFFFF"/>
                </a:solidFill>
              </a14:hiddenFill>
            </a:ext>
          </a:extLst>
        </p:spPr>
      </p:pic>
      <p:sp>
        <p:nvSpPr>
          <p:cNvPr id="30722" name="Title 1"/>
          <p:cNvSpPr>
            <a:spLocks noGrp="1"/>
          </p:cNvSpPr>
          <p:nvPr>
            <p:ph type="title"/>
            <p:custDataLst>
              <p:tags r:id="rId2"/>
            </p:custDataLst>
          </p:nvPr>
        </p:nvSpPr>
        <p:spPr/>
        <p:txBody>
          <a:bodyPr/>
          <a:lstStyle/>
          <a:p>
            <a:r>
              <a:rPr lang="fr-CA" sz="3600" dirty="0"/>
              <a:t>Dépistage des troubles du sommeil</a:t>
            </a:r>
            <a:endParaRPr lang="en-US" sz="3600" dirty="0"/>
          </a:p>
        </p:txBody>
      </p:sp>
      <p:sp>
        <p:nvSpPr>
          <p:cNvPr id="30723" name="Content Placeholder 2"/>
          <p:cNvSpPr>
            <a:spLocks noGrp="1"/>
          </p:cNvSpPr>
          <p:nvPr>
            <p:ph idx="1"/>
            <p:custDataLst>
              <p:tags r:id="rId3"/>
            </p:custDataLst>
          </p:nvPr>
        </p:nvSpPr>
        <p:spPr/>
        <p:txBody>
          <a:bodyPr/>
          <a:lstStyle/>
          <a:p>
            <a:pPr lvl="0"/>
            <a:r>
              <a:rPr lang="fr-CA" sz="2800" dirty="0"/>
              <a:t>Le dépistage est un moyen efficace pour cibler les personnes à risque qui ont besoin de passer un test de sommeil pour confirmer la présence d’un trouble du sommeil et sa gravité. </a:t>
            </a:r>
            <a:endParaRPr lang="en-US" sz="2800" dirty="0"/>
          </a:p>
          <a:p>
            <a:r>
              <a:rPr lang="fr-CA" sz="2800" dirty="0"/>
              <a:t>Les meilleures méthodes de                                     dépistage combinent des                                  informations sur les                                caractéristiques physiques                                                     de la personne et ses                                                   réponses à un questionnaire.</a:t>
            </a:r>
            <a:endParaRPr lang="en-US" sz="2800" b="0" i="0" dirty="0">
              <a:solidFill>
                <a:schemeClr val="tx1"/>
              </a:solidFill>
              <a:latin typeface="Calibri"/>
              <a:ea typeface="+mn-ea"/>
              <a:cs typeface="+mn-cs"/>
            </a:endParaRPr>
          </a:p>
        </p:txBody>
      </p:sp>
      <p:pic>
        <p:nvPicPr>
          <p:cNvPr id="5" name="a.21.wav">
            <a:hlinkClick r:id="" action="ppaction://media"/>
          </p:cNvPr>
          <p:cNvPicPr>
            <a:picLocks noRot="1" noChangeAspect="1"/>
          </p:cNvPicPr>
          <p:nvPr>
            <a:wavAudioFile r:embed="rId4" name="a.21.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custDataLst>
              <p:tags r:id="rId1"/>
            </p:custDataLst>
          </p:nvPr>
        </p:nvSpPr>
        <p:spPr/>
        <p:txBody>
          <a:bodyPr>
            <a:noAutofit/>
          </a:bodyPr>
          <a:lstStyle/>
          <a:p>
            <a:r>
              <a:rPr lang="fr-CA" sz="4000" dirty="0"/>
              <a:t>Avantages du dépistage de l’AOS</a:t>
            </a:r>
            <a:endParaRPr lang="en-US" sz="4000" dirty="0"/>
          </a:p>
        </p:txBody>
      </p:sp>
      <p:sp>
        <p:nvSpPr>
          <p:cNvPr id="31748" name="Content Placeholder 2"/>
          <p:cNvSpPr>
            <a:spLocks noGrp="1"/>
          </p:cNvSpPr>
          <p:nvPr>
            <p:ph idx="1"/>
            <p:custDataLst>
              <p:tags r:id="rId2"/>
            </p:custDataLst>
          </p:nvPr>
        </p:nvSpPr>
        <p:spPr>
          <a:xfrm>
            <a:off x="455613" y="1600200"/>
            <a:ext cx="8229600" cy="4724400"/>
          </a:xfrm>
        </p:spPr>
        <p:txBody>
          <a:bodyPr/>
          <a:lstStyle/>
          <a:p>
            <a:pPr lvl="0"/>
            <a:r>
              <a:rPr lang="fr-CA" sz="2400" b="1" dirty="0"/>
              <a:t>Sécurité :</a:t>
            </a:r>
          </a:p>
          <a:p>
            <a:pPr lvl="1"/>
            <a:r>
              <a:rPr lang="fr-CA" sz="2200" dirty="0"/>
              <a:t>Le dépistage permet de cibler les conducteurs de véhicules lourds à risque élevé de souffrir d’un trouble du sommeil et qui doivent passer des tests de dépistage de l’AOS.</a:t>
            </a:r>
            <a:endParaRPr lang="en-US" sz="2200" dirty="0"/>
          </a:p>
          <a:p>
            <a:pPr lvl="0"/>
            <a:r>
              <a:rPr lang="fr-CA" sz="2400" b="1" dirty="0"/>
              <a:t>Santé</a:t>
            </a:r>
            <a:r>
              <a:rPr lang="fr-CA" sz="2400" dirty="0"/>
              <a:t> </a:t>
            </a:r>
            <a:r>
              <a:rPr lang="fr-CA" sz="2400" b="1" dirty="0"/>
              <a:t>:</a:t>
            </a:r>
          </a:p>
          <a:p>
            <a:pPr lvl="1"/>
            <a:r>
              <a:rPr lang="fr-CA" sz="2200" dirty="0"/>
              <a:t>Le dépistage peut donner lieu à un traitement médical rapide qui améliorera la santé et la qualité de vie des conducteurs :</a:t>
            </a:r>
            <a:endParaRPr lang="en-US" sz="2200" dirty="0"/>
          </a:p>
          <a:p>
            <a:pPr lvl="2"/>
            <a:r>
              <a:rPr lang="fr-CA" sz="2000" dirty="0"/>
              <a:t>Le traitement de l’AOS aide à réduire les risques futurs de maladies chroniques.</a:t>
            </a:r>
            <a:endParaRPr lang="en-US" sz="2000" dirty="0"/>
          </a:p>
          <a:p>
            <a:pPr lvl="2"/>
            <a:r>
              <a:rPr lang="fr-CA" sz="2000" dirty="0"/>
              <a:t>Le traitement de l’AOS réduit la sévérité de maladies graves comme l’hypertension artérielle.</a:t>
            </a:r>
            <a:endParaRPr lang="en-US" sz="2000" b="0" i="0" dirty="0"/>
          </a:p>
        </p:txBody>
      </p:sp>
      <p:pic>
        <p:nvPicPr>
          <p:cNvPr id="4" name="a.22.wav">
            <a:hlinkClick r:id="" action="ppaction://media"/>
          </p:cNvPr>
          <p:cNvPicPr>
            <a:picLocks noRot="1" noChangeAspect="1"/>
          </p:cNvPicPr>
          <p:nvPr>
            <a:wavAudioFile r:embed="rId3" name="a.22.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custDataLst>
              <p:tags r:id="rId1"/>
            </p:custDataLst>
          </p:nvPr>
        </p:nvSpPr>
        <p:spPr>
          <a:xfrm>
            <a:off x="304800" y="274638"/>
            <a:ext cx="8458200" cy="1143000"/>
          </a:xfrm>
        </p:spPr>
        <p:txBody>
          <a:bodyPr/>
          <a:lstStyle/>
          <a:p>
            <a:r>
              <a:rPr lang="fr-CA" sz="3600" dirty="0"/>
              <a:t>Facteurs prédictifs pour le dépistage de l’AOS : signes et symptômes (1 de 4)</a:t>
            </a:r>
            <a:endParaRPr lang="en-US" sz="3600" dirty="0"/>
          </a:p>
        </p:txBody>
      </p:sp>
      <p:sp>
        <p:nvSpPr>
          <p:cNvPr id="32771" name="Content Placeholder 6"/>
          <p:cNvSpPr>
            <a:spLocks noGrp="1"/>
          </p:cNvSpPr>
          <p:nvPr>
            <p:ph idx="1"/>
            <p:custDataLst>
              <p:tags r:id="rId2"/>
            </p:custDataLst>
          </p:nvPr>
        </p:nvSpPr>
        <p:spPr>
          <a:xfrm>
            <a:off x="3556000" y="1552575"/>
            <a:ext cx="5588000" cy="2209800"/>
          </a:xfrm>
        </p:spPr>
        <p:txBody>
          <a:bodyPr/>
          <a:lstStyle/>
          <a:p>
            <a:pPr lvl="0"/>
            <a:r>
              <a:rPr lang="fr-CA" sz="2100" dirty="0"/>
              <a:t>Forts ronflements : des membres de la famille peuvent se plaindre de ne pouvoir dormir</a:t>
            </a:r>
            <a:endParaRPr lang="en-US" sz="2100" dirty="0"/>
          </a:p>
          <a:p>
            <a:pPr lvl="0"/>
            <a:r>
              <a:rPr lang="fr-CA" sz="2100" dirty="0"/>
              <a:t>Réveils soudains, en sursaut, halètements ou arrêts de la respiration</a:t>
            </a:r>
            <a:endParaRPr lang="en-US" sz="2100" dirty="0"/>
          </a:p>
          <a:p>
            <a:pPr lvl="0"/>
            <a:r>
              <a:rPr lang="fr-CA" sz="2100" dirty="0"/>
              <a:t>Sensation d’être épuisé après le sommeil</a:t>
            </a:r>
            <a:endParaRPr lang="en-US" sz="2100" dirty="0"/>
          </a:p>
          <a:p>
            <a:pPr lvl="0"/>
            <a:r>
              <a:rPr lang="fr-CA" sz="2100" dirty="0"/>
              <a:t>Migraines matinales et gorge sèche</a:t>
            </a:r>
            <a:endParaRPr lang="en-US" sz="2100" dirty="0"/>
          </a:p>
        </p:txBody>
      </p:sp>
      <p:sp>
        <p:nvSpPr>
          <p:cNvPr id="32772" name="Content Placeholder 6"/>
          <p:cNvSpPr>
            <a:spLocks noGrp="1"/>
          </p:cNvSpPr>
          <p:nvPr>
            <p:ph sz="half" idx="4294967295"/>
            <p:custDataLst>
              <p:tags r:id="rId3"/>
            </p:custDataLst>
          </p:nvPr>
        </p:nvSpPr>
        <p:spPr>
          <a:xfrm>
            <a:off x="304800" y="4191000"/>
            <a:ext cx="4800600" cy="2286000"/>
          </a:xfrm>
        </p:spPr>
        <p:txBody>
          <a:bodyPr/>
          <a:lstStyle/>
          <a:p>
            <a:pPr lvl="0"/>
            <a:r>
              <a:rPr lang="fr-CA" sz="2100" dirty="0"/>
              <a:t>Miction excessive pendant la nuit (besoin d’uriner)</a:t>
            </a:r>
            <a:endParaRPr lang="en-US" sz="2100" dirty="0"/>
          </a:p>
          <a:p>
            <a:pPr lvl="0"/>
            <a:r>
              <a:rPr lang="fr-CA" sz="2100" dirty="0"/>
              <a:t>Somnolence excessive au travail</a:t>
            </a:r>
            <a:endParaRPr lang="en-US" sz="2100" dirty="0"/>
          </a:p>
          <a:p>
            <a:pPr lvl="0"/>
            <a:r>
              <a:rPr lang="fr-CA" sz="2100" dirty="0"/>
              <a:t>Trous de mémoire, troubles du raisonnement, irritabilité</a:t>
            </a:r>
            <a:endParaRPr lang="en-US" sz="2100" dirty="0"/>
          </a:p>
        </p:txBody>
      </p:sp>
      <p:pic>
        <p:nvPicPr>
          <p:cNvPr id="32775" name="Picture 7"/>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1828800"/>
            <a:ext cx="29858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257800" y="4024705"/>
            <a:ext cx="3352800" cy="2223695"/>
          </a:xfrm>
          <a:prstGeom prst="rect">
            <a:avLst/>
          </a:prstGeom>
          <a:noFill/>
          <a:extLst>
            <a:ext uri="{909E8E84-426E-40DD-AFC4-6F175D3DCCD1}">
              <a14:hiddenFill xmlns:a14="http://schemas.microsoft.com/office/drawing/2010/main">
                <a:solidFill>
                  <a:srgbClr val="FFFFFF"/>
                </a:solidFill>
              </a14:hiddenFill>
            </a:ext>
          </a:extLst>
        </p:spPr>
      </p:pic>
      <p:pic>
        <p:nvPicPr>
          <p:cNvPr id="7" name="a.23.wav">
            <a:hlinkClick r:id="" action="ppaction://media"/>
          </p:cNvPr>
          <p:cNvPicPr>
            <a:picLocks noRot="1" noChangeAspect="1"/>
          </p:cNvPicPr>
          <p:nvPr>
            <a:wavAudioFile r:embed="rId6" name="a.23.wav"/>
          </p:nvPr>
        </p:nvPicPr>
        <p:blipFill>
          <a:blip r:embed="rId11"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32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781800" y="3817937"/>
            <a:ext cx="2133600"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Content Placeholder 2"/>
          <p:cNvSpPr>
            <a:spLocks noGrp="1"/>
          </p:cNvSpPr>
          <p:nvPr>
            <p:ph idx="1"/>
            <p:custDataLst>
              <p:tags r:id="rId2"/>
            </p:custDataLst>
          </p:nvPr>
        </p:nvSpPr>
        <p:spPr/>
        <p:txBody>
          <a:bodyPr/>
          <a:lstStyle/>
          <a:p>
            <a:pPr lvl="0"/>
            <a:r>
              <a:rPr lang="fr-CA" sz="2800" dirty="0"/>
              <a:t>Surplus de poids, de masse corporelle par rapport à la taille :</a:t>
            </a:r>
            <a:endParaRPr lang="en-US" sz="2400" dirty="0"/>
          </a:p>
          <a:p>
            <a:pPr lvl="1"/>
            <a:r>
              <a:rPr lang="fr-CA" sz="2400" dirty="0"/>
              <a:t>60 % des conducteurs de véhicules lourds qui sont atteints d’AOS ont un surplus de poids </a:t>
            </a:r>
            <a:endParaRPr lang="en-US" sz="2000" dirty="0"/>
          </a:p>
          <a:p>
            <a:pPr lvl="1"/>
            <a:r>
              <a:rPr lang="fr-CA" sz="2400" dirty="0"/>
              <a:t>IMC : surplus de poids ≥ 25; obésité ≥ 30</a:t>
            </a:r>
            <a:endParaRPr lang="en-US" sz="2000" dirty="0"/>
          </a:p>
          <a:p>
            <a:pPr lvl="0"/>
            <a:r>
              <a:rPr lang="fr-CA" sz="2800" dirty="0"/>
              <a:t>Circonférence du cou :</a:t>
            </a:r>
            <a:endParaRPr lang="en-US" sz="2400" dirty="0"/>
          </a:p>
          <a:p>
            <a:pPr lvl="1"/>
            <a:r>
              <a:rPr lang="fr-CA" sz="2400" dirty="0"/>
              <a:t>Supérieure à 43 cm pour les hommes</a:t>
            </a:r>
            <a:endParaRPr lang="en-US" sz="2000" dirty="0"/>
          </a:p>
          <a:p>
            <a:pPr lvl="0"/>
            <a:r>
              <a:rPr lang="fr-CA" sz="2800" dirty="0"/>
              <a:t>Circonférence de la taille :</a:t>
            </a:r>
            <a:endParaRPr lang="en-US" sz="2400" dirty="0"/>
          </a:p>
          <a:p>
            <a:pPr lvl="1"/>
            <a:r>
              <a:rPr lang="fr-CA" sz="2400" dirty="0"/>
              <a:t>Supérieure à 102 cm pour les hommes,                                plus de 91 cm pour les femmes</a:t>
            </a:r>
            <a:endParaRPr lang="en-US" sz="2000" dirty="0"/>
          </a:p>
          <a:p>
            <a:pPr lvl="1">
              <a:spcBef>
                <a:spcPts val="400"/>
              </a:spcBef>
            </a:pPr>
            <a:endParaRPr lang="en-US" sz="2000" b="0" i="0" dirty="0"/>
          </a:p>
        </p:txBody>
      </p:sp>
      <p:sp>
        <p:nvSpPr>
          <p:cNvPr id="33797" name="Title 2"/>
          <p:cNvSpPr>
            <a:spLocks noGrp="1"/>
          </p:cNvSpPr>
          <p:nvPr>
            <p:ph type="title"/>
            <p:custDataLst>
              <p:tags r:id="rId3"/>
            </p:custDataLst>
          </p:nvPr>
        </p:nvSpPr>
        <p:spPr/>
        <p:txBody>
          <a:bodyPr/>
          <a:lstStyle/>
          <a:p>
            <a:r>
              <a:rPr lang="fr-CA" sz="3600" dirty="0"/>
              <a:t>Facteurs prédictifs pour le dépistage de l’AOS : signes et symptômes (2 de 4)</a:t>
            </a:r>
            <a:endParaRPr lang="en-US" sz="3600" dirty="0"/>
          </a:p>
        </p:txBody>
      </p:sp>
      <p:pic>
        <p:nvPicPr>
          <p:cNvPr id="5" name="a.24.wav">
            <a:hlinkClick r:id="" action="ppaction://media"/>
          </p:cNvPr>
          <p:cNvPicPr>
            <a:picLocks noRot="1" noChangeAspect="1"/>
          </p:cNvPicPr>
          <p:nvPr>
            <a:wavAudioFile r:embed="rId4" name="a.24.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705600" y="2667000"/>
            <a:ext cx="2209800"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itle 1"/>
          <p:cNvSpPr>
            <a:spLocks noGrp="1"/>
          </p:cNvSpPr>
          <p:nvPr>
            <p:ph type="title"/>
            <p:custDataLst>
              <p:tags r:id="rId2"/>
            </p:custDataLst>
          </p:nvPr>
        </p:nvSpPr>
        <p:spPr>
          <a:xfrm>
            <a:off x="381000" y="228600"/>
            <a:ext cx="8382000" cy="1143000"/>
          </a:xfrm>
        </p:spPr>
        <p:txBody>
          <a:bodyPr rtlCol="0">
            <a:normAutofit fontScale="90000"/>
          </a:bodyPr>
          <a:lstStyle/>
          <a:p>
            <a:r>
              <a:rPr lang="fr-CA" sz="4000" dirty="0"/>
              <a:t>Facteurs prédictifs pour le dépistage de l’AOS : signes et symptômes (3 de 4)</a:t>
            </a:r>
            <a:endParaRPr lang="en-US" sz="4000" dirty="0"/>
          </a:p>
        </p:txBody>
      </p:sp>
      <p:sp>
        <p:nvSpPr>
          <p:cNvPr id="34819" name="Content Placeholder 2"/>
          <p:cNvSpPr>
            <a:spLocks noGrp="1"/>
          </p:cNvSpPr>
          <p:nvPr>
            <p:ph idx="1"/>
            <p:custDataLst>
              <p:tags r:id="rId3"/>
            </p:custDataLst>
          </p:nvPr>
        </p:nvSpPr>
        <p:spPr>
          <a:xfrm>
            <a:off x="457200" y="1524000"/>
            <a:ext cx="8534400" cy="4038600"/>
          </a:xfrm>
        </p:spPr>
        <p:txBody>
          <a:bodyPr/>
          <a:lstStyle/>
          <a:p>
            <a:pPr lvl="0"/>
            <a:r>
              <a:rPr lang="fr-CA" sz="2400" dirty="0"/>
              <a:t>Vous n’avez pas besoin d’avoir un surplus de poids pour souffrir d’AOS! </a:t>
            </a:r>
            <a:endParaRPr lang="en-US" sz="2000" dirty="0"/>
          </a:p>
          <a:p>
            <a:pPr lvl="2"/>
            <a:r>
              <a:rPr lang="fr-CA" sz="1800" dirty="0"/>
              <a:t>Environ un conducteur de véhicule lourd sur quatre qui souffre d’AOS n’a pas de surplus de poids ou n’est pas obèse.</a:t>
            </a:r>
            <a:endParaRPr lang="en-US" sz="1600" dirty="0"/>
          </a:p>
          <a:p>
            <a:pPr lvl="0"/>
            <a:r>
              <a:rPr lang="fr-CA" sz="2400" dirty="0"/>
              <a:t>Chez les personnes souffrant d’AOS, on                                            observe un menton fuyant (mâchoire en                                          retrait) ou une langue de grande taille qui                                        risque d’obstruer les voies respiratoires </a:t>
            </a:r>
            <a:br>
              <a:rPr lang="fr-CA" sz="2400" dirty="0"/>
            </a:br>
            <a:r>
              <a:rPr lang="fr-CA" sz="2400" dirty="0"/>
              <a:t>supérieures, causant ainsi une AOS plus grave.</a:t>
            </a:r>
            <a:endParaRPr lang="en-US" sz="2000" dirty="0"/>
          </a:p>
          <a:p>
            <a:pPr lvl="0"/>
            <a:r>
              <a:rPr lang="fr-CA" sz="2400" dirty="0"/>
              <a:t>Dans ces cas-là, de forts antécédents familiaux                                                  ou l’origine ethnique contribuent au risque                                      de souffrir d’AOS.</a:t>
            </a:r>
            <a:endParaRPr lang="en-US" sz="2000" dirty="0"/>
          </a:p>
        </p:txBody>
      </p:sp>
      <p:pic>
        <p:nvPicPr>
          <p:cNvPr id="6" name="a.25.wav">
            <a:hlinkClick r:id="" action="ppaction://media"/>
          </p:cNvPr>
          <p:cNvPicPr>
            <a:picLocks noRot="1" noChangeAspect="1"/>
          </p:cNvPicPr>
          <p:nvPr>
            <a:wavAudioFile r:embed="rId4" name="a.25.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custDataLst>
              <p:tags r:id="rId1"/>
            </p:custDataLst>
          </p:nvPr>
        </p:nvSpPr>
        <p:spPr>
          <a:xfrm>
            <a:off x="457200" y="274638"/>
            <a:ext cx="8305800" cy="1143000"/>
          </a:xfrm>
        </p:spPr>
        <p:txBody>
          <a:bodyPr/>
          <a:lstStyle/>
          <a:p>
            <a:r>
              <a:rPr lang="fr-CA" sz="3600" dirty="0"/>
              <a:t>Facteurs prédictifs pour le dépistage de l’AOS : signes et symptômes (4 de 4)</a:t>
            </a:r>
            <a:endParaRPr lang="en-US" sz="3600" dirty="0"/>
          </a:p>
        </p:txBody>
      </p:sp>
      <p:sp>
        <p:nvSpPr>
          <p:cNvPr id="35843" name="Content Placeholder 2"/>
          <p:cNvSpPr>
            <a:spLocks noGrp="1"/>
          </p:cNvSpPr>
          <p:nvPr>
            <p:ph idx="1"/>
            <p:custDataLst>
              <p:tags r:id="rId2"/>
            </p:custDataLst>
          </p:nvPr>
        </p:nvSpPr>
        <p:spPr>
          <a:xfrm>
            <a:off x="457200" y="1828800"/>
            <a:ext cx="8229600" cy="4267200"/>
          </a:xfrm>
        </p:spPr>
        <p:txBody>
          <a:bodyPr/>
          <a:lstStyle/>
          <a:p>
            <a:pPr lvl="0"/>
            <a:r>
              <a:rPr lang="fr-CA" sz="2600" b="1" dirty="0"/>
              <a:t>Hypertension</a:t>
            </a:r>
            <a:r>
              <a:rPr lang="fr-CA" sz="2600" dirty="0"/>
              <a:t> </a:t>
            </a:r>
            <a:r>
              <a:rPr lang="fr-CA" sz="2600" b="1" dirty="0"/>
              <a:t>artérielle</a:t>
            </a:r>
            <a:r>
              <a:rPr lang="fr-CA" sz="2600" dirty="0"/>
              <a:t> : 50 % des conducteurs de véhicules lourds ayant une AOS en souffrent  ou prennent  des médicaments pour cette maladie.</a:t>
            </a:r>
            <a:endParaRPr lang="en-US" sz="2600" dirty="0"/>
          </a:p>
          <a:p>
            <a:pPr lvl="0"/>
            <a:r>
              <a:rPr lang="fr-CA" sz="2600" b="1" dirty="0"/>
              <a:t>Diabète de type II : </a:t>
            </a:r>
            <a:r>
              <a:rPr lang="fr-CA" sz="2600" dirty="0"/>
              <a:t>20 % des conducteurs de véhicules lourds atteints d’AOS en souffrent.</a:t>
            </a:r>
            <a:endParaRPr lang="en-US" sz="2600" dirty="0"/>
          </a:p>
          <a:p>
            <a:pPr lvl="0"/>
            <a:r>
              <a:rPr lang="fr-CA" sz="2600" b="1" dirty="0"/>
              <a:t>Hypothyroïdie.</a:t>
            </a:r>
            <a:endParaRPr lang="en-US" sz="2600" dirty="0"/>
          </a:p>
          <a:p>
            <a:pPr lvl="0"/>
            <a:r>
              <a:rPr lang="fr-CA" sz="2600" b="1" dirty="0"/>
              <a:t>Âge :</a:t>
            </a:r>
            <a:r>
              <a:rPr lang="fr-CA" sz="2600" dirty="0"/>
              <a:t> Le risque augmente en vieillissant.</a:t>
            </a:r>
            <a:endParaRPr lang="en-US" sz="2600" dirty="0"/>
          </a:p>
          <a:p>
            <a:r>
              <a:rPr lang="fr-CA" sz="2600" b="1" dirty="0"/>
              <a:t>Sexe : </a:t>
            </a:r>
            <a:r>
              <a:rPr lang="fr-CA" sz="2600" dirty="0"/>
              <a:t>Les hommes sont plus à risque.</a:t>
            </a:r>
            <a:endParaRPr lang="en-US" sz="2600" b="0" i="0" dirty="0">
              <a:solidFill>
                <a:schemeClr val="tx1"/>
              </a:solidFill>
              <a:latin typeface="Calibri"/>
              <a:ea typeface="+mn-ea"/>
              <a:cs typeface="+mn-cs"/>
            </a:endParaRPr>
          </a:p>
        </p:txBody>
      </p:sp>
      <p:pic>
        <p:nvPicPr>
          <p:cNvPr id="4" name="a.26.wav">
            <a:hlinkClick r:id="" action="ppaction://media"/>
          </p:cNvPr>
          <p:cNvPicPr>
            <a:picLocks noRot="1" noChangeAspect="1"/>
          </p:cNvPicPr>
          <p:nvPr>
            <a:wavAudioFile r:embed="rId3" name="a.26.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custDataLst>
              <p:tags r:id="rId1"/>
            </p:custDataLst>
          </p:nvPr>
        </p:nvSpPr>
        <p:spPr/>
        <p:txBody>
          <a:bodyPr/>
          <a:lstStyle/>
          <a:p>
            <a:r>
              <a:rPr lang="fr-CA" sz="3600" dirty="0"/>
              <a:t>Liste des sigles</a:t>
            </a:r>
            <a:endParaRPr lang="en-US" sz="3600" dirty="0"/>
          </a:p>
        </p:txBody>
      </p:sp>
      <p:sp>
        <p:nvSpPr>
          <p:cNvPr id="13315" name="Content Placeholder 2"/>
          <p:cNvSpPr>
            <a:spLocks noGrp="1"/>
          </p:cNvSpPr>
          <p:nvPr>
            <p:ph idx="1"/>
            <p:custDataLst>
              <p:tags r:id="rId2"/>
            </p:custDataLst>
          </p:nvPr>
        </p:nvSpPr>
        <p:spPr>
          <a:xfrm>
            <a:off x="457200" y="1524000"/>
            <a:ext cx="8229600" cy="4724400"/>
          </a:xfrm>
        </p:spPr>
        <p:txBody>
          <a:bodyPr>
            <a:normAutofit/>
          </a:bodyPr>
          <a:lstStyle/>
          <a:p>
            <a:pPr lvl="0">
              <a:buNone/>
            </a:pPr>
            <a:r>
              <a:rPr lang="fr-CA" sz="1500" dirty="0"/>
              <a:t>	</a:t>
            </a:r>
            <a:r>
              <a:rPr lang="fr-CA" sz="2000" dirty="0"/>
              <a:t>AASM 	American </a:t>
            </a:r>
            <a:r>
              <a:rPr lang="fr-CA" sz="2000" dirty="0" err="1"/>
              <a:t>Academy</a:t>
            </a:r>
            <a:r>
              <a:rPr lang="fr-CA" sz="2000" dirty="0"/>
              <a:t> of </a:t>
            </a:r>
            <a:r>
              <a:rPr lang="fr-CA" sz="2000" dirty="0" err="1"/>
              <a:t>Sleep</a:t>
            </a:r>
            <a:r>
              <a:rPr lang="fr-CA" sz="2000" dirty="0"/>
              <a:t> </a:t>
            </a:r>
            <a:r>
              <a:rPr lang="fr-CA" sz="2000" dirty="0" err="1"/>
              <a:t>Medicine</a:t>
            </a:r>
            <a:r>
              <a:rPr lang="fr-CA" sz="2000" dirty="0"/>
              <a:t> </a:t>
            </a:r>
          </a:p>
          <a:p>
            <a:pPr>
              <a:buNone/>
            </a:pPr>
            <a:r>
              <a:rPr lang="fr-CA" sz="2000" dirty="0"/>
              <a:t>	AOS 		Apnée obstructive du sommeil</a:t>
            </a:r>
            <a:endParaRPr lang="en-US" sz="2000" dirty="0"/>
          </a:p>
          <a:p>
            <a:pPr lvl="0">
              <a:buNone/>
            </a:pPr>
            <a:r>
              <a:rPr lang="fr-CA" sz="2000" dirty="0"/>
              <a:t>	APAP 	Pression d’air positive automatique</a:t>
            </a:r>
            <a:r>
              <a:rPr lang="en-US" sz="2000" dirty="0"/>
              <a:t>	</a:t>
            </a:r>
          </a:p>
          <a:p>
            <a:pPr lvl="0">
              <a:buNone/>
            </a:pPr>
            <a:r>
              <a:rPr lang="en-US" sz="2000" dirty="0"/>
              <a:t>	</a:t>
            </a:r>
            <a:r>
              <a:rPr lang="fr-CA" sz="2000" dirty="0"/>
              <a:t>CCATM 	Conseil canadien des administrateurs en transport motorisé</a:t>
            </a:r>
            <a:endParaRPr lang="en-US" sz="2000" dirty="0"/>
          </a:p>
          <a:p>
            <a:pPr lvl="0">
              <a:buNone/>
            </a:pPr>
            <a:r>
              <a:rPr lang="en-US" sz="2000" dirty="0"/>
              <a:t>	</a:t>
            </a:r>
            <a:r>
              <a:rPr lang="fr-CA" sz="2000" dirty="0"/>
              <a:t>CPAP 	Pression d’air positive continue </a:t>
            </a:r>
            <a:r>
              <a:rPr lang="en-US" sz="2000" dirty="0"/>
              <a:t>		</a:t>
            </a:r>
          </a:p>
          <a:p>
            <a:pPr lvl="0">
              <a:buNone/>
            </a:pPr>
            <a:r>
              <a:rPr lang="en-US" sz="2000" dirty="0"/>
              <a:t>	</a:t>
            </a:r>
            <a:r>
              <a:rPr lang="fr-CA" sz="2000" dirty="0"/>
              <a:t>FMCSA 	</a:t>
            </a:r>
            <a:r>
              <a:rPr lang="fr-CA" sz="2000" dirty="0" err="1"/>
              <a:t>Federal</a:t>
            </a:r>
            <a:r>
              <a:rPr lang="fr-CA" sz="2000" dirty="0"/>
              <a:t> </a:t>
            </a:r>
            <a:r>
              <a:rPr lang="fr-CA" sz="2000" dirty="0" err="1"/>
              <a:t>Motor</a:t>
            </a:r>
            <a:r>
              <a:rPr lang="fr-CA" sz="2000" dirty="0"/>
              <a:t> Carrier </a:t>
            </a:r>
            <a:r>
              <a:rPr lang="fr-CA" sz="2000" dirty="0" err="1"/>
              <a:t>Safety</a:t>
            </a:r>
            <a:r>
              <a:rPr lang="fr-CA" sz="2000" dirty="0"/>
              <a:t> Administration (organisme 		américain régissant le transport routier)</a:t>
            </a:r>
            <a:r>
              <a:rPr lang="en-US" sz="2000" dirty="0"/>
              <a:t>		</a:t>
            </a:r>
          </a:p>
          <a:p>
            <a:pPr lvl="0">
              <a:buNone/>
            </a:pPr>
            <a:r>
              <a:rPr lang="en-US" sz="2000" dirty="0"/>
              <a:t>	</a:t>
            </a:r>
            <a:r>
              <a:rPr lang="fr-CA" sz="2000" dirty="0"/>
              <a:t>IAH 		Indice d’apnée-</a:t>
            </a:r>
            <a:r>
              <a:rPr lang="fr-CA" sz="2000" dirty="0" err="1"/>
              <a:t>hypopnée</a:t>
            </a:r>
            <a:endParaRPr lang="en-US" sz="2000" strike="sngStrike" dirty="0">
              <a:solidFill>
                <a:srgbClr val="FF0000"/>
              </a:solidFill>
            </a:endParaRPr>
          </a:p>
          <a:p>
            <a:pPr lvl="0">
              <a:buNone/>
            </a:pPr>
            <a:r>
              <a:rPr lang="fr-CA" sz="2000" dirty="0"/>
              <a:t>	IMC  		Indice de masse corporelle</a:t>
            </a:r>
            <a:endParaRPr lang="en-US" sz="2000" dirty="0"/>
          </a:p>
          <a:p>
            <a:pPr lvl="0">
              <a:buNone/>
            </a:pPr>
            <a:r>
              <a:rPr lang="fr-CA" sz="2000" dirty="0"/>
              <a:t>	PAP 		Pression d’air positive</a:t>
            </a:r>
          </a:p>
          <a:p>
            <a:pPr lvl="0">
              <a:buNone/>
            </a:pPr>
            <a:r>
              <a:rPr lang="fr-CA" sz="2000" dirty="0"/>
              <a:t>	PGF		Programme de gestion de la fatigue</a:t>
            </a:r>
            <a:r>
              <a:rPr lang="en-US" sz="2000" dirty="0"/>
              <a:t>	</a:t>
            </a:r>
          </a:p>
          <a:p>
            <a:pPr lvl="0">
              <a:buNone/>
            </a:pPr>
            <a:r>
              <a:rPr lang="en-US" sz="2000" dirty="0"/>
              <a:t>	</a:t>
            </a:r>
            <a:r>
              <a:rPr lang="fr-CA" sz="2000" dirty="0"/>
              <a:t>PSG 		</a:t>
            </a:r>
            <a:r>
              <a:rPr lang="fr-CA" sz="2000" dirty="0" err="1"/>
              <a:t>Polysomnographie</a:t>
            </a:r>
            <a:endParaRPr lang="en-US" sz="2000" dirty="0"/>
          </a:p>
        </p:txBody>
      </p:sp>
      <p:pic>
        <p:nvPicPr>
          <p:cNvPr id="4" name="i.3.wav">
            <a:hlinkClick r:id="" action="ppaction://media"/>
          </p:cNvPr>
          <p:cNvPicPr>
            <a:picLocks noRot="1" noChangeAspect="1"/>
          </p:cNvPicPr>
          <p:nvPr>
            <a:wavAudioFile r:embed="rId3" name="i.3.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553200" y="2286000"/>
            <a:ext cx="2362200" cy="2355393"/>
          </a:xfrm>
          <a:prstGeom prst="rect">
            <a:avLst/>
          </a:prstGeom>
          <a:noFill/>
          <a:extLst>
            <a:ext uri="{909E8E84-426E-40DD-AFC4-6F175D3DCCD1}">
              <a14:hiddenFill xmlns:a14="http://schemas.microsoft.com/office/drawing/2010/main">
                <a:solidFill>
                  <a:srgbClr val="FFFFFF"/>
                </a:solidFill>
              </a14:hiddenFill>
            </a:ext>
          </a:extLst>
        </p:spPr>
      </p:pic>
      <p:sp>
        <p:nvSpPr>
          <p:cNvPr id="30722" name="Title 1"/>
          <p:cNvSpPr>
            <a:spLocks noGrp="1"/>
          </p:cNvSpPr>
          <p:nvPr>
            <p:ph type="title"/>
            <p:custDataLst>
              <p:tags r:id="rId2"/>
            </p:custDataLst>
          </p:nvPr>
        </p:nvSpPr>
        <p:spPr/>
        <p:txBody>
          <a:bodyPr rtlCol="0">
            <a:noAutofit/>
          </a:bodyPr>
          <a:lstStyle/>
          <a:p>
            <a:r>
              <a:rPr lang="fr-CA" sz="3600" dirty="0"/>
              <a:t>Questionnaires de dépistage de l’AOS</a:t>
            </a:r>
            <a:endParaRPr lang="en-US" sz="3600" dirty="0"/>
          </a:p>
        </p:txBody>
      </p:sp>
      <p:sp>
        <p:nvSpPr>
          <p:cNvPr id="30723" name="Content Placeholder 2"/>
          <p:cNvSpPr>
            <a:spLocks noGrp="1"/>
          </p:cNvSpPr>
          <p:nvPr>
            <p:ph idx="1"/>
            <p:custDataLst>
              <p:tags r:id="rId3"/>
            </p:custDataLst>
          </p:nvPr>
        </p:nvSpPr>
        <p:spPr>
          <a:ln>
            <a:miter lim="800000"/>
            <a:headEnd/>
            <a:tailEnd/>
          </a:ln>
        </p:spPr>
        <p:txBody>
          <a:bodyPr rtlCol="0">
            <a:noAutofit/>
          </a:bodyPr>
          <a:lstStyle/>
          <a:p>
            <a:pPr lvl="0"/>
            <a:r>
              <a:rPr lang="fr-CA" sz="2400" dirty="0"/>
              <a:t>Deux exemples sont les questionnaires d’</a:t>
            </a:r>
            <a:r>
              <a:rPr lang="fr-CA" sz="2400" dirty="0" err="1"/>
              <a:t>Epworth</a:t>
            </a:r>
            <a:r>
              <a:rPr lang="fr-CA" sz="2400" dirty="0"/>
              <a:t> et de Berlin.</a:t>
            </a:r>
            <a:endParaRPr lang="en-US" sz="2000" dirty="0"/>
          </a:p>
          <a:p>
            <a:pPr lvl="0"/>
            <a:r>
              <a:rPr lang="fr-CA" sz="2400" dirty="0"/>
              <a:t>Avantages :</a:t>
            </a:r>
            <a:endParaRPr lang="en-US" sz="2000" dirty="0"/>
          </a:p>
          <a:p>
            <a:pPr lvl="1"/>
            <a:r>
              <a:rPr lang="fr-CA" sz="2000" dirty="0"/>
              <a:t>Faciles à remplir.</a:t>
            </a:r>
            <a:endParaRPr lang="en-US" sz="1800" dirty="0"/>
          </a:p>
          <a:p>
            <a:pPr lvl="1"/>
            <a:r>
              <a:rPr lang="fr-CA" sz="2000" dirty="0"/>
              <a:t>Facilitent l’autoévaluation du risque et une éventuelle                            post-observation pour améliorer la santé.</a:t>
            </a:r>
            <a:endParaRPr lang="en-US" sz="1800" dirty="0"/>
          </a:p>
          <a:p>
            <a:pPr lvl="0"/>
            <a:r>
              <a:rPr lang="fr-CA" sz="2400" dirty="0"/>
              <a:t>Limites :</a:t>
            </a:r>
            <a:endParaRPr lang="en-US" sz="2000" dirty="0"/>
          </a:p>
          <a:p>
            <a:pPr lvl="1"/>
            <a:r>
              <a:rPr lang="fr-CA" sz="2000" dirty="0"/>
              <a:t>La plupart des questionnaires s’appuient sur une                             autoévaluation d’impressions qui sont passées.</a:t>
            </a:r>
            <a:endParaRPr lang="en-US" sz="1800" dirty="0"/>
          </a:p>
          <a:p>
            <a:pPr lvl="1"/>
            <a:r>
              <a:rPr lang="fr-CA" sz="2000" dirty="0"/>
              <a:t>La subjectivité cause des erreurs.</a:t>
            </a:r>
            <a:endParaRPr lang="en-US" sz="1800" dirty="0"/>
          </a:p>
          <a:p>
            <a:pPr lvl="1"/>
            <a:r>
              <a:rPr lang="fr-CA" sz="2000" dirty="0"/>
              <a:t>La personne qui remplit ces questionnaires doit révéler franchement ses symptômes.</a:t>
            </a:r>
            <a:endParaRPr lang="en-US" sz="1800" dirty="0"/>
          </a:p>
        </p:txBody>
      </p:sp>
      <p:pic>
        <p:nvPicPr>
          <p:cNvPr id="5" name="a.27.wav">
            <a:hlinkClick r:id="" action="ppaction://media"/>
          </p:cNvPr>
          <p:cNvPicPr>
            <a:picLocks noRot="1" noChangeAspect="1"/>
          </p:cNvPicPr>
          <p:nvPr>
            <a:wavAudioFile r:embed="rId4" name="a.27.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4" name="Picture 6"/>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181600" y="1582926"/>
            <a:ext cx="3505200" cy="2323912"/>
          </a:xfrm>
          <a:prstGeom prst="rect">
            <a:avLst/>
          </a:prstGeom>
          <a:noFill/>
          <a:extLst>
            <a:ext uri="{909E8E84-426E-40DD-AFC4-6F175D3DCCD1}">
              <a14:hiddenFill xmlns:a14="http://schemas.microsoft.com/office/drawing/2010/main">
                <a:solidFill>
                  <a:srgbClr val="FFFFFF"/>
                </a:solidFill>
              </a14:hiddenFill>
            </a:ext>
          </a:extLst>
        </p:spPr>
      </p:pic>
      <p:sp>
        <p:nvSpPr>
          <p:cNvPr id="37890" name="Title 1"/>
          <p:cNvSpPr>
            <a:spLocks noGrp="1"/>
          </p:cNvSpPr>
          <p:nvPr>
            <p:ph type="title"/>
            <p:custDataLst>
              <p:tags r:id="rId2"/>
            </p:custDataLst>
          </p:nvPr>
        </p:nvSpPr>
        <p:spPr/>
        <p:txBody>
          <a:bodyPr/>
          <a:lstStyle/>
          <a:p>
            <a:r>
              <a:rPr lang="fr-CA" sz="3200" dirty="0"/>
              <a:t>Directives médicales de l’AASM</a:t>
            </a:r>
            <a:r>
              <a:rPr lang="fr-CA" sz="3200" dirty="0">
                <a:solidFill>
                  <a:srgbClr val="FF0000"/>
                </a:solidFill>
              </a:rPr>
              <a:t>*</a:t>
            </a:r>
            <a:r>
              <a:rPr lang="fr-CA" sz="3200" dirty="0"/>
              <a:t> concernant les tests de diagnostic des troubles du sommeil</a:t>
            </a:r>
            <a:endParaRPr lang="en-US" sz="3200" dirty="0"/>
          </a:p>
        </p:txBody>
      </p:sp>
      <p:sp>
        <p:nvSpPr>
          <p:cNvPr id="37891" name="Content Placeholder 2"/>
          <p:cNvSpPr>
            <a:spLocks noGrp="1"/>
          </p:cNvSpPr>
          <p:nvPr>
            <p:ph idx="1"/>
            <p:custDataLst>
              <p:tags r:id="rId3"/>
            </p:custDataLst>
          </p:nvPr>
        </p:nvSpPr>
        <p:spPr>
          <a:xfrm>
            <a:off x="515938" y="1447800"/>
            <a:ext cx="8628062" cy="4200525"/>
          </a:xfrm>
        </p:spPr>
        <p:txBody>
          <a:bodyPr/>
          <a:lstStyle/>
          <a:p>
            <a:pPr lvl="0"/>
            <a:r>
              <a:rPr lang="fr-CA" sz="2400" dirty="0" err="1"/>
              <a:t>Polysomnographie</a:t>
            </a:r>
            <a:r>
              <a:rPr lang="fr-CA" sz="2400" dirty="0"/>
              <a:t> :</a:t>
            </a:r>
            <a:endParaRPr lang="en-US" sz="2000" dirty="0"/>
          </a:p>
          <a:p>
            <a:pPr lvl="1"/>
            <a:r>
              <a:rPr lang="fr-CA" sz="2000" dirty="0"/>
              <a:t>Plusieurs enregistrements </a:t>
            </a:r>
            <a:br>
              <a:rPr lang="fr-CA" sz="2000" dirty="0"/>
            </a:br>
            <a:r>
              <a:rPr lang="fr-CA" sz="2000" dirty="0"/>
              <a:t>physiologiques.</a:t>
            </a:r>
            <a:endParaRPr lang="en-US" sz="1800" dirty="0"/>
          </a:p>
          <a:p>
            <a:pPr lvl="1"/>
            <a:r>
              <a:rPr lang="fr-CA" sz="2000" dirty="0"/>
              <a:t>Supervision permanente par un </a:t>
            </a:r>
            <a:br>
              <a:rPr lang="fr-CA" sz="2000" dirty="0"/>
            </a:br>
            <a:r>
              <a:rPr lang="fr-CA" sz="2000" dirty="0"/>
              <a:t>technicien ou un médecin.</a:t>
            </a:r>
            <a:endParaRPr lang="en-US" sz="1800" dirty="0"/>
          </a:p>
          <a:p>
            <a:pPr lvl="1"/>
            <a:r>
              <a:rPr lang="fr-CA" sz="2000" dirty="0"/>
              <a:t>Détermination du type de trouble                                                                        du sommeil de la personne.</a:t>
            </a:r>
            <a:endParaRPr lang="en-US" sz="1800" dirty="0"/>
          </a:p>
          <a:p>
            <a:pPr lvl="0"/>
            <a:r>
              <a:rPr lang="fr-CA" sz="2400" dirty="0"/>
              <a:t>Moniteur portatif et dépistage ambulatoire :</a:t>
            </a:r>
            <a:endParaRPr lang="en-US" sz="2000" dirty="0"/>
          </a:p>
          <a:p>
            <a:pPr lvl="1"/>
            <a:r>
              <a:rPr lang="fr-CA" sz="2000" dirty="0"/>
              <a:t>Enregistrements physiologiques limités (tests destinés surtout aux personnes à risque d’AOS, sans autre problème de santé grave).</a:t>
            </a:r>
            <a:endParaRPr lang="en-US" sz="1800" dirty="0"/>
          </a:p>
          <a:p>
            <a:pPr lvl="1"/>
            <a:r>
              <a:rPr lang="fr-CA" sz="2000" dirty="0"/>
              <a:t>Évaluation par un médecin spécialiste, avec examen de santé.</a:t>
            </a:r>
            <a:endParaRPr lang="en-US" sz="1800" dirty="0"/>
          </a:p>
          <a:p>
            <a:pPr lvl="1"/>
            <a:r>
              <a:rPr lang="fr-CA" sz="2000" dirty="0"/>
              <a:t>Si le test de dépistage ambulatoire suggère que la personne à haut risque n’a pas d’AOS, une </a:t>
            </a:r>
            <a:r>
              <a:rPr lang="fr-CA" sz="2000" dirty="0" err="1"/>
              <a:t>polysomnographie</a:t>
            </a:r>
            <a:r>
              <a:rPr lang="fr-CA" sz="2000" dirty="0"/>
              <a:t> doit alors être réalisée.</a:t>
            </a:r>
            <a:endParaRPr lang="en-US" sz="1800" dirty="0"/>
          </a:p>
        </p:txBody>
      </p:sp>
      <p:sp>
        <p:nvSpPr>
          <p:cNvPr id="37892" name="TextBox 1"/>
          <p:cNvSpPr txBox="1">
            <a:spLocks noChangeArrowheads="1"/>
          </p:cNvSpPr>
          <p:nvPr>
            <p:custDataLst>
              <p:tags r:id="rId4"/>
            </p:custDataLst>
          </p:nvPr>
        </p:nvSpPr>
        <p:spPr bwMode="auto">
          <a:xfrm>
            <a:off x="544513" y="6030913"/>
            <a:ext cx="822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b="0" i="0" dirty="0">
                <a:solidFill>
                  <a:srgbClr val="FF0000"/>
                </a:solidFill>
                <a:latin typeface="Calibri"/>
                <a:ea typeface="+mn-ea"/>
                <a:cs typeface="Arial"/>
              </a:rPr>
              <a:t>*</a:t>
            </a:r>
            <a:r>
              <a:rPr lang="fr-CA" dirty="0"/>
              <a:t> </a:t>
            </a:r>
            <a:r>
              <a:rPr lang="fr-CA" sz="1600" dirty="0"/>
              <a:t>Mises à jour après la déclaration de l’American </a:t>
            </a:r>
            <a:r>
              <a:rPr lang="fr-CA" sz="1600" dirty="0" err="1"/>
              <a:t>Academy</a:t>
            </a:r>
            <a:r>
              <a:rPr lang="fr-CA" sz="1600" dirty="0"/>
              <a:t> of </a:t>
            </a:r>
            <a:r>
              <a:rPr lang="fr-CA" sz="1600" dirty="0" err="1"/>
              <a:t>Sleep</a:t>
            </a:r>
            <a:r>
              <a:rPr lang="fr-CA" sz="1600" dirty="0"/>
              <a:t> </a:t>
            </a:r>
            <a:r>
              <a:rPr lang="fr-CA" sz="1600" dirty="0" err="1"/>
              <a:t>Medicine</a:t>
            </a:r>
            <a:r>
              <a:rPr lang="fr-CA" sz="1600" dirty="0"/>
              <a:t> (AASM).</a:t>
            </a:r>
            <a:endParaRPr lang="en-US" sz="1600" dirty="0"/>
          </a:p>
        </p:txBody>
      </p:sp>
      <p:pic>
        <p:nvPicPr>
          <p:cNvPr id="6" name="a.31.wav">
            <a:hlinkClick r:id="" action="ppaction://media"/>
          </p:cNvPr>
          <p:cNvPicPr>
            <a:picLocks noRot="1" noChangeAspect="1"/>
          </p:cNvPicPr>
          <p:nvPr>
            <a:wavAudioFile r:embed="rId5" name="a.31.wav"/>
          </p:nvPr>
        </p:nvPicPr>
        <p:blipFill>
          <a:blip r:embed="rId9"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le 2"/>
          <p:cNvSpPr>
            <a:spLocks noGrp="1"/>
          </p:cNvSpPr>
          <p:nvPr>
            <p:ph type="title"/>
            <p:custDataLst>
              <p:tags r:id="rId1"/>
            </p:custDataLst>
          </p:nvPr>
        </p:nvSpPr>
        <p:spPr/>
        <p:txBody>
          <a:bodyPr/>
          <a:lstStyle/>
          <a:p>
            <a:r>
              <a:rPr lang="fr-CA" sz="3600" dirty="0"/>
              <a:t>Résultats des tests du sommeil</a:t>
            </a:r>
            <a:endParaRPr lang="en-US" sz="3600" dirty="0"/>
          </a:p>
        </p:txBody>
      </p:sp>
      <p:sp>
        <p:nvSpPr>
          <p:cNvPr id="39940" name="Rectangle 2"/>
          <p:cNvSpPr>
            <a:spLocks noGrp="1" noChangeArrowheads="1"/>
          </p:cNvSpPr>
          <p:nvPr>
            <p:ph idx="1"/>
            <p:custDataLst>
              <p:tags r:id="rId2"/>
            </p:custDataLst>
          </p:nvPr>
        </p:nvSpPr>
        <p:spPr>
          <a:xfrm>
            <a:off x="457200" y="1600200"/>
            <a:ext cx="5943600" cy="4525963"/>
          </a:xfrm>
        </p:spPr>
        <p:txBody>
          <a:bodyPr/>
          <a:lstStyle/>
          <a:p>
            <a:pPr lvl="0"/>
            <a:r>
              <a:rPr lang="fr-CA" sz="2800" dirty="0"/>
              <a:t>C’est surtout à partir de l’indice d’apnée-</a:t>
            </a:r>
            <a:r>
              <a:rPr lang="fr-CA" sz="2800" dirty="0" err="1"/>
              <a:t>hypopnée</a:t>
            </a:r>
            <a:r>
              <a:rPr lang="fr-CA" sz="2800" dirty="0"/>
              <a:t> qu’est   déterminée la gravité de l’AOS, en considérant le nombre de crises par heure :</a:t>
            </a:r>
            <a:endParaRPr lang="en-US" sz="2800" dirty="0"/>
          </a:p>
          <a:p>
            <a:pPr lvl="1"/>
            <a:r>
              <a:rPr lang="fr-CA" dirty="0"/>
              <a:t>Légère : IAH de 5 à 15</a:t>
            </a:r>
            <a:endParaRPr lang="en-US" dirty="0"/>
          </a:p>
          <a:p>
            <a:pPr lvl="1"/>
            <a:r>
              <a:rPr lang="fr-CA" dirty="0"/>
              <a:t>Modérée : IAH de 15 à 30</a:t>
            </a:r>
            <a:endParaRPr lang="en-US" dirty="0"/>
          </a:p>
          <a:p>
            <a:pPr lvl="1"/>
            <a:r>
              <a:rPr lang="fr-CA" dirty="0"/>
              <a:t>Grave : IAH de 30 ou plus</a:t>
            </a:r>
            <a:endParaRPr lang="en-US" dirty="0"/>
          </a:p>
        </p:txBody>
      </p:sp>
      <p:pic>
        <p:nvPicPr>
          <p:cNvPr id="39942" name="Picture 6"/>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17526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 name="a.32.wav">
            <a:hlinkClick r:id="" action="ppaction://media"/>
          </p:cNvPr>
          <p:cNvPicPr>
            <a:picLocks noRot="1" noChangeAspect="1"/>
          </p:cNvPicPr>
          <p:nvPr>
            <a:wavAudioFile r:embed="rId4" name="a.32.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2 : Évaluation des acquis</a:t>
            </a:r>
            <a:endParaRPr lang="en-US" sz="3600" dirty="0"/>
          </a:p>
        </p:txBody>
      </p:sp>
      <p:sp>
        <p:nvSpPr>
          <p:cNvPr id="25603" name="Content Placeholder 2"/>
          <p:cNvSpPr>
            <a:spLocks noGrp="1"/>
          </p:cNvSpPr>
          <p:nvPr>
            <p:ph idx="1"/>
            <p:custDataLst>
              <p:tags r:id="rId2"/>
            </p:custDataLst>
          </p:nvPr>
        </p:nvSpPr>
        <p:spPr>
          <a:xfrm>
            <a:off x="457200" y="1600200"/>
            <a:ext cx="8305800" cy="4525963"/>
          </a:xfrm>
        </p:spPr>
        <p:txBody>
          <a:bodyPr/>
          <a:lstStyle/>
          <a:p>
            <a:pPr lvl="0">
              <a:buNone/>
            </a:pPr>
            <a:r>
              <a:rPr lang="fr-CA" sz="2400" dirty="0"/>
              <a:t>1. Les États américains et les provinces canadiennes établissent des règlements qui déterminent l’admissibilité d’un conducteur à conduire un véhicule lourd. À partir des énoncés suivants, indiquez quel conducteur pourra vraisemblablement continuer à conduire un véhicule lourd : </a:t>
            </a:r>
            <a:endParaRPr lang="en-US" sz="2000" dirty="0"/>
          </a:p>
          <a:p>
            <a:pPr marL="457200" lvl="1" indent="0">
              <a:buNone/>
            </a:pPr>
            <a:r>
              <a:rPr lang="fr-CA" sz="2000" dirty="0"/>
              <a:t> 	a) Un conducteur avec un diagnostic d’AOS légère.</a:t>
            </a:r>
            <a:endParaRPr lang="en-US" sz="1800" dirty="0"/>
          </a:p>
          <a:p>
            <a:pPr marL="457200" lvl="1" indent="0">
              <a:buNone/>
            </a:pPr>
            <a:r>
              <a:rPr lang="fr-CA" sz="2000" dirty="0"/>
              <a:t>	b) Un conducteur qui a eu un accident après s’être endormi au volant.</a:t>
            </a:r>
            <a:endParaRPr lang="en-US" sz="1800" dirty="0"/>
          </a:p>
          <a:p>
            <a:pPr marL="457200" lvl="1" indent="0">
              <a:buNone/>
            </a:pPr>
            <a:r>
              <a:rPr lang="fr-CA" sz="2000" dirty="0"/>
              <a:t>	c) Un conducteur dont l’IAH est de 24 au test de diagnostic des 	troubles du sommeil.</a:t>
            </a:r>
            <a:endParaRPr lang="en-US" sz="1800" dirty="0"/>
          </a:p>
          <a:p>
            <a:pPr marL="457200" lvl="1" indent="0">
              <a:buNone/>
            </a:pPr>
            <a:r>
              <a:rPr lang="fr-CA" sz="2000" dirty="0"/>
              <a:t>	d. Un conducteur atteint du syndrome des jambes sans repos qui 	  vient d’avoir un accident alors qu’il conduisait.</a:t>
            </a:r>
            <a:endParaRPr lang="fr-FR" sz="4400" dirty="0"/>
          </a:p>
        </p:txBody>
      </p:sp>
    </p:spTree>
    <p:extLst>
      <p:ext uri="{BB962C8B-B14F-4D97-AF65-F5344CB8AC3E}">
        <p14:creationId xmlns:p14="http://schemas.microsoft.com/office/powerpoint/2010/main" val="552307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355600" lvl="0" indent="-355600">
              <a:buNone/>
            </a:pPr>
            <a:r>
              <a:rPr lang="fr-CA" sz="2800" dirty="0"/>
              <a:t>2. Voici des résultats de dépistage des troubles du sommeil chez les conducteurs de véhicules lourds. Lequel n’entraînera probablement PAS la recommandation que le conducteur passe un test de diagnostic pour l’AOS? </a:t>
            </a:r>
            <a:endParaRPr lang="en-US" sz="2400" dirty="0"/>
          </a:p>
          <a:p>
            <a:pPr marL="457200" lvl="1" indent="0">
              <a:buNone/>
            </a:pPr>
            <a:r>
              <a:rPr lang="fr-CA" sz="2400" dirty="0"/>
              <a:t>a) Indication de somnolence élevée au questionnaire.</a:t>
            </a:r>
            <a:endParaRPr lang="en-US" sz="2000" dirty="0"/>
          </a:p>
          <a:p>
            <a:pPr marL="457200" lvl="1" indent="0">
              <a:buNone/>
            </a:pPr>
            <a:r>
              <a:rPr lang="fr-CA" sz="2400" dirty="0"/>
              <a:t>b) Indice de masse corporelle de 34.</a:t>
            </a:r>
            <a:endParaRPr lang="en-US" sz="2000" dirty="0"/>
          </a:p>
          <a:p>
            <a:pPr marL="457200" lvl="1" indent="0">
              <a:buNone/>
            </a:pPr>
            <a:r>
              <a:rPr lang="fr-CA" sz="2400" dirty="0"/>
              <a:t>c) Circonférence du cou de 40 cm.</a:t>
            </a:r>
            <a:endParaRPr lang="en-US" sz="2000" dirty="0"/>
          </a:p>
          <a:p>
            <a:pPr marL="457200" lvl="1" indent="0">
              <a:buNone/>
            </a:pPr>
            <a:r>
              <a:rPr lang="fr-CA" sz="2400" dirty="0"/>
              <a:t>d) Rapport d’un médecin indiquant un risque accru de la             	présence d’un trouble du sommeil.</a:t>
            </a:r>
            <a:endParaRPr lang="en-US" sz="2400" dirty="0"/>
          </a:p>
        </p:txBody>
      </p:sp>
    </p:spTree>
    <p:extLst>
      <p:ext uri="{BB962C8B-B14F-4D97-AF65-F5344CB8AC3E}">
        <p14:creationId xmlns:p14="http://schemas.microsoft.com/office/powerpoint/2010/main" val="29828226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lvl="0">
              <a:buNone/>
            </a:pPr>
            <a:r>
              <a:rPr lang="fr-CA" sz="2400" dirty="0"/>
              <a:t>3.	Parmi les conséquences suivantes, laquelle peut toucher les conducteurs reconnus comme à risque élevé de souffrir d’AOS auxquels un test a confirmé le diagnostic et à qui on a prescrit un traitement : </a:t>
            </a:r>
            <a:endParaRPr lang="en-US" sz="2400" dirty="0"/>
          </a:p>
          <a:p>
            <a:pPr marL="457200" lvl="1" indent="0">
              <a:buNone/>
            </a:pPr>
            <a:r>
              <a:rPr lang="fr-CA" sz="2400" dirty="0"/>
              <a:t>	a) Ils se sentent personnellement plus en sécurité sur la 	 route.</a:t>
            </a:r>
            <a:endParaRPr lang="en-US" sz="2400" dirty="0"/>
          </a:p>
          <a:p>
            <a:pPr marL="457200" lvl="1" indent="0">
              <a:buNone/>
            </a:pPr>
            <a:r>
              <a:rPr lang="fr-CA" sz="2400" dirty="0"/>
              <a:t>	b) Il est moins probable qu’ils auront une maladie 	 	 chronique dans l’avenir.</a:t>
            </a:r>
            <a:endParaRPr lang="en-US" sz="2400" dirty="0"/>
          </a:p>
          <a:p>
            <a:pPr marL="457200" lvl="1" indent="0">
              <a:buNone/>
            </a:pPr>
            <a:r>
              <a:rPr lang="fr-CA" sz="2400" dirty="0"/>
              <a:t>	c) Ils pourront mieux gérer leur maladie chronique 	  	actuelle, comme l’hypertension artérielle. </a:t>
            </a:r>
            <a:endParaRPr lang="en-US" sz="2400" dirty="0"/>
          </a:p>
          <a:p>
            <a:pPr marL="457200" lvl="1" indent="0">
              <a:buNone/>
            </a:pPr>
            <a:r>
              <a:rPr lang="fr-CA" sz="2400" dirty="0"/>
              <a:t>	d) Toutes ces réponses.</a:t>
            </a:r>
            <a:endParaRPr lang="en-US" sz="2400" dirty="0"/>
          </a:p>
          <a:p>
            <a:pPr marL="0" indent="0" algn="l">
              <a:spcBef>
                <a:spcPct val="20000"/>
              </a:spcBef>
              <a:buNone/>
            </a:pPr>
            <a:endParaRPr lang="en-US" sz="2400" dirty="0"/>
          </a:p>
        </p:txBody>
      </p:sp>
    </p:spTree>
    <p:extLst>
      <p:ext uri="{BB962C8B-B14F-4D97-AF65-F5344CB8AC3E}">
        <p14:creationId xmlns:p14="http://schemas.microsoft.com/office/powerpoint/2010/main" val="540274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Clr>
                <a:schemeClr val="tx1"/>
              </a:buClr>
              <a:buFont typeface="Calibri"/>
              <a:buAutoNum type="arabicPeriod" startAt="4"/>
            </a:pPr>
            <a:r>
              <a:rPr lang="fr-CA" dirty="0"/>
              <a:t>Quel énoncé suivant ne décrit PAS un signe ou un symptôme de risque élevé d’AOS?</a:t>
            </a:r>
            <a:endParaRPr lang="en-US" sz="4000" dirty="0"/>
          </a:p>
          <a:p>
            <a:pPr marL="971550" lvl="1" indent="-514350">
              <a:buFont typeface="+mj-lt"/>
              <a:buAutoNum type="alphaLcParenR"/>
            </a:pPr>
            <a:r>
              <a:rPr lang="fr-CA" sz="2400" dirty="0"/>
              <a:t>Crise soudaine ou halètements, arrêts de la respiration pendant le sommeil qui surprennent le partenaire de lit.</a:t>
            </a:r>
            <a:endParaRPr lang="en-US" sz="2400" dirty="0"/>
          </a:p>
          <a:p>
            <a:pPr marL="971550" lvl="1" indent="-514350">
              <a:buFont typeface="+mj-lt"/>
              <a:buAutoNum type="alphaLcParenR"/>
            </a:pPr>
            <a:r>
              <a:rPr lang="fr-CA" sz="2400" dirty="0"/>
              <a:t>Ronflements chroniques très forts qui empêchent les autres de dormir.</a:t>
            </a:r>
            <a:endParaRPr lang="en-US" sz="2400" dirty="0"/>
          </a:p>
          <a:p>
            <a:pPr marL="971550" lvl="1" indent="-514350">
              <a:buFont typeface="+mj-lt"/>
              <a:buAutoNum type="alphaLcParenR"/>
            </a:pPr>
            <a:r>
              <a:rPr lang="fr-CA" sz="2400" dirty="0"/>
              <a:t>Incapacité chronique à s’endormir, causée par des soucis au travail ou dans la vie personnelle.</a:t>
            </a:r>
            <a:endParaRPr lang="en-US" sz="2400" dirty="0"/>
          </a:p>
          <a:p>
            <a:pPr marL="914400" lvl="1" indent="-514350">
              <a:buFont typeface="+mj-lt"/>
              <a:buAutoNum type="alphaLcParenR"/>
            </a:pPr>
            <a:r>
              <a:rPr lang="fr-CA" sz="2400" dirty="0"/>
              <a:t>Migraines matinales et gorge sèche.</a:t>
            </a:r>
            <a:endParaRPr lang="en-US" sz="2400" dirty="0"/>
          </a:p>
        </p:txBody>
      </p:sp>
    </p:spTree>
    <p:extLst>
      <p:ext uri="{BB962C8B-B14F-4D97-AF65-F5344CB8AC3E}">
        <p14:creationId xmlns:p14="http://schemas.microsoft.com/office/powerpoint/2010/main" val="966866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2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0" lvl="0" indent="0">
              <a:buNone/>
            </a:pPr>
            <a:r>
              <a:rPr lang="fr-CA" dirty="0"/>
              <a:t>5.	Les tests de dépistage ambulatoires sont 	utiles pour vérifier si les conducteurs 	souffrent d’un trouble du sommeil, mais 	ces tests ne peuvent ________.</a:t>
            </a:r>
            <a:endParaRPr lang="en-US" sz="2800" dirty="0"/>
          </a:p>
          <a:p>
            <a:pPr marL="1428750" lvl="1" indent="-514350">
              <a:buFont typeface="+mj-lt"/>
              <a:buAutoNum type="alphaLcParenR"/>
            </a:pPr>
            <a:r>
              <a:rPr lang="fr-CA" dirty="0"/>
              <a:t>être réalisés à des endroits pratiques pour le chauffeur.</a:t>
            </a:r>
            <a:endParaRPr lang="en-US" sz="2400" dirty="0"/>
          </a:p>
          <a:p>
            <a:pPr marL="1428750" lvl="1" indent="-514350">
              <a:buFont typeface="+mj-lt"/>
              <a:buAutoNum type="alphaLcParenR"/>
            </a:pPr>
            <a:r>
              <a:rPr lang="fr-CA" dirty="0"/>
              <a:t>être réalisés sans la présence d’un technicien pendant que le conducteur dort.</a:t>
            </a:r>
            <a:endParaRPr lang="en-US" sz="2400" dirty="0"/>
          </a:p>
          <a:p>
            <a:pPr marL="1428750" lvl="1" indent="-514350">
              <a:buFont typeface="+mj-lt"/>
              <a:buAutoNum type="alphaLcParenR"/>
            </a:pPr>
            <a:r>
              <a:rPr lang="fr-CA" dirty="0"/>
              <a:t>établir le type de trouble du sommeil du conducteur.</a:t>
            </a:r>
            <a:endParaRPr lang="en-US" sz="2400" dirty="0"/>
          </a:p>
        </p:txBody>
      </p:sp>
    </p:spTree>
    <p:extLst>
      <p:ext uri="{BB962C8B-B14F-4D97-AF65-F5344CB8AC3E}">
        <p14:creationId xmlns:p14="http://schemas.microsoft.com/office/powerpoint/2010/main" val="2417186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5" name="Rectangle 4"/>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43010"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pPr>
              <a:lnSpc>
                <a:spcPts val="4075"/>
              </a:lnSpc>
            </a:pPr>
            <a:r>
              <a:rPr lang="fr-CA" sz="3000" dirty="0"/>
              <a:t>Leçon 3 : Options de traitement et recommandations des organismes de réglementation</a:t>
            </a:r>
            <a:endParaRPr lang="en-US" sz="3000" b="0" i="0" dirty="0">
              <a:solidFill>
                <a:schemeClr val="bg1"/>
              </a:solidFill>
              <a:latin typeface="Calibri"/>
            </a:endParaRPr>
          </a:p>
        </p:txBody>
      </p:sp>
      <p:pic>
        <p:nvPicPr>
          <p:cNvPr id="6" name="t.wav">
            <a:hlinkClick r:id="" action="ppaction://media"/>
          </p:cNvPr>
          <p:cNvPicPr>
            <a:picLocks noRot="1" noChangeAspect="1"/>
          </p:cNvPicPr>
          <p:nvPr>
            <a:wavAudioFile r:embed="rId2" name="t.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custDataLst>
              <p:tags r:id="rId1"/>
            </p:custDataLst>
          </p:nvPr>
        </p:nvSpPr>
        <p:spPr>
          <a:xfrm>
            <a:off x="381000" y="274638"/>
            <a:ext cx="8382000" cy="1143000"/>
          </a:xfrm>
        </p:spPr>
        <p:txBody>
          <a:bodyPr/>
          <a:lstStyle/>
          <a:p>
            <a:r>
              <a:rPr lang="fr-CA" sz="3600" dirty="0"/>
              <a:t>Approches de traitement de l’AOS</a:t>
            </a:r>
            <a:endParaRPr lang="en-US" sz="3600" dirty="0"/>
          </a:p>
        </p:txBody>
      </p:sp>
      <p:sp>
        <p:nvSpPr>
          <p:cNvPr id="44035" name="Rectangle 3"/>
          <p:cNvSpPr>
            <a:spLocks noGrp="1" noChangeArrowheads="1"/>
          </p:cNvSpPr>
          <p:nvPr>
            <p:ph idx="1"/>
            <p:custDataLst>
              <p:tags r:id="rId2"/>
            </p:custDataLst>
          </p:nvPr>
        </p:nvSpPr>
        <p:spPr/>
        <p:txBody>
          <a:bodyPr>
            <a:normAutofit lnSpcReduction="10000"/>
          </a:bodyPr>
          <a:lstStyle/>
          <a:p>
            <a:pPr lvl="0"/>
            <a:r>
              <a:rPr lang="fr-CA" sz="2200" dirty="0"/>
              <a:t>Appareils PAP (pression d’air positive)</a:t>
            </a:r>
            <a:endParaRPr lang="en-US" sz="2200" dirty="0"/>
          </a:p>
          <a:p>
            <a:pPr lvl="0"/>
            <a:r>
              <a:rPr lang="fr-CA" sz="2200" dirty="0"/>
              <a:t>Traitement du comportement :</a:t>
            </a:r>
            <a:endParaRPr lang="en-US" sz="2200" dirty="0"/>
          </a:p>
          <a:p>
            <a:pPr lvl="1"/>
            <a:r>
              <a:rPr lang="fr-CA" sz="2000" dirty="0"/>
              <a:t>Horaire de sommeil, environnement, heures régulières</a:t>
            </a:r>
            <a:endParaRPr lang="en-US" sz="1800" dirty="0"/>
          </a:p>
          <a:p>
            <a:pPr lvl="1"/>
            <a:r>
              <a:rPr lang="fr-CA" sz="2000" dirty="0"/>
              <a:t>Position au lit pour dormir, non-consommation de boissons alcooliques avant d’aller au lit, prise en considération des effets des médicaments antidépresseurs</a:t>
            </a:r>
            <a:endParaRPr lang="en-US" sz="1800" dirty="0"/>
          </a:p>
          <a:p>
            <a:pPr lvl="0"/>
            <a:r>
              <a:rPr lang="fr-CA" sz="2200" dirty="0"/>
              <a:t>Perte de poids (régime alimentaire et activité physique)</a:t>
            </a:r>
            <a:endParaRPr lang="en-US" sz="2200" dirty="0"/>
          </a:p>
          <a:p>
            <a:pPr lvl="0"/>
            <a:r>
              <a:rPr lang="fr-CA" sz="2200" dirty="0"/>
              <a:t>Appareils buccaux (avancent la mâchoire pour faciliter la respiration)</a:t>
            </a:r>
            <a:endParaRPr lang="en-US" sz="2200" dirty="0"/>
          </a:p>
          <a:p>
            <a:pPr lvl="0"/>
            <a:r>
              <a:rPr lang="fr-CA" sz="2200" dirty="0"/>
              <a:t>Chirurgie buccale (améliore la respiration) :</a:t>
            </a:r>
            <a:endParaRPr lang="en-US" sz="2200" dirty="0"/>
          </a:p>
          <a:p>
            <a:pPr lvl="1"/>
            <a:r>
              <a:rPr lang="fr-CA" sz="2000" dirty="0"/>
              <a:t>Réduction des tissus mous qui rétrécissent les voies respiratoires supérieures</a:t>
            </a:r>
            <a:endParaRPr lang="en-US" sz="1800" dirty="0"/>
          </a:p>
          <a:p>
            <a:pPr lvl="1"/>
            <a:r>
              <a:rPr lang="fr-CA" sz="2000" dirty="0"/>
              <a:t>Correction osseuse (tête, visage) pour libérer les voies respiratoires</a:t>
            </a:r>
            <a:endParaRPr lang="en-US" sz="1800" dirty="0"/>
          </a:p>
        </p:txBody>
      </p:sp>
      <p:pic>
        <p:nvPicPr>
          <p:cNvPr id="5" name="t.1.wav">
            <a:hlinkClick r:id="" action="ppaction://media"/>
          </p:cNvPr>
          <p:cNvPicPr>
            <a:picLocks noRot="1" noChangeAspect="1"/>
          </p:cNvPicPr>
          <p:nvPr>
            <a:wavAudioFile r:embed="rId3" name="t.1.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5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mage2.jpg"/>
          <p:cNvPicPr>
            <a:picLocks noChangeAspect="1"/>
          </p:cNvPicPr>
          <p:nvPr/>
        </p:nvPicPr>
        <p:blipFill>
          <a:blip r:embed="rId6" cstate="print"/>
          <a:stretch>
            <a:fillRect/>
          </a:stretch>
        </p:blipFill>
        <p:spPr>
          <a:xfrm>
            <a:off x="0" y="0"/>
            <a:ext cx="9144000" cy="6858000"/>
          </a:xfrm>
          <a:prstGeom prst="rect">
            <a:avLst/>
          </a:prstGeom>
        </p:spPr>
      </p:pic>
      <p:sp>
        <p:nvSpPr>
          <p:cNvPr id="15363" name="Content Placeholder 2"/>
          <p:cNvSpPr>
            <a:spLocks noGrp="1"/>
          </p:cNvSpPr>
          <p:nvPr>
            <p:ph sz="half" idx="4294967295"/>
            <p:custDataLst>
              <p:tags r:id="rId1"/>
            </p:custDataLst>
          </p:nvPr>
        </p:nvSpPr>
        <p:spPr>
          <a:xfrm>
            <a:off x="0" y="1600200"/>
            <a:ext cx="4038600" cy="4525963"/>
          </a:xfrm>
        </p:spPr>
        <p:txBody>
          <a:bodyPr/>
          <a:lstStyle/>
          <a:p>
            <a:pPr eaLnBrk="1" hangingPunct="1"/>
            <a:endParaRPr lang="en-US" dirty="0"/>
          </a:p>
          <a:p>
            <a:pPr eaLnBrk="1" hangingPunct="1">
              <a:buNone/>
            </a:pPr>
            <a:endParaRPr lang="en-US" dirty="0"/>
          </a:p>
        </p:txBody>
      </p:sp>
      <p:sp>
        <p:nvSpPr>
          <p:cNvPr id="5" name="Rectangle 4"/>
          <p:cNvSpPr/>
          <p:nvPr/>
        </p:nvSpPr>
        <p:spPr>
          <a:xfrm rot="5400000">
            <a:off x="-22098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15362" name="Title 1"/>
          <p:cNvSpPr>
            <a:spLocks noGrp="1"/>
          </p:cNvSpPr>
          <p:nvPr>
            <p:ph type="ctrTitle"/>
            <p:custDataLst>
              <p:tags r:id="rId2"/>
            </p:custDataLst>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fr-CA" sz="3600" dirty="0"/>
              <a:t>Leçon 1 : Notions de base sur les troubles du sommeil</a:t>
            </a:r>
            <a:endParaRPr lang="en-US" sz="3600" b="0" i="0" dirty="0">
              <a:solidFill>
                <a:schemeClr val="bg1"/>
              </a:solidFill>
              <a:latin typeface="Calibri"/>
              <a:ea typeface="+mj-ea"/>
              <a:cs typeface="+mj-cs"/>
            </a:endParaRPr>
          </a:p>
        </p:txBody>
      </p:sp>
      <p:pic>
        <p:nvPicPr>
          <p:cNvPr id="6" name="o.i.wav">
            <a:hlinkClick r:id="" action="ppaction://media"/>
          </p:cNvPr>
          <p:cNvPicPr>
            <a:picLocks noRot="1" noChangeAspect="1"/>
          </p:cNvPicPr>
          <p:nvPr>
            <a:wavAudioFile r:embed="rId3" name="o.i.wav"/>
          </p:nvPr>
        </p:nvPicPr>
        <p:blipFill>
          <a:blip r:embed="rId7"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custDataLst>
              <p:tags r:id="rId1"/>
            </p:custDataLst>
          </p:nvPr>
        </p:nvSpPr>
        <p:spPr/>
        <p:txBody>
          <a:bodyPr/>
          <a:lstStyle/>
          <a:p>
            <a:r>
              <a:rPr lang="fr-CA" sz="3600" dirty="0"/>
              <a:t>Avantages de traiter l’AOS</a:t>
            </a:r>
            <a:endParaRPr lang="en-US" sz="3600" dirty="0"/>
          </a:p>
        </p:txBody>
      </p:sp>
      <p:pic>
        <p:nvPicPr>
          <p:cNvPr id="45061" name="Picture 5"/>
          <p:cNvPicPr>
            <a:picLocks noChangeAspect="1" noChangeArrowheads="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248400" y="1676400"/>
            <a:ext cx="2514600" cy="166851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custDataLst>
              <p:tags r:id="rId3"/>
            </p:custDataLst>
          </p:nvPr>
        </p:nvSpPr>
        <p:spPr>
          <a:xfrm>
            <a:off x="457200" y="1676400"/>
            <a:ext cx="8382000" cy="4343400"/>
          </a:xfrm>
        </p:spPr>
        <p:txBody>
          <a:bodyPr rtlCol="0">
            <a:noAutofit/>
          </a:bodyPr>
          <a:lstStyle/>
          <a:p>
            <a:pPr lvl="0"/>
            <a:r>
              <a:rPr lang="fr-CA" sz="2400" dirty="0"/>
              <a:t>Améliore la durée et la qualité du sommeil. </a:t>
            </a:r>
            <a:endParaRPr lang="en-US" sz="2400" dirty="0"/>
          </a:p>
          <a:p>
            <a:pPr lvl="0"/>
            <a:r>
              <a:rPr lang="fr-CA" sz="2400" dirty="0"/>
              <a:t>Procure un sommeil réparateur, un esprit                                      reposé.</a:t>
            </a:r>
            <a:endParaRPr lang="en-US" sz="2400" dirty="0"/>
          </a:p>
          <a:p>
            <a:pPr lvl="0"/>
            <a:r>
              <a:rPr lang="fr-CA" sz="2400" dirty="0"/>
              <a:t>Diminue le nombre de conducteurs                                    somnolents au travail.</a:t>
            </a:r>
            <a:endParaRPr lang="en-US" sz="2400" dirty="0"/>
          </a:p>
          <a:p>
            <a:pPr lvl="0"/>
            <a:r>
              <a:rPr lang="fr-CA" sz="2400" dirty="0"/>
              <a:t>Améliore la vigilance et les facultés intellectuelles.</a:t>
            </a:r>
            <a:endParaRPr lang="en-US" sz="2400" dirty="0"/>
          </a:p>
          <a:p>
            <a:pPr lvl="0"/>
            <a:r>
              <a:rPr lang="fr-CA" sz="2400" dirty="0"/>
              <a:t>Diminue significativement le nombre d’accidents.</a:t>
            </a:r>
            <a:endParaRPr lang="en-US" sz="2400" dirty="0"/>
          </a:p>
          <a:p>
            <a:r>
              <a:rPr lang="fr-CA" sz="2400" dirty="0"/>
              <a:t>Améliore la santé, aide à contrôler la tension artérielle, diminue les risques de diabète et de maladies cardiovasculaires et aide au contrôle de l’appétit.</a:t>
            </a:r>
            <a:endParaRPr lang="en-US" sz="2400" b="0" i="0" dirty="0">
              <a:solidFill>
                <a:schemeClr val="tx1"/>
              </a:solidFill>
              <a:latin typeface="Calibri"/>
              <a:ea typeface="+mn-ea"/>
              <a:cs typeface="+mn-cs"/>
            </a:endParaRPr>
          </a:p>
        </p:txBody>
      </p:sp>
      <p:pic>
        <p:nvPicPr>
          <p:cNvPr id="5" name="t.2.wav">
            <a:hlinkClick r:id="" action="ppaction://media"/>
          </p:cNvPr>
          <p:cNvPicPr>
            <a:picLocks noRot="1" noChangeAspect="1"/>
          </p:cNvPicPr>
          <p:nvPr>
            <a:wavAudioFile r:embed="rId4" name="t.2.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custDataLst>
              <p:tags r:id="rId1"/>
            </p:custDataLst>
          </p:nvPr>
        </p:nvSpPr>
        <p:spPr/>
        <p:txBody>
          <a:bodyPr/>
          <a:lstStyle/>
          <a:p>
            <a:r>
              <a:rPr lang="fr-CA" sz="2400" dirty="0"/>
              <a:t>Recommandations du groupe de médecins experts de la FMCSA pour le traitement de l’AOS</a:t>
            </a:r>
            <a:endParaRPr lang="en-US" sz="2400" dirty="0"/>
          </a:p>
        </p:txBody>
      </p:sp>
      <p:sp>
        <p:nvSpPr>
          <p:cNvPr id="46083" name="Content Placeholder 2"/>
          <p:cNvSpPr>
            <a:spLocks noGrp="1"/>
          </p:cNvSpPr>
          <p:nvPr>
            <p:ph idx="1"/>
            <p:custDataLst>
              <p:tags r:id="rId2"/>
            </p:custDataLst>
          </p:nvPr>
        </p:nvSpPr>
        <p:spPr/>
        <p:txBody>
          <a:bodyPr/>
          <a:lstStyle/>
          <a:p>
            <a:pPr lvl="0"/>
            <a:r>
              <a:rPr lang="fr-CA" sz="2000" dirty="0"/>
              <a:t>La PAP est le traitement privilégié pour les conducteurs de véhicules lourds souffrant d’AOS. </a:t>
            </a:r>
            <a:endParaRPr lang="en-US" sz="2000" dirty="0"/>
          </a:p>
          <a:p>
            <a:pPr lvl="0"/>
            <a:r>
              <a:rPr lang="fr-CA" sz="2000" dirty="0"/>
              <a:t>Une fois le succès du traitement par PAP établi, les conducteurs de véhicules lourds souffrant d’AOS peuvent être autorisés à conduire s’ils utilisent leur appareil PAP au moins 4 heures/nuit (ou jour), 70 % des nuits, </a:t>
            </a:r>
            <a:r>
              <a:rPr lang="fr-CA" sz="2000" b="1" dirty="0"/>
              <a:t>ET</a:t>
            </a:r>
            <a:r>
              <a:rPr lang="fr-CA" sz="2000" dirty="0"/>
              <a:t> s’ils n’ont pas d’épisodes de somnolence au volant.</a:t>
            </a:r>
            <a:endParaRPr lang="en-US" sz="2000" dirty="0"/>
          </a:p>
          <a:p>
            <a:pPr lvl="0"/>
            <a:r>
              <a:rPr lang="fr-CA" sz="2000" dirty="0"/>
              <a:t>L’utilisation d’appareils buccaux au lieu d’appareils PAP n’est pas admissible.</a:t>
            </a:r>
            <a:endParaRPr lang="en-US" sz="2000" dirty="0"/>
          </a:p>
          <a:p>
            <a:pPr lvl="0"/>
            <a:r>
              <a:rPr lang="fr-CA" sz="2000" dirty="0"/>
              <a:t>La chirurgie buccale ou maxillo-faciale au lieu du traitement avec un appareil PAP peut être acceptable dans certaines conditions. </a:t>
            </a:r>
            <a:endParaRPr lang="en-US" sz="2000" dirty="0"/>
          </a:p>
          <a:p>
            <a:pPr marL="342900" indent="-342900" algn="l">
              <a:spcBef>
                <a:spcPct val="20000"/>
              </a:spcBef>
              <a:buNone/>
            </a:pPr>
            <a:endParaRPr lang="en-US" sz="1800" dirty="0"/>
          </a:p>
        </p:txBody>
      </p:sp>
      <p:sp>
        <p:nvSpPr>
          <p:cNvPr id="46084" name="TextBox 1"/>
          <p:cNvSpPr txBox="1">
            <a:spLocks noChangeArrowheads="1"/>
          </p:cNvSpPr>
          <p:nvPr>
            <p:custDataLst>
              <p:tags r:id="rId3"/>
            </p:custDataLst>
          </p:nvPr>
        </p:nvSpPr>
        <p:spPr bwMode="auto">
          <a:xfrm>
            <a:off x="990599" y="5018782"/>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1600" b="1" i="0" baseline="20000" dirty="0">
                <a:solidFill>
                  <a:srgbClr val="FF0000"/>
                </a:solidFill>
                <a:latin typeface="Calibri"/>
                <a:ea typeface="+mn-ea"/>
                <a:cs typeface="Arial"/>
              </a:rPr>
              <a:t>* </a:t>
            </a:r>
            <a:r>
              <a:rPr lang="fr-CA" sz="1600" dirty="0"/>
              <a:t>Mises à jour selon les recommandations du groupe de médecins experts de la FMCSA (2008). Les normes et les recommandations du CCATM peuvent différer légèrement.</a:t>
            </a:r>
            <a:endParaRPr lang="en-US" sz="1600" dirty="0"/>
          </a:p>
        </p:txBody>
      </p:sp>
      <p:pic>
        <p:nvPicPr>
          <p:cNvPr id="5" name="t.3.wav">
            <a:hlinkClick r:id="" action="ppaction://media"/>
          </p:cNvPr>
          <p:cNvPicPr>
            <a:picLocks noRot="1" noChangeAspect="1"/>
          </p:cNvPicPr>
          <p:nvPr>
            <a:wavAudioFile r:embed="rId4" name="t.3.wav"/>
          </p:nvPr>
        </p:nvPicPr>
        <p:blipFill>
          <a:blip r:embed="rId7"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2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172200" y="4953000"/>
            <a:ext cx="29718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1"/>
          <p:cNvSpPr>
            <a:spLocks noGrp="1"/>
          </p:cNvSpPr>
          <p:nvPr>
            <p:ph type="title"/>
            <p:custDataLst>
              <p:tags r:id="rId2"/>
            </p:custDataLst>
          </p:nvPr>
        </p:nvSpPr>
        <p:spPr/>
        <p:txBody>
          <a:bodyPr/>
          <a:lstStyle/>
          <a:p>
            <a:r>
              <a:rPr lang="fr-CA" sz="3600" dirty="0"/>
              <a:t>Traitement de l’AOS avec la PAP</a:t>
            </a:r>
            <a:endParaRPr lang="en-US" sz="3600" dirty="0"/>
          </a:p>
        </p:txBody>
      </p:sp>
      <p:sp>
        <p:nvSpPr>
          <p:cNvPr id="47108" name="Content Placeholder 2"/>
          <p:cNvSpPr>
            <a:spLocks noGrp="1"/>
          </p:cNvSpPr>
          <p:nvPr>
            <p:ph idx="1"/>
            <p:custDataLst>
              <p:tags r:id="rId3"/>
            </p:custDataLst>
          </p:nvPr>
        </p:nvSpPr>
        <p:spPr/>
        <p:txBody>
          <a:bodyPr/>
          <a:lstStyle/>
          <a:p>
            <a:pPr lvl="0"/>
            <a:r>
              <a:rPr lang="fr-CA" sz="2400" dirty="0"/>
              <a:t>Traitement de premier recours pour l’AOS :</a:t>
            </a:r>
            <a:endParaRPr lang="en-US" sz="2000" dirty="0"/>
          </a:p>
          <a:p>
            <a:pPr lvl="1"/>
            <a:r>
              <a:rPr lang="fr-CA" sz="2000" dirty="0"/>
              <a:t>Les appareils PAP insufflent de l’air sous pression dans les voies respiratoires par un tuyau branché à un masque facial. </a:t>
            </a:r>
            <a:endParaRPr lang="en-US" sz="1800" dirty="0"/>
          </a:p>
          <a:p>
            <a:pPr lvl="1"/>
            <a:r>
              <a:rPr lang="fr-CA" sz="2000" dirty="0"/>
              <a:t>La PAP empêche l’affaissement partiel ou total des voies respiratoires.</a:t>
            </a:r>
            <a:endParaRPr lang="en-US" sz="1800" dirty="0"/>
          </a:p>
          <a:p>
            <a:pPr lvl="1"/>
            <a:r>
              <a:rPr lang="fr-CA" sz="2000" dirty="0"/>
              <a:t>La PAP fournit une pression d’air positive, réglée par un médecin.</a:t>
            </a:r>
            <a:endParaRPr lang="en-US" sz="1800" dirty="0"/>
          </a:p>
          <a:p>
            <a:pPr lvl="1"/>
            <a:r>
              <a:rPr lang="fr-CA" sz="2000" dirty="0"/>
              <a:t>L’utilisation efficace de l’appareil PAP réduit la gravité de l’AOS et de la fatigue, elle améliore la vigilance et l’humeur, et elle réduit les risques de maladies chroniques majeures.</a:t>
            </a:r>
            <a:endParaRPr lang="en-US" sz="1800" dirty="0"/>
          </a:p>
          <a:p>
            <a:pPr lvl="1"/>
            <a:r>
              <a:rPr lang="fr-CA" sz="2000" dirty="0"/>
              <a:t>Une observation rigoureuse de l’utilisation recommandée est essentielle pour obtenir un effet thérapeutique salutaire.</a:t>
            </a:r>
            <a:endParaRPr lang="en-US" sz="1800" dirty="0"/>
          </a:p>
        </p:txBody>
      </p:sp>
      <p:sp>
        <p:nvSpPr>
          <p:cNvPr id="47109" name="Rectangle 5"/>
          <p:cNvSpPr>
            <a:spLocks noChangeArrowheads="1"/>
          </p:cNvSpPr>
          <p:nvPr>
            <p:custDataLst>
              <p:tags r:id="rId4"/>
            </p:custDataLst>
          </p:nvPr>
        </p:nvSpPr>
        <p:spPr bwMode="auto">
          <a:xfrm>
            <a:off x="5867400" y="6172200"/>
            <a:ext cx="22958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err="1"/>
              <a:t>Utilisé</a:t>
            </a:r>
            <a:r>
              <a:rPr lang="en-US" sz="800" i="1" dirty="0"/>
              <a:t> avec </a:t>
            </a:r>
            <a:r>
              <a:rPr lang="en-US" sz="800" i="1" dirty="0" err="1"/>
              <a:t>l’autorisation</a:t>
            </a:r>
            <a:r>
              <a:rPr lang="en-US" sz="800" i="1" dirty="0"/>
              <a:t> de </a:t>
            </a:r>
            <a:r>
              <a:rPr lang="en-US" sz="800" i="1" dirty="0" err="1"/>
              <a:t>ResMed</a:t>
            </a:r>
            <a:r>
              <a:rPr lang="en-US" sz="800" i="1" dirty="0"/>
              <a:t>, © 2011</a:t>
            </a:r>
            <a:endParaRPr lang="en-US" sz="800" dirty="0"/>
          </a:p>
        </p:txBody>
      </p:sp>
      <p:pic>
        <p:nvPicPr>
          <p:cNvPr id="6" name="t.5.wav">
            <a:hlinkClick r:id="" action="ppaction://media"/>
          </p:cNvPr>
          <p:cNvPicPr>
            <a:picLocks noRot="1" noChangeAspect="1"/>
          </p:cNvPicPr>
          <p:nvPr>
            <a:wavAudioFile r:embed="rId5" name="t.5.wav"/>
          </p:nvPr>
        </p:nvPicPr>
        <p:blipFill>
          <a:blip r:embed="rId9"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custDataLst>
              <p:tags r:id="rId1"/>
            </p:custDataLst>
          </p:nvPr>
        </p:nvSpPr>
        <p:spPr/>
        <p:txBody>
          <a:bodyPr>
            <a:normAutofit fontScale="90000"/>
          </a:bodyPr>
          <a:lstStyle/>
          <a:p>
            <a:pPr>
              <a:lnSpc>
                <a:spcPts val="4575"/>
              </a:lnSpc>
            </a:pPr>
            <a:r>
              <a:rPr lang="fr-CA" sz="4000" i="1" dirty="0"/>
              <a:t>Principe de fonctionnement de l’appareil (exemple d’un appareil APAP)</a:t>
            </a:r>
            <a:endParaRPr lang="en-US" sz="4000" b="0" i="1" dirty="0">
              <a:solidFill>
                <a:schemeClr val="bg1"/>
              </a:solidFill>
              <a:latin typeface="Calibri"/>
            </a:endParaRPr>
          </a:p>
        </p:txBody>
      </p:sp>
      <p:sp>
        <p:nvSpPr>
          <p:cNvPr id="49156" name="Rectangle 2"/>
          <p:cNvSpPr>
            <a:spLocks noChangeArrowheads="1"/>
          </p:cNvSpPr>
          <p:nvPr>
            <p:custDataLst>
              <p:tags r:id="rId2"/>
            </p:custDataLst>
          </p:nvPr>
        </p:nvSpPr>
        <p:spPr bwMode="auto">
          <a:xfrm>
            <a:off x="3200400" y="5791200"/>
            <a:ext cx="32702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i="1" dirty="0" err="1"/>
              <a:t>Utilisé</a:t>
            </a:r>
            <a:r>
              <a:rPr lang="en-US" sz="1200" i="1" dirty="0"/>
              <a:t> avec </a:t>
            </a:r>
            <a:r>
              <a:rPr lang="en-US" sz="1200" i="1" dirty="0" err="1"/>
              <a:t>l’autorisation</a:t>
            </a:r>
            <a:r>
              <a:rPr lang="en-US" sz="1200" i="1" dirty="0"/>
              <a:t> de </a:t>
            </a:r>
            <a:r>
              <a:rPr lang="en-US" sz="1200" i="1" dirty="0" err="1"/>
              <a:t>ResMed</a:t>
            </a:r>
            <a:r>
              <a:rPr lang="en-US" sz="1200" i="1" dirty="0"/>
              <a:t>, © 2011</a:t>
            </a:r>
            <a:endParaRPr lang="en-US" sz="1200" dirty="0"/>
          </a:p>
        </p:txBody>
      </p:sp>
      <p:pic>
        <p:nvPicPr>
          <p:cNvPr id="3" name="S9_obstructive-sleep-apnea.wmv">
            <a:hlinkClick r:id="" action="ppaction://noaction"/>
          </p:cNvPr>
          <p:cNvPicPr>
            <a:picLocks noGrp="1" noChangeAspect="1"/>
          </p:cNvPicPr>
          <p:nvPr>
            <p:ph idx="1"/>
            <a:videoFile r:link="rId4"/>
            <p:custDataLst>
              <p:tags r:id="rId5"/>
            </p:custDataLst>
            <p:extLst>
              <p:ext uri="{DAA4B4D4-6D71-4841-9C94-3DE7FCFB9230}">
                <p14:media xmlns:p14="http://schemas.microsoft.com/office/powerpoint/2010/main" r:embed="rId3"/>
              </p:ext>
            </p:extLst>
          </p:nvPr>
        </p:nvPicPr>
        <p:blipFill>
          <a:blip r:embed="rId9" cstate="print"/>
          <a:stretch>
            <a:fillRect/>
          </a:stretch>
        </p:blipFill>
        <p:spPr>
          <a:xfrm>
            <a:off x="2133600" y="1676400"/>
            <a:ext cx="5486400" cy="4525963"/>
          </a:xfrm>
        </p:spPr>
      </p:pic>
      <p:pic>
        <p:nvPicPr>
          <p:cNvPr id="5" name="t.6.wav">
            <a:hlinkClick r:id="" action="ppaction://media"/>
          </p:cNvPr>
          <p:cNvPicPr>
            <a:picLocks noRot="1" noChangeAspect="1"/>
          </p:cNvPicPr>
          <p:nvPr>
            <a:wavAudioFile r:embed="rId6" name="t.6.wav"/>
          </p:nvPr>
        </p:nvPicPr>
        <p:blipFill>
          <a:blip r:embed="rId10"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8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custDataLst>
              <p:tags r:id="rId1"/>
            </p:custDataLst>
            <p:extLst>
              <p:ext uri="{D42A27DB-BD31-4B8C-83A1-F6EECF244321}">
                <p14:modId xmlns:p14="http://schemas.microsoft.com/office/powerpoint/2010/main" val="2346826053"/>
              </p:ext>
            </p:extLst>
          </p:nvPr>
        </p:nvGraphicFramePr>
        <p:xfrm>
          <a:off x="457200" y="1600200"/>
          <a:ext cx="8382000" cy="46783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itle 1"/>
          <p:cNvSpPr txBox="1">
            <a:spLocks/>
          </p:cNvSpPr>
          <p:nvPr>
            <p:custDataLst>
              <p:tags r:id="rId2"/>
            </p:custDataLst>
          </p:nvPr>
        </p:nvSpPr>
        <p:spPr bwMode="auto">
          <a:xfrm>
            <a:off x="457200" y="228600"/>
            <a:ext cx="8229600" cy="1143000"/>
          </a:xfrm>
          <a:prstGeom prst="rect">
            <a:avLst/>
          </a:prstGeom>
          <a:noFill/>
          <a:ln w="9525">
            <a:noFill/>
            <a:miter lim="800000"/>
            <a:headEnd/>
            <a:tailEnd/>
          </a:ln>
        </p:spPr>
        <p:txBody>
          <a:bodyPr anchor="ctr"/>
          <a:lstStyle/>
          <a:p>
            <a:pPr algn="ctr"/>
            <a:r>
              <a:rPr lang="fr-CA" sz="3600" dirty="0">
                <a:solidFill>
                  <a:schemeClr val="bg1"/>
                </a:solidFill>
              </a:rPr>
              <a:t>Trois appareils PAP courants</a:t>
            </a:r>
            <a:endParaRPr lang="en-US" sz="3600" dirty="0">
              <a:solidFill>
                <a:schemeClr val="bg1"/>
              </a:solidFill>
            </a:endParaRPr>
          </a:p>
        </p:txBody>
      </p:sp>
      <p:pic>
        <p:nvPicPr>
          <p:cNvPr id="48132" name="Picture 8" descr="S8 AutoSet II et H4i"/>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33400" y="5257800"/>
            <a:ext cx="1295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Rectangle 6"/>
          <p:cNvSpPr>
            <a:spLocks noChangeArrowheads="1"/>
          </p:cNvSpPr>
          <p:nvPr>
            <p:custDataLst>
              <p:tags r:id="rId4"/>
            </p:custDataLst>
          </p:nvPr>
        </p:nvSpPr>
        <p:spPr bwMode="auto">
          <a:xfrm>
            <a:off x="0" y="6642100"/>
            <a:ext cx="22958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i="1" dirty="0" err="1"/>
              <a:t>Utilisé</a:t>
            </a:r>
            <a:r>
              <a:rPr lang="en-US" sz="800" i="1" dirty="0"/>
              <a:t> avec </a:t>
            </a:r>
            <a:r>
              <a:rPr lang="en-US" sz="800" i="1" dirty="0" err="1"/>
              <a:t>l’autorisation</a:t>
            </a:r>
            <a:r>
              <a:rPr lang="en-US" sz="800" i="1" dirty="0"/>
              <a:t> de </a:t>
            </a:r>
            <a:r>
              <a:rPr lang="en-US" sz="800" i="1" dirty="0" err="1"/>
              <a:t>ResMed</a:t>
            </a:r>
            <a:r>
              <a:rPr lang="en-US" sz="800" i="1" dirty="0"/>
              <a:t>, © 2011</a:t>
            </a:r>
            <a:endParaRPr lang="en-US" sz="800" dirty="0"/>
          </a:p>
        </p:txBody>
      </p:sp>
      <p:pic>
        <p:nvPicPr>
          <p:cNvPr id="6" name="t.7.wav">
            <a:hlinkClick r:id="" action="ppaction://media"/>
          </p:cNvPr>
          <p:cNvPicPr>
            <a:picLocks noRot="1" noChangeAspect="1"/>
          </p:cNvPicPr>
          <p:nvPr>
            <a:wavAudioFile r:embed="rId5" name="t.7.wav"/>
          </p:nvPr>
        </p:nvPicPr>
        <p:blipFill>
          <a:blip r:embed="rId14"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9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custDataLst>
              <p:tags r:id="rId1"/>
            </p:custDataLst>
          </p:nvPr>
        </p:nvSpPr>
        <p:spPr/>
        <p:txBody>
          <a:bodyPr/>
          <a:lstStyle/>
          <a:p>
            <a:r>
              <a:rPr lang="fr-CA" sz="3600" dirty="0"/>
              <a:t>Appareils buccaux pour le traitement de l’AOS</a:t>
            </a:r>
            <a:endParaRPr lang="en-US" sz="3600" dirty="0"/>
          </a:p>
        </p:txBody>
      </p:sp>
      <p:sp>
        <p:nvSpPr>
          <p:cNvPr id="45059" name="Content Placeholder 2"/>
          <p:cNvSpPr>
            <a:spLocks noGrp="1"/>
          </p:cNvSpPr>
          <p:nvPr>
            <p:ph idx="1"/>
            <p:custDataLst>
              <p:tags r:id="rId2"/>
            </p:custDataLst>
          </p:nvPr>
        </p:nvSpPr>
        <p:spPr>
          <a:ln>
            <a:miter lim="800000"/>
            <a:headEnd/>
            <a:tailEnd/>
          </a:ln>
        </p:spPr>
        <p:txBody>
          <a:bodyPr rtlCol="0">
            <a:normAutofit fontScale="77500" lnSpcReduction="20000"/>
          </a:bodyPr>
          <a:lstStyle/>
          <a:p>
            <a:pPr lvl="0"/>
            <a:r>
              <a:rPr lang="fr-CA" dirty="0"/>
              <a:t>Divers appareils buccaux s’ajustent aux dents inférieures et supérieures et permettent de maintenir la langue en place. </a:t>
            </a:r>
            <a:endParaRPr lang="en-US" sz="2800" dirty="0"/>
          </a:p>
          <a:p>
            <a:pPr lvl="0"/>
            <a:r>
              <a:rPr lang="fr-CA" dirty="0"/>
              <a:t>Ils visent à faire avancer la mâchoire inférieure et la langue, dans le but de prévenir l’affaissement des voies respiratoires et de réduire les ronflements pendant le sommeil.</a:t>
            </a:r>
            <a:endParaRPr lang="en-US" sz="2800" dirty="0"/>
          </a:p>
          <a:p>
            <a:pPr lvl="0"/>
            <a:r>
              <a:rPr lang="fr-CA" dirty="0"/>
              <a:t>Ils sont destinés à ceux qui ont un problème de ronflement ou qui ont besoin d’être traités pour une AOS de légère à modérée :</a:t>
            </a:r>
            <a:endParaRPr lang="en-US" sz="2800" dirty="0"/>
          </a:p>
          <a:p>
            <a:pPr lvl="1"/>
            <a:r>
              <a:rPr lang="fr-CA" dirty="0"/>
              <a:t>Ces appareils ne sont pas destinés au traitement des AOS de modérées à graves.</a:t>
            </a:r>
            <a:endParaRPr lang="en-US" sz="2400" dirty="0"/>
          </a:p>
          <a:p>
            <a:pPr lvl="1"/>
            <a:r>
              <a:rPr lang="fr-CA" dirty="0"/>
              <a:t>À l’heure actuelle, il n’existe aucun moyen de surveiller l’observance de ce traitement.</a:t>
            </a:r>
            <a:endParaRPr lang="en-US" sz="2400" dirty="0"/>
          </a:p>
        </p:txBody>
      </p:sp>
      <p:pic>
        <p:nvPicPr>
          <p:cNvPr id="4" name="t.8.wav">
            <a:hlinkClick r:id="" action="ppaction://media"/>
          </p:cNvPr>
          <p:cNvPicPr>
            <a:picLocks noRot="1" noChangeAspect="1"/>
          </p:cNvPicPr>
          <p:nvPr>
            <a:wavAudioFile r:embed="rId3" name="t.8.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custDataLst>
              <p:tags r:id="rId1"/>
            </p:custDataLst>
          </p:nvPr>
        </p:nvSpPr>
        <p:spPr/>
        <p:txBody>
          <a:bodyPr/>
          <a:lstStyle/>
          <a:p>
            <a:r>
              <a:rPr lang="fr-CA" dirty="0"/>
              <a:t>Mesures de prévention de l’AOS</a:t>
            </a:r>
            <a:endParaRPr lang="en-US" dirty="0"/>
          </a:p>
        </p:txBody>
      </p:sp>
      <p:sp>
        <p:nvSpPr>
          <p:cNvPr id="52227" name="Content Placeholder 2"/>
          <p:cNvSpPr>
            <a:spLocks noGrp="1"/>
          </p:cNvSpPr>
          <p:nvPr>
            <p:ph idx="1"/>
            <p:custDataLst>
              <p:tags r:id="rId2"/>
            </p:custDataLst>
          </p:nvPr>
        </p:nvSpPr>
        <p:spPr/>
        <p:txBody>
          <a:bodyPr/>
          <a:lstStyle/>
          <a:p>
            <a:pPr lvl="0"/>
            <a:r>
              <a:rPr lang="fr-CA" sz="2400" dirty="0"/>
              <a:t>Garder un poids santé :</a:t>
            </a:r>
            <a:endParaRPr lang="en-US" sz="2000" dirty="0"/>
          </a:p>
          <a:p>
            <a:pPr lvl="1"/>
            <a:r>
              <a:rPr lang="fr-CA" sz="2000" dirty="0"/>
              <a:t>Avoir une alimentation faible en gras.</a:t>
            </a:r>
            <a:endParaRPr lang="en-US" sz="1800" dirty="0"/>
          </a:p>
          <a:p>
            <a:pPr lvl="1"/>
            <a:r>
              <a:rPr lang="fr-CA" sz="2000" dirty="0"/>
              <a:t>Faire de l’activité physique et rester en forme.</a:t>
            </a:r>
            <a:endParaRPr lang="en-US" sz="1800" dirty="0"/>
          </a:p>
          <a:p>
            <a:pPr lvl="0"/>
            <a:r>
              <a:rPr lang="fr-CA" sz="2400" dirty="0"/>
              <a:t>Éviter l’alcool et les sédatifs avant le                                 coucher. </a:t>
            </a:r>
            <a:endParaRPr lang="en-US" sz="2000" dirty="0"/>
          </a:p>
          <a:p>
            <a:pPr lvl="0"/>
            <a:r>
              <a:rPr lang="fr-CA" sz="2400" dirty="0"/>
              <a:t>Arrêter de fumer et de consommer les autres produits du tabac.</a:t>
            </a:r>
            <a:endParaRPr lang="en-US" sz="2000" dirty="0"/>
          </a:p>
          <a:p>
            <a:pPr lvl="0"/>
            <a:r>
              <a:rPr lang="fr-CA" sz="2400" dirty="0"/>
              <a:t>Dormir sur le côté plutôt que sur le dos.</a:t>
            </a:r>
            <a:endParaRPr lang="en-US" sz="2000" dirty="0"/>
          </a:p>
          <a:p>
            <a:pPr lvl="0"/>
            <a:r>
              <a:rPr lang="fr-CA" sz="2400" dirty="0"/>
              <a:t>Utiliser des coussins spéciaux qui facilitent le maintien d’une bonne position pour dormir.</a:t>
            </a:r>
            <a:endParaRPr lang="en-US" sz="2000" dirty="0"/>
          </a:p>
          <a:p>
            <a:pPr lvl="0"/>
            <a:r>
              <a:rPr lang="fr-CA" sz="2400" dirty="0"/>
              <a:t>Garder les voies respiratoires ouvertes.</a:t>
            </a:r>
            <a:endParaRPr lang="en-US" sz="2000" dirty="0"/>
          </a:p>
          <a:p>
            <a:pPr lvl="1">
              <a:buNone/>
            </a:pPr>
            <a:endParaRPr lang="en-US" sz="2000" dirty="0"/>
          </a:p>
        </p:txBody>
      </p:sp>
      <p:pic>
        <p:nvPicPr>
          <p:cNvPr id="52231" name="Picture 7"/>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426984" y="1569805"/>
            <a:ext cx="2107416" cy="1398332"/>
          </a:xfrm>
          <a:prstGeom prst="rect">
            <a:avLst/>
          </a:prstGeom>
          <a:noFill/>
          <a:extLst>
            <a:ext uri="{909E8E84-426E-40DD-AFC4-6F175D3DCCD1}">
              <a14:hiddenFill xmlns:a14="http://schemas.microsoft.com/office/drawing/2010/main">
                <a:solidFill>
                  <a:srgbClr val="FFFFFF"/>
                </a:solidFill>
              </a14:hiddenFill>
            </a:ext>
          </a:extLst>
        </p:spPr>
      </p:pic>
      <p:pic>
        <p:nvPicPr>
          <p:cNvPr id="5" name="t.9.wav">
            <a:hlinkClick r:id="" action="ppaction://media"/>
          </p:cNvPr>
          <p:cNvPicPr>
            <a:picLocks noRot="1" noChangeAspect="1"/>
          </p:cNvPicPr>
          <p:nvPr>
            <a:wavAudioFile r:embed="rId4" name="t.9.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5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3 : Évaluation des acquis</a:t>
            </a:r>
            <a:endParaRPr lang="en-US" sz="3600" dirty="0"/>
          </a:p>
        </p:txBody>
      </p:sp>
      <p:sp>
        <p:nvSpPr>
          <p:cNvPr id="25603" name="Content Placeholder 2"/>
          <p:cNvSpPr>
            <a:spLocks noGrp="1"/>
          </p:cNvSpPr>
          <p:nvPr>
            <p:ph idx="1"/>
            <p:custDataLst>
              <p:tags r:id="rId2"/>
            </p:custDataLst>
          </p:nvPr>
        </p:nvSpPr>
        <p:spPr/>
        <p:txBody>
          <a:bodyPr>
            <a:normAutofit lnSpcReduction="10000"/>
          </a:bodyPr>
          <a:lstStyle/>
          <a:p>
            <a:pPr marL="514350" lvl="0" indent="-514350">
              <a:buFont typeface="+mj-lt"/>
              <a:buAutoNum type="arabicPeriod"/>
            </a:pPr>
            <a:r>
              <a:rPr lang="fr-CA" dirty="0"/>
              <a:t>Laquelle des mesures suivantes n’est pas aidante pour le patient qui vient de commencer un traitement avec un appareil PAP?</a:t>
            </a:r>
            <a:endParaRPr lang="en-US" sz="2800" dirty="0"/>
          </a:p>
          <a:p>
            <a:pPr marL="971550" lvl="1" indent="-514350">
              <a:buFont typeface="+mj-lt"/>
              <a:buAutoNum type="alphaLcParenR"/>
            </a:pPr>
            <a:r>
              <a:rPr lang="fr-CA" sz="2400" dirty="0"/>
              <a:t>Ne pas prendre d’alcool ni de médicaments antidépresseurs cinq heures avant le coucher. </a:t>
            </a:r>
            <a:endParaRPr lang="en-US" sz="2000" dirty="0"/>
          </a:p>
          <a:p>
            <a:pPr marL="971550" lvl="1" indent="-514350">
              <a:buFont typeface="+mj-lt"/>
              <a:buAutoNum type="alphaLcParenR"/>
            </a:pPr>
            <a:r>
              <a:rPr lang="fr-CA" sz="2400" dirty="0"/>
              <a:t>Perdre quatre kilos si on a un surplus de poids ou si on est obèse.</a:t>
            </a:r>
            <a:endParaRPr lang="en-US" sz="2000" dirty="0"/>
          </a:p>
          <a:p>
            <a:pPr marL="971550" lvl="1" indent="-514350">
              <a:buFont typeface="+mj-lt"/>
              <a:buAutoNum type="alphaLcParenR"/>
            </a:pPr>
            <a:r>
              <a:rPr lang="fr-CA" sz="2400" dirty="0"/>
              <a:t>Arrêter de fumer.</a:t>
            </a:r>
            <a:endParaRPr lang="en-US" sz="2000" dirty="0"/>
          </a:p>
          <a:p>
            <a:pPr marL="971550" lvl="1" indent="-514350">
              <a:buFont typeface="+mj-lt"/>
              <a:buAutoNum type="alphaLcParenR"/>
            </a:pPr>
            <a:r>
              <a:rPr lang="fr-CA" sz="2400" dirty="0"/>
              <a:t>Porter un appareil buccal qui permet d’avancer la mâchoire pendant le sommeil.</a:t>
            </a:r>
            <a:endParaRPr lang="en-US" sz="2000" dirty="0"/>
          </a:p>
        </p:txBody>
      </p:sp>
    </p:spTree>
    <p:extLst>
      <p:ext uri="{BB962C8B-B14F-4D97-AF65-F5344CB8AC3E}">
        <p14:creationId xmlns:p14="http://schemas.microsoft.com/office/powerpoint/2010/main" val="5523074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3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2"/>
            </a:pPr>
            <a:r>
              <a:rPr lang="fr-CA" sz="2800" dirty="0"/>
              <a:t>Lequel des énoncés suivants décrit une bonne recommandation pour le traitement des conducteurs souffrant d’AOS? </a:t>
            </a:r>
            <a:endParaRPr lang="en-US" sz="2400" dirty="0"/>
          </a:p>
          <a:p>
            <a:pPr marL="914400" lvl="1" indent="-457200">
              <a:buFont typeface="+mj-lt"/>
              <a:buAutoNum type="alphaLcParenR"/>
            </a:pPr>
            <a:r>
              <a:rPr lang="fr-CA" sz="2400" dirty="0"/>
              <a:t>Le traitement avec un appareil CPAP est acceptable, mais l’appareil APAP est mieux toléré. </a:t>
            </a:r>
            <a:endParaRPr lang="en-US" sz="2000" dirty="0"/>
          </a:p>
          <a:p>
            <a:pPr marL="914400" lvl="1" indent="-457200">
              <a:buFont typeface="+mj-lt"/>
              <a:buAutoNum type="alphaLcParenR"/>
            </a:pPr>
            <a:r>
              <a:rPr lang="fr-CA" sz="2400" dirty="0"/>
              <a:t>La chirurgie buccale ou maxillo-faciale est une option acceptable.</a:t>
            </a:r>
            <a:endParaRPr lang="en-US" sz="2000" dirty="0"/>
          </a:p>
          <a:p>
            <a:pPr marL="914400" lvl="1" indent="-457200">
              <a:buFont typeface="+mj-lt"/>
              <a:buAutoNum type="alphaLcParenR"/>
            </a:pPr>
            <a:r>
              <a:rPr lang="fr-CA" sz="2400" dirty="0"/>
              <a:t>Les appareils dentaires sont une option acceptable.</a:t>
            </a:r>
            <a:endParaRPr lang="en-US" sz="2000" dirty="0"/>
          </a:p>
          <a:p>
            <a:pPr marL="914400" lvl="1" indent="-457200">
              <a:buFont typeface="+mj-lt"/>
              <a:buAutoNum type="alphaLcParenR"/>
            </a:pPr>
            <a:r>
              <a:rPr lang="fr-CA" sz="2400" dirty="0"/>
              <a:t>Toute utilisation d’un appareil PAP est préférable, mais observer le traitement en permanence est nécessaire pour de bons résultats.</a:t>
            </a:r>
            <a:endParaRPr lang="en-US" sz="2000" dirty="0"/>
          </a:p>
        </p:txBody>
      </p:sp>
    </p:spTree>
    <p:extLst>
      <p:ext uri="{BB962C8B-B14F-4D97-AF65-F5344CB8AC3E}">
        <p14:creationId xmlns:p14="http://schemas.microsoft.com/office/powerpoint/2010/main" val="29828226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3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3"/>
            </a:pPr>
            <a:r>
              <a:rPr lang="fr-CA" dirty="0"/>
              <a:t>Les composants suivants font partie d’un appareil PAP pour traiter l’AOS, sauf :</a:t>
            </a:r>
            <a:endParaRPr lang="en-US" sz="2800" dirty="0"/>
          </a:p>
          <a:p>
            <a:pPr marL="971550" lvl="1" indent="-514350">
              <a:buFont typeface="+mj-lt"/>
              <a:buAutoNum type="alphaLcParenR"/>
            </a:pPr>
            <a:r>
              <a:rPr lang="fr-CA" dirty="0"/>
              <a:t>Tuyaux.</a:t>
            </a:r>
            <a:endParaRPr lang="en-US" sz="2400" dirty="0"/>
          </a:p>
          <a:p>
            <a:pPr marL="971550" lvl="1" indent="-514350">
              <a:buFont typeface="+mj-lt"/>
              <a:buAutoNum type="alphaLcParenR"/>
            </a:pPr>
            <a:r>
              <a:rPr lang="fr-CA" dirty="0"/>
              <a:t>Pompe à air et régulateur.</a:t>
            </a:r>
            <a:endParaRPr lang="en-US" sz="2400" dirty="0"/>
          </a:p>
          <a:p>
            <a:pPr marL="971550" lvl="1" indent="-514350">
              <a:buFont typeface="+mj-lt"/>
              <a:buAutoNum type="alphaLcParenR"/>
            </a:pPr>
            <a:r>
              <a:rPr lang="fr-CA" dirty="0"/>
              <a:t>Masque facial.</a:t>
            </a:r>
            <a:endParaRPr lang="en-US" sz="2400" dirty="0"/>
          </a:p>
          <a:p>
            <a:pPr marL="971550" lvl="1" indent="-514350">
              <a:buFont typeface="+mj-lt"/>
              <a:buAutoNum type="alphaLcParenR"/>
            </a:pPr>
            <a:r>
              <a:rPr lang="fr-CA" dirty="0"/>
              <a:t>Humidificateur chauffant.</a:t>
            </a:r>
            <a:endParaRPr lang="en-US" sz="2400" dirty="0"/>
          </a:p>
        </p:txBody>
      </p:sp>
    </p:spTree>
    <p:extLst>
      <p:ext uri="{BB962C8B-B14F-4D97-AF65-F5344CB8AC3E}">
        <p14:creationId xmlns:p14="http://schemas.microsoft.com/office/powerpoint/2010/main" val="540274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419999" y="4277518"/>
            <a:ext cx="2459953" cy="1960564"/>
          </a:xfrm>
          <a:prstGeom prst="rect">
            <a:avLst/>
          </a:prstGeom>
          <a:noFill/>
          <a:extLst>
            <a:ext uri="{909E8E84-426E-40DD-AFC4-6F175D3DCCD1}">
              <a14:hiddenFill xmlns:a14="http://schemas.microsoft.com/office/drawing/2010/main">
                <a:solidFill>
                  <a:srgbClr val="FFFFFF"/>
                </a:solidFill>
              </a14:hiddenFill>
            </a:ext>
          </a:extLst>
        </p:spPr>
      </p:pic>
      <p:sp>
        <p:nvSpPr>
          <p:cNvPr id="16388" name="Title 1"/>
          <p:cNvSpPr>
            <a:spLocks noGrp="1"/>
          </p:cNvSpPr>
          <p:nvPr>
            <p:ph type="title"/>
            <p:custDataLst>
              <p:tags r:id="rId2"/>
            </p:custDataLst>
          </p:nvPr>
        </p:nvSpPr>
        <p:spPr>
          <a:xfrm>
            <a:off x="406400" y="1803400"/>
            <a:ext cx="8331200" cy="4445000"/>
          </a:xfrm>
        </p:spPr>
        <p:txBody>
          <a:bodyPr/>
          <a:lstStyle/>
          <a:p>
            <a:br>
              <a:rPr lang="fr-CA" sz="3200" b="1" dirty="0"/>
            </a:br>
            <a:r>
              <a:rPr lang="fr-CA" sz="3200" b="1" dirty="0"/>
              <a:t>Accidents impliquant un véhicule lourd </a:t>
            </a:r>
            <a:br>
              <a:rPr lang="fr-CA" sz="3200" b="1" dirty="0"/>
            </a:br>
            <a:br>
              <a:rPr lang="fr-CA" sz="3200" b="1" dirty="0"/>
            </a:br>
            <a:br>
              <a:rPr lang="fr-CA" sz="3200" b="1" dirty="0"/>
            </a:br>
            <a:r>
              <a:rPr lang="fr-CA" sz="3200" b="1" dirty="0"/>
              <a:t>Somnolence excessive au travail</a:t>
            </a:r>
            <a:br>
              <a:rPr lang="fr-CA" sz="3200" b="1" dirty="0"/>
            </a:br>
            <a:br>
              <a:rPr lang="fr-CA" sz="3200" b="1" dirty="0"/>
            </a:br>
            <a:br>
              <a:rPr lang="fr-CA" sz="3200" b="1" dirty="0"/>
            </a:br>
            <a:r>
              <a:rPr lang="fr-CA" sz="3200" b="1" dirty="0"/>
              <a:t>Troubles du sommeil</a:t>
            </a:r>
            <a:br>
              <a:rPr lang="en-US" sz="3200" dirty="0"/>
            </a:br>
            <a:endParaRPr lang="en-US" sz="3200" b="1" i="0" dirty="0">
              <a:solidFill>
                <a:schemeClr val="tx1"/>
              </a:solidFill>
              <a:latin typeface="Calibri"/>
              <a:ea typeface="+mj-ea"/>
              <a:cs typeface="+mj-cs"/>
            </a:endParaRPr>
          </a:p>
        </p:txBody>
      </p:sp>
      <p:sp>
        <p:nvSpPr>
          <p:cNvPr id="17" name="Striped Right Arrow 16"/>
          <p:cNvSpPr/>
          <p:nvPr>
            <p:custDataLst>
              <p:tags r:id="rId3"/>
            </p:custDataLst>
          </p:nvPr>
        </p:nvSpPr>
        <p:spPr>
          <a:xfrm rot="16200000">
            <a:off x="4000500" y="3162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Striped Right Arrow 19"/>
          <p:cNvSpPr/>
          <p:nvPr>
            <p:custDataLst>
              <p:tags r:id="rId4"/>
            </p:custDataLst>
          </p:nvPr>
        </p:nvSpPr>
        <p:spPr>
          <a:xfrm rot="16200000">
            <a:off x="4000500" y="4686300"/>
            <a:ext cx="838200" cy="304800"/>
          </a:xfrm>
          <a:prstGeom prst="strip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16391" name="Picture 7"/>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895601" y="140764"/>
            <a:ext cx="2971800" cy="2069519"/>
          </a:xfrm>
          <a:prstGeom prst="rect">
            <a:avLst/>
          </a:prstGeom>
          <a:noFill/>
          <a:extLst>
            <a:ext uri="{909E8E84-426E-40DD-AFC4-6F175D3DCCD1}">
              <a14:hiddenFill xmlns:a14="http://schemas.microsoft.com/office/drawing/2010/main">
                <a:solidFill>
                  <a:srgbClr val="FFFFFF"/>
                </a:solidFill>
              </a14:hiddenFill>
            </a:ext>
          </a:extLst>
        </p:spPr>
      </p:pic>
      <p:pic>
        <p:nvPicPr>
          <p:cNvPr id="7" name="o.wav">
            <a:hlinkClick r:id="" action="ppaction://media"/>
          </p:cNvPr>
          <p:cNvPicPr>
            <a:picLocks noRot="1" noChangeAspect="1"/>
          </p:cNvPicPr>
          <p:nvPr>
            <a:wavAudioFile r:embed="rId6" name="o.wav"/>
          </p:nvPr>
        </p:nvPicPr>
        <p:blipFill>
          <a:blip r:embed="rId11"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0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dirty="0"/>
              <a:t>Leçon 3 : Évaluation des acquis (suite)</a:t>
            </a:r>
            <a:endParaRPr lang="en-US"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4"/>
            </a:pPr>
            <a:r>
              <a:rPr lang="fr-CA" dirty="0"/>
              <a:t>L’appareil CPAP est différent de l’appareil APAP de la façon suivante :</a:t>
            </a:r>
            <a:endParaRPr lang="en-US" sz="2800" dirty="0"/>
          </a:p>
          <a:p>
            <a:pPr marL="971550" lvl="1" indent="-514350">
              <a:buFont typeface="+mj-lt"/>
              <a:buAutoNum type="alphaLcParenR"/>
            </a:pPr>
            <a:r>
              <a:rPr lang="fr-CA" sz="2400" dirty="0"/>
              <a:t>L’appareil APAP nécessite de se rendre à une clinique pour régler la pression d’air insufflé.</a:t>
            </a:r>
            <a:endParaRPr lang="en-US" sz="2000" dirty="0"/>
          </a:p>
          <a:p>
            <a:pPr marL="971550" lvl="1" indent="-514350">
              <a:buFont typeface="+mj-lt"/>
              <a:buAutoNum type="alphaLcParenR"/>
            </a:pPr>
            <a:r>
              <a:rPr lang="fr-CA" sz="2400" dirty="0"/>
              <a:t>L’appareil CPAP règle la pression d’air selon la respiration du patient, afin de répondre à ses besoins.</a:t>
            </a:r>
            <a:endParaRPr lang="en-US" sz="2000" dirty="0"/>
          </a:p>
          <a:p>
            <a:pPr marL="971550" lvl="1" indent="-514350">
              <a:buFont typeface="+mj-lt"/>
              <a:buAutoNum type="alphaLcParenR"/>
            </a:pPr>
            <a:r>
              <a:rPr lang="fr-CA" sz="2400" dirty="0"/>
              <a:t>L’appareil APAP règle automatiquement la pression d’air selon la respiration du patient, afin de répondre à ses besoins.</a:t>
            </a:r>
            <a:endParaRPr lang="en-US" sz="2000" dirty="0"/>
          </a:p>
          <a:p>
            <a:pPr marL="971550" lvl="1" indent="-514350">
              <a:buFont typeface="+mj-lt"/>
              <a:buAutoNum type="alphaLcParenR"/>
            </a:pPr>
            <a:r>
              <a:rPr lang="fr-CA" sz="2400" dirty="0"/>
              <a:t>Aucune de ces réponses.</a:t>
            </a:r>
            <a:endParaRPr lang="en-US" sz="2000" dirty="0"/>
          </a:p>
        </p:txBody>
      </p:sp>
    </p:spTree>
    <p:extLst>
      <p:ext uri="{BB962C8B-B14F-4D97-AF65-F5344CB8AC3E}">
        <p14:creationId xmlns:p14="http://schemas.microsoft.com/office/powerpoint/2010/main" val="9668661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dirty="0"/>
              <a:t>Leçon 3 : Évaluation des acquis (suite)</a:t>
            </a:r>
            <a:endParaRPr lang="en-US"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5"/>
            </a:pPr>
            <a:r>
              <a:rPr lang="fr-CA" dirty="0"/>
              <a:t>Les appareils buccaux conviennent au traitement des conducteurs de véhicules lourds qui ont ____.</a:t>
            </a:r>
            <a:endParaRPr lang="en-US" sz="2800" dirty="0"/>
          </a:p>
          <a:p>
            <a:pPr marL="971550" lvl="1" indent="-514350">
              <a:buFont typeface="+mj-lt"/>
              <a:buAutoNum type="alphaLcParenR"/>
            </a:pPr>
            <a:r>
              <a:rPr lang="fr-CA" dirty="0"/>
              <a:t>une AOS grave.</a:t>
            </a:r>
            <a:endParaRPr lang="en-US" sz="2400" dirty="0"/>
          </a:p>
          <a:p>
            <a:pPr marL="971550" lvl="1" indent="-514350">
              <a:buFont typeface="+mj-lt"/>
              <a:buAutoNum type="alphaLcParenR"/>
            </a:pPr>
            <a:r>
              <a:rPr lang="fr-CA" dirty="0"/>
              <a:t>une AOS modérée.</a:t>
            </a:r>
            <a:endParaRPr lang="en-US" sz="2400" dirty="0"/>
          </a:p>
          <a:p>
            <a:pPr marL="971550" lvl="1" indent="-514350">
              <a:buFont typeface="+mj-lt"/>
              <a:buAutoNum type="alphaLcParenR"/>
            </a:pPr>
            <a:r>
              <a:rPr lang="fr-CA" dirty="0"/>
              <a:t>des ronflements très forts et une AOS légère.</a:t>
            </a:r>
            <a:endParaRPr lang="en-US" sz="2400" dirty="0"/>
          </a:p>
          <a:p>
            <a:pPr marL="971550" lvl="1" indent="-514350">
              <a:buFont typeface="+mj-lt"/>
              <a:buAutoNum type="alphaLcParenR"/>
            </a:pPr>
            <a:r>
              <a:rPr lang="fr-CA" dirty="0"/>
              <a:t>de l’insomnie.</a:t>
            </a:r>
            <a:endParaRPr lang="en-US" sz="2400" dirty="0"/>
          </a:p>
        </p:txBody>
      </p:sp>
    </p:spTree>
    <p:extLst>
      <p:ext uri="{BB962C8B-B14F-4D97-AF65-F5344CB8AC3E}">
        <p14:creationId xmlns:p14="http://schemas.microsoft.com/office/powerpoint/2010/main" val="2417186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54274"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fr-CA" sz="3600" dirty="0"/>
              <a:t>Leçon 4 : Respect du traitement pour l’AOS et gestion de la fatigue au travail </a:t>
            </a:r>
            <a:endParaRPr lang="en-US" sz="3600" b="0" i="0" dirty="0">
              <a:solidFill>
                <a:schemeClr val="bg1"/>
              </a:solidFill>
              <a:latin typeface="Calibri"/>
              <a:ea typeface="+mj-ea"/>
              <a:cs typeface="+mj-cs"/>
            </a:endParaRPr>
          </a:p>
        </p:txBody>
      </p:sp>
      <p:pic>
        <p:nvPicPr>
          <p:cNvPr id="5" name="m.wav">
            <a:hlinkClick r:id="" action="ppaction://media"/>
          </p:cNvPr>
          <p:cNvPicPr>
            <a:picLocks noRot="1" noChangeAspect="1"/>
          </p:cNvPicPr>
          <p:nvPr>
            <a:wavAudioFile r:embed="rId2" name="m.wav"/>
          </p:nvPr>
        </p:nvPicPr>
        <p:blipFill>
          <a:blip r:embed="rId6" cstate="print"/>
          <a:stretch>
            <a:fillRect/>
          </a:stretch>
        </p:blipFill>
        <p:spPr>
          <a:xfrm>
            <a:off x="8686800" y="6107652"/>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custDataLst>
              <p:tags r:id="rId1"/>
            </p:custDataLst>
          </p:nvPr>
        </p:nvSpPr>
        <p:spPr>
          <a:ln>
            <a:miter lim="800000"/>
            <a:headEnd/>
            <a:tailEnd/>
          </a:ln>
        </p:spPr>
        <p:txBody>
          <a:bodyPr rtlCol="0">
            <a:noAutofit/>
          </a:bodyPr>
          <a:lstStyle/>
          <a:p>
            <a:r>
              <a:rPr lang="fr-CA" sz="3600" dirty="0"/>
              <a:t>Conseils pour un traitement réussi avec un appareil PAP</a:t>
            </a:r>
            <a:endParaRPr lang="en-US" sz="3600" dirty="0"/>
          </a:p>
        </p:txBody>
      </p:sp>
      <p:sp>
        <p:nvSpPr>
          <p:cNvPr id="55299" name="Content Placeholder 2"/>
          <p:cNvSpPr>
            <a:spLocks noGrp="1"/>
          </p:cNvSpPr>
          <p:nvPr>
            <p:ph idx="1"/>
            <p:custDataLst>
              <p:tags r:id="rId2"/>
            </p:custDataLst>
          </p:nvPr>
        </p:nvSpPr>
        <p:spPr>
          <a:xfrm>
            <a:off x="423863" y="1524000"/>
            <a:ext cx="8415337" cy="4525963"/>
          </a:xfrm>
        </p:spPr>
        <p:txBody>
          <a:bodyPr>
            <a:normAutofit fontScale="92500"/>
          </a:bodyPr>
          <a:lstStyle/>
          <a:p>
            <a:pPr lvl="0"/>
            <a:r>
              <a:rPr lang="fr-CA" sz="2400" dirty="0"/>
              <a:t>Prenez en main votre sécurité, votre santé, votre qualité de vie – </a:t>
            </a:r>
            <a:r>
              <a:rPr lang="fr-CA" sz="2400" i="1" dirty="0"/>
              <a:t>mieux-être de la famille, des collègues de travail, du public et de l’employeur.</a:t>
            </a:r>
            <a:endParaRPr lang="en-US" sz="2400" dirty="0"/>
          </a:p>
          <a:p>
            <a:pPr lvl="0"/>
            <a:r>
              <a:rPr lang="fr-CA" sz="2400" dirty="0"/>
              <a:t>Utilisez les ressources de soins de santé et les ressources du transporteur – </a:t>
            </a:r>
            <a:r>
              <a:rPr lang="fr-CA" sz="2400" i="1" dirty="0"/>
              <a:t>utilisez le meilleur appareil PAP et les accessoires qui conviennent le mieux à votre situation et à votre confort.</a:t>
            </a:r>
            <a:endParaRPr lang="en-US" sz="2400" dirty="0"/>
          </a:p>
          <a:p>
            <a:pPr lvl="0"/>
            <a:r>
              <a:rPr lang="fr-CA" sz="2400" dirty="0"/>
              <a:t>Aussitôt que nécessaire, travaillez de concert avec le fournisseur de l’appareil PAP pour résoudre les problèmes techniques et de confort</a:t>
            </a:r>
            <a:r>
              <a:rPr lang="fr-CA" sz="2400" i="1" dirty="0"/>
              <a:t>.</a:t>
            </a:r>
            <a:endParaRPr lang="en-US" sz="2400" dirty="0"/>
          </a:p>
          <a:p>
            <a:r>
              <a:rPr lang="fr-CA" sz="2400" dirty="0"/>
              <a:t>Ayez une bonne hygiène du sommeil – </a:t>
            </a:r>
            <a:r>
              <a:rPr lang="fr-CA" sz="2400" i="1" dirty="0"/>
              <a:t>élaborez et suivez un horaire de sommeil, réglez correctement la température de votre chambre (fraîche pour dormir), évitez l’alcool et les sédatifs de quatre à six heures avant le coucher, etc.</a:t>
            </a:r>
            <a:endParaRPr lang="en-US" sz="2400" b="0" i="1" dirty="0">
              <a:solidFill>
                <a:schemeClr val="tx1"/>
              </a:solidFill>
              <a:latin typeface="Calibri"/>
            </a:endParaRPr>
          </a:p>
        </p:txBody>
      </p:sp>
      <p:pic>
        <p:nvPicPr>
          <p:cNvPr id="4" name="m.1.wav">
            <a:hlinkClick r:id="" action="ppaction://media"/>
          </p:cNvPr>
          <p:cNvPicPr>
            <a:picLocks noRot="1" noChangeAspect="1"/>
          </p:cNvPicPr>
          <p:nvPr>
            <a:wavAudioFile r:embed="rId3" name="m.1.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custDataLst>
              <p:tags r:id="rId1"/>
            </p:custDataLst>
          </p:nvPr>
        </p:nvSpPr>
        <p:spPr/>
        <p:txBody>
          <a:bodyPr/>
          <a:lstStyle/>
          <a:p>
            <a:r>
              <a:rPr lang="fr-CA" sz="3600" dirty="0"/>
              <a:t>Utilisation de l’appareil PAP</a:t>
            </a:r>
            <a:endParaRPr lang="en-US" sz="3600" dirty="0"/>
          </a:p>
        </p:txBody>
      </p:sp>
      <p:pic>
        <p:nvPicPr>
          <p:cNvPr id="56324" name="Picture 2"/>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943600" y="2743200"/>
            <a:ext cx="27813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5"/>
          <p:cNvSpPr>
            <a:spLocks noChangeArrowheads="1"/>
          </p:cNvSpPr>
          <p:nvPr>
            <p:custDataLst>
              <p:tags r:id="rId3"/>
            </p:custDataLst>
          </p:nvPr>
        </p:nvSpPr>
        <p:spPr bwMode="auto">
          <a:xfrm>
            <a:off x="6026150" y="4600575"/>
            <a:ext cx="21991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a:buNone/>
            </a:pPr>
            <a:r>
              <a:rPr lang="en-US" sz="1200" b="0" i="0" dirty="0">
                <a:solidFill>
                  <a:schemeClr val="bg1"/>
                </a:solidFill>
                <a:latin typeface="Calibri"/>
                <a:ea typeface="+mn-ea"/>
                <a:cs typeface="Arial"/>
              </a:rPr>
              <a:t>© 2011 </a:t>
            </a:r>
            <a:r>
              <a:rPr lang="en-US" sz="1200" b="0" i="0" dirty="0" err="1">
                <a:solidFill>
                  <a:schemeClr val="bg1"/>
                </a:solidFill>
                <a:latin typeface="Calibri"/>
                <a:ea typeface="+mn-ea"/>
                <a:cs typeface="Arial"/>
              </a:rPr>
              <a:t>Utilisé</a:t>
            </a:r>
            <a:r>
              <a:rPr lang="en-US" sz="1200" b="0" i="0" dirty="0">
                <a:solidFill>
                  <a:schemeClr val="bg1"/>
                </a:solidFill>
                <a:latin typeface="Calibri"/>
                <a:ea typeface="+mn-ea"/>
                <a:cs typeface="Arial"/>
              </a:rPr>
              <a:t> avec </a:t>
            </a:r>
            <a:r>
              <a:rPr lang="en-US" sz="1200" b="0" i="0" dirty="0" err="1">
                <a:solidFill>
                  <a:schemeClr val="bg1"/>
                </a:solidFill>
                <a:latin typeface="Calibri"/>
                <a:ea typeface="+mn-ea"/>
                <a:cs typeface="Arial"/>
              </a:rPr>
              <a:t>autorisation</a:t>
            </a:r>
            <a:endParaRPr lang="en-US" sz="1200" b="0" i="0" dirty="0">
              <a:solidFill>
                <a:schemeClr val="bg1"/>
              </a:solidFill>
              <a:latin typeface="Calibri"/>
              <a:ea typeface="+mn-ea"/>
              <a:cs typeface="Arial"/>
            </a:endParaRPr>
          </a:p>
        </p:txBody>
      </p:sp>
      <p:sp>
        <p:nvSpPr>
          <p:cNvPr id="2" name="Content Placeholder 2"/>
          <p:cNvSpPr>
            <a:spLocks noGrp="1"/>
          </p:cNvSpPr>
          <p:nvPr>
            <p:ph idx="1"/>
            <p:custDataLst>
              <p:tags r:id="rId4"/>
            </p:custDataLst>
          </p:nvPr>
        </p:nvSpPr>
        <p:spPr>
          <a:xfrm>
            <a:off x="495165" y="1568579"/>
            <a:ext cx="8229600" cy="4525963"/>
          </a:xfrm>
          <a:ln>
            <a:miter lim="800000"/>
            <a:headEnd/>
            <a:tailEnd/>
          </a:ln>
        </p:spPr>
        <p:txBody>
          <a:bodyPr rtlCol="0">
            <a:noAutofit/>
          </a:bodyPr>
          <a:lstStyle/>
          <a:p>
            <a:pPr lvl="0"/>
            <a:r>
              <a:rPr lang="fr-CA" sz="2400" dirty="0"/>
              <a:t>D’abord et avant tout :</a:t>
            </a:r>
            <a:endParaRPr lang="en-US" sz="2000" dirty="0"/>
          </a:p>
          <a:p>
            <a:pPr lvl="1"/>
            <a:r>
              <a:rPr lang="fr-CA" sz="2000" dirty="0"/>
              <a:t>De nombreux conducteurs nouvellement traités rapportent un sommeil de nouveau réparateur et l’amélioration presque immédiate de leur énergie et de leur humeur.</a:t>
            </a:r>
            <a:endParaRPr lang="en-US" sz="2000" dirty="0"/>
          </a:p>
          <a:p>
            <a:pPr lvl="1"/>
            <a:r>
              <a:rPr lang="fr-CA" sz="2000" dirty="0"/>
              <a:t>À quoi s’attendre au début?</a:t>
            </a:r>
            <a:endParaRPr lang="en-US" sz="1800" dirty="0"/>
          </a:p>
          <a:p>
            <a:pPr lvl="2"/>
            <a:r>
              <a:rPr lang="fr-CA" sz="1800" dirty="0"/>
              <a:t>Certains auront de la difficulté à ajuster leur                                                masque au début, à s’adapter au bruit;                                                    d’autres auront la peau irritée, le nez                                                        congestionné, les yeux secs.</a:t>
            </a:r>
            <a:endParaRPr lang="en-US" sz="1600" dirty="0"/>
          </a:p>
          <a:p>
            <a:pPr lvl="0"/>
            <a:r>
              <a:rPr lang="fr-CA" sz="2400" dirty="0"/>
              <a:t>Nettoyage et entretien :</a:t>
            </a:r>
            <a:endParaRPr lang="en-US" sz="2000" dirty="0"/>
          </a:p>
          <a:p>
            <a:pPr lvl="1"/>
            <a:r>
              <a:rPr lang="fr-CA" sz="2000" dirty="0"/>
              <a:t>Il est conseillé de transporter l’appareil PAP dans un boîtier de protection et d’éviter tout contact avec des liquides qui risquent d’endommager la commande de réglage de la pression d’air. </a:t>
            </a:r>
            <a:endParaRPr lang="en-US" sz="4400" b="0" i="0" dirty="0"/>
          </a:p>
        </p:txBody>
      </p:sp>
      <p:pic>
        <p:nvPicPr>
          <p:cNvPr id="6" name="m.15.wav">
            <a:hlinkClick r:id="" action="ppaction://media"/>
          </p:cNvPr>
          <p:cNvPicPr>
            <a:picLocks noRot="1" noChangeAspect="1"/>
          </p:cNvPicPr>
          <p:nvPr>
            <a:wavAudioFile r:embed="rId5" name="m.15.wav"/>
          </p:nvPr>
        </p:nvPicPr>
        <p:blipFill>
          <a:blip r:embed="rId9"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2"/>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6751638" y="4419600"/>
            <a:ext cx="2071687"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6" name="Picture 3"/>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400550" y="4303713"/>
            <a:ext cx="21590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ontent Placeholder 2"/>
          <p:cNvSpPr>
            <a:spLocks noGrp="1"/>
          </p:cNvSpPr>
          <p:nvPr>
            <p:ph idx="1"/>
            <p:custDataLst>
              <p:tags r:id="rId3"/>
            </p:custDataLst>
          </p:nvPr>
        </p:nvSpPr>
        <p:spPr/>
        <p:txBody>
          <a:bodyPr/>
          <a:lstStyle/>
          <a:p>
            <a:pPr lvl="1">
              <a:buFont typeface="Arial" pitchFamily="34" charset="0"/>
              <a:buChar char="•"/>
            </a:pPr>
            <a:r>
              <a:rPr lang="fr-CA" dirty="0"/>
              <a:t>Un large éventail d’appareils PAP (CPAP, APAP) existe pour un meilleur contrôle du débit d’air et un confort optimal pendant le sommeil.</a:t>
            </a:r>
            <a:endParaRPr lang="en-US" dirty="0"/>
          </a:p>
          <a:p>
            <a:pPr lvl="1">
              <a:buFont typeface="Arial" pitchFamily="34" charset="0"/>
              <a:buChar char="•"/>
            </a:pPr>
            <a:r>
              <a:rPr lang="fr-CA" dirty="0"/>
              <a:t>La grande variété de masques existants permet de choisir celui qui vous convient le mieux.</a:t>
            </a:r>
            <a:endParaRPr lang="en-US" dirty="0"/>
          </a:p>
          <a:p>
            <a:pPr lvl="1">
              <a:buFont typeface="Arial" pitchFamily="34" charset="0"/>
              <a:buChar char="•"/>
            </a:pPr>
            <a:r>
              <a:rPr lang="fr-CA" dirty="0"/>
              <a:t>Des humidificateurs spéciaux, chauffants ou non, aident à prévenir la                                            sécheresse de la                                                            gorge ou de la bouche.</a:t>
            </a:r>
            <a:endParaRPr lang="en-US" dirty="0"/>
          </a:p>
        </p:txBody>
      </p:sp>
      <p:sp>
        <p:nvSpPr>
          <p:cNvPr id="57347" name="Title 1"/>
          <p:cNvSpPr>
            <a:spLocks noGrp="1"/>
          </p:cNvSpPr>
          <p:nvPr>
            <p:ph type="title"/>
            <p:custDataLst>
              <p:tags r:id="rId4"/>
            </p:custDataLst>
          </p:nvPr>
        </p:nvSpPr>
        <p:spPr>
          <a:xfrm>
            <a:off x="304800" y="274638"/>
            <a:ext cx="8534400" cy="1143000"/>
          </a:xfrm>
        </p:spPr>
        <p:txBody>
          <a:bodyPr/>
          <a:lstStyle/>
          <a:p>
            <a:r>
              <a:rPr lang="fr-CA" sz="3600" dirty="0"/>
              <a:t>Personnalisation d’un appareil PAP pour un sommeil et un confort optimaux</a:t>
            </a:r>
            <a:endParaRPr lang="en-US" sz="3600" dirty="0"/>
          </a:p>
        </p:txBody>
      </p:sp>
      <p:sp>
        <p:nvSpPr>
          <p:cNvPr id="8" name="TextBox 7"/>
          <p:cNvSpPr txBox="1"/>
          <p:nvPr>
            <p:custDataLst>
              <p:tags r:id="rId5"/>
            </p:custDataLst>
          </p:nvPr>
        </p:nvSpPr>
        <p:spPr>
          <a:xfrm>
            <a:off x="5502136" y="5791200"/>
            <a:ext cx="3086358" cy="276999"/>
          </a:xfrm>
          <a:prstGeom prst="rect">
            <a:avLst/>
          </a:prstGeom>
          <a:noFill/>
        </p:spPr>
        <p:txBody>
          <a:bodyPr wrap="none">
            <a:spAutoFit/>
          </a:bodyPr>
          <a:lstStyle/>
          <a:p>
            <a:r>
              <a:rPr lang="fr-CA" sz="1200" dirty="0"/>
              <a:t>Un appareil </a:t>
            </a:r>
            <a:r>
              <a:rPr lang="fr-CA" sz="1200" dirty="0" err="1"/>
              <a:t>BiPAP</a:t>
            </a:r>
            <a:r>
              <a:rPr lang="fr-CA" sz="1200" dirty="0"/>
              <a:t> Pro avec humidificateur</a:t>
            </a:r>
            <a:endParaRPr lang="en-US" sz="1200" dirty="0"/>
          </a:p>
        </p:txBody>
      </p:sp>
      <p:sp>
        <p:nvSpPr>
          <p:cNvPr id="57351" name="Rectangle 8"/>
          <p:cNvSpPr>
            <a:spLocks noChangeArrowheads="1"/>
          </p:cNvSpPr>
          <p:nvPr>
            <p:custDataLst>
              <p:tags r:id="rId6"/>
            </p:custDataLst>
          </p:nvPr>
        </p:nvSpPr>
        <p:spPr bwMode="auto">
          <a:xfrm>
            <a:off x="4400550" y="5976938"/>
            <a:ext cx="4743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CA" sz="1200" dirty="0"/>
              <a:t>Utilisé avec l’autorisation de </a:t>
            </a:r>
            <a:r>
              <a:rPr lang="fr-CA" sz="1200" dirty="0" err="1"/>
              <a:t>Respironics</a:t>
            </a:r>
            <a:r>
              <a:rPr lang="fr-CA" sz="1200" dirty="0"/>
              <a:t> </a:t>
            </a:r>
            <a:r>
              <a:rPr lang="fr-CA" sz="1200" dirty="0" err="1"/>
              <a:t>inc</a:t>
            </a:r>
            <a:r>
              <a:rPr lang="fr-CA" sz="1200" dirty="0"/>
              <a:t>., </a:t>
            </a:r>
            <a:r>
              <a:rPr lang="fr-CA" sz="1200" dirty="0" err="1"/>
              <a:t>Murrysville</a:t>
            </a:r>
            <a:r>
              <a:rPr lang="fr-CA" sz="1200" dirty="0"/>
              <a:t>, PA</a:t>
            </a:r>
            <a:endParaRPr lang="en-US" sz="1200" dirty="0"/>
          </a:p>
        </p:txBody>
      </p:sp>
      <p:pic>
        <p:nvPicPr>
          <p:cNvPr id="9" name="m.2.wav">
            <a:hlinkClick r:id="" action="ppaction://media"/>
          </p:cNvPr>
          <p:cNvPicPr>
            <a:picLocks noRot="1" noChangeAspect="1"/>
          </p:cNvPicPr>
          <p:nvPr>
            <a:wavAudioFile r:embed="rId7" name="m.2.wav"/>
          </p:nvPr>
        </p:nvPicPr>
        <p:blipFill>
          <a:blip r:embed="rId12"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custDataLst>
              <p:tags r:id="rId1"/>
            </p:custDataLst>
          </p:nvPr>
        </p:nvSpPr>
        <p:spPr>
          <a:xfrm>
            <a:off x="304800" y="76200"/>
            <a:ext cx="8534400" cy="1524000"/>
          </a:xfrm>
        </p:spPr>
        <p:txBody>
          <a:bodyPr/>
          <a:lstStyle/>
          <a:p>
            <a:pPr>
              <a:lnSpc>
                <a:spcPts val="3500"/>
              </a:lnSpc>
            </a:pPr>
            <a:r>
              <a:rPr lang="fr-CA" sz="2400" dirty="0">
                <a:latin typeface="Calibri" pitchFamily="34" charset="0"/>
              </a:rPr>
              <a:t>Recommandations du groupe de médecins experts concernant le respect du traitement de l’AOS avec un appareil PAP</a:t>
            </a:r>
            <a:endParaRPr lang="en-US" sz="2400" dirty="0">
              <a:latin typeface="Calibri" pitchFamily="34" charset="0"/>
            </a:endParaRPr>
          </a:p>
        </p:txBody>
      </p:sp>
      <p:sp>
        <p:nvSpPr>
          <p:cNvPr id="61443" name="Content Placeholder 2"/>
          <p:cNvSpPr>
            <a:spLocks noGrp="1"/>
          </p:cNvSpPr>
          <p:nvPr>
            <p:ph idx="1"/>
            <p:custDataLst>
              <p:tags r:id="rId2"/>
            </p:custDataLst>
          </p:nvPr>
        </p:nvSpPr>
        <p:spPr/>
        <p:txBody>
          <a:bodyPr/>
          <a:lstStyle/>
          <a:p>
            <a:r>
              <a:rPr lang="fr-CA" sz="2800" dirty="0"/>
              <a:t>Les personnes suivant un traitement avec un appareil PAP doivent démontrer qu’elles le respectent, avec preuves objectives à l’appui : </a:t>
            </a:r>
            <a:endParaRPr lang="en-US" sz="2400" dirty="0"/>
          </a:p>
          <a:p>
            <a:pPr lvl="1"/>
            <a:r>
              <a:rPr lang="fr-CA" sz="2000" dirty="0"/>
              <a:t>Les conducteurs reçoivent une certification graduelle (1 mois, 3 mois, 12 mois) sur preuve d’observance. </a:t>
            </a:r>
            <a:endParaRPr lang="en-US" sz="2000" dirty="0"/>
          </a:p>
          <a:p>
            <a:pPr lvl="0"/>
            <a:r>
              <a:rPr lang="fr-CA" sz="2800" dirty="0"/>
              <a:t>Une certification annuelle est obligatoire pour les personnes qui ont eu une intervention chirurgicale :</a:t>
            </a:r>
            <a:endParaRPr lang="en-US" sz="2400" dirty="0"/>
          </a:p>
          <a:p>
            <a:pPr lvl="1"/>
            <a:r>
              <a:rPr lang="fr-CA" sz="2000" dirty="0"/>
              <a:t>Tests de troubles du sommeil avec un résultat d’IHA ≤ 10 </a:t>
            </a:r>
            <a:r>
              <a:rPr lang="fr-CA" sz="2000" b="1" dirty="0"/>
              <a:t>et </a:t>
            </a:r>
            <a:r>
              <a:rPr lang="fr-CA" sz="2000" dirty="0"/>
              <a:t>aucune somnolence le jour.</a:t>
            </a:r>
            <a:endParaRPr lang="en-US" sz="2000" dirty="0"/>
          </a:p>
          <a:p>
            <a:pPr marL="342900" indent="-342900" algn="l">
              <a:spcBef>
                <a:spcPct val="20000"/>
              </a:spcBef>
              <a:buNone/>
            </a:pPr>
            <a:endParaRPr lang="en-US" sz="2400" dirty="0"/>
          </a:p>
        </p:txBody>
      </p:sp>
      <p:sp>
        <p:nvSpPr>
          <p:cNvPr id="61444" name="TextBox 1"/>
          <p:cNvSpPr txBox="1">
            <a:spLocks noChangeArrowheads="1"/>
          </p:cNvSpPr>
          <p:nvPr>
            <p:custDataLst>
              <p:tags r:id="rId3"/>
            </p:custDataLst>
          </p:nvPr>
        </p:nvSpPr>
        <p:spPr bwMode="auto">
          <a:xfrm>
            <a:off x="990600" y="5334000"/>
            <a:ext cx="7172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1400" b="1" i="0" dirty="0">
                <a:solidFill>
                  <a:schemeClr val="tx1"/>
                </a:solidFill>
                <a:latin typeface="Calibri"/>
                <a:ea typeface="+mn-ea"/>
                <a:cs typeface="Arial"/>
              </a:rPr>
              <a:t> </a:t>
            </a:r>
            <a:r>
              <a:rPr lang="en-US" sz="1600" b="1" i="0" baseline="20000" dirty="0">
                <a:solidFill>
                  <a:srgbClr val="FF0000"/>
                </a:solidFill>
                <a:latin typeface="Calibri"/>
                <a:ea typeface="+mn-ea"/>
                <a:cs typeface="Arial"/>
              </a:rPr>
              <a:t>* </a:t>
            </a:r>
            <a:r>
              <a:rPr lang="fr-CA" sz="1600" dirty="0"/>
              <a:t>Modifiées selon les recommandations du groupe de médecins experts de la FMCSA. Les normes et recommandations du CCATM peuvent légèrement différer. </a:t>
            </a:r>
            <a:endParaRPr lang="en-US" sz="1600" dirty="0"/>
          </a:p>
        </p:txBody>
      </p:sp>
      <p:pic>
        <p:nvPicPr>
          <p:cNvPr id="6" name="m.4.wav">
            <a:hlinkClick r:id="" action="ppaction://media"/>
          </p:cNvPr>
          <p:cNvPicPr>
            <a:picLocks noRot="1" noChangeAspect="1"/>
          </p:cNvPicPr>
          <p:nvPr>
            <a:wavAudioFile r:embed="rId4" name="m.4.wav"/>
          </p:nvPr>
        </p:nvPicPr>
        <p:blipFill>
          <a:blip r:embed="rId7"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5181600"/>
            <a:ext cx="1987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010400" y="5087937"/>
            <a:ext cx="16002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itle 1"/>
          <p:cNvSpPr>
            <a:spLocks noGrp="1"/>
          </p:cNvSpPr>
          <p:nvPr>
            <p:ph type="title"/>
            <p:custDataLst>
              <p:tags r:id="rId3"/>
            </p:custDataLst>
          </p:nvPr>
        </p:nvSpPr>
        <p:spPr>
          <a:xfrm>
            <a:off x="381000" y="304800"/>
            <a:ext cx="8428038" cy="1143000"/>
          </a:xfrm>
        </p:spPr>
        <p:txBody>
          <a:bodyPr/>
          <a:lstStyle/>
          <a:p>
            <a:r>
              <a:rPr lang="fr-CA" sz="3600" dirty="0"/>
              <a:t>Appareils pour la surveillance du traitement de l’AOS avec un appareil PAP</a:t>
            </a:r>
            <a:endParaRPr lang="en-US" sz="3600" dirty="0"/>
          </a:p>
        </p:txBody>
      </p:sp>
      <p:sp>
        <p:nvSpPr>
          <p:cNvPr id="60421" name="Content Placeholder 2"/>
          <p:cNvSpPr>
            <a:spLocks noGrp="1"/>
          </p:cNvSpPr>
          <p:nvPr>
            <p:ph idx="1"/>
            <p:custDataLst>
              <p:tags r:id="rId4"/>
            </p:custDataLst>
          </p:nvPr>
        </p:nvSpPr>
        <p:spPr/>
        <p:txBody>
          <a:bodyPr/>
          <a:lstStyle/>
          <a:p>
            <a:pPr lvl="0"/>
            <a:r>
              <a:rPr lang="fr-CA" sz="1800" dirty="0"/>
              <a:t>Les conducteurs et les transporteurs travaillent de concert pour aider à documenter l’efficacité du traitement de l’AOS avec l’appareil PAP.</a:t>
            </a:r>
            <a:endParaRPr lang="en-US" sz="1600" dirty="0"/>
          </a:p>
          <a:p>
            <a:pPr lvl="0"/>
            <a:r>
              <a:rPr lang="fr-CA" sz="1800" dirty="0"/>
              <a:t>Les appareils sans fil transfèrent des données sur l’utilisation de l’appareil PAP par l’entremise d’un serveur sécurisé, pour les rapports quotidiens sur l’observance du traitement :</a:t>
            </a:r>
            <a:endParaRPr lang="en-US" sz="1600" dirty="0"/>
          </a:p>
          <a:p>
            <a:pPr lvl="1"/>
            <a:r>
              <a:rPr lang="fr-CA" sz="1600" dirty="0"/>
              <a:t>Transfert rapide des données, donc possibilité de vérifications et de corrections par le fournisseur. </a:t>
            </a:r>
            <a:endParaRPr lang="en-US" sz="1400" dirty="0"/>
          </a:p>
          <a:p>
            <a:pPr lvl="0"/>
            <a:r>
              <a:rPr lang="fr-CA" sz="1800" dirty="0"/>
              <a:t>Certains systèmes de connexion sont intégrés à l’appareil PAP et stockent les données sur des cartes amovibles :</a:t>
            </a:r>
            <a:endParaRPr lang="en-US" sz="1600" dirty="0"/>
          </a:p>
          <a:p>
            <a:pPr lvl="1"/>
            <a:r>
              <a:rPr lang="fr-CA" sz="1600" dirty="0"/>
              <a:t>Ces cartes doivent être remises au fournisseur de services, ce qui rend toutefois impossible le suivi quotidien. </a:t>
            </a:r>
            <a:endParaRPr lang="en-US" sz="1400" dirty="0"/>
          </a:p>
          <a:p>
            <a:pPr lvl="0"/>
            <a:r>
              <a:rPr lang="fr-CA" sz="1800" dirty="0"/>
              <a:t>Lorsque l’objectif en matière d’observance est atteint, le suivi se poursuit, mais il peut être fait moins fréquemment.</a:t>
            </a:r>
            <a:endParaRPr lang="en-US" sz="1600" dirty="0"/>
          </a:p>
          <a:p>
            <a:pPr lvl="2">
              <a:buNone/>
            </a:pPr>
            <a:endParaRPr lang="en-US" sz="500" dirty="0"/>
          </a:p>
        </p:txBody>
      </p:sp>
      <p:sp>
        <p:nvSpPr>
          <p:cNvPr id="8" name="Rectangle 7"/>
          <p:cNvSpPr/>
          <p:nvPr>
            <p:custDataLst>
              <p:tags r:id="rId5"/>
            </p:custDataLst>
          </p:nvPr>
        </p:nvSpPr>
        <p:spPr>
          <a:xfrm>
            <a:off x="381000" y="6388100"/>
            <a:ext cx="2116285" cy="207749"/>
          </a:xfrm>
          <a:prstGeom prst="rect">
            <a:avLst/>
          </a:prstGeom>
        </p:spPr>
        <p:txBody>
          <a:bodyPr wrap="none">
            <a:spAutoFit/>
          </a:bodyPr>
          <a:lstStyle/>
          <a:p>
            <a:r>
              <a:rPr lang="en-US" sz="750" i="1" dirty="0" err="1"/>
              <a:t>Utilisé</a:t>
            </a:r>
            <a:r>
              <a:rPr lang="en-US" sz="750" i="1" dirty="0"/>
              <a:t> avec </a:t>
            </a:r>
            <a:r>
              <a:rPr lang="en-US" sz="750" i="1" dirty="0" err="1"/>
              <a:t>l’autorisation</a:t>
            </a:r>
            <a:r>
              <a:rPr lang="en-US" sz="750" i="1" dirty="0"/>
              <a:t> de </a:t>
            </a:r>
            <a:r>
              <a:rPr lang="en-US" sz="750" i="1" dirty="0" err="1"/>
              <a:t>ResMed</a:t>
            </a:r>
            <a:r>
              <a:rPr lang="en-US" sz="750" i="1" dirty="0"/>
              <a:t>, © 2011</a:t>
            </a:r>
            <a:endParaRPr lang="en-US" sz="750" dirty="0"/>
          </a:p>
        </p:txBody>
      </p:sp>
      <p:pic>
        <p:nvPicPr>
          <p:cNvPr id="9" name="m.5.wav">
            <a:hlinkClick r:id="" action="ppaction://media"/>
          </p:cNvPr>
          <p:cNvPicPr>
            <a:picLocks noRot="1" noChangeAspect="1"/>
          </p:cNvPicPr>
          <p:nvPr>
            <a:wavAudioFile r:embed="rId6" name="m.5.wav"/>
          </p:nvPr>
        </p:nvPicPr>
        <p:blipFill>
          <a:blip r:embed="rId11"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17526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custDataLst>
              <p:tags r:id="rId2"/>
            </p:custDataLst>
          </p:nvPr>
        </p:nvSpPr>
        <p:spPr/>
        <p:txBody>
          <a:bodyPr/>
          <a:lstStyle/>
          <a:p>
            <a:r>
              <a:rPr lang="fr-CA" sz="3600" dirty="0"/>
              <a:t>Soutien des gestionnaires des transporteurs</a:t>
            </a:r>
            <a:endParaRPr lang="en-US" sz="3600" dirty="0"/>
          </a:p>
        </p:txBody>
      </p:sp>
      <p:sp>
        <p:nvSpPr>
          <p:cNvPr id="58372" name="Content Placeholder 2"/>
          <p:cNvSpPr>
            <a:spLocks noGrp="1"/>
          </p:cNvSpPr>
          <p:nvPr>
            <p:ph idx="1"/>
            <p:custDataLst>
              <p:tags r:id="rId3"/>
            </p:custDataLst>
          </p:nvPr>
        </p:nvSpPr>
        <p:spPr>
          <a:xfrm>
            <a:off x="457200" y="1600200"/>
            <a:ext cx="7581900" cy="4419600"/>
          </a:xfrm>
        </p:spPr>
        <p:txBody>
          <a:bodyPr/>
          <a:lstStyle/>
          <a:p>
            <a:pPr lvl="0"/>
            <a:r>
              <a:rPr lang="fr-CA" sz="2400" dirty="0"/>
              <a:t>Prévoir l’installation de convertisseurs pour alimenter l’appareil PAP dans le compartiment couchette. </a:t>
            </a:r>
            <a:endParaRPr lang="en-US" sz="2400" dirty="0"/>
          </a:p>
          <a:p>
            <a:pPr lvl="0"/>
            <a:r>
              <a:rPr lang="fr-CA" sz="2400" dirty="0"/>
              <a:t>Informer le conducteur des endroits où laisser        tourner le moteur au ralenti ne pose pas de</a:t>
            </a:r>
            <a:br>
              <a:rPr lang="fr-CA" sz="2400" dirty="0"/>
            </a:br>
            <a:r>
              <a:rPr lang="fr-CA" sz="2400" dirty="0"/>
              <a:t>problème. </a:t>
            </a:r>
            <a:endParaRPr lang="en-US" sz="2400" dirty="0"/>
          </a:p>
          <a:p>
            <a:pPr lvl="0"/>
            <a:r>
              <a:rPr lang="fr-CA" sz="2400" dirty="0"/>
              <a:t>Aider le conducteur sur la route à trouver un    fournisseur d’appareils PAP (appareils, réparations, pièces de rechange).</a:t>
            </a:r>
            <a:endParaRPr lang="en-US" sz="2400" dirty="0"/>
          </a:p>
          <a:p>
            <a:pPr lvl="0"/>
            <a:r>
              <a:rPr lang="fr-CA" sz="2400" dirty="0"/>
              <a:t>Tous ces efforts conjugués de la direction et des conducteurs contribuent au succès du programme de gestion de la fatigue.</a:t>
            </a:r>
            <a:endParaRPr lang="en-US" sz="2400" dirty="0"/>
          </a:p>
        </p:txBody>
      </p:sp>
      <p:sp>
        <p:nvSpPr>
          <p:cNvPr id="58373" name="Rectangle 7"/>
          <p:cNvSpPr>
            <a:spLocks noChangeArrowheads="1"/>
          </p:cNvSpPr>
          <p:nvPr>
            <p:custDataLst>
              <p:tags r:id="rId4"/>
            </p:custDataLst>
          </p:nvPr>
        </p:nvSpPr>
        <p:spPr bwMode="auto">
          <a:xfrm>
            <a:off x="7010400" y="3657600"/>
            <a:ext cx="1905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None/>
            </a:pPr>
            <a:r>
              <a:rPr lang="en-US" sz="1000" b="0" i="1" dirty="0" err="1">
                <a:solidFill>
                  <a:schemeClr val="tx1"/>
                </a:solidFill>
                <a:latin typeface="Calibri"/>
                <a:ea typeface="+mn-ea"/>
                <a:cs typeface="Arial"/>
              </a:rPr>
              <a:t>Adaptateur</a:t>
            </a:r>
            <a:r>
              <a:rPr lang="en-US" sz="1000" b="0" i="1" dirty="0">
                <a:solidFill>
                  <a:schemeClr val="tx1"/>
                </a:solidFill>
                <a:latin typeface="Calibri"/>
                <a:ea typeface="+mn-ea"/>
                <a:cs typeface="Arial"/>
              </a:rPr>
              <a:t> </a:t>
            </a:r>
            <a:r>
              <a:rPr lang="en-US" sz="1000" i="1" dirty="0">
                <a:latin typeface="Calibri"/>
                <a:cs typeface="Arial"/>
              </a:rPr>
              <a:t>de courant </a:t>
            </a:r>
            <a:r>
              <a:rPr lang="en-US" sz="1000" i="1" dirty="0" err="1">
                <a:latin typeface="Calibri"/>
                <a:cs typeface="Arial"/>
              </a:rPr>
              <a:t>continu</a:t>
            </a:r>
            <a:endParaRPr lang="en-US" sz="1000" b="0" i="1" dirty="0">
              <a:solidFill>
                <a:schemeClr val="tx1"/>
              </a:solidFill>
              <a:latin typeface="Calibri"/>
              <a:ea typeface="+mn-ea"/>
              <a:cs typeface="Arial"/>
            </a:endParaRPr>
          </a:p>
          <a:p>
            <a:pPr algn="ctr">
              <a:buNone/>
            </a:pPr>
            <a:r>
              <a:rPr lang="en-US" sz="1000" b="0" i="1" dirty="0" err="1">
                <a:solidFill>
                  <a:schemeClr val="tx1"/>
                </a:solidFill>
                <a:latin typeface="Calibri"/>
                <a:ea typeface="+mn-ea"/>
                <a:cs typeface="Arial"/>
              </a:rPr>
              <a:t>Utilisé</a:t>
            </a:r>
            <a:r>
              <a:rPr lang="en-US" sz="1000" b="0" i="1" dirty="0">
                <a:solidFill>
                  <a:schemeClr val="tx1"/>
                </a:solidFill>
                <a:latin typeface="Calibri"/>
                <a:ea typeface="+mn-ea"/>
                <a:cs typeface="Arial"/>
              </a:rPr>
              <a:t> avec </a:t>
            </a:r>
            <a:r>
              <a:rPr lang="en-US" sz="1000" b="0" i="1" dirty="0" err="1">
                <a:solidFill>
                  <a:schemeClr val="tx1"/>
                </a:solidFill>
                <a:latin typeface="Calibri"/>
                <a:ea typeface="+mn-ea"/>
                <a:cs typeface="Arial"/>
              </a:rPr>
              <a:t>l’autorisation</a:t>
            </a:r>
            <a:r>
              <a:rPr lang="en-US" sz="1000" b="0" i="1" dirty="0">
                <a:solidFill>
                  <a:schemeClr val="tx1"/>
                </a:solidFill>
                <a:latin typeface="Calibri"/>
                <a:ea typeface="+mn-ea"/>
                <a:cs typeface="Arial"/>
              </a:rPr>
              <a:t> de </a:t>
            </a:r>
            <a:r>
              <a:rPr lang="en-US" sz="1000" b="0" i="1" dirty="0" err="1">
                <a:solidFill>
                  <a:schemeClr val="tx1"/>
                </a:solidFill>
                <a:latin typeface="Calibri"/>
                <a:ea typeface="+mn-ea"/>
                <a:cs typeface="Arial"/>
              </a:rPr>
              <a:t>Respironics</a:t>
            </a:r>
            <a:r>
              <a:rPr lang="en-US" sz="1000" b="0" i="1" dirty="0">
                <a:solidFill>
                  <a:schemeClr val="tx1"/>
                </a:solidFill>
                <a:latin typeface="Calibri"/>
                <a:ea typeface="+mn-ea"/>
                <a:cs typeface="Arial"/>
              </a:rPr>
              <a:t> </a:t>
            </a:r>
            <a:r>
              <a:rPr lang="en-US" sz="1000" i="1" dirty="0">
                <a:latin typeface="Calibri"/>
                <a:cs typeface="Arial"/>
              </a:rPr>
              <a:t>i</a:t>
            </a:r>
            <a:r>
              <a:rPr lang="en-US" sz="1000" b="0" i="1" dirty="0">
                <a:solidFill>
                  <a:schemeClr val="tx1"/>
                </a:solidFill>
                <a:latin typeface="Calibri"/>
                <a:ea typeface="+mn-ea"/>
                <a:cs typeface="Arial"/>
              </a:rPr>
              <a:t>nc., Murrysville, PA</a:t>
            </a:r>
          </a:p>
        </p:txBody>
      </p:sp>
      <p:pic>
        <p:nvPicPr>
          <p:cNvPr id="6" name="m.6.wav">
            <a:hlinkClick r:id="" action="ppaction://media"/>
          </p:cNvPr>
          <p:cNvPicPr>
            <a:picLocks noRot="1" noChangeAspect="1"/>
          </p:cNvPicPr>
          <p:nvPr>
            <a:wavAudioFile r:embed="rId5" name="m.6.wav"/>
          </p:nvPr>
        </p:nvPicPr>
        <p:blipFill>
          <a:blip r:embed="rId9"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1524000"/>
            <a:ext cx="2314575" cy="1735931"/>
          </a:xfrm>
          <a:prstGeom prst="rect">
            <a:avLst/>
          </a:prstGeom>
          <a:noFill/>
          <a:extLst>
            <a:ext uri="{909E8E84-426E-40DD-AFC4-6F175D3DCCD1}">
              <a14:hiddenFill xmlns:a14="http://schemas.microsoft.com/office/drawing/2010/main">
                <a:solidFill>
                  <a:srgbClr val="FFFFFF"/>
                </a:solidFill>
              </a14:hiddenFill>
            </a:ext>
          </a:extLst>
        </p:spPr>
      </p:pic>
      <p:sp>
        <p:nvSpPr>
          <p:cNvPr id="59394" name="Title 1"/>
          <p:cNvSpPr>
            <a:spLocks noGrp="1"/>
          </p:cNvSpPr>
          <p:nvPr>
            <p:ph type="title"/>
            <p:custDataLst>
              <p:tags r:id="rId2"/>
            </p:custDataLst>
          </p:nvPr>
        </p:nvSpPr>
        <p:spPr/>
        <p:txBody>
          <a:bodyPr/>
          <a:lstStyle/>
          <a:p>
            <a:r>
              <a:rPr lang="fr-CA" sz="2400" dirty="0"/>
              <a:t>Conseils de conducteurs dont le traitement de l’AOS avec un appareil PAP est un succès </a:t>
            </a:r>
            <a:endParaRPr lang="en-US" sz="2400" dirty="0"/>
          </a:p>
        </p:txBody>
      </p:sp>
      <p:sp>
        <p:nvSpPr>
          <p:cNvPr id="59395" name="Content Placeholder 2"/>
          <p:cNvSpPr>
            <a:spLocks noGrp="1"/>
          </p:cNvSpPr>
          <p:nvPr>
            <p:ph idx="1"/>
            <p:custDataLst>
              <p:tags r:id="rId3"/>
            </p:custDataLst>
          </p:nvPr>
        </p:nvSpPr>
        <p:spPr>
          <a:xfrm>
            <a:off x="533400" y="1646237"/>
            <a:ext cx="8229600" cy="4525963"/>
          </a:xfrm>
        </p:spPr>
        <p:txBody>
          <a:bodyPr/>
          <a:lstStyle/>
          <a:p>
            <a:pPr lvl="0"/>
            <a:r>
              <a:rPr lang="fr-CA" sz="2400" dirty="0"/>
              <a:t>Avec l’aide des gestionnaires, joignez ou </a:t>
            </a:r>
            <a:br>
              <a:rPr lang="fr-CA" sz="2400" dirty="0"/>
            </a:br>
            <a:r>
              <a:rPr lang="fr-CA" sz="2400" dirty="0"/>
              <a:t>organisez un groupe d’utilisateurs d’appareils                                   PAP :</a:t>
            </a:r>
            <a:endParaRPr lang="en-US" sz="2000" dirty="0"/>
          </a:p>
          <a:p>
            <a:pPr lvl="1"/>
            <a:r>
              <a:rPr lang="fr-CA" sz="2000" dirty="0"/>
              <a:t>Partagez entre vous les expériences, les défis, </a:t>
            </a:r>
            <a:br>
              <a:rPr lang="fr-CA" sz="2000" dirty="0"/>
            </a:br>
            <a:r>
              <a:rPr lang="fr-CA" sz="2000" dirty="0"/>
              <a:t>les solutions, les astuces, etc.</a:t>
            </a:r>
            <a:endParaRPr lang="en-US" sz="1800" dirty="0"/>
          </a:p>
          <a:p>
            <a:pPr lvl="0"/>
            <a:r>
              <a:rPr lang="fr-CA" sz="2400" dirty="0"/>
              <a:t>Choisissez des groupes d’utilisateurs qui s’impliquent énergiquement et donnent de précieux conseils aux conducteurs ayant des difficultés.</a:t>
            </a:r>
            <a:endParaRPr lang="en-US" sz="2000" dirty="0"/>
          </a:p>
          <a:p>
            <a:pPr lvl="0"/>
            <a:r>
              <a:rPr lang="fr-CA" sz="2400" dirty="0"/>
              <a:t>Les utilisateurs satisfaits d’un appareil PAP peuvent fournir une aide précieuse à ceux qui commencent leur traitement : discutez avec votre gestionnaire pour voir comment vous pouvez aider.</a:t>
            </a:r>
            <a:endParaRPr lang="en-US" sz="2000" dirty="0"/>
          </a:p>
        </p:txBody>
      </p:sp>
      <p:pic>
        <p:nvPicPr>
          <p:cNvPr id="5" name="m.7.wav">
            <a:hlinkClick r:id="" action="ppaction://media"/>
          </p:cNvPr>
          <p:cNvPicPr>
            <a:picLocks noRot="1" noChangeAspect="1"/>
          </p:cNvPicPr>
          <p:nvPr>
            <a:wavAudioFile r:embed="rId4" name="m.7.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custDataLst>
              <p:tags r:id="rId1"/>
            </p:custDataLst>
          </p:nvPr>
        </p:nvSpPr>
        <p:spPr>
          <a:xfrm>
            <a:off x="381000" y="274638"/>
            <a:ext cx="8458200" cy="1143000"/>
          </a:xfrm>
        </p:spPr>
        <p:txBody>
          <a:bodyPr/>
          <a:lstStyle/>
          <a:p>
            <a:r>
              <a:rPr lang="fr-CA" sz="3600" dirty="0"/>
              <a:t>Contexte d’un sommeil normal</a:t>
            </a:r>
            <a:endParaRPr lang="en-US" sz="3600" dirty="0"/>
          </a:p>
        </p:txBody>
      </p:sp>
      <p:sp>
        <p:nvSpPr>
          <p:cNvPr id="17412" name="Content Placeholder 2"/>
          <p:cNvSpPr>
            <a:spLocks noGrp="1"/>
          </p:cNvSpPr>
          <p:nvPr>
            <p:ph idx="1"/>
            <p:custDataLst>
              <p:tags r:id="rId2"/>
            </p:custDataLst>
          </p:nvPr>
        </p:nvSpPr>
        <p:spPr/>
        <p:txBody>
          <a:bodyPr/>
          <a:lstStyle/>
          <a:p>
            <a:pPr lvl="0"/>
            <a:r>
              <a:rPr lang="fr-CA" sz="2600" dirty="0"/>
              <a:t>Obtenir un sommeil de qualité et en quantité suffisantes permet au conducteur d’être plus vigilant et performant dans ses tâches au travail. </a:t>
            </a:r>
            <a:endParaRPr lang="en-US" sz="2600" dirty="0"/>
          </a:p>
          <a:p>
            <a:pPr lvl="0"/>
            <a:r>
              <a:rPr lang="fr-CA" sz="2600" dirty="0"/>
              <a:t>Les leçons 3 et 4 du module 3 (« Formation des conducteurs ») présentent les éléments clés d’un sommeil normal.</a:t>
            </a:r>
            <a:endParaRPr lang="en-US" sz="2600" dirty="0"/>
          </a:p>
          <a:p>
            <a:pPr lvl="0"/>
            <a:r>
              <a:rPr lang="fr-CA" sz="2600" dirty="0"/>
              <a:t>Le module 3 fournit des </a:t>
            </a:r>
          </a:p>
          <a:p>
            <a:pPr lvl="0">
              <a:buNone/>
            </a:pPr>
            <a:r>
              <a:rPr lang="fr-CA" sz="2600" dirty="0"/>
              <a:t>	informations générales utiles sur </a:t>
            </a:r>
          </a:p>
          <a:p>
            <a:pPr lvl="0">
              <a:buNone/>
            </a:pPr>
            <a:r>
              <a:rPr lang="fr-CA" sz="2600" dirty="0"/>
              <a:t>	le sujet, c’est pourquoi il est </a:t>
            </a:r>
          </a:p>
          <a:p>
            <a:pPr lvl="0">
              <a:buNone/>
            </a:pPr>
            <a:r>
              <a:rPr lang="fr-CA" sz="2600" dirty="0"/>
              <a:t>	étudié en premier.</a:t>
            </a:r>
            <a:endParaRPr lang="en-US" sz="2600" dirty="0"/>
          </a:p>
        </p:txBody>
      </p:sp>
      <p:pic>
        <p:nvPicPr>
          <p:cNvPr id="17413" name="Picture 5"/>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562600" y="4114800"/>
            <a:ext cx="3017443" cy="2002163"/>
          </a:xfrm>
          <a:prstGeom prst="rect">
            <a:avLst/>
          </a:prstGeom>
          <a:noFill/>
          <a:extLst>
            <a:ext uri="{909E8E84-426E-40DD-AFC4-6F175D3DCCD1}">
              <a14:hiddenFill xmlns:a14="http://schemas.microsoft.com/office/drawing/2010/main">
                <a:solidFill>
                  <a:srgbClr val="FFFFFF"/>
                </a:solidFill>
              </a14:hiddenFill>
            </a:ext>
          </a:extLst>
        </p:spPr>
      </p:pic>
      <p:pic>
        <p:nvPicPr>
          <p:cNvPr id="5" name="o.1.wav">
            <a:hlinkClick r:id="" action="ppaction://media"/>
          </p:cNvPr>
          <p:cNvPicPr>
            <a:picLocks noRot="1" noChangeAspect="1"/>
          </p:cNvPicPr>
          <p:nvPr>
            <a:wavAudioFile r:embed="rId4" name="o.1.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4 : Évaluation des acquis</a:t>
            </a:r>
            <a:endParaRPr lang="en-US" sz="3600" dirty="0"/>
          </a:p>
        </p:txBody>
      </p:sp>
      <p:sp>
        <p:nvSpPr>
          <p:cNvPr id="25603" name="Content Placeholder 2"/>
          <p:cNvSpPr>
            <a:spLocks noGrp="1"/>
          </p:cNvSpPr>
          <p:nvPr>
            <p:ph idx="1"/>
            <p:custDataLst>
              <p:tags r:id="rId2"/>
            </p:custDataLst>
          </p:nvPr>
        </p:nvSpPr>
        <p:spPr/>
        <p:txBody>
          <a:bodyPr/>
          <a:lstStyle/>
          <a:p>
            <a:pPr marL="457200" lvl="0" indent="-457200">
              <a:buFont typeface="+mj-lt"/>
              <a:buAutoNum type="arabicPeriod"/>
            </a:pPr>
            <a:r>
              <a:rPr lang="fr-CA" sz="2400" dirty="0"/>
              <a:t>Laquelle des mesures suivantes est la plus utile pour un conducteur souffrant d’AOS et qui souhaite réussir son traitement avec un appareil PAP?</a:t>
            </a:r>
            <a:endParaRPr lang="en-US" sz="2000" dirty="0"/>
          </a:p>
          <a:p>
            <a:pPr marL="914400" lvl="1" indent="-457200">
              <a:buFont typeface="+mj-lt"/>
              <a:buAutoNum type="alphaLcParenR"/>
            </a:pPr>
            <a:r>
              <a:rPr lang="fr-CA" sz="2000" dirty="0"/>
              <a:t>Acquérir une bonne hygiène de sommeil, obtenir des heures régulières de sommeil, éviter de prendre de l’alcool, etc.</a:t>
            </a:r>
            <a:endParaRPr lang="en-US" sz="1800" dirty="0"/>
          </a:p>
          <a:p>
            <a:pPr marL="914400" lvl="1" indent="-457200">
              <a:buFont typeface="+mj-lt"/>
              <a:buAutoNum type="alphaLcParenR"/>
            </a:pPr>
            <a:r>
              <a:rPr lang="fr-CA" sz="2000" dirty="0"/>
              <a:t>Obtenir l’aide du fournisseur en cas de problèmes d’utilisation de son appareil PAP ou pour des raisons de confort.</a:t>
            </a:r>
            <a:endParaRPr lang="en-US" sz="1800" dirty="0"/>
          </a:p>
          <a:p>
            <a:pPr marL="914400" lvl="1" indent="-457200">
              <a:buFont typeface="+mj-lt"/>
              <a:buAutoNum type="alphaLcParenR"/>
            </a:pPr>
            <a:r>
              <a:rPr lang="fr-CA" sz="2000" dirty="0"/>
              <a:t>Obtenir l’aide de la direction du transporteur pour l’installation d’un convertisseur dans le compartiment couchette du camion.</a:t>
            </a:r>
            <a:endParaRPr lang="en-US" sz="1800" dirty="0"/>
          </a:p>
          <a:p>
            <a:pPr marL="914400" lvl="1" indent="-457200">
              <a:buFont typeface="+mj-lt"/>
              <a:buAutoNum type="alphaLcParenR"/>
            </a:pPr>
            <a:r>
              <a:rPr lang="fr-CA" sz="2000" dirty="0"/>
              <a:t>S’engager et se consacrer à améliorer sa santé.</a:t>
            </a:r>
            <a:endParaRPr lang="en-US" sz="1800" dirty="0"/>
          </a:p>
          <a:p>
            <a:pPr marL="0" indent="0" algn="l">
              <a:spcBef>
                <a:spcPct val="20000"/>
              </a:spcBef>
              <a:buNone/>
            </a:pPr>
            <a:endParaRPr lang="en-US" sz="2400" dirty="0"/>
          </a:p>
        </p:txBody>
      </p:sp>
    </p:spTree>
    <p:extLst>
      <p:ext uri="{BB962C8B-B14F-4D97-AF65-F5344CB8AC3E}">
        <p14:creationId xmlns:p14="http://schemas.microsoft.com/office/powerpoint/2010/main" val="552307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4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2"/>
            </a:pPr>
            <a:r>
              <a:rPr lang="fr-CA" sz="2800" dirty="0"/>
              <a:t>Laquelle des fréquences suivantes de vérification du respect du traitement avec un appareil PAP par les conducteurs qui commencent ce traitement est celle recommandée par le groupe de médecins experts?</a:t>
            </a:r>
            <a:endParaRPr lang="en-US" sz="2400" dirty="0"/>
          </a:p>
          <a:p>
            <a:pPr marL="971550" lvl="1" indent="-514350">
              <a:buFont typeface="+mj-lt"/>
              <a:buAutoNum type="alphaLcParenR"/>
            </a:pPr>
            <a:r>
              <a:rPr lang="fr-CA" sz="2400" dirty="0"/>
              <a:t>1 semaine, 6 mois, et tous les 12 mois par la suite. </a:t>
            </a:r>
            <a:endParaRPr lang="en-US" sz="2000" dirty="0"/>
          </a:p>
          <a:p>
            <a:pPr marL="971550" lvl="1" indent="-514350">
              <a:buFont typeface="+mj-lt"/>
              <a:buAutoNum type="alphaLcParenR"/>
            </a:pPr>
            <a:r>
              <a:rPr lang="fr-CA" sz="2400" dirty="0"/>
              <a:t>1 mois, 3 mois, et tous les 6 mois par la suite.</a:t>
            </a:r>
            <a:endParaRPr lang="en-US" sz="2000" dirty="0"/>
          </a:p>
          <a:p>
            <a:pPr marL="971550" lvl="1" indent="-514350">
              <a:buFont typeface="+mj-lt"/>
              <a:buAutoNum type="alphaLcParenR"/>
            </a:pPr>
            <a:r>
              <a:rPr lang="fr-CA" sz="2400" dirty="0"/>
              <a:t>1 mois, 3 mois, et tous les 12 mois par la suite.</a:t>
            </a:r>
            <a:endParaRPr lang="en-US" sz="2000" dirty="0"/>
          </a:p>
          <a:p>
            <a:pPr marL="971550" lvl="1" indent="-514350">
              <a:buFont typeface="+mj-lt"/>
              <a:buAutoNum type="alphaLcParenR"/>
            </a:pPr>
            <a:r>
              <a:rPr lang="fr-CA" sz="2400" dirty="0"/>
              <a:t>Aucune de ces réponses.</a:t>
            </a:r>
            <a:endParaRPr lang="en-US" sz="2000" dirty="0"/>
          </a:p>
        </p:txBody>
      </p:sp>
    </p:spTree>
    <p:extLst>
      <p:ext uri="{BB962C8B-B14F-4D97-AF65-F5344CB8AC3E}">
        <p14:creationId xmlns:p14="http://schemas.microsoft.com/office/powerpoint/2010/main" val="29828226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4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3"/>
            </a:pPr>
            <a:r>
              <a:rPr lang="fr-CA" sz="2400" dirty="0"/>
              <a:t>Les données sur le respect du traitement peuvent être transmises sans fil grâce à des dispositifs fixés à l’appareil PAP. Laquelle des particularités suivantes ne s’applique pas à ces dispositifs sans fil? </a:t>
            </a:r>
            <a:endParaRPr lang="en-US" sz="2400" dirty="0"/>
          </a:p>
          <a:p>
            <a:pPr marL="914400" lvl="1" indent="-457200">
              <a:buFont typeface="+mj-lt"/>
              <a:buAutoNum type="alphaLcParenR"/>
            </a:pPr>
            <a:r>
              <a:rPr lang="fr-CA" sz="2200" dirty="0"/>
              <a:t>Ils peuvent envoyer chaque jour les résultats au fournisseur de services responsable du suivi. </a:t>
            </a:r>
            <a:endParaRPr lang="en-US" sz="2200" dirty="0"/>
          </a:p>
          <a:p>
            <a:pPr marL="914400" lvl="1" indent="-457200">
              <a:buFont typeface="+mj-lt"/>
              <a:buAutoNum type="alphaLcParenR"/>
            </a:pPr>
            <a:r>
              <a:rPr lang="fr-CA" sz="2200" dirty="0"/>
              <a:t>Les difficultés de traitement sont détectées et corrigées rapidement.</a:t>
            </a:r>
            <a:endParaRPr lang="en-US" sz="2200" dirty="0"/>
          </a:p>
          <a:p>
            <a:pPr marL="914400" lvl="1" indent="-457200">
              <a:buFont typeface="+mj-lt"/>
              <a:buAutoNum type="alphaLcParenR"/>
            </a:pPr>
            <a:r>
              <a:rPr lang="fr-CA" sz="2200" dirty="0"/>
              <a:t>Le conducteur doit retirer une carte de données de l’appareil et l’apporter au fournisseur de services.</a:t>
            </a:r>
            <a:endParaRPr lang="en-US" sz="2200" dirty="0"/>
          </a:p>
          <a:p>
            <a:pPr marL="914400" lvl="1" indent="-457200">
              <a:buFont typeface="+mj-lt"/>
              <a:buAutoNum type="alphaLcParenR"/>
            </a:pPr>
            <a:r>
              <a:rPr lang="fr-CA" sz="2200" dirty="0"/>
              <a:t>Toutes ces réponses.</a:t>
            </a:r>
            <a:endParaRPr lang="en-US" sz="2200" dirty="0"/>
          </a:p>
        </p:txBody>
      </p:sp>
    </p:spTree>
    <p:extLst>
      <p:ext uri="{BB962C8B-B14F-4D97-AF65-F5344CB8AC3E}">
        <p14:creationId xmlns:p14="http://schemas.microsoft.com/office/powerpoint/2010/main" val="540274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sz="3600" dirty="0"/>
              <a:t>Leçon 4 : Évaluation des acquis (suite)</a:t>
            </a:r>
            <a:endParaRPr lang="en-US" sz="3600"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4"/>
            </a:pPr>
            <a:r>
              <a:rPr lang="fr-CA" dirty="0"/>
              <a:t>Les conducteurs souffrant d’AOS qui commencent leur traitement profiteront des conseils d’autres conducteurs dont le traitement de l’AOS au moyen d’un appareil PAP est un succès qui perdure.</a:t>
            </a:r>
            <a:endParaRPr lang="en-US" sz="2800" dirty="0"/>
          </a:p>
          <a:p>
            <a:pPr lvl="1"/>
            <a:r>
              <a:rPr lang="fr-CA" dirty="0"/>
              <a:t>Vrai.</a:t>
            </a:r>
            <a:endParaRPr lang="en-US" sz="2400" dirty="0"/>
          </a:p>
          <a:p>
            <a:pPr lvl="1"/>
            <a:r>
              <a:rPr lang="fr-CA" dirty="0"/>
              <a:t>Faux.</a:t>
            </a:r>
            <a:endParaRPr lang="en-US" sz="2400" dirty="0"/>
          </a:p>
        </p:txBody>
      </p:sp>
    </p:spTree>
    <p:extLst>
      <p:ext uri="{BB962C8B-B14F-4D97-AF65-F5344CB8AC3E}">
        <p14:creationId xmlns:p14="http://schemas.microsoft.com/office/powerpoint/2010/main" val="9668661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custDataLst>
              <p:tags r:id="rId1"/>
            </p:custDataLst>
          </p:nvPr>
        </p:nvSpPr>
        <p:spPr/>
        <p:txBody>
          <a:bodyPr/>
          <a:lstStyle/>
          <a:p>
            <a:r>
              <a:rPr lang="fr-CA" dirty="0"/>
              <a:t>Leçon 4 : Évaluation des acquis (suite)</a:t>
            </a:r>
            <a:endParaRPr lang="en-US" dirty="0"/>
          </a:p>
        </p:txBody>
      </p:sp>
      <p:sp>
        <p:nvSpPr>
          <p:cNvPr id="25603" name="Content Placeholder 2"/>
          <p:cNvSpPr>
            <a:spLocks noGrp="1"/>
          </p:cNvSpPr>
          <p:nvPr>
            <p:ph idx="1"/>
            <p:custDataLst>
              <p:tags r:id="rId2"/>
            </p:custDataLst>
          </p:nvPr>
        </p:nvSpPr>
        <p:spPr/>
        <p:txBody>
          <a:bodyPr/>
          <a:lstStyle/>
          <a:p>
            <a:pPr marL="514350" lvl="0" indent="-514350">
              <a:buFont typeface="+mj-lt"/>
              <a:buAutoNum type="arabicPeriod" startAt="5"/>
            </a:pPr>
            <a:r>
              <a:rPr lang="fr-CA" dirty="0"/>
              <a:t>Une culture d’entreprise qui conjugue les efforts de la direction et des travailleurs pour lutter contre la fatigue au volant, indifféremment de ses sources ou de ses causes, favorise un lieu de travail plus sûr et protège le public. </a:t>
            </a:r>
            <a:endParaRPr lang="en-US" sz="2800" dirty="0"/>
          </a:p>
          <a:p>
            <a:pPr lvl="1"/>
            <a:r>
              <a:rPr lang="fr-CA" dirty="0"/>
              <a:t>Vrai.</a:t>
            </a:r>
            <a:endParaRPr lang="en-US" sz="2400" dirty="0"/>
          </a:p>
          <a:p>
            <a:pPr lvl="1"/>
            <a:r>
              <a:rPr lang="fr-CA" dirty="0"/>
              <a:t>Faux.</a:t>
            </a:r>
            <a:endParaRPr lang="en-US" sz="2400" dirty="0"/>
          </a:p>
        </p:txBody>
      </p:sp>
    </p:spTree>
    <p:extLst>
      <p:ext uri="{BB962C8B-B14F-4D97-AF65-F5344CB8AC3E}">
        <p14:creationId xmlns:p14="http://schemas.microsoft.com/office/powerpoint/2010/main" val="24171863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Image2.jpg"/>
          <p:cNvPicPr>
            <a:picLocks noChangeAspect="1"/>
          </p:cNvPicPr>
          <p:nvPr/>
        </p:nvPicPr>
        <p:blipFill>
          <a:blip r:embed="rId5" cstate="print"/>
          <a:stretch>
            <a:fillRect/>
          </a:stretch>
        </p:blipFill>
        <p:spPr>
          <a:xfrm>
            <a:off x="0" y="0"/>
            <a:ext cx="9144000" cy="6858000"/>
          </a:xfrm>
          <a:prstGeom prst="rect">
            <a:avLst/>
          </a:prstGeom>
        </p:spPr>
      </p:pic>
      <p:sp>
        <p:nvSpPr>
          <p:cNvPr id="4" name="Rectangle 3"/>
          <p:cNvSpPr/>
          <p:nvPr/>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solidFill>
                <a:prstClr val="white"/>
              </a:solidFill>
            </a:endParaRPr>
          </a:p>
        </p:txBody>
      </p:sp>
      <p:sp>
        <p:nvSpPr>
          <p:cNvPr id="63490" name="Title 1"/>
          <p:cNvSpPr>
            <a:spLocks noGrp="1"/>
          </p:cNvSpPr>
          <p:nvPr>
            <p:ph type="ctrTitle"/>
            <p:custDataLst>
              <p:tags r:id="rId1"/>
            </p:custDataLst>
          </p:nvPr>
        </p:nvSpPr>
        <p:spPr>
          <a:solidFill>
            <a:srgbClr val="C00000">
              <a:alpha val="59999"/>
            </a:srgbClr>
          </a:solidFill>
          <a:ln w="9525" cmpd="sng"/>
          <a:extLst>
            <a:ext uri="{91240B29-F687-4F45-9708-019B960494DF}">
              <a14:hiddenLine xmlns:a14="http://schemas.microsoft.com/office/drawing/2010/main" w="50800" cmpd="tri">
                <a:solidFill>
                  <a:srgbClr val="000000"/>
                </a:solidFill>
                <a:miter lim="800000"/>
                <a:headEnd/>
                <a:tailEnd/>
              </a14:hiddenLine>
            </a:ext>
          </a:extLst>
        </p:spPr>
        <p:txBody>
          <a:bodyPr/>
          <a:lstStyle/>
          <a:p>
            <a:r>
              <a:rPr lang="fr-CA" sz="3600" dirty="0"/>
              <a:t>Conclusion : Bilan et résumé</a:t>
            </a:r>
            <a:endParaRPr lang="en-US" sz="3600" b="0" i="0" dirty="0">
              <a:solidFill>
                <a:schemeClr val="bg1"/>
              </a:solidFill>
              <a:latin typeface="Calibri"/>
              <a:ea typeface="+mj-ea"/>
              <a:cs typeface="+mj-cs"/>
            </a:endParaRPr>
          </a:p>
        </p:txBody>
      </p:sp>
      <p:pic>
        <p:nvPicPr>
          <p:cNvPr id="5" name="c.wav">
            <a:hlinkClick r:id="" action="ppaction://media"/>
          </p:cNvPr>
          <p:cNvPicPr>
            <a:picLocks noRot="1" noChangeAspect="1"/>
          </p:cNvPicPr>
          <p:nvPr>
            <a:wavAudioFile r:embed="rId2" name="c.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custDataLst>
              <p:tags r:id="rId1"/>
            </p:custDataLst>
          </p:nvPr>
        </p:nvSpPr>
        <p:spPr/>
        <p:txBody>
          <a:bodyPr/>
          <a:lstStyle/>
          <a:p>
            <a:r>
              <a:rPr lang="fr-CA" sz="3600" dirty="0"/>
              <a:t>Troubles du sommeil et conséquences de l’AOS</a:t>
            </a:r>
            <a:endParaRPr lang="en-US" sz="3600" dirty="0"/>
          </a:p>
        </p:txBody>
      </p:sp>
      <p:sp>
        <p:nvSpPr>
          <p:cNvPr id="64515" name="Content Placeholder 2"/>
          <p:cNvSpPr>
            <a:spLocks noGrp="1"/>
          </p:cNvSpPr>
          <p:nvPr>
            <p:ph idx="1"/>
            <p:custDataLst>
              <p:tags r:id="rId2"/>
            </p:custDataLst>
          </p:nvPr>
        </p:nvSpPr>
        <p:spPr/>
        <p:txBody>
          <a:bodyPr/>
          <a:lstStyle/>
          <a:p>
            <a:pPr lvl="0"/>
            <a:r>
              <a:rPr lang="fr-CA" sz="2400" dirty="0"/>
              <a:t>La somnolence au travail est le principal symptôme d’un trouble du sommeil.</a:t>
            </a:r>
            <a:endParaRPr lang="en-US" sz="2000" dirty="0"/>
          </a:p>
          <a:p>
            <a:pPr lvl="0"/>
            <a:r>
              <a:rPr lang="fr-CA" sz="2400" dirty="0"/>
              <a:t>L’AOS est une maladie très répandue parmi les conducteurs de véhicules lourds. </a:t>
            </a:r>
            <a:endParaRPr lang="en-US" sz="2000" dirty="0"/>
          </a:p>
          <a:p>
            <a:pPr lvl="0"/>
            <a:r>
              <a:rPr lang="fr-CA" sz="2400" dirty="0"/>
              <a:t>Pendant un épisode d’AOS, les voies respiratoires se rétrécissent et, souvent, s’affaissent pendant l’inspiration, causant :</a:t>
            </a:r>
            <a:endParaRPr lang="en-US" sz="2000" dirty="0"/>
          </a:p>
          <a:p>
            <a:pPr lvl="1"/>
            <a:r>
              <a:rPr lang="fr-CA" sz="2000" dirty="0"/>
              <a:t>Un appauvrissement en oxygène dans l’organisme et le cerveau.</a:t>
            </a:r>
            <a:endParaRPr lang="en-US" sz="1800" dirty="0"/>
          </a:p>
          <a:p>
            <a:pPr lvl="1"/>
            <a:r>
              <a:rPr lang="fr-CA" sz="2000" dirty="0"/>
              <a:t>Une perturbation du sommeil profond, des éveils partiels répétés.</a:t>
            </a:r>
            <a:endParaRPr lang="en-US" sz="1800" dirty="0"/>
          </a:p>
          <a:p>
            <a:pPr lvl="1"/>
            <a:r>
              <a:rPr lang="fr-CA" sz="2000" dirty="0"/>
              <a:t>Une baisse de la concentration et de la vigilance, et un sentiment de déprime, de lassitude. </a:t>
            </a:r>
            <a:endParaRPr lang="en-US" sz="1800" dirty="0"/>
          </a:p>
        </p:txBody>
      </p:sp>
      <p:pic>
        <p:nvPicPr>
          <p:cNvPr id="4" name="c.1.wav">
            <a:hlinkClick r:id="" action="ppaction://media"/>
          </p:cNvPr>
          <p:cNvPicPr>
            <a:picLocks noRot="1" noChangeAspect="1"/>
          </p:cNvPicPr>
          <p:nvPr>
            <a:wavAudioFile r:embed="rId3" name="c.1.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tle 1"/>
          <p:cNvSpPr>
            <a:spLocks noGrp="1"/>
          </p:cNvSpPr>
          <p:nvPr>
            <p:ph type="title"/>
            <p:custDataLst>
              <p:tags r:id="rId1"/>
            </p:custDataLst>
          </p:nvPr>
        </p:nvSpPr>
        <p:spPr/>
        <p:txBody>
          <a:bodyPr/>
          <a:lstStyle/>
          <a:p>
            <a:r>
              <a:rPr lang="fr-CA" sz="3600" dirty="0"/>
              <a:t>Répercussions du dépistage de l’AOS sur la sécurité et la santé</a:t>
            </a:r>
            <a:endParaRPr lang="en-US" sz="3600" dirty="0"/>
          </a:p>
        </p:txBody>
      </p:sp>
      <p:sp>
        <p:nvSpPr>
          <p:cNvPr id="65540" name="Content Placeholder 2"/>
          <p:cNvSpPr>
            <a:spLocks noGrp="1"/>
          </p:cNvSpPr>
          <p:nvPr>
            <p:ph idx="1"/>
            <p:custDataLst>
              <p:tags r:id="rId2"/>
            </p:custDataLst>
          </p:nvPr>
        </p:nvSpPr>
        <p:spPr>
          <a:xfrm>
            <a:off x="457200" y="1828800"/>
            <a:ext cx="8001000" cy="4191000"/>
          </a:xfrm>
        </p:spPr>
        <p:txBody>
          <a:bodyPr/>
          <a:lstStyle/>
          <a:p>
            <a:pPr lvl="0"/>
            <a:r>
              <a:rPr lang="fr-CA" sz="2400" dirty="0"/>
              <a:t>Les personnes souffrant d’AOS ronflent souvent très fort, peuvent arrêter de respirer 30 secondes ou plus, halètent ou suffoquent pendant leur sommeil. Le partenaire de lit en est souvent le témoin. </a:t>
            </a:r>
            <a:endParaRPr lang="en-US" sz="2400" dirty="0"/>
          </a:p>
          <a:p>
            <a:pPr lvl="0"/>
            <a:r>
              <a:rPr lang="fr-CA" sz="2400" dirty="0"/>
              <a:t>L’AOS augmente les risques d’hypertension, de diabète, d’accident vasculaire cérébral et d’infarctus chez les conducteurs de véhicules lourds. </a:t>
            </a:r>
            <a:endParaRPr lang="en-US" sz="2400" dirty="0"/>
          </a:p>
          <a:p>
            <a:pPr lvl="0"/>
            <a:r>
              <a:rPr lang="fr-CA" sz="2400" dirty="0"/>
              <a:t>L’AOS est un problème majeur de sécurité et elle est un élément important de la gestion de la fatigue dans l’industrie du transport routier.</a:t>
            </a:r>
            <a:endParaRPr lang="en-US" sz="2400" dirty="0"/>
          </a:p>
        </p:txBody>
      </p:sp>
      <p:pic>
        <p:nvPicPr>
          <p:cNvPr id="4" name="c.2.wav">
            <a:hlinkClick r:id="" action="ppaction://media"/>
          </p:cNvPr>
          <p:cNvPicPr>
            <a:picLocks noRot="1" noChangeAspect="1"/>
          </p:cNvPicPr>
          <p:nvPr>
            <a:wavAudioFile r:embed="rId3" name="c.2.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7" name="Picture 7"/>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276600"/>
            <a:ext cx="1171569" cy="777370"/>
          </a:xfrm>
          <a:prstGeom prst="rect">
            <a:avLst/>
          </a:prstGeom>
          <a:noFill/>
          <a:extLst>
            <a:ext uri="{909E8E84-426E-40DD-AFC4-6F175D3DCCD1}">
              <a14:hiddenFill xmlns:a14="http://schemas.microsoft.com/office/drawing/2010/main">
                <a:solidFill>
                  <a:srgbClr val="FFFFFF"/>
                </a:solidFill>
              </a14:hiddenFill>
            </a:ext>
          </a:extLst>
        </p:spPr>
      </p:pic>
      <p:pic>
        <p:nvPicPr>
          <p:cNvPr id="66566" name="Picture 6"/>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602859" y="1447800"/>
            <a:ext cx="1541141" cy="1536700"/>
          </a:xfrm>
          <a:prstGeom prst="rect">
            <a:avLst/>
          </a:prstGeom>
          <a:noFill/>
          <a:extLst>
            <a:ext uri="{909E8E84-426E-40DD-AFC4-6F175D3DCCD1}">
              <a14:hiddenFill xmlns:a14="http://schemas.microsoft.com/office/drawing/2010/main">
                <a:solidFill>
                  <a:srgbClr val="FFFFFF"/>
                </a:solidFill>
              </a14:hiddenFill>
            </a:ext>
          </a:extLst>
        </p:spPr>
      </p:pic>
      <p:sp>
        <p:nvSpPr>
          <p:cNvPr id="66563" name="Title 1"/>
          <p:cNvSpPr>
            <a:spLocks noGrp="1"/>
          </p:cNvSpPr>
          <p:nvPr>
            <p:ph type="title"/>
            <p:custDataLst>
              <p:tags r:id="rId3"/>
            </p:custDataLst>
          </p:nvPr>
        </p:nvSpPr>
        <p:spPr/>
        <p:txBody>
          <a:bodyPr/>
          <a:lstStyle/>
          <a:p>
            <a:r>
              <a:rPr lang="fr-CA" sz="3600" dirty="0" err="1"/>
              <a:t>Autodétection</a:t>
            </a:r>
            <a:r>
              <a:rPr lang="fr-CA" sz="3600" dirty="0"/>
              <a:t> et dépistage efficace de l’AOS</a:t>
            </a:r>
            <a:endParaRPr lang="en-US" sz="3600" dirty="0"/>
          </a:p>
        </p:txBody>
      </p:sp>
      <p:sp>
        <p:nvSpPr>
          <p:cNvPr id="66564" name="Content Placeholder 2"/>
          <p:cNvSpPr>
            <a:spLocks noGrp="1"/>
          </p:cNvSpPr>
          <p:nvPr>
            <p:ph idx="1"/>
            <p:custDataLst>
              <p:tags r:id="rId4"/>
            </p:custDataLst>
          </p:nvPr>
        </p:nvSpPr>
        <p:spPr>
          <a:xfrm>
            <a:off x="533400" y="1447800"/>
            <a:ext cx="8229600" cy="4525962"/>
          </a:xfrm>
        </p:spPr>
        <p:txBody>
          <a:bodyPr/>
          <a:lstStyle/>
          <a:p>
            <a:pPr lvl="0"/>
            <a:r>
              <a:rPr lang="fr-CA" sz="2400" dirty="0"/>
              <a:t>L’</a:t>
            </a:r>
            <a:r>
              <a:rPr lang="fr-CA" sz="2400" dirty="0" err="1"/>
              <a:t>autodétection</a:t>
            </a:r>
            <a:r>
              <a:rPr lang="fr-CA" sz="2400" dirty="0"/>
              <a:t> de l’AOS est difficile :</a:t>
            </a:r>
            <a:endParaRPr lang="en-US" sz="2000" dirty="0"/>
          </a:p>
          <a:p>
            <a:pPr lvl="1"/>
            <a:r>
              <a:rPr lang="fr-CA" sz="1800" dirty="0"/>
              <a:t>La privation volontaire de sommeil et la fatigue sont souvent                  considérées comme parties intégrantes de la vie moderne.</a:t>
            </a:r>
            <a:endParaRPr lang="en-US" sz="1800" dirty="0"/>
          </a:p>
          <a:p>
            <a:pPr lvl="1"/>
            <a:r>
              <a:rPr lang="fr-CA" sz="1800" dirty="0"/>
              <a:t>Les personnes souffrant d’une AOS refusent d’admettre les signes ou symptômes ou les confondent avec ceux d’autres maladies n’ayant                   aucun rapport.</a:t>
            </a:r>
            <a:endParaRPr lang="en-US" sz="1800" dirty="0"/>
          </a:p>
          <a:p>
            <a:pPr lvl="0"/>
            <a:r>
              <a:rPr lang="fr-CA" sz="2400" dirty="0"/>
              <a:t>Les facteurs prédictifs englobent :</a:t>
            </a:r>
            <a:endParaRPr lang="en-US" sz="2000" i="1" dirty="0"/>
          </a:p>
          <a:p>
            <a:pPr lvl="1"/>
            <a:r>
              <a:rPr lang="fr-CA" sz="1800" dirty="0"/>
              <a:t>Des apnées (des arrêts répétés de la respiration) constatées                             pendant le sommeil. </a:t>
            </a:r>
            <a:endParaRPr lang="en-US" sz="1800" dirty="0"/>
          </a:p>
          <a:p>
            <a:pPr lvl="1"/>
            <a:r>
              <a:rPr lang="fr-CA" sz="1800" dirty="0"/>
              <a:t>Des particularités physiques tels surplus de poids, obésité</a:t>
            </a:r>
            <a:r>
              <a:rPr lang="fr-CA" sz="1800" b="1" dirty="0"/>
              <a:t>*</a:t>
            </a:r>
            <a:r>
              <a:rPr lang="fr-CA" sz="1800" dirty="0"/>
              <a:t> et cou large.</a:t>
            </a:r>
            <a:endParaRPr lang="en-US" sz="1800" dirty="0"/>
          </a:p>
          <a:p>
            <a:pPr lvl="1"/>
            <a:r>
              <a:rPr lang="fr-CA" sz="1800" dirty="0"/>
              <a:t>Une structure du visage et de la mâchoire qui rétrécit les voies respiratoires supérieures, tels </a:t>
            </a:r>
            <a:r>
              <a:rPr lang="fr-CA" sz="1800" dirty="0" err="1"/>
              <a:t>surocclusion</a:t>
            </a:r>
            <a:r>
              <a:rPr lang="fr-CA" sz="1800" dirty="0"/>
              <a:t>, menton fuyant et mâchoire en retrait. </a:t>
            </a:r>
            <a:endParaRPr lang="en-US" sz="1800" dirty="0"/>
          </a:p>
        </p:txBody>
      </p:sp>
      <p:sp>
        <p:nvSpPr>
          <p:cNvPr id="66565" name="Rectangle 2"/>
          <p:cNvSpPr>
            <a:spLocks noChangeArrowheads="1"/>
          </p:cNvSpPr>
          <p:nvPr>
            <p:custDataLst>
              <p:tags r:id="rId5"/>
            </p:custDataLst>
          </p:nvPr>
        </p:nvSpPr>
        <p:spPr bwMode="auto">
          <a:xfrm>
            <a:off x="0" y="5638800"/>
            <a:ext cx="91440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lgn="ctr">
              <a:buNone/>
            </a:pPr>
            <a:r>
              <a:rPr lang="en-US" b="1" i="1" dirty="0">
                <a:solidFill>
                  <a:srgbClr val="FF0000"/>
                </a:solidFill>
                <a:latin typeface="Calibri"/>
                <a:ea typeface="+mn-ea"/>
                <a:cs typeface="Arial"/>
              </a:rPr>
              <a:t>* </a:t>
            </a:r>
            <a:r>
              <a:rPr lang="en-US" sz="1500" b="1" i="1" dirty="0">
                <a:solidFill>
                  <a:srgbClr val="FF0000"/>
                </a:solidFill>
                <a:latin typeface="Calibri"/>
                <a:cs typeface="Arial"/>
              </a:rPr>
              <a:t>MAIS </a:t>
            </a:r>
            <a:r>
              <a:rPr lang="fr-CA" sz="1500" b="1" i="1" dirty="0">
                <a:solidFill>
                  <a:srgbClr val="FF0000"/>
                </a:solidFill>
              </a:rPr>
              <a:t>n’oubliez pas qu’une personne sur trois souffrant d’une AOS n’a pas de surplus de poids!</a:t>
            </a:r>
            <a:endParaRPr lang="en-US" sz="1500" b="1" i="1" dirty="0">
              <a:solidFill>
                <a:srgbClr val="FF0000"/>
              </a:solidFill>
              <a:latin typeface="Calibri"/>
              <a:cs typeface="Arial"/>
            </a:endParaRPr>
          </a:p>
        </p:txBody>
      </p:sp>
      <p:pic>
        <p:nvPicPr>
          <p:cNvPr id="7" name="c.3.wav">
            <a:hlinkClick r:id="" action="ppaction://media"/>
          </p:cNvPr>
          <p:cNvPicPr>
            <a:picLocks noRot="1" noChangeAspect="1"/>
          </p:cNvPicPr>
          <p:nvPr>
            <a:wavAudioFile r:embed="rId6" name="c.3.wav"/>
          </p:nvPr>
        </p:nvPicPr>
        <p:blipFill>
          <a:blip r:embed="rId11"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custDataLst>
              <p:tags r:id="rId1"/>
            </p:custDataLst>
          </p:nvPr>
        </p:nvSpPr>
        <p:spPr/>
        <p:txBody>
          <a:bodyPr/>
          <a:lstStyle/>
          <a:p>
            <a:r>
              <a:rPr lang="fr-CA" sz="2600" dirty="0"/>
              <a:t>Dépistage et évaluation efficaces de la présence d’un trouble du sommeil dans l’industrie du transport routier</a:t>
            </a:r>
            <a:endParaRPr lang="en-US" sz="2600" dirty="0"/>
          </a:p>
        </p:txBody>
      </p:sp>
      <p:sp>
        <p:nvSpPr>
          <p:cNvPr id="67587" name="Content Placeholder 2"/>
          <p:cNvSpPr>
            <a:spLocks noGrp="1"/>
          </p:cNvSpPr>
          <p:nvPr>
            <p:ph idx="1"/>
            <p:custDataLst>
              <p:tags r:id="rId2"/>
            </p:custDataLst>
          </p:nvPr>
        </p:nvSpPr>
        <p:spPr>
          <a:xfrm>
            <a:off x="457200" y="1600200"/>
            <a:ext cx="8229600" cy="4664075"/>
          </a:xfrm>
        </p:spPr>
        <p:txBody>
          <a:bodyPr/>
          <a:lstStyle/>
          <a:p>
            <a:pPr lvl="1">
              <a:buFont typeface="Arial" pitchFamily="34" charset="0"/>
              <a:buChar char="•"/>
            </a:pPr>
            <a:r>
              <a:rPr lang="fr-CA" sz="2400" dirty="0"/>
              <a:t>Un examen de santé et des facteurs physiques sont les meilleurs </a:t>
            </a:r>
            <a:r>
              <a:rPr lang="fr-CA" sz="2400" dirty="0" err="1"/>
              <a:t>prédicteurs</a:t>
            </a:r>
            <a:r>
              <a:rPr lang="fr-CA" sz="2400" dirty="0"/>
              <a:t> d’un risque élevé chez les conducteurs de véhicules lourds :</a:t>
            </a:r>
            <a:endParaRPr lang="en-US" sz="2000" dirty="0"/>
          </a:p>
          <a:p>
            <a:pPr lvl="2">
              <a:buFont typeface="Calibri" pitchFamily="34" charset="0"/>
              <a:buChar char="−"/>
            </a:pPr>
            <a:r>
              <a:rPr lang="fr-CA" sz="2000" dirty="0"/>
              <a:t>Les questionnaires d’autoévaluation sont efficaces </a:t>
            </a:r>
            <a:br>
              <a:rPr lang="fr-CA" sz="2000" dirty="0"/>
            </a:br>
            <a:r>
              <a:rPr lang="fr-CA" sz="2000" dirty="0"/>
              <a:t>pour sensibiliser les personnes à risque et les mener à recourir rapidement à un traitement.</a:t>
            </a:r>
            <a:endParaRPr lang="en-US" sz="1800" dirty="0"/>
          </a:p>
          <a:p>
            <a:pPr lvl="2">
              <a:buFont typeface="Calibri" pitchFamily="34" charset="0"/>
              <a:buChar char="−"/>
            </a:pPr>
            <a:r>
              <a:rPr lang="fr-CA" sz="2000" dirty="0"/>
              <a:t>Souvent, cependant, les gens ne sont pas </a:t>
            </a:r>
            <a:br>
              <a:rPr lang="fr-CA" sz="2000" dirty="0"/>
            </a:br>
            <a:r>
              <a:rPr lang="fr-CA" sz="2000" dirty="0"/>
              <a:t>conscients de leurs propres symptômes.</a:t>
            </a:r>
            <a:endParaRPr lang="en-US" sz="1800" dirty="0"/>
          </a:p>
          <a:p>
            <a:pPr lvl="1">
              <a:buFont typeface="Arial" pitchFamily="34" charset="0"/>
              <a:buChar char="•"/>
            </a:pPr>
            <a:r>
              <a:rPr lang="fr-CA" sz="2400" dirty="0"/>
              <a:t>Tests concernant les troubles du sommeil : </a:t>
            </a:r>
            <a:endParaRPr lang="en-US" sz="2000" dirty="0"/>
          </a:p>
          <a:p>
            <a:pPr lvl="2">
              <a:buFont typeface="Calibri" pitchFamily="34" charset="0"/>
              <a:buChar char="−"/>
            </a:pPr>
            <a:r>
              <a:rPr lang="fr-CA" sz="2000" dirty="0"/>
              <a:t>La </a:t>
            </a:r>
            <a:r>
              <a:rPr lang="fr-CA" sz="2000" dirty="0" err="1"/>
              <a:t>polysomnographie</a:t>
            </a:r>
            <a:r>
              <a:rPr lang="fr-CA" sz="2000" dirty="0"/>
              <a:t> est le test privilégié. </a:t>
            </a:r>
            <a:endParaRPr lang="en-US" sz="1800" dirty="0"/>
          </a:p>
          <a:p>
            <a:pPr lvl="2">
              <a:buFont typeface="Calibri" pitchFamily="34" charset="0"/>
              <a:buChar char="−"/>
            </a:pPr>
            <a:r>
              <a:rPr lang="fr-CA" sz="2000" dirty="0"/>
              <a:t>Le dépistage ambulatoire, lorsque son utilisation est adéquate, est admissible pour établir ou non la présence d’une AOS chez un conducteur de véhicule lourd. </a:t>
            </a:r>
            <a:endParaRPr lang="en-US" sz="1800" dirty="0"/>
          </a:p>
        </p:txBody>
      </p:sp>
      <p:pic>
        <p:nvPicPr>
          <p:cNvPr id="67588" name="Picture 7"/>
          <p:cNvPicPr>
            <a:picLocks noChangeAspect="1" noChangeArrowheads="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3505200"/>
            <a:ext cx="2106613"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custDataLst>
              <p:tags r:id="rId4"/>
            </p:custDataLst>
          </p:nvPr>
        </p:nvSpPr>
        <p:spPr bwMode="auto">
          <a:xfrm>
            <a:off x="6324600" y="6248400"/>
            <a:ext cx="2395207" cy="207749"/>
          </a:xfrm>
          <a:prstGeom prst="rect">
            <a:avLst/>
          </a:prstGeom>
          <a:noFill/>
          <a:ln>
            <a:noFill/>
          </a:ln>
        </p:spPr>
        <p:txBody>
          <a:bodyPr wrap="square">
            <a:spAutoFit/>
          </a:bodyPr>
          <a:lstStyle/>
          <a:p>
            <a:r>
              <a:rPr lang="en-US" sz="700" i="1" dirty="0" err="1">
                <a:solidFill>
                  <a:schemeClr val="bg1"/>
                </a:solidFill>
              </a:rPr>
              <a:t>Utilisé</a:t>
            </a:r>
            <a:r>
              <a:rPr lang="en-US" sz="700" i="1" dirty="0">
                <a:solidFill>
                  <a:schemeClr val="bg1"/>
                </a:solidFill>
              </a:rPr>
              <a:t> avec </a:t>
            </a:r>
            <a:r>
              <a:rPr lang="en-US" sz="700" i="1" dirty="0" err="1">
                <a:solidFill>
                  <a:schemeClr val="bg1"/>
                </a:solidFill>
              </a:rPr>
              <a:t>l’autorisation</a:t>
            </a:r>
            <a:r>
              <a:rPr lang="en-US" sz="700" i="1" dirty="0">
                <a:solidFill>
                  <a:schemeClr val="bg1"/>
                </a:solidFill>
              </a:rPr>
              <a:t> de </a:t>
            </a:r>
            <a:r>
              <a:rPr lang="en-US" sz="700" i="1" dirty="0" err="1">
                <a:solidFill>
                  <a:schemeClr val="bg1"/>
                </a:solidFill>
              </a:rPr>
              <a:t>ResMed</a:t>
            </a:r>
            <a:r>
              <a:rPr lang="en-US" sz="700" i="1" dirty="0">
                <a:solidFill>
                  <a:schemeClr val="bg1"/>
                </a:solidFill>
              </a:rPr>
              <a:t>, © 2011</a:t>
            </a:r>
            <a:endParaRPr lang="en-US" sz="750" dirty="0">
              <a:solidFill>
                <a:schemeClr val="bg1"/>
              </a:solidFill>
            </a:endParaRPr>
          </a:p>
        </p:txBody>
      </p:sp>
      <p:pic>
        <p:nvPicPr>
          <p:cNvPr id="7" name="c.4.wav">
            <a:hlinkClick r:id="" action="ppaction://media"/>
          </p:cNvPr>
          <p:cNvPicPr>
            <a:picLocks noRot="1" noChangeAspect="1"/>
          </p:cNvPicPr>
          <p:nvPr>
            <a:wavAudioFile r:embed="rId5" name="c.4.wav"/>
          </p:nvPr>
        </p:nvPicPr>
        <p:blipFill>
          <a:blip r:embed="rId9"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2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934200" y="4790823"/>
            <a:ext cx="2065936" cy="1479998"/>
          </a:xfrm>
          <a:prstGeom prst="rect">
            <a:avLst/>
          </a:prstGeom>
          <a:noFill/>
          <a:extLst>
            <a:ext uri="{909E8E84-426E-40DD-AFC4-6F175D3DCCD1}">
              <a14:hiddenFill xmlns:a14="http://schemas.microsoft.com/office/drawing/2010/main">
                <a:solidFill>
                  <a:srgbClr val="FFFFFF"/>
                </a:solidFill>
              </a14:hiddenFill>
            </a:ext>
          </a:extLst>
        </p:spPr>
      </p:pic>
      <p:sp>
        <p:nvSpPr>
          <p:cNvPr id="18435" name="Title 1"/>
          <p:cNvSpPr>
            <a:spLocks noGrp="1"/>
          </p:cNvSpPr>
          <p:nvPr>
            <p:ph type="title"/>
            <p:custDataLst>
              <p:tags r:id="rId2"/>
            </p:custDataLst>
          </p:nvPr>
        </p:nvSpPr>
        <p:spPr/>
        <p:txBody>
          <a:bodyPr/>
          <a:lstStyle/>
          <a:p>
            <a:r>
              <a:rPr lang="fr-CA" sz="3600" dirty="0"/>
              <a:t>Quand le sommeil naturel est perturbé</a:t>
            </a:r>
            <a:endParaRPr lang="en-US" sz="3600" dirty="0"/>
          </a:p>
        </p:txBody>
      </p:sp>
      <p:sp>
        <p:nvSpPr>
          <p:cNvPr id="18436" name="Content Placeholder 2"/>
          <p:cNvSpPr>
            <a:spLocks noGrp="1"/>
          </p:cNvSpPr>
          <p:nvPr>
            <p:ph idx="1"/>
            <p:custDataLst>
              <p:tags r:id="rId3"/>
            </p:custDataLst>
          </p:nvPr>
        </p:nvSpPr>
        <p:spPr/>
        <p:txBody>
          <a:bodyPr/>
          <a:lstStyle/>
          <a:p>
            <a:pPr lvl="0"/>
            <a:r>
              <a:rPr lang="fr-CA" sz="2800" dirty="0"/>
              <a:t>Un sommeil profond et paradoxal est nécessaire pour rétablir les fonctions physiologiques et intellectuelles de même que la vigilance.</a:t>
            </a:r>
            <a:endParaRPr lang="en-US" sz="2800" dirty="0"/>
          </a:p>
          <a:p>
            <a:pPr lvl="0"/>
            <a:r>
              <a:rPr lang="fr-CA" sz="2800" dirty="0"/>
              <a:t>De nombreux troubles du sommeil perturbent et limitent les stades réparateurs du sommeil.</a:t>
            </a:r>
            <a:endParaRPr lang="en-US" sz="2800" dirty="0"/>
          </a:p>
          <a:p>
            <a:pPr lvl="0"/>
            <a:r>
              <a:rPr lang="fr-CA" sz="2800" dirty="0"/>
              <a:t>La perturbation du sommeil naturel risque de causer de la somnolence au travail, avec pour conséquences de l’irritabilité, de la dépression (la                 personne se sent lasse, nostalgique) et                    une baisse de la vigilance.</a:t>
            </a:r>
            <a:endParaRPr lang="en-US" sz="2800" dirty="0"/>
          </a:p>
        </p:txBody>
      </p:sp>
      <p:pic>
        <p:nvPicPr>
          <p:cNvPr id="5" name="o.1a.wav">
            <a:hlinkClick r:id="" action="ppaction://media"/>
          </p:cNvPr>
          <p:cNvPicPr>
            <a:picLocks noRot="1" noChangeAspect="1"/>
          </p:cNvPicPr>
          <p:nvPr>
            <a:wavAudioFile r:embed="rId4" name="o.1a.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custDataLst>
              <p:tags r:id="rId1"/>
            </p:custDataLst>
          </p:nvPr>
        </p:nvSpPr>
        <p:spPr/>
        <p:txBody>
          <a:bodyPr/>
          <a:lstStyle/>
          <a:p>
            <a:r>
              <a:rPr lang="fr-CA" sz="3600" dirty="0"/>
              <a:t>Choix de traitements de l’AOS</a:t>
            </a:r>
            <a:endParaRPr lang="en-US" sz="3600" dirty="0"/>
          </a:p>
        </p:txBody>
      </p:sp>
      <p:grpSp>
        <p:nvGrpSpPr>
          <p:cNvPr id="5" name="Group 4"/>
          <p:cNvGrpSpPr/>
          <p:nvPr>
            <p:custDataLst>
              <p:tags r:id="rId2"/>
            </p:custDataLst>
          </p:nvPr>
        </p:nvGrpSpPr>
        <p:grpSpPr>
          <a:xfrm>
            <a:off x="6400801" y="3429000"/>
            <a:ext cx="2514600" cy="1868487"/>
            <a:chOff x="6329364" y="3810000"/>
            <a:chExt cx="2514600" cy="1868487"/>
          </a:xfrm>
        </p:grpSpPr>
        <p:pic>
          <p:nvPicPr>
            <p:cNvPr id="68613" name="Picture 9" descr="http://www.mrl.respironics.com/images/US0811_REMstarProCFlexWithAutoIQInUse_WbM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3810000"/>
              <a:ext cx="2443163" cy="186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7"/>
            <p:cNvSpPr>
              <a:spLocks noChangeArrowheads="1"/>
            </p:cNvSpPr>
            <p:nvPr/>
          </p:nvSpPr>
          <p:spPr bwMode="auto">
            <a:xfrm>
              <a:off x="6329364" y="3810000"/>
              <a:ext cx="2514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buNone/>
              </a:pPr>
              <a:r>
                <a:rPr lang="en-US" sz="700" b="1" i="1" dirty="0" err="1">
                  <a:solidFill>
                    <a:schemeClr val="tx1"/>
                  </a:solidFill>
                  <a:latin typeface="Calibri"/>
                  <a:ea typeface="+mn-ea"/>
                  <a:cs typeface="Arial"/>
                </a:rPr>
                <a:t>Appareil</a:t>
              </a:r>
              <a:r>
                <a:rPr lang="en-US" sz="700" b="1" i="1" dirty="0">
                  <a:solidFill>
                    <a:schemeClr val="tx1"/>
                  </a:solidFill>
                  <a:latin typeface="Calibri"/>
                  <a:ea typeface="+mn-ea"/>
                  <a:cs typeface="Arial"/>
                </a:rPr>
                <a:t> One </a:t>
              </a:r>
              <a:r>
                <a:rPr lang="en-US" sz="700" b="1" i="1" dirty="0" err="1">
                  <a:solidFill>
                    <a:schemeClr val="tx1"/>
                  </a:solidFill>
                  <a:latin typeface="Calibri"/>
                  <a:ea typeface="+mn-ea"/>
                  <a:cs typeface="Arial"/>
                </a:rPr>
                <a:t>REMstarPro</a:t>
              </a:r>
              <a:r>
                <a:rPr lang="en-US" sz="700" b="1" i="1" dirty="0">
                  <a:solidFill>
                    <a:schemeClr val="tx1"/>
                  </a:solidFill>
                  <a:latin typeface="Calibri"/>
                  <a:ea typeface="+mn-ea"/>
                  <a:cs typeface="Arial"/>
                </a:rPr>
                <a:t> C-Flex avec Auto. </a:t>
              </a:r>
            </a:p>
            <a:p>
              <a:pPr algn="ctr">
                <a:buNone/>
              </a:pPr>
              <a:r>
                <a:rPr lang="en-US" sz="700" b="1" i="1" dirty="0" err="1">
                  <a:solidFill>
                    <a:schemeClr val="tx1"/>
                  </a:solidFill>
                  <a:latin typeface="Calibri"/>
                  <a:ea typeface="+mn-ea"/>
                  <a:cs typeface="Arial"/>
                </a:rPr>
                <a:t>Utilisé</a:t>
              </a:r>
              <a:r>
                <a:rPr lang="en-US" sz="700" b="1" i="1" dirty="0">
                  <a:solidFill>
                    <a:schemeClr val="tx1"/>
                  </a:solidFill>
                  <a:latin typeface="Calibri"/>
                  <a:ea typeface="+mn-ea"/>
                  <a:cs typeface="Arial"/>
                </a:rPr>
                <a:t> avec </a:t>
              </a:r>
              <a:r>
                <a:rPr lang="en-US" sz="700" b="1" i="1" dirty="0" err="1">
                  <a:latin typeface="Calibri"/>
                  <a:cs typeface="Arial"/>
                </a:rPr>
                <a:t>l’autorisation</a:t>
              </a:r>
              <a:r>
                <a:rPr lang="en-US" sz="700" b="1" i="1" dirty="0">
                  <a:solidFill>
                    <a:schemeClr val="tx1"/>
                  </a:solidFill>
                  <a:latin typeface="Calibri"/>
                  <a:ea typeface="+mn-ea"/>
                  <a:cs typeface="Arial"/>
                </a:rPr>
                <a:t> de </a:t>
              </a:r>
              <a:r>
                <a:rPr lang="en-US" sz="700" b="1" i="1" dirty="0" err="1">
                  <a:solidFill>
                    <a:schemeClr val="tx1"/>
                  </a:solidFill>
                  <a:latin typeface="Calibri"/>
                  <a:ea typeface="+mn-ea"/>
                  <a:cs typeface="Arial"/>
                </a:rPr>
                <a:t>Respironics</a:t>
              </a:r>
              <a:r>
                <a:rPr lang="en-US" sz="700" b="1" i="1" dirty="0">
                  <a:solidFill>
                    <a:schemeClr val="tx1"/>
                  </a:solidFill>
                  <a:latin typeface="Calibri"/>
                  <a:ea typeface="+mn-ea"/>
                  <a:cs typeface="Arial"/>
                </a:rPr>
                <a:t> inc., Murrysville, PA</a:t>
              </a:r>
            </a:p>
          </p:txBody>
        </p:sp>
      </p:grpSp>
      <p:sp>
        <p:nvSpPr>
          <p:cNvPr id="68611" name="Content Placeholder 2"/>
          <p:cNvSpPr>
            <a:spLocks noGrp="1"/>
          </p:cNvSpPr>
          <p:nvPr>
            <p:ph idx="1"/>
            <p:custDataLst>
              <p:tags r:id="rId3"/>
            </p:custDataLst>
          </p:nvPr>
        </p:nvSpPr>
        <p:spPr>
          <a:xfrm>
            <a:off x="457200" y="1524000"/>
            <a:ext cx="8229600" cy="4800600"/>
          </a:xfrm>
        </p:spPr>
        <p:txBody>
          <a:bodyPr/>
          <a:lstStyle/>
          <a:p>
            <a:pPr lvl="1">
              <a:buFont typeface="Arial" pitchFamily="34" charset="0"/>
              <a:buChar char="•"/>
            </a:pPr>
            <a:r>
              <a:rPr lang="fr-CA" sz="2000" dirty="0"/>
              <a:t>L’utilisation d’un appareil PAP est le traitement privilégié pour l’AOS (un appareil approprié, un masque bien ajusté et de bons accessoires sont la clé du succès) : </a:t>
            </a:r>
            <a:endParaRPr lang="en-US" sz="1800" dirty="0"/>
          </a:p>
          <a:p>
            <a:pPr lvl="2">
              <a:buFont typeface="Calibri" pitchFamily="34" charset="0"/>
              <a:buChar char="−"/>
            </a:pPr>
            <a:r>
              <a:rPr lang="fr-CA" sz="1800" dirty="0"/>
              <a:t>Les études démontrent que l’utilisation d’un appareil PAP pour dormir réduit ou élimine les épisodes de somnolence et les risques d’autres maladies, puis, par le fait même, diminue le risque d’accident de la route chez les conducteurs souffrant d’AOS.</a:t>
            </a:r>
            <a:endParaRPr lang="en-US" sz="1600" dirty="0"/>
          </a:p>
          <a:p>
            <a:pPr lvl="1">
              <a:buFont typeface="Arial" pitchFamily="34" charset="0"/>
              <a:buChar char="•"/>
            </a:pPr>
            <a:r>
              <a:rPr lang="fr-CA" sz="2000" dirty="0"/>
              <a:t>Les appareils buccaux soignent les ronflements et                                  l’AOS de légère à modérée, mais ne sont                                         actuellement pas reconnus comme traitement                                      pour les conducteurs de véhicules lourds.</a:t>
            </a:r>
            <a:endParaRPr lang="en-US" sz="2000" dirty="0"/>
          </a:p>
          <a:p>
            <a:pPr lvl="1">
              <a:buFont typeface="Arial" pitchFamily="34" charset="0"/>
              <a:buChar char="•"/>
            </a:pPr>
            <a:r>
              <a:rPr lang="fr-CA" sz="2000" dirty="0"/>
              <a:t>La chirurgie buccale et maxillo-faciale est utilisée                                  seulement lorsqu’un besoin médical particulier est décelé.</a:t>
            </a:r>
            <a:endParaRPr lang="en-US" sz="2000" dirty="0"/>
          </a:p>
        </p:txBody>
      </p:sp>
      <p:pic>
        <p:nvPicPr>
          <p:cNvPr id="7" name="c.5.wav">
            <a:hlinkClick r:id="" action="ppaction://media"/>
          </p:cNvPr>
          <p:cNvPicPr>
            <a:picLocks noRot="1" noChangeAspect="1"/>
          </p:cNvPicPr>
          <p:nvPr>
            <a:wavAudioFile r:embed="rId4" name="c.5.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24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758694" y="4113239"/>
            <a:ext cx="3156706" cy="2287561"/>
          </a:xfrm>
          <a:prstGeom prst="rect">
            <a:avLst/>
          </a:prstGeom>
          <a:noFill/>
          <a:extLst>
            <a:ext uri="{909E8E84-426E-40DD-AFC4-6F175D3DCCD1}">
              <a14:hiddenFill xmlns:a14="http://schemas.microsoft.com/office/drawing/2010/main">
                <a:solidFill>
                  <a:srgbClr val="FFFFFF"/>
                </a:solidFill>
              </a14:hiddenFill>
            </a:ext>
          </a:extLst>
        </p:spPr>
      </p:pic>
      <p:sp>
        <p:nvSpPr>
          <p:cNvPr id="69635" name="Title 1"/>
          <p:cNvSpPr>
            <a:spLocks noGrp="1"/>
          </p:cNvSpPr>
          <p:nvPr>
            <p:ph type="title"/>
            <p:custDataLst>
              <p:tags r:id="rId2"/>
            </p:custDataLst>
          </p:nvPr>
        </p:nvSpPr>
        <p:spPr/>
        <p:txBody>
          <a:bodyPr/>
          <a:lstStyle/>
          <a:p>
            <a:r>
              <a:rPr lang="fr-CA" sz="3600" dirty="0"/>
              <a:t>Modifications du mode de vie et importance de suivre le traitement</a:t>
            </a:r>
            <a:endParaRPr lang="en-US" sz="3600" dirty="0"/>
          </a:p>
        </p:txBody>
      </p:sp>
      <p:sp>
        <p:nvSpPr>
          <p:cNvPr id="70659" name="Content Placeholder 2"/>
          <p:cNvSpPr>
            <a:spLocks noGrp="1"/>
          </p:cNvSpPr>
          <p:nvPr>
            <p:ph idx="1"/>
            <p:custDataLst>
              <p:tags r:id="rId3"/>
            </p:custDataLst>
          </p:nvPr>
        </p:nvSpPr>
        <p:spPr>
          <a:xfrm>
            <a:off x="381000" y="1600200"/>
            <a:ext cx="8305800" cy="4267200"/>
          </a:xfrm>
        </p:spPr>
        <p:txBody>
          <a:bodyPr>
            <a:noAutofit/>
          </a:bodyPr>
          <a:lstStyle/>
          <a:p>
            <a:pPr lvl="1">
              <a:buFont typeface="Arial" pitchFamily="34" charset="0"/>
              <a:buChar char="•"/>
            </a:pPr>
            <a:r>
              <a:rPr lang="fr-CA" sz="2600" dirty="0"/>
              <a:t>Perdre du poids, faire de l’exercice, avoir une alimentation équilibrée, cesser de fumer.</a:t>
            </a:r>
            <a:endParaRPr lang="en-US" sz="2600" dirty="0"/>
          </a:p>
          <a:p>
            <a:pPr lvl="1">
              <a:buFont typeface="Arial" pitchFamily="34" charset="0"/>
              <a:buChar char="•"/>
            </a:pPr>
            <a:r>
              <a:rPr lang="fr-CA" sz="2600" dirty="0"/>
              <a:t>Éviter l’alcool et les sédatifs avant d’aller au lit, dormir sur le côté, adopter des habitudes régulières de </a:t>
            </a:r>
            <a:br>
              <a:rPr lang="fr-CA" sz="2600" dirty="0"/>
            </a:br>
            <a:r>
              <a:rPr lang="fr-CA" sz="2600" dirty="0"/>
              <a:t>sommeil (développer une routine de sommeil).</a:t>
            </a:r>
            <a:endParaRPr lang="en-US" sz="2600" dirty="0"/>
          </a:p>
          <a:p>
            <a:pPr lvl="1">
              <a:buFont typeface="Arial" pitchFamily="34" charset="0"/>
              <a:buChar char="•"/>
            </a:pPr>
            <a:r>
              <a:rPr lang="fr-CA" sz="2600" dirty="0"/>
              <a:t>Pour les conducteurs de véhicules lourds souffrant d’AOS qui doivent suivre sur ordonnance un                     traitement avec un appareil PAP, utiliser                      l’appareil au moins 4 heures par                                    nuit, 70 % des nuits.</a:t>
            </a:r>
            <a:endParaRPr lang="en-US" sz="2600" dirty="0"/>
          </a:p>
          <a:p>
            <a:pPr marL="457200" lvl="1" indent="-457200">
              <a:buNone/>
            </a:pPr>
            <a:endParaRPr lang="en-US" sz="2600" dirty="0"/>
          </a:p>
          <a:p>
            <a:pPr marL="400050" lvl="2" indent="0">
              <a:buNone/>
            </a:pPr>
            <a:endParaRPr lang="en-US" sz="2600" dirty="0"/>
          </a:p>
        </p:txBody>
      </p:sp>
      <p:pic>
        <p:nvPicPr>
          <p:cNvPr id="5" name="c.6.wav">
            <a:hlinkClick r:id="" action="ppaction://media"/>
          </p:cNvPr>
          <p:cNvPicPr>
            <a:picLocks noRot="1" noChangeAspect="1"/>
          </p:cNvPicPr>
          <p:nvPr>
            <a:wavAudioFile r:embed="rId4" name="c.6.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itle 1"/>
          <p:cNvSpPr>
            <a:spLocks noGrp="1"/>
          </p:cNvSpPr>
          <p:nvPr>
            <p:ph type="title"/>
            <p:custDataLst>
              <p:tags r:id="rId1"/>
            </p:custDataLst>
          </p:nvPr>
        </p:nvSpPr>
        <p:spPr/>
        <p:txBody>
          <a:bodyPr/>
          <a:lstStyle/>
          <a:p>
            <a:r>
              <a:rPr lang="fr-CA" sz="3600" dirty="0"/>
              <a:t>Succès du traitement avec l’appareil PAP</a:t>
            </a:r>
            <a:endParaRPr lang="en-US" sz="3600" dirty="0"/>
          </a:p>
        </p:txBody>
      </p:sp>
      <p:sp>
        <p:nvSpPr>
          <p:cNvPr id="70660" name="Content Placeholder 2"/>
          <p:cNvSpPr>
            <a:spLocks noGrp="1"/>
          </p:cNvSpPr>
          <p:nvPr>
            <p:ph idx="1"/>
            <p:custDataLst>
              <p:tags r:id="rId2"/>
            </p:custDataLst>
          </p:nvPr>
        </p:nvSpPr>
        <p:spPr/>
        <p:txBody>
          <a:bodyPr/>
          <a:lstStyle/>
          <a:p>
            <a:pPr lvl="1">
              <a:buFont typeface="Arial" pitchFamily="34" charset="0"/>
              <a:buChar char="•"/>
            </a:pPr>
            <a:r>
              <a:rPr lang="fr-CA" sz="2000" dirty="0"/>
              <a:t>Il est important pour les conducteurs qui doivent suivre un traitement avec un appareil PAP de travailler de concert avec le fournisseur les premières semaines afin d’obtenir l’appareil le plus approprié à leurs besoins et un bon ajustement du masque, pour des raisons de confort et d’efficacité.</a:t>
            </a:r>
            <a:endParaRPr lang="en-US" sz="1800" dirty="0"/>
          </a:p>
          <a:p>
            <a:pPr lvl="1">
              <a:buFont typeface="Arial" pitchFamily="34" charset="0"/>
              <a:buChar char="•"/>
            </a:pPr>
            <a:r>
              <a:rPr lang="fr-CA" sz="2000" dirty="0"/>
              <a:t>Les gestionnaires du transporteur peuvent fournir de l’aide :</a:t>
            </a:r>
            <a:endParaRPr lang="en-US" sz="2000" dirty="0"/>
          </a:p>
          <a:p>
            <a:pPr lvl="2">
              <a:buFont typeface="Calibri" pitchFamily="34" charset="0"/>
              <a:buChar char="−"/>
            </a:pPr>
            <a:r>
              <a:rPr lang="fr-CA" sz="1800" dirty="0"/>
              <a:t>Prévoir l’installation dans les couchettes de convertisseurs pour alimenter l’appareil PAP. </a:t>
            </a:r>
            <a:endParaRPr lang="en-US" sz="1600" dirty="0"/>
          </a:p>
          <a:p>
            <a:pPr lvl="2">
              <a:buFont typeface="Calibri" pitchFamily="34" charset="0"/>
              <a:buChar char="−"/>
            </a:pPr>
            <a:r>
              <a:rPr lang="fr-CA" sz="1800" dirty="0"/>
              <a:t>Informer les conducteurs des endroits où ils peuvent laisser tourner le moteur de leur véhicule au ralenti sans que ce soit un problème. </a:t>
            </a:r>
            <a:endParaRPr lang="en-US" sz="1600" dirty="0"/>
          </a:p>
          <a:p>
            <a:pPr lvl="2">
              <a:buFont typeface="Calibri" pitchFamily="34" charset="0"/>
              <a:buChar char="−"/>
            </a:pPr>
            <a:r>
              <a:rPr lang="fr-CA" sz="1800" dirty="0"/>
              <a:t>Aider les conducteurs sur la route à trouver des fournisseurs d’appareils PAP (appareils, réparations, pièces de rechange).</a:t>
            </a:r>
            <a:endParaRPr lang="en-US" sz="1600" dirty="0"/>
          </a:p>
        </p:txBody>
      </p:sp>
      <p:pic>
        <p:nvPicPr>
          <p:cNvPr id="4" name="c.7.wav">
            <a:hlinkClick r:id="" action="ppaction://media"/>
          </p:cNvPr>
          <p:cNvPicPr>
            <a:picLocks noRot="1" noChangeAspect="1"/>
          </p:cNvPicPr>
          <p:nvPr>
            <a:wavAudioFile r:embed="rId3" name="c.7.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itle 1"/>
          <p:cNvSpPr>
            <a:spLocks noGrp="1"/>
          </p:cNvSpPr>
          <p:nvPr>
            <p:ph type="title"/>
            <p:custDataLst>
              <p:tags r:id="rId1"/>
            </p:custDataLst>
          </p:nvPr>
        </p:nvSpPr>
        <p:spPr/>
        <p:txBody>
          <a:bodyPr/>
          <a:lstStyle/>
          <a:p>
            <a:r>
              <a:rPr lang="fr-CA" sz="3600" dirty="0"/>
              <a:t>Culture de la sécurité et gestion efficace de la fatigue au travail</a:t>
            </a:r>
            <a:endParaRPr lang="en-US" sz="3600" dirty="0"/>
          </a:p>
        </p:txBody>
      </p:sp>
      <p:sp>
        <p:nvSpPr>
          <p:cNvPr id="71684" name="Content Placeholder 2"/>
          <p:cNvSpPr>
            <a:spLocks noGrp="1"/>
          </p:cNvSpPr>
          <p:nvPr>
            <p:ph idx="1"/>
            <p:custDataLst>
              <p:tags r:id="rId2"/>
            </p:custDataLst>
          </p:nvPr>
        </p:nvSpPr>
        <p:spPr/>
        <p:txBody>
          <a:bodyPr/>
          <a:lstStyle/>
          <a:p>
            <a:pPr lvl="0"/>
            <a:r>
              <a:rPr lang="fr-CA" sz="2400" dirty="0"/>
              <a:t>Les conducteurs de véhicules lourds qui utilisent un appareil PAP doivent confier aux transporteurs et au fournisseur d’appareils PAP les problèmes qui nuisent au port de  l’appareil :</a:t>
            </a:r>
            <a:endParaRPr lang="en-US" sz="2000" dirty="0"/>
          </a:p>
          <a:p>
            <a:pPr lvl="1"/>
            <a:r>
              <a:rPr lang="fr-CA" sz="2000" dirty="0"/>
              <a:t>Cela contribue au programme de gestion de la fatigue.</a:t>
            </a:r>
            <a:endParaRPr lang="en-US" sz="1800" dirty="0"/>
          </a:p>
          <a:p>
            <a:pPr lvl="0"/>
            <a:r>
              <a:rPr lang="fr-CA" sz="2400" dirty="0"/>
              <a:t>Les conducteurs de véhicules lourds qui commencent à utiliser un appareil PAP peuvent bénéficier de l’expérience des membres d’un réseau d’utilisateurs d’appareils PAP satisfaits de leur expérience de traitement :</a:t>
            </a:r>
            <a:endParaRPr lang="en-US" sz="2000" dirty="0"/>
          </a:p>
          <a:p>
            <a:pPr lvl="1"/>
            <a:r>
              <a:rPr lang="fr-CA" sz="2000" dirty="0"/>
              <a:t>Ils peuvent être conseillés individuellement par les membres de ce réseau.</a:t>
            </a:r>
            <a:endParaRPr lang="en-US" sz="1800" dirty="0"/>
          </a:p>
        </p:txBody>
      </p:sp>
      <p:pic>
        <p:nvPicPr>
          <p:cNvPr id="4" name="c.8.wav">
            <a:hlinkClick r:id="" action="ppaction://media"/>
          </p:cNvPr>
          <p:cNvPicPr>
            <a:picLocks noRot="1" noChangeAspect="1"/>
          </p:cNvPicPr>
          <p:nvPr>
            <a:wavAudioFile r:embed="rId3" name="c.8.wav"/>
          </p:nvPr>
        </p:nvPicPr>
        <p:blipFill>
          <a:blip r:embed="rId6"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custDataLst>
              <p:tags r:id="rId1"/>
            </p:custDataLst>
          </p:nvPr>
        </p:nvSpPr>
        <p:spPr/>
        <p:txBody>
          <a:bodyPr/>
          <a:lstStyle/>
          <a:p>
            <a:pPr>
              <a:lnSpc>
                <a:spcPts val="4575"/>
              </a:lnSpc>
            </a:pPr>
            <a:r>
              <a:rPr lang="fr-CA" sz="3600" dirty="0"/>
              <a:t>Examen </a:t>
            </a:r>
            <a:r>
              <a:rPr lang="fr-CA" sz="3600"/>
              <a:t>du module </a:t>
            </a:r>
            <a:r>
              <a:rPr lang="fr-CA" sz="3600" dirty="0"/>
              <a:t>8</a:t>
            </a:r>
            <a:endParaRPr lang="en-US" sz="3600" b="0" i="0" dirty="0">
              <a:solidFill>
                <a:schemeClr val="bg1"/>
              </a:solidFill>
              <a:latin typeface="Calibri"/>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599079" y="3886200"/>
            <a:ext cx="3229009" cy="2142543"/>
          </a:xfrm>
          <a:prstGeom prst="rect">
            <a:avLst/>
          </a:prstGeom>
          <a:noFill/>
          <a:extLst>
            <a:ext uri="{909E8E84-426E-40DD-AFC4-6F175D3DCCD1}">
              <a14:hiddenFill xmlns:a14="http://schemas.microsoft.com/office/drawing/2010/main">
                <a:solidFill>
                  <a:srgbClr val="FFFFFF"/>
                </a:solidFill>
              </a14:hiddenFill>
            </a:ext>
          </a:extLst>
        </p:spPr>
      </p:pic>
      <p:sp>
        <p:nvSpPr>
          <p:cNvPr id="19458" name="Title 1"/>
          <p:cNvSpPr>
            <a:spLocks noGrp="1"/>
          </p:cNvSpPr>
          <p:nvPr>
            <p:ph type="title"/>
            <p:custDataLst>
              <p:tags r:id="rId2"/>
            </p:custDataLst>
          </p:nvPr>
        </p:nvSpPr>
        <p:spPr/>
        <p:txBody>
          <a:bodyPr/>
          <a:lstStyle/>
          <a:p>
            <a:r>
              <a:rPr lang="fr-CA" sz="3600" dirty="0"/>
              <a:t>Types de troubles du sommeil</a:t>
            </a:r>
            <a:endParaRPr lang="en-US" sz="3600" dirty="0"/>
          </a:p>
        </p:txBody>
      </p:sp>
      <p:sp>
        <p:nvSpPr>
          <p:cNvPr id="19459" name="Content Placeholder 2"/>
          <p:cNvSpPr>
            <a:spLocks noGrp="1"/>
          </p:cNvSpPr>
          <p:nvPr>
            <p:ph idx="1"/>
            <p:custDataLst>
              <p:tags r:id="rId3"/>
            </p:custDataLst>
          </p:nvPr>
        </p:nvSpPr>
        <p:spPr/>
        <p:txBody>
          <a:bodyPr/>
          <a:lstStyle/>
          <a:p>
            <a:pPr lvl="0"/>
            <a:r>
              <a:rPr lang="fr-CA" sz="2800" dirty="0"/>
              <a:t>Seulement aux États-Unis, 70 millions de personnes ont un trouble du sommeil, et la plupart de ces personnes n’en sont même pas conscientes.</a:t>
            </a:r>
            <a:endParaRPr lang="en-US" sz="2800" dirty="0"/>
          </a:p>
          <a:p>
            <a:r>
              <a:rPr lang="fr-CA" sz="2800" dirty="0"/>
              <a:t>Beaucoup de troubles du sommeil ne sont pas diagnostiqués, parce que la formation en médecine du sommeil est limitée et que                                 certains facteurs, tels la                                      condition physique, le stress et                                       l’abus d’alcool ou d’autres                                    substances, rendent la détection                                      difficile.</a:t>
            </a:r>
            <a:endParaRPr lang="en-US" sz="2800" b="0" i="0" dirty="0">
              <a:solidFill>
                <a:schemeClr val="tx1"/>
              </a:solidFill>
              <a:latin typeface="Calibri"/>
              <a:ea typeface="+mn-ea"/>
              <a:cs typeface="+mn-cs"/>
            </a:endParaRPr>
          </a:p>
        </p:txBody>
      </p:sp>
      <p:pic>
        <p:nvPicPr>
          <p:cNvPr id="5" name="o.1b.wav">
            <a:hlinkClick r:id="" action="ppaction://media"/>
          </p:cNvPr>
          <p:cNvPicPr>
            <a:picLocks noRot="1" noChangeAspect="1"/>
          </p:cNvPicPr>
          <p:nvPr>
            <a:wavAudioFile r:embed="rId4" name="o.1b.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3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itle 1"/>
          <p:cNvSpPr>
            <a:spLocks noGrp="1"/>
          </p:cNvSpPr>
          <p:nvPr>
            <p:ph type="title"/>
            <p:custDataLst>
              <p:tags r:id="rId1"/>
            </p:custDataLst>
          </p:nvPr>
        </p:nvSpPr>
        <p:spPr/>
        <p:txBody>
          <a:bodyPr/>
          <a:lstStyle/>
          <a:p>
            <a:r>
              <a:rPr lang="fr-CA" sz="3600" dirty="0"/>
              <a:t>Troubles du sommeil les plus courants</a:t>
            </a:r>
            <a:endParaRPr lang="en-US" sz="3600" dirty="0"/>
          </a:p>
        </p:txBody>
      </p:sp>
      <p:sp>
        <p:nvSpPr>
          <p:cNvPr id="3" name="Content Placeholder 2"/>
          <p:cNvSpPr>
            <a:spLocks noGrp="1"/>
          </p:cNvSpPr>
          <p:nvPr>
            <p:ph idx="1"/>
            <p:custDataLst>
              <p:tags r:id="rId2"/>
            </p:custDataLst>
          </p:nvPr>
        </p:nvSpPr>
        <p:spPr>
          <a:xfrm>
            <a:off x="457200" y="1874837"/>
            <a:ext cx="8458200" cy="4144963"/>
          </a:xfrm>
          <a:ln>
            <a:miter lim="800000"/>
            <a:headEnd/>
            <a:tailEnd/>
          </a:ln>
        </p:spPr>
        <p:txBody>
          <a:bodyPr rtlCol="0">
            <a:noAutofit/>
          </a:bodyPr>
          <a:lstStyle/>
          <a:p>
            <a:pPr lvl="0"/>
            <a:r>
              <a:rPr lang="fr-CA" sz="2000" dirty="0"/>
              <a:t>AOS : environ 1 conducteur sur 10 est atteint d’AOS </a:t>
            </a:r>
          </a:p>
          <a:p>
            <a:pPr lvl="0">
              <a:buNone/>
            </a:pPr>
            <a:r>
              <a:rPr lang="fr-CA" sz="2000" dirty="0"/>
              <a:t>	(de modérée à grave) : </a:t>
            </a:r>
            <a:endParaRPr lang="en-US" sz="2000" dirty="0"/>
          </a:p>
          <a:p>
            <a:pPr lvl="1"/>
            <a:r>
              <a:rPr lang="fr-CA" sz="1800" dirty="0"/>
              <a:t>Arrêts répétés de la respiration pendant le sommeil. </a:t>
            </a:r>
            <a:endParaRPr lang="en-US" sz="1800" dirty="0"/>
          </a:p>
          <a:p>
            <a:pPr lvl="0"/>
            <a:r>
              <a:rPr lang="fr-CA" sz="2000" dirty="0"/>
              <a:t>Insomnie : environ 1 adulte sur 10 souffre d’insomnie :</a:t>
            </a:r>
            <a:endParaRPr lang="en-US" sz="2000" dirty="0"/>
          </a:p>
          <a:p>
            <a:pPr lvl="1"/>
            <a:r>
              <a:rPr lang="fr-CA" sz="1800" dirty="0"/>
              <a:t>Incapacité à s’endormir ou à rester endormi, souvent causée par l’anxiété.</a:t>
            </a:r>
            <a:endParaRPr lang="en-US" sz="1800" dirty="0"/>
          </a:p>
          <a:p>
            <a:pPr lvl="1"/>
            <a:r>
              <a:rPr lang="fr-CA" sz="1800" dirty="0"/>
              <a:t>Irritabilité ou sentiment de lassitude, de déprime.</a:t>
            </a:r>
            <a:endParaRPr lang="en-US" sz="1800" dirty="0"/>
          </a:p>
          <a:p>
            <a:pPr lvl="0"/>
            <a:r>
              <a:rPr lang="fr-CA" sz="2000" dirty="0"/>
              <a:t>Syndrome des jambes sans repos : de 4 à 29 % des adultes en souffrent :</a:t>
            </a:r>
            <a:endParaRPr lang="en-US" sz="2000" dirty="0"/>
          </a:p>
          <a:p>
            <a:pPr lvl="1"/>
            <a:r>
              <a:rPr lang="fr-CA" sz="1800" dirty="0"/>
              <a:t>Fourmis dans les jambes, irrésistible besoin de bouger les jambes, ce qui perturbe le sommeil.</a:t>
            </a:r>
            <a:endParaRPr lang="en-US" sz="1800" dirty="0"/>
          </a:p>
          <a:p>
            <a:pPr lvl="0"/>
            <a:r>
              <a:rPr lang="fr-CA" sz="2000" dirty="0"/>
              <a:t>Narcolepsie : trouble du sommeil très rare </a:t>
            </a:r>
            <a:r>
              <a:rPr lang="fr-CA" sz="1800" dirty="0"/>
              <a:t>:</a:t>
            </a:r>
            <a:endParaRPr lang="en-US" sz="1800" dirty="0"/>
          </a:p>
          <a:p>
            <a:pPr lvl="1"/>
            <a:r>
              <a:rPr lang="fr-CA" sz="1800" dirty="0"/>
              <a:t>De soudaines « attaques de sommeil », avec une faiblesse musculaire, déclenchée par des émotions intenses, des surprises ou une activité intense.</a:t>
            </a:r>
            <a:endParaRPr lang="en-US" sz="1800" dirty="0"/>
          </a:p>
        </p:txBody>
      </p:sp>
      <p:pic>
        <p:nvPicPr>
          <p:cNvPr id="20485" name="Picture 5"/>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1371600"/>
            <a:ext cx="2400160" cy="1592263"/>
          </a:xfrm>
          <a:prstGeom prst="rect">
            <a:avLst/>
          </a:prstGeom>
          <a:noFill/>
          <a:extLst>
            <a:ext uri="{909E8E84-426E-40DD-AFC4-6F175D3DCCD1}">
              <a14:hiddenFill xmlns:a14="http://schemas.microsoft.com/office/drawing/2010/main">
                <a:solidFill>
                  <a:srgbClr val="FFFFFF"/>
                </a:solidFill>
              </a14:hiddenFill>
            </a:ext>
          </a:extLst>
        </p:spPr>
      </p:pic>
      <p:pic>
        <p:nvPicPr>
          <p:cNvPr id="5" name="o.21.wav">
            <a:hlinkClick r:id="" action="ppaction://media"/>
          </p:cNvPr>
          <p:cNvPicPr>
            <a:picLocks noRot="1" noChangeAspect="1"/>
          </p:cNvPicPr>
          <p:nvPr>
            <a:wavAudioFile r:embed="rId4" name="o.21.wav"/>
          </p:nvPr>
        </p:nvPicPr>
        <p:blipFill>
          <a:blip r:embed="rId8" cstate="print"/>
          <a:stretch>
            <a:fillRect/>
          </a:stretch>
        </p:blipFill>
        <p:spPr>
          <a:xfrm>
            <a:off x="8686800" y="60960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2"/>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1"/>
</p:tagLst>
</file>

<file path=ppt/tags/tag114.xml><?xml version="1.0" encoding="utf-8"?>
<p:tagLst xmlns:a="http://schemas.openxmlformats.org/drawingml/2006/main" xmlns:r="http://schemas.openxmlformats.org/officeDocument/2006/relationships" xmlns:p="http://schemas.openxmlformats.org/presentationml/2006/main">
  <p:tag name="NUM" val="2"/>
</p:tagLst>
</file>

<file path=ppt/tags/tag115.xml><?xml version="1.0" encoding="utf-8"?>
<p:tagLst xmlns:a="http://schemas.openxmlformats.org/drawingml/2006/main" xmlns:r="http://schemas.openxmlformats.org/officeDocument/2006/relationships" xmlns:p="http://schemas.openxmlformats.org/presentationml/2006/main">
  <p:tag name="NUM" val="3"/>
</p:tagLst>
</file>

<file path=ppt/tags/tag116.xml><?xml version="1.0" encoding="utf-8"?>
<p:tagLst xmlns:a="http://schemas.openxmlformats.org/drawingml/2006/main" xmlns:r="http://schemas.openxmlformats.org/officeDocument/2006/relationships" xmlns:p="http://schemas.openxmlformats.org/presentationml/2006/main">
  <p:tag name="NUM" val="4"/>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4"/>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5"/>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1"/>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3"/>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37.xml><?xml version="1.0" encoding="utf-8"?>
<p:tagLst xmlns:a="http://schemas.openxmlformats.org/drawingml/2006/main" xmlns:r="http://schemas.openxmlformats.org/officeDocument/2006/relationships" xmlns:p="http://schemas.openxmlformats.org/presentationml/2006/main">
  <p:tag name="NUM" val="3"/>
</p:tagLst>
</file>

<file path=ppt/tags/tag138.xml><?xml version="1.0" encoding="utf-8"?>
<p:tagLst xmlns:a="http://schemas.openxmlformats.org/drawingml/2006/main" xmlns:r="http://schemas.openxmlformats.org/officeDocument/2006/relationships" xmlns:p="http://schemas.openxmlformats.org/presentationml/2006/main">
  <p:tag name="NUM" val="4"/>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6"/>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3"/>
</p:tagLst>
</file>

<file path=ppt/tags/tag151.xml><?xml version="1.0" encoding="utf-8"?>
<p:tagLst xmlns:a="http://schemas.openxmlformats.org/drawingml/2006/main" xmlns:r="http://schemas.openxmlformats.org/officeDocument/2006/relationships" xmlns:p="http://schemas.openxmlformats.org/presentationml/2006/main">
  <p:tag name="NUM" val="4"/>
</p:tagLst>
</file>

<file path=ppt/tags/tag152.xml><?xml version="1.0" encoding="utf-8"?>
<p:tagLst xmlns:a="http://schemas.openxmlformats.org/drawingml/2006/main" xmlns:r="http://schemas.openxmlformats.org/officeDocument/2006/relationships" xmlns:p="http://schemas.openxmlformats.org/presentationml/2006/main">
  <p:tag name="NUM" val="5"/>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4"/>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60.xml><?xml version="1.0" encoding="utf-8"?>
<p:tagLst xmlns:a="http://schemas.openxmlformats.org/drawingml/2006/main" xmlns:r="http://schemas.openxmlformats.org/officeDocument/2006/relationships" xmlns:p="http://schemas.openxmlformats.org/presentationml/2006/main">
  <p:tag name="NUM" val="1"/>
</p:tagLst>
</file>

<file path=ppt/tags/tag161.xml><?xml version="1.0" encoding="utf-8"?>
<p:tagLst xmlns:a="http://schemas.openxmlformats.org/drawingml/2006/main" xmlns:r="http://schemas.openxmlformats.org/officeDocument/2006/relationships" xmlns:p="http://schemas.openxmlformats.org/presentationml/2006/main">
  <p:tag name="NUM" val="2"/>
</p:tagLst>
</file>

<file path=ppt/tags/tag162.xml><?xml version="1.0" encoding="utf-8"?>
<p:tagLst xmlns:a="http://schemas.openxmlformats.org/drawingml/2006/main" xmlns:r="http://schemas.openxmlformats.org/officeDocument/2006/relationships" xmlns:p="http://schemas.openxmlformats.org/presentationml/2006/main">
  <p:tag name="NUM" val="1"/>
</p:tagLst>
</file>

<file path=ppt/tags/tag163.xml><?xml version="1.0" encoding="utf-8"?>
<p:tagLst xmlns:a="http://schemas.openxmlformats.org/drawingml/2006/main" xmlns:r="http://schemas.openxmlformats.org/officeDocument/2006/relationships" xmlns:p="http://schemas.openxmlformats.org/presentationml/2006/main">
  <p:tag name="NUM" val="2"/>
</p:tagLst>
</file>

<file path=ppt/tags/tag164.xml><?xml version="1.0" encoding="utf-8"?>
<p:tagLst xmlns:a="http://schemas.openxmlformats.org/drawingml/2006/main" xmlns:r="http://schemas.openxmlformats.org/officeDocument/2006/relationships" xmlns:p="http://schemas.openxmlformats.org/presentationml/2006/main">
  <p:tag name="NUM" val="1"/>
</p:tagLst>
</file>

<file path=ppt/tags/tag165.xml><?xml version="1.0" encoding="utf-8"?>
<p:tagLst xmlns:a="http://schemas.openxmlformats.org/drawingml/2006/main" xmlns:r="http://schemas.openxmlformats.org/officeDocument/2006/relationships" xmlns:p="http://schemas.openxmlformats.org/presentationml/2006/main">
  <p:tag name="NUM" val="2"/>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1"/>
</p:tagLst>
</file>

<file path=ppt/tags/tag171.xml><?xml version="1.0" encoding="utf-8"?>
<p:tagLst xmlns:a="http://schemas.openxmlformats.org/drawingml/2006/main" xmlns:r="http://schemas.openxmlformats.org/officeDocument/2006/relationships" xmlns:p="http://schemas.openxmlformats.org/presentationml/2006/main">
  <p:tag name="NUM" val="1"/>
</p:tagLst>
</file>

<file path=ppt/tags/tag172.xml><?xml version="1.0" encoding="utf-8"?>
<p:tagLst xmlns:a="http://schemas.openxmlformats.org/drawingml/2006/main" xmlns:r="http://schemas.openxmlformats.org/officeDocument/2006/relationships" xmlns:p="http://schemas.openxmlformats.org/presentationml/2006/main">
  <p:tag name="NUM" val="2"/>
</p:tagLst>
</file>

<file path=ppt/tags/tag173.xml><?xml version="1.0" encoding="utf-8"?>
<p:tagLst xmlns:a="http://schemas.openxmlformats.org/drawingml/2006/main" xmlns:r="http://schemas.openxmlformats.org/officeDocument/2006/relationships" xmlns:p="http://schemas.openxmlformats.org/presentationml/2006/main">
  <p:tag name="NUM" val="1"/>
</p:tagLst>
</file>

<file path=ppt/tags/tag174.xml><?xml version="1.0" encoding="utf-8"?>
<p:tagLst xmlns:a="http://schemas.openxmlformats.org/drawingml/2006/main" xmlns:r="http://schemas.openxmlformats.org/officeDocument/2006/relationships" xmlns:p="http://schemas.openxmlformats.org/presentationml/2006/main">
  <p:tag name="NUM" val="3"/>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2"/>
</p:tagLst>
</file>

<file path=ppt/tags/tag177.xml><?xml version="1.0" encoding="utf-8"?>
<p:tagLst xmlns:a="http://schemas.openxmlformats.org/drawingml/2006/main" xmlns:r="http://schemas.openxmlformats.org/officeDocument/2006/relationships" xmlns:p="http://schemas.openxmlformats.org/presentationml/2006/main">
  <p:tag name="NUM" val="3"/>
</p:tagLst>
</file>

<file path=ppt/tags/tag178.xml><?xml version="1.0" encoding="utf-8"?>
<p:tagLst xmlns:a="http://schemas.openxmlformats.org/drawingml/2006/main" xmlns:r="http://schemas.openxmlformats.org/officeDocument/2006/relationships" xmlns:p="http://schemas.openxmlformats.org/presentationml/2006/main">
  <p:tag name="NUM" val="4"/>
</p:tagLst>
</file>

<file path=ppt/tags/tag179.xml><?xml version="1.0" encoding="utf-8"?>
<p:tagLst xmlns:a="http://schemas.openxmlformats.org/drawingml/2006/main" xmlns:r="http://schemas.openxmlformats.org/officeDocument/2006/relationships" xmlns:p="http://schemas.openxmlformats.org/presentationml/2006/main">
  <p:tag name="NUM" val="5"/>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1"/>
</p:tagLst>
</file>

<file path=ppt/tags/tag188.xml><?xml version="1.0" encoding="utf-8"?>
<p:tagLst xmlns:a="http://schemas.openxmlformats.org/drawingml/2006/main" xmlns:r="http://schemas.openxmlformats.org/officeDocument/2006/relationships" xmlns:p="http://schemas.openxmlformats.org/presentationml/2006/main">
  <p:tag name="NUM" val="2"/>
</p:tagLst>
</file>

<file path=ppt/tags/tag189.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2"/>
</p:tagLst>
</file>

<file path=ppt/tags/tag191.xml><?xml version="1.0" encoding="utf-8"?>
<p:tagLst xmlns:a="http://schemas.openxmlformats.org/drawingml/2006/main" xmlns:r="http://schemas.openxmlformats.org/officeDocument/2006/relationships" xmlns:p="http://schemas.openxmlformats.org/presentationml/2006/main">
  <p:tag name="NUM" val="3"/>
</p:tagLst>
</file>

<file path=ppt/tags/tag192.xml><?xml version="1.0" encoding="utf-8"?>
<p:tagLst xmlns:a="http://schemas.openxmlformats.org/drawingml/2006/main" xmlns:r="http://schemas.openxmlformats.org/officeDocument/2006/relationships" xmlns:p="http://schemas.openxmlformats.org/presentationml/2006/main">
  <p:tag name="NUM" val="2"/>
</p:tagLst>
</file>

<file path=ppt/tags/tag193.xml><?xml version="1.0" encoding="utf-8"?>
<p:tagLst xmlns:a="http://schemas.openxmlformats.org/drawingml/2006/main" xmlns:r="http://schemas.openxmlformats.org/officeDocument/2006/relationships" xmlns:p="http://schemas.openxmlformats.org/presentationml/2006/main">
  <p:tag name="NUM" val="3"/>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3"/>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6.xml><?xml version="1.0" encoding="utf-8"?>
<p:tagLst xmlns:a="http://schemas.openxmlformats.org/drawingml/2006/main" xmlns:r="http://schemas.openxmlformats.org/officeDocument/2006/relationships" xmlns:p="http://schemas.openxmlformats.org/presentationml/2006/main">
  <p:tag name="NUM" val="3"/>
</p:tagLst>
</file>

<file path=ppt/tags/tag87.xml><?xml version="1.0" encoding="utf-8"?>
<p:tagLst xmlns:a="http://schemas.openxmlformats.org/drawingml/2006/main" xmlns:r="http://schemas.openxmlformats.org/officeDocument/2006/relationships" xmlns:p="http://schemas.openxmlformats.org/presentationml/2006/main">
  <p:tag name="NUM" val="1"/>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DF55FE2AFCA841960F7B1435022C93" ma:contentTypeVersion="0" ma:contentTypeDescription="Create a new document." ma:contentTypeScope="" ma:versionID="87742fe2b63400c7eec9599042218f6c">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DBAC923-C6DB-4996-A854-BA52A96BA0E4}">
  <ds:schemaRefs>
    <ds:schemaRef ds:uri="http://schemas.microsoft.com/sharepoint/v3/contenttype/forms"/>
  </ds:schemaRefs>
</ds:datastoreItem>
</file>

<file path=customXml/itemProps2.xml><?xml version="1.0" encoding="utf-8"?>
<ds:datastoreItem xmlns:ds="http://schemas.openxmlformats.org/officeDocument/2006/customXml" ds:itemID="{124C91F5-E937-4A73-A022-6C4E4D5E7A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95F0A43-1D9D-40D1-90F6-E4901F107FB4}">
  <ds:schemaRefs>
    <ds:schemaRef ds:uri="http://schemas.microsoft.com/office/2006/metadata/properties"/>
    <ds:schemaRef ds:uri="http://schemas.microsoft.com/office/infopath/2007/PartnerControls"/>
    <ds:schemaRef ds:uri="http://purl.org/dc/elements/1.1/"/>
    <ds:schemaRef ds:uri="http://purl.org/dc/dcmitype/"/>
    <ds:schemaRef ds:uri="http://purl.org/dc/terms/"/>
    <ds:schemaRef ds:uri="http://www.w3.org/XML/1998/namespace"/>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28202</TotalTime>
  <Words>21374</Words>
  <Application>Microsoft Office PowerPoint</Application>
  <PresentationFormat>On-screen Show (4:3)</PresentationFormat>
  <Paragraphs>1078</Paragraphs>
  <Slides>74</Slides>
  <Notes>74</Notes>
  <HiddenSlides>0</HiddenSlides>
  <MMClips>57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74</vt:i4>
      </vt:variant>
    </vt:vector>
  </HeadingPairs>
  <TitlesOfParts>
    <vt:vector size="77" baseType="lpstr">
      <vt:lpstr>Arial</vt:lpstr>
      <vt:lpstr>Calibri</vt:lpstr>
      <vt:lpstr>Office Theme</vt:lpstr>
      <vt:lpstr>Module 8 : Gestion des troubles du sommeil par les conducteurs</vt:lpstr>
      <vt:lpstr>Module 8 : Présentation</vt:lpstr>
      <vt:lpstr>Liste des sigles</vt:lpstr>
      <vt:lpstr>Leçon 1 : Notions de base sur les troubles du sommeil</vt:lpstr>
      <vt:lpstr> Accidents impliquant un véhicule lourd    Somnolence excessive au travail   Troubles du sommeil </vt:lpstr>
      <vt:lpstr>Contexte d’un sommeil normal</vt:lpstr>
      <vt:lpstr>Quand le sommeil naturel est perturbé</vt:lpstr>
      <vt:lpstr>Types de troubles du sommeil</vt:lpstr>
      <vt:lpstr>Troubles du sommeil les plus courants</vt:lpstr>
      <vt:lpstr>Hypopnées et apnées dans l’AOS  </vt:lpstr>
      <vt:lpstr>L’apnée perturbe le sommeil et les fonctions physiologiques d’une personne</vt:lpstr>
      <vt:lpstr>Effets de l’AOS sur les facultés intellectuelles,  la sécurité, la santé et la qualité de vie</vt:lpstr>
      <vt:lpstr>L’AOS et le risque d’accident </vt:lpstr>
      <vt:lpstr>Leçon 1 : Évaluation des acquis</vt:lpstr>
      <vt:lpstr>Leçon 1 : Évaluation des acquis (suite)</vt:lpstr>
      <vt:lpstr>Leçon 1 : Évaluation des acquis (suite)</vt:lpstr>
      <vt:lpstr>Leçon 1 : Évaluation des acquis (suite)</vt:lpstr>
      <vt:lpstr>Leçon 1 : Évaluation des acquis (suite)</vt:lpstr>
      <vt:lpstr>Leçon 2 : Dépistage et évaluation des troubles du sommeil</vt:lpstr>
      <vt:lpstr>AOS et conducteurs de véhicules lourds aux États-Unis* </vt:lpstr>
      <vt:lpstr>Normes médicales du CCATM* : conducteurs de véhicules lourds et AOS</vt:lpstr>
      <vt:lpstr>FMCSA : groupe de médecins experts</vt:lpstr>
      <vt:lpstr>Recommandations du groupe de médecins experts de la FMSCA* sur le dépistage des troubles du sommeil</vt:lpstr>
      <vt:lpstr>Dépistage des troubles du sommeil</vt:lpstr>
      <vt:lpstr>Avantages du dépistage de l’AOS</vt:lpstr>
      <vt:lpstr>Facteurs prédictifs pour le dépistage de l’AOS : signes et symptômes (1 de 4)</vt:lpstr>
      <vt:lpstr>Facteurs prédictifs pour le dépistage de l’AOS : signes et symptômes (2 de 4)</vt:lpstr>
      <vt:lpstr>Facteurs prédictifs pour le dépistage de l’AOS : signes et symptômes (3 de 4)</vt:lpstr>
      <vt:lpstr>Facteurs prédictifs pour le dépistage de l’AOS : signes et symptômes (4 de 4)</vt:lpstr>
      <vt:lpstr>Questionnaires de dépistage de l’AOS</vt:lpstr>
      <vt:lpstr>Directives médicales de l’AASM* concernant les tests de diagnostic des troubles du sommeil</vt:lpstr>
      <vt:lpstr>Résultats des tests du sommeil</vt:lpstr>
      <vt:lpstr>Leçon 2 : Évaluation des acquis</vt:lpstr>
      <vt:lpstr>Leçon 2 : Évaluation des acquis (suite)</vt:lpstr>
      <vt:lpstr>Leçon 2 : Évaluation des acquis (suite)</vt:lpstr>
      <vt:lpstr>Leçon 2 : Évaluation des acquis (suite)</vt:lpstr>
      <vt:lpstr>Leçon 2 : Évaluation des acquis (suite)</vt:lpstr>
      <vt:lpstr>Leçon 3 : Options de traitement et recommandations des organismes de réglementation</vt:lpstr>
      <vt:lpstr>Approches de traitement de l’AOS</vt:lpstr>
      <vt:lpstr>Avantages de traiter l’AOS</vt:lpstr>
      <vt:lpstr>Recommandations du groupe de médecins experts de la FMCSA pour le traitement de l’AOS</vt:lpstr>
      <vt:lpstr>Traitement de l’AOS avec la PAP</vt:lpstr>
      <vt:lpstr>Principe de fonctionnement de l’appareil (exemple d’un appareil APAP)</vt:lpstr>
      <vt:lpstr>PowerPoint Presentation</vt:lpstr>
      <vt:lpstr>Appareils buccaux pour le traitement de l’AOS</vt:lpstr>
      <vt:lpstr>Mesures de prévention de l’AOS</vt:lpstr>
      <vt:lpstr>Leçon 3 : Évaluation des acquis</vt:lpstr>
      <vt:lpstr>Leçon 3 : Évaluation des acquis (suite)</vt:lpstr>
      <vt:lpstr>Leçon 3 : Évaluation des acquis (suite)</vt:lpstr>
      <vt:lpstr>Leçon 3 : Évaluation des acquis (suite)</vt:lpstr>
      <vt:lpstr>Leçon 3 : Évaluation des acquis (suite)</vt:lpstr>
      <vt:lpstr>Leçon 4 : Respect du traitement pour l’AOS et gestion de la fatigue au travail </vt:lpstr>
      <vt:lpstr>Conseils pour un traitement réussi avec un appareil PAP</vt:lpstr>
      <vt:lpstr>Utilisation de l’appareil PAP</vt:lpstr>
      <vt:lpstr>Personnalisation d’un appareil PAP pour un sommeil et un confort optimaux</vt:lpstr>
      <vt:lpstr>Recommandations du groupe de médecins experts concernant le respect du traitement de l’AOS avec un appareil PAP</vt:lpstr>
      <vt:lpstr>Appareils pour la surveillance du traitement de l’AOS avec un appareil PAP</vt:lpstr>
      <vt:lpstr>Soutien des gestionnaires des transporteurs</vt:lpstr>
      <vt:lpstr>Conseils de conducteurs dont le traitement de l’AOS avec un appareil PAP est un succès </vt:lpstr>
      <vt:lpstr>Leçon 4 : Évaluation des acquis</vt:lpstr>
      <vt:lpstr>Leçon 4 : Évaluation des acquis (suite)</vt:lpstr>
      <vt:lpstr>Leçon 4 : Évaluation des acquis (suite)</vt:lpstr>
      <vt:lpstr>Leçon 4 : Évaluation des acquis (suite)</vt:lpstr>
      <vt:lpstr>Leçon 4 : Évaluation des acquis (suite)</vt:lpstr>
      <vt:lpstr>Conclusion : Bilan et résumé</vt:lpstr>
      <vt:lpstr>Troubles du sommeil et conséquences de l’AOS</vt:lpstr>
      <vt:lpstr>Répercussions du dépistage de l’AOS sur la sécurité et la santé</vt:lpstr>
      <vt:lpstr>Autodétection et dépistage efficace de l’AOS</vt:lpstr>
      <vt:lpstr>Dépistage et évaluation efficaces de la présence d’un trouble du sommeil dans l’industrie du transport routier</vt:lpstr>
      <vt:lpstr>Choix de traitements de l’AOS</vt:lpstr>
      <vt:lpstr>Modifications du mode de vie et importance de suivre le traitement</vt:lpstr>
      <vt:lpstr>Succès du traitement avec l’appareil PAP</vt:lpstr>
      <vt:lpstr>Culture de la sécurité et gestion efficace de la fatigue au travail</vt:lpstr>
      <vt:lpstr>Examen du module 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Driver Sleep Disorders Management Module</dc:title>
  <dc:creator>Bill Herbert</dc:creator>
  <cp:lastModifiedBy>Rodolfo Giacoman</cp:lastModifiedBy>
  <cp:revision>1588</cp:revision>
  <cp:lastPrinted>2012-02-03T20:42:51Z</cp:lastPrinted>
  <dcterms:created xsi:type="dcterms:W3CDTF">2011-09-19T18:09:00Z</dcterms:created>
  <dcterms:modified xsi:type="dcterms:W3CDTF">2025-09-17T16:48:04Z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0x0101007CDF55FE2AFCA841960F7B1435022C93</vt:lpwstr>
  </property>
</Properties>
</file>