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notesSlides/notesSlide63.xml" ContentType="application/vnd.openxmlformats-officedocument.presentationml.notesSlide+xml"/>
  <Override PartName="/ppt/tags/tag241.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notesSlides/notesSlide41.xml" ContentType="application/vnd.openxmlformats-officedocument.presentationml.notesSlide+xml"/>
  <Override PartName="/ppt/tags/tag178.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279.xml" ContentType="application/vnd.openxmlformats-officedocument.presentationml.tags+xml"/>
  <Override PartName="/ppt/slides/slide88.xml" ContentType="application/vnd.openxmlformats-officedocument.presentationml.slide+xml"/>
  <Override PartName="/ppt/tags/tag134.xml" ContentType="application/vnd.openxmlformats-officedocument.presentationml.tags+xml"/>
  <Override PartName="/ppt/tags/tag181.xml" ContentType="application/vnd.openxmlformats-officedocument.presentationml.tags+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tags/tag112.xml" ContentType="application/vnd.openxmlformats-officedocument.presentationml.tags+xml"/>
  <Override PartName="/ppt/notesSlides/notesSlide79.xml" ContentType="application/vnd.openxmlformats-officedocument.presentationml.notesSlide+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notesSlides/notesSlide57.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notesSlides/notesSlide35.xml" ContentType="application/vnd.openxmlformats-officedocument.presentationml.notesSlide+xml"/>
  <Override PartName="/ppt/tags/tag213.xml" ContentType="application/vnd.openxmlformats-officedocument.presentationml.tags+xml"/>
  <Override PartName="/ppt/notesSlides/notesSlide82.xml" ContentType="application/vnd.openxmlformats-officedocument.presentationml.notesSlide+xml"/>
  <Override PartName="/ppt/tags/tag260.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notesSlides/notesSlide60.xml" ContentType="application/vnd.openxmlformats-officedocument.presentationml.notesSlide+xml"/>
  <Override PartName="/ppt/tags/tag197.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tags/tag131.xml" ContentType="application/vnd.openxmlformats-officedocument.presentationml.tags+xml"/>
  <Override PartName="/ppt/diagrams/colors1.xml" ContentType="application/vnd.openxmlformats-officedocument.drawingml.diagramColors+xml"/>
  <Override PartName="/ppt/tags/tag229.xml" ContentType="application/vnd.openxmlformats-officedocument.presentationml.tags+xml"/>
  <Override PartName="/ppt/tags/tag276.xml" ContentType="application/vnd.openxmlformats-officedocument.presentationml.tags+xml"/>
  <Override PartName="/ppt/notesSlides/notesSlide98.xml" ContentType="application/vnd.openxmlformats-officedocument.presentationml.notesSlide+xml"/>
  <Override PartName="/ppt/notesSlides/notesSlide29.xml" ContentType="application/vnd.openxmlformats-officedocument.presentationml.notesSlide+xml"/>
  <Override PartName="/ppt/tags/tag98.xml" ContentType="application/vnd.openxmlformats-officedocument.presentationml.tags+xml"/>
  <Override PartName="/ppt/tags/tag207.xml" ContentType="application/vnd.openxmlformats-officedocument.presentationml.tags+xml"/>
  <Override PartName="/ppt/notesSlides/notesSlide76.xml" ContentType="application/vnd.openxmlformats-officedocument.presentationml.notesSlide+xml"/>
  <Override PartName="/ppt/tags/tag254.xml" ContentType="application/vnd.openxmlformats-officedocument.presentationml.tags+xml"/>
  <Override PartName="/ppt/slides/slide16.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54.xml" ContentType="application/vnd.openxmlformats-officedocument.presentationml.notesSlide+xml"/>
  <Override PartName="/ppt/tags/tag232.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tags/tag169.xml" ContentType="application/vnd.openxmlformats-officedocument.presentationml.tags+xml"/>
  <Override PartName="/ppt/tags/tag21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slides/slide79.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notesSlides/notesSlide59.xml" ContentType="application/vnd.openxmlformats-officedocument.presentationml.notesSlide+xml"/>
  <Override PartName="/ppt/tags/tag248.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notesSlides/notesSlide48.xml" ContentType="application/vnd.openxmlformats-officedocument.presentationml.notesSlide+xml"/>
  <Override PartName="/ppt/tags/tag226.xml" ContentType="application/vnd.openxmlformats-officedocument.presentationml.tags+xml"/>
  <Override PartName="/ppt/tags/tag237.xml" ContentType="application/vnd.openxmlformats-officedocument.presentationml.tags+xml"/>
  <Override PartName="/ppt/notesSlides/notesSlide95.xml" ContentType="application/vnd.openxmlformats-officedocument.presentationml.notesSlide+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59.xml" ContentType="application/vnd.openxmlformats-officedocument.presentationml.tags+xml"/>
  <Override PartName="/ppt/notesSlides/notesSlide37.xml" ContentType="application/vnd.openxmlformats-officedocument.presentationml.notesSlide+xml"/>
  <Override PartName="/ppt/tags/tag215.xml" ContentType="application/vnd.openxmlformats-officedocument.presentationml.tags+xml"/>
  <Override PartName="/ppt/notesSlides/notesSlide84.xml" ContentType="application/vnd.openxmlformats-officedocument.presentationml.notesSlide+xml"/>
  <Override PartName="/ppt/tags/tag262.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notesSlides/notesSlide62.xml" ContentType="application/vnd.openxmlformats-officedocument.presentationml.notesSlide+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notesSlides/notesSlide73.xml" ContentType="application/vnd.openxmlformats-officedocument.presentationml.notesSlide+xml"/>
  <Override PartName="/ppt/tags/tag251.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notesSlides/notesSlide51.xml" ContentType="application/vnd.openxmlformats-officedocument.presentationml.notesSlide+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tags/tag119.xml" ContentType="application/vnd.openxmlformats-officedocument.presentationml.tags+xml"/>
  <Override PartName="/ppt/tags/tag166.xml" ContentType="application/vnd.openxmlformats-officedocument.presentationml.tags+xml"/>
  <Override PartName="/ppt/slides/slide98.xml" ContentType="application/vnd.openxmlformats-officedocument.presentationml.slide+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slides/slide87.xml" ContentType="application/vnd.openxmlformats-officedocument.presentationml.slide+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diagrams/data1.xml" ContentType="application/vnd.openxmlformats-officedocument.drawingml.diagramData+xml"/>
  <Override PartName="/ppt/tags/tag191.xml" ContentType="application/vnd.openxmlformats-officedocument.presentationml.tags+xml"/>
  <Override PartName="/ppt/notesSlides/notesSlide89.xml" ContentType="application/vnd.openxmlformats-officedocument.presentationml.notesSlide+xml"/>
  <Override PartName="/ppt/tags/tag278.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notesSlides/notesSlide78.xml" ContentType="application/vnd.openxmlformats-officedocument.presentationml.notesSlide+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notesSlides/notesSlide67.xml" ContentType="application/vnd.openxmlformats-officedocument.presentationml.notesSlide+xml"/>
  <Override PartName="/ppt/tags/tag245.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tags/tag234.xml" ContentType="application/vnd.openxmlformats-officedocument.presentationml.tags+xml"/>
  <Override PartName="/ppt/notesSlides/notesSlide92.xml" ContentType="application/vnd.openxmlformats-officedocument.presentationml.notesSlide+xml"/>
  <Override PartName="/ppt/tags/tag281.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tags/tag223.xml" ContentType="application/vnd.openxmlformats-officedocument.presentationml.tags+xml"/>
  <Override PartName="/ppt/notesSlides/notesSlide81.xml" ContentType="application/vnd.openxmlformats-officedocument.presentationml.notesSlide+xml"/>
  <Override PartName="/ppt/tags/tag270.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notesSlides/notesSlide70.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notesSlides/notesSlide97.xml" ContentType="application/vnd.openxmlformats-officedocument.presentationml.notesSlide+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tags/tag130.xml" ContentType="application/vnd.openxmlformats-officedocument.presentationml.tags+xml"/>
  <Override PartName="/ppt/tags/tag217.xml" ContentType="application/vnd.openxmlformats-officedocument.presentationml.tags+xml"/>
  <Override PartName="/ppt/notesSlides/notesSlide86.xml" ContentType="application/vnd.openxmlformats-officedocument.presentationml.notesSlide+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64.xml" ContentType="application/vnd.openxmlformats-officedocument.presentationml.notesSlide+xml"/>
  <Override PartName="/ppt/tags/tag206.xml" ContentType="application/vnd.openxmlformats-officedocument.presentationml.tags+xml"/>
  <Override PartName="/ppt/notesSlides/notesSlide75.xml" ContentType="application/vnd.openxmlformats-officedocument.presentationml.notesSlide+xml"/>
  <Override PartName="/ppt/tags/tag253.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notesSlides/notesSlide53.xml" ContentType="application/vnd.openxmlformats-officedocument.presentationml.notesSlide+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168.xml" ContentType="application/vnd.openxmlformats-officedocument.presentationml.tags+xml"/>
  <Override PartName="/ppt/tags/tag220.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57.xml" ContentType="application/vnd.openxmlformats-officedocument.presentationml.tags+xml"/>
  <Override PartName="/ppt/slides/slide89.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slides/slide78.xml" ContentType="application/vnd.openxmlformats-officedocument.presentationml.slide+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notesSlides/notesSlide69.xml" ContentType="application/vnd.openxmlformats-officedocument.presentationml.notesSlide+xml"/>
  <Override PartName="/ppt/tags/tag247.xml" ContentType="application/vnd.openxmlformats-officedocument.presentationml.tags+xml"/>
  <Override PartName="/ppt/tags/tag258.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ags/tag102.xml" ContentType="application/vnd.openxmlformats-officedocument.presentationml.tag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tags/tag236.xml" ContentType="application/vnd.openxmlformats-officedocument.presentationml.tags+xml"/>
  <Override PartName="/ppt/notesSlides/notesSlide94.xml" ContentType="application/vnd.openxmlformats-officedocument.presentationml.notesSlide+xml"/>
  <Override PartName="/ppt/tags/tag283.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225.xml" ContentType="application/vnd.openxmlformats-officedocument.presentationml.tags+xml"/>
  <Override PartName="/ppt/notesSlides/notesSlide83.xml" ContentType="application/vnd.openxmlformats-officedocument.presentationml.notesSlide+xml"/>
  <Override PartName="/ppt/tags/tag27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tags/tag47.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notesSlides/notesSlide72.xml" ContentType="application/vnd.openxmlformats-officedocument.presentationml.notesSlide+xml"/>
  <Override PartName="/ppt/tags/tag250.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notesSlides/notesSlide61.xml" ContentType="application/vnd.openxmlformats-officedocument.presentationml.notesSlide+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notesSlides/notesSlide50.xml" ContentType="application/vnd.openxmlformats-officedocument.presentationml.notesSlide+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slides/slide97.xml" ContentType="application/vnd.openxmlformats-officedocument.presentationml.slide+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notesSlides/notesSlide88.xml" ContentType="application/vnd.openxmlformats-officedocument.presentationml.notesSlide+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iagrams/drawing1.xml" ContentType="application/vnd.ms-office.drawingml.diagramDrawing+xml"/>
  <Override PartName="/ppt/notesSlides/notesSlide66.xml" ContentType="application/vnd.openxmlformats-officedocument.presentationml.notesSlide+xml"/>
  <Override PartName="/ppt/tags/tag208.xml" ContentType="application/vnd.openxmlformats-officedocument.presentationml.tags+xml"/>
  <Override PartName="/ppt/notesSlides/notesSlide77.xml" ContentType="application/vnd.openxmlformats-officedocument.presentationml.notesSlide+xml"/>
  <Override PartName="/ppt/tags/tag255.xml" ContentType="application/vnd.openxmlformats-officedocument.presentationml.tags+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55.xml" ContentType="application/vnd.openxmlformats-officedocument.presentationml.notesSlide+xml"/>
  <Override PartName="/ppt/diagrams/quickStyle1.xml" ContentType="application/vnd.openxmlformats-officedocument.drawingml.diagramStyle+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tags/tag222.xml" ContentType="application/vnd.openxmlformats-officedocument.presentationml.tags+xml"/>
  <Override PartName="/ppt/notesSlides/notesSlide91.xml" ContentType="application/vnd.openxmlformats-officedocument.presentationml.notesSlide+xml"/>
  <Override PartName="/ppt/slides/slide20.xml" ContentType="application/vnd.openxmlformats-officedocument.presentationml.slide+xml"/>
  <Override PartName="/ppt/tags/tag55.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9.xml" ContentType="application/vnd.openxmlformats-officedocument.presentationml.tags+xml"/>
  <Override PartName="/ppt/tags/tag211.xml" ContentType="application/vnd.openxmlformats-officedocument.presentationml.tags+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slides/slide58.xml" ContentType="application/vnd.openxmlformats-officedocument.presentationml.slide+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49.xml" ContentType="application/vnd.openxmlformats-officedocument.presentationml.notesSlide+xml"/>
  <Override PartName="/ppt/tags/tag227.xml" ContentType="application/vnd.openxmlformats-officedocument.presentationml.tags+xml"/>
  <Override PartName="/ppt/tags/tag274.xml" ContentType="application/vnd.openxmlformats-officedocument.presentationml.tags+xml"/>
  <Override PartName="/ppt/notesSlides/notesSlide96.xml" ContentType="application/vnd.openxmlformats-officedocument.presentationml.notesSlide+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Override PartName="/ppt/tags/tag205.xml" ContentType="application/vnd.openxmlformats-officedocument.presentationml.tags+xml"/>
  <Override PartName="/ppt/notesSlides/notesSlide74.xml" ContentType="application/vnd.openxmlformats-officedocument.presentationml.notesSlide+xml"/>
  <Override PartName="/ppt/tags/tag252.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notesSlides/notesSlide52.xml" ContentType="application/vnd.openxmlformats-officedocument.presentationml.notesSlide+xml"/>
  <Override PartName="/ppt/tags/tag230.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167.xml" ContentType="application/vnd.openxmlformats-officedocument.presentationml.tags+xml"/>
  <Override PartName="/ppt/slides/slide99.xml" ContentType="application/vnd.openxmlformats-officedocument.presentationml.slide+xml"/>
  <Override PartName="/ppt/tags/tag145.xml" ContentType="application/vnd.openxmlformats-officedocument.presentationml.tags+xml"/>
  <Override PartName="/ppt/diagrams/layout1.xml" ContentType="application/vnd.openxmlformats-officedocument.drawingml.diagramLayout+xml"/>
  <Override PartName="/ppt/tags/tag192.xml" ContentType="application/vnd.openxmlformats-officedocument.presentationml.tags+xml"/>
  <Override PartName="/ppt/slides/slide77.xml" ContentType="application/vnd.openxmlformats-officedocument.presentationml.slide+xml"/>
  <Override PartName="/ppt/tags/tag30.xml" ContentType="application/vnd.openxmlformats-officedocument.presentationml.tags+xml"/>
  <Override PartName="/ppt/tags/tag268.xml" ContentType="application/vnd.openxmlformats-officedocument.presentationml.tags+xml"/>
  <Override PartName="/ppt/slides/slide5.xml" ContentType="application/vnd.openxmlformats-officedocument.presentationml.slide+xml"/>
  <Override PartName="/ppt/tags/tag123.xml" ContentType="application/vnd.openxmlformats-officedocument.presentationml.tags+xml"/>
  <Override PartName="/ppt/tags/tag170.xml" ContentType="application/vnd.openxmlformats-officedocument.presentationml.tags+xml"/>
  <Override PartName="/ppt/notesSlides/notesSlide68.xml" ContentType="application/vnd.openxmlformats-officedocument.presentationml.notesSlide+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slides/slide33.xml" ContentType="application/vnd.openxmlformats-officedocument.presentationml.slide+xml"/>
  <Override PartName="/ppt/slides/slide80.xml" ContentType="application/vnd.openxmlformats-officedocument.presentationml.slide+xml"/>
  <Override PartName="/ppt/tags/tag68.xml" ContentType="application/vnd.openxmlformats-officedocument.presentationml.tags+xml"/>
  <Override PartName="/ppt/notesSlides/notesSlide46.xml" ContentType="application/vnd.openxmlformats-officedocument.presentationml.notesSlide+xml"/>
  <Override PartName="/ppt/tags/tag224.xml" ContentType="application/vnd.openxmlformats-officedocument.presentationml.tags+xml"/>
  <Override PartName="/ppt/notesSlides/notesSlide93.xml" ContentType="application/vnd.openxmlformats-officedocument.presentationml.notesSlide+xml"/>
  <Override PartName="/ppt/tags/tag271.xml" ContentType="application/vnd.openxmlformats-officedocument.presentationml.tags+xml"/>
  <Override PartName="/ppt/presentation.xml" ContentType="application/vnd.openxmlformats-officedocument.presentationml.presentation.main+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tags/tag87.xml" ContentType="application/vnd.openxmlformats-officedocument.presentationml.tags+xml"/>
  <Override PartName="/ppt/notesSlides/notesSlide65.xml" ContentType="application/vnd.openxmlformats-officedocument.presentationml.notesSlide+xml"/>
  <Override PartName="/ppt/tags/tag243.xml" ContentType="application/vnd.openxmlformats-officedocument.presentationml.tags+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367" r:id="rId3"/>
    <p:sldId id="268" r:id="rId4"/>
    <p:sldId id="269" r:id="rId5"/>
    <p:sldId id="359" r:id="rId6"/>
    <p:sldId id="368" r:id="rId7"/>
    <p:sldId id="280" r:id="rId8"/>
    <p:sldId id="271" r:id="rId9"/>
    <p:sldId id="364" r:id="rId10"/>
    <p:sldId id="281" r:id="rId11"/>
    <p:sldId id="283" r:id="rId12"/>
    <p:sldId id="337" r:id="rId13"/>
    <p:sldId id="284" r:id="rId14"/>
    <p:sldId id="285" r:id="rId15"/>
    <p:sldId id="374" r:id="rId16"/>
    <p:sldId id="375" r:id="rId17"/>
    <p:sldId id="376" r:id="rId18"/>
    <p:sldId id="377" r:id="rId19"/>
    <p:sldId id="273" r:id="rId20"/>
    <p:sldId id="272" r:id="rId21"/>
    <p:sldId id="360" r:id="rId22"/>
    <p:sldId id="286" r:id="rId23"/>
    <p:sldId id="287" r:id="rId24"/>
    <p:sldId id="365" r:id="rId25"/>
    <p:sldId id="288" r:id="rId26"/>
    <p:sldId id="289" r:id="rId27"/>
    <p:sldId id="397" r:id="rId28"/>
    <p:sldId id="398" r:id="rId29"/>
    <p:sldId id="290" r:id="rId30"/>
    <p:sldId id="355" r:id="rId31"/>
    <p:sldId id="361" r:id="rId32"/>
    <p:sldId id="357" r:id="rId33"/>
    <p:sldId id="362" r:id="rId34"/>
    <p:sldId id="292" r:id="rId35"/>
    <p:sldId id="378" r:id="rId36"/>
    <p:sldId id="379" r:id="rId37"/>
    <p:sldId id="380" r:id="rId38"/>
    <p:sldId id="381" r:id="rId39"/>
    <p:sldId id="350" r:id="rId40"/>
    <p:sldId id="390" r:id="rId41"/>
    <p:sldId id="279" r:id="rId42"/>
    <p:sldId id="305" r:id="rId43"/>
    <p:sldId id="304" r:id="rId44"/>
    <p:sldId id="303" r:id="rId45"/>
    <p:sldId id="372" r:id="rId46"/>
    <p:sldId id="396" r:id="rId47"/>
    <p:sldId id="371" r:id="rId48"/>
    <p:sldId id="312" r:id="rId49"/>
    <p:sldId id="310" r:id="rId50"/>
    <p:sldId id="311" r:id="rId51"/>
    <p:sldId id="308" r:id="rId52"/>
    <p:sldId id="309" r:id="rId53"/>
    <p:sldId id="338" r:id="rId54"/>
    <p:sldId id="339" r:id="rId55"/>
    <p:sldId id="306" r:id="rId56"/>
    <p:sldId id="302" r:id="rId57"/>
    <p:sldId id="299" r:id="rId58"/>
    <p:sldId id="298" r:id="rId59"/>
    <p:sldId id="352" r:id="rId60"/>
    <p:sldId id="297" r:id="rId61"/>
    <p:sldId id="363" r:id="rId62"/>
    <p:sldId id="373" r:id="rId63"/>
    <p:sldId id="313" r:id="rId64"/>
    <p:sldId id="296" r:id="rId65"/>
    <p:sldId id="334" r:id="rId66"/>
    <p:sldId id="340" r:id="rId67"/>
    <p:sldId id="316" r:id="rId68"/>
    <p:sldId id="317" r:id="rId69"/>
    <p:sldId id="335" r:id="rId70"/>
    <p:sldId id="341" r:id="rId71"/>
    <p:sldId id="342" r:id="rId72"/>
    <p:sldId id="348" r:id="rId73"/>
    <p:sldId id="382" r:id="rId74"/>
    <p:sldId id="383" r:id="rId75"/>
    <p:sldId id="384" r:id="rId76"/>
    <p:sldId id="385" r:id="rId77"/>
    <p:sldId id="346" r:id="rId78"/>
    <p:sldId id="275" r:id="rId79"/>
    <p:sldId id="322" r:id="rId80"/>
    <p:sldId id="366" r:id="rId81"/>
    <p:sldId id="394" r:id="rId82"/>
    <p:sldId id="395" r:id="rId83"/>
    <p:sldId id="319" r:id="rId84"/>
    <p:sldId id="345" r:id="rId85"/>
    <p:sldId id="391" r:id="rId86"/>
    <p:sldId id="392" r:id="rId87"/>
    <p:sldId id="393" r:id="rId88"/>
    <p:sldId id="329" r:id="rId89"/>
    <p:sldId id="386" r:id="rId90"/>
    <p:sldId id="387" r:id="rId91"/>
    <p:sldId id="388" r:id="rId92"/>
    <p:sldId id="389" r:id="rId93"/>
    <p:sldId id="370" r:id="rId94"/>
    <p:sldId id="277" r:id="rId95"/>
    <p:sldId id="327" r:id="rId96"/>
    <p:sldId id="331" r:id="rId97"/>
    <p:sldId id="330" r:id="rId98"/>
    <p:sldId id="332" r:id="rId99"/>
    <p:sldId id="333" r:id="rId10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neviève Toussaint" initials="" lastIdx="16" clrIdx="0"/>
  <p:cmAuthor id="1" name="Virginie Rompré" initials="VR" lastIdx="2" clrIdx="1"/>
  <p:cmAuthor id="2" name="Rév. ling" initials="Rév. ling"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E0000"/>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1" autoAdjust="0"/>
    <p:restoredTop sz="75665" autoAdjust="0"/>
  </p:normalViewPr>
  <p:slideViewPr>
    <p:cSldViewPr>
      <p:cViewPr>
        <p:scale>
          <a:sx n="50" d="100"/>
          <a:sy n="50" d="100"/>
        </p:scale>
        <p:origin x="-1264"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6242"/>
    </p:cViewPr>
  </p:sorterViewPr>
  <p:notesViewPr>
    <p:cSldViewPr>
      <p:cViewPr>
        <p:scale>
          <a:sx n="160" d="100"/>
          <a:sy n="160" d="100"/>
        </p:scale>
        <p:origin x="-8" y="62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9D950-323B-4954-82FC-E084DFBA0090}" type="doc">
      <dgm:prSet loTypeId="urn:microsoft.com/office/officeart/2005/8/layout/hList6" loCatId="list" qsTypeId="urn:microsoft.com/office/officeart/2005/8/quickstyle/3d1" qsCatId="3D" csTypeId="urn:microsoft.com/office/officeart/2005/8/colors/colorful1#1" csCatId="colorful" phldr="1"/>
      <dgm:spPr/>
      <dgm:t>
        <a:bodyPr/>
        <a:lstStyle/>
        <a:p>
          <a:endParaRPr lang="en-US"/>
        </a:p>
      </dgm:t>
    </dgm:pt>
    <dgm:pt modelId="{486FF4F6-D14C-421F-AD8B-7DF47923F5A0}">
      <dgm:prSet phldrT="[Text]" custT="1"/>
      <dgm:spPr/>
      <dgm:t>
        <a:bodyPr/>
        <a:lstStyle/>
        <a:p>
          <a:r>
            <a:rPr lang="en-US" sz="1400" b="1" dirty="0" smtClean="0"/>
            <a:t>Continue (CPAP)</a:t>
          </a:r>
        </a:p>
        <a:p>
          <a:r>
            <a:rPr lang="en-US" sz="1400" dirty="0" smtClean="0"/>
            <a:t>Fournit un débit uniforme de pression d'air positive continue, basé sur un besoin préétabli par des tests</a:t>
          </a:r>
          <a:endParaRPr lang="en-US" sz="1400" dirty="0"/>
        </a:p>
      </dgm:t>
    </dgm:pt>
    <dgm:pt modelId="{946161B2-6FF7-41D2-BBA9-4E31A35DD922}" type="parTrans" cxnId="{2670B0A8-9B57-432B-89D6-183A6E7A4743}">
      <dgm:prSet/>
      <dgm:spPr/>
      <dgm:t>
        <a:bodyPr/>
        <a:lstStyle/>
        <a:p>
          <a:endParaRPr lang="en-US"/>
        </a:p>
      </dgm:t>
    </dgm:pt>
    <dgm:pt modelId="{723DB015-80E7-4E0E-A4D0-3C258E5BE823}" type="sibTrans" cxnId="{2670B0A8-9B57-432B-89D6-183A6E7A4743}">
      <dgm:prSet/>
      <dgm:spPr/>
      <dgm:t>
        <a:bodyPr/>
        <a:lstStyle/>
        <a:p>
          <a:endParaRPr lang="en-US"/>
        </a:p>
      </dgm:t>
    </dgm:pt>
    <dgm:pt modelId="{C93EEA21-1834-406F-9F18-5E760E845592}">
      <dgm:prSet phldrT="[Text]" custT="1"/>
      <dgm:spPr/>
      <dgm:t>
        <a:bodyPr/>
        <a:lstStyle/>
        <a:p>
          <a:r>
            <a:rPr lang="en-US" sz="1400" b="1" dirty="0" smtClean="0"/>
            <a:t>Automatique (APAP)</a:t>
          </a:r>
        </a:p>
        <a:p>
          <a:r>
            <a:rPr lang="en-US" sz="1400" dirty="0" smtClean="0"/>
            <a:t>Surveille la respiration pour déterminer la quantité de pression d'air requise par le patient à tout moment</a:t>
          </a:r>
        </a:p>
        <a:p>
          <a:r>
            <a:rPr lang="en-US" sz="1400" dirty="0" smtClean="0"/>
            <a:t>S'adapte aux changements dans l'environnement ou aux besoins de pression d'air</a:t>
          </a:r>
          <a:endParaRPr lang="en-US" sz="1400" dirty="0"/>
        </a:p>
      </dgm:t>
    </dgm:pt>
    <dgm:pt modelId="{97F89247-3A1A-46FE-9418-9105A0EAEE62}" type="parTrans" cxnId="{8BE6322D-EB6D-443A-A307-2BC14C1EA9DC}">
      <dgm:prSet/>
      <dgm:spPr/>
      <dgm:t>
        <a:bodyPr/>
        <a:lstStyle/>
        <a:p>
          <a:endParaRPr lang="en-US"/>
        </a:p>
      </dgm:t>
    </dgm:pt>
    <dgm:pt modelId="{AFF3DC9C-DBFC-457A-8913-6E210864A0FF}" type="sibTrans" cxnId="{8BE6322D-EB6D-443A-A307-2BC14C1EA9DC}">
      <dgm:prSet/>
      <dgm:spPr/>
      <dgm:t>
        <a:bodyPr/>
        <a:lstStyle/>
        <a:p>
          <a:endParaRPr lang="en-US"/>
        </a:p>
      </dgm:t>
    </dgm:pt>
    <dgm:pt modelId="{42471A8D-CE8F-4D70-A4AB-1F0907E934E8}">
      <dgm:prSet phldrT="[Text]" custT="1"/>
      <dgm:spPr/>
      <dgm:t>
        <a:bodyPr/>
        <a:lstStyle/>
        <a:p>
          <a:r>
            <a:rPr lang="en-US" sz="1400" b="1" dirty="0" smtClean="0"/>
            <a:t>Deux niveaux (VPAP)</a:t>
          </a:r>
        </a:p>
        <a:p>
          <a:r>
            <a:rPr lang="en-US" sz="1400" dirty="0" smtClean="0"/>
            <a:t>Fournit des pressions d'air réglées différemment pour l'inspiration et l'expiration, pour traiter les patients souffrant de troubles de santé précis et qui éprouvent un malaise avec la PAP</a:t>
          </a:r>
          <a:endParaRPr lang="en-US" sz="1400" dirty="0"/>
        </a:p>
      </dgm:t>
    </dgm:pt>
    <dgm:pt modelId="{7DBC4BB2-D63F-42C0-A739-179684412E7F}" type="parTrans" cxnId="{42EC31A1-F712-4CF6-9A61-49DCCCF8DEB2}">
      <dgm:prSet/>
      <dgm:spPr/>
      <dgm:t>
        <a:bodyPr/>
        <a:lstStyle/>
        <a:p>
          <a:endParaRPr lang="en-US"/>
        </a:p>
      </dgm:t>
    </dgm:pt>
    <dgm:pt modelId="{7D506A5C-E36B-4E2A-81C9-CFA6B23F57BC}" type="sibTrans" cxnId="{42EC31A1-F712-4CF6-9A61-49DCCCF8DEB2}">
      <dgm:prSet/>
      <dgm:spPr/>
      <dgm:t>
        <a:bodyPr/>
        <a:lstStyle/>
        <a:p>
          <a:endParaRPr lang="en-US"/>
        </a:p>
      </dgm:t>
    </dgm:pt>
    <dgm:pt modelId="{B74D5E03-9E6D-4AC0-BF79-18E98759C3D8}" type="pres">
      <dgm:prSet presAssocID="{DF39D950-323B-4954-82FC-E084DFBA0090}" presName="Name0" presStyleCnt="0">
        <dgm:presLayoutVars>
          <dgm:dir/>
          <dgm:resizeHandles val="exact"/>
        </dgm:presLayoutVars>
      </dgm:prSet>
      <dgm:spPr/>
      <dgm:t>
        <a:bodyPr/>
        <a:lstStyle/>
        <a:p>
          <a:endParaRPr lang="en-US"/>
        </a:p>
      </dgm:t>
    </dgm:pt>
    <dgm:pt modelId="{4F8DF415-2ED8-4E04-AC76-40642BC7D28E}" type="pres">
      <dgm:prSet presAssocID="{486FF4F6-D14C-421F-AD8B-7DF47923F5A0}" presName="node" presStyleLbl="node1" presStyleIdx="0" presStyleCnt="3" custScaleX="105324">
        <dgm:presLayoutVars>
          <dgm:bulletEnabled val="1"/>
        </dgm:presLayoutVars>
      </dgm:prSet>
      <dgm:spPr/>
      <dgm:t>
        <a:bodyPr/>
        <a:lstStyle/>
        <a:p>
          <a:endParaRPr lang="en-US"/>
        </a:p>
      </dgm:t>
    </dgm:pt>
    <dgm:pt modelId="{73BF8B33-AA6F-4324-92B4-03033A0C7DB1}" type="pres">
      <dgm:prSet presAssocID="{723DB015-80E7-4E0E-A4D0-3C258E5BE823}" presName="sibTrans" presStyleCnt="0"/>
      <dgm:spPr/>
    </dgm:pt>
    <dgm:pt modelId="{FE3021FE-9A5F-4DDA-8AEF-93F36B1E8CC0}" type="pres">
      <dgm:prSet presAssocID="{C93EEA21-1834-406F-9F18-5E760E845592}" presName="node" presStyleLbl="node1" presStyleIdx="1" presStyleCnt="3" custScaleX="112796">
        <dgm:presLayoutVars>
          <dgm:bulletEnabled val="1"/>
        </dgm:presLayoutVars>
      </dgm:prSet>
      <dgm:spPr/>
      <dgm:t>
        <a:bodyPr/>
        <a:lstStyle/>
        <a:p>
          <a:endParaRPr lang="en-US"/>
        </a:p>
      </dgm:t>
    </dgm:pt>
    <dgm:pt modelId="{B5731B28-E728-469A-B013-8580EFA266AF}" type="pres">
      <dgm:prSet presAssocID="{AFF3DC9C-DBFC-457A-8913-6E210864A0FF}" presName="sibTrans" presStyleCnt="0"/>
      <dgm:spPr/>
    </dgm:pt>
    <dgm:pt modelId="{196717B1-2735-4157-B653-E1E3E57029BB}" type="pres">
      <dgm:prSet presAssocID="{42471A8D-CE8F-4D70-A4AB-1F0907E934E8}" presName="node" presStyleLbl="node1" presStyleIdx="2" presStyleCnt="3" custScaleX="112033">
        <dgm:presLayoutVars>
          <dgm:bulletEnabled val="1"/>
        </dgm:presLayoutVars>
      </dgm:prSet>
      <dgm:spPr/>
      <dgm:t>
        <a:bodyPr/>
        <a:lstStyle/>
        <a:p>
          <a:endParaRPr lang="en-US"/>
        </a:p>
      </dgm:t>
    </dgm:pt>
  </dgm:ptLst>
  <dgm:cxnLst>
    <dgm:cxn modelId="{C64A5763-9C19-4622-B4DF-0D7A71D38960}" type="presOf" srcId="{486FF4F6-D14C-421F-AD8B-7DF47923F5A0}" destId="{4F8DF415-2ED8-4E04-AC76-40642BC7D28E}" srcOrd="0" destOrd="0" presId="urn:microsoft.com/office/officeart/2005/8/layout/hList6"/>
    <dgm:cxn modelId="{42EC31A1-F712-4CF6-9A61-49DCCCF8DEB2}" srcId="{DF39D950-323B-4954-82FC-E084DFBA0090}" destId="{42471A8D-CE8F-4D70-A4AB-1F0907E934E8}" srcOrd="2" destOrd="0" parTransId="{7DBC4BB2-D63F-42C0-A739-179684412E7F}" sibTransId="{7D506A5C-E36B-4E2A-81C9-CFA6B23F57BC}"/>
    <dgm:cxn modelId="{7AEF74D9-4370-49A1-96EB-76D1FF76A48D}" type="presOf" srcId="{42471A8D-CE8F-4D70-A4AB-1F0907E934E8}" destId="{196717B1-2735-4157-B653-E1E3E57029BB}" srcOrd="0" destOrd="0" presId="urn:microsoft.com/office/officeart/2005/8/layout/hList6"/>
    <dgm:cxn modelId="{8F0F2852-AD1F-49D7-8B14-9E5187DD1239}" type="presOf" srcId="{C93EEA21-1834-406F-9F18-5E760E845592}" destId="{FE3021FE-9A5F-4DDA-8AEF-93F36B1E8CC0}" srcOrd="0" destOrd="0" presId="urn:microsoft.com/office/officeart/2005/8/layout/hList6"/>
    <dgm:cxn modelId="{8BE6322D-EB6D-443A-A307-2BC14C1EA9DC}" srcId="{DF39D950-323B-4954-82FC-E084DFBA0090}" destId="{C93EEA21-1834-406F-9F18-5E760E845592}" srcOrd="1" destOrd="0" parTransId="{97F89247-3A1A-46FE-9418-9105A0EAEE62}" sibTransId="{AFF3DC9C-DBFC-457A-8913-6E210864A0FF}"/>
    <dgm:cxn modelId="{2670B0A8-9B57-432B-89D6-183A6E7A4743}" srcId="{DF39D950-323B-4954-82FC-E084DFBA0090}" destId="{486FF4F6-D14C-421F-AD8B-7DF47923F5A0}" srcOrd="0" destOrd="0" parTransId="{946161B2-6FF7-41D2-BBA9-4E31A35DD922}" sibTransId="{723DB015-80E7-4E0E-A4D0-3C258E5BE823}"/>
    <dgm:cxn modelId="{B4FEFECC-2BB0-4267-BE7C-C6C2A0E59C31}" type="presOf" srcId="{DF39D950-323B-4954-82FC-E084DFBA0090}" destId="{B74D5E03-9E6D-4AC0-BF79-18E98759C3D8}" srcOrd="0" destOrd="0" presId="urn:microsoft.com/office/officeart/2005/8/layout/hList6"/>
    <dgm:cxn modelId="{84A04A72-2F2D-4090-BC95-123624B0B2A8}" type="presParOf" srcId="{B74D5E03-9E6D-4AC0-BF79-18E98759C3D8}" destId="{4F8DF415-2ED8-4E04-AC76-40642BC7D28E}" srcOrd="0" destOrd="0" presId="urn:microsoft.com/office/officeart/2005/8/layout/hList6"/>
    <dgm:cxn modelId="{F4AFB3CA-4874-4B18-94B4-2CE23722D1DB}" type="presParOf" srcId="{B74D5E03-9E6D-4AC0-BF79-18E98759C3D8}" destId="{73BF8B33-AA6F-4324-92B4-03033A0C7DB1}" srcOrd="1" destOrd="0" presId="urn:microsoft.com/office/officeart/2005/8/layout/hList6"/>
    <dgm:cxn modelId="{7DE928ED-5127-4583-81C3-428FEAB7DA9D}" type="presParOf" srcId="{B74D5E03-9E6D-4AC0-BF79-18E98759C3D8}" destId="{FE3021FE-9A5F-4DDA-8AEF-93F36B1E8CC0}" srcOrd="2" destOrd="0" presId="urn:microsoft.com/office/officeart/2005/8/layout/hList6"/>
    <dgm:cxn modelId="{2427673C-6D5D-4175-A776-094C59F656CB}" type="presParOf" srcId="{B74D5E03-9E6D-4AC0-BF79-18E98759C3D8}" destId="{B5731B28-E728-469A-B013-8580EFA266AF}" srcOrd="3" destOrd="0" presId="urn:microsoft.com/office/officeart/2005/8/layout/hList6"/>
    <dgm:cxn modelId="{9DCD81F2-4C8E-43A7-B2C3-EC64A6378F70}" type="presParOf" srcId="{B74D5E03-9E6D-4AC0-BF79-18E98759C3D8}" destId="{196717B1-2735-4157-B653-E1E3E57029BB}" srcOrd="4" destOrd="0" presId="urn:microsoft.com/office/officeart/2005/8/layout/hList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8DF415-2ED8-4E04-AC76-40642BC7D28E}">
      <dsp:nvSpPr>
        <dsp:cNvPr id="0" name=""/>
        <dsp:cNvSpPr/>
      </dsp:nvSpPr>
      <dsp:spPr>
        <a:xfrm rot="16200000">
          <a:off x="-1075462" y="1077820"/>
          <a:ext cx="4525963" cy="2370321"/>
        </a:xfrm>
        <a:prstGeom prst="flowChartManualOperati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smtClean="0"/>
            <a:t>Continue (CPAP)</a:t>
          </a:r>
        </a:p>
        <a:p>
          <a:pPr lvl="0" algn="ctr" defTabSz="622300">
            <a:lnSpc>
              <a:spcPct val="90000"/>
            </a:lnSpc>
            <a:spcBef>
              <a:spcPct val="0"/>
            </a:spcBef>
            <a:spcAft>
              <a:spcPct val="35000"/>
            </a:spcAft>
          </a:pPr>
          <a:r>
            <a:rPr lang="en-US" sz="1400" kern="1200" dirty="0" smtClean="0"/>
            <a:t>Fournit un débit uniforme de pression d'air positive continue, basé sur un besoin préétabli par des tests</a:t>
          </a:r>
          <a:endParaRPr lang="en-US" sz="1400" kern="1200" dirty="0"/>
        </a:p>
      </dsp:txBody>
      <dsp:txXfrm rot="16200000">
        <a:off x="-1075462" y="1077820"/>
        <a:ext cx="4525963" cy="2370321"/>
      </dsp:txXfrm>
    </dsp:sp>
    <dsp:sp modelId="{FE3021FE-9A5F-4DDA-8AEF-93F36B1E8CC0}">
      <dsp:nvSpPr>
        <dsp:cNvPr id="0" name=""/>
        <dsp:cNvSpPr/>
      </dsp:nvSpPr>
      <dsp:spPr>
        <a:xfrm rot="16200000">
          <a:off x="1547725" y="993741"/>
          <a:ext cx="4525963" cy="2538479"/>
        </a:xfrm>
        <a:prstGeom prst="flowChartManualOperati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smtClean="0"/>
            <a:t>Automatique (APAP)</a:t>
          </a:r>
        </a:p>
        <a:p>
          <a:pPr lvl="0" algn="ctr" defTabSz="622300">
            <a:lnSpc>
              <a:spcPct val="90000"/>
            </a:lnSpc>
            <a:spcBef>
              <a:spcPct val="0"/>
            </a:spcBef>
            <a:spcAft>
              <a:spcPct val="35000"/>
            </a:spcAft>
          </a:pPr>
          <a:r>
            <a:rPr lang="en-US" sz="1400" kern="1200" dirty="0" smtClean="0"/>
            <a:t>Surveille la respiration pour déterminer la quantité de pression d'air requise par le patient à tout moment</a:t>
          </a:r>
        </a:p>
        <a:p>
          <a:pPr lvl="0" algn="ctr" defTabSz="622300">
            <a:lnSpc>
              <a:spcPct val="90000"/>
            </a:lnSpc>
            <a:spcBef>
              <a:spcPct val="0"/>
            </a:spcBef>
            <a:spcAft>
              <a:spcPct val="35000"/>
            </a:spcAft>
          </a:pPr>
          <a:r>
            <a:rPr lang="en-US" sz="1400" kern="1200" dirty="0" smtClean="0"/>
            <a:t>S'adapte aux changements dans l'environnement ou aux besoins de pression d'air</a:t>
          </a:r>
          <a:endParaRPr lang="en-US" sz="1400" kern="1200" dirty="0"/>
        </a:p>
      </dsp:txBody>
      <dsp:txXfrm rot="16200000">
        <a:off x="1547725" y="993741"/>
        <a:ext cx="4525963" cy="2538479"/>
      </dsp:txXfrm>
    </dsp:sp>
    <dsp:sp modelId="{196717B1-2735-4157-B653-E1E3E57029BB}">
      <dsp:nvSpPr>
        <dsp:cNvPr id="0" name=""/>
        <dsp:cNvSpPr/>
      </dsp:nvSpPr>
      <dsp:spPr>
        <a:xfrm rot="16200000">
          <a:off x="4246406" y="1002327"/>
          <a:ext cx="4525963" cy="2521307"/>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b="1" kern="1200" dirty="0" smtClean="0"/>
            <a:t>Deux niveaux (VPAP)</a:t>
          </a:r>
        </a:p>
        <a:p>
          <a:pPr lvl="0" algn="ctr" defTabSz="622300">
            <a:lnSpc>
              <a:spcPct val="90000"/>
            </a:lnSpc>
            <a:spcBef>
              <a:spcPct val="0"/>
            </a:spcBef>
            <a:spcAft>
              <a:spcPct val="35000"/>
            </a:spcAft>
          </a:pPr>
          <a:r>
            <a:rPr lang="en-US" sz="1400" kern="1200" dirty="0" smtClean="0"/>
            <a:t>Fournit des pressions d'air réglées différemment pour l'inspiration et l'expiration, pour traiter les patients souffrant de troubles de santé précis et qui éprouvent un malaise avec la PAP</a:t>
          </a:r>
          <a:endParaRPr lang="en-US" sz="1400" kern="1200" dirty="0"/>
        </a:p>
      </dsp:txBody>
      <dsp:txXfrm rot="16200000">
        <a:off x="4246406" y="1002327"/>
        <a:ext cx="4525963" cy="252130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0A3378-ED92-4AB7-9516-7D6B00BC937C}" type="datetimeFigureOut">
              <a:rPr lang="en-US"/>
              <a:pPr>
                <a:defRPr/>
              </a:pPr>
              <a:t>6/19/2013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E335CAC-5C24-499B-AE55-C7B5D5AEA38F}"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a:t>
            </a:r>
            <a:r>
              <a:rPr lang="fr-CA" b="1" baseline="0" dirty="0" smtClean="0"/>
              <a:t> : </a:t>
            </a:r>
            <a:r>
              <a:rPr lang="fr-CA" dirty="0" smtClean="0"/>
              <a:t>« </a:t>
            </a:r>
            <a:r>
              <a:rPr lang="fr-CA" sz="1200" kern="1200" dirty="0" smtClean="0">
                <a:solidFill>
                  <a:schemeClr val="tx1"/>
                </a:solidFill>
                <a:latin typeface="+mn-lt"/>
                <a:ea typeface="+mn-ea"/>
                <a:cs typeface="+mn-cs"/>
              </a:rPr>
              <a:t>Le module 7 du Programme nord-américain de gestion de la fatigue traite de la gestion des troubles du sommeil par les transporteurs routiers.</a:t>
            </a:r>
            <a:r>
              <a:rPr lang="fr-CA" dirty="0" smtClean="0"/>
              <a:t> »</a:t>
            </a:r>
          </a:p>
        </p:txBody>
      </p:sp>
      <p:sp>
        <p:nvSpPr>
          <p:cNvPr id="10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7B0B1E-DC17-4088-9737-C7863DF6320C}"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fr-CA" b="1" dirty="0" smtClean="0"/>
              <a:t>Narration : </a:t>
            </a:r>
            <a:r>
              <a:rPr lang="fr-CA" dirty="0" smtClean="0"/>
              <a:t>« Plusieurs mesures préventives peuvent être prises pour éviter de souffrir d’AOS ou pour en réduire la gravité. L’AOS est fortement liée à un excédent de poids. Par conséquent, maintenir un poids santé en ayant un régime pauvre en gras et en faisant de l’exercice régulièrement aidera à prévenir l’AOS. L’alcool et les </a:t>
            </a:r>
            <a:r>
              <a:rPr lang="fr-CA" sz="1200" kern="1200" dirty="0" smtClean="0">
                <a:solidFill>
                  <a:schemeClr val="tx1"/>
                </a:solidFill>
                <a:effectLst/>
                <a:latin typeface="+mn-lt"/>
                <a:ea typeface="+mn-ea"/>
                <a:cs typeface="+mn-cs"/>
              </a:rPr>
              <a:t>sédatifs </a:t>
            </a:r>
            <a:r>
              <a:rPr lang="fr-CA" dirty="0" smtClean="0"/>
              <a:t>peuvent détendre les muscles de la gorge et ralentir la respiration durant le sommeil; aussi est-il préférable de les éviter avant d’aller dormir. L’usage des produits du tabac peut irriter davantage les voies respiratoires et détendre les muscles de la gorge qui gardent les voies respiratoires ouvertes; il est donc recommandé de les éviter. </a:t>
            </a:r>
          </a:p>
          <a:p>
            <a:r>
              <a:rPr lang="fr-CA" dirty="0" smtClean="0"/>
              <a:t>De plus, il faut éviter de dormir sur le dos, car cela augmente les possibilités de ronflement. Finalement, il est important de favoriser la respiration par le nez plutôt que par la bouche afin de garder les voies respiratoires nasales ouvertes. »</a:t>
            </a:r>
          </a:p>
          <a:p>
            <a:r>
              <a:rPr lang="fr-CA" b="1" dirty="0" smtClean="0"/>
              <a:t>_______________________</a:t>
            </a:r>
            <a:endParaRPr lang="en-US" dirty="0" smtClean="0"/>
          </a:p>
          <a:p>
            <a:r>
              <a:rPr lang="fr-CA" b="1" dirty="0" smtClean="0"/>
              <a:t>Points clés :</a:t>
            </a:r>
            <a:endParaRPr lang="en-US" dirty="0" smtClean="0"/>
          </a:p>
          <a:p>
            <a:r>
              <a:rPr lang="fr-CA" dirty="0" smtClean="0"/>
              <a:t>- Il est souhaitable de maintenir un poids santé ou de perdre du poids, si nécessaire.</a:t>
            </a:r>
            <a:endParaRPr lang="en-US" dirty="0" smtClean="0"/>
          </a:p>
          <a:p>
            <a:r>
              <a:rPr lang="fr-CA" dirty="0" smtClean="0"/>
              <a:t>- L’alcool et les </a:t>
            </a:r>
            <a:r>
              <a:rPr lang="fr-CA" sz="1200" kern="1200" dirty="0" smtClean="0">
                <a:solidFill>
                  <a:schemeClr val="tx1"/>
                </a:solidFill>
                <a:effectLst/>
                <a:latin typeface="+mn-lt"/>
                <a:ea typeface="+mn-ea"/>
                <a:cs typeface="+mn-cs"/>
              </a:rPr>
              <a:t>sédatifs </a:t>
            </a:r>
            <a:r>
              <a:rPr lang="fr-CA" dirty="0" smtClean="0"/>
              <a:t>peuvent détendre les muscles de la gorge et ralentir la respiration.</a:t>
            </a:r>
            <a:endParaRPr lang="en-US" dirty="0" smtClean="0"/>
          </a:p>
          <a:p>
            <a:r>
              <a:rPr lang="fr-CA" dirty="0" smtClean="0"/>
              <a:t>- La nicotine détend les muscles de la gorge qui maintiennent les voies respiratoires ouvertes.</a:t>
            </a:r>
            <a:endParaRPr lang="en-US" dirty="0" smtClean="0"/>
          </a:p>
          <a:p>
            <a:r>
              <a:rPr lang="fr-CA" dirty="0" smtClean="0"/>
              <a:t>- Le fait de dormir sur le dos peut augmenter le ronflement.</a:t>
            </a:r>
            <a:endParaRPr lang="en-US" dirty="0" smtClean="0"/>
          </a:p>
          <a:p>
            <a:r>
              <a:rPr lang="fr-CA" dirty="0" smtClean="0"/>
              <a:t> </a:t>
            </a:r>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DAA4A4-9740-4AA0-96C8-06B0D2C5DF0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Plusieurs traitements sont recommandés pour l’AOS. L’excédent de poids est fortement associé à cette maladie; par conséquent, une perte de poids peut diminuer sa gravité et réduire le ronflement. Les appareils buccaux et dentaires qui sont portés pendant le sommeil dans le but de replacer la mâchoire et de garder les voies respiratoires ouvertes sont aussi recommandés pour traiter l’AOS légère. Enfin, des chirurgies pour corriger l’anatomie des voies respiratoires ou pour perdre du poids sont des options invasives qui peuvent être recommandées comme traitement complémentaire à d’autres mesures visant à traiter l’AOS. »</a:t>
            </a:r>
          </a:p>
          <a:p>
            <a:r>
              <a:rPr lang="fr-CA" b="1" dirty="0" smtClean="0"/>
              <a:t>_______________________</a:t>
            </a:r>
            <a:endParaRPr lang="en-US" dirty="0" smtClean="0"/>
          </a:p>
          <a:p>
            <a:r>
              <a:rPr lang="fr-CA" b="1" dirty="0" smtClean="0"/>
              <a:t>Points clés :</a:t>
            </a:r>
            <a:endParaRPr lang="en-US" dirty="0" smtClean="0"/>
          </a:p>
          <a:p>
            <a:r>
              <a:rPr lang="fr-CA" dirty="0" smtClean="0"/>
              <a:t>Traitements pour l’AOS :</a:t>
            </a:r>
            <a:endParaRPr lang="en-US" dirty="0" smtClean="0"/>
          </a:p>
          <a:p>
            <a:r>
              <a:rPr lang="fr-CA" dirty="0" smtClean="0"/>
              <a:t>- Perte de poids.</a:t>
            </a:r>
            <a:endParaRPr lang="en-US" dirty="0" smtClean="0"/>
          </a:p>
          <a:p>
            <a:r>
              <a:rPr lang="fr-CA" dirty="0" smtClean="0"/>
              <a:t>- Appareils buccaux ou dentaires.</a:t>
            </a:r>
            <a:endParaRPr lang="en-US" dirty="0" smtClean="0"/>
          </a:p>
          <a:p>
            <a:r>
              <a:rPr lang="fr-CA" dirty="0" smtClean="0"/>
              <a:t>- Chirurgie.</a:t>
            </a:r>
            <a:endParaRPr lang="en-US" dirty="0" smtClean="0"/>
          </a:p>
          <a:p>
            <a:r>
              <a:rPr lang="fr-CA" dirty="0" smtClean="0"/>
              <a:t> </a:t>
            </a:r>
            <a:endParaRPr lang="en-US" dirty="0" smtClean="0"/>
          </a:p>
          <a:p>
            <a:endParaRPr lang="en-US" dirty="0" smtClean="0"/>
          </a:p>
          <a:p>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79BB54-550E-4065-A8CA-34CD0BB2F6FA}"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a:t>
            </a:r>
            <a:r>
              <a:rPr lang="fr-CA" sz="1200" kern="1200" dirty="0" smtClean="0">
                <a:solidFill>
                  <a:schemeClr val="tx1"/>
                </a:solidFill>
                <a:latin typeface="+mn-lt"/>
                <a:ea typeface="+mn-ea"/>
                <a:cs typeface="+mn-cs"/>
              </a:rPr>
              <a:t>L’appareil à pression d’air positive, ou appareil PAP, constitue le traitement le plus efficace et le plus souvent prescrit pour l’AOS. Cet appareil fournit un débit d’air pressurisé aux voies respiratoires par l’intermédiaire d’un conduit relié à un masque afin d’empêcher les voies respiratoires de s’affaisser et, ainsi, d’éviter le ronflement pendant le sommeil.</a:t>
            </a:r>
            <a:r>
              <a:rPr lang="fr-CA" dirty="0" smtClean="0"/>
              <a:t> » </a:t>
            </a:r>
          </a:p>
          <a:p>
            <a:r>
              <a:rPr lang="fr-CA" b="1" dirty="0" smtClean="0"/>
              <a:t>_______________________</a:t>
            </a:r>
            <a:endParaRPr lang="en-US" sz="1100" dirty="0" smtClean="0"/>
          </a:p>
          <a:p>
            <a:r>
              <a:rPr lang="fr-CA" b="1" dirty="0" smtClean="0"/>
              <a:t>Complément d’information :</a:t>
            </a:r>
            <a:endParaRPr lang="en-US" sz="1100" dirty="0" smtClean="0"/>
          </a:p>
          <a:p>
            <a:r>
              <a:rPr lang="fr-CA" dirty="0" smtClean="0"/>
              <a:t>Le traitement avec un appareil PAP est considéré comme étant le plus efficace pour traiter l’AOS.</a:t>
            </a:r>
            <a:endParaRPr lang="en-US" sz="1100" dirty="0" smtClean="0"/>
          </a:p>
          <a:p>
            <a:r>
              <a:rPr lang="fr-CA" dirty="0" smtClean="0"/>
              <a:t> </a:t>
            </a:r>
            <a:endParaRPr lang="en-US" sz="1100" dirty="0" smtClean="0"/>
          </a:p>
          <a:p>
            <a:pPr marL="0" lvl="1"/>
            <a:endParaRPr lang="en-US" sz="2600"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1ED912-5FB2-4F1B-8E28-F4F6586D1D48}"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fr-CA" b="1" dirty="0" smtClean="0"/>
              <a:t>Narration : </a:t>
            </a:r>
            <a:r>
              <a:rPr lang="fr-CA" dirty="0" smtClean="0"/>
              <a:t>« Les patients peuvent avoir de la difficulté à dormir quand ils commencent un traitement au moyen d’un appareil PAP. Le fait de porter un masque peut se révéler inconfortable au début. Ainsi, de nombreux patients essaient quelques modèles de masques différents avant de trouver celui qui leur convient. Certains signalent des effets secondaires désagréables pendant que leur corps s’adapte au traitement, notamment une irritation cutanée sur le visage autour du masque, une congestion ou un écoulement nasal, des yeux secs ou une sensation de suffocation. Souvent, de simples ajustements, comme le nettoyage quotidien de l’appareil PAP, l’utilisation d’eau distillée et le réglage du niveau d’humidité sur l’appareil, peuvent éliminer ces effets secondaires. En effet, un niveau d’humidité inadéquat dans l’air fourni peut facilement être corrigé pour répondre aux besoins individuels. En outre, certains patients trouvent que le nettoyage de l’appareil est agaçant. Finalement, les conducteurs de véhicules lourds n’aiment</a:t>
            </a:r>
            <a:r>
              <a:rPr lang="fr-CA" b="1" dirty="0" smtClean="0"/>
              <a:t> </a:t>
            </a:r>
            <a:r>
              <a:rPr lang="fr-CA" dirty="0" smtClean="0"/>
              <a:t>pas vraiment être branchés à un appareil et devoir le transporter entre la cabine du véhicule et la maison pour l’utiliser pendant la nuit. »</a:t>
            </a:r>
          </a:p>
          <a:p>
            <a:r>
              <a:rPr lang="fr-CA" b="1" dirty="0" smtClean="0"/>
              <a:t>_______________________</a:t>
            </a:r>
            <a:endParaRPr lang="en-US" dirty="0" smtClean="0"/>
          </a:p>
          <a:p>
            <a:r>
              <a:rPr lang="fr-CA" b="1" dirty="0" smtClean="0"/>
              <a:t>Points clés :</a:t>
            </a:r>
            <a:endParaRPr lang="en-US" dirty="0" smtClean="0"/>
          </a:p>
          <a:p>
            <a:r>
              <a:rPr lang="fr-CA" dirty="0" smtClean="0"/>
              <a:t>Obstacles au respect du traitement de l’AOS avec un appareil PAP :</a:t>
            </a:r>
            <a:endParaRPr lang="en-US" dirty="0" smtClean="0"/>
          </a:p>
          <a:p>
            <a:r>
              <a:rPr lang="fr-CA" dirty="0" smtClean="0"/>
              <a:t>- La difficulté à dormir.</a:t>
            </a:r>
            <a:endParaRPr lang="en-US" dirty="0" smtClean="0"/>
          </a:p>
          <a:p>
            <a:r>
              <a:rPr lang="fr-CA" dirty="0" smtClean="0"/>
              <a:t>- Un mauvais ajustement du masque ou un masque inapproprié.</a:t>
            </a:r>
            <a:endParaRPr lang="en-US" dirty="0" smtClean="0"/>
          </a:p>
          <a:p>
            <a:r>
              <a:rPr lang="fr-CA" dirty="0" smtClean="0"/>
              <a:t>- Les effets secondaires.</a:t>
            </a:r>
            <a:endParaRPr lang="en-US" dirty="0" smtClean="0"/>
          </a:p>
          <a:p>
            <a:r>
              <a:rPr lang="fr-CA" dirty="0" smtClean="0"/>
              <a:t>- Une humidification inappropriée de l’air.</a:t>
            </a:r>
            <a:endParaRPr lang="en-US" dirty="0" smtClean="0"/>
          </a:p>
          <a:p>
            <a:r>
              <a:rPr lang="fr-CA" dirty="0" smtClean="0"/>
              <a:t>- Le nettoyage ou l’entretien.</a:t>
            </a:r>
            <a:endParaRPr lang="en-US" dirty="0" smtClean="0"/>
          </a:p>
          <a:p>
            <a:r>
              <a:rPr lang="fr-CA" dirty="0" smtClean="0"/>
              <a:t>- Le fait d’être branché à un appareil.</a:t>
            </a:r>
            <a:endParaRPr lang="en-US" dirty="0" smtClean="0"/>
          </a:p>
          <a:p>
            <a:r>
              <a:rPr lang="fr-CA" dirty="0" smtClean="0"/>
              <a:t> </a:t>
            </a:r>
            <a:endParaRPr lang="en-US"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CB1CEE-123A-4783-97EC-F8F5DE8CB212}"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a. </a:t>
            </a:r>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E6BE18-A649-42EE-A08C-5F039C98A8BD}"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d.</a:t>
            </a:r>
            <a:endParaRPr lang="en-US" dirty="0" smtClean="0"/>
          </a:p>
          <a:p>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1948DF-9D42-4303-B1D6-DFFDC1E5C17F}"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a.</a:t>
            </a:r>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3C94F7-B990-4687-B325-A476FFBF5241}"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b.</a:t>
            </a:r>
            <a:endParaRPr lang="en-US" dirty="0"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863840-B179-4726-9594-1274AD132892}"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c.</a:t>
            </a:r>
            <a:endParaRPr lang="en-US" dirty="0"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EFE618-34DC-4AA7-9E27-64D71CB32986}"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fr-CA" sz="1000" b="1" dirty="0" smtClean="0"/>
              <a:t>Narration : </a:t>
            </a:r>
            <a:r>
              <a:rPr lang="fr-CA" sz="1000" dirty="0" smtClean="0"/>
              <a:t>« </a:t>
            </a:r>
            <a:r>
              <a:rPr lang="fr-CA" sz="1200" kern="1200" dirty="0" smtClean="0">
                <a:solidFill>
                  <a:schemeClr val="tx1"/>
                </a:solidFill>
                <a:latin typeface="+mn-lt"/>
                <a:ea typeface="+mn-ea"/>
                <a:cs typeface="+mn-cs"/>
              </a:rPr>
              <a:t>La leçon 2 traitera des responsabilités de l’entreprise de transport routier dans la gestion des troubles du sommeil. </a:t>
            </a:r>
            <a:r>
              <a:rPr lang="fr-CA" sz="1000" dirty="0" smtClean="0"/>
              <a:t>»</a:t>
            </a:r>
          </a:p>
          <a:p>
            <a:pPr>
              <a:lnSpc>
                <a:spcPct val="80000"/>
              </a:lnSpc>
            </a:pPr>
            <a:r>
              <a:rPr lang="en-US" sz="1000" dirty="0" smtClean="0"/>
              <a:t> </a:t>
            </a:r>
            <a:endParaRPr lang="fr-CA" sz="1000" dirty="0" smtClean="0"/>
          </a:p>
          <a:p>
            <a:pPr>
              <a:lnSpc>
                <a:spcPct val="80000"/>
              </a:lnSpc>
            </a:pPr>
            <a:r>
              <a:rPr lang="fr-CA" sz="1000" b="1" dirty="0" smtClean="0"/>
              <a:t>_______________________</a:t>
            </a:r>
            <a:endParaRPr lang="en-US" sz="1000" dirty="0" smtClean="0"/>
          </a:p>
          <a:p>
            <a:pPr>
              <a:lnSpc>
                <a:spcPct val="80000"/>
              </a:lnSpc>
            </a:pPr>
            <a:r>
              <a:rPr lang="fr-CA" sz="1000" b="1" dirty="0" smtClean="0"/>
              <a:t>Points clés :</a:t>
            </a:r>
            <a:endParaRPr lang="en-US" sz="1000" dirty="0" smtClean="0"/>
          </a:p>
          <a:p>
            <a:pPr>
              <a:lnSpc>
                <a:spcPct val="80000"/>
              </a:lnSpc>
            </a:pPr>
            <a:r>
              <a:rPr lang="fr-CA" sz="1000" dirty="0" smtClean="0"/>
              <a:t>Contenu de la leçon 2 :</a:t>
            </a:r>
            <a:endParaRPr lang="en-US" sz="1000" dirty="0" smtClean="0"/>
          </a:p>
          <a:p>
            <a:pPr>
              <a:lnSpc>
                <a:spcPct val="80000"/>
              </a:lnSpc>
            </a:pPr>
            <a:r>
              <a:rPr lang="fr-CA" sz="1000" dirty="0" smtClean="0"/>
              <a:t>- Conséquences des troubles du sommeil sur la santé.</a:t>
            </a:r>
            <a:endParaRPr lang="en-US" sz="1000" dirty="0" smtClean="0"/>
          </a:p>
          <a:p>
            <a:pPr>
              <a:lnSpc>
                <a:spcPct val="80000"/>
              </a:lnSpc>
            </a:pPr>
            <a:r>
              <a:rPr lang="fr-CA" sz="1000" dirty="0" smtClean="0"/>
              <a:t>- Conséquences des troubles du sommeil sur la sécurité.</a:t>
            </a:r>
            <a:endParaRPr lang="en-US" sz="1000" dirty="0" smtClean="0"/>
          </a:p>
          <a:p>
            <a:pPr>
              <a:lnSpc>
                <a:spcPct val="80000"/>
              </a:lnSpc>
            </a:pPr>
            <a:r>
              <a:rPr lang="fr-CA" sz="1000" dirty="0" smtClean="0"/>
              <a:t>- Importance du dépistage, du diagnostic et du traitement des troubles du sommeil dans l’industrie du transport routier.</a:t>
            </a:r>
            <a:endParaRPr lang="en-US" sz="1000" dirty="0" smtClean="0"/>
          </a:p>
          <a:p>
            <a:pPr>
              <a:lnSpc>
                <a:spcPct val="80000"/>
              </a:lnSpc>
            </a:pPr>
            <a:r>
              <a:rPr lang="fr-CA" sz="1000" dirty="0" smtClean="0"/>
              <a:t>- Rendement de l’investissement.</a:t>
            </a:r>
            <a:endParaRPr lang="en-US" sz="1000" dirty="0" smtClean="0"/>
          </a:p>
          <a:p>
            <a:pPr>
              <a:lnSpc>
                <a:spcPct val="80000"/>
              </a:lnSpc>
            </a:pPr>
            <a:r>
              <a:rPr lang="fr-CA" sz="1000" dirty="0" smtClean="0"/>
              <a:t>- Problèmes potentiels de responsabilité juridique liés à la mise en œuvre d’un programme de gestion des troubles du sommeil pour les conducteurs.</a:t>
            </a:r>
            <a:endParaRPr lang="en-US" sz="1000" dirty="0" smtClean="0"/>
          </a:p>
          <a:p>
            <a:pPr>
              <a:lnSpc>
                <a:spcPct val="80000"/>
              </a:lnSpc>
            </a:pPr>
            <a:r>
              <a:rPr lang="fr-CA" sz="1000" dirty="0" smtClean="0"/>
              <a:t>- Principes de base de la gestion du risque.</a:t>
            </a:r>
            <a:endParaRPr lang="en-US" sz="1000" dirty="0"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014216-5B99-4D89-A403-BE3570D2F87F}"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r>
              <a:rPr lang="fr-CA" b="1" dirty="0" smtClean="0"/>
              <a:t>Narration : </a:t>
            </a:r>
            <a:r>
              <a:rPr lang="fr-CA" dirty="0" smtClean="0"/>
              <a:t>« </a:t>
            </a:r>
            <a:r>
              <a:rPr lang="fr-CA" sz="1200" kern="1200" dirty="0" smtClean="0">
                <a:solidFill>
                  <a:schemeClr val="tx1"/>
                </a:solidFill>
                <a:latin typeface="+mn-lt"/>
                <a:ea typeface="+mn-ea"/>
                <a:cs typeface="+mn-cs"/>
              </a:rPr>
              <a:t>Les sigles suivants sont utilisés tout au long du module 7. Vous pouvez imprimer cette diapositive si vous voulez avoir leur définition sous la main tout au long du cours. Vous pourrez aussi revenir à cette diapositive au besoin. »</a:t>
            </a:r>
            <a:endParaRPr lang="fr-FR" b="1" dirty="0" smtClean="0"/>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BB9E17-5FCD-4A52-98DC-840E2C9FFA1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fr-CA" b="1" dirty="0" smtClean="0"/>
              <a:t>Narration : </a:t>
            </a:r>
            <a:r>
              <a:rPr lang="fr-CA" dirty="0" smtClean="0"/>
              <a:t>« De nombreuses conséquences néfastes sur la santé accompagnent l’AOS et aggravent celle-ci, notamment l’obésité, les maladies cardiovasculaires, les maladies métaboliques, une mauvaise qualité de vie, la dépression clinique et l’impuissance.</a:t>
            </a:r>
          </a:p>
          <a:p>
            <a:r>
              <a:rPr lang="fr-CA" dirty="0" smtClean="0"/>
              <a:t>L’obésité est un important facteur prédictif de l’AOS. En effet, environ 60 % des personnes souffrant d’AOS sont également obèses. L’AOS peut aussi aggraver l’obésité en rendant plus difficile la pratique d’activité physique et en réduisant le niveau d’énergie. Elle peut également occasionner une mauvaise alimentation en raison de ses effets sur les hormones qui influencent la régulation de l’appétit. En effet, elle peut stimuler l’appétit en affectant les signaux indiquant que vous avez assez mangé. L’AOS peut aussi favoriser l’obésité en perturbant le métabolisme du glucose et en favorisant le stockage de gras pendant le sommeil.</a:t>
            </a:r>
          </a:p>
          <a:p>
            <a:r>
              <a:rPr lang="fr-CA" dirty="0" smtClean="0"/>
              <a:t>L’AOS est aussi fortement associée aux maladies cardiovasculaires. Elle est un facteur de risque connu d’hypertension, de maladies coronariennes, d’irrégularité du rythme cardiaque et d’accidents vasculaires cérébraux. Le corps ressent les agents stressants liés à l’AOS, notamment une réduction d’oxygène dans les tissus et une activité accrue du système sympathique qui fait augmenter la tension artérielle et la fréquence cardiaque. Ces agents stressants sont déclenchés par les apnées qui se produisent pendant le sommeil, mais ils agissent aussi pendant les heures d’éveil, risquant ainsi de compromettre davantage le système cardiovasculaire. » </a:t>
            </a:r>
          </a:p>
          <a:p>
            <a:r>
              <a:rPr lang="fr-CA" b="1" dirty="0" smtClean="0"/>
              <a:t>_______________________</a:t>
            </a:r>
            <a:endParaRPr lang="en-US" sz="1100" dirty="0" smtClean="0"/>
          </a:p>
          <a:p>
            <a:r>
              <a:rPr lang="fr-CA" b="1" dirty="0" smtClean="0"/>
              <a:t>Points clés :</a:t>
            </a:r>
            <a:endParaRPr lang="en-US" sz="1100" dirty="0" smtClean="0"/>
          </a:p>
          <a:p>
            <a:r>
              <a:rPr lang="fr-CA" dirty="0" smtClean="0"/>
              <a:t>Conséquences néfastes de l’AOS sur la santé :</a:t>
            </a:r>
            <a:endParaRPr lang="en-US" sz="1100" dirty="0" smtClean="0"/>
          </a:p>
          <a:p>
            <a:pPr>
              <a:buFontTx/>
              <a:buChar char="-"/>
            </a:pPr>
            <a:r>
              <a:rPr lang="fr-CA" dirty="0" smtClean="0"/>
              <a:t> Obésité :</a:t>
            </a:r>
            <a:endParaRPr lang="en-US" sz="1100" dirty="0" smtClean="0"/>
          </a:p>
          <a:p>
            <a:pPr marL="628650" lvl="1" indent="-171450">
              <a:buFontTx/>
              <a:buChar char="•"/>
            </a:pPr>
            <a:r>
              <a:rPr lang="fr-CA" dirty="0" smtClean="0"/>
              <a:t>Un facteur prédictif de l’AOS.</a:t>
            </a:r>
            <a:endParaRPr lang="en-US" sz="1100" dirty="0" smtClean="0"/>
          </a:p>
          <a:p>
            <a:pPr marL="628650" lvl="1" indent="-171450">
              <a:buFontTx/>
              <a:buChar char="•"/>
            </a:pPr>
            <a:r>
              <a:rPr lang="fr-CA" dirty="0" smtClean="0"/>
              <a:t>L’AOS réduit l’activité physique et l’énergie, et occasionne une mauvaise alimentation.</a:t>
            </a:r>
            <a:endParaRPr lang="en-US" sz="1100" dirty="0" smtClean="0"/>
          </a:p>
          <a:p>
            <a:pPr marL="628650" lvl="1" indent="-171450">
              <a:buFontTx/>
              <a:buChar char="•"/>
            </a:pPr>
            <a:r>
              <a:rPr lang="fr-CA" dirty="0" smtClean="0"/>
              <a:t>L’AOS perturbe le métabolisme du glucose, ce qui favorise l’obésité. </a:t>
            </a:r>
            <a:endParaRPr lang="en-US" sz="1100" dirty="0" smtClean="0"/>
          </a:p>
          <a:p>
            <a:pPr>
              <a:buFontTx/>
              <a:buChar char="-"/>
            </a:pPr>
            <a:r>
              <a:rPr lang="fr-CA" dirty="0" smtClean="0"/>
              <a:t> Maladies cardiovasculaires :</a:t>
            </a:r>
            <a:endParaRPr lang="en-US" sz="1100" dirty="0" smtClean="0"/>
          </a:p>
          <a:p>
            <a:pPr marL="628650" lvl="1" indent="-171450">
              <a:buFontTx/>
              <a:buChar char="•"/>
            </a:pPr>
            <a:r>
              <a:rPr lang="fr-CA" dirty="0" smtClean="0"/>
              <a:t>Hypertension artérielle.</a:t>
            </a:r>
            <a:endParaRPr lang="en-US" sz="1100" dirty="0" smtClean="0"/>
          </a:p>
          <a:p>
            <a:pPr marL="628650" lvl="1" indent="-171450">
              <a:buFontTx/>
              <a:buChar char="•"/>
            </a:pPr>
            <a:r>
              <a:rPr lang="fr-CA" dirty="0" smtClean="0"/>
              <a:t>Maladies coronariennes.</a:t>
            </a:r>
            <a:endParaRPr lang="en-US" sz="1100" dirty="0" smtClean="0"/>
          </a:p>
          <a:p>
            <a:pPr marL="628650" lvl="1" indent="-171450">
              <a:buFontTx/>
              <a:buChar char="•"/>
            </a:pPr>
            <a:r>
              <a:rPr lang="fr-CA" dirty="0" smtClean="0"/>
              <a:t>Rythme cardiaque anormal.</a:t>
            </a:r>
            <a:endParaRPr lang="en-US" sz="1100" dirty="0" smtClean="0"/>
          </a:p>
          <a:p>
            <a:pPr marL="628650" lvl="1" indent="-171450">
              <a:buFontTx/>
              <a:buChar char="•"/>
            </a:pPr>
            <a:r>
              <a:rPr lang="fr-CA" dirty="0" smtClean="0"/>
              <a:t>Accidents vasculaires cérébraux.</a:t>
            </a:r>
          </a:p>
          <a:p>
            <a:pPr marL="628650" lvl="1" indent="-171450"/>
            <a:endParaRPr lang="en-US" sz="1100" dirty="0" smtClean="0"/>
          </a:p>
          <a:p>
            <a:r>
              <a:rPr lang="fr-CA" b="1" dirty="0" smtClean="0"/>
              <a:t>Source :</a:t>
            </a:r>
            <a:r>
              <a:rPr lang="en-US" sz="1100" dirty="0" smtClean="0"/>
              <a:t> </a:t>
            </a:r>
            <a:r>
              <a:rPr lang="en-CA" dirty="0" smtClean="0"/>
              <a:t>Young</a:t>
            </a:r>
            <a:r>
              <a:rPr lang="fr-CA" dirty="0" smtClean="0"/>
              <a:t> </a:t>
            </a:r>
            <a:r>
              <a:rPr lang="fr-CA" i="1" dirty="0" smtClean="0"/>
              <a:t>et al.</a:t>
            </a:r>
            <a:r>
              <a:rPr lang="fr-CA" dirty="0" smtClean="0"/>
              <a:t> (2002).</a:t>
            </a:r>
            <a:endParaRPr lang="en-US" sz="1100" dirty="0" smtClean="0"/>
          </a:p>
          <a:p>
            <a:endParaRPr lang="en-US" sz="1100"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6B5C8E-8C44-40D5-9FE7-208AAC3681C4}"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De plus, l’AOS est fortement liée aux maladies métaboliques et représente un facteur de risque pour le diabète de type II et la résistance à l’insuline. En effet, elle réduit la disponibilité de l’oxygène dans les tissus du corps, ce qui affecte la tolérance au glucose et la sensibilité à l’insuline.</a:t>
            </a:r>
          </a:p>
          <a:p>
            <a:r>
              <a:rPr lang="fr-CA" dirty="0" smtClean="0"/>
              <a:t>Les personnes souffrant d’AOS non traitée sont également souvent sujettes à la somnolence diurne excessive et peuvent être incapables de se concentrer sur les tâches quotidiennes, ce qui est susceptible de les conduire à considérer qu’elles ont une mauvaise qualité de vie. Cette fatigue et cette frustration peuvent aussi provoquer un sentiment de tristesse ou de la dépression.</a:t>
            </a:r>
          </a:p>
          <a:p>
            <a:r>
              <a:rPr lang="fr-CA" dirty="0" smtClean="0"/>
              <a:t>L’AOS peut avoir une influence défavorable sur la libido et la performance sexuelle en affectant l’humeur et en réduisant le niveau de testostérone. »</a:t>
            </a:r>
          </a:p>
          <a:p>
            <a:r>
              <a:rPr lang="fr-CA" b="1" dirty="0" smtClean="0"/>
              <a:t>_______________________</a:t>
            </a:r>
            <a:endParaRPr lang="en-US" dirty="0" smtClean="0"/>
          </a:p>
          <a:p>
            <a:r>
              <a:rPr lang="fr-CA" b="1" dirty="0" smtClean="0"/>
              <a:t>Points clés :</a:t>
            </a:r>
            <a:endParaRPr lang="en-US" dirty="0" smtClean="0"/>
          </a:p>
          <a:p>
            <a:r>
              <a:rPr lang="fr-CA" dirty="0" smtClean="0"/>
              <a:t>Conséquences néfastes de l’AOS sur la santé :</a:t>
            </a:r>
            <a:endParaRPr lang="en-US" dirty="0" smtClean="0"/>
          </a:p>
          <a:p>
            <a:r>
              <a:rPr lang="fr-CA" dirty="0" smtClean="0"/>
              <a:t>- Les maladies métaboliques.</a:t>
            </a:r>
            <a:endParaRPr lang="en-US" dirty="0" smtClean="0"/>
          </a:p>
          <a:p>
            <a:r>
              <a:rPr lang="fr-CA" dirty="0" smtClean="0"/>
              <a:t>- Une mauvaise qualité de vie.</a:t>
            </a:r>
            <a:endParaRPr lang="en-US" dirty="0" smtClean="0"/>
          </a:p>
          <a:p>
            <a:r>
              <a:rPr lang="fr-CA" dirty="0" smtClean="0"/>
              <a:t>- La dépression clinique.</a:t>
            </a:r>
            <a:endParaRPr lang="en-US" dirty="0" smtClean="0"/>
          </a:p>
          <a:p>
            <a:r>
              <a:rPr lang="fr-CA" dirty="0" smtClean="0"/>
              <a:t>- Une diminution de la libido et de la performance sexuelle. </a:t>
            </a:r>
            <a:endParaRPr lang="en-US" dirty="0" smtClean="0"/>
          </a:p>
          <a:p>
            <a:r>
              <a:rPr lang="fr-CA" dirty="0" smtClean="0"/>
              <a:t> </a:t>
            </a:r>
            <a:endParaRPr lang="en-US" dirty="0"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1AAE5D-03A8-4EB1-AD8C-9942106F8CAA}"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fr-CA" b="1" dirty="0" smtClean="0"/>
              <a:t>Narration : </a:t>
            </a:r>
            <a:r>
              <a:rPr lang="fr-CA" dirty="0" smtClean="0"/>
              <a:t>« En plus de ses effets sur la santé, l’AOS non traitée peut avoir plusieurs conséquences préoccupantes sur la sécurité dans l’industrie du transport routier. La somnolence diurne, ou de jour, l’un des principaux symptômes de l’AOS, augmente le risque de s’endormir au volant, particulièrement chez les conducteurs de véhicules lourds qui travaillent pendant de longues périodes. L’altération des fonctions cognitives qui accompagne souvent l’AOS non traitée, notamment les troubles de mémoire, le manque d’attention et de concentration, la perturbation des facultés intellectuelles et de la capacité à résoudre un problème ainsi que l’affaiblissement des habiletés motrices, peut affecter les fonctions et les capacités qui sont nécessaires à une conduite sécuritaire. La recherche scientifique a démontré que, dans la population en général, les personnes souffrant d’AOS sont de deux à sept fois plus susceptibles d’être impliquées dans un accident que celles qui n’en souffrent pas. »</a:t>
            </a:r>
          </a:p>
          <a:p>
            <a:r>
              <a:rPr lang="fr-CA" b="1" dirty="0" smtClean="0"/>
              <a:t>_______________________</a:t>
            </a:r>
            <a:endParaRPr lang="en-US" sz="1100" dirty="0" smtClean="0"/>
          </a:p>
          <a:p>
            <a:r>
              <a:rPr lang="fr-CA" b="1" dirty="0" smtClean="0"/>
              <a:t>Points clés :</a:t>
            </a:r>
            <a:endParaRPr lang="en-US" sz="1100" dirty="0" smtClean="0"/>
          </a:p>
          <a:p>
            <a:pPr>
              <a:buFontTx/>
              <a:buChar char="-"/>
            </a:pPr>
            <a:r>
              <a:rPr lang="fr-CA" dirty="0" smtClean="0"/>
              <a:t> SDE :</a:t>
            </a:r>
            <a:endParaRPr lang="en-US" sz="1100" dirty="0" smtClean="0"/>
          </a:p>
          <a:p>
            <a:pPr marL="628650" lvl="1" indent="-171450">
              <a:buFontTx/>
              <a:buChar char="•"/>
            </a:pPr>
            <a:r>
              <a:rPr lang="fr-CA" dirty="0" smtClean="0"/>
              <a:t>Le symptôme le plus commun de l’AOS.</a:t>
            </a:r>
            <a:endParaRPr lang="en-US" sz="1100" dirty="0" smtClean="0"/>
          </a:p>
          <a:p>
            <a:pPr marL="628650" lvl="1" indent="-171450">
              <a:buFontTx/>
              <a:buChar char="•"/>
            </a:pPr>
            <a:r>
              <a:rPr lang="fr-CA" dirty="0" smtClean="0"/>
              <a:t>Un des risques les plus importants est la somnolence au volant.</a:t>
            </a:r>
            <a:endParaRPr lang="en-US" sz="1100" dirty="0" smtClean="0"/>
          </a:p>
          <a:p>
            <a:pPr>
              <a:buFontTx/>
              <a:buChar char="-"/>
            </a:pPr>
            <a:r>
              <a:rPr lang="fr-CA" dirty="0" smtClean="0"/>
              <a:t> Détérioration de la performance de conduite :</a:t>
            </a:r>
            <a:endParaRPr lang="en-US" sz="1100" dirty="0" smtClean="0"/>
          </a:p>
          <a:p>
            <a:pPr marL="628650" lvl="1" indent="-171450">
              <a:buFontTx/>
              <a:buChar char="•"/>
            </a:pPr>
            <a:r>
              <a:rPr lang="fr-CA" dirty="0" smtClean="0"/>
              <a:t>Les personnes souffrant d’AOS sont de deux à sept fois plus susceptibles d’être impliquées dans un accident.</a:t>
            </a:r>
            <a:endParaRPr lang="en-US" sz="1100" dirty="0" smtClean="0"/>
          </a:p>
          <a:p>
            <a:endParaRPr lang="en-CA" b="1" dirty="0" smtClean="0"/>
          </a:p>
          <a:p>
            <a:r>
              <a:rPr lang="en-CA" b="1" dirty="0" smtClean="0"/>
              <a:t>Source :</a:t>
            </a:r>
            <a:r>
              <a:rPr lang="en-US" sz="1100" dirty="0" smtClean="0"/>
              <a:t> </a:t>
            </a:r>
            <a:r>
              <a:rPr lang="en-CA" dirty="0" err="1" smtClean="0"/>
              <a:t>Drobrich</a:t>
            </a:r>
            <a:r>
              <a:rPr lang="en-CA" dirty="0" smtClean="0"/>
              <a:t> et Rancourt</a:t>
            </a:r>
            <a:r>
              <a:rPr lang="fr-CA" dirty="0" smtClean="0"/>
              <a:t> (2007).</a:t>
            </a:r>
            <a:endParaRPr lang="en-US" sz="1100" dirty="0" smtClean="0"/>
          </a:p>
          <a:p>
            <a:r>
              <a:rPr lang="fr-CA" dirty="0" smtClean="0"/>
              <a:t> </a:t>
            </a:r>
            <a:endParaRPr lang="en-US" dirty="0"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23E319-4D5A-4293-B4A7-6E98CF53D892}"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fr-CA" b="1" dirty="0" smtClean="0"/>
              <a:t>Narration : </a:t>
            </a:r>
            <a:r>
              <a:rPr lang="fr-CA" dirty="0" smtClean="0"/>
              <a:t>« L’augmentation du temps de réaction chez les personnes souffrant d’AOS non traitée représente aussi un problème de sécurité. La recherche indique que l’AOS non traitée augmente le temps global de réaction des conducteurs à des niveaux analogues à ceux de conducteurs qui sont légalement en état d’ébriété! Il a aussi été établi que les accidents causés par l’AOS se caractérisent presque toujours par l’absence de traces de freinage, le conducteur s’étant probablement endormi au volant. Cela peut augmenter la gravité de l’accident en matière de dommages, de coûts et de décès. »		</a:t>
            </a:r>
            <a:endParaRPr lang="en-US" dirty="0" smtClean="0"/>
          </a:p>
          <a:p>
            <a:r>
              <a:rPr lang="fr-CA" b="1" dirty="0" smtClean="0"/>
              <a:t>_______________________</a:t>
            </a:r>
            <a:endParaRPr lang="en-US" dirty="0" smtClean="0"/>
          </a:p>
          <a:p>
            <a:r>
              <a:rPr lang="fr-CA" b="1" dirty="0" smtClean="0"/>
              <a:t>Point clé :</a:t>
            </a:r>
            <a:endParaRPr lang="en-US" dirty="0" smtClean="0"/>
          </a:p>
          <a:p>
            <a:r>
              <a:rPr lang="fr-CA" dirty="0" smtClean="0"/>
              <a:t>Il a été démontré que l’AOS non traitée augmente le temps de réaction des conducteurs à un niveau analogue à celui d’un conducteur qui est légalement en état d’ébriété. </a:t>
            </a:r>
            <a:endParaRPr lang="en-CA" b="1" dirty="0" smtClean="0"/>
          </a:p>
          <a:p>
            <a:r>
              <a:rPr lang="en-CA" b="1" dirty="0" smtClean="0"/>
              <a:t>Source :</a:t>
            </a:r>
            <a:r>
              <a:rPr lang="en-US" dirty="0" smtClean="0"/>
              <a:t> </a:t>
            </a:r>
            <a:r>
              <a:rPr lang="en-CA" dirty="0" err="1" smtClean="0"/>
              <a:t>Sassani</a:t>
            </a:r>
            <a:r>
              <a:rPr lang="en-CA" dirty="0" smtClean="0"/>
              <a:t> </a:t>
            </a:r>
            <a:r>
              <a:rPr lang="en-CA" i="1" dirty="0" smtClean="0"/>
              <a:t>et al</a:t>
            </a:r>
            <a:r>
              <a:rPr lang="en-CA" dirty="0" smtClean="0"/>
              <a:t>. </a:t>
            </a:r>
            <a:r>
              <a:rPr lang="fr-CA" dirty="0" smtClean="0"/>
              <a:t>(2004).</a:t>
            </a:r>
            <a:endParaRPr lang="en-US" dirty="0" smtClean="0"/>
          </a:p>
          <a:p>
            <a:r>
              <a:rPr lang="fr-CA" dirty="0" smtClean="0"/>
              <a:t> </a:t>
            </a:r>
            <a:endParaRPr lang="en-US" dirty="0" smtClean="0"/>
          </a:p>
          <a:p>
            <a:pPr marL="0" lvl="1"/>
            <a:r>
              <a:rPr lang="en-US" sz="1800" dirty="0" smtClean="0"/>
              <a:t/>
            </a:r>
            <a:br>
              <a:rPr lang="en-US" sz="1800" dirty="0" smtClean="0"/>
            </a:br>
            <a:endParaRPr lang="en-US" sz="1800" dirty="0" smtClean="0"/>
          </a:p>
          <a:p>
            <a:endParaRPr lang="en-US" dirty="0"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6CDC63-0EB9-4D1E-BE52-B54A5A2260D7}"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Veuillez double-cliquer sur la vidéo pour voir comment l’AOS affecte </a:t>
            </a:r>
            <a:r>
              <a:rPr lang="fr-FR" dirty="0" smtClean="0"/>
              <a:t>les facultés mentales</a:t>
            </a:r>
            <a:r>
              <a:rPr lang="fr-CA" dirty="0" smtClean="0"/>
              <a:t>, la sécurité, la santé et la qualité de vie. Notez que </a:t>
            </a:r>
            <a:r>
              <a:rPr lang="fr-CA" sz="1200" kern="1200" dirty="0" smtClean="0">
                <a:solidFill>
                  <a:schemeClr val="tx1"/>
                </a:solidFill>
                <a:latin typeface="+mn-lt"/>
                <a:ea typeface="+mn-ea"/>
                <a:cs typeface="+mn-cs"/>
              </a:rPr>
              <a:t>la vidéo </a:t>
            </a:r>
            <a:r>
              <a:rPr lang="fr-CA" sz="1200" kern="1200" smtClean="0">
                <a:solidFill>
                  <a:schemeClr val="tx1"/>
                </a:solidFill>
                <a:latin typeface="+mn-lt"/>
                <a:ea typeface="+mn-ea"/>
                <a:cs typeface="+mn-cs"/>
              </a:rPr>
              <a:t>utilise l’abréviation </a:t>
            </a:r>
            <a:r>
              <a:rPr lang="fr-CA" sz="1200" i="1" kern="1200" smtClean="0">
                <a:solidFill>
                  <a:schemeClr val="tx1"/>
                </a:solidFill>
                <a:latin typeface="+mn-lt"/>
                <a:ea typeface="+mn-ea"/>
                <a:cs typeface="+mn-cs"/>
              </a:rPr>
              <a:t>TRS</a:t>
            </a:r>
            <a:r>
              <a:rPr lang="fr-CA" sz="1200" kern="1200" smtClean="0">
                <a:solidFill>
                  <a:schemeClr val="tx1"/>
                </a:solidFill>
                <a:latin typeface="+mn-lt"/>
                <a:ea typeface="+mn-ea"/>
                <a:cs typeface="+mn-cs"/>
              </a:rPr>
              <a:t> </a:t>
            </a:r>
            <a:r>
              <a:rPr lang="fr-CA" sz="1200" kern="1200" dirty="0" smtClean="0">
                <a:solidFill>
                  <a:schemeClr val="tx1"/>
                </a:solidFill>
                <a:latin typeface="+mn-lt"/>
                <a:ea typeface="+mn-ea"/>
                <a:cs typeface="+mn-cs"/>
              </a:rPr>
              <a:t>pour désigner les troubles respiratoires du sommeil. </a:t>
            </a:r>
            <a:r>
              <a:rPr lang="fr-CA" dirty="0" smtClean="0"/>
              <a:t>»</a:t>
            </a:r>
          </a:p>
          <a:p>
            <a:r>
              <a:rPr lang="fr-CA" b="1" dirty="0" smtClean="0"/>
              <a:t>_______________________</a:t>
            </a:r>
            <a:endParaRPr lang="en-US" dirty="0" smtClean="0"/>
          </a:p>
          <a:p>
            <a:r>
              <a:rPr lang="fr-CA" b="1" dirty="0" smtClean="0"/>
              <a:t>Point clé :</a:t>
            </a:r>
            <a:endParaRPr lang="en-US" dirty="0" smtClean="0"/>
          </a:p>
          <a:p>
            <a:r>
              <a:rPr lang="fr-CA" dirty="0" smtClean="0"/>
              <a:t>Vidéo sur la façon dont l’AOS affecte les facultés mentales, la sécurité, la santé et la qualité de vie.</a:t>
            </a:r>
            <a:endParaRPr lang="en-US" dirty="0" smtClean="0"/>
          </a:p>
          <a:p>
            <a:r>
              <a:rPr lang="fr-CA" dirty="0" smtClean="0"/>
              <a:t> </a:t>
            </a:r>
            <a:endParaRPr lang="en-US" dirty="0" smtClean="0"/>
          </a:p>
          <a:p>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FC7172-05D3-4612-BEDE-C50BA2DF6649}"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fr-CA" b="1" dirty="0" smtClean="0"/>
              <a:t>Narration : </a:t>
            </a:r>
            <a:r>
              <a:rPr lang="fr-CA" dirty="0" smtClean="0"/>
              <a:t>« En raison des conséquences de l’AOS sur la santé et la sécurité, il est important que les transporteurs gèrent la problématique des troubles du sommeil. Six éléments essentiels composent un programme efficace de gestion des troubles du sommeil, soit la formation, le dépistage, les tests, le diagnostic, le traitement et le suivi.</a:t>
            </a:r>
          </a:p>
          <a:p>
            <a:r>
              <a:rPr lang="fr-CA" dirty="0" smtClean="0"/>
              <a:t>La formation est une composante clé d’un programme de gestion des troubles du sommeil. Apprendre aux conducteurs ce qu’est l’AOS et comment elle peut les affecter personnellement et professionnellement est primordial pour obtenir leur collaboration et leur adhésion au programme. </a:t>
            </a:r>
          </a:p>
          <a:p>
            <a:r>
              <a:rPr lang="fr-CA" dirty="0" smtClean="0"/>
              <a:t>L’industrie du transport routier a également besoin d’outils validés de dépistage qui permettent de cibler efficacement les personnes à risque de souffrir de troubles du sommeil et de les prioriser en vue d’une évaluation plus approfondie fondée sur le risque. Cette évaluation doit viser en priorité les personnes les plus à risque. </a:t>
            </a:r>
          </a:p>
          <a:p>
            <a:r>
              <a:rPr lang="fr-CA" dirty="0" smtClean="0"/>
              <a:t>Des tests de dépistage précis, économiques, pratiques et qui minimisent l’absence du travail sont un autre élément clé d’un programme efficace de gestion des troubles du sommeil pour les transporteurs. »</a:t>
            </a:r>
          </a:p>
          <a:p>
            <a:r>
              <a:rPr lang="fr-CA" b="1" dirty="0" smtClean="0"/>
              <a:t>_______________________</a:t>
            </a:r>
            <a:endParaRPr lang="en-US" dirty="0" smtClean="0"/>
          </a:p>
          <a:p>
            <a:r>
              <a:rPr lang="fr-CA" b="1" dirty="0" smtClean="0"/>
              <a:t>Points clés :</a:t>
            </a:r>
            <a:endParaRPr lang="en-US" dirty="0" smtClean="0"/>
          </a:p>
          <a:p>
            <a:r>
              <a:rPr lang="fr-CA" dirty="0" smtClean="0"/>
              <a:t>Éléments composant un programme efficace de gestion des troubles du sommeil :</a:t>
            </a:r>
            <a:endParaRPr lang="en-US" dirty="0" smtClean="0"/>
          </a:p>
          <a:p>
            <a:r>
              <a:rPr lang="fr-CA" dirty="0" smtClean="0"/>
              <a:t>- La formation.</a:t>
            </a:r>
            <a:endParaRPr lang="en-US" dirty="0" smtClean="0"/>
          </a:p>
          <a:p>
            <a:r>
              <a:rPr lang="fr-CA" dirty="0" smtClean="0"/>
              <a:t>- Le dépistage.</a:t>
            </a:r>
            <a:endParaRPr lang="en-US" dirty="0" smtClean="0"/>
          </a:p>
          <a:p>
            <a:r>
              <a:rPr lang="fr-CA" dirty="0" smtClean="0"/>
              <a:t>- Les tests (permettent de poser un diagnostic).</a:t>
            </a:r>
            <a:endParaRPr lang="en-US" dirty="0" smtClean="0"/>
          </a:p>
          <a:p>
            <a:r>
              <a:rPr lang="fr-CA" dirty="0" smtClean="0"/>
              <a:t> </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309922-6D23-4F5B-A0B5-9D9F59444D66}"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r>
              <a:rPr lang="fr-CA" b="1" dirty="0" smtClean="0"/>
              <a:t>Narration : </a:t>
            </a:r>
            <a:r>
              <a:rPr lang="fr-CA" dirty="0" smtClean="0"/>
              <a:t>« La production rapide des rapports de diagnostic et des résultats des tests de sommeil ainsi que de leur interprétation est importante pour les conducteurs et l’entreprise afin de minimiser l’absence du travail des conducteurs.</a:t>
            </a:r>
          </a:p>
          <a:p>
            <a:r>
              <a:rPr lang="fr-CA" dirty="0" smtClean="0"/>
              <a:t>Pour les conducteurs de véhicules lourds, un diagnostic d’AOS n’exclut pas la nécessité d’obtenir un certificat médical. Dès qu’il apprend qu’il souffre d’AOS, le conducteur ou son médecin doivent communiquer avec le médecin expert qualifié pour déterminer l’aptitude du conducteur à conduire un véhicule lourd. </a:t>
            </a:r>
          </a:p>
          <a:p>
            <a:r>
              <a:rPr lang="fr-CA" dirty="0" smtClean="0"/>
              <a:t>Le médecin expert – au Québec, il s’agit d’un pneumologue – doit déterminer le type de traitement requis et les conditions à respecter pour obtenir un certificat médical. Il peut autoriser le retour au travail du conducteur professionnel. De plus, il peut désirer le revoir pour un suivi plus fréquent que tous les deux ans. </a:t>
            </a:r>
          </a:p>
          <a:p>
            <a:r>
              <a:rPr lang="fr-CA" dirty="0" smtClean="0"/>
              <a:t>Un conducteur peut donc travailler même s’il souffre d’AOS. Bien que les règlements de la </a:t>
            </a:r>
            <a:r>
              <a:rPr lang="fr-CA" dirty="0" err="1" smtClean="0"/>
              <a:t>Federal</a:t>
            </a:r>
            <a:r>
              <a:rPr lang="fr-CA" dirty="0" smtClean="0"/>
              <a:t> </a:t>
            </a:r>
            <a:r>
              <a:rPr lang="fr-CA" dirty="0" err="1" smtClean="0"/>
              <a:t>Motor</a:t>
            </a:r>
            <a:r>
              <a:rPr lang="fr-CA" dirty="0" smtClean="0"/>
              <a:t> Carrier </a:t>
            </a:r>
            <a:r>
              <a:rPr lang="fr-CA" dirty="0" err="1" smtClean="0"/>
              <a:t>Safety</a:t>
            </a:r>
            <a:r>
              <a:rPr lang="fr-CA" dirty="0" smtClean="0"/>
              <a:t> Administration (ou FMCSA), un organisme américain régissant le transport par véhicule lourd, ne traitent pas directement de l’AOS, ils stipulent qu’une personne ayant des antécédents médicaux ou un diagnostic clinique de tout état susceptible de nuire à sa capacité de conduire prudemment ne peut être médicalement qualifiée à conduire un véhicule lourd dans le cadre du commerce </a:t>
            </a:r>
            <a:r>
              <a:rPr lang="fr-CA" dirty="0" err="1" smtClean="0"/>
              <a:t>inter-État</a:t>
            </a:r>
            <a:r>
              <a:rPr lang="fr-CA" dirty="0" smtClean="0"/>
              <a:t>. Cependant, les conducteurs peuvent de nouveau être médicalement qualifiés à conduire lorsqu’ils ont été traités avec succès. Il est important de noter que dans la plupart des cas, l’AOS peut être traitée avec succès. </a:t>
            </a:r>
          </a:p>
          <a:p>
            <a:r>
              <a:rPr lang="fr-CA" dirty="0" smtClean="0"/>
              <a:t>Un transporteur routier ne peut pas permettre à un conducteur de conduire un véhicule lourd s’il souffre d’un trouble, comme l’AOS, qui pourrait affecter sa capacité à conduire en toute sécurité. </a:t>
            </a:r>
          </a:p>
          <a:p>
            <a:r>
              <a:rPr lang="fr-CA" dirty="0" smtClean="0"/>
              <a:t>Avant d’être autorisés légalement à conduire un véhicule lourd, les conducteurs doivent suivre le traitement prescrit pour l’AOS et celui-ci doit être efficace. À leur tour, les transporteurs doivent régulièrement s’assurer que les conducteurs suivent le traitement prescrit et, ainsi, qu’ils sont légalement autorisés à conduire un véhicule lourd. Plusieurs technologies permettent de vérifier le respect du traitement au moyen d’un appareil PAP et fournissent des données ainsi que de la rétroaction concernant l’utilisation et l’efficacité du traitement. »</a:t>
            </a:r>
          </a:p>
          <a:p>
            <a:pPr>
              <a:defRPr/>
            </a:pPr>
            <a:r>
              <a:rPr lang="fr-CA" dirty="0" smtClean="0"/>
              <a:t>_______________________</a:t>
            </a:r>
            <a:endParaRPr lang="en-US" dirty="0" smtClean="0"/>
          </a:p>
          <a:p>
            <a:pPr>
              <a:defRPr/>
            </a:pPr>
            <a:r>
              <a:rPr lang="fr-CA" dirty="0" smtClean="0"/>
              <a:t> </a:t>
            </a:r>
            <a:endParaRPr lang="en-US" dirty="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F0BD1C-A926-4756-B851-4AD512965869}"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sz="900" b="1" dirty="0" smtClean="0"/>
              <a:t>Narration : </a:t>
            </a:r>
            <a:r>
              <a:rPr lang="fr-CA" sz="900" dirty="0" smtClean="0"/>
              <a:t>« Voici quelques exemples de stratégies de gestion pour éviter les risques juridiques :</a:t>
            </a:r>
          </a:p>
          <a:p>
            <a:r>
              <a:rPr lang="fr-CA" sz="900" dirty="0" smtClean="0"/>
              <a:t>Les transporteurs doivent élaborer des politiques et des procédures qui sont conformes aux recommandations et à la réglementation en vigueur et, dans certains cas, aller au-delà de celles-ci. Ces politiques et procédures doivent concerner l’autorisation des conducteurs à conduire un véhicule lourd et la gestion des troubles du sommeil par le transporteur. </a:t>
            </a:r>
          </a:p>
          <a:p>
            <a:r>
              <a:rPr lang="fr-CA" sz="900" dirty="0" smtClean="0"/>
              <a:t>Les transporteurs doivent prioriser la formation de leurs gestionnaires sur la fatigue, la somnolence et les troubles du sommeil ainsi que sur leurs conséquences pour la santé et la sécurité des conducteurs. Les gestionnaires doivent aussi reconnaître l’importance d’user de leur influence et de cultiver une perception favorable de la sécurité dans les opérations quotidiennes. Ils doivent également favoriser la participation de tous les intéressés au programme de gestion de la fatigue (ou PGF) et au processus de création d’une culture plus saine et plus sécuritaire. </a:t>
            </a:r>
          </a:p>
          <a:p>
            <a:r>
              <a:rPr lang="fr-CA" sz="900" dirty="0" smtClean="0"/>
              <a:t>Conserver la documentation courante et détaillée sur les politiques et les stratégies de mise en œuvre du PGF est primordial et doit être rappelé à la haute direction des transporteurs.</a:t>
            </a:r>
          </a:p>
          <a:p>
            <a:r>
              <a:rPr lang="fr-CA" sz="900" dirty="0" smtClean="0"/>
              <a:t>Les transporteurs doivent donc offrir aux gestionnaires de la formation sur la fatigue et la somnolence ainsi que sur leurs conséquences pour la santé et la sécurité des conducteurs professionnels. Ils doivent également les informer des stratégies favorisant la mobilisation de tous les intéressés pour soutenir le PGF et créer une culture de travail plus sécuritaire et plus saine. »</a:t>
            </a:r>
          </a:p>
          <a:p>
            <a:pPr>
              <a:lnSpc>
                <a:spcPct val="80000"/>
              </a:lnSpc>
            </a:pPr>
            <a:r>
              <a:rPr lang="fr-CA" sz="900" dirty="0" smtClean="0"/>
              <a:t>_________________________________</a:t>
            </a:r>
            <a:endParaRPr lang="en-US" sz="900" dirty="0" smtClean="0"/>
          </a:p>
          <a:p>
            <a:pPr>
              <a:lnSpc>
                <a:spcPct val="80000"/>
              </a:lnSpc>
            </a:pPr>
            <a:r>
              <a:rPr lang="fr-CA" sz="900" b="1" dirty="0" smtClean="0"/>
              <a:t>Points clés :</a:t>
            </a:r>
            <a:endParaRPr lang="en-US" sz="900" dirty="0" smtClean="0"/>
          </a:p>
          <a:p>
            <a:pPr>
              <a:lnSpc>
                <a:spcPct val="80000"/>
              </a:lnSpc>
            </a:pPr>
            <a:r>
              <a:rPr lang="fr-CA" sz="900" dirty="0" smtClean="0"/>
              <a:t>- Élaborer des politiques et des procédures conformes aux recommandations et à la réglementation en vigueur qui abordent l’autorisation des conducteurs à conduire un véhicule lourd et la gestion des troubles du sommeil par les transporteurs. </a:t>
            </a:r>
            <a:endParaRPr lang="en-US" sz="900" dirty="0" smtClean="0"/>
          </a:p>
          <a:p>
            <a:pPr>
              <a:lnSpc>
                <a:spcPct val="80000"/>
              </a:lnSpc>
            </a:pPr>
            <a:r>
              <a:rPr lang="fr-CA" sz="900" dirty="0" smtClean="0"/>
              <a:t>- Donner de la formation aux gestionnaires sur la fatigue et la somnolence et sur leurs conséquences sur la santé et la sécurité des conducteurs professionnels. Les informer également sur les stratégies qui mobilisent de façon constructive tous les intéressés en vue de soutenir le PGF et de créer une culture de travail plus sécuritaire et plus saine.</a:t>
            </a:r>
            <a:endParaRPr lang="en-US" sz="900" dirty="0" smtClean="0"/>
          </a:p>
          <a:p>
            <a:pPr>
              <a:lnSpc>
                <a:spcPct val="80000"/>
              </a:lnSpc>
            </a:pPr>
            <a:r>
              <a:rPr lang="fr-CA" sz="900" dirty="0" smtClean="0"/>
              <a:t>- Tenir une documentation précise et à jour qui démontre la mise en œuvre conforme de votre PGF.</a:t>
            </a:r>
            <a:endParaRPr lang="en-US" sz="900" dirty="0" smtClean="0"/>
          </a:p>
          <a:p>
            <a:pPr>
              <a:lnSpc>
                <a:spcPct val="80000"/>
              </a:lnSpc>
            </a:pPr>
            <a:r>
              <a:rPr lang="fr-CA" sz="900" dirty="0" smtClean="0"/>
              <a:t> </a:t>
            </a:r>
            <a:endParaRPr lang="en-US" sz="900" dirty="0"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E90707-3309-4EBA-8ED4-2014235BA80B}"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sz="900" b="1" dirty="0" smtClean="0"/>
              <a:t>Narration : </a:t>
            </a:r>
            <a:r>
              <a:rPr lang="fr-CA" sz="900" dirty="0" smtClean="0"/>
              <a:t>« D’autres stratégies recommandées aux transporteurs sont de maintenir la communication avec les employés souffrant de troubles du sommeil et de s’assurer qu’ils respectent leur traitement avec l’appareil PAP en préparant et en vérifiant les dossiers de suivi du traitement. Les transporteurs doivent soutenir les conducteurs alors qu’ils s’adaptent à leur traitement avec l’appareil PAP et leur fournir les outils et les stratégies nécessaires pour satisfaire les exigences réglementaires; cependant, ils doivent être stricts et retirer de la route les conducteurs qui refusent le traitement ou qui ne se conforment pas à ses exigences réglementaires minimales.</a:t>
            </a:r>
          </a:p>
          <a:p>
            <a:r>
              <a:rPr lang="fr-CA" sz="900" dirty="0" smtClean="0"/>
              <a:t>Bien que les transporteurs aient accès à la plupart des renseignements médicaux des conducteurs de véhicules lourds, il est important que la confidentialité des dossiers de santé de ces derniers soit préservée, conformément aux exigences réglementaires, dont celles de la </a:t>
            </a:r>
            <a:r>
              <a:rPr lang="fr-CA" sz="900" dirty="0" err="1" smtClean="0"/>
              <a:t>Health</a:t>
            </a:r>
            <a:r>
              <a:rPr lang="fr-CA" sz="900" dirty="0" smtClean="0"/>
              <a:t> </a:t>
            </a:r>
            <a:r>
              <a:rPr lang="fr-CA" sz="900" dirty="0" err="1" smtClean="0"/>
              <a:t>Insurance</a:t>
            </a:r>
            <a:r>
              <a:rPr lang="fr-CA" sz="900" dirty="0" smtClean="0"/>
              <a:t> </a:t>
            </a:r>
            <a:r>
              <a:rPr lang="fr-CA" sz="900" dirty="0" err="1" smtClean="0"/>
              <a:t>Portability</a:t>
            </a:r>
            <a:r>
              <a:rPr lang="fr-CA" sz="900" dirty="0" smtClean="0"/>
              <a:t> and </a:t>
            </a:r>
            <a:r>
              <a:rPr lang="fr-CA" sz="900" dirty="0" err="1" smtClean="0"/>
              <a:t>Accountability</a:t>
            </a:r>
            <a:r>
              <a:rPr lang="fr-CA" sz="900" dirty="0" smtClean="0"/>
              <a:t> </a:t>
            </a:r>
            <a:r>
              <a:rPr lang="fr-CA" sz="900" dirty="0" err="1" smtClean="0"/>
              <a:t>Act</a:t>
            </a:r>
            <a:r>
              <a:rPr lang="fr-CA" sz="900" dirty="0" smtClean="0"/>
              <a:t> aux États-Unis.</a:t>
            </a:r>
          </a:p>
          <a:p>
            <a:r>
              <a:rPr lang="fr-CA" sz="900" dirty="0" smtClean="0"/>
              <a:t>Finalement, il est important que les transporteurs routiers consultent régulièrement leur avocat relativement à toutes les politiques, procédures et pratiques concernant le PGF. »</a:t>
            </a:r>
          </a:p>
          <a:p>
            <a:pPr>
              <a:lnSpc>
                <a:spcPct val="80000"/>
              </a:lnSpc>
            </a:pPr>
            <a:r>
              <a:rPr lang="fr-CA" sz="900" dirty="0" smtClean="0"/>
              <a:t>_____________________________</a:t>
            </a:r>
            <a:endParaRPr lang="en-US" sz="900" dirty="0" smtClean="0"/>
          </a:p>
          <a:p>
            <a:pPr>
              <a:lnSpc>
                <a:spcPct val="80000"/>
              </a:lnSpc>
            </a:pPr>
            <a:r>
              <a:rPr lang="fr-CA" sz="900" b="1" dirty="0" smtClean="0"/>
              <a:t>Points clés :</a:t>
            </a:r>
            <a:endParaRPr lang="en-US" sz="900" dirty="0" smtClean="0"/>
          </a:p>
          <a:p>
            <a:pPr>
              <a:lnSpc>
                <a:spcPct val="80000"/>
              </a:lnSpc>
            </a:pPr>
            <a:r>
              <a:rPr lang="fr-CA" sz="900" dirty="0" smtClean="0"/>
              <a:t>- Maintenir une bonne communication avec les conducteurs qui souffrent de troubles du sommeil et qui suivent un traitement.</a:t>
            </a:r>
            <a:endParaRPr lang="en-US" sz="900" dirty="0" smtClean="0"/>
          </a:p>
          <a:p>
            <a:pPr>
              <a:lnSpc>
                <a:spcPct val="80000"/>
              </a:lnSpc>
            </a:pPr>
            <a:r>
              <a:rPr lang="fr-CA" sz="900" dirty="0" smtClean="0"/>
              <a:t>- Préserver la confidentialité des dossiers de santé des conducteurs de véhicules lourds, conformément aux exigences réglementaires (</a:t>
            </a:r>
            <a:r>
              <a:rPr lang="fr-CA" sz="900" dirty="0" err="1" smtClean="0"/>
              <a:t>Health</a:t>
            </a:r>
            <a:r>
              <a:rPr lang="fr-CA" sz="900" dirty="0" smtClean="0"/>
              <a:t> </a:t>
            </a:r>
            <a:r>
              <a:rPr lang="fr-CA" sz="900" dirty="0" err="1" smtClean="0"/>
              <a:t>Insurance</a:t>
            </a:r>
            <a:r>
              <a:rPr lang="fr-CA" sz="900" dirty="0" smtClean="0"/>
              <a:t> </a:t>
            </a:r>
            <a:r>
              <a:rPr lang="fr-CA" sz="900" dirty="0" err="1" smtClean="0"/>
              <a:t>Portability</a:t>
            </a:r>
            <a:r>
              <a:rPr lang="fr-CA" sz="900" dirty="0" smtClean="0"/>
              <a:t> and </a:t>
            </a:r>
            <a:r>
              <a:rPr lang="fr-CA" sz="900" dirty="0" err="1" smtClean="0"/>
              <a:t>Accountability</a:t>
            </a:r>
            <a:r>
              <a:rPr lang="fr-CA" sz="900" dirty="0" smtClean="0"/>
              <a:t> </a:t>
            </a:r>
            <a:r>
              <a:rPr lang="fr-CA" sz="900" dirty="0" err="1" smtClean="0"/>
              <a:t>Act</a:t>
            </a:r>
            <a:r>
              <a:rPr lang="fr-CA" sz="900" dirty="0" smtClean="0"/>
              <a:t> aux États-Unis).</a:t>
            </a:r>
            <a:endParaRPr lang="en-US" sz="900" dirty="0" smtClean="0"/>
          </a:p>
          <a:p>
            <a:pPr>
              <a:lnSpc>
                <a:spcPct val="80000"/>
              </a:lnSpc>
            </a:pPr>
            <a:r>
              <a:rPr lang="fr-CA" sz="900" dirty="0" smtClean="0"/>
              <a:t>- Consulter régulièrement son avocat concernant toutes les politiques, procédures et pratiques se rattachant au PGF.</a:t>
            </a:r>
            <a:endParaRPr lang="en-US" sz="900" dirty="0" smtClean="0"/>
          </a:p>
          <a:p>
            <a:pPr>
              <a:lnSpc>
                <a:spcPct val="80000"/>
              </a:lnSpc>
            </a:pPr>
            <a:r>
              <a:rPr lang="fr-CA" sz="900" dirty="0" smtClean="0"/>
              <a:t> </a:t>
            </a:r>
            <a:endParaRPr lang="en-US" sz="900" dirty="0"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B1DBCE-D6CD-4030-9AE3-8AA79BD998BD}"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fr-CA" b="1" dirty="0" smtClean="0"/>
              <a:t>Narration : </a:t>
            </a:r>
            <a:r>
              <a:rPr lang="fr-CA" dirty="0" smtClean="0"/>
              <a:t>« Au début de l’année 2006, Schneider National </a:t>
            </a:r>
            <a:r>
              <a:rPr lang="fr-CA" dirty="0" err="1" smtClean="0"/>
              <a:t>inc</a:t>
            </a:r>
            <a:r>
              <a:rPr lang="fr-CA" dirty="0" smtClean="0"/>
              <a:t>., un important transporteur en Amérique du Nord, a mis en œuvre un programme global de gestion de l’AOS pour ses conducteurs de véhicules lourds. Il a fait appel à un fournisseur de soins spécialisé dans le problème de l’AOS, </a:t>
            </a:r>
            <a:r>
              <a:rPr lang="fr-CA" dirty="0" err="1" smtClean="0"/>
              <a:t>Precision</a:t>
            </a:r>
            <a:r>
              <a:rPr lang="fr-CA" dirty="0" smtClean="0"/>
              <a:t> </a:t>
            </a:r>
            <a:r>
              <a:rPr lang="fr-CA" dirty="0" err="1" smtClean="0"/>
              <a:t>Pulmonary</a:t>
            </a:r>
            <a:r>
              <a:rPr lang="fr-CA" dirty="0" smtClean="0"/>
              <a:t> Diagnostics. Ce fournisseur avait la responsabilité de gérer le dépistage, les tests, le diagnostic, le traitement et le suivi. Schneider National et </a:t>
            </a:r>
            <a:r>
              <a:rPr lang="fr-CA" dirty="0" err="1" smtClean="0"/>
              <a:t>Precision</a:t>
            </a:r>
            <a:r>
              <a:rPr lang="fr-CA" dirty="0" smtClean="0"/>
              <a:t> </a:t>
            </a:r>
            <a:r>
              <a:rPr lang="fr-CA" dirty="0" err="1" smtClean="0"/>
              <a:t>Pulmonary</a:t>
            </a:r>
            <a:r>
              <a:rPr lang="fr-CA" dirty="0" smtClean="0"/>
              <a:t> Diagnostics ont publié un rapport préliminaire sur les avantages de leur programme pour le traitement de l’AOS. Ce rapport a révélé des économies importantes en matière de frais médicaux pour les conducteurs ayant reçu un diagnostic d’AOS et un traitement, ainsi qu’une diminution de 73 % des accidents évitables chez les conducteurs traités pour l’AOS. Le programme de Schneider National pour la gestion de l’AOS a aussi permis de réduire le taux de roulement des conducteurs, lequel est habituellement très élevé chez tous les transporteurs. En effet, Schneider National a signalé que le taux de rétention des conducteurs qui suivaient un traitement pour l’AOS était 2,3 fois supérieur à celui des autres conducteurs de l’entreprise. »</a:t>
            </a:r>
          </a:p>
          <a:p>
            <a:r>
              <a:rPr lang="fr-CA" dirty="0" smtClean="0"/>
              <a:t>_______________________</a:t>
            </a:r>
            <a:endParaRPr lang="en-US" dirty="0" smtClean="0"/>
          </a:p>
          <a:p>
            <a:r>
              <a:rPr lang="fr-CA" b="1" dirty="0" smtClean="0"/>
              <a:t>Points clés :</a:t>
            </a:r>
            <a:endParaRPr lang="en-US" dirty="0" smtClean="0"/>
          </a:p>
          <a:p>
            <a:r>
              <a:rPr lang="fr-CA" dirty="0" smtClean="0"/>
              <a:t>Schneider National et </a:t>
            </a:r>
            <a:r>
              <a:rPr lang="fr-CA" dirty="0" err="1" smtClean="0"/>
              <a:t>Precision</a:t>
            </a:r>
            <a:r>
              <a:rPr lang="fr-CA" dirty="0" smtClean="0"/>
              <a:t> </a:t>
            </a:r>
            <a:r>
              <a:rPr lang="fr-CA" dirty="0" err="1" smtClean="0"/>
              <a:t>Pulmonary</a:t>
            </a:r>
            <a:r>
              <a:rPr lang="fr-CA" dirty="0" smtClean="0"/>
              <a:t> Diagnostics ont publié un rapport préliminaire sur les avantages de leur programme global de gestion de l’AOS pour les conducteurs de véhicules lourds :</a:t>
            </a:r>
            <a:endParaRPr lang="en-US" dirty="0" smtClean="0"/>
          </a:p>
          <a:p>
            <a:r>
              <a:rPr lang="fr-CA" dirty="0" smtClean="0"/>
              <a:t>- Des économies en frais médicaux.</a:t>
            </a:r>
            <a:endParaRPr lang="en-US" dirty="0" smtClean="0"/>
          </a:p>
          <a:p>
            <a:r>
              <a:rPr lang="fr-CA" dirty="0" smtClean="0"/>
              <a:t>- Une diminution du nombre d’accidents.</a:t>
            </a:r>
            <a:endParaRPr lang="en-US" dirty="0" smtClean="0"/>
          </a:p>
          <a:p>
            <a:r>
              <a:rPr lang="fr-CA" dirty="0" smtClean="0"/>
              <a:t>- Une amélioration du taux de rétention des conducteurs traités pour l’AOS.</a:t>
            </a:r>
            <a:endParaRPr lang="en-US" dirty="0" smtClean="0"/>
          </a:p>
          <a:p>
            <a:endParaRPr lang="en-CA" dirty="0" smtClean="0"/>
          </a:p>
          <a:p>
            <a:r>
              <a:rPr lang="en-CA" b="1" dirty="0" smtClean="0"/>
              <a:t>Source :</a:t>
            </a:r>
            <a:r>
              <a:rPr lang="en-CA" dirty="0" smtClean="0"/>
              <a:t> Berger </a:t>
            </a:r>
            <a:r>
              <a:rPr lang="en-CA" i="1" dirty="0" smtClean="0"/>
              <a:t>et al</a:t>
            </a:r>
            <a:r>
              <a:rPr lang="en-CA" dirty="0" smtClean="0"/>
              <a:t>. (2005). </a:t>
            </a:r>
            <a:endParaRPr lang="en-US" dirty="0" smtClean="0"/>
          </a:p>
          <a:p>
            <a:r>
              <a:rPr lang="en-CA" dirty="0" smtClean="0"/>
              <a:t> </a:t>
            </a:r>
            <a:endParaRPr lang="en-US" dirty="0"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31256-EE08-41DD-A8A7-6EF951921D47}"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fr-CA" b="1" dirty="0" smtClean="0"/>
              <a:t>Narration : </a:t>
            </a:r>
            <a:r>
              <a:rPr lang="fr-CA" dirty="0" smtClean="0"/>
              <a:t>« </a:t>
            </a:r>
            <a:r>
              <a:rPr lang="fr-CA" sz="1200" kern="1200" dirty="0" smtClean="0">
                <a:solidFill>
                  <a:schemeClr val="tx1"/>
                </a:solidFill>
                <a:latin typeface="+mn-lt"/>
                <a:ea typeface="+mn-ea"/>
                <a:cs typeface="+mn-cs"/>
              </a:rPr>
              <a:t>Le module 7 présente les troubles du sommeil ainsi que les responsabilités et les rôles de l’entreprise dans le diagnostic, le traitement et la gestion des troubles du sommeil. Il propose un guide étape par étape pour élaborer et mettre en œuvre un programme de gestion des troubles du sommeil, des stratégies visant à soutenir et à encourager les conducteurs et, finalement, un résumé du module et un examen. </a:t>
            </a:r>
            <a:r>
              <a:rPr lang="fr-CA" dirty="0" smtClean="0"/>
              <a:t>»</a:t>
            </a:r>
          </a:p>
          <a:p>
            <a:r>
              <a:rPr lang="fr-CA" dirty="0" smtClean="0"/>
              <a:t>___________________________</a:t>
            </a:r>
            <a:endParaRPr lang="en-US" dirty="0" smtClean="0"/>
          </a:p>
          <a:p>
            <a:r>
              <a:rPr lang="fr-CA" b="1" dirty="0" smtClean="0"/>
              <a:t>Points clés :</a:t>
            </a:r>
            <a:endParaRPr lang="en-US" dirty="0" smtClean="0"/>
          </a:p>
          <a:p>
            <a:r>
              <a:rPr lang="fr-CA" dirty="0" smtClean="0"/>
              <a:t>Le module 7 se compose des cinq leçons suivantes :</a:t>
            </a:r>
            <a:endParaRPr lang="en-US" dirty="0" smtClean="0"/>
          </a:p>
          <a:p>
            <a:r>
              <a:rPr lang="fr-CA" dirty="0" smtClean="0"/>
              <a:t>La leçon 1 consistera en une présentation des troubles du sommeil.</a:t>
            </a:r>
            <a:endParaRPr lang="en-US" dirty="0" smtClean="0"/>
          </a:p>
          <a:p>
            <a:r>
              <a:rPr lang="fr-CA" dirty="0" smtClean="0"/>
              <a:t>La leçon 2 présentera les rôles et les responsabilités de l’entreprise dans le dépistage, le traitement et la gestion des troubles du sommeil.</a:t>
            </a:r>
            <a:endParaRPr lang="en-US" dirty="0" smtClean="0"/>
          </a:p>
          <a:p>
            <a:r>
              <a:rPr lang="fr-CA" dirty="0" smtClean="0"/>
              <a:t>La leçon 3 fournira un guide, étape par étape, pour l’élaboration et la mise en œuvre d’un programme de gestion des troubles du sommeil.</a:t>
            </a:r>
            <a:endParaRPr lang="en-US" dirty="0" smtClean="0"/>
          </a:p>
          <a:p>
            <a:r>
              <a:rPr lang="fr-CA" dirty="0" smtClean="0"/>
              <a:t>La leçon 4 donnera des stratégies pour offrir du soutien et de l’encouragement aux conducteurs.</a:t>
            </a:r>
            <a:endParaRPr lang="en-US" dirty="0" smtClean="0"/>
          </a:p>
          <a:p>
            <a:r>
              <a:rPr lang="fr-CA" dirty="0" smtClean="0"/>
              <a:t>La leçon 5 fera un bilan et un résumé des leçons 1 à 4.</a:t>
            </a:r>
            <a:endParaRPr lang="en-US" dirty="0" smtClean="0"/>
          </a:p>
          <a:p>
            <a:r>
              <a:rPr lang="fr-CA" b="1" dirty="0" smtClean="0"/>
              <a:t>_______________________</a:t>
            </a:r>
            <a:endParaRPr lang="en-US" dirty="0" smtClean="0"/>
          </a:p>
          <a:p>
            <a:r>
              <a:rPr lang="fr-CA" dirty="0" smtClean="0"/>
              <a:t> </a:t>
            </a:r>
            <a:endParaRPr lang="en-US" dirty="0" smtClean="0"/>
          </a:p>
        </p:txBody>
      </p:sp>
      <p:sp>
        <p:nvSpPr>
          <p:cNvPr id="14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705CE5-E1E4-4223-8C27-EF0CF70E6314}"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fr-CA" sz="900" b="1" dirty="0" smtClean="0"/>
              <a:t>Narration : </a:t>
            </a:r>
            <a:r>
              <a:rPr lang="fr-CA" sz="900" dirty="0" smtClean="0"/>
              <a:t>« La mise en œuvre d’un programme de gestion des troubles du sommeil comporte</a:t>
            </a:r>
            <a:r>
              <a:rPr lang="fr-CA" sz="900" b="1" dirty="0" smtClean="0"/>
              <a:t> </a:t>
            </a:r>
            <a:r>
              <a:rPr lang="fr-CA" sz="900" dirty="0" smtClean="0"/>
              <a:t>certains risques et responsabilités légaux pour le transporteur. Malheureusement, la </a:t>
            </a:r>
            <a:r>
              <a:rPr lang="fr-CA" sz="900" smtClean="0"/>
              <a:t>réglementation fédérale est </a:t>
            </a:r>
            <a:r>
              <a:rPr lang="fr-CA" sz="900" dirty="0" smtClean="0"/>
              <a:t>incomplète, laissant les transporteurs aux prises avec des risques juridiques. Actuellement, aucun règlement américain ou canadien n’exige que les transporteurs effectuent un dépistage ou des tests pour l’AOS. Un transporteur routier ne peut pas permettre à un conducteur de conduire un véhicule lourd s’il souffre d’un trouble, dont l’AOS, qui pourrait affecter sa capacité à conduire en toute sécurité. Les conducteurs américains doivent divulguer, dans leur rapport d’examen médical, s’ils souffrent d’AOS. Cependant, ils reçoivent rarement un tel diagnostic ou peuvent craindre que le fait de dévoiler leur maladie ne les disqualifie médicalement à conduire un véhicule lourd. Par contre, les règlements de la FMCSA permettent aux conducteurs souffrant d’AOS de redevenir médicalement qualifiés à conduire s’ils sont traités avec succès. Le Canada ne possède actuellement aucun règlement concernant l’AOS et les conducteurs de véhicules lourds. Des propositions sont toutefois étudiées par le Conseil canadien des administrateurs en transport motorisé, ou CCATM, afin de modifier les normes médicales à cet égard. »</a:t>
            </a:r>
          </a:p>
          <a:p>
            <a:pPr>
              <a:lnSpc>
                <a:spcPct val="80000"/>
              </a:lnSpc>
            </a:pPr>
            <a:r>
              <a:rPr lang="fr-CA" sz="900" dirty="0" smtClean="0"/>
              <a:t>______________________</a:t>
            </a:r>
            <a:endParaRPr lang="en-US" sz="900" dirty="0" smtClean="0"/>
          </a:p>
          <a:p>
            <a:pPr>
              <a:lnSpc>
                <a:spcPct val="80000"/>
              </a:lnSpc>
            </a:pPr>
            <a:r>
              <a:rPr lang="fr-CA" sz="900" b="1" dirty="0" smtClean="0"/>
              <a:t>Points clés :</a:t>
            </a:r>
            <a:endParaRPr lang="en-US" sz="900" dirty="0" smtClean="0"/>
          </a:p>
          <a:p>
            <a:pPr lvl="1">
              <a:lnSpc>
                <a:spcPct val="80000"/>
              </a:lnSpc>
            </a:pPr>
            <a:r>
              <a:rPr lang="fr-CA" sz="900" dirty="0" smtClean="0"/>
              <a:t>- L’implantation d’un programme de dépistage des troubles du sommeil comporte des risques et des responsabilités légales pour le transporteur. </a:t>
            </a:r>
            <a:endParaRPr lang="en-US" sz="900" dirty="0" smtClean="0"/>
          </a:p>
          <a:p>
            <a:pPr lvl="1">
              <a:lnSpc>
                <a:spcPct val="80000"/>
              </a:lnSpc>
            </a:pPr>
            <a:r>
              <a:rPr lang="fr-CA" sz="900" dirty="0" smtClean="0"/>
              <a:t>- La réglementation fait en sorte qu’un transporteur routier ne peut pas permettre à un conducteur de conduire un véhicule lourd s’il souffre d’un problème de santé (y compris l’AOS) qui pourrait affecter sa capacité à conduire le véhicule en toute sécurité.</a:t>
            </a:r>
            <a:endParaRPr lang="en-US" sz="900" dirty="0" smtClean="0"/>
          </a:p>
          <a:p>
            <a:pPr lvl="1">
              <a:lnSpc>
                <a:spcPct val="80000"/>
              </a:lnSpc>
            </a:pPr>
            <a:r>
              <a:rPr lang="fr-CA" sz="900" dirty="0" smtClean="0"/>
              <a:t>- Les conducteurs qui souffrent d’AOS et qui sont traités avec succès peuvent recouvrer leur autorisation de conduire.</a:t>
            </a:r>
            <a:endParaRPr lang="en-US" sz="900" dirty="0" smtClean="0"/>
          </a:p>
          <a:p>
            <a:pPr>
              <a:lnSpc>
                <a:spcPct val="80000"/>
              </a:lnSpc>
            </a:pPr>
            <a:r>
              <a:rPr lang="fr-CA" sz="900" i="1" dirty="0" smtClean="0"/>
              <a:t> </a:t>
            </a:r>
            <a:endParaRPr lang="en-US" sz="900" dirty="0" smtClean="0"/>
          </a:p>
          <a:p>
            <a:pPr>
              <a:lnSpc>
                <a:spcPct val="80000"/>
              </a:lnSpc>
            </a:pPr>
            <a:r>
              <a:rPr lang="en-CA" sz="900" b="1" dirty="0" smtClean="0"/>
              <a:t>Source :</a:t>
            </a:r>
            <a:r>
              <a:rPr lang="en-CA" sz="900" dirty="0" smtClean="0"/>
              <a:t> Pack </a:t>
            </a:r>
            <a:r>
              <a:rPr lang="en-CA" sz="900" i="1" dirty="0" smtClean="0"/>
              <a:t>et al.</a:t>
            </a:r>
            <a:r>
              <a:rPr lang="en-CA" sz="900" dirty="0" smtClean="0"/>
              <a:t> (2002). </a:t>
            </a:r>
            <a:endParaRPr lang="en-US" sz="900" dirty="0"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DBFD2D-2C55-4FFC-A5F1-AE957C090EEA}"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fr-CA" sz="900" b="1" dirty="0" smtClean="0"/>
              <a:t>Narration : </a:t>
            </a:r>
            <a:r>
              <a:rPr lang="fr-CA" sz="900" dirty="0" smtClean="0"/>
              <a:t>« Si un accident impliquant des blessures ou un décès se produit alors que le conducteur souffrait d’AOS, une poursuite peut être intentée contre le transporteur pour diverses raisons. Voici quelques scénarios</a:t>
            </a:r>
            <a:r>
              <a:rPr lang="fr-CA" sz="900" b="1" dirty="0" smtClean="0"/>
              <a:t> </a:t>
            </a:r>
            <a:r>
              <a:rPr lang="fr-CA" sz="900" dirty="0" smtClean="0"/>
              <a:t>possibles :</a:t>
            </a:r>
          </a:p>
          <a:p>
            <a:r>
              <a:rPr lang="fr-CA" sz="900" dirty="0" smtClean="0"/>
              <a:t>- Le transporteur savait ou aurait dû savoir que le conducteur du véhicule lourd souffrait d’un trouble du sommeil et il n’aurait pas dû autoriser celui-ci à conduire avant qu’il soit traité avec succès. Les rapports d’examen médical du conducteur, les dossiers de santé du transporteur ou des rapports de somnolence diurne excessive constatée au travail pourraient constituer des preuves utilisables pour soutenir cette poursuite.</a:t>
            </a:r>
          </a:p>
          <a:p>
            <a:r>
              <a:rPr lang="fr-CA" sz="900" dirty="0" smtClean="0"/>
              <a:t>- Le transporteur n’a pas correctement contrôlé ou évalué le conducteur souffrant d’AOS qui suivait un traitement à l’aide d’un appareil PAP alors que, sur cette base, il aurait dû empêcher celui-ci de conduire un véhicule lourd. Les preuves susceptibles d’être utilisées pour soutenir cette poursuite peuvent comprendre les registres du conducteur ou les dossiers électroniques sur le traitement.</a:t>
            </a:r>
          </a:p>
          <a:p>
            <a:r>
              <a:rPr lang="fr-CA" sz="900" dirty="0" smtClean="0"/>
              <a:t>- Le PGF du transporteur était inadéquat ou incomplet, ou encore le transporteur n’a pas mis en œuvre le PGF avec le conducteur souffrant d’AOS impliqué dans l’accident. Les dossiers et la documentation du transporteur, les registres du conducteur ou des témoignages d’employés pourraient dans ce cas servir de preuves. »</a:t>
            </a:r>
          </a:p>
          <a:p>
            <a:pPr>
              <a:lnSpc>
                <a:spcPct val="90000"/>
              </a:lnSpc>
            </a:pPr>
            <a:r>
              <a:rPr lang="fr-CA" sz="900" dirty="0" smtClean="0"/>
              <a:t>_________________________</a:t>
            </a:r>
            <a:endParaRPr lang="en-US" sz="900" dirty="0" smtClean="0"/>
          </a:p>
          <a:p>
            <a:pPr>
              <a:lnSpc>
                <a:spcPct val="90000"/>
              </a:lnSpc>
            </a:pPr>
            <a:r>
              <a:rPr lang="fr-CA" sz="900" b="1" dirty="0" smtClean="0"/>
              <a:t>Points clés :</a:t>
            </a:r>
            <a:endParaRPr lang="en-US" sz="900" dirty="0" smtClean="0"/>
          </a:p>
          <a:p>
            <a:pPr>
              <a:lnSpc>
                <a:spcPct val="90000"/>
              </a:lnSpc>
            </a:pPr>
            <a:r>
              <a:rPr lang="fr-CA" sz="900" dirty="0" smtClean="0"/>
              <a:t>Si un accident causant des blessures ou un décès se produit alors que le conducteur souffrait d’AOS, une poursuite peut être intentée pour diverses raisons :</a:t>
            </a:r>
            <a:endParaRPr lang="en-US" sz="900" dirty="0" smtClean="0"/>
          </a:p>
          <a:p>
            <a:pPr lvl="1">
              <a:lnSpc>
                <a:spcPct val="90000"/>
              </a:lnSpc>
            </a:pPr>
            <a:r>
              <a:rPr lang="fr-CA" sz="900" dirty="0" smtClean="0"/>
              <a:t>- Le transporteur savait ou aurait dû savoir que le conducteur de véhicule lourd souffrait d’un trouble du sommeil qui aurait dû l’empêcher de conduire (preuves : rapports d’examen médical du conducteur, dossiers de santé du transporteur, rapports de SDE constatée au travail, etc.).</a:t>
            </a:r>
            <a:endParaRPr lang="en-US" sz="900" dirty="0" smtClean="0"/>
          </a:p>
          <a:p>
            <a:pPr lvl="1">
              <a:lnSpc>
                <a:spcPct val="90000"/>
              </a:lnSpc>
            </a:pPr>
            <a:r>
              <a:rPr lang="fr-CA" sz="900" dirty="0" smtClean="0"/>
              <a:t>- Le transporteur n’a pas correctement contrôlé ou évalué le conducteur souffrant d’AOS qui suivait un traitement à l’aide d’un appareil PAP alors que, sur cette base, il aurait dû empêcher le conducteur de conduire un véhicule lourd (preuves : registres du conducteur, enregistrements électroniques du traitement, etc.).</a:t>
            </a:r>
            <a:endParaRPr lang="en-US" sz="900" dirty="0" smtClean="0"/>
          </a:p>
          <a:p>
            <a:pPr lvl="1">
              <a:lnSpc>
                <a:spcPct val="90000"/>
              </a:lnSpc>
            </a:pPr>
            <a:r>
              <a:rPr lang="fr-CA" sz="900" dirty="0" smtClean="0"/>
              <a:t>- Le PGF du transporteur était inadéquat ou incomplet, ou encore la direction du transporteur n’a pas mis en œuvre le PGF dans le cas du conducteur souffrant d’AOS impliqué dans l’accident. </a:t>
            </a:r>
            <a:endParaRPr lang="en-US" sz="900" dirty="0" smtClean="0"/>
          </a:p>
          <a:p>
            <a:pPr>
              <a:lnSpc>
                <a:spcPct val="90000"/>
              </a:lnSpc>
            </a:pPr>
            <a:r>
              <a:rPr lang="fr-CA" sz="900" dirty="0" smtClean="0"/>
              <a:t> </a:t>
            </a:r>
            <a:endParaRPr lang="en-US" sz="900" dirty="0"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FE2357-B83B-4754-A834-B7D0D8203896}"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fr-CA" sz="1100" b="1" dirty="0" smtClean="0"/>
              <a:t>Narration : </a:t>
            </a:r>
            <a:r>
              <a:rPr lang="fr-CA" sz="1100" dirty="0" smtClean="0"/>
              <a:t>« Présentement, les règlements américains concernant l’AOS et les conducteurs de véhicules lourds sont régis par la FMCSA. Celle-ci indique que les conducteurs ayant des antécédents médicaux ou ayant reçu un diagnostic de toute maladie susceptible de nuire à leur capacité de conduire en toute sécurité, comme l’hypertension artérielle non contrôlée ou l’AOS non traitée, ne sont pas autorisés à conduire un véhicule lourd. La FMCSA recommande aussi aux conducteurs ayant récemment reçu un diagnostic d’AOS de communiquer avec un médecin expert qualifié pour déterminer leur aptitude à conduire un véhicule lourd. Finalement, les conducteurs souffrant d’AOS modérée à grave </a:t>
            </a:r>
            <a:r>
              <a:rPr lang="en-US" sz="1100" dirty="0" smtClean="0"/>
              <a:t> </a:t>
            </a:r>
            <a:r>
              <a:rPr lang="fr-CA" sz="1100" dirty="0" smtClean="0"/>
              <a:t>ne sont pas autorisés à conduire et doivent faire la preuve de la réussite de leur traitement afin d’être de nouveau autorisés à conduire.</a:t>
            </a:r>
          </a:p>
          <a:p>
            <a:r>
              <a:rPr lang="fr-CA" sz="1100" dirty="0" smtClean="0"/>
              <a:t>De plus amples renseignements se trouvent dans le document </a:t>
            </a:r>
            <a:r>
              <a:rPr lang="en-US" sz="1100" i="1" dirty="0" smtClean="0"/>
              <a:t>Expert Panel Recommendations : Obstructive Sleep Apnea and Commercial Motor Vehicle Driver Safety</a:t>
            </a:r>
            <a:r>
              <a:rPr lang="en-US" sz="1100" dirty="0" smtClean="0"/>
              <a:t> de la FMSCA, </a:t>
            </a:r>
            <a:r>
              <a:rPr lang="en-US" sz="1100" dirty="0" err="1" smtClean="0"/>
              <a:t>donné</a:t>
            </a:r>
            <a:r>
              <a:rPr lang="en-US" sz="1100" dirty="0" smtClean="0"/>
              <a:t> en </a:t>
            </a:r>
            <a:r>
              <a:rPr lang="en-US" sz="1100" dirty="0" err="1" smtClean="0"/>
              <a:t>référence</a:t>
            </a:r>
            <a:r>
              <a:rPr lang="en-US" sz="1100" dirty="0" smtClean="0"/>
              <a:t> </a:t>
            </a:r>
            <a:r>
              <a:rPr lang="en-US" sz="1100" dirty="0" err="1" smtClean="0"/>
              <a:t>dans</a:t>
            </a:r>
            <a:r>
              <a:rPr lang="en-US" sz="1100" dirty="0" smtClean="0"/>
              <a:t> le </a:t>
            </a:r>
            <a:r>
              <a:rPr lang="fr-CA" sz="1100" dirty="0" smtClean="0"/>
              <a:t>manuel de mise en œuvre du PNAGF. »</a:t>
            </a:r>
          </a:p>
          <a:p>
            <a:pPr>
              <a:lnSpc>
                <a:spcPct val="80000"/>
              </a:lnSpc>
            </a:pPr>
            <a:r>
              <a:rPr lang="fr-CA" sz="1100" dirty="0" smtClean="0"/>
              <a:t>_____________________________</a:t>
            </a:r>
            <a:endParaRPr lang="en-US" sz="1000" dirty="0" smtClean="0"/>
          </a:p>
          <a:p>
            <a:pPr>
              <a:lnSpc>
                <a:spcPct val="80000"/>
              </a:lnSpc>
            </a:pPr>
            <a:r>
              <a:rPr lang="fr-CA" sz="1100" b="1" dirty="0" smtClean="0"/>
              <a:t>Points clés :</a:t>
            </a:r>
            <a:endParaRPr lang="en-US" sz="1000" dirty="0" smtClean="0"/>
          </a:p>
          <a:p>
            <a:pPr>
              <a:lnSpc>
                <a:spcPct val="80000"/>
              </a:lnSpc>
            </a:pPr>
            <a:r>
              <a:rPr lang="fr-CA" sz="1100" dirty="0" smtClean="0"/>
              <a:t>Règlements de la FMCSA concernant l’AOS et les conducteurs de véhicules lourds :</a:t>
            </a:r>
            <a:endParaRPr lang="en-US" sz="1000" dirty="0" smtClean="0"/>
          </a:p>
          <a:p>
            <a:pPr lvl="1">
              <a:lnSpc>
                <a:spcPct val="80000"/>
              </a:lnSpc>
            </a:pPr>
            <a:r>
              <a:rPr lang="fr-CA" sz="1100" dirty="0" smtClean="0"/>
              <a:t>- Les conducteurs ayant des antécédents médicaux ou ayant reçu un diagnostic de toute maladie susceptible de nuire à leur capacité de conduire en toute sécurité ne sont pas autorisés à conduire un véhicule lourd.</a:t>
            </a:r>
            <a:endParaRPr lang="en-US" sz="1000" dirty="0" smtClean="0"/>
          </a:p>
          <a:p>
            <a:pPr lvl="1">
              <a:lnSpc>
                <a:spcPct val="80000"/>
              </a:lnSpc>
            </a:pPr>
            <a:r>
              <a:rPr lang="fr-CA" sz="1100" dirty="0" smtClean="0"/>
              <a:t>- Les conducteurs ayant récemment reçu un diagnostic d’AOS ou leur médecin doivent communiquer avec un médecin expert qualifié pour déterminer leur aptitude à conduire un véhicule lourd.</a:t>
            </a:r>
            <a:endParaRPr lang="en-US" sz="1100" dirty="0" smtClean="0"/>
          </a:p>
          <a:p>
            <a:pPr lvl="1">
              <a:lnSpc>
                <a:spcPct val="80000"/>
              </a:lnSpc>
            </a:pPr>
            <a:r>
              <a:rPr lang="fr-CA" sz="1100" dirty="0" smtClean="0"/>
              <a:t>- Les conducteurs souffrant d’une AOS modérée ou grave ne sont pas autorisés à conduire un véhicule lourd et ne peuvent l’être à nouveau tant et aussi longtemps qu’un médecin expert n’a pas certifié que le traitement pour l’AOS a réussi. </a:t>
            </a:r>
            <a:endParaRPr lang="en-US" sz="1000" dirty="0" smtClean="0"/>
          </a:p>
          <a:p>
            <a:pPr>
              <a:lnSpc>
                <a:spcPct val="80000"/>
              </a:lnSpc>
            </a:pPr>
            <a:endParaRPr lang="en-US" sz="1100" dirty="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C32403-C065-468C-83B7-039458ABB509}"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fr-CA" b="1" dirty="0" smtClean="0"/>
              <a:t>Narration : </a:t>
            </a:r>
            <a:r>
              <a:rPr lang="fr-CA" dirty="0" smtClean="0"/>
              <a:t>« Au début de l’année 2012, le Canada n’avait pas encore défini de règlement concernant l’AOS et les conducteurs de véhicules lourds. Cependant, des propositions sont présentement étudiées par le Conseil canadien des administrateurs en transport motorisé, ou CCATM, afin de modifier les exigences médicales pour les conducteurs. Ces propositions recommandent de dépister les troubles du sommeil au moment des évaluations médicales initiales. Les futurs règlements du CCATM pourront aussi exiger que les conducteurs de véhicules lourds souffrant d’une AOS non traitée soient autorisés à conduire seulement s’ils ont un indice d’apnée-</a:t>
            </a:r>
            <a:r>
              <a:rPr lang="fr-CA" dirty="0" err="1" smtClean="0"/>
              <a:t>hypopnée</a:t>
            </a:r>
            <a:r>
              <a:rPr lang="fr-CA" dirty="0" smtClean="0"/>
              <a:t> de moins de 20 événements par heure sans somnolence excessive le jour ou encore s’ils souffrent d’AOS, mais sont traités avec succès. Les règlements pourront également empêcher les conducteurs de véhicules lourds de conduire toute catégorie de véhicules s’ils ont eu un accident après s’être endormis au volant, et ce, jusqu’à ce que leur trouble du sommeil ait été traité avec succès. » </a:t>
            </a:r>
            <a:endParaRPr lang="en-US" dirty="0" smtClean="0"/>
          </a:p>
          <a:p>
            <a:r>
              <a:rPr lang="fr-CA" dirty="0" smtClean="0"/>
              <a:t>_____________________________</a:t>
            </a:r>
            <a:endParaRPr lang="en-US" dirty="0" smtClean="0"/>
          </a:p>
          <a:p>
            <a:r>
              <a:rPr lang="fr-CA" b="1" dirty="0" smtClean="0"/>
              <a:t>Points clés :</a:t>
            </a:r>
            <a:endParaRPr lang="en-US" dirty="0" smtClean="0"/>
          </a:p>
          <a:p>
            <a:r>
              <a:rPr lang="fr-CA" dirty="0" smtClean="0"/>
              <a:t>Les initiatives canadiennes concernant l’AOS et les conducteurs de véhicules lourds :</a:t>
            </a:r>
            <a:endParaRPr lang="en-US" dirty="0" smtClean="0"/>
          </a:p>
          <a:p>
            <a:r>
              <a:rPr lang="fr-CA" dirty="0" smtClean="0"/>
              <a:t>- Le médecin expert doit dépister les troubles du sommeil au cours de la rencontre médicale prévue dans le cadre de l’évaluation des aptitudes.</a:t>
            </a:r>
            <a:endParaRPr lang="en-US" dirty="0" smtClean="0"/>
          </a:p>
          <a:p>
            <a:r>
              <a:rPr lang="fr-CA" dirty="0" smtClean="0"/>
              <a:t>- Les conducteurs peuvent conduire un véhicule de toute catégorie selon les conditions suivantes :</a:t>
            </a:r>
            <a:endParaRPr lang="en-US" dirty="0" smtClean="0"/>
          </a:p>
          <a:p>
            <a:pPr marL="628650" lvl="1" indent="-171450">
              <a:buFontTx/>
              <a:buChar char="•"/>
            </a:pPr>
            <a:r>
              <a:rPr lang="fr-CA" dirty="0" smtClean="0"/>
              <a:t>Ils souffrent d’une AOS non traitée, mais ont un indice d’apnée-</a:t>
            </a:r>
            <a:r>
              <a:rPr lang="fr-CA" dirty="0" err="1" smtClean="0"/>
              <a:t>hypopnée</a:t>
            </a:r>
            <a:r>
              <a:rPr lang="fr-CA" dirty="0" smtClean="0"/>
              <a:t> (IAH) &lt; 20 et ils n’ont pas de SDE.</a:t>
            </a:r>
          </a:p>
          <a:p>
            <a:pPr marL="628650" lvl="1" indent="-171450">
              <a:buFontTx/>
              <a:buChar char="•"/>
            </a:pPr>
            <a:r>
              <a:rPr lang="fr-CA" dirty="0" smtClean="0"/>
              <a:t>Ils souffrent d’une AOS traitée avec succès.</a:t>
            </a:r>
            <a:endParaRPr lang="en-US" dirty="0" smtClean="0"/>
          </a:p>
          <a:p>
            <a:r>
              <a:rPr lang="fr-CA" dirty="0" smtClean="0"/>
              <a:t>- Ils ne peuvent conduire aucune catégorie de véhicules s’ils ont eu un accident après s’être endormis au volant, tant et aussi longtemps que le trouble du sommeil n’est pas traité avec succès.</a:t>
            </a:r>
            <a:endParaRPr lang="en-US" dirty="0" smtClean="0"/>
          </a:p>
          <a:p>
            <a:r>
              <a:rPr lang="fr-CA" dirty="0" smtClean="0"/>
              <a:t> </a:t>
            </a:r>
            <a:endParaRPr lang="en-US" dirty="0"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CD1545-896E-4369-B274-D22A65229456}"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h.</a:t>
            </a:r>
            <a:endParaRPr lang="en-US" dirty="0"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8EAABC-0DEB-4B23-A2EC-63180DAD5CF9}"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f.</a:t>
            </a:r>
            <a:endParaRPr lang="en-US" dirty="0"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4DBF0A-798D-40EC-A1BC-CA80B7AF22EA}"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Notes Placeholder 1"/>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e.</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smtClean="0"/>
              <a:t>Bonne réponse : La formation, le dépistage, les tests, le diagnostic, le traitement et la surveillance ou le suivi.</a:t>
            </a:r>
            <a:endParaRPr lang="en-US" sz="1100" smtClean="0"/>
          </a:p>
          <a:p>
            <a:endParaRPr lang="en-US"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A89847-4921-476E-8356-B958BAD3399F}"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b.</a:t>
            </a:r>
            <a:endParaRPr lang="en-US" b="1" dirty="0"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4F2124-43B5-416B-BFD4-0ABC8A6C4848}"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a:t>
            </a:r>
            <a:r>
              <a:rPr lang="fr-CA" sz="1200" kern="1200" dirty="0" smtClean="0">
                <a:solidFill>
                  <a:schemeClr val="tx1"/>
                </a:solidFill>
                <a:latin typeface="+mn-lt"/>
                <a:ea typeface="+mn-ea"/>
                <a:cs typeface="+mn-cs"/>
              </a:rPr>
              <a:t>La leçon 3 fournira des directives et des recommandations pour l’élaboration et la mise en œuvre d’un programme de gestion des troubles du sommeil dans l’industrie du transport routier.</a:t>
            </a:r>
            <a:r>
              <a:rPr lang="fr-CA" dirty="0" smtClean="0"/>
              <a:t> »</a:t>
            </a:r>
          </a:p>
          <a:p>
            <a:r>
              <a:rPr lang="en-US" dirty="0" smtClean="0"/>
              <a:t>______________________ </a:t>
            </a:r>
            <a:endParaRPr lang="fr-CA" dirty="0" smtClean="0"/>
          </a:p>
          <a:p>
            <a:r>
              <a:rPr lang="fr-CA" b="1" dirty="0" smtClean="0"/>
              <a:t>Points clés :</a:t>
            </a:r>
            <a:endParaRPr lang="en-US" b="1" dirty="0" smtClean="0"/>
          </a:p>
          <a:p>
            <a:r>
              <a:rPr lang="fr-CA" dirty="0" smtClean="0"/>
              <a:t>Contenu de la leçon 3 : </a:t>
            </a:r>
            <a:endParaRPr lang="en-US" dirty="0" smtClean="0"/>
          </a:p>
          <a:p>
            <a:r>
              <a:rPr lang="fr-CA" dirty="0" smtClean="0"/>
              <a:t>- Informer et former l’ensemble du personnel de l’entreprise sur les troubles du sommeil. </a:t>
            </a:r>
            <a:endParaRPr lang="en-US" dirty="0" smtClean="0"/>
          </a:p>
          <a:p>
            <a:r>
              <a:rPr lang="fr-CA" dirty="0" smtClean="0"/>
              <a:t>- Dépister les conducteurs à risque de souffrir d’un trouble du sommeil.</a:t>
            </a:r>
            <a:endParaRPr lang="en-US" dirty="0" smtClean="0"/>
          </a:p>
          <a:p>
            <a:r>
              <a:rPr lang="fr-CA" dirty="0" smtClean="0"/>
              <a:t>- Utiliser des tests de dépistage des troubles du sommeil (diagnostic).</a:t>
            </a:r>
            <a:endParaRPr lang="en-US" dirty="0" smtClean="0"/>
          </a:p>
          <a:p>
            <a:r>
              <a:rPr lang="fr-CA" dirty="0" smtClean="0"/>
              <a:t>- Traiter les troubles du sommeil.</a:t>
            </a:r>
            <a:endParaRPr lang="en-US" dirty="0" smtClean="0"/>
          </a:p>
          <a:p>
            <a:r>
              <a:rPr lang="fr-CA" dirty="0" smtClean="0"/>
              <a:t>- Suivre le traitement des troubles du sommeil.</a:t>
            </a:r>
            <a:endParaRPr lang="en-US" dirty="0" smtClean="0"/>
          </a:p>
          <a:p>
            <a:r>
              <a:rPr lang="fr-CA" dirty="0" smtClean="0"/>
              <a:t> </a:t>
            </a:r>
            <a:endParaRPr lang="en-US" dirty="0"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FBFFFA-BE42-408B-A358-84DFEB5692F3}"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a:t>
            </a:r>
            <a:r>
              <a:rPr lang="fr-CA" sz="1200" kern="1200" dirty="0" smtClean="0">
                <a:solidFill>
                  <a:schemeClr val="tx1"/>
                </a:solidFill>
                <a:latin typeface="+mn-lt"/>
                <a:ea typeface="+mn-ea"/>
                <a:cs typeface="+mn-cs"/>
              </a:rPr>
              <a:t>La leçon 1 présente les troubles du sommeil et l’apnée obstructive du sommeil, ou AOS.</a:t>
            </a:r>
            <a:r>
              <a:rPr lang="fr-CA" dirty="0" smtClean="0"/>
              <a:t> » </a:t>
            </a:r>
          </a:p>
          <a:p>
            <a:r>
              <a:rPr lang="fr-CA" dirty="0" smtClean="0"/>
              <a:t>______________________</a:t>
            </a:r>
            <a:endParaRPr lang="en-US" dirty="0" smtClean="0"/>
          </a:p>
          <a:p>
            <a:r>
              <a:rPr lang="fr-CA" b="1" dirty="0" smtClean="0"/>
              <a:t>Points clés :</a:t>
            </a:r>
            <a:endParaRPr lang="en-US" dirty="0" smtClean="0"/>
          </a:p>
          <a:p>
            <a:r>
              <a:rPr lang="fr-CA" dirty="0" smtClean="0"/>
              <a:t>Contenu de la leçon 1 :</a:t>
            </a:r>
            <a:endParaRPr lang="en-US" dirty="0" smtClean="0"/>
          </a:p>
          <a:p>
            <a:r>
              <a:rPr lang="fr-CA" dirty="0" smtClean="0"/>
              <a:t>- Définition et caractérisation des troubles du sommeil, notamment l’AOS.</a:t>
            </a:r>
            <a:endParaRPr lang="en-US" dirty="0" smtClean="0"/>
          </a:p>
          <a:p>
            <a:r>
              <a:rPr lang="fr-CA" dirty="0" smtClean="0"/>
              <a:t>- Signes précurseurs ou symptômes de l’AOS.</a:t>
            </a:r>
            <a:endParaRPr lang="en-US" dirty="0" smtClean="0"/>
          </a:p>
          <a:p>
            <a:r>
              <a:rPr lang="fr-CA" dirty="0" smtClean="0"/>
              <a:t>- Mesures de prévention de l’AOS.</a:t>
            </a:r>
            <a:endParaRPr lang="en-US" dirty="0" smtClean="0"/>
          </a:p>
          <a:p>
            <a:r>
              <a:rPr lang="fr-CA" dirty="0" smtClean="0"/>
              <a:t>- Traitement de l’AOS. </a:t>
            </a:r>
            <a:endParaRPr lang="en-US" dirty="0" smtClean="0"/>
          </a:p>
          <a:p>
            <a:r>
              <a:rPr lang="fr-CA" dirty="0" smtClean="0"/>
              <a:t>- Obstacles au traitement de l’AOS et préoccupations en matière de respect du traitement.</a:t>
            </a:r>
            <a:endParaRPr lang="en-US" dirty="0" smtClean="0"/>
          </a:p>
          <a:p>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4F8C9A-7F81-48AA-98E1-7FE5B292C1F5}"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sz="900" b="1" dirty="0" smtClean="0"/>
              <a:t>Narration : </a:t>
            </a:r>
            <a:r>
              <a:rPr lang="fr-CA" sz="900" dirty="0" smtClean="0"/>
              <a:t>« La mise en œuvre d’un programme de gestion des troubles du sommeil pour votre entreprise peut sembler être un défi de taille, mais avec un encadrement approprié et un engagement à l’égard du programme, vous pourrez y arriver et en tirer de nombreux avantages. Les leçons suivantes vous guideront, étape par étape, dans la mise en œuvre d’un tel programme  :</a:t>
            </a:r>
          </a:p>
          <a:p>
            <a:r>
              <a:rPr lang="fr-CA" sz="900" dirty="0" smtClean="0"/>
              <a:t>- Formation et sensibilisation au sujet des troubles du sommeil et du programme de gestion de ces troubles.</a:t>
            </a:r>
          </a:p>
          <a:p>
            <a:r>
              <a:rPr lang="fr-CA" sz="900" dirty="0" smtClean="0"/>
              <a:t>- Dépistage des troubles du sommeil.</a:t>
            </a:r>
          </a:p>
          <a:p>
            <a:r>
              <a:rPr lang="fr-CA" sz="900" dirty="0" smtClean="0"/>
              <a:t>- Tests </a:t>
            </a:r>
            <a:r>
              <a:rPr lang="fr-FR" sz="900" dirty="0" smtClean="0"/>
              <a:t>de dépistage des troubles du sommeil</a:t>
            </a:r>
            <a:r>
              <a:rPr lang="fr-CA" sz="900" dirty="0" smtClean="0"/>
              <a:t>.</a:t>
            </a:r>
          </a:p>
          <a:p>
            <a:r>
              <a:rPr lang="fr-CA" sz="900" dirty="0" smtClean="0"/>
              <a:t>- Traitement des troubles du sommeil. </a:t>
            </a:r>
          </a:p>
          <a:p>
            <a:r>
              <a:rPr lang="fr-CA" sz="900" dirty="0" smtClean="0"/>
              <a:t>- Surveillance du traitement des troubles du sommeil.</a:t>
            </a:r>
          </a:p>
          <a:p>
            <a:r>
              <a:rPr lang="fr-CA" sz="900" dirty="0" smtClean="0"/>
              <a:t>- </a:t>
            </a:r>
            <a:r>
              <a:rPr lang="fr-FR" sz="900" dirty="0" smtClean="0"/>
              <a:t>Stratégies pour fournir du soutien et de l’encouragement aux conducteurs et pour faciliter la modification de leurs comportements</a:t>
            </a:r>
            <a:r>
              <a:rPr lang="fr-CA" sz="900" dirty="0" smtClean="0"/>
              <a:t>.</a:t>
            </a:r>
            <a:r>
              <a:rPr lang="en-US" sz="900" dirty="0" smtClean="0"/>
              <a:t> </a:t>
            </a:r>
            <a:r>
              <a:rPr lang="fr-CA" sz="900" dirty="0" smtClean="0"/>
              <a:t>»</a:t>
            </a:r>
          </a:p>
          <a:p>
            <a:pPr>
              <a:lnSpc>
                <a:spcPct val="80000"/>
              </a:lnSpc>
            </a:pPr>
            <a:r>
              <a:rPr lang="en-US" sz="900" dirty="0" smtClean="0"/>
              <a:t>________________________ </a:t>
            </a:r>
            <a:endParaRPr lang="fr-CA" sz="900" dirty="0" smtClean="0"/>
          </a:p>
          <a:p>
            <a:pPr>
              <a:lnSpc>
                <a:spcPct val="80000"/>
              </a:lnSpc>
            </a:pPr>
            <a:r>
              <a:rPr lang="fr-CA" sz="900" b="1" dirty="0" smtClean="0"/>
              <a:t>Points clés :</a:t>
            </a:r>
            <a:endParaRPr lang="en-US" sz="900" dirty="0" smtClean="0"/>
          </a:p>
          <a:p>
            <a:pPr>
              <a:lnSpc>
                <a:spcPct val="80000"/>
              </a:lnSpc>
            </a:pPr>
            <a:r>
              <a:rPr lang="fr-CA" sz="900" dirty="0" smtClean="0"/>
              <a:t>Les leçons suivantes du module 7 vous guideront, étape par étape, dans la mise en œuvre d’un programme de gestion des troubles du sommeil destiné à l’industrie du transport routier :</a:t>
            </a:r>
            <a:endParaRPr lang="en-US" sz="900" dirty="0" smtClean="0"/>
          </a:p>
          <a:p>
            <a:pPr>
              <a:lnSpc>
                <a:spcPct val="80000"/>
              </a:lnSpc>
            </a:pPr>
            <a:r>
              <a:rPr lang="fr-CA" sz="900" dirty="0" smtClean="0"/>
              <a:t>- Formation et sensibilisation au sujet des troubles du sommeil et du programme de gestion des troubles du sommeil.</a:t>
            </a:r>
          </a:p>
          <a:p>
            <a:pPr>
              <a:lnSpc>
                <a:spcPct val="80000"/>
              </a:lnSpc>
            </a:pPr>
            <a:r>
              <a:rPr lang="fr-CA" sz="900" dirty="0" smtClean="0"/>
              <a:t>- Dépistage des troubles du sommeil.</a:t>
            </a:r>
          </a:p>
          <a:p>
            <a:pPr>
              <a:lnSpc>
                <a:spcPct val="80000"/>
              </a:lnSpc>
            </a:pPr>
            <a:r>
              <a:rPr lang="fr-CA" sz="900" dirty="0" smtClean="0"/>
              <a:t>- Tests </a:t>
            </a:r>
            <a:r>
              <a:rPr lang="fr-FR" sz="900" dirty="0" smtClean="0"/>
              <a:t>de dépistage des troubles du sommeil</a:t>
            </a:r>
            <a:r>
              <a:rPr lang="fr-CA" sz="900" dirty="0" smtClean="0"/>
              <a:t>.</a:t>
            </a:r>
          </a:p>
          <a:p>
            <a:pPr>
              <a:lnSpc>
                <a:spcPct val="80000"/>
              </a:lnSpc>
            </a:pPr>
            <a:r>
              <a:rPr lang="fr-CA" sz="900" dirty="0" smtClean="0"/>
              <a:t>- Traitement des troubles du sommeil. </a:t>
            </a:r>
          </a:p>
          <a:p>
            <a:pPr>
              <a:lnSpc>
                <a:spcPct val="80000"/>
              </a:lnSpc>
            </a:pPr>
            <a:r>
              <a:rPr lang="fr-CA" sz="900" dirty="0" smtClean="0"/>
              <a:t>- Surveillance du traitement des troubles du sommeil.</a:t>
            </a:r>
          </a:p>
          <a:p>
            <a:pPr>
              <a:lnSpc>
                <a:spcPct val="80000"/>
              </a:lnSpc>
            </a:pPr>
            <a:r>
              <a:rPr lang="fr-CA" sz="900" dirty="0" smtClean="0"/>
              <a:t>- </a:t>
            </a:r>
            <a:r>
              <a:rPr lang="fr-FR" sz="900" dirty="0" smtClean="0"/>
              <a:t>Stratégies pour soutenir et encourager les conducteurs et pour faciliter la modification de leurs comportements</a:t>
            </a:r>
            <a:r>
              <a:rPr lang="fr-CA" sz="900" dirty="0" smtClean="0"/>
              <a:t>.</a:t>
            </a:r>
            <a:endParaRPr lang="en-US" sz="900" dirty="0"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A10D0D-8DDA-4C09-BBA7-994EB22713AB}"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fr-CA" b="1" dirty="0" smtClean="0"/>
              <a:t>Narration : </a:t>
            </a:r>
            <a:r>
              <a:rPr lang="fr-CA" dirty="0" smtClean="0"/>
              <a:t>« La formation est un élément clé d’un programme de gestion des troubles du sommeil et une partie intégrante de la mise en œuvre réussie d’un programme global de gestion de la fatigue. Former toutes les personnes concernées de l’entreprise, c’est-à-dire la direction, les gestionnaires, le personnel et les conducteurs, est essentiel pour obtenir leur soutien et leur adhésion au programme de gestion des troubles du sommeil. Il est important de les informer sur les signes et les symptômes de l’AOS et des autres troubles du sommeil, sur les conséquences de l’AOS sur la santé et la sécurité ainsi que sur les options de dépistage et de traitement. Assurez-vous qu’elles sont conscientes de leur rôle et de leurs responsabilités à toutes les étapes du programme de gestion des troubles du sommeil afin qu’il soit un succès. »</a:t>
            </a:r>
          </a:p>
          <a:p>
            <a:r>
              <a:rPr lang="fr-CA" dirty="0" smtClean="0"/>
              <a:t>______________________</a:t>
            </a:r>
            <a:endParaRPr lang="en-US" sz="1100" dirty="0" smtClean="0"/>
          </a:p>
          <a:p>
            <a:r>
              <a:rPr lang="fr-CA" b="1" dirty="0" smtClean="0"/>
              <a:t>Points clés :</a:t>
            </a:r>
            <a:endParaRPr lang="en-US" sz="1100" dirty="0" smtClean="0"/>
          </a:p>
          <a:p>
            <a:r>
              <a:rPr lang="fr-CA" dirty="0" smtClean="0"/>
              <a:t>Formation et sensibilisation au sujet de l’AOS de toutes les personnes de l’entreprise qui sont concernées par le programme de gestion des troubles du sommeil (conducteurs, employés, direction, gestionnaires, etc.) :</a:t>
            </a:r>
            <a:endParaRPr lang="en-US" sz="1100" dirty="0" smtClean="0"/>
          </a:p>
          <a:p>
            <a:pPr marL="628650" lvl="1" indent="-171450">
              <a:buFontTx/>
              <a:buChar char="-"/>
            </a:pPr>
            <a:r>
              <a:rPr lang="fr-CA" dirty="0" smtClean="0"/>
              <a:t>Donnez un aperçu et discutez des signes et des symptômes courants de l’AOS et des autres troubles du sommeil.</a:t>
            </a:r>
            <a:endParaRPr lang="en-US" sz="1100" dirty="0" smtClean="0"/>
          </a:p>
          <a:p>
            <a:pPr marL="628650" lvl="1" indent="-171450">
              <a:buFontTx/>
              <a:buChar char="-"/>
            </a:pPr>
            <a:r>
              <a:rPr lang="fr-CA" dirty="0" smtClean="0"/>
              <a:t>Discutez des conséquences de l’AOS sur la santé et la sécurité.</a:t>
            </a:r>
            <a:endParaRPr lang="en-US" sz="1100" dirty="0" smtClean="0"/>
          </a:p>
          <a:p>
            <a:pPr marL="628650" lvl="1" indent="-171450">
              <a:buFontTx/>
              <a:buChar char="-"/>
            </a:pPr>
            <a:r>
              <a:rPr lang="fr-CA" dirty="0" smtClean="0"/>
              <a:t>Mettez en évidence les renseignements sur les tests de dépistage et le traitement de l’AOS.</a:t>
            </a:r>
            <a:endParaRPr lang="en-US" sz="1100" dirty="0" smtClean="0"/>
          </a:p>
          <a:p>
            <a:pPr marL="628650" lvl="1" indent="-171450">
              <a:buFontTx/>
              <a:buChar char="-"/>
            </a:pPr>
            <a:r>
              <a:rPr lang="fr-CA" dirty="0" smtClean="0"/>
              <a:t>Discutez de votre programme sur les troubles du sommeil :</a:t>
            </a:r>
            <a:endParaRPr lang="en-US" sz="1100" dirty="0" smtClean="0"/>
          </a:p>
          <a:p>
            <a:pPr marL="1085850" lvl="2" indent="-171450">
              <a:buFontTx/>
              <a:buChar char="•"/>
            </a:pPr>
            <a:r>
              <a:rPr lang="fr-CA" dirty="0" smtClean="0"/>
              <a:t>Quels sont les rôles et les responsabilités de chacun tout au long de la mise en œuvre de ce programme (dépistage, test, diagnostic, traitement, surveillance, suivi, etc.)?</a:t>
            </a:r>
            <a:endParaRPr lang="en-US" sz="1100" dirty="0" smtClean="0"/>
          </a:p>
          <a:p>
            <a:pPr marL="1085850" lvl="2" indent="-171450">
              <a:buFontTx/>
              <a:buChar char="•"/>
            </a:pPr>
            <a:r>
              <a:rPr lang="fr-CA" dirty="0" smtClean="0"/>
              <a:t>Discutez des politiques et des procédures des transporteurs en ce qui concerne ce programme.</a:t>
            </a:r>
            <a:endParaRPr lang="en-US" sz="1100" dirty="0" smtClean="0"/>
          </a:p>
          <a:p>
            <a:r>
              <a:rPr lang="fr-CA" dirty="0" smtClean="0"/>
              <a:t> </a:t>
            </a:r>
            <a:endParaRPr lang="en-US" sz="1100" dirty="0"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215786-75AF-4F41-8ED7-4C8EC83E1373}"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fr-CA" b="1" dirty="0" smtClean="0"/>
              <a:t>Narration : </a:t>
            </a:r>
            <a:r>
              <a:rPr lang="fr-CA" dirty="0" smtClean="0"/>
              <a:t>« Les transporteurs qui ont mis en œuvre un programme de gestion des troubles du sommeil pour leurs conducteurs ont suggéré d’utiliser des annonces, des brochures, des bulletins d’informations et des vidéos comme moyens de diffuser de l’information au sujet de l’AOS et des troubles du sommeil ainsi que sur le programme lui-même. Ils ont aussi indiqué que les témoignages de conducteurs qui ont suivi avec succès le programme de gestion des troubles du sommeil sont utiles pour diffuser l’information et soutenir les autres conducteurs. »</a:t>
            </a:r>
          </a:p>
          <a:p>
            <a:r>
              <a:rPr lang="fr-CA" dirty="0" smtClean="0"/>
              <a:t>______________________</a:t>
            </a:r>
            <a:endParaRPr lang="en-US" dirty="0" smtClean="0"/>
          </a:p>
          <a:p>
            <a:r>
              <a:rPr lang="fr-CA" b="1" dirty="0" smtClean="0"/>
              <a:t>Points clés :</a:t>
            </a:r>
            <a:endParaRPr lang="en-US" dirty="0" smtClean="0"/>
          </a:p>
          <a:p>
            <a:r>
              <a:rPr lang="fr-CA" dirty="0" smtClean="0"/>
              <a:t>Distribuez de l’information au sujet de l’AOS et des troubles du sommeil grâce à des :</a:t>
            </a:r>
            <a:endParaRPr lang="en-US" dirty="0" smtClean="0"/>
          </a:p>
          <a:p>
            <a:r>
              <a:rPr lang="fr-CA" dirty="0" smtClean="0"/>
              <a:t>- Annonces.</a:t>
            </a:r>
            <a:endParaRPr lang="en-US" dirty="0" smtClean="0"/>
          </a:p>
          <a:p>
            <a:r>
              <a:rPr lang="fr-CA" dirty="0" smtClean="0"/>
              <a:t>- Brochures.</a:t>
            </a:r>
            <a:endParaRPr lang="en-US" dirty="0" smtClean="0"/>
          </a:p>
          <a:p>
            <a:r>
              <a:rPr lang="fr-CA" dirty="0" smtClean="0"/>
              <a:t>- Circulaires.</a:t>
            </a:r>
            <a:endParaRPr lang="en-US" dirty="0" smtClean="0"/>
          </a:p>
          <a:p>
            <a:r>
              <a:rPr lang="fr-CA" dirty="0" smtClean="0"/>
              <a:t>- Vidéos.</a:t>
            </a:r>
          </a:p>
          <a:p>
            <a:endParaRPr lang="en-US" dirty="0" smtClean="0"/>
          </a:p>
          <a:p>
            <a:r>
              <a:rPr lang="fr-CA" dirty="0" smtClean="0"/>
              <a:t>Formez les employés au sujet de votre programme de gestion des troubles du sommeil en :</a:t>
            </a:r>
            <a:endParaRPr lang="en-US" dirty="0" smtClean="0"/>
          </a:p>
          <a:p>
            <a:pPr>
              <a:buFontTx/>
              <a:buChar char="-"/>
            </a:pPr>
            <a:r>
              <a:rPr lang="fr-CA" dirty="0" smtClean="0"/>
              <a:t> Fournissant des détails sur le programme de gestion de l’AOS.</a:t>
            </a:r>
            <a:endParaRPr lang="en-US" dirty="0" smtClean="0"/>
          </a:p>
          <a:p>
            <a:pPr>
              <a:buFontTx/>
              <a:buChar char="-"/>
            </a:pPr>
            <a:r>
              <a:rPr lang="fr-CA" dirty="0" smtClean="0"/>
              <a:t> Diffusant les règles et les procédures.</a:t>
            </a:r>
          </a:p>
          <a:p>
            <a:endParaRPr lang="en-US" dirty="0" smtClean="0"/>
          </a:p>
          <a:p>
            <a:r>
              <a:rPr lang="fr-CA" dirty="0" smtClean="0"/>
              <a:t>Diffusez des témoignages afin de partager de l’information et de fournir du soutien aux autres conducteurs.</a:t>
            </a:r>
            <a:endParaRPr lang="en-US" dirty="0" smtClean="0"/>
          </a:p>
          <a:p>
            <a:r>
              <a:rPr lang="fr-CA" dirty="0" smtClean="0"/>
              <a:t> </a:t>
            </a:r>
            <a:endParaRPr lang="en-US" dirty="0"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9EBBDA-2BAD-4138-B3C5-72056563CB77}"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fr-CA" b="1" dirty="0" smtClean="0"/>
              <a:t>Narration : </a:t>
            </a:r>
            <a:r>
              <a:rPr lang="fr-CA" dirty="0" smtClean="0"/>
              <a:t>« Une formation sur la santé et le bien-être doit accompagner la formation sur l’AOS, puisque celle-ci est grandement associée à un surplus de poids et à l’obésité. Il est primordial de fournir aux employés des renseignements sur la façon dont leur mode de vie et leurs comportements affectent non seulement leur santé globale, mais aussi la qualité et la durée de leur sommeil. Ces renseignements peuvent favoriser leur adhésion à un programme de gestion des troubles du sommeil et l’adoption de comportements sains. Plus précisément, les conducteurs de véhicules lourds bénéficieraient de recevoir des renseignements sur la façon d’acquérir de meilleures habitudes alimentaires sur la route. Ils profiteraient également de conseils sur la façon d’emballer, de ranger et de préparer des collations et des repas nutritifs sur la route ainsi que sur les moyens de faire des choix sains dans les haltes routières, les restaurants à service rapide et les cantines mobiles. De plus, des suggestions pour accroître les occasions de faire de l’activité physique et des exercices lorsqu’ils sont sur la route, qu’il s’agisse de marcher dans le stationnement des haltes routières ou d’utiliser des bandes élastiques dans leur cabine pendant leurs pauses, aideraient les conducteurs à introduire dans leur routine de nouveaux comportements bons pour la santé. En outre, offrir quelques notions sur ce qu’est un poids santé et comment le contrôler peut améliorer la santé globale et la qualité du sommeil. Mobiliser l’équipe de santé au travail ou d’autres professionnels de la santé qualifiés est recommandé pour la formation et l’encadrement en matière de santé.</a:t>
            </a:r>
          </a:p>
          <a:p>
            <a:r>
              <a:rPr lang="fr-CA" dirty="0" smtClean="0"/>
              <a:t>Enfin, donner aux conducteurs des renseignements sur les options de traitement des troubles du sommeil est important afin d’obtenir leur adhésion au programme de gestion des troubles du sommeil et de faire respecter ses exigences. Il est crucial de mettre l’accent sur le traitement à l’aide d’un appareil PAP comme option à privilégier pour soigner l’AOS et de former les conducteurs sur cette technologie et sur son utilisation appropriée. D’autres options de traitement doivent aussi être discutées avec les conducteurs, comme la chirurgie ou la perte de poids, cette dernière pouvant être utilisée conjointement avec un traitement à l’aide d’un appareil PAP. »</a:t>
            </a:r>
          </a:p>
          <a:p>
            <a:r>
              <a:rPr lang="fr-CA" dirty="0" smtClean="0"/>
              <a:t>______________________</a:t>
            </a:r>
            <a:endParaRPr lang="en-US" dirty="0" smtClean="0"/>
          </a:p>
          <a:p>
            <a:r>
              <a:rPr lang="fr-CA" b="1" dirty="0" smtClean="0"/>
              <a:t>Points clés : </a:t>
            </a:r>
            <a:endParaRPr lang="en-US" dirty="0" smtClean="0"/>
          </a:p>
          <a:p>
            <a:pPr>
              <a:buFontTx/>
              <a:buChar char="-"/>
            </a:pPr>
            <a:r>
              <a:rPr lang="fr-CA" dirty="0" smtClean="0"/>
              <a:t> Inclure une formation sur la santé et le bien-être dans le programme de gestion des troubles du sommeil :</a:t>
            </a:r>
            <a:endParaRPr lang="en-US" dirty="0" smtClean="0"/>
          </a:p>
          <a:p>
            <a:pPr marL="628650" lvl="1" indent="-171450">
              <a:buFontTx/>
              <a:buChar char="•"/>
            </a:pPr>
            <a:r>
              <a:rPr lang="fr-CA" dirty="0" smtClean="0"/>
              <a:t>Comment le mode de vie affecte la santé du sommeil.</a:t>
            </a:r>
            <a:endParaRPr lang="en-US" dirty="0" smtClean="0"/>
          </a:p>
          <a:p>
            <a:pPr marL="628650" lvl="1" indent="-171450">
              <a:buFontTx/>
              <a:buChar char="•"/>
            </a:pPr>
            <a:r>
              <a:rPr lang="fr-CA" dirty="0" smtClean="0"/>
              <a:t>Renseignements sur la façon de manger sainement et de faire de l’exercice sur la route.</a:t>
            </a:r>
            <a:endParaRPr lang="en-US" dirty="0" smtClean="0"/>
          </a:p>
          <a:p>
            <a:pPr marL="628650" lvl="1" indent="-171450">
              <a:buFontTx/>
              <a:buChar char="•"/>
            </a:pPr>
            <a:r>
              <a:rPr lang="fr-CA" dirty="0" smtClean="0"/>
              <a:t>Perte de poids et contrôle du poids.</a:t>
            </a:r>
            <a:endParaRPr lang="en-US" dirty="0" smtClean="0"/>
          </a:p>
          <a:p>
            <a:r>
              <a:rPr lang="fr-CA" dirty="0" smtClean="0"/>
              <a:t>- Renseigner les employés sur les options de traitement des troubles du sommeil :</a:t>
            </a:r>
            <a:endParaRPr lang="en-US" dirty="0" smtClean="0"/>
          </a:p>
          <a:p>
            <a:pPr marL="628650" lvl="1" indent="-171450">
              <a:buFontTx/>
              <a:buChar char="•"/>
            </a:pPr>
            <a:r>
              <a:rPr lang="fr-CA" dirty="0" smtClean="0"/>
              <a:t>Traitement à l’aide d’un appareil PAP.</a:t>
            </a:r>
            <a:endParaRPr lang="en-US" dirty="0" smtClean="0"/>
          </a:p>
          <a:p>
            <a:pPr marL="628650" lvl="1" indent="-171450">
              <a:buFontTx/>
              <a:buChar char="•"/>
            </a:pPr>
            <a:r>
              <a:rPr lang="fr-CA" dirty="0" smtClean="0"/>
              <a:t>Autres traitements, comme la chirurgie et la perte de poids</a:t>
            </a:r>
            <a:r>
              <a:rPr lang="en-US" dirty="0" smtClean="0"/>
              <a:t>.</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DFBBCE6-0BBF-4334-917A-5CD69DB79836}"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fr-CA" b="1" dirty="0" smtClean="0"/>
              <a:t>Narration : </a:t>
            </a:r>
            <a:r>
              <a:rPr lang="fr-CA" dirty="0" smtClean="0"/>
              <a:t>« Finalement, il est primordial d’informer les employés sur les conditions de réussite du traitement de l’AOS. En effet, il est déterminant de mettre en évidence qu’un traitement au moyen d’un appareil PAP exige, pour être efficace, une utilisation pendant au moins 4 heures par nuit durant 70 % des nuits. Cette condition est essentielle. Informer les employés sur les avantages immédiats du respect de ce traitement, telles la sensation d’être reposé et une énergie accrue, peut aussi favoriser leur adhésion au programme de gestion des troubles du sommeil. Puisque les conducteurs ayant reçu un diagnostic d’AOS doivent être traités afin d’être considérés comme aptes à conduire, la vérification rigoureuse que le traitement avec l’appareil PAP est bien suivi est très importante. Ce suivi peut être effectué grâce à des technologies de surveillance à distance sur Internet et à des cartes de données provenant de l’appareil. Les transporteurs doivent avoir des politiques détaillées sur la façon dont le traitement avec un tel appareil est contrôlé et suivi; ces politiques doivent être connues de tous les employés afin qu’ils sachent exactement ce qui est attendu d’eux à titre de participants au programme de gestion des troubles du sommeil mis en œuvre par leur transporteur.</a:t>
            </a:r>
          </a:p>
          <a:p>
            <a:r>
              <a:rPr lang="fr-CA" dirty="0" smtClean="0"/>
              <a:t>Former la famille et les amis proches au sujet de la santé et des troubles du sommeil est aussi important, puisque ces personnes clés peuvent jouer un rôle de soutien lorsque les conducteurs adhèrent à un programme de gestion des troubles du sommeil. En effet, l’appui des proches peut être crucial dans la décision du conducteur d’adhérer et de participer activement à un tel programme.</a:t>
            </a:r>
          </a:p>
          <a:p>
            <a:r>
              <a:rPr lang="fr-CA" dirty="0" smtClean="0"/>
              <a:t>De plus, éduquer la communauté et la sensibiliser aux défis que doivent relever les conducteurs de véhicules lourds concernant la santé du sommeil et la santé globale est important pour vaincre certains obstacles auxquels les conducteurs font face. Par exemple, certains appareils PAP nécessitent que le moteur du véhicule tourne au ralenti pendant que le conducteur dort. Or, les conducteurs de véhicules lourds peuvent recevoir une contravention s’ils ne respectent pas les interdictions de marche au ralenti. Pour eux, il s’agit donc d’un obstacle au respect du traitement avec un appareil PAP. En outre, les conducteurs font face à des restrictions concernant le stationnement de leur véhicule. Ils doivent souvent se limiter à arrêter dans les haltes routières et les magasins à grande surface qui ont assez d’espaces de stationnement pour les accommoder. Cela limite la diversité des aliments et des restaurants auxquels ils ont accès, ce qui influence leurs comportements en matière de santé. »</a:t>
            </a:r>
          </a:p>
          <a:p>
            <a:r>
              <a:rPr lang="fr-CA" dirty="0" smtClean="0"/>
              <a:t>______________________</a:t>
            </a:r>
            <a:endParaRPr lang="en-US" dirty="0" smtClean="0"/>
          </a:p>
          <a:p>
            <a:r>
              <a:rPr lang="fr-CA" b="1" dirty="0" smtClean="0"/>
              <a:t>Points clés :</a:t>
            </a:r>
            <a:endParaRPr lang="en-US" dirty="0" smtClean="0"/>
          </a:p>
          <a:p>
            <a:r>
              <a:rPr lang="fr-CA" dirty="0" smtClean="0"/>
              <a:t>- Inclure de l’information sur la façon dont l’AOS est traitée avec succès au sein d’un programme de gestion des troubles du sommeil :</a:t>
            </a:r>
            <a:endParaRPr lang="en-US" dirty="0" smtClean="0"/>
          </a:p>
          <a:p>
            <a:pPr marL="628650" lvl="1" indent="-171450">
              <a:buFontTx/>
              <a:buChar char="•"/>
            </a:pPr>
            <a:r>
              <a:rPr lang="fr-CA" dirty="0" smtClean="0"/>
              <a:t>Importance du respect du traitement avec l’appareil PAP.</a:t>
            </a:r>
            <a:endParaRPr lang="en-US" dirty="0" smtClean="0"/>
          </a:p>
          <a:p>
            <a:pPr marL="628650" lvl="1" indent="-171450">
              <a:buFontTx/>
              <a:buChar char="•"/>
            </a:pPr>
            <a:r>
              <a:rPr lang="fr-CA" dirty="0" smtClean="0"/>
              <a:t>Surveillance et suivi du traitement avec l’appareil PAP.</a:t>
            </a:r>
            <a:endParaRPr lang="en-US" dirty="0" smtClean="0"/>
          </a:p>
          <a:p>
            <a:pPr marL="628650" lvl="1" indent="-171450">
              <a:buFontTx/>
              <a:buChar char="•"/>
            </a:pPr>
            <a:r>
              <a:rPr lang="fr-CA" dirty="0" smtClean="0"/>
              <a:t>Politique de respect du traitement au sein de l’entreprise.</a:t>
            </a:r>
            <a:endParaRPr lang="en-US" dirty="0" smtClean="0"/>
          </a:p>
          <a:p>
            <a:pPr>
              <a:buFontTx/>
              <a:buChar char="-"/>
            </a:pPr>
            <a:r>
              <a:rPr lang="fr-CA" dirty="0" smtClean="0"/>
              <a:t> Former la famille :</a:t>
            </a:r>
            <a:endParaRPr lang="en-US" dirty="0" smtClean="0"/>
          </a:p>
          <a:p>
            <a:pPr marL="628650" lvl="1" indent="-171450">
              <a:buFontTx/>
              <a:buChar char="•"/>
            </a:pPr>
            <a:r>
              <a:rPr lang="fr-CA" dirty="0" smtClean="0"/>
              <a:t>Les personnes importantes jouent un rôle de soutien. </a:t>
            </a:r>
            <a:endParaRPr lang="en-US" dirty="0" smtClean="0"/>
          </a:p>
          <a:p>
            <a:pPr>
              <a:buFontTx/>
              <a:buChar char="-"/>
            </a:pPr>
            <a:r>
              <a:rPr lang="fr-CA" dirty="0" smtClean="0"/>
              <a:t> Éduquer et sensibiliser la communauté :</a:t>
            </a:r>
            <a:endParaRPr lang="en-US" dirty="0" smtClean="0"/>
          </a:p>
          <a:p>
            <a:pPr marL="628650" lvl="1" indent="-171450">
              <a:buFontTx/>
              <a:buChar char="•"/>
            </a:pPr>
            <a:r>
              <a:rPr lang="fr-CA" dirty="0" smtClean="0"/>
              <a:t>La peur de recevoir une contravention peut être un obstacle au respect du traitement à l’aide d’un appareil PAP.</a:t>
            </a:r>
            <a:endParaRPr lang="en-US" dirty="0" smtClean="0"/>
          </a:p>
          <a:p>
            <a:pPr marL="628650" lvl="1" indent="-171450">
              <a:buFontTx/>
              <a:buChar char="•"/>
            </a:pPr>
            <a:r>
              <a:rPr lang="fr-CA" dirty="0" smtClean="0"/>
              <a:t>Une meilleure sensibilisation du grand public aux défis que doivent relever les conducteurs en ce qui concerne la gestion de leur santé sur la route est souhaitable.</a:t>
            </a:r>
            <a:endParaRPr lang="en-US" dirty="0" smtClean="0"/>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A93CAF-3A8B-487D-ACC9-5FDAE872EA50}"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fr-CA" b="1" dirty="0" smtClean="0"/>
              <a:t>Narration : </a:t>
            </a:r>
            <a:r>
              <a:rPr lang="fr-CA" dirty="0" smtClean="0"/>
              <a:t>« L’American </a:t>
            </a:r>
            <a:r>
              <a:rPr lang="fr-CA" dirty="0" err="1" smtClean="0"/>
              <a:t>Academy</a:t>
            </a:r>
            <a:r>
              <a:rPr lang="fr-CA" dirty="0" smtClean="0"/>
              <a:t> of </a:t>
            </a:r>
            <a:r>
              <a:rPr lang="fr-CA" dirty="0" err="1" smtClean="0"/>
              <a:t>Sleep</a:t>
            </a:r>
            <a:r>
              <a:rPr lang="fr-CA" dirty="0" smtClean="0"/>
              <a:t> </a:t>
            </a:r>
            <a:r>
              <a:rPr lang="fr-CA" dirty="0" err="1" smtClean="0"/>
              <a:t>Medicine</a:t>
            </a:r>
            <a:r>
              <a:rPr lang="fr-CA" dirty="0" smtClean="0"/>
              <a:t>, ou AASM, a élaboré des paramètres pratiques et des directives cliniques pour l’évaluation et la gestion d’un protocole de soins à long terme de l’AOS chez les adultes. Ces directives recommandent d’inclure un volet de formation du patient dans tout programme de gestion de l’AOS. Un lien vers l’article complet de l’AASM est fourni à la fin de ce module.</a:t>
            </a:r>
          </a:p>
          <a:p>
            <a:r>
              <a:rPr lang="fr-CA" dirty="0" smtClean="0"/>
              <a:t>Les patients ayant reçu un diagnostic d’AOS doivent recevoir une formation sur ce trouble du sommeil, notamment sur ses caractéristiques physiques, ses facteurs de risque et ses conséquences cliniques. Les options de traitement doivent aussi être discutées avec eux en considérant la gravité de leur AOS, les facteurs de risque, tout problème de santé connexe</a:t>
            </a:r>
            <a:r>
              <a:rPr lang="fr-CA" b="1" dirty="0" smtClean="0"/>
              <a:t> </a:t>
            </a:r>
            <a:r>
              <a:rPr lang="fr-CA" dirty="0" smtClean="0"/>
              <a:t>et leurs attentes quant à la façon dont le traitement les aidera. Les personnes souffrant d’AOS doivent aussi recevoir une formation générale et des renseignements sur les éléments pouvant affecter leur AOS, dont l’importance de modifier leur mode de vie et de perdre du poids, d’éviter de dormir sur le dos et de consommer de l’alcool ainsi que d’éliminer certains facteurs de risque, comme les médicaments qui ont des effets secondaires sur l’AOS, les aides au sommeil et les </a:t>
            </a:r>
            <a:r>
              <a:rPr lang="fr-CA" sz="1200" kern="1200" dirty="0" smtClean="0">
                <a:solidFill>
                  <a:schemeClr val="tx1"/>
                </a:solidFill>
                <a:effectLst/>
                <a:latin typeface="+mn-lt"/>
                <a:ea typeface="+mn-ea"/>
                <a:cs typeface="+mn-cs"/>
              </a:rPr>
              <a:t>sédatifs</a:t>
            </a:r>
            <a:r>
              <a:rPr lang="fr-CA" dirty="0" smtClean="0"/>
              <a:t>. Des conseils sur les risques et la gestion de la conduite en état de somnolence ou de fatigue doivent être offerts au grand public et particulièrement aux conducteurs de véhicules lourds. L’AASM recommande que la formation des patients au sujet de l’AOS soit donnée dans le cadre d’une approche multidisciplinaire de gestion des maladies chroniques comprenant une équipe de médecins du sommeil, des ressources de référence spécialisées et des thérapeutes en soins paramédicaux. Des vidéos et des DVD, des sites Web et des brochures sont aussi recommandés comme moyens efficaces de faire de la formation sur l’AOS. L’AASM et l’Association américaine de l’AOS sont deux ressources réputées auprès desquelles on peut obtenir des outils éducatifs.</a:t>
            </a:r>
          </a:p>
          <a:p>
            <a:r>
              <a:rPr lang="fr-CA" dirty="0" smtClean="0"/>
              <a:t>D’autres renseignements figurent dans les paramètres pratiques et directives cliniques de l’AASM</a:t>
            </a:r>
            <a:r>
              <a:rPr lang="fr-CA" i="1" dirty="0" smtClean="0"/>
              <a:t> </a:t>
            </a:r>
            <a:r>
              <a:rPr lang="fr-CA" dirty="0" smtClean="0"/>
              <a:t>donnés en référence à la fin de ce module et dans le manuel de mise en œuvre. »</a:t>
            </a:r>
          </a:p>
          <a:p>
            <a:r>
              <a:rPr lang="fr-CA" dirty="0" smtClean="0"/>
              <a:t>______________________</a:t>
            </a:r>
            <a:endParaRPr lang="en-US" dirty="0" smtClean="0"/>
          </a:p>
          <a:p>
            <a:r>
              <a:rPr lang="fr-CA" b="1" dirty="0" smtClean="0"/>
              <a:t>Points clés :</a:t>
            </a:r>
            <a:endParaRPr lang="en-US" dirty="0" smtClean="0"/>
          </a:p>
          <a:p>
            <a:r>
              <a:rPr lang="fr-CA" dirty="0" smtClean="0"/>
              <a:t>L’AASM recommande d’inclure dans la formation de tout programme de gestion de l’AOS :</a:t>
            </a:r>
            <a:endParaRPr lang="en-US" dirty="0" smtClean="0"/>
          </a:p>
          <a:p>
            <a:r>
              <a:rPr lang="fr-CA" dirty="0" smtClean="0"/>
              <a:t>- Une formation sur les troubles du sommeil.</a:t>
            </a:r>
            <a:endParaRPr lang="en-US" dirty="0" smtClean="0"/>
          </a:p>
          <a:p>
            <a:r>
              <a:rPr lang="fr-CA" dirty="0" smtClean="0"/>
              <a:t>- Des options de traitement pour les troubles du sommeil.</a:t>
            </a:r>
            <a:endParaRPr lang="en-US" dirty="0" smtClean="0"/>
          </a:p>
          <a:p>
            <a:r>
              <a:rPr lang="fr-CA" dirty="0" smtClean="0"/>
              <a:t>- De l’information générale sur la santé.</a:t>
            </a:r>
            <a:endParaRPr lang="en-US" dirty="0" smtClean="0"/>
          </a:p>
          <a:p>
            <a:endParaRPr lang="fr-CA" dirty="0" smtClean="0"/>
          </a:p>
          <a:p>
            <a:r>
              <a:rPr lang="fr-CA" dirty="0" smtClean="0"/>
              <a:t>Une formation des patients concernant les troubles du sommeil peut être offerte dans le cadre d’une approche multidisciplinaire de gestion des maladies chroniques.</a:t>
            </a:r>
            <a:endParaRPr lang="en-US" dirty="0" smtClean="0"/>
          </a:p>
          <a:p>
            <a:r>
              <a:rPr lang="fr-CA" dirty="0" smtClean="0"/>
              <a:t> </a:t>
            </a:r>
            <a:endParaRPr lang="en-US" dirty="0" smtClean="0"/>
          </a:p>
          <a:p>
            <a:r>
              <a:rPr lang="fr-CA" dirty="0" smtClean="0"/>
              <a:t> </a:t>
            </a:r>
            <a:endParaRPr lang="en-US" dirty="0" smtClean="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AD99E0-6D0A-4515-A1F3-8B53B46C76AD}"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fr-CA" b="1" dirty="0" smtClean="0"/>
              <a:t>Narration : </a:t>
            </a:r>
            <a:r>
              <a:rPr lang="fr-CA" dirty="0" smtClean="0"/>
              <a:t>« Le groupe de médecins experts assiste la FMCSA en fournissant des avis d’experts et des conseils sur les normes, les orientations et la recherche à l’égard de la certification médicale des conducteurs de véhicules lourds. Il a dégagé plusieurs recommandations en ce qui concerne les troubles du sommeil. Ces recommandations sont mises à la disposition des médecins spécialistes du sommeil, qui peuvent les utiliser à titre de meilleures pratiques. Les recommandations du groupe de médecins experts ne peuvent toutefois être considérées comme des orientations et des politiques officielles de la FMCSA. »</a:t>
            </a:r>
          </a:p>
          <a:p>
            <a:pPr fontAlgn="t"/>
            <a:r>
              <a:rPr lang="fr-CA" dirty="0" smtClean="0"/>
              <a:t>________</a:t>
            </a:r>
            <a:br>
              <a:rPr lang="fr-CA" dirty="0" smtClean="0"/>
            </a:br>
            <a:r>
              <a:rPr lang="fr-CA" b="1" dirty="0" smtClean="0"/>
              <a:t>Points clés </a:t>
            </a:r>
            <a:r>
              <a:rPr lang="fr-CA" dirty="0" smtClean="0"/>
              <a:t>:</a:t>
            </a:r>
            <a:endParaRPr lang="en-US" dirty="0" smtClean="0"/>
          </a:p>
          <a:p>
            <a:pPr fontAlgn="t"/>
            <a:r>
              <a:rPr lang="fr-CA" dirty="0" smtClean="0"/>
              <a:t/>
            </a:r>
            <a:br>
              <a:rPr lang="fr-CA" dirty="0" smtClean="0"/>
            </a:br>
            <a:r>
              <a:rPr lang="fr-CA" dirty="0" smtClean="0"/>
              <a:t>Le GME de la FMCSA :</a:t>
            </a:r>
            <a:endParaRPr lang="en-US" dirty="0" smtClean="0"/>
          </a:p>
          <a:p>
            <a:pPr fontAlgn="t">
              <a:buFontTx/>
              <a:buChar char="-"/>
            </a:pPr>
            <a:r>
              <a:rPr lang="fr-CA" dirty="0" smtClean="0"/>
              <a:t> Il assiste la FMCSA en fournissant des avis d’experts et des conseils sur les normes médicales, les orientations et la recherche sur la certification médicale des conducteurs de véhicules lourds.</a:t>
            </a:r>
            <a:endParaRPr lang="en-US" dirty="0" smtClean="0"/>
          </a:p>
          <a:p>
            <a:pPr fontAlgn="t">
              <a:buFontTx/>
              <a:buChar char="-"/>
            </a:pPr>
            <a:r>
              <a:rPr lang="fr-CA" dirty="0" smtClean="0"/>
              <a:t> Il a dégagé certaines recommandations concernant les troubles du sommeil.</a:t>
            </a:r>
            <a:endParaRPr lang="en-US" dirty="0" smtClean="0"/>
          </a:p>
          <a:p>
            <a:pPr>
              <a:buFontTx/>
              <a:buChar char="-"/>
            </a:pPr>
            <a:r>
              <a:rPr lang="fr-CA" dirty="0" smtClean="0"/>
              <a:t> Ses recommandations peuvent être utilisées par les médecins spécialistes à titre de meilleures pratiques.</a:t>
            </a:r>
          </a:p>
          <a:p>
            <a:pPr>
              <a:buFontTx/>
              <a:buChar char="-"/>
            </a:pPr>
            <a:r>
              <a:rPr lang="fr-CA" dirty="0" smtClean="0"/>
              <a:t> Elles ne peuvent toutefois être considérées comme des orientations et des politiques officielles de la FMCSA.</a:t>
            </a:r>
            <a:endParaRPr lang="en-US" dirty="0" smtClean="0"/>
          </a:p>
          <a:p>
            <a:pPr fontAlgn="t"/>
            <a:r>
              <a:rPr lang="fr-CA" dirty="0" smtClean="0"/>
              <a:t/>
            </a:r>
            <a:br>
              <a:rPr lang="fr-CA" dirty="0" smtClean="0"/>
            </a:br>
            <a:endParaRPr lang="en-US" dirty="0" smtClean="0"/>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1D41E5-6B5D-4A99-9541-BE77C28E36D0}"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fr-CA" b="1" dirty="0" smtClean="0"/>
              <a:t>Narration : </a:t>
            </a:r>
            <a:r>
              <a:rPr lang="fr-CA" dirty="0" smtClean="0"/>
              <a:t>« Le groupe de médecins experts de la FMCSA, en plus de fournir des opinions d’experts sur les normes, les orientations et la recherche visant la détermination de l’aptitude médicale des conducteurs à conduire des véhicules lourds, recommande que les conducteurs de véhicules lourds souffrant d’AOS reçoivent de la formation sur :</a:t>
            </a:r>
          </a:p>
          <a:p>
            <a:r>
              <a:rPr lang="fr-CA" dirty="0" smtClean="0"/>
              <a:t>- L’importance de dormir suffisamment.</a:t>
            </a:r>
          </a:p>
          <a:p>
            <a:r>
              <a:rPr lang="fr-CA" dirty="0" smtClean="0"/>
              <a:t>- Les changements de mode de vie qui affecteront la santé du sommeil, y compris la perte de poids, l’exercice et le fait de cesser de fumer.</a:t>
            </a:r>
          </a:p>
          <a:p>
            <a:r>
              <a:rPr lang="fr-CA" dirty="0" smtClean="0"/>
              <a:t>- L’importance de se conformer au traitement de l’AOS, principalement celui à l’aide d’un appareil PAP.</a:t>
            </a:r>
          </a:p>
          <a:p>
            <a:r>
              <a:rPr lang="fr-CA" dirty="0" smtClean="0"/>
              <a:t>- Les conséquences de l’AOS non traitée et comment elle affecte défavorablement la santé, la sécurité et le gagne-pain des conducteurs.</a:t>
            </a:r>
          </a:p>
          <a:p>
            <a:r>
              <a:rPr lang="fr-CA" dirty="0" smtClean="0"/>
              <a:t>- Comment les dépresseurs du système nerveux central peuvent aggraver l’AOS.</a:t>
            </a:r>
          </a:p>
          <a:p>
            <a:r>
              <a:rPr lang="fr-CA" dirty="0" smtClean="0"/>
              <a:t>De plus amples renseignements se trouvent dans le document </a:t>
            </a:r>
            <a:r>
              <a:rPr lang="en-US" i="1" dirty="0" smtClean="0"/>
              <a:t>Expert Panel Recommendations : Obstructive Sleep Apnea and Commercial Motor Vehicle Driver Safety</a:t>
            </a:r>
            <a:r>
              <a:rPr lang="en-US" dirty="0" smtClean="0"/>
              <a:t> de la FMSCA, </a:t>
            </a:r>
            <a:r>
              <a:rPr lang="en-US" dirty="0" err="1" smtClean="0"/>
              <a:t>donné</a:t>
            </a:r>
            <a:r>
              <a:rPr lang="en-US" dirty="0" smtClean="0"/>
              <a:t> en </a:t>
            </a:r>
            <a:r>
              <a:rPr lang="en-US" dirty="0" err="1" smtClean="0"/>
              <a:t>référence</a:t>
            </a:r>
            <a:r>
              <a:rPr lang="en-US" dirty="0" smtClean="0"/>
              <a:t> </a:t>
            </a:r>
            <a:r>
              <a:rPr lang="en-US" dirty="0" err="1" smtClean="0"/>
              <a:t>dans</a:t>
            </a:r>
            <a:r>
              <a:rPr lang="en-US" dirty="0" smtClean="0"/>
              <a:t> le </a:t>
            </a:r>
            <a:r>
              <a:rPr lang="fr-CA" dirty="0" smtClean="0"/>
              <a:t>manuel de mise en œuvre du PNAGF. »</a:t>
            </a:r>
          </a:p>
          <a:p>
            <a:r>
              <a:rPr lang="en-US" dirty="0" smtClean="0"/>
              <a:t> </a:t>
            </a:r>
            <a:r>
              <a:rPr lang="fr-CA" dirty="0" smtClean="0"/>
              <a:t>______________________</a:t>
            </a:r>
            <a:endParaRPr lang="en-US" dirty="0" smtClean="0"/>
          </a:p>
          <a:p>
            <a:r>
              <a:rPr lang="fr-CA" b="1" dirty="0" smtClean="0"/>
              <a:t>Points clés :</a:t>
            </a:r>
            <a:endParaRPr lang="en-US" dirty="0" smtClean="0"/>
          </a:p>
          <a:p>
            <a:r>
              <a:rPr lang="fr-CA" dirty="0" smtClean="0"/>
              <a:t>Le GME recommande que les conducteurs de véhicules lourds souffrant d’AOS reçoivent de la formation sur :</a:t>
            </a:r>
            <a:endParaRPr lang="en-US" dirty="0" smtClean="0"/>
          </a:p>
          <a:p>
            <a:r>
              <a:rPr lang="fr-CA" dirty="0" smtClean="0"/>
              <a:t>- L’importance de dormir suffisamment.</a:t>
            </a:r>
            <a:endParaRPr lang="en-US" dirty="0" smtClean="0"/>
          </a:p>
          <a:p>
            <a:r>
              <a:rPr lang="fr-CA" dirty="0" smtClean="0"/>
              <a:t>- Les changements de mode de vie qui affecteront la santé du sommeil, y compris la perte de poids, l’exercice et le fait de cesser de fumer.</a:t>
            </a:r>
            <a:endParaRPr lang="en-US" dirty="0" smtClean="0"/>
          </a:p>
          <a:p>
            <a:r>
              <a:rPr lang="fr-CA" dirty="0" smtClean="0"/>
              <a:t>- L’importance de suivre le traitement pour l’AOS, principalement celui à l’aide d’un appareil PAP.</a:t>
            </a:r>
            <a:endParaRPr lang="en-US" dirty="0" smtClean="0"/>
          </a:p>
          <a:p>
            <a:r>
              <a:rPr lang="fr-CA" dirty="0" smtClean="0"/>
              <a:t>- Les conséquences néfastes de l’AOS non traitée sur la santé, la sécurité et le gagne-pain des conducteurs.</a:t>
            </a:r>
            <a:endParaRPr lang="en-US" dirty="0" smtClean="0"/>
          </a:p>
          <a:p>
            <a:r>
              <a:rPr lang="fr-CA" dirty="0" smtClean="0"/>
              <a:t>- Comment les dépresseurs du système nerveux central peuvent aggraver l’AOS.</a:t>
            </a:r>
            <a:endParaRPr lang="en-US" dirty="0"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D77577-03FA-4AE4-AC39-6A8768551C4D}"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fr-CA" b="1" dirty="0" smtClean="0"/>
              <a:t>Narration : </a:t>
            </a:r>
            <a:r>
              <a:rPr lang="fr-CA" dirty="0" smtClean="0"/>
              <a:t>« Dans le cadre d’un vaste programme de gestion des troubles du sommeil, il est important de mettre en place un protocole de dépistage qui peut cibler avec précision et efficacité les employés à risque élevé de souffrir d’un trouble du sommeil. Les outils de dépistage doivent aussi être efficaces en matière de temps et de coûts, puisqu’ils s’appliquent à de grands groupes de personnes. Les questionnaires de dépistage des troubles du sommeil sont des moyens courants et économiques de dépister l’AOS et les autres troubles du sommeil. L’échelle de somnolence d’</a:t>
            </a:r>
            <a:r>
              <a:rPr lang="fr-CA" dirty="0" err="1" smtClean="0"/>
              <a:t>Epworth</a:t>
            </a:r>
            <a:r>
              <a:rPr lang="fr-CA" dirty="0" smtClean="0"/>
              <a:t>, le questionnaire de Berlin, </a:t>
            </a:r>
            <a:r>
              <a:rPr lang="fr-CA" sz="1200" kern="1200" dirty="0" smtClean="0">
                <a:solidFill>
                  <a:schemeClr val="tx1"/>
                </a:solidFill>
                <a:effectLst/>
                <a:latin typeface="+mn-lt"/>
                <a:ea typeface="+mn-ea"/>
                <a:cs typeface="+mn-cs"/>
              </a:rPr>
              <a:t>le</a:t>
            </a:r>
            <a:r>
              <a:rPr lang="fr-CA" sz="1200" kern="1200" baseline="0" dirty="0" smtClean="0">
                <a:solidFill>
                  <a:schemeClr val="tx1"/>
                </a:solidFill>
                <a:effectLst/>
                <a:latin typeface="+mn-lt"/>
                <a:ea typeface="+mn-ea"/>
                <a:cs typeface="+mn-cs"/>
              </a:rPr>
              <a:t> q</a:t>
            </a:r>
            <a:r>
              <a:rPr lang="fr-CA" sz="1200" kern="1200" dirty="0" smtClean="0">
                <a:solidFill>
                  <a:schemeClr val="tx1"/>
                </a:solidFill>
                <a:effectLst/>
                <a:latin typeface="+mn-lt"/>
                <a:ea typeface="+mn-ea"/>
                <a:cs typeface="+mn-cs"/>
              </a:rPr>
              <a:t>uestionnaire sur les conséquences des troubles du sommeil dans la vie quotidienne </a:t>
            </a:r>
            <a:r>
              <a:rPr lang="fr-CA" dirty="0" smtClean="0"/>
              <a:t>et l’indice de qualité du sommeil de Pittsburgh sont tous des outils de dépistage validés pour dépister l’AOS et les troubles du sommeil chez les populations adultes n’ayant pas de résistance préétablie au diagnostic. La plupart de ces questionnaires peuvent être utilisés gratuitement et sont offerts au public sur le Web. Des copies de ces questionnaires se trouvent dans le manuel de mise en œuvre du PNAGF. </a:t>
            </a:r>
          </a:p>
          <a:p>
            <a:r>
              <a:rPr lang="fr-CA" dirty="0" smtClean="0"/>
              <a:t>Malheureusement, certains conducteurs de véhicules lourds peuvent résister au diagnostic d’AOS parce qu’ils craignent que cela puisse mettre leur emploi en danger; par conséquent, ils peuvent être tentés de dissimuler les symptômes d’un trouble du sommeil en répondant aux questionnaires subjectifs. Pour cette raison, les questionnaires de dépistage des troubles du sommeil doivent être utilisés avec prudence lorsqu’il s’agit de cibler les conducteurs de véhicules lourds à risque élevé de souffrir d’AOS. Ils doivent être considérés comme une option de dépistage complémentaire à d’autres outils et mesures de dépistage objectifs. »</a:t>
            </a:r>
          </a:p>
          <a:p>
            <a:r>
              <a:rPr lang="fr-CA" dirty="0" smtClean="0"/>
              <a:t>______________________</a:t>
            </a:r>
            <a:endParaRPr lang="en-US" dirty="0" smtClean="0"/>
          </a:p>
          <a:p>
            <a:r>
              <a:rPr lang="fr-CA" b="1" dirty="0" smtClean="0"/>
              <a:t>Points clés :</a:t>
            </a:r>
            <a:endParaRPr lang="en-US" dirty="0" smtClean="0"/>
          </a:p>
          <a:p>
            <a:r>
              <a:rPr lang="fr-CA" dirty="0" smtClean="0"/>
              <a:t>Le protocole de dépistage en place doit déterminer avec précision et efficacité les employés à risque élevé de souffrir d’un trouble du sommeil, tout en étant efficace en matière de temps d’application et de coûts d’utilisation :</a:t>
            </a:r>
            <a:endParaRPr lang="en-US" dirty="0" smtClean="0"/>
          </a:p>
          <a:p>
            <a:r>
              <a:rPr lang="fr-CA" dirty="0" smtClean="0"/>
              <a:t>- Échelle de somnolence d’</a:t>
            </a:r>
            <a:r>
              <a:rPr lang="fr-CA" dirty="0" err="1" smtClean="0"/>
              <a:t>Epworth</a:t>
            </a:r>
            <a:r>
              <a:rPr lang="fr-CA" dirty="0" smtClean="0"/>
              <a:t>.</a:t>
            </a:r>
            <a:endParaRPr lang="en-US" dirty="0" smtClean="0"/>
          </a:p>
          <a:p>
            <a:r>
              <a:rPr lang="fr-CA" dirty="0" smtClean="0"/>
              <a:t>- Questionnaire de Berlin.</a:t>
            </a:r>
            <a:endParaRPr lang="en-US" dirty="0" smtClean="0"/>
          </a:p>
          <a:p>
            <a:r>
              <a:rPr lang="fr-CA" smtClean="0"/>
              <a:t>- </a:t>
            </a:r>
            <a:r>
              <a:rPr lang="fr-CA" sz="1200" kern="1200" smtClean="0">
                <a:solidFill>
                  <a:schemeClr val="tx1"/>
                </a:solidFill>
                <a:effectLst/>
                <a:latin typeface="+mn-lt"/>
                <a:ea typeface="+mn-ea"/>
                <a:cs typeface="+mn-cs"/>
              </a:rPr>
              <a:t>Questionnaire sur les conséquences des troubles du sommeil dans la vie quotidienne</a:t>
            </a:r>
            <a:r>
              <a:rPr lang="fr-CA" smtClean="0"/>
              <a:t>. </a:t>
            </a:r>
            <a:endParaRPr lang="en-US" dirty="0" smtClean="0"/>
          </a:p>
          <a:p>
            <a:r>
              <a:rPr lang="fr-CA" dirty="0" smtClean="0"/>
              <a:t>- Indice de qualité du sommeil de Pittsburgh.</a:t>
            </a:r>
            <a:endParaRPr lang="en-US" dirty="0" smtClean="0"/>
          </a:p>
          <a:p>
            <a:r>
              <a:rPr lang="fr-CA" dirty="0" smtClean="0"/>
              <a:t>- Limites de ces instruments avec les conducteurs de véhicules lourds.</a:t>
            </a:r>
            <a:endParaRPr lang="en-US" dirty="0" smtClean="0"/>
          </a:p>
          <a:p>
            <a:r>
              <a:rPr lang="fr-CA" dirty="0" smtClean="0"/>
              <a:t> </a:t>
            </a:r>
          </a:p>
          <a:p>
            <a:r>
              <a:rPr lang="en-US" dirty="0" smtClean="0"/>
              <a:t> </a:t>
            </a:r>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B44614-44D5-4722-999C-EE29A34AB33C}"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fr-CA" b="1" dirty="0" smtClean="0"/>
              <a:t>Narration : </a:t>
            </a:r>
            <a:r>
              <a:rPr lang="fr-CA" dirty="0" smtClean="0"/>
              <a:t>« Plusieurs évaluations objectives sont menées en laboratoire pour dépister les troubles du sommeil. Les nombreux tests de latence du sommeil quantifient l’endormissement physiologique d’une personne et représentent une bonne mesure objective de la somnolence diurne. Le test de maintien de l’éveil mesure quant à lui la capacité d’une personne à demeurer éveillée dans des conditions favorisant le sommeil. Ce test peut être utile pour les personnes, comme les conducteurs de véhicules lourds, qui doivent démontrer leur capacité à demeurer éveillé pour les besoins de leur emploi et de la sécurité. Ces tests en laboratoire ont une utilité clinique; cependant, ils peuvent être exigeants en main-d’œuvre et coûteux, puisqu’ils sont menés dans un laboratoire et nécessitent l’assistance de techniciens formés. Par ailleurs, jusqu’à maintenant, il n’y a pas eu d’efforts importants de collecte de données pour établir les valeurs normatives de l’un ou l’autre de ces tests. Par conséquent, ceux-ci ont une utilité limitée pour des populations particulières, y compris les travailleurs à horaire rotatif. »</a:t>
            </a:r>
          </a:p>
          <a:p>
            <a:r>
              <a:rPr lang="fr-CA" b="1" dirty="0" smtClean="0"/>
              <a:t>______________________</a:t>
            </a:r>
            <a:endParaRPr lang="en-US" dirty="0" smtClean="0"/>
          </a:p>
          <a:p>
            <a:r>
              <a:rPr lang="fr-CA" b="1" dirty="0" smtClean="0"/>
              <a:t>Points clés :</a:t>
            </a:r>
            <a:endParaRPr lang="en-US" dirty="0" smtClean="0"/>
          </a:p>
          <a:p>
            <a:r>
              <a:rPr lang="fr-CA" dirty="0" smtClean="0"/>
              <a:t>Évaluations objectives pour le dépistage des troubles du sommeil :</a:t>
            </a:r>
            <a:endParaRPr lang="en-US" dirty="0" smtClean="0"/>
          </a:p>
          <a:p>
            <a:r>
              <a:rPr lang="fr-CA" dirty="0" smtClean="0"/>
              <a:t>- Test répétitif de la latence du sommeil.</a:t>
            </a:r>
            <a:endParaRPr lang="en-US" dirty="0" smtClean="0"/>
          </a:p>
          <a:p>
            <a:r>
              <a:rPr lang="fr-CA" dirty="0" smtClean="0"/>
              <a:t>- Test de maintien de l’éveil.</a:t>
            </a:r>
            <a:endParaRPr lang="en-US" dirty="0" smtClean="0"/>
          </a:p>
          <a:p>
            <a:endParaRPr lang="fr-CA" dirty="0" smtClean="0"/>
          </a:p>
          <a:p>
            <a:r>
              <a:rPr lang="fr-CA" dirty="0" smtClean="0"/>
              <a:t>Leurs limites sont liées aux coûts et aux exigences élevées en matière de main-d’œuvre. En outre, ces tests ont une utilité limitée pour les travailleurs à horaire rotatif.</a:t>
            </a:r>
          </a:p>
          <a:p>
            <a:endParaRPr lang="en-US" dirty="0" smtClean="0"/>
          </a:p>
          <a:p>
            <a:r>
              <a:rPr lang="fr-CA" b="1" dirty="0" smtClean="0"/>
              <a:t>Source :</a:t>
            </a:r>
            <a:r>
              <a:rPr lang="en-US" b="1" dirty="0" smtClean="0"/>
              <a:t> </a:t>
            </a:r>
            <a:r>
              <a:rPr lang="fr-CA" dirty="0" smtClean="0"/>
              <a:t>Sullivan et </a:t>
            </a:r>
            <a:r>
              <a:rPr lang="fr-CA" dirty="0" err="1" smtClean="0"/>
              <a:t>Kushida</a:t>
            </a:r>
            <a:r>
              <a:rPr lang="fr-CA" dirty="0" smtClean="0"/>
              <a:t> (2008).</a:t>
            </a:r>
            <a:endParaRPr lang="en-US" dirty="0" smtClean="0"/>
          </a:p>
          <a:p>
            <a:r>
              <a:rPr lang="fr-CA" dirty="0" smtClean="0"/>
              <a:t> </a:t>
            </a:r>
            <a:endParaRPr lang="en-US" dirty="0" smtClean="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47BC5E-5D6F-4C22-8FD1-EAC1D5846B70}"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fr-CA" b="1" dirty="0" smtClean="0"/>
              <a:t>Narration : </a:t>
            </a:r>
            <a:r>
              <a:rPr lang="fr-CA" dirty="0" smtClean="0"/>
              <a:t>« </a:t>
            </a:r>
            <a:r>
              <a:rPr lang="fr-CA" sz="1200" kern="1200" dirty="0" smtClean="0">
                <a:solidFill>
                  <a:schemeClr val="tx1"/>
                </a:solidFill>
                <a:latin typeface="+mn-lt"/>
                <a:ea typeface="+mn-ea"/>
                <a:cs typeface="+mn-cs"/>
              </a:rPr>
              <a:t>Les troubles du sommeil sont des troubles chroniques répandus et communs. En effet, 82 types de troubles du sommeil ont été recensés aux États-Unis et plus de 70 millions de personnes souffrent d’un trouble du sommeil. La plupart de ces personnes ne sont pas conscientes de leur problème et celui-ci reste non diagnostiqué, puisque les symptômes sont souvent difficiles à déceler par soi-même; c’est pourquoi les troubles du sommeil sont souvent aggravés par le stress et la toxicomanie. Par ailleurs, la somnolence diurne excessive (ou SDE) est un symptôme commun à plusieurs troubles du sommeil et elle est la conséquence d’un manque de sommeil ou d’un sommeil de mauvaise qualité.</a:t>
            </a:r>
            <a:r>
              <a:rPr lang="fr-CA" dirty="0" smtClean="0"/>
              <a:t> »</a:t>
            </a:r>
            <a:r>
              <a:rPr lang="en-US" dirty="0" smtClean="0"/>
              <a:t> </a:t>
            </a:r>
            <a:endParaRPr lang="fr-CA" dirty="0" smtClean="0"/>
          </a:p>
          <a:p>
            <a:r>
              <a:rPr lang="fr-CA" b="1" dirty="0" smtClean="0"/>
              <a:t>_______________________</a:t>
            </a:r>
            <a:endParaRPr lang="en-US" dirty="0" smtClean="0"/>
          </a:p>
          <a:p>
            <a:r>
              <a:rPr lang="fr-CA" b="1" dirty="0" smtClean="0"/>
              <a:t>Points clés :</a:t>
            </a:r>
            <a:endParaRPr lang="en-US" dirty="0" smtClean="0"/>
          </a:p>
          <a:p>
            <a:r>
              <a:rPr lang="fr-CA" dirty="0" smtClean="0"/>
              <a:t>- Les troubles du sommeil sont des troubles répandus et communs : 82 troubles du sommeil ont été recensés et plus de 70 millions de personnes aux États-Unis souffrent d’un trouble du sommeil, bien que la plupart de ces troubles ne soient pas diagnostiqués ni traités.</a:t>
            </a:r>
            <a:endParaRPr lang="en-US" dirty="0" smtClean="0"/>
          </a:p>
          <a:p>
            <a:r>
              <a:rPr lang="fr-CA" dirty="0" smtClean="0"/>
              <a:t>- Les symptômes d’un trouble du sommeil sont souvent difficiles à déceler par soi-même. </a:t>
            </a:r>
            <a:endParaRPr lang="en-US" dirty="0" smtClean="0"/>
          </a:p>
          <a:p>
            <a:r>
              <a:rPr lang="fr-CA" dirty="0" smtClean="0"/>
              <a:t>- Les troubles du sommeil sont souvent aggravés par le stress et la toxicomanie. </a:t>
            </a:r>
            <a:endParaRPr lang="en-US" dirty="0" smtClean="0"/>
          </a:p>
          <a:p>
            <a:r>
              <a:rPr lang="fr-CA" dirty="0" smtClean="0"/>
              <a:t>- La SDE est un symptôme commun à plusieurs troubles du sommeil.</a:t>
            </a:r>
            <a:endParaRPr lang="en-US" dirty="0" smtClean="0"/>
          </a:p>
          <a:p>
            <a:r>
              <a:rPr lang="fr-CA" dirty="0" smtClean="0"/>
              <a:t> </a:t>
            </a:r>
            <a:endParaRPr lang="en-US" dirty="0" smtClean="0"/>
          </a:p>
          <a:p>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A2B668-2165-401A-BA0B-95DA1742E0A1}"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fr-CA" b="1" dirty="0" smtClean="0"/>
              <a:t>Narration : </a:t>
            </a:r>
            <a:r>
              <a:rPr lang="fr-CA" dirty="0" smtClean="0"/>
              <a:t>« Souvent, un certain nombre de caractéristiques physiques accompagnent l’AOS. Elles peuvent être évaluées lors d’un examen physique pour dépister cette maladie. Environ 60 % des personnes souffrant d’AOS sont aussi obèses; par conséquent, une simple mesure de la taille et du poids pour calculer l’indice de masse corporelle (ou IMC) et diagnostiquer l’obésité permet d’établir la présence d’un facteur de risque de l’AOS. Pour calculer l’IMC, divisez simplement le poids de la personne en kilogrammes par sa taille en mètres carrés. Un IMC entre 25 et 30  indique un excédent de poids, tandis qu’un IMC supérieur à 30 dénote l’obésité. Il existe de nombreux outils en ligne, dont celui des National Institutes of </a:t>
            </a:r>
            <a:r>
              <a:rPr lang="fr-CA" dirty="0" err="1" smtClean="0"/>
              <a:t>Health</a:t>
            </a:r>
            <a:r>
              <a:rPr lang="fr-CA" dirty="0" smtClean="0"/>
              <a:t>, </a:t>
            </a:r>
            <a:r>
              <a:rPr lang="en-US" dirty="0" smtClean="0"/>
              <a:t> </a:t>
            </a:r>
            <a:r>
              <a:rPr lang="fr-CA" dirty="0" smtClean="0"/>
              <a:t>pour calculer facilement l’IMC en entrant la taille et le poids de la personne.</a:t>
            </a:r>
          </a:p>
          <a:p>
            <a:r>
              <a:rPr lang="fr-CA" dirty="0" smtClean="0"/>
              <a:t>Un cou épais est un autre trait physique commun aux personnes souffrant d’AOS; par conséquent, mesurer la circonférence du cou avec un ruban à mesurer peut démontrer la présence d’un autre facteur de risque d’AOS. Un cou d’une largeur de plus de 43 cm pour les hommes et de plus de 41 cm pour les femmes indique un risque d’AOS. </a:t>
            </a:r>
          </a:p>
          <a:p>
            <a:r>
              <a:rPr lang="fr-CA" dirty="0" smtClean="0"/>
              <a:t>La circonférence de la taille, une mesure de la graisse abdominale ou centrale, peut aussi permettre de dépister l’AOS. Prenez la mesure à l’endroit le plus mince de la taille avec un ruban à mesurer. Une circonférence de taille supérieure à 102 cm pour les hommes et à 91 cm pour les femmes indique un niveau élevé de graisse centrale et, par conséquent, un risque supérieur d’AOS. </a:t>
            </a:r>
          </a:p>
          <a:p>
            <a:r>
              <a:rPr lang="fr-CA" dirty="0" smtClean="0"/>
              <a:t>L’hypertension artérielle est aussi souvent présente chez les patients souffrant d’AOS, puisqu’elle cause des dommages aux vaisseaux sanguins et un dérèglement des hormones qui influencent la tension artérielle. Par conséquent, une tension artérielle au-dessus de 140 sur 90 peut indiquer un risque d’AOS.</a:t>
            </a:r>
          </a:p>
          <a:p>
            <a:r>
              <a:rPr lang="fr-CA" dirty="0" smtClean="0"/>
              <a:t>Finalement, certaines caractéristiques du visage et de l’anatomie interne peuvent causer ou aggraver l’AOS. Un petit menton ou un menton fuyant, une langue excessivement grosse ou des voies respiratoires étroites sont tous des traits indiquant un risque d’AOS. Chez les patients ayant ces traits, mais sans excédent de poids ou sans obésité, l’AOS peut être corrigée par un appareil dentaire ou une chirurgie. »</a:t>
            </a:r>
          </a:p>
          <a:p>
            <a:r>
              <a:rPr lang="en-US" dirty="0" smtClean="0"/>
              <a:t> </a:t>
            </a:r>
            <a:r>
              <a:rPr lang="fr-CA" dirty="0" smtClean="0"/>
              <a:t>_____________________________________</a:t>
            </a:r>
            <a:endParaRPr lang="en-US" dirty="0" smtClean="0"/>
          </a:p>
          <a:p>
            <a:r>
              <a:rPr lang="fr-CA" b="1" dirty="0" smtClean="0"/>
              <a:t>Points clés :</a:t>
            </a:r>
            <a:endParaRPr lang="en-US" dirty="0" smtClean="0"/>
          </a:p>
          <a:p>
            <a:r>
              <a:rPr lang="fr-CA" dirty="0" smtClean="0"/>
              <a:t>Examen physique pour dépister l’AOS :</a:t>
            </a:r>
            <a:endParaRPr lang="en-US" dirty="0" smtClean="0"/>
          </a:p>
          <a:p>
            <a:r>
              <a:rPr lang="fr-CA" dirty="0" smtClean="0"/>
              <a:t>- Taille et poids pour calculer l’IMC.</a:t>
            </a:r>
            <a:endParaRPr lang="en-US" dirty="0" smtClean="0"/>
          </a:p>
          <a:p>
            <a:r>
              <a:rPr lang="fr-CA" dirty="0" smtClean="0"/>
              <a:t>- Circonférence du cou et de la taille (larges).</a:t>
            </a:r>
            <a:endParaRPr lang="en-US" dirty="0" smtClean="0"/>
          </a:p>
          <a:p>
            <a:r>
              <a:rPr lang="fr-CA" dirty="0" smtClean="0"/>
              <a:t>- Hypertension artérielle.</a:t>
            </a:r>
            <a:endParaRPr lang="en-US" dirty="0" smtClean="0"/>
          </a:p>
          <a:p>
            <a:r>
              <a:rPr lang="fr-CA" dirty="0" smtClean="0"/>
              <a:t>- Caractéristiques faciales et des voies respiratoires.</a:t>
            </a:r>
            <a:endParaRPr lang="en-US" dirty="0" smtClean="0"/>
          </a:p>
          <a:p>
            <a:r>
              <a:rPr lang="fr-CA" dirty="0" smtClean="0"/>
              <a:t> </a:t>
            </a:r>
            <a:endParaRPr lang="en-US" dirty="0"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860B39-FAFE-4261-AF7A-86373586A34A}" type="slidenum">
              <a:rPr lang="en-US" smtClean="0"/>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r>
              <a:rPr lang="fr-CA" b="1" dirty="0" smtClean="0"/>
              <a:t>Narration : </a:t>
            </a:r>
            <a:r>
              <a:rPr lang="fr-CA" dirty="0" smtClean="0"/>
              <a:t>« Avoir des antécédents familiaux d’AOS ou un historique personnel de maladies associées à celle-ci, comme le diabète de type II, la coronaropathie ou une maladie cardiovasculaire, peut être un signe d’AOS lorsque d’autres indicateurs du trouble du sommeil sont également présents. De plus, le risque de souffrir d’AOS augmente avec l’âge et celle-ci est plus fréquente chez les hommes que chez les femmes. Encore une fois, ces facteurs </a:t>
            </a:r>
            <a:r>
              <a:rPr lang="fr-CA" dirty="0" err="1" smtClean="0"/>
              <a:t>prédisposants</a:t>
            </a:r>
            <a:r>
              <a:rPr lang="fr-CA" dirty="0" smtClean="0"/>
              <a:t> doivent être considérés comme étant des indicateurs de l’AOS lorsqu’ils sont accompagnés d’autres facteurs de risque. Ils ne doivent pas être considérés à eux seuls comme des éléments prédictifs de l’AOS. »</a:t>
            </a:r>
          </a:p>
          <a:p>
            <a:r>
              <a:rPr lang="fr-CA" dirty="0" smtClean="0"/>
              <a:t>_____________________________________</a:t>
            </a:r>
            <a:endParaRPr lang="en-US" dirty="0" smtClean="0"/>
          </a:p>
          <a:p>
            <a:r>
              <a:rPr lang="fr-CA" b="1" dirty="0" smtClean="0"/>
              <a:t>Points clés :</a:t>
            </a:r>
            <a:endParaRPr lang="en-US" dirty="0" smtClean="0"/>
          </a:p>
          <a:p>
            <a:r>
              <a:rPr lang="fr-CA" dirty="0" smtClean="0"/>
              <a:t>Historique et autres facteurs </a:t>
            </a:r>
            <a:r>
              <a:rPr lang="fr-CA" dirty="0" err="1" smtClean="0"/>
              <a:t>prédisposants</a:t>
            </a:r>
            <a:r>
              <a:rPr lang="fr-CA" dirty="0" smtClean="0"/>
              <a:t> de l’AOS :</a:t>
            </a:r>
            <a:endParaRPr lang="en-US" dirty="0" smtClean="0"/>
          </a:p>
          <a:p>
            <a:pPr>
              <a:buFontTx/>
              <a:buChar char="-"/>
            </a:pPr>
            <a:r>
              <a:rPr lang="fr-CA" dirty="0" smtClean="0"/>
              <a:t> Antécédents familiaux d’AOS.</a:t>
            </a:r>
            <a:endParaRPr lang="en-US" dirty="0" smtClean="0"/>
          </a:p>
          <a:p>
            <a:pPr>
              <a:buFontTx/>
              <a:buChar char="-"/>
            </a:pPr>
            <a:r>
              <a:rPr lang="fr-CA" dirty="0" smtClean="0"/>
              <a:t> Historique personnel d’autres troubles de santé.</a:t>
            </a:r>
            <a:endParaRPr lang="en-US" dirty="0" smtClean="0"/>
          </a:p>
          <a:p>
            <a:pPr>
              <a:buFontTx/>
              <a:buChar char="-"/>
            </a:pPr>
            <a:r>
              <a:rPr lang="fr-CA" dirty="0" smtClean="0"/>
              <a:t> Âge.</a:t>
            </a:r>
            <a:endParaRPr lang="en-US" dirty="0" smtClean="0"/>
          </a:p>
          <a:p>
            <a:pPr>
              <a:buFontTx/>
              <a:buChar char="-"/>
            </a:pPr>
            <a:r>
              <a:rPr lang="fr-CA" dirty="0" smtClean="0"/>
              <a:t> Sexe masculin.</a:t>
            </a:r>
            <a:endParaRPr lang="en-US" dirty="0" smtClean="0"/>
          </a:p>
          <a:p>
            <a:r>
              <a:rPr lang="fr-CA" dirty="0" smtClean="0"/>
              <a:t> </a:t>
            </a:r>
            <a:endParaRPr lang="en-US" dirty="0" smtClean="0"/>
          </a:p>
          <a:p>
            <a:endParaRPr lang="en-US" dirty="0" smtClean="0"/>
          </a:p>
          <a:p>
            <a:endParaRPr lang="en-US" dirty="0"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F59530-C148-4A27-A10B-009544C0E4EB}"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fr-CA" b="1" dirty="0" smtClean="0"/>
              <a:t>Narration : </a:t>
            </a:r>
            <a:r>
              <a:rPr lang="fr-CA" dirty="0" smtClean="0"/>
              <a:t>« Il est recommandé d’employer des outils de dépistage subjectifs et objectifs pour évaluer le risque d’AOS chez les conducteurs professionnels. Ces outils de dépistage comprennent :</a:t>
            </a:r>
          </a:p>
          <a:p>
            <a:r>
              <a:rPr lang="fr-CA" dirty="0" smtClean="0"/>
              <a:t>- Des questionnaires.</a:t>
            </a:r>
          </a:p>
          <a:p>
            <a:r>
              <a:rPr lang="fr-CA" dirty="0" smtClean="0"/>
              <a:t>- Des examens physiques.</a:t>
            </a:r>
          </a:p>
          <a:p>
            <a:r>
              <a:rPr lang="fr-CA" dirty="0" smtClean="0"/>
              <a:t>- L’historique du conducteur et des données démographiques.</a:t>
            </a:r>
          </a:p>
          <a:p>
            <a:r>
              <a:rPr lang="fr-CA" dirty="0" smtClean="0"/>
              <a:t>Il est recommandé d’examiner l’historique de conduite et d’accidents des conducteurs pour déterminer les accidents ou incidents liés au sommeil ou à la fatigue et</a:t>
            </a:r>
            <a:r>
              <a:rPr lang="fr-CA" b="1" dirty="0" smtClean="0"/>
              <a:t> </a:t>
            </a:r>
            <a:r>
              <a:rPr lang="fr-CA" dirty="0" smtClean="0"/>
              <a:t>de demander aux superviseurs si des conducteurs se sont plaints de façon excessive ou anormale de fatigue ou de somnolence au travail. »</a:t>
            </a:r>
            <a:endParaRPr lang="en-US" sz="1100" dirty="0" smtClean="0"/>
          </a:p>
          <a:p>
            <a:r>
              <a:rPr lang="fr-CA" dirty="0" smtClean="0"/>
              <a:t>_____________________________________</a:t>
            </a:r>
            <a:endParaRPr lang="en-US" sz="1100" dirty="0" smtClean="0"/>
          </a:p>
          <a:p>
            <a:r>
              <a:rPr lang="fr-CA" b="1" dirty="0" smtClean="0"/>
              <a:t>Points clés :</a:t>
            </a:r>
            <a:endParaRPr lang="en-US" sz="1100" dirty="0" smtClean="0"/>
          </a:p>
          <a:p>
            <a:r>
              <a:rPr lang="fr-CA" dirty="0" smtClean="0"/>
              <a:t>Évaluer les conducteurs avec des outils objectifs et subjectifs :</a:t>
            </a:r>
            <a:endParaRPr lang="en-US" sz="1100" dirty="0" smtClean="0"/>
          </a:p>
          <a:p>
            <a:pPr marL="1085850" lvl="2" indent="-171450">
              <a:buFontTx/>
              <a:buChar char="-"/>
            </a:pPr>
            <a:r>
              <a:rPr lang="fr-CA" dirty="0" smtClean="0"/>
              <a:t>Questionnaires.</a:t>
            </a:r>
            <a:endParaRPr lang="en-US" sz="1100" dirty="0" smtClean="0"/>
          </a:p>
          <a:p>
            <a:pPr marL="1085850" lvl="2" indent="-171450">
              <a:buFontTx/>
              <a:buChar char="-"/>
            </a:pPr>
            <a:r>
              <a:rPr lang="fr-CA" dirty="0" smtClean="0"/>
              <a:t>Examen physique.</a:t>
            </a:r>
            <a:endParaRPr lang="en-US" sz="1100" dirty="0" smtClean="0"/>
          </a:p>
          <a:p>
            <a:pPr marL="1085850" lvl="2" indent="-171450">
              <a:buFontTx/>
              <a:buChar char="-"/>
            </a:pPr>
            <a:r>
              <a:rPr lang="fr-CA" dirty="0" smtClean="0"/>
              <a:t>Historique et données démographiques.</a:t>
            </a:r>
            <a:endParaRPr lang="en-US" sz="1100" dirty="0" smtClean="0"/>
          </a:p>
          <a:p>
            <a:pPr marL="1085850" lvl="2" indent="-171450">
              <a:buFontTx/>
              <a:buChar char="-"/>
            </a:pPr>
            <a:r>
              <a:rPr lang="fr-CA" dirty="0" smtClean="0"/>
              <a:t>Historique de conduite et d’accidents.</a:t>
            </a:r>
            <a:endParaRPr lang="en-US" sz="1100" dirty="0" smtClean="0"/>
          </a:p>
          <a:p>
            <a:r>
              <a:rPr lang="fr-CA" dirty="0" smtClean="0"/>
              <a:t> </a:t>
            </a:r>
            <a:endParaRPr lang="en-US" sz="1100" dirty="0"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7A97E5-6909-434B-8172-964E1EF26F77}"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85000" lnSpcReduction="10000"/>
          </a:bodyPr>
          <a:lstStyle/>
          <a:p>
            <a:r>
              <a:rPr lang="fr-CA" sz="1050" b="1" dirty="0" smtClean="0"/>
              <a:t>Narration : </a:t>
            </a:r>
            <a:r>
              <a:rPr lang="fr-CA" sz="1100" dirty="0" smtClean="0"/>
              <a:t>« </a:t>
            </a:r>
            <a:r>
              <a:rPr lang="fr-CA" sz="1050" dirty="0" smtClean="0"/>
              <a:t>Les paramètres pratiques et les directives cliniques de l’AASM donnent des indications pour déterminer les personnes à risque de souffrir de troubles du sommeil. Un historique de sommeil doit être obtenu de l’une des trois façons suivantes : lors d’une évaluation de santé de routine, lors d’une évaluation des symptômes de l’AOS ou lors d’une évaluation complète des patients à risque élevé d’AOS. Les patients à risque élevé comprennent ceux qui sont obèses, ceux qui souffrent d’une maladie cardiovasculaire grave et toutes les personnes qui conduisent beaucoup pour leur travail (dont les conducteurs de véhicules lourds). </a:t>
            </a:r>
          </a:p>
          <a:p>
            <a:r>
              <a:rPr lang="fr-CA" sz="1050" dirty="0" smtClean="0"/>
              <a:t>Les observations ou questions de l’évaluation de santé de routine concernent l’historique de ronflement et de somnolence diurne, la présence d’obésité, des anomalies </a:t>
            </a:r>
            <a:r>
              <a:rPr lang="fr-CA" sz="1050" dirty="0" err="1" smtClean="0"/>
              <a:t>craniofaciales</a:t>
            </a:r>
            <a:r>
              <a:rPr lang="fr-CA" sz="1050" dirty="0" smtClean="0"/>
              <a:t> ou l’hypertension artérielle. Des réponses positives à ce dépistage général de l’AOS devraient mener à un historique de sommeil et à un examen physique complets. Un historique de sommeil complet doit comprendre une évaluation sur le ronflement, les apnées (ou arrêts de la respiration) vues par un témoin pendant le sommeil, des épisodes de halètement ou de suffocation pendant le sommeil et la somnolence diurne excessive. </a:t>
            </a:r>
          </a:p>
          <a:p>
            <a:r>
              <a:rPr lang="fr-CA" sz="1050" dirty="0" smtClean="0"/>
              <a:t>Un examen physique complet doit comprendre des mesures anthropométriques pour évaluer l’indice de masse corporelle, les circonférences du cou et de la taille et l’anatomie des voies respiratoires. Les systèmes respiratoire, cardiovasculaire et neurologique des patients doivent aussi être évalués.</a:t>
            </a:r>
          </a:p>
          <a:p>
            <a:r>
              <a:rPr lang="fr-CA" sz="1050" dirty="0" smtClean="0"/>
              <a:t>À la suite d’un historique de sommeil détaillé et d’un examen physique, les patients peuvent être classés selon leur risque d’AOS. Les tests de sommeil objectifs doivent s’adresser en priorité aux patients considérés comme à risque élevé, pour ainsi établir un diagnostic et commencer le traitement. </a:t>
            </a:r>
          </a:p>
          <a:p>
            <a:r>
              <a:rPr lang="fr-CA" sz="1050" dirty="0" smtClean="0"/>
              <a:t>D’autres renseignements figurent dans les paramètres pratiques et directives cliniques de l’AASM</a:t>
            </a:r>
            <a:r>
              <a:rPr lang="fr-CA" sz="1050" i="1" dirty="0" smtClean="0"/>
              <a:t> </a:t>
            </a:r>
            <a:r>
              <a:rPr lang="fr-CA" sz="1050" dirty="0" smtClean="0"/>
              <a:t>donnés en référence à la fin de ce module et dans le manuel de mise en œuvre.</a:t>
            </a:r>
            <a:r>
              <a:rPr lang="fr-CA" sz="1100" dirty="0" smtClean="0"/>
              <a:t> »</a:t>
            </a:r>
            <a:endParaRPr lang="en-US" sz="1100" dirty="0" smtClean="0"/>
          </a:p>
          <a:p>
            <a:pPr>
              <a:lnSpc>
                <a:spcPct val="90000"/>
              </a:lnSpc>
            </a:pPr>
            <a:r>
              <a:rPr lang="fr-CA" sz="1100" dirty="0" smtClean="0"/>
              <a:t>_____________________________________</a:t>
            </a:r>
            <a:endParaRPr lang="en-US" sz="1100" dirty="0" smtClean="0"/>
          </a:p>
          <a:p>
            <a:pPr>
              <a:lnSpc>
                <a:spcPct val="90000"/>
              </a:lnSpc>
            </a:pPr>
            <a:r>
              <a:rPr lang="fr-CA" sz="1100" b="1" dirty="0" smtClean="0"/>
              <a:t>Points clés :</a:t>
            </a:r>
            <a:endParaRPr lang="en-US" sz="1100" dirty="0" smtClean="0"/>
          </a:p>
          <a:p>
            <a:pPr>
              <a:lnSpc>
                <a:spcPct val="90000"/>
              </a:lnSpc>
            </a:pPr>
            <a:r>
              <a:rPr lang="fr-CA" sz="1100" dirty="0" smtClean="0"/>
              <a:t>Les recommandations de l’AASM pour déterminer les personnes à risque de troubles du sommeil :</a:t>
            </a:r>
            <a:endParaRPr lang="en-US" sz="1100" dirty="0" smtClean="0"/>
          </a:p>
          <a:p>
            <a:pPr>
              <a:lnSpc>
                <a:spcPct val="90000"/>
              </a:lnSpc>
            </a:pPr>
            <a:r>
              <a:rPr lang="fr-CA" sz="1100" dirty="0" smtClean="0"/>
              <a:t>- Historique de sommeil détaillé.</a:t>
            </a:r>
            <a:endParaRPr lang="en-US" sz="1100" dirty="0" smtClean="0"/>
          </a:p>
          <a:p>
            <a:pPr>
              <a:lnSpc>
                <a:spcPct val="90000"/>
              </a:lnSpc>
            </a:pPr>
            <a:r>
              <a:rPr lang="fr-CA" sz="1100" dirty="0" smtClean="0"/>
              <a:t>- Examen physique.</a:t>
            </a:r>
            <a:endParaRPr lang="en-US" sz="1100" dirty="0" smtClean="0"/>
          </a:p>
          <a:p>
            <a:pPr>
              <a:lnSpc>
                <a:spcPct val="90000"/>
              </a:lnSpc>
            </a:pPr>
            <a:r>
              <a:rPr lang="fr-CA" sz="1100" dirty="0" smtClean="0"/>
              <a:t>- Classification selon le risque d’AOS (risque de faible à élevé).</a:t>
            </a:r>
            <a:endParaRPr lang="en-US" sz="1100" dirty="0" smtClean="0"/>
          </a:p>
          <a:p>
            <a:pPr>
              <a:lnSpc>
                <a:spcPct val="90000"/>
              </a:lnSpc>
            </a:pPr>
            <a:r>
              <a:rPr lang="fr-CA" sz="1100" dirty="0" smtClean="0"/>
              <a:t>- Priorité aux patients à risque élevé pour les tests.</a:t>
            </a:r>
            <a:endParaRPr lang="en-US" sz="1100" dirty="0" smtClean="0"/>
          </a:p>
        </p:txBody>
      </p:sp>
      <p:sp>
        <p:nvSpPr>
          <p:cNvPr id="116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5DD143-3557-4418-8F14-39DA3BCFBA02}"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fr-CA" b="1" dirty="0" smtClean="0"/>
              <a:t>Narration : </a:t>
            </a:r>
            <a:r>
              <a:rPr lang="fr-CA" dirty="0" smtClean="0"/>
              <a:t>« Le groupe de médecins experts de la FMCSA fait également certaines recommandations pour aider à cibler les conducteurs de véhicules lourds susceptibles de souffrir de troubles du sommeil. Ce groupe conseille que les conducteurs soient évalués pour l’AOS s’ils répondent à l’un des critères suivants :</a:t>
            </a:r>
          </a:p>
          <a:p>
            <a:r>
              <a:rPr lang="fr-CA" dirty="0" smtClean="0"/>
              <a:t>- Ils sont classés comme à risque élevé d’AOS selon le questionnaire de Berlin.</a:t>
            </a:r>
          </a:p>
          <a:p>
            <a:r>
              <a:rPr lang="fr-CA" dirty="0" smtClean="0"/>
              <a:t>- Leur indice de masse corporelle est de 33 ou plus. </a:t>
            </a:r>
          </a:p>
          <a:p>
            <a:r>
              <a:rPr lang="fr-CA" dirty="0" smtClean="0"/>
              <a:t>- Ils sont jugés à risque de souffrir d’AOS selon une évaluation clinique en raison des symptômes signalés, des facteurs de risque ou de </a:t>
            </a:r>
            <a:r>
              <a:rPr lang="fr-CA" dirty="0" err="1" smtClean="0"/>
              <a:t>comorbidités</a:t>
            </a:r>
            <a:r>
              <a:rPr lang="fr-CA" dirty="0" smtClean="0"/>
              <a:t>.</a:t>
            </a:r>
          </a:p>
          <a:p>
            <a:r>
              <a:rPr lang="fr-CA" dirty="0" smtClean="0"/>
              <a:t>De plus amples renseignements se trouvent dans le document </a:t>
            </a:r>
            <a:r>
              <a:rPr lang="en-US" i="1" dirty="0" smtClean="0"/>
              <a:t>Expert Panel Recommendations : Obstructive Sleep Apnea and Commercial Motor Vehicle Driver Safety</a:t>
            </a:r>
            <a:r>
              <a:rPr lang="en-US" dirty="0" smtClean="0"/>
              <a:t> de la FMSCA, </a:t>
            </a:r>
            <a:r>
              <a:rPr lang="en-US" dirty="0" err="1" smtClean="0"/>
              <a:t>donné</a:t>
            </a:r>
            <a:r>
              <a:rPr lang="en-US" dirty="0" smtClean="0"/>
              <a:t> en </a:t>
            </a:r>
            <a:r>
              <a:rPr lang="en-US" dirty="0" err="1" smtClean="0"/>
              <a:t>référence</a:t>
            </a:r>
            <a:r>
              <a:rPr lang="en-US" dirty="0" smtClean="0"/>
              <a:t> </a:t>
            </a:r>
            <a:r>
              <a:rPr lang="en-US" dirty="0" err="1" smtClean="0"/>
              <a:t>dans</a:t>
            </a:r>
            <a:r>
              <a:rPr lang="en-US" dirty="0" smtClean="0"/>
              <a:t> le </a:t>
            </a:r>
            <a:r>
              <a:rPr lang="fr-CA" dirty="0" smtClean="0"/>
              <a:t>manuel de mise en œuvre du PNAGF. »</a:t>
            </a:r>
          </a:p>
          <a:p>
            <a:r>
              <a:rPr lang="fr-CA" dirty="0" smtClean="0"/>
              <a:t>_____________________________________</a:t>
            </a:r>
            <a:endParaRPr lang="en-US" dirty="0" smtClean="0"/>
          </a:p>
          <a:p>
            <a:r>
              <a:rPr lang="fr-CA" b="1" dirty="0" smtClean="0"/>
              <a:t>Points clés :</a:t>
            </a:r>
            <a:endParaRPr lang="en-US" dirty="0" smtClean="0"/>
          </a:p>
          <a:p>
            <a:r>
              <a:rPr lang="fr-CA" dirty="0" smtClean="0"/>
              <a:t>Le GME de la FMCSA recommande que les conducteurs soient évalués pour l’AOS s’ils répondent aux critères suivants :</a:t>
            </a:r>
            <a:endParaRPr lang="en-US" dirty="0" smtClean="0"/>
          </a:p>
          <a:p>
            <a:r>
              <a:rPr lang="fr-CA" dirty="0" smtClean="0"/>
              <a:t>- Ils sont classés comme ayant un risque élevé d’AOS selon le questionnaire de Berlin.</a:t>
            </a:r>
          </a:p>
          <a:p>
            <a:r>
              <a:rPr lang="fr-CA" dirty="0" smtClean="0"/>
              <a:t>- Leur IMC est de 33 ou plus.</a:t>
            </a:r>
            <a:endParaRPr lang="en-US" dirty="0" smtClean="0"/>
          </a:p>
          <a:p>
            <a:r>
              <a:rPr lang="fr-CA" dirty="0" smtClean="0"/>
              <a:t>- Ils sont jugés à risque de souffrir d’AOS selon une évaluation clinique en raison de symptômes signalés, de facteurs de risque ou de </a:t>
            </a:r>
            <a:r>
              <a:rPr lang="fr-CA" dirty="0" err="1" smtClean="0"/>
              <a:t>comorbidités</a:t>
            </a:r>
            <a:r>
              <a:rPr lang="fr-CA" dirty="0" smtClean="0"/>
              <a:t>.</a:t>
            </a:r>
            <a:endParaRPr lang="en-US" dirty="0" smtClean="0"/>
          </a:p>
          <a:p>
            <a:r>
              <a:rPr lang="fr-CA" dirty="0" smtClean="0"/>
              <a:t> </a:t>
            </a:r>
            <a:endParaRPr lang="en-US" dirty="0" smtClean="0"/>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80B21A-A56D-4F7E-9B53-BF9B4639297E}" type="slidenum">
              <a:rPr lang="en-US" smtClean="0"/>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fontScale="92500" lnSpcReduction="20000"/>
          </a:bodyPr>
          <a:lstStyle/>
          <a:p>
            <a:r>
              <a:rPr lang="fr-CA" b="1" dirty="0" smtClean="0"/>
              <a:t>Narration : </a:t>
            </a:r>
            <a:r>
              <a:rPr lang="fr-CA" dirty="0" smtClean="0"/>
              <a:t>« Lorsqu’il est déterminé qu’une personne est à risque élevé de souffrir d’AOS, il est recommandé de lui faire passer immédiatement des tests pour obtenir un diagnostic. Une </a:t>
            </a:r>
            <a:r>
              <a:rPr lang="fr-CA" dirty="0" err="1" smtClean="0"/>
              <a:t>polysomnographie</a:t>
            </a:r>
            <a:r>
              <a:rPr lang="fr-CA" dirty="0" smtClean="0"/>
              <a:t> en laboratoire, ou PSG, est considérée comme étant le test le plus fiable pour diagnostiquer les troubles du sommeil, bien qu’il soit très coûteux. La PSG est effectuée pendant la nuit dans une clinique du sommeil et elle est contrôlée par des techniciens et évaluée par un médecin du sommeil. Le laboratoire de sommeil dans lequel la PSG est effectuée ressemble à une chambre d’hôtel. Le patient est branché à de nombreux fils qui contrôlent les informations sur le sommeil pour permettre de poser un diagnostic. Après le test de nuit, les résultats de la PSG sont examinés et notés par le médecin spécialiste du sommeil, puis révisés avec le patient.</a:t>
            </a:r>
          </a:p>
          <a:p>
            <a:r>
              <a:rPr lang="fr-CA" dirty="0" smtClean="0"/>
              <a:t>Le critère établissant le diagnostic d’AOS est l’indice d’apnée-</a:t>
            </a:r>
            <a:r>
              <a:rPr lang="fr-CA" dirty="0" err="1" smtClean="0"/>
              <a:t>hypopnée</a:t>
            </a:r>
            <a:r>
              <a:rPr lang="fr-CA" dirty="0" smtClean="0"/>
              <a:t> (ou IAH), qui évalue la gravité de l’AOS. Un IAH de 5 à 15 événements par heure indique une AOS légère; 15 à 30 événements par heure dénotent une AOS modérée; et plus de 30 événements par heure sont le signe d’une AOS grave. »</a:t>
            </a:r>
          </a:p>
          <a:p>
            <a:r>
              <a:rPr lang="fr-CA" dirty="0" smtClean="0"/>
              <a:t>______________________</a:t>
            </a:r>
            <a:endParaRPr lang="en-US" sz="1100" dirty="0" smtClean="0"/>
          </a:p>
          <a:p>
            <a:r>
              <a:rPr lang="fr-CA" b="1" dirty="0" smtClean="0"/>
              <a:t>Points clés :</a:t>
            </a:r>
            <a:endParaRPr lang="en-US" sz="1100" dirty="0" smtClean="0"/>
          </a:p>
          <a:p>
            <a:r>
              <a:rPr lang="fr-CA" dirty="0" smtClean="0"/>
              <a:t>Tests pour le dépistage des troubles du sommeil :</a:t>
            </a:r>
            <a:endParaRPr lang="en-US" sz="1100" dirty="0" smtClean="0"/>
          </a:p>
          <a:p>
            <a:pPr>
              <a:buFontTx/>
              <a:buChar char="-"/>
            </a:pPr>
            <a:r>
              <a:rPr lang="fr-CA" dirty="0" smtClean="0"/>
              <a:t> La PSG est le test le plus fiable pour diagnostiquer les troubles du sommeil (syndrome des jambes sans repos, AOS, etc.) :</a:t>
            </a:r>
            <a:endParaRPr lang="en-US" sz="1100" dirty="0" smtClean="0"/>
          </a:p>
          <a:p>
            <a:pPr marL="628650" lvl="1" indent="-171450">
              <a:buFontTx/>
              <a:buChar char="•"/>
            </a:pPr>
            <a:r>
              <a:rPr lang="fr-CA" dirty="0" smtClean="0"/>
              <a:t>Coûteux.</a:t>
            </a:r>
            <a:endParaRPr lang="en-US" sz="1100" dirty="0" smtClean="0"/>
          </a:p>
          <a:p>
            <a:pPr marL="628650" lvl="1" indent="-171450">
              <a:buFontTx/>
              <a:buChar char="•"/>
            </a:pPr>
            <a:r>
              <a:rPr lang="fr-CA" dirty="0" smtClean="0"/>
              <a:t>Toute une nuit, test surveillé dans un laboratoire de sommeil.</a:t>
            </a:r>
            <a:endParaRPr lang="en-US" sz="1100" dirty="0" smtClean="0"/>
          </a:p>
          <a:p>
            <a:pPr marL="628650" lvl="1" indent="-171450">
              <a:buFontTx/>
              <a:buChar char="•"/>
            </a:pPr>
            <a:r>
              <a:rPr lang="fr-CA" dirty="0" smtClean="0"/>
              <a:t>Données physiologiques enregistrées en temps réel.</a:t>
            </a:r>
            <a:endParaRPr lang="en-US" sz="1100" dirty="0" smtClean="0"/>
          </a:p>
          <a:p>
            <a:pPr marL="628650" lvl="1" indent="-171450">
              <a:buFontTx/>
              <a:buChar char="•"/>
            </a:pPr>
            <a:r>
              <a:rPr lang="fr-CA" dirty="0" smtClean="0"/>
              <a:t>Diagnostic de l’AOS par l’indice d’apnée-</a:t>
            </a:r>
            <a:r>
              <a:rPr lang="fr-CA" dirty="0" err="1" smtClean="0"/>
              <a:t>hypopnée</a:t>
            </a:r>
            <a:r>
              <a:rPr lang="fr-CA" dirty="0" smtClean="0"/>
              <a:t> (IAH).</a:t>
            </a:r>
            <a:endParaRPr lang="en-US" sz="1100" dirty="0" smtClean="0"/>
          </a:p>
          <a:p>
            <a:r>
              <a:rPr lang="fr-CA" dirty="0" smtClean="0"/>
              <a:t>- L’IAH est une évaluation de la gravité de l’AOS (événements/heure).</a:t>
            </a:r>
            <a:endParaRPr lang="en-US" sz="1100" dirty="0" smtClean="0"/>
          </a:p>
          <a:p>
            <a:r>
              <a:rPr lang="fr-CA" dirty="0" smtClean="0"/>
              <a:t> </a:t>
            </a:r>
            <a:endParaRPr lang="en-US" sz="1100" dirty="0" smtClean="0"/>
          </a:p>
        </p:txBody>
      </p:sp>
      <p:sp>
        <p:nvSpPr>
          <p:cNvPr id="120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FCB69A-E936-4A55-AAEE-4B6ABF201C4D}"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extLst/>
        </p:spPr>
        <p:txBody>
          <a:bodyPr wrap="square" numCol="1" anchor="t" anchorCtr="0" compatLnSpc="1">
            <a:prstTxWarp prst="textNoShape">
              <a:avLst/>
            </a:prstTxWarp>
            <a:normAutofit fontScale="70000" lnSpcReduction="20000"/>
          </a:bodyPr>
          <a:lstStyle/>
          <a:p>
            <a:r>
              <a:rPr lang="fr-CA" b="1" dirty="0" smtClean="0"/>
              <a:t>Narration : </a:t>
            </a:r>
            <a:r>
              <a:rPr lang="fr-CA" dirty="0" smtClean="0"/>
              <a:t>« Les moniteurs portatifs sont un autre moyen d’effectuer un test pour diagnostiquer les troubles du sommeil. Ils peuvent être utilisés partout où la personne dort, y compris dans la couchette d’un véhicule lourd. Ils sont moins coûteux qu’une PSG en laboratoire et aussi plus pratiques pour les conducteurs de véhicules lourds, puisqu’ils ne nécessitent pas un séjour d’une nuit dans un laboratoire de sommeil, séjour qui peut être problématique pour les conducteurs en raison de leur style de vie très mobile. Les moniteurs portatifs sont souvent approuvés comme solution de rechange à la PSG pour dépister et diagnostiquer l’AOS lorsqu’ils sont utilisés conjointement avec une évaluation complète du sommeil faite par un médecin du sommeil agréé. </a:t>
            </a:r>
          </a:p>
          <a:p>
            <a:r>
              <a:rPr lang="fr-CA" dirty="0" smtClean="0"/>
              <a:t>Avec les avantages des moniteurs portatifs viennent également des limites. Si la technologie du moniteur portatif ne permet pas de sécuriser la chaîne de traçabilité, c’est-à-dire le suivi du transfert des données, celui-ci ne doit pas être utilisé pour diagnostiquer l’AOS chez les conducteurs de véhicules lourds. Craignant qu’un diagnostic d’AOS n’affecte leur carrière et leur gagne-pain, des conducteurs peuvent hésiter à passer ce test et tenter de contourner le système en demandant à leur conjoint ou à un ami de porter le moniteur portatif à leur place pour le test de sommeil. Les fournisseurs de moniteurs portatifs connaissent ce problème et mettent au point des technologies pour éliminer les inquiétudes relatives à la chaîne de traçabilité. Par contre, l’AASM n’approuve pas l’emploi des moniteurs portatifs pour le diagnostic de l’AOS chez les patients ayant des </a:t>
            </a:r>
            <a:r>
              <a:rPr lang="fr-CA" dirty="0" err="1" smtClean="0"/>
              <a:t>comorbidités</a:t>
            </a:r>
            <a:r>
              <a:rPr lang="fr-CA" dirty="0" smtClean="0"/>
              <a:t> graves, c’est-à-dire une ou des maladies concomitantes. Les transporteurs doivent demander les conseils et les recommandations d’un médecin du sommeil agréé ou de leur fournisseur d’appareils afin de choisir un moniteur portatif pour diagnostiquer l’AOS chez leurs conducteurs. »</a:t>
            </a:r>
          </a:p>
          <a:p>
            <a:r>
              <a:rPr lang="fr-CA" b="1" dirty="0" smtClean="0"/>
              <a:t>__________________________</a:t>
            </a:r>
            <a:endParaRPr lang="en-US" sz="1100" dirty="0" smtClean="0"/>
          </a:p>
          <a:p>
            <a:r>
              <a:rPr lang="fr-CA" b="1" dirty="0" smtClean="0"/>
              <a:t>Points clés :</a:t>
            </a:r>
            <a:endParaRPr lang="en-US" sz="1100" dirty="0" smtClean="0"/>
          </a:p>
          <a:p>
            <a:pPr>
              <a:buFontTx/>
              <a:buChar char="-"/>
            </a:pPr>
            <a:r>
              <a:rPr lang="fr-CA" dirty="0" smtClean="0"/>
              <a:t> Le moniteur portatif peut être utilisé à la maison, à l’hôtel, dans un camion, etc. :</a:t>
            </a:r>
            <a:endParaRPr lang="en-US" sz="1100" dirty="0" smtClean="0"/>
          </a:p>
          <a:p>
            <a:pPr marL="628650" lvl="1" indent="-171450">
              <a:buFontTx/>
              <a:buChar char="•"/>
            </a:pPr>
            <a:r>
              <a:rPr lang="fr-CA" dirty="0" smtClean="0"/>
              <a:t>Économique.</a:t>
            </a:r>
            <a:endParaRPr lang="en-US" sz="1100" dirty="0" smtClean="0"/>
          </a:p>
          <a:p>
            <a:pPr marL="628650" lvl="1" indent="-171450">
              <a:buFontTx/>
              <a:buChar char="•"/>
            </a:pPr>
            <a:r>
              <a:rPr lang="fr-CA" dirty="0" smtClean="0"/>
              <a:t>Pratique.</a:t>
            </a:r>
            <a:endParaRPr lang="en-US" sz="1100" dirty="0" smtClean="0"/>
          </a:p>
          <a:p>
            <a:pPr>
              <a:buFontTx/>
              <a:buChar char="-"/>
            </a:pPr>
            <a:r>
              <a:rPr lang="fr-CA" dirty="0" smtClean="0"/>
              <a:t> Les moniteurs portatifs sont approuvés comme solution de rechange à la PSG pour diagnostiquer une AOS :</a:t>
            </a:r>
            <a:endParaRPr lang="en-US" sz="1100" dirty="0" smtClean="0"/>
          </a:p>
          <a:p>
            <a:pPr marL="628650" lvl="1" indent="-171450">
              <a:buFontTx/>
              <a:buChar char="•"/>
            </a:pPr>
            <a:r>
              <a:rPr lang="fr-CA" dirty="0" smtClean="0"/>
              <a:t>Moniteur portatif et canaux d’enregistrement appropriés.</a:t>
            </a:r>
            <a:endParaRPr lang="en-US" sz="1100" dirty="0" smtClean="0"/>
          </a:p>
          <a:p>
            <a:pPr marL="628650" lvl="1" indent="-171450">
              <a:buFontTx/>
              <a:buChar char="•"/>
            </a:pPr>
            <a:r>
              <a:rPr lang="fr-CA" dirty="0" smtClean="0"/>
              <a:t>Accompagnés d’une évaluation clinique du sommeil. </a:t>
            </a:r>
            <a:endParaRPr lang="en-US" sz="1100" dirty="0" smtClean="0"/>
          </a:p>
          <a:p>
            <a:pPr marL="628650" lvl="1" indent="-171450">
              <a:buFontTx/>
              <a:buChar char="•"/>
            </a:pPr>
            <a:r>
              <a:rPr lang="fr-CA" dirty="0" smtClean="0"/>
              <a:t>Restrictions (</a:t>
            </a:r>
            <a:r>
              <a:rPr lang="fr-CA" dirty="0" err="1" smtClean="0"/>
              <a:t>Collop</a:t>
            </a:r>
            <a:r>
              <a:rPr lang="fr-CA" dirty="0" smtClean="0"/>
              <a:t> </a:t>
            </a:r>
            <a:r>
              <a:rPr lang="fr-CA" i="1" dirty="0" smtClean="0"/>
              <a:t>et al</a:t>
            </a:r>
            <a:r>
              <a:rPr lang="fr-CA" dirty="0" smtClean="0"/>
              <a:t>., 2007).</a:t>
            </a:r>
            <a:endParaRPr lang="en-US" sz="1100" dirty="0" smtClean="0"/>
          </a:p>
          <a:p>
            <a:r>
              <a:rPr lang="fr-CA" dirty="0" smtClean="0"/>
              <a:t>- Limites :</a:t>
            </a:r>
            <a:endParaRPr lang="en-US" sz="1100" dirty="0" smtClean="0"/>
          </a:p>
          <a:p>
            <a:pPr marL="628650" lvl="1" indent="-171450">
              <a:buFontTx/>
              <a:buChar char="•"/>
            </a:pPr>
            <a:r>
              <a:rPr lang="fr-CA" dirty="0" smtClean="0"/>
              <a:t>Chaîne de traçabilité.</a:t>
            </a:r>
            <a:endParaRPr lang="en-US" sz="1100" dirty="0" smtClean="0"/>
          </a:p>
          <a:p>
            <a:pPr marL="628650" lvl="1" indent="-171450">
              <a:buFontTx/>
              <a:buChar char="•"/>
            </a:pPr>
            <a:r>
              <a:rPr lang="fr-CA" dirty="0" smtClean="0"/>
              <a:t>Approprié pour les populations à risque élevé sans problèmes de santé graves.</a:t>
            </a:r>
            <a:endParaRPr lang="en-US" sz="1100" dirty="0" smtClean="0"/>
          </a:p>
          <a:p>
            <a:endParaRPr lang="fr-CA" b="1" dirty="0" smtClean="0"/>
          </a:p>
          <a:p>
            <a:r>
              <a:rPr lang="fr-CA" b="1" dirty="0" smtClean="0"/>
              <a:t>Source :</a:t>
            </a:r>
            <a:r>
              <a:rPr lang="fr-CA" dirty="0" smtClean="0"/>
              <a:t> </a:t>
            </a:r>
            <a:r>
              <a:rPr lang="fr-CA" dirty="0" err="1" smtClean="0"/>
              <a:t>Collop</a:t>
            </a:r>
            <a:r>
              <a:rPr lang="fr-CA" i="1" dirty="0" smtClean="0"/>
              <a:t> et al.</a:t>
            </a:r>
            <a:r>
              <a:rPr lang="fr-CA" dirty="0" smtClean="0"/>
              <a:t> (2007).</a:t>
            </a:r>
            <a:endParaRPr lang="en-US" sz="1100" dirty="0" smtClean="0"/>
          </a:p>
          <a:p>
            <a:r>
              <a:rPr lang="fr-CA" dirty="0" smtClean="0"/>
              <a:t> </a:t>
            </a:r>
            <a:endParaRPr lang="en-US" sz="1100" dirty="0" smtClean="0"/>
          </a:p>
        </p:txBody>
      </p:sp>
      <p:sp>
        <p:nvSpPr>
          <p:cNvPr id="122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39EED9-E16B-4D4D-9747-D71E5893C505}"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85000" lnSpcReduction="20000"/>
          </a:bodyPr>
          <a:lstStyle/>
          <a:p>
            <a:r>
              <a:rPr lang="fr-CA" sz="800" b="1" dirty="0" smtClean="0"/>
              <a:t>Narration : </a:t>
            </a:r>
            <a:r>
              <a:rPr lang="fr-CA" sz="800" dirty="0" smtClean="0"/>
              <a:t>« L’AASM donne un aperçu des signaux physiologiques minimaux qui doivent être surveillés et enregistrés pendant la PSG ainsi que d’autres paramètres dont la surveillance est recommandée. Elle exige également la présence constante et la surveillance d’un technicien qualifié et agréé ou d’un médecin lors d’une PSG.</a:t>
            </a:r>
          </a:p>
          <a:p>
            <a:r>
              <a:rPr lang="fr-CA" sz="800" dirty="0" smtClean="0"/>
              <a:t>Pour qu’un moniteur portatif de surveillance réponde aux directives et aux paramètres définis par l’AASM pour le diagnostic de l’AOS, le test ambulatoire doit être accompagné d’une évaluation complète du sommeil faite par un praticien agréé en médecine du sommeil. Les moniteurs portatifs devraient être utilisés pour le diagnostic de l’AOS seulement quand celle-ci est probable selon le dépistage et les indications cliniques et que la personne n’a pas d’autres problèmes de santé majeurs.</a:t>
            </a:r>
          </a:p>
          <a:p>
            <a:r>
              <a:rPr lang="fr-CA" sz="800" dirty="0" smtClean="0"/>
              <a:t>De même que pour la PSG, l’AASM décrit un minimum de signaux physiologiques qui doivent être surveillés avec les appareils portatifs ainsi que les paramètres recommandés. Les transporteurs devraient tenir compte de ces recommandations lors du choix d’un dispositif de surveillance portatif pour leur programme de dépistage de l’AOS. L’AASM recommande également que l’AOS soit traitée comme une maladie chronique qui nécessite un suivi à long terme et une prise en charge multidisciplinaire. Ses lignes directrices recommandent que la surveillance ambulatoire du sommeil soit effectuée avec le soutien d’un programme complet en médecine du sommeil qu’elle a préalablement approuvé. En outre, si les tests ambulatoires subis par un patient considéré comme à haut risque d’AOS sont négatifs ou techniquement insuffisants, la PSG en laboratoire est recommandée à titre de suivi.</a:t>
            </a:r>
          </a:p>
          <a:p>
            <a:r>
              <a:rPr lang="fr-CA" sz="800" b="1" dirty="0" smtClean="0"/>
              <a:t> </a:t>
            </a:r>
            <a:endParaRPr lang="fr-CA" sz="800" dirty="0" smtClean="0"/>
          </a:p>
          <a:p>
            <a:r>
              <a:rPr lang="fr-CA" sz="800" dirty="0" smtClean="0"/>
              <a:t>Des informations détaillées concernant les recommandations de l’AASM pour le test de PSG en laboratoire et la surveillance ambulatoire se trouvent dans les paramètres pratiques et directives cliniques de l’AASM</a:t>
            </a:r>
            <a:r>
              <a:rPr lang="fr-CA" sz="800" i="1" dirty="0" smtClean="0"/>
              <a:t> </a:t>
            </a:r>
            <a:r>
              <a:rPr lang="fr-CA" sz="800" dirty="0" smtClean="0"/>
              <a:t>donnés en référence à la fin de ce module et dans le manuel de mise en œuvre. »</a:t>
            </a:r>
          </a:p>
          <a:p>
            <a:pPr>
              <a:lnSpc>
                <a:spcPct val="90000"/>
              </a:lnSpc>
            </a:pPr>
            <a:r>
              <a:rPr lang="en-US" sz="1000" dirty="0" smtClean="0"/>
              <a:t>________________________</a:t>
            </a:r>
            <a:endParaRPr lang="fr-CA" sz="1000" dirty="0" smtClean="0"/>
          </a:p>
          <a:p>
            <a:pPr>
              <a:lnSpc>
                <a:spcPct val="90000"/>
              </a:lnSpc>
            </a:pPr>
            <a:r>
              <a:rPr lang="fr-CA" sz="1000" b="1" dirty="0" smtClean="0"/>
              <a:t>Points clés :</a:t>
            </a:r>
            <a:endParaRPr lang="en-US" sz="900" dirty="0" smtClean="0"/>
          </a:p>
          <a:p>
            <a:pPr>
              <a:lnSpc>
                <a:spcPct val="90000"/>
              </a:lnSpc>
            </a:pPr>
            <a:r>
              <a:rPr lang="fr-CA" sz="1000" dirty="0" smtClean="0"/>
              <a:t>Recommandations de l’AASM pour la PSG en laboratoire :</a:t>
            </a:r>
            <a:endParaRPr lang="en-US" sz="900" dirty="0" smtClean="0"/>
          </a:p>
          <a:p>
            <a:pPr>
              <a:lnSpc>
                <a:spcPct val="90000"/>
              </a:lnSpc>
            </a:pPr>
            <a:r>
              <a:rPr lang="fr-CA" sz="1000" dirty="0" smtClean="0"/>
              <a:t>- Enregistrements physiologiques recommandés et requis.</a:t>
            </a:r>
            <a:endParaRPr lang="en-US" sz="900" dirty="0" smtClean="0"/>
          </a:p>
          <a:p>
            <a:pPr>
              <a:lnSpc>
                <a:spcPct val="90000"/>
              </a:lnSpc>
            </a:pPr>
            <a:r>
              <a:rPr lang="fr-CA" sz="1000" dirty="0" smtClean="0"/>
              <a:t>- Surveillance par un technicien ou un médecin agréés par l’AASM.</a:t>
            </a:r>
            <a:endParaRPr lang="en-US" sz="900" dirty="0" smtClean="0"/>
          </a:p>
          <a:p>
            <a:pPr>
              <a:lnSpc>
                <a:spcPct val="90000"/>
              </a:lnSpc>
            </a:pPr>
            <a:endParaRPr lang="fr-CA" sz="1000" dirty="0" smtClean="0"/>
          </a:p>
          <a:p>
            <a:pPr>
              <a:lnSpc>
                <a:spcPct val="90000"/>
              </a:lnSpc>
            </a:pPr>
            <a:r>
              <a:rPr lang="fr-CA" sz="1000" dirty="0" smtClean="0"/>
              <a:t>Recommandations de l’AASM pour l’utilisation d’un moniteur portatif et la surveillance ambulatoire :</a:t>
            </a:r>
            <a:endParaRPr lang="en-US" sz="900" dirty="0" smtClean="0"/>
          </a:p>
          <a:p>
            <a:pPr>
              <a:lnSpc>
                <a:spcPct val="90000"/>
              </a:lnSpc>
            </a:pPr>
            <a:r>
              <a:rPr lang="fr-CA" sz="1000" dirty="0" smtClean="0"/>
              <a:t>- Doit être accompagné d’une évaluation complète du sommeil par un médecin du sommeil.</a:t>
            </a:r>
            <a:endParaRPr lang="en-US" sz="900" dirty="0" smtClean="0"/>
          </a:p>
          <a:p>
            <a:pPr>
              <a:lnSpc>
                <a:spcPct val="90000"/>
              </a:lnSpc>
            </a:pPr>
            <a:r>
              <a:rPr lang="fr-CA" sz="1000" dirty="0" smtClean="0"/>
              <a:t>- Peut être utilisé comme une solution de rechange à la PSG chez des patients qui ont été jugés à risque élevé d’AOS dans un test préliminaire et qui n’ont pas de </a:t>
            </a:r>
            <a:r>
              <a:rPr lang="fr-CA" sz="1000" dirty="0" err="1" smtClean="0"/>
              <a:t>comorbidité</a:t>
            </a:r>
            <a:r>
              <a:rPr lang="fr-CA" sz="1000" dirty="0" smtClean="0"/>
              <a:t>.</a:t>
            </a:r>
            <a:endParaRPr lang="en-US" sz="900" dirty="0" smtClean="0"/>
          </a:p>
          <a:p>
            <a:pPr>
              <a:lnSpc>
                <a:spcPct val="90000"/>
              </a:lnSpc>
            </a:pPr>
            <a:r>
              <a:rPr lang="fr-CA" sz="1000" dirty="0" smtClean="0"/>
              <a:t>- Enregistrements physiologiques requis et recommandés.</a:t>
            </a:r>
            <a:endParaRPr lang="en-US" sz="900" dirty="0" smtClean="0"/>
          </a:p>
          <a:p>
            <a:pPr>
              <a:lnSpc>
                <a:spcPct val="90000"/>
              </a:lnSpc>
            </a:pPr>
            <a:r>
              <a:rPr lang="fr-CA" sz="1000" dirty="0" smtClean="0"/>
              <a:t>- Effectué avec le soutien d’un programme complet en médecine du sommeil approuvé par l’AASM (application du moniteur, résultat, interprétation, diagnostic).</a:t>
            </a:r>
            <a:endParaRPr lang="en-US" sz="900" dirty="0" smtClean="0"/>
          </a:p>
          <a:p>
            <a:pPr>
              <a:lnSpc>
                <a:spcPct val="90000"/>
              </a:lnSpc>
            </a:pPr>
            <a:endParaRPr lang="fr-CA" sz="1000" dirty="0" smtClean="0"/>
          </a:p>
          <a:p>
            <a:pPr>
              <a:lnSpc>
                <a:spcPct val="90000"/>
              </a:lnSpc>
            </a:pPr>
            <a:r>
              <a:rPr lang="fr-CA" sz="1000" dirty="0" smtClean="0"/>
              <a:t>La PSG doit être effectuée dans les cas où le moniteur portatif n’est pas approprié ou ne réussit pas à établir un diagnostic d’AOS chez les patients ayant été considérés comme à risque élevé d’AOS dans un test préliminaire.</a:t>
            </a:r>
            <a:endParaRPr lang="en-US" sz="900" dirty="0" smtClean="0"/>
          </a:p>
          <a:p>
            <a:pPr>
              <a:lnSpc>
                <a:spcPct val="90000"/>
              </a:lnSpc>
            </a:pPr>
            <a:r>
              <a:rPr lang="fr-CA" sz="1000" dirty="0" smtClean="0"/>
              <a:t> </a:t>
            </a:r>
            <a:endParaRPr lang="en-US" sz="900" dirty="0" smtClean="0"/>
          </a:p>
        </p:txBody>
      </p:sp>
      <p:sp>
        <p:nvSpPr>
          <p:cNvPr id="124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D9550D-45BF-4724-B4FA-0B3C03F42F39}"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fr-CA" b="1" dirty="0" smtClean="0"/>
              <a:t>Narration : </a:t>
            </a:r>
            <a:r>
              <a:rPr lang="fr-CA" dirty="0" smtClean="0"/>
              <a:t>« Le groupe de médecins experts de la FMCSA fait également certaines recommandations concernant le diagnostic des troubles du sommeil chez les conducteurs de véhicules lourds. Il privilégie la PSG exécutée dans un laboratoire de sommeil, mais affirme qu’elle n’est pas toujours possible en raison de son coût élevé et de son côté moins pratique; par conséquent, il approuve l’utilisation d’un moniteur portatif comme solution de rechange à la PSG à la condition qu’il satisfasse aux deux critères suivants :</a:t>
            </a:r>
          </a:p>
          <a:p>
            <a:r>
              <a:rPr lang="fr-CA" dirty="0" smtClean="0"/>
              <a:t>- L’appareil portatif est plus approprié que la PSG.</a:t>
            </a:r>
          </a:p>
          <a:p>
            <a:r>
              <a:rPr lang="fr-CA" dirty="0" smtClean="0"/>
              <a:t>- L’appareil portatif enregistre de façon objective le taux d’oxygène dans le sang, la pression nasale et les périodes de sommeil et d’éveil pendant un minimum de cinq heures.</a:t>
            </a:r>
          </a:p>
          <a:p>
            <a:r>
              <a:rPr lang="fr-CA" dirty="0" smtClean="0"/>
              <a:t>Les patients qui subissent des tests de diagnostic de l’AOS par l’intermédiaire d’une PSG ou d’un moniteur portatif doivent continuer de prendre leurs médicaments habituels. </a:t>
            </a:r>
          </a:p>
          <a:p>
            <a:r>
              <a:rPr lang="fr-CA" dirty="0" smtClean="0"/>
              <a:t>De plus amples renseignements se trouvent dans le document </a:t>
            </a:r>
            <a:r>
              <a:rPr lang="en-US" i="1" dirty="0" smtClean="0"/>
              <a:t>Expert Panel Recommendations : Obstructive Sleep Apnea and Commercial Motor Vehicle Driver Safety</a:t>
            </a:r>
            <a:r>
              <a:rPr lang="en-US" dirty="0" smtClean="0"/>
              <a:t> de la FMSCA, </a:t>
            </a:r>
            <a:r>
              <a:rPr lang="en-US" dirty="0" err="1" smtClean="0"/>
              <a:t>donné</a:t>
            </a:r>
            <a:r>
              <a:rPr lang="en-US" dirty="0" smtClean="0"/>
              <a:t> en </a:t>
            </a:r>
            <a:r>
              <a:rPr lang="en-US" dirty="0" err="1" smtClean="0"/>
              <a:t>référence</a:t>
            </a:r>
            <a:r>
              <a:rPr lang="en-US" dirty="0" smtClean="0"/>
              <a:t> </a:t>
            </a:r>
            <a:r>
              <a:rPr lang="en-US" dirty="0" err="1" smtClean="0"/>
              <a:t>dans</a:t>
            </a:r>
            <a:r>
              <a:rPr lang="en-US" dirty="0" smtClean="0"/>
              <a:t> le </a:t>
            </a:r>
            <a:r>
              <a:rPr lang="fr-CA" dirty="0" smtClean="0"/>
              <a:t>manuel de mise en œuvre du PNAGF. »</a:t>
            </a:r>
          </a:p>
          <a:p>
            <a:r>
              <a:rPr lang="fr-CA" dirty="0" smtClean="0"/>
              <a:t>_____________________________________</a:t>
            </a:r>
            <a:endParaRPr lang="en-US" sz="1100" dirty="0" smtClean="0"/>
          </a:p>
          <a:p>
            <a:r>
              <a:rPr lang="fr-CA" b="1" dirty="0" smtClean="0"/>
              <a:t>Points clés :</a:t>
            </a:r>
            <a:endParaRPr lang="en-US" sz="1100" dirty="0" smtClean="0"/>
          </a:p>
          <a:p>
            <a:r>
              <a:rPr lang="fr-CA" dirty="0" smtClean="0"/>
              <a:t>Recommandations du GME de la FMCSA pour les tests sur les troubles du sommeil des conducteurs de véhicules lourds :</a:t>
            </a:r>
            <a:endParaRPr lang="en-US" sz="1100" dirty="0" smtClean="0"/>
          </a:p>
          <a:p>
            <a:r>
              <a:rPr lang="fr-CA" dirty="0" smtClean="0"/>
              <a:t>- La PSG est privilégiée.</a:t>
            </a:r>
            <a:endParaRPr lang="en-US" sz="1100" dirty="0" smtClean="0"/>
          </a:p>
          <a:p>
            <a:r>
              <a:rPr lang="fr-CA" dirty="0" smtClean="0"/>
              <a:t>- Le moniteur portatif est acceptable comme solution de rechange à la PSG :</a:t>
            </a:r>
            <a:endParaRPr lang="en-US" sz="1100" dirty="0" smtClean="0"/>
          </a:p>
          <a:p>
            <a:pPr marL="628650" lvl="1" indent="-171450">
              <a:buFontTx/>
              <a:buChar char="•"/>
            </a:pPr>
            <a:r>
              <a:rPr lang="fr-CA" dirty="0" smtClean="0"/>
              <a:t>Les résultats du moniteur portatif doivent être validés par une PSG.</a:t>
            </a:r>
            <a:endParaRPr lang="en-US" sz="1100" dirty="0" smtClean="0"/>
          </a:p>
          <a:p>
            <a:pPr marL="628650" lvl="1" indent="-171450">
              <a:buFontTx/>
              <a:buChar char="•"/>
            </a:pPr>
            <a:r>
              <a:rPr lang="fr-CA" dirty="0" smtClean="0"/>
              <a:t>Le moniteur portatif doit enregistrer de façon objective le taux d’oxygène dans le sang, la pression nasale et les périodes de sommeil et d’éveil pendant un minimum de cinq heures.</a:t>
            </a:r>
            <a:endParaRPr lang="en-US" sz="1100" dirty="0" smtClean="0"/>
          </a:p>
          <a:p>
            <a:pPr marL="628650" lvl="1" indent="-171450">
              <a:buFontTx/>
              <a:buChar char="•"/>
            </a:pPr>
            <a:r>
              <a:rPr lang="fr-CA" dirty="0" smtClean="0"/>
              <a:t>Les tests doivent être effectués pendant la prise habituelle des médicaments.</a:t>
            </a:r>
            <a:endParaRPr lang="en-US" dirty="0" smtClean="0"/>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51ACEB-4F75-4436-B7D9-766222445D7A}" type="slidenum">
              <a:rPr lang="en-US" smtClean="0"/>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fr-CA" b="1" dirty="0" smtClean="0"/>
              <a:t>Narration : </a:t>
            </a:r>
            <a:r>
              <a:rPr lang="fr-CA" dirty="0" smtClean="0"/>
              <a:t>« Les outils suivants ne SONT PAS appropriés pour effectuer des tests ou pour diagnostiquer des troubles du sommeil, mais ils peuvent être utiles pour évaluer la qualité, la quantité et les habitudes de sommeil. Les </a:t>
            </a:r>
            <a:r>
              <a:rPr lang="fr-CA" dirty="0" err="1" smtClean="0"/>
              <a:t>actigraphes</a:t>
            </a:r>
            <a:r>
              <a:rPr lang="fr-CA" dirty="0" smtClean="0"/>
              <a:t> sont des appareils portés au poignet qui mesurent objectivement le mouvement tout au long de la journée et de la nuit. Ils enregistrent les habitudes de sommeil et d’éveil ainsi que les habitudes de mouvement au fil du temps. Ils fournissent une estimation de la qualité et de la durée du sommeil. </a:t>
            </a:r>
          </a:p>
          <a:p>
            <a:r>
              <a:rPr lang="fr-CA" dirty="0" smtClean="0"/>
              <a:t>Un registre de sommeil est un outil subjectif qui permet d’évaluer le sommeil et les habitudes de sommeil. Il est rempli par le patient, qui enregistre ses activités de sommeil et d’éveil. Il s’agit pour lui d’une façon d’</a:t>
            </a:r>
            <a:r>
              <a:rPr lang="fr-CA" dirty="0" err="1" smtClean="0"/>
              <a:t>autosurveiller</a:t>
            </a:r>
            <a:r>
              <a:rPr lang="fr-CA" dirty="0" smtClean="0"/>
              <a:t> son comportement de sommeil. Il peut ainsi parfois reconnaître des caractéristiques de l’insomnie, du </a:t>
            </a:r>
            <a:r>
              <a:rPr lang="fr-FR" sz="1200" dirty="0" smtClean="0"/>
              <a:t>trouble du rythme veille-sommeil</a:t>
            </a:r>
            <a:r>
              <a:rPr lang="fr-CA" dirty="0" smtClean="0"/>
              <a:t> et de mauvaises habitudes de sommeil. »</a:t>
            </a:r>
          </a:p>
          <a:p>
            <a:r>
              <a:rPr lang="en-US" dirty="0" smtClean="0"/>
              <a:t> </a:t>
            </a:r>
            <a:r>
              <a:rPr lang="fr-CA" dirty="0" smtClean="0"/>
              <a:t>_____________________________________</a:t>
            </a:r>
            <a:endParaRPr lang="en-US" dirty="0" smtClean="0"/>
          </a:p>
          <a:p>
            <a:r>
              <a:rPr lang="fr-CA" b="1" dirty="0" smtClean="0"/>
              <a:t>Points clés :</a:t>
            </a:r>
            <a:endParaRPr lang="en-US" dirty="0" smtClean="0"/>
          </a:p>
          <a:p>
            <a:r>
              <a:rPr lang="fr-CA" dirty="0" smtClean="0"/>
              <a:t>Certains outils peuvent être utiles pour évaluer la qualité, la quantité et les habitudes de sommeil</a:t>
            </a:r>
            <a:r>
              <a:rPr lang="en-US" dirty="0" smtClean="0"/>
              <a:t>, </a:t>
            </a:r>
            <a:r>
              <a:rPr lang="en-US" dirty="0" err="1" smtClean="0"/>
              <a:t>mais</a:t>
            </a:r>
            <a:r>
              <a:rPr lang="en-US" dirty="0" smtClean="0"/>
              <a:t> </a:t>
            </a:r>
            <a:r>
              <a:rPr lang="fr-CA" dirty="0" smtClean="0"/>
              <a:t>NE SONT PAS appropriés pour effectuer des tests ou poser un diagnostic de troubles du sommeil :</a:t>
            </a:r>
            <a:endParaRPr lang="en-US" dirty="0" smtClean="0"/>
          </a:p>
          <a:p>
            <a:r>
              <a:rPr lang="fr-CA" dirty="0" smtClean="0"/>
              <a:t>- L’</a:t>
            </a:r>
            <a:r>
              <a:rPr lang="fr-CA" dirty="0" err="1" smtClean="0"/>
              <a:t>actigraphe</a:t>
            </a:r>
            <a:r>
              <a:rPr lang="fr-CA" dirty="0" smtClean="0"/>
              <a:t> fournit une estimation de la qualité et de la quantité de sommeil.</a:t>
            </a:r>
            <a:endParaRPr lang="en-US" dirty="0" smtClean="0"/>
          </a:p>
          <a:p>
            <a:r>
              <a:rPr lang="fr-CA" dirty="0" smtClean="0"/>
              <a:t>- Un registre ou journal de sommeil établit les habitudes de sommeil.</a:t>
            </a:r>
            <a:endParaRPr lang="en-US" dirty="0" smtClean="0"/>
          </a:p>
          <a:p>
            <a:r>
              <a:rPr lang="fr-CA" dirty="0" smtClean="0"/>
              <a:t> </a:t>
            </a:r>
            <a:endParaRPr lang="en-US" dirty="0" smtClean="0"/>
          </a:p>
        </p:txBody>
      </p:sp>
      <p:sp>
        <p:nvSpPr>
          <p:cNvPr id="129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7CD844-D991-470D-BC21-B5B75A163C75}"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fr-CA" b="1" dirty="0" smtClean="0"/>
              <a:t>Narration : </a:t>
            </a:r>
            <a:r>
              <a:rPr lang="fr-CA" dirty="0" smtClean="0"/>
              <a:t>« Trois troubles du sommeil sont fréquents dans l’industrie des véhicules lourds. Il s’agit du syndrome des jambes sans repos, de l’insomnie et du </a:t>
            </a:r>
            <a:r>
              <a:rPr lang="fr-FR" dirty="0" smtClean="0"/>
              <a:t>trouble du rythme veille-sommeil</a:t>
            </a:r>
            <a:r>
              <a:rPr lang="fr-CA" dirty="0" smtClean="0"/>
              <a:t>.</a:t>
            </a:r>
          </a:p>
          <a:p>
            <a:r>
              <a:rPr lang="fr-CA" dirty="0" smtClean="0"/>
              <a:t>Le syndrome des jambes sans repos est un trouble neurologique qui entraîne une envie irrésistible de bouger. Ce problème se produit souvent au repos et avant ou pendant le sommeil. Il est habituellement ressenti dans les jambes ou les bras comme des sensations de palpitation, d’étirement, de tiraillement ou d’autres sensations désagréables et il nécessite de bouger pour atténuer le malaise. </a:t>
            </a:r>
          </a:p>
          <a:p>
            <a:r>
              <a:rPr lang="fr-CA" dirty="0" smtClean="0"/>
              <a:t>L’insomnie est l’incapacité à s’endormir, à rester endormi ou à se réveiller reposé après le sommeil. L’insomnie cause un sommeil court ou un sommeil de mauvaise qualité, ce qui se traduit par un manque d’énergie et de la fatigue. L’insomnie peut causer de l’anxiété, la dépression ou de l’irritabilité.</a:t>
            </a:r>
          </a:p>
          <a:p>
            <a:r>
              <a:rPr lang="fr-CA" dirty="0" smtClean="0"/>
              <a:t>Le </a:t>
            </a:r>
            <a:r>
              <a:rPr lang="fr-FR" dirty="0" smtClean="0"/>
              <a:t>trouble du rythme veille-sommeil </a:t>
            </a:r>
            <a:r>
              <a:rPr lang="fr-CA" dirty="0" smtClean="0"/>
              <a:t>produit une incapacité à s’endormir et à se réveiller à des heures régulières. Ce trouble du sommeil affecte souvent les personnes dont les heures de travail sont prévues pendant la période de sommeil habituelle et vice-versa. Il peut influer sur la qualité du sommeil et la vigilance. Il peut également diminuer la performance au travail et augmenter le risque de blessure. »</a:t>
            </a:r>
          </a:p>
          <a:p>
            <a:r>
              <a:rPr lang="fr-CA" b="1" dirty="0" smtClean="0"/>
              <a:t>_______________________</a:t>
            </a:r>
            <a:endParaRPr lang="en-US" dirty="0" smtClean="0"/>
          </a:p>
          <a:p>
            <a:r>
              <a:rPr lang="fr-CA" b="1" dirty="0" smtClean="0"/>
              <a:t>Points clés :</a:t>
            </a:r>
            <a:endParaRPr lang="en-US" dirty="0" smtClean="0"/>
          </a:p>
          <a:p>
            <a:r>
              <a:rPr lang="fr-CA" dirty="0" smtClean="0"/>
              <a:t>- Syndrome des jambes sans repos : inconfort extrême aux jambes (palpitations, étirements, tiraillements ou autres sensations désagréables).</a:t>
            </a:r>
            <a:endParaRPr lang="en-US" dirty="0" smtClean="0"/>
          </a:p>
          <a:p>
            <a:r>
              <a:rPr lang="fr-CA" dirty="0" smtClean="0"/>
              <a:t>- Insomnie : peut causer de l’anxiété, un sentiment de dépression, de mélancolie ou l’irritabilité.</a:t>
            </a:r>
            <a:endParaRPr lang="en-US" dirty="0" smtClean="0"/>
          </a:p>
          <a:p>
            <a:r>
              <a:rPr lang="fr-CA" dirty="0" smtClean="0"/>
              <a:t>- Trouble </a:t>
            </a:r>
            <a:r>
              <a:rPr lang="fr-FR" dirty="0" smtClean="0"/>
              <a:t>du rythme veille-sommeil</a:t>
            </a:r>
            <a:r>
              <a:rPr lang="fr-CA" dirty="0" smtClean="0"/>
              <a:t> : affecte souvent les personnes qui travaillent pendant la période habituelle de sommeil.</a:t>
            </a:r>
            <a:endParaRPr lang="en-US" dirty="0" smtClean="0"/>
          </a:p>
          <a:p>
            <a:r>
              <a:rPr lang="fr-CA" dirty="0" smtClean="0"/>
              <a:t> </a:t>
            </a: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4CFB51-E89E-409F-A15D-E2D9DC04E7EE}"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fr-CA" b="1" dirty="0" smtClean="0"/>
              <a:t>Narration : </a:t>
            </a:r>
            <a:r>
              <a:rPr lang="fr-CA" dirty="0" smtClean="0"/>
              <a:t>« Le traitement le plus efficace pour l’AOS est celui employant un appareil PAP, qui fournit de l’air pressurisé dans les voies respiratoires par l’intermédiaire d’un conduit relié à un masque facial. Cet air pressurisé, dont le débit est prescrit par le médecin du sommeil, ouvre les voies respiratoires et réduit l’affaissement et les obstructions. Lorsque ce traitement est utilisé correctement et de façon constante, il diminue la gravité de l’AOS, ce qui permet d’atténuer la fatigue diurne, d’améliorer l’humeur, l’attitude et la performance de jour ainsi que de réduire la tension artérielle et les complications cardiovasculaires qui sont aggravées par l’AOS. Cependant, en dépit des nombreux avantages de ce traitement, son respect demeure une préoccupation. »</a:t>
            </a:r>
          </a:p>
          <a:p>
            <a:r>
              <a:rPr lang="fr-CA" dirty="0" smtClean="0"/>
              <a:t>_____________________________________</a:t>
            </a:r>
            <a:endParaRPr lang="en-US" dirty="0" smtClean="0"/>
          </a:p>
          <a:p>
            <a:r>
              <a:rPr lang="fr-CA" b="1" dirty="0" smtClean="0"/>
              <a:t>Points clés :</a:t>
            </a:r>
            <a:endParaRPr lang="en-US" dirty="0" smtClean="0"/>
          </a:p>
          <a:p>
            <a:r>
              <a:rPr lang="fr-CA" dirty="0" smtClean="0"/>
              <a:t>L’appareil PAP est le traitement par excellence pour l’AOS :</a:t>
            </a:r>
            <a:endParaRPr lang="en-US" dirty="0" smtClean="0"/>
          </a:p>
          <a:p>
            <a:r>
              <a:rPr lang="fr-CA" dirty="0" smtClean="0"/>
              <a:t>- Il fournit de l’air pressurisé dans les voies respiratoires par l’intermédiaire d’un conduit relié à un masque facial.</a:t>
            </a:r>
            <a:endParaRPr lang="en-US" dirty="0" smtClean="0"/>
          </a:p>
          <a:p>
            <a:r>
              <a:rPr lang="fr-CA" dirty="0" smtClean="0"/>
              <a:t>- L’air ouvre les voies respiratoires et réduit l’affaissement et les obstructions.</a:t>
            </a:r>
            <a:endParaRPr lang="en-US" dirty="0" smtClean="0"/>
          </a:p>
          <a:p>
            <a:r>
              <a:rPr lang="fr-CA" dirty="0" smtClean="0"/>
              <a:t>- L’appareil diminue la gravité de l’AOS.</a:t>
            </a:r>
            <a:endParaRPr lang="en-US" dirty="0" smtClean="0"/>
          </a:p>
          <a:p>
            <a:r>
              <a:rPr lang="fr-CA" dirty="0" smtClean="0"/>
              <a:t>- Il améliore l’humeur et la performance diurne et offre des avantages sur le plan cardiovasculaire.</a:t>
            </a:r>
            <a:endParaRPr lang="en-US" dirty="0" smtClean="0"/>
          </a:p>
          <a:p>
            <a:r>
              <a:rPr lang="fr-CA" dirty="0" smtClean="0"/>
              <a:t>- Le respect de ce traitement demeure une préoccupation.</a:t>
            </a:r>
            <a:endParaRPr lang="en-US" dirty="0" smtClean="0"/>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302A1B-1D47-43AE-97B1-8D01E2F573AA}" type="slidenum">
              <a:rPr lang="en-US" smtClean="0"/>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a:t>
            </a:r>
            <a:r>
              <a:rPr lang="fr-CA" sz="1200" kern="1200" dirty="0" smtClean="0">
                <a:solidFill>
                  <a:schemeClr val="tx1"/>
                </a:solidFill>
                <a:latin typeface="+mn-lt"/>
                <a:ea typeface="+mn-ea"/>
                <a:cs typeface="+mn-cs"/>
              </a:rPr>
              <a:t>Veuillez double-cliquer sur la vidéo, qui décrit brièvement l’appareil PAP et les avantages d’un traitement à l’aide de celui-ci. </a:t>
            </a:r>
            <a:r>
              <a:rPr lang="fr-CA" dirty="0" smtClean="0"/>
              <a:t>»</a:t>
            </a:r>
          </a:p>
          <a:p>
            <a:r>
              <a:rPr lang="fr-CA" dirty="0" smtClean="0"/>
              <a:t> </a:t>
            </a:r>
          </a:p>
          <a:p>
            <a:r>
              <a:rPr lang="en-US" dirty="0" smtClean="0"/>
              <a:t> </a:t>
            </a:r>
            <a:endParaRPr lang="fr-CA" dirty="0" smtClean="0"/>
          </a:p>
          <a:p>
            <a:endParaRPr lang="en-US" dirty="0" smtClean="0"/>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877192-1CFD-4CCC-9F34-AC34393F8345}"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fr-CA" b="1" dirty="0" smtClean="0"/>
              <a:t>Narration : </a:t>
            </a:r>
            <a:r>
              <a:rPr lang="fr-CA" dirty="0" smtClean="0"/>
              <a:t>« Trois principaux appareils PAP sont prescrits pour le traitement de l’AOS. L’appareil à pression d’air positive continue (ou CPAP) fournit la pression d’air maximale fixe requise pour ouvrir les voies respiratoires continuellement pendant le sommeil. Cet appareil nécessite une prescription d’un médecin du sommeil pour doser l’entrée d’air dans les voies respiratoires. Par conséquent, il requiert une PSG en laboratoire pour déterminer le titrage souhaité pour le traitement. </a:t>
            </a:r>
          </a:p>
          <a:p>
            <a:r>
              <a:rPr lang="fr-CA" dirty="0" smtClean="0"/>
              <a:t>L’appareil à pression d’air positive automatique (ou APAP) mesure la résistance des voies respiratoires du patient afin d’ajuster automatiquement le niveau de pression selon le minimum requis pour garder les voies respiratoires ouvertes. L’appareil APAP devient de plus en plus populaire parce qu’il est mieux toléré par les patients et que le traitement est ainsi davantage suivi. De plus, avec cet appareil, il n’est pas nécessaire de faire un titrage en laboratoire pour déterminer le niveau de pression; par conséquent, l’utilisation d’un moniteur portatif est une solution acceptable pour ce traitement.</a:t>
            </a:r>
          </a:p>
          <a:p>
            <a:r>
              <a:rPr lang="fr-CA" dirty="0" smtClean="0"/>
              <a:t>L’appareil à pression d’air positive variable ou à pression positive à deux niveaux (ou VPAP) est indiqué pour les patients souffrant d’apnées plus complexes. Cet appareil fournit une pression inspiratoire plus élevée que la pression expiratoire pour rendre la respiration plus confortable pour le patient. »</a:t>
            </a:r>
          </a:p>
          <a:p>
            <a:r>
              <a:rPr lang="fr-CA" dirty="0" smtClean="0"/>
              <a:t>____________________________________</a:t>
            </a:r>
            <a:endParaRPr lang="en-US" sz="1100" dirty="0" smtClean="0"/>
          </a:p>
          <a:p>
            <a:r>
              <a:rPr lang="fr-CA" b="1" dirty="0" smtClean="0"/>
              <a:t>Points clés :</a:t>
            </a:r>
            <a:endParaRPr lang="en-US" sz="1100" dirty="0" smtClean="0"/>
          </a:p>
          <a:p>
            <a:r>
              <a:rPr lang="fr-CA" dirty="0" smtClean="0"/>
              <a:t>Trois principaux types d’appareils PAP (CPAP, APAP et VPAP) :</a:t>
            </a:r>
            <a:endParaRPr lang="en-US" sz="1100" dirty="0" smtClean="0"/>
          </a:p>
          <a:p>
            <a:pPr lvl="1"/>
            <a:r>
              <a:rPr lang="fr-CA" dirty="0" smtClean="0"/>
              <a:t>- L’appareil à pression d’air positive continue (CPAP) fournit une pression d’air fixe maximale.</a:t>
            </a:r>
            <a:endParaRPr lang="en-US" sz="1100" dirty="0" smtClean="0"/>
          </a:p>
          <a:p>
            <a:pPr lvl="1"/>
            <a:r>
              <a:rPr lang="fr-CA" dirty="0" smtClean="0"/>
              <a:t>- L’appareil à pression d’air positive automatique (APAP) adapte le niveau de pression aux besoins et peut être mieux toléré par les patients.</a:t>
            </a:r>
            <a:endParaRPr lang="en-US" sz="1100" dirty="0" smtClean="0"/>
          </a:p>
          <a:p>
            <a:pPr lvl="1"/>
            <a:r>
              <a:rPr lang="fr-CA" dirty="0" smtClean="0"/>
              <a:t>- L’appareil à pression positive à deux niveaux ou variable (VPAP) est suggéré aux patients souffrant d’apnées plus complexes.</a:t>
            </a:r>
            <a:endParaRPr lang="en-US" sz="1100" dirty="0" smtClean="0"/>
          </a:p>
          <a:p>
            <a:r>
              <a:rPr lang="fr-CA" dirty="0" smtClean="0"/>
              <a:t> </a:t>
            </a:r>
            <a:endParaRPr lang="en-US" sz="1100" dirty="0" smtClean="0"/>
          </a:p>
          <a:p>
            <a:endParaRPr lang="en-US" dirty="0" smtClean="0"/>
          </a:p>
          <a:p>
            <a:endParaRPr lang="en-US" dirty="0" smtClean="0"/>
          </a:p>
        </p:txBody>
      </p:sp>
      <p:sp>
        <p:nvSpPr>
          <p:cNvPr id="13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6A79BA-3F75-4C4A-B38A-35301243C9E3}" type="slidenum">
              <a:rPr lang="en-US" smtClean="0"/>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sz="1100" b="1" dirty="0" smtClean="0"/>
              <a:t>Narration : </a:t>
            </a:r>
            <a:r>
              <a:rPr lang="fr-CA" sz="1100" dirty="0" smtClean="0"/>
              <a:t>« Certaines personnes ne peuvent pas tolérer le traitement à l’aide d’un appareil PAP. Dans ce cas, un appareil dentaire ou oral est recommandé; cependant, il n’existe actuellement aucune technologie pour surveiller le respect d’un tel traitement. Par conséquent, ces appareils ne sont pas recommandés pour les conducteurs de véhicules lourds. </a:t>
            </a:r>
          </a:p>
          <a:p>
            <a:r>
              <a:rPr lang="fr-CA" sz="1100" dirty="0" smtClean="0"/>
              <a:t>La chirurgie peut aussi être une option pour les patients souffrant d’AOS qui ont une anatomie obstructive des voies respiratoires causant ou aggravant leur AOS; cependant, des données scientifiques plus rigoureuses sont requises pour évaluer l’efficacité des modifications chirurgicales pour traiter l’AOS. »</a:t>
            </a:r>
          </a:p>
          <a:p>
            <a:pPr>
              <a:lnSpc>
                <a:spcPct val="90000"/>
              </a:lnSpc>
            </a:pPr>
            <a:r>
              <a:rPr lang="fr-CA" sz="1100" dirty="0" smtClean="0"/>
              <a:t>____________________________________</a:t>
            </a:r>
            <a:endParaRPr lang="en-US" sz="1100" dirty="0" smtClean="0"/>
          </a:p>
          <a:p>
            <a:pPr>
              <a:lnSpc>
                <a:spcPct val="90000"/>
              </a:lnSpc>
            </a:pPr>
            <a:r>
              <a:rPr lang="fr-CA" sz="1100" b="1" dirty="0" smtClean="0"/>
              <a:t>Points clés :</a:t>
            </a:r>
            <a:endParaRPr lang="en-US" sz="1100" dirty="0" smtClean="0"/>
          </a:p>
          <a:p>
            <a:pPr>
              <a:lnSpc>
                <a:spcPct val="90000"/>
              </a:lnSpc>
            </a:pPr>
            <a:r>
              <a:rPr lang="fr-CA" sz="1100" dirty="0" smtClean="0"/>
              <a:t>Les appareils dentaires ou oraux sont recommandés pour les patients qui ne peuvent pas tolérer l’appareil PAP; cependant, ils ne sont pas recommandés pour les conducteurs de véhicules lourds, puisqu’il n’y a pas de moyen de surveiller le respect du traitement.</a:t>
            </a:r>
            <a:endParaRPr lang="en-US" sz="1100" dirty="0" smtClean="0"/>
          </a:p>
          <a:p>
            <a:pPr>
              <a:lnSpc>
                <a:spcPct val="90000"/>
              </a:lnSpc>
            </a:pPr>
            <a:r>
              <a:rPr lang="fr-CA" sz="1100" dirty="0" smtClean="0"/>
              <a:t>La chirurgie est une autre option de traitement pour l’AOS, mais des données scientifiques plus rigoureuses sont requises pour évaluer l’efficacité des modifications chirurgicales pour le traitement de l’AOS. </a:t>
            </a:r>
            <a:endParaRPr lang="en-US" sz="1100" dirty="0" smtClean="0"/>
          </a:p>
          <a:p>
            <a:pPr>
              <a:lnSpc>
                <a:spcPct val="90000"/>
              </a:lnSpc>
            </a:pPr>
            <a:r>
              <a:rPr lang="fr-CA" sz="1100" dirty="0" smtClean="0"/>
              <a:t> </a:t>
            </a:r>
            <a:endParaRPr lang="en-US" sz="1100" dirty="0" smtClean="0"/>
          </a:p>
        </p:txBody>
      </p:sp>
      <p:sp>
        <p:nvSpPr>
          <p:cNvPr id="137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C4EE71-E3B6-4066-A6B3-D0C31445E091}"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fr-CA" b="1" dirty="0" smtClean="0"/>
              <a:t>Narration : </a:t>
            </a:r>
            <a:r>
              <a:rPr lang="fr-CA" dirty="0" smtClean="0"/>
              <a:t>« Des modifications au mode de vie peuvent également aider à gérer les troubles du sommeil, y compris l’AOS. Celle-ci est entre autres fortement liée à l’obésité. En effet, environ 60 % des personnes qui souffrent d’AOS sont en surpoids ou sont obèses. Par ailleurs, un gain de poids peut aggraver les symptômes et la gravité de l’AOS, puisque les tissus gras s’accumulent dans et autour des voies respiratoires et qu’une masse corporelle supplémentaire exerce une pression sur l’abdomen et la paroi de la cavité thoracique. À l’opposé, perdre du poids peut diminuer les symptômes et la gravité de l’AOS.</a:t>
            </a:r>
          </a:p>
          <a:p>
            <a:r>
              <a:rPr lang="fr-CA" dirty="0" smtClean="0"/>
              <a:t>D’autres modifications au mode de vie peuvent aider les patients à gérer l’AOS, notamment la réduction du blocage du flux d’air nasal en respirant par le nez plutôt que par la bouche ainsi que le fait d’éviter l’alcool et les </a:t>
            </a:r>
            <a:r>
              <a:rPr lang="fr-CA" sz="1200" kern="1200" dirty="0" smtClean="0">
                <a:solidFill>
                  <a:schemeClr val="tx1"/>
                </a:solidFill>
                <a:effectLst/>
                <a:latin typeface="+mn-lt"/>
                <a:ea typeface="+mn-ea"/>
                <a:cs typeface="+mn-cs"/>
              </a:rPr>
              <a:t>sédatifs </a:t>
            </a:r>
            <a:r>
              <a:rPr lang="fr-CA" dirty="0" smtClean="0"/>
              <a:t>avant de dormir, puisque ces dépresseurs détendent les muscles de la gorge et ralentissent la respiration pendant le sommeil. Il est aussi recommandé d’éviter de dormir sur le dos, car cela peut augmenter le ronflement. Dormir suffisamment toutes les nuits et adopter un horaire de sommeil régulier sont de saines habitudes à maintenir. »</a:t>
            </a:r>
          </a:p>
          <a:p>
            <a:r>
              <a:rPr lang="fr-CA" dirty="0" smtClean="0"/>
              <a:t>____________________________________</a:t>
            </a:r>
            <a:endParaRPr lang="en-US" dirty="0" smtClean="0"/>
          </a:p>
          <a:p>
            <a:r>
              <a:rPr lang="fr-CA" b="1" dirty="0" smtClean="0"/>
              <a:t>Points clés :</a:t>
            </a:r>
            <a:endParaRPr lang="en-US" dirty="0" smtClean="0"/>
          </a:p>
          <a:p>
            <a:r>
              <a:rPr lang="fr-CA" dirty="0" smtClean="0"/>
              <a:t>Modifications au mode de vie pour gérer les troubles du sommeil :</a:t>
            </a:r>
            <a:endParaRPr lang="en-US" dirty="0" smtClean="0"/>
          </a:p>
          <a:p>
            <a:r>
              <a:rPr lang="fr-CA" dirty="0" smtClean="0"/>
              <a:t>- Gérer son poids.</a:t>
            </a:r>
            <a:endParaRPr lang="en-US" dirty="0" smtClean="0"/>
          </a:p>
          <a:p>
            <a:r>
              <a:rPr lang="fr-CA" dirty="0" smtClean="0"/>
              <a:t>- Respirer par le nez. </a:t>
            </a:r>
            <a:endParaRPr lang="en-US" dirty="0" smtClean="0"/>
          </a:p>
          <a:p>
            <a:r>
              <a:rPr lang="fr-CA" dirty="0" smtClean="0"/>
              <a:t>- Éviter les </a:t>
            </a:r>
            <a:r>
              <a:rPr lang="fr-CA" sz="1200" kern="1200" dirty="0" smtClean="0">
                <a:solidFill>
                  <a:schemeClr val="tx1"/>
                </a:solidFill>
                <a:effectLst/>
                <a:latin typeface="+mn-lt"/>
                <a:ea typeface="+mn-ea"/>
                <a:cs typeface="+mn-cs"/>
              </a:rPr>
              <a:t>sédatifs </a:t>
            </a:r>
            <a:r>
              <a:rPr lang="fr-CA" dirty="0" smtClean="0"/>
              <a:t>avant de dormir.</a:t>
            </a:r>
            <a:endParaRPr lang="en-US" dirty="0" smtClean="0"/>
          </a:p>
          <a:p>
            <a:r>
              <a:rPr lang="fr-CA" dirty="0" smtClean="0"/>
              <a:t>- Ne pas dormir sur le dos.</a:t>
            </a:r>
            <a:endParaRPr lang="en-US" dirty="0" smtClean="0"/>
          </a:p>
          <a:p>
            <a:r>
              <a:rPr lang="fr-CA" dirty="0" smtClean="0"/>
              <a:t>- Améliorer son hygiène de sommeil.</a:t>
            </a:r>
            <a:endParaRPr lang="en-US" dirty="0" smtClean="0"/>
          </a:p>
          <a:p>
            <a:r>
              <a:rPr lang="fr-CA" dirty="0" smtClean="0"/>
              <a:t> </a:t>
            </a:r>
            <a:endParaRPr lang="en-US" dirty="0" smtClean="0"/>
          </a:p>
        </p:txBody>
      </p:sp>
      <p:sp>
        <p:nvSpPr>
          <p:cNvPr id="139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45EF85-5279-4F90-AFFD-99D93A60E104}"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10000"/>
          </a:bodyPr>
          <a:lstStyle/>
          <a:p>
            <a:r>
              <a:rPr lang="fr-CA" b="1" dirty="0" smtClean="0"/>
              <a:t>Narration : </a:t>
            </a:r>
            <a:r>
              <a:rPr lang="fr-CA" dirty="0" smtClean="0"/>
              <a:t>« L’AASM présente des recommandations pour le traitement des troubles du sommeil et plus particulièrement pour l’AOS. Elle reconnaît celle-ci comme une maladie chronique qui nécessite un suivi à long terme. Parmi les traitements qu’elle recommande, on compte l’appareil PAP et des changements aux habitudes de vie, notamment perdre du poids, faire de l’exercice et éviter de dormir sur le dos. L’AASM reconnaît aussi les appareils buccaux comme traitement pour l’AOS, bien qu’ils ne soient indiqués que pour certains patients et qu’ils ne soient pas aussi efficaces que l’appareil PAP. Finalement, une chirurgie peut être suggérée à certains patients, principalement ceux qui ont une anatomie des voies respiratoires ou des anomalies </a:t>
            </a:r>
            <a:r>
              <a:rPr lang="fr-CA" dirty="0" err="1" smtClean="0"/>
              <a:t>craniofaciales</a:t>
            </a:r>
            <a:r>
              <a:rPr lang="fr-CA" dirty="0" smtClean="0"/>
              <a:t> qui causent ou aggravent l’AOS.</a:t>
            </a:r>
          </a:p>
          <a:p>
            <a:r>
              <a:rPr lang="fr-CA" dirty="0" smtClean="0"/>
              <a:t>Des renseignements détaillés concernant les recommandations de l’AASM se trouvent dans les paramètres pratiques et directives cliniques donnés en référence à la fin de ce module et dans le manuel de mise en œuvre. »</a:t>
            </a:r>
          </a:p>
          <a:p>
            <a:pPr>
              <a:lnSpc>
                <a:spcPct val="90000"/>
              </a:lnSpc>
            </a:pPr>
            <a:r>
              <a:rPr lang="en-US" dirty="0" smtClean="0"/>
              <a:t> </a:t>
            </a:r>
            <a:endParaRPr lang="fr-CA" dirty="0" smtClean="0"/>
          </a:p>
          <a:p>
            <a:pPr>
              <a:lnSpc>
                <a:spcPct val="90000"/>
              </a:lnSpc>
            </a:pPr>
            <a:r>
              <a:rPr lang="fr-CA" dirty="0" smtClean="0"/>
              <a:t>____________________________________</a:t>
            </a:r>
            <a:endParaRPr lang="en-US" dirty="0" smtClean="0"/>
          </a:p>
          <a:p>
            <a:pPr>
              <a:lnSpc>
                <a:spcPct val="90000"/>
              </a:lnSpc>
            </a:pPr>
            <a:r>
              <a:rPr lang="fr-CA" b="1" dirty="0" smtClean="0"/>
              <a:t>Points clés :</a:t>
            </a:r>
            <a:endParaRPr lang="en-US" dirty="0" smtClean="0"/>
          </a:p>
          <a:p>
            <a:pPr>
              <a:lnSpc>
                <a:spcPct val="90000"/>
              </a:lnSpc>
            </a:pPr>
            <a:r>
              <a:rPr lang="fr-CA" dirty="0" smtClean="0"/>
              <a:t>Recommandations de l’AASM pour traiter l’AOS :</a:t>
            </a:r>
            <a:endParaRPr lang="en-US" dirty="0" smtClean="0"/>
          </a:p>
          <a:p>
            <a:pPr>
              <a:lnSpc>
                <a:spcPct val="90000"/>
              </a:lnSpc>
              <a:buFontTx/>
              <a:buChar char="-"/>
            </a:pPr>
            <a:r>
              <a:rPr lang="fr-CA" dirty="0" smtClean="0"/>
              <a:t> L’AOS est une maladie chronique qui nécessite une gestion à long terme à l’aide :</a:t>
            </a:r>
            <a:endParaRPr lang="en-US" dirty="0" smtClean="0"/>
          </a:p>
          <a:p>
            <a:pPr marL="628650" lvl="1" indent="-171450">
              <a:lnSpc>
                <a:spcPct val="90000"/>
              </a:lnSpc>
              <a:buFont typeface="Arial" pitchFamily="34" charset="0"/>
              <a:buChar char="•"/>
            </a:pPr>
            <a:r>
              <a:rPr lang="fr-CA" dirty="0" smtClean="0"/>
              <a:t>D’un appareil PAP.</a:t>
            </a:r>
            <a:endParaRPr lang="en-US" dirty="0" smtClean="0"/>
          </a:p>
          <a:p>
            <a:pPr marL="628650" lvl="1" indent="-171450">
              <a:lnSpc>
                <a:spcPct val="90000"/>
              </a:lnSpc>
              <a:buFont typeface="Arial" pitchFamily="34" charset="0"/>
              <a:buChar char="•"/>
            </a:pPr>
            <a:r>
              <a:rPr lang="fr-CA" dirty="0" smtClean="0"/>
              <a:t>De stratégies de changement de comportement, comme perdre du poids, faire de l’exercice, avoir une bonne position de sommeil.</a:t>
            </a:r>
            <a:endParaRPr lang="en-US" dirty="0" smtClean="0"/>
          </a:p>
          <a:p>
            <a:pPr marL="628650" lvl="1" indent="-171450">
              <a:lnSpc>
                <a:spcPct val="90000"/>
              </a:lnSpc>
              <a:buFont typeface="Arial" pitchFamily="34" charset="0"/>
              <a:buChar char="•"/>
            </a:pPr>
            <a:r>
              <a:rPr lang="fr-CA" dirty="0" smtClean="0"/>
              <a:t>D’appareils buccaux pour certains patients.</a:t>
            </a:r>
            <a:endParaRPr lang="en-US" dirty="0" smtClean="0"/>
          </a:p>
          <a:p>
            <a:pPr marL="628650" lvl="1" indent="-171450">
              <a:lnSpc>
                <a:spcPct val="90000"/>
              </a:lnSpc>
              <a:buFont typeface="Arial" pitchFamily="34" charset="0"/>
              <a:buChar char="•"/>
            </a:pPr>
            <a:r>
              <a:rPr lang="fr-CA" dirty="0" smtClean="0"/>
              <a:t>De la chirurgie.</a:t>
            </a:r>
            <a:endParaRPr lang="en-US" dirty="0" smtClean="0"/>
          </a:p>
          <a:p>
            <a:pPr>
              <a:lnSpc>
                <a:spcPct val="90000"/>
              </a:lnSpc>
            </a:pPr>
            <a:r>
              <a:rPr lang="fr-CA" dirty="0" smtClean="0"/>
              <a:t> </a:t>
            </a:r>
            <a:endParaRPr lang="en-US" dirty="0" smtClean="0"/>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45FF18-78EA-41FC-A809-14CE7B7F977C}" type="slidenum">
              <a:rPr lang="en-US" smtClean="0"/>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fr-CA" b="1" dirty="0" smtClean="0"/>
              <a:t>Narration : </a:t>
            </a:r>
            <a:r>
              <a:rPr lang="fr-CA" dirty="0" smtClean="0"/>
              <a:t>« Le groupe de médecins experts de la FMCSA présente également des recommandations pour traiter les troubles du sommeil chez les conducteurs de véhicules lourds. Ce groupe recommande que les conducteurs qui ont reçu un diagnostic d’AOS consultent un clinicien et que le traitement au moyen d’un appareil PAP soit privilégié. Une pression d’air adéquate doit être établie soit par une étude de titrage de la solution optimale, soit par une PSG en laboratoire, soit par l’intermédiaire d’un appareil APAP. Le groupe de médecins experts recommande aussi que les conducteurs qui ont été traités avec succès au moyen d’un appareil PAP pendant au moins une semaine puissent être autorisés à conduire un véhicule lourd. Pour que le traitement soit considéré comme réussi, les conducteurs doivent démontrer qu’ils suivent le traitement, ce qui représente une utilisation minimale de l’appareil 4 heures par nuit pendant au moins 70 % des nuits (ou 5 nuits sur 7). Le traitement au moyen d’un appareil PAP doit aussi éliminer la somnolence excessive pendant la conduite afin que l’autorisation de conduire puisse être donnée.</a:t>
            </a:r>
          </a:p>
          <a:p>
            <a:r>
              <a:rPr lang="fr-CA" dirty="0" smtClean="0"/>
              <a:t>Le groupe de médecins experts ne considère pas l’utilisation d’appareils dentaires comme un traitement acceptable pour l’AOS, puisqu’il n’y a actuellement aucun moyen de surveiller le respect et l’efficacité de ce traitement. Par ailleurs, la chirurgie peut être considérée comme une solution de rechange pour les patients qui n’arrivent pas à se conformer aux conditions minimales prescrites pour le traitement de l’AOS à l’aide d’un appareil PAP. La chirurgie doit éliminer la somnolence diurne afin d’être considérée comme réussie et efficace. Des tests de suivi du sommeil sont requis sur une base annuelle pour les conducteurs qui ont subi une chirurgie afin de démontrer que leur trouble du sommeil est maîtrisé.</a:t>
            </a:r>
          </a:p>
          <a:p>
            <a:r>
              <a:rPr lang="fr-CA" dirty="0" smtClean="0"/>
              <a:t>De plus amples renseignements se trouvent dans le document intitulé </a:t>
            </a:r>
            <a:r>
              <a:rPr lang="en-US" i="1" dirty="0" smtClean="0"/>
              <a:t>Expert Panel Recommendations : Obstructive Sleep Apnea and Commercial Motor Vehicle Driver Safety</a:t>
            </a:r>
            <a:r>
              <a:rPr lang="en-US" dirty="0" smtClean="0"/>
              <a:t> de la FMSCA, </a:t>
            </a:r>
            <a:r>
              <a:rPr lang="en-US" dirty="0" err="1" smtClean="0"/>
              <a:t>donné</a:t>
            </a:r>
            <a:r>
              <a:rPr lang="en-US" dirty="0" smtClean="0"/>
              <a:t> en </a:t>
            </a:r>
            <a:r>
              <a:rPr lang="en-US" dirty="0" err="1" smtClean="0"/>
              <a:t>référence</a:t>
            </a:r>
            <a:r>
              <a:rPr lang="en-US" dirty="0" smtClean="0"/>
              <a:t> </a:t>
            </a:r>
            <a:r>
              <a:rPr lang="en-US" dirty="0" err="1" smtClean="0"/>
              <a:t>dans</a:t>
            </a:r>
            <a:r>
              <a:rPr lang="en-US" dirty="0" smtClean="0"/>
              <a:t> le </a:t>
            </a:r>
            <a:r>
              <a:rPr lang="fr-CA" dirty="0" smtClean="0"/>
              <a:t>manuel de mise en œuvre du PNAGF. »</a:t>
            </a:r>
          </a:p>
          <a:p>
            <a:r>
              <a:rPr lang="fr-CA" dirty="0" smtClean="0"/>
              <a:t>____________________________________</a:t>
            </a:r>
            <a:endParaRPr lang="en-US" dirty="0" smtClean="0"/>
          </a:p>
          <a:p>
            <a:r>
              <a:rPr lang="fr-CA" b="1" dirty="0" smtClean="0"/>
              <a:t>Points clés :</a:t>
            </a:r>
            <a:endParaRPr lang="en-US" dirty="0" smtClean="0"/>
          </a:p>
          <a:p>
            <a:r>
              <a:rPr lang="fr-CA" dirty="0" smtClean="0"/>
              <a:t>Recommandations du GME de la FMCSA pour le traitement des troubles du sommeil chez les conducteurs de véhicules lourds :</a:t>
            </a:r>
            <a:endParaRPr lang="en-US" dirty="0" smtClean="0"/>
          </a:p>
          <a:p>
            <a:r>
              <a:rPr lang="fr-CA" dirty="0" smtClean="0"/>
              <a:t>- Les conducteurs souffrant d’AOS doivent consulter un médecin.</a:t>
            </a:r>
            <a:endParaRPr lang="en-US" dirty="0" smtClean="0"/>
          </a:p>
          <a:p>
            <a:r>
              <a:rPr lang="fr-CA" dirty="0" smtClean="0"/>
              <a:t>- Le traitement au moyen d’un appareil PAP est le traitement privilégié (étude de titrage ou appareil PAP à titrage automatique).</a:t>
            </a:r>
            <a:endParaRPr lang="en-US" dirty="0" smtClean="0"/>
          </a:p>
          <a:p>
            <a:r>
              <a:rPr lang="fr-CA" dirty="0" smtClean="0"/>
              <a:t>- Les conducteurs professionnels certifiés peuvent conduire un véhicule lourd après une semaine de ce traitement réussi et surveillé (respect adéquat et élimination de la somnolence pendant la conduite). </a:t>
            </a:r>
            <a:endParaRPr lang="en-US" dirty="0" smtClean="0"/>
          </a:p>
          <a:p>
            <a:r>
              <a:rPr lang="fr-CA" dirty="0" smtClean="0"/>
              <a:t>- Les appareils dentaires ne sont pas un traitement acceptable.</a:t>
            </a:r>
            <a:endParaRPr lang="en-US" dirty="0" smtClean="0"/>
          </a:p>
          <a:p>
            <a:r>
              <a:rPr lang="fr-CA" dirty="0" smtClean="0"/>
              <a:t>- La chirurgie peut être un traitement acceptable. </a:t>
            </a:r>
            <a:endParaRPr lang="en-US" dirty="0" smtClean="0"/>
          </a:p>
          <a:p>
            <a:r>
              <a:rPr lang="fr-CA" dirty="0" smtClean="0"/>
              <a:t> </a:t>
            </a:r>
            <a:endParaRPr lang="en-US" dirty="0" smtClean="0"/>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7E43CB-3944-4011-8983-476BBF64E61F}" type="slidenum">
              <a:rPr lang="en-US" smtClean="0"/>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fr-CA" b="1" dirty="0" smtClean="0"/>
              <a:t>Narration : </a:t>
            </a:r>
            <a:r>
              <a:rPr lang="fr-CA" dirty="0" smtClean="0"/>
              <a:t>« Exercer une surveillance adéquate du traitement effectué au moyen d’un appareil PAP est essentiel, puisque le non-respect de ce traitement constitue une préoccupation majeure. En effet, la recherche indique que plus des deux tiers des adultes qui suivent ce traitement ne répondent pas à ses exigences minimales, soit une utilisation durant 4 heures par nuit pendant au moins 70 % des nuits. Les patients qui ont de la difficulté à se conformer à ce traitement se plaignent souvent de l’inconfort du masque, de congestion nasale, d’irritation oculaire et de l’inconvénient d’être branchés à un appareil pendant qu’ils dorment.</a:t>
            </a:r>
          </a:p>
          <a:p>
            <a:r>
              <a:rPr lang="fr-CA" dirty="0" smtClean="0"/>
              <a:t>Les conducteurs professionnels souffrant d’AOS représentent une clientèle unique du fait qu’ils DOIVENT démontrer qu’ils suivent le traitement à l’aide d’un appareil PAP et que ce dernier est efficace afin d’être autorisés à conduire légalement un véhicule lourd. Pour cette raison, le traitement DOIT se réaliser sous surveillance. Le transporteur doit donc avoir mis en place des procédures détaillées visant la surveillance des conducteurs souffrant d’AOS. En effet, le non-respect du traitement constitue un problème important pour les transporteurs. » </a:t>
            </a:r>
            <a:endParaRPr lang="en-US" sz="1100" dirty="0" smtClean="0"/>
          </a:p>
          <a:p>
            <a:r>
              <a:rPr lang="fr-CA" dirty="0" smtClean="0"/>
              <a:t>____________________________________</a:t>
            </a:r>
            <a:endParaRPr lang="en-US" sz="1100" dirty="0" smtClean="0"/>
          </a:p>
          <a:p>
            <a:r>
              <a:rPr lang="fr-CA" b="1" dirty="0" smtClean="0"/>
              <a:t>Points clés :</a:t>
            </a:r>
            <a:endParaRPr lang="en-US" sz="1100" dirty="0" smtClean="0"/>
          </a:p>
          <a:p>
            <a:r>
              <a:rPr lang="fr-CA" dirty="0" smtClean="0"/>
              <a:t>Le non-respect du traitement avec l’appareil PAP est préoccupant; c’est pourquoi la surveillance de ce traitement est essentielle pour que les conducteurs de véhicules lourds puissent conduire légalement.</a:t>
            </a:r>
            <a:endParaRPr lang="en-US" sz="1100" dirty="0" smtClean="0"/>
          </a:p>
          <a:p>
            <a:r>
              <a:rPr lang="fr-CA" dirty="0" smtClean="0"/>
              <a:t>Des procédures de surveillance et de documentation doivent être mises en place par les transporteurs : </a:t>
            </a:r>
            <a:endParaRPr lang="en-US" sz="1100" dirty="0" smtClean="0"/>
          </a:p>
          <a:p>
            <a:pPr lvl="1">
              <a:buFont typeface="Arial" pitchFamily="34" charset="0"/>
              <a:buChar char="•"/>
            </a:pPr>
            <a:r>
              <a:rPr lang="fr-CA" dirty="0" smtClean="0"/>
              <a:t> Les conducteurs qui souffrent d’AOS et qui ne suivent pas le traitement correctement représentent une responsabilité légale pour les transporteurs.</a:t>
            </a:r>
            <a:endParaRPr lang="en-US" sz="1100" dirty="0" smtClean="0"/>
          </a:p>
          <a:p>
            <a:endParaRPr lang="fr-CA" b="1" dirty="0" smtClean="0"/>
          </a:p>
          <a:p>
            <a:r>
              <a:rPr lang="fr-CA" b="1" dirty="0" smtClean="0"/>
              <a:t>Référence :</a:t>
            </a:r>
            <a:endParaRPr lang="en-US" sz="1100" b="1" dirty="0" smtClean="0"/>
          </a:p>
          <a:p>
            <a:r>
              <a:rPr lang="fr-CA" dirty="0" smtClean="0"/>
              <a:t>83 % des patients adultes suivant un traitement à l’aide d’un appareil PAP peuvent ne pas répondre aux critères de respect du traitement (Weaver et </a:t>
            </a:r>
            <a:r>
              <a:rPr lang="fr-CA" dirty="0" err="1" smtClean="0"/>
              <a:t>Grundstein</a:t>
            </a:r>
            <a:r>
              <a:rPr lang="fr-CA" dirty="0" smtClean="0"/>
              <a:t>, 2008).</a:t>
            </a:r>
            <a:endParaRPr lang="en-US" dirty="0" smtClean="0"/>
          </a:p>
        </p:txBody>
      </p:sp>
      <p:sp>
        <p:nvSpPr>
          <p:cNvPr id="145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C76089-8365-40C9-8B82-D7BFD04C41C0}" type="slidenum">
              <a:rPr lang="en-US" smtClean="0"/>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fr-CA" b="1" dirty="0" smtClean="0"/>
              <a:t>Narration : </a:t>
            </a:r>
            <a:r>
              <a:rPr lang="fr-CA" dirty="0" smtClean="0"/>
              <a:t>« Des technologies sont offertes pour faciliter la surveillance du traitement au moyen d’un appareil PAP. Un système de surveillance à distance du respect et de l’efficacité du traitement est accessible sur le Web et permet de suivre l’utilisation de l’appareil et la réponse du patient au traitement. Il permet, au quotidien, des transferts automatiques de données sur l’utilisation et l’efficacité du traitement. Ce mode de surveillance permet également au personnel du transporteur de détecter et de corriger rapidement les problèmes de non-respect ou d’efficacité. Ainsi, les conducteurs n’ont pas à effectuer de transferts de données, puisque le personnel de surveillance peut obtenir à distance les données sur le traitement. L’emploi de cette technologie est recommandé pour les nouveaux patients jusqu’à ce qu’ils utilisent l’appareil PAP de façon constante et efficace. L’adaptation à l’appareil se fait au cours des premières semaines suivant le début du traitement; cette technologie de surveillance permet une analyse pertinente des problèmes afin de les corriger efficacement. »</a:t>
            </a:r>
            <a:endParaRPr lang="en-US" sz="1100" dirty="0" smtClean="0"/>
          </a:p>
          <a:p>
            <a:r>
              <a:rPr lang="fr-CA" dirty="0" smtClean="0"/>
              <a:t>____________________________________</a:t>
            </a:r>
            <a:endParaRPr lang="en-US" sz="1100" dirty="0" smtClean="0"/>
          </a:p>
          <a:p>
            <a:r>
              <a:rPr lang="fr-CA" b="1" dirty="0" smtClean="0"/>
              <a:t>Points clés :</a:t>
            </a:r>
            <a:endParaRPr lang="en-US" sz="1100" dirty="0" smtClean="0"/>
          </a:p>
          <a:p>
            <a:r>
              <a:rPr lang="fr-CA" dirty="0" smtClean="0"/>
              <a:t>Appareils de surveillance du respect du traitement à partir d’Internet :</a:t>
            </a:r>
            <a:endParaRPr lang="en-US" sz="1100" dirty="0" smtClean="0"/>
          </a:p>
          <a:p>
            <a:pPr>
              <a:buFontTx/>
              <a:buChar char="-"/>
            </a:pPr>
            <a:r>
              <a:rPr lang="fr-CA" dirty="0" smtClean="0"/>
              <a:t> Surveillent à distance l’utilisation de l’appareil PAP par le conducteur.</a:t>
            </a:r>
            <a:endParaRPr lang="en-US" sz="1100" dirty="0" smtClean="0"/>
          </a:p>
          <a:p>
            <a:pPr>
              <a:buFontTx/>
              <a:buChar char="-"/>
            </a:pPr>
            <a:r>
              <a:rPr lang="fr-CA" dirty="0" smtClean="0"/>
              <a:t> Permettent de télécharger automatiquement les renseignements sur l’utilisation de l’appareil PAP vers un serveur sécurisé.</a:t>
            </a:r>
            <a:endParaRPr lang="en-US" sz="1100" dirty="0" smtClean="0"/>
          </a:p>
          <a:p>
            <a:pPr>
              <a:buFontTx/>
              <a:buChar char="-"/>
            </a:pPr>
            <a:r>
              <a:rPr lang="fr-CA" dirty="0" smtClean="0"/>
              <a:t> Permettent des téléchargements quotidiens concernant l’utilisation et l’efficacité du traitement. </a:t>
            </a:r>
            <a:endParaRPr lang="en-US" sz="1100" dirty="0" smtClean="0"/>
          </a:p>
          <a:p>
            <a:pPr>
              <a:buFontTx/>
              <a:buChar char="-"/>
            </a:pPr>
            <a:r>
              <a:rPr lang="fr-CA" dirty="0" smtClean="0"/>
              <a:t> Permettent l’analyse pertinente des problèmes pour les corriger efficacement.</a:t>
            </a:r>
            <a:endParaRPr lang="en-US" sz="1100" dirty="0" smtClean="0"/>
          </a:p>
          <a:p>
            <a:pPr>
              <a:buFontTx/>
              <a:buChar char="-"/>
            </a:pPr>
            <a:r>
              <a:rPr lang="fr-CA" dirty="0" smtClean="0"/>
              <a:t> Nécessitent peu de participation de la part du conducteur. </a:t>
            </a:r>
            <a:endParaRPr lang="en-US" sz="1100" dirty="0" smtClean="0"/>
          </a:p>
          <a:p>
            <a:pPr>
              <a:buFontTx/>
              <a:buChar char="-"/>
            </a:pPr>
            <a:r>
              <a:rPr lang="fr-CA" dirty="0" smtClean="0"/>
              <a:t> Très pratiques pour le conducteur : le personnel de surveillance peut obtenir à distance les données sur le traitement sans sa participation.</a:t>
            </a:r>
            <a:endParaRPr lang="en-US" sz="1100" dirty="0" smtClean="0"/>
          </a:p>
          <a:p>
            <a:r>
              <a:rPr lang="fr-CA" dirty="0" smtClean="0"/>
              <a:t> </a:t>
            </a:r>
            <a:endParaRPr lang="en-US" sz="1100" dirty="0" smtClean="0"/>
          </a:p>
        </p:txBody>
      </p:sp>
      <p:sp>
        <p:nvSpPr>
          <p:cNvPr id="147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A1CE7A-4A96-4779-9D74-F8776F56BE02}" type="slidenum">
              <a:rPr lang="en-US" smtClean="0"/>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fr-CA" b="1" dirty="0" smtClean="0"/>
              <a:t>Narration : </a:t>
            </a:r>
            <a:r>
              <a:rPr lang="fr-CA" dirty="0" smtClean="0"/>
              <a:t>« Les fichiers de données de l’appareil PAP sont une autre technologie pour surveiller le traitement de l’AOS. Ces cartes mémoires s’insèrent dans l’appareil du patient et enregistrent des données sur l’utilisation et l’efficacité. Les conducteurs doivent envoyer régulièrement leurs cartes mémoires au personnel de surveillance afin qu’elles soient téléchargées et examinées. Le principe de surveillance à l’aide des cartes de données a cependant des limites comparativement à la technologie de surveillance à distance. En effet, les cartes mémoires ne peuvent pas fournir une rétroaction immédiate sur l’utilisation et l’efficacité du traitement, laquelle permettrait de détecter et de corriger rapidement les problèmes rencontrés. Les cartes peuvent aussi être endommagées dans le courrier lors de leur envoi au personnel de surveillance. Cependant, elles sont un moyen économique de surveillance à long terme des conducteurs qui ont établi un historique de respect du traitement et qui nécessitent un suivi moins fréquent, par exemple sur une base mensuelle ou trimestrielle. »</a:t>
            </a:r>
          </a:p>
          <a:p>
            <a:r>
              <a:rPr lang="fr-CA" dirty="0" smtClean="0"/>
              <a:t>____________________________________</a:t>
            </a:r>
            <a:endParaRPr lang="en-US" sz="1100" dirty="0" smtClean="0"/>
          </a:p>
          <a:p>
            <a:r>
              <a:rPr lang="fr-CA" b="1" dirty="0" smtClean="0"/>
              <a:t>Points clés :</a:t>
            </a:r>
            <a:endParaRPr lang="en-US" sz="1100" dirty="0" smtClean="0"/>
          </a:p>
          <a:p>
            <a:r>
              <a:rPr lang="fr-CA" dirty="0" smtClean="0"/>
              <a:t>Cartes ou fichiers de données de l’appareil PAP :</a:t>
            </a:r>
            <a:endParaRPr lang="en-US" sz="1100" dirty="0" smtClean="0"/>
          </a:p>
          <a:p>
            <a:pPr marL="628650" lvl="1" indent="-171450">
              <a:buFontTx/>
              <a:buChar char="-"/>
            </a:pPr>
            <a:r>
              <a:rPr lang="fr-CA" dirty="0" smtClean="0"/>
              <a:t>Se branchent aux appareils PAP pour recueillir et enregistrer des renseignements sur l’utilisation et l’efficacité du traitement.</a:t>
            </a:r>
            <a:endParaRPr lang="en-US" sz="1100" dirty="0" smtClean="0"/>
          </a:p>
          <a:p>
            <a:pPr marL="628650" lvl="1" indent="-171450">
              <a:buFontTx/>
              <a:buChar char="-"/>
            </a:pPr>
            <a:r>
              <a:rPr lang="fr-CA" dirty="0" smtClean="0"/>
              <a:t>Doivent être envoyés au personnel de surveillance du traitement pour être téléchargés et examinés.</a:t>
            </a:r>
            <a:endParaRPr lang="en-US" sz="1100" dirty="0" smtClean="0"/>
          </a:p>
          <a:p>
            <a:pPr marL="628650" lvl="1" indent="-171450">
              <a:buFontTx/>
              <a:buChar char="-"/>
            </a:pPr>
            <a:r>
              <a:rPr lang="fr-CA" dirty="0" smtClean="0"/>
              <a:t>Ne fournissent pas de rétroaction immédiate.</a:t>
            </a:r>
            <a:endParaRPr lang="en-US" sz="1100" dirty="0" smtClean="0"/>
          </a:p>
          <a:p>
            <a:pPr marL="628650" lvl="1" indent="-171450">
              <a:buFontTx/>
              <a:buChar char="-"/>
            </a:pPr>
            <a:r>
              <a:rPr lang="fr-CA" dirty="0" smtClean="0"/>
              <a:t>Ne permettent pas de détecter et de corriger immédiatement les problèmes rencontrés.</a:t>
            </a:r>
            <a:endParaRPr lang="en-US" sz="1100" dirty="0" smtClean="0"/>
          </a:p>
          <a:p>
            <a:pPr marL="628650" lvl="1" indent="-171450">
              <a:buFontTx/>
              <a:buChar char="-"/>
            </a:pPr>
            <a:r>
              <a:rPr lang="en-US" dirty="0" smtClean="0"/>
              <a:t>P</a:t>
            </a:r>
            <a:r>
              <a:rPr lang="fr-CA" dirty="0" err="1" smtClean="0"/>
              <a:t>euvent</a:t>
            </a:r>
            <a:r>
              <a:rPr lang="fr-CA" dirty="0" smtClean="0"/>
              <a:t> être perdus ou endommagés.</a:t>
            </a:r>
          </a:p>
          <a:p>
            <a:pPr marL="628650" lvl="1" indent="-171450">
              <a:buFontTx/>
              <a:buChar char="-"/>
            </a:pPr>
            <a:r>
              <a:rPr lang="fr-CA" dirty="0" smtClean="0"/>
              <a:t>Sont recommandés pour la surveillance du respect à long terme du traitement après qu’une utilisation adéquate et constante de l’appareil PAP a été établie.</a:t>
            </a:r>
            <a:endParaRPr lang="en-US" sz="1100" dirty="0" smtClean="0"/>
          </a:p>
          <a:p>
            <a:pPr marL="628650" lvl="1" indent="-171450">
              <a:buFontTx/>
              <a:buChar char="-"/>
            </a:pPr>
            <a:r>
              <a:rPr lang="fr-CA" dirty="0" smtClean="0"/>
              <a:t>Nécessitent davantage de participation de la part du conducteur, qui doit envoyer les fichiers pour qu’ils soient téléchargés et examinés.</a:t>
            </a:r>
            <a:endParaRPr lang="en-US" sz="1100" dirty="0" smtClean="0"/>
          </a:p>
          <a:p>
            <a:r>
              <a:rPr lang="fr-CA" dirty="0" smtClean="0"/>
              <a:t> </a:t>
            </a:r>
            <a:endParaRPr lang="en-US" sz="1100" dirty="0" smtClean="0"/>
          </a:p>
        </p:txBody>
      </p:sp>
      <p:sp>
        <p:nvSpPr>
          <p:cNvPr id="149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EF1500-47FF-4D65-AB5B-B737EAE2D42B}" type="slidenum">
              <a:rPr lang="en-US" smtClean="0"/>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L’apnée obstructive du sommeil, ou AOS, est l’un des troubles du sommeil les plus répandus. En présence d’AOS, les muscles de la gorge se détendent à maintes reprises et bloquent ou rétrécissent les voies respiratoires pendant le sommeil. Ces arrêts répétés de la respiration entraînent une diminution du taux d’oxygène dans le sang et augmentent l’activité cérébrale pendant le sommeil. Veuillez double-cliquer sur la vidéo afin d’observer ce qui se produit chez les personnes souffrant d’AOS. »</a:t>
            </a:r>
          </a:p>
          <a:p>
            <a:r>
              <a:rPr lang="fr-CA" b="1" dirty="0" smtClean="0"/>
              <a:t>_______________________</a:t>
            </a:r>
            <a:endParaRPr lang="en-US" dirty="0" smtClean="0"/>
          </a:p>
          <a:p>
            <a:r>
              <a:rPr lang="fr-CA" b="1" dirty="0" smtClean="0"/>
              <a:t>Points clés :</a:t>
            </a:r>
            <a:endParaRPr lang="en-US" dirty="0" smtClean="0"/>
          </a:p>
          <a:p>
            <a:r>
              <a:rPr lang="fr-CA" dirty="0" smtClean="0"/>
              <a:t>- L’AOS est l’un des troubles du sommeil les plus répandus. </a:t>
            </a:r>
            <a:endParaRPr lang="en-US" dirty="0" smtClean="0"/>
          </a:p>
          <a:p>
            <a:r>
              <a:rPr lang="fr-CA" dirty="0" smtClean="0"/>
              <a:t>- Chez les personnes atteintes d’AOS, les muscles de la gorge se détendent à maintes reprises et bloquent ou rétrécissent les voies respiratoires pendant le sommeil. </a:t>
            </a:r>
            <a:endParaRPr lang="en-US" dirty="0" smtClean="0"/>
          </a:p>
          <a:p>
            <a:r>
              <a:rPr lang="fr-CA" dirty="0" smtClean="0"/>
              <a:t>- Ces blocages interrompent la respiration, ce qui réduit le taux d’oxygène dans le sang et augmente l’activité cérébrale pendant le sommeil. </a:t>
            </a:r>
            <a:endParaRPr lang="en-US" dirty="0" smtClean="0"/>
          </a:p>
          <a:p>
            <a:r>
              <a:rPr lang="fr-CA" dirty="0" smtClean="0"/>
              <a:t> </a:t>
            </a:r>
            <a:endParaRPr lang="en-US" dirty="0" smtClean="0"/>
          </a:p>
          <a:p>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01516E-FA3B-46BE-82A5-3914C2780339}" type="slidenum">
              <a:rPr lang="en-US" smtClean="0"/>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fr-CA" sz="1100" b="1" dirty="0" smtClean="0"/>
              <a:t>Narration : </a:t>
            </a:r>
            <a:r>
              <a:rPr lang="fr-CA" sz="1100" dirty="0" smtClean="0"/>
              <a:t>« L’American </a:t>
            </a:r>
            <a:r>
              <a:rPr lang="fr-CA" sz="1100" dirty="0" err="1" smtClean="0"/>
              <a:t>Academy</a:t>
            </a:r>
            <a:r>
              <a:rPr lang="fr-CA" sz="1100" dirty="0" smtClean="0"/>
              <a:t> of </a:t>
            </a:r>
            <a:r>
              <a:rPr lang="fr-CA" sz="1100" dirty="0" err="1" smtClean="0"/>
              <a:t>Sleep</a:t>
            </a:r>
            <a:r>
              <a:rPr lang="fr-CA" sz="1100" dirty="0" smtClean="0"/>
              <a:t> </a:t>
            </a:r>
            <a:r>
              <a:rPr lang="fr-CA" sz="1100" dirty="0" err="1" smtClean="0"/>
              <a:t>Medicine</a:t>
            </a:r>
            <a:r>
              <a:rPr lang="fr-CA" sz="1100" dirty="0" smtClean="0"/>
              <a:t> recommande que tous les patients souffrant d’AOS bénéficient d’un suivi continu et à long terme pour s’assurer du respect et de l’efficacité du traitement, suivre l’apparition d’effets secondaires ou de complications médicales liées à l’AOS et traiter les symptômes (y compris le ronflement, la somnolence diurne, l’irritabilité et le manque concentration). Les patients qui ont éliminé leur problème d’AOS doivent continuer l’</a:t>
            </a:r>
            <a:r>
              <a:rPr lang="fr-CA" sz="1100" dirty="0" err="1" smtClean="0"/>
              <a:t>autosurveillance</a:t>
            </a:r>
            <a:r>
              <a:rPr lang="fr-CA" sz="1100" dirty="0" smtClean="0"/>
              <a:t> et être suivis pour déceler toute modification des facteurs de risque ou le retour des symptômes.</a:t>
            </a:r>
          </a:p>
          <a:p>
            <a:r>
              <a:rPr lang="fr-CA" sz="1100" dirty="0" smtClean="0"/>
              <a:t>D’autres renseignements figurent dans les paramètres pratiques et directives cliniques de l’AASM</a:t>
            </a:r>
            <a:r>
              <a:rPr lang="fr-CA" sz="1100" i="1" dirty="0" smtClean="0"/>
              <a:t> </a:t>
            </a:r>
            <a:r>
              <a:rPr lang="fr-CA" sz="1100" dirty="0" smtClean="0"/>
              <a:t>donnés en référence à la fin de ce module et dans le manuel de mise en œuvre. »</a:t>
            </a:r>
          </a:p>
          <a:p>
            <a:pPr>
              <a:lnSpc>
                <a:spcPct val="90000"/>
              </a:lnSpc>
            </a:pPr>
            <a:r>
              <a:rPr lang="fr-CA" sz="1100" dirty="0" smtClean="0"/>
              <a:t>____________________________________</a:t>
            </a:r>
            <a:endParaRPr lang="en-US" sz="1000" dirty="0" smtClean="0"/>
          </a:p>
          <a:p>
            <a:pPr>
              <a:lnSpc>
                <a:spcPct val="90000"/>
              </a:lnSpc>
            </a:pPr>
            <a:r>
              <a:rPr lang="fr-CA" sz="1100" b="1" dirty="0" smtClean="0"/>
              <a:t>Points clés :</a:t>
            </a:r>
            <a:endParaRPr lang="en-US" sz="1000" dirty="0" smtClean="0"/>
          </a:p>
          <a:p>
            <a:pPr>
              <a:lnSpc>
                <a:spcPct val="90000"/>
              </a:lnSpc>
            </a:pPr>
            <a:r>
              <a:rPr lang="fr-CA" sz="1100" dirty="0" smtClean="0"/>
              <a:t>Paramètres pratiques et directives cliniques de l’AASM :</a:t>
            </a:r>
            <a:endParaRPr lang="en-US" sz="1000" dirty="0" smtClean="0"/>
          </a:p>
          <a:p>
            <a:pPr marL="628650" lvl="1" indent="-171450">
              <a:lnSpc>
                <a:spcPct val="90000"/>
              </a:lnSpc>
              <a:buFontTx/>
              <a:buChar char="-"/>
            </a:pPr>
            <a:r>
              <a:rPr lang="fr-CA" sz="1100" dirty="0" smtClean="0"/>
              <a:t>« Tous les patients souffrant d’AOS doivent gérer de façon continue et à long terme leur problème chronique. »</a:t>
            </a:r>
            <a:endParaRPr lang="en-US" sz="1000" dirty="0" smtClean="0"/>
          </a:p>
          <a:p>
            <a:pPr marL="628650" lvl="1" indent="-171450">
              <a:lnSpc>
                <a:spcPct val="90000"/>
              </a:lnSpc>
              <a:buFontTx/>
              <a:buChar char="-"/>
            </a:pPr>
            <a:r>
              <a:rPr lang="fr-CA" sz="1100" dirty="0" smtClean="0"/>
              <a:t>Un suivi régulier du respect du traitement, des effets secondaires, de l’apparition de complications médicales liées à l’AOS et de l’élimination définitive des symptômes doit être effectué.</a:t>
            </a:r>
            <a:endParaRPr lang="en-US" sz="1000" dirty="0" smtClean="0"/>
          </a:p>
          <a:p>
            <a:pPr marL="628650" lvl="1" indent="-171450">
              <a:lnSpc>
                <a:spcPct val="90000"/>
              </a:lnSpc>
              <a:buFontTx/>
              <a:buChar char="-"/>
            </a:pPr>
            <a:r>
              <a:rPr lang="fr-CA" sz="1100" dirty="0" smtClean="0"/>
              <a:t>Toute modification des facteurs de risque et le retour des symptômes doivent être surveillés chez ceux qui ont éliminé l’AOS (perte de poids, chirurgie).</a:t>
            </a:r>
          </a:p>
          <a:p>
            <a:pPr marL="628650" lvl="1" indent="-171450">
              <a:lnSpc>
                <a:spcPct val="90000"/>
              </a:lnSpc>
            </a:pPr>
            <a:endParaRPr lang="en-US" sz="1000" dirty="0" smtClean="0"/>
          </a:p>
        </p:txBody>
      </p:sp>
      <p:sp>
        <p:nvSpPr>
          <p:cNvPr id="151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87BC7B-5C30-4B10-AACE-54C3BDCE1F60}" type="slidenum">
              <a:rPr lang="en-US" smtClean="0"/>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fr-CA" b="1" dirty="0" smtClean="0"/>
              <a:t>Narration : </a:t>
            </a:r>
            <a:r>
              <a:rPr lang="fr-CA" dirty="0" smtClean="0"/>
              <a:t>« Le groupe de médecins experts de la FMCSA recommande que les personnes qui suivent un traitement au moyen d’un appareil PAP pour leur AOS démontrent qu’elles observent ce traitement et qu’elles en consignent le suivi. La surveillance du respect du traitement est la responsabilité des conducteurs de véhicules lourds et des transporteurs. Les conducteurs traités pour l’AOS doivent être déclarés aptes à conduire sur présentation, à des intervalles mensuels, trimestriels ou annuels, d’une preuve qu’ils respectent leur traitement.</a:t>
            </a:r>
          </a:p>
          <a:p>
            <a:r>
              <a:rPr lang="fr-CA" dirty="0" smtClean="0"/>
              <a:t>Les conducteurs de véhicules lourds qui ont subi des traitements chirurgicaux pour leur AOS doivent demander annuellement un renouvellement de leur certification. Pour obtenir ce renouvellement, ils doivent subir un test de sommeil pour démontrer que leur indice d’apnée-</a:t>
            </a:r>
            <a:r>
              <a:rPr lang="fr-CA" dirty="0" err="1" smtClean="0"/>
              <a:t>hypopnée</a:t>
            </a:r>
            <a:r>
              <a:rPr lang="fr-CA" smtClean="0"/>
              <a:t> est </a:t>
            </a:r>
            <a:r>
              <a:rPr lang="fr-CA" dirty="0" smtClean="0"/>
              <a:t>de moins de 10 événements par heure et ne doivent pas souffrir de somnolence diurne.</a:t>
            </a:r>
          </a:p>
          <a:p>
            <a:r>
              <a:rPr lang="fr-CA" dirty="0" smtClean="0"/>
              <a:t>De plus amples renseignements se trouvent dans le document </a:t>
            </a:r>
            <a:r>
              <a:rPr lang="en-US" i="1" dirty="0" smtClean="0"/>
              <a:t>Expert Panel Recommendations : Obstructive Sleep Apnea and Commercial Motor Vehicle Driver Safety</a:t>
            </a:r>
            <a:r>
              <a:rPr lang="en-US" dirty="0" smtClean="0"/>
              <a:t> de la FMSCA, </a:t>
            </a:r>
            <a:r>
              <a:rPr lang="en-US" dirty="0" err="1" smtClean="0"/>
              <a:t>donné</a:t>
            </a:r>
            <a:r>
              <a:rPr lang="en-US" dirty="0" smtClean="0"/>
              <a:t> en </a:t>
            </a:r>
            <a:r>
              <a:rPr lang="en-US" dirty="0" err="1" smtClean="0"/>
              <a:t>référence</a:t>
            </a:r>
            <a:r>
              <a:rPr lang="en-US" dirty="0" smtClean="0"/>
              <a:t> </a:t>
            </a:r>
            <a:r>
              <a:rPr lang="en-US" dirty="0" err="1" smtClean="0"/>
              <a:t>dans</a:t>
            </a:r>
            <a:r>
              <a:rPr lang="en-US" dirty="0" smtClean="0"/>
              <a:t> le </a:t>
            </a:r>
            <a:r>
              <a:rPr lang="fr-CA" dirty="0" smtClean="0"/>
              <a:t>manuel de mise en œuvre du PNAGF. »</a:t>
            </a:r>
          </a:p>
          <a:p>
            <a:r>
              <a:rPr lang="fr-CA" dirty="0" smtClean="0"/>
              <a:t>____________________________________</a:t>
            </a:r>
            <a:endParaRPr lang="en-US" sz="1100" dirty="0" smtClean="0"/>
          </a:p>
          <a:p>
            <a:r>
              <a:rPr lang="fr-CA" b="1" dirty="0" smtClean="0"/>
              <a:t>Points clés :</a:t>
            </a:r>
            <a:endParaRPr lang="en-US" sz="1100" dirty="0" smtClean="0"/>
          </a:p>
          <a:p>
            <a:r>
              <a:rPr lang="fr-CA" dirty="0" smtClean="0"/>
              <a:t>Recommandations du GME de la FMCSA :</a:t>
            </a:r>
            <a:endParaRPr lang="en-US" sz="1100" dirty="0" smtClean="0"/>
          </a:p>
          <a:p>
            <a:pPr marL="628650" lvl="1" indent="-171450">
              <a:buFontTx/>
              <a:buChar char="-"/>
            </a:pPr>
            <a:r>
              <a:rPr lang="fr-CA" dirty="0" smtClean="0"/>
              <a:t>Les personnes suivant un traitement au moyen d’un appareil PAP doivent démontrer objectivement qu’elles s’y conforment :</a:t>
            </a:r>
            <a:endParaRPr lang="en-US" sz="1100" dirty="0" smtClean="0"/>
          </a:p>
          <a:p>
            <a:pPr marL="1085850" lvl="2" indent="-171450">
              <a:buFontTx/>
              <a:buChar char="•"/>
            </a:pPr>
            <a:r>
              <a:rPr lang="fr-CA" dirty="0" smtClean="0"/>
              <a:t>L’autorisation à conduire dépend de la preuve de respect du traitement.</a:t>
            </a:r>
            <a:endParaRPr lang="en-US" sz="1100" dirty="0" smtClean="0"/>
          </a:p>
          <a:p>
            <a:pPr marL="628650" lvl="1" indent="-171450"/>
            <a:r>
              <a:rPr lang="fr-CA" dirty="0" smtClean="0"/>
              <a:t>- 	Le renouvellement annuel de la certification est requis pour les personnes qui ont subi une chirurgie pour corriger leur AOS. Celles-ci devront démontrer :</a:t>
            </a:r>
            <a:endParaRPr lang="en-US" sz="1100" dirty="0" smtClean="0"/>
          </a:p>
          <a:p>
            <a:pPr marL="1085850" lvl="2" indent="-171450">
              <a:buFontTx/>
              <a:buChar char="•"/>
            </a:pPr>
            <a:r>
              <a:rPr lang="fr-CA" dirty="0" smtClean="0"/>
              <a:t>Un IAH de moins de 10.</a:t>
            </a:r>
            <a:endParaRPr lang="en-US" sz="1100" dirty="0" smtClean="0"/>
          </a:p>
          <a:p>
            <a:pPr marL="1085850" lvl="2" indent="-171450">
              <a:buFontTx/>
              <a:buChar char="•"/>
            </a:pPr>
            <a:r>
              <a:rPr lang="fr-CA" dirty="0" smtClean="0"/>
              <a:t>L’absence de somnolence diurne.</a:t>
            </a:r>
            <a:endParaRPr lang="en-US" sz="1100" dirty="0" smtClean="0"/>
          </a:p>
          <a:p>
            <a:r>
              <a:rPr lang="fr-CA" dirty="0" smtClean="0"/>
              <a:t> </a:t>
            </a:r>
            <a:endParaRPr lang="en-US" sz="1100" dirty="0" smtClean="0"/>
          </a:p>
        </p:txBody>
      </p:sp>
      <p:sp>
        <p:nvSpPr>
          <p:cNvPr id="153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179D08-5941-4795-8C2F-1107AAA4C011}"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e.</a:t>
            </a:r>
            <a:endParaRPr lang="en-US" dirty="0" smtClean="0"/>
          </a:p>
          <a:p>
            <a:endParaRPr lang="en-US" dirty="0" smtClean="0"/>
          </a:p>
        </p:txBody>
      </p:sp>
      <p:sp>
        <p:nvSpPr>
          <p:cNvPr id="155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FEFC7B-173D-4C4C-8F48-4C3FFF92B6EF}"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d.</a:t>
            </a:r>
            <a:endParaRPr lang="en-US" b="1" dirty="0" smtClean="0"/>
          </a:p>
        </p:txBody>
      </p:sp>
      <p:sp>
        <p:nvSpPr>
          <p:cNvPr id="157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57F482-0F07-4AF2-979E-A88968E0AE85}"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e.</a:t>
            </a:r>
            <a:endParaRPr lang="en-US" b="1" dirty="0" smtClean="0"/>
          </a:p>
        </p:txBody>
      </p:sp>
      <p:sp>
        <p:nvSpPr>
          <p:cNvPr id="159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3129DA-94A1-4D72-83A5-3A5F34C91E41}"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a:t>
            </a:r>
            <a:r>
              <a:rPr lang="fr-CA" b="1" i="1" dirty="0" smtClean="0"/>
              <a:t>(en choisir cinq parmi les suivantes) </a:t>
            </a:r>
            <a:r>
              <a:rPr lang="fr-CA" b="1" dirty="0" smtClean="0"/>
              <a:t>: Un appareil PAP, des appareils dentaires ou buccaux, la chirurgie, la gestion du poids, le fait de respirer par le nez plutôt que par la bouche, le fait d’éviter l’alcool et les </a:t>
            </a:r>
            <a:r>
              <a:rPr lang="fr-CA" sz="1200" b="1" kern="1200" dirty="0" smtClean="0">
                <a:solidFill>
                  <a:schemeClr val="tx1"/>
                </a:solidFill>
                <a:effectLst/>
                <a:latin typeface="+mn-lt"/>
                <a:ea typeface="+mn-ea"/>
                <a:cs typeface="+mn-cs"/>
              </a:rPr>
              <a:t>sédatifs</a:t>
            </a:r>
            <a:r>
              <a:rPr lang="fr-CA" sz="1200" kern="1200" dirty="0" smtClean="0">
                <a:solidFill>
                  <a:schemeClr val="tx1"/>
                </a:solidFill>
                <a:effectLst/>
                <a:latin typeface="+mn-lt"/>
                <a:ea typeface="+mn-ea"/>
                <a:cs typeface="+mn-cs"/>
              </a:rPr>
              <a:t> </a:t>
            </a:r>
            <a:r>
              <a:rPr lang="fr-CA" b="1" dirty="0" smtClean="0"/>
              <a:t>avant de dormir, la position pendant le sommeil et l’amélioration de l’hygiène du sommeil.</a:t>
            </a:r>
            <a:endParaRPr lang="en-US" sz="1100" b="1" dirty="0" smtClean="0"/>
          </a:p>
          <a:p>
            <a:endParaRPr lang="en-US" b="1" dirty="0" smtClean="0"/>
          </a:p>
        </p:txBody>
      </p:sp>
      <p:sp>
        <p:nvSpPr>
          <p:cNvPr id="161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D31BAA-1AAE-4415-9CDA-26B8A97D9332}"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 réponse : d.</a:t>
            </a:r>
            <a:endParaRPr lang="en-US" b="1" dirty="0" smtClean="0"/>
          </a:p>
        </p:txBody>
      </p:sp>
      <p:sp>
        <p:nvSpPr>
          <p:cNvPr id="163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94A2B9-613E-4ABF-B024-A84CD44F2C18}"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a:t>
            </a:r>
            <a:r>
              <a:rPr lang="fr-CA" sz="1200" kern="1200" dirty="0" smtClean="0">
                <a:solidFill>
                  <a:schemeClr val="tx1"/>
                </a:solidFill>
                <a:latin typeface="+mn-lt"/>
                <a:ea typeface="+mn-ea"/>
                <a:cs typeface="+mn-cs"/>
              </a:rPr>
              <a:t>La leçon 4 fournira des stratégies pour soutenir et favoriser un programme de gestion des troubles du sommeil dans l’industrie du transport routier.</a:t>
            </a:r>
            <a:r>
              <a:rPr lang="fr-CA" dirty="0" smtClean="0"/>
              <a:t> »</a:t>
            </a:r>
          </a:p>
          <a:p>
            <a:r>
              <a:rPr lang="en-US" dirty="0" smtClean="0"/>
              <a:t> </a:t>
            </a:r>
            <a:r>
              <a:rPr lang="fr-CA" dirty="0" smtClean="0"/>
              <a:t>____________________________________</a:t>
            </a:r>
            <a:endParaRPr lang="en-US" sz="1100" dirty="0" smtClean="0"/>
          </a:p>
          <a:p>
            <a:r>
              <a:rPr lang="fr-CA" b="1" dirty="0" smtClean="0"/>
              <a:t>Points clés :</a:t>
            </a:r>
            <a:endParaRPr lang="en-US" sz="1100" dirty="0" smtClean="0"/>
          </a:p>
          <a:p>
            <a:r>
              <a:rPr lang="fr-CA" dirty="0" smtClean="0"/>
              <a:t>Contenu de la leçon 4 :</a:t>
            </a:r>
            <a:endParaRPr lang="en-US" sz="1100" dirty="0" smtClean="0"/>
          </a:p>
          <a:p>
            <a:pPr lvl="1"/>
            <a:r>
              <a:rPr lang="fr-CA" dirty="0" smtClean="0"/>
              <a:t>- Connaître les raisons du non-respect du traitement de l’AOS.</a:t>
            </a:r>
            <a:endParaRPr lang="en-US" sz="1100" dirty="0" smtClean="0"/>
          </a:p>
          <a:p>
            <a:pPr lvl="1"/>
            <a:r>
              <a:rPr lang="fr-CA" dirty="0" smtClean="0"/>
              <a:t>- Fournir des stratégies précises pour résoudre les problèmes de non-respect.</a:t>
            </a:r>
            <a:endParaRPr lang="en-US" sz="1100" dirty="0" smtClean="0"/>
          </a:p>
          <a:p>
            <a:pPr lvl="1"/>
            <a:r>
              <a:rPr lang="fr-CA" dirty="0" smtClean="0"/>
              <a:t>- Discuter des mythes communs et des perceptions erronées au sujet des troubles du sommeil.</a:t>
            </a:r>
            <a:endParaRPr lang="en-US" sz="1100" dirty="0" smtClean="0"/>
          </a:p>
          <a:p>
            <a:r>
              <a:rPr lang="fr-CA" dirty="0" smtClean="0"/>
              <a:t> </a:t>
            </a:r>
            <a:endParaRPr lang="en-US" sz="1100" dirty="0" smtClean="0"/>
          </a:p>
          <a:p>
            <a:endParaRPr lang="en-US" dirty="0" smtClean="0"/>
          </a:p>
        </p:txBody>
      </p:sp>
      <p:sp>
        <p:nvSpPr>
          <p:cNvPr id="165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F01BF0-8E16-4BB7-80FD-74B3CB1355D5}"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lnSpcReduction="10000"/>
          </a:bodyPr>
          <a:lstStyle/>
          <a:p>
            <a:r>
              <a:rPr lang="fr-CA" sz="800" b="1" dirty="0" smtClean="0"/>
              <a:t>Narration : </a:t>
            </a:r>
            <a:r>
              <a:rPr lang="fr-CA" sz="800" dirty="0" smtClean="0"/>
              <a:t>« Les patients qui ont récemment reçu un diagnostic d’AOS et qui ont de la difficulté à suivre le traitement au moyen d’un appareil PAP invoquent plusieurs raisons pour expliquer cette difficulté. La plupart peuvent cependant être résolues assez facilement. En effet, les patients mentionnent des problèmes avec leur appareil, notamment un mauvais ajustement du masque ou une fuite d’air, un niveau inadéquat d’humidité dans l’air fourni ainsi que le caractère agaçant du nettoyage et de l’entretien de leur appareil. Plusieurs patients souffrant d’AOS font l’essai de plusieurs masques avant d’en trouver un qu’ils jugent confortable. Le niveau d’humidité peut être réglé selon les besoins individuels et pour le confort du patient. Une humidification trop élevée peut créer une sensation de suffocation chez le patient, tandis qu’un niveau trop faible peut assécher les voies nasales et la gorge. Un processus d’essais et d’erreurs permet au patient de trouver le bon niveau d’humidité. Le nettoyage et l’entretien de l’appareil sont aussi importants dans le traitement de l’AOS pour la santé globale du patient. En effet, des bactéries peuvent croître dans la machine, le masque et le tuyau, si ceux-ci ne sont pas nettoyés régulièrement, et peuvent conduire à une maladie ou à une infection respiratoires. Remplacer les filtres et les conduits régulièrement est important pour que le patient reçoive le meilleur traitement possible.</a:t>
            </a:r>
          </a:p>
          <a:p>
            <a:r>
              <a:rPr lang="fr-CA" sz="800" dirty="0" smtClean="0"/>
              <a:t>Les conducteurs souffrant d’AOS mentionnent plusieurs problèmes pratiques qui peuvent rendre difficile le respect de leur traitement. Utiliser l’appareil PAP dans la cabine de leur véhicule peut nécessiter de l’équipement particulier. En effet, certains appareils requièrent que le camion soit en marche au ralenti pour être utilisés. Or, les conducteurs peuvent devoir respecter certaines restrictions imposées par leur employeur et la communauté concernant la marche au ralenti, ce qui est susceptible d’empêcher l’utilisation de l’appareil sur la route. </a:t>
            </a:r>
          </a:p>
          <a:p>
            <a:r>
              <a:rPr lang="fr-CA" sz="800" dirty="0" smtClean="0"/>
              <a:t>Les conducteurs de véhicules lourds indiquent aussi qu’ils éprouvent parfois des problèmes avec leur appareil lorsqu’ils sont sur la route et qu’ils ont besoin d’équipement spécialisé pour son entretien. Certains doivent attendre leur retour à la maison pour faire réparer leur appareil. Lorsque cela se produit, ils peuvent être incapables de l’utiliser pendant plusieurs nuits et, ainsi, ne pas répondre aux exigences de leur traitement.</a:t>
            </a:r>
          </a:p>
          <a:p>
            <a:r>
              <a:rPr lang="fr-CA" sz="800" dirty="0" smtClean="0"/>
              <a:t>Comme transporteur, il est important d’être compréhensif à l’égard des défis que doivent relever les conducteurs de véhicules lourds et de tenir compte de leurs besoins afin qu’ils se conforment au programme global de gestion des troubles du sommeil.</a:t>
            </a:r>
            <a:r>
              <a:rPr lang="fr-CA" sz="800" baseline="0" dirty="0" smtClean="0"/>
              <a:t> </a:t>
            </a:r>
            <a:r>
              <a:rPr lang="fr-CA" sz="800" dirty="0" smtClean="0"/>
              <a:t>»</a:t>
            </a:r>
          </a:p>
          <a:p>
            <a:pPr>
              <a:lnSpc>
                <a:spcPct val="80000"/>
              </a:lnSpc>
            </a:pPr>
            <a:r>
              <a:rPr lang="fr-CA" sz="800" dirty="0" smtClean="0"/>
              <a:t>____________________________________</a:t>
            </a:r>
            <a:endParaRPr lang="en-US" sz="800" dirty="0" smtClean="0"/>
          </a:p>
          <a:p>
            <a:pPr>
              <a:lnSpc>
                <a:spcPct val="80000"/>
              </a:lnSpc>
            </a:pPr>
            <a:r>
              <a:rPr lang="fr-CA" sz="800" b="1" dirty="0" smtClean="0"/>
              <a:t>Points clés :</a:t>
            </a:r>
            <a:endParaRPr lang="en-US" sz="800" dirty="0" smtClean="0"/>
          </a:p>
          <a:p>
            <a:pPr>
              <a:lnSpc>
                <a:spcPct val="80000"/>
              </a:lnSpc>
            </a:pPr>
            <a:r>
              <a:rPr lang="fr-CA" sz="800" dirty="0" smtClean="0"/>
              <a:t>Il est important que les transporteurs travaillent avec les conducteurs afin de déterminer pourquoi ils ne suivent pas leur traitement :</a:t>
            </a:r>
            <a:endParaRPr lang="en-US" sz="800" dirty="0" smtClean="0"/>
          </a:p>
          <a:p>
            <a:pPr>
              <a:lnSpc>
                <a:spcPct val="80000"/>
              </a:lnSpc>
              <a:buFontTx/>
              <a:buChar char="-"/>
            </a:pPr>
            <a:r>
              <a:rPr lang="fr-CA" sz="800" dirty="0" smtClean="0"/>
              <a:t> Problèmes avec l’appareil.</a:t>
            </a:r>
            <a:endParaRPr lang="en-US" sz="800" dirty="0" smtClean="0"/>
          </a:p>
          <a:p>
            <a:pPr>
              <a:lnSpc>
                <a:spcPct val="80000"/>
              </a:lnSpc>
              <a:buFontTx/>
              <a:buChar char="-"/>
            </a:pPr>
            <a:r>
              <a:rPr lang="fr-CA" sz="800" dirty="0" smtClean="0"/>
              <a:t> Problèmes de logistique.</a:t>
            </a:r>
          </a:p>
          <a:p>
            <a:pPr>
              <a:lnSpc>
                <a:spcPct val="80000"/>
              </a:lnSpc>
            </a:pPr>
            <a:endParaRPr lang="en-US" sz="800" dirty="0" smtClean="0"/>
          </a:p>
          <a:p>
            <a:pPr>
              <a:lnSpc>
                <a:spcPct val="80000"/>
              </a:lnSpc>
            </a:pPr>
            <a:r>
              <a:rPr lang="fr-CA" sz="800" dirty="0" smtClean="0"/>
              <a:t>Il est important que les transporteurs soient compréhensifs à l’égard des défis auxquels font face les conducteurs et qu’ils tiennent compte de leurs besoins dans le cadre d’un programme de gestion des troubles du sommeil.</a:t>
            </a:r>
            <a:endParaRPr lang="en-US" sz="800" dirty="0" smtClean="0"/>
          </a:p>
          <a:p>
            <a:pPr>
              <a:lnSpc>
                <a:spcPct val="80000"/>
              </a:lnSpc>
            </a:pPr>
            <a:r>
              <a:rPr lang="fr-CA" sz="800" dirty="0" smtClean="0"/>
              <a:t> </a:t>
            </a:r>
            <a:endParaRPr lang="en-US" sz="800" dirty="0" smtClean="0"/>
          </a:p>
        </p:txBody>
      </p:sp>
      <p:sp>
        <p:nvSpPr>
          <p:cNvPr id="167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32D613-B6AC-4CB2-A997-6F33E40A8872}"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fontScale="92500" lnSpcReduction="10000"/>
          </a:bodyPr>
          <a:lstStyle/>
          <a:p>
            <a:r>
              <a:rPr lang="fr-CA" b="1" dirty="0" smtClean="0"/>
              <a:t>Narration : </a:t>
            </a:r>
            <a:r>
              <a:rPr lang="fr-CA" dirty="0" smtClean="0"/>
              <a:t>« Afin de soutenir et d’encourager les conducteurs qui doivent s’adapter au traitement de l’AOS avec un appareil PAP, il est primordial de connaître les raisons du non-respect de ce traitement. Les conducteurs invoquent des raisons personnelles, comme ne pas aimer être branché à un appareil. Ils pensent aussi que l’usage de l’appareil détériore leur sommeil ou les rend agités, ou encore c’est leur partenaire de sommeil qui se plaint de l’appareil. Des problèmes de motivation sont également à l’origine d’un non-respect du traitement. Certains patients croient que les avantages du traitement ne l’emportent pas sur les désavantages qu’ils expérimentent. D’autres conducteurs peuvent ne pas être motivés à se conformer au programme parce qu’ils n’aiment pas que leur employeur exige l’utilisation de l’appareil en tout temps.</a:t>
            </a:r>
          </a:p>
          <a:p>
            <a:r>
              <a:rPr lang="fr-CA" dirty="0" smtClean="0"/>
              <a:t>Connaître les raisons du non-respect du traitement est une première étape importante pour résoudre le problème et trouver une solution pour que les conducteurs le suivent et découvrent ses bienfaits pour leur santé et la sécurité. »</a:t>
            </a:r>
          </a:p>
          <a:p>
            <a:r>
              <a:rPr lang="en-US" dirty="0" smtClean="0"/>
              <a:t>____________________ </a:t>
            </a:r>
            <a:endParaRPr lang="fr-CA" dirty="0" smtClean="0"/>
          </a:p>
          <a:p>
            <a:r>
              <a:rPr lang="fr-CA" b="1" dirty="0" smtClean="0"/>
              <a:t>Points clés :</a:t>
            </a:r>
            <a:endParaRPr lang="en-US" b="1" dirty="0" smtClean="0"/>
          </a:p>
          <a:p>
            <a:r>
              <a:rPr lang="fr-CA" dirty="0" smtClean="0"/>
              <a:t>Il est important de connaître les raisons du non-respect du traitement :</a:t>
            </a:r>
            <a:endParaRPr lang="en-US" dirty="0" smtClean="0"/>
          </a:p>
          <a:p>
            <a:pPr>
              <a:buFontTx/>
              <a:buChar char="-"/>
            </a:pPr>
            <a:r>
              <a:rPr lang="fr-CA" dirty="0" smtClean="0"/>
              <a:t> Problèmes personnels.</a:t>
            </a:r>
            <a:endParaRPr lang="en-US" dirty="0" smtClean="0"/>
          </a:p>
          <a:p>
            <a:pPr>
              <a:buFontTx/>
              <a:buChar char="-"/>
            </a:pPr>
            <a:r>
              <a:rPr lang="fr-CA" dirty="0" smtClean="0"/>
              <a:t> Problèmes de motivation.</a:t>
            </a:r>
            <a:endParaRPr lang="en-US" dirty="0" smtClean="0"/>
          </a:p>
          <a:p>
            <a:r>
              <a:rPr lang="fr-CA" dirty="0" smtClean="0"/>
              <a:t> </a:t>
            </a:r>
            <a:endParaRPr lang="en-US" dirty="0" smtClean="0"/>
          </a:p>
          <a:p>
            <a:r>
              <a:rPr lang="fr-CA" dirty="0" smtClean="0"/>
              <a:t>Connaître les raisons du non-respect permet de mieux aborder le problème et de trouver une solution.</a:t>
            </a:r>
            <a:endParaRPr lang="en-US" dirty="0" smtClean="0"/>
          </a:p>
          <a:p>
            <a:r>
              <a:rPr lang="fr-CA" dirty="0" smtClean="0"/>
              <a:t> </a:t>
            </a:r>
            <a:endParaRPr lang="en-US" dirty="0" smtClean="0"/>
          </a:p>
        </p:txBody>
      </p:sp>
      <p:sp>
        <p:nvSpPr>
          <p:cNvPr id="169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118E70-5020-4F09-9C24-F10D03D2D85A}"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fr-CA" b="1" dirty="0" smtClean="0"/>
              <a:t>Narration : </a:t>
            </a:r>
            <a:r>
              <a:rPr lang="fr-CA" dirty="0" smtClean="0"/>
              <a:t>« Plusieurs signes et symptômes indiquent la présence d’AOS :</a:t>
            </a:r>
          </a:p>
          <a:p>
            <a:r>
              <a:rPr lang="fr-CA" dirty="0" smtClean="0"/>
              <a:t>- Un ronflement fort et perturbateur, souvent remarqué par le conjoint ou le partenaire de sommeil.</a:t>
            </a:r>
          </a:p>
          <a:p>
            <a:r>
              <a:rPr lang="fr-CA" dirty="0" smtClean="0"/>
              <a:t>- Des réveils pendant la nuit en haletant ou en suffoquant.</a:t>
            </a:r>
          </a:p>
          <a:p>
            <a:r>
              <a:rPr lang="fr-CA" dirty="0" smtClean="0"/>
              <a:t>- Un sommeil non réparateur qui entraîne une somnolence diurne excessive ou un manque d’énergie.</a:t>
            </a:r>
          </a:p>
          <a:p>
            <a:r>
              <a:rPr lang="fr-CA" dirty="0" smtClean="0"/>
              <a:t>- De la migraine ou la gorge sèche le matin.</a:t>
            </a:r>
          </a:p>
          <a:p>
            <a:r>
              <a:rPr lang="fr-CA" dirty="0" smtClean="0"/>
              <a:t>- Des trous de mémoire, des pensées embrouillées ou de l’irritabilité.</a:t>
            </a:r>
          </a:p>
          <a:p>
            <a:r>
              <a:rPr lang="fr-CA" dirty="0" smtClean="0"/>
              <a:t>- Une réduction de la libido ou de l’impuissance, ou une incapacité à avoir des relations sexuelles. »</a:t>
            </a:r>
          </a:p>
          <a:p>
            <a:r>
              <a:rPr lang="fr-CA" b="1" dirty="0" smtClean="0"/>
              <a:t>_______________________</a:t>
            </a:r>
            <a:endParaRPr lang="en-US" sz="1100" dirty="0" smtClean="0"/>
          </a:p>
          <a:p>
            <a:r>
              <a:rPr lang="fr-CA" b="1" dirty="0" smtClean="0"/>
              <a:t>Remarques :</a:t>
            </a:r>
            <a:endParaRPr lang="en-US" sz="1100" dirty="0" smtClean="0"/>
          </a:p>
          <a:p>
            <a:r>
              <a:rPr lang="fr-CA" dirty="0" smtClean="0"/>
              <a:t>Signes et symptômes de l’AOS :</a:t>
            </a:r>
            <a:endParaRPr lang="en-US" sz="1100" dirty="0" smtClean="0"/>
          </a:p>
          <a:p>
            <a:pPr lvl="1"/>
            <a:r>
              <a:rPr lang="fr-CA" dirty="0" smtClean="0"/>
              <a:t>- Ronflement fort et perturbateur.</a:t>
            </a:r>
            <a:endParaRPr lang="en-US" sz="1100" dirty="0" smtClean="0"/>
          </a:p>
          <a:p>
            <a:pPr lvl="1"/>
            <a:r>
              <a:rPr lang="fr-CA" dirty="0" smtClean="0"/>
              <a:t>- Réveil pendant la nuit en haletant ou en suffoquant.</a:t>
            </a:r>
            <a:endParaRPr lang="en-US" sz="1100" dirty="0" smtClean="0"/>
          </a:p>
          <a:p>
            <a:pPr lvl="1"/>
            <a:r>
              <a:rPr lang="fr-CA" dirty="0" smtClean="0"/>
              <a:t>- Sommeil non réparateur qui entraîne une SDE ou un manque d’énergie.</a:t>
            </a:r>
            <a:endParaRPr lang="en-US" sz="1100" dirty="0" smtClean="0"/>
          </a:p>
          <a:p>
            <a:pPr lvl="1"/>
            <a:r>
              <a:rPr lang="fr-CA" dirty="0" smtClean="0"/>
              <a:t>- Mal de tête ou gorge sèche le matin.</a:t>
            </a:r>
            <a:endParaRPr lang="en-US" sz="1100" dirty="0" smtClean="0"/>
          </a:p>
          <a:p>
            <a:pPr lvl="1"/>
            <a:r>
              <a:rPr lang="fr-CA" dirty="0" smtClean="0"/>
              <a:t>- Trous de mémoire, pensées embrouillées ou irritabilité.</a:t>
            </a:r>
            <a:endParaRPr lang="en-US" sz="1100" dirty="0" smtClean="0"/>
          </a:p>
          <a:p>
            <a:pPr lvl="1"/>
            <a:r>
              <a:rPr lang="en-US" dirty="0" smtClean="0"/>
              <a:t>- R</a:t>
            </a:r>
            <a:r>
              <a:rPr lang="fr-CA" dirty="0" smtClean="0"/>
              <a:t>éduction de la libido ou impuissance.</a:t>
            </a:r>
            <a:endParaRPr lang="en-US" sz="1100" dirty="0" smtClean="0"/>
          </a:p>
          <a:p>
            <a:r>
              <a:rPr lang="fr-CA" dirty="0" smtClean="0"/>
              <a:t> </a:t>
            </a:r>
            <a:endParaRPr lang="en-US" sz="1100"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69A527-53E4-4B4D-A426-C69C7D25C919}"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a:lnSpc>
                <a:spcPct val="80000"/>
              </a:lnSpc>
            </a:pPr>
            <a:r>
              <a:rPr lang="fr-CA" sz="1100" b="1" dirty="0" smtClean="0"/>
              <a:t>Narration : </a:t>
            </a:r>
            <a:r>
              <a:rPr lang="fr-CA" sz="1100" dirty="0" smtClean="0"/>
              <a:t>« On trouve ici une liste de mesures concrètes à prendre lorsque les conducteurs ne suivent pas leur traitement avec l’appareil PAP. Dans un premier temps, il est recommandé de donner un avertissement verbal au conducteur fautif pour le sensibiliser au problème. Le transporteur ou l’équipe de gestion de l’AOS doivent alors travailler avec lui pour connaître, discuter et résorber les motifs de ce non-respect, qu’il s’agisse de raisons techniques ou de problèmes de motivation. Si le conducteur continue à ne pas se conformer aux exigences, il devrait faire l’objet d’une interdiction temporaire de conduire pendant que la formation et le soutien du transporteur et de l’équipe de gestion de l’AOS se poursuivent. Si le non-respect du traitement continue, cela devrait se traduire par une réévaluation de la place du conducteur dans l’entreprise ou par son congédiement, puisque la surveillance des conducteurs de véhicules lourds souffrant d’AOS non traitée relève de la responsabilité de l’entreprise. »</a:t>
            </a:r>
          </a:p>
          <a:p>
            <a:pPr>
              <a:lnSpc>
                <a:spcPct val="80000"/>
              </a:lnSpc>
            </a:pPr>
            <a:r>
              <a:rPr lang="fr-CA" sz="1100" dirty="0" smtClean="0"/>
              <a:t>__________________________________</a:t>
            </a:r>
            <a:endParaRPr lang="en-US" sz="1000" dirty="0" smtClean="0"/>
          </a:p>
          <a:p>
            <a:pPr>
              <a:lnSpc>
                <a:spcPct val="80000"/>
              </a:lnSpc>
            </a:pPr>
            <a:r>
              <a:rPr lang="fr-CA" sz="1100" b="1" dirty="0" smtClean="0"/>
              <a:t>Points clés :</a:t>
            </a:r>
            <a:endParaRPr lang="en-US" sz="1000" dirty="0" smtClean="0"/>
          </a:p>
          <a:p>
            <a:pPr>
              <a:lnSpc>
                <a:spcPct val="80000"/>
              </a:lnSpc>
            </a:pPr>
            <a:r>
              <a:rPr lang="fr-CA" sz="1100" dirty="0" smtClean="0"/>
              <a:t>Mesures à prendre avec les conducteurs qui ne se conforment pas au traitement :</a:t>
            </a:r>
            <a:endParaRPr lang="en-US" sz="1000" dirty="0" smtClean="0"/>
          </a:p>
          <a:p>
            <a:pPr lvl="1">
              <a:lnSpc>
                <a:spcPct val="80000"/>
              </a:lnSpc>
            </a:pPr>
            <a:r>
              <a:rPr lang="fr-CA" sz="1100" dirty="0" smtClean="0"/>
              <a:t>- Signaler les conducteurs fautifs.</a:t>
            </a:r>
            <a:endParaRPr lang="en-US" sz="1000" dirty="0" smtClean="0"/>
          </a:p>
          <a:p>
            <a:pPr lvl="1">
              <a:lnSpc>
                <a:spcPct val="80000"/>
              </a:lnSpc>
            </a:pPr>
            <a:r>
              <a:rPr lang="fr-CA" sz="1100" dirty="0" smtClean="0"/>
              <a:t>- Donner des avertissements verbaux.</a:t>
            </a:r>
            <a:endParaRPr lang="en-US" sz="1000" dirty="0" smtClean="0"/>
          </a:p>
          <a:p>
            <a:pPr lvl="1">
              <a:lnSpc>
                <a:spcPct val="80000"/>
              </a:lnSpc>
              <a:buFont typeface="+mj-lt"/>
              <a:buNone/>
            </a:pPr>
            <a:r>
              <a:rPr lang="fr-CA" sz="1100" dirty="0" smtClean="0"/>
              <a:t>- Déterminer la ou les raisons du non-respect du traitement.</a:t>
            </a:r>
            <a:endParaRPr lang="en-US" sz="1100" dirty="0" smtClean="0"/>
          </a:p>
          <a:p>
            <a:pPr lvl="1">
              <a:lnSpc>
                <a:spcPct val="80000"/>
              </a:lnSpc>
            </a:pPr>
            <a:r>
              <a:rPr lang="fr-CA" sz="1100" dirty="0" smtClean="0"/>
              <a:t>- Travailler avec les conducteurs pour résoudre les problèmes (techniques, de motivation).</a:t>
            </a:r>
            <a:endParaRPr lang="en-US" sz="1000" dirty="0" smtClean="0"/>
          </a:p>
          <a:p>
            <a:pPr lvl="1">
              <a:lnSpc>
                <a:spcPct val="80000"/>
              </a:lnSpc>
            </a:pPr>
            <a:r>
              <a:rPr lang="fr-CA" sz="1100" dirty="0" smtClean="0"/>
              <a:t>- Imposer des suspensions temporaires de conduite.</a:t>
            </a:r>
            <a:endParaRPr lang="en-US" sz="1000" dirty="0" smtClean="0"/>
          </a:p>
          <a:p>
            <a:pPr lvl="1">
              <a:lnSpc>
                <a:spcPct val="80000"/>
              </a:lnSpc>
            </a:pPr>
            <a:r>
              <a:rPr lang="fr-CA" sz="1100" dirty="0" smtClean="0"/>
              <a:t>- Offrir de la formation continue et du soutien.</a:t>
            </a:r>
            <a:endParaRPr lang="en-US" sz="1000" dirty="0" smtClean="0"/>
          </a:p>
          <a:p>
            <a:pPr lvl="1">
              <a:lnSpc>
                <a:spcPct val="80000"/>
              </a:lnSpc>
            </a:pPr>
            <a:r>
              <a:rPr lang="fr-CA" sz="1100" dirty="0" smtClean="0"/>
              <a:t>- Mettre fin à l’emploi </a:t>
            </a:r>
            <a:r>
              <a:rPr lang="fr-CA" sz="1100" smtClean="0"/>
              <a:t>ou réassigner </a:t>
            </a:r>
            <a:r>
              <a:rPr lang="fr-CA" sz="1100" dirty="0" smtClean="0"/>
              <a:t>le travail.</a:t>
            </a:r>
            <a:endParaRPr lang="en-US" sz="1000" dirty="0" smtClean="0"/>
          </a:p>
        </p:txBody>
      </p:sp>
      <p:sp>
        <p:nvSpPr>
          <p:cNvPr id="172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597A4A-CF32-4B41-A4D7-368509EE8F38}"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2"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Les conducteurs doivent se sentir à l’aise de demander du soutien à leurs gestionnaires et au transporteur afin de les faire contribuer à la réussite de leur traitement à l’aide d’un appareil PAP. La direction a un intérêt important dans la réussite de ce traitement et elle peut en faciliter le respect, particulièrement lorsque les conducteurs sont sur la route et loin de la maison. »</a:t>
            </a:r>
          </a:p>
          <a:p>
            <a:r>
              <a:rPr lang="fr-CA" dirty="0" smtClean="0"/>
              <a:t>____________________________</a:t>
            </a:r>
            <a:endParaRPr lang="en-US" dirty="0" smtClean="0"/>
          </a:p>
          <a:p>
            <a:r>
              <a:rPr lang="fr-CA" b="1" dirty="0" smtClean="0"/>
              <a:t>Note supplémentaire au formateur :</a:t>
            </a:r>
            <a:endParaRPr lang="en-US" dirty="0" smtClean="0"/>
          </a:p>
          <a:p>
            <a:r>
              <a:rPr lang="fr-CA" dirty="0" smtClean="0"/>
              <a:t>Mettez l’accent sur le rôle constructif et utile des gestionnaires du transporteur : comment ils peuvent faciliter le traitement et le respect de celui-ci par les conducteurs ou procéder à l’installation de convertisseurs</a:t>
            </a:r>
            <a:r>
              <a:rPr lang="fr-CA" baseline="0" dirty="0" smtClean="0"/>
              <a:t> </a:t>
            </a:r>
            <a:r>
              <a:rPr lang="fr-CA" dirty="0" smtClean="0"/>
              <a:t>dans les véhicules et déterminer à l’avance les endroits où des restrictions sur la marche au ralenti empêchent les conducteurs d’utiliser leur appareil, ce qui leur permettra de mieux gérer son utilisation dans la couchette. Les gestionnaires peuvent aussi aider en trouvant, le long des trajets des conducteurs, des fournisseurs chez qui les conducteurs pourront se procurer du matériel et des pièces de rechange ou faire réparer leur appareil. Des réseaux de fournisseurs sont accessibles jour</a:t>
            </a:r>
            <a:r>
              <a:rPr lang="fr-CA" baseline="0" dirty="0" smtClean="0"/>
              <a:t> et nuit</a:t>
            </a:r>
            <a:r>
              <a:rPr lang="fr-CA" dirty="0" smtClean="0"/>
              <a:t> et dans tout le pays pour permettre aux conducteurs de faire face à des bris d’équipement ou de se procurer des accessoires et du matériel.</a:t>
            </a:r>
            <a:endParaRPr lang="en-US" dirty="0" smtClean="0"/>
          </a:p>
          <a:p>
            <a:r>
              <a:rPr lang="fr-CA" dirty="0" smtClean="0"/>
              <a:t> </a:t>
            </a:r>
            <a:endParaRPr lang="en-US" dirty="0" smtClean="0"/>
          </a:p>
        </p:txBody>
      </p:sp>
      <p:sp>
        <p:nvSpPr>
          <p:cNvPr id="174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AEF861-FEA9-414B-AB4D-7522AF032FFC}" type="slidenum">
              <a:rPr lang="en-US" smtClean="0">
                <a:cs typeface="Arial" charset="0"/>
              </a:rPr>
              <a:pPr/>
              <a:t>81</a:t>
            </a:fld>
            <a:endParaRPr lang="en-US" smtClean="0">
              <a:cs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0"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fr-CA" b="1" dirty="0" smtClean="0"/>
              <a:t>Narration : </a:t>
            </a:r>
            <a:r>
              <a:rPr lang="fr-CA" dirty="0" smtClean="0"/>
              <a:t>« Les conducteurs qui commencent le traitement au moyen d’un appareil PAP peuvent bénéficier des discussions qu’ils ont avec d’autres conducteurs concernant des problèmes techniques et profiter de l’expérience de ceux qui le suivent avec succès depuis longtemps. Organiser des groupes de soutien et inviter les conducteurs à y participer activement pour discuter de leurs expériences, des défis, des solutions, etc. est recommandé. Parler avec des collègues qui utilisent un appareil avec succès est utile pour les conducteurs qui ont de la difficulté à composer avec leur diagnostic et leur traitement. Il est aussi recommandé que ces groupes soient encadrés par le transporteur ou un tiers pour s’assurer qu’aucune information ni aucun conseil inappropriés ne sont communiqués. »</a:t>
            </a:r>
          </a:p>
          <a:p>
            <a:r>
              <a:rPr lang="fr-CA" dirty="0" smtClean="0"/>
              <a:t>______________________________</a:t>
            </a:r>
            <a:endParaRPr lang="en-US" sz="1100" dirty="0" smtClean="0"/>
          </a:p>
          <a:p>
            <a:r>
              <a:rPr lang="fr-CA" b="1" dirty="0" smtClean="0"/>
              <a:t>Points clés :</a:t>
            </a:r>
            <a:endParaRPr lang="en-US" sz="1100" dirty="0" smtClean="0"/>
          </a:p>
          <a:p>
            <a:r>
              <a:rPr lang="fr-CA" dirty="0" smtClean="0"/>
              <a:t>Afin de soutenir et d’encourager les conducteurs qui doivent s’adapter à un traitement à l’aide d’un appareil PAP, la direction du transporteur pourra organiser des groupes de soutien. Ces groupes de soutien devraient :</a:t>
            </a:r>
            <a:endParaRPr lang="en-US" sz="1100" dirty="0" smtClean="0"/>
          </a:p>
          <a:p>
            <a:r>
              <a:rPr lang="fr-CA" dirty="0" smtClean="0"/>
              <a:t>- Faire participer activement les conducteurs.</a:t>
            </a:r>
            <a:endParaRPr lang="en-US" sz="1100" dirty="0" smtClean="0"/>
          </a:p>
          <a:p>
            <a:r>
              <a:rPr lang="fr-CA" dirty="0" smtClean="0"/>
              <a:t>- Offrir des conseils.</a:t>
            </a:r>
            <a:endParaRPr lang="en-US" sz="1100" dirty="0" smtClean="0"/>
          </a:p>
          <a:p>
            <a:r>
              <a:rPr lang="fr-CA" dirty="0" smtClean="0"/>
              <a:t>- Être suivis ou être aptes à faire de la médiation. </a:t>
            </a:r>
            <a:endParaRPr lang="en-US" sz="1100" dirty="0" smtClean="0"/>
          </a:p>
        </p:txBody>
      </p:sp>
      <p:sp>
        <p:nvSpPr>
          <p:cNvPr id="176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647AF9-5EF5-4450-8DC3-9F6B629ADE55}" type="slidenum">
              <a:rPr lang="en-US" smtClean="0">
                <a:cs typeface="Arial" charset="0"/>
              </a:rPr>
              <a:pPr/>
              <a:t>82</a:t>
            </a:fld>
            <a:endParaRPr lang="en-US" smtClean="0">
              <a:cs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fontScale="85000" lnSpcReduction="20000"/>
          </a:bodyPr>
          <a:lstStyle/>
          <a:p>
            <a:r>
              <a:rPr lang="fr-CA" b="1" dirty="0" smtClean="0"/>
              <a:t>Narration : </a:t>
            </a:r>
            <a:r>
              <a:rPr lang="fr-CA" dirty="0" smtClean="0"/>
              <a:t>« Mettre fin aux mythes et aux perceptions erronées concernant les troubles du sommeil et l’AOS peut aider à soutenir et à encourager les conducteurs lorsqu’on leur présente le traitement au moyen d’un appareil PAP et qu’ils ont à s’y adapter. Un mythe commun est que ce traitement perturbe plus le sommeil que l’AOS non traitée. Cela peut être le cas si le patient utilise un mauvais équipement, un masque mal ajusté ou si les réglages de l’appareil n’ont pas été effectués. Il est impératif d’intervenir auprès des conducteurs afin de s’assurer qu’ils possèdent le bon équipement et qu’ils sont bien avec leur appareil pendant le sommeil. Cela peut nécessiter de travailler de façon individuelle avec les conducteurs et d’effectuer plusieurs ajustements au début du traitement.</a:t>
            </a:r>
          </a:p>
          <a:p>
            <a:r>
              <a:rPr lang="fr-CA" dirty="0" smtClean="0"/>
              <a:t>Un autre mythe est que les appareils sont tous bruyants et dérangeants. Comme nous l’avons expliqué plus tôt dans ce module, il y a de grandes différences entre les trois principaux types d’appareils. Un médecin du sommeil peut recommander un appareil approprié aux exigences du traitement et au mode de vie de chaque patient. De plus, les fabricants d’appareils PAP les améliorent constamment à partir des dernières technologies, ce qui les rend plus silencieux et plus efficaces. »</a:t>
            </a:r>
          </a:p>
          <a:p>
            <a:pPr>
              <a:defRPr/>
            </a:pPr>
            <a:r>
              <a:rPr lang="fr-CA" dirty="0" smtClean="0"/>
              <a:t>____________________________________</a:t>
            </a:r>
            <a:endParaRPr lang="en-US" dirty="0" smtClean="0"/>
          </a:p>
          <a:p>
            <a:pPr>
              <a:defRPr/>
            </a:pPr>
            <a:r>
              <a:rPr lang="fr-CA" b="1" dirty="0" smtClean="0"/>
              <a:t>Points clés :</a:t>
            </a:r>
            <a:endParaRPr lang="en-US" dirty="0" smtClean="0"/>
          </a:p>
          <a:p>
            <a:pPr>
              <a:defRPr/>
            </a:pPr>
            <a:r>
              <a:rPr lang="fr-CA" dirty="0" smtClean="0"/>
              <a:t>Mythes communs et perceptions erronées au sujet du traitement des troubles du sommeil :</a:t>
            </a:r>
            <a:endParaRPr lang="en-US" dirty="0" smtClean="0"/>
          </a:p>
          <a:p>
            <a:pPr>
              <a:defRPr/>
            </a:pPr>
            <a:r>
              <a:rPr lang="fr-CA" dirty="0" smtClean="0"/>
              <a:t>- Mythe : le traitement au moyen d’un appareil PAP cause plus de perturbations au sommeil que l’AOS :</a:t>
            </a:r>
            <a:endParaRPr lang="en-US" dirty="0" smtClean="0"/>
          </a:p>
          <a:p>
            <a:pPr marL="628650" lvl="1" indent="-171450">
              <a:buFont typeface="Arial"/>
              <a:buChar char="•"/>
              <a:defRPr/>
            </a:pPr>
            <a:r>
              <a:rPr lang="fr-CA" dirty="0" smtClean="0"/>
              <a:t>Un bon équipement, un masque bien ajusté et des réglages adéquats de l’appareil sont essentiels pour atteindre l’efficacité du traitement et un sommeil réparateur. </a:t>
            </a:r>
            <a:endParaRPr lang="en-US" dirty="0" smtClean="0"/>
          </a:p>
          <a:p>
            <a:pPr marL="171450" indent="-171450">
              <a:buFontTx/>
              <a:buChar char="-"/>
              <a:defRPr/>
            </a:pPr>
            <a:r>
              <a:rPr lang="fr-CA" dirty="0" smtClean="0"/>
              <a:t>Mythe : tous les appareils sont similaires :</a:t>
            </a:r>
            <a:endParaRPr lang="en-US" dirty="0" smtClean="0"/>
          </a:p>
          <a:p>
            <a:pPr marL="628650" lvl="1" indent="-171450">
              <a:buFont typeface="Arial"/>
              <a:buChar char="•"/>
              <a:defRPr/>
            </a:pPr>
            <a:r>
              <a:rPr lang="fr-CA" dirty="0" smtClean="0"/>
              <a:t>Il y a de grandes différences entre les types et les marques d’appareils.</a:t>
            </a:r>
            <a:endParaRPr lang="en-US" dirty="0" smtClean="0"/>
          </a:p>
          <a:p>
            <a:pPr marL="171450" indent="-171450">
              <a:buFontTx/>
              <a:buChar char="-"/>
              <a:defRPr/>
            </a:pPr>
            <a:r>
              <a:rPr lang="fr-CA" dirty="0" smtClean="0"/>
              <a:t>Mythe : les appareils sont bruyants et dérangeants :</a:t>
            </a:r>
            <a:endParaRPr lang="en-US" dirty="0" smtClean="0"/>
          </a:p>
          <a:p>
            <a:pPr marL="628650" lvl="1" indent="-171450">
              <a:buFont typeface="Arial"/>
              <a:buChar char="•"/>
              <a:defRPr/>
            </a:pPr>
            <a:r>
              <a:rPr lang="fr-CA" dirty="0" smtClean="0"/>
              <a:t>Les appareils actuels sont beaucoup plus silencieux qu’une personne qui ronfle parce qu’elle souffre d’AOS non traitée.</a:t>
            </a:r>
            <a:endParaRPr lang="en-US" dirty="0" smtClean="0"/>
          </a:p>
          <a:p>
            <a:pPr>
              <a:defRPr/>
            </a:pPr>
            <a:r>
              <a:rPr lang="fr-CA" dirty="0" smtClean="0"/>
              <a:t> </a:t>
            </a:r>
            <a:endParaRPr lang="en-US" dirty="0"/>
          </a:p>
        </p:txBody>
      </p:sp>
      <p:sp>
        <p:nvSpPr>
          <p:cNvPr id="178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AFC141-1BB0-4D2C-B66D-759A822B1681}"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r>
              <a:rPr lang="fr-CA" b="1" dirty="0" smtClean="0"/>
              <a:t>Narration : </a:t>
            </a:r>
            <a:r>
              <a:rPr lang="fr-CA" dirty="0" smtClean="0"/>
              <a:t>« Une autre perception erronée et commune au sujet du traitement à l’aide d’un appareil PAP est qu’il est impossible ou difficile d’utiliser cet appareil dans la cabine d’un véhicule. Encore une fois, les fabricants ont modernisé les appareils grâce aux technologies les plus récentes; ils sont maintenant faciles à utiliser dans la cabine d’un véhicule. En effet, si l’appareil nécessite une source d’alimentation électrique, des convertisseurs peuvent être installés dans la cabine. Cependant, les plus récents appareils sont portatifs et munis d’une pile à durée de vie prolongée; ils n’exigent donc aucune source d’alimentation électrique.</a:t>
            </a:r>
          </a:p>
          <a:p>
            <a:r>
              <a:rPr lang="fr-CA" dirty="0" smtClean="0"/>
              <a:t>Une autre perception erronée est que les personnes qui ont reçu un diagnostic d’AOS et auxquelles on a prescrit un traitement au moyen d’un appareil PAP devront suivre ce traitement pendant le reste de leur vie. Dans certains cas, cela est vrai. Cependant, une perte de poids peut diminuer ou éliminer complètement l’AOS, son traitement à partir d’un appareil PAP n’étant ainsi plus nécessaire. »</a:t>
            </a:r>
          </a:p>
          <a:p>
            <a:pPr>
              <a:defRPr/>
            </a:pPr>
            <a:r>
              <a:rPr lang="fr-CA" dirty="0" smtClean="0"/>
              <a:t>____________________________________</a:t>
            </a:r>
            <a:endParaRPr lang="en-US" dirty="0" smtClean="0"/>
          </a:p>
          <a:p>
            <a:pPr>
              <a:defRPr/>
            </a:pPr>
            <a:r>
              <a:rPr lang="fr-CA" b="1" dirty="0" smtClean="0"/>
              <a:t>Points clés :</a:t>
            </a:r>
            <a:endParaRPr lang="en-US" dirty="0" smtClean="0"/>
          </a:p>
          <a:p>
            <a:pPr>
              <a:defRPr/>
            </a:pPr>
            <a:r>
              <a:rPr lang="fr-CA" dirty="0" smtClean="0"/>
              <a:t>Mythes communs et perceptions erronées au sujet du traitement des troubles du sommeil (suite) :</a:t>
            </a:r>
            <a:endParaRPr lang="en-US" dirty="0" smtClean="0"/>
          </a:p>
          <a:p>
            <a:pPr marL="171450" indent="-171450">
              <a:buFontTx/>
              <a:buChar char="-"/>
              <a:defRPr/>
            </a:pPr>
            <a:r>
              <a:rPr lang="fr-CA" dirty="0" smtClean="0"/>
              <a:t>Mythe : les appareils sont impossibles ou difficiles à utiliser dans le véhicule :</a:t>
            </a:r>
            <a:endParaRPr lang="en-US" dirty="0" smtClean="0"/>
          </a:p>
          <a:p>
            <a:pPr marL="628650" lvl="1" indent="-171450">
              <a:buFont typeface="Arial"/>
              <a:buChar char="•"/>
              <a:defRPr/>
            </a:pPr>
            <a:r>
              <a:rPr lang="fr-CA" dirty="0" smtClean="0"/>
              <a:t>La technologie permet l’utilisation d’un appareil dans le véhicule, mais aussi son transfert du véhicule à la maison.</a:t>
            </a:r>
            <a:endParaRPr lang="en-US" dirty="0" smtClean="0"/>
          </a:p>
          <a:p>
            <a:pPr marL="171450" indent="-171450">
              <a:buFontTx/>
              <a:buChar char="-"/>
              <a:defRPr/>
            </a:pPr>
            <a:r>
              <a:rPr lang="fr-CA" dirty="0" smtClean="0"/>
              <a:t>Mythe : les patients ayant reçu un diagnostic d’AOS et à qui un traitement au moyen d’un appareil PAP a été prescrit doivent utiliser l’appareil pendant le reste de leur vie :</a:t>
            </a:r>
            <a:endParaRPr lang="en-US" dirty="0" smtClean="0"/>
          </a:p>
          <a:p>
            <a:pPr marL="628650" lvl="1" indent="-171450">
              <a:buFont typeface="Arial"/>
              <a:buChar char="•"/>
              <a:defRPr/>
            </a:pPr>
            <a:r>
              <a:rPr lang="fr-CA" dirty="0" smtClean="0"/>
              <a:t>L’AOS est grandement causée par l’excédent de poids. En conséquence, la perte de poids peut en diminuer les symptômes et même éliminer le besoin de l’appareil PAP.</a:t>
            </a:r>
            <a:endParaRPr lang="en-US" dirty="0"/>
          </a:p>
        </p:txBody>
      </p:sp>
      <p:sp>
        <p:nvSpPr>
          <p:cNvPr id="180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AA9387-2C44-437B-B124-3909D4627123}"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a:defRPr/>
            </a:pPr>
            <a:r>
              <a:rPr lang="fr-CA" b="1" dirty="0" smtClean="0"/>
              <a:t>Narration : </a:t>
            </a:r>
            <a:r>
              <a:rPr lang="fr-CA" dirty="0" smtClean="0"/>
              <a:t>« Lorsqu’une entreprise de transport routier choisit de mettre en œuvre un programme de gestion des troubles du sommeil, elle accepte aussi la responsabilité de faciliter le changement des comportements des conducteurs et des participants. La direction doit implanter une culture de la sécurité et donner le bon exemple aux conducteurs. Elle doit en outre évaluer les besoins et élaborer un programme pour le dépistage, le diagnostic et le traitement des troubles du sommeil, ainsi que pour le suivi de ce traitement et pour la gestion médicale. Le transporteur doit mettre en œuvre ce programme dans un contexte favorable, lequel inclut les environnements opérationnels et sociaux de l’entreprise. Enfin, il doit continuellement évaluer et améliorer ce programme. »</a:t>
            </a:r>
          </a:p>
          <a:p>
            <a:pPr>
              <a:defRPr/>
            </a:pPr>
            <a:r>
              <a:rPr lang="en-US" dirty="0" smtClean="0"/>
              <a:t>______________________________</a:t>
            </a:r>
            <a:endParaRPr lang="fr-CA" dirty="0" smtClean="0"/>
          </a:p>
          <a:p>
            <a:pPr>
              <a:defRPr/>
            </a:pPr>
            <a:r>
              <a:rPr lang="fr-CA" b="1" dirty="0" smtClean="0"/>
              <a:t>Points clés :</a:t>
            </a:r>
            <a:endParaRPr lang="en-US" dirty="0" smtClean="0"/>
          </a:p>
          <a:p>
            <a:pPr>
              <a:defRPr/>
            </a:pPr>
            <a:r>
              <a:rPr lang="fr-CA" dirty="0" smtClean="0"/>
              <a:t>La direction de l’entreprise doit :</a:t>
            </a:r>
            <a:endParaRPr lang="en-US" dirty="0" smtClean="0"/>
          </a:p>
          <a:p>
            <a:pPr>
              <a:defRPr/>
            </a:pPr>
            <a:r>
              <a:rPr lang="fr-CA" dirty="0" smtClean="0"/>
              <a:t>-    Implanter une culture de la sécurité.</a:t>
            </a:r>
            <a:endParaRPr lang="en-US" dirty="0" smtClean="0"/>
          </a:p>
          <a:p>
            <a:pPr marL="171450" indent="-171450">
              <a:buFontTx/>
              <a:buChar char="-"/>
              <a:defRPr/>
            </a:pPr>
            <a:r>
              <a:rPr lang="fr-CA" dirty="0" smtClean="0"/>
              <a:t>Donner le bon exemple.</a:t>
            </a:r>
            <a:endParaRPr lang="en-US" dirty="0" smtClean="0"/>
          </a:p>
          <a:p>
            <a:pPr marL="171450" indent="-171450">
              <a:buFontTx/>
              <a:buChar char="-"/>
              <a:defRPr/>
            </a:pPr>
            <a:r>
              <a:rPr lang="fr-CA" dirty="0" smtClean="0"/>
              <a:t>Évaluer les besoins.</a:t>
            </a:r>
            <a:endParaRPr lang="en-US" dirty="0" smtClean="0"/>
          </a:p>
          <a:p>
            <a:pPr marL="171450" indent="-171450">
              <a:buFontTx/>
              <a:buChar char="-"/>
              <a:defRPr/>
            </a:pPr>
            <a:r>
              <a:rPr lang="fr-CA" dirty="0" smtClean="0"/>
              <a:t>Élaborer un plan d’action. </a:t>
            </a:r>
            <a:endParaRPr lang="en-US" dirty="0" smtClean="0"/>
          </a:p>
          <a:p>
            <a:pPr marL="171450" indent="-171450">
              <a:buFontTx/>
              <a:buChar char="-"/>
              <a:defRPr/>
            </a:pPr>
            <a:r>
              <a:rPr lang="fr-CA" dirty="0" smtClean="0"/>
              <a:t>Mettre en œuvre un programme dans un environnement favorable.</a:t>
            </a:r>
            <a:endParaRPr lang="en-US" dirty="0" smtClean="0"/>
          </a:p>
          <a:p>
            <a:pPr marL="171450" indent="-171450">
              <a:buFontTx/>
              <a:buChar char="-"/>
              <a:defRPr/>
            </a:pPr>
            <a:r>
              <a:rPr lang="fr-CA" dirty="0" smtClean="0"/>
              <a:t>Évaluer et améliorer le programme.</a:t>
            </a:r>
          </a:p>
          <a:p>
            <a:pPr>
              <a:defRPr/>
            </a:pPr>
            <a:endParaRPr lang="en-US" dirty="0" smtClean="0"/>
          </a:p>
          <a:p>
            <a:pPr>
              <a:defRPr/>
            </a:pPr>
            <a:r>
              <a:rPr lang="fr-CA" dirty="0" smtClean="0"/>
              <a:t> </a:t>
            </a:r>
            <a:endParaRPr lang="en-US" dirty="0"/>
          </a:p>
        </p:txBody>
      </p:sp>
      <p:sp>
        <p:nvSpPr>
          <p:cNvPr id="182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4801EE-1FBB-430A-A322-1974D56AB30E}"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fr-CA" sz="1000" b="1" dirty="0" smtClean="0"/>
              <a:t>Narration : </a:t>
            </a:r>
            <a:r>
              <a:rPr lang="fr-CA" sz="1000" dirty="0" smtClean="0"/>
              <a:t>« Voici quelques conseils pour gérer les troubles du sommeil chez les conducteurs de véhicules lourds. Premièrement, il y a lieu d’améliorer leurs connaissances et de les sensibiliser aux effets néfastes de leurs comportements actuels ainsi qu’aux effets bénéfiques d’un changement. Les conducteurs doivent ensuite surmonter leur ambivalence, c’est-à-dire dépasser leurs limites et s’engager dans le changement. Ils doivent déterminer de façon précise des comportements sains à adopter relativement à la gestion de leur trouble du sommeil, comme suivre rigoureusement le traitement de l’AOS, communiquer efficacement avec le transporteur et le personnel du fournisseur AOS et entretenir adéquatement leur appareil PAP. Lorsque les conducteurs commencent à modifier leurs comportements, ils doivent se fixer des objectifs précis, comme augmenter leur temps d’utilisation de l’appareil PAP ou commencer une routine d’exercices physiques, ou encore apporter des améliorations à leur alimentation. Le soutien de la famille et des collègues aide à renforcer leurs améliorations. »</a:t>
            </a:r>
          </a:p>
          <a:p>
            <a:pPr>
              <a:lnSpc>
                <a:spcPct val="80000"/>
              </a:lnSpc>
            </a:pPr>
            <a:r>
              <a:rPr lang="en-US" sz="1000" dirty="0" smtClean="0"/>
              <a:t>_________________________</a:t>
            </a:r>
            <a:endParaRPr lang="fr-CA" sz="1000" dirty="0" smtClean="0"/>
          </a:p>
          <a:p>
            <a:pPr>
              <a:lnSpc>
                <a:spcPct val="80000"/>
              </a:lnSpc>
            </a:pPr>
            <a:r>
              <a:rPr lang="fr-CA" sz="1000" b="1" dirty="0" smtClean="0"/>
              <a:t>Points clés : </a:t>
            </a:r>
            <a:endParaRPr lang="en-US" sz="900" dirty="0" smtClean="0"/>
          </a:p>
          <a:p>
            <a:pPr>
              <a:lnSpc>
                <a:spcPct val="80000"/>
              </a:lnSpc>
            </a:pPr>
            <a:r>
              <a:rPr lang="fr-CA" sz="1000" dirty="0" smtClean="0"/>
              <a:t>Conseils pour gérer les troubles du sommeil chez les conducteurs de véhicules lourds :</a:t>
            </a:r>
            <a:endParaRPr lang="en-US" sz="900" dirty="0" smtClean="0"/>
          </a:p>
          <a:p>
            <a:pPr>
              <a:lnSpc>
                <a:spcPct val="80000"/>
              </a:lnSpc>
            </a:pPr>
            <a:r>
              <a:rPr lang="fr-CA" sz="1000" dirty="0" smtClean="0"/>
              <a:t>- Améliorer leurs connaissances et les sensibiliser.</a:t>
            </a:r>
            <a:endParaRPr lang="en-US" sz="1000" dirty="0" smtClean="0"/>
          </a:p>
          <a:p>
            <a:pPr>
              <a:lnSpc>
                <a:spcPct val="80000"/>
              </a:lnSpc>
            </a:pPr>
            <a:r>
              <a:rPr lang="fr-CA" sz="1000" dirty="0" smtClean="0"/>
              <a:t>- Les aider à surmonter leur ambivalence.</a:t>
            </a:r>
            <a:endParaRPr lang="en-US" sz="1000" dirty="0" smtClean="0"/>
          </a:p>
          <a:p>
            <a:pPr>
              <a:lnSpc>
                <a:spcPct val="80000"/>
              </a:lnSpc>
            </a:pPr>
            <a:r>
              <a:rPr lang="fr-CA" sz="1000" dirty="0" smtClean="0"/>
              <a:t>- Viser des comportements précis :</a:t>
            </a:r>
            <a:endParaRPr lang="en-US" sz="1000" dirty="0" smtClean="0"/>
          </a:p>
          <a:p>
            <a:pPr marL="628650" lvl="1" indent="-171450">
              <a:lnSpc>
                <a:spcPct val="80000"/>
              </a:lnSpc>
              <a:buFontTx/>
              <a:buChar char="•"/>
            </a:pPr>
            <a:r>
              <a:rPr lang="en-US" sz="1000" dirty="0" err="1" smtClean="0"/>
              <a:t>S’assurer</a:t>
            </a:r>
            <a:r>
              <a:rPr lang="en-US" sz="1000" dirty="0" smtClean="0"/>
              <a:t> du r</a:t>
            </a:r>
            <a:r>
              <a:rPr lang="fr-CA" sz="1000" dirty="0" err="1" smtClean="0"/>
              <a:t>espect</a:t>
            </a:r>
            <a:r>
              <a:rPr lang="fr-CA" sz="1000" dirty="0" smtClean="0"/>
              <a:t> du traitement. </a:t>
            </a:r>
            <a:endParaRPr lang="en-US" sz="900" dirty="0" smtClean="0"/>
          </a:p>
          <a:p>
            <a:pPr marL="628650" lvl="1" indent="-171450">
              <a:lnSpc>
                <a:spcPct val="80000"/>
              </a:lnSpc>
              <a:buFontTx/>
              <a:buChar char="•"/>
            </a:pPr>
            <a:r>
              <a:rPr lang="fr-CA" sz="1000" dirty="0" smtClean="0"/>
              <a:t>Communiquer avec le personnel.</a:t>
            </a:r>
            <a:endParaRPr lang="en-US" sz="900" dirty="0" smtClean="0"/>
          </a:p>
          <a:p>
            <a:pPr marL="628650" lvl="1" indent="-171450">
              <a:lnSpc>
                <a:spcPct val="80000"/>
              </a:lnSpc>
              <a:buFontTx/>
              <a:buChar char="•"/>
            </a:pPr>
            <a:r>
              <a:rPr lang="fr-CA" sz="1000" dirty="0" smtClean="0"/>
              <a:t>Valoriser le nettoyage et l’entretien de l’appareil.</a:t>
            </a:r>
            <a:endParaRPr lang="en-US" sz="900" dirty="0" smtClean="0"/>
          </a:p>
          <a:p>
            <a:pPr>
              <a:lnSpc>
                <a:spcPct val="80000"/>
              </a:lnSpc>
            </a:pPr>
            <a:r>
              <a:rPr lang="fr-CA" sz="1000" dirty="0" smtClean="0"/>
              <a:t>- Fixer des objectifs précis :</a:t>
            </a:r>
            <a:endParaRPr lang="en-US" sz="1000" dirty="0" smtClean="0"/>
          </a:p>
          <a:p>
            <a:pPr marL="628650" lvl="1" indent="-171450">
              <a:lnSpc>
                <a:spcPct val="80000"/>
              </a:lnSpc>
              <a:buFontTx/>
              <a:buChar char="•"/>
            </a:pPr>
            <a:r>
              <a:rPr lang="fr-CA" sz="1000" dirty="0" smtClean="0"/>
              <a:t>Augmenter l’utilisation du traitement au moyen d’un appareil PAP.</a:t>
            </a:r>
            <a:endParaRPr lang="en-US" sz="900" dirty="0" smtClean="0"/>
          </a:p>
          <a:p>
            <a:pPr marL="628650" lvl="1" indent="-171450">
              <a:lnSpc>
                <a:spcPct val="80000"/>
              </a:lnSpc>
              <a:buFontTx/>
              <a:buChar char="•"/>
            </a:pPr>
            <a:r>
              <a:rPr lang="fr-CA" sz="1000" dirty="0" smtClean="0"/>
              <a:t>Faire de l’exercice ou améliorer l’alimentation.</a:t>
            </a:r>
            <a:endParaRPr lang="en-US" sz="900" dirty="0" smtClean="0"/>
          </a:p>
          <a:p>
            <a:pPr>
              <a:lnSpc>
                <a:spcPct val="80000"/>
              </a:lnSpc>
            </a:pPr>
            <a:r>
              <a:rPr lang="fr-CA" sz="1000" dirty="0" smtClean="0"/>
              <a:t>- Fournir un soutien social.</a:t>
            </a:r>
            <a:endParaRPr lang="en-US" sz="900" dirty="0" smtClean="0"/>
          </a:p>
          <a:p>
            <a:pPr>
              <a:lnSpc>
                <a:spcPct val="80000"/>
              </a:lnSpc>
            </a:pPr>
            <a:r>
              <a:rPr lang="fr-CA" sz="1000" dirty="0" smtClean="0"/>
              <a:t> </a:t>
            </a:r>
            <a:endParaRPr lang="en-US" sz="1000" dirty="0" smtClean="0"/>
          </a:p>
        </p:txBody>
      </p:sp>
      <p:sp>
        <p:nvSpPr>
          <p:cNvPr id="184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606146-168F-4048-8C3C-907FE1F372C1}"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p:spPr>
      </p:sp>
      <p:sp>
        <p:nvSpPr>
          <p:cNvPr id="186370"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fr-CA" b="1" dirty="0" smtClean="0"/>
              <a:t>Narration : </a:t>
            </a:r>
            <a:r>
              <a:rPr lang="fr-CA" dirty="0" smtClean="0"/>
              <a:t>« La recherche sur le changement des comportements a permis de dégager cinq étapes ou phases que doivent traverser les personnes qui souhaitent adopter de meilleurs comportements sur le plan de la santé. Les caractéristiques de ce processus varient selon les personnes et selon les comportements, mais ces cinq étapes sont habituellement présentes. Au début, la personne n’est pas consciente de son problème. Avant que le changement puisse être amorcé, elle doit devenir consciente du problème et commencer à penser à changer. Cette prise de conscience génère la préparation du changement, suivie de l’action. Mais agir n’est pas suffisant, puisqu’il est toujours facile de reprendre ses vieilles habitudes. La dernière étape consiste à assurer la continuité du changement et à profiter de ses avantages. Ceux-ci incluent la santé, le bien-être, la vigilance et une meilleure performance. »</a:t>
            </a:r>
          </a:p>
          <a:p>
            <a:r>
              <a:rPr lang="en-US" dirty="0" smtClean="0"/>
              <a:t>_______________________</a:t>
            </a:r>
            <a:endParaRPr lang="fr-CA" dirty="0" smtClean="0"/>
          </a:p>
          <a:p>
            <a:r>
              <a:rPr lang="fr-CA" b="1" dirty="0" smtClean="0"/>
              <a:t>Points clés :</a:t>
            </a:r>
            <a:endParaRPr lang="en-US" dirty="0" smtClean="0"/>
          </a:p>
          <a:p>
            <a:r>
              <a:rPr lang="fr-CA" dirty="0" smtClean="0"/>
              <a:t>Les cinq étapes d’un changement de comportement :</a:t>
            </a:r>
            <a:endParaRPr lang="en-US" dirty="0" smtClean="0"/>
          </a:p>
          <a:p>
            <a:r>
              <a:rPr lang="fr-CA" dirty="0" smtClean="0"/>
              <a:t>- Inconscience.</a:t>
            </a:r>
            <a:endParaRPr lang="en-US" dirty="0" smtClean="0"/>
          </a:p>
          <a:p>
            <a:r>
              <a:rPr lang="fr-CA" dirty="0" smtClean="0"/>
              <a:t>- Acceptation.</a:t>
            </a:r>
            <a:endParaRPr lang="en-US" dirty="0" smtClean="0"/>
          </a:p>
          <a:p>
            <a:r>
              <a:rPr lang="fr-CA" dirty="0" smtClean="0"/>
              <a:t>- Préparation.</a:t>
            </a:r>
            <a:endParaRPr lang="en-US" dirty="0" smtClean="0"/>
          </a:p>
          <a:p>
            <a:r>
              <a:rPr lang="fr-CA" dirty="0" smtClean="0"/>
              <a:t>- Action.</a:t>
            </a:r>
            <a:endParaRPr lang="en-US" dirty="0" smtClean="0"/>
          </a:p>
          <a:p>
            <a:r>
              <a:rPr lang="fr-CA" dirty="0" smtClean="0"/>
              <a:t>- Maintien.</a:t>
            </a:r>
            <a:endParaRPr lang="en-US" dirty="0" smtClean="0"/>
          </a:p>
          <a:p>
            <a:r>
              <a:rPr lang="fr-CA" dirty="0" smtClean="0"/>
              <a:t> </a:t>
            </a:r>
            <a:endParaRPr lang="en-US" dirty="0" smtClean="0"/>
          </a:p>
        </p:txBody>
      </p:sp>
      <p:sp>
        <p:nvSpPr>
          <p:cNvPr id="186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0BFB26-5113-4F85-8C2F-D92B753B8310}"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8"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a:t>
            </a:r>
            <a:r>
              <a:rPr lang="fr-CA" b="1" baseline="0" dirty="0" smtClean="0"/>
              <a:t> r</a:t>
            </a:r>
            <a:r>
              <a:rPr lang="fr-CA" b="1" dirty="0" smtClean="0"/>
              <a:t>éponse : e.</a:t>
            </a:r>
            <a:endParaRPr lang="en-US" dirty="0" smtClean="0"/>
          </a:p>
        </p:txBody>
      </p:sp>
      <p:sp>
        <p:nvSpPr>
          <p:cNvPr id="188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2A76FD-E2B6-47EC-BE9B-A040D815FAE1}"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6"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a:t>
            </a:r>
            <a:r>
              <a:rPr lang="fr-CA" b="1" baseline="0" dirty="0" smtClean="0"/>
              <a:t> r</a:t>
            </a:r>
            <a:r>
              <a:rPr lang="fr-CA" b="1" dirty="0" smtClean="0"/>
              <a:t>éponse : e.</a:t>
            </a:r>
            <a:endParaRPr lang="en-US" b="1" dirty="0" smtClean="0"/>
          </a:p>
        </p:txBody>
      </p:sp>
      <p:sp>
        <p:nvSpPr>
          <p:cNvPr id="190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209AE7-823A-476D-8D73-354F3C646778}"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Veuillez double-cliquer sur la vidéo pour voir comment l’AOS perturbe le sommeil et les fonctions quotidiennes de l’organisme. »</a:t>
            </a:r>
          </a:p>
          <a:p>
            <a:r>
              <a:rPr lang="fr-CA" b="1" dirty="0" smtClean="0"/>
              <a:t>_______________________</a:t>
            </a:r>
            <a:endParaRPr lang="en-US" dirty="0" smtClean="0"/>
          </a:p>
          <a:p>
            <a:r>
              <a:rPr lang="fr-CA" b="1" dirty="0" smtClean="0"/>
              <a:t>Point clé :</a:t>
            </a:r>
            <a:endParaRPr lang="en-US" dirty="0" smtClean="0"/>
          </a:p>
          <a:p>
            <a:r>
              <a:rPr lang="fr-CA" dirty="0" smtClean="0"/>
              <a:t>Cette vidéo décrit comment l’AOS perturbe le sommeil et les fonctions quotidiennes de l’organisme.</a:t>
            </a:r>
            <a:endParaRPr lang="en-US" dirty="0" smtClean="0"/>
          </a:p>
          <a:p>
            <a:r>
              <a:rPr lang="fr-CA" dirty="0" smtClean="0"/>
              <a:t> </a:t>
            </a:r>
            <a:endParaRPr lang="en-US" dirty="0" smtClean="0"/>
          </a:p>
          <a:p>
            <a:endParaRPr lang="en-US" b="1" dirty="0" smtClean="0"/>
          </a:p>
          <a:p>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C69D0A-D38C-4682-A31B-416D30FCDC82}" type="slidenum">
              <a:rPr lang="en-US" smtClean="0"/>
              <a:pPr/>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4"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a:t>
            </a:r>
            <a:r>
              <a:rPr lang="fr-CA" b="1" baseline="0" dirty="0" smtClean="0"/>
              <a:t> r</a:t>
            </a:r>
            <a:r>
              <a:rPr lang="fr-CA" b="1" dirty="0" smtClean="0"/>
              <a:t>éponse : b.</a:t>
            </a:r>
            <a:endParaRPr lang="en-US" b="1" dirty="0" smtClean="0"/>
          </a:p>
        </p:txBody>
      </p:sp>
      <p:sp>
        <p:nvSpPr>
          <p:cNvPr id="192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3F5FC2-164B-4D48-95D4-31A96A39F02F}"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a:t>
            </a:r>
            <a:r>
              <a:rPr lang="fr-CA" b="1" baseline="0" dirty="0" smtClean="0"/>
              <a:t> r</a:t>
            </a:r>
            <a:r>
              <a:rPr lang="fr-CA" b="1" dirty="0" smtClean="0"/>
              <a:t>éponse : g.</a:t>
            </a:r>
            <a:endParaRPr lang="en-US" b="1" dirty="0" smtClean="0"/>
          </a:p>
        </p:txBody>
      </p:sp>
      <p:sp>
        <p:nvSpPr>
          <p:cNvPr id="194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4D3005-C1C1-4DCA-8E58-86E8771CCCB6}"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Bonne</a:t>
            </a:r>
            <a:r>
              <a:rPr lang="fr-CA" b="1" baseline="0" dirty="0" smtClean="0"/>
              <a:t> r</a:t>
            </a:r>
            <a:r>
              <a:rPr lang="fr-CA" b="1" dirty="0" smtClean="0"/>
              <a:t>éponse : a.</a:t>
            </a:r>
            <a:endParaRPr lang="en-US" b="1" dirty="0" smtClean="0"/>
          </a:p>
        </p:txBody>
      </p:sp>
      <p:sp>
        <p:nvSpPr>
          <p:cNvPr id="196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A6D282-747E-4FD1-BDB7-F182556A405E}"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bwMode="auto">
          <a:noFill/>
        </p:spPr>
        <p:txBody>
          <a:bodyPr wrap="square" numCol="1" anchor="t" anchorCtr="0" compatLnSpc="1">
            <a:prstTxWarp prst="textNoShape">
              <a:avLst/>
            </a:prstTxWarp>
          </a:bodyPr>
          <a:lstStyle/>
          <a:p>
            <a:r>
              <a:rPr lang="fr-CA" b="1" dirty="0" smtClean="0"/>
              <a:t>Narration : </a:t>
            </a:r>
            <a:r>
              <a:rPr lang="fr-CA" dirty="0" smtClean="0"/>
              <a:t>« </a:t>
            </a:r>
            <a:r>
              <a:rPr lang="fr-CA" sz="1200" kern="1200" dirty="0" smtClean="0">
                <a:solidFill>
                  <a:schemeClr val="tx1"/>
                </a:solidFill>
                <a:latin typeface="+mn-lt"/>
                <a:ea typeface="+mn-ea"/>
                <a:cs typeface="+mn-cs"/>
              </a:rPr>
              <a:t>Maintenant, nous allons réviser certains concepts clés du module, puis passer à l’examen.</a:t>
            </a:r>
            <a:r>
              <a:rPr lang="fr-CA" dirty="0" smtClean="0"/>
              <a:t> » </a:t>
            </a:r>
          </a:p>
          <a:p>
            <a:endParaRPr lang="fr-CA" b="1" dirty="0" smtClean="0"/>
          </a:p>
          <a:p>
            <a:r>
              <a:rPr lang="fr-CA" dirty="0" smtClean="0"/>
              <a:t> </a:t>
            </a:r>
            <a:endParaRPr lang="en-US" dirty="0" smtClean="0"/>
          </a:p>
        </p:txBody>
      </p:sp>
      <p:sp>
        <p:nvSpPr>
          <p:cNvPr id="198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EF8F47-3228-4F69-BF71-02B5564538C3}"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bwMode="auto">
          <a:noFill/>
          <a:ln>
            <a:solidFill>
              <a:srgbClr val="000000"/>
            </a:solidFill>
            <a:miter lim="800000"/>
            <a:headEnd/>
            <a:tailEnd/>
          </a:ln>
        </p:spPr>
      </p:sp>
      <p:sp>
        <p:nvSpPr>
          <p:cNvPr id="20070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fr-CA" b="1" dirty="0" smtClean="0"/>
              <a:t>Narration : </a:t>
            </a:r>
            <a:r>
              <a:rPr lang="fr-CA" dirty="0" smtClean="0"/>
              <a:t>« Plusieurs des 82 troubles du sommeil répertoriés sont un sujet de préoccupation pour l’industrie du transport en raison de leurs effets sur la sécurité routière. L’AOS est l’un des troubles du sommeil les plus courants chez les conducteurs de véhicules lourds. Elle est fortement associée à un surplus de poids et à l’obésité, qui sont également fréquents chez ces travailleurs. Souvent, l’AOS n’est pas diagnostiquée, puisque ses symptômes sont difficiles à déceler et qu’ils peuvent être pris pour de la somnolence et de la fatigue ou d’autres problèmes. L’AOS a de nombreuses conséquences sur la santé et la sécurité qui doivent être sérieusement considérées par les conducteurs de véhicules lourds et l’industrie du transport routier. Ces conséquences sont notamment l’obésité, les maladies cardiovasculaires, la conduite en état de somnolence et l’altération de la performance de conduite. »</a:t>
            </a:r>
          </a:p>
          <a:p>
            <a:r>
              <a:rPr lang="fr-CA" dirty="0" smtClean="0"/>
              <a:t>___________________________________</a:t>
            </a:r>
            <a:endParaRPr lang="en-US" dirty="0" smtClean="0"/>
          </a:p>
          <a:p>
            <a:r>
              <a:rPr lang="fr-CA" b="1" dirty="0" smtClean="0"/>
              <a:t>Points clés :</a:t>
            </a:r>
            <a:endParaRPr lang="en-US" dirty="0" smtClean="0"/>
          </a:p>
          <a:p>
            <a:r>
              <a:rPr lang="fr-CA" dirty="0" smtClean="0"/>
              <a:t>Les troubles du sommeil sont préoccupants pour l’industrie du transport en raison de leur incidence sur la sécurité routière.</a:t>
            </a:r>
            <a:endParaRPr lang="en-US" dirty="0" smtClean="0"/>
          </a:p>
          <a:p>
            <a:r>
              <a:rPr lang="fr-CA" dirty="0" smtClean="0"/>
              <a:t>L’AOS est un problème courant chez les conducteurs de véhicules lourds et elle est encore peu diagnostiquée.</a:t>
            </a:r>
            <a:endParaRPr lang="en-US" dirty="0" smtClean="0"/>
          </a:p>
          <a:p>
            <a:r>
              <a:rPr lang="fr-CA" dirty="0" smtClean="0"/>
              <a:t>Elle est souvent associée à un excédent de poids et à l’obésité.</a:t>
            </a:r>
            <a:endParaRPr lang="en-US" dirty="0" smtClean="0"/>
          </a:p>
          <a:p>
            <a:r>
              <a:rPr lang="fr-CA" dirty="0" smtClean="0"/>
              <a:t>Ses symptômes sont difficiles à déceler par la personne qui en est atteinte.</a:t>
            </a:r>
            <a:endParaRPr lang="en-US" dirty="0" smtClean="0"/>
          </a:p>
          <a:p>
            <a:r>
              <a:rPr lang="fr-CA" dirty="0" smtClean="0"/>
              <a:t>Les conséquences de l’AOS sur la santé et la sécurité sont l’obésité, les maladies cardiovasculaires, la conduite en état de somnolence et l’altération de la performance de conduite. </a:t>
            </a:r>
            <a:endParaRPr lang="en-US" dirty="0" smtClean="0"/>
          </a:p>
          <a:p>
            <a:r>
              <a:rPr lang="fr-CA" dirty="0" smtClean="0"/>
              <a:t> </a:t>
            </a:r>
            <a:endParaRPr lang="en-US" dirty="0" smtClean="0"/>
          </a:p>
        </p:txBody>
      </p:sp>
      <p:sp>
        <p:nvSpPr>
          <p:cNvPr id="200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46805B-04C2-475C-9996-8DE4A892EB08}" type="slidenum">
              <a:rPr lang="en-US"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fr-CA" sz="900" b="1" dirty="0" smtClean="0"/>
              <a:t>Narration : </a:t>
            </a:r>
            <a:r>
              <a:rPr lang="fr-CA" sz="900" dirty="0" smtClean="0"/>
              <a:t>« L’industrie du transport routier retirera des bénéfices d’avoir pris en considération la problématique des troubles du sommeil, particulièrement pour ce qui est des conducteurs de véhicules lourds qui occupent des postes critiques au regard de la sécurité. Les avantages du dépistage, du diagnostic et du traitement des conducteurs sur la santé et la sécurité peuvent aussi profiter au rendement de l’investissement en permettant des économies sur les soins de santé, des réductions sur les primes, des réductions des frais liés aux accidents et l’amélioration de la rétention des conducteurs. Actuellement, il n’y a pas d’obligations fédérales exigeant que les transporteurs dépistent, testent, traitent et suivent les conducteurs souffrant d’AOS. Cependant, les réglementations exigent que ces entreprises ne laissent pas un conducteur souffrant d’AOS non traitée conduire un véhicule lourd.</a:t>
            </a:r>
          </a:p>
          <a:p>
            <a:r>
              <a:rPr lang="fr-CA" sz="900" dirty="0" smtClean="0"/>
              <a:t>Lors de la mise en œuvre d’un programme de gestion des troubles du sommeil dans l’ensemble de l’entreprise, sensibiliser tous les employés aux troubles du sommeil et les former est crucial pour obtenir leur adhésion au programme et s’assurer qu’ils s’investiront dans sa réussite.</a:t>
            </a:r>
          </a:p>
          <a:p>
            <a:r>
              <a:rPr lang="fr-CA" sz="900" dirty="0" smtClean="0"/>
              <a:t>Il est recommandé que les transporteurs emploient des outils de dépistage subjectifs et objectifs lors de l’évaluation du risque d’AOS chez les conducteurs de véhicules lourds. Ces outils de dépistage incluent :</a:t>
            </a:r>
          </a:p>
          <a:p>
            <a:r>
              <a:rPr lang="fr-CA" sz="900" dirty="0" smtClean="0"/>
              <a:t>- Des questionnaires.</a:t>
            </a:r>
          </a:p>
          <a:p>
            <a:r>
              <a:rPr lang="fr-CA" sz="900" dirty="0" smtClean="0"/>
              <a:t>- Des examens physiques.</a:t>
            </a:r>
          </a:p>
          <a:p>
            <a:r>
              <a:rPr lang="fr-CA" sz="900" dirty="0" smtClean="0"/>
              <a:t>- L’analyse des antécédents familiaux et des données démographiques.</a:t>
            </a:r>
          </a:p>
          <a:p>
            <a:r>
              <a:rPr lang="fr-CA" sz="900" dirty="0" smtClean="0"/>
              <a:t>De plus, il est important d’examiner l’historique de conduite et d’accidents des conducteurs afin de cibler les accidents ou les incidents liés au sommeil ou à la fatigue. Il est également important de demander aux superviseurs si des conducteurs se sont plaints de façon excessive ou anormale de fatigue ou de somnolence au travail. »</a:t>
            </a:r>
            <a:endParaRPr lang="en-US" sz="800" dirty="0" smtClean="0"/>
          </a:p>
          <a:p>
            <a:pPr>
              <a:lnSpc>
                <a:spcPct val="80000"/>
              </a:lnSpc>
            </a:pPr>
            <a:r>
              <a:rPr lang="fr-CA" sz="900" dirty="0" smtClean="0"/>
              <a:t>___________________________________</a:t>
            </a:r>
            <a:endParaRPr lang="en-US" sz="800" dirty="0" smtClean="0"/>
          </a:p>
          <a:p>
            <a:pPr>
              <a:lnSpc>
                <a:spcPct val="80000"/>
              </a:lnSpc>
            </a:pPr>
            <a:r>
              <a:rPr lang="fr-CA" sz="900" b="1" dirty="0" smtClean="0"/>
              <a:t>Points clés :</a:t>
            </a:r>
            <a:endParaRPr lang="en-US" sz="800" dirty="0" smtClean="0"/>
          </a:p>
          <a:p>
            <a:pPr>
              <a:lnSpc>
                <a:spcPct val="80000"/>
              </a:lnSpc>
            </a:pPr>
            <a:r>
              <a:rPr lang="fr-CA" sz="900" dirty="0" smtClean="0"/>
              <a:t>- L’industrie du transport routier doit gérer les troubles du sommeil de ses employés : </a:t>
            </a:r>
            <a:endParaRPr lang="en-US" sz="800" dirty="0" smtClean="0"/>
          </a:p>
          <a:p>
            <a:pPr marL="628650" lvl="1" indent="-171450">
              <a:lnSpc>
                <a:spcPct val="80000"/>
              </a:lnSpc>
              <a:buFontTx/>
              <a:buChar char="•"/>
            </a:pPr>
            <a:r>
              <a:rPr lang="fr-CA" sz="900" dirty="0" smtClean="0"/>
              <a:t>Les effets sur la santé et la sécurité des employés affectent le rendement de l’investissement de l’entreprise.</a:t>
            </a:r>
            <a:endParaRPr lang="en-US" sz="800" dirty="0" smtClean="0"/>
          </a:p>
          <a:p>
            <a:pPr marL="628650" lvl="1" indent="-171450">
              <a:lnSpc>
                <a:spcPct val="80000"/>
              </a:lnSpc>
              <a:buFontTx/>
              <a:buChar char="•"/>
            </a:pPr>
            <a:r>
              <a:rPr lang="fr-CA" sz="900" dirty="0" smtClean="0"/>
              <a:t>Il y a également des conséquences juridiques potentielles.</a:t>
            </a:r>
            <a:endParaRPr lang="en-US" sz="800" dirty="0" smtClean="0"/>
          </a:p>
          <a:p>
            <a:pPr>
              <a:lnSpc>
                <a:spcPct val="80000"/>
              </a:lnSpc>
            </a:pPr>
            <a:r>
              <a:rPr lang="fr-CA" sz="900" dirty="0" smtClean="0"/>
              <a:t>- La sensibilisation et la formation de l’ensemble du personnel de l’entreprise à l’égard des troubles du sommeil sont primordiales.</a:t>
            </a:r>
            <a:endParaRPr lang="en-US" sz="800" dirty="0" smtClean="0"/>
          </a:p>
          <a:p>
            <a:pPr>
              <a:lnSpc>
                <a:spcPct val="80000"/>
              </a:lnSpc>
            </a:pPr>
            <a:r>
              <a:rPr lang="fr-CA" sz="900" dirty="0" smtClean="0"/>
              <a:t>- Il est recommandé aux transporteurs d’employer des outils de dépistage subjectifs et objectifs pour évaluer le risque d’AOS chez les conducteurs de véhicules lourds et pour mieux déterminer ceux qui sont à risque.</a:t>
            </a:r>
            <a:endParaRPr lang="en-US" sz="800" dirty="0" smtClean="0"/>
          </a:p>
          <a:p>
            <a:pPr>
              <a:lnSpc>
                <a:spcPct val="80000"/>
              </a:lnSpc>
            </a:pPr>
            <a:r>
              <a:rPr lang="fr-CA" sz="900" dirty="0" smtClean="0"/>
              <a:t> </a:t>
            </a:r>
            <a:endParaRPr lang="en-US" sz="900" dirty="0" smtClean="0"/>
          </a:p>
        </p:txBody>
      </p:sp>
      <p:sp>
        <p:nvSpPr>
          <p:cNvPr id="202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9E2639-C902-44BF-A2FA-3216297FE237}" type="slidenum">
              <a:rPr lang="en-US"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2"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fr-CA" b="1" dirty="0" smtClean="0"/>
              <a:t>Narration : </a:t>
            </a:r>
            <a:r>
              <a:rPr lang="fr-CA" dirty="0" smtClean="0"/>
              <a:t>« Bien que la PSG en laboratoire soit considérée comme le plus fiable des tests pour les troubles du sommeil, les moniteurs portatifs sont considérés comme une solution de rechange acceptable pour le dépistage de l’AOS lorsqu’ils sont utilisés correctement. L’appareil PAP est le traitement le plus efficace pour l’AOS et il est actuellement le seul traitement dont le respect et l’efficacité peuvent être surveillés à distance. Une prescription pour un appareil approprié, qu’il s’agisse d’un appareil CPAP, APAP ou VPAP, et le choix d’accessoires adéquats et confortables sont essentiels à l’efficacité et à la réussite du traitement à l’aide d’un appareil PAP. »</a:t>
            </a:r>
          </a:p>
          <a:p>
            <a:r>
              <a:rPr lang="fr-CA" dirty="0" smtClean="0"/>
              <a:t>___________________________________</a:t>
            </a:r>
            <a:endParaRPr lang="en-US" sz="1100" dirty="0" smtClean="0"/>
          </a:p>
          <a:p>
            <a:r>
              <a:rPr lang="fr-CA" b="1" dirty="0" smtClean="0"/>
              <a:t>Points clés :</a:t>
            </a:r>
            <a:endParaRPr lang="en-US" sz="1100" dirty="0" smtClean="0"/>
          </a:p>
          <a:p>
            <a:pPr lvl="1"/>
            <a:r>
              <a:rPr lang="fr-CA" dirty="0" smtClean="0"/>
              <a:t>- La PSG est le plus fiable des tests pour les troubles du sommeil.</a:t>
            </a:r>
            <a:endParaRPr lang="en-US" sz="1100" dirty="0" smtClean="0"/>
          </a:p>
          <a:p>
            <a:pPr lvl="1"/>
            <a:r>
              <a:rPr lang="fr-CA" dirty="0" smtClean="0"/>
              <a:t>- Lorsqu’ils sont utilisés correctement, les moniteurs portatifs peuvent être une solution de rechange à la PSG.</a:t>
            </a:r>
            <a:endParaRPr lang="en-US" sz="1100" dirty="0" smtClean="0"/>
          </a:p>
          <a:p>
            <a:pPr lvl="1"/>
            <a:r>
              <a:rPr lang="fr-CA" dirty="0" smtClean="0"/>
              <a:t>- Le respect et l’efficacité du traitement avec un appareil PAP peuvent être surveillés à distance.</a:t>
            </a:r>
            <a:endParaRPr lang="en-US" sz="1100" dirty="0" smtClean="0"/>
          </a:p>
          <a:p>
            <a:pPr lvl="1"/>
            <a:r>
              <a:rPr lang="fr-CA" dirty="0" smtClean="0"/>
              <a:t>- Trouver un appareil à pression d’air positive continue (CPAP), automatique (APAP) ou à deux niveaux (VPAP) et des accessoires (masque, humidification, etc.) appropriés est essentiel à l’efficacité du traitement.</a:t>
            </a:r>
            <a:endParaRPr lang="en-US" sz="1100" dirty="0" smtClean="0"/>
          </a:p>
          <a:p>
            <a:r>
              <a:rPr lang="fr-CA" dirty="0" smtClean="0"/>
              <a:t> </a:t>
            </a:r>
            <a:endParaRPr lang="en-US" sz="1100" dirty="0" smtClean="0"/>
          </a:p>
          <a:p>
            <a:endParaRPr lang="en-US" dirty="0" smtClean="0"/>
          </a:p>
        </p:txBody>
      </p:sp>
      <p:sp>
        <p:nvSpPr>
          <p:cNvPr id="204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E581E0-DBAD-415A-A0F7-A2396FEB3565}"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0"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fr-CA" b="1" dirty="0" smtClean="0"/>
              <a:t>Narration : </a:t>
            </a:r>
            <a:r>
              <a:rPr lang="fr-CA" dirty="0" smtClean="0"/>
              <a:t>" Des procédures de surveillance du traitement à l’aide d’un appareil PAP doivent être mises en place pour les conducteurs, puisque la responsabilité du respect de ce traitement repose en partie sur les transporteurs. Plusieurs technologies permettent une surveillance précise et pratique de ce traitement, dont des systèmes de surveillance à distance sans fil et les cartes de données de l’appareil PAP.</a:t>
            </a:r>
          </a:p>
          <a:p>
            <a:r>
              <a:rPr lang="fr-CA" dirty="0" smtClean="0"/>
              <a:t>Les habitudes de respect du traitement à l’aide d’un appareil PAP sont habituellement établies lors des premières semaines suivant le début du traitement; par conséquent, il est important de déceler rapidement un non-respect de celui-ci afin que les problèmes soient réglés immédiatement et les patients remis sur la bonne voie en temps opportun. »</a:t>
            </a:r>
          </a:p>
          <a:p>
            <a:r>
              <a:rPr lang="fr-CA" dirty="0" smtClean="0"/>
              <a:t>___________________________________</a:t>
            </a:r>
            <a:endParaRPr lang="en-US" sz="1100" dirty="0" smtClean="0"/>
          </a:p>
          <a:p>
            <a:r>
              <a:rPr lang="fr-CA" b="1" dirty="0" smtClean="0"/>
              <a:t>Points clés :</a:t>
            </a:r>
            <a:endParaRPr lang="en-US" sz="1100" dirty="0" smtClean="0"/>
          </a:p>
          <a:p>
            <a:r>
              <a:rPr lang="fr-CA" dirty="0" smtClean="0"/>
              <a:t>Des procédures de surveillance du traitement avec un appareil PAP doivent être mises en place pour les conducteurs, puisque ceux qui ne suivent pas le traitement représentent une responsabilité pour les transporteurs :</a:t>
            </a:r>
            <a:endParaRPr lang="en-US" sz="1100" dirty="0" smtClean="0"/>
          </a:p>
          <a:p>
            <a:pPr lvl="1"/>
            <a:r>
              <a:rPr lang="fr-CA" dirty="0" smtClean="0"/>
              <a:t>- Technologies de surveillance du traitement.</a:t>
            </a:r>
            <a:endParaRPr lang="en-US" sz="1100" dirty="0" smtClean="0"/>
          </a:p>
          <a:p>
            <a:r>
              <a:rPr lang="fr-CA" dirty="0" smtClean="0"/>
              <a:t>Les habitudes de suivi du traitement à l’aide d’un appareil PAP sont habituellement établies lors des premières semaines suivant le début du traitement</a:t>
            </a:r>
            <a:r>
              <a:rPr lang="fr-CA" baseline="0" dirty="0" smtClean="0"/>
              <a:t> :</a:t>
            </a:r>
            <a:endParaRPr lang="en-US" sz="1100" dirty="0" smtClean="0"/>
          </a:p>
          <a:p>
            <a:pPr lvl="1"/>
            <a:r>
              <a:rPr lang="fr-CA" dirty="0" smtClean="0"/>
              <a:t>- Important de déceler et de régler rapidement et efficacement un problème de non-respect.</a:t>
            </a:r>
            <a:endParaRPr lang="en-US" sz="1100" dirty="0" smtClean="0"/>
          </a:p>
          <a:p>
            <a:r>
              <a:rPr lang="fr-CA" dirty="0" smtClean="0"/>
              <a:t> </a:t>
            </a:r>
            <a:endParaRPr lang="en-US" sz="1100" dirty="0" smtClean="0"/>
          </a:p>
        </p:txBody>
      </p:sp>
      <p:sp>
        <p:nvSpPr>
          <p:cNvPr id="206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ED20BB-D185-4F76-8CBB-D83DB640D369}" type="slidenum">
              <a:rPr lang="en-US"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1" name="Notes Placeholder 2"/>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normAutofit fontScale="92500" lnSpcReduction="10000"/>
          </a:bodyPr>
          <a:lstStyle/>
          <a:p>
            <a:r>
              <a:rPr lang="fr-CA" b="1" dirty="0" smtClean="0"/>
              <a:t>Narration : </a:t>
            </a:r>
            <a:r>
              <a:rPr lang="fr-CA" dirty="0" smtClean="0"/>
              <a:t>« Il est important d’offrir du soutien et de l’encouragement aux conducteurs qui ont reçu un diagnostic d’AOS alors qu’ils doivent s’habituer à gérer un important trouble du sommeil, une situation qui exige les efforts conjugués du conducteur, de sa famille, du transporteur et du fournisseur AOS. Encourager les groupes de soutien où les conducteurs qui souffrent d’AOS peuvent se rencontrer, discuter des défis et des obstacles qu’ils rencontrent, se donner des conseils et évoquer des exemples de réussite peut aussi aider les conducteurs à mieux gérer leur trouble du sommeil et leur santé globale. Il faut cependant s’assurer que les conducteurs n’y donnent pas des conseils inappropriés, comme la façon de contourner le traitement avec l’appareil PAP ou la surveillance du respect de celui-ci. </a:t>
            </a:r>
          </a:p>
          <a:p>
            <a:r>
              <a:rPr lang="fr-CA" dirty="0" smtClean="0"/>
              <a:t>Reportez-vous aux recommandations et aux directives de l’AASM et du groupe de médecins experts de la FMCSA pendant l’élaboration et la mise en œuvre d’un programme de gestion des troubles du sommeil dans votre entreprise. Des liens vers ces ressources sont fournis ici et dans le manuel de mise en œuvre du PNAGF. »</a:t>
            </a:r>
          </a:p>
          <a:p>
            <a:pPr>
              <a:defRPr/>
            </a:pPr>
            <a:r>
              <a:rPr lang="fr-CA" dirty="0" smtClean="0"/>
              <a:t>___________________________________</a:t>
            </a:r>
            <a:endParaRPr lang="en-US" dirty="0" smtClean="0"/>
          </a:p>
          <a:p>
            <a:pPr>
              <a:defRPr/>
            </a:pPr>
            <a:r>
              <a:rPr lang="fr-CA" b="1" dirty="0" smtClean="0"/>
              <a:t>Points</a:t>
            </a:r>
            <a:r>
              <a:rPr lang="fr-CA" b="1" baseline="0" dirty="0" smtClean="0"/>
              <a:t> clés</a:t>
            </a:r>
            <a:r>
              <a:rPr lang="fr-CA" b="1" dirty="0" smtClean="0"/>
              <a:t> :</a:t>
            </a:r>
            <a:endParaRPr lang="en-US" dirty="0" smtClean="0"/>
          </a:p>
          <a:p>
            <a:pPr marL="171450" indent="-171450">
              <a:buFont typeface="Calibri" pitchFamily="34" charset="0"/>
              <a:buChar char="-"/>
              <a:defRPr/>
            </a:pPr>
            <a:r>
              <a:rPr lang="fr-CA" dirty="0" smtClean="0"/>
              <a:t>Soutenir et encourager les employés souffrant d’AOS est important :</a:t>
            </a:r>
            <a:endParaRPr lang="en-US" dirty="0" smtClean="0"/>
          </a:p>
          <a:p>
            <a:pPr marL="628650" lvl="1" indent="-171450">
              <a:buFont typeface="Arial"/>
              <a:buChar char="•"/>
              <a:defRPr/>
            </a:pPr>
            <a:r>
              <a:rPr lang="fr-CA" dirty="0" smtClean="0"/>
              <a:t>La gestion d’un trouble du sommeil exige les efforts conjugués du conducteur, de sa famille, du transporteur et du fournisseur de services pour l’AOS. </a:t>
            </a:r>
            <a:endParaRPr lang="en-US" dirty="0" smtClean="0"/>
          </a:p>
          <a:p>
            <a:pPr marL="628650" lvl="1" indent="-171450">
              <a:buFont typeface="Arial"/>
              <a:buChar char="•"/>
              <a:defRPr/>
            </a:pPr>
            <a:r>
              <a:rPr lang="fr-CA" dirty="0" smtClean="0"/>
              <a:t>Les groupes de soutien et de discussion sont encouragés.</a:t>
            </a:r>
            <a:endParaRPr lang="en-US" dirty="0" smtClean="0"/>
          </a:p>
          <a:p>
            <a:pPr>
              <a:defRPr/>
            </a:pPr>
            <a:r>
              <a:rPr lang="fr-CA" dirty="0" smtClean="0"/>
              <a:t>-   Reportez-vous aux recommandations de l’AASM et aux directives du GME de la FMCSA afin d’obtenir de l’aide quand vous élaborez et mettez en œuvre un programme de gestion des troubles du sommeil.</a:t>
            </a:r>
            <a:endParaRPr lang="en-US" dirty="0" smtClean="0"/>
          </a:p>
          <a:p>
            <a:pPr>
              <a:defRPr/>
            </a:pPr>
            <a:r>
              <a:rPr lang="fr-CA" dirty="0" smtClean="0"/>
              <a:t> </a:t>
            </a:r>
            <a:endParaRPr lang="en-US" dirty="0"/>
          </a:p>
        </p:txBody>
      </p:sp>
      <p:sp>
        <p:nvSpPr>
          <p:cNvPr id="208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04B5F1-110A-40CC-AE54-C8901DD53896}" type="slidenum">
              <a:rPr lang="en-US" smtClean="0"/>
              <a:pPr/>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r-CA" b="1" smtClean="0"/>
          </a:p>
        </p:txBody>
      </p:sp>
      <p:sp>
        <p:nvSpPr>
          <p:cNvPr id="210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3E92C0-A88A-44B5-81F4-9CDFA87FA347}" type="slidenum">
              <a:rPr lang="en-US" smtClean="0"/>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srcRect/>
          <a:stretch>
            <a:fillRect/>
          </a:stretch>
        </p:blipFill>
        <p:spPr bwMode="auto">
          <a:xfrm>
            <a:off x="3175" y="0"/>
            <a:ext cx="9144000" cy="6858000"/>
          </a:xfrm>
          <a:prstGeom prst="rect">
            <a:avLst/>
          </a:prstGeom>
          <a:noFill/>
          <a:ln w="9525">
            <a:noFill/>
            <a:miter lim="800000"/>
            <a:headEnd/>
            <a:tailEnd/>
          </a:ln>
        </p:spPr>
      </p:pic>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8"/>
          <p:cNvPicPr>
            <a:picLocks noChangeAspect="1"/>
          </p:cNvPicPr>
          <p:nvPr userDrawn="1"/>
        </p:nvPicPr>
        <p:blipFill>
          <a:blip r:embed="rId3" cstate="print"/>
          <a:srcRect/>
          <a:stretch>
            <a:fillRect/>
          </a:stretch>
        </p:blipFill>
        <p:spPr bwMode="auto">
          <a:xfrm>
            <a:off x="0" y="5156200"/>
            <a:ext cx="3179763" cy="17018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0"/>
          </p:nvPr>
        </p:nvSpPr>
        <p:spPr>
          <a:xfrm>
            <a:off x="3124200" y="6400800"/>
            <a:ext cx="2895600" cy="365125"/>
          </a:xfrm>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6705600" y="6400800"/>
            <a:ext cx="2133600" cy="365125"/>
          </a:xfrm>
        </p:spPr>
        <p:txBody>
          <a:bodyPr/>
          <a:lstStyle>
            <a:lvl1pPr>
              <a:defRPr/>
            </a:lvl1pPr>
          </a:lstStyle>
          <a:p>
            <a:pPr>
              <a:defRPr/>
            </a:pPr>
            <a:fld id="{90807C9A-E286-447D-98CE-CC0867829535}"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p>
            <a:r>
              <a:rPr lang="en-US" dirty="0" smtClean="0"/>
              <a:t>Subtitle</a:t>
            </a:r>
            <a:endParaRPr lang="en-US" dirty="0"/>
          </a:p>
        </p:txBody>
      </p:sp>
      <p:sp>
        <p:nvSpPr>
          <p:cNvPr id="6" name="Footer Placeholder 2"/>
          <p:cNvSpPr>
            <a:spLocks noGrp="1"/>
          </p:cNvSpPr>
          <p:nvPr>
            <p:ph type="ftr" sz="quarter" idx="10"/>
          </p:nvPr>
        </p:nvSpPr>
        <p:spPr/>
        <p:txBody>
          <a:bodyPr/>
          <a:lstStyle>
            <a:lvl1pPr>
              <a:defRPr/>
            </a:lvl1pPr>
          </a:lstStyle>
          <a:p>
            <a:pPr>
              <a:defRPr/>
            </a:pPr>
            <a:endParaRPr lang="en-US"/>
          </a:p>
        </p:txBody>
      </p:sp>
      <p:sp>
        <p:nvSpPr>
          <p:cNvPr id="7" name="Slide Number Placeholder 3"/>
          <p:cNvSpPr>
            <a:spLocks noGrp="1"/>
          </p:cNvSpPr>
          <p:nvPr>
            <p:ph type="sldNum" sz="quarter" idx="11"/>
          </p:nvPr>
        </p:nvSpPr>
        <p:spPr/>
        <p:txBody>
          <a:bodyPr/>
          <a:lstStyle>
            <a:lvl1pPr>
              <a:defRPr/>
            </a:lvl1pPr>
          </a:lstStyle>
          <a:p>
            <a:pPr>
              <a:defRPr/>
            </a:pPr>
            <a:fld id="{D8A59087-0BFB-44DF-BE9C-AAEA675A9BF0}"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7"/>
          <p:cNvSpPr txBox="1">
            <a:spLocks/>
          </p:cNvSpPr>
          <p:nvPr userDrawn="1"/>
        </p:nvSpPr>
        <p:spPr>
          <a:xfrm>
            <a:off x="457200" y="228600"/>
            <a:ext cx="8229600" cy="12192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5" name="Footer Placeholder 5"/>
          <p:cNvSpPr txBox="1">
            <a:spLocks/>
          </p:cNvSpPr>
          <p:nvPr userDrawn="1"/>
        </p:nvSpPr>
        <p:spPr>
          <a:xfrm>
            <a:off x="2743200" y="6483350"/>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tx1"/>
                </a:solidFill>
              </a:rPr>
              <a:t>PNAGF | </a:t>
            </a:r>
            <a:r>
              <a:rPr lang="en-US" dirty="0" err="1" smtClean="0">
                <a:solidFill>
                  <a:schemeClr val="tx1"/>
                </a:solidFill>
              </a:rPr>
              <a:t>Programme</a:t>
            </a:r>
            <a:r>
              <a:rPr lang="en-US" dirty="0" smtClean="0">
                <a:solidFill>
                  <a:schemeClr val="tx1"/>
                </a:solidFill>
              </a:rPr>
              <a:t> </a:t>
            </a:r>
            <a:r>
              <a:rPr lang="en-US" dirty="0" err="1" smtClean="0">
                <a:solidFill>
                  <a:schemeClr val="tx1"/>
                </a:solidFill>
              </a:rPr>
              <a:t>nord-américain</a:t>
            </a:r>
            <a:r>
              <a:rPr lang="en-US" dirty="0" smtClean="0">
                <a:solidFill>
                  <a:schemeClr val="tx1"/>
                </a:solidFill>
              </a:rPr>
              <a:t> de </a:t>
            </a:r>
            <a:r>
              <a:rPr lang="en-US" dirty="0" err="1" smtClean="0">
                <a:solidFill>
                  <a:schemeClr val="tx1"/>
                </a:solidFill>
              </a:rPr>
              <a:t>gestion</a:t>
            </a:r>
            <a:r>
              <a:rPr lang="en-US" dirty="0" smtClean="0">
                <a:solidFill>
                  <a:schemeClr val="tx1"/>
                </a:solidFill>
              </a:rPr>
              <a:t> de la fatigue</a:t>
            </a:r>
          </a:p>
          <a:p>
            <a:pPr>
              <a:defRPr/>
            </a:pPr>
            <a:r>
              <a:rPr lang="en-US" sz="1100" dirty="0" smtClean="0">
                <a:solidFill>
                  <a:srgbClr val="898989"/>
                </a:solidFill>
              </a:rPr>
              <a:t>Copyright © 2012</a:t>
            </a:r>
          </a:p>
          <a:p>
            <a:pPr>
              <a:defRPr/>
            </a:pPr>
            <a:endParaRPr lang="en-US" dirty="0"/>
          </a:p>
        </p:txBody>
      </p:sp>
      <p:sp>
        <p:nvSpPr>
          <p:cNvPr id="6" name="Slide Number Placeholder 6"/>
          <p:cNvSpPr txBox="1">
            <a:spLocks/>
          </p:cNvSpPr>
          <p:nvPr userDrawn="1"/>
        </p:nvSpPr>
        <p:spPr>
          <a:xfrm>
            <a:off x="6735763" y="6486525"/>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4775958-EE8C-477E-BC06-1D53CAE7AA44}" type="slidenum">
              <a:rPr lang="en-US" sz="1400" smtClean="0"/>
              <a:pPr>
                <a:defRPr/>
              </a:pPr>
              <a:t>‹N°›</a:t>
            </a:fld>
            <a:endParaRPr lang="en-US" sz="1400"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eaLnBrk="1" hangingPunct="1">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Title 7"/>
          <p:cNvSpPr txBox="1">
            <a:spLocks/>
          </p:cNvSpPr>
          <p:nvPr userDrawn="1"/>
        </p:nvSpPr>
        <p:spPr>
          <a:xfrm>
            <a:off x="457200" y="228600"/>
            <a:ext cx="8229600" cy="11430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6" name="Slide Number Placeholder 6"/>
          <p:cNvSpPr txBox="1">
            <a:spLocks/>
          </p:cNvSpPr>
          <p:nvPr userDrawn="1"/>
        </p:nvSpPr>
        <p:spPr>
          <a:xfrm>
            <a:off x="6735763" y="6486525"/>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6549C9D-B7DC-41C9-A981-EF841DC6A388}" type="slidenum">
              <a:rPr lang="en-US" sz="1400" smtClean="0"/>
              <a:pPr>
                <a:defRPr/>
              </a:pPr>
              <a:t>‹N°›</a:t>
            </a:fld>
            <a:endParaRPr lang="en-US" sz="1400" dirty="0"/>
          </a:p>
        </p:txBody>
      </p:sp>
      <p:sp>
        <p:nvSpPr>
          <p:cNvPr id="7" name="Footer Placeholder 5"/>
          <p:cNvSpPr txBox="1">
            <a:spLocks/>
          </p:cNvSpPr>
          <p:nvPr userDrawn="1"/>
        </p:nvSpPr>
        <p:spPr>
          <a:xfrm>
            <a:off x="2895600" y="6483350"/>
            <a:ext cx="39624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chemeClr val="tx1"/>
                </a:solidFill>
              </a:rPr>
              <a:t>PNAGF | </a:t>
            </a:r>
            <a:r>
              <a:rPr lang="en-US" dirty="0" err="1" smtClean="0">
                <a:solidFill>
                  <a:schemeClr val="tx1"/>
                </a:solidFill>
              </a:rPr>
              <a:t>Programme</a:t>
            </a:r>
            <a:r>
              <a:rPr lang="en-US" dirty="0" smtClean="0">
                <a:solidFill>
                  <a:schemeClr val="tx1"/>
                </a:solidFill>
              </a:rPr>
              <a:t> </a:t>
            </a:r>
            <a:r>
              <a:rPr lang="en-US" dirty="0" err="1" smtClean="0">
                <a:solidFill>
                  <a:schemeClr val="tx1"/>
                </a:solidFill>
              </a:rPr>
              <a:t>nord-américain</a:t>
            </a:r>
            <a:r>
              <a:rPr lang="en-US" dirty="0" smtClean="0">
                <a:solidFill>
                  <a:schemeClr val="tx1"/>
                </a:solidFill>
              </a:rPr>
              <a:t> de </a:t>
            </a:r>
            <a:r>
              <a:rPr lang="en-US" dirty="0" err="1" smtClean="0">
                <a:solidFill>
                  <a:schemeClr val="tx1"/>
                </a:solidFill>
              </a:rPr>
              <a:t>gestion</a:t>
            </a:r>
            <a:r>
              <a:rPr lang="en-US" smtClean="0">
                <a:solidFill>
                  <a:schemeClr val="tx1"/>
                </a:solidFill>
              </a:rPr>
              <a:t> de la fatigue</a:t>
            </a:r>
          </a:p>
          <a:p>
            <a:pPr>
              <a:defRPr/>
            </a:pPr>
            <a:r>
              <a:rPr lang="en-US" sz="1100" smtClean="0">
                <a:solidFill>
                  <a:srgbClr val="898989"/>
                </a:solidFill>
              </a:rPr>
              <a:t>Copyright </a:t>
            </a:r>
            <a:r>
              <a:rPr lang="en-US" sz="1100" dirty="0" smtClean="0">
                <a:solidFill>
                  <a:srgbClr val="898989"/>
                </a:solidFill>
              </a:rPr>
              <a:t>© 2012</a:t>
            </a:r>
          </a:p>
          <a:p>
            <a:pPr>
              <a:defRPr/>
            </a:pP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Title 7"/>
          <p:cNvSpPr txBox="1">
            <a:spLocks/>
          </p:cNvSpPr>
          <p:nvPr userDrawn="1"/>
        </p:nvSpPr>
        <p:spPr bwMode="auto">
          <a:xfrm>
            <a:off x="457200" y="304800"/>
            <a:ext cx="8229600" cy="1143000"/>
          </a:xfrm>
          <a:prstGeom prst="rect">
            <a:avLst/>
          </a:prstGeom>
          <a:solidFill>
            <a:schemeClr val="accent1"/>
          </a:solid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sz="4400" smtClean="0">
              <a:solidFill>
                <a:schemeClr val="bg1"/>
              </a:solidFill>
              <a:latin typeface="Calibri" pitchFamily="34" charset="0"/>
            </a:endParaRPr>
          </a:p>
        </p:txBody>
      </p:sp>
      <p:sp>
        <p:nvSpPr>
          <p:cNvPr id="9" name="Footer Placeholder 5"/>
          <p:cNvSpPr txBox="1">
            <a:spLocks/>
          </p:cNvSpPr>
          <p:nvPr userDrawn="1"/>
        </p:nvSpPr>
        <p:spPr>
          <a:xfrm>
            <a:off x="2895600" y="6483350"/>
            <a:ext cx="3962400" cy="349250"/>
          </a:xfrm>
          <a:prstGeom prst="rect">
            <a:avLst/>
          </a:prstGeom>
        </p:spPr>
        <p:txBody>
          <a:bodyPr anchor="ctr"/>
          <a:lstStyle/>
          <a:p>
            <a:pPr algn="ctr">
              <a:defRPr/>
            </a:pPr>
            <a:r>
              <a:rPr lang="en-US" sz="1200">
                <a:solidFill>
                  <a:srgbClr val="898989"/>
                </a:solidFill>
                <a:latin typeface="Calibri" pitchFamily="34" charset="0"/>
              </a:rPr>
              <a:t>NAFMP | North American Fatigue Management Program</a:t>
            </a:r>
          </a:p>
          <a:p>
            <a:pPr algn="ctr">
              <a:defRPr/>
            </a:pPr>
            <a:r>
              <a:rPr lang="en-US" sz="1100">
                <a:solidFill>
                  <a:srgbClr val="898989"/>
                </a:solidFill>
                <a:latin typeface="Calibri" pitchFamily="34" charset="0"/>
              </a:rPr>
              <a:t>Copyright © 2012</a:t>
            </a:r>
          </a:p>
          <a:p>
            <a:pPr algn="ctr">
              <a:defRPr/>
            </a:pPr>
            <a:endParaRPr lang="en-US" sz="1200">
              <a:solidFill>
                <a:srgbClr val="898989"/>
              </a:solidFill>
              <a:latin typeface="Calibri" pitchFamily="34" charset="0"/>
            </a:endParaRPr>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10" name="Slide Number Placeholder 3"/>
          <p:cNvSpPr>
            <a:spLocks noGrp="1"/>
          </p:cNvSpPr>
          <p:nvPr>
            <p:ph type="sldNum" sz="quarter" idx="15"/>
          </p:nvPr>
        </p:nvSpPr>
        <p:spPr/>
        <p:txBody>
          <a:bodyPr/>
          <a:lstStyle>
            <a:lvl1pPr>
              <a:defRPr sz="1400"/>
            </a:lvl1pPr>
          </a:lstStyle>
          <a:p>
            <a:pPr>
              <a:defRPr/>
            </a:pPr>
            <a:fld id="{B105739D-28E7-429A-B19F-725DB13877C3}"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5" name="Slide Number Placeholder 3"/>
          <p:cNvSpPr txBox="1">
            <a:spLocks/>
          </p:cNvSpPr>
          <p:nvPr userDrawn="1"/>
        </p:nvSpPr>
        <p:spPr>
          <a:xfrm>
            <a:off x="6553200" y="6356350"/>
            <a:ext cx="21336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4D71455-DDDD-4F29-8AAA-10B6C31D93DD}" type="slidenum">
              <a:rPr lang="en-US" smtClean="0"/>
              <a:pPr>
                <a:defRPr/>
              </a:pPr>
              <a:t>‹N°›</a:t>
            </a:fld>
            <a:endParaRPr lang="en-US"/>
          </a:p>
        </p:txBody>
      </p:sp>
      <p:sp>
        <p:nvSpPr>
          <p:cNvPr id="6" name="Footer Placeholder 5"/>
          <p:cNvSpPr txBox="1">
            <a:spLocks/>
          </p:cNvSpPr>
          <p:nvPr userDrawn="1"/>
        </p:nvSpPr>
        <p:spPr>
          <a:xfrm>
            <a:off x="2895600" y="6483350"/>
            <a:ext cx="3962400" cy="349250"/>
          </a:xfrm>
          <a:prstGeom prst="rect">
            <a:avLst/>
          </a:prstGeom>
        </p:spPr>
        <p:txBody>
          <a:bodyPr anchor="ctr"/>
          <a:lstStyle/>
          <a:p>
            <a:pPr algn="ctr">
              <a:defRPr/>
            </a:pPr>
            <a:r>
              <a:rPr lang="en-US" sz="1200">
                <a:solidFill>
                  <a:srgbClr val="898989"/>
                </a:solidFill>
                <a:latin typeface="Calibri" pitchFamily="34" charset="0"/>
              </a:rPr>
              <a:t>NAFMP | North American Fatigue Management Program</a:t>
            </a:r>
          </a:p>
          <a:p>
            <a:pPr algn="ctr">
              <a:defRPr/>
            </a:pPr>
            <a:r>
              <a:rPr lang="en-US" sz="1100">
                <a:solidFill>
                  <a:srgbClr val="898989"/>
                </a:solidFill>
                <a:latin typeface="Calibri" pitchFamily="34" charset="0"/>
              </a:rPr>
              <a:t>Copyright © 2012</a:t>
            </a:r>
          </a:p>
          <a:p>
            <a:pPr algn="ctr">
              <a:defRPr/>
            </a:pPr>
            <a:endParaRPr lang="en-US" sz="1200">
              <a:solidFill>
                <a:srgbClr val="898989"/>
              </a:solidFill>
              <a:latin typeface="Calibri" pitchFamily="34"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lvl1pPr>
              <a:defRPr sz="1400"/>
            </a:lvl1pPr>
          </a:lstStyle>
          <a:p>
            <a:pPr>
              <a:defRPr/>
            </a:pPr>
            <a:fld id="{55F9D64E-4BA9-4771-86F2-4904830C0AC0}"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tint val="75000"/>
                  </a:schemeClr>
                </a:solidFill>
                <a:latin typeface="+mn-lt"/>
              </a:defRPr>
            </a:lvl1pPr>
          </a:lstStyle>
          <a:p>
            <a:pPr>
              <a:defRPr/>
            </a:pPr>
            <a:fld id="{4E422304-3E16-4176-9B73-0ED8A9CB6BBB}"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2.jpe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31.xml"/><Relationship Id="rId7" Type="http://schemas.openxmlformats.org/officeDocument/2006/relationships/image" Target="../media/image13.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5.jpeg"/><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38.xml"/><Relationship Id="rId7" Type="http://schemas.openxmlformats.org/officeDocument/2006/relationships/image" Target="../media/image16.jpe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3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53.xml"/><Relationship Id="rId7" Type="http://schemas.openxmlformats.org/officeDocument/2006/relationships/image" Target="../media/image18.jpe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20.xml"/><Relationship Id="rId5" Type="http://schemas.openxmlformats.org/officeDocument/2006/relationships/slideLayout" Target="../slideLayouts/slideLayout3.xml"/><Relationship Id="rId4" Type="http://schemas.openxmlformats.org/officeDocument/2006/relationships/tags" Target="../tags/tag54.xml"/></Relationships>
</file>

<file path=ppt/slides/_rels/slide2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0.jpeg"/><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1.jpeg"/><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video" Target="NULL" TargetMode="External"/><Relationship Id="rId7" Type="http://schemas.openxmlformats.org/officeDocument/2006/relationships/image" Target="../media/image22.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65.xml"/></Relationships>
</file>

<file path=ppt/slides/_rels/slide2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3.jpeg"/><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71.xml"/><Relationship Id="rId7" Type="http://schemas.openxmlformats.org/officeDocument/2006/relationships/notesSlide" Target="../notesSlides/notesSlide26.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3.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video" Target="NULL" TargetMode="External"/><Relationship Id="rId7" Type="http://schemas.openxmlformats.org/officeDocument/2006/relationships/image" Target="../media/image26.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tags" Target="../tags/tag76.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79.xml"/><Relationship Id="rId7" Type="http://schemas.openxmlformats.org/officeDocument/2006/relationships/notesSlide" Target="../notesSlides/notesSlide28.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3.xml"/><Relationship Id="rId5" Type="http://schemas.openxmlformats.org/officeDocument/2006/relationships/tags" Target="../tags/tag80.xml"/><Relationship Id="rId4" Type="http://schemas.openxmlformats.org/officeDocument/2006/relationships/video" Target="NULL" TargetMode="External"/><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28.jpeg"/><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jpe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29.jpe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32.xml"/><Relationship Id="rId5" Type="http://schemas.openxmlformats.org/officeDocument/2006/relationships/slideLayout" Target="../slideLayouts/slideLayout3.xml"/><Relationship Id="rId4" Type="http://schemas.openxmlformats.org/officeDocument/2006/relationships/tags" Target="../tags/tag91.xml"/></Relationships>
</file>

<file path=ppt/slides/_rels/slide33.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30.jpe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33.xml"/><Relationship Id="rId5" Type="http://schemas.openxmlformats.org/officeDocument/2006/relationships/slideLayout" Target="../slideLayouts/slideLayout3.xml"/><Relationship Id="rId4" Type="http://schemas.openxmlformats.org/officeDocument/2006/relationships/tags" Target="../tags/tag9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0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31.jpeg"/><Relationship Id="rId5" Type="http://schemas.openxmlformats.org/officeDocument/2006/relationships/notesSlide" Target="../notesSlides/notesSlide41.xml"/><Relationship Id="rId4"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32.jpeg"/><Relationship Id="rId5" Type="http://schemas.openxmlformats.org/officeDocument/2006/relationships/notesSlide" Target="../notesSlides/notesSlide42.xml"/><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33.jpeg"/><Relationship Id="rId5" Type="http://schemas.openxmlformats.org/officeDocument/2006/relationships/notesSlide" Target="../notesSlides/notesSlide43.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120.xml"/><Relationship Id="rId7" Type="http://schemas.openxmlformats.org/officeDocument/2006/relationships/image" Target="../media/image34.jpe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44.xml"/><Relationship Id="rId5" Type="http://schemas.openxmlformats.org/officeDocument/2006/relationships/slideLayout" Target="../slideLayouts/slideLayout3.xml"/><Relationship Id="rId4" Type="http://schemas.openxmlformats.org/officeDocument/2006/relationships/tags" Target="../tags/tag12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128.xml"/><Relationship Id="rId7" Type="http://schemas.openxmlformats.org/officeDocument/2006/relationships/notesSlide" Target="../notesSlides/notesSlide47.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Layout" Target="../slideLayouts/slideLayout3.xml"/><Relationship Id="rId5" Type="http://schemas.openxmlformats.org/officeDocument/2006/relationships/tags" Target="../tags/tag130.xml"/><Relationship Id="rId4" Type="http://schemas.openxmlformats.org/officeDocument/2006/relationships/tags" Target="../tags/tag129.xml"/></Relationships>
</file>

<file path=ppt/slides/_rels/slide48.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36.jpeg"/><Relationship Id="rId5" Type="http://schemas.openxmlformats.org/officeDocument/2006/relationships/notesSlide" Target="../notesSlides/notesSlide48.xml"/><Relationship Id="rId4"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5.xml"/><Relationship Id="rId1" Type="http://schemas.openxmlformats.org/officeDocument/2006/relationships/tags" Target="../tags/tag134.xm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hyperlink" Target="http://www.nhlbisupport.com/bmi/" TargetMode="External"/><Relationship Id="rId3" Type="http://schemas.openxmlformats.org/officeDocument/2006/relationships/tags" Target="../tags/tag138.xml"/><Relationship Id="rId7" Type="http://schemas.openxmlformats.org/officeDocument/2006/relationships/image" Target="../media/image37.jpe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50.xml"/><Relationship Id="rId5" Type="http://schemas.openxmlformats.org/officeDocument/2006/relationships/slideLayout" Target="../slideLayouts/slideLayout3.xml"/><Relationship Id="rId4" Type="http://schemas.openxmlformats.org/officeDocument/2006/relationships/tags" Target="../tags/tag139.xml"/><Relationship Id="rId9" Type="http://schemas.openxmlformats.org/officeDocument/2006/relationships/image" Target="../media/image38.jpeg"/></Relationships>
</file>

<file path=ppt/slides/_rels/slide5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42.xml"/><Relationship Id="rId7" Type="http://schemas.openxmlformats.org/officeDocument/2006/relationships/image" Target="../media/image39.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51.xml"/><Relationship Id="rId5" Type="http://schemas.openxmlformats.org/officeDocument/2006/relationships/slideLayout" Target="../slideLayouts/slideLayout3.xml"/><Relationship Id="rId4" Type="http://schemas.openxmlformats.org/officeDocument/2006/relationships/tags" Target="../tags/tag143.xml"/></Relationships>
</file>

<file path=ppt/slides/_rels/slide5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tags" Target="../tags/tag146.xml"/><Relationship Id="rId7" Type="http://schemas.openxmlformats.org/officeDocument/2006/relationships/notesSlide" Target="../notesSlides/notesSlide52.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3.xml"/><Relationship Id="rId5" Type="http://schemas.openxmlformats.org/officeDocument/2006/relationships/tags" Target="../tags/tag148.xml"/><Relationship Id="rId10" Type="http://schemas.openxmlformats.org/officeDocument/2006/relationships/image" Target="../media/image41.jpeg"/><Relationship Id="rId4" Type="http://schemas.openxmlformats.org/officeDocument/2006/relationships/tags" Target="../tags/tag147.xml"/><Relationship Id="rId9"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tags" Target="../tags/tag153.xml"/><Relationship Id="rId7" Type="http://schemas.openxmlformats.org/officeDocument/2006/relationships/image" Target="../media/image29.jpe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54.xml"/><Relationship Id="rId5" Type="http://schemas.openxmlformats.org/officeDocument/2006/relationships/slideLayout" Target="../slideLayouts/slideLayout3.xml"/><Relationship Id="rId4" Type="http://schemas.openxmlformats.org/officeDocument/2006/relationships/tags" Target="../tags/tag154.xml"/></Relationships>
</file>

<file path=ppt/slides/_rels/slide5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tags" Target="../tags/tag157.xml"/><Relationship Id="rId7" Type="http://schemas.openxmlformats.org/officeDocument/2006/relationships/image" Target="../media/image42.jpe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55.xml"/><Relationship Id="rId5" Type="http://schemas.openxmlformats.org/officeDocument/2006/relationships/slideLayout" Target="../slideLayouts/slideLayout3.xml"/><Relationship Id="rId4" Type="http://schemas.openxmlformats.org/officeDocument/2006/relationships/tags" Target="../tags/tag158.xml"/></Relationships>
</file>

<file path=ppt/slides/_rels/slide56.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44.jpeg"/><Relationship Id="rId5" Type="http://schemas.openxmlformats.org/officeDocument/2006/relationships/notesSlide" Target="../notesSlides/notesSlide56.xml"/><Relationship Id="rId4"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29.jpe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notesSlide" Target="../notesSlides/notesSlide58.xml"/><Relationship Id="rId5" Type="http://schemas.openxmlformats.org/officeDocument/2006/relationships/slideLayout" Target="../slideLayouts/slideLayout3.xml"/><Relationship Id="rId4" Type="http://schemas.openxmlformats.org/officeDocument/2006/relationships/tags" Target="../tags/tag167.xml"/></Relationships>
</file>

<file path=ppt/slides/_rels/slide59.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45.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notesSlide" Target="../notesSlides/notesSlide59.xml"/><Relationship Id="rId5" Type="http://schemas.openxmlformats.org/officeDocument/2006/relationships/slideLayout" Target="../slideLayouts/slideLayout3.xml"/><Relationship Id="rId4" Type="http://schemas.openxmlformats.org/officeDocument/2006/relationships/tags" Target="../tags/tag171.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jpe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46.jpe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notesSlide" Target="../notesSlides/notesSlide60.xml"/><Relationship Id="rId5" Type="http://schemas.openxmlformats.org/officeDocument/2006/relationships/slideLayout" Target="../slideLayouts/slideLayout3.xml"/><Relationship Id="rId4" Type="http://schemas.openxmlformats.org/officeDocument/2006/relationships/tags" Target="../tags/tag175.xml"/></Relationships>
</file>

<file path=ppt/slides/_rels/slide61.xml.rels><?xml version="1.0" encoding="UTF-8" standalone="yes"?>
<Relationships xmlns="http://schemas.openxmlformats.org/package/2006/relationships"><Relationship Id="rId3" Type="http://schemas.openxmlformats.org/officeDocument/2006/relationships/video" Target="NULL" TargetMode="External"/><Relationship Id="rId7" Type="http://schemas.openxmlformats.org/officeDocument/2006/relationships/image" Target="../media/image47.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notesSlide" Target="../notesSlides/notesSlide61.xml"/><Relationship Id="rId5" Type="http://schemas.openxmlformats.org/officeDocument/2006/relationships/slideLayout" Target="../slideLayouts/slideLayout3.xml"/><Relationship Id="rId4" Type="http://schemas.openxmlformats.org/officeDocument/2006/relationships/tags" Target="../tags/tag178.xml"/></Relationships>
</file>

<file path=ppt/slides/_rels/slide6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81.xml"/><Relationship Id="rId7" Type="http://schemas.openxmlformats.org/officeDocument/2006/relationships/diagramLayout" Target="../diagrams/layout1.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diagramData" Target="../diagrams/data1.xml"/><Relationship Id="rId11" Type="http://schemas.openxmlformats.org/officeDocument/2006/relationships/image" Target="../media/image48.jpeg"/><Relationship Id="rId5" Type="http://schemas.openxmlformats.org/officeDocument/2006/relationships/notesSlide" Target="../notesSlides/notesSlide62.xml"/><Relationship Id="rId10" Type="http://schemas.microsoft.com/office/2007/relationships/diagramDrawing" Target="../diagrams/drawing1.xml"/><Relationship Id="rId4" Type="http://schemas.openxmlformats.org/officeDocument/2006/relationships/slideLayout" Target="../slideLayouts/slideLayout3.xml"/><Relationship Id="rId9" Type="http://schemas.openxmlformats.org/officeDocument/2006/relationships/diagramColors" Target="../diagrams/colors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49.jpeg"/><Relationship Id="rId5" Type="http://schemas.openxmlformats.org/officeDocument/2006/relationships/notesSlide" Target="../notesSlides/notesSlide64.xml"/><Relationship Id="rId4"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50.png"/><Relationship Id="rId5" Type="http://schemas.openxmlformats.org/officeDocument/2006/relationships/notesSlide" Target="../notesSlides/notesSlide65.xml"/><Relationship Id="rId4"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29.jpe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66.xml"/><Relationship Id="rId5" Type="http://schemas.openxmlformats.org/officeDocument/2006/relationships/slideLayout" Target="../slideLayouts/slideLayout3.xml"/><Relationship Id="rId4" Type="http://schemas.openxmlformats.org/officeDocument/2006/relationships/tags" Target="../tags/tag193.xml"/></Relationships>
</file>

<file path=ppt/slides/_rels/slide67.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51.jpeg"/><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notesSlide" Target="../notesSlides/notesSlide67.xml"/><Relationship Id="rId5" Type="http://schemas.openxmlformats.org/officeDocument/2006/relationships/slideLayout" Target="../slideLayouts/slideLayout3.xml"/><Relationship Id="rId4" Type="http://schemas.openxmlformats.org/officeDocument/2006/relationships/tags" Target="../tags/tag197.xml"/></Relationships>
</file>

<file path=ppt/slides/_rels/slide68.xml.rels><?xml version="1.0" encoding="UTF-8" standalone="yes"?>
<Relationships xmlns="http://schemas.openxmlformats.org/package/2006/relationships"><Relationship Id="rId8" Type="http://schemas.openxmlformats.org/officeDocument/2006/relationships/notesSlide" Target="../notesSlides/notesSlide68.xml"/><Relationship Id="rId3" Type="http://schemas.openxmlformats.org/officeDocument/2006/relationships/tags" Target="../tags/tag200.xml"/><Relationship Id="rId7" Type="http://schemas.openxmlformats.org/officeDocument/2006/relationships/slideLayout" Target="../slideLayouts/slideLayout3.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10" Type="http://schemas.openxmlformats.org/officeDocument/2006/relationships/image" Target="../media/image53.jpeg"/><Relationship Id="rId4" Type="http://schemas.openxmlformats.org/officeDocument/2006/relationships/tags" Target="../tags/tag201.xml"/><Relationship Id="rId9" Type="http://schemas.openxmlformats.org/officeDocument/2006/relationships/image" Target="../media/image52.jpeg"/></Relationships>
</file>

<file path=ppt/slides/_rels/slide69.xml.rels><?xml version="1.0" encoding="UTF-8" standalone="yes"?>
<Relationships xmlns="http://schemas.openxmlformats.org/package/2006/relationships"><Relationship Id="rId8" Type="http://schemas.openxmlformats.org/officeDocument/2006/relationships/notesSlide" Target="../notesSlides/notesSlide69.xml"/><Relationship Id="rId3" Type="http://schemas.openxmlformats.org/officeDocument/2006/relationships/tags" Target="../tags/tag206.xml"/><Relationship Id="rId7" Type="http://schemas.openxmlformats.org/officeDocument/2006/relationships/slideLayout" Target="../slideLayouts/slideLayout3.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5" Type="http://schemas.openxmlformats.org/officeDocument/2006/relationships/tags" Target="../tags/tag208.xml"/><Relationship Id="rId10" Type="http://schemas.openxmlformats.org/officeDocument/2006/relationships/image" Target="../media/image55.jpeg"/><Relationship Id="rId4" Type="http://schemas.openxmlformats.org/officeDocument/2006/relationships/tags" Target="../tags/tag207.xml"/><Relationship Id="rId9" Type="http://schemas.openxmlformats.org/officeDocument/2006/relationships/image" Target="../media/image54.jpe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video" Target="NULL" TargetMode="External"/><Relationship Id="rId7" Type="http://schemas.openxmlformats.org/officeDocument/2006/relationships/notesSlide" Target="../notesSlides/notesSlide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4.xml"/><Relationship Id="rId5" Type="http://schemas.openxmlformats.org/officeDocument/2006/relationships/tags" Target="../tags/tag18.xml"/><Relationship Id="rId4" Type="http://schemas.openxmlformats.org/officeDocument/2006/relationships/tags" Target="../tags/tag17.xml"/></Relationships>
</file>

<file path=ppt/slides/_rels/slide70.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56.pn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hyperlink" Target="http://www.aasmnet.org/" TargetMode="External"/><Relationship Id="rId5" Type="http://schemas.openxmlformats.org/officeDocument/2006/relationships/notesSlide" Target="../notesSlides/notesSlide70.xml"/><Relationship Id="rId4"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29.jpe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notesSlide" Target="../notesSlides/notesSlide71.xml"/><Relationship Id="rId5" Type="http://schemas.openxmlformats.org/officeDocument/2006/relationships/slideLayout" Target="../slideLayouts/slideLayout3.xml"/><Relationship Id="rId4" Type="http://schemas.openxmlformats.org/officeDocument/2006/relationships/tags" Target="../tags/tag216.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8.xml"/><Relationship Id="rId1" Type="http://schemas.openxmlformats.org/officeDocument/2006/relationships/tags" Target="../tags/tag217.xml"/><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0.xml"/><Relationship Id="rId1" Type="http://schemas.openxmlformats.org/officeDocument/2006/relationships/tags" Target="../tags/tag219.xml"/><Relationship Id="rId4"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2.xml"/><Relationship Id="rId1" Type="http://schemas.openxmlformats.org/officeDocument/2006/relationships/tags" Target="../tags/tag221.xml"/><Relationship Id="rId4"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6.xml"/><Relationship Id="rId1" Type="http://schemas.openxmlformats.org/officeDocument/2006/relationships/tags" Target="../tags/tag225.xml"/><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227.xml"/><Relationship Id="rId4" Type="http://schemas.openxmlformats.org/officeDocument/2006/relationships/image" Target="../media/image5.jpeg"/></Relationships>
</file>

<file path=ppt/slides/_rels/slide78.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tags" Target="../tags/tag230.xml"/><Relationship Id="rId7" Type="http://schemas.openxmlformats.org/officeDocument/2006/relationships/notesSlide" Target="../notesSlides/notesSlide78.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slideLayout" Target="../slideLayouts/slideLayout3.xml"/><Relationship Id="rId5" Type="http://schemas.openxmlformats.org/officeDocument/2006/relationships/tags" Target="../tags/tag232.xml"/><Relationship Id="rId4" Type="http://schemas.openxmlformats.org/officeDocument/2006/relationships/tags" Target="../tags/tag231.xml"/><Relationship Id="rId9" Type="http://schemas.openxmlformats.org/officeDocument/2006/relationships/image" Target="../media/image58.jpeg"/></Relationships>
</file>

<file path=ppt/slides/_rels/slide7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tags" Target="../tags/tag235.xml"/><Relationship Id="rId7" Type="http://schemas.openxmlformats.org/officeDocument/2006/relationships/image" Target="../media/image59.jpeg"/><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notesSlide" Target="../notesSlides/notesSlide79.xml"/><Relationship Id="rId5" Type="http://schemas.openxmlformats.org/officeDocument/2006/relationships/slideLayout" Target="../slideLayouts/slideLayout3.xml"/><Relationship Id="rId4" Type="http://schemas.openxmlformats.org/officeDocument/2006/relationships/tags" Target="../tags/tag236.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21.xml"/><Relationship Id="rId7" Type="http://schemas.openxmlformats.org/officeDocument/2006/relationships/image" Target="../media/image9.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2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tags" Target="../tags/tag241.xml"/><Relationship Id="rId7" Type="http://schemas.openxmlformats.org/officeDocument/2006/relationships/image" Target="../media/image57.jpeg"/><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notesSlide" Target="../notesSlides/notesSlide81.xml"/><Relationship Id="rId5" Type="http://schemas.openxmlformats.org/officeDocument/2006/relationships/slideLayout" Target="../slideLayouts/slideLayout3.xml"/><Relationship Id="rId4" Type="http://schemas.openxmlformats.org/officeDocument/2006/relationships/tags" Target="../tags/tag242.xml"/></Relationships>
</file>

<file path=ppt/slides/_rels/slide82.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58.jpeg"/><Relationship Id="rId5" Type="http://schemas.openxmlformats.org/officeDocument/2006/relationships/notesSlide" Target="../notesSlides/notesSlide82.xml"/><Relationship Id="rId4"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7.xml"/><Relationship Id="rId1" Type="http://schemas.openxmlformats.org/officeDocument/2006/relationships/tags" Target="../tags/tag246.xml"/><Relationship Id="rId4"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3.xml"/><Relationship Id="rId1" Type="http://schemas.openxmlformats.org/officeDocument/2006/relationships/tags" Target="../tags/tag252.xml"/><Relationship Id="rId4"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image" Target="../media/image61.png"/><Relationship Id="rId4"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3" Type="http://schemas.openxmlformats.org/officeDocument/2006/relationships/video" Target="NULL" TargetMode="External"/><Relationship Id="rId7" Type="http://schemas.openxmlformats.org/officeDocument/2006/relationships/image" Target="../media/image11.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25.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1.xml"/><Relationship Id="rId1" Type="http://schemas.openxmlformats.org/officeDocument/2006/relationships/tags" Target="../tags/tag260.xml"/><Relationship Id="rId4"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3.xml"/><Relationship Id="rId1" Type="http://schemas.openxmlformats.org/officeDocument/2006/relationships/tags" Target="../tags/tag262.xml"/><Relationship Id="rId4"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5.xml"/><Relationship Id="rId1" Type="http://schemas.openxmlformats.org/officeDocument/2006/relationships/tags" Target="../tags/tag264.xml"/><Relationship Id="rId4"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266.xml"/><Relationship Id="rId4" Type="http://schemas.openxmlformats.org/officeDocument/2006/relationships/image" Target="../media/image5.jpe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68.xml"/><Relationship Id="rId1" Type="http://schemas.openxmlformats.org/officeDocument/2006/relationships/tags" Target="../tags/tag267.xml"/><Relationship Id="rId4"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62.jpeg"/><Relationship Id="rId5" Type="http://schemas.openxmlformats.org/officeDocument/2006/relationships/notesSlide" Target="../notesSlides/notesSlide95.xml"/><Relationship Id="rId4"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74.xml"/><Relationship Id="rId7" Type="http://schemas.openxmlformats.org/officeDocument/2006/relationships/tags" Target="../tags/tag278.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tags" Target="../tags/tag277.xml"/><Relationship Id="rId11" Type="http://schemas.openxmlformats.org/officeDocument/2006/relationships/image" Target="../media/image64.jpeg"/><Relationship Id="rId5" Type="http://schemas.openxmlformats.org/officeDocument/2006/relationships/tags" Target="../tags/tag276.xml"/><Relationship Id="rId10" Type="http://schemas.openxmlformats.org/officeDocument/2006/relationships/image" Target="../media/image63.jpeg"/><Relationship Id="rId4" Type="http://schemas.openxmlformats.org/officeDocument/2006/relationships/tags" Target="../tags/tag275.xml"/><Relationship Id="rId9"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8" Type="http://schemas.openxmlformats.org/officeDocument/2006/relationships/notesSlide" Target="../notesSlides/notesSlide97.xml"/><Relationship Id="rId3" Type="http://schemas.openxmlformats.org/officeDocument/2006/relationships/tags" Target="../tags/tag281.xml"/><Relationship Id="rId7" Type="http://schemas.openxmlformats.org/officeDocument/2006/relationships/slideLayout" Target="../slideLayouts/slideLayout3.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10" Type="http://schemas.openxmlformats.org/officeDocument/2006/relationships/image" Target="../media/image65.jpeg"/><Relationship Id="rId4" Type="http://schemas.openxmlformats.org/officeDocument/2006/relationships/tags" Target="../tags/tag282.xml"/><Relationship Id="rId9" Type="http://schemas.openxmlformats.org/officeDocument/2006/relationships/image" Target="../media/image52.jpe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www.fmcsa.dot.gov/rules-regulations/TOPICS/mep/report/Sleep-MEP-Panel-Recommendations-508.pdf" TargetMode="Externa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hyperlink" Target="http://www.aasmnet.org/Resources/clinicalguidelines/030713.pdf" TargetMode="External"/><Relationship Id="rId5" Type="http://schemas.openxmlformats.org/officeDocument/2006/relationships/hyperlink" Target="http://www.aasmnet.org/Resources/clinicalguidelines/OSA_Adults.pdf" TargetMode="External"/><Relationship Id="rId4"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5" Type="http://schemas.openxmlformats.org/officeDocument/2006/relationships/notesSlide" Target="../notesSlides/notesSlide9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ubtitle 2"/>
          <p:cNvSpPr>
            <a:spLocks noGrp="1"/>
          </p:cNvSpPr>
          <p:nvPr>
            <p:ph type="subTitle" idx="1"/>
            <p:custDataLst>
              <p:tags r:id="rId1"/>
            </p:custDataLst>
          </p:nvPr>
        </p:nvSpPr>
        <p:spPr>
          <a:xfrm>
            <a:off x="304800" y="533400"/>
            <a:ext cx="8839200" cy="1752600"/>
          </a:xfrm>
        </p:spPr>
        <p:txBody>
          <a:bodyPr/>
          <a:lstStyle/>
          <a:p>
            <a:pPr eaLnBrk="1" hangingPunct="1">
              <a:lnSpc>
                <a:spcPts val="4000"/>
              </a:lnSpc>
              <a:spcBef>
                <a:spcPct val="0"/>
              </a:spcBef>
            </a:pPr>
            <a:r>
              <a:rPr lang="fr-FR" sz="4400" dirty="0" smtClean="0">
                <a:solidFill>
                  <a:schemeClr val="bg1"/>
                </a:solidFill>
              </a:rPr>
              <a:t>Module 7 : Gestion des troubles du sommeil par les entreprises de transport routier</a:t>
            </a: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custDataLst>
              <p:tags r:id="rId1"/>
            </p:custDataLst>
          </p:nvPr>
        </p:nvSpPr>
        <p:spPr/>
        <p:txBody>
          <a:bodyPr/>
          <a:lstStyle/>
          <a:p>
            <a:r>
              <a:rPr lang="en-US" smtClean="0">
                <a:solidFill>
                  <a:schemeClr val="bg1"/>
                </a:solidFill>
              </a:rPr>
              <a:t>AOS : mesures préventives</a:t>
            </a:r>
          </a:p>
        </p:txBody>
      </p:sp>
      <p:sp>
        <p:nvSpPr>
          <p:cNvPr id="27650" name="Content Placeholder 2"/>
          <p:cNvSpPr>
            <a:spLocks noGrp="1"/>
          </p:cNvSpPr>
          <p:nvPr>
            <p:ph idx="1"/>
            <p:custDataLst>
              <p:tags r:id="rId2"/>
            </p:custDataLst>
          </p:nvPr>
        </p:nvSpPr>
        <p:spPr/>
        <p:txBody>
          <a:bodyPr/>
          <a:lstStyle/>
          <a:p>
            <a:r>
              <a:rPr lang="fr-CA" sz="2800" dirty="0" smtClean="0"/>
              <a:t>Maintenir un poids santé :</a:t>
            </a:r>
            <a:endParaRPr lang="en-US" sz="2800" dirty="0" smtClean="0"/>
          </a:p>
          <a:p>
            <a:pPr lvl="1"/>
            <a:r>
              <a:rPr lang="fr-CA" dirty="0" smtClean="0"/>
              <a:t>Adopter un régime pauvre en gras.</a:t>
            </a:r>
            <a:endParaRPr lang="en-US" dirty="0" smtClean="0"/>
          </a:p>
          <a:p>
            <a:pPr lvl="1"/>
            <a:r>
              <a:rPr lang="fr-CA" dirty="0" smtClean="0"/>
              <a:t>Faire de l’exercice et demeurer </a:t>
            </a:r>
            <a:br>
              <a:rPr lang="fr-CA" dirty="0" smtClean="0"/>
            </a:br>
            <a:r>
              <a:rPr lang="fr-CA" dirty="0" smtClean="0"/>
              <a:t>physiquement actif.</a:t>
            </a:r>
            <a:endParaRPr lang="en-US" dirty="0" smtClean="0"/>
          </a:p>
          <a:p>
            <a:r>
              <a:rPr lang="fr-CA" sz="2800" dirty="0" smtClean="0"/>
              <a:t>Éviter l’alcool et les sédatifs avant de dormir.</a:t>
            </a:r>
            <a:endParaRPr lang="en-US" sz="2800" dirty="0" smtClean="0"/>
          </a:p>
          <a:p>
            <a:r>
              <a:rPr lang="fr-CA" sz="2800" dirty="0" smtClean="0"/>
              <a:t>Cesser de fumer ou de consommer des produits du tabac.</a:t>
            </a:r>
            <a:endParaRPr lang="en-US" sz="2800" dirty="0" smtClean="0"/>
          </a:p>
          <a:p>
            <a:r>
              <a:rPr lang="fr-CA" sz="2800" dirty="0" smtClean="0"/>
              <a:t>Éviter de dormir sur le dos.</a:t>
            </a:r>
            <a:endParaRPr lang="en-US" sz="2800" dirty="0" smtClean="0"/>
          </a:p>
          <a:p>
            <a:r>
              <a:rPr lang="fr-CA" sz="2800" dirty="0" smtClean="0"/>
              <a:t>Garder les voies respiratoires nasales </a:t>
            </a:r>
            <a:br>
              <a:rPr lang="fr-CA" sz="2800" dirty="0" smtClean="0"/>
            </a:br>
            <a:r>
              <a:rPr lang="fr-CA" sz="2800" dirty="0" smtClean="0"/>
              <a:t>ouvertes.</a:t>
            </a:r>
            <a:endParaRPr lang="en-US" sz="2800" dirty="0" smtClean="0"/>
          </a:p>
          <a:p>
            <a:pPr lvl="1">
              <a:buFont typeface="Arial" charset="0"/>
              <a:buNone/>
            </a:pPr>
            <a:endParaRPr lang="en-US" dirty="0" smtClean="0"/>
          </a:p>
        </p:txBody>
      </p:sp>
      <p:pic>
        <p:nvPicPr>
          <p:cNvPr id="27651" name="Picture 5"/>
          <p:cNvPicPr>
            <a:picLocks noChangeAspect="1"/>
          </p:cNvPicPr>
          <p:nvPr>
            <p:custDataLst>
              <p:tags r:id="rId3"/>
            </p:custDataLst>
          </p:nvPr>
        </p:nvPicPr>
        <p:blipFill>
          <a:blip r:embed="rId6" cstate="print"/>
          <a:srcRect/>
          <a:stretch>
            <a:fillRect/>
          </a:stretch>
        </p:blipFill>
        <p:spPr bwMode="auto">
          <a:xfrm>
            <a:off x="6484938" y="1752600"/>
            <a:ext cx="2286000" cy="1516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custDataLst>
              <p:tags r:id="rId1"/>
            </p:custDataLst>
          </p:nvPr>
        </p:nvSpPr>
        <p:spPr/>
        <p:txBody>
          <a:bodyPr/>
          <a:lstStyle/>
          <a:p>
            <a:r>
              <a:rPr lang="fr-FR" smtClean="0">
                <a:solidFill>
                  <a:schemeClr val="bg1"/>
                </a:solidFill>
              </a:rPr>
              <a:t>Traitement de l’AOS (1 de 2)</a:t>
            </a:r>
            <a:endParaRPr lang="en-US" smtClean="0">
              <a:solidFill>
                <a:schemeClr val="bg1"/>
              </a:solidFill>
            </a:endParaRPr>
          </a:p>
        </p:txBody>
      </p:sp>
      <p:sp>
        <p:nvSpPr>
          <p:cNvPr id="29698" name="Content Placeholder 2"/>
          <p:cNvSpPr>
            <a:spLocks noGrp="1"/>
          </p:cNvSpPr>
          <p:nvPr>
            <p:ph idx="1"/>
            <p:custDataLst>
              <p:tags r:id="rId2"/>
            </p:custDataLst>
          </p:nvPr>
        </p:nvSpPr>
        <p:spPr>
          <a:xfrm>
            <a:off x="485775" y="1447800"/>
            <a:ext cx="8229600" cy="4525963"/>
          </a:xfrm>
        </p:spPr>
        <p:txBody>
          <a:bodyPr/>
          <a:lstStyle/>
          <a:p>
            <a:r>
              <a:rPr lang="fr-CA" sz="2800" dirty="0" smtClean="0"/>
              <a:t>Perte de poids :</a:t>
            </a:r>
            <a:endParaRPr lang="en-US" sz="2800" dirty="0" smtClean="0"/>
          </a:p>
          <a:p>
            <a:pPr lvl="1"/>
            <a:r>
              <a:rPr lang="fr-CA" sz="2400" dirty="0" smtClean="0"/>
              <a:t>Susceptible de diminuer la gravité de l’AOS et de    réduire le ronflement.</a:t>
            </a:r>
            <a:endParaRPr lang="en-US" sz="2400" dirty="0" smtClean="0"/>
          </a:p>
          <a:p>
            <a:r>
              <a:rPr lang="fr-CA" sz="2800" dirty="0" smtClean="0"/>
              <a:t>Appareil buccal ou dentaire :</a:t>
            </a:r>
            <a:endParaRPr lang="en-US" sz="2800" dirty="0" smtClean="0"/>
          </a:p>
          <a:p>
            <a:pPr lvl="1"/>
            <a:r>
              <a:rPr lang="fr-CA" sz="2400" dirty="0" smtClean="0"/>
              <a:t>Porté durant le sommeil pour replacer la mâchoire et garder les voies respiratoires ouvertes.</a:t>
            </a:r>
            <a:endParaRPr lang="en-US" sz="2400" dirty="0" smtClean="0"/>
          </a:p>
          <a:p>
            <a:pPr lvl="1"/>
            <a:r>
              <a:rPr lang="fr-CA" sz="2400" dirty="0" smtClean="0"/>
              <a:t>Recommandé seulement pour l’AOS légère.</a:t>
            </a:r>
            <a:endParaRPr lang="en-US" sz="2400" dirty="0" smtClean="0"/>
          </a:p>
          <a:p>
            <a:r>
              <a:rPr lang="fr-CA" sz="2800" dirty="0" smtClean="0"/>
              <a:t>Chirurgie :</a:t>
            </a:r>
            <a:endParaRPr lang="en-US" sz="2800" dirty="0" smtClean="0"/>
          </a:p>
          <a:p>
            <a:pPr lvl="1"/>
            <a:r>
              <a:rPr lang="fr-CA" sz="2400" dirty="0" smtClean="0"/>
              <a:t>Solution la plus invasive, mais efficace en tant que        complément d’autres traitements pour lutter contre l’AOS.</a:t>
            </a:r>
            <a:endParaRPr lang="en-US" sz="2400" dirty="0" smtClean="0"/>
          </a:p>
        </p:txBody>
      </p:sp>
      <p:pic>
        <p:nvPicPr>
          <p:cNvPr id="29699" name="Picture 5"/>
          <p:cNvPicPr>
            <a:picLocks noChangeAspect="1"/>
          </p:cNvPicPr>
          <p:nvPr>
            <p:custDataLst>
              <p:tags r:id="rId3"/>
            </p:custDataLst>
          </p:nvPr>
        </p:nvPicPr>
        <p:blipFill>
          <a:blip r:embed="rId7" cstate="print"/>
          <a:srcRect/>
          <a:stretch>
            <a:fillRect/>
          </a:stretch>
        </p:blipFill>
        <p:spPr bwMode="auto">
          <a:xfrm>
            <a:off x="7467600" y="1560513"/>
            <a:ext cx="1176338" cy="1568450"/>
          </a:xfrm>
          <a:prstGeom prst="rect">
            <a:avLst/>
          </a:prstGeom>
          <a:noFill/>
          <a:ln w="9525">
            <a:noFill/>
            <a:miter lim="800000"/>
            <a:headEnd/>
            <a:tailEnd/>
          </a:ln>
        </p:spPr>
      </p:pic>
      <p:pic>
        <p:nvPicPr>
          <p:cNvPr id="29700" name="Picture 6"/>
          <p:cNvPicPr>
            <a:picLocks noChangeAspect="1"/>
          </p:cNvPicPr>
          <p:nvPr>
            <p:custDataLst>
              <p:tags r:id="rId4"/>
            </p:custDataLst>
          </p:nvPr>
        </p:nvPicPr>
        <p:blipFill>
          <a:blip r:embed="rId8" cstate="print"/>
          <a:srcRect/>
          <a:stretch>
            <a:fillRect/>
          </a:stretch>
        </p:blipFill>
        <p:spPr bwMode="auto">
          <a:xfrm>
            <a:off x="7086600" y="3810000"/>
            <a:ext cx="1722438"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custDataLst>
              <p:tags r:id="rId1"/>
            </p:custDataLst>
          </p:nvPr>
        </p:nvSpPr>
        <p:spPr/>
        <p:txBody>
          <a:bodyPr/>
          <a:lstStyle/>
          <a:p>
            <a:r>
              <a:rPr lang="fr-FR" dirty="0" smtClean="0">
                <a:solidFill>
                  <a:schemeClr val="bg1"/>
                </a:solidFill>
              </a:rPr>
              <a:t>Traitement de l’AOS (2 de 2)</a:t>
            </a:r>
            <a:endParaRPr lang="en-US" dirty="0" smtClean="0">
              <a:solidFill>
                <a:schemeClr val="bg1"/>
              </a:solidFill>
            </a:endParaRPr>
          </a:p>
        </p:txBody>
      </p:sp>
      <p:sp>
        <p:nvSpPr>
          <p:cNvPr id="4" name="TextBox 3"/>
          <p:cNvSpPr txBox="1"/>
          <p:nvPr>
            <p:custDataLst>
              <p:tags r:id="rId2"/>
            </p:custDataLst>
          </p:nvPr>
        </p:nvSpPr>
        <p:spPr>
          <a:xfrm>
            <a:off x="485775" y="1746250"/>
            <a:ext cx="8347075" cy="1524000"/>
          </a:xfrm>
          <a:prstGeom prst="rect">
            <a:avLst/>
          </a:prstGeom>
          <a:noFill/>
        </p:spPr>
        <p:txBody>
          <a:bodyPr>
            <a:spAutoFit/>
          </a:bodyPr>
          <a:lstStyle/>
          <a:p>
            <a:pPr marL="457200" indent="-457200">
              <a:buFont typeface="Arial" pitchFamily="34" charset="0"/>
              <a:buChar char="•"/>
              <a:defRPr/>
            </a:pPr>
            <a:r>
              <a:rPr lang="fr-CA" sz="2800" dirty="0">
                <a:latin typeface="+mn-lt"/>
              </a:rPr>
              <a:t>Appareil à pression d’air positive (PAP) :</a:t>
            </a:r>
            <a:endParaRPr lang="en-US" sz="2800" dirty="0">
              <a:latin typeface="+mn-lt"/>
            </a:endParaRPr>
          </a:p>
          <a:p>
            <a:pPr marL="800100" lvl="1" indent="-342900">
              <a:buFont typeface="Lucida Grande"/>
              <a:buChar char="–"/>
              <a:defRPr/>
            </a:pPr>
            <a:r>
              <a:rPr lang="fr-CA" sz="2400" dirty="0">
                <a:latin typeface="+mn-lt"/>
              </a:rPr>
              <a:t>	Fournit de l’air pressurisé aux voies respiratoires afin de 	prévenir leur affaissement et le ronflement.</a:t>
            </a:r>
            <a:endParaRPr lang="en-US" sz="2400" dirty="0">
              <a:latin typeface="+mn-lt"/>
            </a:endParaRPr>
          </a:p>
          <a:p>
            <a:pPr>
              <a:defRPr/>
            </a:pPr>
            <a:endParaRPr lang="en-US" dirty="0"/>
          </a:p>
        </p:txBody>
      </p:sp>
      <p:pic>
        <p:nvPicPr>
          <p:cNvPr id="31747" name="Picture 4" descr="PAP.jpg"/>
          <p:cNvPicPr>
            <a:picLocks noChangeAspect="1"/>
          </p:cNvPicPr>
          <p:nvPr>
            <p:custDataLst>
              <p:tags r:id="rId3"/>
            </p:custDataLst>
          </p:nvPr>
        </p:nvPicPr>
        <p:blipFill>
          <a:blip r:embed="rId6" cstate="print"/>
          <a:srcRect/>
          <a:stretch>
            <a:fillRect/>
          </a:stretch>
        </p:blipFill>
        <p:spPr bwMode="auto">
          <a:xfrm>
            <a:off x="2819400" y="3429000"/>
            <a:ext cx="4038600" cy="269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custDataLst>
              <p:tags r:id="rId1"/>
            </p:custDataLst>
          </p:nvPr>
        </p:nvSpPr>
        <p:spPr/>
        <p:txBody>
          <a:bodyPr/>
          <a:lstStyle/>
          <a:p>
            <a:r>
              <a:rPr lang="fr-FR" sz="3600" dirty="0" smtClean="0">
                <a:solidFill>
                  <a:schemeClr val="bg1"/>
                </a:solidFill>
              </a:rPr>
              <a:t>Obstacles au respect du traitement de l’AOS avec un appareil PAP</a:t>
            </a:r>
            <a:endParaRPr lang="en-US" sz="3600" dirty="0" smtClean="0">
              <a:solidFill>
                <a:schemeClr val="bg1"/>
              </a:solidFill>
            </a:endParaRPr>
          </a:p>
        </p:txBody>
      </p:sp>
      <p:sp>
        <p:nvSpPr>
          <p:cNvPr id="33794" name="Content Placeholder 2"/>
          <p:cNvSpPr>
            <a:spLocks noGrp="1"/>
          </p:cNvSpPr>
          <p:nvPr>
            <p:ph idx="1"/>
            <p:custDataLst>
              <p:tags r:id="rId2"/>
            </p:custDataLst>
          </p:nvPr>
        </p:nvSpPr>
        <p:spPr/>
        <p:txBody>
          <a:bodyPr/>
          <a:lstStyle/>
          <a:p>
            <a:r>
              <a:rPr lang="fr-CA" sz="2800" dirty="0" smtClean="0"/>
              <a:t>Difficulté à dormir</a:t>
            </a:r>
            <a:endParaRPr lang="en-US" sz="2800" dirty="0" smtClean="0"/>
          </a:p>
          <a:p>
            <a:r>
              <a:rPr lang="fr-CA" sz="2800" dirty="0" smtClean="0"/>
              <a:t>Ajustement inapproprié ou inconfortable 	                 du masque</a:t>
            </a:r>
            <a:endParaRPr lang="en-US" sz="2800" dirty="0" smtClean="0"/>
          </a:p>
          <a:p>
            <a:r>
              <a:rPr lang="fr-CA" sz="2800" dirty="0" smtClean="0"/>
              <a:t>Effets secondaires désagréables :</a:t>
            </a:r>
            <a:endParaRPr lang="en-US" sz="2800" dirty="0" smtClean="0"/>
          </a:p>
          <a:p>
            <a:pPr lvl="1"/>
            <a:r>
              <a:rPr lang="fr-CA" sz="2400" dirty="0" smtClean="0"/>
              <a:t>Irritation cutanée, congestion ou écoulement nasal, yeux secs ou sensation de suffocation</a:t>
            </a:r>
            <a:endParaRPr lang="en-US" sz="2400" dirty="0" smtClean="0"/>
          </a:p>
          <a:p>
            <a:r>
              <a:rPr lang="fr-CA" sz="2800" dirty="0" smtClean="0"/>
              <a:t>Humidification inappropriée de l’air</a:t>
            </a:r>
            <a:endParaRPr lang="en-US" sz="2800" dirty="0" smtClean="0"/>
          </a:p>
          <a:p>
            <a:r>
              <a:rPr lang="fr-CA" sz="2800" dirty="0" smtClean="0"/>
              <a:t>Nettoyage ou entretien agaçants</a:t>
            </a:r>
            <a:endParaRPr lang="en-US" sz="2800" dirty="0" smtClean="0"/>
          </a:p>
          <a:p>
            <a:r>
              <a:rPr lang="fr-CA" sz="2800" dirty="0" smtClean="0"/>
              <a:t>Obligation d’être branché à une machine</a:t>
            </a:r>
            <a:endParaRPr lang="en-US" sz="2800" dirty="0" smtClean="0"/>
          </a:p>
        </p:txBody>
      </p:sp>
      <p:pic>
        <p:nvPicPr>
          <p:cNvPr id="33795" name="Picture 5"/>
          <p:cNvPicPr>
            <a:picLocks noChangeAspect="1"/>
          </p:cNvPicPr>
          <p:nvPr>
            <p:custDataLst>
              <p:tags r:id="rId3"/>
            </p:custDataLst>
          </p:nvPr>
        </p:nvPicPr>
        <p:blipFill>
          <a:blip r:embed="rId7" cstate="print"/>
          <a:srcRect/>
          <a:stretch>
            <a:fillRect/>
          </a:stretch>
        </p:blipFill>
        <p:spPr bwMode="auto">
          <a:xfrm>
            <a:off x="7135813" y="2057400"/>
            <a:ext cx="1779587" cy="1298575"/>
          </a:xfrm>
          <a:prstGeom prst="rect">
            <a:avLst/>
          </a:prstGeom>
          <a:noFill/>
          <a:ln w="9525">
            <a:noFill/>
            <a:miter lim="800000"/>
            <a:headEnd/>
            <a:tailEnd/>
          </a:ln>
        </p:spPr>
      </p:pic>
      <p:pic>
        <p:nvPicPr>
          <p:cNvPr id="33796" name="Picture 6"/>
          <p:cNvPicPr>
            <a:picLocks noChangeAspect="1"/>
          </p:cNvPicPr>
          <p:nvPr>
            <p:custDataLst>
              <p:tags r:id="rId4"/>
            </p:custDataLst>
          </p:nvPr>
        </p:nvPicPr>
        <p:blipFill>
          <a:blip r:embed="rId8" cstate="print"/>
          <a:srcRect/>
          <a:stretch>
            <a:fillRect/>
          </a:stretch>
        </p:blipFill>
        <p:spPr bwMode="auto">
          <a:xfrm>
            <a:off x="7153275" y="4800600"/>
            <a:ext cx="1944688" cy="1287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custDataLst>
              <p:tags r:id="rId1"/>
            </p:custDataLst>
          </p:nvPr>
        </p:nvSpPr>
        <p:spPr/>
        <p:txBody>
          <a:bodyPr/>
          <a:lstStyle/>
          <a:p>
            <a:r>
              <a:rPr lang="fr-FR" dirty="0" smtClean="0">
                <a:solidFill>
                  <a:schemeClr val="bg1"/>
                </a:solidFill>
              </a:rPr>
              <a:t>Leçon 1 : Évaluation des acquis</a:t>
            </a:r>
            <a:endParaRPr lang="en-US" dirty="0" smtClean="0">
              <a:solidFill>
                <a:schemeClr val="bg1"/>
              </a:solidFill>
            </a:endParaRPr>
          </a:p>
        </p:txBody>
      </p:sp>
      <p:sp>
        <p:nvSpPr>
          <p:cNvPr id="35842" name="Content Placeholder 1"/>
          <p:cNvSpPr>
            <a:spLocks noGrp="1"/>
          </p:cNvSpPr>
          <p:nvPr>
            <p:ph idx="1"/>
            <p:custDataLst>
              <p:tags r:id="rId2"/>
            </p:custDataLst>
          </p:nvPr>
        </p:nvSpPr>
        <p:spPr/>
        <p:txBody>
          <a:bodyPr/>
          <a:lstStyle/>
          <a:p>
            <a:pPr marL="514350" indent="-514350">
              <a:buFont typeface="Calibri" pitchFamily="34" charset="0"/>
              <a:buAutoNum type="arabicPeriod"/>
            </a:pPr>
            <a:r>
              <a:rPr lang="fr-CA" dirty="0" smtClean="0"/>
              <a:t>Lequel de ces symptômes est commun à de nombreux troubles du sommeil?</a:t>
            </a:r>
            <a:endParaRPr lang="en-US" sz="2800" dirty="0" smtClean="0"/>
          </a:p>
          <a:p>
            <a:pPr marL="971550" lvl="1" indent="-514350">
              <a:buFont typeface="Calibri" pitchFamily="34" charset="0"/>
              <a:buAutoNum type="alphaLcParenR"/>
            </a:pPr>
            <a:r>
              <a:rPr lang="fr-CA" dirty="0" smtClean="0"/>
              <a:t>Somnolence diurne excessive</a:t>
            </a:r>
            <a:r>
              <a:rPr lang="en-US" dirty="0" smtClean="0"/>
              <a:t> (SDE).</a:t>
            </a:r>
            <a:endParaRPr lang="en-US" sz="2400" dirty="0" smtClean="0"/>
          </a:p>
          <a:p>
            <a:pPr marL="971550" lvl="1" indent="-514350">
              <a:buFont typeface="Calibri" pitchFamily="34" charset="0"/>
              <a:buAutoNum type="alphaLcParenR"/>
            </a:pPr>
            <a:r>
              <a:rPr lang="fr-CA" dirty="0" smtClean="0"/>
              <a:t>Inconfort des jambes.</a:t>
            </a:r>
            <a:endParaRPr lang="en-US" sz="2400" dirty="0" smtClean="0"/>
          </a:p>
          <a:p>
            <a:pPr marL="971550" lvl="1" indent="-514350">
              <a:buFont typeface="Calibri" pitchFamily="34" charset="0"/>
              <a:buAutoNum type="alphaLcParenR"/>
            </a:pPr>
            <a:r>
              <a:rPr lang="fr-CA" dirty="0" smtClean="0"/>
              <a:t>Énergie excessive.</a:t>
            </a:r>
            <a:endParaRPr lang="en-US" sz="2400" dirty="0" smtClean="0"/>
          </a:p>
          <a:p>
            <a:pPr marL="971550" lvl="1" indent="-514350">
              <a:buFont typeface="Calibri" pitchFamily="34" charset="0"/>
              <a:buAutoNum type="alphaLcParenR"/>
            </a:pPr>
            <a:r>
              <a:rPr lang="fr-CA" dirty="0" smtClean="0"/>
              <a:t>Longue durée de sommeil.</a:t>
            </a:r>
            <a:endParaRPr lang="en-US" sz="2400" dirty="0" smtClean="0"/>
          </a:p>
          <a:p>
            <a:pPr marL="971550" lvl="1" indent="-514350">
              <a:buFont typeface="Arial" charset="0"/>
              <a:buNone/>
            </a:pPr>
            <a:endParaRPr lang="en-US" dirty="0" smtClean="0"/>
          </a:p>
          <a:p>
            <a:pPr marL="971550" lvl="1" indent="-514350">
              <a:buFont typeface="Arial" charset="0"/>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custDataLst>
              <p:tags r:id="rId1"/>
            </p:custDataLst>
          </p:nvPr>
        </p:nvSpPr>
        <p:spPr/>
        <p:txBody>
          <a:bodyPr/>
          <a:lstStyle/>
          <a:p>
            <a:r>
              <a:rPr lang="fr-FR" sz="4000" dirty="0" smtClean="0">
                <a:solidFill>
                  <a:schemeClr val="bg1"/>
                </a:solidFill>
              </a:rPr>
              <a:t>Leçon 1 : Évaluation des acquis (suite)</a:t>
            </a:r>
            <a:endParaRPr lang="en-US" sz="4000" dirty="0" smtClean="0">
              <a:solidFill>
                <a:schemeClr val="bg1"/>
              </a:solidFill>
            </a:endParaRPr>
          </a:p>
        </p:txBody>
      </p:sp>
      <p:sp>
        <p:nvSpPr>
          <p:cNvPr id="37890" name="Content Placeholder 2"/>
          <p:cNvSpPr>
            <a:spLocks noGrp="1"/>
          </p:cNvSpPr>
          <p:nvPr>
            <p:ph idx="1"/>
            <p:custDataLst>
              <p:tags r:id="rId2"/>
            </p:custDataLst>
          </p:nvPr>
        </p:nvSpPr>
        <p:spPr/>
        <p:txBody>
          <a:bodyPr/>
          <a:lstStyle/>
          <a:p>
            <a:pPr marL="514350" indent="-514350">
              <a:buFont typeface="Calibri" pitchFamily="34" charset="0"/>
              <a:buAutoNum type="arabicPeriod" startAt="2"/>
            </a:pPr>
            <a:r>
              <a:rPr lang="fr-CA" smtClean="0"/>
              <a:t>Lequel de ces signes ou symptômes n’est </a:t>
            </a:r>
            <a:r>
              <a:rPr lang="fr-CA" b="1" smtClean="0"/>
              <a:t>PAS</a:t>
            </a:r>
            <a:r>
              <a:rPr lang="fr-CA" smtClean="0"/>
              <a:t> un signe ou un symptôme de l’apnée obstructive du sommeil (AOS)?</a:t>
            </a:r>
            <a:endParaRPr lang="en-US" sz="2800" smtClean="0"/>
          </a:p>
          <a:p>
            <a:pPr marL="971550" lvl="1" indent="-514350">
              <a:buFont typeface="Calibri" pitchFamily="34" charset="0"/>
              <a:buAutoNum type="alphaLcParenR"/>
            </a:pPr>
            <a:r>
              <a:rPr lang="fr-CA" smtClean="0"/>
              <a:t>Ronflement fort, perturbateur.</a:t>
            </a:r>
            <a:endParaRPr lang="en-US" sz="2400" smtClean="0"/>
          </a:p>
          <a:p>
            <a:pPr marL="971550" lvl="1" indent="-514350">
              <a:buFont typeface="Calibri" pitchFamily="34" charset="0"/>
              <a:buAutoNum type="alphaLcParenR"/>
            </a:pPr>
            <a:r>
              <a:rPr lang="fr-CA" smtClean="0"/>
              <a:t>Sommeil non réparateur.</a:t>
            </a:r>
            <a:endParaRPr lang="en-US" sz="2400" smtClean="0"/>
          </a:p>
          <a:p>
            <a:pPr marL="971550" lvl="1" indent="-514350">
              <a:buFont typeface="Calibri" pitchFamily="34" charset="0"/>
              <a:buAutoNum type="alphaLcParenR"/>
            </a:pPr>
            <a:r>
              <a:rPr lang="fr-CA" smtClean="0"/>
              <a:t>Somnolence diurne excessive et fatigue.</a:t>
            </a:r>
            <a:endParaRPr lang="en-US" sz="2400" smtClean="0"/>
          </a:p>
          <a:p>
            <a:pPr marL="971550" lvl="1" indent="-514350">
              <a:buFont typeface="Calibri" pitchFamily="34" charset="0"/>
              <a:buAutoNum type="alphaLcParenR"/>
            </a:pPr>
            <a:r>
              <a:rPr lang="fr-CA" smtClean="0"/>
              <a:t>Amélioration de la mémoire.</a:t>
            </a: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custDataLst>
              <p:tags r:id="rId1"/>
            </p:custDataLst>
          </p:nvPr>
        </p:nvSpPr>
        <p:spPr/>
        <p:txBody>
          <a:bodyPr/>
          <a:lstStyle/>
          <a:p>
            <a:r>
              <a:rPr lang="fr-FR" sz="4000" dirty="0" smtClean="0">
                <a:solidFill>
                  <a:schemeClr val="bg1"/>
                </a:solidFill>
              </a:rPr>
              <a:t>Leçon 1 : Évaluation des acquis (suite)</a:t>
            </a:r>
            <a:endParaRPr lang="en-US" sz="4000" dirty="0" smtClean="0">
              <a:solidFill>
                <a:schemeClr val="bg1"/>
              </a:solidFill>
            </a:endParaRPr>
          </a:p>
        </p:txBody>
      </p:sp>
      <p:sp>
        <p:nvSpPr>
          <p:cNvPr id="39938" name="Content Placeholder 2"/>
          <p:cNvSpPr>
            <a:spLocks noGrp="1"/>
          </p:cNvSpPr>
          <p:nvPr>
            <p:ph idx="1"/>
            <p:custDataLst>
              <p:tags r:id="rId2"/>
            </p:custDataLst>
          </p:nvPr>
        </p:nvSpPr>
        <p:spPr/>
        <p:txBody>
          <a:bodyPr/>
          <a:lstStyle/>
          <a:p>
            <a:pPr marL="514350" indent="-514350">
              <a:buFont typeface="Calibri" pitchFamily="34" charset="0"/>
              <a:buAutoNum type="arabicPeriod" startAt="3"/>
            </a:pPr>
            <a:r>
              <a:rPr lang="fr-CA" dirty="0" smtClean="0"/>
              <a:t>Quelles mesures préventives peuvent être prises pour éviter ou atténuer les symptômes de l’AOS?</a:t>
            </a:r>
            <a:endParaRPr lang="en-US" sz="2800" dirty="0" smtClean="0"/>
          </a:p>
          <a:p>
            <a:pPr marL="971550" lvl="1" indent="-514350">
              <a:buFont typeface="Calibri" pitchFamily="34" charset="0"/>
              <a:buAutoNum type="alphaLcParenR"/>
            </a:pPr>
            <a:r>
              <a:rPr lang="fr-CA" dirty="0" smtClean="0"/>
              <a:t>Atteindre un poids santé, adopter un régime pauvre en gras et faire de l’exercice.</a:t>
            </a:r>
            <a:endParaRPr lang="en-US" sz="2400" dirty="0" smtClean="0"/>
          </a:p>
          <a:p>
            <a:pPr marL="971550" lvl="1" indent="-514350">
              <a:buFont typeface="Calibri" pitchFamily="34" charset="0"/>
              <a:buAutoNum type="alphaLcParenR"/>
            </a:pPr>
            <a:r>
              <a:rPr lang="fr-CA" dirty="0" smtClean="0"/>
              <a:t>Boire de l’alcool avant d’aller dormir.</a:t>
            </a:r>
            <a:endParaRPr lang="en-US" sz="2400" dirty="0" smtClean="0"/>
          </a:p>
          <a:p>
            <a:pPr marL="971550" lvl="1" indent="-514350">
              <a:buFont typeface="Calibri" pitchFamily="34" charset="0"/>
              <a:buAutoNum type="alphaLcParenR"/>
            </a:pPr>
            <a:r>
              <a:rPr lang="fr-CA" dirty="0" smtClean="0"/>
              <a:t>Consommer des produits du tabac.</a:t>
            </a:r>
            <a:endParaRPr lang="en-US" sz="2400" dirty="0" smtClean="0"/>
          </a:p>
          <a:p>
            <a:pPr marL="971550" lvl="1" indent="-514350">
              <a:buFont typeface="Calibri" pitchFamily="34" charset="0"/>
              <a:buAutoNum type="alphaLcParenR"/>
            </a:pPr>
            <a:r>
              <a:rPr lang="fr-CA" dirty="0" smtClean="0"/>
              <a:t>Dormir sur le dos.</a:t>
            </a: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custDataLst>
              <p:tags r:id="rId1"/>
            </p:custDataLst>
          </p:nvPr>
        </p:nvSpPr>
        <p:spPr>
          <a:xfrm>
            <a:off x="457200" y="304800"/>
            <a:ext cx="8229600" cy="1143000"/>
          </a:xfrm>
        </p:spPr>
        <p:txBody>
          <a:bodyPr/>
          <a:lstStyle/>
          <a:p>
            <a:r>
              <a:rPr lang="fr-FR" sz="4000" dirty="0" smtClean="0">
                <a:solidFill>
                  <a:schemeClr val="bg1"/>
                </a:solidFill>
              </a:rPr>
              <a:t>Leçon 1 : Évaluation des acquis (suite)</a:t>
            </a:r>
            <a:endParaRPr lang="en-US" sz="4000" dirty="0" smtClean="0">
              <a:solidFill>
                <a:schemeClr val="bg1"/>
              </a:solidFill>
            </a:endParaRPr>
          </a:p>
        </p:txBody>
      </p:sp>
      <p:sp>
        <p:nvSpPr>
          <p:cNvPr id="41986" name="Content Placeholder 2"/>
          <p:cNvSpPr>
            <a:spLocks noGrp="1"/>
          </p:cNvSpPr>
          <p:nvPr>
            <p:ph idx="1"/>
            <p:custDataLst>
              <p:tags r:id="rId2"/>
            </p:custDataLst>
          </p:nvPr>
        </p:nvSpPr>
        <p:spPr/>
        <p:txBody>
          <a:bodyPr/>
          <a:lstStyle/>
          <a:p>
            <a:pPr marL="514350" indent="-514350">
              <a:buFont typeface="Calibri" pitchFamily="34" charset="0"/>
              <a:buAutoNum type="arabicPeriod" startAt="4"/>
            </a:pPr>
            <a:r>
              <a:rPr lang="fr-CA" dirty="0" smtClean="0"/>
              <a:t>Lequel des traitements suivants est considéré comme étant le plus efficace pour l’AOS?</a:t>
            </a:r>
            <a:endParaRPr lang="en-US" sz="2800" dirty="0" smtClean="0"/>
          </a:p>
          <a:p>
            <a:pPr marL="971550" lvl="1" indent="-514350">
              <a:buFont typeface="Calibri" pitchFamily="34" charset="0"/>
              <a:buAutoNum type="alphaLcParenR"/>
            </a:pPr>
            <a:r>
              <a:rPr lang="fr-CA" dirty="0" smtClean="0"/>
              <a:t>Perte de poids.</a:t>
            </a:r>
            <a:endParaRPr lang="en-US" sz="2400" dirty="0" smtClean="0"/>
          </a:p>
          <a:p>
            <a:pPr marL="971550" lvl="1" indent="-514350">
              <a:buFont typeface="Calibri" pitchFamily="34" charset="0"/>
              <a:buAutoNum type="alphaLcParenR"/>
            </a:pPr>
            <a:r>
              <a:rPr lang="fr-CA" dirty="0" smtClean="0"/>
              <a:t>Appareil à pression d’air positive (PAP).</a:t>
            </a:r>
            <a:endParaRPr lang="en-US" sz="2400" dirty="0" smtClean="0"/>
          </a:p>
          <a:p>
            <a:pPr marL="971550" lvl="1" indent="-514350">
              <a:buFont typeface="Calibri" pitchFamily="34" charset="0"/>
              <a:buAutoNum type="alphaLcParenR"/>
            </a:pPr>
            <a:r>
              <a:rPr lang="fr-CA" dirty="0" smtClean="0"/>
              <a:t>Appareil dentaire.</a:t>
            </a:r>
            <a:endParaRPr lang="en-US" sz="2400" dirty="0" smtClean="0"/>
          </a:p>
          <a:p>
            <a:pPr marL="971550" lvl="1" indent="-514350">
              <a:buFont typeface="Calibri" pitchFamily="34" charset="0"/>
              <a:buAutoNum type="alphaLcParenR"/>
            </a:pPr>
            <a:r>
              <a:rPr lang="fr-CA" dirty="0" smtClean="0"/>
              <a:t>Chirurgie.</a:t>
            </a:r>
            <a:endParaRPr lang="en-US" sz="2400" dirty="0" smtClean="0"/>
          </a:p>
          <a:p>
            <a:pPr marL="971550" lvl="1" indent="-514350">
              <a:buFont typeface="Arial" charset="0"/>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custDataLst>
              <p:tags r:id="rId1"/>
            </p:custDataLst>
          </p:nvPr>
        </p:nvSpPr>
        <p:spPr/>
        <p:txBody>
          <a:bodyPr/>
          <a:lstStyle/>
          <a:p>
            <a:r>
              <a:rPr lang="fr-FR" sz="4000" dirty="0" smtClean="0">
                <a:solidFill>
                  <a:schemeClr val="bg1"/>
                </a:solidFill>
              </a:rPr>
              <a:t>Leçon 1 : Évaluation des acquis (suite)</a:t>
            </a:r>
            <a:endParaRPr lang="en-US" sz="4000" dirty="0" smtClean="0">
              <a:solidFill>
                <a:schemeClr val="bg1"/>
              </a:solidFill>
            </a:endParaRPr>
          </a:p>
        </p:txBody>
      </p:sp>
      <p:sp>
        <p:nvSpPr>
          <p:cNvPr id="44034" name="Content Placeholder 2"/>
          <p:cNvSpPr>
            <a:spLocks noGrp="1"/>
          </p:cNvSpPr>
          <p:nvPr>
            <p:ph idx="1"/>
            <p:custDataLst>
              <p:tags r:id="rId2"/>
            </p:custDataLst>
          </p:nvPr>
        </p:nvSpPr>
        <p:spPr/>
        <p:txBody>
          <a:bodyPr/>
          <a:lstStyle/>
          <a:p>
            <a:pPr marL="514350" indent="-514350">
              <a:buFont typeface="Calibri" pitchFamily="34" charset="0"/>
              <a:buAutoNum type="arabicPeriod" startAt="5"/>
            </a:pPr>
            <a:r>
              <a:rPr lang="fr-CA" dirty="0" smtClean="0"/>
              <a:t>Lequel des éléments suivants est un obstacle au respect du traitement avec un appareil PAP pour l’AOS?</a:t>
            </a:r>
            <a:endParaRPr lang="en-US" sz="2800" dirty="0" smtClean="0"/>
          </a:p>
          <a:p>
            <a:pPr marL="971550" lvl="1" indent="-514350">
              <a:buFont typeface="Calibri" pitchFamily="34" charset="0"/>
              <a:buAutoNum type="alphaLcParenR"/>
            </a:pPr>
            <a:r>
              <a:rPr lang="fr-CA" dirty="0" smtClean="0"/>
              <a:t>Un bon sommeil.</a:t>
            </a:r>
            <a:endParaRPr lang="en-US" sz="2400" dirty="0" smtClean="0"/>
          </a:p>
          <a:p>
            <a:pPr marL="971550" lvl="1" indent="-514350">
              <a:buFont typeface="Calibri" pitchFamily="34" charset="0"/>
              <a:buAutoNum type="alphaLcParenR"/>
            </a:pPr>
            <a:r>
              <a:rPr lang="fr-CA" dirty="0" smtClean="0"/>
              <a:t>Un bon ajustement du masque.</a:t>
            </a:r>
            <a:endParaRPr lang="en-US" sz="2400" dirty="0" smtClean="0"/>
          </a:p>
          <a:p>
            <a:pPr marL="971550" lvl="1" indent="-514350">
              <a:buFont typeface="Calibri" pitchFamily="34" charset="0"/>
              <a:buAutoNum type="alphaLcParenR"/>
            </a:pPr>
            <a:r>
              <a:rPr lang="fr-CA" dirty="0" smtClean="0"/>
              <a:t>Des effets secondaires désagréables.</a:t>
            </a:r>
            <a:endParaRPr lang="en-US" sz="2400" dirty="0" smtClean="0"/>
          </a:p>
          <a:p>
            <a:pPr marL="971550" lvl="1" indent="-514350">
              <a:buFont typeface="Calibri" pitchFamily="34" charset="0"/>
              <a:buAutoNum type="alphaLcParenR"/>
            </a:pPr>
            <a:r>
              <a:rPr lang="fr-CA" dirty="0" smtClean="0"/>
              <a:t>Le fait d’aimer utiliser l’appareil PAP.</a:t>
            </a: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081" name="Title 1"/>
          <p:cNvSpPr>
            <a:spLocks noGrp="1"/>
          </p:cNvSpPr>
          <p:nvPr>
            <p:ph type="ctrTitle"/>
            <p:custDataLst>
              <p:tags r:id="rId1"/>
            </p:custDataLst>
          </p:nvPr>
        </p:nvSpPr>
        <p:spPr>
          <a:xfrm>
            <a:off x="0" y="1600200"/>
            <a:ext cx="9144000" cy="1676400"/>
          </a:xfrm>
          <a:solidFill>
            <a:srgbClr val="C00000">
              <a:alpha val="59999"/>
            </a:srgbClr>
          </a:solidFill>
          <a:ln w="9525" cmpd="sng"/>
        </p:spPr>
        <p:txBody>
          <a:bodyPr>
            <a:normAutofit fontScale="90000"/>
          </a:bodyPr>
          <a:lstStyle/>
          <a:p>
            <a:r>
              <a:rPr lang="fr-FR" dirty="0" smtClean="0">
                <a:solidFill>
                  <a:schemeClr val="bg1"/>
                </a:solidFill>
              </a:rPr>
              <a:t>Leçon 2 : Les responsabilités de l’entreprise dans la gestion des troubles du sommeil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custDataLst>
              <p:tags r:id="rId1"/>
            </p:custDataLst>
          </p:nvPr>
        </p:nvSpPr>
        <p:spPr/>
        <p:txBody>
          <a:bodyPr/>
          <a:lstStyle/>
          <a:p>
            <a:r>
              <a:rPr lang="en-US" smtClean="0">
                <a:solidFill>
                  <a:schemeClr val="bg1"/>
                </a:solidFill>
              </a:rPr>
              <a:t>Liste des sigles</a:t>
            </a:r>
          </a:p>
        </p:txBody>
      </p:sp>
      <p:sp>
        <p:nvSpPr>
          <p:cNvPr id="11266" name="Content Placeholder 2"/>
          <p:cNvSpPr>
            <a:spLocks noGrp="1"/>
          </p:cNvSpPr>
          <p:nvPr>
            <p:ph sz="half" idx="1"/>
            <p:custDataLst>
              <p:tags r:id="rId2"/>
            </p:custDataLst>
          </p:nvPr>
        </p:nvSpPr>
        <p:spPr/>
        <p:txBody>
          <a:bodyPr/>
          <a:lstStyle/>
          <a:p>
            <a:r>
              <a:rPr lang="en-US" sz="2400" dirty="0" smtClean="0"/>
              <a:t>AASM : American Academy of Sleep Medicine</a:t>
            </a:r>
          </a:p>
          <a:p>
            <a:r>
              <a:rPr lang="en-US" sz="2400" dirty="0" smtClean="0"/>
              <a:t>AOS : </a:t>
            </a:r>
            <a:r>
              <a:rPr lang="en-US" sz="2400" dirty="0" err="1" smtClean="0"/>
              <a:t>Apn</a:t>
            </a:r>
            <a:r>
              <a:rPr lang="fr-CA" sz="2400" dirty="0" smtClean="0"/>
              <a:t>é</a:t>
            </a:r>
            <a:r>
              <a:rPr lang="en-US" sz="2400" dirty="0" smtClean="0"/>
              <a:t>e obstructive du </a:t>
            </a:r>
            <a:r>
              <a:rPr lang="en-US" sz="2400" dirty="0" err="1" smtClean="0"/>
              <a:t>sommeil</a:t>
            </a:r>
            <a:endParaRPr lang="en-US" sz="2400" dirty="0" smtClean="0"/>
          </a:p>
          <a:p>
            <a:r>
              <a:rPr lang="en-US" sz="2400" dirty="0" smtClean="0"/>
              <a:t>FMCSA : </a:t>
            </a:r>
            <a:r>
              <a:rPr lang="fr-FR" sz="2400" dirty="0" err="1" smtClean="0"/>
              <a:t>Federal</a:t>
            </a:r>
            <a:r>
              <a:rPr lang="fr-FR" sz="2400" dirty="0" smtClean="0"/>
              <a:t> </a:t>
            </a:r>
            <a:r>
              <a:rPr lang="fr-FR" sz="2400" dirty="0" err="1" smtClean="0"/>
              <a:t>Motor</a:t>
            </a:r>
            <a:r>
              <a:rPr lang="fr-FR" sz="2400" dirty="0" smtClean="0"/>
              <a:t> Carrier </a:t>
            </a:r>
            <a:r>
              <a:rPr lang="fr-FR" sz="2400" dirty="0" err="1" smtClean="0"/>
              <a:t>Safety</a:t>
            </a:r>
            <a:r>
              <a:rPr lang="fr-FR" sz="2400" dirty="0" smtClean="0"/>
              <a:t> Administration</a:t>
            </a:r>
          </a:p>
          <a:p>
            <a:r>
              <a:rPr lang="fr-FR" sz="2400" dirty="0" smtClean="0"/>
              <a:t>IAH : Indice d’apnée-</a:t>
            </a:r>
            <a:r>
              <a:rPr lang="fr-FR" sz="2400" dirty="0" err="1" smtClean="0"/>
              <a:t>hypopnée</a:t>
            </a:r>
            <a:endParaRPr lang="fr-FR" sz="2400" dirty="0" smtClean="0"/>
          </a:p>
          <a:p>
            <a:r>
              <a:rPr lang="fr-FR" sz="2400" dirty="0" smtClean="0"/>
              <a:t>IMC : Indice de masse corporelle</a:t>
            </a:r>
            <a:endParaRPr lang="fr-CA" sz="2400" dirty="0" smtClean="0"/>
          </a:p>
          <a:p>
            <a:pPr>
              <a:buFont typeface="Arial" charset="0"/>
              <a:buNone/>
            </a:pPr>
            <a:endParaRPr lang="en-US" dirty="0" smtClean="0"/>
          </a:p>
          <a:p>
            <a:pPr>
              <a:buFont typeface="Arial" charset="0"/>
              <a:buNone/>
            </a:pPr>
            <a:endParaRPr lang="en-US" dirty="0" smtClean="0"/>
          </a:p>
          <a:p>
            <a:pPr>
              <a:buFont typeface="Arial" charset="0"/>
              <a:buNone/>
            </a:pPr>
            <a:endParaRPr lang="en-US" dirty="0" smtClean="0"/>
          </a:p>
          <a:p>
            <a:endParaRPr lang="en-US" dirty="0" smtClean="0"/>
          </a:p>
          <a:p>
            <a:endParaRPr lang="en-US" dirty="0" smtClean="0"/>
          </a:p>
        </p:txBody>
      </p:sp>
      <p:sp>
        <p:nvSpPr>
          <p:cNvPr id="11267" name="Content Placeholder 4"/>
          <p:cNvSpPr>
            <a:spLocks noGrp="1"/>
          </p:cNvSpPr>
          <p:nvPr>
            <p:ph sz="half" idx="2"/>
            <p:custDataLst>
              <p:tags r:id="rId3"/>
            </p:custDataLst>
          </p:nvPr>
        </p:nvSpPr>
        <p:spPr/>
        <p:txBody>
          <a:bodyPr/>
          <a:lstStyle/>
          <a:p>
            <a:r>
              <a:rPr lang="en-US" sz="2400" dirty="0" smtClean="0"/>
              <a:t>GME : </a:t>
            </a:r>
            <a:r>
              <a:rPr lang="fr-CA" sz="2400" dirty="0" smtClean="0"/>
              <a:t>Groupe de médecins experts</a:t>
            </a:r>
            <a:endParaRPr lang="en-US" sz="2400" dirty="0" smtClean="0"/>
          </a:p>
          <a:p>
            <a:r>
              <a:rPr lang="en-US" sz="2400" dirty="0" smtClean="0"/>
              <a:t>PAP : </a:t>
            </a:r>
            <a:r>
              <a:rPr lang="fr-CA" sz="2400" dirty="0" smtClean="0"/>
              <a:t>Pression d’air positive</a:t>
            </a:r>
          </a:p>
          <a:p>
            <a:r>
              <a:rPr lang="en-US" sz="2400" dirty="0" smtClean="0"/>
              <a:t>PGF : </a:t>
            </a:r>
            <a:r>
              <a:rPr lang="fr-CA" sz="2400" dirty="0" smtClean="0"/>
              <a:t>Programme de gestion de la fatigue</a:t>
            </a:r>
            <a:endParaRPr lang="en-US" sz="2400" dirty="0" smtClean="0"/>
          </a:p>
          <a:p>
            <a:r>
              <a:rPr lang="en-US" sz="2400" dirty="0" smtClean="0"/>
              <a:t>PSG : </a:t>
            </a:r>
            <a:r>
              <a:rPr lang="en-US" sz="2400" dirty="0" err="1" smtClean="0"/>
              <a:t>Polysomnographie</a:t>
            </a:r>
            <a:r>
              <a:rPr lang="en-US" sz="2400" dirty="0" smtClean="0"/>
              <a:t> </a:t>
            </a:r>
          </a:p>
          <a:p>
            <a:r>
              <a:rPr lang="en-US" sz="2400" dirty="0" smtClean="0"/>
              <a:t>SDE : </a:t>
            </a:r>
            <a:r>
              <a:rPr lang="fr-CA" sz="2400" dirty="0" smtClean="0"/>
              <a:t>Somnolence diurne excessive </a:t>
            </a:r>
          </a:p>
          <a:p>
            <a:endParaRPr lang="en-US" sz="2400" dirty="0" smtClean="0"/>
          </a:p>
          <a:p>
            <a:pPr>
              <a:buFont typeface="Arial" charset="0"/>
              <a:buNone/>
            </a:pPr>
            <a:endParaRPr lang="en-US" sz="2400"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custDataLst>
              <p:tags r:id="rId1"/>
            </p:custDataLst>
          </p:nvPr>
        </p:nvSpPr>
        <p:spPr/>
        <p:txBody>
          <a:bodyPr/>
          <a:lstStyle/>
          <a:p>
            <a:pPr eaLnBrk="1" hangingPunct="1"/>
            <a:r>
              <a:rPr lang="fr-FR" sz="3800" smtClean="0">
                <a:solidFill>
                  <a:schemeClr val="bg1"/>
                </a:solidFill>
              </a:rPr>
              <a:t>Conséquences de l’AOS sur la santé </a:t>
            </a:r>
            <a:br>
              <a:rPr lang="fr-FR" sz="3800" smtClean="0">
                <a:solidFill>
                  <a:schemeClr val="bg1"/>
                </a:solidFill>
              </a:rPr>
            </a:br>
            <a:r>
              <a:rPr lang="fr-FR" sz="3800" smtClean="0">
                <a:solidFill>
                  <a:schemeClr val="bg1"/>
                </a:solidFill>
              </a:rPr>
              <a:t>(1 de 2)</a:t>
            </a:r>
          </a:p>
        </p:txBody>
      </p:sp>
      <p:sp>
        <p:nvSpPr>
          <p:cNvPr id="48130" name="Content Placeholder 2"/>
          <p:cNvSpPr>
            <a:spLocks noGrp="1"/>
          </p:cNvSpPr>
          <p:nvPr>
            <p:ph idx="1"/>
            <p:custDataLst>
              <p:tags r:id="rId2"/>
            </p:custDataLst>
          </p:nvPr>
        </p:nvSpPr>
        <p:spPr>
          <a:xfrm>
            <a:off x="457200" y="1447800"/>
            <a:ext cx="8229600" cy="4525963"/>
          </a:xfrm>
        </p:spPr>
        <p:txBody>
          <a:bodyPr/>
          <a:lstStyle/>
          <a:p>
            <a:r>
              <a:rPr lang="fr-CA" sz="2600" dirty="0" smtClean="0"/>
              <a:t>Obésité :</a:t>
            </a:r>
            <a:endParaRPr lang="en-US" sz="2600" dirty="0" smtClean="0"/>
          </a:p>
          <a:p>
            <a:pPr lvl="1"/>
            <a:r>
              <a:rPr lang="fr-CA" sz="2300" dirty="0" smtClean="0"/>
              <a:t>L’obésité est un important facteur prédictif</a:t>
            </a:r>
            <a:r>
              <a:rPr lang="fr-CA" sz="2300" dirty="0" smtClean="0">
                <a:solidFill>
                  <a:srgbClr val="FF0000"/>
                </a:solidFill>
              </a:rPr>
              <a:t> </a:t>
            </a:r>
            <a:r>
              <a:rPr lang="fr-CA" sz="2300" dirty="0" smtClean="0"/>
              <a:t>de l’AOS.</a:t>
            </a:r>
            <a:endParaRPr lang="en-US" sz="2300" dirty="0" smtClean="0"/>
          </a:p>
          <a:p>
            <a:pPr lvl="1"/>
            <a:r>
              <a:rPr lang="fr-CA" sz="2300" dirty="0" smtClean="0"/>
              <a:t>L’AOS diminue la capacité de faire de l’activité     	 physique et l’énergie, et peut occasionner une           mauvaise alimentation.</a:t>
            </a:r>
            <a:endParaRPr lang="en-US" sz="2300" dirty="0" smtClean="0"/>
          </a:p>
          <a:p>
            <a:pPr lvl="1"/>
            <a:r>
              <a:rPr lang="fr-CA" sz="2300" dirty="0" smtClean="0"/>
              <a:t>L’AOS favorise l’obésité en perturbant le métabolisme du glucose pendant le sommeil.</a:t>
            </a:r>
            <a:endParaRPr lang="en-US" sz="2300" dirty="0" smtClean="0"/>
          </a:p>
          <a:p>
            <a:r>
              <a:rPr lang="fr-CA" sz="2600" dirty="0" smtClean="0"/>
              <a:t>Maladies cardiovasculaires :</a:t>
            </a:r>
            <a:endParaRPr lang="en-US" sz="2600" dirty="0" smtClean="0"/>
          </a:p>
          <a:p>
            <a:pPr lvl="1"/>
            <a:r>
              <a:rPr lang="fr-CA" sz="2300" dirty="0" smtClean="0"/>
              <a:t>Hypertension artérielle.</a:t>
            </a:r>
            <a:endParaRPr lang="en-US" sz="2300" dirty="0" smtClean="0"/>
          </a:p>
          <a:p>
            <a:pPr lvl="1"/>
            <a:r>
              <a:rPr lang="fr-CA" sz="2300" dirty="0" smtClean="0"/>
              <a:t>Maladies coronariennes. </a:t>
            </a:r>
            <a:endParaRPr lang="en-US" sz="2300" dirty="0" smtClean="0"/>
          </a:p>
          <a:p>
            <a:pPr lvl="1"/>
            <a:r>
              <a:rPr lang="fr-CA" sz="2300" dirty="0" smtClean="0"/>
              <a:t>Rythme cardiaque anormal.</a:t>
            </a:r>
            <a:endParaRPr lang="en-US" sz="2300" dirty="0" smtClean="0"/>
          </a:p>
          <a:p>
            <a:pPr lvl="1"/>
            <a:r>
              <a:rPr lang="fr-CA" sz="2300" dirty="0" smtClean="0"/>
              <a:t>Accidents vasculaires cérébraux. </a:t>
            </a:r>
            <a:endParaRPr lang="en-US" sz="2300" dirty="0" smtClean="0"/>
          </a:p>
          <a:p>
            <a:pPr>
              <a:buFont typeface="Arial" charset="0"/>
              <a:buNone/>
            </a:pPr>
            <a:endParaRPr lang="en-US" dirty="0" smtClean="0"/>
          </a:p>
          <a:p>
            <a:pPr lvl="1" eaLnBrk="1" hangingPunct="1"/>
            <a:endParaRPr lang="en-US" dirty="0" smtClean="0"/>
          </a:p>
        </p:txBody>
      </p:sp>
      <p:pic>
        <p:nvPicPr>
          <p:cNvPr id="48131" name="Picture 5"/>
          <p:cNvPicPr>
            <a:picLocks noChangeAspect="1"/>
          </p:cNvPicPr>
          <p:nvPr>
            <p:custDataLst>
              <p:tags r:id="rId3"/>
            </p:custDataLst>
          </p:nvPr>
        </p:nvPicPr>
        <p:blipFill>
          <a:blip r:embed="rId7" cstate="print"/>
          <a:srcRect/>
          <a:stretch>
            <a:fillRect/>
          </a:stretch>
        </p:blipFill>
        <p:spPr bwMode="auto">
          <a:xfrm>
            <a:off x="7624763" y="1595438"/>
            <a:ext cx="1276350" cy="1909762"/>
          </a:xfrm>
          <a:prstGeom prst="rect">
            <a:avLst/>
          </a:prstGeom>
          <a:noFill/>
          <a:ln w="9525">
            <a:noFill/>
            <a:miter lim="800000"/>
            <a:headEnd/>
            <a:tailEnd/>
          </a:ln>
        </p:spPr>
      </p:pic>
      <p:pic>
        <p:nvPicPr>
          <p:cNvPr id="48132" name="Picture 6"/>
          <p:cNvPicPr>
            <a:picLocks noChangeAspect="1"/>
          </p:cNvPicPr>
          <p:nvPr>
            <p:custDataLst>
              <p:tags r:id="rId4"/>
            </p:custDataLst>
          </p:nvPr>
        </p:nvPicPr>
        <p:blipFill>
          <a:blip r:embed="rId8" cstate="print"/>
          <a:srcRect/>
          <a:stretch>
            <a:fillRect/>
          </a:stretch>
        </p:blipFill>
        <p:spPr bwMode="auto">
          <a:xfrm>
            <a:off x="6172200" y="4343400"/>
            <a:ext cx="2449513" cy="162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custDataLst>
              <p:tags r:id="rId1"/>
            </p:custDataLst>
          </p:nvPr>
        </p:nvSpPr>
        <p:spPr/>
        <p:txBody>
          <a:bodyPr/>
          <a:lstStyle/>
          <a:p>
            <a:pPr eaLnBrk="1" hangingPunct="1"/>
            <a:r>
              <a:rPr lang="fr-FR" sz="3800" smtClean="0">
                <a:solidFill>
                  <a:schemeClr val="bg1"/>
                </a:solidFill>
              </a:rPr>
              <a:t>Conséquences de l’AOS sur la santé </a:t>
            </a:r>
            <a:br>
              <a:rPr lang="fr-FR" sz="3800" smtClean="0">
                <a:solidFill>
                  <a:schemeClr val="bg1"/>
                </a:solidFill>
              </a:rPr>
            </a:br>
            <a:r>
              <a:rPr lang="fr-FR" sz="3800" smtClean="0">
                <a:solidFill>
                  <a:schemeClr val="bg1"/>
                </a:solidFill>
              </a:rPr>
              <a:t>(2 de 2)</a:t>
            </a:r>
          </a:p>
        </p:txBody>
      </p:sp>
      <p:sp>
        <p:nvSpPr>
          <p:cNvPr id="50178" name="Content Placeholder 2"/>
          <p:cNvSpPr>
            <a:spLocks noGrp="1"/>
          </p:cNvSpPr>
          <p:nvPr>
            <p:ph idx="1"/>
            <p:custDataLst>
              <p:tags r:id="rId2"/>
            </p:custDataLst>
          </p:nvPr>
        </p:nvSpPr>
        <p:spPr/>
        <p:txBody>
          <a:bodyPr/>
          <a:lstStyle/>
          <a:p>
            <a:r>
              <a:rPr lang="fr-CA" dirty="0" smtClean="0"/>
              <a:t>Maladies métaboliques :</a:t>
            </a:r>
            <a:endParaRPr lang="en-US" sz="2800" dirty="0" smtClean="0"/>
          </a:p>
          <a:p>
            <a:pPr lvl="1"/>
            <a:r>
              <a:rPr lang="fr-CA" sz="2400" dirty="0" smtClean="0"/>
              <a:t>Diabète de type II</a:t>
            </a:r>
            <a:endParaRPr lang="en-US" sz="2400" dirty="0" smtClean="0"/>
          </a:p>
          <a:p>
            <a:pPr lvl="1"/>
            <a:r>
              <a:rPr lang="fr-CA" sz="2400" dirty="0" smtClean="0"/>
              <a:t>Résistance à l’insuline</a:t>
            </a:r>
            <a:endParaRPr lang="en-US" sz="2400" dirty="0" smtClean="0"/>
          </a:p>
          <a:p>
            <a:r>
              <a:rPr lang="fr-CA" dirty="0" smtClean="0"/>
              <a:t>Diminution de la qualité de vie :</a:t>
            </a:r>
            <a:endParaRPr lang="en-US" sz="2800" dirty="0" smtClean="0"/>
          </a:p>
          <a:p>
            <a:pPr lvl="1"/>
            <a:r>
              <a:rPr lang="fr-CA" sz="2400" dirty="0" smtClean="0"/>
              <a:t>SDE</a:t>
            </a:r>
            <a:endParaRPr lang="en-US" sz="2400" dirty="0" smtClean="0"/>
          </a:p>
          <a:p>
            <a:r>
              <a:rPr lang="fr-CA" dirty="0" smtClean="0"/>
              <a:t>Dépression clinique :</a:t>
            </a:r>
            <a:endParaRPr lang="en-US" sz="2800" dirty="0" smtClean="0"/>
          </a:p>
          <a:p>
            <a:pPr lvl="1"/>
            <a:r>
              <a:rPr lang="fr-CA" sz="2400" dirty="0" smtClean="0"/>
              <a:t>Altération des fonctions cognitives</a:t>
            </a:r>
            <a:endParaRPr lang="en-US" sz="2400" dirty="0" smtClean="0"/>
          </a:p>
          <a:p>
            <a:pPr lvl="1"/>
            <a:r>
              <a:rPr lang="fr-CA" sz="2400" dirty="0" smtClean="0"/>
              <a:t>Fatigue et frustration</a:t>
            </a:r>
            <a:endParaRPr lang="en-US" sz="2400" dirty="0" smtClean="0"/>
          </a:p>
          <a:p>
            <a:r>
              <a:rPr lang="fr-CA" dirty="0" smtClean="0"/>
              <a:t>Diminution de la libido et de la performance sexuelle</a:t>
            </a:r>
            <a:endParaRPr lang="en-US" sz="2800" dirty="0" smtClean="0"/>
          </a:p>
        </p:txBody>
      </p:sp>
      <p:pic>
        <p:nvPicPr>
          <p:cNvPr id="50180" name="Picture 6"/>
          <p:cNvPicPr>
            <a:picLocks noChangeAspect="1"/>
          </p:cNvPicPr>
          <p:nvPr>
            <p:custDataLst>
              <p:tags r:id="rId3"/>
            </p:custDataLst>
          </p:nvPr>
        </p:nvPicPr>
        <p:blipFill>
          <a:blip r:embed="rId6" cstate="print"/>
          <a:srcRect/>
          <a:stretch>
            <a:fillRect/>
          </a:stretch>
        </p:blipFill>
        <p:spPr bwMode="auto">
          <a:xfrm>
            <a:off x="6172200" y="3709988"/>
            <a:ext cx="2438400" cy="1617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custDataLst>
              <p:tags r:id="rId1"/>
            </p:custDataLst>
          </p:nvPr>
        </p:nvSpPr>
        <p:spPr/>
        <p:txBody>
          <a:bodyPr>
            <a:normAutofit fontScale="90000"/>
          </a:bodyPr>
          <a:lstStyle/>
          <a:p>
            <a:r>
              <a:rPr lang="fr-FR" dirty="0" smtClean="0">
                <a:solidFill>
                  <a:schemeClr val="bg1"/>
                </a:solidFill>
              </a:rPr>
              <a:t>Conséquences de l’AOS sur la sécurité (1 de 2)</a:t>
            </a:r>
          </a:p>
        </p:txBody>
      </p:sp>
      <p:sp>
        <p:nvSpPr>
          <p:cNvPr id="52226" name="Content Placeholder 2"/>
          <p:cNvSpPr>
            <a:spLocks noGrp="1"/>
          </p:cNvSpPr>
          <p:nvPr>
            <p:ph idx="1"/>
            <p:custDataLst>
              <p:tags r:id="rId2"/>
            </p:custDataLst>
          </p:nvPr>
        </p:nvSpPr>
        <p:spPr/>
        <p:txBody>
          <a:bodyPr/>
          <a:lstStyle/>
          <a:p>
            <a:r>
              <a:rPr lang="fr-CA" sz="2800" dirty="0" smtClean="0"/>
              <a:t>SDE : </a:t>
            </a:r>
          </a:p>
          <a:p>
            <a:pPr lvl="1"/>
            <a:r>
              <a:rPr lang="fr-CA" sz="2400" dirty="0" smtClean="0"/>
              <a:t>Risque de s’endormir au volant</a:t>
            </a:r>
            <a:endParaRPr lang="en-US" sz="2400" dirty="0" smtClean="0"/>
          </a:p>
          <a:p>
            <a:r>
              <a:rPr lang="fr-CA" sz="2800" dirty="0" smtClean="0"/>
              <a:t>Altération des fonctions cognitives :</a:t>
            </a:r>
            <a:endParaRPr lang="en-US" sz="2800" dirty="0" smtClean="0"/>
          </a:p>
          <a:p>
            <a:pPr lvl="1"/>
            <a:r>
              <a:rPr lang="fr-CA" sz="2400" dirty="0" smtClean="0"/>
              <a:t>Troubles de mémoire</a:t>
            </a:r>
            <a:endParaRPr lang="en-US" sz="2400" dirty="0" smtClean="0"/>
          </a:p>
          <a:p>
            <a:pPr lvl="1"/>
            <a:r>
              <a:rPr lang="fr-CA" sz="2400" dirty="0" smtClean="0"/>
              <a:t>Manque d’attention et de concentration</a:t>
            </a:r>
            <a:endParaRPr lang="en-US" sz="2400" dirty="0" smtClean="0"/>
          </a:p>
          <a:p>
            <a:pPr lvl="1"/>
            <a:r>
              <a:rPr lang="fr-CA" sz="2400" dirty="0" smtClean="0"/>
              <a:t>Perturbation des facultés intellectuelles et de la capacité à résoudre un problème</a:t>
            </a:r>
            <a:endParaRPr lang="en-US" sz="2400" dirty="0" smtClean="0"/>
          </a:p>
          <a:p>
            <a:pPr lvl="1"/>
            <a:r>
              <a:rPr lang="fr-CA" sz="2400" dirty="0" smtClean="0"/>
              <a:t>Détérioration des capacités motrices</a:t>
            </a:r>
            <a:endParaRPr lang="en-US" sz="2400" dirty="0" smtClean="0"/>
          </a:p>
          <a:p>
            <a:r>
              <a:rPr lang="fr-CA" sz="2800" dirty="0" smtClean="0"/>
              <a:t>Détérioration de la performance de conduite :</a:t>
            </a:r>
            <a:endParaRPr lang="en-US" sz="2800" dirty="0" smtClean="0"/>
          </a:p>
          <a:p>
            <a:pPr lvl="1"/>
            <a:r>
              <a:rPr lang="fr-CA" sz="2400" dirty="0" smtClean="0"/>
              <a:t>De deux à sept fois plus de risque d’être impliqué dans un accident</a:t>
            </a:r>
            <a:endParaRPr lang="en-US" sz="2400" dirty="0" smtClean="0"/>
          </a:p>
          <a:p>
            <a:pPr lvl="1" eaLnBrk="1" hangingPunct="1"/>
            <a:endParaRPr lang="en-US" sz="2200"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custDataLst>
              <p:tags r:id="rId1"/>
            </p:custDataLst>
          </p:nvPr>
        </p:nvSpPr>
        <p:spPr/>
        <p:txBody>
          <a:bodyPr>
            <a:normAutofit fontScale="90000"/>
          </a:bodyPr>
          <a:lstStyle/>
          <a:p>
            <a:r>
              <a:rPr lang="fr-FR" dirty="0" smtClean="0">
                <a:solidFill>
                  <a:schemeClr val="bg1"/>
                </a:solidFill>
              </a:rPr>
              <a:t>Conséquences de l’AOS sur la sécurité (2 sur 2)</a:t>
            </a:r>
          </a:p>
        </p:txBody>
      </p:sp>
      <p:sp>
        <p:nvSpPr>
          <p:cNvPr id="54274" name="Content Placeholder 2"/>
          <p:cNvSpPr>
            <a:spLocks noGrp="1"/>
          </p:cNvSpPr>
          <p:nvPr>
            <p:ph idx="1"/>
            <p:custDataLst>
              <p:tags r:id="rId2"/>
            </p:custDataLst>
          </p:nvPr>
        </p:nvSpPr>
        <p:spPr/>
        <p:txBody>
          <a:bodyPr/>
          <a:lstStyle/>
          <a:p>
            <a:r>
              <a:rPr lang="fr-CA" sz="2800" dirty="0" smtClean="0"/>
              <a:t>Augmente le temps de réaction :</a:t>
            </a:r>
            <a:endParaRPr lang="en-US" sz="2800" dirty="0" smtClean="0"/>
          </a:p>
          <a:p>
            <a:pPr lvl="1"/>
            <a:r>
              <a:rPr lang="fr-CA" sz="2400" dirty="0" smtClean="0"/>
              <a:t>Il a été démontré que l’AOS non traitée augmente le temps de réaction des conducteurs à un niveau semblable à celui d’un conducteur légalement en état d’ébriété.</a:t>
            </a:r>
            <a:endParaRPr lang="en-US" sz="2400" dirty="0" smtClean="0"/>
          </a:p>
          <a:p>
            <a:r>
              <a:rPr lang="fr-CA" sz="2800" dirty="0" smtClean="0"/>
              <a:t>Entraîne l’endormissement au volant, comme en témoigne l’absence de trace de freinage dans la plupart des accidents attribués à l’AOS :</a:t>
            </a:r>
            <a:endParaRPr lang="en-US" sz="2800" dirty="0" smtClean="0"/>
          </a:p>
          <a:p>
            <a:pPr lvl="1"/>
            <a:r>
              <a:rPr lang="fr-CA" sz="2400" dirty="0" smtClean="0"/>
              <a:t>Les dommages sont plus importants.</a:t>
            </a:r>
            <a:endParaRPr lang="en-US" sz="2400" dirty="0" smtClean="0"/>
          </a:p>
          <a:p>
            <a:pPr lvl="1"/>
            <a:r>
              <a:rPr lang="fr-CA" sz="2400" dirty="0" smtClean="0"/>
              <a:t>Les coûts sont plus élevés.</a:t>
            </a:r>
            <a:endParaRPr lang="en-US" sz="2400" dirty="0" smtClean="0"/>
          </a:p>
          <a:p>
            <a:pPr lvl="1"/>
            <a:r>
              <a:rPr lang="fr-CA" sz="2400" dirty="0" smtClean="0"/>
              <a:t>On observe un plus grand nombre </a:t>
            </a:r>
            <a:br>
              <a:rPr lang="fr-CA" sz="2400" dirty="0" smtClean="0"/>
            </a:br>
            <a:r>
              <a:rPr lang="fr-CA" sz="2400" dirty="0" smtClean="0"/>
              <a:t>de décès.</a:t>
            </a:r>
            <a:endParaRPr lang="en-US" sz="2400" dirty="0" smtClean="0"/>
          </a:p>
        </p:txBody>
      </p:sp>
      <p:pic>
        <p:nvPicPr>
          <p:cNvPr id="54275" name="Picture 2"/>
          <p:cNvPicPr>
            <a:picLocks noChangeAspect="1"/>
          </p:cNvPicPr>
          <p:nvPr>
            <p:custDataLst>
              <p:tags r:id="rId3"/>
            </p:custDataLst>
          </p:nvPr>
        </p:nvPicPr>
        <p:blipFill>
          <a:blip r:embed="rId6" cstate="print"/>
          <a:srcRect/>
          <a:stretch>
            <a:fillRect/>
          </a:stretch>
        </p:blipFill>
        <p:spPr bwMode="auto">
          <a:xfrm>
            <a:off x="6324600" y="4648200"/>
            <a:ext cx="2560638" cy="170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custDataLst>
              <p:tags r:id="rId1"/>
            </p:custDataLst>
          </p:nvPr>
        </p:nvSpPr>
        <p:spPr/>
        <p:txBody>
          <a:bodyPr/>
          <a:lstStyle/>
          <a:p>
            <a:pPr>
              <a:lnSpc>
                <a:spcPts val="4575"/>
              </a:lnSpc>
            </a:pPr>
            <a:r>
              <a:rPr lang="fr-FR" sz="4000" smtClean="0">
                <a:solidFill>
                  <a:schemeClr val="bg1"/>
                </a:solidFill>
              </a:rPr>
              <a:t>L’AOS affecte les facultés mentales, la sécurité, la santé et la qualité de vie</a:t>
            </a:r>
            <a:endParaRPr lang="en-US" sz="4000" smtClean="0">
              <a:solidFill>
                <a:schemeClr val="bg1"/>
              </a:solidFill>
            </a:endParaRPr>
          </a:p>
        </p:txBody>
      </p:sp>
      <p:sp>
        <p:nvSpPr>
          <p:cNvPr id="56322" name="Rectangle 5"/>
          <p:cNvSpPr>
            <a:spLocks noChangeArrowheads="1"/>
          </p:cNvSpPr>
          <p:nvPr>
            <p:custDataLst>
              <p:tags r:id="rId2"/>
            </p:custDataLst>
          </p:nvPr>
        </p:nvSpPr>
        <p:spPr bwMode="auto">
          <a:xfrm>
            <a:off x="3527425" y="6067425"/>
            <a:ext cx="3070225" cy="261938"/>
          </a:xfrm>
          <a:prstGeom prst="rect">
            <a:avLst/>
          </a:prstGeom>
          <a:noFill/>
          <a:ln w="9525">
            <a:noFill/>
            <a:miter lim="800000"/>
            <a:headEnd/>
            <a:tailEnd/>
          </a:ln>
        </p:spPr>
        <p:txBody>
          <a:bodyPr wrap="none">
            <a:spAutoFit/>
          </a:bodyPr>
          <a:lstStyle/>
          <a:p>
            <a:r>
              <a:rPr lang="en-US" sz="1100" i="1" dirty="0" err="1"/>
              <a:t>Utilisé</a:t>
            </a:r>
            <a:r>
              <a:rPr lang="en-US" sz="1100" i="1" dirty="0"/>
              <a:t> avec </a:t>
            </a:r>
            <a:r>
              <a:rPr lang="en-US" sz="1100" i="1" dirty="0" err="1"/>
              <a:t>l’autorisation</a:t>
            </a:r>
            <a:r>
              <a:rPr lang="en-US" sz="1100" i="1" dirty="0"/>
              <a:t> de </a:t>
            </a:r>
            <a:r>
              <a:rPr lang="en-US" sz="1100" i="1" dirty="0" err="1"/>
              <a:t>ResMed</a:t>
            </a:r>
            <a:r>
              <a:rPr lang="en-US" sz="1100" i="1" dirty="0"/>
              <a:t>, © </a:t>
            </a:r>
            <a:r>
              <a:rPr lang="en-US" sz="1100" i="1" dirty="0" smtClean="0"/>
              <a:t>2011</a:t>
            </a:r>
            <a:endParaRPr lang="en-US" sz="1100" dirty="0"/>
          </a:p>
        </p:txBody>
      </p:sp>
      <p:pic>
        <p:nvPicPr>
          <p:cNvPr id="3" name="Shape">
            <a:hlinkClick r:id="" action="ppaction://media"/>
          </p:cNvPr>
          <p:cNvPicPr>
            <a:picLocks noGrp="1" noChangeAspect="1"/>
          </p:cNvPicPr>
          <p:nvPr>
            <p:ph idx="1"/>
            <a:videoFile r:link="rId3"/>
            <p:custDataLst>
              <p:tags r:id="rId4"/>
            </p:custDataLst>
          </p:nvPr>
        </p:nvPicPr>
        <p:blipFill>
          <a:blip r:embed="rId7" cstate="print"/>
          <a:srcRect/>
          <a:stretch>
            <a:fillRect/>
          </a:stretch>
        </p:blipFill>
        <p:spPr>
          <a:xfrm>
            <a:off x="1752600" y="1541463"/>
            <a:ext cx="6034088" cy="4525962"/>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p:cNvPicPr>
            <a:picLocks noChangeAspect="1"/>
          </p:cNvPicPr>
          <p:nvPr>
            <p:custDataLst>
              <p:tags r:id="rId1"/>
            </p:custDataLst>
          </p:nvPr>
        </p:nvPicPr>
        <p:blipFill>
          <a:blip r:embed="rId6" cstate="print"/>
          <a:srcRect/>
          <a:stretch>
            <a:fillRect/>
          </a:stretch>
        </p:blipFill>
        <p:spPr bwMode="auto">
          <a:xfrm>
            <a:off x="6902450" y="1524000"/>
            <a:ext cx="2241550" cy="2286000"/>
          </a:xfrm>
          <a:prstGeom prst="rect">
            <a:avLst/>
          </a:prstGeom>
          <a:noFill/>
          <a:ln w="9525">
            <a:noFill/>
            <a:miter lim="800000"/>
            <a:headEnd/>
            <a:tailEnd/>
          </a:ln>
        </p:spPr>
      </p:pic>
      <p:sp>
        <p:nvSpPr>
          <p:cNvPr id="58370" name="Title 1"/>
          <p:cNvSpPr>
            <a:spLocks noGrp="1"/>
          </p:cNvSpPr>
          <p:nvPr>
            <p:ph type="title"/>
            <p:custDataLst>
              <p:tags r:id="rId2"/>
            </p:custDataLst>
          </p:nvPr>
        </p:nvSpPr>
        <p:spPr>
          <a:xfrm>
            <a:off x="471488" y="304800"/>
            <a:ext cx="8229600" cy="1143000"/>
          </a:xfrm>
        </p:spPr>
        <p:txBody>
          <a:bodyPr/>
          <a:lstStyle/>
          <a:p>
            <a:r>
              <a:rPr lang="fr-FR" smtClean="0">
                <a:solidFill>
                  <a:schemeClr val="bg1"/>
                </a:solidFill>
              </a:rPr>
              <a:t>Importance de la gestion des troubles du sommeil (1 de 2)</a:t>
            </a:r>
            <a:endParaRPr lang="en-US" smtClean="0"/>
          </a:p>
        </p:txBody>
      </p:sp>
      <p:sp>
        <p:nvSpPr>
          <p:cNvPr id="58371" name="Content Placeholder 2"/>
          <p:cNvSpPr>
            <a:spLocks noGrp="1"/>
          </p:cNvSpPr>
          <p:nvPr>
            <p:ph idx="1"/>
            <p:custDataLst>
              <p:tags r:id="rId3"/>
            </p:custDataLst>
          </p:nvPr>
        </p:nvSpPr>
        <p:spPr>
          <a:xfrm>
            <a:off x="457200" y="1676400"/>
            <a:ext cx="8229600" cy="4562475"/>
          </a:xfrm>
        </p:spPr>
        <p:txBody>
          <a:bodyPr/>
          <a:lstStyle/>
          <a:p>
            <a:r>
              <a:rPr lang="fr-CA" sz="2800" dirty="0" smtClean="0"/>
              <a:t>La formation :</a:t>
            </a:r>
            <a:endParaRPr lang="en-US" sz="2800" dirty="0" smtClean="0"/>
          </a:p>
          <a:p>
            <a:pPr lvl="1"/>
            <a:r>
              <a:rPr lang="fr-CA" sz="2200" dirty="0" smtClean="0"/>
              <a:t>La formation est essentielle pour obtenir la        	    collaboration des conducteurs et l’adhésion au   	     programme.</a:t>
            </a:r>
            <a:endParaRPr lang="en-US" sz="2200" dirty="0" smtClean="0"/>
          </a:p>
          <a:p>
            <a:r>
              <a:rPr lang="fr-CA" sz="2800" dirty="0" smtClean="0"/>
              <a:t>Le dépistage :</a:t>
            </a:r>
            <a:endParaRPr lang="en-US" sz="2800" dirty="0" smtClean="0"/>
          </a:p>
          <a:p>
            <a:pPr lvl="1"/>
            <a:r>
              <a:rPr lang="fr-CA" sz="2200" dirty="0" smtClean="0"/>
              <a:t>Les outils de dépistage validés sont utiles dans la population en général, mais ils peuvent ne pas être appropriés pour l’industrie du transport routier.</a:t>
            </a:r>
            <a:endParaRPr lang="en-US" sz="2200" dirty="0" smtClean="0"/>
          </a:p>
          <a:p>
            <a:r>
              <a:rPr lang="fr-CA" sz="2800" dirty="0" smtClean="0"/>
              <a:t>Les tests :</a:t>
            </a:r>
            <a:endParaRPr lang="en-US" sz="2800" dirty="0" smtClean="0"/>
          </a:p>
          <a:p>
            <a:pPr lvl="1"/>
            <a:r>
              <a:rPr lang="fr-CA" sz="2200" dirty="0" smtClean="0"/>
              <a:t>L’utilisation de tests précis afin d’évaluer les troubles du sommeil est essentielle pour minimiser les absences du travail.</a:t>
            </a:r>
            <a:endParaRPr lang="en-US" sz="2200" dirty="0" smtClean="0"/>
          </a:p>
          <a:p>
            <a:pPr>
              <a:buFont typeface="Arial" charset="0"/>
              <a:buNone/>
            </a:pPr>
            <a:endParaRPr lang="en-US" sz="2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custDataLst>
              <p:tags r:id="rId1"/>
            </p:custDataLst>
          </p:nvPr>
        </p:nvSpPr>
        <p:spPr/>
        <p:txBody>
          <a:bodyPr/>
          <a:lstStyle/>
          <a:p>
            <a:r>
              <a:rPr lang="fr-FR" smtClean="0">
                <a:solidFill>
                  <a:schemeClr val="bg1"/>
                </a:solidFill>
              </a:rPr>
              <a:t>Importance de la gestion des troubles du sommeil (2 de 2)</a:t>
            </a:r>
          </a:p>
        </p:txBody>
      </p:sp>
      <p:sp>
        <p:nvSpPr>
          <p:cNvPr id="60418" name="Content Placeholder 2"/>
          <p:cNvSpPr>
            <a:spLocks noGrp="1"/>
          </p:cNvSpPr>
          <p:nvPr>
            <p:ph idx="1"/>
            <p:custDataLst>
              <p:tags r:id="rId2"/>
            </p:custDataLst>
          </p:nvPr>
        </p:nvSpPr>
        <p:spPr>
          <a:xfrm>
            <a:off x="381000" y="1447800"/>
            <a:ext cx="8229600" cy="4525963"/>
          </a:xfrm>
        </p:spPr>
        <p:txBody>
          <a:bodyPr/>
          <a:lstStyle/>
          <a:p>
            <a:r>
              <a:rPr lang="fr-CA" sz="2600" dirty="0" smtClean="0"/>
              <a:t>Le diagnostic :</a:t>
            </a:r>
            <a:endParaRPr lang="en-US" sz="2600" dirty="0" smtClean="0"/>
          </a:p>
          <a:p>
            <a:pPr lvl="1"/>
            <a:r>
              <a:rPr lang="fr-CA" sz="2000" dirty="0" smtClean="0"/>
              <a:t>La production rapide des rapports de diagnostic                                             et des résultats des tests de sommeil ainsi que de leur               interprétation est importante.</a:t>
            </a:r>
            <a:endParaRPr lang="en-US" sz="2000" dirty="0" smtClean="0"/>
          </a:p>
          <a:p>
            <a:r>
              <a:rPr lang="fr-CA" sz="2600" dirty="0" smtClean="0"/>
              <a:t>Le traitement : </a:t>
            </a:r>
            <a:endParaRPr lang="en-US" sz="2600" dirty="0" smtClean="0"/>
          </a:p>
          <a:p>
            <a:pPr lvl="1"/>
            <a:r>
              <a:rPr lang="fr-CA" sz="2000" dirty="0" smtClean="0"/>
              <a:t>Dès qu’un conducteur reçoit un diagnostic d’AOS, il ne peut légalement conduire un véhicule lourd à moins de suivre un traitement ou de recevoir un avis d’un médecin l’autorisant à conduire un véhicule lourd.</a:t>
            </a:r>
            <a:endParaRPr lang="en-US" sz="2000" dirty="0" smtClean="0"/>
          </a:p>
          <a:p>
            <a:r>
              <a:rPr lang="fr-CA" sz="2600" dirty="0" smtClean="0"/>
              <a:t>Le suivi, la surveillance :</a:t>
            </a:r>
            <a:endParaRPr lang="en-US" sz="2600" dirty="0" smtClean="0"/>
          </a:p>
          <a:p>
            <a:pPr lvl="1" defTabSz="360000"/>
            <a:r>
              <a:rPr lang="fr-CA" sz="2000" dirty="0" smtClean="0"/>
              <a:t>Le conducteur doit suivre son traitement afin de pouvoir           conduire un véhicule lourd.</a:t>
            </a:r>
            <a:endParaRPr lang="en-US" sz="2000" dirty="0" smtClean="0"/>
          </a:p>
          <a:p>
            <a:pPr lvl="1"/>
            <a:r>
              <a:rPr lang="fr-CA" sz="2000" dirty="0" smtClean="0"/>
              <a:t>Plusieurs technologies de suivi du respect du traitement             existent.</a:t>
            </a:r>
            <a:endParaRPr lang="en-US" sz="2000" dirty="0" smtClean="0"/>
          </a:p>
        </p:txBody>
      </p:sp>
      <p:pic>
        <p:nvPicPr>
          <p:cNvPr id="60419" name="Picture 7"/>
          <p:cNvPicPr>
            <a:picLocks noChangeAspect="1" noChangeArrowheads="1"/>
          </p:cNvPicPr>
          <p:nvPr>
            <p:custDataLst>
              <p:tags r:id="rId3"/>
            </p:custDataLst>
          </p:nvPr>
        </p:nvPicPr>
        <p:blipFill>
          <a:blip r:embed="rId8" cstate="print"/>
          <a:srcRect/>
          <a:stretch>
            <a:fillRect/>
          </a:stretch>
        </p:blipFill>
        <p:spPr bwMode="auto">
          <a:xfrm>
            <a:off x="7854950" y="4648200"/>
            <a:ext cx="1289050" cy="1303338"/>
          </a:xfrm>
          <a:prstGeom prst="rect">
            <a:avLst/>
          </a:prstGeom>
          <a:noFill/>
          <a:ln w="9525">
            <a:noFill/>
            <a:miter lim="800000"/>
            <a:headEnd/>
            <a:tailEnd/>
          </a:ln>
        </p:spPr>
      </p:pic>
      <p:sp>
        <p:nvSpPr>
          <p:cNvPr id="60420" name="Rectangle 7"/>
          <p:cNvSpPr>
            <a:spLocks noChangeArrowheads="1"/>
          </p:cNvSpPr>
          <p:nvPr>
            <p:custDataLst>
              <p:tags r:id="rId4"/>
            </p:custDataLst>
          </p:nvPr>
        </p:nvSpPr>
        <p:spPr bwMode="auto">
          <a:xfrm>
            <a:off x="7391399" y="5791200"/>
            <a:ext cx="1752601" cy="400050"/>
          </a:xfrm>
          <a:prstGeom prst="rect">
            <a:avLst/>
          </a:prstGeom>
          <a:noFill/>
          <a:ln w="9525">
            <a:noFill/>
            <a:miter lim="800000"/>
            <a:headEnd/>
            <a:tailEnd/>
          </a:ln>
        </p:spPr>
        <p:txBody>
          <a:bodyPr wrap="square">
            <a:spAutoFit/>
          </a:bodyPr>
          <a:lstStyle/>
          <a:p>
            <a:r>
              <a:rPr lang="en-US" sz="1000" i="1" dirty="0" err="1"/>
              <a:t>Utilisé</a:t>
            </a:r>
            <a:r>
              <a:rPr lang="en-US" sz="1000" i="1" dirty="0"/>
              <a:t> avec </a:t>
            </a:r>
            <a:r>
              <a:rPr lang="en-US" sz="1000" i="1" dirty="0" err="1"/>
              <a:t>l’autorisation</a:t>
            </a:r>
            <a:r>
              <a:rPr lang="en-US" sz="1000" i="1" dirty="0"/>
              <a:t> de </a:t>
            </a:r>
            <a:r>
              <a:rPr lang="en-US" sz="1000" i="1" dirty="0" err="1"/>
              <a:t>ResMed</a:t>
            </a:r>
            <a:r>
              <a:rPr lang="en-US" sz="1000" i="1" dirty="0"/>
              <a:t>, </a:t>
            </a:r>
            <a:r>
              <a:rPr lang="en-US" sz="1000" i="1" dirty="0" smtClean="0"/>
              <a:t>© 2011</a:t>
            </a:r>
            <a:endParaRPr lang="en-US" sz="1000" i="1" dirty="0"/>
          </a:p>
        </p:txBody>
      </p:sp>
      <p:pic>
        <p:nvPicPr>
          <p:cNvPr id="60421" name="Picture 6"/>
          <p:cNvPicPr>
            <a:picLocks noChangeAspect="1"/>
          </p:cNvPicPr>
          <p:nvPr>
            <p:custDataLst>
              <p:tags r:id="rId5"/>
            </p:custDataLst>
          </p:nvPr>
        </p:nvPicPr>
        <p:blipFill>
          <a:blip r:embed="rId9" cstate="print"/>
          <a:srcRect/>
          <a:stretch>
            <a:fillRect/>
          </a:stretch>
        </p:blipFill>
        <p:spPr bwMode="auto">
          <a:xfrm>
            <a:off x="7315200" y="1752600"/>
            <a:ext cx="1800225" cy="143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custDataLst>
              <p:tags r:id="rId1"/>
            </p:custDataLst>
          </p:nvPr>
        </p:nvSpPr>
        <p:spPr/>
        <p:txBody>
          <a:bodyPr>
            <a:normAutofit fontScale="90000"/>
          </a:bodyPr>
          <a:lstStyle/>
          <a:p>
            <a:r>
              <a:rPr lang="fr-FR" sz="4200" dirty="0" smtClean="0">
                <a:solidFill>
                  <a:schemeClr val="bg1"/>
                </a:solidFill>
              </a:rPr>
              <a:t>Exemples de stratégies de gestion des risques juridiques (1 de 2)</a:t>
            </a:r>
            <a:endParaRPr lang="en-US" sz="4200" dirty="0" smtClean="0">
              <a:solidFill>
                <a:schemeClr val="bg1"/>
              </a:solidFill>
            </a:endParaRPr>
          </a:p>
        </p:txBody>
      </p:sp>
      <p:sp>
        <p:nvSpPr>
          <p:cNvPr id="62467" name="Content Placeholder 2"/>
          <p:cNvSpPr>
            <a:spLocks noGrp="1"/>
          </p:cNvSpPr>
          <p:nvPr>
            <p:ph idx="1"/>
            <p:custDataLst>
              <p:tags r:id="rId2"/>
            </p:custDataLst>
          </p:nvPr>
        </p:nvSpPr>
        <p:spPr/>
        <p:txBody>
          <a:bodyPr/>
          <a:lstStyle/>
          <a:p>
            <a:r>
              <a:rPr lang="fr-CA" sz="2400" b="1" dirty="0" smtClean="0"/>
              <a:t>Politiques du transporteur : </a:t>
            </a:r>
            <a:r>
              <a:rPr lang="fr-CA" sz="2400" dirty="0" smtClean="0"/>
              <a:t>Élaborer des politiques et des procédures conformes aux recommandations et à la réglementation en vigueur.</a:t>
            </a:r>
            <a:endParaRPr lang="en-US" sz="2400" dirty="0" smtClean="0"/>
          </a:p>
          <a:p>
            <a:r>
              <a:rPr lang="fr-CA" sz="2400" b="1" dirty="0" smtClean="0"/>
              <a:t>Formation : </a:t>
            </a:r>
            <a:r>
              <a:rPr lang="fr-CA" sz="2400" dirty="0" smtClean="0"/>
              <a:t>Informer les gestionnaires : </a:t>
            </a:r>
            <a:endParaRPr lang="en-US" sz="2400" dirty="0" smtClean="0"/>
          </a:p>
          <a:p>
            <a:pPr lvl="1"/>
            <a:r>
              <a:rPr lang="fr-CA" sz="2000" dirty="0" smtClean="0"/>
              <a:t>Sur le problème de la fatigue et de la somnolence des    	conducteurs.</a:t>
            </a:r>
            <a:endParaRPr lang="en-US" sz="2000" dirty="0" smtClean="0"/>
          </a:p>
          <a:p>
            <a:pPr lvl="1"/>
            <a:r>
              <a:rPr lang="fr-CA" sz="2000" dirty="0" smtClean="0"/>
              <a:t>Sur les conséquences pour la sécurité et la santé des conducteurs.</a:t>
            </a:r>
            <a:endParaRPr lang="en-US" sz="2000" dirty="0" smtClean="0"/>
          </a:p>
          <a:p>
            <a:pPr lvl="1"/>
            <a:r>
              <a:rPr lang="fr-CA" sz="2000" dirty="0" smtClean="0"/>
              <a:t>Sur les stratégies visant à promouvoir une culture de la sécurité. </a:t>
            </a:r>
            <a:endParaRPr lang="en-US" sz="2000" dirty="0" smtClean="0"/>
          </a:p>
          <a:p>
            <a:r>
              <a:rPr lang="fr-CA" sz="2400" b="1" dirty="0" smtClean="0"/>
              <a:t>Documentation :</a:t>
            </a:r>
            <a:r>
              <a:rPr lang="fr-CA" sz="2400" dirty="0" smtClean="0"/>
              <a:t> Tenir des dossiers précis et à jour concernant la mise en œuvre conforme de votre programme de gestion de la fatigue (PGF).</a:t>
            </a:r>
            <a:endParaRPr lang="en-US" sz="2400" dirty="0" smtClean="0"/>
          </a:p>
        </p:txBody>
      </p:sp>
      <p:pic>
        <p:nvPicPr>
          <p:cNvPr id="2" name="Shape">
            <a:hlinkClick r:id="" action="ppaction://media"/>
          </p:cNvPr>
          <p:cNvPicPr>
            <a:picLocks noRot="1" noChangeAspect="1"/>
          </p:cNvPicPr>
          <p:nvPr>
            <a:videoFile r:link="rId3"/>
            <p:custDataLst>
              <p:tags r:id="rId4"/>
            </p:custDataLst>
          </p:nvPr>
        </p:nvPicPr>
        <p:blipFill>
          <a:blip r:embed="rId7" cstate="print"/>
          <a:srcRect/>
          <a:stretch>
            <a:fillRect/>
          </a:stretch>
        </p:blipFill>
        <p:spPr bwMode="auto">
          <a:xfrm>
            <a:off x="7848600" y="6248400"/>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5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descr="megaphone.jpg"/>
          <p:cNvPicPr>
            <a:picLocks noChangeAspect="1"/>
          </p:cNvPicPr>
          <p:nvPr>
            <p:custDataLst>
              <p:tags r:id="rId1"/>
            </p:custDataLst>
          </p:nvPr>
        </p:nvPicPr>
        <p:blipFill>
          <a:blip r:embed="rId8" cstate="print"/>
          <a:srcRect/>
          <a:stretch>
            <a:fillRect/>
          </a:stretch>
        </p:blipFill>
        <p:spPr bwMode="auto">
          <a:xfrm>
            <a:off x="7620000" y="2362200"/>
            <a:ext cx="1474788" cy="1371600"/>
          </a:xfrm>
          <a:prstGeom prst="rect">
            <a:avLst/>
          </a:prstGeom>
          <a:noFill/>
          <a:ln w="9525">
            <a:noFill/>
            <a:miter lim="800000"/>
            <a:headEnd/>
            <a:tailEnd/>
          </a:ln>
        </p:spPr>
      </p:pic>
      <p:sp>
        <p:nvSpPr>
          <p:cNvPr id="64514" name="Title 1"/>
          <p:cNvSpPr>
            <a:spLocks noGrp="1"/>
          </p:cNvSpPr>
          <p:nvPr>
            <p:ph type="title"/>
            <p:custDataLst>
              <p:tags r:id="rId2"/>
            </p:custDataLst>
          </p:nvPr>
        </p:nvSpPr>
        <p:spPr/>
        <p:txBody>
          <a:bodyPr>
            <a:normAutofit fontScale="90000"/>
          </a:bodyPr>
          <a:lstStyle/>
          <a:p>
            <a:r>
              <a:rPr lang="fr-FR" sz="4000" dirty="0" smtClean="0">
                <a:solidFill>
                  <a:schemeClr val="bg1"/>
                </a:solidFill>
              </a:rPr>
              <a:t>Exemples de stratégies de gestion des risques juridiques (2 de 2)</a:t>
            </a:r>
            <a:endParaRPr lang="en-US" sz="4000" dirty="0" smtClean="0">
              <a:solidFill>
                <a:schemeClr val="bg1"/>
              </a:solidFill>
            </a:endParaRPr>
          </a:p>
        </p:txBody>
      </p:sp>
      <p:sp>
        <p:nvSpPr>
          <p:cNvPr id="64515" name="Content Placeholder 2"/>
          <p:cNvSpPr>
            <a:spLocks noGrp="1"/>
          </p:cNvSpPr>
          <p:nvPr>
            <p:ph idx="1"/>
            <p:custDataLst>
              <p:tags r:id="rId3"/>
            </p:custDataLst>
          </p:nvPr>
        </p:nvSpPr>
        <p:spPr/>
        <p:txBody>
          <a:bodyPr/>
          <a:lstStyle/>
          <a:p>
            <a:r>
              <a:rPr lang="fr-CA" sz="2400" b="1" dirty="0" smtClean="0"/>
              <a:t>Communication : </a:t>
            </a:r>
            <a:r>
              <a:rPr lang="fr-CA" sz="2400" dirty="0" smtClean="0"/>
              <a:t>Maintenir une bonne communication avec les conducteurs qui souffrent de troubles du sommeil et qui suivent un traitement :</a:t>
            </a:r>
            <a:endParaRPr lang="en-US" sz="2400" dirty="0" smtClean="0"/>
          </a:p>
          <a:p>
            <a:pPr lvl="1"/>
            <a:r>
              <a:rPr lang="fr-CA" sz="2000" dirty="0" smtClean="0"/>
              <a:t>Vérifier le respect du traitement avec l’appareil PAP. </a:t>
            </a:r>
            <a:endParaRPr lang="en-US" sz="2000" dirty="0" smtClean="0"/>
          </a:p>
          <a:p>
            <a:pPr lvl="1"/>
            <a:r>
              <a:rPr lang="fr-CA" sz="2000" dirty="0" smtClean="0"/>
              <a:t>Retirer de la route tout conducteur qui ne satisfait pas aux exigences réglementaires minimales.</a:t>
            </a:r>
            <a:endParaRPr lang="en-US" sz="2000" dirty="0" smtClean="0"/>
          </a:p>
          <a:p>
            <a:r>
              <a:rPr lang="fr-CA" sz="2400" b="1" dirty="0" smtClean="0"/>
              <a:t>Confidentialité : </a:t>
            </a:r>
            <a:r>
              <a:rPr lang="fr-CA" sz="2400" dirty="0" smtClean="0"/>
              <a:t>Préserver la confidentialité des dossiers de santé des conducteurs.</a:t>
            </a:r>
            <a:endParaRPr lang="en-US" sz="2400" dirty="0" smtClean="0"/>
          </a:p>
          <a:p>
            <a:r>
              <a:rPr lang="fr-CA" sz="2400" b="1" dirty="0" smtClean="0"/>
              <a:t>Consultation : </a:t>
            </a:r>
            <a:r>
              <a:rPr lang="fr-CA" sz="2400" dirty="0" smtClean="0"/>
              <a:t>Consulter régulièrement votre avocat concernant toutes les politiques, procédures et pratiques se rattachant au PGF.</a:t>
            </a:r>
            <a:endParaRPr lang="en-US" sz="2400" dirty="0" smtClean="0"/>
          </a:p>
        </p:txBody>
      </p:sp>
      <p:pic>
        <p:nvPicPr>
          <p:cNvPr id="2" name="Shape">
            <a:hlinkClick r:id="" action="ppaction://media"/>
          </p:cNvPr>
          <p:cNvPicPr>
            <a:picLocks noRot="1" noChangeAspect="1"/>
          </p:cNvPicPr>
          <p:nvPr>
            <a:videoFile r:link="rId4"/>
            <p:custDataLst>
              <p:tags r:id="rId5"/>
            </p:custDataLst>
          </p:nvPr>
        </p:nvPicPr>
        <p:blipFill>
          <a:blip r:embed="rId9" cstate="print"/>
          <a:srcRect/>
          <a:stretch>
            <a:fillRect/>
          </a:stretch>
        </p:blipFill>
        <p:spPr bwMode="auto">
          <a:xfrm>
            <a:off x="8001000" y="6245225"/>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9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custDataLst>
              <p:tags r:id="rId1"/>
            </p:custDataLst>
          </p:nvPr>
        </p:nvSpPr>
        <p:spPr/>
        <p:txBody>
          <a:bodyPr/>
          <a:lstStyle/>
          <a:p>
            <a:r>
              <a:rPr lang="en-US" smtClean="0">
                <a:solidFill>
                  <a:schemeClr val="bg1"/>
                </a:solidFill>
              </a:rPr>
              <a:t>Rendement de l’investissement</a:t>
            </a:r>
          </a:p>
        </p:txBody>
      </p:sp>
      <p:sp>
        <p:nvSpPr>
          <p:cNvPr id="66562" name="Content Placeholder 2"/>
          <p:cNvSpPr>
            <a:spLocks noGrp="1"/>
          </p:cNvSpPr>
          <p:nvPr>
            <p:ph idx="1"/>
            <p:custDataLst>
              <p:tags r:id="rId2"/>
            </p:custDataLst>
          </p:nvPr>
        </p:nvSpPr>
        <p:spPr/>
        <p:txBody>
          <a:bodyPr/>
          <a:lstStyle/>
          <a:p>
            <a:r>
              <a:rPr lang="fr-CA" sz="2400" dirty="0" smtClean="0"/>
              <a:t>Schneider National </a:t>
            </a:r>
            <a:r>
              <a:rPr lang="fr-CA" sz="2400" dirty="0" err="1" smtClean="0"/>
              <a:t>inc</a:t>
            </a:r>
            <a:r>
              <a:rPr lang="fr-CA" sz="2400" dirty="0" smtClean="0"/>
              <a:t>. a mis en œuvre, en 2006, un programme pour traiter l’AOS dont souffraient certains de ses conducteurs. </a:t>
            </a:r>
            <a:endParaRPr lang="en-US" sz="2400" dirty="0" smtClean="0"/>
          </a:p>
          <a:p>
            <a:r>
              <a:rPr lang="fr-CA" sz="2400" dirty="0" smtClean="0"/>
              <a:t>Un rapport préliminaire a démontré un rendement important de l’investissement :</a:t>
            </a:r>
            <a:endParaRPr lang="en-US" sz="2400" dirty="0" smtClean="0"/>
          </a:p>
          <a:p>
            <a:pPr lvl="1"/>
            <a:r>
              <a:rPr lang="fr-CA" sz="2000" dirty="0" smtClean="0"/>
              <a:t>Des économies notables en frais médicaux pour les conducteurs qui ont reçu un diagnostic et qui ont été traités.</a:t>
            </a:r>
            <a:endParaRPr lang="en-US" sz="2000" dirty="0" smtClean="0"/>
          </a:p>
          <a:p>
            <a:pPr lvl="1"/>
            <a:r>
              <a:rPr lang="fr-CA" sz="2000" dirty="0" smtClean="0"/>
              <a:t>Une diminution de 73 % des accidents évitables chez les conducteurs traités pour l’AOS.</a:t>
            </a:r>
            <a:endParaRPr lang="en-US" sz="2000" dirty="0" smtClean="0"/>
          </a:p>
          <a:p>
            <a:pPr lvl="1"/>
            <a:r>
              <a:rPr lang="fr-CA" sz="2000" dirty="0" smtClean="0"/>
              <a:t>Un taux de rétention des conducteurs traités pour l’AOS           2,3 fois plus élevé que celui de l’ensemble des conducteurs de 	                 l’entreprise.</a:t>
            </a:r>
            <a:endParaRPr lang="en-US" sz="2000" dirty="0" smtClean="0"/>
          </a:p>
        </p:txBody>
      </p:sp>
      <p:pic>
        <p:nvPicPr>
          <p:cNvPr id="66563" name="Picture 4" descr="ROI.jpg"/>
          <p:cNvPicPr>
            <a:picLocks noChangeAspect="1"/>
          </p:cNvPicPr>
          <p:nvPr>
            <p:custDataLst>
              <p:tags r:id="rId3"/>
            </p:custDataLst>
          </p:nvPr>
        </p:nvPicPr>
        <p:blipFill>
          <a:blip r:embed="rId6" cstate="print"/>
          <a:srcRect/>
          <a:stretch>
            <a:fillRect/>
          </a:stretch>
        </p:blipFill>
        <p:spPr bwMode="auto">
          <a:xfrm>
            <a:off x="7239000" y="4648200"/>
            <a:ext cx="1757363"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p:cNvPicPr>
            <a:picLocks noChangeAspect="1"/>
          </p:cNvPicPr>
          <p:nvPr>
            <p:custDataLst>
              <p:tags r:id="rId1"/>
            </p:custDataLst>
          </p:nvPr>
        </p:nvPicPr>
        <p:blipFill>
          <a:blip r:embed="rId6" cstate="print"/>
          <a:srcRect/>
          <a:stretch>
            <a:fillRect/>
          </a:stretch>
        </p:blipFill>
        <p:spPr bwMode="auto">
          <a:xfrm>
            <a:off x="6705600" y="4343400"/>
            <a:ext cx="2216150" cy="2209800"/>
          </a:xfrm>
          <a:prstGeom prst="rect">
            <a:avLst/>
          </a:prstGeom>
          <a:noFill/>
          <a:ln w="9525">
            <a:noFill/>
            <a:miter lim="800000"/>
            <a:headEnd/>
            <a:tailEnd/>
          </a:ln>
        </p:spPr>
      </p:pic>
      <p:sp>
        <p:nvSpPr>
          <p:cNvPr id="13314" name="Title 1"/>
          <p:cNvSpPr>
            <a:spLocks noGrp="1"/>
          </p:cNvSpPr>
          <p:nvPr>
            <p:ph type="title"/>
            <p:custDataLst>
              <p:tags r:id="rId2"/>
            </p:custDataLst>
          </p:nvPr>
        </p:nvSpPr>
        <p:spPr/>
        <p:txBody>
          <a:bodyPr/>
          <a:lstStyle/>
          <a:p>
            <a:r>
              <a:rPr lang="en-US" smtClean="0">
                <a:solidFill>
                  <a:schemeClr val="bg1"/>
                </a:solidFill>
              </a:rPr>
              <a:t>Module 7 : Présentation</a:t>
            </a:r>
          </a:p>
        </p:txBody>
      </p:sp>
      <p:sp>
        <p:nvSpPr>
          <p:cNvPr id="13315" name="Content Placeholder 2"/>
          <p:cNvSpPr>
            <a:spLocks noGrp="1"/>
          </p:cNvSpPr>
          <p:nvPr>
            <p:ph idx="1"/>
            <p:custDataLst>
              <p:tags r:id="rId3"/>
            </p:custDataLst>
          </p:nvPr>
        </p:nvSpPr>
        <p:spPr/>
        <p:txBody>
          <a:bodyPr/>
          <a:lstStyle/>
          <a:p>
            <a:r>
              <a:rPr lang="fr-CA" sz="2400" dirty="0" smtClean="0"/>
              <a:t>Présentation des troubles du sommeil</a:t>
            </a:r>
            <a:endParaRPr lang="en-US" sz="2400" dirty="0" smtClean="0"/>
          </a:p>
          <a:p>
            <a:r>
              <a:rPr lang="fr-CA" sz="2400" dirty="0" smtClean="0"/>
              <a:t>Rôles et responsabilités de l’entreprise dans le diagnostic, le traitement et la gestion des troubles du sommeil</a:t>
            </a:r>
            <a:endParaRPr lang="en-US" sz="2400" dirty="0" smtClean="0"/>
          </a:p>
          <a:p>
            <a:r>
              <a:rPr lang="fr-CA" sz="2400" dirty="0" smtClean="0"/>
              <a:t>Guide, étape par étape, pour l’élaboration et la mise en œuvre d’un programme de gestion des troubles du sommeil</a:t>
            </a:r>
            <a:endParaRPr lang="en-US" sz="2400" dirty="0" smtClean="0"/>
          </a:p>
          <a:p>
            <a:r>
              <a:rPr lang="fr-CA" sz="2400" dirty="0" smtClean="0"/>
              <a:t>Stratégies visant à fournir aux conducteurs du soutien et de l’encouragement</a:t>
            </a:r>
            <a:endParaRPr lang="en-US" sz="2400" dirty="0" smtClean="0"/>
          </a:p>
          <a:p>
            <a:r>
              <a:rPr lang="fr-CA" sz="2400" dirty="0" smtClean="0"/>
              <a:t>Bilan et résumé</a:t>
            </a:r>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custDataLst>
              <p:tags r:id="rId1"/>
            </p:custDataLst>
          </p:nvPr>
        </p:nvSpPr>
        <p:spPr/>
        <p:txBody>
          <a:bodyPr>
            <a:normAutofit fontScale="90000"/>
          </a:bodyPr>
          <a:lstStyle/>
          <a:p>
            <a:r>
              <a:rPr lang="fr-FR" sz="4200" dirty="0" smtClean="0">
                <a:solidFill>
                  <a:schemeClr val="bg1"/>
                </a:solidFill>
              </a:rPr>
              <a:t>Problèmes potentiels de responsabilité juridique (1 de 2)</a:t>
            </a:r>
            <a:endParaRPr lang="en-US" sz="4200" dirty="0" smtClean="0">
              <a:solidFill>
                <a:schemeClr val="bg1"/>
              </a:solidFill>
            </a:endParaRPr>
          </a:p>
        </p:txBody>
      </p:sp>
      <p:sp>
        <p:nvSpPr>
          <p:cNvPr id="68610" name="Content Placeholder 2"/>
          <p:cNvSpPr>
            <a:spLocks noGrp="1"/>
          </p:cNvSpPr>
          <p:nvPr>
            <p:ph idx="1"/>
            <p:custDataLst>
              <p:tags r:id="rId2"/>
            </p:custDataLst>
          </p:nvPr>
        </p:nvSpPr>
        <p:spPr>
          <a:xfrm>
            <a:off x="457200" y="1524000"/>
            <a:ext cx="8229600" cy="4525963"/>
          </a:xfrm>
        </p:spPr>
        <p:txBody>
          <a:bodyPr/>
          <a:lstStyle/>
          <a:p>
            <a:r>
              <a:rPr lang="fr-CA" sz="2200" dirty="0" smtClean="0"/>
              <a:t>Les entreprises de transport qui implantent un programme de gestion des troubles du sommeil peuvent avoir à assumer certains risques et certaines responsabilités sur le plan légal. Des règlements fédéraux incomplets laissent les transporteurs aux prises avec des risques juridiques :</a:t>
            </a:r>
            <a:endParaRPr lang="en-US" sz="2200" dirty="0" smtClean="0"/>
          </a:p>
          <a:p>
            <a:pPr lvl="1"/>
            <a:r>
              <a:rPr lang="fr-CA" sz="2000" dirty="0" smtClean="0"/>
              <a:t>Actuellement, il n’y a pas d’obligations en vertu des </a:t>
            </a:r>
            <a:r>
              <a:rPr lang="fr-CA" sz="2000" smtClean="0"/>
              <a:t>règlements fédéraux exigeant </a:t>
            </a:r>
            <a:r>
              <a:rPr lang="fr-CA" sz="2000" dirty="0" smtClean="0"/>
              <a:t>que les transporteurs procèdent à un dépistage, testent, traitent et suivent les conducteurs souffrant d’AOS.</a:t>
            </a:r>
            <a:endParaRPr lang="en-US" sz="2000" dirty="0" smtClean="0"/>
          </a:p>
          <a:p>
            <a:pPr lvl="1"/>
            <a:r>
              <a:rPr lang="fr-CA" sz="2000" dirty="0" smtClean="0"/>
              <a:t>Un transporteur ne peut permettre à un conducteur de conduire un véhicule lourd s’il souffre d’un problème de santé (y compris l’AOS) qui pourrait affecter sa capacité à conduire en toute sécurité.</a:t>
            </a:r>
            <a:endParaRPr lang="en-US" sz="2000" dirty="0" smtClean="0"/>
          </a:p>
          <a:p>
            <a:pPr lvl="1"/>
            <a:r>
              <a:rPr lang="fr-CA" sz="2000" dirty="0" smtClean="0"/>
              <a:t>Les conducteurs traités avec succès peuvent redevenir médicalement qualifiés à conduire.</a:t>
            </a:r>
            <a:endParaRPr lang="en-US" sz="2000" dirty="0" smtClean="0"/>
          </a:p>
          <a:p>
            <a:pPr lvl="1"/>
            <a:endParaRPr lang="en-US"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custDataLst>
              <p:tags r:id="rId1"/>
            </p:custDataLst>
          </p:nvPr>
        </p:nvSpPr>
        <p:spPr>
          <a:xfrm>
            <a:off x="381000" y="274638"/>
            <a:ext cx="8382000" cy="1143000"/>
          </a:xfrm>
        </p:spPr>
        <p:txBody>
          <a:bodyPr>
            <a:normAutofit fontScale="90000"/>
          </a:bodyPr>
          <a:lstStyle/>
          <a:p>
            <a:r>
              <a:rPr lang="fr-FR" sz="4200" dirty="0" smtClean="0">
                <a:solidFill>
                  <a:schemeClr val="bg1"/>
                </a:solidFill>
              </a:rPr>
              <a:t>Problèmes potentiels de responsabilité juridique (2 de 2)</a:t>
            </a:r>
            <a:endParaRPr lang="en-US" sz="4200" dirty="0" smtClean="0"/>
          </a:p>
        </p:txBody>
      </p:sp>
      <p:sp>
        <p:nvSpPr>
          <p:cNvPr id="70658" name="Content Placeholder 2"/>
          <p:cNvSpPr>
            <a:spLocks noGrp="1"/>
          </p:cNvSpPr>
          <p:nvPr>
            <p:ph idx="1"/>
            <p:custDataLst>
              <p:tags r:id="rId2"/>
            </p:custDataLst>
          </p:nvPr>
        </p:nvSpPr>
        <p:spPr/>
        <p:txBody>
          <a:bodyPr/>
          <a:lstStyle/>
          <a:p>
            <a:r>
              <a:rPr lang="fr-CA" sz="2400" dirty="0" smtClean="0"/>
              <a:t>Exemples de réclamations et de litiges dans le cas d’accidents impliquant un conducteur souffrant d’AOS :</a:t>
            </a:r>
            <a:endParaRPr lang="en-US" sz="2400" dirty="0" smtClean="0"/>
          </a:p>
          <a:p>
            <a:pPr lvl="1"/>
            <a:r>
              <a:rPr lang="fr-CA" sz="2000" dirty="0" smtClean="0"/>
              <a:t>Le transporteur aurait dû savoir que le conducteur avait un trouble du sommeil : </a:t>
            </a:r>
            <a:endParaRPr lang="en-US" sz="2000" dirty="0" smtClean="0"/>
          </a:p>
          <a:p>
            <a:pPr lvl="2"/>
            <a:r>
              <a:rPr lang="fr-CA" sz="2000" dirty="0" smtClean="0"/>
              <a:t>Preuves : rapports d’examen médical du conducteur, dossiers de santé du transporteur, rapports de SDE constatée au travail, etc.</a:t>
            </a:r>
            <a:endParaRPr lang="en-US" sz="2000" dirty="0" smtClean="0"/>
          </a:p>
          <a:p>
            <a:pPr lvl="1"/>
            <a:r>
              <a:rPr lang="fr-CA" sz="2000" dirty="0" smtClean="0"/>
              <a:t>Le transporteur n’a pas surveillé ni suivi un conducteur souffrant d’AOS à qui on avait prescrit un traitement avec un appareil PAP :</a:t>
            </a:r>
            <a:endParaRPr lang="en-US" sz="2000" dirty="0" smtClean="0"/>
          </a:p>
          <a:p>
            <a:pPr lvl="2"/>
            <a:r>
              <a:rPr lang="fr-CA" sz="2000" dirty="0" smtClean="0"/>
              <a:t>Preuves : registres du conducteur, enregistrements électroniques du traitement, etc.</a:t>
            </a:r>
            <a:endParaRPr lang="en-US" sz="2000" dirty="0" smtClean="0"/>
          </a:p>
          <a:p>
            <a:pPr lvl="1"/>
            <a:r>
              <a:rPr lang="fr-CA" sz="2000" dirty="0" smtClean="0"/>
              <a:t>Le PGF du transporteur était inadéquat, incomplet ou n’avait pas été mis en œuvre :</a:t>
            </a:r>
            <a:endParaRPr lang="en-US" sz="2000" dirty="0" smtClean="0"/>
          </a:p>
          <a:p>
            <a:pPr lvl="2"/>
            <a:r>
              <a:rPr lang="fr-CA" sz="2000" dirty="0" smtClean="0"/>
              <a:t>Preuves : dossiers du transporteur, registres du conducteur, témoignages des employés.</a:t>
            </a:r>
            <a:endParaRPr lang="en-US" sz="2000" dirty="0" smtClean="0"/>
          </a:p>
          <a:p>
            <a:pPr lvl="2"/>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6" descr="U.S. Department Of Transportation. Federal Motor Carrier Safety Administration."/>
          <p:cNvPicPr>
            <a:picLocks noChangeAspect="1" noChangeArrowheads="1"/>
          </p:cNvPicPr>
          <p:nvPr>
            <p:custDataLst>
              <p:tags r:id="rId1"/>
            </p:custDataLst>
          </p:nvPr>
        </p:nvPicPr>
        <p:blipFill>
          <a:blip r:embed="rId7" cstate="print"/>
          <a:srcRect/>
          <a:stretch>
            <a:fillRect/>
          </a:stretch>
        </p:blipFill>
        <p:spPr bwMode="auto">
          <a:xfrm>
            <a:off x="0" y="6000750"/>
            <a:ext cx="9144000" cy="857250"/>
          </a:xfrm>
          <a:prstGeom prst="rect">
            <a:avLst/>
          </a:prstGeom>
          <a:noFill/>
          <a:ln w="9525">
            <a:noFill/>
            <a:miter lim="800000"/>
            <a:headEnd/>
            <a:tailEnd/>
          </a:ln>
        </p:spPr>
      </p:pic>
      <p:sp>
        <p:nvSpPr>
          <p:cNvPr id="72706" name="Title 1"/>
          <p:cNvSpPr>
            <a:spLocks noGrp="1"/>
          </p:cNvSpPr>
          <p:nvPr>
            <p:ph type="title"/>
            <p:custDataLst>
              <p:tags r:id="rId2"/>
            </p:custDataLst>
          </p:nvPr>
        </p:nvSpPr>
        <p:spPr/>
        <p:txBody>
          <a:bodyPr/>
          <a:lstStyle/>
          <a:p>
            <a:r>
              <a:rPr lang="fr-FR" sz="3200" smtClean="0">
                <a:solidFill>
                  <a:schemeClr val="bg1"/>
                </a:solidFill>
              </a:rPr>
              <a:t>Réglementation américaine actuelle concernant l’AOS et les conducteurs de véhicules lourds</a:t>
            </a:r>
            <a:endParaRPr lang="en-US" sz="3200" smtClean="0">
              <a:solidFill>
                <a:schemeClr val="bg1"/>
              </a:solidFill>
            </a:endParaRPr>
          </a:p>
        </p:txBody>
      </p:sp>
      <p:sp>
        <p:nvSpPr>
          <p:cNvPr id="72707" name="Content Placeholder 2"/>
          <p:cNvSpPr>
            <a:spLocks noGrp="1"/>
          </p:cNvSpPr>
          <p:nvPr>
            <p:ph idx="1"/>
            <p:custDataLst>
              <p:tags r:id="rId3"/>
            </p:custDataLst>
          </p:nvPr>
        </p:nvSpPr>
        <p:spPr>
          <a:xfrm>
            <a:off x="457200" y="1474788"/>
            <a:ext cx="8229600" cy="4525962"/>
          </a:xfrm>
        </p:spPr>
        <p:txBody>
          <a:bodyPr/>
          <a:lstStyle/>
          <a:p>
            <a:r>
              <a:rPr lang="en-CA" sz="2400" dirty="0" smtClean="0"/>
              <a:t>Federal Motor Carrier Safety Administration (FMCSA) :</a:t>
            </a:r>
            <a:endParaRPr lang="en-US" sz="2400" dirty="0" smtClean="0"/>
          </a:p>
          <a:p>
            <a:pPr lvl="1"/>
            <a:r>
              <a:rPr lang="fr-CA" sz="2000" dirty="0" smtClean="0"/>
              <a:t>Les conducteurs ayant des antécédents médicaux ou ayant reçu un diagnostic de toute maladie susceptible de nuire à leur capacité de conduire en toute sécurité ne sont pas autorisés à conduire un véhicule lourd.</a:t>
            </a:r>
            <a:endParaRPr lang="en-US" sz="2000" dirty="0" smtClean="0"/>
          </a:p>
          <a:p>
            <a:pPr lvl="1"/>
            <a:r>
              <a:rPr lang="fr-CA" sz="2000" dirty="0" smtClean="0"/>
              <a:t>Les conducteurs ayant récemment reçu un diagnostic d’AOS ou leur médecin doivent communiquer avec un médecin expert qualifié pour déterminer leur aptitude à conduire un véhicule lourd.</a:t>
            </a:r>
            <a:endParaRPr lang="en-US" sz="2000" dirty="0" smtClean="0"/>
          </a:p>
          <a:p>
            <a:pPr lvl="1"/>
            <a:r>
              <a:rPr lang="fr-CA" sz="2000" dirty="0" smtClean="0"/>
              <a:t>Les conducteurs souffrant d’une AOS modérée ou grave ne sont pas autorisés à conduire un véhicule lourd et ne peuvent l’être à nouveau tant et aussi longtemps qu’un médecin légiste n’a pas certifié que le traitement pour l’AOS a réussi.</a:t>
            </a:r>
            <a:endParaRPr lang="en-US" sz="2000" dirty="0" smtClean="0"/>
          </a:p>
        </p:txBody>
      </p:sp>
      <p:sp>
        <p:nvSpPr>
          <p:cNvPr id="72708" name="TextBox 8"/>
          <p:cNvSpPr txBox="1">
            <a:spLocks noChangeArrowheads="1"/>
          </p:cNvSpPr>
          <p:nvPr>
            <p:custDataLst>
              <p:tags r:id="rId4"/>
            </p:custDataLst>
          </p:nvPr>
        </p:nvSpPr>
        <p:spPr bwMode="auto">
          <a:xfrm>
            <a:off x="638175" y="6192838"/>
            <a:ext cx="3933825" cy="473075"/>
          </a:xfrm>
          <a:prstGeom prst="rect">
            <a:avLst/>
          </a:prstGeom>
          <a:solidFill>
            <a:schemeClr val="bg1"/>
          </a:solidFill>
          <a:ln w="9525">
            <a:noFill/>
            <a:miter lim="800000"/>
            <a:headEnd/>
            <a:tailEnd/>
          </a:ln>
        </p:spPr>
        <p:txBody>
          <a:bodyPr/>
          <a:lstStyle/>
          <a:p>
            <a:r>
              <a:rPr lang="en-US" sz="1200">
                <a:solidFill>
                  <a:srgbClr val="000000"/>
                </a:solidFill>
              </a:rPr>
              <a:t>Ministère américain des Transports</a:t>
            </a:r>
            <a:endParaRPr lang="en-US" sz="1200"/>
          </a:p>
          <a:p>
            <a:r>
              <a:rPr lang="fr-CA" sz="1200">
                <a:solidFill>
                  <a:srgbClr val="000000"/>
                </a:solidFill>
              </a:rPr>
              <a:t>Federal Motor Carrier Safety Administration</a:t>
            </a:r>
            <a:r>
              <a:rPr lang="fr-CA" sz="1200"/>
              <a:t> </a:t>
            </a:r>
            <a:endParaRPr lang="en-US" sz="12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custDataLst>
              <p:tags r:id="rId1"/>
            </p:custDataLst>
          </p:nvPr>
        </p:nvSpPr>
        <p:spPr/>
        <p:txBody>
          <a:bodyPr/>
          <a:lstStyle/>
          <a:p>
            <a:pPr>
              <a:lnSpc>
                <a:spcPts val="4575"/>
              </a:lnSpc>
            </a:pPr>
            <a:r>
              <a:rPr lang="fr-FR" sz="2800" smtClean="0">
                <a:solidFill>
                  <a:schemeClr val="bg1"/>
                </a:solidFill>
              </a:rPr>
              <a:t>Initiatives canadiennes actuelles concernant l’AOS et les conducteurs de véhicules lourds</a:t>
            </a:r>
            <a:endParaRPr lang="en-US" sz="2800" smtClean="0">
              <a:solidFill>
                <a:schemeClr val="bg1"/>
              </a:solidFill>
            </a:endParaRPr>
          </a:p>
        </p:txBody>
      </p:sp>
      <p:sp>
        <p:nvSpPr>
          <p:cNvPr id="74754" name="Content Placeholder 2"/>
          <p:cNvSpPr>
            <a:spLocks noGrp="1"/>
          </p:cNvSpPr>
          <p:nvPr>
            <p:ph idx="1"/>
            <p:custDataLst>
              <p:tags r:id="rId2"/>
            </p:custDataLst>
          </p:nvPr>
        </p:nvSpPr>
        <p:spPr>
          <a:xfrm>
            <a:off x="457200" y="1524000"/>
            <a:ext cx="8305800" cy="4525963"/>
          </a:xfrm>
        </p:spPr>
        <p:txBody>
          <a:bodyPr/>
          <a:lstStyle/>
          <a:p>
            <a:r>
              <a:rPr lang="fr-CA" sz="2800" dirty="0" smtClean="0"/>
              <a:t>Conseil canadien des administrateurs en transport motorisé (CCATM) :</a:t>
            </a:r>
            <a:endParaRPr lang="en-US" sz="2800" dirty="0" smtClean="0"/>
          </a:p>
          <a:p>
            <a:pPr lvl="1"/>
            <a:r>
              <a:rPr lang="fr-CA" sz="2000" dirty="0" smtClean="0"/>
              <a:t>Lors de l'évaluation médicale de l’aptitude à conduire, il est essentiel que le médecin évalue la présence possible d’un trouble du sommeil.</a:t>
            </a:r>
            <a:endParaRPr lang="en-US" sz="2000" dirty="0" smtClean="0"/>
          </a:p>
          <a:p>
            <a:pPr lvl="1"/>
            <a:r>
              <a:rPr lang="fr-CA" sz="2000" dirty="0" smtClean="0"/>
              <a:t>Les conducteurs peuvent conduire toutes les catégories de véhicules, selon les conditions suivantes :</a:t>
            </a:r>
            <a:endParaRPr lang="en-US" sz="2000" dirty="0" smtClean="0"/>
          </a:p>
          <a:p>
            <a:pPr lvl="2"/>
            <a:r>
              <a:rPr lang="fr-CA" sz="2000" dirty="0" smtClean="0"/>
              <a:t>S’ils souffrent d’une AOS non traitée, mais ont un indice d’apnée-</a:t>
            </a:r>
            <a:r>
              <a:rPr lang="fr-CA" sz="2000" dirty="0" err="1" smtClean="0"/>
              <a:t>hypopnée</a:t>
            </a:r>
            <a:r>
              <a:rPr lang="fr-CA" sz="2000" dirty="0" smtClean="0"/>
              <a:t> (IAH)</a:t>
            </a:r>
            <a:r>
              <a:rPr lang="fr-CA" sz="2000" dirty="0" smtClean="0">
                <a:solidFill>
                  <a:srgbClr val="FF0000"/>
                </a:solidFill>
              </a:rPr>
              <a:t> </a:t>
            </a:r>
            <a:r>
              <a:rPr lang="fr-CA" sz="2000" dirty="0" smtClean="0"/>
              <a:t>&lt; 20 et n’ont pas de somnolence le jour.</a:t>
            </a:r>
            <a:endParaRPr lang="en-US" sz="2000" dirty="0" smtClean="0"/>
          </a:p>
          <a:p>
            <a:pPr lvl="2"/>
            <a:r>
              <a:rPr lang="fr-CA" sz="2000" dirty="0" smtClean="0"/>
              <a:t>S’ils souffrent d’une AOS traitée avec succès.</a:t>
            </a:r>
            <a:endParaRPr lang="en-US" sz="2000" dirty="0" smtClean="0"/>
          </a:p>
          <a:p>
            <a:pPr lvl="1"/>
            <a:r>
              <a:rPr lang="fr-CA" sz="2000" dirty="0" smtClean="0"/>
              <a:t>Les conducteurs ne peuvent conduire aucune catégorie de véhicules s’ils ont eu un accident après s’être endormis au volant, tant et aussi longtemps que le problème de sommeil n’a pas été traité avec succès.</a:t>
            </a:r>
            <a:endParaRPr lang="en-US" sz="2000" dirty="0" smtClean="0"/>
          </a:p>
          <a:p>
            <a:pPr lvl="1"/>
            <a:endParaRPr lang="en-US" sz="2400" dirty="0" smtClean="0"/>
          </a:p>
          <a:p>
            <a:pPr>
              <a:buFont typeface="Arial" charset="0"/>
              <a:buNone/>
            </a:pPr>
            <a:endParaRPr lang="en-US" dirty="0" smtClean="0"/>
          </a:p>
        </p:txBody>
      </p:sp>
      <p:pic>
        <p:nvPicPr>
          <p:cNvPr id="74755" name="Picture 6" descr="http://www.ccmta.ca/english/images/bar2.jpg"/>
          <p:cNvPicPr>
            <a:picLocks noChangeAspect="1" noChangeArrowheads="1"/>
          </p:cNvPicPr>
          <p:nvPr>
            <p:custDataLst>
              <p:tags r:id="rId3"/>
            </p:custDataLst>
          </p:nvPr>
        </p:nvPicPr>
        <p:blipFill>
          <a:blip r:embed="rId7" cstate="print"/>
          <a:srcRect/>
          <a:stretch>
            <a:fillRect/>
          </a:stretch>
        </p:blipFill>
        <p:spPr bwMode="auto">
          <a:xfrm>
            <a:off x="2613025" y="6269038"/>
            <a:ext cx="4495800" cy="588962"/>
          </a:xfrm>
          <a:prstGeom prst="rect">
            <a:avLst/>
          </a:prstGeom>
          <a:noFill/>
          <a:ln w="9525">
            <a:noFill/>
            <a:miter lim="800000"/>
            <a:headEnd/>
            <a:tailEnd/>
          </a:ln>
        </p:spPr>
      </p:pic>
      <p:sp>
        <p:nvSpPr>
          <p:cNvPr id="5" name="TextBox 4"/>
          <p:cNvSpPr txBox="1"/>
          <p:nvPr>
            <p:custDataLst>
              <p:tags r:id="rId4"/>
            </p:custDataLst>
          </p:nvPr>
        </p:nvSpPr>
        <p:spPr>
          <a:xfrm>
            <a:off x="2586038" y="6248400"/>
            <a:ext cx="4505325" cy="461665"/>
          </a:xfrm>
          <a:prstGeom prst="rect">
            <a:avLst/>
          </a:prstGeom>
          <a:noFill/>
        </p:spPr>
        <p:txBody>
          <a:bodyPr wrap="square">
            <a:spAutoFit/>
          </a:bodyPr>
          <a:lstStyle/>
          <a:p>
            <a:pPr algn="ctr">
              <a:spcBef>
                <a:spcPts val="0"/>
              </a:spcBef>
              <a:spcAft>
                <a:spcPts val="0"/>
              </a:spcAft>
              <a:defRPr/>
            </a:pPr>
            <a:r>
              <a:rPr lang="fr-CA" sz="1200" b="1" dirty="0">
                <a:solidFill>
                  <a:srgbClr val="FFFFFF"/>
                </a:solidFill>
                <a:latin typeface="Calibri"/>
                <a:ea typeface="Times New Roman"/>
                <a:cs typeface="Times New Roman"/>
              </a:rPr>
              <a:t>Conseil canadien des administrateurs en transport motorisé (CCATM)</a:t>
            </a:r>
            <a:endParaRPr lang="en-US" sz="1200" dirty="0">
              <a:latin typeface="Times New Roman"/>
              <a:ea typeface="Times New Roman"/>
            </a:endParaRPr>
          </a:p>
        </p:txBody>
      </p:sp>
      <p:sp>
        <p:nvSpPr>
          <p:cNvPr id="6" name="Rectangle 5"/>
          <p:cNvSpPr/>
          <p:nvPr/>
        </p:nvSpPr>
        <p:spPr>
          <a:xfrm>
            <a:off x="2667000" y="6705600"/>
            <a:ext cx="4419600" cy="152400"/>
          </a:xfrm>
          <a:prstGeom prst="rect">
            <a:avLst/>
          </a:prstGeom>
          <a:solidFill>
            <a:srgbClr val="7E0000">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custDataLst>
              <p:tags r:id="rId1"/>
            </p:custDataLst>
          </p:nvPr>
        </p:nvSpPr>
        <p:spPr/>
        <p:txBody>
          <a:bodyPr/>
          <a:lstStyle/>
          <a:p>
            <a:r>
              <a:rPr lang="fr-FR" smtClean="0">
                <a:solidFill>
                  <a:schemeClr val="bg1"/>
                </a:solidFill>
              </a:rPr>
              <a:t>Leçon 2 : Évaluation des acquis</a:t>
            </a:r>
            <a:endParaRPr lang="en-US" smtClean="0">
              <a:solidFill>
                <a:schemeClr val="bg1"/>
              </a:solidFill>
            </a:endParaRPr>
          </a:p>
        </p:txBody>
      </p:sp>
      <p:sp>
        <p:nvSpPr>
          <p:cNvPr id="76802" name="Content Placeholder 1"/>
          <p:cNvSpPr>
            <a:spLocks noGrp="1"/>
          </p:cNvSpPr>
          <p:nvPr>
            <p:ph idx="1"/>
            <p:custDataLst>
              <p:tags r:id="rId2"/>
            </p:custDataLst>
          </p:nvPr>
        </p:nvSpPr>
        <p:spPr>
          <a:xfrm>
            <a:off x="304800" y="1600200"/>
            <a:ext cx="8534400" cy="4525963"/>
          </a:xfrm>
        </p:spPr>
        <p:txBody>
          <a:bodyPr/>
          <a:lstStyle/>
          <a:p>
            <a:pPr marL="514350" indent="-514350">
              <a:buFont typeface="Calibri" pitchFamily="34" charset="0"/>
              <a:buAutoNum type="arabicPeriod"/>
            </a:pPr>
            <a:r>
              <a:rPr lang="fr-CA" smtClean="0"/>
              <a:t>Indiquez la ou les conséquences néfastes de l’AOS sur la santé.</a:t>
            </a:r>
            <a:endParaRPr lang="en-US" sz="2800" smtClean="0"/>
          </a:p>
          <a:p>
            <a:pPr marL="971550" lvl="1" indent="-514350">
              <a:buFont typeface="Calibri" pitchFamily="34" charset="0"/>
              <a:buAutoNum type="alphaLcParenR"/>
            </a:pPr>
            <a:r>
              <a:rPr lang="fr-CA" sz="2400" smtClean="0"/>
              <a:t>L’obésité.</a:t>
            </a:r>
            <a:endParaRPr lang="en-US" sz="2400" smtClean="0"/>
          </a:p>
          <a:p>
            <a:pPr marL="971550" lvl="1" indent="-514350">
              <a:buFont typeface="Calibri" pitchFamily="34" charset="0"/>
              <a:buAutoNum type="alphaLcParenR"/>
            </a:pPr>
            <a:r>
              <a:rPr lang="fr-CA" sz="2400" smtClean="0"/>
              <a:t>Les maladies cardiovasculaires.</a:t>
            </a:r>
            <a:endParaRPr lang="en-US" sz="2400" smtClean="0"/>
          </a:p>
          <a:p>
            <a:pPr marL="971550" lvl="1" indent="-514350">
              <a:buFont typeface="Calibri" pitchFamily="34" charset="0"/>
              <a:buAutoNum type="alphaLcParenR"/>
            </a:pPr>
            <a:r>
              <a:rPr lang="fr-CA" sz="2400" smtClean="0"/>
              <a:t>Les maladies métaboliques.</a:t>
            </a:r>
            <a:endParaRPr lang="en-US" sz="2400" smtClean="0"/>
          </a:p>
          <a:p>
            <a:pPr marL="971550" lvl="1" indent="-514350">
              <a:buFont typeface="Calibri" pitchFamily="34" charset="0"/>
              <a:buAutoNum type="alphaLcParenR"/>
            </a:pPr>
            <a:r>
              <a:rPr lang="fr-CA" sz="2400" smtClean="0"/>
              <a:t>La dépression clinique.</a:t>
            </a:r>
            <a:endParaRPr lang="en-US" sz="2400" smtClean="0"/>
          </a:p>
          <a:p>
            <a:pPr marL="971550" lvl="1" indent="-514350">
              <a:buFont typeface="Calibri" pitchFamily="34" charset="0"/>
              <a:buAutoNum type="alphaLcParenR"/>
            </a:pPr>
            <a:r>
              <a:rPr lang="fr-CA" sz="2400" smtClean="0"/>
              <a:t>L’impuissance.</a:t>
            </a:r>
            <a:endParaRPr lang="en-US" sz="2400" smtClean="0"/>
          </a:p>
          <a:p>
            <a:pPr marL="971550" lvl="1" indent="-514350">
              <a:buFont typeface="Calibri" pitchFamily="34" charset="0"/>
              <a:buAutoNum type="alphaLcParenR"/>
            </a:pPr>
            <a:r>
              <a:rPr lang="fr-CA" sz="2400" smtClean="0"/>
              <a:t>Une mauvaise qualité de vie.</a:t>
            </a:r>
            <a:endParaRPr lang="en-US" sz="2400" smtClean="0"/>
          </a:p>
          <a:p>
            <a:pPr marL="971550" lvl="1" indent="-514350">
              <a:buFont typeface="Calibri" pitchFamily="34" charset="0"/>
              <a:buAutoNum type="alphaLcParenR"/>
            </a:pPr>
            <a:r>
              <a:rPr lang="fr-CA" sz="2400" smtClean="0"/>
              <a:t>A, b et c.</a:t>
            </a:r>
            <a:endParaRPr lang="en-US" sz="2400" smtClean="0"/>
          </a:p>
          <a:p>
            <a:pPr marL="971550" lvl="1" indent="-514350">
              <a:buFont typeface="Calibri" pitchFamily="34" charset="0"/>
              <a:buAutoNum type="alphaLcParenR"/>
            </a:pPr>
            <a:r>
              <a:rPr lang="fr-CA" sz="2400" smtClean="0"/>
              <a:t>Toutes ces réponses.</a:t>
            </a:r>
            <a:endParaRPr lang="en-US" sz="24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custDataLst>
              <p:tags r:id="rId1"/>
            </p:custDataLst>
          </p:nvPr>
        </p:nvSpPr>
        <p:spPr/>
        <p:txBody>
          <a:bodyPr/>
          <a:lstStyle/>
          <a:p>
            <a:r>
              <a:rPr lang="fr-FR" sz="4000" smtClean="0">
                <a:solidFill>
                  <a:schemeClr val="bg1"/>
                </a:solidFill>
              </a:rPr>
              <a:t>Leçon 2 : Évaluation des acquis (suite)</a:t>
            </a:r>
            <a:endParaRPr lang="en-US" sz="4000" smtClean="0">
              <a:solidFill>
                <a:schemeClr val="bg1"/>
              </a:solidFill>
            </a:endParaRPr>
          </a:p>
        </p:txBody>
      </p:sp>
      <p:sp>
        <p:nvSpPr>
          <p:cNvPr id="78850" name="Content Placeholder 2"/>
          <p:cNvSpPr>
            <a:spLocks noGrp="1"/>
          </p:cNvSpPr>
          <p:nvPr>
            <p:ph idx="1"/>
            <p:custDataLst>
              <p:tags r:id="rId2"/>
            </p:custDataLst>
          </p:nvPr>
        </p:nvSpPr>
        <p:spPr/>
        <p:txBody>
          <a:bodyPr/>
          <a:lstStyle/>
          <a:p>
            <a:pPr marL="514350" indent="-514350">
              <a:buFont typeface="Calibri" pitchFamily="34" charset="0"/>
              <a:buAutoNum type="arabicPeriod" startAt="2"/>
            </a:pPr>
            <a:r>
              <a:rPr lang="fr-CA" dirty="0" smtClean="0"/>
              <a:t>L’AOS est un facteur de risque connu duquel des états de santé suivants :</a:t>
            </a:r>
            <a:endParaRPr lang="en-US" sz="2800" dirty="0" smtClean="0"/>
          </a:p>
          <a:p>
            <a:pPr marL="971550" lvl="1" indent="-514350">
              <a:buFont typeface="Calibri" pitchFamily="34" charset="0"/>
              <a:buAutoNum type="alphaLcParenR"/>
            </a:pPr>
            <a:r>
              <a:rPr lang="fr-CA" sz="2600" dirty="0" smtClean="0"/>
              <a:t>L’hypertension artérielle.</a:t>
            </a:r>
            <a:endParaRPr lang="en-US" sz="2600" dirty="0" smtClean="0"/>
          </a:p>
          <a:p>
            <a:pPr marL="971550" lvl="1" indent="-514350">
              <a:buFont typeface="Calibri" pitchFamily="34" charset="0"/>
              <a:buAutoNum type="alphaLcParenR"/>
            </a:pPr>
            <a:r>
              <a:rPr lang="fr-CA" sz="2600" dirty="0" smtClean="0"/>
              <a:t>Les maladies coronariennes.</a:t>
            </a:r>
            <a:endParaRPr lang="en-US" sz="2600" dirty="0" smtClean="0"/>
          </a:p>
          <a:p>
            <a:pPr marL="971550" lvl="1" indent="-514350">
              <a:buFont typeface="Calibri" pitchFamily="34" charset="0"/>
              <a:buAutoNum type="alphaLcParenR"/>
            </a:pPr>
            <a:r>
              <a:rPr lang="fr-CA" sz="2600" dirty="0" smtClean="0"/>
              <a:t>Un rythme cardiaque anormal.</a:t>
            </a:r>
            <a:endParaRPr lang="en-US" sz="2600" dirty="0" smtClean="0"/>
          </a:p>
          <a:p>
            <a:pPr marL="971550" lvl="1" indent="-514350">
              <a:buFont typeface="Calibri" pitchFamily="34" charset="0"/>
              <a:buAutoNum type="alphaLcParenR"/>
            </a:pPr>
            <a:r>
              <a:rPr lang="fr-CA" sz="2600" dirty="0" smtClean="0"/>
              <a:t>Un accident vasculaire cérébral.</a:t>
            </a:r>
            <a:endParaRPr lang="en-US" sz="2600" dirty="0" smtClean="0"/>
          </a:p>
          <a:p>
            <a:pPr marL="971550" lvl="1" indent="-514350">
              <a:buFont typeface="Calibri" pitchFamily="34" charset="0"/>
              <a:buAutoNum type="alphaLcParenR"/>
            </a:pPr>
            <a:r>
              <a:rPr lang="fr-CA" sz="2600" dirty="0" smtClean="0"/>
              <a:t>Une mauvaise vision.</a:t>
            </a:r>
            <a:endParaRPr lang="en-US" sz="2600" dirty="0" smtClean="0"/>
          </a:p>
          <a:p>
            <a:pPr marL="971550" lvl="1" indent="-514350">
              <a:buFont typeface="Calibri" pitchFamily="34" charset="0"/>
              <a:buAutoNum type="alphaLcParenR"/>
            </a:pPr>
            <a:r>
              <a:rPr lang="fr-CA" sz="2600" dirty="0" smtClean="0"/>
              <a:t>A, b, c et d.</a:t>
            </a:r>
            <a:endParaRPr lang="en-US" sz="2600" dirty="0" smtClean="0"/>
          </a:p>
          <a:p>
            <a:pPr marL="971550" lvl="1" indent="-514350">
              <a:buFont typeface="Calibri" pitchFamily="34" charset="0"/>
              <a:buAutoNum type="alphaLcParenR"/>
            </a:pPr>
            <a:r>
              <a:rPr lang="fr-CA" sz="2600" dirty="0" smtClean="0"/>
              <a:t>A et b.</a:t>
            </a:r>
            <a:endParaRPr lang="en-US" sz="2600" dirty="0" smtClean="0"/>
          </a:p>
          <a:p>
            <a:pPr marL="514350" indent="-514350"/>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custDataLst>
              <p:tags r:id="rId1"/>
            </p:custDataLst>
          </p:nvPr>
        </p:nvSpPr>
        <p:spPr/>
        <p:txBody>
          <a:bodyPr/>
          <a:lstStyle/>
          <a:p>
            <a:r>
              <a:rPr lang="fr-FR" sz="4000" smtClean="0">
                <a:solidFill>
                  <a:schemeClr val="bg1"/>
                </a:solidFill>
              </a:rPr>
              <a:t>Leçon 2 : Évaluation des acquis (suite)</a:t>
            </a:r>
            <a:endParaRPr lang="en-US" sz="4000" smtClean="0">
              <a:solidFill>
                <a:schemeClr val="bg1"/>
              </a:solidFill>
            </a:endParaRPr>
          </a:p>
        </p:txBody>
      </p:sp>
      <p:sp>
        <p:nvSpPr>
          <p:cNvPr id="80898" name="Content Placeholder 2"/>
          <p:cNvSpPr>
            <a:spLocks noGrp="1"/>
          </p:cNvSpPr>
          <p:nvPr>
            <p:ph idx="1"/>
            <p:custDataLst>
              <p:tags r:id="rId2"/>
            </p:custDataLst>
          </p:nvPr>
        </p:nvSpPr>
        <p:spPr/>
        <p:txBody>
          <a:bodyPr/>
          <a:lstStyle/>
          <a:p>
            <a:pPr marL="514350" indent="-514350">
              <a:buFont typeface="Calibri" pitchFamily="34" charset="0"/>
              <a:buAutoNum type="arabicPeriod" startAt="3"/>
            </a:pPr>
            <a:r>
              <a:rPr lang="fr-CA" smtClean="0"/>
              <a:t>Comment l’AOS influence-t-elle la fonction cognitive liée à la sécurité?</a:t>
            </a:r>
            <a:endParaRPr lang="en-US" sz="2800" smtClean="0"/>
          </a:p>
          <a:p>
            <a:pPr marL="971550" lvl="1" indent="-514350">
              <a:buFont typeface="Calibri" pitchFamily="34" charset="0"/>
              <a:buAutoNum type="alphaLcParenR"/>
            </a:pPr>
            <a:r>
              <a:rPr lang="fr-CA" sz="2600" smtClean="0"/>
              <a:t>Elle détériore la mémoire.</a:t>
            </a:r>
            <a:endParaRPr lang="en-US" sz="2600" smtClean="0"/>
          </a:p>
          <a:p>
            <a:pPr marL="971550" lvl="1" indent="-514350">
              <a:buFont typeface="Calibri" pitchFamily="34" charset="0"/>
              <a:buAutoNum type="alphaLcParenR"/>
            </a:pPr>
            <a:r>
              <a:rPr lang="fr-CA" sz="2600" smtClean="0"/>
              <a:t>Elle réduit l’attention et la concentration.</a:t>
            </a:r>
            <a:endParaRPr lang="en-US" sz="2600" smtClean="0"/>
          </a:p>
          <a:p>
            <a:pPr marL="971550" lvl="1" indent="-514350">
              <a:buFont typeface="Calibri" pitchFamily="34" charset="0"/>
              <a:buAutoNum type="alphaLcParenR"/>
            </a:pPr>
            <a:r>
              <a:rPr lang="fr-CA" sz="2600" smtClean="0"/>
              <a:t>Elle perturbe les facultés intellectuelles et la capacité à résoudre des problèmes.</a:t>
            </a:r>
            <a:endParaRPr lang="en-US" sz="2600" smtClean="0"/>
          </a:p>
          <a:p>
            <a:pPr marL="971550" lvl="1" indent="-514350">
              <a:buFont typeface="Calibri" pitchFamily="34" charset="0"/>
              <a:buAutoNum type="alphaLcParenR"/>
            </a:pPr>
            <a:r>
              <a:rPr lang="fr-CA" sz="2600" smtClean="0"/>
              <a:t>Elle détériore les habiletés motrices. </a:t>
            </a:r>
            <a:endParaRPr lang="en-US" sz="2600" smtClean="0"/>
          </a:p>
          <a:p>
            <a:pPr marL="971550" lvl="1" indent="-514350">
              <a:buFont typeface="Calibri" pitchFamily="34" charset="0"/>
              <a:buAutoNum type="alphaLcParenR"/>
            </a:pPr>
            <a:r>
              <a:rPr lang="fr-CA" sz="2600" smtClean="0"/>
              <a:t>Toutes ces réponses.</a:t>
            </a:r>
            <a:endParaRPr lang="en-US" sz="2600" smtClean="0"/>
          </a:p>
          <a:p>
            <a:pPr marL="971550" lvl="1" indent="-514350">
              <a:buFont typeface="Calibri" pitchFamily="34" charset="0"/>
              <a:buAutoNum type="alphaLcParenR"/>
            </a:pPr>
            <a:r>
              <a:rPr lang="fr-CA" sz="2600" smtClean="0"/>
              <a:t>Aucune de ces réponses.</a:t>
            </a:r>
            <a:endParaRPr lang="en-US" sz="2600" smtClean="0"/>
          </a:p>
          <a:p>
            <a:pPr marL="514350" indent="-514350">
              <a:buFont typeface="Arial" charset="0"/>
              <a:buNone/>
            </a:pP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custDataLst>
              <p:tags r:id="rId1"/>
            </p:custDataLst>
          </p:nvPr>
        </p:nvSpPr>
        <p:spPr>
          <a:xfrm>
            <a:off x="457200" y="304800"/>
            <a:ext cx="8229600" cy="1143000"/>
          </a:xfrm>
        </p:spPr>
        <p:txBody>
          <a:bodyPr/>
          <a:lstStyle/>
          <a:p>
            <a:r>
              <a:rPr lang="fr-FR" sz="4000" smtClean="0">
                <a:solidFill>
                  <a:schemeClr val="bg1"/>
                </a:solidFill>
              </a:rPr>
              <a:t>Leçon 2 : Évaluation des acquis (suite)</a:t>
            </a:r>
            <a:endParaRPr lang="en-US" sz="4000" smtClean="0">
              <a:solidFill>
                <a:schemeClr val="bg1"/>
              </a:solidFill>
            </a:endParaRPr>
          </a:p>
        </p:txBody>
      </p:sp>
      <p:sp>
        <p:nvSpPr>
          <p:cNvPr id="45059" name="Content Placeholder 2"/>
          <p:cNvSpPr>
            <a:spLocks noGrp="1"/>
          </p:cNvSpPr>
          <p:nvPr>
            <p:ph idx="1"/>
            <p:custDataLst>
              <p:tags r:id="rId2"/>
            </p:custDataLst>
          </p:nvPr>
        </p:nvSpPr>
        <p:spPr/>
        <p:txBody>
          <a:bodyPr/>
          <a:lstStyle/>
          <a:p>
            <a:pPr marL="514350" indent="-514350">
              <a:buFont typeface="+mj-lt"/>
              <a:buAutoNum type="arabicPeriod" startAt="4"/>
              <a:defRPr/>
            </a:pPr>
            <a:r>
              <a:rPr lang="fr-CA" dirty="0" smtClean="0"/>
              <a:t>Veuillez </a:t>
            </a:r>
            <a:r>
              <a:rPr lang="fr-CA" dirty="0"/>
              <a:t>indiquer les six éléments qui composent un programme efficace contre les troubles du sommeil dans l’industrie du transport routier.</a:t>
            </a:r>
            <a:endParaRPr lang="en-US" dirty="0"/>
          </a:p>
          <a:p>
            <a:pPr>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custDataLst>
              <p:tags r:id="rId1"/>
            </p:custDataLst>
          </p:nvPr>
        </p:nvSpPr>
        <p:spPr>
          <a:xfrm>
            <a:off x="457200" y="304800"/>
            <a:ext cx="8229600" cy="1143000"/>
          </a:xfrm>
        </p:spPr>
        <p:txBody>
          <a:bodyPr/>
          <a:lstStyle/>
          <a:p>
            <a:r>
              <a:rPr lang="fr-FR" sz="4000" smtClean="0">
                <a:solidFill>
                  <a:schemeClr val="bg1"/>
                </a:solidFill>
              </a:rPr>
              <a:t>Leçon 2 : Évaluation des acquis (suite)</a:t>
            </a:r>
            <a:endParaRPr lang="en-US" sz="4000" smtClean="0">
              <a:solidFill>
                <a:schemeClr val="bg1"/>
              </a:solidFill>
            </a:endParaRPr>
          </a:p>
        </p:txBody>
      </p:sp>
      <p:sp>
        <p:nvSpPr>
          <p:cNvPr id="84994" name="Content Placeholder 2"/>
          <p:cNvSpPr>
            <a:spLocks noGrp="1"/>
          </p:cNvSpPr>
          <p:nvPr>
            <p:ph idx="1"/>
            <p:custDataLst>
              <p:tags r:id="rId2"/>
            </p:custDataLst>
          </p:nvPr>
        </p:nvSpPr>
        <p:spPr>
          <a:xfrm>
            <a:off x="457200" y="1447800"/>
            <a:ext cx="8229600" cy="4525963"/>
          </a:xfrm>
        </p:spPr>
        <p:txBody>
          <a:bodyPr/>
          <a:lstStyle/>
          <a:p>
            <a:pPr marL="514350" indent="-514350">
              <a:buFont typeface="Calibri" pitchFamily="34" charset="0"/>
              <a:buAutoNum type="arabicPeriod" startAt="5"/>
            </a:pPr>
            <a:r>
              <a:rPr lang="fr-CA" smtClean="0"/>
              <a:t>Dès qu’un conducteur reçoit un diagnostic d’AOS, il ne peut plus conduire légalement un véhicule lourd à moins de suivre un traitement. </a:t>
            </a:r>
            <a:endParaRPr lang="en-US" sz="2800" smtClean="0"/>
          </a:p>
          <a:p>
            <a:pPr marL="971550" lvl="1" indent="-514350">
              <a:buFont typeface="Calibri" pitchFamily="34" charset="0"/>
              <a:buAutoNum type="alphaLcParenR"/>
            </a:pPr>
            <a:r>
              <a:rPr lang="fr-CA" smtClean="0"/>
              <a:t>Vrai.</a:t>
            </a:r>
            <a:endParaRPr lang="en-US" sz="2400" smtClean="0"/>
          </a:p>
          <a:p>
            <a:pPr marL="971550" lvl="1" indent="-514350">
              <a:buFont typeface="Calibri" pitchFamily="34" charset="0"/>
              <a:buAutoNum type="alphaLcParenR"/>
            </a:pPr>
            <a:r>
              <a:rPr lang="fr-CA" smtClean="0"/>
              <a:t>Faux.</a:t>
            </a:r>
            <a:endParaRPr lang="en-US" sz="2400" smtClean="0"/>
          </a:p>
          <a:p>
            <a:pPr marL="514350" indent="-514350">
              <a:buFont typeface="Arial" charset="0"/>
              <a:buNone/>
            </a:pPr>
            <a:endParaRPr lang="en-US"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7041" name="Title 1"/>
          <p:cNvSpPr>
            <a:spLocks noGrp="1"/>
          </p:cNvSpPr>
          <p:nvPr>
            <p:ph type="ctrTitle"/>
            <p:custDataLst>
              <p:tags r:id="rId1"/>
            </p:custDataLst>
          </p:nvPr>
        </p:nvSpPr>
        <p:spPr>
          <a:solidFill>
            <a:srgbClr val="C00000">
              <a:alpha val="59999"/>
            </a:srgbClr>
          </a:solidFill>
          <a:ln w="9525" cmpd="sng"/>
        </p:spPr>
        <p:txBody>
          <a:bodyPr>
            <a:normAutofit fontScale="90000"/>
          </a:bodyPr>
          <a:lstStyle/>
          <a:p>
            <a:r>
              <a:rPr lang="fr-FR" sz="3800" dirty="0" smtClean="0">
                <a:solidFill>
                  <a:schemeClr val="bg1"/>
                </a:solidFill>
              </a:rPr>
              <a:t>Leçon 3 : Élaborer et mettre en œuvre un programme de gestion des troubles du sommeil</a:t>
            </a:r>
            <a:endParaRPr lang="en-US" sz="38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361" name="Title 1"/>
          <p:cNvSpPr>
            <a:spLocks noGrp="1"/>
          </p:cNvSpPr>
          <p:nvPr>
            <p:ph type="ctrTitle"/>
            <p:custDataLst>
              <p:tags r:id="rId1"/>
            </p:custDataLst>
          </p:nvPr>
        </p:nvSpPr>
        <p:spPr>
          <a:xfrm>
            <a:off x="0" y="1752600"/>
            <a:ext cx="9144000" cy="1600200"/>
          </a:xfrm>
          <a:solidFill>
            <a:srgbClr val="C00000">
              <a:alpha val="59999"/>
            </a:srgbClr>
          </a:solidFill>
          <a:ln w="9525" cmpd="sng"/>
        </p:spPr>
        <p:txBody>
          <a:bodyPr>
            <a:normAutofit fontScale="90000"/>
          </a:bodyPr>
          <a:lstStyle/>
          <a:p>
            <a:r>
              <a:rPr lang="fr-FR" sz="4000" dirty="0" smtClean="0">
                <a:solidFill>
                  <a:schemeClr val="bg1"/>
                </a:solidFill>
              </a:rPr>
              <a:t>Leçon 1 : Notions de base sur les troubles du sommeil et l’apnée obstructive du sommeil</a:t>
            </a:r>
            <a:endParaRPr lang="en-US" sz="4000" dirty="0"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custDataLst>
              <p:tags r:id="rId1"/>
            </p:custDataLst>
          </p:nvPr>
        </p:nvSpPr>
        <p:spPr/>
        <p:txBody>
          <a:bodyPr/>
          <a:lstStyle/>
          <a:p>
            <a:r>
              <a:rPr lang="fr-FR" sz="4000" smtClean="0">
                <a:solidFill>
                  <a:schemeClr val="bg1"/>
                </a:solidFill>
              </a:rPr>
              <a:t>Mettre en œuvre un programme de gestion des troubles du sommeil</a:t>
            </a:r>
            <a:endParaRPr lang="en-US" sz="4000" smtClean="0">
              <a:solidFill>
                <a:schemeClr val="bg1"/>
              </a:solidFill>
            </a:endParaRPr>
          </a:p>
        </p:txBody>
      </p:sp>
      <p:sp>
        <p:nvSpPr>
          <p:cNvPr id="89090" name="Content Placeholder 2"/>
          <p:cNvSpPr>
            <a:spLocks noGrp="1"/>
          </p:cNvSpPr>
          <p:nvPr>
            <p:ph idx="1"/>
            <p:custDataLst>
              <p:tags r:id="rId2"/>
            </p:custDataLst>
          </p:nvPr>
        </p:nvSpPr>
        <p:spPr>
          <a:xfrm>
            <a:off x="381000" y="1570038"/>
            <a:ext cx="8229600" cy="4525962"/>
          </a:xfrm>
        </p:spPr>
        <p:txBody>
          <a:bodyPr/>
          <a:lstStyle/>
          <a:p>
            <a:pPr marL="514350" indent="-514350">
              <a:buFont typeface="Calibri" pitchFamily="34" charset="0"/>
              <a:buAutoNum type="arabicPeriod"/>
            </a:pPr>
            <a:r>
              <a:rPr lang="fr-CA" dirty="0" smtClean="0"/>
              <a:t>Formation et sensibilisation</a:t>
            </a:r>
            <a:endParaRPr lang="en-US" dirty="0" smtClean="0"/>
          </a:p>
          <a:p>
            <a:pPr marL="514350" indent="-514350">
              <a:buFont typeface="Calibri" pitchFamily="34" charset="0"/>
              <a:buAutoNum type="arabicPeriod"/>
            </a:pPr>
            <a:r>
              <a:rPr lang="fr-CA" dirty="0" smtClean="0"/>
              <a:t>Dépistage</a:t>
            </a:r>
            <a:endParaRPr lang="en-US" dirty="0" smtClean="0"/>
          </a:p>
          <a:p>
            <a:pPr marL="514350" indent="-514350">
              <a:buFont typeface="Calibri" pitchFamily="34" charset="0"/>
              <a:buAutoNum type="arabicPeriod"/>
            </a:pPr>
            <a:r>
              <a:rPr lang="fr-CA" dirty="0" smtClean="0"/>
              <a:t>Tests (diagnostic)</a:t>
            </a:r>
            <a:endParaRPr lang="en-US" dirty="0" smtClean="0"/>
          </a:p>
          <a:p>
            <a:pPr marL="514350" indent="-514350">
              <a:buFont typeface="Calibri" pitchFamily="34" charset="0"/>
              <a:buAutoNum type="arabicPeriod"/>
            </a:pPr>
            <a:r>
              <a:rPr lang="fr-CA" dirty="0" smtClean="0"/>
              <a:t>Traitement </a:t>
            </a:r>
            <a:endParaRPr lang="en-US" dirty="0" smtClean="0"/>
          </a:p>
          <a:p>
            <a:pPr marL="514350" indent="-514350">
              <a:buFont typeface="Calibri" pitchFamily="34" charset="0"/>
              <a:buAutoNum type="arabicPeriod"/>
            </a:pPr>
            <a:r>
              <a:rPr lang="fr-CA" dirty="0" smtClean="0"/>
              <a:t>Surveillance ou suivi du respect du</a:t>
            </a:r>
            <a:r>
              <a:rPr lang="fr-CA" dirty="0" smtClean="0">
                <a:solidFill>
                  <a:srgbClr val="FF0000"/>
                </a:solidFill>
              </a:rPr>
              <a:t> </a:t>
            </a:r>
            <a:r>
              <a:rPr lang="fr-CA" dirty="0" smtClean="0"/>
              <a:t>traitement</a:t>
            </a:r>
            <a:endParaRPr lang="en-US" dirty="0" smtClean="0"/>
          </a:p>
          <a:p>
            <a:pPr marL="514350" indent="-514350">
              <a:buFont typeface="Calibri" pitchFamily="34" charset="0"/>
              <a:buAutoNum type="arabicPeriod"/>
            </a:pPr>
            <a:r>
              <a:rPr lang="fr-CA" dirty="0" smtClean="0"/>
              <a:t>Suivi et gestion médicale des personnes traitées</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4" descr="educate company.jpg"/>
          <p:cNvPicPr>
            <a:picLocks noChangeAspect="1"/>
          </p:cNvPicPr>
          <p:nvPr>
            <p:custDataLst>
              <p:tags r:id="rId1"/>
            </p:custDataLst>
          </p:nvPr>
        </p:nvPicPr>
        <p:blipFill>
          <a:blip r:embed="rId6" cstate="print"/>
          <a:srcRect/>
          <a:stretch>
            <a:fillRect/>
          </a:stretch>
        </p:blipFill>
        <p:spPr bwMode="auto">
          <a:xfrm>
            <a:off x="6019800" y="4038600"/>
            <a:ext cx="2914650" cy="2255838"/>
          </a:xfrm>
          <a:prstGeom prst="rect">
            <a:avLst/>
          </a:prstGeom>
          <a:noFill/>
          <a:ln w="9525">
            <a:noFill/>
            <a:miter lim="800000"/>
            <a:headEnd/>
            <a:tailEnd/>
          </a:ln>
        </p:spPr>
      </p:pic>
      <p:sp>
        <p:nvSpPr>
          <p:cNvPr id="91138" name="Title 1"/>
          <p:cNvSpPr>
            <a:spLocks noGrp="1"/>
          </p:cNvSpPr>
          <p:nvPr>
            <p:ph type="title"/>
            <p:custDataLst>
              <p:tags r:id="rId2"/>
            </p:custDataLst>
          </p:nvPr>
        </p:nvSpPr>
        <p:spPr>
          <a:xfrm>
            <a:off x="381000" y="274638"/>
            <a:ext cx="8382000" cy="1143000"/>
          </a:xfrm>
        </p:spPr>
        <p:txBody>
          <a:bodyPr/>
          <a:lstStyle/>
          <a:p>
            <a:pPr eaLnBrk="1" hangingPunct="1"/>
            <a:r>
              <a:rPr lang="fr-FR" sz="4000" smtClean="0">
                <a:solidFill>
                  <a:schemeClr val="bg1"/>
                </a:solidFill>
              </a:rPr>
              <a:t>Formation et sensibilisation (1 de 6)</a:t>
            </a:r>
            <a:endParaRPr lang="en-US" sz="4000" smtClean="0">
              <a:solidFill>
                <a:schemeClr val="bg1"/>
              </a:solidFill>
            </a:endParaRPr>
          </a:p>
        </p:txBody>
      </p:sp>
      <p:sp>
        <p:nvSpPr>
          <p:cNvPr id="91139" name="Content Placeholder 2"/>
          <p:cNvSpPr>
            <a:spLocks noGrp="1"/>
          </p:cNvSpPr>
          <p:nvPr>
            <p:ph idx="1"/>
            <p:custDataLst>
              <p:tags r:id="rId3"/>
            </p:custDataLst>
          </p:nvPr>
        </p:nvSpPr>
        <p:spPr/>
        <p:txBody>
          <a:bodyPr/>
          <a:lstStyle/>
          <a:p>
            <a:r>
              <a:rPr lang="fr-CA" sz="2800" dirty="0" smtClean="0"/>
              <a:t>Former tous les acteurs de l’entreprise et les sensibiliser en ce qui concerne la problématique de l’AOS :</a:t>
            </a:r>
            <a:endParaRPr lang="en-US" sz="2800" dirty="0" smtClean="0"/>
          </a:p>
          <a:p>
            <a:pPr lvl="1"/>
            <a:r>
              <a:rPr lang="fr-CA" sz="2400" dirty="0" smtClean="0"/>
              <a:t>Signes et symptômes de l’AOS et des troubles du sommeil</a:t>
            </a:r>
            <a:endParaRPr lang="en-US" sz="2400" dirty="0" smtClean="0"/>
          </a:p>
          <a:p>
            <a:pPr lvl="1"/>
            <a:r>
              <a:rPr lang="fr-CA" sz="2400" dirty="0" smtClean="0"/>
              <a:t>Conséquences de l’AOS sur la santé et la sécurité</a:t>
            </a:r>
            <a:endParaRPr lang="en-US" sz="2400" dirty="0" smtClean="0"/>
          </a:p>
          <a:p>
            <a:pPr lvl="1"/>
            <a:r>
              <a:rPr lang="fr-CA" sz="2400" dirty="0" smtClean="0"/>
              <a:t>Dépistage de l’AOS et renseignements </a:t>
            </a:r>
            <a:br>
              <a:rPr lang="fr-CA" sz="2400" dirty="0" smtClean="0"/>
            </a:br>
            <a:r>
              <a:rPr lang="fr-CA" sz="2400" dirty="0" smtClean="0"/>
              <a:t>sur les traitements</a:t>
            </a:r>
            <a:endParaRPr lang="en-US" sz="2400" dirty="0" smtClean="0"/>
          </a:p>
          <a:p>
            <a:pPr lvl="1"/>
            <a:r>
              <a:rPr lang="fr-CA" sz="2400" dirty="0" smtClean="0"/>
              <a:t>Programme sur les troubles du sommeil :</a:t>
            </a:r>
            <a:endParaRPr lang="en-US" sz="2400" dirty="0" smtClean="0"/>
          </a:p>
          <a:p>
            <a:pPr lvl="2"/>
            <a:r>
              <a:rPr lang="fr-CA" sz="2000" dirty="0" smtClean="0"/>
              <a:t>Rôles et responsabilités</a:t>
            </a:r>
            <a:endParaRPr lang="en-US" sz="2000" dirty="0" smtClean="0"/>
          </a:p>
          <a:p>
            <a:pPr lvl="2"/>
            <a:r>
              <a:rPr lang="fr-CA" sz="2000" dirty="0" smtClean="0"/>
              <a:t>Politiques et procédures</a:t>
            </a:r>
            <a:endParaRPr lang="en-US" sz="2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custDataLst>
              <p:tags r:id="rId1"/>
            </p:custDataLst>
          </p:nvPr>
        </p:nvSpPr>
        <p:spPr>
          <a:xfrm>
            <a:off x="381000" y="274638"/>
            <a:ext cx="8382000" cy="1143000"/>
          </a:xfrm>
        </p:spPr>
        <p:txBody>
          <a:bodyPr/>
          <a:lstStyle/>
          <a:p>
            <a:r>
              <a:rPr lang="fr-FR" sz="4000" smtClean="0">
                <a:solidFill>
                  <a:schemeClr val="bg1"/>
                </a:solidFill>
              </a:rPr>
              <a:t>Formation et sensibilisation (2 de 6)</a:t>
            </a:r>
            <a:endParaRPr lang="en-US" sz="4000" smtClean="0">
              <a:solidFill>
                <a:schemeClr val="bg1"/>
              </a:solidFill>
            </a:endParaRPr>
          </a:p>
        </p:txBody>
      </p:sp>
      <p:sp>
        <p:nvSpPr>
          <p:cNvPr id="93186" name="Content Placeholder 2"/>
          <p:cNvSpPr>
            <a:spLocks noGrp="1"/>
          </p:cNvSpPr>
          <p:nvPr>
            <p:ph idx="1"/>
            <p:custDataLst>
              <p:tags r:id="rId2"/>
            </p:custDataLst>
          </p:nvPr>
        </p:nvSpPr>
        <p:spPr/>
        <p:txBody>
          <a:bodyPr/>
          <a:lstStyle/>
          <a:p>
            <a:r>
              <a:rPr lang="fr-CA" sz="2800" dirty="0" smtClean="0"/>
              <a:t>Formation sur l’AOS :</a:t>
            </a:r>
            <a:endParaRPr lang="en-US" sz="2800" dirty="0" smtClean="0"/>
          </a:p>
          <a:p>
            <a:pPr lvl="1"/>
            <a:r>
              <a:rPr lang="fr-CA" sz="2400" dirty="0" smtClean="0"/>
              <a:t>Annonces</a:t>
            </a:r>
            <a:endParaRPr lang="en-US" sz="2400" dirty="0" smtClean="0"/>
          </a:p>
          <a:p>
            <a:pPr lvl="1"/>
            <a:r>
              <a:rPr lang="fr-CA" sz="2400" dirty="0" smtClean="0"/>
              <a:t>Brochures</a:t>
            </a:r>
            <a:endParaRPr lang="en-US" sz="2400" dirty="0" smtClean="0"/>
          </a:p>
          <a:p>
            <a:pPr lvl="1"/>
            <a:r>
              <a:rPr lang="fr-CA" sz="2400" dirty="0" smtClean="0"/>
              <a:t>Bulletins d’informations</a:t>
            </a:r>
            <a:endParaRPr lang="en-US" sz="2400" dirty="0" smtClean="0"/>
          </a:p>
          <a:p>
            <a:pPr lvl="1"/>
            <a:r>
              <a:rPr lang="fr-CA" sz="2400" dirty="0" smtClean="0"/>
              <a:t>Vidéos</a:t>
            </a:r>
            <a:endParaRPr lang="en-US" sz="2400" dirty="0" smtClean="0"/>
          </a:p>
          <a:p>
            <a:r>
              <a:rPr lang="fr-CA" sz="2800" dirty="0" smtClean="0"/>
              <a:t>Formation sur le programme de gestion des troubles du sommeil :</a:t>
            </a:r>
            <a:endParaRPr lang="en-US" sz="2800" dirty="0" smtClean="0"/>
          </a:p>
          <a:p>
            <a:pPr lvl="1"/>
            <a:r>
              <a:rPr lang="fr-CA" sz="2400" dirty="0" smtClean="0"/>
              <a:t>Détails sur le programme de gestion de l’AOS</a:t>
            </a:r>
            <a:endParaRPr lang="en-US" sz="2400" dirty="0" smtClean="0"/>
          </a:p>
          <a:p>
            <a:pPr lvl="1"/>
            <a:r>
              <a:rPr lang="en-US" sz="2400" dirty="0" smtClean="0"/>
              <a:t>P</a:t>
            </a:r>
            <a:r>
              <a:rPr lang="fr-CA" sz="2400" dirty="0" err="1" smtClean="0"/>
              <a:t>olitiques</a:t>
            </a:r>
            <a:r>
              <a:rPr lang="fr-CA" sz="2400" dirty="0" smtClean="0"/>
              <a:t> et procédures</a:t>
            </a:r>
            <a:endParaRPr lang="en-US" sz="2400" dirty="0" smtClean="0"/>
          </a:p>
          <a:p>
            <a:r>
              <a:rPr lang="fr-CA" sz="2800" dirty="0" smtClean="0"/>
              <a:t>Témoignages :</a:t>
            </a:r>
            <a:r>
              <a:rPr lang="en-US" sz="2800" dirty="0" smtClean="0"/>
              <a:t> </a:t>
            </a:r>
            <a:r>
              <a:rPr lang="fr-CA" sz="2800" dirty="0" smtClean="0"/>
              <a:t>histoires à succès</a:t>
            </a:r>
            <a:endParaRPr lang="en-US" sz="2800" dirty="0" smtClean="0"/>
          </a:p>
        </p:txBody>
      </p:sp>
      <p:pic>
        <p:nvPicPr>
          <p:cNvPr id="93187" name="Picture 5" descr="laptop megaphone.jpg"/>
          <p:cNvPicPr>
            <a:picLocks noChangeAspect="1"/>
          </p:cNvPicPr>
          <p:nvPr>
            <p:custDataLst>
              <p:tags r:id="rId3"/>
            </p:custDataLst>
          </p:nvPr>
        </p:nvPicPr>
        <p:blipFill>
          <a:blip r:embed="rId6" cstate="print"/>
          <a:srcRect/>
          <a:stretch>
            <a:fillRect/>
          </a:stretch>
        </p:blipFill>
        <p:spPr bwMode="auto">
          <a:xfrm>
            <a:off x="4495800" y="1447800"/>
            <a:ext cx="2362200" cy="245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4" descr="health and wellness.jpg"/>
          <p:cNvPicPr>
            <a:picLocks noChangeAspect="1"/>
          </p:cNvPicPr>
          <p:nvPr>
            <p:custDataLst>
              <p:tags r:id="rId1"/>
            </p:custDataLst>
          </p:nvPr>
        </p:nvPicPr>
        <p:blipFill>
          <a:blip r:embed="rId6" cstate="print"/>
          <a:srcRect/>
          <a:stretch>
            <a:fillRect/>
          </a:stretch>
        </p:blipFill>
        <p:spPr bwMode="auto">
          <a:xfrm>
            <a:off x="5480050" y="1981200"/>
            <a:ext cx="3233738" cy="2343150"/>
          </a:xfrm>
          <a:prstGeom prst="rect">
            <a:avLst/>
          </a:prstGeom>
          <a:noFill/>
          <a:ln w="9525">
            <a:noFill/>
            <a:miter lim="800000"/>
            <a:headEnd/>
            <a:tailEnd/>
          </a:ln>
        </p:spPr>
      </p:pic>
      <p:sp>
        <p:nvSpPr>
          <p:cNvPr id="95234" name="Title 1"/>
          <p:cNvSpPr>
            <a:spLocks noGrp="1"/>
          </p:cNvSpPr>
          <p:nvPr>
            <p:ph type="title"/>
            <p:custDataLst>
              <p:tags r:id="rId2"/>
            </p:custDataLst>
          </p:nvPr>
        </p:nvSpPr>
        <p:spPr>
          <a:xfrm>
            <a:off x="381000" y="274638"/>
            <a:ext cx="8382000" cy="1143000"/>
          </a:xfrm>
        </p:spPr>
        <p:txBody>
          <a:bodyPr/>
          <a:lstStyle/>
          <a:p>
            <a:r>
              <a:rPr lang="fr-FR" sz="4000" smtClean="0">
                <a:solidFill>
                  <a:schemeClr val="bg1"/>
                </a:solidFill>
              </a:rPr>
              <a:t>Formation et sensibilisation (3 de 6)</a:t>
            </a:r>
            <a:endParaRPr lang="en-US" sz="4000" smtClean="0">
              <a:solidFill>
                <a:schemeClr val="bg1"/>
              </a:solidFill>
            </a:endParaRPr>
          </a:p>
        </p:txBody>
      </p:sp>
      <p:sp>
        <p:nvSpPr>
          <p:cNvPr id="95235" name="Content Placeholder 2"/>
          <p:cNvSpPr>
            <a:spLocks noGrp="1"/>
          </p:cNvSpPr>
          <p:nvPr>
            <p:ph idx="1"/>
            <p:custDataLst>
              <p:tags r:id="rId3"/>
            </p:custDataLst>
          </p:nvPr>
        </p:nvSpPr>
        <p:spPr>
          <a:xfrm>
            <a:off x="457200" y="1600200"/>
            <a:ext cx="8256588" cy="4525963"/>
          </a:xfrm>
        </p:spPr>
        <p:txBody>
          <a:bodyPr/>
          <a:lstStyle/>
          <a:p>
            <a:r>
              <a:rPr lang="fr-CA" dirty="0" smtClean="0"/>
              <a:t>Formation sur la santé et le bien-être :</a:t>
            </a:r>
            <a:endParaRPr lang="en-US" sz="2800" dirty="0" smtClean="0"/>
          </a:p>
          <a:p>
            <a:pPr lvl="1"/>
            <a:r>
              <a:rPr lang="fr-CA" sz="2400" dirty="0" smtClean="0"/>
              <a:t>L’effet du mode de vie sur les troubles </a:t>
            </a:r>
            <a:br>
              <a:rPr lang="fr-CA" sz="2400" dirty="0" smtClean="0"/>
            </a:br>
            <a:r>
              <a:rPr lang="fr-CA" sz="2400" dirty="0" smtClean="0"/>
              <a:t>du sommeil</a:t>
            </a:r>
            <a:endParaRPr lang="en-US" sz="2400" dirty="0" smtClean="0"/>
          </a:p>
          <a:p>
            <a:pPr lvl="1"/>
            <a:r>
              <a:rPr lang="fr-CA" sz="2400" dirty="0" smtClean="0"/>
              <a:t>L’alimentation sur la route</a:t>
            </a:r>
            <a:endParaRPr lang="en-US" sz="2400" dirty="0" smtClean="0"/>
          </a:p>
          <a:p>
            <a:pPr lvl="1"/>
            <a:r>
              <a:rPr lang="fr-CA" sz="2400" dirty="0" smtClean="0"/>
              <a:t>L’exercice physique sur la route</a:t>
            </a:r>
            <a:endParaRPr lang="en-US" sz="2400" dirty="0" smtClean="0"/>
          </a:p>
          <a:p>
            <a:pPr lvl="1"/>
            <a:r>
              <a:rPr lang="fr-CA" sz="2400" dirty="0" smtClean="0"/>
              <a:t>La perte de poids</a:t>
            </a:r>
            <a:endParaRPr lang="en-US" sz="2400" dirty="0" smtClean="0"/>
          </a:p>
          <a:p>
            <a:r>
              <a:rPr lang="fr-CA" dirty="0" smtClean="0"/>
              <a:t>Formation sur le traitement des troubles du sommeil :</a:t>
            </a:r>
            <a:endParaRPr lang="en-US" sz="2800" dirty="0" smtClean="0"/>
          </a:p>
          <a:p>
            <a:pPr lvl="1"/>
            <a:r>
              <a:rPr lang="fr-CA" sz="2400" dirty="0" smtClean="0"/>
              <a:t>Formation sur le traitement à l’aide d’un appareil PAP</a:t>
            </a:r>
            <a:endParaRPr lang="en-US" sz="2400" dirty="0" smtClean="0"/>
          </a:p>
          <a:p>
            <a:pPr lvl="1"/>
            <a:r>
              <a:rPr lang="fr-CA" sz="2400" dirty="0" smtClean="0"/>
              <a:t>Autres options de traitement ou traitements d’appoint</a:t>
            </a:r>
            <a:endParaRPr lang="en-US" sz="2400" dirty="0" smtClean="0"/>
          </a:p>
          <a:p>
            <a:pPr marL="914400" lvl="2" indent="0">
              <a:buFont typeface="Arial" charset="0"/>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custDataLst>
              <p:tags r:id="rId1"/>
            </p:custDataLst>
          </p:nvPr>
        </p:nvSpPr>
        <p:spPr>
          <a:xfrm>
            <a:off x="381000" y="274638"/>
            <a:ext cx="8382000" cy="1143000"/>
          </a:xfrm>
        </p:spPr>
        <p:txBody>
          <a:bodyPr/>
          <a:lstStyle/>
          <a:p>
            <a:r>
              <a:rPr lang="fr-FR" sz="4000" smtClean="0">
                <a:solidFill>
                  <a:schemeClr val="bg1"/>
                </a:solidFill>
              </a:rPr>
              <a:t>Formation et sensibilisation (4 de 6)</a:t>
            </a:r>
            <a:endParaRPr lang="en-US" sz="4000" smtClean="0">
              <a:solidFill>
                <a:schemeClr val="bg1"/>
              </a:solidFill>
            </a:endParaRPr>
          </a:p>
        </p:txBody>
      </p:sp>
      <p:sp>
        <p:nvSpPr>
          <p:cNvPr id="97282" name="Content Placeholder 2"/>
          <p:cNvSpPr>
            <a:spLocks noGrp="1"/>
          </p:cNvSpPr>
          <p:nvPr>
            <p:ph idx="1"/>
            <p:custDataLst>
              <p:tags r:id="rId2"/>
            </p:custDataLst>
          </p:nvPr>
        </p:nvSpPr>
        <p:spPr>
          <a:xfrm>
            <a:off x="457200" y="1524000"/>
            <a:ext cx="8610600" cy="4525963"/>
          </a:xfrm>
        </p:spPr>
        <p:txBody>
          <a:bodyPr/>
          <a:lstStyle/>
          <a:p>
            <a:r>
              <a:rPr lang="fr-CA" sz="2800" dirty="0" smtClean="0"/>
              <a:t>Formation en vue de la réussite du traitement de l’AOS :</a:t>
            </a:r>
            <a:endParaRPr lang="en-US" sz="2800" dirty="0" smtClean="0"/>
          </a:p>
          <a:p>
            <a:pPr lvl="1"/>
            <a:r>
              <a:rPr lang="fr-CA" sz="2000" dirty="0" smtClean="0"/>
              <a:t>Importance du respect</a:t>
            </a:r>
            <a:r>
              <a:rPr lang="fr-CA" sz="2000" dirty="0" smtClean="0">
                <a:solidFill>
                  <a:srgbClr val="FF0000"/>
                </a:solidFill>
              </a:rPr>
              <a:t> </a:t>
            </a:r>
            <a:r>
              <a:rPr lang="fr-CA" sz="2000" dirty="0" smtClean="0"/>
              <a:t>et de l’efficacité du traitement</a:t>
            </a:r>
            <a:endParaRPr lang="en-US" sz="2000" dirty="0" smtClean="0"/>
          </a:p>
          <a:p>
            <a:pPr lvl="1"/>
            <a:r>
              <a:rPr lang="fr-CA" sz="2000" dirty="0" smtClean="0"/>
              <a:t>Contrôle du respect</a:t>
            </a:r>
            <a:r>
              <a:rPr lang="fr-CA" sz="2000" dirty="0" smtClean="0">
                <a:solidFill>
                  <a:srgbClr val="FF0000"/>
                </a:solidFill>
              </a:rPr>
              <a:t> </a:t>
            </a:r>
            <a:r>
              <a:rPr lang="fr-CA" sz="2000" dirty="0" smtClean="0"/>
              <a:t>et de l’efficacité</a:t>
            </a:r>
            <a:endParaRPr lang="en-US" sz="2000" dirty="0" smtClean="0"/>
          </a:p>
          <a:p>
            <a:pPr lvl="1"/>
            <a:r>
              <a:rPr lang="fr-CA" sz="2000" dirty="0" smtClean="0"/>
              <a:t>Politique de respect du traitement</a:t>
            </a:r>
            <a:endParaRPr lang="en-US" sz="2000" dirty="0" smtClean="0"/>
          </a:p>
          <a:p>
            <a:r>
              <a:rPr lang="fr-CA" sz="2800" dirty="0" smtClean="0"/>
              <a:t>Formation de la famille :</a:t>
            </a:r>
            <a:endParaRPr lang="en-US" sz="2800" dirty="0" smtClean="0"/>
          </a:p>
          <a:p>
            <a:pPr lvl="1"/>
            <a:r>
              <a:rPr lang="fr-CA" sz="2000" dirty="0" smtClean="0"/>
              <a:t>Réseau de soutien</a:t>
            </a:r>
            <a:endParaRPr lang="en-US" sz="2000" dirty="0" smtClean="0"/>
          </a:p>
          <a:p>
            <a:r>
              <a:rPr lang="fr-CA" sz="2800" dirty="0" smtClean="0"/>
              <a:t>Éducation de la communauté :</a:t>
            </a:r>
            <a:endParaRPr lang="en-US" sz="2800" dirty="0" smtClean="0"/>
          </a:p>
          <a:p>
            <a:pPr lvl="1"/>
            <a:r>
              <a:rPr lang="fr-CA" sz="2000" dirty="0" smtClean="0"/>
              <a:t>Application de la loi :</a:t>
            </a:r>
            <a:r>
              <a:rPr lang="en-US" sz="2000" dirty="0" smtClean="0"/>
              <a:t> </a:t>
            </a:r>
            <a:r>
              <a:rPr lang="fr-CA" sz="2000" dirty="0" smtClean="0"/>
              <a:t>règlements sur la   				                       marche au ralenti</a:t>
            </a:r>
            <a:endParaRPr lang="en-US" sz="2000" dirty="0" smtClean="0"/>
          </a:p>
          <a:p>
            <a:pPr lvl="1"/>
            <a:r>
              <a:rPr lang="fr-CA" sz="2000" dirty="0" smtClean="0"/>
              <a:t>Grand public :</a:t>
            </a:r>
            <a:r>
              <a:rPr lang="en-US" sz="2000" dirty="0" smtClean="0"/>
              <a:t> </a:t>
            </a:r>
            <a:r>
              <a:rPr lang="fr-CA" sz="2000" dirty="0" smtClean="0"/>
              <a:t>interdictions de   			                       stationnement</a:t>
            </a:r>
            <a:endParaRPr lang="en-US" sz="2000" dirty="0" smtClean="0"/>
          </a:p>
        </p:txBody>
      </p:sp>
      <p:pic>
        <p:nvPicPr>
          <p:cNvPr id="97283" name="Picture 5" descr="family education.jpg"/>
          <p:cNvPicPr>
            <a:picLocks noChangeAspect="1"/>
          </p:cNvPicPr>
          <p:nvPr>
            <p:custDataLst>
              <p:tags r:id="rId3"/>
            </p:custDataLst>
          </p:nvPr>
        </p:nvPicPr>
        <p:blipFill>
          <a:blip r:embed="rId7" cstate="print"/>
          <a:srcRect/>
          <a:stretch>
            <a:fillRect/>
          </a:stretch>
        </p:blipFill>
        <p:spPr bwMode="auto">
          <a:xfrm>
            <a:off x="5715000" y="2819400"/>
            <a:ext cx="2254250" cy="1885950"/>
          </a:xfrm>
          <a:prstGeom prst="rect">
            <a:avLst/>
          </a:prstGeom>
          <a:noFill/>
          <a:ln w="9525">
            <a:noFill/>
            <a:miter lim="800000"/>
            <a:headEnd/>
            <a:tailEnd/>
          </a:ln>
        </p:spPr>
      </p:pic>
      <p:pic>
        <p:nvPicPr>
          <p:cNvPr id="97284" name="Picture 6" descr="police.jpg"/>
          <p:cNvPicPr>
            <a:picLocks noChangeAspect="1"/>
          </p:cNvPicPr>
          <p:nvPr>
            <p:custDataLst>
              <p:tags r:id="rId4"/>
            </p:custDataLst>
          </p:nvPr>
        </p:nvPicPr>
        <p:blipFill>
          <a:blip r:embed="rId8" cstate="print"/>
          <a:srcRect/>
          <a:stretch>
            <a:fillRect/>
          </a:stretch>
        </p:blipFill>
        <p:spPr bwMode="auto">
          <a:xfrm>
            <a:off x="5715000" y="4751388"/>
            <a:ext cx="2295525" cy="1522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custDataLst>
              <p:tags r:id="rId1"/>
            </p:custDataLst>
          </p:nvPr>
        </p:nvSpPr>
        <p:spPr>
          <a:xfrm>
            <a:off x="228600" y="274638"/>
            <a:ext cx="8686800" cy="1143000"/>
          </a:xfrm>
        </p:spPr>
        <p:txBody>
          <a:bodyPr/>
          <a:lstStyle/>
          <a:p>
            <a:r>
              <a:rPr lang="fr-FR" sz="4000" smtClean="0">
                <a:solidFill>
                  <a:schemeClr val="bg1"/>
                </a:solidFill>
              </a:rPr>
              <a:t>Formation et sensibilisation (5 de 6)</a:t>
            </a:r>
            <a:endParaRPr lang="en-US" sz="4000" smtClean="0">
              <a:solidFill>
                <a:schemeClr val="bg1"/>
              </a:solidFill>
            </a:endParaRPr>
          </a:p>
        </p:txBody>
      </p:sp>
      <p:sp>
        <p:nvSpPr>
          <p:cNvPr id="99330" name="Content Placeholder 2"/>
          <p:cNvSpPr>
            <a:spLocks noGrp="1"/>
          </p:cNvSpPr>
          <p:nvPr>
            <p:ph idx="1"/>
            <p:custDataLst>
              <p:tags r:id="rId2"/>
            </p:custDataLst>
          </p:nvPr>
        </p:nvSpPr>
        <p:spPr/>
        <p:txBody>
          <a:bodyPr/>
          <a:lstStyle/>
          <a:p>
            <a:r>
              <a:rPr lang="fr-CA" sz="2400" dirty="0" smtClean="0"/>
              <a:t>Paramètres pratiques et directives cliniques de l’</a:t>
            </a:r>
            <a:r>
              <a:rPr lang="en-US" sz="2400" dirty="0" smtClean="0"/>
              <a:t>American Academy of Sleep Medicine</a:t>
            </a:r>
            <a:r>
              <a:rPr lang="fr-CA" sz="2400" dirty="0" smtClean="0"/>
              <a:t> (AASM) :</a:t>
            </a:r>
            <a:endParaRPr lang="en-US" sz="2400" dirty="0" smtClean="0"/>
          </a:p>
          <a:p>
            <a:pPr lvl="1"/>
            <a:r>
              <a:rPr lang="fr-CA" sz="2000" dirty="0" smtClean="0"/>
              <a:t>Formation sur la nature d’un trouble du sommeil :</a:t>
            </a:r>
            <a:endParaRPr lang="en-US" sz="2000" dirty="0" smtClean="0"/>
          </a:p>
          <a:p>
            <a:pPr lvl="2"/>
            <a:r>
              <a:rPr lang="fr-CA" sz="2000" dirty="0" smtClean="0"/>
              <a:t>Physiopathologie du sommeil, facteurs de risque, conséquences cliniques</a:t>
            </a:r>
            <a:endParaRPr lang="en-US" sz="2000" dirty="0" smtClean="0"/>
          </a:p>
          <a:p>
            <a:pPr lvl="1"/>
            <a:r>
              <a:rPr lang="fr-CA" sz="2000" dirty="0" smtClean="0"/>
              <a:t>Options de traitement discutées dans le contexte :</a:t>
            </a:r>
            <a:endParaRPr lang="en-US" sz="2000" dirty="0" smtClean="0"/>
          </a:p>
          <a:p>
            <a:pPr lvl="2"/>
            <a:r>
              <a:rPr lang="fr-CA" sz="2000" dirty="0" smtClean="0"/>
              <a:t>De la gravité du problème, des facteurs de risque, des maladies connexes, des attentes du patient</a:t>
            </a:r>
            <a:endParaRPr lang="en-US" sz="2000" dirty="0" smtClean="0"/>
          </a:p>
          <a:p>
            <a:pPr lvl="1"/>
            <a:r>
              <a:rPr lang="fr-CA" sz="2000" dirty="0" smtClean="0"/>
              <a:t>Formation générale :</a:t>
            </a:r>
            <a:endParaRPr lang="en-US" sz="2000" dirty="0" smtClean="0"/>
          </a:p>
          <a:p>
            <a:pPr lvl="2"/>
            <a:r>
              <a:rPr lang="fr-CA" sz="2000" dirty="0" smtClean="0"/>
              <a:t>Perte de poids, position pour dormir, alcool, modification des facteurs de risque, effets des médicaments</a:t>
            </a:r>
            <a:endParaRPr lang="en-US" sz="2000" dirty="0" smtClean="0"/>
          </a:p>
          <a:p>
            <a:pPr lvl="2"/>
            <a:r>
              <a:rPr lang="fr-CA" sz="2000" dirty="0" smtClean="0"/>
              <a:t>Risques et gestion de la fatigue, de la somnolence au volant</a:t>
            </a:r>
            <a:endParaRPr lang="en-US" sz="2000" dirty="0" smtClean="0"/>
          </a:p>
          <a:p>
            <a:pPr lvl="1"/>
            <a:r>
              <a:rPr lang="fr-CA" sz="2000" dirty="0" smtClean="0"/>
              <a:t>Programme de gestion multidisciplinaire des maladies chroniques</a:t>
            </a:r>
            <a:endParaRPr lang="en-US" sz="20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custDataLst>
              <p:tags r:id="rId1"/>
            </p:custDataLst>
          </p:nvPr>
        </p:nvSpPr>
        <p:spPr/>
        <p:txBody>
          <a:bodyPr/>
          <a:lstStyle/>
          <a:p>
            <a:r>
              <a:rPr lang="fr-FR" sz="3200" dirty="0" smtClean="0">
                <a:solidFill>
                  <a:schemeClr val="bg1"/>
                </a:solidFill>
              </a:rPr>
              <a:t>Le groupe de médecins experts de la FMCSA </a:t>
            </a:r>
            <a:endParaRPr lang="en-US" sz="3200" dirty="0" smtClean="0">
              <a:solidFill>
                <a:schemeClr val="bg1"/>
              </a:solidFill>
            </a:endParaRPr>
          </a:p>
        </p:txBody>
      </p:sp>
      <p:sp>
        <p:nvSpPr>
          <p:cNvPr id="101378" name="Content Placeholder 2"/>
          <p:cNvSpPr>
            <a:spLocks noGrp="1"/>
          </p:cNvSpPr>
          <p:nvPr>
            <p:ph idx="1"/>
            <p:custDataLst>
              <p:tags r:id="rId2"/>
            </p:custDataLst>
          </p:nvPr>
        </p:nvSpPr>
        <p:spPr/>
        <p:txBody>
          <a:bodyPr/>
          <a:lstStyle/>
          <a:p>
            <a:pPr fontAlgn="t"/>
            <a:r>
              <a:rPr lang="fr-CA" sz="2400" dirty="0" smtClean="0"/>
              <a:t>Le groupe de médecins experts (GME) assiste la FMCSA en fournissant des avis d’experts et des conseils sur les normes médicales, les orientations et la recherche sur la certification médicale des conducteurs de véhicules lourds.</a:t>
            </a:r>
            <a:endParaRPr lang="en-US" sz="2400" dirty="0" smtClean="0"/>
          </a:p>
          <a:p>
            <a:pPr fontAlgn="t"/>
            <a:r>
              <a:rPr lang="fr-CA" sz="2400" dirty="0" smtClean="0"/>
              <a:t>Le GME a présenté certaines recommandations concernant les troubles du sommeil.</a:t>
            </a:r>
            <a:endParaRPr lang="en-US" sz="2400" dirty="0" smtClean="0"/>
          </a:p>
          <a:p>
            <a:pPr fontAlgn="t"/>
            <a:r>
              <a:rPr lang="fr-CA" sz="2400" dirty="0" smtClean="0"/>
              <a:t>Ces recommandations peuvent être utilisées par les médecins spécialistes à titre de meilleures pratiques.</a:t>
            </a:r>
            <a:endParaRPr lang="en-US" sz="2400" dirty="0" smtClean="0"/>
          </a:p>
          <a:p>
            <a:r>
              <a:rPr lang="fr-CA" sz="2400" dirty="0" smtClean="0"/>
              <a:t>Ces recommandations ne peuvent toutefois être considérées comme des orientations et des politiques officielles de la FMCSA.</a:t>
            </a:r>
            <a:endParaRPr lang="en-US" sz="24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6" descr="U.S. Department Of Transportation. Federal Motor Carrier Safety Administration."/>
          <p:cNvPicPr>
            <a:picLocks noChangeAspect="1" noChangeArrowheads="1"/>
          </p:cNvPicPr>
          <p:nvPr>
            <p:custDataLst>
              <p:tags r:id="rId1"/>
            </p:custDataLst>
          </p:nvPr>
        </p:nvPicPr>
        <p:blipFill>
          <a:blip r:embed="rId8" cstate="print"/>
          <a:srcRect/>
          <a:stretch>
            <a:fillRect/>
          </a:stretch>
        </p:blipFill>
        <p:spPr bwMode="auto">
          <a:xfrm>
            <a:off x="0" y="6000750"/>
            <a:ext cx="9144000" cy="857250"/>
          </a:xfrm>
          <a:prstGeom prst="rect">
            <a:avLst/>
          </a:prstGeom>
          <a:noFill/>
          <a:ln w="9525">
            <a:noFill/>
            <a:miter lim="800000"/>
            <a:headEnd/>
            <a:tailEnd/>
          </a:ln>
        </p:spPr>
      </p:pic>
      <p:sp>
        <p:nvSpPr>
          <p:cNvPr id="103426" name="Title 1"/>
          <p:cNvSpPr>
            <a:spLocks noGrp="1"/>
          </p:cNvSpPr>
          <p:nvPr>
            <p:ph type="title"/>
            <p:custDataLst>
              <p:tags r:id="rId2"/>
            </p:custDataLst>
          </p:nvPr>
        </p:nvSpPr>
        <p:spPr/>
        <p:txBody>
          <a:bodyPr/>
          <a:lstStyle/>
          <a:p>
            <a:r>
              <a:rPr lang="fr-FR" sz="4000" smtClean="0">
                <a:solidFill>
                  <a:schemeClr val="bg1"/>
                </a:solidFill>
              </a:rPr>
              <a:t>Formation et sensibilisation (6 de 6)</a:t>
            </a:r>
            <a:endParaRPr lang="en-US" sz="4000" smtClean="0">
              <a:solidFill>
                <a:schemeClr val="bg1"/>
              </a:solidFill>
            </a:endParaRPr>
          </a:p>
        </p:txBody>
      </p:sp>
      <p:sp>
        <p:nvSpPr>
          <p:cNvPr id="103427" name="Content Placeholder 2"/>
          <p:cNvSpPr>
            <a:spLocks noGrp="1"/>
          </p:cNvSpPr>
          <p:nvPr>
            <p:ph idx="1"/>
            <p:custDataLst>
              <p:tags r:id="rId3"/>
            </p:custDataLst>
          </p:nvPr>
        </p:nvSpPr>
        <p:spPr>
          <a:xfrm>
            <a:off x="457200" y="1371600"/>
            <a:ext cx="8229600" cy="4525963"/>
          </a:xfrm>
        </p:spPr>
        <p:txBody>
          <a:bodyPr/>
          <a:lstStyle/>
          <a:p>
            <a:r>
              <a:rPr lang="fr-CA" sz="2800" dirty="0" smtClean="0"/>
              <a:t>Recommandations du GME de la FMCSA :</a:t>
            </a:r>
            <a:endParaRPr lang="en-US" sz="2800" dirty="0" smtClean="0"/>
          </a:p>
          <a:p>
            <a:pPr lvl="1"/>
            <a:r>
              <a:rPr lang="fr-CA" sz="2400" dirty="0" smtClean="0"/>
              <a:t>Les conducteurs souffrant d’AOS autorisés à conduire doivent être recevoir de la formation sur :</a:t>
            </a:r>
            <a:endParaRPr lang="en-US" sz="2400" dirty="0" smtClean="0"/>
          </a:p>
          <a:p>
            <a:pPr lvl="2"/>
            <a:r>
              <a:rPr lang="fr-CA" sz="2000" dirty="0" smtClean="0"/>
              <a:t>L’importance de dormir suffisamment.</a:t>
            </a:r>
            <a:endParaRPr lang="en-US" sz="2000" dirty="0" smtClean="0"/>
          </a:p>
          <a:p>
            <a:pPr lvl="2"/>
            <a:r>
              <a:rPr lang="fr-CA" sz="2000" dirty="0" smtClean="0"/>
              <a:t>L’importance de changer leur mode de vie (perte de poids, exercice, arrêt du tabac, etc.).</a:t>
            </a:r>
            <a:endParaRPr lang="en-US" sz="2000" dirty="0" smtClean="0"/>
          </a:p>
          <a:p>
            <a:pPr lvl="2"/>
            <a:r>
              <a:rPr lang="fr-CA" sz="2000" dirty="0" smtClean="0"/>
              <a:t>L’importance de suivre le traitement.</a:t>
            </a:r>
            <a:endParaRPr lang="en-US" sz="2000" dirty="0" smtClean="0"/>
          </a:p>
          <a:p>
            <a:pPr lvl="2"/>
            <a:r>
              <a:rPr lang="fr-CA" sz="2000" dirty="0" smtClean="0"/>
              <a:t>Les conséquences d’une AOS non traitée (sur la santé, la sécurité, le travail, etc.).</a:t>
            </a:r>
            <a:endParaRPr lang="en-US" sz="2000" dirty="0" smtClean="0"/>
          </a:p>
          <a:p>
            <a:pPr lvl="2"/>
            <a:r>
              <a:rPr lang="fr-CA" sz="2000" dirty="0" smtClean="0"/>
              <a:t>Le fait que les dépresseurs du système nerveux central peuvent aggraver l’AOS.</a:t>
            </a:r>
            <a:endParaRPr lang="en-US" sz="2000" dirty="0" smtClean="0"/>
          </a:p>
        </p:txBody>
      </p:sp>
      <p:sp>
        <p:nvSpPr>
          <p:cNvPr id="4" name="Slide Number Placeholder 3"/>
          <p:cNvSpPr>
            <a:spLocks noGrp="1"/>
          </p:cNvSpPr>
          <p:nvPr>
            <p:ph type="sldNum" sz="quarter" idx="4294967295"/>
            <p:custDataLst>
              <p:tags r:id="rId4"/>
            </p:custDataLst>
          </p:nvPr>
        </p:nvSpPr>
        <p:spPr/>
        <p:txBody>
          <a:bodyPr/>
          <a:lstStyle/>
          <a:p>
            <a:pPr>
              <a:defRPr/>
            </a:pPr>
            <a:fld id="{615EADB8-A25B-4911-9D39-DCD00D68B110}" type="slidenum">
              <a:rPr lang="en-US" smtClean="0"/>
              <a:pPr>
                <a:defRPr/>
              </a:pPr>
              <a:t>47</a:t>
            </a:fld>
            <a:endParaRPr lang="en-US"/>
          </a:p>
        </p:txBody>
      </p:sp>
      <p:sp>
        <p:nvSpPr>
          <p:cNvPr id="103429" name="TextBox 8"/>
          <p:cNvSpPr txBox="1">
            <a:spLocks noChangeArrowheads="1"/>
          </p:cNvSpPr>
          <p:nvPr>
            <p:custDataLst>
              <p:tags r:id="rId5"/>
            </p:custDataLst>
          </p:nvPr>
        </p:nvSpPr>
        <p:spPr bwMode="auto">
          <a:xfrm>
            <a:off x="609600" y="6192838"/>
            <a:ext cx="4267200" cy="473075"/>
          </a:xfrm>
          <a:prstGeom prst="rect">
            <a:avLst/>
          </a:prstGeom>
          <a:solidFill>
            <a:schemeClr val="bg1"/>
          </a:solidFill>
          <a:ln w="9525">
            <a:noFill/>
            <a:miter lim="800000"/>
            <a:headEnd/>
            <a:tailEnd/>
          </a:ln>
        </p:spPr>
        <p:txBody>
          <a:bodyPr/>
          <a:lstStyle/>
          <a:p>
            <a:r>
              <a:rPr lang="en-US" sz="1200">
                <a:solidFill>
                  <a:srgbClr val="000000"/>
                </a:solidFill>
              </a:rPr>
              <a:t>Ministère américain des Transports</a:t>
            </a:r>
            <a:endParaRPr lang="en-US" sz="1200"/>
          </a:p>
          <a:p>
            <a:r>
              <a:rPr lang="fr-CA" sz="1200">
                <a:solidFill>
                  <a:srgbClr val="000000"/>
                </a:solidFill>
              </a:rPr>
              <a:t>Federal Motor Carrier Safety Administration </a:t>
            </a:r>
            <a:endParaRPr lang="en-US" sz="1200"/>
          </a:p>
          <a:p>
            <a:endParaRPr lang="en-US" sz="1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custDataLst>
              <p:tags r:id="rId1"/>
            </p:custDataLst>
          </p:nvPr>
        </p:nvSpPr>
        <p:spPr/>
        <p:txBody>
          <a:bodyPr/>
          <a:lstStyle/>
          <a:p>
            <a:r>
              <a:rPr lang="fr-FR" sz="3600" smtClean="0">
                <a:solidFill>
                  <a:schemeClr val="bg1"/>
                </a:solidFill>
              </a:rPr>
              <a:t>Dépistage des troubles</a:t>
            </a:r>
            <a:r>
              <a:rPr lang="fr-FR" sz="3600" smtClean="0">
                <a:solidFill>
                  <a:srgbClr val="FF0000"/>
                </a:solidFill>
              </a:rPr>
              <a:t> </a:t>
            </a:r>
            <a:r>
              <a:rPr lang="fr-FR" sz="3600" smtClean="0">
                <a:solidFill>
                  <a:schemeClr val="bg1"/>
                </a:solidFill>
              </a:rPr>
              <a:t>du sommeil (1 de 7)</a:t>
            </a:r>
            <a:endParaRPr lang="en-US" sz="3600" smtClean="0">
              <a:solidFill>
                <a:schemeClr val="bg1"/>
              </a:solidFill>
            </a:endParaRPr>
          </a:p>
        </p:txBody>
      </p:sp>
      <p:sp>
        <p:nvSpPr>
          <p:cNvPr id="105474" name="Content Placeholder 2"/>
          <p:cNvSpPr>
            <a:spLocks noGrp="1"/>
          </p:cNvSpPr>
          <p:nvPr>
            <p:ph idx="1"/>
            <p:custDataLst>
              <p:tags r:id="rId2"/>
            </p:custDataLst>
          </p:nvPr>
        </p:nvSpPr>
        <p:spPr>
          <a:xfrm>
            <a:off x="457200" y="1447800"/>
            <a:ext cx="8229600" cy="4525963"/>
          </a:xfrm>
        </p:spPr>
        <p:txBody>
          <a:bodyPr/>
          <a:lstStyle/>
          <a:p>
            <a:r>
              <a:rPr lang="fr-CA" sz="2400" dirty="0" smtClean="0"/>
              <a:t>Questionnaires :</a:t>
            </a:r>
            <a:endParaRPr lang="en-US" sz="2400" dirty="0" smtClean="0"/>
          </a:p>
          <a:p>
            <a:pPr lvl="1"/>
            <a:r>
              <a:rPr lang="fr-CA" sz="1800" dirty="0" smtClean="0"/>
              <a:t>Échelle de somnolence d’</a:t>
            </a:r>
            <a:r>
              <a:rPr lang="fr-CA" sz="1800" dirty="0" err="1" smtClean="0"/>
              <a:t>Epworth</a:t>
            </a:r>
            <a:r>
              <a:rPr lang="fr-CA" sz="1800" dirty="0" smtClean="0"/>
              <a:t> :</a:t>
            </a:r>
            <a:endParaRPr lang="en-US" sz="1800" dirty="0" smtClean="0"/>
          </a:p>
          <a:p>
            <a:pPr lvl="2"/>
            <a:r>
              <a:rPr lang="fr-CA" sz="1800" dirty="0" smtClean="0"/>
              <a:t>Évaluation de la somnolence diurne</a:t>
            </a:r>
            <a:endParaRPr lang="en-US" sz="1800" dirty="0" smtClean="0"/>
          </a:p>
          <a:p>
            <a:pPr lvl="1"/>
            <a:r>
              <a:rPr lang="fr-CA" sz="1800" dirty="0" smtClean="0"/>
              <a:t>Questionnaire de Berlin :</a:t>
            </a:r>
            <a:endParaRPr lang="en-US" sz="1800" dirty="0" smtClean="0"/>
          </a:p>
          <a:p>
            <a:pPr lvl="2"/>
            <a:r>
              <a:rPr lang="fr-CA" sz="1800" dirty="0" smtClean="0"/>
              <a:t>Évaluation du risque d’AOS</a:t>
            </a:r>
            <a:endParaRPr lang="en-US" sz="1800" dirty="0" smtClean="0"/>
          </a:p>
          <a:p>
            <a:pPr lvl="1"/>
            <a:r>
              <a:rPr lang="fr-CA" sz="1800" dirty="0" smtClean="0"/>
              <a:t>Questionnaire sur les conséquences des troubles du sommeil dans la vie quotidienne : </a:t>
            </a:r>
            <a:endParaRPr lang="en-US" sz="1800" dirty="0" smtClean="0"/>
          </a:p>
          <a:p>
            <a:pPr lvl="2"/>
            <a:r>
              <a:rPr lang="fr-CA" sz="1800" dirty="0" smtClean="0"/>
              <a:t>Évaluation des conséquences de la somnolence diurne sur le fonctionnement de la personne</a:t>
            </a:r>
            <a:endParaRPr lang="en-US" sz="1800" dirty="0" smtClean="0"/>
          </a:p>
          <a:p>
            <a:pPr lvl="1"/>
            <a:r>
              <a:rPr lang="fr-CA" sz="1800" dirty="0" smtClean="0"/>
              <a:t>Indice de qualité du sommeil de Pittsburgh :</a:t>
            </a:r>
            <a:endParaRPr lang="en-US" sz="1800" dirty="0" smtClean="0"/>
          </a:p>
          <a:p>
            <a:pPr lvl="2"/>
            <a:r>
              <a:rPr lang="fr-CA" sz="1800" dirty="0" smtClean="0"/>
              <a:t>Évaluation de la qualité et des perturbations du sommeil</a:t>
            </a:r>
            <a:endParaRPr lang="en-US" sz="1800" dirty="0" smtClean="0"/>
          </a:p>
          <a:p>
            <a:pPr lvl="1"/>
            <a:r>
              <a:rPr lang="fr-CA" sz="1800" dirty="0" smtClean="0"/>
              <a:t>Limites :</a:t>
            </a:r>
            <a:endParaRPr lang="en-US" sz="1800" dirty="0" smtClean="0"/>
          </a:p>
          <a:p>
            <a:pPr lvl="2"/>
            <a:r>
              <a:rPr lang="fr-CA" sz="1800" dirty="0" smtClean="0"/>
              <a:t>Évaluations subjectives qui se fondent sur la bonne volonté du répondant et son consentement à signaler les symptômes</a:t>
            </a:r>
            <a:endParaRPr lang="en-US" sz="1800" dirty="0" smtClean="0"/>
          </a:p>
        </p:txBody>
      </p:sp>
      <p:pic>
        <p:nvPicPr>
          <p:cNvPr id="105475" name="Picture 4" descr="questionnaire.jpg"/>
          <p:cNvPicPr>
            <a:picLocks noChangeAspect="1"/>
          </p:cNvPicPr>
          <p:nvPr>
            <p:custDataLst>
              <p:tags r:id="rId3"/>
            </p:custDataLst>
          </p:nvPr>
        </p:nvPicPr>
        <p:blipFill>
          <a:blip r:embed="rId6" cstate="print"/>
          <a:srcRect/>
          <a:stretch>
            <a:fillRect/>
          </a:stretch>
        </p:blipFill>
        <p:spPr bwMode="auto">
          <a:xfrm>
            <a:off x="6553200" y="1524000"/>
            <a:ext cx="2057400" cy="173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custDataLst>
              <p:tags r:id="rId1"/>
            </p:custDataLst>
          </p:nvPr>
        </p:nvSpPr>
        <p:spPr/>
        <p:txBody>
          <a:bodyPr/>
          <a:lstStyle/>
          <a:p>
            <a:r>
              <a:rPr lang="fr-FR" sz="3600" dirty="0" smtClean="0">
                <a:solidFill>
                  <a:schemeClr val="bg1"/>
                </a:solidFill>
              </a:rPr>
              <a:t>Dépistage des troubles du sommeil </a:t>
            </a:r>
            <a:br>
              <a:rPr lang="fr-FR" sz="3600" dirty="0" smtClean="0">
                <a:solidFill>
                  <a:schemeClr val="bg1"/>
                </a:solidFill>
              </a:rPr>
            </a:br>
            <a:r>
              <a:rPr lang="fr-FR" sz="3600" dirty="0" smtClean="0">
                <a:solidFill>
                  <a:schemeClr val="bg1"/>
                </a:solidFill>
              </a:rPr>
              <a:t>(2 sur 7)</a:t>
            </a:r>
            <a:endParaRPr lang="en-US" sz="3600" dirty="0" smtClean="0">
              <a:solidFill>
                <a:schemeClr val="bg1"/>
              </a:solidFill>
            </a:endParaRPr>
          </a:p>
        </p:txBody>
      </p:sp>
      <p:sp>
        <p:nvSpPr>
          <p:cNvPr id="107522" name="Content Placeholder 2"/>
          <p:cNvSpPr>
            <a:spLocks noGrp="1"/>
          </p:cNvSpPr>
          <p:nvPr>
            <p:ph idx="1"/>
            <p:custDataLst>
              <p:tags r:id="rId2"/>
            </p:custDataLst>
          </p:nvPr>
        </p:nvSpPr>
        <p:spPr>
          <a:xfrm>
            <a:off x="457200" y="1447800"/>
            <a:ext cx="8229600" cy="4525963"/>
          </a:xfrm>
        </p:spPr>
        <p:txBody>
          <a:bodyPr/>
          <a:lstStyle/>
          <a:p>
            <a:r>
              <a:rPr lang="fr-CA" sz="2600" dirty="0" smtClean="0"/>
              <a:t>Évaluations objectives :</a:t>
            </a:r>
            <a:endParaRPr lang="en-US" sz="2600" dirty="0" smtClean="0"/>
          </a:p>
          <a:p>
            <a:pPr lvl="1"/>
            <a:r>
              <a:rPr lang="fr-CA" dirty="0" smtClean="0"/>
              <a:t>Nombreux tests de latence du sommeil :</a:t>
            </a:r>
            <a:endParaRPr lang="en-US" sz="2400" dirty="0" smtClean="0"/>
          </a:p>
          <a:p>
            <a:pPr lvl="2"/>
            <a:r>
              <a:rPr lang="fr-CA" sz="2200" dirty="0" smtClean="0"/>
              <a:t>Quantifient la tendance physiologique à s’endormir.</a:t>
            </a:r>
            <a:endParaRPr lang="en-US" sz="2200" dirty="0" smtClean="0"/>
          </a:p>
          <a:p>
            <a:pPr lvl="1"/>
            <a:r>
              <a:rPr lang="fr-CA" dirty="0" smtClean="0"/>
              <a:t>Test de maintien de l’éveil :</a:t>
            </a:r>
            <a:endParaRPr lang="en-US" sz="2400" dirty="0" smtClean="0"/>
          </a:p>
          <a:p>
            <a:pPr lvl="2"/>
            <a:r>
              <a:rPr lang="fr-CA" sz="2200" dirty="0" smtClean="0"/>
              <a:t>Mesure la capacité à rester éveillé dans des conditions favorisant le sommeil.</a:t>
            </a:r>
            <a:endParaRPr lang="en-US" sz="2200" dirty="0" smtClean="0"/>
          </a:p>
          <a:p>
            <a:pPr lvl="1"/>
            <a:r>
              <a:rPr lang="fr-CA" dirty="0" smtClean="0"/>
              <a:t>Limites :</a:t>
            </a:r>
            <a:endParaRPr lang="en-US" sz="2400" dirty="0" smtClean="0"/>
          </a:p>
          <a:p>
            <a:pPr lvl="2"/>
            <a:r>
              <a:rPr lang="en-US" sz="2200" dirty="0" smtClean="0"/>
              <a:t>E</a:t>
            </a:r>
            <a:r>
              <a:rPr lang="fr-CA" sz="2200" dirty="0" err="1" smtClean="0"/>
              <a:t>xigent</a:t>
            </a:r>
            <a:r>
              <a:rPr lang="fr-CA" sz="2200" dirty="0" smtClean="0"/>
              <a:t> de la main-d’œuvre et sont coûteuses.</a:t>
            </a:r>
            <a:endParaRPr lang="en-US" sz="2200" dirty="0" smtClean="0"/>
          </a:p>
          <a:p>
            <a:pPr lvl="2"/>
            <a:r>
              <a:rPr lang="fr-CA" sz="2200" dirty="0" smtClean="0"/>
              <a:t>Nécessitent des techniciens formés.</a:t>
            </a:r>
            <a:endParaRPr lang="en-US" sz="2200" dirty="0" smtClean="0"/>
          </a:p>
          <a:p>
            <a:pPr lvl="2"/>
            <a:r>
              <a:rPr lang="fr-CA" sz="2200" dirty="0" smtClean="0"/>
              <a:t>Requièrent des conditions de laboratoire.</a:t>
            </a:r>
            <a:endParaRPr lang="en-US" sz="2200" dirty="0" smtClean="0"/>
          </a:p>
          <a:p>
            <a:pPr lvl="2"/>
            <a:r>
              <a:rPr lang="fr-CA" sz="2200" dirty="0" smtClean="0"/>
              <a:t>Sont d’une utilité limitée pour les travailleurs à horaire rotatif.</a:t>
            </a:r>
            <a:br>
              <a:rPr lang="fr-CA" sz="2200" dirty="0" smtClean="0"/>
            </a:br>
            <a:endParaRPr lang="en-US" sz="2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custDataLst>
              <p:tags r:id="rId1"/>
            </p:custDataLst>
          </p:nvPr>
        </p:nvSpPr>
        <p:spPr/>
        <p:txBody>
          <a:bodyPr/>
          <a:lstStyle/>
          <a:p>
            <a:r>
              <a:rPr lang="en-US" dirty="0" smtClean="0">
                <a:solidFill>
                  <a:schemeClr val="bg1"/>
                </a:solidFill>
              </a:rPr>
              <a:t>Troubles du </a:t>
            </a:r>
            <a:r>
              <a:rPr lang="en-US" dirty="0" err="1" smtClean="0">
                <a:solidFill>
                  <a:schemeClr val="bg1"/>
                </a:solidFill>
              </a:rPr>
              <a:t>sommeil</a:t>
            </a:r>
            <a:endParaRPr lang="en-US" dirty="0" smtClean="0">
              <a:solidFill>
                <a:schemeClr val="bg1"/>
              </a:solidFill>
            </a:endParaRPr>
          </a:p>
        </p:txBody>
      </p:sp>
      <p:sp>
        <p:nvSpPr>
          <p:cNvPr id="17410" name="Content Placeholder 2"/>
          <p:cNvSpPr>
            <a:spLocks noGrp="1"/>
          </p:cNvSpPr>
          <p:nvPr>
            <p:ph idx="1"/>
            <p:custDataLst>
              <p:tags r:id="rId2"/>
            </p:custDataLst>
          </p:nvPr>
        </p:nvSpPr>
        <p:spPr>
          <a:xfrm>
            <a:off x="457200" y="1600200"/>
            <a:ext cx="5943600" cy="4525963"/>
          </a:xfrm>
        </p:spPr>
        <p:txBody>
          <a:bodyPr/>
          <a:lstStyle/>
          <a:p>
            <a:r>
              <a:rPr lang="fr-CA" sz="2400" dirty="0" smtClean="0"/>
              <a:t>On a recensé 82 troubles du sommeil aux États-Unis.</a:t>
            </a:r>
            <a:endParaRPr lang="en-US" sz="2400" dirty="0" smtClean="0"/>
          </a:p>
          <a:p>
            <a:r>
              <a:rPr lang="fr-CA" sz="2400" dirty="0" smtClean="0"/>
              <a:t>Plus de 70 millions d’Américains souffrent d’un trouble du sommeil. La plupart n’en sont pas conscients et ne reçoivent pas de diagnostic.</a:t>
            </a:r>
            <a:endParaRPr lang="en-US" sz="2400" dirty="0" smtClean="0"/>
          </a:p>
          <a:p>
            <a:r>
              <a:rPr lang="fr-CA" sz="2400" dirty="0" smtClean="0"/>
              <a:t>Les troubles du sommeil sont souvent aggravés par le stress et la toxicomanie. </a:t>
            </a:r>
          </a:p>
          <a:p>
            <a:r>
              <a:rPr lang="fr-CA" sz="2400" dirty="0" smtClean="0"/>
              <a:t>La somnolence diurne excessive (SDE) </a:t>
            </a:r>
            <a:br>
              <a:rPr lang="fr-CA" sz="2400" dirty="0" smtClean="0"/>
            </a:br>
            <a:r>
              <a:rPr lang="fr-CA" sz="2400" dirty="0" smtClean="0"/>
              <a:t>est un symptôme commun à de nombreux troubles du sommeil.</a:t>
            </a:r>
            <a:endParaRPr lang="en-US" sz="2400" dirty="0" smtClean="0"/>
          </a:p>
        </p:txBody>
      </p:sp>
      <p:pic>
        <p:nvPicPr>
          <p:cNvPr id="17411" name="Picture 4"/>
          <p:cNvPicPr>
            <a:picLocks noChangeAspect="1"/>
          </p:cNvPicPr>
          <p:nvPr>
            <p:custDataLst>
              <p:tags r:id="rId3"/>
            </p:custDataLst>
          </p:nvPr>
        </p:nvPicPr>
        <p:blipFill>
          <a:blip r:embed="rId6" cstate="print"/>
          <a:srcRect/>
          <a:stretch>
            <a:fillRect/>
          </a:stretch>
        </p:blipFill>
        <p:spPr bwMode="auto">
          <a:xfrm>
            <a:off x="6704013" y="2895600"/>
            <a:ext cx="1993900" cy="298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5" descr="scale.jpg"/>
          <p:cNvPicPr>
            <a:picLocks noChangeAspect="1"/>
          </p:cNvPicPr>
          <p:nvPr>
            <p:custDataLst>
              <p:tags r:id="rId1"/>
            </p:custDataLst>
          </p:nvPr>
        </p:nvPicPr>
        <p:blipFill>
          <a:blip r:embed="rId7" cstate="print"/>
          <a:srcRect/>
          <a:stretch>
            <a:fillRect/>
          </a:stretch>
        </p:blipFill>
        <p:spPr bwMode="auto">
          <a:xfrm>
            <a:off x="7796213" y="2693988"/>
            <a:ext cx="1347787" cy="1268412"/>
          </a:xfrm>
          <a:prstGeom prst="rect">
            <a:avLst/>
          </a:prstGeom>
          <a:noFill/>
          <a:ln w="9525">
            <a:noFill/>
            <a:miter lim="800000"/>
            <a:headEnd/>
            <a:tailEnd/>
          </a:ln>
        </p:spPr>
      </p:pic>
      <p:sp>
        <p:nvSpPr>
          <p:cNvPr id="109570" name="Content Placeholder 2"/>
          <p:cNvSpPr>
            <a:spLocks noGrp="1"/>
          </p:cNvSpPr>
          <p:nvPr>
            <p:ph idx="1"/>
            <p:custDataLst>
              <p:tags r:id="rId2"/>
            </p:custDataLst>
          </p:nvPr>
        </p:nvSpPr>
        <p:spPr>
          <a:xfrm>
            <a:off x="457200" y="1447800"/>
            <a:ext cx="8229600" cy="4525963"/>
          </a:xfrm>
        </p:spPr>
        <p:txBody>
          <a:bodyPr/>
          <a:lstStyle/>
          <a:p>
            <a:r>
              <a:rPr lang="fr-CA" dirty="0" smtClean="0"/>
              <a:t>Examen physique :</a:t>
            </a:r>
            <a:endParaRPr lang="en-US" sz="2800" dirty="0" smtClean="0"/>
          </a:p>
          <a:p>
            <a:pPr lvl="1"/>
            <a:r>
              <a:rPr lang="fr-CA" sz="2000" dirty="0" smtClean="0"/>
              <a:t>Poids et taille (indice de masse corporelle [IMC] [kg/m</a:t>
            </a:r>
            <a:r>
              <a:rPr lang="fr-CA" sz="2000" baseline="30000" dirty="0" smtClean="0"/>
              <a:t>2</a:t>
            </a:r>
            <a:r>
              <a:rPr lang="fr-CA" sz="2000" dirty="0" smtClean="0"/>
              <a:t>]) :</a:t>
            </a:r>
            <a:endParaRPr lang="en-US" sz="2000" dirty="0" smtClean="0"/>
          </a:p>
          <a:p>
            <a:pPr lvl="2"/>
            <a:r>
              <a:rPr lang="fr-CA" sz="2000" dirty="0" smtClean="0"/>
              <a:t>Excédent de poids (IMC ≥ 25);</a:t>
            </a:r>
            <a:r>
              <a:rPr lang="fr-CA" sz="2000" baseline="30000" dirty="0" smtClean="0"/>
              <a:t> </a:t>
            </a:r>
            <a:r>
              <a:rPr lang="fr-CA" sz="2000" dirty="0" smtClean="0"/>
              <a:t>obésité (IMC ≥ 30)</a:t>
            </a:r>
            <a:endParaRPr lang="en-US" sz="2000" dirty="0" smtClean="0"/>
          </a:p>
          <a:p>
            <a:pPr lvl="2"/>
            <a:r>
              <a:rPr lang="fr-CA" sz="2000" dirty="0" smtClean="0"/>
              <a:t>Calculateur de l’IMC : </a:t>
            </a:r>
            <a:r>
              <a:rPr lang="fr-CA" sz="2000" u="sng" dirty="0" smtClean="0">
                <a:hlinkClick r:id="rId8"/>
              </a:rPr>
              <a:t>www.nhlbisupport.com/bmi/</a:t>
            </a:r>
            <a:endParaRPr lang="en-US" sz="2000" dirty="0" smtClean="0"/>
          </a:p>
          <a:p>
            <a:pPr lvl="1"/>
            <a:r>
              <a:rPr lang="fr-CA" sz="2000" dirty="0" smtClean="0"/>
              <a:t>Circonférence du cou :</a:t>
            </a:r>
            <a:endParaRPr lang="en-US" sz="2000" dirty="0" smtClean="0"/>
          </a:p>
          <a:p>
            <a:pPr lvl="2"/>
            <a:r>
              <a:rPr lang="fr-CA" sz="2000" dirty="0" smtClean="0"/>
              <a:t>&gt; 43 cm chez les hommes et &gt; 41 cm chez les femmes</a:t>
            </a:r>
            <a:endParaRPr lang="en-US" sz="2000" dirty="0" smtClean="0"/>
          </a:p>
          <a:p>
            <a:pPr lvl="1"/>
            <a:r>
              <a:rPr lang="fr-CA" sz="2000" dirty="0" smtClean="0"/>
              <a:t>Circonférence de la taille :</a:t>
            </a:r>
            <a:endParaRPr lang="en-US" sz="2000" dirty="0" smtClean="0"/>
          </a:p>
          <a:p>
            <a:pPr lvl="2"/>
            <a:r>
              <a:rPr lang="fr-CA" sz="2000" dirty="0" smtClean="0"/>
              <a:t>&gt; 102 cm chez les hommes et &gt; 91 cm chez les femmes</a:t>
            </a:r>
            <a:endParaRPr lang="en-US" sz="2000" dirty="0" smtClean="0"/>
          </a:p>
          <a:p>
            <a:pPr lvl="1"/>
            <a:r>
              <a:rPr lang="fr-CA" sz="2000" dirty="0" smtClean="0"/>
              <a:t>Hypertension artérielle :</a:t>
            </a:r>
            <a:endParaRPr lang="en-US" sz="2000" dirty="0" smtClean="0"/>
          </a:p>
          <a:p>
            <a:pPr lvl="2"/>
            <a:r>
              <a:rPr lang="fr-CA" sz="2000" dirty="0" smtClean="0"/>
              <a:t>&gt; 140/90 </a:t>
            </a:r>
            <a:r>
              <a:rPr lang="fr-CA" sz="2000" dirty="0" err="1" smtClean="0"/>
              <a:t>mmHg</a:t>
            </a:r>
            <a:endParaRPr lang="en-US" sz="2000" dirty="0" smtClean="0"/>
          </a:p>
          <a:p>
            <a:pPr lvl="1"/>
            <a:r>
              <a:rPr lang="fr-CA" sz="2000" dirty="0" smtClean="0"/>
              <a:t>Caractéristiques </a:t>
            </a:r>
            <a:r>
              <a:rPr lang="fr-CA" sz="2000" dirty="0" err="1" smtClean="0"/>
              <a:t>craniofaciales</a:t>
            </a:r>
            <a:r>
              <a:rPr lang="fr-CA" sz="2000" dirty="0" smtClean="0"/>
              <a:t> :</a:t>
            </a:r>
            <a:endParaRPr lang="en-US" sz="2000" dirty="0" smtClean="0"/>
          </a:p>
          <a:p>
            <a:pPr lvl="2"/>
            <a:r>
              <a:rPr lang="fr-CA" sz="2000" dirty="0" smtClean="0"/>
              <a:t>Petit menton ou menton fuyant, grosse langue, voies respiratoires étroites</a:t>
            </a:r>
            <a:endParaRPr lang="en-US" sz="2000" dirty="0" smtClean="0"/>
          </a:p>
        </p:txBody>
      </p:sp>
      <p:sp>
        <p:nvSpPr>
          <p:cNvPr id="109571" name="Title 1"/>
          <p:cNvSpPr>
            <a:spLocks noGrp="1"/>
          </p:cNvSpPr>
          <p:nvPr>
            <p:ph type="title"/>
            <p:custDataLst>
              <p:tags r:id="rId3"/>
            </p:custDataLst>
          </p:nvPr>
        </p:nvSpPr>
        <p:spPr/>
        <p:txBody>
          <a:bodyPr/>
          <a:lstStyle/>
          <a:p>
            <a:r>
              <a:rPr lang="fr-FR" sz="3600" smtClean="0">
                <a:solidFill>
                  <a:schemeClr val="bg1"/>
                </a:solidFill>
              </a:rPr>
              <a:t>Dépistage des troubles</a:t>
            </a:r>
            <a:r>
              <a:rPr lang="fr-FR" sz="3600" smtClean="0">
                <a:solidFill>
                  <a:srgbClr val="FF0000"/>
                </a:solidFill>
              </a:rPr>
              <a:t> </a:t>
            </a:r>
            <a:r>
              <a:rPr lang="fr-FR" sz="3600" smtClean="0">
                <a:solidFill>
                  <a:schemeClr val="bg1"/>
                </a:solidFill>
              </a:rPr>
              <a:t>du sommeil (3 de 7)</a:t>
            </a:r>
            <a:endParaRPr lang="en-US" sz="3600" smtClean="0">
              <a:solidFill>
                <a:schemeClr val="bg1"/>
              </a:solidFill>
            </a:endParaRPr>
          </a:p>
        </p:txBody>
      </p:sp>
      <p:pic>
        <p:nvPicPr>
          <p:cNvPr id="109572" name="Picture 6" descr="blood pressure.jpg"/>
          <p:cNvPicPr>
            <a:picLocks noChangeAspect="1"/>
          </p:cNvPicPr>
          <p:nvPr>
            <p:custDataLst>
              <p:tags r:id="rId4"/>
            </p:custDataLst>
          </p:nvPr>
        </p:nvPicPr>
        <p:blipFill>
          <a:blip r:embed="rId9" cstate="print"/>
          <a:srcRect/>
          <a:stretch>
            <a:fillRect/>
          </a:stretch>
        </p:blipFill>
        <p:spPr bwMode="auto">
          <a:xfrm>
            <a:off x="7391400" y="4114800"/>
            <a:ext cx="1068388"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6" descr="male gender.jpg"/>
          <p:cNvPicPr>
            <a:picLocks noChangeAspect="1"/>
          </p:cNvPicPr>
          <p:nvPr>
            <p:custDataLst>
              <p:tags r:id="rId1"/>
            </p:custDataLst>
          </p:nvPr>
        </p:nvPicPr>
        <p:blipFill>
          <a:blip r:embed="rId7" cstate="print"/>
          <a:srcRect/>
          <a:stretch>
            <a:fillRect/>
          </a:stretch>
        </p:blipFill>
        <p:spPr bwMode="auto">
          <a:xfrm>
            <a:off x="5486400" y="4343400"/>
            <a:ext cx="1749425" cy="1744663"/>
          </a:xfrm>
          <a:prstGeom prst="rect">
            <a:avLst/>
          </a:prstGeom>
          <a:noFill/>
          <a:ln w="9525">
            <a:noFill/>
            <a:miter lim="800000"/>
            <a:headEnd/>
            <a:tailEnd/>
          </a:ln>
        </p:spPr>
      </p:pic>
      <p:sp>
        <p:nvSpPr>
          <p:cNvPr id="111618" name="Content Placeholder 2"/>
          <p:cNvSpPr>
            <a:spLocks noGrp="1"/>
          </p:cNvSpPr>
          <p:nvPr>
            <p:ph idx="1"/>
            <p:custDataLst>
              <p:tags r:id="rId2"/>
            </p:custDataLst>
          </p:nvPr>
        </p:nvSpPr>
        <p:spPr>
          <a:xfrm>
            <a:off x="457200" y="1447800"/>
            <a:ext cx="8229600" cy="4525963"/>
          </a:xfrm>
        </p:spPr>
        <p:txBody>
          <a:bodyPr/>
          <a:lstStyle/>
          <a:p>
            <a:r>
              <a:rPr lang="fr-CA" sz="2800" dirty="0" smtClean="0"/>
              <a:t>Historique et autres facteurs </a:t>
            </a:r>
            <a:r>
              <a:rPr lang="fr-CA" sz="2800" dirty="0" err="1" smtClean="0"/>
              <a:t>prédisposants</a:t>
            </a:r>
            <a:r>
              <a:rPr lang="fr-CA" sz="2800" dirty="0" smtClean="0"/>
              <a:t> de l’AOS :</a:t>
            </a:r>
            <a:endParaRPr lang="en-US" sz="2800" dirty="0" smtClean="0"/>
          </a:p>
          <a:p>
            <a:pPr lvl="1"/>
            <a:r>
              <a:rPr lang="fr-CA" sz="2600" dirty="0" smtClean="0"/>
              <a:t>Les antécédents familiaux d’AOS</a:t>
            </a:r>
            <a:endParaRPr lang="en-US" sz="2600" dirty="0" smtClean="0"/>
          </a:p>
          <a:p>
            <a:pPr lvl="1"/>
            <a:r>
              <a:rPr lang="fr-CA" sz="2600" dirty="0" smtClean="0"/>
              <a:t>L’historique de santé :</a:t>
            </a:r>
            <a:endParaRPr lang="en-US" sz="2600" dirty="0" smtClean="0"/>
          </a:p>
          <a:p>
            <a:pPr lvl="2"/>
            <a:r>
              <a:rPr lang="fr-CA" dirty="0" smtClean="0"/>
              <a:t>Diabète, maladie coronarienne, maladie cardiovasculaire</a:t>
            </a:r>
            <a:endParaRPr lang="en-US" sz="2000" dirty="0" smtClean="0"/>
          </a:p>
          <a:p>
            <a:pPr lvl="1"/>
            <a:r>
              <a:rPr lang="fr-CA" sz="2600" dirty="0" smtClean="0"/>
              <a:t>L’âge :</a:t>
            </a:r>
            <a:endParaRPr lang="en-US" sz="2600" dirty="0" smtClean="0"/>
          </a:p>
          <a:p>
            <a:pPr lvl="2"/>
            <a:r>
              <a:rPr lang="fr-CA" dirty="0" smtClean="0"/>
              <a:t>Le risque d’AOS augmente avec l’âge</a:t>
            </a:r>
            <a:endParaRPr lang="en-US" sz="2000" dirty="0" smtClean="0"/>
          </a:p>
          <a:p>
            <a:pPr lvl="1"/>
            <a:r>
              <a:rPr lang="fr-CA" sz="2600" dirty="0" smtClean="0"/>
              <a:t>Le sexe :</a:t>
            </a:r>
            <a:endParaRPr lang="en-US" sz="2600" dirty="0" smtClean="0"/>
          </a:p>
          <a:p>
            <a:pPr lvl="2"/>
            <a:r>
              <a:rPr lang="fr-CA" dirty="0" smtClean="0"/>
              <a:t>Les hommes sont plus susceptibles 		       de souffrir d’AOS</a:t>
            </a:r>
            <a:endParaRPr lang="en-US" sz="2000" dirty="0" smtClean="0"/>
          </a:p>
        </p:txBody>
      </p:sp>
      <p:sp>
        <p:nvSpPr>
          <p:cNvPr id="111619" name="Title 1"/>
          <p:cNvSpPr>
            <a:spLocks noGrp="1"/>
          </p:cNvSpPr>
          <p:nvPr>
            <p:ph type="title"/>
            <p:custDataLst>
              <p:tags r:id="rId3"/>
            </p:custDataLst>
          </p:nvPr>
        </p:nvSpPr>
        <p:spPr/>
        <p:txBody>
          <a:bodyPr/>
          <a:lstStyle/>
          <a:p>
            <a:r>
              <a:rPr lang="fr-FR" sz="3600" smtClean="0">
                <a:solidFill>
                  <a:schemeClr val="bg1"/>
                </a:solidFill>
              </a:rPr>
              <a:t>Dépistage des troubles</a:t>
            </a:r>
            <a:r>
              <a:rPr lang="fr-FR" sz="3600" smtClean="0">
                <a:solidFill>
                  <a:srgbClr val="FF0000"/>
                </a:solidFill>
              </a:rPr>
              <a:t> </a:t>
            </a:r>
            <a:r>
              <a:rPr lang="fr-FR" sz="3600" smtClean="0">
                <a:solidFill>
                  <a:schemeClr val="bg1"/>
                </a:solidFill>
              </a:rPr>
              <a:t>du sommeil (4 de 7)</a:t>
            </a:r>
            <a:endParaRPr lang="en-US" sz="3600" smtClean="0">
              <a:solidFill>
                <a:schemeClr val="bg1"/>
              </a:solidFill>
            </a:endParaRPr>
          </a:p>
        </p:txBody>
      </p:sp>
      <p:pic>
        <p:nvPicPr>
          <p:cNvPr id="111620" name="Picture 5" descr="CVD.jpg"/>
          <p:cNvPicPr>
            <a:picLocks noChangeAspect="1"/>
          </p:cNvPicPr>
          <p:nvPr>
            <p:custDataLst>
              <p:tags r:id="rId4"/>
            </p:custDataLst>
          </p:nvPr>
        </p:nvPicPr>
        <p:blipFill>
          <a:blip r:embed="rId8" cstate="print"/>
          <a:srcRect/>
          <a:stretch>
            <a:fillRect/>
          </a:stretch>
        </p:blipFill>
        <p:spPr bwMode="auto">
          <a:xfrm>
            <a:off x="6858000" y="3505200"/>
            <a:ext cx="1952625"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Content Placeholder 2"/>
          <p:cNvSpPr>
            <a:spLocks noGrp="1"/>
          </p:cNvSpPr>
          <p:nvPr>
            <p:ph idx="1"/>
            <p:custDataLst>
              <p:tags r:id="rId1"/>
            </p:custDataLst>
          </p:nvPr>
        </p:nvSpPr>
        <p:spPr/>
        <p:txBody>
          <a:bodyPr/>
          <a:lstStyle/>
          <a:p>
            <a:r>
              <a:rPr lang="fr-CA" dirty="0" smtClean="0"/>
              <a:t>Recommandations :</a:t>
            </a:r>
            <a:endParaRPr lang="en-US" sz="2800" dirty="0" smtClean="0"/>
          </a:p>
          <a:p>
            <a:pPr lvl="1"/>
            <a:r>
              <a:rPr lang="fr-CA" dirty="0" smtClean="0"/>
              <a:t>Évaluer les conducteurs avec des outils objectifs et subjectifs.</a:t>
            </a:r>
            <a:endParaRPr lang="en-US" sz="2400" dirty="0" smtClean="0"/>
          </a:p>
          <a:p>
            <a:pPr lvl="1"/>
            <a:r>
              <a:rPr lang="fr-CA" dirty="0" smtClean="0"/>
              <a:t>Examiner l’historique de conduite et d’accidents des conducteurs :</a:t>
            </a:r>
            <a:endParaRPr lang="en-US" sz="2400" dirty="0" smtClean="0"/>
          </a:p>
          <a:p>
            <a:pPr lvl="2"/>
            <a:r>
              <a:rPr lang="fr-CA" sz="2000" dirty="0" smtClean="0"/>
              <a:t>Les accidents sont-ils liés au sommeil ou à la fatigue?        </a:t>
            </a:r>
            <a:endParaRPr lang="en-US" sz="2000" dirty="0" smtClean="0"/>
          </a:p>
          <a:p>
            <a:pPr lvl="2">
              <a:buFont typeface="Arial" charset="0"/>
              <a:buNone/>
            </a:pPr>
            <a:endParaRPr lang="en-US" dirty="0" smtClean="0"/>
          </a:p>
        </p:txBody>
      </p:sp>
      <p:sp>
        <p:nvSpPr>
          <p:cNvPr id="113666" name="Title 1"/>
          <p:cNvSpPr>
            <a:spLocks noGrp="1"/>
          </p:cNvSpPr>
          <p:nvPr>
            <p:ph type="title"/>
            <p:custDataLst>
              <p:tags r:id="rId2"/>
            </p:custDataLst>
          </p:nvPr>
        </p:nvSpPr>
        <p:spPr/>
        <p:txBody>
          <a:bodyPr/>
          <a:lstStyle/>
          <a:p>
            <a:r>
              <a:rPr lang="fr-FR" sz="3600" smtClean="0">
                <a:solidFill>
                  <a:schemeClr val="bg1"/>
                </a:solidFill>
              </a:rPr>
              <a:t>Dépistage des troubles</a:t>
            </a:r>
            <a:r>
              <a:rPr lang="fr-FR" sz="3600" smtClean="0">
                <a:solidFill>
                  <a:srgbClr val="FF0000"/>
                </a:solidFill>
              </a:rPr>
              <a:t> </a:t>
            </a:r>
            <a:r>
              <a:rPr lang="fr-FR" sz="3600" smtClean="0">
                <a:solidFill>
                  <a:schemeClr val="bg1"/>
                </a:solidFill>
              </a:rPr>
              <a:t>du sommeil (5 de 7)</a:t>
            </a:r>
            <a:endParaRPr lang="en-US" sz="3600" smtClean="0">
              <a:solidFill>
                <a:schemeClr val="bg1"/>
              </a:solidFill>
            </a:endParaRPr>
          </a:p>
        </p:txBody>
      </p:sp>
      <p:pic>
        <p:nvPicPr>
          <p:cNvPr id="113667" name="Picture 5" descr="magnify glass.jpg"/>
          <p:cNvPicPr>
            <a:picLocks noChangeAspect="1"/>
          </p:cNvPicPr>
          <p:nvPr>
            <p:custDataLst>
              <p:tags r:id="rId3"/>
            </p:custDataLst>
          </p:nvPr>
        </p:nvPicPr>
        <p:blipFill>
          <a:blip r:embed="rId8" cstate="print"/>
          <a:srcRect/>
          <a:stretch>
            <a:fillRect/>
          </a:stretch>
        </p:blipFill>
        <p:spPr bwMode="auto">
          <a:xfrm>
            <a:off x="0" y="4495800"/>
            <a:ext cx="2946400" cy="2209800"/>
          </a:xfrm>
          <a:prstGeom prst="rect">
            <a:avLst/>
          </a:prstGeom>
          <a:noFill/>
          <a:ln w="9525">
            <a:noFill/>
            <a:miter lim="800000"/>
            <a:headEnd/>
            <a:tailEnd/>
          </a:ln>
        </p:spPr>
      </p:pic>
      <p:pic>
        <p:nvPicPr>
          <p:cNvPr id="113668" name="Picture 6" descr="questionnaire.jpg"/>
          <p:cNvPicPr>
            <a:picLocks noChangeAspect="1"/>
          </p:cNvPicPr>
          <p:nvPr>
            <p:custDataLst>
              <p:tags r:id="rId4"/>
            </p:custDataLst>
          </p:nvPr>
        </p:nvPicPr>
        <p:blipFill>
          <a:blip r:embed="rId9" cstate="print"/>
          <a:srcRect/>
          <a:stretch>
            <a:fillRect/>
          </a:stretch>
        </p:blipFill>
        <p:spPr bwMode="auto">
          <a:xfrm>
            <a:off x="7162800" y="3581400"/>
            <a:ext cx="1703388" cy="1436688"/>
          </a:xfrm>
          <a:prstGeom prst="rect">
            <a:avLst/>
          </a:prstGeom>
          <a:noFill/>
          <a:ln w="9525">
            <a:noFill/>
            <a:miter lim="800000"/>
            <a:headEnd/>
            <a:tailEnd/>
          </a:ln>
        </p:spPr>
      </p:pic>
      <p:pic>
        <p:nvPicPr>
          <p:cNvPr id="113669" name="Picture 7" descr="weight scale.jpg"/>
          <p:cNvPicPr>
            <a:picLocks noChangeAspect="1"/>
          </p:cNvPicPr>
          <p:nvPr>
            <p:custDataLst>
              <p:tags r:id="rId5"/>
            </p:custDataLst>
          </p:nvPr>
        </p:nvPicPr>
        <p:blipFill>
          <a:blip r:embed="rId10" cstate="print"/>
          <a:srcRect/>
          <a:stretch>
            <a:fillRect/>
          </a:stretch>
        </p:blipFill>
        <p:spPr bwMode="auto">
          <a:xfrm>
            <a:off x="6248400" y="4667250"/>
            <a:ext cx="1219200" cy="162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Content Placeholder 2"/>
          <p:cNvSpPr>
            <a:spLocks noGrp="1"/>
          </p:cNvSpPr>
          <p:nvPr>
            <p:ph idx="1"/>
            <p:custDataLst>
              <p:tags r:id="rId1"/>
            </p:custDataLst>
          </p:nvPr>
        </p:nvSpPr>
        <p:spPr/>
        <p:txBody>
          <a:bodyPr/>
          <a:lstStyle/>
          <a:p>
            <a:r>
              <a:rPr lang="fr-CA" sz="2800" dirty="0" smtClean="0"/>
              <a:t>Paramètres pratiques et directives cliniques de l’AASM : </a:t>
            </a:r>
            <a:endParaRPr lang="en-US" sz="2800" dirty="0" smtClean="0"/>
          </a:p>
          <a:p>
            <a:pPr lvl="1"/>
            <a:r>
              <a:rPr lang="fr-CA" sz="2400" dirty="0" smtClean="0"/>
              <a:t>Historique de sommeil :</a:t>
            </a:r>
            <a:endParaRPr lang="en-US" sz="2400" dirty="0" smtClean="0"/>
          </a:p>
          <a:p>
            <a:pPr lvl="2"/>
            <a:r>
              <a:rPr lang="fr-CA" sz="2000" dirty="0" smtClean="0"/>
              <a:t>Évaluation de la santé et des symptômes des troubles du sommeil</a:t>
            </a:r>
            <a:endParaRPr lang="en-US" sz="2000" dirty="0" smtClean="0"/>
          </a:p>
          <a:p>
            <a:pPr lvl="1"/>
            <a:r>
              <a:rPr lang="fr-CA" sz="2400" dirty="0" smtClean="0"/>
              <a:t>Examen physique :</a:t>
            </a:r>
            <a:endParaRPr lang="en-US" sz="2400" dirty="0" smtClean="0"/>
          </a:p>
          <a:p>
            <a:pPr lvl="2"/>
            <a:r>
              <a:rPr lang="fr-CA" sz="2000" dirty="0" smtClean="0"/>
              <a:t>Anthropométrie (permet d’évaluer la corpulence, les proportions et la composition du corps humain)</a:t>
            </a:r>
            <a:endParaRPr lang="en-US" sz="2000" dirty="0" smtClean="0"/>
          </a:p>
          <a:p>
            <a:pPr lvl="2"/>
            <a:r>
              <a:rPr lang="fr-CA" sz="2000" dirty="0" smtClean="0"/>
              <a:t>Systèmes respiratoire, cardiovasculaire et neurologique</a:t>
            </a:r>
            <a:endParaRPr lang="en-US" sz="2000" dirty="0" smtClean="0"/>
          </a:p>
          <a:p>
            <a:pPr lvl="1"/>
            <a:r>
              <a:rPr lang="fr-CA" sz="2400" dirty="0" smtClean="0"/>
              <a:t>Stratification du risque d’AOS : classification de faible à élevé</a:t>
            </a:r>
            <a:endParaRPr lang="en-US" sz="2400" dirty="0" smtClean="0"/>
          </a:p>
          <a:p>
            <a:pPr lvl="1"/>
            <a:r>
              <a:rPr lang="fr-CA" sz="2400" dirty="0" smtClean="0"/>
              <a:t>Médecin de premier recours ou spécialiste du sommeil</a:t>
            </a:r>
            <a:endParaRPr lang="en-US" sz="2400" dirty="0" smtClean="0"/>
          </a:p>
        </p:txBody>
      </p:sp>
      <p:sp>
        <p:nvSpPr>
          <p:cNvPr id="115714" name="Title 1"/>
          <p:cNvSpPr>
            <a:spLocks noGrp="1"/>
          </p:cNvSpPr>
          <p:nvPr>
            <p:ph type="title"/>
            <p:custDataLst>
              <p:tags r:id="rId2"/>
            </p:custDataLst>
          </p:nvPr>
        </p:nvSpPr>
        <p:spPr/>
        <p:txBody>
          <a:bodyPr/>
          <a:lstStyle/>
          <a:p>
            <a:r>
              <a:rPr lang="fr-FR" sz="3600" smtClean="0">
                <a:solidFill>
                  <a:schemeClr val="bg1"/>
                </a:solidFill>
              </a:rPr>
              <a:t>Dépistage des troubles</a:t>
            </a:r>
            <a:r>
              <a:rPr lang="fr-FR" sz="3600" smtClean="0">
                <a:solidFill>
                  <a:srgbClr val="FF0000"/>
                </a:solidFill>
              </a:rPr>
              <a:t> </a:t>
            </a:r>
            <a:r>
              <a:rPr lang="fr-FR" sz="3600" smtClean="0">
                <a:solidFill>
                  <a:schemeClr val="bg1"/>
                </a:solidFill>
              </a:rPr>
              <a:t>du sommeil (6 de 7)</a:t>
            </a:r>
            <a:endParaRPr lang="en-US" sz="3600" smtClean="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6" descr="U.S. Department Of Transportation. Federal Motor Carrier Safety Administration."/>
          <p:cNvPicPr>
            <a:picLocks noChangeAspect="1" noChangeArrowheads="1"/>
          </p:cNvPicPr>
          <p:nvPr>
            <p:custDataLst>
              <p:tags r:id="rId1"/>
            </p:custDataLst>
          </p:nvPr>
        </p:nvPicPr>
        <p:blipFill>
          <a:blip r:embed="rId7" cstate="print"/>
          <a:srcRect/>
          <a:stretch>
            <a:fillRect/>
          </a:stretch>
        </p:blipFill>
        <p:spPr bwMode="auto">
          <a:xfrm>
            <a:off x="0" y="6000750"/>
            <a:ext cx="9144000" cy="857250"/>
          </a:xfrm>
          <a:prstGeom prst="rect">
            <a:avLst/>
          </a:prstGeom>
          <a:noFill/>
          <a:ln w="9525">
            <a:noFill/>
            <a:miter lim="800000"/>
            <a:headEnd/>
            <a:tailEnd/>
          </a:ln>
        </p:spPr>
      </p:pic>
      <p:sp>
        <p:nvSpPr>
          <p:cNvPr id="117762" name="Title 1"/>
          <p:cNvSpPr>
            <a:spLocks noGrp="1"/>
          </p:cNvSpPr>
          <p:nvPr>
            <p:ph type="title"/>
            <p:custDataLst>
              <p:tags r:id="rId2"/>
            </p:custDataLst>
          </p:nvPr>
        </p:nvSpPr>
        <p:spPr/>
        <p:txBody>
          <a:bodyPr/>
          <a:lstStyle/>
          <a:p>
            <a:r>
              <a:rPr lang="fr-FR" sz="3600" smtClean="0">
                <a:solidFill>
                  <a:schemeClr val="bg1"/>
                </a:solidFill>
              </a:rPr>
              <a:t>Dépistage des troubles</a:t>
            </a:r>
            <a:r>
              <a:rPr lang="fr-FR" sz="3600" smtClean="0">
                <a:solidFill>
                  <a:srgbClr val="FF0000"/>
                </a:solidFill>
              </a:rPr>
              <a:t> </a:t>
            </a:r>
            <a:r>
              <a:rPr lang="fr-FR" sz="3600" smtClean="0">
                <a:solidFill>
                  <a:schemeClr val="bg1"/>
                </a:solidFill>
              </a:rPr>
              <a:t>du sommeil (7 de 7)</a:t>
            </a:r>
            <a:endParaRPr lang="en-US" sz="3600" smtClean="0">
              <a:solidFill>
                <a:schemeClr val="bg1"/>
              </a:solidFill>
            </a:endParaRPr>
          </a:p>
        </p:txBody>
      </p:sp>
      <p:sp>
        <p:nvSpPr>
          <p:cNvPr id="117763" name="Content Placeholder 2"/>
          <p:cNvSpPr>
            <a:spLocks noGrp="1"/>
          </p:cNvSpPr>
          <p:nvPr>
            <p:ph idx="1"/>
            <p:custDataLst>
              <p:tags r:id="rId3"/>
            </p:custDataLst>
          </p:nvPr>
        </p:nvSpPr>
        <p:spPr>
          <a:xfrm>
            <a:off x="457200" y="1474788"/>
            <a:ext cx="8229600" cy="4525962"/>
          </a:xfrm>
        </p:spPr>
        <p:txBody>
          <a:bodyPr/>
          <a:lstStyle/>
          <a:p>
            <a:r>
              <a:rPr lang="fr-CA" dirty="0" smtClean="0"/>
              <a:t>Recommandations du GME de la FMCSA :</a:t>
            </a:r>
            <a:endParaRPr lang="en-US" sz="2800" dirty="0" smtClean="0"/>
          </a:p>
          <a:p>
            <a:pPr lvl="1"/>
            <a:r>
              <a:rPr lang="fr-CA" dirty="0" smtClean="0"/>
              <a:t>Les conducteurs qui répondent aux critères suivants devraient être tenus de passer une évaluation pour l’AOS :</a:t>
            </a:r>
            <a:endParaRPr lang="en-US" sz="2400" dirty="0" smtClean="0"/>
          </a:p>
          <a:p>
            <a:pPr lvl="2"/>
            <a:r>
              <a:rPr lang="fr-CA" dirty="0" smtClean="0"/>
              <a:t>Ceux qui sont classés comme ayant un risque élevé d’AOS selon le questionnaire de Berlin.</a:t>
            </a:r>
            <a:endParaRPr lang="en-US" sz="2000" dirty="0" smtClean="0"/>
          </a:p>
          <a:p>
            <a:pPr lvl="2"/>
            <a:r>
              <a:rPr lang="fr-CA" dirty="0" smtClean="0"/>
              <a:t>Ceux qui sont jugés à risque de souffrir d’AOS à la suite d’une évaluation clinique.</a:t>
            </a:r>
            <a:endParaRPr lang="en-US" sz="2000" dirty="0" smtClean="0"/>
          </a:p>
          <a:p>
            <a:pPr lvl="2"/>
            <a:r>
              <a:rPr lang="fr-CA" dirty="0" smtClean="0"/>
              <a:t>Ceux qui ont un IMC ≥ 33.</a:t>
            </a:r>
            <a:endParaRPr lang="en-US" sz="2000" dirty="0" smtClean="0"/>
          </a:p>
          <a:p>
            <a:pPr lvl="2">
              <a:buFont typeface="Arial" charset="0"/>
              <a:buNone/>
            </a:pPr>
            <a:endParaRPr lang="en-US" baseline="30000" dirty="0" smtClean="0"/>
          </a:p>
        </p:txBody>
      </p:sp>
      <p:sp>
        <p:nvSpPr>
          <p:cNvPr id="117765" name="TextBox 8"/>
          <p:cNvSpPr txBox="1">
            <a:spLocks noChangeArrowheads="1"/>
          </p:cNvSpPr>
          <p:nvPr>
            <p:custDataLst>
              <p:tags r:id="rId4"/>
            </p:custDataLst>
          </p:nvPr>
        </p:nvSpPr>
        <p:spPr bwMode="auto">
          <a:xfrm>
            <a:off x="609600" y="6219825"/>
            <a:ext cx="4038600" cy="623888"/>
          </a:xfrm>
          <a:prstGeom prst="rect">
            <a:avLst/>
          </a:prstGeom>
          <a:solidFill>
            <a:schemeClr val="bg1"/>
          </a:solidFill>
          <a:ln w="9525">
            <a:noFill/>
            <a:miter lim="800000"/>
            <a:headEnd/>
            <a:tailEnd/>
          </a:ln>
        </p:spPr>
        <p:txBody>
          <a:bodyPr/>
          <a:lstStyle/>
          <a:p>
            <a:r>
              <a:rPr lang="en-US" sz="1200">
                <a:solidFill>
                  <a:srgbClr val="000000"/>
                </a:solidFill>
              </a:rPr>
              <a:t>Ministère américain des Transports</a:t>
            </a:r>
            <a:endParaRPr lang="en-US" sz="1200"/>
          </a:p>
          <a:p>
            <a:r>
              <a:rPr lang="fr-CA" sz="1200">
                <a:solidFill>
                  <a:srgbClr val="000000"/>
                </a:solidFill>
              </a:rPr>
              <a:t>Federal Motor Carrier Safety Administration</a:t>
            </a:r>
            <a:r>
              <a:rPr lang="fr-CA" sz="1200"/>
              <a:t> </a:t>
            </a:r>
            <a:endParaRPr lang="en-US" sz="12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custDataLst>
              <p:tags r:id="rId1"/>
            </p:custDataLst>
          </p:nvPr>
        </p:nvSpPr>
        <p:spPr/>
        <p:txBody>
          <a:bodyPr/>
          <a:lstStyle/>
          <a:p>
            <a:r>
              <a:rPr lang="fr-FR" dirty="0" smtClean="0">
                <a:solidFill>
                  <a:schemeClr val="bg1"/>
                </a:solidFill>
              </a:rPr>
              <a:t>Diagnostic des troubles du sommeil (1 de 4)</a:t>
            </a:r>
          </a:p>
        </p:txBody>
      </p:sp>
      <p:sp>
        <p:nvSpPr>
          <p:cNvPr id="119810" name="Content Placeholder 2"/>
          <p:cNvSpPr>
            <a:spLocks noGrp="1"/>
          </p:cNvSpPr>
          <p:nvPr>
            <p:ph idx="1"/>
            <p:custDataLst>
              <p:tags r:id="rId2"/>
            </p:custDataLst>
          </p:nvPr>
        </p:nvSpPr>
        <p:spPr>
          <a:xfrm>
            <a:off x="457200" y="1600200"/>
            <a:ext cx="8534400" cy="4525963"/>
          </a:xfrm>
        </p:spPr>
        <p:txBody>
          <a:bodyPr/>
          <a:lstStyle/>
          <a:p>
            <a:r>
              <a:rPr lang="fr-CA" dirty="0" err="1" smtClean="0"/>
              <a:t>Polysomnographie</a:t>
            </a:r>
            <a:r>
              <a:rPr lang="fr-CA" dirty="0" smtClean="0"/>
              <a:t> en laboratoire (PSG) :</a:t>
            </a:r>
            <a:endParaRPr lang="en-US" sz="2800" dirty="0" smtClean="0"/>
          </a:p>
          <a:p>
            <a:pPr lvl="1"/>
            <a:r>
              <a:rPr lang="fr-CA" sz="2400" dirty="0" smtClean="0"/>
              <a:t>Test le plus fiable pour diagnostiquer un trouble du sommeil </a:t>
            </a:r>
            <a:endParaRPr lang="en-US" sz="2400" dirty="0" smtClean="0"/>
          </a:p>
          <a:p>
            <a:pPr lvl="1"/>
            <a:r>
              <a:rPr lang="fr-CA" sz="2400" dirty="0" smtClean="0"/>
              <a:t>Nuit dans une clinique de sommeil surveillée par un technicien du sommeil :</a:t>
            </a:r>
            <a:endParaRPr lang="en-US" sz="2400" dirty="0" smtClean="0"/>
          </a:p>
          <a:p>
            <a:pPr lvl="2"/>
            <a:r>
              <a:rPr lang="fr-CA" sz="2000" dirty="0" smtClean="0"/>
              <a:t>Coûteux</a:t>
            </a:r>
            <a:endParaRPr lang="en-US" sz="2000" dirty="0" smtClean="0"/>
          </a:p>
          <a:p>
            <a:pPr lvl="1"/>
            <a:r>
              <a:rPr lang="fr-CA" sz="2400" dirty="0" smtClean="0"/>
              <a:t>Données physiologiques enregistrées :</a:t>
            </a:r>
            <a:endParaRPr lang="en-US" sz="2400" dirty="0" smtClean="0"/>
          </a:p>
          <a:p>
            <a:pPr lvl="2"/>
            <a:r>
              <a:rPr lang="fr-CA" sz="2000" dirty="0" smtClean="0"/>
              <a:t>Cerveau (EEG), cœur, débit d’air, saturation en    		            oxygène, mouvements du corps</a:t>
            </a:r>
            <a:endParaRPr lang="en-US" sz="2000" dirty="0" smtClean="0"/>
          </a:p>
          <a:p>
            <a:pPr lvl="1"/>
            <a:r>
              <a:rPr lang="fr-CA" sz="2400" dirty="0" smtClean="0"/>
              <a:t>Collecte et surveillance de données en </a:t>
            </a:r>
            <a:br>
              <a:rPr lang="fr-CA" sz="2400" dirty="0" smtClean="0"/>
            </a:br>
            <a:r>
              <a:rPr lang="fr-CA" sz="2400" dirty="0" smtClean="0"/>
              <a:t>temps réel</a:t>
            </a:r>
            <a:endParaRPr lang="en-US" sz="2400" dirty="0" smtClean="0"/>
          </a:p>
          <a:p>
            <a:pPr lvl="1"/>
            <a:r>
              <a:rPr lang="fr-CA" sz="2400" dirty="0" smtClean="0"/>
              <a:t>Indice d’apnée-</a:t>
            </a:r>
            <a:r>
              <a:rPr lang="fr-CA" sz="2400" dirty="0" err="1" smtClean="0"/>
              <a:t>hypopnée</a:t>
            </a:r>
            <a:r>
              <a:rPr lang="fr-CA" sz="2400" dirty="0" smtClean="0"/>
              <a:t> (IAH) : résultats au test de sommeil</a:t>
            </a:r>
            <a:endParaRPr lang="en-US" sz="2400" dirty="0" smtClean="0"/>
          </a:p>
        </p:txBody>
      </p:sp>
      <p:pic>
        <p:nvPicPr>
          <p:cNvPr id="119811" name="Picture 5" descr="ECG.jpg"/>
          <p:cNvPicPr>
            <a:picLocks noChangeAspect="1"/>
          </p:cNvPicPr>
          <p:nvPr>
            <p:custDataLst>
              <p:tags r:id="rId3"/>
            </p:custDataLst>
          </p:nvPr>
        </p:nvPicPr>
        <p:blipFill>
          <a:blip r:embed="rId7" cstate="print"/>
          <a:srcRect/>
          <a:stretch>
            <a:fillRect/>
          </a:stretch>
        </p:blipFill>
        <p:spPr bwMode="auto">
          <a:xfrm>
            <a:off x="6934200" y="3048000"/>
            <a:ext cx="2062163" cy="1225550"/>
          </a:xfrm>
          <a:prstGeom prst="rect">
            <a:avLst/>
          </a:prstGeom>
          <a:noFill/>
          <a:ln w="9525">
            <a:noFill/>
            <a:miter lim="800000"/>
            <a:headEnd/>
            <a:tailEnd/>
          </a:ln>
        </p:spPr>
      </p:pic>
      <p:pic>
        <p:nvPicPr>
          <p:cNvPr id="119812" name="Picture 6" descr="ECG monitor.jpg"/>
          <p:cNvPicPr>
            <a:picLocks noChangeAspect="1"/>
          </p:cNvPicPr>
          <p:nvPr>
            <p:custDataLst>
              <p:tags r:id="rId4"/>
            </p:custDataLst>
          </p:nvPr>
        </p:nvPicPr>
        <p:blipFill>
          <a:blip r:embed="rId8" cstate="print"/>
          <a:srcRect/>
          <a:stretch>
            <a:fillRect/>
          </a:stretch>
        </p:blipFill>
        <p:spPr bwMode="auto">
          <a:xfrm>
            <a:off x="7118350" y="4294188"/>
            <a:ext cx="1701800" cy="127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custDataLst>
              <p:tags r:id="rId1"/>
            </p:custDataLst>
          </p:nvPr>
        </p:nvSpPr>
        <p:spPr/>
        <p:txBody>
          <a:bodyPr/>
          <a:lstStyle/>
          <a:p>
            <a:r>
              <a:rPr lang="fr-FR" dirty="0" smtClean="0">
                <a:solidFill>
                  <a:schemeClr val="bg1"/>
                </a:solidFill>
              </a:rPr>
              <a:t>Diagnostic des troubles du sommeil (2 de 4)</a:t>
            </a:r>
            <a:endParaRPr lang="en-US" dirty="0" smtClean="0">
              <a:solidFill>
                <a:schemeClr val="bg1"/>
              </a:solidFill>
            </a:endParaRPr>
          </a:p>
        </p:txBody>
      </p:sp>
      <p:sp>
        <p:nvSpPr>
          <p:cNvPr id="121858" name="Content Placeholder 2"/>
          <p:cNvSpPr>
            <a:spLocks noGrp="1"/>
          </p:cNvSpPr>
          <p:nvPr>
            <p:ph idx="1"/>
            <p:custDataLst>
              <p:tags r:id="rId2"/>
            </p:custDataLst>
          </p:nvPr>
        </p:nvSpPr>
        <p:spPr>
          <a:xfrm>
            <a:off x="457200" y="1524000"/>
            <a:ext cx="8229600" cy="4525963"/>
          </a:xfrm>
        </p:spPr>
        <p:txBody>
          <a:bodyPr/>
          <a:lstStyle/>
          <a:p>
            <a:r>
              <a:rPr lang="fr-CA" sz="2400" dirty="0" smtClean="0"/>
              <a:t>Dépistage ambulatoire avec un moniteur portatif :</a:t>
            </a:r>
            <a:endParaRPr lang="en-US" sz="2400" dirty="0" smtClean="0"/>
          </a:p>
          <a:p>
            <a:pPr lvl="1"/>
            <a:r>
              <a:rPr lang="fr-CA" sz="2000" dirty="0" smtClean="0"/>
              <a:t>Étude de sommeil non surveillée effectuée à l’extérieur            d’un laboratoire de sommeil :</a:t>
            </a:r>
            <a:endParaRPr lang="en-US" sz="2000" dirty="0" smtClean="0"/>
          </a:p>
          <a:p>
            <a:pPr lvl="2"/>
            <a:r>
              <a:rPr lang="fr-CA" sz="1800" dirty="0" smtClean="0"/>
              <a:t>Économique et pratique pour les conducteurs.</a:t>
            </a:r>
            <a:endParaRPr lang="en-US" sz="1800" dirty="0" smtClean="0"/>
          </a:p>
          <a:p>
            <a:pPr lvl="1"/>
            <a:r>
              <a:rPr lang="fr-CA" sz="2000" dirty="0" smtClean="0"/>
              <a:t>Moniteur portatif approuvé comme solution de rechange	            à la PSG pour le dépistage et le diagnostic de l’AOS. </a:t>
            </a:r>
            <a:endParaRPr lang="en-US" sz="2000" dirty="0" smtClean="0"/>
          </a:p>
          <a:p>
            <a:pPr lvl="1"/>
            <a:r>
              <a:rPr lang="fr-CA" sz="2000" dirty="0" smtClean="0"/>
              <a:t>Données physiologiques enregistrées analogues à celles de la PSG :</a:t>
            </a:r>
            <a:endParaRPr lang="en-US" sz="2000" dirty="0" smtClean="0"/>
          </a:p>
          <a:p>
            <a:pPr lvl="2"/>
            <a:r>
              <a:rPr lang="fr-CA" sz="1800" dirty="0" smtClean="0"/>
              <a:t>Pas de possibilité d’évaluer l’architecture du sommeil ou la durée.</a:t>
            </a:r>
            <a:endParaRPr lang="en-US" sz="1800" dirty="0" smtClean="0"/>
          </a:p>
          <a:p>
            <a:pPr lvl="1"/>
            <a:r>
              <a:rPr lang="fr-CA" sz="2000" dirty="0" smtClean="0"/>
              <a:t>Limites :</a:t>
            </a:r>
            <a:endParaRPr lang="en-US" sz="2000" dirty="0" smtClean="0"/>
          </a:p>
          <a:p>
            <a:pPr lvl="2"/>
            <a:r>
              <a:rPr lang="fr-CA" sz="1800" dirty="0" smtClean="0"/>
              <a:t>La chaîne de traçabilité (suivi du transfert des données) doit être sécurisée (p. ex., s’assurer que les résultats transmis sont bien ceux de la personne testée). </a:t>
            </a:r>
            <a:endParaRPr lang="en-US" sz="1800" dirty="0" smtClean="0"/>
          </a:p>
          <a:p>
            <a:pPr lvl="2"/>
            <a:r>
              <a:rPr lang="fr-CA" sz="1800" dirty="0" smtClean="0"/>
              <a:t>Approprié seulement pour évaluer les populations à risque élevé sans autres problèmes de santé importants.</a:t>
            </a:r>
            <a:endParaRPr lang="en-US" sz="1800" dirty="0" smtClean="0"/>
          </a:p>
          <a:p>
            <a:pPr lvl="2">
              <a:buFont typeface="Arial" charset="0"/>
              <a:buNone/>
            </a:pPr>
            <a:endParaRPr lang="en-US" dirty="0" smtClean="0"/>
          </a:p>
          <a:p>
            <a:pPr lvl="1"/>
            <a:endParaRPr lang="en-US" dirty="0" smtClean="0"/>
          </a:p>
          <a:p>
            <a:pPr lvl="1"/>
            <a:endParaRPr lang="en-US" dirty="0" smtClean="0"/>
          </a:p>
          <a:p>
            <a:pPr lvl="1"/>
            <a:endParaRPr lang="en-US" dirty="0" smtClean="0"/>
          </a:p>
        </p:txBody>
      </p:sp>
      <p:grpSp>
        <p:nvGrpSpPr>
          <p:cNvPr id="121859" name="Group 1"/>
          <p:cNvGrpSpPr>
            <a:grpSpLocks/>
          </p:cNvGrpSpPr>
          <p:nvPr>
            <p:custDataLst>
              <p:tags r:id="rId3"/>
            </p:custDataLst>
          </p:nvPr>
        </p:nvGrpSpPr>
        <p:grpSpPr bwMode="auto">
          <a:xfrm>
            <a:off x="7315200" y="1600200"/>
            <a:ext cx="1676400" cy="1741462"/>
            <a:chOff x="6629400" y="1081088"/>
            <a:chExt cx="2528436" cy="2063218"/>
          </a:xfrm>
        </p:grpSpPr>
        <p:pic>
          <p:nvPicPr>
            <p:cNvPr id="121860" name="Picture 6" descr="ApneaLink Plus Sleeper"/>
            <p:cNvPicPr>
              <a:picLocks noChangeAspect="1" noChangeArrowheads="1"/>
            </p:cNvPicPr>
            <p:nvPr/>
          </p:nvPicPr>
          <p:blipFill>
            <a:blip r:embed="rId6" cstate="print"/>
            <a:srcRect/>
            <a:stretch>
              <a:fillRect/>
            </a:stretch>
          </p:blipFill>
          <p:spPr bwMode="auto">
            <a:xfrm>
              <a:off x="6662286" y="1081088"/>
              <a:ext cx="2495550" cy="1662112"/>
            </a:xfrm>
            <a:prstGeom prst="rect">
              <a:avLst/>
            </a:prstGeom>
            <a:noFill/>
            <a:ln w="9525">
              <a:noFill/>
              <a:miter lim="800000"/>
              <a:headEnd/>
              <a:tailEnd/>
            </a:ln>
          </p:spPr>
        </p:pic>
        <p:sp>
          <p:nvSpPr>
            <p:cNvPr id="121861" name="Rectangle 5"/>
            <p:cNvSpPr>
              <a:spLocks noChangeArrowheads="1"/>
            </p:cNvSpPr>
            <p:nvPr/>
          </p:nvSpPr>
          <p:spPr bwMode="auto">
            <a:xfrm>
              <a:off x="6629400" y="2743200"/>
              <a:ext cx="2514599" cy="401106"/>
            </a:xfrm>
            <a:prstGeom prst="rect">
              <a:avLst/>
            </a:prstGeom>
            <a:noFill/>
            <a:ln w="9525">
              <a:noFill/>
              <a:miter lim="800000"/>
              <a:headEnd/>
              <a:tailEnd/>
            </a:ln>
          </p:spPr>
          <p:txBody>
            <a:bodyPr>
              <a:spAutoFit/>
            </a:bodyPr>
            <a:lstStyle/>
            <a:p>
              <a:r>
                <a:rPr lang="en-US" sz="800" i="1" dirty="0" err="1"/>
                <a:t>Utilisé</a:t>
              </a:r>
              <a:r>
                <a:rPr lang="en-US" sz="800" i="1" dirty="0"/>
                <a:t> avec </a:t>
              </a:r>
              <a:r>
                <a:rPr lang="en-US" sz="800" i="1" dirty="0" err="1"/>
                <a:t>l’autorisation</a:t>
              </a:r>
              <a:r>
                <a:rPr lang="en-US" sz="800" i="1" dirty="0"/>
                <a:t> de </a:t>
              </a:r>
              <a:r>
                <a:rPr lang="en-US" sz="800" i="1" dirty="0" err="1"/>
                <a:t>ResMed</a:t>
              </a:r>
              <a:r>
                <a:rPr lang="en-US" sz="800" i="1" dirty="0"/>
                <a:t>, </a:t>
              </a:r>
              <a:r>
                <a:rPr lang="en-US" sz="800" i="1" dirty="0" smtClean="0"/>
                <a:t>© 2011</a:t>
              </a:r>
              <a:endParaRPr lang="en-US" sz="800" i="1" dirty="0"/>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custDataLst>
              <p:tags r:id="rId1"/>
            </p:custDataLst>
          </p:nvPr>
        </p:nvSpPr>
        <p:spPr/>
        <p:txBody>
          <a:bodyPr/>
          <a:lstStyle/>
          <a:p>
            <a:r>
              <a:rPr lang="fr-FR" dirty="0" smtClean="0">
                <a:solidFill>
                  <a:schemeClr val="bg1"/>
                </a:solidFill>
              </a:rPr>
              <a:t>Diagnostic des troubles du sommeil (3 de 4)</a:t>
            </a:r>
            <a:endParaRPr lang="en-US" dirty="0" smtClean="0">
              <a:solidFill>
                <a:schemeClr val="bg1"/>
              </a:solidFill>
            </a:endParaRPr>
          </a:p>
        </p:txBody>
      </p:sp>
      <p:sp>
        <p:nvSpPr>
          <p:cNvPr id="123906" name="Content Placeholder 2"/>
          <p:cNvSpPr>
            <a:spLocks noGrp="1"/>
          </p:cNvSpPr>
          <p:nvPr>
            <p:ph idx="1"/>
            <p:custDataLst>
              <p:tags r:id="rId2"/>
            </p:custDataLst>
          </p:nvPr>
        </p:nvSpPr>
        <p:spPr>
          <a:xfrm>
            <a:off x="457200" y="1600200"/>
            <a:ext cx="8534400" cy="4525963"/>
          </a:xfrm>
        </p:spPr>
        <p:txBody>
          <a:bodyPr>
            <a:normAutofit lnSpcReduction="10000"/>
          </a:bodyPr>
          <a:lstStyle/>
          <a:p>
            <a:r>
              <a:rPr lang="fr-CA" sz="2400" dirty="0" smtClean="0"/>
              <a:t>Paramètres pratiques et directives cliniques de l’AASM :</a:t>
            </a:r>
            <a:endParaRPr lang="en-US" sz="2400" dirty="0" smtClean="0"/>
          </a:p>
          <a:p>
            <a:pPr lvl="1"/>
            <a:r>
              <a:rPr lang="fr-CA" sz="2000" dirty="0" smtClean="0"/>
              <a:t>PSG en laboratoire :</a:t>
            </a:r>
            <a:endParaRPr lang="en-US" sz="2000" dirty="0" smtClean="0"/>
          </a:p>
          <a:p>
            <a:pPr lvl="2"/>
            <a:r>
              <a:rPr lang="fr-CA" sz="1800" dirty="0" smtClean="0"/>
              <a:t>Enregistrements physiologiques recommandés et requis.</a:t>
            </a:r>
            <a:endParaRPr lang="en-US" sz="1800" dirty="0" smtClean="0"/>
          </a:p>
          <a:p>
            <a:pPr lvl="2"/>
            <a:r>
              <a:rPr lang="fr-CA" sz="1800" dirty="0" smtClean="0"/>
              <a:t>Surveillance par un technicien ou un médecin agréés par l’AASM.</a:t>
            </a:r>
            <a:endParaRPr lang="en-US" sz="1800" dirty="0" smtClean="0"/>
          </a:p>
          <a:p>
            <a:pPr lvl="1"/>
            <a:r>
              <a:rPr lang="fr-CA" sz="2000" dirty="0" smtClean="0"/>
              <a:t>Moniteur portatif :</a:t>
            </a:r>
            <a:endParaRPr lang="en-US" sz="2000" dirty="0" smtClean="0"/>
          </a:p>
          <a:p>
            <a:pPr lvl="2"/>
            <a:r>
              <a:rPr lang="fr-CA" sz="1800" dirty="0" smtClean="0"/>
              <a:t>Accompagné d’une évaluation complète du sommeil par un médecin du sommeil.</a:t>
            </a:r>
            <a:endParaRPr lang="en-US" sz="1800" dirty="0" smtClean="0"/>
          </a:p>
          <a:p>
            <a:pPr lvl="2"/>
            <a:r>
              <a:rPr lang="fr-CA" sz="1800" dirty="0" smtClean="0"/>
              <a:t>Seulement si la personne a une probabilité élevée d’AOS révélée par un test préliminaire et pas de </a:t>
            </a:r>
            <a:r>
              <a:rPr lang="fr-CA" sz="1800" dirty="0" err="1" smtClean="0"/>
              <a:t>comorbidité</a:t>
            </a:r>
            <a:r>
              <a:rPr lang="fr-CA" sz="1800" dirty="0" smtClean="0"/>
              <a:t>.</a:t>
            </a:r>
            <a:endParaRPr lang="en-US" sz="1800" dirty="0" smtClean="0"/>
          </a:p>
          <a:p>
            <a:pPr lvl="2"/>
            <a:r>
              <a:rPr lang="fr-CA" sz="1800" dirty="0" smtClean="0"/>
              <a:t>Enregistrements physiologiques recommandés et requis.</a:t>
            </a:r>
            <a:endParaRPr lang="en-US" sz="1800" dirty="0" smtClean="0"/>
          </a:p>
          <a:p>
            <a:pPr lvl="2"/>
            <a:r>
              <a:rPr lang="en-US" sz="1800" dirty="0" err="1" smtClean="0"/>
              <a:t>Accompagné</a:t>
            </a:r>
            <a:r>
              <a:rPr lang="en-US" sz="1800" dirty="0" smtClean="0"/>
              <a:t> d’un p</a:t>
            </a:r>
            <a:r>
              <a:rPr lang="fr-CA" sz="1800" dirty="0" err="1" smtClean="0"/>
              <a:t>rogramme</a:t>
            </a:r>
            <a:r>
              <a:rPr lang="fr-CA" sz="1800" dirty="0" smtClean="0"/>
              <a:t> complet en médecine du sommeil approuvé par l’AASM.</a:t>
            </a:r>
            <a:endParaRPr lang="en-US" sz="1800" dirty="0" smtClean="0"/>
          </a:p>
          <a:p>
            <a:pPr lvl="2"/>
            <a:r>
              <a:rPr lang="fr-CA" sz="1800" dirty="0" smtClean="0"/>
              <a:t>PSG effectuée dans les cas où le moniteur portatif n’est pas adéquat ou ne réussit pas à établir un diagnostic d’AOS chez les patients ayant été considérés comme à risque élevé d’AOS lors d’un test préliminaire.</a:t>
            </a:r>
            <a:endParaRPr lang="en-US" sz="1800" dirty="0" smtClean="0"/>
          </a:p>
          <a:p>
            <a:pPr lvl="2"/>
            <a:endParaRPr lang="en-US"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6" descr="U.S. Department Of Transportation. Federal Motor Carrier Safety Administration."/>
          <p:cNvPicPr>
            <a:picLocks noChangeAspect="1" noChangeArrowheads="1"/>
          </p:cNvPicPr>
          <p:nvPr>
            <p:custDataLst>
              <p:tags r:id="rId1"/>
            </p:custDataLst>
          </p:nvPr>
        </p:nvPicPr>
        <p:blipFill>
          <a:blip r:embed="rId7" cstate="print"/>
          <a:srcRect/>
          <a:stretch>
            <a:fillRect/>
          </a:stretch>
        </p:blipFill>
        <p:spPr bwMode="auto">
          <a:xfrm>
            <a:off x="0" y="6000750"/>
            <a:ext cx="9144000" cy="857250"/>
          </a:xfrm>
          <a:prstGeom prst="rect">
            <a:avLst/>
          </a:prstGeom>
          <a:noFill/>
          <a:ln w="9525">
            <a:noFill/>
            <a:miter lim="800000"/>
            <a:headEnd/>
            <a:tailEnd/>
          </a:ln>
        </p:spPr>
      </p:pic>
      <p:sp>
        <p:nvSpPr>
          <p:cNvPr id="125954" name="Title 1"/>
          <p:cNvSpPr>
            <a:spLocks noGrp="1"/>
          </p:cNvSpPr>
          <p:nvPr>
            <p:ph type="title"/>
            <p:custDataLst>
              <p:tags r:id="rId2"/>
            </p:custDataLst>
          </p:nvPr>
        </p:nvSpPr>
        <p:spPr/>
        <p:txBody>
          <a:bodyPr/>
          <a:lstStyle/>
          <a:p>
            <a:r>
              <a:rPr lang="fr-FR" dirty="0" smtClean="0">
                <a:solidFill>
                  <a:schemeClr val="bg1"/>
                </a:solidFill>
              </a:rPr>
              <a:t>Diagnostic des troubles du sommeil (4 de 4)</a:t>
            </a:r>
          </a:p>
        </p:txBody>
      </p:sp>
      <p:sp>
        <p:nvSpPr>
          <p:cNvPr id="125955" name="Content Placeholder 2"/>
          <p:cNvSpPr>
            <a:spLocks noGrp="1"/>
          </p:cNvSpPr>
          <p:nvPr>
            <p:ph idx="1"/>
            <p:custDataLst>
              <p:tags r:id="rId3"/>
            </p:custDataLst>
          </p:nvPr>
        </p:nvSpPr>
        <p:spPr/>
        <p:txBody>
          <a:bodyPr/>
          <a:lstStyle/>
          <a:p>
            <a:r>
              <a:rPr lang="fr-CA" dirty="0" smtClean="0"/>
              <a:t>Recommandations du GME de la FMCSA :</a:t>
            </a:r>
            <a:endParaRPr lang="en-US" sz="2800" dirty="0" smtClean="0"/>
          </a:p>
          <a:p>
            <a:pPr lvl="1"/>
            <a:r>
              <a:rPr lang="fr-CA" dirty="0" smtClean="0"/>
              <a:t>La PSG de nuit en laboratoire est privilégiée.</a:t>
            </a:r>
            <a:endParaRPr lang="en-US" sz="2400" dirty="0" smtClean="0"/>
          </a:p>
          <a:p>
            <a:pPr lvl="1"/>
            <a:r>
              <a:rPr lang="fr-CA" dirty="0" smtClean="0"/>
              <a:t>Les moniteurs portatifs sont une option acceptable :</a:t>
            </a:r>
            <a:endParaRPr lang="en-US" sz="2400" dirty="0" smtClean="0"/>
          </a:p>
          <a:p>
            <a:pPr lvl="2"/>
            <a:r>
              <a:rPr lang="fr-CA" dirty="0" smtClean="0"/>
              <a:t>Avis garantissant que le moniteur portatif est plus approprié que la PSG.</a:t>
            </a:r>
            <a:endParaRPr lang="en-US" sz="2000" dirty="0" smtClean="0"/>
          </a:p>
          <a:p>
            <a:pPr lvl="2"/>
            <a:r>
              <a:rPr lang="fr-CA" dirty="0" smtClean="0"/>
              <a:t>Exigences au regard des mesures physiologiques.</a:t>
            </a:r>
            <a:endParaRPr lang="en-US" sz="2000" dirty="0" smtClean="0"/>
          </a:p>
          <a:p>
            <a:pPr lvl="2"/>
            <a:r>
              <a:rPr lang="en-US" dirty="0" smtClean="0"/>
              <a:t>M</a:t>
            </a:r>
            <a:r>
              <a:rPr lang="fr-CA" dirty="0" err="1" smtClean="0"/>
              <a:t>inimum</a:t>
            </a:r>
            <a:r>
              <a:rPr lang="fr-CA" dirty="0" smtClean="0"/>
              <a:t> de cinq heures d’enregistrement.</a:t>
            </a:r>
            <a:endParaRPr lang="en-US" sz="2000" dirty="0" smtClean="0"/>
          </a:p>
          <a:p>
            <a:pPr lvl="1"/>
            <a:r>
              <a:rPr lang="fr-CA" dirty="0" smtClean="0"/>
              <a:t>Le test doit être effectué pendant la prise habituelle des médications, s’il y a lieu.</a:t>
            </a:r>
            <a:endParaRPr lang="en-US" sz="2400" dirty="0" smtClean="0"/>
          </a:p>
        </p:txBody>
      </p:sp>
      <p:sp>
        <p:nvSpPr>
          <p:cNvPr id="125956" name="TextBox 8"/>
          <p:cNvSpPr txBox="1">
            <a:spLocks noChangeArrowheads="1"/>
          </p:cNvSpPr>
          <p:nvPr>
            <p:custDataLst>
              <p:tags r:id="rId4"/>
            </p:custDataLst>
          </p:nvPr>
        </p:nvSpPr>
        <p:spPr bwMode="auto">
          <a:xfrm>
            <a:off x="658813" y="6234113"/>
            <a:ext cx="3913187" cy="471487"/>
          </a:xfrm>
          <a:prstGeom prst="rect">
            <a:avLst/>
          </a:prstGeom>
          <a:solidFill>
            <a:schemeClr val="bg1"/>
          </a:solidFill>
          <a:ln w="9525">
            <a:noFill/>
            <a:miter lim="800000"/>
            <a:headEnd/>
            <a:tailEnd/>
          </a:ln>
        </p:spPr>
        <p:txBody>
          <a:bodyPr/>
          <a:lstStyle/>
          <a:p>
            <a:r>
              <a:rPr lang="en-US" sz="1200">
                <a:solidFill>
                  <a:srgbClr val="000000"/>
                </a:solidFill>
                <a:latin typeface="Calibri" pitchFamily="34" charset="0"/>
                <a:cs typeface="Times New Roman" pitchFamily="18" charset="0"/>
              </a:rPr>
              <a:t>Ministère américain des Transports</a:t>
            </a:r>
            <a:endParaRPr lang="en-US" sz="1200">
              <a:latin typeface="Times New Roman" pitchFamily="18" charset="0"/>
              <a:cs typeface="Times New Roman" pitchFamily="18" charset="0"/>
            </a:endParaRPr>
          </a:p>
          <a:p>
            <a:r>
              <a:rPr lang="fr-CA" sz="1200">
                <a:solidFill>
                  <a:srgbClr val="000000"/>
                </a:solidFill>
                <a:latin typeface="Calibri" pitchFamily="34" charset="0"/>
                <a:cs typeface="Times New Roman" pitchFamily="18" charset="0"/>
              </a:rPr>
              <a:t>Federal Motor Carrier Safety Administration </a:t>
            </a:r>
            <a:endParaRPr lang="en-US" sz="1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custDataLst>
              <p:tags r:id="rId1"/>
            </p:custDataLst>
          </p:nvPr>
        </p:nvSpPr>
        <p:spPr/>
        <p:txBody>
          <a:bodyPr/>
          <a:lstStyle/>
          <a:p>
            <a:r>
              <a:rPr lang="fr-FR" smtClean="0">
                <a:solidFill>
                  <a:schemeClr val="bg1"/>
                </a:solidFill>
              </a:rPr>
              <a:t>Autres méthodes d’évaluation </a:t>
            </a:r>
            <a:br>
              <a:rPr lang="fr-FR" smtClean="0">
                <a:solidFill>
                  <a:schemeClr val="bg1"/>
                </a:solidFill>
              </a:rPr>
            </a:br>
            <a:r>
              <a:rPr lang="fr-FR" smtClean="0">
                <a:solidFill>
                  <a:schemeClr val="bg1"/>
                </a:solidFill>
              </a:rPr>
              <a:t>du sommeil*</a:t>
            </a:r>
          </a:p>
        </p:txBody>
      </p:sp>
      <p:sp>
        <p:nvSpPr>
          <p:cNvPr id="128002" name="Content Placeholder 4"/>
          <p:cNvSpPr>
            <a:spLocks noGrp="1"/>
          </p:cNvSpPr>
          <p:nvPr>
            <p:ph idx="1"/>
            <p:custDataLst>
              <p:tags r:id="rId2"/>
            </p:custDataLst>
          </p:nvPr>
        </p:nvSpPr>
        <p:spPr/>
        <p:txBody>
          <a:bodyPr/>
          <a:lstStyle/>
          <a:p>
            <a:pPr>
              <a:lnSpc>
                <a:spcPct val="90000"/>
              </a:lnSpc>
            </a:pPr>
            <a:r>
              <a:rPr lang="fr-CA" sz="2700" dirty="0" err="1" smtClean="0"/>
              <a:t>Actigraphe</a:t>
            </a:r>
            <a:r>
              <a:rPr lang="fr-CA" sz="2700" dirty="0" smtClean="0"/>
              <a:t> :</a:t>
            </a:r>
            <a:endParaRPr lang="en-US" sz="2400" dirty="0" smtClean="0"/>
          </a:p>
          <a:p>
            <a:pPr lvl="1">
              <a:lnSpc>
                <a:spcPct val="90000"/>
              </a:lnSpc>
            </a:pPr>
            <a:r>
              <a:rPr lang="fr-CA" sz="2400" dirty="0" smtClean="0"/>
              <a:t>Appareil porté au poignet et qui mesure le mouvement.</a:t>
            </a:r>
            <a:endParaRPr lang="en-US" sz="2000" dirty="0" smtClean="0"/>
          </a:p>
          <a:p>
            <a:pPr lvl="1">
              <a:lnSpc>
                <a:spcPct val="90000"/>
              </a:lnSpc>
            </a:pPr>
            <a:r>
              <a:rPr lang="fr-CA" sz="2400" dirty="0" smtClean="0"/>
              <a:t>Évaluation des habitudes de sommeil et d’éveil et du mouvement au fil du temps.</a:t>
            </a:r>
            <a:endParaRPr lang="en-US" sz="2000" dirty="0" smtClean="0"/>
          </a:p>
          <a:p>
            <a:pPr lvl="1">
              <a:lnSpc>
                <a:spcPct val="90000"/>
              </a:lnSpc>
            </a:pPr>
            <a:r>
              <a:rPr lang="fr-CA" sz="2400" dirty="0" smtClean="0"/>
              <a:t>Estimation de la durée et de la qualité du                 sommeil.</a:t>
            </a:r>
            <a:endParaRPr lang="en-US" sz="2000" dirty="0" smtClean="0"/>
          </a:p>
          <a:p>
            <a:pPr>
              <a:lnSpc>
                <a:spcPct val="90000"/>
              </a:lnSpc>
            </a:pPr>
            <a:r>
              <a:rPr lang="fr-CA" sz="2700" dirty="0" smtClean="0"/>
              <a:t>Registre ou journal de sommeil :</a:t>
            </a:r>
            <a:endParaRPr lang="en-US" sz="2400" dirty="0" smtClean="0"/>
          </a:p>
          <a:p>
            <a:pPr lvl="1">
              <a:lnSpc>
                <a:spcPct val="90000"/>
              </a:lnSpc>
            </a:pPr>
            <a:r>
              <a:rPr lang="fr-CA" sz="2400" dirty="0" smtClean="0"/>
              <a:t>Activités de sommeil et d’éveil enregistrées.</a:t>
            </a:r>
            <a:endParaRPr lang="en-US" sz="2000" dirty="0" smtClean="0"/>
          </a:p>
          <a:p>
            <a:pPr lvl="1">
              <a:lnSpc>
                <a:spcPct val="90000"/>
              </a:lnSpc>
            </a:pPr>
            <a:r>
              <a:rPr lang="fr-CA" sz="2400" dirty="0" smtClean="0"/>
              <a:t>Utilisé pour établir les habitudes de sommeil.</a:t>
            </a:r>
            <a:endParaRPr lang="en-US" sz="2000" dirty="0" smtClean="0"/>
          </a:p>
          <a:p>
            <a:pPr lvl="1">
              <a:lnSpc>
                <a:spcPct val="90000"/>
              </a:lnSpc>
            </a:pPr>
            <a:r>
              <a:rPr lang="fr-CA" sz="2400" dirty="0" smtClean="0"/>
              <a:t>Met en évidence l’insomnie, le </a:t>
            </a:r>
            <a:r>
              <a:rPr lang="fr-FR" sz="2400" dirty="0" smtClean="0"/>
              <a:t>trouble du rythme veille-sommeil</a:t>
            </a:r>
            <a:r>
              <a:rPr lang="fr-CA" sz="2400" dirty="0" smtClean="0"/>
              <a:t>, les mauvaises habitudes de sommeil.</a:t>
            </a:r>
            <a:endParaRPr lang="en-US" sz="2000" dirty="0" smtClean="0"/>
          </a:p>
          <a:p>
            <a:pPr lvl="1">
              <a:lnSpc>
                <a:spcPct val="90000"/>
              </a:lnSpc>
              <a:buFont typeface="Arial" charset="0"/>
              <a:buNone/>
            </a:pPr>
            <a:endParaRPr lang="en-US" sz="2400" dirty="0" smtClean="0"/>
          </a:p>
        </p:txBody>
      </p:sp>
      <p:sp>
        <p:nvSpPr>
          <p:cNvPr id="128003" name="TextBox 7"/>
          <p:cNvSpPr txBox="1">
            <a:spLocks noChangeArrowheads="1"/>
          </p:cNvSpPr>
          <p:nvPr>
            <p:custDataLst>
              <p:tags r:id="rId3"/>
            </p:custDataLst>
          </p:nvPr>
        </p:nvSpPr>
        <p:spPr bwMode="auto">
          <a:xfrm>
            <a:off x="438150" y="5867400"/>
            <a:ext cx="8534400" cy="517525"/>
          </a:xfrm>
          <a:prstGeom prst="rect">
            <a:avLst/>
          </a:prstGeom>
          <a:noFill/>
          <a:ln w="9525">
            <a:noFill/>
            <a:miter lim="800000"/>
            <a:headEnd/>
            <a:tailEnd/>
          </a:ln>
        </p:spPr>
        <p:txBody>
          <a:bodyPr>
            <a:spAutoFit/>
          </a:bodyPr>
          <a:lstStyle/>
          <a:p>
            <a:pPr marL="342900" indent="-342900" eaLnBrk="0" hangingPunct="0"/>
            <a:r>
              <a:rPr lang="fr-CA" sz="1400" i="1" dirty="0">
                <a:solidFill>
                  <a:srgbClr val="FF0000"/>
                </a:solidFill>
              </a:rPr>
              <a:t>* Ces options ne sont pas appropriées pour le diagnostic des troubles du sommeil, mais elles peuvent être utiles pour obtenir des renseignements supplémentaires sur les habitudes de sommeil.</a:t>
            </a:r>
            <a:endParaRPr lang="en-US" sz="1400" dirty="0">
              <a:solidFill>
                <a:srgbClr val="FF0000"/>
              </a:solidFill>
            </a:endParaRPr>
          </a:p>
        </p:txBody>
      </p:sp>
      <p:pic>
        <p:nvPicPr>
          <p:cNvPr id="128004" name="Picture 2"/>
          <p:cNvPicPr>
            <a:picLocks noChangeAspect="1" noChangeArrowheads="1"/>
          </p:cNvPicPr>
          <p:nvPr>
            <p:custDataLst>
              <p:tags r:id="rId4"/>
            </p:custDataLst>
          </p:nvPr>
        </p:nvPicPr>
        <p:blipFill>
          <a:blip r:embed="rId7" cstate="print"/>
          <a:srcRect/>
          <a:stretch>
            <a:fillRect/>
          </a:stretch>
        </p:blipFill>
        <p:spPr bwMode="auto">
          <a:xfrm>
            <a:off x="7086600" y="3052763"/>
            <a:ext cx="1752600" cy="20574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p:cNvPicPr>
          <p:nvPr>
            <p:custDataLst>
              <p:tags r:id="rId1"/>
            </p:custDataLst>
          </p:nvPr>
        </p:nvPicPr>
        <p:blipFill>
          <a:blip r:embed="rId6" cstate="print"/>
          <a:srcRect/>
          <a:stretch>
            <a:fillRect/>
          </a:stretch>
        </p:blipFill>
        <p:spPr bwMode="auto">
          <a:xfrm>
            <a:off x="6858000" y="1066800"/>
            <a:ext cx="2057400" cy="1143000"/>
          </a:xfrm>
          <a:prstGeom prst="rect">
            <a:avLst/>
          </a:prstGeom>
          <a:noFill/>
          <a:ln w="9525">
            <a:noFill/>
            <a:miter lim="800000"/>
            <a:headEnd/>
            <a:tailEnd/>
          </a:ln>
        </p:spPr>
      </p:pic>
      <p:sp>
        <p:nvSpPr>
          <p:cNvPr id="19458" name="Title 1"/>
          <p:cNvSpPr>
            <a:spLocks noGrp="1"/>
          </p:cNvSpPr>
          <p:nvPr>
            <p:ph type="title"/>
            <p:custDataLst>
              <p:tags r:id="rId2"/>
            </p:custDataLst>
          </p:nvPr>
        </p:nvSpPr>
        <p:spPr/>
        <p:txBody>
          <a:bodyPr/>
          <a:lstStyle/>
          <a:p>
            <a:pPr eaLnBrk="1" hangingPunct="1"/>
            <a:r>
              <a:rPr lang="fr-FR" dirty="0" smtClean="0">
                <a:solidFill>
                  <a:schemeClr val="bg1"/>
                </a:solidFill>
              </a:rPr>
              <a:t>Troubles du sommeil les plus répandus </a:t>
            </a:r>
            <a:endParaRPr lang="en-US" dirty="0" smtClean="0">
              <a:solidFill>
                <a:schemeClr val="bg1"/>
              </a:solidFill>
            </a:endParaRPr>
          </a:p>
        </p:txBody>
      </p:sp>
      <p:sp>
        <p:nvSpPr>
          <p:cNvPr id="19459" name="Content Placeholder 2"/>
          <p:cNvSpPr>
            <a:spLocks noGrp="1"/>
          </p:cNvSpPr>
          <p:nvPr>
            <p:ph idx="1"/>
            <p:custDataLst>
              <p:tags r:id="rId3"/>
            </p:custDataLst>
          </p:nvPr>
        </p:nvSpPr>
        <p:spPr>
          <a:xfrm>
            <a:off x="457200" y="1600200"/>
            <a:ext cx="8229600" cy="4800600"/>
          </a:xfrm>
        </p:spPr>
        <p:txBody>
          <a:bodyPr/>
          <a:lstStyle/>
          <a:p>
            <a:pPr>
              <a:lnSpc>
                <a:spcPct val="80000"/>
              </a:lnSpc>
            </a:pPr>
            <a:r>
              <a:rPr lang="fr-CA" sz="2200" b="1" dirty="0" smtClean="0"/>
              <a:t>Syndrome des jambes sans repos :</a:t>
            </a:r>
            <a:endParaRPr lang="en-US" sz="2000" dirty="0" smtClean="0"/>
          </a:p>
          <a:p>
            <a:pPr lvl="1">
              <a:lnSpc>
                <a:spcPct val="80000"/>
              </a:lnSpc>
            </a:pPr>
            <a:r>
              <a:rPr lang="fr-CA" sz="2000" dirty="0" smtClean="0"/>
              <a:t>Il s’agit d’un trouble neurologique.</a:t>
            </a:r>
            <a:endParaRPr lang="en-US" sz="1700" dirty="0" smtClean="0"/>
          </a:p>
          <a:p>
            <a:pPr lvl="1">
              <a:lnSpc>
                <a:spcPct val="80000"/>
              </a:lnSpc>
            </a:pPr>
            <a:r>
              <a:rPr lang="fr-CA" sz="2000" dirty="0" smtClean="0"/>
              <a:t>La personne ressent un inconfort extrême lorsqu’elle est assise ou couchée, ce qui entraîne des envies de remuer les jambes pour faire cesser les sensations déplaisantes.</a:t>
            </a:r>
            <a:endParaRPr lang="en-US" sz="1700" dirty="0" smtClean="0"/>
          </a:p>
          <a:p>
            <a:pPr>
              <a:lnSpc>
                <a:spcPct val="80000"/>
              </a:lnSpc>
            </a:pPr>
            <a:r>
              <a:rPr lang="fr-CA" sz="2200" b="1" dirty="0" smtClean="0"/>
              <a:t>Insomnie :</a:t>
            </a:r>
            <a:endParaRPr lang="en-US" sz="2000" dirty="0" smtClean="0"/>
          </a:p>
          <a:p>
            <a:pPr lvl="1">
              <a:lnSpc>
                <a:spcPct val="80000"/>
              </a:lnSpc>
            </a:pPr>
            <a:r>
              <a:rPr lang="fr-CA" sz="2000" dirty="0" smtClean="0"/>
              <a:t>Il s’agit d’une incapacité chronique à s’endormir ou à rester endormi.</a:t>
            </a:r>
            <a:endParaRPr lang="en-US" sz="1700" dirty="0" smtClean="0"/>
          </a:p>
          <a:p>
            <a:pPr lvl="1">
              <a:lnSpc>
                <a:spcPct val="80000"/>
              </a:lnSpc>
            </a:pPr>
            <a:r>
              <a:rPr lang="fr-CA" sz="2000" dirty="0" smtClean="0"/>
              <a:t>Ce problème entraîne un manque de sommeil ou un sommeil de mauvaise qualité, ce qui provoque de la SDE et un manque d’énergie.</a:t>
            </a:r>
            <a:endParaRPr lang="en-US" sz="1700" dirty="0" smtClean="0"/>
          </a:p>
          <a:p>
            <a:pPr>
              <a:lnSpc>
                <a:spcPct val="80000"/>
              </a:lnSpc>
            </a:pPr>
            <a:r>
              <a:rPr lang="fr-CA" sz="2200" b="1" dirty="0" smtClean="0"/>
              <a:t>Trouble du rythme veille-sommeil :</a:t>
            </a:r>
            <a:endParaRPr lang="en-US" sz="2000" dirty="0" smtClean="0"/>
          </a:p>
          <a:p>
            <a:pPr lvl="1">
              <a:lnSpc>
                <a:spcPct val="80000"/>
              </a:lnSpc>
            </a:pPr>
            <a:r>
              <a:rPr lang="fr-CA" sz="2000" dirty="0" smtClean="0"/>
              <a:t>Il s’agit d’une incapacité à dormir et à demeurer éveillé aux moments requis pour le travail, l’école et la vie sociale.</a:t>
            </a:r>
            <a:endParaRPr lang="en-US" sz="1700" dirty="0" smtClean="0"/>
          </a:p>
          <a:p>
            <a:pPr lvl="1">
              <a:lnSpc>
                <a:spcPct val="80000"/>
              </a:lnSpc>
            </a:pPr>
            <a:r>
              <a:rPr lang="fr-CA" sz="2000" dirty="0" smtClean="0"/>
              <a:t>Ce trouble affecte la qualité du sommeil et la vigilance, ce qui diminue la performance au travail et augmente le risque de blessures.</a:t>
            </a:r>
            <a:endParaRPr lang="en-US" sz="200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6" descr="S9 AutoSet and H5i with ClimateLine Tubing"/>
          <p:cNvPicPr>
            <a:picLocks noChangeAspect="1" noChangeArrowheads="1"/>
          </p:cNvPicPr>
          <p:nvPr>
            <p:custDataLst>
              <p:tags r:id="rId1"/>
            </p:custDataLst>
          </p:nvPr>
        </p:nvPicPr>
        <p:blipFill>
          <a:blip r:embed="rId7" cstate="print"/>
          <a:srcRect/>
          <a:stretch>
            <a:fillRect/>
          </a:stretch>
        </p:blipFill>
        <p:spPr bwMode="auto">
          <a:xfrm>
            <a:off x="6934200" y="5478463"/>
            <a:ext cx="2209800" cy="1079500"/>
          </a:xfrm>
          <a:prstGeom prst="rect">
            <a:avLst/>
          </a:prstGeom>
          <a:noFill/>
          <a:ln w="9525">
            <a:noFill/>
            <a:miter lim="800000"/>
            <a:headEnd/>
            <a:tailEnd/>
          </a:ln>
        </p:spPr>
      </p:pic>
      <p:sp>
        <p:nvSpPr>
          <p:cNvPr id="130050" name="Title 1"/>
          <p:cNvSpPr>
            <a:spLocks noGrp="1"/>
          </p:cNvSpPr>
          <p:nvPr>
            <p:ph type="title"/>
            <p:custDataLst>
              <p:tags r:id="rId2"/>
            </p:custDataLst>
          </p:nvPr>
        </p:nvSpPr>
        <p:spPr/>
        <p:txBody>
          <a:bodyPr/>
          <a:lstStyle/>
          <a:p>
            <a:r>
              <a:rPr lang="fr-FR" smtClean="0">
                <a:solidFill>
                  <a:schemeClr val="bg1"/>
                </a:solidFill>
              </a:rPr>
              <a:t>Traitement des troubles du sommeil (1 de 7)</a:t>
            </a:r>
            <a:endParaRPr lang="en-US" smtClean="0">
              <a:solidFill>
                <a:schemeClr val="bg1"/>
              </a:solidFill>
            </a:endParaRPr>
          </a:p>
        </p:txBody>
      </p:sp>
      <p:sp>
        <p:nvSpPr>
          <p:cNvPr id="130051" name="Content Placeholder 2"/>
          <p:cNvSpPr>
            <a:spLocks noGrp="1"/>
          </p:cNvSpPr>
          <p:nvPr>
            <p:ph idx="1"/>
            <p:custDataLst>
              <p:tags r:id="rId3"/>
            </p:custDataLst>
          </p:nvPr>
        </p:nvSpPr>
        <p:spPr/>
        <p:txBody>
          <a:bodyPr/>
          <a:lstStyle/>
          <a:p>
            <a:r>
              <a:rPr lang="fr-CA" dirty="0" smtClean="0"/>
              <a:t>Appareil PAP :</a:t>
            </a:r>
            <a:endParaRPr lang="en-US" sz="2800" dirty="0" smtClean="0"/>
          </a:p>
          <a:p>
            <a:pPr lvl="1"/>
            <a:r>
              <a:rPr lang="fr-CA" sz="2000" dirty="0" smtClean="0"/>
              <a:t>Fournit de l’air pressurisé dans les voies respiratoires par l’intermédiaire d’un conduit relié à un masque facial.</a:t>
            </a:r>
            <a:endParaRPr lang="en-US" sz="2000" dirty="0" smtClean="0"/>
          </a:p>
          <a:p>
            <a:pPr lvl="1"/>
            <a:r>
              <a:rPr lang="fr-CA" sz="2000" dirty="0" smtClean="0"/>
              <a:t>Empêche l’affaissement partiel ou complet des voies respiratoires.</a:t>
            </a:r>
            <a:endParaRPr lang="en-US" sz="2000" dirty="0" smtClean="0"/>
          </a:p>
          <a:p>
            <a:pPr lvl="1"/>
            <a:r>
              <a:rPr lang="fr-CA" sz="2000" dirty="0" smtClean="0"/>
              <a:t>Exige qu’une pression de refoulement des voies respiratoires soit prescrite par un médecin.</a:t>
            </a:r>
            <a:endParaRPr lang="en-US" sz="2000" dirty="0" smtClean="0"/>
          </a:p>
          <a:p>
            <a:pPr lvl="1"/>
            <a:r>
              <a:rPr lang="fr-CA" sz="2000" dirty="0" smtClean="0"/>
              <a:t>Réduit la gravité de l’AOS et de la fatigue, améliore l’humeur et le fonctionnement diurne et réduit la tension artérielle et les complications cardiovasculaires lorsqu’il est utilisé correctement et de façon constante.</a:t>
            </a:r>
            <a:endParaRPr lang="en-US" sz="2000" dirty="0" smtClean="0"/>
          </a:p>
          <a:p>
            <a:pPr lvl="1"/>
            <a:r>
              <a:rPr lang="fr-CA" sz="2000" dirty="0" smtClean="0"/>
              <a:t>Est une source de préoccupation importante en ce qui concerne le respect du traitement.</a:t>
            </a:r>
            <a:endParaRPr lang="en-US" sz="2000" dirty="0" smtClean="0"/>
          </a:p>
        </p:txBody>
      </p:sp>
      <p:sp>
        <p:nvSpPr>
          <p:cNvPr id="130052" name="Rectangle 5"/>
          <p:cNvSpPr>
            <a:spLocks noChangeArrowheads="1"/>
          </p:cNvSpPr>
          <p:nvPr>
            <p:custDataLst>
              <p:tags r:id="rId4"/>
            </p:custDataLst>
          </p:nvPr>
        </p:nvSpPr>
        <p:spPr bwMode="auto">
          <a:xfrm>
            <a:off x="6400800" y="6172200"/>
            <a:ext cx="2295821" cy="215444"/>
          </a:xfrm>
          <a:prstGeom prst="rect">
            <a:avLst/>
          </a:prstGeom>
          <a:noFill/>
          <a:ln w="9525">
            <a:noFill/>
            <a:miter lim="800000"/>
            <a:headEnd/>
            <a:tailEnd/>
          </a:ln>
        </p:spPr>
        <p:txBody>
          <a:bodyPr wrap="none">
            <a:spAutoFit/>
          </a:bodyPr>
          <a:lstStyle/>
          <a:p>
            <a:r>
              <a:rPr lang="en-US" sz="800" i="1" dirty="0" err="1"/>
              <a:t>Utilisé</a:t>
            </a:r>
            <a:r>
              <a:rPr lang="en-US" sz="800" i="1" dirty="0"/>
              <a:t> avec </a:t>
            </a:r>
            <a:r>
              <a:rPr lang="en-US" sz="800" i="1" dirty="0" err="1"/>
              <a:t>l’autorisation</a:t>
            </a:r>
            <a:r>
              <a:rPr lang="en-US" sz="800" i="1" dirty="0"/>
              <a:t> de </a:t>
            </a:r>
            <a:r>
              <a:rPr lang="en-US" sz="800" i="1" dirty="0" err="1"/>
              <a:t>ResMed</a:t>
            </a:r>
            <a:r>
              <a:rPr lang="en-US" sz="800" i="1" dirty="0"/>
              <a:t>, </a:t>
            </a:r>
            <a:r>
              <a:rPr lang="en-US" sz="800" i="1" dirty="0" smtClean="0"/>
              <a:t>© 2011</a:t>
            </a:r>
            <a:endParaRPr lang="en-US" sz="800" i="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custDataLst>
              <p:tags r:id="rId1"/>
            </p:custDataLst>
          </p:nvPr>
        </p:nvSpPr>
        <p:spPr/>
        <p:txBody>
          <a:bodyPr/>
          <a:lstStyle/>
          <a:p>
            <a:r>
              <a:rPr lang="fr-FR" smtClean="0">
                <a:solidFill>
                  <a:schemeClr val="bg1"/>
                </a:solidFill>
              </a:rPr>
              <a:t>Traitement des troubles du sommeil (2 de 7)</a:t>
            </a:r>
            <a:endParaRPr lang="en-US" smtClean="0">
              <a:solidFill>
                <a:schemeClr val="bg1"/>
              </a:solidFill>
            </a:endParaRPr>
          </a:p>
        </p:txBody>
      </p:sp>
      <p:sp>
        <p:nvSpPr>
          <p:cNvPr id="132098" name="Rectangle 6"/>
          <p:cNvSpPr>
            <a:spLocks noChangeArrowheads="1"/>
          </p:cNvSpPr>
          <p:nvPr>
            <p:custDataLst>
              <p:tags r:id="rId2"/>
            </p:custDataLst>
          </p:nvPr>
        </p:nvSpPr>
        <p:spPr bwMode="auto">
          <a:xfrm>
            <a:off x="3276600" y="6172200"/>
            <a:ext cx="3124200" cy="215900"/>
          </a:xfrm>
          <a:prstGeom prst="rect">
            <a:avLst/>
          </a:prstGeom>
          <a:noFill/>
          <a:ln w="9525">
            <a:noFill/>
            <a:miter lim="800000"/>
            <a:headEnd/>
            <a:tailEnd/>
          </a:ln>
        </p:spPr>
        <p:txBody>
          <a:bodyPr>
            <a:spAutoFit/>
          </a:bodyPr>
          <a:lstStyle/>
          <a:p>
            <a:r>
              <a:rPr lang="fr-CA" sz="800" i="1" dirty="0"/>
              <a:t>Utilisé avec l’autorisation de </a:t>
            </a:r>
            <a:r>
              <a:rPr lang="fr-CA" sz="800" i="1" dirty="0" err="1"/>
              <a:t>Respironics</a:t>
            </a:r>
            <a:r>
              <a:rPr lang="fr-CA" sz="800" i="1" dirty="0"/>
              <a:t> </a:t>
            </a:r>
            <a:r>
              <a:rPr lang="fr-CA" sz="800" i="1" dirty="0" err="1"/>
              <a:t>inc</a:t>
            </a:r>
            <a:r>
              <a:rPr lang="fr-CA" sz="800" i="1" dirty="0"/>
              <a:t>., </a:t>
            </a:r>
            <a:r>
              <a:rPr lang="fr-CA" sz="800" i="1" dirty="0" err="1"/>
              <a:t>Murrysville</a:t>
            </a:r>
            <a:r>
              <a:rPr lang="fr-CA" sz="800" i="1" dirty="0"/>
              <a:t>, </a:t>
            </a:r>
            <a:r>
              <a:rPr lang="fr-CA" sz="800" i="1" dirty="0" smtClean="0"/>
              <a:t>PA</a:t>
            </a:r>
            <a:endParaRPr lang="en-US" sz="800" dirty="0"/>
          </a:p>
        </p:txBody>
      </p:sp>
      <p:pic>
        <p:nvPicPr>
          <p:cNvPr id="4" name="Shape">
            <a:hlinkClick r:id="" action="ppaction://media"/>
          </p:cNvPr>
          <p:cNvPicPr>
            <a:picLocks noGrp="1" noChangeAspect="1"/>
          </p:cNvPicPr>
          <p:nvPr>
            <p:ph idx="1"/>
            <a:videoFile r:link="rId3"/>
            <p:custDataLst>
              <p:tags r:id="rId4"/>
            </p:custDataLst>
          </p:nvPr>
        </p:nvPicPr>
        <p:blipFill>
          <a:blip r:embed="rId7" cstate="print"/>
          <a:srcRect/>
          <a:stretch>
            <a:fillRect/>
          </a:stretch>
        </p:blipFill>
        <p:spPr>
          <a:xfrm>
            <a:off x="1768475" y="1562100"/>
            <a:ext cx="6140450" cy="460533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bwMode="auto">
          <a:xfrm>
            <a:off x="457200" y="228600"/>
            <a:ext cx="8229600" cy="1143000"/>
          </a:xfrm>
          <a:prstGeom prst="rect">
            <a:avLst/>
          </a:prstGeom>
          <a:noFill/>
          <a:ln w="9525">
            <a:noFill/>
            <a:miter lim="800000"/>
            <a:headEnd/>
            <a:tailEnd/>
          </a:ln>
        </p:spPr>
        <p:txBody>
          <a:bodyPr anchor="ctr"/>
          <a:lstStyle/>
          <a:p>
            <a:pPr algn="ctr" eaLnBrk="0" hangingPunct="0"/>
            <a:r>
              <a:rPr lang="fr-FR" sz="4400" dirty="0">
                <a:solidFill>
                  <a:schemeClr val="bg1"/>
                </a:solidFill>
                <a:latin typeface="Calibri" pitchFamily="34" charset="0"/>
              </a:rPr>
              <a:t>Traitement des troubles du sommeil (3 de 7)</a:t>
            </a:r>
          </a:p>
        </p:txBody>
      </p:sp>
      <p:sp>
        <p:nvSpPr>
          <p:cNvPr id="134146" name="Rectangle 6"/>
          <p:cNvSpPr>
            <a:spLocks noChangeArrowheads="1"/>
          </p:cNvSpPr>
          <p:nvPr>
            <p:custDataLst>
              <p:tags r:id="rId2"/>
            </p:custDataLst>
          </p:nvPr>
        </p:nvSpPr>
        <p:spPr bwMode="auto">
          <a:xfrm>
            <a:off x="0" y="6642100"/>
            <a:ext cx="2295821" cy="215444"/>
          </a:xfrm>
          <a:prstGeom prst="rect">
            <a:avLst/>
          </a:prstGeom>
          <a:noFill/>
          <a:ln w="9525">
            <a:noFill/>
            <a:miter lim="800000"/>
            <a:headEnd/>
            <a:tailEnd/>
          </a:ln>
        </p:spPr>
        <p:txBody>
          <a:bodyPr wrap="none">
            <a:spAutoFit/>
          </a:bodyPr>
          <a:lstStyle/>
          <a:p>
            <a:r>
              <a:rPr lang="en-US" sz="800" i="1" dirty="0" err="1"/>
              <a:t>Utilisé</a:t>
            </a:r>
            <a:r>
              <a:rPr lang="en-US" sz="800" i="1" dirty="0"/>
              <a:t> avec </a:t>
            </a:r>
            <a:r>
              <a:rPr lang="en-US" sz="800" i="1" dirty="0" err="1"/>
              <a:t>l’autorisation</a:t>
            </a:r>
            <a:r>
              <a:rPr lang="en-US" sz="800" i="1" dirty="0"/>
              <a:t> de </a:t>
            </a:r>
            <a:r>
              <a:rPr lang="en-US" sz="800" i="1" dirty="0" err="1"/>
              <a:t>ResMed</a:t>
            </a:r>
            <a:r>
              <a:rPr lang="en-US" sz="800" i="1" dirty="0" smtClean="0"/>
              <a:t>, © </a:t>
            </a:r>
            <a:r>
              <a:rPr lang="en-US" sz="800" i="1" dirty="0"/>
              <a:t>2011 </a:t>
            </a:r>
          </a:p>
        </p:txBody>
      </p:sp>
      <p:graphicFrame>
        <p:nvGraphicFramePr>
          <p:cNvPr id="7" name="Diagram 1"/>
          <p:cNvGraphicFramePr>
            <a:graphicFrameLocks noGrp="1"/>
          </p:cNvGraphicFramePr>
          <p:nvPr>
            <p:ph idx="1"/>
          </p:nvPr>
        </p:nvGraphicFramePr>
        <p:xfrm>
          <a:off x="685800" y="1600200"/>
          <a:ext cx="77724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34148" name="Picture 8" descr="S8 AutoSet II and H4i"/>
          <p:cNvPicPr>
            <a:picLocks noChangeAspect="1" noChangeArrowheads="1"/>
          </p:cNvPicPr>
          <p:nvPr>
            <p:custDataLst>
              <p:tags r:id="rId3"/>
            </p:custDataLst>
          </p:nvPr>
        </p:nvPicPr>
        <p:blipFill>
          <a:blip r:embed="rId11" cstate="print"/>
          <a:srcRect/>
          <a:stretch>
            <a:fillRect/>
          </a:stretch>
        </p:blipFill>
        <p:spPr bwMode="auto">
          <a:xfrm>
            <a:off x="625475" y="5226050"/>
            <a:ext cx="1295400" cy="137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custDataLst>
              <p:tags r:id="rId1"/>
            </p:custDataLst>
          </p:nvPr>
        </p:nvSpPr>
        <p:spPr/>
        <p:txBody>
          <a:bodyPr/>
          <a:lstStyle/>
          <a:p>
            <a:r>
              <a:rPr lang="fr-FR" smtClean="0">
                <a:solidFill>
                  <a:schemeClr val="bg1"/>
                </a:solidFill>
              </a:rPr>
              <a:t>Traitement des troubles du sommeil (4 de 7)</a:t>
            </a:r>
            <a:endParaRPr lang="en-US" smtClean="0">
              <a:solidFill>
                <a:schemeClr val="bg1"/>
              </a:solidFill>
            </a:endParaRPr>
          </a:p>
        </p:txBody>
      </p:sp>
      <p:sp>
        <p:nvSpPr>
          <p:cNvPr id="136194" name="Content Placeholder 2"/>
          <p:cNvSpPr>
            <a:spLocks noGrp="1"/>
          </p:cNvSpPr>
          <p:nvPr>
            <p:ph idx="1"/>
            <p:custDataLst>
              <p:tags r:id="rId2"/>
            </p:custDataLst>
          </p:nvPr>
        </p:nvSpPr>
        <p:spPr/>
        <p:txBody>
          <a:bodyPr/>
          <a:lstStyle/>
          <a:p>
            <a:r>
              <a:rPr lang="fr-CA" sz="2400" dirty="0" smtClean="0"/>
              <a:t>Appareils dentaires ou oraux :</a:t>
            </a:r>
            <a:endParaRPr lang="en-US" sz="2400" dirty="0" smtClean="0"/>
          </a:p>
          <a:p>
            <a:pPr lvl="1"/>
            <a:r>
              <a:rPr lang="fr-CA" sz="2000" dirty="0" smtClean="0"/>
              <a:t>Indiqués pour les patients qui souffrent d’une apnée légère ou modérée et qui ne peuvent tolérer l’appareil PAP.</a:t>
            </a:r>
            <a:endParaRPr lang="en-US" sz="2000" dirty="0" smtClean="0"/>
          </a:p>
          <a:p>
            <a:pPr lvl="1"/>
            <a:r>
              <a:rPr lang="fr-CA" sz="2000" dirty="0" smtClean="0"/>
              <a:t>Pas un traitement de premier choix pour l’AOS grave.</a:t>
            </a:r>
            <a:endParaRPr lang="en-US" sz="2000" dirty="0" smtClean="0"/>
          </a:p>
          <a:p>
            <a:pPr lvl="1"/>
            <a:r>
              <a:rPr lang="fr-CA" sz="2000" dirty="0" smtClean="0"/>
              <a:t>Aucune technologie existante pour surveiller le respect</a:t>
            </a:r>
            <a:r>
              <a:rPr lang="fr-CA" sz="2000" dirty="0" smtClean="0">
                <a:solidFill>
                  <a:srgbClr val="FF0000"/>
                </a:solidFill>
              </a:rPr>
              <a:t> </a:t>
            </a:r>
            <a:r>
              <a:rPr lang="fr-CA" sz="2000" dirty="0" smtClean="0"/>
              <a:t>ou l’efficacité du traitement.</a:t>
            </a:r>
            <a:endParaRPr lang="en-US" sz="2000" dirty="0" smtClean="0"/>
          </a:p>
          <a:p>
            <a:r>
              <a:rPr lang="fr-CA" sz="2400" dirty="0" smtClean="0"/>
              <a:t>Chirurgie :</a:t>
            </a:r>
            <a:endParaRPr lang="en-US" sz="2400" dirty="0" smtClean="0"/>
          </a:p>
          <a:p>
            <a:pPr lvl="1"/>
            <a:r>
              <a:rPr lang="fr-CA" sz="2000" dirty="0" smtClean="0"/>
              <a:t>Indiquée comme traitement principal pour les patients ayant une anatomie obstructive grave qui peut être corrigée par une chirurgie.</a:t>
            </a:r>
            <a:endParaRPr lang="en-US" sz="2000" dirty="0" smtClean="0"/>
          </a:p>
          <a:p>
            <a:pPr lvl="1"/>
            <a:r>
              <a:rPr lang="fr-CA" sz="2000" dirty="0" smtClean="0"/>
              <a:t>Indiquée comme traitement secondaire pour les patients qui ne peuvent tolérer l’appareil PAP ou si ce traitement n’est pas adéquat.</a:t>
            </a:r>
            <a:endParaRPr lang="en-US" sz="2000" dirty="0" smtClean="0"/>
          </a:p>
          <a:p>
            <a:pPr lvl="1"/>
            <a:r>
              <a:rPr lang="fr-CA" sz="2000" dirty="0" smtClean="0"/>
              <a:t>Manque de données précises évaluant l’efficacité des modifications chirurgicales pour le traitement de l’AOS.</a:t>
            </a:r>
            <a:endParaRPr lang="en-US" sz="20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custDataLst>
              <p:tags r:id="rId1"/>
            </p:custDataLst>
          </p:nvPr>
        </p:nvSpPr>
        <p:spPr/>
        <p:txBody>
          <a:bodyPr/>
          <a:lstStyle/>
          <a:p>
            <a:r>
              <a:rPr lang="fr-FR" smtClean="0">
                <a:solidFill>
                  <a:schemeClr val="bg1"/>
                </a:solidFill>
              </a:rPr>
              <a:t>Traitement des troubles du sommeil (5 de 7)</a:t>
            </a:r>
            <a:endParaRPr lang="en-US" smtClean="0">
              <a:solidFill>
                <a:schemeClr val="bg1"/>
              </a:solidFill>
            </a:endParaRPr>
          </a:p>
        </p:txBody>
      </p:sp>
      <p:sp>
        <p:nvSpPr>
          <p:cNvPr id="70659" name="Content Placeholder 2"/>
          <p:cNvSpPr>
            <a:spLocks noGrp="1"/>
          </p:cNvSpPr>
          <p:nvPr>
            <p:ph idx="1"/>
            <p:custDataLst>
              <p:tags r:id="rId2"/>
            </p:custDataLst>
          </p:nvPr>
        </p:nvSpPr>
        <p:spPr>
          <a:xfrm>
            <a:off x="457200" y="1524000"/>
            <a:ext cx="8229600" cy="4525963"/>
          </a:xfrm>
        </p:spPr>
        <p:txBody>
          <a:bodyPr/>
          <a:lstStyle/>
          <a:p>
            <a:pPr>
              <a:defRPr/>
            </a:pPr>
            <a:r>
              <a:rPr lang="fr-CA" sz="2400" dirty="0"/>
              <a:t>Gestion du </a:t>
            </a:r>
            <a:r>
              <a:rPr lang="fr-CA" sz="2400" dirty="0" smtClean="0"/>
              <a:t>poids :</a:t>
            </a:r>
            <a:endParaRPr lang="en-US" sz="2400" dirty="0"/>
          </a:p>
          <a:p>
            <a:pPr lvl="1">
              <a:defRPr/>
            </a:pPr>
            <a:r>
              <a:rPr lang="fr-CA" sz="2000" dirty="0"/>
              <a:t>E</a:t>
            </a:r>
            <a:r>
              <a:rPr lang="fr-CA" sz="2000" dirty="0" smtClean="0"/>
              <a:t>nviron </a:t>
            </a:r>
            <a:r>
              <a:rPr lang="fr-CA" sz="2000" dirty="0"/>
              <a:t>60 % des personnes souffrant d’AOS ont un surplus de poids ou sont </a:t>
            </a:r>
            <a:r>
              <a:rPr lang="fr-CA" sz="2000" dirty="0" smtClean="0"/>
              <a:t>obèses.</a:t>
            </a:r>
            <a:endParaRPr lang="en-US" sz="2000" dirty="0"/>
          </a:p>
          <a:p>
            <a:pPr lvl="1">
              <a:defRPr/>
            </a:pPr>
            <a:r>
              <a:rPr lang="fr-CA" sz="2000" dirty="0"/>
              <a:t>U</a:t>
            </a:r>
            <a:r>
              <a:rPr lang="fr-CA" sz="2000" dirty="0" smtClean="0"/>
              <a:t>n </a:t>
            </a:r>
            <a:r>
              <a:rPr lang="fr-CA" sz="2000" dirty="0"/>
              <a:t>gain de poids peut aggraver l’AOS et une perte de poids peut </a:t>
            </a:r>
            <a:r>
              <a:rPr lang="fr-CA" sz="2000" dirty="0" smtClean="0"/>
              <a:t>en diminuer </a:t>
            </a:r>
            <a:r>
              <a:rPr lang="fr-CA" sz="2000" dirty="0"/>
              <a:t>la </a:t>
            </a:r>
            <a:r>
              <a:rPr lang="fr-CA" sz="2000" dirty="0" smtClean="0"/>
              <a:t>gravité.</a:t>
            </a:r>
            <a:endParaRPr lang="en-US" sz="2000" dirty="0"/>
          </a:p>
          <a:p>
            <a:pPr lvl="1">
              <a:defRPr/>
            </a:pPr>
            <a:r>
              <a:rPr lang="fr-CA" sz="2000" dirty="0"/>
              <a:t>S</a:t>
            </a:r>
            <a:r>
              <a:rPr lang="fr-CA" sz="2000" dirty="0" smtClean="0"/>
              <a:t>ouvent </a:t>
            </a:r>
            <a:r>
              <a:rPr lang="fr-CA" sz="2000" dirty="0"/>
              <a:t>prescrite comme traitement complémentaire </a:t>
            </a:r>
            <a:r>
              <a:rPr lang="fr-CA" sz="2000" dirty="0" smtClean="0"/>
              <a:t>de l’appareil PAP ou d’un </a:t>
            </a:r>
            <a:r>
              <a:rPr lang="fr-CA" sz="2000" dirty="0"/>
              <a:t>autre traitement pour </a:t>
            </a:r>
            <a:r>
              <a:rPr lang="fr-CA" sz="2000" dirty="0" smtClean="0"/>
              <a:t>l’AOS.</a:t>
            </a:r>
            <a:endParaRPr lang="en-US" sz="2000" dirty="0"/>
          </a:p>
          <a:p>
            <a:pPr>
              <a:defRPr/>
            </a:pPr>
            <a:r>
              <a:rPr lang="fr-CA" sz="2400" dirty="0"/>
              <a:t>Autres options de </a:t>
            </a:r>
            <a:r>
              <a:rPr lang="fr-CA" sz="2400" dirty="0" smtClean="0"/>
              <a:t>traitement complémentaire :</a:t>
            </a:r>
            <a:endParaRPr lang="en-US" sz="2400" dirty="0"/>
          </a:p>
          <a:p>
            <a:pPr lvl="1">
              <a:defRPr/>
            </a:pPr>
            <a:r>
              <a:rPr lang="fr-CA" sz="2000" dirty="0" smtClean="0"/>
              <a:t>Réduire le </a:t>
            </a:r>
            <a:r>
              <a:rPr lang="fr-CA" sz="2000" dirty="0"/>
              <a:t>blocage de l’influx d’air </a:t>
            </a:r>
            <a:r>
              <a:rPr lang="fr-CA" sz="2000" dirty="0" smtClean="0"/>
              <a:t>nasal.</a:t>
            </a:r>
            <a:endParaRPr lang="en-US" sz="2000" dirty="0"/>
          </a:p>
          <a:p>
            <a:pPr lvl="1">
              <a:defRPr/>
            </a:pPr>
            <a:r>
              <a:rPr lang="fr-CA" sz="2000" dirty="0"/>
              <a:t>É</a:t>
            </a:r>
            <a:r>
              <a:rPr lang="fr-CA" sz="2000" dirty="0" smtClean="0"/>
              <a:t>viter </a:t>
            </a:r>
            <a:r>
              <a:rPr lang="fr-CA" sz="2000" dirty="0"/>
              <a:t>l’alcool et les </a:t>
            </a:r>
            <a:r>
              <a:rPr lang="fr-CA" sz="2000" dirty="0" smtClean="0"/>
              <a:t>sédatifs avant </a:t>
            </a:r>
            <a:r>
              <a:rPr lang="fr-CA" sz="2000" dirty="0"/>
              <a:t>de </a:t>
            </a:r>
            <a:r>
              <a:rPr lang="fr-CA" sz="2000" dirty="0" smtClean="0"/>
              <a:t>dormir.</a:t>
            </a:r>
            <a:endParaRPr lang="en-US" sz="2000" dirty="0"/>
          </a:p>
          <a:p>
            <a:pPr lvl="1">
              <a:defRPr/>
            </a:pPr>
            <a:r>
              <a:rPr lang="fr-CA" sz="2000" dirty="0"/>
              <a:t>N</a:t>
            </a:r>
            <a:r>
              <a:rPr lang="fr-CA" sz="2000" dirty="0" smtClean="0"/>
              <a:t>e </a:t>
            </a:r>
            <a:r>
              <a:rPr lang="fr-CA" sz="2000" dirty="0"/>
              <a:t>pas dormir sur le </a:t>
            </a:r>
            <a:r>
              <a:rPr lang="fr-CA" sz="2000" dirty="0" smtClean="0"/>
              <a:t>dos.</a:t>
            </a:r>
            <a:endParaRPr lang="en-US" sz="2000" dirty="0"/>
          </a:p>
          <a:p>
            <a:pPr lvl="1">
              <a:defRPr/>
            </a:pPr>
            <a:r>
              <a:rPr lang="fr-CA" sz="2000" dirty="0" smtClean="0"/>
              <a:t>Améliorer son hygiène de </a:t>
            </a:r>
            <a:r>
              <a:rPr lang="fr-CA" sz="2000" dirty="0"/>
              <a:t>sommeil (durée de sommeil adéquate, horaire de sommeil régulier, etc.</a:t>
            </a:r>
            <a:r>
              <a:rPr lang="fr-CA" sz="2000" dirty="0" smtClean="0"/>
              <a:t>).</a:t>
            </a:r>
            <a:endParaRPr lang="en-US" sz="2000" dirty="0"/>
          </a:p>
          <a:p>
            <a:pPr marL="457200" lvl="1" indent="0">
              <a:buFont typeface="Arial" charset="0"/>
              <a:buNone/>
              <a:defRPr/>
            </a:pPr>
            <a:endParaRPr lang="en-US" dirty="0" smtClean="0"/>
          </a:p>
          <a:p>
            <a:pPr lvl="1">
              <a:defRPr/>
            </a:pPr>
            <a:endParaRPr lang="en-US" dirty="0" smtClean="0"/>
          </a:p>
        </p:txBody>
      </p:sp>
      <p:pic>
        <p:nvPicPr>
          <p:cNvPr id="138243" name="Picture 4" descr="tennis shoes.jpg"/>
          <p:cNvPicPr>
            <a:picLocks noChangeAspect="1"/>
          </p:cNvPicPr>
          <p:nvPr>
            <p:custDataLst>
              <p:tags r:id="rId3"/>
            </p:custDataLst>
          </p:nvPr>
        </p:nvPicPr>
        <p:blipFill>
          <a:blip r:embed="rId6" cstate="print"/>
          <a:srcRect/>
          <a:stretch>
            <a:fillRect/>
          </a:stretch>
        </p:blipFill>
        <p:spPr bwMode="auto">
          <a:xfrm>
            <a:off x="7086600" y="4267200"/>
            <a:ext cx="1871663" cy="124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custDataLst>
              <p:tags r:id="rId1"/>
            </p:custDataLst>
          </p:nvPr>
        </p:nvSpPr>
        <p:spPr/>
        <p:txBody>
          <a:bodyPr/>
          <a:lstStyle/>
          <a:p>
            <a:r>
              <a:rPr lang="fr-FR" smtClean="0">
                <a:solidFill>
                  <a:schemeClr val="bg1"/>
                </a:solidFill>
              </a:rPr>
              <a:t>Traitement des troubles du sommeil (6 de 7)</a:t>
            </a:r>
            <a:endParaRPr lang="en-US" smtClean="0">
              <a:solidFill>
                <a:schemeClr val="bg1"/>
              </a:solidFill>
            </a:endParaRPr>
          </a:p>
        </p:txBody>
      </p:sp>
      <p:sp>
        <p:nvSpPr>
          <p:cNvPr id="140290" name="Content Placeholder 2"/>
          <p:cNvSpPr>
            <a:spLocks noGrp="1"/>
          </p:cNvSpPr>
          <p:nvPr>
            <p:ph idx="1"/>
            <p:custDataLst>
              <p:tags r:id="rId2"/>
            </p:custDataLst>
          </p:nvPr>
        </p:nvSpPr>
        <p:spPr>
          <a:xfrm>
            <a:off x="457200" y="1447800"/>
            <a:ext cx="8229600" cy="4525963"/>
          </a:xfrm>
        </p:spPr>
        <p:txBody>
          <a:bodyPr/>
          <a:lstStyle/>
          <a:p>
            <a:r>
              <a:rPr lang="fr-CA" sz="2800" dirty="0" smtClean="0"/>
              <a:t>Paramètres pratiques et directives cliniques de l’AASM :</a:t>
            </a:r>
            <a:endParaRPr lang="en-US" sz="2800" dirty="0" smtClean="0"/>
          </a:p>
          <a:p>
            <a:pPr lvl="1"/>
            <a:r>
              <a:rPr lang="fr-CA" sz="2400" dirty="0" smtClean="0"/>
              <a:t>L’AOS est une maladie chronique qui nécessite une gestion à long terme.</a:t>
            </a:r>
            <a:endParaRPr lang="en-US" sz="2400" dirty="0" smtClean="0"/>
          </a:p>
          <a:p>
            <a:pPr lvl="1"/>
            <a:r>
              <a:rPr lang="fr-CA" sz="2400" dirty="0" smtClean="0"/>
              <a:t>Voici les traitements recommandés :</a:t>
            </a:r>
            <a:endParaRPr lang="en-US" sz="2400" dirty="0" smtClean="0"/>
          </a:p>
          <a:p>
            <a:pPr lvl="2"/>
            <a:r>
              <a:rPr lang="fr-CA" sz="2000" dirty="0" smtClean="0"/>
              <a:t>L’appareil PAP.</a:t>
            </a:r>
            <a:endParaRPr lang="en-US" sz="2000" dirty="0" smtClean="0"/>
          </a:p>
          <a:p>
            <a:pPr lvl="2"/>
            <a:r>
              <a:rPr lang="fr-CA" sz="2000" dirty="0" smtClean="0"/>
              <a:t>Des changements de comportement (perte de poids, exercice, bonne position pour dormir).</a:t>
            </a:r>
            <a:endParaRPr lang="en-US" sz="2000" dirty="0" smtClean="0"/>
          </a:p>
          <a:p>
            <a:pPr lvl="2"/>
            <a:r>
              <a:rPr lang="fr-CA" sz="2000" dirty="0" smtClean="0"/>
              <a:t>Les appareils buccaux :</a:t>
            </a:r>
            <a:endParaRPr lang="en-US" sz="2000" dirty="0" smtClean="0"/>
          </a:p>
          <a:p>
            <a:pPr lvl="3"/>
            <a:r>
              <a:rPr lang="fr-CA" dirty="0" smtClean="0"/>
              <a:t>Pas aussi efficaces que l’appareil PAP, mais indiqués pour certains patients.</a:t>
            </a:r>
            <a:endParaRPr lang="en-US" dirty="0" smtClean="0"/>
          </a:p>
          <a:p>
            <a:pPr lvl="2"/>
            <a:r>
              <a:rPr lang="fr-CA" sz="2000" dirty="0" smtClean="0"/>
              <a:t>La chirurgie.</a:t>
            </a:r>
            <a:endParaRPr lang="en-US" sz="2000" dirty="0" smtClean="0"/>
          </a:p>
        </p:txBody>
      </p:sp>
      <p:pic>
        <p:nvPicPr>
          <p:cNvPr id="140291" name="Picture 2"/>
          <p:cNvPicPr>
            <a:picLocks noChangeAspect="1" noChangeArrowheads="1"/>
          </p:cNvPicPr>
          <p:nvPr>
            <p:custDataLst>
              <p:tags r:id="rId3"/>
            </p:custDataLst>
          </p:nvPr>
        </p:nvPicPr>
        <p:blipFill>
          <a:blip r:embed="rId6" cstate="print"/>
          <a:srcRect/>
          <a:stretch>
            <a:fillRect/>
          </a:stretch>
        </p:blipFill>
        <p:spPr bwMode="auto">
          <a:xfrm>
            <a:off x="4343400" y="5486400"/>
            <a:ext cx="393382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6" descr="U.S. Department Of Transportation. Federal Motor Carrier Safety Administration."/>
          <p:cNvPicPr>
            <a:picLocks noChangeAspect="1" noChangeArrowheads="1"/>
          </p:cNvPicPr>
          <p:nvPr>
            <p:custDataLst>
              <p:tags r:id="rId1"/>
            </p:custDataLst>
          </p:nvPr>
        </p:nvPicPr>
        <p:blipFill>
          <a:blip r:embed="rId7" cstate="print"/>
          <a:srcRect/>
          <a:stretch>
            <a:fillRect/>
          </a:stretch>
        </p:blipFill>
        <p:spPr bwMode="auto">
          <a:xfrm>
            <a:off x="0" y="6172200"/>
            <a:ext cx="9144000" cy="685800"/>
          </a:xfrm>
          <a:prstGeom prst="rect">
            <a:avLst/>
          </a:prstGeom>
          <a:noFill/>
          <a:ln w="9525">
            <a:noFill/>
            <a:miter lim="800000"/>
            <a:headEnd/>
            <a:tailEnd/>
          </a:ln>
        </p:spPr>
      </p:pic>
      <p:sp>
        <p:nvSpPr>
          <p:cNvPr id="142338" name="Title 1"/>
          <p:cNvSpPr>
            <a:spLocks noGrp="1"/>
          </p:cNvSpPr>
          <p:nvPr>
            <p:ph type="title"/>
            <p:custDataLst>
              <p:tags r:id="rId2"/>
            </p:custDataLst>
          </p:nvPr>
        </p:nvSpPr>
        <p:spPr/>
        <p:txBody>
          <a:bodyPr/>
          <a:lstStyle/>
          <a:p>
            <a:r>
              <a:rPr lang="fr-FR" smtClean="0">
                <a:solidFill>
                  <a:schemeClr val="bg1"/>
                </a:solidFill>
              </a:rPr>
              <a:t>Traitement des troubles du sommeil (7 de 7)</a:t>
            </a:r>
            <a:endParaRPr lang="en-US" smtClean="0">
              <a:solidFill>
                <a:schemeClr val="bg1"/>
              </a:solidFill>
            </a:endParaRPr>
          </a:p>
        </p:txBody>
      </p:sp>
      <p:sp>
        <p:nvSpPr>
          <p:cNvPr id="142339" name="Content Placeholder 2"/>
          <p:cNvSpPr>
            <a:spLocks noGrp="1"/>
          </p:cNvSpPr>
          <p:nvPr>
            <p:ph idx="1"/>
            <p:custDataLst>
              <p:tags r:id="rId3"/>
            </p:custDataLst>
          </p:nvPr>
        </p:nvSpPr>
        <p:spPr/>
        <p:txBody>
          <a:bodyPr/>
          <a:lstStyle/>
          <a:p>
            <a:r>
              <a:rPr lang="fr-CA" sz="2500" dirty="0" smtClean="0"/>
              <a:t>Recommandations du GME de la FMCSA :</a:t>
            </a:r>
            <a:endParaRPr lang="en-US" sz="2500" dirty="0" smtClean="0"/>
          </a:p>
          <a:p>
            <a:pPr lvl="1"/>
            <a:r>
              <a:rPr lang="fr-CA" sz="1900" dirty="0" smtClean="0"/>
              <a:t>Les personnes qui souffrent d’AOS et qui nécessitent un traitement doivent être adressées à un clinicien et un traitement au moyen de l’appareil PAP est à privilégier.</a:t>
            </a:r>
            <a:endParaRPr lang="en-US" sz="1900" dirty="0" smtClean="0"/>
          </a:p>
          <a:p>
            <a:pPr lvl="1"/>
            <a:r>
              <a:rPr lang="fr-CA" sz="1900" dirty="0" smtClean="0"/>
              <a:t>Il faut établir la PAP requise.</a:t>
            </a:r>
            <a:endParaRPr lang="en-US" sz="1900" dirty="0" smtClean="0"/>
          </a:p>
          <a:p>
            <a:pPr lvl="1"/>
            <a:r>
              <a:rPr lang="fr-CA" sz="1900" dirty="0" smtClean="0"/>
              <a:t>Les personnes qui souffrent d’AOS et qui ont été traitées avec succès à l’aide d’un appareil PAP pendant ≥ 1 semaine peuvent être certifiées :</a:t>
            </a:r>
            <a:endParaRPr lang="en-US" sz="1900" dirty="0" smtClean="0"/>
          </a:p>
          <a:p>
            <a:pPr lvl="2"/>
            <a:r>
              <a:rPr lang="fr-CA" sz="1900" dirty="0" smtClean="0"/>
              <a:t>Respect adéquat du traitement (≥ 4 heures/nuit pendant ≥ 70 % des nuits).</a:t>
            </a:r>
            <a:endParaRPr lang="en-US" sz="1900" dirty="0" smtClean="0"/>
          </a:p>
          <a:p>
            <a:pPr lvl="2"/>
            <a:r>
              <a:rPr lang="fr-CA" sz="1900" dirty="0" smtClean="0"/>
              <a:t>Élimination de la somnolence excessive pendant la conduite.</a:t>
            </a:r>
            <a:endParaRPr lang="en-US" sz="1900" dirty="0" smtClean="0"/>
          </a:p>
          <a:p>
            <a:pPr lvl="1"/>
            <a:r>
              <a:rPr lang="fr-CA" sz="1900" dirty="0" smtClean="0"/>
              <a:t>Les appareils dentaires ne sont pas une solution de rechange acceptable à l’appareil PAP. </a:t>
            </a:r>
            <a:endParaRPr lang="en-US" sz="1900" dirty="0" smtClean="0"/>
          </a:p>
          <a:p>
            <a:pPr lvl="1"/>
            <a:r>
              <a:rPr lang="fr-CA" sz="1900" dirty="0" smtClean="0"/>
              <a:t>Des traitements chirurgicaux peuvent être une solution de rechange à l’appareil PAP.</a:t>
            </a:r>
            <a:endParaRPr lang="en-US" sz="1900" dirty="0" smtClean="0"/>
          </a:p>
        </p:txBody>
      </p:sp>
      <p:sp>
        <p:nvSpPr>
          <p:cNvPr id="142340" name="TextBox 8"/>
          <p:cNvSpPr txBox="1">
            <a:spLocks noChangeArrowheads="1"/>
          </p:cNvSpPr>
          <p:nvPr>
            <p:custDataLst>
              <p:tags r:id="rId4"/>
            </p:custDataLst>
          </p:nvPr>
        </p:nvSpPr>
        <p:spPr bwMode="auto">
          <a:xfrm>
            <a:off x="609600" y="6278563"/>
            <a:ext cx="4114800" cy="473075"/>
          </a:xfrm>
          <a:prstGeom prst="rect">
            <a:avLst/>
          </a:prstGeom>
          <a:solidFill>
            <a:schemeClr val="bg1"/>
          </a:solidFill>
          <a:ln w="9525">
            <a:noFill/>
            <a:miter lim="800000"/>
            <a:headEnd/>
            <a:tailEnd/>
          </a:ln>
        </p:spPr>
        <p:txBody>
          <a:bodyPr/>
          <a:lstStyle/>
          <a:p>
            <a:r>
              <a:rPr lang="en-US" sz="1200" dirty="0" err="1">
                <a:solidFill>
                  <a:srgbClr val="000000"/>
                </a:solidFill>
              </a:rPr>
              <a:t>Ministère</a:t>
            </a:r>
            <a:r>
              <a:rPr lang="en-US" sz="1200" dirty="0">
                <a:solidFill>
                  <a:srgbClr val="000000"/>
                </a:solidFill>
              </a:rPr>
              <a:t> </a:t>
            </a:r>
            <a:r>
              <a:rPr lang="en-US" sz="1200" dirty="0" err="1">
                <a:solidFill>
                  <a:srgbClr val="000000"/>
                </a:solidFill>
              </a:rPr>
              <a:t>américain</a:t>
            </a:r>
            <a:r>
              <a:rPr lang="en-US" sz="1200" dirty="0">
                <a:solidFill>
                  <a:srgbClr val="000000"/>
                </a:solidFill>
              </a:rPr>
              <a:t> des Transports</a:t>
            </a:r>
            <a:endParaRPr lang="en-US" sz="1200" dirty="0"/>
          </a:p>
          <a:p>
            <a:r>
              <a:rPr lang="fr-CA" sz="1200" dirty="0" err="1">
                <a:solidFill>
                  <a:srgbClr val="000000"/>
                </a:solidFill>
              </a:rPr>
              <a:t>Federal</a:t>
            </a:r>
            <a:r>
              <a:rPr lang="fr-CA" sz="1200" dirty="0">
                <a:solidFill>
                  <a:srgbClr val="000000"/>
                </a:solidFill>
              </a:rPr>
              <a:t> </a:t>
            </a:r>
            <a:r>
              <a:rPr lang="fr-CA" sz="1200" dirty="0" err="1">
                <a:solidFill>
                  <a:srgbClr val="000000"/>
                </a:solidFill>
              </a:rPr>
              <a:t>Motor</a:t>
            </a:r>
            <a:r>
              <a:rPr lang="fr-CA" sz="1200" dirty="0">
                <a:solidFill>
                  <a:srgbClr val="000000"/>
                </a:solidFill>
              </a:rPr>
              <a:t> Carrier </a:t>
            </a:r>
            <a:r>
              <a:rPr lang="fr-CA" sz="1200" dirty="0" err="1">
                <a:solidFill>
                  <a:srgbClr val="000000"/>
                </a:solidFill>
              </a:rPr>
              <a:t>Safety</a:t>
            </a:r>
            <a:r>
              <a:rPr lang="fr-CA" sz="1200" dirty="0">
                <a:solidFill>
                  <a:srgbClr val="000000"/>
                </a:solidFill>
              </a:rPr>
              <a:t> Administration</a:t>
            </a:r>
            <a:r>
              <a:rPr lang="fr-CA" sz="1200" dirty="0"/>
              <a:t> </a:t>
            </a:r>
            <a:endParaRPr lang="en-US" sz="1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custDataLst>
              <p:tags r:id="rId1"/>
            </p:custDataLst>
          </p:nvPr>
        </p:nvSpPr>
        <p:spPr/>
        <p:txBody>
          <a:bodyPr/>
          <a:lstStyle/>
          <a:p>
            <a:pPr>
              <a:lnSpc>
                <a:spcPts val="4575"/>
              </a:lnSpc>
            </a:pPr>
            <a:r>
              <a:rPr lang="fr-FR" smtClean="0">
                <a:solidFill>
                  <a:schemeClr val="bg1"/>
                </a:solidFill>
              </a:rPr>
              <a:t>Surveillance du traitement des troubles du sommeil (1 de 5)</a:t>
            </a:r>
            <a:endParaRPr lang="en-US" smtClean="0">
              <a:solidFill>
                <a:schemeClr val="bg1"/>
              </a:solidFill>
            </a:endParaRPr>
          </a:p>
        </p:txBody>
      </p:sp>
      <p:sp>
        <p:nvSpPr>
          <p:cNvPr id="144386" name="Content Placeholder 2"/>
          <p:cNvSpPr>
            <a:spLocks noGrp="1"/>
          </p:cNvSpPr>
          <p:nvPr>
            <p:ph idx="1"/>
            <p:custDataLst>
              <p:tags r:id="rId2"/>
            </p:custDataLst>
          </p:nvPr>
        </p:nvSpPr>
        <p:spPr>
          <a:xfrm>
            <a:off x="457200" y="1600200"/>
            <a:ext cx="8229600" cy="4572000"/>
          </a:xfrm>
        </p:spPr>
        <p:txBody>
          <a:bodyPr/>
          <a:lstStyle/>
          <a:p>
            <a:r>
              <a:rPr lang="fr-CA" sz="2300" dirty="0" smtClean="0"/>
              <a:t>Le non-respect du</a:t>
            </a:r>
            <a:r>
              <a:rPr lang="fr-CA" sz="2300" dirty="0" smtClean="0">
                <a:solidFill>
                  <a:srgbClr val="FF0000"/>
                </a:solidFill>
              </a:rPr>
              <a:t> </a:t>
            </a:r>
            <a:r>
              <a:rPr lang="fr-CA" sz="2300" dirty="0" smtClean="0"/>
              <a:t>traitement à l’aide d’un appareil          PAP est une préoccupation :</a:t>
            </a:r>
            <a:endParaRPr lang="en-US" sz="2300" dirty="0" smtClean="0"/>
          </a:p>
          <a:p>
            <a:pPr lvl="1"/>
            <a:r>
              <a:rPr lang="fr-CA" sz="2000" dirty="0" smtClean="0"/>
              <a:t>83 % des patients adultes suivant ce traitement peuvent ne	       pas répondre à ses exigences minimales.</a:t>
            </a:r>
            <a:endParaRPr lang="en-US" sz="2000" dirty="0" smtClean="0"/>
          </a:p>
          <a:p>
            <a:pPr lvl="1"/>
            <a:r>
              <a:rPr lang="fr-CA" sz="2000" dirty="0" smtClean="0"/>
              <a:t>Les raisons invoquées sont l’inconfort du masque, la		 congestion nasale, l’irritation oculaire, le fait d’être		 branché à une machine, etc.</a:t>
            </a:r>
            <a:endParaRPr lang="en-US" sz="2000" dirty="0" smtClean="0"/>
          </a:p>
          <a:p>
            <a:r>
              <a:rPr lang="fr-CA" sz="2200" dirty="0" smtClean="0"/>
              <a:t>Les conducteurs souffrant d’AOS doivent démontrer qu’ils suivent adéquatement le traitement avec l’appareil PAP et que celui-ci est efficace</a:t>
            </a:r>
            <a:r>
              <a:rPr lang="fr-CA" sz="2200" dirty="0" smtClean="0">
                <a:solidFill>
                  <a:srgbClr val="FF0000"/>
                </a:solidFill>
              </a:rPr>
              <a:t> </a:t>
            </a:r>
            <a:r>
              <a:rPr lang="fr-CA" sz="2200" dirty="0" smtClean="0"/>
              <a:t>afin de pouvoir continuer à conduire légalement.</a:t>
            </a:r>
            <a:endParaRPr lang="en-US" sz="2200" dirty="0" smtClean="0"/>
          </a:p>
          <a:p>
            <a:r>
              <a:rPr lang="fr-CA" sz="2200" dirty="0" smtClean="0"/>
              <a:t>Des procédures de surveillance du traitement doivent être mises en place auprès des conducteurs visés</a:t>
            </a:r>
            <a:r>
              <a:rPr lang="fr-CA" sz="2300" dirty="0" smtClean="0"/>
              <a:t>. </a:t>
            </a:r>
            <a:endParaRPr lang="en-US" sz="2300" dirty="0" smtClean="0"/>
          </a:p>
        </p:txBody>
      </p:sp>
      <p:pic>
        <p:nvPicPr>
          <p:cNvPr id="144387" name="Picture 6" descr="Swift LT Fitting"/>
          <p:cNvPicPr>
            <a:picLocks noChangeAspect="1" noChangeArrowheads="1"/>
          </p:cNvPicPr>
          <p:nvPr>
            <p:custDataLst>
              <p:tags r:id="rId3"/>
            </p:custDataLst>
          </p:nvPr>
        </p:nvPicPr>
        <p:blipFill>
          <a:blip r:embed="rId7" cstate="print"/>
          <a:srcRect/>
          <a:stretch>
            <a:fillRect/>
          </a:stretch>
        </p:blipFill>
        <p:spPr bwMode="auto">
          <a:xfrm>
            <a:off x="7434263" y="1546225"/>
            <a:ext cx="1385887" cy="1882775"/>
          </a:xfrm>
          <a:prstGeom prst="rect">
            <a:avLst/>
          </a:prstGeom>
          <a:noFill/>
          <a:ln w="9525">
            <a:noFill/>
            <a:miter lim="800000"/>
            <a:headEnd/>
            <a:tailEnd/>
          </a:ln>
        </p:spPr>
      </p:pic>
      <p:sp>
        <p:nvSpPr>
          <p:cNvPr id="144388" name="Rectangle 5"/>
          <p:cNvSpPr>
            <a:spLocks noChangeArrowheads="1"/>
          </p:cNvSpPr>
          <p:nvPr>
            <p:custDataLst>
              <p:tags r:id="rId4"/>
            </p:custDataLst>
          </p:nvPr>
        </p:nvSpPr>
        <p:spPr bwMode="auto">
          <a:xfrm>
            <a:off x="6832600" y="3581400"/>
            <a:ext cx="2311400" cy="215900"/>
          </a:xfrm>
          <a:prstGeom prst="rect">
            <a:avLst/>
          </a:prstGeom>
          <a:noFill/>
          <a:ln w="9525">
            <a:noFill/>
            <a:miter lim="800000"/>
            <a:headEnd/>
            <a:tailEnd/>
          </a:ln>
        </p:spPr>
        <p:txBody>
          <a:bodyPr wrap="none">
            <a:spAutoFit/>
          </a:bodyPr>
          <a:lstStyle/>
          <a:p>
            <a:r>
              <a:rPr lang="en-US" sz="800" i="1" dirty="0" err="1"/>
              <a:t>Utilisé</a:t>
            </a:r>
            <a:r>
              <a:rPr lang="en-US" sz="800" i="1" dirty="0"/>
              <a:t> avec </a:t>
            </a:r>
            <a:r>
              <a:rPr lang="en-US" sz="800" i="1" dirty="0" err="1"/>
              <a:t>l’autorisation</a:t>
            </a:r>
            <a:r>
              <a:rPr lang="en-US" sz="800" i="1" dirty="0"/>
              <a:t> de </a:t>
            </a:r>
            <a:r>
              <a:rPr lang="en-US" sz="800" i="1" dirty="0" err="1"/>
              <a:t>ResMed</a:t>
            </a:r>
            <a:r>
              <a:rPr lang="en-US" sz="800" i="1" dirty="0"/>
              <a:t>, © </a:t>
            </a:r>
            <a:r>
              <a:rPr lang="en-US" sz="800" i="1" dirty="0" smtClean="0"/>
              <a:t>2011</a:t>
            </a:r>
            <a:endParaRPr lang="en-US" sz="8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1"/>
          <p:cNvSpPr>
            <a:spLocks noGrp="1"/>
          </p:cNvSpPr>
          <p:nvPr>
            <p:ph type="title"/>
            <p:custDataLst>
              <p:tags r:id="rId1"/>
            </p:custDataLst>
          </p:nvPr>
        </p:nvSpPr>
        <p:spPr/>
        <p:txBody>
          <a:bodyPr/>
          <a:lstStyle/>
          <a:p>
            <a:pPr>
              <a:lnSpc>
                <a:spcPts val="4575"/>
              </a:lnSpc>
            </a:pPr>
            <a:r>
              <a:rPr lang="fr-FR" smtClean="0">
                <a:solidFill>
                  <a:schemeClr val="bg1"/>
                </a:solidFill>
              </a:rPr>
              <a:t>Surveillance du traitement des troubles du sommeil (2 de 5)</a:t>
            </a:r>
            <a:endParaRPr lang="en-US" smtClean="0">
              <a:solidFill>
                <a:schemeClr val="bg1"/>
              </a:solidFill>
            </a:endParaRPr>
          </a:p>
        </p:txBody>
      </p:sp>
      <p:sp>
        <p:nvSpPr>
          <p:cNvPr id="146434" name="Content Placeholder 2"/>
          <p:cNvSpPr>
            <a:spLocks noGrp="1"/>
          </p:cNvSpPr>
          <p:nvPr>
            <p:ph idx="1"/>
            <p:custDataLst>
              <p:tags r:id="rId2"/>
            </p:custDataLst>
          </p:nvPr>
        </p:nvSpPr>
        <p:spPr/>
        <p:txBody>
          <a:bodyPr/>
          <a:lstStyle/>
          <a:p>
            <a:r>
              <a:rPr lang="fr-CA" sz="2800" smtClean="0"/>
              <a:t>Technologies :</a:t>
            </a:r>
            <a:endParaRPr lang="en-US" sz="2800" smtClean="0"/>
          </a:p>
          <a:p>
            <a:pPr lvl="1"/>
            <a:r>
              <a:rPr lang="fr-CA" sz="2400" smtClean="0"/>
              <a:t>Surveillance du respect</a:t>
            </a:r>
            <a:r>
              <a:rPr lang="fr-CA" sz="2400" smtClean="0">
                <a:solidFill>
                  <a:srgbClr val="FF0000"/>
                </a:solidFill>
              </a:rPr>
              <a:t> </a:t>
            </a:r>
            <a:r>
              <a:rPr lang="fr-CA" sz="2400" smtClean="0"/>
              <a:t>et de l’efficacité sur Internet :</a:t>
            </a:r>
            <a:endParaRPr lang="en-US" sz="2400" smtClean="0"/>
          </a:p>
          <a:p>
            <a:pPr lvl="2"/>
            <a:r>
              <a:rPr lang="fr-CA" sz="2000" smtClean="0"/>
              <a:t>Outil de surveillance à distance de l’utilisation de l’appareil PAP et de la réponse du conducteur à ce traitement. </a:t>
            </a:r>
            <a:endParaRPr lang="en-US" sz="2000" smtClean="0"/>
          </a:p>
          <a:p>
            <a:pPr lvl="2"/>
            <a:r>
              <a:rPr lang="fr-CA" sz="2000" smtClean="0"/>
              <a:t>Téléchargements quotidiens des données sur l’utilisation de l’appareil PAP et l’efficacité du traitement. </a:t>
            </a:r>
            <a:endParaRPr lang="en-US" sz="2000" smtClean="0"/>
          </a:p>
          <a:p>
            <a:pPr lvl="2"/>
            <a:r>
              <a:rPr lang="fr-CA" sz="2000" smtClean="0"/>
              <a:t>Technologie recommandée pour la surveillance après le début du traitement et jusqu’à ce qu’une utilisation constante et adéquate ait été démontrée par le patient. </a:t>
            </a:r>
            <a:endParaRPr lang="en-US" sz="2000" smtClean="0"/>
          </a:p>
        </p:txBody>
      </p:sp>
      <p:pic>
        <p:nvPicPr>
          <p:cNvPr id="146435" name="Picture 6" descr="22230 S8 ResTraxx GSM Module"/>
          <p:cNvPicPr>
            <a:picLocks noChangeAspect="1" noChangeArrowheads="1"/>
          </p:cNvPicPr>
          <p:nvPr>
            <p:custDataLst>
              <p:tags r:id="rId3"/>
            </p:custDataLst>
          </p:nvPr>
        </p:nvPicPr>
        <p:blipFill>
          <a:blip r:embed="rId9" cstate="print"/>
          <a:srcRect/>
          <a:stretch>
            <a:fillRect/>
          </a:stretch>
        </p:blipFill>
        <p:spPr bwMode="auto">
          <a:xfrm>
            <a:off x="358775" y="4953000"/>
            <a:ext cx="1731963" cy="1751013"/>
          </a:xfrm>
          <a:prstGeom prst="rect">
            <a:avLst/>
          </a:prstGeom>
          <a:noFill/>
          <a:ln w="9525">
            <a:noFill/>
            <a:miter lim="800000"/>
            <a:headEnd/>
            <a:tailEnd/>
          </a:ln>
        </p:spPr>
      </p:pic>
      <p:pic>
        <p:nvPicPr>
          <p:cNvPr id="146436" name="Picture 8" descr="S9 with Wireless Module"/>
          <p:cNvPicPr>
            <a:picLocks noChangeAspect="1" noChangeArrowheads="1"/>
          </p:cNvPicPr>
          <p:nvPr>
            <p:custDataLst>
              <p:tags r:id="rId4"/>
            </p:custDataLst>
          </p:nvPr>
        </p:nvPicPr>
        <p:blipFill>
          <a:blip r:embed="rId10" cstate="print"/>
          <a:srcRect/>
          <a:stretch>
            <a:fillRect/>
          </a:stretch>
        </p:blipFill>
        <p:spPr bwMode="auto">
          <a:xfrm>
            <a:off x="6008688" y="4668838"/>
            <a:ext cx="2181225" cy="1758950"/>
          </a:xfrm>
          <a:prstGeom prst="rect">
            <a:avLst/>
          </a:prstGeom>
          <a:noFill/>
          <a:ln w="9525">
            <a:noFill/>
            <a:miter lim="800000"/>
            <a:headEnd/>
            <a:tailEnd/>
          </a:ln>
        </p:spPr>
      </p:pic>
      <p:sp>
        <p:nvSpPr>
          <p:cNvPr id="146437" name="Rectangle 6"/>
          <p:cNvSpPr>
            <a:spLocks noChangeArrowheads="1"/>
          </p:cNvSpPr>
          <p:nvPr>
            <p:custDataLst>
              <p:tags r:id="rId5"/>
            </p:custDataLst>
          </p:nvPr>
        </p:nvSpPr>
        <p:spPr bwMode="auto">
          <a:xfrm>
            <a:off x="53975" y="6488113"/>
            <a:ext cx="2281238" cy="215900"/>
          </a:xfrm>
          <a:prstGeom prst="rect">
            <a:avLst/>
          </a:prstGeom>
          <a:noFill/>
          <a:ln w="9525">
            <a:noFill/>
            <a:miter lim="800000"/>
            <a:headEnd/>
            <a:tailEnd/>
          </a:ln>
        </p:spPr>
        <p:txBody>
          <a:bodyPr wrap="none">
            <a:spAutoFit/>
          </a:bodyPr>
          <a:lstStyle/>
          <a:p>
            <a:r>
              <a:rPr lang="en-US" sz="800" i="1" dirty="0" err="1"/>
              <a:t>Utilisé</a:t>
            </a:r>
            <a:r>
              <a:rPr lang="en-US" sz="800" i="1" dirty="0"/>
              <a:t> avec </a:t>
            </a:r>
            <a:r>
              <a:rPr lang="en-US" sz="800" i="1" dirty="0" err="1"/>
              <a:t>l’autorisation</a:t>
            </a:r>
            <a:r>
              <a:rPr lang="en-US" sz="800" i="1" dirty="0"/>
              <a:t> de </a:t>
            </a:r>
            <a:r>
              <a:rPr lang="en-US" sz="800" i="1" dirty="0" err="1"/>
              <a:t>ResMed</a:t>
            </a:r>
            <a:r>
              <a:rPr lang="en-US" sz="800" i="1" dirty="0"/>
              <a:t>, © </a:t>
            </a:r>
            <a:r>
              <a:rPr lang="en-US" sz="800" i="1" dirty="0" smtClean="0"/>
              <a:t>2011</a:t>
            </a:r>
            <a:endParaRPr lang="en-US" sz="800" dirty="0"/>
          </a:p>
        </p:txBody>
      </p:sp>
      <p:sp>
        <p:nvSpPr>
          <p:cNvPr id="146438" name="Rectangle 7"/>
          <p:cNvSpPr>
            <a:spLocks noChangeArrowheads="1"/>
          </p:cNvSpPr>
          <p:nvPr>
            <p:custDataLst>
              <p:tags r:id="rId6"/>
            </p:custDataLst>
          </p:nvPr>
        </p:nvSpPr>
        <p:spPr bwMode="auto">
          <a:xfrm>
            <a:off x="6135688" y="6170613"/>
            <a:ext cx="2282825" cy="215900"/>
          </a:xfrm>
          <a:prstGeom prst="rect">
            <a:avLst/>
          </a:prstGeom>
          <a:noFill/>
          <a:ln w="9525">
            <a:noFill/>
            <a:miter lim="800000"/>
            <a:headEnd/>
            <a:tailEnd/>
          </a:ln>
        </p:spPr>
        <p:txBody>
          <a:bodyPr wrap="none">
            <a:spAutoFit/>
          </a:bodyPr>
          <a:lstStyle/>
          <a:p>
            <a:r>
              <a:rPr lang="en-US" sz="800" i="1" dirty="0" err="1"/>
              <a:t>Utilisé</a:t>
            </a:r>
            <a:r>
              <a:rPr lang="en-US" sz="800" i="1" dirty="0"/>
              <a:t> avec </a:t>
            </a:r>
            <a:r>
              <a:rPr lang="en-US" sz="800" i="1" dirty="0" err="1"/>
              <a:t>l’autorisation</a:t>
            </a:r>
            <a:r>
              <a:rPr lang="en-US" sz="800" i="1" dirty="0"/>
              <a:t> de </a:t>
            </a:r>
            <a:r>
              <a:rPr lang="en-US" sz="800" i="1" dirty="0" err="1"/>
              <a:t>ResMed</a:t>
            </a:r>
            <a:r>
              <a:rPr lang="en-US" sz="800" i="1" dirty="0"/>
              <a:t>, © </a:t>
            </a:r>
            <a:r>
              <a:rPr lang="en-US" sz="800" i="1" dirty="0" smtClean="0"/>
              <a:t>201.</a:t>
            </a:r>
            <a:endParaRPr lang="en-US" sz="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10" descr="http://www.mrl.respironics.com/images/SystemOneSDCardInsert_WbMn.jpg"/>
          <p:cNvPicPr>
            <a:picLocks noChangeAspect="1" noChangeArrowheads="1"/>
          </p:cNvPicPr>
          <p:nvPr>
            <p:custDataLst>
              <p:tags r:id="rId1"/>
            </p:custDataLst>
          </p:nvPr>
        </p:nvPicPr>
        <p:blipFill>
          <a:blip r:embed="rId9" cstate="print"/>
          <a:srcRect/>
          <a:stretch>
            <a:fillRect/>
          </a:stretch>
        </p:blipFill>
        <p:spPr bwMode="auto">
          <a:xfrm>
            <a:off x="7162800" y="3687763"/>
            <a:ext cx="1447800" cy="1085850"/>
          </a:xfrm>
          <a:prstGeom prst="rect">
            <a:avLst/>
          </a:prstGeom>
          <a:noFill/>
          <a:ln w="9525">
            <a:noFill/>
            <a:miter lim="800000"/>
            <a:headEnd/>
            <a:tailEnd/>
          </a:ln>
        </p:spPr>
      </p:pic>
      <p:sp>
        <p:nvSpPr>
          <p:cNvPr id="148482" name="Title 1"/>
          <p:cNvSpPr>
            <a:spLocks noGrp="1"/>
          </p:cNvSpPr>
          <p:nvPr>
            <p:ph type="title"/>
            <p:custDataLst>
              <p:tags r:id="rId2"/>
            </p:custDataLst>
          </p:nvPr>
        </p:nvSpPr>
        <p:spPr/>
        <p:txBody>
          <a:bodyPr/>
          <a:lstStyle/>
          <a:p>
            <a:pPr>
              <a:lnSpc>
                <a:spcPts val="4575"/>
              </a:lnSpc>
            </a:pPr>
            <a:r>
              <a:rPr lang="fr-FR" smtClean="0">
                <a:solidFill>
                  <a:schemeClr val="bg1"/>
                </a:solidFill>
              </a:rPr>
              <a:t>Surveillance du traitement des troubles du sommeil (3 de 5)</a:t>
            </a:r>
            <a:endParaRPr lang="en-US" smtClean="0">
              <a:solidFill>
                <a:schemeClr val="bg1"/>
              </a:solidFill>
            </a:endParaRPr>
          </a:p>
        </p:txBody>
      </p:sp>
      <p:sp>
        <p:nvSpPr>
          <p:cNvPr id="148483" name="Content Placeholder 2"/>
          <p:cNvSpPr>
            <a:spLocks noGrp="1"/>
          </p:cNvSpPr>
          <p:nvPr>
            <p:ph idx="1"/>
            <p:custDataLst>
              <p:tags r:id="rId3"/>
            </p:custDataLst>
          </p:nvPr>
        </p:nvSpPr>
        <p:spPr/>
        <p:txBody>
          <a:bodyPr/>
          <a:lstStyle/>
          <a:p>
            <a:r>
              <a:rPr lang="fr-CA" dirty="0" smtClean="0"/>
              <a:t>Technologies (suite) :</a:t>
            </a:r>
            <a:endParaRPr lang="en-US" sz="2800" dirty="0" smtClean="0"/>
          </a:p>
          <a:p>
            <a:pPr lvl="1"/>
            <a:r>
              <a:rPr lang="fr-CA" dirty="0" smtClean="0"/>
              <a:t>Cartes ou fichiers de données :</a:t>
            </a:r>
            <a:endParaRPr lang="en-US" sz="2400" dirty="0" smtClean="0"/>
          </a:p>
          <a:p>
            <a:pPr lvl="2"/>
            <a:r>
              <a:rPr lang="fr-CA" sz="2000" dirty="0" smtClean="0"/>
              <a:t>Se branchent aux appareils PAP.</a:t>
            </a:r>
            <a:endParaRPr lang="en-US" sz="2000" dirty="0" smtClean="0"/>
          </a:p>
          <a:p>
            <a:pPr lvl="2"/>
            <a:r>
              <a:rPr lang="fr-CA" sz="2000" dirty="0" smtClean="0"/>
              <a:t>Doivent être envoyés par le conducteur pour    		                  être téléchargés et examinés.</a:t>
            </a:r>
            <a:endParaRPr lang="en-US" sz="2000" dirty="0" smtClean="0"/>
          </a:p>
          <a:p>
            <a:pPr lvl="2"/>
            <a:r>
              <a:rPr lang="fr-CA" sz="2000" dirty="0" smtClean="0"/>
              <a:t>Ne fournissent pas une rétroaction immédiate.</a:t>
            </a:r>
            <a:endParaRPr lang="en-US" sz="2000" dirty="0" smtClean="0"/>
          </a:p>
          <a:p>
            <a:pPr lvl="2"/>
            <a:r>
              <a:rPr lang="fr-CA" sz="2000" dirty="0" smtClean="0"/>
              <a:t>Ne permettent pas de détecter immédiatement les </a:t>
            </a:r>
            <a:br>
              <a:rPr lang="fr-CA" sz="2000" dirty="0" smtClean="0"/>
            </a:br>
            <a:r>
              <a:rPr lang="fr-CA" sz="2000" dirty="0" smtClean="0"/>
              <a:t>problèmes.</a:t>
            </a:r>
            <a:endParaRPr lang="en-US" sz="2000" dirty="0" smtClean="0"/>
          </a:p>
          <a:p>
            <a:pPr lvl="2"/>
            <a:r>
              <a:rPr lang="fr-CA" sz="2000" dirty="0" smtClean="0"/>
              <a:t>Peuvent être perdus ou endommagés.</a:t>
            </a:r>
            <a:endParaRPr lang="en-US" sz="2000" dirty="0" smtClean="0"/>
          </a:p>
          <a:p>
            <a:pPr lvl="2"/>
            <a:r>
              <a:rPr lang="fr-CA" sz="2000" dirty="0" smtClean="0"/>
              <a:t>Sont recommandés pour la surveillance du respect</a:t>
            </a:r>
            <a:r>
              <a:rPr lang="fr-CA" sz="2000" dirty="0" smtClean="0">
                <a:solidFill>
                  <a:srgbClr val="FF0000"/>
                </a:solidFill>
              </a:rPr>
              <a:t> </a:t>
            </a:r>
            <a:r>
              <a:rPr lang="fr-CA" sz="2000" dirty="0" smtClean="0"/>
              <a:t>à long terme du traitement ou comme copie de secours des données sur le Web.</a:t>
            </a:r>
            <a:endParaRPr lang="en-US" sz="2000" dirty="0" smtClean="0"/>
          </a:p>
        </p:txBody>
      </p:sp>
      <p:pic>
        <p:nvPicPr>
          <p:cNvPr id="148484" name="Picture 8" descr="http://www.mrl.respironics.com/images/H2504SmrtRecPCMCIADisk_WbMn.jpg"/>
          <p:cNvPicPr>
            <a:picLocks noChangeAspect="1" noChangeArrowheads="1"/>
          </p:cNvPicPr>
          <p:nvPr>
            <p:custDataLst>
              <p:tags r:id="rId4"/>
            </p:custDataLst>
          </p:nvPr>
        </p:nvPicPr>
        <p:blipFill>
          <a:blip r:embed="rId10" cstate="print"/>
          <a:srcRect/>
          <a:stretch>
            <a:fillRect/>
          </a:stretch>
        </p:blipFill>
        <p:spPr bwMode="auto">
          <a:xfrm>
            <a:off x="6386513" y="1528763"/>
            <a:ext cx="1905000" cy="1428750"/>
          </a:xfrm>
          <a:prstGeom prst="rect">
            <a:avLst/>
          </a:prstGeom>
          <a:noFill/>
          <a:ln w="9525">
            <a:noFill/>
            <a:miter lim="800000"/>
            <a:headEnd/>
            <a:tailEnd/>
          </a:ln>
        </p:spPr>
      </p:pic>
      <p:sp>
        <p:nvSpPr>
          <p:cNvPr id="148485" name="Rectangle 7"/>
          <p:cNvSpPr>
            <a:spLocks noChangeArrowheads="1"/>
          </p:cNvSpPr>
          <p:nvPr>
            <p:custDataLst>
              <p:tags r:id="rId5"/>
            </p:custDataLst>
          </p:nvPr>
        </p:nvSpPr>
        <p:spPr bwMode="auto">
          <a:xfrm>
            <a:off x="7032625" y="4749800"/>
            <a:ext cx="2057400" cy="461963"/>
          </a:xfrm>
          <a:prstGeom prst="rect">
            <a:avLst/>
          </a:prstGeom>
          <a:noFill/>
          <a:ln w="9525">
            <a:noFill/>
            <a:miter lim="800000"/>
            <a:headEnd/>
            <a:tailEnd/>
          </a:ln>
        </p:spPr>
        <p:txBody>
          <a:bodyPr>
            <a:spAutoFit/>
          </a:bodyPr>
          <a:lstStyle/>
          <a:p>
            <a:r>
              <a:rPr lang="fr-CA" sz="800" dirty="0"/>
              <a:t>Carte SD du système One-</a:t>
            </a:r>
            <a:r>
              <a:rPr lang="fr-CA" sz="800" dirty="0" err="1"/>
              <a:t>Pushing</a:t>
            </a:r>
            <a:endParaRPr lang="en-US" sz="800" dirty="0"/>
          </a:p>
          <a:p>
            <a:r>
              <a:rPr lang="fr-CA" sz="800" i="1" dirty="0"/>
              <a:t>Utilisé avec l’autorisation de </a:t>
            </a:r>
            <a:r>
              <a:rPr lang="fr-CA" sz="800" i="1" dirty="0" err="1"/>
              <a:t>Respironics</a:t>
            </a:r>
            <a:r>
              <a:rPr lang="fr-CA" sz="800" i="1" dirty="0"/>
              <a:t> </a:t>
            </a:r>
            <a:r>
              <a:rPr lang="fr-CA" sz="800" i="1" dirty="0" err="1"/>
              <a:t>inc</a:t>
            </a:r>
            <a:r>
              <a:rPr lang="fr-CA" sz="800" i="1" dirty="0"/>
              <a:t>., </a:t>
            </a:r>
            <a:r>
              <a:rPr lang="fr-CA" sz="800" i="1" dirty="0" err="1"/>
              <a:t>Murrysville</a:t>
            </a:r>
            <a:r>
              <a:rPr lang="fr-CA" sz="800" i="1" dirty="0"/>
              <a:t>, </a:t>
            </a:r>
            <a:r>
              <a:rPr lang="fr-CA" sz="800" i="1" dirty="0" smtClean="0"/>
              <a:t>PA</a:t>
            </a:r>
            <a:endParaRPr lang="en-US" sz="800" dirty="0"/>
          </a:p>
        </p:txBody>
      </p:sp>
      <p:sp>
        <p:nvSpPr>
          <p:cNvPr id="148486" name="Rectangle 7"/>
          <p:cNvSpPr>
            <a:spLocks noChangeArrowheads="1"/>
          </p:cNvSpPr>
          <p:nvPr>
            <p:custDataLst>
              <p:tags r:id="rId6"/>
            </p:custDataLst>
          </p:nvPr>
        </p:nvSpPr>
        <p:spPr bwMode="auto">
          <a:xfrm>
            <a:off x="6324600" y="2957513"/>
            <a:ext cx="2057400" cy="461962"/>
          </a:xfrm>
          <a:prstGeom prst="rect">
            <a:avLst/>
          </a:prstGeom>
          <a:noFill/>
          <a:ln w="9525">
            <a:noFill/>
            <a:miter lim="800000"/>
            <a:headEnd/>
            <a:tailEnd/>
          </a:ln>
        </p:spPr>
        <p:txBody>
          <a:bodyPr>
            <a:spAutoFit/>
          </a:bodyPr>
          <a:lstStyle/>
          <a:p>
            <a:r>
              <a:rPr lang="fr-CA" sz="800" dirty="0"/>
              <a:t>Carte mémoire </a:t>
            </a:r>
            <a:r>
              <a:rPr lang="fr-CA" sz="800" dirty="0" err="1"/>
              <a:t>SmartRecorder</a:t>
            </a:r>
            <a:r>
              <a:rPr lang="fr-CA" sz="800" dirty="0"/>
              <a:t> PCMCIA </a:t>
            </a:r>
            <a:endParaRPr lang="en-US" sz="800" dirty="0"/>
          </a:p>
          <a:p>
            <a:r>
              <a:rPr lang="fr-CA" sz="800" i="1" dirty="0"/>
              <a:t>Utilisé avec l’autorisation de </a:t>
            </a:r>
            <a:r>
              <a:rPr lang="fr-CA" sz="800" i="1" dirty="0" err="1"/>
              <a:t>Respironics</a:t>
            </a:r>
            <a:r>
              <a:rPr lang="fr-CA" sz="800" i="1" dirty="0"/>
              <a:t> </a:t>
            </a:r>
            <a:r>
              <a:rPr lang="fr-CA" sz="800" i="1" dirty="0" err="1"/>
              <a:t>inc</a:t>
            </a:r>
            <a:r>
              <a:rPr lang="fr-CA" sz="800" i="1" dirty="0"/>
              <a:t>., </a:t>
            </a:r>
            <a:r>
              <a:rPr lang="fr-CA" sz="800" i="1" dirty="0" err="1"/>
              <a:t>Murrysville</a:t>
            </a:r>
            <a:r>
              <a:rPr lang="fr-CA" sz="800" i="1" dirty="0"/>
              <a:t>, </a:t>
            </a:r>
            <a:r>
              <a:rPr lang="fr-CA" sz="800" i="1" dirty="0" smtClean="0"/>
              <a:t>PA</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custDataLst>
              <p:tags r:id="rId1"/>
            </p:custDataLst>
          </p:nvPr>
        </p:nvSpPr>
        <p:spPr/>
        <p:txBody>
          <a:bodyPr/>
          <a:lstStyle/>
          <a:p>
            <a:r>
              <a:rPr lang="fr-FR" dirty="0" smtClean="0">
                <a:solidFill>
                  <a:schemeClr val="bg1"/>
                </a:solidFill>
              </a:rPr>
              <a:t>Apnée obstructive du sommeil</a:t>
            </a:r>
            <a:endParaRPr lang="en-US" dirty="0" smtClean="0">
              <a:solidFill>
                <a:schemeClr val="bg1"/>
              </a:solidFill>
            </a:endParaRPr>
          </a:p>
        </p:txBody>
      </p:sp>
      <p:sp>
        <p:nvSpPr>
          <p:cNvPr id="21506" name="Content Placeholder 2"/>
          <p:cNvSpPr>
            <a:spLocks noGrp="1"/>
          </p:cNvSpPr>
          <p:nvPr>
            <p:ph sz="half" idx="1"/>
            <p:custDataLst>
              <p:tags r:id="rId2"/>
            </p:custDataLst>
          </p:nvPr>
        </p:nvSpPr>
        <p:spPr>
          <a:xfrm>
            <a:off x="457200" y="1447800"/>
            <a:ext cx="4038600" cy="4525963"/>
          </a:xfrm>
        </p:spPr>
        <p:txBody>
          <a:bodyPr/>
          <a:lstStyle/>
          <a:p>
            <a:r>
              <a:rPr lang="fr-CA" sz="2000" smtClean="0"/>
              <a:t>Il s’agit de l’un des troubles du sommeil les plus fréquents.</a:t>
            </a:r>
            <a:endParaRPr lang="en-US" sz="2000" smtClean="0"/>
          </a:p>
          <a:p>
            <a:r>
              <a:rPr lang="fr-CA" sz="2000" smtClean="0"/>
              <a:t>Les muscles de la gorge se détendent, et bloquent ou rétrécissent les voies respiratoires pendant le sommeil.</a:t>
            </a:r>
            <a:endParaRPr lang="en-US" sz="2000" smtClean="0"/>
          </a:p>
          <a:p>
            <a:r>
              <a:rPr lang="fr-CA" sz="2000" smtClean="0"/>
              <a:t>Ces arrêts de la respiration entraînent une réduction du taux d’oxygène dans le sang et une activité cérébrale excessive pendant le sommeil.</a:t>
            </a:r>
            <a:endParaRPr lang="en-US" sz="2000" smtClean="0"/>
          </a:p>
          <a:p>
            <a:pPr>
              <a:buFont typeface="Arial" charset="0"/>
              <a:buNone/>
            </a:pPr>
            <a:endParaRPr lang="en-US" sz="2000" smtClean="0"/>
          </a:p>
        </p:txBody>
      </p:sp>
      <p:pic>
        <p:nvPicPr>
          <p:cNvPr id="4" name="Shape">
            <a:hlinkClick r:id="" action="ppaction://media"/>
          </p:cNvPr>
          <p:cNvPicPr>
            <a:picLocks noGrp="1" noChangeAspect="1"/>
          </p:cNvPicPr>
          <p:nvPr>
            <p:ph sz="half" idx="2"/>
            <a:videoFile r:link="rId3"/>
            <p:custDataLst>
              <p:tags r:id="rId4"/>
            </p:custDataLst>
          </p:nvPr>
        </p:nvPicPr>
        <p:blipFill>
          <a:blip r:embed="rId8" cstate="print"/>
          <a:srcRect/>
          <a:stretch>
            <a:fillRect/>
          </a:stretch>
        </p:blipFill>
        <p:spPr>
          <a:xfrm>
            <a:off x="4648200" y="1828800"/>
            <a:ext cx="4038600" cy="3028950"/>
          </a:xfrm>
        </p:spPr>
      </p:pic>
      <p:sp>
        <p:nvSpPr>
          <p:cNvPr id="21509" name="TextBox 4"/>
          <p:cNvSpPr txBox="1">
            <a:spLocks noChangeArrowheads="1"/>
          </p:cNvSpPr>
          <p:nvPr>
            <p:custDataLst>
              <p:tags r:id="rId5"/>
            </p:custDataLst>
          </p:nvPr>
        </p:nvSpPr>
        <p:spPr bwMode="auto">
          <a:xfrm>
            <a:off x="4953000" y="5334000"/>
            <a:ext cx="3810000" cy="246221"/>
          </a:xfrm>
          <a:prstGeom prst="rect">
            <a:avLst/>
          </a:prstGeom>
          <a:noFill/>
          <a:ln w="9525">
            <a:noFill/>
            <a:miter lim="800000"/>
            <a:headEnd/>
            <a:tailEnd/>
          </a:ln>
        </p:spPr>
        <p:txBody>
          <a:bodyPr>
            <a:spAutoFit/>
          </a:bodyPr>
          <a:lstStyle/>
          <a:p>
            <a:r>
              <a:rPr lang="fr-CA" sz="1000" i="1" dirty="0" smtClean="0"/>
              <a:t>Utilisé avec l’autorisation</a:t>
            </a:r>
            <a:r>
              <a:rPr lang="en-US" sz="1000" dirty="0" smtClean="0"/>
              <a:t> </a:t>
            </a:r>
            <a:r>
              <a:rPr lang="en-US" sz="1000" i="1" dirty="0" smtClean="0"/>
              <a:t>de</a:t>
            </a:r>
            <a:r>
              <a:rPr lang="en-US" sz="1000" dirty="0" smtClean="0"/>
              <a:t> </a:t>
            </a:r>
            <a:r>
              <a:rPr lang="fr-CA" sz="1000" i="1" dirty="0" err="1" smtClean="0"/>
              <a:t>Respironics</a:t>
            </a:r>
            <a:r>
              <a:rPr lang="fr-CA" sz="1000" i="1" dirty="0" smtClean="0"/>
              <a:t> </a:t>
            </a:r>
            <a:r>
              <a:rPr lang="fr-CA" sz="1000" i="1" dirty="0" err="1"/>
              <a:t>inc</a:t>
            </a:r>
            <a:r>
              <a:rPr lang="fr-CA" sz="1000" i="1" dirty="0"/>
              <a:t>., </a:t>
            </a:r>
            <a:r>
              <a:rPr lang="fr-CA" sz="1000" i="1" dirty="0" err="1"/>
              <a:t>Murrysville</a:t>
            </a:r>
            <a:r>
              <a:rPr lang="fr-CA" sz="1000" i="1" dirty="0"/>
              <a:t>, </a:t>
            </a:r>
            <a:r>
              <a:rPr lang="fr-CA" sz="1000" i="1" dirty="0" smtClean="0"/>
              <a:t>PA </a:t>
            </a:r>
            <a:endParaRPr lang="en-US" sz="1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custDataLst>
              <p:tags r:id="rId1"/>
            </p:custDataLst>
          </p:nvPr>
        </p:nvSpPr>
        <p:spPr/>
        <p:txBody>
          <a:bodyPr/>
          <a:lstStyle/>
          <a:p>
            <a:pPr>
              <a:lnSpc>
                <a:spcPts val="4575"/>
              </a:lnSpc>
            </a:pPr>
            <a:r>
              <a:rPr lang="fr-FR" smtClean="0">
                <a:solidFill>
                  <a:schemeClr val="bg1"/>
                </a:solidFill>
              </a:rPr>
              <a:t>Surveillance du traitement des troubles du sommeil (4 de 5)</a:t>
            </a:r>
            <a:endParaRPr lang="en-US" smtClean="0">
              <a:solidFill>
                <a:schemeClr val="bg1"/>
              </a:solidFill>
            </a:endParaRPr>
          </a:p>
        </p:txBody>
      </p:sp>
      <p:sp>
        <p:nvSpPr>
          <p:cNvPr id="150530" name="Content Placeholder 2"/>
          <p:cNvSpPr>
            <a:spLocks noGrp="1"/>
          </p:cNvSpPr>
          <p:nvPr>
            <p:ph idx="1"/>
            <p:custDataLst>
              <p:tags r:id="rId2"/>
            </p:custDataLst>
          </p:nvPr>
        </p:nvSpPr>
        <p:spPr/>
        <p:txBody>
          <a:bodyPr/>
          <a:lstStyle/>
          <a:p>
            <a:r>
              <a:rPr lang="fr-CA" dirty="0" smtClean="0"/>
              <a:t>Paramètres pratiques et directives cliniques de l’AASM :</a:t>
            </a:r>
            <a:endParaRPr lang="en-US" sz="2800" dirty="0" smtClean="0"/>
          </a:p>
          <a:p>
            <a:pPr lvl="1"/>
            <a:r>
              <a:rPr lang="fr-CA" sz="2000" dirty="0" smtClean="0"/>
              <a:t>« Tous les patients souffrant d’AOS doivent gérer de façon continue et à long terme leur problème chronique. » </a:t>
            </a:r>
            <a:endParaRPr lang="en-US" sz="2000" dirty="0" smtClean="0"/>
          </a:p>
          <a:p>
            <a:pPr lvl="1"/>
            <a:r>
              <a:rPr lang="fr-CA" sz="2000" dirty="0" smtClean="0"/>
              <a:t>Une surveillance du respect du</a:t>
            </a:r>
            <a:r>
              <a:rPr lang="fr-CA" sz="2000" dirty="0" smtClean="0">
                <a:solidFill>
                  <a:srgbClr val="FF0000"/>
                </a:solidFill>
              </a:rPr>
              <a:t> </a:t>
            </a:r>
            <a:r>
              <a:rPr lang="fr-CA" sz="2000" dirty="0" smtClean="0"/>
              <a:t>traitement, des effets secondaires, des complications médicales liées à l’AOS et de l’élimination des symptômes doit être effectuée.</a:t>
            </a:r>
            <a:endParaRPr lang="en-US" sz="2000" dirty="0" smtClean="0"/>
          </a:p>
          <a:p>
            <a:pPr lvl="1"/>
            <a:r>
              <a:rPr lang="fr-CA" sz="2000" dirty="0" smtClean="0"/>
              <a:t>Toute modification des facteurs de risque et le retour des symptômes doivent être surveillés chez ceux qui ont éliminé l’AOS.</a:t>
            </a:r>
            <a:endParaRPr lang="en-US" sz="2000" dirty="0" smtClean="0"/>
          </a:p>
        </p:txBody>
      </p:sp>
      <p:grpSp>
        <p:nvGrpSpPr>
          <p:cNvPr id="150531" name="Group 4"/>
          <p:cNvGrpSpPr>
            <a:grpSpLocks/>
          </p:cNvGrpSpPr>
          <p:nvPr>
            <p:custDataLst>
              <p:tags r:id="rId3"/>
            </p:custDataLst>
          </p:nvPr>
        </p:nvGrpSpPr>
        <p:grpSpPr bwMode="auto">
          <a:xfrm>
            <a:off x="2254250" y="5278438"/>
            <a:ext cx="4635500" cy="1062037"/>
            <a:chOff x="0" y="0"/>
            <a:chExt cx="6219847" cy="1625872"/>
          </a:xfrm>
        </p:grpSpPr>
        <p:pic>
          <p:nvPicPr>
            <p:cNvPr id="150532" name="Picture 5" descr="Académie américaine de médecine du sommeil ">
              <a:hlinkClick r:id="rId6"/>
            </p:cNvPr>
            <p:cNvPicPr>
              <a:picLocks noChangeAspect="1" noChangeArrowheads="1"/>
            </p:cNvPicPr>
            <p:nvPr/>
          </p:nvPicPr>
          <p:blipFill>
            <a:blip r:embed="rId7" cstate="print"/>
            <a:srcRect/>
            <a:stretch>
              <a:fillRect/>
            </a:stretch>
          </p:blipFill>
          <p:spPr bwMode="auto">
            <a:xfrm>
              <a:off x="0" y="0"/>
              <a:ext cx="6143625" cy="1333500"/>
            </a:xfrm>
            <a:prstGeom prst="rect">
              <a:avLst/>
            </a:prstGeom>
            <a:noFill/>
            <a:ln w="9525">
              <a:noFill/>
              <a:miter lim="800000"/>
              <a:headEnd/>
              <a:tailEnd/>
            </a:ln>
          </p:spPr>
        </p:pic>
        <p:sp>
          <p:nvSpPr>
            <p:cNvPr id="150533" name="TextBox 4"/>
            <p:cNvSpPr txBox="1">
              <a:spLocks noChangeArrowheads="1"/>
            </p:cNvSpPr>
            <p:nvPr/>
          </p:nvSpPr>
          <p:spPr bwMode="auto">
            <a:xfrm>
              <a:off x="1455099" y="761625"/>
              <a:ext cx="4764748" cy="864247"/>
            </a:xfrm>
            <a:prstGeom prst="rect">
              <a:avLst/>
            </a:prstGeom>
            <a:solidFill>
              <a:schemeClr val="bg1"/>
            </a:solidFill>
            <a:ln w="9525">
              <a:noFill/>
              <a:miter lim="800000"/>
              <a:headEnd/>
              <a:tailEnd/>
            </a:ln>
          </p:spPr>
          <p:txBody>
            <a:bodyPr/>
            <a:lstStyle/>
            <a:p>
              <a:r>
                <a:rPr lang="fr-FR" sz="1200" i="1">
                  <a:solidFill>
                    <a:srgbClr val="F7B309"/>
                  </a:solidFill>
                  <a:latin typeface="Calibri" pitchFamily="34" charset="0"/>
                  <a:cs typeface="Times New Roman" pitchFamily="18" charset="0"/>
                </a:rPr>
                <a:t>Établit des normes et favorise l’excellence en matière de médecine du sommeil</a:t>
              </a:r>
              <a:endParaRPr lang="en-US" sz="120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6" descr="U.S. Department Of Transportation. Federal Motor Carrier Safety Administration."/>
          <p:cNvPicPr>
            <a:picLocks noChangeAspect="1" noChangeArrowheads="1"/>
          </p:cNvPicPr>
          <p:nvPr>
            <p:custDataLst>
              <p:tags r:id="rId1"/>
            </p:custDataLst>
          </p:nvPr>
        </p:nvPicPr>
        <p:blipFill>
          <a:blip r:embed="rId7" cstate="print"/>
          <a:srcRect/>
          <a:stretch>
            <a:fillRect/>
          </a:stretch>
        </p:blipFill>
        <p:spPr bwMode="auto">
          <a:xfrm>
            <a:off x="0" y="6000750"/>
            <a:ext cx="9144000" cy="857250"/>
          </a:xfrm>
          <a:prstGeom prst="rect">
            <a:avLst/>
          </a:prstGeom>
          <a:noFill/>
          <a:ln w="9525">
            <a:noFill/>
            <a:miter lim="800000"/>
            <a:headEnd/>
            <a:tailEnd/>
          </a:ln>
        </p:spPr>
      </p:pic>
      <p:sp>
        <p:nvSpPr>
          <p:cNvPr id="152578" name="Title 1"/>
          <p:cNvSpPr>
            <a:spLocks noGrp="1"/>
          </p:cNvSpPr>
          <p:nvPr>
            <p:ph type="title"/>
            <p:custDataLst>
              <p:tags r:id="rId2"/>
            </p:custDataLst>
          </p:nvPr>
        </p:nvSpPr>
        <p:spPr/>
        <p:txBody>
          <a:bodyPr/>
          <a:lstStyle/>
          <a:p>
            <a:pPr>
              <a:lnSpc>
                <a:spcPts val="4575"/>
              </a:lnSpc>
            </a:pPr>
            <a:r>
              <a:rPr lang="fr-FR" smtClean="0">
                <a:solidFill>
                  <a:schemeClr val="bg1"/>
                </a:solidFill>
              </a:rPr>
              <a:t>Surveillance du traitement des troubles du sommeil (5 de 5)</a:t>
            </a:r>
            <a:endParaRPr lang="en-US" smtClean="0">
              <a:solidFill>
                <a:schemeClr val="bg1"/>
              </a:solidFill>
            </a:endParaRPr>
          </a:p>
        </p:txBody>
      </p:sp>
      <p:sp>
        <p:nvSpPr>
          <p:cNvPr id="152579" name="Content Placeholder 2"/>
          <p:cNvSpPr>
            <a:spLocks noGrp="1"/>
          </p:cNvSpPr>
          <p:nvPr>
            <p:ph idx="1"/>
            <p:custDataLst>
              <p:tags r:id="rId3"/>
            </p:custDataLst>
          </p:nvPr>
        </p:nvSpPr>
        <p:spPr/>
        <p:txBody>
          <a:bodyPr/>
          <a:lstStyle/>
          <a:p>
            <a:r>
              <a:rPr lang="fr-CA" dirty="0" smtClean="0"/>
              <a:t>Recommandations du GME de la FMCSA :</a:t>
            </a:r>
            <a:endParaRPr lang="en-US" sz="2800" dirty="0" smtClean="0"/>
          </a:p>
          <a:p>
            <a:pPr lvl="1"/>
            <a:r>
              <a:rPr lang="fr-CA" sz="2400" dirty="0" smtClean="0"/>
              <a:t>Les personnes suivant un traitement au moyen d’un appareil PAP pour l’AOS doivent démontrer qu’elles s’y conforment :</a:t>
            </a:r>
            <a:endParaRPr lang="en-US" sz="2400" dirty="0" smtClean="0"/>
          </a:p>
          <a:p>
            <a:pPr lvl="2"/>
            <a:r>
              <a:rPr lang="fr-CA" sz="2000" dirty="0" smtClean="0"/>
              <a:t>Certification progressive sur présentation de preuves de respect du traitement (1 mois, 3 mois, 12 mois).</a:t>
            </a:r>
            <a:endParaRPr lang="en-US" sz="2000" dirty="0" smtClean="0"/>
          </a:p>
          <a:p>
            <a:pPr lvl="1"/>
            <a:r>
              <a:rPr lang="fr-CA" sz="2400" dirty="0" smtClean="0"/>
              <a:t>Renouvellement annuel de cette certification requis pour les personnes qui ont subi une chirurgie :</a:t>
            </a:r>
            <a:endParaRPr lang="en-US" sz="2400" dirty="0" smtClean="0"/>
          </a:p>
          <a:p>
            <a:pPr lvl="2"/>
            <a:r>
              <a:rPr lang="fr-CA" sz="2000" dirty="0" smtClean="0"/>
              <a:t>Tests pour les troubles du sommeil avec un IAH &lt; 10.</a:t>
            </a:r>
            <a:endParaRPr lang="en-US" sz="2000" dirty="0" smtClean="0"/>
          </a:p>
          <a:p>
            <a:pPr lvl="2"/>
            <a:r>
              <a:rPr lang="fr-CA" sz="2000" dirty="0" smtClean="0"/>
              <a:t>Absence de somnolence diurne.</a:t>
            </a:r>
            <a:endParaRPr lang="en-US" sz="2000" dirty="0" smtClean="0"/>
          </a:p>
          <a:p>
            <a:endParaRPr lang="en-US" sz="2000" dirty="0" smtClean="0"/>
          </a:p>
        </p:txBody>
      </p:sp>
      <p:sp>
        <p:nvSpPr>
          <p:cNvPr id="152581" name="TextBox 8"/>
          <p:cNvSpPr txBox="1">
            <a:spLocks noChangeArrowheads="1"/>
          </p:cNvSpPr>
          <p:nvPr>
            <p:custDataLst>
              <p:tags r:id="rId4"/>
            </p:custDataLst>
          </p:nvPr>
        </p:nvSpPr>
        <p:spPr bwMode="auto">
          <a:xfrm>
            <a:off x="604838" y="6219825"/>
            <a:ext cx="4038600" cy="471488"/>
          </a:xfrm>
          <a:prstGeom prst="rect">
            <a:avLst/>
          </a:prstGeom>
          <a:solidFill>
            <a:schemeClr val="bg1"/>
          </a:solidFill>
          <a:ln w="9525">
            <a:noFill/>
            <a:miter lim="800000"/>
            <a:headEnd/>
            <a:tailEnd/>
          </a:ln>
        </p:spPr>
        <p:txBody>
          <a:bodyPr/>
          <a:lstStyle/>
          <a:p>
            <a:r>
              <a:rPr lang="en-US" sz="1200">
                <a:solidFill>
                  <a:srgbClr val="000000"/>
                </a:solidFill>
              </a:rPr>
              <a:t>Ministère américain des Transports</a:t>
            </a:r>
            <a:endParaRPr lang="en-US" sz="1200"/>
          </a:p>
          <a:p>
            <a:r>
              <a:rPr lang="fr-CA" sz="1200">
                <a:solidFill>
                  <a:srgbClr val="000000"/>
                </a:solidFill>
              </a:rPr>
              <a:t>Federal Motor Carrier Safety Administration</a:t>
            </a:r>
            <a:r>
              <a:rPr lang="fr-CA"/>
              <a:t> </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custDataLst>
              <p:tags r:id="rId1"/>
            </p:custDataLst>
          </p:nvPr>
        </p:nvSpPr>
        <p:spPr/>
        <p:txBody>
          <a:bodyPr/>
          <a:lstStyle/>
          <a:p>
            <a:r>
              <a:rPr lang="fr-FR" smtClean="0">
                <a:solidFill>
                  <a:schemeClr val="bg1"/>
                </a:solidFill>
              </a:rPr>
              <a:t>Leçon 3 : Évaluation des acquis</a:t>
            </a:r>
            <a:endParaRPr lang="en-US" smtClean="0">
              <a:solidFill>
                <a:schemeClr val="bg1"/>
              </a:solidFill>
            </a:endParaRPr>
          </a:p>
        </p:txBody>
      </p:sp>
      <p:sp>
        <p:nvSpPr>
          <p:cNvPr id="78851" name="Content Placeholder 1"/>
          <p:cNvSpPr>
            <a:spLocks noGrp="1"/>
          </p:cNvSpPr>
          <p:nvPr>
            <p:ph idx="1"/>
            <p:custDataLst>
              <p:tags r:id="rId2"/>
            </p:custDataLst>
          </p:nvPr>
        </p:nvSpPr>
        <p:spPr/>
        <p:txBody>
          <a:bodyPr/>
          <a:lstStyle/>
          <a:p>
            <a:pPr marL="514350" indent="-514350">
              <a:buFont typeface="Calibri" pitchFamily="34" charset="0"/>
              <a:buAutoNum type="arabicPeriod"/>
            </a:pPr>
            <a:r>
              <a:rPr lang="fr-CA" dirty="0" smtClean="0"/>
              <a:t>Quels aspects de la santé et du bien-être doivent être abordés par un programme de formation sur les troubles du sommeil pour les conducteurs de véhicules lourds?</a:t>
            </a:r>
            <a:endParaRPr lang="en-US" sz="2800" dirty="0" smtClean="0"/>
          </a:p>
          <a:p>
            <a:pPr marL="914400" lvl="1" indent="-457200">
              <a:buFont typeface="Calibri" pitchFamily="34" charset="0"/>
              <a:buAutoNum type="alphaLcParenR"/>
            </a:pPr>
            <a:r>
              <a:rPr lang="fr-CA" sz="2400" dirty="0" smtClean="0"/>
              <a:t>Comment le mode de vie peut affecter la santé et accroître les troubles du sommeil.</a:t>
            </a:r>
            <a:endParaRPr lang="en-US" sz="2400" dirty="0" smtClean="0"/>
          </a:p>
          <a:p>
            <a:pPr marL="914400" lvl="1" indent="-457200">
              <a:buFont typeface="Calibri" pitchFamily="34" charset="0"/>
              <a:buAutoNum type="alphaLcParenR"/>
            </a:pPr>
            <a:r>
              <a:rPr lang="fr-CA" sz="2400" dirty="0" smtClean="0"/>
              <a:t>Manger sainement sur la route.</a:t>
            </a:r>
            <a:endParaRPr lang="en-US" sz="2400" dirty="0" smtClean="0"/>
          </a:p>
          <a:p>
            <a:pPr marL="914400" lvl="1" indent="-457200">
              <a:buFont typeface="Calibri" pitchFamily="34" charset="0"/>
              <a:buAutoNum type="alphaLcParenR"/>
            </a:pPr>
            <a:r>
              <a:rPr lang="fr-CA" sz="2400" dirty="0" smtClean="0"/>
              <a:t>Faire de l’exercice sur la route.</a:t>
            </a:r>
            <a:endParaRPr lang="en-US" sz="2400" dirty="0" smtClean="0"/>
          </a:p>
          <a:p>
            <a:pPr marL="914400" lvl="1" indent="-457200">
              <a:buFont typeface="Calibri" pitchFamily="34" charset="0"/>
              <a:buAutoNum type="alphaLcParenR"/>
            </a:pPr>
            <a:r>
              <a:rPr lang="fr-CA" sz="2400" dirty="0" smtClean="0"/>
              <a:t>Perdre du poids.</a:t>
            </a:r>
            <a:endParaRPr lang="en-US" sz="2400" dirty="0" smtClean="0"/>
          </a:p>
          <a:p>
            <a:pPr marL="914400" lvl="1" indent="-457200">
              <a:buFont typeface="Calibri" pitchFamily="34" charset="0"/>
              <a:buAutoNum type="alphaLcParenR"/>
            </a:pPr>
            <a:r>
              <a:rPr lang="fr-CA" sz="2400" dirty="0" smtClean="0"/>
              <a:t>Toutes ces réponses.</a:t>
            </a:r>
            <a:endParaRPr lang="en-US" sz="2400" dirty="0" smtClean="0"/>
          </a:p>
          <a:p>
            <a:pPr marL="514350" indent="-514350"/>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custDataLst>
              <p:tags r:id="rId1"/>
            </p:custDataLst>
          </p:nvPr>
        </p:nvSpPr>
        <p:spPr/>
        <p:txBody>
          <a:bodyPr/>
          <a:lstStyle/>
          <a:p>
            <a:r>
              <a:rPr lang="fr-FR" sz="4000" smtClean="0">
                <a:solidFill>
                  <a:schemeClr val="bg1"/>
                </a:solidFill>
              </a:rPr>
              <a:t>Leçon 3 : Évaluation des acquis (suite)</a:t>
            </a:r>
            <a:endParaRPr lang="en-US" sz="4000" smtClean="0">
              <a:solidFill>
                <a:schemeClr val="bg1"/>
              </a:solidFill>
            </a:endParaRPr>
          </a:p>
        </p:txBody>
      </p:sp>
      <p:sp>
        <p:nvSpPr>
          <p:cNvPr id="79875" name="Content Placeholder 2"/>
          <p:cNvSpPr>
            <a:spLocks noGrp="1"/>
          </p:cNvSpPr>
          <p:nvPr>
            <p:ph idx="1"/>
            <p:custDataLst>
              <p:tags r:id="rId2"/>
            </p:custDataLst>
          </p:nvPr>
        </p:nvSpPr>
        <p:spPr>
          <a:xfrm>
            <a:off x="533400" y="1600200"/>
            <a:ext cx="8229600" cy="4525963"/>
          </a:xfrm>
        </p:spPr>
        <p:txBody>
          <a:bodyPr/>
          <a:lstStyle/>
          <a:p>
            <a:pPr marL="514350" indent="-514350">
              <a:buFont typeface="Calibri" pitchFamily="34" charset="0"/>
              <a:buAutoNum type="arabicPeriod" startAt="2"/>
            </a:pPr>
            <a:r>
              <a:rPr lang="fr-CA" dirty="0" smtClean="0"/>
              <a:t>Quelles sont les limites des questionnaires pour dépister les troubles du sommeil chez les conducteurs de véhicules lourds?</a:t>
            </a:r>
            <a:endParaRPr lang="en-US" sz="2800" dirty="0" smtClean="0"/>
          </a:p>
          <a:p>
            <a:pPr marL="971550" lvl="1" indent="-514350">
              <a:buFont typeface="Calibri" pitchFamily="34" charset="0"/>
              <a:buAutoNum type="alphaLcParenR"/>
            </a:pPr>
            <a:r>
              <a:rPr lang="fr-CA" dirty="0" smtClean="0"/>
              <a:t>Ils sont trop précis.</a:t>
            </a:r>
            <a:endParaRPr lang="en-US" sz="2400" dirty="0" smtClean="0"/>
          </a:p>
          <a:p>
            <a:pPr marL="971550" lvl="1" indent="-514350">
              <a:buFont typeface="Calibri" pitchFamily="34" charset="0"/>
              <a:buAutoNum type="alphaLcParenR"/>
            </a:pPr>
            <a:r>
              <a:rPr lang="fr-CA" dirty="0" smtClean="0"/>
              <a:t>Ils sont subjectifs.</a:t>
            </a:r>
            <a:endParaRPr lang="en-US" sz="2400" dirty="0" smtClean="0"/>
          </a:p>
          <a:p>
            <a:pPr marL="971550" lvl="1" indent="-514350">
              <a:buFont typeface="Calibri" pitchFamily="34" charset="0"/>
              <a:buAutoNum type="alphaLcParenR"/>
            </a:pPr>
            <a:r>
              <a:rPr lang="fr-CA" dirty="0" smtClean="0"/>
              <a:t>Ils se fondent sur la volonté</a:t>
            </a:r>
            <a:r>
              <a:rPr lang="fr-CA" dirty="0" smtClean="0">
                <a:solidFill>
                  <a:srgbClr val="FF0000"/>
                </a:solidFill>
              </a:rPr>
              <a:t> </a:t>
            </a:r>
            <a:r>
              <a:rPr lang="fr-CA" dirty="0" smtClean="0"/>
              <a:t>des répondants de signaler les symptômes.</a:t>
            </a:r>
            <a:endParaRPr lang="en-US" sz="2400" dirty="0" smtClean="0"/>
          </a:p>
          <a:p>
            <a:pPr marL="971550" lvl="1" indent="-514350">
              <a:buFont typeface="Calibri" pitchFamily="34" charset="0"/>
              <a:buAutoNum type="alphaLcParenR"/>
            </a:pPr>
            <a:r>
              <a:rPr lang="fr-CA" dirty="0" smtClean="0"/>
              <a:t>B et c.</a:t>
            </a:r>
            <a:endParaRPr lang="en-US" sz="2400" dirty="0" smtClean="0"/>
          </a:p>
          <a:p>
            <a:pPr marL="971550" lvl="1" indent="-514350">
              <a:buFont typeface="Calibri" pitchFamily="34" charset="0"/>
              <a:buAutoNum type="alphaLcParenR"/>
            </a:pPr>
            <a:r>
              <a:rPr lang="fr-CA" dirty="0" smtClean="0"/>
              <a:t>Toutes ces réponses.</a:t>
            </a:r>
            <a:endParaRPr lang="en-US" sz="2400" dirty="0" smtClean="0"/>
          </a:p>
          <a:p>
            <a:pPr marL="514350" indent="-514350"/>
            <a:endParaRPr lang="en-US" dirty="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custDataLst>
              <p:tags r:id="rId1"/>
            </p:custDataLst>
          </p:nvPr>
        </p:nvSpPr>
        <p:spPr>
          <a:xfrm>
            <a:off x="457200" y="228600"/>
            <a:ext cx="8229600" cy="1143000"/>
          </a:xfrm>
        </p:spPr>
        <p:txBody>
          <a:bodyPr/>
          <a:lstStyle/>
          <a:p>
            <a:r>
              <a:rPr lang="fr-FR" sz="4000" smtClean="0">
                <a:solidFill>
                  <a:schemeClr val="bg1"/>
                </a:solidFill>
              </a:rPr>
              <a:t>Leçon 3 : Évaluation des acquis (suite)</a:t>
            </a:r>
            <a:endParaRPr lang="en-US" sz="4000" smtClean="0">
              <a:solidFill>
                <a:schemeClr val="bg1"/>
              </a:solidFill>
            </a:endParaRPr>
          </a:p>
        </p:txBody>
      </p:sp>
      <p:sp>
        <p:nvSpPr>
          <p:cNvPr id="158722" name="Content Placeholder 2"/>
          <p:cNvSpPr>
            <a:spLocks noGrp="1"/>
          </p:cNvSpPr>
          <p:nvPr>
            <p:ph idx="1"/>
            <p:custDataLst>
              <p:tags r:id="rId2"/>
            </p:custDataLst>
          </p:nvPr>
        </p:nvSpPr>
        <p:spPr/>
        <p:txBody>
          <a:bodyPr/>
          <a:lstStyle/>
          <a:p>
            <a:pPr marL="514350" indent="-514350">
              <a:buFont typeface="Calibri" pitchFamily="34" charset="0"/>
              <a:buAutoNum type="arabicPeriod" startAt="3"/>
            </a:pPr>
            <a:r>
              <a:rPr lang="fr-CA" dirty="0" smtClean="0"/>
              <a:t>Indiquez quelques-unes des différences entre la </a:t>
            </a:r>
            <a:r>
              <a:rPr lang="fr-CA" dirty="0" err="1" smtClean="0"/>
              <a:t>polysomnographie</a:t>
            </a:r>
            <a:r>
              <a:rPr lang="fr-CA" dirty="0" smtClean="0"/>
              <a:t> (PSG) en laboratoire et les tests ambulatoires pour les troubles du sommeil.</a:t>
            </a:r>
            <a:endParaRPr lang="en-US" sz="2800" dirty="0" smtClean="0"/>
          </a:p>
          <a:p>
            <a:pPr marL="971550" lvl="1" indent="-514350">
              <a:buFont typeface="Calibri" pitchFamily="34" charset="0"/>
              <a:buAutoNum type="alphaLcParenR"/>
            </a:pPr>
            <a:r>
              <a:rPr lang="fr-CA" sz="2400" dirty="0" smtClean="0"/>
              <a:t>Environnement de laboratoire/à domicile.</a:t>
            </a:r>
            <a:endParaRPr lang="en-US" sz="2400" dirty="0" smtClean="0"/>
          </a:p>
          <a:p>
            <a:pPr marL="971550" lvl="1" indent="-514350">
              <a:buFont typeface="Calibri" pitchFamily="34" charset="0"/>
              <a:buAutoNum type="alphaLcParenR"/>
            </a:pPr>
            <a:r>
              <a:rPr lang="fr-CA" sz="2400" dirty="0" smtClean="0"/>
              <a:t>Surveillé/non surveillé.</a:t>
            </a:r>
            <a:endParaRPr lang="en-US" sz="2400" dirty="0" smtClean="0"/>
          </a:p>
          <a:p>
            <a:pPr marL="971550" lvl="1" indent="-514350">
              <a:buFont typeface="Calibri" pitchFamily="34" charset="0"/>
              <a:buAutoNum type="alphaLcParenR"/>
            </a:pPr>
            <a:r>
              <a:rPr lang="fr-CA" sz="2400" dirty="0" smtClean="0"/>
              <a:t>Coûteux/moins coûteux.</a:t>
            </a:r>
            <a:endParaRPr lang="en-US" sz="2400" dirty="0" smtClean="0"/>
          </a:p>
          <a:p>
            <a:pPr marL="971550" lvl="1" indent="-514350">
              <a:buFont typeface="Calibri" pitchFamily="34" charset="0"/>
              <a:buAutoNum type="alphaLcParenR"/>
            </a:pPr>
            <a:r>
              <a:rPr lang="fr-CA" sz="2400" dirty="0" smtClean="0"/>
              <a:t>Chaîne de traçabilité/pas de chaîne de traçabilité (pour certains types de tests ambulatoires).</a:t>
            </a:r>
            <a:endParaRPr lang="en-US" sz="2400" dirty="0" smtClean="0"/>
          </a:p>
          <a:p>
            <a:pPr marL="971550" lvl="1" indent="-514350">
              <a:buFont typeface="Calibri" pitchFamily="34" charset="0"/>
              <a:buAutoNum type="alphaLcParenR"/>
            </a:pPr>
            <a:r>
              <a:rPr lang="fr-CA" sz="2400" dirty="0" smtClean="0"/>
              <a:t>Toutes ces réponses.</a:t>
            </a:r>
            <a:endParaRPr lang="en-US" sz="24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custDataLst>
              <p:tags r:id="rId1"/>
            </p:custDataLst>
          </p:nvPr>
        </p:nvSpPr>
        <p:spPr/>
        <p:txBody>
          <a:bodyPr/>
          <a:lstStyle/>
          <a:p>
            <a:r>
              <a:rPr lang="fr-FR" sz="4000" smtClean="0">
                <a:solidFill>
                  <a:schemeClr val="bg1"/>
                </a:solidFill>
              </a:rPr>
              <a:t>Leçon 3 : Évaluation des acquis (suite)</a:t>
            </a:r>
            <a:endParaRPr lang="en-US" sz="4000" smtClean="0">
              <a:solidFill>
                <a:schemeClr val="bg1"/>
              </a:solidFill>
            </a:endParaRPr>
          </a:p>
        </p:txBody>
      </p:sp>
      <p:sp>
        <p:nvSpPr>
          <p:cNvPr id="81923" name="Content Placeholder 2"/>
          <p:cNvSpPr>
            <a:spLocks noGrp="1"/>
          </p:cNvSpPr>
          <p:nvPr>
            <p:ph idx="1"/>
            <p:custDataLst>
              <p:tags r:id="rId2"/>
            </p:custDataLst>
          </p:nvPr>
        </p:nvSpPr>
        <p:spPr/>
        <p:txBody>
          <a:bodyPr/>
          <a:lstStyle/>
          <a:p>
            <a:pPr marL="514350" indent="-514350">
              <a:buFont typeface="Calibri" pitchFamily="34" charset="0"/>
              <a:buAutoNum type="arabicPeriod" startAt="4"/>
            </a:pPr>
            <a:r>
              <a:rPr lang="fr-CA" dirty="0" smtClean="0"/>
              <a:t>Indiquez au moins cinq façons possibles de traiter et de gérer les troubles du sommeil.</a:t>
            </a:r>
            <a:endParaRPr lang="en-US" dirty="0" smtClean="0"/>
          </a:p>
          <a:p>
            <a:pPr marL="514350" indent="-514350">
              <a:buFont typeface="Arial" charset="0"/>
              <a:buNone/>
            </a:pPr>
            <a:endParaRPr lang="en-US"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custDataLst>
              <p:tags r:id="rId1"/>
            </p:custDataLst>
          </p:nvPr>
        </p:nvSpPr>
        <p:spPr/>
        <p:txBody>
          <a:bodyPr/>
          <a:lstStyle/>
          <a:p>
            <a:r>
              <a:rPr lang="fr-FR" sz="4000" smtClean="0">
                <a:solidFill>
                  <a:schemeClr val="bg1"/>
                </a:solidFill>
              </a:rPr>
              <a:t>Leçon 3 : Évaluation des acquis (suite)</a:t>
            </a:r>
            <a:endParaRPr lang="en-US" sz="4000" smtClean="0">
              <a:solidFill>
                <a:schemeClr val="bg1"/>
              </a:solidFill>
            </a:endParaRPr>
          </a:p>
        </p:txBody>
      </p:sp>
      <p:sp>
        <p:nvSpPr>
          <p:cNvPr id="162818" name="Content Placeholder 2"/>
          <p:cNvSpPr>
            <a:spLocks noGrp="1"/>
          </p:cNvSpPr>
          <p:nvPr>
            <p:ph idx="1"/>
            <p:custDataLst>
              <p:tags r:id="rId2"/>
            </p:custDataLst>
          </p:nvPr>
        </p:nvSpPr>
        <p:spPr/>
        <p:txBody>
          <a:bodyPr/>
          <a:lstStyle/>
          <a:p>
            <a:pPr marL="514350" indent="-514350">
              <a:buFont typeface="Calibri" pitchFamily="34" charset="0"/>
              <a:buAutoNum type="arabicPeriod" startAt="5"/>
            </a:pPr>
            <a:r>
              <a:rPr lang="fr-CA" sz="2900" dirty="0" smtClean="0"/>
              <a:t>Indiquez quelques-unes des façons de vérifier que les conducteurs professionnels suivent le traitement avec l’appareil PAP.</a:t>
            </a:r>
            <a:endParaRPr lang="en-US" sz="2900" dirty="0" smtClean="0"/>
          </a:p>
          <a:p>
            <a:pPr marL="971550" lvl="1" indent="-514350">
              <a:buFont typeface="Calibri" pitchFamily="34" charset="0"/>
              <a:buAutoNum type="alphaLcParenR"/>
            </a:pPr>
            <a:r>
              <a:rPr lang="fr-CA" dirty="0" smtClean="0"/>
              <a:t>Surveillance à distance par Internet.</a:t>
            </a:r>
            <a:endParaRPr lang="en-US" sz="2400" dirty="0" smtClean="0"/>
          </a:p>
          <a:p>
            <a:pPr marL="971550" lvl="1" indent="-514350">
              <a:buFont typeface="Calibri" pitchFamily="34" charset="0"/>
              <a:buAutoNum type="alphaLcParenR"/>
            </a:pPr>
            <a:r>
              <a:rPr lang="fr-CA" dirty="0" smtClean="0"/>
              <a:t>Cartes de données.</a:t>
            </a:r>
            <a:endParaRPr lang="en-US" sz="2400" dirty="0" smtClean="0"/>
          </a:p>
          <a:p>
            <a:pPr marL="971550" lvl="1" indent="-514350">
              <a:buFont typeface="Calibri" pitchFamily="34" charset="0"/>
              <a:buAutoNum type="alphaLcParenR"/>
            </a:pPr>
            <a:r>
              <a:rPr lang="fr-CA" dirty="0" smtClean="0"/>
              <a:t>Bouche à oreille.</a:t>
            </a:r>
            <a:endParaRPr lang="en-US" sz="2400" dirty="0" smtClean="0"/>
          </a:p>
          <a:p>
            <a:pPr marL="971550" lvl="1" indent="-514350">
              <a:buFont typeface="Calibri" pitchFamily="34" charset="0"/>
              <a:buAutoNum type="alphaLcParenR"/>
            </a:pPr>
            <a:r>
              <a:rPr lang="fr-CA" dirty="0" smtClean="0"/>
              <a:t>A et b.</a:t>
            </a:r>
            <a:endParaRPr lang="en-US" sz="2400" dirty="0" smtClean="0"/>
          </a:p>
          <a:p>
            <a:pPr marL="971550" lvl="1" indent="-514350">
              <a:buFont typeface="Calibri" pitchFamily="34" charset="0"/>
              <a:buAutoNum type="alphaLcParenR"/>
            </a:pPr>
            <a:r>
              <a:rPr lang="fr-CA" dirty="0" smtClean="0"/>
              <a:t>A et c.</a:t>
            </a:r>
            <a:endParaRPr lang="en-US" sz="2400" dirty="0" smtClean="0"/>
          </a:p>
          <a:p>
            <a:pPr marL="971550" lvl="1" indent="-514350">
              <a:buFont typeface="Calibri" pitchFamily="34" charset="0"/>
              <a:buAutoNum type="alphaLcParenR"/>
            </a:pPr>
            <a:r>
              <a:rPr lang="fr-CA" dirty="0" smtClean="0"/>
              <a:t>Toutes ces réponses.</a:t>
            </a:r>
            <a:endParaRPr lang="en-US" sz="2400" dirty="0" smtClean="0"/>
          </a:p>
          <a:p>
            <a:pPr marL="514350" indent="-514350">
              <a:buFont typeface="Calibri" pitchFamily="34" charset="0"/>
              <a:buAutoNum type="alphaLcParenR"/>
            </a:pPr>
            <a:endParaRPr lang="en-US"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4865" name="Title 1"/>
          <p:cNvSpPr>
            <a:spLocks noGrp="1"/>
          </p:cNvSpPr>
          <p:nvPr>
            <p:ph type="ctrTitle"/>
            <p:custDataLst>
              <p:tags r:id="rId1"/>
            </p:custDataLst>
          </p:nvPr>
        </p:nvSpPr>
        <p:spPr>
          <a:solidFill>
            <a:srgbClr val="C00000">
              <a:alpha val="59999"/>
            </a:srgbClr>
          </a:solidFill>
          <a:ln w="9525" cmpd="sng"/>
        </p:spPr>
        <p:txBody>
          <a:bodyPr>
            <a:normAutofit fontScale="90000"/>
          </a:bodyPr>
          <a:lstStyle/>
          <a:p>
            <a:pPr>
              <a:lnSpc>
                <a:spcPts val="4200"/>
              </a:lnSpc>
            </a:pPr>
            <a:r>
              <a:rPr lang="fr-FR" sz="3200" dirty="0" smtClean="0">
                <a:solidFill>
                  <a:schemeClr val="bg1"/>
                </a:solidFill>
              </a:rPr>
              <a:t>Leçon 4 : Stratégies pour soutenir un </a:t>
            </a:r>
            <a:br>
              <a:rPr lang="fr-FR" sz="3200" dirty="0" smtClean="0">
                <a:solidFill>
                  <a:schemeClr val="bg1"/>
                </a:solidFill>
              </a:rPr>
            </a:br>
            <a:r>
              <a:rPr lang="fr-FR" sz="3200" dirty="0" smtClean="0">
                <a:solidFill>
                  <a:schemeClr val="bg1"/>
                </a:solidFill>
              </a:rPr>
              <a:t>programme de gestion des troubles du sommeil </a:t>
            </a:r>
            <a:br>
              <a:rPr lang="fr-FR" sz="3200" dirty="0" smtClean="0">
                <a:solidFill>
                  <a:schemeClr val="bg1"/>
                </a:solidFill>
              </a:rPr>
            </a:br>
            <a:r>
              <a:rPr lang="fr-FR" sz="3200" dirty="0" smtClean="0">
                <a:solidFill>
                  <a:schemeClr val="bg1"/>
                </a:solidFill>
              </a:rPr>
              <a:t>et contribuer à la modification des comportements</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10" descr="http://www.mrl.respironics.com/images/1012975DCPwrAdaptPkg_WbMn.jpg"/>
          <p:cNvPicPr>
            <a:picLocks noChangeAspect="1" noChangeArrowheads="1"/>
          </p:cNvPicPr>
          <p:nvPr>
            <p:custDataLst>
              <p:tags r:id="rId1"/>
            </p:custDataLst>
          </p:nvPr>
        </p:nvPicPr>
        <p:blipFill>
          <a:blip r:embed="rId8" cstate="print"/>
          <a:srcRect/>
          <a:stretch>
            <a:fillRect/>
          </a:stretch>
        </p:blipFill>
        <p:spPr bwMode="auto">
          <a:xfrm>
            <a:off x="7173913" y="4699000"/>
            <a:ext cx="1905000" cy="1428750"/>
          </a:xfrm>
          <a:prstGeom prst="rect">
            <a:avLst/>
          </a:prstGeom>
          <a:noFill/>
          <a:ln w="9525">
            <a:noFill/>
            <a:miter lim="800000"/>
            <a:headEnd/>
            <a:tailEnd/>
          </a:ln>
        </p:spPr>
      </p:pic>
      <p:sp>
        <p:nvSpPr>
          <p:cNvPr id="166914" name="Title 1"/>
          <p:cNvSpPr>
            <a:spLocks noGrp="1"/>
          </p:cNvSpPr>
          <p:nvPr>
            <p:ph type="title"/>
            <p:custDataLst>
              <p:tags r:id="rId2"/>
            </p:custDataLst>
          </p:nvPr>
        </p:nvSpPr>
        <p:spPr/>
        <p:txBody>
          <a:bodyPr>
            <a:normAutofit fontScale="90000"/>
          </a:bodyPr>
          <a:lstStyle/>
          <a:p>
            <a:r>
              <a:rPr lang="fr-FR" dirty="0" smtClean="0">
                <a:solidFill>
                  <a:schemeClr val="bg1"/>
                </a:solidFill>
              </a:rPr>
              <a:t>Stratégies pour soutenir et encourager (1 de 7)</a:t>
            </a:r>
            <a:endParaRPr lang="en-US" dirty="0" smtClean="0"/>
          </a:p>
        </p:txBody>
      </p:sp>
      <p:sp>
        <p:nvSpPr>
          <p:cNvPr id="166915" name="Content Placeholder 2"/>
          <p:cNvSpPr>
            <a:spLocks noGrp="1"/>
          </p:cNvSpPr>
          <p:nvPr>
            <p:ph idx="1"/>
            <p:custDataLst>
              <p:tags r:id="rId3"/>
            </p:custDataLst>
          </p:nvPr>
        </p:nvSpPr>
        <p:spPr>
          <a:xfrm>
            <a:off x="457200" y="1600200"/>
            <a:ext cx="8196263" cy="4757738"/>
          </a:xfrm>
        </p:spPr>
        <p:txBody>
          <a:bodyPr/>
          <a:lstStyle/>
          <a:p>
            <a:r>
              <a:rPr lang="fr-CA" dirty="0" smtClean="0"/>
              <a:t>Connaître les raisons du non-respect du</a:t>
            </a:r>
            <a:r>
              <a:rPr lang="fr-CA" dirty="0" smtClean="0">
                <a:solidFill>
                  <a:srgbClr val="FF0000"/>
                </a:solidFill>
              </a:rPr>
              <a:t> </a:t>
            </a:r>
            <a:r>
              <a:rPr lang="fr-CA" dirty="0" smtClean="0"/>
              <a:t>traitement de l’AOS :</a:t>
            </a:r>
            <a:endParaRPr lang="en-US" sz="2800" dirty="0" smtClean="0"/>
          </a:p>
          <a:p>
            <a:pPr lvl="1"/>
            <a:r>
              <a:rPr lang="fr-CA" sz="2400" dirty="0" smtClean="0"/>
              <a:t>Problèmes avec l’appareil PAP :</a:t>
            </a:r>
            <a:endParaRPr lang="en-US" sz="2400" dirty="0" smtClean="0"/>
          </a:p>
          <a:p>
            <a:pPr lvl="2"/>
            <a:r>
              <a:rPr lang="fr-CA" sz="2000" dirty="0" smtClean="0"/>
              <a:t>Mauvais ajustement du masque.</a:t>
            </a:r>
            <a:endParaRPr lang="en-US" sz="2000" dirty="0" smtClean="0"/>
          </a:p>
          <a:p>
            <a:pPr lvl="2"/>
            <a:r>
              <a:rPr lang="fr-CA" sz="2000" dirty="0" smtClean="0"/>
              <a:t>Humidification inappropriée.</a:t>
            </a:r>
            <a:endParaRPr lang="en-US" sz="2000" dirty="0" smtClean="0"/>
          </a:p>
          <a:p>
            <a:pPr lvl="2"/>
            <a:r>
              <a:rPr lang="fr-CA" sz="2000" dirty="0" smtClean="0"/>
              <a:t>Nettoyage ou entretien inappropriés.</a:t>
            </a:r>
            <a:endParaRPr lang="en-US" sz="2000" dirty="0" smtClean="0"/>
          </a:p>
          <a:p>
            <a:pPr lvl="1"/>
            <a:r>
              <a:rPr lang="fr-CA" sz="2400" dirty="0" smtClean="0"/>
              <a:t>Problèmes de logistique :</a:t>
            </a:r>
            <a:endParaRPr lang="en-US" sz="2400" dirty="0" smtClean="0"/>
          </a:p>
          <a:p>
            <a:pPr lvl="2"/>
            <a:r>
              <a:rPr lang="fr-CA" sz="2000" dirty="0" smtClean="0"/>
              <a:t>Problèmes avec le convertisseur du camion (nécessaire pour l’utilisation de l’appareil PAP) et restrictions concernant      	          la marche au ralenti.</a:t>
            </a:r>
            <a:endParaRPr lang="en-US" sz="2000" dirty="0" smtClean="0"/>
          </a:p>
          <a:p>
            <a:pPr lvl="2"/>
            <a:r>
              <a:rPr lang="fr-CA" sz="2000" dirty="0" smtClean="0"/>
              <a:t>Problèmes d’équipement sur la route.</a:t>
            </a:r>
            <a:endParaRPr lang="en-US" sz="2000" dirty="0" smtClean="0"/>
          </a:p>
          <a:p>
            <a:pPr lvl="2"/>
            <a:r>
              <a:rPr lang="fr-CA" sz="2000" dirty="0" smtClean="0"/>
              <a:t>Accès aux fournitures ou à l’entretien de l’appareil.</a:t>
            </a:r>
            <a:endParaRPr lang="en-US" sz="2000" dirty="0" smtClean="0"/>
          </a:p>
          <a:p>
            <a:pPr lvl="2">
              <a:buFont typeface="Arial" charset="0"/>
              <a:buNone/>
            </a:pPr>
            <a:endParaRPr lang="en-US" dirty="0" smtClean="0"/>
          </a:p>
          <a:p>
            <a:endParaRPr lang="en-US" dirty="0" smtClean="0"/>
          </a:p>
        </p:txBody>
      </p:sp>
      <p:sp>
        <p:nvSpPr>
          <p:cNvPr id="166916" name="Rectangle 7"/>
          <p:cNvSpPr>
            <a:spLocks noChangeArrowheads="1"/>
          </p:cNvSpPr>
          <p:nvPr>
            <p:custDataLst>
              <p:tags r:id="rId4"/>
            </p:custDataLst>
          </p:nvPr>
        </p:nvSpPr>
        <p:spPr bwMode="auto">
          <a:xfrm>
            <a:off x="7315200" y="6167438"/>
            <a:ext cx="1905000" cy="461962"/>
          </a:xfrm>
          <a:prstGeom prst="rect">
            <a:avLst/>
          </a:prstGeom>
          <a:noFill/>
          <a:ln w="9525">
            <a:noFill/>
            <a:miter lim="800000"/>
            <a:headEnd/>
            <a:tailEnd/>
          </a:ln>
        </p:spPr>
        <p:txBody>
          <a:bodyPr>
            <a:spAutoFit/>
          </a:bodyPr>
          <a:lstStyle/>
          <a:p>
            <a:r>
              <a:rPr lang="fr-CA" sz="800" dirty="0"/>
              <a:t>Adaptateur de courant continu</a:t>
            </a:r>
            <a:endParaRPr lang="en-US" sz="800" dirty="0"/>
          </a:p>
          <a:p>
            <a:r>
              <a:rPr lang="fr-CA" sz="800" i="1" dirty="0"/>
              <a:t>Utilisé avec l’autorisation de </a:t>
            </a:r>
            <a:r>
              <a:rPr lang="fr-CA" sz="800" i="1" dirty="0" err="1"/>
              <a:t>Respironics</a:t>
            </a:r>
            <a:r>
              <a:rPr lang="fr-CA" sz="800" i="1" dirty="0"/>
              <a:t> </a:t>
            </a:r>
            <a:r>
              <a:rPr lang="fr-CA" sz="800" i="1" dirty="0" err="1"/>
              <a:t>inc</a:t>
            </a:r>
            <a:r>
              <a:rPr lang="fr-CA" sz="800" i="1" dirty="0"/>
              <a:t>., </a:t>
            </a:r>
            <a:r>
              <a:rPr lang="fr-CA" sz="800" i="1" dirty="0" err="1"/>
              <a:t>Murrysville</a:t>
            </a:r>
            <a:r>
              <a:rPr lang="fr-CA" sz="800" i="1" dirty="0"/>
              <a:t>, </a:t>
            </a:r>
            <a:r>
              <a:rPr lang="fr-CA" sz="800" i="1" dirty="0" smtClean="0"/>
              <a:t>PA</a:t>
            </a:r>
            <a:endParaRPr lang="en-US" sz="800" dirty="0"/>
          </a:p>
        </p:txBody>
      </p:sp>
      <p:pic>
        <p:nvPicPr>
          <p:cNvPr id="166917" name="Picture 6" descr="PAP mask fit.jpg"/>
          <p:cNvPicPr>
            <a:picLocks noChangeAspect="1"/>
          </p:cNvPicPr>
          <p:nvPr>
            <p:custDataLst>
              <p:tags r:id="rId5"/>
            </p:custDataLst>
          </p:nvPr>
        </p:nvPicPr>
        <p:blipFill>
          <a:blip r:embed="rId9" cstate="print"/>
          <a:srcRect/>
          <a:stretch>
            <a:fillRect/>
          </a:stretch>
        </p:blipFill>
        <p:spPr bwMode="auto">
          <a:xfrm>
            <a:off x="6096000" y="2324100"/>
            <a:ext cx="26670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4" name="Picture 6" descr="outweigh.jpg"/>
          <p:cNvPicPr>
            <a:picLocks noChangeAspect="1"/>
          </p:cNvPicPr>
          <p:nvPr>
            <p:custDataLst>
              <p:tags r:id="rId1"/>
            </p:custDataLst>
          </p:nvPr>
        </p:nvPicPr>
        <p:blipFill>
          <a:blip r:embed="rId7" cstate="print"/>
          <a:srcRect/>
          <a:stretch>
            <a:fillRect/>
          </a:stretch>
        </p:blipFill>
        <p:spPr bwMode="auto">
          <a:xfrm>
            <a:off x="6934200" y="3657600"/>
            <a:ext cx="1751013" cy="1312863"/>
          </a:xfrm>
          <a:prstGeom prst="rect">
            <a:avLst/>
          </a:prstGeom>
          <a:noFill/>
          <a:ln w="9525">
            <a:noFill/>
            <a:miter lim="800000"/>
            <a:headEnd/>
            <a:tailEnd/>
          </a:ln>
        </p:spPr>
      </p:pic>
      <p:pic>
        <p:nvPicPr>
          <p:cNvPr id="168963" name="Picture 5" descr="chains.jpg"/>
          <p:cNvPicPr>
            <a:picLocks noChangeAspect="1"/>
          </p:cNvPicPr>
          <p:nvPr>
            <p:custDataLst>
              <p:tags r:id="rId2"/>
            </p:custDataLst>
          </p:nvPr>
        </p:nvPicPr>
        <p:blipFill>
          <a:blip r:embed="rId8" cstate="print"/>
          <a:srcRect/>
          <a:stretch>
            <a:fillRect/>
          </a:stretch>
        </p:blipFill>
        <p:spPr bwMode="auto">
          <a:xfrm>
            <a:off x="7010400" y="2286000"/>
            <a:ext cx="1584325" cy="1228725"/>
          </a:xfrm>
          <a:prstGeom prst="rect">
            <a:avLst/>
          </a:prstGeom>
          <a:noFill/>
          <a:ln w="9525">
            <a:noFill/>
            <a:miter lim="800000"/>
            <a:headEnd/>
            <a:tailEnd/>
          </a:ln>
        </p:spPr>
      </p:pic>
      <p:sp>
        <p:nvSpPr>
          <p:cNvPr id="168961" name="Title 1"/>
          <p:cNvSpPr>
            <a:spLocks noGrp="1"/>
          </p:cNvSpPr>
          <p:nvPr>
            <p:ph type="title"/>
            <p:custDataLst>
              <p:tags r:id="rId3"/>
            </p:custDataLst>
          </p:nvPr>
        </p:nvSpPr>
        <p:spPr/>
        <p:txBody>
          <a:bodyPr>
            <a:normAutofit fontScale="90000"/>
          </a:bodyPr>
          <a:lstStyle/>
          <a:p>
            <a:r>
              <a:rPr lang="fr-FR" dirty="0" smtClean="0">
                <a:solidFill>
                  <a:schemeClr val="bg1"/>
                </a:solidFill>
              </a:rPr>
              <a:t>Stratégies pour soutenir et encourager (2 de 7)</a:t>
            </a:r>
            <a:endParaRPr lang="en-US" dirty="0" smtClean="0">
              <a:solidFill>
                <a:schemeClr val="bg1"/>
              </a:solidFill>
            </a:endParaRPr>
          </a:p>
        </p:txBody>
      </p:sp>
      <p:sp>
        <p:nvSpPr>
          <p:cNvPr id="168962" name="Content Placeholder 2"/>
          <p:cNvSpPr>
            <a:spLocks noGrp="1"/>
          </p:cNvSpPr>
          <p:nvPr>
            <p:ph idx="1"/>
            <p:custDataLst>
              <p:tags r:id="rId4"/>
            </p:custDataLst>
          </p:nvPr>
        </p:nvSpPr>
        <p:spPr/>
        <p:txBody>
          <a:bodyPr>
            <a:normAutofit lnSpcReduction="10000"/>
          </a:bodyPr>
          <a:lstStyle/>
          <a:p>
            <a:r>
              <a:rPr lang="fr-CA" sz="2600" dirty="0" smtClean="0"/>
              <a:t>Connaître les raisons du non-respect du</a:t>
            </a:r>
            <a:r>
              <a:rPr lang="fr-CA" sz="2600" dirty="0" smtClean="0">
                <a:solidFill>
                  <a:srgbClr val="FF0000"/>
                </a:solidFill>
              </a:rPr>
              <a:t> </a:t>
            </a:r>
            <a:r>
              <a:rPr lang="fr-CA" sz="2600" dirty="0" smtClean="0"/>
              <a:t>traitement de l’AOS (suite) :</a:t>
            </a:r>
            <a:endParaRPr lang="en-US" sz="2600" i="1" dirty="0" smtClean="0"/>
          </a:p>
          <a:p>
            <a:pPr lvl="1"/>
            <a:r>
              <a:rPr lang="fr-CA" sz="2400" dirty="0" smtClean="0"/>
              <a:t>Problèmes personnels :</a:t>
            </a:r>
            <a:endParaRPr lang="en-US" sz="2400" dirty="0" smtClean="0"/>
          </a:p>
          <a:p>
            <a:pPr lvl="2"/>
            <a:r>
              <a:rPr lang="fr-CA" sz="2000" dirty="0" smtClean="0"/>
              <a:t>Les conducteurs n’aiment pas être branchés à      		     l’appareil PAP.</a:t>
            </a:r>
            <a:endParaRPr lang="en-US" sz="2000" dirty="0" smtClean="0"/>
          </a:p>
          <a:p>
            <a:pPr lvl="2"/>
            <a:r>
              <a:rPr lang="fr-CA" sz="2000" dirty="0" smtClean="0"/>
              <a:t>Ils déplorent un mauvais sommeil ou un sommeil       	  perturbé en raison de l’appareil.</a:t>
            </a:r>
            <a:endParaRPr lang="en-US" sz="2000" dirty="0" smtClean="0"/>
          </a:p>
          <a:p>
            <a:pPr lvl="2"/>
            <a:r>
              <a:rPr lang="fr-CA" sz="2000" dirty="0" smtClean="0"/>
              <a:t>Leur partenaire n’aime pas l’appareil PAP.</a:t>
            </a:r>
            <a:endParaRPr lang="en-US" sz="2000" dirty="0" smtClean="0"/>
          </a:p>
          <a:p>
            <a:pPr lvl="1"/>
            <a:r>
              <a:rPr lang="fr-CA" sz="2400" dirty="0" smtClean="0"/>
              <a:t>Problèmes de motivation :</a:t>
            </a:r>
            <a:endParaRPr lang="en-US" sz="2400" dirty="0" smtClean="0"/>
          </a:p>
          <a:p>
            <a:pPr lvl="2"/>
            <a:r>
              <a:rPr lang="fr-CA" sz="2000" dirty="0" smtClean="0"/>
              <a:t>Les avantages de l’utilisation de l’appareil ne l’emportent pas sur ses désavantages.</a:t>
            </a:r>
            <a:endParaRPr lang="en-US" sz="2000" dirty="0" smtClean="0"/>
          </a:p>
          <a:p>
            <a:pPr lvl="2"/>
            <a:r>
              <a:rPr lang="fr-CA" sz="2000" dirty="0" smtClean="0"/>
              <a:t>Les conducteurs n’aiment pas que les transporteurs exigent qu’ils utilisent l’appareil lorsqu’ils ne sont pas en service.</a:t>
            </a:r>
            <a:endParaRPr lang="en-US" sz="2000" dirty="0" smtClean="0"/>
          </a:p>
          <a:p>
            <a:pPr lvl="2"/>
            <a:endParaRPr lang="en-US" sz="2000" dirty="0" smtClean="0"/>
          </a:p>
          <a:p>
            <a:pPr>
              <a:buFont typeface="Arial" charset="0"/>
              <a:buNone/>
            </a:pP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custDataLst>
              <p:tags r:id="rId1"/>
            </p:custDataLst>
          </p:nvPr>
        </p:nvSpPr>
        <p:spPr/>
        <p:txBody>
          <a:bodyPr/>
          <a:lstStyle/>
          <a:p>
            <a:pPr eaLnBrk="1" hangingPunct="1"/>
            <a:r>
              <a:rPr lang="en-US" dirty="0" smtClean="0">
                <a:solidFill>
                  <a:schemeClr val="bg1"/>
                </a:solidFill>
              </a:rPr>
              <a:t>AOS : </a:t>
            </a:r>
            <a:r>
              <a:rPr lang="en-US" dirty="0" err="1" smtClean="0">
                <a:solidFill>
                  <a:schemeClr val="bg1"/>
                </a:solidFill>
              </a:rPr>
              <a:t>signes</a:t>
            </a:r>
            <a:r>
              <a:rPr lang="en-US" dirty="0" smtClean="0">
                <a:solidFill>
                  <a:schemeClr val="bg1"/>
                </a:solidFill>
              </a:rPr>
              <a:t> et </a:t>
            </a:r>
            <a:r>
              <a:rPr lang="en-US" dirty="0" err="1" smtClean="0">
                <a:solidFill>
                  <a:schemeClr val="bg1"/>
                </a:solidFill>
              </a:rPr>
              <a:t>symptômes</a:t>
            </a:r>
            <a:endParaRPr lang="en-US" dirty="0" smtClean="0">
              <a:solidFill>
                <a:schemeClr val="bg1"/>
              </a:solidFill>
            </a:endParaRPr>
          </a:p>
        </p:txBody>
      </p:sp>
      <p:sp>
        <p:nvSpPr>
          <p:cNvPr id="23554" name="Content Placeholder 4"/>
          <p:cNvSpPr>
            <a:spLocks noGrp="1"/>
          </p:cNvSpPr>
          <p:nvPr>
            <p:ph idx="1"/>
            <p:custDataLst>
              <p:tags r:id="rId2"/>
            </p:custDataLst>
          </p:nvPr>
        </p:nvSpPr>
        <p:spPr>
          <a:xfrm>
            <a:off x="479425" y="1635125"/>
            <a:ext cx="8229600" cy="4525963"/>
          </a:xfrm>
        </p:spPr>
        <p:txBody>
          <a:bodyPr/>
          <a:lstStyle/>
          <a:p>
            <a:r>
              <a:rPr lang="fr-CA" sz="2800" smtClean="0"/>
              <a:t>Ronflement fort et perturbateur</a:t>
            </a:r>
            <a:endParaRPr lang="en-US" sz="2800" smtClean="0"/>
          </a:p>
          <a:p>
            <a:r>
              <a:rPr lang="fr-CA" sz="2800" smtClean="0"/>
              <a:t>Réveil en haletant ou en </a:t>
            </a:r>
            <a:br>
              <a:rPr lang="fr-CA" sz="2800" smtClean="0"/>
            </a:br>
            <a:r>
              <a:rPr lang="fr-CA" sz="2800" smtClean="0"/>
              <a:t>suffoquant</a:t>
            </a:r>
            <a:endParaRPr lang="en-US" sz="2800" smtClean="0"/>
          </a:p>
          <a:p>
            <a:r>
              <a:rPr lang="fr-CA" sz="2800" smtClean="0"/>
              <a:t>Sommeil non réparateur</a:t>
            </a:r>
            <a:endParaRPr lang="en-US" sz="2800" smtClean="0"/>
          </a:p>
          <a:p>
            <a:r>
              <a:rPr lang="fr-CA" sz="2800" smtClean="0"/>
              <a:t>Migraine ou gorge sèche le matin</a:t>
            </a:r>
            <a:endParaRPr lang="en-US" sz="2800" smtClean="0"/>
          </a:p>
          <a:p>
            <a:r>
              <a:rPr lang="fr-CA" sz="2800" smtClean="0"/>
              <a:t>SDE et fatigue</a:t>
            </a:r>
            <a:endParaRPr lang="en-US" sz="2800" smtClean="0"/>
          </a:p>
          <a:p>
            <a:r>
              <a:rPr lang="fr-CA" sz="2800" smtClean="0"/>
              <a:t>Trous de mémoire, pensées </a:t>
            </a:r>
            <a:br>
              <a:rPr lang="fr-CA" sz="2800" smtClean="0"/>
            </a:br>
            <a:r>
              <a:rPr lang="fr-CA" sz="2800" smtClean="0"/>
              <a:t>embrouillées, irritabilité</a:t>
            </a:r>
            <a:endParaRPr lang="en-US" sz="2800" smtClean="0"/>
          </a:p>
          <a:p>
            <a:r>
              <a:rPr lang="fr-CA" sz="2800" smtClean="0"/>
              <a:t>Libido réduite et impuissance</a:t>
            </a:r>
            <a:endParaRPr lang="en-US" sz="2800" smtClean="0"/>
          </a:p>
        </p:txBody>
      </p:sp>
      <p:pic>
        <p:nvPicPr>
          <p:cNvPr id="23555" name="Picture 6" descr="snoring couple.jpg"/>
          <p:cNvPicPr>
            <a:picLocks noChangeAspect="1"/>
          </p:cNvPicPr>
          <p:nvPr>
            <p:custDataLst>
              <p:tags r:id="rId3"/>
            </p:custDataLst>
          </p:nvPr>
        </p:nvPicPr>
        <p:blipFill>
          <a:blip r:embed="rId7" cstate="print"/>
          <a:srcRect/>
          <a:stretch>
            <a:fillRect/>
          </a:stretch>
        </p:blipFill>
        <p:spPr bwMode="auto">
          <a:xfrm>
            <a:off x="6096000" y="1676400"/>
            <a:ext cx="2813050" cy="1866900"/>
          </a:xfrm>
          <a:prstGeom prst="rect">
            <a:avLst/>
          </a:prstGeom>
          <a:noFill/>
          <a:ln w="9525">
            <a:noFill/>
            <a:miter lim="800000"/>
            <a:headEnd/>
            <a:tailEnd/>
          </a:ln>
        </p:spPr>
      </p:pic>
      <p:pic>
        <p:nvPicPr>
          <p:cNvPr id="23556" name="Picture 7"/>
          <p:cNvPicPr>
            <a:picLocks noChangeAspect="1"/>
          </p:cNvPicPr>
          <p:nvPr>
            <p:custDataLst>
              <p:tags r:id="rId4"/>
            </p:custDataLst>
          </p:nvPr>
        </p:nvPicPr>
        <p:blipFill>
          <a:blip r:embed="rId8" cstate="print"/>
          <a:srcRect/>
          <a:stretch>
            <a:fillRect/>
          </a:stretch>
        </p:blipFill>
        <p:spPr bwMode="auto">
          <a:xfrm>
            <a:off x="6402388" y="4648200"/>
            <a:ext cx="2200275" cy="145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custDataLst>
              <p:tags r:id="rId1"/>
            </p:custDataLst>
          </p:nvPr>
        </p:nvSpPr>
        <p:spPr/>
        <p:txBody>
          <a:bodyPr>
            <a:normAutofit fontScale="90000"/>
          </a:bodyPr>
          <a:lstStyle/>
          <a:p>
            <a:r>
              <a:rPr lang="fr-FR" dirty="0" smtClean="0">
                <a:solidFill>
                  <a:schemeClr val="bg1"/>
                </a:solidFill>
              </a:rPr>
              <a:t>Stratégies pour soutenir et encourager (3 de 7)</a:t>
            </a:r>
            <a:endParaRPr lang="en-US" dirty="0" smtClean="0">
              <a:solidFill>
                <a:schemeClr val="bg1"/>
              </a:solidFill>
            </a:endParaRPr>
          </a:p>
        </p:txBody>
      </p:sp>
      <p:sp>
        <p:nvSpPr>
          <p:cNvPr id="171010" name="Content Placeholder 2"/>
          <p:cNvSpPr>
            <a:spLocks noGrp="1"/>
          </p:cNvSpPr>
          <p:nvPr>
            <p:ph idx="1"/>
            <p:custDataLst>
              <p:tags r:id="rId2"/>
            </p:custDataLst>
          </p:nvPr>
        </p:nvSpPr>
        <p:spPr>
          <a:xfrm>
            <a:off x="381000" y="1447800"/>
            <a:ext cx="8229600" cy="4876800"/>
          </a:xfrm>
        </p:spPr>
        <p:txBody>
          <a:bodyPr>
            <a:normAutofit/>
          </a:bodyPr>
          <a:lstStyle/>
          <a:p>
            <a:r>
              <a:rPr lang="fr-CA" sz="2600" dirty="0" smtClean="0"/>
              <a:t>Prendre des mesures avec les conducteurs qui ne se conforment pas :</a:t>
            </a:r>
            <a:endParaRPr lang="en-US" sz="2600" dirty="0" smtClean="0"/>
          </a:p>
          <a:p>
            <a:pPr marL="971550" lvl="1" indent="-514350">
              <a:buFont typeface="Calibri" pitchFamily="34" charset="0"/>
              <a:buAutoNum type="arabicPeriod"/>
            </a:pPr>
            <a:r>
              <a:rPr lang="fr-CA" sz="2100" dirty="0" smtClean="0"/>
              <a:t>Signaler les conducteurs qui ne suivent pas le traitement.</a:t>
            </a:r>
            <a:endParaRPr lang="en-US" sz="2100" dirty="0" smtClean="0"/>
          </a:p>
          <a:p>
            <a:pPr marL="971550" lvl="1" indent="-514350">
              <a:buFont typeface="Calibri" pitchFamily="34" charset="0"/>
              <a:buAutoNum type="arabicPeriod"/>
            </a:pPr>
            <a:r>
              <a:rPr lang="fr-CA" sz="2100" dirty="0" smtClean="0"/>
              <a:t>Donner des avertissements verbaux.</a:t>
            </a:r>
            <a:endParaRPr lang="en-US" sz="2100" dirty="0" smtClean="0"/>
          </a:p>
          <a:p>
            <a:pPr marL="971550" lvl="1" indent="-514350">
              <a:buFont typeface="Calibri" pitchFamily="34" charset="0"/>
              <a:buAutoNum type="arabicPeriod"/>
            </a:pPr>
            <a:r>
              <a:rPr lang="fr-CA" sz="2100" dirty="0" smtClean="0"/>
              <a:t>Déterminer la ou les raisons du non-respect du traitement.</a:t>
            </a:r>
            <a:endParaRPr lang="en-US" sz="2100" dirty="0" smtClean="0"/>
          </a:p>
          <a:p>
            <a:pPr marL="971550" lvl="1" indent="-514350" defTabSz="288000">
              <a:buFont typeface="Calibri" pitchFamily="34" charset="0"/>
              <a:buAutoNum type="arabicPeriod"/>
            </a:pPr>
            <a:r>
              <a:rPr lang="fr-CA" sz="2100" dirty="0" smtClean="0"/>
              <a:t>Travailler avec les conducteurs pour résoudre le ou les 	problèmes :</a:t>
            </a:r>
          </a:p>
          <a:p>
            <a:pPr lvl="2"/>
            <a:r>
              <a:rPr lang="fr-CA" sz="2100" dirty="0" smtClean="0"/>
              <a:t>Problèmes techniques.</a:t>
            </a:r>
            <a:endParaRPr lang="en-US" sz="2100" dirty="0" smtClean="0"/>
          </a:p>
          <a:p>
            <a:pPr lvl="2"/>
            <a:r>
              <a:rPr lang="fr-CA" sz="2100" dirty="0" smtClean="0"/>
              <a:t>Problèmes de motivation.</a:t>
            </a:r>
            <a:endParaRPr lang="en-US" sz="2100" dirty="0" smtClean="0"/>
          </a:p>
          <a:p>
            <a:pPr marL="971550" lvl="1" indent="-514350" defTabSz="288000">
              <a:buFont typeface="Calibri" pitchFamily="34" charset="0"/>
              <a:buAutoNum type="arabicPeriod"/>
            </a:pPr>
            <a:r>
              <a:rPr lang="fr-CA" sz="2100" dirty="0" smtClean="0"/>
              <a:t>Imposer des restrictions temporaires à la conduite. </a:t>
            </a:r>
            <a:endParaRPr lang="en-US" sz="2100" dirty="0" smtClean="0"/>
          </a:p>
          <a:p>
            <a:pPr marL="971550" lvl="1" indent="-514350">
              <a:buFont typeface="Calibri" pitchFamily="34" charset="0"/>
              <a:buAutoNum type="arabicPeriod"/>
            </a:pPr>
            <a:r>
              <a:rPr lang="fr-CA" sz="2100" dirty="0" smtClean="0"/>
              <a:t>Offrir de la formation continue et du soutien.</a:t>
            </a:r>
            <a:endParaRPr lang="en-US" sz="2100" dirty="0" smtClean="0"/>
          </a:p>
          <a:p>
            <a:pPr marL="971550" lvl="1" indent="-514350">
              <a:buFont typeface="Calibri" pitchFamily="34" charset="0"/>
              <a:buAutoNum type="arabicPeriod"/>
            </a:pPr>
            <a:r>
              <a:rPr lang="fr-CA" sz="2100" dirty="0" smtClean="0"/>
              <a:t>Congédier le conducteur ou réattribuer le travail.</a:t>
            </a:r>
            <a:endParaRPr lang="en-US" sz="2100" dirty="0" smtClean="0"/>
          </a:p>
          <a:p>
            <a:pPr marL="971550" lvl="1" indent="-514350"/>
            <a:endParaRPr lang="en-US" sz="2400" dirty="0" smtClean="0"/>
          </a:p>
          <a:p>
            <a:pPr marL="971550" lvl="1" indent="-514350"/>
            <a:endParaRPr lang="en-US" sz="24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10" descr="http://www.mrl.respironics.com/images/1012975DCPwrAdaptPkg_WbMn.jpg"/>
          <p:cNvPicPr>
            <a:picLocks noChangeAspect="1" noChangeArrowheads="1"/>
          </p:cNvPicPr>
          <p:nvPr>
            <p:custDataLst>
              <p:tags r:id="rId1"/>
            </p:custDataLst>
          </p:nvPr>
        </p:nvPicPr>
        <p:blipFill>
          <a:blip r:embed="rId7" cstate="print"/>
          <a:srcRect/>
          <a:stretch>
            <a:fillRect/>
          </a:stretch>
        </p:blipFill>
        <p:spPr bwMode="auto">
          <a:xfrm>
            <a:off x="6553200" y="2438400"/>
            <a:ext cx="2590800" cy="1943100"/>
          </a:xfrm>
          <a:prstGeom prst="rect">
            <a:avLst/>
          </a:prstGeom>
          <a:noFill/>
          <a:ln w="9525">
            <a:noFill/>
            <a:miter lim="800000"/>
            <a:headEnd/>
            <a:tailEnd/>
          </a:ln>
        </p:spPr>
      </p:pic>
      <p:sp>
        <p:nvSpPr>
          <p:cNvPr id="173058" name="Title 1"/>
          <p:cNvSpPr>
            <a:spLocks noGrp="1"/>
          </p:cNvSpPr>
          <p:nvPr>
            <p:ph type="title"/>
            <p:custDataLst>
              <p:tags r:id="rId2"/>
            </p:custDataLst>
          </p:nvPr>
        </p:nvSpPr>
        <p:spPr/>
        <p:txBody>
          <a:bodyPr>
            <a:normAutofit fontScale="90000"/>
          </a:bodyPr>
          <a:lstStyle/>
          <a:p>
            <a:pPr eaLnBrk="1" hangingPunct="1">
              <a:lnSpc>
                <a:spcPts val="4575"/>
              </a:lnSpc>
            </a:pPr>
            <a:r>
              <a:rPr lang="fr-FR" dirty="0" smtClean="0">
                <a:solidFill>
                  <a:schemeClr val="bg1"/>
                </a:solidFill>
              </a:rPr>
              <a:t>Stratégies pour soutenir et encourager (4 de 7)</a:t>
            </a:r>
            <a:endParaRPr lang="en-US" dirty="0" smtClean="0">
              <a:solidFill>
                <a:schemeClr val="bg1"/>
              </a:solidFill>
            </a:endParaRPr>
          </a:p>
        </p:txBody>
      </p:sp>
      <p:sp>
        <p:nvSpPr>
          <p:cNvPr id="173059" name="Content Placeholder 2"/>
          <p:cNvSpPr>
            <a:spLocks noGrp="1"/>
          </p:cNvSpPr>
          <p:nvPr>
            <p:ph idx="1"/>
            <p:custDataLst>
              <p:tags r:id="rId3"/>
            </p:custDataLst>
          </p:nvPr>
        </p:nvSpPr>
        <p:spPr>
          <a:xfrm>
            <a:off x="457200" y="1600200"/>
            <a:ext cx="7581900" cy="4093428"/>
          </a:xfrm>
        </p:spPr>
        <p:txBody>
          <a:bodyPr>
            <a:spAutoFit/>
          </a:bodyPr>
          <a:lstStyle/>
          <a:p>
            <a:r>
              <a:rPr lang="fr-CA" dirty="0" smtClean="0"/>
              <a:t>Les gestionnaires des transporteurs peuvent aider à :</a:t>
            </a:r>
            <a:endParaRPr lang="en-US" dirty="0" smtClean="0"/>
          </a:p>
          <a:p>
            <a:pPr lvl="1"/>
            <a:r>
              <a:rPr lang="fr-CA" sz="2000" dirty="0" smtClean="0"/>
              <a:t>Prendre des mesures pour que des convertisseurs soient installés dans la couchette afin d’alimenter l’appareil PAP.</a:t>
            </a:r>
            <a:endParaRPr lang="en-US" sz="2000" dirty="0" smtClean="0"/>
          </a:p>
          <a:p>
            <a:pPr lvl="1"/>
            <a:r>
              <a:rPr lang="fr-CA" sz="2000" dirty="0" smtClean="0"/>
              <a:t>Aviser les conducteurs des endroits où </a:t>
            </a:r>
            <a:br>
              <a:rPr lang="fr-CA" sz="2000" dirty="0" smtClean="0"/>
            </a:br>
            <a:r>
              <a:rPr lang="fr-CA" sz="2000" dirty="0" smtClean="0"/>
              <a:t>il y a des interdictions de marche au ralenti.</a:t>
            </a:r>
            <a:endParaRPr lang="en-US" sz="2000" dirty="0" smtClean="0"/>
          </a:p>
          <a:p>
            <a:pPr lvl="1"/>
            <a:r>
              <a:rPr lang="fr-CA" sz="2000" dirty="0" smtClean="0"/>
              <a:t>Trouver les fournisseurs d’appareils lorsque les	 conducteurs sont sur la route (équipement, réparations,	 pièces de rechange).</a:t>
            </a:r>
            <a:endParaRPr lang="en-US" sz="2000" dirty="0" smtClean="0"/>
          </a:p>
          <a:p>
            <a:pPr lvl="1"/>
            <a:r>
              <a:rPr lang="fr-CA" sz="2000" dirty="0" smtClean="0"/>
              <a:t>Faire du programme de gestion de la fatigue</a:t>
            </a:r>
            <a:r>
              <a:rPr lang="en-US" sz="2000" dirty="0" smtClean="0"/>
              <a:t> un </a:t>
            </a:r>
            <a:r>
              <a:rPr lang="en-US" sz="2000" dirty="0" err="1" smtClean="0"/>
              <a:t>succès</a:t>
            </a:r>
            <a:r>
              <a:rPr lang="en-US" sz="2000" dirty="0" smtClean="0"/>
              <a:t> </a:t>
            </a:r>
            <a:r>
              <a:rPr lang="fr-CA" sz="2000" dirty="0" smtClean="0"/>
              <a:t>en unissant leurs efforts à ceux des conducteurs.</a:t>
            </a:r>
            <a:endParaRPr lang="en-US" sz="2000" dirty="0" smtClean="0"/>
          </a:p>
        </p:txBody>
      </p:sp>
      <p:sp>
        <p:nvSpPr>
          <p:cNvPr id="173060" name="Rectangle 7"/>
          <p:cNvSpPr>
            <a:spLocks noChangeArrowheads="1"/>
          </p:cNvSpPr>
          <p:nvPr>
            <p:custDataLst>
              <p:tags r:id="rId4"/>
            </p:custDataLst>
          </p:nvPr>
        </p:nvSpPr>
        <p:spPr bwMode="auto">
          <a:xfrm>
            <a:off x="7086600" y="4343400"/>
            <a:ext cx="1905000" cy="708025"/>
          </a:xfrm>
          <a:prstGeom prst="rect">
            <a:avLst/>
          </a:prstGeom>
          <a:noFill/>
          <a:ln w="9525">
            <a:noFill/>
            <a:miter lim="800000"/>
            <a:headEnd/>
            <a:tailEnd/>
          </a:ln>
        </p:spPr>
        <p:txBody>
          <a:bodyPr>
            <a:spAutoFit/>
          </a:bodyPr>
          <a:lstStyle/>
          <a:p>
            <a:r>
              <a:rPr lang="fr-CA" sz="1000" dirty="0"/>
              <a:t>Adaptateur de courant continu</a:t>
            </a:r>
            <a:endParaRPr lang="en-US" sz="1000" dirty="0"/>
          </a:p>
          <a:p>
            <a:r>
              <a:rPr lang="fr-CA" sz="1000" i="1" dirty="0"/>
              <a:t>Utilisé avec l’autorisation de </a:t>
            </a:r>
            <a:r>
              <a:rPr lang="fr-CA" sz="1000" i="1" dirty="0" err="1"/>
              <a:t>Respironics</a:t>
            </a:r>
            <a:r>
              <a:rPr lang="fr-CA" sz="1000" i="1" dirty="0"/>
              <a:t> </a:t>
            </a:r>
            <a:r>
              <a:rPr lang="fr-CA" sz="1000" i="1" dirty="0" err="1"/>
              <a:t>inc</a:t>
            </a:r>
            <a:r>
              <a:rPr lang="fr-CA" sz="1000" i="1" dirty="0"/>
              <a:t>., </a:t>
            </a:r>
            <a:r>
              <a:rPr lang="fr-CA" sz="1000" i="1" dirty="0" err="1"/>
              <a:t>Murrysville</a:t>
            </a:r>
            <a:r>
              <a:rPr lang="fr-CA" sz="1000" i="1" dirty="0"/>
              <a:t>, PA.</a:t>
            </a:r>
            <a:endParaRPr lang="en-US" sz="10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custDataLst>
              <p:tags r:id="rId1"/>
            </p:custDataLst>
          </p:nvPr>
        </p:nvSpPr>
        <p:spPr/>
        <p:txBody>
          <a:bodyPr/>
          <a:lstStyle/>
          <a:p>
            <a:pPr eaLnBrk="1" hangingPunct="1">
              <a:lnSpc>
                <a:spcPts val="4575"/>
              </a:lnSpc>
            </a:pPr>
            <a:r>
              <a:rPr lang="fr-FR" sz="4000" dirty="0" smtClean="0">
                <a:solidFill>
                  <a:schemeClr val="bg1"/>
                </a:solidFill>
              </a:rPr>
              <a:t>Stratégies pour soutenir et encourager (5 de 7)</a:t>
            </a:r>
            <a:endParaRPr lang="en-US" sz="4000" dirty="0" smtClean="0">
              <a:solidFill>
                <a:schemeClr val="bg1"/>
              </a:solidFill>
            </a:endParaRPr>
          </a:p>
        </p:txBody>
      </p:sp>
      <p:sp>
        <p:nvSpPr>
          <p:cNvPr id="175106" name="Content Placeholder 2"/>
          <p:cNvSpPr>
            <a:spLocks noGrp="1"/>
          </p:cNvSpPr>
          <p:nvPr>
            <p:ph idx="1"/>
            <p:custDataLst>
              <p:tags r:id="rId2"/>
            </p:custDataLst>
          </p:nvPr>
        </p:nvSpPr>
        <p:spPr>
          <a:xfrm>
            <a:off x="533400" y="1646238"/>
            <a:ext cx="8229600" cy="4525962"/>
          </a:xfrm>
        </p:spPr>
        <p:txBody>
          <a:bodyPr/>
          <a:lstStyle/>
          <a:p>
            <a:r>
              <a:rPr lang="fr-CA" sz="2400" dirty="0" smtClean="0"/>
              <a:t>Un groupe de soutien pour les utilisateurs d’appareils peut être mis sur pied pour que les conducteurs s’aident mutuellement :</a:t>
            </a:r>
            <a:endParaRPr lang="en-US" sz="2400" dirty="0" smtClean="0"/>
          </a:p>
          <a:p>
            <a:pPr lvl="1"/>
            <a:r>
              <a:rPr lang="fr-CA" sz="2000" dirty="0" smtClean="0"/>
              <a:t>Les conducteurs peuvent discuter de leurs expériences, de leurs défis, de leurs solutions, offrir des conseils, etc.</a:t>
            </a:r>
            <a:endParaRPr lang="en-US" sz="2000" dirty="0" smtClean="0"/>
          </a:p>
          <a:p>
            <a:r>
              <a:rPr lang="fr-CA" sz="2400" dirty="0" smtClean="0"/>
              <a:t>Les participants aux groupes de soutien doivent s’investir activement et offrir des conseils aux conducteurs qui ont des difficultés.</a:t>
            </a:r>
            <a:endParaRPr lang="en-US" sz="2400" dirty="0" smtClean="0"/>
          </a:p>
          <a:p>
            <a:r>
              <a:rPr lang="fr-CA" sz="2400" dirty="0" smtClean="0"/>
              <a:t>Les conducteurs qui utilisent les appareils avec succès peuvent offrir une aide précieuse à ceux </a:t>
            </a:r>
            <a:br>
              <a:rPr lang="fr-CA" sz="2400" dirty="0" smtClean="0"/>
            </a:br>
            <a:r>
              <a:rPr lang="fr-CA" sz="2400" dirty="0" smtClean="0"/>
              <a:t>qui commencent le traitement.</a:t>
            </a:r>
            <a:endParaRPr lang="en-US" sz="2400" dirty="0" smtClean="0"/>
          </a:p>
          <a:p>
            <a:r>
              <a:rPr lang="fr-CA" sz="2400" dirty="0" smtClean="0"/>
              <a:t>La surveillance est recommandée.</a:t>
            </a:r>
            <a:endParaRPr lang="en-US" sz="2400" dirty="0" smtClean="0"/>
          </a:p>
        </p:txBody>
      </p:sp>
      <p:pic>
        <p:nvPicPr>
          <p:cNvPr id="175107" name="Picture 5" descr="P:\457407\Working\Documents\Module Content\istock photos\Module 8\PAP mask fit.jpg"/>
          <p:cNvPicPr>
            <a:picLocks noChangeAspect="1" noChangeArrowheads="1"/>
          </p:cNvPicPr>
          <p:nvPr>
            <p:custDataLst>
              <p:tags r:id="rId3"/>
            </p:custDataLst>
          </p:nvPr>
        </p:nvPicPr>
        <p:blipFill>
          <a:blip r:embed="rId6" cstate="print"/>
          <a:srcRect/>
          <a:stretch>
            <a:fillRect/>
          </a:stretch>
        </p:blipFill>
        <p:spPr bwMode="auto">
          <a:xfrm>
            <a:off x="7162800" y="5029200"/>
            <a:ext cx="1704975" cy="127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custDataLst>
              <p:tags r:id="rId1"/>
            </p:custDataLst>
          </p:nvPr>
        </p:nvSpPr>
        <p:spPr/>
        <p:txBody>
          <a:bodyPr>
            <a:normAutofit fontScale="90000"/>
          </a:bodyPr>
          <a:lstStyle/>
          <a:p>
            <a:r>
              <a:rPr lang="fr-FR" dirty="0" smtClean="0">
                <a:solidFill>
                  <a:schemeClr val="bg1"/>
                </a:solidFill>
              </a:rPr>
              <a:t>Stratégies pour soutenir et encourager (6 de 7)</a:t>
            </a:r>
            <a:endParaRPr lang="en-US" dirty="0" smtClean="0">
              <a:solidFill>
                <a:schemeClr val="bg1"/>
              </a:solidFill>
            </a:endParaRPr>
          </a:p>
        </p:txBody>
      </p:sp>
      <p:sp>
        <p:nvSpPr>
          <p:cNvPr id="177154" name="Content Placeholder 2"/>
          <p:cNvSpPr>
            <a:spLocks noGrp="1"/>
          </p:cNvSpPr>
          <p:nvPr>
            <p:ph idx="1"/>
            <p:custDataLst>
              <p:tags r:id="rId2"/>
            </p:custDataLst>
          </p:nvPr>
        </p:nvSpPr>
        <p:spPr/>
        <p:txBody>
          <a:bodyPr/>
          <a:lstStyle/>
          <a:p>
            <a:r>
              <a:rPr lang="fr-CA" sz="2600" dirty="0" smtClean="0"/>
              <a:t>Mythes communs et perceptions erronées au sujet du traitement des troubles du sommeil :</a:t>
            </a:r>
            <a:endParaRPr lang="en-US" sz="2600" dirty="0" smtClean="0"/>
          </a:p>
          <a:p>
            <a:pPr lvl="1"/>
            <a:r>
              <a:rPr lang="fr-CA" sz="2400" dirty="0" smtClean="0"/>
              <a:t>Le traitement au moyen d’un appareil PAP  		         perturbe plus le sommeil que l’AOS :</a:t>
            </a:r>
            <a:endParaRPr lang="en-US" sz="2400" dirty="0" smtClean="0"/>
          </a:p>
          <a:p>
            <a:pPr lvl="2"/>
            <a:r>
              <a:rPr lang="fr-CA" sz="2000" dirty="0" smtClean="0"/>
              <a:t>Un équipement approprié, un masque bien ajusté 		          et de bons réglages de l’appareil sont des points essentiels.</a:t>
            </a:r>
            <a:endParaRPr lang="en-US" sz="2000" dirty="0" smtClean="0"/>
          </a:p>
          <a:p>
            <a:pPr lvl="1"/>
            <a:r>
              <a:rPr lang="fr-CA" sz="2400" dirty="0" smtClean="0"/>
              <a:t>Tous les appareils sont similaires :</a:t>
            </a:r>
            <a:endParaRPr lang="en-US" sz="2400" dirty="0" smtClean="0"/>
          </a:p>
          <a:p>
            <a:pPr lvl="2"/>
            <a:r>
              <a:rPr lang="fr-CA" sz="2000" dirty="0" smtClean="0"/>
              <a:t>Il y a de grandes différences entre les types et les marques d’appareils PAP.</a:t>
            </a:r>
            <a:endParaRPr lang="en-US" sz="2000" dirty="0" smtClean="0"/>
          </a:p>
          <a:p>
            <a:pPr lvl="1"/>
            <a:r>
              <a:rPr lang="fr-CA" sz="2400" dirty="0" smtClean="0"/>
              <a:t>Les appareils PAP sont bruyants et dérangeants :</a:t>
            </a:r>
            <a:endParaRPr lang="en-US" sz="2400" dirty="0" smtClean="0"/>
          </a:p>
          <a:p>
            <a:pPr lvl="2"/>
            <a:r>
              <a:rPr lang="fr-CA" sz="2000" dirty="0" smtClean="0"/>
              <a:t>Les appareils actuels sont beaucoup plus silencieux que le ronflement.</a:t>
            </a:r>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custDataLst>
              <p:tags r:id="rId1"/>
            </p:custDataLst>
          </p:nvPr>
        </p:nvSpPr>
        <p:spPr/>
        <p:txBody>
          <a:bodyPr>
            <a:normAutofit fontScale="90000"/>
          </a:bodyPr>
          <a:lstStyle/>
          <a:p>
            <a:r>
              <a:rPr lang="fr-FR" dirty="0" smtClean="0">
                <a:solidFill>
                  <a:schemeClr val="bg1"/>
                </a:solidFill>
              </a:rPr>
              <a:t>Stratégies pour soutenir et encourager (7 de 7)</a:t>
            </a:r>
            <a:endParaRPr lang="en-US" dirty="0" smtClean="0">
              <a:solidFill>
                <a:schemeClr val="bg1"/>
              </a:solidFill>
            </a:endParaRPr>
          </a:p>
        </p:txBody>
      </p:sp>
      <p:sp>
        <p:nvSpPr>
          <p:cNvPr id="179203" name="Content Placeholder 2"/>
          <p:cNvSpPr>
            <a:spLocks noGrp="1"/>
          </p:cNvSpPr>
          <p:nvPr>
            <p:ph idx="1"/>
            <p:custDataLst>
              <p:tags r:id="rId2"/>
            </p:custDataLst>
          </p:nvPr>
        </p:nvSpPr>
        <p:spPr/>
        <p:txBody>
          <a:bodyPr/>
          <a:lstStyle/>
          <a:p>
            <a:r>
              <a:rPr lang="fr-CA" sz="2600" dirty="0" smtClean="0"/>
              <a:t>Mythes communs et perceptions erronées au sujet du traitement des troubles du sommeil</a:t>
            </a:r>
            <a:r>
              <a:rPr lang="fr-CA" sz="2600" i="1" dirty="0" smtClean="0"/>
              <a:t> (suite) </a:t>
            </a:r>
            <a:r>
              <a:rPr lang="fr-CA" sz="2600" dirty="0" smtClean="0"/>
              <a:t>:</a:t>
            </a:r>
            <a:endParaRPr lang="en-US" sz="2600" dirty="0" smtClean="0"/>
          </a:p>
          <a:p>
            <a:pPr lvl="1"/>
            <a:r>
              <a:rPr lang="fr-CA" sz="2400" dirty="0" smtClean="0"/>
              <a:t>Les appareils PAP sont impossibles ou difficiles à utiliser dans le véhicule :</a:t>
            </a:r>
            <a:endParaRPr lang="en-US" sz="2400" dirty="0" smtClean="0"/>
          </a:p>
          <a:p>
            <a:pPr lvl="2"/>
            <a:r>
              <a:rPr lang="fr-CA" sz="2000" dirty="0" smtClean="0"/>
              <a:t>La technologie permet l’utilisation de l’appareil dans le véhicule</a:t>
            </a:r>
            <a:r>
              <a:rPr lang="fr-CA" sz="1800" dirty="0" smtClean="0"/>
              <a:t>. </a:t>
            </a:r>
            <a:endParaRPr lang="en-US" sz="1800" dirty="0" smtClean="0"/>
          </a:p>
          <a:p>
            <a:pPr lvl="1"/>
            <a:r>
              <a:rPr lang="fr-CA" sz="2400" dirty="0" smtClean="0"/>
              <a:t>Les patients ayant reçu un diagnostic d’AOS et à qui un traitement avec un appareil PAP a été prescrit devront probablement suivre ce traitement pendant le reste de leur vie :</a:t>
            </a:r>
            <a:endParaRPr lang="en-US" sz="2400" dirty="0" smtClean="0"/>
          </a:p>
          <a:p>
            <a:pPr lvl="2"/>
            <a:r>
              <a:rPr lang="fr-CA" sz="2000" dirty="0" smtClean="0"/>
              <a:t>Un excédent de poids peut augmenter la gravité de l’AOS. </a:t>
            </a:r>
            <a:endParaRPr lang="en-US" sz="2000" dirty="0" smtClean="0"/>
          </a:p>
          <a:p>
            <a:pPr lvl="2"/>
            <a:r>
              <a:rPr lang="fr-CA" sz="2000" dirty="0" smtClean="0"/>
              <a:t>Une perte de poids peut parfois éliminer le besoin d’un appareil PAP.</a:t>
            </a:r>
            <a:endParaRPr lang="en-US" sz="2000" dirty="0" smtClean="0"/>
          </a:p>
          <a:p>
            <a:pPr lvl="2"/>
            <a:endParaRPr lang="en-US" dirty="0" smtClean="0"/>
          </a:p>
          <a:p>
            <a:pPr lvl="2">
              <a:buFont typeface="Arial" charset="0"/>
              <a:buNone/>
            </a:pPr>
            <a:endParaRPr lang="en-US"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custDataLst>
              <p:tags r:id="rId1"/>
            </p:custDataLst>
          </p:nvPr>
        </p:nvSpPr>
        <p:spPr/>
        <p:txBody>
          <a:bodyPr/>
          <a:lstStyle/>
          <a:p>
            <a:r>
              <a:rPr lang="fr-FR" sz="3600" dirty="0" smtClean="0">
                <a:solidFill>
                  <a:schemeClr val="bg1"/>
                </a:solidFill>
              </a:rPr>
              <a:t>Stratégies pour faciliter la modification du comportement des conducteurs (1 de 3)</a:t>
            </a:r>
            <a:endParaRPr lang="en-US" sz="3600" dirty="0" smtClean="0">
              <a:solidFill>
                <a:schemeClr val="bg1"/>
              </a:solidFill>
            </a:endParaRPr>
          </a:p>
        </p:txBody>
      </p:sp>
      <p:sp>
        <p:nvSpPr>
          <p:cNvPr id="3" name="Content Placeholder 2"/>
          <p:cNvSpPr>
            <a:spLocks noGrp="1"/>
          </p:cNvSpPr>
          <p:nvPr>
            <p:ph idx="1"/>
            <p:custDataLst>
              <p:tags r:id="rId2"/>
            </p:custDataLst>
          </p:nvPr>
        </p:nvSpPr>
        <p:spPr/>
        <p:txBody>
          <a:bodyPr/>
          <a:lstStyle/>
          <a:p>
            <a:pPr marL="0" indent="0">
              <a:buFont typeface="Arial" charset="0"/>
              <a:buNone/>
              <a:defRPr/>
            </a:pPr>
            <a:r>
              <a:rPr lang="fr-CA" sz="4000" dirty="0"/>
              <a:t>Rôle du </a:t>
            </a:r>
            <a:r>
              <a:rPr lang="fr-CA" sz="4000" dirty="0" smtClean="0"/>
              <a:t>transporteur :</a:t>
            </a:r>
            <a:endParaRPr lang="en-US" sz="4000" dirty="0"/>
          </a:p>
          <a:p>
            <a:pPr>
              <a:defRPr/>
            </a:pPr>
            <a:r>
              <a:rPr lang="fr-CA" sz="2800" dirty="0" smtClean="0"/>
              <a:t>Implanter une </a:t>
            </a:r>
            <a:r>
              <a:rPr lang="fr-CA" sz="2800" dirty="0"/>
              <a:t>culture </a:t>
            </a:r>
            <a:r>
              <a:rPr lang="fr-CA" sz="2800" dirty="0" smtClean="0"/>
              <a:t>de la sécurité.</a:t>
            </a:r>
            <a:endParaRPr lang="en-US" sz="2800" dirty="0"/>
          </a:p>
          <a:p>
            <a:pPr>
              <a:defRPr/>
            </a:pPr>
            <a:r>
              <a:rPr lang="fr-CA" sz="2800" dirty="0"/>
              <a:t>Donner le bon </a:t>
            </a:r>
            <a:r>
              <a:rPr lang="fr-CA" sz="2800" dirty="0" smtClean="0"/>
              <a:t>exemple.</a:t>
            </a:r>
            <a:endParaRPr lang="en-US" sz="2800" dirty="0"/>
          </a:p>
          <a:p>
            <a:pPr>
              <a:defRPr/>
            </a:pPr>
            <a:r>
              <a:rPr lang="fr-CA" sz="2800" dirty="0"/>
              <a:t>Évaluer les </a:t>
            </a:r>
            <a:r>
              <a:rPr lang="fr-CA" sz="2800" dirty="0" smtClean="0"/>
              <a:t>besoins.</a:t>
            </a:r>
            <a:endParaRPr lang="en-US" sz="2800" dirty="0"/>
          </a:p>
          <a:p>
            <a:pPr>
              <a:defRPr/>
            </a:pPr>
            <a:r>
              <a:rPr lang="fr-CA" sz="2800" dirty="0" smtClean="0"/>
              <a:t>Élaborer un </a:t>
            </a:r>
            <a:r>
              <a:rPr lang="fr-CA" sz="2800" dirty="0"/>
              <a:t>plan </a:t>
            </a:r>
            <a:r>
              <a:rPr lang="fr-CA" sz="2800" dirty="0" smtClean="0"/>
              <a:t>d’action.</a:t>
            </a:r>
            <a:endParaRPr lang="en-US" sz="2800" dirty="0"/>
          </a:p>
          <a:p>
            <a:pPr>
              <a:defRPr/>
            </a:pPr>
            <a:r>
              <a:rPr lang="fr-CA" sz="2800" dirty="0"/>
              <a:t>Mettre en œuvre un programme dans un environnement </a:t>
            </a:r>
            <a:r>
              <a:rPr lang="fr-CA" sz="2800" dirty="0" smtClean="0"/>
              <a:t>favorable.</a:t>
            </a:r>
            <a:endParaRPr lang="en-US" sz="2800" dirty="0"/>
          </a:p>
          <a:p>
            <a:pPr>
              <a:defRPr/>
            </a:pPr>
            <a:r>
              <a:rPr lang="fr-CA" sz="2800" dirty="0"/>
              <a:t>Évaluer et améliorer le </a:t>
            </a:r>
            <a:r>
              <a:rPr lang="fr-CA" sz="2800" dirty="0" smtClean="0"/>
              <a:t>programme.</a:t>
            </a:r>
            <a:endParaRPr lang="en-US" sz="2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p:cNvSpPr>
            <a:spLocks noGrp="1"/>
          </p:cNvSpPr>
          <p:nvPr>
            <p:ph type="title"/>
            <p:custDataLst>
              <p:tags r:id="rId1"/>
            </p:custDataLst>
          </p:nvPr>
        </p:nvSpPr>
        <p:spPr/>
        <p:txBody>
          <a:bodyPr/>
          <a:lstStyle/>
          <a:p>
            <a:r>
              <a:rPr lang="fr-FR" sz="3200" dirty="0" smtClean="0">
                <a:solidFill>
                  <a:schemeClr val="bg1"/>
                </a:solidFill>
              </a:rPr>
              <a:t>Stratégies pour faciliter la modification du comportement des conducteurs (2 de 3)</a:t>
            </a:r>
            <a:endParaRPr lang="en-US" sz="3200" dirty="0" smtClean="0">
              <a:solidFill>
                <a:schemeClr val="bg1"/>
              </a:solidFill>
            </a:endParaRPr>
          </a:p>
        </p:txBody>
      </p:sp>
      <p:sp>
        <p:nvSpPr>
          <p:cNvPr id="183298" name="Content Placeholder 2"/>
          <p:cNvSpPr>
            <a:spLocks noGrp="1"/>
          </p:cNvSpPr>
          <p:nvPr>
            <p:ph idx="1"/>
            <p:custDataLst>
              <p:tags r:id="rId2"/>
            </p:custDataLst>
          </p:nvPr>
        </p:nvSpPr>
        <p:spPr>
          <a:xfrm>
            <a:off x="457200" y="1524000"/>
            <a:ext cx="8458200" cy="4525963"/>
          </a:xfrm>
        </p:spPr>
        <p:txBody>
          <a:bodyPr/>
          <a:lstStyle/>
          <a:p>
            <a:pPr marL="0" indent="0">
              <a:buFont typeface="Arial" charset="0"/>
              <a:buNone/>
            </a:pPr>
            <a:r>
              <a:rPr lang="fr-CA" dirty="0" smtClean="0"/>
              <a:t>Conseils pour la gestion des troubles du sommeil chez les conducteurs de véhicules lourds :</a:t>
            </a:r>
            <a:endParaRPr lang="en-US" sz="2800" dirty="0" smtClean="0"/>
          </a:p>
          <a:p>
            <a:pPr marL="0" indent="0"/>
            <a:r>
              <a:rPr lang="fr-CA" sz="2400" dirty="0" smtClean="0"/>
              <a:t> Améliorer leurs connaissances et les sensibiliser.</a:t>
            </a:r>
            <a:endParaRPr lang="en-US" sz="2400" dirty="0" smtClean="0"/>
          </a:p>
          <a:p>
            <a:pPr marL="0" indent="0"/>
            <a:r>
              <a:rPr lang="fr-CA" sz="2400" dirty="0" smtClean="0"/>
              <a:t> Les aider à surmonter leur ambivalence.</a:t>
            </a:r>
            <a:endParaRPr lang="en-US" sz="2400" dirty="0" smtClean="0"/>
          </a:p>
          <a:p>
            <a:pPr marL="0" indent="0"/>
            <a:r>
              <a:rPr lang="fr-CA" sz="2400" dirty="0" smtClean="0"/>
              <a:t> Viser des comportements précis :</a:t>
            </a:r>
            <a:endParaRPr lang="en-US" sz="2400" dirty="0" smtClean="0"/>
          </a:p>
          <a:p>
            <a:pPr lvl="1"/>
            <a:r>
              <a:rPr lang="fr-CA" sz="2000" dirty="0" smtClean="0"/>
              <a:t>S’assurer du respect du traitement à l’aide de l’appareil PAP.</a:t>
            </a:r>
            <a:endParaRPr lang="en-US" sz="2000" dirty="0" smtClean="0"/>
          </a:p>
          <a:p>
            <a:pPr lvl="1"/>
            <a:r>
              <a:rPr lang="fr-CA" sz="2000" dirty="0" smtClean="0"/>
              <a:t>Communiquer avec le personnel.</a:t>
            </a:r>
            <a:endParaRPr lang="en-US" sz="2000" dirty="0" smtClean="0"/>
          </a:p>
          <a:p>
            <a:pPr marL="0" indent="0"/>
            <a:r>
              <a:rPr lang="fr-CA" sz="2400" dirty="0" smtClean="0"/>
              <a:t> Fixer des objectifs précis :</a:t>
            </a:r>
            <a:endParaRPr lang="en-US" sz="2400" dirty="0" smtClean="0"/>
          </a:p>
          <a:p>
            <a:pPr lvl="1"/>
            <a:r>
              <a:rPr lang="fr-CA" sz="2000" dirty="0" smtClean="0"/>
              <a:t>Augmenter l’utilisation de l’appareil PAP.</a:t>
            </a:r>
            <a:endParaRPr lang="en-US" sz="2000" dirty="0" smtClean="0"/>
          </a:p>
          <a:p>
            <a:pPr lvl="1"/>
            <a:r>
              <a:rPr lang="fr-CA" sz="2000" dirty="0" smtClean="0"/>
              <a:t>Encourager l’exercice physique ou l’amélioration de l’alimentation.</a:t>
            </a:r>
            <a:endParaRPr lang="en-US" sz="2000" dirty="0" smtClean="0"/>
          </a:p>
          <a:p>
            <a:pPr marL="0" indent="0"/>
            <a:r>
              <a:rPr lang="fr-CA" sz="2400" dirty="0" smtClean="0"/>
              <a:t> Fournir un soutien social.</a:t>
            </a:r>
            <a:endParaRPr lang="en-US" sz="24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custDataLst>
              <p:tags r:id="rId1"/>
            </p:custDataLst>
          </p:nvPr>
        </p:nvSpPr>
        <p:spPr>
          <a:xfrm>
            <a:off x="304800" y="228600"/>
            <a:ext cx="8534400" cy="1143000"/>
          </a:xfrm>
        </p:spPr>
        <p:txBody>
          <a:bodyPr>
            <a:normAutofit fontScale="90000"/>
          </a:bodyPr>
          <a:lstStyle/>
          <a:p>
            <a:r>
              <a:rPr lang="fr-FR" sz="3600" dirty="0" smtClean="0">
                <a:solidFill>
                  <a:schemeClr val="bg1"/>
                </a:solidFill>
              </a:rPr>
              <a:t>Stratégies pour faciliter la modification </a:t>
            </a:r>
            <a:br>
              <a:rPr lang="fr-FR" sz="3600" dirty="0" smtClean="0">
                <a:solidFill>
                  <a:schemeClr val="bg1"/>
                </a:solidFill>
              </a:rPr>
            </a:br>
            <a:r>
              <a:rPr lang="fr-FR" sz="3600" dirty="0" smtClean="0">
                <a:solidFill>
                  <a:schemeClr val="bg1"/>
                </a:solidFill>
              </a:rPr>
              <a:t>du comportement des conducteurs (3 de 3)</a:t>
            </a:r>
          </a:p>
        </p:txBody>
      </p:sp>
      <p:sp>
        <p:nvSpPr>
          <p:cNvPr id="185346" name="TextBox 3"/>
          <p:cNvSpPr txBox="1">
            <a:spLocks noChangeArrowheads="1"/>
          </p:cNvSpPr>
          <p:nvPr>
            <p:custDataLst>
              <p:tags r:id="rId2"/>
            </p:custDataLst>
          </p:nvPr>
        </p:nvSpPr>
        <p:spPr bwMode="auto">
          <a:xfrm>
            <a:off x="609600" y="1654175"/>
            <a:ext cx="6096000" cy="461665"/>
          </a:xfrm>
          <a:prstGeom prst="rect">
            <a:avLst/>
          </a:prstGeom>
          <a:noFill/>
          <a:ln w="9525">
            <a:noFill/>
            <a:miter lim="800000"/>
            <a:headEnd/>
            <a:tailEnd/>
          </a:ln>
        </p:spPr>
        <p:txBody>
          <a:bodyPr wrap="square">
            <a:spAutoFit/>
          </a:bodyPr>
          <a:lstStyle/>
          <a:p>
            <a:r>
              <a:rPr lang="fr-CA" sz="2400" dirty="0"/>
              <a:t>Étapes </a:t>
            </a:r>
            <a:r>
              <a:rPr lang="fr-CA" sz="2400" dirty="0" smtClean="0"/>
              <a:t>d’un changement de comportement</a:t>
            </a:r>
            <a:endParaRPr lang="en-US" sz="2400" dirty="0"/>
          </a:p>
        </p:txBody>
      </p:sp>
      <p:pic>
        <p:nvPicPr>
          <p:cNvPr id="6" name="Image 5" descr="Image3.png"/>
          <p:cNvPicPr>
            <a:picLocks noChangeAspect="1"/>
          </p:cNvPicPr>
          <p:nvPr/>
        </p:nvPicPr>
        <p:blipFill>
          <a:blip r:embed="rId5" cstate="print"/>
          <a:stretch>
            <a:fillRect/>
          </a:stretch>
        </p:blipFill>
        <p:spPr>
          <a:xfrm>
            <a:off x="1428561" y="1600200"/>
            <a:ext cx="6648639" cy="5225778"/>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custDataLst>
              <p:tags r:id="rId1"/>
            </p:custDataLst>
          </p:nvPr>
        </p:nvSpPr>
        <p:spPr/>
        <p:txBody>
          <a:bodyPr/>
          <a:lstStyle/>
          <a:p>
            <a:r>
              <a:rPr lang="fr-FR" dirty="0" smtClean="0">
                <a:solidFill>
                  <a:schemeClr val="bg1"/>
                </a:solidFill>
              </a:rPr>
              <a:t>Leçon 4 : Évaluation des acquis</a:t>
            </a:r>
            <a:endParaRPr lang="en-US" dirty="0" smtClean="0">
              <a:solidFill>
                <a:schemeClr val="bg1"/>
              </a:solidFill>
            </a:endParaRPr>
          </a:p>
        </p:txBody>
      </p:sp>
      <p:sp>
        <p:nvSpPr>
          <p:cNvPr id="187394" name="Content Placeholder 1"/>
          <p:cNvSpPr>
            <a:spLocks noGrp="1"/>
          </p:cNvSpPr>
          <p:nvPr>
            <p:ph idx="1"/>
            <p:custDataLst>
              <p:tags r:id="rId2"/>
            </p:custDataLst>
          </p:nvPr>
        </p:nvSpPr>
        <p:spPr>
          <a:xfrm>
            <a:off x="457200" y="1447800"/>
            <a:ext cx="8229600" cy="4525963"/>
          </a:xfrm>
        </p:spPr>
        <p:txBody>
          <a:bodyPr/>
          <a:lstStyle/>
          <a:p>
            <a:pPr marL="514350" indent="-514350">
              <a:buFont typeface="Calibri" pitchFamily="34" charset="0"/>
              <a:buAutoNum type="arabicPeriod"/>
            </a:pPr>
            <a:r>
              <a:rPr lang="fr-CA" sz="2700" dirty="0" smtClean="0"/>
              <a:t>Quelles sont les raisons pour lesquelles des patients ayant récemment reçu un diagnostic d’AOS peuvent avoir de la difficulté à suivre le traitement à l’aide d’un appareil PAP?</a:t>
            </a:r>
            <a:endParaRPr lang="en-US" sz="2700" dirty="0" smtClean="0"/>
          </a:p>
          <a:p>
            <a:pPr marL="914400" lvl="1" indent="-457200">
              <a:buFont typeface="Calibri" pitchFamily="34" charset="0"/>
              <a:buAutoNum type="alphaLcParenR"/>
            </a:pPr>
            <a:r>
              <a:rPr lang="fr-CA" sz="2400" dirty="0" smtClean="0"/>
              <a:t>Un mauvais ajustement du masque.</a:t>
            </a:r>
            <a:endParaRPr lang="en-US" sz="2400" dirty="0" smtClean="0"/>
          </a:p>
          <a:p>
            <a:pPr marL="914400" lvl="1" indent="-457200">
              <a:buFont typeface="Calibri" pitchFamily="34" charset="0"/>
              <a:buAutoNum type="alphaLcParenR"/>
            </a:pPr>
            <a:r>
              <a:rPr lang="fr-CA" sz="2400" dirty="0" smtClean="0"/>
              <a:t>Une humidification inappropriée.</a:t>
            </a:r>
            <a:endParaRPr lang="en-US" sz="2400" dirty="0" smtClean="0"/>
          </a:p>
          <a:p>
            <a:pPr marL="914400" lvl="1" indent="-457200">
              <a:buFont typeface="Calibri" pitchFamily="34" charset="0"/>
              <a:buAutoNum type="alphaLcParenR"/>
            </a:pPr>
            <a:r>
              <a:rPr lang="fr-CA" sz="2400" dirty="0" smtClean="0"/>
              <a:t>La difficulté d’accès aux pièces de rechange et aux accessoires d’un appareil PAP lorsqu’ils sont sur la route. </a:t>
            </a:r>
            <a:endParaRPr lang="en-US" sz="2400" dirty="0" smtClean="0"/>
          </a:p>
          <a:p>
            <a:pPr marL="914400" lvl="1" indent="-457200">
              <a:buFont typeface="Calibri" pitchFamily="34" charset="0"/>
              <a:buAutoNum type="alphaLcParenR"/>
            </a:pPr>
            <a:r>
              <a:rPr lang="fr-CA" sz="2400" dirty="0" smtClean="0"/>
              <a:t>La difficulté de dormir pendant l’adaptation à un nouvel appareil.</a:t>
            </a:r>
            <a:endParaRPr lang="en-US" sz="2400" dirty="0" smtClean="0"/>
          </a:p>
          <a:p>
            <a:pPr marL="914400" lvl="1" indent="-457200">
              <a:buFont typeface="Calibri" pitchFamily="34" charset="0"/>
              <a:buAutoNum type="alphaLcParenR"/>
            </a:pPr>
            <a:r>
              <a:rPr lang="fr-CA" sz="2400" dirty="0" smtClean="0"/>
              <a:t>Toutes ces réponses.</a:t>
            </a:r>
            <a:endParaRPr lang="en-US" sz="24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custDataLst>
              <p:tags r:id="rId1"/>
            </p:custDataLst>
          </p:nvPr>
        </p:nvSpPr>
        <p:spPr/>
        <p:txBody>
          <a:bodyPr/>
          <a:lstStyle/>
          <a:p>
            <a:r>
              <a:rPr lang="fr-FR" sz="4000" dirty="0" smtClean="0">
                <a:solidFill>
                  <a:schemeClr val="bg1"/>
                </a:solidFill>
              </a:rPr>
              <a:t>Leçon 4 : Évaluation des acquis (suite)</a:t>
            </a:r>
            <a:endParaRPr lang="en-US" sz="4000" dirty="0" smtClean="0"/>
          </a:p>
        </p:txBody>
      </p:sp>
      <p:sp>
        <p:nvSpPr>
          <p:cNvPr id="189442" name="Content Placeholder 2"/>
          <p:cNvSpPr>
            <a:spLocks noGrp="1"/>
          </p:cNvSpPr>
          <p:nvPr>
            <p:ph idx="1"/>
            <p:custDataLst>
              <p:tags r:id="rId2"/>
            </p:custDataLst>
          </p:nvPr>
        </p:nvSpPr>
        <p:spPr/>
        <p:txBody>
          <a:bodyPr/>
          <a:lstStyle/>
          <a:p>
            <a:pPr marL="514350" indent="-514350">
              <a:buFont typeface="Calibri" pitchFamily="34" charset="0"/>
              <a:buAutoNum type="arabicPeriod" startAt="2"/>
            </a:pPr>
            <a:r>
              <a:rPr lang="fr-CA" sz="2800" dirty="0" smtClean="0"/>
              <a:t>Comment un transporteur peut-il fournir du soutien et de l’encouragement à ses employés pendant qu’ils sont en phase d’adaptation au traitement de l’AOS avec un appareil PAP?</a:t>
            </a:r>
            <a:endParaRPr lang="en-US" sz="2800" dirty="0" smtClean="0"/>
          </a:p>
          <a:p>
            <a:pPr marL="914400" lvl="1" indent="-457200">
              <a:buFont typeface="Calibri" pitchFamily="34" charset="0"/>
              <a:buAutoNum type="alphaLcParenR"/>
            </a:pPr>
            <a:r>
              <a:rPr lang="fr-CA" sz="2400" dirty="0" smtClean="0"/>
              <a:t>En les aidant à déterminer, à rapporter et à résoudre leurs problèmes de non-respect du traitement.</a:t>
            </a:r>
            <a:endParaRPr lang="en-US" sz="2400" dirty="0" smtClean="0"/>
          </a:p>
          <a:p>
            <a:pPr marL="914400" lvl="1" indent="-457200">
              <a:buFont typeface="Calibri" pitchFamily="34" charset="0"/>
              <a:buAutoNum type="alphaLcParenR"/>
            </a:pPr>
            <a:r>
              <a:rPr lang="fr-CA" sz="2400" dirty="0" smtClean="0"/>
              <a:t>En les formant.</a:t>
            </a:r>
            <a:endParaRPr lang="en-US" sz="2400" dirty="0" smtClean="0"/>
          </a:p>
          <a:p>
            <a:pPr marL="914400" lvl="1" indent="-457200">
              <a:buFont typeface="Calibri" pitchFamily="34" charset="0"/>
              <a:buAutoNum type="alphaLcParenR"/>
            </a:pPr>
            <a:r>
              <a:rPr lang="fr-CA" sz="2400" dirty="0" smtClean="0"/>
              <a:t>En les soutenant.</a:t>
            </a:r>
            <a:endParaRPr lang="en-US" sz="2400" dirty="0" smtClean="0"/>
          </a:p>
          <a:p>
            <a:pPr marL="914400" lvl="1" indent="-457200">
              <a:buFont typeface="Calibri" pitchFamily="34" charset="0"/>
              <a:buAutoNum type="alphaLcParenR"/>
            </a:pPr>
            <a:r>
              <a:rPr lang="fr-CA" sz="2400" dirty="0" smtClean="0"/>
              <a:t>En les congédiant de façon injustifiée.</a:t>
            </a:r>
            <a:endParaRPr lang="en-US" sz="2400" dirty="0" smtClean="0"/>
          </a:p>
          <a:p>
            <a:pPr marL="914400" lvl="1" indent="-457200">
              <a:buFont typeface="Calibri" pitchFamily="34" charset="0"/>
              <a:buAutoNum type="alphaLcParenR"/>
            </a:pPr>
            <a:r>
              <a:rPr lang="fr-CA" sz="2400" dirty="0" smtClean="0"/>
              <a:t>A, b et c.</a:t>
            </a:r>
            <a:endParaRPr lang="en-US" sz="2400" dirty="0" smtClean="0"/>
          </a:p>
          <a:p>
            <a:pPr marL="914400" lvl="1" indent="-457200">
              <a:buFont typeface="Calibri" pitchFamily="34" charset="0"/>
              <a:buAutoNum type="alphaLcParenR"/>
            </a:pPr>
            <a:r>
              <a:rPr lang="fr-CA" sz="2400" dirty="0" smtClean="0"/>
              <a:t>B, c et d.</a:t>
            </a:r>
            <a:endParaRPr lang="en-US"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custDataLst>
              <p:tags r:id="rId1"/>
            </p:custDataLst>
          </p:nvPr>
        </p:nvSpPr>
        <p:spPr/>
        <p:txBody>
          <a:bodyPr>
            <a:normAutofit fontScale="90000"/>
          </a:bodyPr>
          <a:lstStyle/>
          <a:p>
            <a:r>
              <a:rPr lang="fr-FR" dirty="0" smtClean="0">
                <a:solidFill>
                  <a:schemeClr val="bg1"/>
                </a:solidFill>
              </a:rPr>
              <a:t>L’AOS perturbe le sommeil et les fonctions de l’organisme</a:t>
            </a:r>
            <a:endParaRPr lang="en-US" dirty="0" smtClean="0">
              <a:solidFill>
                <a:schemeClr val="bg1"/>
              </a:solidFill>
            </a:endParaRPr>
          </a:p>
        </p:txBody>
      </p:sp>
      <p:sp>
        <p:nvSpPr>
          <p:cNvPr id="25602" name="Rectangle 5"/>
          <p:cNvSpPr>
            <a:spLocks noChangeArrowheads="1"/>
          </p:cNvSpPr>
          <p:nvPr>
            <p:custDataLst>
              <p:tags r:id="rId2"/>
            </p:custDataLst>
          </p:nvPr>
        </p:nvSpPr>
        <p:spPr bwMode="auto">
          <a:xfrm>
            <a:off x="3505200" y="6192838"/>
            <a:ext cx="3106941" cy="261610"/>
          </a:xfrm>
          <a:prstGeom prst="rect">
            <a:avLst/>
          </a:prstGeom>
          <a:noFill/>
          <a:ln w="9525">
            <a:noFill/>
            <a:miter lim="800000"/>
            <a:headEnd/>
            <a:tailEnd/>
          </a:ln>
        </p:spPr>
        <p:txBody>
          <a:bodyPr wrap="none">
            <a:spAutoFit/>
          </a:bodyPr>
          <a:lstStyle/>
          <a:p>
            <a:r>
              <a:rPr lang="en-US" sz="1100" i="1" dirty="0" err="1" smtClean="0"/>
              <a:t>Utilisé</a:t>
            </a:r>
            <a:r>
              <a:rPr lang="en-US" sz="1100" i="1" dirty="0" smtClean="0"/>
              <a:t> avec </a:t>
            </a:r>
            <a:r>
              <a:rPr lang="en-US" sz="1100" i="1" dirty="0" err="1" smtClean="0"/>
              <a:t>l’autorisation</a:t>
            </a:r>
            <a:r>
              <a:rPr lang="en-US" sz="1100" i="1" dirty="0" smtClean="0"/>
              <a:t> de </a:t>
            </a:r>
            <a:r>
              <a:rPr lang="en-US" sz="1100" i="1" dirty="0" err="1" smtClean="0"/>
              <a:t>ResMed</a:t>
            </a:r>
            <a:r>
              <a:rPr lang="en-US" sz="1100" i="1" dirty="0" smtClean="0"/>
              <a:t>, © 2011</a:t>
            </a:r>
            <a:endParaRPr lang="en-US" sz="1000" dirty="0"/>
          </a:p>
        </p:txBody>
      </p:sp>
      <p:pic>
        <p:nvPicPr>
          <p:cNvPr id="4" name="Shape">
            <a:hlinkClick r:id="" action="ppaction://media"/>
          </p:cNvPr>
          <p:cNvPicPr>
            <a:picLocks noGrp="1" noChangeAspect="1"/>
          </p:cNvPicPr>
          <p:nvPr>
            <p:ph idx="1"/>
            <a:videoFile r:link="rId3"/>
            <p:custDataLst>
              <p:tags r:id="rId4"/>
            </p:custDataLst>
          </p:nvPr>
        </p:nvPicPr>
        <p:blipFill>
          <a:blip r:embed="rId7" cstate="print"/>
          <a:srcRect/>
          <a:stretch>
            <a:fillRect/>
          </a:stretch>
        </p:blipFill>
        <p:spPr>
          <a:xfrm>
            <a:off x="1555750" y="1600200"/>
            <a:ext cx="6034088" cy="45259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custDataLst>
              <p:tags r:id="rId1"/>
            </p:custDataLst>
          </p:nvPr>
        </p:nvSpPr>
        <p:spPr/>
        <p:txBody>
          <a:bodyPr/>
          <a:lstStyle/>
          <a:p>
            <a:r>
              <a:rPr lang="fr-FR" sz="4000" dirty="0" smtClean="0">
                <a:solidFill>
                  <a:schemeClr val="bg1"/>
                </a:solidFill>
              </a:rPr>
              <a:t>Leçon 4 : Évaluation des acquis (suite)</a:t>
            </a:r>
            <a:endParaRPr lang="en-US" sz="4000" dirty="0" smtClean="0"/>
          </a:p>
        </p:txBody>
      </p:sp>
      <p:sp>
        <p:nvSpPr>
          <p:cNvPr id="191490" name="Content Placeholder 2"/>
          <p:cNvSpPr>
            <a:spLocks noGrp="1"/>
          </p:cNvSpPr>
          <p:nvPr>
            <p:ph idx="1"/>
            <p:custDataLst>
              <p:tags r:id="rId2"/>
            </p:custDataLst>
          </p:nvPr>
        </p:nvSpPr>
        <p:spPr>
          <a:xfrm>
            <a:off x="228600" y="1600200"/>
            <a:ext cx="8610600" cy="4525963"/>
          </a:xfrm>
        </p:spPr>
        <p:txBody>
          <a:bodyPr/>
          <a:lstStyle/>
          <a:p>
            <a:pPr marL="514350" indent="-514350">
              <a:buFont typeface="Calibri" pitchFamily="34" charset="0"/>
              <a:buAutoNum type="arabicPeriod" startAt="3"/>
            </a:pPr>
            <a:r>
              <a:rPr lang="fr-CA" dirty="0" smtClean="0"/>
              <a:t>À quel moment un conducteur doit-il être congédié pour non-respect du traitement à l’aide d’un appareil PAP?</a:t>
            </a:r>
            <a:endParaRPr lang="en-US" sz="2800" dirty="0" smtClean="0"/>
          </a:p>
          <a:p>
            <a:pPr marL="914400" lvl="1" indent="-457200">
              <a:buFont typeface="Calibri" pitchFamily="34" charset="0"/>
              <a:buAutoNum type="alphaLcParenR"/>
            </a:pPr>
            <a:r>
              <a:rPr lang="fr-CA" sz="2400" dirty="0" smtClean="0"/>
              <a:t>Après avoir reçu un avertissement verbal.</a:t>
            </a:r>
            <a:endParaRPr lang="en-US" sz="2400" dirty="0" smtClean="0"/>
          </a:p>
          <a:p>
            <a:pPr marL="914400" lvl="1" indent="-457200">
              <a:buFont typeface="Calibri" pitchFamily="34" charset="0"/>
              <a:buAutoNum type="alphaLcParenR"/>
            </a:pPr>
            <a:r>
              <a:rPr lang="fr-CA" sz="2400" dirty="0" smtClean="0"/>
              <a:t>Après une période de suspension temporaire de conduite en raison de ce non-respect et après avoir été continuellement accompagné et soutenu pour assurer qu’il observe le traitement.</a:t>
            </a:r>
          </a:p>
          <a:p>
            <a:pPr marL="914400" lvl="1" indent="-457200">
              <a:buFont typeface="Calibri" pitchFamily="34" charset="0"/>
              <a:buAutoNum type="alphaLcParenR"/>
            </a:pPr>
            <a:r>
              <a:rPr lang="fr-CA" sz="2400" dirty="0" smtClean="0"/>
              <a:t>Après un an de non-respect du traitement.</a:t>
            </a:r>
            <a:endParaRPr lang="en-US" sz="2400" dirty="0" smtClean="0"/>
          </a:p>
          <a:p>
            <a:pPr marL="914400" lvl="1" indent="-457200">
              <a:buFont typeface="Calibri" pitchFamily="34" charset="0"/>
              <a:buAutoNum type="alphaLcParenR"/>
            </a:pPr>
            <a:r>
              <a:rPr lang="fr-CA" sz="2400" dirty="0" smtClean="0"/>
              <a:t>Après trois mois de non-respect du traitement.</a:t>
            </a:r>
            <a:endParaRPr lang="en-US" sz="24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custDataLst>
              <p:tags r:id="rId1"/>
            </p:custDataLst>
          </p:nvPr>
        </p:nvSpPr>
        <p:spPr/>
        <p:txBody>
          <a:bodyPr/>
          <a:lstStyle/>
          <a:p>
            <a:r>
              <a:rPr lang="fr-FR" sz="3800" dirty="0" smtClean="0">
                <a:solidFill>
                  <a:schemeClr val="bg1"/>
                </a:solidFill>
              </a:rPr>
              <a:t>Leçon 4 : Évaluation des acquis (suite)</a:t>
            </a:r>
            <a:endParaRPr lang="en-US" sz="3800" dirty="0" smtClean="0"/>
          </a:p>
        </p:txBody>
      </p:sp>
      <p:sp>
        <p:nvSpPr>
          <p:cNvPr id="193538" name="Content Placeholder 2"/>
          <p:cNvSpPr>
            <a:spLocks noGrp="1"/>
          </p:cNvSpPr>
          <p:nvPr>
            <p:ph idx="1"/>
            <p:custDataLst>
              <p:tags r:id="rId2"/>
            </p:custDataLst>
          </p:nvPr>
        </p:nvSpPr>
        <p:spPr/>
        <p:txBody>
          <a:bodyPr/>
          <a:lstStyle/>
          <a:p>
            <a:pPr marL="514350" indent="-514350">
              <a:buFont typeface="Calibri" pitchFamily="34" charset="0"/>
              <a:buAutoNum type="arabicPeriod" startAt="4"/>
            </a:pPr>
            <a:r>
              <a:rPr lang="fr-CA" sz="2800" dirty="0" smtClean="0"/>
              <a:t>Qu’est-ce qui peut amener les gens à croire que le traitement à l’aide d’un appareil PAP cause plus de perturbations du sommeil que l’AOS non traitée?</a:t>
            </a:r>
            <a:endParaRPr lang="en-US" sz="2800" dirty="0" smtClean="0"/>
          </a:p>
          <a:p>
            <a:pPr marL="971550" lvl="1" indent="-514350">
              <a:buFont typeface="Calibri" pitchFamily="34" charset="0"/>
              <a:buAutoNum type="alphaLcParenR"/>
            </a:pPr>
            <a:r>
              <a:rPr lang="fr-CA" sz="2400" dirty="0" smtClean="0"/>
              <a:t>Un mauvais équipement.</a:t>
            </a:r>
            <a:endParaRPr lang="en-US" sz="2400" dirty="0" smtClean="0"/>
          </a:p>
          <a:p>
            <a:pPr marL="971550" lvl="1" indent="-514350">
              <a:buFont typeface="Calibri" pitchFamily="34" charset="0"/>
              <a:buAutoNum type="alphaLcParenR"/>
            </a:pPr>
            <a:r>
              <a:rPr lang="fr-CA" sz="2400" dirty="0" smtClean="0"/>
              <a:t>Des appareils PAP silencieux.</a:t>
            </a:r>
            <a:endParaRPr lang="en-US" sz="2400" dirty="0" smtClean="0"/>
          </a:p>
          <a:p>
            <a:pPr marL="971550" lvl="1" indent="-514350">
              <a:buFont typeface="Calibri" pitchFamily="34" charset="0"/>
              <a:buAutoNum type="alphaLcParenR"/>
            </a:pPr>
            <a:r>
              <a:rPr lang="fr-CA" sz="2400" dirty="0" smtClean="0"/>
              <a:t>Un mauvais ajustement du masque.</a:t>
            </a:r>
            <a:endParaRPr lang="en-US" sz="2400" dirty="0" smtClean="0"/>
          </a:p>
          <a:p>
            <a:pPr marL="971550" lvl="1" indent="-514350">
              <a:buFont typeface="Calibri" pitchFamily="34" charset="0"/>
              <a:buAutoNum type="alphaLcParenR"/>
            </a:pPr>
            <a:r>
              <a:rPr lang="fr-CA" sz="2400" dirty="0" smtClean="0"/>
              <a:t>De mauvais réglages de l’appareil.</a:t>
            </a:r>
            <a:endParaRPr lang="en-US" sz="2400" dirty="0" smtClean="0"/>
          </a:p>
          <a:p>
            <a:pPr marL="971550" lvl="1" indent="-514350">
              <a:buFont typeface="Calibri" pitchFamily="34" charset="0"/>
              <a:buAutoNum type="alphaLcParenR"/>
            </a:pPr>
            <a:r>
              <a:rPr lang="fr-CA" sz="2400" dirty="0" smtClean="0"/>
              <a:t>Toutes ces réponses.</a:t>
            </a:r>
            <a:endParaRPr lang="en-US" sz="2400" dirty="0" smtClean="0"/>
          </a:p>
          <a:p>
            <a:pPr marL="971550" lvl="1" indent="-514350">
              <a:buFont typeface="Calibri" pitchFamily="34" charset="0"/>
              <a:buAutoNum type="alphaLcParenR"/>
            </a:pPr>
            <a:r>
              <a:rPr lang="fr-CA" sz="2400" dirty="0" smtClean="0"/>
              <a:t>A et d.</a:t>
            </a:r>
            <a:endParaRPr lang="en-US" sz="2400" dirty="0" smtClean="0"/>
          </a:p>
          <a:p>
            <a:pPr marL="971550" lvl="1" indent="-514350">
              <a:buFont typeface="Calibri" pitchFamily="34" charset="0"/>
              <a:buAutoNum type="alphaLcParenR"/>
            </a:pPr>
            <a:r>
              <a:rPr lang="fr-CA" sz="2400" dirty="0" smtClean="0"/>
              <a:t>A, c et d.</a:t>
            </a:r>
            <a:endParaRPr lang="en-US" sz="24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Title 1"/>
          <p:cNvSpPr>
            <a:spLocks noGrp="1"/>
          </p:cNvSpPr>
          <p:nvPr>
            <p:ph type="title"/>
            <p:custDataLst>
              <p:tags r:id="rId1"/>
            </p:custDataLst>
          </p:nvPr>
        </p:nvSpPr>
        <p:spPr/>
        <p:txBody>
          <a:bodyPr/>
          <a:lstStyle/>
          <a:p>
            <a:r>
              <a:rPr lang="fr-FR" sz="4000" dirty="0" smtClean="0">
                <a:solidFill>
                  <a:schemeClr val="bg1"/>
                </a:solidFill>
              </a:rPr>
              <a:t>Leçon 4 : Évaluation des acquis (suite)</a:t>
            </a:r>
            <a:endParaRPr lang="en-US" sz="4000" dirty="0" smtClean="0"/>
          </a:p>
        </p:txBody>
      </p:sp>
      <p:sp>
        <p:nvSpPr>
          <p:cNvPr id="195586" name="Content Placeholder 2"/>
          <p:cNvSpPr>
            <a:spLocks noGrp="1"/>
          </p:cNvSpPr>
          <p:nvPr>
            <p:ph idx="1"/>
            <p:custDataLst>
              <p:tags r:id="rId2"/>
            </p:custDataLst>
          </p:nvPr>
        </p:nvSpPr>
        <p:spPr/>
        <p:txBody>
          <a:bodyPr/>
          <a:lstStyle/>
          <a:p>
            <a:pPr marL="514350" indent="-514350">
              <a:buFont typeface="Calibri" pitchFamily="34" charset="0"/>
              <a:buAutoNum type="arabicPeriod" startAt="5"/>
            </a:pPr>
            <a:r>
              <a:rPr lang="fr-CA" dirty="0" smtClean="0"/>
              <a:t>Avant que le comportement puisse changer, que doit-il se passer? </a:t>
            </a:r>
            <a:endParaRPr lang="en-US" sz="2800" dirty="0" smtClean="0"/>
          </a:p>
          <a:p>
            <a:pPr marL="971550" lvl="1" indent="-514350">
              <a:buFont typeface="Calibri" pitchFamily="34" charset="0"/>
              <a:buAutoNum type="alphaLcParenR"/>
            </a:pPr>
            <a:r>
              <a:rPr lang="fr-CA" dirty="0" smtClean="0"/>
              <a:t>Devenir conscient du problème et commencer à penser à changer.</a:t>
            </a:r>
            <a:endParaRPr lang="en-US" sz="2400" dirty="0" smtClean="0"/>
          </a:p>
          <a:p>
            <a:pPr marL="971550" lvl="1" indent="-514350">
              <a:buFont typeface="Calibri" pitchFamily="34" charset="0"/>
              <a:buAutoNum type="alphaLcParenR"/>
            </a:pPr>
            <a:r>
              <a:rPr lang="fr-CA" dirty="0" smtClean="0"/>
              <a:t>Préparer le changement.</a:t>
            </a:r>
            <a:endParaRPr lang="en-US" sz="2400" dirty="0" smtClean="0"/>
          </a:p>
          <a:p>
            <a:pPr marL="971550" lvl="1" indent="-514350">
              <a:buFont typeface="Calibri" pitchFamily="34" charset="0"/>
              <a:buAutoNum type="alphaLcParenR"/>
            </a:pPr>
            <a:r>
              <a:rPr lang="fr-CA" dirty="0" smtClean="0"/>
              <a:t>Prendre des mesures.</a:t>
            </a:r>
            <a:endParaRPr lang="en-US" sz="2400" dirty="0" smtClean="0"/>
          </a:p>
          <a:p>
            <a:pPr marL="971550" lvl="1" indent="-514350">
              <a:buFont typeface="Calibri" pitchFamily="34" charset="0"/>
              <a:buAutoNum type="alphaLcParenR"/>
            </a:pPr>
            <a:r>
              <a:rPr lang="fr-CA" dirty="0" smtClean="0"/>
              <a:t>Assurer la continuité des mesures et profiter des avantages.</a:t>
            </a:r>
            <a:endParaRPr lang="en-US" sz="24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7633" name="Title 3"/>
          <p:cNvSpPr>
            <a:spLocks noGrp="1"/>
          </p:cNvSpPr>
          <p:nvPr>
            <p:ph type="ctrTitle"/>
            <p:custDataLst>
              <p:tags r:id="rId1"/>
            </p:custDataLst>
          </p:nvPr>
        </p:nvSpPr>
        <p:spPr>
          <a:solidFill>
            <a:srgbClr val="C00000">
              <a:alpha val="59999"/>
            </a:srgbClr>
          </a:solidFill>
          <a:ln w="9525" cmpd="sng"/>
        </p:spPr>
        <p:txBody>
          <a:bodyPr/>
          <a:lstStyle/>
          <a:p>
            <a:r>
              <a:rPr lang="en-US" smtClean="0">
                <a:solidFill>
                  <a:schemeClr val="bg1"/>
                </a:solidFill>
              </a:rPr>
              <a:t>Conclusion : Bilan et résumé</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itle 1"/>
          <p:cNvSpPr>
            <a:spLocks noGrp="1"/>
          </p:cNvSpPr>
          <p:nvPr>
            <p:ph type="title"/>
            <p:custDataLst>
              <p:tags r:id="rId1"/>
            </p:custDataLst>
          </p:nvPr>
        </p:nvSpPr>
        <p:spPr/>
        <p:txBody>
          <a:bodyPr/>
          <a:lstStyle/>
          <a:p>
            <a:r>
              <a:rPr lang="fr-FR" dirty="0" smtClean="0">
                <a:solidFill>
                  <a:schemeClr val="bg1"/>
                </a:solidFill>
              </a:rPr>
              <a:t>Révision sur l’apnée obstructive du sommeil (AOS)</a:t>
            </a:r>
            <a:endParaRPr lang="en-US" dirty="0" smtClean="0">
              <a:solidFill>
                <a:schemeClr val="bg1"/>
              </a:solidFill>
            </a:endParaRPr>
          </a:p>
        </p:txBody>
      </p:sp>
      <p:sp>
        <p:nvSpPr>
          <p:cNvPr id="199682" name="Content Placeholder 2"/>
          <p:cNvSpPr>
            <a:spLocks noGrp="1"/>
          </p:cNvSpPr>
          <p:nvPr>
            <p:ph idx="1"/>
            <p:custDataLst>
              <p:tags r:id="rId2"/>
            </p:custDataLst>
          </p:nvPr>
        </p:nvSpPr>
        <p:spPr/>
        <p:txBody>
          <a:bodyPr/>
          <a:lstStyle/>
          <a:p>
            <a:r>
              <a:rPr lang="fr-CA" sz="2800" dirty="0" smtClean="0"/>
              <a:t>Parmi les troubles du sommeil qui touchent l’industrie du transport routier, l’AOS est l’un des plus répandus, mais trop souvent, il n’est pas diagnostiqué.</a:t>
            </a:r>
            <a:endParaRPr lang="en-US" sz="2800" dirty="0" smtClean="0"/>
          </a:p>
          <a:p>
            <a:r>
              <a:rPr lang="fr-CA" sz="2800" dirty="0" smtClean="0"/>
              <a:t>Il est difficile de déceler les symptômes de l’AOS par soi-même et ils peuvent être confondus avec d’autres problèmes de santé.</a:t>
            </a:r>
            <a:endParaRPr lang="en-US" sz="2800" dirty="0" smtClean="0"/>
          </a:p>
          <a:p>
            <a:r>
              <a:rPr lang="fr-CA" sz="2800" dirty="0" smtClean="0"/>
              <a:t>L’AOS comporte plusieurs conséquences sur la santé et la sécurité.</a:t>
            </a:r>
            <a:endParaRPr lang="en-US" sz="2800" dirty="0" smtClean="0"/>
          </a:p>
          <a:p>
            <a:pPr>
              <a:buFont typeface="Arial" charset="0"/>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4" descr="toolbox.jpg"/>
          <p:cNvPicPr>
            <a:picLocks noChangeAspect="1"/>
          </p:cNvPicPr>
          <p:nvPr>
            <p:custDataLst>
              <p:tags r:id="rId1"/>
            </p:custDataLst>
          </p:nvPr>
        </p:nvPicPr>
        <p:blipFill>
          <a:blip r:embed="rId6" cstate="print"/>
          <a:srcRect/>
          <a:stretch>
            <a:fillRect/>
          </a:stretch>
        </p:blipFill>
        <p:spPr bwMode="auto">
          <a:xfrm>
            <a:off x="6400800" y="4495800"/>
            <a:ext cx="2022475" cy="1914525"/>
          </a:xfrm>
          <a:prstGeom prst="rect">
            <a:avLst/>
          </a:prstGeom>
          <a:noFill/>
          <a:ln w="9525">
            <a:noFill/>
            <a:miter lim="800000"/>
            <a:headEnd/>
            <a:tailEnd/>
          </a:ln>
        </p:spPr>
      </p:pic>
      <p:sp>
        <p:nvSpPr>
          <p:cNvPr id="201730" name="Title 1"/>
          <p:cNvSpPr>
            <a:spLocks noGrp="1"/>
          </p:cNvSpPr>
          <p:nvPr>
            <p:ph type="title"/>
            <p:custDataLst>
              <p:tags r:id="rId2"/>
            </p:custDataLst>
          </p:nvPr>
        </p:nvSpPr>
        <p:spPr/>
        <p:txBody>
          <a:bodyPr/>
          <a:lstStyle/>
          <a:p>
            <a:pPr>
              <a:lnSpc>
                <a:spcPts val="4575"/>
              </a:lnSpc>
            </a:pPr>
            <a:r>
              <a:rPr lang="fr-FR" smtClean="0">
                <a:solidFill>
                  <a:schemeClr val="bg1"/>
                </a:solidFill>
              </a:rPr>
              <a:t>Formation et dépistage des troubles du sommeil</a:t>
            </a:r>
            <a:endParaRPr lang="en-US" smtClean="0">
              <a:solidFill>
                <a:schemeClr val="bg1"/>
              </a:solidFill>
            </a:endParaRPr>
          </a:p>
        </p:txBody>
      </p:sp>
      <p:sp>
        <p:nvSpPr>
          <p:cNvPr id="201731" name="Content Placeholder 2"/>
          <p:cNvSpPr>
            <a:spLocks noGrp="1"/>
          </p:cNvSpPr>
          <p:nvPr>
            <p:ph idx="1"/>
            <p:custDataLst>
              <p:tags r:id="rId3"/>
            </p:custDataLst>
          </p:nvPr>
        </p:nvSpPr>
        <p:spPr>
          <a:xfrm>
            <a:off x="457200" y="1600200"/>
            <a:ext cx="8229600" cy="4572000"/>
          </a:xfrm>
        </p:spPr>
        <p:txBody>
          <a:bodyPr>
            <a:normAutofit lnSpcReduction="10000"/>
          </a:bodyPr>
          <a:lstStyle/>
          <a:p>
            <a:r>
              <a:rPr lang="fr-CA" sz="1900" dirty="0" smtClean="0"/>
              <a:t>L’industrie du transport routier doit discuter des troubles du sommeil avec ses employés : </a:t>
            </a:r>
            <a:endParaRPr lang="en-US" sz="1900" dirty="0" smtClean="0"/>
          </a:p>
          <a:p>
            <a:pPr lvl="1"/>
            <a:r>
              <a:rPr lang="fr-CA" sz="1900" dirty="0" smtClean="0"/>
              <a:t>Les conséquences de ces troubles sur la santé et la sécurité des conducteurs risquent d’avoir un effet sur la rentabilité de l’entreprise (rendement de l’investissement).</a:t>
            </a:r>
            <a:endParaRPr lang="en-US" sz="1900" dirty="0" smtClean="0"/>
          </a:p>
          <a:p>
            <a:pPr lvl="1"/>
            <a:r>
              <a:rPr lang="fr-CA" sz="1900" dirty="0" smtClean="0"/>
              <a:t>Ces troubles peuvent avoir des conséquences juridiques.</a:t>
            </a:r>
            <a:endParaRPr lang="en-US" sz="1900" dirty="0" smtClean="0"/>
          </a:p>
          <a:p>
            <a:r>
              <a:rPr lang="fr-CA" sz="1900" dirty="0" smtClean="0"/>
              <a:t>La sensibilisation et la formation de tout le personnel de l’entreprise à l’égard des troubles du sommeil sont cruciales pour accroître l’adhésion des conducteurs au programme de gestion des troubles du sommeil.</a:t>
            </a:r>
            <a:endParaRPr lang="en-US" sz="1900" dirty="0" smtClean="0"/>
          </a:p>
          <a:p>
            <a:r>
              <a:rPr lang="fr-CA" sz="1900" dirty="0" smtClean="0"/>
              <a:t>Des outils de dépistage subjectifs sont utiles, mais des                 	    outils de dépistage objectifs sont requis :</a:t>
            </a:r>
            <a:endParaRPr lang="en-US" sz="1900" dirty="0" smtClean="0"/>
          </a:p>
          <a:p>
            <a:pPr lvl="1"/>
            <a:r>
              <a:rPr lang="fr-CA" sz="1900" dirty="0" smtClean="0"/>
              <a:t>Questionnaires et tests cliniques.</a:t>
            </a:r>
            <a:endParaRPr lang="en-US" sz="1900" dirty="0" smtClean="0"/>
          </a:p>
          <a:p>
            <a:pPr lvl="1"/>
            <a:r>
              <a:rPr lang="fr-CA" sz="1900" dirty="0" smtClean="0"/>
              <a:t>Examen physique.</a:t>
            </a:r>
            <a:endParaRPr lang="en-US" sz="1900" dirty="0" smtClean="0"/>
          </a:p>
          <a:p>
            <a:pPr lvl="1"/>
            <a:r>
              <a:rPr lang="fr-CA" sz="1900" dirty="0" smtClean="0"/>
              <a:t>Antécédents familiaux et de santé.</a:t>
            </a:r>
            <a:endParaRPr lang="en-US" sz="1900" dirty="0" smtClean="0"/>
          </a:p>
          <a:p>
            <a:pPr lvl="1"/>
            <a:r>
              <a:rPr lang="fr-CA" sz="1900" dirty="0" smtClean="0"/>
              <a:t>Données démographiques.</a:t>
            </a:r>
            <a:endParaRPr lang="en-US" sz="1900" dirty="0" smtClean="0"/>
          </a:p>
          <a:p>
            <a:pPr lvl="1"/>
            <a:endParaRPr lang="en-US" sz="2400" dirty="0" smtClean="0"/>
          </a:p>
          <a:p>
            <a:endParaRPr lang="en-US"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custDataLst>
              <p:tags r:id="rId1"/>
            </p:custDataLst>
          </p:nvPr>
        </p:nvSpPr>
        <p:spPr/>
        <p:txBody>
          <a:bodyPr/>
          <a:lstStyle/>
          <a:p>
            <a:r>
              <a:rPr lang="fr-FR" smtClean="0">
                <a:solidFill>
                  <a:schemeClr val="bg1"/>
                </a:solidFill>
              </a:rPr>
              <a:t>Tests de dépistage et traitement des troubles du sommeil</a:t>
            </a:r>
            <a:endParaRPr lang="en-US" smtClean="0">
              <a:solidFill>
                <a:schemeClr val="bg1"/>
              </a:solidFill>
            </a:endParaRPr>
          </a:p>
        </p:txBody>
      </p:sp>
      <p:sp>
        <p:nvSpPr>
          <p:cNvPr id="203778" name="Content Placeholder 2"/>
          <p:cNvSpPr>
            <a:spLocks noGrp="1"/>
          </p:cNvSpPr>
          <p:nvPr>
            <p:ph idx="1"/>
            <p:custDataLst>
              <p:tags r:id="rId2"/>
            </p:custDataLst>
          </p:nvPr>
        </p:nvSpPr>
        <p:spPr>
          <a:xfrm>
            <a:off x="139700" y="1589088"/>
            <a:ext cx="7404100" cy="4525962"/>
          </a:xfrm>
        </p:spPr>
        <p:txBody>
          <a:bodyPr/>
          <a:lstStyle/>
          <a:p>
            <a:pPr lvl="1">
              <a:buFont typeface="Arial" charset="0"/>
              <a:buChar char="•"/>
            </a:pPr>
            <a:r>
              <a:rPr lang="fr-CA" sz="2200" dirty="0" smtClean="0"/>
              <a:t>La </a:t>
            </a:r>
            <a:r>
              <a:rPr lang="fr-CA" sz="2200" dirty="0" err="1" smtClean="0"/>
              <a:t>polysomnographie</a:t>
            </a:r>
            <a:r>
              <a:rPr lang="fr-CA" sz="2200" dirty="0" smtClean="0"/>
              <a:t> (PSG) en laboratoire est le test le plus efficace pour détecter les troubles du sommeil.</a:t>
            </a:r>
            <a:endParaRPr lang="en-US" sz="2200" dirty="0" smtClean="0"/>
          </a:p>
          <a:p>
            <a:pPr lvl="1">
              <a:buFont typeface="Arial" charset="0"/>
              <a:buChar char="•"/>
            </a:pPr>
            <a:r>
              <a:rPr lang="fr-CA" sz="2200" dirty="0" smtClean="0"/>
              <a:t>Lorsqu’ils sont utilisés correctement, les moniteurs portatifs sont une option acceptable pour le dépistage de l’AOS*.</a:t>
            </a:r>
            <a:endParaRPr lang="en-US" sz="2200" dirty="0" smtClean="0"/>
          </a:p>
          <a:p>
            <a:pPr lvl="1">
              <a:buFont typeface="Arial" charset="0"/>
              <a:buChar char="•"/>
            </a:pPr>
            <a:r>
              <a:rPr lang="fr-CA" sz="2200" dirty="0" smtClean="0"/>
              <a:t>L’utilisation de l’appareil à pression d’air positive (PAP) est le traitement le plus efficace pour l’AOS.</a:t>
            </a:r>
            <a:endParaRPr lang="en-US" sz="2200" dirty="0" smtClean="0"/>
          </a:p>
          <a:p>
            <a:pPr lvl="1">
              <a:buFont typeface="Arial" charset="0"/>
              <a:buChar char="•"/>
            </a:pPr>
            <a:r>
              <a:rPr lang="fr-CA" sz="2200" dirty="0" smtClean="0"/>
              <a:t>Actuellement, l’appareil PAP est le seul traitement dont le respect et l’efficacité peuvent être surveillés à distance.</a:t>
            </a:r>
            <a:endParaRPr lang="en-US" sz="2200" dirty="0" smtClean="0"/>
          </a:p>
          <a:p>
            <a:pPr lvl="1">
              <a:buFont typeface="Arial" charset="0"/>
              <a:buChar char="•"/>
            </a:pPr>
            <a:r>
              <a:rPr lang="fr-CA" sz="2200" dirty="0" smtClean="0"/>
              <a:t>Trouver un appareil et des accessoires appropriés est essentiel à l’efficacité du traitement.</a:t>
            </a:r>
            <a:endParaRPr lang="en-US" sz="2200" dirty="0" smtClean="0"/>
          </a:p>
        </p:txBody>
      </p:sp>
      <p:sp>
        <p:nvSpPr>
          <p:cNvPr id="99332" name="TextBox 3"/>
          <p:cNvSpPr txBox="1">
            <a:spLocks noChangeArrowheads="1"/>
          </p:cNvSpPr>
          <p:nvPr>
            <p:custDataLst>
              <p:tags r:id="rId3"/>
            </p:custDataLst>
          </p:nvPr>
        </p:nvSpPr>
        <p:spPr bwMode="auto">
          <a:xfrm>
            <a:off x="346075" y="6045200"/>
            <a:ext cx="7315200" cy="58420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400" i="1" dirty="0" smtClean="0">
                <a:latin typeface="+mn-lt"/>
              </a:rPr>
              <a:t>* </a:t>
            </a:r>
            <a:r>
              <a:rPr lang="fr-CA" sz="1400" i="1" dirty="0" smtClean="0">
                <a:latin typeface="+mn-lt"/>
              </a:rPr>
              <a:t>Reportez-vous </a:t>
            </a:r>
            <a:r>
              <a:rPr lang="fr-CA" sz="1400" i="1" dirty="0">
                <a:latin typeface="+mn-lt"/>
              </a:rPr>
              <a:t>aux directives de </a:t>
            </a:r>
            <a:r>
              <a:rPr lang="fr-CA" sz="1400" i="1" dirty="0" smtClean="0">
                <a:latin typeface="+mn-lt"/>
              </a:rPr>
              <a:t>l’AASM et </a:t>
            </a:r>
            <a:r>
              <a:rPr lang="fr-CA" sz="1400" i="1" dirty="0">
                <a:latin typeface="+mn-lt"/>
              </a:rPr>
              <a:t>du </a:t>
            </a:r>
            <a:r>
              <a:rPr lang="fr-CA" sz="1400" i="1" dirty="0" smtClean="0">
                <a:latin typeface="+mn-lt"/>
              </a:rPr>
              <a:t>GME </a:t>
            </a:r>
            <a:r>
              <a:rPr lang="fr-CA" sz="1400" i="1" dirty="0">
                <a:latin typeface="+mn-lt"/>
              </a:rPr>
              <a:t>de la </a:t>
            </a:r>
            <a:r>
              <a:rPr lang="fr-CA" sz="1400" i="1" dirty="0" smtClean="0">
                <a:latin typeface="+mn-lt"/>
              </a:rPr>
              <a:t>FMCSA. </a:t>
            </a:r>
            <a:endParaRPr lang="en-US" sz="1400" i="1" dirty="0">
              <a:latin typeface="+mn-lt"/>
            </a:endParaRPr>
          </a:p>
          <a:p>
            <a:pPr eaLnBrk="1" hangingPunct="1">
              <a:defRPr/>
            </a:pPr>
            <a:endParaRPr lang="en-US" dirty="0"/>
          </a:p>
        </p:txBody>
      </p:sp>
      <p:pic>
        <p:nvPicPr>
          <p:cNvPr id="203780" name="Picture 7" descr="ApneaLink Sleeper"/>
          <p:cNvPicPr>
            <a:picLocks noChangeAspect="1" noChangeArrowheads="1"/>
          </p:cNvPicPr>
          <p:nvPr>
            <p:custDataLst>
              <p:tags r:id="rId4"/>
            </p:custDataLst>
          </p:nvPr>
        </p:nvPicPr>
        <p:blipFill>
          <a:blip r:embed="rId10" cstate="print"/>
          <a:srcRect/>
          <a:stretch>
            <a:fillRect/>
          </a:stretch>
        </p:blipFill>
        <p:spPr bwMode="auto">
          <a:xfrm>
            <a:off x="7412038" y="2057400"/>
            <a:ext cx="1538287" cy="1089025"/>
          </a:xfrm>
          <a:prstGeom prst="rect">
            <a:avLst/>
          </a:prstGeom>
          <a:noFill/>
          <a:ln w="9525">
            <a:noFill/>
            <a:miter lim="800000"/>
            <a:headEnd/>
            <a:tailEnd/>
          </a:ln>
        </p:spPr>
      </p:pic>
      <p:pic>
        <p:nvPicPr>
          <p:cNvPr id="203781" name="Picture 9" descr="http://www.mrl.respironics.com/images/US0811_REMstarProCFlexWithAutoIQInUse_WbMn.jpg"/>
          <p:cNvPicPr>
            <a:picLocks noChangeAspect="1" noChangeArrowheads="1"/>
          </p:cNvPicPr>
          <p:nvPr>
            <p:custDataLst>
              <p:tags r:id="rId5"/>
            </p:custDataLst>
          </p:nvPr>
        </p:nvPicPr>
        <p:blipFill>
          <a:blip r:embed="rId11" cstate="print"/>
          <a:srcRect/>
          <a:stretch>
            <a:fillRect/>
          </a:stretch>
        </p:blipFill>
        <p:spPr bwMode="auto">
          <a:xfrm>
            <a:off x="7412038" y="4627563"/>
            <a:ext cx="1538287" cy="1176337"/>
          </a:xfrm>
          <a:prstGeom prst="rect">
            <a:avLst/>
          </a:prstGeom>
          <a:noFill/>
          <a:ln w="9525">
            <a:noFill/>
            <a:miter lim="800000"/>
            <a:headEnd/>
            <a:tailEnd/>
          </a:ln>
        </p:spPr>
      </p:pic>
      <p:sp>
        <p:nvSpPr>
          <p:cNvPr id="203782" name="Rectangle 6"/>
          <p:cNvSpPr>
            <a:spLocks noChangeArrowheads="1"/>
          </p:cNvSpPr>
          <p:nvPr>
            <p:custDataLst>
              <p:tags r:id="rId6"/>
            </p:custDataLst>
          </p:nvPr>
        </p:nvSpPr>
        <p:spPr bwMode="auto">
          <a:xfrm>
            <a:off x="6934200" y="3124200"/>
            <a:ext cx="2311400" cy="215900"/>
          </a:xfrm>
          <a:prstGeom prst="rect">
            <a:avLst/>
          </a:prstGeom>
          <a:noFill/>
          <a:ln w="9525">
            <a:noFill/>
            <a:miter lim="800000"/>
            <a:headEnd/>
            <a:tailEnd/>
          </a:ln>
        </p:spPr>
        <p:txBody>
          <a:bodyPr wrap="none">
            <a:spAutoFit/>
          </a:bodyPr>
          <a:lstStyle/>
          <a:p>
            <a:r>
              <a:rPr lang="en-US" sz="800" i="1" dirty="0" err="1"/>
              <a:t>Utilisé</a:t>
            </a:r>
            <a:r>
              <a:rPr lang="en-US" sz="800" i="1" dirty="0"/>
              <a:t> avec </a:t>
            </a:r>
            <a:r>
              <a:rPr lang="en-US" sz="800" i="1" dirty="0" err="1"/>
              <a:t>l’autorisation</a:t>
            </a:r>
            <a:r>
              <a:rPr lang="en-US" sz="800" i="1" dirty="0"/>
              <a:t> de </a:t>
            </a:r>
            <a:r>
              <a:rPr lang="en-US" sz="800" i="1" dirty="0" err="1"/>
              <a:t>ResMed</a:t>
            </a:r>
            <a:r>
              <a:rPr lang="en-US" sz="800" i="1" dirty="0"/>
              <a:t>, © </a:t>
            </a:r>
            <a:r>
              <a:rPr lang="en-US" sz="800" i="1" dirty="0" smtClean="0"/>
              <a:t>2011</a:t>
            </a:r>
            <a:endParaRPr lang="en-US" sz="800" dirty="0"/>
          </a:p>
        </p:txBody>
      </p:sp>
      <p:sp>
        <p:nvSpPr>
          <p:cNvPr id="203783" name="Rectangle 7"/>
          <p:cNvSpPr>
            <a:spLocks noChangeArrowheads="1"/>
          </p:cNvSpPr>
          <p:nvPr>
            <p:custDataLst>
              <p:tags r:id="rId7"/>
            </p:custDataLst>
          </p:nvPr>
        </p:nvSpPr>
        <p:spPr bwMode="auto">
          <a:xfrm>
            <a:off x="7412038" y="5819775"/>
            <a:ext cx="1785937" cy="584200"/>
          </a:xfrm>
          <a:prstGeom prst="rect">
            <a:avLst/>
          </a:prstGeom>
          <a:noFill/>
          <a:ln w="9525">
            <a:noFill/>
            <a:miter lim="800000"/>
            <a:headEnd/>
            <a:tailEnd/>
          </a:ln>
        </p:spPr>
        <p:txBody>
          <a:bodyPr>
            <a:spAutoFit/>
          </a:bodyPr>
          <a:lstStyle/>
          <a:p>
            <a:r>
              <a:rPr lang="en-US" sz="800" dirty="0"/>
              <a:t>System One </a:t>
            </a:r>
            <a:r>
              <a:rPr lang="en-US" sz="800" dirty="0" err="1"/>
              <a:t>REMstarPro</a:t>
            </a:r>
            <a:r>
              <a:rPr lang="en-US" sz="800" dirty="0"/>
              <a:t> C-Flex avec Auto</a:t>
            </a:r>
          </a:p>
          <a:p>
            <a:r>
              <a:rPr lang="fr-CA" sz="800" i="1" dirty="0"/>
              <a:t>Utilisé avec l’autorisation de </a:t>
            </a:r>
            <a:r>
              <a:rPr lang="fr-CA" sz="800" i="1" dirty="0" err="1"/>
              <a:t>Respironics</a:t>
            </a:r>
            <a:r>
              <a:rPr lang="fr-CA" sz="800" i="1" dirty="0"/>
              <a:t> </a:t>
            </a:r>
            <a:r>
              <a:rPr lang="fr-CA" sz="800" i="1" dirty="0" err="1"/>
              <a:t>inc</a:t>
            </a:r>
            <a:r>
              <a:rPr lang="fr-CA" sz="800" i="1" dirty="0"/>
              <a:t>., </a:t>
            </a:r>
            <a:r>
              <a:rPr lang="fr-CA" sz="800" i="1" dirty="0" err="1"/>
              <a:t>Murrysville</a:t>
            </a:r>
            <a:r>
              <a:rPr lang="fr-CA" sz="800" i="1" dirty="0"/>
              <a:t>, </a:t>
            </a:r>
            <a:r>
              <a:rPr lang="fr-CA" sz="800" i="1" dirty="0" smtClean="0"/>
              <a:t>PA</a:t>
            </a:r>
            <a:endParaRPr lang="en-US" sz="8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8" descr="22230 S8 ResTraxx GSM Module"/>
          <p:cNvPicPr>
            <a:picLocks noChangeAspect="1" noChangeArrowheads="1"/>
          </p:cNvPicPr>
          <p:nvPr>
            <p:custDataLst>
              <p:tags r:id="rId1"/>
            </p:custDataLst>
          </p:nvPr>
        </p:nvPicPr>
        <p:blipFill>
          <a:blip r:embed="rId9" cstate="print"/>
          <a:srcRect/>
          <a:stretch>
            <a:fillRect/>
          </a:stretch>
        </p:blipFill>
        <p:spPr bwMode="auto">
          <a:xfrm>
            <a:off x="7010400" y="4267200"/>
            <a:ext cx="1827213" cy="1847850"/>
          </a:xfrm>
          <a:prstGeom prst="rect">
            <a:avLst/>
          </a:prstGeom>
          <a:noFill/>
          <a:ln w="9525">
            <a:noFill/>
            <a:miter lim="800000"/>
            <a:headEnd/>
            <a:tailEnd/>
          </a:ln>
        </p:spPr>
      </p:pic>
      <p:pic>
        <p:nvPicPr>
          <p:cNvPr id="205826" name="Picture 6" descr="30942 Smart Media Card"/>
          <p:cNvPicPr>
            <a:picLocks noChangeAspect="1" noChangeArrowheads="1"/>
          </p:cNvPicPr>
          <p:nvPr>
            <p:custDataLst>
              <p:tags r:id="rId2"/>
            </p:custDataLst>
          </p:nvPr>
        </p:nvPicPr>
        <p:blipFill>
          <a:blip r:embed="rId10" cstate="print"/>
          <a:srcRect/>
          <a:stretch>
            <a:fillRect/>
          </a:stretch>
        </p:blipFill>
        <p:spPr bwMode="auto">
          <a:xfrm>
            <a:off x="7140575" y="1968500"/>
            <a:ext cx="1819275" cy="1414463"/>
          </a:xfrm>
          <a:prstGeom prst="rect">
            <a:avLst/>
          </a:prstGeom>
          <a:noFill/>
          <a:ln w="9525">
            <a:noFill/>
            <a:miter lim="800000"/>
            <a:headEnd/>
            <a:tailEnd/>
          </a:ln>
        </p:spPr>
      </p:pic>
      <p:sp>
        <p:nvSpPr>
          <p:cNvPr id="205827" name="Title 1"/>
          <p:cNvSpPr>
            <a:spLocks noGrp="1"/>
          </p:cNvSpPr>
          <p:nvPr>
            <p:ph type="title"/>
            <p:custDataLst>
              <p:tags r:id="rId3"/>
            </p:custDataLst>
          </p:nvPr>
        </p:nvSpPr>
        <p:spPr/>
        <p:txBody>
          <a:bodyPr/>
          <a:lstStyle/>
          <a:p>
            <a:r>
              <a:rPr lang="fr-FR" smtClean="0">
                <a:solidFill>
                  <a:schemeClr val="bg1"/>
                </a:solidFill>
              </a:rPr>
              <a:t>Surveillance du traitement des troubles du sommeil</a:t>
            </a:r>
            <a:endParaRPr lang="en-US" smtClean="0">
              <a:solidFill>
                <a:schemeClr val="bg1"/>
              </a:solidFill>
            </a:endParaRPr>
          </a:p>
        </p:txBody>
      </p:sp>
      <p:sp>
        <p:nvSpPr>
          <p:cNvPr id="205828" name="Content Placeholder 2"/>
          <p:cNvSpPr>
            <a:spLocks noGrp="1"/>
          </p:cNvSpPr>
          <p:nvPr>
            <p:ph idx="1"/>
            <p:custDataLst>
              <p:tags r:id="rId4"/>
            </p:custDataLst>
          </p:nvPr>
        </p:nvSpPr>
        <p:spPr>
          <a:xfrm>
            <a:off x="381000" y="1611313"/>
            <a:ext cx="8229600" cy="4525962"/>
          </a:xfrm>
        </p:spPr>
        <p:txBody>
          <a:bodyPr/>
          <a:lstStyle/>
          <a:p>
            <a:r>
              <a:rPr lang="fr-CA" sz="3000" dirty="0" smtClean="0"/>
              <a:t>Des procédures de surveillance du traitement avec un appareil PAP doivent être mises        en place :</a:t>
            </a:r>
            <a:endParaRPr lang="en-US" sz="3000" dirty="0" smtClean="0"/>
          </a:p>
          <a:p>
            <a:pPr lvl="1"/>
            <a:r>
              <a:rPr lang="fr-CA" sz="2400" dirty="0" smtClean="0"/>
              <a:t>Technologies de surveillance du traitement.</a:t>
            </a:r>
            <a:endParaRPr lang="en-US" sz="2400" dirty="0" smtClean="0"/>
          </a:p>
          <a:p>
            <a:r>
              <a:rPr lang="fr-CA" sz="3000" dirty="0" smtClean="0"/>
              <a:t>Les habitudes de suivi de ce traitement sont habituellement établies lors des premières semaines suivant le début du traitement :</a:t>
            </a:r>
            <a:endParaRPr lang="en-US" sz="3000" dirty="0" smtClean="0"/>
          </a:p>
          <a:p>
            <a:pPr lvl="1"/>
            <a:r>
              <a:rPr lang="fr-CA" sz="2400" dirty="0" smtClean="0"/>
              <a:t>Important pour déceler et régler rapidement et efficacement un problème de non-respect.</a:t>
            </a:r>
            <a:endParaRPr lang="en-US" sz="2400" dirty="0" smtClean="0"/>
          </a:p>
        </p:txBody>
      </p:sp>
      <p:sp>
        <p:nvSpPr>
          <p:cNvPr id="205829" name="Rectangle 6"/>
          <p:cNvSpPr>
            <a:spLocks noChangeArrowheads="1"/>
          </p:cNvSpPr>
          <p:nvPr>
            <p:custDataLst>
              <p:tags r:id="rId5"/>
            </p:custDataLst>
          </p:nvPr>
        </p:nvSpPr>
        <p:spPr bwMode="auto">
          <a:xfrm>
            <a:off x="6861175" y="3124200"/>
            <a:ext cx="2282825" cy="215900"/>
          </a:xfrm>
          <a:prstGeom prst="rect">
            <a:avLst/>
          </a:prstGeom>
          <a:noFill/>
          <a:ln w="9525">
            <a:noFill/>
            <a:miter lim="800000"/>
            <a:headEnd/>
            <a:tailEnd/>
          </a:ln>
        </p:spPr>
        <p:txBody>
          <a:bodyPr wrap="none">
            <a:spAutoFit/>
          </a:bodyPr>
          <a:lstStyle/>
          <a:p>
            <a:r>
              <a:rPr lang="en-US" sz="800" i="1" dirty="0" err="1"/>
              <a:t>Utilisé</a:t>
            </a:r>
            <a:r>
              <a:rPr lang="en-US" sz="800" i="1" dirty="0"/>
              <a:t> avec </a:t>
            </a:r>
            <a:r>
              <a:rPr lang="en-US" sz="800" i="1" dirty="0" err="1"/>
              <a:t>l’autorisation</a:t>
            </a:r>
            <a:r>
              <a:rPr lang="en-US" sz="800" i="1" dirty="0"/>
              <a:t> de </a:t>
            </a:r>
            <a:r>
              <a:rPr lang="en-US" sz="800" i="1" dirty="0" err="1"/>
              <a:t>ResMed</a:t>
            </a:r>
            <a:r>
              <a:rPr lang="en-US" sz="800" i="1" dirty="0"/>
              <a:t>, © </a:t>
            </a:r>
            <a:r>
              <a:rPr lang="en-US" sz="800" i="1" dirty="0" smtClean="0"/>
              <a:t>2011</a:t>
            </a:r>
            <a:endParaRPr lang="en-US" sz="800" dirty="0"/>
          </a:p>
        </p:txBody>
      </p:sp>
      <p:sp>
        <p:nvSpPr>
          <p:cNvPr id="205830" name="Rectangle 7"/>
          <p:cNvSpPr>
            <a:spLocks noChangeArrowheads="1"/>
          </p:cNvSpPr>
          <p:nvPr>
            <p:custDataLst>
              <p:tags r:id="rId6"/>
            </p:custDataLst>
          </p:nvPr>
        </p:nvSpPr>
        <p:spPr bwMode="auto">
          <a:xfrm>
            <a:off x="6861175" y="5943600"/>
            <a:ext cx="2282825" cy="215900"/>
          </a:xfrm>
          <a:prstGeom prst="rect">
            <a:avLst/>
          </a:prstGeom>
          <a:noFill/>
          <a:ln w="9525">
            <a:noFill/>
            <a:miter lim="800000"/>
            <a:headEnd/>
            <a:tailEnd/>
          </a:ln>
        </p:spPr>
        <p:txBody>
          <a:bodyPr wrap="none">
            <a:spAutoFit/>
          </a:bodyPr>
          <a:lstStyle/>
          <a:p>
            <a:r>
              <a:rPr lang="en-US" sz="800" i="1" dirty="0" err="1"/>
              <a:t>Utilisé</a:t>
            </a:r>
            <a:r>
              <a:rPr lang="en-US" sz="800" i="1" dirty="0"/>
              <a:t> avec </a:t>
            </a:r>
            <a:r>
              <a:rPr lang="en-US" sz="800" i="1" dirty="0" err="1"/>
              <a:t>l’autorisation</a:t>
            </a:r>
            <a:r>
              <a:rPr lang="en-US" sz="800" i="1" dirty="0"/>
              <a:t> de </a:t>
            </a:r>
            <a:r>
              <a:rPr lang="en-US" sz="800" i="1" dirty="0" err="1"/>
              <a:t>ResMed</a:t>
            </a:r>
            <a:r>
              <a:rPr lang="en-US" sz="800" i="1" dirty="0"/>
              <a:t>, © </a:t>
            </a:r>
            <a:r>
              <a:rPr lang="en-US" sz="800" i="1" dirty="0" smtClean="0"/>
              <a:t>2011</a:t>
            </a:r>
            <a:endParaRPr lang="en-US" sz="8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p:cNvSpPr>
            <a:spLocks noGrp="1"/>
          </p:cNvSpPr>
          <p:nvPr>
            <p:ph type="title"/>
            <p:custDataLst>
              <p:tags r:id="rId1"/>
            </p:custDataLst>
          </p:nvPr>
        </p:nvSpPr>
        <p:spPr/>
        <p:txBody>
          <a:bodyPr/>
          <a:lstStyle/>
          <a:p>
            <a:pPr>
              <a:lnSpc>
                <a:spcPts val="4575"/>
              </a:lnSpc>
            </a:pPr>
            <a:r>
              <a:rPr lang="fr-FR" smtClean="0">
                <a:solidFill>
                  <a:schemeClr val="bg1"/>
                </a:solidFill>
              </a:rPr>
              <a:t>Soutien de la direction du transporteur routier</a:t>
            </a:r>
            <a:endParaRPr lang="en-US" smtClean="0">
              <a:solidFill>
                <a:schemeClr val="bg1"/>
              </a:solidFill>
            </a:endParaRPr>
          </a:p>
        </p:txBody>
      </p:sp>
      <p:sp>
        <p:nvSpPr>
          <p:cNvPr id="207874" name="Content Placeholder 2"/>
          <p:cNvSpPr>
            <a:spLocks noGrp="1"/>
          </p:cNvSpPr>
          <p:nvPr>
            <p:ph idx="1"/>
            <p:custDataLst>
              <p:tags r:id="rId2"/>
            </p:custDataLst>
          </p:nvPr>
        </p:nvSpPr>
        <p:spPr>
          <a:xfrm>
            <a:off x="457200" y="1447800"/>
            <a:ext cx="8534400" cy="4419600"/>
          </a:xfrm>
        </p:spPr>
        <p:txBody>
          <a:bodyPr/>
          <a:lstStyle/>
          <a:p>
            <a:r>
              <a:rPr lang="fr-CA" sz="2000" dirty="0" smtClean="0"/>
              <a:t>Il est important de soutenir et d’encourager les conducteurs alors qu’ils doivent s’habituer à gérer un important trouble du sommeil : </a:t>
            </a:r>
            <a:endParaRPr lang="en-US" sz="2000" dirty="0" smtClean="0"/>
          </a:p>
          <a:p>
            <a:pPr lvl="1"/>
            <a:r>
              <a:rPr lang="fr-CA" sz="2000" dirty="0" smtClean="0"/>
              <a:t>La gestion d’un trouble du sommeil exige les efforts conjugués du conducteur, de sa famille, du transporteur et du fournisseur de services pour l’AOS. </a:t>
            </a:r>
            <a:endParaRPr lang="en-US" sz="2000" dirty="0" smtClean="0"/>
          </a:p>
          <a:p>
            <a:pPr lvl="1"/>
            <a:r>
              <a:rPr lang="fr-CA" sz="2000" dirty="0" smtClean="0"/>
              <a:t>La mise en place de groupes de soutien et de discussion peut aider les conducteurs à mieux gérer leur trouble du sommeil.</a:t>
            </a:r>
            <a:endParaRPr lang="en-US" sz="2000" dirty="0" smtClean="0"/>
          </a:p>
          <a:p>
            <a:r>
              <a:rPr lang="fr-CA" sz="2000" dirty="0" smtClean="0"/>
              <a:t>Reportez-vous aux directives de l’AASM et du GME de la FMCSA tout au long de l’élaboration et de la mise en œuvre d’un programme de gestion des troubles du sommeil :</a:t>
            </a:r>
            <a:endParaRPr lang="en-US" sz="2000" dirty="0" smtClean="0"/>
          </a:p>
          <a:p>
            <a:pPr lvl="1"/>
            <a:r>
              <a:rPr lang="fr-CA" sz="2000" u="sng" dirty="0" smtClean="0">
                <a:hlinkClick r:id="rId5"/>
              </a:rPr>
              <a:t>www.aasmnet.org/Resources/clinicalguidelines/OSA_Adults.pdf</a:t>
            </a:r>
            <a:endParaRPr lang="en-US" sz="2000" dirty="0" smtClean="0"/>
          </a:p>
          <a:p>
            <a:pPr lvl="1"/>
            <a:r>
              <a:rPr lang="fr-CA" sz="2000" u="sng" dirty="0" smtClean="0">
                <a:hlinkClick r:id="rId6"/>
              </a:rPr>
              <a:t>www.aasmnet.org/Resources/clinicalguidelines/030713.pdf</a:t>
            </a:r>
            <a:endParaRPr lang="en-US" sz="2000" dirty="0" smtClean="0"/>
          </a:p>
          <a:p>
            <a:pPr lvl="1"/>
            <a:r>
              <a:rPr lang="fr-CA" sz="2000" u="sng" dirty="0" smtClean="0">
                <a:hlinkClick r:id="rId7"/>
              </a:rPr>
              <a:t>www.fmcsa.dot.gov/rules-regulations/TOPICS/mep/report/</a:t>
            </a:r>
            <a:br>
              <a:rPr lang="fr-CA" sz="2000" u="sng" dirty="0" smtClean="0">
                <a:hlinkClick r:id="rId7"/>
              </a:rPr>
            </a:br>
            <a:r>
              <a:rPr lang="fr-CA" sz="2000" u="sng" dirty="0" smtClean="0">
                <a:hlinkClick r:id="rId7"/>
              </a:rPr>
              <a:t>Sleep-MEP-Panel-Recommendations-508.pdf</a:t>
            </a:r>
            <a:endParaRPr lang="en-US" sz="2000" dirty="0" smtClean="0"/>
          </a:p>
          <a:p>
            <a:pPr lvl="1">
              <a:spcBef>
                <a:spcPct val="0"/>
              </a:spcBef>
            </a:pPr>
            <a:endParaRPr lang="en-US"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1"/>
          <p:cNvSpPr>
            <a:spLocks noGrp="1"/>
          </p:cNvSpPr>
          <p:nvPr>
            <p:ph type="title"/>
            <p:custDataLst>
              <p:tags r:id="rId1"/>
            </p:custDataLst>
          </p:nvPr>
        </p:nvSpPr>
        <p:spPr/>
        <p:txBody>
          <a:bodyPr/>
          <a:lstStyle/>
          <a:p>
            <a:r>
              <a:rPr lang="fr-FR" dirty="0" smtClean="0">
                <a:solidFill>
                  <a:schemeClr val="bg1"/>
                </a:solidFill>
              </a:rPr>
              <a:t>Examen du module 7</a:t>
            </a:r>
            <a:endParaRPr lang="en-US" dirty="0" smtClean="0">
              <a:solidFill>
                <a:schemeClr val="bg1"/>
              </a:solidFill>
            </a:endParaRPr>
          </a:p>
        </p:txBody>
      </p:sp>
      <p:sp>
        <p:nvSpPr>
          <p:cNvPr id="209922" name="Content Placeholder 1"/>
          <p:cNvSpPr>
            <a:spLocks noGrp="1"/>
          </p:cNvSpPr>
          <p:nvPr>
            <p:ph idx="1"/>
            <p:custDataLst>
              <p:tags r:id="rId2"/>
            </p:custDataLst>
          </p:nvPr>
        </p:nvSpPr>
        <p:spPr/>
        <p:txBody>
          <a:bodyPr/>
          <a:lstStyle/>
          <a:p>
            <a:endParaRPr lang="fr-CA" smtClean="0"/>
          </a:p>
        </p:txBody>
      </p:sp>
      <p:sp>
        <p:nvSpPr>
          <p:cNvPr id="4" name="Slide Number Placeholder 3"/>
          <p:cNvSpPr>
            <a:spLocks noGrp="1"/>
          </p:cNvSpPr>
          <p:nvPr>
            <p:ph type="sldNum" sz="quarter" idx="4294967295"/>
            <p:custDataLst>
              <p:tags r:id="rId3"/>
            </p:custDataLst>
          </p:nvPr>
        </p:nvSpPr>
        <p:spPr>
          <a:xfrm>
            <a:off x="7010400" y="6356350"/>
            <a:ext cx="2133600" cy="365125"/>
          </a:xfrm>
        </p:spPr>
        <p:txBody>
          <a:bodyPr/>
          <a:lstStyle/>
          <a:p>
            <a:pPr>
              <a:defRPr/>
            </a:pPr>
            <a:fld id="{5E5A8A31-15AE-4DF6-82E1-409EF35A0359}" type="slidenum">
              <a:rPr lang="en-US"/>
              <a:pPr>
                <a:defRPr/>
              </a:pPr>
              <a:t>99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1"/>
</p:tagLst>
</file>

<file path=ppt/tags/tag127.xml><?xml version="1.0" encoding="utf-8"?>
<p:tagLst xmlns:a="http://schemas.openxmlformats.org/drawingml/2006/main" xmlns:r="http://schemas.openxmlformats.org/officeDocument/2006/relationships" xmlns:p="http://schemas.openxmlformats.org/presentationml/2006/main">
  <p:tag name="NUM" val="2"/>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5"/>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4"/>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2"/>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2"/>
</p:tagLst>
</file>

<file path=ppt/tags/tag192.xml><?xml version="1.0" encoding="utf-8"?>
<p:tagLst xmlns:a="http://schemas.openxmlformats.org/drawingml/2006/main" xmlns:r="http://schemas.openxmlformats.org/officeDocument/2006/relationships" xmlns:p="http://schemas.openxmlformats.org/presentationml/2006/main">
  <p:tag name="NUM" val="3"/>
</p:tagLst>
</file>

<file path=ppt/tags/tag193.xml><?xml version="1.0" encoding="utf-8"?>
<p:tagLst xmlns:a="http://schemas.openxmlformats.org/drawingml/2006/main" xmlns:r="http://schemas.openxmlformats.org/officeDocument/2006/relationships" xmlns:p="http://schemas.openxmlformats.org/presentationml/2006/main">
  <p:tag name="NUM" val="4"/>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4"/>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5"/>
</p:tagLst>
</file>

<file path=ppt/tags/tag203.xml><?xml version="1.0" encoding="utf-8"?>
<p:tagLst xmlns:a="http://schemas.openxmlformats.org/drawingml/2006/main" xmlns:r="http://schemas.openxmlformats.org/officeDocument/2006/relationships" xmlns:p="http://schemas.openxmlformats.org/presentationml/2006/main">
  <p:tag name="NUM" val="6"/>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4"/>
</p:tagLst>
</file>

<file path=ppt/tags/tag232.xml><?xml version="1.0" encoding="utf-8"?>
<p:tagLst xmlns:a="http://schemas.openxmlformats.org/drawingml/2006/main" xmlns:r="http://schemas.openxmlformats.org/officeDocument/2006/relationships" xmlns:p="http://schemas.openxmlformats.org/presentationml/2006/main">
  <p:tag name="NUM" val="5"/>
</p:tagLst>
</file>

<file path=ppt/tags/tag233.xml><?xml version="1.0" encoding="utf-8"?>
<p:tagLst xmlns:a="http://schemas.openxmlformats.org/drawingml/2006/main" xmlns:r="http://schemas.openxmlformats.org/officeDocument/2006/relationships" xmlns:p="http://schemas.openxmlformats.org/presentationml/2006/main">
  <p:tag name="NUM" val="4"/>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1"/>
</p:tagLst>
</file>

<file path=ppt/tags/tag247.xml><?xml version="1.0" encoding="utf-8"?>
<p:tagLst xmlns:a="http://schemas.openxmlformats.org/drawingml/2006/main" xmlns:r="http://schemas.openxmlformats.org/officeDocument/2006/relationships" xmlns:p="http://schemas.openxmlformats.org/presentationml/2006/main">
  <p:tag name="NUM" val="2"/>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1"/>
</p:tagLst>
</file>

<file path=ppt/tags/tag251.xml><?xml version="1.0" encoding="utf-8"?>
<p:tagLst xmlns:a="http://schemas.openxmlformats.org/drawingml/2006/main" xmlns:r="http://schemas.openxmlformats.org/officeDocument/2006/relationships" xmlns:p="http://schemas.openxmlformats.org/presentationml/2006/main">
  <p:tag name="NUM" val="2"/>
</p:tagLst>
</file>

<file path=ppt/tags/tag252.xml><?xml version="1.0" encoding="utf-8"?>
<p:tagLst xmlns:a="http://schemas.openxmlformats.org/drawingml/2006/main" xmlns:r="http://schemas.openxmlformats.org/officeDocument/2006/relationships" xmlns:p="http://schemas.openxmlformats.org/presentationml/2006/main">
  <p:tag name="NUM" val="1"/>
</p:tagLst>
</file>

<file path=ppt/tags/tag253.xml><?xml version="1.0" encoding="utf-8"?>
<p:tagLst xmlns:a="http://schemas.openxmlformats.org/drawingml/2006/main" xmlns:r="http://schemas.openxmlformats.org/officeDocument/2006/relationships" xmlns:p="http://schemas.openxmlformats.org/presentationml/2006/main">
  <p:tag name="NUM" val="2"/>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1"/>
</p:tagLst>
</file>

<file path=ppt/tags/tag263.xml><?xml version="1.0" encoding="utf-8"?>
<p:tagLst xmlns:a="http://schemas.openxmlformats.org/drawingml/2006/main" xmlns:r="http://schemas.openxmlformats.org/officeDocument/2006/relationships" xmlns:p="http://schemas.openxmlformats.org/presentationml/2006/main">
  <p:tag name="NUM" val="2"/>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2"/>
</p:tagLst>
</file>

<file path=ppt/tags/tag271.xml><?xml version="1.0" encoding="utf-8"?>
<p:tagLst xmlns:a="http://schemas.openxmlformats.org/drawingml/2006/main" xmlns:r="http://schemas.openxmlformats.org/officeDocument/2006/relationships" xmlns:p="http://schemas.openxmlformats.org/presentationml/2006/main">
  <p:tag name="NUM" val="3"/>
</p:tagLst>
</file>

<file path=ppt/tags/tag272.xml><?xml version="1.0" encoding="utf-8"?>
<p:tagLst xmlns:a="http://schemas.openxmlformats.org/drawingml/2006/main" xmlns:r="http://schemas.openxmlformats.org/officeDocument/2006/relationships" xmlns:p="http://schemas.openxmlformats.org/presentationml/2006/main">
  <p:tag name="NUM" val="1"/>
</p:tagLst>
</file>

<file path=ppt/tags/tag273.xml><?xml version="1.0" encoding="utf-8"?>
<p:tagLst xmlns:a="http://schemas.openxmlformats.org/drawingml/2006/main" xmlns:r="http://schemas.openxmlformats.org/officeDocument/2006/relationships" xmlns:p="http://schemas.openxmlformats.org/presentationml/2006/main">
  <p:tag name="NUM" val="2"/>
</p:tagLst>
</file>

<file path=ppt/tags/tag274.xml><?xml version="1.0" encoding="utf-8"?>
<p:tagLst xmlns:a="http://schemas.openxmlformats.org/drawingml/2006/main" xmlns:r="http://schemas.openxmlformats.org/officeDocument/2006/relationships" xmlns:p="http://schemas.openxmlformats.org/presentationml/2006/main">
  <p:tag name="NUM" val="3"/>
</p:tagLst>
</file>

<file path=ppt/tags/tag275.xml><?xml version="1.0" encoding="utf-8"?>
<p:tagLst xmlns:a="http://schemas.openxmlformats.org/drawingml/2006/main" xmlns:r="http://schemas.openxmlformats.org/officeDocument/2006/relationships" xmlns:p="http://schemas.openxmlformats.org/presentationml/2006/main">
  <p:tag name="NUM" val="4"/>
</p:tagLst>
</file>

<file path=ppt/tags/tag276.xml><?xml version="1.0" encoding="utf-8"?>
<p:tagLst xmlns:a="http://schemas.openxmlformats.org/drawingml/2006/main" xmlns:r="http://schemas.openxmlformats.org/officeDocument/2006/relationships" xmlns:p="http://schemas.openxmlformats.org/presentationml/2006/main">
  <p:tag name="NUM" val="5"/>
</p:tagLst>
</file>

<file path=ppt/tags/tag277.xml><?xml version="1.0" encoding="utf-8"?>
<p:tagLst xmlns:a="http://schemas.openxmlformats.org/drawingml/2006/main" xmlns:r="http://schemas.openxmlformats.org/officeDocument/2006/relationships" xmlns:p="http://schemas.openxmlformats.org/presentationml/2006/main">
  <p:tag name="NUM" val="6"/>
</p:tagLst>
</file>

<file path=ppt/tags/tag278.xml><?xml version="1.0" encoding="utf-8"?>
<p:tagLst xmlns:a="http://schemas.openxmlformats.org/drawingml/2006/main" xmlns:r="http://schemas.openxmlformats.org/officeDocument/2006/relationships" xmlns:p="http://schemas.openxmlformats.org/presentationml/2006/main">
  <p:tag name="NUM" val="7"/>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5"/>
</p:tagLst>
</file>

<file path=ppt/tags/tag284.xml><?xml version="1.0" encoding="utf-8"?>
<p:tagLst xmlns:a="http://schemas.openxmlformats.org/drawingml/2006/main" xmlns:r="http://schemas.openxmlformats.org/officeDocument/2006/relationships" xmlns:p="http://schemas.openxmlformats.org/presentationml/2006/main">
  <p:tag name="NUM" val="6"/>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2"/>
</p:tagLst>
</file>

<file path=ppt/tags/tag287.xml><?xml version="1.0" encoding="utf-8"?>
<p:tagLst xmlns:a="http://schemas.openxmlformats.org/drawingml/2006/main" xmlns:r="http://schemas.openxmlformats.org/officeDocument/2006/relationships" xmlns:p="http://schemas.openxmlformats.org/presentationml/2006/main">
  <p:tag name="NUM" val="1"/>
</p:tagLst>
</file>

<file path=ppt/tags/tag288.xml><?xml version="1.0" encoding="utf-8"?>
<p:tagLst xmlns:a="http://schemas.openxmlformats.org/drawingml/2006/main" xmlns:r="http://schemas.openxmlformats.org/officeDocument/2006/relationships" xmlns:p="http://schemas.openxmlformats.org/presentationml/2006/main">
  <p:tag name="NUM" val="2"/>
</p:tagLst>
</file>

<file path=ppt/tags/tag289.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4"/>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58381</TotalTime>
  <Words>9934</Words>
  <Application>Microsoft Office PowerPoint</Application>
  <PresentationFormat>Affichage à l'écran (4:3)</PresentationFormat>
  <Paragraphs>1644</Paragraphs>
  <Slides>99</Slides>
  <Notes>99</Notes>
  <HiddenSlides>0</HiddenSlides>
  <MMClips>6</MMClips>
  <ScaleCrop>false</ScaleCrop>
  <HeadingPairs>
    <vt:vector size="4" baseType="variant">
      <vt:variant>
        <vt:lpstr>Thème</vt:lpstr>
      </vt:variant>
      <vt:variant>
        <vt:i4>1</vt:i4>
      </vt:variant>
      <vt:variant>
        <vt:lpstr>Titres des diapositives</vt:lpstr>
      </vt:variant>
      <vt:variant>
        <vt:i4>99</vt:i4>
      </vt:variant>
    </vt:vector>
  </HeadingPairs>
  <TitlesOfParts>
    <vt:vector size="100" baseType="lpstr">
      <vt:lpstr>Office Theme</vt:lpstr>
      <vt:lpstr>Diapositive 1</vt:lpstr>
      <vt:lpstr>Liste des sigles</vt:lpstr>
      <vt:lpstr>Module 7 : Présentation</vt:lpstr>
      <vt:lpstr>Leçon 1 : Notions de base sur les troubles du sommeil et l’apnée obstructive du sommeil</vt:lpstr>
      <vt:lpstr>Troubles du sommeil</vt:lpstr>
      <vt:lpstr>Troubles du sommeil les plus répandus </vt:lpstr>
      <vt:lpstr>Apnée obstructive du sommeil</vt:lpstr>
      <vt:lpstr>AOS : signes et symptômes</vt:lpstr>
      <vt:lpstr>L’AOS perturbe le sommeil et les fonctions de l’organisme</vt:lpstr>
      <vt:lpstr>AOS : mesures préventives</vt:lpstr>
      <vt:lpstr>Traitement de l’AOS (1 de 2)</vt:lpstr>
      <vt:lpstr>Traitement de l’AOS (2 de 2)</vt:lpstr>
      <vt:lpstr>Obstacles au respect du traitement de l’AOS avec un appareil PAP</vt:lpstr>
      <vt:lpstr>Leçon 1 : Évaluation des acquis</vt:lpstr>
      <vt:lpstr>Leçon 1 : Évaluation des acquis (suite)</vt:lpstr>
      <vt:lpstr>Leçon 1 : Évaluation des acquis (suite)</vt:lpstr>
      <vt:lpstr>Leçon 1 : Évaluation des acquis (suite)</vt:lpstr>
      <vt:lpstr>Leçon 1 : Évaluation des acquis (suite)</vt:lpstr>
      <vt:lpstr>Leçon 2 : Les responsabilités de l’entreprise dans la gestion des troubles du sommeil</vt:lpstr>
      <vt:lpstr>Conséquences de l’AOS sur la santé  (1 de 2)</vt:lpstr>
      <vt:lpstr>Conséquences de l’AOS sur la santé  (2 de 2)</vt:lpstr>
      <vt:lpstr>Conséquences de l’AOS sur la sécurité (1 de 2)</vt:lpstr>
      <vt:lpstr>Conséquences de l’AOS sur la sécurité (2 sur 2)</vt:lpstr>
      <vt:lpstr>L’AOS affecte les facultés mentales, la sécurité, la santé et la qualité de vie</vt:lpstr>
      <vt:lpstr>Importance de la gestion des troubles du sommeil (1 de 2)</vt:lpstr>
      <vt:lpstr>Importance de la gestion des troubles du sommeil (2 de 2)</vt:lpstr>
      <vt:lpstr>Exemples de stratégies de gestion des risques juridiques (1 de 2)</vt:lpstr>
      <vt:lpstr>Exemples de stratégies de gestion des risques juridiques (2 de 2)</vt:lpstr>
      <vt:lpstr>Rendement de l’investissement</vt:lpstr>
      <vt:lpstr>Problèmes potentiels de responsabilité juridique (1 de 2)</vt:lpstr>
      <vt:lpstr>Problèmes potentiels de responsabilité juridique (2 de 2)</vt:lpstr>
      <vt:lpstr>Réglementation américaine actuelle concernant l’AOS et les conducteurs de véhicules lourds</vt:lpstr>
      <vt:lpstr>Initiatives canadiennes actuelles concernant l’AOS et les conducteurs de véhicules lourds</vt:lpstr>
      <vt:lpstr>Leçon 2 : Évaluation des acquis</vt:lpstr>
      <vt:lpstr>Leçon 2 : Évaluation des acquis (suite)</vt:lpstr>
      <vt:lpstr>Leçon 2 : Évaluation des acquis (suite)</vt:lpstr>
      <vt:lpstr>Leçon 2 : Évaluation des acquis (suite)</vt:lpstr>
      <vt:lpstr>Leçon 2 : Évaluation des acquis (suite)</vt:lpstr>
      <vt:lpstr>Leçon 3 : Élaborer et mettre en œuvre un programme de gestion des troubles du sommeil</vt:lpstr>
      <vt:lpstr>Mettre en œuvre un programme de gestion des troubles du sommeil</vt:lpstr>
      <vt:lpstr>Formation et sensibilisation (1 de 6)</vt:lpstr>
      <vt:lpstr>Formation et sensibilisation (2 de 6)</vt:lpstr>
      <vt:lpstr>Formation et sensibilisation (3 de 6)</vt:lpstr>
      <vt:lpstr>Formation et sensibilisation (4 de 6)</vt:lpstr>
      <vt:lpstr>Formation et sensibilisation (5 de 6)</vt:lpstr>
      <vt:lpstr>Le groupe de médecins experts de la FMCSA </vt:lpstr>
      <vt:lpstr>Formation et sensibilisation (6 de 6)</vt:lpstr>
      <vt:lpstr>Dépistage des troubles du sommeil (1 de 7)</vt:lpstr>
      <vt:lpstr>Dépistage des troubles du sommeil  (2 sur 7)</vt:lpstr>
      <vt:lpstr>Dépistage des troubles du sommeil (3 de 7)</vt:lpstr>
      <vt:lpstr>Dépistage des troubles du sommeil (4 de 7)</vt:lpstr>
      <vt:lpstr>Dépistage des troubles du sommeil (5 de 7)</vt:lpstr>
      <vt:lpstr>Dépistage des troubles du sommeil (6 de 7)</vt:lpstr>
      <vt:lpstr>Dépistage des troubles du sommeil (7 de 7)</vt:lpstr>
      <vt:lpstr>Diagnostic des troubles du sommeil (1 de 4)</vt:lpstr>
      <vt:lpstr>Diagnostic des troubles du sommeil (2 de 4)</vt:lpstr>
      <vt:lpstr>Diagnostic des troubles du sommeil (3 de 4)</vt:lpstr>
      <vt:lpstr>Diagnostic des troubles du sommeil (4 de 4)</vt:lpstr>
      <vt:lpstr>Autres méthodes d’évaluation  du sommeil*</vt:lpstr>
      <vt:lpstr>Traitement des troubles du sommeil (1 de 7)</vt:lpstr>
      <vt:lpstr>Traitement des troubles du sommeil (2 de 7)</vt:lpstr>
      <vt:lpstr>Diapositive 62</vt:lpstr>
      <vt:lpstr>Traitement des troubles du sommeil (4 de 7)</vt:lpstr>
      <vt:lpstr>Traitement des troubles du sommeil (5 de 7)</vt:lpstr>
      <vt:lpstr>Traitement des troubles du sommeil (6 de 7)</vt:lpstr>
      <vt:lpstr>Traitement des troubles du sommeil (7 de 7)</vt:lpstr>
      <vt:lpstr>Surveillance du traitement des troubles du sommeil (1 de 5)</vt:lpstr>
      <vt:lpstr>Surveillance du traitement des troubles du sommeil (2 de 5)</vt:lpstr>
      <vt:lpstr>Surveillance du traitement des troubles du sommeil (3 de 5)</vt:lpstr>
      <vt:lpstr>Surveillance du traitement des troubles du sommeil (4 de 5)</vt:lpstr>
      <vt:lpstr>Surveillance du traitement des troubles du sommeil (5 de 5)</vt:lpstr>
      <vt:lpstr>Leçon 3 : Évaluation des acquis</vt:lpstr>
      <vt:lpstr>Leçon 3 : Évaluation des acquis (suite)</vt:lpstr>
      <vt:lpstr>Leçon 3 : Évaluation des acquis (suite)</vt:lpstr>
      <vt:lpstr>Leçon 3 : Évaluation des acquis (suite)</vt:lpstr>
      <vt:lpstr>Leçon 3 : Évaluation des acquis (suite)</vt:lpstr>
      <vt:lpstr>Leçon 4 : Stratégies pour soutenir un  programme de gestion des troubles du sommeil  et contribuer à la modification des comportements</vt:lpstr>
      <vt:lpstr>Stratégies pour soutenir et encourager (1 de 7)</vt:lpstr>
      <vt:lpstr>Stratégies pour soutenir et encourager (2 de 7)</vt:lpstr>
      <vt:lpstr>Stratégies pour soutenir et encourager (3 de 7)</vt:lpstr>
      <vt:lpstr>Stratégies pour soutenir et encourager (4 de 7)</vt:lpstr>
      <vt:lpstr>Stratégies pour soutenir et encourager (5 de 7)</vt:lpstr>
      <vt:lpstr>Stratégies pour soutenir et encourager (6 de 7)</vt:lpstr>
      <vt:lpstr>Stratégies pour soutenir et encourager (7 de 7)</vt:lpstr>
      <vt:lpstr>Stratégies pour faciliter la modification du comportement des conducteurs (1 de 3)</vt:lpstr>
      <vt:lpstr>Stratégies pour faciliter la modification du comportement des conducteurs (2 de 3)</vt:lpstr>
      <vt:lpstr>Stratégies pour faciliter la modification  du comportement des conducteurs (3 de 3)</vt:lpstr>
      <vt:lpstr>Leçon 4 : Évaluation des acquis</vt:lpstr>
      <vt:lpstr>Leçon 4 : Évaluation des acquis (suite)</vt:lpstr>
      <vt:lpstr>Leçon 4 : Évaluation des acquis (suite)</vt:lpstr>
      <vt:lpstr>Leçon 4 : Évaluation des acquis (suite)</vt:lpstr>
      <vt:lpstr>Leçon 4 : Évaluation des acquis (suite)</vt:lpstr>
      <vt:lpstr>Conclusion : Bilan et résumé</vt:lpstr>
      <vt:lpstr>Révision sur l’apnée obstructive du sommeil (AOS)</vt:lpstr>
      <vt:lpstr>Formation et dépistage des troubles du sommeil</vt:lpstr>
      <vt:lpstr>Tests de dépistage et traitement des troubles du sommeil</vt:lpstr>
      <vt:lpstr>Surveillance du traitement des troubles du sommeil</vt:lpstr>
      <vt:lpstr>Soutien de la direction du transporteur routier</vt:lpstr>
      <vt:lpstr>Examen du module 7</vt:lpstr>
    </vt:vector>
  </TitlesOfParts>
  <Company>VTTI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Fatigue Management Program (FMP)</dc:title>
  <dc:creator>emabry</dc:creator>
  <cp:lastModifiedBy>Rév. ling</cp:lastModifiedBy>
  <cp:revision>1344</cp:revision>
  <dcterms:created xsi:type="dcterms:W3CDTF">2011-07-14T17:37:37Z</dcterms:created>
  <dcterms:modified xsi:type="dcterms:W3CDTF">2013-06-19T15:29:17Z</dcterms:modified>
</cp:coreProperties>
</file>