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tags/tag8.xml" ContentType="application/vnd.openxmlformats-officedocument.presentationml.tags+xml"/>
  <Override PartName="/ppt/tags/tag238.xml" ContentType="application/vnd.openxmlformats-officedocument.presentationml.tags+xml"/>
  <Override PartName="/ppt/slides/slide218.xml" ContentType="application/vnd.openxmlformats-officedocument.presentationml.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tags/tag424.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263.xml" ContentType="application/vnd.openxmlformats-officedocument.presentationml.tags+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tags/tag38.xml" ContentType="application/vnd.openxmlformats-officedocument.presentationml.tags+xml"/>
  <Override PartName="/ppt/notesSlides/notesSlide16.xml" ContentType="application/vnd.openxmlformats-officedocument.presentationml.notesSlide+xml"/>
  <Override PartName="/ppt/tags/tag339.xml" ContentType="application/vnd.openxmlformats-officedocument.presentationml.tags+xml"/>
  <Override PartName="/ppt/tags/tag525.xml" ContentType="application/vnd.openxmlformats-officedocument.presentationml.tags+xml"/>
  <Override PartName="/ppt/tags/tag63.xml" ContentType="application/vnd.openxmlformats-officedocument.presentationml.tags+xml"/>
  <Override PartName="/ppt/notesSlides/notesSlide41.xml" ContentType="application/vnd.openxmlformats-officedocument.presentationml.notesSlide+xml"/>
  <Override PartName="/ppt/tags/tag178.xml" ContentType="application/vnd.openxmlformats-officedocument.presentationml.tags+xml"/>
  <Override PartName="/ppt/tags/tag364.xml" ContentType="application/vnd.openxmlformats-officedocument.presentationml.tags+xml"/>
  <Override PartName="/ppt/slides/slide158.xml" ContentType="application/vnd.openxmlformats-officedocument.presentationml.slide+xml"/>
  <Override PartName="/ppt/tags/tag109.xml" ContentType="application/vnd.openxmlformats-officedocument.presentationml.tags+xml"/>
  <Override PartName="/ppt/tags/tag550.xml" ContentType="application/vnd.openxmlformats-officedocument.presentationml.tags+xml"/>
  <Override PartName="/ppt/slides/slide183.xml" ContentType="application/vnd.openxmlformats-officedocument.presentationml.slide+xml"/>
  <Override PartName="/ppt/notesSlides/notesSlide7.xml" ContentType="application/vnd.openxmlformats-officedocument.presentationml.notesSlide+xml"/>
  <Override PartName="/ppt/charts/chart3.xml" ContentType="application/vnd.openxmlformats-officedocument.drawingml.chart+xml"/>
  <Override PartName="/ppt/tags/tag279.xml" ContentType="application/vnd.openxmlformats-officedocument.presentationml.tags+xml"/>
  <Override PartName="/ppt/notesSlides/notesSlide157.xml" ContentType="application/vnd.openxmlformats-officedocument.presentationml.notesSlide+xml"/>
  <Override PartName="/ppt/tags/tag134.xml" ContentType="application/vnd.openxmlformats-officedocument.presentationml.tags+xml"/>
  <Override PartName="/ppt/tags/tag320.xml" ContentType="application/vnd.openxmlformats-officedocument.presentationml.tags+xml"/>
  <Override PartName="/ppt/notesSlides/notesSlide182.xml" ContentType="application/vnd.openxmlformats-officedocument.presentationml.notesSlide+xml"/>
  <Override PartName="/ppt/tags/tag465.xml" ContentType="application/vnd.openxmlformats-officedocument.presentationml.tags+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tags/tag5.xml" ContentType="application/vnd.openxmlformats-officedocument.presentationml.tags+xml"/>
  <Override PartName="/ppt/tags/tag79.xml" ContentType="application/vnd.openxmlformats-officedocument.presentationml.tags+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tags/tag490.xml" ContentType="application/vnd.openxmlformats-officedocument.presentationml.tags+xml"/>
  <Override PartName="/ppt/slides/slide91.xml" ContentType="application/vnd.openxmlformats-officedocument.presentationml.slide+xml"/>
  <Override PartName="/ppt/slides/slide215.xml" ContentType="application/vnd.openxmlformats-officedocument.presentationml.slide+xml"/>
  <Override PartName="/ppt/tags/tag235.xml" ContentType="application/vnd.openxmlformats-officedocument.presentationml.tags+xml"/>
  <Override PartName="/ppt/tags/tag421.xml" ContentType="application/vnd.openxmlformats-officedocument.presentationml.tags+xml"/>
  <Override PartName="/ppt/tags/tag566.xml" ContentType="application/vnd.openxmlformats-officedocument.presentationml.tags+xml"/>
  <Override PartName="/ppt/slides/slide22.xml" ContentType="application/vnd.openxmlformats-officedocument.presentationml.slide+xml"/>
  <Override PartName="/ppt/slides/slide199.xml" ContentType="application/vnd.openxmlformats-officedocument.presentationml.slide+xml"/>
  <Override PartName="/ppt/notesSlides/notesSlide82.xml" ContentType="application/vnd.openxmlformats-officedocument.presentationml.notesSlide+xml"/>
  <Override PartName="/ppt/tags/tag260.xml" ContentType="application/vnd.openxmlformats-officedocument.presentationml.tags+xml"/>
  <Override PartName="/ppt/notesSlides/notesSlide214.xml" ContentType="application/vnd.openxmlformats-officedocument.presentationml.notes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tags/tag35.xml" ContentType="application/vnd.openxmlformats-officedocument.presentationml.tags+xml"/>
  <Override PartName="/ppt/tags/tag336.xml" ContentType="application/vnd.openxmlformats-officedocument.presentationml.tags+xml"/>
  <Override PartName="/ppt/notesSlides/notesSlide198.xml" ContentType="application/vnd.openxmlformats-officedocument.presentationml.notesSlide+xml"/>
  <Override PartName="/ppt/tags/tag175.xml" ContentType="application/vnd.openxmlformats-officedocument.presentationml.tags+xml"/>
  <Override PartName="/ppt/notesSlides/notesSlide129.xml" ContentType="application/vnd.openxmlformats-officedocument.presentationml.notesSlide+xml"/>
  <Override PartName="/ppt/tags/tag522.xml" ContentType="application/vnd.openxmlformats-officedocument.presentationml.tags+xml"/>
  <Override PartName="/ppt/slides/slide155.xml" ContentType="application/vnd.openxmlformats-officedocument.presentationml.slide+xml"/>
  <Override PartName="/ppt/tags/tag60.xml" ContentType="application/vnd.openxmlformats-officedocument.presentationml.tags+xml"/>
  <Override PartName="/ppt/tags/tag361.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notesSlides/notesSlide154.xml" ContentType="application/vnd.openxmlformats-officedocument.presentationml.notesSlide+xml"/>
  <Override PartName="/ppt/tags/tag437.xml" ContentType="application/vnd.openxmlformats-officedocument.presentationml.tags+xml"/>
  <Override PartName="/ppt/slides/slide38.xml" ContentType="application/vnd.openxmlformats-officedocument.presentationml.slide+xml"/>
  <Override PartName="/ppt/slides/slide180.xml" ContentType="application/vnd.openxmlformats-officedocument.presentationml.slide+xml"/>
  <Override PartName="/ppt/tags/tag131.xml" ContentType="application/vnd.openxmlformats-officedocument.presentationml.tags+xml"/>
  <Override PartName="/ppt/notesSlides/notesSlide98.xml" ContentType="application/vnd.openxmlformats-officedocument.presentationml.notesSlide+xml"/>
  <Override PartName="/ppt/tags/tag276.xml" ContentType="application/vnd.openxmlformats-officedocument.presentationml.tags+xml"/>
  <Override PartName="/ppt/tags/tag462.xml" ContentType="application/vnd.openxmlformats-officedocument.presentationml.tags+xml"/>
  <Override PartName="/ppt/slides/slide111.xml" ContentType="application/vnd.openxmlformats-officedocument.presentationml.slide+xml"/>
  <Override PartName="/ppt/notesSlides/notesSlide29.xml" ContentType="application/vnd.openxmlformats-officedocument.presentationml.notesSlide+xml"/>
  <Override PartName="/ppt/tags/tag207.xml" ContentType="application/vnd.openxmlformats-officedocument.presentationml.tags+xml"/>
  <Override PartName="/ppt/slides/slide63.xml" ContentType="application/vnd.openxmlformats-officedocument.presentationml.slide+xml"/>
  <Override PartName="/ppt/tags/tag2.xml" ContentType="application/vnd.openxmlformats-officedocument.presentationml.tags+xml"/>
  <Override PartName="/ppt/notesSlides/notesSlide110.xml" ContentType="application/vnd.openxmlformats-officedocument.presentationml.notesSlide+xml"/>
  <Override PartName="/ppt/tags/tag538.xml" ContentType="application/vnd.openxmlformats-officedocument.presentationml.tags+xml"/>
  <Override PartName="/ppt/tags/tag76.xml" ContentType="application/vnd.openxmlformats-officedocument.presentationml.tags+xml"/>
  <Override PartName="/ppt/notesSlides/notesSlide54.xml" ContentType="application/vnd.openxmlformats-officedocument.presentationml.notesSlide+xml"/>
  <Override PartName="/ppt/tags/tag232.xml" ContentType="application/vnd.openxmlformats-officedocument.presentationml.tags+xml"/>
  <Override PartName="/ppt/tags/tag377.xml" ContentType="application/vnd.openxmlformats-officedocument.presentationml.tags+xml"/>
  <Override PartName="/ppt/tags/tag563.xml" ContentType="application/vnd.openxmlformats-officedocument.presentationml.tags+xml"/>
  <Override PartName="/ppt/slides/slide196.xml" ContentType="application/vnd.openxmlformats-officedocument.presentationml.slide+xml"/>
  <Override PartName="/ppt/slides/slide212.xml" ContentType="application/vnd.openxmlformats-officedocument.presentationml.slide+xml"/>
  <Override PartName="/ppt/tags/tag308.xml" ContentType="application/vnd.openxmlformats-officedocument.presentationml.tags+xml"/>
  <Override PartName="/ppt/tags/tag147.xml" ContentType="application/vnd.openxmlformats-officedocument.presentationml.tags+xml"/>
  <Override PartName="/ppt/tags/tag478.xml" ContentType="application/vnd.openxmlformats-officedocument.presentationml.tags+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tags/tag333.xml" ContentType="application/vnd.openxmlformats-officedocument.presentationml.tags+xml"/>
  <Override PartName="/ppt/tags/tag172.xml" ContentType="application/vnd.openxmlformats-officedocument.presentationml.tags+xml"/>
  <Override PartName="/ppt/notesSlides/notesSlide126.xml" ContentType="application/vnd.openxmlformats-officedocument.presentationml.notesSlide+xml"/>
  <Override PartName="/ppt/tags/tag409.xml" ContentType="application/vnd.openxmlformats-officedocument.presentationml.tags+xml"/>
  <Override PartName="/ppt/slides/slide152.xml" ContentType="application/vnd.openxmlformats-officedocument.presentationml.slide+xml"/>
  <Override PartName="/ppt/notesSlides/notesSlide1.xml" ContentType="application/vnd.openxmlformats-officedocument.presentationml.notesSlide+xml"/>
  <Override PartName="/ppt/tags/tag103.xml" ContentType="application/vnd.openxmlformats-officedocument.presentationml.tags+xml"/>
  <Override PartName="/ppt/tags/tag248.xml" ContentType="application/vnd.openxmlformats-officedocument.presentationml.tags+xml"/>
  <Override PartName="/ppt/notesSlides/notesSlide151.xml" ContentType="application/vnd.openxmlformats-officedocument.presentationml.notesSlide+xml"/>
  <Override PartName="/ppt/tags/tag434.xml" ContentType="application/vnd.openxmlformats-officedocument.presentationml.tags+xml"/>
  <Override PartName="/ppt/slides/slide228.xml" ContentType="application/vnd.openxmlformats-officedocument.presentationml.slide+xml"/>
  <Override PartName="/ppt/notesSlides/notesSlide95.xml" ContentType="application/vnd.openxmlformats-officedocument.presentationml.notesSlide+xml"/>
  <Override PartName="/ppt/tags/tag273.xml" ContentType="application/vnd.openxmlformats-officedocument.presentationml.tags+xml"/>
  <Override PartName="/ppt/slides/slide35.xml" ContentType="application/vnd.openxmlformats-officedocument.presentationml.slide+xml"/>
  <Override PartName="/ppt/notesSlides/notesSlide227.xml" ContentType="application/vnd.openxmlformats-officedocument.presentationml.notesSlide+xml"/>
  <Override PartName="/ppt/slides/slide60.xml" ContentType="application/vnd.openxmlformats-officedocument.presentationml.slide+xml"/>
  <Override PartName="/ppt/tags/tag48.xml" ContentType="application/vnd.openxmlformats-officedocument.presentationml.tags+xml"/>
  <Override PartName="/ppt/notesSlides/notesSlide26.xml" ContentType="application/vnd.openxmlformats-officedocument.presentationml.notesSlide+xml"/>
  <Override PartName="/ppt/tags/tag188.xml" ContentType="application/vnd.openxmlformats-officedocument.presentationml.tags+xml"/>
  <Override PartName="/ppt/tags/tag204.xml" ContentType="application/vnd.openxmlformats-officedocument.presentationml.tags+xml"/>
  <Override PartName="/ppt/tags/tag349.xml" ContentType="application/vnd.openxmlformats-officedocument.presentationml.tags+xml"/>
  <Override PartName="/ppt/tags/tag535.xml" ContentType="application/vnd.openxmlformats-officedocument.presentationml.tags+xml"/>
  <Override PartName="/ppt/slides/slide168.xml" ContentType="application/vnd.openxmlformats-officedocument.presentationml.slide+xml"/>
  <Override PartName="/ppt/tags/tag73.xml" ContentType="application/vnd.openxmlformats-officedocument.presentationml.tags+xml"/>
  <Override PartName="/ppt/notesSlides/notesSlide51.xml" ContentType="application/vnd.openxmlformats-officedocument.presentationml.notesSlide+xml"/>
  <Override PartName="/ppt/tags/tag374.xml" ContentType="application/vnd.openxmlformats-officedocument.presentationml.tags+xml"/>
  <Override PartName="/ppt/tags/tag119.xml" ContentType="application/vnd.openxmlformats-officedocument.presentationml.tags+xml"/>
  <Override PartName="/ppt/notesSlides/notesSlide167.xml" ContentType="application/vnd.openxmlformats-officedocument.presentationml.notesSlide+xml"/>
  <Override PartName="/ppt/tags/tag560.xml" ContentType="application/vnd.openxmlformats-officedocument.presentationml.tags+xml"/>
  <Override PartName="/ppt/slides/slide193.xml" ContentType="application/vnd.openxmlformats-officedocument.presentationml.slide+xml"/>
  <Override PartName="/ppt/tags/tag289.xml" ContentType="application/vnd.openxmlformats-officedocument.presentationml.tags+xml"/>
  <Override PartName="/ppt/tags/tag305.xml" ContentType="application/vnd.openxmlformats-officedocument.presentationml.tags+xml"/>
  <Override PartName="/ppt/slides/slide124.xml" ContentType="application/vnd.openxmlformats-officedocument.presentationml.slide+xml"/>
  <Override PartName="/ppt/tags/tag144.xml" ContentType="application/vnd.openxmlformats-officedocument.presentationml.tags+xml"/>
  <Override PartName="/ppt/tags/tag330.xml" ContentType="application/vnd.openxmlformats-officedocument.presentationml.tags+xml"/>
  <Override PartName="/ppt/tags/tag475.xml" ContentType="application/vnd.openxmlformats-officedocument.presentationml.tags+xml"/>
  <Override PartName="/ppt/notesSlides/notesSlide192.xml" ContentType="application/vnd.openxmlformats-officedocument.presentationml.notesSlide+xml"/>
  <Override PartName="/ppt/slides/slide76.xml" ContentType="application/vnd.openxmlformats-officedocument.presentationml.slide+xml"/>
  <Override PartName="/ppt/notesSlides/notesSlide123.xml" ContentType="application/vnd.openxmlformats-officedocument.presentationml.notesSlide+xml"/>
  <Override PartName="/ppt/tags/tag406.xml" ContentType="application/vnd.openxmlformats-officedocument.presentationml.tags+xml"/>
  <Override PartName="/ppt/tags/tag89.xml" ContentType="application/vnd.openxmlformats-officedocument.presentationml.tags+xml"/>
  <Override PartName="/ppt/notesSlides/notesSlide67.xml" ContentType="application/vnd.openxmlformats-officedocument.presentationml.notesSlide+xml"/>
  <Override PartName="/ppt/tags/tag245.xml" ContentType="application/vnd.openxmlformats-officedocument.presentationml.tags+xml"/>
  <Override PartName="/ppt/slides/slide225.xml" ContentType="application/vnd.openxmlformats-officedocument.presentationml.slide+xml"/>
  <Override PartName="/ppt/tags/tag100.xml" ContentType="application/vnd.openxmlformats-officedocument.presentationml.tags+xml"/>
  <Override PartName="/ppt/notesSlides/notesSlide92.xml" ContentType="application/vnd.openxmlformats-officedocument.presentationml.notesSlide+xml"/>
  <Override PartName="/ppt/tags/tag431.xml" ContentType="application/vnd.openxmlformats-officedocument.presentationml.tags+xml"/>
  <Override PartName="/ppt/slides/slide32.xml" ContentType="application/vnd.openxmlformats-officedocument.presentationml.slide+xml"/>
  <Override PartName="/ppt/tags/tag270.xml" ContentType="application/vnd.openxmlformats-officedocument.presentationml.tags+xml"/>
  <Override PartName="/ppt/tags/tag507.xml" ContentType="application/vnd.openxmlformats-officedocument.presentationml.tags+xml"/>
  <Override PartName="/ppt/notesSlides/notesSlide224.xml" ContentType="application/vnd.openxmlformats-officedocument.presentationml.notesSlide+xml"/>
  <Override PartName="/ppt/tags/tag45.xml" ContentType="application/vnd.openxmlformats-officedocument.presentationml.tags+xml"/>
  <Override PartName="/ppt/notesSlides/notesSlide23.xml" ContentType="application/vnd.openxmlformats-officedocument.presentationml.notesSlide+xml"/>
  <Override PartName="/ppt/tags/tag201.xml" ContentType="application/vnd.openxmlformats-officedocument.presentationml.tags+xml"/>
  <Override PartName="/ppt/tags/tag346.xml" ContentType="application/vnd.openxmlformats-officedocument.presentationml.tags+xml"/>
  <Override PartName="/ppt/tags/tag532.xml" ContentType="application/vnd.openxmlformats-officedocument.presentationml.tags+xml"/>
  <Override PartName="/ppt/tags/tag185.xml" ContentType="application/vnd.openxmlformats-officedocument.presentationml.tags+xml"/>
  <Override PartName="/ppt/notesSlides/notesSlide139.xml" ContentType="application/vnd.openxmlformats-officedocument.presentationml.notesSlide+xml"/>
  <Override PartName="/ppt/tags/tag371.xml" ContentType="application/vnd.openxmlformats-officedocument.presentationml.tags+xml"/>
  <Override PartName="/ppt/slides/slide165.xml" ContentType="application/vnd.openxmlformats-officedocument.presentationml.slide+xml"/>
  <Override PartName="/ppt/tags/tag70.xml" ContentType="application/vnd.openxmlformats-officedocument.presentationml.tags+xml"/>
  <Override PartName="/ppt/tags/tag116.xml" ContentType="application/vnd.openxmlformats-officedocument.presentationml.tags+xml"/>
  <Override PartName="/ppt/slides/slide190.xml" ContentType="application/vnd.openxmlformats-officedocument.presentationml.slide+xml"/>
  <Override PartName="/ppt/tags/tag302.xml" ContentType="application/vnd.openxmlformats-officedocument.presentationml.tags+xml"/>
  <Override PartName="/ppt/notesSlides/notesSlide164.xml" ContentType="application/vnd.openxmlformats-officedocument.presentationml.notesSlide+xml"/>
  <Override PartName="/ppt/tags/tag447.xml" ContentType="application/vnd.openxmlformats-officedocument.presentationml.tags+xml"/>
  <Override PartName="/ppt/slides/slide48.xml" ContentType="application/vnd.openxmlformats-officedocument.presentationml.slide+xml"/>
  <Override PartName="/ppt/tags/tag141.xml" ContentType="application/vnd.openxmlformats-officedocument.presentationml.tags+xml"/>
  <Override PartName="/ppt/tags/tag286.xml" ContentType="application/vnd.openxmlformats-officedocument.presentationml.tags+xml"/>
  <Override PartName="/ppt/tags/tag472.xml" ContentType="application/vnd.openxmlformats-officedocument.presentationml.tags+xml"/>
  <Override PartName="/ppt/slides/slide73.xml" ContentType="application/vnd.openxmlformats-officedocument.presentationml.slide+xml"/>
  <Override PartName="/ppt/slides/slide121.xml" ContentType="application/vnd.openxmlformats-officedocument.presentationml.slide+xml"/>
  <Override PartName="/ppt/notesSlides/notesSlide39.xml" ContentType="application/vnd.openxmlformats-officedocument.presentationml.notesSlide+xml"/>
  <Override PartName="/ppt/tags/tag217.xml" ContentType="application/vnd.openxmlformats-officedocument.presentationml.tags+xml"/>
  <Override PartName="/ppt/tags/tag548.xml" ContentType="application/vnd.openxmlformats-officedocument.presentationml.tags+xml"/>
  <Override PartName="/ppt/tags/tag86.xml" ContentType="application/vnd.openxmlformats-officedocument.presentationml.tags+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tags/tag387.xml" ContentType="application/vnd.openxmlformats-officedocument.presentationml.tags+xml"/>
  <Override PartName="/ppt/tags/tag403.xml" ContentType="application/vnd.openxmlformats-officedocument.presentationml.tags+xml"/>
  <Override PartName="/ppt/tags/tag242.xml" ContentType="application/vnd.openxmlformats-officedocument.presentationml.tags+xml"/>
  <Override PartName="/ppt/slides/slide222.xml" ContentType="application/vnd.openxmlformats-officedocument.presentationml.slide+xml"/>
  <Override PartName="/ppt/tags/tag17.xml" ContentType="application/vnd.openxmlformats-officedocument.presentationml.tags+xml"/>
  <Override PartName="/ppt/tags/tag318.xml" ContentType="application/vnd.openxmlformats-officedocument.presentationml.tags+xml"/>
  <Override PartName="/ppt/tags/tag504.xml" ContentType="application/vnd.openxmlformats-officedocument.presentationml.tags+xml"/>
  <Override PartName="/ppt/notesSlides/notesSlide221.xml" ContentType="application/vnd.openxmlformats-officedocument.presentationml.notesSlide+xml"/>
  <Override PartName="/ppt/notesSlides/notesSlide20.xml" ContentType="application/vnd.openxmlformats-officedocument.presentationml.notesSlide+xml"/>
  <Override PartName="/ppt/tags/tag157.xml" ContentType="application/vnd.openxmlformats-officedocument.presentationml.tags+xml"/>
  <Override PartName="/ppt/tags/tag343.xml" ContentType="application/vnd.openxmlformats-officedocument.presentationml.tags+xml"/>
  <Override PartName="/ppt/tags/tag488.xml" ContentType="application/vnd.openxmlformats-officedocument.presentationml.tags+xml"/>
  <Override PartName="/ppt/slides/slide89.xml" ContentType="application/vnd.openxmlformats-officedocument.presentationml.slide+xml"/>
  <Override PartName="/ppt/slides/slide137.xml" ContentType="application/vnd.openxmlformats-officedocument.presentationml.slide+xml"/>
  <Override PartName="/ppt/tags/tag42.xml" ContentType="application/vnd.openxmlformats-officedocument.presentationml.tags+xml"/>
  <Override PartName="/ppt/tags/tag182.xml" ContentType="application/vnd.openxmlformats-officedocument.presentationml.tags+xml"/>
  <Override PartName="/ppt/slides/slide162.xml" ContentType="application/vnd.openxmlformats-officedocument.presentationml.slide+xml"/>
  <Override PartName="/ppt/notesSlides/notesSlide136.xml" ContentType="application/vnd.openxmlformats-officedocument.presentationml.notesSlide+xml"/>
  <Override PartName="/ppt/tags/tag419.xml" ContentType="application/vnd.openxmlformats-officedocument.presentationml.tags+xml"/>
  <Override PartName="/ppt/slideLayouts/slideLayout19.xml" ContentType="application/vnd.openxmlformats-officedocument.presentationml.slideLayout+xml"/>
  <Override PartName="/ppt/tags/tag113.xml" ContentType="application/vnd.openxmlformats-officedocument.presentationml.tags+xml"/>
  <Override PartName="/ppt/tags/tag258.xml" ContentType="application/vnd.openxmlformats-officedocument.presentationml.tags+xml"/>
  <Override PartName="/ppt/notesSlides/notesSlide161.xml" ContentType="application/vnd.openxmlformats-officedocument.presentationml.notesSlide+xml"/>
  <Override PartName="/ppt/tags/tag444.xml" ContentType="application/vnd.openxmlformats-officedocument.presentationml.tags+xml"/>
  <Override PartName="/ppt/slides/slide45.xml" ContentType="application/vnd.openxmlformats-officedocument.presentationml.slide+xml"/>
  <Override PartName="/ppt/theme/theme3.xml" ContentType="application/vnd.openxmlformats-officedocument.theme+xml"/>
  <Override PartName="/ppt/tags/tag283.xml" ContentType="application/vnd.openxmlformats-officedocument.presentationml.tags+xml"/>
  <Override PartName="/ppt/tags/tag58.xml" ContentType="application/vnd.openxmlformats-officedocument.presentationml.tags+xml"/>
  <Override PartName="/ppt/notesSlides/notesSlide36.xml" ContentType="application/vnd.openxmlformats-officedocument.presentationml.notesSlide+xml"/>
  <Override PartName="/ppt/tags/tag359.xml" ContentType="application/vnd.openxmlformats-officedocument.presentationml.tags+xml"/>
  <Override PartName="/ppt/slides/slide70.xml" ContentType="application/vnd.openxmlformats-officedocument.presentationml.slide+xml"/>
  <Override PartName="/ppt/tags/tag198.xml" ContentType="application/vnd.openxmlformats-officedocument.presentationml.tags+xml"/>
  <Override PartName="/ppt/tags/tag214.xml" ContentType="application/vnd.openxmlformats-officedocument.presentationml.tags+xml"/>
  <Override PartName="/ppt/tags/tag400.xml" ContentType="application/vnd.openxmlformats-officedocument.presentationml.tags+xml"/>
  <Override PartName="/ppt/tags/tag545.xml" ContentType="application/vnd.openxmlformats-officedocument.presentationml.tags+xml"/>
  <Override PartName="/ppt/slides/slide178.xml" ContentType="application/vnd.openxmlformats-officedocument.presentationml.slide+xml"/>
  <Override PartName="/ppt/tags/tag83.xml" ContentType="application/vnd.openxmlformats-officedocument.presentationml.tags+xml"/>
  <Override PartName="/ppt/notesSlides/notesSlide61.xml" ContentType="application/vnd.openxmlformats-officedocument.presentationml.notesSlide+xml"/>
  <Override PartName="/ppt/tags/tag384.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61.xml" ContentType="application/vnd.openxmlformats-officedocument.presentationml.tags+xml"/>
  <Override PartName="/ppt/tags/tag129.xml" ContentType="application/vnd.openxmlformats-officedocument.presentationml.tags+xml"/>
  <Override PartName="/ppt/tags/tag176.xml" ContentType="application/vnd.openxmlformats-officedocument.presentationml.tags+xml"/>
  <Override PartName="/ppt/tags/tag315.xml" ContentType="application/vnd.openxmlformats-officedocument.presentationml.tags+xml"/>
  <Override PartName="/ppt/tags/tag362.xml" ContentType="application/vnd.openxmlformats-officedocument.presentationml.tags+xml"/>
  <Override PartName="/ppt/notesSlides/notesSlide177.xml" ContentType="application/vnd.openxmlformats-officedocument.presentationml.notesSlide+xml"/>
  <Override PartName="/ppt/slides/slide109.xml" ContentType="application/vnd.openxmlformats-officedocument.presentationml.slide+xml"/>
  <Override PartName="/ppt/slides/slide156.xml" ContentType="application/vnd.openxmlformats-officedocument.presentationml.slide+xml"/>
  <Override PartName="/ppt/tags/tag107.xml" ContentType="application/vnd.openxmlformats-officedocument.presentationml.tags+xml"/>
  <Override PartName="/ppt/tags/tag154.xml" ContentType="application/vnd.openxmlformats-officedocument.presentationml.tags+xml"/>
  <Override PartName="/ppt/notesSlides/notesSlide108.xml" ContentType="application/vnd.openxmlformats-officedocument.presentationml.notesSlide+xml"/>
  <Override PartName="/ppt/tags/tag299.xml" ContentType="application/vnd.openxmlformats-officedocument.presentationml.tags+xml"/>
  <Override PartName="/ppt/notesSlides/notesSlide155.xml" ContentType="application/vnd.openxmlformats-officedocument.presentationml.notesSlide+xml"/>
  <Override PartName="/ppt/tags/tag438.xml" ContentType="application/vnd.openxmlformats-officedocument.presentationml.tags+xml"/>
  <Override PartName="/ppt/tags/tag485.xml" ContentType="application/vnd.openxmlformats-officedocument.presentationml.tags+xml"/>
  <Override PartName="/ppt/tags/tag501.xml" ContentType="application/vnd.openxmlformats-officedocument.presentationml.tags+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tags/tag277.xml" ContentType="application/vnd.openxmlformats-officedocument.presentationml.tags+xml"/>
  <Override PartName="/ppt/tags/tag340.xml" ContentType="application/vnd.openxmlformats-officedocument.presentationml.tags+xml"/>
  <Override PartName="/ppt/slides/slide39.xml" ContentType="application/vnd.openxmlformats-officedocument.presentationml.slide+xml"/>
  <Override PartName="/ppt/slides/slide86.xml" ContentType="application/vnd.openxmlformats-officedocument.presentationml.slide+xml"/>
  <Override PartName="/ppt/tags/tag132.xml" ContentType="application/vnd.openxmlformats-officedocument.presentationml.tags+xml"/>
  <Override PartName="/ppt/notesSlides/notesSlide133.xml" ContentType="application/vnd.openxmlformats-officedocument.presentationml.notesSlide+xml"/>
  <Override PartName="/ppt/tags/tag416.xml" ContentType="application/vnd.openxmlformats-officedocument.presentationml.tags+xml"/>
  <Override PartName="/ppt/notesSlides/notesSlide180.xml" ContentType="application/vnd.openxmlformats-officedocument.presentationml.notesSlide+xml"/>
  <Override PartName="/ppt/tags/tag463.xml" ContentType="application/vnd.openxmlformats-officedocument.presentationml.tags+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tags/tag99.xml" ContentType="application/vnd.openxmlformats-officedocument.presentationml.tags+xml"/>
  <Override PartName="/ppt/tags/tag110.xml" ContentType="application/vnd.openxmlformats-officedocument.presentationml.tags+xml"/>
  <Override PartName="/ppt/drawings/drawing1.xml" ContentType="application/vnd.openxmlformats-officedocument.drawingml.chartshapes+xml"/>
  <Override PartName="/ppt/notesSlides/notesSlide77.xml" ContentType="application/vnd.openxmlformats-officedocument.presentationml.notesSlide+xml"/>
  <Override PartName="/ppt/tags/tag208.xml" ContentType="application/vnd.openxmlformats-officedocument.presentationml.tags+xml"/>
  <Override PartName="/ppt/tags/tag255.xml" ContentType="application/vnd.openxmlformats-officedocument.presentationml.tags+xml"/>
  <Override PartName="/ppt/notesSlides/notesSlide209.xml" ContentType="application/vnd.openxmlformats-officedocument.presentationml.notesSlide+xml"/>
  <Override PartName="/ppt/tags/tag539.xml" ContentType="application/vnd.openxmlformats-officedocument.presentationml.tags+xml"/>
  <Override PartName="/ppt/slideLayouts/slideLayout16.xml" ContentType="application/vnd.openxmlformats-officedocument.presentationml.slideLayout+xml"/>
  <Override PartName="/ppt/tags/tag3.xml" ContentType="application/vnd.openxmlformats-officedocument.presentationml.tags+xml"/>
  <Override PartName="/ppt/tags/tag77.xml" ContentType="application/vnd.openxmlformats-officedocument.presentationml.tags+xml"/>
  <Override PartName="/ppt/notesSlides/notesSlide55.xml" ContentType="application/vnd.openxmlformats-officedocument.presentationml.notesSlide+xml"/>
  <Override PartName="/ppt/tags/tag233.xml" ContentType="application/vnd.openxmlformats-officedocument.presentationml.tags+xml"/>
  <Override PartName="/ppt/notesSlides/notesSlide111.xml" ContentType="application/vnd.openxmlformats-officedocument.presentationml.notesSlide+xml"/>
  <Override PartName="/ppt/tags/tag280.xml" ContentType="application/vnd.openxmlformats-officedocument.presentationml.tags+xml"/>
  <Override PartName="/ppt/tags/tag378.xml" ContentType="application/vnd.openxmlformats-officedocument.presentationml.tags+xml"/>
  <Override PartName="/ppt/tags/tag441.xml" ContentType="application/vnd.openxmlformats-officedocument.presentationml.tags+xml"/>
  <Override PartName="/ppt/slides/slide42.xml" ContentType="application/vnd.openxmlformats-officedocument.presentationml.slide+xml"/>
  <Override PartName="/ppt/slides/slide213.xml" ContentType="application/vnd.openxmlformats-officedocument.presentationml.slide+xml"/>
  <Override PartName="/ppt/tags/tag517.xml" ContentType="application/vnd.openxmlformats-officedocument.presentationml.tags+xml"/>
  <Override PartName="/ppt/tags/tag564.xml" ContentType="application/vnd.openxmlformats-officedocument.presentationml.tags+xml"/>
  <Override PartName="/ppt/slides/slide20.xml" ContentType="application/vnd.openxmlformats-officedocument.presentationml.slide+xml"/>
  <Override PartName="/ppt/slides/slide197.xml" ContentType="application/vnd.openxmlformats-officedocument.presentationml.slide+xml"/>
  <Override PartName="/ppt/tags/tag55.xml" ContentType="application/vnd.openxmlformats-officedocument.presentationml.tags+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tags/tag211.xml" ContentType="application/vnd.openxmlformats-officedocument.presentationml.tags+xml"/>
  <Override PartName="/ppt/tags/tag309.xml" ContentType="application/vnd.openxmlformats-officedocument.presentationml.tags+xml"/>
  <Override PartName="/ppt/tags/tag356.xml" ContentType="application/vnd.openxmlformats-officedocument.presentationml.tags+xml"/>
  <Override PartName="/ppt/notesSlides/notesSlide212.xml" ContentType="application/vnd.openxmlformats-officedocument.presentationml.notesSlide+xml"/>
  <Override PartName="/ppt/tags/tag542.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80.xml" ContentType="application/vnd.openxmlformats-officedocument.presentationml.tags+xml"/>
  <Override PartName="/ppt/tags/tag148.xml" ContentType="application/vnd.openxmlformats-officedocument.presentationml.tags+xml"/>
  <Override PartName="/ppt/tags/tag195.xml" ContentType="application/vnd.openxmlformats-officedocument.presentationml.tags+xml"/>
  <Override PartName="/ppt/tags/tag334.xml" ContentType="application/vnd.openxmlformats-officedocument.presentationml.tags+xml"/>
  <Override PartName="/ppt/notesSlides/notesSlide149.xml" ContentType="application/vnd.openxmlformats-officedocument.presentationml.notesSlide+xml"/>
  <Override PartName="/ppt/tags/tag381.xml" ContentType="application/vnd.openxmlformats-officedocument.presentationml.tags+xml"/>
  <Override PartName="/ppt/tags/tag479.xml" ContentType="application/vnd.openxmlformats-officedocument.presentationml.tags+xml"/>
  <Override PartName="/ppt/notesSlides/notesSlide196.xml" ContentType="application/vnd.openxmlformats-officedocument.presentationml.notesSlide+xml"/>
  <Override PartName="/ppt/slides/slide128.xml" ContentType="application/vnd.openxmlformats-officedocument.presentationml.slide+xml"/>
  <Override PartName="/ppt/slides/slide175.xml" ContentType="application/vnd.openxmlformats-officedocument.presentationml.slide+xml"/>
  <Override PartName="/ppt/tags/tag126.xml" ContentType="application/vnd.openxmlformats-officedocument.presentationml.tags+xml"/>
  <Override PartName="/ppt/tags/tag173.xml" ContentType="application/vnd.openxmlformats-officedocument.presentationml.tags+xml"/>
  <Override PartName="/ppt/notesSlides/notesSlide127.xml" ContentType="application/vnd.openxmlformats-officedocument.presentationml.notesSlide+xml"/>
  <Override PartName="/ppt/notesSlides/notesSlide174.xml" ContentType="application/vnd.openxmlformats-officedocument.presentationml.notesSlide+xml"/>
  <Override PartName="/ppt/tags/tag457.xml" ContentType="application/vnd.openxmlformats-officedocument.presentationml.tags+xml"/>
  <Override PartName="/ppt/tags/tag520.xml" ContentType="application/vnd.openxmlformats-officedocument.presentationml.tags+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tags/tag11.xml" ContentType="application/vnd.openxmlformats-officedocument.presentationml.tags+xml"/>
  <Override PartName="/ppt/tags/tag249.xml" ContentType="application/vnd.openxmlformats-officedocument.presentationml.tags+xml"/>
  <Override PartName="/ppt/tags/tag296.xml" ContentType="application/vnd.openxmlformats-officedocument.presentationml.tags+xml"/>
  <Override PartName="/ppt/tags/tag312.xml" ContentType="application/vnd.openxmlformats-officedocument.presentationml.tags+xml"/>
  <Override PartName="/ppt/slides/slide58.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tags/tag104.xml" ContentType="application/vnd.openxmlformats-officedocument.presentationml.tags+xml"/>
  <Override PartName="/ppt/tags/tag151.xml" ContentType="application/vnd.openxmlformats-officedocument.presentationml.tags+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tags/tag435.xml" ContentType="application/vnd.openxmlformats-officedocument.presentationml.tags+xml"/>
  <Override PartName="/ppt/tags/tag482.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tags/tag227.xml" ContentType="application/vnd.openxmlformats-officedocument.presentationml.tags+xml"/>
  <Override PartName="/ppt/notesSlides/notesSlide96.xml" ContentType="application/vnd.openxmlformats-officedocument.presentationml.notesSlide+xml"/>
  <Override PartName="/ppt/tags/tag274.xml" ContentType="application/vnd.openxmlformats-officedocument.presentationml.tags+xml"/>
  <Override PartName="/ppt/notesSlides/notesSlide130.xml" ContentType="application/vnd.openxmlformats-officedocument.presentationml.notesSlide+xml"/>
  <Override PartName="/ppt/tags/tag413.xml" ContentType="application/vnd.openxmlformats-officedocument.presentationml.tags+xml"/>
  <Override PartName="/ppt/tags/tag460.xml" ContentType="application/vnd.openxmlformats-officedocument.presentationml.tags+xml"/>
  <Override PartName="/ppt/tags/tag558.xml" ContentType="application/vnd.openxmlformats-officedocument.presentationml.tags+xml"/>
  <Override PartName="/ppt/notesSlides/notesSlide228.xml" ContentType="application/vnd.openxmlformats-officedocument.presentationml.notesSlide+xml"/>
  <Override PartName="/ppt/slides/slide207.xml" ContentType="application/vnd.openxmlformats-officedocument.presentationml.slide+xml"/>
  <Override PartName="/ppt/tags/tag49.xml" ContentType="application/vnd.openxmlformats-officedocument.presentationml.tags+xml"/>
  <Override PartName="/ppt/notesSlides/notesSlide27.xml" ContentType="application/vnd.openxmlformats-officedocument.presentationml.notesSlide+xml"/>
  <Override PartName="/ppt/tags/tag96.xml" ContentType="application/vnd.openxmlformats-officedocument.presentationml.tags+xml"/>
  <Override PartName="/ppt/notesSlides/notesSlide74.xml" ContentType="application/vnd.openxmlformats-officedocument.presentationml.notesSlide+xml"/>
  <Override PartName="/ppt/tags/tag205.xml" ContentType="application/vnd.openxmlformats-officedocument.presentationml.tags+xml"/>
  <Override PartName="/ppt/tags/tag252.xml" ContentType="application/vnd.openxmlformats-officedocument.presentationml.tags+xml"/>
  <Override PartName="/ppt/tags/tag397.xml" ContentType="application/vnd.openxmlformats-officedocument.presentationml.tags+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tags/tag189.xml" ContentType="application/vnd.openxmlformats-officedocument.presentationml.tags+xml"/>
  <Override PartName="/ppt/notesSlides/notesSlide206.xml" ContentType="application/vnd.openxmlformats-officedocument.presentationml.notesSlide+xml"/>
  <Override PartName="/ppt/tags/tag536.xml" ContentType="application/vnd.openxmlformats-officedocument.presentationml.tags+xml"/>
  <Override PartName="/ppt/slides/slide169.xml" ContentType="application/vnd.openxmlformats-officedocument.presentationml.slide+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notesSlides/notesSlide52.xml" ContentType="application/vnd.openxmlformats-officedocument.presentationml.notesSlide+xml"/>
  <Override PartName="/ppt/tags/tag230.xml" ContentType="application/vnd.openxmlformats-officedocument.presentationml.tags+xml"/>
  <Override PartName="/ppt/tags/tag328.xml" ContentType="application/vnd.openxmlformats-officedocument.presentationml.tags+xml"/>
  <Override PartName="/ppt/tags/tag375.xml" ContentType="application/vnd.openxmlformats-officedocument.presentationml.tags+xml"/>
  <Override PartName="/ppt/tags/tag514.xml" ContentType="application/vnd.openxmlformats-officedocument.presentationml.tags+xml"/>
  <Override PartName="/ppt/tags/tag561.xml" ContentType="application/vnd.openxmlformats-officedocument.presentationml.tags+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tags/tag52.xml" ContentType="application/vnd.openxmlformats-officedocument.presentationml.tags+xml"/>
  <Override PartName="/ppt/notesSlides/notesSlide30.xml" ContentType="application/vnd.openxmlformats-officedocument.presentationml.notesSlide+xml"/>
  <Override PartName="/ppt/tags/tag167.xml" ContentType="application/vnd.openxmlformats-officedocument.presentationml.tags+xml"/>
  <Override PartName="/ppt/tags/tag306.xml" ContentType="application/vnd.openxmlformats-officedocument.presentationml.tags+xml"/>
  <Override PartName="/ppt/tags/tag353.xml" ContentType="application/vnd.openxmlformats-officedocument.presentationml.tags+xml"/>
  <Override PartName="/ppt/notesSlides/notesSlide168.xml" ContentType="application/vnd.openxmlformats-officedocument.presentationml.notesSlide+xml"/>
  <Override PartName="/ppt/tags/tag498.xml" ContentType="application/vnd.openxmlformats-officedocument.presentationml.tags+xml"/>
  <Override PartName="/ppt/slides/slide99.xml" ContentType="application/vnd.openxmlformats-officedocument.presentationml.slide+xml"/>
  <Override PartName="/ppt/tags/tag145.xml" ContentType="application/vnd.openxmlformats-officedocument.presentationml.tags+xml"/>
  <Override PartName="/ppt/tags/tag192.xml" ContentType="application/vnd.openxmlformats-officedocument.presentationml.tags+xml"/>
  <Override PartName="/ppt/notesSlides/notesSlide146.xml" ContentType="application/vnd.openxmlformats-officedocument.presentationml.notesSlide+xml"/>
  <Override PartName="/ppt/tags/tag429.xml" ContentType="application/vnd.openxmlformats-officedocument.presentationml.tags+xml"/>
  <Override PartName="/ppt/tags/tag476.xml" ContentType="application/vnd.openxmlformats-officedocument.presentationml.tags+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tags/tag30.xml" ContentType="application/vnd.openxmlformats-officedocument.presentationml.tags+xml"/>
  <Override PartName="/ppt/tags/tag268.xml" ContentType="application/vnd.openxmlformats-officedocument.presentationml.tags+xml"/>
  <Override PartName="/ppt/tags/tag331.xml" ContentType="application/vnd.openxmlformats-officedocument.presentationml.tags+xml"/>
  <Override PartName="/customXml/itemProps2.xml" ContentType="application/vnd.openxmlformats-officedocument.customXmlProperties+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tags/tag123.xml" ContentType="application/vnd.openxmlformats-officedocument.presentationml.tags+xml"/>
  <Override PartName="/ppt/notesSlides/notesSlide68.xml" ContentType="application/vnd.openxmlformats-officedocument.presentationml.notesSlide+xml"/>
  <Override PartName="/ppt/tags/tag170.xml" ContentType="application/vnd.openxmlformats-officedocument.presentationml.tags+xml"/>
  <Override PartName="/ppt/notesSlides/notesSlide124.xml" ContentType="application/vnd.openxmlformats-officedocument.presentationml.notesSlide+xml"/>
  <Override PartName="/ppt/tags/tag407.xml" ContentType="application/vnd.openxmlformats-officedocument.presentationml.tags+xml"/>
  <Override PartName="/ppt/notesSlides/notesSlide171.xml" ContentType="application/vnd.openxmlformats-officedocument.presentationml.notesSlide+xml"/>
  <Override PartName="/ppt/tags/tag454.xml" ContentType="application/vnd.openxmlformats-officedocument.presentationml.tags+xml"/>
  <Override PartName="/ppt/slides/slide55.xml" ContentType="application/vnd.openxmlformats-officedocument.presentationml.slide+xml"/>
  <Override PartName="/ppt/tags/tag101.xml" ContentType="application/vnd.openxmlformats-officedocument.presentationml.tags+xml"/>
  <Override PartName="/ppt/tags/tag246.xml" ContentType="application/vnd.openxmlformats-officedocument.presentationml.tags+xml"/>
  <Override PartName="/ppt/notesSlides/notesSlide102.xml" ContentType="application/vnd.openxmlformats-officedocument.presentationml.notesSlide+xml"/>
  <Override PartName="/ppt/tags/tag293.xml" ContentType="application/vnd.openxmlformats-officedocument.presentationml.tags+xml"/>
  <Override PartName="/ppt/tags/tag432.xml" ContentType="application/vnd.openxmlformats-officedocument.presentationml.tags+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tags/tag68.xml" ContentType="application/vnd.openxmlformats-officedocument.presentationml.tags+xml"/>
  <Override PartName="/ppt/notesSlides/notesSlide46.xml" ContentType="application/vnd.openxmlformats-officedocument.presentationml.notesSlide+xml"/>
  <Override PartName="/ppt/tags/tag224.xml" ContentType="application/vnd.openxmlformats-officedocument.presentationml.tags+xml"/>
  <Override PartName="/ppt/notesSlides/notesSlide93.xml" ContentType="application/vnd.openxmlformats-officedocument.presentationml.notesSlide+xml"/>
  <Override PartName="/ppt/tags/tag271.xml" ContentType="application/vnd.openxmlformats-officedocument.presentationml.tags+xml"/>
  <Override PartName="/ppt/tags/tag369.xml" ContentType="application/vnd.openxmlformats-officedocument.presentationml.tags+xml"/>
  <Override PartName="/ppt/tags/tag508.xml" ContentType="application/vnd.openxmlformats-officedocument.presentationml.tags+xml"/>
  <Override PartName="/ppt/notesSlides/notesSlide225.xml" ContentType="application/vnd.openxmlformats-officedocument.presentationml.notesSlide+xml"/>
  <Override PartName="/ppt/tags/tag555.xml" ContentType="application/vnd.openxmlformats-officedocument.presentationml.tags+xml"/>
  <Override PartName="/ppt/presentation.xml" ContentType="application/vnd.openxmlformats-officedocument.presentationml.presentation.main+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tags/tag347.xml" ContentType="application/vnd.openxmlformats-officedocument.presentationml.tags+xml"/>
  <Override PartName="/ppt/tags/tag394.xml" ContentType="application/vnd.openxmlformats-officedocument.presentationml.tags+xml"/>
  <Override PartName="/ppt/tags/tag410.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tags/tag46.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notesSlides/notesSlide203.xml" ContentType="application/vnd.openxmlformats-officedocument.presentationml.notesSlide+xml"/>
  <Override PartName="/ppt/tags/tag533.xml" ContentType="application/vnd.openxmlformats-officedocument.presentationml.tags+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325.xml" ContentType="application/vnd.openxmlformats-officedocument.presentationml.tags+xml"/>
  <Override PartName="/ppt/tags/tag372.xml" ContentType="application/vnd.openxmlformats-officedocument.presentationml.tags+xml"/>
  <Override PartName="/ppt/comments/comment1.xml" ContentType="application/vnd.openxmlformats-officedocument.presentationml.comments+xml"/>
  <Override PartName="/ppt/notesSlides/notesSlide187.xml" ContentType="application/vnd.openxmlformats-officedocument.presentationml.notesSlide+xml"/>
  <Override PartName="/ppt/tags/tag117.xml" ContentType="application/vnd.openxmlformats-officedocument.presentationml.tags+xml"/>
  <Override PartName="/ppt/tags/tag164.xml" ContentType="application/vnd.openxmlformats-officedocument.presentationml.tags+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tags/tag448.xml" ContentType="application/vnd.openxmlformats-officedocument.presentationml.tags+xml"/>
  <Override PartName="/ppt/tags/tag495.xml" ContentType="application/vnd.openxmlformats-officedocument.presentationml.tags+xml"/>
  <Override PartName="/ppt/tags/tag511.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tags/tag142.xml" ContentType="application/vnd.openxmlformats-officedocument.presentationml.tags+xml"/>
  <Override PartName="/ppt/tags/tag287.xml" ContentType="application/vnd.openxmlformats-officedocument.presentationml.tags+xml"/>
  <Override PartName="/ppt/tags/tag303.xml" ContentType="application/vnd.openxmlformats-officedocument.presentationml.tags+xml"/>
  <Override PartName="/ppt/tags/tag350.xml" ContentType="application/vnd.openxmlformats-officedocument.presentationml.tags+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tags/tag426.xml" ContentType="application/vnd.openxmlformats-officedocument.presentationml.tags+xml"/>
  <Override PartName="/ppt/tags/tag473.xml" ContentType="application/vnd.openxmlformats-officedocument.presentationml.tags+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ags/tag120.xml" ContentType="application/vnd.openxmlformats-officedocument.presentationml.tags+xml"/>
  <Override PartName="/ppt/tags/tag218.xml" ContentType="application/vnd.openxmlformats-officedocument.presentationml.tags+xml"/>
  <Override PartName="/ppt/tags/tag265.xml" ContentType="application/vnd.openxmlformats-officedocument.presentationml.tags+xml"/>
  <Override PartName="/ppt/notesSlides/notesSlide121.xml" ContentType="application/vnd.openxmlformats-officedocument.presentationml.notesSlide+xml"/>
  <Override PartName="/ppt/tags/tag404.xml" ContentType="application/vnd.openxmlformats-officedocument.presentationml.tags+xml"/>
  <Override PartName="/ppt/tags/tag451.xml" ContentType="application/vnd.openxmlformats-officedocument.presentationml.tags+xml"/>
  <Override PartName="/ppt/notesSlides/notesSlide219.xml" ContentType="application/vnd.openxmlformats-officedocument.presentationml.notesSlide+xml"/>
  <Override PartName="/ppt/tags/tag549.xml" ContentType="application/vnd.openxmlformats-officedocument.presentationml.tags+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tags/tag87.xml" ContentType="application/vnd.openxmlformats-officedocument.presentationml.tags+xml"/>
  <Override PartName="/ppt/notesSlides/notesSlide65.xml" ContentType="application/vnd.openxmlformats-officedocument.presentationml.notesSlide+xml"/>
  <Override PartName="/ppt/tags/tag243.xml" ContentType="application/vnd.openxmlformats-officedocument.presentationml.tags+xml"/>
  <Override PartName="/ppt/tags/tag290.xml" ContentType="application/vnd.openxmlformats-officedocument.presentationml.tags+xml"/>
  <Override PartName="/ppt/tags/tag388.xml" ContentType="application/vnd.openxmlformats-officedocument.presentationml.tags+xml"/>
  <Override PartName="/ppt/tags/tag527.xml" ContentType="application/vnd.openxmlformats-officedocument.presentationml.tags+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tags/tag319.xml" ContentType="application/vnd.openxmlformats-officedocument.presentationml.tags+xml"/>
  <Override PartName="/ppt/tags/tag366.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221.xml" ContentType="application/vnd.openxmlformats-officedocument.presentationml.tags+xml"/>
  <Override PartName="/ppt/tags/tag505.xml" ContentType="application/vnd.openxmlformats-officedocument.presentationml.tags+xml"/>
  <Override PartName="/ppt/notesSlides/notesSlide222.xml" ContentType="application/vnd.openxmlformats-officedocument.presentationml.notesSlide+xml"/>
  <Override PartName="/ppt/tags/tag552.xml" ContentType="application/vnd.openxmlformats-officedocument.presentationml.tags+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tags/tag43.xml" ContentType="application/vnd.openxmlformats-officedocument.presentationml.tags+xml"/>
  <Override PartName="/ppt/notesSlides/notesSlide21.xml" ContentType="application/vnd.openxmlformats-officedocument.presentationml.notesSlide+xml"/>
  <Override PartName="/ppt/tags/tag90.xml" ContentType="application/vnd.openxmlformats-officedocument.presentationml.tags+xml"/>
  <Override PartName="/ppt/tags/tag344.xml" ContentType="application/vnd.openxmlformats-officedocument.presentationml.tags+xml"/>
  <Override PartName="/ppt/tags/tag391.xml" ContentType="application/vnd.openxmlformats-officedocument.presentationml.tags+xml"/>
  <Override PartName="/ppt/notesSlides/notesSlide159.xml" ContentType="application/vnd.openxmlformats-officedocument.presentationml.notesSlide+xml"/>
  <Override PartName="/ppt/tags/tag489.xml" ContentType="application/vnd.openxmlformats-officedocument.presentationml.tags+xml"/>
  <Override PartName="/ppt/notesSlides/notesSlide200.xml" ContentType="application/vnd.openxmlformats-officedocument.presentationml.notesSlide+xml"/>
  <Override PartName="/ppt/tags/tag530.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tags/tag322.xml" ContentType="application/vnd.openxmlformats-officedocument.presentationml.tags+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tags/tag467.xml" ContentType="application/vnd.openxmlformats-officedocument.presentationml.tags+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tags/tag21.xml" ContentType="application/vnd.openxmlformats-officedocument.presentationml.tags+xml"/>
  <Override PartName="/ppt/tags/tag114.xml" ContentType="application/vnd.openxmlformats-officedocument.presentationml.tags+xml"/>
  <Override PartName="/ppt/tags/tag161.xml" ContentType="application/vnd.openxmlformats-officedocument.presentationml.tags+xml"/>
  <Override PartName="/ppt/tags/tag259.xml" ContentType="application/vnd.openxmlformats-officedocument.presentationml.tags+xml"/>
  <Override PartName="/ppt/slides/slide141.xml" ContentType="application/vnd.openxmlformats-officedocument.presentationml.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tags/tag300.xml" ContentType="application/vnd.openxmlformats-officedocument.presentationml.tags+xml"/>
  <Override PartName="/ppt/notesSlides/notesSlide162.xml" ContentType="application/vnd.openxmlformats-officedocument.presentationml.notesSlide+xml"/>
  <Override PartName="/ppt/tags/tag445.xml" ContentType="application/vnd.openxmlformats-officedocument.presentationml.tags+xml"/>
  <Override PartName="/ppt/tags/tag492.xml" ContentType="application/vnd.openxmlformats-officedocument.presentationml.tags+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tags/tag237.xml" ContentType="application/vnd.openxmlformats-officedocument.presentationml.tags+xml"/>
  <Override PartName="/ppt/tags/tag284.xml" ContentType="application/vnd.openxmlformats-officedocument.presentationml.tags+xml"/>
  <Override PartName="/ppt/notesSlides/notesSlide140.xml" ContentType="application/vnd.openxmlformats-officedocument.presentationml.notesSlide+xml"/>
  <Override PartName="/ppt/tags/tag423.xml" ContentType="application/vnd.openxmlformats-officedocument.presentationml.tags+xml"/>
  <Override PartName="/ppt/tags/tag470.xml" ContentType="application/vnd.openxmlformats-officedocument.presentationml.tags+xml"/>
  <Override PartName="/ppt/slides/slide24.xml" ContentType="application/vnd.openxmlformats-officedocument.presentationml.slide+xml"/>
  <Override PartName="/ppt/slides/slide71.xml" ContentType="application/vnd.openxmlformats-officedocument.presentationml.slide+xml"/>
  <Override PartName="/ppt/tags/tag59.xml" ContentType="application/vnd.openxmlformats-officedocument.presentationml.tags+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tags/tag215.xml" ContentType="application/vnd.openxmlformats-officedocument.presentationml.tags+xml"/>
  <Override PartName="/ppt/tags/tag262.xml" ContentType="application/vnd.openxmlformats-officedocument.presentationml.tags+xml"/>
  <Override PartName="/ppt/notesSlides/notesSlide216.xml" ContentType="application/vnd.openxmlformats-officedocument.presentationml.notesSlide+xml"/>
  <Override PartName="/ppt/tags/tag546.xml" ContentType="application/vnd.openxmlformats-officedocument.presentationml.tags+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37.xml" ContentType="application/vnd.openxmlformats-officedocument.presentationml.tags+xml"/>
  <Override PartName="/ppt/notesSlides/notesSlide15.xml" ContentType="application/vnd.openxmlformats-officedocument.presentationml.notesSlide+xml"/>
  <Override PartName="/ppt/tags/tag84.xml" ContentType="application/vnd.openxmlformats-officedocument.presentationml.tags+xml"/>
  <Override PartName="/ppt/notesSlides/notesSlide62.xml" ContentType="application/vnd.openxmlformats-officedocument.presentationml.notesSlide+xml"/>
  <Override PartName="/ppt/tags/tag199.xml" ContentType="application/vnd.openxmlformats-officedocument.presentationml.tags+xml"/>
  <Override PartName="/ppt/tags/tag338.xml" ContentType="application/vnd.openxmlformats-officedocument.presentationml.tags+xml"/>
  <Override PartName="/ppt/tags/tag385.xml" ContentType="application/vnd.openxmlformats-officedocument.presentationml.tags+xml"/>
  <Override PartName="/ppt/tags/tag401.xml" ContentType="application/vnd.openxmlformats-officedocument.presentationml.tags+xml"/>
  <Override PartName="/ppt/slides/slide179.xml" ContentType="application/vnd.openxmlformats-officedocument.presentationml.slide+xml"/>
  <Override PartName="/ppt/tags/tag177.xml" ContentType="application/vnd.openxmlformats-officedocument.presentationml.tags+xml"/>
  <Override PartName="/ppt/tags/tag240.xml" ContentType="application/vnd.openxmlformats-officedocument.presentationml.tags+xml"/>
  <Override PartName="/ppt/notesSlides/notesSlide178.xml" ContentType="application/vnd.openxmlformats-officedocument.presentationml.notesSlide+xml"/>
  <Override PartName="/ppt/tags/tag524.xml" ContentType="application/vnd.openxmlformats-officedocument.presentationml.tags+xml"/>
  <Override PartName="/ppt/slides/slide157.xml" ContentType="application/vnd.openxmlformats-officedocument.presentationml.slide+xml"/>
  <Override PartName="/ppt/slides/slide220.xml" ContentType="application/vnd.openxmlformats-officedocument.presentationml.slide+xml"/>
  <Override PartName="/ppt/tags/tag15.xml" ContentType="application/vnd.openxmlformats-officedocument.presentationml.tags+xml"/>
  <Override PartName="/ppt/tags/tag62.xml" ContentType="application/vnd.openxmlformats-officedocument.presentationml.tags+xml"/>
  <Override PartName="/ppt/notesSlides/notesSlide40.xml" ContentType="application/vnd.openxmlformats-officedocument.presentationml.notesSlide+xml"/>
  <Override PartName="/ppt/tags/tag316.xml" ContentType="application/vnd.openxmlformats-officedocument.presentationml.tags+xml"/>
  <Override PartName="/ppt/tags/tag363.xml" ContentType="application/vnd.openxmlformats-officedocument.presentationml.tags+xml"/>
  <Override PartName="/ppt/tags/tag502.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108.xml" ContentType="application/vnd.openxmlformats-officedocument.presentationml.tags+xml"/>
  <Override PartName="/ppt/tags/tag155.xml" ContentType="application/vnd.openxmlformats-officedocument.presentationml.tags+xml"/>
  <Override PartName="/ppt/notesSlides/notesSlide109.xml" ContentType="application/vnd.openxmlformats-officedocument.presentationml.notesSlide+xml"/>
  <Override PartName="/ppt/tags/tag341.xml" ContentType="application/vnd.openxmlformats-officedocument.presentationml.tags+xml"/>
  <Override PartName="/ppt/notesSlides/notesSlide156.xml" ContentType="application/vnd.openxmlformats-officedocument.presentationml.notesSlide+xml"/>
  <Override PartName="/ppt/tags/tag439.xml" ContentType="application/vnd.openxmlformats-officedocument.presentationml.tags+xml"/>
  <Override PartName="/ppt/tags/tag486.xml" ContentType="application/vnd.openxmlformats-officedocument.presentationml.tags+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tags/tag133.xml" ContentType="application/vnd.openxmlformats-officedocument.presentationml.tags+xml"/>
  <Override PartName="/ppt/charts/chart2.xml" ContentType="application/vnd.openxmlformats-officedocument.drawingml.chart+xml"/>
  <Override PartName="/ppt/tags/tag180.xml" ContentType="application/vnd.openxmlformats-officedocument.presentationml.tags+xml"/>
  <Override PartName="/ppt/tags/tag278.xml" ContentType="application/vnd.openxmlformats-officedocument.presentationml.tags+xml"/>
  <Override PartName="/ppt/tags/tag417.xml" ContentType="application/vnd.openxmlformats-officedocument.presentationml.tags+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tags/tag209.xml" ContentType="application/vnd.openxmlformats-officedocument.presentationml.tags+xml"/>
  <Override PartName="/ppt/tags/tag256.xml" ContentType="application/vnd.openxmlformats-officedocument.presentationml.tags+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tags/tag464.xml" ContentType="application/vnd.openxmlformats-officedocument.presentationml.tags+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tags/tag4.xml" ContentType="application/vnd.openxmlformats-officedocument.presentationml.tags+xml"/>
  <Override PartName="/ppt/tags/tag111.xml" ContentType="application/vnd.openxmlformats-officedocument.presentationml.tags+xml"/>
  <Override PartName="/ppt/drawings/drawing2.xml" ContentType="application/vnd.openxmlformats-officedocument.drawingml.chartshapes+xml"/>
  <Override PartName="/ppt/notesSlides/notesSlide112.xml" ContentType="application/vnd.openxmlformats-officedocument.presentationml.notesSlide+xml"/>
  <Override PartName="/ppt/tags/tag442.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notesSlides/notesSlide56.xml" ContentType="application/vnd.openxmlformats-officedocument.presentationml.notesSlide+xml"/>
  <Override PartName="/ppt/tags/tag234.xml" ContentType="application/vnd.openxmlformats-officedocument.presentationml.tags+xml"/>
  <Override PartName="/ppt/tags/tag281.xml" ContentType="application/vnd.openxmlformats-officedocument.presentationml.tags+xml"/>
  <Override PartName="/ppt/tags/tag379.xml" ContentType="application/vnd.openxmlformats-officedocument.presentationml.tags+xml"/>
  <Override PartName="/ppt/tags/tag518.xml" ContentType="application/vnd.openxmlformats-officedocument.presentationml.tags+xml"/>
  <Override PartName="/ppt/tags/tag565.xml" ContentType="application/vnd.openxmlformats-officedocument.presentationml.tags+xml"/>
  <Override PartName="/ppt/slides/slide214.xml" ContentType="application/vnd.openxmlformats-officedocument.presentationml.slide+xml"/>
  <Override PartName="/ppt/tags/tag56.xml" ContentType="application/vnd.openxmlformats-officedocument.presentationml.tags+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tags/tag357.xml" ContentType="application/vnd.openxmlformats-officedocument.presentationml.tags+xml"/>
  <Override PartName="/ppt/tags/tag420.xml" ContentType="application/vnd.openxmlformats-officedocument.presentationml.tags+xml"/>
  <Override PartName="/ppt/slides/slide21.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tags/tag149.xml" ContentType="application/vnd.openxmlformats-officedocument.presentationml.tags+xml"/>
  <Override PartName="/ppt/tags/tag196.xml" ContentType="application/vnd.openxmlformats-officedocument.presentationml.tags+xml"/>
  <Override PartName="/ppt/tags/tag212.xml" ContentType="application/vnd.openxmlformats-officedocument.presentationml.tags+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tags/tag543.xml" ContentType="application/vnd.openxmlformats-officedocument.presentationml.tags+xml"/>
  <Override PartName="/docProps/custom.xml" ContentType="application/vnd.openxmlformats-officedocument.custom-properties+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tags/tag34.xml" ContentType="application/vnd.openxmlformats-officedocument.presentationml.tags+xml"/>
  <Override PartName="/ppt/tags/tag81.xml" ContentType="application/vnd.openxmlformats-officedocument.presentationml.tags+xml"/>
  <Override PartName="/ppt/tags/tag335.xml" ContentType="application/vnd.openxmlformats-officedocument.presentationml.tags+xml"/>
  <Override PartName="/ppt/tags/tag382.xml" ContentType="application/vnd.openxmlformats-officedocument.presentationml.tags+xml"/>
  <Override PartName="/ppt/tags/tag521.xml" ContentType="application/vnd.openxmlformats-officedocument.presentationml.tags+xml"/>
  <Override PartName="/ppt/tags/tag12.xml" ContentType="application/vnd.openxmlformats-officedocument.presentationml.tags+xml"/>
  <Override PartName="/ppt/tags/tag127.xml" ContentType="application/vnd.openxmlformats-officedocument.presentationml.tags+xml"/>
  <Override PartName="/ppt/tags/tag174.xml" ContentType="application/vnd.openxmlformats-officedocument.presentationml.tags+xml"/>
  <Override PartName="/ppt/notesSlides/notesSlide128.xml" ContentType="application/vnd.openxmlformats-officedocument.presentationml.notesSlide+xml"/>
  <Override PartName="/ppt/tags/tag313.xml" ContentType="application/vnd.openxmlformats-officedocument.presentationml.tags+xml"/>
  <Override PartName="/ppt/tags/tag360.xml" ContentType="application/vnd.openxmlformats-officedocument.presentationml.tags+xml"/>
  <Override PartName="/ppt/notesSlides/notesSlide175.xml" ContentType="application/vnd.openxmlformats-officedocument.presentationml.notesSlide+xml"/>
  <Override PartName="/ppt/tags/tag458.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ags/tag105.xml" ContentType="application/vnd.openxmlformats-officedocument.presentationml.tags+xml"/>
  <Override PartName="/ppt/tags/tag152.xml" ContentType="application/vnd.openxmlformats-officedocument.presentationml.tags+xml"/>
  <Override PartName="/ppt/notesSlides/notesSlide106.xml" ContentType="application/vnd.openxmlformats-officedocument.presentationml.notesSlide+xml"/>
  <Override PartName="/ppt/tags/tag297.xml" ContentType="application/vnd.openxmlformats-officedocument.presentationml.tags+xml"/>
  <Override PartName="/ppt/notesSlides/notesSlide153.xml" ContentType="application/vnd.openxmlformats-officedocument.presentationml.notesSlide+xml"/>
  <Override PartName="/ppt/tags/tag436.xml" ContentType="application/vnd.openxmlformats-officedocument.presentationml.tags+xml"/>
  <Override PartName="/ppt/tags/tag483.xml" ContentType="application/vnd.openxmlformats-officedocument.presentationml.tags+xml"/>
  <Override PartName="/ppt/slides/slide132.xml" ContentType="application/vnd.openxmlformats-officedocument.presentationml.slide+xml"/>
  <Override PartName="/ppt/notesSlides/notesSlide3.xml" ContentType="application/vnd.openxmlformats-officedocument.presentationml.notesSlide+xml"/>
  <Override PartName="/ppt/tags/tag228.xml" ContentType="application/vnd.openxmlformats-officedocument.presentationml.tags+xml"/>
  <Override PartName="/ppt/notesSlides/notesSlide97.xml" ContentType="application/vnd.openxmlformats-officedocument.presentationml.notesSlide+xml"/>
  <Override PartName="/ppt/tags/tag275.xml" ContentType="application/vnd.openxmlformats-officedocument.presentationml.tags+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notesSlides/notesSlide131.xml" ContentType="application/vnd.openxmlformats-officedocument.presentationml.notesSlide+xml"/>
  <Override PartName="/ppt/tags/tag414.xml" ContentType="application/vnd.openxmlformats-officedocument.presentationml.tags+xml"/>
  <Override PartName="/ppt/tags/tag461.xml" ContentType="application/vnd.openxmlformats-officedocument.presentationml.tags+xml"/>
  <Override PartName="/ppt/tags/tag559.xml" ContentType="application/vnd.openxmlformats-officedocument.presentationml.tags+xml"/>
  <Override PartName="/ppt/notesSlides/notesSlide229.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notesSlides/notesSlide28.xml" ContentType="application/vnd.openxmlformats-officedocument.presentationml.notesSlide+xml"/>
  <Override PartName="/ppt/tags/tag97.xml" ContentType="application/vnd.openxmlformats-officedocument.presentationml.tags+xml"/>
  <Override PartName="/ppt/notesSlides/notesSlide75.xml" ContentType="application/vnd.openxmlformats-officedocument.presentationml.notesSlide+xml"/>
  <Override PartName="/ppt/tags/tag206.xml" ContentType="application/vnd.openxmlformats-officedocument.presentationml.tags+xml"/>
  <Override PartName="/ppt/tags/tag253.xml" ContentType="application/vnd.openxmlformats-officedocument.presentationml.tags+xml"/>
  <Override PartName="/ppt/tags/tag398.xml" ContentType="application/vnd.openxmlformats-officedocument.presentationml.tags+xml"/>
  <Override PartName="/ppt/notesSlides/notesSlide207.xml" ContentType="application/vnd.openxmlformats-officedocument.presentationml.notesSlide+xml"/>
  <Override PartName="/ppt/tags/tag537.xml" ContentType="application/vnd.openxmlformats-officedocument.presentationml.tags+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notesSlides/notesSlide53.xml" ContentType="application/vnd.openxmlformats-officedocument.presentationml.notesSlide+xml"/>
  <Override PartName="/ppt/tags/tag231.xml" ContentType="application/vnd.openxmlformats-officedocument.presentationml.tags+xml"/>
  <Override PartName="/ppt/theme/themeOverride2.xml" ContentType="application/vnd.openxmlformats-officedocument.themeOverride+xml"/>
  <Override PartName="/ppt/tags/tag329.xml" ContentType="application/vnd.openxmlformats-officedocument.presentationml.tags+xml"/>
  <Override PartName="/ppt/tags/tag376.xml" ContentType="application/vnd.openxmlformats-officedocument.presentationml.tags+xml"/>
  <Override PartName="/ppt/slides/slide40.xml" ContentType="application/vnd.openxmlformats-officedocument.presentationml.slide+xml"/>
  <Override PartName="/ppt/slides/slide211.xml" ContentType="application/vnd.openxmlformats-officedocument.presentationml.slide+xml"/>
  <Override PartName="/ppt/tags/tag168.xml" ContentType="application/vnd.openxmlformats-officedocument.presentationml.tags+xml"/>
  <Override PartName="/ppt/notesSlides/notesSlide169.xml" ContentType="application/vnd.openxmlformats-officedocument.presentationml.notesSlide+xml"/>
  <Override PartName="/ppt/tags/tag499.xml" ContentType="application/vnd.openxmlformats-officedocument.presentationml.tags+xml"/>
  <Override PartName="/ppt/tags/tag515.xml" ContentType="application/vnd.openxmlformats-officedocument.presentationml.tags+xml"/>
  <Override PartName="/ppt/tags/tag562.xml" ContentType="application/vnd.openxmlformats-officedocument.presentationml.tags+xml"/>
  <Override PartName="/ppt/slides/slide148.xml" ContentType="application/vnd.openxmlformats-officedocument.presentationml.slide+xml"/>
  <Override PartName="/ppt/slides/slide195.xml" ContentType="application/vnd.openxmlformats-officedocument.presentationml.slide+xml"/>
  <Override PartName="/ppt/tags/tag53.xml" ContentType="application/vnd.openxmlformats-officedocument.presentationml.tags+xml"/>
  <Override PartName="/ppt/notesSlides/notesSlide31.xml" ContentType="application/vnd.openxmlformats-officedocument.presentationml.notesSlide+xml"/>
  <Override PartName="/ppt/tags/tag307.xml" ContentType="application/vnd.openxmlformats-officedocument.presentationml.tags+xml"/>
  <Override PartName="/ppt/tags/tag354.xml" ContentType="application/vnd.openxmlformats-officedocument.presentationml.tags+xml"/>
  <Override PartName="/ppt/notesSlides/notesSlide210.xml" ContentType="application/vnd.openxmlformats-officedocument.presentationml.notesSlide+xml"/>
  <Override PartName="/ppt/tags/tag540.xml" ContentType="application/vnd.openxmlformats-officedocument.presentationml.tags+xml"/>
  <Override PartName="/ppt/slides/slide126.xml" ContentType="application/vnd.openxmlformats-officedocument.presentationml.slide+xml"/>
  <Override PartName="/ppt/slides/slide173.xml" ContentType="application/vnd.openxmlformats-officedocument.presentationml.slide+xml"/>
  <Override PartName="/ppt/tags/tag31.xml" ContentType="application/vnd.openxmlformats-officedocument.presentationml.tags+xml"/>
  <Override PartName="/ppt/tags/tag146.xml" ContentType="application/vnd.openxmlformats-officedocument.presentationml.tags+xml"/>
  <Override PartName="/ppt/tags/tag193.xml" ContentType="application/vnd.openxmlformats-officedocument.presentationml.tags+xml"/>
  <Override PartName="/ppt/tags/tag332.xml" ContentType="application/vnd.openxmlformats-officedocument.presentationml.tags+xml"/>
  <Override PartName="/ppt/notesSlides/notesSlide147.xml" ContentType="application/vnd.openxmlformats-officedocument.presentationml.notesSlide+xml"/>
  <Override PartName="/ppt/tags/tag477.xml" ContentType="application/vnd.openxmlformats-officedocument.presentationml.tags+xml"/>
  <Override PartName="/ppt/notesSlides/notesSlide194.xml" ContentType="application/vnd.openxmlformats-officedocument.presentationml.notesSlide+xml"/>
  <Override PartName="/ppt/slides/slide78.xml" ContentType="application/vnd.openxmlformats-officedocument.presentationml.slide+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ppt/notesSlides/notesSlide125.xml" ContentType="application/vnd.openxmlformats-officedocument.presentationml.notesSlide+xml"/>
  <Override PartName="/ppt/tags/tag408.xml" ContentType="application/vnd.openxmlformats-officedocument.presentationml.tags+xml"/>
  <Override PartName="/ppt/notesSlides/notesSlide172.xml" ContentType="application/vnd.openxmlformats-officedocument.presentationml.notesSlide+xml"/>
  <Override PartName="/ppt/tags/tag455.xml" ContentType="application/vnd.openxmlformats-officedocument.presentationml.tags+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tags/tag247.xml" ContentType="application/vnd.openxmlformats-officedocument.presentationml.tags+xml"/>
  <Override PartName="/ppt/tags/tag294.xml" ContentType="application/vnd.openxmlformats-officedocument.presentationml.tags+xml"/>
  <Override PartName="/ppt/tags/tag310.xml" ContentType="application/vnd.openxmlformats-officedocument.presentationml.tags+xml"/>
  <Override PartName="/ppt/slideMasters/slideMaster1.xml" ContentType="application/vnd.openxmlformats-officedocument.presentationml.slideMaster+xml"/>
  <Override PartName="/ppt/slides/slide227.xml" ContentType="application/vnd.openxmlformats-officedocument.presentationml.slide+xml"/>
  <Override PartName="/ppt/tags/tag102.xml" ContentType="application/vnd.openxmlformats-officedocument.presentationml.tags+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tags/tag433.xml" ContentType="application/vnd.openxmlformats-officedocument.presentationml.tags+xml"/>
  <Override PartName="/ppt/tags/tag480.xml" ContentType="application/vnd.openxmlformats-officedocument.presentationml.tags+xml"/>
  <Override PartName="/ppt/slides/slide34.xml" ContentType="application/vnd.openxmlformats-officedocument.presentationml.slide+xml"/>
  <Override PartName="/ppt/slides/slide81.xml" ContentType="application/vnd.openxmlformats-officedocument.presentationml.slide+xml"/>
  <Override PartName="/ppt/tags/tag69.xml" ContentType="application/vnd.openxmlformats-officedocument.presentationml.tags+xml"/>
  <Override PartName="/ppt/tags/tag225.xml" ContentType="application/vnd.openxmlformats-officedocument.presentationml.tags+xml"/>
  <Override PartName="/ppt/tags/tag272.xml" ContentType="application/vnd.openxmlformats-officedocument.presentationml.tags+xml"/>
  <Override PartName="/ppt/tags/tag411.xml" ContentType="application/vnd.openxmlformats-officedocument.presentationml.tags+xml"/>
  <Override PartName="/ppt/tags/tag509.xml" ContentType="application/vnd.openxmlformats-officedocument.presentationml.tags+xml"/>
  <Override PartName="/ppt/tags/tag556.xml" ContentType="application/vnd.openxmlformats-officedocument.presentationml.tags+xml"/>
  <Override PartName="/ppt/notesSlides/notesSlide226.xml" ContentType="application/vnd.openxmlformats-officedocument.presentationml.notesSlide+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tags/tag47.xml" ContentType="application/vnd.openxmlformats-officedocument.presentationml.tags+xml"/>
  <Override PartName="/ppt/notesSlides/notesSlide25.xml" ContentType="application/vnd.openxmlformats-officedocument.presentationml.notesSlide+xml"/>
  <Override PartName="/ppt/tags/tag94.xml" ContentType="application/vnd.openxmlformats-officedocument.presentationml.tags+xml"/>
  <Override PartName="/ppt/notesSlides/notesSlide72.xml" ContentType="application/vnd.openxmlformats-officedocument.presentationml.notesSlide+xml"/>
  <Override PartName="/ppt/tags/tag203.xml" ContentType="application/vnd.openxmlformats-officedocument.presentationml.tags+xml"/>
  <Override PartName="/ppt/tags/tag250.xml" ContentType="application/vnd.openxmlformats-officedocument.presentationml.tags+xml"/>
  <Override PartName="/ppt/tags/tag348.xml" ContentType="application/vnd.openxmlformats-officedocument.presentationml.tags+xml"/>
  <Override PartName="/ppt/tags/tag395.xml" ContentType="application/vnd.openxmlformats-officedocument.presentationml.tags+xml"/>
  <Override PartName="/ppt/slides/slide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tags/tag187.xml" ContentType="application/vnd.openxmlformats-officedocument.presentationml.tags+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tags/tag534.xml" ContentType="application/vnd.openxmlformats-officedocument.presentationml.tags+xml"/>
  <Override PartName="/ppt/slides/slide167.xml" ContentType="application/vnd.openxmlformats-officedocument.presentationml.slide+xml"/>
  <Override PartName="/ppt/tags/tag25.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notesSlides/notesSlide50.xml" ContentType="application/vnd.openxmlformats-officedocument.presentationml.notesSlide+xml"/>
  <Override PartName="/ppt/tags/tag165.xml" ContentType="application/vnd.openxmlformats-officedocument.presentationml.tags+xml"/>
  <Override PartName="/ppt/tags/tag326.xml" ContentType="application/vnd.openxmlformats-officedocument.presentationml.tags+xml"/>
  <Override PartName="/ppt/tags/tag373.xml" ContentType="application/vnd.openxmlformats-officedocument.presentationml.tags+xml"/>
  <Override PartName="/ppt/comments/comment2.xml" ContentType="application/vnd.openxmlformats-officedocument.presentationml.comments+xml"/>
  <Override PartName="/ppt/tags/tag512.xml" ContentType="application/vnd.openxmlformats-officedocument.presentationml.tags+xml"/>
  <Override PartName="/ppt/slides/slide145.xml" ContentType="application/vnd.openxmlformats-officedocument.presentationml.slide+xml"/>
  <Override PartName="/ppt/slides/slide192.xml" ContentType="application/vnd.openxmlformats-officedocument.presentationml.slide+xml"/>
  <Override PartName="/ppt/tags/tag50.xml" ContentType="application/vnd.openxmlformats-officedocument.presentationml.tags+xml"/>
  <Override PartName="/ppt/notesSlides/notesSlide119.xml" ContentType="application/vnd.openxmlformats-officedocument.presentationml.notesSlide+xml"/>
  <Override PartName="/ppt/tags/tag304.xml" ContentType="application/vnd.openxmlformats-officedocument.presentationml.tags+xml"/>
  <Override PartName="/ppt/tags/tag351.xml" ContentType="application/vnd.openxmlformats-officedocument.presentationml.tags+xml"/>
  <Override PartName="/ppt/notesSlides/notesSlide166.xml" ContentType="application/vnd.openxmlformats-officedocument.presentationml.notesSlide+xml"/>
  <Override PartName="/ppt/tags/tag449.xml" ContentType="application/vnd.openxmlformats-officedocument.presentationml.tags+xml"/>
  <Override PartName="/ppt/tags/tag496.xml" ContentType="application/vnd.openxmlformats-officedocument.presentationml.tags+xml"/>
  <Override PartName="/ppt/slides/slide97.xml" ContentType="application/vnd.openxmlformats-officedocument.presentationml.slide+xml"/>
  <Override PartName="/ppt/tags/tag143.xml" ContentType="application/vnd.openxmlformats-officedocument.presentationml.tags+xml"/>
  <Override PartName="/ppt/tags/tag190.xml" ContentType="application/vnd.openxmlformats-officedocument.presentationml.tags+xml"/>
  <Override PartName="/ppt/tags/tag288.xml" ContentType="application/vnd.openxmlformats-officedocument.presentationml.tags+xml"/>
  <Override PartName="/ppt/notesSlides/notesSlide144.xml" ContentType="application/vnd.openxmlformats-officedocument.presentationml.notesSlide+xml"/>
  <Override PartName="/ppt/tags/tag427.xml" ContentType="application/vnd.openxmlformats-officedocument.presentationml.tags+xml"/>
  <Override PartName="/ppt/tags/tag474.xml" ContentType="application/vnd.openxmlformats-officedocument.presentationml.tags+xml"/>
  <Override PartName="/ppt/notesSlides/notesSlide191.xml" ContentType="application/vnd.openxmlformats-officedocument.presentationml.notesSlide+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tags/tag219.xml" ContentType="application/vnd.openxmlformats-officedocument.presentationml.tags+xml"/>
  <Override PartName="/ppt/tags/tag266.xml" ContentType="application/vnd.openxmlformats-officedocument.presentationml.tags+xml"/>
  <Override PartName="/ppt/slides/slide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tags/tag121.xml" ContentType="application/vnd.openxmlformats-officedocument.presentationml.tags+xml"/>
  <Override PartName="/ppt/notesSlides/notesSlide66.xml" ContentType="application/vnd.openxmlformats-officedocument.presentationml.notesSlide+xml"/>
  <Override PartName="/ppt/notesSlides/notesSlide122.xml" ContentType="application/vnd.openxmlformats-officedocument.presentationml.notesSlide+xml"/>
  <Override PartName="/ppt/tags/tag389.xml" ContentType="application/vnd.openxmlformats-officedocument.presentationml.tags+xml"/>
  <Override PartName="/ppt/tags/tag405.xml" ContentType="application/vnd.openxmlformats-officedocument.presentationml.tags+xml"/>
  <Override PartName="/ppt/tags/tag452.xml" ContentType="application/vnd.openxmlformats-officedocument.presentationml.tags+xml"/>
  <Override PartName="/ppt/slides/slide53.xml" ContentType="application/vnd.openxmlformats-officedocument.presentationml.slide+xml"/>
  <Default Extension="jpeg" ContentType="image/jpeg"/>
  <Override PartName="/ppt/tags/tag88.xml" ContentType="application/vnd.openxmlformats-officedocument.presentationml.tags+xml"/>
  <Override PartName="/ppt/tags/tag244.xml" ContentType="application/vnd.openxmlformats-officedocument.presentationml.tags+xml"/>
  <Override PartName="/ppt/notesSlides/notesSlide100.xml" ContentType="application/vnd.openxmlformats-officedocument.presentationml.notesSlide+xml"/>
  <Override PartName="/ppt/tags/tag291.xml" ContentType="application/vnd.openxmlformats-officedocument.presentationml.tags+xml"/>
  <Override PartName="/ppt/tags/tag430.xml" ContentType="application/vnd.openxmlformats-officedocument.presentationml.tags+xml"/>
  <Override PartName="/ppt/tags/tag528.xml" ContentType="application/vnd.openxmlformats-officedocument.presentationml.tags+xml"/>
  <Override PartName="/ppt/slides/slide31.xml" ContentType="application/vnd.openxmlformats-officedocument.presentationml.slide+xml"/>
  <Override PartName="/ppt/slides/slide224.xml" ContentType="application/vnd.openxmlformats-officedocument.presentationml.slide+xml"/>
  <Override PartName="/ppt/tags/tag19.xml" ContentType="application/vnd.openxmlformats-officedocument.presentationml.tags+xml"/>
  <Override PartName="/ppt/tags/tag66.xml" ContentType="application/vnd.openxmlformats-officedocument.presentationml.tags+xml"/>
  <Override PartName="/ppt/notesSlides/notesSlide44.xml" ContentType="application/vnd.openxmlformats-officedocument.presentationml.notesSlide+xml"/>
  <Override PartName="/ppt/tags/tag222.xml" ContentType="application/vnd.openxmlformats-officedocument.presentationml.tags+xml"/>
  <Override PartName="/ppt/notesSlides/notesSlide91.xml" ContentType="application/vnd.openxmlformats-officedocument.presentationml.notesSlide+xml"/>
  <Override PartName="/ppt/tags/tag367.xml" ContentType="application/vnd.openxmlformats-officedocument.presentationml.tags+xml"/>
  <Override PartName="/ppt/tags/tag506.xml" ContentType="application/vnd.openxmlformats-officedocument.presentationml.tags+xml"/>
  <Override PartName="/ppt/notesSlides/notesSlide223.xml" ContentType="application/vnd.openxmlformats-officedocument.presentationml.notesSlide+xml"/>
  <Override PartName="/ppt/tags/tag553.xml" ContentType="application/vnd.openxmlformats-officedocument.presentationml.tags+xml"/>
  <Override PartName="/ppt/slides/slide202.xml" ContentType="application/vnd.openxmlformats-officedocument.presentationml.slide+xml"/>
  <Override PartName="/ppt/notesSlides/notesSlide22.xml" ContentType="application/vnd.openxmlformats-officedocument.presentationml.notesSlide+xml"/>
  <Override PartName="/ppt/tags/tag159.xml" ContentType="application/vnd.openxmlformats-officedocument.presentationml.tags+xml"/>
  <Override PartName="/ppt/tags/tag345.xml" ContentType="application/vnd.openxmlformats-officedocument.presentationml.tags+xml"/>
  <Override PartName="/ppt/tags/tag392.xml" ContentType="application/vnd.openxmlformats-officedocument.presentationml.tags+xml"/>
  <Override PartName="/ppt/slides/slide139.xml" ContentType="application/vnd.openxmlformats-officedocument.presentationml.slide+xml"/>
  <Override PartName="/ppt/slides/slide186.xml" ContentType="application/vnd.openxmlformats-officedocument.presentationml.slide+xml"/>
  <Override PartName="/ppt/tags/tag44.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84.xml" ContentType="application/vnd.openxmlformats-officedocument.presentationml.tags+xml"/>
  <Override PartName="/ppt/tags/tag200.xml" ContentType="application/vnd.openxmlformats-officedocument.presentationml.tags+xml"/>
  <Override PartName="/ppt/notesSlides/notesSlide201.xml" ContentType="application/vnd.openxmlformats-officedocument.presentationml.notesSlide+xml"/>
  <Override PartName="/ppt/tags/tag531.xml" ContentType="application/vnd.openxmlformats-officedocument.presentationml.tags+xml"/>
  <Override PartName="/ppt/slides/slide117.xml" ContentType="application/vnd.openxmlformats-officedocument.presentationml.slide+xml"/>
  <Override PartName="/ppt/slides/slide164.xml" ContentType="application/vnd.openxmlformats-officedocument.presentationml.slide+xml"/>
  <Override PartName="/ppt/tags/tag22.xml" ContentType="application/vnd.openxmlformats-officedocument.presentationml.tags+xml"/>
  <Override PartName="/ppt/tags/tag323.xml" ContentType="application/vnd.openxmlformats-officedocument.presentationml.tags+xml"/>
  <Override PartName="/ppt/notesSlides/notesSlide138.xml" ContentType="application/vnd.openxmlformats-officedocument.presentationml.notesSlide+xml"/>
  <Override PartName="/ppt/tags/tag370.xml" ContentType="application/vnd.openxmlformats-officedocument.presentationml.tags+xml"/>
  <Override PartName="/ppt/notesSlides/notesSlide185.xml" ContentType="application/vnd.openxmlformats-officedocument.presentationml.notesSlide+xml"/>
  <Override PartName="/ppt/tags/tag468.xml" ContentType="application/vnd.openxmlformats-officedocument.presentationml.tags+xml"/>
  <Override PartName="/ppt/slides/slide69.xml" ContentType="application/vnd.openxmlformats-officedocument.presentationml.slide+xml"/>
  <Override PartName="/ppt/tags/tag115.xml" ContentType="application/vnd.openxmlformats-officedocument.presentationml.tags+xml"/>
  <Override PartName="/ppt/tags/tag162.xml" ContentType="application/vnd.openxmlformats-officedocument.presentationml.tags+xml"/>
  <Override PartName="/ppt/notesSlides/notesSlide116.xml" ContentType="application/vnd.openxmlformats-officedocument.presentationml.notesSlide+xml"/>
  <Override PartName="/ppt/tags/tag301.xml" ContentType="application/vnd.openxmlformats-officedocument.presentationml.tags+xml"/>
  <Override PartName="/ppt/notesSlides/notesSlide163.xml" ContentType="application/vnd.openxmlformats-officedocument.presentationml.notesSlide+xml"/>
  <Override PartName="/ppt/tags/tag446.xml" ContentType="application/vnd.openxmlformats-officedocument.presentationml.tags+xml"/>
  <Override PartName="/ppt/tags/tag493.xml" ContentType="application/vnd.openxmlformats-officedocument.presentationml.tags+xml"/>
  <Override PartName="/ppt/slides/slide47.xml" ContentType="application/vnd.openxmlformats-officedocument.presentationml.slide+xml"/>
  <Override PartName="/ppt/tags/tag140.xml" ContentType="application/vnd.openxmlformats-officedocument.presentationml.tags+xml"/>
  <Override PartName="/ppt/tags/tag285.xml" ContentType="application/vnd.openxmlformats-officedocument.presentationml.tags+xml"/>
  <Override PartName="/ppt/slides/slide120.xml" ContentType="application/vnd.openxmlformats-officedocument.presentationml.slide+xml"/>
  <Override PartName="/ppt/notesSlides/notesSlide38.xml" ContentType="application/vnd.openxmlformats-officedocument.presentationml.notesSlide+xml"/>
  <Override PartName="/ppt/tags/tag471.xml" ContentType="application/vnd.openxmlformats-officedocument.presentationml.tags+xml"/>
  <Override PartName="/ppt/slides/slide72.xml" ContentType="application/vnd.openxmlformats-officedocument.presentationml.slide+xml"/>
  <Override PartName="/ppt/tags/tag216.xml" ContentType="application/vnd.openxmlformats-officedocument.presentationml.tags+xml"/>
  <Override PartName="/ppt/tags/tag402.xml" ContentType="application/vnd.openxmlformats-officedocument.presentationml.tags+xml"/>
  <Override PartName="/ppt/tags/tag547.xml" ContentType="application/vnd.openxmlformats-officedocument.presentationml.tags+xml"/>
  <Override PartName="/ppt/tags/tag85.xml" ContentType="application/vnd.openxmlformats-officedocument.presentationml.tags+xml"/>
  <Override PartName="/ppt/notesSlides/notesSlide63.xml" ContentType="application/vnd.openxmlformats-officedocument.presentationml.notesSlide+xml"/>
  <Override PartName="/ppt/tags/tag241.xml" ContentType="application/vnd.openxmlformats-officedocument.presentationml.tags+xml"/>
  <Override PartName="/ppt/tags/tag386.xml" ContentType="application/vnd.openxmlformats-officedocument.presentationml.tags+xml"/>
  <Override PartName="/ppt/slides/slide221.xml" ContentType="application/vnd.openxmlformats-officedocument.presentationml.slide+xml"/>
  <Override PartName="/ppt/tags/tag16.xml" ContentType="application/vnd.openxmlformats-officedocument.presentationml.tags+xml"/>
  <Override PartName="/ppt/tags/tag317.xml" ContentType="application/vnd.openxmlformats-officedocument.presentationml.tags+xml"/>
  <Override PartName="/ppt/notesSlides/notesSlide179.xml" ContentType="application/vnd.openxmlformats-officedocument.presentationml.notesSlide+xml"/>
  <Override PartName="/ppt/tags/tag156.xml" ContentType="application/vnd.openxmlformats-officedocument.presentationml.tags+xml"/>
  <Override PartName="/ppt/tags/tag487.xml" ContentType="application/vnd.openxmlformats-officedocument.presentationml.tags+xml"/>
  <Override PartName="/ppt/tags/tag503.xml" ContentType="application/vnd.openxmlformats-officedocument.presentationml.tags+xml"/>
  <Override PartName="/ppt/notesSlides/notesSlide220.xml" ContentType="application/vnd.openxmlformats-officedocument.presentationml.notesSlide+xml"/>
  <Override PartName="/ppt/slides/slide136.xml" ContentType="application/vnd.openxmlformats-officedocument.presentationml.slide+xml"/>
  <Override PartName="/ppt/tags/tag41.xml" ContentType="application/vnd.openxmlformats-officedocument.presentationml.tags+xml"/>
  <Override PartName="/ppt/tags/tag342.xml" ContentType="application/vnd.openxmlformats-officedocument.presentationml.tags+xml"/>
  <Override PartName="/ppt/slides/slide88.xml" ContentType="application/vnd.openxmlformats-officedocument.presentationml.slide+xml"/>
  <Override PartName="/ppt/tags/tag181.xml" ContentType="application/vnd.openxmlformats-officedocument.presentationml.tags+xml"/>
  <Override PartName="/ppt/notesSlides/notesSlide135.xml" ContentType="application/vnd.openxmlformats-officedocument.presentationml.notesSlide+xml"/>
  <Override PartName="/ppt/tags/tag418.xml" ContentType="application/vnd.openxmlformats-officedocument.presentationml.tags+xml"/>
  <Override PartName="/ppt/slides/slide19.xml" ContentType="application/vnd.openxmlformats-officedocument.presentationml.slide+xml"/>
  <Override PartName="/ppt/slides/slide161.xml" ContentType="application/vnd.openxmlformats-officedocument.presentationml.slide+xml"/>
  <Override PartName="/ppt/tags/tag112.xml" ContentType="application/vnd.openxmlformats-officedocument.presentationml.tags+xml"/>
  <Override PartName="/ppt/notesSlides/notesSlide79.xml" ContentType="application/vnd.openxmlformats-officedocument.presentationml.notesSlide+xml"/>
  <Override PartName="/ppt/tags/tag257.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notesSlides/notesSlide160.xml" ContentType="application/vnd.openxmlformats-officedocument.presentationml.notesSlide+xml"/>
  <Override PartName="/ppt/tags/tag443.xml" ContentType="application/vnd.openxmlformats-officedocument.presentationml.tags+xml"/>
  <Override PartName="/ppt/slides/slide44.xml" ContentType="application/vnd.openxmlformats-officedocument.presentationml.slide+xml"/>
  <Override PartName="/ppt/tags/tag282.xml" ContentType="application/vnd.openxmlformats-officedocument.presentationml.tags+xml"/>
  <Override PartName="/ppt/tags/tag519.xml" ContentType="application/vnd.openxmlformats-officedocument.presentationml.tags+xml"/>
  <Override PartName="/ppt/tags/tag57.xml" ContentType="application/vnd.openxmlformats-officedocument.presentationml.tags+xml"/>
  <Override PartName="/ppt/notesSlides/notesSlide35.xml" ContentType="application/vnd.openxmlformats-officedocument.presentationml.notesSlide+xml"/>
  <Override PartName="/ppt/tags/tag213.xml" ContentType="application/vnd.openxmlformats-officedocument.presentationml.tags+xml"/>
  <Override PartName="/ppt/tags/tag358.xml" ContentType="application/vnd.openxmlformats-officedocument.presentationml.tags+xml"/>
  <Override PartName="/ppt/tags/tag544.xml" ContentType="application/vnd.openxmlformats-officedocument.presentationml.tags+xml"/>
  <Override PartName="/ppt/tags/tag82.xml" ContentType="application/vnd.openxmlformats-officedocument.presentationml.tags+xml"/>
  <Override PartName="/ppt/notesSlides/notesSlide60.xml" ContentType="application/vnd.openxmlformats-officedocument.presentationml.notesSlide+xml"/>
  <Override PartName="/ppt/tags/tag197.xml" ContentType="application/vnd.openxmlformats-officedocument.presentationml.tags+xml"/>
  <Override PartName="/ppt/tags/tag383.xml" ContentType="application/vnd.openxmlformats-officedocument.presentationml.tags+xml"/>
  <Override PartName="/ppt/slides/slide177.xml" ContentType="application/vnd.openxmlformats-officedocument.presentationml.slide+xml"/>
  <Override PartName="/ppt/tags/tag128.xml" ContentType="application/vnd.openxmlformats-officedocument.presentationml.tags+xml"/>
  <Override PartName="/ppt/notesSlides/notesSlide176.xml" ContentType="application/vnd.openxmlformats-officedocument.presentationml.notesSlide+xml"/>
  <Override PartName="/ppt/tags/tag459.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tags/tag298.xml" ContentType="application/vnd.openxmlformats-officedocument.presentationml.tags+xml"/>
  <Override PartName="/ppt/tags/tag314.xml" ContentType="application/vnd.openxmlformats-officedocument.presentationml.tags+xml"/>
  <Override PartName="/ppt/tags/tag500.xml" ContentType="application/vnd.openxmlformats-officedocument.presentationml.tags+xml"/>
  <Override PartName="/ppt/tags/tag153.xml" ContentType="application/vnd.openxmlformats-officedocument.presentationml.tags+xml"/>
  <Override PartName="/ppt/notesSlides/notesSlide107.xml" ContentType="application/vnd.openxmlformats-officedocument.presentationml.notesSlide+xml"/>
  <Override PartName="/ppt/tags/tag484.xml" ContentType="application/vnd.openxmlformats-officedocument.presentationml.tags+xml"/>
  <Override PartName="/ppt/slides/slide85.xml" ContentType="application/vnd.openxmlformats-officedocument.presentationml.slide+xml"/>
  <Override PartName="/ppt/slides/slide133.xml" ContentType="application/vnd.openxmlformats-officedocument.presentationml.slide+xml"/>
  <Override PartName="/ppt/tags/tag229.xml" ContentType="application/vnd.openxmlformats-officedocument.presentationml.tags+xml"/>
  <Override PartName="/ppt/notesSlides/notesSlide132.xml" ContentType="application/vnd.openxmlformats-officedocument.presentationml.notesSlide+xml"/>
  <Override PartName="/ppt/tags/tag415.xml" ContentType="application/vnd.openxmlformats-officedocument.presentationml.tags+xml"/>
  <Override PartName="/ppt/slides/slide209.xml" ContentType="application/vnd.openxmlformats-officedocument.presentationml.slide+xml"/>
  <Override PartName="/ppt/tags/tag98.xml" ContentType="application/vnd.openxmlformats-officedocument.presentationml.tags+xml"/>
  <Override PartName="/ppt/notesSlides/notesSlide76.xml" ContentType="application/vnd.openxmlformats-officedocument.presentationml.notesSlide+xml"/>
  <Override PartName="/ppt/tags/tag254.xml" ContentType="application/vnd.openxmlformats-officedocument.presentationml.tags+xml"/>
  <Override PartName="/ppt/tags/tag399.xml" ContentType="application/vnd.openxmlformats-officedocument.presentationml.tags+xml"/>
  <Override PartName="/ppt/slides/slide16.xml" ContentType="application/vnd.openxmlformats-officedocument.presentationml.slide+xml"/>
  <Override PartName="/ppt/slideLayouts/slideLayout15.xml" ContentType="application/vnd.openxmlformats-officedocument.presentationml.slideLayout+xml"/>
  <Override PartName="/ppt/tags/tag440.xml" ContentType="application/vnd.openxmlformats-officedocument.presentationml.tags+xml"/>
  <Override PartName="/ppt/notesSlides/notesSlide208.xml" ContentType="application/vnd.openxmlformats-officedocument.presentationml.notesSlide+xml"/>
  <Override PartName="/ppt/slides/slide41.xml" ContentType="application/vnd.openxmlformats-officedocument.presentationml.slide+xml"/>
  <Override PartName="/ppt/tags/tag29.xml" ContentType="application/vnd.openxmlformats-officedocument.presentationml.tags+xml"/>
  <Override PartName="/ppt/tags/tag516.xml" ContentType="application/vnd.openxmlformats-officedocument.presentationml.tags+xml"/>
  <Override PartName="/ppt/slides/slide149.xml" ContentType="application/vnd.openxmlformats-officedocument.presentationml.slide+xml"/>
  <Override PartName="/ppt/tags/tag54.xml" ContentType="application/vnd.openxmlformats-officedocument.presentationml.tags+xml"/>
  <Override PartName="/ppt/notesSlides/notesSlide32.xml" ContentType="application/vnd.openxmlformats-officedocument.presentationml.notesSlide+xml"/>
  <Override PartName="/ppt/tags/tag169.xml" ContentType="application/vnd.openxmlformats-officedocument.presentationml.tags+xml"/>
  <Override PartName="/ppt/tags/tag210.xml" ContentType="application/vnd.openxmlformats-officedocument.presentationml.tags+xml"/>
  <Override PartName="/ppt/tags/tag355.xml" ContentType="application/vnd.openxmlformats-officedocument.presentationml.tags+xml"/>
  <Override PartName="/ppt/tags/tag194.xml" ContentType="application/vnd.openxmlformats-officedocument.presentationml.tags+xml"/>
  <Override PartName="/ppt/notesSlides/notesSlide148.xml" ContentType="application/vnd.openxmlformats-officedocument.presentationml.notesSlide+xml"/>
  <Override PartName="/ppt/tags/tag541.xml" ContentType="application/vnd.openxmlformats-officedocument.presentationml.tags+xml"/>
  <Override PartName="/ppt/slides/slide174.xml" ContentType="application/vnd.openxmlformats-officedocument.presentationml.slide+xml"/>
  <Override PartName="/ppt/tags/tag38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125.xml" ContentType="application/vnd.openxmlformats-officedocument.presentationml.tags+xml"/>
  <Override PartName="/ppt/tags/tag311.xml" ContentType="application/vnd.openxmlformats-officedocument.presentationml.tags+xml"/>
  <Override PartName="/ppt/notesSlides/notesSlide173.xml" ContentType="application/vnd.openxmlformats-officedocument.presentationml.notesSlide+xml"/>
  <Override PartName="/ppt/tags/tag456.xml" ContentType="application/vnd.openxmlformats-officedocument.presentationml.tags+xml"/>
  <Override PartName="/ppt/slides/slide57.xml" ContentType="application/vnd.openxmlformats-officedocument.presentationml.slide+xml"/>
  <Override PartName="/ppt/slides/slide105.xml" ContentType="application/vnd.openxmlformats-officedocument.presentationml.slide+xml"/>
  <Override PartName="/ppt/tags/tag150.xml" ContentType="application/vnd.openxmlformats-officedocument.presentationml.tags+xml"/>
  <Override PartName="/ppt/notesSlides/notesSlide104.xml" ContentType="application/vnd.openxmlformats-officedocument.presentationml.notesSlide+xml"/>
  <Override PartName="/ppt/tags/tag295.xml" ContentType="application/vnd.openxmlformats-officedocument.presentationml.tags+xml"/>
  <Override PartName="/ppt/tags/tag481.xml" ContentType="application/vnd.openxmlformats-officedocument.presentationml.tags+xml"/>
  <Override PartName="/ppt/slides/slide130.xml" ContentType="application/vnd.openxmlformats-officedocument.presentationml.slide+xml"/>
  <Override PartName="/ppt/notesSlides/notesSlide48.xml" ContentType="application/vnd.openxmlformats-officedocument.presentationml.notesSlide+xml"/>
  <Override PartName="/ppt/tags/tag226.xml" ContentType="application/vnd.openxmlformats-officedocument.presentationml.tags+xml"/>
  <Override PartName="/ppt/slides/slide82.xml" ContentType="application/vnd.openxmlformats-officedocument.presentationml.slide+xml"/>
  <Override PartName="/ppt/slides/slide206.xml" ContentType="application/vnd.openxmlformats-officedocument.presentationml.slide+xml"/>
  <Override PartName="/ppt/tags/tag412.xml" ContentType="application/vnd.openxmlformats-officedocument.presentationml.tags+xml"/>
  <Override PartName="/ppt/tags/tag557.xml" ContentType="application/vnd.openxmlformats-officedocument.presentationml.tags+xml"/>
  <Override PartName="/ppt/slides/slide13.xml" ContentType="application/vnd.openxmlformats-officedocument.presentationml.slide+xml"/>
  <Override PartName="/ppt/tags/tag95.xml" ContentType="application/vnd.openxmlformats-officedocument.presentationml.tags+xml"/>
  <Override PartName="/ppt/notesSlides/notesSlide73.xml" ContentType="application/vnd.openxmlformats-officedocument.presentationml.notesSlide+xml"/>
  <Override PartName="/ppt/tags/tag251.xml" ContentType="application/vnd.openxmlformats-officedocument.presentationml.tags+xml"/>
  <Override PartName="/ppt/tags/tag396.xml" ContentType="application/vnd.openxmlformats-officedocument.presentationml.tags+xml"/>
  <Override PartName="/ppt/notesSlides/notesSlide205.xml" ContentType="application/vnd.openxmlformats-officedocument.presentationml.notesSlide+xml"/>
  <Override PartName="/ppt/slideLayouts/slideLayout12.xml" ContentType="application/vnd.openxmlformats-officedocument.presentationml.slideLayout+xml"/>
  <Override PartName="/ppt/tags/tag26.xml" ContentType="application/vnd.openxmlformats-officedocument.presentationml.tags+xml"/>
  <Override PartName="/ppt/tags/tag327.xml" ContentType="application/vnd.openxmlformats-officedocument.presentationml.tags+xml"/>
  <Override PartName="/ppt/comments/comment3.xml" ContentType="application/vnd.openxmlformats-officedocument.presentationml.comments+xml"/>
  <Override PartName="/ppt/notesSlides/notesSlide189.xml" ContentType="application/vnd.openxmlformats-officedocument.presentationml.notesSlide+xml"/>
  <Override PartName="/ppt/tags/tag166.xml" ContentType="application/vnd.openxmlformats-officedocument.presentationml.tags+xml"/>
  <Override PartName="/ppt/tags/tag497.xml" ContentType="application/vnd.openxmlformats-officedocument.presentationml.tags+xml"/>
  <Override PartName="/ppt/tags/tag513.xml" ContentType="application/vnd.openxmlformats-officedocument.presentationml.tags+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tags/tag51.xml" ContentType="application/vnd.openxmlformats-officedocument.presentationml.tags+xml"/>
  <Override PartName="/ppt/tags/tag352.xml" ContentType="application/vnd.openxmlformats-officedocument.presentationml.tags+xml"/>
  <Override PartName="/ppt/slides/slide171.xml" ContentType="application/vnd.openxmlformats-officedocument.presentationml.slide+xml"/>
  <Override PartName="/ppt/tags/tag191.xml" ContentType="application/vnd.openxmlformats-officedocument.presentationml.tags+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tags/tag428.xml" ContentType="application/vnd.openxmlformats-officedocument.presentationml.tags+xml"/>
  <Override PartName="/ppt/slides/slide29.xml" ContentType="application/vnd.openxmlformats-officedocument.presentationml.slide+xml"/>
  <Override PartName="/ppt/tags/tag122.xml" ContentType="application/vnd.openxmlformats-officedocument.presentationml.tags+xml"/>
  <Override PartName="/ppt/tags/tag267.xml" ContentType="application/vnd.openxmlformats-officedocument.presentationml.tags+xml"/>
  <Override PartName="/ppt/notesSlides/notesSlide170.xml" ContentType="application/vnd.openxmlformats-officedocument.presentationml.notesSlide+xml"/>
  <Override PartName="/ppt/tags/tag453.xml" ContentType="application/vnd.openxmlformats-officedocument.presentationml.tags+xml"/>
  <Override PartName="/customXml/itemProps1.xml" ContentType="application/vnd.openxmlformats-officedocument.customXmlProperties+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292.xml" ContentType="application/vnd.openxmlformats-officedocument.presentationml.tags+xml"/>
  <Override PartName="/ppt/tags/tag529.xml" ContentType="application/vnd.openxmlformats-officedocument.presentationml.tags+xml"/>
  <Override PartName="/ppt/notesSlides/notesSlide45.xml" ContentType="application/vnd.openxmlformats-officedocument.presentationml.notesSlide+xml"/>
  <Override PartName="/ppt/notesSlides/notesSlide101.xml" ContentType="application/vnd.openxmlformats-officedocument.presentationml.notesSlide+xml"/>
  <Override PartName="/ppt/tags/tag368.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tags/tag554.xml" ContentType="application/vnd.openxmlformats-officedocument.presentationml.tags+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tags/tag92.xml" ContentType="application/vnd.openxmlformats-officedocument.presentationml.tags+xml"/>
  <Override PartName="/ppt/notesSlides/notesSlide70.xml" ContentType="application/vnd.openxmlformats-officedocument.presentationml.notesSlide+xml"/>
  <Override PartName="/ppt/tags/tag393.xml" ContentType="application/vnd.openxmlformats-officedocument.presentationml.tags+xml"/>
  <Override PartName="/ppt/tags/tag138.xml" ContentType="application/vnd.openxmlformats-officedocument.presentationml.tags+xml"/>
  <Override PartName="/ppt/tags/tag324.xml" ContentType="application/vnd.openxmlformats-officedocument.presentationml.tags+xml"/>
  <Override PartName="/ppt/tags/tag469.xml" ContentType="application/vnd.openxmlformats-officedocument.presentationml.tags+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tags/tag23.xml" ContentType="application/vnd.openxmlformats-officedocument.presentationml.tags+xml"/>
  <Override PartName="/ppt/tags/tag163.xml" ContentType="application/vnd.openxmlformats-officedocument.presentationml.tags+xml"/>
  <Override PartName="/ppt/tags/tag510.xml" ContentType="application/vnd.openxmlformats-officedocument.presentationml.tags+xml"/>
  <Override PartName="/ppt/slides/slide143.xml" ContentType="application/vnd.openxmlformats-officedocument.presentationml.slide+xml"/>
  <Override PartName="/ppt/tags/tag9.xml" ContentType="application/vnd.openxmlformats-officedocument.presentationml.tags+xml"/>
  <Override PartName="/ppt/notesSlides/notesSlide117.xml" ContentType="application/vnd.openxmlformats-officedocument.presentationml.notesSlide+xml"/>
  <Override PartName="/ppt/tags/tag494.xml" ContentType="application/vnd.openxmlformats-officedocument.presentationml.tags+xml"/>
  <Override PartName="/ppt/slides/slide95.xml" ContentType="application/vnd.openxmlformats-officedocument.presentationml.slide+xml"/>
  <Override PartName="/ppt/tags/tag239.xml" ContentType="application/vnd.openxmlformats-officedocument.presentationml.tags+xml"/>
  <Override PartName="/ppt/notesSlides/notesSlide142.xml" ContentType="application/vnd.openxmlformats-officedocument.presentationml.notesSlide+xml"/>
  <Override PartName="/ppt/tags/tag425.xml" ContentType="application/vnd.openxmlformats-officedocument.presentationml.tags+xml"/>
  <Override PartName="/ppt/slides/slide26.xml" ContentType="application/vnd.openxmlformats-officedocument.presentationml.slide+xml"/>
  <Override PartName="/ppt/slides/slide219.xml" ContentType="application/vnd.openxmlformats-officedocument.presentationml.slide+xml"/>
  <Override PartName="/ppt/notesSlides/notesSlide86.xml" ContentType="application/vnd.openxmlformats-officedocument.presentationml.notesSlide+xml"/>
  <Override PartName="/ppt/tags/tag264.xml" ContentType="application/vnd.openxmlformats-officedocument.presentationml.tags+xml"/>
  <Override PartName="/ppt/notesSlides/notesSlide218.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notesSlides/notesSlide17.xml" ContentType="application/vnd.openxmlformats-officedocument.presentationml.notesSlide+xml"/>
  <Override PartName="/ppt/tags/tag450.xml" ContentType="application/vnd.openxmlformats-officedocument.presentationml.tags+xml"/>
  <Override PartName="/ppt/slides/slide51.xml" ContentType="application/vnd.openxmlformats-officedocument.presentationml.slide+xml"/>
  <Override PartName="/ppt/tags/tag179.xml" ContentType="application/vnd.openxmlformats-officedocument.presentationml.tags+xml"/>
  <Override PartName="/ppt/tags/tag526.xml" ContentType="application/vnd.openxmlformats-officedocument.presentationml.tags+xml"/>
  <Override PartName="/ppt/slides/slide159.xml" ContentType="application/vnd.openxmlformats-officedocument.presentationml.slide+xml"/>
  <Override PartName="/ppt/tags/tag64.xml" ContentType="application/vnd.openxmlformats-officedocument.presentationml.tags+xml"/>
  <Override PartName="/ppt/notesSlides/notesSlide42.xml" ContentType="application/vnd.openxmlformats-officedocument.presentationml.notesSlide+xml"/>
  <Override PartName="/ppt/tags/tag220.xml" ContentType="application/vnd.openxmlformats-officedocument.presentationml.tags+xml"/>
  <Override PartName="/ppt/tags/tag365.xml" ContentType="application/vnd.openxmlformats-officedocument.presentationml.tags+xml"/>
  <Override PartName="/ppt/tags/tag551.xml" ContentType="application/vnd.openxmlformats-officedocument.presentationml.tags+xml"/>
  <Override PartName="/ppt/slides/slide200.xml" ContentType="application/vnd.openxmlformats-officedocument.presentationml.slide+xml"/>
  <Override PartName="/ppt/notesSlides/notesSlide8.xml" ContentType="application/vnd.openxmlformats-officedocument.presentationml.notesSlide+xml"/>
  <Override PartName="/ppt/tags/tag390.xml" ContentType="application/vnd.openxmlformats-officedocument.presentationml.tags+xml"/>
  <Override PartName="/ppt/notesSlides/notesSlide158.xml" ContentType="application/vnd.openxmlformats-officedocument.presentationml.notesSlide+xml"/>
  <Override PartName="/ppt/slides/slide184.xml" ContentType="application/vnd.openxmlformats-officedocument.presentationml.slide+xml"/>
  <Override PartName="/ppt/tags/tag135.xml" ContentType="application/vnd.openxmlformats-officedocument.presentationml.tags+xml"/>
  <Override PartName="/ppt/charts/chart4.xml" ContentType="application/vnd.openxmlformats-officedocument.drawingml.chart+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tags/tag321.xml" ContentType="application/vnd.openxmlformats-officedocument.presentationml.tags+xml"/>
  <Override PartName="/ppt/notesSlides/notesSlide183.xml" ContentType="application/vnd.openxmlformats-officedocument.presentationml.notesSlide+xml"/>
  <Override PartName="/ppt/tags/tag466.xml" ContentType="application/vnd.openxmlformats-officedocument.presentationml.tags+xml"/>
  <Override PartName="/ppt/slides/slide67.xml" ContentType="application/vnd.openxmlformats-officedocument.presentationml.slide+xml"/>
  <Override PartName="/ppt/tags/tag6.xml" ContentType="application/vnd.openxmlformats-officedocument.presentationml.tags+xml"/>
  <Override PartName="/ppt/tags/tag160.xml" ContentType="application/vnd.openxmlformats-officedocument.presentationml.tags+xml"/>
  <Override PartName="/ppt/notesSlides/notesSlide114.xml" ContentType="application/vnd.openxmlformats-officedocument.presentationml.notesSlide+xml"/>
  <Override PartName="/ppt/tags/tag491.xml" ContentType="application/vnd.openxmlformats-officedocument.presentationml.tags+xml"/>
  <Override PartName="/ppt/slides/slide92.xml" ContentType="application/vnd.openxmlformats-officedocument.presentationml.slide+xml"/>
  <Override PartName="/ppt/slides/slide140.xml" ContentType="application/vnd.openxmlformats-officedocument.presentationml.slide+xml"/>
  <Override PartName="/ppt/notesSlides/notesSlide58.xml" ContentType="application/vnd.openxmlformats-officedocument.presentationml.notesSlide+xml"/>
  <Override PartName="/ppt/tags/tag236.xml" ContentType="application/vnd.openxmlformats-officedocument.presentationml.tags+xml"/>
  <Override PartName="/ppt/tags/tag567.xml" ContentType="application/vnd.openxmlformats-officedocument.presentationml.tags+xml"/>
  <Override PartName="/ppt/slides/slide216.xml" ContentType="application/vnd.openxmlformats-officedocument.presentationml.slide+xml"/>
  <Override PartName="/ppt/notesSlides/notesSlide83.xml" ContentType="application/vnd.openxmlformats-officedocument.presentationml.notesSlide+xml"/>
  <Override PartName="/ppt/tags/tag422.xml" ContentType="application/vnd.openxmlformats-officedocument.presentationml.tags+xml"/>
  <Override PartName="/ppt/slides/slide23.xml" ContentType="application/vnd.openxmlformats-officedocument.presentationml.slide+xml"/>
  <Override PartName="/ppt/slideLayouts/slideLayout22.xml" ContentType="application/vnd.openxmlformats-officedocument.presentationml.slideLayout+xml"/>
  <Override PartName="/ppt/tags/tag261.xml" ContentType="application/vnd.openxmlformats-officedocument.presentationml.tags+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notesSlides/notesSlide14.xml" ContentType="application/vnd.openxmlformats-officedocument.presentationml.notesSlide+xml"/>
  <Override PartName="/ppt/tags/tag36.xml" ContentType="application/vnd.openxmlformats-officedocument.presentationml.tags+xml"/>
  <Override PartName="/ppt/tags/tag337.xml" ContentType="application/vnd.openxmlformats-officedocument.presentationml.tags+xml"/>
  <Override PartName="/ppt/tags/tag523.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35"/>
  </p:notesMasterIdLst>
  <p:handoutMasterIdLst>
    <p:handoutMasterId r:id="rId236"/>
  </p:handoutMasterIdLst>
  <p:sldIdLst>
    <p:sldId id="256" r:id="rId5"/>
    <p:sldId id="488" r:id="rId6"/>
    <p:sldId id="577" r:id="rId7"/>
    <p:sldId id="465" r:id="rId8"/>
    <p:sldId id="561" r:id="rId9"/>
    <p:sldId id="562" r:id="rId10"/>
    <p:sldId id="575" r:id="rId11"/>
    <p:sldId id="583" r:id="rId12"/>
    <p:sldId id="496" r:id="rId13"/>
    <p:sldId id="612" r:id="rId14"/>
    <p:sldId id="571" r:id="rId15"/>
    <p:sldId id="499" r:id="rId16"/>
    <p:sldId id="584" r:id="rId17"/>
    <p:sldId id="501" r:id="rId18"/>
    <p:sldId id="563" r:id="rId19"/>
    <p:sldId id="518" r:id="rId20"/>
    <p:sldId id="519" r:id="rId21"/>
    <p:sldId id="585" r:id="rId22"/>
    <p:sldId id="503" r:id="rId23"/>
    <p:sldId id="637" r:id="rId24"/>
    <p:sldId id="506" r:id="rId25"/>
    <p:sldId id="638" r:id="rId26"/>
    <p:sldId id="586" r:id="rId27"/>
    <p:sldId id="546" r:id="rId28"/>
    <p:sldId id="510" r:id="rId29"/>
    <p:sldId id="511" r:id="rId30"/>
    <p:sldId id="535" r:id="rId31"/>
    <p:sldId id="540" r:id="rId32"/>
    <p:sldId id="534" r:id="rId33"/>
    <p:sldId id="603" r:id="rId34"/>
    <p:sldId id="604" r:id="rId35"/>
    <p:sldId id="560" r:id="rId36"/>
    <p:sldId id="539" r:id="rId37"/>
    <p:sldId id="613" r:id="rId38"/>
    <p:sldId id="618" r:id="rId39"/>
    <p:sldId id="627" r:id="rId40"/>
    <p:sldId id="626" r:id="rId41"/>
    <p:sldId id="619" r:id="rId42"/>
    <p:sldId id="521" r:id="rId43"/>
    <p:sldId id="531" r:id="rId44"/>
    <p:sldId id="532" r:id="rId45"/>
    <p:sldId id="578" r:id="rId46"/>
    <p:sldId id="529" r:id="rId47"/>
    <p:sldId id="640" r:id="rId48"/>
    <p:sldId id="641" r:id="rId49"/>
    <p:sldId id="642" r:id="rId50"/>
    <p:sldId id="643" r:id="rId51"/>
    <p:sldId id="645" r:id="rId52"/>
    <p:sldId id="646" r:id="rId53"/>
    <p:sldId id="647" r:id="rId54"/>
    <p:sldId id="648" r:id="rId55"/>
    <p:sldId id="649" r:id="rId56"/>
    <p:sldId id="650" r:id="rId57"/>
    <p:sldId id="651" r:id="rId58"/>
    <p:sldId id="652" r:id="rId59"/>
    <p:sldId id="653" r:id="rId60"/>
    <p:sldId id="654" r:id="rId61"/>
    <p:sldId id="655" r:id="rId62"/>
    <p:sldId id="656" r:id="rId63"/>
    <p:sldId id="657" r:id="rId64"/>
    <p:sldId id="658" r:id="rId65"/>
    <p:sldId id="659" r:id="rId66"/>
    <p:sldId id="660" r:id="rId67"/>
    <p:sldId id="661" r:id="rId68"/>
    <p:sldId id="662" r:id="rId69"/>
    <p:sldId id="663" r:id="rId70"/>
    <p:sldId id="664" r:id="rId71"/>
    <p:sldId id="665" r:id="rId72"/>
    <p:sldId id="666" r:id="rId73"/>
    <p:sldId id="667" r:id="rId74"/>
    <p:sldId id="668" r:id="rId75"/>
    <p:sldId id="669" r:id="rId76"/>
    <p:sldId id="670" r:id="rId77"/>
    <p:sldId id="671" r:id="rId78"/>
    <p:sldId id="672" r:id="rId79"/>
    <p:sldId id="673" r:id="rId80"/>
    <p:sldId id="674" r:id="rId81"/>
    <p:sldId id="675" r:id="rId82"/>
    <p:sldId id="676" r:id="rId83"/>
    <p:sldId id="677" r:id="rId84"/>
    <p:sldId id="678" r:id="rId85"/>
    <p:sldId id="679" r:id="rId86"/>
    <p:sldId id="680" r:id="rId87"/>
    <p:sldId id="681" r:id="rId88"/>
    <p:sldId id="682" r:id="rId89"/>
    <p:sldId id="688" r:id="rId90"/>
    <p:sldId id="689" r:id="rId91"/>
    <p:sldId id="690" r:id="rId92"/>
    <p:sldId id="691" r:id="rId93"/>
    <p:sldId id="692" r:id="rId94"/>
    <p:sldId id="693" r:id="rId95"/>
    <p:sldId id="694" r:id="rId96"/>
    <p:sldId id="695" r:id="rId97"/>
    <p:sldId id="696" r:id="rId98"/>
    <p:sldId id="697" r:id="rId99"/>
    <p:sldId id="698" r:id="rId100"/>
    <p:sldId id="699" r:id="rId101"/>
    <p:sldId id="700" r:id="rId102"/>
    <p:sldId id="701" r:id="rId103"/>
    <p:sldId id="702" r:id="rId104"/>
    <p:sldId id="798" r:id="rId105"/>
    <p:sldId id="704" r:id="rId106"/>
    <p:sldId id="705" r:id="rId107"/>
    <p:sldId id="706" r:id="rId108"/>
    <p:sldId id="707" r:id="rId109"/>
    <p:sldId id="708" r:id="rId110"/>
    <p:sldId id="709" r:id="rId111"/>
    <p:sldId id="710" r:id="rId112"/>
    <p:sldId id="711" r:id="rId113"/>
    <p:sldId id="712" r:id="rId114"/>
    <p:sldId id="713" r:id="rId115"/>
    <p:sldId id="714" r:id="rId116"/>
    <p:sldId id="715" r:id="rId117"/>
    <p:sldId id="716" r:id="rId118"/>
    <p:sldId id="717" r:id="rId119"/>
    <p:sldId id="718" r:id="rId120"/>
    <p:sldId id="719" r:id="rId121"/>
    <p:sldId id="720" r:id="rId122"/>
    <p:sldId id="614" r:id="rId123"/>
    <p:sldId id="629" r:id="rId124"/>
    <p:sldId id="628" r:id="rId125"/>
    <p:sldId id="622" r:id="rId126"/>
    <p:sldId id="623" r:id="rId127"/>
    <p:sldId id="523" r:id="rId128"/>
    <p:sldId id="579" r:id="rId129"/>
    <p:sldId id="580" r:id="rId130"/>
    <p:sldId id="721" r:id="rId131"/>
    <p:sldId id="722" r:id="rId132"/>
    <p:sldId id="723" r:id="rId133"/>
    <p:sldId id="724" r:id="rId134"/>
    <p:sldId id="725" r:id="rId135"/>
    <p:sldId id="726" r:id="rId136"/>
    <p:sldId id="727" r:id="rId137"/>
    <p:sldId id="728" r:id="rId138"/>
    <p:sldId id="729" r:id="rId139"/>
    <p:sldId id="730" r:id="rId140"/>
    <p:sldId id="731" r:id="rId141"/>
    <p:sldId id="732" r:id="rId142"/>
    <p:sldId id="733" r:id="rId143"/>
    <p:sldId id="734" r:id="rId144"/>
    <p:sldId id="735" r:id="rId145"/>
    <p:sldId id="736" r:id="rId146"/>
    <p:sldId id="737" r:id="rId147"/>
    <p:sldId id="738" r:id="rId148"/>
    <p:sldId id="739" r:id="rId149"/>
    <p:sldId id="740" r:id="rId150"/>
    <p:sldId id="741" r:id="rId151"/>
    <p:sldId id="742" r:id="rId152"/>
    <p:sldId id="743" r:id="rId153"/>
    <p:sldId id="744" r:id="rId154"/>
    <p:sldId id="750" r:id="rId155"/>
    <p:sldId id="751" r:id="rId156"/>
    <p:sldId id="752" r:id="rId157"/>
    <p:sldId id="753" r:id="rId158"/>
    <p:sldId id="754" r:id="rId159"/>
    <p:sldId id="755" r:id="rId160"/>
    <p:sldId id="756" r:id="rId161"/>
    <p:sldId id="757" r:id="rId162"/>
    <p:sldId id="758" r:id="rId163"/>
    <p:sldId id="759" r:id="rId164"/>
    <p:sldId id="760" r:id="rId165"/>
    <p:sldId id="761" r:id="rId166"/>
    <p:sldId id="762" r:id="rId167"/>
    <p:sldId id="763" r:id="rId168"/>
    <p:sldId id="764" r:id="rId169"/>
    <p:sldId id="765" r:id="rId170"/>
    <p:sldId id="766" r:id="rId171"/>
    <p:sldId id="792" r:id="rId172"/>
    <p:sldId id="793" r:id="rId173"/>
    <p:sldId id="794" r:id="rId174"/>
    <p:sldId id="767" r:id="rId175"/>
    <p:sldId id="769" r:id="rId176"/>
    <p:sldId id="770" r:id="rId177"/>
    <p:sldId id="771" r:id="rId178"/>
    <p:sldId id="772" r:id="rId179"/>
    <p:sldId id="773" r:id="rId180"/>
    <p:sldId id="774" r:id="rId181"/>
    <p:sldId id="775" r:id="rId182"/>
    <p:sldId id="776" r:id="rId183"/>
    <p:sldId id="777" r:id="rId184"/>
    <p:sldId id="783" r:id="rId185"/>
    <p:sldId id="784" r:id="rId186"/>
    <p:sldId id="785" r:id="rId187"/>
    <p:sldId id="786" r:id="rId188"/>
    <p:sldId id="787" r:id="rId189"/>
    <p:sldId id="788" r:id="rId190"/>
    <p:sldId id="789" r:id="rId191"/>
    <p:sldId id="790" r:id="rId192"/>
    <p:sldId id="791" r:id="rId193"/>
    <p:sldId id="615" r:id="rId194"/>
    <p:sldId id="620" r:id="rId195"/>
    <p:sldId id="621" r:id="rId196"/>
    <p:sldId id="632" r:id="rId197"/>
    <p:sldId id="633" r:id="rId198"/>
    <p:sldId id="490" r:id="rId199"/>
    <p:sldId id="587" r:id="rId200"/>
    <p:sldId id="543" r:id="rId201"/>
    <p:sldId id="639" r:id="rId202"/>
    <p:sldId id="617" r:id="rId203"/>
    <p:sldId id="545" r:id="rId204"/>
    <p:sldId id="588" r:id="rId205"/>
    <p:sldId id="513" r:id="rId206"/>
    <p:sldId id="514" r:id="rId207"/>
    <p:sldId id="795" r:id="rId208"/>
    <p:sldId id="549" r:id="rId209"/>
    <p:sldId id="591" r:id="rId210"/>
    <p:sldId id="595" r:id="rId211"/>
    <p:sldId id="594" r:id="rId212"/>
    <p:sldId id="593" r:id="rId213"/>
    <p:sldId id="592" r:id="rId214"/>
    <p:sldId id="602" r:id="rId215"/>
    <p:sldId id="596" r:id="rId216"/>
    <p:sldId id="606" r:id="rId217"/>
    <p:sldId id="607" r:id="rId218"/>
    <p:sldId id="608" r:id="rId219"/>
    <p:sldId id="609" r:id="rId220"/>
    <p:sldId id="610" r:id="rId221"/>
    <p:sldId id="550" r:id="rId222"/>
    <p:sldId id="547" r:id="rId223"/>
    <p:sldId id="616" r:id="rId224"/>
    <p:sldId id="631" r:id="rId225"/>
    <p:sldId id="630" r:id="rId226"/>
    <p:sldId id="625" r:id="rId227"/>
    <p:sldId id="624" r:id="rId228"/>
    <p:sldId id="582" r:id="rId229"/>
    <p:sldId id="558" r:id="rId230"/>
    <p:sldId id="570" r:id="rId231"/>
    <p:sldId id="517" r:id="rId232"/>
    <p:sldId id="797" r:id="rId233"/>
    <p:sldId id="611" r:id="rId23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év. ling" initials="Rév. ling" lastIdx="26" clrIdx="0"/>
  <p:cmAuthor id="1" name="les38" initials="SarLef"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33CC"/>
    <a:srgbClr val="800000"/>
    <a:srgbClr val="A50021"/>
    <a:srgbClr val="6600CC"/>
    <a:srgbClr val="006600"/>
    <a:srgbClr val="FF99CC"/>
    <a:srgbClr val="FFFF99"/>
    <a:srgbClr val="00CC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70" autoAdjust="0"/>
    <p:restoredTop sz="92686" autoAdjust="0"/>
  </p:normalViewPr>
  <p:slideViewPr>
    <p:cSldViewPr>
      <p:cViewPr>
        <p:scale>
          <a:sx n="60" d="100"/>
          <a:sy n="60" d="100"/>
        </p:scale>
        <p:origin x="-1176" y="-960"/>
      </p:cViewPr>
      <p:guideLst>
        <p:guide orient="horz" pos="2160"/>
        <p:guide pos="2880"/>
      </p:guideLst>
    </p:cSldViewPr>
  </p:slideViewPr>
  <p:notesTextViewPr>
    <p:cViewPr>
      <p:scale>
        <a:sx n="130" d="100"/>
        <a:sy n="130" d="100"/>
      </p:scale>
      <p:origin x="0" y="0"/>
    </p:cViewPr>
  </p:notesTextViewPr>
  <p:sorterViewPr>
    <p:cViewPr>
      <p:scale>
        <a:sx n="100" d="100"/>
        <a:sy n="100" d="100"/>
      </p:scale>
      <p:origin x="0" y="0"/>
    </p:cViewPr>
  </p:sorterViewPr>
  <p:notesViewPr>
    <p:cSldViewPr>
      <p:cViewPr>
        <p:scale>
          <a:sx n="90" d="100"/>
          <a:sy n="90" d="100"/>
        </p:scale>
        <p:origin x="-1228" y="92"/>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commentAuthors" Target="commentAuthor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01" Type="http://schemas.openxmlformats.org/officeDocument/2006/relationships/slide" Target="slides/slide197.xml"/><Relationship Id="rId222" Type="http://schemas.openxmlformats.org/officeDocument/2006/relationships/slide" Target="slides/slide218.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slide" Target="slides/slide213.xml"/><Relationship Id="rId1" Type="http://schemas.openxmlformats.org/officeDocument/2006/relationships/customXml" Target="../customXml/item1.xml"/><Relationship Id="rId6" Type="http://schemas.openxmlformats.org/officeDocument/2006/relationships/slide" Target="slides/slide2.xml"/><Relationship Id="rId212" Type="http://schemas.openxmlformats.org/officeDocument/2006/relationships/slide" Target="slides/slide208.xml"/><Relationship Id="rId233" Type="http://schemas.openxmlformats.org/officeDocument/2006/relationships/slide" Target="slides/slide229.xml"/><Relationship Id="rId238" Type="http://schemas.openxmlformats.org/officeDocument/2006/relationships/presProps" Target="presProps.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slide" Target="slides/slide219.xml"/><Relationship Id="rId228" Type="http://schemas.openxmlformats.org/officeDocument/2006/relationships/slide" Target="slides/slide224.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slide" Target="slides/slide230.xml"/><Relationship Id="rId239"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theme" Target="theme/theme1.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customXml" Target="../customXml/item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notesMaster" Target="notesMasters/notes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handoutMaster" Target="handoutMasters/handoutMaster1.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CA"/>
  <c:style val="26"/>
  <c:clrMapOvr bg1="lt1" tx1="dk1" bg2="lt2" tx2="dk2" accent1="accent1" accent2="accent2" accent3="accent3" accent4="accent4" accent5="accent5" accent6="accent6" hlink="hlink" folHlink="folHlink"/>
  <c:chart>
    <c:plotArea>
      <c:layout>
        <c:manualLayout>
          <c:layoutTarget val="inner"/>
          <c:xMode val="edge"/>
          <c:yMode val="edge"/>
          <c:x val="0.2134573490813714"/>
          <c:y val="0.10666344772941357"/>
          <c:w val="0.5564187992125984"/>
          <c:h val="0.83987743277374771"/>
        </c:manualLayout>
      </c:layout>
      <c:pieChart>
        <c:varyColors val="1"/>
        <c:dLbls>
          <c:showVal val="1"/>
        </c:dLbls>
        <c:firstSliceAng val="0"/>
      </c:pieChart>
    </c:plotArea>
    <c:legend>
      <c:legendPos val="t"/>
      <c:txPr>
        <a:bodyPr/>
        <a:lstStyle/>
        <a:p>
          <a:pPr>
            <a:defRPr sz="1400"/>
          </a:pPr>
          <a:endParaRPr lang="fr-FR"/>
        </a:p>
      </c:txPr>
    </c:legend>
    <c:plotVisOnly val="1"/>
    <c:dispBlanksAs val="zero"/>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fr-FR"/>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CA"/>
  <c:style val="26"/>
  <c:chart>
    <c:plotArea>
      <c:layout>
        <c:manualLayout>
          <c:layoutTarget val="inner"/>
          <c:xMode val="edge"/>
          <c:yMode val="edge"/>
          <c:x val="0.21345734908136973"/>
          <c:y val="0.10666344772941297"/>
          <c:w val="0.5564187992125984"/>
          <c:h val="0.83987743277374394"/>
        </c:manualLayout>
      </c:layout>
      <c:pieChart>
        <c:varyColors val="1"/>
        <c:ser>
          <c:idx val="0"/>
          <c:order val="0"/>
          <c:dLbls>
            <c:dLbl>
              <c:idx val="0"/>
              <c:tx>
                <c:rich>
                  <a:bodyPr/>
                  <a:lstStyle/>
                  <a:p>
                    <a:r>
                      <a:rPr lang="en-US" sz="1050" smtClean="0"/>
                      <a:t>23 %</a:t>
                    </a:r>
                    <a:endParaRPr lang="en-US"/>
                  </a:p>
                </c:rich>
              </c:tx>
              <c:dLblPos val="ctr"/>
              <c:showVal val="1"/>
            </c:dLbl>
            <c:dLbl>
              <c:idx val="1"/>
              <c:tx>
                <c:rich>
                  <a:bodyPr/>
                  <a:lstStyle/>
                  <a:p>
                    <a:r>
                      <a:rPr lang="en-US" sz="1050" smtClean="0"/>
                      <a:t>21 %</a:t>
                    </a:r>
                    <a:endParaRPr lang="en-US"/>
                  </a:p>
                </c:rich>
              </c:tx>
              <c:dLblPos val="ctr"/>
              <c:showVal val="1"/>
            </c:dLbl>
            <c:dLbl>
              <c:idx val="2"/>
              <c:tx>
                <c:rich>
                  <a:bodyPr/>
                  <a:lstStyle/>
                  <a:p>
                    <a:r>
                      <a:rPr lang="en-US" sz="1050" smtClean="0"/>
                      <a:t>16 %</a:t>
                    </a:r>
                    <a:endParaRPr lang="en-US"/>
                  </a:p>
                </c:rich>
              </c:tx>
              <c:dLblPos val="ctr"/>
              <c:showVal val="1"/>
            </c:dLbl>
            <c:dLbl>
              <c:idx val="3"/>
              <c:tx>
                <c:rich>
                  <a:bodyPr/>
                  <a:lstStyle/>
                  <a:p>
                    <a:r>
                      <a:rPr lang="en-US" sz="1050" smtClean="0"/>
                      <a:t>37 %</a:t>
                    </a:r>
                    <a:endParaRPr lang="en-US"/>
                  </a:p>
                </c:rich>
              </c:tx>
              <c:dLblPos val="ctr"/>
              <c:showVal val="1"/>
            </c:dLbl>
            <c:dLbl>
              <c:idx val="4"/>
              <c:layout>
                <c:manualLayout>
                  <c:x val="3.8765924076563631E-2"/>
                  <c:y val="0.24102442551823891"/>
                </c:manualLayout>
              </c:layout>
              <c:tx>
                <c:rich>
                  <a:bodyPr/>
                  <a:lstStyle/>
                  <a:p>
                    <a:r>
                      <a:rPr lang="en-US" sz="1050" smtClean="0"/>
                      <a:t>3 %</a:t>
                    </a:r>
                    <a:endParaRPr lang="en-US"/>
                  </a:p>
                </c:rich>
              </c:tx>
              <c:dLblPos val="bestFit"/>
              <c:showVal val="1"/>
            </c:dLbl>
            <c:txPr>
              <a:bodyPr/>
              <a:lstStyle/>
              <a:p>
                <a:pPr>
                  <a:defRPr sz="1050" b="1"/>
                </a:pPr>
                <a:endParaRPr lang="fr-FR"/>
              </a:p>
            </c:txPr>
            <c:dLblPos val="ctr"/>
            <c:showVal val="1"/>
            <c:showLeaderLines val="1"/>
          </c:dLbls>
          <c:cat>
            <c:strRef>
              <c:f>'UNS Survey'!$B$5:$B$9</c:f>
              <c:strCache>
                <c:ptCount val="5"/>
                <c:pt idx="0">
                  <c:v>Not at all</c:v>
                </c:pt>
                <c:pt idx="1">
                  <c:v>Slightly</c:v>
                </c:pt>
                <c:pt idx="2">
                  <c:v>Moderately</c:v>
                </c:pt>
                <c:pt idx="3">
                  <c:v>Very</c:v>
                </c:pt>
                <c:pt idx="4">
                  <c:v>Don't Know</c:v>
                </c:pt>
              </c:strCache>
            </c:strRef>
          </c:cat>
          <c:val>
            <c:numRef>
              <c:f>'UNS Survey'!$C$5:$C$9</c:f>
              <c:numCache>
                <c:formatCode>0%</c:formatCode>
                <c:ptCount val="5"/>
                <c:pt idx="0">
                  <c:v>0.23</c:v>
                </c:pt>
                <c:pt idx="1">
                  <c:v>0.21000000000000021</c:v>
                </c:pt>
                <c:pt idx="2">
                  <c:v>0.16000000000000195</c:v>
                </c:pt>
                <c:pt idx="3">
                  <c:v>0.37000000000000038</c:v>
                </c:pt>
                <c:pt idx="4">
                  <c:v>3.0000000000000662E-2</c:v>
                </c:pt>
              </c:numCache>
            </c:numRef>
          </c:val>
        </c:ser>
        <c:dLbls>
          <c:showVal val="1"/>
        </c:dLbls>
        <c:firstSliceAng val="0"/>
      </c:pieChart>
    </c:plotArea>
    <c:plotVisOnly val="1"/>
    <c:dispBlanksAs val="zero"/>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fr-FR"/>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fr-CA"/>
  <c:chart>
    <c:plotArea>
      <c:layout/>
      <c:lineChart>
        <c:grouping val="standard"/>
        <c:ser>
          <c:idx val="0"/>
          <c:order val="0"/>
          <c:spPr>
            <a:ln w="50800">
              <a:solidFill>
                <a:srgbClr val="C00000"/>
              </a:solidFill>
            </a:ln>
          </c:spPr>
          <c:marker>
            <c:symbol val="none"/>
          </c:marker>
          <c:cat>
            <c:strRef>
              <c:f>Sheet1!$N$36:$N$59</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Sheet1!$O$36:$O$59</c:f>
              <c:numCache>
                <c:formatCode>0.0</c:formatCode>
                <c:ptCount val="24"/>
                <c:pt idx="0">
                  <c:v>1.2</c:v>
                </c:pt>
                <c:pt idx="1">
                  <c:v>1.7000000000000111</c:v>
                </c:pt>
                <c:pt idx="2">
                  <c:v>2.2999999999999998</c:v>
                </c:pt>
                <c:pt idx="3">
                  <c:v>3.5</c:v>
                </c:pt>
                <c:pt idx="4">
                  <c:v>3.9</c:v>
                </c:pt>
                <c:pt idx="5">
                  <c:v>4</c:v>
                </c:pt>
                <c:pt idx="6">
                  <c:v>2.8</c:v>
                </c:pt>
                <c:pt idx="7">
                  <c:v>1.4</c:v>
                </c:pt>
                <c:pt idx="8">
                  <c:v>0.5</c:v>
                </c:pt>
                <c:pt idx="9">
                  <c:v>0.30000000000000032</c:v>
                </c:pt>
                <c:pt idx="10">
                  <c:v>0.30000000000000032</c:v>
                </c:pt>
                <c:pt idx="11">
                  <c:v>0.4</c:v>
                </c:pt>
                <c:pt idx="12">
                  <c:v>0.4</c:v>
                </c:pt>
                <c:pt idx="13">
                  <c:v>0.30000000000000032</c:v>
                </c:pt>
                <c:pt idx="14">
                  <c:v>0.4</c:v>
                </c:pt>
                <c:pt idx="15">
                  <c:v>0.60000000000000064</c:v>
                </c:pt>
                <c:pt idx="16">
                  <c:v>0.8</c:v>
                </c:pt>
                <c:pt idx="17">
                  <c:v>0.70000000000000062</c:v>
                </c:pt>
                <c:pt idx="18">
                  <c:v>0.4</c:v>
                </c:pt>
                <c:pt idx="19">
                  <c:v>0.30000000000000032</c:v>
                </c:pt>
                <c:pt idx="20">
                  <c:v>0.2</c:v>
                </c:pt>
                <c:pt idx="21">
                  <c:v>0.5</c:v>
                </c:pt>
                <c:pt idx="22">
                  <c:v>0.8</c:v>
                </c:pt>
                <c:pt idx="23">
                  <c:v>0.5</c:v>
                </c:pt>
              </c:numCache>
            </c:numRef>
          </c:val>
        </c:ser>
        <c:marker val="1"/>
        <c:axId val="84722048"/>
        <c:axId val="84129280"/>
      </c:lineChart>
      <c:catAx>
        <c:axId val="84722048"/>
        <c:scaling>
          <c:orientation val="minMax"/>
        </c:scaling>
        <c:axPos val="b"/>
        <c:title>
          <c:tx>
            <c:rich>
              <a:bodyPr/>
              <a:lstStyle/>
              <a:p>
                <a:pPr>
                  <a:defRPr sz="2000"/>
                </a:pPr>
                <a:r>
                  <a:rPr lang="en-US" sz="2000" dirty="0" smtClean="0"/>
                  <a:t>Heure</a:t>
                </a:r>
                <a:r>
                  <a:rPr lang="en-US" sz="2000" baseline="0" dirty="0" smtClean="0"/>
                  <a:t> du jour</a:t>
                </a:r>
                <a:endParaRPr lang="en-US" sz="2000" dirty="0"/>
              </a:p>
            </c:rich>
          </c:tx>
        </c:title>
        <c:tickLblPos val="nextTo"/>
        <c:txPr>
          <a:bodyPr/>
          <a:lstStyle/>
          <a:p>
            <a:pPr>
              <a:defRPr sz="1600" b="1"/>
            </a:pPr>
            <a:endParaRPr lang="fr-FR"/>
          </a:p>
        </c:txPr>
        <c:crossAx val="84129280"/>
        <c:crosses val="autoZero"/>
        <c:auto val="1"/>
        <c:lblAlgn val="ctr"/>
        <c:lblOffset val="100"/>
      </c:catAx>
      <c:valAx>
        <c:axId val="84129280"/>
        <c:scaling>
          <c:orientation val="minMax"/>
        </c:scaling>
        <c:axPos val="l"/>
        <c:majorGridlines/>
        <c:title>
          <c:tx>
            <c:rich>
              <a:bodyPr rot="-5400000" vert="horz"/>
              <a:lstStyle/>
              <a:p>
                <a:pPr>
                  <a:defRPr sz="1800"/>
                </a:pPr>
                <a:r>
                  <a:rPr lang="en-US" sz="1800" dirty="0" smtClean="0"/>
                  <a:t>Taux</a:t>
                </a:r>
                <a:r>
                  <a:rPr lang="en-US" sz="1800" baseline="0" dirty="0" smtClean="0"/>
                  <a:t> relatif d’accidents fatals</a:t>
                </a:r>
                <a:endParaRPr lang="en-US" sz="1800" dirty="0"/>
              </a:p>
            </c:rich>
          </c:tx>
        </c:title>
        <c:numFmt formatCode="0.0" sourceLinked="1"/>
        <c:tickLblPos val="nextTo"/>
        <c:txPr>
          <a:bodyPr/>
          <a:lstStyle/>
          <a:p>
            <a:pPr>
              <a:defRPr sz="1200" b="1"/>
            </a:pPr>
            <a:endParaRPr lang="fr-FR"/>
          </a:p>
        </c:txPr>
        <c:crossAx val="84722048"/>
        <c:crosses val="autoZero"/>
        <c:crossBetween val="between"/>
      </c:valAx>
    </c:plotArea>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fr-CA"/>
  <c:clrMapOvr bg1="lt1" tx1="dk1" bg2="lt2" tx2="dk2" accent1="accent1" accent2="accent2" accent3="accent3" accent4="accent4" accent5="accent5" accent6="accent6" hlink="hlink" folHlink="folHlink"/>
  <c:chart>
    <c:plotArea>
      <c:layout/>
      <c:barChart>
        <c:barDir val="col"/>
        <c:grouping val="stacked"/>
        <c:ser>
          <c:idx val="0"/>
          <c:order val="0"/>
          <c:dLbls>
            <c:dLbl>
              <c:idx val="0"/>
              <c:layout>
                <c:manualLayout>
                  <c:x val="0"/>
                  <c:y val="-2.4875621890547272E-3"/>
                </c:manualLayout>
              </c:layout>
              <c:tx>
                <c:rich>
                  <a:bodyPr/>
                  <a:lstStyle/>
                  <a:p>
                    <a:r>
                      <a:rPr lang="en-US" dirty="0" smtClean="0"/>
                      <a:t>86 % </a:t>
                    </a:r>
                    <a:endParaRPr lang="en-US" dirty="0"/>
                  </a:p>
                </c:rich>
              </c:tx>
              <c:dLblPos val="ctr"/>
              <c:showVal val="1"/>
            </c:dLbl>
            <c:dLbl>
              <c:idx val="1"/>
              <c:tx>
                <c:rich>
                  <a:bodyPr/>
                  <a:lstStyle/>
                  <a:p>
                    <a:r>
                      <a:rPr lang="en-US" smtClean="0"/>
                      <a:t>46 %</a:t>
                    </a:r>
                    <a:endParaRPr lang="en-US"/>
                  </a:p>
                </c:rich>
              </c:tx>
              <c:dLblPos val="ctr"/>
              <c:showVal val="1"/>
            </c:dLbl>
            <c:txPr>
              <a:bodyPr/>
              <a:lstStyle/>
              <a:p>
                <a:pPr>
                  <a:defRPr sz="2400" b="1"/>
                </a:pPr>
                <a:endParaRPr lang="fr-FR"/>
              </a:p>
            </c:txPr>
            <c:dLblPos val="ctr"/>
            <c:showVal val="1"/>
          </c:dLbls>
          <c:cat>
            <c:strRef>
              <c:f>'Ind Dif DFAS'!$B$6:$C$6</c:f>
              <c:strCache>
                <c:ptCount val="2"/>
                <c:pt idx="0">
                  <c:v>Drivers</c:v>
                </c:pt>
                <c:pt idx="1">
                  <c:v>Drowsy Periods</c:v>
                </c:pt>
              </c:strCache>
            </c:strRef>
          </c:cat>
          <c:val>
            <c:numRef>
              <c:f>'Ind Dif DFAS'!$B$7:$C$7</c:f>
              <c:numCache>
                <c:formatCode>0%</c:formatCode>
                <c:ptCount val="2"/>
                <c:pt idx="0">
                  <c:v>0.86000000000000065</c:v>
                </c:pt>
                <c:pt idx="1">
                  <c:v>0.46</c:v>
                </c:pt>
              </c:numCache>
            </c:numRef>
          </c:val>
        </c:ser>
        <c:ser>
          <c:idx val="1"/>
          <c:order val="1"/>
          <c:dLbls>
            <c:dLbl>
              <c:idx val="0"/>
              <c:layout>
                <c:manualLayout>
                  <c:x val="9.6153846153846732E-3"/>
                  <c:y val="-2.4875621890547493E-3"/>
                </c:manualLayout>
              </c:layout>
              <c:tx>
                <c:rich>
                  <a:bodyPr/>
                  <a:lstStyle/>
                  <a:p>
                    <a:r>
                      <a:rPr lang="en-US" dirty="0" smtClean="0"/>
                      <a:t>14 %</a:t>
                    </a:r>
                    <a:endParaRPr lang="en-US" dirty="0"/>
                  </a:p>
                </c:rich>
              </c:tx>
              <c:dLblPos val="ctr"/>
              <c:showVal val="1"/>
            </c:dLbl>
            <c:dLbl>
              <c:idx val="1"/>
              <c:tx>
                <c:rich>
                  <a:bodyPr/>
                  <a:lstStyle/>
                  <a:p>
                    <a:r>
                      <a:rPr lang="en-US" smtClean="0"/>
                      <a:t>54 %</a:t>
                    </a:r>
                    <a:endParaRPr lang="en-US"/>
                  </a:p>
                </c:rich>
              </c:tx>
              <c:dLblPos val="ctr"/>
              <c:showVal val="1"/>
            </c:dLbl>
            <c:txPr>
              <a:bodyPr/>
              <a:lstStyle/>
              <a:p>
                <a:pPr>
                  <a:defRPr sz="2400" b="1"/>
                </a:pPr>
                <a:endParaRPr lang="fr-FR"/>
              </a:p>
            </c:txPr>
            <c:dLblPos val="ctr"/>
            <c:showVal val="1"/>
          </c:dLbls>
          <c:cat>
            <c:strRef>
              <c:f>'Ind Dif DFAS'!$B$6:$C$6</c:f>
              <c:strCache>
                <c:ptCount val="2"/>
                <c:pt idx="0">
                  <c:v>Drivers</c:v>
                </c:pt>
                <c:pt idx="1">
                  <c:v>Drowsy Periods</c:v>
                </c:pt>
              </c:strCache>
            </c:strRef>
          </c:cat>
          <c:val>
            <c:numRef>
              <c:f>'Ind Dif DFAS'!$B$8:$C$8</c:f>
              <c:numCache>
                <c:formatCode>0%</c:formatCode>
                <c:ptCount val="2"/>
                <c:pt idx="0">
                  <c:v>0.14000000000000001</c:v>
                </c:pt>
                <c:pt idx="1">
                  <c:v>0.54</c:v>
                </c:pt>
              </c:numCache>
            </c:numRef>
          </c:val>
        </c:ser>
        <c:dLbls>
          <c:showVal val="1"/>
        </c:dLbls>
        <c:overlap val="100"/>
        <c:axId val="62942208"/>
        <c:axId val="76813056"/>
      </c:barChart>
      <c:catAx>
        <c:axId val="62942208"/>
        <c:scaling>
          <c:orientation val="minMax"/>
        </c:scaling>
        <c:axPos val="b"/>
        <c:tickLblPos val="nextTo"/>
        <c:txPr>
          <a:bodyPr/>
          <a:lstStyle/>
          <a:p>
            <a:pPr>
              <a:defRPr sz="2000" b="1"/>
            </a:pPr>
            <a:endParaRPr lang="fr-FR"/>
          </a:p>
        </c:txPr>
        <c:crossAx val="76813056"/>
        <c:crosses val="autoZero"/>
        <c:auto val="1"/>
        <c:lblAlgn val="ctr"/>
        <c:lblOffset val="100"/>
      </c:catAx>
      <c:valAx>
        <c:axId val="76813056"/>
        <c:scaling>
          <c:orientation val="minMax"/>
        </c:scaling>
        <c:delete val="1"/>
        <c:axPos val="l"/>
        <c:numFmt formatCode="0%" sourceLinked="1"/>
        <c:tickLblPos val="none"/>
        <c:crossAx val="62942208"/>
        <c:crosses val="autoZero"/>
        <c:crossBetween val="between"/>
      </c:valAx>
    </c:plotArea>
    <c:plotVisOnly val="1"/>
    <c:dispBlanksAs val="gap"/>
  </c:chart>
  <c:externalData r:id="rId2"/>
  <c:userShapes r:id="rId3"/>
</c:chartSpace>
</file>

<file path=ppt/comments/comment1.xml><?xml version="1.0" encoding="utf-8"?>
<p:cmLst xmlns:a="http://schemas.openxmlformats.org/drawingml/2006/main" xmlns:r="http://schemas.openxmlformats.org/officeDocument/2006/relationships" xmlns:p="http://schemas.openxmlformats.org/presentationml/2006/main">
  <p:cm authorId="1" dt="2013-04-23T16:17:10.809" idx="7">
    <p:pos x="540" y="2770"/>
    <p:text>Replace with a French schedule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3-04-23T16:17:17.009" idx="8">
    <p:pos x="212" y="1206"/>
    <p:text>Replace with a French schedule</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3-04-23T16:17:23.848" idx="9">
    <p:pos x="102" y="1362"/>
    <p:text>Replace with a French schedule</p:text>
  </p:cm>
</p:cmLst>
</file>

<file path=ppt/drawings/drawing1.xml><?xml version="1.0" encoding="utf-8"?>
<c:userShapes xmlns:c="http://schemas.openxmlformats.org/drawingml/2006/chart">
  <cdr:relSizeAnchor xmlns:cdr="http://schemas.openxmlformats.org/drawingml/2006/chartDrawing">
    <cdr:from>
      <cdr:x>0.70732</cdr:x>
      <cdr:y>0.16327</cdr:y>
    </cdr:from>
    <cdr:to>
      <cdr:x>0.80282</cdr:x>
      <cdr:y>0.22642</cdr:y>
    </cdr:to>
    <cdr:sp macro="" textlink="">
      <cdr:nvSpPr>
        <cdr:cNvPr id="2" name="TextBox 1"/>
        <cdr:cNvSpPr txBox="1"/>
      </cdr:nvSpPr>
      <cdr:spPr>
        <a:xfrm xmlns:a="http://schemas.openxmlformats.org/drawingml/2006/main">
          <a:off x="3826743" y="659383"/>
          <a:ext cx="516657" cy="2550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50" b="1" dirty="0" smtClean="0">
              <a:solidFill>
                <a:srgbClr val="C00000"/>
              </a:solidFill>
            </a:rPr>
            <a:t>Aucun </a:t>
          </a:r>
          <a:br>
            <a:rPr lang="en-US" sz="1050" b="1" dirty="0" smtClean="0">
              <a:solidFill>
                <a:srgbClr val="C00000"/>
              </a:solidFill>
            </a:rPr>
          </a:br>
          <a:endParaRPr lang="en-US" sz="1050" b="1" dirty="0">
            <a:solidFill>
              <a:srgbClr val="C00000"/>
            </a:solidFill>
          </a:endParaRPr>
        </a:p>
      </cdr:txBody>
    </cdr:sp>
  </cdr:relSizeAnchor>
  <cdr:relSizeAnchor xmlns:cdr="http://schemas.openxmlformats.org/drawingml/2006/chartDrawing">
    <cdr:from>
      <cdr:x>0.71084</cdr:x>
      <cdr:y>0.75472</cdr:y>
    </cdr:from>
    <cdr:to>
      <cdr:x>0.91566</cdr:x>
      <cdr:y>0.84906</cdr:y>
    </cdr:to>
    <cdr:sp macro="" textlink="">
      <cdr:nvSpPr>
        <cdr:cNvPr id="3" name="TextBox 1"/>
        <cdr:cNvSpPr txBox="1"/>
      </cdr:nvSpPr>
      <cdr:spPr>
        <a:xfrm xmlns:a="http://schemas.openxmlformats.org/drawingml/2006/main">
          <a:off x="3000544" y="2238864"/>
          <a:ext cx="864571" cy="27985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050" b="1" dirty="0" smtClean="0">
              <a:solidFill>
                <a:srgbClr val="C00000"/>
              </a:solidFill>
            </a:rPr>
            <a:t>L</a:t>
          </a:r>
          <a:r>
            <a:rPr lang="en-US" sz="1050" b="1" baseline="0" dirty="0" err="1" smtClean="0">
              <a:solidFill>
                <a:srgbClr val="C00000"/>
              </a:solidFill>
            </a:rPr>
            <a:t>éger</a:t>
          </a:r>
          <a:endParaRPr lang="en-US" sz="1050" b="1" dirty="0">
            <a:solidFill>
              <a:srgbClr val="C00000"/>
            </a:solidFill>
          </a:endParaRPr>
        </a:p>
      </cdr:txBody>
    </cdr:sp>
  </cdr:relSizeAnchor>
  <cdr:relSizeAnchor xmlns:cdr="http://schemas.openxmlformats.org/drawingml/2006/chartDrawing">
    <cdr:from>
      <cdr:x>0.39865</cdr:x>
      <cdr:y>0.92901</cdr:y>
    </cdr:from>
    <cdr:to>
      <cdr:x>0.58669</cdr:x>
      <cdr:y>0.99965</cdr:y>
    </cdr:to>
    <cdr:sp macro="" textlink="">
      <cdr:nvSpPr>
        <cdr:cNvPr id="19" name="ZoneTexte 18"/>
        <cdr:cNvSpPr txBox="1"/>
      </cdr:nvSpPr>
      <cdr:spPr>
        <a:xfrm xmlns:a="http://schemas.openxmlformats.org/drawingml/2006/main">
          <a:off x="1682750" y="2755900"/>
          <a:ext cx="793750" cy="209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CA" sz="1050" b="1">
              <a:solidFill>
                <a:srgbClr val="C00000"/>
              </a:solidFill>
            </a:rPr>
            <a:t>Modéré</a:t>
          </a:r>
        </a:p>
      </cdr:txBody>
    </cdr:sp>
  </cdr:relSizeAnchor>
  <cdr:relSizeAnchor xmlns:cdr="http://schemas.openxmlformats.org/drawingml/2006/chartDrawing">
    <cdr:from>
      <cdr:x>0.11268</cdr:x>
      <cdr:y>0.43668</cdr:y>
    </cdr:from>
    <cdr:to>
      <cdr:x>0.20158</cdr:x>
      <cdr:y>0.50946</cdr:y>
    </cdr:to>
    <cdr:sp macro="" textlink="">
      <cdr:nvSpPr>
        <cdr:cNvPr id="20" name="ZoneTexte 19"/>
        <cdr:cNvSpPr txBox="1"/>
      </cdr:nvSpPr>
      <cdr:spPr>
        <a:xfrm xmlns:a="http://schemas.openxmlformats.org/drawingml/2006/main">
          <a:off x="609600" y="1763576"/>
          <a:ext cx="480988" cy="2939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CA" sz="1050" b="1" dirty="0">
              <a:solidFill>
                <a:srgbClr val="C00000"/>
              </a:solidFill>
            </a:rPr>
            <a:t>Élevé</a:t>
          </a:r>
        </a:p>
      </cdr:txBody>
    </cdr:sp>
  </cdr:relSizeAnchor>
  <cdr:relSizeAnchor xmlns:cdr="http://schemas.openxmlformats.org/drawingml/2006/chartDrawing">
    <cdr:from>
      <cdr:x>0.346</cdr:x>
      <cdr:y>0.05351</cdr:y>
    </cdr:from>
    <cdr:to>
      <cdr:x>0.49296</cdr:x>
      <cdr:y>0.11321</cdr:y>
    </cdr:to>
    <cdr:sp macro="" textlink="">
      <cdr:nvSpPr>
        <cdr:cNvPr id="21" name="ZoneTexte 20"/>
        <cdr:cNvSpPr txBox="1"/>
      </cdr:nvSpPr>
      <cdr:spPr>
        <a:xfrm xmlns:a="http://schemas.openxmlformats.org/drawingml/2006/main">
          <a:off x="1871929" y="216105"/>
          <a:ext cx="795071" cy="2410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CA" sz="1050" b="1" dirty="0">
              <a:solidFill>
                <a:srgbClr val="C00000"/>
              </a:solidFill>
            </a:rPr>
            <a:t>Ne sait pas</a:t>
          </a:r>
        </a:p>
      </cdr:txBody>
    </cdr:sp>
  </cdr:relSizeAnchor>
</c:userShapes>
</file>

<file path=ppt/drawings/drawing2.xml><?xml version="1.0" encoding="utf-8"?>
<c:userShapes xmlns:c="http://schemas.openxmlformats.org/drawingml/2006/chart">
  <cdr:relSizeAnchor xmlns:cdr="http://schemas.openxmlformats.org/drawingml/2006/chartDrawing">
    <cdr:from>
      <cdr:x>0.36538</cdr:x>
      <cdr:y>0.55224</cdr:y>
    </cdr:from>
    <cdr:to>
      <cdr:x>0.63462</cdr:x>
      <cdr:y>0.71642</cdr:y>
    </cdr:to>
    <cdr:cxnSp macro="">
      <cdr:nvCxnSpPr>
        <cdr:cNvPr id="2" name="Straight Arrow Connector 1"/>
        <cdr:cNvCxnSpPr/>
      </cdr:nvCxnSpPr>
      <cdr:spPr>
        <a:xfrm xmlns:a="http://schemas.openxmlformats.org/drawingml/2006/main">
          <a:off x="2895600" y="28194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0070C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0.14677</cdr:y>
    </cdr:from>
    <cdr:to>
      <cdr:x>0.11539</cdr:x>
      <cdr:y>0.31095</cdr:y>
    </cdr:to>
    <cdr:sp macro="" textlink="">
      <cdr:nvSpPr>
        <cdr:cNvPr id="3" name="TextBox 2"/>
        <cdr:cNvSpPr txBox="1"/>
      </cdr:nvSpPr>
      <cdr:spPr>
        <a:xfrm xmlns:a="http://schemas.openxmlformats.org/drawingml/2006/main">
          <a:off x="0" y="749305"/>
          <a:ext cx="914443" cy="8381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200" b="1" dirty="0" smtClean="0"/>
            <a:t>High-Risk</a:t>
          </a:r>
        </a:p>
        <a:p xmlns:a="http://schemas.openxmlformats.org/drawingml/2006/main">
          <a:r>
            <a:rPr lang="en-US" sz="2200" b="1" dirty="0" smtClean="0"/>
            <a:t>Drivers</a:t>
          </a:r>
          <a:endParaRPr lang="en-US" sz="2200" b="1" dirty="0"/>
        </a:p>
      </cdr:txBody>
    </cdr:sp>
  </cdr:relSizeAnchor>
  <cdr:relSizeAnchor xmlns:cdr="http://schemas.openxmlformats.org/drawingml/2006/chartDrawing">
    <cdr:from>
      <cdr:x>0.00962</cdr:x>
      <cdr:y>0.12435</cdr:y>
    </cdr:from>
    <cdr:to>
      <cdr:x>0.15104</cdr:x>
      <cdr:y>0.32342</cdr:y>
    </cdr:to>
    <cdr:sp macro="" textlink="">
      <cdr:nvSpPr>
        <cdr:cNvPr id="5" name="TextBox 2"/>
        <cdr:cNvSpPr txBox="1"/>
      </cdr:nvSpPr>
      <cdr:spPr>
        <a:xfrm xmlns:a="http://schemas.openxmlformats.org/drawingml/2006/main">
          <a:off x="76200" y="634831"/>
          <a:ext cx="1120775" cy="1016338"/>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smtClean="0"/>
            <a:t>Conducteurs</a:t>
          </a:r>
          <a:r>
            <a:rPr lang="en-US" sz="1800" b="1" dirty="0" smtClean="0"/>
            <a:t> </a:t>
          </a:r>
          <a:br>
            <a:rPr lang="en-US" sz="1800" b="1" dirty="0" smtClean="0"/>
          </a:br>
          <a:r>
            <a:rPr lang="en-US" sz="1800" b="1" dirty="0" smtClean="0"/>
            <a:t>à </a:t>
          </a:r>
          <a:r>
            <a:rPr lang="en-US" sz="1800" b="1" dirty="0" err="1" smtClean="0"/>
            <a:t>risque</a:t>
          </a:r>
          <a:r>
            <a:rPr lang="en-US" sz="1800" b="1" dirty="0" smtClean="0"/>
            <a:t> </a:t>
          </a:r>
        </a:p>
        <a:p xmlns:a="http://schemas.openxmlformats.org/drawingml/2006/main">
          <a:pPr algn="ctr"/>
          <a:r>
            <a:rPr lang="en-US" sz="1800" b="1" dirty="0" err="1" smtClean="0"/>
            <a:t>élevé</a:t>
          </a:r>
          <a:endParaRPr lang="en-US" sz="1800" b="1" dirty="0"/>
        </a:p>
      </cdr:txBody>
    </cdr:sp>
  </cdr:relSizeAnchor>
  <cdr:relSizeAnchor xmlns:cdr="http://schemas.openxmlformats.org/drawingml/2006/chartDrawing">
    <cdr:from>
      <cdr:x>0.04808</cdr:x>
      <cdr:y>0.55224</cdr:y>
    </cdr:from>
    <cdr:to>
      <cdr:x>0.11403</cdr:x>
      <cdr:y>0.66399</cdr:y>
    </cdr:to>
    <cdr:sp macro="" textlink="">
      <cdr:nvSpPr>
        <cdr:cNvPr id="6" name="TextBox 1"/>
        <cdr:cNvSpPr txBox="1"/>
      </cdr:nvSpPr>
      <cdr:spPr>
        <a:xfrm xmlns:a="http://schemas.openxmlformats.org/drawingml/2006/main">
          <a:off x="381000" y="2819400"/>
          <a:ext cx="522654" cy="5705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smtClean="0"/>
            <a:t>Tous</a:t>
          </a:r>
          <a:r>
            <a:rPr lang="en-US" sz="1800" b="1" dirty="0" smtClean="0"/>
            <a:t> les </a:t>
          </a:r>
          <a:br>
            <a:rPr lang="en-US" sz="1800" b="1" dirty="0" smtClean="0"/>
          </a:br>
          <a:r>
            <a:rPr lang="en-US" sz="1800" b="1" dirty="0" err="1" smtClean="0"/>
            <a:t>autres</a:t>
          </a:r>
          <a:r>
            <a:rPr lang="en-US" sz="1800" b="1" dirty="0" smtClean="0"/>
            <a:t> </a:t>
          </a:r>
          <a:br>
            <a:rPr lang="en-US" sz="1800" b="1" dirty="0" smtClean="0"/>
          </a:br>
          <a:r>
            <a:rPr lang="en-US" sz="1800" b="1" dirty="0" err="1" smtClean="0"/>
            <a:t>conducteurs</a:t>
          </a:r>
          <a:endParaRPr lang="en-US" sz="1800" b="1" dirty="0"/>
        </a:p>
      </cdr:txBody>
    </cdr:sp>
  </cdr:relSizeAnchor>
  <cdr:relSizeAnchor xmlns:cdr="http://schemas.openxmlformats.org/drawingml/2006/chartDrawing">
    <cdr:from>
      <cdr:x>0.16</cdr:x>
      <cdr:y>0.90769</cdr:y>
    </cdr:from>
    <cdr:to>
      <cdr:x>0.40039</cdr:x>
      <cdr:y>0.98462</cdr:y>
    </cdr:to>
    <cdr:sp macro="" textlink="">
      <cdr:nvSpPr>
        <cdr:cNvPr id="7" name="TextBox 6"/>
        <cdr:cNvSpPr txBox="1"/>
      </cdr:nvSpPr>
      <cdr:spPr>
        <a:xfrm xmlns:a="http://schemas.openxmlformats.org/drawingml/2006/main">
          <a:off x="1219200" y="4495800"/>
          <a:ext cx="1831772" cy="3810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CA" sz="1800" b="1" dirty="0" err="1"/>
            <a:t>Conducteurs</a:t>
          </a:r>
          <a:r>
            <a:rPr lang="en-CA" sz="1800" b="1" dirty="0"/>
            <a:t> </a:t>
          </a:r>
          <a:endParaRPr lang="en-US" sz="1800" b="1" dirty="0"/>
        </a:p>
      </cdr:txBody>
    </cdr:sp>
  </cdr:relSizeAnchor>
  <cdr:relSizeAnchor xmlns:cdr="http://schemas.openxmlformats.org/drawingml/2006/chartDrawing">
    <cdr:from>
      <cdr:x>0.61538</cdr:x>
      <cdr:y>0.89552</cdr:y>
    </cdr:from>
    <cdr:to>
      <cdr:x>0.99038</cdr:x>
      <cdr:y>0.98462</cdr:y>
    </cdr:to>
    <cdr:sp macro="" textlink="">
      <cdr:nvSpPr>
        <cdr:cNvPr id="10" name="TextBox 1"/>
        <cdr:cNvSpPr txBox="1"/>
      </cdr:nvSpPr>
      <cdr:spPr>
        <a:xfrm xmlns:a="http://schemas.openxmlformats.org/drawingml/2006/main">
          <a:off x="4689196" y="4435511"/>
          <a:ext cx="2857500" cy="441289"/>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800" b="1" dirty="0" err="1"/>
            <a:t>P</a:t>
          </a:r>
          <a:r>
            <a:rPr lang="en-CA" sz="1800" b="1" dirty="0" err="1" smtClean="0"/>
            <a:t>ériodes</a:t>
          </a:r>
          <a:r>
            <a:rPr lang="en-CA" sz="1800" b="1" dirty="0" smtClean="0"/>
            <a:t> </a:t>
          </a:r>
          <a:r>
            <a:rPr lang="en-CA" sz="1800" b="1" dirty="0"/>
            <a:t>de</a:t>
          </a:r>
          <a:r>
            <a:rPr lang="en-CA" sz="1800" b="1" dirty="0">
              <a:solidFill>
                <a:schemeClr val="tx1"/>
              </a:solidFill>
            </a:rPr>
            <a:t> </a:t>
          </a:r>
          <a:r>
            <a:rPr lang="en-CA" sz="1800" b="1" dirty="0" smtClean="0">
              <a:solidFill>
                <a:schemeClr val="tx1"/>
              </a:solidFill>
            </a:rPr>
            <a:t>somnolence </a:t>
          </a:r>
          <a:endParaRPr lang="en-US" sz="1800" b="1" dirty="0">
            <a:solidFill>
              <a:schemeClr val="tx1"/>
            </a:solidFill>
          </a:endParaRPr>
        </a:p>
      </cdr:txBody>
    </cdr:sp>
  </cdr:relSizeAnchor>
  <cdr:relSizeAnchor xmlns:cdr="http://schemas.openxmlformats.org/drawingml/2006/chartDrawing">
    <cdr:from>
      <cdr:x>0.36</cdr:x>
      <cdr:y>0.24615</cdr:y>
    </cdr:from>
    <cdr:to>
      <cdr:x>0.64</cdr:x>
      <cdr:y>0.41538</cdr:y>
    </cdr:to>
    <cdr:cxnSp macro="">
      <cdr:nvCxnSpPr>
        <cdr:cNvPr id="8" name="Straight Arrow Connector 5"/>
        <cdr:cNvCxnSpPr/>
      </cdr:nvCxnSpPr>
      <cdr:spPr>
        <a:xfrm xmlns:a="http://schemas.openxmlformats.org/drawingml/2006/main">
          <a:off x="2743200" y="12192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C0000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8A5EA7F7-A88F-46EE-946C-A1C0544C46CA}" type="datetimeFigureOut">
              <a:rPr lang="en-US"/>
              <a:pPr>
                <a:defRPr/>
              </a:pPr>
              <a:t>6/28/2013</a:t>
            </a:fld>
            <a:endParaRPr lang="en-US"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029752BC-6471-4F9C-9420-85FEBA934F2C}" type="slidenum">
              <a:rPr lang="en-US"/>
              <a:pPr>
                <a:defRPr/>
              </a:pPr>
              <a:t>‹N°›</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60CCEE56-FE0C-44D7-922F-26BBE804BB10}" type="datetimeFigureOut">
              <a:rPr lang="en-US"/>
              <a:pPr>
                <a:defRPr/>
              </a:pPr>
              <a:t>6/28/2013</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EC9C13F3-FCF8-4485-9F91-1D2A1DD1C876}" type="slidenum">
              <a:rPr lang="en-US"/>
              <a:pPr>
                <a:defRPr/>
              </a:pPr>
              <a:t>‹N°›</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b="1" dirty="0" smtClean="0"/>
              <a:t>Narration : </a:t>
            </a:r>
            <a:r>
              <a:rPr lang="fr-CA" b="0" dirty="0" smtClean="0"/>
              <a:t>« </a:t>
            </a:r>
            <a:r>
              <a:rPr lang="fr-CA" dirty="0" smtClean="0"/>
              <a:t>Voici le module 5 du Programme nord-américain de gestion de la fatigue. Dans ce module, vous apprendrez comment présenter le contenu de la formation en classe et comment assister les participants dans leur apprentissage sur le Web du module 3, “Formation des conducteurs”, ainsi que du module 4, “Formation de la famille des conducteurs”. »</a:t>
            </a:r>
          </a:p>
          <a:p>
            <a:pPr eaLnBrk="1" hangingPunct="1">
              <a:spcBef>
                <a:spcPct val="0"/>
              </a:spcBef>
            </a:pPr>
            <a:r>
              <a:rPr lang="fr-FR" dirty="0" smtClean="0"/>
              <a:t>________</a:t>
            </a:r>
          </a:p>
          <a:p>
            <a:pPr eaLnBrk="1" hangingPunct="1">
              <a:spcBef>
                <a:spcPct val="0"/>
              </a:spcBef>
            </a:pPr>
            <a:endParaRPr lang="en-US" dirty="0" smtClean="0"/>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2F734F-BA47-43CF-BC2E-A4AA53CB5F4F}"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Nous voyons ici les leçons et les sujets du module 3, “Formation des conducteurs”. Ce module comporte une introduction, quatre leçons et une conclusion. Avoir terminé le module 3 est un préalable pour suivre le présent module. » </a:t>
            </a:r>
            <a:endParaRPr lang="en-US" dirty="0" smtClean="0"/>
          </a:p>
        </p:txBody>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3CE429-9DBC-4E45-937F-993E6CBB9910}" type="slidenum">
              <a:rPr lang="en-US" smtClean="0"/>
              <a:pPr fontAlgn="base">
                <a:spcBef>
                  <a:spcPct val="0"/>
                </a:spcBef>
                <a:spcAft>
                  <a:spcPct val="0"/>
                </a:spcAft>
                <a:defRPr/>
              </a:pPr>
              <a:t>10</a:t>
            </a:fld>
            <a:endParaRPr lang="en-US"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période du jour comme facteur de vigilance est un autre sujet intéressant. Les participants dorment-ils aux mêmes heures chaque jour? À quelles heures ont-ils sommeil? »</a:t>
            </a:r>
            <a:endParaRPr lang="en-US" dirty="0" smtClean="0"/>
          </a:p>
          <a:p>
            <a:r>
              <a:rPr lang="fr-CA" dirty="0" smtClean="0"/>
              <a:t>______________</a:t>
            </a:r>
            <a:endParaRPr lang="en-US" dirty="0" smtClean="0"/>
          </a:p>
          <a:p>
            <a:r>
              <a:rPr lang="fr-CA" b="1" dirty="0" smtClean="0"/>
              <a:t>Complément d’information : </a:t>
            </a:r>
            <a:r>
              <a:rPr lang="fr-CA" dirty="0" smtClean="0"/>
              <a:t>La lumière et l’obscurité ont une influence sur les rythmes circadiens, mais des études d’isolement montrent que ces rythmes durent indéfiniment, même sans alternance quotidienne lumière/obscurité. Le cycle circadien s’étend sur une période d’un peu plus de 24 heures (approximativement 24 heures et 15 minutes pour faciliter son bon fonctionnement).</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9F62AE7D-48AB-48C4-A1D2-D00A4A25F023}" type="slidenum">
              <a:rPr lang="en-US" smtClean="0"/>
              <a:pPr>
                <a:defRPr/>
              </a:pPr>
              <a:t>100</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b="1" dirty="0" smtClean="0"/>
              <a:t>Narration : </a:t>
            </a:r>
            <a:r>
              <a:rPr lang="fr-CA" dirty="0" smtClean="0"/>
              <a:t>Ce graphique porte sur l’évolution quotidienne de l’état de vigilance et d’éveil en raison des rythmes circadiens. Demandez à quelqu’un de vous décrire ses propres fluctuations quotidiennes de son état de vigilance.</a:t>
            </a:r>
            <a:endParaRPr lang="en-US" dirty="0" smtClean="0"/>
          </a:p>
          <a:p>
            <a:pPr eaLnBrk="1" hangingPunct="1">
              <a:spcBef>
                <a:spcPct val="0"/>
              </a:spcBef>
            </a:pPr>
            <a:r>
              <a:rPr lang="fr-CA" dirty="0" smtClean="0"/>
              <a:t>______________</a:t>
            </a:r>
            <a:endParaRPr lang="en-US" dirty="0" smtClean="0"/>
          </a:p>
          <a:p>
            <a:pPr eaLnBrk="1" hangingPunct="1">
              <a:spcBef>
                <a:spcPct val="0"/>
              </a:spcBef>
            </a:pPr>
            <a:r>
              <a:rPr lang="fr-CA" b="1" dirty="0" smtClean="0"/>
              <a:t>Source :</a:t>
            </a:r>
            <a:r>
              <a:rPr lang="fr-CA" dirty="0" smtClean="0"/>
              <a:t> </a:t>
            </a:r>
            <a:r>
              <a:rPr lang="fr-CA" dirty="0" err="1" smtClean="0"/>
              <a:t>Knipling</a:t>
            </a:r>
            <a:r>
              <a:rPr lang="fr-CA" dirty="0" smtClean="0"/>
              <a:t> (2009). Différentes mesures physiologiques et de performance suivent des schémas légèrement différents, mais ce graphique nous éclaire sur la structure générale d’un cycle.</a:t>
            </a: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398ECA-E095-42EE-9B2E-8A07ACF8055D}" type="slidenum">
              <a:rPr lang="en-US" smtClean="0">
                <a:solidFill>
                  <a:srgbClr val="000000"/>
                </a:solidFill>
              </a:rPr>
              <a:pPr fontAlgn="base">
                <a:spcBef>
                  <a:spcPct val="0"/>
                </a:spcBef>
                <a:spcAft>
                  <a:spcPct val="0"/>
                </a:spcAft>
                <a:defRPr/>
              </a:pPr>
              <a:t>101</a:t>
            </a:fld>
            <a:endParaRPr lang="en-US" smtClean="0">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noTextEdit="1"/>
          </p:cNvSpPr>
          <p:nvPr>
            <p:ph type="sldImg"/>
          </p:nvPr>
        </p:nvSpPr>
        <p:spPr bwMode="auto">
          <a:noFill/>
          <a:ln>
            <a:solidFill>
              <a:srgbClr val="000000"/>
            </a:solidFill>
            <a:miter lim="800000"/>
            <a:headEnd/>
            <a:tailEnd/>
          </a:ln>
        </p:spPr>
      </p:sp>
      <p:sp>
        <p:nvSpPr>
          <p:cNvPr id="23654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diapositive liée au schéma fournit des informations supplémentaires. »</a:t>
            </a:r>
            <a:endParaRPr lang="en-US" dirty="0" smtClean="0"/>
          </a:p>
          <a:p>
            <a:r>
              <a:rPr lang="fr-CA" dirty="0" smtClean="0"/>
              <a:t>______________</a:t>
            </a:r>
            <a:endParaRPr lang="en-US" dirty="0" smtClean="0"/>
          </a:p>
          <a:p>
            <a:r>
              <a:rPr lang="fr-CA" b="1" dirty="0" smtClean="0"/>
              <a:t>Complément d’information : </a:t>
            </a:r>
            <a:r>
              <a:rPr lang="fr-CA" dirty="0" smtClean="0"/>
              <a:t>Lors de discussions, certains vous diront peut-être qu’ils travaillent mieux la nuit que le jour. Cela est rarement vrai. Des analyses objectives démontrent presque toujours les mêmes variations prévisibles de la performance sur un cycle de 24 heures (les détails peuvent cependant varier selon les personnes).</a:t>
            </a:r>
            <a:endParaRPr lang="en-US" dirty="0" smtClean="0"/>
          </a:p>
        </p:txBody>
      </p:sp>
      <p:sp>
        <p:nvSpPr>
          <p:cNvPr id="148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BD4E6D-D000-4541-9960-B46E0CD819AD}" type="slidenum">
              <a:rPr lang="en-US"/>
              <a:pPr fontAlgn="base">
                <a:spcBef>
                  <a:spcPct val="0"/>
                </a:spcBef>
                <a:spcAft>
                  <a:spcPct val="0"/>
                </a:spcAft>
                <a:defRPr/>
              </a:pPr>
              <a:t>102</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noTextEdit="1"/>
          </p:cNvSpPr>
          <p:nvPr>
            <p:ph type="sldImg"/>
          </p:nvPr>
        </p:nvSpPr>
        <p:spPr bwMode="auto">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période d’éveil est un autre sujet permettant aux gens de comparer leur cas personnel à l’exemple présenté. Les participants estiment-ils avoir réellement sommeil chaque jour après avoir été éveillés pendant environ 16 heures? »</a:t>
            </a:r>
            <a:endParaRPr lang="en-US" dirty="0" smtClean="0"/>
          </a:p>
          <a:p>
            <a:r>
              <a:rPr lang="fr-CA" dirty="0" smtClean="0"/>
              <a:t>______________</a:t>
            </a:r>
            <a:endParaRPr lang="en-US" dirty="0" smtClean="0"/>
          </a:p>
          <a:p>
            <a:r>
              <a:rPr lang="fr-CA" b="1" dirty="0" smtClean="0"/>
              <a:t>Étude citée : </a:t>
            </a:r>
            <a:r>
              <a:rPr lang="fr-CA" dirty="0" smtClean="0"/>
              <a:t>Dawson et Reid (1997). À noter que, tout bien considéré, l’alcool reste en général plus risqué que la somnolence, même si les niveaux de vigilance et de performance sont les mêmes. L’alcool accroît la prise de risque et affecte la coordination motrice et la vigilance différemment de la fatigue. </a:t>
            </a:r>
            <a:endParaRPr lang="en-US" dirty="0" smtClean="0"/>
          </a:p>
          <a:p>
            <a:pPr>
              <a:spcBef>
                <a:spcPct val="0"/>
              </a:spcBef>
            </a:pPr>
            <a:endParaRPr lang="en-US" dirty="0" smtClean="0">
              <a:solidFill>
                <a:srgbClr val="002060"/>
              </a:solidFill>
            </a:endParaRPr>
          </a:p>
          <a:p>
            <a:pPr>
              <a:spcBef>
                <a:spcPct val="0"/>
              </a:spcBef>
            </a:pPr>
            <a:endParaRPr lang="en-US" dirty="0" smtClean="0"/>
          </a:p>
        </p:txBody>
      </p:sp>
      <p:sp>
        <p:nvSpPr>
          <p:cNvPr id="150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862550-3480-4C7A-9CE5-98E821516EED}" type="slidenum">
              <a:rPr lang="en-US"/>
              <a:pPr fontAlgn="base">
                <a:spcBef>
                  <a:spcPct val="0"/>
                </a:spcBef>
                <a:spcAft>
                  <a:spcPct val="0"/>
                </a:spcAft>
                <a:defRPr/>
              </a:pPr>
              <a:t>103</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noTextEdit="1"/>
          </p:cNvSpPr>
          <p:nvPr>
            <p:ph type="sldImg"/>
          </p:nvPr>
        </p:nvSpPr>
        <p:spPr bwMode="auto">
          <a:noFill/>
          <a:ln>
            <a:solidFill>
              <a:srgbClr val="000000"/>
            </a:solidFill>
            <a:miter lim="800000"/>
            <a:headEnd/>
            <a:tailEnd/>
          </a:ln>
        </p:spPr>
      </p:sp>
      <p:sp>
        <p:nvSpPr>
          <p:cNvPr id="24064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a:t>
            </a:r>
            <a:r>
              <a:rPr lang="fr-CA" dirty="0" smtClean="0"/>
              <a:t> « Ces facteurs sont liés à la tâche et à l’environnement. Vous pouvez demander aux participants quels sont les facteurs qui les affectent le plus. »</a:t>
            </a:r>
            <a:endParaRPr lang="en-US" dirty="0" smtClean="0"/>
          </a:p>
          <a:p>
            <a:pPr>
              <a:spcBef>
                <a:spcPct val="0"/>
              </a:spcBef>
            </a:pPr>
            <a:endParaRPr lang="en-US" b="1" dirty="0" smtClean="0"/>
          </a:p>
        </p:txBody>
      </p:sp>
      <p:sp>
        <p:nvSpPr>
          <p:cNvPr id="152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14BBA8-D9BE-42EE-83FA-89BF40EAF562}" type="slidenum">
              <a:rPr lang="en-US"/>
              <a:pPr fontAlgn="base">
                <a:spcBef>
                  <a:spcPct val="0"/>
                </a:spcBef>
                <a:spcAft>
                  <a:spcPct val="0"/>
                </a:spcAft>
                <a:defRPr/>
              </a:pPr>
              <a:t>104</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noTextEdit="1"/>
          </p:cNvSpPr>
          <p:nvPr>
            <p:ph type="sldImg"/>
          </p:nvPr>
        </p:nvSpPr>
        <p:spPr bwMode="auto">
          <a:noFill/>
          <a:ln>
            <a:solidFill>
              <a:srgbClr val="000000"/>
            </a:solidFill>
            <a:miter lim="800000"/>
            <a:headEnd/>
            <a:tailEnd/>
          </a:ln>
        </p:spPr>
      </p:sp>
      <p:sp>
        <p:nvSpPr>
          <p:cNvPr id="371715"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normAutofit fontScale="77500" lnSpcReduction="20000"/>
          </a:bodyPr>
          <a:lstStyle/>
          <a:p>
            <a:pPr>
              <a:defRPr/>
            </a:pPr>
            <a:r>
              <a:rPr lang="fr-CA" b="1" dirty="0" smtClean="0"/>
              <a:t>Narration : </a:t>
            </a:r>
            <a:r>
              <a:rPr lang="fr-CA" b="0" dirty="0" smtClean="0"/>
              <a:t>« </a:t>
            </a:r>
            <a:r>
              <a:rPr lang="fr-CA" dirty="0" smtClean="0"/>
              <a:t>La relation en U inversé entre les exigences de la tâche et la performance est d’ordre conceptuel et il peut être difficile pour certains participants de la comprendre. Mais ce concept peut aider les conducteurs à mieux gérer leur charge de travail. Pour illustrer la surcharge de travail en conduite, demandez aux participants s’ils éteignent leur radio lorsque le trafic est dense ou quand ils se retrouvent dans des lieux qu’ils ne connaissent pas. Ce peut être une bonne idée, parce que cela réduit la surcharge de travail. »</a:t>
            </a:r>
            <a:endParaRPr lang="en-US" dirty="0" smtClean="0"/>
          </a:p>
          <a:p>
            <a:pPr>
              <a:defRPr/>
            </a:pPr>
            <a:r>
              <a:rPr lang="fr-CA" dirty="0" smtClean="0"/>
              <a:t>___________</a:t>
            </a:r>
            <a:endParaRPr lang="en-US" dirty="0" smtClean="0"/>
          </a:p>
          <a:p>
            <a:pPr>
              <a:defRPr/>
            </a:pPr>
            <a:r>
              <a:rPr lang="fr-CA" b="1" dirty="0" smtClean="0"/>
              <a:t>Apparition des étoiles – action coordonnée avec la narration</a:t>
            </a:r>
            <a:endParaRPr lang="en-US" dirty="0" smtClean="0"/>
          </a:p>
          <a:p>
            <a:pPr>
              <a:defRPr/>
            </a:pPr>
            <a:r>
              <a:rPr lang="fr-CA" i="0" dirty="0" smtClean="0"/>
              <a:t>[Absence d’étoile]</a:t>
            </a:r>
            <a:endParaRPr lang="en-US" i="0" dirty="0" smtClean="0"/>
          </a:p>
          <a:p>
            <a:pPr>
              <a:defRPr/>
            </a:pPr>
            <a:r>
              <a:rPr lang="fr-CA" dirty="0" smtClean="0"/>
              <a:t> « La nature de la tâche que vous effectuez affecte votre performance. Ce graphique illustre la </a:t>
            </a:r>
            <a:r>
              <a:rPr lang="fr-CA" i="1" dirty="0" smtClean="0"/>
              <a:t>performance</a:t>
            </a:r>
            <a:r>
              <a:rPr lang="fr-CA" dirty="0" smtClean="0"/>
              <a:t> en lien avec les </a:t>
            </a:r>
            <a:r>
              <a:rPr lang="fr-CA" i="1" dirty="0" smtClean="0"/>
              <a:t>exigences de la tâche</a:t>
            </a:r>
            <a:r>
              <a:rPr lang="fr-CA" dirty="0" smtClean="0"/>
              <a:t>. »</a:t>
            </a:r>
            <a:endParaRPr lang="en-US" dirty="0" smtClean="0"/>
          </a:p>
          <a:p>
            <a:pPr>
              <a:defRPr/>
            </a:pPr>
            <a:r>
              <a:rPr lang="fr-CA" i="0" dirty="0" smtClean="0"/>
              <a:t>[Étoile de monotonie] </a:t>
            </a:r>
            <a:r>
              <a:rPr lang="fr-CA" dirty="0" smtClean="0"/>
              <a:t>« Explorons cette relation au moyen de quelques exemples. L’étoile jaune indique la performance vraisemblable à une tâche très exigeante. Si une tâche n’est pas très exigeante, elle est </a:t>
            </a:r>
            <a:r>
              <a:rPr lang="fr-CA" i="1" dirty="0" smtClean="0"/>
              <a:t>ennuyante</a:t>
            </a:r>
            <a:r>
              <a:rPr lang="fr-CA" dirty="0" smtClean="0"/>
              <a:t>. La monotonie fait son apparition. Vous pouvez devenir somnolent et votre performance diminue. Quand cela pourrait-il se produire au volant? Un exemple serait de faire un long trajet sur une route sans caractéristique environnementale particulière, comme le désert, ou certaines autoroutes. » </a:t>
            </a:r>
            <a:endParaRPr lang="en-US" dirty="0" smtClean="0"/>
          </a:p>
          <a:p>
            <a:pPr>
              <a:defRPr/>
            </a:pPr>
            <a:r>
              <a:rPr lang="fr-CA" i="0" dirty="0" smtClean="0"/>
              <a:t>[Étoile de surcharge de travail]</a:t>
            </a:r>
            <a:r>
              <a:rPr lang="fr-CA" dirty="0" smtClean="0"/>
              <a:t> « À l’autre extrême, lorsqu’une tâche est </a:t>
            </a:r>
            <a:r>
              <a:rPr lang="fr-CA" i="1" dirty="0" smtClean="0"/>
              <a:t>trop exigeante</a:t>
            </a:r>
            <a:r>
              <a:rPr lang="fr-CA" dirty="0" smtClean="0"/>
              <a:t>, comme conduire dans le trafic pendant plusieurs heures, vous pouvez devenir stressé et votre performance est également diminuée. Comme vous pouvez le voir, deux situations opposées peuvent entraîner une diminution de la performance. » </a:t>
            </a:r>
            <a:endParaRPr lang="en-US" dirty="0" smtClean="0"/>
          </a:p>
          <a:p>
            <a:pPr>
              <a:defRPr/>
            </a:pPr>
            <a:r>
              <a:rPr lang="fr-CA" i="0" dirty="0" smtClean="0"/>
              <a:t>[Étoile du juste milieu]</a:t>
            </a:r>
            <a:r>
              <a:rPr lang="fr-CA" dirty="0" smtClean="0"/>
              <a:t> « Votre performance est susceptible d’être </a:t>
            </a:r>
            <a:r>
              <a:rPr lang="fr-CA" i="1" dirty="0" smtClean="0"/>
              <a:t>meilleure </a:t>
            </a:r>
            <a:r>
              <a:rPr lang="fr-CA" dirty="0" smtClean="0"/>
              <a:t>lorsque la tâche est </a:t>
            </a:r>
            <a:r>
              <a:rPr lang="fr-CA" i="1" dirty="0" smtClean="0"/>
              <a:t>modérément </a:t>
            </a:r>
            <a:r>
              <a:rPr lang="fr-CA" dirty="0" smtClean="0"/>
              <a:t>exigeante. L’activité vous tient éveillé, mais ne vous cause pas de stress. L’étoile jaune ici montre une bonne performance lors d’une tâche modérément exigeante. »</a:t>
            </a:r>
            <a:endParaRPr lang="en-US" dirty="0" smtClean="0"/>
          </a:p>
          <a:p>
            <a:pPr>
              <a:defRPr/>
            </a:pPr>
            <a:endParaRPr lang="fr-CA" dirty="0" smtClean="0"/>
          </a:p>
          <a:p>
            <a:pPr>
              <a:defRPr/>
            </a:pPr>
            <a:r>
              <a:rPr lang="fr-CA" b="1" dirty="0" smtClean="0"/>
              <a:t>Complément d’information : </a:t>
            </a:r>
            <a:r>
              <a:rPr lang="fr-CA" dirty="0" smtClean="0"/>
              <a:t>Cette relation générale en U inversé est constatée dans plusieurs domaines de la performance humaine. Par exemple, une compétition sportive trop facile est ennuyante, mais elle est frustrante si elle est trop difficile. Une difficulté moyenne est la situation optimale. </a:t>
            </a:r>
            <a:endParaRPr lang="en-US" dirty="0" smtClean="0"/>
          </a:p>
          <a:p>
            <a:pPr>
              <a:defRPr/>
            </a:pPr>
            <a:r>
              <a:rPr lang="fr-CA" dirty="0" smtClean="0"/>
              <a:t> </a:t>
            </a:r>
            <a:endParaRPr lang="en-US" dirty="0" smtClean="0"/>
          </a:p>
          <a:p>
            <a:pPr>
              <a:defRPr/>
            </a:pPr>
            <a:r>
              <a:rPr lang="fr-CA" b="1" dirty="0" smtClean="0"/>
              <a:t>Contrôle facultatif des connaissances : </a:t>
            </a:r>
            <a:endParaRPr lang="en-US" b="1" dirty="0" smtClean="0"/>
          </a:p>
          <a:p>
            <a:pPr>
              <a:defRPr/>
            </a:pPr>
            <a:r>
              <a:rPr lang="fr-CA" dirty="0" smtClean="0"/>
              <a:t>Q : En général, quelle est la durée optimale d’une sieste? </a:t>
            </a:r>
            <a:endParaRPr lang="en-US" dirty="0" smtClean="0"/>
          </a:p>
          <a:p>
            <a:pPr>
              <a:defRPr/>
            </a:pPr>
            <a:r>
              <a:rPr lang="fr-CA" dirty="0" smtClean="0"/>
              <a:t>R : De 20 à 40 minutes. </a:t>
            </a:r>
            <a:endParaRPr lang="en-US" dirty="0" smtClean="0"/>
          </a:p>
          <a:p>
            <a:pPr>
              <a:defRPr/>
            </a:pPr>
            <a:r>
              <a:rPr lang="fr-CA" dirty="0" smtClean="0"/>
              <a:t> </a:t>
            </a:r>
            <a:endParaRPr lang="en-US" dirty="0"/>
          </a:p>
        </p:txBody>
      </p:sp>
      <p:sp>
        <p:nvSpPr>
          <p:cNvPr id="154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AA7728-27B3-47E7-ADB9-CD3E0450727B}" type="slidenum">
              <a:rPr lang="en-US"/>
              <a:pPr fontAlgn="base">
                <a:spcBef>
                  <a:spcPct val="0"/>
                </a:spcBef>
                <a:spcAft>
                  <a:spcPct val="0"/>
                </a:spcAft>
                <a:defRPr/>
              </a:pPr>
              <a:t>105</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noTextEdit="1"/>
          </p:cNvSpPr>
          <p:nvPr>
            <p:ph type="sldImg"/>
          </p:nvPr>
        </p:nvSpPr>
        <p:spPr bwMode="auto">
          <a:noFill/>
          <a:ln>
            <a:solidFill>
              <a:srgbClr val="000000"/>
            </a:solidFill>
            <a:miter lim="800000"/>
            <a:headEnd/>
            <a:tailEnd/>
          </a:ln>
        </p:spPr>
      </p:sp>
      <p:sp>
        <p:nvSpPr>
          <p:cNvPr id="24473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Plusieurs facteurs environnementaux affectent la vigilance. »</a:t>
            </a:r>
            <a:endParaRPr lang="en-US" dirty="0" smtClean="0"/>
          </a:p>
          <a:p>
            <a:r>
              <a:rPr lang="fr-CA" dirty="0" smtClean="0"/>
              <a:t>______________</a:t>
            </a:r>
            <a:endParaRPr lang="en-US" dirty="0" smtClean="0"/>
          </a:p>
          <a:p>
            <a:r>
              <a:rPr lang="fr-CA" b="1" dirty="0" smtClean="0"/>
              <a:t>Complément d’information : </a:t>
            </a:r>
            <a:r>
              <a:rPr lang="fr-CA" dirty="0" smtClean="0"/>
              <a:t>Les caractéristiques de conception du véhicule ayant un effet sur la vigilance, la conduite et le confort du conducteur sont traitées par l’ergonomie. Ce domaine englobe le confort des sièges (par ex. : coussin d’air plutôt que coussin classique), les ceintures de sécurité, la qualité des rétroviseurs, l’éclairage intérieur et extérieur, etc. </a:t>
            </a:r>
            <a:endParaRPr lang="en-US" dirty="0" smtClean="0"/>
          </a:p>
        </p:txBody>
      </p:sp>
      <p:sp>
        <p:nvSpPr>
          <p:cNvPr id="156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65869A-1DED-4C9A-9B9B-14BC999FBA94}" type="slidenum">
              <a:rPr lang="en-US"/>
              <a:pPr fontAlgn="base">
                <a:spcBef>
                  <a:spcPct val="0"/>
                </a:spcBef>
                <a:spcAft>
                  <a:spcPct val="0"/>
                </a:spcAft>
                <a:defRPr/>
              </a:pPr>
              <a:t>106</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normAutofit fontScale="92500" lnSpcReduction="10000"/>
          </a:bodyPr>
          <a:lstStyle/>
          <a:p>
            <a:pPr>
              <a:defRPr/>
            </a:pPr>
            <a:r>
              <a:rPr lang="fr-CA" b="1" dirty="0" smtClean="0"/>
              <a:t>Narration : </a:t>
            </a:r>
            <a:r>
              <a:rPr lang="fr-CA" b="0" dirty="0" smtClean="0"/>
              <a:t>« </a:t>
            </a:r>
            <a:r>
              <a:rPr lang="fr-CA" dirty="0" smtClean="0"/>
              <a:t>Voici les sujets qui seront traités relativement aux différences individuelles dans la sensibilité à la fatigue. »</a:t>
            </a:r>
            <a:endParaRPr lang="en-US" dirty="0" smtClean="0"/>
          </a:p>
          <a:p>
            <a:pPr>
              <a:defRPr/>
            </a:pPr>
            <a:r>
              <a:rPr lang="fr-CA" dirty="0" smtClean="0"/>
              <a:t>______________</a:t>
            </a:r>
            <a:endParaRPr lang="en-US" dirty="0" smtClean="0"/>
          </a:p>
          <a:p>
            <a:pPr>
              <a:defRPr/>
            </a:pPr>
            <a:r>
              <a:rPr lang="fr-CA" b="1" dirty="0" smtClean="0"/>
              <a:t>Complément d’information : </a:t>
            </a:r>
            <a:endParaRPr lang="en-US" b="1" dirty="0" smtClean="0"/>
          </a:p>
          <a:p>
            <a:pPr>
              <a:defRPr/>
            </a:pPr>
            <a:r>
              <a:rPr lang="fr-CA" dirty="0" smtClean="0"/>
              <a:t>Les objectifs d’apprentissage de cette section sont :</a:t>
            </a:r>
            <a:endParaRPr lang="en-US" dirty="0" smtClean="0"/>
          </a:p>
          <a:p>
            <a:pPr>
              <a:defRPr/>
            </a:pPr>
            <a:r>
              <a:rPr lang="fr-CA" dirty="0" smtClean="0"/>
              <a:t>(S) Connaître le principe et l’importance des différences, selon les personnes, en matière de sensibilité à la fatigue.</a:t>
            </a:r>
            <a:endParaRPr lang="en-US" dirty="0" smtClean="0"/>
          </a:p>
          <a:p>
            <a:pPr>
              <a:defRPr/>
            </a:pPr>
            <a:r>
              <a:rPr lang="fr-CA" dirty="0" smtClean="0"/>
              <a:t>(S) Connaître les causes principales de ces différences individuelles.</a:t>
            </a:r>
            <a:endParaRPr lang="en-US" dirty="0" smtClean="0"/>
          </a:p>
          <a:p>
            <a:pPr>
              <a:defRPr/>
            </a:pPr>
            <a:r>
              <a:rPr lang="fr-CA" dirty="0" smtClean="0"/>
              <a:t>(S) Connaître la définition et les caractéristiques de l’apnée obstructive du sommeil (AOS).</a:t>
            </a:r>
            <a:endParaRPr lang="en-US" dirty="0" smtClean="0"/>
          </a:p>
          <a:p>
            <a:pPr>
              <a:defRPr/>
            </a:pPr>
            <a:r>
              <a:rPr lang="fr-CA" dirty="0" smtClean="0"/>
              <a:t>(S) Connaître les facteurs de risque de l’AOS et leur incompatibilité avec le bien-être et la conduite prudente. </a:t>
            </a:r>
            <a:endParaRPr lang="en-US" dirty="0" smtClean="0"/>
          </a:p>
          <a:p>
            <a:pPr>
              <a:defRPr/>
            </a:pPr>
            <a:r>
              <a:rPr lang="fr-CA" dirty="0" smtClean="0"/>
              <a:t>(S) Connaître les méthodes de dépistage de l’AOS et les traitements typiques (par exemple l’utilisation de l’appareil à pression d’air positive continue [CPAP]).</a:t>
            </a:r>
            <a:endParaRPr lang="en-US" dirty="0" smtClean="0"/>
          </a:p>
          <a:p>
            <a:pPr>
              <a:defRPr/>
            </a:pPr>
            <a:r>
              <a:rPr lang="fr-CA" dirty="0" smtClean="0"/>
              <a:t>(C) Connaître la prévalence approximative de l’AOS parmi les conducteurs.</a:t>
            </a:r>
            <a:endParaRPr lang="en-US" dirty="0" smtClean="0"/>
          </a:p>
          <a:p>
            <a:pPr>
              <a:defRPr/>
            </a:pPr>
            <a:r>
              <a:rPr lang="fr-CA" dirty="0" smtClean="0"/>
              <a:t>(A) Connaître l’importance du dépistage de l’AOS pour soi-même et les conducteurs en général.</a:t>
            </a:r>
            <a:endParaRPr lang="en-US" dirty="0" smtClean="0"/>
          </a:p>
          <a:p>
            <a:pPr>
              <a:defRPr/>
            </a:pPr>
            <a:r>
              <a:rPr lang="fr-CA" dirty="0" smtClean="0"/>
              <a:t>(S) Connaître la définition, les caractéristiques et les traitements de l’insomnie.</a:t>
            </a:r>
            <a:endParaRPr lang="en-US" dirty="0" smtClean="0"/>
          </a:p>
          <a:p>
            <a:pPr>
              <a:defRPr/>
            </a:pPr>
            <a:r>
              <a:rPr lang="fr-CA" dirty="0" smtClean="0"/>
              <a:t>(S) Connaître les définitions et les traits caractéristiques des autres troubles du sommeil (narcolepsie, syndrome des jambes sans repos).</a:t>
            </a:r>
            <a:endParaRPr lang="en-US" dirty="0" smtClean="0"/>
          </a:p>
          <a:p>
            <a:pPr>
              <a:defRPr/>
            </a:pPr>
            <a:r>
              <a:rPr lang="fr-CA" dirty="0" smtClean="0"/>
              <a:t>(S) Savoir pourquoi certaines personnes ignorent qu’elles sont très à risque.</a:t>
            </a:r>
            <a:endParaRPr lang="en-US" dirty="0" smtClean="0"/>
          </a:p>
          <a:p>
            <a:pPr>
              <a:defRPr/>
            </a:pPr>
            <a:r>
              <a:rPr lang="fr-CA" dirty="0" smtClean="0"/>
              <a:t>(C, A) Autoévaluer en toute franchise sa propre sensibilité à la fatigue, en mesurer l’importance et la signification.</a:t>
            </a:r>
            <a:endParaRPr lang="en-US" dirty="0"/>
          </a:p>
        </p:txBody>
      </p:sp>
      <p:sp>
        <p:nvSpPr>
          <p:cNvPr id="158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8F4C0C-0928-4A22-A2D0-238C2E247607}" type="slidenum">
              <a:rPr lang="en-US"/>
              <a:pPr fontAlgn="base">
                <a:spcBef>
                  <a:spcPct val="0"/>
                </a:spcBef>
                <a:spcAft>
                  <a:spcPct val="0"/>
                </a:spcAft>
                <a:defRPr/>
              </a:pPr>
              <a:t>107</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noTextEdit="1"/>
          </p:cNvSpPr>
          <p:nvPr>
            <p:ph type="sldImg"/>
          </p:nvPr>
        </p:nvSpPr>
        <p:spPr bwMode="auto">
          <a:noFill/>
          <a:ln>
            <a:solidFill>
              <a:srgbClr val="000000"/>
            </a:solidFill>
            <a:miter lim="800000"/>
            <a:headEnd/>
            <a:tailEnd/>
          </a:ln>
        </p:spPr>
      </p:sp>
      <p:sp>
        <p:nvSpPr>
          <p:cNvPr id="24883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 graphique illustre les différences importantes chez les 10 conducteurs. Notez que les conducteurs G, H, I et J n’ont pas eu d’incidents dus à une somnolence élevée. »</a:t>
            </a:r>
            <a:endParaRPr lang="en-US" dirty="0" smtClean="0"/>
          </a:p>
          <a:p>
            <a:r>
              <a:rPr lang="fr-CA" dirty="0" smtClean="0"/>
              <a:t>______________</a:t>
            </a:r>
            <a:endParaRPr lang="en-US" dirty="0" smtClean="0"/>
          </a:p>
          <a:p>
            <a:r>
              <a:rPr lang="fr-CA" b="1" dirty="0" smtClean="0"/>
              <a:t>Sources : </a:t>
            </a:r>
            <a:r>
              <a:rPr lang="fr-CA" dirty="0" smtClean="0"/>
              <a:t>Données de </a:t>
            </a:r>
            <a:r>
              <a:rPr lang="fr-CA" dirty="0" err="1" smtClean="0"/>
              <a:t>Hickman</a:t>
            </a:r>
            <a:r>
              <a:rPr lang="fr-CA" dirty="0" smtClean="0"/>
              <a:t> </a:t>
            </a:r>
            <a:r>
              <a:rPr lang="fr-CA" i="1" dirty="0" smtClean="0"/>
              <a:t>et al.</a:t>
            </a:r>
            <a:r>
              <a:rPr lang="fr-CA" dirty="0" smtClean="0"/>
              <a:t> (sous presse). Aussi basées sur </a:t>
            </a:r>
            <a:r>
              <a:rPr lang="fr-CA" dirty="0" err="1" smtClean="0"/>
              <a:t>Knipling</a:t>
            </a:r>
            <a:r>
              <a:rPr lang="fr-CA" dirty="0" smtClean="0"/>
              <a:t> (2009). Plusieurs études montrent des variations similaires dans la fréquence de la somnolence chez les conducteurs. </a:t>
            </a:r>
            <a:endParaRPr lang="en-US" dirty="0" smtClean="0"/>
          </a:p>
          <a:p>
            <a:pPr>
              <a:spcBef>
                <a:spcPct val="0"/>
              </a:spcBef>
            </a:pPr>
            <a:endParaRPr lang="en-US" dirty="0" smtClean="0"/>
          </a:p>
        </p:txBody>
      </p:sp>
      <p:sp>
        <p:nvSpPr>
          <p:cNvPr id="160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EFE267-5261-42A5-8E42-123BA1EBAD72}" type="slidenum">
              <a:rPr lang="en-US"/>
              <a:pPr fontAlgn="base">
                <a:spcBef>
                  <a:spcPct val="0"/>
                </a:spcBef>
                <a:spcAft>
                  <a:spcPct val="0"/>
                </a:spcAft>
                <a:defRPr/>
              </a:pPr>
              <a:t>108</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 graphique, tiré d’une autre étude, illustre le même point de vue de manière différente. Comme pour d’autres graphiques, certains participants peuvent ne pas comprendre celui-ci immédiatement. Donnez-leur toutes les explications nécessaires. »</a:t>
            </a:r>
            <a:endParaRPr lang="en-US" dirty="0" smtClean="0"/>
          </a:p>
          <a:p>
            <a:r>
              <a:rPr lang="fr-CA" dirty="0" smtClean="0"/>
              <a:t>______________</a:t>
            </a:r>
            <a:endParaRPr lang="en-US" dirty="0" smtClean="0"/>
          </a:p>
          <a:p>
            <a:r>
              <a:rPr lang="fr-CA" b="1" dirty="0" smtClean="0"/>
              <a:t>Source : </a:t>
            </a:r>
            <a:r>
              <a:rPr lang="fr-CA" dirty="0" err="1" smtClean="0"/>
              <a:t>Wylie</a:t>
            </a:r>
            <a:r>
              <a:rPr lang="fr-CA" dirty="0" smtClean="0"/>
              <a:t> </a:t>
            </a:r>
            <a:r>
              <a:rPr lang="fr-CA" i="1" dirty="0" smtClean="0"/>
              <a:t>et al.</a:t>
            </a:r>
            <a:r>
              <a:rPr lang="fr-CA" dirty="0" smtClean="0"/>
              <a:t> (1996).</a:t>
            </a:r>
            <a:endParaRPr lang="en-US" dirty="0" smtClean="0"/>
          </a:p>
          <a:p>
            <a:pPr>
              <a:spcBef>
                <a:spcPct val="0"/>
              </a:spcBef>
            </a:pPr>
            <a:endParaRPr lang="en-US" dirty="0" smtClean="0"/>
          </a:p>
        </p:txBody>
      </p:sp>
      <p:sp>
        <p:nvSpPr>
          <p:cNvPr id="162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E49ECB-C9CA-49C3-A5B2-B569B4EEDAA6}" type="slidenum">
              <a:rPr lang="en-US"/>
              <a:pPr fontAlgn="base">
                <a:spcBef>
                  <a:spcPct val="0"/>
                </a:spcBef>
                <a:spcAft>
                  <a:spcPct val="0"/>
                </a:spcAft>
                <a:defRPr/>
              </a:pPr>
              <a:t>109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les leçons et les sujets du module 4, “Formation de la famille des conducteurs”. Vous devriez déjà avoir terminé ce module. Les sujets du module 4 sont un sous-ensemble des sujets du module 3. Y figurent des informations concernant davantage la vie familiale et les familles des conducteurs. Le module 4 tente d’améliorer la compréhension qu’ont les familles des besoins en sommeil des conducteurs. Il fait appel à leur soutien pour l’adoption de comportements plus sains. D’ailleurs, ces comportements bénéfiques aux conducteurs seront probablement tout aussi bénéfiques aux membres de la famille. »</a:t>
            </a:r>
            <a:endParaRPr lang="en-US" dirty="0" smtClean="0"/>
          </a:p>
          <a:p>
            <a:r>
              <a:rPr lang="fr-CA" dirty="0" smtClean="0"/>
              <a:t> </a:t>
            </a:r>
            <a:endParaRPr lang="en-US" dirty="0" smtClean="0"/>
          </a:p>
          <a:p>
            <a:pPr eaLnBrk="1" hangingPunct="1">
              <a:spcBef>
                <a:spcPct val="0"/>
              </a:spcBef>
            </a:pPr>
            <a:endParaRPr lang="en-US" dirty="0" smtClean="0"/>
          </a:p>
        </p:txBody>
      </p:sp>
      <p:sp>
        <p:nvSpPr>
          <p:cNvPr id="51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16E123-EDDB-4A5D-BAB8-BE7FB30BE75F}" type="slidenum">
              <a:rPr lang="en-US" smtClean="0"/>
              <a:pPr fontAlgn="base">
                <a:spcBef>
                  <a:spcPct val="0"/>
                </a:spcBef>
                <a:spcAft>
                  <a:spcPct val="0"/>
                </a:spcAft>
                <a:defRPr/>
              </a:pPr>
              <a:t>11</a:t>
            </a:fld>
            <a:endParaRPr lang="en-US" dirty="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bwMode="auto">
          <a:noFill/>
          <a:ln>
            <a:solidFill>
              <a:srgbClr val="000000"/>
            </a:solidFill>
            <a:miter lim="800000"/>
            <a:headEnd/>
            <a:tailEnd/>
          </a:ln>
        </p:spPr>
      </p:sp>
      <p:sp>
        <p:nvSpPr>
          <p:cNvPr id="25293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Cinq types de causes peuvent expliquer les différences individuelles dans la sensibilité à la fatigue. »</a:t>
            </a:r>
            <a:endParaRPr lang="en-US" dirty="0" smtClean="0"/>
          </a:p>
          <a:p>
            <a:r>
              <a:rPr lang="fr-CA" dirty="0" smtClean="0"/>
              <a:t>______________</a:t>
            </a:r>
            <a:endParaRPr lang="en-US" dirty="0" smtClean="0"/>
          </a:p>
          <a:p>
            <a:r>
              <a:rPr lang="fr-CA" b="1" dirty="0" smtClean="0"/>
              <a:t>Complément d’information : </a:t>
            </a:r>
            <a:r>
              <a:rPr lang="fr-CA" dirty="0" smtClean="0"/>
              <a:t>Le </a:t>
            </a:r>
            <a:r>
              <a:rPr lang="fr-CA" i="1" dirty="0" smtClean="0"/>
              <a:t>FMSCA </a:t>
            </a:r>
            <a:r>
              <a:rPr lang="fr-CA" i="1" dirty="0" err="1" smtClean="0"/>
              <a:t>Medical</a:t>
            </a:r>
            <a:r>
              <a:rPr lang="fr-CA" i="1" dirty="0" smtClean="0"/>
              <a:t> Examiner </a:t>
            </a:r>
            <a:r>
              <a:rPr lang="fr-CA" i="1" dirty="0" err="1" smtClean="0"/>
              <a:t>Handbook</a:t>
            </a:r>
            <a:r>
              <a:rPr lang="fr-CA" dirty="0" smtClean="0"/>
              <a:t> (guide du médecin expert) est une référence générale concernant la qualification médicale d’un conducteur, y compris relativement à l’AOS.</a:t>
            </a:r>
            <a:endParaRPr lang="en-US" dirty="0" smtClean="0"/>
          </a:p>
          <a:p>
            <a:pPr>
              <a:spcBef>
                <a:spcPct val="0"/>
              </a:spcBef>
            </a:pPr>
            <a:endParaRPr lang="en-US" dirty="0" smtClean="0"/>
          </a:p>
        </p:txBody>
      </p:sp>
      <p:sp>
        <p:nvSpPr>
          <p:cNvPr id="164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B45C8D-AE5A-4EDF-8025-981F7581E5A4}" type="slidenum">
              <a:rPr lang="en-US"/>
              <a:pPr fontAlgn="base">
                <a:spcBef>
                  <a:spcPct val="0"/>
                </a:spcBef>
                <a:spcAft>
                  <a:spcPct val="0"/>
                </a:spcAft>
                <a:defRPr/>
              </a:pPr>
              <a:t>110</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bwMode="auto">
          <a:noFill/>
          <a:ln>
            <a:solidFill>
              <a:srgbClr val="000000"/>
            </a:solidFill>
            <a:miter lim="800000"/>
            <a:headEnd/>
            <a:tailEnd/>
          </a:ln>
        </p:spPr>
      </p:sp>
      <p:sp>
        <p:nvSpPr>
          <p:cNvPr id="25497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L’apnée obstructive du sommeil, ou AOS, est un problème majeur pour l’industrie du transport routier et pour de nombreux conducteurs. Elle est brièvement définie et décrite ici. »</a:t>
            </a:r>
            <a:endParaRPr lang="en-US" dirty="0" smtClean="0"/>
          </a:p>
          <a:p>
            <a:r>
              <a:rPr lang="fr-CA" dirty="0" smtClean="0"/>
              <a:t>______________</a:t>
            </a:r>
            <a:endParaRPr lang="en-US" dirty="0" smtClean="0"/>
          </a:p>
          <a:p>
            <a:r>
              <a:rPr lang="fr-CA" b="1" dirty="0" smtClean="0"/>
              <a:t>Complément d’information : </a:t>
            </a:r>
            <a:r>
              <a:rPr lang="fr-CA" dirty="0" smtClean="0"/>
              <a:t>Les modules 7 et 8 donnent de nombreuses informations sur l’AOS, accompagnées de présentations vidéo.</a:t>
            </a:r>
            <a:endParaRPr lang="en-US" dirty="0" smtClean="0"/>
          </a:p>
        </p:txBody>
      </p:sp>
      <p:sp>
        <p:nvSpPr>
          <p:cNvPr id="166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1EDC61-47CD-48F9-A4A1-44C828D7768C}" type="slidenum">
              <a:rPr lang="en-US"/>
              <a:pPr fontAlgn="base">
                <a:spcBef>
                  <a:spcPct val="0"/>
                </a:spcBef>
                <a:spcAft>
                  <a:spcPct val="0"/>
                </a:spcAft>
                <a:defRPr/>
              </a:pPr>
              <a:t>111</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noTextEdit="1"/>
          </p:cNvSpPr>
          <p:nvPr>
            <p:ph type="sldImg"/>
          </p:nvPr>
        </p:nvSpPr>
        <p:spPr bwMode="auto">
          <a:noFill/>
          <a:ln>
            <a:solidFill>
              <a:srgbClr val="000000"/>
            </a:solidFill>
            <a:miter lim="800000"/>
            <a:headEnd/>
            <a:tailEnd/>
          </a:ln>
        </p:spPr>
      </p:sp>
      <p:sp>
        <p:nvSpPr>
          <p:cNvPr id="25702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diapositive montre les facteurs de risque de l’AOS, ses effets physiques et ses signes avant-coureurs. Les formateurs ne doivent pas se montrer indiscrets en ce qui concerne les problèmes de santé des participants, mais ceux-ci voudront souvent en parler. Vous pouvez demander si quelqu’un dans la classe accepterait de parler de son expérience avec l’AOS. Cela peut comprendre les symptômes, le diagnostic et le traitement. »</a:t>
            </a:r>
            <a:endParaRPr lang="en-US" dirty="0" smtClean="0"/>
          </a:p>
          <a:p>
            <a:r>
              <a:rPr lang="fr-CA" dirty="0" smtClean="0"/>
              <a:t>______________</a:t>
            </a:r>
            <a:endParaRPr lang="en-US" dirty="0" smtClean="0"/>
          </a:p>
          <a:p>
            <a:r>
              <a:rPr lang="fr-CA" b="1" dirty="0" smtClean="0"/>
              <a:t>Complément d’information : </a:t>
            </a:r>
            <a:r>
              <a:rPr lang="fr-CA" dirty="0" smtClean="0"/>
              <a:t>Selon une étude (</a:t>
            </a:r>
            <a:r>
              <a:rPr lang="fr-CA" dirty="0" err="1" smtClean="0"/>
              <a:t>Xie</a:t>
            </a:r>
            <a:r>
              <a:rPr lang="fr-CA" dirty="0" smtClean="0"/>
              <a:t> </a:t>
            </a:r>
            <a:r>
              <a:rPr lang="fr-CA" i="1" dirty="0" smtClean="0"/>
              <a:t>et al.</a:t>
            </a:r>
            <a:r>
              <a:rPr lang="fr-CA" dirty="0" smtClean="0"/>
              <a:t>, 2011), le risque d’AOS des personnes obèses (IMC &gt; 30) est 29 fois plus élevé que celui des personnes non obèses. Pourtant, certaines personnes dont le poids est normal peuvent présenter une AOS. Le risque d’AOS est étroitement lié à l’obésité et à d’autres signes précurseurs, mais l’AOS doit être confirmée par un test de sommeil en laboratoire (voir les diapositives suivantes).</a:t>
            </a:r>
            <a:endParaRPr lang="en-US" dirty="0" smtClean="0"/>
          </a:p>
        </p:txBody>
      </p:sp>
      <p:sp>
        <p:nvSpPr>
          <p:cNvPr id="168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75B38B-23E6-4961-A8D5-571E381D8BA7}" type="slidenum">
              <a:rPr lang="en-US"/>
              <a:pPr fontAlgn="base">
                <a:spcBef>
                  <a:spcPct val="0"/>
                </a:spcBef>
                <a:spcAft>
                  <a:spcPct val="0"/>
                </a:spcAft>
                <a:defRPr/>
              </a:pPr>
              <a:t>112</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bwMode="auto">
          <a:noFill/>
          <a:ln>
            <a:solidFill>
              <a:srgbClr val="000000"/>
            </a:solidFill>
            <a:miter lim="800000"/>
            <a:headEnd/>
            <a:tailEnd/>
          </a:ln>
        </p:spPr>
      </p:sp>
      <p:sp>
        <p:nvSpPr>
          <p:cNvPr id="25907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faits sur l’AOS et la conduite sont les suivants. Bien que le risque d’accident de deux à sept fois plus élevé s’applique à l’ensemble des conducteurs, les conducteurs de véhicules lourds qui souffrent d’AOS sont également un groupe à risque élevé d’accident. »</a:t>
            </a:r>
            <a:endParaRPr lang="en-US" dirty="0" smtClean="0"/>
          </a:p>
          <a:p>
            <a:r>
              <a:rPr lang="fr-CA" dirty="0" smtClean="0"/>
              <a:t>______________</a:t>
            </a:r>
            <a:endParaRPr lang="en-US" dirty="0" smtClean="0"/>
          </a:p>
          <a:p>
            <a:r>
              <a:rPr lang="fr-CA" b="1" dirty="0" smtClean="0"/>
              <a:t>Complément d’information : </a:t>
            </a:r>
            <a:r>
              <a:rPr lang="fr-CA" dirty="0" smtClean="0"/>
              <a:t>Selon l’évaluation de </a:t>
            </a:r>
            <a:r>
              <a:rPr lang="fr-CA" dirty="0" err="1" smtClean="0"/>
              <a:t>Sassani</a:t>
            </a:r>
            <a:r>
              <a:rPr lang="fr-CA" dirty="0" smtClean="0"/>
              <a:t> </a:t>
            </a:r>
            <a:r>
              <a:rPr lang="fr-CA" i="1" dirty="0" smtClean="0"/>
              <a:t>et al</a:t>
            </a:r>
            <a:r>
              <a:rPr lang="fr-CA" dirty="0" smtClean="0"/>
              <a:t>. (2004), les risques d’accident sont de deux à sept fois plus élevés en présence d’AOS. Les études relatives au risque d’accident des conducteurs professionnels n’étant pas terminées, elles ne sont pas citées ici. La statistique de 28 % est tirée de Pack </a:t>
            </a:r>
            <a:r>
              <a:rPr lang="fr-CA" i="1" dirty="0" smtClean="0"/>
              <a:t>et al</a:t>
            </a:r>
            <a:r>
              <a:rPr lang="fr-CA" dirty="0" smtClean="0"/>
              <a:t>. (2002).</a:t>
            </a:r>
            <a:endParaRPr lang="en-US" dirty="0" smtClean="0"/>
          </a:p>
          <a:p>
            <a:endParaRPr lang="en-US" dirty="0" smtClean="0"/>
          </a:p>
          <a:p>
            <a:pPr>
              <a:spcBef>
                <a:spcPct val="0"/>
              </a:spcBef>
            </a:pPr>
            <a:endParaRPr lang="en-US" dirty="0" smtClean="0"/>
          </a:p>
        </p:txBody>
      </p:sp>
      <p:sp>
        <p:nvSpPr>
          <p:cNvPr id="171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EB7CDE-5BC1-4D8D-9A32-6A5B6B6DB386}" type="slidenum">
              <a:rPr lang="en-US"/>
              <a:pPr fontAlgn="base">
                <a:spcBef>
                  <a:spcPct val="0"/>
                </a:spcBef>
                <a:spcAft>
                  <a:spcPct val="0"/>
                </a:spcAft>
                <a:defRPr/>
              </a:pPr>
              <a:t>113</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traitements doivent être suivis pour être efficaces. Suggérez aux conducteurs de suivre également le module 8 pour obtenir plus d’information sur l’AOS. »</a:t>
            </a:r>
            <a:endParaRPr lang="en-US" dirty="0" smtClean="0"/>
          </a:p>
          <a:p>
            <a:r>
              <a:rPr lang="fr-CA" dirty="0" smtClean="0"/>
              <a:t>______________</a:t>
            </a:r>
            <a:endParaRPr lang="en-US" dirty="0" smtClean="0"/>
          </a:p>
          <a:p>
            <a:r>
              <a:rPr lang="fr-CA" b="1" dirty="0" smtClean="0"/>
              <a:t>Complément d’information : </a:t>
            </a:r>
            <a:r>
              <a:rPr lang="fr-CA" dirty="0" smtClean="0"/>
              <a:t>Ces traitements sont des exemples, il y en a d’autres. L’appareil CPAP est efficace, à condition d’être utilisé rigoureusement. Une nuit de non-utilisation peut occasionner de la somnolence le jour suivant. Comme sujet de discussion, demandez aux participants s’ils utilisent un appareil CPAP. Le traitement est-il efficace? Quelles sont les difficultés d’utilisation? Beaucoup de personnes utilisant un appareil CPAP constatent une grande amélioration de leur santé et de leur qualité de vie, malgré les difficultés rencontrées.</a:t>
            </a:r>
            <a:endParaRPr lang="en-US" dirty="0" smtClean="0"/>
          </a:p>
        </p:txBody>
      </p:sp>
      <p:sp>
        <p:nvSpPr>
          <p:cNvPr id="173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2C246D-0B23-47DB-B8FE-13CF1894167C}" type="slidenum">
              <a:rPr lang="en-US"/>
              <a:pPr fontAlgn="base">
                <a:spcBef>
                  <a:spcPct val="0"/>
                </a:spcBef>
                <a:spcAft>
                  <a:spcPct val="0"/>
                </a:spcAft>
                <a:defRPr/>
              </a:pPr>
              <a:t>114</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noTextEdit="1"/>
          </p:cNvSpPr>
          <p:nvPr>
            <p:ph type="sldImg"/>
          </p:nvPr>
        </p:nvSpPr>
        <p:spPr bwMode="auto">
          <a:noFill/>
          <a:ln>
            <a:solidFill>
              <a:srgbClr val="000000"/>
            </a:solidFill>
            <a:miter lim="800000"/>
            <a:headEnd/>
            <a:tailEnd/>
          </a:ln>
        </p:spPr>
      </p:sp>
      <p:sp>
        <p:nvSpPr>
          <p:cNvPr id="26317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Ici, les participants pourront aussi avoir envie de parler de leurs expériences. La question la plus importante est : quel traitement est efficace pour atténuer l’insomnie? »</a:t>
            </a:r>
            <a:endParaRPr lang="en-US" dirty="0" smtClean="0"/>
          </a:p>
          <a:p>
            <a:r>
              <a:rPr lang="fr-CA" dirty="0" smtClean="0"/>
              <a:t>______________</a:t>
            </a:r>
            <a:endParaRPr lang="en-US" dirty="0" smtClean="0"/>
          </a:p>
          <a:p>
            <a:r>
              <a:rPr lang="fr-CA" b="1" dirty="0" smtClean="0"/>
              <a:t>Complément d’information :</a:t>
            </a:r>
            <a:r>
              <a:rPr lang="fr-CA" dirty="0" smtClean="0"/>
              <a:t> La question la plus importante sur l’insomnie est : quel traitement est efficace pour l’atténuer? Les comportements liés au sommeil, telle l’ingestion de caféine, ont une importance capitale. Cependant, les personnes atteintes d’insomnie chronique doivent consulter leur médecin. </a:t>
            </a:r>
            <a:endParaRPr lang="en-US" dirty="0" smtClean="0"/>
          </a:p>
          <a:p>
            <a:pPr>
              <a:spcBef>
                <a:spcPct val="0"/>
              </a:spcBef>
            </a:pPr>
            <a:endParaRPr lang="en-US" dirty="0" smtClean="0"/>
          </a:p>
          <a:p>
            <a:pPr>
              <a:spcBef>
                <a:spcPct val="0"/>
              </a:spcBef>
            </a:pPr>
            <a:endParaRPr lang="en-US" dirty="0" smtClean="0"/>
          </a:p>
        </p:txBody>
      </p:sp>
      <p:sp>
        <p:nvSpPr>
          <p:cNvPr id="175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69A8F0-6612-48EA-BB0A-6118AC9110DB}" type="slidenum">
              <a:rPr lang="en-US"/>
              <a:pPr fontAlgn="base">
                <a:spcBef>
                  <a:spcPct val="0"/>
                </a:spcBef>
                <a:spcAft>
                  <a:spcPct val="0"/>
                </a:spcAft>
                <a:defRPr/>
              </a:pPr>
              <a:t>115</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noTextEdit="1"/>
          </p:cNvSpPr>
          <p:nvPr>
            <p:ph type="sldImg"/>
          </p:nvPr>
        </p:nvSpPr>
        <p:spPr bwMode="auto">
          <a:noFill/>
          <a:ln>
            <a:solidFill>
              <a:srgbClr val="000000"/>
            </a:solidFill>
            <a:miter lim="800000"/>
            <a:headEnd/>
            <a:tailEnd/>
          </a:ln>
        </p:spPr>
      </p:sp>
      <p:sp>
        <p:nvSpPr>
          <p:cNvPr id="26521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diapositive présente d’autres troubles du sommeil, dont le syndrome des jambes sans repos et la narcolepsie. »</a:t>
            </a:r>
            <a:endParaRPr lang="en-US" dirty="0" smtClean="0"/>
          </a:p>
          <a:p>
            <a:r>
              <a:rPr lang="fr-CA" dirty="0" smtClean="0"/>
              <a:t>______________</a:t>
            </a:r>
            <a:endParaRPr lang="en-US" dirty="0" smtClean="0"/>
          </a:p>
          <a:p>
            <a:r>
              <a:rPr lang="fr-CA" b="1" dirty="0" smtClean="0"/>
              <a:t>Complément d’information : </a:t>
            </a:r>
            <a:r>
              <a:rPr lang="fr-CA" dirty="0" smtClean="0"/>
              <a:t>Le syndrome des jambes sans repos et la narcolepsie sont traités avec des médicaments. Il est peu probable que les personnes souffrant de narcolepsie deviennent conducteurs professionnels; il s’agit d’un trouble neurologique, non d’un trouble de la respiration comme l’AOS. </a:t>
            </a:r>
            <a:endParaRPr lang="en-US" dirty="0" smtClean="0"/>
          </a:p>
          <a:p>
            <a:pPr>
              <a:spcBef>
                <a:spcPct val="0"/>
              </a:spcBef>
            </a:pPr>
            <a:endParaRPr lang="en-US" dirty="0" smtClean="0">
              <a:solidFill>
                <a:srgbClr val="002060"/>
              </a:solidFill>
            </a:endParaRPr>
          </a:p>
          <a:p>
            <a:pPr>
              <a:spcBef>
                <a:spcPct val="0"/>
              </a:spcBef>
            </a:pPr>
            <a:endParaRPr lang="en-US" dirty="0" smtClean="0"/>
          </a:p>
        </p:txBody>
      </p:sp>
      <p:sp>
        <p:nvSpPr>
          <p:cNvPr id="177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2F6F86-5B21-4F85-8417-D2820B95A281}" type="slidenum">
              <a:rPr lang="en-US"/>
              <a:pPr fontAlgn="base">
                <a:spcBef>
                  <a:spcPct val="0"/>
                </a:spcBef>
                <a:spcAft>
                  <a:spcPct val="0"/>
                </a:spcAft>
                <a:defRPr/>
              </a:pPr>
              <a:t>116</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noTextEdit="1"/>
          </p:cNvSpPr>
          <p:nvPr>
            <p:ph type="sldImg"/>
          </p:nvPr>
        </p:nvSpPr>
        <p:spPr bwMode="auto">
          <a:noFill/>
          <a:ln>
            <a:solidFill>
              <a:srgbClr val="000000"/>
            </a:solidFill>
            <a:miter lim="800000"/>
            <a:headEnd/>
            <a:tailEnd/>
          </a:ln>
        </p:spPr>
      </p:sp>
      <p:sp>
        <p:nvSpPr>
          <p:cNvPr id="26726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plupart des symptômes généraux des troubles du sommeil s’appliquent à l’AOS. »</a:t>
            </a: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79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382FDA-8406-49CF-880F-B98A2D438435}" type="slidenum">
              <a:rPr lang="en-US"/>
              <a:pPr fontAlgn="base">
                <a:spcBef>
                  <a:spcPct val="0"/>
                </a:spcBef>
                <a:spcAft>
                  <a:spcPct val="0"/>
                </a:spcAft>
                <a:defRPr/>
              </a:pPr>
              <a:t>117</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noTextEdit="1"/>
          </p:cNvSpPr>
          <p:nvPr>
            <p:ph type="sldImg"/>
          </p:nvPr>
        </p:nvSpPr>
        <p:spPr bwMode="auto">
          <a:noFill/>
          <a:ln>
            <a:solidFill>
              <a:srgbClr val="000000"/>
            </a:solidFill>
            <a:miter lim="800000"/>
            <a:headEnd/>
            <a:tailEnd/>
          </a:ln>
        </p:spPr>
      </p:sp>
      <p:sp>
        <p:nvSpPr>
          <p:cNvPr id="26931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dernière diapositive de cette section encourage les participants à essayer d’évaluer leur propre vulnérabilité à la fatigue. Il n’y a pas d’approche simple. Pour commencer, les gens doivent être honnêtes avec eux-mêmes. »</a:t>
            </a:r>
            <a:endParaRPr lang="en-US" dirty="0" smtClean="0"/>
          </a:p>
          <a:p>
            <a:r>
              <a:rPr lang="fr-CA" dirty="0" smtClean="0"/>
              <a:t>______________</a:t>
            </a:r>
            <a:endParaRPr lang="en-US" dirty="0" smtClean="0"/>
          </a:p>
          <a:p>
            <a:r>
              <a:rPr lang="fr-CA" b="1" dirty="0" smtClean="0"/>
              <a:t>Complément d’information :</a:t>
            </a:r>
            <a:r>
              <a:rPr lang="fr-CA" dirty="0" smtClean="0"/>
              <a:t> L’étude sur la cause des accidents de véhicules lourds (LTCCS) (</a:t>
            </a:r>
            <a:r>
              <a:rPr lang="fr-CA" dirty="0" err="1" smtClean="0"/>
              <a:t>Starnes</a:t>
            </a:r>
            <a:r>
              <a:rPr lang="fr-CA" dirty="0" smtClean="0"/>
              <a:t>, 2006) et d’autres études sur le sujet ont montré que le </a:t>
            </a:r>
            <a:r>
              <a:rPr lang="fr-CA" smtClean="0"/>
              <a:t>nombre d’accidents </a:t>
            </a:r>
            <a:r>
              <a:rPr lang="fr-CA" dirty="0" smtClean="0"/>
              <a:t>liés à la fatigue quand un seul véhicule est impliqué est au minimum 10 fois supérieur à celui des accidents impliquant plusieurs véhicules. Lorsque seul son véhicule est impliqué dans un accident, le conducteur doit sérieusement se demander si la fatigue était en cause.</a:t>
            </a:r>
            <a:endParaRPr lang="en-US" dirty="0" smtClean="0"/>
          </a:p>
          <a:p>
            <a:r>
              <a:rPr lang="fr-CA" dirty="0" smtClean="0"/>
              <a:t> </a:t>
            </a:r>
            <a:endParaRPr lang="en-US" dirty="0" smtClean="0"/>
          </a:p>
          <a:p>
            <a:r>
              <a:rPr lang="fr-CA" b="1" dirty="0" smtClean="0"/>
              <a:t>Contrôle facultatif des connaissances :</a:t>
            </a:r>
            <a:r>
              <a:rPr lang="fr-CA" dirty="0" smtClean="0"/>
              <a:t> </a:t>
            </a:r>
          </a:p>
          <a:p>
            <a:r>
              <a:rPr lang="fr-CA" dirty="0" smtClean="0"/>
              <a:t>Q : Cette section a répertorié cinq causes de différences individuelles en matière de sensibilité à la fatigue. Nommez-en trois. </a:t>
            </a:r>
            <a:br>
              <a:rPr lang="fr-CA" dirty="0" smtClean="0"/>
            </a:br>
            <a:r>
              <a:rPr lang="fr-CA" dirty="0" smtClean="0"/>
              <a:t>R : Comportements associés au sommeil, problèmes de santé et condition physique, prise de médicaments, variations génétiques et présence d’un trouble du sommeil. </a:t>
            </a:r>
            <a:endParaRPr lang="en-US" dirty="0" smtClean="0"/>
          </a:p>
          <a:p>
            <a:pPr>
              <a:spcBef>
                <a:spcPct val="0"/>
              </a:spcBef>
            </a:pPr>
            <a:endParaRPr lang="en-US" dirty="0" smtClean="0"/>
          </a:p>
        </p:txBody>
      </p:sp>
      <p:sp>
        <p:nvSpPr>
          <p:cNvPr id="181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06D110-D792-4856-ACA1-3FC77D49B8E4}" type="slidenum">
              <a:rPr lang="en-US"/>
              <a:pPr fontAlgn="base">
                <a:spcBef>
                  <a:spcPct val="0"/>
                </a:spcBef>
                <a:spcAft>
                  <a:spcPct val="0"/>
                </a:spcAft>
                <a:defRPr/>
              </a:pPr>
              <a:t>118</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noTextEdit="1"/>
          </p:cNvSpPr>
          <p:nvPr>
            <p:ph type="sldImg"/>
          </p:nvPr>
        </p:nvSpPr>
        <p:spPr bwMode="auto">
          <a:noFill/>
          <a:ln>
            <a:solidFill>
              <a:srgbClr val="000000"/>
            </a:solidFill>
            <a:miter lim="800000"/>
            <a:headEnd/>
            <a:tailEnd/>
          </a:ln>
        </p:spPr>
      </p:sp>
      <p:sp>
        <p:nvSpPr>
          <p:cNvPr id="271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fr-CA" dirty="0" smtClean="0"/>
              <a:t>Bonne réponse : d.</a:t>
            </a:r>
            <a:endParaRPr lang="en-US" dirty="0" smtClean="0"/>
          </a:p>
        </p:txBody>
      </p:sp>
      <p:sp>
        <p:nvSpPr>
          <p:cNvPr id="1208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28B4EA-CE69-45D1-AB8E-DA28470EB968}" type="slidenum">
              <a:rPr lang="en-US" smtClean="0"/>
              <a:pPr fontAlgn="base">
                <a:spcBef>
                  <a:spcPct val="0"/>
                </a:spcBef>
                <a:spcAft>
                  <a:spcPct val="0"/>
                </a:spcAft>
                <a:defRPr/>
              </a:pPr>
              <a:t>119</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Il</a:t>
            </a:r>
            <a:r>
              <a:rPr lang="fr-CA" dirty="0" smtClean="0"/>
              <a:t> existe deux modalités principales de formation dans le PGF. Les diapositives PowerPoint sont conçues pour être utilisées en salle de classe, pour un enseignement traditionnel. Dans ce cadre, vous dirigerez les discussions de groupe et ferez passer des tests et des examens. Pour sa part, la formation en ligne est suivie par des personnes qui peuvent travailler seules ou en groupe avec plusieurs ordinateurs. Dans ce cas, le formateur les aide, les encadre et les dépanne. Plus tard, nous verrons brièvement une troisième modalité de formation, les </a:t>
            </a:r>
            <a:r>
              <a:rPr lang="fr-CA" i="1" dirty="0" err="1" smtClean="0"/>
              <a:t>webinaires</a:t>
            </a:r>
            <a:r>
              <a:rPr lang="fr-CA" dirty="0" smtClean="0"/>
              <a:t>, ou séminaires en ligne, qui allient des caractéristiques de la formation en salle de classe à des caractéristiques de la formation sur le Web. » </a:t>
            </a:r>
            <a:endParaRPr lang="en-US" dirty="0" smtClean="0"/>
          </a:p>
          <a:p>
            <a:pPr eaLnBrk="1" hangingPunct="1">
              <a:spcBef>
                <a:spcPct val="0"/>
              </a:spcBef>
            </a:pPr>
            <a:endParaRPr lang="en-US" dirty="0" smtClean="0"/>
          </a:p>
        </p:txBody>
      </p:sp>
      <p:sp>
        <p:nvSpPr>
          <p:cNvPr id="53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F2DA47-3FD5-4AC3-9A4D-C271409E5ECA}" type="slidenum">
              <a:rPr lang="en-US" smtClean="0"/>
              <a:pPr fontAlgn="base">
                <a:spcBef>
                  <a:spcPct val="0"/>
                </a:spcBef>
                <a:spcAft>
                  <a:spcPct val="0"/>
                </a:spcAft>
                <a:defRPr/>
              </a:pPr>
              <a:t>12</a:t>
            </a:fld>
            <a:endParaRPr lang="en-US"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p:cNvSpPr>
            <a:spLocks noGrp="1" noRot="1" noChangeAspect="1" noTextEdit="1"/>
          </p:cNvSpPr>
          <p:nvPr>
            <p:ph type="sldImg"/>
          </p:nvPr>
        </p:nvSpPr>
        <p:spPr bwMode="auto">
          <a:noFill/>
          <a:ln>
            <a:solidFill>
              <a:srgbClr val="000000"/>
            </a:solidFill>
            <a:miter lim="800000"/>
            <a:headEnd/>
            <a:tailEnd/>
          </a:ln>
        </p:spPr>
      </p:sp>
      <p:sp>
        <p:nvSpPr>
          <p:cNvPr id="273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t>
            </a:r>
            <a:r>
              <a:rPr lang="fr-CA" dirty="0" smtClean="0"/>
              <a:t>Bonne réponse : b.</a:t>
            </a:r>
            <a:endParaRPr lang="en-US" dirty="0" smtClean="0"/>
          </a:p>
        </p:txBody>
      </p:sp>
      <p:sp>
        <p:nvSpPr>
          <p:cNvPr id="122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067CBF-B075-4994-AAAD-C3BB203DF011}" type="slidenum">
              <a:rPr lang="en-US" smtClean="0"/>
              <a:pPr fontAlgn="base">
                <a:spcBef>
                  <a:spcPct val="0"/>
                </a:spcBef>
                <a:spcAft>
                  <a:spcPct val="0"/>
                </a:spcAft>
                <a:defRPr/>
              </a:pPr>
              <a:t>120</a:t>
            </a:fld>
            <a:endParaRPr lang="en-US" dirty="0"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bwMode="auto">
          <a:noFill/>
          <a:ln>
            <a:solidFill>
              <a:srgbClr val="000000"/>
            </a:solidFill>
            <a:miter lim="800000"/>
            <a:headEnd/>
            <a:tailEnd/>
          </a:ln>
        </p:spPr>
      </p:sp>
      <p:sp>
        <p:nvSpPr>
          <p:cNvPr id="275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a:t>
            </a:r>
            <a:r>
              <a:rPr lang="fr-CA" dirty="0" smtClean="0"/>
              <a:t>Bonne réponse : c.</a:t>
            </a:r>
            <a:endParaRPr lang="en-US" dirty="0" smtClean="0"/>
          </a:p>
        </p:txBody>
      </p:sp>
      <p:sp>
        <p:nvSpPr>
          <p:cNvPr id="124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99421C-78E7-413B-AE7F-E0F413FFAB36}" type="slidenum">
              <a:rPr lang="en-US" smtClean="0"/>
              <a:pPr fontAlgn="base">
                <a:spcBef>
                  <a:spcPct val="0"/>
                </a:spcBef>
                <a:spcAft>
                  <a:spcPct val="0"/>
                </a:spcAft>
                <a:defRPr/>
              </a:pPr>
              <a:t>121</a:t>
            </a:fld>
            <a:endParaRPr lang="en-US" dirty="0"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Image Placeholder 1"/>
          <p:cNvSpPr>
            <a:spLocks noGrp="1" noRot="1" noChangeAspect="1" noTextEdit="1"/>
          </p:cNvSpPr>
          <p:nvPr>
            <p:ph type="sldImg"/>
          </p:nvPr>
        </p:nvSpPr>
        <p:spPr bwMode="auto">
          <a:noFill/>
          <a:ln>
            <a:solidFill>
              <a:srgbClr val="000000"/>
            </a:solidFill>
            <a:miter lim="800000"/>
            <a:headEnd/>
            <a:tailEnd/>
          </a:ln>
        </p:spPr>
      </p:sp>
      <p:sp>
        <p:nvSpPr>
          <p:cNvPr id="277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a:t>
            </a:r>
            <a:r>
              <a:rPr lang="fr-CA" dirty="0" smtClean="0"/>
              <a:t>Bonne réponse : a.</a:t>
            </a:r>
            <a:endParaRPr lang="en-US" dirty="0" smtClean="0"/>
          </a:p>
        </p:txBody>
      </p:sp>
      <p:sp>
        <p:nvSpPr>
          <p:cNvPr id="126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1EBBEB-4346-4261-9C4B-E651D897355B}" type="slidenum">
              <a:rPr lang="en-US" smtClean="0"/>
              <a:pPr fontAlgn="base">
                <a:spcBef>
                  <a:spcPct val="0"/>
                </a:spcBef>
                <a:spcAft>
                  <a:spcPct val="0"/>
                </a:spcAft>
                <a:defRPr/>
              </a:pPr>
              <a:t>122</a:t>
            </a:fld>
            <a:endParaRPr lang="en-US" dirty="0"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noTextEdit="1"/>
          </p:cNvSpPr>
          <p:nvPr>
            <p:ph type="sldImg"/>
          </p:nvPr>
        </p:nvSpPr>
        <p:spPr bwMode="auto">
          <a:noFill/>
          <a:ln>
            <a:solidFill>
              <a:srgbClr val="000000"/>
            </a:solidFill>
            <a:miter lim="800000"/>
            <a:headEnd/>
            <a:tailEnd/>
          </a:ln>
        </p:spPr>
      </p:sp>
      <p:sp>
        <p:nvSpPr>
          <p:cNvPr id="279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fr-CA" dirty="0" smtClean="0"/>
              <a:t>Bonne réponse : c.</a:t>
            </a:r>
            <a:endParaRPr lang="en-US" dirty="0" smtClean="0"/>
          </a:p>
        </p:txBody>
      </p:sp>
      <p:sp>
        <p:nvSpPr>
          <p:cNvPr id="129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5EA283-856A-4716-BD12-1D4475C004DA}" type="slidenum">
              <a:rPr lang="en-US" smtClean="0"/>
              <a:pPr fontAlgn="base">
                <a:spcBef>
                  <a:spcPct val="0"/>
                </a:spcBef>
                <a:spcAft>
                  <a:spcPct val="0"/>
                </a:spcAft>
                <a:defRPr/>
              </a:pPr>
              <a:t>123</a:t>
            </a:fld>
            <a:endParaRPr lang="en-US" dirty="0"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noTextEdit="1"/>
          </p:cNvSpPr>
          <p:nvPr>
            <p:ph type="sldImg"/>
          </p:nvPr>
        </p:nvSpPr>
        <p:spPr bwMode="auto">
          <a:noFill/>
          <a:ln>
            <a:solidFill>
              <a:srgbClr val="000000"/>
            </a:solidFill>
            <a:miter lim="800000"/>
            <a:headEnd/>
            <a:tailEnd/>
          </a:ln>
        </p:spPr>
      </p:sp>
      <p:sp>
        <p:nvSpPr>
          <p:cNvPr id="281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b="1" dirty="0" smtClean="0"/>
              <a:t>Narration : « </a:t>
            </a:r>
            <a:r>
              <a:rPr lang="fr-CA" dirty="0" smtClean="0"/>
              <a:t>Cette leçon est une révision de la </a:t>
            </a:r>
            <a:r>
              <a:rPr lang="fr-CA" i="1" dirty="0" smtClean="0"/>
              <a:t>seconde</a:t>
            </a:r>
            <a:r>
              <a:rPr lang="fr-CA" dirty="0" smtClean="0"/>
              <a:t> moitié du </a:t>
            </a:r>
            <a:r>
              <a:rPr lang="fr-CA" smtClean="0"/>
              <a:t>module 3</a:t>
            </a:r>
            <a:r>
              <a:rPr lang="fr-CA" baseline="0" smtClean="0"/>
              <a:t> </a:t>
            </a:r>
            <a:r>
              <a:rPr lang="fr-CA" smtClean="0"/>
              <a:t>».</a:t>
            </a:r>
            <a:endParaRPr lang="en-US" dirty="0" smtClean="0"/>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ADC02A-2DC5-4266-8432-D2158A4902F4}" type="slidenum">
              <a:rPr lang="en-US" smtClean="0"/>
              <a:pPr fontAlgn="base">
                <a:spcBef>
                  <a:spcPct val="0"/>
                </a:spcBef>
                <a:spcAft>
                  <a:spcPct val="0"/>
                </a:spcAft>
                <a:defRPr/>
              </a:pPr>
              <a:t>124</a:t>
            </a:fld>
            <a:endParaRPr lang="en-US" dirty="0"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bwMode="auto">
          <a:noFill/>
          <a:ln>
            <a:solidFill>
              <a:srgbClr val="000000"/>
            </a:solidFill>
            <a:miter lim="800000"/>
            <a:headEnd/>
            <a:tailEnd/>
          </a:ln>
        </p:spPr>
      </p:sp>
      <p:sp>
        <p:nvSpPr>
          <p:cNvPr id="28365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encore une fois les leçons et les sujets traités dans le module 3. Ceux qui sont couverts dans la présente leçon sont soulignés. Passez quelques instants à les revoir. »  </a:t>
            </a:r>
            <a:endParaRPr lang="en-US" dirty="0" smtClean="0"/>
          </a:p>
          <a:p>
            <a:pPr eaLnBrk="1" hangingPunct="1">
              <a:spcBef>
                <a:spcPct val="0"/>
              </a:spcBef>
            </a:pPr>
            <a:endParaRPr lang="en-US" dirty="0" smtClean="0"/>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997D2B-97D1-484A-9E68-43D6CAF89962}" type="slidenum">
              <a:rPr lang="en-US" smtClean="0"/>
              <a:pPr fontAlgn="base">
                <a:spcBef>
                  <a:spcPct val="0"/>
                </a:spcBef>
                <a:spcAft>
                  <a:spcPct val="0"/>
                </a:spcAft>
                <a:defRPr/>
              </a:pPr>
              <a:t>125</a:t>
            </a:fld>
            <a:endParaRPr lang="en-US" dirty="0"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bwMode="auto">
          <a:noFill/>
          <a:ln>
            <a:solidFill>
              <a:srgbClr val="000000"/>
            </a:solidFill>
            <a:miter lim="800000"/>
            <a:headEnd/>
            <a:tailEnd/>
          </a:ln>
        </p:spPr>
      </p:sp>
      <p:sp>
        <p:nvSpPr>
          <p:cNvPr id="28569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Nous allons maintenant reprendre notre révision accélérée du module 3 en examinant toutes les diapositives de contenu des leçons 3 et 4 ainsi que de la conclusion. Au</a:t>
            </a:r>
            <a:r>
              <a:rPr lang="fr-CA" baseline="0" dirty="0" smtClean="0"/>
              <a:t> fil des diapositives, d</a:t>
            </a:r>
            <a:r>
              <a:rPr lang="fr-CA" dirty="0" smtClean="0"/>
              <a:t>es commentaires importants sur le contenu et des conseils pour un enseignement efficace seront donnés. La leçon se terminera par un questionnaire de cinq questions, et l’examen final du présent module inclura des questions sur le contenu du module 3. » </a:t>
            </a:r>
            <a:endParaRPr lang="en-US" dirty="0" smtClean="0"/>
          </a:p>
          <a:p>
            <a:r>
              <a:rPr lang="fr-CA" dirty="0" smtClean="0"/>
              <a:t> </a:t>
            </a:r>
            <a:endParaRPr lang="en-US" dirty="0" smtClean="0"/>
          </a:p>
          <a:p>
            <a:pPr eaLnBrk="1" hangingPunct="1">
              <a:spcBef>
                <a:spcPct val="0"/>
              </a:spcBef>
            </a:pPr>
            <a:endParaRPr lang="en-US" dirty="0" smtClean="0"/>
          </a:p>
        </p:txBody>
      </p:sp>
      <p:sp>
        <p:nvSpPr>
          <p:cNvPr id="135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B59EA4-ECC0-474B-88FB-AE65C6840389}" type="slidenum">
              <a:rPr lang="en-US" smtClean="0"/>
              <a:pPr fontAlgn="base">
                <a:spcBef>
                  <a:spcPct val="0"/>
                </a:spcBef>
                <a:spcAft>
                  <a:spcPct val="0"/>
                </a:spcAft>
                <a:defRPr/>
              </a:pPr>
              <a:t>126</a:t>
            </a:fld>
            <a:endParaRPr lang="en-US" dirty="0"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noTextEdit="1"/>
          </p:cNvSpPr>
          <p:nvPr>
            <p:ph type="sldImg"/>
          </p:nvPr>
        </p:nvSpPr>
        <p:spPr bwMode="auto">
          <a:noFill/>
          <a:ln>
            <a:solidFill>
              <a:srgbClr val="000000"/>
            </a:solidFill>
            <a:miter lim="800000"/>
            <a:headEnd/>
            <a:tailEnd/>
          </a:ln>
        </p:spPr>
      </p:sp>
      <p:sp>
        <p:nvSpPr>
          <p:cNvPr id="28774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leçon 3 traite de la santé, du bien-être, des drogues et des médicaments. » </a:t>
            </a:r>
            <a:endParaRPr lang="en-US" dirty="0" smtClean="0"/>
          </a:p>
        </p:txBody>
      </p:sp>
      <p:sp>
        <p:nvSpPr>
          <p:cNvPr id="193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FA26BC-1D67-4D82-94E3-A6D4CEA49646}" type="slidenum">
              <a:rPr lang="en-US"/>
              <a:pPr fontAlgn="base">
                <a:spcBef>
                  <a:spcPct val="0"/>
                </a:spcBef>
                <a:spcAft>
                  <a:spcPct val="0"/>
                </a:spcAft>
                <a:defRPr/>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bwMode="auto">
          <a:noFill/>
          <a:ln>
            <a:solidFill>
              <a:srgbClr val="000000"/>
            </a:solidFill>
            <a:miter lim="800000"/>
            <a:headEnd/>
            <a:tailEnd/>
          </a:ln>
        </p:spPr>
      </p:sp>
      <p:sp>
        <p:nvSpPr>
          <p:cNvPr id="28979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Commençons par la section “Santé et bien-être”. » </a:t>
            </a:r>
          </a:p>
          <a:p>
            <a:r>
              <a:rPr lang="fr-CA" dirty="0" smtClean="0"/>
              <a:t>______________</a:t>
            </a:r>
            <a:endParaRPr lang="en-US" dirty="0" smtClean="0"/>
          </a:p>
          <a:p>
            <a:r>
              <a:rPr lang="fr-CA" b="1" dirty="0" smtClean="0"/>
              <a:t>Complément d’information :</a:t>
            </a:r>
            <a:r>
              <a:rPr lang="fr-CA" dirty="0" smtClean="0"/>
              <a:t> </a:t>
            </a:r>
            <a:endParaRPr lang="en-US" dirty="0" smtClean="0"/>
          </a:p>
          <a:p>
            <a:r>
              <a:rPr lang="fr-CA" dirty="0" smtClean="0"/>
              <a:t>Objectifs d’apprentissage de cette section :</a:t>
            </a:r>
            <a:endParaRPr lang="en-US" dirty="0" smtClean="0"/>
          </a:p>
          <a:p>
            <a:r>
              <a:rPr lang="fr-CA" dirty="0" smtClean="0"/>
              <a:t>(S) Connaître les avantages d’avoir une bonne santé et de se sentir bien.</a:t>
            </a:r>
            <a:endParaRPr lang="en-US" dirty="0" smtClean="0"/>
          </a:p>
          <a:p>
            <a:r>
              <a:rPr lang="fr-CA" dirty="0" smtClean="0"/>
              <a:t>(S, A) Connaître les cinq éléments clés de son bien-être et leur accorder de l’importance.</a:t>
            </a:r>
            <a:endParaRPr lang="en-US" dirty="0" smtClean="0"/>
          </a:p>
          <a:p>
            <a:r>
              <a:rPr lang="fr-CA" dirty="0" smtClean="0"/>
              <a:t>(S) Connaître la prévalence approximative des menaces importantes pour la santé (ex. : surplus de poids, tabagisme) chez les conducteurs professionnels.</a:t>
            </a:r>
            <a:endParaRPr lang="en-US" dirty="0" smtClean="0"/>
          </a:p>
          <a:p>
            <a:r>
              <a:rPr lang="fr-CA" dirty="0" smtClean="0"/>
              <a:t>(S) Connaître les répercussions sociales et individuelles des comportements néfastes pour la santé (ex. : mauvaise alimentation, manque d’exercice, surplus de poids, tabagisme, stress, rapports tendus avec les autres).</a:t>
            </a:r>
            <a:endParaRPr lang="en-US" dirty="0" smtClean="0"/>
          </a:p>
          <a:p>
            <a:r>
              <a:rPr lang="fr-CA" dirty="0" smtClean="0"/>
              <a:t>(S) Connaître les comportements qui favorisent le bien-être (régime équilibré, exercice physique, poids santé, aucune consommation de tabac, bonne gestion du stress, relations agréables).</a:t>
            </a:r>
            <a:endParaRPr lang="en-US" dirty="0" smtClean="0"/>
          </a:p>
          <a:p>
            <a:r>
              <a:rPr lang="fr-CA" dirty="0" smtClean="0"/>
              <a:t>(S) Connaître les cinq étapes du changement d’un comportement.</a:t>
            </a:r>
            <a:endParaRPr lang="en-US" dirty="0" smtClean="0"/>
          </a:p>
          <a:p>
            <a:r>
              <a:rPr lang="fr-CA" dirty="0" smtClean="0"/>
              <a:t>(C) Utiliser ses connaissances de la santé et du bien-être pour gérer sa propre fatigue.</a:t>
            </a:r>
            <a:endParaRPr lang="en-US" dirty="0" smtClean="0"/>
          </a:p>
          <a:p>
            <a:r>
              <a:rPr lang="fr-CA" dirty="0" smtClean="0"/>
              <a:t>(A) Attacher de l’importance au bien-être et aux comportements qui le favorisent.</a:t>
            </a:r>
            <a:endParaRPr lang="en-US" dirty="0" smtClean="0"/>
          </a:p>
        </p:txBody>
      </p:sp>
      <p:sp>
        <p:nvSpPr>
          <p:cNvPr id="195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93163B-5E62-4021-8B67-388820F14B99}" type="slidenum">
              <a:rPr lang="en-US"/>
              <a:pPr fontAlgn="base">
                <a:spcBef>
                  <a:spcPct val="0"/>
                </a:spcBef>
                <a:spcAft>
                  <a:spcPct val="0"/>
                </a:spcAft>
                <a:defRPr/>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noTextEdit="1"/>
          </p:cNvSpPr>
          <p:nvPr>
            <p:ph type="sldImg"/>
          </p:nvPr>
        </p:nvSpPr>
        <p:spPr bwMode="auto">
          <a:noFill/>
          <a:ln>
            <a:solidFill>
              <a:srgbClr val="000000"/>
            </a:solidFill>
            <a:miter lim="800000"/>
            <a:headEnd/>
            <a:tailEnd/>
          </a:ln>
        </p:spPr>
      </p:sp>
      <p:sp>
        <p:nvSpPr>
          <p:cNvPr id="396291"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r>
              <a:rPr lang="fr-CA" sz="1100" b="1" dirty="0" smtClean="0"/>
              <a:t>Narration : </a:t>
            </a:r>
            <a:r>
              <a:rPr lang="fr-CA" sz="1100" b="0" dirty="0" smtClean="0"/>
              <a:t>« </a:t>
            </a:r>
            <a:r>
              <a:rPr lang="fr-CA" dirty="0" smtClean="0"/>
              <a:t>Quels sont les avantages de la santé et du bien-être? Nous souhaitons que les conducteurs s’approprient à la fois la problématique et les avantages d’une amélioration de leur santé et de leur bien-être. » </a:t>
            </a:r>
            <a:endParaRPr lang="en-US" sz="1100" dirty="0" smtClean="0"/>
          </a:p>
          <a:p>
            <a:r>
              <a:rPr lang="fr-CA" sz="1100" dirty="0" smtClean="0"/>
              <a:t>______________</a:t>
            </a:r>
            <a:endParaRPr lang="en-US" sz="1100" dirty="0" smtClean="0"/>
          </a:p>
          <a:p>
            <a:r>
              <a:rPr lang="fr-CA" sz="1100" b="1" dirty="0" smtClean="0"/>
              <a:t>Complément d’information :</a:t>
            </a:r>
            <a:endParaRPr lang="en-US" sz="1100" b="1" dirty="0" smtClean="0"/>
          </a:p>
          <a:p>
            <a:r>
              <a:rPr lang="fr-CA" sz="1100" dirty="0" smtClean="0"/>
              <a:t>Étude citée : Roberts et York (2000), une étude commanditée aux États-Unis par le ministère des Transports et réalisée par le National </a:t>
            </a:r>
            <a:r>
              <a:rPr lang="fr-CA" sz="1100" dirty="0" err="1" smtClean="0"/>
              <a:t>Private</a:t>
            </a:r>
            <a:r>
              <a:rPr lang="fr-CA" sz="1100" dirty="0" smtClean="0"/>
              <a:t> Truck Council (NPTC).</a:t>
            </a:r>
            <a:endParaRPr lang="en-US" sz="1100" dirty="0" smtClean="0"/>
          </a:p>
          <a:p>
            <a:r>
              <a:rPr lang="fr-CA" sz="1100" dirty="0" smtClean="0"/>
              <a:t>Exemples de statistiques données dans le rapport :</a:t>
            </a:r>
            <a:endParaRPr lang="en-US" sz="1100" dirty="0" smtClean="0"/>
          </a:p>
          <a:p>
            <a:r>
              <a:rPr lang="fr-CA" sz="1100" dirty="0" smtClean="0"/>
              <a:t>Tabac : environ 50 % des conducteurs professionnels fument, comparativement à environ 25 % de l’ensemble de la population.</a:t>
            </a:r>
            <a:endParaRPr lang="en-US" sz="1100" dirty="0" smtClean="0"/>
          </a:p>
          <a:p>
            <a:r>
              <a:rPr lang="fr-CA" sz="1100" dirty="0" smtClean="0"/>
              <a:t>Embonpoint (surpoids) : plus de 70 % des conducteurs font de l’embonpoint, comparativement à environ 32 % de l’ensemble de la population (en 1994; le pourcentage est supérieur de nos jours).</a:t>
            </a:r>
            <a:endParaRPr lang="en-US" sz="1100" dirty="0" smtClean="0"/>
          </a:p>
          <a:p>
            <a:r>
              <a:rPr lang="fr-CA" sz="1100" dirty="0" smtClean="0"/>
              <a:t>Hypertension : environ 44 % des conducteurs font de l’hypertension, comparativement à environ 26 % de l’ensemble de la population.</a:t>
            </a:r>
            <a:endParaRPr lang="en-US" sz="1100" dirty="0" smtClean="0"/>
          </a:p>
          <a:p>
            <a:r>
              <a:rPr lang="fr-CA" sz="1100" dirty="0" smtClean="0"/>
              <a:t> </a:t>
            </a:r>
            <a:endParaRPr lang="en-US" sz="1100" dirty="0" smtClean="0"/>
          </a:p>
          <a:p>
            <a:r>
              <a:rPr lang="fr-CA" sz="1100" dirty="0" smtClean="0"/>
              <a:t>Données préliminaires d’un sondage du National Institute for </a:t>
            </a:r>
            <a:r>
              <a:rPr lang="fr-CA" sz="1100" dirty="0" err="1" smtClean="0"/>
              <a:t>Occupational</a:t>
            </a:r>
            <a:r>
              <a:rPr lang="fr-CA" sz="1100" dirty="0" smtClean="0"/>
              <a:t> </a:t>
            </a:r>
            <a:r>
              <a:rPr lang="fr-CA" sz="1100" dirty="0" err="1" smtClean="0"/>
              <a:t>Safety</a:t>
            </a:r>
            <a:r>
              <a:rPr lang="fr-CA" sz="1100" dirty="0" smtClean="0"/>
              <a:t> and </a:t>
            </a:r>
            <a:r>
              <a:rPr lang="fr-CA" sz="1100" dirty="0" err="1" smtClean="0"/>
              <a:t>Health</a:t>
            </a:r>
            <a:r>
              <a:rPr lang="fr-CA" sz="1100" dirty="0" smtClean="0"/>
              <a:t> (NIOSH) (2011) :</a:t>
            </a:r>
            <a:endParaRPr lang="en-US" sz="1100" dirty="0" smtClean="0"/>
          </a:p>
          <a:p>
            <a:r>
              <a:rPr lang="fr-CA" sz="1100" dirty="0" smtClean="0"/>
              <a:t>Tabac : 46 % des conducteurs professionnels fument, comparativement à environ 21 % de la population américaine.</a:t>
            </a:r>
            <a:endParaRPr lang="en-US" sz="1100" dirty="0" smtClean="0"/>
          </a:p>
          <a:p>
            <a:r>
              <a:rPr lang="fr-CA" sz="1100" dirty="0" smtClean="0"/>
              <a:t>Obésité : 65 % des conducteurs sont obèses, comparativement à 34 % de la population américaine.</a:t>
            </a:r>
            <a:endParaRPr lang="en-US" sz="1100" dirty="0" smtClean="0"/>
          </a:p>
          <a:p>
            <a:r>
              <a:rPr lang="fr-CA" sz="1100" dirty="0" smtClean="0"/>
              <a:t>Santé « passable » ou « médiocre » (autoévaluation) : 18 % des conducteurs, comparativement à 10 % de la population.</a:t>
            </a:r>
            <a:endParaRPr lang="en-US" sz="1100" dirty="0" smtClean="0"/>
          </a:p>
          <a:p>
            <a:r>
              <a:rPr lang="fr-CA" sz="1100" dirty="0" smtClean="0"/>
              <a:t>Diabète : 14 % des conducteurs font du diabète, comparativement à 8 % de la population.</a:t>
            </a:r>
            <a:endParaRPr lang="en-US" sz="1100" dirty="0" smtClean="0"/>
          </a:p>
          <a:p>
            <a:r>
              <a:rPr lang="fr-CA" sz="1100" dirty="0" smtClean="0"/>
              <a:t> </a:t>
            </a:r>
            <a:endParaRPr lang="en-US" sz="1100" dirty="0" smtClean="0"/>
          </a:p>
        </p:txBody>
      </p:sp>
      <p:sp>
        <p:nvSpPr>
          <p:cNvPr id="197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A97013-D448-40DC-9CB2-EE8328EC999A}" type="slidenum">
              <a:rPr lang="en-US"/>
              <a:pPr fontAlgn="base">
                <a:spcBef>
                  <a:spcPct val="0"/>
                </a:spcBef>
                <a:spcAft>
                  <a:spcPct val="0"/>
                </a:spcAft>
                <a:defRPr/>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section couvre les exigences à l’égard du formateur et ses responsabilités. Pour être efficace en tant que formateur, vous devez posséder une certaine expérience et un grand nombre de compétences générales. Il existe de plus des exigences particulières liées aux modules du PGF. Une fois que vous serez qualifié et prêt, vous aurez plusieurs responsabilités. »</a:t>
            </a:r>
            <a:endParaRPr lang="en-US" dirty="0" smtClean="0"/>
          </a:p>
          <a:p>
            <a:r>
              <a:rPr lang="fr-CA" dirty="0" smtClean="0"/>
              <a:t>_____________________</a:t>
            </a:r>
            <a:endParaRPr lang="en-US" dirty="0" smtClean="0"/>
          </a:p>
          <a:p>
            <a:r>
              <a:rPr lang="fr-CA" dirty="0" smtClean="0"/>
              <a:t>Objectifs d’apprentissage de la section :</a:t>
            </a:r>
            <a:endParaRPr lang="en-US" dirty="0" smtClean="0"/>
          </a:p>
          <a:p>
            <a:r>
              <a:rPr lang="fr-CA" dirty="0" smtClean="0"/>
              <a:t>(S) Connaître l’expérience et les compétences générales nécessaires au formateur efficace.</a:t>
            </a:r>
            <a:endParaRPr lang="en-US" dirty="0" smtClean="0"/>
          </a:p>
          <a:p>
            <a:r>
              <a:rPr lang="fr-CA" dirty="0" smtClean="0"/>
              <a:t>(S) Connaître les exigences propres aux formateurs du PNAGF.</a:t>
            </a:r>
            <a:endParaRPr lang="en-US" dirty="0" smtClean="0"/>
          </a:p>
          <a:p>
            <a:r>
              <a:rPr lang="fr-CA" dirty="0" smtClean="0"/>
              <a:t>(S) Connaître les rôles et les responsabilités du formateur dans la formation en groupe et individuelle sur le Web.</a:t>
            </a:r>
            <a:endParaRPr lang="en-US" dirty="0" smtClean="0"/>
          </a:p>
          <a:p>
            <a:r>
              <a:rPr lang="fr-CA" dirty="0" smtClean="0"/>
              <a:t>(A) Accepter la nécessité de devenir un expert sur le sujet de la fatigue.</a:t>
            </a:r>
            <a:endParaRPr lang="en-US" dirty="0" smtClean="0"/>
          </a:p>
          <a:p>
            <a:r>
              <a:rPr lang="fr-CA" dirty="0" smtClean="0"/>
              <a:t>(A) Accepter la nécessité de développer et d’utiliser activement ses compétences de formateur.</a:t>
            </a:r>
            <a:endParaRPr lang="en-US" dirty="0" smtClean="0"/>
          </a:p>
        </p:txBody>
      </p:sp>
      <p:sp>
        <p:nvSpPr>
          <p:cNvPr id="55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11003C-B489-4BE4-8AE0-6087ACD69CD5}" type="slidenum">
              <a:rPr lang="en-US" smtClean="0"/>
              <a:pPr fontAlgn="base">
                <a:spcBef>
                  <a:spcPct val="0"/>
                </a:spcBef>
                <a:spcAft>
                  <a:spcPct val="0"/>
                </a:spcAft>
                <a:defRPr/>
              </a:pPr>
              <a:t>13</a:t>
            </a:fld>
            <a:endParaRPr lang="en-US" dirty="0"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noTextEdit="1"/>
          </p:cNvSpPr>
          <p:nvPr>
            <p:ph type="sldImg"/>
          </p:nvPr>
        </p:nvSpPr>
        <p:spPr bwMode="auto">
          <a:noFill/>
          <a:ln>
            <a:solidFill>
              <a:srgbClr val="000000"/>
            </a:solidFill>
            <a:miter lim="800000"/>
            <a:headEnd/>
            <a:tailEnd/>
          </a:ln>
        </p:spPr>
      </p:sp>
      <p:sp>
        <p:nvSpPr>
          <p:cNvPr id="293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 </a:t>
            </a:r>
            <a:r>
              <a:rPr lang="fr-CA" b="0" dirty="0" smtClean="0"/>
              <a:t>« </a:t>
            </a:r>
            <a:r>
              <a:rPr lang="fr-CA" dirty="0" smtClean="0"/>
              <a:t>Les cinq piliers du bien-être sont traités séparément dans les diapositives qui suivent. » </a:t>
            </a:r>
            <a:endParaRPr lang="en-US" dirty="0" smtClean="0"/>
          </a:p>
        </p:txBody>
      </p:sp>
      <p:sp>
        <p:nvSpPr>
          <p:cNvPr id="199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D2FACE-D7B5-41FC-BC98-CF09B7DECAD1}" type="slidenum">
              <a:rPr lang="en-US"/>
              <a:pPr fontAlgn="base">
                <a:spcBef>
                  <a:spcPct val="0"/>
                </a:spcBef>
                <a:spcAft>
                  <a:spcPct val="0"/>
                </a:spcAft>
                <a:defRPr/>
              </a:pPr>
              <a:t>130</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bwMode="auto">
          <a:noFill/>
          <a:ln>
            <a:solidFill>
              <a:srgbClr val="000000"/>
            </a:solidFill>
            <a:miter lim="800000"/>
            <a:headEnd/>
            <a:tailEnd/>
          </a:ln>
        </p:spPr>
      </p:sp>
      <p:sp>
        <p:nvSpPr>
          <p:cNvPr id="29593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On trouve ici quelques faits et quelques stratégies d’amélioration concernant le régime alimentaire et la nutrition ainsi que d’autres piliers du bien-être. » </a:t>
            </a:r>
          </a:p>
          <a:p>
            <a:r>
              <a:rPr lang="fr-CA" dirty="0" smtClean="0"/>
              <a:t>______________</a:t>
            </a:r>
            <a:endParaRPr lang="en-US" dirty="0" smtClean="0"/>
          </a:p>
          <a:p>
            <a:r>
              <a:rPr lang="fr-CA" b="1" dirty="0" smtClean="0"/>
              <a:t>Sondage cité :</a:t>
            </a:r>
            <a:r>
              <a:rPr lang="fr-CA" dirty="0" smtClean="0"/>
              <a:t> Holmes </a:t>
            </a:r>
            <a:r>
              <a:rPr lang="fr-CA" i="1" dirty="0" smtClean="0"/>
              <a:t>et al</a:t>
            </a:r>
            <a:r>
              <a:rPr lang="fr-CA" dirty="0" smtClean="0"/>
              <a:t>. (1996), dans </a:t>
            </a:r>
            <a:r>
              <a:rPr lang="fr-CA" dirty="0" err="1" smtClean="0"/>
              <a:t>Krueger</a:t>
            </a:r>
            <a:r>
              <a:rPr lang="fr-CA" dirty="0" smtClean="0"/>
              <a:t> </a:t>
            </a:r>
            <a:r>
              <a:rPr lang="fr-CA" i="1" dirty="0" smtClean="0"/>
              <a:t>et al</a:t>
            </a:r>
            <a:r>
              <a:rPr lang="fr-CA" dirty="0" smtClean="0"/>
              <a:t>. (2007).</a:t>
            </a:r>
            <a:endParaRPr lang="en-US" dirty="0" smtClean="0"/>
          </a:p>
          <a:p>
            <a:r>
              <a:rPr lang="fr-CA" dirty="0" smtClean="0"/>
              <a:t> </a:t>
            </a:r>
            <a:endParaRPr lang="en-US" dirty="0" smtClean="0"/>
          </a:p>
          <a:p>
            <a:pPr>
              <a:spcBef>
                <a:spcPct val="0"/>
              </a:spcBef>
            </a:pPr>
            <a:endParaRPr lang="en-US" dirty="0" smtClean="0"/>
          </a:p>
          <a:p>
            <a:pPr>
              <a:spcBef>
                <a:spcPct val="0"/>
              </a:spcBef>
            </a:pPr>
            <a:endParaRPr lang="en-US" dirty="0" smtClean="0"/>
          </a:p>
        </p:txBody>
      </p:sp>
      <p:sp>
        <p:nvSpPr>
          <p:cNvPr id="201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BA52BE-D6A4-4C88-8582-3F4E477414CA}" type="slidenum">
              <a:rPr lang="en-US"/>
              <a:pPr fontAlgn="base">
                <a:spcBef>
                  <a:spcPct val="0"/>
                </a:spcBef>
                <a:spcAft>
                  <a:spcPct val="0"/>
                </a:spcAft>
                <a:defRPr/>
              </a:pPr>
              <a:t>131</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noTextEdit="1"/>
          </p:cNvSpPr>
          <p:nvPr>
            <p:ph type="sldImg"/>
          </p:nvPr>
        </p:nvSpPr>
        <p:spPr bwMode="auto">
          <a:noFill/>
          <a:ln>
            <a:solidFill>
              <a:srgbClr val="000000"/>
            </a:solidFill>
            <a:miter lim="800000"/>
            <a:headEnd/>
            <a:tailEnd/>
          </a:ln>
        </p:spPr>
      </p:sp>
      <p:sp>
        <p:nvSpPr>
          <p:cNvPr id="29798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Quelques objectifs simples et précis de changement des comportements sont proposés. Demandez aux conducteurs s’ils font un réel effort pour manger davantage de fruits et de légumes. Est-ce que cela fonctionne? » </a:t>
            </a:r>
            <a:endParaRPr lang="en-US" dirty="0" smtClean="0"/>
          </a:p>
        </p:txBody>
      </p:sp>
      <p:sp>
        <p:nvSpPr>
          <p:cNvPr id="203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C5B919-D33B-4ED0-B956-27F755DA9807}" type="slidenum">
              <a:rPr lang="en-US"/>
              <a:pPr fontAlgn="base">
                <a:spcBef>
                  <a:spcPct val="0"/>
                </a:spcBef>
                <a:spcAft>
                  <a:spcPct val="0"/>
                </a:spcAft>
                <a:defRPr/>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noTextEdit="1"/>
          </p:cNvSpPr>
          <p:nvPr>
            <p:ph type="sldImg"/>
          </p:nvPr>
        </p:nvSpPr>
        <p:spPr bwMode="auto">
          <a:noFill/>
          <a:ln>
            <a:solidFill>
              <a:srgbClr val="000000"/>
            </a:solidFill>
            <a:miter lim="800000"/>
            <a:headEnd/>
            <a:tailEnd/>
          </a:ln>
        </p:spPr>
      </p:sp>
      <p:sp>
        <p:nvSpPr>
          <p:cNvPr id="30003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conduite d’un véhicule lourd est une activité habituellement sédentaire, et le manque d’exercice est une préoccupation majeure des conducteurs. L’exercice cardiovasculaire est particulièrement important, mais les conducteurs ont également besoin de faire des séances de musculation. » </a:t>
            </a:r>
          </a:p>
          <a:p>
            <a:r>
              <a:rPr lang="fr-CA" dirty="0" smtClean="0"/>
              <a:t>______________</a:t>
            </a:r>
            <a:endParaRPr lang="en-US" dirty="0" smtClean="0"/>
          </a:p>
          <a:p>
            <a:r>
              <a:rPr lang="fr-CA" dirty="0" smtClean="0"/>
              <a:t>Recommandations relatives à l’exercice faites par les </a:t>
            </a:r>
            <a:r>
              <a:rPr lang="fr-CA" dirty="0" err="1" smtClean="0"/>
              <a:t>Centers</a:t>
            </a:r>
            <a:r>
              <a:rPr lang="fr-CA" dirty="0" smtClean="0"/>
              <a:t> for </a:t>
            </a:r>
            <a:r>
              <a:rPr lang="fr-CA" dirty="0" err="1" smtClean="0"/>
              <a:t>Disease</a:t>
            </a:r>
            <a:r>
              <a:rPr lang="fr-CA" dirty="0" smtClean="0"/>
              <a:t> Control and </a:t>
            </a:r>
            <a:r>
              <a:rPr lang="fr-CA" dirty="0" err="1" smtClean="0"/>
              <a:t>Prevention</a:t>
            </a:r>
            <a:r>
              <a:rPr lang="fr-CA" dirty="0" smtClean="0"/>
              <a:t> (centres américains pour la prévention et le contrôle de la maladie). </a:t>
            </a:r>
            <a:endParaRPr lang="en-US" dirty="0" smtClean="0"/>
          </a:p>
          <a:p>
            <a:pPr>
              <a:spcBef>
                <a:spcPct val="0"/>
              </a:spcBef>
            </a:pPr>
            <a:endParaRPr lang="en-US" dirty="0" smtClean="0"/>
          </a:p>
        </p:txBody>
      </p:sp>
      <p:sp>
        <p:nvSpPr>
          <p:cNvPr id="205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39BBB0-9BA6-4369-A400-1C91978D32F5}" type="slidenum">
              <a:rPr lang="en-US"/>
              <a:pPr fontAlgn="base">
                <a:spcBef>
                  <a:spcPct val="0"/>
                </a:spcBef>
                <a:spcAft>
                  <a:spcPct val="0"/>
                </a:spcAft>
                <a:defRPr/>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noTextEdit="1"/>
          </p:cNvSpPr>
          <p:nvPr>
            <p:ph type="sldImg"/>
          </p:nvPr>
        </p:nvSpPr>
        <p:spPr bwMode="auto">
          <a:noFill/>
          <a:ln>
            <a:solidFill>
              <a:srgbClr val="000000"/>
            </a:solidFill>
            <a:miter lim="800000"/>
            <a:headEnd/>
            <a:tailEnd/>
          </a:ln>
        </p:spPr>
      </p:sp>
      <p:sp>
        <p:nvSpPr>
          <p:cNvPr id="30208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quelques stratégies pour faire plus d’exercice. Est-ce que, parmi les participants, certains tiennent un registre de leurs exercices? Tenir un registre est un geste de départ très important. » </a:t>
            </a:r>
          </a:p>
          <a:p>
            <a:r>
              <a:rPr lang="fr-CA" dirty="0" smtClean="0"/>
              <a:t>______________</a:t>
            </a:r>
            <a:endParaRPr lang="en-US" dirty="0" smtClean="0"/>
          </a:p>
          <a:p>
            <a:r>
              <a:rPr lang="fr-CA" b="1" dirty="0" smtClean="0"/>
              <a:t>Complément d’information :</a:t>
            </a:r>
            <a:r>
              <a:rPr lang="fr-CA" dirty="0" smtClean="0"/>
              <a:t> Faire le tour d’une semi-remorque 50 fois = 3 km!</a:t>
            </a:r>
            <a:endParaRPr lang="en-US" dirty="0" smtClean="0"/>
          </a:p>
          <a:p>
            <a:r>
              <a:rPr lang="fr-CA" dirty="0" smtClean="0"/>
              <a:t> </a:t>
            </a:r>
            <a:endParaRPr lang="en-US" dirty="0" smtClean="0"/>
          </a:p>
          <a:p>
            <a:pPr>
              <a:spcBef>
                <a:spcPct val="0"/>
              </a:spcBef>
            </a:pPr>
            <a:endParaRPr lang="en-US" b="1" dirty="0" smtClean="0">
              <a:solidFill>
                <a:srgbClr val="002060"/>
              </a:solidFill>
            </a:endParaRPr>
          </a:p>
          <a:p>
            <a:pPr>
              <a:spcBef>
                <a:spcPct val="0"/>
              </a:spcBef>
            </a:pPr>
            <a:endParaRPr lang="en-US" dirty="0" smtClean="0"/>
          </a:p>
        </p:txBody>
      </p:sp>
      <p:sp>
        <p:nvSpPr>
          <p:cNvPr id="207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2F4809-B86F-495D-87D2-D5E4CDF61ACE}" type="slidenum">
              <a:rPr lang="en-US"/>
              <a:pPr fontAlgn="base">
                <a:spcBef>
                  <a:spcPct val="0"/>
                </a:spcBef>
                <a:spcAft>
                  <a:spcPct val="0"/>
                </a:spcAft>
                <a:defRPr/>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noTextEdi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Vous trouverez ici des statistiques sur le poids des conducteurs et sur les effets d’un excédent de poids. Si les participants veulent calculer leur propre IMC, vous pouvez les aider à faire le calcul. » </a:t>
            </a:r>
          </a:p>
          <a:p>
            <a:r>
              <a:rPr lang="fr-CA" dirty="0" smtClean="0"/>
              <a:t>______________</a:t>
            </a:r>
            <a:endParaRPr lang="en-US" dirty="0" smtClean="0"/>
          </a:p>
          <a:p>
            <a:r>
              <a:rPr lang="fr-CA" b="1" dirty="0" smtClean="0"/>
              <a:t>Études sur le poids :</a:t>
            </a:r>
            <a:r>
              <a:rPr lang="fr-CA" dirty="0" smtClean="0"/>
              <a:t> </a:t>
            </a:r>
            <a:r>
              <a:rPr lang="fr-CA" dirty="0" err="1" smtClean="0"/>
              <a:t>Korelitz</a:t>
            </a:r>
            <a:r>
              <a:rPr lang="fr-CA" dirty="0" smtClean="0"/>
              <a:t> </a:t>
            </a:r>
            <a:r>
              <a:rPr lang="fr-CA" i="1" dirty="0" smtClean="0"/>
              <a:t>et al</a:t>
            </a:r>
            <a:r>
              <a:rPr lang="fr-CA" dirty="0" smtClean="0"/>
              <a:t>. (1993); </a:t>
            </a:r>
            <a:r>
              <a:rPr lang="fr-CA" dirty="0" err="1" smtClean="0"/>
              <a:t>Hickman</a:t>
            </a:r>
            <a:r>
              <a:rPr lang="fr-CA" dirty="0" smtClean="0"/>
              <a:t> </a:t>
            </a:r>
            <a:r>
              <a:rPr lang="fr-CA" i="1" dirty="0" smtClean="0"/>
              <a:t>et al.</a:t>
            </a:r>
            <a:r>
              <a:rPr lang="fr-CA" dirty="0" smtClean="0"/>
              <a:t> (sous presse).</a:t>
            </a:r>
            <a:endParaRPr lang="en-US" dirty="0" smtClean="0"/>
          </a:p>
          <a:p>
            <a:r>
              <a:rPr lang="fr-CA" b="1" dirty="0" smtClean="0"/>
              <a:t>Complément d’information :</a:t>
            </a:r>
            <a:r>
              <a:rPr lang="fr-CA" dirty="0" smtClean="0"/>
              <a:t> Selon les données préliminaires d’une enquête du National Institute for </a:t>
            </a:r>
            <a:r>
              <a:rPr lang="fr-CA" dirty="0" err="1" smtClean="0"/>
              <a:t>Occupational</a:t>
            </a:r>
            <a:r>
              <a:rPr lang="fr-CA" dirty="0" smtClean="0"/>
              <a:t> </a:t>
            </a:r>
            <a:r>
              <a:rPr lang="fr-CA" dirty="0" err="1" smtClean="0"/>
              <a:t>Safety</a:t>
            </a:r>
            <a:r>
              <a:rPr lang="fr-CA" dirty="0" smtClean="0"/>
              <a:t> and </a:t>
            </a:r>
            <a:r>
              <a:rPr lang="fr-CA" dirty="0" err="1" smtClean="0"/>
              <a:t>Health</a:t>
            </a:r>
            <a:r>
              <a:rPr lang="fr-CA" dirty="0" smtClean="0"/>
              <a:t> (NIOSH) faite en 2011, les pourcentages de conducteurs faisant de l’embonpoint et obèses seraient même plus élevés : 89 % feraient de l’embonpoint, comparativement à 68 % de l’ensemble des adultes américains; 65 % seraient obèses, comparativement à 34 % de l’ensemble des adultes américains.</a:t>
            </a:r>
            <a:endParaRPr lang="en-US" dirty="0" smtClean="0"/>
          </a:p>
          <a:p>
            <a:r>
              <a:rPr lang="fr-CA" dirty="0" smtClean="0"/>
              <a:t>Déterminer l’IMC est facile, il suffit de diviser le poids en kilogrammes par la taille en mètres au carré.</a:t>
            </a:r>
            <a:endParaRPr lang="en-US" dirty="0" smtClean="0"/>
          </a:p>
          <a:p>
            <a:r>
              <a:rPr lang="fr-CA" dirty="0" smtClean="0"/>
              <a:t>Les conducteurs obèses ont tendance à ne pas attacher leur ceinture de sécurité, qu’ils trouvent inconfortable. Ils prennent donc un risque encore plus grand.</a:t>
            </a:r>
            <a:endParaRPr lang="en-US" dirty="0" smtClean="0"/>
          </a:p>
          <a:p>
            <a:r>
              <a:rPr lang="fr-CA" b="1" dirty="0" smtClean="0"/>
              <a:t>Source :</a:t>
            </a:r>
            <a:r>
              <a:rPr lang="fr-CA" dirty="0" smtClean="0"/>
              <a:t> </a:t>
            </a:r>
            <a:r>
              <a:rPr lang="fr-CA" dirty="0" err="1" smtClean="0"/>
              <a:t>Wiegand</a:t>
            </a:r>
            <a:r>
              <a:rPr lang="fr-CA" dirty="0" smtClean="0"/>
              <a:t> </a:t>
            </a:r>
            <a:r>
              <a:rPr lang="fr-CA" i="1" dirty="0" smtClean="0"/>
              <a:t>et al.</a:t>
            </a:r>
            <a:r>
              <a:rPr lang="fr-CA" dirty="0" smtClean="0"/>
              <a:t> (2008).</a:t>
            </a:r>
            <a:endParaRPr lang="en-US" dirty="0" smtClean="0"/>
          </a:p>
          <a:p>
            <a:pPr>
              <a:spcBef>
                <a:spcPct val="0"/>
              </a:spcBef>
            </a:pPr>
            <a:endParaRPr lang="en-US" dirty="0" smtClean="0"/>
          </a:p>
        </p:txBody>
      </p:sp>
      <p:sp>
        <p:nvSpPr>
          <p:cNvPr id="209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BEDE0B-FCB2-4F45-A2FD-9FBD7C8CD7DB}" type="slidenum">
              <a:rPr lang="en-US"/>
              <a:pPr fontAlgn="base">
                <a:spcBef>
                  <a:spcPct val="0"/>
                </a:spcBef>
                <a:spcAft>
                  <a:spcPct val="0"/>
                </a:spcAft>
                <a:defRPr/>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noTextEdit="1"/>
          </p:cNvSpPr>
          <p:nvPr>
            <p:ph type="sldImg"/>
          </p:nvPr>
        </p:nvSpPr>
        <p:spPr bwMode="auto">
          <a:noFill/>
          <a:ln>
            <a:solidFill>
              <a:srgbClr val="000000"/>
            </a:solidFill>
            <a:miter lim="800000"/>
            <a:headEnd/>
            <a:tailEnd/>
          </a:ln>
        </p:spPr>
      </p:sp>
      <p:sp>
        <p:nvSpPr>
          <p:cNvPr id="30617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Lorsqu’une personne fume ou consomme d’autres produits du tabac, arrêter devrait être sa priorité de santé numéro un. » </a:t>
            </a:r>
          </a:p>
          <a:p>
            <a:r>
              <a:rPr lang="fr-CA" dirty="0" smtClean="0"/>
              <a:t>______________</a:t>
            </a:r>
            <a:endParaRPr lang="en-US" dirty="0" smtClean="0"/>
          </a:p>
          <a:p>
            <a:r>
              <a:rPr lang="fr-CA" b="1" dirty="0" smtClean="0"/>
              <a:t>Complément d’information :</a:t>
            </a:r>
            <a:r>
              <a:rPr lang="fr-CA" dirty="0" smtClean="0"/>
              <a:t> Selon les données préliminaires d’un sondage du National Institute for </a:t>
            </a:r>
            <a:r>
              <a:rPr lang="fr-CA" dirty="0" err="1" smtClean="0"/>
              <a:t>Occupational</a:t>
            </a:r>
            <a:r>
              <a:rPr lang="fr-CA" dirty="0" smtClean="0"/>
              <a:t> </a:t>
            </a:r>
            <a:r>
              <a:rPr lang="fr-CA" dirty="0" err="1" smtClean="0"/>
              <a:t>Safety</a:t>
            </a:r>
            <a:r>
              <a:rPr lang="fr-CA" dirty="0" smtClean="0"/>
              <a:t> and </a:t>
            </a:r>
            <a:r>
              <a:rPr lang="fr-CA" dirty="0" err="1" smtClean="0"/>
              <a:t>Health</a:t>
            </a:r>
            <a:r>
              <a:rPr lang="fr-CA" dirty="0" smtClean="0"/>
              <a:t> (2011), 46 % des conducteurs sont des fumeurs, par rapport à 21 % de l’ensemble des adultes américains. Selon un autre sondage réalisé auprès de 3 000 camionneurs par </a:t>
            </a:r>
            <a:r>
              <a:rPr lang="fr-CA" dirty="0" err="1" smtClean="0"/>
              <a:t>Korelitz</a:t>
            </a:r>
            <a:r>
              <a:rPr lang="fr-CA" dirty="0" smtClean="0"/>
              <a:t> </a:t>
            </a:r>
            <a:r>
              <a:rPr lang="fr-CA" i="1" dirty="0" smtClean="0"/>
              <a:t>et al.</a:t>
            </a:r>
            <a:r>
              <a:rPr lang="fr-CA" dirty="0" smtClean="0"/>
              <a:t> (1993), 54 % sont fumeurs, comparativement à 28 % de tous les hommes et 25 % de toutes les femmes aux États-Unis. </a:t>
            </a:r>
            <a:endParaRPr lang="en-US" dirty="0" smtClean="0"/>
          </a:p>
          <a:p>
            <a:r>
              <a:rPr lang="fr-CA" dirty="0" smtClean="0"/>
              <a:t>Source des données relatives aux frais médicaux : American Lung Association.</a:t>
            </a:r>
            <a:endParaRPr lang="en-US" dirty="0" smtClean="0"/>
          </a:p>
          <a:p>
            <a:endParaRPr lang="en-US" dirty="0" smtClean="0"/>
          </a:p>
          <a:p>
            <a:r>
              <a:rPr lang="fr-CA" dirty="0" smtClean="0"/>
              <a:t> </a:t>
            </a:r>
            <a:endParaRPr lang="en-US" dirty="0" smtClean="0"/>
          </a:p>
          <a:p>
            <a:r>
              <a:rPr lang="fr-CA" dirty="0" smtClean="0"/>
              <a:t> </a:t>
            </a:r>
            <a:endParaRPr lang="en-US" dirty="0" smtClean="0"/>
          </a:p>
          <a:p>
            <a:pPr>
              <a:spcBef>
                <a:spcPct val="0"/>
              </a:spcBef>
            </a:pPr>
            <a:r>
              <a:rPr lang="en-US" dirty="0" smtClean="0"/>
              <a:t> </a:t>
            </a:r>
            <a:endParaRPr lang="en-US" dirty="0" smtClean="0">
              <a:solidFill>
                <a:srgbClr val="002060"/>
              </a:solidFill>
            </a:endParaRPr>
          </a:p>
          <a:p>
            <a:pPr>
              <a:spcBef>
                <a:spcPct val="0"/>
              </a:spcBef>
            </a:pPr>
            <a:endParaRPr lang="en-US" dirty="0" smtClean="0"/>
          </a:p>
        </p:txBody>
      </p:sp>
      <p:sp>
        <p:nvSpPr>
          <p:cNvPr id="211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9BF680-E5BE-45ED-A3B3-9B15AB2E8C67}" type="slidenum">
              <a:rPr lang="en-US"/>
              <a:pPr fontAlgn="base">
                <a:spcBef>
                  <a:spcPct val="0"/>
                </a:spcBef>
                <a:spcAft>
                  <a:spcPct val="0"/>
                </a:spcAft>
                <a:defRPr/>
              </a:pPr>
              <a:t>136</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Une étude a découvert que le stress des conducteurs de véhicules lourds était plus élevé que celui de 90 % de la population. Voici certains symptômes. » </a:t>
            </a:r>
            <a:endParaRPr lang="en-US" dirty="0" smtClean="0"/>
          </a:p>
          <a:p>
            <a:r>
              <a:rPr lang="fr-CA" dirty="0" smtClean="0"/>
              <a:t>______________</a:t>
            </a:r>
            <a:endParaRPr lang="en-US" dirty="0" smtClean="0"/>
          </a:p>
          <a:p>
            <a:r>
              <a:rPr lang="fr-CA" b="1" dirty="0" smtClean="0"/>
              <a:t>Étude citée :</a:t>
            </a:r>
            <a:r>
              <a:rPr lang="fr-CA" dirty="0" smtClean="0"/>
              <a:t> </a:t>
            </a:r>
            <a:r>
              <a:rPr lang="fr-CA" dirty="0" err="1" smtClean="0"/>
              <a:t>Orris</a:t>
            </a:r>
            <a:r>
              <a:rPr lang="fr-CA" dirty="0" smtClean="0"/>
              <a:t> </a:t>
            </a:r>
            <a:r>
              <a:rPr lang="fr-CA" i="1" dirty="0" smtClean="0"/>
              <a:t>et al.</a:t>
            </a:r>
            <a:r>
              <a:rPr lang="fr-CA" dirty="0" smtClean="0"/>
              <a:t> (1997). </a:t>
            </a:r>
            <a:endParaRPr lang="en-US" dirty="0" smtClean="0"/>
          </a:p>
          <a:p>
            <a:r>
              <a:rPr lang="fr-CA" dirty="0" smtClean="0"/>
              <a:t> </a:t>
            </a:r>
            <a:endParaRPr lang="en-US" dirty="0" smtClean="0"/>
          </a:p>
          <a:p>
            <a:pPr>
              <a:spcBef>
                <a:spcPct val="0"/>
              </a:spcBef>
            </a:pPr>
            <a:endParaRPr lang="en-US" dirty="0" smtClean="0">
              <a:solidFill>
                <a:srgbClr val="002060"/>
              </a:solidFill>
            </a:endParaRPr>
          </a:p>
          <a:p>
            <a:pPr>
              <a:spcBef>
                <a:spcPct val="0"/>
              </a:spcBef>
            </a:pPr>
            <a:endParaRPr lang="en-US" dirty="0" smtClean="0"/>
          </a:p>
        </p:txBody>
      </p:sp>
      <p:sp>
        <p:nvSpPr>
          <p:cNvPr id="214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4D8459-790F-41AA-9E98-D813EF0C9C96}" type="slidenum">
              <a:rPr lang="en-US"/>
              <a:pPr fontAlgn="base">
                <a:spcBef>
                  <a:spcPct val="0"/>
                </a:spcBef>
                <a:spcAft>
                  <a:spcPct val="0"/>
                </a:spcAft>
                <a:defRPr/>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noTextEdit="1"/>
          </p:cNvSpPr>
          <p:nvPr>
            <p:ph type="sldImg"/>
          </p:nvPr>
        </p:nvSpPr>
        <p:spPr bwMode="auto">
          <a:noFill/>
          <a:ln>
            <a:solidFill>
              <a:srgbClr val="000000"/>
            </a:solidFill>
            <a:miter lim="800000"/>
            <a:headEnd/>
            <a:tailEnd/>
          </a:ln>
        </p:spPr>
      </p:sp>
      <p:sp>
        <p:nvSpPr>
          <p:cNvPr id="31027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Il y a de nombreuses stratégies pour lutter contre le stress. Beaucoup de ces stratégies améliorent également la santé générale et le bien-être. » </a:t>
            </a:r>
            <a:endParaRPr lang="en-US" dirty="0" smtClean="0"/>
          </a:p>
          <a:p>
            <a:r>
              <a:rPr lang="fr-CA" dirty="0" smtClean="0"/>
              <a:t> </a:t>
            </a:r>
            <a:endParaRPr lang="en-US" dirty="0" smtClean="0"/>
          </a:p>
          <a:p>
            <a:pPr>
              <a:spcBef>
                <a:spcPct val="0"/>
              </a:spcBef>
            </a:pPr>
            <a:endParaRPr lang="en-US" b="1" dirty="0" smtClean="0">
              <a:solidFill>
                <a:srgbClr val="002060"/>
              </a:solidFill>
            </a:endParaRPr>
          </a:p>
          <a:p>
            <a:pPr>
              <a:spcBef>
                <a:spcPct val="0"/>
              </a:spcBef>
            </a:pPr>
            <a:endParaRPr lang="en-US" dirty="0" smtClean="0"/>
          </a:p>
        </p:txBody>
      </p:sp>
      <p:sp>
        <p:nvSpPr>
          <p:cNvPr id="216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981FBC-9636-42BC-A892-C0266E069E1A}" type="slidenum">
              <a:rPr lang="en-US"/>
              <a:pPr fontAlgn="base">
                <a:spcBef>
                  <a:spcPct val="0"/>
                </a:spcBef>
                <a:spcAft>
                  <a:spcPct val="0"/>
                </a:spcAft>
                <a:defRPr/>
              </a:pPr>
              <a:t>138</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noTextEdit="1"/>
          </p:cNvSpPr>
          <p:nvPr>
            <p:ph type="sldImg"/>
          </p:nvPr>
        </p:nvSpPr>
        <p:spPr bwMode="auto">
          <a:noFill/>
          <a:ln>
            <a:solidFill>
              <a:srgbClr val="000000"/>
            </a:solidFill>
            <a:miter lim="800000"/>
            <a:headEnd/>
            <a:tailEnd/>
          </a:ln>
        </p:spPr>
      </p:sp>
      <p:sp>
        <p:nvSpPr>
          <p:cNvPr id="31232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relations personnelles sont le dernier des cinq piliers du bien-être. La famille ainsi que les problèmes personnels ont une influence sur beaucoup de conducteurs. Cette diapositive propose certaines stratégies pour améliorer ses relations. »</a:t>
            </a:r>
          </a:p>
          <a:p>
            <a:r>
              <a:rPr lang="fr-CA" dirty="0" smtClean="0"/>
              <a:t>______________</a:t>
            </a:r>
            <a:endParaRPr lang="en-US" dirty="0" smtClean="0"/>
          </a:p>
          <a:p>
            <a:r>
              <a:rPr lang="fr-CA" b="1" dirty="0" smtClean="0"/>
              <a:t>Complément d’information :</a:t>
            </a:r>
            <a:r>
              <a:rPr lang="fr-CA" dirty="0" smtClean="0"/>
              <a:t> Sondage : Roberts et York (2000). Les 10 principales préoccupations de santé des 448 conducteurs sondés étaient, dans l’ordre : le manque de temps passé en famille, le manque d’exercice, le poids, la fatigue, la mauvaise alimentation, le stress, le manque de sommeil, les troubles cardiaques, le cancer et l’hypertension. Évidemment, les réponses à ce sondage étaient subjectives. </a:t>
            </a:r>
            <a:endParaRPr lang="en-US" dirty="0" smtClean="0"/>
          </a:p>
          <a:p>
            <a:r>
              <a:rPr lang="fr-CA" dirty="0" smtClean="0"/>
              <a:t> </a:t>
            </a:r>
            <a:endParaRPr lang="en-US" dirty="0" smtClean="0"/>
          </a:p>
          <a:p>
            <a:r>
              <a:rPr lang="fr-CA" dirty="0" smtClean="0"/>
              <a:t> </a:t>
            </a:r>
            <a:endParaRPr lang="en-US" dirty="0" smtClean="0"/>
          </a:p>
          <a:p>
            <a:r>
              <a:rPr lang="fr-CA" dirty="0" smtClean="0"/>
              <a:t> </a:t>
            </a:r>
            <a:endParaRPr lang="en-US" dirty="0" smtClean="0"/>
          </a:p>
          <a:p>
            <a:pPr>
              <a:spcBef>
                <a:spcPct val="0"/>
              </a:spcBef>
            </a:pPr>
            <a:endParaRPr lang="en-US" dirty="0" smtClean="0"/>
          </a:p>
          <a:p>
            <a:pPr>
              <a:spcBef>
                <a:spcPct val="0"/>
              </a:spcBef>
            </a:pPr>
            <a:r>
              <a:rPr lang="en-US" dirty="0" smtClean="0"/>
              <a:t> </a:t>
            </a:r>
          </a:p>
          <a:p>
            <a:pPr>
              <a:spcBef>
                <a:spcPct val="0"/>
              </a:spcBef>
            </a:pPr>
            <a:r>
              <a:rPr lang="en-US" dirty="0" smtClean="0"/>
              <a:t> </a:t>
            </a:r>
          </a:p>
        </p:txBody>
      </p:sp>
      <p:sp>
        <p:nvSpPr>
          <p:cNvPr id="218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C83299-CEB3-4295-91F3-6D593E8CDE66}" type="slidenum">
              <a:rPr lang="en-US"/>
              <a:pPr fontAlgn="base">
                <a:spcBef>
                  <a:spcPct val="0"/>
                </a:spcBef>
                <a:spcAft>
                  <a:spcPct val="0"/>
                </a:spcAft>
                <a:defRPr/>
              </a:pPr>
              <a:t>139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Dans presque tous les domaines de la formation professionnelle, les formateurs doivent posséder des compétences et de l’expérience. Celles-ci comprennent la connaissance et l’expérience du travail, l’expérience en formation, un comportement modèle, la capacité d’établir de bonnes relations avec les gens, l’enthousiasme, la loyauté à l’égard de l’entreprise et un sens éthique. »</a:t>
            </a:r>
          </a:p>
          <a:p>
            <a:r>
              <a:rPr lang="fr-CA" dirty="0" smtClean="0"/>
              <a:t>_________________</a:t>
            </a:r>
            <a:endParaRPr lang="en-US" dirty="0" smtClean="0"/>
          </a:p>
          <a:p>
            <a:r>
              <a:rPr lang="fr-CA" b="1" dirty="0" smtClean="0"/>
              <a:t>Complément d’information : </a:t>
            </a:r>
            <a:r>
              <a:rPr lang="fr-CA" dirty="0" smtClean="0"/>
              <a:t>En plus de celles-ci, les autres qualités nécessaires au formateur sont le leadership, la volonté de travailler avec des horaires irréguliers, la capacité à mettre en évidence les problèmes des participants et la flexibilité.</a:t>
            </a:r>
          </a:p>
          <a:p>
            <a:r>
              <a:rPr lang="fr-CA" b="1" dirty="0" smtClean="0"/>
              <a:t>Source principale : </a:t>
            </a:r>
            <a:r>
              <a:rPr lang="fr-CA" dirty="0" err="1" smtClean="0"/>
              <a:t>Birnbrauer</a:t>
            </a:r>
            <a:r>
              <a:rPr lang="fr-CA" dirty="0" smtClean="0"/>
              <a:t> et </a:t>
            </a:r>
            <a:r>
              <a:rPr lang="fr-CA" dirty="0" err="1" smtClean="0"/>
              <a:t>Tyson</a:t>
            </a:r>
            <a:r>
              <a:rPr lang="fr-CA" dirty="0" smtClean="0"/>
              <a:t> (1985).</a:t>
            </a:r>
            <a:endParaRPr lang="en-US" dirty="0" smtClean="0"/>
          </a:p>
          <a:p>
            <a:r>
              <a:rPr lang="fr-CA" dirty="0" smtClean="0"/>
              <a:t> </a:t>
            </a:r>
            <a:endParaRPr lang="en-US" dirty="0" smtClean="0"/>
          </a:p>
        </p:txBody>
      </p:sp>
      <p:sp>
        <p:nvSpPr>
          <p:cNvPr id="57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5EF92A-91BA-4FDB-B3E3-26417993B685}" type="slidenum">
              <a:rPr lang="en-US" smtClean="0"/>
              <a:pPr fontAlgn="base">
                <a:spcBef>
                  <a:spcPct val="0"/>
                </a:spcBef>
                <a:spcAft>
                  <a:spcPct val="0"/>
                </a:spcAft>
                <a:defRPr/>
              </a:pPr>
              <a:t>14</a:t>
            </a:fld>
            <a:endParaRPr lang="en-US" dirty="0"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noTextEdit="1"/>
          </p:cNvSpPr>
          <p:nvPr>
            <p:ph type="sldImg"/>
          </p:nvPr>
        </p:nvSpPr>
        <p:spPr bwMode="auto">
          <a:noFill/>
          <a:ln>
            <a:solidFill>
              <a:srgbClr val="000000"/>
            </a:solidFill>
            <a:miter lim="800000"/>
            <a:headEnd/>
            <a:tailEnd/>
          </a:ln>
        </p:spPr>
      </p:sp>
      <p:sp>
        <p:nvSpPr>
          <p:cNvPr id="31437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Cinq étapes pour modifier le comportement sont indiquées, mais le processus en lui-même pourrait être plus progressif et continu. Demandez aux participants s’ils ont changé certains de leurs comportements de santé à partir d’approches similaires. » </a:t>
            </a:r>
          </a:p>
          <a:p>
            <a:r>
              <a:rPr lang="fr-CA" dirty="0" smtClean="0"/>
              <a:t>______________</a:t>
            </a:r>
            <a:endParaRPr lang="en-US" dirty="0" smtClean="0"/>
          </a:p>
          <a:p>
            <a:r>
              <a:rPr lang="fr-CA" b="1" dirty="0" smtClean="0"/>
              <a:t>Complément d’information :</a:t>
            </a:r>
            <a:r>
              <a:rPr lang="fr-CA" dirty="0" smtClean="0"/>
              <a:t> Le module 5 donne beaucoup plus de détails sur les cinq étapes du changement d’un comportement. Discutez en classe de certains de ces détails au besoin.</a:t>
            </a:r>
          </a:p>
          <a:p>
            <a:endParaRPr lang="en-US" dirty="0" smtClean="0"/>
          </a:p>
          <a:p>
            <a:r>
              <a:rPr lang="fr-CA" b="1" dirty="0" smtClean="0"/>
              <a:t>Contrôle facultatif des connaissances :</a:t>
            </a:r>
            <a:r>
              <a:rPr lang="fr-CA" dirty="0" smtClean="0"/>
              <a:t> </a:t>
            </a:r>
          </a:p>
          <a:p>
            <a:r>
              <a:rPr lang="fr-CA" dirty="0" smtClean="0"/>
              <a:t>Q : Nous avons nommé plus tôt deux sortes d’exercices que vous devriez faire. Quels sont-ils?</a:t>
            </a:r>
            <a:endParaRPr lang="en-US" dirty="0" smtClean="0"/>
          </a:p>
          <a:p>
            <a:r>
              <a:rPr lang="fr-CA" dirty="0" smtClean="0"/>
              <a:t>R : Des exercices d’aérobie et des exercices de renforcement musculaire. Remarque : l’objectif à atteindre pour les exercices </a:t>
            </a:r>
            <a:r>
              <a:rPr lang="fr-CA" dirty="0" err="1" smtClean="0"/>
              <a:t>aérobiques</a:t>
            </a:r>
            <a:r>
              <a:rPr lang="fr-CA" dirty="0" smtClean="0"/>
              <a:t> est de 2,5 heures par semaine.</a:t>
            </a:r>
            <a:endParaRPr lang="en-US" dirty="0" smtClean="0"/>
          </a:p>
        </p:txBody>
      </p:sp>
      <p:sp>
        <p:nvSpPr>
          <p:cNvPr id="220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60602D-356B-479B-864A-D24F217E290E}" type="slidenum">
              <a:rPr lang="en-US"/>
              <a:pPr fontAlgn="base">
                <a:spcBef>
                  <a:spcPct val="0"/>
                </a:spcBef>
                <a:spcAft>
                  <a:spcPct val="0"/>
                </a:spcAft>
                <a:defRPr/>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noTextEdit="1"/>
          </p:cNvSpPr>
          <p:nvPr>
            <p:ph type="sldImg"/>
          </p:nvPr>
        </p:nvSpPr>
        <p:spPr bwMode="auto">
          <a:noFill/>
          <a:ln>
            <a:solidFill>
              <a:srgbClr val="000000"/>
            </a:solidFill>
            <a:miter lim="800000"/>
            <a:headEnd/>
            <a:tailEnd/>
          </a:ln>
        </p:spPr>
      </p:sp>
      <p:sp>
        <p:nvSpPr>
          <p:cNvPr id="316418" name="Notes Placeholder 2"/>
          <p:cNvSpPr>
            <a:spLocks noGrp="1"/>
          </p:cNvSpPr>
          <p:nvPr>
            <p:ph type="body" idx="1"/>
          </p:nvPr>
        </p:nvSpPr>
        <p:spPr bwMode="auto"/>
        <p:txBody>
          <a:bodyPr wrap="square" numCol="1" anchor="t" anchorCtr="0" compatLnSpc="1">
            <a:prstTxWarp prst="textNoShape">
              <a:avLst/>
            </a:prstTxWarp>
          </a:bodyPr>
          <a:lstStyle/>
          <a:p>
            <a:r>
              <a:rPr lang="fr-CA" b="1" dirty="0" smtClean="0"/>
              <a:t>Narration : </a:t>
            </a:r>
            <a:r>
              <a:rPr lang="fr-CA" b="0" dirty="0" smtClean="0"/>
              <a:t>« </a:t>
            </a:r>
            <a:r>
              <a:rPr lang="fr-CA" dirty="0" smtClean="0"/>
              <a:t>Passons maintenant à la section sur les drogues et les médicaments. » </a:t>
            </a:r>
            <a:endParaRPr lang="en-US" dirty="0" smtClean="0"/>
          </a:p>
          <a:p>
            <a:r>
              <a:rPr lang="fr-CA" dirty="0" smtClean="0"/>
              <a:t>______________</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CA" b="1" dirty="0" smtClean="0"/>
              <a:t>Complément d’information : </a:t>
            </a:r>
            <a:endParaRPr lang="en-US" b="1" dirty="0" smtClean="0"/>
          </a:p>
          <a:p>
            <a:r>
              <a:rPr lang="fr-CA" dirty="0" smtClean="0"/>
              <a:t>Objectifs d’apprentissage de cette section :</a:t>
            </a:r>
            <a:endParaRPr lang="en-US" dirty="0" smtClean="0"/>
          </a:p>
          <a:p>
            <a:r>
              <a:rPr lang="fr-CA" dirty="0" smtClean="0"/>
              <a:t>(S) Connaître les effets de la caféine, notamment ses effets nuisibles sur le sommeil, et son utilisation appropriée pour stimuler la vigilance.</a:t>
            </a:r>
            <a:endParaRPr lang="en-US" dirty="0" smtClean="0"/>
          </a:p>
          <a:p>
            <a:r>
              <a:rPr lang="fr-CA" dirty="0" smtClean="0"/>
              <a:t>(S) Connaître les effets nuisibles des stimulants (ex. : </a:t>
            </a:r>
            <a:r>
              <a:rPr lang="fr-CA" dirty="0" err="1" smtClean="0"/>
              <a:t>Dexedrine</a:t>
            </a:r>
            <a:r>
              <a:rPr lang="fr-CA" dirty="0" smtClean="0"/>
              <a:t>).</a:t>
            </a:r>
            <a:endParaRPr lang="en-US" dirty="0" smtClean="0"/>
          </a:p>
          <a:p>
            <a:r>
              <a:rPr lang="fr-CA" dirty="0" smtClean="0"/>
              <a:t>(S) Connaître les principales catégories de somnifères (hypnotiques).</a:t>
            </a:r>
            <a:endParaRPr lang="en-US" dirty="0" smtClean="0"/>
          </a:p>
          <a:p>
            <a:r>
              <a:rPr lang="fr-CA" dirty="0" smtClean="0"/>
              <a:t>(S) Connaître les suppléments alimentaires et les tisanes qui favorisent l’endormissement.</a:t>
            </a:r>
            <a:endParaRPr lang="en-US" dirty="0" smtClean="0"/>
          </a:p>
          <a:p>
            <a:r>
              <a:rPr lang="fr-CA" dirty="0" smtClean="0"/>
              <a:t>(S) Connaître la bonne utilisation des somnifères.</a:t>
            </a:r>
            <a:endParaRPr lang="en-US" dirty="0" smtClean="0"/>
          </a:p>
          <a:p>
            <a:r>
              <a:rPr lang="fr-CA" dirty="0" smtClean="0"/>
              <a:t>(S) Connaître les effets nuisibles de l’alcool sur le sommeil. </a:t>
            </a:r>
            <a:endParaRPr lang="en-US" dirty="0" smtClean="0"/>
          </a:p>
          <a:p>
            <a:pPr>
              <a:buFontTx/>
              <a:buAutoNum type="alphaUcParenBoth"/>
            </a:pPr>
            <a:r>
              <a:rPr lang="fr-CA" dirty="0" smtClean="0"/>
              <a:t> Consommer avec modération l’alcool ainsi que les aides au sommeil et la caféine.</a:t>
            </a:r>
            <a:endParaRPr lang="en-US" dirty="0" smtClean="0"/>
          </a:p>
          <a:p>
            <a:pPr>
              <a:buFontTx/>
              <a:buAutoNum type="alphaUcParenBoth"/>
            </a:pPr>
            <a:endParaRPr lang="en-US" dirty="0" smtClean="0"/>
          </a:p>
          <a:p>
            <a:r>
              <a:rPr lang="fr-CA" b="1" dirty="0" smtClean="0"/>
              <a:t>Complément d’information :</a:t>
            </a:r>
            <a:r>
              <a:rPr lang="fr-CA" dirty="0" smtClean="0"/>
              <a:t> </a:t>
            </a:r>
            <a:r>
              <a:rPr lang="fr-CA" dirty="0" err="1" smtClean="0"/>
              <a:t>Krueger</a:t>
            </a:r>
            <a:r>
              <a:rPr lang="fr-CA" dirty="0" smtClean="0"/>
              <a:t> </a:t>
            </a:r>
            <a:r>
              <a:rPr lang="fr-CA" i="1" dirty="0" smtClean="0"/>
              <a:t>et al.</a:t>
            </a:r>
            <a:r>
              <a:rPr lang="fr-CA" dirty="0" smtClean="0"/>
              <a:t> (2011) est une excellente source d’informations générales sur les effets des drogues et médicaments sur la santé et la performance des conducteurs.</a:t>
            </a:r>
            <a:endParaRPr lang="en-US" dirty="0" smtClean="0"/>
          </a:p>
          <a:p>
            <a:r>
              <a:rPr lang="fr-CA" dirty="0" smtClean="0"/>
              <a:t> </a:t>
            </a:r>
            <a:endParaRPr lang="en-US" dirty="0" smtClean="0"/>
          </a:p>
        </p:txBody>
      </p:sp>
      <p:sp>
        <p:nvSpPr>
          <p:cNvPr id="222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E71D82-415D-4BFA-B589-61F44EF72C9C}" type="slidenum">
              <a:rPr lang="en-US"/>
              <a:pPr fontAlgn="base">
                <a:spcBef>
                  <a:spcPct val="0"/>
                </a:spcBef>
                <a:spcAft>
                  <a:spcPct val="0"/>
                </a:spcAft>
                <a:defRPr/>
              </a:pPr>
              <a:t>141</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noTextEdit="1"/>
          </p:cNvSpPr>
          <p:nvPr>
            <p:ph type="sldImg"/>
          </p:nvPr>
        </p:nvSpPr>
        <p:spPr bwMode="auto">
          <a:noFill/>
          <a:ln>
            <a:solidFill>
              <a:srgbClr val="000000"/>
            </a:solidFill>
            <a:miter lim="800000"/>
            <a:headEnd/>
            <a:tailEnd/>
          </a:ln>
        </p:spPr>
      </p:sp>
      <p:sp>
        <p:nvSpPr>
          <p:cNvPr id="31846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diapositive donne des renseignements de base sur la caféine. Les participants seront peut-être surpris d’apprendre que la caféine n’est pas nuisible à la santé si elle est consommée avec modération. » </a:t>
            </a:r>
            <a:endParaRPr lang="en-US" dirty="0" smtClean="0"/>
          </a:p>
          <a:p>
            <a:r>
              <a:rPr lang="fr-CA" dirty="0" smtClean="0"/>
              <a:t>______________</a:t>
            </a:r>
            <a:endParaRPr lang="en-US" dirty="0" smtClean="0"/>
          </a:p>
          <a:p>
            <a:r>
              <a:rPr lang="fr-CA" dirty="0" smtClean="0"/>
              <a:t>Pour un complément d’information sur les effets qu’ont la caféine et d’autres drogues sur le comportement, voir </a:t>
            </a:r>
            <a:r>
              <a:rPr lang="fr-CA" dirty="0" err="1" smtClean="0"/>
              <a:t>Krueger</a:t>
            </a:r>
            <a:r>
              <a:rPr lang="fr-CA" dirty="0" smtClean="0"/>
              <a:t> </a:t>
            </a:r>
            <a:r>
              <a:rPr lang="fr-CA" i="1" dirty="0" smtClean="0"/>
              <a:t>et al</a:t>
            </a:r>
            <a:r>
              <a:rPr lang="fr-CA" dirty="0" smtClean="0"/>
              <a:t>. (2011). </a:t>
            </a:r>
            <a:endParaRPr lang="en-US" dirty="0" smtClean="0"/>
          </a:p>
          <a:p>
            <a:r>
              <a:rPr lang="fr-CA" dirty="0" smtClean="0"/>
              <a:t> </a:t>
            </a:r>
            <a:endParaRPr lang="en-US" dirty="0" smtClean="0"/>
          </a:p>
        </p:txBody>
      </p:sp>
      <p:sp>
        <p:nvSpPr>
          <p:cNvPr id="224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99CED2-11BC-4CCF-92E7-CAB28D5F7225}" type="slidenum">
              <a:rPr lang="en-US"/>
              <a:pPr fontAlgn="base">
                <a:spcBef>
                  <a:spcPct val="0"/>
                </a:spcBef>
                <a:spcAft>
                  <a:spcPct val="0"/>
                </a:spcAft>
                <a:defRPr/>
              </a:pPr>
              <a:t>142</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noTextEdit="1"/>
          </p:cNvSpPr>
          <p:nvPr>
            <p:ph type="sldImg"/>
          </p:nvPr>
        </p:nvSpPr>
        <p:spPr bwMode="auto">
          <a:noFill/>
          <a:ln>
            <a:solidFill>
              <a:srgbClr val="000000"/>
            </a:solidFill>
            <a:miter lim="800000"/>
            <a:headEnd/>
            <a:tailEnd/>
          </a:ln>
        </p:spPr>
      </p:sp>
      <p:sp>
        <p:nvSpPr>
          <p:cNvPr id="32051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Encore une fois, les effets de la caféine sont très différents selon les personnes. La discussion porte principalement sur le café, mais on peut faire mention de la gomme </a:t>
            </a:r>
            <a:r>
              <a:rPr lang="fr-CA" dirty="0" err="1" smtClean="0"/>
              <a:t>caféinée</a:t>
            </a:r>
            <a:r>
              <a:rPr lang="fr-CA" dirty="0" smtClean="0"/>
              <a:t>. Avec un tel produit, la caféine arrive dans le sang plus rapidement</a:t>
            </a:r>
            <a:r>
              <a:rPr lang="fr-CA" baseline="0" dirty="0" smtClean="0"/>
              <a:t> </a:t>
            </a:r>
            <a:r>
              <a:rPr lang="fr-CA" dirty="0" smtClean="0"/>
              <a:t>que lorsqu’on boit du café, du thé ou du cola. » </a:t>
            </a:r>
          </a:p>
          <a:p>
            <a:r>
              <a:rPr lang="fr-CA" dirty="0" smtClean="0"/>
              <a:t>______________</a:t>
            </a:r>
            <a:endParaRPr lang="en-US" dirty="0" smtClean="0"/>
          </a:p>
          <a:p>
            <a:r>
              <a:rPr lang="fr-CA" b="1" dirty="0" smtClean="0"/>
              <a:t>Source principale :</a:t>
            </a:r>
            <a:r>
              <a:rPr lang="fr-CA" dirty="0" smtClean="0"/>
              <a:t> </a:t>
            </a:r>
            <a:r>
              <a:rPr lang="fr-CA" dirty="0" err="1" smtClean="0"/>
              <a:t>Krueger</a:t>
            </a:r>
            <a:r>
              <a:rPr lang="fr-CA" dirty="0" smtClean="0"/>
              <a:t> </a:t>
            </a:r>
            <a:r>
              <a:rPr lang="fr-CA" i="1" dirty="0" smtClean="0"/>
              <a:t>et al</a:t>
            </a:r>
            <a:r>
              <a:rPr lang="fr-CA" dirty="0" smtClean="0"/>
              <a:t>. (2011).</a:t>
            </a:r>
            <a:endParaRPr lang="en-US" dirty="0" smtClean="0"/>
          </a:p>
          <a:p>
            <a:r>
              <a:rPr lang="fr-CA" dirty="0" smtClean="0"/>
              <a:t> </a:t>
            </a:r>
            <a:endParaRPr lang="en-US" dirty="0" smtClean="0"/>
          </a:p>
          <a:p>
            <a:pPr>
              <a:spcBef>
                <a:spcPct val="0"/>
              </a:spcBef>
            </a:pPr>
            <a:endParaRPr lang="en-US" dirty="0" smtClean="0">
              <a:solidFill>
                <a:srgbClr val="002060"/>
              </a:solidFill>
            </a:endParaRPr>
          </a:p>
          <a:p>
            <a:pPr>
              <a:spcBef>
                <a:spcPct val="0"/>
              </a:spcBef>
            </a:pPr>
            <a:endParaRPr lang="en-US" dirty="0" smtClean="0"/>
          </a:p>
        </p:txBody>
      </p:sp>
      <p:sp>
        <p:nvSpPr>
          <p:cNvPr id="226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275897-38D6-4A4B-8EB9-F8A715E5F6A0}" type="slidenum">
              <a:rPr lang="en-US"/>
              <a:pPr fontAlgn="base">
                <a:spcBef>
                  <a:spcPct val="0"/>
                </a:spcBef>
                <a:spcAft>
                  <a:spcPct val="0"/>
                </a:spcAft>
                <a:defRPr/>
              </a:pPr>
              <a:t>143</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noTextEdit="1"/>
          </p:cNvSpPr>
          <p:nvPr>
            <p:ph type="sldImg"/>
          </p:nvPr>
        </p:nvSpPr>
        <p:spPr bwMode="auto">
          <a:noFill/>
          <a:ln>
            <a:solidFill>
              <a:srgbClr val="000000"/>
            </a:solidFill>
            <a:miter lim="800000"/>
            <a:headEnd/>
            <a:tailEnd/>
          </a:ln>
        </p:spPr>
      </p:sp>
      <p:sp>
        <p:nvSpPr>
          <p:cNvPr id="32256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Toute personne consommant de la caféine doit déterminer la quantité et le mode d’utilisation qui améliorent sa vigilance, sans perturber son sommeil. » </a:t>
            </a:r>
            <a:endParaRPr lang="en-US" dirty="0" smtClean="0"/>
          </a:p>
          <a:p>
            <a:r>
              <a:rPr lang="fr-CA" dirty="0" smtClean="0"/>
              <a:t>______________</a:t>
            </a:r>
            <a:endParaRPr lang="en-US" dirty="0" smtClean="0"/>
          </a:p>
          <a:p>
            <a:r>
              <a:rPr lang="fr-CA" b="1" dirty="0" smtClean="0"/>
              <a:t>Source principale :</a:t>
            </a:r>
            <a:r>
              <a:rPr lang="fr-CA" dirty="0" smtClean="0"/>
              <a:t> </a:t>
            </a:r>
            <a:r>
              <a:rPr lang="fr-CA" dirty="0" err="1" smtClean="0"/>
              <a:t>Krueger</a:t>
            </a:r>
            <a:r>
              <a:rPr lang="fr-CA" dirty="0" smtClean="0"/>
              <a:t> </a:t>
            </a:r>
            <a:r>
              <a:rPr lang="fr-CA" i="1" dirty="0" smtClean="0"/>
              <a:t>et al</a:t>
            </a:r>
            <a:r>
              <a:rPr lang="fr-CA" dirty="0" smtClean="0"/>
              <a:t>. (2011).</a:t>
            </a:r>
            <a:endParaRPr lang="en-US" dirty="0" smtClean="0"/>
          </a:p>
          <a:p>
            <a:r>
              <a:rPr lang="fr-CA" b="1" dirty="0" smtClean="0"/>
              <a:t>Complément d’information :</a:t>
            </a:r>
            <a:r>
              <a:rPr lang="fr-CA" dirty="0" smtClean="0"/>
              <a:t> Selon certaines études, il est possible de boire du café tout juste avant de faire une sieste. En effet, la caféine commence à agir dans les 20 à 30 minutes qui suivent son ingestion; une courte sieste est donc possible avant que son effet se fasse sentir sur la vigilance. Les conducteurs peuvent expérimenter cette approche.</a:t>
            </a:r>
            <a:endParaRPr lang="en-US" dirty="0" smtClean="0"/>
          </a:p>
          <a:p>
            <a:r>
              <a:rPr lang="fr-CA" dirty="0" smtClean="0"/>
              <a:t> </a:t>
            </a:r>
            <a:endParaRPr lang="en-US" dirty="0" smtClean="0"/>
          </a:p>
          <a:p>
            <a:pPr>
              <a:lnSpc>
                <a:spcPct val="90000"/>
              </a:lnSpc>
              <a:spcBef>
                <a:spcPct val="0"/>
              </a:spcBef>
            </a:pPr>
            <a:endParaRPr lang="en-US" sz="1000" dirty="0" smtClean="0">
              <a:solidFill>
                <a:srgbClr val="0033CC"/>
              </a:solidFill>
            </a:endParaRPr>
          </a:p>
          <a:p>
            <a:pPr>
              <a:lnSpc>
                <a:spcPct val="90000"/>
              </a:lnSpc>
              <a:spcBef>
                <a:spcPct val="0"/>
              </a:spcBef>
            </a:pPr>
            <a:endParaRPr lang="en-US" sz="1000" dirty="0" smtClean="0">
              <a:solidFill>
                <a:srgbClr val="002060"/>
              </a:solidFill>
            </a:endParaRPr>
          </a:p>
          <a:p>
            <a:pPr>
              <a:lnSpc>
                <a:spcPct val="90000"/>
              </a:lnSpc>
              <a:spcBef>
                <a:spcPct val="0"/>
              </a:spcBef>
            </a:pPr>
            <a:endParaRPr lang="en-US" sz="1000" dirty="0" smtClean="0"/>
          </a:p>
          <a:p>
            <a:pPr>
              <a:lnSpc>
                <a:spcPct val="90000"/>
              </a:lnSpc>
              <a:spcBef>
                <a:spcPct val="0"/>
              </a:spcBef>
            </a:pPr>
            <a:endParaRPr lang="en-US" sz="1000" dirty="0" smtClean="0"/>
          </a:p>
        </p:txBody>
      </p:sp>
      <p:sp>
        <p:nvSpPr>
          <p:cNvPr id="228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A3BCA4-F679-4793-80FB-072C9D4D5032}" type="slidenum">
              <a:rPr lang="en-US"/>
              <a:pPr fontAlgn="base">
                <a:spcBef>
                  <a:spcPct val="0"/>
                </a:spcBef>
                <a:spcAft>
                  <a:spcPct val="0"/>
                </a:spcAft>
                <a:defRPr/>
              </a:pPr>
              <a:t>144</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noTextEdit="1"/>
          </p:cNvSpPr>
          <p:nvPr>
            <p:ph type="sldImg"/>
          </p:nvPr>
        </p:nvSpPr>
        <p:spPr bwMode="auto">
          <a:noFill/>
          <a:ln>
            <a:solidFill>
              <a:srgbClr val="000000"/>
            </a:solidFill>
            <a:miter lim="800000"/>
            <a:headEnd/>
            <a:tailEnd/>
          </a:ln>
        </p:spPr>
      </p:sp>
      <p:sp>
        <p:nvSpPr>
          <p:cNvPr id="32461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diapositive présente deux stimulants nocifs : les amphétamines et la nicotine. » </a:t>
            </a:r>
            <a:endParaRPr lang="en-US" dirty="0" smtClean="0"/>
          </a:p>
          <a:p>
            <a:r>
              <a:rPr lang="fr-CA" dirty="0" smtClean="0"/>
              <a:t>______________</a:t>
            </a:r>
            <a:endParaRPr lang="en-US" dirty="0" smtClean="0"/>
          </a:p>
          <a:p>
            <a:r>
              <a:rPr lang="fr-CA" b="1" dirty="0" smtClean="0"/>
              <a:t>Complément d’information :</a:t>
            </a:r>
            <a:r>
              <a:rPr lang="fr-CA" dirty="0" smtClean="0"/>
              <a:t> L’utilisation de drogues illégales est rare chez les conducteurs professionnels; le dépistage de la consommation de drogues est l’une des explications de ce constat. Le taux de fumeurs parmi eux est cependant très élevé, comme nous l’avons vu plus tôt.</a:t>
            </a:r>
            <a:endParaRPr lang="en-US" dirty="0" smtClean="0"/>
          </a:p>
          <a:p>
            <a:r>
              <a:rPr lang="fr-CA" dirty="0" smtClean="0"/>
              <a:t> </a:t>
            </a:r>
            <a:endParaRPr lang="en-US" dirty="0" smtClean="0"/>
          </a:p>
        </p:txBody>
      </p:sp>
      <p:sp>
        <p:nvSpPr>
          <p:cNvPr id="230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44A369-B4E4-46CA-9C1D-9C00B790F498}" type="slidenum">
              <a:rPr lang="en-US"/>
              <a:pPr fontAlgn="base">
                <a:spcBef>
                  <a:spcPct val="0"/>
                </a:spcBef>
                <a:spcAft>
                  <a:spcPct val="0"/>
                </a:spcAft>
                <a:defRPr/>
              </a:pPr>
              <a:t>145</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noTextEdit="1"/>
          </p:cNvSpPr>
          <p:nvPr>
            <p:ph type="sldImg"/>
          </p:nvPr>
        </p:nvSpPr>
        <p:spPr bwMode="auto">
          <a:noFill/>
          <a:ln>
            <a:solidFill>
              <a:srgbClr val="000000"/>
            </a:solidFill>
            <a:miter lim="800000"/>
            <a:headEnd/>
            <a:tailEnd/>
          </a:ln>
        </p:spPr>
      </p:sp>
      <p:sp>
        <p:nvSpPr>
          <p:cNvPr id="32665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mélatonine et la valériane sont deux produits à base de plantes que certaines personnes utilisent avec succès. Cependant, les suppléments alimentaires et les tisanes de ce type ne sont pas testés ni réglementés par les autorités. </a:t>
            </a:r>
          </a:p>
          <a:p>
            <a:r>
              <a:rPr lang="fr-CA" dirty="0" smtClean="0"/>
              <a:t>______________</a:t>
            </a:r>
            <a:endParaRPr lang="en-US" dirty="0" smtClean="0"/>
          </a:p>
          <a:p>
            <a:r>
              <a:rPr lang="fr-CA" b="1" dirty="0" smtClean="0"/>
              <a:t>Source :</a:t>
            </a:r>
            <a:r>
              <a:rPr lang="fr-CA" dirty="0" smtClean="0"/>
              <a:t> </a:t>
            </a:r>
            <a:r>
              <a:rPr lang="fr-CA" dirty="0" err="1" smtClean="0"/>
              <a:t>Krueger</a:t>
            </a:r>
            <a:r>
              <a:rPr lang="fr-CA" dirty="0" smtClean="0"/>
              <a:t> </a:t>
            </a:r>
            <a:r>
              <a:rPr lang="fr-CA" i="1" dirty="0" smtClean="0"/>
              <a:t>et al.</a:t>
            </a:r>
            <a:r>
              <a:rPr lang="fr-CA" dirty="0" smtClean="0"/>
              <a:t> (2011). »</a:t>
            </a:r>
            <a:endParaRPr lang="en-US" dirty="0" smtClean="0"/>
          </a:p>
          <a:p>
            <a:r>
              <a:rPr lang="fr-CA" dirty="0" smtClean="0"/>
              <a:t> </a:t>
            </a:r>
            <a:endParaRPr lang="en-US" dirty="0" smtClean="0"/>
          </a:p>
          <a:p>
            <a:r>
              <a:rPr lang="fr-CA" b="1" dirty="0" smtClean="0"/>
              <a:t>Complément d’information :</a:t>
            </a:r>
            <a:r>
              <a:rPr lang="fr-CA" dirty="0" smtClean="0"/>
              <a:t> </a:t>
            </a:r>
            <a:r>
              <a:rPr lang="fr-CA" dirty="0" err="1" smtClean="0"/>
              <a:t>Ramelteon</a:t>
            </a:r>
            <a:r>
              <a:rPr lang="fr-CA" dirty="0" smtClean="0"/>
              <a:t> (aussi nommé </a:t>
            </a:r>
            <a:r>
              <a:rPr lang="fr-CA" dirty="0" err="1" smtClean="0"/>
              <a:t>Rozerem</a:t>
            </a:r>
            <a:r>
              <a:rPr lang="fr-CA" dirty="0" smtClean="0"/>
              <a:t>) est un médicament sur ordonnance qui simule l’action de la mélatonine. Selon certaines études, il serait à long terme plus sûr que les somnifères. On trouve également sur le marché divers suppléments alimentaires et infusions (ex. : camomille, passiflore). Les bienfaits et risques pour la santé de ces produits n’ont pas été étudiés.</a:t>
            </a:r>
            <a:endParaRPr lang="en-US" dirty="0" smtClean="0"/>
          </a:p>
          <a:p>
            <a:r>
              <a:rPr lang="fr-CA" dirty="0" smtClean="0"/>
              <a:t> </a:t>
            </a:r>
            <a:endParaRPr lang="en-US" dirty="0" smtClean="0"/>
          </a:p>
          <a:p>
            <a:pPr eaLnBrk="1" hangingPunct="1">
              <a:spcBef>
                <a:spcPct val="0"/>
              </a:spcBef>
            </a:pPr>
            <a:endParaRPr lang="en-US" dirty="0" smtClean="0"/>
          </a:p>
          <a:p>
            <a:pPr>
              <a:spcBef>
                <a:spcPct val="0"/>
              </a:spcBef>
            </a:pPr>
            <a:endParaRPr lang="en-US" dirty="0" smtClean="0"/>
          </a:p>
        </p:txBody>
      </p:sp>
      <p:sp>
        <p:nvSpPr>
          <p:cNvPr id="2324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D0347D-CAAD-4820-BE06-F5832BBE7899}" type="slidenum">
              <a:rPr lang="en-US"/>
              <a:pPr fontAlgn="base">
                <a:spcBef>
                  <a:spcPct val="0"/>
                </a:spcBef>
                <a:spcAft>
                  <a:spcPct val="0"/>
                </a:spcAft>
                <a:defRPr/>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noTextEdit="1"/>
          </p:cNvSpPr>
          <p:nvPr>
            <p:ph type="sldImg"/>
          </p:nvPr>
        </p:nvSpPr>
        <p:spPr bwMode="auto">
          <a:noFill/>
          <a:ln>
            <a:solidFill>
              <a:srgbClr val="000000"/>
            </a:solidFill>
            <a:miter lim="800000"/>
            <a:headEnd/>
            <a:tailEnd/>
          </a:ln>
        </p:spPr>
      </p:sp>
      <p:sp>
        <p:nvSpPr>
          <p:cNvPr id="32870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a:t>
            </a:r>
            <a:r>
              <a:rPr lang="fr-CA" b="0" dirty="0" smtClean="0"/>
              <a:t> « </a:t>
            </a:r>
            <a:r>
              <a:rPr lang="fr-CA" dirty="0" smtClean="0"/>
              <a:t>Les somnifères, qu’ils soient sur ordonnance ou non, peuvent aider à dormir, mais ils peuvent également être nocifs s’ils sont mal utilisés. Il est de la plus haute importance de respecter la posologie. » </a:t>
            </a:r>
            <a:endParaRPr lang="en-US" dirty="0" smtClean="0"/>
          </a:p>
          <a:p>
            <a:r>
              <a:rPr lang="fr-CA" dirty="0" smtClean="0"/>
              <a:t>______________</a:t>
            </a:r>
            <a:endParaRPr lang="en-US" dirty="0" smtClean="0"/>
          </a:p>
          <a:p>
            <a:r>
              <a:rPr lang="fr-CA" b="1" dirty="0" smtClean="0"/>
              <a:t>Complément d’information :</a:t>
            </a:r>
            <a:r>
              <a:rPr lang="fr-CA" dirty="0" smtClean="0"/>
              <a:t> Un nouveau somnifère sur ordonnance, non</a:t>
            </a:r>
            <a:r>
              <a:rPr lang="fr-CA" baseline="0" dirty="0" smtClean="0"/>
              <a:t> </a:t>
            </a:r>
            <a:r>
              <a:rPr lang="fr-CA" dirty="0" smtClean="0"/>
              <a:t>benzodiazépine, appelé Intermezzo, est destiné aux personnes qui se réveillent en pleine nuit et ne peuvent se rendormir. Ses effets durent environ quatre heures. Les mêmes précautions que pour d’autres somnifères s’appliquent.</a:t>
            </a:r>
            <a:endParaRPr lang="en-US" dirty="0" smtClean="0"/>
          </a:p>
          <a:p>
            <a:r>
              <a:rPr lang="fr-CA" dirty="0" smtClean="0"/>
              <a:t> </a:t>
            </a:r>
            <a:endParaRPr lang="en-US" dirty="0" smtClean="0"/>
          </a:p>
          <a:p>
            <a:pPr>
              <a:spcBef>
                <a:spcPct val="0"/>
              </a:spcBef>
            </a:pPr>
            <a:endParaRPr lang="en-US" dirty="0" smtClean="0"/>
          </a:p>
        </p:txBody>
      </p:sp>
      <p:sp>
        <p:nvSpPr>
          <p:cNvPr id="234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870C25-8409-4EC8-9B5B-65F2D24CA78B}" type="slidenum">
              <a:rPr lang="en-US"/>
              <a:pPr fontAlgn="base">
                <a:spcBef>
                  <a:spcPct val="0"/>
                </a:spcBef>
                <a:spcAft>
                  <a:spcPct val="0"/>
                </a:spcAft>
                <a:defRPr/>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des mises en garde quant à l’utilisation des somnifères. » </a:t>
            </a:r>
            <a:endParaRPr lang="en-US" dirty="0" smtClean="0"/>
          </a:p>
          <a:p>
            <a:r>
              <a:rPr lang="fr-CA" dirty="0" smtClean="0"/>
              <a:t>______________</a:t>
            </a:r>
            <a:endParaRPr lang="en-US" dirty="0" smtClean="0"/>
          </a:p>
          <a:p>
            <a:r>
              <a:rPr lang="fr-CA" b="1" dirty="0" smtClean="0"/>
              <a:t>Complément d’information :</a:t>
            </a:r>
            <a:r>
              <a:rPr lang="fr-CA" dirty="0" smtClean="0"/>
              <a:t> Selon une recherche récente, l’utilisation de somnifères réduirait l’espérance de vie. Les conducteurs devraient consulter leur médecin et s’efforcer de diminuer ou d’arrêter leur consommation de somnifères.</a:t>
            </a:r>
            <a:endParaRPr lang="en-US" dirty="0" smtClean="0"/>
          </a:p>
          <a:p>
            <a:r>
              <a:rPr lang="fr-CA" dirty="0" smtClean="0"/>
              <a:t> </a:t>
            </a:r>
            <a:endParaRPr lang="en-US" dirty="0" smtClean="0"/>
          </a:p>
        </p:txBody>
      </p:sp>
      <p:sp>
        <p:nvSpPr>
          <p:cNvPr id="236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0692CF-949F-4C7A-A2DA-918A2ED6FFD9}" type="slidenum">
              <a:rPr lang="en-US"/>
              <a:pPr fontAlgn="base">
                <a:spcBef>
                  <a:spcPct val="0"/>
                </a:spcBef>
                <a:spcAft>
                  <a:spcPct val="0"/>
                </a:spcAft>
                <a:defRPr/>
              </a:pPr>
              <a:t>148</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noTextEdit="1"/>
          </p:cNvSpPr>
          <p:nvPr>
            <p:ph type="sldImg"/>
          </p:nvPr>
        </p:nvSpPr>
        <p:spPr bwMode="auto">
          <a:noFill/>
          <a:ln>
            <a:solidFill>
              <a:srgbClr val="000000"/>
            </a:solidFill>
            <a:miter lim="800000"/>
            <a:headEnd/>
            <a:tailEnd/>
          </a:ln>
        </p:spPr>
      </p:sp>
      <p:sp>
        <p:nvSpPr>
          <p:cNvPr id="33280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diapositive présente les effets secondaires d’autres médicaments sur la fatigue. Il pourra être intéressant de continuer la discussion sur la réglementation concernant l’utilisation des médicaments ainsi que sur toute autre politique pertinente de l’entreprise. » </a:t>
            </a:r>
          </a:p>
          <a:p>
            <a:r>
              <a:rPr lang="fr-CA" dirty="0" smtClean="0"/>
              <a:t>______________</a:t>
            </a:r>
            <a:endParaRPr lang="en-US" dirty="0" smtClean="0"/>
          </a:p>
          <a:p>
            <a:r>
              <a:rPr lang="fr-CA" b="1" dirty="0" smtClean="0"/>
              <a:t>Complément d’information :</a:t>
            </a:r>
            <a:r>
              <a:rPr lang="fr-CA" dirty="0" smtClean="0"/>
              <a:t> Heureusement, la prise de médicaments </a:t>
            </a:r>
            <a:r>
              <a:rPr lang="fr-CA" i="1" dirty="0" smtClean="0"/>
              <a:t>en soi </a:t>
            </a:r>
            <a:r>
              <a:rPr lang="fr-CA" dirty="0" smtClean="0"/>
              <a:t>n’est pas une cause directe connue d’accidents; toutefois, elle peut y être liée. Par exemple, la majorité des benzodiazépines entraînent de la somnolence lorsqu’on les prend avec de l’alcool.</a:t>
            </a:r>
            <a:endParaRPr lang="en-US" dirty="0" smtClean="0"/>
          </a:p>
          <a:p>
            <a:r>
              <a:rPr lang="fr-CA" dirty="0" smtClean="0"/>
              <a:t> </a:t>
            </a:r>
            <a:endParaRPr lang="en-US" dirty="0" smtClean="0"/>
          </a:p>
          <a:p>
            <a:pPr>
              <a:spcBef>
                <a:spcPct val="0"/>
              </a:spcBef>
            </a:pPr>
            <a:endParaRPr lang="en-US" dirty="0" smtClean="0">
              <a:solidFill>
                <a:srgbClr val="002060"/>
              </a:solidFill>
            </a:endParaRPr>
          </a:p>
          <a:p>
            <a:pPr>
              <a:spcBef>
                <a:spcPct val="0"/>
              </a:spcBef>
            </a:pPr>
            <a:endParaRPr lang="en-US" dirty="0" smtClean="0"/>
          </a:p>
        </p:txBody>
      </p:sp>
      <p:sp>
        <p:nvSpPr>
          <p:cNvPr id="2385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BBC46A-2A08-419E-BE7E-2BE4D8A3C88D}" type="slidenum">
              <a:rPr lang="en-US"/>
              <a:pPr fontAlgn="base">
                <a:spcBef>
                  <a:spcPct val="0"/>
                </a:spcBef>
                <a:spcAft>
                  <a:spcPct val="0"/>
                </a:spcAft>
                <a:defRPr/>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a:t>
            </a:r>
            <a:r>
              <a:rPr lang="fr-CA" dirty="0" smtClean="0"/>
              <a:t> « De plus, vous devez absolument posséder ou être en mesure d’acquérir des compétences en matière de présentation, des compétences en informatique, une compréhension de la formation et de la motivation des adultes, une capacité à créer des environnements propices à l’apprentissage, des compétences d’écoute et de renforcement positif, une connaissance des politiques opérationnelles et de</a:t>
            </a:r>
            <a:r>
              <a:rPr lang="fr-CA" baseline="0" dirty="0" smtClean="0"/>
              <a:t> ressources humaines</a:t>
            </a:r>
            <a:r>
              <a:rPr lang="fr-CA" dirty="0" smtClean="0"/>
              <a:t> de l’entreprise, et une compréhension des enjeux du changement des comportements. N’oubliez pas que l’objectif ultime est de changer les comportements des conducteurs. »</a:t>
            </a:r>
            <a:endParaRPr lang="en-US" dirty="0" smtClean="0"/>
          </a:p>
          <a:p>
            <a:r>
              <a:rPr lang="fr-CA" dirty="0" smtClean="0"/>
              <a:t>_____________</a:t>
            </a:r>
            <a:endParaRPr lang="en-US" dirty="0" smtClean="0"/>
          </a:p>
          <a:p>
            <a:r>
              <a:rPr lang="fr-CA" b="1" dirty="0" smtClean="0"/>
              <a:t>Source principale :</a:t>
            </a:r>
            <a:r>
              <a:rPr lang="fr-CA" dirty="0" smtClean="0"/>
              <a:t> </a:t>
            </a:r>
            <a:r>
              <a:rPr lang="fr-CA" dirty="0" err="1" smtClean="0"/>
              <a:t>Birnbrauer</a:t>
            </a:r>
            <a:r>
              <a:rPr lang="fr-CA" dirty="0" smtClean="0"/>
              <a:t> et </a:t>
            </a:r>
            <a:r>
              <a:rPr lang="fr-CA" dirty="0" err="1" smtClean="0"/>
              <a:t>Tyson</a:t>
            </a:r>
            <a:r>
              <a:rPr lang="fr-CA" dirty="0" smtClean="0"/>
              <a:t> (1985).</a:t>
            </a:r>
            <a:endParaRPr lang="en-US" dirty="0" smtClean="0"/>
          </a:p>
          <a:p>
            <a:r>
              <a:rPr lang="fr-CA" dirty="0" smtClean="0"/>
              <a:t> </a:t>
            </a:r>
            <a:endParaRPr lang="en-US" dirty="0" smtClean="0"/>
          </a:p>
        </p:txBody>
      </p:sp>
      <p:sp>
        <p:nvSpPr>
          <p:cNvPr id="59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56708C-1AAC-4AAB-A65C-80C5ED734C9A}" type="slidenum">
              <a:rPr lang="en-US" smtClean="0"/>
              <a:pPr fontAlgn="base">
                <a:spcBef>
                  <a:spcPct val="0"/>
                </a:spcBef>
                <a:spcAft>
                  <a:spcPct val="0"/>
                </a:spcAft>
                <a:defRPr/>
              </a:pPr>
              <a:t>15</a:t>
            </a:fld>
            <a:endParaRPr lang="en-US" dirty="0"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noTextEdit="1"/>
          </p:cNvSpPr>
          <p:nvPr>
            <p:ph type="sldImg"/>
          </p:nvPr>
        </p:nvSpPr>
        <p:spPr bwMode="auto">
          <a:noFill/>
          <a:ln>
            <a:solidFill>
              <a:srgbClr val="000000"/>
            </a:solidFill>
            <a:miter lim="800000"/>
            <a:headEnd/>
            <a:tailEnd/>
          </a:ln>
        </p:spPr>
      </p:sp>
      <p:sp>
        <p:nvSpPr>
          <p:cNvPr id="33485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L’alcool a un effet différent selon les personnes. En prendre dans les heures qui précèdent le coucher perturbe généralement le sommeil. » </a:t>
            </a:r>
          </a:p>
          <a:p>
            <a:r>
              <a:rPr lang="fr-CA" dirty="0" smtClean="0"/>
              <a:t>______________</a:t>
            </a:r>
            <a:endParaRPr lang="en-US" dirty="0" smtClean="0"/>
          </a:p>
          <a:p>
            <a:r>
              <a:rPr lang="fr-CA" b="1" dirty="0" smtClean="0"/>
              <a:t>Complément d’information :</a:t>
            </a:r>
            <a:r>
              <a:rPr lang="fr-CA" dirty="0" smtClean="0"/>
              <a:t> Il est rare que la consommation d’alcool par les conducteurs soit une cause principale d’accident. </a:t>
            </a:r>
            <a:endParaRPr lang="en-US" dirty="0" smtClean="0"/>
          </a:p>
          <a:p>
            <a:endParaRPr lang="fr-CA" dirty="0" smtClean="0"/>
          </a:p>
          <a:p>
            <a:r>
              <a:rPr lang="fr-CA" b="1" dirty="0" smtClean="0"/>
              <a:t>Contrôle facultatif des connaissances : </a:t>
            </a:r>
            <a:endParaRPr lang="en-US" b="1" dirty="0" smtClean="0"/>
          </a:p>
          <a:p>
            <a:r>
              <a:rPr lang="fr-CA" dirty="0" smtClean="0"/>
              <a:t>Q : L’effet culminant de la caféine se produit au bout de combien de temps après l’ingestion d’une tasse de café?  </a:t>
            </a:r>
            <a:br>
              <a:rPr lang="fr-CA" dirty="0" smtClean="0"/>
            </a:br>
            <a:r>
              <a:rPr lang="fr-CA" dirty="0" smtClean="0"/>
              <a:t>R : Après 60 à 90 minutes. </a:t>
            </a:r>
            <a:endParaRPr lang="en-US" dirty="0" smtClean="0"/>
          </a:p>
          <a:p>
            <a:pPr>
              <a:spcBef>
                <a:spcPct val="0"/>
              </a:spcBef>
            </a:pPr>
            <a:endParaRPr lang="en-US" dirty="0" smtClean="0"/>
          </a:p>
        </p:txBody>
      </p:sp>
      <p:sp>
        <p:nvSpPr>
          <p:cNvPr id="240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E756BE-1567-4823-AFC1-1AB59B53F445}" type="slidenum">
              <a:rPr lang="en-US"/>
              <a:pPr fontAlgn="base">
                <a:spcBef>
                  <a:spcPct val="0"/>
                </a:spcBef>
                <a:spcAft>
                  <a:spcPct val="0"/>
                </a:spcAft>
                <a:defRPr/>
              </a:pPr>
              <a:t>150</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noTextEdit="1"/>
          </p:cNvSpPr>
          <p:nvPr>
            <p:ph type="sldImg"/>
          </p:nvPr>
        </p:nvSpPr>
        <p:spPr bwMode="auto">
          <a:noFill/>
          <a:ln>
            <a:solidFill>
              <a:srgbClr val="000000"/>
            </a:solidFill>
            <a:miter lim="800000"/>
            <a:headEnd/>
            <a:tailEnd/>
          </a:ln>
        </p:spPr>
      </p:sp>
      <p:sp>
        <p:nvSpPr>
          <p:cNvPr id="33689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leçon 4 du module 3 traite de la vigilance et de la conduite d’un véhicule lourd. Les sujets traités sont : l’amélioration du sommeil et de la vigilance, la planification de l’horaire et des heures de service et la conduite en équipe. » </a:t>
            </a:r>
            <a:endParaRPr lang="en-US" dirty="0" smtClean="0"/>
          </a:p>
          <a:p>
            <a:pPr>
              <a:spcBef>
                <a:spcPct val="0"/>
              </a:spcBef>
            </a:pPr>
            <a:endParaRPr lang="en-US" dirty="0" smtClean="0"/>
          </a:p>
        </p:txBody>
      </p:sp>
      <p:sp>
        <p:nvSpPr>
          <p:cNvPr id="252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C8468F-DAD1-44F7-9511-43351744229A}" type="slidenum">
              <a:rPr lang="en-US"/>
              <a:pPr fontAlgn="base">
                <a:spcBef>
                  <a:spcPct val="0"/>
                </a:spcBef>
                <a:spcAft>
                  <a:spcPct val="0"/>
                </a:spcAft>
                <a:defRPr/>
              </a:pPr>
              <a:t>151</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noTextEdit="1"/>
          </p:cNvSpPr>
          <p:nvPr>
            <p:ph type="sldImg"/>
          </p:nvPr>
        </p:nvSpPr>
        <p:spPr bwMode="auto">
          <a:noFill/>
          <a:ln>
            <a:solidFill>
              <a:srgbClr val="000000"/>
            </a:solidFill>
            <a:miter lim="800000"/>
            <a:headEnd/>
            <a:tailEnd/>
          </a:ln>
        </p:spPr>
      </p:sp>
      <p:sp>
        <p:nvSpPr>
          <p:cNvPr id="33894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les sujets couverts relativement à l’amélioration du sommeil et de la vigilance. » </a:t>
            </a:r>
          </a:p>
          <a:p>
            <a:r>
              <a:rPr lang="fr-CA" dirty="0" smtClean="0"/>
              <a:t>______________</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CA" b="1" dirty="0" smtClean="0"/>
              <a:t>Complément d’information : </a:t>
            </a:r>
            <a:endParaRPr lang="en-US" b="1" dirty="0" smtClean="0"/>
          </a:p>
          <a:p>
            <a:r>
              <a:rPr lang="fr-CA" dirty="0" smtClean="0"/>
              <a:t>Objectifs d’apprentissage de cette section :</a:t>
            </a:r>
            <a:endParaRPr lang="en-US" dirty="0" smtClean="0"/>
          </a:p>
          <a:p>
            <a:r>
              <a:rPr lang="fr-CA" dirty="0" smtClean="0"/>
              <a:t>(S) Connaître les divers obstacles à la gestion de la fatigue rencontrés par les conducteurs.</a:t>
            </a:r>
            <a:endParaRPr lang="en-US" dirty="0" smtClean="0"/>
          </a:p>
          <a:p>
            <a:r>
              <a:rPr lang="fr-CA" dirty="0" smtClean="0"/>
              <a:t>(S) Connaître les bonnes stratégies et pratiques générales de gestion de la fatigue (à la maison, sur la route).</a:t>
            </a:r>
            <a:endParaRPr lang="en-US" dirty="0" smtClean="0"/>
          </a:p>
          <a:p>
            <a:r>
              <a:rPr lang="fr-CA" dirty="0" smtClean="0"/>
              <a:t>(S) Connaître les comportements à adopter dans le véhicule pour favoriser le maintien de la vigilance.</a:t>
            </a:r>
            <a:endParaRPr lang="en-US" dirty="0" smtClean="0"/>
          </a:p>
          <a:p>
            <a:r>
              <a:rPr lang="fr-CA" dirty="0" smtClean="0"/>
              <a:t>(S) Connaître les problèmes de fatigue causés par la conduite de nuit et les changements de quart de travail.</a:t>
            </a:r>
            <a:endParaRPr lang="en-US" dirty="0" smtClean="0"/>
          </a:p>
          <a:p>
            <a:r>
              <a:rPr lang="fr-CA" dirty="0" smtClean="0"/>
              <a:t>(C) Mettre en pratique ses connaissances de la gestion de la fatigue, afin de mieux gérer la conduite de nuit et les changements de quart de travail.</a:t>
            </a:r>
            <a:endParaRPr lang="en-US" dirty="0" smtClean="0"/>
          </a:p>
          <a:p>
            <a:r>
              <a:rPr lang="fr-CA" dirty="0" smtClean="0"/>
              <a:t>(A) Valoriser le port de la ceinture de sécurité (en partie pour la sécurité additionnelle qu’elle procure en cas de sortie de route).</a:t>
            </a:r>
            <a:endParaRPr lang="en-US" dirty="0" smtClean="0"/>
          </a:p>
          <a:p>
            <a:pPr>
              <a:spcBef>
                <a:spcPct val="0"/>
              </a:spcBef>
            </a:pPr>
            <a:endParaRPr lang="en-US" dirty="0" smtClean="0">
              <a:solidFill>
                <a:srgbClr val="002060"/>
              </a:solidFill>
            </a:endParaRPr>
          </a:p>
          <a:p>
            <a:pPr>
              <a:spcBef>
                <a:spcPct val="0"/>
              </a:spcBef>
            </a:pPr>
            <a:endParaRPr lang="en-US" dirty="0" smtClean="0"/>
          </a:p>
        </p:txBody>
      </p:sp>
      <p:sp>
        <p:nvSpPr>
          <p:cNvPr id="254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6EC245-9DA4-46E9-8D1F-5A00020E55C7}" type="slidenum">
              <a:rPr lang="en-US"/>
              <a:pPr fontAlgn="base">
                <a:spcBef>
                  <a:spcPct val="0"/>
                </a:spcBef>
                <a:spcAft>
                  <a:spcPct val="0"/>
                </a:spcAft>
                <a:defRPr/>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noTextEdit="1"/>
          </p:cNvSpPr>
          <p:nvPr>
            <p:ph type="sldImg"/>
          </p:nvPr>
        </p:nvSpPr>
        <p:spPr bwMode="auto">
          <a:noFill/>
          <a:ln>
            <a:solidFill>
              <a:srgbClr val="000000"/>
            </a:solidFill>
            <a:miter lim="800000"/>
            <a:headEnd/>
            <a:tailEnd/>
          </a:ln>
        </p:spPr>
      </p:sp>
      <p:sp>
        <p:nvSpPr>
          <p:cNvPr id="34099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diapositive et la suivante énumèrent 10 obstacles à la gestion de la fatigue auxquels sont parfois confrontés les conducteurs de véhicules lourds. Tous ne concernent pas l’ensemble des conducteurs, mais de nombreux conducteurs sont confrontés à la plupart de ces obstacles dans le cadre de leur travail. »  </a:t>
            </a:r>
            <a:endParaRPr lang="en-US" dirty="0" smtClean="0"/>
          </a:p>
        </p:txBody>
      </p:sp>
      <p:sp>
        <p:nvSpPr>
          <p:cNvPr id="257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ADCD4E-717B-4323-9FF4-4BFBBB29D289}" type="slidenum">
              <a:rPr lang="en-US"/>
              <a:pPr fontAlgn="base">
                <a:spcBef>
                  <a:spcPct val="0"/>
                </a:spcBef>
                <a:spcAft>
                  <a:spcPct val="0"/>
                </a:spcAft>
                <a:defRPr/>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Slide Image Placeholder 1"/>
          <p:cNvSpPr>
            <a:spLocks noGrp="1" noRot="1" noChangeAspect="1" noTextEdit="1"/>
          </p:cNvSpPr>
          <p:nvPr>
            <p:ph type="sldImg"/>
          </p:nvPr>
        </p:nvSpPr>
        <p:spPr bwMode="auto">
          <a:noFill/>
          <a:ln>
            <a:solidFill>
              <a:srgbClr val="000000"/>
            </a:solidFill>
            <a:miter lim="800000"/>
            <a:headEnd/>
            <a:tailEnd/>
          </a:ln>
        </p:spPr>
      </p:sp>
      <p:sp>
        <p:nvSpPr>
          <p:cNvPr id="34304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obstacles à la gestion de la fatigue des conducteurs représentent un excellent sujet de discussion de groupe. Vous pourrez demander aux conducteurs quels sont les obstacles les plus difficiles à surmonter ou s’il en existe d’autres qui ne sont pas énumérés ici. » </a:t>
            </a:r>
            <a:endParaRPr lang="en-US" dirty="0" smtClean="0"/>
          </a:p>
          <a:p>
            <a:r>
              <a:rPr lang="fr-CA" dirty="0" smtClean="0"/>
              <a:t>______________</a:t>
            </a:r>
            <a:endParaRPr lang="en-US" dirty="0" smtClean="0"/>
          </a:p>
          <a:p>
            <a:r>
              <a:rPr lang="fr-CA" b="1" dirty="0" smtClean="0"/>
              <a:t>Complément d’information :</a:t>
            </a:r>
            <a:r>
              <a:rPr lang="fr-CA" dirty="0" smtClean="0"/>
              <a:t> Une question de contrôle pourrait porter sur les solutions efficaces pour vaincre les plus gros obstacles en matière de gestion de la fatigue. </a:t>
            </a:r>
            <a:endParaRPr lang="en-US" dirty="0" smtClean="0"/>
          </a:p>
          <a:p>
            <a:r>
              <a:rPr lang="fr-CA" dirty="0" smtClean="0"/>
              <a:t> </a:t>
            </a:r>
            <a:endParaRPr lang="en-US" dirty="0" smtClean="0"/>
          </a:p>
        </p:txBody>
      </p:sp>
      <p:sp>
        <p:nvSpPr>
          <p:cNvPr id="259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560C8E-80C9-4208-B583-5FA4B50B75BE}" type="slidenum">
              <a:rPr lang="en-US"/>
              <a:pPr fontAlgn="base">
                <a:spcBef>
                  <a:spcPct val="0"/>
                </a:spcBef>
                <a:spcAft>
                  <a:spcPct val="0"/>
                </a:spcAft>
                <a:defRPr/>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Image Placeholder 1"/>
          <p:cNvSpPr>
            <a:spLocks noGrp="1" noRot="1" noChangeAspect="1" noTextEdit="1"/>
          </p:cNvSpPr>
          <p:nvPr>
            <p:ph type="sldImg"/>
          </p:nvPr>
        </p:nvSpPr>
        <p:spPr bwMode="auto">
          <a:noFill/>
          <a:ln>
            <a:solidFill>
              <a:srgbClr val="000000"/>
            </a:solidFill>
            <a:miter lim="800000"/>
            <a:headEnd/>
            <a:tailEnd/>
          </a:ln>
        </p:spPr>
      </p:sp>
      <p:sp>
        <p:nvSpPr>
          <p:cNvPr id="34509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Vous trouvez ici six stratégies d’ordre général. La plupart d’entre elles ont déjà été abordées dans les diapositives précédentes. »  </a:t>
            </a:r>
            <a:endParaRPr lang="en-US" dirty="0" smtClean="0"/>
          </a:p>
          <a:p>
            <a:pPr>
              <a:spcBef>
                <a:spcPct val="0"/>
              </a:spcBef>
            </a:pPr>
            <a:endParaRPr lang="en-US" dirty="0" smtClean="0"/>
          </a:p>
        </p:txBody>
      </p:sp>
      <p:sp>
        <p:nvSpPr>
          <p:cNvPr id="261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64A5DA-275F-4398-8743-5FBAF7FA7654}" type="slidenum">
              <a:rPr lang="en-US"/>
              <a:pPr fontAlgn="base">
                <a:spcBef>
                  <a:spcPct val="0"/>
                </a:spcBef>
                <a:spcAft>
                  <a:spcPct val="0"/>
                </a:spcAft>
                <a:defRPr/>
              </a:pPr>
              <a:t>155</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noTextEdit="1"/>
          </p:cNvSpPr>
          <p:nvPr>
            <p:ph type="sldImg"/>
          </p:nvPr>
        </p:nvSpPr>
        <p:spPr bwMode="auto">
          <a:noFill/>
          <a:ln>
            <a:solidFill>
              <a:srgbClr val="000000"/>
            </a:solidFill>
            <a:miter lim="800000"/>
            <a:headEnd/>
            <a:tailEnd/>
          </a:ln>
        </p:spPr>
      </p:sp>
      <p:sp>
        <p:nvSpPr>
          <p:cNvPr id="34713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L’hygiène du sommeil commence chez soi. Voici certaines stratégies de base. »</a:t>
            </a:r>
            <a:endParaRPr lang="en-US" dirty="0" smtClean="0"/>
          </a:p>
          <a:p>
            <a:r>
              <a:rPr lang="fr-CA" dirty="0" smtClean="0"/>
              <a:t> </a:t>
            </a:r>
            <a:endParaRPr lang="en-US" dirty="0" smtClean="0"/>
          </a:p>
          <a:p>
            <a:pPr>
              <a:spcBef>
                <a:spcPct val="0"/>
              </a:spcBef>
            </a:pPr>
            <a:endParaRPr lang="en-US" dirty="0" smtClean="0">
              <a:solidFill>
                <a:srgbClr val="002060"/>
              </a:solidFill>
            </a:endParaRPr>
          </a:p>
          <a:p>
            <a:pPr>
              <a:spcBef>
                <a:spcPct val="0"/>
              </a:spcBef>
            </a:pPr>
            <a:endParaRPr lang="en-US" dirty="0" smtClean="0"/>
          </a:p>
        </p:txBody>
      </p:sp>
      <p:sp>
        <p:nvSpPr>
          <p:cNvPr id="263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CF71AE-A662-4715-B421-A4CF7D1077F7}" type="slidenum">
              <a:rPr lang="en-US"/>
              <a:pPr fontAlgn="base">
                <a:spcBef>
                  <a:spcPct val="0"/>
                </a:spcBef>
                <a:spcAft>
                  <a:spcPct val="0"/>
                </a:spcAft>
                <a:defRPr/>
              </a:pPr>
              <a:t>156</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noTextEdit="1"/>
          </p:cNvSpPr>
          <p:nvPr>
            <p:ph type="sldImg"/>
          </p:nvPr>
        </p:nvSpPr>
        <p:spPr bwMode="auto">
          <a:noFill/>
          <a:ln>
            <a:solidFill>
              <a:srgbClr val="000000"/>
            </a:solidFill>
            <a:miter lim="800000"/>
            <a:headEnd/>
            <a:tailEnd/>
          </a:ln>
        </p:spPr>
      </p:sp>
      <p:sp>
        <p:nvSpPr>
          <p:cNvPr id="34918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conducteurs doivent également appliquer leurs pratiques d’hygiène du sommeil sur la route, où les défis sont bien plus importants. L’hygiène du sommeil et les autres gestes relatifs à la gestion de la fatigue sur la route sont des sujets dont les participants pourront souhaiter discuter en classe. Demandez-leur ce qui fonctionne pour eux. Un sujet connexe non traité dans ce module est le lien entre les caractéristiques de la cabine (par exemple le bruit) et la fatigue. Vous pouvez également discuter de ce sujet. » </a:t>
            </a:r>
          </a:p>
          <a:p>
            <a:r>
              <a:rPr lang="fr-CA" dirty="0" smtClean="0"/>
              <a:t>______________</a:t>
            </a:r>
            <a:endParaRPr lang="en-US" dirty="0" smtClean="0"/>
          </a:p>
          <a:p>
            <a:r>
              <a:rPr lang="fr-CA" b="1" dirty="0" smtClean="0"/>
              <a:t>Complément d’information sur l’utilisation de la ceinture de sécurité :</a:t>
            </a:r>
            <a:r>
              <a:rPr lang="fr-CA" dirty="0" smtClean="0"/>
              <a:t> Beaucoup d’accidents dus à la fatigue impliquent un renversement du véhicule lors d’une sortie de route. Ce type d’accident occasionne généralement les blessures les plus graves. L’efficacité du port de la ceinture de sécurité a été démontrée dans ce cas, d’où l’importance de la boucler!  </a:t>
            </a:r>
            <a:endParaRPr lang="en-US" dirty="0" smtClean="0"/>
          </a:p>
          <a:p>
            <a:r>
              <a:rPr lang="fr-CA" b="1" dirty="0" smtClean="0"/>
              <a:t>Source :</a:t>
            </a:r>
            <a:r>
              <a:rPr lang="fr-CA" dirty="0" smtClean="0"/>
              <a:t> </a:t>
            </a:r>
            <a:r>
              <a:rPr lang="fr-CA" dirty="0" err="1" smtClean="0"/>
              <a:t>Knipling</a:t>
            </a:r>
            <a:r>
              <a:rPr lang="fr-CA" dirty="0" smtClean="0"/>
              <a:t> (2009). </a:t>
            </a:r>
            <a:endParaRPr lang="en-US" dirty="0" smtClean="0"/>
          </a:p>
          <a:p>
            <a:r>
              <a:rPr lang="fr-CA" dirty="0" smtClean="0"/>
              <a:t> </a:t>
            </a:r>
            <a:endParaRPr lang="en-US" dirty="0" smtClean="0"/>
          </a:p>
          <a:p>
            <a:pPr>
              <a:spcBef>
                <a:spcPct val="0"/>
              </a:spcBef>
            </a:pPr>
            <a:endParaRPr lang="en-US" dirty="0" smtClean="0">
              <a:solidFill>
                <a:srgbClr val="002060"/>
              </a:solidFill>
            </a:endParaRPr>
          </a:p>
          <a:p>
            <a:pPr>
              <a:spcBef>
                <a:spcPct val="0"/>
              </a:spcBef>
            </a:pPr>
            <a:endParaRPr lang="en-US" dirty="0" smtClean="0"/>
          </a:p>
        </p:txBody>
      </p:sp>
      <p:sp>
        <p:nvSpPr>
          <p:cNvPr id="265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90148D-40E7-478F-92CF-B6F1223CE05F}" type="slidenum">
              <a:rPr lang="en-US"/>
              <a:pPr fontAlgn="base">
                <a:spcBef>
                  <a:spcPct val="0"/>
                </a:spcBef>
                <a:spcAft>
                  <a:spcPct val="0"/>
                </a:spcAft>
                <a:defRPr/>
              </a:pPr>
              <a:t>157</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noTextEdit="1"/>
          </p:cNvSpPr>
          <p:nvPr>
            <p:ph type="sldImg"/>
          </p:nvPr>
        </p:nvSpPr>
        <p:spPr bwMode="auto">
          <a:noFill/>
          <a:ln>
            <a:solidFill>
              <a:srgbClr val="000000"/>
            </a:solidFill>
            <a:miter lim="800000"/>
            <a:headEnd/>
            <a:tailEnd/>
          </a:ln>
        </p:spPr>
      </p:sp>
      <p:sp>
        <p:nvSpPr>
          <p:cNvPr id="35123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conduite de nuit est difficile du point de vue de la gestion de la fatigue. Les conducteurs apprécient sûrement l’avantage de la conduite de nuit, c’est-à-dire le fait qu’il y a moins de trafic, mais ils doivent être conscients des désavantages liés à la fatigue. En particulier, les conducteurs doivent mettre au point des stratégies pour faire face aux heures à risque élevé, c’est-à-dire juste avant l’aube. Pour lancer la discussion, vous pouvez demander aux participants de vous faire part de ce qu’ils font pour gérer la fatigue pendant la conduite de nuit. Certains transporteurs ont des politiques sur la conduite de nuit; si c’est le cas du vôtre, c’est le moment d’en parler. » </a:t>
            </a:r>
            <a:endParaRPr lang="en-US" dirty="0" smtClean="0"/>
          </a:p>
          <a:p>
            <a:r>
              <a:rPr lang="fr-CA" dirty="0" smtClean="0"/>
              <a:t>______________</a:t>
            </a:r>
            <a:endParaRPr lang="en-US" dirty="0" smtClean="0"/>
          </a:p>
          <a:p>
            <a:r>
              <a:rPr lang="fr-CA" b="1" dirty="0" smtClean="0"/>
              <a:t>Complément d’information :</a:t>
            </a:r>
            <a:r>
              <a:rPr lang="fr-CA" dirty="0" smtClean="0"/>
              <a:t> Les opinions varient au sujet de la sécurité de la conduite de nuit par rapport à la conduite de jour. Néanmoins, en ce qui a trait à la fatigue, il ne fait aucun doute que le risque est plus élevé pendant la nuit. En ce qui concerne l’utilisation de la lumière pour simuler l’aube, il faut savoir que son effet salutaire ne suffit pas à compenser une privation importante de sommeil. La lumière vive vous aide à demeurer éveillé, mais vous ne pouvez tromper entièrement votre organisme. L’obscurité est cependant presque toujours bienfaisante pour le sommeil. Les conducteurs qui dorment le jour doivent s’assurer que le compartiment couchette est parfaitement obscur. </a:t>
            </a:r>
            <a:endParaRPr lang="en-US" dirty="0" smtClean="0"/>
          </a:p>
          <a:p>
            <a:r>
              <a:rPr lang="fr-CA" dirty="0" smtClean="0"/>
              <a:t> </a:t>
            </a:r>
            <a:endParaRPr lang="en-US" dirty="0" smtClean="0"/>
          </a:p>
          <a:p>
            <a:r>
              <a:rPr lang="fr-CA" dirty="0" smtClean="0"/>
              <a:t> </a:t>
            </a:r>
            <a:endParaRPr lang="en-US" dirty="0" smtClean="0"/>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a:p>
            <a:pPr>
              <a:spcBef>
                <a:spcPct val="0"/>
              </a:spcBef>
            </a:pPr>
            <a:endParaRPr lang="en-US" dirty="0" smtClean="0"/>
          </a:p>
        </p:txBody>
      </p:sp>
      <p:sp>
        <p:nvSpPr>
          <p:cNvPr id="267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3FA89D-DCE1-4A7D-A75D-8E63DC4C24FB}" type="slidenum">
              <a:rPr lang="en-US"/>
              <a:pPr fontAlgn="base">
                <a:spcBef>
                  <a:spcPct val="0"/>
                </a:spcBef>
                <a:spcAft>
                  <a:spcPct val="0"/>
                </a:spcAft>
                <a:defRPr/>
              </a:pPr>
              <a:t>158</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p:spPr>
      </p:sp>
      <p:sp>
        <p:nvSpPr>
          <p:cNvPr id="35328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 sujet des rythmes circadiens a été couvert précédemment dans la partie sur les facteurs qui influencent la vigilance et la performance. Les changements de quart de travail et de fuseau horaire impliquent des ajustements du rythme circadien. Voici un autre sujet pour lequel il serait intéressant que les conducteurs fassent part de leurs expériences personnelles et de leurs stratégies de gestion de la fatigue. Des renseignements supplémentaires sont présentés dans le module sur la planification des horaires. » </a:t>
            </a:r>
            <a:endParaRPr lang="en-US" dirty="0" smtClean="0"/>
          </a:p>
          <a:p>
            <a:r>
              <a:rPr lang="fr-CA" dirty="0" smtClean="0"/>
              <a:t>______________</a:t>
            </a:r>
            <a:endParaRPr lang="en-US" dirty="0" smtClean="0"/>
          </a:p>
          <a:p>
            <a:r>
              <a:rPr lang="fr-CA" b="1" dirty="0" smtClean="0"/>
              <a:t>Contrôle facultatif des connaissances :</a:t>
            </a:r>
            <a:r>
              <a:rPr lang="fr-CA" dirty="0" smtClean="0"/>
              <a:t> </a:t>
            </a:r>
            <a:endParaRPr lang="en-US" dirty="0" smtClean="0"/>
          </a:p>
          <a:p>
            <a:r>
              <a:rPr lang="fr-CA" dirty="0" smtClean="0"/>
              <a:t>Q : Décrivez une bonne routine pour se préparer au sommeil.</a:t>
            </a:r>
            <a:endParaRPr lang="en-US" dirty="0" smtClean="0"/>
          </a:p>
          <a:p>
            <a:r>
              <a:rPr lang="fr-CA" dirty="0" smtClean="0"/>
              <a:t>R : Relaxer, se détendre et, peut-être, baisser l’intensité de la lumière.</a:t>
            </a:r>
            <a:endParaRPr lang="en-US" dirty="0" smtClean="0"/>
          </a:p>
          <a:p>
            <a:r>
              <a:rPr lang="fr-CA" dirty="0" smtClean="0"/>
              <a:t> </a:t>
            </a:r>
            <a:endParaRPr lang="en-US" dirty="0" smtClean="0"/>
          </a:p>
          <a:p>
            <a:pPr>
              <a:spcBef>
                <a:spcPct val="0"/>
              </a:spcBef>
            </a:pPr>
            <a:endParaRPr lang="en-US" dirty="0" smtClean="0"/>
          </a:p>
        </p:txBody>
      </p:sp>
      <p:sp>
        <p:nvSpPr>
          <p:cNvPr id="2693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2F678B-6616-459E-8303-CFF4371EA64D}" type="slidenum">
              <a:rPr lang="en-US"/>
              <a:pPr fontAlgn="base">
                <a:spcBef>
                  <a:spcPct val="0"/>
                </a:spcBef>
                <a:spcAft>
                  <a:spcPct val="0"/>
                </a:spcAft>
                <a:defRPr/>
              </a:pPr>
              <a:t>159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 formateur aussi doit se soumettre à des exigences particulières, y compris des préalables. Vous devez absolument avoir suivi les modules 1, 3 et 4 avec des notes aux examens de 80 % ou plus. Vous devez avoir réussi un module de formation sur le Web, de préférence le module 3, de manière à bien connaître ce type de modalité d’apprentissage. Enfin, vous devez avoir réussi le présent module avec une note de 80 % ou plus à l’examen. » </a:t>
            </a:r>
            <a:endParaRPr lang="en-US" dirty="0" smtClean="0"/>
          </a:p>
          <a:p>
            <a:pPr eaLnBrk="1" hangingPunct="1">
              <a:spcBef>
                <a:spcPct val="0"/>
              </a:spcBef>
            </a:pPr>
            <a:endParaRPr lang="en-US" b="1" dirty="0" smtClean="0"/>
          </a:p>
          <a:p>
            <a:pPr eaLnBrk="1" hangingPunct="1">
              <a:spcBef>
                <a:spcPct val="0"/>
              </a:spcBef>
            </a:pPr>
            <a:endParaRPr lang="en-US" dirty="0" smtClean="0"/>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67CFA5-0D4E-4E6B-AF61-2F288756DB3E}" type="slidenum">
              <a:rPr lang="en-US" smtClean="0"/>
              <a:pPr fontAlgn="base">
                <a:spcBef>
                  <a:spcPct val="0"/>
                </a:spcBef>
                <a:spcAft>
                  <a:spcPct val="0"/>
                </a:spcAft>
                <a:defRPr/>
              </a:pPr>
              <a:t>16</a:t>
            </a:fld>
            <a:endParaRPr lang="en-US" dirty="0"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noTextEdit="1"/>
          </p:cNvSpPr>
          <p:nvPr>
            <p:ph type="sldImg"/>
          </p:nvPr>
        </p:nvSpPr>
        <p:spPr bwMode="auto">
          <a:noFill/>
          <a:ln>
            <a:solidFill>
              <a:srgbClr val="000000"/>
            </a:solidFill>
            <a:miter lim="800000"/>
            <a:headEnd/>
            <a:tailEnd/>
          </a:ln>
        </p:spPr>
      </p:sp>
      <p:sp>
        <p:nvSpPr>
          <p:cNvPr id="428035"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r>
              <a:rPr lang="fr-CA" sz="1100" b="1" dirty="0" smtClean="0"/>
              <a:t>Narration : </a:t>
            </a:r>
            <a:r>
              <a:rPr lang="fr-CA" sz="1100" b="0" dirty="0" smtClean="0"/>
              <a:t>« </a:t>
            </a:r>
            <a:r>
              <a:rPr lang="fr-CA" dirty="0" smtClean="0"/>
              <a:t>Nous verrons ici les sujets relatifs à la planification des horaires et aux heures de service. » </a:t>
            </a:r>
            <a:endParaRPr lang="en-US" sz="1100" dirty="0" smtClean="0"/>
          </a:p>
          <a:p>
            <a:r>
              <a:rPr lang="fr-CA" sz="1100" dirty="0" smtClean="0"/>
              <a:t>______________</a:t>
            </a:r>
            <a:endParaRPr lang="en-US" sz="1100" dirty="0" smtClean="0"/>
          </a:p>
          <a:p>
            <a:r>
              <a:rPr lang="fr-CA" sz="1100" b="1" dirty="0" smtClean="0"/>
              <a:t>Complément d’information : </a:t>
            </a:r>
            <a:endParaRPr lang="en-US" sz="1100" b="1" dirty="0" smtClean="0"/>
          </a:p>
          <a:p>
            <a:r>
              <a:rPr lang="fr-CA" sz="1100" dirty="0" smtClean="0"/>
              <a:t>Objectifs d’apprentissage de cette section :</a:t>
            </a:r>
            <a:endParaRPr lang="en-US" sz="1100" dirty="0" smtClean="0"/>
          </a:p>
          <a:p>
            <a:r>
              <a:rPr lang="fr-CA" sz="1100" dirty="0" smtClean="0"/>
              <a:t>(S) Connaître les principes d’une planification efficace (ex. : régularité de l’horaire).</a:t>
            </a:r>
            <a:endParaRPr lang="en-US" sz="1100" dirty="0" smtClean="0"/>
          </a:p>
          <a:p>
            <a:r>
              <a:rPr lang="fr-CA" sz="1100" dirty="0" smtClean="0"/>
              <a:t>(S) Connaître la différence entre les horaires décalés vers l’avant et vers l’arrière et leur relation avec la gestion de la fatigue.</a:t>
            </a:r>
            <a:endParaRPr lang="en-US" sz="1100" dirty="0" smtClean="0"/>
          </a:p>
          <a:p>
            <a:r>
              <a:rPr lang="fr-CA" sz="1100" dirty="0" smtClean="0"/>
              <a:t>(S) Connaître les principales règles de la réglementation sur les heures de service et leur relation avec l’hygiène du sommeil.</a:t>
            </a:r>
            <a:endParaRPr lang="en-US" sz="1100" dirty="0" smtClean="0"/>
          </a:p>
          <a:p>
            <a:r>
              <a:rPr lang="fr-CA" sz="1100" dirty="0" smtClean="0"/>
              <a:t>(S) Différencier les bons et mauvais horaires de travail pour gérer la fatigue (ex. : horaire irrégulier, décalage vers l’arrière).</a:t>
            </a:r>
            <a:endParaRPr lang="en-US" sz="1100" dirty="0" smtClean="0"/>
          </a:p>
          <a:p>
            <a:r>
              <a:rPr lang="fr-CA" sz="1100" dirty="0" smtClean="0"/>
              <a:t>(S) Connaître les principaux avantages et limites de la réglementation sur les heures de service en matière de gestion de la fatigue.</a:t>
            </a:r>
            <a:endParaRPr lang="en-US" sz="1100" dirty="0" smtClean="0"/>
          </a:p>
          <a:p>
            <a:r>
              <a:rPr lang="fr-CA" sz="1100" dirty="0" smtClean="0"/>
              <a:t>(S) Connaître les facteurs qui influent sur la vigilance du conducteur (notamment le respect de la réglementation sur les heures de service).</a:t>
            </a:r>
            <a:endParaRPr lang="en-US" sz="1100" dirty="0" smtClean="0"/>
          </a:p>
          <a:p>
            <a:r>
              <a:rPr lang="fr-CA" sz="1100" dirty="0" smtClean="0"/>
              <a:t>(A) Assumer les deux responsabilités d’un conducteur : se conformer à la réglementation sur les heures de service et pratiquer l’autogestion de la fatigue, responsabilité qui va au-delà du respect de la réglementation.</a:t>
            </a:r>
            <a:endParaRPr lang="en-US" sz="1100" dirty="0" smtClean="0"/>
          </a:p>
          <a:p>
            <a:r>
              <a:rPr lang="fr-CA" sz="1100" dirty="0" smtClean="0"/>
              <a:t> </a:t>
            </a:r>
            <a:endParaRPr lang="en-US" sz="1100" dirty="0" smtClean="0"/>
          </a:p>
          <a:p>
            <a:r>
              <a:rPr lang="fr-CA" sz="1100" dirty="0" smtClean="0"/>
              <a:t>Cette section ne traite pas en détail de la réglementation sur les heures de service (HDS); la connaissance de la réglementation qu’ont les participants n’est donc pas vérifiée (ex. : règles des 10 heures, des 14 heures, etc.). Nous vous conseillons de ne pas entrer dans les détails de la réglementation sur les HDS; mettez plutôt l’accent sur les principes de gestion de la fatigue.</a:t>
            </a:r>
            <a:endParaRPr lang="en-US" sz="1100" dirty="0" smtClean="0"/>
          </a:p>
        </p:txBody>
      </p:sp>
      <p:sp>
        <p:nvSpPr>
          <p:cNvPr id="271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1D1A3A-10F2-47A3-8D8A-D2387A096F30}" type="slidenum">
              <a:rPr lang="en-US"/>
              <a:pPr fontAlgn="base">
                <a:spcBef>
                  <a:spcPct val="0"/>
                </a:spcBef>
                <a:spcAft>
                  <a:spcPct val="0"/>
                </a:spcAft>
                <a:defRPr/>
              </a:pPr>
              <a:t>160</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p:spPr>
      </p:sp>
      <p:sp>
        <p:nvSpPr>
          <p:cNvPr id="35737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N’insistez pas sur les détails entourant les heures de service; il faudra éviter de s’étendre sur le sujet en classe lorsqu’il sera abordé. L’accent doit plutôt être mis sur les pratiques de base de gestion de l’horaire, telles celles qui sont présentées ici. »  </a:t>
            </a:r>
            <a:endParaRPr lang="en-US" dirty="0" smtClean="0"/>
          </a:p>
        </p:txBody>
      </p:sp>
      <p:sp>
        <p:nvSpPr>
          <p:cNvPr id="273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6DE49D-C2E9-464E-82C5-5C2387E170EB}" type="slidenum">
              <a:rPr lang="en-US"/>
              <a:pPr fontAlgn="base">
                <a:spcBef>
                  <a:spcPct val="0"/>
                </a:spcBef>
                <a:spcAft>
                  <a:spcPct val="0"/>
                </a:spcAft>
                <a:defRPr/>
              </a:pPr>
              <a:t>161</a:t>
            </a:fld>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noTextEdit="1"/>
          </p:cNvSpPr>
          <p:nvPr>
            <p:ph type="sldImg"/>
          </p:nvPr>
        </p:nvSpPr>
        <p:spPr bwMode="auto">
          <a:noFill/>
          <a:ln>
            <a:solidFill>
              <a:srgbClr val="000000"/>
            </a:solidFill>
            <a:miter lim="800000"/>
            <a:headEnd/>
            <a:tailEnd/>
          </a:ln>
        </p:spPr>
      </p:sp>
      <p:sp>
        <p:nvSpPr>
          <p:cNvPr id="35942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diapositives montrent un horaire régulier, un décalage d’horaire vers l’avant et un décalage vers l’arrière. »  </a:t>
            </a:r>
            <a:endParaRPr lang="en-US" dirty="0" smtClean="0"/>
          </a:p>
        </p:txBody>
      </p:sp>
      <p:sp>
        <p:nvSpPr>
          <p:cNvPr id="275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8DE18E-4F00-42FA-B0D3-54CE8DE930C0}" type="slidenum">
              <a:rPr lang="en-US"/>
              <a:pPr fontAlgn="base">
                <a:spcBef>
                  <a:spcPct val="0"/>
                </a:spcBef>
                <a:spcAft>
                  <a:spcPct val="0"/>
                </a:spcAft>
                <a:defRPr/>
              </a:pPr>
              <a:t>162</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noTextEdit="1"/>
          </p:cNvSpPr>
          <p:nvPr>
            <p:ph type="sldImg"/>
          </p:nvPr>
        </p:nvSpPr>
        <p:spPr bwMode="auto">
          <a:noFill/>
          <a:ln>
            <a:solidFill>
              <a:srgbClr val="000000"/>
            </a:solidFill>
            <a:miter lim="800000"/>
            <a:headEnd/>
            <a:tailEnd/>
          </a:ln>
        </p:spPr>
      </p:sp>
      <p:sp>
        <p:nvSpPr>
          <p:cNvPr id="36147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en-US" b="0" dirty="0" smtClean="0"/>
              <a:t>« </a:t>
            </a:r>
            <a:r>
              <a:rPr lang="fr-CA" dirty="0" smtClean="0"/>
              <a:t>Cette diapositive montre le décalage d’horaire vers l’avant. Si votre entreprise a des politiques ou des pratiques liées au décalage des horaires, ce serait le moment d’en discuter. » </a:t>
            </a:r>
            <a:endParaRPr lang="en-US" dirty="0" smtClean="0"/>
          </a:p>
          <a:p>
            <a:r>
              <a:rPr lang="fr-CA" dirty="0" smtClean="0"/>
              <a:t>______________</a:t>
            </a:r>
            <a:endParaRPr lang="en-US" dirty="0" smtClean="0"/>
          </a:p>
          <a:p>
            <a:r>
              <a:rPr lang="fr-CA" b="1" dirty="0" smtClean="0"/>
              <a:t>Complément d’information :</a:t>
            </a:r>
            <a:r>
              <a:rPr lang="fr-CA" dirty="0" smtClean="0"/>
              <a:t> Sur le plan de l’horloge interne,</a:t>
            </a:r>
            <a:r>
              <a:rPr lang="fr-CA" b="1" dirty="0" smtClean="0"/>
              <a:t> </a:t>
            </a:r>
            <a:r>
              <a:rPr lang="fr-CA" dirty="0" smtClean="0"/>
              <a:t>voyager d’est en ouest fait avancer la journée, donc les heures de nuit, ce qui correspond à un décalage d’horaire vers l’avant. Pour cette raison, voyager d’est en ouest est donc mieux toléré par la plupart des gens. </a:t>
            </a:r>
            <a:endParaRPr lang="en-US" dirty="0" smtClean="0"/>
          </a:p>
          <a:p>
            <a:r>
              <a:rPr lang="fr-CA" dirty="0" smtClean="0"/>
              <a:t> </a:t>
            </a:r>
            <a:endParaRPr lang="en-US" dirty="0" smtClean="0"/>
          </a:p>
          <a:p>
            <a:pPr>
              <a:spcBef>
                <a:spcPct val="0"/>
              </a:spcBef>
            </a:pPr>
            <a:endParaRPr lang="en-US" dirty="0" smtClean="0"/>
          </a:p>
          <a:p>
            <a:pPr>
              <a:spcBef>
                <a:spcPct val="0"/>
              </a:spcBef>
            </a:pPr>
            <a:endParaRPr lang="en-US" dirty="0" smtClean="0"/>
          </a:p>
        </p:txBody>
      </p:sp>
      <p:sp>
        <p:nvSpPr>
          <p:cNvPr id="277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23AC84-BA55-4ED1-8A73-5FD45707E093}" type="slidenum">
              <a:rPr lang="en-US"/>
              <a:pPr fontAlgn="base">
                <a:spcBef>
                  <a:spcPct val="0"/>
                </a:spcBef>
                <a:spcAft>
                  <a:spcPct val="0"/>
                </a:spcAft>
                <a:defRPr/>
              </a:pPr>
              <a:t>163</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noTextEdit="1"/>
          </p:cNvSpPr>
          <p:nvPr>
            <p:ph type="sldImg"/>
          </p:nvPr>
        </p:nvSpPr>
        <p:spPr bwMode="auto">
          <a:noFill/>
          <a:ln>
            <a:solidFill>
              <a:srgbClr val="000000"/>
            </a:solidFill>
            <a:miter lim="800000"/>
            <a:headEnd/>
            <a:tailEnd/>
          </a:ln>
        </p:spPr>
      </p:sp>
      <p:sp>
        <p:nvSpPr>
          <p:cNvPr id="36352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a:t>
            </a:r>
            <a:r>
              <a:rPr lang="fr-CA" smtClean="0"/>
              <a:t>diapositive montre </a:t>
            </a:r>
            <a:r>
              <a:rPr lang="fr-CA" dirty="0" smtClean="0"/>
              <a:t>que le décalage d’horaire vers l’arrière peut avoir des effets nocifs sur la capacité à dormir et la capacité à demeurer éveillé pendant la conduite. » </a:t>
            </a:r>
            <a:endParaRPr lang="en-US" dirty="0" smtClean="0"/>
          </a:p>
          <a:p>
            <a:r>
              <a:rPr lang="fr-CA" dirty="0" smtClean="0"/>
              <a:t>______________</a:t>
            </a:r>
            <a:endParaRPr lang="en-US" dirty="0" smtClean="0"/>
          </a:p>
          <a:p>
            <a:r>
              <a:rPr lang="fr-CA" b="1" dirty="0" smtClean="0"/>
              <a:t>Complément d’information :</a:t>
            </a:r>
            <a:r>
              <a:rPr lang="fr-CA" dirty="0" smtClean="0"/>
              <a:t> Sur le plan de l’horloge interne,</a:t>
            </a:r>
            <a:r>
              <a:rPr lang="fr-CA" b="1" dirty="0" smtClean="0"/>
              <a:t> </a:t>
            </a:r>
            <a:r>
              <a:rPr lang="fr-CA" dirty="0" smtClean="0"/>
              <a:t>voyager d’ouest en est fait reculer la journée, donc les heures de nuit, ce qui correspond à un décalage d’horaire vers l’arrière. À votre arrivée, vous êtes souvent rendu au lendemain sans avoir obtenu suffisamment de sommeil, alors que vous êtes encore dans un creux circadien. Vous êtes en décalage horaire.</a:t>
            </a:r>
            <a:endParaRPr lang="en-US" dirty="0" smtClean="0"/>
          </a:p>
        </p:txBody>
      </p:sp>
      <p:sp>
        <p:nvSpPr>
          <p:cNvPr id="279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3CE161-73B9-4285-9877-1151A025C6B9}" type="slidenum">
              <a:rPr lang="en-US"/>
              <a:pPr fontAlgn="base">
                <a:spcBef>
                  <a:spcPct val="0"/>
                </a:spcBef>
                <a:spcAft>
                  <a:spcPct val="0"/>
                </a:spcAft>
                <a:defRPr/>
              </a:pPr>
              <a:t>164</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noTextEdit="1"/>
          </p:cNvSpPr>
          <p:nvPr>
            <p:ph type="sldImg"/>
          </p:nvPr>
        </p:nvSpPr>
        <p:spPr bwMode="auto">
          <a:noFill/>
          <a:ln>
            <a:solidFill>
              <a:srgbClr val="000000"/>
            </a:solidFill>
            <a:miter lim="800000"/>
            <a:headEnd/>
            <a:tailEnd/>
          </a:ln>
        </p:spPr>
      </p:sp>
      <p:sp>
        <p:nvSpPr>
          <p:cNvPr id="36557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 tableau résume la réglementation américaine sur les heures de service à l’intention des conducteurs de véhicules lourds. Il fournit de nombreux détails, mais pour la plupart, ils ne sont pas traités ailleurs dans la présentation. » </a:t>
            </a:r>
            <a:endParaRPr lang="en-US" dirty="0" smtClean="0"/>
          </a:p>
          <a:p>
            <a:r>
              <a:rPr lang="fr-CA" dirty="0" smtClean="0"/>
              <a:t>______________</a:t>
            </a:r>
            <a:endParaRPr lang="en-US" dirty="0" smtClean="0"/>
          </a:p>
          <a:p>
            <a:r>
              <a:rPr lang="fr-CA" b="1" dirty="0" smtClean="0"/>
              <a:t>Complément d’information :</a:t>
            </a:r>
            <a:r>
              <a:rPr lang="fr-CA" dirty="0" smtClean="0"/>
              <a:t> Si votre groupe discute en particulier de la réglementation sur les heures de service (HDS), essayez d’orienter la discussion vers les principes de gestion de la fatigue plutôt que vers les questions de respect de la réglementation.</a:t>
            </a:r>
            <a:endParaRPr lang="en-US" dirty="0" smtClean="0"/>
          </a:p>
          <a:p>
            <a:r>
              <a:rPr lang="fr-CA" dirty="0" smtClean="0"/>
              <a:t> </a:t>
            </a:r>
            <a:endParaRPr lang="en-US" dirty="0" smtClean="0"/>
          </a:p>
        </p:txBody>
      </p:sp>
      <p:sp>
        <p:nvSpPr>
          <p:cNvPr id="281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CB509B-B5B8-4608-98E9-48372F2BCCAC}" type="slidenum">
              <a:rPr lang="en-US"/>
              <a:pPr fontAlgn="base">
                <a:spcBef>
                  <a:spcPct val="0"/>
                </a:spcBef>
                <a:spcAft>
                  <a:spcPct val="0"/>
                </a:spcAft>
                <a:defRPr/>
              </a:pPr>
              <a:t>165</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bwMode="auto">
          <a:noFill/>
          <a:ln>
            <a:solidFill>
              <a:srgbClr val="000000"/>
            </a:solidFill>
            <a:miter lim="800000"/>
            <a:headEnd/>
            <a:tailEnd/>
          </a:ln>
        </p:spPr>
      </p:sp>
      <p:sp>
        <p:nvSpPr>
          <p:cNvPr id="3676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a:t>
            </a:r>
            <a:r>
              <a:rPr lang="fr-CA" b="0" dirty="0" smtClean="0"/>
              <a:t> « </a:t>
            </a:r>
            <a:r>
              <a:rPr lang="fr-CA" dirty="0" smtClean="0"/>
              <a:t>On trouve ici les règles américaines sur les heures de service pour les autobus. » </a:t>
            </a:r>
            <a:endParaRPr lang="en-US" dirty="0" smtClean="0"/>
          </a:p>
        </p:txBody>
      </p:sp>
      <p:sp>
        <p:nvSpPr>
          <p:cNvPr id="283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989C14-A3C1-45B2-ADB3-A2D0DFC4B778}" type="slidenum">
              <a:rPr lang="en-US"/>
              <a:pPr fontAlgn="base">
                <a:spcBef>
                  <a:spcPct val="0"/>
                </a:spcBef>
                <a:spcAft>
                  <a:spcPct val="0"/>
                </a:spcAft>
                <a:defRPr/>
              </a:pPr>
              <a:t>166</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noTextEdi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règles canadiennes mentionnées ici sont les mêmes pour les conducteurs d’autobus et les conducteurs de véhicules lourds. » </a:t>
            </a:r>
            <a:endParaRPr lang="en-US" dirty="0" smtClean="0"/>
          </a:p>
        </p:txBody>
      </p:sp>
      <p:sp>
        <p:nvSpPr>
          <p:cNvPr id="285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5588C6-DDF7-4B4C-B5B6-7F4BE37B9636}" type="slidenum">
              <a:rPr lang="en-US"/>
              <a:pPr fontAlgn="base">
                <a:spcBef>
                  <a:spcPct val="0"/>
                </a:spcBef>
                <a:spcAft>
                  <a:spcPct val="0"/>
                </a:spcAft>
                <a:defRPr/>
              </a:pPr>
              <a:t>167</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pPr>
              <a:defRPr/>
            </a:pPr>
            <a:fld id="{EC9C13F3-FCF8-4485-9F91-1D2A1DD1C876}" type="slidenum">
              <a:rPr lang="en-US" smtClean="0"/>
              <a:pPr>
                <a:defRPr/>
              </a:pPr>
              <a:t>168</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pPr>
              <a:defRPr/>
            </a:pPr>
            <a:fld id="{EC9C13F3-FCF8-4485-9F91-1D2A1DD1C876}" type="slidenum">
              <a:rPr lang="en-US" smtClean="0"/>
              <a:pPr>
                <a:defRPr/>
              </a:pPr>
              <a:t>169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En tant que formateur, vous aurez les responsabilités suivantes. Vous devrez en premier lieu continuer à acquérir des connaissances sur la fatigue au volant et les sujets qui y sont liés. Vos principales activités seront de donner des formations en classe sur les modules 3 et 4 ainsi que de superviser et de faciliter la formation sur le Web. De plus, vous serez probablement responsable de la tenue des dossiers de formation du PGF dans l’entreprise de transport routier. »</a:t>
            </a:r>
            <a:endParaRPr lang="en-US" dirty="0" smtClean="0"/>
          </a:p>
          <a:p>
            <a:r>
              <a:rPr lang="fr-CA" dirty="0" smtClean="0"/>
              <a:t>_________________</a:t>
            </a:r>
            <a:endParaRPr lang="en-US" dirty="0" smtClean="0"/>
          </a:p>
          <a:p>
            <a:r>
              <a:rPr lang="fr-CA" b="1" dirty="0" smtClean="0"/>
              <a:t>Contrôle facultatif des connaissances : </a:t>
            </a:r>
            <a:endParaRPr lang="en-US" b="1" dirty="0" smtClean="0"/>
          </a:p>
          <a:p>
            <a:r>
              <a:rPr lang="fr-CA" dirty="0" smtClean="0"/>
              <a:t>Q : L’examen pour ce module comprend 29 questions. À combien de questions devez-vous répondre correctement pour réussir? </a:t>
            </a:r>
            <a:endParaRPr lang="en-US" dirty="0" smtClean="0"/>
          </a:p>
          <a:p>
            <a:r>
              <a:rPr lang="fr-CA" dirty="0" smtClean="0"/>
              <a:t>R : 24 sur 29, ou 80 %.</a:t>
            </a:r>
            <a:endParaRPr lang="en-US" dirty="0" smtClean="0"/>
          </a:p>
          <a:p>
            <a:pPr eaLnBrk="1" hangingPunct="1">
              <a:spcBef>
                <a:spcPct val="0"/>
              </a:spcBef>
            </a:pPr>
            <a:r>
              <a:rPr lang="en-US" dirty="0" smtClean="0">
                <a:solidFill>
                  <a:srgbClr val="002060"/>
                </a:solidFill>
              </a:rPr>
              <a:t> </a:t>
            </a:r>
          </a:p>
          <a:p>
            <a:pPr eaLnBrk="1" hangingPunct="1">
              <a:spcBef>
                <a:spcPct val="0"/>
              </a:spcBef>
            </a:pPr>
            <a:endParaRPr lang="en-US" dirty="0" smtClean="0"/>
          </a:p>
        </p:txBody>
      </p:sp>
      <p:sp>
        <p:nvSpPr>
          <p:cNvPr id="63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82F41E-90CC-469D-B257-42AC4F62EDBE}" type="slidenum">
              <a:rPr lang="en-US" smtClean="0"/>
              <a:pPr fontAlgn="base">
                <a:spcBef>
                  <a:spcPct val="0"/>
                </a:spcBef>
                <a:spcAft>
                  <a:spcPct val="0"/>
                </a:spcAft>
                <a:defRPr/>
              </a:pPr>
              <a:t>17</a:t>
            </a:fld>
            <a:endParaRPr lang="en-US" dirty="0"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pPr>
              <a:defRPr/>
            </a:pPr>
            <a:fld id="{EC9C13F3-FCF8-4485-9F91-1D2A1DD1C876}" type="slidenum">
              <a:rPr lang="en-US" smtClean="0"/>
              <a:pPr>
                <a:defRPr/>
              </a:pPr>
              <a:t>170</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Slide Image Placeholder 1"/>
          <p:cNvSpPr>
            <a:spLocks noGrp="1" noRot="1" noChangeAspect="1" noTextEdit="1"/>
          </p:cNvSpPr>
          <p:nvPr>
            <p:ph type="sldImg"/>
          </p:nvPr>
        </p:nvSpPr>
        <p:spPr bwMode="auto">
          <a:noFill/>
          <a:ln>
            <a:solidFill>
              <a:srgbClr val="000000"/>
            </a:solidFill>
            <a:miter lim="800000"/>
            <a:headEnd/>
            <a:tailEnd/>
          </a:ln>
        </p:spPr>
      </p:sp>
      <p:sp>
        <p:nvSpPr>
          <p:cNvPr id="37478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diapositive et la suivante résument les avantages et les limites des règles sur les heures de service au regard de la gestion de la fatigue. L’intention n’est pas de les évaluer spécifiquement, mais plutôt de montrer que ces règles et, au-delà de ces règles, la gestion de la fatigue sont nécessaires. » </a:t>
            </a:r>
            <a:endParaRPr lang="en-US" dirty="0" smtClean="0"/>
          </a:p>
          <a:p>
            <a:r>
              <a:rPr lang="fr-CA" dirty="0" smtClean="0"/>
              <a:t> </a:t>
            </a:r>
            <a:endParaRPr lang="en-US" dirty="0" smtClean="0"/>
          </a:p>
        </p:txBody>
      </p:sp>
      <p:sp>
        <p:nvSpPr>
          <p:cNvPr id="287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EAF963-AAFC-47A3-B97F-7E19CFA76CA3}" type="slidenum">
              <a:rPr lang="en-US"/>
              <a:pPr fontAlgn="base">
                <a:spcBef>
                  <a:spcPct val="0"/>
                </a:spcBef>
                <a:spcAft>
                  <a:spcPct val="0"/>
                </a:spcAft>
                <a:defRPr/>
              </a:pPr>
              <a:t>171</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Slide Image Placeholder 1"/>
          <p:cNvSpPr>
            <a:spLocks noGrp="1" noRot="1" noChangeAspect="1" noTextEdit="1"/>
          </p:cNvSpPr>
          <p:nvPr>
            <p:ph type="sldImg"/>
          </p:nvPr>
        </p:nvSpPr>
        <p:spPr bwMode="auto">
          <a:noFill/>
          <a:ln>
            <a:solidFill>
              <a:srgbClr val="000000"/>
            </a:solidFill>
            <a:miter lim="800000"/>
            <a:headEnd/>
            <a:tailEnd/>
          </a:ln>
        </p:spPr>
      </p:sp>
      <p:sp>
        <p:nvSpPr>
          <p:cNvPr id="37683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diapositive résume les nombreux facteurs qui influencent la vigilance, à commencer par le respect de la réglementation sur les heures de service. » </a:t>
            </a:r>
            <a:endParaRPr lang="en-US" dirty="0" smtClean="0"/>
          </a:p>
          <a:p>
            <a:r>
              <a:rPr lang="fr-CA" dirty="0" smtClean="0"/>
              <a:t>______________</a:t>
            </a:r>
            <a:endParaRPr lang="en-US" dirty="0" smtClean="0"/>
          </a:p>
          <a:p>
            <a:r>
              <a:rPr lang="fr-CA" b="1" dirty="0" smtClean="0"/>
              <a:t>Complément d’information :</a:t>
            </a:r>
            <a:r>
              <a:rPr lang="fr-CA" dirty="0" smtClean="0"/>
              <a:t> La prise de conscience est un élément différent des autres facteurs, parce qu’elle n’a pas d’influence sur le niveau de fatigue, mais plutôt sur la capacité à y réagir de manière adéquate. La majorité des gens ne prennent pas conscience de leur niveau de fatigue et de la probabilité de s’endormir au volant.</a:t>
            </a:r>
            <a:endParaRPr lang="en-US" dirty="0" smtClean="0"/>
          </a:p>
          <a:p>
            <a:r>
              <a:rPr lang="fr-CA" dirty="0" smtClean="0"/>
              <a:t> </a:t>
            </a:r>
            <a:endParaRPr lang="en-US" dirty="0" smtClean="0"/>
          </a:p>
          <a:p>
            <a:pPr>
              <a:spcBef>
                <a:spcPct val="0"/>
              </a:spcBef>
            </a:pPr>
            <a:endParaRPr lang="en-US" b="1" dirty="0" smtClean="0"/>
          </a:p>
          <a:p>
            <a:pPr>
              <a:spcBef>
                <a:spcPct val="0"/>
              </a:spcBef>
            </a:pPr>
            <a:endParaRPr lang="en-US" dirty="0" smtClean="0"/>
          </a:p>
        </p:txBody>
      </p:sp>
      <p:sp>
        <p:nvSpPr>
          <p:cNvPr id="291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7E3F17-8F64-4A65-99D7-3D7FEAA441D7}" type="slidenum">
              <a:rPr lang="en-US"/>
              <a:pPr fontAlgn="base">
                <a:spcBef>
                  <a:spcPct val="0"/>
                </a:spcBef>
                <a:spcAft>
                  <a:spcPct val="0"/>
                </a:spcAft>
                <a:defRPr/>
              </a:pPr>
              <a:t>172</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Slide Image Placeholder 1"/>
          <p:cNvSpPr>
            <a:spLocks noGrp="1" noRot="1" noChangeAspect="1" noTextEdit="1"/>
          </p:cNvSpPr>
          <p:nvPr>
            <p:ph type="sldImg"/>
          </p:nvPr>
        </p:nvSpPr>
        <p:spPr bwMode="auto">
          <a:noFill/>
          <a:ln>
            <a:solidFill>
              <a:srgbClr val="000000"/>
            </a:solidFill>
            <a:miter lim="800000"/>
            <a:headEnd/>
            <a:tailEnd/>
          </a:ln>
        </p:spPr>
      </p:sp>
      <p:sp>
        <p:nvSpPr>
          <p:cNvPr id="37888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Deux obligations du conducteur s’appliquent à tous les aspects de la sécurité : respecter les règles et faire preuve de bon sens, c’est-à-dire aller au-delà du respect des règles. » </a:t>
            </a:r>
            <a:endParaRPr lang="en-US" dirty="0" smtClean="0"/>
          </a:p>
          <a:p>
            <a:r>
              <a:rPr lang="fr-CA" dirty="0" smtClean="0"/>
              <a:t>______________</a:t>
            </a:r>
            <a:endParaRPr lang="en-US" dirty="0" smtClean="0"/>
          </a:p>
          <a:p>
            <a:r>
              <a:rPr lang="fr-CA" b="1" dirty="0" smtClean="0"/>
              <a:t>Contrôle facultatif des connaissances : </a:t>
            </a:r>
            <a:endParaRPr lang="en-US" b="1" dirty="0" smtClean="0"/>
          </a:p>
          <a:p>
            <a:r>
              <a:rPr lang="fr-CA" dirty="0" smtClean="0"/>
              <a:t>Q : Lequel de ces horaires est le meilleur pour la santé et la sécurité :</a:t>
            </a:r>
            <a:r>
              <a:rPr lang="fr-CA" baseline="0" dirty="0" smtClean="0"/>
              <a:t> u</a:t>
            </a:r>
            <a:r>
              <a:rPr lang="fr-CA" dirty="0" smtClean="0"/>
              <a:t>n horaire régulier, un horaire prévoyant un décalage vers l’avant, ou un horaire prévoyant un décalage vers l’arrière?  </a:t>
            </a:r>
            <a:endParaRPr lang="en-US" dirty="0" smtClean="0"/>
          </a:p>
          <a:p>
            <a:r>
              <a:rPr lang="fr-CA" dirty="0" smtClean="0"/>
              <a:t>R : Un horaire régulier. </a:t>
            </a:r>
            <a:endParaRPr lang="en-US" dirty="0" smtClean="0"/>
          </a:p>
          <a:p>
            <a:r>
              <a:rPr lang="fr-CA" dirty="0" smtClean="0"/>
              <a:t>Q : Lequel de ces horaires est le </a:t>
            </a:r>
            <a:r>
              <a:rPr lang="fr-CA" i="1" dirty="0" smtClean="0"/>
              <a:t>moins bon </a:t>
            </a:r>
            <a:r>
              <a:rPr lang="fr-CA" dirty="0" smtClean="0"/>
              <a:t>pour la santé et la sécurité?  </a:t>
            </a:r>
            <a:endParaRPr lang="en-US" dirty="0" smtClean="0"/>
          </a:p>
          <a:p>
            <a:r>
              <a:rPr lang="fr-CA" dirty="0" smtClean="0"/>
              <a:t>R : Un horaire prévoyant un décalage vers l’arrière. </a:t>
            </a:r>
            <a:endParaRPr lang="en-US" dirty="0" smtClean="0"/>
          </a:p>
          <a:p>
            <a:endParaRPr lang="en-US" dirty="0" smtClean="0"/>
          </a:p>
          <a:p>
            <a:r>
              <a:rPr lang="fr-CA" dirty="0" smtClean="0"/>
              <a:t> </a:t>
            </a:r>
            <a:endParaRPr lang="en-US" dirty="0" smtClean="0"/>
          </a:p>
          <a:p>
            <a:r>
              <a:rPr lang="fr-CA" dirty="0" smtClean="0"/>
              <a:t> </a:t>
            </a:r>
            <a:endParaRPr lang="en-US" dirty="0" smtClean="0"/>
          </a:p>
          <a:p>
            <a:pPr>
              <a:spcBef>
                <a:spcPct val="0"/>
              </a:spcBef>
            </a:pPr>
            <a:endParaRPr lang="en-US" dirty="0" smtClean="0"/>
          </a:p>
        </p:txBody>
      </p:sp>
      <p:sp>
        <p:nvSpPr>
          <p:cNvPr id="293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7CBBA8-7465-412C-B784-6D0D52D4514F}" type="slidenum">
              <a:rPr lang="en-US"/>
              <a:pPr fontAlgn="base">
                <a:spcBef>
                  <a:spcPct val="0"/>
                </a:spcBef>
                <a:spcAft>
                  <a:spcPct val="0"/>
                </a:spcAft>
                <a:defRPr/>
              </a:pPr>
              <a:t>173</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Slide Image Placeholder 1"/>
          <p:cNvSpPr>
            <a:spLocks noGrp="1" noRot="1" noChangeAspect="1" noTextEdit="1"/>
          </p:cNvSpPr>
          <p:nvPr>
            <p:ph type="sldImg"/>
          </p:nvPr>
        </p:nvSpPr>
        <p:spPr bwMode="auto">
          <a:noFill/>
          <a:ln>
            <a:solidFill>
              <a:srgbClr val="000000"/>
            </a:solidFill>
            <a:miter lim="800000"/>
            <a:headEnd/>
            <a:tailEnd/>
          </a:ln>
        </p:spPr>
      </p:sp>
      <p:sp>
        <p:nvSpPr>
          <p:cNvPr id="38093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Nous verrons ici le sujet de la conduite en équipe. »</a:t>
            </a:r>
            <a:endParaRPr lang="en-US" dirty="0" smtClean="0"/>
          </a:p>
          <a:p>
            <a:r>
              <a:rPr lang="fr-CA" dirty="0" smtClean="0"/>
              <a:t>______________</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CA" b="1" dirty="0" smtClean="0"/>
              <a:t>Complément d’information : </a:t>
            </a:r>
            <a:endParaRPr lang="en-US" b="1" dirty="0" smtClean="0"/>
          </a:p>
          <a:p>
            <a:r>
              <a:rPr lang="fr-CA" dirty="0" smtClean="0"/>
              <a:t>Objectifs d’apprentissage de cette section :</a:t>
            </a:r>
            <a:endParaRPr lang="en-US" dirty="0" smtClean="0"/>
          </a:p>
          <a:p>
            <a:r>
              <a:rPr lang="fr-CA" dirty="0" smtClean="0"/>
              <a:t>(S) Connaître les principaux avantages de la conduite en équipe.</a:t>
            </a:r>
            <a:endParaRPr lang="en-US" dirty="0" smtClean="0"/>
          </a:p>
          <a:p>
            <a:r>
              <a:rPr lang="fr-CA" dirty="0" smtClean="0"/>
              <a:t>(S) Connaître les horaires conformes et sécuritaires pour l’utilisation de la couchette.</a:t>
            </a:r>
            <a:endParaRPr lang="en-US" dirty="0" smtClean="0"/>
          </a:p>
          <a:p>
            <a:r>
              <a:rPr lang="fr-CA" dirty="0" smtClean="0"/>
              <a:t>(S) Connaître diverses façons d’améliorer la conduite en équipe. </a:t>
            </a:r>
            <a:endParaRPr lang="en-US" dirty="0" smtClean="0"/>
          </a:p>
          <a:p>
            <a:pPr>
              <a:spcBef>
                <a:spcPct val="0"/>
              </a:spcBef>
            </a:pPr>
            <a:endParaRPr lang="en-US" dirty="0" smtClean="0">
              <a:solidFill>
                <a:srgbClr val="002060"/>
              </a:solidFill>
            </a:endParaRPr>
          </a:p>
        </p:txBody>
      </p:sp>
      <p:sp>
        <p:nvSpPr>
          <p:cNvPr id="295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4D6E40-7725-42B3-A7A4-9AFE05E0FE46}" type="slidenum">
              <a:rPr lang="en-US"/>
              <a:pPr fontAlgn="base">
                <a:spcBef>
                  <a:spcPct val="0"/>
                </a:spcBef>
                <a:spcAft>
                  <a:spcPct val="0"/>
                </a:spcAft>
                <a:defRPr/>
              </a:pPr>
              <a:t>174</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Slide Image Placeholder 1"/>
          <p:cNvSpPr>
            <a:spLocks noGrp="1" noRot="1" noChangeAspect="1" noTextEdit="1"/>
          </p:cNvSpPr>
          <p:nvPr>
            <p:ph type="sldImg"/>
          </p:nvPr>
        </p:nvSpPr>
        <p:spPr bwMode="auto">
          <a:noFill/>
          <a:ln>
            <a:solidFill>
              <a:srgbClr val="000000"/>
            </a:solidFill>
            <a:miter lim="800000"/>
            <a:headEnd/>
            <a:tailEnd/>
          </a:ln>
        </p:spPr>
      </p:sp>
      <p:sp>
        <p:nvSpPr>
          <p:cNvPr id="38297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des avantages de la conduite en équipe… » </a:t>
            </a:r>
            <a:endParaRPr lang="en-US" dirty="0" smtClean="0"/>
          </a:p>
          <a:p>
            <a:r>
              <a:rPr lang="fr-CA" dirty="0" smtClean="0"/>
              <a:t>______________</a:t>
            </a:r>
            <a:endParaRPr lang="en-US" dirty="0" smtClean="0"/>
          </a:p>
          <a:p>
            <a:r>
              <a:rPr lang="fr-CA" b="1" dirty="0" smtClean="0"/>
              <a:t>Complément d’information :</a:t>
            </a:r>
            <a:r>
              <a:rPr lang="fr-CA" dirty="0" smtClean="0"/>
              <a:t> Les avantages et les inconvénients s’appuient principalement sur une étude en situation de conduite réelle comparant des conducteurs en équipe et en solo (</a:t>
            </a:r>
            <a:r>
              <a:rPr lang="fr-CA" dirty="0" err="1" smtClean="0"/>
              <a:t>Dingus</a:t>
            </a:r>
            <a:r>
              <a:rPr lang="fr-CA" dirty="0" smtClean="0"/>
              <a:t> </a:t>
            </a:r>
            <a:r>
              <a:rPr lang="fr-CA" i="1" dirty="0" smtClean="0"/>
              <a:t>et al</a:t>
            </a:r>
            <a:r>
              <a:rPr lang="fr-CA" dirty="0" smtClean="0"/>
              <a:t>., 2002). Cette étude a également été commentée par </a:t>
            </a:r>
            <a:r>
              <a:rPr lang="fr-CA" dirty="0" err="1" smtClean="0"/>
              <a:t>Knipling</a:t>
            </a:r>
            <a:r>
              <a:rPr lang="fr-CA" dirty="0" smtClean="0"/>
              <a:t> en 2006 et en 2009.</a:t>
            </a:r>
            <a:endParaRPr lang="en-US" dirty="0" smtClean="0"/>
          </a:p>
          <a:p>
            <a:r>
              <a:rPr lang="fr-CA" dirty="0" smtClean="0"/>
              <a:t> </a:t>
            </a:r>
            <a:endParaRPr lang="en-US" dirty="0" smtClean="0"/>
          </a:p>
          <a:p>
            <a:pPr>
              <a:spcBef>
                <a:spcPct val="0"/>
              </a:spcBef>
            </a:pPr>
            <a:endParaRPr lang="en-US" dirty="0" smtClean="0"/>
          </a:p>
        </p:txBody>
      </p:sp>
      <p:sp>
        <p:nvSpPr>
          <p:cNvPr id="297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BF86FE-5BDD-40BA-A1F7-1FC893E886B6}" type="slidenum">
              <a:rPr lang="en-US"/>
              <a:pPr fontAlgn="base">
                <a:spcBef>
                  <a:spcPct val="0"/>
                </a:spcBef>
                <a:spcAft>
                  <a:spcPct val="0"/>
                </a:spcAft>
                <a:defRPr/>
              </a:pPr>
              <a:t>175</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Slide Image Placeholder 1"/>
          <p:cNvSpPr>
            <a:spLocks noGrp="1" noRot="1" noChangeAspect="1" noTextEdit="1"/>
          </p:cNvSpPr>
          <p:nvPr>
            <p:ph type="sldImg"/>
          </p:nvPr>
        </p:nvSpPr>
        <p:spPr bwMode="auto">
          <a:noFill/>
          <a:ln>
            <a:solidFill>
              <a:srgbClr val="000000"/>
            </a:solidFill>
            <a:miter lim="800000"/>
            <a:headEnd/>
            <a:tailEnd/>
          </a:ln>
        </p:spPr>
      </p:sp>
      <p:sp>
        <p:nvSpPr>
          <p:cNvPr id="38502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 et voici certains inconvénients, aussi basés sur la recherche de la sécurité. » </a:t>
            </a:r>
            <a:endParaRPr lang="en-US" dirty="0" smtClean="0"/>
          </a:p>
          <a:p>
            <a:r>
              <a:rPr lang="fr-CA" dirty="0" smtClean="0"/>
              <a:t>______________</a:t>
            </a:r>
            <a:endParaRPr lang="en-US" dirty="0" smtClean="0"/>
          </a:p>
          <a:p>
            <a:r>
              <a:rPr lang="fr-CA" b="1" dirty="0" smtClean="0"/>
              <a:t>Complément d’information :</a:t>
            </a:r>
            <a:r>
              <a:rPr lang="fr-CA" dirty="0" smtClean="0"/>
              <a:t> Les avantages et les inconvénients mentionnés s’appuient principalement sur une étude en situation de conduite réelle comparant des conducteurs en équipe et en solo (</a:t>
            </a:r>
            <a:r>
              <a:rPr lang="fr-CA" dirty="0" err="1" smtClean="0"/>
              <a:t>Dingus</a:t>
            </a:r>
            <a:r>
              <a:rPr lang="fr-CA" dirty="0" smtClean="0"/>
              <a:t> </a:t>
            </a:r>
            <a:r>
              <a:rPr lang="fr-CA" i="1" dirty="0" smtClean="0"/>
              <a:t>et al</a:t>
            </a:r>
            <a:r>
              <a:rPr lang="fr-CA" dirty="0" smtClean="0"/>
              <a:t>., 2002). Cette étude a également été commentée par </a:t>
            </a:r>
            <a:r>
              <a:rPr lang="fr-CA" dirty="0" err="1" smtClean="0"/>
              <a:t>Knipling</a:t>
            </a:r>
            <a:r>
              <a:rPr lang="fr-CA" dirty="0" smtClean="0"/>
              <a:t> en 2006 et en 2009.</a:t>
            </a:r>
            <a:endParaRPr lang="en-US" dirty="0" smtClean="0"/>
          </a:p>
          <a:p>
            <a:r>
              <a:rPr lang="fr-CA" dirty="0" smtClean="0"/>
              <a:t> </a:t>
            </a:r>
            <a:endParaRPr lang="en-US" dirty="0" smtClean="0"/>
          </a:p>
          <a:p>
            <a:pPr>
              <a:spcBef>
                <a:spcPct val="0"/>
              </a:spcBef>
            </a:pPr>
            <a:endParaRPr lang="en-US" dirty="0" smtClean="0"/>
          </a:p>
        </p:txBody>
      </p:sp>
      <p:sp>
        <p:nvSpPr>
          <p:cNvPr id="300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AE6A8A-8B7D-4D4B-9B6E-30F24C44C88A}" type="slidenum">
              <a:rPr lang="en-US"/>
              <a:pPr fontAlgn="base">
                <a:spcBef>
                  <a:spcPct val="0"/>
                </a:spcBef>
                <a:spcAft>
                  <a:spcPct val="0"/>
                </a:spcAft>
                <a:defRPr/>
              </a:pPr>
              <a:t>176</a:t>
            </a:fld>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noTextEdit="1"/>
          </p:cNvSpPr>
          <p:nvPr>
            <p:ph type="sldImg"/>
          </p:nvPr>
        </p:nvSpPr>
        <p:spPr bwMode="auto">
          <a:noFill/>
          <a:ln>
            <a:solidFill>
              <a:srgbClr val="000000"/>
            </a:solidFill>
            <a:miter lim="800000"/>
            <a:headEnd/>
            <a:tailEnd/>
          </a:ln>
        </p:spPr>
      </p:sp>
      <p:sp>
        <p:nvSpPr>
          <p:cNvPr id="38707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 tableau résume les principales règles américaines portant sur l’utilisation du compartiment couchette par les conducteurs de véhicules lourds et d’autobus. » </a:t>
            </a:r>
            <a:endParaRPr lang="en-US" dirty="0" smtClean="0"/>
          </a:p>
        </p:txBody>
      </p:sp>
      <p:sp>
        <p:nvSpPr>
          <p:cNvPr id="302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7CDC6A-7DA7-4985-BD1C-AAC90D64F35E}" type="slidenum">
              <a:rPr lang="en-US"/>
              <a:pPr fontAlgn="base">
                <a:spcBef>
                  <a:spcPct val="0"/>
                </a:spcBef>
                <a:spcAft>
                  <a:spcPct val="0"/>
                </a:spcAft>
                <a:defRPr/>
              </a:pPr>
              <a:t>177</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noTextEdit="1"/>
          </p:cNvSpPr>
          <p:nvPr>
            <p:ph type="sldImg"/>
          </p:nvPr>
        </p:nvSpPr>
        <p:spPr bwMode="auto">
          <a:noFill/>
          <a:ln>
            <a:solidFill>
              <a:srgbClr val="000000"/>
            </a:solidFill>
            <a:miter lim="800000"/>
            <a:headEnd/>
            <a:tailEnd/>
          </a:ln>
        </p:spPr>
      </p:sp>
      <p:sp>
        <p:nvSpPr>
          <p:cNvPr id="3891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 </a:t>
            </a:r>
            <a:r>
              <a:rPr lang="fr-CA" b="0" dirty="0" smtClean="0"/>
              <a:t>« </a:t>
            </a:r>
            <a:r>
              <a:rPr lang="fr-CA" dirty="0" smtClean="0"/>
              <a:t>Au Canada, les règles sont les mêmes pour les conducteurs de véhicules lourds et d’autobus, mais elles sont différentes pour les conducteurs en équipe et les conducteurs en solo. » </a:t>
            </a:r>
            <a:endParaRPr lang="en-US" dirty="0" smtClean="0"/>
          </a:p>
          <a:p>
            <a:pPr>
              <a:spcBef>
                <a:spcPct val="0"/>
              </a:spcBef>
            </a:pPr>
            <a:endParaRPr lang="en-US" dirty="0" smtClean="0"/>
          </a:p>
        </p:txBody>
      </p:sp>
      <p:sp>
        <p:nvSpPr>
          <p:cNvPr id="304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6AB88A-EC92-4C27-9053-DC9E2BA43FB1}" type="slidenum">
              <a:rPr lang="en-US"/>
              <a:pPr fontAlgn="base">
                <a:spcBef>
                  <a:spcPct val="0"/>
                </a:spcBef>
                <a:spcAft>
                  <a:spcPct val="0"/>
                </a:spcAft>
                <a:defRPr/>
              </a:pPr>
              <a:t>178</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p:cNvSpPr>
            <a:spLocks noGrp="1" noRot="1" noChangeAspect="1" noTextEdit="1"/>
          </p:cNvSpPr>
          <p:nvPr>
            <p:ph type="sldImg"/>
          </p:nvPr>
        </p:nvSpPr>
        <p:spPr bwMode="auto">
          <a:noFill/>
          <a:ln>
            <a:solidFill>
              <a:srgbClr val="000000"/>
            </a:solidFill>
            <a:miter lim="800000"/>
            <a:headEnd/>
            <a:tailEnd/>
          </a:ln>
        </p:spPr>
      </p:sp>
      <p:sp>
        <p:nvSpPr>
          <p:cNvPr id="39117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Sont présentés ici cinq conseils pour utiliser le compartiment couchette de manière conforme et sécuritaire. » </a:t>
            </a:r>
            <a:endParaRPr lang="en-US" dirty="0" smtClean="0"/>
          </a:p>
          <a:p>
            <a:r>
              <a:rPr lang="fr-CA" dirty="0" smtClean="0"/>
              <a:t>______________</a:t>
            </a:r>
            <a:endParaRPr lang="en-US" dirty="0" smtClean="0"/>
          </a:p>
          <a:p>
            <a:r>
              <a:rPr lang="fr-CA" b="1" dirty="0" smtClean="0"/>
              <a:t>Complément d’information :</a:t>
            </a:r>
            <a:r>
              <a:rPr lang="fr-CA" dirty="0" smtClean="0"/>
              <a:t> Certains conducteurs aiment faire fonctionner la radio ou un ventilateur dans le compartiment couchette afin d’étouffer les bruits ambiants. </a:t>
            </a:r>
            <a:endParaRPr lang="en-US" dirty="0" smtClean="0"/>
          </a:p>
          <a:p>
            <a:r>
              <a:rPr lang="fr-CA" dirty="0" smtClean="0"/>
              <a:t>Il est rare que les deux conducteurs puissent profiter des périodes de creux circadien pour dormir. Néanmoins, l’équipe devra collaborer pour s’assurer qu’au moins un conducteur profite de ces périodes pour dormir. Si un arrêt est prévu pour que les deux conducteurs dorment, choisir une période de creux circadien, plus propice au sommeil (particulièrement entre 0 h et 7 h). </a:t>
            </a:r>
            <a:endParaRPr lang="en-US" dirty="0" smtClean="0"/>
          </a:p>
          <a:p>
            <a:r>
              <a:rPr lang="fr-CA" dirty="0" smtClean="0"/>
              <a:t> </a:t>
            </a:r>
            <a:endParaRPr lang="en-US" dirty="0" smtClean="0"/>
          </a:p>
        </p:txBody>
      </p:sp>
      <p:sp>
        <p:nvSpPr>
          <p:cNvPr id="306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EFD80E-936B-49F9-B92A-AFC053991215}" type="slidenum">
              <a:rPr lang="en-US"/>
              <a:pPr fontAlgn="base">
                <a:spcBef>
                  <a:spcPct val="0"/>
                </a:spcBef>
                <a:spcAft>
                  <a:spcPct val="0"/>
                </a:spcAft>
                <a:defRPr/>
              </a:pPr>
              <a:t>179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section présente la formation sur le Web. La formation sur le Web offre le même contenu que la formation en classe, mais le mode d’apprentissage est assez différent. Nous allons aborder ses avantages, les systèmes de gestion de l’apprentissage, la supervision des participants, l’aide aux participants ainsi que les examens et la tenue des dossiers. » </a:t>
            </a:r>
            <a:endParaRPr lang="en-US" dirty="0" smtClean="0"/>
          </a:p>
          <a:p>
            <a:r>
              <a:rPr lang="fr-CA" dirty="0" smtClean="0"/>
              <a:t>_________________</a:t>
            </a:r>
            <a:endParaRPr lang="en-US" dirty="0" smtClean="0"/>
          </a:p>
          <a:p>
            <a:r>
              <a:rPr lang="fr-CA" b="1" dirty="0" smtClean="0"/>
              <a:t>Complément d’information : </a:t>
            </a:r>
            <a:r>
              <a:rPr lang="fr-CA" dirty="0" smtClean="0"/>
              <a:t>Le meilleur moyen d’apprendre à donner la formation en ligne est de la suivre plutôt que de seulement en parler. Cette section relativement courte a pour objectif de faire connaître les responsabilités des formateurs du PNAGF concernant la formation sur le Web. Ces derniers doivent être très expérimentés et s’être approprié les modules en ligne avant de pouvoir véritablement assister les participants dans leur apprentissage. </a:t>
            </a:r>
          </a:p>
          <a:p>
            <a:endParaRPr lang="en-US" dirty="0" smtClean="0"/>
          </a:p>
          <a:p>
            <a:r>
              <a:rPr lang="fr-CA" dirty="0" smtClean="0"/>
              <a:t>Objectifs d’apprentissage de la section :</a:t>
            </a:r>
            <a:endParaRPr lang="en-US" dirty="0" smtClean="0"/>
          </a:p>
          <a:p>
            <a:r>
              <a:rPr lang="fr-CA" dirty="0" smtClean="0"/>
              <a:t>(S) Connaître les avantages et les applications de la formation sur le Web.</a:t>
            </a:r>
            <a:endParaRPr lang="en-US" dirty="0" smtClean="0"/>
          </a:p>
          <a:p>
            <a:r>
              <a:rPr lang="fr-CA" dirty="0" smtClean="0"/>
              <a:t>(S) Connaître les caractéristiques du site Web du PNAGF et les utiliser dans la formation.</a:t>
            </a:r>
            <a:endParaRPr lang="en-US" dirty="0" smtClean="0"/>
          </a:p>
          <a:p>
            <a:r>
              <a:rPr lang="fr-CA" dirty="0" smtClean="0"/>
              <a:t>(S) Connaître les tâches et les responsabilités du formateur.</a:t>
            </a:r>
            <a:endParaRPr lang="en-US" dirty="0" smtClean="0"/>
          </a:p>
          <a:p>
            <a:r>
              <a:rPr lang="fr-CA" dirty="0" smtClean="0"/>
              <a:t>(C) Être en mesure de coordonner et de faciliter efficacement la formation du PNAGF sur le Web dans l’entreprise.</a:t>
            </a:r>
            <a:endParaRPr lang="en-US" dirty="0" smtClean="0"/>
          </a:p>
          <a:p>
            <a:r>
              <a:rPr lang="fr-CA" dirty="0" smtClean="0"/>
              <a:t> </a:t>
            </a:r>
            <a:endParaRPr lang="en-US" dirty="0" smtClean="0"/>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16F9FD-C97B-40DF-8F25-55CAFDB3FBD4}" type="slidenum">
              <a:rPr lang="en-US" smtClean="0"/>
              <a:pPr fontAlgn="base">
                <a:spcBef>
                  <a:spcPct val="0"/>
                </a:spcBef>
                <a:spcAft>
                  <a:spcPct val="0"/>
                </a:spcAft>
                <a:defRPr/>
              </a:pPr>
              <a:t>18</a:t>
            </a:fld>
            <a:endParaRPr lang="en-US" dirty="0"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Image Placeholder 1"/>
          <p:cNvSpPr>
            <a:spLocks noGrp="1" noRot="1" noChangeAspect="1" noTextEdit="1"/>
          </p:cNvSpPr>
          <p:nvPr>
            <p:ph type="sldImg"/>
          </p:nvPr>
        </p:nvSpPr>
        <p:spPr bwMode="auto">
          <a:noFill/>
          <a:ln>
            <a:solidFill>
              <a:srgbClr val="000000"/>
            </a:solidFill>
            <a:miter lim="800000"/>
            <a:headEnd/>
            <a:tailEnd/>
          </a:ln>
        </p:spPr>
      </p:sp>
      <p:sp>
        <p:nvSpPr>
          <p:cNvPr id="39321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En terminant, voici quelques suggestions supplémentaires d’ordre général pour améliorer la conduite en équipe. » </a:t>
            </a:r>
            <a:endParaRPr lang="en-US" dirty="0" smtClean="0"/>
          </a:p>
          <a:p>
            <a:r>
              <a:rPr lang="fr-CA" dirty="0" smtClean="0"/>
              <a:t>______________</a:t>
            </a:r>
            <a:endParaRPr lang="en-US" dirty="0" smtClean="0"/>
          </a:p>
          <a:p>
            <a:r>
              <a:rPr lang="fr-CA" b="1" dirty="0" smtClean="0"/>
              <a:t>Contrôle facultatif des connaissances : </a:t>
            </a:r>
            <a:endParaRPr lang="en-US" b="1" dirty="0" smtClean="0"/>
          </a:p>
          <a:p>
            <a:r>
              <a:rPr lang="fr-CA" dirty="0" smtClean="0"/>
              <a:t>Q : En matière de vigilance, nous avons mentionné cinq </a:t>
            </a:r>
            <a:r>
              <a:rPr lang="fr-CA" i="1" dirty="0" smtClean="0"/>
              <a:t>avantages</a:t>
            </a:r>
            <a:r>
              <a:rPr lang="fr-CA" dirty="0" smtClean="0"/>
              <a:t> de la conduite en équipe. Pouvez-vous en nommer trois?</a:t>
            </a:r>
            <a:endParaRPr lang="en-US" dirty="0" smtClean="0"/>
          </a:p>
          <a:p>
            <a:r>
              <a:rPr lang="fr-CA" dirty="0" smtClean="0"/>
              <a:t>R : Trois avantages parmi les suivants :</a:t>
            </a:r>
            <a:endParaRPr lang="en-US" dirty="0" smtClean="0"/>
          </a:p>
          <a:p>
            <a:r>
              <a:rPr lang="fr-CA" dirty="0" smtClean="0"/>
              <a:t>Les conducteurs s’entraident pour rester éveillés. </a:t>
            </a:r>
            <a:endParaRPr lang="en-US" dirty="0" smtClean="0"/>
          </a:p>
          <a:p>
            <a:r>
              <a:rPr lang="fr-CA" dirty="0" smtClean="0"/>
              <a:t>Les conducteurs profitent de plus de sommeil.</a:t>
            </a:r>
            <a:endParaRPr lang="en-US" dirty="0" smtClean="0"/>
          </a:p>
          <a:p>
            <a:r>
              <a:rPr lang="fr-CA" dirty="0" smtClean="0"/>
              <a:t>Les conducteurs peuvent se reposer lorsqu’ils sont fatigués. </a:t>
            </a:r>
            <a:endParaRPr lang="en-US" dirty="0" smtClean="0"/>
          </a:p>
          <a:p>
            <a:r>
              <a:rPr lang="fr-CA" dirty="0" smtClean="0"/>
              <a:t>Le temps de travail est écourté.</a:t>
            </a:r>
            <a:endParaRPr lang="en-US" dirty="0" smtClean="0"/>
          </a:p>
          <a:p>
            <a:r>
              <a:rPr lang="fr-CA" dirty="0" smtClean="0"/>
              <a:t>Les conducteurs d’une équipe sont moins susceptibles d’aller jusqu’à la limite de leurs capacités.</a:t>
            </a:r>
            <a:endParaRPr lang="en-US" dirty="0" smtClean="0"/>
          </a:p>
        </p:txBody>
      </p:sp>
      <p:sp>
        <p:nvSpPr>
          <p:cNvPr id="308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AA0894-5777-4156-A392-A5E95E31AE63}" type="slidenum">
              <a:rPr lang="en-US"/>
              <a:pPr fontAlgn="base">
                <a:spcBef>
                  <a:spcPct val="0"/>
                </a:spcBef>
                <a:spcAft>
                  <a:spcPct val="0"/>
                </a:spcAft>
                <a:defRPr/>
              </a:pPr>
              <a:t>180</a:t>
            </a:fld>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p:cNvSpPr>
            <a:spLocks noGrp="1" noRot="1" noChangeAspect="1" noTextEdit="1"/>
          </p:cNvSpPr>
          <p:nvPr>
            <p:ph type="sldImg"/>
          </p:nvPr>
        </p:nvSpPr>
        <p:spPr bwMode="auto">
          <a:noFill/>
          <a:ln>
            <a:solidFill>
              <a:srgbClr val="000000"/>
            </a:solidFill>
            <a:miter lim="800000"/>
            <a:headEnd/>
            <a:tailEnd/>
          </a:ln>
        </p:spPr>
      </p:sp>
      <p:sp>
        <p:nvSpPr>
          <p:cNvPr id="39526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la conclusion du module 3. Elle inclut une révision ainsi qu’un résumé des points clés. » </a:t>
            </a:r>
            <a:endParaRPr lang="en-US" dirty="0" smtClean="0"/>
          </a:p>
        </p:txBody>
      </p:sp>
      <p:sp>
        <p:nvSpPr>
          <p:cNvPr id="320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B5A89B-07A3-42EA-B7F4-D33764094049}" type="slidenum">
              <a:rPr lang="en-US"/>
              <a:pPr fontAlgn="base">
                <a:spcBef>
                  <a:spcPct val="0"/>
                </a:spcBef>
                <a:spcAft>
                  <a:spcPct val="0"/>
                </a:spcAft>
                <a:defRPr/>
              </a:pPr>
              <a:t>181</a:t>
            </a:fld>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noTextEdit="1"/>
          </p:cNvSpPr>
          <p:nvPr>
            <p:ph type="sldImg"/>
          </p:nvPr>
        </p:nvSpPr>
        <p:spPr bwMode="auto">
          <a:noFill/>
          <a:ln>
            <a:solidFill>
              <a:srgbClr val="000000"/>
            </a:solidFill>
            <a:miter lim="800000"/>
            <a:headEnd/>
            <a:tailEnd/>
          </a:ln>
        </p:spPr>
      </p:sp>
      <p:sp>
        <p:nvSpPr>
          <p:cNvPr id="397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a:t>
            </a:r>
            <a:r>
              <a:rPr lang="fr-CA" b="1" dirty="0" smtClean="0"/>
              <a:t>Narration : </a:t>
            </a:r>
            <a:r>
              <a:rPr lang="fr-CA" b="0" dirty="0" smtClean="0"/>
              <a:t>« </a:t>
            </a:r>
            <a:r>
              <a:rPr lang="fr-CA" dirty="0" smtClean="0"/>
              <a:t>Voici les sujets couverts</a:t>
            </a:r>
            <a:r>
              <a:rPr lang="fr-CA" baseline="0" dirty="0" smtClean="0"/>
              <a:t> par</a:t>
            </a:r>
            <a:r>
              <a:rPr lang="fr-CA" dirty="0" smtClean="0"/>
              <a:t> la révision. » </a:t>
            </a:r>
            <a:endParaRPr lang="en-US" dirty="0" smtClean="0"/>
          </a:p>
        </p:txBody>
      </p:sp>
      <p:sp>
        <p:nvSpPr>
          <p:cNvPr id="322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BBABF-A89A-4355-AA73-F0A1E6FB7681}" type="slidenum">
              <a:rPr lang="en-US"/>
              <a:pPr fontAlgn="base">
                <a:spcBef>
                  <a:spcPct val="0"/>
                </a:spcBef>
                <a:spcAft>
                  <a:spcPct val="0"/>
                </a:spcAft>
                <a:defRPr/>
              </a:pPr>
              <a:t>182</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p:cNvSpPr>
            <a:spLocks noGrp="1" noRot="1" noChangeAspect="1" noTextEdit="1"/>
          </p:cNvSpPr>
          <p:nvPr>
            <p:ph type="sldImg"/>
          </p:nvPr>
        </p:nvSpPr>
        <p:spPr bwMode="auto">
          <a:noFill/>
          <a:ln>
            <a:solidFill>
              <a:srgbClr val="000000"/>
            </a:solidFill>
            <a:miter lim="800000"/>
            <a:headEnd/>
            <a:tailEnd/>
          </a:ln>
        </p:spPr>
      </p:sp>
      <p:sp>
        <p:nvSpPr>
          <p:cNvPr id="39936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la première de deux diapositives nous permettant de revoir les termes et les concepts clés du module 3. » </a:t>
            </a:r>
            <a:endParaRPr lang="en-US" dirty="0" smtClean="0"/>
          </a:p>
          <a:p>
            <a:r>
              <a:rPr lang="fr-CA" dirty="0" smtClean="0"/>
              <a:t>______________</a:t>
            </a:r>
            <a:endParaRPr lang="en-US" dirty="0" smtClean="0"/>
          </a:p>
          <a:p>
            <a:r>
              <a:rPr lang="fr-CA" b="1" dirty="0" smtClean="0"/>
              <a:t>Note au formateur :</a:t>
            </a:r>
            <a:r>
              <a:rPr lang="fr-CA" dirty="0" smtClean="0"/>
              <a:t> Lisez à voix haute chaque élément de la liste et demandez aux participants de le définir ou de l’expliquer. La plupart d’entre eux peuvent être expliqués brièvement et avec précision. Comme formateur, vous devez être prêt à expliquer tous les termes et à corriger toute mauvaise compréhension.</a:t>
            </a:r>
            <a:endParaRPr lang="en-US" dirty="0" smtClean="0"/>
          </a:p>
          <a:p>
            <a:r>
              <a:rPr lang="fr-CA" dirty="0" smtClean="0"/>
              <a:t> </a:t>
            </a:r>
            <a:endParaRPr lang="en-US" dirty="0" smtClean="0"/>
          </a:p>
          <a:p>
            <a:pPr>
              <a:spcBef>
                <a:spcPct val="0"/>
              </a:spcBef>
            </a:pPr>
            <a:endParaRPr lang="en-US" dirty="0" smtClean="0"/>
          </a:p>
        </p:txBody>
      </p:sp>
      <p:sp>
        <p:nvSpPr>
          <p:cNvPr id="324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521BBE-1B38-4919-8102-5F20453B5BFF}" type="slidenum">
              <a:rPr lang="en-US"/>
              <a:pPr fontAlgn="base">
                <a:spcBef>
                  <a:spcPct val="0"/>
                </a:spcBef>
                <a:spcAft>
                  <a:spcPct val="0"/>
                </a:spcAft>
                <a:defRPr/>
              </a:pPr>
              <a:t>183</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p:cNvSpPr>
            <a:spLocks noGrp="1" noRot="1" noChangeAspect="1" noTextEdit="1"/>
          </p:cNvSpPr>
          <p:nvPr>
            <p:ph type="sldImg"/>
          </p:nvPr>
        </p:nvSpPr>
        <p:spPr bwMode="auto">
          <a:noFill/>
          <a:ln>
            <a:solidFill>
              <a:srgbClr val="000000"/>
            </a:solidFill>
            <a:miter lim="800000"/>
            <a:headEnd/>
            <a:tailEnd/>
          </a:ln>
        </p:spPr>
      </p:sp>
      <p:sp>
        <p:nvSpPr>
          <p:cNvPr id="40141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la deuxième diapositive de la révision. »  </a:t>
            </a:r>
          </a:p>
          <a:p>
            <a:r>
              <a:rPr lang="fr-CA" dirty="0" smtClean="0"/>
              <a:t>______________</a:t>
            </a:r>
            <a:endParaRPr lang="en-US" dirty="0" smtClean="0"/>
          </a:p>
          <a:p>
            <a:r>
              <a:rPr lang="fr-CA" b="1" dirty="0" smtClean="0"/>
              <a:t>Note au formateur :</a:t>
            </a:r>
            <a:r>
              <a:rPr lang="fr-CA" dirty="0" smtClean="0"/>
              <a:t> Lisez à voix haute chaque élément de la liste et demandez aux participants de le définir ou de l’expliquer. La plupart d’entre eux peuvent être expliqués brièvement et avec précision. Comme formateur, vous devez être prêt à expliquer tous les termes et à corriger toute mauvaise compréhension.</a:t>
            </a:r>
            <a:endParaRPr lang="en-US" dirty="0" smtClean="0"/>
          </a:p>
          <a:p>
            <a:pPr>
              <a:spcBef>
                <a:spcPct val="0"/>
              </a:spcBef>
            </a:pPr>
            <a:endParaRPr lang="en-US" dirty="0" smtClean="0">
              <a:solidFill>
                <a:srgbClr val="800000"/>
              </a:solidFill>
              <a:sym typeface="Wingdings" pitchFamily="2" charset="2"/>
            </a:endParaRPr>
          </a:p>
          <a:p>
            <a:pPr>
              <a:spcBef>
                <a:spcPct val="0"/>
              </a:spcBef>
            </a:pPr>
            <a:endParaRPr lang="en-US" dirty="0" smtClean="0">
              <a:solidFill>
                <a:srgbClr val="800000"/>
              </a:solidFill>
              <a:sym typeface="Wingdings" pitchFamily="2" charset="2"/>
            </a:endParaRPr>
          </a:p>
          <a:p>
            <a:pPr>
              <a:spcBef>
                <a:spcPct val="0"/>
              </a:spcBef>
            </a:pPr>
            <a:endParaRPr lang="en-US" dirty="0" smtClean="0"/>
          </a:p>
        </p:txBody>
      </p:sp>
      <p:sp>
        <p:nvSpPr>
          <p:cNvPr id="326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306DC5-15FF-4824-A904-AB026C922833}" type="slidenum">
              <a:rPr lang="en-US"/>
              <a:pPr fontAlgn="base">
                <a:spcBef>
                  <a:spcPct val="0"/>
                </a:spcBef>
                <a:spcAft>
                  <a:spcPct val="0"/>
                </a:spcAft>
                <a:defRPr/>
              </a:pPr>
              <a:t>184</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la première des deux diapositives présentant les mythes sur la fatigue. La narration de la diapositive explique pourquoi ces énoncés sont faux. Pouvez-vous l’expliquer? » </a:t>
            </a:r>
          </a:p>
          <a:p>
            <a:r>
              <a:rPr lang="fr-CA" dirty="0" smtClean="0"/>
              <a:t>______________</a:t>
            </a:r>
            <a:endParaRPr lang="en-US" dirty="0" smtClean="0"/>
          </a:p>
          <a:p>
            <a:r>
              <a:rPr lang="fr-CA" b="1" dirty="0" smtClean="0"/>
              <a:t>Note au formateur :</a:t>
            </a:r>
            <a:r>
              <a:rPr lang="fr-CA" dirty="0" smtClean="0"/>
              <a:t> Comme formateur, vous devez être prêt à expliquer tous les éléments ou à corriger toute mauvaise compréhension.</a:t>
            </a:r>
            <a:endParaRPr lang="en-US" dirty="0" smtClean="0"/>
          </a:p>
          <a:p>
            <a:r>
              <a:rPr lang="fr-CA" dirty="0" smtClean="0"/>
              <a:t> </a:t>
            </a:r>
            <a:endParaRPr lang="en-US" dirty="0" smtClean="0"/>
          </a:p>
        </p:txBody>
      </p:sp>
      <p:sp>
        <p:nvSpPr>
          <p:cNvPr id="328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E648A4-E730-446C-BAD0-2360417EAA3C}" type="slidenum">
              <a:rPr lang="en-US"/>
              <a:pPr fontAlgn="base">
                <a:spcBef>
                  <a:spcPct val="0"/>
                </a:spcBef>
                <a:spcAft>
                  <a:spcPct val="0"/>
                </a:spcAft>
                <a:defRPr/>
              </a:pPr>
              <a:t>185</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Slide Image Placeholder 1"/>
          <p:cNvSpPr>
            <a:spLocks noGrp="1" noRot="1" noChangeAspect="1" noTextEdit="1"/>
          </p:cNvSpPr>
          <p:nvPr>
            <p:ph type="sldImg"/>
          </p:nvPr>
        </p:nvSpPr>
        <p:spPr bwMode="auto">
          <a:noFill/>
          <a:ln>
            <a:solidFill>
              <a:srgbClr val="000000"/>
            </a:solidFill>
            <a:miter lim="800000"/>
            <a:headEnd/>
            <a:tailEnd/>
          </a:ln>
        </p:spPr>
      </p:sp>
      <p:sp>
        <p:nvSpPr>
          <p:cNvPr id="40550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la seconde diapositive sur les mythes liés à la fatigue. » </a:t>
            </a:r>
            <a:endParaRPr lang="en-US" dirty="0" smtClean="0"/>
          </a:p>
          <a:p>
            <a:r>
              <a:rPr lang="fr-CA" dirty="0" smtClean="0"/>
              <a:t>______________</a:t>
            </a:r>
            <a:endParaRPr lang="en-US" dirty="0" smtClean="0"/>
          </a:p>
          <a:p>
            <a:r>
              <a:rPr lang="fr-CA" b="1" dirty="0" smtClean="0"/>
              <a:t>Note au formateur :</a:t>
            </a:r>
            <a:r>
              <a:rPr lang="fr-CA" dirty="0" smtClean="0"/>
              <a:t> Comme formateur, vous devez être prêt à expliquer tous les éléments ou à corriger toute mauvaise compréhension.</a:t>
            </a:r>
            <a:endParaRPr lang="en-US" dirty="0" smtClean="0"/>
          </a:p>
          <a:p>
            <a:r>
              <a:rPr lang="fr-CA" dirty="0" smtClean="0"/>
              <a:t> </a:t>
            </a:r>
            <a:endParaRPr lang="en-US" dirty="0" smtClean="0"/>
          </a:p>
        </p:txBody>
      </p:sp>
      <p:sp>
        <p:nvSpPr>
          <p:cNvPr id="330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01CC1C-41EB-4D43-87FA-9D05BC86F014}" type="slidenum">
              <a:rPr lang="en-US"/>
              <a:pPr fontAlgn="base">
                <a:spcBef>
                  <a:spcPct val="0"/>
                </a:spcBef>
                <a:spcAft>
                  <a:spcPct val="0"/>
                </a:spcAft>
                <a:defRPr/>
              </a:pPr>
              <a:t>186</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Slide Image Placeholder 1"/>
          <p:cNvSpPr>
            <a:spLocks noGrp="1" noRot="1" noChangeAspect="1" noTextEdit="1"/>
          </p:cNvSpPr>
          <p:nvPr>
            <p:ph type="sldImg"/>
          </p:nvPr>
        </p:nvSpPr>
        <p:spPr bwMode="auto">
          <a:noFill/>
          <a:ln>
            <a:solidFill>
              <a:srgbClr val="000000"/>
            </a:solidFill>
            <a:miter lim="800000"/>
            <a:headEnd/>
            <a:tailEnd/>
          </a:ln>
        </p:spPr>
      </p:sp>
      <p:sp>
        <p:nvSpPr>
          <p:cNvPr id="40755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Enfin, il y a deux diapositives sur les choses à faire pour gérer la fatigue et une sur les choses à ne pas faire. Pouvez-vous les expliquer? » </a:t>
            </a:r>
          </a:p>
          <a:p>
            <a:r>
              <a:rPr lang="fr-CA" dirty="0" smtClean="0"/>
              <a:t>______________</a:t>
            </a:r>
            <a:endParaRPr lang="en-US" dirty="0" smtClean="0"/>
          </a:p>
          <a:p>
            <a:r>
              <a:rPr lang="fr-CA" b="1" dirty="0" smtClean="0"/>
              <a:t>Note au formateur :</a:t>
            </a:r>
            <a:r>
              <a:rPr lang="fr-CA" dirty="0" smtClean="0"/>
              <a:t> Lisez à voix haute chaque élément de la liste et demandez aux participants de le définir ou de l’expliquer, ou encore choisissez quelques éléments pour discussion. Soyez prêt à expliquer tous les éléments ou à corriger toute mauvaise compréhension. Exemples : Quels sont les facteurs de fatigue qui vous affectent? Comment la noirceur aide-t-elle à gérer la fatigue? Comment utiliser la lumière vive? </a:t>
            </a:r>
            <a:endParaRPr lang="en-US" dirty="0" smtClean="0"/>
          </a:p>
          <a:p>
            <a:r>
              <a:rPr lang="fr-CA" dirty="0" smtClean="0"/>
              <a:t> </a:t>
            </a:r>
            <a:endParaRPr lang="en-US" dirty="0" smtClean="0"/>
          </a:p>
        </p:txBody>
      </p:sp>
      <p:sp>
        <p:nvSpPr>
          <p:cNvPr id="332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52B88A-29B3-48F9-ACE2-89FA65FDD307}" type="slidenum">
              <a:rPr lang="en-US"/>
              <a:pPr fontAlgn="base">
                <a:spcBef>
                  <a:spcPct val="0"/>
                </a:spcBef>
                <a:spcAft>
                  <a:spcPct val="0"/>
                </a:spcAft>
                <a:defRPr/>
              </a:pPr>
              <a:t>187</a:t>
            </a:fld>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Slide Image Placeholder 1"/>
          <p:cNvSpPr>
            <a:spLocks noGrp="1" noRot="1" noChangeAspect="1" noTextEdit="1"/>
          </p:cNvSpPr>
          <p:nvPr>
            <p:ph type="sldImg"/>
          </p:nvPr>
        </p:nvSpPr>
        <p:spPr bwMode="auto">
          <a:noFill/>
          <a:ln>
            <a:solidFill>
              <a:srgbClr val="000000"/>
            </a:solidFill>
            <a:miter lim="800000"/>
            <a:headEnd/>
            <a:tailEnd/>
          </a:ln>
        </p:spPr>
      </p:sp>
      <p:sp>
        <p:nvSpPr>
          <p:cNvPr id="40960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la deuxième diapositive présentant les choses à faire. Pourquoi la ceinture de sécurité fait-elle partie de la gestion de la fatigue? Parce que les accidents liés à la fatigue sont généralement des sorties de route ou des capotages. Ce sont donc les accidents dans lesquels un conducteur</a:t>
            </a:r>
            <a:r>
              <a:rPr lang="fr-CA" baseline="0" dirty="0" smtClean="0"/>
              <a:t> a</a:t>
            </a:r>
            <a:r>
              <a:rPr lang="fr-CA" dirty="0" smtClean="0"/>
              <a:t> le plus besoin de sa ceinture de sécurité. » </a:t>
            </a:r>
            <a:endParaRPr lang="en-US" dirty="0" smtClean="0"/>
          </a:p>
          <a:p>
            <a:r>
              <a:rPr lang="fr-CA" dirty="0" smtClean="0"/>
              <a:t>______________</a:t>
            </a:r>
            <a:endParaRPr lang="en-US" dirty="0" smtClean="0"/>
          </a:p>
          <a:p>
            <a:r>
              <a:rPr lang="fr-CA" b="1" dirty="0" smtClean="0"/>
              <a:t>Note au formateur :</a:t>
            </a:r>
            <a:r>
              <a:rPr lang="fr-CA" dirty="0" smtClean="0"/>
              <a:t> Lisez à voix haute chaque élément de la liste et demandez aux participants de le définir ou de l’expliquer, ou encore choisissez quelques éléments pour discussion. Soyez prêt à expliquer tous les éléments ou à corriger toute mauvaise compréhension. Exemples : Pouvez-vous nommer les cinq piliers du bien-être (indice : le premier est la saine alimentation)? Pourquoi une sieste est-elle préférable à une pause sans sieste? </a:t>
            </a:r>
            <a:endParaRPr lang="en-US" dirty="0" smtClean="0"/>
          </a:p>
          <a:p>
            <a:r>
              <a:rPr lang="fr-CA" dirty="0" smtClean="0"/>
              <a:t> </a:t>
            </a:r>
            <a:endParaRPr lang="en-US" dirty="0" smtClean="0"/>
          </a:p>
        </p:txBody>
      </p:sp>
      <p:sp>
        <p:nvSpPr>
          <p:cNvPr id="334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012B93-73C9-443B-B820-EC8B96E61050}" type="slidenum">
              <a:rPr lang="en-US"/>
              <a:pPr fontAlgn="base">
                <a:spcBef>
                  <a:spcPct val="0"/>
                </a:spcBef>
                <a:spcAft>
                  <a:spcPct val="0"/>
                </a:spcAft>
                <a:defRPr/>
              </a:pPr>
              <a:t>188</a:t>
            </a:fld>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les choses à ne pas faire. On ne peut pas toujours gérer sa vie de manière parfaite, mais on peut essayer de s’améliorer! » </a:t>
            </a:r>
            <a:endParaRPr lang="en-US" dirty="0" smtClean="0"/>
          </a:p>
          <a:p>
            <a:r>
              <a:rPr lang="fr-CA" dirty="0" smtClean="0"/>
              <a:t>______________</a:t>
            </a:r>
            <a:endParaRPr lang="en-US" dirty="0" smtClean="0"/>
          </a:p>
          <a:p>
            <a:r>
              <a:rPr lang="fr-CA" b="1" dirty="0" smtClean="0"/>
              <a:t>Note au formateur :</a:t>
            </a:r>
            <a:r>
              <a:rPr lang="fr-CA" dirty="0" smtClean="0"/>
              <a:t> Lisez à voix haute chaque élément de la liste et demandez aux participants de le définir ou de l’expliquer, ou choisissez plutôt quelques éléments pour discussion. Soyez prêt à expliquer tous les éléments ou à corriger toute mauvaise compréhension. Exemples : Pourquoi la consommation d’alcool nuit-elle au sommeil? Pourquoi est-il préférable de ne pas régler son réveil les fins de semaine? </a:t>
            </a:r>
            <a:endParaRPr lang="en-US" dirty="0" smtClean="0"/>
          </a:p>
        </p:txBody>
      </p:sp>
      <p:sp>
        <p:nvSpPr>
          <p:cNvPr id="336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5EFD10-B6EF-47A7-8758-3750317F447E}" type="slidenum">
              <a:rPr lang="en-US"/>
              <a:pPr fontAlgn="base">
                <a:spcBef>
                  <a:spcPct val="0"/>
                </a:spcBef>
                <a:spcAft>
                  <a:spcPct val="0"/>
                </a:spcAft>
                <a:defRPr/>
              </a:pPr>
              <a:t>189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formation sur le Web offre un grand nombre d’avantages par rapport à la formation traditionnelle en classe. L’accès à la formation est plus simple, ce qui permet de réduire considérablement le temps de transport et les dépenses. La formation sur le Web est pratique et flexible pour les apprenants. De plus, une bonne formation sur le Web est interactive et motivante. Elle entraîne généralement une réduction du temps de formation, car chaque apprenant peut avancer à son propre rythme. De plus, elle permet à la fois une formation standardisée et des économies d’échelle. Elle permet enfin un meilleur suivi des résultats des participants et facilite la tenue des dossiers pour l’entreprise. »</a:t>
            </a:r>
            <a:endParaRPr lang="en-US" dirty="0" smtClean="0"/>
          </a:p>
        </p:txBody>
      </p:sp>
      <p:sp>
        <p:nvSpPr>
          <p:cNvPr id="67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7E341C-3A03-48DE-A693-8DC7504B34E8}" type="slidenum">
              <a:rPr lang="en-US" smtClean="0"/>
              <a:pPr fontAlgn="base">
                <a:spcBef>
                  <a:spcPct val="0"/>
                </a:spcBef>
                <a:spcAft>
                  <a:spcPct val="0"/>
                </a:spcAft>
                <a:defRPr/>
              </a:pPr>
              <a:t>19</a:t>
            </a:fld>
            <a:endParaRPr lang="en-US" dirty="0"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Slide Image Placeholder 1"/>
          <p:cNvSpPr>
            <a:spLocks noGrp="1" noRot="1" noChangeAspect="1" noTextEdit="1"/>
          </p:cNvSpPr>
          <p:nvPr>
            <p:ph type="sldImg"/>
          </p:nvPr>
        </p:nvSpPr>
        <p:spPr bwMode="auto">
          <a:noFill/>
          <a:ln>
            <a:solidFill>
              <a:srgbClr val="000000"/>
            </a:solidFill>
            <a:miter lim="800000"/>
            <a:headEnd/>
            <a:tailEnd/>
          </a:ln>
        </p:spPr>
      </p:sp>
      <p:sp>
        <p:nvSpPr>
          <p:cNvPr id="413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fr-CA" dirty="0" smtClean="0"/>
              <a:t>Bonne réponse : d.</a:t>
            </a:r>
            <a:endParaRPr lang="en-US" dirty="0" smtClean="0"/>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0451B1-5E8B-4664-89CE-2A2B1A582761}" type="slidenum">
              <a:rPr lang="en-US" smtClean="0"/>
              <a:pPr fontAlgn="base">
                <a:spcBef>
                  <a:spcPct val="0"/>
                </a:spcBef>
                <a:spcAft>
                  <a:spcPct val="0"/>
                </a:spcAft>
                <a:defRPr/>
              </a:pPr>
              <a:t>190</a:t>
            </a:fld>
            <a:endParaRPr lang="en-US" dirty="0"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Slide Image Placeholder 1"/>
          <p:cNvSpPr>
            <a:spLocks noGrp="1" noRot="1" noChangeAspect="1" noTextEdit="1"/>
          </p:cNvSpPr>
          <p:nvPr>
            <p:ph type="sldImg"/>
          </p:nvPr>
        </p:nvSpPr>
        <p:spPr bwMode="auto">
          <a:noFill/>
          <a:ln>
            <a:solidFill>
              <a:srgbClr val="000000"/>
            </a:solidFill>
            <a:miter lim="800000"/>
            <a:headEnd/>
            <a:tailEnd/>
          </a:ln>
        </p:spPr>
      </p:sp>
      <p:sp>
        <p:nvSpPr>
          <p:cNvPr id="415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a:t>
            </a:r>
            <a:r>
              <a:rPr lang="fr-CA" dirty="0" smtClean="0"/>
              <a:t>Bonne réponse : c.</a:t>
            </a:r>
            <a:endParaRPr lang="en-US" dirty="0" smtClean="0"/>
          </a:p>
        </p:txBody>
      </p:sp>
      <p:sp>
        <p:nvSpPr>
          <p:cNvPr id="1413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3FC698-AB0C-42FD-8B3F-D78056D22EF7}" type="slidenum">
              <a:rPr lang="en-US" smtClean="0"/>
              <a:pPr fontAlgn="base">
                <a:spcBef>
                  <a:spcPct val="0"/>
                </a:spcBef>
                <a:spcAft>
                  <a:spcPct val="0"/>
                </a:spcAft>
                <a:defRPr/>
              </a:pPr>
              <a:t>191</a:t>
            </a:fld>
            <a:endParaRPr lang="en-US" dirty="0"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Slide Image Placeholder 1"/>
          <p:cNvSpPr>
            <a:spLocks noGrp="1" noRot="1" noChangeAspect="1" noTextEdit="1"/>
          </p:cNvSpPr>
          <p:nvPr>
            <p:ph type="sldImg"/>
          </p:nvPr>
        </p:nvSpPr>
        <p:spPr bwMode="auto">
          <a:noFill/>
          <a:ln>
            <a:solidFill>
              <a:srgbClr val="000000"/>
            </a:solidFill>
            <a:miter lim="800000"/>
            <a:headEnd/>
            <a:tailEnd/>
          </a:ln>
        </p:spPr>
      </p:sp>
      <p:sp>
        <p:nvSpPr>
          <p:cNvPr id="417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dirty="0" smtClean="0"/>
              <a:t>Bonne réponse : d.</a:t>
            </a:r>
            <a:endParaRPr lang="en-US" dirty="0" smtClean="0"/>
          </a:p>
        </p:txBody>
      </p:sp>
      <p:sp>
        <p:nvSpPr>
          <p:cNvPr id="143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AD4282-193A-46EA-A95B-64D20ACE5CC4}" type="slidenum">
              <a:rPr lang="en-US" smtClean="0"/>
              <a:pPr fontAlgn="base">
                <a:spcBef>
                  <a:spcPct val="0"/>
                </a:spcBef>
                <a:spcAft>
                  <a:spcPct val="0"/>
                </a:spcAft>
                <a:defRPr/>
              </a:pPr>
              <a:t>192</a:t>
            </a:fld>
            <a:endParaRPr lang="en-US" dirty="0"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Slide Image Placeholder 1"/>
          <p:cNvSpPr>
            <a:spLocks noGrp="1" noRot="1" noChangeAspect="1" noTextEdit="1"/>
          </p:cNvSpPr>
          <p:nvPr>
            <p:ph type="sldImg"/>
          </p:nvPr>
        </p:nvSpPr>
        <p:spPr bwMode="auto">
          <a:noFill/>
          <a:ln>
            <a:solidFill>
              <a:srgbClr val="000000"/>
            </a:solidFill>
            <a:miter lim="800000"/>
            <a:headEnd/>
            <a:tailEnd/>
          </a:ln>
        </p:spPr>
      </p:sp>
      <p:sp>
        <p:nvSpPr>
          <p:cNvPr id="419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fr-CA" dirty="0" smtClean="0"/>
              <a:t>Bonne réponse : d.</a:t>
            </a:r>
            <a:endParaRPr lang="en-US" dirty="0" smtClean="0"/>
          </a:p>
        </p:txBody>
      </p:sp>
      <p:sp>
        <p:nvSpPr>
          <p:cNvPr id="145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4301CF-DB21-4AB0-A978-266606468751}" type="slidenum">
              <a:rPr lang="en-US" smtClean="0"/>
              <a:pPr fontAlgn="base">
                <a:spcBef>
                  <a:spcPct val="0"/>
                </a:spcBef>
                <a:spcAft>
                  <a:spcPct val="0"/>
                </a:spcAft>
                <a:defRPr/>
              </a:pPr>
              <a:t>193</a:t>
            </a:fld>
            <a:endParaRPr lang="en-US" dirty="0"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noTextEdit="1"/>
          </p:cNvSpPr>
          <p:nvPr>
            <p:ph type="sldImg"/>
          </p:nvPr>
        </p:nvSpPr>
        <p:spPr bwMode="auto">
          <a:noFill/>
          <a:ln>
            <a:solidFill>
              <a:srgbClr val="000000"/>
            </a:solidFill>
            <a:miter lim="800000"/>
            <a:headEnd/>
            <a:tailEnd/>
          </a:ln>
        </p:spPr>
      </p:sp>
      <p:sp>
        <p:nvSpPr>
          <p:cNvPr id="421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t>
            </a:r>
            <a:r>
              <a:rPr lang="fr-CA" dirty="0" smtClean="0"/>
              <a:t>Bonne réponse : a.</a:t>
            </a:r>
            <a:endParaRPr lang="en-US" dirty="0" smtClean="0"/>
          </a:p>
          <a:p>
            <a:pPr eaLnBrk="1" hangingPunct="1">
              <a:spcBef>
                <a:spcPct val="0"/>
              </a:spcBef>
            </a:pPr>
            <a:r>
              <a:rPr lang="en-US" dirty="0" smtClean="0"/>
              <a:t>  </a:t>
            </a:r>
          </a:p>
        </p:txBody>
      </p:sp>
      <p:sp>
        <p:nvSpPr>
          <p:cNvPr id="147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76F9F1-14FA-4AA4-AA5C-1D82AE3020EC}" type="slidenum">
              <a:rPr lang="en-US" smtClean="0"/>
              <a:pPr fontAlgn="base">
                <a:spcBef>
                  <a:spcPct val="0"/>
                </a:spcBef>
                <a:spcAft>
                  <a:spcPct val="0"/>
                </a:spcAft>
                <a:defRPr/>
              </a:pPr>
              <a:t>194</a:t>
            </a:fld>
            <a:endParaRPr lang="en-US" dirty="0"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noTextEdit="1"/>
          </p:cNvSpPr>
          <p:nvPr>
            <p:ph type="sldImg"/>
          </p:nvPr>
        </p:nvSpPr>
        <p:spPr bwMode="auto">
          <a:noFill/>
          <a:ln>
            <a:solidFill>
              <a:srgbClr val="000000"/>
            </a:solidFill>
            <a:miter lim="800000"/>
            <a:headEnd/>
            <a:tailEnd/>
          </a:ln>
        </p:spPr>
      </p:sp>
      <p:sp>
        <p:nvSpPr>
          <p:cNvPr id="42393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 volet de la formation du formateur traite du module 4 du PNAGF ainsi que du changement de comportement souhaité en matière de gestion de la fatigue. »</a:t>
            </a:r>
            <a:endParaRPr lang="en-US" dirty="0" smtClean="0"/>
          </a:p>
          <a:p>
            <a:r>
              <a:rPr lang="fr-CA" dirty="0" smtClean="0"/>
              <a:t> </a:t>
            </a:r>
            <a:endParaRPr lang="en-US" dirty="0" smtClean="0"/>
          </a:p>
        </p:txBody>
      </p:sp>
      <p:sp>
        <p:nvSpPr>
          <p:cNvPr id="149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CEEB4A-11BF-4220-ABE0-4934DB3B9224}" type="slidenum">
              <a:rPr lang="en-US" smtClean="0"/>
              <a:pPr fontAlgn="base">
                <a:spcBef>
                  <a:spcPct val="0"/>
                </a:spcBef>
                <a:spcAft>
                  <a:spcPct val="0"/>
                </a:spcAft>
                <a:defRPr/>
              </a:pPr>
              <a:t>195</a:t>
            </a:fld>
            <a:endParaRPr lang="en-US" dirty="0"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Slide Image Placeholder 1"/>
          <p:cNvSpPr>
            <a:spLocks noGrp="1" noRot="1" noChangeAspect="1" noTextEdit="1"/>
          </p:cNvSpPr>
          <p:nvPr>
            <p:ph type="sldImg"/>
          </p:nvPr>
        </p:nvSpPr>
        <p:spPr bwMode="auto">
          <a:noFill/>
          <a:ln>
            <a:solidFill>
              <a:srgbClr val="000000"/>
            </a:solidFill>
            <a:miter lim="800000"/>
            <a:headEnd/>
            <a:tailEnd/>
          </a:ln>
        </p:spPr>
      </p:sp>
      <p:sp>
        <p:nvSpPr>
          <p:cNvPr id="463875"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a:lnSpc>
                <a:spcPct val="90000"/>
              </a:lnSpc>
            </a:pPr>
            <a:r>
              <a:rPr lang="fr-CA" sz="1100" b="1" dirty="0" smtClean="0"/>
              <a:t>Narration : </a:t>
            </a:r>
            <a:r>
              <a:rPr lang="fr-CA" sz="1100" b="0" dirty="0" smtClean="0"/>
              <a:t>« </a:t>
            </a:r>
            <a:r>
              <a:rPr lang="fr-CA" dirty="0" smtClean="0"/>
              <a:t>Dans notre révision du module 4, qui s’intitule “Formation de la famille des conducteurs”, nous allons revoir l’objectif et les particularités du module, les buts et les objectifs d’apprentissage et les moyens de bien diriger la formation. Comme le module 4 est en grande partie un sous-ensemble du module 3, nous n’examinerons pas chaque diapositive séparément. Il vous est recommandé de les revoir par vous-même, si vous avez des doutes au sujet de la matière. » </a:t>
            </a:r>
          </a:p>
          <a:p>
            <a:pPr>
              <a:lnSpc>
                <a:spcPct val="90000"/>
              </a:lnSpc>
            </a:pPr>
            <a:r>
              <a:rPr lang="fr-CA" sz="1100" dirty="0" smtClean="0"/>
              <a:t>______________________________</a:t>
            </a:r>
            <a:endParaRPr lang="en-US" sz="1100" dirty="0" smtClean="0"/>
          </a:p>
          <a:p>
            <a:pPr marL="0" marR="0" indent="0" algn="l" defTabSz="914400" rtl="0" eaLnBrk="0" fontAlgn="base" latinLnBrk="0" hangingPunct="0">
              <a:lnSpc>
                <a:spcPct val="90000"/>
              </a:lnSpc>
              <a:spcBef>
                <a:spcPct val="30000"/>
              </a:spcBef>
              <a:spcAft>
                <a:spcPct val="0"/>
              </a:spcAft>
              <a:buClrTx/>
              <a:buSzTx/>
              <a:buFontTx/>
              <a:buNone/>
              <a:tabLst/>
              <a:defRPr/>
            </a:pPr>
            <a:r>
              <a:rPr lang="fr-CA" sz="1100" b="1" dirty="0" smtClean="0"/>
              <a:t>Complément d’information : </a:t>
            </a:r>
            <a:endParaRPr lang="en-US" sz="1100" b="1" dirty="0" smtClean="0"/>
          </a:p>
          <a:p>
            <a:pPr>
              <a:lnSpc>
                <a:spcPct val="90000"/>
              </a:lnSpc>
            </a:pPr>
            <a:r>
              <a:rPr lang="fr-CA" sz="1100" dirty="0" smtClean="0"/>
              <a:t>Objectifs d’apprentissage de cette section (Notez que certains de ces objectifs sont déjà atteints grâce à l’étude et à la révision du module 3, qui couvre presque tout le contenu du module 4, souvent plus en profondeur) :</a:t>
            </a:r>
            <a:endParaRPr lang="en-US" sz="1100" dirty="0" smtClean="0"/>
          </a:p>
          <a:p>
            <a:pPr>
              <a:lnSpc>
                <a:spcPct val="90000"/>
              </a:lnSpc>
            </a:pPr>
            <a:r>
              <a:rPr lang="fr-CA" sz="1100" dirty="0" smtClean="0"/>
              <a:t>(S) Connaître les caractéristiques principales du module « Formation de la famille des conducteurs ».</a:t>
            </a:r>
            <a:endParaRPr lang="en-US" sz="1100" dirty="0" smtClean="0"/>
          </a:p>
          <a:p>
            <a:pPr>
              <a:lnSpc>
                <a:spcPct val="90000"/>
              </a:lnSpc>
            </a:pPr>
            <a:r>
              <a:rPr lang="fr-CA" sz="1100" dirty="0" smtClean="0"/>
              <a:t>(S) Connaître les lieux de formation, l’équipement et le matériel nécessaires.</a:t>
            </a:r>
            <a:endParaRPr lang="en-US" sz="1100" dirty="0" smtClean="0"/>
          </a:p>
          <a:p>
            <a:pPr>
              <a:lnSpc>
                <a:spcPct val="90000"/>
              </a:lnSpc>
            </a:pPr>
            <a:r>
              <a:rPr lang="fr-CA" sz="1100" dirty="0" smtClean="0"/>
              <a:t>(S) Connaître les exigences de la tenue des dossiers (savoir moins utile pour enseigner le module 4</a:t>
            </a:r>
            <a:r>
              <a:rPr lang="fr-CA" sz="1100" baseline="0" dirty="0" smtClean="0"/>
              <a:t> que le module 3</a:t>
            </a:r>
            <a:r>
              <a:rPr lang="fr-CA" sz="1100" dirty="0" smtClean="0"/>
              <a:t>).</a:t>
            </a:r>
            <a:endParaRPr lang="en-US" sz="1100" dirty="0" smtClean="0"/>
          </a:p>
          <a:p>
            <a:pPr>
              <a:lnSpc>
                <a:spcPct val="90000"/>
              </a:lnSpc>
            </a:pPr>
            <a:r>
              <a:rPr lang="fr-CA" sz="1100" dirty="0" smtClean="0"/>
              <a:t>(S, C, A) Atteindre tous les objectifs d’apprentissage du module 4 à un niveau supérieur que lors </a:t>
            </a:r>
            <a:r>
              <a:rPr lang="fr-CA" sz="1100" smtClean="0"/>
              <a:t>de l’étude </a:t>
            </a:r>
            <a:r>
              <a:rPr lang="fr-CA" sz="1100" dirty="0" smtClean="0"/>
              <a:t>initiale (la présentation sera plus approfondie et les questions d’examen, plus difficiles.) </a:t>
            </a:r>
            <a:endParaRPr lang="en-US" sz="1100" dirty="0" smtClean="0"/>
          </a:p>
          <a:p>
            <a:pPr>
              <a:lnSpc>
                <a:spcPct val="90000"/>
              </a:lnSpc>
            </a:pPr>
            <a:r>
              <a:rPr lang="fr-CA" sz="1100" dirty="0" smtClean="0"/>
              <a:t>(S) Connaître les sujets de discussion appropriés et les méthodes d’enseignement applicables aux sections du module 4.</a:t>
            </a:r>
            <a:endParaRPr lang="en-US" sz="1100" dirty="0" smtClean="0"/>
          </a:p>
          <a:p>
            <a:pPr>
              <a:lnSpc>
                <a:spcPct val="90000"/>
              </a:lnSpc>
            </a:pPr>
            <a:r>
              <a:rPr lang="fr-CA" sz="1100" dirty="0" smtClean="0"/>
              <a:t>(S) Connaître des méthodes d’organisation d’événements d’entreprises et y inclure une présentation du module 4. </a:t>
            </a:r>
            <a:endParaRPr lang="en-US" sz="1100" dirty="0" smtClean="0"/>
          </a:p>
          <a:p>
            <a:pPr>
              <a:lnSpc>
                <a:spcPct val="90000"/>
              </a:lnSpc>
            </a:pPr>
            <a:r>
              <a:rPr lang="fr-CA" sz="1100" dirty="0" smtClean="0"/>
              <a:t>(C) Pouvoir enseigner le module 4 aux familles de manière efficace. </a:t>
            </a:r>
            <a:endParaRPr lang="en-US" sz="1100" dirty="0" smtClean="0"/>
          </a:p>
        </p:txBody>
      </p:sp>
      <p:sp>
        <p:nvSpPr>
          <p:cNvPr id="151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753918-7218-48C9-9A1D-246F472007A5}" type="slidenum">
              <a:rPr lang="en-US" smtClean="0"/>
              <a:pPr fontAlgn="base">
                <a:spcBef>
                  <a:spcPct val="0"/>
                </a:spcBef>
                <a:spcAft>
                  <a:spcPct val="0"/>
                </a:spcAft>
                <a:defRPr/>
              </a:pPr>
              <a:t>196</a:t>
            </a:fld>
            <a:endParaRPr lang="en-US" dirty="0"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Slide Image Placeholder 1"/>
          <p:cNvSpPr>
            <a:spLocks noGrp="1" noRot="1" noChangeAspect="1" noTextEdit="1"/>
          </p:cNvSpPr>
          <p:nvPr>
            <p:ph type="sldImg"/>
          </p:nvPr>
        </p:nvSpPr>
        <p:spPr bwMode="auto">
          <a:noFill/>
          <a:ln>
            <a:solidFill>
              <a:srgbClr val="000000"/>
            </a:solidFill>
            <a:miter lim="800000"/>
            <a:headEnd/>
            <a:tailEnd/>
          </a:ln>
        </p:spPr>
      </p:sp>
      <p:sp>
        <p:nvSpPr>
          <p:cNvPr id="42803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 module 4 s’adresse aux conjoints et conjointes et aux membres de la famille des conducteurs. Les membres de la famille des conducteurs peuvent jouer un rôle majeur dans la santé et la sécurité de ces derniers. Le module 4 dure environ 45 minutes. Il consiste en une introduction, trois courtes leçons et une conclusion. Comme pour les autres modules, il peut être présenté par le formateur à partir des diapositives PowerPoint, ou encore être suivi en ligne. Le test sur le module 4 est informel et ne fait que renforcer l’apprentissage. Il est prévu de vérifier l’apprentissage des participants à la fin de la plupart des leçons et un examen optionnel de 10 questions est proposé</a:t>
            </a:r>
            <a:r>
              <a:rPr lang="fr-CA" baseline="0" dirty="0" smtClean="0"/>
              <a:t> </a:t>
            </a:r>
            <a:r>
              <a:rPr lang="fr-CA" dirty="0" smtClean="0"/>
              <a:t>à la fin du module. »  </a:t>
            </a:r>
            <a:endParaRPr lang="en-US" dirty="0" smtClean="0"/>
          </a:p>
        </p:txBody>
      </p:sp>
      <p:sp>
        <p:nvSpPr>
          <p:cNvPr id="153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30DB5E-4B98-4BCB-865E-CEEFD205B575}" type="slidenum">
              <a:rPr lang="en-US" smtClean="0"/>
              <a:pPr fontAlgn="base">
                <a:spcBef>
                  <a:spcPct val="0"/>
                </a:spcBef>
                <a:spcAft>
                  <a:spcPct val="0"/>
                </a:spcAft>
                <a:defRPr/>
              </a:pPr>
              <a:t>197</a:t>
            </a:fld>
            <a:endParaRPr lang="en-US" dirty="0"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Slide Image Placeholder 1"/>
          <p:cNvSpPr>
            <a:spLocks noGrp="1" noRot="1" noChangeAspect="1" noTextEdit="1"/>
          </p:cNvSpPr>
          <p:nvPr>
            <p:ph type="sldImg"/>
          </p:nvPr>
        </p:nvSpPr>
        <p:spPr bwMode="auto">
          <a:noFill/>
          <a:ln>
            <a:solidFill>
              <a:srgbClr val="000000"/>
            </a:solidFill>
            <a:miter lim="800000"/>
            <a:headEnd/>
            <a:tailEnd/>
          </a:ln>
        </p:spPr>
      </p:sp>
      <p:sp>
        <p:nvSpPr>
          <p:cNvPr id="43008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savoirs, compétences et attitudes visés par le module 4 sont un sous-ensemble de ceux du module 3, mais avec une insistance particulière sur la maison et la famille. Les changements de mode de vie sont plus susceptibles d’être importants et durables s’ils mettent à contribution toute la famille et non seulement le conducteur. » </a:t>
            </a:r>
            <a:endParaRPr lang="en-US" dirty="0" smtClean="0"/>
          </a:p>
          <a:p>
            <a:r>
              <a:rPr lang="fr-CA" dirty="0" smtClean="0"/>
              <a:t>______________________________</a:t>
            </a:r>
            <a:endParaRPr lang="en-US" dirty="0" smtClean="0"/>
          </a:p>
          <a:p>
            <a:r>
              <a:rPr lang="fr-CA" b="1" dirty="0" smtClean="0"/>
              <a:t>Complément d’information :</a:t>
            </a:r>
            <a:r>
              <a:rPr lang="fr-CA" dirty="0" smtClean="0"/>
              <a:t> Comme le module 3, la majeure partie du module 4 vise l’amélioration des connaissances, selon l’hypothèse qu’elle entraînera un changement dans les attitudes et les comportements.</a:t>
            </a:r>
            <a:endParaRPr lang="en-US" dirty="0" smtClean="0"/>
          </a:p>
          <a:p>
            <a:r>
              <a:rPr lang="fr-CA" dirty="0" smtClean="0"/>
              <a:t> </a:t>
            </a:r>
            <a:endParaRPr lang="en-US" dirty="0" smtClean="0"/>
          </a:p>
        </p:txBody>
      </p:sp>
      <p:sp>
        <p:nvSpPr>
          <p:cNvPr id="112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9D72B6-FA35-4FAD-9C0B-6DE0351E1EC0}" type="slidenum">
              <a:rPr lang="en-US" smtClean="0"/>
              <a:pPr fontAlgn="base">
                <a:spcBef>
                  <a:spcPct val="0"/>
                </a:spcBef>
                <a:spcAft>
                  <a:spcPct val="0"/>
                </a:spcAft>
                <a:defRPr/>
              </a:pPr>
              <a:t>198</a:t>
            </a:fld>
            <a:endParaRPr lang="en-US" dirty="0"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Slide Image Placeholder 1"/>
          <p:cNvSpPr>
            <a:spLocks noGrp="1" noRot="1" noChangeAspect="1" noTextEdit="1"/>
          </p:cNvSpPr>
          <p:nvPr>
            <p:ph type="sldImg"/>
          </p:nvPr>
        </p:nvSpPr>
        <p:spPr bwMode="auto">
          <a:noFill/>
          <a:ln>
            <a:solidFill>
              <a:srgbClr val="000000"/>
            </a:solidFill>
            <a:miter lim="800000"/>
            <a:headEnd/>
            <a:tailEnd/>
          </a:ln>
        </p:spPr>
      </p:sp>
      <p:sp>
        <p:nvSpPr>
          <p:cNvPr id="43213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En guise de rappel, voici les leçons et sujets du module 4. Ils forment un sous-ensemble de ceux du module 3. Prenez un moment pour les réviser. » </a:t>
            </a:r>
            <a:endParaRPr lang="en-US" dirty="0" smtClean="0"/>
          </a:p>
          <a:p>
            <a:r>
              <a:rPr lang="fr-CA" dirty="0" smtClean="0"/>
              <a:t> </a:t>
            </a:r>
            <a:endParaRPr lang="en-US" dirty="0" smtClean="0"/>
          </a:p>
          <a:p>
            <a:pPr eaLnBrk="1" hangingPunct="1">
              <a:spcBef>
                <a:spcPct val="0"/>
              </a:spcBef>
            </a:pPr>
            <a:endParaRPr lang="en-US" dirty="0" smtClean="0"/>
          </a:p>
        </p:txBody>
      </p:sp>
      <p:sp>
        <p:nvSpPr>
          <p:cNvPr id="155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2EBE37-19B6-4ECD-9F77-BB164F536524}" type="slidenum">
              <a:rPr lang="en-US" smtClean="0"/>
              <a:pPr fontAlgn="base">
                <a:spcBef>
                  <a:spcPct val="0"/>
                </a:spcBef>
                <a:spcAft>
                  <a:spcPct val="0"/>
                </a:spcAft>
                <a:defRPr/>
              </a:pPr>
              <a:t>199</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b="1" dirty="0" smtClean="0"/>
              <a:t>Narration :</a:t>
            </a:r>
            <a:r>
              <a:rPr lang="fr-CA" b="0" dirty="0" smtClean="0"/>
              <a:t> «</a:t>
            </a:r>
            <a:r>
              <a:rPr lang="fr-CA" b="1" dirty="0" smtClean="0"/>
              <a:t> </a:t>
            </a:r>
            <a:r>
              <a:rPr lang="fr-CA" dirty="0" smtClean="0"/>
              <a:t>Le module 5 se divise en quatre leçons. La première présente le programme de formation du PGF dans son ensemble, les responsabilités du formateur et les exigences à</a:t>
            </a:r>
            <a:r>
              <a:rPr lang="fr-CA" baseline="0" dirty="0" smtClean="0"/>
              <a:t> son égard</a:t>
            </a:r>
            <a:r>
              <a:rPr lang="fr-CA" dirty="0" smtClean="0"/>
              <a:t>, des renseignements sur la formation en ligne et des conseils pour enseigner efficacement. Les deux leçons suivantes examinent le module 3, “Formation des conducteurs”, à la fois en ce qui concerne son contenu et les méthodes d’enseignement. La dernière leçon aborde l’enseignement du module 4, “Formation de la famille des conducteurs”, et discute du processus de changement des comportements ainsi que de votre rôle en tant qu’agent de changement. Enfin, le module se termine par une révision et un examen de 29 questions. »</a:t>
            </a:r>
            <a:endParaRPr lang="fr-FR" dirty="0" smtClean="0"/>
          </a:p>
          <a:p>
            <a:pPr eaLnBrk="1" hangingPunct="1">
              <a:spcBef>
                <a:spcPct val="0"/>
              </a:spcBef>
            </a:pPr>
            <a:endParaRPr lang="en-US" dirty="0" smtClean="0"/>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4DB7F8-8360-417A-9276-994E6186BFC9}"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 site Web du PNAGF permet la centralisation des informations, des ressources et des services. Les utilisateurs peuvent accéder aux modules de formation à partir du site. Si un transporteur possède son propre système de gestion de l’apprentissage, il peut télécharger les modules en format HTML et utiliser son système pour gérer la formation. Ce système suit les activités des participants, notamment l’entrée dans les modules, la progression, les notes aux examens et la sortie des modules. »</a:t>
            </a:r>
            <a:endParaRPr lang="en-US" dirty="0" smtClean="0"/>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ABD209-CDCD-4345-9791-D05B3D2C8C6A}" type="slidenum">
              <a:rPr lang="en-US" smtClean="0"/>
              <a:pPr fontAlgn="base">
                <a:spcBef>
                  <a:spcPct val="0"/>
                </a:spcBef>
                <a:spcAft>
                  <a:spcPct val="0"/>
                </a:spcAft>
                <a:defRPr/>
              </a:pPr>
              <a:t>20</a:t>
            </a:fld>
            <a:endParaRPr lang="en-US" dirty="0"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Slide Image Placeholder 1"/>
          <p:cNvSpPr>
            <a:spLocks noGrp="1" noRot="1" noChangeAspect="1" noTextEdit="1"/>
          </p:cNvSpPr>
          <p:nvPr>
            <p:ph type="sldImg"/>
          </p:nvPr>
        </p:nvSpPr>
        <p:spPr bwMode="auto">
          <a:noFill/>
          <a:ln>
            <a:solidFill>
              <a:srgbClr val="000000"/>
            </a:solidFill>
            <a:miter lim="800000"/>
            <a:headEnd/>
            <a:tailEnd/>
          </a:ln>
        </p:spPr>
      </p:sp>
      <p:sp>
        <p:nvSpPr>
          <p:cNvPr id="43417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L’approche de présentation du module 4 est tout à fait différente de celle du module 3. Les conjoints, conjointes et membres des familles doivent être invités à suivre la formation, mais n’y sont pas obligés. Pensez à organiser une activité familiale comme un dîner ou un barbecue en plein air à l’occasion de la formation. Les familles qui le désirent pourront également suivre ce module sur le Web à partir d’un ordinateur à la maison. Vous devez fournir aux conducteurs les renseignements sur l’accès à la formation Web depuis la maison et les aider en cas de problèmes d’accès. Quant aux questionnaires et à l’examen final, ils doivent être faciles et amusants et non faire peur. » </a:t>
            </a:r>
            <a:endParaRPr lang="en-US" dirty="0" smtClean="0"/>
          </a:p>
          <a:p>
            <a:r>
              <a:rPr lang="fr-CA" dirty="0" smtClean="0"/>
              <a:t>______________________________</a:t>
            </a:r>
            <a:endParaRPr lang="en-US" dirty="0" smtClean="0"/>
          </a:p>
          <a:p>
            <a:r>
              <a:rPr lang="fr-CA" b="1" dirty="0" smtClean="0"/>
              <a:t>Complément d’information :</a:t>
            </a:r>
            <a:r>
              <a:rPr lang="fr-CA" dirty="0" smtClean="0"/>
              <a:t> La façon de proposer la formation varie d’une entreprise à l’autre. Chaque entreprise partenaire du PNAGF doit cependant avoir une planification particulière pour cette formation. Une des combinaisons efficaces est la tenue d’une activité familiale avec la formation en classe, avec en option l’accès de la maison à la version Web du module.</a:t>
            </a:r>
            <a:endParaRPr lang="en-US" dirty="0" smtClean="0"/>
          </a:p>
          <a:p>
            <a:r>
              <a:rPr lang="fr-CA" dirty="0" smtClean="0"/>
              <a:t> </a:t>
            </a:r>
            <a:endParaRPr lang="en-US" dirty="0" smtClean="0"/>
          </a:p>
        </p:txBody>
      </p:sp>
      <p:sp>
        <p:nvSpPr>
          <p:cNvPr id="157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438696-CBE3-4CBB-BE7F-1F92F6C6F311}" type="slidenum">
              <a:rPr lang="en-US" smtClean="0"/>
              <a:pPr fontAlgn="base">
                <a:spcBef>
                  <a:spcPct val="0"/>
                </a:spcBef>
                <a:spcAft>
                  <a:spcPct val="0"/>
                </a:spcAft>
                <a:defRPr/>
              </a:pPr>
              <a:t>200</a:t>
            </a:fld>
            <a:endParaRPr lang="en-US" dirty="0"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Slide Image Placeholder 1"/>
          <p:cNvSpPr>
            <a:spLocks noGrp="1" noRot="1" noChangeAspect="1" noTextEdit="1"/>
          </p:cNvSpPr>
          <p:nvPr>
            <p:ph type="sldImg"/>
          </p:nvPr>
        </p:nvSpPr>
        <p:spPr bwMode="auto">
          <a:noFill/>
          <a:ln>
            <a:solidFill>
              <a:srgbClr val="000000"/>
            </a:solidFill>
            <a:miter lim="800000"/>
            <a:headEnd/>
            <a:tailEnd/>
          </a:ln>
        </p:spPr>
      </p:sp>
      <p:sp>
        <p:nvSpPr>
          <p:cNvPr id="43622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Notre dernier sujet est l’encouragement au changement de comportement. En fait, c’est votre rôle le plus important en tant que formateur du PGF. Nous parlerons du rôle de l’entreprise dans le changement des comportements des conducteurs, des éléments clés de l’amélioration de l’hygiène du sommeil des conducteurs, de l’autogestion du comportement et de la définition des objectifs. » </a:t>
            </a:r>
          </a:p>
          <a:p>
            <a:r>
              <a:rPr lang="fr-CA" dirty="0" smtClean="0"/>
              <a:t>______________________________</a:t>
            </a:r>
            <a:endParaRPr lang="en-US" dirty="0" smtClean="0"/>
          </a:p>
          <a:p>
            <a:r>
              <a:rPr lang="fr-CA" b="1" dirty="0" smtClean="0"/>
              <a:t>Complément d’information</a:t>
            </a:r>
            <a:r>
              <a:rPr lang="fr-CA" b="1" baseline="0" dirty="0" smtClean="0"/>
              <a:t> :</a:t>
            </a:r>
          </a:p>
          <a:p>
            <a:r>
              <a:rPr lang="fr-CA" dirty="0" smtClean="0"/>
              <a:t>Objectifs d’apprentissage de la section :</a:t>
            </a:r>
            <a:endParaRPr lang="en-US" dirty="0" smtClean="0"/>
          </a:p>
          <a:p>
            <a:r>
              <a:rPr lang="fr-CA" dirty="0" smtClean="0"/>
              <a:t>(S, A) Connaître et accepter le rôle du transporteur et du formateur comme acteurs du changement de comportement des conducteurs et de leur famille.</a:t>
            </a:r>
            <a:endParaRPr lang="en-US" dirty="0" smtClean="0"/>
          </a:p>
          <a:p>
            <a:r>
              <a:rPr lang="fr-CA" dirty="0" smtClean="0"/>
              <a:t>(S) Connaître les éléments clés d’une amélioration de l’hygiène du sommeil des conducteurs.</a:t>
            </a:r>
            <a:endParaRPr lang="en-US" dirty="0" smtClean="0"/>
          </a:p>
          <a:p>
            <a:r>
              <a:rPr lang="fr-CA" dirty="0" smtClean="0"/>
              <a:t>(S) Connaître les cinq étapes du processus de changement d’un comportement, l’ordre de ces étapes ainsi que les buts et stratégies associés à chacune.</a:t>
            </a:r>
            <a:endParaRPr lang="en-US" dirty="0" smtClean="0"/>
          </a:p>
          <a:p>
            <a:r>
              <a:rPr lang="fr-CA" dirty="0" smtClean="0"/>
              <a:t>(S) Connaître les quatre ingrédients de l’autogestion du comportement.</a:t>
            </a:r>
            <a:endParaRPr lang="en-US" dirty="0" smtClean="0"/>
          </a:p>
          <a:p>
            <a:r>
              <a:rPr lang="fr-CA" dirty="0" smtClean="0"/>
              <a:t>(S) Connaître les cinq caractéristiques d’un objectif fonctionnel (objectif SMART) : spécifique, motivant, accessible, réaliste et traçable.</a:t>
            </a:r>
            <a:endParaRPr lang="en-US" dirty="0" smtClean="0"/>
          </a:p>
          <a:p>
            <a:r>
              <a:rPr lang="fr-CA" dirty="0" smtClean="0"/>
              <a:t> </a:t>
            </a:r>
            <a:endParaRPr lang="en-US" dirty="0" smtClean="0"/>
          </a:p>
          <a:p>
            <a:r>
              <a:rPr lang="fr-CA" dirty="0" smtClean="0"/>
              <a:t> </a:t>
            </a:r>
            <a:endParaRPr lang="en-US" dirty="0" smtClean="0"/>
          </a:p>
        </p:txBody>
      </p:sp>
      <p:sp>
        <p:nvSpPr>
          <p:cNvPr id="159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A12FEA-38D1-42ED-B4ED-80A5C9834E5F}" type="slidenum">
              <a:rPr lang="en-US" smtClean="0"/>
              <a:pPr fontAlgn="base">
                <a:spcBef>
                  <a:spcPct val="0"/>
                </a:spcBef>
                <a:spcAft>
                  <a:spcPct val="0"/>
                </a:spcAft>
                <a:defRPr/>
              </a:pPr>
              <a:t>201</a:t>
            </a:fld>
            <a:endParaRPr lang="en-US" dirty="0"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Slide Image Placeholder 1"/>
          <p:cNvSpPr>
            <a:spLocks noGrp="1" noRot="1" noChangeAspect="1" noTextEdit="1"/>
          </p:cNvSpPr>
          <p:nvPr>
            <p:ph type="sldImg"/>
          </p:nvPr>
        </p:nvSpPr>
        <p:spPr bwMode="auto">
          <a:noFill/>
          <a:ln>
            <a:solidFill>
              <a:srgbClr val="000000"/>
            </a:solidFill>
            <a:miter lim="800000"/>
            <a:headEnd/>
            <a:tailEnd/>
          </a:ln>
        </p:spPr>
      </p:sp>
      <p:sp>
        <p:nvSpPr>
          <p:cNvPr id="43827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Lorsqu’un transporteur choisit d’adopter un PGF, il accepte également la responsabilité d’encourager les conducteurs et leur famille à changer de comportement. La direction doit créer une atmosphère qui encourage la sécurité et elle doit donner le bon exemple aux conducteurs. Elle doit évaluer les besoins et mettre au point un plan de gestion de la fatigue et d’amélioration de la santé des conducteurs. Elle doit mettre en œuvre le programme dans un environnement propice, que ce soit dans les milieux opérationnels ou sociaux de l’entreprise. </a:t>
            </a:r>
          </a:p>
          <a:p>
            <a:r>
              <a:rPr lang="fr-CA" dirty="0" smtClean="0"/>
              <a:t>Les éléments clés d’un PGF sont la formation, le dépistage médical, la planification d’horaires propices à la vigilance ainsi que le soutien individualisé des conducteurs. Enfin, le transporteur doit continuellement évaluer et améliorer le programme. » ______________________________</a:t>
            </a:r>
            <a:endParaRPr lang="en-US" dirty="0" smtClean="0"/>
          </a:p>
          <a:p>
            <a:r>
              <a:rPr lang="fr-CA" b="1" dirty="0" smtClean="0"/>
              <a:t>Complément d’information :</a:t>
            </a:r>
            <a:r>
              <a:rPr lang="fr-CA" dirty="0" smtClean="0"/>
              <a:t> Voyez le manuel de mise en œuvre du PNAGF pour plus d’information et pour connaître les ressources qui peuvent appuyer les transporteurs dans le programme.</a:t>
            </a:r>
            <a:endParaRPr lang="en-US" dirty="0" smtClean="0"/>
          </a:p>
          <a:p>
            <a:r>
              <a:rPr lang="fr-CA" dirty="0" smtClean="0"/>
              <a:t> </a:t>
            </a:r>
            <a:endParaRPr lang="en-US" dirty="0" smtClean="0"/>
          </a:p>
          <a:p>
            <a:r>
              <a:rPr lang="fr-CA" dirty="0" smtClean="0"/>
              <a:t> </a:t>
            </a:r>
            <a:endParaRPr lang="en-US" dirty="0" smtClean="0"/>
          </a:p>
        </p:txBody>
      </p:sp>
      <p:sp>
        <p:nvSpPr>
          <p:cNvPr id="161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7EFE43-25F8-4F9F-8E0B-FEE00010E626}" type="slidenum">
              <a:rPr lang="en-US" smtClean="0"/>
              <a:pPr fontAlgn="base">
                <a:spcBef>
                  <a:spcPct val="0"/>
                </a:spcBef>
                <a:spcAft>
                  <a:spcPct val="0"/>
                </a:spcAft>
                <a:defRPr/>
              </a:pPr>
              <a:t>202</a:t>
            </a:fld>
            <a:endParaRPr lang="en-US" dirty="0"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Slide Image Placeholder 1"/>
          <p:cNvSpPr>
            <a:spLocks noGrp="1" noRot="1" noChangeAspect="1" noTextEdit="1"/>
          </p:cNvSpPr>
          <p:nvPr>
            <p:ph type="sldImg"/>
          </p:nvPr>
        </p:nvSpPr>
        <p:spPr bwMode="auto">
          <a:noFill/>
          <a:ln>
            <a:solidFill>
              <a:srgbClr val="000000"/>
            </a:solidFill>
            <a:miter lim="800000"/>
            <a:headEnd/>
            <a:tailEnd/>
          </a:ln>
        </p:spPr>
      </p:sp>
      <p:sp>
        <p:nvSpPr>
          <p:cNvPr id="471043"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certains éléments clés de l’amélioration de l’hygiène du sommeil des conducteurs. La première étape est la connaissance et la prise de conscience à la fois des effets néfastes des comportements actuels et des effets bénéfiques du changement. Les conducteurs doivent ensuite surmonter leur ambivalence, prendre position et s’engager dans le changement. Ils doivent cibler des comportements précis visant leur santé. Les comportements fondamentaux de santé sont ceux qui entraînent d’autres améliorations du comportement. Faire de l’exercice, manger davantage de fruits et de légumes et faire la sieste font partie de ces comportements. Au fur et à mesure que les conducteurs commencent à changer, ils devront se définir des objectifs personnels. Le soutien de la famille et des collègues contribue à stimuler les efforts en vue de s’améliorer. » </a:t>
            </a:r>
          </a:p>
          <a:p>
            <a:r>
              <a:rPr lang="fr-CA" dirty="0" smtClean="0"/>
              <a:t> ______________________________</a:t>
            </a:r>
            <a:endParaRPr lang="en-US" dirty="0" smtClean="0"/>
          </a:p>
          <a:p>
            <a:r>
              <a:rPr lang="fr-CA" b="1" dirty="0" smtClean="0"/>
              <a:t>Complément d’information :</a:t>
            </a:r>
            <a:r>
              <a:rPr lang="fr-CA" dirty="0" smtClean="0"/>
              <a:t> Comme il est indiqué dans le module 3 et ailleurs, les termes </a:t>
            </a:r>
            <a:r>
              <a:rPr lang="fr-CA" i="1" dirty="0" smtClean="0"/>
              <a:t>hygiène du sommeil</a:t>
            </a:r>
            <a:r>
              <a:rPr lang="fr-CA" dirty="0" smtClean="0"/>
              <a:t> et </a:t>
            </a:r>
            <a:r>
              <a:rPr lang="fr-CA" i="1" dirty="0" smtClean="0"/>
              <a:t>gestion de la fatigue</a:t>
            </a:r>
            <a:r>
              <a:rPr lang="fr-CA" dirty="0" smtClean="0"/>
              <a:t> sont presque synonymes. La diapositive suivante marque le début d’une série sur les étapes du changement d’un comportement. Avant de commencer, envisagez de demander aux participants s’ils ont changé certains de leurs</a:t>
            </a:r>
            <a:r>
              <a:rPr lang="fr-CA" baseline="0" dirty="0" smtClean="0"/>
              <a:t> </a:t>
            </a:r>
            <a:r>
              <a:rPr lang="fr-CA" dirty="0" smtClean="0"/>
              <a:t>comportements de santé ou de sécurité au cours des dernières années et s’ils veulent parler de leur processus et de l’expérience qu’ils ont vécue en mettant en place ces changements. Faire davantage d’exercice et améliorer son alimentation sont toujours de bons exemples. Si l’exemple est la perte de poids, la discussion devra se concentrer sur les comportements et le processus, non pas sur la perte de poids en elle-même.</a:t>
            </a:r>
            <a:endParaRPr lang="en-US" dirty="0" smtClean="0"/>
          </a:p>
          <a:p>
            <a:r>
              <a:rPr lang="fr-CA" dirty="0" smtClean="0"/>
              <a:t> </a:t>
            </a:r>
            <a:endParaRPr lang="en-US" dirty="0" smtClean="0"/>
          </a:p>
        </p:txBody>
      </p:sp>
      <p:sp>
        <p:nvSpPr>
          <p:cNvPr id="163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ECAD60-1FF2-448B-A625-E9F63D288CEF}" type="slidenum">
              <a:rPr lang="en-US" smtClean="0"/>
              <a:pPr fontAlgn="base">
                <a:spcBef>
                  <a:spcPct val="0"/>
                </a:spcBef>
                <a:spcAft>
                  <a:spcPct val="0"/>
                </a:spcAft>
                <a:defRPr/>
              </a:pPr>
              <a:t>203</a:t>
            </a:fld>
            <a:endParaRPr lang="en-US" dirty="0"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noTextEdit="1"/>
          </p:cNvSpPr>
          <p:nvPr>
            <p:ph type="sldImg"/>
          </p:nvPr>
        </p:nvSpPr>
        <p:spPr bwMode="auto">
          <a:noFill/>
          <a:ln>
            <a:solidFill>
              <a:srgbClr val="000000"/>
            </a:solidFill>
            <a:miter lim="800000"/>
            <a:headEnd/>
            <a:tailEnd/>
          </a:ln>
        </p:spPr>
      </p:sp>
      <p:sp>
        <p:nvSpPr>
          <p:cNvPr id="44237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recherche suggère que les gens passent par différentes étapes ou phases au cours de leurs progrès vers un meilleur comportement de santé. Les détails du processus varient selon les personnes et les comportements. Mais, il y a habituellement cinq étapes. Au début, la personne n’est pas consciente de son problème ou peut refuser d’y penser ou de le voir. Avant que le changement puisse même commencer, elle doit prendre conscience du problème et commencer à songer à changer. La pensée déclenche la préparation, qui précède l’action. Passer à l’action ne suffit pas, puisqu’il est toujours facile de retomber dans ses mauvaises habitudes. La dernière étape consiste donc à assurer la continuité de l’action et à en apprécier les bienfaits. Les avantages d’un tel changement sont la santé, le bien-être, la vigilance et une meilleure performance. » </a:t>
            </a:r>
            <a:endParaRPr lang="fr-FR" dirty="0" smtClean="0"/>
          </a:p>
          <a:p>
            <a:r>
              <a:rPr lang="fr-FR" dirty="0" smtClean="0"/>
              <a:t>______________________________</a:t>
            </a:r>
          </a:p>
          <a:p>
            <a:r>
              <a:rPr lang="fr-FR" b="1" dirty="0" smtClean="0"/>
              <a:t>Contrôle facultatif des connaissances :</a:t>
            </a:r>
            <a:r>
              <a:rPr lang="fr-FR" dirty="0" smtClean="0"/>
              <a:t> </a:t>
            </a:r>
          </a:p>
          <a:p>
            <a:r>
              <a:rPr lang="fr-FR" dirty="0" smtClean="0"/>
              <a:t>Q : Pourquoi avons-nous appelé </a:t>
            </a:r>
            <a:r>
              <a:rPr lang="fr-FR" i="1" dirty="0" smtClean="0"/>
              <a:t>comportements fondamentaux</a:t>
            </a:r>
            <a:r>
              <a:rPr lang="fr-FR" dirty="0" smtClean="0"/>
              <a:t> certains types de comportements sains comme l’exercice physique?</a:t>
            </a:r>
          </a:p>
          <a:p>
            <a:r>
              <a:rPr lang="fr-FR" dirty="0" smtClean="0"/>
              <a:t>R : Parce que les personnes qui font de l’exercice ont tendance à adopter également d’autres comportements sains.</a:t>
            </a:r>
          </a:p>
          <a:p>
            <a:endParaRPr lang="fr-FR" dirty="0" smtClean="0"/>
          </a:p>
        </p:txBody>
      </p:sp>
      <p:sp>
        <p:nvSpPr>
          <p:cNvPr id="220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A9DA8B-44A6-4C3C-B9FF-565D8D4E8DE8}" type="slidenum">
              <a:rPr lang="en-US"/>
              <a:pPr fontAlgn="base">
                <a:spcBef>
                  <a:spcPct val="0"/>
                </a:spcBef>
                <a:spcAft>
                  <a:spcPct val="0"/>
                </a:spcAft>
                <a:defRPr/>
              </a:pPr>
              <a:t>204</a:t>
            </a:fld>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Slide Image Placeholder 1"/>
          <p:cNvSpPr>
            <a:spLocks noGrp="1" noRot="1" noChangeAspect="1" noTextEdit="1"/>
          </p:cNvSpPr>
          <p:nvPr>
            <p:ph type="sldImg"/>
          </p:nvPr>
        </p:nvSpPr>
        <p:spPr bwMode="auto">
          <a:noFill/>
          <a:ln>
            <a:solidFill>
              <a:srgbClr val="000000"/>
            </a:solidFill>
            <a:miter lim="800000"/>
            <a:headEnd/>
            <a:tailEnd/>
          </a:ln>
        </p:spPr>
      </p:sp>
      <p:sp>
        <p:nvSpPr>
          <p:cNvPr id="444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fontAlgn="t" hangingPunct="1">
              <a:spcBef>
                <a:spcPct val="0"/>
              </a:spcBef>
            </a:pPr>
            <a:r>
              <a:rPr lang="fr-CA" b="1" dirty="0" smtClean="0"/>
              <a:t>Narration : </a:t>
            </a:r>
            <a:r>
              <a:rPr lang="fr-CA" b="0" dirty="0" smtClean="0"/>
              <a:t>« </a:t>
            </a:r>
            <a:r>
              <a:rPr lang="fr-CA" dirty="0" smtClean="0"/>
              <a:t>Les chercheurs ont défini et analysé les cinq étapes que nous venons de voir. Les voici décrites plus en détail. Pendant la première étape, l’étape d’“inconscience”, la personne n’est pas consciente de son problème ou ne l’accepte pas et ne pense pas au changement. Une percée se produit à l’étape d’“acceptation”, lorsque la personne prend conscience du problème et réfléchit au changement. Ensuite, à l’étape de “préparation”, la personne prévoit changer. À l’étape d’“action”, la personne réalise des changements de comportement, par exemple, elle fait de l’exercice cardiovasculaire deux heures et demie par semaine comme le suggèrent les experts de la santé. À la dernière étape, l’étape de “maintien”, les actions se poursuivent. La personne fait de l’exercice deux heures et demie chaque semaine ou presque toutes les semaines. » </a:t>
            </a:r>
          </a:p>
          <a:p>
            <a:pPr eaLnBrk="1" fontAlgn="t" hangingPunct="1">
              <a:spcBef>
                <a:spcPct val="0"/>
              </a:spcBef>
            </a:pPr>
            <a:r>
              <a:rPr lang="fr-FR" dirty="0" smtClean="0"/>
              <a:t>______________________________</a:t>
            </a:r>
          </a:p>
          <a:p>
            <a:pPr eaLnBrk="1" fontAlgn="t" hangingPunct="1">
              <a:spcBef>
                <a:spcPct val="0"/>
              </a:spcBef>
            </a:pPr>
            <a:r>
              <a:rPr lang="fr-CA" b="1" dirty="0" smtClean="0"/>
              <a:t>Complément d’information :</a:t>
            </a:r>
            <a:r>
              <a:rPr lang="fr-FR" dirty="0" smtClean="0"/>
              <a:t> Ces cinq étapes d’un changement de comportement viennent du modèle </a:t>
            </a:r>
            <a:r>
              <a:rPr lang="fr-FR" dirty="0" err="1" smtClean="0"/>
              <a:t>transthéorique</a:t>
            </a:r>
            <a:r>
              <a:rPr lang="fr-FR" dirty="0" smtClean="0"/>
              <a:t> mis au point par </a:t>
            </a:r>
            <a:r>
              <a:rPr lang="fr-FR" dirty="0" err="1" smtClean="0"/>
              <a:t>Prochaska</a:t>
            </a:r>
            <a:r>
              <a:rPr lang="fr-FR" dirty="0" smtClean="0"/>
              <a:t> </a:t>
            </a:r>
            <a:r>
              <a:rPr lang="fr-FR" i="1" dirty="0" smtClean="0"/>
              <a:t>et al.</a:t>
            </a:r>
            <a:r>
              <a:rPr lang="fr-FR" dirty="0" smtClean="0"/>
              <a:t> (1992). Des résumés sont présentés dans Roberts et York (2000) et </a:t>
            </a:r>
            <a:r>
              <a:rPr lang="fr-FR" dirty="0" err="1" smtClean="0"/>
              <a:t>Simons</a:t>
            </a:r>
            <a:r>
              <a:rPr lang="fr-FR" dirty="0" smtClean="0"/>
              <a:t>-Morton </a:t>
            </a:r>
            <a:r>
              <a:rPr lang="fr-FR" i="1" dirty="0" smtClean="0"/>
              <a:t>et al. </a:t>
            </a:r>
            <a:r>
              <a:rPr lang="fr-FR" dirty="0" smtClean="0"/>
              <a:t>(2012). Ces deux publications présentent également d’autres théories, modèles et concepts sur le changement de comportement. Étant donné que les formateurs sont censés être également des agents de changement du comportement, ils doivent connaître l’ordre de ces étapes et les caractéristiques clés de chacune.</a:t>
            </a:r>
          </a:p>
        </p:txBody>
      </p:sp>
      <p:sp>
        <p:nvSpPr>
          <p:cNvPr id="167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6CEC64-46D7-4349-A6F1-D0068D666D70}" type="slidenum">
              <a:rPr lang="en-US" smtClean="0"/>
              <a:pPr fontAlgn="base">
                <a:spcBef>
                  <a:spcPct val="0"/>
                </a:spcBef>
                <a:spcAft>
                  <a:spcPct val="0"/>
                </a:spcAft>
                <a:defRPr/>
              </a:pPr>
              <a:t>205</a:t>
            </a:fld>
            <a:endParaRPr lang="en-US" dirty="0"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noTextEdit="1"/>
          </p:cNvSpPr>
          <p:nvPr>
            <p:ph type="sldImg"/>
          </p:nvPr>
        </p:nvSpPr>
        <p:spPr bwMode="auto">
          <a:noFill/>
          <a:ln>
            <a:solidFill>
              <a:srgbClr val="000000"/>
            </a:solidFill>
            <a:miter lim="800000"/>
            <a:headEnd/>
            <a:tailEnd/>
          </a:ln>
        </p:spPr>
      </p:sp>
      <p:sp>
        <p:nvSpPr>
          <p:cNvPr id="44646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pensée d’une personne évolue également au fur et à mesure qu’elle passe par les étapes de changement d’un comportement. Prenons l’exemple d’une personne qui songe à réduire sa consommation de matières grasses. Pendant l’étape d’“inconscience”, la personne ne pense pas au problème. Elle pourra se dire en elle-même : “J’aime les hamburgers doubles au fromage et les frites.</a:t>
            </a:r>
            <a:r>
              <a:rPr lang="fr-CA" baseline="0" dirty="0" smtClean="0"/>
              <a:t> </a:t>
            </a:r>
            <a:r>
              <a:rPr lang="fr-CA" dirty="0" smtClean="0"/>
              <a:t>Je n’ai aucune intention de manger des aliments à faible teneur en matières grasses.” »</a:t>
            </a:r>
            <a:endParaRPr lang="en-US" dirty="0" smtClean="0"/>
          </a:p>
          <a:p>
            <a:r>
              <a:rPr lang="fr-CA" dirty="0" smtClean="0"/>
              <a:t>_____________________________</a:t>
            </a:r>
            <a:endParaRPr lang="en-US" dirty="0" smtClean="0"/>
          </a:p>
          <a:p>
            <a:r>
              <a:rPr lang="fr-CA" b="1" dirty="0" smtClean="0"/>
              <a:t>Complément d’information :</a:t>
            </a:r>
            <a:r>
              <a:rPr lang="fr-CA" dirty="0" smtClean="0"/>
              <a:t> Réflexion adaptée d’une présentation de Roberts et York (2000), basée sur Greene </a:t>
            </a:r>
            <a:r>
              <a:rPr lang="fr-CA" i="1" dirty="0" smtClean="0"/>
              <a:t>et al.</a:t>
            </a:r>
            <a:r>
              <a:rPr lang="fr-CA" dirty="0" smtClean="0"/>
              <a:t> (1994). Équivalent pour l’exercice physique : « L’exercice, ça demande trop d’efforts. J’aime me détendre et profiter de la vie. »</a:t>
            </a:r>
            <a:endParaRPr lang="en-US" dirty="0" smtClean="0"/>
          </a:p>
          <a:p>
            <a:r>
              <a:rPr lang="fr-CA" dirty="0" smtClean="0"/>
              <a:t> </a:t>
            </a:r>
            <a:endParaRPr lang="en-US" dirty="0" smtClean="0"/>
          </a:p>
        </p:txBody>
      </p:sp>
      <p:sp>
        <p:nvSpPr>
          <p:cNvPr id="169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865D96-53B7-4A30-A62E-DFE9FF060D99}" type="slidenum">
              <a:rPr lang="en-US" smtClean="0"/>
              <a:pPr fontAlgn="base">
                <a:spcBef>
                  <a:spcPct val="0"/>
                </a:spcBef>
                <a:spcAft>
                  <a:spcPct val="0"/>
                </a:spcAft>
                <a:defRPr/>
              </a:pPr>
              <a:t>206</a:t>
            </a:fld>
            <a:endParaRPr lang="en-US" dirty="0"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Slide Image Placeholder 1"/>
          <p:cNvSpPr>
            <a:spLocks noGrp="1" noRot="1" noChangeAspect="1" noTextEdit="1"/>
          </p:cNvSpPr>
          <p:nvPr>
            <p:ph type="sldImg"/>
          </p:nvPr>
        </p:nvSpPr>
        <p:spPr bwMode="auto">
          <a:noFill/>
          <a:ln>
            <a:solidFill>
              <a:srgbClr val="000000"/>
            </a:solidFill>
            <a:miter lim="800000"/>
            <a:headEnd/>
            <a:tailEnd/>
          </a:ln>
        </p:spPr>
      </p:sp>
      <p:sp>
        <p:nvSpPr>
          <p:cNvPr id="44851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Toutefois, à l’étape d’“acceptation”, la personne commence à réfléchir au problème. “Je pourrais peut-être essayer un sandwich au poulet, si c’est bon et si ça ne coûte pas trop cher.” » </a:t>
            </a:r>
            <a:endParaRPr lang="en-US" dirty="0" smtClean="0"/>
          </a:p>
          <a:p>
            <a:r>
              <a:rPr lang="fr-CA" dirty="0" smtClean="0"/>
              <a:t>______________________________</a:t>
            </a:r>
            <a:endParaRPr lang="en-US" dirty="0" smtClean="0"/>
          </a:p>
          <a:p>
            <a:r>
              <a:rPr lang="fr-CA" b="1" dirty="0" smtClean="0"/>
              <a:t>Complément d’information :</a:t>
            </a:r>
            <a:r>
              <a:rPr lang="fr-CA" dirty="0" smtClean="0"/>
              <a:t> Réflexion adaptée d’une présentation de Roberts et York (2000), basée sur Greene </a:t>
            </a:r>
            <a:r>
              <a:rPr lang="fr-CA" i="1" dirty="0" smtClean="0"/>
              <a:t>et al.</a:t>
            </a:r>
            <a:r>
              <a:rPr lang="fr-CA" dirty="0" smtClean="0"/>
              <a:t> (1994). Équivalent pour l’exercice physique : « Je devrais peut-être faire plus d’exercice, mais je ne sais pas par où commencer. » </a:t>
            </a:r>
            <a:endParaRPr lang="en-US" dirty="0" smtClean="0"/>
          </a:p>
          <a:p>
            <a:r>
              <a:rPr lang="fr-CA" dirty="0" smtClean="0"/>
              <a:t> </a:t>
            </a:r>
            <a:endParaRPr lang="en-US" dirty="0" smtClean="0"/>
          </a:p>
          <a:p>
            <a:r>
              <a:rPr lang="fr-CA" dirty="0" smtClean="0"/>
              <a:t> </a:t>
            </a:r>
            <a:endParaRPr lang="en-US" dirty="0" smtClean="0"/>
          </a:p>
        </p:txBody>
      </p:sp>
      <p:sp>
        <p:nvSpPr>
          <p:cNvPr id="172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61CF63-22DE-457F-8F0E-16E2C51E51B3}" type="slidenum">
              <a:rPr lang="en-US" smtClean="0"/>
              <a:pPr fontAlgn="base">
                <a:spcBef>
                  <a:spcPct val="0"/>
                </a:spcBef>
                <a:spcAft>
                  <a:spcPct val="0"/>
                </a:spcAft>
                <a:defRPr/>
              </a:pPr>
              <a:t>207</a:t>
            </a:fld>
            <a:endParaRPr lang="en-US" dirty="0"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Slide Image Placeholder 1"/>
          <p:cNvSpPr>
            <a:spLocks noGrp="1" noRot="1" noChangeAspect="1" noTextEdit="1"/>
          </p:cNvSpPr>
          <p:nvPr>
            <p:ph type="sldImg"/>
          </p:nvPr>
        </p:nvSpPr>
        <p:spPr bwMode="auto">
          <a:noFill/>
          <a:ln>
            <a:solidFill>
              <a:srgbClr val="000000"/>
            </a:solidFill>
            <a:miter lim="800000"/>
            <a:headEnd/>
            <a:tailEnd/>
          </a:ln>
        </p:spPr>
      </p:sp>
      <p:sp>
        <p:nvSpPr>
          <p:cNvPr id="45056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Pendant l’étape de “préparation”, la personne commence à prévoir le changement. Elle pourra se dire et dire à d’autres : “Je vais essayer de manger des aliments à moindre teneur en matières grasses quand je le peux. J’aimerais en faire plus, mais je ne sais pas trop comment.” » </a:t>
            </a:r>
          </a:p>
          <a:p>
            <a:r>
              <a:rPr lang="fr-CA" dirty="0" smtClean="0"/>
              <a:t> ______________________________</a:t>
            </a:r>
            <a:endParaRPr lang="en-US" dirty="0" smtClean="0"/>
          </a:p>
          <a:p>
            <a:r>
              <a:rPr lang="fr-CA" b="1" dirty="0" smtClean="0"/>
              <a:t>Complément d’information :</a:t>
            </a:r>
            <a:r>
              <a:rPr lang="fr-CA" dirty="0" smtClean="0"/>
              <a:t> Réflexion adaptée d’une présentation de Roberts et York (2000), basée sur Greene </a:t>
            </a:r>
            <a:r>
              <a:rPr lang="fr-CA" i="1" dirty="0" smtClean="0"/>
              <a:t>et al.</a:t>
            </a:r>
            <a:r>
              <a:rPr lang="fr-CA" dirty="0" smtClean="0"/>
              <a:t> (1994). Équivalent pour l’exercice physique : « Je vais au moins essayer de marcher davantage. Peut-être seulement 10 minutes chaque matin, avant de commencer à conduire. »</a:t>
            </a:r>
            <a:endParaRPr lang="en-US" dirty="0" smtClean="0"/>
          </a:p>
          <a:p>
            <a:r>
              <a:rPr lang="fr-CA" dirty="0" smtClean="0"/>
              <a:t> </a:t>
            </a:r>
            <a:endParaRPr lang="en-US" dirty="0" smtClean="0"/>
          </a:p>
          <a:p>
            <a:pPr eaLnBrk="1" hangingPunct="1">
              <a:spcBef>
                <a:spcPct val="0"/>
              </a:spcBef>
            </a:pPr>
            <a:endParaRPr lang="en-US" dirty="0" smtClean="0"/>
          </a:p>
        </p:txBody>
      </p:sp>
      <p:sp>
        <p:nvSpPr>
          <p:cNvPr id="174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724285-53AE-4029-B6C7-042EC0CF5668}" type="slidenum">
              <a:rPr lang="en-US" smtClean="0"/>
              <a:pPr fontAlgn="base">
                <a:spcBef>
                  <a:spcPct val="0"/>
                </a:spcBef>
                <a:spcAft>
                  <a:spcPct val="0"/>
                </a:spcAft>
                <a:defRPr/>
              </a:pPr>
              <a:t>208</a:t>
            </a:fld>
            <a:endParaRPr lang="en-US" dirty="0"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Slide Image Placeholder 1"/>
          <p:cNvSpPr>
            <a:spLocks noGrp="1" noRot="1" noChangeAspect="1" noTextEdit="1"/>
          </p:cNvSpPr>
          <p:nvPr>
            <p:ph type="sldImg"/>
          </p:nvPr>
        </p:nvSpPr>
        <p:spPr bwMode="auto">
          <a:noFill/>
          <a:ln>
            <a:solidFill>
              <a:srgbClr val="000000"/>
            </a:solidFill>
            <a:miter lim="800000"/>
            <a:headEnd/>
            <a:tailEnd/>
          </a:ln>
        </p:spPr>
      </p:sp>
      <p:sp>
        <p:nvSpPr>
          <p:cNvPr id="45261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À l’étape de l’“action”, le comportement a changé. En ce qui concerne la consommation de matières grasses, la personne pourra se dire : “Je mange des aliments à moindre teneur en matières grasses, car je ne m’arrête pas dans les restaurants à service rapide et je fais de meilleurs choix. Mais c’est parfois difficile lorsque je suis sur la route. ” » ______________________________</a:t>
            </a:r>
            <a:endParaRPr lang="en-US" dirty="0" smtClean="0"/>
          </a:p>
          <a:p>
            <a:r>
              <a:rPr lang="fr-CA" b="1" dirty="0" smtClean="0"/>
              <a:t>Complément d’information :</a:t>
            </a:r>
            <a:r>
              <a:rPr lang="fr-CA" dirty="0" smtClean="0"/>
              <a:t> Réflexion adaptée d’une présentation de Roberts et York (2000), basée sur Greene </a:t>
            </a:r>
            <a:r>
              <a:rPr lang="fr-CA" i="1" dirty="0" smtClean="0"/>
              <a:t>et al.</a:t>
            </a:r>
            <a:r>
              <a:rPr lang="fr-CA" dirty="0" smtClean="0"/>
              <a:t> (1994). Équivalent pour l’exercice physique : « Je marche presque tous les matins avant de conduire, mais c’est difficile pour moi de faire plus d’exercice que ça. »</a:t>
            </a:r>
            <a:endParaRPr lang="en-US" dirty="0" smtClean="0"/>
          </a:p>
          <a:p>
            <a:r>
              <a:rPr lang="fr-CA" dirty="0" smtClean="0"/>
              <a:t> </a:t>
            </a:r>
            <a:endParaRPr lang="en-US" dirty="0" smtClean="0"/>
          </a:p>
          <a:p>
            <a:r>
              <a:rPr lang="fr-CA" dirty="0" smtClean="0"/>
              <a:t> </a:t>
            </a:r>
            <a:endParaRPr lang="en-US" dirty="0" smtClean="0"/>
          </a:p>
        </p:txBody>
      </p:sp>
      <p:sp>
        <p:nvSpPr>
          <p:cNvPr id="176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A13233-4F35-445D-A6B3-4096CD180DCF}" type="slidenum">
              <a:rPr lang="en-US" smtClean="0"/>
              <a:pPr fontAlgn="base">
                <a:spcBef>
                  <a:spcPct val="0"/>
                </a:spcBef>
                <a:spcAft>
                  <a:spcPct val="0"/>
                </a:spcAft>
                <a:defRPr/>
              </a:pPr>
              <a:t>209</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a:t>
            </a:r>
            <a:r>
              <a:rPr lang="fr-CA" dirty="0" smtClean="0"/>
              <a:t> « Votre rôle sera de superviser et d’aider les participants qui suivent la formation sur le Web. Vous devrez cibler les conducteurs et autres personnes qui ont besoin d’une formation, les orienter dans le contenu et les exigences des modules, vous assurer qu’ils ont un accès adéquat à un ordinateur et à l’information nécessaire pour ouvrir une session. Vous aiderez les participants, que ce soit en personne ou à distance, par téléphone ou par ordinateur. Vous répondrez à leurs questions, surveillerez leur progression et les aiderez à résoudre tout problème technique ou d’apprentissage. »</a:t>
            </a:r>
            <a:endParaRPr lang="en-US" dirty="0" smtClean="0"/>
          </a:p>
          <a:p>
            <a:r>
              <a:rPr lang="fr-CA" dirty="0" smtClean="0"/>
              <a:t>_________________</a:t>
            </a:r>
            <a:endParaRPr lang="en-US" dirty="0" smtClean="0"/>
          </a:p>
          <a:p>
            <a:r>
              <a:rPr lang="fr-CA" b="1" dirty="0" smtClean="0"/>
              <a:t>Complément d’information : </a:t>
            </a:r>
            <a:r>
              <a:rPr lang="fr-CA" dirty="0" smtClean="0"/>
              <a:t>L’efficacité d’un formateur à apporter l’aide mentionnée ci-dessus est fortement liée à sa propre expérience et à la facilité avec laquelle il est en mesure d’utiliser les modules en ligne.</a:t>
            </a:r>
            <a:endParaRPr lang="en-US" dirty="0" smtClean="0"/>
          </a:p>
          <a:p>
            <a:r>
              <a:rPr lang="fr-CA" dirty="0" smtClean="0"/>
              <a:t> </a:t>
            </a:r>
            <a:endParaRPr lang="en-US" dirty="0" smtClean="0"/>
          </a:p>
          <a:p>
            <a:pPr eaLnBrk="1" hangingPunct="1">
              <a:spcBef>
                <a:spcPct val="0"/>
              </a:spcBef>
            </a:pPr>
            <a:endParaRPr lang="en-US" dirty="0" smtClean="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C5B401-D41C-44D2-B7AB-E762C8E8E48B}" type="slidenum">
              <a:rPr lang="en-US" smtClean="0"/>
              <a:pPr fontAlgn="base">
                <a:spcBef>
                  <a:spcPct val="0"/>
                </a:spcBef>
                <a:spcAft>
                  <a:spcPct val="0"/>
                </a:spcAft>
                <a:defRPr/>
              </a:pPr>
              <a:t>21</a:t>
            </a:fld>
            <a:endParaRPr lang="en-US" dirty="0" smtClean="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Slide Image Placeholder 1"/>
          <p:cNvSpPr>
            <a:spLocks noGrp="1" noRot="1" noChangeAspect="1" noTextEdit="1"/>
          </p:cNvSpPr>
          <p:nvPr>
            <p:ph type="sldImg"/>
          </p:nvPr>
        </p:nvSpPr>
        <p:spPr bwMode="auto">
          <a:noFill/>
          <a:ln>
            <a:solidFill>
              <a:srgbClr val="000000"/>
            </a:solidFill>
            <a:miter lim="800000"/>
            <a:headEnd/>
            <a:tailEnd/>
          </a:ln>
        </p:spPr>
      </p:sp>
      <p:sp>
        <p:nvSpPr>
          <p:cNvPr id="45465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À l’étape de “maintien”, la personne est fière, mais également déterminée à conserver les gains obtenus. On pourra l’entendre dire : “Je suis mon plan d’alimentation faible en matières grasses et je me sens bien. Je suis fier d’avoir perdu du poids et de savoir que j’ai amélioré ma santé.” » </a:t>
            </a:r>
          </a:p>
          <a:p>
            <a:r>
              <a:rPr lang="fr-CA" dirty="0" smtClean="0"/>
              <a:t>______________________________</a:t>
            </a:r>
            <a:endParaRPr lang="en-US" dirty="0" smtClean="0"/>
          </a:p>
          <a:p>
            <a:r>
              <a:rPr lang="fr-CA" b="1" dirty="0" smtClean="0"/>
              <a:t>Complément d’information :</a:t>
            </a:r>
            <a:r>
              <a:rPr lang="fr-CA" dirty="0" smtClean="0"/>
              <a:t> Réflexion adaptée d’une présentation de Roberts et York (2000), basée sur Greene </a:t>
            </a:r>
            <a:r>
              <a:rPr lang="fr-CA" i="1" dirty="0" smtClean="0"/>
              <a:t>et al.</a:t>
            </a:r>
            <a:r>
              <a:rPr lang="fr-CA" dirty="0" smtClean="0"/>
              <a:t> (1994). Équivalent pour l’exercice physique : « Je fais de la marche deux fois par jour presque tous les jours, et la fin de semaine je fais de la musculation et une marche plus longue avec ma femme et nos chiens. »</a:t>
            </a:r>
            <a:endParaRPr lang="en-US" dirty="0" smtClean="0"/>
          </a:p>
          <a:p>
            <a:r>
              <a:rPr lang="fr-CA" dirty="0" smtClean="0"/>
              <a:t> </a:t>
            </a:r>
            <a:endParaRPr lang="en-US" dirty="0" smtClean="0"/>
          </a:p>
          <a:p>
            <a:r>
              <a:rPr lang="fr-CA" dirty="0" smtClean="0"/>
              <a:t> </a:t>
            </a:r>
            <a:endParaRPr lang="en-US" dirty="0" smtClean="0"/>
          </a:p>
        </p:txBody>
      </p:sp>
      <p:sp>
        <p:nvSpPr>
          <p:cNvPr id="178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CA7FC5-E8C7-4F13-B4EB-668017F72F8D}" type="slidenum">
              <a:rPr lang="en-US" smtClean="0"/>
              <a:pPr fontAlgn="base">
                <a:spcBef>
                  <a:spcPct val="0"/>
                </a:spcBef>
                <a:spcAft>
                  <a:spcPct val="0"/>
                </a:spcAft>
                <a:defRPr/>
              </a:pPr>
              <a:t>210</a:t>
            </a:fld>
            <a:endParaRPr lang="en-US" dirty="0"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Slide Image Placeholder 1"/>
          <p:cNvSpPr>
            <a:spLocks noGrp="1" noRot="1" noChangeAspect="1" noTextEdit="1"/>
          </p:cNvSpPr>
          <p:nvPr>
            <p:ph type="sldImg"/>
          </p:nvPr>
        </p:nvSpPr>
        <p:spPr bwMode="auto">
          <a:noFill/>
          <a:ln>
            <a:solidFill>
              <a:srgbClr val="000000"/>
            </a:solidFill>
            <a:miter lim="800000"/>
            <a:headEnd/>
            <a:tailEnd/>
          </a:ln>
        </p:spPr>
      </p:sp>
      <p:sp>
        <p:nvSpPr>
          <p:cNvPr id="45670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Prenez un moment pour revoir les cinq étapes et les réflexions typiques de chacune. Arrivez-vous à voir des parallèles avec vos propres réflexions concernant un comportement que vous avez changé? Qu’en est-il de vos collègues et des membres de votre famille? </a:t>
            </a:r>
          </a:p>
          <a:p>
            <a:r>
              <a:rPr lang="fr-CA" dirty="0" smtClean="0"/>
              <a:t>Nous parlerons ensuite des buts à viser et des stratégies à mettre en œuvre pour aider les gens à passer d’une étape à l’autre. » </a:t>
            </a:r>
          </a:p>
          <a:p>
            <a:r>
              <a:rPr lang="fr-CA" dirty="0" smtClean="0"/>
              <a:t>______________________________</a:t>
            </a:r>
            <a:endParaRPr lang="en-US" dirty="0" smtClean="0"/>
          </a:p>
          <a:p>
            <a:r>
              <a:rPr lang="fr-CA" b="1" dirty="0" smtClean="0"/>
              <a:t>Complément d’information :</a:t>
            </a:r>
            <a:r>
              <a:rPr lang="fr-CA" dirty="0" smtClean="0"/>
              <a:t> Réflexion adaptée d’une présentation de Roberts et York (2000), basée sur Greene </a:t>
            </a:r>
            <a:r>
              <a:rPr lang="fr-CA" i="1" dirty="0" smtClean="0"/>
              <a:t>et al.</a:t>
            </a:r>
            <a:r>
              <a:rPr lang="fr-CA" dirty="0" smtClean="0"/>
              <a:t> (1994). Les énoncés équivalents des pages précédentes sur l’exercice physique pourront servir à poser des questions aux participants pour tester leur compréhension. </a:t>
            </a:r>
            <a:endParaRPr lang="en-US" dirty="0" smtClean="0"/>
          </a:p>
          <a:p>
            <a:r>
              <a:rPr lang="fr-CA" dirty="0" smtClean="0"/>
              <a:t> </a:t>
            </a: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1C1576-F017-489C-B98C-E28EF538CCB2}" type="slidenum">
              <a:rPr lang="en-US" smtClean="0"/>
              <a:pPr fontAlgn="base">
                <a:spcBef>
                  <a:spcPct val="0"/>
                </a:spcBef>
                <a:spcAft>
                  <a:spcPct val="0"/>
                </a:spcAft>
                <a:defRPr/>
              </a:pPr>
              <a:t>211</a:t>
            </a:fld>
            <a:endParaRPr lang="en-US" dirty="0"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Slide Image Placeholder 1"/>
          <p:cNvSpPr>
            <a:spLocks noGrp="1" noRot="1" noChangeAspect="1" noTextEdit="1"/>
          </p:cNvSpPr>
          <p:nvPr>
            <p:ph type="sldImg"/>
          </p:nvPr>
        </p:nvSpPr>
        <p:spPr bwMode="auto">
          <a:noFill/>
          <a:ln>
            <a:solidFill>
              <a:srgbClr val="000000"/>
            </a:solidFill>
            <a:miter lim="800000"/>
            <a:headEnd/>
            <a:tailEnd/>
          </a:ln>
        </p:spPr>
      </p:sp>
      <p:sp>
        <p:nvSpPr>
          <p:cNvPr id="45875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Passons par les mêmes étapes, mais cette fois en considérant les buts à viser et les stratégies à mettre en œuvre à chacune des étapes. Pendant l’étape d’“inconscience”, la personne n’est pas consciente ou peut préférer ne pas être consciente du problème. Un des buts de la communication est de personnaliser les risques afin que le conducteur voie le problème sous un angle personnel. Les stratégies sont :</a:t>
            </a:r>
          </a:p>
          <a:p>
            <a:pPr>
              <a:buFontTx/>
              <a:buChar char="•"/>
            </a:pPr>
            <a:r>
              <a:rPr lang="fr-CA" dirty="0" smtClean="0"/>
              <a:t> Améliorer la connaissance et la prise de conscience des effets néfastes du comportement.</a:t>
            </a:r>
          </a:p>
          <a:p>
            <a:pPr>
              <a:buFontTx/>
              <a:buChar char="•"/>
            </a:pPr>
            <a:r>
              <a:rPr lang="fr-CA" dirty="0" smtClean="0"/>
              <a:t> Discuter des effets du comportement actuel du conducteur sur le plan personnel.</a:t>
            </a:r>
          </a:p>
          <a:p>
            <a:pPr>
              <a:buFontTx/>
              <a:buChar char="•"/>
            </a:pPr>
            <a:r>
              <a:rPr lang="fr-CA" dirty="0" smtClean="0"/>
              <a:t> Créer un environnement soutenant l’amélioration. » </a:t>
            </a:r>
          </a:p>
          <a:p>
            <a:r>
              <a:rPr lang="fr-CA" dirty="0" smtClean="0"/>
              <a:t>____________________________</a:t>
            </a:r>
            <a:endParaRPr lang="en-US" dirty="0" smtClean="0"/>
          </a:p>
          <a:p>
            <a:r>
              <a:rPr lang="fr-CA" b="1" dirty="0" smtClean="0"/>
              <a:t>Complément d’information :</a:t>
            </a:r>
            <a:r>
              <a:rPr lang="fr-CA" dirty="0" smtClean="0"/>
              <a:t> Adapté de la présentation de Roberts et York (2000). Les buts et stratégies pour chacune des quatre premières étapes visent à aider la personne à passer à la phase suivante. Une grande partie des informations présentées dans les sections « Santé et bien-être » des modules 3 et 4 est conçue pour personnaliser les risques liés à une mauvaise nutrition, à un manque d’exercice, à l’usage du tabac et aux autres comportements néfastes. </a:t>
            </a:r>
            <a:endParaRPr lang="en-US" dirty="0" smtClean="0"/>
          </a:p>
          <a:p>
            <a:r>
              <a:rPr lang="fr-CA" dirty="0" smtClean="0"/>
              <a:t> </a:t>
            </a:r>
            <a:endParaRPr lang="en-US" dirty="0" smtClean="0"/>
          </a:p>
          <a:p>
            <a:r>
              <a:rPr lang="fr-CA" dirty="0" smtClean="0"/>
              <a:t> </a:t>
            </a:r>
            <a:endParaRPr lang="en-US" dirty="0" smtClean="0"/>
          </a:p>
          <a:p>
            <a:r>
              <a:rPr lang="fr-CA" dirty="0" smtClean="0"/>
              <a:t> </a:t>
            </a:r>
            <a:endParaRPr lang="en-US" dirty="0" smtClean="0"/>
          </a:p>
        </p:txBody>
      </p:sp>
      <p:sp>
        <p:nvSpPr>
          <p:cNvPr id="182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FAF0B8-73BE-4B19-A20A-3783E6A0FAD1}" type="slidenum">
              <a:rPr lang="en-US" smtClean="0"/>
              <a:pPr fontAlgn="base">
                <a:spcBef>
                  <a:spcPct val="0"/>
                </a:spcBef>
                <a:spcAft>
                  <a:spcPct val="0"/>
                </a:spcAft>
                <a:defRPr/>
              </a:pPr>
              <a:t>212</a:t>
            </a:fld>
            <a:endParaRPr lang="en-US" dirty="0"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Slide Image Placeholder 1"/>
          <p:cNvSpPr>
            <a:spLocks noGrp="1" noRot="1" noChangeAspect="1" noTextEdit="1"/>
          </p:cNvSpPr>
          <p:nvPr>
            <p:ph type="sldImg"/>
          </p:nvPr>
        </p:nvSpPr>
        <p:spPr bwMode="auto">
          <a:noFill/>
          <a:ln>
            <a:solidFill>
              <a:srgbClr val="000000"/>
            </a:solidFill>
            <a:miter lim="800000"/>
            <a:headEnd/>
            <a:tailEnd/>
          </a:ln>
        </p:spPr>
      </p:sp>
      <p:sp>
        <p:nvSpPr>
          <p:cNvPr id="46080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Maintenant que la personne réfléchit à son problème, nous devons accroître sa confiance qu’elle peut réaliser le changement. Essayez de :</a:t>
            </a:r>
          </a:p>
          <a:p>
            <a:pPr>
              <a:buFontTx/>
              <a:buChar char="•"/>
            </a:pPr>
            <a:r>
              <a:rPr lang="fr-CA" dirty="0" smtClean="0"/>
              <a:t> L’aider à cibler les comportements problématiques et les obstacles au changement.</a:t>
            </a:r>
          </a:p>
          <a:p>
            <a:pPr>
              <a:buFontTx/>
              <a:buChar char="•"/>
            </a:pPr>
            <a:r>
              <a:rPr lang="fr-CA" dirty="0" smtClean="0"/>
              <a:t> L’aider à établir un ordre de priorité dans les comportements à changer.</a:t>
            </a:r>
          </a:p>
          <a:p>
            <a:pPr>
              <a:buFontTx/>
              <a:buChar char="•"/>
            </a:pPr>
            <a:r>
              <a:rPr lang="fr-CA" dirty="0" smtClean="0"/>
              <a:t> L’encourager à mettre au point un plan et à choisir des objectifs.</a:t>
            </a:r>
          </a:p>
          <a:p>
            <a:pPr>
              <a:buFontTx/>
              <a:buChar char="•"/>
            </a:pPr>
            <a:r>
              <a:rPr lang="fr-CA" baseline="0" dirty="0" smtClean="0"/>
              <a:t> L’aider à o</a:t>
            </a:r>
            <a:r>
              <a:rPr lang="fr-CA" dirty="0" smtClean="0"/>
              <a:t>btenir le soutien de sa famille et de ses amis.</a:t>
            </a:r>
          </a:p>
          <a:p>
            <a:r>
              <a:rPr lang="fr-CA" dirty="0" smtClean="0"/>
              <a:t>Un des principaux objectifs du module 4 est d’obtenir ce soutien. </a:t>
            </a:r>
            <a:endParaRPr lang="en-US" dirty="0" smtClean="0"/>
          </a:p>
          <a:p>
            <a:r>
              <a:rPr lang="fr-CA" dirty="0" smtClean="0"/>
              <a:t>______________________________</a:t>
            </a:r>
            <a:endParaRPr lang="en-US" dirty="0" smtClean="0"/>
          </a:p>
          <a:p>
            <a:r>
              <a:rPr lang="fr-CA" b="1" dirty="0" smtClean="0"/>
              <a:t>Complément d’information :</a:t>
            </a:r>
            <a:r>
              <a:rPr lang="fr-CA" dirty="0" smtClean="0"/>
              <a:t> Adapté de la présentation de Roberts et York (2000). Les buts et stratégies pour chacune des quatre premières étapes visent à aider la personne à passer à la phase suivante. Question de discussion : Quel serait à vos yeux le comportement à changer en priorité? À votre avis, que diraient les conducteurs de votre entreprise? Faire davantage d’exercice? Arrêter de fumer? Remarque : Pour ces questions et pour toute autre question concernant le comportement personnel et l’état de santé, ne soyez pas indiscret. De nombreuses personnes aiment parler de ce genre de choses, mais d’autres non.</a:t>
            </a:r>
            <a:endParaRPr lang="en-US" dirty="0" smtClean="0"/>
          </a:p>
          <a:p>
            <a:r>
              <a:rPr lang="fr-CA" dirty="0" smtClean="0"/>
              <a:t> </a:t>
            </a:r>
            <a:endParaRPr lang="en-US" dirty="0" smtClean="0"/>
          </a:p>
          <a:p>
            <a:r>
              <a:rPr lang="fr-CA" dirty="0" smtClean="0"/>
              <a:t> </a:t>
            </a:r>
            <a:endParaRPr lang="en-US" dirty="0" smtClean="0"/>
          </a:p>
        </p:txBody>
      </p:sp>
      <p:sp>
        <p:nvSpPr>
          <p:cNvPr id="184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01FACA-0BFD-4293-A376-2C615140A811}" type="slidenum">
              <a:rPr lang="en-US" smtClean="0"/>
              <a:pPr fontAlgn="base">
                <a:spcBef>
                  <a:spcPct val="0"/>
                </a:spcBef>
                <a:spcAft>
                  <a:spcPct val="0"/>
                </a:spcAft>
                <a:defRPr/>
              </a:pPr>
              <a:t>213</a:t>
            </a:fld>
            <a:endParaRPr lang="en-US" dirty="0"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Slide Image Placeholder 1"/>
          <p:cNvSpPr>
            <a:spLocks noGrp="1" noRot="1" noChangeAspect="1" noTextEdit="1"/>
          </p:cNvSpPr>
          <p:nvPr>
            <p:ph type="sldImg"/>
          </p:nvPr>
        </p:nvSpPr>
        <p:spPr bwMode="auto">
          <a:noFill/>
          <a:ln>
            <a:solidFill>
              <a:srgbClr val="000000"/>
            </a:solidFill>
            <a:miter lim="800000"/>
            <a:headEnd/>
            <a:tailEnd/>
          </a:ln>
        </p:spPr>
      </p:sp>
      <p:sp>
        <p:nvSpPr>
          <p:cNvPr id="46285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Notre conducteur se prépare maintenant à changer. Nous devons l’aider à y arriver :</a:t>
            </a:r>
          </a:p>
          <a:p>
            <a:pPr>
              <a:buFontTx/>
              <a:buChar char="•"/>
            </a:pPr>
            <a:r>
              <a:rPr lang="fr-CA" dirty="0" smtClean="0"/>
              <a:t> Félicitez-le pour chacune des petites étapes franchies et les buts atteints progressivement.</a:t>
            </a:r>
          </a:p>
          <a:p>
            <a:pPr>
              <a:buFontTx/>
              <a:buChar char="•"/>
            </a:pPr>
            <a:r>
              <a:rPr lang="fr-CA" dirty="0" smtClean="0"/>
              <a:t> Discutez de ses tentatives infructueuses et des moyens de réussir cette fois.</a:t>
            </a:r>
          </a:p>
          <a:p>
            <a:pPr>
              <a:buFontTx/>
              <a:buChar char="•"/>
            </a:pPr>
            <a:r>
              <a:rPr lang="fr-CA" dirty="0" smtClean="0"/>
              <a:t> Aidez-le à mettre au point des plans d’action réalistes. »  </a:t>
            </a:r>
            <a:endParaRPr lang="en-US" dirty="0" smtClean="0"/>
          </a:p>
          <a:p>
            <a:r>
              <a:rPr lang="fr-CA" dirty="0" smtClean="0"/>
              <a:t>______________________________</a:t>
            </a:r>
            <a:endParaRPr lang="en-US" dirty="0" smtClean="0"/>
          </a:p>
          <a:p>
            <a:r>
              <a:rPr lang="fr-CA" b="1" dirty="0" smtClean="0"/>
              <a:t>Complément d’information :</a:t>
            </a:r>
            <a:r>
              <a:rPr lang="fr-CA" dirty="0" smtClean="0"/>
              <a:t> Adapté de la présentation de Roberts et York (2000). Les buts et stratégies pour chacune des quatre premières étapes visent à aider la personne à passer à la phase suivante. Question de discussion : Choisissez un domaine de comportements lié à la santé (nutrition, exercice, etc.) et discutez des petites étapes franchies et des buts atteints graduellement.</a:t>
            </a:r>
            <a:endParaRPr lang="en-US" dirty="0" smtClean="0"/>
          </a:p>
          <a:p>
            <a:r>
              <a:rPr lang="fr-CA" dirty="0" smtClean="0"/>
              <a:t> </a:t>
            </a:r>
            <a:endParaRPr lang="en-US" dirty="0" smtClean="0"/>
          </a:p>
          <a:p>
            <a:r>
              <a:rPr lang="fr-CA" dirty="0" smtClean="0"/>
              <a:t> </a:t>
            </a:r>
            <a:endParaRPr lang="en-US" dirty="0" smtClean="0"/>
          </a:p>
        </p:txBody>
      </p:sp>
      <p:sp>
        <p:nvSpPr>
          <p:cNvPr id="186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D09669-6D33-4F62-8D1E-1CB6067E908B}" type="slidenum">
              <a:rPr lang="en-US" smtClean="0"/>
              <a:pPr fontAlgn="base">
                <a:spcBef>
                  <a:spcPct val="0"/>
                </a:spcBef>
                <a:spcAft>
                  <a:spcPct val="0"/>
                </a:spcAft>
                <a:defRPr/>
              </a:pPr>
              <a:t>214</a:t>
            </a:fld>
            <a:endParaRPr lang="en-US" dirty="0"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Slide Image Placeholder 1"/>
          <p:cNvSpPr>
            <a:spLocks noGrp="1" noRot="1" noChangeAspect="1" noTextEdit="1"/>
          </p:cNvSpPr>
          <p:nvPr>
            <p:ph type="sldImg"/>
          </p:nvPr>
        </p:nvSpPr>
        <p:spPr bwMode="auto">
          <a:noFill/>
          <a:ln>
            <a:solidFill>
              <a:srgbClr val="000000"/>
            </a:solidFill>
            <a:miter lim="800000"/>
            <a:headEnd/>
            <a:tailEnd/>
          </a:ln>
        </p:spPr>
      </p:sp>
      <p:sp>
        <p:nvSpPr>
          <p:cNvPr id="46489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À l’étape de l’“action”, le comportement de la personne a changé, mais elle doit prendre un engagement à l’égard de ce changement :</a:t>
            </a:r>
          </a:p>
          <a:p>
            <a:pPr>
              <a:buFontTx/>
              <a:buChar char="•"/>
            </a:pPr>
            <a:r>
              <a:rPr lang="fr-CA" dirty="0" smtClean="0"/>
              <a:t> Donnez-lui de la rétroaction en mettant l’accent sur les changements bénéfiques.</a:t>
            </a:r>
          </a:p>
          <a:p>
            <a:pPr>
              <a:buFontTx/>
              <a:buChar char="•"/>
            </a:pPr>
            <a:r>
              <a:rPr lang="fr-CA" dirty="0" smtClean="0"/>
              <a:t> Donnez-lui des conseils visant la résolution des problèmes.</a:t>
            </a:r>
          </a:p>
          <a:p>
            <a:pPr>
              <a:buFontTx/>
              <a:buChar char="•"/>
            </a:pPr>
            <a:r>
              <a:rPr lang="fr-CA" dirty="0" smtClean="0"/>
              <a:t> Encouragez les </a:t>
            </a:r>
            <a:r>
              <a:rPr lang="fr-CA" dirty="0" err="1" smtClean="0"/>
              <a:t>autorécompenses</a:t>
            </a:r>
            <a:r>
              <a:rPr lang="fr-CA" dirty="0" smtClean="0"/>
              <a:t> et célébrez les réussites. »</a:t>
            </a:r>
          </a:p>
          <a:p>
            <a:r>
              <a:rPr lang="fr-CA" dirty="0" smtClean="0"/>
              <a:t>_____________________________</a:t>
            </a:r>
            <a:endParaRPr lang="en-US" dirty="0" smtClean="0"/>
          </a:p>
          <a:p>
            <a:r>
              <a:rPr lang="fr-CA" b="1" dirty="0" smtClean="0"/>
              <a:t>Complément d’information :</a:t>
            </a:r>
            <a:r>
              <a:rPr lang="fr-CA" dirty="0" smtClean="0"/>
              <a:t> Adapté de la présentation de Roberts et York (2000). Les buts et stratégies pour chacune des quatre premières étapes visent à aider la personne à passer à la phase suivante. Question de discussion : Quels sont les plus importants avantages d’un changement de comportement bénéfique? En d’autres termes, quels sont les facteurs les plus motivants? Se sentir mieux? Avoir meilleure apparence? Avoir le sentiment d’avoir accompli quelque chose?</a:t>
            </a:r>
            <a:endParaRPr lang="en-US" dirty="0" smtClean="0"/>
          </a:p>
          <a:p>
            <a:r>
              <a:rPr lang="fr-CA" dirty="0" smtClean="0"/>
              <a:t> </a:t>
            </a:r>
            <a:endParaRPr lang="en-US" dirty="0" smtClean="0"/>
          </a:p>
          <a:p>
            <a:r>
              <a:rPr lang="fr-CA" dirty="0" smtClean="0"/>
              <a:t> </a:t>
            </a:r>
            <a:endParaRPr lang="en-US" dirty="0" smtClean="0"/>
          </a:p>
        </p:txBody>
      </p:sp>
      <p:sp>
        <p:nvSpPr>
          <p:cNvPr id="188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92D24E-5482-4355-8FC9-742DF1F5694B}" type="slidenum">
              <a:rPr lang="en-US" smtClean="0"/>
              <a:pPr fontAlgn="base">
                <a:spcBef>
                  <a:spcPct val="0"/>
                </a:spcBef>
                <a:spcAft>
                  <a:spcPct val="0"/>
                </a:spcAft>
                <a:defRPr/>
              </a:pPr>
              <a:t>215</a:t>
            </a:fld>
            <a:endParaRPr lang="en-US" dirty="0"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Slide Image Placeholder 1"/>
          <p:cNvSpPr>
            <a:spLocks noGrp="1" noRot="1" noChangeAspect="1" noTextEdit="1"/>
          </p:cNvSpPr>
          <p:nvPr>
            <p:ph type="sldImg"/>
          </p:nvPr>
        </p:nvSpPr>
        <p:spPr bwMode="auto">
          <a:noFill/>
          <a:ln>
            <a:solidFill>
              <a:srgbClr val="000000"/>
            </a:solidFill>
            <a:miter lim="800000"/>
            <a:headEnd/>
            <a:tailEnd/>
          </a:ln>
        </p:spPr>
      </p:sp>
      <p:sp>
        <p:nvSpPr>
          <p:cNvPr id="46694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Aux quatre premières étapes, on essayait d’aider le conducteur à passer à l’étape suivante. Il y est désormais arrivé! On essaie de l’aider à poursuivre son engagement et à conserver ses acquis. En tant qu’agent de changement de comportement, vous devez :</a:t>
            </a:r>
          </a:p>
          <a:p>
            <a:pPr>
              <a:buFontTx/>
              <a:buChar char="•"/>
            </a:pPr>
            <a:r>
              <a:rPr lang="fr-CA" dirty="0" smtClean="0"/>
              <a:t> Célébrer ses changements de mode de vie et les avantages qu’il en retire.</a:t>
            </a:r>
          </a:p>
          <a:p>
            <a:pPr>
              <a:buFontTx/>
              <a:buChar char="•"/>
            </a:pPr>
            <a:r>
              <a:rPr lang="fr-CA" dirty="0" smtClean="0"/>
              <a:t> Discuter de l’importance d’entretenir le changement.</a:t>
            </a:r>
          </a:p>
          <a:p>
            <a:pPr>
              <a:buFontTx/>
              <a:buChar char="•"/>
            </a:pPr>
            <a:r>
              <a:rPr lang="fr-CA" dirty="0" smtClean="0"/>
              <a:t> Discuter des façons de traiter les rechutes. » </a:t>
            </a:r>
            <a:endParaRPr lang="en-US" dirty="0" smtClean="0"/>
          </a:p>
          <a:p>
            <a:r>
              <a:rPr lang="fr-CA" dirty="0" smtClean="0"/>
              <a:t>______________________________</a:t>
            </a:r>
            <a:endParaRPr lang="en-US" dirty="0" smtClean="0"/>
          </a:p>
          <a:p>
            <a:r>
              <a:rPr lang="fr-CA" b="1" dirty="0" smtClean="0"/>
              <a:t>Complément d’information :</a:t>
            </a:r>
            <a:r>
              <a:rPr lang="fr-CA" dirty="0" smtClean="0"/>
              <a:t> Adapté de la présentation de Roberts et York (2000). « Maintien » est l’étape finale. Question de discussion : Pensez à vos gains en matière de changements de comportements.</a:t>
            </a:r>
            <a:r>
              <a:rPr lang="fr-CA" baseline="0" dirty="0" smtClean="0"/>
              <a:t> Q</a:t>
            </a:r>
            <a:r>
              <a:rPr lang="fr-CA" dirty="0" smtClean="0"/>
              <a:t>uels sont ceux que vous avez pu maintenir? Quels sont ceux que vous n’avez pas maintenus? Quelle a été la différence? </a:t>
            </a:r>
            <a:endParaRPr lang="en-US" dirty="0" smtClean="0"/>
          </a:p>
          <a:p>
            <a:r>
              <a:rPr lang="fr-CA" dirty="0" smtClean="0"/>
              <a:t> </a:t>
            </a:r>
            <a:endParaRPr lang="en-US" dirty="0" smtClean="0"/>
          </a:p>
          <a:p>
            <a:r>
              <a:rPr lang="fr-CA" dirty="0" smtClean="0"/>
              <a:t> </a:t>
            </a:r>
            <a:endParaRPr lang="en-US" dirty="0" smtClean="0"/>
          </a:p>
        </p:txBody>
      </p:sp>
      <p:sp>
        <p:nvSpPr>
          <p:cNvPr id="190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DE2F80-D2FA-4277-9C1A-041C45DE5F7F}" type="slidenum">
              <a:rPr lang="en-US" smtClean="0"/>
              <a:pPr fontAlgn="base">
                <a:spcBef>
                  <a:spcPct val="0"/>
                </a:spcBef>
                <a:spcAft>
                  <a:spcPct val="0"/>
                </a:spcAft>
                <a:defRPr/>
              </a:pPr>
              <a:t>216</a:t>
            </a:fld>
            <a:endParaRPr lang="en-US" dirty="0"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Slide Image Placeholder 1"/>
          <p:cNvSpPr>
            <a:spLocks noGrp="1" noRot="1" noChangeAspect="1" noTextEdit="1"/>
          </p:cNvSpPr>
          <p:nvPr>
            <p:ph type="sldImg"/>
          </p:nvPr>
        </p:nvSpPr>
        <p:spPr bwMode="auto">
          <a:noFill/>
          <a:ln>
            <a:solidFill>
              <a:srgbClr val="000000"/>
            </a:solidFill>
            <a:miter lim="800000"/>
            <a:headEnd/>
            <a:tailEnd/>
          </a:ln>
        </p:spPr>
      </p:sp>
      <p:sp>
        <p:nvSpPr>
          <p:cNvPr id="46899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Prenez une minute pour revoir les étapes du changement d’un comportement et les buts et stratégies. Essayez de vous en servir dans vos discussions avec les conducteurs et les autres participants. Lorsque vous leur parlez, essayez de formuler vos suggestions en fonction de l’étape du changement d’un comportement où ils se trouvent. » </a:t>
            </a:r>
          </a:p>
          <a:p>
            <a:r>
              <a:rPr lang="fr-CA" dirty="0" smtClean="0"/>
              <a:t>______________________________</a:t>
            </a:r>
            <a:endParaRPr lang="en-US" dirty="0" smtClean="0"/>
          </a:p>
          <a:p>
            <a:r>
              <a:rPr lang="fr-CA" b="1" dirty="0" smtClean="0"/>
              <a:t>Complément d’information :</a:t>
            </a:r>
            <a:r>
              <a:rPr lang="fr-CA" dirty="0" smtClean="0"/>
              <a:t> Adapté de la présentation de Roberts et York (2000). Les buts et stratégies pour chacune des quatre premières étapes visent à aider la personne à passer à la phase suivante.</a:t>
            </a:r>
            <a:endParaRPr lang="en-US" dirty="0" smtClean="0"/>
          </a:p>
          <a:p>
            <a:r>
              <a:rPr lang="fr-CA" dirty="0" smtClean="0"/>
              <a:t> </a:t>
            </a:r>
            <a:endParaRPr lang="en-US" dirty="0" smtClean="0"/>
          </a:p>
          <a:p>
            <a:r>
              <a:rPr lang="fr-CA" dirty="0" smtClean="0"/>
              <a:t> </a:t>
            </a:r>
            <a:endParaRPr lang="en-US" dirty="0" smtClean="0"/>
          </a:p>
          <a:p>
            <a:pPr eaLnBrk="1" hangingPunct="1">
              <a:spcBef>
                <a:spcPct val="0"/>
              </a:spcBef>
            </a:pPr>
            <a:endParaRPr lang="en-US" dirty="0" smtClean="0"/>
          </a:p>
          <a:p>
            <a:pPr eaLnBrk="1" hangingPunct="1">
              <a:spcBef>
                <a:spcPct val="0"/>
              </a:spcBef>
            </a:pPr>
            <a:r>
              <a:rPr lang="en-US" dirty="0" smtClean="0"/>
              <a:t>  </a:t>
            </a:r>
          </a:p>
        </p:txBody>
      </p:sp>
      <p:sp>
        <p:nvSpPr>
          <p:cNvPr id="192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965144-606D-4F72-A7AA-CCB60DE2034D}" type="slidenum">
              <a:rPr lang="en-US" smtClean="0"/>
              <a:pPr fontAlgn="base">
                <a:spcBef>
                  <a:spcPct val="0"/>
                </a:spcBef>
                <a:spcAft>
                  <a:spcPct val="0"/>
                </a:spcAft>
                <a:defRPr/>
              </a:pPr>
              <a:t>217</a:t>
            </a:fld>
            <a:endParaRPr lang="en-US" dirty="0"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Slide Image Placeholder 1"/>
          <p:cNvSpPr>
            <a:spLocks noGrp="1" noRot="1" noChangeAspect="1" noTextEdit="1"/>
          </p:cNvSpPr>
          <p:nvPr>
            <p:ph type="sldImg"/>
          </p:nvPr>
        </p:nvSpPr>
        <p:spPr bwMode="auto">
          <a:noFill/>
          <a:ln>
            <a:solidFill>
              <a:srgbClr val="000000"/>
            </a:solidFill>
            <a:miter lim="800000"/>
            <a:headEnd/>
            <a:tailEnd/>
          </a:ln>
        </p:spPr>
      </p:sp>
      <p:sp>
        <p:nvSpPr>
          <p:cNvPr id="47104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personnes qui sont dans les étapes d’“action” et de “maintien” du changement d’un comportement pourront choisir d’adopter la technique d’autogestion du comportement. Elle permet aux personnes particulièrement performantes de s’améliorer encore davantage. Ce dessin présente un exemple de progression personnelle en matière d’exercice physique. L’autogestion du comportement commence par une évaluation objective de la performance. Dans notre exemple, l’exercice est mesuré en minutes. Ensuite, la personne se définit des objectifs quotidiens ou hebdomadaires simples. Elle vérifie ses progrès et s’offre des récompenses tangibles pour appuyer son changement de comportement, bien que, pour de nombreux adultes, la satisfaction personnelle d’avoir atteint le but visé soit la principale récompense. » </a:t>
            </a:r>
            <a:endParaRPr lang="en-US" dirty="0" smtClean="0"/>
          </a:p>
          <a:p>
            <a:r>
              <a:rPr lang="fr-CA" dirty="0" smtClean="0"/>
              <a:t>______________________________</a:t>
            </a:r>
            <a:endParaRPr lang="en-US" dirty="0" smtClean="0"/>
          </a:p>
          <a:p>
            <a:r>
              <a:rPr lang="fr-CA" b="1" dirty="0" smtClean="0"/>
              <a:t>Complément d’information :</a:t>
            </a:r>
            <a:r>
              <a:rPr lang="fr-CA" dirty="0" smtClean="0"/>
              <a:t> Illustration tirée de </a:t>
            </a:r>
            <a:r>
              <a:rPr lang="en-CA" dirty="0" smtClean="0"/>
              <a:t>R.R. </a:t>
            </a:r>
            <a:r>
              <a:rPr lang="en-CA" dirty="0" err="1" smtClean="0"/>
              <a:t>Knipling</a:t>
            </a:r>
            <a:r>
              <a:rPr lang="en-CA" dirty="0" smtClean="0"/>
              <a:t>, </a:t>
            </a:r>
            <a:r>
              <a:rPr lang="en-CA" i="1" dirty="0" smtClean="0"/>
              <a:t>Safety for the Long Haul; Large Truck Crash Risk, Causation, &amp; Prevention</a:t>
            </a:r>
            <a:r>
              <a:rPr lang="en-CA" dirty="0" smtClean="0"/>
              <a:t> (2009)</a:t>
            </a:r>
            <a:r>
              <a:rPr lang="fr-CA" dirty="0" smtClean="0"/>
              <a:t> (utilisé avec son accord). L’autogestion du comportement systématique fonctionne probablement mieux chez les personnes qui ont déjà une base solide de comportements axés sur la santé. Pour celles qui ne font que commencer, il est probablement préférable de se concentrer sur un ou deux éléments, par exemple l’autoévaluation objective de la performance, comme noter les minutes d’exercice quotidien sur un calendrier. </a:t>
            </a:r>
            <a:endParaRPr lang="en-US" dirty="0" smtClean="0"/>
          </a:p>
          <a:p>
            <a:r>
              <a:rPr lang="fr-CA" dirty="0" smtClean="0"/>
              <a:t> </a:t>
            </a:r>
            <a:endParaRPr lang="en-US" dirty="0" smtClean="0"/>
          </a:p>
        </p:txBody>
      </p:sp>
      <p:sp>
        <p:nvSpPr>
          <p:cNvPr id="194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E4F87E-A578-4141-8670-E50921E84F79}" type="slidenum">
              <a:rPr lang="en-US" altLang="en-US" smtClean="0"/>
              <a:pPr fontAlgn="base">
                <a:spcBef>
                  <a:spcPct val="0"/>
                </a:spcBef>
                <a:spcAft>
                  <a:spcPct val="0"/>
                </a:spcAft>
                <a:defRPr/>
              </a:pPr>
              <a:t>218</a:t>
            </a:fld>
            <a:endParaRPr lang="en-US" altLang="en-US" dirty="0"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noTextEdit="1"/>
          </p:cNvSpPr>
          <p:nvPr>
            <p:ph type="sldImg"/>
          </p:nvPr>
        </p:nvSpPr>
        <p:spPr bwMode="auto">
          <a:noFill/>
          <a:ln>
            <a:solidFill>
              <a:srgbClr val="000000"/>
            </a:solidFill>
            <a:miter lim="800000"/>
            <a:headEnd/>
            <a:tailEnd/>
          </a:ln>
        </p:spPr>
      </p:sp>
      <p:sp>
        <p:nvSpPr>
          <p:cNvPr id="47309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Conducteurs et organismes doivent se fixer des objectifs fonctionnels. On parle dans ce programme d’objectifs SMART. Ces objectifs doivent remplir cinq critères essentiels. D’abord, ils doivent être </a:t>
            </a:r>
            <a:r>
              <a:rPr lang="fr-CA" i="1" dirty="0" smtClean="0"/>
              <a:t>spécifiques</a:t>
            </a:r>
            <a:r>
              <a:rPr lang="fr-CA" dirty="0" smtClean="0"/>
              <a:t>, c’est-à-dire cibler des comportements précis. “Marcher” et “manger des fruits et des légumes” sont deux bons exemples. Ensuite, les objectifs doivent être </a:t>
            </a:r>
            <a:r>
              <a:rPr lang="fr-CA" i="1" dirty="0" smtClean="0"/>
              <a:t>motivants</a:t>
            </a:r>
            <a:r>
              <a:rPr lang="fr-CA" dirty="0" smtClean="0"/>
              <a:t>. En d’autres termes, ils doivent représenter une cible que la personne considère comme importante. Les objectifs doivent aussi être </a:t>
            </a:r>
            <a:r>
              <a:rPr lang="fr-CA" i="1" dirty="0" smtClean="0"/>
              <a:t>accessibles</a:t>
            </a:r>
            <a:r>
              <a:rPr lang="fr-CA" dirty="0" smtClean="0"/>
              <a:t>, surtout aux premières étapes. Cela signifie qu’ils doivent représenter un défi, tout en étant atteignables. Ensuite, les objectifs doivent être </a:t>
            </a:r>
            <a:r>
              <a:rPr lang="fr-CA" i="1" dirty="0" smtClean="0"/>
              <a:t>réalistes</a:t>
            </a:r>
            <a:r>
              <a:rPr lang="fr-CA" dirty="0" smtClean="0"/>
              <a:t>, ou</a:t>
            </a:r>
            <a:r>
              <a:rPr lang="fr-CA" baseline="0" dirty="0" smtClean="0"/>
              <a:t> encore pertinents,</a:t>
            </a:r>
            <a:r>
              <a:rPr lang="fr-CA" dirty="0" smtClean="0"/>
              <a:t> c’est-à-dire en relation avec la vie, la performance et la sécurité des conducteurs. Objectivement, le régime alimentaire, l’exercice physique et le sommeil sont tout à fait en relation avec la vie d’un conducteur, mais il est important que le conducteur comprenne cette relation. Enfin, ils doivent être </a:t>
            </a:r>
            <a:r>
              <a:rPr lang="fr-CA" i="1" dirty="0" smtClean="0"/>
              <a:t>traçables</a:t>
            </a:r>
            <a:r>
              <a:rPr lang="fr-CA" dirty="0" smtClean="0"/>
              <a:t>, ou mesurables. Par</a:t>
            </a:r>
            <a:r>
              <a:rPr lang="fr-CA" baseline="0" dirty="0" smtClean="0"/>
              <a:t> exemple, l</a:t>
            </a:r>
            <a:r>
              <a:rPr lang="fr-CA" dirty="0" smtClean="0"/>
              <a:t>a marche peut être évaluée de deux façons différentes : par le temps et par la distance. Le plus facile est sans doute de calculer le nombre de minutes de marche. Tout ce qui est mesuré peut être enregistré. Si un conducteur tient un registre et note les minutes de marche effectuées chaque jour, il sera bien plus susceptible d’entretenir son changement de comportement.</a:t>
            </a:r>
            <a:r>
              <a:rPr lang="fr-CA" baseline="0" dirty="0" smtClean="0"/>
              <a:t> </a:t>
            </a:r>
            <a:r>
              <a:rPr lang="fr-CA" dirty="0" smtClean="0"/>
              <a:t>» </a:t>
            </a:r>
          </a:p>
          <a:p>
            <a:r>
              <a:rPr lang="fr-CA" dirty="0" smtClean="0"/>
              <a:t>______________________________</a:t>
            </a:r>
            <a:endParaRPr lang="en-US" dirty="0" smtClean="0"/>
          </a:p>
          <a:p>
            <a:r>
              <a:rPr lang="fr-CA" b="1" dirty="0" smtClean="0"/>
              <a:t>Source :</a:t>
            </a:r>
            <a:r>
              <a:rPr lang="fr-CA" dirty="0" smtClean="0"/>
              <a:t> </a:t>
            </a:r>
            <a:r>
              <a:rPr lang="fr-CA" dirty="0" err="1" smtClean="0"/>
              <a:t>Geller</a:t>
            </a:r>
            <a:r>
              <a:rPr lang="fr-CA" dirty="0" smtClean="0"/>
              <a:t> (2001). </a:t>
            </a:r>
          </a:p>
          <a:p>
            <a:r>
              <a:rPr lang="fr-CA" b="1" dirty="0" smtClean="0"/>
              <a:t>Question de discussion :</a:t>
            </a:r>
            <a:r>
              <a:rPr lang="fr-CA" dirty="0" smtClean="0"/>
              <a:t> Pensez à des objectifs personnels antérieurs ou à des objectifs de l’organisation qui étaient fonctionnels. Lesquels ne</a:t>
            </a:r>
            <a:r>
              <a:rPr lang="fr-CA" baseline="0" dirty="0" smtClean="0"/>
              <a:t> l’</a:t>
            </a:r>
            <a:r>
              <a:rPr lang="fr-CA" dirty="0" smtClean="0"/>
              <a:t>étaient pas? Quels ont été les résultats?</a:t>
            </a:r>
            <a:endParaRPr lang="en-US" dirty="0" smtClean="0"/>
          </a:p>
          <a:p>
            <a:r>
              <a:rPr lang="fr-CA" dirty="0" smtClean="0"/>
              <a:t> </a:t>
            </a:r>
            <a:endParaRPr lang="en-US" dirty="0" smtClean="0"/>
          </a:p>
        </p:txBody>
      </p:sp>
      <p:sp>
        <p:nvSpPr>
          <p:cNvPr id="196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3923B3-89EA-49E8-82F2-FC69D166DDD3}" type="slidenum">
              <a:rPr lang="en-US" smtClean="0"/>
              <a:pPr fontAlgn="base">
                <a:spcBef>
                  <a:spcPct val="0"/>
                </a:spcBef>
                <a:spcAft>
                  <a:spcPct val="0"/>
                </a:spcAft>
                <a:defRPr/>
              </a:pPr>
              <a:t>219</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a:t>
            </a:r>
            <a:r>
              <a:rPr lang="fr-CA" b="1" dirty="0" smtClean="0"/>
              <a:t> </a:t>
            </a:r>
            <a:r>
              <a:rPr lang="fr-CA" dirty="0" smtClean="0"/>
              <a:t>L’évaluation et la tenue des dossiers font partie du processus de formation. Les notes obtenues aux questionnaires à la fin des leçons ne sont pas enregistrées, mais les notes obtenues aux examens le sont. Trois essais sont autorisés pour chaque examen, mais seule la note la plus élevée est retenue dans le système. Si un transporteur possède un système de gestion de l’apprentissage, ce</a:t>
            </a:r>
            <a:r>
              <a:rPr lang="fr-CA" baseline="0" dirty="0" smtClean="0"/>
              <a:t> dernier </a:t>
            </a:r>
            <a:r>
              <a:rPr lang="fr-CA" dirty="0" smtClean="0"/>
              <a:t>lui permettra de suivre les notes obtenues aux examens en ligne et d’observer où les participants en sont dans leur apprentissage. »</a:t>
            </a:r>
            <a:endParaRPr lang="en-US" dirty="0" smtClean="0"/>
          </a:p>
          <a:p>
            <a:r>
              <a:rPr lang="fr-CA" dirty="0" smtClean="0"/>
              <a:t>_________________</a:t>
            </a:r>
            <a:endParaRPr lang="en-US" dirty="0" smtClean="0"/>
          </a:p>
          <a:p>
            <a:r>
              <a:rPr lang="fr-CA" b="1" dirty="0" smtClean="0"/>
              <a:t>Contrôle facultatif des connaissances : </a:t>
            </a:r>
          </a:p>
          <a:p>
            <a:r>
              <a:rPr lang="fr-CA" dirty="0" smtClean="0"/>
              <a:t>Q : Nous avons énuméré huit avantages de la formation sur le Web. Pouvez-vous en nommer quatre? </a:t>
            </a:r>
          </a:p>
          <a:p>
            <a:r>
              <a:rPr lang="fr-CA" dirty="0" smtClean="0"/>
              <a:t>R : Quatre parmi ces huit avantages : facile d’accès; pratique et flexible; interactive et motivante; standardisée; plus rapide; permet des économies d’échelle; facilite le suivi des performances des participants; simplifie la tenue des dossiers.</a:t>
            </a:r>
            <a:endParaRPr lang="en-US" dirty="0" smtClean="0"/>
          </a:p>
          <a:p>
            <a:r>
              <a:rPr lang="fr-CA" dirty="0" smtClean="0"/>
              <a:t> </a:t>
            </a:r>
            <a:endParaRPr lang="en-US" dirty="0" smtClean="0"/>
          </a:p>
          <a:p>
            <a:r>
              <a:rPr lang="fr-CA" dirty="0" smtClean="0"/>
              <a:t> </a:t>
            </a: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73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B34FD1-54A3-4048-97A7-EFCC7EA2A4EB}" type="slidenum">
              <a:rPr lang="en-US" smtClean="0"/>
              <a:pPr fontAlgn="base">
                <a:spcBef>
                  <a:spcPct val="0"/>
                </a:spcBef>
                <a:spcAft>
                  <a:spcPct val="0"/>
                </a:spcAft>
                <a:defRPr/>
              </a:pPr>
              <a:t>22</a:t>
            </a:fld>
            <a:endParaRPr lang="en-US" dirty="0"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Slide Image Placeholder 1"/>
          <p:cNvSpPr>
            <a:spLocks noGrp="1" noRot="1" noChangeAspect="1" noTextEdit="1"/>
          </p:cNvSpPr>
          <p:nvPr>
            <p:ph type="sldImg"/>
          </p:nvPr>
        </p:nvSpPr>
        <p:spPr bwMode="auto">
          <a:noFill/>
          <a:ln>
            <a:solidFill>
              <a:srgbClr val="000000"/>
            </a:solidFill>
            <a:miter lim="800000"/>
            <a:headEnd/>
            <a:tailEnd/>
          </a:ln>
        </p:spPr>
      </p:sp>
      <p:sp>
        <p:nvSpPr>
          <p:cNvPr id="475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Bonne </a:t>
            </a:r>
            <a:r>
              <a:rPr lang="en-US" dirty="0" err="1" smtClean="0"/>
              <a:t>réponse</a:t>
            </a:r>
            <a:r>
              <a:rPr lang="en-US" dirty="0" smtClean="0"/>
              <a:t> : c.</a:t>
            </a:r>
          </a:p>
          <a:p>
            <a:pPr eaLnBrk="1" hangingPunct="1">
              <a:spcBef>
                <a:spcPct val="0"/>
              </a:spcBef>
            </a:pPr>
            <a:r>
              <a:rPr lang="en-US" dirty="0" smtClean="0"/>
              <a:t>  </a:t>
            </a:r>
          </a:p>
        </p:txBody>
      </p:sp>
      <p:sp>
        <p:nvSpPr>
          <p:cNvPr id="198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355E38-28A7-4ED6-AC19-7645FFF95BB0}" type="slidenum">
              <a:rPr lang="en-US" smtClean="0"/>
              <a:pPr fontAlgn="base">
                <a:spcBef>
                  <a:spcPct val="0"/>
                </a:spcBef>
                <a:spcAft>
                  <a:spcPct val="0"/>
                </a:spcAft>
                <a:defRPr/>
              </a:pPr>
              <a:t>220</a:t>
            </a:fld>
            <a:endParaRPr lang="en-US" dirty="0" smtClean="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Slide Image Placeholder 1"/>
          <p:cNvSpPr>
            <a:spLocks noGrp="1" noRot="1" noChangeAspect="1" noTextEdit="1"/>
          </p:cNvSpPr>
          <p:nvPr>
            <p:ph type="sldImg"/>
          </p:nvPr>
        </p:nvSpPr>
        <p:spPr bwMode="auto">
          <a:noFill/>
          <a:ln>
            <a:solidFill>
              <a:srgbClr val="000000"/>
            </a:solidFill>
            <a:miter lim="800000"/>
            <a:headEnd/>
            <a:tailEnd/>
          </a:ln>
        </p:spPr>
      </p:sp>
      <p:sp>
        <p:nvSpPr>
          <p:cNvPr id="477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Bonne </a:t>
            </a:r>
            <a:r>
              <a:rPr lang="en-US" dirty="0" err="1" smtClean="0"/>
              <a:t>réponse</a:t>
            </a:r>
            <a:r>
              <a:rPr lang="en-US" dirty="0" smtClean="0"/>
              <a:t> : b.</a:t>
            </a:r>
          </a:p>
          <a:p>
            <a:pPr eaLnBrk="1" hangingPunct="1">
              <a:spcBef>
                <a:spcPct val="0"/>
              </a:spcBef>
            </a:pPr>
            <a:r>
              <a:rPr lang="en-US" dirty="0" smtClean="0"/>
              <a:t>  </a:t>
            </a:r>
          </a:p>
        </p:txBody>
      </p:sp>
      <p:sp>
        <p:nvSpPr>
          <p:cNvPr id="200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25F673-19CD-4074-A04D-B6B7409FB292}" type="slidenum">
              <a:rPr lang="en-US" smtClean="0"/>
              <a:pPr fontAlgn="base">
                <a:spcBef>
                  <a:spcPct val="0"/>
                </a:spcBef>
                <a:spcAft>
                  <a:spcPct val="0"/>
                </a:spcAft>
                <a:defRPr/>
              </a:pPr>
              <a:t>221</a:t>
            </a:fld>
            <a:endParaRPr lang="en-US" dirty="0"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Slide Image Placeholder 1"/>
          <p:cNvSpPr>
            <a:spLocks noGrp="1" noRot="1" noChangeAspect="1" noTextEdit="1"/>
          </p:cNvSpPr>
          <p:nvPr>
            <p:ph type="sldImg"/>
          </p:nvPr>
        </p:nvSpPr>
        <p:spPr bwMode="auto">
          <a:noFill/>
          <a:ln>
            <a:solidFill>
              <a:srgbClr val="000000"/>
            </a:solidFill>
            <a:miter lim="800000"/>
            <a:headEnd/>
            <a:tailEnd/>
          </a:ln>
        </p:spPr>
      </p:sp>
      <p:sp>
        <p:nvSpPr>
          <p:cNvPr id="4792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t>
            </a:r>
            <a:r>
              <a:rPr lang="fr-CA" dirty="0" smtClean="0"/>
              <a:t>Bonne réponse : d.</a:t>
            </a:r>
            <a:endParaRPr lang="en-US" dirty="0" smtClean="0"/>
          </a:p>
        </p:txBody>
      </p:sp>
      <p:sp>
        <p:nvSpPr>
          <p:cNvPr id="202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2F9EDD-17D2-47AB-8210-0B6FA1B5D790}" type="slidenum">
              <a:rPr lang="en-US" smtClean="0"/>
              <a:pPr fontAlgn="base">
                <a:spcBef>
                  <a:spcPct val="0"/>
                </a:spcBef>
                <a:spcAft>
                  <a:spcPct val="0"/>
                </a:spcAft>
                <a:defRPr/>
              </a:pPr>
              <a:t>222</a:t>
            </a:fld>
            <a:endParaRPr lang="en-US" dirty="0"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Slide Image Placeholder 1"/>
          <p:cNvSpPr>
            <a:spLocks noGrp="1" noRot="1" noChangeAspect="1" noTextEdit="1"/>
          </p:cNvSpPr>
          <p:nvPr>
            <p:ph type="sldImg"/>
          </p:nvPr>
        </p:nvSpPr>
        <p:spPr bwMode="auto">
          <a:noFill/>
          <a:ln>
            <a:solidFill>
              <a:srgbClr val="000000"/>
            </a:solidFill>
            <a:miter lim="800000"/>
            <a:headEnd/>
            <a:tailEnd/>
          </a:ln>
        </p:spPr>
      </p:sp>
      <p:sp>
        <p:nvSpPr>
          <p:cNvPr id="481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t>
            </a:r>
            <a:r>
              <a:rPr lang="fr-CA" dirty="0" smtClean="0"/>
              <a:t>Bonne réponse : a. L’objectif doit être spécifique, et non social.</a:t>
            </a:r>
            <a:endParaRPr lang="en-US" dirty="0" smtClean="0"/>
          </a:p>
        </p:txBody>
      </p:sp>
      <p:sp>
        <p:nvSpPr>
          <p:cNvPr id="204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E3A25A-63BB-4DA4-BB66-23138DD53227}" type="slidenum">
              <a:rPr lang="en-US" smtClean="0"/>
              <a:pPr fontAlgn="base">
                <a:spcBef>
                  <a:spcPct val="0"/>
                </a:spcBef>
                <a:spcAft>
                  <a:spcPct val="0"/>
                </a:spcAft>
                <a:defRPr/>
              </a:pPr>
              <a:t>223</a:t>
            </a:fld>
            <a:endParaRPr lang="en-US" dirty="0"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Slide Image Placeholder 1"/>
          <p:cNvSpPr>
            <a:spLocks noGrp="1" noRot="1" noChangeAspect="1" noTextEdit="1"/>
          </p:cNvSpPr>
          <p:nvPr>
            <p:ph type="sldImg"/>
          </p:nvPr>
        </p:nvSpPr>
        <p:spPr bwMode="auto">
          <a:noFill/>
          <a:ln>
            <a:solidFill>
              <a:srgbClr val="000000"/>
            </a:solidFill>
            <a:miter lim="800000"/>
            <a:headEnd/>
            <a:tailEnd/>
          </a:ln>
        </p:spPr>
      </p:sp>
      <p:sp>
        <p:nvSpPr>
          <p:cNvPr id="483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smtClean="0"/>
              <a:t>Bonne </a:t>
            </a:r>
            <a:r>
              <a:rPr lang="fr-CA" dirty="0" smtClean="0"/>
              <a:t>réponse </a:t>
            </a:r>
            <a:r>
              <a:rPr lang="fr-CA" smtClean="0"/>
              <a:t>: e.</a:t>
            </a:r>
            <a:endParaRPr lang="en-US" dirty="0" smtClean="0"/>
          </a:p>
        </p:txBody>
      </p:sp>
      <p:sp>
        <p:nvSpPr>
          <p:cNvPr id="206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7FDE00-B8A9-4400-ABE2-93B3427710F2}" type="slidenum">
              <a:rPr lang="en-US" smtClean="0"/>
              <a:pPr fontAlgn="base">
                <a:spcBef>
                  <a:spcPct val="0"/>
                </a:spcBef>
                <a:spcAft>
                  <a:spcPct val="0"/>
                </a:spcAft>
                <a:defRPr/>
              </a:pPr>
              <a:t>224</a:t>
            </a:fld>
            <a:endParaRPr lang="en-US" dirty="0"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Slide Image Placeholder 1"/>
          <p:cNvSpPr>
            <a:spLocks noGrp="1" noRot="1" noChangeAspect="1" noTextEdit="1"/>
          </p:cNvSpPr>
          <p:nvPr>
            <p:ph type="sldImg"/>
          </p:nvPr>
        </p:nvSpPr>
        <p:spPr bwMode="auto">
          <a:noFill/>
          <a:ln>
            <a:solidFill>
              <a:srgbClr val="000000"/>
            </a:solidFill>
            <a:miter lim="800000"/>
            <a:headEnd/>
            <a:tailEnd/>
          </a:ln>
        </p:spPr>
      </p:sp>
      <p:sp>
        <p:nvSpPr>
          <p:cNvPr id="48537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Félicitations! Que de chemin parcouru! Vous avez réussi les modules 3 et 4 et vous êtes sur le point de terminer le module 5. Nous allons revoir certains concepts clés, puis passer à l’examen du module. » </a:t>
            </a:r>
            <a:endParaRPr lang="en-US" dirty="0" smtClean="0"/>
          </a:p>
        </p:txBody>
      </p:sp>
      <p:sp>
        <p:nvSpPr>
          <p:cNvPr id="208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5964E3-9323-4768-89F5-76F15CA52BE5}" type="slidenum">
              <a:rPr lang="en-US" smtClean="0"/>
              <a:pPr fontAlgn="base">
                <a:spcBef>
                  <a:spcPct val="0"/>
                </a:spcBef>
                <a:spcAft>
                  <a:spcPct val="0"/>
                </a:spcAft>
                <a:defRPr/>
              </a:pPr>
              <a:t>225</a:t>
            </a:fld>
            <a:endParaRPr lang="en-US" dirty="0"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Comme vous le savez probablement déjà, être un bon formateur du PGF présente plusieurs difficultés. Devenir expert sur les sujets de la fatigue, de la vigilance, du bien-être et de la performance des conducteurs constitue un défi important. Vous devez être un modèle pour les conducteurs. Vous devez comprendre la structure et les objectifs du PGF. Il y a également le défi de perfectionner vos compétences en enseignement, notamment pour les présentations et l’interaction avec les participants, ainsi que le défi d’appliquer rigoureusement les normes du programme et de promouvoir la responsabilité individuelle de chaque participant. » </a:t>
            </a:r>
          </a:p>
          <a:p>
            <a:r>
              <a:rPr lang="fr-CA" dirty="0" smtClean="0"/>
              <a:t>______________________________</a:t>
            </a:r>
            <a:endParaRPr lang="en-US" dirty="0" smtClean="0"/>
          </a:p>
          <a:p>
            <a:r>
              <a:rPr lang="fr-CA" b="1" dirty="0" smtClean="0"/>
              <a:t>Complément d’information :</a:t>
            </a:r>
            <a:r>
              <a:rPr lang="fr-CA" dirty="0" smtClean="0"/>
              <a:t> La plupart de ces points correspondent aux SCA présentés précédemment.</a:t>
            </a:r>
            <a:endParaRPr lang="en-US" dirty="0" smtClean="0"/>
          </a:p>
          <a:p>
            <a:r>
              <a:rPr lang="fr-CA" dirty="0" smtClean="0"/>
              <a:t> </a:t>
            </a:r>
            <a:endParaRPr lang="en-US" dirty="0" smtClean="0"/>
          </a:p>
          <a:p>
            <a:r>
              <a:rPr lang="fr-CA" dirty="0" smtClean="0"/>
              <a:t> </a:t>
            </a: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56945A-962A-4A32-A824-B59D816FF152}" type="slidenum">
              <a:rPr lang="en-US" smtClean="0"/>
              <a:pPr fontAlgn="base">
                <a:spcBef>
                  <a:spcPct val="0"/>
                </a:spcBef>
                <a:spcAft>
                  <a:spcPct val="0"/>
                </a:spcAft>
                <a:defRPr/>
              </a:pPr>
              <a:t>226</a:t>
            </a:fld>
            <a:endParaRPr lang="en-US" dirty="0"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Slide Image Placeholder 1"/>
          <p:cNvSpPr>
            <a:spLocks noGrp="1" noRot="1" noChangeAspect="1" noTextEdit="1"/>
          </p:cNvSpPr>
          <p:nvPr>
            <p:ph type="sldImg"/>
          </p:nvPr>
        </p:nvSpPr>
        <p:spPr bwMode="auto">
          <a:noFill/>
          <a:ln>
            <a:solidFill>
              <a:srgbClr val="000000"/>
            </a:solidFill>
            <a:miter lim="800000"/>
            <a:headEnd/>
            <a:tailEnd/>
          </a:ln>
        </p:spPr>
      </p:sp>
      <p:sp>
        <p:nvSpPr>
          <p:cNvPr id="48947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Devenir animateur pour la formation Web comporte un défi additionnel. Cela demande des habiletés en coordination et en planification, des compétences en informatique. Il faut aussi être capable de surveiller les progrès des participants et de résoudre des problèmes. Enfin, il y a la difficulté consistant à être un agent de changement dans la vie des gens et, ultimement, à sauver des vies! » </a:t>
            </a:r>
          </a:p>
          <a:p>
            <a:r>
              <a:rPr lang="fr-CA" dirty="0" smtClean="0"/>
              <a:t>______________________________</a:t>
            </a:r>
            <a:endParaRPr lang="en-US" dirty="0" smtClean="0"/>
          </a:p>
          <a:p>
            <a:r>
              <a:rPr lang="fr-CA" b="1" dirty="0" smtClean="0"/>
              <a:t>Question de discussion : </a:t>
            </a:r>
            <a:endParaRPr lang="en-US" b="1" dirty="0" smtClean="0"/>
          </a:p>
          <a:p>
            <a:r>
              <a:rPr lang="fr-CA" dirty="0" smtClean="0"/>
              <a:t>Quels sont les aspects liés au fait d’être formateur du PNAGF que vous considérez comme étant les plus difficiles? Quels sont ceux qui seront probablement les plus faciles?</a:t>
            </a:r>
            <a:endParaRPr lang="en-US" dirty="0" smtClean="0"/>
          </a:p>
          <a:p>
            <a:r>
              <a:rPr lang="fr-CA" dirty="0" smtClean="0"/>
              <a:t> </a:t>
            </a:r>
            <a:endParaRPr lang="en-US" dirty="0" smtClean="0"/>
          </a:p>
          <a:p>
            <a:r>
              <a:rPr lang="fr-CA" dirty="0" smtClean="0"/>
              <a:t> </a:t>
            </a:r>
            <a:endParaRPr lang="en-US" dirty="0" smtClean="0"/>
          </a:p>
        </p:txBody>
      </p:sp>
      <p:sp>
        <p:nvSpPr>
          <p:cNvPr id="212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BCE0A5-43EB-4ED6-9FB3-C53FF5C0377E}" type="slidenum">
              <a:rPr lang="en-US" smtClean="0"/>
              <a:pPr fontAlgn="base">
                <a:spcBef>
                  <a:spcPct val="0"/>
                </a:spcBef>
                <a:spcAft>
                  <a:spcPct val="0"/>
                </a:spcAft>
                <a:defRPr/>
              </a:pPr>
              <a:t>227</a:t>
            </a:fld>
            <a:endParaRPr lang="en-US" dirty="0" smtClean="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Slide Image Placeholder 1"/>
          <p:cNvSpPr>
            <a:spLocks noGrp="1" noRot="1" noChangeAspect="1" noTextEdit="1"/>
          </p:cNvSpPr>
          <p:nvPr>
            <p:ph type="sldImg"/>
          </p:nvPr>
        </p:nvSpPr>
        <p:spPr bwMode="auto">
          <a:noFill/>
          <a:ln>
            <a:solidFill>
              <a:srgbClr val="000000"/>
            </a:solidFill>
            <a:miter lim="800000"/>
            <a:headEnd/>
            <a:tailEnd/>
          </a:ln>
        </p:spPr>
      </p:sp>
      <p:sp>
        <p:nvSpPr>
          <p:cNvPr id="49152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quelques-uns des termes et des concepts clés liés à la formation. Pouvez-vous définir ou expliquer chacun d’eux? Les concepts clés comprennent la formation en classe, la formation Web, les buts et les objectifs d’apprentissage, les SCA, les particularités des participants adultes, l’approche centrée sur l’apprenant, les principes didactiques tels que la présentation du contexte et de vues d’ensemble, le découpage et l’espacement, la rétroaction, l’autogestion du comportement et la définition d’objectifs fonctionnels. » </a:t>
            </a:r>
            <a:endParaRPr lang="en-US" dirty="0" smtClean="0"/>
          </a:p>
          <a:p>
            <a:r>
              <a:rPr lang="fr-CA" dirty="0" smtClean="0"/>
              <a:t>______________________________</a:t>
            </a:r>
            <a:endParaRPr lang="en-US" dirty="0" smtClean="0"/>
          </a:p>
          <a:p>
            <a:r>
              <a:rPr lang="fr-CA" b="1" dirty="0" smtClean="0"/>
              <a:t>Complément d’information :</a:t>
            </a:r>
            <a:r>
              <a:rPr lang="fr-CA" dirty="0" smtClean="0"/>
              <a:t> Vous devez être prêt à poser à la classe une ou deux questions de discussion ou de révision sur chacun de ces points. Par exemple : </a:t>
            </a:r>
            <a:endParaRPr lang="en-US" dirty="0" smtClean="0"/>
          </a:p>
          <a:p>
            <a:r>
              <a:rPr lang="fr-CA" dirty="0" smtClean="0"/>
              <a:t>Q : Nommez trois des cinq caractéristiques des objectifs SMART. </a:t>
            </a:r>
            <a:endParaRPr lang="en-US" dirty="0" smtClean="0"/>
          </a:p>
          <a:p>
            <a:r>
              <a:rPr lang="fr-CA" dirty="0" smtClean="0"/>
              <a:t>R : Spécifiques, motivants, accessibles, réalistes, traçables. » </a:t>
            </a:r>
            <a:endParaRPr lang="en-US" dirty="0" smtClean="0"/>
          </a:p>
          <a:p>
            <a:r>
              <a:rPr lang="fr-CA" dirty="0" smtClean="0"/>
              <a:t> </a:t>
            </a:r>
            <a:endParaRPr lang="en-US" dirty="0" smtClean="0"/>
          </a:p>
          <a:p>
            <a:pPr eaLnBrk="1" hangingPunct="1">
              <a:spcBef>
                <a:spcPct val="0"/>
              </a:spcBef>
            </a:pPr>
            <a:endParaRPr lang="en-US" sz="2400" dirty="0" smtClean="0">
              <a:solidFill>
                <a:srgbClr val="002060"/>
              </a:solidFill>
            </a:endParaRPr>
          </a:p>
          <a:p>
            <a:pPr eaLnBrk="1" hangingPunct="1">
              <a:spcBef>
                <a:spcPct val="0"/>
              </a:spcBef>
            </a:pPr>
            <a:endParaRPr lang="en-US" dirty="0" smtClean="0"/>
          </a:p>
        </p:txBody>
      </p:sp>
      <p:sp>
        <p:nvSpPr>
          <p:cNvPr id="215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1B7F73-489C-46A2-9329-AE94B871F5B6}" type="slidenum">
              <a:rPr lang="en-US" smtClean="0"/>
              <a:pPr fontAlgn="base">
                <a:spcBef>
                  <a:spcPct val="0"/>
                </a:spcBef>
                <a:spcAft>
                  <a:spcPct val="0"/>
                </a:spcAft>
                <a:defRPr/>
              </a:pPr>
              <a:t>228</a:t>
            </a:fld>
            <a:endParaRPr lang="en-US" dirty="0"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Slide Image Placeholder 1"/>
          <p:cNvSpPr>
            <a:spLocks noGrp="1" noRot="1" noChangeAspect="1" noTextEdit="1"/>
          </p:cNvSpPr>
          <p:nvPr>
            <p:ph type="sldImg"/>
          </p:nvPr>
        </p:nvSpPr>
        <p:spPr bwMode="auto">
          <a:noFill/>
          <a:ln>
            <a:solidFill>
              <a:srgbClr val="000000"/>
            </a:solidFill>
            <a:miter lim="800000"/>
            <a:headEnd/>
            <a:tailEnd/>
          </a:ln>
        </p:spPr>
      </p:sp>
      <p:sp>
        <p:nvSpPr>
          <p:cNvPr id="49357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Pour terminer, revoyons les étapes du changement d’un comportement. Dans le changement d’un comportement, on passe par cinq étapes : inconscience, acceptation, préparation, action et maintien. La récompense? La santé, le bien-être, la vigilance et la performance! » </a:t>
            </a:r>
            <a:endParaRPr lang="en-US" dirty="0" smtClean="0"/>
          </a:p>
          <a:p>
            <a:r>
              <a:rPr lang="fr-CA" dirty="0" smtClean="0"/>
              <a:t>______________________________</a:t>
            </a:r>
            <a:endParaRPr lang="en-US" dirty="0" smtClean="0"/>
          </a:p>
          <a:p>
            <a:r>
              <a:rPr lang="fr-CA" b="1" dirty="0" smtClean="0"/>
              <a:t>Complément d’information :</a:t>
            </a:r>
            <a:r>
              <a:rPr lang="fr-CA" dirty="0" smtClean="0"/>
              <a:t> Cette diapositive conclut le programme en passant en revue les étapes et en remettant l’accent sur le rôle du formateur, qui est d’encourager le changement de comportement en transmettant ses connaissances, ses compétences et ses attitudes de soutien pour une meilleure gestion de la fatigue et du sommeil.</a:t>
            </a:r>
            <a:endParaRPr lang="en-US" dirty="0" smtClean="0"/>
          </a:p>
          <a:p>
            <a:r>
              <a:rPr lang="fr-CA" dirty="0" smtClean="0"/>
              <a:t> </a:t>
            </a:r>
            <a:endParaRPr lang="en-US" dirty="0" smtClean="0"/>
          </a:p>
          <a:p>
            <a:pPr>
              <a:spcBef>
                <a:spcPct val="0"/>
              </a:spcBef>
            </a:pPr>
            <a:endParaRPr lang="en-US" dirty="0" smtClean="0"/>
          </a:p>
        </p:txBody>
      </p:sp>
      <p:sp>
        <p:nvSpPr>
          <p:cNvPr id="220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888E96-029A-4BD3-A0A1-11898E99CB30}" type="slidenum">
              <a:rPr lang="en-US"/>
              <a:pPr fontAlgn="base">
                <a:spcBef>
                  <a:spcPct val="0"/>
                </a:spcBef>
                <a:spcAft>
                  <a:spcPct val="0"/>
                </a:spcAft>
                <a:defRPr/>
              </a:pPr>
              <a:t>229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p:spPr>
      </p:sp>
      <p:sp>
        <p:nvSpPr>
          <p:cNvPr id="286723"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normAutofit fontScale="77500" lnSpcReduction="20000"/>
          </a:bodyPr>
          <a:lstStyle/>
          <a:p>
            <a:pPr>
              <a:defRPr/>
            </a:pPr>
            <a:r>
              <a:rPr lang="fr-CA" b="1" dirty="0" smtClean="0"/>
              <a:t>Narration : </a:t>
            </a:r>
            <a:r>
              <a:rPr lang="fr-CA" b="0" dirty="0" smtClean="0"/>
              <a:t>« </a:t>
            </a:r>
            <a:r>
              <a:rPr lang="fr-CA" dirty="0" smtClean="0"/>
              <a:t>Notre prochain sujet est l’enseignement efficace. On y aborde la définition de l’apprentissage, les caractéristiques des apprenants adultes, les caractéristiques des formateurs efficaces, les principes didactiques appliqués dans la formation, la formulation et l’écoute des commentaires, la création d’une expérience de classe constructive, l’intégration d’exemples concernant l’entreprise dans la formation, la rigueur dans l’application des normes du programme et l’insistance sur la responsabilité individuelle de chaque participant. »</a:t>
            </a:r>
          </a:p>
          <a:p>
            <a:pPr>
              <a:defRPr/>
            </a:pPr>
            <a:r>
              <a:rPr lang="fr-CA" dirty="0" smtClean="0"/>
              <a:t>_________________</a:t>
            </a:r>
            <a:endParaRPr lang="en-US" dirty="0" smtClean="0"/>
          </a:p>
          <a:p>
            <a:pPr>
              <a:defRPr/>
            </a:pPr>
            <a:r>
              <a:rPr lang="fr-CA" b="1" dirty="0" smtClean="0"/>
              <a:t>Complément d’information : </a:t>
            </a:r>
            <a:r>
              <a:rPr lang="fr-CA" dirty="0" smtClean="0"/>
              <a:t>C’est une section assez longue qui couvre les principes et les pratiques d’un enseignement efficace.</a:t>
            </a:r>
          </a:p>
          <a:p>
            <a:pPr>
              <a:defRPr/>
            </a:pPr>
            <a:endParaRPr lang="en-US" dirty="0" smtClean="0"/>
          </a:p>
          <a:p>
            <a:pPr>
              <a:defRPr/>
            </a:pPr>
            <a:r>
              <a:rPr lang="fr-CA" dirty="0" smtClean="0"/>
              <a:t>Objectifs d’apprentissage de la section :</a:t>
            </a:r>
            <a:endParaRPr lang="en-US" dirty="0" smtClean="0"/>
          </a:p>
          <a:p>
            <a:pPr>
              <a:defRPr/>
            </a:pPr>
            <a:r>
              <a:rPr lang="fr-CA" dirty="0" smtClean="0"/>
              <a:t>(S) Connaître les trois résultats de l’apprentissage (les savoirs, les compétences et les attitudes).</a:t>
            </a:r>
            <a:endParaRPr lang="en-US" dirty="0" smtClean="0"/>
          </a:p>
          <a:p>
            <a:pPr>
              <a:defRPr/>
            </a:pPr>
            <a:r>
              <a:rPr lang="fr-CA" dirty="0" smtClean="0"/>
              <a:t>(S) Connaître l’objectif ultime de l’apprentissage de la gestion de la fatigue (changement comportemental).</a:t>
            </a:r>
            <a:endParaRPr lang="en-US" dirty="0" smtClean="0"/>
          </a:p>
          <a:p>
            <a:pPr>
              <a:defRPr/>
            </a:pPr>
            <a:r>
              <a:rPr lang="fr-CA" dirty="0" smtClean="0"/>
              <a:t>(S) Connaître les caractéristiques clés des apprenants adultes.</a:t>
            </a:r>
            <a:endParaRPr lang="en-US" dirty="0" smtClean="0"/>
          </a:p>
          <a:p>
            <a:pPr>
              <a:defRPr/>
            </a:pPr>
            <a:r>
              <a:rPr lang="fr-CA" dirty="0" smtClean="0"/>
              <a:t>(S) Connaître les caractéristiques clés des formateurs efficaces.</a:t>
            </a:r>
            <a:endParaRPr lang="en-US" dirty="0" smtClean="0"/>
          </a:p>
          <a:p>
            <a:pPr>
              <a:defRPr/>
            </a:pPr>
            <a:r>
              <a:rPr lang="fr-CA" dirty="0" smtClean="0"/>
              <a:t>(S) Connaître les principes didactiques intégrés dans la formation.</a:t>
            </a:r>
            <a:endParaRPr lang="en-US" dirty="0" smtClean="0"/>
          </a:p>
          <a:p>
            <a:pPr>
              <a:defRPr/>
            </a:pPr>
            <a:r>
              <a:rPr lang="fr-CA" dirty="0" smtClean="0"/>
              <a:t>(S) Connaître l’importance du principe de rétroaction.</a:t>
            </a:r>
            <a:endParaRPr lang="en-US" dirty="0" smtClean="0"/>
          </a:p>
          <a:p>
            <a:pPr>
              <a:defRPr/>
            </a:pPr>
            <a:r>
              <a:rPr lang="fr-CA" dirty="0" smtClean="0"/>
              <a:t>(C) Être en mesure de formuler fréquemment des commentaires constructifs aux participants dans la classe. </a:t>
            </a:r>
            <a:endParaRPr lang="en-US" dirty="0" smtClean="0"/>
          </a:p>
          <a:p>
            <a:pPr>
              <a:defRPr/>
            </a:pPr>
            <a:r>
              <a:rPr lang="fr-CA" dirty="0" smtClean="0"/>
              <a:t>(S, C) Connaître les moyens de créer et de maintenir un environnement de classe constructif et motivant, et être capable de les utiliser.</a:t>
            </a:r>
            <a:endParaRPr lang="en-US" dirty="0" smtClean="0"/>
          </a:p>
          <a:p>
            <a:pPr>
              <a:defRPr/>
            </a:pPr>
            <a:r>
              <a:rPr lang="fr-CA" dirty="0" smtClean="0"/>
              <a:t>(S, C) Connaître les techniques pour diriger les discussions de groupe et stimuler l’interactivité, et être capable de les utiliser.</a:t>
            </a:r>
            <a:endParaRPr lang="en-US" dirty="0" smtClean="0"/>
          </a:p>
          <a:p>
            <a:pPr>
              <a:defRPr/>
            </a:pPr>
            <a:r>
              <a:rPr lang="fr-CA" dirty="0" smtClean="0"/>
              <a:t>(S) Connaître l’intérêt de présenter dans la formation des exemples concernant l’entreprise, ses politiques et tout autre matériel supplémentaire.</a:t>
            </a:r>
            <a:endParaRPr lang="en-US" dirty="0" smtClean="0"/>
          </a:p>
          <a:p>
            <a:pPr>
              <a:defRPr/>
            </a:pPr>
            <a:r>
              <a:rPr lang="fr-CA" dirty="0" smtClean="0"/>
              <a:t>(C) Être en mesure d’appliquer les principes de l’enseignement efficace en classe.</a:t>
            </a:r>
            <a:endParaRPr lang="en-US" dirty="0" smtClean="0"/>
          </a:p>
          <a:p>
            <a:pPr>
              <a:defRPr/>
            </a:pPr>
            <a:r>
              <a:rPr lang="fr-CA" dirty="0" smtClean="0"/>
              <a:t>(A) Accepter et valoriser le rôle de formateur du PGF, de modèle à suivre et de coordonnateur de la formation de l’entreprise.</a:t>
            </a:r>
            <a:endParaRPr lang="en-US" dirty="0" smtClean="0"/>
          </a:p>
          <a:p>
            <a:pPr>
              <a:defRPr/>
            </a:pPr>
            <a:r>
              <a:rPr lang="fr-CA" dirty="0" smtClean="0"/>
              <a:t>(C) Lors des exercices en classe, appliquer des standards élevés relativement à</a:t>
            </a:r>
            <a:r>
              <a:rPr lang="fr-CA" baseline="0" dirty="0" smtClean="0"/>
              <a:t> </a:t>
            </a:r>
            <a:r>
              <a:rPr lang="fr-CA" dirty="0" smtClean="0"/>
              <a:t>l’efficacité de la formation et à la performance des élèves. Considérer ces standards élevés comme essentiels à un apprentissage réussi.</a:t>
            </a:r>
            <a:endParaRPr lang="en-US" dirty="0" smtClean="0"/>
          </a:p>
          <a:p>
            <a:pPr>
              <a:defRPr/>
            </a:pPr>
            <a:r>
              <a:rPr lang="fr-CA" dirty="0" smtClean="0"/>
              <a:t> </a:t>
            </a:r>
            <a:endParaRPr lang="en-US" dirty="0"/>
          </a:p>
        </p:txBody>
      </p:sp>
      <p:sp>
        <p:nvSpPr>
          <p:cNvPr id="75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F60F64-EDAC-4328-B5BE-D6ACDE470240}" type="slidenum">
              <a:rPr lang="en-US" smtClean="0"/>
              <a:pPr fontAlgn="base">
                <a:spcBef>
                  <a:spcPct val="0"/>
                </a:spcBef>
                <a:spcAft>
                  <a:spcPct val="0"/>
                </a:spcAft>
                <a:defRPr/>
              </a:pPr>
              <a:t>23</a:t>
            </a:fld>
            <a:endParaRPr lang="en-US" dirty="0" smtClean="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Slide Image Placeholder 1"/>
          <p:cNvSpPr>
            <a:spLocks noGrp="1" noRot="1" noChangeAspect="1" noTextEdit="1"/>
          </p:cNvSpPr>
          <p:nvPr>
            <p:ph type="sldImg"/>
          </p:nvPr>
        </p:nvSpPr>
        <p:spPr bwMode="auto">
          <a:noFill/>
          <a:ln>
            <a:solidFill>
              <a:srgbClr val="000000"/>
            </a:solidFill>
            <a:miter lim="800000"/>
            <a:headEnd/>
            <a:tailEnd/>
          </a:ln>
        </p:spPr>
      </p:sp>
      <p:sp>
        <p:nvSpPr>
          <p:cNvPr id="495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219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44EB92-BE0D-4DE1-BB1C-2B611DFE836B}" type="slidenum">
              <a:rPr lang="en-US" smtClean="0"/>
              <a:pPr fontAlgn="base">
                <a:spcBef>
                  <a:spcPct val="0"/>
                </a:spcBef>
                <a:spcAft>
                  <a:spcPct val="0"/>
                </a:spcAft>
                <a:defRPr/>
              </a:pPr>
              <a:t>230</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L’apprentissage est l’acquisition de nouveaux savoirs, compétences et attitudes. On les appelle souvent SCA, soit S pour </a:t>
            </a:r>
            <a:r>
              <a:rPr lang="fr-CA" i="1" dirty="0" smtClean="0"/>
              <a:t>savoir</a:t>
            </a:r>
            <a:r>
              <a:rPr lang="fr-CA" dirty="0" smtClean="0"/>
              <a:t>s, C pour </a:t>
            </a:r>
            <a:r>
              <a:rPr lang="fr-CA" i="1" dirty="0" smtClean="0"/>
              <a:t>compétences</a:t>
            </a:r>
            <a:r>
              <a:rPr lang="fr-CA" dirty="0" smtClean="0"/>
              <a:t> et A pour </a:t>
            </a:r>
            <a:r>
              <a:rPr lang="fr-CA" i="1" dirty="0" smtClean="0"/>
              <a:t>attitudes</a:t>
            </a:r>
            <a:r>
              <a:rPr lang="fr-CA" dirty="0" smtClean="0"/>
              <a:t>. Les personnes mieux formées font des choix plus éclairés quant à leurs comportements. Dans la gestion de la fatigue, l’objectif ultime est le changement de comportement. »</a:t>
            </a:r>
          </a:p>
          <a:p>
            <a:r>
              <a:rPr lang="fr-CA" dirty="0" smtClean="0"/>
              <a:t>_________________</a:t>
            </a:r>
            <a:endParaRPr lang="en-US" dirty="0" smtClean="0"/>
          </a:p>
          <a:p>
            <a:r>
              <a:rPr lang="fr-CA" b="1" dirty="0" smtClean="0"/>
              <a:t>Complément d’information : </a:t>
            </a:r>
            <a:r>
              <a:rPr lang="fr-CA" dirty="0" smtClean="0"/>
              <a:t>Dans l’ensemble, une grande partie de la formation se concentre sur des objectifs de savoirs. Pour les modules 3 et 4 en particulier, la stratégie de formation générale pourrait se résumer ainsi : </a:t>
            </a:r>
            <a:br>
              <a:rPr lang="fr-CA" dirty="0" smtClean="0"/>
            </a:br>
            <a:r>
              <a:rPr lang="fr-CA" b="1" dirty="0" smtClean="0"/>
              <a:t>Accroître le savoir </a:t>
            </a:r>
            <a:r>
              <a:rPr lang="fr-CA" b="1" dirty="0" smtClean="0">
                <a:sym typeface="Wingdings" pitchFamily="2" charset="2"/>
              </a:rPr>
              <a:t></a:t>
            </a:r>
            <a:r>
              <a:rPr lang="fr-CA" b="1" dirty="0" smtClean="0"/>
              <a:t> Changer les attitudes </a:t>
            </a:r>
            <a:r>
              <a:rPr lang="fr-CA" b="1" dirty="0" smtClean="0">
                <a:sym typeface="Wingdings" pitchFamily="2" charset="2"/>
              </a:rPr>
              <a:t></a:t>
            </a:r>
            <a:r>
              <a:rPr lang="fr-CA" b="1" dirty="0" smtClean="0"/>
              <a:t> Changer les comportements </a:t>
            </a:r>
            <a:r>
              <a:rPr lang="fr-CA" b="1" dirty="0" smtClean="0">
                <a:sym typeface="Wingdings" pitchFamily="2" charset="2"/>
              </a:rPr>
              <a:t></a:t>
            </a:r>
            <a:r>
              <a:rPr lang="fr-CA" b="1" dirty="0" smtClean="0"/>
              <a:t> Améliorer la santé et la performance des conducteurs.</a:t>
            </a:r>
            <a:endParaRPr lang="en-US" dirty="0" smtClean="0"/>
          </a:p>
          <a:p>
            <a:r>
              <a:rPr lang="fr-CA" dirty="0" smtClean="0"/>
              <a:t> </a:t>
            </a:r>
            <a:endParaRPr lang="en-US" dirty="0" smtClean="0"/>
          </a:p>
          <a:p>
            <a:pPr eaLnBrk="1" hangingPunct="1">
              <a:spcBef>
                <a:spcPct val="0"/>
              </a:spcBef>
            </a:pPr>
            <a:endParaRPr lang="en-US" dirty="0" smtClean="0"/>
          </a:p>
        </p:txBody>
      </p:sp>
      <p:sp>
        <p:nvSpPr>
          <p:cNvPr id="77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915616-8BEE-4956-9A52-40FB08EE4D75}" type="slidenum">
              <a:rPr lang="en-US" smtClean="0"/>
              <a:pPr fontAlgn="base">
                <a:spcBef>
                  <a:spcPct val="0"/>
                </a:spcBef>
                <a:spcAft>
                  <a:spcPct val="0"/>
                </a:spcAft>
                <a:defRPr/>
              </a:pPr>
              <a:t>24</a:t>
            </a:fld>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p:spPr>
      </p:sp>
      <p:sp>
        <p:nvSpPr>
          <p:cNvPr id="288771"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a:defRPr/>
            </a:pPr>
            <a:r>
              <a:rPr lang="fr-CA" b="1" dirty="0" smtClean="0"/>
              <a:t>Narration : </a:t>
            </a:r>
            <a:r>
              <a:rPr lang="fr-CA" b="0" dirty="0" smtClean="0"/>
              <a:t>« </a:t>
            </a:r>
            <a:r>
              <a:rPr lang="fr-CA" dirty="0" smtClean="0"/>
              <a:t>Les adultes d’âge mûr sont différents des enfants et des jeunes adultes dans leur approche de l’apprentissage.</a:t>
            </a:r>
          </a:p>
          <a:p>
            <a:pPr>
              <a:defRPr/>
            </a:pPr>
            <a:r>
              <a:rPr lang="fr-CA" dirty="0" smtClean="0"/>
              <a:t>Tout d’abord, les adultes sont autonomes. Ils apprennent parce qu’ils souhaitent apprendre. </a:t>
            </a:r>
          </a:p>
          <a:p>
            <a:pPr>
              <a:defRPr/>
            </a:pPr>
            <a:r>
              <a:rPr lang="fr-CA" dirty="0" smtClean="0"/>
              <a:t>Deuxièmement, les adultes aiment savoir pourquoi ils ont besoin d’apprendre quelque chose, en quoi cela est important pour leur vie. </a:t>
            </a:r>
          </a:p>
          <a:p>
            <a:pPr>
              <a:defRPr/>
            </a:pPr>
            <a:r>
              <a:rPr lang="fr-CA" dirty="0" smtClean="0"/>
              <a:t>Troisièmement, les adultes préfèrent apprendre dans un environnement de confiance et de respect mutuels. </a:t>
            </a:r>
          </a:p>
          <a:p>
            <a:pPr>
              <a:defRPr/>
            </a:pPr>
            <a:r>
              <a:rPr lang="fr-CA" dirty="0" smtClean="0"/>
              <a:t>Quatrièmement, les adultes apprennent de leurs propres expériences ainsi que des expériences des autres. Les connaissances livresques n’ont pas la même portée pour eux.</a:t>
            </a:r>
          </a:p>
          <a:p>
            <a:pPr>
              <a:defRPr/>
            </a:pPr>
            <a:r>
              <a:rPr lang="fr-CA" dirty="0" smtClean="0"/>
              <a:t>Cinquièmement, les adultes préfèrent les connaissances qui peuvent être immédiatement appliquées dans leur travail et dans leur vie. </a:t>
            </a:r>
          </a:p>
          <a:p>
            <a:pPr>
              <a:defRPr/>
            </a:pPr>
            <a:r>
              <a:rPr lang="fr-CA" dirty="0" smtClean="0"/>
              <a:t>Enfin, les adultes apprennent mieux lorsqu’ils sont engagés de manière active dans le processus d’apprentissage et qu’ils ne se contentent pas de recevoir l’information.</a:t>
            </a:r>
          </a:p>
          <a:p>
            <a:pPr>
              <a:defRPr/>
            </a:pPr>
            <a:r>
              <a:rPr lang="fr-CA" dirty="0" smtClean="0"/>
              <a:t>Bref, les adultes ont besoin d’une approche centrée sur celui qui apprend. »</a:t>
            </a:r>
            <a:endParaRPr lang="en-US" dirty="0" smtClean="0"/>
          </a:p>
          <a:p>
            <a:pPr>
              <a:defRPr/>
            </a:pPr>
            <a:r>
              <a:rPr lang="fr-CA" dirty="0" smtClean="0"/>
              <a:t> __________________</a:t>
            </a:r>
            <a:endParaRPr lang="en-US" dirty="0" smtClean="0"/>
          </a:p>
          <a:p>
            <a:pPr>
              <a:defRPr/>
            </a:pPr>
            <a:r>
              <a:rPr lang="fr-CA" b="1" dirty="0" smtClean="0"/>
              <a:t>Source : </a:t>
            </a:r>
            <a:r>
              <a:rPr lang="fr-CA" dirty="0" err="1" smtClean="0"/>
              <a:t>Knowles</a:t>
            </a:r>
            <a:r>
              <a:rPr lang="fr-CA" dirty="0" smtClean="0"/>
              <a:t> (1980).</a:t>
            </a:r>
            <a:endParaRPr lang="en-US" dirty="0" smtClean="0"/>
          </a:p>
          <a:p>
            <a:pPr>
              <a:defRPr/>
            </a:pPr>
            <a:r>
              <a:rPr lang="fr-CA" dirty="0" smtClean="0"/>
              <a:t> </a:t>
            </a:r>
            <a:endParaRPr lang="en-US" dirty="0" smtClean="0"/>
          </a:p>
          <a:p>
            <a:pPr marL="514350" indent="-514350" eaLnBrk="1" hangingPunct="1">
              <a:spcBef>
                <a:spcPct val="0"/>
              </a:spcBef>
              <a:defRPr/>
            </a:pPr>
            <a:endParaRPr lang="en-US" dirty="0" smtClean="0"/>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82F933-D5CF-40AA-967E-3AB3C7E607F8}" type="slidenum">
              <a:rPr lang="en-US" smtClean="0"/>
              <a:pPr fontAlgn="base">
                <a:spcBef>
                  <a:spcPct val="0"/>
                </a:spcBef>
                <a:spcAft>
                  <a:spcPct val="0"/>
                </a:spcAft>
                <a:defRPr/>
              </a:pPr>
              <a:t>25</a:t>
            </a:fld>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p:spPr>
      </p:sp>
      <p:sp>
        <p:nvSpPr>
          <p:cNvPr id="289795"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normAutofit fontScale="92500" lnSpcReduction="10000"/>
          </a:bodyPr>
          <a:lstStyle/>
          <a:p>
            <a:pPr>
              <a:defRPr/>
            </a:pPr>
            <a:r>
              <a:rPr lang="fr-CA" b="1" dirty="0" smtClean="0"/>
              <a:t>Narration :</a:t>
            </a:r>
            <a:r>
              <a:rPr lang="fr-CA" dirty="0" smtClean="0"/>
              <a:t> « Les formateurs efficaces ont plusieurs caractéristiques et comportements communs :</a:t>
            </a:r>
          </a:p>
          <a:p>
            <a:pPr>
              <a:buFont typeface="Arial" pitchFamily="34" charset="0"/>
              <a:buChar char="•"/>
              <a:defRPr/>
            </a:pPr>
            <a:r>
              <a:rPr lang="fr-CA" dirty="0" smtClean="0"/>
              <a:t> Ils ont des relations personnalisées et respectueuses avec ceux qui apprennent.</a:t>
            </a:r>
          </a:p>
          <a:p>
            <a:pPr>
              <a:buFont typeface="Arial" pitchFamily="34" charset="0"/>
              <a:buChar char="•"/>
              <a:defRPr/>
            </a:pPr>
            <a:r>
              <a:rPr lang="fr-CA" dirty="0" smtClean="0"/>
              <a:t> Ils ont des attentes élevées mais réalistes envers ceux qui apprennent.</a:t>
            </a:r>
          </a:p>
          <a:p>
            <a:pPr>
              <a:buFont typeface="Arial" pitchFamily="34" charset="0"/>
              <a:buChar char="•"/>
              <a:defRPr/>
            </a:pPr>
            <a:r>
              <a:rPr lang="fr-CA" dirty="0" smtClean="0"/>
              <a:t> Ils sont activement engagés et s’assurent que les participants sont aussi activement engagés.</a:t>
            </a:r>
          </a:p>
          <a:p>
            <a:pPr>
              <a:buFont typeface="Arial" pitchFamily="34" charset="0"/>
              <a:buChar char="•"/>
              <a:defRPr/>
            </a:pPr>
            <a:r>
              <a:rPr lang="fr-CA" dirty="0" smtClean="0"/>
              <a:t> Ils reconnaissent et soutiennent l’apprentissage réussi.</a:t>
            </a:r>
          </a:p>
          <a:p>
            <a:pPr>
              <a:buFont typeface="Arial" pitchFamily="34" charset="0"/>
              <a:buChar char="•"/>
              <a:defRPr/>
            </a:pPr>
            <a:r>
              <a:rPr lang="fr-CA" dirty="0" smtClean="0"/>
              <a:t> Ils se voient eux-mêmes comme des acteurs de changement.</a:t>
            </a:r>
          </a:p>
          <a:p>
            <a:pPr>
              <a:buFont typeface="Arial" pitchFamily="34" charset="0"/>
              <a:buChar char="•"/>
              <a:defRPr/>
            </a:pPr>
            <a:endParaRPr lang="fr-CA" dirty="0" smtClean="0"/>
          </a:p>
          <a:p>
            <a:pPr>
              <a:defRPr/>
            </a:pPr>
            <a:r>
              <a:rPr lang="fr-CA" dirty="0" smtClean="0"/>
              <a:t>Pour être un acteur de changement efficace, il est important de savoir que la plupart des personnes sont ambivalentes quant aux changements de comportement. </a:t>
            </a:r>
          </a:p>
          <a:p>
            <a:pPr>
              <a:defRPr/>
            </a:pPr>
            <a:endParaRPr lang="fr-CA" dirty="0" smtClean="0"/>
          </a:p>
          <a:p>
            <a:pPr>
              <a:defRPr/>
            </a:pPr>
            <a:r>
              <a:rPr lang="fr-CA" dirty="0" smtClean="0"/>
              <a:t>D’un côté, elles veulent mieux paraître, se sentir mieux et obtenir de meilleures performances. De l’autre, elles sont conscientes que se débarrasser de ses mauvaises habitudes pour en acquérir de bonnes exige des efforts soutenus et un investissement personnel. »</a:t>
            </a:r>
            <a:endParaRPr lang="en-US" dirty="0" smtClean="0"/>
          </a:p>
          <a:p>
            <a:pPr>
              <a:defRPr/>
            </a:pPr>
            <a:r>
              <a:rPr lang="fr-CA" dirty="0" smtClean="0"/>
              <a:t>_________________</a:t>
            </a:r>
            <a:endParaRPr lang="en-US" dirty="0" smtClean="0"/>
          </a:p>
          <a:p>
            <a:pPr>
              <a:defRPr/>
            </a:pPr>
            <a:r>
              <a:rPr lang="fr-CA" b="1" dirty="0" smtClean="0"/>
              <a:t>Source : </a:t>
            </a:r>
            <a:r>
              <a:rPr lang="fr-CA" dirty="0" err="1" smtClean="0"/>
              <a:t>Simons</a:t>
            </a:r>
            <a:r>
              <a:rPr lang="fr-CA" dirty="0" smtClean="0"/>
              <a:t>-Morton</a:t>
            </a:r>
            <a:r>
              <a:rPr lang="fr-CA" i="1" dirty="0" smtClean="0"/>
              <a:t> et al</a:t>
            </a:r>
            <a:r>
              <a:rPr lang="fr-CA" dirty="0" smtClean="0"/>
              <a:t>. (2012). </a:t>
            </a:r>
          </a:p>
          <a:p>
            <a:pPr>
              <a:defRPr/>
            </a:pPr>
            <a:endParaRPr lang="en-US" dirty="0" smtClean="0"/>
          </a:p>
          <a:p>
            <a:pPr>
              <a:defRPr/>
            </a:pPr>
            <a:r>
              <a:rPr lang="fr-CA" b="1" dirty="0" smtClean="0"/>
              <a:t>Contrôle facultatif des connaissances : </a:t>
            </a:r>
          </a:p>
          <a:p>
            <a:pPr>
              <a:defRPr/>
            </a:pPr>
            <a:r>
              <a:rPr lang="fr-CA" dirty="0" smtClean="0"/>
              <a:t>Q : Nous avons parlé de l’apprentissage et des SCA, mais nous avons dit que l’objectif ultime de la gestion de la fatigue pouvait s’exprimer en trois mots. Quels sont ces trois mots? </a:t>
            </a:r>
          </a:p>
          <a:p>
            <a:pPr>
              <a:defRPr/>
            </a:pPr>
            <a:r>
              <a:rPr lang="fr-CA" dirty="0" smtClean="0"/>
              <a:t>R : Changement des comportements. </a:t>
            </a:r>
            <a:endParaRPr lang="en-US" dirty="0" smtClean="0"/>
          </a:p>
          <a:p>
            <a:pPr>
              <a:defRPr/>
            </a:pPr>
            <a:r>
              <a:rPr lang="fr-CA" dirty="0" smtClean="0"/>
              <a:t> </a:t>
            </a:r>
            <a:endParaRPr lang="en-US" dirty="0"/>
          </a:p>
        </p:txBody>
      </p:sp>
      <p:sp>
        <p:nvSpPr>
          <p:cNvPr id="81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1B8B36-D405-4959-A2AF-2EB1DE1D0BB7}" type="slidenum">
              <a:rPr lang="en-US" smtClean="0"/>
              <a:pPr fontAlgn="base">
                <a:spcBef>
                  <a:spcPct val="0"/>
                </a:spcBef>
                <a:spcAft>
                  <a:spcPct val="0"/>
                </a:spcAft>
                <a:defRPr/>
              </a:pPr>
              <a:t>26</a:t>
            </a:fld>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principes didactiques suivants sont appliqués dans les 10 modules du PNAGF. En tant que formateur, vous devez les connaître et utiliser les mêmes techniques dans votre enseignement. Neuf principes sont brièvement mentionnés ici. </a:t>
            </a:r>
          </a:p>
          <a:p>
            <a:r>
              <a:rPr lang="fr-CA" dirty="0" smtClean="0"/>
              <a:t>D’abord, chaque module de formation propose des objectifs clairs. On mentionne également le contexte et la pertinence de chaque sujet, et l’on fournit des vues d’ensemble structurées de manière que les participants voient la forêt aussi bien que les arbres. De plus, l’information est fractionnée en petites sections. C’est ce qu’on appelle le </a:t>
            </a:r>
            <a:r>
              <a:rPr lang="fr-CA" i="1" dirty="0" smtClean="0"/>
              <a:t>découpage</a:t>
            </a:r>
            <a:r>
              <a:rPr lang="fr-CA" dirty="0" smtClean="0"/>
              <a:t>. On préconise aussi l’</a:t>
            </a:r>
            <a:r>
              <a:rPr lang="fr-CA" i="1" dirty="0" smtClean="0"/>
              <a:t>espacement</a:t>
            </a:r>
            <a:r>
              <a:rPr lang="fr-CA" dirty="0" smtClean="0"/>
              <a:t>, c’est-à-dire des pauses, des intervalles entre les leçons. Par exemple, le module 3 peut être présenté en quatre leçons séparées. On trouve également dans les modules plusieurs illustrations, puisque la plus grande partie de l’apprentissage se</a:t>
            </a:r>
            <a:r>
              <a:rPr lang="fr-CA" baseline="0" dirty="0" smtClean="0"/>
              <a:t> fait</a:t>
            </a:r>
            <a:r>
              <a:rPr lang="fr-CA" dirty="0" smtClean="0"/>
              <a:t> visuellement. Les participants ont de plus de nombreuses occasions de tester leurs connaissances, et des commentaires leur sont faits sur leurs résultats. Enfin, chaque module inclut une révision afin de permettre aux participants de mieux mémoriser le contenu. »</a:t>
            </a:r>
            <a:endParaRPr lang="en-US" dirty="0" smtClean="0"/>
          </a:p>
          <a:p>
            <a:r>
              <a:rPr lang="fr-CA" dirty="0" smtClean="0"/>
              <a:t>_______________________</a:t>
            </a:r>
            <a:endParaRPr lang="en-US" dirty="0" smtClean="0"/>
          </a:p>
          <a:p>
            <a:r>
              <a:rPr lang="fr-CA" b="1" dirty="0" smtClean="0"/>
              <a:t>Source : </a:t>
            </a:r>
            <a:r>
              <a:rPr lang="fr-CA" dirty="0" smtClean="0"/>
              <a:t>Silber et </a:t>
            </a:r>
            <a:r>
              <a:rPr lang="fr-CA" dirty="0" err="1" smtClean="0"/>
              <a:t>Steinicki</a:t>
            </a:r>
            <a:r>
              <a:rPr lang="fr-CA" dirty="0" smtClean="0"/>
              <a:t> (1987). </a:t>
            </a:r>
          </a:p>
          <a:p>
            <a:endParaRPr lang="fr-CA" dirty="0" smtClean="0"/>
          </a:p>
          <a:p>
            <a:r>
              <a:rPr lang="fr-CA" b="1" dirty="0" smtClean="0"/>
              <a:t>Complément d’information : </a:t>
            </a:r>
            <a:r>
              <a:rPr lang="fr-CA" dirty="0" smtClean="0"/>
              <a:t>Bien que ces principes aient été intégrés dans les modules du PNAGF, les formateurs doivent donner la formation de manière cohérente et </a:t>
            </a:r>
            <a:r>
              <a:rPr lang="fr-CA" dirty="0" err="1" smtClean="0"/>
              <a:t>soutenante</a:t>
            </a:r>
            <a:r>
              <a:rPr lang="fr-CA" dirty="0" smtClean="0"/>
              <a:t>. Par exemple, les formateurs doivent être prêts à expliquer dans leurs propres mots la pertinence du matériel de cours utilisé. Enfin, les formateurs doivent être aptes à fournir des exercices supplémentaires sur la matière si cela s’avère nécessaire.</a:t>
            </a:r>
            <a:endParaRPr lang="en-US" dirty="0" smtClean="0"/>
          </a:p>
          <a:p>
            <a:r>
              <a:rPr lang="fr-CA" dirty="0" smtClean="0"/>
              <a:t> </a:t>
            </a:r>
            <a:endParaRPr lang="en-US" dirty="0" smtClean="0"/>
          </a:p>
        </p:txBody>
      </p:sp>
      <p:sp>
        <p:nvSpPr>
          <p:cNvPr id="83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C080A9-5F28-4ADF-9844-1F5BC3DFE66F}" type="slidenum">
              <a:rPr lang="en-US" smtClean="0"/>
              <a:pPr fontAlgn="base">
                <a:spcBef>
                  <a:spcPct val="0"/>
                </a:spcBef>
                <a:spcAft>
                  <a:spcPct val="0"/>
                </a:spcAft>
                <a:defRPr/>
              </a:pPr>
              <a:t>27</a:t>
            </a:fld>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commentaires ou la prise de connaissance de ses résultats sont essentiels à un apprentissage efficace. Les commentaires facilitent la performance et le changement de comportement. Ils permettent de connaître l’état actuel de l’apprentissage, de mettre en évidence ce qu’il est nécessaire d’apprendre, de surveiller les progrès, de diagnostiquer les problèmes et d’apporter un renforcement positif en cas de réussite. Voici trois conseils pour utiliser efficacement les commentaires : les faire plus tôt que plus tard; mettre l’accent sur les réussites, et les considérer comme faisant partie d’un processus à double sens où l’on donne et l’on reçoit. Les participants apprendront de vos commentaires et vous apprendrez des leurs. »</a:t>
            </a:r>
            <a:endParaRPr lang="en-US" dirty="0" smtClean="0"/>
          </a:p>
          <a:p>
            <a:r>
              <a:rPr lang="fr-CA" dirty="0" smtClean="0"/>
              <a:t>_____________________</a:t>
            </a:r>
            <a:endParaRPr lang="en-US" dirty="0" smtClean="0"/>
          </a:p>
          <a:p>
            <a:r>
              <a:rPr lang="fr-CA" b="1" dirty="0" smtClean="0"/>
              <a:t>Complément d’information : </a:t>
            </a:r>
            <a:r>
              <a:rPr lang="fr-CA" dirty="0" smtClean="0"/>
              <a:t>Il existe une forte relation entre la quantité d’interactions et de commentaires dans les classes et le niveau d’intérêt des participants pour leur formation.</a:t>
            </a:r>
            <a:endParaRPr lang="en-US" dirty="0" smtClean="0"/>
          </a:p>
          <a:p>
            <a:r>
              <a:rPr lang="fr-CA" dirty="0" smtClean="0"/>
              <a:t> </a:t>
            </a:r>
            <a:endParaRPr lang="en-US" dirty="0" smtClean="0"/>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386D0D-37C4-4B39-BA28-A3C419233002}" type="slidenum">
              <a:rPr lang="en-US" smtClean="0"/>
              <a:pPr fontAlgn="base">
                <a:spcBef>
                  <a:spcPct val="0"/>
                </a:spcBef>
                <a:spcAft>
                  <a:spcPct val="0"/>
                </a:spcAft>
                <a:defRPr/>
              </a:pPr>
              <a:t>28</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Il existe de nombreuses manières de créer une expérience de classe bénéfique pour les participants. Tout d’abord, le cadre physique de la classe et l’équipement sont importants. Utilisez le meilleur local et les meilleurs équipements à votre disposition. Ensuite, adoptez une approche axée sur l’apprenant, comme nous en avons déjà parlé. Faites preuve d’enthousiasme pour le projet : cela aura un effet d’entraînement sur les participants. Posez des questions et soulevez des points de discussion pour rendre la formation interactive. »</a:t>
            </a:r>
            <a:endParaRPr lang="en-US" dirty="0" smtClean="0"/>
          </a:p>
          <a:p>
            <a:r>
              <a:rPr lang="fr-CA" dirty="0" smtClean="0"/>
              <a:t>_____________________</a:t>
            </a:r>
            <a:endParaRPr lang="en-US" dirty="0" smtClean="0"/>
          </a:p>
          <a:p>
            <a:r>
              <a:rPr lang="fr-CA" b="1" dirty="0" smtClean="0"/>
              <a:t>Complément d’information : </a:t>
            </a:r>
            <a:r>
              <a:rPr lang="fr-CA" dirty="0" smtClean="0"/>
              <a:t>Les pratiques présentées dans cette diapositive et la suivante renvoient largement aux principes didactiques présentés auparavant.</a:t>
            </a:r>
            <a:endParaRPr lang="en-US" dirty="0" smtClean="0"/>
          </a:p>
          <a:p>
            <a:r>
              <a:rPr lang="fr-CA" dirty="0" smtClean="0"/>
              <a:t> </a:t>
            </a:r>
            <a:endParaRPr lang="en-US" dirty="0" smtClean="0"/>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8350C1-8EA7-4A77-854C-0AF64BC98517}" type="slidenum">
              <a:rPr lang="en-US" smtClean="0"/>
              <a:pPr fontAlgn="base">
                <a:spcBef>
                  <a:spcPct val="0"/>
                </a:spcBef>
                <a:spcAft>
                  <a:spcPct val="0"/>
                </a:spcAft>
                <a:defRPr/>
              </a:pPr>
              <a:t>29</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b="1" dirty="0" smtClean="0"/>
              <a:t>Narration : </a:t>
            </a:r>
            <a:r>
              <a:rPr lang="fr-FR" b="0" dirty="0" smtClean="0"/>
              <a:t>« </a:t>
            </a:r>
            <a:r>
              <a:rPr lang="fr-CA" dirty="0" smtClean="0"/>
              <a:t>Les formateurs du PGF assument différentes responsabilités. D’une part, vous coordonnerez et enseignerez en classe le module 3, “Formation des conducteurs”. D’autre part, vous présenterez le module 4, “Formation de la famille des conducteurs”, lors des événements familiaux organisés par l’entreprise de transport routier. Vous aiderez les conducteurs et leur famille à utiliser la formation en ligne. Vous développerez une expertise sur le sujet de la fatigue de manière à devenir un expert et un mentor. Vous aurez peut-être d’autres responsabilités, telles que la tenue des dossiers du PGF du transporteur. Vous pourrez suivre et peut-être enseigner d’autres modules du PGF. En terminant, de nombreuses grandes entreprises de transport engagées dans le programme ont la capacité d’offrir des séminaires en ligne. Un tel séminaire requiert un formateur en temps réel de la même façon qu’une formation en salle de classe, mais les participants accèdent à la formation à distance grâce à un ordinateur ou à un téléphone.</a:t>
            </a:r>
            <a:endParaRPr lang="fr-FR" dirty="0" smtClean="0"/>
          </a:p>
          <a:p>
            <a:pPr eaLnBrk="1" hangingPunct="1">
              <a:spcBef>
                <a:spcPct val="0"/>
              </a:spcBef>
            </a:pPr>
            <a:r>
              <a:rPr lang="fr-FR" dirty="0" smtClean="0"/>
              <a:t>_____________________</a:t>
            </a:r>
          </a:p>
          <a:p>
            <a:pPr eaLnBrk="1" hangingPunct="1">
              <a:spcBef>
                <a:spcPct val="0"/>
              </a:spcBef>
            </a:pPr>
            <a:r>
              <a:rPr lang="fr-CA" b="1" dirty="0" smtClean="0"/>
              <a:t>Complément d’information :</a:t>
            </a:r>
            <a:r>
              <a:rPr lang="fr-FR" b="1" dirty="0" smtClean="0"/>
              <a:t> </a:t>
            </a:r>
            <a:r>
              <a:rPr lang="fr-FR" dirty="0" smtClean="0"/>
              <a:t>Dans le cadre de la mise en place de son PGF, votre entreprise doit définir les responsabilités du formateur. Elles devraient comprendre celles listées ci-dessus ainsi que des responsabilités spécifiques supplémentaires. </a:t>
            </a:r>
          </a:p>
          <a:p>
            <a:pPr eaLnBrk="1" hangingPunct="1">
              <a:spcBef>
                <a:spcPct val="0"/>
              </a:spcBef>
            </a:pPr>
            <a:endParaRPr lang="fr-FR" dirty="0" smtClean="0"/>
          </a:p>
          <a:p>
            <a:pPr eaLnBrk="1" hangingPunct="1">
              <a:spcBef>
                <a:spcPct val="0"/>
              </a:spcBef>
            </a:pPr>
            <a:endParaRPr lang="en-US" dirty="0" smtClean="0"/>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D7962D-63F3-4740-A911-419712DACB2B}"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quatre moyens supplémentaires de créer une bonne expérience de classe. Suscitez la participation en répondant de manière constructive aux questions et aux commentaires des participants. Essayez d’intégrer des exemples concernant l’entreprise dans les présentations et les discussions. Ainsi, la formation sera plus pertinente et plus significative. Montrez-vous ferme quant aux normes du programme de formation et à la responsabilité de chacun vis-à-vis</a:t>
            </a:r>
            <a:r>
              <a:rPr lang="fr-CA" baseline="0" dirty="0" smtClean="0"/>
              <a:t> de</a:t>
            </a:r>
            <a:r>
              <a:rPr lang="fr-CA" dirty="0" smtClean="0"/>
              <a:t> son</a:t>
            </a:r>
            <a:r>
              <a:rPr lang="fr-CA" baseline="0" dirty="0" smtClean="0"/>
              <a:t> </a:t>
            </a:r>
            <a:r>
              <a:rPr lang="fr-CA" dirty="0" smtClean="0"/>
              <a:t>apprentissage. Les participants doivent connaître la matière. Des questionnaires et des examens ont été conçus à cet effet. Utilisez ces tests et les autres outils de rétroaction pour évaluer de façon continue les progrès individuels ainsi que les progrès du groupe. Adaptez votre enseignement en conséquence. »</a:t>
            </a:r>
            <a:endParaRPr lang="en-US" dirty="0" smtClean="0"/>
          </a:p>
          <a:p>
            <a:r>
              <a:rPr lang="fr-CA" dirty="0" smtClean="0"/>
              <a:t> </a:t>
            </a:r>
            <a:endParaRPr lang="en-US" dirty="0" smtClean="0"/>
          </a:p>
          <a:p>
            <a:pPr eaLnBrk="1" hangingPunct="1">
              <a:spcBef>
                <a:spcPct val="0"/>
              </a:spcBef>
            </a:pPr>
            <a:endParaRPr lang="en-US" dirty="0" smtClean="0"/>
          </a:p>
        </p:txBody>
      </p:sp>
      <p:sp>
        <p:nvSpPr>
          <p:cNvPr id="90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7E68E8-B200-45C8-8CEB-6ADE27A21496}" type="slidenum">
              <a:rPr lang="en-US" smtClean="0"/>
              <a:pPr fontAlgn="base">
                <a:spcBef>
                  <a:spcPct val="0"/>
                </a:spcBef>
                <a:spcAft>
                  <a:spcPct val="0"/>
                </a:spcAft>
                <a:defRPr/>
              </a:pPr>
              <a:t>30</a:t>
            </a:fld>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a:t>
            </a:r>
            <a:r>
              <a:rPr lang="fr-CA" dirty="0" err="1" smtClean="0"/>
              <a:t>webinaires</a:t>
            </a:r>
            <a:r>
              <a:rPr lang="fr-CA" dirty="0" smtClean="0"/>
              <a:t> sont des formations ou d’autres réunions en ligne et en temps réel. Les participants se connectent à distance au site Web d’une entreprise ou d’un fournisseur de services. Le rôle du formateur est semblable à celui d’un formateur en classe, mais la communication passe par un ordinateur. Donner des formations du PNAGF par le moyen de </a:t>
            </a:r>
            <a:r>
              <a:rPr lang="fr-CA" dirty="0" err="1" smtClean="0"/>
              <a:t>webinaires</a:t>
            </a:r>
            <a:r>
              <a:rPr lang="fr-CA" dirty="0" smtClean="0"/>
              <a:t> peut fonctionner pour certaines entreprises, mais cela présente des inconvénients. Les participants doivent avoir une connaissance préalable des outils informatiques, et une assistance technique est requise. De</a:t>
            </a:r>
            <a:r>
              <a:rPr lang="fr-CA" baseline="0" dirty="0" smtClean="0"/>
              <a:t> plus, l</a:t>
            </a:r>
            <a:r>
              <a:rPr lang="fr-CA" dirty="0" smtClean="0"/>
              <a:t>e contact participant/formateur ne se fait pas face à face. Enfin, le participant a un rôle relativement passif, comparativement à son rôle dans une formation normale en classe ou dans une formation interactive sur le Web. Mais les </a:t>
            </a:r>
            <a:r>
              <a:rPr lang="fr-CA" dirty="0" err="1" smtClean="0"/>
              <a:t>webinaires</a:t>
            </a:r>
            <a:r>
              <a:rPr lang="fr-CA" dirty="0" smtClean="0"/>
              <a:t> restent une troisième modalité de formation possible pour certaines entreprises. »</a:t>
            </a:r>
            <a:endParaRPr lang="en-US" dirty="0" smtClean="0"/>
          </a:p>
          <a:p>
            <a:r>
              <a:rPr lang="fr-CA" dirty="0" smtClean="0"/>
              <a:t>___________________</a:t>
            </a:r>
            <a:endParaRPr lang="en-US" dirty="0" smtClean="0"/>
          </a:p>
          <a:p>
            <a:r>
              <a:rPr lang="fr-CA" b="1" dirty="0" smtClean="0"/>
              <a:t>Complément d’information : </a:t>
            </a:r>
            <a:r>
              <a:rPr lang="fr-CA" dirty="0" smtClean="0"/>
              <a:t>Les </a:t>
            </a:r>
            <a:r>
              <a:rPr lang="fr-CA" dirty="0" err="1" smtClean="0"/>
              <a:t>webinaires</a:t>
            </a:r>
            <a:r>
              <a:rPr lang="fr-CA" dirty="0" smtClean="0"/>
              <a:t> peuvent ne pas convenir à certaines entreprises, bien qu’elles seront</a:t>
            </a:r>
            <a:r>
              <a:rPr lang="fr-CA" baseline="0" dirty="0" smtClean="0"/>
              <a:t> de plus en plus nombreuses à </a:t>
            </a:r>
            <a:r>
              <a:rPr lang="fr-CA" dirty="0" smtClean="0"/>
              <a:t>s’équiper pour y recourir dans un proche avenir. En raison des inconvénients mentionnés, les </a:t>
            </a:r>
            <a:r>
              <a:rPr lang="fr-CA" dirty="0" err="1" smtClean="0"/>
              <a:t>webinaires</a:t>
            </a:r>
            <a:r>
              <a:rPr lang="fr-CA" dirty="0" smtClean="0"/>
              <a:t> ne sont probablement pas aussi efficaces d’un point de vue pédagogique que les formations en classe ou en ligne. »</a:t>
            </a:r>
            <a:endParaRPr lang="en-US" dirty="0" smtClean="0"/>
          </a:p>
          <a:p>
            <a:r>
              <a:rPr lang="fr-CA" dirty="0" smtClean="0"/>
              <a:t> </a:t>
            </a: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146543-C079-4040-B38E-E5B02F692788}" type="slidenum">
              <a:rPr lang="en-US" smtClean="0"/>
              <a:pPr fontAlgn="base">
                <a:spcBef>
                  <a:spcPct val="0"/>
                </a:spcBef>
                <a:spcAft>
                  <a:spcPct val="0"/>
                </a:spcAft>
                <a:defRPr/>
              </a:pPr>
              <a:t>31</a:t>
            </a:fld>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r>
              <a:rPr lang="fr-CA" b="1" dirty="0" smtClean="0"/>
              <a:t>Narration : </a:t>
            </a:r>
            <a:r>
              <a:rPr lang="fr-CA" b="0" dirty="0" smtClean="0"/>
              <a:t>« </a:t>
            </a:r>
            <a:r>
              <a:rPr lang="fr-CA" dirty="0" smtClean="0"/>
              <a:t>Comme mentionné précédemment, vous pouvez et devez intégrer dans la formation des exemples en relation avec la réalité de l’entreprise. Le fait d’intégrer des informations concernant l’entreprise rend l’apprentissage pratique. Ces exemples situent l’apprentissage dans un contexte réel et le rendent plus pertinent. Il est plus probable que les participants appliqueront ce qu’ils ont appris s’ils y voient un avantage pour leur travail. Situer la formation dans le contexte de l’entreprise permet également de renforcer les politiques et les pratiques de cette dernière. Deux approches sont possibles : utiliser des exemples concernant l’entreprise tout au long de la formation, ou ajouter une leçon axée sur des exemples portant sur l’entreprise. </a:t>
            </a:r>
          </a:p>
          <a:p>
            <a:endParaRPr lang="fr-CA" dirty="0" smtClean="0"/>
          </a:p>
          <a:p>
            <a:r>
              <a:rPr lang="fr-CA" dirty="0" smtClean="0"/>
              <a:t>Quelques mises en garde cependant. N’oubliez pas les contraintes de temps : si vous ajoutez beaucoup de matière, attendez-vous que la formation prenne plus de temps. De</a:t>
            </a:r>
            <a:r>
              <a:rPr lang="fr-CA" baseline="0" dirty="0" smtClean="0"/>
              <a:t> plus, v</a:t>
            </a:r>
            <a:r>
              <a:rPr lang="fr-CA" dirty="0" smtClean="0"/>
              <a:t>otre matière doit appuyer le contenu principal du module et ne pas entrer en contradiction avec celui-ci. Enfin, si vous utilisez des exemples réels de l’entreprise, assurez-vous de respecter les règles en matière de vie privée et de confidentialité. »</a:t>
            </a:r>
            <a:endParaRPr lang="en-US" dirty="0" smtClean="0"/>
          </a:p>
          <a:p>
            <a:r>
              <a:rPr lang="fr-CA" dirty="0" smtClean="0"/>
              <a:t>_____________________________</a:t>
            </a:r>
            <a:endParaRPr lang="en-US" dirty="0" smtClean="0"/>
          </a:p>
          <a:p>
            <a:r>
              <a:rPr lang="fr-CA" b="1" dirty="0" smtClean="0"/>
              <a:t>Complément d’information :</a:t>
            </a:r>
            <a:r>
              <a:rPr lang="fr-CA" dirty="0" smtClean="0"/>
              <a:t> Une leçon axée sur les politiques et pratiques de l’entreprise sera plus efficace si elle est planifiée et préparée. Cela inclut des précisions sur les objectifs d’apprentissage et la création de nouvelles diapositives, de documentation ou d’autre matériel de cours. Des questionnaires ou des examens supplémentaires peuvent aussi être appropriés. </a:t>
            </a:r>
            <a:endParaRPr lang="en-US" dirty="0" smtClean="0"/>
          </a:p>
          <a:p>
            <a:r>
              <a:rPr lang="fr-CA" dirty="0" smtClean="0"/>
              <a:t> </a:t>
            </a:r>
            <a:endParaRPr lang="en-US" dirty="0" smtClean="0"/>
          </a:p>
          <a:p>
            <a:pPr eaLnBrk="1" hangingPunct="1">
              <a:spcBef>
                <a:spcPct val="0"/>
              </a:spcBef>
            </a:pPr>
            <a:endParaRPr lang="en-US" b="1" dirty="0" smtClean="0"/>
          </a:p>
          <a:p>
            <a:pPr eaLnBrk="1" hangingPunct="1">
              <a:spcBef>
                <a:spcPct val="0"/>
              </a:spcBef>
            </a:pPr>
            <a:endParaRPr lang="en-US" dirty="0" smtClean="0"/>
          </a:p>
        </p:txBody>
      </p:sp>
      <p:sp>
        <p:nvSpPr>
          <p:cNvPr id="94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A2B305-90E1-4400-B0DB-F634F75F87B4}" type="slidenum">
              <a:rPr lang="en-US" smtClean="0"/>
              <a:pPr fontAlgn="base">
                <a:spcBef>
                  <a:spcPct val="0"/>
                </a:spcBef>
                <a:spcAft>
                  <a:spcPct val="0"/>
                </a:spcAft>
                <a:defRPr/>
              </a:pPr>
              <a:t>32</a:t>
            </a:fld>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Certains types de formations peuvent suivre une approche informelle, mais la formation du PGF pour</a:t>
            </a:r>
            <a:r>
              <a:rPr lang="fr-CA" baseline="0" dirty="0" smtClean="0"/>
              <a:t> l</a:t>
            </a:r>
            <a:r>
              <a:rPr lang="fr-CA" dirty="0" smtClean="0"/>
              <a:t>es conducteurs doit être encadrée par des normes et se référer au principe de responsabilité individuelle au regard de l’apprentissage. Soyez enthousiaste mais rigoureux. Ayez des attentes élevées à l’égard du comportement et de l’apprentissage en classe. Protégez l’intégrité des examens du module. Cela signifie que les participants doivent passer les examens individuellement et ne pas les voir à l’avance. Tenez aussi des dossiers précis sur la présence des participants et sur leurs notes aux examens. </a:t>
            </a:r>
          </a:p>
          <a:p>
            <a:endParaRPr lang="fr-CA" dirty="0" smtClean="0"/>
          </a:p>
          <a:p>
            <a:r>
              <a:rPr lang="fr-CA" dirty="0" smtClean="0"/>
              <a:t>Pour le module « Formation de la famille des conducteurs » toutefois, le contexte est moins rigoureux. La formation doit être plus décontractée et amusante. Vous pouvez noter la présence des membres des familles dans les dossiers de votre entreprise, mais les notes aux examens ne sont habituellement pas enregistrées. »</a:t>
            </a:r>
            <a:endParaRPr lang="en-US" dirty="0" smtClean="0"/>
          </a:p>
          <a:p>
            <a:r>
              <a:rPr lang="fr-CA" dirty="0" smtClean="0"/>
              <a:t>_______________</a:t>
            </a:r>
            <a:endParaRPr lang="en-US" dirty="0" smtClean="0"/>
          </a:p>
          <a:p>
            <a:r>
              <a:rPr lang="fr-CA" b="1" dirty="0" smtClean="0"/>
              <a:t>Complément d’information :</a:t>
            </a:r>
            <a:r>
              <a:rPr lang="fr-CA" dirty="0" smtClean="0"/>
              <a:t> Tenir des dossiers précis et respecter des standards élevés pour la formation ne sert pas uniquement à améliorer les performances et les résultats des apprenants. Cela permet également de protéger les entreprises lors de litiges (poursuites) en cas d’accident ou de différend avec un membre du personnel. </a:t>
            </a:r>
            <a:endParaRPr lang="en-US" dirty="0" smtClean="0"/>
          </a:p>
          <a:p>
            <a:r>
              <a:rPr lang="fr-CA" dirty="0" smtClean="0"/>
              <a:t> </a:t>
            </a:r>
            <a:endParaRPr lang="en-US" dirty="0" smtClean="0"/>
          </a:p>
          <a:p>
            <a:pPr eaLnBrk="1" hangingPunct="1">
              <a:spcBef>
                <a:spcPct val="0"/>
              </a:spcBef>
            </a:pPr>
            <a:endParaRPr lang="en-US" dirty="0" smtClean="0"/>
          </a:p>
        </p:txBody>
      </p:sp>
      <p:sp>
        <p:nvSpPr>
          <p:cNvPr id="96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6E4CA1-B5DE-4837-B18F-62DBE77FD16E}" type="slidenum">
              <a:rPr lang="en-US" smtClean="0"/>
              <a:pPr fontAlgn="base">
                <a:spcBef>
                  <a:spcPct val="0"/>
                </a:spcBef>
                <a:spcAft>
                  <a:spcPct val="0"/>
                </a:spcAft>
                <a:defRPr/>
              </a:pPr>
              <a:t>33</a:t>
            </a:fld>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dirty="0" smtClean="0"/>
              <a:t>Bonne réponse : b.</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A58A5E-E466-4C57-8D43-AC5CA129D79E}" type="slidenum">
              <a:rPr lang="en-US" smtClean="0"/>
              <a:pPr fontAlgn="base">
                <a:spcBef>
                  <a:spcPct val="0"/>
                </a:spcBef>
                <a:spcAft>
                  <a:spcPct val="0"/>
                </a:spcAft>
                <a:defRPr/>
              </a:pPr>
              <a:t>34</a:t>
            </a:fld>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dirty="0" smtClean="0"/>
              <a:t>Bonne réponse : d.</a:t>
            </a:r>
            <a:endParaRPr lang="en-US" dirty="0" smtClean="0"/>
          </a:p>
        </p:txBody>
      </p:sp>
      <p:sp>
        <p:nvSpPr>
          <p:cNvPr id="100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44ECE3-90A6-4D66-88BE-08AB7DB3F078}" type="slidenum">
              <a:rPr lang="en-US" smtClean="0"/>
              <a:pPr fontAlgn="base">
                <a:spcBef>
                  <a:spcPct val="0"/>
                </a:spcBef>
                <a:spcAft>
                  <a:spcPct val="0"/>
                </a:spcAft>
                <a:defRPr/>
              </a:pPr>
              <a:t>35</a:t>
            </a:fld>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dirty="0" smtClean="0"/>
              <a:t>Bonne réponse : c.</a:t>
            </a:r>
            <a:endParaRPr lang="en-US" dirty="0" smtClean="0"/>
          </a:p>
        </p:txBody>
      </p:sp>
      <p:sp>
        <p:nvSpPr>
          <p:cNvPr id="102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B30DEC-5833-4757-8EEF-3E0E58AFFBBA}" type="slidenum">
              <a:rPr lang="en-US" smtClean="0"/>
              <a:pPr fontAlgn="base">
                <a:spcBef>
                  <a:spcPct val="0"/>
                </a:spcBef>
                <a:spcAft>
                  <a:spcPct val="0"/>
                </a:spcAft>
                <a:defRPr/>
              </a:pPr>
              <a:t>36</a:t>
            </a:fld>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dirty="0" smtClean="0"/>
              <a:t>Bonne réponse : b.</a:t>
            </a:r>
            <a:endParaRPr lang="en-US" dirty="0" smtClean="0"/>
          </a:p>
        </p:txBody>
      </p:sp>
      <p:sp>
        <p:nvSpPr>
          <p:cNvPr id="1044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62547B-818C-48AF-95D3-17726A84E2E3}" type="slidenum">
              <a:rPr lang="en-US" smtClean="0"/>
              <a:pPr fontAlgn="base">
                <a:spcBef>
                  <a:spcPct val="0"/>
                </a:spcBef>
                <a:spcAft>
                  <a:spcPct val="0"/>
                </a:spcAft>
                <a:defRPr/>
              </a:pPr>
              <a:t>37</a:t>
            </a:fld>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dirty="0" smtClean="0"/>
              <a:t>Bonne réponse : a.</a:t>
            </a:r>
            <a:endParaRPr lang="en-US" dirty="0" smtClean="0"/>
          </a:p>
        </p:txBody>
      </p:sp>
      <p:sp>
        <p:nvSpPr>
          <p:cNvPr id="106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B0F14E-4EF1-4716-B068-8819201EFB7B}" type="slidenum">
              <a:rPr lang="en-US" smtClean="0"/>
              <a:pPr fontAlgn="base">
                <a:spcBef>
                  <a:spcPct val="0"/>
                </a:spcBef>
                <a:spcAft>
                  <a:spcPct val="0"/>
                </a:spcAft>
                <a:defRPr/>
              </a:pPr>
              <a:t>38</a:t>
            </a:fld>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leçon présente le module 3, “Formation des conducteurs”, et passe en revue la première moitié de son contenu. »</a:t>
            </a:r>
            <a:endParaRPr lang="en-US" dirty="0" smtClean="0"/>
          </a:p>
          <a:p>
            <a:pPr eaLnBrk="1" hangingPunct="1">
              <a:spcBef>
                <a:spcPct val="0"/>
              </a:spcBef>
            </a:pPr>
            <a:endParaRPr lang="en-US" dirty="0" smtClean="0"/>
          </a:p>
        </p:txBody>
      </p:sp>
      <p:sp>
        <p:nvSpPr>
          <p:cNvPr id="108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E18D0E-8E02-4F5C-8ABB-0E03807F87CE}" type="slidenum">
              <a:rPr lang="en-US" smtClean="0"/>
              <a:pPr fontAlgn="base">
                <a:spcBef>
                  <a:spcPct val="0"/>
                </a:spcBef>
                <a:spcAft>
                  <a:spcPct val="0"/>
                </a:spcAft>
                <a:defRPr/>
              </a:pPr>
              <a:t>39</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Vos objectifs d’apprentissage sont composés des nouveaux savoirs, compétences et attitudes suivants. </a:t>
            </a:r>
          </a:p>
          <a:p>
            <a:r>
              <a:rPr lang="fr-CA" dirty="0" smtClean="0"/>
              <a:t>En matière de savoirs, vos objectifs seront de : </a:t>
            </a:r>
          </a:p>
          <a:p>
            <a:pPr>
              <a:buFontTx/>
              <a:buChar char="•"/>
            </a:pPr>
            <a:r>
              <a:rPr lang="fr-CA" dirty="0" smtClean="0"/>
              <a:t> connaître la structure et le fonctionnement du PGF ainsi que de son programme de formation. </a:t>
            </a:r>
          </a:p>
          <a:p>
            <a:pPr>
              <a:buFontTx/>
              <a:buChar char="•"/>
            </a:pPr>
            <a:r>
              <a:rPr lang="fr-CA" dirty="0" smtClean="0"/>
              <a:t> comprendre les principes et les méthodes d’enseignement efficaces. </a:t>
            </a:r>
          </a:p>
          <a:p>
            <a:pPr marL="0" marR="0" indent="0" algn="l" defTabSz="914400" rtl="0" eaLnBrk="0" fontAlgn="base" latinLnBrk="0" hangingPunct="0">
              <a:lnSpc>
                <a:spcPct val="100000"/>
              </a:lnSpc>
              <a:spcBef>
                <a:spcPct val="30000"/>
              </a:spcBef>
              <a:spcAft>
                <a:spcPct val="0"/>
              </a:spcAft>
              <a:buClrTx/>
              <a:buSzTx/>
              <a:buFontTx/>
              <a:buChar char="•"/>
              <a:tabLst/>
              <a:defRPr/>
            </a:pPr>
            <a:r>
              <a:rPr lang="fr-CA" dirty="0" smtClean="0"/>
              <a:t> connaître les notions les plus importantes sur la fatigue, la vigilance, le sommeil et le bien-être des conducteurs, de manière suffisamment détaillée pour être en mesure de les enseigner. »</a:t>
            </a:r>
            <a:endParaRPr lang="en-US" sz="1100" dirty="0" smtClean="0"/>
          </a:p>
          <a:p>
            <a:r>
              <a:rPr lang="fr-CA" dirty="0" smtClean="0"/>
              <a:t>________________</a:t>
            </a:r>
            <a:endParaRPr lang="en-US" sz="1100" dirty="0" smtClean="0"/>
          </a:p>
          <a:p>
            <a:r>
              <a:rPr lang="fr-CA" b="1" dirty="0" smtClean="0"/>
              <a:t>Complément d’information : </a:t>
            </a:r>
            <a:r>
              <a:rPr lang="fr-CA" dirty="0" smtClean="0"/>
              <a:t>Des objectifs d’apprentissage en matière de savoirs, de compétences et d’attitudes sont précisés pour chacune des sections du module. Les formateurs aptes à donner la formation seront ceux qui sont performants dans ces trois domaines : la connaissance de la fatigue au volant et des principes d’enseignement, la compétence pour offrir une formation en classe et aider à l’apprentissage ainsi que de bonnes attitudes en ce qui a trait à la gestion de la fatigue (c.-à-d. aux comportements liés à la santé et à la sécurité). </a:t>
            </a:r>
            <a:endParaRPr lang="en-US" sz="1100" dirty="0" smtClean="0"/>
          </a:p>
          <a:p>
            <a:r>
              <a:rPr lang="fr-CA" dirty="0" smtClean="0"/>
              <a:t> </a:t>
            </a:r>
            <a:endParaRPr lang="en-US" sz="1100" dirty="0" smtClean="0"/>
          </a:p>
          <a:p>
            <a:pPr eaLnBrk="1" hangingPunct="1">
              <a:spcBef>
                <a:spcPct val="0"/>
              </a:spcBef>
            </a:pPr>
            <a:endParaRPr lang="en-US" dirty="0" smtClean="0"/>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88D7E1-C129-467C-A6BF-BE29E50167C9}" type="slidenum">
              <a:rPr lang="en-US" smtClean="0"/>
              <a:pPr fontAlgn="base">
                <a:spcBef>
                  <a:spcPct val="0"/>
                </a:spcBef>
                <a:spcAft>
                  <a:spcPct val="0"/>
                </a:spcAft>
                <a:defRPr/>
              </a:pPr>
              <a:t>4</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 module “Formation des conducteurs” nécessite environ trois heures. Il comprend une introduction, quatre leçons ainsi qu’une conclusion, laquelle inclut une révision du module ainsi qu’un examen. La formation devrait être donnée de façon espacée, par exemple en une ou deux leçons par semaine. Elle peut se faire en classe, à l’aide des diapositives PowerPoint présentées par un formateur, ou en ligne. L’évaluation, quant à elle, comprend des vérifications de l’apprentissage à la fin de la plupart des sections. Il y a également un questionnaire de 5 questions après chaque leçon et un examen de 30 questions à la fin du module. » </a:t>
            </a:r>
            <a:endParaRPr lang="en-US" dirty="0" smtClean="0"/>
          </a:p>
          <a:p>
            <a:r>
              <a:rPr lang="fr-CA" dirty="0" smtClean="0"/>
              <a:t> </a:t>
            </a:r>
            <a:endParaRPr lang="en-US" dirty="0" smtClean="0"/>
          </a:p>
        </p:txBody>
      </p:sp>
      <p:sp>
        <p:nvSpPr>
          <p:cNvPr id="1105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277077-2B47-411F-A2A6-57F8D3BCF339}" type="slidenum">
              <a:rPr lang="en-US" smtClean="0"/>
              <a:pPr fontAlgn="base">
                <a:spcBef>
                  <a:spcPct val="0"/>
                </a:spcBef>
                <a:spcAft>
                  <a:spcPct val="0"/>
                </a:spcAft>
                <a:defRPr/>
              </a:pPr>
              <a:t>40</a:t>
            </a:fld>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objectifs d’apprentissage du module 3 comprennent des savoirs, des compétences et des attitudes. Les objectifs en matière de savoirs sont de connaître les notions essentielles sur la fatigue des conducteurs et les sujets connexes. Les objectifs en matière de compétences visent à ce que les connaissances s’appliquent au mode de vie et au comportement de chacun à la maison et sur la route, à la planification de l’horaire et au respect de la réglementation sur les heures de service. Sur le plan des attitudes, l’objectif principal est d’attacher de l’importance à l’hygiène du sommeil</a:t>
            </a:r>
            <a:r>
              <a:rPr lang="fr-CA" baseline="0" dirty="0" smtClean="0"/>
              <a:t> ainsi qu’</a:t>
            </a:r>
            <a:r>
              <a:rPr lang="fr-CA" dirty="0" smtClean="0"/>
              <a:t>au comportement lié au bien-être et à la vigilance. Les participants doivent également attacher de l’importance au respect de la réglementation sur les heures de service, afin de soutenir une bonne hygiène du sommeil. Nous espérons qu’ils intégreront dans leur vie une culture de la sécurité et de la gestion de la fatigue. »</a:t>
            </a:r>
            <a:endParaRPr lang="en-US" dirty="0" smtClean="0"/>
          </a:p>
          <a:p>
            <a:r>
              <a:rPr lang="fr-CA" dirty="0" smtClean="0"/>
              <a:t>________________________</a:t>
            </a:r>
            <a:endParaRPr lang="en-US" dirty="0" smtClean="0"/>
          </a:p>
          <a:p>
            <a:r>
              <a:rPr lang="fr-CA" b="1" dirty="0" smtClean="0"/>
              <a:t>Complément d’information : </a:t>
            </a:r>
            <a:r>
              <a:rPr lang="fr-CA" dirty="0" smtClean="0"/>
              <a:t>Comme nous l’avons déjà mentionné, une grande partie du module 3 est axée sur des objectifs de savoirs. La stratégie de formation générale peut se résumer ainsi : </a:t>
            </a:r>
            <a:br>
              <a:rPr lang="fr-CA" dirty="0" smtClean="0"/>
            </a:br>
            <a:r>
              <a:rPr lang="fr-CA" b="1" dirty="0" smtClean="0"/>
              <a:t>Accroître le savoir </a:t>
            </a:r>
            <a:r>
              <a:rPr lang="fr-CA" b="1" dirty="0" smtClean="0">
                <a:sym typeface="Wingdings" pitchFamily="2" charset="2"/>
              </a:rPr>
              <a:t></a:t>
            </a:r>
            <a:r>
              <a:rPr lang="fr-CA" b="1" dirty="0" smtClean="0"/>
              <a:t> Changer les attitudes </a:t>
            </a:r>
            <a:r>
              <a:rPr lang="fr-CA" b="1" dirty="0" smtClean="0">
                <a:sym typeface="Wingdings" pitchFamily="2" charset="2"/>
              </a:rPr>
              <a:t></a:t>
            </a:r>
            <a:r>
              <a:rPr lang="fr-CA" b="1" dirty="0" smtClean="0"/>
              <a:t> Changer les comportements </a:t>
            </a:r>
            <a:r>
              <a:rPr lang="fr-CA" b="1" dirty="0" smtClean="0">
                <a:sym typeface="Wingdings" pitchFamily="2" charset="2"/>
              </a:rPr>
              <a:t></a:t>
            </a:r>
            <a:r>
              <a:rPr lang="fr-CA" b="1" dirty="0" smtClean="0"/>
              <a:t> Améliorer la santé et les performances des conducteurs.</a:t>
            </a:r>
            <a:endParaRPr lang="en-US" dirty="0" smtClean="0"/>
          </a:p>
          <a:p>
            <a:r>
              <a:rPr lang="fr-CA" dirty="0" smtClean="0"/>
              <a:t> </a:t>
            </a:r>
            <a:endParaRPr lang="en-US" dirty="0" smtClean="0"/>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112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0387E2-79A9-4C33-B401-C8D5CDB45F7E}" type="slidenum">
              <a:rPr lang="en-US" smtClean="0"/>
              <a:pPr fontAlgn="base">
                <a:spcBef>
                  <a:spcPct val="0"/>
                </a:spcBef>
                <a:spcAft>
                  <a:spcPct val="0"/>
                </a:spcAft>
                <a:defRPr/>
              </a:pPr>
              <a:t>41</a:t>
            </a:fld>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les leçons et sujets du module 3. Les sujets couverts dans cette leçon sont mis en évidence. Passez quelques instants à en prendre connaissance. » </a:t>
            </a:r>
            <a:endParaRPr lang="en-US" dirty="0" smtClean="0"/>
          </a:p>
          <a:p>
            <a:r>
              <a:rPr lang="fr-CA" dirty="0" smtClean="0"/>
              <a:t>__________________</a:t>
            </a:r>
            <a:endParaRPr lang="en-US" dirty="0" smtClean="0"/>
          </a:p>
          <a:p>
            <a:r>
              <a:rPr lang="fr-CA" b="1" dirty="0" smtClean="0"/>
              <a:t>Note au formateur :</a:t>
            </a:r>
            <a:r>
              <a:rPr lang="fr-CA" dirty="0" smtClean="0"/>
              <a:t> Avant de commencer la révision du module 3, vous pourriez demander aux participants de vous parler de ce qu’ils ont retenu de ce module. Quelles leçons et sections ont été les plus instructives? Quelles sections leur sont apparues comme plus difficiles? La leçon 2 est celle qui contient probablement le plus d’information sur la fatigue et couvre les concepts les plus fondamentaux.</a:t>
            </a:r>
            <a:endParaRPr lang="en-US" dirty="0" smtClean="0"/>
          </a:p>
          <a:p>
            <a:r>
              <a:rPr lang="fr-CA" dirty="0" smtClean="0"/>
              <a:t> </a:t>
            </a:r>
            <a:endParaRPr lang="en-US" dirty="0" smtClean="0"/>
          </a:p>
          <a:p>
            <a:pPr eaLnBrk="1" hangingPunct="1">
              <a:spcBef>
                <a:spcPct val="0"/>
              </a:spcBef>
            </a:pPr>
            <a:endParaRPr lang="en-US" dirty="0" smtClean="0"/>
          </a:p>
        </p:txBody>
      </p:sp>
      <p:sp>
        <p:nvSpPr>
          <p:cNvPr id="1146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35FBDD-2490-450A-9E1E-07641BBE6E0C}" type="slidenum">
              <a:rPr lang="en-US" smtClean="0"/>
              <a:pPr fontAlgn="base">
                <a:spcBef>
                  <a:spcPct val="0"/>
                </a:spcBef>
                <a:spcAft>
                  <a:spcPct val="0"/>
                </a:spcAft>
                <a:defRPr/>
              </a:pPr>
              <a:t>42</a:t>
            </a:fld>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Nous allons maintenant commencer une révision accélérée du module “Formation des conducteurs”. La prochaine partie de cette leçon présente un résumé de toutes les diapositives de contenu de l’introduction et des leçons 1 et 2 du module 3. On y fait des commentaires importants sur le contenu et on donne des conseils pour un enseignement efficace. La leçon se termine par un questionnaire de 5 questions, et l’examen final du présent module inclura des questions sur le contenu du module 3. »</a:t>
            </a:r>
            <a:endParaRPr lang="en-US" dirty="0" smtClean="0"/>
          </a:p>
          <a:p>
            <a:r>
              <a:rPr lang="fr-CA" dirty="0" smtClean="0"/>
              <a:t> </a:t>
            </a:r>
            <a:endParaRPr lang="en-US" dirty="0" smtClean="0"/>
          </a:p>
          <a:p>
            <a:pPr eaLnBrk="1" hangingPunct="1">
              <a:spcBef>
                <a:spcPct val="0"/>
              </a:spcBef>
            </a:pPr>
            <a:endParaRPr lang="en-US" dirty="0" smtClean="0"/>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656AEC-BB64-4F08-999C-05B1689ED07C}" type="slidenum">
              <a:rPr lang="en-US" smtClean="0"/>
              <a:pPr fontAlgn="base">
                <a:spcBef>
                  <a:spcPct val="0"/>
                </a:spcBef>
                <a:spcAft>
                  <a:spcPct val="0"/>
                </a:spcAft>
                <a:defRPr/>
              </a:pPr>
              <a:t>43</a:t>
            </a:fld>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le module 3 du Programme nord-américain de gestion de la fatigue. »</a:t>
            </a:r>
            <a:endParaRPr lang="en-US" dirty="0" smtClean="0"/>
          </a:p>
        </p:txBody>
      </p:sp>
      <p:sp>
        <p:nvSpPr>
          <p:cNvPr id="4" name="Slide Number Placeholder 3"/>
          <p:cNvSpPr>
            <a:spLocks noGrp="1"/>
          </p:cNvSpPr>
          <p:nvPr>
            <p:ph type="sldNum" sz="quarter" idx="5"/>
          </p:nvPr>
        </p:nvSpPr>
        <p:spPr/>
        <p:txBody>
          <a:bodyPr/>
          <a:lstStyle/>
          <a:p>
            <a:pPr>
              <a:defRPr/>
            </a:pPr>
            <a:fld id="{8DCF0A0E-AA08-48CD-8A5A-8BFA707DC0D8}" type="slidenum">
              <a:rPr lang="en-US" smtClean="0"/>
              <a:pPr>
                <a:defRPr/>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b="1" dirty="0" smtClean="0"/>
              <a:t>Narration : </a:t>
            </a:r>
            <a:r>
              <a:rPr lang="fr-CA" b="0" dirty="0" smtClean="0"/>
              <a:t>« </a:t>
            </a:r>
            <a:r>
              <a:rPr lang="fr-CA" dirty="0" smtClean="0"/>
              <a:t>L’introduction inclut une présentation du module ainsi que des notions de base sur le sommeil, la vigilance, le bien-être et la performance. »</a:t>
            </a:r>
            <a:endParaRPr lang="en-US" dirty="0" smtClean="0"/>
          </a:p>
        </p:txBody>
      </p:sp>
      <p:sp>
        <p:nvSpPr>
          <p:cNvPr id="4" name="Slide Number Placeholder 3"/>
          <p:cNvSpPr>
            <a:spLocks noGrp="1"/>
          </p:cNvSpPr>
          <p:nvPr>
            <p:ph type="sldNum" sz="quarter" idx="5"/>
          </p:nvPr>
        </p:nvSpPr>
        <p:spPr/>
        <p:txBody>
          <a:bodyPr/>
          <a:lstStyle/>
          <a:p>
            <a:pPr>
              <a:defRPr/>
            </a:pPr>
            <a:fld id="{77B924DC-F7E1-4497-A031-CE4ECB9ED171}"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diapositive liste les sujets abordés dans l’introduction du module 3. »</a:t>
            </a:r>
            <a:endParaRPr lang="en-US" dirty="0" smtClean="0"/>
          </a:p>
          <a:p>
            <a:r>
              <a:rPr lang="fr-CA" dirty="0" smtClean="0"/>
              <a:t>_____________</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CA" b="1" dirty="0" smtClean="0"/>
              <a:t>Complément d’information : </a:t>
            </a:r>
            <a:endParaRPr lang="en-US" b="1" dirty="0" smtClean="0"/>
          </a:p>
          <a:p>
            <a:r>
              <a:rPr lang="fr-CA" dirty="0" smtClean="0"/>
              <a:t>Objectifs d’apprentissage de cette section :</a:t>
            </a:r>
            <a:endParaRPr lang="en-US" dirty="0" smtClean="0"/>
          </a:p>
          <a:p>
            <a:r>
              <a:rPr lang="fr-CA" dirty="0" smtClean="0"/>
              <a:t>(S) Connaître le but du PNAGF.</a:t>
            </a:r>
            <a:endParaRPr lang="en-US" dirty="0" smtClean="0"/>
          </a:p>
          <a:p>
            <a:r>
              <a:rPr lang="fr-CA" dirty="0" smtClean="0"/>
              <a:t>(S) Percevoir le module 3 comme une partie intégrante du programme de formation, lequel contient 10 modules.</a:t>
            </a:r>
            <a:endParaRPr lang="en-US" dirty="0" smtClean="0"/>
          </a:p>
          <a:p>
            <a:r>
              <a:rPr lang="fr-CA" dirty="0" smtClean="0"/>
              <a:t>(S) Comprendre la structure générale du module et des sections principales.</a:t>
            </a:r>
            <a:endParaRPr lang="en-US" dirty="0" smtClean="0"/>
          </a:p>
          <a:p>
            <a:r>
              <a:rPr lang="fr-CA" dirty="0" smtClean="0"/>
              <a:t>(S) Connaître les objectifs généraux d’apprentissage du module (savoirs, compétences, attitudes).</a:t>
            </a:r>
            <a:endParaRPr lang="en-US" dirty="0" smtClean="0"/>
          </a:p>
          <a:p>
            <a:r>
              <a:rPr lang="fr-CA" dirty="0" smtClean="0"/>
              <a:t>(S) Connaître les cinq sigles utilisés dans le module.</a:t>
            </a:r>
            <a:endParaRPr lang="en-US" dirty="0" smtClean="0"/>
          </a:p>
        </p:txBody>
      </p:sp>
      <p:sp>
        <p:nvSpPr>
          <p:cNvPr id="4" name="Slide Number Placeholder 3"/>
          <p:cNvSpPr>
            <a:spLocks noGrp="1"/>
          </p:cNvSpPr>
          <p:nvPr>
            <p:ph type="sldNum" sz="quarter" idx="5"/>
          </p:nvPr>
        </p:nvSpPr>
        <p:spPr/>
        <p:txBody>
          <a:bodyPr/>
          <a:lstStyle/>
          <a:p>
            <a:pPr>
              <a:defRPr/>
            </a:pPr>
            <a:fld id="{70C480DE-E83E-4859-B0FA-E52906B2C741}" type="slidenum">
              <a:rPr lang="en-US" smtClean="0"/>
              <a:pPr>
                <a:def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b="1" dirty="0" smtClean="0"/>
              <a:t>Narration : </a:t>
            </a:r>
            <a:r>
              <a:rPr lang="fr-CA" b="0" dirty="0" smtClean="0"/>
              <a:t>« </a:t>
            </a:r>
            <a:r>
              <a:rPr lang="fr-CA" dirty="0" smtClean="0"/>
              <a:t>Se conformer aux règles relatives aux heures de service, tant à leurs exigences journalières qu’hebdomadaires, est essentiel pour obtenir le sommeil et le repos nécessaires. Toutefois, la réglementation ne peut garantir à elle seule une saine gestion de la fatigue. Une approche plus proactive et globale de gestion de la fatigue, centrée sur les conducteurs, est nécessaire. C’est dans cette perspective que le PNAGF a été élaboré. »</a:t>
            </a:r>
            <a:endParaRPr lang="fr-FR" dirty="0" smtClean="0">
              <a:solidFill>
                <a:srgbClr val="0033CC"/>
              </a:solidFill>
            </a:endParaRPr>
          </a:p>
          <a:p>
            <a:pPr eaLnBrk="1" hangingPunct="1">
              <a:spcBef>
                <a:spcPct val="0"/>
              </a:spcBef>
            </a:pPr>
            <a:r>
              <a:rPr lang="fr-FR" dirty="0" smtClean="0">
                <a:solidFill>
                  <a:srgbClr val="0033CC"/>
                </a:solidFill>
              </a:rPr>
              <a:t>_____________</a:t>
            </a:r>
          </a:p>
          <a:p>
            <a:pPr eaLnBrk="1" hangingPunct="1">
              <a:spcBef>
                <a:spcPct val="0"/>
              </a:spcBef>
            </a:pPr>
            <a:r>
              <a:rPr lang="fr-CA" b="1" dirty="0" smtClean="0"/>
              <a:t>Complément d’information :</a:t>
            </a:r>
            <a:r>
              <a:rPr lang="fr-FR" dirty="0" smtClean="0">
                <a:solidFill>
                  <a:srgbClr val="0033CC"/>
                </a:solidFill>
              </a:rPr>
              <a:t> </a:t>
            </a:r>
            <a:r>
              <a:rPr lang="fr-CA" dirty="0" smtClean="0"/>
              <a:t>Le PNAGF et ce module appuient la réglementation sur les heures de service (HDS) et reconnaissent son importance. </a:t>
            </a:r>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A2084E0E-6356-4B0E-A68D-025DA197FD6F}"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 module 3 comporte une introduction, quatre leçons et une conclusion. Chaque leçon se termine par un court questionnaire, tandis que le module se termine par un examen de 30 questions. Les participants doivent obtenir une note d’au moins 80 % pour réussir l’examen. »</a:t>
            </a:r>
            <a:endParaRPr lang="en-US" dirty="0" smtClean="0"/>
          </a:p>
          <a:p>
            <a:r>
              <a:rPr lang="fr-CA" dirty="0" smtClean="0"/>
              <a:t>_____________</a:t>
            </a:r>
            <a:endParaRPr lang="en-US" dirty="0" smtClean="0"/>
          </a:p>
          <a:p>
            <a:r>
              <a:rPr lang="fr-CA" b="1" dirty="0" smtClean="0"/>
              <a:t>Note au formateur :</a:t>
            </a:r>
            <a:r>
              <a:rPr lang="fr-CA" dirty="0" smtClean="0"/>
              <a:t> Nous vous suggérons de faire un tour d’horizon des leçons et des sujets pour donner aux participants un aperçu du module. </a:t>
            </a:r>
            <a:endParaRPr lang="en-US" dirty="0" smtClean="0"/>
          </a:p>
          <a:p>
            <a:r>
              <a:rPr lang="fr-CA" dirty="0" smtClean="0"/>
              <a:t> </a:t>
            </a:r>
            <a:endParaRPr lang="en-US" dirty="0" smtClean="0"/>
          </a:p>
        </p:txBody>
      </p:sp>
      <p:sp>
        <p:nvSpPr>
          <p:cNvPr id="4" name="Slide Number Placeholder 3"/>
          <p:cNvSpPr>
            <a:spLocks noGrp="1"/>
          </p:cNvSpPr>
          <p:nvPr>
            <p:ph type="sldNum" sz="quarter" idx="5"/>
          </p:nvPr>
        </p:nvSpPr>
        <p:spPr/>
        <p:txBody>
          <a:bodyPr/>
          <a:lstStyle/>
          <a:p>
            <a:pPr>
              <a:defRPr/>
            </a:pPr>
            <a:fld id="{7470DD69-727B-4570-B34C-447651F221F8}" type="slidenum">
              <a:rPr lang="en-US" smtClean="0"/>
              <a:pPr>
                <a:defRPr/>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objectifs généraux d’apprentissage du module sont formulés en termes de savoirs,</a:t>
            </a:r>
            <a:r>
              <a:rPr lang="fr-CA" baseline="0" dirty="0" smtClean="0"/>
              <a:t> de compétences et d’attitudes</a:t>
            </a:r>
            <a:r>
              <a:rPr lang="fr-CA" dirty="0" smtClean="0"/>
              <a:t>. L’objectif sur le plan des savoirs est d’apprendre les notions essentielles sur la gestion de la fatigue, la vigilance, le sommeil et le bien-être des conducteurs. L’objectif en matière de compétence est d’utiliser ce savoir pour mieux gérer les exigences du travail et de la vie. Enfin, l’objectif sur le plan des attitudes est de considérer le sommeil, la vigilance et le bien-être comme les principaux facteurs de la performance au volant, de la sécurité et du bonheur. »</a:t>
            </a:r>
            <a:endParaRPr lang="en-US" dirty="0" smtClean="0"/>
          </a:p>
          <a:p>
            <a:r>
              <a:rPr lang="fr-CA" dirty="0" smtClean="0"/>
              <a:t> </a:t>
            </a:r>
            <a:endParaRPr lang="en-US" dirty="0" smtClean="0"/>
          </a:p>
          <a:p>
            <a:r>
              <a:rPr lang="fr-CA" dirty="0" smtClean="0"/>
              <a:t> </a:t>
            </a:r>
            <a:endParaRPr lang="en-US" dirty="0" smtClean="0"/>
          </a:p>
          <a:p>
            <a:r>
              <a:rPr lang="en-US" dirty="0" smtClean="0"/>
              <a:t> </a:t>
            </a:r>
          </a:p>
        </p:txBody>
      </p:sp>
      <p:sp>
        <p:nvSpPr>
          <p:cNvPr id="4" name="Slide Number Placeholder 3"/>
          <p:cNvSpPr>
            <a:spLocks noGrp="1"/>
          </p:cNvSpPr>
          <p:nvPr>
            <p:ph type="sldNum" sz="quarter" idx="5"/>
          </p:nvPr>
        </p:nvSpPr>
        <p:spPr/>
        <p:txBody>
          <a:bodyPr/>
          <a:lstStyle/>
          <a:p>
            <a:pPr>
              <a:defRPr/>
            </a:pPr>
            <a:fld id="{C4FA9972-A161-43CD-9956-2CAA60F113FA}" type="slidenum">
              <a:rPr lang="en-US" smtClean="0"/>
              <a:pPr>
                <a:defRPr/>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b="1" dirty="0" smtClean="0"/>
              <a:t>Narration :</a:t>
            </a:r>
            <a:r>
              <a:rPr lang="fr-CA" b="0" dirty="0" smtClean="0"/>
              <a:t> « </a:t>
            </a:r>
            <a:r>
              <a:rPr lang="fr-CA" dirty="0" smtClean="0"/>
              <a:t>Vous allez acquérir des compétences pour l’enseignement en classe et l’aide à l’apprentissage sur le Web, et vous servirez de modèle et d’agent de changement des comportements. »</a:t>
            </a:r>
            <a:endParaRPr lang="fr-FR" dirty="0" smtClean="0"/>
          </a:p>
          <a:p>
            <a:pPr marL="0" lvl="1" eaLnBrk="1" hangingPunct="1">
              <a:spcBef>
                <a:spcPct val="0"/>
              </a:spcBef>
            </a:pPr>
            <a:endParaRPr lang="en-US" dirty="0" smtClean="0">
              <a:solidFill>
                <a:srgbClr val="002060"/>
              </a:solidFill>
            </a:endParaRPr>
          </a:p>
          <a:p>
            <a:pPr marL="0" lvl="1" eaLnBrk="1" hangingPunct="1">
              <a:spcBef>
                <a:spcPct val="0"/>
              </a:spcBef>
            </a:pPr>
            <a:endParaRPr lang="en-US" dirty="0" smtClean="0">
              <a:solidFill>
                <a:srgbClr val="002060"/>
              </a:solidFill>
            </a:endParaRPr>
          </a:p>
          <a:p>
            <a:pPr eaLnBrk="1" hangingPunct="1">
              <a:spcBef>
                <a:spcPct val="0"/>
              </a:spcBef>
            </a:pPr>
            <a:endParaRPr lang="en-US" dirty="0" smtClean="0"/>
          </a:p>
          <a:p>
            <a:pPr eaLnBrk="1" hangingPunct="1">
              <a:spcBef>
                <a:spcPct val="0"/>
              </a:spcBef>
            </a:pPr>
            <a:endParaRPr lang="en-US" dirty="0" smtClean="0"/>
          </a:p>
        </p:txBody>
      </p:sp>
      <p:sp>
        <p:nvSpPr>
          <p:cNvPr id="38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DAA8EB-3961-44BD-A7B6-32897C55D566}" type="slidenum">
              <a:rPr lang="en-US" smtClean="0"/>
              <a:pPr fontAlgn="base">
                <a:spcBef>
                  <a:spcPct val="0"/>
                </a:spcBef>
                <a:spcAft>
                  <a:spcPct val="0"/>
                </a:spcAft>
                <a:defRPr/>
              </a:pPr>
              <a:t>5</a:t>
            </a:fld>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a:t>
            </a:r>
            <a:r>
              <a:rPr lang="fr-CA" b="1" dirty="0" smtClean="0"/>
              <a:t> </a:t>
            </a:r>
            <a:r>
              <a:rPr lang="fr-CA" dirty="0" smtClean="0"/>
              <a:t>Voici certains sigles utilisés dans ce module et dans d’autres modules du PNAGF. »</a:t>
            </a:r>
            <a:endParaRPr lang="en-US" dirty="0" smtClean="0"/>
          </a:p>
        </p:txBody>
      </p:sp>
      <p:sp>
        <p:nvSpPr>
          <p:cNvPr id="4" name="Slide Number Placeholder 3"/>
          <p:cNvSpPr>
            <a:spLocks noGrp="1"/>
          </p:cNvSpPr>
          <p:nvPr>
            <p:ph type="sldNum" sz="quarter" idx="5"/>
          </p:nvPr>
        </p:nvSpPr>
        <p:spPr/>
        <p:txBody>
          <a:bodyPr/>
          <a:lstStyle/>
          <a:p>
            <a:pPr>
              <a:defRPr/>
            </a:pPr>
            <a:fld id="{B5ABA006-BAEB-48A0-86EC-7A82CA359EED}" type="slidenum">
              <a:rPr lang="en-US" smtClean="0"/>
              <a:pPr>
                <a:defRPr/>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Nous entrons dans la section portant sur le sommeil, la vigilance, le bien-être et la performance. »</a:t>
            </a:r>
            <a:endParaRPr lang="en-US" dirty="0" smtClean="0"/>
          </a:p>
          <a:p>
            <a:r>
              <a:rPr lang="fr-CA" dirty="0" smtClean="0"/>
              <a:t>_____________</a:t>
            </a:r>
            <a:endParaRPr lang="en-US" dirty="0" smtClean="0"/>
          </a:p>
          <a:p>
            <a:r>
              <a:rPr lang="fr-CA" b="1" dirty="0" smtClean="0"/>
              <a:t>Complément d’information : </a:t>
            </a:r>
            <a:endParaRPr lang="en-US" b="1" dirty="0" smtClean="0"/>
          </a:p>
          <a:p>
            <a:r>
              <a:rPr lang="fr-CA" dirty="0" smtClean="0"/>
              <a:t>Les objectifs d’apprentissage de cette section comprennent :</a:t>
            </a:r>
            <a:endParaRPr lang="en-US" dirty="0" smtClean="0"/>
          </a:p>
          <a:p>
            <a:r>
              <a:rPr lang="fr-CA" dirty="0" smtClean="0"/>
              <a:t>(S) Connaître les faits liés à l’importance du sommeil, de la vigilance et du bien-être pour les conducteurs de véhicules lourds.</a:t>
            </a:r>
            <a:endParaRPr lang="en-US" dirty="0" smtClean="0"/>
          </a:p>
          <a:p>
            <a:r>
              <a:rPr lang="fr-CA" dirty="0" smtClean="0"/>
              <a:t>(S) Connaître les définitions de la vigilance, du bien-être et de l’hygiène du sommeil. </a:t>
            </a:r>
            <a:endParaRPr lang="en-US" dirty="0" smtClean="0"/>
          </a:p>
          <a:p>
            <a:r>
              <a:rPr lang="fr-CA" dirty="0" smtClean="0"/>
              <a:t>(S) Connaître les relations entre le sommeil, la vigilance, la performance et le bonheur. </a:t>
            </a:r>
            <a:endParaRPr lang="en-US" dirty="0" smtClean="0"/>
          </a:p>
          <a:p>
            <a:r>
              <a:rPr lang="fr-CA" dirty="0" smtClean="0"/>
              <a:t>(A) Accorder de la valeur aux avantages personnels et aux avantages en matière de sécurité que procurent le sommeil, la vigilance et le bien-être.</a:t>
            </a:r>
            <a:endParaRPr lang="en-US" dirty="0" smtClean="0"/>
          </a:p>
          <a:p>
            <a:r>
              <a:rPr lang="fr-CA" dirty="0" smtClean="0"/>
              <a:t>(A) Accepter sa responsabilité personnelle dans la gestion de la vigilance.</a:t>
            </a:r>
            <a:endParaRPr lang="en-US" dirty="0" smtClean="0"/>
          </a:p>
          <a:p>
            <a:endParaRPr lang="fr-CA" dirty="0" smtClean="0"/>
          </a:p>
          <a:p>
            <a:r>
              <a:rPr lang="fr-CA" dirty="0" smtClean="0"/>
              <a:t>Cette section présente des notions d’ordre général visant à aider le conducteur à mesurer l’importance de la gestion de la fatigue, avant de passer à un contenu plus approfondi.</a:t>
            </a:r>
            <a:endParaRPr lang="en-US" dirty="0" smtClean="0"/>
          </a:p>
        </p:txBody>
      </p:sp>
      <p:sp>
        <p:nvSpPr>
          <p:cNvPr id="4" name="Slide Number Placeholder 3"/>
          <p:cNvSpPr>
            <a:spLocks noGrp="1"/>
          </p:cNvSpPr>
          <p:nvPr>
            <p:ph type="sldNum" sz="quarter" idx="5"/>
          </p:nvPr>
        </p:nvSpPr>
        <p:spPr/>
        <p:txBody>
          <a:bodyPr/>
          <a:lstStyle/>
          <a:p>
            <a:pPr>
              <a:defRPr/>
            </a:pPr>
            <a:fld id="{0F8A0565-A8DA-417E-B1D5-9A2342294085}" type="slidenum">
              <a:rPr lang="en-US" smtClean="0"/>
              <a:pPr>
                <a:defRPr/>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 sommeil est un besoin biologique. Par conséquent, le manque de sommeil a des conséquences biologiques sur la personne. Par contre, un sommeil réparateur a des effets bénéfiques sur les plans biologique et psychologique. »</a:t>
            </a:r>
            <a:endParaRPr lang="en-US" dirty="0" smtClean="0"/>
          </a:p>
          <a:p>
            <a:r>
              <a:rPr lang="fr-CA" dirty="0" smtClean="0"/>
              <a:t>__________________</a:t>
            </a:r>
            <a:endParaRPr lang="en-US" dirty="0" smtClean="0"/>
          </a:p>
          <a:p>
            <a:r>
              <a:rPr lang="fr-CA" b="1" dirty="0" smtClean="0"/>
              <a:t>Complément d’information : </a:t>
            </a:r>
            <a:r>
              <a:rPr lang="fr-CA" dirty="0" smtClean="0"/>
              <a:t>De récentes recherches ont grandement enrichi nos connaissances sur l’importance pour la santé d’une bonne nuit de sommeil. Nous n’avons indiqué que quelques-uns des problèmes de santé occasionnés par le manque de sommeil.</a:t>
            </a:r>
            <a:endParaRPr lang="en-US" dirty="0" smtClean="0"/>
          </a:p>
          <a:p>
            <a:endParaRPr lang="en-US" dirty="0" smtClean="0"/>
          </a:p>
          <a:p>
            <a:r>
              <a:rPr lang="fr-CA" dirty="0" smtClean="0"/>
              <a:t> </a:t>
            </a:r>
            <a:endParaRPr lang="en-US" dirty="0" smtClean="0"/>
          </a:p>
        </p:txBody>
      </p:sp>
      <p:sp>
        <p:nvSpPr>
          <p:cNvPr id="4" name="Slide Number Placeholder 3"/>
          <p:cNvSpPr>
            <a:spLocks noGrp="1"/>
          </p:cNvSpPr>
          <p:nvPr>
            <p:ph type="sldNum" sz="quarter" idx="5"/>
          </p:nvPr>
        </p:nvSpPr>
        <p:spPr/>
        <p:txBody>
          <a:bodyPr/>
          <a:lstStyle/>
          <a:p>
            <a:pPr>
              <a:defRPr/>
            </a:pPr>
            <a:fld id="{5FFEA701-8509-42CA-9BCE-1306CF308AFD}" type="slidenum">
              <a:rPr lang="en-US" smtClean="0"/>
              <a:pPr>
                <a:def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Nous mettons ici en évidence l’importance du sommeil, de la vigilance et du bien-être pour la sécurité. Les prochaines diapositives abordent les deux premiers points. »</a:t>
            </a:r>
            <a:endParaRPr lang="en-US" dirty="0" smtClean="0"/>
          </a:p>
          <a:p>
            <a:r>
              <a:rPr lang="fr-CA" dirty="0" smtClean="0"/>
              <a:t>________________</a:t>
            </a:r>
            <a:endParaRPr lang="en-US" dirty="0" smtClean="0"/>
          </a:p>
          <a:p>
            <a:r>
              <a:rPr lang="fr-CA" b="1" dirty="0" smtClean="0"/>
              <a:t>Complément d’information : </a:t>
            </a:r>
            <a:r>
              <a:rPr lang="fr-CA" dirty="0" smtClean="0"/>
              <a:t>L’information sur les accidents après endormissement au volant est tirée d’une étude du National Transportation </a:t>
            </a:r>
            <a:r>
              <a:rPr lang="fr-CA" dirty="0" err="1" smtClean="0"/>
              <a:t>Safety</a:t>
            </a:r>
            <a:r>
              <a:rPr lang="fr-CA" dirty="0" smtClean="0"/>
              <a:t> </a:t>
            </a:r>
            <a:r>
              <a:rPr lang="fr-CA" dirty="0" err="1" smtClean="0"/>
              <a:t>Board</a:t>
            </a:r>
            <a:r>
              <a:rPr lang="fr-CA" dirty="0" smtClean="0"/>
              <a:t> (NTSB) parue en 1990 (sujet traité plus tard dans ce module).</a:t>
            </a:r>
            <a:endParaRPr lang="en-US" dirty="0" smtClean="0"/>
          </a:p>
          <a:p>
            <a:endParaRPr lang="en-US" dirty="0" smtClean="0"/>
          </a:p>
          <a:p>
            <a:r>
              <a:rPr lang="fr-CA" dirty="0" smtClean="0"/>
              <a:t> </a:t>
            </a:r>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8A7DCDF7-6962-4B99-B031-5A42C1863C56}" type="slidenum">
              <a:rPr lang="en-US" smtClean="0"/>
              <a:pPr>
                <a:defRPr/>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diapositive définit la vigilance et le bien-être, et montre leurs liens avec un sommeil réparateur. »</a:t>
            </a:r>
            <a:endParaRPr lang="en-US" dirty="0" smtClean="0"/>
          </a:p>
        </p:txBody>
      </p:sp>
      <p:sp>
        <p:nvSpPr>
          <p:cNvPr id="4" name="Slide Number Placeholder 3"/>
          <p:cNvSpPr>
            <a:spLocks noGrp="1"/>
          </p:cNvSpPr>
          <p:nvPr>
            <p:ph type="sldNum" sz="quarter" idx="5"/>
          </p:nvPr>
        </p:nvSpPr>
        <p:spPr/>
        <p:txBody>
          <a:bodyPr/>
          <a:lstStyle/>
          <a:p>
            <a:pPr>
              <a:defRPr/>
            </a:pPr>
            <a:fld id="{2DCE7E2B-79F7-41EA-B0F9-C423601AC25C}" type="slidenum">
              <a:rPr lang="en-US" smtClean="0"/>
              <a:pPr>
                <a:defRPr/>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 schéma présente les deux principales raisons d’obtenir un sommeil réparateur. Un sommeil réparateur est crucial pour la vigilance... et la vigilance rend possible une bonne performance. Un sommeil réparateur est aussi crucial pour le bien-être… et le bien-être joue un rôle majeur dans le bonheur. »</a:t>
            </a:r>
            <a:endParaRPr lang="en-US" dirty="0" smtClean="0"/>
          </a:p>
          <a:p>
            <a:r>
              <a:rPr lang="fr-CA" dirty="0" smtClean="0"/>
              <a:t>_____________</a:t>
            </a:r>
            <a:endParaRPr lang="en-US" dirty="0" smtClean="0"/>
          </a:p>
          <a:p>
            <a:r>
              <a:rPr lang="fr-CA" b="1" dirty="0" smtClean="0"/>
              <a:t>Complément d’information : </a:t>
            </a:r>
            <a:r>
              <a:rPr lang="fr-CA" dirty="0" smtClean="0">
                <a:latin typeface="Times New Roman" pitchFamily="18" charset="0"/>
                <a:ea typeface="Calibri" pitchFamily="34" charset="0"/>
                <a:cs typeface="Times New Roman" pitchFamily="18" charset="0"/>
              </a:rPr>
              <a:t>L</a:t>
            </a:r>
            <a:r>
              <a:rPr lang="fr-CA" dirty="0" smtClean="0">
                <a:latin typeface="+mj-lt"/>
                <a:ea typeface="Calibri" pitchFamily="34" charset="0"/>
                <a:cs typeface="Times New Roman" pitchFamily="18" charset="0"/>
              </a:rPr>
              <a:t>a recherche démontre les liens étroits entre sommeil réparateur et vigilance, performance et bien-être. Le rapport avec le bien-être est plus subjectif. Cependant, pour la majorité des gens, le bien-être ou le bonheur découle en partie d’une bonne santé et d’un travail bien fait.</a:t>
            </a:r>
            <a:endParaRPr lang="en-US" dirty="0" smtClean="0">
              <a:latin typeface="+mj-lt"/>
            </a:endParaRPr>
          </a:p>
          <a:p>
            <a:r>
              <a:rPr lang="fr-CA" dirty="0" smtClean="0">
                <a:latin typeface="+mj-lt"/>
              </a:rPr>
              <a:t> </a:t>
            </a:r>
            <a:endParaRPr lang="en-US" dirty="0" smtClean="0">
              <a:latin typeface="+mj-lt"/>
            </a:endParaRPr>
          </a:p>
          <a:p>
            <a:pPr eaLnBrk="1" hangingPunct="1">
              <a:spcBef>
                <a:spcPct val="0"/>
              </a:spcBef>
            </a:pPr>
            <a:endParaRPr lang="en-US" sz="1600" dirty="0" smtClean="0"/>
          </a:p>
          <a:p>
            <a:pPr eaLnBrk="1" hangingPunct="1">
              <a:spcBef>
                <a:spcPct val="0"/>
              </a:spcBef>
            </a:pPr>
            <a:r>
              <a:rPr lang="en-US" sz="1600" dirty="0" smtClean="0"/>
              <a:t> </a:t>
            </a:r>
            <a:endParaRPr lang="en-US" dirty="0" smtClean="0"/>
          </a:p>
        </p:txBody>
      </p:sp>
      <p:sp>
        <p:nvSpPr>
          <p:cNvPr id="4" name="Slide Number Placeholder 3"/>
          <p:cNvSpPr>
            <a:spLocks noGrp="1"/>
          </p:cNvSpPr>
          <p:nvPr>
            <p:ph type="sldNum" sz="quarter" idx="5"/>
          </p:nvPr>
        </p:nvSpPr>
        <p:spPr/>
        <p:txBody>
          <a:bodyPr/>
          <a:lstStyle/>
          <a:p>
            <a:pPr>
              <a:defRPr/>
            </a:pPr>
            <a:fld id="{36CC0194-DDFB-45FD-9D40-E546BAB7D627}" type="slidenum">
              <a:rPr lang="en-US" smtClean="0"/>
              <a:pPr>
                <a:defRPr/>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a:t>
            </a:r>
            <a:r>
              <a:rPr lang="fr-CA" b="0" dirty="0" smtClean="0"/>
              <a:t> « </a:t>
            </a:r>
            <a:r>
              <a:rPr lang="fr-CA" dirty="0" smtClean="0"/>
              <a:t>La dernière diapositive de l’introduction nomme les défis auxquels les conducteurs de véhicules lourds doivent faire face. Chaque conducteur a la responsabilité de relever ces défis en gérant de façon judicieuse son sommeil, sa santé et son mode de vie. Nous appelons cela l’hygiène du sommeil, qui dépend entièrement de la gestion de soi. »</a:t>
            </a:r>
            <a:endParaRPr lang="en-US" dirty="0" smtClean="0"/>
          </a:p>
          <a:p>
            <a:r>
              <a:rPr lang="fr-CA" dirty="0" smtClean="0"/>
              <a:t>_____________</a:t>
            </a:r>
            <a:endParaRPr lang="en-US" dirty="0" smtClean="0"/>
          </a:p>
          <a:p>
            <a:r>
              <a:rPr lang="fr-CA" b="1" dirty="0" smtClean="0">
                <a:latin typeface="+mj-lt"/>
              </a:rPr>
              <a:t>Complément d’information : </a:t>
            </a:r>
            <a:r>
              <a:rPr lang="fr-CA" dirty="0" smtClean="0">
                <a:latin typeface="+mj-lt"/>
                <a:ea typeface="Calibri" pitchFamily="34" charset="0"/>
                <a:cs typeface="Times New Roman" pitchFamily="18" charset="0"/>
              </a:rPr>
              <a:t>Les termes</a:t>
            </a:r>
            <a:r>
              <a:rPr lang="fr-CA" i="1" dirty="0" smtClean="0">
                <a:latin typeface="+mj-lt"/>
                <a:ea typeface="Calibri" pitchFamily="34" charset="0"/>
                <a:cs typeface="Times New Roman" pitchFamily="18" charset="0"/>
              </a:rPr>
              <a:t> hygiène du sommeil</a:t>
            </a:r>
            <a:r>
              <a:rPr lang="fr-CA" dirty="0" smtClean="0">
                <a:latin typeface="+mj-lt"/>
                <a:ea typeface="Calibri" pitchFamily="34" charset="0"/>
                <a:cs typeface="Times New Roman" pitchFamily="18" charset="0"/>
              </a:rPr>
              <a:t> et </a:t>
            </a:r>
            <a:r>
              <a:rPr lang="fr-CA" i="1" dirty="0" smtClean="0">
                <a:latin typeface="+mj-lt"/>
                <a:ea typeface="Calibri" pitchFamily="34" charset="0"/>
                <a:cs typeface="Times New Roman" pitchFamily="18" charset="0"/>
              </a:rPr>
              <a:t>gestion de la fatigue</a:t>
            </a:r>
            <a:r>
              <a:rPr lang="fr-CA" dirty="0" smtClean="0">
                <a:latin typeface="+mj-lt"/>
                <a:ea typeface="Calibri" pitchFamily="34" charset="0"/>
                <a:cs typeface="Times New Roman" pitchFamily="18" charset="0"/>
              </a:rPr>
              <a:t> sont presque synonymes. L’emploi ici d’</a:t>
            </a:r>
            <a:r>
              <a:rPr lang="fr-CA" i="1" dirty="0" smtClean="0">
                <a:latin typeface="+mj-lt"/>
                <a:ea typeface="Calibri" pitchFamily="34" charset="0"/>
                <a:cs typeface="Times New Roman" pitchFamily="18" charset="0"/>
              </a:rPr>
              <a:t>hygiène du sommeil</a:t>
            </a:r>
            <a:r>
              <a:rPr lang="fr-CA" dirty="0" smtClean="0">
                <a:latin typeface="+mj-lt"/>
                <a:ea typeface="Calibri" pitchFamily="34" charset="0"/>
                <a:cs typeface="Times New Roman" pitchFamily="18" charset="0"/>
              </a:rPr>
              <a:t> concerne surtout le style de vie personnel, alors que </a:t>
            </a:r>
            <a:r>
              <a:rPr lang="fr-CA" i="1" dirty="0" smtClean="0">
                <a:latin typeface="+mj-lt"/>
                <a:ea typeface="Calibri" pitchFamily="34" charset="0"/>
                <a:cs typeface="Times New Roman" pitchFamily="18" charset="0"/>
              </a:rPr>
              <a:t>gestion de la fatigue</a:t>
            </a:r>
            <a:r>
              <a:rPr lang="fr-CA" dirty="0" smtClean="0">
                <a:latin typeface="+mj-lt"/>
                <a:ea typeface="Calibri" pitchFamily="34" charset="0"/>
                <a:cs typeface="Times New Roman" pitchFamily="18" charset="0"/>
              </a:rPr>
              <a:t> vise en particulier les opérations de transport. Ces notions</a:t>
            </a:r>
            <a:r>
              <a:rPr lang="fr-CA" baseline="0" dirty="0" smtClean="0">
                <a:latin typeface="+mj-lt"/>
                <a:ea typeface="Calibri" pitchFamily="34" charset="0"/>
                <a:cs typeface="Times New Roman" pitchFamily="18" charset="0"/>
              </a:rPr>
              <a:t> </a:t>
            </a:r>
            <a:r>
              <a:rPr lang="fr-CA" dirty="0" smtClean="0">
                <a:latin typeface="+mj-lt"/>
                <a:ea typeface="Calibri" pitchFamily="34" charset="0"/>
                <a:cs typeface="Times New Roman" pitchFamily="18" charset="0"/>
              </a:rPr>
              <a:t>supposent une autogestion du comportement. </a:t>
            </a:r>
            <a:endParaRPr lang="en-US" dirty="0" smtClean="0">
              <a:latin typeface="+mj-lt"/>
            </a:endParaRPr>
          </a:p>
          <a:p>
            <a:r>
              <a:rPr lang="fr-CA" dirty="0" smtClean="0"/>
              <a:t> </a:t>
            </a:r>
            <a:endParaRPr lang="en-US" dirty="0" smtClean="0"/>
          </a:p>
          <a:p>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79218B6D-5863-4E7F-B867-8AD988DADC48}" type="slidenum">
              <a:rPr lang="en-US" smtClean="0"/>
              <a:pPr>
                <a:defRPr/>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leçon 1 du module 3 couvre les caractéristiques de la fatigue et des accidents causés par la fatigue. Les sujets traités sont la définition de la fatigue, les caractéristiques de la fatigue et les accidents liés à la fatigue. »</a:t>
            </a:r>
            <a:endParaRPr lang="en-US" dirty="0" smtClean="0"/>
          </a:p>
          <a:p>
            <a:r>
              <a:rPr lang="fr-CA" dirty="0" smtClean="0"/>
              <a:t> </a:t>
            </a:r>
            <a:endParaRPr lang="en-US" dirty="0" smtClean="0"/>
          </a:p>
        </p:txBody>
      </p:sp>
      <p:sp>
        <p:nvSpPr>
          <p:cNvPr id="4" name="Slide Number Placeholder 3"/>
          <p:cNvSpPr>
            <a:spLocks noGrp="1"/>
          </p:cNvSpPr>
          <p:nvPr>
            <p:ph type="sldNum" sz="quarter" idx="5"/>
          </p:nvPr>
        </p:nvSpPr>
        <p:spPr/>
        <p:txBody>
          <a:bodyPr/>
          <a:lstStyle/>
          <a:p>
            <a:pPr>
              <a:defRPr/>
            </a:pPr>
            <a:fld id="{7CEF915A-62FF-494A-B7EE-CE7A939E7511}" type="slidenum">
              <a:rPr lang="en-US" smtClean="0"/>
              <a:pPr>
                <a:defRPr/>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On trouve ici les sujets traités dans la section “Qu’est-ce que la fatigue?” »</a:t>
            </a:r>
            <a:endParaRPr lang="en-US" dirty="0" smtClean="0"/>
          </a:p>
          <a:p>
            <a:r>
              <a:rPr lang="fr-CA" dirty="0" smtClean="0"/>
              <a:t>_____________</a:t>
            </a:r>
            <a:endParaRPr lang="en-US" dirty="0" smtClean="0"/>
          </a:p>
          <a:p>
            <a:r>
              <a:rPr lang="fr-CA" b="1" dirty="0" smtClean="0"/>
              <a:t>Complément d’information : </a:t>
            </a:r>
            <a:endParaRPr lang="en-US" b="1" dirty="0" smtClean="0"/>
          </a:p>
          <a:p>
            <a:r>
              <a:rPr lang="fr-CA" dirty="0" smtClean="0"/>
              <a:t>Les objectifs d’apprentissage de cette section sont :</a:t>
            </a:r>
            <a:endParaRPr lang="en-US" dirty="0" smtClean="0"/>
          </a:p>
          <a:p>
            <a:r>
              <a:rPr lang="fr-CA" dirty="0" smtClean="0"/>
              <a:t>(S) Connaître les éléments qui caractérisent la fatigue (« La fatigue provoque... »).</a:t>
            </a:r>
            <a:endParaRPr lang="en-US" dirty="0" smtClean="0"/>
          </a:p>
          <a:p>
            <a:r>
              <a:rPr lang="fr-CA" dirty="0" smtClean="0"/>
              <a:t>(S) Connaître la différence entre </a:t>
            </a:r>
            <a:r>
              <a:rPr lang="fr-CA" i="1" dirty="0" smtClean="0"/>
              <a:t>fatigue interne </a:t>
            </a:r>
            <a:r>
              <a:rPr lang="fr-CA" dirty="0" smtClean="0"/>
              <a:t>et </a:t>
            </a:r>
            <a:r>
              <a:rPr lang="fr-CA" i="1" dirty="0" smtClean="0"/>
              <a:t>fatigue liée à la tâche.</a:t>
            </a:r>
            <a:endParaRPr lang="en-US" dirty="0" smtClean="0"/>
          </a:p>
          <a:p>
            <a:r>
              <a:rPr lang="fr-CA" dirty="0" smtClean="0"/>
              <a:t>(S) Connaître des exemples de facteurs internes et liés à la tâche qui ont une influence sur la fatigue.</a:t>
            </a:r>
            <a:endParaRPr lang="en-US" dirty="0" smtClean="0"/>
          </a:p>
          <a:p>
            <a:r>
              <a:rPr lang="fr-CA" dirty="0" smtClean="0"/>
              <a:t>(A) Considérer le sommeil comme principal antidote à la fatigue.</a:t>
            </a:r>
            <a:endParaRPr lang="en-US" dirty="0" smtClean="0"/>
          </a:p>
          <a:p>
            <a:r>
              <a:rPr lang="fr-CA" dirty="0" smtClean="0"/>
              <a:t> </a:t>
            </a:r>
            <a:endParaRPr lang="en-US" dirty="0" smtClean="0"/>
          </a:p>
          <a:p>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C75E9B7F-0680-4C32-A391-1F1AA2B42022}" type="slidenum">
              <a:rPr lang="en-US" smtClean="0"/>
              <a:pPr>
                <a:defRPr/>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fatigue se manifeste de différentes façons, comme le montre cette diapositive. Une baisse de la vigilance et une diminution de l’attention à l’environnement sont les principales préoccupations au regard de la conduite. La diminution de l’attention à l’environnement est aussi appelée baisse de la vigilance. »</a:t>
            </a:r>
            <a:endParaRPr lang="en-US" dirty="0" smtClean="0"/>
          </a:p>
          <a:p>
            <a:r>
              <a:rPr lang="fr-CA" dirty="0" smtClean="0"/>
              <a:t>_____________</a:t>
            </a:r>
            <a:endParaRPr lang="en-US" dirty="0" smtClean="0"/>
          </a:p>
          <a:p>
            <a:r>
              <a:rPr lang="fr-CA" b="1" dirty="0" smtClean="0"/>
              <a:t>Complément d’information : </a:t>
            </a:r>
            <a:r>
              <a:rPr lang="fr-CA" dirty="0" smtClean="0"/>
              <a:t>Définir la fatigue avec précision est difficile en raison de ses nombreux symptômes et causes. Néanmoins, ses traits prédominants sont : un manque de vigilance, une sensation de somnolence et le risque de s’endormir qui en résulte. </a:t>
            </a:r>
            <a:endParaRPr lang="en-US" dirty="0" smtClean="0"/>
          </a:p>
          <a:p>
            <a:r>
              <a:rPr lang="fr-CA" dirty="0" smtClean="0"/>
              <a:t> </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DF8D5FDC-15CA-477F-B3E0-BFE2C5A1360E}" type="slidenum">
              <a:rPr lang="en-US" smtClean="0"/>
              <a:pPr>
                <a:defRPr/>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b="1" dirty="0" smtClean="0"/>
              <a:t>Narration :</a:t>
            </a:r>
            <a:r>
              <a:rPr lang="fr-FR" b="0" dirty="0" smtClean="0"/>
              <a:t> « </a:t>
            </a:r>
            <a:r>
              <a:rPr lang="fr-CA" dirty="0" smtClean="0"/>
              <a:t>Les attitudes sont notre état d’esprit à l’égard des choses. Elles peuvent être bonnes ou mauvaises. Le fait d’avoir une bonne attitude à l’égard de la gestion de la fatigue est probablement tout aussi important que d’acquérir une connaissance du sujet. Au terme de ce module, vous devrez considérer le sommeil, la vigilance et le bien-être comme des facteurs déterminants de la performance au volant, de la sécurité et du bonheur. De plus, vous devrez vous engager à former et à encadrer les conducteurs de manière à soutenir la santé et la vigilance. »</a:t>
            </a:r>
            <a:endParaRPr lang="fr-FR" dirty="0" smtClean="0"/>
          </a:p>
          <a:p>
            <a:pPr eaLnBrk="1" hangingPunct="1">
              <a:spcBef>
                <a:spcPct val="0"/>
              </a:spcBef>
            </a:pPr>
            <a:endParaRPr lang="fr-FR" dirty="0" smtClean="0"/>
          </a:p>
          <a:p>
            <a:pPr eaLnBrk="1" hangingPunct="1">
              <a:spcBef>
                <a:spcPct val="0"/>
              </a:spcBef>
            </a:pPr>
            <a:endParaRPr lang="en-US" dirty="0" smtClean="0"/>
          </a:p>
        </p:txBody>
      </p:sp>
      <p:sp>
        <p:nvSpPr>
          <p:cNvPr id="40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3FFDE5-257C-45C4-81E0-50AD35E23493}"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fatigue présente de nombreux symptômes, mais elle a aussi de nombreuses causes. La différence entre fatigue interne et fatigue liée à la tâche est présentée ici. Cette distinction est utile pour comprendre les nombreux facteurs affectant le</a:t>
            </a:r>
            <a:r>
              <a:rPr lang="fr-CA" baseline="0" dirty="0" smtClean="0"/>
              <a:t> niveau de</a:t>
            </a:r>
            <a:r>
              <a:rPr lang="fr-CA" dirty="0" smtClean="0"/>
              <a:t> fatigue et la vigilance. »</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EE6B1392-2B34-4BE3-A99F-DD92059BF079}" type="slidenum">
              <a:rPr lang="en-US" smtClean="0"/>
              <a:pPr>
                <a:defRPr/>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diapositive présente les facteurs internes et les facteurs liés à la tâche qui ont une influence sur la vigilance. Les facteurs internes comprennent la sensibilité individuelle à la fatigue, la quantité de sommeil, l’heure du jour, le temps d’éveil, les stimulants comme la caféine et d’autres drogues, la santé globale et l’humeur. Les facteurs liés à la tâche comprennent le temps passé à la tâche (comme les heures de conduite), la complexité de la tâche et sa monotonie. Tous ces facteurs affectent la vigilance, qui affecte à son tour l’attention à l’environnement et la performance de conduite. »</a:t>
            </a:r>
            <a:endParaRPr lang="en-US" dirty="0" smtClean="0"/>
          </a:p>
          <a:p>
            <a:r>
              <a:rPr lang="fr-CA" dirty="0" smtClean="0"/>
              <a:t>_____________</a:t>
            </a:r>
            <a:endParaRPr lang="en-US" dirty="0" smtClean="0"/>
          </a:p>
          <a:p>
            <a:r>
              <a:rPr lang="fr-CA" b="1" dirty="0" smtClean="0"/>
              <a:t>Note au formateur : </a:t>
            </a:r>
            <a:r>
              <a:rPr lang="fr-CA" dirty="0" smtClean="0"/>
              <a:t>Figure adaptée de </a:t>
            </a:r>
            <a:r>
              <a:rPr lang="fr-CA" dirty="0" err="1" smtClean="0"/>
              <a:t>Thiffault</a:t>
            </a:r>
            <a:r>
              <a:rPr lang="fr-CA" dirty="0" smtClean="0"/>
              <a:t> (2011). La majorité des facteurs listés seront traités plus en détail dans les diapositives qui suivent. Pour stimuler la discussion et la réflexion, vous pourriez demander aux participants quels facteurs listés les touchent le plus, et lequel ou lesquels les concernent le moins.</a:t>
            </a:r>
            <a:endParaRPr lang="en-US" dirty="0" smtClean="0"/>
          </a:p>
          <a:p>
            <a:r>
              <a:rPr lang="fr-CA" dirty="0" smtClean="0"/>
              <a:t> </a:t>
            </a:r>
            <a:endParaRPr lang="en-US" dirty="0" smtClean="0"/>
          </a:p>
          <a:p>
            <a:pPr eaLnBrk="1" hangingPunct="1">
              <a:spcBef>
                <a:spcPct val="0"/>
              </a:spcBef>
            </a:pPr>
            <a:endParaRPr lang="en-US" dirty="0" smtClean="0"/>
          </a:p>
          <a:p>
            <a:pPr eaLnBrk="1" hangingPunct="1">
              <a:spcBef>
                <a:spcPct val="0"/>
              </a:spcBef>
            </a:pP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6E4EFE3D-6E63-4573-838D-A2E50402C5D6}" type="slidenum">
              <a:rPr lang="en-US" smtClean="0"/>
              <a:pPr>
                <a:defRPr/>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diapositive met en évidence la relation de base entre sommeil et vigilance, et entre vigilance et performance de conduite. D’autres facteurs entrent en jeu, mais un bon sommeil est la meilleure arme pour prévenir et combattre la fatigue. »</a:t>
            </a:r>
            <a:endParaRPr lang="en-US" dirty="0" smtClean="0"/>
          </a:p>
          <a:p>
            <a:r>
              <a:rPr lang="fr-CA" dirty="0" smtClean="0"/>
              <a:t>_____________</a:t>
            </a:r>
            <a:endParaRPr lang="en-US" dirty="0" smtClean="0"/>
          </a:p>
          <a:p>
            <a:r>
              <a:rPr lang="fr-CA" b="1" dirty="0" smtClean="0"/>
              <a:t>Contrôle facultatif des connaissances : </a:t>
            </a:r>
          </a:p>
          <a:p>
            <a:r>
              <a:rPr lang="fr-CA" dirty="0" smtClean="0"/>
              <a:t>Q : Quelles sont les deux principales catégories de fatigue?</a:t>
            </a:r>
            <a:endParaRPr lang="en-US" dirty="0" smtClean="0"/>
          </a:p>
          <a:p>
            <a:r>
              <a:rPr lang="fr-CA" dirty="0" smtClean="0"/>
              <a:t>R : Interne (ou liée au sommeil) et liée à la tâche (aussi appelée liée à l’activité).</a:t>
            </a:r>
            <a:endParaRPr lang="en-US" dirty="0" smtClean="0"/>
          </a:p>
          <a:p>
            <a:r>
              <a:rPr lang="fr-CA" dirty="0" smtClean="0"/>
              <a:t> </a:t>
            </a:r>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A13FFE1A-F792-4ACE-B5F9-DB6E340DA155}" type="slidenum">
              <a:rPr lang="en-US" smtClean="0"/>
              <a:pPr>
                <a:defRPr/>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p:nvPr>
        </p:nvSpPr>
        <p:spPr bwMode="auto">
          <a:noFill/>
          <a:ln>
            <a:solidFill>
              <a:srgbClr val="000000"/>
            </a:solidFill>
            <a:miter lim="800000"/>
            <a:headEnd/>
            <a:tailEnd/>
          </a:ln>
        </p:spPr>
      </p:sp>
      <p:sp>
        <p:nvSpPr>
          <p:cNvPr id="328707"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normAutofit fontScale="92500"/>
          </a:bodyPr>
          <a:lstStyle/>
          <a:p>
            <a:pPr>
              <a:defRPr/>
            </a:pPr>
            <a:r>
              <a:rPr lang="fr-CA" b="1" dirty="0" smtClean="0"/>
              <a:t>Narration : </a:t>
            </a:r>
            <a:r>
              <a:rPr lang="fr-CA" b="0" dirty="0" smtClean="0"/>
              <a:t>« </a:t>
            </a:r>
            <a:r>
              <a:rPr lang="fr-CA" dirty="0" smtClean="0"/>
              <a:t>On trouve ici les sujets traités dans la section “Les caractéristiques de la fatigue”. »</a:t>
            </a:r>
            <a:endParaRPr lang="en-US" dirty="0" smtClean="0"/>
          </a:p>
          <a:p>
            <a:pPr>
              <a:defRPr/>
            </a:pPr>
            <a:r>
              <a:rPr lang="fr-CA" dirty="0" smtClean="0"/>
              <a:t>_____________</a:t>
            </a:r>
            <a:endParaRPr lang="en-US" dirty="0" smtClean="0"/>
          </a:p>
          <a:p>
            <a:pPr>
              <a:defRPr/>
            </a:pPr>
            <a:r>
              <a:rPr lang="fr-CA" b="1" dirty="0" smtClean="0"/>
              <a:t>Complément d’information : </a:t>
            </a:r>
            <a:endParaRPr lang="en-US" b="1" dirty="0" smtClean="0"/>
          </a:p>
          <a:p>
            <a:pPr>
              <a:defRPr/>
            </a:pPr>
            <a:r>
              <a:rPr lang="fr-CA" dirty="0" smtClean="0"/>
              <a:t>Les objectifs d’apprentissage de cette section sont :</a:t>
            </a:r>
            <a:endParaRPr lang="en-US" dirty="0" smtClean="0"/>
          </a:p>
          <a:p>
            <a:pPr>
              <a:defRPr/>
            </a:pPr>
            <a:r>
              <a:rPr lang="fr-CA" dirty="0" smtClean="0"/>
              <a:t>(S) Faire la différence entre fatigue aiguë (à court terme, quotidienne) et fatigue chronique (à long terme).</a:t>
            </a:r>
            <a:endParaRPr lang="en-US" dirty="0" smtClean="0"/>
          </a:p>
          <a:p>
            <a:pPr>
              <a:defRPr/>
            </a:pPr>
            <a:r>
              <a:rPr lang="fr-CA" dirty="0" smtClean="0"/>
              <a:t>(S) Reconnaître les signes et symptômes généraux précurseurs de la fatigue mentale et physique.</a:t>
            </a:r>
            <a:endParaRPr lang="en-US" dirty="0" smtClean="0"/>
          </a:p>
          <a:p>
            <a:pPr>
              <a:defRPr/>
            </a:pPr>
            <a:r>
              <a:rPr lang="fr-CA" dirty="0" smtClean="0"/>
              <a:t>(S) Connaître les lacunes des autoévaluations subjectives (par exemple, beaucoup de conducteurs ne se sentent pas somnolents avant de s’endormir et ne peuvent anticiper cet état).</a:t>
            </a:r>
            <a:endParaRPr lang="en-US" dirty="0" smtClean="0"/>
          </a:p>
          <a:p>
            <a:pPr>
              <a:defRPr/>
            </a:pPr>
            <a:r>
              <a:rPr lang="fr-CA" dirty="0" smtClean="0"/>
              <a:t>(S) Connaître les signes objectifs précis de la fatigue au volant.</a:t>
            </a:r>
            <a:endParaRPr lang="en-US" dirty="0" smtClean="0"/>
          </a:p>
          <a:p>
            <a:pPr>
              <a:defRPr/>
            </a:pPr>
            <a:r>
              <a:rPr lang="fr-CA" dirty="0" smtClean="0"/>
              <a:t>(S) Connaître les effets de la fatigue sur la performance, ses effets sur la santé et les signes quotidiens d’un manque de sommeil (ou de l’accumulation d’une dette de sommeil).</a:t>
            </a:r>
            <a:endParaRPr lang="en-US" dirty="0" smtClean="0"/>
          </a:p>
          <a:p>
            <a:pPr>
              <a:defRPr/>
            </a:pPr>
            <a:r>
              <a:rPr lang="fr-CA" dirty="0" smtClean="0"/>
              <a:t>(A) Mesurer l’importance des signes précurseurs de la fatigue sur la santé et la sécurité.</a:t>
            </a:r>
            <a:endParaRPr lang="en-US" dirty="0" smtClean="0"/>
          </a:p>
          <a:p>
            <a:pPr>
              <a:defRPr/>
            </a:pPr>
            <a:r>
              <a:rPr lang="fr-CA" dirty="0" smtClean="0"/>
              <a:t>(C) Reconnaître les signes quotidiens d’un manque de sommeil chronique.</a:t>
            </a:r>
            <a:endParaRPr lang="en-US" dirty="0" smtClean="0"/>
          </a:p>
          <a:p>
            <a:pPr>
              <a:defRPr/>
            </a:pPr>
            <a:r>
              <a:rPr lang="fr-CA" dirty="0" smtClean="0"/>
              <a:t>(S) Connaître les définitions de </a:t>
            </a:r>
            <a:r>
              <a:rPr lang="fr-CA" i="1" dirty="0" smtClean="0"/>
              <a:t>manque de sommeil</a:t>
            </a:r>
            <a:r>
              <a:rPr lang="fr-CA" dirty="0" smtClean="0"/>
              <a:t>, </a:t>
            </a:r>
            <a:r>
              <a:rPr lang="fr-CA" i="1" dirty="0" smtClean="0"/>
              <a:t>dette de sommeil</a:t>
            </a:r>
            <a:r>
              <a:rPr lang="fr-CA" dirty="0" smtClean="0"/>
              <a:t> et </a:t>
            </a:r>
            <a:r>
              <a:rPr lang="fr-CA" i="1" dirty="0" smtClean="0"/>
              <a:t>récupération</a:t>
            </a:r>
            <a:r>
              <a:rPr lang="fr-CA" dirty="0" smtClean="0"/>
              <a:t>.</a:t>
            </a:r>
            <a:endParaRPr lang="en-US" dirty="0" smtClean="0"/>
          </a:p>
          <a:p>
            <a:pPr>
              <a:defRPr/>
            </a:pPr>
            <a:r>
              <a:rPr lang="fr-CA" dirty="0" smtClean="0"/>
              <a:t>(S) Connaître les avantages cumulatifs de plusieurs nuits de sommeil réparateur.</a:t>
            </a:r>
            <a:endParaRPr lang="en-US" dirty="0" smtClean="0"/>
          </a:p>
          <a:p>
            <a:pPr>
              <a:defRPr/>
            </a:pPr>
            <a:r>
              <a:rPr lang="fr-CA" dirty="0" smtClean="0"/>
              <a:t>(C) Utiliser ses connaissances des caractéristiques de la fatigue pour gérer sa propre fatigue.</a:t>
            </a:r>
            <a:endParaRPr lang="en-US" dirty="0" smtClean="0"/>
          </a:p>
          <a:p>
            <a:pPr>
              <a:defRPr/>
            </a:pPr>
            <a:r>
              <a:rPr lang="fr-CA" dirty="0" smtClean="0"/>
              <a:t> </a:t>
            </a:r>
            <a:endParaRPr lang="en-US" dirty="0"/>
          </a:p>
        </p:txBody>
      </p:sp>
      <p:sp>
        <p:nvSpPr>
          <p:cNvPr id="4" name="Slide Number Placeholder 3"/>
          <p:cNvSpPr>
            <a:spLocks noGrp="1"/>
          </p:cNvSpPr>
          <p:nvPr>
            <p:ph type="sldNum" sz="quarter" idx="5"/>
          </p:nvPr>
        </p:nvSpPr>
        <p:spPr/>
        <p:txBody>
          <a:bodyPr/>
          <a:lstStyle/>
          <a:p>
            <a:pPr>
              <a:defRPr/>
            </a:pPr>
            <a:fld id="{955F3D78-2736-48D5-B79F-5C9EB6456669}" type="slidenum">
              <a:rPr lang="en-US" smtClean="0"/>
              <a:pPr>
                <a:defRPr/>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gestion de la fatigue implique de traiter la fatigue aiguë, qu’on appelle aussi fatigue à court terme ou quotidienne, et de réduire la fatigue chronique, ou fatigue à long terme. Ce sont nos comportements au quotidien, bons ou mauvais, qui entraînent des conséquences à long terme, bonnes ou mauvaises. »</a:t>
            </a:r>
            <a:endParaRPr lang="en-US" dirty="0" smtClean="0"/>
          </a:p>
          <a:p>
            <a:r>
              <a:rPr lang="fr-CA" dirty="0" smtClean="0"/>
              <a:t> </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C863630D-4939-40DB-9E48-A6F46E589223}" type="slidenum">
              <a:rPr lang="en-US" smtClean="0"/>
              <a:pPr>
                <a:defRPr/>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diapositive et la suivante donnent une liste plus détaillée des signes et symptômes de la fatigue. Ce sont la perte de vigilance et d’attention, les pensées vagabondes ou qui s’égarent, de mauvais réflexes avec des réactions lentes, l’altération du jugement et la perte de motivation. »</a:t>
            </a:r>
            <a:endParaRPr lang="en-US" dirty="0" smtClean="0">
              <a:solidFill>
                <a:srgbClr val="002060"/>
              </a:solidFill>
            </a:endParaRPr>
          </a:p>
          <a:p>
            <a:pPr eaLnBrk="1" hangingPunct="1">
              <a:spcBef>
                <a:spcPct val="0"/>
              </a:spcBef>
            </a:pP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983D1998-5D7F-4FF0-97DF-4930CA702809}" type="slidenum">
              <a:rPr lang="en-US" smtClean="0"/>
              <a:pPr>
                <a:defRPr/>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quatre signes et symptômes supplémentaires de fatigue. La réduction du champ de vision signifie que les conducteurs fatigués passent moins de temps que les conducteurs vigilants à regarder dans leurs rétroviseurs. </a:t>
            </a:r>
          </a:p>
          <a:p>
            <a:r>
              <a:rPr lang="fr-CA" dirty="0" smtClean="0"/>
              <a:t>À propos des effets de la fatigue sur les tâches physiques, des études de l’armée américaine ont montré que les soldats privés de sommeil peuvent toujours pointer un fusil et toucher une cible avec précision, mais qu’ils sont susceptibles de choisir la mauvaise cible. De nombreux accidents de “tirs amis” en temps de guerre sont liés à la fatigue des soldats. »</a:t>
            </a:r>
            <a:endParaRPr lang="en-US" dirty="0" smtClean="0"/>
          </a:p>
        </p:txBody>
      </p:sp>
      <p:sp>
        <p:nvSpPr>
          <p:cNvPr id="4" name="Slide Number Placeholder 3"/>
          <p:cNvSpPr>
            <a:spLocks noGrp="1"/>
          </p:cNvSpPr>
          <p:nvPr>
            <p:ph type="sldNum" sz="quarter" idx="5"/>
          </p:nvPr>
        </p:nvSpPr>
        <p:spPr/>
        <p:txBody>
          <a:bodyPr/>
          <a:lstStyle/>
          <a:p>
            <a:pPr>
              <a:defRPr/>
            </a:pPr>
            <a:fld id="{7BE38865-B1C7-4A65-8558-5C538A71AABD}" type="slidenum">
              <a:rPr lang="en-US" smtClean="0"/>
              <a:pPr>
                <a:defRPr/>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baseline="0" dirty="0" smtClean="0"/>
              <a:t>« </a:t>
            </a:r>
            <a:r>
              <a:rPr lang="fr-CA" dirty="0" smtClean="0"/>
              <a:t>Pour faire comprendre la différence entre les évaluations subjectives et les évaluations objectives de la fatigue, nous vous présentons les conclusions de trois études. Cette diapositive présente les conclusions d’une étude conjointe des États-Unis et du Canada sur la vigilance et la fatigue des conducteurs. L’étude a démontré que la corrélation entre les autoévaluations et les mesures objectives de la fatigue était faible. »</a:t>
            </a:r>
            <a:endParaRPr lang="en-US" dirty="0" smtClean="0"/>
          </a:p>
          <a:p>
            <a:r>
              <a:rPr lang="fr-CA" dirty="0" smtClean="0"/>
              <a:t>______________</a:t>
            </a:r>
            <a:endParaRPr lang="en-US" dirty="0" smtClean="0"/>
          </a:p>
          <a:p>
            <a:r>
              <a:rPr lang="fr-CA" b="1" dirty="0" smtClean="0"/>
              <a:t>Étude citée : </a:t>
            </a:r>
            <a:r>
              <a:rPr lang="fr-CA" dirty="0" err="1" smtClean="0"/>
              <a:t>Wylie</a:t>
            </a:r>
            <a:r>
              <a:rPr lang="fr-CA" dirty="0" smtClean="0"/>
              <a:t> </a:t>
            </a:r>
            <a:r>
              <a:rPr lang="fr-CA" i="1" dirty="0" smtClean="0"/>
              <a:t>et al.</a:t>
            </a:r>
            <a:r>
              <a:rPr lang="fr-CA" dirty="0" smtClean="0"/>
              <a:t>, </a:t>
            </a:r>
            <a:r>
              <a:rPr lang="fr-CA" i="1" dirty="0" smtClean="0"/>
              <a:t>Driver Fatigue and </a:t>
            </a:r>
            <a:r>
              <a:rPr lang="fr-CA" i="1" dirty="0" err="1" smtClean="0"/>
              <a:t>Alertness</a:t>
            </a:r>
            <a:r>
              <a:rPr lang="fr-CA" i="1" dirty="0" smtClean="0"/>
              <a:t> </a:t>
            </a:r>
            <a:r>
              <a:rPr lang="fr-CA" i="1" dirty="0" err="1" smtClean="0"/>
              <a:t>Study</a:t>
            </a:r>
            <a:r>
              <a:rPr lang="fr-CA" dirty="0" smtClean="0"/>
              <a:t> (1996). Voir</a:t>
            </a:r>
            <a:r>
              <a:rPr lang="fr-CA" i="1" dirty="0" smtClean="0"/>
              <a:t> </a:t>
            </a:r>
            <a:r>
              <a:rPr lang="fr-CA" dirty="0" smtClean="0"/>
              <a:t>également </a:t>
            </a:r>
            <a:r>
              <a:rPr lang="fr-CA" dirty="0" err="1" smtClean="0"/>
              <a:t>Wylie</a:t>
            </a:r>
            <a:r>
              <a:rPr lang="fr-CA" dirty="0" smtClean="0"/>
              <a:t> </a:t>
            </a:r>
            <a:r>
              <a:rPr lang="fr-CA" i="1" dirty="0" smtClean="0"/>
              <a:t>et al</a:t>
            </a:r>
            <a:r>
              <a:rPr lang="fr-CA" dirty="0" smtClean="0"/>
              <a:t>. (1997).</a:t>
            </a:r>
            <a:endParaRPr lang="en-US" dirty="0" smtClean="0"/>
          </a:p>
          <a:p>
            <a:r>
              <a:rPr lang="fr-CA" b="1" dirty="0" smtClean="0"/>
              <a:t>Complément d’information : </a:t>
            </a:r>
            <a:r>
              <a:rPr lang="fr-CA" dirty="0" smtClean="0"/>
              <a:t>Le fait que les conducteurs aient tendance à se considérer comme plus alertes qu’ils le sont en réalité est un exemple du </a:t>
            </a:r>
            <a:r>
              <a:rPr lang="fr-CA" i="1" dirty="0" smtClean="0"/>
              <a:t>biais de l’autoévaluation</a:t>
            </a:r>
            <a:r>
              <a:rPr lang="fr-CA" dirty="0" smtClean="0"/>
              <a:t> dans la conduite. La fatigue affaiblit le jugement. Plus on est fatigué, moins on évalue avec justesse notre niveau de fatigue. Une étude a montré qu’environ la moitié de tous les conducteurs des États-Unis considèrent faire partie des meilleurs conducteurs.  </a:t>
            </a:r>
            <a:endParaRPr lang="en-US" dirty="0" smtClean="0"/>
          </a:p>
          <a:p>
            <a:r>
              <a:rPr lang="fr-CA" dirty="0" smtClean="0"/>
              <a:t> </a:t>
            </a:r>
            <a:endParaRPr lang="en-US" dirty="0" smtClean="0"/>
          </a:p>
        </p:txBody>
      </p:sp>
      <p:sp>
        <p:nvSpPr>
          <p:cNvPr id="4" name="Slide Number Placeholder 3"/>
          <p:cNvSpPr>
            <a:spLocks noGrp="1"/>
          </p:cNvSpPr>
          <p:nvPr>
            <p:ph type="sldNum" sz="quarter" idx="5"/>
          </p:nvPr>
        </p:nvSpPr>
        <p:spPr/>
        <p:txBody>
          <a:bodyPr/>
          <a:lstStyle/>
          <a:p>
            <a:pPr>
              <a:defRPr/>
            </a:pPr>
            <a:fld id="{CFB59D68-B0EC-4B2C-B378-9CDCF9E23059}" type="slidenum">
              <a:rPr lang="en-US" smtClean="0"/>
              <a:pPr>
                <a:defRPr/>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L’étude de l’Université de </a:t>
            </a:r>
            <a:r>
              <a:rPr lang="fr-CA" dirty="0" err="1" smtClean="0"/>
              <a:t>Stanford</a:t>
            </a:r>
            <a:r>
              <a:rPr lang="fr-CA" dirty="0" smtClean="0"/>
              <a:t> était plus complexe, mais elle a mieux démontré les dangers des mauvaises autoévaluations de la fatigue. Vingt-deux pour cent des sujets qui se sont endormis pensaient qu’ils seraient capables de rester éveillés. C’est le même phénomène avec un conducteur qui pense qu’il peut demeurer éveillé et conduire une heure de plus. Les différences individuelles étaient également importantes, et de nombreux sujets participant à l’étude </a:t>
            </a:r>
            <a:r>
              <a:rPr lang="fr-CA" dirty="0" err="1" smtClean="0"/>
              <a:t>autoévaluaient</a:t>
            </a:r>
            <a:r>
              <a:rPr lang="fr-CA" dirty="0" smtClean="0"/>
              <a:t> très mal leur état de fatigue. »</a:t>
            </a:r>
            <a:endParaRPr lang="en-US" dirty="0" smtClean="0"/>
          </a:p>
          <a:p>
            <a:r>
              <a:rPr lang="fr-CA" dirty="0" smtClean="0"/>
              <a:t>______________</a:t>
            </a:r>
            <a:endParaRPr lang="en-US" dirty="0" smtClean="0"/>
          </a:p>
          <a:p>
            <a:r>
              <a:rPr lang="fr-CA" b="1" dirty="0" smtClean="0"/>
              <a:t>Étude citée de l’Université de </a:t>
            </a:r>
            <a:r>
              <a:rPr lang="fr-CA" b="1" dirty="0" err="1" smtClean="0"/>
              <a:t>Stanford</a:t>
            </a:r>
            <a:r>
              <a:rPr lang="fr-CA" b="1" dirty="0" smtClean="0"/>
              <a:t> :</a:t>
            </a:r>
            <a:r>
              <a:rPr lang="fr-CA" dirty="0" smtClean="0"/>
              <a:t> </a:t>
            </a:r>
            <a:r>
              <a:rPr lang="fr-CA" dirty="0" err="1" smtClean="0"/>
              <a:t>Itoi</a:t>
            </a:r>
            <a:r>
              <a:rPr lang="fr-CA" i="1" dirty="0" smtClean="0"/>
              <a:t> et al.</a:t>
            </a:r>
            <a:r>
              <a:rPr lang="fr-CA" dirty="0" smtClean="0"/>
              <a:t> (1993).</a:t>
            </a:r>
            <a:endParaRPr lang="en-US" dirty="0" smtClean="0"/>
          </a:p>
          <a:p>
            <a:r>
              <a:rPr lang="fr-CA" dirty="0" smtClean="0"/>
              <a:t> </a:t>
            </a:r>
            <a:endParaRPr lang="en-US" dirty="0" smtClean="0"/>
          </a:p>
          <a:p>
            <a:endParaRPr lang="en-US" sz="1100" dirty="0" smtClean="0">
              <a:solidFill>
                <a:srgbClr val="002060"/>
              </a:solidFill>
            </a:endParaRPr>
          </a:p>
          <a:p>
            <a:endParaRPr lang="en-US" sz="1100"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FCD274A2-DEF6-49F5-BDD6-3F797B002028}" type="slidenum">
              <a:rPr lang="en-US" smtClean="0"/>
              <a:pPr>
                <a:defRPr/>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Dans cette étude de l’Université de la Caroline du Nord, 23 % des conducteurs qui s’étaient en effet endormis en conduisant ont indiqué par la suite qu’ils ne se sentaient “pas du tout somnolents” avant leur accident. Ainsi, on ne doit jamais penser que la sensation de somnolence est un indicateur fiable du risque de fatigue. »</a:t>
            </a:r>
            <a:endParaRPr lang="en-US" dirty="0" smtClean="0"/>
          </a:p>
          <a:p>
            <a:r>
              <a:rPr lang="fr-CA" dirty="0" smtClean="0"/>
              <a:t>______________</a:t>
            </a:r>
            <a:endParaRPr lang="en-US" dirty="0" smtClean="0"/>
          </a:p>
          <a:p>
            <a:r>
              <a:rPr lang="fr-CA" b="1" dirty="0" smtClean="0"/>
              <a:t>Étude citée : </a:t>
            </a:r>
            <a:r>
              <a:rPr lang="fr-CA" dirty="0" err="1" smtClean="0"/>
              <a:t>Stutts</a:t>
            </a:r>
            <a:r>
              <a:rPr lang="fr-CA" i="1" dirty="0" smtClean="0"/>
              <a:t> et al</a:t>
            </a:r>
            <a:r>
              <a:rPr lang="fr-CA" dirty="0" smtClean="0"/>
              <a:t>. (1999). </a:t>
            </a:r>
            <a:endParaRPr lang="en-US" dirty="0" smtClean="0"/>
          </a:p>
          <a:p>
            <a:r>
              <a:rPr lang="fr-CA" dirty="0" smtClean="0"/>
              <a:t> </a:t>
            </a:r>
            <a:endParaRPr lang="en-US" dirty="0" smtClean="0"/>
          </a:p>
          <a:p>
            <a:r>
              <a:rPr lang="fr-CA" dirty="0" smtClean="0"/>
              <a:t> </a:t>
            </a:r>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0C655950-5412-4B35-A660-8A6417B141E4}" type="slidenum">
              <a:rPr lang="en-US" smtClean="0"/>
              <a:pPr>
                <a:defRPr/>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b="1" dirty="0" smtClean="0"/>
              <a:t>Narration : </a:t>
            </a:r>
            <a:r>
              <a:rPr lang="fr-FR" b="0" dirty="0" smtClean="0"/>
              <a:t>« </a:t>
            </a:r>
            <a:r>
              <a:rPr lang="fr-CA" dirty="0" smtClean="0"/>
              <a:t>Notre première leçon comprend une présentation globale du programme de formation du PGF, les responsabilités du formateur et les exigences à</a:t>
            </a:r>
            <a:r>
              <a:rPr lang="fr-CA" baseline="0" dirty="0" smtClean="0"/>
              <a:t> son égard</a:t>
            </a:r>
            <a:r>
              <a:rPr lang="fr-CA" dirty="0" smtClean="0"/>
              <a:t>, des renseignements sur la formation en ligne et des conseils pour enseigner efficacement. »</a:t>
            </a:r>
            <a:endParaRPr lang="fr-FR" dirty="0" smtClean="0"/>
          </a:p>
          <a:p>
            <a:pPr eaLnBrk="1" hangingPunct="1">
              <a:spcBef>
                <a:spcPct val="0"/>
              </a:spcBef>
            </a:pPr>
            <a:endParaRPr lang="fr-FR" dirty="0" smtClean="0"/>
          </a:p>
          <a:p>
            <a:pPr eaLnBrk="1" hangingPunct="1">
              <a:spcBef>
                <a:spcPct val="0"/>
              </a:spcBef>
            </a:pPr>
            <a:endParaRPr lang="en-US" dirty="0" smtClean="0"/>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542EBA-9F7A-48FD-9F71-4DDEE75BEA4A}" type="slidenum">
              <a:rPr lang="en-US" smtClean="0"/>
              <a:pPr fontAlgn="base">
                <a:spcBef>
                  <a:spcPct val="0"/>
                </a:spcBef>
                <a:spcAft>
                  <a:spcPct val="0"/>
                </a:spcAft>
                <a:defRPr/>
              </a:pPr>
              <a:t>7</a:t>
            </a:fld>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même étude a montré qu’un manque de sommeil était un fort </a:t>
            </a:r>
            <a:r>
              <a:rPr lang="fr-CA" dirty="0" err="1" smtClean="0"/>
              <a:t>prédicteur</a:t>
            </a:r>
            <a:r>
              <a:rPr lang="fr-CA" dirty="0" smtClean="0"/>
              <a:t> des accidents liés à l’endormissement au volant. Seulement 11 % des conducteurs qui avaient eu un accident avaient dormi 8 heures ou plus la nuit précédente, alors que plus de la moitié, 54 %, avaient obtenu moins de 6 heures de sommeil. »</a:t>
            </a:r>
            <a:endParaRPr lang="en-US" dirty="0" smtClean="0"/>
          </a:p>
          <a:p>
            <a:r>
              <a:rPr lang="fr-CA" dirty="0" smtClean="0"/>
              <a:t>______________</a:t>
            </a:r>
            <a:endParaRPr lang="en-US" dirty="0" smtClean="0"/>
          </a:p>
          <a:p>
            <a:r>
              <a:rPr lang="fr-CA" b="1" dirty="0" smtClean="0"/>
              <a:t>Complément d’information : </a:t>
            </a:r>
            <a:r>
              <a:rPr lang="fr-CA" dirty="0" smtClean="0"/>
              <a:t>L’Université de la Caroline du Nord a réalisé des entrevues avec 312 automobilistes qui avaient eu un accident après s’être endormis au volant. </a:t>
            </a:r>
          </a:p>
          <a:p>
            <a:r>
              <a:rPr lang="fr-CA" b="1" dirty="0" smtClean="0"/>
              <a:t>Source :</a:t>
            </a:r>
            <a:r>
              <a:rPr lang="fr-CA" dirty="0" smtClean="0"/>
              <a:t> </a:t>
            </a:r>
            <a:r>
              <a:rPr lang="fr-CA" dirty="0" err="1" smtClean="0"/>
              <a:t>Stutts</a:t>
            </a:r>
            <a:r>
              <a:rPr lang="fr-CA" dirty="0" smtClean="0"/>
              <a:t> </a:t>
            </a:r>
            <a:r>
              <a:rPr lang="fr-CA" i="1" dirty="0" smtClean="0"/>
              <a:t>et al</a:t>
            </a:r>
            <a:r>
              <a:rPr lang="fr-CA" dirty="0" smtClean="0"/>
              <a:t>. (1999). </a:t>
            </a:r>
            <a:endParaRPr lang="en-US" dirty="0" smtClean="0"/>
          </a:p>
          <a:p>
            <a:r>
              <a:rPr lang="fr-CA" dirty="0" smtClean="0"/>
              <a:t> </a:t>
            </a:r>
            <a:endParaRPr lang="en-US" dirty="0" smtClean="0"/>
          </a:p>
        </p:txBody>
      </p:sp>
      <p:sp>
        <p:nvSpPr>
          <p:cNvPr id="4" name="Slide Number Placeholder 3"/>
          <p:cNvSpPr>
            <a:spLocks noGrp="1"/>
          </p:cNvSpPr>
          <p:nvPr>
            <p:ph type="sldNum" sz="quarter" idx="5"/>
          </p:nvPr>
        </p:nvSpPr>
        <p:spPr/>
        <p:txBody>
          <a:bodyPr/>
          <a:lstStyle/>
          <a:p>
            <a:pPr>
              <a:defRPr/>
            </a:pPr>
            <a:fld id="{7004C5BC-0F48-4C61-B121-4C9CCF5C9958}" type="slidenum">
              <a:rPr lang="en-US" smtClean="0"/>
              <a:pPr>
                <a:defRPr/>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conducteurs doivent apprendre à être attentifs aux signes objectifs de leur somnolence. Ces derniers comprennent l’affaissement des paupières, une perte de concentration, des bâillements, des pensées qui s’égarent et décousues, des hallucinations sporadiques, des mouvements de la tête comme un léger balancement ou des coups secs et un champ de vision réduit. »</a:t>
            </a:r>
            <a:endParaRPr lang="en-US" dirty="0" smtClean="0"/>
          </a:p>
          <a:p>
            <a:pPr eaLnBrk="1" hangingPunct="1">
              <a:spcBef>
                <a:spcPct val="0"/>
              </a:spcBef>
            </a:pPr>
            <a:r>
              <a:rPr lang="en-US" dirty="0" smtClean="0">
                <a:solidFill>
                  <a:srgbClr val="0033CC"/>
                </a:solidFill>
              </a:rPr>
              <a:t> </a:t>
            </a:r>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9B2E6AB8-F0D6-4249-9451-DC3A552FF715}" type="slidenum">
              <a:rPr lang="en-US" smtClean="0"/>
              <a:pPr>
                <a:defRPr/>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D’autres signes objectifs et observables de la somnolence sont liés aux mouvements corporels et au contrôle du véhicule. De plus, les conducteurs fatigués peuvent avoir des réflexes plus lents, de mauvaises réactions et des périodes de microsommeil. »</a:t>
            </a:r>
            <a:endParaRPr lang="en-US" dirty="0" smtClean="0"/>
          </a:p>
          <a:p>
            <a:r>
              <a:rPr lang="fr-CA" dirty="0" smtClean="0"/>
              <a:t>______________</a:t>
            </a:r>
            <a:endParaRPr lang="en-US" dirty="0" smtClean="0"/>
          </a:p>
          <a:p>
            <a:r>
              <a:rPr lang="fr-CA" b="1" dirty="0" smtClean="0"/>
              <a:t>Complément d’information :</a:t>
            </a:r>
            <a:r>
              <a:rPr lang="fr-CA" dirty="0" smtClean="0"/>
              <a:t> Le microsommeil est un passage transitoire du cerveau à un sommeil léger, même si les yeux sont encore ouverts. C’est comme une caméra sans pellicule. Les renseignements entrent, mais ils ne sont pas enregistrés.</a:t>
            </a:r>
            <a:endParaRPr lang="en-US" dirty="0" smtClean="0"/>
          </a:p>
          <a:p>
            <a:endParaRPr lang="en-US" dirty="0" smtClean="0">
              <a:solidFill>
                <a:srgbClr val="800000"/>
              </a:solidFill>
            </a:endParaRP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0AB04CB6-F213-4651-9402-3551FA3FD860}" type="slidenum">
              <a:rPr lang="en-US" smtClean="0"/>
              <a:pPr>
                <a:defRPr/>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En plus d’être attentifs aux signes de fatigue en conduisant, les conducteurs de véhicules lourds doivent connaître les effets d’un manque de sommeil sur la santé et bien évaluer leur propre santé à partir de cette connaissance. En effet, de nombreux conducteurs de véhicules lourds subissent certains des effets ou des problèmes de santé mentionnés ici et dans la diapositive qui suit. »</a:t>
            </a:r>
            <a:endParaRPr lang="en-US" dirty="0" smtClean="0"/>
          </a:p>
          <a:p>
            <a:r>
              <a:rPr lang="fr-CA" dirty="0" smtClean="0"/>
              <a:t>______________</a:t>
            </a:r>
            <a:endParaRPr lang="en-US" dirty="0" smtClean="0"/>
          </a:p>
          <a:p>
            <a:r>
              <a:rPr lang="fr-CA" b="1" dirty="0" smtClean="0"/>
              <a:t>Source principale : </a:t>
            </a:r>
            <a:r>
              <a:rPr lang="fr-CA" dirty="0" err="1" smtClean="0"/>
              <a:t>Saltzman</a:t>
            </a:r>
            <a:r>
              <a:rPr lang="fr-CA" dirty="0" smtClean="0"/>
              <a:t> et </a:t>
            </a:r>
            <a:r>
              <a:rPr lang="fr-CA" dirty="0" err="1" smtClean="0"/>
              <a:t>Belzer</a:t>
            </a:r>
            <a:r>
              <a:rPr lang="fr-CA" dirty="0" smtClean="0"/>
              <a:t> (2007).</a:t>
            </a:r>
            <a:endParaRPr lang="en-US" dirty="0" smtClean="0"/>
          </a:p>
          <a:p>
            <a:r>
              <a:rPr lang="fr-CA" dirty="0" smtClean="0"/>
              <a:t> </a:t>
            </a: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71855E2B-5B29-4F9B-802A-06AD122ABC46}" type="slidenum">
              <a:rPr lang="en-US" smtClean="0"/>
              <a:pPr>
                <a:defRPr/>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Six effets additionnels du manque de sommeil sur la santé sont listés ici. »</a:t>
            </a:r>
            <a:endParaRPr lang="en-US" dirty="0" smtClean="0"/>
          </a:p>
          <a:p>
            <a:r>
              <a:rPr lang="fr-CA" dirty="0" smtClean="0"/>
              <a:t>______________</a:t>
            </a:r>
            <a:endParaRPr lang="en-US" dirty="0" smtClean="0"/>
          </a:p>
          <a:p>
            <a:r>
              <a:rPr lang="fr-CA" b="1" dirty="0" smtClean="0"/>
              <a:t>Source principale : </a:t>
            </a:r>
            <a:r>
              <a:rPr lang="fr-CA" dirty="0" err="1" smtClean="0"/>
              <a:t>Saltzman</a:t>
            </a:r>
            <a:r>
              <a:rPr lang="fr-CA" dirty="0" smtClean="0"/>
              <a:t> et </a:t>
            </a:r>
            <a:r>
              <a:rPr lang="fr-CA" dirty="0" err="1" smtClean="0"/>
              <a:t>Belzer</a:t>
            </a:r>
            <a:r>
              <a:rPr lang="fr-CA" dirty="0" smtClean="0"/>
              <a:t> (2007).</a:t>
            </a:r>
            <a:endParaRPr lang="en-US" dirty="0" smtClean="0"/>
          </a:p>
          <a:p>
            <a:r>
              <a:rPr lang="fr-CA" dirty="0" smtClean="0"/>
              <a:t> </a:t>
            </a:r>
            <a:endParaRPr lang="en-US" dirty="0" smtClean="0"/>
          </a:p>
        </p:txBody>
      </p:sp>
      <p:sp>
        <p:nvSpPr>
          <p:cNvPr id="4" name="Slide Number Placeholder 3"/>
          <p:cNvSpPr>
            <a:spLocks noGrp="1"/>
          </p:cNvSpPr>
          <p:nvPr>
            <p:ph type="sldNum" sz="quarter" idx="5"/>
          </p:nvPr>
        </p:nvSpPr>
        <p:spPr/>
        <p:txBody>
          <a:bodyPr/>
          <a:lstStyle/>
          <a:p>
            <a:pPr>
              <a:defRPr/>
            </a:pPr>
            <a:fld id="{951A3972-ABAB-4184-8754-75A5617BA1A4}" type="slidenum">
              <a:rPr lang="en-US" smtClean="0"/>
              <a:pPr>
                <a:defRPr/>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b="1" dirty="0" smtClean="0"/>
              <a:t>Narration : </a:t>
            </a:r>
            <a:r>
              <a:rPr lang="fr-CA" b="0" dirty="0" smtClean="0"/>
              <a:t>« </a:t>
            </a:r>
            <a:r>
              <a:rPr lang="fr-CA" dirty="0" smtClean="0"/>
              <a:t>Ces cinq questions visent à encourager les conducteurs à s’</a:t>
            </a:r>
            <a:r>
              <a:rPr lang="fr-CA" dirty="0" err="1" smtClean="0"/>
              <a:t>autoévaluer</a:t>
            </a:r>
            <a:r>
              <a:rPr lang="fr-CA" dirty="0" smtClean="0"/>
              <a:t>. Lors de la formation en classe, vous pouvez demander aux participants d’écrire individuellement leurs réponses. Plusieurs “oui” indiquent probablement un manque de sommeil chronique. »</a:t>
            </a:r>
            <a:endParaRPr lang="en-US" dirty="0" smtClean="0"/>
          </a:p>
        </p:txBody>
      </p:sp>
      <p:sp>
        <p:nvSpPr>
          <p:cNvPr id="4" name="Slide Number Placeholder 3"/>
          <p:cNvSpPr>
            <a:spLocks noGrp="1"/>
          </p:cNvSpPr>
          <p:nvPr>
            <p:ph type="sldNum" sz="quarter" idx="5"/>
          </p:nvPr>
        </p:nvSpPr>
        <p:spPr/>
        <p:txBody>
          <a:bodyPr/>
          <a:lstStyle/>
          <a:p>
            <a:pPr>
              <a:defRPr/>
            </a:pPr>
            <a:fld id="{31CEEAF4-0ABF-4625-B436-8D9FD77B7AD3}" type="slidenum">
              <a:rPr lang="en-US" smtClean="0"/>
              <a:pPr>
                <a:defRPr/>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Être en manque de sommeil signifie avoir une dette de sommeil. Tout le monde sait ce qu’est un prêt bancaire. Cette analogie est donc un bon moyen de motiver les gens à dormir davantage. »</a:t>
            </a:r>
            <a:endParaRPr lang="en-US" dirty="0" smtClean="0"/>
          </a:p>
          <a:p>
            <a:r>
              <a:rPr lang="fr-CA" dirty="0" smtClean="0"/>
              <a:t>______________</a:t>
            </a:r>
            <a:endParaRPr lang="en-US" dirty="0" smtClean="0"/>
          </a:p>
          <a:p>
            <a:r>
              <a:rPr lang="fr-CA" b="1" dirty="0" smtClean="0"/>
              <a:t>Complément d’information :</a:t>
            </a:r>
            <a:r>
              <a:rPr lang="fr-CA" dirty="0" smtClean="0"/>
              <a:t> Avoir une dette de sommeil n’entraîne pas d’avoir à rembourser tout le sommeil perdu au cours d’une vie! Dans la plupart des cas, la personne récupérera après quelques bonnes nuits de sommeil. Toutefois, les effets à long terme de ce manque de sommeil chronique sur la santé ne seront pas éliminés.  </a:t>
            </a:r>
            <a:endParaRPr lang="en-US" dirty="0" smtClean="0"/>
          </a:p>
          <a:p>
            <a:r>
              <a:rPr lang="fr-CA" dirty="0" smtClean="0"/>
              <a:t> </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4659CDCF-E3B8-4135-94FA-1C46B3E851A8}" type="slidenum">
              <a:rPr lang="en-US" smtClean="0"/>
              <a:pPr>
                <a:defRPr/>
              </a:pPr>
              <a:t>76</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0"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r>
              <a:rPr lang="fr-CA" b="1" dirty="0" smtClean="0"/>
              <a:t>Narration : </a:t>
            </a:r>
            <a:r>
              <a:rPr lang="fr-CA" b="0" dirty="0" smtClean="0"/>
              <a:t>« </a:t>
            </a:r>
            <a:r>
              <a:rPr lang="fr-CA" dirty="0" smtClean="0"/>
              <a:t>La récupération à la suite d’un manque de sommeil commence par une bonne nuit de sommeil, mais une récupération complète peut nécessiter plusieurs nuits. Il est souhaitable que les conducteurs obtiennent toute la semaine un sommeil réparateur afin de ne pas avoir besoin de récupérer la fin de semaine, mais ils doivent dormir quelques heures de plus la fin de semaine si nécessaire. L’utilité d’emmagasiner des heures supplémentaires de sommeil a été démontrée par une étude de l’armée américaine montrant que les sujets ayant dormi quelques heures de plus avant d’être privés de sommeil avaient de meilleures performances pendant un épisode de privation de sommeil que les sujets qui avaient dormi normalement avant cette privation. »</a:t>
            </a:r>
            <a:endParaRPr lang="en-US" dirty="0" smtClean="0"/>
          </a:p>
          <a:p>
            <a:r>
              <a:rPr lang="fr-CA" dirty="0" smtClean="0"/>
              <a:t>______________</a:t>
            </a:r>
            <a:endParaRPr lang="en-US" dirty="0" smtClean="0"/>
          </a:p>
          <a:p>
            <a:r>
              <a:rPr lang="fr-CA" b="1" dirty="0" smtClean="0"/>
              <a:t>Contrôle facultatif des connaissances : </a:t>
            </a:r>
            <a:endParaRPr lang="en-US" b="1" dirty="0" smtClean="0"/>
          </a:p>
          <a:p>
            <a:r>
              <a:rPr lang="fr-CA" dirty="0" smtClean="0"/>
              <a:t>Q : Qu’arrive-t-il aux paupières du conducteur qui devient de plus en plus somnolent? </a:t>
            </a:r>
            <a:endParaRPr lang="en-US" dirty="0" smtClean="0"/>
          </a:p>
          <a:p>
            <a:r>
              <a:rPr lang="fr-CA" dirty="0" smtClean="0"/>
              <a:t>R : Elles tombent.</a:t>
            </a:r>
          </a:p>
          <a:p>
            <a:endParaRPr lang="en-US" dirty="0" smtClean="0"/>
          </a:p>
          <a:p>
            <a:r>
              <a:rPr lang="fr-CA" b="1" dirty="0" smtClean="0"/>
              <a:t>Complément d’information :</a:t>
            </a:r>
            <a:r>
              <a:rPr lang="fr-CA" dirty="0" smtClean="0"/>
              <a:t> La possibilité de « mettre en banque » du sommeil supplémentaire est évoquée dans une étude sur le manque de sommeil menée par le Walter Reed </a:t>
            </a:r>
            <a:r>
              <a:rPr lang="fr-CA" dirty="0" err="1" smtClean="0"/>
              <a:t>Army</a:t>
            </a:r>
            <a:r>
              <a:rPr lang="fr-CA" dirty="0" smtClean="0"/>
              <a:t> Institute of </a:t>
            </a:r>
            <a:r>
              <a:rPr lang="fr-CA" dirty="0" err="1" smtClean="0"/>
              <a:t>Research</a:t>
            </a:r>
            <a:r>
              <a:rPr lang="fr-CA" dirty="0" smtClean="0"/>
              <a:t> (</a:t>
            </a:r>
            <a:r>
              <a:rPr lang="fr-CA" dirty="0" err="1" smtClean="0"/>
              <a:t>Balkin</a:t>
            </a:r>
            <a:r>
              <a:rPr lang="fr-CA" dirty="0" smtClean="0"/>
              <a:t>, 2011). Les sujets ayant passé 10 heures par nuit au lit pendant une semaine avant une période de privation de sommeil étaient plus alertes que ceux qui avaient suivi leur routine normale (de 7 à 8 heures au lit) avant la période de privation de sommeil.</a:t>
            </a:r>
            <a:endParaRPr lang="en-US" dirty="0" smtClean="0"/>
          </a:p>
          <a:p>
            <a:endParaRPr lang="en-US" dirty="0" smtClean="0"/>
          </a:p>
          <a:p>
            <a:r>
              <a:rPr lang="fr-CA" dirty="0" smtClean="0"/>
              <a:t> </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5B67B250-2A99-42A8-8B9B-86CD55559C14}" type="slidenum">
              <a:rPr lang="en-US" smtClean="0"/>
              <a:pPr>
                <a:defRPr/>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la section sur les accidents liés à la fatigue. »</a:t>
            </a:r>
            <a:endParaRPr lang="en-US" dirty="0" smtClean="0"/>
          </a:p>
          <a:p>
            <a:r>
              <a:rPr lang="fr-CA" dirty="0" smtClean="0"/>
              <a:t>______________</a:t>
            </a:r>
            <a:endParaRPr lang="en-US" dirty="0" smtClean="0"/>
          </a:p>
          <a:p>
            <a:r>
              <a:rPr lang="fr-CA" b="1" dirty="0" smtClean="0"/>
              <a:t>Complément d’information : </a:t>
            </a:r>
            <a:endParaRPr lang="en-US" b="1" dirty="0" smtClean="0"/>
          </a:p>
          <a:p>
            <a:r>
              <a:rPr lang="fr-CA" dirty="0" smtClean="0"/>
              <a:t>Les objectifs d’apprentissage de cette section sont :</a:t>
            </a:r>
            <a:endParaRPr lang="en-US" dirty="0" smtClean="0"/>
          </a:p>
          <a:p>
            <a:r>
              <a:rPr lang="fr-CA" dirty="0" smtClean="0"/>
              <a:t>(S) Connaître les caractéristiques typiques des accidents dus à la fatigue.</a:t>
            </a:r>
            <a:endParaRPr lang="en-US" dirty="0" smtClean="0"/>
          </a:p>
          <a:p>
            <a:r>
              <a:rPr lang="fr-CA" dirty="0" smtClean="0"/>
              <a:t>(S) Connaître les principaux facteurs de risque (c’est-à-dire le manque de sommeil, la conduite de nuit, etc.). </a:t>
            </a:r>
            <a:endParaRPr lang="en-US" dirty="0" smtClean="0"/>
          </a:p>
          <a:p>
            <a:r>
              <a:rPr lang="fr-CA" dirty="0" smtClean="0"/>
              <a:t>(S) Connaître les taux approximatifs d’accidents graves dus à la fatigue (par exemple : accidents mortels pour le conducteur).</a:t>
            </a:r>
            <a:endParaRPr lang="en-US" dirty="0" smtClean="0"/>
          </a:p>
          <a:p>
            <a:r>
              <a:rPr lang="fr-CA" dirty="0" smtClean="0"/>
              <a:t>(S) Reconnaître que les accidents dus à la fatigue représentent une sérieuse menace pour les conducteurs de véhicules lourds.</a:t>
            </a:r>
            <a:endParaRPr lang="en-US" dirty="0" smtClean="0"/>
          </a:p>
          <a:p>
            <a:r>
              <a:rPr lang="fr-CA" dirty="0" smtClean="0"/>
              <a:t>(S) Reconnaître qu’établir le nombre d’accidents dus à la fatigue est très complexe.</a:t>
            </a:r>
            <a:endParaRPr lang="en-US" dirty="0" smtClean="0"/>
          </a:p>
          <a:p>
            <a:r>
              <a:rPr lang="fr-CA" dirty="0" smtClean="0"/>
              <a:t>(A) Ne pas être indifférent aux accidents dus à la fatigue et avoir confiance de pouvoir traiter cette problématique par les connaissances et un comportement adéquats. </a:t>
            </a:r>
            <a:endParaRPr lang="en-US" dirty="0" smtClean="0"/>
          </a:p>
          <a:p>
            <a:r>
              <a:rPr lang="fr-CA" dirty="0" smtClean="0"/>
              <a:t> </a:t>
            </a:r>
            <a:endParaRPr lang="en-US" dirty="0" smtClean="0"/>
          </a:p>
        </p:txBody>
      </p:sp>
      <p:sp>
        <p:nvSpPr>
          <p:cNvPr id="4" name="Slide Number Placeholder 3"/>
          <p:cNvSpPr>
            <a:spLocks noGrp="1"/>
          </p:cNvSpPr>
          <p:nvPr>
            <p:ph type="sldNum" sz="quarter" idx="5"/>
          </p:nvPr>
        </p:nvSpPr>
        <p:spPr/>
        <p:txBody>
          <a:bodyPr/>
          <a:lstStyle/>
          <a:p>
            <a:pPr>
              <a:defRPr/>
            </a:pPr>
            <a:fld id="{096544BC-8EC0-403A-BC16-FE53C42DF01B}" type="slidenum">
              <a:rPr lang="en-US" smtClean="0"/>
              <a:pPr>
                <a:defRPr/>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Ceci est la première de deux diapositives énumérant les caractéristiques typiques des accidents liés à la fatigue. »</a:t>
            </a:r>
            <a:endParaRPr lang="en-US" dirty="0" smtClean="0"/>
          </a:p>
          <a:p>
            <a:r>
              <a:rPr lang="fr-CA" dirty="0" smtClean="0"/>
              <a:t>______________</a:t>
            </a:r>
            <a:endParaRPr lang="en-US" dirty="0" smtClean="0"/>
          </a:p>
          <a:p>
            <a:r>
              <a:rPr lang="fr-CA" b="1" dirty="0" smtClean="0"/>
              <a:t>Complément d’information :</a:t>
            </a:r>
            <a:r>
              <a:rPr lang="fr-CA" dirty="0" smtClean="0"/>
              <a:t> Ces caractéristiques sont typiques, bien que n’importe quel type d’accident puisse être lié à la fatigue. Pour lancer la discussion, demandez aux participants s’ils se sont déjà endormis au volant. Était-ce à la suite d’un épisode de microsommeil, tel qu’on le définit dans ce cours? Avaient-ils roulé sur la bande rugueuse? Avaient-ils pu reprendre à temps la maîtrise de leur véhicule et éviter ainsi une sortie de route? </a:t>
            </a:r>
            <a:endParaRPr lang="en-US" dirty="0" smtClean="0"/>
          </a:p>
          <a:p>
            <a:r>
              <a:rPr lang="fr-CA" dirty="0" smtClean="0"/>
              <a:t> </a:t>
            </a:r>
            <a:endParaRPr lang="en-US" dirty="0" smtClean="0"/>
          </a:p>
          <a:p>
            <a:r>
              <a:rPr lang="fr-CA" dirty="0" smtClean="0"/>
              <a:t> </a:t>
            </a:r>
            <a:endParaRPr lang="en-US" dirty="0" smtClean="0"/>
          </a:p>
          <a:p>
            <a:endParaRPr lang="en-US" dirty="0" smtClean="0"/>
          </a:p>
          <a:p>
            <a:r>
              <a:rPr lang="en-US" dirty="0" smtClean="0"/>
              <a:t> </a:t>
            </a:r>
          </a:p>
        </p:txBody>
      </p:sp>
      <p:sp>
        <p:nvSpPr>
          <p:cNvPr id="4" name="Slide Number Placeholder 3"/>
          <p:cNvSpPr>
            <a:spLocks noGrp="1"/>
          </p:cNvSpPr>
          <p:nvPr>
            <p:ph type="sldNum" sz="quarter" idx="5"/>
          </p:nvPr>
        </p:nvSpPr>
        <p:spPr/>
        <p:txBody>
          <a:bodyPr/>
          <a:lstStyle/>
          <a:p>
            <a:pPr>
              <a:defRPr/>
            </a:pPr>
            <a:fld id="{5E9DDE1D-6C89-4B96-9C14-4337E222C8AA}" type="slidenum">
              <a:rPr lang="en-US" smtClean="0"/>
              <a:pPr>
                <a:defRPr/>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Faisons un survol du programme de formation. Cela inclut sa structure et une vue d’ensemble des modules 3 et 4. Nous aborderons également les différentes modalités de formation possibles, en classe et sur le Web. »</a:t>
            </a:r>
            <a:endParaRPr lang="en-US" dirty="0" smtClean="0"/>
          </a:p>
          <a:p>
            <a:r>
              <a:rPr lang="fr-CA" dirty="0" smtClean="0"/>
              <a:t>___________________</a:t>
            </a:r>
            <a:endParaRPr lang="en-US" dirty="0" smtClean="0"/>
          </a:p>
          <a:p>
            <a:r>
              <a:rPr lang="fr-CA" dirty="0" smtClean="0"/>
              <a:t>Objectifs d’apprentissage de la section :</a:t>
            </a:r>
            <a:endParaRPr lang="en-US" dirty="0" smtClean="0"/>
          </a:p>
          <a:p>
            <a:r>
              <a:rPr lang="fr-CA" dirty="0" smtClean="0"/>
              <a:t>(S) Connaître tous les modules du PNAGF.</a:t>
            </a:r>
            <a:endParaRPr lang="en-US" dirty="0" smtClean="0"/>
          </a:p>
          <a:p>
            <a:r>
              <a:rPr lang="fr-CA" dirty="0" smtClean="0"/>
              <a:t>(S) Connaître les caractéristiques clés des modules 3 et 4 (par ex. : auditoire cible, temps requis).</a:t>
            </a:r>
            <a:endParaRPr lang="en-US" dirty="0" smtClean="0"/>
          </a:p>
          <a:p>
            <a:r>
              <a:rPr lang="fr-CA" dirty="0" smtClean="0"/>
              <a:t>(S) Connaître les modalités de formation pour les modules 3 et 4.</a:t>
            </a:r>
            <a:endParaRPr lang="en-US" dirty="0" smtClean="0"/>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2A7606-462C-41A0-9D2A-CB07E0269585}" type="slidenum">
              <a:rPr lang="en-US" smtClean="0"/>
              <a:pPr fontAlgn="base">
                <a:spcBef>
                  <a:spcPct val="0"/>
                </a:spcBef>
                <a:spcAft>
                  <a:spcPct val="0"/>
                </a:spcAft>
                <a:defRPr/>
              </a:pPr>
              <a:t>8</a:t>
            </a:fld>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cause principale des accidents liés à la fatigue est un manque de sommeil. Cette diapositive rappelle les informations données dans les précédentes. La réglementation sur les heures de service donne aux conducteurs l’occasion d’obtenir du sommeil et du repos en quantité suffisante. Pour lancer la discussion, vous pouvez demander aux participants s’ils ont déjà été impliqués dans un accident lié à la fatigue ou s’ils connaissent des cas d’accidents ou d’incidents liés à la fatigue. Les informations présentées correspondent-elles à leurs expériences? »</a:t>
            </a:r>
            <a:endParaRPr lang="en-US" dirty="0" smtClean="0"/>
          </a:p>
          <a:p>
            <a:r>
              <a:rPr lang="fr-CA" dirty="0" smtClean="0"/>
              <a:t>______________</a:t>
            </a:r>
            <a:endParaRPr lang="en-US" dirty="0" smtClean="0"/>
          </a:p>
          <a:p>
            <a:r>
              <a:rPr lang="fr-CA" b="1" dirty="0" smtClean="0"/>
              <a:t>Étude australienne citée :</a:t>
            </a:r>
            <a:r>
              <a:rPr lang="fr-CA" dirty="0" smtClean="0"/>
              <a:t> Arnold et Hartley (1998).</a:t>
            </a:r>
            <a:endParaRPr lang="en-US" dirty="0" smtClean="0"/>
          </a:p>
          <a:p>
            <a:r>
              <a:rPr lang="fr-CA" dirty="0" smtClean="0"/>
              <a:t> </a:t>
            </a:r>
            <a:endParaRPr lang="en-US" dirty="0" smtClean="0"/>
          </a:p>
          <a:p>
            <a:r>
              <a:rPr lang="fr-CA" dirty="0" smtClean="0"/>
              <a:t> </a:t>
            </a:r>
            <a:endParaRPr lang="en-US" dirty="0" smtClean="0"/>
          </a:p>
          <a:p>
            <a:r>
              <a:rPr lang="fr-CA" dirty="0" smtClean="0"/>
              <a:t> </a:t>
            </a:r>
            <a:endParaRPr lang="en-US" dirty="0" smtClean="0"/>
          </a:p>
          <a:p>
            <a:r>
              <a:rPr lang="en-US" dirty="0" smtClean="0"/>
              <a:t> </a:t>
            </a:r>
          </a:p>
          <a:p>
            <a:r>
              <a:rPr lang="en-US" dirty="0" smtClean="0"/>
              <a:t> </a:t>
            </a:r>
          </a:p>
        </p:txBody>
      </p:sp>
      <p:sp>
        <p:nvSpPr>
          <p:cNvPr id="4" name="Slide Number Placeholder 3"/>
          <p:cNvSpPr>
            <a:spLocks noGrp="1"/>
          </p:cNvSpPr>
          <p:nvPr>
            <p:ph type="sldNum" sz="quarter" idx="5"/>
          </p:nvPr>
        </p:nvSpPr>
        <p:spPr/>
        <p:txBody>
          <a:bodyPr/>
          <a:lstStyle/>
          <a:p>
            <a:pPr>
              <a:defRPr/>
            </a:pPr>
            <a:fld id="{1F7B8DE3-54F3-47BD-82C6-9FA88EAE7B89}" type="slidenum">
              <a:rPr lang="en-US" smtClean="0"/>
              <a:pPr>
                <a:defRPr/>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 graphique montre des évaluations du taux relatif d’accidents mortels liés à la fatigue sur 24 heures. Tous les taux horaires sont divisés par la moyenne sur 24 heures afin que la moyenne globale de ce graphique soit de 1. Notez la pointe importante après minuit et le risque relatif très élevé d’être impliqué dans un accident lié à la fatigue entre 3 et 5 h. Il y a une petite pointe au milieu de l’après-midi, mais le fait saillant demeure l’importante pointe durant les premières heures du matin. »</a:t>
            </a:r>
            <a:endParaRPr lang="en-US" dirty="0" smtClean="0"/>
          </a:p>
          <a:p>
            <a:r>
              <a:rPr lang="fr-CA" dirty="0" smtClean="0"/>
              <a:t>______________</a:t>
            </a:r>
            <a:endParaRPr lang="en-US" dirty="0" smtClean="0"/>
          </a:p>
          <a:p>
            <a:r>
              <a:rPr lang="fr-CA" b="1" dirty="0" smtClean="0"/>
              <a:t>Complément d’information :</a:t>
            </a:r>
            <a:r>
              <a:rPr lang="fr-CA" dirty="0" smtClean="0"/>
              <a:t> Le graphique montre le taux relatif d’accidents mortels liés à la fatigue sur une période de 24 heures pour les véhicules lourds. Tous les jours de la semaine sont combinés. Il ne s’agit que d’estimations, puisque les taux sont fondés en partie sur des évaluations approximatives de kilométrage du véhicule par heure du jour. Les données sont normalisées, donc le taux de 24 heures est égal à 1,0. </a:t>
            </a:r>
            <a:endParaRPr lang="en-US" dirty="0" smtClean="0"/>
          </a:p>
          <a:p>
            <a:endParaRPr lang="en-CA" b="1" dirty="0" smtClean="0"/>
          </a:p>
          <a:p>
            <a:r>
              <a:rPr lang="en-CA" b="1" dirty="0" smtClean="0"/>
              <a:t>Source : </a:t>
            </a:r>
            <a:r>
              <a:rPr lang="en-CA" dirty="0" smtClean="0"/>
              <a:t>R.R. </a:t>
            </a:r>
            <a:r>
              <a:rPr lang="en-CA" dirty="0" err="1" smtClean="0"/>
              <a:t>Knipling</a:t>
            </a:r>
            <a:r>
              <a:rPr lang="en-CA" dirty="0" smtClean="0"/>
              <a:t>, </a:t>
            </a:r>
            <a:r>
              <a:rPr lang="en-CA" i="1" dirty="0" smtClean="0"/>
              <a:t>Safety for the Long Haul; Large Truck Crash Risk, Causation, &amp; Prevention</a:t>
            </a:r>
            <a:r>
              <a:rPr lang="en-CA" dirty="0" smtClean="0"/>
              <a:t> (2009). </a:t>
            </a:r>
            <a:endParaRPr lang="en-US" dirty="0" smtClean="0"/>
          </a:p>
          <a:p>
            <a:r>
              <a:rPr lang="fr-CA" dirty="0" smtClean="0"/>
              <a:t>Selon une étude sur les causes des accidents de véhicules lourds (Large Truck Crash Causation </a:t>
            </a:r>
            <a:r>
              <a:rPr lang="fr-CA" dirty="0" err="1" smtClean="0"/>
              <a:t>Study</a:t>
            </a:r>
            <a:r>
              <a:rPr lang="fr-CA" dirty="0" smtClean="0"/>
              <a:t>, ou LTCCS) (un ensemble de données différentes de celles présentées</a:t>
            </a:r>
            <a:r>
              <a:rPr lang="fr-CA" baseline="0" dirty="0" smtClean="0"/>
              <a:t> dans</a:t>
            </a:r>
            <a:r>
              <a:rPr lang="fr-CA" dirty="0" smtClean="0"/>
              <a:t> cette diapositive), 62 % des accidents où le conducteur s’était endormi au volant s’étaient produits entre 4 h et 6 h du matin.</a:t>
            </a:r>
            <a:endParaRPr lang="en-US" dirty="0" smtClean="0"/>
          </a:p>
        </p:txBody>
      </p:sp>
      <p:sp>
        <p:nvSpPr>
          <p:cNvPr id="4" name="Slide Number Placeholder 3"/>
          <p:cNvSpPr>
            <a:spLocks noGrp="1"/>
          </p:cNvSpPr>
          <p:nvPr>
            <p:ph type="sldNum" sz="quarter" idx="5"/>
          </p:nvPr>
        </p:nvSpPr>
        <p:spPr/>
        <p:txBody>
          <a:bodyPr/>
          <a:lstStyle/>
          <a:p>
            <a:pPr>
              <a:defRPr/>
            </a:pPr>
            <a:fld id="{1E17A74E-826A-4EC2-B468-BA1A263C5812}" type="slidenum">
              <a:rPr lang="en-US" smtClean="0"/>
              <a:pPr>
                <a:defRPr/>
              </a:pPr>
              <a:t>81</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Cette ligne de temps illustre les deux façons dont la fatigue entraîne habituellement des accidents. La fatigue peut être un facteur de risque préalable d’un accident ou la cause immédiate et directe d’un accident. Le schéma est conçu pour aider les participants à comprendre la complexité du rapport de cause à effet dans un accident. Demandez-leur s’ils ont des questions à propos du schéma et soyez prêt à l’expliquer de façon plus approfondie. »</a:t>
            </a:r>
            <a:endParaRPr lang="en-US" dirty="0" smtClean="0"/>
          </a:p>
          <a:p>
            <a:r>
              <a:rPr lang="fr-CA" dirty="0" smtClean="0"/>
              <a:t>______________</a:t>
            </a:r>
            <a:endParaRPr lang="en-US" dirty="0" smtClean="0"/>
          </a:p>
          <a:p>
            <a:r>
              <a:rPr lang="fr-CA" b="1" dirty="0" smtClean="0"/>
              <a:t>Complément d’information : </a:t>
            </a:r>
            <a:r>
              <a:rPr lang="fr-CA" dirty="0" smtClean="0"/>
              <a:t>Graphique adapté de </a:t>
            </a:r>
            <a:r>
              <a:rPr lang="fr-CA" dirty="0" err="1" smtClean="0"/>
              <a:t>Knipling</a:t>
            </a:r>
            <a:r>
              <a:rPr lang="fr-CA" dirty="0" smtClean="0"/>
              <a:t> (2009). Utilisé avec autorisation.</a:t>
            </a:r>
            <a:endParaRPr lang="en-US" dirty="0" smtClean="0"/>
          </a:p>
          <a:p>
            <a:r>
              <a:rPr lang="fr-CA" dirty="0" smtClean="0"/>
              <a:t> </a:t>
            </a:r>
            <a:endParaRPr lang="en-US" dirty="0" smtClean="0"/>
          </a:p>
        </p:txBody>
      </p:sp>
      <p:sp>
        <p:nvSpPr>
          <p:cNvPr id="4" name="Slide Number Placeholder 3"/>
          <p:cNvSpPr>
            <a:spLocks noGrp="1"/>
          </p:cNvSpPr>
          <p:nvPr>
            <p:ph type="sldNum" sz="quarter" idx="5"/>
          </p:nvPr>
        </p:nvSpPr>
        <p:spPr/>
        <p:txBody>
          <a:bodyPr/>
          <a:lstStyle/>
          <a:p>
            <a:pPr>
              <a:defRPr/>
            </a:pPr>
            <a:fld id="{65ED45A7-6F48-42E5-9520-EF58B77B066F}" type="slidenum">
              <a:rPr lang="en-US" smtClean="0"/>
              <a:pPr>
                <a:defRPr/>
              </a:pPr>
              <a:t>82</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Combien d’accidents de véhicules lourds sont liés à la fatigue? Il n’y a pas de réponse unique, mais l’étude sur les causes des accidents de véhicules lourds a fourni des estimations significatives. Cette étude a analysé des accidents de véhicules lourds ayant entraîné des blessures graves ou mortelles. Environ 4 % des accidents étaient directement dus au fait que le conducteur s’était endormi au volant. Dans 13 % des accidents, la fatigue du conducteur était un facteur contributif. Il est possible que de nombreux autres accidents aient impliqué de la fatigue, mais si elle n’a pas été détectée, ils ne peuvent être recensés. »</a:t>
            </a:r>
            <a:endParaRPr lang="en-US" dirty="0" smtClean="0"/>
          </a:p>
          <a:p>
            <a:r>
              <a:rPr lang="fr-CA" dirty="0" smtClean="0"/>
              <a:t>______________</a:t>
            </a:r>
            <a:endParaRPr lang="en-US" dirty="0" smtClean="0"/>
          </a:p>
          <a:p>
            <a:r>
              <a:rPr lang="fr-CA" b="1" dirty="0" smtClean="0"/>
              <a:t>Complément d’information :</a:t>
            </a:r>
            <a:r>
              <a:rPr lang="fr-CA" dirty="0" smtClean="0"/>
              <a:t> Les statistiques fournies par la police (y compris les bases de données fondées sur les rapports d’accident comme le General </a:t>
            </a:r>
            <a:r>
              <a:rPr lang="fr-CA" dirty="0" err="1" smtClean="0"/>
              <a:t>Estimates</a:t>
            </a:r>
            <a:r>
              <a:rPr lang="fr-CA" dirty="0" smtClean="0"/>
              <a:t> System [GES] et le </a:t>
            </a:r>
            <a:r>
              <a:rPr lang="fr-CA" dirty="0" err="1" smtClean="0"/>
              <a:t>Fatality</a:t>
            </a:r>
            <a:r>
              <a:rPr lang="fr-CA" dirty="0" smtClean="0"/>
              <a:t> </a:t>
            </a:r>
            <a:r>
              <a:rPr lang="fr-CA" dirty="0" err="1" smtClean="0"/>
              <a:t>Analysis</a:t>
            </a:r>
            <a:r>
              <a:rPr lang="fr-CA" dirty="0" smtClean="0"/>
              <a:t> </a:t>
            </a:r>
            <a:r>
              <a:rPr lang="fr-CA" dirty="0" err="1" smtClean="0"/>
              <a:t>Reporting</a:t>
            </a:r>
            <a:r>
              <a:rPr lang="fr-CA" dirty="0" smtClean="0"/>
              <a:t> System [FARS] aux États-Unis) sont habituellement des sous-estimations parce que les enquêtes sont relativement sommaires. </a:t>
            </a:r>
            <a:endParaRPr lang="en-US" dirty="0" smtClean="0"/>
          </a:p>
          <a:p>
            <a:r>
              <a:rPr lang="en-CA" b="1" dirty="0" smtClean="0"/>
              <a:t>Sources : </a:t>
            </a:r>
            <a:r>
              <a:rPr lang="en-CA" dirty="0" smtClean="0"/>
              <a:t>R.R. </a:t>
            </a:r>
            <a:r>
              <a:rPr lang="en-CA" dirty="0" err="1" smtClean="0"/>
              <a:t>Knipling</a:t>
            </a:r>
            <a:r>
              <a:rPr lang="en-CA" dirty="0" smtClean="0"/>
              <a:t>, </a:t>
            </a:r>
            <a:r>
              <a:rPr lang="en-CA" i="1" dirty="0" smtClean="0"/>
              <a:t>Safety for the Long Haul; Large Truck Crash Risk, Causation, &amp; Prevention</a:t>
            </a:r>
            <a:r>
              <a:rPr lang="en-CA" dirty="0" smtClean="0"/>
              <a:t> (2009); Starnes</a:t>
            </a:r>
            <a:r>
              <a:rPr lang="en-CA" baseline="0" dirty="0" smtClean="0"/>
              <a:t> </a:t>
            </a:r>
            <a:r>
              <a:rPr lang="en-CA" dirty="0" smtClean="0"/>
              <a:t>(2006).</a:t>
            </a:r>
            <a:endParaRPr lang="en-US" dirty="0" smtClean="0"/>
          </a:p>
          <a:p>
            <a:endParaRPr lang="en-US" dirty="0" smtClean="0"/>
          </a:p>
          <a:p>
            <a:r>
              <a:rPr lang="fr-CA" dirty="0" smtClean="0"/>
              <a:t> </a:t>
            </a:r>
            <a:endParaRPr lang="en-US" dirty="0" smtClean="0"/>
          </a:p>
          <a:p>
            <a:r>
              <a:rPr lang="fr-CA" dirty="0" smtClean="0"/>
              <a:t> </a:t>
            </a:r>
            <a:endParaRPr lang="en-US" dirty="0" smtClean="0"/>
          </a:p>
          <a:p>
            <a:r>
              <a:rPr lang="en-US" dirty="0" smtClean="0"/>
              <a:t> </a:t>
            </a:r>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BBC2F6E0-F4B5-41AF-A7E8-F5C28E2470E9}" type="slidenum">
              <a:rPr lang="en-US" smtClean="0"/>
              <a:pPr>
                <a:defRPr/>
              </a:pPr>
              <a:t>83</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statistique la plus parlante sur les accidents mortels impliquant des conducteurs de véhicules lourds est issue d’une enquête approfondie du National Transportation </a:t>
            </a:r>
            <a:r>
              <a:rPr lang="fr-CA" dirty="0" err="1" smtClean="0"/>
              <a:t>Safety</a:t>
            </a:r>
            <a:r>
              <a:rPr lang="fr-CA" dirty="0" smtClean="0"/>
              <a:t> </a:t>
            </a:r>
            <a:r>
              <a:rPr lang="fr-CA" dirty="0" err="1" smtClean="0"/>
              <a:t>Board</a:t>
            </a:r>
            <a:r>
              <a:rPr lang="fr-CA" dirty="0" smtClean="0"/>
              <a:t> de 1990 qui a montré que 31 % de ces accidents avaient pour cause principale la fatigue du conducteur. La fatigue était la principale cause unique d’accident relevée dans l’étude. Les accidents typiques de véhicules lourds n’entraînent en général pas le décès du conducteur, mais ce sont ceux-là qui nous touchent le plus. »</a:t>
            </a:r>
            <a:endParaRPr lang="en-US" dirty="0" smtClean="0"/>
          </a:p>
          <a:p>
            <a:r>
              <a:rPr lang="fr-CA" dirty="0" smtClean="0"/>
              <a:t>______________ </a:t>
            </a:r>
            <a:endParaRPr lang="en-US" dirty="0" smtClean="0"/>
          </a:p>
          <a:p>
            <a:r>
              <a:rPr lang="fr-CA" b="1" dirty="0" smtClean="0"/>
              <a:t>Source :</a:t>
            </a:r>
            <a:r>
              <a:rPr lang="fr-CA" dirty="0" smtClean="0"/>
              <a:t> NTSB (1990). La fatigue était la cause principale de 56 accidents sur 182 (31 %).</a:t>
            </a:r>
            <a:endParaRPr lang="en-US" dirty="0" smtClean="0"/>
          </a:p>
          <a:p>
            <a:r>
              <a:rPr lang="fr-CA" b="1" dirty="0" smtClean="0"/>
              <a:t>Complément d’information :</a:t>
            </a:r>
            <a:r>
              <a:rPr lang="fr-CA" dirty="0" smtClean="0"/>
              <a:t> On doit se garder de généraliser la statistique de 31 % à l’ensemble des accidents, par exemple « tous les accidents mortels de camions » ou « tous les accidents de camions ». Néanmoins, elle est fondamentale parce qu’elle démontre l’importance des accidents dus à la fatigue chez les conducteurs de véhicules lourds.</a:t>
            </a:r>
            <a:endParaRPr lang="en-US" dirty="0" smtClean="0"/>
          </a:p>
        </p:txBody>
      </p:sp>
      <p:sp>
        <p:nvSpPr>
          <p:cNvPr id="4" name="Slide Number Placeholder 3"/>
          <p:cNvSpPr>
            <a:spLocks noGrp="1"/>
          </p:cNvSpPr>
          <p:nvPr>
            <p:ph type="sldNum" sz="quarter" idx="5"/>
          </p:nvPr>
        </p:nvSpPr>
        <p:spPr/>
        <p:txBody>
          <a:bodyPr/>
          <a:lstStyle/>
          <a:p>
            <a:pPr>
              <a:defRPr/>
            </a:pPr>
            <a:fld id="{05960AE0-C420-415F-B1D0-5E85E86DA63C}" type="slidenum">
              <a:rPr lang="en-US" smtClean="0"/>
              <a:pPr>
                <a:defRPr/>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Vous avez probablement déjà entendu un grand éventail de statistiques différentes à propos du nombre d’accidents liés à la fatigue. Cette diapositive examine certaines des raisons de ces disparités. Pour faire suite au dernier point listé, voici quelques-uns des facteurs qui affectent les statistiques sur les accidents liés à la fatigue :</a:t>
            </a:r>
          </a:p>
          <a:p>
            <a:pPr>
              <a:buFontTx/>
              <a:buChar char="•"/>
            </a:pPr>
            <a:r>
              <a:rPr lang="fr-CA" dirty="0" smtClean="0"/>
              <a:t> La gravité de l’accident.</a:t>
            </a:r>
          </a:p>
          <a:p>
            <a:pPr>
              <a:buFontTx/>
              <a:buChar char="•"/>
            </a:pPr>
            <a:r>
              <a:rPr lang="fr-CA" dirty="0" smtClean="0"/>
              <a:t> La catégorie d’accident,</a:t>
            </a:r>
            <a:r>
              <a:rPr lang="fr-CA" baseline="0" dirty="0" smtClean="0"/>
              <a:t> c’est-à-dire les accidents impliquant </a:t>
            </a:r>
            <a:r>
              <a:rPr lang="fr-CA" dirty="0" smtClean="0"/>
              <a:t>un seul ou plusieurs véhicules.</a:t>
            </a:r>
          </a:p>
          <a:p>
            <a:pPr>
              <a:buFontTx/>
              <a:buChar char="•"/>
            </a:pPr>
            <a:r>
              <a:rPr lang="fr-CA" dirty="0" smtClean="0"/>
              <a:t> Le type de route,</a:t>
            </a:r>
            <a:r>
              <a:rPr lang="fr-CA" baseline="0" dirty="0" smtClean="0"/>
              <a:t> comme une </a:t>
            </a:r>
            <a:r>
              <a:rPr lang="fr-CA" dirty="0" smtClean="0"/>
              <a:t>autoroute ou d’autres routes.</a:t>
            </a:r>
          </a:p>
          <a:p>
            <a:pPr>
              <a:buFontTx/>
              <a:buChar char="•"/>
            </a:pPr>
            <a:r>
              <a:rPr lang="fr-CA" dirty="0" smtClean="0"/>
              <a:t> Le type de véhicule lourd et le type d’activité.</a:t>
            </a:r>
          </a:p>
          <a:p>
            <a:pPr>
              <a:buFontTx/>
              <a:buChar char="•"/>
            </a:pPr>
            <a:r>
              <a:rPr lang="fr-CA" dirty="0" smtClean="0"/>
              <a:t> Le type d’enquête et son étendue.</a:t>
            </a:r>
          </a:p>
          <a:p>
            <a:pPr>
              <a:buFontTx/>
              <a:buChar char="•"/>
            </a:pPr>
            <a:r>
              <a:rPr lang="fr-CA" dirty="0" smtClean="0"/>
              <a:t> Les critères de classification, par exemple la fatigue comme facteur principal, contributif ou associé de l’accident. »</a:t>
            </a:r>
            <a:endParaRPr lang="en-US" dirty="0" smtClean="0"/>
          </a:p>
          <a:p>
            <a:r>
              <a:rPr lang="fr-CA" dirty="0" smtClean="0"/>
              <a:t>______________</a:t>
            </a:r>
            <a:endParaRPr lang="en-US" dirty="0" smtClean="0"/>
          </a:p>
          <a:p>
            <a:r>
              <a:rPr lang="fr-CA" b="1" dirty="0" smtClean="0"/>
              <a:t>Contrôle facultatif des connaissances : </a:t>
            </a:r>
            <a:endParaRPr lang="en-US" b="1" dirty="0" smtClean="0"/>
          </a:p>
          <a:p>
            <a:r>
              <a:rPr lang="fr-CA" dirty="0" smtClean="0"/>
              <a:t>Q : Vous souvenez-vous de la période de la journée la plus propice aux accidents dus à la fatigue?</a:t>
            </a:r>
            <a:endParaRPr lang="en-US" dirty="0" smtClean="0"/>
          </a:p>
          <a:p>
            <a:r>
              <a:rPr lang="fr-CA" dirty="0" smtClean="0"/>
              <a:t>R : Entre 2 h et 7 h.</a:t>
            </a:r>
            <a:endParaRPr lang="en-US" dirty="0" smtClean="0"/>
          </a:p>
          <a:p>
            <a:r>
              <a:rPr lang="fr-CA" dirty="0" smtClean="0"/>
              <a:t> </a:t>
            </a:r>
            <a:endParaRPr lang="en-US" dirty="0" smtClean="0"/>
          </a:p>
        </p:txBody>
      </p:sp>
      <p:sp>
        <p:nvSpPr>
          <p:cNvPr id="4" name="Slide Number Placeholder 3"/>
          <p:cNvSpPr>
            <a:spLocks noGrp="1"/>
          </p:cNvSpPr>
          <p:nvPr>
            <p:ph type="sldNum" sz="quarter" idx="5"/>
          </p:nvPr>
        </p:nvSpPr>
        <p:spPr/>
        <p:txBody>
          <a:bodyPr/>
          <a:lstStyle/>
          <a:p>
            <a:pPr>
              <a:defRPr/>
            </a:pPr>
            <a:fld id="{6EECF077-AA73-4D6A-A489-5B72B63187A4}" type="slidenum">
              <a:rPr lang="en-US" smtClean="0"/>
              <a:pPr>
                <a:defRPr/>
              </a:pPr>
              <a:t>85</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b="1" dirty="0" smtClean="0"/>
              <a:t>Narration : </a:t>
            </a:r>
            <a:r>
              <a:rPr lang="fr-CA" dirty="0" smtClean="0"/>
              <a:t> « La leçon 2 du module “Formation des conducteurs” couvre la définition du sommeil, les facteurs qui affectent la vigilance et la performance, et les différences individuelles dans la sensibilité à la fatigue. »</a:t>
            </a:r>
            <a:endParaRPr lang="en-US" dirty="0" smtClean="0"/>
          </a:p>
        </p:txBody>
      </p:sp>
      <p:sp>
        <p:nvSpPr>
          <p:cNvPr id="4" name="Slide Number Placeholder 3"/>
          <p:cNvSpPr>
            <a:spLocks noGrp="1"/>
          </p:cNvSpPr>
          <p:nvPr>
            <p:ph type="sldNum" sz="quarter" idx="5"/>
          </p:nvPr>
        </p:nvSpPr>
        <p:spPr/>
        <p:txBody>
          <a:bodyPr/>
          <a:lstStyle/>
          <a:p>
            <a:pPr>
              <a:defRPr/>
            </a:pPr>
            <a:fld id="{7BF3CEF2-A649-48E6-B115-C4074F34B666}" type="slidenum">
              <a:rPr lang="en-US" smtClean="0"/>
              <a:pPr>
                <a:defRPr/>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les sujets traités dans la section “Qu’est-ce que le sommeil?” »</a:t>
            </a:r>
            <a:endParaRPr lang="en-US" dirty="0" smtClean="0"/>
          </a:p>
          <a:p>
            <a:r>
              <a:rPr lang="fr-CA" dirty="0" smtClean="0"/>
              <a:t>______________</a:t>
            </a:r>
            <a:endParaRPr lang="en-US" dirty="0" smtClean="0"/>
          </a:p>
          <a:p>
            <a:r>
              <a:rPr lang="fr-CA" b="1" dirty="0" smtClean="0"/>
              <a:t>Complément d’information : </a:t>
            </a:r>
            <a:endParaRPr lang="en-US" b="1" dirty="0" smtClean="0"/>
          </a:p>
          <a:p>
            <a:r>
              <a:rPr lang="fr-CA" dirty="0" smtClean="0"/>
              <a:t>Les objectifs d’apprentissage de cette section sont :</a:t>
            </a:r>
            <a:endParaRPr lang="en-US" dirty="0" smtClean="0"/>
          </a:p>
          <a:p>
            <a:r>
              <a:rPr lang="fr-CA" dirty="0" smtClean="0"/>
              <a:t>(S) Connaître les caractéristiques principales du sommeil (par ex. : complexe, non équivalent au repos).</a:t>
            </a:r>
            <a:endParaRPr lang="en-US" dirty="0" smtClean="0"/>
          </a:p>
          <a:p>
            <a:r>
              <a:rPr lang="fr-CA" dirty="0" smtClean="0"/>
              <a:t>(S) Connaître les deux types de sommeil, lent et paradoxal, et leurs caractéristiques principales.</a:t>
            </a:r>
            <a:endParaRPr lang="en-US" dirty="0" smtClean="0"/>
          </a:p>
          <a:p>
            <a:r>
              <a:rPr lang="fr-CA" dirty="0" smtClean="0"/>
              <a:t>(S) Connaître la structure typique du sommeil.</a:t>
            </a:r>
            <a:endParaRPr lang="en-US" dirty="0" smtClean="0"/>
          </a:p>
          <a:p>
            <a:r>
              <a:rPr lang="fr-CA" dirty="0" smtClean="0"/>
              <a:t>(S) Connaître la définition et les caractéristiques de l’inertie du sommeil.</a:t>
            </a:r>
            <a:endParaRPr lang="en-US" dirty="0" smtClean="0"/>
          </a:p>
          <a:p>
            <a:r>
              <a:rPr lang="fr-CA" dirty="0" smtClean="0"/>
              <a:t>(S) Connaître les différences liées à l’âge dans la structure du sommeil.</a:t>
            </a:r>
            <a:endParaRPr lang="en-US" dirty="0" smtClean="0"/>
          </a:p>
          <a:p>
            <a:r>
              <a:rPr lang="fr-CA" dirty="0" smtClean="0"/>
              <a:t>(S) Connaître les facteurs qui nuisent à la qualité du sommeil.</a:t>
            </a:r>
            <a:endParaRPr lang="en-US" dirty="0" smtClean="0"/>
          </a:p>
          <a:p>
            <a:r>
              <a:rPr lang="fr-CA" dirty="0" smtClean="0"/>
              <a:t>(A) Apprécier la complexité du sommeil et son importance comme processus biologique essentiel.</a:t>
            </a:r>
            <a:endParaRPr lang="en-US" dirty="0" smtClean="0"/>
          </a:p>
        </p:txBody>
      </p:sp>
      <p:sp>
        <p:nvSpPr>
          <p:cNvPr id="4" name="Slide Number Placeholder 3"/>
          <p:cNvSpPr>
            <a:spLocks noGrp="1"/>
          </p:cNvSpPr>
          <p:nvPr>
            <p:ph type="sldNum" sz="quarter" idx="5"/>
          </p:nvPr>
        </p:nvSpPr>
        <p:spPr/>
        <p:txBody>
          <a:bodyPr/>
          <a:lstStyle/>
          <a:p>
            <a:pPr>
              <a:defRPr/>
            </a:pPr>
            <a:fld id="{D3E18F21-7658-4C4E-AE0E-C3CFBEE4547F}" type="slidenum">
              <a:rPr lang="en-US" smtClean="0"/>
              <a:pPr>
                <a:defRPr/>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noTextEdit="1"/>
          </p:cNvSpPr>
          <p:nvPr>
            <p:ph type="sldImg"/>
          </p:nvPr>
        </p:nvSpPr>
        <p:spPr bwMode="auto">
          <a:noFill/>
          <a:ln>
            <a:solidFill>
              <a:srgbClr val="000000"/>
            </a:solidFill>
            <a:miter lim="800000"/>
            <a:headEnd/>
            <a:tailEnd/>
          </a:ln>
        </p:spPr>
      </p:sp>
      <p:sp>
        <p:nvSpPr>
          <p:cNvPr id="20889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Nous commencerons par les caractéristiques principales du sommeil. »</a:t>
            </a:r>
            <a:endParaRPr lang="en-US" dirty="0" smtClean="0"/>
          </a:p>
          <a:p>
            <a:r>
              <a:rPr lang="fr-CA" dirty="0" smtClean="0"/>
              <a:t>_____________</a:t>
            </a:r>
            <a:endParaRPr lang="en-US" dirty="0" smtClean="0"/>
          </a:p>
          <a:p>
            <a:r>
              <a:rPr lang="fr-CA" b="1" dirty="0" smtClean="0"/>
              <a:t>Complément d’information : </a:t>
            </a:r>
            <a:r>
              <a:rPr lang="fr-CA" dirty="0" smtClean="0"/>
              <a:t>Le sommeil est étudié dans des laboratoires du sommeil où les gens sont observés par EEG (électroencéphalogramme), ainsi que leur rythme cardiaque et leur respiration. </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770C26A1-E4BC-42DE-ACE0-0BE11C7F4F36}" type="slidenum">
              <a:rPr lang="en-US" smtClean="0"/>
              <a:pPr>
                <a:defRPr/>
              </a:pPr>
              <a:t>88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p:cNvSpPr>
            <a:spLocks noGrp="1" noRot="1" noChangeAspect="1" noTextEdit="1"/>
          </p:cNvSpPr>
          <p:nvPr>
            <p:ph type="sldImg"/>
          </p:nvPr>
        </p:nvSpPr>
        <p:spPr bwMode="auto">
          <a:noFill/>
          <a:ln>
            <a:solidFill>
              <a:srgbClr val="000000"/>
            </a:solidFill>
            <a:miter lim="800000"/>
            <a:headEnd/>
            <a:tailEnd/>
          </a:ln>
        </p:spPr>
      </p:sp>
      <p:sp>
        <p:nvSpPr>
          <p:cNvPr id="21094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Comprendre la structure du sommeil n’est pas essentiel pour avoir une bonne hygiène du sommeil, mais c’est intéressant et probablement motivant pour les conducteurs. En connaître davantage à propos du sommeil peut inciter les gens à vouloir mieux dormir. »</a:t>
            </a:r>
            <a:endParaRPr lang="en-US" dirty="0" smtClean="0"/>
          </a:p>
          <a:p>
            <a:r>
              <a:rPr lang="fr-CA" dirty="0" smtClean="0"/>
              <a:t>______________</a:t>
            </a:r>
            <a:endParaRPr lang="en-US" dirty="0" smtClean="0"/>
          </a:p>
          <a:p>
            <a:r>
              <a:rPr lang="fr-CA" b="1" dirty="0" smtClean="0"/>
              <a:t>Complément d’information : </a:t>
            </a:r>
            <a:r>
              <a:rPr lang="fr-CA" dirty="0" smtClean="0"/>
              <a:t>Sur le plan technique, le sommeil lent est appelé en anglais « sommeil à ondes lentes ». Le tracé EEG de ses quatre stades est distinct. Les ondes enregistrées ressemblent moins à celles de l’état de veille que les ondes du sommeil paradoxal. Ce dernier, quant</a:t>
            </a:r>
            <a:r>
              <a:rPr lang="fr-CA" baseline="0" dirty="0" smtClean="0"/>
              <a:t> à lui,</a:t>
            </a:r>
            <a:r>
              <a:rPr lang="fr-CA" dirty="0" smtClean="0"/>
              <a:t> se caractérise par une perte de tonus dans les groupes musculaires principaux, mais pas dans les muscles oculaires. </a:t>
            </a:r>
            <a:endParaRPr lang="en-US" dirty="0" smtClean="0"/>
          </a:p>
        </p:txBody>
      </p:sp>
      <p:sp>
        <p:nvSpPr>
          <p:cNvPr id="4" name="Slide Number Placeholder 3"/>
          <p:cNvSpPr>
            <a:spLocks noGrp="1"/>
          </p:cNvSpPr>
          <p:nvPr>
            <p:ph type="sldNum" sz="quarter" idx="5"/>
          </p:nvPr>
        </p:nvSpPr>
        <p:spPr/>
        <p:txBody>
          <a:bodyPr/>
          <a:lstStyle/>
          <a:p>
            <a:pPr>
              <a:defRPr/>
            </a:pPr>
            <a:fld id="{936A55D1-FECA-493D-91F0-3B650A0D3455}" type="slidenum">
              <a:rPr lang="en-US" smtClean="0"/>
              <a:pPr>
                <a:defRPr/>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10 modules du PNAGF sont présentés ici. Plusieurs de ces modules vous sont probablement déjà familiers. Les deux modules pour lesquels vous serez qualifié, à savoir “Formation des conducteurs” et “Formation de la famille des conducteurs”, sont mis en évidence. »</a:t>
            </a:r>
            <a:endParaRPr lang="en-US" dirty="0" smtClean="0"/>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1D62FC-298D-45B0-B300-1DE00E5BB872}" type="slidenum">
              <a:rPr lang="en-US" smtClean="0"/>
              <a:pPr fontAlgn="base">
                <a:spcBef>
                  <a:spcPct val="0"/>
                </a:spcBef>
                <a:spcAft>
                  <a:spcPct val="0"/>
                </a:spcAft>
                <a:defRPr/>
              </a:pPr>
              <a:t>9</a:t>
            </a:fld>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 graphique montre les phases du sommeil nocturne d’un jeune adulte en santé. Naturellement, les gens étant différents, ils ont des structures de sommeil qui diffèrent, et toutes les nuits ne sont pas exactement les mêmes. Les gens âgés sont plus susceptibles de se réveiller pendant la nuit. </a:t>
            </a:r>
          </a:p>
          <a:p>
            <a:r>
              <a:rPr lang="fr-CA" dirty="0" smtClean="0"/>
              <a:t>Les études sur le sommeil réalisées en laboratoire nous fournissent cette image du sommeil, mais les gens ont une certaine connaissance de la structure de leur propre sommeil. Vous pouvez demander aux participants s’ils ont l’impression que leur sommeil correspond à cette structure. Pendant la nuit, quand rêvent-ils le plus? À quel moment se réveillent-ils le plus souvent pendant la nuit? »</a:t>
            </a:r>
            <a:endParaRPr lang="en-US" dirty="0" smtClean="0"/>
          </a:p>
          <a:p>
            <a:r>
              <a:rPr lang="fr-CA" dirty="0" smtClean="0"/>
              <a:t>______________</a:t>
            </a:r>
            <a:endParaRPr lang="en-US" dirty="0" smtClean="0"/>
          </a:p>
          <a:p>
            <a:r>
              <a:rPr lang="fr-CA" b="1" dirty="0" smtClean="0"/>
              <a:t>Complément d’information : </a:t>
            </a:r>
            <a:r>
              <a:rPr lang="fr-CA" dirty="0" smtClean="0"/>
              <a:t>Le sommeil lent étant plus léger à mesure que la nuit avance, le dormeur est plus susceptible de se réveiller pendant la seconde moitié de la nuit, comme le montre la figure. De plus, la structure du sommeil diffère selon le dormeur, en partie en raison de l’âge.</a:t>
            </a:r>
            <a:endParaRPr lang="en-US" dirty="0" smtClean="0"/>
          </a:p>
        </p:txBody>
      </p:sp>
      <p:sp>
        <p:nvSpPr>
          <p:cNvPr id="4" name="Slide Number Placeholder 3"/>
          <p:cNvSpPr>
            <a:spLocks noGrp="1"/>
          </p:cNvSpPr>
          <p:nvPr>
            <p:ph type="sldNum" sz="quarter" idx="5"/>
          </p:nvPr>
        </p:nvSpPr>
        <p:spPr/>
        <p:txBody>
          <a:bodyPr/>
          <a:lstStyle/>
          <a:p>
            <a:pPr>
              <a:defRPr/>
            </a:pPr>
            <a:fld id="{4707E63B-39E5-4151-9E1D-B6EA9626839B}" type="slidenum">
              <a:rPr lang="en-US" smtClean="0"/>
              <a:pPr>
                <a:defRPr/>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ide Image Placeholder 1"/>
          <p:cNvSpPr>
            <a:spLocks noGrp="1" noRot="1" noChangeAspect="1" noTextEdit="1"/>
          </p:cNvSpPr>
          <p:nvPr>
            <p:ph type="sldImg"/>
          </p:nvPr>
        </p:nvSpPr>
        <p:spPr bwMode="auto">
          <a:noFill/>
          <a:ln>
            <a:solidFill>
              <a:srgbClr val="000000"/>
            </a:solidFill>
            <a:miter lim="800000"/>
            <a:headEnd/>
            <a:tailEnd/>
          </a:ln>
        </p:spPr>
      </p:sp>
      <p:sp>
        <p:nvSpPr>
          <p:cNvPr id="21504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Il est important de connaître l’inertie du sommeil, car elle peut affecter la conduite. Les conducteurs ne doivent pas conduire immédiatement au réveil, ils doivent attendre 20 minutes ou plus, de préférence en prenant un café ou en faisant une activité physique pour les aider à se réveiller complètement. »</a:t>
            </a:r>
            <a:endParaRPr lang="en-US" dirty="0" smtClean="0"/>
          </a:p>
          <a:p>
            <a:r>
              <a:rPr lang="fr-CA" dirty="0" smtClean="0"/>
              <a:t>______________</a:t>
            </a:r>
            <a:endParaRPr lang="en-US" dirty="0" smtClean="0"/>
          </a:p>
          <a:p>
            <a:r>
              <a:rPr lang="fr-CA" b="1" dirty="0" smtClean="0"/>
              <a:t>Complément d’information : </a:t>
            </a:r>
            <a:r>
              <a:rPr lang="fr-CA" dirty="0" smtClean="0"/>
              <a:t>L’inertie du sommeil dure le plus souvent 10 minutes, mais parfois 20 minutes ou plus. Elle a tendance à durer longtemps lorsqu’une personne en dette de sommeil se réveille après un sommeil profond réparateur. La durée de l’inertie du sommeil varie selon les personnes. Ainsi, se lever avant l’aube va prolonger la durée de la période d’inertie du sommeil, parce que vous êtes dans un moment creux de votre rythme circadien ou que vous interrompez un stade de sommeil profond, ou les deux.</a:t>
            </a:r>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4E03D422-7129-4A6A-A390-790111DD7FD1}" type="slidenum">
              <a:rPr lang="en-US" smtClean="0"/>
              <a:pPr>
                <a:defRPr/>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plupart des conducteurs de véhicules lourds sont d’âge mûr, il est donc important pour eux d’avoir quelques connaissances à propos de la relation qui existe entre l’âge et les différences observées dans le sommeil. En vieillissant, les gens ont un sommeil plus fragile, mais cela ne semble pas accroître les risques d’accident. Bien que personne ne soit à l’abri d’un accident lié à la fatigue, les jeunes hommes de moins de 30 ans représentent la population la plus à risque. Cependant, tout le monde est à risque.</a:t>
            </a:r>
            <a:endParaRPr lang="en-US" dirty="0" smtClean="0"/>
          </a:p>
          <a:p>
            <a:r>
              <a:rPr lang="fr-CA" dirty="0" smtClean="0"/>
              <a:t>______________</a:t>
            </a:r>
            <a:endParaRPr lang="en-US" dirty="0" smtClean="0"/>
          </a:p>
          <a:p>
            <a:r>
              <a:rPr lang="fr-CA" b="1" dirty="0" smtClean="0"/>
              <a:t>Complément d’information :  </a:t>
            </a:r>
            <a:r>
              <a:rPr lang="fr-CA" dirty="0" smtClean="0"/>
              <a:t>Les gens peuvent fonctionner longtemps sans obtenir une quantité suffisante de sommeil, mais leur performance s’en ressent. </a:t>
            </a:r>
            <a:endParaRPr lang="en-US" dirty="0" smtClean="0"/>
          </a:p>
        </p:txBody>
      </p:sp>
      <p:sp>
        <p:nvSpPr>
          <p:cNvPr id="4" name="Slide Number Placeholder 3"/>
          <p:cNvSpPr>
            <a:spLocks noGrp="1"/>
          </p:cNvSpPr>
          <p:nvPr>
            <p:ph type="sldNum" sz="quarter" idx="5"/>
          </p:nvPr>
        </p:nvSpPr>
        <p:spPr/>
        <p:txBody>
          <a:bodyPr/>
          <a:lstStyle/>
          <a:p>
            <a:pPr>
              <a:defRPr/>
            </a:pPr>
            <a:fld id="{CBFF7433-A801-47CA-9638-FE788518B320}" type="slidenum">
              <a:rPr lang="en-US" smtClean="0"/>
              <a:pPr>
                <a:defRPr/>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Voici quelques facteurs qui nuisent à la qualité du sommeil. La plupart, comme l’obscurité de la pièce et l’heure du jour, relèvent du bon sens, mais il est possible que les conducteurs n’apprécient pas leur importance à sa juste valeur. »</a:t>
            </a:r>
            <a:endParaRPr lang="en-US" dirty="0" smtClean="0"/>
          </a:p>
          <a:p>
            <a:r>
              <a:rPr lang="fr-CA" dirty="0" smtClean="0"/>
              <a:t>______________</a:t>
            </a:r>
            <a:endParaRPr lang="en-US" dirty="0" smtClean="0"/>
          </a:p>
          <a:p>
            <a:r>
              <a:rPr lang="fr-CA" b="1" dirty="0" smtClean="0"/>
              <a:t>Contrôle facultatif des connaissances : </a:t>
            </a:r>
            <a:endParaRPr lang="en-US" b="1" dirty="0" smtClean="0"/>
          </a:p>
          <a:p>
            <a:r>
              <a:rPr lang="fr-CA" dirty="0" smtClean="0"/>
              <a:t>Q : Qu’est l’</a:t>
            </a:r>
            <a:r>
              <a:rPr lang="fr-CA" i="1" dirty="0" smtClean="0"/>
              <a:t>inertie du sommeil</a:t>
            </a:r>
            <a:r>
              <a:rPr lang="fr-CA" dirty="0" smtClean="0"/>
              <a:t> et combien de temps dure-t-elle? </a:t>
            </a:r>
            <a:endParaRPr lang="en-US" dirty="0" smtClean="0"/>
          </a:p>
          <a:p>
            <a:r>
              <a:rPr lang="fr-CA" dirty="0" smtClean="0"/>
              <a:t>R : État de somnolence, de confusion persistant au réveil. Cet état peut durer 20 minutes ou plus.</a:t>
            </a:r>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14F05D74-7FE7-4D05-992E-4F94423423C7}" type="slidenum">
              <a:rPr lang="en-US" smtClean="0"/>
              <a:pPr>
                <a:defRPr/>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Image Placeholder 1"/>
          <p:cNvSpPr>
            <a:spLocks noGrp="1" noRot="1" noChangeAspect="1" noTextEdit="1"/>
          </p:cNvSpPr>
          <p:nvPr>
            <p:ph type="sldImg"/>
          </p:nvPr>
        </p:nvSpPr>
        <p:spPr bwMode="auto">
          <a:noFill/>
          <a:ln>
            <a:solidFill>
              <a:srgbClr val="000000"/>
            </a:solidFill>
            <a:miter lim="800000"/>
            <a:headEnd/>
            <a:tailEnd/>
          </a:ln>
        </p:spPr>
      </p:sp>
      <p:sp>
        <p:nvSpPr>
          <p:cNvPr id="221186"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fr-CA" b="1" dirty="0" smtClean="0"/>
              <a:t>Narration : </a:t>
            </a:r>
            <a:r>
              <a:rPr lang="fr-CA" b="0" dirty="0" smtClean="0"/>
              <a:t>« </a:t>
            </a:r>
            <a:r>
              <a:rPr lang="fr-CA" dirty="0" smtClean="0"/>
              <a:t>Voici des facteurs qui influencent la vigilance et la performance. »</a:t>
            </a:r>
            <a:endParaRPr lang="en-US" dirty="0" smtClean="0"/>
          </a:p>
          <a:p>
            <a:pPr>
              <a:lnSpc>
                <a:spcPct val="90000"/>
              </a:lnSpc>
            </a:pPr>
            <a:r>
              <a:rPr lang="fr-CA" dirty="0" smtClean="0"/>
              <a:t>______________</a:t>
            </a:r>
            <a:endParaRPr lang="en-US" dirty="0" smtClean="0"/>
          </a:p>
          <a:p>
            <a:pPr>
              <a:lnSpc>
                <a:spcPct val="90000"/>
              </a:lnSpc>
            </a:pPr>
            <a:r>
              <a:rPr lang="fr-CA" b="1" dirty="0" smtClean="0"/>
              <a:t>Complément d’information :</a:t>
            </a:r>
            <a:r>
              <a:rPr lang="fr-CA" dirty="0" smtClean="0"/>
              <a:t> </a:t>
            </a:r>
            <a:endParaRPr lang="en-US" dirty="0" smtClean="0"/>
          </a:p>
          <a:p>
            <a:pPr>
              <a:lnSpc>
                <a:spcPct val="90000"/>
              </a:lnSpc>
            </a:pPr>
            <a:r>
              <a:rPr lang="fr-CA" dirty="0" smtClean="0"/>
              <a:t>Les objectifs d’apprentissage de cette section sont :</a:t>
            </a:r>
            <a:endParaRPr lang="en-US" dirty="0" smtClean="0"/>
          </a:p>
          <a:p>
            <a:pPr>
              <a:lnSpc>
                <a:spcPct val="90000"/>
              </a:lnSpc>
            </a:pPr>
            <a:r>
              <a:rPr lang="fr-CA" dirty="0" smtClean="0"/>
              <a:t>(S) Connaître les facteurs qui nuisent à la vigilance et à la performance (ils sont aussi les causes de la fatigue).</a:t>
            </a:r>
            <a:endParaRPr lang="en-US" dirty="0" smtClean="0"/>
          </a:p>
          <a:p>
            <a:pPr>
              <a:lnSpc>
                <a:spcPct val="90000"/>
              </a:lnSpc>
            </a:pPr>
            <a:r>
              <a:rPr lang="fr-CA" dirty="0" smtClean="0"/>
              <a:t>(A) Apprécier l’importance et la valeur d’un sommeil suffisant et des siestes.</a:t>
            </a:r>
            <a:endParaRPr lang="en-US" dirty="0" smtClean="0"/>
          </a:p>
          <a:p>
            <a:pPr>
              <a:lnSpc>
                <a:spcPct val="90000"/>
              </a:lnSpc>
            </a:pPr>
            <a:r>
              <a:rPr lang="fr-CA" dirty="0" smtClean="0"/>
              <a:t>(S) Connaître les pics et les creux circadiens sur un cycle de 24 heures et la tendance générale du cycle circadien.</a:t>
            </a:r>
            <a:endParaRPr lang="en-US" dirty="0" smtClean="0"/>
          </a:p>
          <a:p>
            <a:pPr>
              <a:lnSpc>
                <a:spcPct val="90000"/>
              </a:lnSpc>
            </a:pPr>
            <a:r>
              <a:rPr lang="fr-CA" dirty="0" smtClean="0"/>
              <a:t>(S) Connaître les principales caractéristiques d’un rythme circadien : structure de base, effets d’une perturbation, interactions avec d’autres facteurs.</a:t>
            </a:r>
            <a:endParaRPr lang="en-US" dirty="0" smtClean="0"/>
          </a:p>
          <a:p>
            <a:pPr>
              <a:lnSpc>
                <a:spcPct val="90000"/>
              </a:lnSpc>
            </a:pPr>
            <a:r>
              <a:rPr lang="fr-CA" dirty="0" smtClean="0"/>
              <a:t>(S) Connaître les effets des facteurs liés à la tâche sur la vigilance (par exemple : le temps passé à la tâche, la monotonie de la route, etc.).</a:t>
            </a:r>
            <a:endParaRPr lang="en-US" dirty="0" smtClean="0"/>
          </a:p>
          <a:p>
            <a:pPr>
              <a:lnSpc>
                <a:spcPct val="90000"/>
              </a:lnSpc>
            </a:pPr>
            <a:r>
              <a:rPr lang="fr-CA" dirty="0" smtClean="0"/>
              <a:t>(C) Appliquer aux situations de travail l’information sur les facteurs nuisant à la vigilance et à la performance.</a:t>
            </a:r>
            <a:endParaRPr lang="en-US" dirty="0" smtClean="0"/>
          </a:p>
          <a:p>
            <a:pPr>
              <a:lnSpc>
                <a:spcPct val="90000"/>
              </a:lnSpc>
            </a:pPr>
            <a:r>
              <a:rPr lang="fr-CA" dirty="0" smtClean="0"/>
              <a:t>(S) Connaître la relation en U inversé entre les exigences de la tâche (effet de la stimulation environnementale) et la performance.</a:t>
            </a:r>
            <a:endParaRPr lang="en-US" dirty="0" smtClean="0"/>
          </a:p>
          <a:p>
            <a:pPr>
              <a:lnSpc>
                <a:spcPct val="90000"/>
              </a:lnSpc>
            </a:pPr>
            <a:r>
              <a:rPr lang="fr-CA" dirty="0" smtClean="0"/>
              <a:t>(A) Accepter le fait que la fatigue est dictée par de fortes pulsions biologiques ne pouvant être réprimées (la fatigue affecte la physiologie d’un individu).</a:t>
            </a:r>
            <a:endParaRPr lang="en-US" dirty="0" smtClean="0"/>
          </a:p>
          <a:p>
            <a:pPr>
              <a:lnSpc>
                <a:spcPct val="90000"/>
              </a:lnSpc>
            </a:pPr>
            <a:r>
              <a:rPr lang="fr-CA" dirty="0" smtClean="0"/>
              <a:t>(A) Attacher de l’importance à un style de vie et à un mode de travail qui favorisent la vigilance.</a:t>
            </a:r>
            <a:endParaRPr lang="en-US" dirty="0" smtClean="0"/>
          </a:p>
        </p:txBody>
      </p:sp>
      <p:sp>
        <p:nvSpPr>
          <p:cNvPr id="4" name="Slide Number Placeholder 3"/>
          <p:cNvSpPr>
            <a:spLocks noGrp="1"/>
          </p:cNvSpPr>
          <p:nvPr>
            <p:ph type="sldNum" sz="quarter" idx="5"/>
          </p:nvPr>
        </p:nvSpPr>
        <p:spPr/>
        <p:txBody>
          <a:bodyPr/>
          <a:lstStyle/>
          <a:p>
            <a:pPr>
              <a:defRPr/>
            </a:pPr>
            <a:fld id="{F461CD6D-F269-4C1E-BDAB-E18BCC7D0DEB}" type="slidenum">
              <a:rPr lang="en-US" smtClean="0"/>
              <a:pPr>
                <a:defRPr/>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lide Image Placeholder 1"/>
          <p:cNvSpPr>
            <a:spLocks noGrp="1" noRot="1" noChangeAspect="1" noTextEdit="1"/>
          </p:cNvSpPr>
          <p:nvPr>
            <p:ph type="sldImg"/>
          </p:nvPr>
        </p:nvSpPr>
        <p:spPr bwMode="auto">
          <a:noFill/>
          <a:ln>
            <a:solidFill>
              <a:srgbClr val="000000"/>
            </a:solidFill>
            <a:miter lim="800000"/>
            <a:headEnd/>
            <a:tailEnd/>
          </a:ln>
        </p:spPr>
      </p:sp>
      <p:sp>
        <p:nvSpPr>
          <p:cNvPr id="223234"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 tableau présente les nombreux facteurs qui ont une influence sur la vigilance et la fatigue. L’accent est ici mis sur les facteurs internes. »</a:t>
            </a:r>
            <a:endParaRPr lang="en-US" dirty="0" smtClean="0"/>
          </a:p>
          <a:p>
            <a:r>
              <a:rPr lang="fr-CA" dirty="0" smtClean="0"/>
              <a:t>______________</a:t>
            </a:r>
            <a:endParaRPr lang="en-US" dirty="0" smtClean="0"/>
          </a:p>
          <a:p>
            <a:r>
              <a:rPr lang="fr-CA" b="1" dirty="0" smtClean="0"/>
              <a:t>Note au formateur :</a:t>
            </a:r>
            <a:r>
              <a:rPr lang="fr-CA" dirty="0" smtClean="0"/>
              <a:t> Classer les sources de fatigue dans ces deux catégories aide les participants à mieux comprendre les facteurs sous-jacents à la fatigue, mais ils doivent également comprendre que la combinaison de différentes sources a une influence sur la vigilance et la performance. En ce qui a trait aux effets, les deux catégories se confondent.</a:t>
            </a:r>
            <a:endParaRPr lang="en-US" dirty="0" smtClean="0"/>
          </a:p>
        </p:txBody>
      </p:sp>
      <p:sp>
        <p:nvSpPr>
          <p:cNvPr id="4" name="Slide Number Placeholder 3"/>
          <p:cNvSpPr>
            <a:spLocks noGrp="1"/>
          </p:cNvSpPr>
          <p:nvPr>
            <p:ph type="sldNum" sz="quarter" idx="5"/>
          </p:nvPr>
        </p:nvSpPr>
        <p:spPr/>
        <p:txBody>
          <a:bodyPr/>
          <a:lstStyle/>
          <a:p>
            <a:pPr>
              <a:defRPr/>
            </a:pPr>
            <a:fld id="{47C1D7A7-4958-4A5E-9961-F7A06217172E}" type="slidenum">
              <a:rPr lang="en-US" smtClean="0"/>
              <a:pPr>
                <a:defRPr/>
              </a:pPr>
              <a:t>95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noTextEdit="1"/>
          </p:cNvSpPr>
          <p:nvPr>
            <p:ph type="sldImg"/>
          </p:nvPr>
        </p:nvSpPr>
        <p:spPr bwMode="auto">
          <a:noFill/>
          <a:ln>
            <a:solidFill>
              <a:srgbClr val="000000"/>
            </a:solidFill>
            <a:miter lim="800000"/>
            <a:headEnd/>
            <a:tailEnd/>
          </a:ln>
        </p:spPr>
      </p:sp>
      <p:sp>
        <p:nvSpPr>
          <p:cNvPr id="225282"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Les facteurs liés à la tâche sont mis en évidence ici. »</a:t>
            </a:r>
            <a:endParaRPr lang="en-US" dirty="0" smtClean="0"/>
          </a:p>
        </p:txBody>
      </p:sp>
      <p:sp>
        <p:nvSpPr>
          <p:cNvPr id="4" name="Slide Number Placeholder 3"/>
          <p:cNvSpPr>
            <a:spLocks noGrp="1"/>
          </p:cNvSpPr>
          <p:nvPr>
            <p:ph type="sldNum" sz="quarter" idx="5"/>
          </p:nvPr>
        </p:nvSpPr>
        <p:spPr/>
        <p:txBody>
          <a:bodyPr/>
          <a:lstStyle/>
          <a:p>
            <a:pPr>
              <a:defRPr/>
            </a:pPr>
            <a:fld id="{0D76ADC0-293F-4A2F-A349-351B7D049701}" type="slidenum">
              <a:rPr lang="en-US" smtClean="0"/>
              <a:pPr>
                <a:defRPr/>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noTextEdit="1"/>
          </p:cNvSpPr>
          <p:nvPr>
            <p:ph type="sldImg"/>
          </p:nvPr>
        </p:nvSpPr>
        <p:spPr bwMode="auto">
          <a:noFill/>
          <a:ln>
            <a:solidFill>
              <a:srgbClr val="000000"/>
            </a:solidFill>
            <a:miter lim="800000"/>
            <a:headEnd/>
            <a:tailEnd/>
          </a:ln>
        </p:spPr>
      </p:sp>
      <p:sp>
        <p:nvSpPr>
          <p:cNvPr id="227330"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D’abord et avant tout, il y a la quantité de sommeil. »</a:t>
            </a:r>
            <a:endParaRPr lang="en-US" dirty="0" smtClean="0"/>
          </a:p>
          <a:p>
            <a:r>
              <a:rPr lang="fr-CA" dirty="0" smtClean="0"/>
              <a:t>______________</a:t>
            </a:r>
            <a:endParaRPr lang="en-US" dirty="0" smtClean="0"/>
          </a:p>
          <a:p>
            <a:r>
              <a:rPr lang="fr-CA" b="1" dirty="0" smtClean="0"/>
              <a:t>Complément d’information :  </a:t>
            </a:r>
            <a:r>
              <a:rPr lang="fr-CA" dirty="0" smtClean="0"/>
              <a:t>Les diapositives suivantes donnent plus de détails sur la première et la dernière puce. En ce qui a trait aux périodes de sommeil antérieures, rappelez-vous ce que vous avez appris plus tôt sur la dette de sommeil et le temps de récupération.</a:t>
            </a:r>
            <a:endParaRPr lang="en-US" dirty="0" smtClean="0"/>
          </a:p>
        </p:txBody>
      </p:sp>
      <p:sp>
        <p:nvSpPr>
          <p:cNvPr id="4" name="Slide Number Placeholder 3"/>
          <p:cNvSpPr>
            <a:spLocks noGrp="1"/>
          </p:cNvSpPr>
          <p:nvPr>
            <p:ph type="sldNum" sz="quarter" idx="5"/>
          </p:nvPr>
        </p:nvSpPr>
        <p:spPr/>
        <p:txBody>
          <a:bodyPr/>
          <a:lstStyle/>
          <a:p>
            <a:pPr>
              <a:defRPr/>
            </a:pPr>
            <a:fld id="{861D5325-4E99-4187-97EE-152CCE1E2B9C}" type="slidenum">
              <a:rPr lang="en-US" smtClean="0"/>
              <a:pPr>
                <a:defRPr/>
              </a:pPr>
              <a:t>97</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noTextEdit="1"/>
          </p:cNvSpPr>
          <p:nvPr>
            <p:ph type="sldImg"/>
          </p:nvPr>
        </p:nvSpPr>
        <p:spPr bwMode="auto">
          <a:noFill/>
          <a:ln>
            <a:solidFill>
              <a:srgbClr val="000000"/>
            </a:solidFill>
            <a:miter lim="800000"/>
            <a:headEnd/>
            <a:tailEnd/>
          </a:ln>
        </p:spPr>
      </p:sp>
      <p:sp>
        <p:nvSpPr>
          <p:cNvPr id="229378"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Ce graphique montre les effets progressifs et cumulatifs de différentes quantités de sommeil. Certaines personnes peuvent éprouver de la difficulté à interpréter les graphiques. Assurez-vous qu’elles comprennent bien les principales conséquences des effets cumulatifs d’un manque de sommeil. Au fur et à mesure que le manque de sommeil, léger ou important, se poursuit, la dette de sommeil s’accumule et la performance se détériore. »</a:t>
            </a:r>
            <a:endParaRPr lang="en-US" dirty="0" smtClean="0"/>
          </a:p>
          <a:p>
            <a:r>
              <a:rPr lang="fr-CA" dirty="0" smtClean="0"/>
              <a:t>______________</a:t>
            </a:r>
            <a:endParaRPr lang="en-US" dirty="0" smtClean="0"/>
          </a:p>
          <a:p>
            <a:r>
              <a:rPr lang="fr-CA" b="1" dirty="0" smtClean="0"/>
              <a:t>Source citée :</a:t>
            </a:r>
            <a:r>
              <a:rPr lang="fr-CA" dirty="0" smtClean="0"/>
              <a:t> </a:t>
            </a:r>
            <a:r>
              <a:rPr lang="fr-CA" dirty="0" err="1" smtClean="0"/>
              <a:t>Balkin</a:t>
            </a:r>
            <a:r>
              <a:rPr lang="fr-CA" dirty="0" smtClean="0"/>
              <a:t> </a:t>
            </a:r>
            <a:r>
              <a:rPr lang="fr-CA" i="1" dirty="0" smtClean="0"/>
              <a:t>et al</a:t>
            </a:r>
            <a:r>
              <a:rPr lang="fr-CA" dirty="0" smtClean="0"/>
              <a:t>. (2000). Bon exemple d’une étude de privation ciblée de sommeil (dans un même groupe, sommeil suffisant pour certains, insuffisant pour d’autres). Selon d’autres études, </a:t>
            </a:r>
            <a:r>
              <a:rPr lang="fr-CA" i="1" dirty="0" smtClean="0"/>
              <a:t>un peu</a:t>
            </a:r>
            <a:r>
              <a:rPr lang="fr-CA" dirty="0" smtClean="0"/>
              <a:t> de sommeil vaut beaucoup mieux qu’une absence de sommeil. La mesure de la performance utilisée était le test psychomoteur de la vigilance, une mesure de l’attention visuelle souvent utilisée dans les études sur la vigilance et la fatigue. Cette étude, dont les sujets étaient des conducteurs, a été menée par le Walter Reed </a:t>
            </a:r>
            <a:r>
              <a:rPr lang="fr-CA" dirty="0" err="1" smtClean="0"/>
              <a:t>Army</a:t>
            </a:r>
            <a:r>
              <a:rPr lang="fr-CA" dirty="0" smtClean="0"/>
              <a:t> Institute of </a:t>
            </a:r>
            <a:r>
              <a:rPr lang="fr-CA" dirty="0" err="1" smtClean="0"/>
              <a:t>Research</a:t>
            </a:r>
            <a:r>
              <a:rPr lang="fr-CA" dirty="0" smtClean="0"/>
              <a:t>.</a:t>
            </a:r>
            <a:endParaRPr lang="en-US" dirty="0" smtClean="0"/>
          </a:p>
          <a:p>
            <a:endParaRPr lang="fr-CA" b="1" dirty="0" smtClean="0"/>
          </a:p>
          <a:p>
            <a:r>
              <a:rPr lang="fr-CA" b="1" dirty="0" smtClean="0"/>
              <a:t>Note au formateur : </a:t>
            </a:r>
            <a:r>
              <a:rPr lang="fr-CA" dirty="0" smtClean="0"/>
              <a:t>La lecture de graphiques n’étant pas facile pour tout le monde, cette diapositive sera difficile à comprendre pour certains. Assurez-vous que tous comprennent bien les conséquences des effets cumulatifs d’un manque de sommeil répété. À mesure que le manque de sommeil (léger ou important) se poursuit, la dette de sommeil s’accumule et la performance se dégrade. </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846ABC33-6D7B-4CA7-9F08-23844703463C}" type="slidenum">
              <a:rPr lang="en-US" smtClean="0"/>
              <a:pPr>
                <a:defRPr/>
              </a:pPr>
              <a:t>98</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6" name="Notes Placeholder 2"/>
          <p:cNvSpPr>
            <a:spLocks noGrp="1"/>
          </p:cNvSpPr>
          <p:nvPr>
            <p:ph type="body" idx="1"/>
          </p:nvPr>
        </p:nvSpPr>
        <p:spPr bwMode="auto">
          <a:noFill/>
        </p:spPr>
        <p:txBody>
          <a:bodyPr wrap="square" numCol="1" anchor="t" anchorCtr="0" compatLnSpc="1">
            <a:prstTxWarp prst="textNoShape">
              <a:avLst/>
            </a:prstTxWarp>
          </a:bodyPr>
          <a:lstStyle/>
          <a:p>
            <a:r>
              <a:rPr lang="fr-CA" b="1" dirty="0" smtClean="0"/>
              <a:t>Narration : </a:t>
            </a:r>
            <a:r>
              <a:rPr lang="fr-CA" b="0" dirty="0" smtClean="0"/>
              <a:t>« </a:t>
            </a:r>
            <a:r>
              <a:rPr lang="fr-CA" dirty="0" smtClean="0"/>
              <a:t>La sieste est un sujet de discussion intéressant. Beaucoup de personnes aiment faire la sieste, mais pas toutes! Demandez aux participants la fréquence et les bienfaits de leurs siestes. »</a:t>
            </a:r>
            <a:endParaRPr lang="en-US" dirty="0" smtClean="0"/>
          </a:p>
          <a:p>
            <a:r>
              <a:rPr lang="fr-CA" dirty="0" smtClean="0"/>
              <a:t> ______________</a:t>
            </a:r>
            <a:endParaRPr lang="en-US" dirty="0" smtClean="0"/>
          </a:p>
          <a:p>
            <a:r>
              <a:rPr lang="fr-CA" b="1" dirty="0" smtClean="0"/>
              <a:t>Étude citée de la NASA : </a:t>
            </a:r>
            <a:r>
              <a:rPr lang="fr-CA" dirty="0" err="1" smtClean="0"/>
              <a:t>Rosekind</a:t>
            </a:r>
            <a:r>
              <a:rPr lang="fr-CA" dirty="0" smtClean="0"/>
              <a:t> </a:t>
            </a:r>
            <a:r>
              <a:rPr lang="fr-CA" i="1" dirty="0" smtClean="0"/>
              <a:t>et al</a:t>
            </a:r>
            <a:r>
              <a:rPr lang="fr-CA" dirty="0" smtClean="0"/>
              <a:t>. (1994). Pour cette étude, les pilotes étaient autorisés à faire une sieste d’au plus 45 minutes et la moyenne était de 26 minutes. Les siestes d’un maximum de 45 minutes visaient à s’assurer que les pilotes ne connaissent pas de stades de sommeil profond (c’est-à-dire les stades 3 et 4 du sommeil lent), ce qui aurait accru l’incidence et la durée de la période d’inertie du sommeil au réveil. </a:t>
            </a:r>
            <a:endParaRPr lang="en-US" dirty="0" smtClean="0"/>
          </a:p>
          <a:p>
            <a:pPr eaLnBrk="1" hangingPunct="1">
              <a:spcBef>
                <a:spcPct val="0"/>
              </a:spcBef>
            </a:pPr>
            <a:endParaRPr lang="en-US" dirty="0" smtClean="0"/>
          </a:p>
          <a:p>
            <a:endParaRPr lang="en-US" dirty="0" smtClean="0"/>
          </a:p>
          <a:p>
            <a:r>
              <a:rPr lang="en-US" dirty="0" smtClean="0"/>
              <a:t> </a:t>
            </a: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C7854DBD-AC4C-417E-8721-B63A7508BA85}" type="slidenum">
              <a:rPr lang="en-US" smtClean="0"/>
              <a:pPr>
                <a:defRPr/>
              </a:pPr>
              <a:t>99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7"/>
          <p:cNvPicPr>
            <a:picLocks noChangeAspect="1"/>
          </p:cNvPicPr>
          <p:nvPr/>
        </p:nvPicPr>
        <p:blipFill>
          <a:blip r:embed="rId2" cstate="print"/>
          <a:srcRect/>
          <a:stretch>
            <a:fillRect/>
          </a:stretch>
        </p:blipFill>
        <p:spPr bwMode="auto">
          <a:xfrm>
            <a:off x="3175" y="0"/>
            <a:ext cx="9144000" cy="6858000"/>
          </a:xfrm>
          <a:prstGeom prst="rect">
            <a:avLst/>
          </a:prstGeom>
          <a:noFill/>
          <a:ln w="9525">
            <a:noFill/>
            <a:miter lim="800000"/>
            <a:headEnd/>
            <a:tailEnd/>
          </a:ln>
        </p:spPr>
      </p:pic>
      <p:sp>
        <p:nvSpPr>
          <p:cNvPr id="4"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7"/>
          <p:cNvPicPr>
            <a:picLocks noChangeAspect="1"/>
          </p:cNvPicPr>
          <p:nvPr userDrawn="1"/>
        </p:nvPicPr>
        <p:blipFill>
          <a:blip r:embed="rId3" cstate="print"/>
          <a:srcRect/>
          <a:stretch>
            <a:fillRect/>
          </a:stretch>
        </p:blipFill>
        <p:spPr bwMode="auto">
          <a:xfrm>
            <a:off x="0" y="5022850"/>
            <a:ext cx="3429000" cy="1835150"/>
          </a:xfrm>
          <a:prstGeom prst="rect">
            <a:avLst/>
          </a:prstGeom>
          <a:noFill/>
          <a:ln w="9525">
            <a:noFill/>
            <a:miter lim="800000"/>
            <a:headEnd/>
            <a:tailEnd/>
          </a:ln>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a:p>
        </p:txBody>
      </p:sp>
      <p:sp>
        <p:nvSpPr>
          <p:cNvPr id="7" name="Slide Number Placeholder 5"/>
          <p:cNvSpPr>
            <a:spLocks noGrp="1"/>
          </p:cNvSpPr>
          <p:nvPr>
            <p:ph type="sldNum" sz="quarter" idx="11"/>
          </p:nvPr>
        </p:nvSpPr>
        <p:spPr>
          <a:xfrm>
            <a:off x="6705600" y="6400800"/>
            <a:ext cx="2133600" cy="365125"/>
          </a:xfrm>
        </p:spPr>
        <p:txBody>
          <a:bodyPr/>
          <a:lstStyle>
            <a:lvl1pPr>
              <a:defRPr/>
            </a:lvl1pPr>
          </a:lstStyle>
          <a:p>
            <a:pPr>
              <a:defRPr/>
            </a:pPr>
            <a:fld id="{0FAF742A-EBD6-4C73-8162-B57D58CC441D}" type="slidenum">
              <a:rPr lang="en-US"/>
              <a:pPr>
                <a:defRPr/>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6" name="Footer Placeholder 2"/>
          <p:cNvSpPr>
            <a:spLocks noGrp="1"/>
          </p:cNvSpPr>
          <p:nvPr>
            <p:ph type="ftr" sz="quarter" idx="10"/>
          </p:nvPr>
        </p:nvSpPr>
        <p:spPr/>
        <p:txBody>
          <a:bodyPr/>
          <a:lstStyle>
            <a:lvl1pPr>
              <a:defRPr/>
            </a:lvl1pPr>
          </a:lstStyle>
          <a:p>
            <a:pPr>
              <a:defRPr/>
            </a:pPr>
            <a:endParaRPr lang="en-US"/>
          </a:p>
        </p:txBody>
      </p:sp>
      <p:sp>
        <p:nvSpPr>
          <p:cNvPr id="7" name="Slide Number Placeholder 3"/>
          <p:cNvSpPr>
            <a:spLocks noGrp="1"/>
          </p:cNvSpPr>
          <p:nvPr>
            <p:ph type="sldNum" sz="quarter" idx="11"/>
          </p:nvPr>
        </p:nvSpPr>
        <p:spPr/>
        <p:txBody>
          <a:bodyPr/>
          <a:lstStyle>
            <a:lvl1pPr>
              <a:defRPr/>
            </a:lvl1pPr>
          </a:lstStyle>
          <a:p>
            <a:pPr>
              <a:defRPr/>
            </a:pPr>
            <a:fld id="{5B68CB69-DD07-41FF-A8D1-765F80D8475F}" type="slidenum">
              <a:rPr lang="en-US"/>
              <a:pPr>
                <a:defRPr/>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5" name="Footer Placeholder 5"/>
          <p:cNvSpPr txBox="1">
            <a:spLocks/>
          </p:cNvSpPr>
          <p:nvPr/>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PNAGF | </a:t>
            </a:r>
            <a:r>
              <a:rPr lang="en-US" dirty="0" err="1" smtClean="0"/>
              <a:t>Programme</a:t>
            </a:r>
            <a:r>
              <a:rPr lang="en-US" dirty="0" smtClean="0"/>
              <a:t> </a:t>
            </a:r>
            <a:r>
              <a:rPr lang="en-US" dirty="0" err="1" smtClean="0"/>
              <a:t>nord-américain</a:t>
            </a:r>
            <a:r>
              <a:rPr lang="en-US" dirty="0" smtClean="0"/>
              <a:t> de </a:t>
            </a:r>
            <a:r>
              <a:rPr lang="en-US" dirty="0" err="1" smtClean="0"/>
              <a:t>gestion</a:t>
            </a:r>
            <a:r>
              <a:rPr lang="en-US" dirty="0" smtClean="0"/>
              <a:t> de la fatigue</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43E209D-711D-444E-A626-FADBFFD3DABE}" type="slidenum">
              <a:rPr lang="en-US" sz="1400" smtClean="0"/>
              <a:pPr fontAlgn="auto">
                <a:spcBef>
                  <a:spcPts val="0"/>
                </a:spcBef>
                <a:spcAft>
                  <a:spcPts val="0"/>
                </a:spcAft>
                <a:defRPr/>
              </a:pPr>
              <a:t>‹N°›</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6"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p:nvSpPr>
        <p:spPr bwMode="auto">
          <a:xfrm>
            <a:off x="457200" y="304800"/>
            <a:ext cx="8229600" cy="1143000"/>
          </a:xfrm>
          <a:prstGeom prst="rect">
            <a:avLst/>
          </a:prstGeom>
          <a:solidFill>
            <a:schemeClr val="accent1"/>
          </a:solid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5970DAF-C87D-4A21-A7BB-9F21019C0470}" type="datetime1">
              <a:rPr lang="en-US"/>
              <a:pPr>
                <a:defRPr/>
              </a:pPr>
              <a:t>6/28/2013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0D5021-A72A-41F8-B4D7-83D0A53E24E8}" type="slidenum">
              <a:rPr lang="en-US"/>
              <a:pPr>
                <a:defRPr/>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EA6F8A10-2672-4824-9C1A-EBC312A41E08}" type="datetime1">
              <a:rPr lang="en-US"/>
              <a:pPr>
                <a:defRPr/>
              </a:pPr>
              <a:t>6/28/2013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EB60AC-9235-4A24-B19E-A9A3AD2F69D4}" type="slidenum">
              <a:rPr lang="en-US"/>
              <a:pPr>
                <a:defRPr/>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8044216-91B4-47C3-AD7E-A072452D6E21}" type="datetime1">
              <a:rPr lang="en-US"/>
              <a:pPr>
                <a:defRPr/>
              </a:pPr>
              <a:t>6/28/2013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BB6064-0F89-4AC4-B5BD-0DEFC7755B2F}" type="slidenum">
              <a:rPr lang="en-US"/>
              <a:pPr>
                <a:defRPr/>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2CE23C2-69AB-4EC1-8081-06927A2A63D5}" type="datetime1">
              <a:rPr lang="en-US"/>
              <a:pPr>
                <a:defRPr/>
              </a:pPr>
              <a:t>6/28/2013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699EF3-A302-4DB0-980F-0117059046AD}" type="slidenum">
              <a:rPr lang="en-US"/>
              <a:pPr>
                <a:defRPr/>
              </a:pPr>
              <a:t>‹N°›</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4B8260C0-C073-49FC-9C05-E778EFD481D4}" type="datetime1">
              <a:rPr lang="en-US"/>
              <a:pPr>
                <a:defRPr/>
              </a:pPr>
              <a:t>6/28/2013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2AAB36C-CE19-4076-8D2C-BE12CD32A7C1}" type="slidenum">
              <a:rPr lang="en-US"/>
              <a:pPr>
                <a:defRPr/>
              </a:pPr>
              <a:t>‹N°›</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516C2C7D-3BE6-43B0-9681-6C9BC2ADD0C6}" type="datetime1">
              <a:rPr lang="en-US"/>
              <a:pPr>
                <a:defRPr/>
              </a:pPr>
              <a:t>6/28/2013</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F12AAFB7-3FF7-4F4F-A531-5A289960B648}" type="slidenum">
              <a:rPr lang="en-US"/>
              <a:pPr>
                <a:defRPr/>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9" descr="NAMFP-logo.eps"/>
          <p:cNvPicPr>
            <a:picLocks noChangeAspect="1"/>
          </p:cNvPicPr>
          <p:nvPr/>
        </p:nvPicPr>
        <p:blipFill>
          <a:blip r:embed="rId2" cstate="print"/>
          <a:srcRect/>
          <a:stretch>
            <a:fillRect/>
          </a:stretch>
        </p:blipFill>
        <p:spPr bwMode="auto">
          <a:xfrm>
            <a:off x="387350" y="4495800"/>
            <a:ext cx="1641475" cy="2024063"/>
          </a:xfrm>
          <a:prstGeom prst="rect">
            <a:avLst/>
          </a:prstGeom>
          <a:noFill/>
          <a:ln w="9525">
            <a:noFill/>
            <a:miter lim="800000"/>
            <a:headEnd/>
            <a:tailEnd/>
          </a:ln>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6705600" y="6400800"/>
            <a:ext cx="2133600" cy="365125"/>
          </a:xfrm>
        </p:spPr>
        <p:txBody>
          <a:bodyPr/>
          <a:lstStyle>
            <a:lvl1pPr>
              <a:defRPr/>
            </a:lvl1pPr>
          </a:lstStyle>
          <a:p>
            <a:pPr>
              <a:defRPr/>
            </a:pPr>
            <a:fld id="{AC608BA7-41CC-41A7-A318-AC69E9D82596}" type="slidenum">
              <a:rPr lang="en-US"/>
              <a:pPr>
                <a:defRPr/>
              </a:pPr>
              <a:t>‹N°›</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127A02BF-4A61-4446-A5DD-E2A4A5F9042D}" type="datetime1">
              <a:rPr lang="en-US"/>
              <a:pPr>
                <a:defRPr/>
              </a:pPr>
              <a:t>6/28/2013</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DC68314-CE71-49EC-96AF-807404FA4181}" type="slidenum">
              <a:rPr lang="en-US"/>
              <a:pPr>
                <a:defRPr/>
              </a:pPr>
              <a:t>‹N°›</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44565160-B4E1-479F-9212-5B37948CC480}" type="datetime1">
              <a:rPr lang="en-US"/>
              <a:pPr>
                <a:defRPr/>
              </a:pPr>
              <a:t>6/28/2013</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FE92176-9296-4898-9AC6-38D2A489F271}" type="slidenum">
              <a:rPr lang="en-US"/>
              <a:pPr>
                <a:defRPr/>
              </a:pPr>
              <a:t>‹N°›</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457C0F0D-4DDD-40AB-8631-9CD57ED83D63}" type="datetime1">
              <a:rPr lang="en-US"/>
              <a:pPr>
                <a:defRPr/>
              </a:pPr>
              <a:t>6/28/2013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15FA29F-27CF-41FC-8E84-F96A4F982361}" type="slidenum">
              <a:rPr lang="en-US"/>
              <a:pPr>
                <a:defRPr/>
              </a:pPr>
              <a:t>‹N°›</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8DA94D9C-A3DC-45E6-B6A7-AC19540604CE}" type="datetime1">
              <a:rPr lang="en-US"/>
              <a:pPr>
                <a:defRPr/>
              </a:pPr>
              <a:t>6/28/2013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11EA526-23B0-40AE-9B90-56B732AD36A0}" type="slidenum">
              <a:rPr lang="en-US"/>
              <a:pPr>
                <a:defRPr/>
              </a:pPr>
              <a:t>‹N°›</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A5DF647-6564-40E4-8714-49A0C1478BC3}" type="datetime1">
              <a:rPr lang="en-US"/>
              <a:pPr>
                <a:defRPr/>
              </a:pPr>
              <a:t>6/28/2013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EA1B05-B8B0-4B15-968C-94209E1779C3}" type="slidenum">
              <a:rPr lang="en-US"/>
              <a:pPr>
                <a:defRPr/>
              </a:pPr>
              <a:t>‹N°›</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5984105C-F581-4F52-BDB7-35237EDD9B58}" type="datetime1">
              <a:rPr lang="en-US"/>
              <a:pPr>
                <a:defRPr/>
              </a:pPr>
              <a:t>6/28/2013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217933-F34E-43A4-84D4-E253738A6C1D}" type="slidenum">
              <a:rPr lang="en-US"/>
              <a:pPr>
                <a:defRPr/>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7"/>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6" name="Footer Placeholder 2"/>
          <p:cNvSpPr>
            <a:spLocks noGrp="1"/>
          </p:cNvSpPr>
          <p:nvPr>
            <p:ph type="ftr" sz="quarter" idx="10"/>
          </p:nvPr>
        </p:nvSpPr>
        <p:spPr/>
        <p:txBody>
          <a:bodyPr/>
          <a:lstStyle>
            <a:lvl1pPr>
              <a:defRPr/>
            </a:lvl1pPr>
          </a:lstStyle>
          <a:p>
            <a:pPr>
              <a:defRPr/>
            </a:pPr>
            <a:endParaRPr lang="en-US"/>
          </a:p>
        </p:txBody>
      </p:sp>
      <p:sp>
        <p:nvSpPr>
          <p:cNvPr id="7" name="Slide Number Placeholder 3"/>
          <p:cNvSpPr>
            <a:spLocks noGrp="1"/>
          </p:cNvSpPr>
          <p:nvPr>
            <p:ph type="sldNum" sz="quarter" idx="11"/>
          </p:nvPr>
        </p:nvSpPr>
        <p:spPr/>
        <p:txBody>
          <a:bodyPr/>
          <a:lstStyle>
            <a:lvl1pPr>
              <a:defRPr/>
            </a:lvl1pPr>
          </a:lstStyle>
          <a:p>
            <a:pPr>
              <a:defRPr/>
            </a:pPr>
            <a:fld id="{FA366577-BD53-4CD6-8679-080D66F80002}" type="slidenum">
              <a:rPr lang="en-US"/>
              <a:pPr>
                <a:defRPr/>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Title 7"/>
          <p:cNvSpPr txBox="1">
            <a:spLocks/>
          </p:cNvSpPr>
          <p:nvPr/>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5" name="Footer Placeholder 5"/>
          <p:cNvSpPr txBox="1">
            <a:spLocks/>
          </p:cNvSpPr>
          <p:nvPr/>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PNAGF | </a:t>
            </a:r>
            <a:r>
              <a:rPr lang="en-US" dirty="0" err="1" smtClean="0"/>
              <a:t>Programme</a:t>
            </a:r>
            <a:r>
              <a:rPr lang="en-US" dirty="0" smtClean="0"/>
              <a:t> </a:t>
            </a:r>
            <a:r>
              <a:rPr lang="en-US" dirty="0" err="1" smtClean="0"/>
              <a:t>nord-américain</a:t>
            </a:r>
            <a:r>
              <a:rPr lang="en-US" dirty="0" smtClean="0"/>
              <a:t> de </a:t>
            </a:r>
            <a:r>
              <a:rPr lang="en-US" dirty="0" err="1" smtClean="0"/>
              <a:t>gestion</a:t>
            </a:r>
            <a:r>
              <a:rPr lang="en-US" dirty="0" smtClean="0"/>
              <a:t> de la fatigue</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A293EB59-72C2-4A9D-AEF4-57C509670545}" type="slidenum">
              <a:rPr lang="en-US" sz="1400" smtClean="0"/>
              <a:pPr fontAlgn="auto">
                <a:spcBef>
                  <a:spcPts val="0"/>
                </a:spcBef>
                <a:spcAft>
                  <a:spcPts val="0"/>
                </a:spcAft>
                <a:defRPr/>
              </a:pPr>
              <a:t>‹N°›</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Title 7"/>
          <p:cNvSpPr txBox="1">
            <a:spLocks/>
          </p:cNvSpPr>
          <p:nvPr/>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6" name="Footer Placeholder 5"/>
          <p:cNvSpPr txBox="1">
            <a:spLocks/>
          </p:cNvSpPr>
          <p:nvPr/>
        </p:nvSpPr>
        <p:spPr>
          <a:xfrm>
            <a:off x="2819400" y="6483350"/>
            <a:ext cx="40386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PNAGF | </a:t>
            </a:r>
            <a:r>
              <a:rPr lang="en-US" dirty="0" err="1" smtClean="0"/>
              <a:t>Programme</a:t>
            </a:r>
            <a:r>
              <a:rPr lang="en-US" dirty="0" smtClean="0"/>
              <a:t> </a:t>
            </a:r>
            <a:r>
              <a:rPr lang="en-US" dirty="0" err="1" smtClean="0"/>
              <a:t>nord-américain</a:t>
            </a:r>
            <a:r>
              <a:rPr lang="en-US" dirty="0" smtClean="0"/>
              <a:t> de </a:t>
            </a:r>
            <a:r>
              <a:rPr lang="en-US" dirty="0" err="1" smtClean="0"/>
              <a:t>gestion</a:t>
            </a:r>
            <a:r>
              <a:rPr lang="en-US" dirty="0" smtClean="0"/>
              <a:t> de la fatigue</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8" name="Title 7"/>
          <p:cNvSpPr txBox="1">
            <a:spLocks/>
          </p:cNvSpPr>
          <p:nvPr/>
        </p:nvSpPr>
        <p:spPr bwMode="auto">
          <a:xfrm>
            <a:off x="457200" y="304800"/>
            <a:ext cx="8229600" cy="1143000"/>
          </a:xfrm>
          <a:prstGeom prst="rect">
            <a:avLst/>
          </a:prstGeom>
          <a:solidFill>
            <a:schemeClr val="accent1"/>
          </a:solid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6C90171-0A27-4942-A8FE-F4894EAE19C4}" type="datetime1">
              <a:rPr lang="en-US"/>
              <a:pPr>
                <a:defRPr/>
              </a:pPr>
              <a:t>6/28/2013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A8A010-5AE8-498E-8581-39F351910C2E}" type="slidenum">
              <a:rPr lang="en-US"/>
              <a:pPr>
                <a:defRPr/>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7"/>
          <p:cNvPicPr>
            <a:picLocks noChangeAspect="1"/>
          </p:cNvPicPr>
          <p:nvPr/>
        </p:nvPicPr>
        <p:blipFill>
          <a:blip r:embed="rId2" cstate="print"/>
          <a:srcRect/>
          <a:stretch>
            <a:fillRect/>
          </a:stretch>
        </p:blipFill>
        <p:spPr bwMode="auto">
          <a:xfrm>
            <a:off x="3175" y="0"/>
            <a:ext cx="9144000" cy="6858000"/>
          </a:xfrm>
          <a:prstGeom prst="rect">
            <a:avLst/>
          </a:prstGeom>
          <a:noFill/>
          <a:ln w="9525">
            <a:noFill/>
            <a:miter lim="800000"/>
            <a:headEnd/>
            <a:tailEnd/>
          </a:ln>
        </p:spPr>
      </p:pic>
      <p:sp>
        <p:nvSpPr>
          <p:cNvPr id="4"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7"/>
          <p:cNvPicPr>
            <a:picLocks noChangeAspect="1"/>
          </p:cNvPicPr>
          <p:nvPr userDrawn="1"/>
        </p:nvPicPr>
        <p:blipFill>
          <a:blip r:embed="rId3" cstate="print"/>
          <a:srcRect/>
          <a:stretch>
            <a:fillRect/>
          </a:stretch>
        </p:blipFill>
        <p:spPr bwMode="auto">
          <a:xfrm>
            <a:off x="-17463" y="5370513"/>
            <a:ext cx="3243263" cy="1487487"/>
          </a:xfrm>
          <a:prstGeom prst="rect">
            <a:avLst/>
          </a:prstGeom>
          <a:noFill/>
          <a:ln w="9525">
            <a:noFill/>
            <a:miter lim="800000"/>
            <a:headEnd/>
            <a:tailEnd/>
          </a:ln>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a:p>
        </p:txBody>
      </p:sp>
      <p:sp>
        <p:nvSpPr>
          <p:cNvPr id="7" name="Slide Number Placeholder 5"/>
          <p:cNvSpPr>
            <a:spLocks noGrp="1"/>
          </p:cNvSpPr>
          <p:nvPr>
            <p:ph type="sldNum" sz="quarter" idx="11"/>
          </p:nvPr>
        </p:nvSpPr>
        <p:spPr>
          <a:xfrm>
            <a:off x="6705600" y="6400800"/>
            <a:ext cx="2133600" cy="365125"/>
          </a:xfrm>
        </p:spPr>
        <p:txBody>
          <a:bodyPr/>
          <a:lstStyle>
            <a:lvl1pPr>
              <a:defRPr/>
            </a:lvl1pPr>
          </a:lstStyle>
          <a:p>
            <a:pPr>
              <a:defRPr/>
            </a:pPr>
            <a:fld id="{CE03C40B-E2E6-4988-BE82-DDC6E9CBD215}" type="slidenum">
              <a:rPr lang="en-US"/>
              <a:pPr>
                <a:defRPr/>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9" descr="NAMFP-logo.eps"/>
          <p:cNvPicPr>
            <a:picLocks noChangeAspect="1"/>
          </p:cNvPicPr>
          <p:nvPr/>
        </p:nvPicPr>
        <p:blipFill>
          <a:blip r:embed="rId2" cstate="print"/>
          <a:srcRect/>
          <a:stretch>
            <a:fillRect/>
          </a:stretch>
        </p:blipFill>
        <p:spPr bwMode="auto">
          <a:xfrm>
            <a:off x="387350" y="4495800"/>
            <a:ext cx="1641475" cy="2024063"/>
          </a:xfrm>
          <a:prstGeom prst="rect">
            <a:avLst/>
          </a:prstGeom>
          <a:noFill/>
          <a:ln w="9525">
            <a:noFill/>
            <a:miter lim="800000"/>
            <a:headEnd/>
            <a:tailEnd/>
          </a:ln>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6705600" y="6400800"/>
            <a:ext cx="2133600" cy="365125"/>
          </a:xfrm>
        </p:spPr>
        <p:txBody>
          <a:bodyPr/>
          <a:lstStyle>
            <a:lvl1pPr>
              <a:defRPr/>
            </a:lvl1pPr>
          </a:lstStyle>
          <a:p>
            <a:pPr>
              <a:defRPr/>
            </a:pPr>
            <a:fld id="{FDFF0E35-E259-40CA-AFED-BD5D4BE60227}" type="slidenum">
              <a:rPr lang="en-US"/>
              <a:pPr>
                <a:defRPr/>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3DA406F-5D93-4965-8C8A-49ED59E7CE44}"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image" Target="../media/image54.jpeg"/><Relationship Id="rId5" Type="http://schemas.openxmlformats.org/officeDocument/2006/relationships/notesSlide" Target="../notesSlides/notesSlide100.xml"/><Relationship Id="rId4"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image" Target="../media/image56.jpeg"/><Relationship Id="rId5" Type="http://schemas.openxmlformats.org/officeDocument/2006/relationships/notesSlide" Target="../notesSlides/notesSlide102.xml"/><Relationship Id="rId4"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tags" Target="../tags/tag249.xml"/><Relationship Id="rId5" Type="http://schemas.openxmlformats.org/officeDocument/2006/relationships/notesSlide" Target="../notesSlides/notesSlide103.xml"/><Relationship Id="rId4"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tags" Target="../tags/tag254.xml"/><Relationship Id="rId7" Type="http://schemas.openxmlformats.org/officeDocument/2006/relationships/image" Target="../media/image57.jpeg"/><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notesSlide" Target="../notesSlides/notesSlide104.xml"/><Relationship Id="rId5" Type="http://schemas.openxmlformats.org/officeDocument/2006/relationships/slideLayout" Target="../slideLayouts/slideLayout11.xml"/><Relationship Id="rId4" Type="http://schemas.openxmlformats.org/officeDocument/2006/relationships/tags" Target="../tags/tag255.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57.xml"/><Relationship Id="rId1" Type="http://schemas.openxmlformats.org/officeDocument/2006/relationships/tags" Target="../tags/tag256.xml"/><Relationship Id="rId5" Type="http://schemas.openxmlformats.org/officeDocument/2006/relationships/image" Target="../media/image59.png"/><Relationship Id="rId4"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image" Target="../media/image60.jpeg"/><Relationship Id="rId5" Type="http://schemas.openxmlformats.org/officeDocument/2006/relationships/notesSlide" Target="../notesSlides/notesSlide106.xml"/><Relationship Id="rId4"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62.xml"/><Relationship Id="rId1" Type="http://schemas.openxmlformats.org/officeDocument/2006/relationships/tags" Target="../tags/tag261.xml"/><Relationship Id="rId4"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64.xml"/><Relationship Id="rId1" Type="http://schemas.openxmlformats.org/officeDocument/2006/relationships/tags" Target="../tags/tag263.xml"/><Relationship Id="rId5" Type="http://schemas.openxmlformats.org/officeDocument/2006/relationships/image" Target="../media/image61.png"/><Relationship Id="rId4"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1.xml"/><Relationship Id="rId1" Type="http://schemas.openxmlformats.org/officeDocument/2006/relationships/tags" Target="../tags/tag265.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0.jpeg"/><Relationship Id="rId5" Type="http://schemas.openxmlformats.org/officeDocument/2006/relationships/notesSlide" Target="../notesSlides/notesSlide11.xml"/><Relationship Id="rId4"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image" Target="../media/image62.jpeg"/><Relationship Id="rId5" Type="http://schemas.openxmlformats.org/officeDocument/2006/relationships/notesSlide" Target="../notesSlides/notesSlide110.xml"/><Relationship Id="rId4"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tags" Target="../tags/tag271.xml"/><Relationship Id="rId7" Type="http://schemas.openxmlformats.org/officeDocument/2006/relationships/notesSlide" Target="../notesSlides/notesSlide111.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slideLayout" Target="../slideLayouts/slideLayout11.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image" Target="../media/image64.jpeg"/></Relationships>
</file>

<file path=ppt/slides/_rels/slide112.xml.rels><?xml version="1.0" encoding="UTF-8" standalone="yes"?>
<Relationships xmlns="http://schemas.openxmlformats.org/package/2006/relationships"><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image" Target="../media/image65.jpeg"/><Relationship Id="rId5" Type="http://schemas.openxmlformats.org/officeDocument/2006/relationships/notesSlide" Target="../notesSlides/notesSlide112.xml"/><Relationship Id="rId4"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image" Target="../media/image66.jpeg"/><Relationship Id="rId5" Type="http://schemas.openxmlformats.org/officeDocument/2006/relationships/notesSlide" Target="../notesSlides/notesSlide113.xml"/><Relationship Id="rId4"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openxmlformats.org/officeDocument/2006/relationships/tags" Target="../tags/tag282.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image" Target="../media/image67.jpeg"/><Relationship Id="rId5" Type="http://schemas.openxmlformats.org/officeDocument/2006/relationships/notesSlide" Target="../notesSlides/notesSlide114.xml"/><Relationship Id="rId4"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tags" Target="../tags/tag285.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image" Target="../media/image68.jpeg"/><Relationship Id="rId5" Type="http://schemas.openxmlformats.org/officeDocument/2006/relationships/notesSlide" Target="../notesSlides/notesSlide115.xml"/><Relationship Id="rId4"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87.xml"/><Relationship Id="rId1" Type="http://schemas.openxmlformats.org/officeDocument/2006/relationships/tags" Target="../tags/tag286.xml"/><Relationship Id="rId4"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image" Target="../media/image69.jpeg"/><Relationship Id="rId5" Type="http://schemas.openxmlformats.org/officeDocument/2006/relationships/notesSlide" Target="../notesSlides/notesSlide117.xml"/><Relationship Id="rId4"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tags" Target="../tags/tag293.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image" Target="../media/image70.jpeg"/><Relationship Id="rId5" Type="http://schemas.openxmlformats.org/officeDocument/2006/relationships/notesSlide" Target="../notesSlides/notesSlide118.xml"/><Relationship Id="rId4"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95.xml"/><Relationship Id="rId1" Type="http://schemas.openxmlformats.org/officeDocument/2006/relationships/tags" Target="../tags/tag294.xml"/><Relationship Id="rId4"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28.xml"/><Relationship Id="rId7" Type="http://schemas.openxmlformats.org/officeDocument/2006/relationships/image" Target="../media/image11.jpe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12.xml"/><Relationship Id="rId5" Type="http://schemas.openxmlformats.org/officeDocument/2006/relationships/slideLayout" Target="../slideLayouts/slideLayout11.xml"/><Relationship Id="rId4" Type="http://schemas.openxmlformats.org/officeDocument/2006/relationships/tags" Target="../tags/tag29.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97.xml"/><Relationship Id="rId1" Type="http://schemas.openxmlformats.org/officeDocument/2006/relationships/tags" Target="../tags/tag296.xml"/><Relationship Id="rId4"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99.xml"/><Relationship Id="rId1" Type="http://schemas.openxmlformats.org/officeDocument/2006/relationships/tags" Target="../tags/tag298.xml"/><Relationship Id="rId4"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01.xml"/><Relationship Id="rId1" Type="http://schemas.openxmlformats.org/officeDocument/2006/relationships/tags" Target="../tags/tag300.xml"/><Relationship Id="rId4"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03.xml"/><Relationship Id="rId1" Type="http://schemas.openxmlformats.org/officeDocument/2006/relationships/tags" Target="../tags/tag302.xml"/><Relationship Id="rId4"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3.xml"/><Relationship Id="rId1" Type="http://schemas.openxmlformats.org/officeDocument/2006/relationships/tags" Target="../tags/tag304.xml"/><Relationship Id="rId4" Type="http://schemas.openxmlformats.org/officeDocument/2006/relationships/image" Target="../media/image9.jpe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06.xml"/><Relationship Id="rId1" Type="http://schemas.openxmlformats.org/officeDocument/2006/relationships/tags" Target="../tags/tag305.xml"/><Relationship Id="rId4"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08.xml"/><Relationship Id="rId1" Type="http://schemas.openxmlformats.org/officeDocument/2006/relationships/tags" Target="../tags/tag307.xml"/><Relationship Id="rId4"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10.xml"/><Relationship Id="rId1" Type="http://schemas.openxmlformats.org/officeDocument/2006/relationships/tags" Target="../tags/tag309.xml"/><Relationship Id="rId5" Type="http://schemas.openxmlformats.org/officeDocument/2006/relationships/image" Target="../media/image9.jpeg"/><Relationship Id="rId4"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12.xml"/><Relationship Id="rId1" Type="http://schemas.openxmlformats.org/officeDocument/2006/relationships/tags" Target="../tags/tag311.xml"/><Relationship Id="rId4"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image" Target="../media/image71.jpeg"/><Relationship Id="rId5" Type="http://schemas.openxmlformats.org/officeDocument/2006/relationships/notesSlide" Target="../notesSlides/notesSlide129.xml"/><Relationship Id="rId4"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17.xml"/><Relationship Id="rId1" Type="http://schemas.openxmlformats.org/officeDocument/2006/relationships/tags" Target="../tags/tag316.xml"/><Relationship Id="rId5" Type="http://schemas.openxmlformats.org/officeDocument/2006/relationships/image" Target="../media/image72.png"/><Relationship Id="rId4"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tags" Target="../tags/tag320.xml"/><Relationship Id="rId7" Type="http://schemas.openxmlformats.org/officeDocument/2006/relationships/image" Target="../media/image73.jpeg"/><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notesSlide" Target="../notesSlides/notesSlide131.xml"/><Relationship Id="rId5" Type="http://schemas.openxmlformats.org/officeDocument/2006/relationships/slideLayout" Target="../slideLayouts/slideLayout11.xml"/><Relationship Id="rId4" Type="http://schemas.openxmlformats.org/officeDocument/2006/relationships/tags" Target="../tags/tag321.xml"/></Relationships>
</file>

<file path=ppt/slides/_rels/slide132.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image" Target="../media/image75.jpeg"/><Relationship Id="rId5" Type="http://schemas.openxmlformats.org/officeDocument/2006/relationships/notesSlide" Target="../notesSlides/notesSlide132.xml"/><Relationship Id="rId4"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3" Type="http://schemas.openxmlformats.org/officeDocument/2006/relationships/tags" Target="../tags/tag327.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image" Target="../media/image76.jpeg"/><Relationship Id="rId5" Type="http://schemas.openxmlformats.org/officeDocument/2006/relationships/notesSlide" Target="../notesSlides/notesSlide133.xml"/><Relationship Id="rId4"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tags" Target="../tags/tag330.xml"/><Relationship Id="rId7" Type="http://schemas.openxmlformats.org/officeDocument/2006/relationships/image" Target="../media/image77.jpeg"/><Relationship Id="rId2" Type="http://schemas.openxmlformats.org/officeDocument/2006/relationships/tags" Target="../tags/tag329.xml"/><Relationship Id="rId1" Type="http://schemas.openxmlformats.org/officeDocument/2006/relationships/tags" Target="../tags/tag328.xml"/><Relationship Id="rId6" Type="http://schemas.openxmlformats.org/officeDocument/2006/relationships/notesSlide" Target="../notesSlides/notesSlide134.xml"/><Relationship Id="rId5" Type="http://schemas.openxmlformats.org/officeDocument/2006/relationships/slideLayout" Target="../slideLayouts/slideLayout11.xml"/><Relationship Id="rId4" Type="http://schemas.openxmlformats.org/officeDocument/2006/relationships/tags" Target="../tags/tag331.xml"/></Relationships>
</file>

<file path=ppt/slides/_rels/slide13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tags" Target="../tags/tag334.xml"/><Relationship Id="rId7" Type="http://schemas.openxmlformats.org/officeDocument/2006/relationships/image" Target="../media/image79.jpeg"/><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notesSlide" Target="../notesSlides/notesSlide135.xml"/><Relationship Id="rId5" Type="http://schemas.openxmlformats.org/officeDocument/2006/relationships/slideLayout" Target="../slideLayouts/slideLayout11.xml"/><Relationship Id="rId4" Type="http://schemas.openxmlformats.org/officeDocument/2006/relationships/tags" Target="../tags/tag335.xml"/></Relationships>
</file>

<file path=ppt/slides/_rels/slide13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tags" Target="../tags/tag338.xml"/><Relationship Id="rId7" Type="http://schemas.openxmlformats.org/officeDocument/2006/relationships/notesSlide" Target="../notesSlides/notesSlide136.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Layout" Target="../slideLayouts/slideLayout11.xml"/><Relationship Id="rId5" Type="http://schemas.openxmlformats.org/officeDocument/2006/relationships/tags" Target="../tags/tag340.xml"/><Relationship Id="rId4" Type="http://schemas.openxmlformats.org/officeDocument/2006/relationships/tags" Target="../tags/tag339.xml"/></Relationships>
</file>

<file path=ppt/slides/_rels/slide13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tags" Target="../tags/tag343.xml"/><Relationship Id="rId7" Type="http://schemas.openxmlformats.org/officeDocument/2006/relationships/image" Target="../media/image82.wmf"/><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notesSlide" Target="../notesSlides/notesSlide137.xml"/><Relationship Id="rId5" Type="http://schemas.openxmlformats.org/officeDocument/2006/relationships/slideLayout" Target="../slideLayouts/slideLayout11.xml"/><Relationship Id="rId4" Type="http://schemas.openxmlformats.org/officeDocument/2006/relationships/tags" Target="../tags/tag344.xml"/></Relationships>
</file>

<file path=ppt/slides/_rels/slide138.xml.rels><?xml version="1.0" encoding="UTF-8" standalone="yes"?>
<Relationships xmlns="http://schemas.openxmlformats.org/package/2006/relationships"><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image" Target="../media/image84.jpeg"/><Relationship Id="rId5" Type="http://schemas.openxmlformats.org/officeDocument/2006/relationships/notesSlide" Target="../notesSlides/notesSlide138.xml"/><Relationship Id="rId4"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tags" Target="../tags/tag350.xml"/><Relationship Id="rId7" Type="http://schemas.openxmlformats.org/officeDocument/2006/relationships/image" Target="../media/image85.jpeg"/><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139.xml"/><Relationship Id="rId5" Type="http://schemas.openxmlformats.org/officeDocument/2006/relationships/slideLayout" Target="../slideLayouts/slideLayout11.xml"/><Relationship Id="rId4" Type="http://schemas.openxmlformats.org/officeDocument/2006/relationships/tags" Target="../tags/tag351.xml"/></Relationships>
</file>

<file path=ppt/slides/_rels/slide14.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3.jpeg"/><Relationship Id="rId5" Type="http://schemas.openxmlformats.org/officeDocument/2006/relationships/notesSlide" Target="../notesSlides/notesSlide14.xml"/><Relationship Id="rId4"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53.xml"/><Relationship Id="rId1" Type="http://schemas.openxmlformats.org/officeDocument/2006/relationships/tags" Target="../tags/tag352.xml"/><Relationship Id="rId5" Type="http://schemas.openxmlformats.org/officeDocument/2006/relationships/image" Target="../media/image87.png"/><Relationship Id="rId4"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55.xml"/><Relationship Id="rId1" Type="http://schemas.openxmlformats.org/officeDocument/2006/relationships/tags" Target="../tags/tag354.xml"/><Relationship Id="rId4"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3" Type="http://schemas.openxmlformats.org/officeDocument/2006/relationships/tags" Target="../tags/tag358.xml"/><Relationship Id="rId2" Type="http://schemas.openxmlformats.org/officeDocument/2006/relationships/tags" Target="../tags/tag357.xml"/><Relationship Id="rId1" Type="http://schemas.openxmlformats.org/officeDocument/2006/relationships/tags" Target="../tags/tag356.xml"/><Relationship Id="rId6" Type="http://schemas.openxmlformats.org/officeDocument/2006/relationships/image" Target="../media/image88.wmf"/><Relationship Id="rId5" Type="http://schemas.openxmlformats.org/officeDocument/2006/relationships/notesSlide" Target="../notesSlides/notesSlide142.xml"/><Relationship Id="rId4"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tags" Target="../tags/tag361.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image" Target="../media/image89.jpeg"/><Relationship Id="rId5" Type="http://schemas.openxmlformats.org/officeDocument/2006/relationships/notesSlide" Target="../notesSlides/notesSlide143.xml"/><Relationship Id="rId4"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tags" Target="../tags/tag364.xml"/><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image" Target="../media/image90.jpeg"/><Relationship Id="rId5" Type="http://schemas.openxmlformats.org/officeDocument/2006/relationships/notesSlide" Target="../notesSlides/notesSlide144.xml"/><Relationship Id="rId4"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3" Type="http://schemas.openxmlformats.org/officeDocument/2006/relationships/tags" Target="../tags/tag367.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image" Target="../media/image91.jpeg"/><Relationship Id="rId5" Type="http://schemas.openxmlformats.org/officeDocument/2006/relationships/notesSlide" Target="../notesSlides/notesSlide145.xml"/><Relationship Id="rId4"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tags" Target="../tags/tag370.xml"/><Relationship Id="rId7" Type="http://schemas.openxmlformats.org/officeDocument/2006/relationships/image" Target="../media/image92.wmf"/><Relationship Id="rId2" Type="http://schemas.openxmlformats.org/officeDocument/2006/relationships/tags" Target="../tags/tag369.xml"/><Relationship Id="rId1" Type="http://schemas.openxmlformats.org/officeDocument/2006/relationships/tags" Target="../tags/tag368.xml"/><Relationship Id="rId6" Type="http://schemas.openxmlformats.org/officeDocument/2006/relationships/notesSlide" Target="../notesSlides/notesSlide146.xml"/><Relationship Id="rId5" Type="http://schemas.openxmlformats.org/officeDocument/2006/relationships/slideLayout" Target="../slideLayouts/slideLayout11.xml"/><Relationship Id="rId4" Type="http://schemas.openxmlformats.org/officeDocument/2006/relationships/tags" Target="../tags/tag371.xml"/></Relationships>
</file>

<file path=ppt/slides/_rels/slide147.xml.rels><?xml version="1.0" encoding="UTF-8" standalone="yes"?>
<Relationships xmlns="http://schemas.openxmlformats.org/package/2006/relationships"><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tags" Target="../tags/tag372.xml"/><Relationship Id="rId6" Type="http://schemas.openxmlformats.org/officeDocument/2006/relationships/image" Target="../media/image94.jpeg"/><Relationship Id="rId5" Type="http://schemas.openxmlformats.org/officeDocument/2006/relationships/notesSlide" Target="../notesSlides/notesSlide147.xml"/><Relationship Id="rId4"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tags" Target="../tags/tag375.xml"/><Relationship Id="rId6" Type="http://schemas.openxmlformats.org/officeDocument/2006/relationships/image" Target="../media/image94.jpeg"/><Relationship Id="rId5" Type="http://schemas.openxmlformats.org/officeDocument/2006/relationships/notesSlide" Target="../notesSlides/notesSlide148.xml"/><Relationship Id="rId4"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79.xml"/><Relationship Id="rId1" Type="http://schemas.openxmlformats.org/officeDocument/2006/relationships/tags" Target="../tags/tag378.xml"/><Relationship Id="rId4"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3.jpeg"/><Relationship Id="rId5" Type="http://schemas.openxmlformats.org/officeDocument/2006/relationships/notesSlide" Target="../notesSlides/notesSlide15.xml"/><Relationship Id="rId4"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tags" Target="../tags/tag382.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image" Target="../media/image95.jpeg"/><Relationship Id="rId5" Type="http://schemas.openxmlformats.org/officeDocument/2006/relationships/notesSlide" Target="../notesSlides/notesSlide150.xml"/><Relationship Id="rId4"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10.xml"/><Relationship Id="rId1" Type="http://schemas.openxmlformats.org/officeDocument/2006/relationships/tags" Target="../tags/tag383.xml"/><Relationship Id="rId4" Type="http://schemas.openxmlformats.org/officeDocument/2006/relationships/image" Target="../media/image9.jpeg"/></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85.xml"/><Relationship Id="rId1" Type="http://schemas.openxmlformats.org/officeDocument/2006/relationships/tags" Target="../tags/tag384.xml"/><Relationship Id="rId4"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3" Type="http://schemas.openxmlformats.org/officeDocument/2006/relationships/tags" Target="../tags/tag388.xml"/><Relationship Id="rId2" Type="http://schemas.openxmlformats.org/officeDocument/2006/relationships/tags" Target="../tags/tag387.xml"/><Relationship Id="rId1" Type="http://schemas.openxmlformats.org/officeDocument/2006/relationships/tags" Target="../tags/tag386.xml"/><Relationship Id="rId6" Type="http://schemas.openxmlformats.org/officeDocument/2006/relationships/image" Target="../media/image96.jpeg"/><Relationship Id="rId5" Type="http://schemas.openxmlformats.org/officeDocument/2006/relationships/notesSlide" Target="../notesSlides/notesSlide153.xml"/><Relationship Id="rId4"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image" Target="../media/image97.jpeg"/><Relationship Id="rId5" Type="http://schemas.openxmlformats.org/officeDocument/2006/relationships/notesSlide" Target="../notesSlides/notesSlide154.xml"/><Relationship Id="rId4"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3" Type="http://schemas.openxmlformats.org/officeDocument/2006/relationships/tags" Target="../tags/tag394.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image" Target="../media/image98.jpeg"/><Relationship Id="rId5" Type="http://schemas.openxmlformats.org/officeDocument/2006/relationships/notesSlide" Target="../notesSlides/notesSlide155.xml"/><Relationship Id="rId4"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tags" Target="../tags/tag397.xml"/><Relationship Id="rId7" Type="http://schemas.openxmlformats.org/officeDocument/2006/relationships/image" Target="../media/image99.wmf"/><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notesSlide" Target="../notesSlides/notesSlide156.xml"/><Relationship Id="rId5" Type="http://schemas.openxmlformats.org/officeDocument/2006/relationships/slideLayout" Target="../slideLayouts/slideLayout11.xml"/><Relationship Id="rId4" Type="http://schemas.openxmlformats.org/officeDocument/2006/relationships/tags" Target="../tags/tag398.xml"/></Relationships>
</file>

<file path=ppt/slides/_rels/slide157.xml.rels><?xml version="1.0" encoding="UTF-8" standalone="yes"?>
<Relationships xmlns="http://schemas.openxmlformats.org/package/2006/relationships"><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 Id="rId6" Type="http://schemas.openxmlformats.org/officeDocument/2006/relationships/image" Target="../media/image101.jpeg"/><Relationship Id="rId5" Type="http://schemas.openxmlformats.org/officeDocument/2006/relationships/notesSlide" Target="../notesSlides/notesSlide157.xml"/><Relationship Id="rId4"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tags" Target="../tags/tag404.xml"/><Relationship Id="rId7" Type="http://schemas.openxmlformats.org/officeDocument/2006/relationships/image" Target="../media/image102.jpeg"/><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notesSlide" Target="../notesSlides/notesSlide158.xml"/><Relationship Id="rId5" Type="http://schemas.openxmlformats.org/officeDocument/2006/relationships/slideLayout" Target="../slideLayouts/slideLayout11.xml"/><Relationship Id="rId4" Type="http://schemas.openxmlformats.org/officeDocument/2006/relationships/tags" Target="../tags/tag405.xml"/></Relationships>
</file>

<file path=ppt/slides/_rels/slide159.xml.rels><?xml version="1.0" encoding="UTF-8" standalone="yes"?>
<Relationships xmlns="http://schemas.openxmlformats.org/package/2006/relationships"><Relationship Id="rId3" Type="http://schemas.openxmlformats.org/officeDocument/2006/relationships/tags" Target="../tags/tag408.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image" Target="../media/image104.png"/><Relationship Id="rId5" Type="http://schemas.openxmlformats.org/officeDocument/2006/relationships/notesSlide" Target="../notesSlides/notesSlide159.xml"/><Relationship Id="rId4"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10.xml"/><Relationship Id="rId1" Type="http://schemas.openxmlformats.org/officeDocument/2006/relationships/tags" Target="../tags/tag409.xml"/><Relationship Id="rId4"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12.xml"/><Relationship Id="rId1" Type="http://schemas.openxmlformats.org/officeDocument/2006/relationships/tags" Target="../tags/tag411.xml"/><Relationship Id="rId4"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3" Type="http://schemas.openxmlformats.org/officeDocument/2006/relationships/tags" Target="../tags/tag415.xml"/><Relationship Id="rId7" Type="http://schemas.openxmlformats.org/officeDocument/2006/relationships/comments" Target="../comments/comment1.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image" Target="../media/image105.png"/><Relationship Id="rId5" Type="http://schemas.openxmlformats.org/officeDocument/2006/relationships/notesSlide" Target="../notesSlides/notesSlide162.xml"/><Relationship Id="rId4"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comments" Target="../comments/comment2.xml"/><Relationship Id="rId5" Type="http://schemas.openxmlformats.org/officeDocument/2006/relationships/image" Target="../media/image106.png"/><Relationship Id="rId4"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19.xml"/><Relationship Id="rId1" Type="http://schemas.openxmlformats.org/officeDocument/2006/relationships/tags" Target="../tags/tag418.xml"/><Relationship Id="rId6" Type="http://schemas.openxmlformats.org/officeDocument/2006/relationships/comments" Target="../comments/comment3.xml"/><Relationship Id="rId5" Type="http://schemas.openxmlformats.org/officeDocument/2006/relationships/image" Target="../media/image107.png"/><Relationship Id="rId4"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21.xml"/><Relationship Id="rId1" Type="http://schemas.openxmlformats.org/officeDocument/2006/relationships/tags" Target="../tags/tag420.xml"/><Relationship Id="rId4"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23.xml"/><Relationship Id="rId1" Type="http://schemas.openxmlformats.org/officeDocument/2006/relationships/tags" Target="../tags/tag422.xml"/><Relationship Id="rId4"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25.xml"/><Relationship Id="rId1" Type="http://schemas.openxmlformats.org/officeDocument/2006/relationships/tags" Target="../tags/tag424.xml"/><Relationship Id="rId4"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3" Type="http://schemas.openxmlformats.org/officeDocument/2006/relationships/tags" Target="../tags/tag428.xml"/><Relationship Id="rId2" Type="http://schemas.openxmlformats.org/officeDocument/2006/relationships/tags" Target="../tags/tag427.xml"/><Relationship Id="rId1" Type="http://schemas.openxmlformats.org/officeDocument/2006/relationships/tags" Target="../tags/tag426.xml"/><Relationship Id="rId5" Type="http://schemas.openxmlformats.org/officeDocument/2006/relationships/notesSlide" Target="../notesSlides/notesSlide168.xml"/><Relationship Id="rId4" Type="http://schemas.openxmlformats.org/officeDocument/2006/relationships/slideLayout" Target="../slideLayouts/slideLayout21.xml"/></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430.xml"/><Relationship Id="rId1" Type="http://schemas.openxmlformats.org/officeDocument/2006/relationships/tags" Target="../tags/tag429.xml"/><Relationship Id="rId4"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tags" Target="../tags/tag42.xml"/><Relationship Id="rId7" Type="http://schemas.openxmlformats.org/officeDocument/2006/relationships/image" Target="../media/image14.wmf"/><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notesSlide" Target="../notesSlides/notesSlide17.xml"/><Relationship Id="rId5" Type="http://schemas.openxmlformats.org/officeDocument/2006/relationships/slideLayout" Target="../slideLayouts/slideLayout11.xml"/><Relationship Id="rId4" Type="http://schemas.openxmlformats.org/officeDocument/2006/relationships/tags" Target="../tags/tag43.xml"/></Relationships>
</file>

<file path=ppt/slides/_rels/slide170.xml.rels><?xml version="1.0" encoding="UTF-8" standalone="yes"?>
<Relationships xmlns="http://schemas.openxmlformats.org/package/2006/relationships"><Relationship Id="rId3" Type="http://schemas.openxmlformats.org/officeDocument/2006/relationships/tags" Target="../tags/tag433.xml"/><Relationship Id="rId2" Type="http://schemas.openxmlformats.org/officeDocument/2006/relationships/tags" Target="../tags/tag432.xml"/><Relationship Id="rId1" Type="http://schemas.openxmlformats.org/officeDocument/2006/relationships/tags" Target="../tags/tag431.xml"/><Relationship Id="rId5" Type="http://schemas.openxmlformats.org/officeDocument/2006/relationships/notesSlide" Target="../notesSlides/notesSlide170.xml"/><Relationship Id="rId4" Type="http://schemas.openxmlformats.org/officeDocument/2006/relationships/slideLayout" Target="../slideLayouts/slideLayout21.xml"/></Relationships>
</file>

<file path=ppt/slides/_rels/slide171.xml.rels><?xml version="1.0" encoding="UTF-8" standalone="yes"?>
<Relationships xmlns="http://schemas.openxmlformats.org/package/2006/relationships"><Relationship Id="rId3" Type="http://schemas.openxmlformats.org/officeDocument/2006/relationships/tags" Target="../tags/tag436.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image" Target="../media/image108.jpeg"/><Relationship Id="rId5" Type="http://schemas.openxmlformats.org/officeDocument/2006/relationships/notesSlide" Target="../notesSlides/notesSlide171.xml"/><Relationship Id="rId4"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3.xml"/><Relationship Id="rId1" Type="http://schemas.openxmlformats.org/officeDocument/2006/relationships/tags" Target="../tags/tag437.xml"/><Relationship Id="rId4" Type="http://schemas.openxmlformats.org/officeDocument/2006/relationships/image" Target="../media/image109.png"/></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39.xml"/><Relationship Id="rId1" Type="http://schemas.openxmlformats.org/officeDocument/2006/relationships/tags" Target="../tags/tag438.xml"/><Relationship Id="rId4"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41.xml"/><Relationship Id="rId1" Type="http://schemas.openxmlformats.org/officeDocument/2006/relationships/tags" Target="../tags/tag440.xml"/><Relationship Id="rId4"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3" Type="http://schemas.openxmlformats.org/officeDocument/2006/relationships/tags" Target="../tags/tag444.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image" Target="../media/image110.jpeg"/><Relationship Id="rId5" Type="http://schemas.openxmlformats.org/officeDocument/2006/relationships/notesSlide" Target="../notesSlides/notesSlide175.xml"/><Relationship Id="rId4" Type="http://schemas.openxmlformats.org/officeDocument/2006/relationships/slideLayout" Target="../slideLayouts/slideLayout11.xml"/></Relationships>
</file>

<file path=ppt/slides/_rels/slide176.xml.rels><?xml version="1.0" encoding="UTF-8" standalone="yes"?>
<Relationships xmlns="http://schemas.openxmlformats.org/package/2006/relationships"><Relationship Id="rId3" Type="http://schemas.openxmlformats.org/officeDocument/2006/relationships/tags" Target="../tags/tag447.xml"/><Relationship Id="rId2" Type="http://schemas.openxmlformats.org/officeDocument/2006/relationships/tags" Target="../tags/tag446.xml"/><Relationship Id="rId1" Type="http://schemas.openxmlformats.org/officeDocument/2006/relationships/tags" Target="../tags/tag445.xml"/><Relationship Id="rId6" Type="http://schemas.openxmlformats.org/officeDocument/2006/relationships/image" Target="../media/image110.jpeg"/><Relationship Id="rId5" Type="http://schemas.openxmlformats.org/officeDocument/2006/relationships/notesSlide" Target="../notesSlides/notesSlide176.xml"/><Relationship Id="rId4"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49.xml"/><Relationship Id="rId1" Type="http://schemas.openxmlformats.org/officeDocument/2006/relationships/tags" Target="../tags/tag448.xml"/><Relationship Id="rId4"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51.xml"/><Relationship Id="rId1" Type="http://schemas.openxmlformats.org/officeDocument/2006/relationships/tags" Target="../tags/tag450.xml"/><Relationship Id="rId4"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53.xml"/><Relationship Id="rId1" Type="http://schemas.openxmlformats.org/officeDocument/2006/relationships/tags" Target="../tags/tag452.xml"/><Relationship Id="rId4"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3" Type="http://schemas.openxmlformats.org/officeDocument/2006/relationships/tags" Target="../tags/tag456.xml"/><Relationship Id="rId2" Type="http://schemas.openxmlformats.org/officeDocument/2006/relationships/tags" Target="../tags/tag455.xml"/><Relationship Id="rId1" Type="http://schemas.openxmlformats.org/officeDocument/2006/relationships/tags" Target="../tags/tag454.xml"/><Relationship Id="rId6" Type="http://schemas.openxmlformats.org/officeDocument/2006/relationships/image" Target="../media/image111.jpeg"/><Relationship Id="rId5" Type="http://schemas.openxmlformats.org/officeDocument/2006/relationships/notesSlide" Target="../notesSlides/notesSlide180.xml"/><Relationship Id="rId4" Type="http://schemas.openxmlformats.org/officeDocument/2006/relationships/slideLayout" Target="../slideLayouts/slideLayout11.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10.xml"/><Relationship Id="rId1" Type="http://schemas.openxmlformats.org/officeDocument/2006/relationships/tags" Target="../tags/tag457.xml"/><Relationship Id="rId4" Type="http://schemas.openxmlformats.org/officeDocument/2006/relationships/image" Target="../media/image9.jpeg"/></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59.xml"/><Relationship Id="rId1" Type="http://schemas.openxmlformats.org/officeDocument/2006/relationships/tags" Target="../tags/tag458.xml"/><Relationship Id="rId4"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image" Target="../media/image112.jpeg"/><Relationship Id="rId5" Type="http://schemas.openxmlformats.org/officeDocument/2006/relationships/notesSlide" Target="../notesSlides/notesSlide183.xml"/><Relationship Id="rId4" Type="http://schemas.openxmlformats.org/officeDocument/2006/relationships/slideLayout" Target="../slideLayouts/slideLayout11.xml"/></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4.xml"/><Relationship Id="rId1" Type="http://schemas.openxmlformats.org/officeDocument/2006/relationships/tags" Target="../tags/tag463.xml"/><Relationship Id="rId4"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3" Type="http://schemas.openxmlformats.org/officeDocument/2006/relationships/tags" Target="../tags/tag467.xml"/><Relationship Id="rId2" Type="http://schemas.openxmlformats.org/officeDocument/2006/relationships/tags" Target="../tags/tag466.xml"/><Relationship Id="rId1" Type="http://schemas.openxmlformats.org/officeDocument/2006/relationships/tags" Target="../tags/tag465.xml"/><Relationship Id="rId6" Type="http://schemas.openxmlformats.org/officeDocument/2006/relationships/image" Target="../media/image113.jpeg"/><Relationship Id="rId5" Type="http://schemas.openxmlformats.org/officeDocument/2006/relationships/notesSlide" Target="../notesSlides/notesSlide185.xml"/><Relationship Id="rId4"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3" Type="http://schemas.openxmlformats.org/officeDocument/2006/relationships/tags" Target="../tags/tag470.xml"/><Relationship Id="rId2" Type="http://schemas.openxmlformats.org/officeDocument/2006/relationships/tags" Target="../tags/tag469.xml"/><Relationship Id="rId1" Type="http://schemas.openxmlformats.org/officeDocument/2006/relationships/tags" Target="../tags/tag468.xml"/><Relationship Id="rId6" Type="http://schemas.openxmlformats.org/officeDocument/2006/relationships/image" Target="../media/image113.jpeg"/><Relationship Id="rId5" Type="http://schemas.openxmlformats.org/officeDocument/2006/relationships/notesSlide" Target="../notesSlides/notesSlide186.xml"/><Relationship Id="rId4" Type="http://schemas.openxmlformats.org/officeDocument/2006/relationships/slideLayout" Target="../slideLayouts/slideLayout11.xml"/></Relationships>
</file>

<file path=ppt/slides/_rels/slide18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72.xml"/><Relationship Id="rId1" Type="http://schemas.openxmlformats.org/officeDocument/2006/relationships/tags" Target="../tags/tag471.xml"/><Relationship Id="rId4"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74.xml"/><Relationship Id="rId1" Type="http://schemas.openxmlformats.org/officeDocument/2006/relationships/tags" Target="../tags/tag473.xml"/><Relationship Id="rId4"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3" Type="http://schemas.openxmlformats.org/officeDocument/2006/relationships/tags" Target="../tags/tag477.xml"/><Relationship Id="rId2" Type="http://schemas.openxmlformats.org/officeDocument/2006/relationships/tags" Target="../tags/tag476.xml"/><Relationship Id="rId1" Type="http://schemas.openxmlformats.org/officeDocument/2006/relationships/tags" Target="../tags/tag475.xml"/><Relationship Id="rId6" Type="http://schemas.openxmlformats.org/officeDocument/2006/relationships/image" Target="../media/image114.jpeg"/><Relationship Id="rId5" Type="http://schemas.openxmlformats.org/officeDocument/2006/relationships/notesSlide" Target="../notesSlides/notesSlide189.xml"/><Relationship Id="rId4"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6.jpeg"/><Relationship Id="rId5" Type="http://schemas.openxmlformats.org/officeDocument/2006/relationships/notesSlide" Target="../notesSlides/notesSlide19.xml"/><Relationship Id="rId4" Type="http://schemas.openxmlformats.org/officeDocument/2006/relationships/slideLayout" Target="../slideLayouts/slideLayout11.xml"/></Relationships>
</file>

<file path=ppt/slides/_rels/slide19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79.xml"/><Relationship Id="rId1" Type="http://schemas.openxmlformats.org/officeDocument/2006/relationships/tags" Target="../tags/tag478.xml"/><Relationship Id="rId4"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81.xml"/><Relationship Id="rId1" Type="http://schemas.openxmlformats.org/officeDocument/2006/relationships/tags" Target="../tags/tag480.xml"/><Relationship Id="rId4"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83.xml"/><Relationship Id="rId1" Type="http://schemas.openxmlformats.org/officeDocument/2006/relationships/tags" Target="../tags/tag482.xml"/><Relationship Id="rId4"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85.xml"/><Relationship Id="rId1" Type="http://schemas.openxmlformats.org/officeDocument/2006/relationships/tags" Target="../tags/tag484.xml"/><Relationship Id="rId4"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87.xml"/><Relationship Id="rId1" Type="http://schemas.openxmlformats.org/officeDocument/2006/relationships/tags" Target="../tags/tag486.xml"/><Relationship Id="rId4"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3.xml"/><Relationship Id="rId1" Type="http://schemas.openxmlformats.org/officeDocument/2006/relationships/tags" Target="../tags/tag488.xml"/><Relationship Id="rId4" Type="http://schemas.openxmlformats.org/officeDocument/2006/relationships/image" Target="../media/image9.jpeg"/></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90.xml"/><Relationship Id="rId1" Type="http://schemas.openxmlformats.org/officeDocument/2006/relationships/tags" Target="../tags/tag489.xml"/><Relationship Id="rId4"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92.xml"/><Relationship Id="rId1" Type="http://schemas.openxmlformats.org/officeDocument/2006/relationships/tags" Target="../tags/tag491.xml"/><Relationship Id="rId4"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94.xml"/><Relationship Id="rId1" Type="http://schemas.openxmlformats.org/officeDocument/2006/relationships/tags" Target="../tags/tag493.xml"/><Relationship Id="rId4"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3" Type="http://schemas.openxmlformats.org/officeDocument/2006/relationships/tags" Target="../tags/tag497.xml"/><Relationship Id="rId2" Type="http://schemas.openxmlformats.org/officeDocument/2006/relationships/tags" Target="../tags/tag496.xml"/><Relationship Id="rId1" Type="http://schemas.openxmlformats.org/officeDocument/2006/relationships/tags" Target="../tags/tag495.xml"/><Relationship Id="rId6" Type="http://schemas.openxmlformats.org/officeDocument/2006/relationships/image" Target="../media/image10.jpeg"/><Relationship Id="rId5" Type="http://schemas.openxmlformats.org/officeDocument/2006/relationships/notesSlide" Target="../notesSlides/notesSlide199.xml"/><Relationship Id="rId4"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tags" Target="../tags/tag500.xml"/><Relationship Id="rId7" Type="http://schemas.openxmlformats.org/officeDocument/2006/relationships/image" Target="../media/image115.jpeg"/><Relationship Id="rId2" Type="http://schemas.openxmlformats.org/officeDocument/2006/relationships/tags" Target="../tags/tag499.xml"/><Relationship Id="rId1" Type="http://schemas.openxmlformats.org/officeDocument/2006/relationships/tags" Target="../tags/tag498.xml"/><Relationship Id="rId6" Type="http://schemas.openxmlformats.org/officeDocument/2006/relationships/notesSlide" Target="../notesSlides/notesSlide200.xml"/><Relationship Id="rId5" Type="http://schemas.openxmlformats.org/officeDocument/2006/relationships/slideLayout" Target="../slideLayouts/slideLayout4.xml"/><Relationship Id="rId4" Type="http://schemas.openxmlformats.org/officeDocument/2006/relationships/tags" Target="../tags/tag501.xml"/></Relationships>
</file>

<file path=ppt/slides/_rels/slide20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03.xml"/><Relationship Id="rId1" Type="http://schemas.openxmlformats.org/officeDocument/2006/relationships/tags" Target="../tags/tag502.xml"/><Relationship Id="rId4"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05.xml"/><Relationship Id="rId1" Type="http://schemas.openxmlformats.org/officeDocument/2006/relationships/tags" Target="../tags/tag504.xml"/><Relationship Id="rId4"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3" Type="http://schemas.openxmlformats.org/officeDocument/2006/relationships/tags" Target="../tags/tag508.xml"/><Relationship Id="rId2" Type="http://schemas.openxmlformats.org/officeDocument/2006/relationships/tags" Target="../tags/tag507.xml"/><Relationship Id="rId1" Type="http://schemas.openxmlformats.org/officeDocument/2006/relationships/tags" Target="../tags/tag506.xml"/><Relationship Id="rId6" Type="http://schemas.openxmlformats.org/officeDocument/2006/relationships/image" Target="../media/image116.jpeg"/><Relationship Id="rId5" Type="http://schemas.openxmlformats.org/officeDocument/2006/relationships/notesSlide" Target="../notesSlides/notesSlide203.xml"/><Relationship Id="rId4"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510.xml"/><Relationship Id="rId1" Type="http://schemas.openxmlformats.org/officeDocument/2006/relationships/tags" Target="../tags/tag509.xml"/><Relationship Id="rId5" Type="http://schemas.openxmlformats.org/officeDocument/2006/relationships/image" Target="../media/image87.png"/><Relationship Id="rId4"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12.xml"/><Relationship Id="rId1" Type="http://schemas.openxmlformats.org/officeDocument/2006/relationships/tags" Target="../tags/tag511.xml"/><Relationship Id="rId4"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14.xml"/><Relationship Id="rId1" Type="http://schemas.openxmlformats.org/officeDocument/2006/relationships/tags" Target="../tags/tag513.xml"/><Relationship Id="rId4" Type="http://schemas.openxmlformats.org/officeDocument/2006/relationships/notesSlide" Target="../notesSlides/notesSlide206.xml"/></Relationships>
</file>

<file path=ppt/slides/_rels/slide20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16.xml"/><Relationship Id="rId1" Type="http://schemas.openxmlformats.org/officeDocument/2006/relationships/tags" Target="../tags/tag515.xml"/><Relationship Id="rId4"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18.xml"/><Relationship Id="rId1" Type="http://schemas.openxmlformats.org/officeDocument/2006/relationships/tags" Target="../tags/tag517.xml"/><Relationship Id="rId4"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20.xml"/><Relationship Id="rId1" Type="http://schemas.openxmlformats.org/officeDocument/2006/relationships/tags" Target="../tags/tag519.xml"/><Relationship Id="rId4"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7.jpeg"/><Relationship Id="rId5" Type="http://schemas.openxmlformats.org/officeDocument/2006/relationships/notesSlide" Target="../notesSlides/notesSlide21.xml"/><Relationship Id="rId4"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22.xml"/><Relationship Id="rId1" Type="http://schemas.openxmlformats.org/officeDocument/2006/relationships/tags" Target="../tags/tag521.xml"/><Relationship Id="rId4"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3" Type="http://schemas.openxmlformats.org/officeDocument/2006/relationships/tags" Target="../tags/tag525.xml"/><Relationship Id="rId2" Type="http://schemas.openxmlformats.org/officeDocument/2006/relationships/tags" Target="../tags/tag524.xml"/><Relationship Id="rId1" Type="http://schemas.openxmlformats.org/officeDocument/2006/relationships/tags" Target="../tags/tag523.xml"/><Relationship Id="rId5" Type="http://schemas.openxmlformats.org/officeDocument/2006/relationships/notesSlide" Target="../notesSlides/notesSlide211.xml"/><Relationship Id="rId4"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3" Type="http://schemas.openxmlformats.org/officeDocument/2006/relationships/tags" Target="../tags/tag528.xml"/><Relationship Id="rId2" Type="http://schemas.openxmlformats.org/officeDocument/2006/relationships/tags" Target="../tags/tag527.xml"/><Relationship Id="rId1" Type="http://schemas.openxmlformats.org/officeDocument/2006/relationships/tags" Target="../tags/tag526.xml"/><Relationship Id="rId5" Type="http://schemas.openxmlformats.org/officeDocument/2006/relationships/notesSlide" Target="../notesSlides/notesSlide212.xml"/><Relationship Id="rId4"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30.xml"/><Relationship Id="rId1" Type="http://schemas.openxmlformats.org/officeDocument/2006/relationships/tags" Target="../tags/tag529.xml"/><Relationship Id="rId4"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32.xml"/><Relationship Id="rId1" Type="http://schemas.openxmlformats.org/officeDocument/2006/relationships/tags" Target="../tags/tag531.xml"/><Relationship Id="rId4" Type="http://schemas.openxmlformats.org/officeDocument/2006/relationships/notesSlide" Target="../notesSlides/notesSlide214.xml"/></Relationships>
</file>

<file path=ppt/slides/_rels/slide2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34.xml"/><Relationship Id="rId1" Type="http://schemas.openxmlformats.org/officeDocument/2006/relationships/tags" Target="../tags/tag533.xml"/><Relationship Id="rId4" Type="http://schemas.openxmlformats.org/officeDocument/2006/relationships/notesSlide" Target="../notesSlides/notesSlide215.xml"/></Relationships>
</file>

<file path=ppt/slides/_rels/slide216.xml.rels><?xml version="1.0" encoding="UTF-8" standalone="yes"?>
<Relationships xmlns="http://schemas.openxmlformats.org/package/2006/relationships"><Relationship Id="rId3" Type="http://schemas.openxmlformats.org/officeDocument/2006/relationships/tags" Target="../tags/tag537.xml"/><Relationship Id="rId2" Type="http://schemas.openxmlformats.org/officeDocument/2006/relationships/tags" Target="../tags/tag536.xml"/><Relationship Id="rId1" Type="http://schemas.openxmlformats.org/officeDocument/2006/relationships/tags" Target="../tags/tag535.xml"/><Relationship Id="rId5" Type="http://schemas.openxmlformats.org/officeDocument/2006/relationships/notesSlide" Target="../notesSlides/notesSlide216.xml"/><Relationship Id="rId4"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39.xml"/><Relationship Id="rId1" Type="http://schemas.openxmlformats.org/officeDocument/2006/relationships/tags" Target="../tags/tag538.xml"/><Relationship Id="rId4" Type="http://schemas.openxmlformats.org/officeDocument/2006/relationships/notesSlide" Target="../notesSlides/notesSlide217.xml"/></Relationships>
</file>

<file path=ppt/slides/_rels/slide2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41.xml"/><Relationship Id="rId1" Type="http://schemas.openxmlformats.org/officeDocument/2006/relationships/tags" Target="../tags/tag540.xml"/><Relationship Id="rId5" Type="http://schemas.openxmlformats.org/officeDocument/2006/relationships/image" Target="../media/image117.jpeg"/><Relationship Id="rId4" Type="http://schemas.openxmlformats.org/officeDocument/2006/relationships/notesSlide" Target="../notesSlides/notesSlide218.xml"/></Relationships>
</file>

<file path=ppt/slides/_rels/slide2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43.xml"/><Relationship Id="rId1" Type="http://schemas.openxmlformats.org/officeDocument/2006/relationships/tags" Target="../tags/tag542.xml"/><Relationship Id="rId4" Type="http://schemas.openxmlformats.org/officeDocument/2006/relationships/notesSlide" Target="../notesSlides/notesSlide2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545.xml"/><Relationship Id="rId1" Type="http://schemas.openxmlformats.org/officeDocument/2006/relationships/tags" Target="../tags/tag544.xml"/><Relationship Id="rId4"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547.xml"/><Relationship Id="rId1" Type="http://schemas.openxmlformats.org/officeDocument/2006/relationships/tags" Target="../tags/tag546.xml"/><Relationship Id="rId4"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549.xml"/><Relationship Id="rId1" Type="http://schemas.openxmlformats.org/officeDocument/2006/relationships/tags" Target="../tags/tag548.xml"/><Relationship Id="rId4"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551.xml"/><Relationship Id="rId1" Type="http://schemas.openxmlformats.org/officeDocument/2006/relationships/tags" Target="../tags/tag550.xml"/><Relationship Id="rId4"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553.xml"/><Relationship Id="rId1" Type="http://schemas.openxmlformats.org/officeDocument/2006/relationships/tags" Target="../tags/tag552.xml"/><Relationship Id="rId4"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3.xml"/><Relationship Id="rId1" Type="http://schemas.openxmlformats.org/officeDocument/2006/relationships/tags" Target="../tags/tag554.xml"/><Relationship Id="rId4" Type="http://schemas.openxmlformats.org/officeDocument/2006/relationships/image" Target="../media/image9.jpeg"/></Relationships>
</file>

<file path=ppt/slides/_rels/slide226.xml.rels><?xml version="1.0" encoding="UTF-8" standalone="yes"?>
<Relationships xmlns="http://schemas.openxmlformats.org/package/2006/relationships"><Relationship Id="rId3" Type="http://schemas.openxmlformats.org/officeDocument/2006/relationships/tags" Target="../tags/tag557.xml"/><Relationship Id="rId2" Type="http://schemas.openxmlformats.org/officeDocument/2006/relationships/tags" Target="../tags/tag556.xml"/><Relationship Id="rId1" Type="http://schemas.openxmlformats.org/officeDocument/2006/relationships/tags" Target="../tags/tag555.xml"/><Relationship Id="rId6" Type="http://schemas.openxmlformats.org/officeDocument/2006/relationships/image" Target="../media/image118.jpeg"/><Relationship Id="rId5" Type="http://schemas.openxmlformats.org/officeDocument/2006/relationships/notesSlide" Target="../notesSlides/notesSlide226.xml"/><Relationship Id="rId4"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3" Type="http://schemas.openxmlformats.org/officeDocument/2006/relationships/tags" Target="../tags/tag560.xml"/><Relationship Id="rId2" Type="http://schemas.openxmlformats.org/officeDocument/2006/relationships/tags" Target="../tags/tag559.xml"/><Relationship Id="rId1" Type="http://schemas.openxmlformats.org/officeDocument/2006/relationships/tags" Target="../tags/tag558.xml"/><Relationship Id="rId6" Type="http://schemas.openxmlformats.org/officeDocument/2006/relationships/image" Target="../media/image119.jpeg"/><Relationship Id="rId5" Type="http://schemas.openxmlformats.org/officeDocument/2006/relationships/notesSlide" Target="../notesSlides/notesSlide227.xml"/><Relationship Id="rId4"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3" Type="http://schemas.openxmlformats.org/officeDocument/2006/relationships/tags" Target="../tags/tag563.xml"/><Relationship Id="rId2" Type="http://schemas.openxmlformats.org/officeDocument/2006/relationships/tags" Target="../tags/tag562.xml"/><Relationship Id="rId1" Type="http://schemas.openxmlformats.org/officeDocument/2006/relationships/tags" Target="../tags/tag561.xml"/><Relationship Id="rId6" Type="http://schemas.openxmlformats.org/officeDocument/2006/relationships/image" Target="../media/image120.jpeg"/><Relationship Id="rId5" Type="http://schemas.openxmlformats.org/officeDocument/2006/relationships/notesSlide" Target="../notesSlides/notesSlide228.xml"/><Relationship Id="rId4"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565.xml"/><Relationship Id="rId1" Type="http://schemas.openxmlformats.org/officeDocument/2006/relationships/tags" Target="../tags/tag564.xml"/><Relationship Id="rId5" Type="http://schemas.openxmlformats.org/officeDocument/2006/relationships/image" Target="../media/image87.png"/><Relationship Id="rId4"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567.xml"/><Relationship Id="rId1" Type="http://schemas.openxmlformats.org/officeDocument/2006/relationships/tags" Target="../tags/tag566.xml"/><Relationship Id="rId4" Type="http://schemas.openxmlformats.org/officeDocument/2006/relationships/notesSlide" Target="../notesSlides/notesSlide230.xml"/></Relationships>
</file>

<file path=ppt/slides/_rels/slide2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18.jpeg"/><Relationship Id="rId5" Type="http://schemas.openxmlformats.org/officeDocument/2006/relationships/notesSlide" Target="../notesSlides/notesSlide24.xml"/><Relationship Id="rId4"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9.jpeg"/><Relationship Id="rId5" Type="http://schemas.openxmlformats.org/officeDocument/2006/relationships/notesSlide" Target="../notesSlides/notesSlide25.xml"/><Relationship Id="rId4"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20.jpeg"/><Relationship Id="rId5" Type="http://schemas.openxmlformats.org/officeDocument/2006/relationships/notesSlide" Target="../notesSlides/notesSlide26.xml"/><Relationship Id="rId4"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21.jpeg"/><Relationship Id="rId5" Type="http://schemas.openxmlformats.org/officeDocument/2006/relationships/notesSlide" Target="../notesSlides/notesSlide28.xml"/><Relationship Id="rId4"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22.jpeg"/><Relationship Id="rId5" Type="http://schemas.openxmlformats.org/officeDocument/2006/relationships/notesSlide" Target="../notesSlides/notesSlide29.xml"/><Relationship Id="rId4"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jpeg"/><Relationship Id="rId5" Type="http://schemas.openxmlformats.org/officeDocument/2006/relationships/notesSlide" Target="../notesSlides/notesSlide3.xml"/><Relationship Id="rId4"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22.jpeg"/><Relationship Id="rId5" Type="http://schemas.openxmlformats.org/officeDocument/2006/relationships/notesSlide" Target="../notesSlides/notesSlide30.xml"/><Relationship Id="rId4"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79.xml"/><Relationship Id="rId1" Type="http://schemas.openxmlformats.org/officeDocument/2006/relationships/tags" Target="../tags/tag78.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tags" Target="../tags/tag84.xml"/><Relationship Id="rId7" Type="http://schemas.openxmlformats.org/officeDocument/2006/relationships/image" Target="../media/image23.jpe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notesSlide" Target="../notesSlides/notesSlide33.xml"/><Relationship Id="rId5" Type="http://schemas.openxmlformats.org/officeDocument/2006/relationships/slideLayout" Target="../slideLayouts/slideLayout11.xml"/><Relationship Id="rId4" Type="http://schemas.openxmlformats.org/officeDocument/2006/relationships/tags" Target="../tags/tag8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5.xml"/><Relationship Id="rId1" Type="http://schemas.openxmlformats.org/officeDocument/2006/relationships/tags" Target="../tags/tag94.xm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96.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jpeg"/><Relationship Id="rId5" Type="http://schemas.openxmlformats.org/officeDocument/2006/relationships/notesSlide" Target="../notesSlides/notesSlide4.xml"/><Relationship Id="rId4"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tags" Target="../tags/tag10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0.xml"/><Relationship Id="rId1" Type="http://schemas.openxmlformats.org/officeDocument/2006/relationships/tags" Target="../tags/tag106.xml"/><Relationship Id="rId4" Type="http://schemas.openxmlformats.org/officeDocument/2006/relationships/image" Target="../media/image9.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25.jpeg"/><Relationship Id="rId5" Type="http://schemas.openxmlformats.org/officeDocument/2006/relationships/notesSlide" Target="../notesSlides/notesSlide47.xml"/><Relationship Id="rId4"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13.xml"/><Relationship Id="rId1" Type="http://schemas.openxmlformats.org/officeDocument/2006/relationships/tags" Target="../tags/tag112.xml"/><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7.jpeg"/><Relationship Id="rId5" Type="http://schemas.openxmlformats.org/officeDocument/2006/relationships/notesSlide" Target="../notesSlides/notesSlide49.xml"/><Relationship Id="rId4"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notesSlide" Target="../notesSlides/notesSlide5.xml"/><Relationship Id="rId4"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26.jpeg"/><Relationship Id="rId5" Type="http://schemas.openxmlformats.org/officeDocument/2006/relationships/notesSlide" Target="../notesSlides/notesSlide50.xml"/><Relationship Id="rId4"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21.xml"/><Relationship Id="rId1" Type="http://schemas.openxmlformats.org/officeDocument/2006/relationships/tags" Target="../tags/tag120.xml"/><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27.jpeg"/><Relationship Id="rId5" Type="http://schemas.openxmlformats.org/officeDocument/2006/relationships/notesSlide" Target="../notesSlides/notesSlide52.xml"/><Relationship Id="rId4"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28.jpeg"/><Relationship Id="rId5" Type="http://schemas.openxmlformats.org/officeDocument/2006/relationships/notesSlide" Target="../notesSlides/notesSlide53.xml"/><Relationship Id="rId4"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29.jpeg"/><Relationship Id="rId5" Type="http://schemas.openxmlformats.org/officeDocument/2006/relationships/notesSlide" Target="../notesSlides/notesSlide54.xml"/><Relationship Id="rId4"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image" Target="../media/image30.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31.jpeg"/><Relationship Id="rId5" Type="http://schemas.openxmlformats.org/officeDocument/2006/relationships/notesSlide" Target="../notesSlides/notesSlide56.xml"/><Relationship Id="rId4"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0.xml"/><Relationship Id="rId1" Type="http://schemas.openxmlformats.org/officeDocument/2006/relationships/tags" Target="../tags/tag136.xml"/><Relationship Id="rId4" Type="http://schemas.openxmlformats.org/officeDocument/2006/relationships/image" Target="../media/image9.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38.xml"/><Relationship Id="rId1" Type="http://schemas.openxmlformats.org/officeDocument/2006/relationships/tags" Target="../tags/tag137.xml"/><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32.jpeg"/><Relationship Id="rId5" Type="http://schemas.openxmlformats.org/officeDocument/2006/relationships/notesSlide" Target="../notesSlides/notesSlide59.xml"/><Relationship Id="rId4"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7.jpeg"/><Relationship Id="rId5" Type="http://schemas.openxmlformats.org/officeDocument/2006/relationships/notesSlide" Target="../notesSlides/notesSlide6.xml"/><Relationship Id="rId4"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43.xml"/><Relationship Id="rId1" Type="http://schemas.openxmlformats.org/officeDocument/2006/relationships/tags" Target="../tags/tag142.xml"/><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1.xml"/><Relationship Id="rId1" Type="http://schemas.openxmlformats.org/officeDocument/2006/relationships/tags" Target="../tags/tag14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1.xml"/><Relationship Id="rId1" Type="http://schemas.openxmlformats.org/officeDocument/2006/relationships/tags" Target="../tags/tag145.xml"/><Relationship Id="rId4" Type="http://schemas.openxmlformats.org/officeDocument/2006/relationships/image" Target="../media/image33.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47.xml"/><Relationship Id="rId1" Type="http://schemas.openxmlformats.org/officeDocument/2006/relationships/tags" Target="../tags/tag146.xml"/><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34.jpeg"/><Relationship Id="rId5" Type="http://schemas.openxmlformats.org/officeDocument/2006/relationships/notesSlide" Target="../notesSlides/notesSlide65.xml"/><Relationship Id="rId4"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34.jpeg"/><Relationship Id="rId5" Type="http://schemas.openxmlformats.org/officeDocument/2006/relationships/notesSlide" Target="../notesSlides/notesSlide66.xml"/><Relationship Id="rId4"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57.xml"/><Relationship Id="rId1" Type="http://schemas.openxmlformats.org/officeDocument/2006/relationships/tags" Target="../tags/tag156.xml"/><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59.xml"/><Relationship Id="rId1" Type="http://schemas.openxmlformats.org/officeDocument/2006/relationships/tags" Target="../tags/tag158.xml"/><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tags" Target="../tags/tag162.xml"/><Relationship Id="rId7" Type="http://schemas.openxmlformats.org/officeDocument/2006/relationships/chart" Target="../charts/chart1.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notesSlide" Target="../notesSlides/notesSlide69.xml"/><Relationship Id="rId5" Type="http://schemas.openxmlformats.org/officeDocument/2006/relationships/slideLayout" Target="../slideLayouts/slideLayout11.xml"/><Relationship Id="rId4" Type="http://schemas.openxmlformats.org/officeDocument/2006/relationships/tags" Target="../tags/tag16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35.png"/><Relationship Id="rId5" Type="http://schemas.openxmlformats.org/officeDocument/2006/relationships/notesSlide" Target="../notesSlides/notesSlide70.xml"/><Relationship Id="rId4"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36.jpeg"/><Relationship Id="rId5" Type="http://schemas.openxmlformats.org/officeDocument/2006/relationships/notesSlide" Target="../notesSlides/notesSlide71.xml"/><Relationship Id="rId4"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36.jpeg"/><Relationship Id="rId5" Type="http://schemas.openxmlformats.org/officeDocument/2006/relationships/notesSlide" Target="../notesSlides/notesSlide72.xml"/><Relationship Id="rId4"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37.jpeg"/><Relationship Id="rId5" Type="http://schemas.openxmlformats.org/officeDocument/2006/relationships/notesSlide" Target="../notesSlides/notesSlide73.xml"/><Relationship Id="rId4"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tags" Target="../tags/tag178.xml"/><Relationship Id="rId7" Type="http://schemas.openxmlformats.org/officeDocument/2006/relationships/notesSlide" Target="../notesSlides/notesSlide74.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11.xml"/><Relationship Id="rId5" Type="http://schemas.openxmlformats.org/officeDocument/2006/relationships/tags" Target="../tags/tag179.xml"/><Relationship Id="rId4" Type="http://schemas.openxmlformats.org/officeDocument/2006/relationships/video" Target="NULL" TargetMode="External"/><Relationship Id="rId9" Type="http://schemas.openxmlformats.org/officeDocument/2006/relationships/image" Target="../media/image38.png"/></Relationships>
</file>

<file path=ppt/slides/_rels/slide75.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39.wmf"/><Relationship Id="rId5" Type="http://schemas.openxmlformats.org/officeDocument/2006/relationships/notesSlide" Target="../notesSlides/notesSlide75.xml"/><Relationship Id="rId4"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84.xml"/><Relationship Id="rId1" Type="http://schemas.openxmlformats.org/officeDocument/2006/relationships/tags" Target="../tags/tag183.xml"/><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image" Target="../media/image40.jpeg"/><Relationship Id="rId5" Type="http://schemas.openxmlformats.org/officeDocument/2006/relationships/notesSlide" Target="../notesSlides/notesSlide77.xml"/><Relationship Id="rId4"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image" Target="../media/image41.jpeg"/><Relationship Id="rId5" Type="http://schemas.openxmlformats.org/officeDocument/2006/relationships/notesSlide" Target="../notesSlides/notesSlide79.xml"/><Relationship Id="rId4"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tags" Target="../tags/tag195.xml"/><Relationship Id="rId7" Type="http://schemas.openxmlformats.org/officeDocument/2006/relationships/image" Target="../media/image42.jpe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notesSlide" Target="../notesSlides/notesSlide80.xml"/><Relationship Id="rId5" Type="http://schemas.openxmlformats.org/officeDocument/2006/relationships/slideLayout" Target="../slideLayouts/slideLayout11.xml"/><Relationship Id="rId4" Type="http://schemas.openxmlformats.org/officeDocument/2006/relationships/tags" Target="../tags/tag196.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98.xml"/><Relationship Id="rId1" Type="http://schemas.openxmlformats.org/officeDocument/2006/relationships/tags" Target="../tags/tag197.xml"/><Relationship Id="rId5" Type="http://schemas.openxmlformats.org/officeDocument/2006/relationships/chart" Target="../charts/chart3.xml"/><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image" Target="../media/image44.png"/><Relationship Id="rId5" Type="http://schemas.openxmlformats.org/officeDocument/2006/relationships/notesSlide" Target="../notesSlides/notesSlide82.xml"/><Relationship Id="rId4"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03.xml"/><Relationship Id="rId1" Type="http://schemas.openxmlformats.org/officeDocument/2006/relationships/tags" Target="../tags/tag202.xml"/><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45.jpeg"/><Relationship Id="rId5" Type="http://schemas.openxmlformats.org/officeDocument/2006/relationships/notesSlide" Target="../notesSlides/notesSlide84.xml"/><Relationship Id="rId4"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08.xml"/><Relationship Id="rId1" Type="http://schemas.openxmlformats.org/officeDocument/2006/relationships/tags" Target="../tags/tag207.xml"/><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0.xml"/><Relationship Id="rId1" Type="http://schemas.openxmlformats.org/officeDocument/2006/relationships/tags" Target="../tags/tag209.xml"/><Relationship Id="rId4" Type="http://schemas.openxmlformats.org/officeDocument/2006/relationships/image" Target="../media/image9.jpe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11.xml"/><Relationship Id="rId1" Type="http://schemas.openxmlformats.org/officeDocument/2006/relationships/tags" Target="../tags/tag210.xml"/><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image" Target="../media/image46.jpeg"/><Relationship Id="rId5" Type="http://schemas.openxmlformats.org/officeDocument/2006/relationships/notesSlide" Target="../notesSlides/notesSlide88.xml"/><Relationship Id="rId4"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image" Target="../media/image47.png"/><Relationship Id="rId5" Type="http://schemas.openxmlformats.org/officeDocument/2006/relationships/notesSlide" Target="../notesSlides/notesSlide89.xml"/><Relationship Id="rId4"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19.xml"/><Relationship Id="rId1" Type="http://schemas.openxmlformats.org/officeDocument/2006/relationships/tags" Target="../tags/tag218.xml"/><Relationship Id="rId5" Type="http://schemas.openxmlformats.org/officeDocument/2006/relationships/image" Target="../media/image48.png"/><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image" Target="../media/image32.jpeg"/><Relationship Id="rId5" Type="http://schemas.openxmlformats.org/officeDocument/2006/relationships/notesSlide" Target="../notesSlides/notesSlide91.xml"/><Relationship Id="rId4"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tags" Target="../tags/tag225.xml"/><Relationship Id="rId7" Type="http://schemas.openxmlformats.org/officeDocument/2006/relationships/image" Target="../media/image49.jpeg"/><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92.xml"/><Relationship Id="rId5" Type="http://schemas.openxmlformats.org/officeDocument/2006/relationships/slideLayout" Target="../slideLayouts/slideLayout11.xml"/><Relationship Id="rId4" Type="http://schemas.openxmlformats.org/officeDocument/2006/relationships/tags" Target="../tags/tag226.xml"/></Relationships>
</file>

<file path=ppt/slides/_rels/slide9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tags" Target="../tags/tag229.xml"/><Relationship Id="rId7" Type="http://schemas.openxmlformats.org/officeDocument/2006/relationships/image" Target="../media/image51.wmf"/><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notesSlide" Target="../notesSlides/notesSlide93.xml"/><Relationship Id="rId5" Type="http://schemas.openxmlformats.org/officeDocument/2006/relationships/slideLayout" Target="../slideLayouts/slideLayout11.xml"/><Relationship Id="rId4" Type="http://schemas.openxmlformats.org/officeDocument/2006/relationships/tags" Target="../tags/tag230.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32.xml"/><Relationship Id="rId1" Type="http://schemas.openxmlformats.org/officeDocument/2006/relationships/tags" Target="../tags/tag231.xml"/><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1.xml"/><Relationship Id="rId1" Type="http://schemas.openxmlformats.org/officeDocument/2006/relationships/tags" Target="../tags/tag233.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1.xml"/><Relationship Id="rId1" Type="http://schemas.openxmlformats.org/officeDocument/2006/relationships/tags" Target="../tags/tag234.xml"/></Relationships>
</file>

<file path=ppt/slides/_rels/slide97.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image" Target="../media/image50.jpeg"/><Relationship Id="rId5" Type="http://schemas.openxmlformats.org/officeDocument/2006/relationships/notesSlide" Target="../notesSlides/notesSlide97.xml"/><Relationship Id="rId4"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39.xml"/><Relationship Id="rId1" Type="http://schemas.openxmlformats.org/officeDocument/2006/relationships/tags" Target="../tags/tag238.xml"/><Relationship Id="rId5" Type="http://schemas.openxmlformats.org/officeDocument/2006/relationships/image" Target="../media/image52.png"/><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image" Target="../media/image53.jpeg"/><Relationship Id="rId5" Type="http://schemas.openxmlformats.org/officeDocument/2006/relationships/notesSlide" Target="../notesSlides/notesSlide99.xml"/><Relationship Id="rId4"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CC">
            <a:alpha val="79999"/>
          </a:srgbClr>
        </a:solidFill>
        <a:effectLst/>
      </p:bgPr>
    </p:bg>
    <p:spTree>
      <p:nvGrpSpPr>
        <p:cNvPr id="1" name=""/>
        <p:cNvGrpSpPr/>
        <p:nvPr/>
      </p:nvGrpSpPr>
      <p:grpSpPr>
        <a:xfrm>
          <a:off x="0" y="0"/>
          <a:ext cx="0" cy="0"/>
          <a:chOff x="0" y="0"/>
          <a:chExt cx="0" cy="0"/>
        </a:xfrm>
      </p:grpSpPr>
      <p:sp>
        <p:nvSpPr>
          <p:cNvPr id="29698" name="Title 1"/>
          <p:cNvSpPr>
            <a:spLocks noGrp="1"/>
          </p:cNvSpPr>
          <p:nvPr>
            <p:ph type="ctrTitle"/>
            <p:custDataLst>
              <p:tags r:id="rId1"/>
            </p:custDataLst>
          </p:nvPr>
        </p:nvSpPr>
        <p:spPr>
          <a:xfrm>
            <a:off x="688975" y="554038"/>
            <a:ext cx="7772400" cy="1470025"/>
          </a:xfrm>
        </p:spPr>
        <p:txBody>
          <a:bodyPr/>
          <a:lstStyle/>
          <a:p>
            <a:pPr eaLnBrk="1" hangingPunct="1"/>
            <a:r>
              <a:rPr lang="fr-FR" dirty="0" smtClean="0"/>
              <a:t>Module 5 : Formation du formateur</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2"/>
          <p:cNvSpPr>
            <a:spLocks noGrp="1"/>
          </p:cNvSpPr>
          <p:nvPr>
            <p:ph type="title"/>
            <p:custDataLst>
              <p:tags r:id="rId1"/>
            </p:custDataLst>
          </p:nvPr>
        </p:nvSpPr>
        <p:spPr/>
        <p:txBody>
          <a:bodyPr/>
          <a:lstStyle/>
          <a:p>
            <a:pPr eaLnBrk="1" hangingPunct="1">
              <a:lnSpc>
                <a:spcPts val="4575"/>
              </a:lnSpc>
            </a:pPr>
            <a:r>
              <a:rPr lang="en-US" smtClean="0"/>
              <a:t>Aperçu du module 3</a:t>
            </a:r>
          </a:p>
        </p:txBody>
      </p:sp>
      <p:graphicFrame>
        <p:nvGraphicFramePr>
          <p:cNvPr id="7" name="Content Placeholder 5"/>
          <p:cNvGraphicFramePr>
            <a:graphicFrameLocks noGrp="1"/>
          </p:cNvGraphicFramePr>
          <p:nvPr>
            <p:ph idx="1"/>
            <p:custDataLst>
              <p:tags r:id="rId2"/>
            </p:custDataLst>
          </p:nvPr>
        </p:nvGraphicFramePr>
        <p:xfrm>
          <a:off x="457200" y="1600200"/>
          <a:ext cx="8458200" cy="4876800"/>
        </p:xfrm>
        <a:graphic>
          <a:graphicData uri="http://schemas.openxmlformats.org/drawingml/2006/table">
            <a:tbl>
              <a:tblPr firstRow="1" bandRow="1">
                <a:tableStyleId>{3B4B98B0-60AC-42C2-AFA5-B58CD77FA1E5}</a:tableStyleId>
              </a:tblPr>
              <a:tblGrid>
                <a:gridCol w="2819400"/>
                <a:gridCol w="2819400"/>
                <a:gridCol w="2819400"/>
              </a:tblGrid>
              <a:tr h="4876800">
                <a:tc>
                  <a:txBody>
                    <a:bodyPr/>
                    <a:lstStyle/>
                    <a:p>
                      <a:r>
                        <a:rPr lang="fr-FR" sz="2000" dirty="0" smtClean="0">
                          <a:solidFill>
                            <a:srgbClr val="006600"/>
                          </a:solidFill>
                        </a:rPr>
                        <a:t>Introduction </a:t>
                      </a:r>
                    </a:p>
                    <a:p>
                      <a:pPr marL="0" indent="0">
                        <a:buFont typeface="Arial" pitchFamily="34" charset="0"/>
                        <a:buChar char="•"/>
                      </a:pPr>
                      <a:r>
                        <a:rPr lang="fr-FR" sz="1800" dirty="0" smtClean="0">
                          <a:solidFill>
                            <a:schemeClr val="tx2">
                              <a:lumMod val="75000"/>
                            </a:schemeClr>
                          </a:solidFill>
                        </a:rPr>
                        <a:t> Présentation du module</a:t>
                      </a:r>
                    </a:p>
                    <a:p>
                      <a:pPr marL="0" indent="0">
                        <a:buFont typeface="Arial" pitchFamily="34" charset="0"/>
                        <a:buChar char="•"/>
                      </a:pPr>
                      <a:r>
                        <a:rPr lang="fr-FR" sz="1800" dirty="0" smtClean="0">
                          <a:solidFill>
                            <a:schemeClr val="tx2">
                              <a:lumMod val="75000"/>
                            </a:schemeClr>
                          </a:solidFill>
                        </a:rPr>
                        <a:t> Sommeil, vigilance, bien-être et performance</a:t>
                      </a:r>
                    </a:p>
                    <a:p>
                      <a:endParaRPr lang="fr-FR" sz="1800" dirty="0" smtClean="0">
                        <a:solidFill>
                          <a:srgbClr val="006600"/>
                        </a:solidFill>
                      </a:endParaRPr>
                    </a:p>
                    <a:p>
                      <a:pPr>
                        <a:buFont typeface="Arial" pitchFamily="34" charset="0"/>
                        <a:buNone/>
                      </a:pPr>
                      <a:endParaRPr lang="en-US" sz="2400" dirty="0" smtClean="0"/>
                    </a:p>
                    <a:p>
                      <a:pPr>
                        <a:buFont typeface="Arial" pitchFamily="34" charset="0"/>
                        <a:buNone/>
                      </a:pPr>
                      <a:r>
                        <a:rPr lang="fr-FR" sz="2000" u="none" dirty="0" smtClean="0">
                          <a:solidFill>
                            <a:srgbClr val="006600"/>
                          </a:solidFill>
                        </a:rPr>
                        <a:t>Leçon 1 :</a:t>
                      </a:r>
                      <a:r>
                        <a:rPr lang="fr-FR" sz="2000" u="none" baseline="0" dirty="0" smtClean="0">
                          <a:solidFill>
                            <a:srgbClr val="006600"/>
                          </a:solidFill>
                        </a:rPr>
                        <a:t> </a:t>
                      </a:r>
                      <a:r>
                        <a:rPr lang="fr-FR" sz="2000" u="none" dirty="0" smtClean="0">
                          <a:solidFill>
                            <a:srgbClr val="006600"/>
                          </a:solidFill>
                        </a:rPr>
                        <a:t>Caractéristiques de la fatigue et des accidents dus à la fatigue</a:t>
                      </a:r>
                    </a:p>
                    <a:p>
                      <a:pPr marL="0" indent="0">
                        <a:buFont typeface="Arial" pitchFamily="34" charset="0"/>
                        <a:buChar char="•"/>
                      </a:pPr>
                      <a:r>
                        <a:rPr lang="fr-FR" sz="1800" u="none" dirty="0" smtClean="0">
                          <a:solidFill>
                            <a:schemeClr val="tx2">
                              <a:lumMod val="75000"/>
                            </a:schemeClr>
                          </a:solidFill>
                        </a:rPr>
                        <a:t> Définition de la fatigue</a:t>
                      </a:r>
                    </a:p>
                    <a:p>
                      <a:pPr marL="0" indent="0">
                        <a:buFont typeface="Arial" pitchFamily="34" charset="0"/>
                        <a:buChar char="•"/>
                      </a:pPr>
                      <a:r>
                        <a:rPr lang="fr-FR" sz="1800" u="none" dirty="0" smtClean="0">
                          <a:solidFill>
                            <a:schemeClr val="tx2">
                              <a:lumMod val="75000"/>
                            </a:schemeClr>
                          </a:solidFill>
                        </a:rPr>
                        <a:t> Caractéristiques de la fatigue</a:t>
                      </a:r>
                    </a:p>
                    <a:p>
                      <a:pPr marL="0" indent="0">
                        <a:buFont typeface="Arial" pitchFamily="34" charset="0"/>
                        <a:buChar char="•"/>
                      </a:pPr>
                      <a:r>
                        <a:rPr lang="fr-FR" sz="1800" u="none" dirty="0" smtClean="0">
                          <a:solidFill>
                            <a:schemeClr val="tx2">
                              <a:lumMod val="75000"/>
                            </a:schemeClr>
                          </a:solidFill>
                        </a:rPr>
                        <a:t> Accidents dus à la fatigue</a:t>
                      </a:r>
                    </a:p>
                  </a:txBody>
                  <a:tcPr marL="85134" marR="85134"/>
                </a:tc>
                <a:tc>
                  <a:txBody>
                    <a:bodyPr/>
                    <a:lstStyle/>
                    <a:p>
                      <a:r>
                        <a:rPr lang="fr-FR" sz="2000" u="none" dirty="0" smtClean="0">
                          <a:solidFill>
                            <a:srgbClr val="006600"/>
                          </a:solidFill>
                        </a:rPr>
                        <a:t>Leçon 2 : Le sommeil et les autres facteurs ayant un effet sur la vigilance</a:t>
                      </a:r>
                    </a:p>
                    <a:p>
                      <a:pPr marL="0" indent="0">
                        <a:buFont typeface="Arial" pitchFamily="34" charset="0"/>
                        <a:buChar char="•"/>
                      </a:pPr>
                      <a:r>
                        <a:rPr lang="fr-FR" sz="1800" u="none" dirty="0" smtClean="0">
                          <a:solidFill>
                            <a:schemeClr val="tx2">
                              <a:lumMod val="75000"/>
                            </a:schemeClr>
                          </a:solidFill>
                        </a:rPr>
                        <a:t> Définition du sommeil </a:t>
                      </a:r>
                    </a:p>
                    <a:p>
                      <a:pPr marL="0" indent="0">
                        <a:buFont typeface="Arial" pitchFamily="34" charset="0"/>
                        <a:buChar char="•"/>
                      </a:pPr>
                      <a:r>
                        <a:rPr lang="fr-FR" sz="1800" u="none" dirty="0" smtClean="0">
                          <a:solidFill>
                            <a:schemeClr val="tx2">
                              <a:lumMod val="75000"/>
                            </a:schemeClr>
                          </a:solidFill>
                        </a:rPr>
                        <a:t> Facteurs ayant un effet sur la vigilance et la performance</a:t>
                      </a:r>
                    </a:p>
                    <a:p>
                      <a:pPr marL="0" indent="0">
                        <a:buFont typeface="Arial" pitchFamily="34" charset="0"/>
                        <a:buChar char="•"/>
                      </a:pPr>
                      <a:r>
                        <a:rPr lang="fr-FR" sz="1800" u="none" dirty="0" smtClean="0">
                          <a:solidFill>
                            <a:schemeClr val="tx2">
                              <a:lumMod val="75000"/>
                            </a:schemeClr>
                          </a:solidFill>
                        </a:rPr>
                        <a:t> Différences individuelles en matière de sensibilité à la fatigue</a:t>
                      </a:r>
                    </a:p>
                    <a:p>
                      <a:pPr>
                        <a:buFont typeface="Arial" pitchFamily="34" charset="0"/>
                        <a:buNone/>
                      </a:pPr>
                      <a:endParaRPr lang="en-US" sz="2800" u="none" dirty="0" smtClean="0"/>
                    </a:p>
                    <a:p>
                      <a:r>
                        <a:rPr lang="fr-FR" sz="2000" u="none" dirty="0" smtClean="0">
                          <a:solidFill>
                            <a:srgbClr val="006600"/>
                          </a:solidFill>
                        </a:rPr>
                        <a:t>Leçon 3 : Santé, bien-être, drogues et médicaments</a:t>
                      </a:r>
                    </a:p>
                    <a:p>
                      <a:pPr marL="0" indent="0">
                        <a:buFont typeface="Arial" pitchFamily="34" charset="0"/>
                        <a:buChar char="•"/>
                      </a:pPr>
                      <a:r>
                        <a:rPr lang="fr-FR" sz="1800" u="none" dirty="0" smtClean="0">
                          <a:solidFill>
                            <a:schemeClr val="tx2">
                              <a:lumMod val="75000"/>
                            </a:schemeClr>
                          </a:solidFill>
                        </a:rPr>
                        <a:t> Santé et bien-être</a:t>
                      </a:r>
                    </a:p>
                    <a:p>
                      <a:pPr marL="0" indent="0">
                        <a:buFont typeface="Arial" pitchFamily="34" charset="0"/>
                        <a:buChar char="•"/>
                      </a:pPr>
                      <a:r>
                        <a:rPr lang="fr-FR" sz="1800" u="none" dirty="0" smtClean="0">
                          <a:solidFill>
                            <a:schemeClr val="tx2">
                              <a:lumMod val="75000"/>
                            </a:schemeClr>
                          </a:solidFill>
                        </a:rPr>
                        <a:t> Drogues et médicaments</a:t>
                      </a:r>
                    </a:p>
                  </a:txBody>
                  <a:tcPr marL="85134" marR="85134"/>
                </a:tc>
                <a:tc>
                  <a:txBody>
                    <a:bodyPr/>
                    <a:lstStyle/>
                    <a:p>
                      <a:r>
                        <a:rPr lang="fr-FR" sz="2000" u="none" dirty="0" smtClean="0">
                          <a:solidFill>
                            <a:srgbClr val="006600"/>
                          </a:solidFill>
                        </a:rPr>
                        <a:t>Leçon 4 : Vigilance et conduite d’un véhicule lourd</a:t>
                      </a:r>
                    </a:p>
                    <a:p>
                      <a:pPr marL="0" indent="0">
                        <a:buFont typeface="Arial" pitchFamily="34" charset="0"/>
                        <a:buChar char="•"/>
                      </a:pPr>
                      <a:r>
                        <a:rPr lang="fr-FR" sz="2000" u="none" dirty="0" smtClean="0">
                          <a:solidFill>
                            <a:schemeClr val="tx2">
                              <a:lumMod val="75000"/>
                            </a:schemeClr>
                          </a:solidFill>
                        </a:rPr>
                        <a:t> </a:t>
                      </a:r>
                      <a:r>
                        <a:rPr lang="fr-FR" sz="1800" u="none" dirty="0" smtClean="0">
                          <a:solidFill>
                            <a:schemeClr val="tx2">
                              <a:lumMod val="75000"/>
                            </a:schemeClr>
                          </a:solidFill>
                        </a:rPr>
                        <a:t>Amélioration du sommeil et de la vigilance</a:t>
                      </a:r>
                    </a:p>
                    <a:p>
                      <a:pPr marL="0" indent="0">
                        <a:buFont typeface="Arial" pitchFamily="34" charset="0"/>
                        <a:buChar char="•"/>
                      </a:pPr>
                      <a:r>
                        <a:rPr lang="fr-FR" sz="1800" u="none" dirty="0" smtClean="0">
                          <a:solidFill>
                            <a:schemeClr val="tx2">
                              <a:lumMod val="75000"/>
                            </a:schemeClr>
                          </a:solidFill>
                        </a:rPr>
                        <a:t> Planification de l’horaire et heures de service</a:t>
                      </a:r>
                    </a:p>
                    <a:p>
                      <a:pPr marL="0" indent="0">
                        <a:buFont typeface="Arial" pitchFamily="34" charset="0"/>
                        <a:buChar char="•"/>
                      </a:pPr>
                      <a:r>
                        <a:rPr lang="fr-FR" sz="1800" u="none" dirty="0" smtClean="0">
                          <a:solidFill>
                            <a:schemeClr val="tx2">
                              <a:lumMod val="75000"/>
                            </a:schemeClr>
                          </a:solidFill>
                        </a:rPr>
                        <a:t> Conduite en équipe</a:t>
                      </a:r>
                    </a:p>
                    <a:p>
                      <a:pPr>
                        <a:buFont typeface="Arial" pitchFamily="34" charset="0"/>
                        <a:buNone/>
                      </a:pPr>
                      <a:endParaRPr lang="en-US" sz="2400" dirty="0" smtClean="0"/>
                    </a:p>
                    <a:p>
                      <a:r>
                        <a:rPr lang="fr-FR" sz="2000" u="none" baseline="0" dirty="0" smtClean="0">
                          <a:solidFill>
                            <a:srgbClr val="006600"/>
                          </a:solidFill>
                        </a:rPr>
                        <a:t>Conclusion</a:t>
                      </a:r>
                    </a:p>
                    <a:p>
                      <a:pPr marL="0" indent="0">
                        <a:buFont typeface="Arial" pitchFamily="34" charset="0"/>
                        <a:buChar char="•"/>
                      </a:pPr>
                      <a:r>
                        <a:rPr lang="fr-FR" sz="1800" u="none" baseline="0" dirty="0" smtClean="0">
                          <a:solidFill>
                            <a:schemeClr val="tx2">
                              <a:lumMod val="75000"/>
                            </a:schemeClr>
                          </a:solidFill>
                        </a:rPr>
                        <a:t> Révision</a:t>
                      </a:r>
                    </a:p>
                    <a:p>
                      <a:pPr marL="0" indent="0">
                        <a:buFont typeface="Arial" pitchFamily="34" charset="0"/>
                        <a:buChar char="•"/>
                      </a:pPr>
                      <a:r>
                        <a:rPr lang="fr-FR" sz="1800" u="none" baseline="0" dirty="0" smtClean="0">
                          <a:solidFill>
                            <a:schemeClr val="tx2">
                              <a:lumMod val="75000"/>
                            </a:schemeClr>
                          </a:solidFill>
                        </a:rPr>
                        <a:t> Examen du module</a:t>
                      </a:r>
                    </a:p>
                  </a:txBody>
                  <a:tcPr marL="85134" marR="85134"/>
                </a:tc>
              </a:tr>
            </a:tbl>
          </a:graphicData>
        </a:graphic>
      </p:graphicFrame>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1"/>
          <p:cNvSpPr>
            <a:spLocks noGrp="1"/>
          </p:cNvSpPr>
          <p:nvPr>
            <p:ph type="title"/>
            <p:custDataLst>
              <p:tags r:id="rId1"/>
            </p:custDataLst>
          </p:nvPr>
        </p:nvSpPr>
        <p:spPr/>
        <p:txBody>
          <a:bodyPr/>
          <a:lstStyle/>
          <a:p>
            <a:pPr>
              <a:lnSpc>
                <a:spcPts val="4575"/>
              </a:lnSpc>
            </a:pPr>
            <a:r>
              <a:rPr lang="fr-CA" smtClean="0"/>
              <a:t>Moments de la journée</a:t>
            </a:r>
            <a:r>
              <a:rPr lang="en-US" smtClean="0">
                <a:solidFill>
                  <a:srgbClr val="002060"/>
                </a:solidFill>
              </a:rPr>
              <a:t> </a:t>
            </a:r>
            <a:endParaRPr lang="en-US" smtClean="0"/>
          </a:p>
        </p:txBody>
      </p:sp>
      <p:sp>
        <p:nvSpPr>
          <p:cNvPr id="3" name="Content Placeholder 2"/>
          <p:cNvSpPr>
            <a:spLocks noGrp="1"/>
          </p:cNvSpPr>
          <p:nvPr>
            <p:ph idx="1"/>
            <p:custDataLst>
              <p:tags r:id="rId2"/>
            </p:custDataLst>
          </p:nvPr>
        </p:nvSpPr>
        <p:spPr/>
        <p:txBody>
          <a:bodyPr>
            <a:normAutofit fontScale="77500" lnSpcReduction="20000"/>
          </a:bodyPr>
          <a:lstStyle/>
          <a:p>
            <a:pPr>
              <a:buFont typeface="Arial" pitchFamily="34" charset="0"/>
              <a:buNone/>
              <a:defRPr/>
            </a:pPr>
            <a:r>
              <a:rPr lang="fr-CA" sz="3400" u="sng" dirty="0" smtClean="0"/>
              <a:t>Rythmes circadiens :</a:t>
            </a:r>
            <a:endParaRPr lang="en-US" sz="3400" u="sng" dirty="0" smtClean="0"/>
          </a:p>
          <a:p>
            <a:pPr>
              <a:buFont typeface="Arial" pitchFamily="34" charset="0"/>
              <a:buChar char="•"/>
              <a:defRPr/>
            </a:pPr>
            <a:r>
              <a:rPr lang="fr-CA" sz="3400" dirty="0" smtClean="0"/>
              <a:t>Ils gèrent des fonctions physiologiques,                             par exemple :</a:t>
            </a:r>
            <a:endParaRPr lang="en-US" sz="3400" dirty="0" smtClean="0"/>
          </a:p>
          <a:p>
            <a:pPr lvl="1">
              <a:buFont typeface="Arial" pitchFamily="34" charset="0"/>
              <a:buChar char="–"/>
              <a:defRPr/>
            </a:pPr>
            <a:r>
              <a:rPr lang="fr-CA" dirty="0" smtClean="0"/>
              <a:t>Température du corps.</a:t>
            </a:r>
            <a:endParaRPr lang="en-US" sz="2400" dirty="0" smtClean="0"/>
          </a:p>
          <a:p>
            <a:pPr lvl="1">
              <a:buFont typeface="Arial" pitchFamily="34" charset="0"/>
              <a:buChar char="–"/>
              <a:defRPr/>
            </a:pPr>
            <a:r>
              <a:rPr lang="fr-CA" dirty="0" smtClean="0"/>
              <a:t>Sécrétion d’hormones.</a:t>
            </a:r>
            <a:endParaRPr lang="en-US" sz="2400" dirty="0" smtClean="0"/>
          </a:p>
          <a:p>
            <a:pPr>
              <a:buFont typeface="Arial" pitchFamily="34" charset="0"/>
              <a:buChar char="•"/>
              <a:defRPr/>
            </a:pPr>
            <a:r>
              <a:rPr lang="fr-CA" sz="3400" dirty="0" smtClean="0"/>
              <a:t>Ils sont contrôlés par le cerveau.</a:t>
            </a:r>
            <a:endParaRPr lang="en-US" sz="3400" dirty="0" smtClean="0"/>
          </a:p>
          <a:p>
            <a:pPr>
              <a:buFont typeface="Arial" pitchFamily="34" charset="0"/>
              <a:buChar char="•"/>
              <a:defRPr/>
            </a:pPr>
            <a:r>
              <a:rPr lang="fr-CA" sz="3400" dirty="0" smtClean="0"/>
              <a:t>Ils existent chez presque tous les animaux.</a:t>
            </a:r>
            <a:endParaRPr lang="en-US" sz="3400" dirty="0" smtClean="0"/>
          </a:p>
          <a:p>
            <a:pPr>
              <a:buFont typeface="Arial" pitchFamily="34" charset="0"/>
              <a:buChar char="•"/>
              <a:defRPr/>
            </a:pPr>
            <a:r>
              <a:rPr lang="fr-CA" sz="3400" dirty="0" smtClean="0"/>
              <a:t>Ils résistent aux changements (comme le décalage horaire). </a:t>
            </a:r>
            <a:endParaRPr lang="en-US" sz="3400" dirty="0" smtClean="0"/>
          </a:p>
          <a:p>
            <a:pPr>
              <a:buFont typeface="Arial" pitchFamily="34" charset="0"/>
              <a:buChar char="•"/>
              <a:defRPr/>
            </a:pPr>
            <a:r>
              <a:rPr lang="fr-CA" sz="3400" dirty="0" smtClean="0"/>
              <a:t>Ils se manifestent même si vous avez suffisamment de sommeil.</a:t>
            </a:r>
            <a:endParaRPr lang="en-US" sz="3400" dirty="0" smtClean="0"/>
          </a:p>
          <a:p>
            <a:pPr>
              <a:buFont typeface="Arial" pitchFamily="34" charset="0"/>
              <a:buChar char="•"/>
              <a:defRPr/>
            </a:pPr>
            <a:r>
              <a:rPr lang="fr-CA" sz="3400" dirty="0" smtClean="0"/>
              <a:t>Ils sont affectés par la lumière et la noirceur.</a:t>
            </a:r>
            <a:endParaRPr lang="en-US" sz="3400" dirty="0"/>
          </a:p>
        </p:txBody>
      </p:sp>
      <p:pic>
        <p:nvPicPr>
          <p:cNvPr id="232451" name="Picture 3"/>
          <p:cNvPicPr>
            <a:picLocks noChangeAspect="1" noChangeArrowheads="1"/>
          </p:cNvPicPr>
          <p:nvPr>
            <p:custDataLst>
              <p:tags r:id="rId3"/>
            </p:custDataLst>
          </p:nvPr>
        </p:nvPicPr>
        <p:blipFill>
          <a:blip r:embed="rId6" cstate="print"/>
          <a:srcRect l="20000" t="6000" r="17000" b="6000"/>
          <a:stretch>
            <a:fillRect/>
          </a:stretch>
        </p:blipFill>
        <p:spPr bwMode="auto">
          <a:xfrm>
            <a:off x="6934200" y="1905000"/>
            <a:ext cx="2109788"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lnSpc>
                <a:spcPts val="4575"/>
              </a:lnSpc>
            </a:pPr>
            <a:r>
              <a:rPr lang="fr-CA" smtClean="0"/>
              <a:t>Rythme circadien quotidien</a:t>
            </a:r>
            <a:endParaRPr lang="en-US" smtClean="0"/>
          </a:p>
        </p:txBody>
      </p:sp>
      <p:pic>
        <p:nvPicPr>
          <p:cNvPr id="27651" name="Chart 3"/>
          <p:cNvPicPr>
            <a:picLocks noChangeArrowheads="1"/>
          </p:cNvPicPr>
          <p:nvPr/>
        </p:nvPicPr>
        <p:blipFill>
          <a:blip r:embed="rId3" cstate="print"/>
          <a:srcRect/>
          <a:stretch>
            <a:fillRect/>
          </a:stretch>
        </p:blipFill>
        <p:spPr bwMode="auto">
          <a:xfrm>
            <a:off x="1450975" y="1755775"/>
            <a:ext cx="6473825" cy="418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a:defRPr/>
            </a:pPr>
            <a:r>
              <a:rPr lang="fr-CA" sz="4800" dirty="0" smtClean="0"/>
              <a:t>Effets des rythmes circadiens sur nos vies et notre travail</a:t>
            </a:r>
            <a:endParaRPr lang="en-US" sz="4800" dirty="0"/>
          </a:p>
        </p:txBody>
      </p:sp>
      <p:sp>
        <p:nvSpPr>
          <p:cNvPr id="235522" name="Content Placeholder 3"/>
          <p:cNvSpPr>
            <a:spLocks noGrp="1"/>
          </p:cNvSpPr>
          <p:nvPr>
            <p:ph idx="1"/>
            <p:custDataLst>
              <p:tags r:id="rId2"/>
            </p:custDataLst>
          </p:nvPr>
        </p:nvSpPr>
        <p:spPr>
          <a:xfrm>
            <a:off x="457200" y="1600200"/>
            <a:ext cx="8229600" cy="4800600"/>
          </a:xfrm>
        </p:spPr>
        <p:txBody>
          <a:bodyPr/>
          <a:lstStyle/>
          <a:p>
            <a:r>
              <a:rPr lang="fr-CA" sz="2000" dirty="0" smtClean="0"/>
              <a:t>Les périodes de performance de pointe comprennent :</a:t>
            </a:r>
            <a:endParaRPr lang="en-US" sz="2000" dirty="0" smtClean="0"/>
          </a:p>
          <a:p>
            <a:pPr lvl="1"/>
            <a:r>
              <a:rPr lang="fr-CA" sz="1800" dirty="0" smtClean="0"/>
              <a:t>le matin après 8 h (peut varier selon les gens). </a:t>
            </a:r>
            <a:endParaRPr lang="en-US" sz="1800" dirty="0" smtClean="0"/>
          </a:p>
          <a:p>
            <a:pPr lvl="1"/>
            <a:r>
              <a:rPr lang="fr-CA" sz="1800" dirty="0" smtClean="0"/>
              <a:t>le soir jusque vers 21 h.</a:t>
            </a:r>
            <a:endParaRPr lang="en-US" sz="1800" dirty="0" smtClean="0"/>
          </a:p>
          <a:p>
            <a:r>
              <a:rPr lang="fr-CA" sz="2000" dirty="0" smtClean="0"/>
              <a:t>Il y a deux creux circadiens :</a:t>
            </a:r>
            <a:endParaRPr lang="en-US" sz="2000" dirty="0" smtClean="0"/>
          </a:p>
          <a:p>
            <a:pPr lvl="1"/>
            <a:r>
              <a:rPr lang="fr-CA" sz="1800" dirty="0" smtClean="0"/>
              <a:t>important : entre 0 h et 7 h. </a:t>
            </a:r>
            <a:endParaRPr lang="en-US" sz="1800" dirty="0" smtClean="0"/>
          </a:p>
          <a:p>
            <a:pPr lvl="1"/>
            <a:r>
              <a:rPr lang="fr-CA" sz="1800" dirty="0" smtClean="0"/>
              <a:t>moyen : entre 13 h et 15 h (ex. : après le dîner).</a:t>
            </a:r>
            <a:endParaRPr lang="en-US" sz="1800" dirty="0" smtClean="0"/>
          </a:p>
          <a:p>
            <a:r>
              <a:rPr lang="fr-CA" sz="2000" dirty="0" smtClean="0"/>
              <a:t>Une perturbation circadienne (ex. : un changement de fuseau horaire ou de quart de travail) peut être difficile. </a:t>
            </a:r>
            <a:endParaRPr lang="en-US" sz="2000" dirty="0" smtClean="0"/>
          </a:p>
          <a:p>
            <a:r>
              <a:rPr lang="fr-CA" sz="2000" dirty="0" smtClean="0"/>
              <a:t>Un déficit de sommeil accentue l’effet des creux circadiens sur l’état de vigilance. </a:t>
            </a:r>
            <a:endParaRPr lang="en-US" sz="2000" dirty="0" smtClean="0"/>
          </a:p>
          <a:p>
            <a:r>
              <a:rPr lang="fr-CA" sz="2000" dirty="0" smtClean="0"/>
              <a:t>Certaines personnes sont des « coqs » et d’autres des « hiboux ».</a:t>
            </a:r>
            <a:endParaRPr lang="en-US" sz="2000" dirty="0" smtClean="0"/>
          </a:p>
          <a:p>
            <a:r>
              <a:rPr lang="fr-CA" sz="2000" dirty="0" smtClean="0"/>
              <a:t>La performance est presque toujours meilleure durant les périodes de pointe du rythme circadien.</a:t>
            </a:r>
            <a:endParaRPr lang="en-US" sz="5400" dirty="0" smtClean="0"/>
          </a:p>
        </p:txBody>
      </p:sp>
      <p:pic>
        <p:nvPicPr>
          <p:cNvPr id="235523" name="Picture 2"/>
          <p:cNvPicPr>
            <a:picLocks noChangeAspect="1" noChangeArrowheads="1"/>
          </p:cNvPicPr>
          <p:nvPr>
            <p:custDataLst>
              <p:tags r:id="rId3"/>
            </p:custDataLst>
          </p:nvPr>
        </p:nvPicPr>
        <p:blipFill>
          <a:blip r:embed="rId6" cstate="print"/>
          <a:srcRect/>
          <a:stretch>
            <a:fillRect/>
          </a:stretch>
        </p:blipFill>
        <p:spPr bwMode="auto">
          <a:xfrm>
            <a:off x="6781800" y="1524000"/>
            <a:ext cx="2068513" cy="1552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custDataLst>
              <p:tags r:id="rId1"/>
            </p:custDataLst>
          </p:nvPr>
        </p:nvSpPr>
        <p:spPr/>
        <p:txBody>
          <a:bodyPr/>
          <a:lstStyle/>
          <a:p>
            <a:pPr>
              <a:lnSpc>
                <a:spcPts val="4575"/>
              </a:lnSpc>
            </a:pPr>
            <a:r>
              <a:rPr lang="fr-CA" sz="5400" dirty="0" smtClean="0"/>
              <a:t>Période d’éveil</a:t>
            </a:r>
            <a:endParaRPr lang="en-US" sz="5400" dirty="0" smtClean="0"/>
          </a:p>
        </p:txBody>
      </p:sp>
      <p:sp>
        <p:nvSpPr>
          <p:cNvPr id="3" name="Content Placeholder 2"/>
          <p:cNvSpPr>
            <a:spLocks noGrp="1"/>
          </p:cNvSpPr>
          <p:nvPr>
            <p:ph idx="1"/>
            <p:custDataLst>
              <p:tags r:id="rId2"/>
            </p:custDataLst>
          </p:nvPr>
        </p:nvSpPr>
        <p:spPr/>
        <p:txBody>
          <a:bodyPr rtlCol="0">
            <a:normAutofit fontScale="85000" lnSpcReduction="10000"/>
          </a:bodyPr>
          <a:lstStyle/>
          <a:p>
            <a:pPr>
              <a:buFont typeface="Arial" pitchFamily="34" charset="0"/>
              <a:buChar char="•"/>
              <a:defRPr/>
            </a:pPr>
            <a:r>
              <a:rPr lang="fr-CA" dirty="0" smtClean="0"/>
              <a:t>« 16 heures d’éveil » est la règle à la base des heures de service.</a:t>
            </a:r>
            <a:endParaRPr lang="en-US" sz="2800" dirty="0" smtClean="0"/>
          </a:p>
          <a:p>
            <a:pPr>
              <a:buFont typeface="Arial" pitchFamily="34" charset="0"/>
              <a:buChar char="•"/>
              <a:defRPr/>
            </a:pPr>
            <a:r>
              <a:rPr lang="fr-CA" dirty="0" smtClean="0"/>
              <a:t>Une étude en laboratoire a comparé les effets sur la vigilance de longues périodes d’éveil à ceux de l’alcool (taux d’alcoolémie) :</a:t>
            </a:r>
            <a:endParaRPr lang="en-US" sz="2800" dirty="0" smtClean="0"/>
          </a:p>
          <a:p>
            <a:pPr lvl="1">
              <a:buFont typeface="Arial" pitchFamily="34" charset="0"/>
              <a:buChar char="–"/>
              <a:defRPr/>
            </a:pPr>
            <a:r>
              <a:rPr lang="fr-CA" dirty="0" smtClean="0"/>
              <a:t>Plus de 17 heures d’éveil ≈ alcoolémie de 0,05 mg/100 ml.</a:t>
            </a:r>
            <a:endParaRPr lang="en-US" sz="2400" dirty="0" smtClean="0"/>
          </a:p>
          <a:p>
            <a:pPr lvl="1">
              <a:buFont typeface="Arial" pitchFamily="34" charset="0"/>
              <a:buChar char="–"/>
              <a:defRPr/>
            </a:pPr>
            <a:r>
              <a:rPr lang="fr-CA" dirty="0" smtClean="0"/>
              <a:t>Plus de 24 heures d’éveil ≈ alcoolémie de 0,1 mg/100 ml.</a:t>
            </a:r>
            <a:endParaRPr lang="en-US" sz="2400" dirty="0" smtClean="0"/>
          </a:p>
          <a:p>
            <a:pPr>
              <a:buFont typeface="Arial" pitchFamily="34" charset="0"/>
              <a:buChar char="•"/>
              <a:defRPr/>
            </a:pPr>
            <a:r>
              <a:rPr lang="fr-CA" dirty="0" smtClean="0"/>
              <a:t>D’autres facteurs affectent la période d’éveil :</a:t>
            </a:r>
            <a:endParaRPr lang="en-US" sz="2800" dirty="0" smtClean="0"/>
          </a:p>
          <a:p>
            <a:pPr lvl="1">
              <a:buFont typeface="Arial" pitchFamily="34" charset="0"/>
              <a:buChar char="–"/>
              <a:defRPr/>
            </a:pPr>
            <a:r>
              <a:rPr lang="fr-CA" dirty="0" smtClean="0"/>
              <a:t>Siestes.</a:t>
            </a:r>
            <a:endParaRPr lang="en-US" sz="2400" dirty="0" smtClean="0"/>
          </a:p>
          <a:p>
            <a:pPr lvl="1">
              <a:buFont typeface="Arial" pitchFamily="34" charset="0"/>
              <a:buChar char="–"/>
              <a:defRPr/>
            </a:pPr>
            <a:r>
              <a:rPr lang="fr-CA" dirty="0" smtClean="0"/>
              <a:t>Rythmes circadiens.</a:t>
            </a:r>
            <a:endParaRPr lang="en-US" sz="2400" dirty="0" smtClean="0"/>
          </a:p>
          <a:p>
            <a:pPr lvl="1">
              <a:buFont typeface="Arial" pitchFamily="34" charset="0"/>
              <a:buChar char="–"/>
              <a:defRPr/>
            </a:pPr>
            <a:r>
              <a:rPr lang="fr-CA" dirty="0" smtClean="0"/>
              <a:t>Inertie du sommeil (somnolence).</a:t>
            </a:r>
            <a:endParaRPr lang="en-US" sz="2400" dirty="0"/>
          </a:p>
        </p:txBody>
      </p:sp>
      <p:sp>
        <p:nvSpPr>
          <p:cNvPr id="5" name="TextBox 4"/>
          <p:cNvSpPr txBox="1"/>
          <p:nvPr>
            <p:custDataLst>
              <p:tags r:id="rId3"/>
            </p:custDataLst>
          </p:nvPr>
        </p:nvSpPr>
        <p:spPr>
          <a:xfrm>
            <a:off x="6400800" y="4876800"/>
            <a:ext cx="2514600" cy="1200329"/>
          </a:xfrm>
          <a:prstGeom prst="rect">
            <a:avLst/>
          </a:prstGeom>
          <a:noFill/>
        </p:spPr>
        <p:txBody>
          <a:bodyPr wrap="square" rtlCol="0">
            <a:spAutoFit/>
          </a:bodyPr>
          <a:lstStyle/>
          <a:p>
            <a:pPr algn="ctr" defTabSz="914400">
              <a:buNone/>
            </a:pPr>
            <a:r>
              <a:rPr lang="en-US" sz="3600" b="0" i="0" dirty="0">
                <a:solidFill>
                  <a:srgbClr val="C00000"/>
                </a:solidFill>
                <a:latin typeface="Impact"/>
                <a:ea typeface="+mn-ea"/>
                <a:cs typeface="+mn-cs"/>
              </a:rPr>
              <a:t>16 HEURES</a:t>
            </a:r>
          </a:p>
          <a:p>
            <a:pPr algn="ctr" defTabSz="914400">
              <a:buNone/>
            </a:pPr>
            <a:r>
              <a:rPr lang="en-US" sz="3600" b="0" i="0" dirty="0" smtClean="0">
                <a:solidFill>
                  <a:srgbClr val="C00000"/>
                </a:solidFill>
                <a:latin typeface="Impact"/>
                <a:ea typeface="+mn-ea"/>
                <a:cs typeface="+mn-cs"/>
              </a:rPr>
              <a:t>D’ÉVEIL</a:t>
            </a:r>
            <a:endParaRPr lang="en-US" sz="3600" dirty="0">
              <a:solidFill>
                <a:srgbClr val="C00000"/>
              </a:solidFill>
              <a:latin typeface="Impact"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custDataLst>
              <p:tags r:id="rId1"/>
            </p:custDataLst>
          </p:nvPr>
        </p:nvSpPr>
        <p:spPr/>
        <p:txBody>
          <a:bodyPr>
            <a:normAutofit fontScale="90000"/>
          </a:bodyPr>
          <a:lstStyle/>
          <a:p>
            <a:pPr>
              <a:defRPr/>
            </a:pPr>
            <a:r>
              <a:rPr lang="fr-CA" dirty="0" smtClean="0"/>
              <a:t>Temps </a:t>
            </a:r>
            <a:r>
              <a:rPr lang="fr-CA" dirty="0"/>
              <a:t>passé à la tâche (heures de conduite ou de travail)</a:t>
            </a:r>
            <a:endParaRPr lang="en-US" dirty="0"/>
          </a:p>
        </p:txBody>
      </p:sp>
      <p:sp>
        <p:nvSpPr>
          <p:cNvPr id="239618" name="Content Placeholder 2"/>
          <p:cNvSpPr>
            <a:spLocks noGrp="1"/>
          </p:cNvSpPr>
          <p:nvPr>
            <p:ph idx="1"/>
            <p:custDataLst>
              <p:tags r:id="rId2"/>
            </p:custDataLst>
          </p:nvPr>
        </p:nvSpPr>
        <p:spPr>
          <a:xfrm>
            <a:off x="457200" y="1600200"/>
            <a:ext cx="5638800" cy="4724400"/>
          </a:xfrm>
        </p:spPr>
        <p:txBody>
          <a:bodyPr/>
          <a:lstStyle/>
          <a:p>
            <a:r>
              <a:rPr lang="fr-CA" sz="2600" smtClean="0"/>
              <a:t>Certaines études montrent l’augmentation des risques d’accident après de longues heures de conduite.</a:t>
            </a:r>
            <a:endParaRPr lang="en-US" sz="2600" smtClean="0"/>
          </a:p>
          <a:p>
            <a:r>
              <a:rPr lang="fr-CA" sz="2600" smtClean="0"/>
              <a:t>Différents facteurs augmentent les effets du temps passé à la tâche :</a:t>
            </a:r>
            <a:endParaRPr lang="en-US" sz="2600" smtClean="0"/>
          </a:p>
          <a:p>
            <a:pPr lvl="1"/>
            <a:r>
              <a:rPr lang="fr-CA" sz="2400" smtClean="0"/>
              <a:t>Difficulté de la tâche.</a:t>
            </a:r>
            <a:endParaRPr lang="en-US" sz="2400" smtClean="0"/>
          </a:p>
          <a:p>
            <a:pPr lvl="1"/>
            <a:r>
              <a:rPr lang="fr-CA" sz="2400" smtClean="0"/>
              <a:t>Monotonie de la tâche.</a:t>
            </a:r>
            <a:endParaRPr lang="en-US" sz="2400" smtClean="0"/>
          </a:p>
          <a:p>
            <a:pPr lvl="1"/>
            <a:r>
              <a:rPr lang="fr-CA" sz="2400" smtClean="0"/>
              <a:t>Autres facteurs liés à la vigilance (ceux déjà discutés).</a:t>
            </a:r>
            <a:endParaRPr lang="en-US" sz="2400" smtClean="0"/>
          </a:p>
          <a:p>
            <a:r>
              <a:rPr lang="fr-CA" sz="2600" smtClean="0"/>
              <a:t>La solution est de prendre des pauses (avec sieste lorsque cela est possible).</a:t>
            </a:r>
            <a:endParaRPr lang="en-US" sz="6000" smtClean="0"/>
          </a:p>
        </p:txBody>
      </p:sp>
      <p:pic>
        <p:nvPicPr>
          <p:cNvPr id="239619" name="Picture 2"/>
          <p:cNvPicPr>
            <a:picLocks noChangeAspect="1" noChangeArrowheads="1"/>
          </p:cNvPicPr>
          <p:nvPr>
            <p:custDataLst>
              <p:tags r:id="rId3"/>
            </p:custDataLst>
          </p:nvPr>
        </p:nvPicPr>
        <p:blipFill>
          <a:blip r:embed="rId7" cstate="print"/>
          <a:srcRect/>
          <a:stretch>
            <a:fillRect/>
          </a:stretch>
        </p:blipFill>
        <p:spPr bwMode="auto">
          <a:xfrm>
            <a:off x="6248400" y="2057400"/>
            <a:ext cx="2289175" cy="1571625"/>
          </a:xfrm>
          <a:prstGeom prst="rect">
            <a:avLst/>
          </a:prstGeom>
          <a:noFill/>
          <a:ln w="9525">
            <a:noFill/>
            <a:miter lim="800000"/>
            <a:headEnd/>
            <a:tailEnd/>
          </a:ln>
        </p:spPr>
      </p:pic>
      <p:pic>
        <p:nvPicPr>
          <p:cNvPr id="239620" name="Picture 3"/>
          <p:cNvPicPr>
            <a:picLocks noChangeAspect="1" noChangeArrowheads="1"/>
          </p:cNvPicPr>
          <p:nvPr>
            <p:custDataLst>
              <p:tags r:id="rId4"/>
            </p:custDataLst>
          </p:nvPr>
        </p:nvPicPr>
        <p:blipFill>
          <a:blip r:embed="rId8" cstate="print"/>
          <a:srcRect/>
          <a:stretch>
            <a:fillRect/>
          </a:stretch>
        </p:blipFill>
        <p:spPr bwMode="auto">
          <a:xfrm>
            <a:off x="6191250" y="4114800"/>
            <a:ext cx="2405063" cy="1595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custDataLst>
              <p:tags r:id="rId1"/>
            </p:custDataLst>
          </p:nvPr>
        </p:nvSpPr>
        <p:spPr/>
        <p:txBody>
          <a:bodyPr/>
          <a:lstStyle/>
          <a:p>
            <a:pPr>
              <a:lnSpc>
                <a:spcPts val="4575"/>
              </a:lnSpc>
            </a:pPr>
            <a:r>
              <a:rPr lang="fr-CA" smtClean="0"/>
              <a:t>Exigences de la tâche et performance</a:t>
            </a:r>
            <a:endParaRPr lang="en-US" smtClean="0"/>
          </a:p>
        </p:txBody>
      </p:sp>
      <p:pic>
        <p:nvPicPr>
          <p:cNvPr id="241666" name="Picture 2"/>
          <p:cNvPicPr>
            <a:picLocks noChangeAspect="1" noChangeArrowheads="1"/>
          </p:cNvPicPr>
          <p:nvPr>
            <p:custDataLst>
              <p:tags r:id="rId2"/>
            </p:custDataLst>
          </p:nvPr>
        </p:nvPicPr>
        <p:blipFill>
          <a:blip r:embed="rId5" cstate="print"/>
          <a:srcRect/>
          <a:stretch>
            <a:fillRect/>
          </a:stretch>
        </p:blipFill>
        <p:spPr bwMode="auto">
          <a:xfrm>
            <a:off x="1219200" y="1557338"/>
            <a:ext cx="6629400" cy="4427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a:defRPr/>
            </a:pPr>
            <a:r>
              <a:rPr lang="fr-CA" dirty="0"/>
              <a:t>Facteurs environnementaux affectant la vigilance</a:t>
            </a:r>
            <a:endParaRPr lang="en-US" dirty="0"/>
          </a:p>
        </p:txBody>
      </p:sp>
      <p:sp>
        <p:nvSpPr>
          <p:cNvPr id="3" name="Content Placeholder 2"/>
          <p:cNvSpPr>
            <a:spLocks noGrp="1"/>
          </p:cNvSpPr>
          <p:nvPr>
            <p:ph idx="1"/>
            <p:custDataLst>
              <p:tags r:id="rId2"/>
            </p:custDataLst>
          </p:nvPr>
        </p:nvSpPr>
        <p:spPr/>
        <p:txBody>
          <a:bodyPr rtlCol="0">
            <a:normAutofit lnSpcReduction="10000"/>
          </a:bodyPr>
          <a:lstStyle/>
          <a:p>
            <a:pPr>
              <a:buFont typeface="Arial" pitchFamily="34" charset="0"/>
              <a:buChar char="•"/>
              <a:defRPr/>
            </a:pPr>
            <a:r>
              <a:rPr lang="fr-CA" dirty="0" smtClean="0"/>
              <a:t>Conditions routières</a:t>
            </a:r>
            <a:endParaRPr lang="en-US" dirty="0" smtClean="0"/>
          </a:p>
          <a:p>
            <a:pPr>
              <a:buFont typeface="Arial" pitchFamily="34" charset="0"/>
              <a:buChar char="•"/>
              <a:defRPr/>
            </a:pPr>
            <a:r>
              <a:rPr lang="fr-CA" dirty="0" smtClean="0"/>
              <a:t>Météo</a:t>
            </a:r>
            <a:endParaRPr lang="en-US" dirty="0" smtClean="0"/>
          </a:p>
          <a:p>
            <a:pPr>
              <a:buFont typeface="Arial" pitchFamily="34" charset="0"/>
              <a:buChar char="•"/>
              <a:defRPr/>
            </a:pPr>
            <a:r>
              <a:rPr lang="fr-CA" dirty="0" smtClean="0"/>
              <a:t>Agresseurs environnementaux </a:t>
            </a:r>
            <a:br>
              <a:rPr lang="fr-CA" dirty="0" smtClean="0"/>
            </a:br>
            <a:r>
              <a:rPr lang="fr-CA" dirty="0" smtClean="0"/>
              <a:t>(chaleur, bruit, vibration)</a:t>
            </a:r>
            <a:endParaRPr lang="en-US" dirty="0" smtClean="0"/>
          </a:p>
          <a:p>
            <a:pPr>
              <a:buFont typeface="Arial" pitchFamily="34" charset="0"/>
              <a:buChar char="•"/>
              <a:defRPr/>
            </a:pPr>
            <a:r>
              <a:rPr lang="fr-CA" dirty="0" smtClean="0"/>
              <a:t>Caractéristiques de conception du véhicule</a:t>
            </a:r>
            <a:endParaRPr lang="en-US" dirty="0" smtClean="0"/>
          </a:p>
          <a:p>
            <a:pPr>
              <a:buFont typeface="Arial" pitchFamily="34" charset="0"/>
              <a:buChar char="•"/>
              <a:defRPr/>
            </a:pPr>
            <a:r>
              <a:rPr lang="fr-CA" dirty="0" smtClean="0"/>
              <a:t>Clarté/obscurité</a:t>
            </a:r>
            <a:endParaRPr lang="en-US" dirty="0" smtClean="0"/>
          </a:p>
          <a:p>
            <a:pPr>
              <a:buFont typeface="Arial" pitchFamily="34" charset="0"/>
              <a:buChar char="•"/>
              <a:defRPr/>
            </a:pPr>
            <a:r>
              <a:rPr lang="fr-CA" dirty="0" smtClean="0"/>
              <a:t>Interactions sociales</a:t>
            </a:r>
            <a:endParaRPr lang="en-US" dirty="0" smtClean="0"/>
          </a:p>
          <a:p>
            <a:pPr>
              <a:buFont typeface="Arial" pitchFamily="34" charset="0"/>
              <a:buChar char="•"/>
              <a:defRPr/>
            </a:pPr>
            <a:r>
              <a:rPr lang="fr-CA" dirty="0" smtClean="0"/>
              <a:t>Autre stimulation</a:t>
            </a:r>
            <a:endParaRPr lang="en-US" dirty="0"/>
          </a:p>
        </p:txBody>
      </p:sp>
      <p:pic>
        <p:nvPicPr>
          <p:cNvPr id="243715" name="Picture 2"/>
          <p:cNvPicPr>
            <a:picLocks noChangeAspect="1" noChangeArrowheads="1"/>
          </p:cNvPicPr>
          <p:nvPr>
            <p:custDataLst>
              <p:tags r:id="rId3"/>
            </p:custDataLst>
          </p:nvPr>
        </p:nvPicPr>
        <p:blipFill>
          <a:blip r:embed="rId6" cstate="print"/>
          <a:srcRect/>
          <a:stretch>
            <a:fillRect/>
          </a:stretch>
        </p:blipFill>
        <p:spPr bwMode="auto">
          <a:xfrm>
            <a:off x="5867400" y="4191000"/>
            <a:ext cx="2986088"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33400" y="457200"/>
            <a:ext cx="8229600" cy="1143000"/>
          </a:xfrm>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fr-CA" sz="4000" dirty="0" smtClean="0"/>
              <a:t> Différences dans le niveau de sensibilité à la fatigue </a:t>
            </a:r>
            <a:r>
              <a:rPr lang="en-US" sz="4800" dirty="0"/>
              <a:t/>
            </a:r>
            <a:br>
              <a:rPr lang="en-US" sz="4800" dirty="0"/>
            </a:br>
            <a:r>
              <a:rPr lang="en-US" dirty="0" smtClean="0"/>
              <a:t/>
            </a:r>
            <a:br>
              <a:rPr lang="en-US" dirty="0" smtClean="0"/>
            </a:br>
            <a:endParaRPr lang="en-US" dirty="0"/>
          </a:p>
        </p:txBody>
      </p:sp>
      <p:sp>
        <p:nvSpPr>
          <p:cNvPr id="3" name="Content Placeholder 2"/>
          <p:cNvSpPr>
            <a:spLocks noGrp="1"/>
          </p:cNvSpPr>
          <p:nvPr>
            <p:ph idx="1"/>
            <p:custDataLst>
              <p:tags r:id="rId2"/>
            </p:custDataLst>
          </p:nvPr>
        </p:nvSpPr>
        <p:spPr/>
        <p:txBody>
          <a:bodyPr rtlCol="0">
            <a:normAutofit fontScale="92500" lnSpcReduction="20000"/>
          </a:bodyPr>
          <a:lstStyle/>
          <a:p>
            <a:pPr marL="0" indent="0">
              <a:buFont typeface="Arial" pitchFamily="34" charset="0"/>
              <a:buNone/>
              <a:defRPr/>
            </a:pPr>
            <a:r>
              <a:rPr lang="fr-CA" u="sng" dirty="0" smtClean="0"/>
              <a:t>Sujets :</a:t>
            </a:r>
            <a:endParaRPr lang="en-US" sz="2800" dirty="0" smtClean="0"/>
          </a:p>
          <a:p>
            <a:pPr>
              <a:buFont typeface="Arial" pitchFamily="34" charset="0"/>
              <a:buChar char="•"/>
              <a:defRPr/>
            </a:pPr>
            <a:r>
              <a:rPr lang="fr-CA" dirty="0" smtClean="0"/>
              <a:t>Signes de différences individuelles </a:t>
            </a:r>
            <a:endParaRPr lang="en-US" sz="2800" dirty="0" smtClean="0"/>
          </a:p>
          <a:p>
            <a:pPr>
              <a:buFont typeface="Arial" pitchFamily="34" charset="0"/>
              <a:buChar char="•"/>
              <a:defRPr/>
            </a:pPr>
            <a:r>
              <a:rPr lang="fr-CA" dirty="0" smtClean="0"/>
              <a:t>Causes</a:t>
            </a:r>
            <a:endParaRPr lang="en-US" sz="2800" dirty="0" smtClean="0"/>
          </a:p>
          <a:p>
            <a:pPr>
              <a:buFont typeface="Arial" pitchFamily="34" charset="0"/>
              <a:buChar char="•"/>
              <a:defRPr/>
            </a:pPr>
            <a:r>
              <a:rPr lang="fr-CA" dirty="0" smtClean="0"/>
              <a:t>Troubles du sommeil :</a:t>
            </a:r>
            <a:endParaRPr lang="en-US" sz="2800" dirty="0" smtClean="0"/>
          </a:p>
          <a:p>
            <a:pPr lvl="1">
              <a:buFont typeface="Arial" pitchFamily="34" charset="0"/>
              <a:buChar char="–"/>
              <a:defRPr/>
            </a:pPr>
            <a:r>
              <a:rPr lang="fr-CA" dirty="0" smtClean="0"/>
              <a:t>Apnée obstructive du sommeil</a:t>
            </a:r>
            <a:endParaRPr lang="en-US" sz="2400" dirty="0" smtClean="0"/>
          </a:p>
          <a:p>
            <a:pPr lvl="1">
              <a:buFont typeface="Arial" pitchFamily="34" charset="0"/>
              <a:buChar char="–"/>
              <a:defRPr/>
            </a:pPr>
            <a:r>
              <a:rPr lang="fr-CA" dirty="0" smtClean="0"/>
              <a:t>Insomnie</a:t>
            </a:r>
            <a:endParaRPr lang="en-US" sz="2400" dirty="0" smtClean="0"/>
          </a:p>
          <a:p>
            <a:pPr lvl="1">
              <a:buFont typeface="Arial" pitchFamily="34" charset="0"/>
              <a:buChar char="–"/>
              <a:defRPr/>
            </a:pPr>
            <a:r>
              <a:rPr lang="fr-CA" dirty="0" smtClean="0"/>
              <a:t>Autres :</a:t>
            </a:r>
            <a:endParaRPr lang="en-US" sz="2400" dirty="0" smtClean="0"/>
          </a:p>
          <a:p>
            <a:pPr lvl="2">
              <a:buFont typeface="Arial" pitchFamily="34" charset="0"/>
              <a:buChar char="•"/>
              <a:defRPr/>
            </a:pPr>
            <a:r>
              <a:rPr lang="fr-CA" dirty="0" smtClean="0"/>
              <a:t>Narcolepsie</a:t>
            </a:r>
            <a:endParaRPr lang="en-US" sz="2000" dirty="0" smtClean="0"/>
          </a:p>
          <a:p>
            <a:pPr lvl="2">
              <a:buFont typeface="Arial" pitchFamily="34" charset="0"/>
              <a:buChar char="•"/>
              <a:defRPr/>
            </a:pPr>
            <a:r>
              <a:rPr lang="fr-CA" dirty="0" smtClean="0"/>
              <a:t>Syndrome des jambes sans repos</a:t>
            </a:r>
            <a:endParaRPr lang="en-US" sz="2000" dirty="0" smtClean="0"/>
          </a:p>
          <a:p>
            <a:pPr>
              <a:buFont typeface="Arial" pitchFamily="34" charset="0"/>
              <a:buChar char="•"/>
              <a:defRPr/>
            </a:pPr>
            <a:r>
              <a:rPr lang="fr-CA" dirty="0" smtClean="0"/>
              <a:t>Êtes-</a:t>
            </a:r>
            <a:r>
              <a:rPr lang="fr-CA" b="1" i="1" dirty="0" smtClean="0"/>
              <a:t>vous </a:t>
            </a:r>
            <a:r>
              <a:rPr lang="fr-CA" dirty="0" smtClean="0"/>
              <a:t>très tolérant à la fatigue?</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itle 1"/>
          <p:cNvSpPr>
            <a:spLocks noGrp="1"/>
          </p:cNvSpPr>
          <p:nvPr>
            <p:ph type="title"/>
            <p:custDataLst>
              <p:tags r:id="rId1"/>
            </p:custDataLst>
          </p:nvPr>
        </p:nvSpPr>
        <p:spPr/>
        <p:txBody>
          <a:bodyPr/>
          <a:lstStyle/>
          <a:p>
            <a:pPr>
              <a:lnSpc>
                <a:spcPts val="4575"/>
              </a:lnSpc>
            </a:pPr>
            <a:r>
              <a:rPr lang="fr-CA" sz="2800" smtClean="0"/>
              <a:t>Signes de différences individuelles chez 10 conducteurs de véhicules lourds lors d’une étude sur la sécurité</a:t>
            </a:r>
            <a:endParaRPr lang="en-US" sz="2800" smtClean="0"/>
          </a:p>
        </p:txBody>
      </p:sp>
      <p:pic>
        <p:nvPicPr>
          <p:cNvPr id="247810" name="Picture 2"/>
          <p:cNvPicPr>
            <a:picLocks noChangeAspect="1" noChangeArrowheads="1"/>
          </p:cNvPicPr>
          <p:nvPr>
            <p:custDataLst>
              <p:tags r:id="rId2"/>
            </p:custDataLst>
          </p:nvPr>
        </p:nvPicPr>
        <p:blipFill>
          <a:blip r:embed="rId5" cstate="print"/>
          <a:srcRect/>
          <a:stretch>
            <a:fillRect/>
          </a:stretch>
        </p:blipFill>
        <p:spPr bwMode="auto">
          <a:xfrm>
            <a:off x="990600" y="1709738"/>
            <a:ext cx="7280275" cy="4081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533400"/>
            <a:ext cx="8229600" cy="1143000"/>
          </a:xfrm>
        </p:spPr>
        <p:txBody>
          <a:bodyPr rtlCol="0">
            <a:normAutofit fontScale="90000"/>
          </a:bodyPr>
          <a:lstStyle/>
          <a:p>
            <a:pPr fontAlgn="auto">
              <a:spcAft>
                <a:spcPts val="0"/>
              </a:spcAft>
              <a:defRPr/>
            </a:pPr>
            <a:r>
              <a:rPr lang="fr-CA" sz="3900" dirty="0" smtClean="0"/>
              <a:t>Différences individuelles selon une étude sur la fatigue et la vigilance des conducteurs </a:t>
            </a:r>
            <a:r>
              <a:rPr lang="en-US" dirty="0" smtClean="0"/>
              <a:t/>
            </a:r>
            <a:br>
              <a:rPr lang="en-US" dirty="0" smtClean="0"/>
            </a:br>
            <a:endParaRPr lang="en-US" dirty="0"/>
          </a:p>
        </p:txBody>
      </p:sp>
      <p:graphicFrame>
        <p:nvGraphicFramePr>
          <p:cNvPr id="5" name="Chart 3"/>
          <p:cNvGraphicFramePr/>
          <p:nvPr/>
        </p:nvGraphicFramePr>
        <p:xfrm>
          <a:off x="685800" y="1524000"/>
          <a:ext cx="7620000" cy="49530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0178" name="Title 1"/>
          <p:cNvSpPr>
            <a:spLocks noGrp="1"/>
          </p:cNvSpPr>
          <p:nvPr>
            <p:ph type="title"/>
            <p:custDataLst>
              <p:tags r:id="rId1"/>
            </p:custDataLst>
          </p:nvPr>
        </p:nvSpPr>
        <p:spPr/>
        <p:txBody>
          <a:bodyPr/>
          <a:lstStyle/>
          <a:p>
            <a:pPr>
              <a:lnSpc>
                <a:spcPts val="4575"/>
              </a:lnSpc>
            </a:pPr>
            <a:r>
              <a:rPr lang="fr-CA" smtClean="0"/>
              <a:t>Aperçu du module 4</a:t>
            </a:r>
            <a:endParaRPr lang="en-US" smtClean="0"/>
          </a:p>
        </p:txBody>
      </p:sp>
      <p:sp>
        <p:nvSpPr>
          <p:cNvPr id="37891" name="Content Placeholder 6"/>
          <p:cNvSpPr>
            <a:spLocks noGrp="1"/>
          </p:cNvSpPr>
          <p:nvPr>
            <p:ph idx="1"/>
            <p:custDataLst>
              <p:tags r:id="rId2"/>
            </p:custDataLst>
          </p:nvPr>
        </p:nvSpPr>
        <p:spPr>
          <a:xfrm>
            <a:off x="457200" y="1447800"/>
            <a:ext cx="8229600" cy="4525963"/>
          </a:xfrm>
        </p:spPr>
        <p:txBody>
          <a:bodyPr/>
          <a:lstStyle/>
          <a:p>
            <a:pPr marL="514350" indent="-514350">
              <a:spcBef>
                <a:spcPct val="0"/>
              </a:spcBef>
              <a:buFont typeface="Arial" charset="0"/>
              <a:buNone/>
              <a:defRPr/>
            </a:pPr>
            <a:r>
              <a:rPr lang="en-US" sz="1800" dirty="0" smtClean="0"/>
              <a:t>Introduction</a:t>
            </a:r>
          </a:p>
          <a:p>
            <a:pPr marL="0" indent="0">
              <a:buFont typeface="Arial" pitchFamily="34" charset="0"/>
              <a:buNone/>
              <a:defRPr/>
            </a:pPr>
            <a:r>
              <a:rPr lang="fr-CA" sz="1800" dirty="0" smtClean="0"/>
              <a:t>Leçon 1 : Notions de base sur la fatigue</a:t>
            </a:r>
            <a:endParaRPr lang="en-US" sz="1800" dirty="0" smtClean="0"/>
          </a:p>
          <a:p>
            <a:pPr>
              <a:buFont typeface="Arial" pitchFamily="34" charset="0"/>
              <a:buChar char="•"/>
              <a:defRPr/>
            </a:pPr>
            <a:r>
              <a:rPr lang="fr-CA" sz="1800" dirty="0" smtClean="0"/>
              <a:t>La vigilance, le sommeil, le bien-être et la performance</a:t>
            </a:r>
            <a:endParaRPr lang="en-US" sz="1800" dirty="0" smtClean="0"/>
          </a:p>
          <a:p>
            <a:pPr>
              <a:buFont typeface="Arial" pitchFamily="34" charset="0"/>
              <a:buChar char="•"/>
              <a:defRPr/>
            </a:pPr>
            <a:r>
              <a:rPr lang="fr-CA" sz="1800" dirty="0" smtClean="0"/>
              <a:t>Les caractéristiques de la fatigue</a:t>
            </a:r>
            <a:endParaRPr lang="en-US" sz="1800" dirty="0" smtClean="0"/>
          </a:p>
          <a:p>
            <a:pPr>
              <a:buFont typeface="Arial" pitchFamily="34" charset="0"/>
              <a:buChar char="•"/>
              <a:defRPr/>
            </a:pPr>
            <a:r>
              <a:rPr lang="fr-CA" sz="1800" dirty="0" smtClean="0"/>
              <a:t>Les accidents dus à la fatigue</a:t>
            </a:r>
            <a:endParaRPr lang="en-US" sz="1800" dirty="0" smtClean="0"/>
          </a:p>
          <a:p>
            <a:pPr marL="0" indent="0">
              <a:buFont typeface="Arial" pitchFamily="34" charset="0"/>
              <a:buNone/>
              <a:defRPr/>
            </a:pPr>
            <a:r>
              <a:rPr lang="fr-CA" sz="1800" dirty="0" smtClean="0"/>
              <a:t>Leçon 2 : Physiologie du sommeil et de la vigilance</a:t>
            </a:r>
            <a:endParaRPr lang="en-US" sz="1800" dirty="0" smtClean="0"/>
          </a:p>
          <a:p>
            <a:pPr>
              <a:buFont typeface="Arial" pitchFamily="34" charset="0"/>
              <a:buChar char="•"/>
              <a:defRPr/>
            </a:pPr>
            <a:r>
              <a:rPr lang="fr-CA" sz="1800" dirty="0" smtClean="0"/>
              <a:t>La définition du sommeil</a:t>
            </a:r>
            <a:endParaRPr lang="en-US" sz="1800" dirty="0" smtClean="0"/>
          </a:p>
          <a:p>
            <a:pPr>
              <a:buFont typeface="Arial" pitchFamily="34" charset="0"/>
              <a:buChar char="•"/>
              <a:defRPr/>
            </a:pPr>
            <a:r>
              <a:rPr lang="fr-CA" sz="1800" dirty="0" smtClean="0"/>
              <a:t>Les facteurs ayant une influence sur la                                                   vigilance et la fatigue</a:t>
            </a:r>
            <a:endParaRPr lang="en-US" sz="1800" dirty="0" smtClean="0"/>
          </a:p>
          <a:p>
            <a:pPr>
              <a:buFont typeface="Arial" pitchFamily="34" charset="0"/>
              <a:buChar char="•"/>
              <a:defRPr/>
            </a:pPr>
            <a:r>
              <a:rPr lang="fr-CA" sz="1800" dirty="0" smtClean="0"/>
              <a:t>Les troubles du sommeil</a:t>
            </a:r>
            <a:endParaRPr lang="en-US" sz="1800" dirty="0" smtClean="0"/>
          </a:p>
          <a:p>
            <a:pPr marL="0" indent="0">
              <a:buFont typeface="Arial" pitchFamily="34" charset="0"/>
              <a:buNone/>
              <a:defRPr/>
            </a:pPr>
            <a:r>
              <a:rPr lang="fr-CA" sz="1800" dirty="0" smtClean="0"/>
              <a:t>Leçon 3 : Santé et vigilance </a:t>
            </a:r>
            <a:endParaRPr lang="en-US" sz="1800" dirty="0" smtClean="0"/>
          </a:p>
          <a:p>
            <a:pPr>
              <a:buFont typeface="Arial" pitchFamily="34" charset="0"/>
              <a:buChar char="•"/>
              <a:defRPr/>
            </a:pPr>
            <a:r>
              <a:rPr lang="fr-CA" sz="1800" dirty="0" smtClean="0"/>
              <a:t>La santé et le bien-être</a:t>
            </a:r>
            <a:endParaRPr lang="en-US" sz="1800" dirty="0" smtClean="0"/>
          </a:p>
          <a:p>
            <a:pPr>
              <a:buFont typeface="Arial" pitchFamily="34" charset="0"/>
              <a:buChar char="•"/>
              <a:defRPr/>
            </a:pPr>
            <a:r>
              <a:rPr lang="fr-CA" sz="1800" dirty="0" smtClean="0"/>
              <a:t>Les drogues et les médicaments</a:t>
            </a:r>
            <a:endParaRPr lang="en-US" sz="1800" dirty="0" smtClean="0"/>
          </a:p>
          <a:p>
            <a:pPr>
              <a:buFont typeface="Arial" pitchFamily="34" charset="0"/>
              <a:buChar char="•"/>
              <a:defRPr/>
            </a:pPr>
            <a:r>
              <a:rPr lang="fr-CA" sz="1800" dirty="0" smtClean="0"/>
              <a:t>L’amélioration du sommeil et de la vigilance</a:t>
            </a:r>
            <a:endParaRPr lang="en-US" sz="1800" dirty="0" smtClean="0"/>
          </a:p>
          <a:p>
            <a:pPr marL="514350" indent="-514350">
              <a:spcBef>
                <a:spcPct val="0"/>
              </a:spcBef>
              <a:buFont typeface="Arial" charset="0"/>
              <a:buNone/>
              <a:defRPr/>
            </a:pPr>
            <a:r>
              <a:rPr lang="en-US" sz="1800" dirty="0" smtClean="0"/>
              <a:t>Conclusion</a:t>
            </a:r>
          </a:p>
        </p:txBody>
      </p:sp>
      <p:pic>
        <p:nvPicPr>
          <p:cNvPr id="50180" name="Picture 2"/>
          <p:cNvPicPr>
            <a:picLocks noChangeAspect="1" noChangeArrowheads="1"/>
          </p:cNvPicPr>
          <p:nvPr>
            <p:custDataLst>
              <p:tags r:id="rId3"/>
            </p:custDataLst>
          </p:nvPr>
        </p:nvPicPr>
        <p:blipFill>
          <a:blip r:embed="rId6" cstate="print"/>
          <a:srcRect/>
          <a:stretch>
            <a:fillRect/>
          </a:stretch>
        </p:blipFill>
        <p:spPr bwMode="auto">
          <a:xfrm>
            <a:off x="5241925" y="2895600"/>
            <a:ext cx="3902075" cy="2589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1"/>
          <p:cNvSpPr>
            <a:spLocks noGrp="1"/>
          </p:cNvSpPr>
          <p:nvPr>
            <p:ph type="title"/>
            <p:custDataLst>
              <p:tags r:id="rId1"/>
            </p:custDataLst>
          </p:nvPr>
        </p:nvSpPr>
        <p:spPr/>
        <p:txBody>
          <a:bodyPr/>
          <a:lstStyle/>
          <a:p>
            <a:pPr>
              <a:lnSpc>
                <a:spcPts val="4575"/>
              </a:lnSpc>
            </a:pPr>
            <a:r>
              <a:rPr lang="fr-CA" sz="2900" smtClean="0"/>
              <a:t>Comment expliquer les différences individuelles dans la tolérance ou la sensibilité à la fatigue?</a:t>
            </a:r>
            <a:endParaRPr lang="en-US" sz="2900" smtClean="0"/>
          </a:p>
        </p:txBody>
      </p:sp>
      <p:sp>
        <p:nvSpPr>
          <p:cNvPr id="251906" name="Content Placeholder 2"/>
          <p:cNvSpPr>
            <a:spLocks noGrp="1"/>
          </p:cNvSpPr>
          <p:nvPr>
            <p:ph idx="1"/>
            <p:custDataLst>
              <p:tags r:id="rId2"/>
            </p:custDataLst>
          </p:nvPr>
        </p:nvSpPr>
        <p:spPr/>
        <p:txBody>
          <a:bodyPr/>
          <a:lstStyle/>
          <a:p>
            <a:r>
              <a:rPr lang="fr-CA" dirty="0" smtClean="0"/>
              <a:t>Différences dans les comportements liés au sommeil</a:t>
            </a:r>
            <a:endParaRPr lang="en-US" dirty="0" smtClean="0"/>
          </a:p>
          <a:p>
            <a:r>
              <a:rPr lang="fr-CA" dirty="0" smtClean="0"/>
              <a:t>Différences en matière de santé et de condition physique</a:t>
            </a:r>
            <a:endParaRPr lang="en-US" dirty="0" smtClean="0"/>
          </a:p>
          <a:p>
            <a:r>
              <a:rPr lang="fr-CA" dirty="0" smtClean="0"/>
              <a:t>Consommation de médicaments</a:t>
            </a:r>
            <a:endParaRPr lang="en-US" dirty="0" smtClean="0"/>
          </a:p>
          <a:p>
            <a:r>
              <a:rPr lang="fr-CA" dirty="0" smtClean="0"/>
              <a:t>Variations naturelles, génétiques</a:t>
            </a:r>
            <a:endParaRPr lang="en-US" dirty="0" smtClean="0"/>
          </a:p>
          <a:p>
            <a:r>
              <a:rPr lang="fr-CA" dirty="0" smtClean="0"/>
              <a:t>Troubles du sommeil, notamment l’apnée obstructive du sommeil (AOS)</a:t>
            </a:r>
            <a:endParaRPr lang="en-US" dirty="0" smtClean="0">
              <a:solidFill>
                <a:srgbClr val="002060"/>
              </a:solidFill>
            </a:endParaRPr>
          </a:p>
        </p:txBody>
      </p:sp>
      <p:pic>
        <p:nvPicPr>
          <p:cNvPr id="251907" name="Picture 2"/>
          <p:cNvPicPr>
            <a:picLocks noChangeAspect="1" noChangeArrowheads="1"/>
          </p:cNvPicPr>
          <p:nvPr>
            <p:custDataLst>
              <p:tags r:id="rId3"/>
            </p:custDataLst>
          </p:nvPr>
        </p:nvPicPr>
        <p:blipFill>
          <a:blip r:embed="rId6" cstate="print"/>
          <a:srcRect/>
          <a:stretch>
            <a:fillRect/>
          </a:stretch>
        </p:blipFill>
        <p:spPr bwMode="auto">
          <a:xfrm>
            <a:off x="7162800" y="2209800"/>
            <a:ext cx="1881188"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custDataLst>
              <p:tags r:id="rId1"/>
            </p:custDataLst>
          </p:nvPr>
        </p:nvSpPr>
        <p:spPr/>
        <p:txBody>
          <a:bodyPr>
            <a:normAutofit fontScale="90000"/>
          </a:bodyPr>
          <a:lstStyle/>
          <a:p>
            <a:pPr>
              <a:defRPr/>
            </a:pPr>
            <a:r>
              <a:rPr lang="fr-CA" dirty="0"/>
              <a:t>Qu’est-ce que l’apnée obstructive du sommeil (AOS)?</a:t>
            </a:r>
            <a:endParaRPr lang="en-US" dirty="0"/>
          </a:p>
        </p:txBody>
      </p:sp>
      <p:sp>
        <p:nvSpPr>
          <p:cNvPr id="9" name="Content Placeholder 8"/>
          <p:cNvSpPr>
            <a:spLocks noGrp="1"/>
          </p:cNvSpPr>
          <p:nvPr>
            <p:ph idx="1"/>
            <p:custDataLst>
              <p:tags r:id="rId2"/>
            </p:custDataLst>
          </p:nvPr>
        </p:nvSpPr>
        <p:spPr>
          <a:xfrm>
            <a:off x="457200" y="1600200"/>
            <a:ext cx="5867400" cy="4778375"/>
          </a:xfrm>
        </p:spPr>
        <p:txBody>
          <a:bodyPr rtlCol="0">
            <a:normAutofit fontScale="85000" lnSpcReduction="20000"/>
          </a:bodyPr>
          <a:lstStyle/>
          <a:p>
            <a:pPr>
              <a:buFont typeface="Arial" pitchFamily="34" charset="0"/>
              <a:buChar char="•"/>
              <a:defRPr/>
            </a:pPr>
            <a:r>
              <a:rPr lang="fr-CA" b="1" dirty="0" smtClean="0"/>
              <a:t>Apnée</a:t>
            </a:r>
            <a:r>
              <a:rPr lang="fr-CA" dirty="0" smtClean="0"/>
              <a:t> = arrêt de la respiration durant plus de 10 secondes</a:t>
            </a:r>
            <a:endParaRPr lang="en-US" sz="2800" dirty="0" smtClean="0"/>
          </a:p>
          <a:p>
            <a:pPr>
              <a:buFont typeface="Arial" pitchFamily="34" charset="0"/>
              <a:buChar char="•"/>
              <a:defRPr/>
            </a:pPr>
            <a:r>
              <a:rPr lang="fr-CA" dirty="0" smtClean="0"/>
              <a:t>AOS = la respiration s’arrête à plusieurs reprises durant le sommeil en raison de la fermeture des voies respiratoires</a:t>
            </a:r>
            <a:endParaRPr lang="en-US" sz="2800" dirty="0" smtClean="0"/>
          </a:p>
          <a:p>
            <a:pPr>
              <a:buFont typeface="Arial" pitchFamily="34" charset="0"/>
              <a:buChar char="•"/>
              <a:defRPr/>
            </a:pPr>
            <a:r>
              <a:rPr lang="fr-CA" dirty="0" smtClean="0"/>
              <a:t>Taux d’apnées par heure :</a:t>
            </a:r>
            <a:endParaRPr lang="en-US" sz="2800" dirty="0" smtClean="0"/>
          </a:p>
          <a:p>
            <a:pPr lvl="1">
              <a:buFont typeface="Arial" pitchFamily="34" charset="0"/>
              <a:buChar char="–"/>
              <a:defRPr/>
            </a:pPr>
            <a:r>
              <a:rPr lang="fr-CA" dirty="0" smtClean="0"/>
              <a:t>&lt; 5 = normal</a:t>
            </a:r>
            <a:endParaRPr lang="en-US" sz="2400" dirty="0" smtClean="0"/>
          </a:p>
          <a:p>
            <a:pPr lvl="1">
              <a:buFont typeface="Arial" pitchFamily="34" charset="0"/>
              <a:buChar char="–"/>
              <a:defRPr/>
            </a:pPr>
            <a:r>
              <a:rPr lang="fr-CA" u="sng" dirty="0" smtClean="0"/>
              <a:t>&gt;</a:t>
            </a:r>
            <a:r>
              <a:rPr lang="fr-CA" dirty="0" smtClean="0"/>
              <a:t> 5 = AOS</a:t>
            </a:r>
            <a:endParaRPr lang="en-US" sz="2400" dirty="0" smtClean="0"/>
          </a:p>
          <a:p>
            <a:pPr>
              <a:buFont typeface="Arial" pitchFamily="34" charset="0"/>
              <a:buChar char="•"/>
              <a:defRPr/>
            </a:pPr>
            <a:r>
              <a:rPr lang="fr-CA" dirty="0" smtClean="0"/>
              <a:t>Gravité de l’AOS (légère, modérée, grave) selon le taux</a:t>
            </a:r>
            <a:endParaRPr lang="en-US" sz="2800" dirty="0" smtClean="0"/>
          </a:p>
          <a:p>
            <a:pPr>
              <a:buFont typeface="Arial" pitchFamily="34" charset="0"/>
              <a:buChar char="•"/>
              <a:defRPr/>
            </a:pPr>
            <a:r>
              <a:rPr lang="fr-CA" dirty="0" smtClean="0"/>
              <a:t>AOS grave = jusqu’à 100 apnées par heure!</a:t>
            </a:r>
            <a:endParaRPr lang="en-US" dirty="0"/>
          </a:p>
        </p:txBody>
      </p:sp>
      <p:pic>
        <p:nvPicPr>
          <p:cNvPr id="253955" name="Content Placeholder 5"/>
          <p:cNvPicPr>
            <a:picLocks noGrp="1" noChangeAspect="1"/>
          </p:cNvPicPr>
          <p:nvPr>
            <p:ph sz="half" idx="4294967295"/>
            <p:custDataLst>
              <p:tags r:id="rId3"/>
            </p:custDataLst>
          </p:nvPr>
        </p:nvPicPr>
        <p:blipFill>
          <a:blip r:embed="rId8" cstate="print"/>
          <a:srcRect/>
          <a:stretch>
            <a:fillRect/>
          </a:stretch>
        </p:blipFill>
        <p:spPr>
          <a:xfrm>
            <a:off x="6324600" y="1524000"/>
            <a:ext cx="2678113" cy="2286000"/>
          </a:xfrm>
        </p:spPr>
      </p:pic>
      <p:pic>
        <p:nvPicPr>
          <p:cNvPr id="253956" name="Picture 6"/>
          <p:cNvPicPr>
            <a:picLocks noChangeAspect="1"/>
          </p:cNvPicPr>
          <p:nvPr>
            <p:custDataLst>
              <p:tags r:id="rId4"/>
            </p:custDataLst>
          </p:nvPr>
        </p:nvPicPr>
        <p:blipFill>
          <a:blip r:embed="rId9" cstate="print"/>
          <a:srcRect/>
          <a:stretch>
            <a:fillRect/>
          </a:stretch>
        </p:blipFill>
        <p:spPr bwMode="auto">
          <a:xfrm>
            <a:off x="6343650" y="3810000"/>
            <a:ext cx="2625725" cy="2241550"/>
          </a:xfrm>
          <a:prstGeom prst="rect">
            <a:avLst/>
          </a:prstGeom>
          <a:noFill/>
          <a:ln w="9525">
            <a:noFill/>
            <a:miter lim="800000"/>
            <a:headEnd/>
            <a:tailEnd/>
          </a:ln>
        </p:spPr>
      </p:pic>
      <p:sp>
        <p:nvSpPr>
          <p:cNvPr id="253957" name="Rectangle 7"/>
          <p:cNvSpPr>
            <a:spLocks noChangeArrowheads="1"/>
          </p:cNvSpPr>
          <p:nvPr>
            <p:custDataLst>
              <p:tags r:id="rId5"/>
            </p:custDataLst>
          </p:nvPr>
        </p:nvSpPr>
        <p:spPr bwMode="auto">
          <a:xfrm>
            <a:off x="6324600" y="6118225"/>
            <a:ext cx="2890838" cy="261938"/>
          </a:xfrm>
          <a:prstGeom prst="rect">
            <a:avLst/>
          </a:prstGeom>
          <a:noFill/>
          <a:ln w="9525">
            <a:noFill/>
            <a:miter lim="800000"/>
            <a:headEnd/>
            <a:tailEnd/>
          </a:ln>
        </p:spPr>
        <p:txBody>
          <a:bodyPr wrap="none">
            <a:spAutoFit/>
          </a:bodyPr>
          <a:lstStyle/>
          <a:p>
            <a:r>
              <a:rPr lang="en-US" sz="1100" dirty="0" err="1"/>
              <a:t>Utilisé</a:t>
            </a:r>
            <a:r>
              <a:rPr lang="en-US" sz="1100" dirty="0"/>
              <a:t> avec </a:t>
            </a:r>
            <a:r>
              <a:rPr lang="en-US" sz="1100" dirty="0" err="1"/>
              <a:t>l’autorisation</a:t>
            </a:r>
            <a:r>
              <a:rPr lang="en-US" sz="1100" dirty="0"/>
              <a:t> de </a:t>
            </a:r>
            <a:r>
              <a:rPr lang="en-US" sz="1100" dirty="0" err="1"/>
              <a:t>ResMed</a:t>
            </a:r>
            <a:r>
              <a:rPr lang="en-US" sz="1100" dirty="0"/>
              <a:t>, 2011</a:t>
            </a:r>
            <a:endParaRPr lang="en-US" sz="1100" dirty="0">
              <a:latin typeface="Calibri"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custDataLst>
              <p:tags r:id="rId1"/>
            </p:custDataLst>
          </p:nvPr>
        </p:nvSpPr>
        <p:spPr/>
        <p:txBody>
          <a:bodyPr/>
          <a:lstStyle/>
          <a:p>
            <a:pPr>
              <a:lnSpc>
                <a:spcPts val="4575"/>
              </a:lnSpc>
            </a:pPr>
            <a:r>
              <a:rPr lang="fr-CA" smtClean="0"/>
              <a:t>Facteurs de risque de l’AOS et signes avant-coureurs</a:t>
            </a:r>
            <a:endParaRPr lang="en-US" smtClean="0"/>
          </a:p>
        </p:txBody>
      </p:sp>
      <p:sp>
        <p:nvSpPr>
          <p:cNvPr id="256002" name="Content Placeholder 2"/>
          <p:cNvSpPr>
            <a:spLocks noGrp="1"/>
          </p:cNvSpPr>
          <p:nvPr>
            <p:ph idx="1"/>
            <p:custDataLst>
              <p:tags r:id="rId2"/>
            </p:custDataLst>
          </p:nvPr>
        </p:nvSpPr>
        <p:spPr>
          <a:xfrm>
            <a:off x="457200" y="1524000"/>
            <a:ext cx="8686800" cy="4724400"/>
          </a:xfrm>
        </p:spPr>
        <p:txBody>
          <a:bodyPr/>
          <a:lstStyle/>
          <a:p>
            <a:r>
              <a:rPr lang="fr-CA" sz="2400" dirty="0" smtClean="0"/>
              <a:t>Risque plus élevé :</a:t>
            </a:r>
            <a:endParaRPr lang="en-US" sz="2400" dirty="0" smtClean="0"/>
          </a:p>
          <a:p>
            <a:pPr lvl="1"/>
            <a:r>
              <a:rPr lang="fr-CA" sz="1700" dirty="0" smtClean="0"/>
              <a:t>Personnes obèses ou ayant un excédent de poids</a:t>
            </a:r>
            <a:endParaRPr lang="en-US" sz="1700" dirty="0" smtClean="0"/>
          </a:p>
          <a:p>
            <a:pPr lvl="1"/>
            <a:r>
              <a:rPr lang="fr-CA" sz="1700" dirty="0" smtClean="0"/>
              <a:t>Hommes</a:t>
            </a:r>
            <a:endParaRPr lang="en-US" sz="1700" dirty="0" smtClean="0"/>
          </a:p>
          <a:p>
            <a:pPr lvl="1"/>
            <a:r>
              <a:rPr lang="fr-CA" sz="1700" dirty="0" smtClean="0"/>
              <a:t>Personnes de 40 ans ou plus</a:t>
            </a:r>
            <a:endParaRPr lang="en-US" sz="1700" dirty="0" smtClean="0"/>
          </a:p>
          <a:p>
            <a:pPr lvl="1"/>
            <a:r>
              <a:rPr lang="fr-CA" sz="1700" dirty="0" smtClean="0"/>
              <a:t>Cou large (&gt; 43 cm pour les hommes, &gt; 40 cm pour les femmes)</a:t>
            </a:r>
            <a:endParaRPr lang="en-US" sz="1700" dirty="0" smtClean="0"/>
          </a:p>
          <a:p>
            <a:pPr lvl="1"/>
            <a:r>
              <a:rPr lang="fr-CA" sz="1700" dirty="0" smtClean="0"/>
              <a:t>Menton renfoncé, petite mâchoire ou </a:t>
            </a:r>
            <a:r>
              <a:rPr lang="fr-CA" sz="1700" dirty="0" err="1" smtClean="0"/>
              <a:t>surocclusion</a:t>
            </a:r>
            <a:r>
              <a:rPr lang="fr-CA" sz="1700" dirty="0" smtClean="0"/>
              <a:t> </a:t>
            </a:r>
            <a:br>
              <a:rPr lang="fr-CA" sz="1700" dirty="0" smtClean="0"/>
            </a:br>
            <a:r>
              <a:rPr lang="fr-CA" sz="1700" dirty="0" smtClean="0"/>
              <a:t>prononcée (une mâchoire plus grande que l’autre)</a:t>
            </a:r>
            <a:endParaRPr lang="en-US" sz="1700" dirty="0" smtClean="0"/>
          </a:p>
          <a:p>
            <a:pPr lvl="1"/>
            <a:r>
              <a:rPr lang="fr-CA" sz="1700" dirty="0" smtClean="0"/>
              <a:t>Antécédents familiaux</a:t>
            </a:r>
            <a:endParaRPr lang="en-US" sz="1700" dirty="0" smtClean="0"/>
          </a:p>
          <a:p>
            <a:r>
              <a:rPr lang="fr-CA" sz="2400" dirty="0" smtClean="0"/>
              <a:t>Effets physiques et signes avant-coureurs :</a:t>
            </a:r>
            <a:endParaRPr lang="en-US" sz="2400" dirty="0" smtClean="0"/>
          </a:p>
          <a:p>
            <a:pPr lvl="1"/>
            <a:r>
              <a:rPr lang="fr-CA" sz="1700" dirty="0" smtClean="0"/>
              <a:t>Somnolence excessive pendant le jour et performance réduite</a:t>
            </a:r>
            <a:endParaRPr lang="en-US" sz="1700" dirty="0" smtClean="0"/>
          </a:p>
          <a:p>
            <a:pPr lvl="1"/>
            <a:r>
              <a:rPr lang="fr-CA" sz="1700" dirty="0" smtClean="0"/>
              <a:t>Ronflement</a:t>
            </a:r>
            <a:endParaRPr lang="en-US" sz="1700" dirty="0" smtClean="0"/>
          </a:p>
          <a:p>
            <a:pPr lvl="1"/>
            <a:r>
              <a:rPr lang="fr-CA" sz="1700" dirty="0" smtClean="0"/>
              <a:t>Tension artérielle élevée (hypertension)</a:t>
            </a:r>
            <a:endParaRPr lang="en-US" sz="1700" dirty="0" smtClean="0"/>
          </a:p>
          <a:p>
            <a:pPr lvl="1"/>
            <a:r>
              <a:rPr lang="fr-CA" sz="1700" dirty="0" smtClean="0"/>
              <a:t>Diabète</a:t>
            </a:r>
            <a:endParaRPr lang="en-US" sz="1700" dirty="0" smtClean="0"/>
          </a:p>
          <a:p>
            <a:pPr lvl="1"/>
            <a:r>
              <a:rPr lang="fr-CA" sz="1700" dirty="0" smtClean="0"/>
              <a:t>Aggravation de l’obésité</a:t>
            </a:r>
            <a:endParaRPr lang="en-US" sz="5000" dirty="0" smtClean="0"/>
          </a:p>
        </p:txBody>
      </p:sp>
      <p:pic>
        <p:nvPicPr>
          <p:cNvPr id="256003" name="Picture 2"/>
          <p:cNvPicPr>
            <a:picLocks noChangeAspect="1" noChangeArrowheads="1"/>
          </p:cNvPicPr>
          <p:nvPr>
            <p:custDataLst>
              <p:tags r:id="rId3"/>
            </p:custDataLst>
          </p:nvPr>
        </p:nvPicPr>
        <p:blipFill>
          <a:blip r:embed="rId6" cstate="print"/>
          <a:srcRect/>
          <a:stretch>
            <a:fillRect/>
          </a:stretch>
        </p:blipFill>
        <p:spPr bwMode="auto">
          <a:xfrm>
            <a:off x="7315200" y="3962400"/>
            <a:ext cx="1524000" cy="228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custDataLst>
              <p:tags r:id="rId1"/>
            </p:custDataLst>
          </p:nvPr>
        </p:nvSpPr>
        <p:spPr>
          <a:xfrm>
            <a:off x="457200" y="228600"/>
            <a:ext cx="8229600" cy="1143000"/>
          </a:xfrm>
        </p:spPr>
        <p:txBody>
          <a:bodyPr/>
          <a:lstStyle/>
          <a:p>
            <a:pPr>
              <a:lnSpc>
                <a:spcPts val="4575"/>
              </a:lnSpc>
            </a:pPr>
            <a:r>
              <a:rPr lang="fr-CA" sz="5400" smtClean="0"/>
              <a:t>L’AOS et la conduite</a:t>
            </a:r>
            <a:endParaRPr lang="en-US" sz="5400" smtClean="0"/>
          </a:p>
        </p:txBody>
      </p:sp>
      <p:sp>
        <p:nvSpPr>
          <p:cNvPr id="258050" name="Content Placeholder 2"/>
          <p:cNvSpPr>
            <a:spLocks noGrp="1"/>
          </p:cNvSpPr>
          <p:nvPr>
            <p:ph idx="1"/>
            <p:custDataLst>
              <p:tags r:id="rId2"/>
            </p:custDataLst>
          </p:nvPr>
        </p:nvSpPr>
        <p:spPr>
          <a:xfrm>
            <a:off x="457200" y="1600200"/>
            <a:ext cx="5715000" cy="4724400"/>
          </a:xfrm>
        </p:spPr>
        <p:txBody>
          <a:bodyPr/>
          <a:lstStyle/>
          <a:p>
            <a:r>
              <a:rPr lang="fr-CA" sz="2300" smtClean="0"/>
              <a:t>Des études sur des conducteurs de véhicules non commerciaux souffrant d’AOS suggèrent un risque d’accident de deux à sept fois plus élevé.</a:t>
            </a:r>
            <a:endParaRPr lang="en-US" sz="2300" smtClean="0"/>
          </a:p>
          <a:p>
            <a:r>
              <a:rPr lang="fr-CA" sz="2300" smtClean="0"/>
              <a:t>L’AOS peut entraîner une interdiction de conduire un véhicule lourd en raison de l’état de santé si elle n’est pas traitée (bien qu’elle soit souvent non diagnostiquée et non décelée pendant le processus de qualification).</a:t>
            </a:r>
            <a:endParaRPr lang="en-US" sz="2300" smtClean="0"/>
          </a:p>
          <a:p>
            <a:r>
              <a:rPr lang="fr-CA" sz="2300" smtClean="0"/>
              <a:t>Il est démontré que 28 % des conducteurs de véhicules lourds souffrent d’AOS légère à grave.</a:t>
            </a:r>
            <a:endParaRPr lang="en-US" sz="2300" smtClean="0"/>
          </a:p>
        </p:txBody>
      </p:sp>
      <p:pic>
        <p:nvPicPr>
          <p:cNvPr id="258051" name="Picture 2"/>
          <p:cNvPicPr>
            <a:picLocks noChangeAspect="1" noChangeArrowheads="1"/>
          </p:cNvPicPr>
          <p:nvPr>
            <p:custDataLst>
              <p:tags r:id="rId3"/>
            </p:custDataLst>
          </p:nvPr>
        </p:nvPicPr>
        <p:blipFill>
          <a:blip r:embed="rId6" cstate="print"/>
          <a:srcRect/>
          <a:stretch>
            <a:fillRect/>
          </a:stretch>
        </p:blipFill>
        <p:spPr bwMode="auto">
          <a:xfrm>
            <a:off x="6477000" y="1820863"/>
            <a:ext cx="2286000" cy="342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1"/>
          <p:cNvSpPr>
            <a:spLocks noGrp="1"/>
          </p:cNvSpPr>
          <p:nvPr>
            <p:ph type="title"/>
            <p:custDataLst>
              <p:tags r:id="rId1"/>
            </p:custDataLst>
          </p:nvPr>
        </p:nvSpPr>
        <p:spPr/>
        <p:txBody>
          <a:bodyPr/>
          <a:lstStyle/>
          <a:p>
            <a:pPr>
              <a:lnSpc>
                <a:spcPts val="4575"/>
              </a:lnSpc>
            </a:pPr>
            <a:r>
              <a:rPr lang="fr-CA" smtClean="0"/>
              <a:t>Dépistage et traitement de l’AOS</a:t>
            </a:r>
            <a:endParaRPr lang="en-US" smtClean="0"/>
          </a:p>
        </p:txBody>
      </p:sp>
      <p:sp>
        <p:nvSpPr>
          <p:cNvPr id="3" name="Content Placeholder 2"/>
          <p:cNvSpPr>
            <a:spLocks noGrp="1"/>
          </p:cNvSpPr>
          <p:nvPr>
            <p:ph idx="1"/>
            <p:custDataLst>
              <p:tags r:id="rId2"/>
            </p:custDataLst>
          </p:nvPr>
        </p:nvSpPr>
        <p:spPr>
          <a:xfrm>
            <a:off x="457200" y="1600200"/>
            <a:ext cx="6019800" cy="4525963"/>
          </a:xfrm>
        </p:spPr>
        <p:txBody>
          <a:bodyPr rtlCol="0">
            <a:normAutofit fontScale="77500" lnSpcReduction="20000"/>
          </a:bodyPr>
          <a:lstStyle/>
          <a:p>
            <a:pPr>
              <a:buFont typeface="Arial" pitchFamily="34" charset="0"/>
              <a:buChar char="•"/>
              <a:defRPr/>
            </a:pPr>
            <a:r>
              <a:rPr lang="fr-CA" dirty="0" smtClean="0"/>
              <a:t>Il faut commencer par diagnostiquer l’AOS :</a:t>
            </a:r>
            <a:endParaRPr lang="en-US" sz="2800" dirty="0" smtClean="0"/>
          </a:p>
          <a:p>
            <a:pPr lvl="1">
              <a:buFont typeface="Arial" pitchFamily="34" charset="0"/>
              <a:buChar char="–"/>
              <a:defRPr/>
            </a:pPr>
            <a:r>
              <a:rPr lang="fr-CA" dirty="0" smtClean="0"/>
              <a:t>Évaluation du risque.</a:t>
            </a:r>
            <a:endParaRPr lang="en-US" sz="2400" dirty="0" smtClean="0"/>
          </a:p>
          <a:p>
            <a:pPr lvl="1">
              <a:buFont typeface="Arial" pitchFamily="34" charset="0"/>
              <a:buChar char="–"/>
              <a:defRPr/>
            </a:pPr>
            <a:r>
              <a:rPr lang="fr-CA" dirty="0" smtClean="0"/>
              <a:t>Test de sommeil.</a:t>
            </a:r>
            <a:endParaRPr lang="en-US" sz="2400" dirty="0" smtClean="0"/>
          </a:p>
          <a:p>
            <a:pPr>
              <a:buFont typeface="Arial" pitchFamily="34" charset="0"/>
              <a:buChar char="•"/>
              <a:defRPr/>
            </a:pPr>
            <a:r>
              <a:rPr lang="fr-CA" dirty="0" smtClean="0"/>
              <a:t>Les traitements peuvent être très efficaces s’ils sont suivis, comme :</a:t>
            </a:r>
            <a:endParaRPr lang="en-US" sz="2800" dirty="0" smtClean="0"/>
          </a:p>
          <a:p>
            <a:pPr lvl="1">
              <a:buFont typeface="Arial" pitchFamily="34" charset="0"/>
              <a:buChar char="–"/>
              <a:defRPr/>
            </a:pPr>
            <a:r>
              <a:rPr lang="fr-CA" dirty="0" smtClean="0"/>
              <a:t>un appareil à pression d’air positive continue (CPAP). </a:t>
            </a:r>
            <a:endParaRPr lang="en-US" sz="2400" dirty="0" smtClean="0"/>
          </a:p>
          <a:p>
            <a:pPr lvl="1">
              <a:buFont typeface="Arial" pitchFamily="34" charset="0"/>
              <a:buChar char="–"/>
              <a:defRPr/>
            </a:pPr>
            <a:r>
              <a:rPr lang="fr-CA" dirty="0" smtClean="0"/>
              <a:t>une réduction du poids et des modifications des habitudes de vie.</a:t>
            </a:r>
            <a:endParaRPr lang="en-US" sz="2400" dirty="0" smtClean="0"/>
          </a:p>
          <a:p>
            <a:pPr>
              <a:buFont typeface="Arial" pitchFamily="34" charset="0"/>
              <a:buChar char="•"/>
              <a:defRPr/>
            </a:pPr>
            <a:r>
              <a:rPr lang="fr-CA" dirty="0" smtClean="0"/>
              <a:t>Le module 8 de ce programme offre une formation supplémentaire aux conducteurs.</a:t>
            </a:r>
            <a:endParaRPr lang="en-US" sz="6000" dirty="0"/>
          </a:p>
        </p:txBody>
      </p:sp>
      <p:pic>
        <p:nvPicPr>
          <p:cNvPr id="260099" name="Picture 2"/>
          <p:cNvPicPr>
            <a:picLocks noChangeAspect="1" noChangeArrowheads="1"/>
          </p:cNvPicPr>
          <p:nvPr>
            <p:custDataLst>
              <p:tags r:id="rId3"/>
            </p:custDataLst>
          </p:nvPr>
        </p:nvPicPr>
        <p:blipFill>
          <a:blip r:embed="rId6" cstate="print"/>
          <a:srcRect/>
          <a:stretch>
            <a:fillRect/>
          </a:stretch>
        </p:blipFill>
        <p:spPr bwMode="auto">
          <a:xfrm>
            <a:off x="6340475" y="4343400"/>
            <a:ext cx="2803525" cy="1860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p:cNvSpPr>
            <a:spLocks noGrp="1"/>
          </p:cNvSpPr>
          <p:nvPr>
            <p:ph type="title"/>
            <p:custDataLst>
              <p:tags r:id="rId1"/>
            </p:custDataLst>
          </p:nvPr>
        </p:nvSpPr>
        <p:spPr/>
        <p:txBody>
          <a:bodyPr/>
          <a:lstStyle/>
          <a:p>
            <a:pPr>
              <a:lnSpc>
                <a:spcPts val="4575"/>
              </a:lnSpc>
            </a:pPr>
            <a:r>
              <a:rPr lang="fr-CA" sz="5400" smtClean="0"/>
              <a:t>Insomnie</a:t>
            </a:r>
            <a:endParaRPr lang="en-US" smtClean="0"/>
          </a:p>
        </p:txBody>
      </p:sp>
      <p:sp>
        <p:nvSpPr>
          <p:cNvPr id="262146" name="Content Placeholder 2"/>
          <p:cNvSpPr>
            <a:spLocks noGrp="1"/>
          </p:cNvSpPr>
          <p:nvPr>
            <p:ph idx="1"/>
            <p:custDataLst>
              <p:tags r:id="rId2"/>
            </p:custDataLst>
          </p:nvPr>
        </p:nvSpPr>
        <p:spPr>
          <a:xfrm>
            <a:off x="509588" y="1524000"/>
            <a:ext cx="8189912" cy="4525963"/>
          </a:xfrm>
        </p:spPr>
        <p:txBody>
          <a:bodyPr/>
          <a:lstStyle/>
          <a:p>
            <a:r>
              <a:rPr lang="fr-CA" sz="2400" smtClean="0"/>
              <a:t>Incapacité à s’endormir ou à rester endormi.</a:t>
            </a:r>
            <a:endParaRPr lang="en-US" sz="2400" smtClean="0"/>
          </a:p>
          <a:p>
            <a:r>
              <a:rPr lang="fr-CA" sz="2400" smtClean="0"/>
              <a:t>Trouble du sommeil très commun, souvent lié au stress.</a:t>
            </a:r>
            <a:endParaRPr lang="en-US" sz="2400" smtClean="0"/>
          </a:p>
          <a:p>
            <a:r>
              <a:rPr lang="fr-CA" sz="2400" smtClean="0"/>
              <a:t>Habituellement pas une maladie, bien qu’elle puisse l’être. </a:t>
            </a:r>
            <a:endParaRPr lang="en-US" sz="2400" smtClean="0"/>
          </a:p>
          <a:p>
            <a:r>
              <a:rPr lang="fr-CA" sz="2400" smtClean="0"/>
              <a:t>Paradoxe : on utilise souvent des somnifères pour la traiter, mais elle est souvent liée à leur utilisation excessive.</a:t>
            </a:r>
            <a:endParaRPr lang="en-US" sz="2400" smtClean="0"/>
          </a:p>
          <a:p>
            <a:r>
              <a:rPr lang="fr-CA" sz="2400" smtClean="0"/>
              <a:t>Mesures pour réduire l’insomnie :</a:t>
            </a:r>
            <a:endParaRPr lang="en-US" sz="2400" smtClean="0"/>
          </a:p>
          <a:p>
            <a:pPr lvl="1"/>
            <a:r>
              <a:rPr lang="fr-CA" sz="2000" smtClean="0"/>
              <a:t>Diminuer la caféine (quantité et choix du moment).</a:t>
            </a:r>
            <a:endParaRPr lang="en-US" sz="2000" smtClean="0"/>
          </a:p>
          <a:p>
            <a:pPr lvl="1"/>
            <a:r>
              <a:rPr lang="fr-CA" sz="2000" smtClean="0"/>
              <a:t>Avoir une routine de détente précédant le moment                             d’aller au lit.</a:t>
            </a:r>
            <a:endParaRPr lang="en-US" sz="2000" smtClean="0"/>
          </a:p>
          <a:p>
            <a:pPr lvl="1"/>
            <a:r>
              <a:rPr lang="fr-CA" sz="2000" smtClean="0"/>
              <a:t>Dormir dans une chambre à coucher complètement                    obscure.</a:t>
            </a:r>
            <a:r>
              <a:rPr lang="fr-CA" sz="1600" smtClean="0"/>
              <a:t> </a:t>
            </a:r>
            <a:endParaRPr lang="en-US" sz="1600" smtClean="0"/>
          </a:p>
        </p:txBody>
      </p:sp>
      <p:pic>
        <p:nvPicPr>
          <p:cNvPr id="262147" name="Picture 2"/>
          <p:cNvPicPr>
            <a:picLocks noChangeAspect="1" noChangeArrowheads="1"/>
          </p:cNvPicPr>
          <p:nvPr>
            <p:custDataLst>
              <p:tags r:id="rId3"/>
            </p:custDataLst>
          </p:nvPr>
        </p:nvPicPr>
        <p:blipFill>
          <a:blip r:embed="rId6" cstate="print"/>
          <a:srcRect/>
          <a:stretch>
            <a:fillRect/>
          </a:stretch>
        </p:blipFill>
        <p:spPr bwMode="auto">
          <a:xfrm>
            <a:off x="7086600" y="3581400"/>
            <a:ext cx="1728788"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custDataLst>
              <p:tags r:id="rId1"/>
            </p:custDataLst>
          </p:nvPr>
        </p:nvSpPr>
        <p:spPr/>
        <p:txBody>
          <a:bodyPr/>
          <a:lstStyle/>
          <a:p>
            <a:pPr>
              <a:lnSpc>
                <a:spcPts val="4575"/>
              </a:lnSpc>
            </a:pPr>
            <a:r>
              <a:rPr lang="fr-CA" sz="5400" smtClean="0"/>
              <a:t>Autres troubles du sommeil</a:t>
            </a:r>
            <a:endParaRPr lang="en-US" sz="5400" smtClean="0"/>
          </a:p>
        </p:txBody>
      </p:sp>
      <p:sp>
        <p:nvSpPr>
          <p:cNvPr id="176130" name="Content Placeholder 2"/>
          <p:cNvSpPr>
            <a:spLocks noGrp="1"/>
          </p:cNvSpPr>
          <p:nvPr>
            <p:ph idx="1"/>
            <p:custDataLst>
              <p:tags r:id="rId2"/>
            </p:custDataLst>
          </p:nvPr>
        </p:nvSpPr>
        <p:spPr>
          <a:xfrm>
            <a:off x="457200" y="1524000"/>
            <a:ext cx="8686800" cy="4876800"/>
          </a:xfrm>
        </p:spPr>
        <p:txBody>
          <a:bodyPr>
            <a:normAutofit fontScale="85000" lnSpcReduction="20000"/>
          </a:bodyPr>
          <a:lstStyle/>
          <a:p>
            <a:pPr>
              <a:buFont typeface="Arial" pitchFamily="34" charset="0"/>
              <a:buChar char="•"/>
              <a:defRPr/>
            </a:pPr>
            <a:r>
              <a:rPr lang="fr-CA" dirty="0" smtClean="0"/>
              <a:t>Syndrome des jambes sans repos :</a:t>
            </a:r>
            <a:endParaRPr lang="en-US" sz="2800" dirty="0" smtClean="0"/>
          </a:p>
          <a:p>
            <a:pPr lvl="1">
              <a:buFont typeface="Arial" pitchFamily="34" charset="0"/>
              <a:buChar char="–"/>
              <a:defRPr/>
            </a:pPr>
            <a:r>
              <a:rPr lang="fr-CA" dirty="0" smtClean="0"/>
              <a:t>Affecte environ </a:t>
            </a:r>
            <a:r>
              <a:rPr lang="fr-CA" b="1" dirty="0" smtClean="0"/>
              <a:t>5 %</a:t>
            </a:r>
            <a:r>
              <a:rPr lang="fr-CA" dirty="0" smtClean="0"/>
              <a:t> des adultes.</a:t>
            </a:r>
            <a:endParaRPr lang="en-US" sz="2400" dirty="0" smtClean="0"/>
          </a:p>
          <a:p>
            <a:pPr lvl="1">
              <a:buFont typeface="Arial" pitchFamily="34" charset="0"/>
              <a:buChar char="–"/>
              <a:defRPr/>
            </a:pPr>
            <a:r>
              <a:rPr lang="fr-CA" dirty="0" smtClean="0"/>
              <a:t>Est habituellement bénin. </a:t>
            </a:r>
            <a:endParaRPr lang="en-US" sz="2400" dirty="0" smtClean="0"/>
          </a:p>
          <a:p>
            <a:pPr lvl="1">
              <a:buFont typeface="Arial" pitchFamily="34" charset="0"/>
              <a:buChar char="–"/>
              <a:defRPr/>
            </a:pPr>
            <a:r>
              <a:rPr lang="fr-CA" dirty="0" smtClean="0"/>
              <a:t>Cause des picotements ou un autre malaise des jambes entraînant un mouvement excessif.</a:t>
            </a:r>
            <a:endParaRPr lang="en-US" sz="2400" dirty="0" smtClean="0"/>
          </a:p>
          <a:p>
            <a:pPr lvl="1">
              <a:buFont typeface="Arial" pitchFamily="34" charset="0"/>
              <a:buChar char="–"/>
              <a:defRPr/>
            </a:pPr>
            <a:r>
              <a:rPr lang="fr-CA" dirty="0" smtClean="0"/>
              <a:t>Empêche de se détendre pour dormir.</a:t>
            </a:r>
            <a:endParaRPr lang="en-US" sz="2400" dirty="0" smtClean="0"/>
          </a:p>
          <a:p>
            <a:pPr>
              <a:buFont typeface="Arial" pitchFamily="34" charset="0"/>
              <a:buChar char="•"/>
              <a:defRPr/>
            </a:pPr>
            <a:r>
              <a:rPr lang="fr-CA" dirty="0" smtClean="0"/>
              <a:t>Narcolepsie :</a:t>
            </a:r>
            <a:endParaRPr lang="en-US" sz="2800" dirty="0" smtClean="0"/>
          </a:p>
          <a:p>
            <a:pPr lvl="1">
              <a:buFont typeface="Arial" pitchFamily="34" charset="0"/>
              <a:buChar char="–"/>
              <a:defRPr/>
            </a:pPr>
            <a:r>
              <a:rPr lang="fr-CA" dirty="0" smtClean="0"/>
              <a:t>Se présente sous la forme d’une « crise d’engourdissement ».</a:t>
            </a:r>
            <a:endParaRPr lang="en-US" sz="2400" dirty="0" smtClean="0"/>
          </a:p>
          <a:p>
            <a:pPr lvl="1">
              <a:buFont typeface="Arial" pitchFamily="34" charset="0"/>
              <a:buChar char="–"/>
              <a:defRPr/>
            </a:pPr>
            <a:r>
              <a:rPr lang="fr-CA" dirty="0" smtClean="0"/>
              <a:t>Provoque un endormissement soudain.</a:t>
            </a:r>
            <a:endParaRPr lang="en-US" sz="2400" dirty="0" smtClean="0"/>
          </a:p>
          <a:p>
            <a:pPr lvl="1">
              <a:buFont typeface="Arial" pitchFamily="34" charset="0"/>
              <a:buChar char="–"/>
              <a:defRPr/>
            </a:pPr>
            <a:r>
              <a:rPr lang="fr-CA" dirty="0" smtClean="0"/>
              <a:t>Dure de quelques secondes à 30 minutes.</a:t>
            </a:r>
            <a:endParaRPr lang="en-US" sz="2400" dirty="0" smtClean="0"/>
          </a:p>
          <a:p>
            <a:pPr lvl="1">
              <a:buFont typeface="Arial" pitchFamily="34" charset="0"/>
              <a:buChar char="–"/>
              <a:defRPr/>
            </a:pPr>
            <a:r>
              <a:rPr lang="fr-CA" dirty="0" smtClean="0"/>
              <a:t>Est extrêmement dangereuse, mais rare.</a:t>
            </a:r>
            <a:endParaRPr lang="en-US" sz="2400" dirty="0" smtClean="0"/>
          </a:p>
          <a:p>
            <a:pPr>
              <a:buFont typeface="Arial" pitchFamily="34" charset="0"/>
              <a:buChar char="•"/>
              <a:defRPr/>
            </a:pPr>
            <a:r>
              <a:rPr lang="fr-CA" dirty="0" smtClean="0"/>
              <a:t>Autres (ex. : somnambulisme, rythmes circadiens anormaux).</a:t>
            </a:r>
            <a:endParaRPr lang="en-US" sz="5400" dirty="0" smtClean="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1"/>
          <p:cNvSpPr>
            <a:spLocks noGrp="1"/>
          </p:cNvSpPr>
          <p:nvPr>
            <p:ph type="title"/>
            <p:custDataLst>
              <p:tags r:id="rId1"/>
            </p:custDataLst>
          </p:nvPr>
        </p:nvSpPr>
        <p:spPr/>
        <p:txBody>
          <a:bodyPr>
            <a:normAutofit fontScale="90000"/>
          </a:bodyPr>
          <a:lstStyle/>
          <a:p>
            <a:pPr>
              <a:defRPr/>
            </a:pPr>
            <a:r>
              <a:rPr lang="fr-CA" dirty="0"/>
              <a:t>Symptômes généraux des troubles du sommeil</a:t>
            </a:r>
            <a:endParaRPr lang="en-US" dirty="0"/>
          </a:p>
        </p:txBody>
      </p:sp>
      <p:sp>
        <p:nvSpPr>
          <p:cNvPr id="266242" name="Content Placeholder 2"/>
          <p:cNvSpPr>
            <a:spLocks noGrp="1"/>
          </p:cNvSpPr>
          <p:nvPr>
            <p:ph idx="1"/>
            <p:custDataLst>
              <p:tags r:id="rId2"/>
            </p:custDataLst>
          </p:nvPr>
        </p:nvSpPr>
        <p:spPr>
          <a:xfrm>
            <a:off x="457200" y="1600200"/>
            <a:ext cx="5867400" cy="4800600"/>
          </a:xfrm>
        </p:spPr>
        <p:txBody>
          <a:bodyPr/>
          <a:lstStyle/>
          <a:p>
            <a:r>
              <a:rPr lang="fr-CA" sz="2400" smtClean="0"/>
              <a:t>Les différents troubles du sommeil </a:t>
            </a:r>
            <a:br>
              <a:rPr lang="fr-CA" sz="2400" smtClean="0"/>
            </a:br>
            <a:r>
              <a:rPr lang="fr-CA" sz="2400" smtClean="0"/>
              <a:t>ont des symptômes différents, mais certains signes leur sont communs :</a:t>
            </a:r>
            <a:endParaRPr lang="en-US" sz="2400" smtClean="0"/>
          </a:p>
          <a:p>
            <a:pPr lvl="1"/>
            <a:r>
              <a:rPr lang="fr-CA" sz="2000" smtClean="0"/>
              <a:t>Somnolence excessive durant le jour.</a:t>
            </a:r>
            <a:endParaRPr lang="en-US" sz="2000" smtClean="0"/>
          </a:p>
          <a:p>
            <a:pPr lvl="1"/>
            <a:r>
              <a:rPr lang="fr-CA" sz="2000" smtClean="0"/>
              <a:t>Problèmes importants de la capacité à s’endormir :</a:t>
            </a:r>
            <a:endParaRPr lang="en-US" sz="2000" smtClean="0"/>
          </a:p>
          <a:p>
            <a:pPr lvl="2"/>
            <a:r>
              <a:rPr lang="fr-CA" sz="1600" smtClean="0"/>
              <a:t>Endormissement presque immédiat, presque n’importe où.</a:t>
            </a:r>
            <a:endParaRPr lang="en-US" sz="1600" smtClean="0"/>
          </a:p>
          <a:p>
            <a:pPr lvl="2"/>
            <a:r>
              <a:rPr lang="fr-CA" sz="1600" smtClean="0"/>
              <a:t>Incapacité à dormir pendant une longue période, même dans des conditions idéales.</a:t>
            </a:r>
            <a:endParaRPr lang="en-US" sz="1600" smtClean="0"/>
          </a:p>
          <a:p>
            <a:pPr lvl="1"/>
            <a:r>
              <a:rPr lang="fr-CA" sz="2000" smtClean="0"/>
              <a:t>Ronflement fort, irrégulier, particulièrement avec halètement.</a:t>
            </a:r>
            <a:endParaRPr lang="en-US" sz="5600" smtClean="0"/>
          </a:p>
        </p:txBody>
      </p:sp>
      <p:pic>
        <p:nvPicPr>
          <p:cNvPr id="266243" name="Picture 2"/>
          <p:cNvPicPr>
            <a:picLocks noChangeAspect="1" noChangeArrowheads="1"/>
          </p:cNvPicPr>
          <p:nvPr>
            <p:custDataLst>
              <p:tags r:id="rId3"/>
            </p:custDataLst>
          </p:nvPr>
        </p:nvPicPr>
        <p:blipFill>
          <a:blip r:embed="rId6" cstate="print"/>
          <a:srcRect/>
          <a:stretch>
            <a:fillRect/>
          </a:stretch>
        </p:blipFill>
        <p:spPr bwMode="auto">
          <a:xfrm>
            <a:off x="6477000" y="4191000"/>
            <a:ext cx="25273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p:cNvSpPr>
            <a:spLocks noGrp="1"/>
          </p:cNvSpPr>
          <p:nvPr>
            <p:ph type="title"/>
            <p:custDataLst>
              <p:tags r:id="rId1"/>
            </p:custDataLst>
          </p:nvPr>
        </p:nvSpPr>
        <p:spPr/>
        <p:txBody>
          <a:bodyPr/>
          <a:lstStyle/>
          <a:p>
            <a:pPr>
              <a:lnSpc>
                <a:spcPts val="4575"/>
              </a:lnSpc>
            </a:pPr>
            <a:r>
              <a:rPr lang="fr-CA" sz="4000" smtClean="0"/>
              <a:t>Êtes-vous très sensible à la fatigue?</a:t>
            </a:r>
            <a:endParaRPr lang="en-US" sz="4000" smtClean="0"/>
          </a:p>
        </p:txBody>
      </p:sp>
      <p:sp>
        <p:nvSpPr>
          <p:cNvPr id="180226" name="Content Placeholder 2"/>
          <p:cNvSpPr>
            <a:spLocks noGrp="1"/>
          </p:cNvSpPr>
          <p:nvPr>
            <p:ph idx="1"/>
            <p:custDataLst>
              <p:tags r:id="rId2"/>
            </p:custDataLst>
          </p:nvPr>
        </p:nvSpPr>
        <p:spPr>
          <a:xfrm>
            <a:off x="304800" y="1447800"/>
            <a:ext cx="7162800" cy="5029200"/>
          </a:xfrm>
        </p:spPr>
        <p:txBody>
          <a:bodyPr>
            <a:normAutofit fontScale="70000" lnSpcReduction="20000"/>
          </a:bodyPr>
          <a:lstStyle/>
          <a:p>
            <a:pPr>
              <a:buFont typeface="Arial" pitchFamily="34" charset="0"/>
              <a:buChar char="•"/>
              <a:defRPr/>
            </a:pPr>
            <a:r>
              <a:rPr lang="fr-CA" b="1" dirty="0" smtClean="0"/>
              <a:t>La plupart des personnes les plus sensibles à la fatigue ne le savent pas!</a:t>
            </a:r>
            <a:endParaRPr lang="fr-CA" sz="2800" dirty="0" smtClean="0"/>
          </a:p>
          <a:p>
            <a:pPr>
              <a:buFont typeface="Arial" pitchFamily="34" charset="0"/>
              <a:buChar char="•"/>
              <a:defRPr/>
            </a:pPr>
            <a:r>
              <a:rPr lang="fr-CA" dirty="0" smtClean="0"/>
              <a:t>Il y a des raisons à cela :</a:t>
            </a:r>
            <a:endParaRPr lang="fr-CA" sz="2800" dirty="0" smtClean="0"/>
          </a:p>
          <a:p>
            <a:pPr lvl="1">
              <a:buFont typeface="Arial" pitchFamily="34" charset="0"/>
              <a:buChar char="–"/>
              <a:defRPr/>
            </a:pPr>
            <a:r>
              <a:rPr lang="fr-CA" dirty="0" smtClean="0"/>
              <a:t>Il y a un biais d’autoévaluation.</a:t>
            </a:r>
            <a:endParaRPr lang="fr-CA" sz="2400" dirty="0" smtClean="0"/>
          </a:p>
          <a:p>
            <a:pPr lvl="1">
              <a:buFont typeface="Arial" pitchFamily="34" charset="0"/>
              <a:buChar char="–"/>
              <a:defRPr/>
            </a:pPr>
            <a:r>
              <a:rPr lang="fr-CA" dirty="0" smtClean="0"/>
              <a:t>La conduite se fait principalement de façon solitaire.</a:t>
            </a:r>
            <a:endParaRPr lang="fr-CA" sz="2400" dirty="0" smtClean="0"/>
          </a:p>
          <a:p>
            <a:pPr lvl="1">
              <a:buFont typeface="Arial" pitchFamily="34" charset="0"/>
              <a:buChar char="–"/>
              <a:defRPr/>
            </a:pPr>
            <a:r>
              <a:rPr lang="fr-CA" dirty="0" smtClean="0"/>
              <a:t>Les autoévaluations subjectives de la vigilance sont mauvaises.</a:t>
            </a:r>
            <a:endParaRPr lang="fr-CA" sz="2400" dirty="0" smtClean="0"/>
          </a:p>
          <a:p>
            <a:pPr lvl="1">
              <a:buFont typeface="Arial" pitchFamily="34" charset="0"/>
              <a:buChar char="–"/>
              <a:defRPr/>
            </a:pPr>
            <a:r>
              <a:rPr lang="fr-CA" dirty="0" smtClean="0"/>
              <a:t>La plupart des troubles du sommeil ne sont pas diagnostiqués.</a:t>
            </a:r>
            <a:endParaRPr lang="fr-CA" sz="2400" dirty="0" smtClean="0"/>
          </a:p>
          <a:p>
            <a:pPr>
              <a:buFont typeface="Arial" pitchFamily="34" charset="0"/>
              <a:buChar char="•"/>
              <a:defRPr/>
            </a:pPr>
            <a:r>
              <a:rPr lang="fr-CA" dirty="0" smtClean="0"/>
              <a:t>La solution : soyez honnête avec vous-même :</a:t>
            </a:r>
            <a:endParaRPr lang="fr-CA" sz="2800" dirty="0" smtClean="0"/>
          </a:p>
          <a:p>
            <a:pPr lvl="1">
              <a:buFont typeface="Arial" pitchFamily="34" charset="0"/>
              <a:buChar char="–"/>
              <a:defRPr/>
            </a:pPr>
            <a:r>
              <a:rPr lang="fr-CA" dirty="0" smtClean="0"/>
              <a:t>Faites attention aux :</a:t>
            </a:r>
            <a:endParaRPr lang="fr-CA" sz="2400" dirty="0" smtClean="0"/>
          </a:p>
          <a:p>
            <a:pPr lvl="2">
              <a:buFont typeface="Arial" pitchFamily="34" charset="0"/>
              <a:buChar char="•"/>
              <a:defRPr/>
            </a:pPr>
            <a:r>
              <a:rPr lang="fr-CA" dirty="0" smtClean="0"/>
              <a:t>signes de fatigue chronique.</a:t>
            </a:r>
            <a:endParaRPr lang="fr-CA" sz="2000" dirty="0" smtClean="0"/>
          </a:p>
          <a:p>
            <a:pPr lvl="2">
              <a:buFont typeface="Arial" pitchFamily="34" charset="0"/>
              <a:buChar char="•"/>
              <a:defRPr/>
            </a:pPr>
            <a:r>
              <a:rPr lang="fr-CA" dirty="0" smtClean="0"/>
              <a:t>signes objectifs de fatigue pendant la conduite.</a:t>
            </a:r>
            <a:endParaRPr lang="fr-CA" sz="2000" dirty="0" smtClean="0"/>
          </a:p>
          <a:p>
            <a:pPr lvl="2">
              <a:buFont typeface="Arial" pitchFamily="34" charset="0"/>
              <a:buChar char="•"/>
              <a:defRPr/>
            </a:pPr>
            <a:r>
              <a:rPr lang="fr-CA" dirty="0" smtClean="0"/>
              <a:t>symptômes de l’AOS et facteurs de risque.</a:t>
            </a:r>
            <a:endParaRPr lang="fr-CA" sz="2000" dirty="0" smtClean="0"/>
          </a:p>
          <a:p>
            <a:pPr lvl="1">
              <a:buFont typeface="Arial" pitchFamily="34" charset="0"/>
              <a:buChar char="–"/>
              <a:defRPr/>
            </a:pPr>
            <a:r>
              <a:rPr lang="fr-CA" dirty="0" smtClean="0"/>
              <a:t>Considérez tout incident lié à la somnolence au volant comme étant un </a:t>
            </a:r>
            <a:r>
              <a:rPr lang="fr-CA" b="1" dirty="0" smtClean="0"/>
              <a:t>avertissement</a:t>
            </a:r>
            <a:r>
              <a:rPr lang="fr-CA" dirty="0" smtClean="0"/>
              <a:t>!</a:t>
            </a:r>
            <a:endParaRPr lang="en-US" sz="5000" dirty="0" smtClean="0"/>
          </a:p>
        </p:txBody>
      </p:sp>
      <p:pic>
        <p:nvPicPr>
          <p:cNvPr id="268291" name="Picture 2"/>
          <p:cNvPicPr>
            <a:picLocks noChangeAspect="1" noChangeArrowheads="1"/>
          </p:cNvPicPr>
          <p:nvPr>
            <p:custDataLst>
              <p:tags r:id="rId3"/>
            </p:custDataLst>
          </p:nvPr>
        </p:nvPicPr>
        <p:blipFill>
          <a:blip r:embed="rId6" cstate="print"/>
          <a:srcRect/>
          <a:stretch>
            <a:fillRect/>
          </a:stretch>
        </p:blipFill>
        <p:spPr bwMode="auto">
          <a:xfrm>
            <a:off x="7391400" y="3581400"/>
            <a:ext cx="1468438"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custDataLst>
              <p:tags r:id="rId1"/>
            </p:custDataLst>
          </p:nvPr>
        </p:nvSpPr>
        <p:spPr/>
        <p:txBody>
          <a:bodyPr/>
          <a:lstStyle/>
          <a:p>
            <a:pPr>
              <a:lnSpc>
                <a:spcPts val="4575"/>
              </a:lnSpc>
            </a:pPr>
            <a:r>
              <a:rPr lang="fr-CA" sz="3600" smtClean="0"/>
              <a:t>Leçon 2 : Évaluation des acquis</a:t>
            </a:r>
            <a:endParaRPr lang="en-US" sz="3600" smtClean="0"/>
          </a:p>
        </p:txBody>
      </p:sp>
      <p:sp>
        <p:nvSpPr>
          <p:cNvPr id="270338" name="Content Placeholder 2"/>
          <p:cNvSpPr>
            <a:spLocks noGrp="1"/>
          </p:cNvSpPr>
          <p:nvPr>
            <p:ph idx="1"/>
            <p:custDataLst>
              <p:tags r:id="rId2"/>
            </p:custDataLst>
          </p:nvPr>
        </p:nvSpPr>
        <p:spPr/>
        <p:txBody>
          <a:bodyPr/>
          <a:lstStyle/>
          <a:p>
            <a:pPr marL="514350" indent="-514350">
              <a:buFont typeface="Calibri" pitchFamily="34" charset="0"/>
              <a:buAutoNum type="arabicPeriod"/>
            </a:pPr>
            <a:r>
              <a:rPr lang="fr-CA" smtClean="0"/>
              <a:t>La complexité et la monotonie sont deux facteurs :</a:t>
            </a:r>
            <a:endParaRPr lang="en-US" sz="2800" smtClean="0"/>
          </a:p>
          <a:p>
            <a:pPr marL="971550" lvl="1" indent="-514350">
              <a:buFont typeface="Calibri" pitchFamily="34" charset="0"/>
              <a:buAutoNum type="alphaLcParenR"/>
            </a:pPr>
            <a:r>
              <a:rPr lang="fr-CA" smtClean="0"/>
              <a:t>de l’hygiène du sommeil.</a:t>
            </a:r>
            <a:endParaRPr lang="en-US" sz="2400" smtClean="0"/>
          </a:p>
          <a:p>
            <a:pPr marL="971550" lvl="1" indent="-514350">
              <a:buFont typeface="Calibri" pitchFamily="34" charset="0"/>
              <a:buAutoNum type="alphaLcParenR"/>
            </a:pPr>
            <a:r>
              <a:rPr lang="fr-CA" smtClean="0"/>
              <a:t>du bien-être.</a:t>
            </a:r>
            <a:endParaRPr lang="en-US" sz="2400" smtClean="0"/>
          </a:p>
          <a:p>
            <a:pPr marL="971550" lvl="1" indent="-514350">
              <a:buFont typeface="Calibri" pitchFamily="34" charset="0"/>
              <a:buAutoNum type="alphaLcParenR"/>
            </a:pPr>
            <a:r>
              <a:rPr lang="fr-CA" smtClean="0"/>
              <a:t>de la fatigue liée au sommeil (interne).</a:t>
            </a:r>
            <a:endParaRPr lang="en-US" sz="2400" smtClean="0"/>
          </a:p>
          <a:p>
            <a:pPr marL="971550" lvl="1" indent="-514350">
              <a:buFont typeface="Calibri" pitchFamily="34" charset="0"/>
              <a:buAutoNum type="alphaLcParenR"/>
            </a:pPr>
            <a:r>
              <a:rPr lang="fr-CA" smtClean="0"/>
              <a:t>de la fatigue liée à la tâche.</a:t>
            </a:r>
            <a:endParaRPr 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2226" name="Title 1"/>
          <p:cNvSpPr>
            <a:spLocks noGrp="1"/>
          </p:cNvSpPr>
          <p:nvPr>
            <p:ph type="title"/>
            <p:custDataLst>
              <p:tags r:id="rId1"/>
            </p:custDataLst>
          </p:nvPr>
        </p:nvSpPr>
        <p:spPr/>
        <p:txBody>
          <a:bodyPr/>
          <a:lstStyle/>
          <a:p>
            <a:pPr>
              <a:lnSpc>
                <a:spcPts val="4575"/>
              </a:lnSpc>
            </a:pPr>
            <a:r>
              <a:rPr lang="fr-CA" sz="5400" smtClean="0"/>
              <a:t>Modalités de formation</a:t>
            </a:r>
            <a:endParaRPr lang="en-US" sz="5400" smtClean="0"/>
          </a:p>
        </p:txBody>
      </p:sp>
      <p:sp>
        <p:nvSpPr>
          <p:cNvPr id="3" name="Content Placeholder 2"/>
          <p:cNvSpPr>
            <a:spLocks noGrp="1"/>
          </p:cNvSpPr>
          <p:nvPr>
            <p:ph idx="1"/>
            <p:custDataLst>
              <p:tags r:id="rId2"/>
            </p:custDataLst>
          </p:nvPr>
        </p:nvSpPr>
        <p:spPr>
          <a:xfrm>
            <a:off x="457200" y="1600200"/>
            <a:ext cx="4953000" cy="4525963"/>
          </a:xfrm>
        </p:spPr>
        <p:txBody>
          <a:bodyPr rtlCol="0">
            <a:normAutofit fontScale="85000" lnSpcReduction="10000"/>
          </a:bodyPr>
          <a:lstStyle/>
          <a:p>
            <a:pPr>
              <a:buFont typeface="Arial" pitchFamily="34" charset="0"/>
              <a:buChar char="•"/>
              <a:defRPr/>
            </a:pPr>
            <a:r>
              <a:rPr lang="fr-CA" dirty="0" smtClean="0"/>
              <a:t>PowerPoint :</a:t>
            </a:r>
            <a:endParaRPr lang="en-US" sz="2800" dirty="0"/>
          </a:p>
          <a:p>
            <a:pPr lvl="1">
              <a:buFont typeface="Arial" pitchFamily="34" charset="0"/>
              <a:buChar char="–"/>
              <a:defRPr/>
            </a:pPr>
            <a:r>
              <a:rPr lang="fr-CA" dirty="0" smtClean="0"/>
              <a:t>En salle </a:t>
            </a:r>
            <a:r>
              <a:rPr lang="fr-CA" dirty="0"/>
              <a:t>de </a:t>
            </a:r>
            <a:r>
              <a:rPr lang="fr-CA" dirty="0" smtClean="0"/>
              <a:t>classe</a:t>
            </a:r>
            <a:endParaRPr lang="en-US" sz="2400" dirty="0"/>
          </a:p>
          <a:p>
            <a:pPr lvl="1">
              <a:buFont typeface="Arial" pitchFamily="34" charset="0"/>
              <a:buChar char="–"/>
              <a:defRPr/>
            </a:pPr>
            <a:r>
              <a:rPr lang="fr-CA" dirty="0" smtClean="0"/>
              <a:t>Enseignement traditionnel</a:t>
            </a:r>
            <a:endParaRPr lang="en-US" sz="2400" dirty="0"/>
          </a:p>
          <a:p>
            <a:pPr lvl="1">
              <a:buFont typeface="Arial" pitchFamily="34" charset="0"/>
              <a:buChar char="–"/>
              <a:defRPr/>
            </a:pPr>
            <a:r>
              <a:rPr lang="fr-CA" dirty="0" smtClean="0"/>
              <a:t>Discussions </a:t>
            </a:r>
            <a:r>
              <a:rPr lang="fr-CA" dirty="0"/>
              <a:t>de </a:t>
            </a:r>
            <a:r>
              <a:rPr lang="fr-CA" dirty="0" smtClean="0"/>
              <a:t>groupe dirigées</a:t>
            </a:r>
            <a:endParaRPr lang="en-US" sz="2400" dirty="0"/>
          </a:p>
          <a:p>
            <a:pPr lvl="1">
              <a:buFont typeface="Arial" pitchFamily="34" charset="0"/>
              <a:buChar char="–"/>
              <a:defRPr/>
            </a:pPr>
            <a:r>
              <a:rPr lang="fr-CA" dirty="0" smtClean="0"/>
              <a:t>Questionnaires </a:t>
            </a:r>
            <a:r>
              <a:rPr lang="fr-CA" dirty="0"/>
              <a:t>et </a:t>
            </a:r>
            <a:r>
              <a:rPr lang="fr-CA" dirty="0" smtClean="0"/>
              <a:t>examens</a:t>
            </a:r>
            <a:endParaRPr lang="en-US" sz="2400" dirty="0"/>
          </a:p>
          <a:p>
            <a:pPr>
              <a:buFont typeface="Arial" pitchFamily="34" charset="0"/>
              <a:buChar char="•"/>
              <a:defRPr/>
            </a:pPr>
            <a:r>
              <a:rPr lang="fr-CA" dirty="0"/>
              <a:t>Sur </a:t>
            </a:r>
            <a:r>
              <a:rPr lang="fr-CA" dirty="0" smtClean="0"/>
              <a:t>le Web :</a:t>
            </a:r>
            <a:endParaRPr lang="en-US" sz="2800" dirty="0"/>
          </a:p>
          <a:p>
            <a:pPr lvl="1">
              <a:buFont typeface="Arial" pitchFamily="34" charset="0"/>
              <a:buChar char="–"/>
              <a:defRPr/>
            </a:pPr>
            <a:r>
              <a:rPr lang="fr-CA" dirty="0"/>
              <a:t>Participants individuels en </a:t>
            </a:r>
            <a:r>
              <a:rPr lang="fr-CA" dirty="0" smtClean="0"/>
              <a:t>ligne</a:t>
            </a:r>
            <a:endParaRPr lang="en-US" sz="2400" dirty="0"/>
          </a:p>
          <a:p>
            <a:pPr lvl="1">
              <a:buFont typeface="Arial" pitchFamily="34" charset="0"/>
              <a:buChar char="–"/>
              <a:defRPr/>
            </a:pPr>
            <a:r>
              <a:rPr lang="fr-CA" dirty="0" smtClean="0"/>
              <a:t>Participants seuls à la maison ou </a:t>
            </a:r>
            <a:r>
              <a:rPr lang="fr-CA" dirty="0"/>
              <a:t>en </a:t>
            </a:r>
            <a:r>
              <a:rPr lang="fr-CA" dirty="0" smtClean="0"/>
              <a:t>groupe dans une salle</a:t>
            </a:r>
            <a:endParaRPr lang="en-US" sz="2400" dirty="0"/>
          </a:p>
          <a:p>
            <a:pPr lvl="1">
              <a:buFont typeface="Arial" pitchFamily="34" charset="0"/>
              <a:buChar char="–"/>
              <a:defRPr/>
            </a:pPr>
            <a:r>
              <a:rPr lang="fr-CA" dirty="0" smtClean="0"/>
              <a:t>Rôle du formateur : aider, encadrer </a:t>
            </a:r>
            <a:r>
              <a:rPr lang="fr-CA" dirty="0"/>
              <a:t>et </a:t>
            </a:r>
            <a:r>
              <a:rPr lang="fr-CA" dirty="0" smtClean="0"/>
              <a:t>dépanner</a:t>
            </a:r>
            <a:endParaRPr lang="en-US" sz="2400" dirty="0"/>
          </a:p>
        </p:txBody>
      </p:sp>
      <p:pic>
        <p:nvPicPr>
          <p:cNvPr id="52228" name="Picture 2"/>
          <p:cNvPicPr>
            <a:picLocks noChangeAspect="1" noChangeArrowheads="1"/>
          </p:cNvPicPr>
          <p:nvPr>
            <p:custDataLst>
              <p:tags r:id="rId3"/>
            </p:custDataLst>
          </p:nvPr>
        </p:nvPicPr>
        <p:blipFill>
          <a:blip r:embed="rId7" cstate="print"/>
          <a:srcRect/>
          <a:stretch>
            <a:fillRect/>
          </a:stretch>
        </p:blipFill>
        <p:spPr bwMode="auto">
          <a:xfrm>
            <a:off x="6013450" y="1676400"/>
            <a:ext cx="2727325" cy="1809750"/>
          </a:xfrm>
          <a:prstGeom prst="rect">
            <a:avLst/>
          </a:prstGeom>
          <a:noFill/>
          <a:ln w="9525">
            <a:noFill/>
            <a:miter lim="800000"/>
            <a:headEnd/>
            <a:tailEnd/>
          </a:ln>
        </p:spPr>
      </p:pic>
      <p:pic>
        <p:nvPicPr>
          <p:cNvPr id="52229" name="Picture 3"/>
          <p:cNvPicPr>
            <a:picLocks noChangeAspect="1" noChangeArrowheads="1"/>
          </p:cNvPicPr>
          <p:nvPr>
            <p:custDataLst>
              <p:tags r:id="rId4"/>
            </p:custDataLst>
          </p:nvPr>
        </p:nvPicPr>
        <p:blipFill>
          <a:blip r:embed="rId8" cstate="print"/>
          <a:srcRect/>
          <a:stretch>
            <a:fillRect/>
          </a:stretch>
        </p:blipFill>
        <p:spPr bwMode="auto">
          <a:xfrm>
            <a:off x="5695950" y="3733800"/>
            <a:ext cx="3362325" cy="223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custDataLst>
              <p:tags r:id="rId1"/>
            </p:custDataLst>
          </p:nvPr>
        </p:nvSpPr>
        <p:spPr/>
        <p:txBody>
          <a:bodyPr/>
          <a:lstStyle/>
          <a:p>
            <a:pPr>
              <a:lnSpc>
                <a:spcPts val="4575"/>
              </a:lnSpc>
            </a:pPr>
            <a:r>
              <a:rPr lang="fr-CA" sz="3600" smtClean="0"/>
              <a:t>Leçon 2 : Évaluation des acquis (suite)</a:t>
            </a:r>
            <a:endParaRPr lang="en-US" sz="3600" smtClean="0"/>
          </a:p>
        </p:txBody>
      </p:sp>
      <p:sp>
        <p:nvSpPr>
          <p:cNvPr id="272386" name="Content Placeholder 2"/>
          <p:cNvSpPr>
            <a:spLocks noGrp="1"/>
          </p:cNvSpPr>
          <p:nvPr>
            <p:ph idx="1"/>
            <p:custDataLst>
              <p:tags r:id="rId2"/>
            </p:custDataLst>
          </p:nvPr>
        </p:nvSpPr>
        <p:spPr/>
        <p:txBody>
          <a:bodyPr/>
          <a:lstStyle/>
          <a:p>
            <a:pPr marL="514350" indent="-514350">
              <a:buFont typeface="Calibri" pitchFamily="34" charset="0"/>
              <a:buAutoNum type="arabicPeriod" startAt="2"/>
            </a:pPr>
            <a:r>
              <a:rPr lang="fr-CA" smtClean="0"/>
              <a:t>Une bonne nuit de sommeil peut réduire de manière significative :</a:t>
            </a:r>
            <a:endParaRPr lang="en-US" sz="2800" smtClean="0"/>
          </a:p>
          <a:p>
            <a:pPr marL="971550" lvl="1" indent="-514350">
              <a:buFont typeface="Calibri" pitchFamily="34" charset="0"/>
              <a:buAutoNum type="alphaLcParenR"/>
            </a:pPr>
            <a:r>
              <a:rPr lang="fr-CA" smtClean="0"/>
              <a:t>la fatigue chronique (à long terme).</a:t>
            </a:r>
            <a:endParaRPr lang="en-US" sz="2400" smtClean="0"/>
          </a:p>
          <a:p>
            <a:pPr marL="971550" lvl="1" indent="-514350">
              <a:buFont typeface="Calibri" pitchFamily="34" charset="0"/>
              <a:buAutoNum type="alphaLcParenR"/>
            </a:pPr>
            <a:r>
              <a:rPr lang="fr-CA" smtClean="0"/>
              <a:t>la fatigue aiguë (à court terme).</a:t>
            </a:r>
            <a:endParaRPr lang="en-US" sz="2400" smtClean="0"/>
          </a:p>
          <a:p>
            <a:pPr marL="971550" lvl="1" indent="-514350">
              <a:buFont typeface="Calibri" pitchFamily="34" charset="0"/>
              <a:buAutoNum type="alphaLcParenR"/>
            </a:pPr>
            <a:r>
              <a:rPr lang="fr-CA" smtClean="0"/>
              <a:t>la justesse des autoévaluations de la vigilance.</a:t>
            </a:r>
            <a:endParaRPr lang="en-US" sz="2400" smtClean="0"/>
          </a:p>
          <a:p>
            <a:pPr marL="971550" lvl="1" indent="-514350">
              <a:buFont typeface="Calibri" pitchFamily="34" charset="0"/>
              <a:buAutoNum type="alphaLcParenR"/>
            </a:pPr>
            <a:r>
              <a:rPr lang="fr-CA" smtClean="0"/>
              <a:t>les effets du manque de sommeil sur la santé.</a:t>
            </a:r>
            <a:endParaRPr lang="en-US"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title"/>
            <p:custDataLst>
              <p:tags r:id="rId1"/>
            </p:custDataLst>
          </p:nvPr>
        </p:nvSpPr>
        <p:spPr/>
        <p:txBody>
          <a:bodyPr/>
          <a:lstStyle/>
          <a:p>
            <a:pPr eaLnBrk="1" hangingPunct="1">
              <a:lnSpc>
                <a:spcPts val="4575"/>
              </a:lnSpc>
            </a:pPr>
            <a:r>
              <a:rPr lang="fr-CA" sz="3600" smtClean="0"/>
              <a:t>Leçon 2 : Évaluation des acquis (suite)</a:t>
            </a:r>
            <a:endParaRPr lang="en-US" sz="4000" smtClean="0">
              <a:latin typeface="Arial" charset="0"/>
              <a:cs typeface="Arial" charset="0"/>
            </a:endParaRPr>
          </a:p>
        </p:txBody>
      </p:sp>
      <p:sp>
        <p:nvSpPr>
          <p:cNvPr id="3" name="Content Placeholder 2"/>
          <p:cNvSpPr>
            <a:spLocks noGrp="1"/>
          </p:cNvSpPr>
          <p:nvPr>
            <p:ph idx="1"/>
            <p:custDataLst>
              <p:tags r:id="rId2"/>
            </p:custDataLst>
          </p:nvPr>
        </p:nvSpPr>
        <p:spPr/>
        <p:txBody>
          <a:bodyPr rtlCol="0">
            <a:normAutofit fontScale="92500" lnSpcReduction="10000"/>
          </a:bodyPr>
          <a:lstStyle/>
          <a:p>
            <a:pPr marL="514350" indent="-514350">
              <a:buFont typeface="+mj-lt"/>
              <a:buAutoNum type="arabicPeriod" startAt="3"/>
              <a:defRPr/>
            </a:pPr>
            <a:r>
              <a:rPr lang="fr-CA" dirty="0"/>
              <a:t>Lequel des énoncés suivants est </a:t>
            </a:r>
            <a:r>
              <a:rPr lang="fr-CA" b="1" dirty="0"/>
              <a:t>FAUX </a:t>
            </a:r>
            <a:r>
              <a:rPr lang="fr-CA" dirty="0"/>
              <a:t>en ce qui concerne les accidents dus à la somnolence au volant?</a:t>
            </a:r>
            <a:endParaRPr lang="en-US" sz="2800" dirty="0"/>
          </a:p>
          <a:p>
            <a:pPr marL="971550" lvl="1" indent="-514350">
              <a:buFont typeface="+mj-lt"/>
              <a:buAutoNum type="alphaLcParenR"/>
              <a:defRPr/>
            </a:pPr>
            <a:r>
              <a:rPr lang="fr-CA" dirty="0"/>
              <a:t>Habituellement, </a:t>
            </a:r>
            <a:r>
              <a:rPr lang="fr-CA" dirty="0" smtClean="0"/>
              <a:t>ce sont des sorties </a:t>
            </a:r>
            <a:r>
              <a:rPr lang="fr-CA" dirty="0"/>
              <a:t>de route d’un seul </a:t>
            </a:r>
            <a:r>
              <a:rPr lang="fr-CA" dirty="0" smtClean="0"/>
              <a:t>véhicule.</a:t>
            </a:r>
            <a:endParaRPr lang="en-US" sz="2400" dirty="0"/>
          </a:p>
          <a:p>
            <a:pPr marL="971550" lvl="1" indent="-514350">
              <a:buFont typeface="+mj-lt"/>
              <a:buAutoNum type="alphaLcParenR"/>
              <a:defRPr/>
            </a:pPr>
            <a:r>
              <a:rPr lang="fr-CA" dirty="0"/>
              <a:t>En </a:t>
            </a:r>
            <a:r>
              <a:rPr lang="fr-CA" dirty="0" smtClean="0"/>
              <a:t>général, ils sont </a:t>
            </a:r>
            <a:r>
              <a:rPr lang="fr-CA" dirty="0"/>
              <a:t>plus graves que les autres types </a:t>
            </a:r>
            <a:r>
              <a:rPr lang="fr-CA" dirty="0" smtClean="0"/>
              <a:t>d’accidents.</a:t>
            </a:r>
            <a:endParaRPr lang="en-US" sz="2400" dirty="0"/>
          </a:p>
          <a:p>
            <a:pPr marL="971550" lvl="1" indent="-514350">
              <a:buFont typeface="+mj-lt"/>
              <a:buAutoNum type="alphaLcParenR"/>
              <a:defRPr/>
            </a:pPr>
            <a:r>
              <a:rPr lang="fr-CA" dirty="0"/>
              <a:t>Les conducteurs plus âgés sont plus à </a:t>
            </a:r>
            <a:r>
              <a:rPr lang="fr-CA" dirty="0" smtClean="0"/>
              <a:t>risque d’en avoir.</a:t>
            </a:r>
            <a:endParaRPr lang="en-US" sz="2400" dirty="0"/>
          </a:p>
          <a:p>
            <a:pPr marL="971550" lvl="1" indent="-514350">
              <a:buFont typeface="+mj-lt"/>
              <a:buAutoNum type="alphaLcParenR"/>
              <a:defRPr/>
            </a:pPr>
            <a:r>
              <a:rPr lang="fr-CA" dirty="0" smtClean="0"/>
              <a:t>Ils sont souvent </a:t>
            </a:r>
            <a:r>
              <a:rPr lang="fr-CA" dirty="0"/>
              <a:t>dus à un manque de sommeil avant l’accident.</a:t>
            </a:r>
            <a:endParaRPr lang="en-US" sz="2400" dirty="0"/>
          </a:p>
          <a:p>
            <a:pPr marL="0" indent="0"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itle 1"/>
          <p:cNvSpPr>
            <a:spLocks noGrp="1"/>
          </p:cNvSpPr>
          <p:nvPr>
            <p:ph type="title"/>
            <p:custDataLst>
              <p:tags r:id="rId1"/>
            </p:custDataLst>
          </p:nvPr>
        </p:nvSpPr>
        <p:spPr/>
        <p:txBody>
          <a:bodyPr/>
          <a:lstStyle/>
          <a:p>
            <a:pPr>
              <a:lnSpc>
                <a:spcPts val="4575"/>
              </a:lnSpc>
            </a:pPr>
            <a:r>
              <a:rPr lang="fr-CA" sz="3600" smtClean="0"/>
              <a:t>Leçon 2 : Évaluation des acquis (suite)</a:t>
            </a:r>
            <a:endParaRPr lang="en-US" sz="3600" smtClean="0"/>
          </a:p>
        </p:txBody>
      </p:sp>
      <p:sp>
        <p:nvSpPr>
          <p:cNvPr id="3" name="Content Placeholder 2"/>
          <p:cNvSpPr>
            <a:spLocks noGrp="1"/>
          </p:cNvSpPr>
          <p:nvPr>
            <p:ph idx="1"/>
            <p:custDataLst>
              <p:tags r:id="rId2"/>
            </p:custDataLst>
          </p:nvPr>
        </p:nvSpPr>
        <p:spPr/>
        <p:txBody>
          <a:bodyPr rtlCol="0">
            <a:normAutofit lnSpcReduction="10000"/>
          </a:bodyPr>
          <a:lstStyle/>
          <a:p>
            <a:pPr marL="514350" indent="-514350">
              <a:buFont typeface="+mj-lt"/>
              <a:buAutoNum type="arabicPeriod" startAt="4"/>
              <a:defRPr/>
            </a:pPr>
            <a:r>
              <a:rPr lang="fr-CA" dirty="0"/>
              <a:t>Lequel des énoncés suivants est vrai en ce qui concerne les rythmes circadiens?</a:t>
            </a:r>
            <a:endParaRPr lang="en-US" sz="2800" dirty="0"/>
          </a:p>
          <a:p>
            <a:pPr marL="971550" lvl="1" indent="-514350">
              <a:buFont typeface="+mj-lt"/>
              <a:buAutoNum type="alphaLcParenR"/>
              <a:defRPr/>
            </a:pPr>
            <a:r>
              <a:rPr lang="fr-CA" dirty="0"/>
              <a:t>Ils sont contrôlés par le cerveau.</a:t>
            </a:r>
            <a:endParaRPr lang="en-US" sz="2400" dirty="0"/>
          </a:p>
          <a:p>
            <a:pPr marL="971550" lvl="1" indent="-514350">
              <a:buFont typeface="+mj-lt"/>
              <a:buAutoNum type="alphaLcParenR"/>
              <a:defRPr/>
            </a:pPr>
            <a:r>
              <a:rPr lang="fr-CA" dirty="0"/>
              <a:t>Ils ne sont pas affectés par l’obscurité et la lumière.</a:t>
            </a:r>
            <a:endParaRPr lang="en-US" sz="2400" dirty="0"/>
          </a:p>
          <a:p>
            <a:pPr marL="971550" lvl="1" indent="-514350">
              <a:buFont typeface="+mj-lt"/>
              <a:buAutoNum type="alphaLcParenR"/>
              <a:defRPr/>
            </a:pPr>
            <a:r>
              <a:rPr lang="fr-CA" dirty="0"/>
              <a:t>Pour la plupart des gens, </a:t>
            </a:r>
            <a:r>
              <a:rPr lang="fr-CA" dirty="0" smtClean="0"/>
              <a:t>le soir </a:t>
            </a:r>
            <a:r>
              <a:rPr lang="fr-CA" dirty="0"/>
              <a:t>(</a:t>
            </a:r>
            <a:r>
              <a:rPr lang="fr-CA" dirty="0" smtClean="0"/>
              <a:t>c’est-à-dire </a:t>
            </a:r>
            <a:r>
              <a:rPr lang="fr-CA" dirty="0"/>
              <a:t>entre 18 h et 22 h) </a:t>
            </a:r>
            <a:r>
              <a:rPr lang="fr-CA" dirty="0" smtClean="0"/>
              <a:t>est un </a:t>
            </a:r>
            <a:r>
              <a:rPr lang="fr-CA" dirty="0"/>
              <a:t>moment de creux circadien.</a:t>
            </a:r>
            <a:endParaRPr lang="en-US" sz="2400" dirty="0"/>
          </a:p>
          <a:p>
            <a:pPr marL="971550" lvl="1" indent="-514350">
              <a:buFont typeface="+mj-lt"/>
              <a:buAutoNum type="alphaLcParenR"/>
              <a:defRPr/>
            </a:pPr>
            <a:r>
              <a:rPr lang="fr-CA" dirty="0"/>
              <a:t>La performance des </a:t>
            </a:r>
            <a:r>
              <a:rPr lang="fr-CA" dirty="0" smtClean="0"/>
              <a:t>« hiboux », </a:t>
            </a:r>
            <a:r>
              <a:rPr lang="fr-CA" dirty="0"/>
              <a:t>ou « oiseaux </a:t>
            </a:r>
            <a:r>
              <a:rPr lang="fr-CA" dirty="0" smtClean="0"/>
              <a:t>de   nuit », </a:t>
            </a:r>
            <a:r>
              <a:rPr lang="fr-CA" dirty="0"/>
              <a:t>est </a:t>
            </a:r>
            <a:r>
              <a:rPr lang="fr-CA" dirty="0" smtClean="0"/>
              <a:t>meilleure </a:t>
            </a:r>
            <a:r>
              <a:rPr lang="fr-CA" dirty="0"/>
              <a:t>de nuit que de jour. </a:t>
            </a:r>
            <a:endParaRPr lang="en-US" sz="2400" dirty="0"/>
          </a:p>
          <a:p>
            <a:pPr marL="0" indent="0"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p:custDataLst>
              <p:tags r:id="rId1"/>
            </p:custDataLst>
          </p:nvPr>
        </p:nvSpPr>
        <p:spPr/>
        <p:txBody>
          <a:bodyPr/>
          <a:lstStyle/>
          <a:p>
            <a:pPr>
              <a:lnSpc>
                <a:spcPts val="4575"/>
              </a:lnSpc>
            </a:pPr>
            <a:r>
              <a:rPr lang="fr-CA" sz="3600" smtClean="0"/>
              <a:t>Leçon 2 : Évaluation des acquis (suite)</a:t>
            </a:r>
            <a:endParaRPr lang="en-US" sz="3600" smtClean="0"/>
          </a:p>
        </p:txBody>
      </p:sp>
      <p:sp>
        <p:nvSpPr>
          <p:cNvPr id="3" name="Content Placeholder 2"/>
          <p:cNvSpPr>
            <a:spLocks noGrp="1"/>
          </p:cNvSpPr>
          <p:nvPr>
            <p:ph idx="1"/>
            <p:custDataLst>
              <p:tags r:id="rId2"/>
            </p:custDataLst>
          </p:nvPr>
        </p:nvSpPr>
        <p:spPr/>
        <p:txBody>
          <a:bodyPr rtlCol="0">
            <a:normAutofit lnSpcReduction="10000"/>
          </a:bodyPr>
          <a:lstStyle/>
          <a:p>
            <a:pPr marL="514350" indent="-514350">
              <a:buFont typeface="+mj-lt"/>
              <a:buAutoNum type="arabicPeriod" startAt="5"/>
              <a:defRPr/>
            </a:pPr>
            <a:r>
              <a:rPr lang="fr-CA" dirty="0" smtClean="0"/>
              <a:t>Selon </a:t>
            </a:r>
            <a:r>
              <a:rPr lang="fr-CA" dirty="0"/>
              <a:t>l’étude sur la fatigue et la vigilance </a:t>
            </a:r>
            <a:r>
              <a:rPr lang="fr-CA" dirty="0" smtClean="0"/>
              <a:t>des conducteurs (</a:t>
            </a:r>
            <a:r>
              <a:rPr lang="fr-CA" dirty="0" err="1" smtClean="0"/>
              <a:t>Wylie</a:t>
            </a:r>
            <a:r>
              <a:rPr lang="fr-CA" dirty="0" smtClean="0"/>
              <a:t> </a:t>
            </a:r>
            <a:r>
              <a:rPr lang="fr-CA" i="1" dirty="0"/>
              <a:t>et </a:t>
            </a:r>
            <a:r>
              <a:rPr lang="fr-CA" i="1" dirty="0" smtClean="0"/>
              <a:t>al</a:t>
            </a:r>
            <a:r>
              <a:rPr lang="fr-CA" dirty="0" smtClean="0"/>
              <a:t>., </a:t>
            </a:r>
            <a:r>
              <a:rPr lang="fr-CA" dirty="0"/>
              <a:t>1996), </a:t>
            </a:r>
            <a:r>
              <a:rPr lang="fr-CA" dirty="0" smtClean="0"/>
              <a:t>quel pourcentage </a:t>
            </a:r>
            <a:r>
              <a:rPr lang="fr-CA" dirty="0"/>
              <a:t>de tous les épisodes de somnolence </a:t>
            </a:r>
            <a:r>
              <a:rPr lang="fr-CA" dirty="0" smtClean="0"/>
              <a:t>est dû aux </a:t>
            </a:r>
            <a:r>
              <a:rPr lang="fr-CA" dirty="0"/>
              <a:t>14 % </a:t>
            </a:r>
            <a:r>
              <a:rPr lang="fr-CA" dirty="0" smtClean="0"/>
              <a:t>de </a:t>
            </a:r>
            <a:r>
              <a:rPr lang="fr-CA" dirty="0"/>
              <a:t>pires conducteurs?</a:t>
            </a:r>
            <a:endParaRPr lang="en-US" sz="2800" dirty="0"/>
          </a:p>
          <a:p>
            <a:pPr marL="971550" lvl="1" indent="-514350">
              <a:buFont typeface="+mj-lt"/>
              <a:buAutoNum type="alphaLcParenR"/>
              <a:defRPr/>
            </a:pPr>
            <a:r>
              <a:rPr lang="fr-CA" dirty="0"/>
              <a:t>14 </a:t>
            </a:r>
            <a:r>
              <a:rPr lang="fr-CA" dirty="0" smtClean="0"/>
              <a:t>%.</a:t>
            </a:r>
            <a:endParaRPr lang="en-US" sz="2400" dirty="0"/>
          </a:p>
          <a:p>
            <a:pPr marL="971550" lvl="1" indent="-514350">
              <a:buFont typeface="+mj-lt"/>
              <a:buAutoNum type="alphaLcParenR"/>
              <a:defRPr/>
            </a:pPr>
            <a:r>
              <a:rPr lang="fr-CA" dirty="0"/>
              <a:t>28 </a:t>
            </a:r>
            <a:r>
              <a:rPr lang="fr-CA" dirty="0" smtClean="0"/>
              <a:t>%.</a:t>
            </a:r>
            <a:endParaRPr lang="en-US" sz="2400" dirty="0"/>
          </a:p>
          <a:p>
            <a:pPr marL="971550" lvl="1" indent="-514350">
              <a:buFont typeface="+mj-lt"/>
              <a:buAutoNum type="alphaLcParenR"/>
              <a:defRPr/>
            </a:pPr>
            <a:r>
              <a:rPr lang="fr-CA" dirty="0"/>
              <a:t>54 </a:t>
            </a:r>
            <a:r>
              <a:rPr lang="fr-CA" dirty="0" smtClean="0"/>
              <a:t>%.</a:t>
            </a:r>
            <a:endParaRPr lang="en-US" sz="2400" dirty="0"/>
          </a:p>
          <a:p>
            <a:pPr marL="971550" lvl="1" indent="-514350">
              <a:buFont typeface="+mj-lt"/>
              <a:buAutoNum type="alphaLcParenR"/>
              <a:defRPr/>
            </a:pPr>
            <a:r>
              <a:rPr lang="fr-CA" dirty="0"/>
              <a:t>92 %.</a:t>
            </a:r>
            <a:endParaRPr lang="en-US" sz="2400" dirty="0"/>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0578" name="Title 4"/>
          <p:cNvSpPr>
            <a:spLocks noGrp="1"/>
          </p:cNvSpPr>
          <p:nvPr>
            <p:ph type="ctrTitle"/>
            <p:custDataLst>
              <p:tags r:id="rId1"/>
            </p:custDataLst>
          </p:nvPr>
        </p:nvSpPr>
        <p:spPr>
          <a:solidFill>
            <a:srgbClr val="C00000">
              <a:alpha val="59999"/>
            </a:srgbClr>
          </a:solidFill>
          <a:ln w="9525" cmpd="sng"/>
        </p:spPr>
        <p:txBody>
          <a:bodyPr/>
          <a:lstStyle/>
          <a:p>
            <a:pPr eaLnBrk="1" hangingPunct="1"/>
            <a:r>
              <a:rPr lang="fr-CA" smtClean="0"/>
              <a:t>Leçon 3 : Formation des conducteurs, partie 2</a:t>
            </a:r>
            <a:endParaRPr lang="en-US" smtClean="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82626" name="Title 1"/>
          <p:cNvSpPr>
            <a:spLocks noGrp="1"/>
          </p:cNvSpPr>
          <p:nvPr>
            <p:ph type="title"/>
            <p:custDataLst>
              <p:tags r:id="rId1"/>
            </p:custDataLst>
          </p:nvPr>
        </p:nvSpPr>
        <p:spPr/>
        <p:txBody>
          <a:bodyPr/>
          <a:lstStyle/>
          <a:p>
            <a:pPr eaLnBrk="1" hangingPunct="1">
              <a:lnSpc>
                <a:spcPts val="4575"/>
              </a:lnSpc>
            </a:pPr>
            <a:r>
              <a:rPr lang="fr-CA" sz="4800" smtClean="0"/>
              <a:t>Aperçu du module 3</a:t>
            </a:r>
            <a:endParaRPr lang="en-US" sz="2700" smtClean="0"/>
          </a:p>
        </p:txBody>
      </p:sp>
      <p:graphicFrame>
        <p:nvGraphicFramePr>
          <p:cNvPr id="4" name="Tableau 3"/>
          <p:cNvGraphicFramePr>
            <a:graphicFrameLocks noGrp="1"/>
          </p:cNvGraphicFramePr>
          <p:nvPr>
            <p:custDataLst>
              <p:tags r:id="rId2"/>
            </p:custDataLst>
          </p:nvPr>
        </p:nvGraphicFramePr>
        <p:xfrm>
          <a:off x="457200" y="1600200"/>
          <a:ext cx="8458200" cy="4876800"/>
        </p:xfrm>
        <a:graphic>
          <a:graphicData uri="http://schemas.openxmlformats.org/drawingml/2006/table">
            <a:tbl>
              <a:tblPr firstRow="1" bandRow="1">
                <a:tableStyleId>{3B4B98B0-60AC-42C2-AFA5-B58CD77FA1E5}</a:tableStyleId>
              </a:tblPr>
              <a:tblGrid>
                <a:gridCol w="2819400"/>
                <a:gridCol w="2819400"/>
                <a:gridCol w="2819400"/>
              </a:tblGrid>
              <a:tr h="4876800">
                <a:tc>
                  <a:txBody>
                    <a:bodyPr/>
                    <a:lstStyle/>
                    <a:p>
                      <a:r>
                        <a:rPr lang="fr-FR" sz="2000" dirty="0" smtClean="0">
                          <a:solidFill>
                            <a:srgbClr val="006600"/>
                          </a:solidFill>
                        </a:rPr>
                        <a:t>Introduction </a:t>
                      </a:r>
                    </a:p>
                    <a:p>
                      <a:pPr marL="0" indent="0">
                        <a:buFont typeface="Arial" pitchFamily="34" charset="0"/>
                        <a:buChar char="•"/>
                      </a:pPr>
                      <a:r>
                        <a:rPr lang="fr-FR" sz="1800" dirty="0" smtClean="0">
                          <a:solidFill>
                            <a:schemeClr val="tx2">
                              <a:lumMod val="75000"/>
                            </a:schemeClr>
                          </a:solidFill>
                        </a:rPr>
                        <a:t> Présentation du module</a:t>
                      </a:r>
                    </a:p>
                    <a:p>
                      <a:pPr marL="0" indent="0">
                        <a:buFont typeface="Arial" pitchFamily="34" charset="0"/>
                        <a:buChar char="•"/>
                      </a:pPr>
                      <a:r>
                        <a:rPr lang="fr-FR" sz="1800" dirty="0" smtClean="0">
                          <a:solidFill>
                            <a:schemeClr val="tx2">
                              <a:lumMod val="75000"/>
                            </a:schemeClr>
                          </a:solidFill>
                        </a:rPr>
                        <a:t> Sommeil, vigilance, bien-être et performance</a:t>
                      </a:r>
                    </a:p>
                    <a:p>
                      <a:endParaRPr lang="fr-FR" sz="1800" dirty="0" smtClean="0">
                        <a:solidFill>
                          <a:srgbClr val="006600"/>
                        </a:solidFill>
                      </a:endParaRPr>
                    </a:p>
                    <a:p>
                      <a:pPr>
                        <a:buFont typeface="Arial" pitchFamily="34" charset="0"/>
                        <a:buNone/>
                      </a:pPr>
                      <a:endParaRPr lang="en-US" sz="2400" dirty="0" smtClean="0"/>
                    </a:p>
                    <a:p>
                      <a:pPr>
                        <a:buFont typeface="Arial" pitchFamily="34" charset="0"/>
                        <a:buNone/>
                      </a:pPr>
                      <a:r>
                        <a:rPr lang="fr-FR" sz="2000" u="none" dirty="0" smtClean="0">
                          <a:solidFill>
                            <a:srgbClr val="006600"/>
                          </a:solidFill>
                        </a:rPr>
                        <a:t>Leçon 1 :</a:t>
                      </a:r>
                      <a:r>
                        <a:rPr lang="fr-FR" sz="2000" u="none" baseline="0" dirty="0" smtClean="0">
                          <a:solidFill>
                            <a:srgbClr val="006600"/>
                          </a:solidFill>
                        </a:rPr>
                        <a:t> </a:t>
                      </a:r>
                      <a:r>
                        <a:rPr lang="fr-FR" sz="2000" u="none" dirty="0" smtClean="0">
                          <a:solidFill>
                            <a:srgbClr val="006600"/>
                          </a:solidFill>
                        </a:rPr>
                        <a:t>Caractéristiques de la fatigue et des accidents dus à la fatigue</a:t>
                      </a:r>
                    </a:p>
                    <a:p>
                      <a:pPr marL="0" indent="0">
                        <a:buFont typeface="Arial" pitchFamily="34" charset="0"/>
                        <a:buChar char="•"/>
                      </a:pPr>
                      <a:r>
                        <a:rPr lang="fr-FR" sz="1800" u="none" dirty="0" smtClean="0">
                          <a:solidFill>
                            <a:schemeClr val="tx2">
                              <a:lumMod val="75000"/>
                            </a:schemeClr>
                          </a:solidFill>
                        </a:rPr>
                        <a:t> Définition de la fatigue</a:t>
                      </a:r>
                    </a:p>
                    <a:p>
                      <a:pPr marL="0" indent="0">
                        <a:buFont typeface="Arial" pitchFamily="34" charset="0"/>
                        <a:buChar char="•"/>
                      </a:pPr>
                      <a:r>
                        <a:rPr lang="fr-FR" sz="1800" u="none" dirty="0" smtClean="0">
                          <a:solidFill>
                            <a:schemeClr val="tx2">
                              <a:lumMod val="75000"/>
                            </a:schemeClr>
                          </a:solidFill>
                        </a:rPr>
                        <a:t> Caractéristiques de la fatigue</a:t>
                      </a:r>
                    </a:p>
                    <a:p>
                      <a:pPr marL="0" indent="0">
                        <a:buFont typeface="Arial" pitchFamily="34" charset="0"/>
                        <a:buChar char="•"/>
                      </a:pPr>
                      <a:r>
                        <a:rPr lang="fr-FR" sz="1800" u="none" dirty="0" smtClean="0">
                          <a:solidFill>
                            <a:schemeClr val="tx2">
                              <a:lumMod val="75000"/>
                            </a:schemeClr>
                          </a:solidFill>
                        </a:rPr>
                        <a:t> Accidents dus à la fatigue</a:t>
                      </a:r>
                    </a:p>
                  </a:txBody>
                  <a:tcPr marL="85134" marR="85134"/>
                </a:tc>
                <a:tc>
                  <a:txBody>
                    <a:bodyPr/>
                    <a:lstStyle/>
                    <a:p>
                      <a:r>
                        <a:rPr lang="fr-FR" sz="2000" u="none" dirty="0" smtClean="0">
                          <a:solidFill>
                            <a:srgbClr val="006600"/>
                          </a:solidFill>
                        </a:rPr>
                        <a:t>Leçon 2 : Le sommeil et les autres facteurs ayant un effet sur la vigilance</a:t>
                      </a:r>
                    </a:p>
                    <a:p>
                      <a:pPr marL="0" indent="0">
                        <a:buFont typeface="Arial" pitchFamily="34" charset="0"/>
                        <a:buChar char="•"/>
                      </a:pPr>
                      <a:r>
                        <a:rPr lang="fr-FR" sz="1800" u="none" dirty="0" smtClean="0">
                          <a:solidFill>
                            <a:schemeClr val="tx2">
                              <a:lumMod val="75000"/>
                            </a:schemeClr>
                          </a:solidFill>
                        </a:rPr>
                        <a:t> Définition du sommeil </a:t>
                      </a:r>
                    </a:p>
                    <a:p>
                      <a:pPr marL="0" indent="0">
                        <a:buFont typeface="Arial" pitchFamily="34" charset="0"/>
                        <a:buChar char="•"/>
                      </a:pPr>
                      <a:r>
                        <a:rPr lang="fr-FR" sz="1800" u="none" dirty="0" smtClean="0">
                          <a:solidFill>
                            <a:schemeClr val="tx2">
                              <a:lumMod val="75000"/>
                            </a:schemeClr>
                          </a:solidFill>
                        </a:rPr>
                        <a:t> Facteurs ayant un effet sur la vigilance et la performance</a:t>
                      </a:r>
                    </a:p>
                    <a:p>
                      <a:pPr marL="0" indent="0">
                        <a:buFont typeface="Arial" pitchFamily="34" charset="0"/>
                        <a:buChar char="•"/>
                      </a:pPr>
                      <a:r>
                        <a:rPr lang="fr-FR" sz="1800" u="none" dirty="0" smtClean="0">
                          <a:solidFill>
                            <a:schemeClr val="tx2">
                              <a:lumMod val="75000"/>
                            </a:schemeClr>
                          </a:solidFill>
                        </a:rPr>
                        <a:t> Différences individuelles en matière de sensibilité à la fatigue</a:t>
                      </a:r>
                    </a:p>
                    <a:p>
                      <a:pPr>
                        <a:buFont typeface="Arial" pitchFamily="34" charset="0"/>
                        <a:buNone/>
                      </a:pPr>
                      <a:endParaRPr lang="en-US" sz="2800" u="none" dirty="0" smtClean="0"/>
                    </a:p>
                    <a:p>
                      <a:r>
                        <a:rPr lang="fr-FR" sz="2000" u="sng" dirty="0" smtClean="0">
                          <a:solidFill>
                            <a:srgbClr val="006600"/>
                          </a:solidFill>
                        </a:rPr>
                        <a:t>Leçon 3 : Santé, bien-être, drogues et médicaments</a:t>
                      </a:r>
                    </a:p>
                    <a:p>
                      <a:pPr marL="0" indent="0">
                        <a:buFont typeface="Arial" pitchFamily="34" charset="0"/>
                        <a:buChar char="•"/>
                      </a:pPr>
                      <a:r>
                        <a:rPr lang="fr-FR" sz="1800" u="sng" dirty="0" smtClean="0">
                          <a:solidFill>
                            <a:schemeClr val="tx2">
                              <a:lumMod val="75000"/>
                            </a:schemeClr>
                          </a:solidFill>
                        </a:rPr>
                        <a:t> Santé et bien-être</a:t>
                      </a:r>
                    </a:p>
                    <a:p>
                      <a:pPr marL="0" indent="0">
                        <a:buFont typeface="Arial" pitchFamily="34" charset="0"/>
                        <a:buChar char="•"/>
                      </a:pPr>
                      <a:r>
                        <a:rPr lang="fr-FR" sz="1800" u="sng" dirty="0" smtClean="0">
                          <a:solidFill>
                            <a:schemeClr val="tx2">
                              <a:lumMod val="75000"/>
                            </a:schemeClr>
                          </a:solidFill>
                        </a:rPr>
                        <a:t> Drogues et médicaments</a:t>
                      </a:r>
                    </a:p>
                  </a:txBody>
                  <a:tcPr marL="85134" marR="85134"/>
                </a:tc>
                <a:tc>
                  <a:txBody>
                    <a:bodyPr/>
                    <a:lstStyle/>
                    <a:p>
                      <a:r>
                        <a:rPr lang="fr-FR" sz="2000" u="sng" dirty="0" smtClean="0">
                          <a:solidFill>
                            <a:srgbClr val="006600"/>
                          </a:solidFill>
                        </a:rPr>
                        <a:t>Leçon 4 : Vigilance et conduite d’un véhicule lourd</a:t>
                      </a:r>
                    </a:p>
                    <a:p>
                      <a:pPr marL="0" indent="0">
                        <a:buFont typeface="Arial" pitchFamily="34" charset="0"/>
                        <a:buChar char="•"/>
                      </a:pPr>
                      <a:r>
                        <a:rPr lang="fr-FR" sz="2000" u="sng" dirty="0" smtClean="0">
                          <a:solidFill>
                            <a:schemeClr val="tx2">
                              <a:lumMod val="75000"/>
                            </a:schemeClr>
                          </a:solidFill>
                        </a:rPr>
                        <a:t> </a:t>
                      </a:r>
                      <a:r>
                        <a:rPr lang="fr-FR" sz="1800" u="sng" dirty="0" smtClean="0">
                          <a:solidFill>
                            <a:schemeClr val="tx2">
                              <a:lumMod val="75000"/>
                            </a:schemeClr>
                          </a:solidFill>
                        </a:rPr>
                        <a:t>Amélioration du sommeil et de la vigilance</a:t>
                      </a:r>
                    </a:p>
                    <a:p>
                      <a:pPr marL="0" indent="0">
                        <a:buFont typeface="Arial" pitchFamily="34" charset="0"/>
                        <a:buChar char="•"/>
                      </a:pPr>
                      <a:r>
                        <a:rPr lang="fr-FR" sz="1800" u="sng" dirty="0" smtClean="0">
                          <a:solidFill>
                            <a:schemeClr val="tx2">
                              <a:lumMod val="75000"/>
                            </a:schemeClr>
                          </a:solidFill>
                        </a:rPr>
                        <a:t> Planification de l’horaire et heures de service</a:t>
                      </a:r>
                    </a:p>
                    <a:p>
                      <a:pPr marL="0" indent="0">
                        <a:buFont typeface="Arial" pitchFamily="34" charset="0"/>
                        <a:buChar char="•"/>
                      </a:pPr>
                      <a:r>
                        <a:rPr lang="fr-FR" sz="1800" u="sng" dirty="0" smtClean="0">
                          <a:solidFill>
                            <a:schemeClr val="tx2">
                              <a:lumMod val="75000"/>
                            </a:schemeClr>
                          </a:solidFill>
                        </a:rPr>
                        <a:t> Conduite en équipe</a:t>
                      </a:r>
                    </a:p>
                    <a:p>
                      <a:pPr>
                        <a:buFont typeface="Arial" pitchFamily="34" charset="0"/>
                        <a:buNone/>
                      </a:pPr>
                      <a:endParaRPr lang="en-US" sz="2400" u="sng" dirty="0" smtClean="0"/>
                    </a:p>
                    <a:p>
                      <a:r>
                        <a:rPr lang="fr-FR" sz="2000" u="sng" baseline="0" dirty="0" smtClean="0">
                          <a:solidFill>
                            <a:srgbClr val="006600"/>
                          </a:solidFill>
                        </a:rPr>
                        <a:t>Conclusion</a:t>
                      </a:r>
                    </a:p>
                    <a:p>
                      <a:pPr marL="0" indent="0">
                        <a:buFont typeface="Arial" pitchFamily="34" charset="0"/>
                        <a:buChar char="•"/>
                      </a:pPr>
                      <a:r>
                        <a:rPr lang="fr-FR" sz="1800" u="sng" baseline="0" dirty="0" smtClean="0">
                          <a:solidFill>
                            <a:schemeClr val="tx2">
                              <a:lumMod val="75000"/>
                            </a:schemeClr>
                          </a:solidFill>
                        </a:rPr>
                        <a:t> Révision</a:t>
                      </a:r>
                    </a:p>
                    <a:p>
                      <a:pPr marL="0" indent="0">
                        <a:buFont typeface="Arial" pitchFamily="34" charset="0"/>
                        <a:buChar char="•"/>
                      </a:pPr>
                      <a:r>
                        <a:rPr lang="fr-FR" sz="1800" u="sng" baseline="0" dirty="0" smtClean="0">
                          <a:solidFill>
                            <a:schemeClr val="tx2">
                              <a:lumMod val="75000"/>
                            </a:schemeClr>
                          </a:solidFill>
                        </a:rPr>
                        <a:t> Examen du module</a:t>
                      </a:r>
                    </a:p>
                  </a:txBody>
                  <a:tcPr marL="85134" marR="85134"/>
                </a:tc>
              </a:tr>
            </a:tbl>
          </a:graphicData>
        </a:graphic>
      </p:graphicFrame>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84674" name="Title 1"/>
          <p:cNvSpPr>
            <a:spLocks noGrp="1"/>
          </p:cNvSpPr>
          <p:nvPr>
            <p:ph type="title"/>
            <p:custDataLst>
              <p:tags r:id="rId1"/>
            </p:custDataLst>
          </p:nvPr>
        </p:nvSpPr>
        <p:spPr>
          <a:xfrm>
            <a:off x="457200" y="304800"/>
            <a:ext cx="8229600" cy="1143000"/>
          </a:xfrm>
        </p:spPr>
        <p:txBody>
          <a:bodyPr/>
          <a:lstStyle/>
          <a:p>
            <a:pPr>
              <a:lnSpc>
                <a:spcPts val="4575"/>
              </a:lnSpc>
            </a:pPr>
            <a:r>
              <a:rPr lang="fr-CA" sz="3600" smtClean="0"/>
              <a:t>Révision accélérée de la</a:t>
            </a:r>
            <a:br>
              <a:rPr lang="fr-CA" sz="3600" smtClean="0"/>
            </a:br>
            <a:r>
              <a:rPr lang="fr-CA" sz="3600" smtClean="0"/>
              <a:t>formation des conducteurs, partie 2</a:t>
            </a:r>
            <a:endParaRPr lang="en-US" sz="3600" smtClean="0"/>
          </a:p>
        </p:txBody>
      </p:sp>
      <p:sp>
        <p:nvSpPr>
          <p:cNvPr id="5" name="Content Placeholder 4"/>
          <p:cNvSpPr>
            <a:spLocks noGrp="1"/>
          </p:cNvSpPr>
          <p:nvPr>
            <p:ph idx="1"/>
            <p:custDataLst>
              <p:tags r:id="rId2"/>
            </p:custDataLst>
          </p:nvPr>
        </p:nvSpPr>
        <p:spPr>
          <a:xfrm>
            <a:off x="457200" y="1600200"/>
            <a:ext cx="8229600" cy="4800600"/>
          </a:xfrm>
        </p:spPr>
        <p:txBody>
          <a:bodyPr rtlCol="0">
            <a:normAutofit fontScale="92500" lnSpcReduction="20000"/>
          </a:bodyPr>
          <a:lstStyle/>
          <a:p>
            <a:pPr>
              <a:buFont typeface="Arial" pitchFamily="34" charset="0"/>
              <a:buChar char="•"/>
              <a:defRPr/>
            </a:pPr>
            <a:r>
              <a:rPr lang="fr-CA" dirty="0"/>
              <a:t>La </a:t>
            </a:r>
            <a:r>
              <a:rPr lang="fr-CA" dirty="0" smtClean="0"/>
              <a:t>leçon qui suit </a:t>
            </a:r>
            <a:r>
              <a:rPr lang="fr-CA" dirty="0"/>
              <a:t>présente toutes les diapositives de contenu des </a:t>
            </a:r>
            <a:r>
              <a:rPr lang="fr-CA" dirty="0" smtClean="0"/>
              <a:t>leçons 3 </a:t>
            </a:r>
            <a:r>
              <a:rPr lang="fr-CA" dirty="0"/>
              <a:t>et 4 </a:t>
            </a:r>
            <a:r>
              <a:rPr lang="fr-CA" dirty="0" smtClean="0"/>
              <a:t>et de </a:t>
            </a:r>
            <a:r>
              <a:rPr lang="fr-CA" dirty="0"/>
              <a:t>la </a:t>
            </a:r>
            <a:r>
              <a:rPr lang="fr-CA" dirty="0" smtClean="0"/>
              <a:t>conclusion du module 3 (« Formation des conducteurs »).  </a:t>
            </a:r>
            <a:endParaRPr lang="en-US" sz="2800" dirty="0" smtClean="0"/>
          </a:p>
          <a:p>
            <a:pPr>
              <a:buFont typeface="Arial" pitchFamily="34" charset="0"/>
              <a:buChar char="•"/>
              <a:defRPr/>
            </a:pPr>
            <a:r>
              <a:rPr lang="fr-CA" dirty="0" smtClean="0"/>
              <a:t>La narration est abrégée par rapport à l’originale. </a:t>
            </a:r>
            <a:endParaRPr lang="en-US" sz="2800" dirty="0" smtClean="0"/>
          </a:p>
          <a:p>
            <a:pPr>
              <a:buFont typeface="Arial" pitchFamily="34" charset="0"/>
              <a:buChar char="•"/>
              <a:defRPr/>
            </a:pPr>
            <a:r>
              <a:rPr lang="fr-CA" dirty="0" smtClean="0"/>
              <a:t>La leçon contient des observations générales sur le contenu de la formation et fournit des conseils pour un enseignement efficace. </a:t>
            </a:r>
            <a:endParaRPr lang="en-US" sz="2800" dirty="0" smtClean="0"/>
          </a:p>
          <a:p>
            <a:pPr>
              <a:buFont typeface="Arial" pitchFamily="34" charset="0"/>
              <a:buChar char="•"/>
              <a:defRPr/>
            </a:pPr>
            <a:r>
              <a:rPr lang="fr-CA" dirty="0" smtClean="0"/>
              <a:t>Évaluations :</a:t>
            </a:r>
            <a:endParaRPr lang="en-US" sz="2800" dirty="0" smtClean="0"/>
          </a:p>
          <a:p>
            <a:pPr lvl="1">
              <a:buFont typeface="Arial" pitchFamily="34" charset="0"/>
              <a:buChar char="–"/>
              <a:defRPr/>
            </a:pPr>
            <a:r>
              <a:rPr lang="fr-CA" dirty="0" smtClean="0"/>
              <a:t>Cette leçon se termine par un questionnaire de            5 questions.</a:t>
            </a:r>
            <a:endParaRPr lang="en-US" sz="2400" dirty="0" smtClean="0"/>
          </a:p>
          <a:p>
            <a:pPr lvl="1">
              <a:buFont typeface="Arial" pitchFamily="34" charset="0"/>
              <a:buChar char="–"/>
              <a:defRPr/>
            </a:pPr>
            <a:r>
              <a:rPr lang="fr-CA" dirty="0" smtClean="0"/>
              <a:t>L’examen final inclut des questions sur le contenu du module 3.</a:t>
            </a:r>
            <a:endParaRPr lang="en-US" sz="2400" dirty="0"/>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mage2.jpg"/>
          <p:cNvPicPr>
            <a:picLocks noChangeAspect="1"/>
          </p:cNvPicPr>
          <p:nvPr/>
        </p:nvPicPr>
        <p:blipFill>
          <a:blip r:embed="rId5" cstate="print"/>
          <a:stretch>
            <a:fillRect/>
          </a:stretch>
        </p:blipFill>
        <p:spPr>
          <a:xfrm>
            <a:off x="0" y="0"/>
            <a:ext cx="9144000" cy="6858000"/>
          </a:xfrm>
          <a:prstGeom prst="rect">
            <a:avLst/>
          </a:prstGeom>
        </p:spPr>
      </p:pic>
      <p:sp>
        <p:nvSpPr>
          <p:cNvPr id="6" name="Slide Number Placeholder 5"/>
          <p:cNvSpPr>
            <a:spLocks noGrp="1"/>
          </p:cNvSpPr>
          <p:nvPr>
            <p:ph type="sldNum" sz="quarter" idx="11"/>
            <p:custDataLst>
              <p:tags r:id="rId1"/>
            </p:custDataLst>
          </p:nvPr>
        </p:nvSpPr>
        <p:spPr/>
        <p:txBody>
          <a:bodyPr/>
          <a:lstStyle/>
          <a:p>
            <a:pPr>
              <a:defRPr/>
            </a:pPr>
            <a:fld id="{A4A28231-99E0-4863-9261-AFE8FDFBEFB2}" type="slidenum">
              <a:rPr lang="en-US" smtClean="0"/>
              <a:pPr>
                <a:defRPr/>
              </a:pPr>
              <a:t>127</a:t>
            </a:fld>
            <a:endParaRPr lang="en-US" dirty="0"/>
          </a:p>
        </p:txBody>
      </p:sp>
      <p:sp>
        <p:nvSpPr>
          <p:cNvPr id="5" name="Rectangle 4"/>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6721" name="Title 4"/>
          <p:cNvSpPr>
            <a:spLocks noGrp="1"/>
          </p:cNvSpPr>
          <p:nvPr>
            <p:ph type="ctrTitle"/>
            <p:custDataLst>
              <p:tags r:id="rId2"/>
            </p:custDataLst>
          </p:nvPr>
        </p:nvSpPr>
        <p:spPr>
          <a:solidFill>
            <a:srgbClr val="C00000">
              <a:alpha val="59999"/>
            </a:srgbClr>
          </a:solidFill>
          <a:ln w="9525" cmpd="sng"/>
        </p:spPr>
        <p:txBody>
          <a:bodyPr/>
          <a:lstStyle/>
          <a:p>
            <a:r>
              <a:rPr lang="fr-CA" dirty="0" smtClean="0"/>
              <a:t>Leçon 3 du module 3 : Santé, bien-être,</a:t>
            </a:r>
            <a:br>
              <a:rPr lang="fr-CA" dirty="0" smtClean="0"/>
            </a:br>
            <a:r>
              <a:rPr lang="fr-CA" dirty="0" smtClean="0"/>
              <a:t> drogues et médicaments</a:t>
            </a:r>
            <a:endParaRPr lang="en-US" dirty="0"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fr-CA" sz="4800" dirty="0"/>
              <a:t>Santé et bien-être</a:t>
            </a:r>
            <a:r>
              <a:rPr lang="en-US" dirty="0" smtClean="0"/>
              <a:t/>
            </a:r>
            <a:br>
              <a:rPr lang="en-US" dirty="0" smtClean="0"/>
            </a:br>
            <a:endParaRPr lang="en-US" dirty="0"/>
          </a:p>
        </p:txBody>
      </p:sp>
      <p:sp>
        <p:nvSpPr>
          <p:cNvPr id="3" name="Content Placeholder 2"/>
          <p:cNvSpPr>
            <a:spLocks noGrp="1"/>
          </p:cNvSpPr>
          <p:nvPr>
            <p:ph idx="1"/>
            <p:custDataLst>
              <p:tags r:id="rId2"/>
            </p:custDataLst>
          </p:nvPr>
        </p:nvSpPr>
        <p:spPr/>
        <p:txBody>
          <a:bodyPr rtlCol="0">
            <a:normAutofit fontScale="85000" lnSpcReduction="20000"/>
          </a:bodyPr>
          <a:lstStyle/>
          <a:p>
            <a:pPr marL="0" indent="0">
              <a:buFont typeface="Arial" pitchFamily="34" charset="0"/>
              <a:buNone/>
              <a:defRPr/>
            </a:pPr>
            <a:r>
              <a:rPr lang="fr-CA" u="sng" dirty="0" smtClean="0"/>
              <a:t>Sujets :</a:t>
            </a:r>
            <a:endParaRPr lang="en-US" dirty="0" smtClean="0"/>
          </a:p>
          <a:p>
            <a:pPr>
              <a:buFont typeface="Arial" pitchFamily="34" charset="0"/>
              <a:buChar char="•"/>
              <a:defRPr/>
            </a:pPr>
            <a:r>
              <a:rPr lang="fr-CA" dirty="0" smtClean="0"/>
              <a:t>Importance du bien-être</a:t>
            </a:r>
            <a:endParaRPr lang="en-US" dirty="0" smtClean="0"/>
          </a:p>
          <a:p>
            <a:pPr>
              <a:buFont typeface="Arial" pitchFamily="34" charset="0"/>
              <a:buChar char="•"/>
              <a:defRPr/>
            </a:pPr>
            <a:r>
              <a:rPr lang="fr-CA" dirty="0" smtClean="0"/>
              <a:t>Piliers du bien-être</a:t>
            </a:r>
            <a:endParaRPr lang="en-US" dirty="0" smtClean="0"/>
          </a:p>
          <a:p>
            <a:pPr>
              <a:buFont typeface="Arial" pitchFamily="34" charset="0"/>
              <a:buChar char="•"/>
              <a:defRPr/>
            </a:pPr>
            <a:r>
              <a:rPr lang="fr-CA" dirty="0" smtClean="0"/>
              <a:t>Régime alimentaire et nutrition</a:t>
            </a:r>
            <a:endParaRPr lang="en-US" dirty="0" smtClean="0"/>
          </a:p>
          <a:p>
            <a:pPr>
              <a:buFont typeface="Arial" pitchFamily="34" charset="0"/>
              <a:buChar char="•"/>
              <a:defRPr/>
            </a:pPr>
            <a:r>
              <a:rPr lang="fr-CA" dirty="0" smtClean="0"/>
              <a:t>Exercice</a:t>
            </a:r>
            <a:endParaRPr lang="en-US" dirty="0" smtClean="0"/>
          </a:p>
          <a:p>
            <a:pPr>
              <a:buFont typeface="Arial" pitchFamily="34" charset="0"/>
              <a:buChar char="•"/>
              <a:defRPr/>
            </a:pPr>
            <a:r>
              <a:rPr lang="fr-CA" dirty="0" smtClean="0"/>
              <a:t>Poids</a:t>
            </a:r>
            <a:endParaRPr lang="en-US" dirty="0" smtClean="0"/>
          </a:p>
          <a:p>
            <a:pPr>
              <a:buFont typeface="Arial" pitchFamily="34" charset="0"/>
              <a:buChar char="•"/>
              <a:defRPr/>
            </a:pPr>
            <a:r>
              <a:rPr lang="fr-CA" dirty="0" smtClean="0"/>
              <a:t>Tabac</a:t>
            </a:r>
            <a:endParaRPr lang="en-US" dirty="0" smtClean="0"/>
          </a:p>
          <a:p>
            <a:pPr>
              <a:buFont typeface="Arial" pitchFamily="34" charset="0"/>
              <a:buChar char="•"/>
              <a:defRPr/>
            </a:pPr>
            <a:r>
              <a:rPr lang="fr-CA" dirty="0" smtClean="0"/>
              <a:t>Stress</a:t>
            </a:r>
            <a:endParaRPr lang="en-US" dirty="0" smtClean="0"/>
          </a:p>
          <a:p>
            <a:pPr>
              <a:buFont typeface="Arial" pitchFamily="34" charset="0"/>
              <a:buChar char="•"/>
              <a:defRPr/>
            </a:pPr>
            <a:r>
              <a:rPr lang="fr-CA" dirty="0" smtClean="0"/>
              <a:t>Relations interpersonnelles</a:t>
            </a:r>
            <a:endParaRPr lang="en-US" dirty="0" smtClean="0"/>
          </a:p>
          <a:p>
            <a:pPr>
              <a:buFont typeface="Arial" pitchFamily="34" charset="0"/>
              <a:buChar char="•"/>
              <a:defRPr/>
            </a:pPr>
            <a:r>
              <a:rPr lang="fr-CA" dirty="0" smtClean="0"/>
              <a:t>Étapes du changement du comportement</a:t>
            </a:r>
            <a:endParaRPr lang="en-US" dirty="0"/>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Title 1"/>
          <p:cNvSpPr>
            <a:spLocks noGrp="1"/>
          </p:cNvSpPr>
          <p:nvPr>
            <p:ph type="title"/>
            <p:custDataLst>
              <p:tags r:id="rId1"/>
            </p:custDataLst>
          </p:nvPr>
        </p:nvSpPr>
        <p:spPr/>
        <p:txBody>
          <a:bodyPr/>
          <a:lstStyle/>
          <a:p>
            <a:pPr>
              <a:lnSpc>
                <a:spcPts val="4575"/>
              </a:lnSpc>
            </a:pPr>
            <a:r>
              <a:rPr lang="fr-CA" sz="4300" smtClean="0"/>
              <a:t>Santé et bien-être : pourquoi êtes-vous concerné par ces sujets?</a:t>
            </a:r>
            <a:endParaRPr lang="en-US" sz="4300" smtClean="0"/>
          </a:p>
        </p:txBody>
      </p:sp>
      <p:sp>
        <p:nvSpPr>
          <p:cNvPr id="3" name="Content Placeholder 2"/>
          <p:cNvSpPr>
            <a:spLocks noGrp="1"/>
          </p:cNvSpPr>
          <p:nvPr>
            <p:ph idx="1"/>
            <p:custDataLst>
              <p:tags r:id="rId2"/>
            </p:custDataLst>
          </p:nvPr>
        </p:nvSpPr>
        <p:spPr>
          <a:xfrm>
            <a:off x="457200" y="1600200"/>
            <a:ext cx="5562600" cy="4525963"/>
          </a:xfrm>
        </p:spPr>
        <p:txBody>
          <a:bodyPr rtlCol="0">
            <a:normAutofit fontScale="85000" lnSpcReduction="20000"/>
          </a:bodyPr>
          <a:lstStyle/>
          <a:p>
            <a:pPr>
              <a:buFont typeface="Arial" pitchFamily="34" charset="0"/>
              <a:buChar char="•"/>
              <a:defRPr/>
            </a:pPr>
            <a:r>
              <a:rPr lang="fr-CA" dirty="0" smtClean="0"/>
              <a:t>Votre santé influe :</a:t>
            </a:r>
            <a:endParaRPr lang="en-US" dirty="0" smtClean="0"/>
          </a:p>
          <a:p>
            <a:pPr lvl="1">
              <a:buFont typeface="Arial" pitchFamily="34" charset="0"/>
              <a:buChar char="–"/>
              <a:defRPr/>
            </a:pPr>
            <a:r>
              <a:rPr lang="fr-CA" dirty="0" smtClean="0"/>
              <a:t>sur votre mine et votre état psychologique.</a:t>
            </a:r>
            <a:r>
              <a:rPr lang="fr-CA" dirty="0" smtClean="0">
                <a:solidFill>
                  <a:srgbClr val="FF0000"/>
                </a:solidFill>
              </a:rPr>
              <a:t> </a:t>
            </a:r>
            <a:endParaRPr lang="en-US" dirty="0" smtClean="0">
              <a:solidFill>
                <a:srgbClr val="FF0000"/>
              </a:solidFill>
            </a:endParaRPr>
          </a:p>
          <a:p>
            <a:pPr lvl="1">
              <a:buFont typeface="Arial" pitchFamily="34" charset="0"/>
              <a:buChar char="–"/>
              <a:defRPr/>
            </a:pPr>
            <a:r>
              <a:rPr lang="fr-CA" dirty="0" smtClean="0"/>
              <a:t>sur votre vigilance et votre performance de conduite.</a:t>
            </a:r>
            <a:endParaRPr lang="en-US" dirty="0" smtClean="0"/>
          </a:p>
          <a:p>
            <a:pPr lvl="1">
              <a:buFont typeface="Arial" pitchFamily="34" charset="0"/>
              <a:buChar char="–"/>
              <a:defRPr/>
            </a:pPr>
            <a:r>
              <a:rPr lang="fr-CA" dirty="0" smtClean="0"/>
              <a:t>sur votre persistance au travail.</a:t>
            </a:r>
            <a:endParaRPr lang="en-US" dirty="0" smtClean="0"/>
          </a:p>
          <a:p>
            <a:pPr lvl="1">
              <a:buFont typeface="Arial" pitchFamily="34" charset="0"/>
              <a:buChar char="–"/>
              <a:defRPr/>
            </a:pPr>
            <a:r>
              <a:rPr lang="fr-CA" dirty="0" smtClean="0"/>
              <a:t>sur votre espérance de vie.</a:t>
            </a:r>
            <a:endParaRPr lang="en-US" dirty="0" smtClean="0"/>
          </a:p>
          <a:p>
            <a:pPr>
              <a:buFont typeface="Arial" pitchFamily="34" charset="0"/>
              <a:buChar char="•"/>
              <a:defRPr/>
            </a:pPr>
            <a:r>
              <a:rPr lang="fr-CA" dirty="0" smtClean="0"/>
              <a:t>Certains comportements nuisibles à la santé sont </a:t>
            </a:r>
            <a:r>
              <a:rPr lang="fr-CA" b="1" i="1" dirty="0" smtClean="0"/>
              <a:t>deux fois</a:t>
            </a:r>
            <a:r>
              <a:rPr lang="fr-CA" dirty="0" smtClean="0"/>
              <a:t> plus fréquents environ chez les conducteurs professionnels que dans l’ensemble de la population.</a:t>
            </a:r>
            <a:endParaRPr lang="en-US" dirty="0"/>
          </a:p>
        </p:txBody>
      </p:sp>
      <p:pic>
        <p:nvPicPr>
          <p:cNvPr id="290819" name="Picture 2"/>
          <p:cNvPicPr>
            <a:picLocks noChangeAspect="1" noChangeArrowheads="1"/>
          </p:cNvPicPr>
          <p:nvPr>
            <p:custDataLst>
              <p:tags r:id="rId3"/>
            </p:custDataLst>
          </p:nvPr>
        </p:nvPicPr>
        <p:blipFill>
          <a:blip r:embed="rId6" cstate="print"/>
          <a:srcRect/>
          <a:stretch>
            <a:fillRect/>
          </a:stretch>
        </p:blipFill>
        <p:spPr bwMode="auto">
          <a:xfrm>
            <a:off x="5692775" y="1706563"/>
            <a:ext cx="3070225" cy="203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a:defRPr/>
            </a:pPr>
            <a:r>
              <a:rPr lang="fr-CA" sz="4800" dirty="0" smtClean="0"/>
              <a:t>Responsabilités du formateur et exigences à son égard</a:t>
            </a:r>
            <a:endParaRPr lang="en-US" sz="4800" dirty="0"/>
          </a:p>
        </p:txBody>
      </p:sp>
      <p:sp>
        <p:nvSpPr>
          <p:cNvPr id="39939" name="Content Placeholder 2"/>
          <p:cNvSpPr>
            <a:spLocks noGrp="1"/>
          </p:cNvSpPr>
          <p:nvPr>
            <p:ph idx="1"/>
            <p:custDataLst>
              <p:tags r:id="rId2"/>
            </p:custDataLst>
          </p:nvPr>
        </p:nvSpPr>
        <p:spPr/>
        <p:txBody>
          <a:bodyPr/>
          <a:lstStyle/>
          <a:p>
            <a:pPr marL="0" indent="0">
              <a:buFont typeface="Arial" pitchFamily="34" charset="0"/>
              <a:buNone/>
              <a:defRPr/>
            </a:pPr>
            <a:r>
              <a:rPr lang="fr-CA" u="sng" dirty="0"/>
              <a:t>Sujets </a:t>
            </a:r>
            <a:r>
              <a:rPr lang="fr-CA" u="sng" dirty="0" smtClean="0"/>
              <a:t>:</a:t>
            </a:r>
            <a:r>
              <a:rPr lang="fr-CA" dirty="0" smtClean="0"/>
              <a:t> </a:t>
            </a:r>
            <a:endParaRPr lang="en-US" sz="2800" dirty="0"/>
          </a:p>
          <a:p>
            <a:pPr>
              <a:buFont typeface="Arial" pitchFamily="34" charset="0"/>
              <a:buChar char="•"/>
              <a:defRPr/>
            </a:pPr>
            <a:r>
              <a:rPr lang="fr-CA" dirty="0" smtClean="0"/>
              <a:t>Exigences :</a:t>
            </a:r>
            <a:endParaRPr lang="en-US" sz="2800" dirty="0"/>
          </a:p>
          <a:p>
            <a:pPr lvl="1">
              <a:buFont typeface="Arial" pitchFamily="34" charset="0"/>
              <a:buChar char="–"/>
              <a:defRPr/>
            </a:pPr>
            <a:r>
              <a:rPr lang="fr-CA" dirty="0" smtClean="0"/>
              <a:t>Expérience antérieure </a:t>
            </a:r>
            <a:r>
              <a:rPr lang="fr-CA" dirty="0"/>
              <a:t>et compétences </a:t>
            </a:r>
            <a:r>
              <a:rPr lang="fr-CA" dirty="0" smtClean="0"/>
              <a:t>générales</a:t>
            </a:r>
            <a:endParaRPr lang="en-US" sz="2400" dirty="0"/>
          </a:p>
          <a:p>
            <a:pPr lvl="1">
              <a:buFont typeface="Arial" pitchFamily="34" charset="0"/>
              <a:buChar char="–"/>
              <a:defRPr/>
            </a:pPr>
            <a:r>
              <a:rPr lang="fr-CA" dirty="0" smtClean="0"/>
              <a:t>Exigences particulières</a:t>
            </a:r>
            <a:endParaRPr lang="en-US" sz="2400" dirty="0"/>
          </a:p>
          <a:p>
            <a:pPr>
              <a:buFont typeface="Arial" pitchFamily="34" charset="0"/>
              <a:buChar char="•"/>
              <a:defRPr/>
            </a:pPr>
            <a:r>
              <a:rPr lang="fr-CA" dirty="0" smtClean="0"/>
              <a:t>Responsabilités</a:t>
            </a:r>
            <a:endParaRPr lang="en-US" dirty="0" smtClean="0">
              <a:solidFill>
                <a:srgbClr val="002060"/>
              </a:solidFill>
            </a:endParaRPr>
          </a:p>
          <a:p>
            <a:pPr>
              <a:buFont typeface="Arial" pitchFamily="34" charset="0"/>
              <a:buChar char="•"/>
              <a:defRPr/>
            </a:pPr>
            <a:endParaRPr lang="en-US" dirty="0" smtClean="0">
              <a:solidFill>
                <a:srgbClr val="002060"/>
              </a:solidFill>
            </a:endParaRPr>
          </a:p>
          <a:p>
            <a:pPr>
              <a:buFont typeface="Arial" pitchFamily="34" charset="0"/>
              <a:buNone/>
              <a:defRPr/>
            </a:pPr>
            <a:endParaRPr lang="en-US" dirty="0"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custDataLst>
              <p:tags r:id="rId1"/>
            </p:custDataLst>
          </p:nvPr>
        </p:nvSpPr>
        <p:spPr/>
        <p:txBody>
          <a:bodyPr/>
          <a:lstStyle/>
          <a:p>
            <a:pPr>
              <a:lnSpc>
                <a:spcPts val="4575"/>
              </a:lnSpc>
            </a:pPr>
            <a:r>
              <a:rPr lang="fr-CA" smtClean="0"/>
              <a:t>Piliers du bien-être</a:t>
            </a:r>
            <a:endParaRPr lang="en-US" smtClean="0"/>
          </a:p>
        </p:txBody>
      </p:sp>
      <p:grpSp>
        <p:nvGrpSpPr>
          <p:cNvPr id="292866" name="Group 9"/>
          <p:cNvGrpSpPr>
            <a:grpSpLocks/>
          </p:cNvGrpSpPr>
          <p:nvPr>
            <p:custDataLst>
              <p:tags r:id="rId2"/>
            </p:custDataLst>
          </p:nvPr>
        </p:nvGrpSpPr>
        <p:grpSpPr bwMode="auto">
          <a:xfrm>
            <a:off x="2214563" y="1676400"/>
            <a:ext cx="4795837" cy="4605338"/>
            <a:chOff x="2214563" y="1676400"/>
            <a:chExt cx="4795837" cy="4604732"/>
          </a:xfrm>
        </p:grpSpPr>
        <p:pic>
          <p:nvPicPr>
            <p:cNvPr id="292867" name="Picture 2"/>
            <p:cNvPicPr>
              <a:picLocks noChangeAspect="1" noChangeArrowheads="1"/>
            </p:cNvPicPr>
            <p:nvPr/>
          </p:nvPicPr>
          <p:blipFill>
            <a:blip r:embed="rId5" cstate="print"/>
            <a:srcRect/>
            <a:stretch>
              <a:fillRect/>
            </a:stretch>
          </p:blipFill>
          <p:spPr bwMode="auto">
            <a:xfrm>
              <a:off x="2214563" y="1676400"/>
              <a:ext cx="4795837" cy="4604732"/>
            </a:xfrm>
            <a:prstGeom prst="rect">
              <a:avLst/>
            </a:prstGeom>
            <a:noFill/>
            <a:ln w="9525">
              <a:noFill/>
              <a:miter lim="800000"/>
              <a:headEnd/>
              <a:tailEnd/>
            </a:ln>
          </p:spPr>
        </p:pic>
        <p:sp>
          <p:nvSpPr>
            <p:cNvPr id="292868" name="TextBox 11"/>
            <p:cNvSpPr txBox="1">
              <a:spLocks noChangeArrowheads="1"/>
            </p:cNvSpPr>
            <p:nvPr/>
          </p:nvSpPr>
          <p:spPr bwMode="auto">
            <a:xfrm>
              <a:off x="2920521" y="2309150"/>
              <a:ext cx="1295400" cy="523220"/>
            </a:xfrm>
            <a:prstGeom prst="rect">
              <a:avLst/>
            </a:prstGeom>
            <a:noFill/>
            <a:ln w="9525">
              <a:noFill/>
              <a:miter lim="800000"/>
              <a:headEnd/>
              <a:tailEnd/>
            </a:ln>
          </p:spPr>
          <p:txBody>
            <a:bodyPr>
              <a:spAutoFit/>
            </a:bodyPr>
            <a:lstStyle/>
            <a:p>
              <a:pPr algn="ctr"/>
              <a:r>
                <a:rPr lang="en-US" sz="1400" b="1">
                  <a:solidFill>
                    <a:schemeClr val="bg1"/>
                  </a:solidFill>
                </a:rPr>
                <a:t>Bonne alimentation</a:t>
              </a:r>
            </a:p>
          </p:txBody>
        </p:sp>
        <p:sp>
          <p:nvSpPr>
            <p:cNvPr id="292869" name="TextBox 12"/>
            <p:cNvSpPr txBox="1">
              <a:spLocks noChangeArrowheads="1"/>
            </p:cNvSpPr>
            <p:nvPr/>
          </p:nvSpPr>
          <p:spPr bwMode="auto">
            <a:xfrm>
              <a:off x="5194458" y="2351459"/>
              <a:ext cx="1295400" cy="338554"/>
            </a:xfrm>
            <a:prstGeom prst="rect">
              <a:avLst/>
            </a:prstGeom>
            <a:noFill/>
            <a:ln w="9525">
              <a:noFill/>
              <a:miter lim="800000"/>
              <a:headEnd/>
              <a:tailEnd/>
            </a:ln>
          </p:spPr>
          <p:txBody>
            <a:bodyPr>
              <a:spAutoFit/>
            </a:bodyPr>
            <a:lstStyle/>
            <a:p>
              <a:pPr algn="ctr"/>
              <a:r>
                <a:rPr lang="en-US" sz="1600" b="1">
                  <a:solidFill>
                    <a:schemeClr val="bg1"/>
                  </a:solidFill>
                </a:rPr>
                <a:t>Exercice</a:t>
              </a:r>
            </a:p>
          </p:txBody>
        </p:sp>
        <p:sp>
          <p:nvSpPr>
            <p:cNvPr id="292870" name="TextBox 13"/>
            <p:cNvSpPr txBox="1">
              <a:spLocks noChangeArrowheads="1"/>
            </p:cNvSpPr>
            <p:nvPr/>
          </p:nvSpPr>
          <p:spPr bwMode="auto">
            <a:xfrm>
              <a:off x="2385029" y="4106921"/>
              <a:ext cx="1295400" cy="584775"/>
            </a:xfrm>
            <a:prstGeom prst="rect">
              <a:avLst/>
            </a:prstGeom>
            <a:noFill/>
            <a:ln w="9525">
              <a:noFill/>
              <a:miter lim="800000"/>
              <a:headEnd/>
              <a:tailEnd/>
            </a:ln>
          </p:spPr>
          <p:txBody>
            <a:bodyPr>
              <a:spAutoFit/>
            </a:bodyPr>
            <a:lstStyle/>
            <a:p>
              <a:pPr algn="ctr"/>
              <a:r>
                <a:rPr lang="en-US" sz="1600" b="1">
                  <a:solidFill>
                    <a:schemeClr val="bg1"/>
                  </a:solidFill>
                </a:rPr>
                <a:t>Relations agr</a:t>
              </a:r>
              <a:r>
                <a:rPr lang="en-US" sz="1600" b="1">
                  <a:solidFill>
                    <a:schemeClr val="bg1"/>
                  </a:solidFill>
                  <a:cs typeface="Arial" charset="0"/>
                </a:rPr>
                <a:t>éables</a:t>
              </a:r>
              <a:endParaRPr lang="en-US" sz="1600" b="1">
                <a:solidFill>
                  <a:schemeClr val="bg1"/>
                </a:solidFill>
              </a:endParaRPr>
            </a:p>
          </p:txBody>
        </p:sp>
        <p:sp>
          <p:nvSpPr>
            <p:cNvPr id="292871" name="TextBox 14"/>
            <p:cNvSpPr txBox="1">
              <a:spLocks noChangeArrowheads="1"/>
            </p:cNvSpPr>
            <p:nvPr/>
          </p:nvSpPr>
          <p:spPr bwMode="auto">
            <a:xfrm>
              <a:off x="3773106" y="4940449"/>
              <a:ext cx="1600200" cy="738664"/>
            </a:xfrm>
            <a:prstGeom prst="rect">
              <a:avLst/>
            </a:prstGeom>
            <a:noFill/>
            <a:ln w="9525">
              <a:noFill/>
              <a:miter lim="800000"/>
              <a:headEnd/>
              <a:tailEnd/>
            </a:ln>
          </p:spPr>
          <p:txBody>
            <a:bodyPr>
              <a:spAutoFit/>
            </a:bodyPr>
            <a:lstStyle/>
            <a:p>
              <a:pPr algn="ctr"/>
              <a:r>
                <a:rPr lang="en-US" sz="1400" b="1">
                  <a:solidFill>
                    <a:schemeClr val="bg1"/>
                  </a:solidFill>
                </a:rPr>
                <a:t>Autres comportements favorables</a:t>
              </a:r>
            </a:p>
          </p:txBody>
        </p:sp>
        <p:sp>
          <p:nvSpPr>
            <p:cNvPr id="292872" name="TextBox 15"/>
            <p:cNvSpPr txBox="1">
              <a:spLocks noChangeArrowheads="1"/>
            </p:cNvSpPr>
            <p:nvPr/>
          </p:nvSpPr>
          <p:spPr bwMode="auto">
            <a:xfrm>
              <a:off x="5486400" y="4187896"/>
              <a:ext cx="1295400" cy="338554"/>
            </a:xfrm>
            <a:prstGeom prst="rect">
              <a:avLst/>
            </a:prstGeom>
            <a:noFill/>
            <a:ln w="9525">
              <a:noFill/>
              <a:miter lim="800000"/>
              <a:headEnd/>
              <a:tailEnd/>
            </a:ln>
          </p:spPr>
          <p:txBody>
            <a:bodyPr>
              <a:spAutoFit/>
            </a:bodyPr>
            <a:lstStyle/>
            <a:p>
              <a:pPr algn="ctr"/>
              <a:r>
                <a:rPr lang="en-US" sz="1600" b="1">
                  <a:solidFill>
                    <a:schemeClr val="bg1"/>
                  </a:solidFill>
                </a:rPr>
                <a:t>Sommeil</a:t>
              </a:r>
            </a:p>
          </p:txBody>
        </p:sp>
        <p:sp>
          <p:nvSpPr>
            <p:cNvPr id="292873" name="TextBox 16"/>
            <p:cNvSpPr txBox="1">
              <a:spLocks noChangeArrowheads="1"/>
            </p:cNvSpPr>
            <p:nvPr/>
          </p:nvSpPr>
          <p:spPr bwMode="auto">
            <a:xfrm>
              <a:off x="3959025" y="3524905"/>
              <a:ext cx="1295400" cy="400110"/>
            </a:xfrm>
            <a:prstGeom prst="rect">
              <a:avLst/>
            </a:prstGeom>
            <a:noFill/>
            <a:ln w="9525">
              <a:noFill/>
              <a:miter lim="800000"/>
              <a:headEnd/>
              <a:tailEnd/>
            </a:ln>
          </p:spPr>
          <p:txBody>
            <a:bodyPr>
              <a:spAutoFit/>
            </a:bodyPr>
            <a:lstStyle/>
            <a:p>
              <a:pPr algn="ctr"/>
              <a:r>
                <a:rPr lang="en-US" sz="2000" b="1">
                  <a:solidFill>
                    <a:schemeClr val="bg1"/>
                  </a:solidFill>
                </a:rPr>
                <a:t>BIEN-</a:t>
              </a:r>
              <a:r>
                <a:rPr lang="en-US" sz="2000" b="1">
                  <a:solidFill>
                    <a:schemeClr val="bg1"/>
                  </a:solidFill>
                  <a:cs typeface="Arial" charset="0"/>
                </a:rPr>
                <a:t>ÊTRE</a:t>
              </a:r>
              <a:endParaRPr lang="en-US" sz="2000" b="1">
                <a:solidFill>
                  <a:schemeClr val="bg1"/>
                </a:solidFill>
              </a:endParaRPr>
            </a:p>
          </p:txBody>
        </p:sp>
      </p:gr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Title 1"/>
          <p:cNvSpPr>
            <a:spLocks noGrp="1"/>
          </p:cNvSpPr>
          <p:nvPr>
            <p:ph type="title"/>
            <p:custDataLst>
              <p:tags r:id="rId1"/>
            </p:custDataLst>
          </p:nvPr>
        </p:nvSpPr>
        <p:spPr/>
        <p:txBody>
          <a:bodyPr/>
          <a:lstStyle/>
          <a:p>
            <a:pPr>
              <a:lnSpc>
                <a:spcPts val="4575"/>
              </a:lnSpc>
            </a:pPr>
            <a:r>
              <a:rPr lang="fr-CA" dirty="0" smtClean="0"/>
              <a:t>Régime alimentaire et nutrition (1 de 2)</a:t>
            </a:r>
            <a:endParaRPr lang="en-US" dirty="0" smtClean="0"/>
          </a:p>
        </p:txBody>
      </p:sp>
      <p:sp>
        <p:nvSpPr>
          <p:cNvPr id="3" name="Content Placeholder 2"/>
          <p:cNvSpPr>
            <a:spLocks noGrp="1"/>
          </p:cNvSpPr>
          <p:nvPr>
            <p:ph idx="1"/>
            <p:custDataLst>
              <p:tags r:id="rId2"/>
            </p:custDataLst>
          </p:nvPr>
        </p:nvSpPr>
        <p:spPr>
          <a:xfrm>
            <a:off x="457200" y="1600200"/>
            <a:ext cx="6096000" cy="4525963"/>
          </a:xfrm>
        </p:spPr>
        <p:txBody>
          <a:bodyPr rtlCol="0">
            <a:normAutofit fontScale="92500" lnSpcReduction="20000"/>
          </a:bodyPr>
          <a:lstStyle/>
          <a:p>
            <a:pPr>
              <a:buFont typeface="Arial" pitchFamily="34" charset="0"/>
              <a:buChar char="•"/>
              <a:defRPr/>
            </a:pPr>
            <a:r>
              <a:rPr lang="fr-CA" sz="2800" dirty="0" smtClean="0"/>
              <a:t>En général, les gens mangent trop, trop de gras et trop de sel.</a:t>
            </a:r>
            <a:endParaRPr lang="en-US" sz="2800" dirty="0" smtClean="0"/>
          </a:p>
          <a:p>
            <a:pPr>
              <a:buFont typeface="Arial" pitchFamily="34" charset="0"/>
              <a:buChar char="•"/>
              <a:defRPr/>
            </a:pPr>
            <a:r>
              <a:rPr lang="fr-CA" sz="2800" dirty="0" smtClean="0"/>
              <a:t>Les plats préférés des conducteurs sont le bifteck et les hamburgers. </a:t>
            </a:r>
            <a:endParaRPr lang="en-US" sz="2800" dirty="0" smtClean="0"/>
          </a:p>
          <a:p>
            <a:pPr>
              <a:buFont typeface="Arial" pitchFamily="34" charset="0"/>
              <a:buChar char="•"/>
              <a:defRPr/>
            </a:pPr>
            <a:r>
              <a:rPr lang="fr-CA" sz="2800" dirty="0" smtClean="0"/>
              <a:t>Les principales causes de décès sont</a:t>
            </a:r>
            <a:br>
              <a:rPr lang="fr-CA" sz="2800" dirty="0" smtClean="0"/>
            </a:br>
            <a:r>
              <a:rPr lang="fr-CA" sz="2800" dirty="0" smtClean="0"/>
              <a:t>associées à l’alimentation.</a:t>
            </a:r>
            <a:endParaRPr lang="en-US" sz="2800" dirty="0" smtClean="0"/>
          </a:p>
          <a:p>
            <a:pPr>
              <a:buFont typeface="Arial" pitchFamily="34" charset="0"/>
              <a:buChar char="•"/>
              <a:defRPr/>
            </a:pPr>
            <a:r>
              <a:rPr lang="fr-CA" sz="2800" dirty="0" smtClean="0"/>
              <a:t>De nombreux aliments transformés et la friture nuisent à la santé.</a:t>
            </a:r>
            <a:endParaRPr lang="en-US" sz="2800" dirty="0" smtClean="0"/>
          </a:p>
          <a:p>
            <a:pPr>
              <a:buFont typeface="Arial" pitchFamily="34" charset="0"/>
              <a:buChar char="•"/>
              <a:defRPr/>
            </a:pPr>
            <a:r>
              <a:rPr lang="fr-CA" sz="2800" u="sng" dirty="0" smtClean="0">
                <a:solidFill>
                  <a:srgbClr val="006600"/>
                </a:solidFill>
              </a:rPr>
              <a:t>Une nourriture saine comprend :</a:t>
            </a:r>
            <a:r>
              <a:rPr lang="fr-CA" sz="2800" dirty="0" smtClean="0">
                <a:solidFill>
                  <a:srgbClr val="006600"/>
                </a:solidFill>
              </a:rPr>
              <a:t> céréales, fruits, légumes, produits laitiers faibles en gras, viandes maigres, poissons, noix.</a:t>
            </a:r>
            <a:endParaRPr lang="en-US" sz="2800" dirty="0">
              <a:solidFill>
                <a:srgbClr val="00B050"/>
              </a:solidFill>
            </a:endParaRPr>
          </a:p>
        </p:txBody>
      </p:sp>
      <p:pic>
        <p:nvPicPr>
          <p:cNvPr id="294915" name="Picture 2"/>
          <p:cNvPicPr>
            <a:picLocks noChangeAspect="1" noChangeArrowheads="1"/>
          </p:cNvPicPr>
          <p:nvPr>
            <p:custDataLst>
              <p:tags r:id="rId3"/>
            </p:custDataLst>
          </p:nvPr>
        </p:nvPicPr>
        <p:blipFill>
          <a:blip r:embed="rId7" cstate="print"/>
          <a:srcRect/>
          <a:stretch>
            <a:fillRect/>
          </a:stretch>
        </p:blipFill>
        <p:spPr bwMode="auto">
          <a:xfrm>
            <a:off x="6332538" y="1677988"/>
            <a:ext cx="2638425" cy="1751012"/>
          </a:xfrm>
          <a:prstGeom prst="rect">
            <a:avLst/>
          </a:prstGeom>
          <a:noFill/>
          <a:ln w="9525">
            <a:noFill/>
            <a:miter lim="800000"/>
            <a:headEnd/>
            <a:tailEnd/>
          </a:ln>
        </p:spPr>
      </p:pic>
      <p:pic>
        <p:nvPicPr>
          <p:cNvPr id="294916" name="Picture 3"/>
          <p:cNvPicPr>
            <a:picLocks noChangeAspect="1" noChangeArrowheads="1"/>
          </p:cNvPicPr>
          <p:nvPr>
            <p:custDataLst>
              <p:tags r:id="rId4"/>
            </p:custDataLst>
          </p:nvPr>
        </p:nvPicPr>
        <p:blipFill>
          <a:blip r:embed="rId8" cstate="print"/>
          <a:srcRect/>
          <a:stretch>
            <a:fillRect/>
          </a:stretch>
        </p:blipFill>
        <p:spPr bwMode="auto">
          <a:xfrm>
            <a:off x="6672263" y="4495800"/>
            <a:ext cx="2301875" cy="152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itle 1"/>
          <p:cNvSpPr>
            <a:spLocks noGrp="1"/>
          </p:cNvSpPr>
          <p:nvPr>
            <p:ph type="title"/>
            <p:custDataLst>
              <p:tags r:id="rId1"/>
            </p:custDataLst>
          </p:nvPr>
        </p:nvSpPr>
        <p:spPr/>
        <p:txBody>
          <a:bodyPr/>
          <a:lstStyle/>
          <a:p>
            <a:pPr>
              <a:lnSpc>
                <a:spcPts val="4575"/>
              </a:lnSpc>
            </a:pPr>
            <a:r>
              <a:rPr lang="fr-CA" dirty="0" smtClean="0"/>
              <a:t>Régime alimentaire et nutrition (2 de 2)</a:t>
            </a:r>
            <a:endParaRPr lang="en-US" dirty="0" smtClean="0"/>
          </a:p>
        </p:txBody>
      </p:sp>
      <p:sp>
        <p:nvSpPr>
          <p:cNvPr id="162819" name="Content Placeholder 2"/>
          <p:cNvSpPr>
            <a:spLocks noGrp="1"/>
          </p:cNvSpPr>
          <p:nvPr>
            <p:ph idx="1"/>
            <p:custDataLst>
              <p:tags r:id="rId2"/>
            </p:custDataLst>
          </p:nvPr>
        </p:nvSpPr>
        <p:spPr>
          <a:xfrm>
            <a:off x="457200" y="1600200"/>
            <a:ext cx="6019800" cy="4525963"/>
          </a:xfrm>
        </p:spPr>
        <p:txBody>
          <a:bodyPr/>
          <a:lstStyle/>
          <a:p>
            <a:pPr marL="0" indent="0">
              <a:buFont typeface="Arial" pitchFamily="34" charset="0"/>
              <a:buNone/>
              <a:defRPr/>
            </a:pPr>
            <a:r>
              <a:rPr lang="fr-CA" sz="2500" u="sng" dirty="0" smtClean="0"/>
              <a:t>Objectifs simples :</a:t>
            </a:r>
            <a:endParaRPr lang="en-US" sz="2500" dirty="0" smtClean="0"/>
          </a:p>
          <a:p>
            <a:pPr>
              <a:buFont typeface="Arial" pitchFamily="34" charset="0"/>
              <a:buChar char="•"/>
              <a:defRPr/>
            </a:pPr>
            <a:r>
              <a:rPr lang="fr-CA" sz="2500" dirty="0" smtClean="0"/>
              <a:t>Mangez cinq portions de fruits ou de légumes chaque jour.</a:t>
            </a:r>
            <a:endParaRPr lang="en-US" sz="2500" dirty="0" smtClean="0"/>
          </a:p>
          <a:p>
            <a:pPr>
              <a:buFont typeface="Arial" pitchFamily="34" charset="0"/>
              <a:buChar char="•"/>
              <a:defRPr/>
            </a:pPr>
            <a:r>
              <a:rPr lang="fr-CA" sz="2500" dirty="0" smtClean="0"/>
              <a:t>Remplacez le mauvais gras (ex. : croustilles) par du bon gras (ex. : noix).</a:t>
            </a:r>
            <a:endParaRPr lang="en-US" sz="2500" dirty="0" smtClean="0"/>
          </a:p>
          <a:p>
            <a:pPr>
              <a:buFont typeface="Arial" pitchFamily="34" charset="0"/>
              <a:buChar char="•"/>
              <a:defRPr/>
            </a:pPr>
            <a:r>
              <a:rPr lang="fr-CA" sz="2500" dirty="0" smtClean="0"/>
              <a:t>Remplacez les mauvaises calories (ex. : sucreries, pommes de terre) par de bonnes calories (ex. : grains entiers).</a:t>
            </a:r>
            <a:endParaRPr lang="en-US" sz="2500" dirty="0" smtClean="0"/>
          </a:p>
          <a:p>
            <a:pPr>
              <a:buFont typeface="Arial" pitchFamily="34" charset="0"/>
              <a:buChar char="•"/>
              <a:defRPr/>
            </a:pPr>
            <a:r>
              <a:rPr lang="fr-CA" sz="2500" dirty="0" smtClean="0"/>
              <a:t>Buvez de l’eau plutôt que des boissons sucrées.</a:t>
            </a:r>
            <a:endParaRPr lang="en-US" sz="2500" dirty="0"/>
          </a:p>
        </p:txBody>
      </p:sp>
      <p:pic>
        <p:nvPicPr>
          <p:cNvPr id="296963" name="Picture 2"/>
          <p:cNvPicPr>
            <a:picLocks noChangeAspect="1" noChangeArrowheads="1"/>
          </p:cNvPicPr>
          <p:nvPr>
            <p:custDataLst>
              <p:tags r:id="rId3"/>
            </p:custDataLst>
          </p:nvPr>
        </p:nvPicPr>
        <p:blipFill>
          <a:blip r:embed="rId6" cstate="print"/>
          <a:srcRect/>
          <a:stretch>
            <a:fillRect/>
          </a:stretch>
        </p:blipFill>
        <p:spPr bwMode="auto">
          <a:xfrm>
            <a:off x="6602413" y="1981200"/>
            <a:ext cx="21336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p:cNvSpPr>
            <a:spLocks noGrp="1"/>
          </p:cNvSpPr>
          <p:nvPr>
            <p:ph type="title"/>
            <p:custDataLst>
              <p:tags r:id="rId1"/>
            </p:custDataLst>
          </p:nvPr>
        </p:nvSpPr>
        <p:spPr/>
        <p:txBody>
          <a:bodyPr/>
          <a:lstStyle/>
          <a:p>
            <a:pPr>
              <a:lnSpc>
                <a:spcPts val="4575"/>
              </a:lnSpc>
            </a:pPr>
            <a:r>
              <a:rPr lang="fr-CA" sz="5400" smtClean="0"/>
              <a:t>Exercice (1 de 2)</a:t>
            </a:r>
            <a:endParaRPr lang="en-US" sz="5400" smtClean="0"/>
          </a:p>
        </p:txBody>
      </p:sp>
      <p:sp>
        <p:nvSpPr>
          <p:cNvPr id="3" name="Content Placeholder 2"/>
          <p:cNvSpPr>
            <a:spLocks noGrp="1"/>
          </p:cNvSpPr>
          <p:nvPr>
            <p:ph idx="1"/>
            <p:custDataLst>
              <p:tags r:id="rId2"/>
            </p:custDataLst>
          </p:nvPr>
        </p:nvSpPr>
        <p:spPr>
          <a:xfrm>
            <a:off x="457200" y="1600200"/>
            <a:ext cx="6096000" cy="4876800"/>
          </a:xfrm>
        </p:spPr>
        <p:txBody>
          <a:bodyPr rtlCol="0">
            <a:normAutofit fontScale="77500" lnSpcReduction="20000"/>
          </a:bodyPr>
          <a:lstStyle/>
          <a:p>
            <a:pPr fontAlgn="auto">
              <a:spcAft>
                <a:spcPts val="0"/>
              </a:spcAft>
              <a:buFont typeface="Arial" pitchFamily="34" charset="0"/>
              <a:buChar char="•"/>
              <a:defRPr/>
            </a:pPr>
            <a:r>
              <a:rPr lang="fr-CA" dirty="0" smtClean="0"/>
              <a:t>Recommandations :</a:t>
            </a:r>
            <a:endParaRPr lang="en-US" sz="2800" dirty="0" smtClean="0"/>
          </a:p>
          <a:p>
            <a:pPr lvl="1" fontAlgn="auto">
              <a:spcAft>
                <a:spcPts val="0"/>
              </a:spcAft>
              <a:buFont typeface="Arial" pitchFamily="34" charset="0"/>
              <a:buChar char="–"/>
              <a:defRPr/>
            </a:pPr>
            <a:r>
              <a:rPr lang="fr-CA" dirty="0" smtClean="0"/>
              <a:t>2,5 heures par semaine d’exercices d’aérobie (ex. : marche rapide)</a:t>
            </a:r>
            <a:endParaRPr lang="en-US" sz="2400" dirty="0" smtClean="0"/>
          </a:p>
          <a:p>
            <a:pPr lvl="1" fontAlgn="auto">
              <a:spcAft>
                <a:spcPts val="0"/>
              </a:spcAft>
              <a:buFont typeface="Arial" pitchFamily="34" charset="0"/>
              <a:buChar char="–"/>
              <a:defRPr/>
            </a:pPr>
            <a:r>
              <a:rPr lang="fr-CA" dirty="0" smtClean="0"/>
              <a:t>Des exercices de renforcement musculaire</a:t>
            </a:r>
            <a:r>
              <a:rPr lang="fr-CA" b="1" dirty="0" smtClean="0"/>
              <a:t> </a:t>
            </a:r>
            <a:r>
              <a:rPr lang="fr-CA" dirty="0" smtClean="0"/>
              <a:t>deux fois par semaine (ex. : poids et haltères, extension des bras)</a:t>
            </a:r>
            <a:endParaRPr lang="en-US" sz="2400" dirty="0" smtClean="0"/>
          </a:p>
          <a:p>
            <a:pPr fontAlgn="auto">
              <a:spcAft>
                <a:spcPts val="0"/>
              </a:spcAft>
              <a:buFont typeface="Arial" pitchFamily="34" charset="0"/>
              <a:buChar char="•"/>
              <a:defRPr/>
            </a:pPr>
            <a:r>
              <a:rPr lang="fr-CA" dirty="0" smtClean="0"/>
              <a:t>Avantages :</a:t>
            </a:r>
            <a:endParaRPr lang="en-US" sz="2800" dirty="0" smtClean="0"/>
          </a:p>
          <a:p>
            <a:pPr lvl="1" fontAlgn="auto">
              <a:spcAft>
                <a:spcPts val="0"/>
              </a:spcAft>
              <a:buFont typeface="Arial" pitchFamily="34" charset="0"/>
              <a:buChar char="–"/>
              <a:defRPr/>
            </a:pPr>
            <a:r>
              <a:rPr lang="fr-CA" dirty="0" smtClean="0"/>
              <a:t>Amélioration de la digestion</a:t>
            </a:r>
            <a:endParaRPr lang="en-US" sz="2400" dirty="0" smtClean="0"/>
          </a:p>
          <a:p>
            <a:pPr lvl="1" fontAlgn="auto">
              <a:spcAft>
                <a:spcPts val="0"/>
              </a:spcAft>
              <a:buFont typeface="Arial" pitchFamily="34" charset="0"/>
              <a:buChar char="–"/>
              <a:defRPr/>
            </a:pPr>
            <a:r>
              <a:rPr lang="fr-CA" dirty="0" smtClean="0"/>
              <a:t>Perte de poids</a:t>
            </a:r>
            <a:endParaRPr lang="en-US" sz="2400" dirty="0" smtClean="0"/>
          </a:p>
          <a:p>
            <a:pPr lvl="1" fontAlgn="auto">
              <a:spcAft>
                <a:spcPts val="0"/>
              </a:spcAft>
              <a:buFont typeface="Arial" pitchFamily="34" charset="0"/>
              <a:buChar char="–"/>
              <a:defRPr/>
            </a:pPr>
            <a:r>
              <a:rPr lang="fr-CA" dirty="0" smtClean="0"/>
              <a:t>Augmentation du tonus musculaire, de la bonne humeur et de l’estime de soi</a:t>
            </a:r>
            <a:endParaRPr lang="en-US" sz="2400" dirty="0" smtClean="0"/>
          </a:p>
          <a:p>
            <a:pPr lvl="1" fontAlgn="auto">
              <a:spcAft>
                <a:spcPts val="0"/>
              </a:spcAft>
              <a:buFont typeface="Arial" pitchFamily="34" charset="0"/>
              <a:buChar char="–"/>
              <a:defRPr/>
            </a:pPr>
            <a:r>
              <a:rPr lang="fr-CA" dirty="0" smtClean="0"/>
              <a:t>Diminution du stress</a:t>
            </a:r>
            <a:endParaRPr lang="en-US" sz="2400" dirty="0" smtClean="0"/>
          </a:p>
          <a:p>
            <a:pPr lvl="1" fontAlgn="auto">
              <a:spcAft>
                <a:spcPts val="0"/>
              </a:spcAft>
              <a:buFont typeface="Arial" pitchFamily="34" charset="0"/>
              <a:buChar char="–"/>
              <a:defRPr/>
            </a:pPr>
            <a:r>
              <a:rPr lang="fr-CA" dirty="0" smtClean="0"/>
              <a:t>Amélioration du sommeil (si l’exercice est fait plus de trois heures avant le coucher)</a:t>
            </a:r>
            <a:endParaRPr lang="en-US" sz="2400" dirty="0" smtClean="0"/>
          </a:p>
          <a:p>
            <a:pPr lvl="1" fontAlgn="auto">
              <a:spcAft>
                <a:spcPts val="0"/>
              </a:spcAft>
              <a:buFont typeface="Arial" pitchFamily="34" charset="0"/>
              <a:buChar char="–"/>
              <a:defRPr/>
            </a:pPr>
            <a:r>
              <a:rPr lang="fr-CA" dirty="0" smtClean="0"/>
              <a:t>Réduction des risques de maladie</a:t>
            </a:r>
            <a:endParaRPr lang="en-US" dirty="0"/>
          </a:p>
        </p:txBody>
      </p:sp>
      <p:pic>
        <p:nvPicPr>
          <p:cNvPr id="299011" name="Picture 2"/>
          <p:cNvPicPr>
            <a:picLocks noChangeAspect="1" noChangeArrowheads="1"/>
          </p:cNvPicPr>
          <p:nvPr>
            <p:custDataLst>
              <p:tags r:id="rId3"/>
            </p:custDataLst>
          </p:nvPr>
        </p:nvPicPr>
        <p:blipFill>
          <a:blip r:embed="rId6" cstate="print"/>
          <a:srcRect/>
          <a:stretch>
            <a:fillRect/>
          </a:stretch>
        </p:blipFill>
        <p:spPr bwMode="auto">
          <a:xfrm>
            <a:off x="6705600" y="2209800"/>
            <a:ext cx="1976438" cy="2960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custDataLst>
              <p:tags r:id="rId1"/>
            </p:custDataLst>
          </p:nvPr>
        </p:nvSpPr>
        <p:spPr/>
        <p:txBody>
          <a:bodyPr/>
          <a:lstStyle/>
          <a:p>
            <a:pPr>
              <a:lnSpc>
                <a:spcPts val="4575"/>
              </a:lnSpc>
            </a:pPr>
            <a:r>
              <a:rPr lang="fr-CA" sz="5400" smtClean="0"/>
              <a:t>Exercice (2 de 2)</a:t>
            </a:r>
            <a:endParaRPr lang="en-US" sz="5400" smtClean="0"/>
          </a:p>
        </p:txBody>
      </p:sp>
      <p:sp>
        <p:nvSpPr>
          <p:cNvPr id="3" name="Content Placeholder 2"/>
          <p:cNvSpPr>
            <a:spLocks noGrp="1"/>
          </p:cNvSpPr>
          <p:nvPr>
            <p:ph idx="1"/>
            <p:custDataLst>
              <p:tags r:id="rId2"/>
            </p:custDataLst>
          </p:nvPr>
        </p:nvSpPr>
        <p:spPr>
          <a:xfrm>
            <a:off x="457200" y="1600200"/>
            <a:ext cx="5715000" cy="4525963"/>
          </a:xfrm>
        </p:spPr>
        <p:txBody>
          <a:bodyPr rtlCol="0">
            <a:normAutofit fontScale="77500" lnSpcReduction="20000"/>
          </a:bodyPr>
          <a:lstStyle/>
          <a:p>
            <a:pPr marL="0" indent="0">
              <a:buFont typeface="Arial" pitchFamily="34" charset="0"/>
              <a:buNone/>
              <a:defRPr/>
            </a:pPr>
            <a:r>
              <a:rPr lang="fr-CA" u="sng" dirty="0" smtClean="0"/>
              <a:t>Stratégies :</a:t>
            </a:r>
            <a:endParaRPr lang="en-US" dirty="0" smtClean="0"/>
          </a:p>
          <a:p>
            <a:pPr>
              <a:buFont typeface="Arial" pitchFamily="34" charset="0"/>
              <a:buChar char="•"/>
              <a:defRPr/>
            </a:pPr>
            <a:r>
              <a:rPr lang="fr-CA" dirty="0" smtClean="0"/>
              <a:t>Marchez 10 minutes, au moins 2 fois par jour.</a:t>
            </a:r>
            <a:endParaRPr lang="en-US" dirty="0" smtClean="0"/>
          </a:p>
          <a:p>
            <a:pPr>
              <a:buFont typeface="Arial" pitchFamily="34" charset="0"/>
              <a:buChar char="•"/>
              <a:defRPr/>
            </a:pPr>
            <a:r>
              <a:rPr lang="fr-CA" dirty="0" smtClean="0"/>
              <a:t>Faites des exercices plus énergiques les fins de semaine. </a:t>
            </a:r>
            <a:endParaRPr lang="en-US" dirty="0" smtClean="0"/>
          </a:p>
          <a:p>
            <a:pPr>
              <a:buFont typeface="Arial" pitchFamily="34" charset="0"/>
              <a:buChar char="•"/>
              <a:defRPr/>
            </a:pPr>
            <a:r>
              <a:rPr lang="fr-CA" dirty="0" smtClean="0"/>
              <a:t>Apportez en voyage votre matériel d’exercice.</a:t>
            </a:r>
            <a:endParaRPr lang="en-US" dirty="0" smtClean="0"/>
          </a:p>
          <a:p>
            <a:pPr>
              <a:buFont typeface="Arial" pitchFamily="34" charset="0"/>
              <a:buChar char="•"/>
              <a:defRPr/>
            </a:pPr>
            <a:r>
              <a:rPr lang="fr-CA" dirty="0" smtClean="0"/>
              <a:t>Tenez un registre de vos exercices.</a:t>
            </a:r>
            <a:endParaRPr lang="en-US" dirty="0" smtClean="0"/>
          </a:p>
          <a:p>
            <a:pPr>
              <a:buFont typeface="Arial" pitchFamily="34" charset="0"/>
              <a:buChar char="•"/>
              <a:defRPr/>
            </a:pPr>
            <a:r>
              <a:rPr lang="fr-CA" dirty="0" smtClean="0"/>
              <a:t>Fixez-vous des objectifs quotidiens et hebdomadaires.</a:t>
            </a:r>
            <a:endParaRPr lang="en-US" dirty="0" smtClean="0"/>
          </a:p>
          <a:p>
            <a:pPr>
              <a:buFont typeface="Arial" pitchFamily="34" charset="0"/>
              <a:buChar char="•"/>
              <a:defRPr/>
            </a:pPr>
            <a:r>
              <a:rPr lang="fr-CA" dirty="0" smtClean="0"/>
              <a:t>Trouvez ce que vous aimez et faites-le.</a:t>
            </a:r>
            <a:endParaRPr lang="en-US" dirty="0"/>
          </a:p>
        </p:txBody>
      </p:sp>
      <p:pic>
        <p:nvPicPr>
          <p:cNvPr id="301059" name="Picture 2"/>
          <p:cNvPicPr>
            <a:picLocks noChangeAspect="1" noChangeArrowheads="1"/>
          </p:cNvPicPr>
          <p:nvPr>
            <p:custDataLst>
              <p:tags r:id="rId3"/>
            </p:custDataLst>
          </p:nvPr>
        </p:nvPicPr>
        <p:blipFill>
          <a:blip r:embed="rId7" cstate="print"/>
          <a:srcRect/>
          <a:stretch>
            <a:fillRect/>
          </a:stretch>
        </p:blipFill>
        <p:spPr bwMode="auto">
          <a:xfrm>
            <a:off x="6248400" y="1981200"/>
            <a:ext cx="2767013" cy="1835150"/>
          </a:xfrm>
          <a:prstGeom prst="rect">
            <a:avLst/>
          </a:prstGeom>
          <a:noFill/>
          <a:ln w="9525">
            <a:noFill/>
            <a:miter lim="800000"/>
            <a:headEnd/>
            <a:tailEnd/>
          </a:ln>
        </p:spPr>
      </p:pic>
      <p:pic>
        <p:nvPicPr>
          <p:cNvPr id="301060" name="Picture 2" descr="C:\Users\Leslie\AppData\Local\Microsoft\Windows\Temporary Internet Files\Content.IE5\ZL9N0XT9\MP900411746[1].jpg"/>
          <p:cNvPicPr>
            <a:picLocks noChangeAspect="1" noChangeArrowheads="1"/>
          </p:cNvPicPr>
          <p:nvPr>
            <p:custDataLst>
              <p:tags r:id="rId4"/>
            </p:custDataLst>
          </p:nvPr>
        </p:nvPicPr>
        <p:blipFill>
          <a:blip r:embed="rId8" cstate="print"/>
          <a:srcRect/>
          <a:stretch>
            <a:fillRect/>
          </a:stretch>
        </p:blipFill>
        <p:spPr bwMode="auto">
          <a:xfrm>
            <a:off x="6477000" y="4038600"/>
            <a:ext cx="25146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custDataLst>
              <p:tags r:id="rId1"/>
            </p:custDataLst>
          </p:nvPr>
        </p:nvSpPr>
        <p:spPr/>
        <p:txBody>
          <a:bodyPr/>
          <a:lstStyle/>
          <a:p>
            <a:pPr>
              <a:lnSpc>
                <a:spcPts val="4575"/>
              </a:lnSpc>
            </a:pPr>
            <a:r>
              <a:rPr lang="fr-CA" sz="5400" smtClean="0"/>
              <a:t>Poids</a:t>
            </a:r>
            <a:endParaRPr lang="en-US" sz="5400" smtClean="0"/>
          </a:p>
        </p:txBody>
      </p:sp>
      <p:sp>
        <p:nvSpPr>
          <p:cNvPr id="303106" name="Content Placeholder 2"/>
          <p:cNvSpPr>
            <a:spLocks noGrp="1"/>
          </p:cNvSpPr>
          <p:nvPr>
            <p:ph idx="1"/>
            <p:custDataLst>
              <p:tags r:id="rId2"/>
            </p:custDataLst>
          </p:nvPr>
        </p:nvSpPr>
        <p:spPr>
          <a:xfrm>
            <a:off x="533400" y="1463675"/>
            <a:ext cx="8229600" cy="4525963"/>
          </a:xfrm>
        </p:spPr>
        <p:txBody>
          <a:bodyPr/>
          <a:lstStyle/>
          <a:p>
            <a:r>
              <a:rPr lang="fr-CA" sz="2300" dirty="0" smtClean="0"/>
              <a:t>Conducteurs :</a:t>
            </a:r>
            <a:endParaRPr lang="en-US" sz="2300" dirty="0" smtClean="0"/>
          </a:p>
          <a:p>
            <a:pPr lvl="1"/>
            <a:r>
              <a:rPr lang="fr-CA" sz="2100" dirty="0" smtClean="0"/>
              <a:t>Obésité : environ 50 %</a:t>
            </a:r>
            <a:endParaRPr lang="en-US" sz="2100" dirty="0" smtClean="0"/>
          </a:p>
          <a:p>
            <a:pPr lvl="1"/>
            <a:r>
              <a:rPr lang="fr-CA" sz="2100" dirty="0" smtClean="0"/>
              <a:t>Embonpoint : environ 25 %</a:t>
            </a:r>
            <a:endParaRPr lang="en-US" sz="2100" dirty="0" smtClean="0"/>
          </a:p>
          <a:p>
            <a:r>
              <a:rPr lang="fr-CA" sz="2300" dirty="0" smtClean="0"/>
              <a:t>Indice de masse corporelle (IMC) :</a:t>
            </a:r>
            <a:endParaRPr lang="en-US" sz="2300" dirty="0" smtClean="0"/>
          </a:p>
          <a:p>
            <a:pPr lvl="1"/>
            <a:r>
              <a:rPr lang="fr-CA" sz="2100" dirty="0" smtClean="0"/>
              <a:t>Poids (kg)/taille</a:t>
            </a:r>
            <a:r>
              <a:rPr lang="fr-CA" sz="2100" baseline="30000" dirty="0" smtClean="0"/>
              <a:t>2</a:t>
            </a:r>
            <a:r>
              <a:rPr lang="fr-CA" sz="2100" dirty="0" smtClean="0"/>
              <a:t> (m</a:t>
            </a:r>
            <a:r>
              <a:rPr lang="fr-CA" sz="2100" baseline="30000" dirty="0" smtClean="0"/>
              <a:t>2</a:t>
            </a:r>
            <a:r>
              <a:rPr lang="fr-CA" sz="2100" dirty="0" smtClean="0"/>
              <a:t>)</a:t>
            </a:r>
            <a:endParaRPr lang="en-US" sz="2100" dirty="0" smtClean="0"/>
          </a:p>
          <a:p>
            <a:pPr lvl="1"/>
            <a:r>
              <a:rPr lang="fr-CA" sz="2100" dirty="0" smtClean="0"/>
              <a:t>Échelle :</a:t>
            </a:r>
            <a:endParaRPr lang="en-US" sz="2100" dirty="0" smtClean="0"/>
          </a:p>
          <a:p>
            <a:pPr lvl="2"/>
            <a:r>
              <a:rPr lang="fr-CA" sz="1900" dirty="0" smtClean="0"/>
              <a:t>&lt; 25 = poids normal</a:t>
            </a:r>
            <a:endParaRPr lang="en-US" sz="1900" dirty="0" smtClean="0"/>
          </a:p>
          <a:p>
            <a:pPr lvl="2"/>
            <a:r>
              <a:rPr lang="fr-CA" sz="1900" dirty="0" smtClean="0"/>
              <a:t>25-30 = embonpoint</a:t>
            </a:r>
            <a:endParaRPr lang="en-US" sz="1900" dirty="0" smtClean="0"/>
          </a:p>
          <a:p>
            <a:pPr lvl="2"/>
            <a:r>
              <a:rPr lang="fr-CA" sz="1900" dirty="0" smtClean="0"/>
              <a:t>&gt; 30 = obésité</a:t>
            </a:r>
            <a:endParaRPr lang="en-US" sz="1900" dirty="0" smtClean="0"/>
          </a:p>
          <a:p>
            <a:r>
              <a:rPr lang="fr-CA" sz="2300" dirty="0" smtClean="0"/>
              <a:t>L’embonpoint et l’obésité augmentent les risques suivants : maladies du cœur, hypertension, diabète, AOS, autres maladies, et même certains cancers</a:t>
            </a:r>
            <a:endParaRPr lang="en-US" sz="2300" dirty="0" smtClean="0"/>
          </a:p>
          <a:p>
            <a:r>
              <a:rPr lang="fr-CA" sz="2300" dirty="0" smtClean="0"/>
              <a:t>Stratégies : alimentation équilibrée et exercice</a:t>
            </a:r>
            <a:endParaRPr lang="en-US" sz="2200" dirty="0" smtClean="0"/>
          </a:p>
        </p:txBody>
      </p:sp>
      <p:pic>
        <p:nvPicPr>
          <p:cNvPr id="303107" name="Picture 2"/>
          <p:cNvPicPr>
            <a:picLocks noChangeAspect="1" noChangeArrowheads="1"/>
          </p:cNvPicPr>
          <p:nvPr>
            <p:custDataLst>
              <p:tags r:id="rId3"/>
            </p:custDataLst>
          </p:nvPr>
        </p:nvPicPr>
        <p:blipFill>
          <a:blip r:embed="rId7" cstate="print"/>
          <a:srcRect/>
          <a:stretch>
            <a:fillRect/>
          </a:stretch>
        </p:blipFill>
        <p:spPr bwMode="auto">
          <a:xfrm>
            <a:off x="5257800" y="1524000"/>
            <a:ext cx="1890713" cy="1779588"/>
          </a:xfrm>
          <a:prstGeom prst="rect">
            <a:avLst/>
          </a:prstGeom>
          <a:noFill/>
          <a:ln w="9525">
            <a:noFill/>
            <a:miter lim="800000"/>
            <a:headEnd/>
            <a:tailEnd/>
          </a:ln>
        </p:spPr>
      </p:pic>
      <p:pic>
        <p:nvPicPr>
          <p:cNvPr id="303108" name="Picture 3"/>
          <p:cNvPicPr>
            <a:picLocks noChangeAspect="1" noChangeArrowheads="1"/>
          </p:cNvPicPr>
          <p:nvPr>
            <p:custDataLst>
              <p:tags r:id="rId4"/>
            </p:custDataLst>
          </p:nvPr>
        </p:nvPicPr>
        <p:blipFill>
          <a:blip r:embed="rId8" cstate="print"/>
          <a:srcRect/>
          <a:stretch>
            <a:fillRect/>
          </a:stretch>
        </p:blipFill>
        <p:spPr bwMode="auto">
          <a:xfrm>
            <a:off x="7239000" y="2895600"/>
            <a:ext cx="1570038" cy="2093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Title 1"/>
          <p:cNvSpPr>
            <a:spLocks noGrp="1"/>
          </p:cNvSpPr>
          <p:nvPr>
            <p:ph type="title"/>
            <p:custDataLst>
              <p:tags r:id="rId1"/>
            </p:custDataLst>
          </p:nvPr>
        </p:nvSpPr>
        <p:spPr/>
        <p:txBody>
          <a:bodyPr/>
          <a:lstStyle/>
          <a:p>
            <a:pPr>
              <a:lnSpc>
                <a:spcPts val="4575"/>
              </a:lnSpc>
            </a:pPr>
            <a:r>
              <a:rPr lang="fr-CA" smtClean="0"/>
              <a:t>Tabagisme</a:t>
            </a:r>
            <a:endParaRPr lang="en-US" smtClean="0"/>
          </a:p>
        </p:txBody>
      </p:sp>
      <p:sp>
        <p:nvSpPr>
          <p:cNvPr id="305154" name="Content Placeholder 2"/>
          <p:cNvSpPr>
            <a:spLocks noGrp="1"/>
          </p:cNvSpPr>
          <p:nvPr>
            <p:ph idx="1"/>
            <p:custDataLst>
              <p:tags r:id="rId2"/>
            </p:custDataLst>
          </p:nvPr>
        </p:nvSpPr>
        <p:spPr>
          <a:xfrm>
            <a:off x="457200" y="1447800"/>
            <a:ext cx="8205788" cy="4525963"/>
          </a:xfrm>
        </p:spPr>
        <p:txBody>
          <a:bodyPr/>
          <a:lstStyle/>
          <a:p>
            <a:r>
              <a:rPr lang="fr-CA" sz="2000" smtClean="0"/>
              <a:t>Le tabagisme est la principale cause évitable de maladie, de décès et d’invalidité. </a:t>
            </a:r>
            <a:endParaRPr lang="en-US" sz="2000" smtClean="0"/>
          </a:p>
          <a:p>
            <a:r>
              <a:rPr lang="fr-CA" sz="2000" smtClean="0"/>
              <a:t>Alors qu’environ 20 % des Américains fument, presque </a:t>
            </a:r>
            <a:r>
              <a:rPr lang="fr-CA" sz="2000" b="1" smtClean="0"/>
              <a:t>la moitié</a:t>
            </a:r>
            <a:r>
              <a:rPr lang="fr-CA" sz="2000" smtClean="0"/>
              <a:t> des conducteurs professionnels sont des fumeurs.</a:t>
            </a:r>
            <a:endParaRPr lang="en-US" sz="2000" smtClean="0"/>
          </a:p>
          <a:p>
            <a:r>
              <a:rPr lang="fr-CA" sz="2000" smtClean="0"/>
              <a:t>Fumer cause le cancer des poumons, les bronchopneumopathies chroniques obstructives, d’autres maladies pulmonaires et plusieurs autres problèmes de santé.</a:t>
            </a:r>
            <a:endParaRPr lang="en-US" sz="2000" smtClean="0"/>
          </a:p>
          <a:p>
            <a:r>
              <a:rPr lang="fr-CA" sz="2000" smtClean="0"/>
              <a:t>Il en coûte plus de 1 000 $ par an en frais médicaux pour chaque fumeur.</a:t>
            </a:r>
            <a:endParaRPr lang="en-US" sz="2000" smtClean="0"/>
          </a:p>
          <a:p>
            <a:r>
              <a:rPr lang="fr-CA" sz="2000" smtClean="0"/>
              <a:t>Le tabagisme réduit la circulation de l’oxygène au cerveau et aggrave l’AOS.</a:t>
            </a:r>
            <a:endParaRPr lang="en-US" sz="2000" smtClean="0"/>
          </a:p>
          <a:p>
            <a:r>
              <a:rPr lang="fr-CA" sz="2000" smtClean="0"/>
              <a:t>La stratégie : </a:t>
            </a:r>
            <a:r>
              <a:rPr lang="fr-CA" sz="2000" b="1" i="1" smtClean="0"/>
              <a:t>ARRÊTER DE FUMER!!</a:t>
            </a:r>
            <a:endParaRPr lang="en-US" sz="2000" smtClean="0"/>
          </a:p>
          <a:p>
            <a:pPr lvl="1"/>
            <a:r>
              <a:rPr lang="fr-CA" sz="1800" smtClean="0"/>
              <a:t>Voyez votre médecin.</a:t>
            </a:r>
            <a:endParaRPr lang="en-US" sz="1800" smtClean="0"/>
          </a:p>
          <a:p>
            <a:pPr lvl="1"/>
            <a:r>
              <a:rPr lang="fr-CA" sz="1800" smtClean="0"/>
              <a:t>Appelez la ligne j’Arrête (1 866 J’ARRÊTE).</a:t>
            </a:r>
            <a:endParaRPr lang="en-US" sz="1800" smtClean="0"/>
          </a:p>
          <a:p>
            <a:pPr lvl="1"/>
            <a:r>
              <a:rPr lang="fr-CA" sz="1800" smtClean="0"/>
              <a:t>Cliquez sur www.jarrete.qc.ca; www.hc-sc.gc.ca.</a:t>
            </a:r>
            <a:endParaRPr lang="en-US" sz="1800" smtClean="0"/>
          </a:p>
        </p:txBody>
      </p:sp>
      <p:pic>
        <p:nvPicPr>
          <p:cNvPr id="305155" name="Picture 3"/>
          <p:cNvPicPr>
            <a:picLocks noChangeAspect="1" noChangeArrowheads="1"/>
          </p:cNvPicPr>
          <p:nvPr>
            <p:custDataLst>
              <p:tags r:id="rId3"/>
            </p:custDataLst>
          </p:nvPr>
        </p:nvPicPr>
        <p:blipFill>
          <a:blip r:embed="rId8" cstate="print"/>
          <a:srcRect/>
          <a:stretch>
            <a:fillRect/>
          </a:stretch>
        </p:blipFill>
        <p:spPr bwMode="auto">
          <a:xfrm>
            <a:off x="5915025" y="4522788"/>
            <a:ext cx="2835275" cy="1497012"/>
          </a:xfrm>
          <a:prstGeom prst="rect">
            <a:avLst/>
          </a:prstGeom>
          <a:noFill/>
          <a:ln w="9525">
            <a:noFill/>
            <a:miter lim="800000"/>
            <a:headEnd/>
            <a:tailEnd/>
          </a:ln>
        </p:spPr>
      </p:pic>
      <p:cxnSp>
        <p:nvCxnSpPr>
          <p:cNvPr id="5" name="Straight Connector 4"/>
          <p:cNvCxnSpPr/>
          <p:nvPr>
            <p:custDataLst>
              <p:tags r:id="rId4"/>
            </p:custDataLst>
          </p:nvPr>
        </p:nvCxnSpPr>
        <p:spPr>
          <a:xfrm flipV="1">
            <a:off x="5943600" y="4724400"/>
            <a:ext cx="2819400" cy="1295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custDataLst>
              <p:tags r:id="rId5"/>
            </p:custDataLst>
          </p:nvPr>
        </p:nvCxnSpPr>
        <p:spPr>
          <a:xfrm>
            <a:off x="5943600" y="4724400"/>
            <a:ext cx="2819400" cy="1295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Title 1"/>
          <p:cNvSpPr>
            <a:spLocks noGrp="1"/>
          </p:cNvSpPr>
          <p:nvPr>
            <p:ph type="title"/>
            <p:custDataLst>
              <p:tags r:id="rId1"/>
            </p:custDataLst>
          </p:nvPr>
        </p:nvSpPr>
        <p:spPr/>
        <p:txBody>
          <a:bodyPr/>
          <a:lstStyle/>
          <a:p>
            <a:pPr>
              <a:lnSpc>
                <a:spcPts val="4575"/>
              </a:lnSpc>
            </a:pPr>
            <a:r>
              <a:rPr lang="fr-CA" smtClean="0"/>
              <a:t>Stress (1 de 2)</a:t>
            </a:r>
            <a:endParaRPr lang="en-US" smtClean="0"/>
          </a:p>
        </p:txBody>
      </p:sp>
      <p:sp>
        <p:nvSpPr>
          <p:cNvPr id="3" name="Content Placeholder 2"/>
          <p:cNvSpPr>
            <a:spLocks noGrp="1"/>
          </p:cNvSpPr>
          <p:nvPr>
            <p:ph idx="1"/>
            <p:custDataLst>
              <p:tags r:id="rId2"/>
            </p:custDataLst>
          </p:nvPr>
        </p:nvSpPr>
        <p:spPr/>
        <p:txBody>
          <a:bodyPr rtlCol="0">
            <a:normAutofit lnSpcReduction="10000"/>
          </a:bodyPr>
          <a:lstStyle/>
          <a:p>
            <a:pPr marL="0" indent="0">
              <a:buFont typeface="Arial" pitchFamily="34" charset="0"/>
              <a:buNone/>
              <a:defRPr/>
            </a:pPr>
            <a:r>
              <a:rPr lang="fr-CA" u="sng" dirty="0" smtClean="0"/>
              <a:t>Symptômes :</a:t>
            </a:r>
            <a:endParaRPr lang="en-US" dirty="0" smtClean="0"/>
          </a:p>
          <a:p>
            <a:pPr>
              <a:buFont typeface="Arial" pitchFamily="34" charset="0"/>
              <a:buChar char="•"/>
              <a:defRPr/>
            </a:pPr>
            <a:r>
              <a:rPr lang="fr-CA" dirty="0" smtClean="0"/>
              <a:t>Migraines</a:t>
            </a:r>
            <a:endParaRPr lang="en-US" dirty="0" smtClean="0"/>
          </a:p>
          <a:p>
            <a:pPr>
              <a:buFont typeface="Arial" pitchFamily="34" charset="0"/>
              <a:buChar char="•"/>
              <a:defRPr/>
            </a:pPr>
            <a:r>
              <a:rPr lang="fr-CA" dirty="0" smtClean="0"/>
              <a:t>Sommeil agité</a:t>
            </a:r>
            <a:endParaRPr lang="en-US" dirty="0" smtClean="0"/>
          </a:p>
          <a:p>
            <a:pPr>
              <a:buFont typeface="Arial" pitchFamily="34" charset="0"/>
              <a:buChar char="•"/>
              <a:defRPr/>
            </a:pPr>
            <a:r>
              <a:rPr lang="fr-CA" dirty="0" smtClean="0"/>
              <a:t>Difficulté à se concentrer</a:t>
            </a:r>
            <a:endParaRPr lang="en-US" dirty="0" smtClean="0"/>
          </a:p>
          <a:p>
            <a:pPr>
              <a:buFont typeface="Arial" pitchFamily="34" charset="0"/>
              <a:buChar char="•"/>
              <a:defRPr/>
            </a:pPr>
            <a:r>
              <a:rPr lang="fr-CA" dirty="0" smtClean="0"/>
              <a:t>Irritabilité</a:t>
            </a:r>
            <a:endParaRPr lang="en-US" dirty="0" smtClean="0"/>
          </a:p>
          <a:p>
            <a:pPr>
              <a:buFont typeface="Arial" pitchFamily="34" charset="0"/>
              <a:buChar char="•"/>
              <a:defRPr/>
            </a:pPr>
            <a:r>
              <a:rPr lang="fr-CA" dirty="0" smtClean="0"/>
              <a:t>Maux de ventre</a:t>
            </a:r>
            <a:endParaRPr lang="en-US" dirty="0" smtClean="0"/>
          </a:p>
          <a:p>
            <a:pPr>
              <a:buFont typeface="Arial" pitchFamily="34" charset="0"/>
              <a:buChar char="•"/>
              <a:defRPr/>
            </a:pPr>
            <a:r>
              <a:rPr lang="fr-CA" dirty="0" smtClean="0"/>
              <a:t>Insatisfaction au travail</a:t>
            </a:r>
            <a:endParaRPr lang="en-US" dirty="0" smtClean="0"/>
          </a:p>
          <a:p>
            <a:pPr>
              <a:buFont typeface="Arial" pitchFamily="34" charset="0"/>
              <a:buChar char="•"/>
              <a:defRPr/>
            </a:pPr>
            <a:r>
              <a:rPr lang="fr-CA" dirty="0" smtClean="0"/>
              <a:t>Déprime</a:t>
            </a:r>
            <a:endParaRPr lang="en-US" dirty="0"/>
          </a:p>
        </p:txBody>
      </p:sp>
      <p:pic>
        <p:nvPicPr>
          <p:cNvPr id="307203" name="Picture 1"/>
          <p:cNvPicPr>
            <a:picLocks noChangeAspect="1" noChangeArrowheads="1"/>
          </p:cNvPicPr>
          <p:nvPr>
            <p:custDataLst>
              <p:tags r:id="rId3"/>
            </p:custDataLst>
          </p:nvPr>
        </p:nvPicPr>
        <p:blipFill>
          <a:blip r:embed="rId7" cstate="print"/>
          <a:srcRect/>
          <a:stretch>
            <a:fillRect/>
          </a:stretch>
        </p:blipFill>
        <p:spPr bwMode="auto">
          <a:xfrm>
            <a:off x="5815013" y="1500188"/>
            <a:ext cx="3051175" cy="2290762"/>
          </a:xfrm>
          <a:prstGeom prst="rect">
            <a:avLst/>
          </a:prstGeom>
          <a:noFill/>
          <a:ln w="9525">
            <a:noFill/>
            <a:miter lim="800000"/>
            <a:headEnd/>
            <a:tailEnd/>
          </a:ln>
        </p:spPr>
      </p:pic>
      <p:pic>
        <p:nvPicPr>
          <p:cNvPr id="307204" name="Picture 2"/>
          <p:cNvPicPr>
            <a:picLocks noChangeAspect="1" noChangeArrowheads="1"/>
          </p:cNvPicPr>
          <p:nvPr>
            <p:custDataLst>
              <p:tags r:id="rId4"/>
            </p:custDataLst>
          </p:nvPr>
        </p:nvPicPr>
        <p:blipFill>
          <a:blip r:embed="rId8" cstate="print"/>
          <a:srcRect/>
          <a:stretch>
            <a:fillRect/>
          </a:stretch>
        </p:blipFill>
        <p:spPr bwMode="auto">
          <a:xfrm>
            <a:off x="5029200" y="3886200"/>
            <a:ext cx="3032125" cy="2166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custDataLst>
              <p:tags r:id="rId1"/>
            </p:custDataLst>
          </p:nvPr>
        </p:nvSpPr>
        <p:spPr/>
        <p:txBody>
          <a:bodyPr/>
          <a:lstStyle/>
          <a:p>
            <a:pPr>
              <a:lnSpc>
                <a:spcPts val="4575"/>
              </a:lnSpc>
            </a:pPr>
            <a:r>
              <a:rPr lang="fr-CA" smtClean="0"/>
              <a:t>Stress (2 de 2)</a:t>
            </a:r>
            <a:endParaRPr lang="en-US" smtClean="0"/>
          </a:p>
        </p:txBody>
      </p:sp>
      <p:sp>
        <p:nvSpPr>
          <p:cNvPr id="3" name="Content Placeholder 2"/>
          <p:cNvSpPr>
            <a:spLocks noGrp="1"/>
          </p:cNvSpPr>
          <p:nvPr>
            <p:ph idx="1"/>
            <p:custDataLst>
              <p:tags r:id="rId2"/>
            </p:custDataLst>
          </p:nvPr>
        </p:nvSpPr>
        <p:spPr>
          <a:xfrm>
            <a:off x="533400" y="1525588"/>
            <a:ext cx="8382000" cy="4724400"/>
          </a:xfrm>
        </p:spPr>
        <p:txBody>
          <a:bodyPr rtlCol="0">
            <a:normAutofit fontScale="77500" lnSpcReduction="20000"/>
          </a:bodyPr>
          <a:lstStyle/>
          <a:p>
            <a:pPr marL="0" indent="0">
              <a:buFont typeface="Arial" pitchFamily="34" charset="0"/>
              <a:buNone/>
              <a:defRPr/>
            </a:pPr>
            <a:r>
              <a:rPr lang="fr-CA" u="sng" dirty="0" smtClean="0"/>
              <a:t>Stratégies :</a:t>
            </a:r>
            <a:endParaRPr lang="en-US" sz="2800" dirty="0" smtClean="0"/>
          </a:p>
          <a:p>
            <a:pPr>
              <a:buFont typeface="Arial" pitchFamily="34" charset="0"/>
              <a:buChar char="•"/>
              <a:defRPr/>
            </a:pPr>
            <a:r>
              <a:rPr lang="fr-CA" dirty="0" smtClean="0"/>
              <a:t>Ayez de bons comportements et une attitude optimiste. </a:t>
            </a:r>
            <a:endParaRPr lang="en-US" sz="2800" dirty="0" smtClean="0"/>
          </a:p>
          <a:p>
            <a:pPr>
              <a:buFont typeface="Arial" pitchFamily="34" charset="0"/>
              <a:buChar char="•"/>
              <a:defRPr/>
            </a:pPr>
            <a:r>
              <a:rPr lang="fr-CA" dirty="0" smtClean="0"/>
              <a:t>Gardez un juste milieu entre travail et vie personnelle.</a:t>
            </a:r>
            <a:endParaRPr lang="en-US" sz="2800" dirty="0" smtClean="0"/>
          </a:p>
          <a:p>
            <a:pPr>
              <a:buFont typeface="Arial" pitchFamily="34" charset="0"/>
              <a:buChar char="•"/>
              <a:defRPr/>
            </a:pPr>
            <a:r>
              <a:rPr lang="fr-CA" dirty="0" smtClean="0"/>
              <a:t>Trouvez vos intérêts personnels.</a:t>
            </a:r>
            <a:endParaRPr lang="en-US" sz="2800" dirty="0" smtClean="0"/>
          </a:p>
          <a:p>
            <a:pPr>
              <a:buFont typeface="Arial" pitchFamily="34" charset="0"/>
              <a:buChar char="•"/>
              <a:defRPr/>
            </a:pPr>
            <a:r>
              <a:rPr lang="fr-CA" dirty="0" smtClean="0"/>
              <a:t>Ayez un réseau de soutien.</a:t>
            </a:r>
            <a:endParaRPr lang="en-US" sz="2800" dirty="0" smtClean="0"/>
          </a:p>
          <a:p>
            <a:pPr>
              <a:buFont typeface="Arial" pitchFamily="34" charset="0"/>
              <a:buChar char="•"/>
              <a:defRPr/>
            </a:pPr>
            <a:r>
              <a:rPr lang="fr-CA" dirty="0" smtClean="0"/>
              <a:t>Tentez d’améliorer votre milieu de travail.</a:t>
            </a:r>
            <a:endParaRPr lang="en-US" sz="2800" dirty="0" smtClean="0"/>
          </a:p>
          <a:p>
            <a:pPr>
              <a:buFont typeface="Arial" pitchFamily="34" charset="0"/>
              <a:buChar char="•"/>
              <a:defRPr/>
            </a:pPr>
            <a:r>
              <a:rPr lang="fr-CA" dirty="0" smtClean="0"/>
              <a:t>Prenez la relaxation très au sérieux! Trouvez                               le moyen qui vous convient le mieux :</a:t>
            </a:r>
            <a:endParaRPr lang="en-US" sz="2800" dirty="0" smtClean="0"/>
          </a:p>
          <a:p>
            <a:pPr lvl="1">
              <a:buFont typeface="Arial" pitchFamily="34" charset="0"/>
              <a:buChar char="–"/>
              <a:defRPr/>
            </a:pPr>
            <a:r>
              <a:rPr lang="fr-CA" dirty="0" smtClean="0"/>
              <a:t>Respiration abdominale.</a:t>
            </a:r>
            <a:endParaRPr lang="en-US" sz="2400" dirty="0" smtClean="0"/>
          </a:p>
          <a:p>
            <a:pPr lvl="1">
              <a:buFont typeface="Arial" pitchFamily="34" charset="0"/>
              <a:buChar char="–"/>
              <a:defRPr/>
            </a:pPr>
            <a:r>
              <a:rPr lang="fr-CA" dirty="0" smtClean="0"/>
              <a:t>Courtes promenades de santé.</a:t>
            </a:r>
            <a:endParaRPr lang="en-US" sz="2400" dirty="0" smtClean="0"/>
          </a:p>
          <a:p>
            <a:pPr lvl="1">
              <a:buFont typeface="Arial" pitchFamily="34" charset="0"/>
              <a:buChar char="–"/>
              <a:defRPr/>
            </a:pPr>
            <a:r>
              <a:rPr lang="fr-CA" dirty="0" smtClean="0"/>
              <a:t>Méditation.</a:t>
            </a:r>
            <a:endParaRPr lang="en-US" sz="2400" dirty="0" smtClean="0"/>
          </a:p>
          <a:p>
            <a:pPr lvl="1">
              <a:buFont typeface="Arial" pitchFamily="34" charset="0"/>
              <a:buChar char="–"/>
              <a:defRPr/>
            </a:pPr>
            <a:r>
              <a:rPr lang="fr-CA" dirty="0" smtClean="0"/>
              <a:t>Lecture.</a:t>
            </a:r>
            <a:endParaRPr lang="en-US" sz="2400" dirty="0" smtClean="0"/>
          </a:p>
          <a:p>
            <a:pPr lvl="1">
              <a:buFont typeface="Arial" pitchFamily="34" charset="0"/>
              <a:buChar char="–"/>
              <a:defRPr/>
            </a:pPr>
            <a:r>
              <a:rPr lang="fr-CA" dirty="0" smtClean="0"/>
              <a:t>Etc.</a:t>
            </a:r>
            <a:endParaRPr lang="en-US" sz="2400" dirty="0"/>
          </a:p>
        </p:txBody>
      </p:sp>
      <p:pic>
        <p:nvPicPr>
          <p:cNvPr id="309251" name="Picture 2"/>
          <p:cNvPicPr>
            <a:picLocks noChangeAspect="1" noChangeArrowheads="1"/>
          </p:cNvPicPr>
          <p:nvPr>
            <p:custDataLst>
              <p:tags r:id="rId3"/>
            </p:custDataLst>
          </p:nvPr>
        </p:nvPicPr>
        <p:blipFill>
          <a:blip r:embed="rId6" cstate="print"/>
          <a:srcRect/>
          <a:stretch>
            <a:fillRect/>
          </a:stretch>
        </p:blipFill>
        <p:spPr bwMode="auto">
          <a:xfrm>
            <a:off x="6629400" y="2743200"/>
            <a:ext cx="2120900" cy="317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custDataLst>
              <p:tags r:id="rId1"/>
            </p:custDataLst>
          </p:nvPr>
        </p:nvSpPr>
        <p:spPr/>
        <p:txBody>
          <a:bodyPr>
            <a:normAutofit fontScale="90000"/>
          </a:bodyPr>
          <a:lstStyle/>
          <a:p>
            <a:pPr>
              <a:defRPr/>
            </a:pPr>
            <a:r>
              <a:rPr lang="fr-CA" dirty="0"/>
              <a:t>Relations personnelles : </a:t>
            </a:r>
            <a:r>
              <a:rPr lang="fr-CA" dirty="0" smtClean="0"/>
              <a:t>famille </a:t>
            </a:r>
            <a:r>
              <a:rPr lang="fr-CA" dirty="0"/>
              <a:t>et </a:t>
            </a:r>
            <a:r>
              <a:rPr lang="fr-CA" dirty="0" smtClean="0"/>
              <a:t>amis</a:t>
            </a:r>
            <a:endParaRPr lang="en-US" dirty="0"/>
          </a:p>
        </p:txBody>
      </p:sp>
      <p:sp>
        <p:nvSpPr>
          <p:cNvPr id="3" name="Content Placeholder 2"/>
          <p:cNvSpPr>
            <a:spLocks noGrp="1"/>
          </p:cNvSpPr>
          <p:nvPr>
            <p:ph idx="1"/>
            <p:custDataLst>
              <p:tags r:id="rId2"/>
            </p:custDataLst>
          </p:nvPr>
        </p:nvSpPr>
        <p:spPr>
          <a:xfrm>
            <a:off x="457200" y="1600200"/>
            <a:ext cx="6248400" cy="4953000"/>
          </a:xfrm>
        </p:spPr>
        <p:txBody>
          <a:bodyPr rtlCol="0">
            <a:normAutofit fontScale="77500" lnSpcReduction="20000"/>
          </a:bodyPr>
          <a:lstStyle/>
          <a:p>
            <a:pPr>
              <a:buFont typeface="Arial" pitchFamily="34" charset="0"/>
              <a:buChar char="•"/>
              <a:defRPr/>
            </a:pPr>
            <a:r>
              <a:rPr lang="fr-CA" dirty="0" smtClean="0"/>
              <a:t>Sondage auprès de conducteurs : </a:t>
            </a:r>
            <a:r>
              <a:rPr lang="fr-CA" b="1" dirty="0" smtClean="0"/>
              <a:t>ne pas passer suffisamment de temps en famille </a:t>
            </a:r>
            <a:r>
              <a:rPr lang="fr-CA" dirty="0" smtClean="0"/>
              <a:t>est leur souci prédominant en matière de santé et de bien-être.</a:t>
            </a:r>
            <a:endParaRPr lang="en-US" sz="2800" dirty="0" smtClean="0"/>
          </a:p>
          <a:p>
            <a:pPr>
              <a:buFont typeface="Arial" pitchFamily="34" charset="0"/>
              <a:buChar char="•"/>
              <a:defRPr/>
            </a:pPr>
            <a:r>
              <a:rPr lang="fr-CA" dirty="0" smtClean="0"/>
              <a:t>Les problèmes familiaux et personnels du conducteur aboutissent parfois à une conduite dangereuse et à des accidents.</a:t>
            </a:r>
            <a:endParaRPr lang="en-US" sz="2800" dirty="0" smtClean="0"/>
          </a:p>
          <a:p>
            <a:pPr>
              <a:buFont typeface="Arial" pitchFamily="34" charset="0"/>
              <a:buChar char="•"/>
              <a:defRPr/>
            </a:pPr>
            <a:r>
              <a:rPr lang="fr-CA" dirty="0" smtClean="0"/>
              <a:t>Quelques stratégies à adopter :</a:t>
            </a:r>
            <a:endParaRPr lang="en-US" sz="2800" dirty="0" smtClean="0"/>
          </a:p>
          <a:p>
            <a:pPr lvl="1">
              <a:buFont typeface="Arial" pitchFamily="34" charset="0"/>
              <a:buChar char="–"/>
              <a:defRPr/>
            </a:pPr>
            <a:r>
              <a:rPr lang="fr-CA" dirty="0" smtClean="0"/>
              <a:t>Restez en contact avec vos proches, communiquez.</a:t>
            </a:r>
            <a:endParaRPr lang="en-US" sz="2400" dirty="0" smtClean="0"/>
          </a:p>
          <a:p>
            <a:pPr lvl="1">
              <a:buFont typeface="Arial" pitchFamily="34" charset="0"/>
              <a:buChar char="–"/>
              <a:defRPr/>
            </a:pPr>
            <a:r>
              <a:rPr lang="fr-CA" dirty="0" smtClean="0"/>
              <a:t>Appréciez et cultivez chaque relation.</a:t>
            </a:r>
            <a:endParaRPr lang="en-US" sz="2400" dirty="0" smtClean="0"/>
          </a:p>
          <a:p>
            <a:pPr lvl="1">
              <a:buFont typeface="Arial" pitchFamily="34" charset="0"/>
              <a:buChar char="–"/>
              <a:defRPr/>
            </a:pPr>
            <a:r>
              <a:rPr lang="fr-CA" dirty="0" smtClean="0"/>
              <a:t>Passez de bons moments en compagnie des gens que vous aimez.</a:t>
            </a:r>
            <a:endParaRPr lang="en-US" sz="2400" dirty="0" smtClean="0"/>
          </a:p>
          <a:p>
            <a:pPr lvl="1">
              <a:buFont typeface="Arial" pitchFamily="34" charset="0"/>
              <a:buChar char="–"/>
              <a:defRPr/>
            </a:pPr>
            <a:r>
              <a:rPr lang="fr-CA" dirty="0" smtClean="0"/>
              <a:t>Positivez.</a:t>
            </a:r>
            <a:endParaRPr lang="en-US" sz="2400" dirty="0" smtClean="0"/>
          </a:p>
          <a:p>
            <a:pPr lvl="1">
              <a:buFont typeface="Arial" pitchFamily="34" charset="0"/>
              <a:buChar char="–"/>
              <a:defRPr/>
            </a:pPr>
            <a:r>
              <a:rPr lang="fr-CA" dirty="0" smtClean="0"/>
              <a:t>Soyez encourageant. </a:t>
            </a:r>
            <a:endParaRPr lang="en-US" sz="2400" dirty="0"/>
          </a:p>
        </p:txBody>
      </p:sp>
      <p:pic>
        <p:nvPicPr>
          <p:cNvPr id="311299" name="Picture 1"/>
          <p:cNvPicPr>
            <a:picLocks noChangeAspect="1" noChangeArrowheads="1"/>
          </p:cNvPicPr>
          <p:nvPr>
            <p:custDataLst>
              <p:tags r:id="rId3"/>
            </p:custDataLst>
          </p:nvPr>
        </p:nvPicPr>
        <p:blipFill>
          <a:blip r:embed="rId7" cstate="print"/>
          <a:srcRect/>
          <a:stretch>
            <a:fillRect/>
          </a:stretch>
        </p:blipFill>
        <p:spPr bwMode="auto">
          <a:xfrm>
            <a:off x="6629400" y="1600200"/>
            <a:ext cx="2133600" cy="2133600"/>
          </a:xfrm>
          <a:prstGeom prst="rect">
            <a:avLst/>
          </a:prstGeom>
          <a:noFill/>
          <a:ln w="9525">
            <a:noFill/>
            <a:miter lim="800000"/>
            <a:headEnd/>
            <a:tailEnd/>
          </a:ln>
        </p:spPr>
      </p:pic>
      <p:pic>
        <p:nvPicPr>
          <p:cNvPr id="311300" name="Picture 2"/>
          <p:cNvPicPr>
            <a:picLocks noChangeAspect="1" noChangeArrowheads="1"/>
          </p:cNvPicPr>
          <p:nvPr>
            <p:custDataLst>
              <p:tags r:id="rId4"/>
            </p:custDataLst>
          </p:nvPr>
        </p:nvPicPr>
        <p:blipFill>
          <a:blip r:embed="rId8" cstate="print"/>
          <a:srcRect/>
          <a:stretch>
            <a:fillRect/>
          </a:stretch>
        </p:blipFill>
        <p:spPr bwMode="auto">
          <a:xfrm>
            <a:off x="6326188" y="4267200"/>
            <a:ext cx="2817812" cy="1868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6322" name="Title 1"/>
          <p:cNvSpPr>
            <a:spLocks noGrp="1"/>
          </p:cNvSpPr>
          <p:nvPr>
            <p:ph type="title"/>
            <p:custDataLst>
              <p:tags r:id="rId1"/>
            </p:custDataLst>
          </p:nvPr>
        </p:nvSpPr>
        <p:spPr>
          <a:xfrm>
            <a:off x="304800" y="274638"/>
            <a:ext cx="8382000" cy="1143000"/>
          </a:xfrm>
        </p:spPr>
        <p:txBody>
          <a:bodyPr/>
          <a:lstStyle/>
          <a:p>
            <a:pPr>
              <a:lnSpc>
                <a:spcPts val="4575"/>
              </a:lnSpc>
            </a:pPr>
            <a:r>
              <a:rPr lang="fr-CA" sz="2600" smtClean="0"/>
              <a:t>Exigences à l’égard du formateur :</a:t>
            </a:r>
            <a:br>
              <a:rPr lang="fr-CA" sz="2600" smtClean="0"/>
            </a:br>
            <a:r>
              <a:rPr lang="fr-CA" sz="2600" smtClean="0"/>
              <a:t>expérience antérieure et compétences générales (1 de 2)</a:t>
            </a:r>
            <a:endParaRPr lang="en-US" sz="2600" smtClean="0"/>
          </a:p>
        </p:txBody>
      </p:sp>
      <p:sp>
        <p:nvSpPr>
          <p:cNvPr id="40963" name="Content Placeholder 4"/>
          <p:cNvSpPr>
            <a:spLocks noGrp="1"/>
          </p:cNvSpPr>
          <p:nvPr>
            <p:ph idx="1"/>
            <p:custDataLst>
              <p:tags r:id="rId2"/>
            </p:custDataLst>
          </p:nvPr>
        </p:nvSpPr>
        <p:spPr/>
        <p:txBody>
          <a:bodyPr/>
          <a:lstStyle/>
          <a:p>
            <a:pPr marL="0" indent="0">
              <a:buFont typeface="Arial" pitchFamily="34" charset="0"/>
              <a:buNone/>
              <a:defRPr/>
            </a:pPr>
            <a:r>
              <a:rPr lang="fr-CA" sz="2800" dirty="0"/>
              <a:t>Vous devez avoir :</a:t>
            </a:r>
            <a:endParaRPr lang="en-US" sz="2800" dirty="0"/>
          </a:p>
          <a:p>
            <a:pPr>
              <a:buFont typeface="Arial" pitchFamily="34" charset="0"/>
              <a:buChar char="•"/>
              <a:defRPr/>
            </a:pPr>
            <a:r>
              <a:rPr lang="fr-CA" sz="2600" dirty="0"/>
              <a:t>La connaissance et </a:t>
            </a:r>
            <a:r>
              <a:rPr lang="fr-CA" sz="2600" dirty="0" smtClean="0"/>
              <a:t>l’expérience</a:t>
            </a:r>
          </a:p>
          <a:p>
            <a:pPr>
              <a:buNone/>
              <a:defRPr/>
            </a:pPr>
            <a:r>
              <a:rPr lang="fr-CA" sz="2600" dirty="0" smtClean="0"/>
              <a:t>	du travail.</a:t>
            </a:r>
            <a:endParaRPr lang="en-US" sz="2600" dirty="0"/>
          </a:p>
          <a:p>
            <a:pPr>
              <a:buFont typeface="Arial" pitchFamily="34" charset="0"/>
              <a:buChar char="•"/>
              <a:defRPr/>
            </a:pPr>
            <a:r>
              <a:rPr lang="fr-CA" sz="2600" dirty="0"/>
              <a:t>Une expérience en </a:t>
            </a:r>
            <a:r>
              <a:rPr lang="fr-CA" sz="2600" dirty="0" smtClean="0"/>
              <a:t>formation.</a:t>
            </a:r>
            <a:endParaRPr lang="en-US" sz="2600" dirty="0"/>
          </a:p>
          <a:p>
            <a:pPr>
              <a:buFont typeface="Arial" pitchFamily="34" charset="0"/>
              <a:buChar char="•"/>
              <a:defRPr/>
            </a:pPr>
            <a:r>
              <a:rPr lang="fr-CA" sz="2600" dirty="0"/>
              <a:t>Un comportement </a:t>
            </a:r>
            <a:r>
              <a:rPr lang="fr-CA" sz="2600" dirty="0" smtClean="0"/>
              <a:t>modèle.</a:t>
            </a:r>
            <a:endParaRPr lang="en-US" sz="2600" dirty="0"/>
          </a:p>
          <a:p>
            <a:pPr>
              <a:buFont typeface="Arial" pitchFamily="34" charset="0"/>
              <a:buChar char="•"/>
              <a:defRPr/>
            </a:pPr>
            <a:r>
              <a:rPr lang="fr-CA" sz="2600" dirty="0"/>
              <a:t>Un bon sens </a:t>
            </a:r>
            <a:r>
              <a:rPr lang="fr-CA" sz="2600" dirty="0" smtClean="0"/>
              <a:t>relationnel.</a:t>
            </a:r>
            <a:endParaRPr lang="en-US" sz="2600" dirty="0"/>
          </a:p>
          <a:p>
            <a:pPr>
              <a:buFont typeface="Arial" pitchFamily="34" charset="0"/>
              <a:buChar char="•"/>
              <a:defRPr/>
            </a:pPr>
            <a:r>
              <a:rPr lang="fr-CA" sz="2600" dirty="0"/>
              <a:t>De </a:t>
            </a:r>
            <a:r>
              <a:rPr lang="fr-CA" sz="2600" dirty="0" smtClean="0"/>
              <a:t>l’enthousiasme.</a:t>
            </a:r>
            <a:endParaRPr lang="en-US" sz="2600" dirty="0"/>
          </a:p>
          <a:p>
            <a:pPr>
              <a:buFont typeface="Arial" pitchFamily="34" charset="0"/>
              <a:buChar char="•"/>
              <a:defRPr/>
            </a:pPr>
            <a:r>
              <a:rPr lang="fr-CA" sz="2600" dirty="0"/>
              <a:t>De la loyauté </a:t>
            </a:r>
            <a:r>
              <a:rPr lang="fr-CA" sz="2600" dirty="0" smtClean="0"/>
              <a:t>à l’égard de  	                             l’entreprise.</a:t>
            </a:r>
            <a:endParaRPr lang="en-US" sz="2600" dirty="0"/>
          </a:p>
          <a:p>
            <a:pPr>
              <a:buFont typeface="Arial" pitchFamily="34" charset="0"/>
              <a:buChar char="•"/>
              <a:defRPr/>
            </a:pPr>
            <a:r>
              <a:rPr lang="fr-CA" sz="2600" dirty="0" smtClean="0"/>
              <a:t>Un sens éthique.</a:t>
            </a:r>
            <a:endParaRPr lang="en-US" sz="2600" dirty="0"/>
          </a:p>
          <a:p>
            <a:pPr>
              <a:buFont typeface="Arial" pitchFamily="34" charset="0"/>
              <a:buChar char="•"/>
              <a:defRPr/>
            </a:pPr>
            <a:endParaRPr lang="en-US" dirty="0" smtClean="0"/>
          </a:p>
        </p:txBody>
      </p:sp>
      <p:pic>
        <p:nvPicPr>
          <p:cNvPr id="56324" name="Picture 2"/>
          <p:cNvPicPr>
            <a:picLocks noChangeAspect="1" noChangeArrowheads="1"/>
          </p:cNvPicPr>
          <p:nvPr>
            <p:custDataLst>
              <p:tags r:id="rId3"/>
            </p:custDataLst>
          </p:nvPr>
        </p:nvPicPr>
        <p:blipFill>
          <a:blip r:embed="rId6" cstate="print"/>
          <a:srcRect/>
          <a:stretch>
            <a:fillRect/>
          </a:stretch>
        </p:blipFill>
        <p:spPr bwMode="auto">
          <a:xfrm>
            <a:off x="6096000" y="1828800"/>
            <a:ext cx="2695575"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custDataLst>
              <p:tags r:id="rId1"/>
            </p:custDataLst>
          </p:nvPr>
        </p:nvSpPr>
        <p:spPr/>
        <p:txBody>
          <a:bodyPr>
            <a:normAutofit fontScale="90000"/>
          </a:bodyPr>
          <a:lstStyle/>
          <a:p>
            <a:pPr>
              <a:lnSpc>
                <a:spcPts val="4575"/>
              </a:lnSpc>
              <a:defRPr/>
            </a:pPr>
            <a:r>
              <a:rPr lang="fr-CA" dirty="0" smtClean="0"/>
              <a:t>Les étapes d’un changement de comportement</a:t>
            </a:r>
            <a:endParaRPr lang="en-US" dirty="0" smtClean="0"/>
          </a:p>
        </p:txBody>
      </p:sp>
      <p:sp>
        <p:nvSpPr>
          <p:cNvPr id="10" name="Rectangle 9"/>
          <p:cNvSpPr/>
          <p:nvPr>
            <p:custDataLst>
              <p:tags r:id="rId2"/>
            </p:custDataLst>
          </p:nvPr>
        </p:nvSpPr>
        <p:spPr bwMode="auto">
          <a:xfrm>
            <a:off x="6829425" y="3340100"/>
            <a:ext cx="1712913" cy="15001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2" name="Image 21" descr="Image3.png"/>
          <p:cNvPicPr>
            <a:picLocks noChangeAspect="1"/>
          </p:cNvPicPr>
          <p:nvPr/>
        </p:nvPicPr>
        <p:blipFill>
          <a:blip r:embed="rId5" cstate="print"/>
          <a:stretch>
            <a:fillRect/>
          </a:stretch>
        </p:blipFill>
        <p:spPr>
          <a:xfrm>
            <a:off x="1600200" y="1447800"/>
            <a:ext cx="6115239" cy="4806530"/>
          </a:xfrm>
          <a:prstGeom prst="rect">
            <a:avLst/>
          </a:prstGeo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itle 1"/>
          <p:cNvSpPr>
            <a:spLocks noGrp="1"/>
          </p:cNvSpPr>
          <p:nvPr>
            <p:ph type="title"/>
            <p:custDataLst>
              <p:tags r:id="rId1"/>
            </p:custDataLst>
          </p:nvPr>
        </p:nvSpPr>
        <p:spPr/>
        <p:txBody>
          <a:bodyPr/>
          <a:lstStyle/>
          <a:p>
            <a:pPr>
              <a:lnSpc>
                <a:spcPts val="4575"/>
              </a:lnSpc>
            </a:pPr>
            <a:r>
              <a:rPr lang="fr-CA" sz="5400" smtClean="0"/>
              <a:t>Drogues et médicaments</a:t>
            </a:r>
            <a:endParaRPr lang="en-US" sz="5400" smtClean="0"/>
          </a:p>
        </p:txBody>
      </p:sp>
      <p:sp>
        <p:nvSpPr>
          <p:cNvPr id="172035" name="Content Placeholder 2"/>
          <p:cNvSpPr>
            <a:spLocks noGrp="1"/>
          </p:cNvSpPr>
          <p:nvPr>
            <p:ph idx="1"/>
            <p:custDataLst>
              <p:tags r:id="rId2"/>
            </p:custDataLst>
          </p:nvPr>
        </p:nvSpPr>
        <p:spPr/>
        <p:txBody>
          <a:bodyPr/>
          <a:lstStyle/>
          <a:p>
            <a:pPr marL="0" indent="0">
              <a:buFont typeface="Arial" pitchFamily="34" charset="0"/>
              <a:buNone/>
              <a:defRPr/>
            </a:pPr>
            <a:r>
              <a:rPr lang="fr-CA" u="sng" dirty="0" smtClean="0"/>
              <a:t>Sujets :</a:t>
            </a:r>
            <a:endParaRPr lang="en-US" dirty="0" smtClean="0"/>
          </a:p>
          <a:p>
            <a:pPr>
              <a:buFont typeface="Arial" pitchFamily="34" charset="0"/>
              <a:buChar char="•"/>
              <a:defRPr/>
            </a:pPr>
            <a:r>
              <a:rPr lang="fr-CA" dirty="0" smtClean="0"/>
              <a:t>Caféine</a:t>
            </a:r>
            <a:endParaRPr lang="en-US" dirty="0" smtClean="0"/>
          </a:p>
          <a:p>
            <a:pPr>
              <a:buFont typeface="Arial" pitchFamily="34" charset="0"/>
              <a:buChar char="•"/>
              <a:defRPr/>
            </a:pPr>
            <a:r>
              <a:rPr lang="fr-CA" dirty="0" smtClean="0"/>
              <a:t>Autres stimulants</a:t>
            </a:r>
            <a:endParaRPr lang="en-US" dirty="0" smtClean="0"/>
          </a:p>
          <a:p>
            <a:pPr>
              <a:buFont typeface="Arial" pitchFamily="34" charset="0"/>
              <a:buChar char="•"/>
              <a:defRPr/>
            </a:pPr>
            <a:r>
              <a:rPr lang="fr-CA" dirty="0" smtClean="0"/>
              <a:t>Aides au sommeil : suppléments alimentaires et tisanes</a:t>
            </a:r>
            <a:endParaRPr lang="en-US" dirty="0" smtClean="0"/>
          </a:p>
          <a:p>
            <a:pPr>
              <a:buFont typeface="Arial" pitchFamily="34" charset="0"/>
              <a:buChar char="•"/>
              <a:defRPr/>
            </a:pPr>
            <a:r>
              <a:rPr lang="fr-CA" dirty="0" smtClean="0"/>
              <a:t>Somnifères</a:t>
            </a:r>
            <a:endParaRPr lang="en-US" dirty="0" smtClean="0"/>
          </a:p>
          <a:p>
            <a:pPr>
              <a:buFont typeface="Arial" pitchFamily="34" charset="0"/>
              <a:buChar char="•"/>
              <a:defRPr/>
            </a:pPr>
            <a:r>
              <a:rPr lang="fr-CA" dirty="0" smtClean="0"/>
              <a:t>Autres médicaments</a:t>
            </a:r>
            <a:endParaRPr lang="en-US" dirty="0" smtClean="0"/>
          </a:p>
          <a:p>
            <a:pPr>
              <a:buFont typeface="Arial" pitchFamily="34" charset="0"/>
              <a:buChar char="•"/>
              <a:defRPr/>
            </a:pPr>
            <a:r>
              <a:rPr lang="fr-CA" dirty="0" smtClean="0"/>
              <a:t>Alcool</a:t>
            </a:r>
            <a:endParaRPr lang="en-U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itle 1"/>
          <p:cNvSpPr>
            <a:spLocks noGrp="1"/>
          </p:cNvSpPr>
          <p:nvPr>
            <p:ph type="title"/>
            <p:custDataLst>
              <p:tags r:id="rId1"/>
            </p:custDataLst>
          </p:nvPr>
        </p:nvSpPr>
        <p:spPr/>
        <p:txBody>
          <a:bodyPr/>
          <a:lstStyle/>
          <a:p>
            <a:pPr>
              <a:lnSpc>
                <a:spcPts val="4575"/>
              </a:lnSpc>
            </a:pPr>
            <a:r>
              <a:rPr lang="fr-CA" smtClean="0"/>
              <a:t>Caféine</a:t>
            </a:r>
            <a:r>
              <a:rPr lang="en-US" smtClean="0"/>
              <a:t> </a:t>
            </a:r>
          </a:p>
        </p:txBody>
      </p:sp>
      <p:sp>
        <p:nvSpPr>
          <p:cNvPr id="3" name="Content Placeholder 2"/>
          <p:cNvSpPr>
            <a:spLocks noGrp="1"/>
          </p:cNvSpPr>
          <p:nvPr>
            <p:ph idx="1"/>
            <p:custDataLst>
              <p:tags r:id="rId2"/>
            </p:custDataLst>
          </p:nvPr>
        </p:nvSpPr>
        <p:spPr>
          <a:xfrm>
            <a:off x="457200" y="1600200"/>
            <a:ext cx="5791200" cy="4876800"/>
          </a:xfrm>
        </p:spPr>
        <p:txBody>
          <a:bodyPr rtlCol="0">
            <a:normAutofit fontScale="85000" lnSpcReduction="10000"/>
          </a:bodyPr>
          <a:lstStyle/>
          <a:p>
            <a:pPr>
              <a:buFont typeface="Arial" pitchFamily="34" charset="0"/>
              <a:buChar char="•"/>
              <a:defRPr/>
            </a:pPr>
            <a:r>
              <a:rPr lang="fr-CA" sz="2800" dirty="0" smtClean="0"/>
              <a:t>Il s’agit du stimulant le plus utilisé.</a:t>
            </a:r>
            <a:endParaRPr lang="en-US" sz="2800" dirty="0" smtClean="0"/>
          </a:p>
          <a:p>
            <a:pPr>
              <a:buFont typeface="Arial" pitchFamily="34" charset="0"/>
              <a:buChar char="•"/>
              <a:defRPr/>
            </a:pPr>
            <a:r>
              <a:rPr lang="fr-CA" sz="2800" dirty="0" smtClean="0"/>
              <a:t>On en trouve dans le café, le thé, la plupart des boissons gazeuses, les boissons énergisantes, certains médicaments.</a:t>
            </a:r>
            <a:endParaRPr lang="en-US" sz="2800" dirty="0" smtClean="0"/>
          </a:p>
          <a:p>
            <a:pPr>
              <a:buFont typeface="Arial" pitchFamily="34" charset="0"/>
              <a:buChar char="•"/>
              <a:defRPr/>
            </a:pPr>
            <a:r>
              <a:rPr lang="fr-CA" sz="2800" dirty="0" smtClean="0"/>
              <a:t>Elle est habituellement sans danger pour la santé si consommée avec modération.</a:t>
            </a:r>
            <a:endParaRPr lang="en-US" sz="2800" dirty="0" smtClean="0"/>
          </a:p>
          <a:p>
            <a:pPr>
              <a:buFont typeface="Arial" pitchFamily="34" charset="0"/>
              <a:buChar char="•"/>
              <a:defRPr/>
            </a:pPr>
            <a:r>
              <a:rPr lang="fr-CA" sz="2800" dirty="0" smtClean="0"/>
              <a:t>Elle améliore la vigilance et la performance. </a:t>
            </a:r>
            <a:endParaRPr lang="en-US" sz="2800" dirty="0" smtClean="0"/>
          </a:p>
          <a:p>
            <a:pPr>
              <a:buFont typeface="Arial" pitchFamily="34" charset="0"/>
              <a:buChar char="•"/>
              <a:defRPr/>
            </a:pPr>
            <a:r>
              <a:rPr lang="fr-CA" sz="2800" dirty="0" smtClean="0"/>
              <a:t>Selon les individus, ses effets et la tolérance sont très variables.</a:t>
            </a:r>
            <a:endParaRPr lang="en-US" sz="2800" dirty="0" smtClean="0"/>
          </a:p>
          <a:p>
            <a:pPr>
              <a:buFont typeface="Arial" pitchFamily="34" charset="0"/>
              <a:buChar char="•"/>
              <a:defRPr/>
            </a:pPr>
            <a:r>
              <a:rPr lang="fr-CA" sz="2800" dirty="0" smtClean="0"/>
              <a:t>Elle est efficace pour combattre la fatigue, mais </a:t>
            </a:r>
            <a:r>
              <a:rPr lang="fr-CA" sz="2800" b="1" dirty="0" smtClean="0"/>
              <a:t>ne remplace pas le sommeil</a:t>
            </a:r>
            <a:r>
              <a:rPr lang="fr-CA" sz="2800" dirty="0" smtClean="0"/>
              <a:t>.</a:t>
            </a:r>
            <a:endParaRPr lang="en-US" sz="2800" dirty="0"/>
          </a:p>
        </p:txBody>
      </p:sp>
      <p:pic>
        <p:nvPicPr>
          <p:cNvPr id="317443" name="Picture 2"/>
          <p:cNvPicPr>
            <a:picLocks noChangeAspect="1" noChangeArrowheads="1"/>
          </p:cNvPicPr>
          <p:nvPr>
            <p:custDataLst>
              <p:tags r:id="rId3"/>
            </p:custDataLst>
          </p:nvPr>
        </p:nvPicPr>
        <p:blipFill>
          <a:blip r:embed="rId6" cstate="print"/>
          <a:srcRect/>
          <a:stretch>
            <a:fillRect/>
          </a:stretch>
        </p:blipFill>
        <p:spPr bwMode="auto">
          <a:xfrm>
            <a:off x="6324600" y="2133600"/>
            <a:ext cx="2308225"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custDataLst>
              <p:tags r:id="rId1"/>
            </p:custDataLst>
          </p:nvPr>
        </p:nvSpPr>
        <p:spPr/>
        <p:txBody>
          <a:bodyPr/>
          <a:lstStyle/>
          <a:p>
            <a:pPr>
              <a:lnSpc>
                <a:spcPts val="4575"/>
              </a:lnSpc>
            </a:pPr>
            <a:r>
              <a:rPr lang="fr-CA" sz="5400" smtClean="0"/>
              <a:t>Consommation de caféine</a:t>
            </a:r>
            <a:endParaRPr lang="en-US" sz="5400" smtClean="0"/>
          </a:p>
        </p:txBody>
      </p:sp>
      <p:sp>
        <p:nvSpPr>
          <p:cNvPr id="3" name="Content Placeholder 2"/>
          <p:cNvSpPr>
            <a:spLocks noGrp="1"/>
          </p:cNvSpPr>
          <p:nvPr>
            <p:ph idx="1"/>
            <p:custDataLst>
              <p:tags r:id="rId2"/>
            </p:custDataLst>
          </p:nvPr>
        </p:nvSpPr>
        <p:spPr>
          <a:xfrm>
            <a:off x="457200" y="1600200"/>
            <a:ext cx="6267450" cy="4800600"/>
          </a:xfrm>
        </p:spPr>
        <p:txBody>
          <a:bodyPr rtlCol="0">
            <a:normAutofit fontScale="77500" lnSpcReduction="20000"/>
          </a:bodyPr>
          <a:lstStyle/>
          <a:p>
            <a:pPr>
              <a:buFont typeface="Arial" pitchFamily="34" charset="0"/>
              <a:buChar char="•"/>
              <a:defRPr/>
            </a:pPr>
            <a:r>
              <a:rPr lang="fr-CA" dirty="0" smtClean="0"/>
              <a:t>Ses effets sur la vigilance :</a:t>
            </a:r>
            <a:endParaRPr lang="en-US" sz="2800" dirty="0" smtClean="0"/>
          </a:p>
          <a:p>
            <a:pPr lvl="1">
              <a:buFont typeface="Arial" pitchFamily="34" charset="0"/>
              <a:buChar char="–"/>
              <a:defRPr/>
            </a:pPr>
            <a:r>
              <a:rPr lang="fr-CA" dirty="0" smtClean="0"/>
              <a:t>commencent à se manifester après 20 minutes.</a:t>
            </a:r>
            <a:endParaRPr lang="en-US" sz="2400" dirty="0" smtClean="0"/>
          </a:p>
          <a:p>
            <a:pPr lvl="1">
              <a:buFont typeface="Arial" pitchFamily="34" charset="0"/>
              <a:buChar char="–"/>
              <a:defRPr/>
            </a:pPr>
            <a:r>
              <a:rPr lang="fr-CA" dirty="0" smtClean="0"/>
              <a:t>culminent après 60 à 90 minutes.</a:t>
            </a:r>
            <a:endParaRPr lang="en-US" sz="2400" dirty="0" smtClean="0"/>
          </a:p>
          <a:p>
            <a:pPr lvl="1">
              <a:buFont typeface="Arial" pitchFamily="34" charset="0"/>
              <a:buChar char="–"/>
              <a:defRPr/>
            </a:pPr>
            <a:r>
              <a:rPr lang="fr-CA" dirty="0" smtClean="0"/>
              <a:t>durent parfois des heures.</a:t>
            </a:r>
            <a:endParaRPr lang="en-US" sz="2400" dirty="0" smtClean="0"/>
          </a:p>
          <a:p>
            <a:pPr>
              <a:buFont typeface="Arial" pitchFamily="34" charset="0"/>
              <a:buChar char="•"/>
              <a:defRPr/>
            </a:pPr>
            <a:r>
              <a:rPr lang="fr-CA" dirty="0" smtClean="0"/>
              <a:t>La teneur en caféine du café est très variable.</a:t>
            </a:r>
            <a:endParaRPr lang="en-US" sz="2800" dirty="0" smtClean="0"/>
          </a:p>
          <a:p>
            <a:pPr>
              <a:buFont typeface="Arial" pitchFamily="34" charset="0"/>
              <a:buChar char="•"/>
              <a:defRPr/>
            </a:pPr>
            <a:r>
              <a:rPr lang="fr-CA" dirty="0" smtClean="0"/>
              <a:t>La teneur en caféine du thé et de la majorité des boissons gazeuses est environ la moitié de celle du café. </a:t>
            </a:r>
            <a:endParaRPr lang="en-US" sz="2800" dirty="0" smtClean="0"/>
          </a:p>
          <a:p>
            <a:pPr>
              <a:buFont typeface="Arial" pitchFamily="34" charset="0"/>
              <a:buChar char="•"/>
              <a:defRPr/>
            </a:pPr>
            <a:r>
              <a:rPr lang="fr-CA" dirty="0" smtClean="0"/>
              <a:t>La durée du métabolisme de la caféine varie énormément selon les individus.</a:t>
            </a:r>
            <a:endParaRPr lang="en-US" sz="2800" dirty="0" smtClean="0"/>
          </a:p>
          <a:p>
            <a:pPr>
              <a:buFont typeface="Arial" pitchFamily="34" charset="0"/>
              <a:buChar char="•"/>
              <a:defRPr/>
            </a:pPr>
            <a:r>
              <a:rPr lang="fr-CA" dirty="0" smtClean="0"/>
              <a:t>Il est recommandé de boire le café à petites gorgées, en prenant son temps.</a:t>
            </a:r>
            <a:endParaRPr lang="en-US" sz="2800" dirty="0"/>
          </a:p>
          <a:p>
            <a:pPr fontAlgn="auto">
              <a:spcAft>
                <a:spcPts val="0"/>
              </a:spcAft>
              <a:buFont typeface="Arial" pitchFamily="34" charset="0"/>
              <a:buNone/>
              <a:defRPr/>
            </a:pPr>
            <a:endParaRPr lang="en-US" dirty="0" smtClean="0">
              <a:solidFill>
                <a:srgbClr val="002060"/>
              </a:solidFill>
            </a:endParaRPr>
          </a:p>
        </p:txBody>
      </p:sp>
      <p:pic>
        <p:nvPicPr>
          <p:cNvPr id="319491" name="Picture 9"/>
          <p:cNvPicPr>
            <a:picLocks noChangeAspect="1" noChangeArrowheads="1"/>
          </p:cNvPicPr>
          <p:nvPr>
            <p:custDataLst>
              <p:tags r:id="rId3"/>
            </p:custDataLst>
          </p:nvPr>
        </p:nvPicPr>
        <p:blipFill>
          <a:blip r:embed="rId6" cstate="print"/>
          <a:srcRect/>
          <a:stretch>
            <a:fillRect/>
          </a:stretch>
        </p:blipFill>
        <p:spPr bwMode="auto">
          <a:xfrm>
            <a:off x="6724650" y="1752600"/>
            <a:ext cx="1989138"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custDataLst>
              <p:tags r:id="rId1"/>
            </p:custDataLst>
          </p:nvPr>
        </p:nvSpPr>
        <p:spPr/>
        <p:txBody>
          <a:bodyPr/>
          <a:lstStyle/>
          <a:p>
            <a:pPr>
              <a:lnSpc>
                <a:spcPts val="4575"/>
              </a:lnSpc>
            </a:pPr>
            <a:r>
              <a:rPr lang="fr-CA" smtClean="0"/>
              <a:t>La caféine et le sommeil</a:t>
            </a:r>
            <a:endParaRPr lang="en-US" smtClean="0"/>
          </a:p>
        </p:txBody>
      </p:sp>
      <p:sp>
        <p:nvSpPr>
          <p:cNvPr id="3" name="Content Placeholder 2"/>
          <p:cNvSpPr>
            <a:spLocks noGrp="1"/>
          </p:cNvSpPr>
          <p:nvPr>
            <p:ph idx="1"/>
            <p:custDataLst>
              <p:tags r:id="rId2"/>
            </p:custDataLst>
          </p:nvPr>
        </p:nvSpPr>
        <p:spPr>
          <a:xfrm>
            <a:off x="457200" y="1600200"/>
            <a:ext cx="5791200" cy="4724400"/>
          </a:xfrm>
        </p:spPr>
        <p:txBody>
          <a:bodyPr rtlCol="0">
            <a:normAutofit fontScale="85000" lnSpcReduction="20000"/>
          </a:bodyPr>
          <a:lstStyle/>
          <a:p>
            <a:pPr>
              <a:buFont typeface="Arial" pitchFamily="34" charset="0"/>
              <a:buChar char="•"/>
              <a:defRPr/>
            </a:pPr>
            <a:r>
              <a:rPr lang="fr-CA" dirty="0" smtClean="0"/>
              <a:t>Puisque la caféine est un stimulant, elle rend le sommeil plus difficile.</a:t>
            </a:r>
            <a:endParaRPr lang="en-US" sz="2800" dirty="0" smtClean="0"/>
          </a:p>
          <a:p>
            <a:pPr>
              <a:buFont typeface="Arial" pitchFamily="34" charset="0"/>
              <a:buChar char="•"/>
              <a:defRPr/>
            </a:pPr>
            <a:r>
              <a:rPr lang="fr-CA" dirty="0" smtClean="0"/>
              <a:t>Évitez en général la caféine dans les six à huit heures avant votre période principale de sommeil.</a:t>
            </a:r>
            <a:endParaRPr lang="en-US" sz="2800" dirty="0" smtClean="0"/>
          </a:p>
          <a:p>
            <a:pPr>
              <a:buFont typeface="Arial" pitchFamily="34" charset="0"/>
              <a:buChar char="•"/>
              <a:defRPr/>
            </a:pPr>
            <a:r>
              <a:rPr lang="fr-CA" dirty="0" smtClean="0"/>
              <a:t>Ses effets varient : la caféine affecte certaines personnes plus que d’autres.</a:t>
            </a:r>
            <a:endParaRPr lang="en-US" sz="2800" dirty="0" smtClean="0"/>
          </a:p>
          <a:p>
            <a:pPr>
              <a:buFont typeface="Arial" pitchFamily="34" charset="0"/>
              <a:buChar char="•"/>
              <a:defRPr/>
            </a:pPr>
            <a:r>
              <a:rPr lang="fr-CA" dirty="0" smtClean="0"/>
              <a:t>Si vous avez du mal à vous endormir :</a:t>
            </a:r>
            <a:endParaRPr lang="en-US" sz="2800" dirty="0" smtClean="0"/>
          </a:p>
          <a:p>
            <a:pPr lvl="1">
              <a:buFont typeface="Arial" pitchFamily="34" charset="0"/>
              <a:buChar char="–"/>
              <a:defRPr/>
            </a:pPr>
            <a:r>
              <a:rPr lang="fr-CA" dirty="0" smtClean="0"/>
              <a:t>Consommez moins de caféine.</a:t>
            </a:r>
            <a:endParaRPr lang="en-US" sz="2400" dirty="0" smtClean="0"/>
          </a:p>
          <a:p>
            <a:pPr lvl="1">
              <a:buFont typeface="Arial" pitchFamily="34" charset="0"/>
              <a:buChar char="–"/>
              <a:defRPr/>
            </a:pPr>
            <a:r>
              <a:rPr lang="fr-CA" dirty="0" smtClean="0"/>
              <a:t>Prenez votre dernière dose plus tôt avant le coucher.</a:t>
            </a:r>
            <a:endParaRPr lang="en-US" sz="2400" dirty="0"/>
          </a:p>
        </p:txBody>
      </p:sp>
      <p:pic>
        <p:nvPicPr>
          <p:cNvPr id="321539" name="Picture 2"/>
          <p:cNvPicPr>
            <a:picLocks noChangeAspect="1" noChangeArrowheads="1"/>
          </p:cNvPicPr>
          <p:nvPr>
            <p:custDataLst>
              <p:tags r:id="rId3"/>
            </p:custDataLst>
          </p:nvPr>
        </p:nvPicPr>
        <p:blipFill>
          <a:blip r:embed="rId6" cstate="print"/>
          <a:srcRect/>
          <a:stretch>
            <a:fillRect/>
          </a:stretch>
        </p:blipFill>
        <p:spPr bwMode="auto">
          <a:xfrm>
            <a:off x="6324600" y="2376488"/>
            <a:ext cx="2263775" cy="225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itle 1"/>
          <p:cNvSpPr>
            <a:spLocks noGrp="1"/>
          </p:cNvSpPr>
          <p:nvPr>
            <p:ph type="title"/>
            <p:custDataLst>
              <p:tags r:id="rId1"/>
            </p:custDataLst>
          </p:nvPr>
        </p:nvSpPr>
        <p:spPr/>
        <p:txBody>
          <a:bodyPr/>
          <a:lstStyle/>
          <a:p>
            <a:pPr>
              <a:lnSpc>
                <a:spcPts val="4575"/>
              </a:lnSpc>
            </a:pPr>
            <a:r>
              <a:rPr lang="fr-CA" sz="5400" dirty="0" smtClean="0"/>
              <a:t>Deux stimulants nuisibles</a:t>
            </a:r>
            <a:endParaRPr lang="en-US" sz="5400" dirty="0" smtClean="0"/>
          </a:p>
        </p:txBody>
      </p:sp>
      <p:sp>
        <p:nvSpPr>
          <p:cNvPr id="3" name="Content Placeholder 2"/>
          <p:cNvSpPr>
            <a:spLocks noGrp="1"/>
          </p:cNvSpPr>
          <p:nvPr>
            <p:ph idx="1"/>
            <p:custDataLst>
              <p:tags r:id="rId2"/>
            </p:custDataLst>
          </p:nvPr>
        </p:nvSpPr>
        <p:spPr>
          <a:xfrm>
            <a:off x="457200" y="1600200"/>
            <a:ext cx="5791200" cy="4876800"/>
          </a:xfrm>
        </p:spPr>
        <p:txBody>
          <a:bodyPr rtlCol="0">
            <a:normAutofit fontScale="85000" lnSpcReduction="10000"/>
          </a:bodyPr>
          <a:lstStyle/>
          <a:p>
            <a:pPr>
              <a:buFont typeface="Arial" pitchFamily="34" charset="0"/>
              <a:buChar char="•"/>
              <a:defRPr/>
            </a:pPr>
            <a:r>
              <a:rPr lang="fr-CA" sz="2800" dirty="0" smtClean="0"/>
              <a:t>Les</a:t>
            </a:r>
            <a:r>
              <a:rPr lang="fr-CA" sz="2800" b="1" dirty="0" smtClean="0"/>
              <a:t> amphétamines</a:t>
            </a:r>
            <a:r>
              <a:rPr lang="fr-CA" sz="2800" dirty="0" smtClean="0"/>
              <a:t> sont illégales ou autorisées uniquement sur ordonnance. Elles sont trop actives pour une utilisation générale :</a:t>
            </a:r>
            <a:endParaRPr lang="en-US" sz="2800" dirty="0" smtClean="0"/>
          </a:p>
          <a:p>
            <a:pPr lvl="1">
              <a:buFont typeface="Arial" pitchFamily="34" charset="0"/>
              <a:buChar char="–"/>
              <a:defRPr/>
            </a:pPr>
            <a:r>
              <a:rPr lang="fr-CA" sz="2600" dirty="0" smtClean="0"/>
              <a:t>Elles augmentent le niveau d’activité, mais n’améliorent pas vraiment la performance.</a:t>
            </a:r>
            <a:endParaRPr lang="en-US" sz="2600" dirty="0" smtClean="0"/>
          </a:p>
          <a:p>
            <a:pPr lvl="1">
              <a:buFont typeface="Arial" pitchFamily="34" charset="0"/>
              <a:buChar char="–"/>
              <a:defRPr/>
            </a:pPr>
            <a:r>
              <a:rPr lang="fr-CA" sz="2600" dirty="0" smtClean="0"/>
              <a:t>Elles augmentent le rythme cardiaque et le métabolisme, parfois dangereusement.</a:t>
            </a:r>
            <a:endParaRPr lang="en-US" sz="2600" dirty="0" smtClean="0"/>
          </a:p>
          <a:p>
            <a:pPr lvl="1">
              <a:buFont typeface="Arial" pitchFamily="34" charset="0"/>
              <a:buChar char="–"/>
              <a:defRPr/>
            </a:pPr>
            <a:r>
              <a:rPr lang="fr-CA" sz="2600" dirty="0" smtClean="0"/>
              <a:t>Souvent, vous vous effondrez plusieurs heures après</a:t>
            </a:r>
            <a:r>
              <a:rPr lang="fr-CA" sz="2600" dirty="0" smtClean="0">
                <a:solidFill>
                  <a:srgbClr val="FF0000"/>
                </a:solidFill>
              </a:rPr>
              <a:t> </a:t>
            </a:r>
            <a:r>
              <a:rPr lang="fr-CA" sz="2600" dirty="0" smtClean="0"/>
              <a:t>leur consommation. </a:t>
            </a:r>
            <a:endParaRPr lang="en-US" sz="2600" dirty="0" smtClean="0"/>
          </a:p>
          <a:p>
            <a:pPr>
              <a:buFont typeface="Arial" pitchFamily="34" charset="0"/>
              <a:buChar char="•"/>
              <a:defRPr/>
            </a:pPr>
            <a:r>
              <a:rPr lang="fr-CA" sz="2800" dirty="0" smtClean="0"/>
              <a:t>La</a:t>
            </a:r>
            <a:r>
              <a:rPr lang="fr-CA" sz="2800" b="1" dirty="0" smtClean="0"/>
              <a:t> nicotine</a:t>
            </a:r>
            <a:r>
              <a:rPr lang="fr-CA" sz="2800" dirty="0" smtClean="0"/>
              <a:t> n’améliore pas la vigilance ni la performance. Fumer diminue l’apport d’oxygène au cerveau.</a:t>
            </a:r>
            <a:endParaRPr lang="en-US" sz="2800" dirty="0"/>
          </a:p>
        </p:txBody>
      </p:sp>
      <p:pic>
        <p:nvPicPr>
          <p:cNvPr id="323587" name="Picture 2"/>
          <p:cNvPicPr>
            <a:picLocks noChangeAspect="1" noChangeArrowheads="1"/>
          </p:cNvPicPr>
          <p:nvPr>
            <p:custDataLst>
              <p:tags r:id="rId3"/>
            </p:custDataLst>
          </p:nvPr>
        </p:nvPicPr>
        <p:blipFill>
          <a:blip r:embed="rId6" cstate="print"/>
          <a:srcRect/>
          <a:stretch>
            <a:fillRect/>
          </a:stretch>
        </p:blipFill>
        <p:spPr bwMode="auto">
          <a:xfrm>
            <a:off x="6359525" y="1981200"/>
            <a:ext cx="2474913" cy="370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custDataLst>
              <p:tags r:id="rId1"/>
            </p:custDataLst>
          </p:nvPr>
        </p:nvSpPr>
        <p:spPr/>
        <p:txBody>
          <a:bodyPr>
            <a:normAutofit fontScale="90000"/>
          </a:bodyPr>
          <a:lstStyle/>
          <a:p>
            <a:pPr>
              <a:defRPr/>
            </a:pPr>
            <a:r>
              <a:rPr lang="fr-CA" dirty="0" smtClean="0"/>
              <a:t>Aides au sommeil : suppléments alimentaires et tisanes</a:t>
            </a:r>
            <a:endParaRPr lang="en-US" dirty="0"/>
          </a:p>
        </p:txBody>
      </p:sp>
      <p:sp>
        <p:nvSpPr>
          <p:cNvPr id="3" name="Content Placeholder 2"/>
          <p:cNvSpPr>
            <a:spLocks noGrp="1"/>
          </p:cNvSpPr>
          <p:nvPr>
            <p:ph idx="1"/>
            <p:custDataLst>
              <p:tags r:id="rId2"/>
            </p:custDataLst>
          </p:nvPr>
        </p:nvSpPr>
        <p:spPr>
          <a:xfrm>
            <a:off x="457200" y="1600200"/>
            <a:ext cx="6629400" cy="4495800"/>
          </a:xfrm>
        </p:spPr>
        <p:txBody>
          <a:bodyPr rtlCol="0">
            <a:normAutofit fontScale="70000" lnSpcReduction="20000"/>
          </a:bodyPr>
          <a:lstStyle/>
          <a:p>
            <a:pPr>
              <a:buFont typeface="Arial" pitchFamily="34" charset="0"/>
              <a:buChar char="•"/>
              <a:defRPr/>
            </a:pPr>
            <a:r>
              <a:rPr lang="fr-CA" dirty="0" smtClean="0"/>
              <a:t>Mélatonine :</a:t>
            </a:r>
            <a:endParaRPr lang="en-US" sz="2800" dirty="0" smtClean="0"/>
          </a:p>
          <a:p>
            <a:pPr lvl="1">
              <a:buFont typeface="Arial" pitchFamily="34" charset="0"/>
              <a:buChar char="–"/>
              <a:defRPr/>
            </a:pPr>
            <a:r>
              <a:rPr lang="fr-CA" dirty="0" smtClean="0"/>
              <a:t>Il s’agit d’une hormone naturelle sécrétée chaque soir et associée au sommeil. </a:t>
            </a:r>
            <a:endParaRPr lang="en-US" sz="2400" dirty="0" smtClean="0"/>
          </a:p>
          <a:p>
            <a:pPr lvl="1">
              <a:buFont typeface="Arial" pitchFamily="34" charset="0"/>
              <a:buChar char="–"/>
              <a:defRPr/>
            </a:pPr>
            <a:r>
              <a:rPr lang="fr-CA" dirty="0" smtClean="0"/>
              <a:t>Des petites doses facilitent le sommeil de nuit.</a:t>
            </a:r>
            <a:endParaRPr lang="en-US" sz="2400" dirty="0" smtClean="0"/>
          </a:p>
          <a:p>
            <a:pPr lvl="1">
              <a:buFont typeface="Arial" pitchFamily="34" charset="0"/>
              <a:buChar char="–"/>
              <a:defRPr/>
            </a:pPr>
            <a:r>
              <a:rPr lang="fr-CA" dirty="0" smtClean="0"/>
              <a:t>Les doses en comprimé tendent à être trop concentrées pour les besoins. </a:t>
            </a:r>
            <a:endParaRPr lang="en-US" sz="2400" dirty="0" smtClean="0"/>
          </a:p>
          <a:p>
            <a:pPr lvl="1">
              <a:buFont typeface="Arial" pitchFamily="34" charset="0"/>
              <a:buChar char="–"/>
              <a:defRPr/>
            </a:pPr>
            <a:r>
              <a:rPr lang="fr-CA" dirty="0" smtClean="0"/>
              <a:t>Elle n’a aucun effet secondaire sérieux connu, mais elle n’a été soumise à aucune recherche rigoureuse.</a:t>
            </a:r>
            <a:endParaRPr lang="en-US" sz="2400" dirty="0" smtClean="0"/>
          </a:p>
          <a:p>
            <a:pPr>
              <a:buFont typeface="Arial" pitchFamily="34" charset="0"/>
              <a:buChar char="•"/>
              <a:defRPr/>
            </a:pPr>
            <a:r>
              <a:rPr lang="fr-CA" dirty="0" smtClean="0"/>
              <a:t>Infusion de valériane : </a:t>
            </a:r>
            <a:endParaRPr lang="en-US" sz="2800" dirty="0" smtClean="0"/>
          </a:p>
          <a:p>
            <a:pPr lvl="1">
              <a:buFont typeface="Arial" pitchFamily="34" charset="0"/>
              <a:buChar char="–"/>
              <a:defRPr/>
            </a:pPr>
            <a:r>
              <a:rPr lang="fr-CA" dirty="0" smtClean="0"/>
              <a:t>Cette tisane contient un mélange de produits chimiques.</a:t>
            </a:r>
            <a:endParaRPr lang="en-US" sz="2400" dirty="0" smtClean="0"/>
          </a:p>
          <a:p>
            <a:pPr lvl="1">
              <a:buFont typeface="Arial" pitchFamily="34" charset="0"/>
              <a:buChar char="–"/>
              <a:defRPr/>
            </a:pPr>
            <a:r>
              <a:rPr lang="fr-CA" dirty="0" smtClean="0"/>
              <a:t>Ses bienfaits sur le sommeil (effet calmant) sont reconnus.</a:t>
            </a:r>
            <a:endParaRPr lang="en-US" sz="2400" dirty="0" smtClean="0"/>
          </a:p>
          <a:p>
            <a:pPr>
              <a:buFont typeface="Arial" pitchFamily="34" charset="0"/>
              <a:buChar char="•"/>
              <a:defRPr/>
            </a:pPr>
            <a:r>
              <a:rPr lang="fr-CA" dirty="0" smtClean="0"/>
              <a:t>Les suppléments alimentaires ne sont pas testés ni réglementés par les autorités.</a:t>
            </a:r>
            <a:endParaRPr lang="en-US" sz="2800" dirty="0"/>
          </a:p>
        </p:txBody>
      </p:sp>
      <p:pic>
        <p:nvPicPr>
          <p:cNvPr id="325635" name="Picture 11"/>
          <p:cNvPicPr>
            <a:picLocks noChangeAspect="1" noChangeArrowheads="1"/>
          </p:cNvPicPr>
          <p:nvPr>
            <p:custDataLst>
              <p:tags r:id="rId3"/>
            </p:custDataLst>
          </p:nvPr>
        </p:nvPicPr>
        <p:blipFill>
          <a:blip r:embed="rId7" cstate="print"/>
          <a:srcRect/>
          <a:stretch>
            <a:fillRect/>
          </a:stretch>
        </p:blipFill>
        <p:spPr bwMode="auto">
          <a:xfrm>
            <a:off x="6934200" y="4227513"/>
            <a:ext cx="1687513" cy="2239962"/>
          </a:xfrm>
          <a:prstGeom prst="rect">
            <a:avLst/>
          </a:prstGeom>
          <a:noFill/>
          <a:ln w="9525">
            <a:noFill/>
            <a:miter lim="800000"/>
            <a:headEnd/>
            <a:tailEnd/>
          </a:ln>
        </p:spPr>
      </p:pic>
      <p:pic>
        <p:nvPicPr>
          <p:cNvPr id="325636" name="Picture 12"/>
          <p:cNvPicPr>
            <a:picLocks noChangeAspect="1" noChangeArrowheads="1"/>
          </p:cNvPicPr>
          <p:nvPr>
            <p:custDataLst>
              <p:tags r:id="rId4"/>
            </p:custDataLst>
          </p:nvPr>
        </p:nvPicPr>
        <p:blipFill>
          <a:blip r:embed="rId8" cstate="print"/>
          <a:srcRect/>
          <a:stretch>
            <a:fillRect/>
          </a:stretch>
        </p:blipFill>
        <p:spPr bwMode="auto">
          <a:xfrm>
            <a:off x="7239000" y="1676400"/>
            <a:ext cx="1727200" cy="2420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itle 1"/>
          <p:cNvSpPr>
            <a:spLocks noGrp="1"/>
          </p:cNvSpPr>
          <p:nvPr>
            <p:ph type="title"/>
            <p:custDataLst>
              <p:tags r:id="rId1"/>
            </p:custDataLst>
          </p:nvPr>
        </p:nvSpPr>
        <p:spPr/>
        <p:txBody>
          <a:bodyPr/>
          <a:lstStyle/>
          <a:p>
            <a:pPr>
              <a:lnSpc>
                <a:spcPts val="4575"/>
              </a:lnSpc>
            </a:pPr>
            <a:r>
              <a:rPr lang="fr-CA" smtClean="0"/>
              <a:t>Somnifères (1 de 2)</a:t>
            </a:r>
            <a:endParaRPr lang="en-US" smtClean="0"/>
          </a:p>
        </p:txBody>
      </p:sp>
      <p:sp>
        <p:nvSpPr>
          <p:cNvPr id="3" name="Content Placeholder 2"/>
          <p:cNvSpPr>
            <a:spLocks noGrp="1"/>
          </p:cNvSpPr>
          <p:nvPr>
            <p:ph idx="1"/>
            <p:custDataLst>
              <p:tags r:id="rId2"/>
            </p:custDataLst>
          </p:nvPr>
        </p:nvSpPr>
        <p:spPr>
          <a:xfrm>
            <a:off x="457200" y="1600200"/>
            <a:ext cx="6019800" cy="4724400"/>
          </a:xfrm>
        </p:spPr>
        <p:txBody>
          <a:bodyPr rtlCol="0">
            <a:normAutofit fontScale="85000" lnSpcReduction="10000"/>
          </a:bodyPr>
          <a:lstStyle/>
          <a:p>
            <a:pPr>
              <a:buFont typeface="Arial" pitchFamily="34" charset="0"/>
              <a:buChar char="•"/>
              <a:defRPr/>
            </a:pPr>
            <a:r>
              <a:rPr lang="fr-CA" dirty="0" smtClean="0"/>
              <a:t>Les somnifères sont des hypnotiques, c’est-à-dire des médicaments qui provoquent le sommeil.</a:t>
            </a:r>
            <a:endParaRPr lang="en-US" sz="2800" dirty="0" smtClean="0"/>
          </a:p>
          <a:p>
            <a:pPr>
              <a:buFont typeface="Arial" pitchFamily="34" charset="0"/>
              <a:buChar char="•"/>
              <a:defRPr/>
            </a:pPr>
            <a:r>
              <a:rPr lang="fr-CA" dirty="0" smtClean="0"/>
              <a:t>Certains servent également à traiter l’anxiété et le stress.</a:t>
            </a:r>
            <a:endParaRPr lang="en-US" sz="2800" dirty="0" smtClean="0"/>
          </a:p>
          <a:p>
            <a:pPr>
              <a:buFont typeface="Arial" pitchFamily="34" charset="0"/>
              <a:buChar char="•"/>
              <a:defRPr/>
            </a:pPr>
            <a:r>
              <a:rPr lang="fr-CA" dirty="0" smtClean="0"/>
              <a:t>Il en existe deux grandes catégories :</a:t>
            </a:r>
            <a:endParaRPr lang="en-US" sz="2800" dirty="0" smtClean="0"/>
          </a:p>
          <a:p>
            <a:pPr lvl="1">
              <a:buFont typeface="Arial" pitchFamily="34" charset="0"/>
              <a:buChar char="–"/>
              <a:defRPr/>
            </a:pPr>
            <a:r>
              <a:rPr lang="fr-CA" dirty="0" smtClean="0"/>
              <a:t>Sans ordonnance, en vente libre, par exemple le </a:t>
            </a:r>
            <a:r>
              <a:rPr lang="fr-CA" dirty="0" err="1" smtClean="0"/>
              <a:t>Benadryl</a:t>
            </a:r>
            <a:r>
              <a:rPr lang="fr-CA" dirty="0" smtClean="0"/>
              <a:t>.</a:t>
            </a:r>
            <a:endParaRPr lang="en-US" sz="2400" dirty="0" smtClean="0"/>
          </a:p>
          <a:p>
            <a:pPr lvl="1">
              <a:buFont typeface="Arial" pitchFamily="34" charset="0"/>
              <a:buChar char="–"/>
              <a:defRPr/>
            </a:pPr>
            <a:r>
              <a:rPr lang="fr-CA" dirty="0" smtClean="0"/>
              <a:t>Sur ordonnance :</a:t>
            </a:r>
            <a:endParaRPr lang="en-US" sz="2400" dirty="0" smtClean="0"/>
          </a:p>
          <a:p>
            <a:pPr lvl="2">
              <a:buFont typeface="Arial" pitchFamily="34" charset="0"/>
              <a:buChar char="•"/>
              <a:defRPr/>
            </a:pPr>
            <a:r>
              <a:rPr lang="fr-CA" dirty="0" smtClean="0"/>
              <a:t>Les benzodiazépines (ex. : </a:t>
            </a:r>
            <a:r>
              <a:rPr lang="fr-CA" dirty="0" err="1" smtClean="0"/>
              <a:t>Halcion</a:t>
            </a:r>
            <a:r>
              <a:rPr lang="fr-CA" dirty="0" smtClean="0"/>
              <a:t>, </a:t>
            </a:r>
            <a:r>
              <a:rPr lang="fr-CA" dirty="0" err="1" smtClean="0"/>
              <a:t>Restoril</a:t>
            </a:r>
            <a:r>
              <a:rPr lang="fr-CA" dirty="0" smtClean="0"/>
              <a:t>).</a:t>
            </a:r>
            <a:endParaRPr lang="en-US" sz="2000" dirty="0" smtClean="0"/>
          </a:p>
          <a:p>
            <a:pPr lvl="2">
              <a:buFont typeface="Arial" pitchFamily="34" charset="0"/>
              <a:buChar char="•"/>
              <a:defRPr/>
            </a:pPr>
            <a:r>
              <a:rPr lang="fr-CA" dirty="0" smtClean="0"/>
              <a:t>Les non-benzodiazépines (ex. : </a:t>
            </a:r>
            <a:r>
              <a:rPr lang="fr-CA" dirty="0" err="1" smtClean="0"/>
              <a:t>Ambien</a:t>
            </a:r>
            <a:r>
              <a:rPr lang="fr-CA" dirty="0" smtClean="0"/>
              <a:t>, </a:t>
            </a:r>
            <a:r>
              <a:rPr lang="fr-CA" dirty="0" err="1" smtClean="0"/>
              <a:t>Sonata</a:t>
            </a:r>
            <a:r>
              <a:rPr lang="fr-CA" dirty="0" smtClean="0"/>
              <a:t>, </a:t>
            </a:r>
            <a:r>
              <a:rPr lang="fr-CA" dirty="0" err="1" smtClean="0"/>
              <a:t>Lunesta</a:t>
            </a:r>
            <a:r>
              <a:rPr lang="fr-CA" dirty="0" smtClean="0"/>
              <a:t>).</a:t>
            </a:r>
            <a:endParaRPr lang="en-US" sz="2000" dirty="0"/>
          </a:p>
        </p:txBody>
      </p:sp>
      <p:pic>
        <p:nvPicPr>
          <p:cNvPr id="327683" name="Picture 2"/>
          <p:cNvPicPr>
            <a:picLocks noChangeAspect="1" noChangeArrowheads="1"/>
          </p:cNvPicPr>
          <p:nvPr>
            <p:custDataLst>
              <p:tags r:id="rId3"/>
            </p:custDataLst>
          </p:nvPr>
        </p:nvPicPr>
        <p:blipFill>
          <a:blip r:embed="rId6" cstate="print"/>
          <a:srcRect/>
          <a:stretch>
            <a:fillRect/>
          </a:stretch>
        </p:blipFill>
        <p:spPr bwMode="auto">
          <a:xfrm>
            <a:off x="6477000" y="2514600"/>
            <a:ext cx="2046288" cy="306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itle 1"/>
          <p:cNvSpPr>
            <a:spLocks noGrp="1"/>
          </p:cNvSpPr>
          <p:nvPr>
            <p:ph type="title"/>
            <p:custDataLst>
              <p:tags r:id="rId1"/>
            </p:custDataLst>
          </p:nvPr>
        </p:nvSpPr>
        <p:spPr/>
        <p:txBody>
          <a:bodyPr/>
          <a:lstStyle/>
          <a:p>
            <a:pPr>
              <a:lnSpc>
                <a:spcPts val="4575"/>
              </a:lnSpc>
            </a:pPr>
            <a:r>
              <a:rPr lang="fr-CA" smtClean="0"/>
              <a:t>Somnifères (2 de 2)</a:t>
            </a:r>
            <a:endParaRPr lang="en-US" smtClean="0"/>
          </a:p>
        </p:txBody>
      </p:sp>
      <p:sp>
        <p:nvSpPr>
          <p:cNvPr id="329730" name="Content Placeholder 2"/>
          <p:cNvSpPr>
            <a:spLocks noGrp="1"/>
          </p:cNvSpPr>
          <p:nvPr>
            <p:ph idx="1"/>
            <p:custDataLst>
              <p:tags r:id="rId2"/>
            </p:custDataLst>
          </p:nvPr>
        </p:nvSpPr>
        <p:spPr>
          <a:xfrm>
            <a:off x="457200" y="1600200"/>
            <a:ext cx="5562600" cy="4525963"/>
          </a:xfrm>
        </p:spPr>
        <p:txBody>
          <a:bodyPr/>
          <a:lstStyle/>
          <a:p>
            <a:r>
              <a:rPr lang="fr-CA" sz="3000" dirty="0" smtClean="0"/>
              <a:t>Mises en garde :</a:t>
            </a:r>
            <a:endParaRPr lang="en-US" sz="3000" dirty="0" smtClean="0"/>
          </a:p>
          <a:p>
            <a:pPr lvl="1"/>
            <a:r>
              <a:rPr lang="fr-CA" sz="2400" dirty="0" smtClean="0"/>
              <a:t>Aucun somnifère ne procure un sommeil entièrement naturel.</a:t>
            </a:r>
            <a:endParaRPr lang="en-US" sz="2400" dirty="0" smtClean="0"/>
          </a:p>
          <a:p>
            <a:pPr lvl="1"/>
            <a:r>
              <a:rPr lang="fr-CA" sz="2400" dirty="0" smtClean="0"/>
              <a:t>La plupart ont des effets secondaires.</a:t>
            </a:r>
            <a:endParaRPr lang="en-US" sz="2400" dirty="0" smtClean="0"/>
          </a:p>
          <a:p>
            <a:pPr lvl="1"/>
            <a:r>
              <a:rPr lang="fr-CA" sz="2400" dirty="0" smtClean="0"/>
              <a:t>La plupart entraînent un état de dépendance. </a:t>
            </a:r>
            <a:endParaRPr lang="en-US" sz="2400" dirty="0" smtClean="0"/>
          </a:p>
          <a:p>
            <a:pPr lvl="1"/>
            <a:r>
              <a:rPr lang="fr-CA" sz="2400" dirty="0" smtClean="0"/>
              <a:t>Certains causent des symptômes de sevrage.</a:t>
            </a:r>
            <a:endParaRPr lang="en-US" sz="2400" dirty="0" smtClean="0"/>
          </a:p>
          <a:p>
            <a:pPr lvl="1"/>
            <a:r>
              <a:rPr lang="fr-CA" sz="2400" dirty="0" smtClean="0"/>
              <a:t>Vous devez attendre la fin complète des effets du somnifère avant de prendre le volant.</a:t>
            </a:r>
            <a:endParaRPr lang="en-US" sz="2400" dirty="0" smtClean="0"/>
          </a:p>
          <a:p>
            <a:pPr marL="914400" lvl="2" indent="0">
              <a:buFont typeface="Arial" charset="0"/>
              <a:buNone/>
            </a:pPr>
            <a:endParaRPr lang="en-US" dirty="0" smtClean="0">
              <a:solidFill>
                <a:srgbClr val="002060"/>
              </a:solidFill>
            </a:endParaRPr>
          </a:p>
        </p:txBody>
      </p:sp>
      <p:pic>
        <p:nvPicPr>
          <p:cNvPr id="329731" name="Picture 2"/>
          <p:cNvPicPr>
            <a:picLocks noChangeAspect="1" noChangeArrowheads="1"/>
          </p:cNvPicPr>
          <p:nvPr>
            <p:custDataLst>
              <p:tags r:id="rId3"/>
            </p:custDataLst>
          </p:nvPr>
        </p:nvPicPr>
        <p:blipFill>
          <a:blip r:embed="rId6" cstate="print"/>
          <a:srcRect/>
          <a:stretch>
            <a:fillRect/>
          </a:stretch>
        </p:blipFill>
        <p:spPr bwMode="auto">
          <a:xfrm>
            <a:off x="6477000" y="2514600"/>
            <a:ext cx="2046288" cy="306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custDataLst>
              <p:tags r:id="rId1"/>
            </p:custDataLst>
          </p:nvPr>
        </p:nvSpPr>
        <p:spPr/>
        <p:txBody>
          <a:bodyPr>
            <a:normAutofit fontScale="90000"/>
          </a:bodyPr>
          <a:lstStyle/>
          <a:p>
            <a:pPr>
              <a:defRPr/>
            </a:pPr>
            <a:r>
              <a:rPr lang="fr-CA" dirty="0"/>
              <a:t>D’autres médicaments ont des </a:t>
            </a:r>
            <a:br>
              <a:rPr lang="fr-CA" dirty="0"/>
            </a:br>
            <a:r>
              <a:rPr lang="fr-CA" dirty="0"/>
              <a:t>effets secondaires </a:t>
            </a:r>
            <a:r>
              <a:rPr lang="fr-CA" dirty="0" smtClean="0"/>
              <a:t>de </a:t>
            </a:r>
            <a:r>
              <a:rPr lang="fr-CA" dirty="0"/>
              <a:t>fatigue</a:t>
            </a:r>
            <a:endParaRPr lang="en-US" dirty="0"/>
          </a:p>
        </p:txBody>
      </p:sp>
      <p:sp>
        <p:nvSpPr>
          <p:cNvPr id="4" name="Content Placeholder 3"/>
          <p:cNvSpPr>
            <a:spLocks noGrp="1"/>
          </p:cNvSpPr>
          <p:nvPr>
            <p:ph idx="1"/>
            <p:custDataLst>
              <p:tags r:id="rId2"/>
            </p:custDataLst>
          </p:nvPr>
        </p:nvSpPr>
        <p:spPr>
          <a:xfrm>
            <a:off x="457200" y="1600200"/>
            <a:ext cx="8229600" cy="4953000"/>
          </a:xfrm>
        </p:spPr>
        <p:txBody>
          <a:bodyPr rtlCol="0">
            <a:normAutofit fontScale="77500" lnSpcReduction="20000"/>
          </a:bodyPr>
          <a:lstStyle/>
          <a:p>
            <a:pPr>
              <a:buFont typeface="Arial" pitchFamily="34" charset="0"/>
              <a:buChar char="•"/>
              <a:defRPr/>
            </a:pPr>
            <a:r>
              <a:rPr lang="fr-CA" sz="3600" dirty="0" smtClean="0"/>
              <a:t>Quelques effets secondaires courants sont :</a:t>
            </a:r>
            <a:endParaRPr lang="en-US" sz="3600" dirty="0" smtClean="0"/>
          </a:p>
          <a:p>
            <a:pPr lvl="1">
              <a:buFont typeface="Arial" pitchFamily="34" charset="0"/>
              <a:buChar char="–"/>
              <a:defRPr/>
            </a:pPr>
            <a:r>
              <a:rPr lang="fr-CA" sz="3100" dirty="0" smtClean="0"/>
              <a:t>Somnolence.</a:t>
            </a:r>
            <a:endParaRPr lang="en-US" sz="3100" dirty="0" smtClean="0"/>
          </a:p>
          <a:p>
            <a:pPr lvl="1">
              <a:buFont typeface="Arial" pitchFamily="34" charset="0"/>
              <a:buChar char="–"/>
              <a:defRPr/>
            </a:pPr>
            <a:r>
              <a:rPr lang="fr-CA" sz="3100" dirty="0" smtClean="0"/>
              <a:t>Autre manifestation de fatigue.</a:t>
            </a:r>
            <a:endParaRPr lang="en-US" sz="3100" dirty="0" smtClean="0"/>
          </a:p>
          <a:p>
            <a:pPr lvl="1">
              <a:buFont typeface="Arial" pitchFamily="34" charset="0"/>
              <a:buChar char="–"/>
              <a:defRPr/>
            </a:pPr>
            <a:r>
              <a:rPr lang="fr-CA" sz="3100" dirty="0" smtClean="0"/>
              <a:t>Insomnie.</a:t>
            </a:r>
            <a:endParaRPr lang="en-US" sz="3100" dirty="0" smtClean="0"/>
          </a:p>
          <a:p>
            <a:pPr>
              <a:buFont typeface="Arial" pitchFamily="34" charset="0"/>
              <a:buChar char="•"/>
              <a:defRPr/>
            </a:pPr>
            <a:r>
              <a:rPr lang="fr-CA" sz="3600" dirty="0" smtClean="0"/>
              <a:t>En conséquence, la plupart des ordonnances précisent à quel moment il faut prendre le médicament (ex. : au coucher).</a:t>
            </a:r>
            <a:endParaRPr lang="en-US" sz="3600" dirty="0" smtClean="0"/>
          </a:p>
          <a:p>
            <a:pPr>
              <a:buFont typeface="Arial" pitchFamily="34" charset="0"/>
              <a:buChar char="•"/>
              <a:defRPr/>
            </a:pPr>
            <a:r>
              <a:rPr lang="fr-CA" sz="3600" dirty="0" smtClean="0"/>
              <a:t>Il est important d’observer la posologie à la lettre.</a:t>
            </a:r>
            <a:endParaRPr lang="en-US" sz="3600" dirty="0" smtClean="0"/>
          </a:p>
          <a:p>
            <a:pPr>
              <a:buFont typeface="Arial" pitchFamily="34" charset="0"/>
              <a:buChar char="•"/>
              <a:defRPr/>
            </a:pPr>
            <a:r>
              <a:rPr lang="fr-CA" sz="3600" dirty="0" smtClean="0"/>
              <a:t>La réglementation en matière de sécurité interdit au conducteur de prendre des médicaments qui causent les effets secondaires mentionnés précédemment.</a:t>
            </a:r>
            <a:endParaRPr lang="en-US" sz="3600" dirty="0" smtClean="0">
              <a:sym typeface="Wingdings" pitchFamily="2"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idx="1"/>
            <p:custDataLst>
              <p:tags r:id="rId1"/>
            </p:custDataLst>
          </p:nvPr>
        </p:nvSpPr>
        <p:spPr>
          <a:xfrm>
            <a:off x="457200" y="1600200"/>
            <a:ext cx="5715000" cy="4648200"/>
          </a:xfrm>
        </p:spPr>
        <p:txBody>
          <a:bodyPr rtlCol="0">
            <a:normAutofit fontScale="77500" lnSpcReduction="20000"/>
          </a:bodyPr>
          <a:lstStyle/>
          <a:p>
            <a:pPr marL="0" indent="0">
              <a:buFont typeface="Arial" pitchFamily="34" charset="0"/>
              <a:buNone/>
              <a:defRPr/>
            </a:pPr>
            <a:r>
              <a:rPr lang="fr-CA" sz="3600" dirty="0"/>
              <a:t>Vous devez avoir ou </a:t>
            </a:r>
            <a:r>
              <a:rPr lang="fr-CA" sz="3600" dirty="0" smtClean="0"/>
              <a:t>acquérir</a:t>
            </a:r>
            <a:r>
              <a:rPr lang="fr-CA" sz="3600" dirty="0"/>
              <a:t> :</a:t>
            </a:r>
            <a:endParaRPr lang="en-US" sz="3600" dirty="0"/>
          </a:p>
          <a:p>
            <a:pPr>
              <a:buFont typeface="Arial" pitchFamily="34" charset="0"/>
              <a:buChar char="•"/>
              <a:defRPr/>
            </a:pPr>
            <a:r>
              <a:rPr lang="fr-CA" sz="2800" dirty="0"/>
              <a:t>Des compétences en matière de </a:t>
            </a:r>
            <a:r>
              <a:rPr lang="fr-CA" sz="2800" dirty="0" smtClean="0"/>
              <a:t>présentation.</a:t>
            </a:r>
            <a:endParaRPr lang="en-US" sz="2800" dirty="0"/>
          </a:p>
          <a:p>
            <a:pPr>
              <a:buFont typeface="Arial" pitchFamily="34" charset="0"/>
              <a:buChar char="•"/>
              <a:defRPr/>
            </a:pPr>
            <a:r>
              <a:rPr lang="fr-CA" sz="2800" dirty="0"/>
              <a:t>Des compétences </a:t>
            </a:r>
            <a:r>
              <a:rPr lang="fr-CA" sz="2800" dirty="0" smtClean="0"/>
              <a:t>en informatique.</a:t>
            </a:r>
            <a:endParaRPr lang="en-US" sz="2800" dirty="0"/>
          </a:p>
          <a:p>
            <a:pPr>
              <a:buFont typeface="Arial" pitchFamily="34" charset="0"/>
              <a:buChar char="•"/>
              <a:defRPr/>
            </a:pPr>
            <a:r>
              <a:rPr lang="fr-CA" sz="2800" dirty="0"/>
              <a:t>Une compréhension de la formation et de la motivation des </a:t>
            </a:r>
            <a:r>
              <a:rPr lang="fr-CA" sz="2800" dirty="0" smtClean="0"/>
              <a:t>adultes.</a:t>
            </a:r>
            <a:endParaRPr lang="en-US" sz="2800" dirty="0"/>
          </a:p>
          <a:p>
            <a:pPr>
              <a:buFont typeface="Arial" pitchFamily="34" charset="0"/>
              <a:buChar char="•"/>
              <a:defRPr/>
            </a:pPr>
            <a:r>
              <a:rPr lang="fr-CA" sz="2800" dirty="0"/>
              <a:t>Une capacité à créer un environnement propice à </a:t>
            </a:r>
            <a:r>
              <a:rPr lang="fr-CA" sz="2800" dirty="0" smtClean="0"/>
              <a:t>l’apprentissage.</a:t>
            </a:r>
            <a:endParaRPr lang="en-US" sz="2800" dirty="0"/>
          </a:p>
          <a:p>
            <a:pPr>
              <a:buFont typeface="Arial" pitchFamily="34" charset="0"/>
              <a:buChar char="•"/>
              <a:defRPr/>
            </a:pPr>
            <a:r>
              <a:rPr lang="fr-CA" sz="2800" dirty="0"/>
              <a:t>Des compétences d’écoute et de renforcement </a:t>
            </a:r>
            <a:r>
              <a:rPr lang="fr-CA" sz="2800" dirty="0" smtClean="0"/>
              <a:t>positif.</a:t>
            </a:r>
            <a:endParaRPr lang="en-US" sz="2800" dirty="0"/>
          </a:p>
          <a:p>
            <a:pPr>
              <a:buFont typeface="Arial" pitchFamily="34" charset="0"/>
              <a:buChar char="•"/>
              <a:defRPr/>
            </a:pPr>
            <a:r>
              <a:rPr lang="fr-CA" sz="2800" dirty="0"/>
              <a:t>Une connaissance des politiques de </a:t>
            </a:r>
            <a:r>
              <a:rPr lang="fr-CA" sz="2800" dirty="0" smtClean="0"/>
              <a:t>l’entreprise.</a:t>
            </a:r>
            <a:endParaRPr lang="en-US" sz="2800" dirty="0"/>
          </a:p>
          <a:p>
            <a:pPr>
              <a:buFont typeface="Arial" pitchFamily="34" charset="0"/>
              <a:buChar char="•"/>
              <a:defRPr/>
            </a:pPr>
            <a:r>
              <a:rPr lang="fr-CA" sz="2800" dirty="0"/>
              <a:t>Une compréhension des enjeux du changement </a:t>
            </a:r>
            <a:r>
              <a:rPr lang="fr-CA" sz="2800" dirty="0" smtClean="0"/>
              <a:t>des comportements.</a:t>
            </a:r>
            <a:endParaRPr lang="en-US" sz="2800" dirty="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a:p>
        </p:txBody>
      </p:sp>
      <p:sp>
        <p:nvSpPr>
          <p:cNvPr id="58371" name="Title 2"/>
          <p:cNvSpPr>
            <a:spLocks noGrp="1"/>
          </p:cNvSpPr>
          <p:nvPr>
            <p:ph type="title"/>
            <p:custDataLst>
              <p:tags r:id="rId2"/>
            </p:custDataLst>
          </p:nvPr>
        </p:nvSpPr>
        <p:spPr>
          <a:xfrm>
            <a:off x="381000" y="274638"/>
            <a:ext cx="8305800" cy="1143000"/>
          </a:xfrm>
        </p:spPr>
        <p:txBody>
          <a:bodyPr/>
          <a:lstStyle/>
          <a:p>
            <a:pPr>
              <a:lnSpc>
                <a:spcPts val="4575"/>
              </a:lnSpc>
            </a:pPr>
            <a:r>
              <a:rPr lang="fr-CA" sz="2600" smtClean="0"/>
              <a:t>Exigences à l’égard du formateur :</a:t>
            </a:r>
            <a:br>
              <a:rPr lang="fr-CA" sz="2600" smtClean="0"/>
            </a:br>
            <a:r>
              <a:rPr lang="fr-CA" sz="2600" smtClean="0"/>
              <a:t>expérience antérieure et compétences générales (2 de 2)</a:t>
            </a:r>
            <a:endParaRPr lang="en-US" sz="2600" smtClean="0"/>
          </a:p>
        </p:txBody>
      </p:sp>
      <p:pic>
        <p:nvPicPr>
          <p:cNvPr id="58372" name="Picture 2"/>
          <p:cNvPicPr>
            <a:picLocks noChangeAspect="1" noChangeArrowheads="1"/>
          </p:cNvPicPr>
          <p:nvPr>
            <p:custDataLst>
              <p:tags r:id="rId3"/>
            </p:custDataLst>
          </p:nvPr>
        </p:nvPicPr>
        <p:blipFill>
          <a:blip r:embed="rId6" cstate="print"/>
          <a:srcRect/>
          <a:stretch>
            <a:fillRect/>
          </a:stretch>
        </p:blipFill>
        <p:spPr bwMode="auto">
          <a:xfrm>
            <a:off x="6251575" y="2058988"/>
            <a:ext cx="2695575"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itle 1"/>
          <p:cNvSpPr>
            <a:spLocks noGrp="1"/>
          </p:cNvSpPr>
          <p:nvPr>
            <p:ph type="title"/>
            <p:custDataLst>
              <p:tags r:id="rId1"/>
            </p:custDataLst>
          </p:nvPr>
        </p:nvSpPr>
        <p:spPr/>
        <p:txBody>
          <a:bodyPr/>
          <a:lstStyle/>
          <a:p>
            <a:pPr>
              <a:lnSpc>
                <a:spcPts val="4575"/>
              </a:lnSpc>
            </a:pPr>
            <a:r>
              <a:rPr lang="fr-CA" sz="4800" smtClean="0"/>
              <a:t>L’alcool n’est pas un somnifère</a:t>
            </a:r>
            <a:endParaRPr lang="en-US" sz="4800" smtClean="0"/>
          </a:p>
        </p:txBody>
      </p:sp>
      <p:sp>
        <p:nvSpPr>
          <p:cNvPr id="3" name="Content Placeholder 2"/>
          <p:cNvSpPr>
            <a:spLocks noGrp="1"/>
          </p:cNvSpPr>
          <p:nvPr>
            <p:ph idx="1"/>
            <p:custDataLst>
              <p:tags r:id="rId2"/>
            </p:custDataLst>
          </p:nvPr>
        </p:nvSpPr>
        <p:spPr>
          <a:xfrm>
            <a:off x="457200" y="1600200"/>
            <a:ext cx="6019800" cy="4525963"/>
          </a:xfrm>
        </p:spPr>
        <p:txBody>
          <a:bodyPr rtlCol="0">
            <a:normAutofit fontScale="70000" lnSpcReduction="20000"/>
          </a:bodyPr>
          <a:lstStyle/>
          <a:p>
            <a:pPr>
              <a:buFont typeface="Arial" pitchFamily="34" charset="0"/>
              <a:buChar char="•"/>
              <a:defRPr/>
            </a:pPr>
            <a:r>
              <a:rPr lang="fr-CA" dirty="0" smtClean="0"/>
              <a:t>Les conducteurs ne sont pas autorisés à consommer de l’alcool.</a:t>
            </a:r>
            <a:endParaRPr lang="en-US" sz="2800" dirty="0" smtClean="0"/>
          </a:p>
          <a:p>
            <a:pPr>
              <a:buFont typeface="Arial" pitchFamily="34" charset="0"/>
              <a:buChar char="•"/>
              <a:defRPr/>
            </a:pPr>
            <a:r>
              <a:rPr lang="fr-CA" dirty="0" smtClean="0"/>
              <a:t>Certains conducteurs consomment de l’alcool à la maison pour mieux dormir.</a:t>
            </a:r>
            <a:endParaRPr lang="en-US" sz="2800" dirty="0" smtClean="0"/>
          </a:p>
          <a:p>
            <a:pPr>
              <a:buFont typeface="Arial" pitchFamily="34" charset="0"/>
              <a:buChar char="•"/>
              <a:defRPr/>
            </a:pPr>
            <a:r>
              <a:rPr lang="fr-CA" dirty="0" smtClean="0"/>
              <a:t>L’alcool peut assoupir, mais en réalité il </a:t>
            </a:r>
            <a:r>
              <a:rPr lang="fr-CA" i="1" dirty="0" smtClean="0"/>
              <a:t>perturbe</a:t>
            </a:r>
            <a:r>
              <a:rPr lang="fr-CA" dirty="0" smtClean="0"/>
              <a:t> le sommeil :</a:t>
            </a:r>
            <a:endParaRPr lang="en-US" sz="2800" dirty="0" smtClean="0"/>
          </a:p>
          <a:p>
            <a:pPr lvl="1">
              <a:buFont typeface="Arial" pitchFamily="34" charset="0"/>
              <a:buChar char="–"/>
              <a:defRPr/>
            </a:pPr>
            <a:r>
              <a:rPr lang="fr-CA" dirty="0" smtClean="0"/>
              <a:t>Perturbation du sommeil paradoxal.</a:t>
            </a:r>
            <a:endParaRPr lang="en-US" sz="2400" dirty="0" smtClean="0"/>
          </a:p>
          <a:p>
            <a:pPr lvl="1">
              <a:buFont typeface="Arial" pitchFamily="34" charset="0"/>
              <a:buChar char="–"/>
              <a:defRPr/>
            </a:pPr>
            <a:r>
              <a:rPr lang="fr-CA" dirty="0" smtClean="0"/>
              <a:t>Réveil soudain quelques heures après s’être mis au lit.</a:t>
            </a:r>
            <a:endParaRPr lang="en-US" sz="2400" dirty="0" smtClean="0"/>
          </a:p>
          <a:p>
            <a:pPr>
              <a:buFont typeface="Arial" pitchFamily="34" charset="0"/>
              <a:buChar char="•"/>
              <a:defRPr/>
            </a:pPr>
            <a:r>
              <a:rPr lang="fr-CA" dirty="0" smtClean="0"/>
              <a:t>Ses effets nuisibles augmentent avec l’âge. </a:t>
            </a:r>
            <a:endParaRPr lang="en-US" sz="2800" dirty="0" smtClean="0"/>
          </a:p>
          <a:p>
            <a:pPr>
              <a:buFont typeface="Arial" pitchFamily="34" charset="0"/>
              <a:buChar char="•"/>
              <a:defRPr/>
            </a:pPr>
            <a:r>
              <a:rPr lang="fr-CA" dirty="0" smtClean="0"/>
              <a:t>Les effets nuisibles de l’alcool sur la performance sont encore plus importants lorsque vous êtes somnolent.</a:t>
            </a:r>
            <a:endParaRPr lang="en-US" sz="2800" dirty="0" smtClean="0"/>
          </a:p>
          <a:p>
            <a:pPr>
              <a:buFont typeface="Arial" pitchFamily="34" charset="0"/>
              <a:buChar char="•"/>
              <a:defRPr/>
            </a:pPr>
            <a:r>
              <a:rPr lang="fr-CA" dirty="0" smtClean="0"/>
              <a:t>L’alcool aggrave l’AOS.</a:t>
            </a:r>
            <a:endParaRPr lang="en-US" sz="2800" dirty="0"/>
          </a:p>
        </p:txBody>
      </p:sp>
      <p:pic>
        <p:nvPicPr>
          <p:cNvPr id="333827" name="Picture 2"/>
          <p:cNvPicPr>
            <a:picLocks noChangeAspect="1" noChangeArrowheads="1"/>
          </p:cNvPicPr>
          <p:nvPr>
            <p:custDataLst>
              <p:tags r:id="rId3"/>
            </p:custDataLst>
          </p:nvPr>
        </p:nvPicPr>
        <p:blipFill>
          <a:blip r:embed="rId6" cstate="print"/>
          <a:srcRect/>
          <a:stretch>
            <a:fillRect/>
          </a:stretch>
        </p:blipFill>
        <p:spPr bwMode="auto">
          <a:xfrm>
            <a:off x="6705600" y="2438400"/>
            <a:ext cx="2155825" cy="3230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5873" name="Title 1"/>
          <p:cNvSpPr>
            <a:spLocks noGrp="1"/>
          </p:cNvSpPr>
          <p:nvPr>
            <p:ph type="ctrTitle"/>
            <p:custDataLst>
              <p:tags r:id="rId1"/>
            </p:custDataLst>
          </p:nvPr>
        </p:nvSpPr>
        <p:spPr>
          <a:solidFill>
            <a:srgbClr val="C00000">
              <a:alpha val="59999"/>
            </a:srgbClr>
          </a:solidFill>
          <a:ln w="9525" cmpd="sng"/>
        </p:spPr>
        <p:txBody>
          <a:bodyPr/>
          <a:lstStyle/>
          <a:p>
            <a:r>
              <a:rPr lang="fr-CA" smtClean="0"/>
              <a:t>Leçon 4 du module 3 : Vigilance et conduite d’un véhicule lourd</a:t>
            </a:r>
            <a:endParaRPr lang="en-US" smtClean="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fr-CA" sz="4800" dirty="0"/>
              <a:t>Amélioration du sommeil et de la </a:t>
            </a:r>
            <a:r>
              <a:rPr lang="fr-CA" sz="4800" dirty="0" smtClean="0"/>
              <a:t>vigilance</a:t>
            </a:r>
            <a:r>
              <a:rPr lang="en-US" sz="4900" dirty="0" smtClean="0"/>
              <a:t/>
            </a:r>
            <a:br>
              <a:rPr lang="en-US" sz="4900" dirty="0" smtClean="0"/>
            </a:br>
            <a:endParaRPr lang="en-US" sz="4900" dirty="0"/>
          </a:p>
        </p:txBody>
      </p:sp>
      <p:sp>
        <p:nvSpPr>
          <p:cNvPr id="3" name="Content Placeholder 2"/>
          <p:cNvSpPr>
            <a:spLocks noGrp="1"/>
          </p:cNvSpPr>
          <p:nvPr>
            <p:ph idx="1"/>
            <p:custDataLst>
              <p:tags r:id="rId2"/>
            </p:custDataLst>
          </p:nvPr>
        </p:nvSpPr>
        <p:spPr/>
        <p:txBody>
          <a:bodyPr rtlCol="0">
            <a:normAutofit fontScale="92500" lnSpcReduction="20000"/>
          </a:bodyPr>
          <a:lstStyle/>
          <a:p>
            <a:pPr marL="0" indent="0">
              <a:buFont typeface="Arial" pitchFamily="34" charset="0"/>
              <a:buNone/>
              <a:defRPr/>
            </a:pPr>
            <a:r>
              <a:rPr lang="fr-CA" u="sng" dirty="0" smtClean="0"/>
              <a:t>Sujets :</a:t>
            </a:r>
            <a:endParaRPr lang="en-US" sz="2800" dirty="0" smtClean="0"/>
          </a:p>
          <a:p>
            <a:pPr>
              <a:buFont typeface="Arial" pitchFamily="34" charset="0"/>
              <a:buChar char="•"/>
              <a:defRPr/>
            </a:pPr>
            <a:r>
              <a:rPr lang="fr-CA" dirty="0" smtClean="0"/>
              <a:t>Les obstacles à la gestion de la fatigue que rencontrent les conducteurs</a:t>
            </a:r>
            <a:endParaRPr lang="en-US" sz="2800" dirty="0" smtClean="0"/>
          </a:p>
          <a:p>
            <a:pPr>
              <a:buFont typeface="Arial" pitchFamily="34" charset="0"/>
              <a:buChar char="•"/>
              <a:defRPr/>
            </a:pPr>
            <a:r>
              <a:rPr lang="fr-CA" dirty="0" smtClean="0"/>
              <a:t>Les stratégies générales</a:t>
            </a:r>
            <a:endParaRPr lang="en-US" sz="2800" dirty="0" smtClean="0"/>
          </a:p>
          <a:p>
            <a:pPr>
              <a:buFont typeface="Arial" pitchFamily="34" charset="0"/>
              <a:buChar char="•"/>
              <a:defRPr/>
            </a:pPr>
            <a:r>
              <a:rPr lang="fr-CA" dirty="0" smtClean="0"/>
              <a:t>Les pratiques à adopter à la maison</a:t>
            </a:r>
            <a:endParaRPr lang="en-US" sz="2800" dirty="0" smtClean="0"/>
          </a:p>
          <a:p>
            <a:pPr>
              <a:buFont typeface="Arial" pitchFamily="34" charset="0"/>
              <a:buChar char="•"/>
              <a:defRPr/>
            </a:pPr>
            <a:r>
              <a:rPr lang="fr-CA" dirty="0" smtClean="0"/>
              <a:t>Les pratiques à adopter sur la route :</a:t>
            </a:r>
            <a:endParaRPr lang="en-US" sz="2800" dirty="0" smtClean="0"/>
          </a:p>
          <a:p>
            <a:pPr lvl="1">
              <a:buFont typeface="Arial" pitchFamily="34" charset="0"/>
              <a:buChar char="–"/>
              <a:defRPr/>
            </a:pPr>
            <a:r>
              <a:rPr lang="fr-CA" dirty="0" smtClean="0"/>
              <a:t>Généralités</a:t>
            </a:r>
            <a:endParaRPr lang="en-US" sz="2400" dirty="0" smtClean="0"/>
          </a:p>
          <a:p>
            <a:pPr lvl="1">
              <a:buFont typeface="Arial" pitchFamily="34" charset="0"/>
              <a:buChar char="–"/>
              <a:defRPr/>
            </a:pPr>
            <a:r>
              <a:rPr lang="fr-CA" dirty="0" smtClean="0"/>
              <a:t>Conduite de nuit</a:t>
            </a:r>
            <a:endParaRPr lang="en-US" sz="2400" dirty="0" smtClean="0"/>
          </a:p>
          <a:p>
            <a:pPr lvl="1">
              <a:buFont typeface="Arial" pitchFamily="34" charset="0"/>
              <a:buChar char="–"/>
              <a:defRPr/>
            </a:pPr>
            <a:r>
              <a:rPr lang="fr-CA" dirty="0" smtClean="0"/>
              <a:t>Adaptation à un quart de travail et aux changements de fuseau horaire</a:t>
            </a:r>
            <a:endParaRPr lang="en-US" sz="2400" dirty="0"/>
          </a:p>
          <a:p>
            <a:pPr fontAlgn="auto">
              <a:spcAft>
                <a:spcPts val="0"/>
              </a:spcAft>
              <a:buFont typeface="Arial" pitchFamily="34" charset="0"/>
              <a:buNone/>
              <a:defRPr/>
            </a:pPr>
            <a:endParaRPr lang="en-US" dirty="0" smtClean="0">
              <a:solidFill>
                <a:srgbClr val="002060"/>
              </a:solidFill>
            </a:endParaRP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a:defRPr/>
            </a:pPr>
            <a:r>
              <a:rPr lang="fr-CA" sz="4800" dirty="0"/>
              <a:t>Obstacles à la gestion de la fatigue (1 de 2)</a:t>
            </a:r>
            <a:endParaRPr lang="en-US" sz="4800" dirty="0"/>
          </a:p>
        </p:txBody>
      </p:sp>
      <p:sp>
        <p:nvSpPr>
          <p:cNvPr id="339970" name="Content Placeholder 2"/>
          <p:cNvSpPr>
            <a:spLocks noGrp="1"/>
          </p:cNvSpPr>
          <p:nvPr>
            <p:ph idx="1"/>
            <p:custDataLst>
              <p:tags r:id="rId2"/>
            </p:custDataLst>
          </p:nvPr>
        </p:nvSpPr>
        <p:spPr>
          <a:xfrm>
            <a:off x="457200" y="1600200"/>
            <a:ext cx="5867400" cy="4953000"/>
          </a:xfrm>
        </p:spPr>
        <p:txBody>
          <a:bodyPr/>
          <a:lstStyle/>
          <a:p>
            <a:r>
              <a:rPr lang="fr-CA" sz="2100" dirty="0" smtClean="0"/>
              <a:t>Horaire souvent trop chargé pour bien profiter du sommeil principal</a:t>
            </a:r>
            <a:endParaRPr lang="en-US" sz="2100" dirty="0" smtClean="0"/>
          </a:p>
          <a:p>
            <a:r>
              <a:rPr lang="fr-CA" sz="2100" dirty="0" smtClean="0"/>
              <a:t>Longues heures de travail (de plus, beaucoup de conducteurs doivent faire la navette entre la maison et le travail)</a:t>
            </a:r>
            <a:endParaRPr lang="en-US" sz="2100" dirty="0" smtClean="0"/>
          </a:p>
          <a:p>
            <a:r>
              <a:rPr lang="fr-CA" sz="2100" dirty="0" smtClean="0"/>
              <a:t>Changements fréquents d’horaire de travail</a:t>
            </a:r>
            <a:endParaRPr lang="en-US" sz="2100" dirty="0" smtClean="0"/>
          </a:p>
          <a:p>
            <a:r>
              <a:rPr lang="fr-CA" sz="2100" dirty="0" smtClean="0"/>
              <a:t>Périodes de sommeil et de travail qui contreviennent souvent aux rythmes naturels de notre horloge biologique (rythmes circadiens), par exemple travailler la nuit alors que nous sommes programmés pour dormir la nuit</a:t>
            </a:r>
            <a:endParaRPr lang="en-US" sz="2100" dirty="0" smtClean="0"/>
          </a:p>
          <a:p>
            <a:r>
              <a:rPr lang="fr-CA" sz="2100" dirty="0" smtClean="0"/>
              <a:t>Temps limité pour la sieste et les autres périodes de repos</a:t>
            </a:r>
            <a:endParaRPr lang="en-US" sz="2100" dirty="0" smtClean="0"/>
          </a:p>
        </p:txBody>
      </p:sp>
      <p:pic>
        <p:nvPicPr>
          <p:cNvPr id="339971" name="Picture 2"/>
          <p:cNvPicPr>
            <a:picLocks noChangeAspect="1" noChangeArrowheads="1"/>
          </p:cNvPicPr>
          <p:nvPr>
            <p:custDataLst>
              <p:tags r:id="rId3"/>
            </p:custDataLst>
          </p:nvPr>
        </p:nvPicPr>
        <p:blipFill>
          <a:blip r:embed="rId6" cstate="print"/>
          <a:srcRect/>
          <a:stretch>
            <a:fillRect/>
          </a:stretch>
        </p:blipFill>
        <p:spPr bwMode="auto">
          <a:xfrm>
            <a:off x="6165850" y="1752600"/>
            <a:ext cx="2214563" cy="331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a:defRPr/>
            </a:pPr>
            <a:r>
              <a:rPr lang="fr-CA" sz="4800" dirty="0"/>
              <a:t>Obstacles à la gestion de </a:t>
            </a:r>
            <a:br>
              <a:rPr lang="fr-CA" sz="4800" dirty="0"/>
            </a:br>
            <a:r>
              <a:rPr lang="fr-CA" sz="4800" dirty="0"/>
              <a:t>la fatigue (2 de 2)</a:t>
            </a:r>
            <a:endParaRPr lang="en-US" sz="4800" dirty="0"/>
          </a:p>
        </p:txBody>
      </p:sp>
      <p:sp>
        <p:nvSpPr>
          <p:cNvPr id="258050" name="Content Placeholder 2"/>
          <p:cNvSpPr>
            <a:spLocks noGrp="1"/>
          </p:cNvSpPr>
          <p:nvPr>
            <p:ph idx="1"/>
            <p:custDataLst>
              <p:tags r:id="rId2"/>
            </p:custDataLst>
          </p:nvPr>
        </p:nvSpPr>
        <p:spPr>
          <a:xfrm>
            <a:off x="457200" y="1600200"/>
            <a:ext cx="5486400" cy="4525963"/>
          </a:xfrm>
        </p:spPr>
        <p:txBody>
          <a:bodyPr>
            <a:normAutofit lnSpcReduction="10000"/>
          </a:bodyPr>
          <a:lstStyle/>
          <a:p>
            <a:pPr>
              <a:buFont typeface="Arial" pitchFamily="34" charset="0"/>
              <a:buChar char="•"/>
              <a:defRPr/>
            </a:pPr>
            <a:r>
              <a:rPr lang="fr-CA" sz="2800" dirty="0" smtClean="0"/>
              <a:t>Endroit peu familier ou inconfortable pour dormir</a:t>
            </a:r>
            <a:endParaRPr lang="en-US" sz="2800" dirty="0" smtClean="0"/>
          </a:p>
          <a:p>
            <a:pPr>
              <a:buFont typeface="Arial" pitchFamily="34" charset="0"/>
              <a:buChar char="•"/>
              <a:defRPr/>
            </a:pPr>
            <a:r>
              <a:rPr lang="fr-CA" sz="2800" dirty="0" smtClean="0"/>
              <a:t>Perturbations du sommeil</a:t>
            </a:r>
            <a:endParaRPr lang="en-US" sz="2800" dirty="0" smtClean="0"/>
          </a:p>
          <a:p>
            <a:pPr>
              <a:buFont typeface="Arial" pitchFamily="34" charset="0"/>
              <a:buChar char="•"/>
              <a:defRPr/>
            </a:pPr>
            <a:r>
              <a:rPr lang="fr-CA" sz="2800" dirty="0" smtClean="0"/>
              <a:t>Occasions limitées de faire de l’exercice</a:t>
            </a:r>
            <a:endParaRPr lang="en-US" sz="2800" dirty="0" smtClean="0"/>
          </a:p>
          <a:p>
            <a:pPr>
              <a:buFont typeface="Arial" pitchFamily="34" charset="0"/>
              <a:buChar char="•"/>
              <a:defRPr/>
            </a:pPr>
            <a:r>
              <a:rPr lang="fr-CA" sz="2800" dirty="0" smtClean="0"/>
              <a:t>Difficulté à bien s’alimenter sur la route</a:t>
            </a:r>
            <a:endParaRPr lang="en-US" sz="2800" dirty="0" smtClean="0"/>
          </a:p>
          <a:p>
            <a:pPr>
              <a:buFont typeface="Arial" pitchFamily="34" charset="0"/>
              <a:buChar char="•"/>
              <a:defRPr/>
            </a:pPr>
            <a:r>
              <a:rPr lang="fr-CA" sz="2800" dirty="0" smtClean="0"/>
              <a:t>Agresseurs environnementaux (ex. : le bruit, la chaleur, le froid, le manque de </a:t>
            </a:r>
            <a:r>
              <a:rPr lang="fr-CA" sz="2800" smtClean="0"/>
              <a:t>ventilation)</a:t>
            </a:r>
            <a:endParaRPr lang="en-US" sz="2800" dirty="0"/>
          </a:p>
        </p:txBody>
      </p:sp>
      <p:pic>
        <p:nvPicPr>
          <p:cNvPr id="342019" name="Picture 2"/>
          <p:cNvPicPr>
            <a:picLocks noChangeAspect="1" noChangeArrowheads="1"/>
          </p:cNvPicPr>
          <p:nvPr>
            <p:custDataLst>
              <p:tags r:id="rId3"/>
            </p:custDataLst>
          </p:nvPr>
        </p:nvPicPr>
        <p:blipFill>
          <a:blip r:embed="rId6" cstate="print"/>
          <a:srcRect/>
          <a:stretch>
            <a:fillRect/>
          </a:stretch>
        </p:blipFill>
        <p:spPr bwMode="auto">
          <a:xfrm>
            <a:off x="6096000" y="1943100"/>
            <a:ext cx="2205038" cy="3303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a:defRPr/>
            </a:pPr>
            <a:r>
              <a:rPr lang="fr-CA" sz="4800" dirty="0" smtClean="0"/>
              <a:t>Stratégies </a:t>
            </a:r>
            <a:r>
              <a:rPr lang="fr-CA" sz="4800" dirty="0"/>
              <a:t>générales pour vaincre ces obstacles</a:t>
            </a:r>
            <a:endParaRPr lang="en-US" sz="4800" dirty="0"/>
          </a:p>
        </p:txBody>
      </p:sp>
      <p:sp>
        <p:nvSpPr>
          <p:cNvPr id="260098" name="Content Placeholder 2"/>
          <p:cNvSpPr>
            <a:spLocks noGrp="1"/>
          </p:cNvSpPr>
          <p:nvPr>
            <p:ph idx="1"/>
            <p:custDataLst>
              <p:tags r:id="rId2"/>
            </p:custDataLst>
          </p:nvPr>
        </p:nvSpPr>
        <p:spPr>
          <a:xfrm>
            <a:off x="457200" y="1524000"/>
            <a:ext cx="6248400" cy="5029200"/>
          </a:xfrm>
        </p:spPr>
        <p:txBody>
          <a:bodyPr>
            <a:normAutofit fontScale="77500" lnSpcReduction="20000"/>
          </a:bodyPr>
          <a:lstStyle/>
          <a:p>
            <a:pPr>
              <a:buFont typeface="Arial" pitchFamily="34" charset="0"/>
              <a:buChar char="•"/>
              <a:defRPr/>
            </a:pPr>
            <a:r>
              <a:rPr lang="fr-CA" dirty="0" smtClean="0"/>
              <a:t>DORMEZ!</a:t>
            </a:r>
            <a:endParaRPr lang="en-US" sz="2800" dirty="0" smtClean="0"/>
          </a:p>
          <a:p>
            <a:pPr lvl="1">
              <a:buFont typeface="Arial" pitchFamily="34" charset="0"/>
              <a:buChar char="–"/>
              <a:defRPr/>
            </a:pPr>
            <a:r>
              <a:rPr lang="fr-CA" dirty="0" smtClean="0"/>
              <a:t>Sommeil principal.</a:t>
            </a:r>
            <a:endParaRPr lang="en-US" sz="2400" dirty="0" smtClean="0"/>
          </a:p>
          <a:p>
            <a:pPr lvl="1">
              <a:buFont typeface="Arial" pitchFamily="34" charset="0"/>
              <a:buChar char="–"/>
              <a:defRPr/>
            </a:pPr>
            <a:r>
              <a:rPr lang="fr-CA" dirty="0" smtClean="0"/>
              <a:t>Siestes.</a:t>
            </a:r>
            <a:endParaRPr lang="en-US" sz="2400" dirty="0" smtClean="0"/>
          </a:p>
          <a:p>
            <a:pPr>
              <a:buFont typeface="Arial" pitchFamily="34" charset="0"/>
              <a:buChar char="•"/>
              <a:defRPr/>
            </a:pPr>
            <a:r>
              <a:rPr lang="fr-CA" dirty="0" smtClean="0"/>
              <a:t>Soyez sain de corps et d’esprit.</a:t>
            </a:r>
            <a:endParaRPr lang="en-US" sz="2800" dirty="0" smtClean="0"/>
          </a:p>
          <a:p>
            <a:pPr>
              <a:buFont typeface="Arial" pitchFamily="34" charset="0"/>
              <a:buChar char="•"/>
              <a:defRPr/>
            </a:pPr>
            <a:r>
              <a:rPr lang="fr-CA" dirty="0" smtClean="0"/>
              <a:t>Essayez de conserver un horaire régulier.</a:t>
            </a:r>
            <a:endParaRPr lang="en-US" sz="2800" dirty="0" smtClean="0"/>
          </a:p>
          <a:p>
            <a:pPr>
              <a:buFont typeface="Arial" pitchFamily="34" charset="0"/>
              <a:buChar char="•"/>
              <a:defRPr/>
            </a:pPr>
            <a:r>
              <a:rPr lang="fr-CA" dirty="0" smtClean="0"/>
              <a:t>Respectez votre rythme circadien et ne luttez pas contre le sommeil (arrêtez-vous dans un endroit sécuritaire pour vous reposer dès les premiers signes de fatigue).</a:t>
            </a:r>
            <a:endParaRPr lang="en-US" sz="2800" dirty="0" smtClean="0"/>
          </a:p>
          <a:p>
            <a:pPr>
              <a:buFont typeface="Arial" pitchFamily="34" charset="0"/>
              <a:buChar char="•"/>
              <a:defRPr/>
            </a:pPr>
            <a:r>
              <a:rPr lang="fr-CA" dirty="0" smtClean="0"/>
              <a:t>Détendez-vous avant le coucher :</a:t>
            </a:r>
            <a:endParaRPr lang="en-US" sz="2800" dirty="0" smtClean="0"/>
          </a:p>
          <a:p>
            <a:pPr lvl="1">
              <a:buFont typeface="Arial" pitchFamily="34" charset="0"/>
              <a:buChar char="–"/>
              <a:defRPr/>
            </a:pPr>
            <a:r>
              <a:rPr lang="fr-CA" dirty="0" smtClean="0"/>
              <a:t>Moins d’activité physique.</a:t>
            </a:r>
            <a:endParaRPr lang="en-US" sz="2400" dirty="0" smtClean="0"/>
          </a:p>
          <a:p>
            <a:pPr lvl="1">
              <a:buFont typeface="Arial" pitchFamily="34" charset="0"/>
              <a:buChar char="–"/>
              <a:defRPr/>
            </a:pPr>
            <a:r>
              <a:rPr lang="fr-CA" dirty="0" smtClean="0"/>
              <a:t>Lumière tamisée.</a:t>
            </a:r>
            <a:endParaRPr lang="en-US" sz="2400" dirty="0" smtClean="0"/>
          </a:p>
          <a:p>
            <a:pPr>
              <a:buFont typeface="Arial" pitchFamily="34" charset="0"/>
              <a:buChar char="•"/>
              <a:defRPr/>
            </a:pPr>
            <a:r>
              <a:rPr lang="fr-CA" dirty="0" smtClean="0"/>
              <a:t>Consommez de la caféine avec discernement.</a:t>
            </a:r>
            <a:endParaRPr lang="en-US" sz="2800" dirty="0"/>
          </a:p>
        </p:txBody>
      </p:sp>
      <p:pic>
        <p:nvPicPr>
          <p:cNvPr id="344067" name="Picture 2"/>
          <p:cNvPicPr>
            <a:picLocks noChangeAspect="1" noChangeArrowheads="1"/>
          </p:cNvPicPr>
          <p:nvPr>
            <p:custDataLst>
              <p:tags r:id="rId3"/>
            </p:custDataLst>
          </p:nvPr>
        </p:nvPicPr>
        <p:blipFill>
          <a:blip r:embed="rId6" cstate="print"/>
          <a:srcRect/>
          <a:stretch>
            <a:fillRect/>
          </a:stretch>
        </p:blipFill>
        <p:spPr bwMode="auto">
          <a:xfrm>
            <a:off x="6705600" y="1676400"/>
            <a:ext cx="2224088" cy="147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Title 1"/>
          <p:cNvSpPr>
            <a:spLocks noGrp="1"/>
          </p:cNvSpPr>
          <p:nvPr>
            <p:ph type="title"/>
            <p:custDataLst>
              <p:tags r:id="rId1"/>
            </p:custDataLst>
          </p:nvPr>
        </p:nvSpPr>
        <p:spPr/>
        <p:txBody>
          <a:bodyPr/>
          <a:lstStyle/>
          <a:p>
            <a:pPr>
              <a:lnSpc>
                <a:spcPts val="4575"/>
              </a:lnSpc>
            </a:pPr>
            <a:r>
              <a:rPr lang="fr-CA" sz="5400" smtClean="0"/>
              <a:t>Stratégies à la maison</a:t>
            </a:r>
            <a:endParaRPr lang="en-US" sz="5400" smtClean="0"/>
          </a:p>
        </p:txBody>
      </p:sp>
      <p:sp>
        <p:nvSpPr>
          <p:cNvPr id="3" name="Content Placeholder 2"/>
          <p:cNvSpPr>
            <a:spLocks noGrp="1"/>
          </p:cNvSpPr>
          <p:nvPr>
            <p:ph idx="1"/>
            <p:custDataLst>
              <p:tags r:id="rId2"/>
            </p:custDataLst>
          </p:nvPr>
        </p:nvSpPr>
        <p:spPr>
          <a:xfrm>
            <a:off x="457200" y="1600200"/>
            <a:ext cx="5257800" cy="5105400"/>
          </a:xfrm>
        </p:spPr>
        <p:txBody>
          <a:bodyPr rtlCol="0">
            <a:normAutofit fontScale="77500" lnSpcReduction="20000"/>
          </a:bodyPr>
          <a:lstStyle/>
          <a:p>
            <a:pPr>
              <a:buFont typeface="Arial" pitchFamily="34" charset="0"/>
              <a:buChar char="•"/>
              <a:defRPr/>
            </a:pPr>
            <a:r>
              <a:rPr lang="fr-CA" dirty="0" smtClean="0"/>
              <a:t>Obtenez le maximum de sommeil réparateur avant d’entreprendre un voyage ou une semaine de travail.</a:t>
            </a:r>
            <a:endParaRPr lang="en-US" sz="2800" dirty="0" smtClean="0"/>
          </a:p>
          <a:p>
            <a:pPr>
              <a:buFont typeface="Arial" pitchFamily="34" charset="0"/>
              <a:buChar char="•"/>
              <a:defRPr/>
            </a:pPr>
            <a:r>
              <a:rPr lang="fr-CA" dirty="0" smtClean="0"/>
              <a:t>Exprimez vos besoins de sommeil et obtenez le soutien de votre famille.</a:t>
            </a:r>
            <a:endParaRPr lang="en-US" sz="2800" dirty="0" smtClean="0"/>
          </a:p>
          <a:p>
            <a:pPr>
              <a:buFont typeface="Arial" pitchFamily="34" charset="0"/>
              <a:buChar char="•"/>
              <a:defRPr/>
            </a:pPr>
            <a:r>
              <a:rPr lang="fr-CA" dirty="0" smtClean="0"/>
              <a:t>Assurez-vous que la chambre est :</a:t>
            </a:r>
            <a:endParaRPr lang="en-US" sz="2800" dirty="0" smtClean="0"/>
          </a:p>
          <a:p>
            <a:pPr lvl="1">
              <a:buFont typeface="Arial" pitchFamily="34" charset="0"/>
              <a:buChar char="–"/>
              <a:defRPr/>
            </a:pPr>
            <a:r>
              <a:rPr lang="fr-CA" dirty="0" smtClean="0"/>
              <a:t>parfaitement sombre.</a:t>
            </a:r>
            <a:endParaRPr lang="en-US" sz="2400" dirty="0" smtClean="0"/>
          </a:p>
          <a:p>
            <a:pPr lvl="1">
              <a:buFont typeface="Arial" pitchFamily="34" charset="0"/>
              <a:buChar char="–"/>
              <a:defRPr/>
            </a:pPr>
            <a:r>
              <a:rPr lang="fr-CA" dirty="0" smtClean="0"/>
              <a:t>fraîche.</a:t>
            </a:r>
            <a:endParaRPr lang="en-US" sz="2400" dirty="0" smtClean="0"/>
          </a:p>
          <a:p>
            <a:pPr lvl="1">
              <a:buFont typeface="Arial" pitchFamily="34" charset="0"/>
              <a:buChar char="–"/>
              <a:defRPr/>
            </a:pPr>
            <a:r>
              <a:rPr lang="fr-CA" dirty="0" smtClean="0"/>
              <a:t>silencieuse.</a:t>
            </a:r>
            <a:endParaRPr lang="en-US" sz="2400" dirty="0" smtClean="0"/>
          </a:p>
          <a:p>
            <a:pPr>
              <a:buFont typeface="Arial" pitchFamily="34" charset="0"/>
              <a:buChar char="•"/>
              <a:defRPr/>
            </a:pPr>
            <a:r>
              <a:rPr lang="fr-CA" dirty="0" smtClean="0"/>
              <a:t>Élaborez une routine de préparation au coucher.</a:t>
            </a:r>
            <a:endParaRPr lang="en-US" sz="2800" dirty="0" smtClean="0"/>
          </a:p>
          <a:p>
            <a:pPr>
              <a:buFont typeface="Arial" pitchFamily="34" charset="0"/>
              <a:buChar char="•"/>
              <a:defRPr/>
            </a:pPr>
            <a:r>
              <a:rPr lang="fr-CA" dirty="0" smtClean="0"/>
              <a:t>Soyez actif, mais ne vous épuisez pas. Prenez le temps de vous détendre.</a:t>
            </a:r>
            <a:endParaRPr lang="en-US" sz="2800" dirty="0"/>
          </a:p>
        </p:txBody>
      </p:sp>
      <p:pic>
        <p:nvPicPr>
          <p:cNvPr id="346115" name="Picture 2"/>
          <p:cNvPicPr>
            <a:picLocks noChangeAspect="1" noChangeArrowheads="1"/>
          </p:cNvPicPr>
          <p:nvPr>
            <p:custDataLst>
              <p:tags r:id="rId3"/>
            </p:custDataLst>
          </p:nvPr>
        </p:nvPicPr>
        <p:blipFill>
          <a:blip r:embed="rId7" cstate="print"/>
          <a:srcRect/>
          <a:stretch>
            <a:fillRect/>
          </a:stretch>
        </p:blipFill>
        <p:spPr bwMode="auto">
          <a:xfrm>
            <a:off x="5867400" y="4114800"/>
            <a:ext cx="2874963" cy="1676400"/>
          </a:xfrm>
          <a:prstGeom prst="rect">
            <a:avLst/>
          </a:prstGeom>
          <a:noFill/>
          <a:ln w="9525">
            <a:noFill/>
            <a:miter lim="800000"/>
            <a:headEnd/>
            <a:tailEnd/>
          </a:ln>
        </p:spPr>
      </p:pic>
      <p:pic>
        <p:nvPicPr>
          <p:cNvPr id="346116" name="Picture 2"/>
          <p:cNvPicPr>
            <a:picLocks noChangeAspect="1" noChangeArrowheads="1"/>
          </p:cNvPicPr>
          <p:nvPr>
            <p:custDataLst>
              <p:tags r:id="rId4"/>
            </p:custDataLst>
          </p:nvPr>
        </p:nvPicPr>
        <p:blipFill>
          <a:blip r:embed="rId8" cstate="print"/>
          <a:srcRect/>
          <a:stretch>
            <a:fillRect/>
          </a:stretch>
        </p:blipFill>
        <p:spPr bwMode="auto">
          <a:xfrm>
            <a:off x="5991225" y="1992313"/>
            <a:ext cx="2751138" cy="1939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Title 1"/>
          <p:cNvSpPr>
            <a:spLocks noGrp="1"/>
          </p:cNvSpPr>
          <p:nvPr>
            <p:ph type="title"/>
            <p:custDataLst>
              <p:tags r:id="rId1"/>
            </p:custDataLst>
          </p:nvPr>
        </p:nvSpPr>
        <p:spPr/>
        <p:txBody>
          <a:bodyPr/>
          <a:lstStyle/>
          <a:p>
            <a:pPr>
              <a:lnSpc>
                <a:spcPts val="4575"/>
              </a:lnSpc>
            </a:pPr>
            <a:r>
              <a:rPr lang="fr-CA" dirty="0" smtClean="0"/>
              <a:t>Stratégies sur la route</a:t>
            </a:r>
            <a:endParaRPr lang="en-US" dirty="0" smtClean="0"/>
          </a:p>
        </p:txBody>
      </p:sp>
      <p:sp>
        <p:nvSpPr>
          <p:cNvPr id="3" name="Content Placeholder 2"/>
          <p:cNvSpPr>
            <a:spLocks noGrp="1"/>
          </p:cNvSpPr>
          <p:nvPr>
            <p:ph idx="1"/>
            <p:custDataLst>
              <p:tags r:id="rId2"/>
            </p:custDataLst>
          </p:nvPr>
        </p:nvSpPr>
        <p:spPr/>
        <p:txBody>
          <a:bodyPr rtlCol="0">
            <a:normAutofit fontScale="92500" lnSpcReduction="10000"/>
          </a:bodyPr>
          <a:lstStyle/>
          <a:p>
            <a:pPr>
              <a:buFont typeface="Arial" pitchFamily="34" charset="0"/>
              <a:buChar char="•"/>
              <a:defRPr/>
            </a:pPr>
            <a:r>
              <a:rPr lang="fr-CA" sz="2800" dirty="0" smtClean="0"/>
              <a:t>Essayez de dormir autant sur la route qu’à la maison.</a:t>
            </a:r>
            <a:endParaRPr lang="en-US" sz="2800" dirty="0" smtClean="0"/>
          </a:p>
          <a:p>
            <a:pPr>
              <a:buFont typeface="Arial" pitchFamily="34" charset="0"/>
              <a:buChar char="•"/>
              <a:defRPr/>
            </a:pPr>
            <a:r>
              <a:rPr lang="fr-CA" sz="2800" dirty="0" smtClean="0"/>
              <a:t>Prenez des pauses avec </a:t>
            </a:r>
            <a:r>
              <a:rPr lang="fr-CA" sz="2800" b="1" dirty="0" smtClean="0"/>
              <a:t>siestes</a:t>
            </a:r>
            <a:r>
              <a:rPr lang="fr-CA" sz="2800" dirty="0" smtClean="0"/>
              <a:t>, elles sont très salutaires.</a:t>
            </a:r>
            <a:endParaRPr lang="en-US" sz="2800" dirty="0" smtClean="0"/>
          </a:p>
          <a:p>
            <a:pPr>
              <a:buFont typeface="Arial" pitchFamily="34" charset="0"/>
              <a:buChar char="•"/>
              <a:defRPr/>
            </a:pPr>
            <a:r>
              <a:rPr lang="fr-CA" sz="2800" dirty="0" smtClean="0"/>
              <a:t>Adoptez également les pratiques bénéfiques suivantes :</a:t>
            </a:r>
            <a:endParaRPr lang="en-US" sz="2800" dirty="0" smtClean="0"/>
          </a:p>
          <a:p>
            <a:pPr lvl="1">
              <a:buFont typeface="Arial" pitchFamily="34" charset="0"/>
              <a:buChar char="–"/>
              <a:defRPr/>
            </a:pPr>
            <a:r>
              <a:rPr lang="fr-CA" sz="2600" dirty="0" smtClean="0"/>
              <a:t>Pauses sans sieste.</a:t>
            </a:r>
            <a:endParaRPr lang="en-US" sz="2600" dirty="0" smtClean="0"/>
          </a:p>
          <a:p>
            <a:pPr lvl="1">
              <a:buFont typeface="Arial" pitchFamily="34" charset="0"/>
              <a:buChar char="–"/>
              <a:defRPr/>
            </a:pPr>
            <a:r>
              <a:rPr lang="fr-CA" sz="2600" dirty="0" smtClean="0"/>
              <a:t>Étirements.</a:t>
            </a:r>
            <a:endParaRPr lang="en-US" sz="2600" dirty="0" smtClean="0"/>
          </a:p>
          <a:p>
            <a:pPr lvl="1">
              <a:buFont typeface="Arial" pitchFamily="34" charset="0"/>
              <a:buChar char="–"/>
              <a:defRPr/>
            </a:pPr>
            <a:r>
              <a:rPr lang="fr-CA" sz="2600" dirty="0" smtClean="0"/>
              <a:t>Conversations (si elles ne vous </a:t>
            </a:r>
          </a:p>
          <a:p>
            <a:pPr lvl="1">
              <a:buNone/>
              <a:defRPr/>
            </a:pPr>
            <a:r>
              <a:rPr lang="fr-CA" sz="2600" dirty="0" smtClean="0"/>
              <a:t>	déconcentrent  pas). </a:t>
            </a:r>
            <a:endParaRPr lang="en-US" sz="2600" dirty="0" smtClean="0"/>
          </a:p>
          <a:p>
            <a:pPr>
              <a:buFont typeface="Arial" pitchFamily="34" charset="0"/>
              <a:buChar char="•"/>
              <a:defRPr/>
            </a:pPr>
            <a:r>
              <a:rPr lang="fr-CA" sz="2800" dirty="0" smtClean="0"/>
              <a:t>Faites de l’exercice.</a:t>
            </a:r>
            <a:endParaRPr lang="en-US" sz="2800" dirty="0" smtClean="0"/>
          </a:p>
          <a:p>
            <a:pPr>
              <a:buFont typeface="Arial" pitchFamily="34" charset="0"/>
              <a:buChar char="•"/>
              <a:defRPr/>
            </a:pPr>
            <a:r>
              <a:rPr lang="fr-CA" sz="2800" dirty="0" smtClean="0"/>
              <a:t>Évitez les repas copieux.</a:t>
            </a:r>
            <a:endParaRPr lang="en-US" sz="2800" dirty="0" smtClean="0"/>
          </a:p>
          <a:p>
            <a:pPr>
              <a:buFont typeface="Arial" pitchFamily="34" charset="0"/>
              <a:buChar char="•"/>
              <a:defRPr/>
            </a:pPr>
            <a:r>
              <a:rPr lang="fr-CA" sz="2800" dirty="0" smtClean="0"/>
              <a:t>Attachez votre ceinture de sécurité!</a:t>
            </a:r>
            <a:endParaRPr lang="en-US" sz="2800" dirty="0"/>
          </a:p>
        </p:txBody>
      </p:sp>
      <p:pic>
        <p:nvPicPr>
          <p:cNvPr id="348163" name="Picture 2"/>
          <p:cNvPicPr>
            <a:picLocks noChangeAspect="1" noChangeArrowheads="1"/>
          </p:cNvPicPr>
          <p:nvPr>
            <p:custDataLst>
              <p:tags r:id="rId3"/>
            </p:custDataLst>
          </p:nvPr>
        </p:nvPicPr>
        <p:blipFill>
          <a:blip r:embed="rId6" cstate="print"/>
          <a:srcRect/>
          <a:stretch>
            <a:fillRect/>
          </a:stretch>
        </p:blipFill>
        <p:spPr bwMode="auto">
          <a:xfrm>
            <a:off x="6629400" y="3117850"/>
            <a:ext cx="2003425" cy="3001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Title 1"/>
          <p:cNvSpPr>
            <a:spLocks noGrp="1"/>
          </p:cNvSpPr>
          <p:nvPr>
            <p:ph type="title"/>
            <p:custDataLst>
              <p:tags r:id="rId1"/>
            </p:custDataLst>
          </p:nvPr>
        </p:nvSpPr>
        <p:spPr/>
        <p:txBody>
          <a:bodyPr/>
          <a:lstStyle/>
          <a:p>
            <a:pPr>
              <a:lnSpc>
                <a:spcPts val="4575"/>
              </a:lnSpc>
            </a:pPr>
            <a:r>
              <a:rPr lang="fr-CA" sz="5400" smtClean="0"/>
              <a:t>Conduite de nuit</a:t>
            </a:r>
            <a:endParaRPr lang="en-US" sz="5400" smtClean="0"/>
          </a:p>
        </p:txBody>
      </p:sp>
      <p:sp>
        <p:nvSpPr>
          <p:cNvPr id="3" name="Content Placeholder 2"/>
          <p:cNvSpPr>
            <a:spLocks noGrp="1"/>
          </p:cNvSpPr>
          <p:nvPr>
            <p:ph idx="1"/>
            <p:custDataLst>
              <p:tags r:id="rId2"/>
            </p:custDataLst>
          </p:nvPr>
        </p:nvSpPr>
        <p:spPr>
          <a:xfrm>
            <a:off x="457200" y="1600200"/>
            <a:ext cx="5715000" cy="5105400"/>
          </a:xfrm>
        </p:spPr>
        <p:txBody>
          <a:bodyPr rtlCol="0">
            <a:normAutofit fontScale="55000" lnSpcReduction="20000"/>
          </a:bodyPr>
          <a:lstStyle/>
          <a:p>
            <a:pPr>
              <a:buFont typeface="Arial" pitchFamily="34" charset="0"/>
              <a:buChar char="•"/>
              <a:defRPr/>
            </a:pPr>
            <a:r>
              <a:rPr lang="fr-CA" dirty="0" smtClean="0"/>
              <a:t>La conduite de nuit a un avantage : moins de circulation!</a:t>
            </a:r>
            <a:endParaRPr lang="en-US" sz="2800" dirty="0" smtClean="0"/>
          </a:p>
          <a:p>
            <a:pPr>
              <a:buFont typeface="Arial" pitchFamily="34" charset="0"/>
              <a:buChar char="•"/>
              <a:defRPr/>
            </a:pPr>
            <a:r>
              <a:rPr lang="fr-CA" dirty="0" smtClean="0"/>
              <a:t>Elle a aussi des désavantages :</a:t>
            </a:r>
            <a:endParaRPr lang="en-US" sz="2800" dirty="0" smtClean="0"/>
          </a:p>
          <a:p>
            <a:pPr lvl="1">
              <a:buFont typeface="Arial" pitchFamily="34" charset="0"/>
              <a:buChar char="–"/>
              <a:defRPr/>
            </a:pPr>
            <a:r>
              <a:rPr lang="fr-CA" dirty="0" smtClean="0"/>
              <a:t>Fatigue due aux rythmes circadiens.</a:t>
            </a:r>
            <a:endParaRPr lang="en-US" sz="2400" dirty="0" smtClean="0"/>
          </a:p>
          <a:p>
            <a:pPr lvl="1">
              <a:buFont typeface="Arial" pitchFamily="34" charset="0"/>
              <a:buChar char="–"/>
              <a:defRPr/>
            </a:pPr>
            <a:r>
              <a:rPr lang="fr-CA" dirty="0" smtClean="0"/>
              <a:t>Davantage d’automobilistes ivres ou imprudents sur la route.</a:t>
            </a:r>
            <a:endParaRPr lang="en-US" sz="2400" dirty="0" smtClean="0"/>
          </a:p>
          <a:p>
            <a:pPr lvl="1">
              <a:buFont typeface="Arial" pitchFamily="34" charset="0"/>
              <a:buChar char="–"/>
              <a:defRPr/>
            </a:pPr>
            <a:r>
              <a:rPr lang="fr-CA" dirty="0" smtClean="0"/>
              <a:t>Moins bonne visibilité. </a:t>
            </a:r>
            <a:endParaRPr lang="en-US" sz="2400" dirty="0" smtClean="0"/>
          </a:p>
          <a:p>
            <a:pPr>
              <a:buFont typeface="Arial" pitchFamily="34" charset="0"/>
              <a:buChar char="•"/>
              <a:defRPr/>
            </a:pPr>
            <a:r>
              <a:rPr lang="fr-CA" dirty="0" smtClean="0"/>
              <a:t>Déjouez votre horloge interne avec de la lumière vive ou de l’obscurité :</a:t>
            </a:r>
            <a:endParaRPr lang="en-US" sz="2800" dirty="0" smtClean="0"/>
          </a:p>
          <a:p>
            <a:pPr lvl="1">
              <a:buFont typeface="Arial" pitchFamily="34" charset="0"/>
              <a:buChar char="–"/>
              <a:defRPr/>
            </a:pPr>
            <a:r>
              <a:rPr lang="fr-CA" dirty="0" smtClean="0"/>
              <a:t>Une lumière vive simule la clarté du jour et suggère l’éveil.</a:t>
            </a:r>
            <a:endParaRPr lang="en-US" sz="2400" dirty="0" smtClean="0"/>
          </a:p>
          <a:p>
            <a:pPr lvl="1">
              <a:buFont typeface="Arial" pitchFamily="34" charset="0"/>
              <a:buChar char="–"/>
              <a:defRPr/>
            </a:pPr>
            <a:r>
              <a:rPr lang="fr-CA" dirty="0" smtClean="0"/>
              <a:t>L’obscurité simule la nuit, l’heure du coucher, et invite au sommeil.</a:t>
            </a:r>
            <a:endParaRPr lang="en-US" sz="2400" dirty="0" smtClean="0"/>
          </a:p>
          <a:p>
            <a:pPr>
              <a:buFont typeface="Arial" pitchFamily="34" charset="0"/>
              <a:buChar char="•"/>
              <a:defRPr/>
            </a:pPr>
            <a:r>
              <a:rPr lang="fr-CA" dirty="0" smtClean="0"/>
              <a:t>Consommez de la caféine, mais avec discernement.</a:t>
            </a:r>
            <a:endParaRPr lang="en-US" sz="2800" dirty="0" smtClean="0"/>
          </a:p>
          <a:p>
            <a:pPr>
              <a:buFont typeface="Arial" pitchFamily="34" charset="0"/>
              <a:buChar char="•"/>
              <a:defRPr/>
            </a:pPr>
            <a:r>
              <a:rPr lang="fr-CA" dirty="0" smtClean="0"/>
              <a:t>Envisagez d’avoir une période de sommeil, de faire une sieste dans le compartiment couchette avant les premières lueurs du jour. </a:t>
            </a:r>
            <a:endParaRPr lang="en-US" sz="2800" dirty="0" smtClean="0"/>
          </a:p>
          <a:p>
            <a:pPr>
              <a:buFont typeface="Arial" pitchFamily="34" charset="0"/>
              <a:buChar char="•"/>
              <a:defRPr/>
            </a:pPr>
            <a:r>
              <a:rPr lang="fr-CA" dirty="0" smtClean="0"/>
              <a:t>Accumulez plus de sommeil réparateur les fins de                  semaine.</a:t>
            </a:r>
            <a:endParaRPr lang="en-US" sz="2800" dirty="0" smtClean="0"/>
          </a:p>
          <a:p>
            <a:pPr>
              <a:buFont typeface="Arial" pitchFamily="34" charset="0"/>
              <a:buChar char="•"/>
              <a:defRPr/>
            </a:pPr>
            <a:r>
              <a:rPr lang="fr-CA" dirty="0" smtClean="0"/>
              <a:t>N’oubliez pas qu’il n’est pas donné à tout le monde de             pouvoir s’adapter au travail de nuit!</a:t>
            </a:r>
            <a:endParaRPr lang="en-US" sz="2800" dirty="0"/>
          </a:p>
        </p:txBody>
      </p:sp>
      <p:pic>
        <p:nvPicPr>
          <p:cNvPr id="350211" name="Picture 2"/>
          <p:cNvPicPr>
            <a:picLocks noChangeAspect="1" noChangeArrowheads="1"/>
          </p:cNvPicPr>
          <p:nvPr>
            <p:custDataLst>
              <p:tags r:id="rId3"/>
            </p:custDataLst>
          </p:nvPr>
        </p:nvPicPr>
        <p:blipFill>
          <a:blip r:embed="rId7" cstate="print"/>
          <a:srcRect/>
          <a:stretch>
            <a:fillRect/>
          </a:stretch>
        </p:blipFill>
        <p:spPr bwMode="auto">
          <a:xfrm>
            <a:off x="6172200" y="1752600"/>
            <a:ext cx="2511425" cy="1666875"/>
          </a:xfrm>
          <a:prstGeom prst="rect">
            <a:avLst/>
          </a:prstGeom>
          <a:noFill/>
          <a:ln w="9525">
            <a:noFill/>
            <a:miter lim="800000"/>
            <a:headEnd/>
            <a:tailEnd/>
          </a:ln>
        </p:spPr>
      </p:pic>
      <p:pic>
        <p:nvPicPr>
          <p:cNvPr id="350212" name="Picture 3"/>
          <p:cNvPicPr>
            <a:picLocks noChangeAspect="1" noChangeArrowheads="1"/>
          </p:cNvPicPr>
          <p:nvPr>
            <p:custDataLst>
              <p:tags r:id="rId4"/>
            </p:custDataLst>
          </p:nvPr>
        </p:nvPicPr>
        <p:blipFill>
          <a:blip r:embed="rId8" cstate="print"/>
          <a:srcRect/>
          <a:stretch>
            <a:fillRect/>
          </a:stretch>
        </p:blipFill>
        <p:spPr bwMode="auto">
          <a:xfrm>
            <a:off x="6172200" y="4495800"/>
            <a:ext cx="2787650" cy="1360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a:defRPr/>
            </a:pPr>
            <a:r>
              <a:rPr lang="fr-CA" sz="4800" dirty="0" smtClean="0"/>
              <a:t>S’adapter à un quart de travail et aux changements de fuseau horaire</a:t>
            </a:r>
            <a:endParaRPr lang="en-US" sz="4800" dirty="0"/>
          </a:p>
        </p:txBody>
      </p:sp>
      <p:sp>
        <p:nvSpPr>
          <p:cNvPr id="3" name="Content Placeholder 2"/>
          <p:cNvSpPr>
            <a:spLocks noGrp="1"/>
          </p:cNvSpPr>
          <p:nvPr>
            <p:ph idx="1"/>
            <p:custDataLst>
              <p:tags r:id="rId2"/>
            </p:custDataLst>
          </p:nvPr>
        </p:nvSpPr>
        <p:spPr>
          <a:xfrm>
            <a:off x="457200" y="1600200"/>
            <a:ext cx="5867400" cy="4876800"/>
          </a:xfrm>
        </p:spPr>
        <p:txBody>
          <a:bodyPr rtlCol="0">
            <a:normAutofit fontScale="62500" lnSpcReduction="20000"/>
          </a:bodyPr>
          <a:lstStyle/>
          <a:p>
            <a:pPr>
              <a:buFont typeface="Arial" pitchFamily="34" charset="0"/>
              <a:buChar char="•"/>
              <a:defRPr/>
            </a:pPr>
            <a:r>
              <a:rPr lang="fr-CA" dirty="0" smtClean="0"/>
              <a:t>Prenez conscience de votre horloge biologique (aussi appelée horloge circadienne, horloge interne). </a:t>
            </a:r>
            <a:endParaRPr lang="en-US" sz="2800" dirty="0" smtClean="0"/>
          </a:p>
          <a:p>
            <a:pPr>
              <a:buFont typeface="Arial" pitchFamily="34" charset="0"/>
              <a:buChar char="•"/>
              <a:defRPr/>
            </a:pPr>
            <a:r>
              <a:rPr lang="fr-CA" dirty="0" smtClean="0"/>
              <a:t>En cas de trajets courts ou de changements de quart, maintenez votre programme de sommeil habituel.</a:t>
            </a:r>
            <a:endParaRPr lang="en-US" sz="2800" dirty="0" smtClean="0"/>
          </a:p>
          <a:p>
            <a:pPr>
              <a:buFont typeface="Arial" pitchFamily="34" charset="0"/>
              <a:buChar char="•"/>
              <a:defRPr/>
            </a:pPr>
            <a:r>
              <a:rPr lang="fr-CA" dirty="0" smtClean="0"/>
              <a:t>En cas de longs trajets ou de changements qui durent plus longtemps :</a:t>
            </a:r>
            <a:endParaRPr lang="en-US" sz="2800" dirty="0" smtClean="0"/>
          </a:p>
          <a:p>
            <a:pPr lvl="1">
              <a:buFont typeface="Arial" pitchFamily="34" charset="0"/>
              <a:buChar char="–"/>
              <a:defRPr/>
            </a:pPr>
            <a:r>
              <a:rPr lang="fr-CA" dirty="0" smtClean="0"/>
              <a:t>Préparez-vous à ce changement en vous assurant d’être bien reposé au départ. </a:t>
            </a:r>
            <a:endParaRPr lang="en-US" sz="2400" dirty="0" smtClean="0"/>
          </a:p>
          <a:p>
            <a:pPr lvl="1">
              <a:buFont typeface="Arial" pitchFamily="34" charset="0"/>
              <a:buChar char="–"/>
              <a:defRPr/>
            </a:pPr>
            <a:r>
              <a:rPr lang="fr-CA" dirty="0" smtClean="0"/>
              <a:t>Changez votre routine de préparation au coucher du « soir ».</a:t>
            </a:r>
            <a:endParaRPr lang="en-US" sz="2400" dirty="0" smtClean="0"/>
          </a:p>
          <a:p>
            <a:pPr lvl="1">
              <a:buFont typeface="Arial" pitchFamily="34" charset="0"/>
              <a:buChar char="–"/>
              <a:defRPr/>
            </a:pPr>
            <a:r>
              <a:rPr lang="fr-CA" dirty="0" smtClean="0"/>
              <a:t>Utilisez la lumière et l’obscurité pour vous aider à vous adapter au changement d’horaire.</a:t>
            </a:r>
            <a:endParaRPr lang="en-US" sz="2400" dirty="0" smtClean="0"/>
          </a:p>
          <a:p>
            <a:pPr lvl="1">
              <a:buFont typeface="Arial" pitchFamily="34" charset="0"/>
              <a:buChar char="–"/>
              <a:defRPr/>
            </a:pPr>
            <a:r>
              <a:rPr lang="fr-CA" dirty="0" smtClean="0"/>
              <a:t>Pour rester éveillé, étirez-vous, bougez et parlez avec d’autres personnes.</a:t>
            </a:r>
            <a:endParaRPr lang="en-US" sz="2400" dirty="0" smtClean="0"/>
          </a:p>
          <a:p>
            <a:pPr>
              <a:buFont typeface="Arial" pitchFamily="34" charset="0"/>
              <a:buChar char="•"/>
              <a:defRPr/>
            </a:pPr>
            <a:r>
              <a:rPr lang="fr-CA" dirty="0" smtClean="0"/>
              <a:t>Accumulez plus de sommeil, cela facilite normalement les changements d’horaire.</a:t>
            </a:r>
            <a:endParaRPr lang="en-US" sz="2800" dirty="0"/>
          </a:p>
        </p:txBody>
      </p:sp>
      <p:pic>
        <p:nvPicPr>
          <p:cNvPr id="352259" name="Picture 2"/>
          <p:cNvPicPr>
            <a:picLocks noChangeAspect="1" noChangeArrowheads="1"/>
          </p:cNvPicPr>
          <p:nvPr>
            <p:custDataLst>
              <p:tags r:id="rId3"/>
            </p:custDataLst>
          </p:nvPr>
        </p:nvPicPr>
        <p:blipFill>
          <a:blip r:embed="rId6" cstate="print"/>
          <a:srcRect l="25000" t="24666" r="24001" b="24667"/>
          <a:stretch>
            <a:fillRect/>
          </a:stretch>
        </p:blipFill>
        <p:spPr bwMode="auto">
          <a:xfrm>
            <a:off x="6248400" y="2438400"/>
            <a:ext cx="2454275"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0418" name="Title 1"/>
          <p:cNvSpPr>
            <a:spLocks noGrp="1"/>
          </p:cNvSpPr>
          <p:nvPr>
            <p:ph type="title"/>
            <p:custDataLst>
              <p:tags r:id="rId1"/>
            </p:custDataLst>
          </p:nvPr>
        </p:nvSpPr>
        <p:spPr>
          <a:xfrm>
            <a:off x="457200" y="457200"/>
            <a:ext cx="8229600" cy="838200"/>
          </a:xfrm>
        </p:spPr>
        <p:txBody>
          <a:bodyPr>
            <a:normAutofit fontScale="90000"/>
          </a:bodyPr>
          <a:lstStyle/>
          <a:p>
            <a:pPr>
              <a:lnSpc>
                <a:spcPts val="4575"/>
              </a:lnSpc>
            </a:pPr>
            <a:r>
              <a:rPr lang="fr-CA" sz="5400" dirty="0" smtClean="0"/>
              <a:t>Exigences particulières à l’égard du formateur</a:t>
            </a:r>
            <a:endParaRPr lang="en-US" sz="5400" dirty="0" smtClean="0"/>
          </a:p>
        </p:txBody>
      </p:sp>
      <p:sp>
        <p:nvSpPr>
          <p:cNvPr id="9" name="Content Placeholder 8"/>
          <p:cNvSpPr>
            <a:spLocks noGrp="1"/>
          </p:cNvSpPr>
          <p:nvPr>
            <p:ph idx="1"/>
            <p:custDataLst>
              <p:tags r:id="rId2"/>
            </p:custDataLst>
          </p:nvPr>
        </p:nvSpPr>
        <p:spPr/>
        <p:txBody>
          <a:bodyPr rtlCol="0">
            <a:normAutofit fontScale="92500"/>
          </a:bodyPr>
          <a:lstStyle/>
          <a:p>
            <a:pPr>
              <a:buFont typeface="Arial" pitchFamily="34" charset="0"/>
              <a:buChar char="•"/>
              <a:defRPr/>
            </a:pPr>
            <a:r>
              <a:rPr lang="fr-CA" dirty="0"/>
              <a:t>Avoir </a:t>
            </a:r>
            <a:r>
              <a:rPr lang="fr-CA" dirty="0" smtClean="0"/>
              <a:t>suivi au </a:t>
            </a:r>
            <a:r>
              <a:rPr lang="fr-CA" dirty="0"/>
              <a:t>préalable les modules suivants avec une note </a:t>
            </a:r>
            <a:r>
              <a:rPr lang="fr-CA" dirty="0" smtClean="0"/>
              <a:t>de </a:t>
            </a:r>
            <a:r>
              <a:rPr lang="fr-CA" dirty="0"/>
              <a:t>80 </a:t>
            </a:r>
            <a:r>
              <a:rPr lang="fr-CA" dirty="0" smtClean="0"/>
              <a:t>% </a:t>
            </a:r>
            <a:r>
              <a:rPr lang="fr-CA" dirty="0"/>
              <a:t>ou </a:t>
            </a:r>
            <a:r>
              <a:rPr lang="fr-CA" dirty="0" smtClean="0"/>
              <a:t>plus à l’examen :</a:t>
            </a:r>
            <a:endParaRPr lang="en-US" sz="2800" dirty="0"/>
          </a:p>
          <a:p>
            <a:pPr lvl="1">
              <a:buFont typeface="Arial" pitchFamily="34" charset="0"/>
              <a:buChar char="–"/>
              <a:defRPr/>
            </a:pPr>
            <a:r>
              <a:rPr lang="fr-CA" dirty="0"/>
              <a:t>Module 1 : Introduction et </a:t>
            </a:r>
            <a:r>
              <a:rPr lang="fr-CA" dirty="0" smtClean="0"/>
              <a:t>aperçu </a:t>
            </a:r>
            <a:r>
              <a:rPr lang="fr-CA" dirty="0"/>
              <a:t>du </a:t>
            </a:r>
            <a:r>
              <a:rPr lang="fr-CA" dirty="0" smtClean="0"/>
              <a:t>PGF. </a:t>
            </a:r>
            <a:endParaRPr lang="en-US" sz="2400" dirty="0"/>
          </a:p>
          <a:p>
            <a:pPr lvl="1">
              <a:buFont typeface="Arial" pitchFamily="34" charset="0"/>
              <a:buChar char="–"/>
              <a:defRPr/>
            </a:pPr>
            <a:r>
              <a:rPr lang="fr-CA" dirty="0"/>
              <a:t>Module 3 : Formation des </a:t>
            </a:r>
            <a:r>
              <a:rPr lang="fr-CA" dirty="0" smtClean="0"/>
              <a:t>conducteurs.</a:t>
            </a:r>
            <a:endParaRPr lang="en-US" sz="2400" dirty="0"/>
          </a:p>
          <a:p>
            <a:pPr lvl="1">
              <a:buFont typeface="Arial" pitchFamily="34" charset="0"/>
              <a:buChar char="–"/>
              <a:defRPr/>
            </a:pPr>
            <a:r>
              <a:rPr lang="fr-CA" dirty="0"/>
              <a:t>Module 4 : </a:t>
            </a:r>
            <a:r>
              <a:rPr lang="fr-CA" dirty="0" smtClean="0"/>
              <a:t>Formation de </a:t>
            </a:r>
            <a:r>
              <a:rPr lang="fr-CA" dirty="0"/>
              <a:t>la </a:t>
            </a:r>
            <a:r>
              <a:rPr lang="fr-CA" dirty="0" smtClean="0"/>
              <a:t>famille des conducteurs.</a:t>
            </a:r>
            <a:endParaRPr lang="en-US" dirty="0"/>
          </a:p>
          <a:p>
            <a:pPr>
              <a:buFont typeface="Arial" pitchFamily="34" charset="0"/>
              <a:buChar char="•"/>
              <a:defRPr/>
            </a:pPr>
            <a:r>
              <a:rPr lang="fr-CA" dirty="0"/>
              <a:t>Avoir </a:t>
            </a:r>
            <a:r>
              <a:rPr lang="fr-CA" dirty="0" smtClean="0"/>
              <a:t>suivi au </a:t>
            </a:r>
            <a:r>
              <a:rPr lang="fr-CA" dirty="0"/>
              <a:t>préalable au moins un module de formation </a:t>
            </a:r>
            <a:r>
              <a:rPr lang="fr-CA" dirty="0" smtClean="0"/>
              <a:t>en ligne (de </a:t>
            </a:r>
            <a:r>
              <a:rPr lang="fr-CA" dirty="0"/>
              <a:t>préférence le </a:t>
            </a:r>
            <a:r>
              <a:rPr lang="fr-CA" dirty="0" smtClean="0"/>
              <a:t>module </a:t>
            </a:r>
            <a:r>
              <a:rPr lang="fr-CA" dirty="0"/>
              <a:t>3</a:t>
            </a:r>
            <a:r>
              <a:rPr lang="fr-CA" dirty="0" smtClean="0"/>
              <a:t>). </a:t>
            </a:r>
            <a:endParaRPr lang="en-US" sz="2800" dirty="0"/>
          </a:p>
          <a:p>
            <a:pPr>
              <a:buFont typeface="Arial" pitchFamily="34" charset="0"/>
              <a:buChar char="•"/>
              <a:defRPr/>
            </a:pPr>
            <a:r>
              <a:rPr lang="fr-CA" dirty="0"/>
              <a:t>Avoir </a:t>
            </a:r>
            <a:r>
              <a:rPr lang="fr-CA" dirty="0" smtClean="0"/>
              <a:t>réussi le </a:t>
            </a:r>
            <a:r>
              <a:rPr lang="fr-CA" dirty="0"/>
              <a:t>module </a:t>
            </a:r>
            <a:r>
              <a:rPr lang="fr-CA" dirty="0" smtClean="0"/>
              <a:t>5 avec </a:t>
            </a:r>
            <a:r>
              <a:rPr lang="fr-CA" dirty="0"/>
              <a:t>une note de 80 </a:t>
            </a:r>
            <a:r>
              <a:rPr lang="fr-CA" dirty="0" smtClean="0"/>
              <a:t>% ou </a:t>
            </a:r>
            <a:r>
              <a:rPr lang="fr-CA" dirty="0"/>
              <a:t>plus à </a:t>
            </a:r>
            <a:r>
              <a:rPr lang="fr-CA" dirty="0" smtClean="0"/>
              <a:t>l’examen.</a:t>
            </a:r>
            <a:endParaRPr lang="en-US" sz="2800"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1"/>
          <p:cNvSpPr>
            <a:spLocks noGrp="1"/>
          </p:cNvSpPr>
          <p:nvPr>
            <p:ph type="title"/>
            <p:custDataLst>
              <p:tags r:id="rId1"/>
            </p:custDataLst>
          </p:nvPr>
        </p:nvSpPr>
        <p:spPr/>
        <p:txBody>
          <a:bodyPr/>
          <a:lstStyle/>
          <a:p>
            <a:pPr>
              <a:lnSpc>
                <a:spcPts val="4575"/>
              </a:lnSpc>
            </a:pPr>
            <a:r>
              <a:rPr lang="fr-CA" dirty="0" smtClean="0"/>
              <a:t>Planification de l’horaire et heures de service (HDS)</a:t>
            </a:r>
            <a:endParaRPr lang="en-US" dirty="0" smtClean="0"/>
          </a:p>
        </p:txBody>
      </p:sp>
      <p:sp>
        <p:nvSpPr>
          <p:cNvPr id="3" name="Content Placeholder 2"/>
          <p:cNvSpPr>
            <a:spLocks noGrp="1"/>
          </p:cNvSpPr>
          <p:nvPr>
            <p:ph idx="1"/>
            <p:custDataLst>
              <p:tags r:id="rId2"/>
            </p:custDataLst>
          </p:nvPr>
        </p:nvSpPr>
        <p:spPr/>
        <p:txBody>
          <a:bodyPr rtlCol="0">
            <a:normAutofit fontScale="92500" lnSpcReduction="20000"/>
          </a:bodyPr>
          <a:lstStyle/>
          <a:p>
            <a:pPr marL="0" indent="0">
              <a:buFont typeface="Arial" pitchFamily="34" charset="0"/>
              <a:buNone/>
              <a:defRPr/>
            </a:pPr>
            <a:r>
              <a:rPr lang="fr-CA" u="sng" dirty="0" smtClean="0"/>
              <a:t>Sujets :</a:t>
            </a:r>
            <a:endParaRPr lang="en-US" dirty="0" smtClean="0"/>
          </a:p>
          <a:p>
            <a:pPr>
              <a:buFont typeface="Arial" pitchFamily="34" charset="0"/>
              <a:buChar char="•"/>
              <a:defRPr/>
            </a:pPr>
            <a:r>
              <a:rPr lang="fr-CA" dirty="0" smtClean="0"/>
              <a:t>Principes d’une planification efficace</a:t>
            </a:r>
            <a:endParaRPr lang="en-US" dirty="0" smtClean="0"/>
          </a:p>
          <a:p>
            <a:pPr>
              <a:buFont typeface="Arial" pitchFamily="34" charset="0"/>
              <a:buChar char="•"/>
              <a:defRPr/>
            </a:pPr>
            <a:r>
              <a:rPr lang="fr-CA" dirty="0" smtClean="0"/>
              <a:t>Horaire régulier; décalage de l’horaire vers l’avant </a:t>
            </a:r>
            <a:r>
              <a:rPr lang="fr-CA" i="1" dirty="0" smtClean="0"/>
              <a:t>versus</a:t>
            </a:r>
            <a:r>
              <a:rPr lang="fr-CA" dirty="0" smtClean="0"/>
              <a:t> décalage vers l’arrière</a:t>
            </a:r>
            <a:endParaRPr lang="en-US" dirty="0" smtClean="0"/>
          </a:p>
          <a:p>
            <a:pPr>
              <a:buFont typeface="Arial" pitchFamily="34" charset="0"/>
              <a:buChar char="•"/>
              <a:defRPr/>
            </a:pPr>
            <a:r>
              <a:rPr lang="fr-CA" dirty="0" smtClean="0"/>
              <a:t>Réglementation actuelle sur les HDS; leur raison d’être sur le plan scientifique</a:t>
            </a:r>
            <a:endParaRPr lang="en-US" dirty="0" smtClean="0"/>
          </a:p>
          <a:p>
            <a:pPr>
              <a:buFont typeface="Arial" pitchFamily="34" charset="0"/>
              <a:buChar char="•"/>
              <a:defRPr/>
            </a:pPr>
            <a:r>
              <a:rPr lang="fr-CA" dirty="0" smtClean="0"/>
              <a:t>Réglementation sur les HDS : avantages et limites</a:t>
            </a:r>
            <a:endParaRPr lang="en-US" dirty="0" smtClean="0"/>
          </a:p>
          <a:p>
            <a:pPr>
              <a:buFont typeface="Arial" pitchFamily="34" charset="0"/>
              <a:buChar char="•"/>
              <a:defRPr/>
            </a:pPr>
            <a:r>
              <a:rPr lang="fr-CA" dirty="0" smtClean="0"/>
              <a:t>Facteurs ayant une incidence sur votre vigilance et votre performance</a:t>
            </a:r>
            <a:endParaRPr lang="en-US" dirty="0" smtClean="0"/>
          </a:p>
          <a:p>
            <a:pPr>
              <a:buFont typeface="Arial" pitchFamily="34" charset="0"/>
              <a:buChar char="•"/>
              <a:defRPr/>
            </a:pPr>
            <a:r>
              <a:rPr lang="fr-CA" dirty="0" smtClean="0"/>
              <a:t>Responsabilités du conducteur</a:t>
            </a:r>
            <a:endParaRPr lang="en-US" dirty="0"/>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Title 1"/>
          <p:cNvSpPr>
            <a:spLocks noGrp="1"/>
          </p:cNvSpPr>
          <p:nvPr>
            <p:ph type="title"/>
            <p:custDataLst>
              <p:tags r:id="rId1"/>
            </p:custDataLst>
          </p:nvPr>
        </p:nvSpPr>
        <p:spPr/>
        <p:txBody>
          <a:bodyPr/>
          <a:lstStyle/>
          <a:p>
            <a:pPr>
              <a:lnSpc>
                <a:spcPts val="4575"/>
              </a:lnSpc>
            </a:pPr>
            <a:r>
              <a:rPr lang="fr-CA" sz="2800" smtClean="0"/>
              <a:t>Pratiques élémentaires de planification de l’horaire en fonction du cycle sommeil-repos</a:t>
            </a:r>
            <a:endParaRPr lang="en-US" sz="2800" smtClean="0"/>
          </a:p>
        </p:txBody>
      </p:sp>
      <p:sp>
        <p:nvSpPr>
          <p:cNvPr id="356354" name="Content Placeholder 2"/>
          <p:cNvSpPr>
            <a:spLocks noGrp="1"/>
          </p:cNvSpPr>
          <p:nvPr>
            <p:ph idx="1"/>
            <p:custDataLst>
              <p:tags r:id="rId2"/>
            </p:custDataLst>
          </p:nvPr>
        </p:nvSpPr>
        <p:spPr>
          <a:xfrm>
            <a:off x="457200" y="1600200"/>
            <a:ext cx="8229600" cy="4419600"/>
          </a:xfrm>
        </p:spPr>
        <p:txBody>
          <a:bodyPr/>
          <a:lstStyle/>
          <a:p>
            <a:r>
              <a:rPr lang="fr-CA" sz="2400" dirty="0" smtClean="0"/>
              <a:t>Un horaire régulier est vivement souhaitable.</a:t>
            </a:r>
            <a:endParaRPr lang="en-US" sz="2400" dirty="0" smtClean="0"/>
          </a:p>
          <a:p>
            <a:r>
              <a:rPr lang="fr-CA" sz="2400" dirty="0" smtClean="0"/>
              <a:t>Viser à obtenir de 7 à 8 heures de sommeil. </a:t>
            </a:r>
            <a:endParaRPr lang="en-US" sz="2400" dirty="0" smtClean="0"/>
          </a:p>
          <a:p>
            <a:r>
              <a:rPr lang="fr-CA" sz="2400" dirty="0" smtClean="0"/>
              <a:t>Prévoir le temps nécessaire pour faire la navette maison-travail.</a:t>
            </a:r>
            <a:endParaRPr lang="en-US" sz="2400" dirty="0" smtClean="0"/>
          </a:p>
          <a:p>
            <a:r>
              <a:rPr lang="fr-CA" sz="2400" dirty="0" smtClean="0"/>
              <a:t>Prévoir des pauses et des siestes pendant les périodes de travail. </a:t>
            </a:r>
            <a:endParaRPr lang="en-US" sz="2400" dirty="0" smtClean="0"/>
          </a:p>
          <a:p>
            <a:r>
              <a:rPr lang="fr-CA" sz="2400" dirty="0" smtClean="0"/>
              <a:t>Avoir une période d’éveil de 16 à 17 heures ou moins par jour. </a:t>
            </a:r>
            <a:endParaRPr lang="en-US" sz="2400" dirty="0" smtClean="0"/>
          </a:p>
          <a:p>
            <a:r>
              <a:rPr lang="fr-CA" sz="2400" dirty="0" smtClean="0"/>
              <a:t>Avoir si possible un cycle de travail et de repos en harmonie avec le rythme circadien.</a:t>
            </a:r>
            <a:endParaRPr lang="en-US" sz="2400" dirty="0" smtClean="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Title 1"/>
          <p:cNvSpPr>
            <a:spLocks noGrp="1"/>
          </p:cNvSpPr>
          <p:nvPr>
            <p:ph type="title"/>
            <p:custDataLst>
              <p:tags r:id="rId1"/>
            </p:custDataLst>
          </p:nvPr>
        </p:nvSpPr>
        <p:spPr/>
        <p:txBody>
          <a:bodyPr/>
          <a:lstStyle/>
          <a:p>
            <a:pPr>
              <a:lnSpc>
                <a:spcPts val="4575"/>
              </a:lnSpc>
            </a:pPr>
            <a:r>
              <a:rPr lang="fr-CA" sz="5400" smtClean="0"/>
              <a:t>Régularité de l’horaire</a:t>
            </a:r>
            <a:endParaRPr lang="en-US" sz="5400" smtClean="0"/>
          </a:p>
        </p:txBody>
      </p:sp>
      <p:sp>
        <p:nvSpPr>
          <p:cNvPr id="358402" name="Content Placeholder 2"/>
          <p:cNvSpPr>
            <a:spLocks noGrp="1"/>
          </p:cNvSpPr>
          <p:nvPr>
            <p:ph idx="1"/>
            <p:custDataLst>
              <p:tags r:id="rId2"/>
            </p:custDataLst>
          </p:nvPr>
        </p:nvSpPr>
        <p:spPr/>
        <p:txBody>
          <a:bodyPr/>
          <a:lstStyle/>
          <a:p>
            <a:r>
              <a:rPr lang="fr-CA" sz="2000" dirty="0" smtClean="0"/>
              <a:t>Un horaire constant et régulier est plus efficace!</a:t>
            </a:r>
            <a:endParaRPr lang="en-US" sz="2000" dirty="0" smtClean="0"/>
          </a:p>
          <a:p>
            <a:r>
              <a:rPr lang="fr-CA" sz="2000" dirty="0" smtClean="0"/>
              <a:t>Changements d’horaire : mieux vaut qu’ils soient graduels que soudains.</a:t>
            </a:r>
            <a:endParaRPr lang="en-US" sz="2000" dirty="0" smtClean="0"/>
          </a:p>
          <a:p>
            <a:r>
              <a:rPr lang="fr-CA" sz="2000" dirty="0" smtClean="0"/>
              <a:t>Les décalages d’horaire vers l’avant (dans le sens des aiguilles d’une montre) sont plus faciles à vivre que les décalages d’horaire vers l’arrière. Il est plus facile pour l’horloge interne de s’ajuster.</a:t>
            </a:r>
            <a:endParaRPr lang="en-US" sz="2000" dirty="0" smtClean="0"/>
          </a:p>
        </p:txBody>
      </p:sp>
      <p:pic>
        <p:nvPicPr>
          <p:cNvPr id="358403" name="Picture 2"/>
          <p:cNvPicPr>
            <a:picLocks noChangeAspect="1" noChangeArrowheads="1"/>
          </p:cNvPicPr>
          <p:nvPr>
            <p:custDataLst>
              <p:tags r:id="rId3"/>
            </p:custDataLst>
          </p:nvPr>
        </p:nvPicPr>
        <p:blipFill>
          <a:blip r:embed="rId6" cstate="print"/>
          <a:srcRect/>
          <a:stretch>
            <a:fillRect/>
          </a:stretch>
        </p:blipFill>
        <p:spPr bwMode="auto">
          <a:xfrm>
            <a:off x="2209800" y="3352800"/>
            <a:ext cx="5334000" cy="2881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itle 1"/>
          <p:cNvSpPr>
            <a:spLocks noGrp="1"/>
          </p:cNvSpPr>
          <p:nvPr>
            <p:ph type="title"/>
            <p:custDataLst>
              <p:tags r:id="rId1"/>
            </p:custDataLst>
          </p:nvPr>
        </p:nvSpPr>
        <p:spPr/>
        <p:txBody>
          <a:bodyPr/>
          <a:lstStyle/>
          <a:p>
            <a:pPr>
              <a:lnSpc>
                <a:spcPts val="4575"/>
              </a:lnSpc>
            </a:pPr>
            <a:r>
              <a:rPr lang="fr-CA" smtClean="0"/>
              <a:t>Décalage d’horaire vers l’avant</a:t>
            </a:r>
            <a:endParaRPr lang="en-US" smtClean="0"/>
          </a:p>
        </p:txBody>
      </p:sp>
      <p:pic>
        <p:nvPicPr>
          <p:cNvPr id="360450" name="Picture 2"/>
          <p:cNvPicPr>
            <a:picLocks noChangeAspect="1" noChangeArrowheads="1"/>
          </p:cNvPicPr>
          <p:nvPr>
            <p:custDataLst>
              <p:tags r:id="rId2"/>
            </p:custDataLst>
          </p:nvPr>
        </p:nvPicPr>
        <p:blipFill>
          <a:blip r:embed="rId5" cstate="print"/>
          <a:srcRect/>
          <a:stretch>
            <a:fillRect/>
          </a:stretch>
        </p:blipFill>
        <p:spPr bwMode="auto">
          <a:xfrm>
            <a:off x="685800" y="1878013"/>
            <a:ext cx="7708900" cy="4170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Title 1"/>
          <p:cNvSpPr>
            <a:spLocks noGrp="1"/>
          </p:cNvSpPr>
          <p:nvPr>
            <p:ph type="title"/>
            <p:custDataLst>
              <p:tags r:id="rId1"/>
            </p:custDataLst>
          </p:nvPr>
        </p:nvSpPr>
        <p:spPr/>
        <p:txBody>
          <a:bodyPr/>
          <a:lstStyle/>
          <a:p>
            <a:pPr>
              <a:lnSpc>
                <a:spcPts val="4575"/>
              </a:lnSpc>
            </a:pPr>
            <a:r>
              <a:rPr lang="fr-CA" smtClean="0"/>
              <a:t>Décalage d’horaire vers l’arrière</a:t>
            </a:r>
            <a:endParaRPr lang="en-US" smtClean="0"/>
          </a:p>
        </p:txBody>
      </p:sp>
      <p:pic>
        <p:nvPicPr>
          <p:cNvPr id="362498" name="Picture 2"/>
          <p:cNvPicPr>
            <a:picLocks noChangeAspect="1" noChangeArrowheads="1"/>
          </p:cNvPicPr>
          <p:nvPr>
            <p:custDataLst>
              <p:tags r:id="rId2"/>
            </p:custDataLst>
          </p:nvPr>
        </p:nvPicPr>
        <p:blipFill>
          <a:blip r:embed="rId5" cstate="print"/>
          <a:srcRect/>
          <a:stretch>
            <a:fillRect/>
          </a:stretch>
        </p:blipFill>
        <p:spPr bwMode="auto">
          <a:xfrm>
            <a:off x="533400" y="1600200"/>
            <a:ext cx="7794625" cy="444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Title 1"/>
          <p:cNvSpPr>
            <a:spLocks noGrp="1"/>
          </p:cNvSpPr>
          <p:nvPr>
            <p:ph type="title"/>
            <p:custDataLst>
              <p:tags r:id="rId1"/>
            </p:custDataLst>
          </p:nvPr>
        </p:nvSpPr>
        <p:spPr/>
        <p:txBody>
          <a:bodyPr/>
          <a:lstStyle/>
          <a:p>
            <a:pPr>
              <a:lnSpc>
                <a:spcPts val="4575"/>
              </a:lnSpc>
            </a:pPr>
            <a:r>
              <a:rPr lang="fr-CA" sz="3600" smtClean="0"/>
              <a:t>Réglementation américaine sur les heures de service (HDS) – </a:t>
            </a:r>
            <a:r>
              <a:rPr lang="fr-CA" sz="3600" b="1" smtClean="0"/>
              <a:t>Véhicules lourds</a:t>
            </a:r>
            <a:r>
              <a:rPr lang="fr-CA" sz="5400" smtClean="0"/>
              <a:t> </a:t>
            </a:r>
            <a:endParaRPr lang="en-US" sz="4900" smtClean="0"/>
          </a:p>
        </p:txBody>
      </p:sp>
      <p:graphicFrame>
        <p:nvGraphicFramePr>
          <p:cNvPr id="4" name="Tableau 3"/>
          <p:cNvGraphicFramePr>
            <a:graphicFrameLocks noGrp="1"/>
          </p:cNvGraphicFramePr>
          <p:nvPr>
            <p:custDataLst>
              <p:tags r:id="rId2"/>
            </p:custDataLst>
          </p:nvPr>
        </p:nvGraphicFramePr>
        <p:xfrm>
          <a:off x="533400" y="1524000"/>
          <a:ext cx="8153400" cy="4742905"/>
        </p:xfrm>
        <a:graphic>
          <a:graphicData uri="http://schemas.openxmlformats.org/drawingml/2006/table">
            <a:tbl>
              <a:tblPr firstRow="1" bandRow="1"/>
              <a:tblGrid>
                <a:gridCol w="3844320"/>
                <a:gridCol w="4309080"/>
              </a:tblGrid>
              <a:tr h="355200">
                <a:tc>
                  <a:txBody>
                    <a:bodyPr/>
                    <a:lstStyle/>
                    <a:p>
                      <a:pPr marL="0" marR="0">
                        <a:lnSpc>
                          <a:spcPct val="115000"/>
                        </a:lnSpc>
                        <a:spcBef>
                          <a:spcPts val="0"/>
                        </a:spcBef>
                        <a:spcAft>
                          <a:spcPts val="0"/>
                        </a:spcAft>
                      </a:pPr>
                      <a:r>
                        <a:rPr lang="en-US" sz="1800" b="1" dirty="0">
                          <a:solidFill>
                            <a:schemeClr val="bg1"/>
                          </a:solidFill>
                          <a:effectLst/>
                          <a:latin typeface="Calibri"/>
                          <a:ea typeface="Calibri"/>
                          <a:cs typeface="Times New Roman"/>
                        </a:rPr>
                        <a:t>Élément de la réglementation</a:t>
                      </a:r>
                      <a:r>
                        <a:rPr lang="en-US" sz="1800" dirty="0">
                          <a:solidFill>
                            <a:schemeClr val="bg1"/>
                          </a:solidFill>
                          <a:effectLst/>
                          <a:latin typeface="Calibri"/>
                          <a:ea typeface="Calibri"/>
                          <a:cs typeface="Times New Roman"/>
                        </a:rPr>
                        <a:t> </a:t>
                      </a: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1800" b="1" dirty="0">
                          <a:solidFill>
                            <a:schemeClr val="bg1"/>
                          </a:solidFill>
                          <a:effectLst/>
                          <a:latin typeface="Calibri"/>
                          <a:ea typeface="Calibri"/>
                          <a:cs typeface="Times New Roman"/>
                        </a:rPr>
                        <a:t>Règle</a:t>
                      </a:r>
                      <a:endParaRPr lang="en-US" sz="1800" dirty="0">
                        <a:solidFill>
                          <a:schemeClr val="bg1"/>
                        </a:solidFill>
                        <a:effectLst/>
                        <a:latin typeface="Calibri"/>
                        <a:ea typeface="Calibri"/>
                        <a:cs typeface="Times New Roman"/>
                      </a:endParaRP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368267">
                <a:tc>
                  <a:txBody>
                    <a:bodyPr/>
                    <a:lstStyle/>
                    <a:p>
                      <a:pPr marL="0" marR="0">
                        <a:lnSpc>
                          <a:spcPct val="115000"/>
                        </a:lnSpc>
                        <a:spcBef>
                          <a:spcPts val="0"/>
                        </a:spcBef>
                        <a:spcAft>
                          <a:spcPts val="0"/>
                        </a:spcAft>
                      </a:pPr>
                      <a:r>
                        <a:rPr lang="fr-CA" sz="1400" dirty="0">
                          <a:effectLst/>
                          <a:latin typeface="Calibri"/>
                          <a:ea typeface="Calibri"/>
                          <a:cs typeface="Times New Roman"/>
                        </a:rPr>
                        <a:t>Nombre minimal total d’heures de repos</a:t>
                      </a:r>
                      <a:endParaRPr lang="en-US" sz="1400" dirty="0">
                        <a:effectLst/>
                        <a:latin typeface="Calibri"/>
                        <a:ea typeface="Calibri"/>
                        <a:cs typeface="Times New Roman"/>
                      </a:endParaRP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fr-CA" sz="1400" dirty="0">
                          <a:effectLst/>
                          <a:latin typeface="Calibri"/>
                          <a:ea typeface="Calibri"/>
                          <a:cs typeface="Times New Roman"/>
                        </a:rPr>
                        <a:t>10 heures consécutives (avant le quart de travail)</a:t>
                      </a:r>
                      <a:endParaRPr lang="en-US" sz="1400" dirty="0">
                        <a:effectLst/>
                        <a:latin typeface="Calibri"/>
                        <a:ea typeface="Calibri"/>
                        <a:cs typeface="Times New Roman"/>
                      </a:endParaRP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657357">
                <a:tc>
                  <a:txBody>
                    <a:bodyPr/>
                    <a:lstStyle/>
                    <a:p>
                      <a:pPr marL="0" marR="0">
                        <a:lnSpc>
                          <a:spcPct val="115000"/>
                        </a:lnSpc>
                        <a:spcBef>
                          <a:spcPts val="0"/>
                        </a:spcBef>
                        <a:spcAft>
                          <a:spcPts val="0"/>
                        </a:spcAft>
                      </a:pPr>
                      <a:r>
                        <a:rPr lang="fr-CA" sz="1400" dirty="0">
                          <a:effectLst/>
                          <a:latin typeface="Calibri"/>
                          <a:ea typeface="Calibri"/>
                          <a:cs typeface="Times New Roman"/>
                        </a:rPr>
                        <a:t>Nombre maximal d’heures de conduite par jour ou quart de travail</a:t>
                      </a:r>
                      <a:endParaRPr lang="en-US" sz="1400" dirty="0">
                        <a:effectLst/>
                        <a:latin typeface="Calibri"/>
                        <a:ea typeface="Calibri"/>
                        <a:cs typeface="Times New Roman"/>
                      </a:endParaRP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fr-CA" sz="1400" dirty="0">
                          <a:effectLst/>
                          <a:latin typeface="Calibri"/>
                          <a:ea typeface="Calibri"/>
                          <a:cs typeface="Times New Roman"/>
                        </a:rPr>
                        <a:t>11 heures (après 10 heures consécutives de repos; pendant la </a:t>
                      </a:r>
                      <a:r>
                        <a:rPr lang="fr-CA" sz="1400" dirty="0" smtClean="0">
                          <a:effectLst/>
                          <a:latin typeface="Calibri"/>
                          <a:ea typeface="Calibri"/>
                          <a:cs typeface="Times New Roman"/>
                        </a:rPr>
                        <a:t>période </a:t>
                      </a:r>
                      <a:r>
                        <a:rPr lang="fr-CA" sz="1400" dirty="0">
                          <a:effectLst/>
                          <a:latin typeface="Calibri"/>
                          <a:ea typeface="Calibri"/>
                          <a:cs typeface="Times New Roman"/>
                        </a:rPr>
                        <a:t>prévue pour la conduite)</a:t>
                      </a:r>
                      <a:endParaRPr lang="en-US" sz="1400" dirty="0">
                        <a:effectLst/>
                        <a:latin typeface="Calibri"/>
                        <a:ea typeface="Calibri"/>
                        <a:cs typeface="Times New Roman"/>
                      </a:endParaRP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657357">
                <a:tc>
                  <a:txBody>
                    <a:bodyPr/>
                    <a:lstStyle/>
                    <a:p>
                      <a:pPr marL="0" marR="0">
                        <a:lnSpc>
                          <a:spcPct val="115000"/>
                        </a:lnSpc>
                        <a:spcBef>
                          <a:spcPts val="0"/>
                        </a:spcBef>
                        <a:spcAft>
                          <a:spcPts val="0"/>
                        </a:spcAft>
                      </a:pPr>
                      <a:r>
                        <a:rPr lang="fr-CA" sz="1400" dirty="0">
                          <a:effectLst/>
                          <a:latin typeface="Calibri"/>
                          <a:ea typeface="Calibri"/>
                          <a:cs typeface="Times New Roman"/>
                        </a:rPr>
                        <a:t>Période de conduite permise à l’intérieur du quart de travail (au-delà de laquelle, aucune conduite)</a:t>
                      </a:r>
                      <a:endParaRPr lang="en-US" sz="1400" dirty="0">
                        <a:effectLst/>
                        <a:latin typeface="Calibri"/>
                        <a:ea typeface="Calibri"/>
                        <a:cs typeface="Times New Roman"/>
                      </a:endParaRP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400" dirty="0">
                          <a:effectLst/>
                          <a:latin typeface="Calibri"/>
                          <a:ea typeface="Calibri"/>
                          <a:cs typeface="Times New Roman"/>
                        </a:rPr>
                        <a:t>14 heures</a:t>
                      </a: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657357">
                <a:tc>
                  <a:txBody>
                    <a:bodyPr/>
                    <a:lstStyle/>
                    <a:p>
                      <a:pPr marL="0" marR="0">
                        <a:lnSpc>
                          <a:spcPct val="115000"/>
                        </a:lnSpc>
                        <a:spcBef>
                          <a:spcPts val="0"/>
                        </a:spcBef>
                        <a:spcAft>
                          <a:spcPts val="0"/>
                        </a:spcAft>
                      </a:pPr>
                      <a:r>
                        <a:rPr lang="fr-CA" sz="1400" dirty="0">
                          <a:effectLst/>
                          <a:latin typeface="Calibri"/>
                          <a:ea typeface="Calibri"/>
                          <a:cs typeface="Times New Roman"/>
                        </a:rPr>
                        <a:t>Nombre maximal d’heures de travail par jour et par quart (au-delà duquel, aucune conduite)</a:t>
                      </a:r>
                      <a:endParaRPr lang="en-US" sz="1400" dirty="0">
                        <a:effectLst/>
                        <a:latin typeface="Calibri"/>
                        <a:ea typeface="Calibri"/>
                        <a:cs typeface="Times New Roman"/>
                      </a:endParaRP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400">
                          <a:effectLst/>
                          <a:latin typeface="Calibri"/>
                          <a:ea typeface="Calibri"/>
                          <a:cs typeface="Times New Roman"/>
                        </a:rPr>
                        <a:t>S. O.</a:t>
                      </a: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532894">
                <a:tc>
                  <a:txBody>
                    <a:bodyPr/>
                    <a:lstStyle/>
                    <a:p>
                      <a:pPr marL="0" marR="0">
                        <a:lnSpc>
                          <a:spcPct val="115000"/>
                        </a:lnSpc>
                        <a:spcBef>
                          <a:spcPts val="0"/>
                        </a:spcBef>
                        <a:spcAft>
                          <a:spcPts val="0"/>
                        </a:spcAft>
                      </a:pPr>
                      <a:r>
                        <a:rPr lang="fr-CA" sz="1400">
                          <a:effectLst/>
                          <a:latin typeface="Calibri"/>
                          <a:ea typeface="Calibri"/>
                          <a:cs typeface="Times New Roman"/>
                        </a:rPr>
                        <a:t>Nombre maximal d’heures par semaine (au-delà duquel, aucune conduite)</a:t>
                      </a:r>
                      <a:endParaRPr lang="en-US" sz="1400">
                        <a:effectLst/>
                        <a:latin typeface="Calibri"/>
                        <a:ea typeface="Calibri"/>
                        <a:cs typeface="Times New Roman"/>
                      </a:endParaRP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400" dirty="0">
                          <a:effectLst/>
                          <a:latin typeface="Calibri"/>
                          <a:ea typeface="Calibri"/>
                          <a:cs typeface="Times New Roman"/>
                        </a:rPr>
                        <a:t>60 en 7 jours</a:t>
                      </a:r>
                    </a:p>
                    <a:p>
                      <a:pPr marL="0" marR="0">
                        <a:lnSpc>
                          <a:spcPct val="115000"/>
                        </a:lnSpc>
                        <a:spcBef>
                          <a:spcPts val="0"/>
                        </a:spcBef>
                        <a:spcAft>
                          <a:spcPts val="0"/>
                        </a:spcAft>
                      </a:pPr>
                      <a:r>
                        <a:rPr lang="en-US" sz="1400" dirty="0">
                          <a:effectLst/>
                          <a:latin typeface="Calibri"/>
                          <a:ea typeface="Calibri"/>
                          <a:cs typeface="Times New Roman"/>
                        </a:rPr>
                        <a:t>70 en 8 jours</a:t>
                      </a: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368267">
                <a:tc>
                  <a:txBody>
                    <a:bodyPr/>
                    <a:lstStyle/>
                    <a:p>
                      <a:pPr marL="0" marR="0">
                        <a:lnSpc>
                          <a:spcPct val="115000"/>
                        </a:lnSpc>
                        <a:spcBef>
                          <a:spcPts val="0"/>
                        </a:spcBef>
                        <a:spcAft>
                          <a:spcPts val="0"/>
                        </a:spcAft>
                      </a:pPr>
                      <a:r>
                        <a:rPr lang="en-US" sz="1400">
                          <a:effectLst/>
                          <a:latin typeface="Calibri"/>
                          <a:ea typeface="Calibri"/>
                          <a:cs typeface="Times New Roman"/>
                        </a:rPr>
                        <a:t>Reprise du travail</a:t>
                      </a: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fr-CA" sz="1400" dirty="0">
                          <a:effectLst/>
                          <a:latin typeface="Calibri"/>
                          <a:ea typeface="Calibri"/>
                          <a:cs typeface="Times New Roman"/>
                        </a:rPr>
                        <a:t>Après 34 heures de repos </a:t>
                      </a:r>
                      <a:r>
                        <a:rPr lang="fr-CA" sz="1400" dirty="0" smtClean="0">
                          <a:effectLst/>
                          <a:latin typeface="Calibri"/>
                          <a:ea typeface="Calibri"/>
                          <a:cs typeface="Times New Roman"/>
                        </a:rPr>
                        <a:t>consécutives </a:t>
                      </a:r>
                      <a:endParaRPr lang="en-US" sz="1400" dirty="0">
                        <a:effectLst/>
                        <a:latin typeface="Calibri"/>
                        <a:ea typeface="Calibri"/>
                        <a:cs typeface="Times New Roman"/>
                      </a:endParaRP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532894">
                <a:tc>
                  <a:txBody>
                    <a:bodyPr/>
                    <a:lstStyle/>
                    <a:p>
                      <a:pPr marL="0" marR="0">
                        <a:lnSpc>
                          <a:spcPct val="115000"/>
                        </a:lnSpc>
                        <a:spcBef>
                          <a:spcPts val="0"/>
                        </a:spcBef>
                        <a:spcAft>
                          <a:spcPts val="0"/>
                        </a:spcAft>
                      </a:pPr>
                      <a:r>
                        <a:rPr lang="fr-CA" sz="1400" dirty="0">
                          <a:effectLst/>
                          <a:latin typeface="Calibri"/>
                          <a:ea typeface="Calibri"/>
                          <a:cs typeface="Times New Roman"/>
                        </a:rPr>
                        <a:t>Division des heures de repos en couchette </a:t>
                      </a:r>
                      <a:r>
                        <a:rPr lang="fr-CA" sz="1400" dirty="0" smtClean="0">
                          <a:effectLst/>
                          <a:latin typeface="Calibri"/>
                          <a:ea typeface="Calibri"/>
                          <a:cs typeface="Times New Roman"/>
                        </a:rPr>
                        <a:t>en          </a:t>
                      </a:r>
                      <a:r>
                        <a:rPr lang="fr-CA" sz="1400" dirty="0" smtClean="0">
                          <a:solidFill>
                            <a:schemeClr val="tx1"/>
                          </a:solidFill>
                          <a:effectLst/>
                          <a:latin typeface="Calibri"/>
                          <a:ea typeface="Calibri"/>
                          <a:cs typeface="Times New Roman"/>
                        </a:rPr>
                        <a:t>2 </a:t>
                      </a:r>
                      <a:r>
                        <a:rPr lang="fr-CA" sz="1400" dirty="0">
                          <a:solidFill>
                            <a:schemeClr val="tx1"/>
                          </a:solidFill>
                          <a:effectLst/>
                          <a:latin typeface="Calibri"/>
                          <a:ea typeface="Calibri"/>
                          <a:cs typeface="Times New Roman"/>
                        </a:rPr>
                        <a:t>périodes</a:t>
                      </a:r>
                      <a:endParaRPr lang="en-US" sz="1400" dirty="0">
                        <a:solidFill>
                          <a:schemeClr val="tx1"/>
                        </a:solidFill>
                        <a:effectLst/>
                        <a:latin typeface="Calibri"/>
                        <a:ea typeface="Calibri"/>
                        <a:cs typeface="Times New Roman"/>
                      </a:endParaRP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fr-CA" sz="1400">
                          <a:effectLst/>
                          <a:latin typeface="Calibri"/>
                          <a:ea typeface="Calibri"/>
                          <a:cs typeface="Times New Roman"/>
                        </a:rPr>
                        <a:t>8 heures et + (couchette) et 2 heures et + (pause ou repos dans la couchette)</a:t>
                      </a:r>
                      <a:endParaRPr lang="en-US" sz="1400">
                        <a:effectLst/>
                        <a:latin typeface="Calibri"/>
                        <a:ea typeface="Calibri"/>
                        <a:cs typeface="Times New Roman"/>
                      </a:endParaRP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541568">
                <a:tc>
                  <a:txBody>
                    <a:bodyPr/>
                    <a:lstStyle/>
                    <a:p>
                      <a:pPr marL="0" marR="0">
                        <a:lnSpc>
                          <a:spcPct val="115000"/>
                        </a:lnSpc>
                        <a:spcBef>
                          <a:spcPts val="0"/>
                        </a:spcBef>
                        <a:spcAft>
                          <a:spcPts val="0"/>
                        </a:spcAft>
                      </a:pPr>
                      <a:r>
                        <a:rPr lang="en-US" sz="1400" dirty="0">
                          <a:effectLst/>
                          <a:latin typeface="Calibri"/>
                          <a:ea typeface="Calibri"/>
                          <a:cs typeface="Times New Roman"/>
                        </a:rPr>
                        <a:t>Autre </a:t>
                      </a: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fr-CA" sz="1400" dirty="0">
                          <a:effectLst/>
                          <a:latin typeface="Calibri"/>
                          <a:ea typeface="Calibri"/>
                          <a:cs typeface="Times New Roman"/>
                        </a:rPr>
                        <a:t>Le temps passé à se reposer dans un véhicule lourd garé peut </a:t>
                      </a:r>
                      <a:r>
                        <a:rPr lang="fr-CA" sz="1400" dirty="0" smtClean="0">
                          <a:effectLst/>
                          <a:latin typeface="Calibri"/>
                          <a:ea typeface="Calibri"/>
                          <a:cs typeface="Times New Roman"/>
                        </a:rPr>
                        <a:t>être </a:t>
                      </a:r>
                      <a:r>
                        <a:rPr lang="fr-CA" sz="1400" dirty="0">
                          <a:effectLst/>
                          <a:latin typeface="Calibri"/>
                          <a:ea typeface="Calibri"/>
                          <a:cs typeface="Times New Roman"/>
                        </a:rPr>
                        <a:t>comptabilisé comme temps de repos.</a:t>
                      </a:r>
                      <a:endParaRPr lang="en-US" sz="1400" dirty="0">
                        <a:effectLst/>
                        <a:latin typeface="Calibri"/>
                        <a:ea typeface="Calibri"/>
                        <a:cs typeface="Times New Roman"/>
                      </a:endParaRPr>
                    </a:p>
                  </a:txBody>
                  <a:tcPr marL="57380" marR="57380" marT="30831" marB="308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bl>
          </a:graphicData>
        </a:graphic>
      </p:graphicFrame>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Title 1"/>
          <p:cNvSpPr>
            <a:spLocks noGrp="1"/>
          </p:cNvSpPr>
          <p:nvPr>
            <p:ph type="title"/>
            <p:custDataLst>
              <p:tags r:id="rId1"/>
            </p:custDataLst>
          </p:nvPr>
        </p:nvSpPr>
        <p:spPr/>
        <p:txBody>
          <a:bodyPr/>
          <a:lstStyle/>
          <a:p>
            <a:pPr>
              <a:lnSpc>
                <a:spcPts val="4575"/>
              </a:lnSpc>
            </a:pPr>
            <a:r>
              <a:rPr lang="fr-CA" sz="3600" smtClean="0"/>
              <a:t>Réglementation américaine sur les heures de service (HDS) – </a:t>
            </a:r>
            <a:r>
              <a:rPr lang="fr-CA" sz="3600" b="1" smtClean="0"/>
              <a:t>Autobus</a:t>
            </a:r>
            <a:endParaRPr lang="en-US" sz="3600" smtClean="0"/>
          </a:p>
        </p:txBody>
      </p:sp>
      <p:graphicFrame>
        <p:nvGraphicFramePr>
          <p:cNvPr id="4" name="Tableau 3"/>
          <p:cNvGraphicFramePr>
            <a:graphicFrameLocks noGrp="1"/>
          </p:cNvGraphicFramePr>
          <p:nvPr>
            <p:custDataLst>
              <p:tags r:id="rId2"/>
            </p:custDataLst>
          </p:nvPr>
        </p:nvGraphicFramePr>
        <p:xfrm>
          <a:off x="457200" y="1524000"/>
          <a:ext cx="8229600" cy="4890825"/>
        </p:xfrm>
        <a:graphic>
          <a:graphicData uri="http://schemas.openxmlformats.org/drawingml/2006/table">
            <a:tbl>
              <a:tblPr firstRow="1" bandRow="1">
                <a:tableStyleId>{5C22544A-7EE6-4342-B048-85BDC9FD1C3A}</a:tableStyleId>
              </a:tblPr>
              <a:tblGrid>
                <a:gridCol w="3614871"/>
                <a:gridCol w="4614729"/>
              </a:tblGrid>
              <a:tr h="390614">
                <a:tc>
                  <a:txBody>
                    <a:bodyPr/>
                    <a:lstStyle/>
                    <a:p>
                      <a:pPr marL="0" marR="0">
                        <a:lnSpc>
                          <a:spcPct val="115000"/>
                        </a:lnSpc>
                        <a:spcBef>
                          <a:spcPts val="0"/>
                        </a:spcBef>
                        <a:spcAft>
                          <a:spcPts val="0"/>
                        </a:spcAft>
                      </a:pPr>
                      <a:r>
                        <a:rPr lang="en-US" sz="1800" dirty="0">
                          <a:effectLst/>
                        </a:rPr>
                        <a:t>Élément de la réglementation</a:t>
                      </a:r>
                      <a:endParaRPr lang="en-US" sz="1800" dirty="0">
                        <a:effectLst/>
                        <a:latin typeface="Calibri"/>
                        <a:ea typeface="Calibri"/>
                        <a:cs typeface="Times New Roman"/>
                      </a:endParaRPr>
                    </a:p>
                  </a:txBody>
                  <a:tcPr marL="85090" marR="85090"/>
                </a:tc>
                <a:tc>
                  <a:txBody>
                    <a:bodyPr/>
                    <a:lstStyle/>
                    <a:p>
                      <a:pPr marL="0" marR="0">
                        <a:lnSpc>
                          <a:spcPct val="115000"/>
                        </a:lnSpc>
                        <a:spcBef>
                          <a:spcPts val="0"/>
                        </a:spcBef>
                        <a:spcAft>
                          <a:spcPts val="0"/>
                        </a:spcAft>
                        <a:tabLst>
                          <a:tab pos="3103880" algn="l"/>
                        </a:tabLst>
                      </a:pPr>
                      <a:r>
                        <a:rPr lang="en-US" sz="1800" dirty="0">
                          <a:effectLst/>
                        </a:rPr>
                        <a:t>Règle</a:t>
                      </a:r>
                      <a:endParaRPr lang="en-US" sz="1800" dirty="0">
                        <a:effectLst/>
                        <a:latin typeface="Calibri"/>
                        <a:ea typeface="Calibri"/>
                        <a:cs typeface="Times New Roman"/>
                      </a:endParaRPr>
                    </a:p>
                  </a:txBody>
                  <a:tcPr marL="85090" marR="85090"/>
                </a:tc>
              </a:tr>
              <a:tr h="408741">
                <a:tc>
                  <a:txBody>
                    <a:bodyPr/>
                    <a:lstStyle/>
                    <a:p>
                      <a:pPr marL="0" marR="0">
                        <a:lnSpc>
                          <a:spcPct val="115000"/>
                        </a:lnSpc>
                        <a:spcBef>
                          <a:spcPts val="0"/>
                        </a:spcBef>
                        <a:spcAft>
                          <a:spcPts val="0"/>
                        </a:spcAft>
                      </a:pPr>
                      <a:r>
                        <a:rPr lang="fr-CA" sz="1400" dirty="0">
                          <a:effectLst/>
                        </a:rPr>
                        <a:t>Nombre minimal total d’heures de repos</a:t>
                      </a:r>
                      <a:endParaRPr lang="en-US" sz="1400" dirty="0">
                        <a:effectLst/>
                        <a:latin typeface="Calibri"/>
                        <a:ea typeface="Calibri"/>
                        <a:cs typeface="Times New Roman"/>
                      </a:endParaRPr>
                    </a:p>
                  </a:txBody>
                  <a:tcPr marL="85090" marR="85090"/>
                </a:tc>
                <a:tc>
                  <a:txBody>
                    <a:bodyPr/>
                    <a:lstStyle/>
                    <a:p>
                      <a:pPr marL="0" marR="0">
                        <a:lnSpc>
                          <a:spcPct val="115000"/>
                        </a:lnSpc>
                        <a:spcBef>
                          <a:spcPts val="0"/>
                        </a:spcBef>
                        <a:spcAft>
                          <a:spcPts val="0"/>
                        </a:spcAft>
                        <a:tabLst>
                          <a:tab pos="3103880" algn="l"/>
                        </a:tabLst>
                      </a:pPr>
                      <a:r>
                        <a:rPr lang="fr-CA" sz="1400" dirty="0">
                          <a:effectLst/>
                        </a:rPr>
                        <a:t>8 heures consécutives (avant le quart de travail)</a:t>
                      </a:r>
                      <a:endParaRPr lang="en-US" sz="1400" dirty="0">
                        <a:effectLst/>
                        <a:latin typeface="Calibri"/>
                        <a:ea typeface="Calibri"/>
                        <a:cs typeface="Times New Roman"/>
                      </a:endParaRPr>
                    </a:p>
                  </a:txBody>
                  <a:tcPr marL="85090" marR="85090"/>
                </a:tc>
              </a:tr>
              <a:tr h="566327">
                <a:tc>
                  <a:txBody>
                    <a:bodyPr/>
                    <a:lstStyle/>
                    <a:p>
                      <a:pPr marL="0" marR="0">
                        <a:lnSpc>
                          <a:spcPct val="115000"/>
                        </a:lnSpc>
                        <a:spcBef>
                          <a:spcPts val="0"/>
                        </a:spcBef>
                        <a:spcAft>
                          <a:spcPts val="0"/>
                        </a:spcAft>
                      </a:pPr>
                      <a:r>
                        <a:rPr lang="fr-CA" sz="1400" dirty="0">
                          <a:effectLst/>
                        </a:rPr>
                        <a:t>Nombre maximal d’heures de conduite par jour ou quart de travail</a:t>
                      </a:r>
                      <a:endParaRPr lang="en-US" sz="1400" dirty="0">
                        <a:effectLst/>
                        <a:latin typeface="Calibri"/>
                        <a:ea typeface="Calibri"/>
                        <a:cs typeface="Times New Roman"/>
                      </a:endParaRPr>
                    </a:p>
                  </a:txBody>
                  <a:tcPr marL="85090" marR="85090"/>
                </a:tc>
                <a:tc>
                  <a:txBody>
                    <a:bodyPr/>
                    <a:lstStyle/>
                    <a:p>
                      <a:pPr marL="0" marR="0">
                        <a:lnSpc>
                          <a:spcPct val="115000"/>
                        </a:lnSpc>
                        <a:spcBef>
                          <a:spcPts val="0"/>
                        </a:spcBef>
                        <a:spcAft>
                          <a:spcPts val="0"/>
                        </a:spcAft>
                        <a:tabLst>
                          <a:tab pos="3103880" algn="l"/>
                        </a:tabLst>
                      </a:pPr>
                      <a:r>
                        <a:rPr lang="fr-CA" sz="1400" dirty="0">
                          <a:effectLst/>
                        </a:rPr>
                        <a:t>10 heures (après 8 heures consécutives de repos; pendant le quart </a:t>
                      </a:r>
                      <a:r>
                        <a:rPr lang="fr-CA" sz="1400" dirty="0" smtClean="0">
                          <a:effectLst/>
                        </a:rPr>
                        <a:t>de</a:t>
                      </a:r>
                      <a:r>
                        <a:rPr lang="en-US" sz="1400" baseline="0" dirty="0" smtClean="0">
                          <a:effectLst/>
                        </a:rPr>
                        <a:t> </a:t>
                      </a:r>
                      <a:r>
                        <a:rPr lang="en-US" sz="1400" dirty="0" smtClean="0">
                          <a:effectLst/>
                        </a:rPr>
                        <a:t>travail</a:t>
                      </a:r>
                      <a:r>
                        <a:rPr lang="en-US" sz="1400" dirty="0">
                          <a:effectLst/>
                        </a:rPr>
                        <a:t>)</a:t>
                      </a:r>
                      <a:endParaRPr lang="en-US" sz="1400" dirty="0">
                        <a:effectLst/>
                        <a:latin typeface="Calibri"/>
                        <a:ea typeface="Calibri"/>
                        <a:cs typeface="Times New Roman"/>
                      </a:endParaRPr>
                    </a:p>
                  </a:txBody>
                  <a:tcPr marL="85090" marR="85090"/>
                </a:tc>
              </a:tr>
              <a:tr h="794396">
                <a:tc>
                  <a:txBody>
                    <a:bodyPr/>
                    <a:lstStyle/>
                    <a:p>
                      <a:pPr marL="0" marR="0">
                        <a:lnSpc>
                          <a:spcPct val="115000"/>
                        </a:lnSpc>
                        <a:spcBef>
                          <a:spcPts val="0"/>
                        </a:spcBef>
                        <a:spcAft>
                          <a:spcPts val="0"/>
                        </a:spcAft>
                      </a:pPr>
                      <a:r>
                        <a:rPr lang="fr-CA" sz="1400" dirty="0">
                          <a:effectLst/>
                        </a:rPr>
                        <a:t>Période de conduite permise à l’intérieur du quart de travail (au-delà de laquelle, aucune conduite)</a:t>
                      </a:r>
                      <a:endParaRPr lang="en-US" sz="1400" dirty="0">
                        <a:effectLst/>
                        <a:latin typeface="Calibri"/>
                        <a:ea typeface="Calibri"/>
                        <a:cs typeface="Times New Roman"/>
                      </a:endParaRPr>
                    </a:p>
                  </a:txBody>
                  <a:tcPr marL="85090" marR="85090"/>
                </a:tc>
                <a:tc>
                  <a:txBody>
                    <a:bodyPr/>
                    <a:lstStyle/>
                    <a:p>
                      <a:pPr marL="0" marR="0">
                        <a:lnSpc>
                          <a:spcPct val="115000"/>
                        </a:lnSpc>
                        <a:spcBef>
                          <a:spcPts val="0"/>
                        </a:spcBef>
                        <a:spcAft>
                          <a:spcPts val="0"/>
                        </a:spcAft>
                        <a:tabLst>
                          <a:tab pos="3103880" algn="l"/>
                        </a:tabLst>
                      </a:pPr>
                      <a:r>
                        <a:rPr lang="en-US" sz="1400" dirty="0">
                          <a:effectLst/>
                        </a:rPr>
                        <a:t>S. O.</a:t>
                      </a:r>
                      <a:endParaRPr lang="en-US" sz="1400" dirty="0">
                        <a:effectLst/>
                        <a:latin typeface="Calibri"/>
                        <a:ea typeface="Calibri"/>
                        <a:cs typeface="Times New Roman"/>
                      </a:endParaRPr>
                    </a:p>
                  </a:txBody>
                  <a:tcPr marL="85090" marR="85090"/>
                </a:tc>
              </a:tr>
              <a:tr h="566327">
                <a:tc>
                  <a:txBody>
                    <a:bodyPr/>
                    <a:lstStyle/>
                    <a:p>
                      <a:pPr marL="0" marR="0">
                        <a:lnSpc>
                          <a:spcPct val="115000"/>
                        </a:lnSpc>
                        <a:spcBef>
                          <a:spcPts val="0"/>
                        </a:spcBef>
                        <a:spcAft>
                          <a:spcPts val="0"/>
                        </a:spcAft>
                      </a:pPr>
                      <a:r>
                        <a:rPr lang="fr-CA" sz="1400">
                          <a:effectLst/>
                        </a:rPr>
                        <a:t>Nombre maximal d’heures de travail par jour et par quart (au-delà duquel, aucune conduite)</a:t>
                      </a:r>
                      <a:endParaRPr lang="en-US" sz="1400">
                        <a:effectLst/>
                        <a:latin typeface="Calibri"/>
                        <a:ea typeface="Calibri"/>
                        <a:cs typeface="Times New Roman"/>
                      </a:endParaRPr>
                    </a:p>
                  </a:txBody>
                  <a:tcPr marL="85090" marR="85090"/>
                </a:tc>
                <a:tc>
                  <a:txBody>
                    <a:bodyPr/>
                    <a:lstStyle/>
                    <a:p>
                      <a:pPr marL="0" marR="0">
                        <a:lnSpc>
                          <a:spcPct val="115000"/>
                        </a:lnSpc>
                        <a:spcBef>
                          <a:spcPts val="0"/>
                        </a:spcBef>
                        <a:spcAft>
                          <a:spcPts val="0"/>
                        </a:spcAft>
                        <a:tabLst>
                          <a:tab pos="3103880" algn="l"/>
                        </a:tabLst>
                      </a:pPr>
                      <a:r>
                        <a:rPr lang="en-US" sz="1400" dirty="0">
                          <a:effectLst/>
                        </a:rPr>
                        <a:t>15 heures (quart de travail)</a:t>
                      </a:r>
                      <a:endParaRPr lang="en-US" sz="1400" dirty="0">
                        <a:effectLst/>
                        <a:latin typeface="Calibri"/>
                        <a:ea typeface="Calibri"/>
                        <a:cs typeface="Times New Roman"/>
                      </a:endParaRPr>
                    </a:p>
                  </a:txBody>
                  <a:tcPr marL="85090" marR="85090"/>
                </a:tc>
              </a:tr>
              <a:tr h="566327">
                <a:tc>
                  <a:txBody>
                    <a:bodyPr/>
                    <a:lstStyle/>
                    <a:p>
                      <a:pPr marL="0" marR="0">
                        <a:lnSpc>
                          <a:spcPct val="115000"/>
                        </a:lnSpc>
                        <a:spcBef>
                          <a:spcPts val="0"/>
                        </a:spcBef>
                        <a:spcAft>
                          <a:spcPts val="0"/>
                        </a:spcAft>
                      </a:pPr>
                      <a:r>
                        <a:rPr lang="fr-CA" sz="1400" dirty="0">
                          <a:effectLst/>
                        </a:rPr>
                        <a:t>Nombre maximal d’heures par semaine (au-delà duquel, aucune conduite)</a:t>
                      </a:r>
                      <a:endParaRPr lang="en-US" sz="1400" dirty="0">
                        <a:effectLst/>
                        <a:latin typeface="Calibri"/>
                        <a:ea typeface="Calibri"/>
                        <a:cs typeface="Times New Roman"/>
                      </a:endParaRPr>
                    </a:p>
                  </a:txBody>
                  <a:tcPr marL="85090" marR="85090"/>
                </a:tc>
                <a:tc>
                  <a:txBody>
                    <a:bodyPr/>
                    <a:lstStyle/>
                    <a:p>
                      <a:pPr marL="0" marR="0">
                        <a:lnSpc>
                          <a:spcPct val="115000"/>
                        </a:lnSpc>
                        <a:spcBef>
                          <a:spcPts val="0"/>
                        </a:spcBef>
                        <a:spcAft>
                          <a:spcPts val="0"/>
                        </a:spcAft>
                        <a:tabLst>
                          <a:tab pos="3103880" algn="l"/>
                        </a:tabLst>
                      </a:pPr>
                      <a:r>
                        <a:rPr lang="en-US" sz="1400" dirty="0">
                          <a:effectLst/>
                        </a:rPr>
                        <a:t>60 en 7 jours</a:t>
                      </a:r>
                    </a:p>
                    <a:p>
                      <a:pPr marL="0" marR="0">
                        <a:lnSpc>
                          <a:spcPct val="115000"/>
                        </a:lnSpc>
                        <a:spcBef>
                          <a:spcPts val="0"/>
                        </a:spcBef>
                        <a:spcAft>
                          <a:spcPts val="0"/>
                        </a:spcAft>
                        <a:tabLst>
                          <a:tab pos="3103880" algn="l"/>
                        </a:tabLst>
                      </a:pPr>
                      <a:r>
                        <a:rPr lang="en-US" sz="1400" dirty="0">
                          <a:effectLst/>
                        </a:rPr>
                        <a:t>70 en 8 jours</a:t>
                      </a:r>
                      <a:endParaRPr lang="en-US" sz="1400" dirty="0">
                        <a:effectLst/>
                        <a:latin typeface="Calibri"/>
                        <a:ea typeface="Calibri"/>
                        <a:cs typeface="Times New Roman"/>
                      </a:endParaRPr>
                    </a:p>
                  </a:txBody>
                  <a:tcPr marL="85090" marR="85090"/>
                </a:tc>
              </a:tr>
              <a:tr h="323318">
                <a:tc>
                  <a:txBody>
                    <a:bodyPr/>
                    <a:lstStyle/>
                    <a:p>
                      <a:pPr marL="0" marR="0">
                        <a:lnSpc>
                          <a:spcPct val="115000"/>
                        </a:lnSpc>
                        <a:spcBef>
                          <a:spcPts val="0"/>
                        </a:spcBef>
                        <a:spcAft>
                          <a:spcPts val="0"/>
                        </a:spcAft>
                      </a:pPr>
                      <a:r>
                        <a:rPr lang="en-US" sz="1400" dirty="0">
                          <a:effectLst/>
                        </a:rPr>
                        <a:t>Reprise du travail</a:t>
                      </a:r>
                      <a:endParaRPr lang="en-US" sz="1400" dirty="0">
                        <a:effectLst/>
                        <a:latin typeface="Calibri"/>
                        <a:ea typeface="Calibri"/>
                        <a:cs typeface="Times New Roman"/>
                      </a:endParaRPr>
                    </a:p>
                  </a:txBody>
                  <a:tcPr marL="85090" marR="85090"/>
                </a:tc>
                <a:tc>
                  <a:txBody>
                    <a:bodyPr/>
                    <a:lstStyle/>
                    <a:p>
                      <a:pPr marL="0" marR="0">
                        <a:lnSpc>
                          <a:spcPct val="115000"/>
                        </a:lnSpc>
                        <a:spcBef>
                          <a:spcPts val="0"/>
                        </a:spcBef>
                        <a:spcAft>
                          <a:spcPts val="0"/>
                        </a:spcAft>
                        <a:tabLst>
                          <a:tab pos="3103880" algn="l"/>
                        </a:tabLst>
                      </a:pPr>
                      <a:r>
                        <a:rPr lang="en-US" sz="1400" dirty="0">
                          <a:effectLst/>
                        </a:rPr>
                        <a:t>S. O.</a:t>
                      </a:r>
                      <a:endParaRPr lang="en-US" sz="1400" dirty="0">
                        <a:effectLst/>
                        <a:latin typeface="Calibri"/>
                        <a:ea typeface="Calibri"/>
                        <a:cs typeface="Times New Roman"/>
                      </a:endParaRPr>
                    </a:p>
                  </a:txBody>
                  <a:tcPr marL="85090" marR="85090"/>
                </a:tc>
              </a:tr>
              <a:tr h="558857">
                <a:tc>
                  <a:txBody>
                    <a:bodyPr/>
                    <a:lstStyle/>
                    <a:p>
                      <a:pPr marL="0" marR="0">
                        <a:lnSpc>
                          <a:spcPct val="115000"/>
                        </a:lnSpc>
                        <a:spcBef>
                          <a:spcPts val="0"/>
                        </a:spcBef>
                        <a:spcAft>
                          <a:spcPts val="1000"/>
                        </a:spcAft>
                      </a:pPr>
                      <a:r>
                        <a:rPr lang="fr-CA" sz="1400" dirty="0">
                          <a:effectLst/>
                        </a:rPr>
                        <a:t>Division des heures de couchette en 2 périodes</a:t>
                      </a:r>
                      <a:endParaRPr lang="en-US" sz="1400" dirty="0">
                        <a:effectLst/>
                        <a:latin typeface="Calibri"/>
                        <a:ea typeface="Calibri"/>
                        <a:cs typeface="Times New Roman"/>
                      </a:endParaRPr>
                    </a:p>
                  </a:txBody>
                  <a:tcPr marL="85090" marR="85090"/>
                </a:tc>
                <a:tc>
                  <a:txBody>
                    <a:bodyPr/>
                    <a:lstStyle/>
                    <a:p>
                      <a:pPr marL="0" marR="0">
                        <a:lnSpc>
                          <a:spcPct val="115000"/>
                        </a:lnSpc>
                        <a:spcBef>
                          <a:spcPts val="0"/>
                        </a:spcBef>
                        <a:spcAft>
                          <a:spcPts val="1000"/>
                        </a:spcAft>
                        <a:tabLst>
                          <a:tab pos="3103880" algn="l"/>
                        </a:tabLst>
                      </a:pPr>
                      <a:r>
                        <a:rPr lang="fr-CA" sz="1400" dirty="0">
                          <a:effectLst/>
                        </a:rPr>
                        <a:t>2 heures et + et 2 heures et + (couchette, pour les 2 périodes) = </a:t>
                      </a:r>
                      <a:r>
                        <a:rPr lang="en-US" sz="1400" dirty="0" smtClean="0">
                          <a:effectLst/>
                        </a:rPr>
                        <a:t>8 </a:t>
                      </a:r>
                      <a:r>
                        <a:rPr lang="en-US" sz="1400" dirty="0">
                          <a:effectLst/>
                        </a:rPr>
                        <a:t>heures au total</a:t>
                      </a:r>
                      <a:endParaRPr lang="en-US" sz="1400" dirty="0">
                        <a:effectLst/>
                        <a:latin typeface="Calibri"/>
                        <a:ea typeface="Calibri"/>
                        <a:cs typeface="Times New Roman"/>
                      </a:endParaRPr>
                    </a:p>
                  </a:txBody>
                  <a:tcPr marL="85090" marR="85090"/>
                </a:tc>
              </a:tr>
              <a:tr h="549491">
                <a:tc>
                  <a:txBody>
                    <a:bodyPr/>
                    <a:lstStyle/>
                    <a:p>
                      <a:pPr marL="0" marR="0">
                        <a:lnSpc>
                          <a:spcPct val="115000"/>
                        </a:lnSpc>
                        <a:spcBef>
                          <a:spcPts val="0"/>
                        </a:spcBef>
                        <a:spcAft>
                          <a:spcPts val="0"/>
                        </a:spcAft>
                      </a:pPr>
                      <a:r>
                        <a:rPr lang="en-US" sz="1400" dirty="0">
                          <a:effectLst/>
                        </a:rPr>
                        <a:t>Autre </a:t>
                      </a:r>
                      <a:endParaRPr lang="en-US" sz="1400" dirty="0">
                        <a:effectLst/>
                        <a:latin typeface="Calibri"/>
                        <a:ea typeface="Calibri"/>
                        <a:cs typeface="Times New Roman"/>
                      </a:endParaRPr>
                    </a:p>
                  </a:txBody>
                  <a:tcPr marL="85090" marR="85090"/>
                </a:tc>
                <a:tc>
                  <a:txBody>
                    <a:bodyPr/>
                    <a:lstStyle/>
                    <a:p>
                      <a:pPr marL="0" marR="0">
                        <a:lnSpc>
                          <a:spcPct val="115000"/>
                        </a:lnSpc>
                        <a:spcBef>
                          <a:spcPts val="0"/>
                        </a:spcBef>
                        <a:spcAft>
                          <a:spcPts val="0"/>
                        </a:spcAft>
                        <a:tabLst>
                          <a:tab pos="3014345" algn="l"/>
                        </a:tabLst>
                      </a:pPr>
                      <a:r>
                        <a:rPr lang="fr-CA" sz="1400" dirty="0">
                          <a:effectLst/>
                        </a:rPr>
                        <a:t>Le temps passé à se reposer dans un </a:t>
                      </a:r>
                      <a:r>
                        <a:rPr lang="fr-CA" sz="1400" dirty="0" smtClean="0">
                          <a:solidFill>
                            <a:schemeClr val="tx1"/>
                          </a:solidFill>
                          <a:effectLst/>
                        </a:rPr>
                        <a:t>autobus </a:t>
                      </a:r>
                      <a:r>
                        <a:rPr lang="fr-CA" sz="1400" dirty="0">
                          <a:effectLst/>
                        </a:rPr>
                        <a:t>garé peut être </a:t>
                      </a:r>
                      <a:r>
                        <a:rPr lang="fr-CA" sz="1400" dirty="0" smtClean="0">
                          <a:effectLst/>
                        </a:rPr>
                        <a:t>comptabilisé </a:t>
                      </a:r>
                      <a:r>
                        <a:rPr lang="fr-CA" sz="1400" dirty="0">
                          <a:effectLst/>
                        </a:rPr>
                        <a:t>comme temps de repos</a:t>
                      </a:r>
                      <a:endParaRPr lang="en-US" sz="1400" dirty="0">
                        <a:effectLst/>
                        <a:latin typeface="Calibri"/>
                        <a:ea typeface="Calibri"/>
                        <a:cs typeface="Times New Roman"/>
                      </a:endParaRPr>
                    </a:p>
                  </a:txBody>
                  <a:tcPr marL="85090" marR="85090"/>
                </a:tc>
              </a:tr>
            </a:tbl>
          </a:graphicData>
        </a:graphic>
      </p:graphicFrame>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1"/>
          <p:cNvSpPr>
            <a:spLocks noGrp="1"/>
          </p:cNvSpPr>
          <p:nvPr>
            <p:ph type="title"/>
            <p:custDataLst>
              <p:tags r:id="rId1"/>
            </p:custDataLst>
          </p:nvPr>
        </p:nvSpPr>
        <p:spPr/>
        <p:txBody>
          <a:bodyPr/>
          <a:lstStyle/>
          <a:p>
            <a:pPr>
              <a:lnSpc>
                <a:spcPts val="4575"/>
              </a:lnSpc>
            </a:pPr>
            <a:r>
              <a:rPr lang="fr-CA" sz="4000" smtClean="0"/>
              <a:t>Réglementation canadienne – </a:t>
            </a:r>
            <a:r>
              <a:rPr lang="fr-CA" sz="4000" b="1" smtClean="0"/>
              <a:t>Véhicules lourds et autobus</a:t>
            </a:r>
            <a:endParaRPr lang="en-US" sz="4000" smtClean="0"/>
          </a:p>
        </p:txBody>
      </p:sp>
      <p:graphicFrame>
        <p:nvGraphicFramePr>
          <p:cNvPr id="4" name="Tableau 3"/>
          <p:cNvGraphicFramePr>
            <a:graphicFrameLocks noGrp="1"/>
          </p:cNvGraphicFramePr>
          <p:nvPr>
            <p:custDataLst>
              <p:tags r:id="rId2"/>
            </p:custDataLst>
          </p:nvPr>
        </p:nvGraphicFramePr>
        <p:xfrm>
          <a:off x="533400" y="1600200"/>
          <a:ext cx="8305800" cy="3950220"/>
        </p:xfrm>
        <a:graphic>
          <a:graphicData uri="http://schemas.openxmlformats.org/drawingml/2006/table">
            <a:tbl>
              <a:tblPr/>
              <a:tblGrid>
                <a:gridCol w="2057400"/>
                <a:gridCol w="6248400"/>
              </a:tblGrid>
              <a:tr h="6096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Élément de la réglementation </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Règle</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4794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Exigences journalières</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10 heures de repos au cours d’une journée. Parmi ces heures, au moins 2 heures de repos ne font pas partie des 8 heures consécutives exigées pour commencer un poste de travail et peuvent être réparties en pauses d’une durée minimale de 30 minutes.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
                        </a:rPr>
                        <a:t>Au cours d’une journée, le conducteur </a:t>
                      </a: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Bold"/>
                        </a:rPr>
                        <a:t>doit cesser</a:t>
                      </a: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Bold"/>
                        </a:rPr>
                        <a:t>de conduire </a:t>
                      </a: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
                        </a:rPr>
                        <a:t>s’il a accumulé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
                        </a:rPr>
                        <a:t>• </a:t>
                      </a: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Bold"/>
                        </a:rPr>
                        <a:t>13 heures </a:t>
                      </a: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
                        </a:rPr>
                        <a:t>de conduite;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
                        </a:rPr>
                        <a:t>• </a:t>
                      </a: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Bold"/>
                        </a:rPr>
                        <a:t>14 heures </a:t>
                      </a: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
                        </a:rPr>
                        <a:t>de travail.</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r h="231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Exigence générale</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Peu importe le cycle suivi, pour pouvoir conduire, le conducteur doit avoir pris au moins 24 heures de repos consécutives dans les 14 jours qui précèdent la journée en cours.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r h="2809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Poste de travail</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Interdiction de conduire lorsque, depuis le début du poste de travail</a:t>
                      </a:r>
                      <a:r>
                        <a:rPr kumimoji="0" lang="fr-CA" sz="1400" b="0" i="0" u="none" strike="noStrike" cap="none" normalizeH="0" baseline="0" smtClean="0">
                          <a:ln>
                            <a:noFill/>
                          </a:ln>
                          <a:solidFill>
                            <a:srgbClr val="FF0000"/>
                          </a:solidFill>
                          <a:effectLst/>
                          <a:latin typeface="Calibri" pitchFamily="34" charset="0"/>
                          <a:ea typeface="Calibri" pitchFamily="34" charset="0"/>
                          <a:cs typeface="Times New Roman" pitchFamily="18" charset="0"/>
                        </a:rPr>
                        <a:t> </a:t>
                      </a: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NewRomanPS"/>
                        </a:rPr>
                        <a:t>• </a:t>
                      </a: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13 heures de conduite se sont accumulées;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NewRomanPS"/>
                        </a:rPr>
                        <a:t>• </a:t>
                      </a: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14 heures de travail se sont accumulées;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NewRomanPS"/>
                        </a:rPr>
                        <a:t>• </a:t>
                      </a: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16 heures se sont écoulées.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custDataLst>
              <p:tags r:id="rId1"/>
            </p:custDataLst>
          </p:nvPr>
        </p:nvSpPr>
        <p:spPr/>
        <p:txBody>
          <a:bodyPr/>
          <a:lstStyle/>
          <a:p>
            <a:pPr>
              <a:defRPr/>
            </a:pPr>
            <a:fld id="{A2862B79-AA33-4E2E-9BA8-8F331C5D3553}" type="slidenum">
              <a:rPr lang="en-US" smtClean="0"/>
              <a:pPr>
                <a:defRPr/>
              </a:pPr>
              <a:t>168</a:t>
            </a:fld>
            <a:endParaRPr lang="en-US" dirty="0"/>
          </a:p>
        </p:txBody>
      </p:sp>
      <p:sp>
        <p:nvSpPr>
          <p:cNvPr id="370690" name="Title 1"/>
          <p:cNvSpPr txBox="1">
            <a:spLocks/>
          </p:cNvSpPr>
          <p:nvPr>
            <p:custDataLst>
              <p:tags r:id="rId2"/>
            </p:custDataLst>
          </p:nvPr>
        </p:nvSpPr>
        <p:spPr bwMode="auto">
          <a:xfrm>
            <a:off x="457200" y="119063"/>
            <a:ext cx="8229600" cy="1143000"/>
          </a:xfrm>
          <a:prstGeom prst="rect">
            <a:avLst/>
          </a:prstGeom>
          <a:noFill/>
          <a:ln w="9525">
            <a:noFill/>
            <a:miter lim="800000"/>
            <a:headEnd/>
            <a:tailEnd/>
          </a:ln>
        </p:spPr>
        <p:txBody>
          <a:bodyPr/>
          <a:lstStyle/>
          <a:p>
            <a:pPr algn="ctr" eaLnBrk="0" hangingPunct="0">
              <a:lnSpc>
                <a:spcPts val="4575"/>
              </a:lnSpc>
            </a:pPr>
            <a:r>
              <a:rPr lang="fr-CA" sz="4000">
                <a:latin typeface="Calibri" pitchFamily="34" charset="0"/>
              </a:rPr>
              <a:t>Réglementation canadienne – </a:t>
            </a:r>
            <a:r>
              <a:rPr lang="fr-CA" sz="4000" b="1">
                <a:latin typeface="Calibri" pitchFamily="34" charset="0"/>
              </a:rPr>
              <a:t>Véhicules lourds et autobus</a:t>
            </a:r>
            <a:endParaRPr lang="en-US" sz="4000">
              <a:latin typeface="Calibri" pitchFamily="34" charset="0"/>
            </a:endParaRPr>
          </a:p>
        </p:txBody>
      </p:sp>
      <p:graphicFrame>
        <p:nvGraphicFramePr>
          <p:cNvPr id="6" name="Tableau 5"/>
          <p:cNvGraphicFramePr>
            <a:graphicFrameLocks noGrp="1"/>
          </p:cNvGraphicFramePr>
          <p:nvPr>
            <p:custDataLst>
              <p:tags r:id="rId3"/>
            </p:custDataLst>
          </p:nvPr>
        </p:nvGraphicFramePr>
        <p:xfrm>
          <a:off x="533400" y="1600200"/>
          <a:ext cx="8204200" cy="3672468"/>
        </p:xfrm>
        <a:graphic>
          <a:graphicData uri="http://schemas.openxmlformats.org/drawingml/2006/table">
            <a:tbl>
              <a:tblPr/>
              <a:tblGrid>
                <a:gridCol w="1905000"/>
                <a:gridCol w="6299200"/>
              </a:tblGrid>
              <a:tr h="825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Élément de la réglementation</a:t>
                      </a:r>
                      <a:r>
                        <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 </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Règle</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5286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Cycles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Cycle 1</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Interdiction de conduire après avoir accumulé 70 heures de travail au cours d’une période de 7 jours consécutifs.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Cycle 2</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Interdiction de conduire après avoir accumulé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Symbol" pitchFamily="18" charset="2"/>
                        <a:buChar char=""/>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120 heures de travail au cours d’une période de 14 jours consécutifs;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Symbol" pitchFamily="18" charset="2"/>
                        <a:buChar char=""/>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70 heures de travail sans avoir pris au moins 24 heures de repos consécutives.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r h="4302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Remise à zéro</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Le conducteur peut terminer un cycle en cours, commencer un nouveau cycle ou passer d’un cycle à l’autre s’il prend les heures de repos suivantes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Symbol" pitchFamily="18" charset="2"/>
                        <a:buChar char=""/>
                        <a:tabLst/>
                      </a:pPr>
                      <a:r>
                        <a:rPr kumimoji="0" lang="fr-CA" sz="1400" b="0" i="0" u="none" strike="noStrike" cap="none" normalizeH="0" baseline="0" smtClean="0">
                          <a:ln>
                            <a:noFill/>
                          </a:ln>
                          <a:solidFill>
                            <a:schemeClr val="tx1"/>
                          </a:solidFill>
                          <a:effectLst/>
                          <a:latin typeface="Calibri" pitchFamily="34" charset="0"/>
                          <a:cs typeface="Times New Roman" pitchFamily="18" charset="0"/>
                        </a:rPr>
                        <a:t> au moins 36 heures de repos consécutives lorsqu’il suit le cycle 1;</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Symbol" pitchFamily="18" charset="2"/>
                        <a:buChar char=""/>
                        <a:tabLst/>
                      </a:pPr>
                      <a:r>
                        <a:rPr kumimoji="0" lang="fr-CA" sz="1400" b="0" i="0" u="none" strike="noStrike" cap="none" normalizeH="0" baseline="0" smtClean="0">
                          <a:ln>
                            <a:noFill/>
                          </a:ln>
                          <a:solidFill>
                            <a:schemeClr val="tx1"/>
                          </a:solidFill>
                          <a:effectLst/>
                          <a:latin typeface="Calibri" pitchFamily="34" charset="0"/>
                          <a:cs typeface="Times New Roman" pitchFamily="18" charset="0"/>
                        </a:rPr>
                        <a:t> au moins 72 heures de repos consécutives lorsqu’il suit le cycle 2.</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custDataLst>
              <p:tags r:id="rId1"/>
            </p:custDataLst>
          </p:nvPr>
        </p:nvSpPr>
        <p:spPr/>
        <p:txBody>
          <a:bodyPr/>
          <a:lstStyle/>
          <a:p>
            <a:pPr>
              <a:defRPr/>
            </a:pPr>
            <a:fld id="{844E6E57-4C9C-492C-BFB7-641F7B3DEDFD}" type="slidenum">
              <a:rPr lang="en-US" smtClean="0"/>
              <a:pPr>
                <a:defRPr/>
              </a:pPr>
              <a:t>169</a:t>
            </a:fld>
            <a:endParaRPr lang="en-US" dirty="0"/>
          </a:p>
        </p:txBody>
      </p:sp>
      <p:graphicFrame>
        <p:nvGraphicFramePr>
          <p:cNvPr id="4" name="Tableau 3"/>
          <p:cNvGraphicFramePr>
            <a:graphicFrameLocks noGrp="1"/>
          </p:cNvGraphicFramePr>
          <p:nvPr>
            <p:custDataLst>
              <p:tags r:id="rId2"/>
            </p:custDataLst>
          </p:nvPr>
        </p:nvGraphicFramePr>
        <p:xfrm>
          <a:off x="381000" y="457200"/>
          <a:ext cx="8356600" cy="5602992"/>
        </p:xfrm>
        <a:graphic>
          <a:graphicData uri="http://schemas.openxmlformats.org/drawingml/2006/table">
            <a:tbl>
              <a:tblPr/>
              <a:tblGrid>
                <a:gridCol w="1600200"/>
                <a:gridCol w="6700838"/>
                <a:gridCol w="55562"/>
              </a:tblGrid>
              <a:tr h="825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Élément de la réglementation</a:t>
                      </a:r>
                      <a:r>
                        <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 </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grid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Règle</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fr-FR"/>
                    </a:p>
                  </a:txBody>
                  <a:tcPr/>
                </a:tc>
              </a:tr>
              <a:tr h="16176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Fractionnement des heures de repos dans le compartiment couchette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Le conducteur seul peut fractionner ses heures de repos en 2 périodes s’il respecte les conditions suivantes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les heures de repos ne sont pas reportées à la journée suivante;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les périodes de repos sont d’au moins 2 heures;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le total des 2 périodes est d’au moins 10 heures;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les heures de repos sont prises dans le compartiment couchette.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Il doit cesser de conduire après avoir accumulé, avant et après chaque période de repos utilisée pour le fractionnement, 13 heures de conduite ou 14 heures de travail, ou lorsque 16 heures de travail se sont écoulées.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Calibri" pitchFamily="34" charset="0"/>
                        </a:rPr>
                        <a:t>Le conducteur en équipe peut fractionner ses heures de repos en 2 périodes s’il respecte les conditions suivantes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smtClean="0">
                          <a:ln>
                            <a:noFill/>
                          </a:ln>
                          <a:solidFill>
                            <a:schemeClr val="tx1"/>
                          </a:solidFill>
                          <a:effectLst/>
                          <a:latin typeface="Calibri" pitchFamily="34" charset="0"/>
                          <a:cs typeface="Times New Roman" pitchFamily="18" charset="0"/>
                        </a:rPr>
                        <a:t> les heures de repos ne sont pas reportées à la journée suivante;</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smtClean="0">
                          <a:ln>
                            <a:noFill/>
                          </a:ln>
                          <a:solidFill>
                            <a:schemeClr val="tx1"/>
                          </a:solidFill>
                          <a:effectLst/>
                          <a:latin typeface="Calibri" pitchFamily="34" charset="0"/>
                          <a:cs typeface="Times New Roman" pitchFamily="18" charset="0"/>
                        </a:rPr>
                        <a:t> les périodes de repos sont d’au moins 4 heures;</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smtClean="0">
                          <a:ln>
                            <a:noFill/>
                          </a:ln>
                          <a:solidFill>
                            <a:schemeClr val="tx1"/>
                          </a:solidFill>
                          <a:effectLst/>
                          <a:latin typeface="Calibri" pitchFamily="34" charset="0"/>
                          <a:cs typeface="Times New Roman" pitchFamily="18" charset="0"/>
                        </a:rPr>
                        <a:t> le total des 2 périodes est d’au moins 8 heures;</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smtClean="0">
                          <a:ln>
                            <a:noFill/>
                          </a:ln>
                          <a:solidFill>
                            <a:schemeClr val="tx1"/>
                          </a:solidFill>
                          <a:effectLst/>
                          <a:latin typeface="Calibri" pitchFamily="34" charset="0"/>
                          <a:cs typeface="Times New Roman" pitchFamily="18" charset="0"/>
                        </a:rPr>
                        <a:t> les heures de repos sont prises dans le compartiment couchette;</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smtClean="0">
                          <a:ln>
                            <a:noFill/>
                          </a:ln>
                          <a:solidFill>
                            <a:schemeClr val="tx1"/>
                          </a:solidFill>
                          <a:effectLst/>
                          <a:latin typeface="Calibri" pitchFamily="34" charset="0"/>
                          <a:cs typeface="Times New Roman" pitchFamily="18" charset="0"/>
                        </a:rPr>
                        <a:t> il prend 2 heures de repos autres que les 8 heures de repos fractionnées.</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None/>
                        <a:tabLst/>
                      </a:pPr>
                      <a:r>
                        <a:rPr kumimoji="0" lang="fr-CA" sz="1400" b="0" i="0" u="none" strike="noStrike" cap="none" normalizeH="0" baseline="0" smtClean="0">
                          <a:ln>
                            <a:noFill/>
                          </a:ln>
                          <a:solidFill>
                            <a:schemeClr val="tx1"/>
                          </a:solidFill>
                          <a:effectLst/>
                          <a:latin typeface="Calibri" pitchFamily="34" charset="0"/>
                          <a:cs typeface="Times New Roman" pitchFamily="18" charset="0"/>
                        </a:rPr>
                        <a:t>Il doit cesser de conduire après avoir accumulé, avant et après chaque période de repos utilisée pour le fractionnement, 13 heures de conduite ou 14 heures de travail, ou lorsque 16 heures de travail se sont écoulées. </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Calibri" pitchFamily="34" charset="0"/>
                        </a:rPr>
                        <a:t>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CA" sz="1800" b="0" i="0" u="none" strike="noStrike" cap="none" normalizeH="0" baseline="0" smtClean="0">
                        <a:ln>
                          <a:noFill/>
                        </a:ln>
                        <a:solidFill>
                          <a:schemeClr val="tx1"/>
                        </a:solidFill>
                        <a:effectLst/>
                        <a:latin typeface="Calibri"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2466" name="Title 1"/>
          <p:cNvSpPr>
            <a:spLocks noGrp="1"/>
          </p:cNvSpPr>
          <p:nvPr>
            <p:ph type="title"/>
            <p:custDataLst>
              <p:tags r:id="rId1"/>
            </p:custDataLst>
          </p:nvPr>
        </p:nvSpPr>
        <p:spPr/>
        <p:txBody>
          <a:bodyPr>
            <a:normAutofit fontScale="90000"/>
          </a:bodyPr>
          <a:lstStyle/>
          <a:p>
            <a:pPr>
              <a:lnSpc>
                <a:spcPts val="4575"/>
              </a:lnSpc>
            </a:pPr>
            <a:r>
              <a:rPr lang="fr-CA" sz="5400" dirty="0" smtClean="0"/>
              <a:t>Responsabilités du formateur</a:t>
            </a:r>
            <a:endParaRPr lang="en-US" sz="5400" dirty="0" smtClean="0"/>
          </a:p>
        </p:txBody>
      </p:sp>
      <p:sp>
        <p:nvSpPr>
          <p:cNvPr id="62467" name="Content Placeholder 8"/>
          <p:cNvSpPr>
            <a:spLocks noGrp="1"/>
          </p:cNvSpPr>
          <p:nvPr>
            <p:ph idx="1"/>
            <p:custDataLst>
              <p:tags r:id="rId2"/>
            </p:custDataLst>
          </p:nvPr>
        </p:nvSpPr>
        <p:spPr>
          <a:xfrm>
            <a:off x="457200" y="1600200"/>
            <a:ext cx="5867400" cy="4525963"/>
          </a:xfrm>
        </p:spPr>
        <p:txBody>
          <a:bodyPr/>
          <a:lstStyle/>
          <a:p>
            <a:r>
              <a:rPr lang="fr-CA" sz="2800" dirty="0" smtClean="0"/>
              <a:t>Approfondir vos connaissances sur la fatigue des conducteurs.</a:t>
            </a:r>
            <a:endParaRPr lang="en-US" sz="2800" dirty="0" smtClean="0"/>
          </a:p>
          <a:p>
            <a:r>
              <a:rPr lang="fr-CA" sz="2800" dirty="0" smtClean="0"/>
              <a:t>Donner des formations en classe sur les modules 3 et 4.</a:t>
            </a:r>
            <a:endParaRPr lang="en-US" sz="2800" dirty="0" smtClean="0"/>
          </a:p>
          <a:p>
            <a:r>
              <a:rPr lang="fr-CA" sz="2800" dirty="0" smtClean="0"/>
              <a:t>Superviser et faciliter l’apprentissage en ligne.</a:t>
            </a:r>
            <a:endParaRPr lang="en-US" sz="2800" dirty="0" smtClean="0"/>
          </a:p>
          <a:p>
            <a:r>
              <a:rPr lang="fr-CA" sz="2800" dirty="0" smtClean="0"/>
              <a:t>Tenir les dossiers de formation du PGF.</a:t>
            </a:r>
            <a:endParaRPr lang="en-US" sz="2800" dirty="0" smtClean="0"/>
          </a:p>
        </p:txBody>
      </p:sp>
      <p:pic>
        <p:nvPicPr>
          <p:cNvPr id="62468" name="Picture 2"/>
          <p:cNvPicPr>
            <a:picLocks noChangeAspect="1" noChangeArrowheads="1"/>
          </p:cNvPicPr>
          <p:nvPr>
            <p:custDataLst>
              <p:tags r:id="rId3"/>
            </p:custDataLst>
          </p:nvPr>
        </p:nvPicPr>
        <p:blipFill>
          <a:blip r:embed="rId7" cstate="print"/>
          <a:srcRect/>
          <a:stretch>
            <a:fillRect/>
          </a:stretch>
        </p:blipFill>
        <p:spPr bwMode="auto">
          <a:xfrm>
            <a:off x="6629400" y="3810000"/>
            <a:ext cx="1789113" cy="1427163"/>
          </a:xfrm>
          <a:prstGeom prst="rect">
            <a:avLst/>
          </a:prstGeom>
          <a:noFill/>
          <a:ln w="9525">
            <a:noFill/>
            <a:miter lim="800000"/>
            <a:headEnd/>
            <a:tailEnd/>
          </a:ln>
        </p:spPr>
      </p:pic>
      <p:pic>
        <p:nvPicPr>
          <p:cNvPr id="62469" name="Picture 5"/>
          <p:cNvPicPr>
            <a:picLocks noChangeAspect="1" noChangeArrowheads="1"/>
          </p:cNvPicPr>
          <p:nvPr>
            <p:custDataLst>
              <p:tags r:id="rId4"/>
            </p:custDataLst>
          </p:nvPr>
        </p:nvPicPr>
        <p:blipFill>
          <a:blip r:embed="rId8" cstate="print"/>
          <a:srcRect/>
          <a:stretch>
            <a:fillRect/>
          </a:stretch>
        </p:blipFill>
        <p:spPr bwMode="auto">
          <a:xfrm>
            <a:off x="6553200" y="1676400"/>
            <a:ext cx="1358900" cy="166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custDataLst>
              <p:tags r:id="rId1"/>
            </p:custDataLst>
          </p:nvPr>
        </p:nvSpPr>
        <p:spPr/>
        <p:txBody>
          <a:bodyPr/>
          <a:lstStyle/>
          <a:p>
            <a:pPr>
              <a:defRPr/>
            </a:pPr>
            <a:fld id="{02525097-B805-4347-A77D-831E75DD5D7C}" type="slidenum">
              <a:rPr lang="en-US" smtClean="0"/>
              <a:pPr>
                <a:defRPr/>
              </a:pPr>
              <a:t>170</a:t>
            </a:fld>
            <a:endParaRPr lang="en-US" dirty="0"/>
          </a:p>
        </p:txBody>
      </p:sp>
      <p:sp>
        <p:nvSpPr>
          <p:cNvPr id="372738" name="Title 1"/>
          <p:cNvSpPr txBox="1">
            <a:spLocks/>
          </p:cNvSpPr>
          <p:nvPr>
            <p:custDataLst>
              <p:tags r:id="rId2"/>
            </p:custDataLst>
          </p:nvPr>
        </p:nvSpPr>
        <p:spPr bwMode="auto">
          <a:xfrm>
            <a:off x="457200" y="274638"/>
            <a:ext cx="8229600" cy="1143000"/>
          </a:xfrm>
          <a:prstGeom prst="rect">
            <a:avLst/>
          </a:prstGeom>
          <a:noFill/>
          <a:ln w="9525">
            <a:noFill/>
            <a:miter lim="800000"/>
            <a:headEnd/>
            <a:tailEnd/>
          </a:ln>
        </p:spPr>
        <p:txBody>
          <a:bodyPr/>
          <a:lstStyle/>
          <a:p>
            <a:pPr algn="ctr" eaLnBrk="0" hangingPunct="0">
              <a:lnSpc>
                <a:spcPts val="4575"/>
              </a:lnSpc>
            </a:pPr>
            <a:r>
              <a:rPr lang="fr-CA" sz="4000">
                <a:latin typeface="Calibri" pitchFamily="34" charset="0"/>
              </a:rPr>
              <a:t>Réglementation canadienne – </a:t>
            </a:r>
            <a:r>
              <a:rPr lang="fr-CA" sz="4000" b="1">
                <a:latin typeface="Calibri" pitchFamily="34" charset="0"/>
              </a:rPr>
              <a:t>Véhicules lourds et autobus</a:t>
            </a:r>
            <a:endParaRPr lang="en-US" sz="4000">
              <a:latin typeface="Calibri" pitchFamily="34" charset="0"/>
            </a:endParaRPr>
          </a:p>
        </p:txBody>
      </p:sp>
      <p:graphicFrame>
        <p:nvGraphicFramePr>
          <p:cNvPr id="6" name="Tableau 5"/>
          <p:cNvGraphicFramePr>
            <a:graphicFrameLocks noGrp="1"/>
          </p:cNvGraphicFramePr>
          <p:nvPr>
            <p:custDataLst>
              <p:tags r:id="rId3"/>
            </p:custDataLst>
          </p:nvPr>
        </p:nvGraphicFramePr>
        <p:xfrm>
          <a:off x="609600" y="1752600"/>
          <a:ext cx="8128000" cy="3246516"/>
        </p:xfrm>
        <a:graphic>
          <a:graphicData uri="http://schemas.openxmlformats.org/drawingml/2006/table">
            <a:tbl>
              <a:tblPr/>
              <a:tblGrid>
                <a:gridCol w="2325688"/>
                <a:gridCol w="5802312"/>
              </a:tblGrid>
              <a:tr h="1524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Élément de la réglementation</a:t>
                      </a:r>
                      <a:r>
                        <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 </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Règle</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2381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Autre </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Le temps passé à se reposer dans un véhicule lourd garé peut être comptabilisé comme temps de repos.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r h="2381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Poste de travail</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Le poste de travail est le temps compris entre 2 périodes d’au moins 8 heures de repos consécutives.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r h="5064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Jour ou journée</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Le jour ou la journée est une période de 24 heures correspondant à une fiche journalière. Au cours du même cycle, la journée commence toujours à la même heure. Pour changer l’heure du début de la journée, le conducteur doit commencer un nouveau cycle.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r h="2381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Situations particulières</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Il existe d’autres situations particulières; référez-vous à la réglementation si nécessaire.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Title 1"/>
          <p:cNvSpPr>
            <a:spLocks noGrp="1"/>
          </p:cNvSpPr>
          <p:nvPr>
            <p:ph type="title"/>
            <p:custDataLst>
              <p:tags r:id="rId1"/>
            </p:custDataLst>
          </p:nvPr>
        </p:nvSpPr>
        <p:spPr/>
        <p:txBody>
          <a:bodyPr/>
          <a:lstStyle/>
          <a:p>
            <a:pPr>
              <a:lnSpc>
                <a:spcPts val="4575"/>
              </a:lnSpc>
            </a:pPr>
            <a:r>
              <a:rPr lang="fr-CA" smtClean="0"/>
              <a:t>La réglementation sur les heures de service (HDS) : avantages</a:t>
            </a:r>
            <a:endParaRPr lang="en-US" smtClean="0"/>
          </a:p>
        </p:txBody>
      </p:sp>
      <p:sp>
        <p:nvSpPr>
          <p:cNvPr id="373762" name="Content Placeholder 2"/>
          <p:cNvSpPr>
            <a:spLocks noGrp="1"/>
          </p:cNvSpPr>
          <p:nvPr>
            <p:ph idx="1"/>
            <p:custDataLst>
              <p:tags r:id="rId2"/>
            </p:custDataLst>
          </p:nvPr>
        </p:nvSpPr>
        <p:spPr>
          <a:xfrm>
            <a:off x="457200" y="1600200"/>
            <a:ext cx="5486400" cy="4525963"/>
          </a:xfrm>
        </p:spPr>
        <p:txBody>
          <a:bodyPr/>
          <a:lstStyle/>
          <a:p>
            <a:r>
              <a:rPr lang="fr-CA" sz="2400" dirty="0" smtClean="0"/>
              <a:t>Plutôt simple</a:t>
            </a:r>
            <a:endParaRPr lang="en-US" sz="2400" dirty="0" smtClean="0"/>
          </a:p>
          <a:p>
            <a:r>
              <a:rPr lang="fr-CA" sz="2400" dirty="0" smtClean="0"/>
              <a:t>Généralement applicable</a:t>
            </a:r>
            <a:endParaRPr lang="en-US" sz="2400" dirty="0" smtClean="0"/>
          </a:p>
          <a:p>
            <a:r>
              <a:rPr lang="fr-CA" sz="2400" dirty="0" smtClean="0"/>
              <a:t>Donne la </a:t>
            </a:r>
            <a:r>
              <a:rPr lang="fr-CA" sz="2400" i="1" dirty="0" smtClean="0"/>
              <a:t>possibilité</a:t>
            </a:r>
            <a:r>
              <a:rPr lang="fr-CA" sz="2400" dirty="0" smtClean="0"/>
              <a:t> d’avoir une période de sommeil et un repos suffisants</a:t>
            </a:r>
            <a:endParaRPr lang="en-US" sz="2400" dirty="0" smtClean="0"/>
          </a:p>
          <a:p>
            <a:r>
              <a:rPr lang="fr-CA" sz="2400" dirty="0" smtClean="0"/>
              <a:t>Uniforme</a:t>
            </a:r>
            <a:endParaRPr lang="en-US" sz="2400" dirty="0" smtClean="0"/>
          </a:p>
          <a:p>
            <a:r>
              <a:rPr lang="fr-CA" sz="2400" dirty="0" smtClean="0"/>
              <a:t>Aide à protéger les travailleurs</a:t>
            </a:r>
            <a:endParaRPr lang="en-US" sz="2400" dirty="0" smtClean="0"/>
          </a:p>
          <a:p>
            <a:r>
              <a:rPr lang="fr-CA" sz="2400" dirty="0" smtClean="0"/>
              <a:t>Réduit le taux d’accidents chez les transporteurs et les conducteurs</a:t>
            </a:r>
            <a:endParaRPr lang="en-US" sz="2400" dirty="0" smtClean="0"/>
          </a:p>
        </p:txBody>
      </p:sp>
      <p:pic>
        <p:nvPicPr>
          <p:cNvPr id="373763" name="Picture 5"/>
          <p:cNvPicPr>
            <a:picLocks noChangeAspect="1"/>
          </p:cNvPicPr>
          <p:nvPr>
            <p:custDataLst>
              <p:tags r:id="rId3"/>
            </p:custDataLst>
          </p:nvPr>
        </p:nvPicPr>
        <p:blipFill>
          <a:blip r:embed="rId6" cstate="print"/>
          <a:srcRect/>
          <a:stretch>
            <a:fillRect/>
          </a:stretch>
        </p:blipFill>
        <p:spPr bwMode="auto">
          <a:xfrm>
            <a:off x="6096000" y="1981200"/>
            <a:ext cx="257175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2"/>
          <p:cNvPicPr>
            <a:picLocks noChangeAspect="1" noChangeArrowheads="1"/>
          </p:cNvPicPr>
          <p:nvPr>
            <p:custDataLst>
              <p:tags r:id="rId1"/>
            </p:custDataLst>
          </p:nvPr>
        </p:nvPicPr>
        <p:blipFill>
          <a:blip r:embed="rId4" cstate="print"/>
          <a:srcRect/>
          <a:stretch>
            <a:fillRect/>
          </a:stretch>
        </p:blipFill>
        <p:spPr bwMode="auto">
          <a:xfrm>
            <a:off x="209550" y="533400"/>
            <a:ext cx="88392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custDataLst>
              <p:tags r:id="rId1"/>
            </p:custDataLst>
          </p:nvPr>
        </p:nvSpPr>
        <p:spPr/>
        <p:txBody>
          <a:bodyPr/>
          <a:lstStyle/>
          <a:p>
            <a:pPr>
              <a:lnSpc>
                <a:spcPts val="4575"/>
              </a:lnSpc>
            </a:pPr>
            <a:r>
              <a:rPr lang="fr-CA" smtClean="0"/>
              <a:t>Les responsabilités du conducteur</a:t>
            </a:r>
            <a:endParaRPr lang="en-US" smtClean="0"/>
          </a:p>
        </p:txBody>
      </p:sp>
      <p:sp>
        <p:nvSpPr>
          <p:cNvPr id="3" name="Content Placeholder 2"/>
          <p:cNvSpPr>
            <a:spLocks noGrp="1"/>
          </p:cNvSpPr>
          <p:nvPr>
            <p:ph idx="1"/>
            <p:custDataLst>
              <p:tags r:id="rId2"/>
            </p:custDataLst>
          </p:nvPr>
        </p:nvSpPr>
        <p:spPr/>
        <p:txBody>
          <a:bodyPr rtlCol="0">
            <a:normAutofit fontScale="77500" lnSpcReduction="20000"/>
          </a:bodyPr>
          <a:lstStyle/>
          <a:p>
            <a:pPr>
              <a:buFont typeface="Arial" pitchFamily="34" charset="0"/>
              <a:buChar char="•"/>
              <a:defRPr/>
            </a:pPr>
            <a:r>
              <a:rPr lang="fr-CA" dirty="0" smtClean="0"/>
              <a:t>La réglementation (HDS) est essentielle, mais insuffisante à elle seule pour garantir la vigilance des conducteurs.</a:t>
            </a:r>
            <a:endParaRPr lang="en-US" dirty="0" smtClean="0"/>
          </a:p>
          <a:p>
            <a:pPr>
              <a:buFont typeface="Arial" pitchFamily="34" charset="0"/>
              <a:buChar char="•"/>
              <a:defRPr/>
            </a:pPr>
            <a:r>
              <a:rPr lang="fr-CA" dirty="0" smtClean="0"/>
              <a:t>Vous devez assumer deux responsabilités </a:t>
            </a:r>
            <a:r>
              <a:rPr lang="fr-CA" i="1" dirty="0" smtClean="0"/>
              <a:t>générales</a:t>
            </a:r>
            <a:r>
              <a:rPr lang="fr-CA" dirty="0" smtClean="0"/>
              <a:t> en matière de sécurité :</a:t>
            </a:r>
            <a:endParaRPr lang="en-US" dirty="0" smtClean="0"/>
          </a:p>
          <a:p>
            <a:pPr marL="457200" lvl="1" indent="0">
              <a:buFont typeface="Arial" pitchFamily="34" charset="0"/>
              <a:buNone/>
              <a:defRPr/>
            </a:pPr>
            <a:r>
              <a:rPr lang="fr-CA" dirty="0" smtClean="0"/>
              <a:t>1) Vous conformer aux lois et règlements.</a:t>
            </a:r>
            <a:endParaRPr lang="en-US" dirty="0" smtClean="0"/>
          </a:p>
          <a:p>
            <a:pPr marL="457200" lvl="1" indent="0">
              <a:buFont typeface="Arial" pitchFamily="34" charset="0"/>
              <a:buNone/>
              <a:defRPr/>
            </a:pPr>
            <a:r>
              <a:rPr lang="fr-CA" dirty="0" smtClean="0"/>
              <a:t>2) Faire preuve de jugement et aller au-delà du simple respect de la réglementation. </a:t>
            </a:r>
            <a:endParaRPr lang="en-US" dirty="0" smtClean="0"/>
          </a:p>
          <a:p>
            <a:pPr>
              <a:buFont typeface="Arial" pitchFamily="34" charset="0"/>
              <a:buChar char="•"/>
              <a:defRPr/>
            </a:pPr>
            <a:r>
              <a:rPr lang="fr-CA" dirty="0" smtClean="0"/>
              <a:t>Vous devez également assumer deux responsabilités similaires en matière de sommeil et de vigilance :</a:t>
            </a:r>
            <a:endParaRPr lang="en-US" dirty="0" smtClean="0"/>
          </a:p>
          <a:p>
            <a:pPr marL="457200" lvl="1" indent="0">
              <a:buFont typeface="Arial" pitchFamily="34" charset="0"/>
              <a:buNone/>
              <a:defRPr/>
            </a:pPr>
            <a:r>
              <a:rPr lang="fr-CA" dirty="0" smtClean="0"/>
              <a:t>1) Vous conformer à la réglementation (HDS).</a:t>
            </a:r>
            <a:endParaRPr lang="en-US" dirty="0" smtClean="0"/>
          </a:p>
          <a:p>
            <a:pPr marL="457200" lvl="1" indent="0">
              <a:buFont typeface="Arial" pitchFamily="34" charset="0"/>
              <a:buNone/>
              <a:defRPr/>
            </a:pPr>
            <a:r>
              <a:rPr lang="fr-CA" dirty="0" smtClean="0"/>
              <a:t>2) Gérer votre fatigue et votre vigilance, aller au-delà de la conformité à la réglementation (HDS).</a:t>
            </a:r>
            <a:endParaRPr 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itle 1"/>
          <p:cNvSpPr>
            <a:spLocks noGrp="1"/>
          </p:cNvSpPr>
          <p:nvPr>
            <p:ph type="title"/>
            <p:custDataLst>
              <p:tags r:id="rId1"/>
            </p:custDataLst>
          </p:nvPr>
        </p:nvSpPr>
        <p:spPr/>
        <p:txBody>
          <a:bodyPr/>
          <a:lstStyle/>
          <a:p>
            <a:pPr>
              <a:lnSpc>
                <a:spcPts val="4575"/>
              </a:lnSpc>
            </a:pPr>
            <a:r>
              <a:rPr lang="fr-CA" smtClean="0"/>
              <a:t>Conduite en équipe </a:t>
            </a:r>
            <a:endParaRPr lang="en-US" smtClean="0"/>
          </a:p>
        </p:txBody>
      </p:sp>
      <p:sp>
        <p:nvSpPr>
          <p:cNvPr id="203779" name="Content Placeholder 2"/>
          <p:cNvSpPr>
            <a:spLocks noGrp="1"/>
          </p:cNvSpPr>
          <p:nvPr>
            <p:ph idx="1"/>
            <p:custDataLst>
              <p:tags r:id="rId2"/>
            </p:custDataLst>
          </p:nvPr>
        </p:nvSpPr>
        <p:spPr/>
        <p:txBody>
          <a:bodyPr/>
          <a:lstStyle/>
          <a:p>
            <a:pPr marL="0" indent="0">
              <a:buFont typeface="Arial" pitchFamily="34" charset="0"/>
              <a:buNone/>
              <a:defRPr/>
            </a:pPr>
            <a:r>
              <a:rPr lang="fr-CA" u="sng" dirty="0" smtClean="0"/>
              <a:t>Sujets :</a:t>
            </a:r>
            <a:endParaRPr lang="en-US" dirty="0" smtClean="0"/>
          </a:p>
          <a:p>
            <a:pPr>
              <a:buFont typeface="Arial" pitchFamily="34" charset="0"/>
              <a:buChar char="•"/>
              <a:defRPr/>
            </a:pPr>
            <a:r>
              <a:rPr lang="fr-CA" dirty="0" smtClean="0"/>
              <a:t>Avantages et inconvénients</a:t>
            </a:r>
            <a:endParaRPr lang="en-US" dirty="0" smtClean="0"/>
          </a:p>
          <a:p>
            <a:pPr>
              <a:buFont typeface="Arial" pitchFamily="34" charset="0"/>
              <a:buChar char="•"/>
              <a:defRPr/>
            </a:pPr>
            <a:r>
              <a:rPr lang="fr-CA" dirty="0" smtClean="0"/>
              <a:t>Principales règles (heures de service) américaines et canadiennes pour l’utilisation de la couchette</a:t>
            </a:r>
            <a:endParaRPr lang="en-US" dirty="0" smtClean="0"/>
          </a:p>
          <a:p>
            <a:pPr>
              <a:buFont typeface="Arial" pitchFamily="34" charset="0"/>
              <a:buChar char="•"/>
              <a:defRPr/>
            </a:pPr>
            <a:r>
              <a:rPr lang="fr-CA" dirty="0" smtClean="0"/>
              <a:t>Utilisation conforme et sécuritaire de la couchette par l’équipe</a:t>
            </a:r>
            <a:endParaRPr lang="en-US" dirty="0" smtClean="0"/>
          </a:p>
          <a:p>
            <a:pPr>
              <a:buFont typeface="Arial" pitchFamily="34" charset="0"/>
              <a:buChar char="•"/>
              <a:defRPr/>
            </a:pPr>
            <a:r>
              <a:rPr lang="fr-CA" dirty="0" smtClean="0"/>
              <a:t>Façons d’améliorer la conduite en équipe</a:t>
            </a:r>
            <a:endParaRPr lang="en-US" dirty="0" smtClean="0"/>
          </a:p>
          <a:p>
            <a:pPr>
              <a:buFont typeface="Arial" pitchFamily="34" charset="0"/>
              <a:buNone/>
              <a:defRPr/>
            </a:pPr>
            <a:endParaRPr lang="en-US" dirty="0" smtClean="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itle 1"/>
          <p:cNvSpPr>
            <a:spLocks noGrp="1"/>
          </p:cNvSpPr>
          <p:nvPr>
            <p:ph type="title"/>
            <p:custDataLst>
              <p:tags r:id="rId1"/>
            </p:custDataLst>
          </p:nvPr>
        </p:nvSpPr>
        <p:spPr/>
        <p:txBody>
          <a:bodyPr/>
          <a:lstStyle/>
          <a:p>
            <a:pPr>
              <a:lnSpc>
                <a:spcPts val="4575"/>
              </a:lnSpc>
            </a:pPr>
            <a:r>
              <a:rPr lang="fr-CA" smtClean="0"/>
              <a:t>Conduite en équipe : avantages</a:t>
            </a:r>
            <a:endParaRPr lang="en-US" smtClean="0"/>
          </a:p>
        </p:txBody>
      </p:sp>
      <p:sp>
        <p:nvSpPr>
          <p:cNvPr id="381954" name="Content Placeholder 3"/>
          <p:cNvSpPr>
            <a:spLocks noGrp="1"/>
          </p:cNvSpPr>
          <p:nvPr>
            <p:ph idx="1"/>
            <p:custDataLst>
              <p:tags r:id="rId2"/>
            </p:custDataLst>
          </p:nvPr>
        </p:nvSpPr>
        <p:spPr>
          <a:xfrm>
            <a:off x="457200" y="1600200"/>
            <a:ext cx="6248400" cy="4525963"/>
          </a:xfrm>
        </p:spPr>
        <p:txBody>
          <a:bodyPr/>
          <a:lstStyle/>
          <a:p>
            <a:r>
              <a:rPr lang="fr-CA" sz="2800" dirty="0" smtClean="0"/>
              <a:t>Les conducteurs s’entraident pour demeurer éveillés.</a:t>
            </a:r>
            <a:endParaRPr lang="en-US" sz="2800" dirty="0" smtClean="0"/>
          </a:p>
          <a:p>
            <a:r>
              <a:rPr lang="fr-CA" sz="2800" dirty="0" smtClean="0"/>
              <a:t>Les conducteurs profitent de plus de sommeil.</a:t>
            </a:r>
            <a:endParaRPr lang="en-US" sz="2800" dirty="0" smtClean="0"/>
          </a:p>
          <a:p>
            <a:r>
              <a:rPr lang="fr-CA" sz="2800" dirty="0" smtClean="0"/>
              <a:t>Les conducteurs peuvent se reposer lorsqu’ils sont fatigués.</a:t>
            </a:r>
            <a:endParaRPr lang="en-US" sz="2800" dirty="0" smtClean="0"/>
          </a:p>
          <a:p>
            <a:r>
              <a:rPr lang="fr-CA" sz="2800" dirty="0" smtClean="0"/>
              <a:t>Le temps passé à la tâche est écourté.</a:t>
            </a:r>
            <a:endParaRPr lang="en-US" sz="2800" dirty="0" smtClean="0"/>
          </a:p>
          <a:p>
            <a:r>
              <a:rPr lang="fr-CA" sz="2800" dirty="0" smtClean="0"/>
              <a:t>Les conducteurs d’une équipe sont moins susceptibles d’aller jusqu’à la limite de leurs capacités.</a:t>
            </a:r>
            <a:endParaRPr lang="en-US" sz="2800" dirty="0" smtClean="0"/>
          </a:p>
          <a:p>
            <a:pPr marL="457200" lvl="1" indent="0">
              <a:buFont typeface="Arial" charset="0"/>
              <a:buNone/>
            </a:pPr>
            <a:endParaRPr lang="en-US" dirty="0" smtClean="0"/>
          </a:p>
          <a:p>
            <a:pPr>
              <a:buFont typeface="Arial" charset="0"/>
              <a:buNone/>
            </a:pPr>
            <a:endParaRPr lang="en-US" dirty="0" smtClean="0"/>
          </a:p>
        </p:txBody>
      </p:sp>
      <p:pic>
        <p:nvPicPr>
          <p:cNvPr id="381955" name="Picture 2"/>
          <p:cNvPicPr>
            <a:picLocks noChangeAspect="1" noChangeArrowheads="1"/>
          </p:cNvPicPr>
          <p:nvPr>
            <p:custDataLst>
              <p:tags r:id="rId3"/>
            </p:custDataLst>
          </p:nvPr>
        </p:nvPicPr>
        <p:blipFill>
          <a:blip r:embed="rId6" cstate="print"/>
          <a:srcRect/>
          <a:stretch>
            <a:fillRect/>
          </a:stretch>
        </p:blipFill>
        <p:spPr bwMode="auto">
          <a:xfrm>
            <a:off x="6604000" y="2514600"/>
            <a:ext cx="2035175"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Title 1"/>
          <p:cNvSpPr>
            <a:spLocks noGrp="1"/>
          </p:cNvSpPr>
          <p:nvPr>
            <p:ph type="title"/>
            <p:custDataLst>
              <p:tags r:id="rId1"/>
            </p:custDataLst>
          </p:nvPr>
        </p:nvSpPr>
        <p:spPr/>
        <p:txBody>
          <a:bodyPr/>
          <a:lstStyle/>
          <a:p>
            <a:pPr>
              <a:lnSpc>
                <a:spcPts val="4575"/>
              </a:lnSpc>
            </a:pPr>
            <a:r>
              <a:rPr lang="fr-CA" smtClean="0"/>
              <a:t>Conduite en équipe : inconvénients</a:t>
            </a:r>
            <a:endParaRPr lang="en-US" smtClean="0"/>
          </a:p>
        </p:txBody>
      </p:sp>
      <p:sp>
        <p:nvSpPr>
          <p:cNvPr id="384002" name="Content Placeholder 4"/>
          <p:cNvSpPr>
            <a:spLocks noGrp="1"/>
          </p:cNvSpPr>
          <p:nvPr>
            <p:ph idx="1"/>
            <p:custDataLst>
              <p:tags r:id="rId2"/>
            </p:custDataLst>
          </p:nvPr>
        </p:nvSpPr>
        <p:spPr>
          <a:xfrm>
            <a:off x="457200" y="1600200"/>
            <a:ext cx="5791200" cy="4525963"/>
          </a:xfrm>
        </p:spPr>
        <p:txBody>
          <a:bodyPr/>
          <a:lstStyle/>
          <a:p>
            <a:r>
              <a:rPr lang="fr-CA" sz="2600" smtClean="0"/>
              <a:t>La qualité du sommeil est plus pauvre dans un véhicule en mouvement.</a:t>
            </a:r>
            <a:endParaRPr lang="en-US" sz="2600" smtClean="0"/>
          </a:p>
          <a:p>
            <a:r>
              <a:rPr lang="fr-CA" sz="2600" smtClean="0"/>
              <a:t>Une proportion plus grande de sommeil entrecoupé risque de perturber la structure du sommeil.</a:t>
            </a:r>
            <a:endParaRPr lang="en-US" sz="2600" smtClean="0"/>
          </a:p>
          <a:p>
            <a:r>
              <a:rPr lang="fr-CA" sz="2600" smtClean="0"/>
              <a:t>Elle peut signifier des périodes de repos plus courtes lorsque le véhicule est à l’arrêt.</a:t>
            </a:r>
            <a:endParaRPr lang="en-US" sz="2600" smtClean="0"/>
          </a:p>
          <a:p>
            <a:r>
              <a:rPr lang="fr-CA" sz="2600" smtClean="0"/>
              <a:t>Elle peut signifier une plus grande fatigue au début du voyage.</a:t>
            </a:r>
            <a:endParaRPr lang="en-US" sz="2600" smtClean="0"/>
          </a:p>
        </p:txBody>
      </p:sp>
      <p:pic>
        <p:nvPicPr>
          <p:cNvPr id="384003" name="Picture 2"/>
          <p:cNvPicPr>
            <a:picLocks noChangeAspect="1" noChangeArrowheads="1"/>
          </p:cNvPicPr>
          <p:nvPr>
            <p:custDataLst>
              <p:tags r:id="rId3"/>
            </p:custDataLst>
          </p:nvPr>
        </p:nvPicPr>
        <p:blipFill>
          <a:blip r:embed="rId6" cstate="print"/>
          <a:srcRect/>
          <a:stretch>
            <a:fillRect/>
          </a:stretch>
        </p:blipFill>
        <p:spPr bwMode="auto">
          <a:xfrm>
            <a:off x="6604000" y="2514600"/>
            <a:ext cx="2035175"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Title 1"/>
          <p:cNvSpPr>
            <a:spLocks noGrp="1"/>
          </p:cNvSpPr>
          <p:nvPr>
            <p:ph type="title"/>
            <p:custDataLst>
              <p:tags r:id="rId1"/>
            </p:custDataLst>
          </p:nvPr>
        </p:nvSpPr>
        <p:spPr/>
        <p:txBody>
          <a:bodyPr/>
          <a:lstStyle/>
          <a:p>
            <a:pPr>
              <a:lnSpc>
                <a:spcPts val="4575"/>
              </a:lnSpc>
            </a:pPr>
            <a:r>
              <a:rPr lang="fr-CA" smtClean="0"/>
              <a:t>Principales règles américaines pour l’utilisation de la couchette</a:t>
            </a:r>
            <a:endParaRPr lang="en-US" smtClean="0"/>
          </a:p>
        </p:txBody>
      </p:sp>
      <p:graphicFrame>
        <p:nvGraphicFramePr>
          <p:cNvPr id="4" name="Tableau 3"/>
          <p:cNvGraphicFramePr>
            <a:graphicFrameLocks noGrp="1"/>
          </p:cNvGraphicFramePr>
          <p:nvPr>
            <p:custDataLst>
              <p:tags r:id="rId2"/>
            </p:custDataLst>
          </p:nvPr>
        </p:nvGraphicFramePr>
        <p:xfrm>
          <a:off x="457200" y="1463675"/>
          <a:ext cx="8229600" cy="4785360"/>
        </p:xfrm>
        <a:graphic>
          <a:graphicData uri="http://schemas.openxmlformats.org/drawingml/2006/table">
            <a:tbl>
              <a:tblPr firstRow="1" bandRow="1">
                <a:tableStyleId>{5C22544A-7EE6-4342-B048-85BDC9FD1C3A}</a:tableStyleId>
              </a:tblPr>
              <a:tblGrid>
                <a:gridCol w="4114800"/>
                <a:gridCol w="4114800"/>
              </a:tblGrid>
              <a:tr h="4191000">
                <a:tc>
                  <a:txBody>
                    <a:bodyPr/>
                    <a:lstStyle/>
                    <a:p>
                      <a:r>
                        <a:rPr lang="fr-CA" sz="2800" b="1" u="sng" kern="1200" dirty="0" smtClean="0">
                          <a:solidFill>
                            <a:schemeClr val="lt1"/>
                          </a:solidFill>
                          <a:effectLst/>
                          <a:latin typeface="+mn-lt"/>
                          <a:ea typeface="+mn-ea"/>
                          <a:cs typeface="+mn-cs"/>
                        </a:rPr>
                        <a:t>Camions :</a:t>
                      </a:r>
                      <a:r>
                        <a:rPr lang="fr-CA" sz="2800" b="1" kern="1200" dirty="0" smtClean="0">
                          <a:solidFill>
                            <a:schemeClr val="lt1"/>
                          </a:solidFill>
                          <a:effectLst/>
                          <a:latin typeface="+mn-lt"/>
                          <a:ea typeface="+mn-ea"/>
                          <a:cs typeface="+mn-cs"/>
                        </a:rPr>
                        <a:t> </a:t>
                      </a:r>
                      <a:r>
                        <a:rPr lang="fr-CA" sz="2800" b="0" kern="1200" dirty="0" smtClean="0">
                          <a:solidFill>
                            <a:schemeClr val="lt1"/>
                          </a:solidFill>
                          <a:effectLst/>
                          <a:latin typeface="+mn-lt"/>
                          <a:ea typeface="+mn-ea"/>
                          <a:cs typeface="+mn-cs"/>
                        </a:rPr>
                        <a:t>Les conducteurs qui utilisent la couchette doivent s’y reposer au moins huit heures consécutives, plus deux heures de repos consécutives distinctes passées dans le compartiment couchette, ou n’importe quelle combinaison des deux.</a:t>
                      </a:r>
                      <a:endParaRPr lang="en-US" sz="2800" b="0" kern="1200" dirty="0">
                        <a:solidFill>
                          <a:schemeClr val="lt1"/>
                        </a:solidFill>
                        <a:effectLst/>
                        <a:latin typeface="+mn-lt"/>
                        <a:ea typeface="+mn-ea"/>
                        <a:cs typeface="+mn-cs"/>
                      </a:endParaRPr>
                    </a:p>
                  </a:txBody>
                  <a:tcPr marL="85874" marR="85874"/>
                </a:tc>
                <a:tc>
                  <a:txBody>
                    <a:bodyPr/>
                    <a:lstStyle/>
                    <a:p>
                      <a:r>
                        <a:rPr lang="fr-CA" sz="2800" b="1" u="sng" kern="1200" dirty="0" smtClean="0">
                          <a:solidFill>
                            <a:schemeClr val="lt1"/>
                          </a:solidFill>
                          <a:effectLst/>
                          <a:latin typeface="+mn-lt"/>
                          <a:ea typeface="+mn-ea"/>
                          <a:cs typeface="+mn-cs"/>
                        </a:rPr>
                        <a:t>Autobus :</a:t>
                      </a:r>
                      <a:r>
                        <a:rPr lang="fr-CA" sz="2800" b="1" kern="1200" dirty="0" smtClean="0">
                          <a:solidFill>
                            <a:schemeClr val="lt1"/>
                          </a:solidFill>
                          <a:effectLst/>
                          <a:latin typeface="+mn-lt"/>
                          <a:ea typeface="+mn-ea"/>
                          <a:cs typeface="+mn-cs"/>
                        </a:rPr>
                        <a:t> </a:t>
                      </a:r>
                      <a:r>
                        <a:rPr lang="fr-CA" sz="2800" b="0" kern="1200" dirty="0" smtClean="0">
                          <a:solidFill>
                            <a:schemeClr val="lt1"/>
                          </a:solidFill>
                          <a:effectLst/>
                          <a:latin typeface="+mn-lt"/>
                          <a:ea typeface="+mn-ea"/>
                          <a:cs typeface="+mn-cs"/>
                        </a:rPr>
                        <a:t>Les conducteurs qui utilisent une couchette doivent s’y reposer au moins huit heures; cette période de repos peut être divisée en deux périodes, dans la mesure où aucune d’elles n’est inférieure à deux heures. </a:t>
                      </a:r>
                      <a:endParaRPr lang="en-US" sz="2800" b="0" dirty="0"/>
                    </a:p>
                  </a:txBody>
                  <a:tcPr marL="85874" marR="85874"/>
                </a:tc>
              </a:tr>
            </a:tbl>
          </a:graphicData>
        </a:graphic>
      </p:graphicFrame>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custDataLst>
              <p:tags r:id="rId1"/>
            </p:custDataLst>
          </p:nvPr>
        </p:nvSpPr>
        <p:spPr/>
        <p:txBody>
          <a:bodyPr/>
          <a:lstStyle/>
          <a:p>
            <a:pPr>
              <a:lnSpc>
                <a:spcPts val="4575"/>
              </a:lnSpc>
            </a:pPr>
            <a:r>
              <a:rPr lang="fr-CA" sz="3600" smtClean="0"/>
              <a:t>Principales règles canadiennes pour l’utilisation de la couchette</a:t>
            </a:r>
            <a:endParaRPr lang="en-US" sz="3600" smtClean="0"/>
          </a:p>
        </p:txBody>
      </p:sp>
      <p:graphicFrame>
        <p:nvGraphicFramePr>
          <p:cNvPr id="5" name="Tableau 4"/>
          <p:cNvGraphicFramePr>
            <a:graphicFrameLocks noGrp="1"/>
          </p:cNvGraphicFramePr>
          <p:nvPr>
            <p:custDataLst>
              <p:tags r:id="rId2"/>
            </p:custDataLst>
          </p:nvPr>
        </p:nvGraphicFramePr>
        <p:xfrm>
          <a:off x="228600" y="1524000"/>
          <a:ext cx="8763000" cy="4846320"/>
        </p:xfrm>
        <a:graphic>
          <a:graphicData uri="http://schemas.openxmlformats.org/drawingml/2006/table">
            <a:tbl>
              <a:tblPr firstRow="1" bandRow="1">
                <a:tableStyleId>{5C22544A-7EE6-4342-B048-85BDC9FD1C3A}</a:tableStyleId>
              </a:tblPr>
              <a:tblGrid>
                <a:gridCol w="4191000"/>
                <a:gridCol w="4572000"/>
              </a:tblGrid>
              <a:tr h="3079630">
                <a:tc>
                  <a:txBody>
                    <a:bodyPr/>
                    <a:lstStyle/>
                    <a:p>
                      <a:r>
                        <a:rPr lang="fr-CA" sz="1600" b="1" u="sng" kern="1200" dirty="0" smtClean="0">
                          <a:solidFill>
                            <a:schemeClr val="bg1"/>
                          </a:solidFill>
                          <a:effectLst/>
                          <a:latin typeface="+mn-lt"/>
                          <a:ea typeface="+mn-ea"/>
                          <a:cs typeface="+mn-cs"/>
                        </a:rPr>
                        <a:t>Le conducteur voyageant seul</a:t>
                      </a:r>
                      <a:r>
                        <a:rPr lang="fr-CA" sz="1600" b="1" kern="1200" dirty="0" smtClean="0">
                          <a:solidFill>
                            <a:schemeClr val="bg1"/>
                          </a:solidFill>
                          <a:effectLst/>
                          <a:latin typeface="+mn-lt"/>
                          <a:ea typeface="+mn-ea"/>
                          <a:cs typeface="+mn-cs"/>
                        </a:rPr>
                        <a:t> peut fractionner ses heures de repos dans le compartiment couchette en 2 périodes, s’il respecte les conditions suivantes :</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Les heures de repos ne sont pas reportées à la journée suivante.</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Les périodes de repos sont d’au moins           2 heures.</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Le total des 2 périodes est d’au moins         10 heures.</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Il doit, au cours d’une journée, prendre au moins 10 heures de repos et cesser de conduire après avoir accumulé 13 heures de conduite ou 14 heures de travail depuis sa dernière période de repos utilisée pour le fractionnement.</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Il doit cesser de conduire lorsque 16 heures se sont écoulées depuis sa dernière période de repos utilisée pour le fractionnement.</a:t>
                      </a:r>
                      <a:endParaRPr lang="en-US" sz="1600" b="1" kern="1200" dirty="0">
                        <a:solidFill>
                          <a:schemeClr val="bg1"/>
                        </a:solidFill>
                        <a:effectLst/>
                        <a:latin typeface="+mn-lt"/>
                        <a:ea typeface="+mn-ea"/>
                        <a:cs typeface="+mn-cs"/>
                      </a:endParaRPr>
                    </a:p>
                  </a:txBody>
                  <a:tcPr marL="87394" marR="87394">
                    <a:solidFill>
                      <a:srgbClr val="AF3E11"/>
                    </a:solidFill>
                  </a:tcPr>
                </a:tc>
                <a:tc>
                  <a:txBody>
                    <a:bodyPr/>
                    <a:lstStyle/>
                    <a:p>
                      <a:r>
                        <a:rPr lang="fr-CA" sz="1600" b="1" u="sng" kern="1200" dirty="0" smtClean="0">
                          <a:solidFill>
                            <a:schemeClr val="bg1"/>
                          </a:solidFill>
                          <a:effectLst/>
                          <a:latin typeface="+mn-lt"/>
                          <a:ea typeface="+mn-ea"/>
                          <a:cs typeface="+mn-cs"/>
                        </a:rPr>
                        <a:t>Le conducteur voyageant en équipe</a:t>
                      </a:r>
                      <a:r>
                        <a:rPr lang="fr-CA" sz="1600" b="1" kern="1200" dirty="0" smtClean="0">
                          <a:solidFill>
                            <a:schemeClr val="bg1"/>
                          </a:solidFill>
                          <a:effectLst/>
                          <a:latin typeface="+mn-lt"/>
                          <a:ea typeface="+mn-ea"/>
                          <a:cs typeface="+mn-cs"/>
                        </a:rPr>
                        <a:t> peut fractionner ses heures de repos dans le compartiment couchette en 2 périodes s’il respecte les conditions suivantes :</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Les heures de repos ne sont pas reportées à la journée suivante.</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Les périodes de repos sont d’au moins 4 heures.</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Le total des 2 périodes est d’au moins 8 heures.</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Il prend 2 heures de repos autres que les             8 heures de repos fractionnées.</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Il doit, au cours d’une journée, prendre au moins 10 heures de repos et cesser de conduire après avoir accumulé 13 heures de conduite ou 14 heures de travail depuis sa dernière période de repos utilisée pour le fractionnement.</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Il doit cesser de conduire lorsque 16 heures se sont écoulées depuis sa dernière période de repos utilisée pour le fractionnement.</a:t>
                      </a:r>
                      <a:endParaRPr lang="en-US" sz="1600" b="1" kern="1200" dirty="0" smtClean="0">
                        <a:solidFill>
                          <a:schemeClr val="bg1"/>
                        </a:solidFill>
                        <a:effectLst/>
                        <a:latin typeface="+mn-lt"/>
                        <a:ea typeface="+mn-ea"/>
                        <a:cs typeface="+mn-cs"/>
                      </a:endParaRPr>
                    </a:p>
                    <a:p>
                      <a:endParaRPr lang="en-US" sz="2400" b="1" dirty="0">
                        <a:solidFill>
                          <a:schemeClr val="bg1"/>
                        </a:solidFill>
                      </a:endParaRPr>
                    </a:p>
                  </a:txBody>
                  <a:tcPr marL="87394" marR="87394"/>
                </a:tc>
              </a:tr>
            </a:tbl>
          </a:graphicData>
        </a:graphic>
      </p:graphicFrame>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a:defRPr/>
            </a:pPr>
            <a:r>
              <a:rPr lang="fr-CA" sz="4800" dirty="0"/>
              <a:t>Utilisation conforme et sécuritaire de la couchette</a:t>
            </a:r>
            <a:endParaRPr lang="en-US" sz="4800" dirty="0"/>
          </a:p>
        </p:txBody>
      </p:sp>
      <p:sp>
        <p:nvSpPr>
          <p:cNvPr id="305154" name="Content Placeholder 2"/>
          <p:cNvSpPr>
            <a:spLocks noGrp="1"/>
          </p:cNvSpPr>
          <p:nvPr>
            <p:ph idx="1"/>
            <p:custDataLst>
              <p:tags r:id="rId2"/>
            </p:custDataLst>
          </p:nvPr>
        </p:nvSpPr>
        <p:spPr>
          <a:xfrm>
            <a:off x="457200" y="1600200"/>
            <a:ext cx="8229600" cy="4724400"/>
          </a:xfrm>
        </p:spPr>
        <p:txBody>
          <a:bodyPr>
            <a:normAutofit fontScale="92500" lnSpcReduction="20000"/>
          </a:bodyPr>
          <a:lstStyle/>
          <a:p>
            <a:pPr>
              <a:buFont typeface="Arial" pitchFamily="34" charset="0"/>
              <a:buChar char="•"/>
              <a:defRPr/>
            </a:pPr>
            <a:r>
              <a:rPr lang="fr-CA" dirty="0" smtClean="0"/>
              <a:t>Planifiez vos périodes en compartiment couchette pour qu’elles soient conformes et réparatrices.</a:t>
            </a:r>
            <a:endParaRPr lang="en-US" dirty="0" smtClean="0"/>
          </a:p>
          <a:p>
            <a:pPr>
              <a:buFont typeface="Arial" pitchFamily="34" charset="0"/>
              <a:buChar char="•"/>
              <a:defRPr/>
            </a:pPr>
            <a:r>
              <a:rPr lang="fr-CA" dirty="0" smtClean="0"/>
              <a:t>Si possible, dormez pendant les creux circadiens.</a:t>
            </a:r>
            <a:endParaRPr lang="en-US" dirty="0" smtClean="0"/>
          </a:p>
          <a:p>
            <a:pPr>
              <a:buFont typeface="Arial" pitchFamily="34" charset="0"/>
              <a:buChar char="•"/>
              <a:defRPr/>
            </a:pPr>
            <a:r>
              <a:rPr lang="fr-CA" dirty="0" smtClean="0"/>
              <a:t>Évitez la caféine et l’activité intense dans les heures qui précèdent les périodes de repos.</a:t>
            </a:r>
            <a:endParaRPr lang="en-US" dirty="0" smtClean="0"/>
          </a:p>
          <a:p>
            <a:pPr>
              <a:buFont typeface="Arial" pitchFamily="34" charset="0"/>
              <a:buChar char="•"/>
              <a:defRPr/>
            </a:pPr>
            <a:r>
              <a:rPr lang="fr-CA" dirty="0" smtClean="0"/>
              <a:t>Gardez l’intérieur du compartiment couchette parfaitement sombre ou couvrez vos yeux d’un masque pour dormir.</a:t>
            </a:r>
            <a:endParaRPr lang="en-US" dirty="0" smtClean="0"/>
          </a:p>
          <a:p>
            <a:pPr>
              <a:buFont typeface="Arial" pitchFamily="34" charset="0"/>
              <a:buChar char="•"/>
              <a:defRPr/>
            </a:pPr>
            <a:r>
              <a:rPr lang="fr-CA" dirty="0" smtClean="0"/>
              <a:t>Ne conduisez pas immédiatement au réveil (attendez une quinzaine de minutes).</a:t>
            </a:r>
            <a:endParaRPr lang="en-US" dirty="0" smtClean="0"/>
          </a:p>
          <a:p>
            <a:pPr>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eaLnBrk="1" fontAlgn="auto" hangingPunct="1">
              <a:spcAft>
                <a:spcPts val="0"/>
              </a:spcAft>
              <a:defRPr/>
            </a:pPr>
            <a:r>
              <a:rPr lang="en-US" sz="4000" i="1" dirty="0" smtClean="0">
                <a:solidFill>
                  <a:srgbClr val="002060"/>
                </a:solidFill>
              </a:rPr>
              <a:t/>
            </a:r>
            <a:br>
              <a:rPr lang="en-US" sz="4000" i="1" dirty="0" smtClean="0">
                <a:solidFill>
                  <a:srgbClr val="002060"/>
                </a:solidFill>
              </a:rPr>
            </a:br>
            <a:r>
              <a:rPr lang="fr-CA" sz="4800" dirty="0"/>
              <a:t>Formation </a:t>
            </a:r>
            <a:r>
              <a:rPr lang="fr-CA" sz="4800" dirty="0" smtClean="0"/>
              <a:t>sur </a:t>
            </a:r>
            <a:r>
              <a:rPr lang="fr-CA" sz="4800" dirty="0"/>
              <a:t>le </a:t>
            </a:r>
            <a:r>
              <a:rPr lang="fr-CA" sz="4800" dirty="0" smtClean="0"/>
              <a:t>Web</a:t>
            </a:r>
            <a:r>
              <a:rPr lang="en-US" dirty="0" smtClean="0"/>
              <a:t/>
            </a:r>
            <a:br>
              <a:rPr lang="en-US" dirty="0" smtClean="0"/>
            </a:br>
            <a:endParaRPr lang="en-US" dirty="0"/>
          </a:p>
        </p:txBody>
      </p:sp>
      <p:sp>
        <p:nvSpPr>
          <p:cNvPr id="45059" name="Content Placeholder 2"/>
          <p:cNvSpPr>
            <a:spLocks noGrp="1"/>
          </p:cNvSpPr>
          <p:nvPr>
            <p:ph idx="1"/>
            <p:custDataLst>
              <p:tags r:id="rId2"/>
            </p:custDataLst>
          </p:nvPr>
        </p:nvSpPr>
        <p:spPr/>
        <p:txBody>
          <a:bodyPr/>
          <a:lstStyle/>
          <a:p>
            <a:pPr marL="0" indent="0">
              <a:buFont typeface="Arial" pitchFamily="34" charset="0"/>
              <a:buNone/>
              <a:defRPr/>
            </a:pPr>
            <a:r>
              <a:rPr lang="fr-CA" u="sng" dirty="0"/>
              <a:t>Sujets </a:t>
            </a:r>
            <a:r>
              <a:rPr lang="fr-CA" u="sng" dirty="0" smtClean="0"/>
              <a:t>:</a:t>
            </a:r>
            <a:r>
              <a:rPr lang="fr-CA" dirty="0" smtClean="0"/>
              <a:t> </a:t>
            </a:r>
            <a:endParaRPr lang="en-US" dirty="0"/>
          </a:p>
          <a:p>
            <a:pPr>
              <a:buFont typeface="Arial" pitchFamily="34" charset="0"/>
              <a:buChar char="•"/>
              <a:defRPr/>
            </a:pPr>
            <a:r>
              <a:rPr lang="fr-CA" dirty="0" smtClean="0"/>
              <a:t>Avantages</a:t>
            </a:r>
            <a:endParaRPr lang="en-US" dirty="0"/>
          </a:p>
          <a:p>
            <a:pPr>
              <a:buFont typeface="Arial" pitchFamily="34" charset="0"/>
              <a:buChar char="•"/>
              <a:defRPr/>
            </a:pPr>
            <a:r>
              <a:rPr lang="fr-CA" dirty="0"/>
              <a:t>Site </a:t>
            </a:r>
            <a:r>
              <a:rPr lang="fr-CA" dirty="0" smtClean="0"/>
              <a:t>Web du PNAGF </a:t>
            </a:r>
            <a:r>
              <a:rPr lang="fr-CA" dirty="0"/>
              <a:t>et système de gestion de </a:t>
            </a:r>
            <a:r>
              <a:rPr lang="fr-CA" dirty="0" smtClean="0"/>
              <a:t>l’apprentissage</a:t>
            </a:r>
            <a:endParaRPr lang="en-US" dirty="0"/>
          </a:p>
          <a:p>
            <a:pPr>
              <a:buFont typeface="Arial" pitchFamily="34" charset="0"/>
              <a:buChar char="•"/>
              <a:defRPr/>
            </a:pPr>
            <a:r>
              <a:rPr lang="fr-CA" dirty="0" smtClean="0"/>
              <a:t>Supervision des participants et assistance</a:t>
            </a:r>
            <a:endParaRPr lang="en-US" dirty="0"/>
          </a:p>
          <a:p>
            <a:pPr>
              <a:buFont typeface="Arial" pitchFamily="34" charset="0"/>
              <a:buChar char="•"/>
              <a:defRPr/>
            </a:pPr>
            <a:r>
              <a:rPr lang="fr-CA" dirty="0" smtClean="0"/>
              <a:t>Supervision des </a:t>
            </a:r>
            <a:r>
              <a:rPr lang="fr-CA" dirty="0"/>
              <a:t>examens et </a:t>
            </a:r>
            <a:r>
              <a:rPr lang="fr-CA" dirty="0" smtClean="0"/>
              <a:t>tenue </a:t>
            </a:r>
            <a:r>
              <a:rPr lang="fr-CA" dirty="0"/>
              <a:t>des </a:t>
            </a:r>
            <a:r>
              <a:rPr lang="fr-CA" dirty="0" smtClean="0"/>
              <a:t>dossiers</a:t>
            </a:r>
            <a:endParaRPr lang="en-US" dirty="0"/>
          </a:p>
          <a:p>
            <a:pPr>
              <a:buFont typeface="Arial" pitchFamily="34" charset="0"/>
              <a:buNone/>
              <a:defRPr/>
            </a:pPr>
            <a:endParaRPr lang="en-US" dirty="0" smtClean="0">
              <a:solidFill>
                <a:srgbClr val="002060"/>
              </a:solidFill>
            </a:endParaRPr>
          </a:p>
          <a:p>
            <a:pPr>
              <a:buFont typeface="Arial" pitchFamily="34" charset="0"/>
              <a:buChar char="•"/>
              <a:defRPr/>
            </a:pPr>
            <a:endParaRPr lang="en-US" dirty="0" smtClean="0">
              <a:solidFill>
                <a:srgbClr val="002060"/>
              </a:solidFill>
            </a:endParaRPr>
          </a:p>
          <a:p>
            <a:pPr>
              <a:buFont typeface="Arial" pitchFamily="34" charset="0"/>
              <a:buNone/>
              <a:defRPr/>
            </a:pPr>
            <a:endParaRPr lang="en-US" dirty="0" smtClean="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Title 1"/>
          <p:cNvSpPr>
            <a:spLocks noGrp="1"/>
          </p:cNvSpPr>
          <p:nvPr>
            <p:ph type="title"/>
            <p:custDataLst>
              <p:tags r:id="rId1"/>
            </p:custDataLst>
          </p:nvPr>
        </p:nvSpPr>
        <p:spPr/>
        <p:txBody>
          <a:bodyPr/>
          <a:lstStyle/>
          <a:p>
            <a:pPr>
              <a:lnSpc>
                <a:spcPts val="4575"/>
              </a:lnSpc>
            </a:pPr>
            <a:r>
              <a:rPr lang="fr-CA" smtClean="0"/>
              <a:t>Façons d’améliorer la conduite en équipe</a:t>
            </a:r>
            <a:endParaRPr lang="en-US" smtClean="0"/>
          </a:p>
        </p:txBody>
      </p:sp>
      <p:sp>
        <p:nvSpPr>
          <p:cNvPr id="3" name="Content Placeholder 2"/>
          <p:cNvSpPr>
            <a:spLocks noGrp="1"/>
          </p:cNvSpPr>
          <p:nvPr>
            <p:ph idx="1"/>
            <p:custDataLst>
              <p:tags r:id="rId2"/>
            </p:custDataLst>
          </p:nvPr>
        </p:nvSpPr>
        <p:spPr>
          <a:xfrm>
            <a:off x="457200" y="1600200"/>
            <a:ext cx="5105400" cy="4800600"/>
          </a:xfrm>
        </p:spPr>
        <p:txBody>
          <a:bodyPr rtlCol="0">
            <a:normAutofit fontScale="92500" lnSpcReduction="20000"/>
          </a:bodyPr>
          <a:lstStyle/>
          <a:p>
            <a:pPr>
              <a:buFont typeface="Arial" pitchFamily="34" charset="0"/>
              <a:buChar char="•"/>
              <a:defRPr/>
            </a:pPr>
            <a:r>
              <a:rPr lang="fr-CA" dirty="0" smtClean="0"/>
              <a:t>La conduite en équipe est un partenariat. Pour bien dormir, le dormeur doit avoir une confiance absolue en son collègue.</a:t>
            </a:r>
            <a:endParaRPr lang="en-US" dirty="0" smtClean="0"/>
          </a:p>
          <a:p>
            <a:pPr>
              <a:buFont typeface="Arial" pitchFamily="34" charset="0"/>
              <a:buChar char="•"/>
              <a:defRPr/>
            </a:pPr>
            <a:r>
              <a:rPr lang="fr-CA" dirty="0" smtClean="0"/>
              <a:t>Le conducteur doit s’efforcer de conduire en douceur.</a:t>
            </a:r>
            <a:endParaRPr lang="en-US" dirty="0" smtClean="0"/>
          </a:p>
          <a:p>
            <a:pPr>
              <a:buFont typeface="Arial" pitchFamily="34" charset="0"/>
              <a:buChar char="•"/>
              <a:defRPr/>
            </a:pPr>
            <a:r>
              <a:rPr lang="fr-CA" dirty="0" smtClean="0"/>
              <a:t>Les conducteurs doivent se mettre d’accord sur une stratégie de sommeil et de repos adaptée aux besoins de chacun.</a:t>
            </a:r>
            <a:endParaRPr lang="en-US" dirty="0"/>
          </a:p>
        </p:txBody>
      </p:sp>
      <p:pic>
        <p:nvPicPr>
          <p:cNvPr id="392195" name="Picture 2"/>
          <p:cNvPicPr>
            <a:picLocks noChangeAspect="1" noChangeArrowheads="1"/>
          </p:cNvPicPr>
          <p:nvPr>
            <p:custDataLst>
              <p:tags r:id="rId3"/>
            </p:custDataLst>
          </p:nvPr>
        </p:nvPicPr>
        <p:blipFill>
          <a:blip r:embed="rId6" cstate="print"/>
          <a:srcRect/>
          <a:stretch>
            <a:fillRect/>
          </a:stretch>
        </p:blipFill>
        <p:spPr bwMode="auto">
          <a:xfrm>
            <a:off x="6269038" y="2205038"/>
            <a:ext cx="2189162" cy="3281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4241" name="Title 4"/>
          <p:cNvSpPr>
            <a:spLocks noGrp="1"/>
          </p:cNvSpPr>
          <p:nvPr>
            <p:ph type="ctrTitle"/>
            <p:custDataLst>
              <p:tags r:id="rId1"/>
            </p:custDataLst>
          </p:nvPr>
        </p:nvSpPr>
        <p:spPr>
          <a:solidFill>
            <a:srgbClr val="C00000">
              <a:alpha val="59999"/>
            </a:srgbClr>
          </a:solidFill>
          <a:ln w="9525" cmpd="sng"/>
        </p:spPr>
        <p:txBody>
          <a:bodyPr/>
          <a:lstStyle/>
          <a:p>
            <a:r>
              <a:rPr lang="fr-CA" smtClean="0"/>
              <a:t>Conclusion du module 3 : Bilan et résumé</a:t>
            </a:r>
            <a:endParaRPr lang="en-US" smtClean="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fr-CA" sz="4800" dirty="0" smtClean="0"/>
              <a:t>Révision</a:t>
            </a:r>
            <a:r>
              <a:rPr lang="en-US" sz="4900" dirty="0" smtClean="0"/>
              <a:t/>
            </a:r>
            <a:br>
              <a:rPr lang="en-US" sz="4900" dirty="0" smtClean="0"/>
            </a:br>
            <a:endParaRPr lang="en-US" sz="4900" dirty="0"/>
          </a:p>
        </p:txBody>
      </p:sp>
      <p:sp>
        <p:nvSpPr>
          <p:cNvPr id="211971" name="Content Placeholder 2"/>
          <p:cNvSpPr>
            <a:spLocks noGrp="1"/>
          </p:cNvSpPr>
          <p:nvPr>
            <p:ph idx="1"/>
            <p:custDataLst>
              <p:tags r:id="rId2"/>
            </p:custDataLst>
          </p:nvPr>
        </p:nvSpPr>
        <p:spPr/>
        <p:txBody>
          <a:bodyPr/>
          <a:lstStyle/>
          <a:p>
            <a:pPr marL="0" indent="0">
              <a:buFont typeface="Arial" pitchFamily="34" charset="0"/>
              <a:buNone/>
              <a:defRPr/>
            </a:pPr>
            <a:r>
              <a:rPr lang="fr-CA" u="sng" dirty="0" smtClean="0"/>
              <a:t>Sujets :</a:t>
            </a:r>
            <a:endParaRPr lang="en-US" dirty="0" smtClean="0"/>
          </a:p>
          <a:p>
            <a:pPr>
              <a:buFont typeface="Arial" pitchFamily="34" charset="0"/>
              <a:buChar char="•"/>
              <a:defRPr/>
            </a:pPr>
            <a:r>
              <a:rPr lang="fr-CA" dirty="0" smtClean="0"/>
              <a:t>Termes et concepts clés</a:t>
            </a:r>
            <a:endParaRPr lang="en-US" dirty="0" smtClean="0"/>
          </a:p>
          <a:p>
            <a:pPr>
              <a:buFont typeface="Arial" pitchFamily="34" charset="0"/>
              <a:buChar char="•"/>
              <a:defRPr/>
            </a:pPr>
            <a:r>
              <a:rPr lang="fr-CA" dirty="0" smtClean="0"/>
              <a:t>Mythes (idées fausses) au sujet du sommeil et de la vigilance</a:t>
            </a:r>
            <a:endParaRPr lang="en-US" dirty="0" smtClean="0"/>
          </a:p>
          <a:p>
            <a:pPr>
              <a:buFont typeface="Arial" pitchFamily="34" charset="0"/>
              <a:buChar char="•"/>
              <a:defRPr/>
            </a:pPr>
            <a:r>
              <a:rPr lang="fr-CA" dirty="0" smtClean="0"/>
              <a:t>Choses à faire et à ne pas faire en matière de gestion de la fatigue</a:t>
            </a:r>
            <a:endParaRPr lang="en-US" dirty="0" smtClean="0"/>
          </a:p>
          <a:p>
            <a:pPr>
              <a:buFont typeface="Arial" pitchFamily="34" charset="0"/>
              <a:buNone/>
              <a:defRPr/>
            </a:pPr>
            <a:endParaRPr lang="en-US" dirty="0" smtClean="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a:defRPr/>
            </a:pPr>
            <a:r>
              <a:rPr lang="fr-CA" sz="4800" dirty="0"/>
              <a:t>Révision : Termes et concepts </a:t>
            </a:r>
            <a:r>
              <a:rPr lang="fr-CA" sz="4800" dirty="0" smtClean="0"/>
              <a:t>clés relatifs à </a:t>
            </a:r>
            <a:r>
              <a:rPr lang="fr-CA" sz="4800" dirty="0"/>
              <a:t>la fatigue (1 de 2)</a:t>
            </a:r>
            <a:endParaRPr lang="en-US" sz="4800" dirty="0"/>
          </a:p>
        </p:txBody>
      </p:sp>
      <p:sp>
        <p:nvSpPr>
          <p:cNvPr id="212995" name="Content Placeholder 2"/>
          <p:cNvSpPr>
            <a:spLocks noGrp="1"/>
          </p:cNvSpPr>
          <p:nvPr>
            <p:ph idx="1"/>
            <p:custDataLst>
              <p:tags r:id="rId2"/>
            </p:custDataLst>
          </p:nvPr>
        </p:nvSpPr>
        <p:spPr>
          <a:xfrm>
            <a:off x="457200" y="1600200"/>
            <a:ext cx="5334000" cy="4525963"/>
          </a:xfrm>
        </p:spPr>
        <p:txBody>
          <a:bodyPr/>
          <a:lstStyle/>
          <a:p>
            <a:pPr>
              <a:buFont typeface="Arial" pitchFamily="34" charset="0"/>
              <a:buChar char="•"/>
              <a:defRPr/>
            </a:pPr>
            <a:r>
              <a:rPr lang="fr-CA" sz="2500" dirty="0" smtClean="0"/>
              <a:t>Hygiène du sommeil</a:t>
            </a:r>
            <a:endParaRPr lang="en-US" sz="2500" dirty="0" smtClean="0"/>
          </a:p>
          <a:p>
            <a:pPr>
              <a:buFont typeface="Arial" pitchFamily="34" charset="0"/>
              <a:buChar char="•"/>
              <a:defRPr/>
            </a:pPr>
            <a:r>
              <a:rPr lang="fr-CA" sz="2500" dirty="0" smtClean="0"/>
              <a:t>Autoévaluation subjective et autoévaluation objective de la fatigue</a:t>
            </a:r>
            <a:endParaRPr lang="en-US" sz="2500" dirty="0" smtClean="0"/>
          </a:p>
          <a:p>
            <a:pPr>
              <a:buFont typeface="Arial" pitchFamily="34" charset="0"/>
              <a:buChar char="•"/>
              <a:defRPr/>
            </a:pPr>
            <a:r>
              <a:rPr lang="fr-CA" sz="2500" dirty="0" smtClean="0"/>
              <a:t>Microsommeils</a:t>
            </a:r>
            <a:endParaRPr lang="en-US" sz="2500" dirty="0" smtClean="0"/>
          </a:p>
          <a:p>
            <a:pPr>
              <a:buFont typeface="Arial" pitchFamily="34" charset="0"/>
              <a:buChar char="•"/>
              <a:defRPr/>
            </a:pPr>
            <a:r>
              <a:rPr lang="fr-CA" sz="2500" dirty="0" smtClean="0"/>
              <a:t>Déviation et coups de volant brusques pour revenir dans la              bonne voie</a:t>
            </a:r>
            <a:endParaRPr lang="en-US" sz="2500" dirty="0" smtClean="0"/>
          </a:p>
          <a:p>
            <a:pPr>
              <a:buFont typeface="Arial" pitchFamily="34" charset="0"/>
              <a:buChar char="•"/>
              <a:defRPr/>
            </a:pPr>
            <a:r>
              <a:rPr lang="fr-CA" sz="2500" dirty="0" smtClean="0"/>
              <a:t>Dette de sommeil et récupération</a:t>
            </a:r>
            <a:endParaRPr lang="en-US" sz="2500" dirty="0" smtClean="0"/>
          </a:p>
          <a:p>
            <a:pPr>
              <a:buFont typeface="Arial" pitchFamily="34" charset="0"/>
              <a:buChar char="•"/>
              <a:defRPr/>
            </a:pPr>
            <a:r>
              <a:rPr lang="fr-CA" sz="2500" dirty="0" smtClean="0"/>
              <a:t>Structure du sommeil (ex. : sommeil       paradoxal </a:t>
            </a:r>
            <a:r>
              <a:rPr lang="fr-CA" sz="2500" i="1" dirty="0" smtClean="0"/>
              <a:t>vs</a:t>
            </a:r>
            <a:r>
              <a:rPr lang="fr-CA" sz="2500" dirty="0" smtClean="0"/>
              <a:t> sommeil lent)</a:t>
            </a:r>
            <a:endParaRPr lang="en-US" sz="2500" dirty="0" smtClean="0">
              <a:solidFill>
                <a:srgbClr val="002060"/>
              </a:solidFill>
              <a:sym typeface="Wingdings" pitchFamily="2" charset="2"/>
            </a:endParaRPr>
          </a:p>
          <a:p>
            <a:pPr marL="0" indent="0">
              <a:buFont typeface="Arial" pitchFamily="34" charset="0"/>
              <a:buNone/>
              <a:defRPr/>
            </a:pPr>
            <a:endParaRPr lang="en-US" sz="1800" dirty="0" smtClean="0">
              <a:solidFill>
                <a:srgbClr val="002060"/>
              </a:solidFill>
              <a:sym typeface="Wingdings" pitchFamily="2" charset="2"/>
            </a:endParaRPr>
          </a:p>
          <a:p>
            <a:pPr>
              <a:buFont typeface="Arial" pitchFamily="34" charset="0"/>
              <a:buChar char="•"/>
              <a:defRPr/>
            </a:pPr>
            <a:endParaRPr lang="en-US" sz="1800" dirty="0" smtClean="0">
              <a:solidFill>
                <a:srgbClr val="002060"/>
              </a:solidFill>
              <a:sym typeface="Wingdings" pitchFamily="2" charset="2"/>
            </a:endParaRPr>
          </a:p>
          <a:p>
            <a:pPr>
              <a:buFont typeface="Arial" pitchFamily="34" charset="0"/>
              <a:buChar char="•"/>
              <a:defRPr/>
            </a:pPr>
            <a:endParaRPr lang="en-US" sz="2400" dirty="0" smtClean="0">
              <a:solidFill>
                <a:srgbClr val="002060"/>
              </a:solidFill>
            </a:endParaRPr>
          </a:p>
        </p:txBody>
      </p:sp>
      <p:pic>
        <p:nvPicPr>
          <p:cNvPr id="398339" name="Picture 2"/>
          <p:cNvPicPr>
            <a:picLocks noChangeAspect="1" noChangeArrowheads="1"/>
          </p:cNvPicPr>
          <p:nvPr>
            <p:custDataLst>
              <p:tags r:id="rId3"/>
            </p:custDataLst>
          </p:nvPr>
        </p:nvPicPr>
        <p:blipFill>
          <a:blip r:embed="rId6" cstate="print"/>
          <a:srcRect/>
          <a:stretch>
            <a:fillRect/>
          </a:stretch>
        </p:blipFill>
        <p:spPr bwMode="auto">
          <a:xfrm>
            <a:off x="5486400" y="2743200"/>
            <a:ext cx="3363913" cy="2409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Content Placeholder 3"/>
          <p:cNvSpPr>
            <a:spLocks noGrp="1"/>
          </p:cNvSpPr>
          <p:nvPr>
            <p:ph idx="1"/>
            <p:custDataLst>
              <p:tags r:id="rId1"/>
            </p:custDataLst>
          </p:nvPr>
        </p:nvSpPr>
        <p:spPr>
          <a:xfrm>
            <a:off x="457200" y="1600200"/>
            <a:ext cx="8229600" cy="4525963"/>
          </a:xfrm>
        </p:spPr>
        <p:txBody>
          <a:bodyPr/>
          <a:lstStyle/>
          <a:p>
            <a:r>
              <a:rPr lang="fr-CA" sz="2600" dirty="0" smtClean="0"/>
              <a:t>Fatigue interne </a:t>
            </a:r>
            <a:r>
              <a:rPr lang="fr-CA" sz="2600" i="1" dirty="0" smtClean="0"/>
              <a:t>vs</a:t>
            </a:r>
            <a:r>
              <a:rPr lang="fr-CA" sz="2600" dirty="0" smtClean="0"/>
              <a:t> fatigue liée à la tâche</a:t>
            </a:r>
            <a:endParaRPr lang="en-US" sz="2600" dirty="0" smtClean="0"/>
          </a:p>
          <a:p>
            <a:r>
              <a:rPr lang="fr-CA" sz="2600" dirty="0" smtClean="0"/>
              <a:t>Rythmes circadiens</a:t>
            </a:r>
            <a:endParaRPr lang="en-US" sz="2600" dirty="0" smtClean="0"/>
          </a:p>
          <a:p>
            <a:r>
              <a:rPr lang="fr-CA" sz="2600" dirty="0" smtClean="0"/>
              <a:t>Période d’éveil</a:t>
            </a:r>
            <a:endParaRPr lang="en-US" sz="2600" dirty="0" smtClean="0"/>
          </a:p>
          <a:p>
            <a:r>
              <a:rPr lang="fr-CA" sz="2600" dirty="0" smtClean="0"/>
              <a:t>Temps passé à la tâche</a:t>
            </a:r>
            <a:endParaRPr lang="en-US" sz="2600" dirty="0" smtClean="0"/>
          </a:p>
          <a:p>
            <a:r>
              <a:rPr lang="fr-CA" sz="2600" dirty="0" smtClean="0"/>
              <a:t>Différences individuelles en matière de sensibilité à la fatigue</a:t>
            </a:r>
            <a:endParaRPr lang="en-US" sz="2600" dirty="0" smtClean="0"/>
          </a:p>
          <a:p>
            <a:r>
              <a:rPr lang="fr-CA" sz="2600" dirty="0" smtClean="0"/>
              <a:t>Troubles du sommeil (apnée obstructive du sommeil, insomnie, etc.)</a:t>
            </a:r>
            <a:endParaRPr lang="en-US" sz="2600" dirty="0" smtClean="0"/>
          </a:p>
          <a:p>
            <a:r>
              <a:rPr lang="fr-CA" sz="2600" dirty="0" smtClean="0"/>
              <a:t>Décalage de l’horaire vers l’avant et vers l’arrière</a:t>
            </a:r>
            <a:endParaRPr lang="en-US" sz="2600" dirty="0" smtClean="0">
              <a:solidFill>
                <a:srgbClr val="800000"/>
              </a:solidFill>
              <a:sym typeface="Wingdings" pitchFamily="2" charset="2"/>
            </a:endParaRPr>
          </a:p>
          <a:p>
            <a:endParaRPr lang="en-US" sz="2800" dirty="0" smtClean="0"/>
          </a:p>
        </p:txBody>
      </p:sp>
      <p:sp>
        <p:nvSpPr>
          <p:cNvPr id="325634" name="Title 2"/>
          <p:cNvSpPr>
            <a:spLocks noGrp="1"/>
          </p:cNvSpPr>
          <p:nvPr>
            <p:ph type="title"/>
            <p:custDataLst>
              <p:tags r:id="rId2"/>
            </p:custDataLst>
          </p:nvPr>
        </p:nvSpPr>
        <p:spPr/>
        <p:txBody>
          <a:bodyPr>
            <a:normAutofit fontScale="90000"/>
          </a:bodyPr>
          <a:lstStyle/>
          <a:p>
            <a:pPr>
              <a:defRPr/>
            </a:pPr>
            <a:r>
              <a:rPr lang="fr-CA" dirty="0"/>
              <a:t>Révision : Termes et concepts </a:t>
            </a:r>
            <a:br>
              <a:rPr lang="fr-CA" dirty="0"/>
            </a:br>
            <a:r>
              <a:rPr lang="fr-CA" dirty="0"/>
              <a:t>clés </a:t>
            </a:r>
            <a:r>
              <a:rPr lang="fr-CA" dirty="0" smtClean="0"/>
              <a:t>relatifs à </a:t>
            </a:r>
            <a:r>
              <a:rPr lang="fr-CA" dirty="0"/>
              <a:t>la fatigue (2 de 2)</a:t>
            </a:r>
            <a:endParaRPr lang="en-US"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Title 1"/>
          <p:cNvSpPr>
            <a:spLocks noGrp="1"/>
          </p:cNvSpPr>
          <p:nvPr>
            <p:ph type="title"/>
            <p:custDataLst>
              <p:tags r:id="rId1"/>
            </p:custDataLst>
          </p:nvPr>
        </p:nvSpPr>
        <p:spPr/>
        <p:txBody>
          <a:bodyPr/>
          <a:lstStyle/>
          <a:p>
            <a:pPr>
              <a:lnSpc>
                <a:spcPts val="4575"/>
              </a:lnSpc>
            </a:pPr>
            <a:r>
              <a:rPr lang="fr-CA" smtClean="0"/>
              <a:t>Mythes sur la fatigue (1 de 2)</a:t>
            </a:r>
            <a:endParaRPr lang="en-US" smtClean="0"/>
          </a:p>
        </p:txBody>
      </p:sp>
      <p:sp>
        <p:nvSpPr>
          <p:cNvPr id="402434" name="Content Placeholder 2"/>
          <p:cNvSpPr>
            <a:spLocks noGrp="1"/>
          </p:cNvSpPr>
          <p:nvPr>
            <p:ph idx="1"/>
            <p:custDataLst>
              <p:tags r:id="rId2"/>
            </p:custDataLst>
          </p:nvPr>
        </p:nvSpPr>
        <p:spPr>
          <a:xfrm>
            <a:off x="457200" y="1600200"/>
            <a:ext cx="5486400" cy="4525963"/>
          </a:xfrm>
        </p:spPr>
        <p:txBody>
          <a:bodyPr/>
          <a:lstStyle/>
          <a:p>
            <a:pPr marL="514350" indent="-514350">
              <a:buFont typeface="Calibri" pitchFamily="34" charset="0"/>
              <a:buAutoNum type="arabicPeriod"/>
            </a:pPr>
            <a:r>
              <a:rPr lang="fr-CA" sz="2800" dirty="0" smtClean="0"/>
              <a:t>« Je peux m’habituer à dormir moins longtemps. »</a:t>
            </a:r>
            <a:endParaRPr lang="en-US" sz="2800" dirty="0" smtClean="0"/>
          </a:p>
          <a:p>
            <a:pPr marL="514350" indent="-514350">
              <a:buFont typeface="Calibri" pitchFamily="34" charset="0"/>
              <a:buAutoNum type="arabicPeriod"/>
            </a:pPr>
            <a:r>
              <a:rPr lang="fr-CA" sz="2800" dirty="0" smtClean="0"/>
              <a:t>« Je peux me forcer à continuer à conduire même si j’ai très sommeil. »</a:t>
            </a:r>
            <a:endParaRPr lang="en-US" sz="2800" dirty="0" smtClean="0"/>
          </a:p>
          <a:p>
            <a:pPr marL="514350" indent="-514350">
              <a:buFont typeface="Calibri" pitchFamily="34" charset="0"/>
              <a:buAutoNum type="arabicPeriod"/>
            </a:pPr>
            <a:r>
              <a:rPr lang="fr-CA" sz="2800" dirty="0" smtClean="0"/>
              <a:t>« J’ai déjà manqué de sommeil et m’en suis bien sorti. »</a:t>
            </a:r>
            <a:endParaRPr lang="en-US" sz="2800" dirty="0" smtClean="0"/>
          </a:p>
          <a:p>
            <a:pPr marL="514350" indent="-514350">
              <a:buFont typeface="Calibri" pitchFamily="34" charset="0"/>
              <a:buAutoNum type="arabicPeriod"/>
            </a:pPr>
            <a:r>
              <a:rPr lang="fr-CA" sz="2800" dirty="0" smtClean="0"/>
              <a:t>« Je suis conscient de mon état de somnolence. »</a:t>
            </a:r>
            <a:endParaRPr lang="en-US" sz="3000" dirty="0" smtClean="0"/>
          </a:p>
        </p:txBody>
      </p:sp>
      <p:pic>
        <p:nvPicPr>
          <p:cNvPr id="402435" name="Picture 2"/>
          <p:cNvPicPr>
            <a:picLocks noChangeAspect="1" noChangeArrowheads="1"/>
          </p:cNvPicPr>
          <p:nvPr>
            <p:custDataLst>
              <p:tags r:id="rId3"/>
            </p:custDataLst>
          </p:nvPr>
        </p:nvPicPr>
        <p:blipFill>
          <a:blip r:embed="rId6" cstate="print"/>
          <a:srcRect/>
          <a:stretch>
            <a:fillRect/>
          </a:stretch>
        </p:blipFill>
        <p:spPr bwMode="auto">
          <a:xfrm>
            <a:off x="6172200" y="1752600"/>
            <a:ext cx="2695575"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Title 1"/>
          <p:cNvSpPr>
            <a:spLocks noGrp="1"/>
          </p:cNvSpPr>
          <p:nvPr>
            <p:ph type="title"/>
            <p:custDataLst>
              <p:tags r:id="rId1"/>
            </p:custDataLst>
          </p:nvPr>
        </p:nvSpPr>
        <p:spPr/>
        <p:txBody>
          <a:bodyPr/>
          <a:lstStyle/>
          <a:p>
            <a:pPr>
              <a:lnSpc>
                <a:spcPts val="4575"/>
              </a:lnSpc>
            </a:pPr>
            <a:r>
              <a:rPr lang="fr-CA" smtClean="0"/>
              <a:t>Mythes sur la fatigue (2 de 2)</a:t>
            </a:r>
            <a:endParaRPr lang="en-US" smtClean="0"/>
          </a:p>
        </p:txBody>
      </p:sp>
      <p:sp>
        <p:nvSpPr>
          <p:cNvPr id="404482" name="Content Placeholder 2"/>
          <p:cNvSpPr>
            <a:spLocks noGrp="1"/>
          </p:cNvSpPr>
          <p:nvPr>
            <p:ph idx="1"/>
            <p:custDataLst>
              <p:tags r:id="rId2"/>
            </p:custDataLst>
          </p:nvPr>
        </p:nvSpPr>
        <p:spPr>
          <a:xfrm>
            <a:off x="457200" y="1600200"/>
            <a:ext cx="5562600" cy="4525963"/>
          </a:xfrm>
        </p:spPr>
        <p:txBody>
          <a:bodyPr/>
          <a:lstStyle/>
          <a:p>
            <a:pPr marL="514350" indent="-514350">
              <a:buFont typeface="Calibri" pitchFamily="34" charset="0"/>
              <a:buAutoNum type="arabicPeriod" startAt="5"/>
            </a:pPr>
            <a:r>
              <a:rPr lang="fr-CA" sz="2800" smtClean="0"/>
              <a:t>« Je pourrai toujours baisser la vitre et augmenter le son de la radio. »</a:t>
            </a:r>
            <a:endParaRPr lang="en-US" sz="2800" smtClean="0"/>
          </a:p>
          <a:p>
            <a:pPr marL="514350" indent="-514350">
              <a:buFont typeface="Calibri" pitchFamily="34" charset="0"/>
              <a:buAutoNum type="arabicPeriod" startAt="5"/>
            </a:pPr>
            <a:r>
              <a:rPr lang="fr-CA" sz="2800" smtClean="0"/>
              <a:t>« Une sieste ne fera qu’empirer les choses. »</a:t>
            </a:r>
            <a:endParaRPr lang="en-US" sz="2800" smtClean="0"/>
          </a:p>
          <a:p>
            <a:pPr marL="514350" indent="-514350">
              <a:buFont typeface="Calibri" pitchFamily="34" charset="0"/>
              <a:buAutoNum type="arabicPeriod" startAt="5"/>
            </a:pPr>
            <a:r>
              <a:rPr lang="fr-CA" sz="2800" smtClean="0"/>
              <a:t>« L’alcool m’aide à m’endormir. »</a:t>
            </a:r>
            <a:endParaRPr lang="en-US" sz="2800" smtClean="0"/>
          </a:p>
          <a:p>
            <a:pPr marL="514350" indent="-514350">
              <a:buFont typeface="Calibri" pitchFamily="34" charset="0"/>
              <a:buAutoNum type="arabicPeriod" startAt="5"/>
            </a:pPr>
            <a:r>
              <a:rPr lang="fr-CA" sz="2800" smtClean="0"/>
              <a:t>« Gérer la fatigue au volant est facile. »</a:t>
            </a:r>
            <a:endParaRPr lang="en-US" sz="2800" smtClean="0"/>
          </a:p>
        </p:txBody>
      </p:sp>
      <p:pic>
        <p:nvPicPr>
          <p:cNvPr id="404483" name="Picture 2"/>
          <p:cNvPicPr>
            <a:picLocks noChangeAspect="1" noChangeArrowheads="1"/>
          </p:cNvPicPr>
          <p:nvPr>
            <p:custDataLst>
              <p:tags r:id="rId3"/>
            </p:custDataLst>
          </p:nvPr>
        </p:nvPicPr>
        <p:blipFill>
          <a:blip r:embed="rId6" cstate="print"/>
          <a:srcRect/>
          <a:stretch>
            <a:fillRect/>
          </a:stretch>
        </p:blipFill>
        <p:spPr bwMode="auto">
          <a:xfrm>
            <a:off x="6172200" y="1752600"/>
            <a:ext cx="2695575"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Title 1"/>
          <p:cNvSpPr>
            <a:spLocks noGrp="1"/>
          </p:cNvSpPr>
          <p:nvPr>
            <p:ph type="title"/>
            <p:custDataLst>
              <p:tags r:id="rId1"/>
            </p:custDataLst>
          </p:nvPr>
        </p:nvSpPr>
        <p:spPr/>
        <p:txBody>
          <a:bodyPr/>
          <a:lstStyle/>
          <a:p>
            <a:pPr>
              <a:lnSpc>
                <a:spcPts val="4575"/>
              </a:lnSpc>
            </a:pPr>
            <a:r>
              <a:rPr lang="fr-CA" smtClean="0"/>
              <a:t>Saine gestion de la fatigue (1 de 2)</a:t>
            </a:r>
            <a:endParaRPr lang="en-US" smtClean="0"/>
          </a:p>
        </p:txBody>
      </p:sp>
      <p:sp>
        <p:nvSpPr>
          <p:cNvPr id="3" name="Content Placeholder 2"/>
          <p:cNvSpPr>
            <a:spLocks noGrp="1"/>
          </p:cNvSpPr>
          <p:nvPr>
            <p:ph idx="1"/>
            <p:custDataLst>
              <p:tags r:id="rId2"/>
            </p:custDataLst>
          </p:nvPr>
        </p:nvSpPr>
        <p:spPr>
          <a:xfrm>
            <a:off x="457200" y="1600200"/>
            <a:ext cx="8229600" cy="4800600"/>
          </a:xfrm>
        </p:spPr>
        <p:txBody>
          <a:bodyPr rtlCol="0">
            <a:normAutofit fontScale="85000" lnSpcReduction="10000"/>
          </a:bodyPr>
          <a:lstStyle/>
          <a:p>
            <a:pPr>
              <a:buFont typeface="Arial" pitchFamily="34" charset="0"/>
              <a:buChar char="•"/>
              <a:defRPr/>
            </a:pPr>
            <a:r>
              <a:rPr lang="fr-CA" dirty="0" smtClean="0"/>
              <a:t>Attachez de l’importance à la vigilance et au bien-être.</a:t>
            </a:r>
            <a:endParaRPr lang="en-US" dirty="0" smtClean="0"/>
          </a:p>
          <a:p>
            <a:pPr>
              <a:buFont typeface="Arial" pitchFamily="34" charset="0"/>
              <a:buChar char="•"/>
              <a:defRPr/>
            </a:pPr>
            <a:r>
              <a:rPr lang="fr-CA" dirty="0" smtClean="0"/>
              <a:t>Considérez le sommeil comme un élément clé de votre travail de conducteur professionnel.</a:t>
            </a:r>
            <a:endParaRPr lang="en-US" dirty="0" smtClean="0"/>
          </a:p>
          <a:p>
            <a:pPr>
              <a:buFont typeface="Arial" pitchFamily="34" charset="0"/>
              <a:buChar char="•"/>
              <a:defRPr/>
            </a:pPr>
            <a:r>
              <a:rPr lang="fr-CA" dirty="0" smtClean="0"/>
              <a:t>Soyez conscient des facteurs de fatigue qui vous affectent.</a:t>
            </a:r>
            <a:endParaRPr lang="en-US" dirty="0" smtClean="0"/>
          </a:p>
          <a:p>
            <a:pPr>
              <a:buFont typeface="Arial" pitchFamily="34" charset="0"/>
              <a:buChar char="•"/>
              <a:defRPr/>
            </a:pPr>
            <a:r>
              <a:rPr lang="fr-CA" dirty="0" err="1" smtClean="0"/>
              <a:t>Autoévaluez</a:t>
            </a:r>
            <a:r>
              <a:rPr lang="fr-CA" dirty="0" smtClean="0"/>
              <a:t> votre niveau de fatigue à partir de signes </a:t>
            </a:r>
            <a:r>
              <a:rPr lang="fr-CA" i="1" dirty="0" smtClean="0"/>
              <a:t>objectifs</a:t>
            </a:r>
            <a:r>
              <a:rPr lang="fr-CA" dirty="0" smtClean="0"/>
              <a:t>.</a:t>
            </a:r>
            <a:endParaRPr lang="en-US" dirty="0" smtClean="0"/>
          </a:p>
          <a:p>
            <a:pPr>
              <a:buFont typeface="Arial" pitchFamily="34" charset="0"/>
              <a:buChar char="•"/>
              <a:defRPr/>
            </a:pPr>
            <a:r>
              <a:rPr lang="fr-CA" dirty="0" smtClean="0"/>
              <a:t>En matière de sommeil, essayez d’être en harmonie avec vos rythmes circadiens et non de leur résister.</a:t>
            </a:r>
            <a:endParaRPr lang="en-US" dirty="0" smtClean="0"/>
          </a:p>
          <a:p>
            <a:pPr>
              <a:buFont typeface="Arial" pitchFamily="34" charset="0"/>
              <a:buChar char="•"/>
              <a:defRPr/>
            </a:pPr>
            <a:r>
              <a:rPr lang="fr-CA" dirty="0" smtClean="0"/>
              <a:t>Utilisez la noirceur et la lumière comme aides à la gestion de la fatigue.</a:t>
            </a:r>
            <a:endParaRPr lang="en-US" dirty="0" smtClean="0"/>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Title 1"/>
          <p:cNvSpPr>
            <a:spLocks noGrp="1"/>
          </p:cNvSpPr>
          <p:nvPr>
            <p:ph type="title"/>
            <p:custDataLst>
              <p:tags r:id="rId1"/>
            </p:custDataLst>
          </p:nvPr>
        </p:nvSpPr>
        <p:spPr/>
        <p:txBody>
          <a:bodyPr/>
          <a:lstStyle/>
          <a:p>
            <a:pPr>
              <a:lnSpc>
                <a:spcPts val="4575"/>
              </a:lnSpc>
            </a:pPr>
            <a:r>
              <a:rPr lang="fr-CA" smtClean="0"/>
              <a:t>Saine gestion de la fatigue (2 de 2)</a:t>
            </a:r>
            <a:endParaRPr lang="en-US" smtClean="0"/>
          </a:p>
        </p:txBody>
      </p:sp>
      <p:sp>
        <p:nvSpPr>
          <p:cNvPr id="408578" name="Content Placeholder 2"/>
          <p:cNvSpPr>
            <a:spLocks noGrp="1"/>
          </p:cNvSpPr>
          <p:nvPr>
            <p:ph idx="1"/>
            <p:custDataLst>
              <p:tags r:id="rId2"/>
            </p:custDataLst>
          </p:nvPr>
        </p:nvSpPr>
        <p:spPr>
          <a:xfrm>
            <a:off x="457200" y="1600200"/>
            <a:ext cx="8229600" cy="4525963"/>
          </a:xfrm>
        </p:spPr>
        <p:txBody>
          <a:bodyPr/>
          <a:lstStyle/>
          <a:p>
            <a:r>
              <a:rPr lang="fr-CA" sz="2400" dirty="0" smtClean="0"/>
              <a:t>Demandez un dépistage de l’AOS si vous présentez des facteurs de risque. </a:t>
            </a:r>
            <a:endParaRPr lang="en-US" sz="2400" dirty="0" smtClean="0"/>
          </a:p>
          <a:p>
            <a:r>
              <a:rPr lang="fr-CA" sz="2400" dirty="0" smtClean="0"/>
              <a:t>Cultivez les cinq piliers du bien-être.</a:t>
            </a:r>
            <a:endParaRPr lang="en-US" sz="2400" dirty="0" smtClean="0"/>
          </a:p>
          <a:p>
            <a:r>
              <a:rPr lang="fr-CA" sz="2400" dirty="0" smtClean="0"/>
              <a:t>Consommez de la caféine avec discernement.</a:t>
            </a:r>
            <a:endParaRPr lang="en-US" sz="2400" dirty="0" smtClean="0"/>
          </a:p>
          <a:p>
            <a:r>
              <a:rPr lang="fr-CA" sz="2400" dirty="0" smtClean="0"/>
              <a:t>Soyez prudent dans l’utilisation des autres stimulants. </a:t>
            </a:r>
            <a:endParaRPr lang="en-US" sz="2400" dirty="0" smtClean="0"/>
          </a:p>
          <a:p>
            <a:r>
              <a:rPr lang="fr-CA" sz="2400" dirty="0" smtClean="0"/>
              <a:t>Prenez des pauses, surtout avec des siestes.</a:t>
            </a:r>
            <a:endParaRPr lang="en-US" sz="2400" dirty="0" smtClean="0"/>
          </a:p>
          <a:p>
            <a:r>
              <a:rPr lang="fr-CA" sz="2400" dirty="0" smtClean="0"/>
              <a:t>Observez la réglementation sur les heures de service (HDS).</a:t>
            </a:r>
            <a:endParaRPr lang="en-US" sz="2400" dirty="0" smtClean="0"/>
          </a:p>
          <a:p>
            <a:r>
              <a:rPr lang="fr-CA" sz="2400" dirty="0" smtClean="0"/>
              <a:t>Attachez votre ceinture de sécurité!</a:t>
            </a:r>
            <a:endParaRPr lang="en-US" sz="2400" dirty="0" smtClean="0"/>
          </a:p>
          <a:p>
            <a:endParaRPr lang="en-US" sz="2400" dirty="0" smtClean="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Title 1"/>
          <p:cNvSpPr>
            <a:spLocks noGrp="1"/>
          </p:cNvSpPr>
          <p:nvPr>
            <p:ph type="title"/>
            <p:custDataLst>
              <p:tags r:id="rId1"/>
            </p:custDataLst>
          </p:nvPr>
        </p:nvSpPr>
        <p:spPr/>
        <p:txBody>
          <a:bodyPr/>
          <a:lstStyle/>
          <a:p>
            <a:pPr>
              <a:lnSpc>
                <a:spcPts val="4575"/>
              </a:lnSpc>
            </a:pPr>
            <a:r>
              <a:rPr lang="fr-CA" sz="5200" smtClean="0"/>
              <a:t>Mauvaise gestion de la fatigue</a:t>
            </a:r>
            <a:endParaRPr lang="en-US" sz="5200" smtClean="0"/>
          </a:p>
        </p:txBody>
      </p:sp>
      <p:sp>
        <p:nvSpPr>
          <p:cNvPr id="3" name="Content Placeholder 2"/>
          <p:cNvSpPr>
            <a:spLocks noGrp="1"/>
          </p:cNvSpPr>
          <p:nvPr>
            <p:ph idx="1"/>
            <p:custDataLst>
              <p:tags r:id="rId2"/>
            </p:custDataLst>
          </p:nvPr>
        </p:nvSpPr>
        <p:spPr>
          <a:xfrm>
            <a:off x="457200" y="1600200"/>
            <a:ext cx="5791200" cy="4953000"/>
          </a:xfrm>
        </p:spPr>
        <p:txBody>
          <a:bodyPr rtlCol="0">
            <a:normAutofit fontScale="85000" lnSpcReduction="20000"/>
          </a:bodyPr>
          <a:lstStyle/>
          <a:p>
            <a:pPr>
              <a:buFont typeface="Arial" pitchFamily="34" charset="0"/>
              <a:buChar char="•"/>
              <a:defRPr/>
            </a:pPr>
            <a:r>
              <a:rPr lang="fr-CA" dirty="0" smtClean="0"/>
              <a:t>Ignorer les signes de fatigue.</a:t>
            </a:r>
            <a:endParaRPr lang="en-US" dirty="0" smtClean="0"/>
          </a:p>
          <a:p>
            <a:pPr>
              <a:buFont typeface="Arial" pitchFamily="34" charset="0"/>
              <a:buChar char="•"/>
              <a:defRPr/>
            </a:pPr>
            <a:r>
              <a:rPr lang="fr-CA" dirty="0" smtClean="0"/>
              <a:t>Consommer trop de caféine.</a:t>
            </a:r>
            <a:endParaRPr lang="en-US" dirty="0" smtClean="0"/>
          </a:p>
          <a:p>
            <a:pPr>
              <a:buFont typeface="Arial" pitchFamily="34" charset="0"/>
              <a:buChar char="•"/>
              <a:defRPr/>
            </a:pPr>
            <a:r>
              <a:rPr lang="fr-CA" dirty="0" smtClean="0"/>
              <a:t>Prendre de l’alcool pour s’aider à dormir.</a:t>
            </a:r>
            <a:endParaRPr lang="en-US" dirty="0" smtClean="0"/>
          </a:p>
          <a:p>
            <a:pPr>
              <a:buFont typeface="Arial" pitchFamily="34" charset="0"/>
              <a:buChar char="•"/>
              <a:defRPr/>
            </a:pPr>
            <a:r>
              <a:rPr lang="fr-CA" dirty="0" smtClean="0"/>
              <a:t>Prendre un repas copieux avant de conduire.</a:t>
            </a:r>
            <a:endParaRPr lang="en-US" dirty="0" smtClean="0"/>
          </a:p>
          <a:p>
            <a:pPr>
              <a:buFont typeface="Arial" pitchFamily="34" charset="0"/>
              <a:buChar char="•"/>
              <a:defRPr/>
            </a:pPr>
            <a:r>
              <a:rPr lang="fr-CA" dirty="0" smtClean="0"/>
              <a:t>Décaler son horaire vers l’arrière (lorsqu’on peut l’éviter).</a:t>
            </a:r>
            <a:endParaRPr lang="en-US" dirty="0" smtClean="0"/>
          </a:p>
          <a:p>
            <a:pPr>
              <a:buFont typeface="Arial" pitchFamily="34" charset="0"/>
              <a:buChar char="•"/>
              <a:defRPr/>
            </a:pPr>
            <a:r>
              <a:rPr lang="fr-CA" dirty="0" smtClean="0"/>
              <a:t>Faire des exercices intenses juste avant d’aller dormir.</a:t>
            </a:r>
            <a:endParaRPr lang="en-US" dirty="0" smtClean="0"/>
          </a:p>
          <a:p>
            <a:pPr>
              <a:buFont typeface="Arial" pitchFamily="34" charset="0"/>
              <a:buChar char="•"/>
              <a:defRPr/>
            </a:pPr>
            <a:r>
              <a:rPr lang="fr-CA" dirty="0" smtClean="0"/>
              <a:t>Accumuler une dette de sommeil.</a:t>
            </a:r>
            <a:endParaRPr lang="en-US" dirty="0" smtClean="0"/>
          </a:p>
          <a:p>
            <a:pPr>
              <a:buFont typeface="Arial" pitchFamily="34" charset="0"/>
              <a:buChar char="•"/>
              <a:defRPr/>
            </a:pPr>
            <a:r>
              <a:rPr lang="fr-CA" dirty="0" smtClean="0"/>
              <a:t>Utiliser son réveil les fins de semaine.</a:t>
            </a:r>
            <a:endParaRPr lang="en-US" dirty="0"/>
          </a:p>
        </p:txBody>
      </p:sp>
      <p:pic>
        <p:nvPicPr>
          <p:cNvPr id="410627" name="Picture 2"/>
          <p:cNvPicPr>
            <a:picLocks noChangeAspect="1" noChangeArrowheads="1"/>
          </p:cNvPicPr>
          <p:nvPr>
            <p:custDataLst>
              <p:tags r:id="rId3"/>
            </p:custDataLst>
          </p:nvPr>
        </p:nvPicPr>
        <p:blipFill>
          <a:blip r:embed="rId6" cstate="print"/>
          <a:srcRect/>
          <a:stretch>
            <a:fillRect/>
          </a:stretch>
        </p:blipFill>
        <p:spPr bwMode="auto">
          <a:xfrm>
            <a:off x="6553200" y="2057400"/>
            <a:ext cx="2370138"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6562" name="Title 1"/>
          <p:cNvSpPr>
            <a:spLocks noGrp="1"/>
          </p:cNvSpPr>
          <p:nvPr>
            <p:ph type="title"/>
            <p:custDataLst>
              <p:tags r:id="rId1"/>
            </p:custDataLst>
          </p:nvPr>
        </p:nvSpPr>
        <p:spPr/>
        <p:txBody>
          <a:bodyPr/>
          <a:lstStyle/>
          <a:p>
            <a:pPr>
              <a:lnSpc>
                <a:spcPts val="4575"/>
              </a:lnSpc>
            </a:pPr>
            <a:r>
              <a:rPr lang="fr-CA" smtClean="0"/>
              <a:t>Avantages de la formation sur le Web</a:t>
            </a:r>
            <a:endParaRPr lang="en-US" smtClean="0"/>
          </a:p>
        </p:txBody>
      </p:sp>
      <p:sp>
        <p:nvSpPr>
          <p:cNvPr id="3" name="Content Placeholder 2"/>
          <p:cNvSpPr>
            <a:spLocks noGrp="1"/>
          </p:cNvSpPr>
          <p:nvPr>
            <p:ph idx="1"/>
            <p:custDataLst>
              <p:tags r:id="rId2"/>
            </p:custDataLst>
          </p:nvPr>
        </p:nvSpPr>
        <p:spPr>
          <a:xfrm>
            <a:off x="457200" y="1654175"/>
            <a:ext cx="5410200" cy="4525963"/>
          </a:xfrm>
        </p:spPr>
        <p:txBody>
          <a:bodyPr rtlCol="0">
            <a:normAutofit fontScale="92500" lnSpcReduction="20000"/>
          </a:bodyPr>
          <a:lstStyle/>
          <a:p>
            <a:pPr>
              <a:buFont typeface="Arial" pitchFamily="34" charset="0"/>
              <a:buChar char="•"/>
              <a:defRPr/>
            </a:pPr>
            <a:r>
              <a:rPr lang="fr-CA" sz="2800" dirty="0" smtClean="0"/>
              <a:t>Facile </a:t>
            </a:r>
            <a:r>
              <a:rPr lang="fr-CA" sz="2800" dirty="0"/>
              <a:t>d’accès</a:t>
            </a:r>
            <a:endParaRPr lang="en-US" sz="2800" dirty="0"/>
          </a:p>
          <a:p>
            <a:pPr>
              <a:buFont typeface="Arial" pitchFamily="34" charset="0"/>
              <a:buChar char="•"/>
              <a:defRPr/>
            </a:pPr>
            <a:r>
              <a:rPr lang="fr-CA" sz="2800" dirty="0"/>
              <a:t>Pratique et flexible pour les </a:t>
            </a:r>
            <a:r>
              <a:rPr lang="fr-CA" sz="2800" dirty="0" smtClean="0"/>
              <a:t>apprenants</a:t>
            </a:r>
            <a:endParaRPr lang="en-US" sz="2800" dirty="0"/>
          </a:p>
          <a:p>
            <a:pPr>
              <a:buFont typeface="Arial" pitchFamily="34" charset="0"/>
              <a:buChar char="•"/>
              <a:defRPr/>
            </a:pPr>
            <a:r>
              <a:rPr lang="fr-CA" sz="2800" dirty="0" smtClean="0"/>
              <a:t>Interactive </a:t>
            </a:r>
            <a:r>
              <a:rPr lang="fr-CA" sz="2800" dirty="0"/>
              <a:t>et motivante</a:t>
            </a:r>
            <a:endParaRPr lang="en-US" sz="2800" dirty="0"/>
          </a:p>
          <a:p>
            <a:pPr>
              <a:buFont typeface="Arial" pitchFamily="34" charset="0"/>
              <a:buChar char="•"/>
              <a:defRPr/>
            </a:pPr>
            <a:r>
              <a:rPr lang="fr-CA" sz="2800" dirty="0" smtClean="0"/>
              <a:t>Plus rapide</a:t>
            </a:r>
            <a:endParaRPr lang="en-US" sz="2800" dirty="0"/>
          </a:p>
          <a:p>
            <a:pPr>
              <a:buFont typeface="Arial" pitchFamily="34" charset="0"/>
              <a:buChar char="•"/>
              <a:defRPr/>
            </a:pPr>
            <a:r>
              <a:rPr lang="fr-CA" sz="2800" dirty="0"/>
              <a:t>Standardisée</a:t>
            </a:r>
            <a:endParaRPr lang="en-US" sz="2800" dirty="0"/>
          </a:p>
          <a:p>
            <a:pPr>
              <a:buFont typeface="Arial" pitchFamily="34" charset="0"/>
              <a:buChar char="•"/>
              <a:defRPr/>
            </a:pPr>
            <a:r>
              <a:rPr lang="fr-CA" sz="2800" dirty="0" smtClean="0"/>
              <a:t>Permet des économies </a:t>
            </a:r>
            <a:r>
              <a:rPr lang="fr-CA" sz="2800" dirty="0"/>
              <a:t>d’échelle</a:t>
            </a:r>
            <a:endParaRPr lang="en-US" sz="2800" dirty="0"/>
          </a:p>
          <a:p>
            <a:pPr>
              <a:buFont typeface="Arial" pitchFamily="34" charset="0"/>
              <a:buChar char="•"/>
              <a:defRPr/>
            </a:pPr>
            <a:r>
              <a:rPr lang="fr-CA" sz="2800" dirty="0" smtClean="0"/>
              <a:t>Facilite le suivi </a:t>
            </a:r>
            <a:r>
              <a:rPr lang="fr-CA" sz="2800" dirty="0"/>
              <a:t>des performances du </a:t>
            </a:r>
            <a:r>
              <a:rPr lang="fr-CA" sz="2800" dirty="0" smtClean="0"/>
              <a:t>participant</a:t>
            </a:r>
            <a:endParaRPr lang="en-US" sz="2800" dirty="0"/>
          </a:p>
          <a:p>
            <a:pPr>
              <a:buFont typeface="Arial" pitchFamily="34" charset="0"/>
              <a:buChar char="•"/>
              <a:defRPr/>
            </a:pPr>
            <a:r>
              <a:rPr lang="fr-CA" sz="2800" dirty="0" smtClean="0"/>
              <a:t>Facilite la tenue </a:t>
            </a:r>
            <a:r>
              <a:rPr lang="fr-CA" sz="2800" dirty="0"/>
              <a:t>des dossiers de </a:t>
            </a:r>
            <a:r>
              <a:rPr lang="fr-CA" sz="2800" dirty="0" smtClean="0"/>
              <a:t>l’entreprise</a:t>
            </a:r>
            <a:endParaRPr lang="en-US" sz="2800" dirty="0"/>
          </a:p>
        </p:txBody>
      </p:sp>
      <p:pic>
        <p:nvPicPr>
          <p:cNvPr id="66564" name="Picture 2"/>
          <p:cNvPicPr>
            <a:picLocks noChangeAspect="1" noChangeArrowheads="1"/>
          </p:cNvPicPr>
          <p:nvPr>
            <p:custDataLst>
              <p:tags r:id="rId3"/>
            </p:custDataLst>
          </p:nvPr>
        </p:nvPicPr>
        <p:blipFill>
          <a:blip r:embed="rId6" cstate="print"/>
          <a:srcRect/>
          <a:stretch>
            <a:fillRect/>
          </a:stretch>
        </p:blipFill>
        <p:spPr bwMode="auto">
          <a:xfrm>
            <a:off x="6324600" y="1828800"/>
            <a:ext cx="2695575"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Title 1"/>
          <p:cNvSpPr>
            <a:spLocks noGrp="1"/>
          </p:cNvSpPr>
          <p:nvPr>
            <p:ph type="title"/>
            <p:custDataLst>
              <p:tags r:id="rId1"/>
            </p:custDataLst>
          </p:nvPr>
        </p:nvSpPr>
        <p:spPr/>
        <p:txBody>
          <a:bodyPr/>
          <a:lstStyle/>
          <a:p>
            <a:pPr>
              <a:lnSpc>
                <a:spcPts val="4575"/>
              </a:lnSpc>
            </a:pPr>
            <a:r>
              <a:rPr lang="fr-CA" sz="3600" smtClean="0"/>
              <a:t>Leçon 3 : Évaluation des acquis</a:t>
            </a:r>
            <a:endParaRPr lang="en-US" sz="3600" smtClean="0"/>
          </a:p>
        </p:txBody>
      </p:sp>
      <p:sp>
        <p:nvSpPr>
          <p:cNvPr id="412674" name="Content Placeholder 2"/>
          <p:cNvSpPr>
            <a:spLocks noGrp="1"/>
          </p:cNvSpPr>
          <p:nvPr>
            <p:ph idx="1"/>
            <p:custDataLst>
              <p:tags r:id="rId2"/>
            </p:custDataLst>
          </p:nvPr>
        </p:nvSpPr>
        <p:spPr/>
        <p:txBody>
          <a:bodyPr/>
          <a:lstStyle/>
          <a:p>
            <a:pPr marL="514350" indent="-514350">
              <a:buFont typeface="Calibri" pitchFamily="34" charset="0"/>
              <a:buAutoNum type="arabicPeriod"/>
            </a:pPr>
            <a:r>
              <a:rPr lang="fr-CA" dirty="0" smtClean="0"/>
              <a:t>Un sondage auprès des conducteurs de véhicules lourds a révélé que leur principale préoccupation de santé est :</a:t>
            </a:r>
            <a:endParaRPr lang="en-US" sz="2800" dirty="0" smtClean="0"/>
          </a:p>
          <a:p>
            <a:pPr marL="971550" lvl="1" indent="-514350">
              <a:buFont typeface="Calibri" pitchFamily="34" charset="0"/>
              <a:buAutoNum type="alphaLcParenR"/>
            </a:pPr>
            <a:r>
              <a:rPr lang="fr-CA" dirty="0" smtClean="0"/>
              <a:t>la difficulté de trouver des aliments sains sur la route.</a:t>
            </a:r>
            <a:endParaRPr lang="en-US" sz="2400" dirty="0" smtClean="0"/>
          </a:p>
          <a:p>
            <a:pPr marL="971550" lvl="1" indent="-514350">
              <a:buFont typeface="Calibri" pitchFamily="34" charset="0"/>
              <a:buAutoNum type="alphaLcParenR"/>
            </a:pPr>
            <a:r>
              <a:rPr lang="fr-CA" dirty="0" smtClean="0"/>
              <a:t>l’effort physique excessif.</a:t>
            </a:r>
            <a:endParaRPr lang="en-US" sz="2400" dirty="0" smtClean="0"/>
          </a:p>
          <a:p>
            <a:pPr marL="971550" lvl="1" indent="-514350">
              <a:buFont typeface="Calibri" pitchFamily="34" charset="0"/>
              <a:buAutoNum type="alphaLcParenR"/>
            </a:pPr>
            <a:r>
              <a:rPr lang="fr-CA" dirty="0" smtClean="0"/>
              <a:t>arrêter de fumer.</a:t>
            </a:r>
            <a:endParaRPr lang="en-US" sz="2400" dirty="0" smtClean="0"/>
          </a:p>
          <a:p>
            <a:pPr marL="971550" lvl="1" indent="-514350">
              <a:buFont typeface="Calibri" pitchFamily="34" charset="0"/>
              <a:buAutoNum type="alphaLcParenR"/>
            </a:pPr>
            <a:r>
              <a:rPr lang="fr-CA" dirty="0" smtClean="0"/>
              <a:t>le manque de temps passé en famille.</a:t>
            </a:r>
            <a:endParaRPr lang="en-US" sz="2400" dirty="0" smtClean="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Title 1"/>
          <p:cNvSpPr>
            <a:spLocks noGrp="1"/>
          </p:cNvSpPr>
          <p:nvPr>
            <p:ph type="title"/>
            <p:custDataLst>
              <p:tags r:id="rId1"/>
            </p:custDataLst>
          </p:nvPr>
        </p:nvSpPr>
        <p:spPr/>
        <p:txBody>
          <a:bodyPr/>
          <a:lstStyle/>
          <a:p>
            <a:pPr>
              <a:lnSpc>
                <a:spcPts val="4575"/>
              </a:lnSpc>
            </a:pPr>
            <a:r>
              <a:rPr lang="fr-CA" sz="3600" smtClean="0"/>
              <a:t>Leçon 3 : Évaluation des acquis (suite)</a:t>
            </a:r>
            <a:endParaRPr lang="en-US" sz="3600" smtClean="0"/>
          </a:p>
        </p:txBody>
      </p:sp>
      <p:sp>
        <p:nvSpPr>
          <p:cNvPr id="3" name="Content Placeholder 2"/>
          <p:cNvSpPr>
            <a:spLocks noGrp="1"/>
          </p:cNvSpPr>
          <p:nvPr>
            <p:ph idx="1"/>
            <p:custDataLst>
              <p:tags r:id="rId2"/>
            </p:custDataLst>
          </p:nvPr>
        </p:nvSpPr>
        <p:spPr/>
        <p:txBody>
          <a:bodyPr rtlCol="0">
            <a:normAutofit/>
          </a:bodyPr>
          <a:lstStyle/>
          <a:p>
            <a:pPr marL="514350" indent="-514350">
              <a:buFont typeface="+mj-lt"/>
              <a:buAutoNum type="arabicPeriod" startAt="2"/>
              <a:defRPr/>
            </a:pPr>
            <a:r>
              <a:rPr lang="fr-CA" dirty="0"/>
              <a:t>Parmi les stratégies suivantes, </a:t>
            </a:r>
            <a:r>
              <a:rPr lang="fr-CA" dirty="0" smtClean="0"/>
              <a:t>quelle </a:t>
            </a:r>
            <a:r>
              <a:rPr lang="fr-CA" dirty="0"/>
              <a:t>est </a:t>
            </a:r>
            <a:r>
              <a:rPr lang="fr-CA" b="1" dirty="0"/>
              <a:t>la moins</a:t>
            </a:r>
            <a:r>
              <a:rPr lang="fr-CA" dirty="0"/>
              <a:t> efficace pour prévenir la fatigue à </a:t>
            </a:r>
            <a:r>
              <a:rPr lang="fr-CA" dirty="0" smtClean="0"/>
              <a:t>court terme lors </a:t>
            </a:r>
            <a:r>
              <a:rPr lang="fr-CA" dirty="0"/>
              <a:t>d’un voyage?</a:t>
            </a:r>
            <a:endParaRPr lang="en-US" sz="2800" dirty="0"/>
          </a:p>
          <a:p>
            <a:pPr marL="971550" lvl="1" indent="-514350">
              <a:buFont typeface="+mj-lt"/>
              <a:buAutoNum type="alphaLcParenR"/>
              <a:defRPr/>
            </a:pPr>
            <a:r>
              <a:rPr lang="fr-CA" dirty="0"/>
              <a:t>Boire du café </a:t>
            </a:r>
            <a:r>
              <a:rPr lang="fr-CA" dirty="0" smtClean="0"/>
              <a:t>par </a:t>
            </a:r>
            <a:r>
              <a:rPr lang="fr-CA" dirty="0"/>
              <a:t>petites </a:t>
            </a:r>
            <a:r>
              <a:rPr lang="fr-CA" dirty="0" smtClean="0"/>
              <a:t>gorgées.</a:t>
            </a:r>
            <a:endParaRPr lang="en-US" sz="2400" dirty="0"/>
          </a:p>
          <a:p>
            <a:pPr marL="971550" lvl="1" indent="-514350">
              <a:buFont typeface="+mj-lt"/>
              <a:buAutoNum type="alphaLcParenR"/>
              <a:defRPr/>
            </a:pPr>
            <a:r>
              <a:rPr lang="fr-CA" dirty="0"/>
              <a:t>Utiliser le régulateur de vitesse et bouger les </a:t>
            </a:r>
            <a:r>
              <a:rPr lang="fr-CA" dirty="0" smtClean="0"/>
              <a:t>pieds.</a:t>
            </a:r>
            <a:endParaRPr lang="en-US" sz="2400" dirty="0"/>
          </a:p>
          <a:p>
            <a:pPr marL="971550" lvl="1" indent="-514350">
              <a:buFont typeface="+mj-lt"/>
              <a:buAutoNum type="alphaLcParenR"/>
              <a:defRPr/>
            </a:pPr>
            <a:r>
              <a:rPr lang="fr-CA" dirty="0"/>
              <a:t>Augmenter le volume de la </a:t>
            </a:r>
            <a:r>
              <a:rPr lang="fr-CA" dirty="0" smtClean="0"/>
              <a:t>radio.</a:t>
            </a:r>
            <a:endParaRPr lang="en-US" sz="2400" dirty="0"/>
          </a:p>
          <a:p>
            <a:pPr marL="971550" lvl="1" indent="-514350">
              <a:buFont typeface="+mj-lt"/>
              <a:buAutoNum type="alphaLcParenR"/>
              <a:defRPr/>
            </a:pPr>
            <a:r>
              <a:rPr lang="fr-CA" dirty="0"/>
              <a:t>Faire une sieste.</a:t>
            </a:r>
            <a:endParaRPr lang="en-US" sz="2400" dirty="0"/>
          </a:p>
          <a:p>
            <a:pPr marL="0" indent="0"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Title 1"/>
          <p:cNvSpPr>
            <a:spLocks noGrp="1"/>
          </p:cNvSpPr>
          <p:nvPr>
            <p:ph type="title"/>
            <p:custDataLst>
              <p:tags r:id="rId1"/>
            </p:custDataLst>
          </p:nvPr>
        </p:nvSpPr>
        <p:spPr/>
        <p:txBody>
          <a:bodyPr/>
          <a:lstStyle/>
          <a:p>
            <a:pPr>
              <a:lnSpc>
                <a:spcPts val="4575"/>
              </a:lnSpc>
            </a:pPr>
            <a:r>
              <a:rPr lang="fr-CA" sz="3600" smtClean="0"/>
              <a:t>Leçon 3 : Évaluation des acquis (suite)</a:t>
            </a:r>
            <a:endParaRPr lang="en-US" sz="3600" smtClean="0"/>
          </a:p>
        </p:txBody>
      </p:sp>
      <p:sp>
        <p:nvSpPr>
          <p:cNvPr id="3" name="Content Placeholder 2"/>
          <p:cNvSpPr>
            <a:spLocks noGrp="1"/>
          </p:cNvSpPr>
          <p:nvPr>
            <p:ph idx="1"/>
            <p:custDataLst>
              <p:tags r:id="rId2"/>
            </p:custDataLst>
          </p:nvPr>
        </p:nvSpPr>
        <p:spPr/>
        <p:txBody>
          <a:bodyPr rtlCol="0">
            <a:normAutofit fontScale="92500" lnSpcReduction="10000"/>
          </a:bodyPr>
          <a:lstStyle/>
          <a:p>
            <a:pPr marL="514350" indent="-514350">
              <a:buFont typeface="+mj-lt"/>
              <a:buAutoNum type="arabicPeriod" startAt="3"/>
              <a:defRPr/>
            </a:pPr>
            <a:r>
              <a:rPr lang="fr-CA" dirty="0"/>
              <a:t>Qu’est-ce qui est vrai au sujet des règles sur les </a:t>
            </a:r>
            <a:r>
              <a:rPr lang="fr-CA" dirty="0" smtClean="0"/>
              <a:t>heures de service (HDS)?</a:t>
            </a:r>
            <a:endParaRPr lang="en-US" sz="2800" dirty="0"/>
          </a:p>
          <a:p>
            <a:pPr marL="971550" lvl="1" indent="-514350">
              <a:buFont typeface="+mj-lt"/>
              <a:buAutoNum type="alphaLcParenR"/>
              <a:defRPr/>
            </a:pPr>
            <a:r>
              <a:rPr lang="fr-CA" dirty="0" smtClean="0"/>
              <a:t>Le respect des </a:t>
            </a:r>
            <a:r>
              <a:rPr lang="fr-CA" dirty="0"/>
              <a:t>règles sur les HDS </a:t>
            </a:r>
            <a:r>
              <a:rPr lang="fr-CA" dirty="0" smtClean="0"/>
              <a:t>garantit la </a:t>
            </a:r>
            <a:r>
              <a:rPr lang="fr-CA" dirty="0"/>
              <a:t>vigilance du </a:t>
            </a:r>
            <a:r>
              <a:rPr lang="fr-CA" dirty="0" smtClean="0"/>
              <a:t>conducteur.</a:t>
            </a:r>
            <a:endParaRPr lang="en-US" sz="2400" dirty="0"/>
          </a:p>
          <a:p>
            <a:pPr marL="971550" lvl="1" indent="-514350">
              <a:buFont typeface="+mj-lt"/>
              <a:buAutoNum type="alphaLcParenR"/>
              <a:defRPr/>
            </a:pPr>
            <a:r>
              <a:rPr lang="fr-CA" dirty="0"/>
              <a:t>Les règles sur les HDS prennent en considération les différences </a:t>
            </a:r>
            <a:r>
              <a:rPr lang="fr-CA" dirty="0" smtClean="0"/>
              <a:t>entre </a:t>
            </a:r>
            <a:r>
              <a:rPr lang="fr-CA" dirty="0"/>
              <a:t>les </a:t>
            </a:r>
            <a:r>
              <a:rPr lang="fr-CA" dirty="0" smtClean="0"/>
              <a:t>conducteurs.</a:t>
            </a:r>
            <a:endParaRPr lang="en-US" sz="2400" dirty="0"/>
          </a:p>
          <a:p>
            <a:pPr marL="971550" lvl="1" indent="-514350">
              <a:buFont typeface="+mj-lt"/>
              <a:buAutoNum type="alphaLcParenR"/>
              <a:defRPr/>
            </a:pPr>
            <a:r>
              <a:rPr lang="fr-CA" dirty="0"/>
              <a:t>Les règles sur les HDS permettent une souplesse </a:t>
            </a:r>
            <a:r>
              <a:rPr lang="fr-CA" dirty="0" smtClean="0"/>
              <a:t>illimitée.</a:t>
            </a:r>
            <a:endParaRPr lang="en-US" sz="2400" dirty="0"/>
          </a:p>
          <a:p>
            <a:pPr marL="971550" lvl="1" indent="-514350">
              <a:buFont typeface="+mj-lt"/>
              <a:buAutoNum type="alphaLcParenR"/>
              <a:defRPr/>
            </a:pPr>
            <a:r>
              <a:rPr lang="fr-CA" dirty="0"/>
              <a:t>Les taux </a:t>
            </a:r>
            <a:r>
              <a:rPr lang="fr-CA" dirty="0" smtClean="0"/>
              <a:t>d’infraction </a:t>
            </a:r>
            <a:r>
              <a:rPr lang="fr-CA" dirty="0"/>
              <a:t>aux HDS sont directement liés aux taux d’accidents des transporteurs et des conducteurs.</a:t>
            </a:r>
            <a:endParaRPr lang="en-US" sz="2400" dirty="0"/>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Title 1"/>
          <p:cNvSpPr>
            <a:spLocks noGrp="1"/>
          </p:cNvSpPr>
          <p:nvPr>
            <p:ph type="title"/>
            <p:custDataLst>
              <p:tags r:id="rId1"/>
            </p:custDataLst>
          </p:nvPr>
        </p:nvSpPr>
        <p:spPr/>
        <p:txBody>
          <a:bodyPr/>
          <a:lstStyle/>
          <a:p>
            <a:pPr>
              <a:lnSpc>
                <a:spcPts val="4575"/>
              </a:lnSpc>
            </a:pPr>
            <a:r>
              <a:rPr lang="fr-CA" sz="3600" smtClean="0"/>
              <a:t>Leçon 3 : Évaluation des acquis (suite)</a:t>
            </a:r>
            <a:endParaRPr lang="en-US" sz="3600" smtClean="0"/>
          </a:p>
        </p:txBody>
      </p:sp>
      <p:sp>
        <p:nvSpPr>
          <p:cNvPr id="3" name="Content Placeholder 2"/>
          <p:cNvSpPr>
            <a:spLocks noGrp="1"/>
          </p:cNvSpPr>
          <p:nvPr>
            <p:ph idx="1"/>
            <p:custDataLst>
              <p:tags r:id="rId2"/>
            </p:custDataLst>
          </p:nvPr>
        </p:nvSpPr>
        <p:spPr/>
        <p:txBody>
          <a:bodyPr rtlCol="0">
            <a:normAutofit fontScale="92500" lnSpcReduction="10000"/>
          </a:bodyPr>
          <a:lstStyle/>
          <a:p>
            <a:pPr marL="514350" indent="-514350">
              <a:buFont typeface="+mj-lt"/>
              <a:buAutoNum type="arabicPeriod" startAt="4"/>
              <a:defRPr/>
            </a:pPr>
            <a:r>
              <a:rPr lang="fr-CA" dirty="0"/>
              <a:t>Parmi les séquences suivantes, </a:t>
            </a:r>
            <a:r>
              <a:rPr lang="fr-CA" dirty="0" smtClean="0"/>
              <a:t>laquelle présente les </a:t>
            </a:r>
            <a:r>
              <a:rPr lang="fr-CA" dirty="0"/>
              <a:t>types </a:t>
            </a:r>
            <a:r>
              <a:rPr lang="fr-CA" dirty="0" smtClean="0"/>
              <a:t>d’horaires à privilégier </a:t>
            </a:r>
            <a:r>
              <a:rPr lang="fr-CA" dirty="0"/>
              <a:t>pour une saine gestion de la fatigue (du </a:t>
            </a:r>
            <a:r>
              <a:rPr lang="fr-CA" b="1" dirty="0"/>
              <a:t>meilleur</a:t>
            </a:r>
            <a:r>
              <a:rPr lang="fr-CA" dirty="0"/>
              <a:t> au </a:t>
            </a:r>
            <a:r>
              <a:rPr lang="fr-CA" b="1" dirty="0"/>
              <a:t>pire</a:t>
            </a:r>
            <a:r>
              <a:rPr lang="fr-CA" dirty="0"/>
              <a:t>)?</a:t>
            </a:r>
            <a:endParaRPr lang="en-US" sz="2800" dirty="0"/>
          </a:p>
          <a:p>
            <a:pPr marL="971550" lvl="1" indent="-514350">
              <a:buFont typeface="+mj-lt"/>
              <a:buAutoNum type="alphaLcParenR"/>
              <a:defRPr/>
            </a:pPr>
            <a:r>
              <a:rPr lang="fr-CA" dirty="0" smtClean="0"/>
              <a:t>Décalage vers </a:t>
            </a:r>
            <a:r>
              <a:rPr lang="fr-CA" dirty="0"/>
              <a:t>l’avant, </a:t>
            </a:r>
            <a:r>
              <a:rPr lang="fr-CA" dirty="0" smtClean="0"/>
              <a:t>décalage vers </a:t>
            </a:r>
            <a:r>
              <a:rPr lang="fr-CA" dirty="0"/>
              <a:t>l’arrière, </a:t>
            </a:r>
            <a:r>
              <a:rPr lang="fr-CA" dirty="0" smtClean="0"/>
              <a:t>régulier.</a:t>
            </a:r>
            <a:endParaRPr lang="en-US" sz="2400" dirty="0"/>
          </a:p>
          <a:p>
            <a:pPr marL="971550" lvl="1" indent="-514350">
              <a:buFont typeface="+mj-lt"/>
              <a:buAutoNum type="alphaLcParenR"/>
              <a:defRPr/>
            </a:pPr>
            <a:r>
              <a:rPr lang="fr-CA" dirty="0" smtClean="0"/>
              <a:t>Décalage vers </a:t>
            </a:r>
            <a:r>
              <a:rPr lang="fr-CA" dirty="0"/>
              <a:t>l’avant, régulier, </a:t>
            </a:r>
            <a:r>
              <a:rPr lang="fr-CA" dirty="0" smtClean="0"/>
              <a:t>décalage vers l’arrière.</a:t>
            </a:r>
            <a:endParaRPr lang="en-US" sz="2400" dirty="0"/>
          </a:p>
          <a:p>
            <a:pPr marL="971550" lvl="1" indent="-514350">
              <a:buFont typeface="+mj-lt"/>
              <a:buAutoNum type="alphaLcParenR"/>
              <a:defRPr/>
            </a:pPr>
            <a:r>
              <a:rPr lang="fr-CA" dirty="0" smtClean="0"/>
              <a:t>Décalage vers </a:t>
            </a:r>
            <a:r>
              <a:rPr lang="fr-CA" dirty="0"/>
              <a:t>l’arrière, régulier, </a:t>
            </a:r>
            <a:r>
              <a:rPr lang="fr-CA" dirty="0" smtClean="0"/>
              <a:t>décalage vers l’avant.</a:t>
            </a:r>
            <a:endParaRPr lang="en-US" sz="2400" dirty="0"/>
          </a:p>
          <a:p>
            <a:pPr marL="971550" lvl="1" indent="-514350">
              <a:buFont typeface="+mj-lt"/>
              <a:buAutoNum type="alphaLcParenR"/>
              <a:defRPr/>
            </a:pPr>
            <a:r>
              <a:rPr lang="fr-CA" dirty="0"/>
              <a:t>Régulier, </a:t>
            </a:r>
            <a:r>
              <a:rPr lang="fr-CA" dirty="0" smtClean="0"/>
              <a:t>décalage vers </a:t>
            </a:r>
            <a:r>
              <a:rPr lang="fr-CA" dirty="0"/>
              <a:t>l’avant, </a:t>
            </a:r>
            <a:r>
              <a:rPr lang="fr-CA" dirty="0" smtClean="0"/>
              <a:t>décalage vers l’arrière.</a:t>
            </a:r>
            <a:endParaRPr lang="en-US" sz="2400"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Title 1"/>
          <p:cNvSpPr>
            <a:spLocks noGrp="1"/>
          </p:cNvSpPr>
          <p:nvPr>
            <p:ph type="title"/>
            <p:custDataLst>
              <p:tags r:id="rId1"/>
            </p:custDataLst>
          </p:nvPr>
        </p:nvSpPr>
        <p:spPr/>
        <p:txBody>
          <a:bodyPr/>
          <a:lstStyle/>
          <a:p>
            <a:pPr>
              <a:lnSpc>
                <a:spcPts val="4575"/>
              </a:lnSpc>
            </a:pPr>
            <a:r>
              <a:rPr lang="fr-CA" sz="3600" smtClean="0"/>
              <a:t>Leçon 3 : Évaluation des acquis (suite)</a:t>
            </a:r>
            <a:endParaRPr lang="en-US" sz="3600" smtClean="0"/>
          </a:p>
        </p:txBody>
      </p:sp>
      <p:sp>
        <p:nvSpPr>
          <p:cNvPr id="3" name="Content Placeholder 2"/>
          <p:cNvSpPr>
            <a:spLocks noGrp="1"/>
          </p:cNvSpPr>
          <p:nvPr>
            <p:ph idx="1"/>
            <p:custDataLst>
              <p:tags r:id="rId2"/>
            </p:custDataLst>
          </p:nvPr>
        </p:nvSpPr>
        <p:spPr/>
        <p:txBody>
          <a:bodyPr rtlCol="0">
            <a:normAutofit fontScale="85000" lnSpcReduction="10000"/>
          </a:bodyPr>
          <a:lstStyle/>
          <a:p>
            <a:pPr marL="514350" indent="-514350">
              <a:buFont typeface="+mj-lt"/>
              <a:buAutoNum type="arabicPeriod" startAt="5"/>
              <a:defRPr/>
            </a:pPr>
            <a:r>
              <a:rPr lang="fr-CA" dirty="0"/>
              <a:t>Quelle suggestion ne constitue </a:t>
            </a:r>
            <a:r>
              <a:rPr lang="fr-CA" b="1" dirty="0"/>
              <a:t>PAS </a:t>
            </a:r>
            <a:r>
              <a:rPr lang="fr-CA" dirty="0"/>
              <a:t>un bon conseil en matière d’hygiène du sommeil?</a:t>
            </a:r>
            <a:endParaRPr lang="en-US" sz="2800" dirty="0"/>
          </a:p>
          <a:p>
            <a:pPr marL="971550" lvl="1" indent="-514350">
              <a:buFont typeface="+mj-lt"/>
              <a:buAutoNum type="alphaLcParenR"/>
              <a:defRPr/>
            </a:pPr>
            <a:r>
              <a:rPr lang="fr-CA" dirty="0"/>
              <a:t>La fin de semaine, réglez votre réveille-matin à l’heure où vous le réglez pendant la semaine de </a:t>
            </a:r>
            <a:r>
              <a:rPr lang="fr-CA" dirty="0" smtClean="0"/>
              <a:t>travail.</a:t>
            </a:r>
            <a:endParaRPr lang="en-US" sz="2400" dirty="0"/>
          </a:p>
          <a:p>
            <a:pPr marL="971550" lvl="1" indent="-514350">
              <a:buFont typeface="+mj-lt"/>
              <a:buAutoNum type="alphaLcParenR"/>
              <a:defRPr/>
            </a:pPr>
            <a:r>
              <a:rPr lang="fr-CA" dirty="0"/>
              <a:t>Concentrez-vous sur les signes objectifs de fatigue pendant la conduite et non pas sur les signes </a:t>
            </a:r>
            <a:r>
              <a:rPr lang="fr-CA" dirty="0" smtClean="0"/>
              <a:t>subjectifs.</a:t>
            </a:r>
            <a:endParaRPr lang="en-US" sz="2400" dirty="0"/>
          </a:p>
          <a:p>
            <a:pPr marL="971550" lvl="1" indent="-514350">
              <a:buFont typeface="+mj-lt"/>
              <a:buAutoNum type="alphaLcParenR"/>
              <a:defRPr/>
            </a:pPr>
            <a:r>
              <a:rPr lang="fr-CA" dirty="0"/>
              <a:t>Utilisez l’obscurité pour vous aider à avoir </a:t>
            </a:r>
            <a:r>
              <a:rPr lang="fr-CA" dirty="0" smtClean="0"/>
              <a:t>sommeil </a:t>
            </a:r>
            <a:r>
              <a:rPr lang="fr-CA" dirty="0"/>
              <a:t>et la lumière pour vous aider à demeurer </a:t>
            </a:r>
            <a:r>
              <a:rPr lang="fr-CA" dirty="0" smtClean="0"/>
              <a:t>éveillé.</a:t>
            </a:r>
            <a:endParaRPr lang="en-US" sz="2400" dirty="0"/>
          </a:p>
          <a:p>
            <a:pPr marL="971550" lvl="1" indent="-514350">
              <a:buFont typeface="+mj-lt"/>
              <a:buAutoNum type="alphaLcParenR"/>
              <a:defRPr/>
            </a:pPr>
            <a:r>
              <a:rPr lang="fr-CA" dirty="0"/>
              <a:t>Utilisez la caféine pour rester vigilant, mais pas de manière excessive, ni trop près des périodes de sommeil.</a:t>
            </a:r>
            <a:endParaRPr lang="en-US" sz="2400"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4" name="Image 3" descr="Image2.jpg"/>
          <p:cNvPicPr>
            <a:picLocks noChangeAspect="1"/>
          </p:cNvPicPr>
          <p:nvPr/>
        </p:nvPicPr>
        <p:blipFill>
          <a:blip r:embed="rId4" cstate="print"/>
          <a:stretch>
            <a:fillRect/>
          </a:stretch>
        </p:blipFill>
        <p:spPr>
          <a:xfrm>
            <a:off x="0" y="0"/>
            <a:ext cx="9144000" cy="6858000"/>
          </a:xfrm>
          <a:prstGeom prst="rect">
            <a:avLst/>
          </a:prstGeom>
        </p:spPr>
      </p:pic>
      <p:sp>
        <p:nvSpPr>
          <p:cNvPr id="5" name="Rectangle 4"/>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2914" name="Title 4"/>
          <p:cNvSpPr>
            <a:spLocks noGrp="1"/>
          </p:cNvSpPr>
          <p:nvPr>
            <p:ph type="ctrTitle"/>
            <p:custDataLst>
              <p:tags r:id="rId1"/>
            </p:custDataLst>
          </p:nvPr>
        </p:nvSpPr>
        <p:spPr>
          <a:solidFill>
            <a:srgbClr val="C00000">
              <a:alpha val="59999"/>
            </a:srgbClr>
          </a:solidFill>
          <a:ln w="9525" cmpd="sng"/>
        </p:spPr>
        <p:txBody>
          <a:bodyPr/>
          <a:lstStyle/>
          <a:p>
            <a:pPr eaLnBrk="1" hangingPunct="1"/>
            <a:r>
              <a:rPr lang="fr-CA" sz="3600" smtClean="0"/>
              <a:t>Leçon 4 : Formation de la famille des conducteurs et changement des comportements</a:t>
            </a:r>
            <a:endParaRPr lang="en-US" sz="3600" b="1" smtClean="0">
              <a:solidFill>
                <a:srgbClr val="006600"/>
              </a:solidFill>
            </a:endParaRP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24962" name="Title 1"/>
          <p:cNvSpPr>
            <a:spLocks noGrp="1"/>
          </p:cNvSpPr>
          <p:nvPr>
            <p:ph type="title"/>
            <p:custDataLst>
              <p:tags r:id="rId1"/>
            </p:custDataLst>
          </p:nvPr>
        </p:nvSpPr>
        <p:spPr/>
        <p:txBody>
          <a:bodyPr/>
          <a:lstStyle/>
          <a:p>
            <a:pPr>
              <a:lnSpc>
                <a:spcPts val="4575"/>
              </a:lnSpc>
            </a:pPr>
            <a:r>
              <a:rPr lang="fr-CA" smtClean="0"/>
              <a:t>Formation de la famille des conducteurs</a:t>
            </a:r>
            <a:endParaRPr lang="en-US" smtClean="0"/>
          </a:p>
        </p:txBody>
      </p:sp>
      <p:sp>
        <p:nvSpPr>
          <p:cNvPr id="227331" name="Content Placeholder 2"/>
          <p:cNvSpPr>
            <a:spLocks noGrp="1"/>
          </p:cNvSpPr>
          <p:nvPr>
            <p:ph idx="1"/>
            <p:custDataLst>
              <p:tags r:id="rId2"/>
            </p:custDataLst>
          </p:nvPr>
        </p:nvSpPr>
        <p:spPr/>
        <p:txBody>
          <a:bodyPr/>
          <a:lstStyle/>
          <a:p>
            <a:pPr marL="0" indent="0">
              <a:buFont typeface="Arial" pitchFamily="34" charset="0"/>
              <a:buNone/>
              <a:defRPr/>
            </a:pPr>
            <a:r>
              <a:rPr lang="fr-CA" u="sng" dirty="0"/>
              <a:t>Sujets : </a:t>
            </a:r>
            <a:endParaRPr lang="en-US" u="sng" dirty="0"/>
          </a:p>
          <a:p>
            <a:pPr>
              <a:buFont typeface="Arial" pitchFamily="34" charset="0"/>
              <a:buChar char="•"/>
              <a:defRPr/>
            </a:pPr>
            <a:r>
              <a:rPr lang="fr-CA" dirty="0" smtClean="0"/>
              <a:t>Caractéristiques du </a:t>
            </a:r>
            <a:r>
              <a:rPr lang="fr-CA" dirty="0"/>
              <a:t>module </a:t>
            </a:r>
            <a:r>
              <a:rPr lang="fr-CA" dirty="0" smtClean="0"/>
              <a:t>4</a:t>
            </a:r>
            <a:endParaRPr lang="en-US" dirty="0"/>
          </a:p>
          <a:p>
            <a:pPr>
              <a:buFont typeface="Arial" pitchFamily="34" charset="0"/>
              <a:buChar char="•"/>
              <a:defRPr/>
            </a:pPr>
            <a:r>
              <a:rPr lang="fr-CA" dirty="0" smtClean="0"/>
              <a:t>Objectifs d’apprentissage du module 4</a:t>
            </a:r>
            <a:endParaRPr lang="en-US" dirty="0" smtClean="0"/>
          </a:p>
          <a:p>
            <a:pPr>
              <a:buFont typeface="Arial" pitchFamily="34" charset="0"/>
              <a:buChar char="•"/>
              <a:defRPr/>
            </a:pPr>
            <a:r>
              <a:rPr lang="fr-CA" dirty="0" smtClean="0"/>
              <a:t>Diriger la formation du module 4</a:t>
            </a:r>
            <a:endParaRPr lang="en-US" dirty="0" smtClean="0"/>
          </a:p>
          <a:p>
            <a:pPr>
              <a:buFont typeface="Arial" pitchFamily="34" charset="0"/>
              <a:buNone/>
              <a:defRPr/>
            </a:pPr>
            <a:endParaRPr lang="en-US" dirty="0" smtClean="0">
              <a:solidFill>
                <a:srgbClr val="002060"/>
              </a:solidFill>
            </a:endParaRPr>
          </a:p>
          <a:p>
            <a:pPr>
              <a:buFont typeface="Arial" pitchFamily="34" charset="0"/>
              <a:buChar char="•"/>
              <a:defRPr/>
            </a:pPr>
            <a:endParaRPr lang="en-US" dirty="0" smtClean="0">
              <a:solidFill>
                <a:srgbClr val="002060"/>
              </a:solidFill>
            </a:endParaRPr>
          </a:p>
          <a:p>
            <a:pPr>
              <a:buFont typeface="Arial" pitchFamily="34" charset="0"/>
              <a:buNone/>
              <a:defRPr/>
            </a:pPr>
            <a:endParaRPr lang="en-US" dirty="0" smtClean="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27010" name="Title 1"/>
          <p:cNvSpPr>
            <a:spLocks noGrp="1"/>
          </p:cNvSpPr>
          <p:nvPr>
            <p:ph type="title"/>
            <p:custDataLst>
              <p:tags r:id="rId1"/>
            </p:custDataLst>
          </p:nvPr>
        </p:nvSpPr>
        <p:spPr/>
        <p:txBody>
          <a:bodyPr/>
          <a:lstStyle/>
          <a:p>
            <a:pPr>
              <a:lnSpc>
                <a:spcPts val="4575"/>
              </a:lnSpc>
            </a:pPr>
            <a:r>
              <a:rPr lang="fr-CA" dirty="0" smtClean="0"/>
              <a:t>Caractéristiques du module 4</a:t>
            </a:r>
            <a:endParaRPr lang="en-US" dirty="0" smtClean="0"/>
          </a:p>
        </p:txBody>
      </p:sp>
      <p:sp>
        <p:nvSpPr>
          <p:cNvPr id="3" name="Content Placeholder 2"/>
          <p:cNvSpPr>
            <a:spLocks noGrp="1"/>
          </p:cNvSpPr>
          <p:nvPr>
            <p:ph idx="1"/>
            <p:custDataLst>
              <p:tags r:id="rId2"/>
            </p:custDataLst>
          </p:nvPr>
        </p:nvSpPr>
        <p:spPr/>
        <p:txBody>
          <a:bodyPr rtlCol="0">
            <a:normAutofit fontScale="70000" lnSpcReduction="20000"/>
          </a:bodyPr>
          <a:lstStyle/>
          <a:p>
            <a:pPr>
              <a:buFont typeface="Arial" pitchFamily="34" charset="0"/>
              <a:buChar char="•"/>
              <a:defRPr/>
            </a:pPr>
            <a:r>
              <a:rPr lang="fr-CA" dirty="0"/>
              <a:t>Auditoire ciblé : </a:t>
            </a:r>
            <a:r>
              <a:rPr lang="fr-CA" dirty="0" smtClean="0"/>
              <a:t>conjoints, conjointes et </a:t>
            </a:r>
            <a:r>
              <a:rPr lang="fr-CA" dirty="0"/>
              <a:t>membres </a:t>
            </a:r>
            <a:r>
              <a:rPr lang="fr-CA" dirty="0" smtClean="0"/>
              <a:t>de la famille </a:t>
            </a:r>
            <a:r>
              <a:rPr lang="fr-CA" dirty="0"/>
              <a:t>des conducteurs</a:t>
            </a:r>
            <a:endParaRPr lang="en-US" sz="2800" dirty="0"/>
          </a:p>
          <a:p>
            <a:pPr>
              <a:buFont typeface="Arial" pitchFamily="34" charset="0"/>
              <a:buChar char="•"/>
              <a:defRPr/>
            </a:pPr>
            <a:r>
              <a:rPr lang="fr-CA" dirty="0"/>
              <a:t>Durée : </a:t>
            </a:r>
            <a:r>
              <a:rPr lang="fr-CA" dirty="0" smtClean="0"/>
              <a:t>environ 45 </a:t>
            </a:r>
            <a:r>
              <a:rPr lang="fr-CA" dirty="0"/>
              <a:t>minutes</a:t>
            </a:r>
            <a:endParaRPr lang="en-US" sz="2800" dirty="0"/>
          </a:p>
          <a:p>
            <a:pPr>
              <a:buFont typeface="Arial" pitchFamily="34" charset="0"/>
              <a:buChar char="•"/>
              <a:defRPr/>
            </a:pPr>
            <a:r>
              <a:rPr lang="fr-CA" dirty="0" smtClean="0"/>
              <a:t>Structure</a:t>
            </a:r>
            <a:r>
              <a:rPr lang="fr-CA" dirty="0"/>
              <a:t> : </a:t>
            </a:r>
            <a:endParaRPr lang="fr-CA" dirty="0" smtClean="0"/>
          </a:p>
          <a:p>
            <a:pPr lvl="1">
              <a:buFont typeface="Arial" pitchFamily="34" charset="0"/>
              <a:buChar char="–"/>
              <a:defRPr/>
            </a:pPr>
            <a:r>
              <a:rPr lang="fr-CA" dirty="0" smtClean="0"/>
              <a:t>Introduction</a:t>
            </a:r>
          </a:p>
          <a:p>
            <a:pPr lvl="1">
              <a:buFont typeface="Arial" pitchFamily="34" charset="0"/>
              <a:buChar char="–"/>
              <a:defRPr/>
            </a:pPr>
            <a:r>
              <a:rPr lang="fr-CA" dirty="0" smtClean="0"/>
              <a:t>Trois leçons</a:t>
            </a:r>
          </a:p>
          <a:p>
            <a:pPr lvl="1">
              <a:buFont typeface="Arial" pitchFamily="34" charset="0"/>
              <a:buChar char="–"/>
              <a:defRPr/>
            </a:pPr>
            <a:r>
              <a:rPr lang="fr-CA" dirty="0" smtClean="0"/>
              <a:t>Conclusion</a:t>
            </a:r>
            <a:endParaRPr lang="en-US" sz="2400" dirty="0"/>
          </a:p>
          <a:p>
            <a:pPr>
              <a:buFont typeface="Arial" pitchFamily="34" charset="0"/>
              <a:buChar char="•"/>
              <a:defRPr/>
            </a:pPr>
            <a:r>
              <a:rPr lang="fr-CA" dirty="0" smtClean="0"/>
              <a:t>Modalités de formation</a:t>
            </a:r>
            <a:r>
              <a:rPr lang="fr-CA" dirty="0"/>
              <a:t> :</a:t>
            </a:r>
            <a:endParaRPr lang="en-US" sz="2800" dirty="0"/>
          </a:p>
          <a:p>
            <a:pPr lvl="1">
              <a:buFont typeface="Arial" pitchFamily="34" charset="0"/>
              <a:buChar char="–"/>
              <a:defRPr/>
            </a:pPr>
            <a:r>
              <a:rPr lang="fr-CA" dirty="0"/>
              <a:t>Présentation PowerPoint </a:t>
            </a:r>
            <a:r>
              <a:rPr lang="fr-CA" dirty="0" smtClean="0"/>
              <a:t>animée par un </a:t>
            </a:r>
            <a:r>
              <a:rPr lang="fr-CA" dirty="0"/>
              <a:t>formateur (avec notes pour le formateur</a:t>
            </a:r>
            <a:r>
              <a:rPr lang="fr-CA" dirty="0" smtClean="0"/>
              <a:t>)</a:t>
            </a:r>
            <a:endParaRPr lang="en-US" sz="2400" dirty="0"/>
          </a:p>
          <a:p>
            <a:pPr lvl="1">
              <a:buFont typeface="Arial" pitchFamily="34" charset="0"/>
              <a:buChar char="–"/>
              <a:defRPr/>
            </a:pPr>
            <a:r>
              <a:rPr lang="fr-CA" dirty="0" smtClean="0"/>
              <a:t>Cours interactif sur le Web</a:t>
            </a:r>
            <a:endParaRPr lang="en-US" sz="2400" dirty="0"/>
          </a:p>
          <a:p>
            <a:pPr>
              <a:buFont typeface="Arial" pitchFamily="34" charset="0"/>
              <a:buChar char="•"/>
              <a:defRPr/>
            </a:pPr>
            <a:r>
              <a:rPr lang="fr-CA" dirty="0" smtClean="0"/>
              <a:t>Évaluations</a:t>
            </a:r>
            <a:r>
              <a:rPr lang="fr-CA" dirty="0"/>
              <a:t> :</a:t>
            </a:r>
            <a:endParaRPr lang="en-US" sz="2800" dirty="0"/>
          </a:p>
          <a:p>
            <a:pPr lvl="1">
              <a:buFont typeface="Arial" pitchFamily="34" charset="0"/>
              <a:buChar char="–"/>
              <a:defRPr/>
            </a:pPr>
            <a:r>
              <a:rPr lang="fr-CA" dirty="0" smtClean="0"/>
              <a:t>Vérification de l’apprentissage à la fin de la plupart des sections</a:t>
            </a:r>
            <a:endParaRPr lang="en-US" dirty="0" smtClean="0"/>
          </a:p>
          <a:p>
            <a:pPr lvl="1">
              <a:buFont typeface="Arial" pitchFamily="34" charset="0"/>
              <a:buChar char="–"/>
              <a:defRPr/>
            </a:pPr>
            <a:r>
              <a:rPr lang="fr-CA" dirty="0" smtClean="0"/>
              <a:t>En option : </a:t>
            </a:r>
            <a:r>
              <a:rPr lang="fr-CA" dirty="0"/>
              <a:t>e</a:t>
            </a:r>
            <a:r>
              <a:rPr lang="fr-CA" dirty="0" smtClean="0"/>
              <a:t>xamen </a:t>
            </a:r>
            <a:r>
              <a:rPr lang="fr-CA" dirty="0"/>
              <a:t>de 10 </a:t>
            </a:r>
            <a:r>
              <a:rPr lang="fr-CA" dirty="0" smtClean="0"/>
              <a:t>questions</a:t>
            </a:r>
            <a:endParaRPr lang="en-US" sz="2400"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itle 1"/>
          <p:cNvSpPr>
            <a:spLocks noGrp="1"/>
          </p:cNvSpPr>
          <p:nvPr>
            <p:ph type="title"/>
            <p:custDataLst>
              <p:tags r:id="rId1"/>
            </p:custDataLst>
          </p:nvPr>
        </p:nvSpPr>
        <p:spPr/>
        <p:txBody>
          <a:bodyPr/>
          <a:lstStyle/>
          <a:p>
            <a:pPr>
              <a:lnSpc>
                <a:spcPts val="4575"/>
              </a:lnSpc>
            </a:pPr>
            <a:r>
              <a:rPr lang="fr-CA" smtClean="0"/>
              <a:t>Objectifs d’apprentissage du module 4</a:t>
            </a:r>
            <a:endParaRPr lang="en-US" smtClean="0"/>
          </a:p>
        </p:txBody>
      </p:sp>
      <p:sp>
        <p:nvSpPr>
          <p:cNvPr id="229379" name="Content Placeholder 2"/>
          <p:cNvSpPr>
            <a:spLocks noGrp="1"/>
          </p:cNvSpPr>
          <p:nvPr>
            <p:ph idx="1"/>
            <p:custDataLst>
              <p:tags r:id="rId2"/>
            </p:custDataLst>
          </p:nvPr>
        </p:nvSpPr>
        <p:spPr/>
        <p:txBody>
          <a:bodyPr/>
          <a:lstStyle/>
          <a:p>
            <a:pPr>
              <a:buFont typeface="Arial" pitchFamily="34" charset="0"/>
              <a:buChar char="•"/>
              <a:defRPr/>
            </a:pPr>
            <a:r>
              <a:rPr lang="fr-CA" sz="2800" dirty="0"/>
              <a:t>(S) Connaître les </a:t>
            </a:r>
            <a:r>
              <a:rPr lang="fr-CA" sz="2800" dirty="0" smtClean="0"/>
              <a:t>notions essentielles sur </a:t>
            </a:r>
            <a:r>
              <a:rPr lang="fr-CA" sz="2800" dirty="0"/>
              <a:t>la fatigue, </a:t>
            </a:r>
            <a:r>
              <a:rPr lang="fr-CA" sz="2800" dirty="0" smtClean="0"/>
              <a:t>la </a:t>
            </a:r>
            <a:r>
              <a:rPr lang="fr-CA" sz="2800" dirty="0"/>
              <a:t>vigilance, </a:t>
            </a:r>
            <a:r>
              <a:rPr lang="fr-CA" sz="2800" dirty="0" smtClean="0"/>
              <a:t>le </a:t>
            </a:r>
            <a:r>
              <a:rPr lang="fr-CA" sz="2800" dirty="0"/>
              <a:t>sommeil et </a:t>
            </a:r>
            <a:r>
              <a:rPr lang="fr-CA" sz="2800" dirty="0" smtClean="0"/>
              <a:t>le </a:t>
            </a:r>
            <a:r>
              <a:rPr lang="fr-CA" sz="2800" dirty="0"/>
              <a:t>bien-être.</a:t>
            </a:r>
            <a:endParaRPr lang="en-US" sz="2800" dirty="0"/>
          </a:p>
          <a:p>
            <a:pPr>
              <a:buFont typeface="Arial" pitchFamily="34" charset="0"/>
              <a:buChar char="•"/>
              <a:defRPr/>
            </a:pPr>
            <a:r>
              <a:rPr lang="fr-CA" sz="2800" dirty="0"/>
              <a:t>(C) Intégrer ces connaissances au </a:t>
            </a:r>
            <a:r>
              <a:rPr lang="fr-CA" sz="2800" dirty="0" smtClean="0"/>
              <a:t>mode de </a:t>
            </a:r>
            <a:r>
              <a:rPr lang="fr-CA" sz="2800" dirty="0"/>
              <a:t>vie et au comportement à la maison.</a:t>
            </a:r>
            <a:endParaRPr lang="en-US" sz="2800" dirty="0"/>
          </a:p>
          <a:p>
            <a:pPr>
              <a:buFont typeface="Arial" pitchFamily="34" charset="0"/>
              <a:buChar char="•"/>
              <a:defRPr/>
            </a:pPr>
            <a:r>
              <a:rPr lang="fr-CA" sz="2800" dirty="0"/>
              <a:t>(A) Reconnaître l’importance de la santé et du bien-être comme facteurs déterminants de la performance, de la sécurité et du bonheur pour le conducteur et pour l’ensemble de </a:t>
            </a:r>
            <a:r>
              <a:rPr lang="fr-CA" sz="2800" dirty="0" smtClean="0"/>
              <a:t>sa </a:t>
            </a:r>
            <a:r>
              <a:rPr lang="fr-CA" sz="2800" dirty="0"/>
              <a:t>famille</a:t>
            </a:r>
            <a:r>
              <a:rPr lang="fr-CA" sz="2800" dirty="0" smtClean="0"/>
              <a:t>. </a:t>
            </a:r>
            <a:endParaRPr lang="en-US" sz="2800" dirty="0"/>
          </a:p>
          <a:p>
            <a:pPr marL="0" indent="0">
              <a:buFont typeface="Arial" pitchFamily="34" charset="0"/>
              <a:buNone/>
              <a:defRPr/>
            </a:pPr>
            <a:endParaRPr lang="en-US" dirty="0" smtClean="0">
              <a:solidFill>
                <a:srgbClr val="002060"/>
              </a:solidFill>
            </a:endParaRP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Title 1"/>
          <p:cNvSpPr>
            <a:spLocks noGrp="1"/>
          </p:cNvSpPr>
          <p:nvPr>
            <p:ph type="title"/>
            <p:custDataLst>
              <p:tags r:id="rId1"/>
            </p:custDataLst>
          </p:nvPr>
        </p:nvSpPr>
        <p:spPr/>
        <p:txBody>
          <a:bodyPr/>
          <a:lstStyle/>
          <a:p>
            <a:pPr>
              <a:lnSpc>
                <a:spcPts val="4575"/>
              </a:lnSpc>
            </a:pPr>
            <a:r>
              <a:rPr lang="fr-CA" smtClean="0"/>
              <a:t>Aperçu du module 4</a:t>
            </a:r>
            <a:endParaRPr lang="en-US" smtClean="0"/>
          </a:p>
        </p:txBody>
      </p:sp>
      <p:sp>
        <p:nvSpPr>
          <p:cNvPr id="230403" name="Content Placeholder 6"/>
          <p:cNvSpPr>
            <a:spLocks noGrp="1"/>
          </p:cNvSpPr>
          <p:nvPr>
            <p:ph idx="1"/>
            <p:custDataLst>
              <p:tags r:id="rId2"/>
            </p:custDataLst>
          </p:nvPr>
        </p:nvSpPr>
        <p:spPr/>
        <p:txBody>
          <a:bodyPr/>
          <a:lstStyle/>
          <a:p>
            <a:pPr marL="514350" indent="-514350">
              <a:spcBef>
                <a:spcPct val="0"/>
              </a:spcBef>
              <a:buFont typeface="Arial" charset="0"/>
              <a:buNone/>
              <a:defRPr/>
            </a:pPr>
            <a:r>
              <a:rPr lang="en-US" sz="1800" dirty="0" smtClean="0"/>
              <a:t>Introduction</a:t>
            </a:r>
          </a:p>
          <a:p>
            <a:pPr marL="0" indent="0">
              <a:buFont typeface="Arial" pitchFamily="34" charset="0"/>
              <a:buNone/>
              <a:defRPr/>
            </a:pPr>
            <a:r>
              <a:rPr lang="fr-CA" sz="1800" dirty="0" smtClean="0"/>
              <a:t>Leçon 1 : Notions de base sur la fatigue</a:t>
            </a:r>
            <a:endParaRPr lang="en-US" sz="1800" dirty="0" smtClean="0"/>
          </a:p>
          <a:p>
            <a:pPr>
              <a:buFont typeface="Arial" pitchFamily="34" charset="0"/>
              <a:buChar char="•"/>
              <a:defRPr/>
            </a:pPr>
            <a:r>
              <a:rPr lang="fr-CA" sz="1600" dirty="0" smtClean="0"/>
              <a:t>La vigilance, le sommeil, le bien-être et la performance</a:t>
            </a:r>
            <a:endParaRPr lang="en-US" sz="1600" dirty="0" smtClean="0"/>
          </a:p>
          <a:p>
            <a:pPr>
              <a:buFont typeface="Arial" pitchFamily="34" charset="0"/>
              <a:buChar char="•"/>
              <a:defRPr/>
            </a:pPr>
            <a:r>
              <a:rPr lang="fr-CA" sz="1600" dirty="0" smtClean="0"/>
              <a:t>Les caractéristiques de la fatigue</a:t>
            </a:r>
            <a:endParaRPr lang="en-US" sz="1600" dirty="0" smtClean="0"/>
          </a:p>
          <a:p>
            <a:pPr>
              <a:buFont typeface="Arial" pitchFamily="34" charset="0"/>
              <a:buChar char="•"/>
              <a:defRPr/>
            </a:pPr>
            <a:r>
              <a:rPr lang="fr-CA" sz="1600" dirty="0" smtClean="0"/>
              <a:t>Les accidents dus à la fatigue</a:t>
            </a:r>
            <a:endParaRPr lang="en-US" sz="1600" dirty="0" smtClean="0"/>
          </a:p>
          <a:p>
            <a:pPr marL="0" indent="0">
              <a:buFont typeface="Arial" pitchFamily="34" charset="0"/>
              <a:buNone/>
              <a:defRPr/>
            </a:pPr>
            <a:r>
              <a:rPr lang="fr-CA" sz="1800" dirty="0" smtClean="0"/>
              <a:t>Leçon 2 : Physiologie du sommeil et de la vigilance</a:t>
            </a:r>
            <a:endParaRPr lang="en-US" sz="1800" dirty="0" smtClean="0"/>
          </a:p>
          <a:p>
            <a:pPr>
              <a:buFont typeface="Arial" pitchFamily="34" charset="0"/>
              <a:buChar char="•"/>
              <a:defRPr/>
            </a:pPr>
            <a:r>
              <a:rPr lang="fr-CA" sz="1600" dirty="0" smtClean="0"/>
              <a:t>La définition du sommeil</a:t>
            </a:r>
            <a:endParaRPr lang="en-US" sz="1600" dirty="0" smtClean="0"/>
          </a:p>
          <a:p>
            <a:pPr>
              <a:buFont typeface="Arial" pitchFamily="34" charset="0"/>
              <a:buChar char="•"/>
              <a:defRPr/>
            </a:pPr>
            <a:r>
              <a:rPr lang="fr-CA" sz="1600" dirty="0" smtClean="0"/>
              <a:t>Les facteurs ayant une influence sur la vigilance                               et la fatigue</a:t>
            </a:r>
            <a:endParaRPr lang="en-US" sz="1600" dirty="0" smtClean="0"/>
          </a:p>
          <a:p>
            <a:pPr>
              <a:buFont typeface="Arial" pitchFamily="34" charset="0"/>
              <a:buChar char="•"/>
              <a:defRPr/>
            </a:pPr>
            <a:r>
              <a:rPr lang="fr-CA" sz="1600" dirty="0" smtClean="0"/>
              <a:t>Les troubles du sommeil</a:t>
            </a:r>
            <a:endParaRPr lang="en-US" sz="1600" dirty="0" smtClean="0"/>
          </a:p>
          <a:p>
            <a:pPr marL="0" indent="0">
              <a:buFont typeface="Arial" pitchFamily="34" charset="0"/>
              <a:buNone/>
              <a:defRPr/>
            </a:pPr>
            <a:r>
              <a:rPr lang="fr-CA" sz="1800" dirty="0" smtClean="0"/>
              <a:t>Leçon 3 : Santé et vigilance</a:t>
            </a:r>
            <a:endParaRPr lang="en-US" sz="1800" dirty="0" smtClean="0"/>
          </a:p>
          <a:p>
            <a:pPr>
              <a:buFont typeface="Arial" pitchFamily="34" charset="0"/>
              <a:buChar char="•"/>
              <a:defRPr/>
            </a:pPr>
            <a:r>
              <a:rPr lang="fr-CA" sz="1600" dirty="0" smtClean="0"/>
              <a:t>La santé et le bien-être</a:t>
            </a:r>
            <a:endParaRPr lang="en-US" sz="1600" dirty="0" smtClean="0"/>
          </a:p>
          <a:p>
            <a:pPr>
              <a:buFont typeface="Arial" pitchFamily="34" charset="0"/>
              <a:buChar char="•"/>
              <a:defRPr/>
            </a:pPr>
            <a:r>
              <a:rPr lang="fr-CA" sz="1600" dirty="0" smtClean="0"/>
              <a:t>Les drogues et les médicaments</a:t>
            </a:r>
            <a:endParaRPr lang="en-US" sz="1600" dirty="0" smtClean="0"/>
          </a:p>
          <a:p>
            <a:pPr>
              <a:buFont typeface="Arial" pitchFamily="34" charset="0"/>
              <a:buChar char="•"/>
              <a:defRPr/>
            </a:pPr>
            <a:r>
              <a:rPr lang="fr-CA" sz="1600" dirty="0" smtClean="0"/>
              <a:t>L’amélioration du sommeil et de la vigilance</a:t>
            </a:r>
            <a:endParaRPr lang="en-US" sz="1600" dirty="0" smtClean="0"/>
          </a:p>
          <a:p>
            <a:pPr marL="514350" indent="-514350">
              <a:spcBef>
                <a:spcPct val="0"/>
              </a:spcBef>
              <a:buFont typeface="Arial" charset="0"/>
              <a:buNone/>
              <a:defRPr/>
            </a:pPr>
            <a:r>
              <a:rPr lang="en-US" sz="1800" dirty="0" smtClean="0"/>
              <a:t>Conclusion</a:t>
            </a:r>
            <a:endParaRPr lang="en-US" sz="1800" dirty="0"/>
          </a:p>
        </p:txBody>
      </p:sp>
      <p:pic>
        <p:nvPicPr>
          <p:cNvPr id="431107" name="Picture 2"/>
          <p:cNvPicPr>
            <a:picLocks noChangeAspect="1" noChangeArrowheads="1"/>
          </p:cNvPicPr>
          <p:nvPr>
            <p:custDataLst>
              <p:tags r:id="rId3"/>
            </p:custDataLst>
          </p:nvPr>
        </p:nvPicPr>
        <p:blipFill>
          <a:blip r:embed="rId6" cstate="print"/>
          <a:srcRect/>
          <a:stretch>
            <a:fillRect/>
          </a:stretch>
        </p:blipFill>
        <p:spPr bwMode="auto">
          <a:xfrm>
            <a:off x="5562600" y="2057400"/>
            <a:ext cx="3028950" cy="200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custDataLst>
              <p:tags r:id="rId1"/>
            </p:custDataLst>
          </p:nvPr>
        </p:nvSpPr>
        <p:spPr/>
        <p:txBody>
          <a:bodyPr/>
          <a:lstStyle/>
          <a:p>
            <a:pPr eaLnBrk="1" hangingPunct="1">
              <a:lnSpc>
                <a:spcPts val="4575"/>
              </a:lnSpc>
            </a:pPr>
            <a:r>
              <a:rPr lang="en-US" dirty="0" smtClean="0"/>
              <a:t>Module 5 : </a:t>
            </a:r>
            <a:r>
              <a:rPr lang="en-US" dirty="0" err="1" smtClean="0"/>
              <a:t>Présentation</a:t>
            </a:r>
            <a:endParaRPr lang="en-US" dirty="0" smtClean="0"/>
          </a:p>
        </p:txBody>
      </p:sp>
      <p:sp>
        <p:nvSpPr>
          <p:cNvPr id="31747" name="Content Placeholder 6"/>
          <p:cNvSpPr>
            <a:spLocks noGrp="1"/>
          </p:cNvSpPr>
          <p:nvPr>
            <p:ph idx="1"/>
            <p:custDataLst>
              <p:tags r:id="rId2"/>
            </p:custDataLst>
          </p:nvPr>
        </p:nvSpPr>
        <p:spPr>
          <a:xfrm>
            <a:off x="457200" y="1447800"/>
            <a:ext cx="8229600" cy="4525963"/>
          </a:xfrm>
        </p:spPr>
        <p:txBody>
          <a:bodyPr/>
          <a:lstStyle/>
          <a:p>
            <a:pPr>
              <a:spcBef>
                <a:spcPct val="0"/>
              </a:spcBef>
            </a:pPr>
            <a:r>
              <a:rPr lang="fr-FR" sz="2200" dirty="0" smtClean="0"/>
              <a:t>Introduction</a:t>
            </a:r>
          </a:p>
          <a:p>
            <a:pPr>
              <a:spcBef>
                <a:spcPct val="0"/>
              </a:spcBef>
            </a:pPr>
            <a:r>
              <a:rPr lang="fr-FR" sz="2200" dirty="0" smtClean="0"/>
              <a:t>Leçon 1 : Enseigner dans le cadre du PGF</a:t>
            </a:r>
          </a:p>
          <a:p>
            <a:pPr lvl="1">
              <a:spcBef>
                <a:spcPct val="0"/>
              </a:spcBef>
            </a:pPr>
            <a:r>
              <a:rPr lang="fr-FR" sz="2000" dirty="0" smtClean="0"/>
              <a:t>Présentation de la formation du programme de gestion de la fatigue (PGF)</a:t>
            </a:r>
          </a:p>
          <a:p>
            <a:pPr lvl="1">
              <a:spcBef>
                <a:spcPct val="0"/>
              </a:spcBef>
            </a:pPr>
            <a:r>
              <a:rPr lang="fr-FR" sz="2000" dirty="0" smtClean="0"/>
              <a:t>Responsabilités du formateur et exigences à son égard</a:t>
            </a:r>
          </a:p>
          <a:p>
            <a:pPr lvl="1">
              <a:spcBef>
                <a:spcPct val="0"/>
              </a:spcBef>
            </a:pPr>
            <a:r>
              <a:rPr lang="fr-FR" sz="2000" dirty="0" smtClean="0"/>
              <a:t>Information sur la formation en ligne</a:t>
            </a:r>
          </a:p>
          <a:p>
            <a:pPr lvl="1">
              <a:spcBef>
                <a:spcPct val="0"/>
              </a:spcBef>
            </a:pPr>
            <a:r>
              <a:rPr lang="fr-FR" sz="2000" dirty="0" smtClean="0"/>
              <a:t>Enseignement efficace</a:t>
            </a:r>
          </a:p>
          <a:p>
            <a:pPr>
              <a:spcBef>
                <a:spcPct val="0"/>
              </a:spcBef>
            </a:pPr>
            <a:r>
              <a:rPr lang="fr-FR" sz="2200" dirty="0" smtClean="0"/>
              <a:t>Leçon 2 : Formation des conducteurs, partie 1</a:t>
            </a:r>
          </a:p>
          <a:p>
            <a:pPr>
              <a:spcBef>
                <a:spcPct val="0"/>
              </a:spcBef>
            </a:pPr>
            <a:r>
              <a:rPr lang="fr-FR" sz="2200" dirty="0" smtClean="0"/>
              <a:t>Leçon 3 : Formation des conducteurs, partie 2</a:t>
            </a:r>
          </a:p>
          <a:p>
            <a:pPr>
              <a:spcBef>
                <a:spcPct val="0"/>
              </a:spcBef>
            </a:pPr>
            <a:r>
              <a:rPr lang="fr-FR" sz="2200" dirty="0" smtClean="0"/>
              <a:t>Leçon 4 : Formation de la famille des conducteurs et changement des comportements :</a:t>
            </a:r>
          </a:p>
          <a:p>
            <a:pPr lvl="1">
              <a:spcBef>
                <a:spcPct val="0"/>
              </a:spcBef>
            </a:pPr>
            <a:r>
              <a:rPr lang="fr-FR" sz="2000" dirty="0" smtClean="0"/>
              <a:t>Présentation du module 4</a:t>
            </a:r>
          </a:p>
          <a:p>
            <a:pPr lvl="1">
              <a:spcBef>
                <a:spcPct val="0"/>
              </a:spcBef>
            </a:pPr>
            <a:r>
              <a:rPr lang="fr-FR" sz="2000" dirty="0" smtClean="0"/>
              <a:t>Formation sur les moyens de faciliter le changement des comportements</a:t>
            </a:r>
          </a:p>
          <a:p>
            <a:pPr>
              <a:spcBef>
                <a:spcPct val="0"/>
              </a:spcBef>
            </a:pPr>
            <a:r>
              <a:rPr lang="fr-FR" sz="2200" dirty="0" smtClean="0"/>
              <a:t>Conclusion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a:defRPr/>
            </a:pPr>
            <a:r>
              <a:rPr lang="fr-CA" sz="4800" dirty="0"/>
              <a:t>Site </a:t>
            </a:r>
            <a:r>
              <a:rPr lang="fr-CA" sz="4800" dirty="0" smtClean="0"/>
              <a:t>Web du PNAGF </a:t>
            </a:r>
            <a:r>
              <a:rPr lang="fr-CA" sz="4800" dirty="0"/>
              <a:t>et systèmes de gestion de l’apprentissage </a:t>
            </a:r>
            <a:endParaRPr lang="en-US" sz="4800" dirty="0"/>
          </a:p>
        </p:txBody>
      </p:sp>
      <p:sp>
        <p:nvSpPr>
          <p:cNvPr id="3" name="Content Placeholder 2"/>
          <p:cNvSpPr>
            <a:spLocks noGrp="1"/>
          </p:cNvSpPr>
          <p:nvPr>
            <p:ph idx="1"/>
            <p:custDataLst>
              <p:tags r:id="rId2"/>
            </p:custDataLst>
          </p:nvPr>
        </p:nvSpPr>
        <p:spPr>
          <a:xfrm>
            <a:off x="457200" y="1600200"/>
            <a:ext cx="8229600" cy="4724400"/>
          </a:xfrm>
        </p:spPr>
        <p:txBody>
          <a:bodyPr rtlCol="0">
            <a:normAutofit fontScale="92500" lnSpcReduction="20000"/>
          </a:bodyPr>
          <a:lstStyle/>
          <a:p>
            <a:pPr>
              <a:buFont typeface="Arial" pitchFamily="34" charset="0"/>
              <a:buChar char="•"/>
              <a:defRPr/>
            </a:pPr>
            <a:r>
              <a:rPr lang="fr-CA" dirty="0" smtClean="0"/>
              <a:t>Le site Web permet </a:t>
            </a:r>
            <a:r>
              <a:rPr lang="fr-CA" dirty="0"/>
              <a:t>:</a:t>
            </a:r>
            <a:endParaRPr lang="en-US" sz="2800" dirty="0"/>
          </a:p>
          <a:p>
            <a:pPr lvl="1">
              <a:buFont typeface="Arial" pitchFamily="34" charset="0"/>
              <a:buChar char="–"/>
              <a:defRPr/>
            </a:pPr>
            <a:r>
              <a:rPr lang="fr-CA" dirty="0" smtClean="0"/>
              <a:t>la centralisation </a:t>
            </a:r>
            <a:r>
              <a:rPr lang="fr-CA" dirty="0"/>
              <a:t>des informations, des </a:t>
            </a:r>
            <a:r>
              <a:rPr lang="fr-CA" dirty="0" smtClean="0"/>
              <a:t>ressources </a:t>
            </a:r>
            <a:r>
              <a:rPr lang="fr-CA" dirty="0"/>
              <a:t>et des services du </a:t>
            </a:r>
            <a:r>
              <a:rPr lang="fr-CA" dirty="0" smtClean="0"/>
              <a:t>PNAGF.</a:t>
            </a:r>
            <a:endParaRPr lang="en-US" sz="2400" dirty="0"/>
          </a:p>
          <a:p>
            <a:pPr lvl="1">
              <a:buFont typeface="Arial" pitchFamily="34" charset="0"/>
              <a:buChar char="–"/>
              <a:defRPr/>
            </a:pPr>
            <a:r>
              <a:rPr lang="fr-CA" dirty="0" smtClean="0"/>
              <a:t>l’accès aux modules en ligne.</a:t>
            </a:r>
            <a:endParaRPr lang="en-US" sz="2400" dirty="0"/>
          </a:p>
          <a:p>
            <a:pPr>
              <a:buFont typeface="Arial" pitchFamily="34" charset="0"/>
              <a:buChar char="•"/>
              <a:defRPr/>
            </a:pPr>
            <a:r>
              <a:rPr lang="fr-CA" dirty="0"/>
              <a:t>Les transporteurs dotés </a:t>
            </a:r>
            <a:r>
              <a:rPr lang="fr-CA" dirty="0" smtClean="0"/>
              <a:t>d’un système </a:t>
            </a:r>
            <a:r>
              <a:rPr lang="fr-CA" dirty="0"/>
              <a:t>de gestion de l’apprentissage </a:t>
            </a:r>
            <a:r>
              <a:rPr lang="fr-CA" dirty="0" smtClean="0"/>
              <a:t>assisté </a:t>
            </a:r>
            <a:r>
              <a:rPr lang="fr-CA" dirty="0"/>
              <a:t>par ordinateur </a:t>
            </a:r>
            <a:r>
              <a:rPr lang="fr-CA" dirty="0" smtClean="0"/>
              <a:t>:</a:t>
            </a:r>
            <a:endParaRPr lang="en-US" sz="2800" dirty="0"/>
          </a:p>
          <a:p>
            <a:pPr lvl="1">
              <a:buFont typeface="Arial" pitchFamily="34" charset="0"/>
              <a:buChar char="–"/>
              <a:defRPr/>
            </a:pPr>
            <a:r>
              <a:rPr lang="fr-CA" dirty="0"/>
              <a:t>p</a:t>
            </a:r>
            <a:r>
              <a:rPr lang="fr-CA" dirty="0" smtClean="0"/>
              <a:t>euvent </a:t>
            </a:r>
            <a:r>
              <a:rPr lang="fr-CA" dirty="0"/>
              <a:t>télécharger les modules en format </a:t>
            </a:r>
            <a:r>
              <a:rPr lang="fr-CA" dirty="0" smtClean="0"/>
              <a:t>HTML.</a:t>
            </a:r>
            <a:endParaRPr lang="en-US" sz="2400" dirty="0"/>
          </a:p>
          <a:p>
            <a:pPr lvl="1">
              <a:buFont typeface="Arial" pitchFamily="34" charset="0"/>
              <a:buChar char="–"/>
              <a:defRPr/>
            </a:pPr>
            <a:r>
              <a:rPr lang="fr-CA" dirty="0" smtClean="0"/>
              <a:t>peuvent </a:t>
            </a:r>
            <a:r>
              <a:rPr lang="fr-CA" dirty="0"/>
              <a:t>suivre les activités des participants :</a:t>
            </a:r>
            <a:endParaRPr lang="en-US" sz="2400" dirty="0"/>
          </a:p>
          <a:p>
            <a:pPr lvl="2">
              <a:buFont typeface="Arial" pitchFamily="34" charset="0"/>
              <a:buChar char="•"/>
              <a:defRPr/>
            </a:pPr>
            <a:r>
              <a:rPr lang="fr-CA" dirty="0"/>
              <a:t>e</a:t>
            </a:r>
            <a:r>
              <a:rPr lang="fr-CA" dirty="0" smtClean="0"/>
              <a:t>ntrée </a:t>
            </a:r>
            <a:r>
              <a:rPr lang="fr-CA" dirty="0"/>
              <a:t>dans </a:t>
            </a:r>
            <a:r>
              <a:rPr lang="fr-CA" dirty="0" smtClean="0"/>
              <a:t>les modules.</a:t>
            </a:r>
            <a:endParaRPr lang="en-US" sz="2000" dirty="0"/>
          </a:p>
          <a:p>
            <a:pPr lvl="2">
              <a:buFont typeface="Arial" pitchFamily="34" charset="0"/>
              <a:buChar char="•"/>
              <a:defRPr/>
            </a:pPr>
            <a:r>
              <a:rPr lang="fr-CA" dirty="0" smtClean="0"/>
              <a:t>progression.</a:t>
            </a:r>
            <a:endParaRPr lang="en-US" sz="2000" dirty="0"/>
          </a:p>
          <a:p>
            <a:pPr lvl="2">
              <a:buFont typeface="Arial" pitchFamily="34" charset="0"/>
              <a:buChar char="•"/>
              <a:defRPr/>
            </a:pPr>
            <a:r>
              <a:rPr lang="fr-CA" dirty="0"/>
              <a:t>n</a:t>
            </a:r>
            <a:r>
              <a:rPr lang="fr-CA" dirty="0" smtClean="0"/>
              <a:t>otes </a:t>
            </a:r>
            <a:r>
              <a:rPr lang="fr-CA" dirty="0"/>
              <a:t>aux </a:t>
            </a:r>
            <a:r>
              <a:rPr lang="fr-CA" dirty="0" smtClean="0"/>
              <a:t>examens.</a:t>
            </a:r>
            <a:endParaRPr lang="en-US" sz="2000" dirty="0"/>
          </a:p>
          <a:p>
            <a:pPr lvl="2">
              <a:buFont typeface="Arial" pitchFamily="34" charset="0"/>
              <a:buChar char="•"/>
              <a:defRPr/>
            </a:pPr>
            <a:r>
              <a:rPr lang="fr-CA" dirty="0" smtClean="0"/>
              <a:t>sortie des modules.</a:t>
            </a:r>
            <a:endParaRPr lang="en-US" sz="2000" dirty="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33154" name="Title 1"/>
          <p:cNvSpPr>
            <a:spLocks noGrp="1"/>
          </p:cNvSpPr>
          <p:nvPr>
            <p:ph type="title"/>
            <p:custDataLst>
              <p:tags r:id="rId1"/>
            </p:custDataLst>
          </p:nvPr>
        </p:nvSpPr>
        <p:spPr/>
        <p:txBody>
          <a:bodyPr/>
          <a:lstStyle/>
          <a:p>
            <a:pPr>
              <a:lnSpc>
                <a:spcPts val="4575"/>
              </a:lnSpc>
            </a:pPr>
            <a:r>
              <a:rPr lang="fr-CA" sz="4600" smtClean="0"/>
              <a:t>Diriger la formation du module 4</a:t>
            </a:r>
            <a:endParaRPr lang="en-US" sz="4600" smtClean="0"/>
          </a:p>
        </p:txBody>
      </p:sp>
      <p:sp>
        <p:nvSpPr>
          <p:cNvPr id="3" name="Content Placeholder 2"/>
          <p:cNvSpPr>
            <a:spLocks noGrp="1"/>
          </p:cNvSpPr>
          <p:nvPr>
            <p:ph idx="1"/>
            <p:custDataLst>
              <p:tags r:id="rId2"/>
            </p:custDataLst>
          </p:nvPr>
        </p:nvSpPr>
        <p:spPr>
          <a:xfrm>
            <a:off x="457200" y="1600200"/>
            <a:ext cx="5486400" cy="4876800"/>
          </a:xfrm>
        </p:spPr>
        <p:txBody>
          <a:bodyPr rtlCol="0">
            <a:normAutofit fontScale="92500" lnSpcReduction="20000"/>
          </a:bodyPr>
          <a:lstStyle/>
          <a:p>
            <a:pPr>
              <a:buFont typeface="Arial" pitchFamily="34" charset="0"/>
              <a:buChar char="•"/>
              <a:defRPr/>
            </a:pPr>
            <a:r>
              <a:rPr lang="fr-CA" sz="2800" dirty="0"/>
              <a:t>Les </a:t>
            </a:r>
            <a:r>
              <a:rPr lang="fr-CA" sz="2800" dirty="0" smtClean="0"/>
              <a:t>conjoints et conjointes et </a:t>
            </a:r>
            <a:r>
              <a:rPr lang="fr-CA" sz="2800" dirty="0"/>
              <a:t>les membres des familles doivent être invités à suivre la formation, mais ils ne peuvent pas y être </a:t>
            </a:r>
            <a:r>
              <a:rPr lang="fr-CA" sz="2800" dirty="0" smtClean="0"/>
              <a:t>obligés.</a:t>
            </a:r>
            <a:endParaRPr lang="en-US" sz="2800" dirty="0"/>
          </a:p>
          <a:p>
            <a:pPr>
              <a:buFont typeface="Arial" pitchFamily="34" charset="0"/>
              <a:buChar char="•"/>
              <a:defRPr/>
            </a:pPr>
            <a:r>
              <a:rPr lang="fr-CA" sz="2800" dirty="0"/>
              <a:t>Pensez à organiser une activité </a:t>
            </a:r>
            <a:r>
              <a:rPr lang="fr-CA" sz="2800" dirty="0" smtClean="0"/>
              <a:t>familiale à l’occasion de </a:t>
            </a:r>
            <a:r>
              <a:rPr lang="fr-CA" sz="2800" dirty="0"/>
              <a:t>la </a:t>
            </a:r>
            <a:r>
              <a:rPr lang="fr-CA" sz="2800" dirty="0" smtClean="0"/>
              <a:t>formation.</a:t>
            </a:r>
            <a:endParaRPr lang="en-US" sz="2800" dirty="0"/>
          </a:p>
          <a:p>
            <a:pPr>
              <a:buFont typeface="Arial" pitchFamily="34" charset="0"/>
              <a:buChar char="•"/>
              <a:defRPr/>
            </a:pPr>
            <a:r>
              <a:rPr lang="fr-CA" sz="2800" dirty="0"/>
              <a:t>Les familles des conducteurs pourront également accéder à un module </a:t>
            </a:r>
            <a:r>
              <a:rPr lang="fr-CA" sz="2800" dirty="0" smtClean="0"/>
              <a:t>sur le Web.</a:t>
            </a:r>
            <a:endParaRPr lang="en-US" sz="2800" dirty="0"/>
          </a:p>
          <a:p>
            <a:pPr>
              <a:buFont typeface="Arial" pitchFamily="34" charset="0"/>
              <a:buChar char="•"/>
              <a:defRPr/>
            </a:pPr>
            <a:r>
              <a:rPr lang="fr-CA" sz="2800" dirty="0"/>
              <a:t>Les vérifications de l’apprentissage et l’examen final (optionnel) doivent être faciles et amusants et surtout ne pas faire peur aux participants.</a:t>
            </a:r>
            <a:endParaRPr lang="en-US" sz="2800" dirty="0"/>
          </a:p>
        </p:txBody>
      </p:sp>
      <p:pic>
        <p:nvPicPr>
          <p:cNvPr id="433156" name="Picture 2" descr="P:\457407\Working\Documents\Module Content\istock photos\Module 5\family.jpg"/>
          <p:cNvPicPr>
            <a:picLocks noChangeAspect="1" noChangeArrowheads="1"/>
          </p:cNvPicPr>
          <p:nvPr>
            <p:custDataLst>
              <p:tags r:id="rId3"/>
            </p:custDataLst>
          </p:nvPr>
        </p:nvPicPr>
        <p:blipFill>
          <a:blip r:embed="rId7" cstate="print"/>
          <a:srcRect/>
          <a:stretch>
            <a:fillRect/>
          </a:stretch>
        </p:blipFill>
        <p:spPr bwMode="auto">
          <a:xfrm>
            <a:off x="5715000" y="1828800"/>
            <a:ext cx="3136900" cy="2081213"/>
          </a:xfrm>
          <a:prstGeom prst="rect">
            <a:avLst/>
          </a:prstGeom>
          <a:noFill/>
          <a:ln w="9525">
            <a:noFill/>
            <a:miter lim="800000"/>
            <a:headEnd/>
            <a:tailEnd/>
          </a:ln>
        </p:spPr>
      </p:pic>
      <p:pic>
        <p:nvPicPr>
          <p:cNvPr id="433157" name="Picture 3"/>
          <p:cNvPicPr>
            <a:picLocks noChangeAspect="1" noChangeArrowheads="1"/>
          </p:cNvPicPr>
          <p:nvPr>
            <p:custDataLst>
              <p:tags r:id="rId4"/>
            </p:custDataLst>
          </p:nvPr>
        </p:nvPicPr>
        <p:blipFill>
          <a:blip r:embed="rId8" cstate="print"/>
          <a:srcRect/>
          <a:stretch>
            <a:fillRect/>
          </a:stretch>
        </p:blipFill>
        <p:spPr bwMode="auto">
          <a:xfrm>
            <a:off x="5943600" y="4267200"/>
            <a:ext cx="2740025" cy="181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35202" name="Title 1"/>
          <p:cNvSpPr>
            <a:spLocks noGrp="1"/>
          </p:cNvSpPr>
          <p:nvPr>
            <p:ph type="title"/>
            <p:custDataLst>
              <p:tags r:id="rId1"/>
            </p:custDataLst>
          </p:nvPr>
        </p:nvSpPr>
        <p:spPr/>
        <p:txBody>
          <a:bodyPr/>
          <a:lstStyle/>
          <a:p>
            <a:pPr>
              <a:lnSpc>
                <a:spcPts val="4575"/>
              </a:lnSpc>
            </a:pPr>
            <a:r>
              <a:rPr lang="fr-CA" dirty="0" smtClean="0"/>
              <a:t>Encourager le changement des comportements</a:t>
            </a:r>
            <a:endParaRPr lang="en-US" dirty="0" smtClean="0"/>
          </a:p>
        </p:txBody>
      </p:sp>
      <p:sp>
        <p:nvSpPr>
          <p:cNvPr id="232451" name="Content Placeholder 2"/>
          <p:cNvSpPr>
            <a:spLocks noGrp="1"/>
          </p:cNvSpPr>
          <p:nvPr>
            <p:ph idx="1"/>
            <p:custDataLst>
              <p:tags r:id="rId2"/>
            </p:custDataLst>
          </p:nvPr>
        </p:nvSpPr>
        <p:spPr>
          <a:xfrm>
            <a:off x="457200" y="1600200"/>
            <a:ext cx="8229600" cy="4419600"/>
          </a:xfrm>
        </p:spPr>
        <p:txBody>
          <a:bodyPr/>
          <a:lstStyle/>
          <a:p>
            <a:pPr marL="0" indent="0">
              <a:buFont typeface="Arial" pitchFamily="34" charset="0"/>
              <a:buNone/>
              <a:defRPr/>
            </a:pPr>
            <a:r>
              <a:rPr lang="fr-CA" u="sng" dirty="0"/>
              <a:t>Sujets :</a:t>
            </a:r>
            <a:r>
              <a:rPr lang="fr-CA" dirty="0"/>
              <a:t> </a:t>
            </a:r>
            <a:endParaRPr lang="en-US" dirty="0"/>
          </a:p>
          <a:p>
            <a:pPr>
              <a:buFont typeface="Arial" pitchFamily="34" charset="0"/>
              <a:buChar char="•"/>
              <a:defRPr/>
            </a:pPr>
            <a:r>
              <a:rPr lang="fr-CA" sz="2800" dirty="0"/>
              <a:t>Rôle de </a:t>
            </a:r>
            <a:r>
              <a:rPr lang="fr-CA" sz="2800" dirty="0" smtClean="0"/>
              <a:t>l’entreprise</a:t>
            </a:r>
            <a:endParaRPr lang="en-US" sz="2800" dirty="0"/>
          </a:p>
          <a:p>
            <a:pPr>
              <a:buFont typeface="Arial" pitchFamily="34" charset="0"/>
              <a:buChar char="•"/>
              <a:defRPr/>
            </a:pPr>
            <a:r>
              <a:rPr lang="fr-CA" sz="2800" dirty="0" smtClean="0"/>
              <a:t>Éléments clés </a:t>
            </a:r>
            <a:r>
              <a:rPr lang="fr-CA" sz="2800" dirty="0"/>
              <a:t>d’une amélioration de l’hygiène du </a:t>
            </a:r>
            <a:r>
              <a:rPr lang="fr-CA" sz="2800" dirty="0" smtClean="0"/>
              <a:t>sommeil</a:t>
            </a:r>
            <a:endParaRPr lang="en-US" sz="2800" dirty="0"/>
          </a:p>
          <a:p>
            <a:pPr>
              <a:buFont typeface="Arial" pitchFamily="34" charset="0"/>
              <a:buChar char="•"/>
              <a:defRPr/>
            </a:pPr>
            <a:r>
              <a:rPr lang="fr-CA" sz="2800" dirty="0" smtClean="0"/>
              <a:t>Étapes du changement d’un comportement</a:t>
            </a:r>
            <a:endParaRPr lang="en-US" sz="2800" dirty="0"/>
          </a:p>
          <a:p>
            <a:pPr>
              <a:buFont typeface="Arial" pitchFamily="34" charset="0"/>
              <a:buChar char="•"/>
              <a:defRPr/>
            </a:pPr>
            <a:r>
              <a:rPr lang="fr-CA" sz="2800" dirty="0"/>
              <a:t>Autogestion du </a:t>
            </a:r>
            <a:r>
              <a:rPr lang="fr-CA" sz="2800" dirty="0" smtClean="0"/>
              <a:t>comportement</a:t>
            </a:r>
            <a:endParaRPr lang="en-US" sz="2800" dirty="0"/>
          </a:p>
          <a:p>
            <a:pPr>
              <a:buFont typeface="Arial" pitchFamily="34" charset="0"/>
              <a:buChar char="•"/>
              <a:defRPr/>
            </a:pPr>
            <a:r>
              <a:rPr lang="fr-CA" sz="2800" dirty="0"/>
              <a:t>Établissement d’objectifs </a:t>
            </a:r>
            <a:r>
              <a:rPr lang="fr-CA" sz="2800" dirty="0" smtClean="0"/>
              <a:t>spécifiques, motivants</a:t>
            </a:r>
            <a:r>
              <a:rPr lang="fr-CA" sz="2800" dirty="0"/>
              <a:t>, </a:t>
            </a:r>
            <a:r>
              <a:rPr lang="fr-CA" sz="2800" dirty="0" smtClean="0"/>
              <a:t>accessibles, réalistes et traçables (pouvant </a:t>
            </a:r>
            <a:r>
              <a:rPr lang="fr-CA" sz="2800" dirty="0"/>
              <a:t>être mesurés et vérifiés</a:t>
            </a:r>
            <a:r>
              <a:rPr lang="fr-CA" sz="2800" dirty="0" smtClean="0"/>
              <a:t>)</a:t>
            </a:r>
            <a:endParaRPr lang="en-US" sz="2800" dirty="0" smtClean="0">
              <a:solidFill>
                <a:srgbClr val="002060"/>
              </a:solidFill>
            </a:endParaRPr>
          </a:p>
          <a:p>
            <a:pPr>
              <a:buFont typeface="Arial" pitchFamily="34" charset="0"/>
              <a:buChar char="•"/>
              <a:defRPr/>
            </a:pPr>
            <a:endParaRPr lang="en-US" dirty="0" smtClean="0">
              <a:solidFill>
                <a:srgbClr val="002060"/>
              </a:solidFill>
            </a:endParaRPr>
          </a:p>
          <a:p>
            <a:pPr>
              <a:buFont typeface="Arial" pitchFamily="34" charset="0"/>
              <a:buNone/>
              <a:defRPr/>
            </a:pPr>
            <a:endParaRPr lang="en-US" dirty="0" smtClean="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37250" name="Title 1"/>
          <p:cNvSpPr>
            <a:spLocks noGrp="1"/>
          </p:cNvSpPr>
          <p:nvPr>
            <p:ph type="title"/>
            <p:custDataLst>
              <p:tags r:id="rId1"/>
            </p:custDataLst>
          </p:nvPr>
        </p:nvSpPr>
        <p:spPr/>
        <p:txBody>
          <a:bodyPr/>
          <a:lstStyle/>
          <a:p>
            <a:pPr>
              <a:lnSpc>
                <a:spcPts val="4575"/>
              </a:lnSpc>
            </a:pPr>
            <a:r>
              <a:rPr lang="fr-CA" sz="2600" smtClean="0"/>
              <a:t>Rôle de l’entreprise dans l’encouragement des conducteurs et de leur famille à changer de comportement</a:t>
            </a:r>
            <a:endParaRPr lang="en-US" sz="2600" smtClean="0"/>
          </a:p>
        </p:txBody>
      </p:sp>
      <p:sp>
        <p:nvSpPr>
          <p:cNvPr id="3" name="Content Placeholder 2"/>
          <p:cNvSpPr>
            <a:spLocks noGrp="1"/>
          </p:cNvSpPr>
          <p:nvPr>
            <p:ph idx="1"/>
            <p:custDataLst>
              <p:tags r:id="rId2"/>
            </p:custDataLst>
          </p:nvPr>
        </p:nvSpPr>
        <p:spPr>
          <a:xfrm>
            <a:off x="457200" y="1600200"/>
            <a:ext cx="8229600" cy="4953000"/>
          </a:xfrm>
        </p:spPr>
        <p:txBody>
          <a:bodyPr rtlCol="0">
            <a:normAutofit fontScale="85000" lnSpcReduction="20000"/>
          </a:bodyPr>
          <a:lstStyle/>
          <a:p>
            <a:pPr>
              <a:buFont typeface="Arial" pitchFamily="34" charset="0"/>
              <a:buChar char="•"/>
              <a:defRPr/>
            </a:pPr>
            <a:r>
              <a:rPr lang="fr-CA" dirty="0"/>
              <a:t>Créer une atmosphère qui </a:t>
            </a:r>
            <a:r>
              <a:rPr lang="fr-CA" dirty="0" smtClean="0"/>
              <a:t>encourage la sécurité.</a:t>
            </a:r>
            <a:endParaRPr lang="en-US" sz="2800" dirty="0"/>
          </a:p>
          <a:p>
            <a:pPr>
              <a:buFont typeface="Arial" pitchFamily="34" charset="0"/>
              <a:buChar char="•"/>
              <a:defRPr/>
            </a:pPr>
            <a:r>
              <a:rPr lang="fr-CA" dirty="0"/>
              <a:t>Donner le bon </a:t>
            </a:r>
            <a:r>
              <a:rPr lang="fr-CA" dirty="0" smtClean="0"/>
              <a:t>exemple.</a:t>
            </a:r>
            <a:endParaRPr lang="en-US" sz="2800" dirty="0"/>
          </a:p>
          <a:p>
            <a:pPr>
              <a:buFont typeface="Arial" pitchFamily="34" charset="0"/>
              <a:buChar char="•"/>
              <a:defRPr/>
            </a:pPr>
            <a:r>
              <a:rPr lang="fr-CA" dirty="0"/>
              <a:t>Évaluer les </a:t>
            </a:r>
            <a:r>
              <a:rPr lang="fr-CA" dirty="0" smtClean="0"/>
              <a:t>besoins.</a:t>
            </a:r>
            <a:endParaRPr lang="en-US" sz="2800" dirty="0"/>
          </a:p>
          <a:p>
            <a:pPr>
              <a:buFont typeface="Arial" pitchFamily="34" charset="0"/>
              <a:buChar char="•"/>
              <a:defRPr/>
            </a:pPr>
            <a:r>
              <a:rPr lang="fr-CA" dirty="0" smtClean="0"/>
              <a:t>Élaborer un </a:t>
            </a:r>
            <a:r>
              <a:rPr lang="fr-CA" dirty="0"/>
              <a:t>plan de gestion de la </a:t>
            </a:r>
            <a:r>
              <a:rPr lang="fr-CA" dirty="0" smtClean="0"/>
              <a:t>fatigue.</a:t>
            </a:r>
            <a:endParaRPr lang="en-US" sz="2800" dirty="0"/>
          </a:p>
          <a:p>
            <a:pPr>
              <a:buFont typeface="Arial" pitchFamily="34" charset="0"/>
              <a:buChar char="•"/>
              <a:defRPr/>
            </a:pPr>
            <a:r>
              <a:rPr lang="fr-CA" dirty="0"/>
              <a:t>Mettre en œuvre le programme dans un environnement </a:t>
            </a:r>
            <a:r>
              <a:rPr lang="fr-CA" dirty="0" smtClean="0"/>
              <a:t>favorable.</a:t>
            </a:r>
            <a:endParaRPr lang="en-US" sz="2800" dirty="0"/>
          </a:p>
          <a:p>
            <a:pPr>
              <a:buFont typeface="Arial" pitchFamily="34" charset="0"/>
              <a:buChar char="•"/>
              <a:defRPr/>
            </a:pPr>
            <a:r>
              <a:rPr lang="fr-CA" dirty="0" smtClean="0"/>
              <a:t>Mettre en place les éléments </a:t>
            </a:r>
            <a:r>
              <a:rPr lang="fr-CA" dirty="0"/>
              <a:t>clés </a:t>
            </a:r>
            <a:r>
              <a:rPr lang="fr-CA" dirty="0" smtClean="0"/>
              <a:t>du PGF </a:t>
            </a:r>
            <a:r>
              <a:rPr lang="fr-CA" dirty="0"/>
              <a:t>:</a:t>
            </a:r>
            <a:endParaRPr lang="en-US" sz="2800" dirty="0"/>
          </a:p>
          <a:p>
            <a:pPr lvl="1">
              <a:buFont typeface="Arial" pitchFamily="34" charset="0"/>
              <a:buChar char="–"/>
              <a:defRPr/>
            </a:pPr>
            <a:r>
              <a:rPr lang="fr-CA" dirty="0" smtClean="0"/>
              <a:t>Formation.</a:t>
            </a:r>
            <a:endParaRPr lang="en-US" sz="2400" dirty="0"/>
          </a:p>
          <a:p>
            <a:pPr lvl="1">
              <a:buFont typeface="Arial" pitchFamily="34" charset="0"/>
              <a:buChar char="–"/>
              <a:defRPr/>
            </a:pPr>
            <a:r>
              <a:rPr lang="fr-CA" dirty="0"/>
              <a:t>Dépistage </a:t>
            </a:r>
            <a:r>
              <a:rPr lang="fr-CA" dirty="0" smtClean="0"/>
              <a:t>médical.</a:t>
            </a:r>
            <a:endParaRPr lang="en-US" sz="2400" dirty="0"/>
          </a:p>
          <a:p>
            <a:pPr lvl="1">
              <a:buFont typeface="Arial" pitchFamily="34" charset="0"/>
              <a:buChar char="–"/>
              <a:defRPr/>
            </a:pPr>
            <a:r>
              <a:rPr lang="fr-CA" dirty="0" smtClean="0"/>
              <a:t>Horaires propices </a:t>
            </a:r>
            <a:r>
              <a:rPr lang="fr-CA" dirty="0"/>
              <a:t>à la </a:t>
            </a:r>
            <a:r>
              <a:rPr lang="fr-CA" dirty="0" smtClean="0"/>
              <a:t>vigilance.</a:t>
            </a:r>
            <a:endParaRPr lang="en-US" sz="2400" dirty="0"/>
          </a:p>
          <a:p>
            <a:pPr lvl="1">
              <a:buFont typeface="Arial" pitchFamily="34" charset="0"/>
              <a:buChar char="–"/>
              <a:defRPr/>
            </a:pPr>
            <a:r>
              <a:rPr lang="fr-CA" dirty="0"/>
              <a:t>Soutien individualisé </a:t>
            </a:r>
            <a:r>
              <a:rPr lang="fr-CA" dirty="0" smtClean="0"/>
              <a:t>des conducteurs.</a:t>
            </a:r>
            <a:endParaRPr lang="en-US" sz="2400" dirty="0"/>
          </a:p>
          <a:p>
            <a:pPr>
              <a:buFont typeface="Arial" pitchFamily="34" charset="0"/>
              <a:buChar char="•"/>
              <a:defRPr/>
            </a:pPr>
            <a:r>
              <a:rPr lang="fr-CA" dirty="0"/>
              <a:t>Évaluer et améliorer le </a:t>
            </a:r>
            <a:r>
              <a:rPr lang="fr-CA" dirty="0" smtClean="0"/>
              <a:t>programme.</a:t>
            </a:r>
            <a:endParaRPr lang="en-US" sz="2800"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39298" name="Title 1"/>
          <p:cNvSpPr>
            <a:spLocks noGrp="1"/>
          </p:cNvSpPr>
          <p:nvPr>
            <p:ph type="title"/>
            <p:custDataLst>
              <p:tags r:id="rId1"/>
            </p:custDataLst>
          </p:nvPr>
        </p:nvSpPr>
        <p:spPr/>
        <p:txBody>
          <a:bodyPr/>
          <a:lstStyle/>
          <a:p>
            <a:pPr>
              <a:lnSpc>
                <a:spcPts val="4575"/>
              </a:lnSpc>
            </a:pPr>
            <a:r>
              <a:rPr lang="fr-CA" sz="3600" smtClean="0"/>
              <a:t>Éléments clés d’une amélioration de l’hygiène du sommeil</a:t>
            </a:r>
            <a:endParaRPr lang="en-US" sz="3600" smtClean="0"/>
          </a:p>
        </p:txBody>
      </p:sp>
      <p:sp>
        <p:nvSpPr>
          <p:cNvPr id="439299" name="Content Placeholder 2"/>
          <p:cNvSpPr>
            <a:spLocks noGrp="1"/>
          </p:cNvSpPr>
          <p:nvPr>
            <p:ph idx="1"/>
            <p:custDataLst>
              <p:tags r:id="rId2"/>
            </p:custDataLst>
          </p:nvPr>
        </p:nvSpPr>
        <p:spPr>
          <a:xfrm>
            <a:off x="228600" y="1600200"/>
            <a:ext cx="6019800" cy="4525963"/>
          </a:xfrm>
        </p:spPr>
        <p:txBody>
          <a:bodyPr/>
          <a:lstStyle/>
          <a:p>
            <a:r>
              <a:rPr lang="fr-CA" sz="2400" dirty="0" smtClean="0"/>
              <a:t>Connaître les comportements néfastes et bénéfiques et en prendre conscience.</a:t>
            </a:r>
            <a:endParaRPr lang="en-US" sz="2400" dirty="0" smtClean="0"/>
          </a:p>
          <a:p>
            <a:r>
              <a:rPr lang="fr-CA" sz="2400" dirty="0" smtClean="0"/>
              <a:t>Surmonter son ambivalence.</a:t>
            </a:r>
            <a:endParaRPr lang="en-US" sz="2400" dirty="0" smtClean="0"/>
          </a:p>
          <a:p>
            <a:r>
              <a:rPr lang="fr-CA" sz="2400" dirty="0" smtClean="0"/>
              <a:t>Cibler des comportements sains précis, par exemple :</a:t>
            </a:r>
            <a:endParaRPr lang="en-US" sz="2400" dirty="0" smtClean="0"/>
          </a:p>
          <a:p>
            <a:pPr lvl="1"/>
            <a:r>
              <a:rPr lang="fr-CA" sz="2000" dirty="0" smtClean="0"/>
              <a:t>Faire de l’exercice physique.</a:t>
            </a:r>
            <a:endParaRPr lang="en-US" sz="2000" dirty="0" smtClean="0"/>
          </a:p>
          <a:p>
            <a:pPr lvl="1"/>
            <a:r>
              <a:rPr lang="fr-CA" sz="2000" dirty="0" smtClean="0"/>
              <a:t>Consommer cinq portions de fruits et de légumes par jour.</a:t>
            </a:r>
            <a:endParaRPr lang="en-US" sz="2000" dirty="0" smtClean="0"/>
          </a:p>
          <a:p>
            <a:pPr lvl="1"/>
            <a:r>
              <a:rPr lang="fr-CA" sz="2000" dirty="0" smtClean="0"/>
              <a:t>Faire des siestes.</a:t>
            </a:r>
            <a:endParaRPr lang="en-US" sz="2000" dirty="0" smtClean="0"/>
          </a:p>
          <a:p>
            <a:r>
              <a:rPr lang="fr-CA" sz="2400" dirty="0" smtClean="0"/>
              <a:t>Se donner des objectifs fonctionnels.</a:t>
            </a:r>
            <a:endParaRPr lang="en-US" sz="2400" dirty="0" smtClean="0"/>
          </a:p>
          <a:p>
            <a:r>
              <a:rPr lang="fr-CA" sz="2400" dirty="0" smtClean="0"/>
              <a:t>Obtenir du soutien de son entourage.</a:t>
            </a:r>
            <a:endParaRPr lang="en-US" sz="2400" dirty="0" smtClean="0"/>
          </a:p>
        </p:txBody>
      </p:sp>
      <p:pic>
        <p:nvPicPr>
          <p:cNvPr id="439300" name="Picture 2"/>
          <p:cNvPicPr>
            <a:picLocks noChangeAspect="1" noChangeArrowheads="1"/>
          </p:cNvPicPr>
          <p:nvPr>
            <p:custDataLst>
              <p:tags r:id="rId3"/>
            </p:custDataLst>
          </p:nvPr>
        </p:nvPicPr>
        <p:blipFill>
          <a:blip r:embed="rId6" cstate="print"/>
          <a:srcRect/>
          <a:stretch>
            <a:fillRect/>
          </a:stretch>
        </p:blipFill>
        <p:spPr bwMode="auto">
          <a:xfrm>
            <a:off x="6019800" y="1981200"/>
            <a:ext cx="2938463" cy="195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custDataLst>
              <p:tags r:id="rId1"/>
            </p:custDataLst>
          </p:nvPr>
        </p:nvSpPr>
        <p:spPr/>
        <p:txBody>
          <a:bodyPr>
            <a:normAutofit fontScale="90000"/>
          </a:bodyPr>
          <a:lstStyle/>
          <a:p>
            <a:pPr>
              <a:lnSpc>
                <a:spcPts val="4575"/>
              </a:lnSpc>
              <a:defRPr/>
            </a:pPr>
            <a:r>
              <a:rPr lang="fr-CA" dirty="0"/>
              <a:t>Les étapes </a:t>
            </a:r>
            <a:r>
              <a:rPr lang="fr-CA" dirty="0" smtClean="0"/>
              <a:t>d’un changement de </a:t>
            </a:r>
            <a:r>
              <a:rPr lang="fr-CA" dirty="0"/>
              <a:t>comportement</a:t>
            </a:r>
            <a:endParaRPr lang="en-US" dirty="0" smtClean="0"/>
          </a:p>
        </p:txBody>
      </p:sp>
      <p:sp>
        <p:nvSpPr>
          <p:cNvPr id="10" name="Rectangle 9"/>
          <p:cNvSpPr/>
          <p:nvPr>
            <p:custDataLst>
              <p:tags r:id="rId2"/>
            </p:custDataLst>
          </p:nvPr>
        </p:nvSpPr>
        <p:spPr bwMode="auto">
          <a:xfrm>
            <a:off x="6829425" y="3340100"/>
            <a:ext cx="1712913" cy="15001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5" name="Image 4" descr="Image3.png"/>
          <p:cNvPicPr>
            <a:picLocks noChangeAspect="1"/>
          </p:cNvPicPr>
          <p:nvPr/>
        </p:nvPicPr>
        <p:blipFill>
          <a:blip r:embed="rId5" cstate="print"/>
          <a:stretch>
            <a:fillRect/>
          </a:stretch>
        </p:blipFill>
        <p:spPr>
          <a:xfrm>
            <a:off x="1066800" y="1392651"/>
            <a:ext cx="6953439" cy="5465349"/>
          </a:xfrm>
          <a:prstGeom prst="rect">
            <a:avLst/>
          </a:prstGeom>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43394" name="Title 1"/>
          <p:cNvSpPr>
            <a:spLocks noGrp="1"/>
          </p:cNvSpPr>
          <p:nvPr>
            <p:ph type="title"/>
            <p:custDataLst>
              <p:tags r:id="rId1"/>
            </p:custDataLst>
          </p:nvPr>
        </p:nvSpPr>
        <p:spPr/>
        <p:txBody>
          <a:bodyPr>
            <a:normAutofit fontScale="90000"/>
          </a:bodyPr>
          <a:lstStyle/>
          <a:p>
            <a:pPr eaLnBrk="1" hangingPunct="1">
              <a:lnSpc>
                <a:spcPts val="4575"/>
              </a:lnSpc>
            </a:pPr>
            <a:r>
              <a:rPr lang="fr-CA" sz="5000" dirty="0" smtClean="0"/>
              <a:t>Les étapes d’un changement de comportement</a:t>
            </a:r>
            <a:endParaRPr lang="en-US" sz="5000" dirty="0" smtClean="0"/>
          </a:p>
        </p:txBody>
      </p:sp>
      <p:graphicFrame>
        <p:nvGraphicFramePr>
          <p:cNvPr id="5" name="Tableau 4"/>
          <p:cNvGraphicFramePr>
            <a:graphicFrameLocks noGrp="1"/>
          </p:cNvGraphicFramePr>
          <p:nvPr>
            <p:custDataLst>
              <p:tags r:id="rId2"/>
            </p:custDataLst>
          </p:nvPr>
        </p:nvGraphicFramePr>
        <p:xfrm>
          <a:off x="914400" y="1676400"/>
          <a:ext cx="7315200" cy="2763520"/>
        </p:xfrm>
        <a:graphic>
          <a:graphicData uri="http://schemas.openxmlformats.org/drawingml/2006/table">
            <a:tbl>
              <a:tblPr firstRow="1" bandRow="1">
                <a:tableStyleId>{5C22544A-7EE6-4342-B048-85BDC9FD1C3A}</a:tableStyleId>
              </a:tblPr>
              <a:tblGrid>
                <a:gridCol w="2327564"/>
                <a:gridCol w="4987636"/>
              </a:tblGrid>
              <a:tr h="370840">
                <a:tc>
                  <a:txBody>
                    <a:bodyPr/>
                    <a:lstStyle/>
                    <a:p>
                      <a:r>
                        <a:rPr lang="fr-CA" b="1" dirty="0" smtClean="0">
                          <a:solidFill>
                            <a:srgbClr val="002060"/>
                          </a:solidFill>
                        </a:rPr>
                        <a:t>Étape</a:t>
                      </a:r>
                      <a:endParaRPr lang="fr-CA" dirty="0">
                        <a:solidFill>
                          <a:srgbClr val="002060"/>
                        </a:solidFill>
                      </a:endParaRPr>
                    </a:p>
                  </a:txBody>
                  <a:tcPr/>
                </a:tc>
                <a:tc>
                  <a:txBody>
                    <a:bodyPr/>
                    <a:lstStyle/>
                    <a:p>
                      <a:r>
                        <a:rPr lang="fr-CA" b="1" dirty="0" smtClean="0">
                          <a:solidFill>
                            <a:srgbClr val="002060"/>
                          </a:solidFill>
                        </a:rPr>
                        <a:t>Comportement</a:t>
                      </a:r>
                      <a:endParaRPr lang="fr-CA" dirty="0">
                        <a:solidFill>
                          <a:srgbClr val="002060"/>
                        </a:solidFill>
                      </a:endParaRPr>
                    </a:p>
                  </a:txBody>
                  <a:tcPr/>
                </a:tc>
              </a:tr>
              <a:tr h="370840">
                <a:tc>
                  <a:txBody>
                    <a:bodyPr/>
                    <a:lstStyle/>
                    <a:p>
                      <a:r>
                        <a:rPr lang="fr-CA" b="1" dirty="0" smtClean="0"/>
                        <a:t>1. Inconscience</a:t>
                      </a:r>
                      <a:endParaRPr lang="fr-CA" b="1" dirty="0"/>
                    </a:p>
                  </a:txBody>
                  <a:tcPr/>
                </a:tc>
                <a:tc>
                  <a:txBody>
                    <a:bodyPr/>
                    <a:lstStyle/>
                    <a:p>
                      <a:r>
                        <a:rPr lang="fr-CA" dirty="0" smtClean="0"/>
                        <a:t>Problème non connu ou non accepté, aucun changement envisagé</a:t>
                      </a:r>
                      <a:endParaRPr lang="fr-CA" dirty="0"/>
                    </a:p>
                  </a:txBody>
                  <a:tcPr/>
                </a:tc>
              </a:tr>
              <a:tr h="370840">
                <a:tc>
                  <a:txBody>
                    <a:bodyPr/>
                    <a:lstStyle/>
                    <a:p>
                      <a:r>
                        <a:rPr lang="fr-CA" b="1" dirty="0" smtClean="0"/>
                        <a:t>2. Acceptation</a:t>
                      </a:r>
                      <a:endParaRPr lang="fr-CA" b="1" dirty="0"/>
                    </a:p>
                  </a:txBody>
                  <a:tcPr/>
                </a:tc>
                <a:tc>
                  <a:txBody>
                    <a:bodyPr/>
                    <a:lstStyle/>
                    <a:p>
                      <a:r>
                        <a:rPr lang="fr-CA" dirty="0" smtClean="0"/>
                        <a:t>Problème connu et réflexion en vue d'un changement</a:t>
                      </a:r>
                      <a:endParaRPr lang="fr-CA" dirty="0"/>
                    </a:p>
                  </a:txBody>
                  <a:tcPr/>
                </a:tc>
              </a:tr>
              <a:tr h="370840">
                <a:tc>
                  <a:txBody>
                    <a:bodyPr/>
                    <a:lstStyle/>
                    <a:p>
                      <a:r>
                        <a:rPr lang="fr-CA" b="1" dirty="0" smtClean="0"/>
                        <a:t>3. Préparation	</a:t>
                      </a:r>
                      <a:endParaRPr lang="fr-CA" b="1" dirty="0"/>
                    </a:p>
                  </a:txBody>
                  <a:tcPr/>
                </a:tc>
                <a:tc>
                  <a:txBody>
                    <a:bodyPr/>
                    <a:lstStyle/>
                    <a:p>
                      <a:r>
                        <a:rPr lang="fr-CA" dirty="0" smtClean="0"/>
                        <a:t>Préparation du changement</a:t>
                      </a:r>
                      <a:endParaRPr lang="fr-CA" dirty="0"/>
                    </a:p>
                  </a:txBody>
                  <a:tcPr/>
                </a:tc>
              </a:tr>
              <a:tr h="370840">
                <a:tc>
                  <a:txBody>
                    <a:bodyPr/>
                    <a:lstStyle/>
                    <a:p>
                      <a:r>
                        <a:rPr lang="fr-CA" b="1" dirty="0" smtClean="0"/>
                        <a:t>4. Action</a:t>
                      </a:r>
                      <a:endParaRPr lang="fr-CA" b="1" dirty="0"/>
                    </a:p>
                  </a:txBody>
                  <a:tcPr/>
                </a:tc>
                <a:tc>
                  <a:txBody>
                    <a:bodyPr/>
                    <a:lstStyle/>
                    <a:p>
                      <a:r>
                        <a:rPr lang="fr-CA" dirty="0" smtClean="0"/>
                        <a:t>Changement du comportement</a:t>
                      </a:r>
                      <a:endParaRPr lang="fr-CA" dirty="0"/>
                    </a:p>
                  </a:txBody>
                  <a:tcPr/>
                </a:tc>
              </a:tr>
              <a:tr h="370840">
                <a:tc>
                  <a:txBody>
                    <a:bodyPr/>
                    <a:lstStyle/>
                    <a:p>
                      <a:r>
                        <a:rPr lang="fr-CA" b="1" dirty="0" smtClean="0"/>
                        <a:t>5. Maintien</a:t>
                      </a:r>
                      <a:endParaRPr lang="fr-CA" b="1" dirty="0"/>
                    </a:p>
                  </a:txBody>
                  <a:tcPr/>
                </a:tc>
                <a:tc>
                  <a:txBody>
                    <a:bodyPr/>
                    <a:lstStyle/>
                    <a:p>
                      <a:r>
                        <a:rPr lang="fr-CA" dirty="0" smtClean="0"/>
                        <a:t>Actions pour maintenir le changement</a:t>
                      </a:r>
                      <a:endParaRPr lang="fr-CA" dirty="0"/>
                    </a:p>
                  </a:txBody>
                  <a:tcPr/>
                </a:tc>
              </a:tr>
            </a:tbl>
          </a:graphicData>
        </a:graphic>
      </p:graphicFrame>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45442" name="Title 1"/>
          <p:cNvSpPr>
            <a:spLocks noGrp="1"/>
          </p:cNvSpPr>
          <p:nvPr>
            <p:ph type="title"/>
            <p:custDataLst>
              <p:tags r:id="rId1"/>
            </p:custDataLst>
          </p:nvPr>
        </p:nvSpPr>
        <p:spPr/>
        <p:txBody>
          <a:bodyPr/>
          <a:lstStyle/>
          <a:p>
            <a:pPr eaLnBrk="1" hangingPunct="1">
              <a:lnSpc>
                <a:spcPts val="4575"/>
              </a:lnSpc>
            </a:pPr>
            <a:r>
              <a:rPr lang="fr-CA" sz="3400" smtClean="0"/>
              <a:t>Changement d’un comportement : phases d’une réflexion</a:t>
            </a:r>
            <a:endParaRPr lang="en-US" sz="3400" smtClean="0"/>
          </a:p>
        </p:txBody>
      </p:sp>
      <p:graphicFrame>
        <p:nvGraphicFramePr>
          <p:cNvPr id="5" name="Tableau 4"/>
          <p:cNvGraphicFramePr>
            <a:graphicFrameLocks noGrp="1"/>
          </p:cNvGraphicFramePr>
          <p:nvPr>
            <p:custDataLst>
              <p:tags r:id="rId2"/>
            </p:custDataLst>
          </p:nvPr>
        </p:nvGraphicFramePr>
        <p:xfrm>
          <a:off x="762000" y="1524000"/>
          <a:ext cx="7696200" cy="3484231"/>
        </p:xfrm>
        <a:graphic>
          <a:graphicData uri="http://schemas.openxmlformats.org/drawingml/2006/table">
            <a:tbl>
              <a:tblPr firstRow="1" bandRow="1">
                <a:tableStyleId>{5C22544A-7EE6-4342-B048-85BDC9FD1C3A}</a:tableStyleId>
              </a:tblPr>
              <a:tblGrid>
                <a:gridCol w="1924050"/>
                <a:gridCol w="5772150"/>
              </a:tblGrid>
              <a:tr h="638891">
                <a:tc>
                  <a:txBody>
                    <a:bodyPr/>
                    <a:lstStyle/>
                    <a:p>
                      <a:r>
                        <a:rPr lang="fr-CA" sz="1700" b="1" dirty="0" smtClean="0">
                          <a:solidFill>
                            <a:schemeClr val="tx1"/>
                          </a:solidFill>
                          <a:latin typeface="+mj-lt"/>
                        </a:rPr>
                        <a:t>Étape</a:t>
                      </a:r>
                      <a:endParaRPr lang="fr-CA" sz="1700" dirty="0">
                        <a:solidFill>
                          <a:schemeClr val="tx1"/>
                        </a:solidFill>
                        <a:latin typeface="+mj-lt"/>
                      </a:endParaRPr>
                    </a:p>
                  </a:txBody>
                  <a:tcPr/>
                </a:tc>
                <a:tc>
                  <a:txBody>
                    <a:bodyPr/>
                    <a:lstStyle/>
                    <a:p>
                      <a:r>
                        <a:rPr lang="fr-CA" sz="1700" b="1" dirty="0" smtClean="0">
                          <a:solidFill>
                            <a:schemeClr val="tx1"/>
                          </a:solidFill>
                          <a:latin typeface="+mj-lt"/>
                        </a:rPr>
                        <a:t>Réflexion sur la réduction de la consommation</a:t>
                      </a:r>
                      <a:r>
                        <a:rPr lang="fr-CA" sz="1700" b="1" baseline="0" dirty="0" smtClean="0">
                          <a:solidFill>
                            <a:schemeClr val="tx1"/>
                          </a:solidFill>
                          <a:latin typeface="+mj-lt"/>
                        </a:rPr>
                        <a:t> </a:t>
                      </a:r>
                      <a:r>
                        <a:rPr lang="fr-CA" sz="1700" b="1" dirty="0" smtClean="0">
                          <a:solidFill>
                            <a:schemeClr val="tx1"/>
                          </a:solidFill>
                          <a:latin typeface="+mj-lt"/>
                        </a:rPr>
                        <a:t>de matières grasses</a:t>
                      </a:r>
                      <a:endParaRPr lang="fr-CA" sz="1700" dirty="0">
                        <a:solidFill>
                          <a:schemeClr val="tx1"/>
                        </a:solidFill>
                        <a:latin typeface="+mj-lt"/>
                      </a:endParaRPr>
                    </a:p>
                  </a:txBody>
                  <a:tcPr/>
                </a:tc>
              </a:tr>
              <a:tr h="554369">
                <a:tc>
                  <a:txBody>
                    <a:bodyPr/>
                    <a:lstStyle/>
                    <a:p>
                      <a:r>
                        <a:rPr lang="fr-CA" sz="1700" b="1" dirty="0" smtClean="0">
                          <a:latin typeface="+mj-lt"/>
                        </a:rPr>
                        <a:t>1. Inconscience</a:t>
                      </a:r>
                      <a:endParaRPr lang="fr-CA" sz="1700" b="1" dirty="0">
                        <a:latin typeface="+mj-lt"/>
                      </a:endParaRPr>
                    </a:p>
                  </a:txBody>
                  <a:tcPr/>
                </a:tc>
                <a:tc>
                  <a:txBody>
                    <a:bodyPr/>
                    <a:lstStyle/>
                    <a:p>
                      <a:r>
                        <a:rPr lang="fr-CA" sz="1700" dirty="0" smtClean="0">
                          <a:latin typeface="+mj-lt"/>
                        </a:rPr>
                        <a:t>« J’aime les hamburgers doubles au fromage et les frites. Je n’ai aucune intention de manger des aliments moins gras. »</a:t>
                      </a:r>
                      <a:endParaRPr lang="fr-CA" sz="1700" dirty="0">
                        <a:latin typeface="+mj-lt"/>
                      </a:endParaRPr>
                    </a:p>
                  </a:txBody>
                  <a:tcPr/>
                </a:tc>
              </a:tr>
              <a:tr h="522051">
                <a:tc>
                  <a:txBody>
                    <a:bodyPr/>
                    <a:lstStyle/>
                    <a:p>
                      <a:r>
                        <a:rPr lang="fr-CA" sz="1700" b="1" dirty="0" smtClean="0">
                          <a:solidFill>
                            <a:schemeClr val="bg1">
                              <a:lumMod val="65000"/>
                            </a:schemeClr>
                          </a:solidFill>
                          <a:latin typeface="+mj-lt"/>
                        </a:rPr>
                        <a:t>2. Acceptation</a:t>
                      </a:r>
                      <a:endParaRPr lang="fr-CA" sz="1700" b="1" dirty="0">
                        <a:solidFill>
                          <a:schemeClr val="bg1">
                            <a:lumMod val="65000"/>
                          </a:schemeClr>
                        </a:solidFill>
                        <a:latin typeface="+mj-lt"/>
                      </a:endParaRPr>
                    </a:p>
                  </a:txBody>
                  <a:tcPr/>
                </a:tc>
                <a:tc>
                  <a:txBody>
                    <a:bodyPr/>
                    <a:lstStyle/>
                    <a:p>
                      <a:endParaRPr lang="fr-CA" sz="1700" dirty="0">
                        <a:latin typeface="+mj-lt"/>
                      </a:endParaRPr>
                    </a:p>
                  </a:txBody>
                  <a:tcPr/>
                </a:tc>
              </a:tr>
              <a:tr h="522051">
                <a:tc>
                  <a:txBody>
                    <a:bodyPr/>
                    <a:lstStyle/>
                    <a:p>
                      <a:r>
                        <a:rPr lang="fr-CA" sz="1700" b="1" dirty="0" smtClean="0">
                          <a:solidFill>
                            <a:schemeClr val="bg1">
                              <a:lumMod val="65000"/>
                            </a:schemeClr>
                          </a:solidFill>
                          <a:latin typeface="+mj-lt"/>
                        </a:rPr>
                        <a:t>3. Préparation</a:t>
                      </a:r>
                      <a:endParaRPr lang="fr-CA" sz="1700" b="1" dirty="0">
                        <a:solidFill>
                          <a:schemeClr val="bg1">
                            <a:lumMod val="65000"/>
                          </a:schemeClr>
                        </a:solidFill>
                        <a:latin typeface="+mj-lt"/>
                      </a:endParaRPr>
                    </a:p>
                  </a:txBody>
                  <a:tcPr/>
                </a:tc>
                <a:tc>
                  <a:txBody>
                    <a:bodyPr/>
                    <a:lstStyle/>
                    <a:p>
                      <a:endParaRPr lang="fr-CA" sz="1700" dirty="0">
                        <a:latin typeface="+mj-lt"/>
                      </a:endParaRPr>
                    </a:p>
                  </a:txBody>
                  <a:tcPr/>
                </a:tc>
              </a:tr>
              <a:tr h="671209">
                <a:tc>
                  <a:txBody>
                    <a:bodyPr/>
                    <a:lstStyle/>
                    <a:p>
                      <a:r>
                        <a:rPr lang="fr-CA" sz="1700" b="1" dirty="0" smtClean="0">
                          <a:solidFill>
                            <a:schemeClr val="bg1">
                              <a:lumMod val="65000"/>
                            </a:schemeClr>
                          </a:solidFill>
                          <a:latin typeface="+mj-lt"/>
                        </a:rPr>
                        <a:t>4.</a:t>
                      </a:r>
                      <a:r>
                        <a:rPr lang="fr-CA" sz="1700" b="1" baseline="0" dirty="0" smtClean="0">
                          <a:solidFill>
                            <a:schemeClr val="bg1">
                              <a:lumMod val="65000"/>
                            </a:schemeClr>
                          </a:solidFill>
                          <a:latin typeface="+mj-lt"/>
                        </a:rPr>
                        <a:t> </a:t>
                      </a:r>
                      <a:r>
                        <a:rPr lang="fr-CA" sz="1700" b="1" dirty="0" smtClean="0">
                          <a:solidFill>
                            <a:schemeClr val="bg1">
                              <a:lumMod val="65000"/>
                            </a:schemeClr>
                          </a:solidFill>
                          <a:latin typeface="+mj-lt"/>
                        </a:rPr>
                        <a:t>Action</a:t>
                      </a:r>
                      <a:endParaRPr lang="fr-CA" sz="1700" b="1" dirty="0">
                        <a:solidFill>
                          <a:schemeClr val="bg1">
                            <a:lumMod val="65000"/>
                          </a:schemeClr>
                        </a:solidFill>
                        <a:latin typeface="+mj-lt"/>
                      </a:endParaRPr>
                    </a:p>
                  </a:txBody>
                  <a:tcPr/>
                </a:tc>
                <a:tc>
                  <a:txBody>
                    <a:bodyPr/>
                    <a:lstStyle/>
                    <a:p>
                      <a:endParaRPr lang="fr-CA" sz="1700" dirty="0">
                        <a:latin typeface="+mj-lt"/>
                      </a:endParaRPr>
                    </a:p>
                  </a:txBody>
                  <a:tcPr/>
                </a:tc>
              </a:tr>
              <a:tr h="520429">
                <a:tc>
                  <a:txBody>
                    <a:bodyPr/>
                    <a:lstStyle/>
                    <a:p>
                      <a:r>
                        <a:rPr lang="fr-CA" sz="1700" b="1" dirty="0" smtClean="0">
                          <a:solidFill>
                            <a:schemeClr val="bg1">
                              <a:lumMod val="65000"/>
                            </a:schemeClr>
                          </a:solidFill>
                          <a:latin typeface="+mj-lt"/>
                        </a:rPr>
                        <a:t>5. Maintien</a:t>
                      </a:r>
                      <a:endParaRPr lang="fr-CA" sz="1700" b="1" dirty="0">
                        <a:solidFill>
                          <a:schemeClr val="bg1">
                            <a:lumMod val="65000"/>
                          </a:schemeClr>
                        </a:solidFill>
                        <a:latin typeface="+mj-lt"/>
                      </a:endParaRPr>
                    </a:p>
                  </a:txBody>
                  <a:tcPr/>
                </a:tc>
                <a:tc>
                  <a:txBody>
                    <a:bodyPr/>
                    <a:lstStyle/>
                    <a:p>
                      <a:endParaRPr lang="fr-CA" sz="1700"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47490" name="Title 2"/>
          <p:cNvSpPr>
            <a:spLocks noGrp="1"/>
          </p:cNvSpPr>
          <p:nvPr>
            <p:ph type="title"/>
            <p:custDataLst>
              <p:tags r:id="rId1"/>
            </p:custDataLst>
          </p:nvPr>
        </p:nvSpPr>
        <p:spPr/>
        <p:txBody>
          <a:bodyPr/>
          <a:lstStyle/>
          <a:p>
            <a:pPr eaLnBrk="1" hangingPunct="1">
              <a:lnSpc>
                <a:spcPts val="4575"/>
              </a:lnSpc>
            </a:pPr>
            <a:r>
              <a:rPr lang="fr-CA" sz="2800" smtClean="0"/>
              <a:t>Changement d’un comportement : phases d’une réflexion</a:t>
            </a:r>
            <a:endParaRPr lang="en-US" sz="2600" smtClean="0"/>
          </a:p>
        </p:txBody>
      </p:sp>
      <p:graphicFrame>
        <p:nvGraphicFramePr>
          <p:cNvPr id="5" name="Tableau 4"/>
          <p:cNvGraphicFramePr>
            <a:graphicFrameLocks noGrp="1"/>
          </p:cNvGraphicFramePr>
          <p:nvPr>
            <p:custDataLst>
              <p:tags r:id="rId2"/>
            </p:custDataLst>
          </p:nvPr>
        </p:nvGraphicFramePr>
        <p:xfrm>
          <a:off x="762000" y="1524000"/>
          <a:ext cx="7696200" cy="3571780"/>
        </p:xfrm>
        <a:graphic>
          <a:graphicData uri="http://schemas.openxmlformats.org/drawingml/2006/table">
            <a:tbl>
              <a:tblPr firstRow="1" bandRow="1">
                <a:tableStyleId>{5C22544A-7EE6-4342-B048-85BDC9FD1C3A}</a:tableStyleId>
              </a:tblPr>
              <a:tblGrid>
                <a:gridCol w="1924050"/>
                <a:gridCol w="5772150"/>
              </a:tblGrid>
              <a:tr h="638891">
                <a:tc>
                  <a:txBody>
                    <a:bodyPr/>
                    <a:lstStyle/>
                    <a:p>
                      <a:r>
                        <a:rPr lang="fr-CA" sz="1700" b="1" dirty="0" smtClean="0">
                          <a:solidFill>
                            <a:schemeClr val="tx1"/>
                          </a:solidFill>
                          <a:latin typeface="+mj-lt"/>
                        </a:rPr>
                        <a:t>Étape</a:t>
                      </a:r>
                      <a:endParaRPr lang="fr-CA" sz="1700" dirty="0">
                        <a:solidFill>
                          <a:schemeClr val="tx1"/>
                        </a:solidFill>
                        <a:latin typeface="+mj-lt"/>
                      </a:endParaRPr>
                    </a:p>
                  </a:txBody>
                  <a:tcPr/>
                </a:tc>
                <a:tc>
                  <a:txBody>
                    <a:bodyPr/>
                    <a:lstStyle/>
                    <a:p>
                      <a:r>
                        <a:rPr lang="fr-CA" sz="1700" b="1" dirty="0" smtClean="0">
                          <a:solidFill>
                            <a:schemeClr val="tx1"/>
                          </a:solidFill>
                          <a:latin typeface="+mj-lt"/>
                        </a:rPr>
                        <a:t>Réflexion sur la réduction de la consommation</a:t>
                      </a:r>
                      <a:r>
                        <a:rPr lang="fr-CA" sz="1700" b="1" baseline="0" dirty="0" smtClean="0">
                          <a:solidFill>
                            <a:schemeClr val="tx1"/>
                          </a:solidFill>
                          <a:latin typeface="+mj-lt"/>
                        </a:rPr>
                        <a:t> </a:t>
                      </a:r>
                      <a:r>
                        <a:rPr lang="fr-CA" sz="1700" b="1" dirty="0" smtClean="0">
                          <a:solidFill>
                            <a:schemeClr val="tx1"/>
                          </a:solidFill>
                          <a:latin typeface="+mj-lt"/>
                        </a:rPr>
                        <a:t>de matières grasses</a:t>
                      </a:r>
                      <a:endParaRPr lang="fr-CA" sz="1700" dirty="0">
                        <a:solidFill>
                          <a:schemeClr val="tx1"/>
                        </a:solidFill>
                        <a:latin typeface="+mj-lt"/>
                      </a:endParaRPr>
                    </a:p>
                  </a:txBody>
                  <a:tcPr/>
                </a:tc>
              </a:tr>
              <a:tr h="554369">
                <a:tc>
                  <a:txBody>
                    <a:bodyPr/>
                    <a:lstStyle/>
                    <a:p>
                      <a:r>
                        <a:rPr lang="fr-CA" sz="1700" b="1" dirty="0" smtClean="0">
                          <a:solidFill>
                            <a:schemeClr val="bg1">
                              <a:lumMod val="65000"/>
                            </a:schemeClr>
                          </a:solidFill>
                          <a:latin typeface="+mj-lt"/>
                        </a:rPr>
                        <a:t>1. Inconscience</a:t>
                      </a:r>
                      <a:endParaRPr lang="fr-CA" sz="1700" b="1" dirty="0">
                        <a:solidFill>
                          <a:schemeClr val="bg1">
                            <a:lumMod val="65000"/>
                          </a:schemeClr>
                        </a:solidFill>
                        <a:latin typeface="+mj-lt"/>
                      </a:endParaRPr>
                    </a:p>
                  </a:txBody>
                  <a:tcPr/>
                </a:tc>
                <a:tc>
                  <a:txBody>
                    <a:bodyPr/>
                    <a:lstStyle/>
                    <a:p>
                      <a:r>
                        <a:rPr lang="fr-CA" sz="1700" dirty="0" smtClean="0">
                          <a:solidFill>
                            <a:schemeClr val="bg1">
                              <a:lumMod val="65000"/>
                            </a:schemeClr>
                          </a:solidFill>
                          <a:latin typeface="+mj-lt"/>
                        </a:rPr>
                        <a:t>« J’aime les hamburgers doubles au fromage et les frites. Je n’ai aucune intention de manger des aliments moins gras. »</a:t>
                      </a:r>
                      <a:endParaRPr lang="fr-CA" sz="1700" dirty="0">
                        <a:solidFill>
                          <a:schemeClr val="bg1">
                            <a:lumMod val="65000"/>
                          </a:schemeClr>
                        </a:solidFill>
                        <a:latin typeface="+mj-lt"/>
                      </a:endParaRPr>
                    </a:p>
                  </a:txBody>
                  <a:tcPr/>
                </a:tc>
              </a:tr>
              <a:tr h="522051">
                <a:tc>
                  <a:txBody>
                    <a:bodyPr/>
                    <a:lstStyle/>
                    <a:p>
                      <a:r>
                        <a:rPr lang="fr-CA" sz="1700" b="1" dirty="0" smtClean="0">
                          <a:latin typeface="+mj-lt"/>
                        </a:rPr>
                        <a:t>2. Acceptation</a:t>
                      </a:r>
                      <a:endParaRPr lang="fr-CA" sz="1700" b="1" dirty="0">
                        <a:latin typeface="+mj-lt"/>
                      </a:endParaRPr>
                    </a:p>
                  </a:txBody>
                  <a:tcPr/>
                </a:tc>
                <a:tc>
                  <a:txBody>
                    <a:bodyPr/>
                    <a:lstStyle/>
                    <a:p>
                      <a:r>
                        <a:rPr lang="fr-CA" sz="1700" dirty="0" smtClean="0">
                          <a:latin typeface="+mj-lt"/>
                        </a:rPr>
                        <a:t>« Je pourrais peut-être essayer un sandwich au</a:t>
                      </a:r>
                      <a:r>
                        <a:rPr lang="fr-CA" sz="1700" baseline="0" dirty="0" smtClean="0">
                          <a:latin typeface="+mj-lt"/>
                        </a:rPr>
                        <a:t> </a:t>
                      </a:r>
                      <a:r>
                        <a:rPr lang="fr-CA" sz="1700" dirty="0" smtClean="0">
                          <a:latin typeface="+mj-lt"/>
                        </a:rPr>
                        <a:t>poulet, si c’est bon et que ça ne coûte pas trop cher. »</a:t>
                      </a:r>
                      <a:endParaRPr lang="fr-CA" sz="1700" dirty="0">
                        <a:latin typeface="+mj-lt"/>
                      </a:endParaRPr>
                    </a:p>
                  </a:txBody>
                  <a:tcPr/>
                </a:tc>
              </a:tr>
              <a:tr h="522051">
                <a:tc>
                  <a:txBody>
                    <a:bodyPr/>
                    <a:lstStyle/>
                    <a:p>
                      <a:r>
                        <a:rPr lang="fr-CA" sz="1700" b="1" dirty="0" smtClean="0">
                          <a:solidFill>
                            <a:schemeClr val="bg1">
                              <a:lumMod val="65000"/>
                            </a:schemeClr>
                          </a:solidFill>
                          <a:latin typeface="+mj-lt"/>
                        </a:rPr>
                        <a:t>3. Préparation</a:t>
                      </a:r>
                      <a:endParaRPr lang="fr-CA" sz="1700" b="1" dirty="0">
                        <a:solidFill>
                          <a:schemeClr val="bg1">
                            <a:lumMod val="65000"/>
                          </a:schemeClr>
                        </a:solidFill>
                        <a:latin typeface="+mj-lt"/>
                      </a:endParaRPr>
                    </a:p>
                  </a:txBody>
                  <a:tcPr/>
                </a:tc>
                <a:tc>
                  <a:txBody>
                    <a:bodyPr/>
                    <a:lstStyle/>
                    <a:p>
                      <a:endParaRPr lang="fr-CA" sz="1700" dirty="0">
                        <a:latin typeface="+mj-lt"/>
                      </a:endParaRPr>
                    </a:p>
                  </a:txBody>
                  <a:tcPr/>
                </a:tc>
              </a:tr>
              <a:tr h="671209">
                <a:tc>
                  <a:txBody>
                    <a:bodyPr/>
                    <a:lstStyle/>
                    <a:p>
                      <a:r>
                        <a:rPr lang="fr-CA" sz="1700" b="1" dirty="0" smtClean="0">
                          <a:solidFill>
                            <a:schemeClr val="bg1">
                              <a:lumMod val="65000"/>
                            </a:schemeClr>
                          </a:solidFill>
                          <a:latin typeface="+mj-lt"/>
                        </a:rPr>
                        <a:t>4.</a:t>
                      </a:r>
                      <a:r>
                        <a:rPr lang="fr-CA" sz="1700" b="1" baseline="0" dirty="0" smtClean="0">
                          <a:solidFill>
                            <a:schemeClr val="bg1">
                              <a:lumMod val="65000"/>
                            </a:schemeClr>
                          </a:solidFill>
                          <a:latin typeface="+mj-lt"/>
                        </a:rPr>
                        <a:t> </a:t>
                      </a:r>
                      <a:r>
                        <a:rPr lang="fr-CA" sz="1700" b="1" dirty="0" smtClean="0">
                          <a:solidFill>
                            <a:schemeClr val="bg1">
                              <a:lumMod val="65000"/>
                            </a:schemeClr>
                          </a:solidFill>
                          <a:latin typeface="+mj-lt"/>
                        </a:rPr>
                        <a:t>Action</a:t>
                      </a:r>
                      <a:endParaRPr lang="fr-CA" sz="1700" b="1" dirty="0">
                        <a:solidFill>
                          <a:schemeClr val="bg1">
                            <a:lumMod val="65000"/>
                          </a:schemeClr>
                        </a:solidFill>
                        <a:latin typeface="+mj-lt"/>
                      </a:endParaRPr>
                    </a:p>
                  </a:txBody>
                  <a:tcPr/>
                </a:tc>
                <a:tc>
                  <a:txBody>
                    <a:bodyPr/>
                    <a:lstStyle/>
                    <a:p>
                      <a:endParaRPr lang="fr-CA" sz="1700" dirty="0">
                        <a:latin typeface="+mj-lt"/>
                      </a:endParaRPr>
                    </a:p>
                  </a:txBody>
                  <a:tcPr/>
                </a:tc>
              </a:tr>
              <a:tr h="520429">
                <a:tc>
                  <a:txBody>
                    <a:bodyPr/>
                    <a:lstStyle/>
                    <a:p>
                      <a:r>
                        <a:rPr lang="fr-CA" sz="1700" b="1" dirty="0" smtClean="0">
                          <a:solidFill>
                            <a:schemeClr val="bg1">
                              <a:lumMod val="65000"/>
                            </a:schemeClr>
                          </a:solidFill>
                          <a:latin typeface="+mj-lt"/>
                        </a:rPr>
                        <a:t>5. Maintien</a:t>
                      </a:r>
                      <a:endParaRPr lang="fr-CA" sz="1700" b="1" dirty="0">
                        <a:solidFill>
                          <a:schemeClr val="bg1">
                            <a:lumMod val="65000"/>
                          </a:schemeClr>
                        </a:solidFill>
                        <a:latin typeface="+mj-lt"/>
                      </a:endParaRPr>
                    </a:p>
                  </a:txBody>
                  <a:tcPr/>
                </a:tc>
                <a:tc>
                  <a:txBody>
                    <a:bodyPr/>
                    <a:lstStyle/>
                    <a:p>
                      <a:endParaRPr lang="fr-CA" sz="1700"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49538" name="Title 1"/>
          <p:cNvSpPr>
            <a:spLocks noGrp="1"/>
          </p:cNvSpPr>
          <p:nvPr>
            <p:ph type="title"/>
            <p:custDataLst>
              <p:tags r:id="rId1"/>
            </p:custDataLst>
          </p:nvPr>
        </p:nvSpPr>
        <p:spPr/>
        <p:txBody>
          <a:bodyPr/>
          <a:lstStyle/>
          <a:p>
            <a:pPr eaLnBrk="1" hangingPunct="1">
              <a:lnSpc>
                <a:spcPts val="4575"/>
              </a:lnSpc>
            </a:pPr>
            <a:r>
              <a:rPr lang="fr-CA" sz="2800" smtClean="0"/>
              <a:t>Changement d’un comportement : phases d’une réflexion</a:t>
            </a:r>
            <a:endParaRPr lang="en-US" sz="2600" smtClean="0"/>
          </a:p>
        </p:txBody>
      </p:sp>
      <p:graphicFrame>
        <p:nvGraphicFramePr>
          <p:cNvPr id="5" name="Tableau 4"/>
          <p:cNvGraphicFramePr>
            <a:graphicFrameLocks noGrp="1"/>
          </p:cNvGraphicFramePr>
          <p:nvPr>
            <p:custDataLst>
              <p:tags r:id="rId2"/>
            </p:custDataLst>
          </p:nvPr>
        </p:nvGraphicFramePr>
        <p:xfrm>
          <a:off x="762000" y="1524000"/>
          <a:ext cx="7696200" cy="3918409"/>
        </p:xfrm>
        <a:graphic>
          <a:graphicData uri="http://schemas.openxmlformats.org/drawingml/2006/table">
            <a:tbl>
              <a:tblPr firstRow="1" bandRow="1">
                <a:tableStyleId>{5C22544A-7EE6-4342-B048-85BDC9FD1C3A}</a:tableStyleId>
              </a:tblPr>
              <a:tblGrid>
                <a:gridCol w="1924050"/>
                <a:gridCol w="5772150"/>
              </a:tblGrid>
              <a:tr h="638891">
                <a:tc>
                  <a:txBody>
                    <a:bodyPr/>
                    <a:lstStyle/>
                    <a:p>
                      <a:r>
                        <a:rPr lang="fr-CA" sz="1700" b="1" dirty="0" smtClean="0">
                          <a:solidFill>
                            <a:schemeClr val="tx1"/>
                          </a:solidFill>
                          <a:latin typeface="+mj-lt"/>
                        </a:rPr>
                        <a:t>Étape</a:t>
                      </a:r>
                      <a:endParaRPr lang="fr-CA" sz="1700" dirty="0">
                        <a:solidFill>
                          <a:schemeClr val="tx1"/>
                        </a:solidFill>
                        <a:latin typeface="+mj-lt"/>
                      </a:endParaRPr>
                    </a:p>
                  </a:txBody>
                  <a:tcPr/>
                </a:tc>
                <a:tc>
                  <a:txBody>
                    <a:bodyPr/>
                    <a:lstStyle/>
                    <a:p>
                      <a:r>
                        <a:rPr lang="fr-CA" sz="1700" b="1" dirty="0" smtClean="0">
                          <a:solidFill>
                            <a:schemeClr val="tx1"/>
                          </a:solidFill>
                          <a:latin typeface="+mj-lt"/>
                        </a:rPr>
                        <a:t>Réflexion sur la réduction de la consommation</a:t>
                      </a:r>
                      <a:r>
                        <a:rPr lang="fr-CA" sz="1700" b="1" baseline="0" dirty="0" smtClean="0">
                          <a:solidFill>
                            <a:schemeClr val="tx1"/>
                          </a:solidFill>
                          <a:latin typeface="+mj-lt"/>
                        </a:rPr>
                        <a:t> </a:t>
                      </a:r>
                      <a:r>
                        <a:rPr lang="fr-CA" sz="1700" b="1" dirty="0" smtClean="0">
                          <a:solidFill>
                            <a:schemeClr val="tx1"/>
                          </a:solidFill>
                          <a:latin typeface="+mj-lt"/>
                        </a:rPr>
                        <a:t>de matières grasses</a:t>
                      </a:r>
                      <a:endParaRPr lang="fr-CA" sz="1700" dirty="0">
                        <a:solidFill>
                          <a:schemeClr val="tx1"/>
                        </a:solidFill>
                        <a:latin typeface="+mj-lt"/>
                      </a:endParaRPr>
                    </a:p>
                  </a:txBody>
                  <a:tcPr/>
                </a:tc>
              </a:tr>
              <a:tr h="554369">
                <a:tc>
                  <a:txBody>
                    <a:bodyPr/>
                    <a:lstStyle/>
                    <a:p>
                      <a:r>
                        <a:rPr lang="fr-CA" sz="1700" b="1" dirty="0" smtClean="0">
                          <a:solidFill>
                            <a:schemeClr val="bg1">
                              <a:lumMod val="65000"/>
                            </a:schemeClr>
                          </a:solidFill>
                          <a:latin typeface="+mj-lt"/>
                        </a:rPr>
                        <a:t>1. Inconscience</a:t>
                      </a:r>
                      <a:endParaRPr lang="fr-CA" sz="1700" b="1" dirty="0">
                        <a:solidFill>
                          <a:schemeClr val="bg1">
                            <a:lumMod val="65000"/>
                          </a:schemeClr>
                        </a:solidFill>
                        <a:latin typeface="+mj-lt"/>
                      </a:endParaRPr>
                    </a:p>
                  </a:txBody>
                  <a:tcPr/>
                </a:tc>
                <a:tc>
                  <a:txBody>
                    <a:bodyPr/>
                    <a:lstStyle/>
                    <a:p>
                      <a:r>
                        <a:rPr lang="fr-CA" sz="1700" dirty="0" smtClean="0">
                          <a:solidFill>
                            <a:schemeClr val="bg1">
                              <a:lumMod val="65000"/>
                            </a:schemeClr>
                          </a:solidFill>
                          <a:latin typeface="+mj-lt"/>
                        </a:rPr>
                        <a:t>« J’aime les hamburgers doubles au fromage et les frites. Je n’ai aucune intention de manger des aliments moins gras. »</a:t>
                      </a:r>
                      <a:endParaRPr lang="fr-CA" sz="1700" dirty="0">
                        <a:solidFill>
                          <a:schemeClr val="bg1">
                            <a:lumMod val="65000"/>
                          </a:schemeClr>
                        </a:solidFill>
                        <a:latin typeface="+mj-lt"/>
                      </a:endParaRPr>
                    </a:p>
                  </a:txBody>
                  <a:tcPr/>
                </a:tc>
              </a:tr>
              <a:tr h="522051">
                <a:tc>
                  <a:txBody>
                    <a:bodyPr/>
                    <a:lstStyle/>
                    <a:p>
                      <a:r>
                        <a:rPr lang="fr-CA" sz="1700" b="1" dirty="0" smtClean="0">
                          <a:solidFill>
                            <a:schemeClr val="bg1">
                              <a:lumMod val="65000"/>
                            </a:schemeClr>
                          </a:solidFill>
                          <a:latin typeface="+mj-lt"/>
                        </a:rPr>
                        <a:t>2. Acceptation</a:t>
                      </a:r>
                      <a:endParaRPr lang="fr-CA" sz="1700" b="1" dirty="0">
                        <a:solidFill>
                          <a:schemeClr val="bg1">
                            <a:lumMod val="65000"/>
                          </a:schemeClr>
                        </a:solidFill>
                        <a:latin typeface="+mj-lt"/>
                      </a:endParaRPr>
                    </a:p>
                  </a:txBody>
                  <a:tcPr/>
                </a:tc>
                <a:tc>
                  <a:txBody>
                    <a:bodyPr/>
                    <a:lstStyle/>
                    <a:p>
                      <a:r>
                        <a:rPr lang="fr-CA" sz="1700" dirty="0" smtClean="0">
                          <a:solidFill>
                            <a:schemeClr val="bg1">
                              <a:lumMod val="65000"/>
                            </a:schemeClr>
                          </a:solidFill>
                          <a:latin typeface="+mj-lt"/>
                        </a:rPr>
                        <a:t>« Je pourrais peut-être essayer un sandwich au</a:t>
                      </a:r>
                      <a:r>
                        <a:rPr lang="fr-CA" sz="1700" baseline="0" dirty="0" smtClean="0">
                          <a:solidFill>
                            <a:schemeClr val="bg1">
                              <a:lumMod val="65000"/>
                            </a:schemeClr>
                          </a:solidFill>
                          <a:latin typeface="+mj-lt"/>
                        </a:rPr>
                        <a:t> </a:t>
                      </a:r>
                      <a:r>
                        <a:rPr lang="fr-CA" sz="1700" dirty="0" smtClean="0">
                          <a:solidFill>
                            <a:schemeClr val="bg1">
                              <a:lumMod val="65000"/>
                            </a:schemeClr>
                          </a:solidFill>
                          <a:latin typeface="+mj-lt"/>
                        </a:rPr>
                        <a:t>poulet, si c’est bon et que ça ne coûte pas trop cher. »</a:t>
                      </a:r>
                      <a:endParaRPr lang="fr-CA" sz="1700" dirty="0">
                        <a:solidFill>
                          <a:schemeClr val="bg1">
                            <a:lumMod val="65000"/>
                          </a:schemeClr>
                        </a:solidFill>
                        <a:latin typeface="+mj-lt"/>
                      </a:endParaRPr>
                    </a:p>
                  </a:txBody>
                  <a:tcPr/>
                </a:tc>
              </a:tr>
              <a:tr h="522051">
                <a:tc>
                  <a:txBody>
                    <a:bodyPr/>
                    <a:lstStyle/>
                    <a:p>
                      <a:r>
                        <a:rPr lang="fr-CA" sz="1700" b="1" dirty="0" smtClean="0">
                          <a:latin typeface="+mj-lt"/>
                        </a:rPr>
                        <a:t>3. Préparation</a:t>
                      </a:r>
                      <a:endParaRPr lang="fr-CA" sz="1700" b="1" dirty="0">
                        <a:latin typeface="+mj-lt"/>
                      </a:endParaRPr>
                    </a:p>
                  </a:txBody>
                  <a:tcPr/>
                </a:tc>
                <a:tc>
                  <a:txBody>
                    <a:bodyPr/>
                    <a:lstStyle/>
                    <a:p>
                      <a:r>
                        <a:rPr lang="fr-CA" sz="1700" dirty="0" smtClean="0">
                          <a:latin typeface="+mj-lt"/>
                        </a:rPr>
                        <a:t>« Je vais essayer de manger des aliments moins</a:t>
                      </a:r>
                      <a:r>
                        <a:rPr lang="fr-CA" sz="1700" baseline="0" dirty="0" smtClean="0">
                          <a:latin typeface="+mj-lt"/>
                        </a:rPr>
                        <a:t> </a:t>
                      </a:r>
                      <a:r>
                        <a:rPr lang="fr-CA" sz="1700" dirty="0" smtClean="0">
                          <a:latin typeface="+mj-lt"/>
                        </a:rPr>
                        <a:t>gras quand je le peux. J’aimerais en faire plus, mais je ne</a:t>
                      </a:r>
                      <a:r>
                        <a:rPr lang="fr-CA" sz="1700" baseline="0" dirty="0" smtClean="0">
                          <a:latin typeface="+mj-lt"/>
                        </a:rPr>
                        <a:t> </a:t>
                      </a:r>
                      <a:r>
                        <a:rPr lang="fr-CA" sz="1700" dirty="0" smtClean="0">
                          <a:latin typeface="+mj-lt"/>
                        </a:rPr>
                        <a:t>sais pas trop comment. »</a:t>
                      </a:r>
                      <a:endParaRPr lang="fr-CA" sz="1700" dirty="0">
                        <a:latin typeface="+mj-lt"/>
                      </a:endParaRPr>
                    </a:p>
                  </a:txBody>
                  <a:tcPr/>
                </a:tc>
              </a:tr>
              <a:tr h="671209">
                <a:tc>
                  <a:txBody>
                    <a:bodyPr/>
                    <a:lstStyle/>
                    <a:p>
                      <a:r>
                        <a:rPr lang="fr-CA" sz="1700" b="1" dirty="0" smtClean="0">
                          <a:solidFill>
                            <a:schemeClr val="bg1">
                              <a:lumMod val="65000"/>
                            </a:schemeClr>
                          </a:solidFill>
                          <a:latin typeface="+mj-lt"/>
                        </a:rPr>
                        <a:t>4.</a:t>
                      </a:r>
                      <a:r>
                        <a:rPr lang="fr-CA" sz="1700" b="1" baseline="0" dirty="0" smtClean="0">
                          <a:solidFill>
                            <a:schemeClr val="bg1">
                              <a:lumMod val="65000"/>
                            </a:schemeClr>
                          </a:solidFill>
                          <a:latin typeface="+mj-lt"/>
                        </a:rPr>
                        <a:t> </a:t>
                      </a:r>
                      <a:r>
                        <a:rPr lang="fr-CA" sz="1700" b="1" dirty="0" smtClean="0">
                          <a:solidFill>
                            <a:schemeClr val="bg1">
                              <a:lumMod val="65000"/>
                            </a:schemeClr>
                          </a:solidFill>
                          <a:latin typeface="+mj-lt"/>
                        </a:rPr>
                        <a:t>Action</a:t>
                      </a:r>
                      <a:endParaRPr lang="fr-CA" sz="1700" b="1" dirty="0">
                        <a:solidFill>
                          <a:schemeClr val="bg1">
                            <a:lumMod val="65000"/>
                          </a:schemeClr>
                        </a:solidFill>
                        <a:latin typeface="+mj-lt"/>
                      </a:endParaRPr>
                    </a:p>
                  </a:txBody>
                  <a:tcPr/>
                </a:tc>
                <a:tc>
                  <a:txBody>
                    <a:bodyPr/>
                    <a:lstStyle/>
                    <a:p>
                      <a:endParaRPr lang="fr-CA" sz="1700" dirty="0">
                        <a:latin typeface="+mj-lt"/>
                      </a:endParaRPr>
                    </a:p>
                  </a:txBody>
                  <a:tcPr/>
                </a:tc>
              </a:tr>
              <a:tr h="520429">
                <a:tc>
                  <a:txBody>
                    <a:bodyPr/>
                    <a:lstStyle/>
                    <a:p>
                      <a:r>
                        <a:rPr lang="fr-CA" sz="1700" b="1" dirty="0" smtClean="0">
                          <a:solidFill>
                            <a:schemeClr val="bg1">
                              <a:lumMod val="65000"/>
                            </a:schemeClr>
                          </a:solidFill>
                          <a:latin typeface="+mj-lt"/>
                        </a:rPr>
                        <a:t>5. Maintien</a:t>
                      </a:r>
                      <a:endParaRPr lang="fr-CA" sz="1700" b="1" dirty="0">
                        <a:solidFill>
                          <a:schemeClr val="bg1">
                            <a:lumMod val="65000"/>
                          </a:schemeClr>
                        </a:solidFill>
                        <a:latin typeface="+mj-lt"/>
                      </a:endParaRPr>
                    </a:p>
                  </a:txBody>
                  <a:tcPr/>
                </a:tc>
                <a:tc>
                  <a:txBody>
                    <a:bodyPr/>
                    <a:lstStyle/>
                    <a:p>
                      <a:endParaRPr lang="fr-CA" sz="1700"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51586" name="Title 1"/>
          <p:cNvSpPr>
            <a:spLocks noGrp="1"/>
          </p:cNvSpPr>
          <p:nvPr>
            <p:ph type="title"/>
            <p:custDataLst>
              <p:tags r:id="rId1"/>
            </p:custDataLst>
          </p:nvPr>
        </p:nvSpPr>
        <p:spPr/>
        <p:txBody>
          <a:bodyPr/>
          <a:lstStyle/>
          <a:p>
            <a:pPr eaLnBrk="1" hangingPunct="1">
              <a:lnSpc>
                <a:spcPts val="4575"/>
              </a:lnSpc>
            </a:pPr>
            <a:r>
              <a:rPr lang="fr-CA" sz="2800" smtClean="0"/>
              <a:t>Changement d’un comportement : phases d’une réflexion</a:t>
            </a:r>
            <a:endParaRPr lang="en-US" sz="2600" smtClean="0"/>
          </a:p>
        </p:txBody>
      </p:sp>
      <p:graphicFrame>
        <p:nvGraphicFramePr>
          <p:cNvPr id="6" name="Tableau 5"/>
          <p:cNvGraphicFramePr>
            <a:graphicFrameLocks noGrp="1"/>
          </p:cNvGraphicFramePr>
          <p:nvPr>
            <p:custDataLst>
              <p:tags r:id="rId2"/>
            </p:custDataLst>
          </p:nvPr>
        </p:nvGraphicFramePr>
        <p:xfrm>
          <a:off x="762000" y="1524000"/>
          <a:ext cx="7696200" cy="4374960"/>
        </p:xfrm>
        <a:graphic>
          <a:graphicData uri="http://schemas.openxmlformats.org/drawingml/2006/table">
            <a:tbl>
              <a:tblPr firstRow="1" bandRow="1">
                <a:tableStyleId>{5C22544A-7EE6-4342-B048-85BDC9FD1C3A}</a:tableStyleId>
              </a:tblPr>
              <a:tblGrid>
                <a:gridCol w="1924050"/>
                <a:gridCol w="5772150"/>
              </a:tblGrid>
              <a:tr h="638891">
                <a:tc>
                  <a:txBody>
                    <a:bodyPr/>
                    <a:lstStyle/>
                    <a:p>
                      <a:r>
                        <a:rPr lang="fr-CA" sz="1700" b="1" dirty="0" smtClean="0">
                          <a:solidFill>
                            <a:schemeClr val="tx1"/>
                          </a:solidFill>
                          <a:latin typeface="+mj-lt"/>
                        </a:rPr>
                        <a:t>Étape</a:t>
                      </a:r>
                      <a:endParaRPr lang="fr-CA" sz="1700" dirty="0">
                        <a:solidFill>
                          <a:schemeClr val="tx1"/>
                        </a:solidFill>
                        <a:latin typeface="+mj-lt"/>
                      </a:endParaRPr>
                    </a:p>
                  </a:txBody>
                  <a:tcPr/>
                </a:tc>
                <a:tc>
                  <a:txBody>
                    <a:bodyPr/>
                    <a:lstStyle/>
                    <a:p>
                      <a:r>
                        <a:rPr lang="fr-CA" sz="1700" b="1" dirty="0" smtClean="0">
                          <a:solidFill>
                            <a:schemeClr val="tx1"/>
                          </a:solidFill>
                          <a:latin typeface="+mj-lt"/>
                        </a:rPr>
                        <a:t>Réflexion sur la réduction de la consommation</a:t>
                      </a:r>
                      <a:r>
                        <a:rPr lang="fr-CA" sz="1700" b="1" baseline="0" dirty="0" smtClean="0">
                          <a:solidFill>
                            <a:schemeClr val="tx1"/>
                          </a:solidFill>
                          <a:latin typeface="+mj-lt"/>
                        </a:rPr>
                        <a:t> </a:t>
                      </a:r>
                      <a:r>
                        <a:rPr lang="fr-CA" sz="1700" b="1" dirty="0" smtClean="0">
                          <a:solidFill>
                            <a:schemeClr val="tx1"/>
                          </a:solidFill>
                          <a:latin typeface="+mj-lt"/>
                        </a:rPr>
                        <a:t>de matières grasses</a:t>
                      </a:r>
                      <a:endParaRPr lang="fr-CA" sz="1700" dirty="0">
                        <a:solidFill>
                          <a:schemeClr val="tx1"/>
                        </a:solidFill>
                        <a:latin typeface="+mj-lt"/>
                      </a:endParaRPr>
                    </a:p>
                  </a:txBody>
                  <a:tcPr/>
                </a:tc>
              </a:tr>
              <a:tr h="554369">
                <a:tc>
                  <a:txBody>
                    <a:bodyPr/>
                    <a:lstStyle/>
                    <a:p>
                      <a:r>
                        <a:rPr lang="fr-CA" sz="1700" b="1" dirty="0" smtClean="0">
                          <a:solidFill>
                            <a:schemeClr val="bg1">
                              <a:lumMod val="65000"/>
                            </a:schemeClr>
                          </a:solidFill>
                          <a:latin typeface="+mj-lt"/>
                        </a:rPr>
                        <a:t>1. Inconscience</a:t>
                      </a:r>
                      <a:endParaRPr lang="fr-CA" sz="1700" b="1" dirty="0">
                        <a:solidFill>
                          <a:schemeClr val="bg1">
                            <a:lumMod val="65000"/>
                          </a:schemeClr>
                        </a:solidFill>
                        <a:latin typeface="+mj-lt"/>
                      </a:endParaRPr>
                    </a:p>
                  </a:txBody>
                  <a:tcPr/>
                </a:tc>
                <a:tc>
                  <a:txBody>
                    <a:bodyPr/>
                    <a:lstStyle/>
                    <a:p>
                      <a:r>
                        <a:rPr lang="fr-CA" sz="1700" dirty="0" smtClean="0">
                          <a:solidFill>
                            <a:schemeClr val="bg1">
                              <a:lumMod val="65000"/>
                            </a:schemeClr>
                          </a:solidFill>
                          <a:latin typeface="+mj-lt"/>
                        </a:rPr>
                        <a:t>« J’aime les hamburgers doubles au fromage et les frites. Je n’ai aucune intention de manger des aliments moins gras. »</a:t>
                      </a:r>
                      <a:endParaRPr lang="fr-CA" sz="1700" dirty="0">
                        <a:solidFill>
                          <a:schemeClr val="bg1">
                            <a:lumMod val="65000"/>
                          </a:schemeClr>
                        </a:solidFill>
                        <a:latin typeface="+mj-lt"/>
                      </a:endParaRPr>
                    </a:p>
                  </a:txBody>
                  <a:tcPr/>
                </a:tc>
              </a:tr>
              <a:tr h="522051">
                <a:tc>
                  <a:txBody>
                    <a:bodyPr/>
                    <a:lstStyle/>
                    <a:p>
                      <a:r>
                        <a:rPr lang="fr-CA" sz="1700" b="1" dirty="0" smtClean="0">
                          <a:solidFill>
                            <a:schemeClr val="bg1">
                              <a:lumMod val="65000"/>
                            </a:schemeClr>
                          </a:solidFill>
                          <a:latin typeface="+mj-lt"/>
                        </a:rPr>
                        <a:t>2. Acceptation</a:t>
                      </a:r>
                      <a:endParaRPr lang="fr-CA" sz="1700" b="1" dirty="0">
                        <a:solidFill>
                          <a:schemeClr val="bg1">
                            <a:lumMod val="65000"/>
                          </a:schemeClr>
                        </a:solidFill>
                        <a:latin typeface="+mj-lt"/>
                      </a:endParaRPr>
                    </a:p>
                  </a:txBody>
                  <a:tcPr/>
                </a:tc>
                <a:tc>
                  <a:txBody>
                    <a:bodyPr/>
                    <a:lstStyle/>
                    <a:p>
                      <a:r>
                        <a:rPr lang="fr-CA" sz="1700" dirty="0" smtClean="0">
                          <a:solidFill>
                            <a:schemeClr val="bg1">
                              <a:lumMod val="65000"/>
                            </a:schemeClr>
                          </a:solidFill>
                          <a:latin typeface="+mj-lt"/>
                        </a:rPr>
                        <a:t>« Je pourrais peut-être essayer un sandwich au</a:t>
                      </a:r>
                      <a:r>
                        <a:rPr lang="fr-CA" sz="1700" baseline="0" dirty="0" smtClean="0">
                          <a:solidFill>
                            <a:schemeClr val="bg1">
                              <a:lumMod val="65000"/>
                            </a:schemeClr>
                          </a:solidFill>
                          <a:latin typeface="+mj-lt"/>
                        </a:rPr>
                        <a:t> </a:t>
                      </a:r>
                      <a:r>
                        <a:rPr lang="fr-CA" sz="1700" dirty="0" smtClean="0">
                          <a:solidFill>
                            <a:schemeClr val="bg1">
                              <a:lumMod val="65000"/>
                            </a:schemeClr>
                          </a:solidFill>
                          <a:latin typeface="+mj-lt"/>
                        </a:rPr>
                        <a:t>poulet, si c’est bon et que ça ne coûte pas trop cher. »</a:t>
                      </a:r>
                      <a:endParaRPr lang="fr-CA" sz="1700" dirty="0">
                        <a:solidFill>
                          <a:schemeClr val="bg1">
                            <a:lumMod val="65000"/>
                          </a:schemeClr>
                        </a:solidFill>
                        <a:latin typeface="+mj-lt"/>
                      </a:endParaRPr>
                    </a:p>
                  </a:txBody>
                  <a:tcPr/>
                </a:tc>
              </a:tr>
              <a:tr h="522051">
                <a:tc>
                  <a:txBody>
                    <a:bodyPr/>
                    <a:lstStyle/>
                    <a:p>
                      <a:r>
                        <a:rPr lang="fr-CA" sz="1700" b="1" dirty="0" smtClean="0">
                          <a:solidFill>
                            <a:schemeClr val="bg1">
                              <a:lumMod val="65000"/>
                            </a:schemeClr>
                          </a:solidFill>
                          <a:latin typeface="+mj-lt"/>
                        </a:rPr>
                        <a:t>3. Préparation</a:t>
                      </a:r>
                      <a:endParaRPr lang="fr-CA" sz="1700" b="1" dirty="0">
                        <a:solidFill>
                          <a:schemeClr val="bg1">
                            <a:lumMod val="65000"/>
                          </a:schemeClr>
                        </a:solidFill>
                        <a:latin typeface="+mj-lt"/>
                      </a:endParaRPr>
                    </a:p>
                  </a:txBody>
                  <a:tcPr/>
                </a:tc>
                <a:tc>
                  <a:txBody>
                    <a:bodyPr/>
                    <a:lstStyle/>
                    <a:p>
                      <a:r>
                        <a:rPr lang="fr-CA" sz="1700" dirty="0" smtClean="0">
                          <a:solidFill>
                            <a:schemeClr val="bg1">
                              <a:lumMod val="65000"/>
                            </a:schemeClr>
                          </a:solidFill>
                          <a:latin typeface="+mj-lt"/>
                        </a:rPr>
                        <a:t>« Je vais essayer de manger des aliments moins</a:t>
                      </a:r>
                      <a:r>
                        <a:rPr lang="fr-CA" sz="1700" baseline="0" dirty="0" smtClean="0">
                          <a:solidFill>
                            <a:schemeClr val="bg1">
                              <a:lumMod val="65000"/>
                            </a:schemeClr>
                          </a:solidFill>
                          <a:latin typeface="+mj-lt"/>
                        </a:rPr>
                        <a:t> </a:t>
                      </a:r>
                      <a:r>
                        <a:rPr lang="fr-CA" sz="1700" dirty="0" smtClean="0">
                          <a:solidFill>
                            <a:schemeClr val="bg1">
                              <a:lumMod val="65000"/>
                            </a:schemeClr>
                          </a:solidFill>
                          <a:latin typeface="+mj-lt"/>
                        </a:rPr>
                        <a:t>gras quand je le peux. J’aimerais en faire plus, mais je ne</a:t>
                      </a:r>
                      <a:r>
                        <a:rPr lang="fr-CA" sz="1700" baseline="0" dirty="0" smtClean="0">
                          <a:solidFill>
                            <a:schemeClr val="bg1">
                              <a:lumMod val="65000"/>
                            </a:schemeClr>
                          </a:solidFill>
                          <a:latin typeface="+mj-lt"/>
                        </a:rPr>
                        <a:t> </a:t>
                      </a:r>
                      <a:r>
                        <a:rPr lang="fr-CA" sz="1700" dirty="0" smtClean="0">
                          <a:solidFill>
                            <a:schemeClr val="bg1">
                              <a:lumMod val="65000"/>
                            </a:schemeClr>
                          </a:solidFill>
                          <a:latin typeface="+mj-lt"/>
                        </a:rPr>
                        <a:t>sais pas trop comment. »</a:t>
                      </a:r>
                      <a:endParaRPr lang="fr-CA" sz="1700" dirty="0">
                        <a:solidFill>
                          <a:schemeClr val="bg1">
                            <a:lumMod val="65000"/>
                          </a:schemeClr>
                        </a:solidFill>
                        <a:latin typeface="+mj-lt"/>
                      </a:endParaRPr>
                    </a:p>
                  </a:txBody>
                  <a:tcPr/>
                </a:tc>
              </a:tr>
              <a:tr h="671209">
                <a:tc>
                  <a:txBody>
                    <a:bodyPr/>
                    <a:lstStyle/>
                    <a:p>
                      <a:r>
                        <a:rPr lang="fr-CA" sz="1700" b="1" dirty="0" smtClean="0">
                          <a:latin typeface="+mj-lt"/>
                        </a:rPr>
                        <a:t>4.</a:t>
                      </a:r>
                      <a:r>
                        <a:rPr lang="fr-CA" sz="1700" b="1" baseline="0" dirty="0" smtClean="0">
                          <a:latin typeface="+mj-lt"/>
                        </a:rPr>
                        <a:t> </a:t>
                      </a:r>
                      <a:r>
                        <a:rPr lang="fr-CA" sz="1700" b="1" dirty="0" smtClean="0">
                          <a:latin typeface="+mj-lt"/>
                        </a:rPr>
                        <a:t>Action</a:t>
                      </a:r>
                      <a:endParaRPr lang="fr-CA" sz="1700" b="1" dirty="0">
                        <a:latin typeface="+mj-lt"/>
                      </a:endParaRPr>
                    </a:p>
                  </a:txBody>
                  <a:tcPr/>
                </a:tc>
                <a:tc>
                  <a:txBody>
                    <a:bodyPr/>
                    <a:lstStyle/>
                    <a:p>
                      <a:r>
                        <a:rPr lang="fr-CA" sz="1700" dirty="0" smtClean="0">
                          <a:latin typeface="+mj-lt"/>
                        </a:rPr>
                        <a:t>« Je mange des aliments moins gras, car je ne m’arrête pas dans les restaurants à service rapide et fais de meilleurs choix d’aliments. Mais c’est parfois difficile lorsque je suis sur la route. »</a:t>
                      </a:r>
                      <a:endParaRPr lang="fr-CA" sz="1700" dirty="0">
                        <a:latin typeface="+mj-lt"/>
                      </a:endParaRPr>
                    </a:p>
                  </a:txBody>
                  <a:tcPr/>
                </a:tc>
              </a:tr>
              <a:tr h="520429">
                <a:tc>
                  <a:txBody>
                    <a:bodyPr/>
                    <a:lstStyle/>
                    <a:p>
                      <a:r>
                        <a:rPr lang="fr-CA" sz="1700" b="1" dirty="0" smtClean="0">
                          <a:solidFill>
                            <a:schemeClr val="bg1">
                              <a:lumMod val="65000"/>
                            </a:schemeClr>
                          </a:solidFill>
                          <a:latin typeface="+mj-lt"/>
                        </a:rPr>
                        <a:t>5. Maintien</a:t>
                      </a:r>
                      <a:endParaRPr lang="fr-CA" sz="1700" b="1" dirty="0">
                        <a:solidFill>
                          <a:schemeClr val="bg1">
                            <a:lumMod val="65000"/>
                          </a:schemeClr>
                        </a:solidFill>
                        <a:latin typeface="+mj-lt"/>
                      </a:endParaRPr>
                    </a:p>
                  </a:txBody>
                  <a:tcPr/>
                </a:tc>
                <a:tc>
                  <a:txBody>
                    <a:bodyPr/>
                    <a:lstStyle/>
                    <a:p>
                      <a:endParaRPr lang="fr-CA" sz="1700"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70658" name="Title 1"/>
          <p:cNvSpPr>
            <a:spLocks noGrp="1"/>
          </p:cNvSpPr>
          <p:nvPr>
            <p:ph type="title"/>
            <p:custDataLst>
              <p:tags r:id="rId1"/>
            </p:custDataLst>
          </p:nvPr>
        </p:nvSpPr>
        <p:spPr/>
        <p:txBody>
          <a:bodyPr/>
          <a:lstStyle/>
          <a:p>
            <a:pPr>
              <a:lnSpc>
                <a:spcPts val="4575"/>
              </a:lnSpc>
            </a:pPr>
            <a:r>
              <a:rPr lang="fr-CA" smtClean="0"/>
              <a:t>Superviser et aider les participants</a:t>
            </a:r>
            <a:endParaRPr lang="en-US" smtClean="0"/>
          </a:p>
        </p:txBody>
      </p:sp>
      <p:sp>
        <p:nvSpPr>
          <p:cNvPr id="3" name="Content Placeholder 2"/>
          <p:cNvSpPr>
            <a:spLocks noGrp="1"/>
          </p:cNvSpPr>
          <p:nvPr>
            <p:ph idx="1"/>
            <p:custDataLst>
              <p:tags r:id="rId2"/>
            </p:custDataLst>
          </p:nvPr>
        </p:nvSpPr>
        <p:spPr>
          <a:xfrm>
            <a:off x="457200" y="1600200"/>
            <a:ext cx="6019800" cy="4724400"/>
          </a:xfrm>
        </p:spPr>
        <p:txBody>
          <a:bodyPr rtlCol="0">
            <a:normAutofit fontScale="70000" lnSpcReduction="20000"/>
          </a:bodyPr>
          <a:lstStyle/>
          <a:p>
            <a:pPr>
              <a:buFont typeface="Arial" pitchFamily="34" charset="0"/>
              <a:buChar char="•"/>
              <a:defRPr/>
            </a:pPr>
            <a:r>
              <a:rPr lang="fr-CA" sz="3600" dirty="0" smtClean="0"/>
              <a:t>Cibler les </a:t>
            </a:r>
            <a:r>
              <a:rPr lang="fr-CA" sz="3600" dirty="0"/>
              <a:t>conducteurs </a:t>
            </a:r>
            <a:r>
              <a:rPr lang="fr-CA" sz="3600" dirty="0" smtClean="0"/>
              <a:t>et autres personnes qui </a:t>
            </a:r>
            <a:r>
              <a:rPr lang="fr-CA" sz="3600" dirty="0"/>
              <a:t>nécessitent une </a:t>
            </a:r>
            <a:r>
              <a:rPr lang="fr-CA" sz="3600" dirty="0" smtClean="0"/>
              <a:t>formation.</a:t>
            </a:r>
            <a:endParaRPr lang="en-US" sz="3600" dirty="0"/>
          </a:p>
          <a:p>
            <a:pPr>
              <a:buFont typeface="Arial" pitchFamily="34" charset="0"/>
              <a:buChar char="•"/>
              <a:defRPr/>
            </a:pPr>
            <a:r>
              <a:rPr lang="fr-CA" sz="3600" dirty="0"/>
              <a:t>Orienter les participants </a:t>
            </a:r>
            <a:r>
              <a:rPr lang="fr-CA" sz="3600" dirty="0" smtClean="0"/>
              <a:t>dans le </a:t>
            </a:r>
            <a:r>
              <a:rPr lang="fr-CA" sz="3600" dirty="0"/>
              <a:t>contenu et les exigences du </a:t>
            </a:r>
            <a:r>
              <a:rPr lang="fr-CA" sz="3600" dirty="0" smtClean="0"/>
              <a:t>module.</a:t>
            </a:r>
            <a:endParaRPr lang="en-US" sz="3600" dirty="0"/>
          </a:p>
          <a:p>
            <a:pPr>
              <a:buFont typeface="Arial" pitchFamily="34" charset="0"/>
              <a:buChar char="•"/>
              <a:defRPr/>
            </a:pPr>
            <a:r>
              <a:rPr lang="fr-CA" sz="3600" dirty="0"/>
              <a:t>S’assurer que les participants ont un accès adéquat à un ordinateur et à l’information </a:t>
            </a:r>
            <a:r>
              <a:rPr lang="fr-CA" sz="3600" dirty="0" smtClean="0"/>
              <a:t>nécessaire pour </a:t>
            </a:r>
            <a:r>
              <a:rPr lang="fr-CA" sz="3600" dirty="0"/>
              <a:t>ouvrir une session. </a:t>
            </a:r>
            <a:endParaRPr lang="en-US" sz="3600" dirty="0"/>
          </a:p>
          <a:p>
            <a:pPr>
              <a:buFont typeface="Arial" pitchFamily="34" charset="0"/>
              <a:buChar char="•"/>
              <a:defRPr/>
            </a:pPr>
            <a:r>
              <a:rPr lang="fr-CA" sz="3600" dirty="0"/>
              <a:t>Assister les participants selon leurs </a:t>
            </a:r>
            <a:r>
              <a:rPr lang="fr-CA" sz="3600" dirty="0" smtClean="0"/>
              <a:t>besoins (en </a:t>
            </a:r>
            <a:r>
              <a:rPr lang="fr-CA" sz="3600" dirty="0"/>
              <a:t>personne ou à distance</a:t>
            </a:r>
            <a:r>
              <a:rPr lang="fr-CA" sz="3600" dirty="0" smtClean="0"/>
              <a:t>).</a:t>
            </a:r>
            <a:endParaRPr lang="en-US" sz="3600" dirty="0"/>
          </a:p>
          <a:p>
            <a:pPr>
              <a:buFont typeface="Arial" pitchFamily="34" charset="0"/>
              <a:buChar char="•"/>
              <a:defRPr/>
            </a:pPr>
            <a:r>
              <a:rPr lang="fr-CA" sz="3600" dirty="0"/>
              <a:t>Répondre aux </a:t>
            </a:r>
            <a:r>
              <a:rPr lang="fr-CA" sz="3600" dirty="0" smtClean="0"/>
              <a:t>questions.</a:t>
            </a:r>
            <a:endParaRPr lang="en-US" sz="3600" dirty="0"/>
          </a:p>
          <a:p>
            <a:pPr>
              <a:buFont typeface="Arial" pitchFamily="34" charset="0"/>
              <a:buChar char="•"/>
              <a:defRPr/>
            </a:pPr>
            <a:r>
              <a:rPr lang="fr-CA" sz="3600" dirty="0"/>
              <a:t>Surveiller la </a:t>
            </a:r>
            <a:r>
              <a:rPr lang="fr-CA" sz="3600" dirty="0" smtClean="0"/>
              <a:t>progression.</a:t>
            </a:r>
            <a:endParaRPr lang="en-US" sz="3600" dirty="0"/>
          </a:p>
          <a:p>
            <a:pPr>
              <a:buFont typeface="Arial" pitchFamily="34" charset="0"/>
              <a:buChar char="•"/>
              <a:defRPr/>
            </a:pPr>
            <a:r>
              <a:rPr lang="fr-CA" sz="3600" dirty="0" smtClean="0"/>
              <a:t>Résoudre tout </a:t>
            </a:r>
            <a:r>
              <a:rPr lang="fr-CA" sz="3600" dirty="0"/>
              <a:t>problème technique ou </a:t>
            </a:r>
            <a:r>
              <a:rPr lang="fr-CA" sz="3600" dirty="0" smtClean="0"/>
              <a:t>d’apprentissage.</a:t>
            </a:r>
            <a:endParaRPr lang="en-US" sz="3600" dirty="0"/>
          </a:p>
          <a:p>
            <a:pPr fontAlgn="auto">
              <a:spcAft>
                <a:spcPts val="0"/>
              </a:spcAft>
              <a:buFont typeface="Arial" pitchFamily="34" charset="0"/>
              <a:buNone/>
              <a:defRPr/>
            </a:pPr>
            <a:endParaRPr lang="en-US" sz="2400" dirty="0" smtClean="0">
              <a:solidFill>
                <a:srgbClr val="C00000"/>
              </a:solidFill>
            </a:endParaRPr>
          </a:p>
          <a:p>
            <a:pPr fontAlgn="auto">
              <a:spcAft>
                <a:spcPts val="0"/>
              </a:spcAft>
              <a:buFont typeface="Arial" pitchFamily="34" charset="0"/>
              <a:buChar char="•"/>
              <a:defRPr/>
            </a:pPr>
            <a:endParaRPr lang="en-US" dirty="0" smtClean="0">
              <a:solidFill>
                <a:srgbClr val="002060"/>
              </a:solidFill>
            </a:endParaRPr>
          </a:p>
        </p:txBody>
      </p:sp>
      <p:pic>
        <p:nvPicPr>
          <p:cNvPr id="70660" name="Picture 2"/>
          <p:cNvPicPr>
            <a:picLocks noChangeAspect="1" noChangeArrowheads="1"/>
          </p:cNvPicPr>
          <p:nvPr>
            <p:custDataLst>
              <p:tags r:id="rId3"/>
            </p:custDataLst>
          </p:nvPr>
        </p:nvPicPr>
        <p:blipFill>
          <a:blip r:embed="rId6" cstate="print"/>
          <a:srcRect/>
          <a:stretch>
            <a:fillRect/>
          </a:stretch>
        </p:blipFill>
        <p:spPr bwMode="auto">
          <a:xfrm>
            <a:off x="6705600" y="2590800"/>
            <a:ext cx="2165350" cy="3243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53634" name="Title 1"/>
          <p:cNvSpPr>
            <a:spLocks noGrp="1"/>
          </p:cNvSpPr>
          <p:nvPr>
            <p:ph type="title"/>
            <p:custDataLst>
              <p:tags r:id="rId1"/>
            </p:custDataLst>
          </p:nvPr>
        </p:nvSpPr>
        <p:spPr/>
        <p:txBody>
          <a:bodyPr/>
          <a:lstStyle/>
          <a:p>
            <a:pPr eaLnBrk="1" hangingPunct="1">
              <a:lnSpc>
                <a:spcPts val="4575"/>
              </a:lnSpc>
            </a:pPr>
            <a:r>
              <a:rPr lang="fr-CA" sz="2800" smtClean="0"/>
              <a:t>Changement d’un comportement : phases d’une réflexion</a:t>
            </a:r>
            <a:endParaRPr lang="en-US" sz="2600" smtClean="0"/>
          </a:p>
        </p:txBody>
      </p:sp>
      <p:graphicFrame>
        <p:nvGraphicFramePr>
          <p:cNvPr id="5" name="Tableau 4"/>
          <p:cNvGraphicFramePr>
            <a:graphicFrameLocks noGrp="1"/>
          </p:cNvGraphicFramePr>
          <p:nvPr>
            <p:custDataLst>
              <p:tags r:id="rId2"/>
            </p:custDataLst>
          </p:nvPr>
        </p:nvGraphicFramePr>
        <p:xfrm>
          <a:off x="762000" y="1524000"/>
          <a:ext cx="7696200" cy="4723211"/>
        </p:xfrm>
        <a:graphic>
          <a:graphicData uri="http://schemas.openxmlformats.org/drawingml/2006/table">
            <a:tbl>
              <a:tblPr firstRow="1" bandRow="1">
                <a:tableStyleId>{5C22544A-7EE6-4342-B048-85BDC9FD1C3A}</a:tableStyleId>
              </a:tblPr>
              <a:tblGrid>
                <a:gridCol w="1924050"/>
                <a:gridCol w="5772150"/>
              </a:tblGrid>
              <a:tr h="638891">
                <a:tc>
                  <a:txBody>
                    <a:bodyPr/>
                    <a:lstStyle/>
                    <a:p>
                      <a:r>
                        <a:rPr lang="fr-CA" sz="1700" b="1" dirty="0" smtClean="0">
                          <a:solidFill>
                            <a:schemeClr val="tx1"/>
                          </a:solidFill>
                          <a:latin typeface="+mj-lt"/>
                        </a:rPr>
                        <a:t>Étape</a:t>
                      </a:r>
                      <a:endParaRPr lang="fr-CA" sz="1700" dirty="0">
                        <a:solidFill>
                          <a:schemeClr val="tx1"/>
                        </a:solidFill>
                        <a:latin typeface="+mj-lt"/>
                      </a:endParaRPr>
                    </a:p>
                  </a:txBody>
                  <a:tcPr/>
                </a:tc>
                <a:tc>
                  <a:txBody>
                    <a:bodyPr/>
                    <a:lstStyle/>
                    <a:p>
                      <a:r>
                        <a:rPr lang="fr-CA" sz="1700" b="1" dirty="0" smtClean="0">
                          <a:solidFill>
                            <a:schemeClr val="tx1"/>
                          </a:solidFill>
                          <a:latin typeface="+mj-lt"/>
                        </a:rPr>
                        <a:t>Réflexion sur la réduction de la consommation</a:t>
                      </a:r>
                      <a:r>
                        <a:rPr lang="fr-CA" sz="1700" b="1" baseline="0" dirty="0" smtClean="0">
                          <a:solidFill>
                            <a:schemeClr val="tx1"/>
                          </a:solidFill>
                          <a:latin typeface="+mj-lt"/>
                        </a:rPr>
                        <a:t> </a:t>
                      </a:r>
                      <a:r>
                        <a:rPr lang="fr-CA" sz="1700" b="1" dirty="0" smtClean="0">
                          <a:solidFill>
                            <a:schemeClr val="tx1"/>
                          </a:solidFill>
                          <a:latin typeface="+mj-lt"/>
                        </a:rPr>
                        <a:t>de matières grasses</a:t>
                      </a:r>
                      <a:endParaRPr lang="fr-CA" sz="1700" dirty="0">
                        <a:solidFill>
                          <a:schemeClr val="tx1"/>
                        </a:solidFill>
                        <a:latin typeface="+mj-lt"/>
                      </a:endParaRPr>
                    </a:p>
                  </a:txBody>
                  <a:tcPr/>
                </a:tc>
              </a:tr>
              <a:tr h="554369">
                <a:tc>
                  <a:txBody>
                    <a:bodyPr/>
                    <a:lstStyle/>
                    <a:p>
                      <a:r>
                        <a:rPr lang="fr-CA" sz="1700" b="1" dirty="0" smtClean="0">
                          <a:solidFill>
                            <a:schemeClr val="bg1">
                              <a:lumMod val="65000"/>
                            </a:schemeClr>
                          </a:solidFill>
                          <a:latin typeface="+mj-lt"/>
                        </a:rPr>
                        <a:t>1. Inconscience</a:t>
                      </a:r>
                      <a:endParaRPr lang="fr-CA" sz="1700" b="1" dirty="0">
                        <a:solidFill>
                          <a:schemeClr val="bg1">
                            <a:lumMod val="65000"/>
                          </a:schemeClr>
                        </a:solidFill>
                        <a:latin typeface="+mj-lt"/>
                      </a:endParaRPr>
                    </a:p>
                  </a:txBody>
                  <a:tcPr/>
                </a:tc>
                <a:tc>
                  <a:txBody>
                    <a:bodyPr/>
                    <a:lstStyle/>
                    <a:p>
                      <a:r>
                        <a:rPr lang="fr-CA" sz="1700" dirty="0" smtClean="0">
                          <a:solidFill>
                            <a:schemeClr val="bg1">
                              <a:lumMod val="65000"/>
                            </a:schemeClr>
                          </a:solidFill>
                          <a:latin typeface="+mj-lt"/>
                        </a:rPr>
                        <a:t>« J’aime les hamburgers doubles au fromage et les frites. Je n’ai aucune intention de manger des aliments moins gras. »</a:t>
                      </a:r>
                      <a:endParaRPr lang="fr-CA" sz="1700" dirty="0">
                        <a:solidFill>
                          <a:schemeClr val="bg1">
                            <a:lumMod val="65000"/>
                          </a:schemeClr>
                        </a:solidFill>
                        <a:latin typeface="+mj-lt"/>
                      </a:endParaRPr>
                    </a:p>
                  </a:txBody>
                  <a:tcPr/>
                </a:tc>
              </a:tr>
              <a:tr h="522051">
                <a:tc>
                  <a:txBody>
                    <a:bodyPr/>
                    <a:lstStyle/>
                    <a:p>
                      <a:r>
                        <a:rPr lang="fr-CA" sz="1700" b="1" dirty="0" smtClean="0">
                          <a:solidFill>
                            <a:schemeClr val="bg1">
                              <a:lumMod val="65000"/>
                            </a:schemeClr>
                          </a:solidFill>
                          <a:latin typeface="+mj-lt"/>
                        </a:rPr>
                        <a:t>2. Acceptation</a:t>
                      </a:r>
                      <a:endParaRPr lang="fr-CA" sz="1700" b="1" dirty="0">
                        <a:solidFill>
                          <a:schemeClr val="bg1">
                            <a:lumMod val="65000"/>
                          </a:schemeClr>
                        </a:solidFill>
                        <a:latin typeface="+mj-lt"/>
                      </a:endParaRPr>
                    </a:p>
                  </a:txBody>
                  <a:tcPr/>
                </a:tc>
                <a:tc>
                  <a:txBody>
                    <a:bodyPr/>
                    <a:lstStyle/>
                    <a:p>
                      <a:r>
                        <a:rPr lang="fr-CA" sz="1700" dirty="0" smtClean="0">
                          <a:solidFill>
                            <a:schemeClr val="bg1">
                              <a:lumMod val="65000"/>
                            </a:schemeClr>
                          </a:solidFill>
                          <a:latin typeface="+mj-lt"/>
                        </a:rPr>
                        <a:t>« Je pourrais peut-être essayer un sandwich au</a:t>
                      </a:r>
                      <a:r>
                        <a:rPr lang="fr-CA" sz="1700" baseline="0" dirty="0" smtClean="0">
                          <a:solidFill>
                            <a:schemeClr val="bg1">
                              <a:lumMod val="65000"/>
                            </a:schemeClr>
                          </a:solidFill>
                          <a:latin typeface="+mj-lt"/>
                        </a:rPr>
                        <a:t> </a:t>
                      </a:r>
                      <a:r>
                        <a:rPr lang="fr-CA" sz="1700" dirty="0" smtClean="0">
                          <a:solidFill>
                            <a:schemeClr val="bg1">
                              <a:lumMod val="65000"/>
                            </a:schemeClr>
                          </a:solidFill>
                          <a:latin typeface="+mj-lt"/>
                        </a:rPr>
                        <a:t>poulet, si c’est bon et que ça ne coûte pas trop cher. »</a:t>
                      </a:r>
                      <a:endParaRPr lang="fr-CA" sz="1700" dirty="0">
                        <a:solidFill>
                          <a:schemeClr val="bg1">
                            <a:lumMod val="65000"/>
                          </a:schemeClr>
                        </a:solidFill>
                        <a:latin typeface="+mj-lt"/>
                      </a:endParaRPr>
                    </a:p>
                  </a:txBody>
                  <a:tcPr/>
                </a:tc>
              </a:tr>
              <a:tr h="522051">
                <a:tc>
                  <a:txBody>
                    <a:bodyPr/>
                    <a:lstStyle/>
                    <a:p>
                      <a:r>
                        <a:rPr lang="fr-CA" sz="1700" b="1" dirty="0" smtClean="0">
                          <a:solidFill>
                            <a:schemeClr val="bg1">
                              <a:lumMod val="65000"/>
                            </a:schemeClr>
                          </a:solidFill>
                          <a:latin typeface="+mj-lt"/>
                        </a:rPr>
                        <a:t>3. Préparation</a:t>
                      </a:r>
                      <a:endParaRPr lang="fr-CA" sz="1700" b="1" dirty="0">
                        <a:solidFill>
                          <a:schemeClr val="bg1">
                            <a:lumMod val="65000"/>
                          </a:schemeClr>
                        </a:solidFill>
                        <a:latin typeface="+mj-lt"/>
                      </a:endParaRPr>
                    </a:p>
                  </a:txBody>
                  <a:tcPr/>
                </a:tc>
                <a:tc>
                  <a:txBody>
                    <a:bodyPr/>
                    <a:lstStyle/>
                    <a:p>
                      <a:r>
                        <a:rPr lang="fr-CA" sz="1700" dirty="0" smtClean="0">
                          <a:solidFill>
                            <a:schemeClr val="bg1">
                              <a:lumMod val="65000"/>
                            </a:schemeClr>
                          </a:solidFill>
                          <a:latin typeface="+mj-lt"/>
                        </a:rPr>
                        <a:t>« Je vais essayer de manger des aliments moins</a:t>
                      </a:r>
                      <a:r>
                        <a:rPr lang="fr-CA" sz="1700" baseline="0" dirty="0" smtClean="0">
                          <a:solidFill>
                            <a:schemeClr val="bg1">
                              <a:lumMod val="65000"/>
                            </a:schemeClr>
                          </a:solidFill>
                          <a:latin typeface="+mj-lt"/>
                        </a:rPr>
                        <a:t> </a:t>
                      </a:r>
                      <a:r>
                        <a:rPr lang="fr-CA" sz="1700" dirty="0" smtClean="0">
                          <a:solidFill>
                            <a:schemeClr val="bg1">
                              <a:lumMod val="65000"/>
                            </a:schemeClr>
                          </a:solidFill>
                          <a:latin typeface="+mj-lt"/>
                        </a:rPr>
                        <a:t>gras quand je le peux. J’aimerais en faire plus, mais je ne</a:t>
                      </a:r>
                      <a:r>
                        <a:rPr lang="fr-CA" sz="1700" baseline="0" dirty="0" smtClean="0">
                          <a:solidFill>
                            <a:schemeClr val="bg1">
                              <a:lumMod val="65000"/>
                            </a:schemeClr>
                          </a:solidFill>
                          <a:latin typeface="+mj-lt"/>
                        </a:rPr>
                        <a:t> </a:t>
                      </a:r>
                      <a:r>
                        <a:rPr lang="fr-CA" sz="1700" dirty="0" smtClean="0">
                          <a:solidFill>
                            <a:schemeClr val="bg1">
                              <a:lumMod val="65000"/>
                            </a:schemeClr>
                          </a:solidFill>
                          <a:latin typeface="+mj-lt"/>
                        </a:rPr>
                        <a:t>sais pas trop comment. »</a:t>
                      </a:r>
                      <a:endParaRPr lang="fr-CA" sz="1700" dirty="0">
                        <a:solidFill>
                          <a:schemeClr val="bg1">
                            <a:lumMod val="65000"/>
                          </a:schemeClr>
                        </a:solidFill>
                        <a:latin typeface="+mj-lt"/>
                      </a:endParaRPr>
                    </a:p>
                  </a:txBody>
                  <a:tcPr/>
                </a:tc>
              </a:tr>
              <a:tr h="671209">
                <a:tc>
                  <a:txBody>
                    <a:bodyPr/>
                    <a:lstStyle/>
                    <a:p>
                      <a:r>
                        <a:rPr lang="fr-CA" sz="1700" b="1" dirty="0" smtClean="0">
                          <a:solidFill>
                            <a:schemeClr val="bg1">
                              <a:lumMod val="65000"/>
                            </a:schemeClr>
                          </a:solidFill>
                          <a:latin typeface="+mj-lt"/>
                        </a:rPr>
                        <a:t>4.</a:t>
                      </a:r>
                      <a:r>
                        <a:rPr lang="fr-CA" sz="1700" b="1" baseline="0" dirty="0" smtClean="0">
                          <a:solidFill>
                            <a:schemeClr val="bg1">
                              <a:lumMod val="65000"/>
                            </a:schemeClr>
                          </a:solidFill>
                          <a:latin typeface="+mj-lt"/>
                        </a:rPr>
                        <a:t> </a:t>
                      </a:r>
                      <a:r>
                        <a:rPr lang="fr-CA" sz="1700" b="1" dirty="0" smtClean="0">
                          <a:solidFill>
                            <a:schemeClr val="bg1">
                              <a:lumMod val="65000"/>
                            </a:schemeClr>
                          </a:solidFill>
                          <a:latin typeface="+mj-lt"/>
                        </a:rPr>
                        <a:t>Action</a:t>
                      </a:r>
                      <a:endParaRPr lang="fr-CA" sz="1700" b="1" dirty="0">
                        <a:solidFill>
                          <a:schemeClr val="bg1">
                            <a:lumMod val="65000"/>
                          </a:schemeClr>
                        </a:solidFill>
                        <a:latin typeface="+mj-lt"/>
                      </a:endParaRPr>
                    </a:p>
                  </a:txBody>
                  <a:tcPr/>
                </a:tc>
                <a:tc>
                  <a:txBody>
                    <a:bodyPr/>
                    <a:lstStyle/>
                    <a:p>
                      <a:r>
                        <a:rPr lang="fr-CA" sz="1700" dirty="0" smtClean="0">
                          <a:solidFill>
                            <a:schemeClr val="bg1">
                              <a:lumMod val="65000"/>
                            </a:schemeClr>
                          </a:solidFill>
                          <a:latin typeface="+mj-lt"/>
                        </a:rPr>
                        <a:t>« Je mange des aliments moins gras, car je ne m’arrête pas dans les restaurants à service rapide et fais de meilleurs choix d’aliments. Mais c’est parfois difficile lorsque je suis sur la route. »</a:t>
                      </a:r>
                      <a:endParaRPr lang="fr-CA" sz="1700" dirty="0">
                        <a:solidFill>
                          <a:schemeClr val="bg1">
                            <a:lumMod val="65000"/>
                          </a:schemeClr>
                        </a:solidFill>
                        <a:latin typeface="+mj-lt"/>
                      </a:endParaRPr>
                    </a:p>
                  </a:txBody>
                  <a:tcPr/>
                </a:tc>
              </a:tr>
              <a:tr h="520429">
                <a:tc>
                  <a:txBody>
                    <a:bodyPr/>
                    <a:lstStyle/>
                    <a:p>
                      <a:r>
                        <a:rPr lang="fr-CA" sz="1700" b="1" dirty="0" smtClean="0">
                          <a:latin typeface="+mj-lt"/>
                        </a:rPr>
                        <a:t>5. Maintien</a:t>
                      </a:r>
                      <a:endParaRPr lang="fr-CA" sz="1700" b="1" dirty="0">
                        <a:latin typeface="+mj-lt"/>
                      </a:endParaRPr>
                    </a:p>
                  </a:txBody>
                  <a:tcPr/>
                </a:tc>
                <a:tc>
                  <a:txBody>
                    <a:bodyPr/>
                    <a:lstStyle/>
                    <a:p>
                      <a:r>
                        <a:rPr lang="fr-CA" sz="1700" dirty="0" smtClean="0">
                          <a:latin typeface="+mj-lt"/>
                        </a:rPr>
                        <a:t>« Je suis mon plan d’alimentation</a:t>
                      </a:r>
                      <a:r>
                        <a:rPr lang="fr-CA" sz="1700" baseline="0" dirty="0" smtClean="0">
                          <a:latin typeface="+mj-lt"/>
                        </a:rPr>
                        <a:t> </a:t>
                      </a:r>
                      <a:r>
                        <a:rPr lang="fr-CA" sz="1700" dirty="0" smtClean="0">
                          <a:latin typeface="+mj-lt"/>
                        </a:rPr>
                        <a:t>moins riche en matières grasses et je me sens bien. Je suis fier d’avoir perdu du poids et d’avoir amélioré ma santé. »</a:t>
                      </a:r>
                      <a:endParaRPr lang="fr-CA" sz="1700"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55682" name="Title 1"/>
          <p:cNvSpPr>
            <a:spLocks noGrp="1"/>
          </p:cNvSpPr>
          <p:nvPr>
            <p:ph type="title"/>
            <p:custDataLst>
              <p:tags r:id="rId1"/>
            </p:custDataLst>
          </p:nvPr>
        </p:nvSpPr>
        <p:spPr/>
        <p:txBody>
          <a:bodyPr/>
          <a:lstStyle/>
          <a:p>
            <a:pPr eaLnBrk="1" hangingPunct="1">
              <a:lnSpc>
                <a:spcPts val="4575"/>
              </a:lnSpc>
            </a:pPr>
            <a:r>
              <a:rPr lang="fr-CA" sz="2800" smtClean="0"/>
              <a:t>Changement d’un comportement : phases d’une réflexion</a:t>
            </a:r>
            <a:endParaRPr lang="en-US" sz="2600" smtClean="0"/>
          </a:p>
        </p:txBody>
      </p:sp>
      <p:sp>
        <p:nvSpPr>
          <p:cNvPr id="5" name="ZoneTexte 4"/>
          <p:cNvSpPr txBox="1"/>
          <p:nvPr>
            <p:custDataLst>
              <p:tags r:id="rId2"/>
            </p:custDataLst>
          </p:nvPr>
        </p:nvSpPr>
        <p:spPr>
          <a:xfrm>
            <a:off x="533400" y="1600200"/>
            <a:ext cx="8153400" cy="369332"/>
          </a:xfrm>
          <a:prstGeom prst="rect">
            <a:avLst/>
          </a:prstGeom>
          <a:noFill/>
        </p:spPr>
        <p:txBody>
          <a:bodyPr>
            <a:spAutoFit/>
          </a:bodyPr>
          <a:lstStyle/>
          <a:p>
            <a:pPr>
              <a:defRPr/>
            </a:pPr>
            <a:r>
              <a:rPr lang="fr-CA" b="1" dirty="0">
                <a:latin typeface="Arial" pitchFamily="34" charset="0"/>
              </a:rPr>
              <a:t>		</a:t>
            </a:r>
          </a:p>
        </p:txBody>
      </p:sp>
      <p:graphicFrame>
        <p:nvGraphicFramePr>
          <p:cNvPr id="6" name="Tableau 5"/>
          <p:cNvGraphicFramePr>
            <a:graphicFrameLocks noGrp="1"/>
          </p:cNvGraphicFramePr>
          <p:nvPr>
            <p:custDataLst>
              <p:tags r:id="rId3"/>
            </p:custDataLst>
          </p:nvPr>
        </p:nvGraphicFramePr>
        <p:xfrm>
          <a:off x="762000" y="1524000"/>
          <a:ext cx="7696200" cy="4723211"/>
        </p:xfrm>
        <a:graphic>
          <a:graphicData uri="http://schemas.openxmlformats.org/drawingml/2006/table">
            <a:tbl>
              <a:tblPr firstRow="1" bandRow="1">
                <a:tableStyleId>{5C22544A-7EE6-4342-B048-85BDC9FD1C3A}</a:tableStyleId>
              </a:tblPr>
              <a:tblGrid>
                <a:gridCol w="1924050"/>
                <a:gridCol w="5772150"/>
              </a:tblGrid>
              <a:tr h="638891">
                <a:tc>
                  <a:txBody>
                    <a:bodyPr/>
                    <a:lstStyle/>
                    <a:p>
                      <a:r>
                        <a:rPr lang="fr-CA" sz="1700" b="1" dirty="0" smtClean="0">
                          <a:solidFill>
                            <a:schemeClr val="tx1"/>
                          </a:solidFill>
                          <a:latin typeface="+mj-lt"/>
                        </a:rPr>
                        <a:t>Étape</a:t>
                      </a:r>
                      <a:endParaRPr lang="fr-CA" sz="1700" dirty="0">
                        <a:solidFill>
                          <a:schemeClr val="tx1"/>
                        </a:solidFill>
                        <a:latin typeface="+mj-lt"/>
                      </a:endParaRPr>
                    </a:p>
                  </a:txBody>
                  <a:tcPr/>
                </a:tc>
                <a:tc>
                  <a:txBody>
                    <a:bodyPr/>
                    <a:lstStyle/>
                    <a:p>
                      <a:r>
                        <a:rPr lang="fr-CA" sz="1700" b="1" dirty="0" smtClean="0">
                          <a:solidFill>
                            <a:schemeClr val="tx1"/>
                          </a:solidFill>
                          <a:latin typeface="+mj-lt"/>
                        </a:rPr>
                        <a:t>Réflexion sur la réduction de la consommation</a:t>
                      </a:r>
                      <a:r>
                        <a:rPr lang="fr-CA" sz="1700" b="1" baseline="0" dirty="0" smtClean="0">
                          <a:solidFill>
                            <a:schemeClr val="tx1"/>
                          </a:solidFill>
                          <a:latin typeface="+mj-lt"/>
                        </a:rPr>
                        <a:t> </a:t>
                      </a:r>
                      <a:r>
                        <a:rPr lang="fr-CA" sz="1700" b="1" dirty="0" smtClean="0">
                          <a:solidFill>
                            <a:schemeClr val="tx1"/>
                          </a:solidFill>
                          <a:latin typeface="+mj-lt"/>
                        </a:rPr>
                        <a:t>de matières grasses</a:t>
                      </a:r>
                      <a:endParaRPr lang="fr-CA" sz="1700" dirty="0">
                        <a:solidFill>
                          <a:schemeClr val="tx1"/>
                        </a:solidFill>
                        <a:latin typeface="+mj-lt"/>
                      </a:endParaRPr>
                    </a:p>
                  </a:txBody>
                  <a:tcPr/>
                </a:tc>
              </a:tr>
              <a:tr h="554369">
                <a:tc>
                  <a:txBody>
                    <a:bodyPr/>
                    <a:lstStyle/>
                    <a:p>
                      <a:r>
                        <a:rPr lang="fr-CA" sz="1700" b="1" dirty="0" smtClean="0">
                          <a:latin typeface="+mj-lt"/>
                        </a:rPr>
                        <a:t>1. Inconscience</a:t>
                      </a:r>
                      <a:endParaRPr lang="fr-CA" sz="1700" b="1" dirty="0">
                        <a:latin typeface="+mj-lt"/>
                      </a:endParaRPr>
                    </a:p>
                  </a:txBody>
                  <a:tcPr/>
                </a:tc>
                <a:tc>
                  <a:txBody>
                    <a:bodyPr/>
                    <a:lstStyle/>
                    <a:p>
                      <a:r>
                        <a:rPr lang="fr-CA" sz="1700" dirty="0" smtClean="0">
                          <a:latin typeface="+mj-lt"/>
                        </a:rPr>
                        <a:t>« J’aime les hamburgers doubles au fromage et les frites. Je n’ai aucune intention de manger des aliments moins gras. »</a:t>
                      </a:r>
                      <a:endParaRPr lang="fr-CA" sz="1700" dirty="0">
                        <a:latin typeface="+mj-lt"/>
                      </a:endParaRPr>
                    </a:p>
                  </a:txBody>
                  <a:tcPr/>
                </a:tc>
              </a:tr>
              <a:tr h="522051">
                <a:tc>
                  <a:txBody>
                    <a:bodyPr/>
                    <a:lstStyle/>
                    <a:p>
                      <a:r>
                        <a:rPr lang="fr-CA" sz="1700" b="1" dirty="0" smtClean="0">
                          <a:latin typeface="+mj-lt"/>
                        </a:rPr>
                        <a:t>2. Acceptation</a:t>
                      </a:r>
                      <a:endParaRPr lang="fr-CA" sz="1700" b="1" dirty="0">
                        <a:latin typeface="+mj-lt"/>
                      </a:endParaRPr>
                    </a:p>
                  </a:txBody>
                  <a:tcPr/>
                </a:tc>
                <a:tc>
                  <a:txBody>
                    <a:bodyPr/>
                    <a:lstStyle/>
                    <a:p>
                      <a:r>
                        <a:rPr lang="fr-CA" sz="1700" dirty="0" smtClean="0">
                          <a:latin typeface="+mj-lt"/>
                        </a:rPr>
                        <a:t>« Je pourrais peut-être essayer un sandwich au</a:t>
                      </a:r>
                      <a:r>
                        <a:rPr lang="fr-CA" sz="1700" baseline="0" dirty="0" smtClean="0">
                          <a:latin typeface="+mj-lt"/>
                        </a:rPr>
                        <a:t> </a:t>
                      </a:r>
                      <a:r>
                        <a:rPr lang="fr-CA" sz="1700" dirty="0" smtClean="0">
                          <a:latin typeface="+mj-lt"/>
                        </a:rPr>
                        <a:t>poulet, si c’est bon et que ça ne coûte pas trop cher. »</a:t>
                      </a:r>
                      <a:endParaRPr lang="fr-CA" sz="1700" dirty="0">
                        <a:latin typeface="+mj-lt"/>
                      </a:endParaRPr>
                    </a:p>
                  </a:txBody>
                  <a:tcPr/>
                </a:tc>
              </a:tr>
              <a:tr h="522051">
                <a:tc>
                  <a:txBody>
                    <a:bodyPr/>
                    <a:lstStyle/>
                    <a:p>
                      <a:r>
                        <a:rPr lang="fr-CA" sz="1700" b="1" dirty="0" smtClean="0">
                          <a:latin typeface="+mj-lt"/>
                        </a:rPr>
                        <a:t>3. Préparation</a:t>
                      </a:r>
                      <a:endParaRPr lang="fr-CA" sz="1700" b="1" dirty="0">
                        <a:latin typeface="+mj-lt"/>
                      </a:endParaRPr>
                    </a:p>
                  </a:txBody>
                  <a:tcPr/>
                </a:tc>
                <a:tc>
                  <a:txBody>
                    <a:bodyPr/>
                    <a:lstStyle/>
                    <a:p>
                      <a:r>
                        <a:rPr lang="fr-CA" sz="1700" dirty="0" smtClean="0">
                          <a:latin typeface="+mj-lt"/>
                        </a:rPr>
                        <a:t>« Je vais essayer de manger des aliments moins</a:t>
                      </a:r>
                      <a:r>
                        <a:rPr lang="fr-CA" sz="1700" baseline="0" dirty="0" smtClean="0">
                          <a:latin typeface="+mj-lt"/>
                        </a:rPr>
                        <a:t> </a:t>
                      </a:r>
                      <a:r>
                        <a:rPr lang="fr-CA" sz="1700" dirty="0" smtClean="0">
                          <a:latin typeface="+mj-lt"/>
                        </a:rPr>
                        <a:t>gras quand je le peux. J’aimerais en faire plus, mais je ne</a:t>
                      </a:r>
                      <a:r>
                        <a:rPr lang="fr-CA" sz="1700" baseline="0" dirty="0" smtClean="0">
                          <a:latin typeface="+mj-lt"/>
                        </a:rPr>
                        <a:t> </a:t>
                      </a:r>
                      <a:r>
                        <a:rPr lang="fr-CA" sz="1700" dirty="0" smtClean="0">
                          <a:latin typeface="+mj-lt"/>
                        </a:rPr>
                        <a:t>sais pas trop comment. »</a:t>
                      </a:r>
                      <a:endParaRPr lang="fr-CA" sz="1700" dirty="0">
                        <a:latin typeface="+mj-lt"/>
                      </a:endParaRPr>
                    </a:p>
                  </a:txBody>
                  <a:tcPr/>
                </a:tc>
              </a:tr>
              <a:tr h="671209">
                <a:tc>
                  <a:txBody>
                    <a:bodyPr/>
                    <a:lstStyle/>
                    <a:p>
                      <a:r>
                        <a:rPr lang="fr-CA" sz="1700" b="1" dirty="0" smtClean="0">
                          <a:latin typeface="+mj-lt"/>
                        </a:rPr>
                        <a:t>4.</a:t>
                      </a:r>
                      <a:r>
                        <a:rPr lang="fr-CA" sz="1700" b="1" baseline="0" dirty="0" smtClean="0">
                          <a:latin typeface="+mj-lt"/>
                        </a:rPr>
                        <a:t> </a:t>
                      </a:r>
                      <a:r>
                        <a:rPr lang="fr-CA" sz="1700" b="1" dirty="0" smtClean="0">
                          <a:latin typeface="+mj-lt"/>
                        </a:rPr>
                        <a:t>Action</a:t>
                      </a:r>
                      <a:endParaRPr lang="fr-CA" sz="1700" b="1" dirty="0">
                        <a:latin typeface="+mj-lt"/>
                      </a:endParaRPr>
                    </a:p>
                  </a:txBody>
                  <a:tcPr/>
                </a:tc>
                <a:tc>
                  <a:txBody>
                    <a:bodyPr/>
                    <a:lstStyle/>
                    <a:p>
                      <a:r>
                        <a:rPr lang="fr-CA" sz="1700" dirty="0" smtClean="0">
                          <a:latin typeface="+mj-lt"/>
                        </a:rPr>
                        <a:t>« Je mange des aliments moins gras, car je ne m’arrête pas dans les restaurants à service rapide et fais de meilleurs choix d’aliments. Mais c’est parfois difficile lorsque je suis sur la route. »</a:t>
                      </a:r>
                      <a:endParaRPr lang="fr-CA" sz="1700" dirty="0">
                        <a:latin typeface="+mj-lt"/>
                      </a:endParaRPr>
                    </a:p>
                  </a:txBody>
                  <a:tcPr/>
                </a:tc>
              </a:tr>
              <a:tr h="520429">
                <a:tc>
                  <a:txBody>
                    <a:bodyPr/>
                    <a:lstStyle/>
                    <a:p>
                      <a:r>
                        <a:rPr lang="fr-CA" sz="1700" b="1" dirty="0" smtClean="0">
                          <a:latin typeface="+mj-lt"/>
                        </a:rPr>
                        <a:t>5. Maintien</a:t>
                      </a:r>
                      <a:endParaRPr lang="fr-CA" sz="1700" b="1" dirty="0">
                        <a:latin typeface="+mj-lt"/>
                      </a:endParaRPr>
                    </a:p>
                  </a:txBody>
                  <a:tcPr/>
                </a:tc>
                <a:tc>
                  <a:txBody>
                    <a:bodyPr/>
                    <a:lstStyle/>
                    <a:p>
                      <a:r>
                        <a:rPr lang="fr-CA" sz="1700" dirty="0" smtClean="0">
                          <a:latin typeface="+mj-lt"/>
                        </a:rPr>
                        <a:t>« Je suis mon plan d’alimentation moins riche en matières grasses et je me sens bien. Je suis fier d’avoir perdu du poids et d’avoir amélioré ma santé. »</a:t>
                      </a:r>
                      <a:endParaRPr lang="fr-CA" sz="1700"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57730" name="Title 1"/>
          <p:cNvSpPr>
            <a:spLocks noGrp="1"/>
          </p:cNvSpPr>
          <p:nvPr>
            <p:ph type="title"/>
            <p:custDataLst>
              <p:tags r:id="rId1"/>
            </p:custDataLst>
          </p:nvPr>
        </p:nvSpPr>
        <p:spPr/>
        <p:txBody>
          <a:bodyPr>
            <a:normAutofit fontScale="90000"/>
          </a:bodyPr>
          <a:lstStyle/>
          <a:p>
            <a:pPr eaLnBrk="1" hangingPunct="1">
              <a:lnSpc>
                <a:spcPts val="4575"/>
              </a:lnSpc>
            </a:pPr>
            <a:r>
              <a:rPr lang="fr-CA" dirty="0" smtClean="0"/>
              <a:t>Buts et stratégies pour faciliter un changement de comportement</a:t>
            </a:r>
            <a:endParaRPr lang="en-US" dirty="0" smtClean="0"/>
          </a:p>
        </p:txBody>
      </p:sp>
      <p:sp>
        <p:nvSpPr>
          <p:cNvPr id="4" name="ZoneTexte 3"/>
          <p:cNvSpPr txBox="1"/>
          <p:nvPr>
            <p:custDataLst>
              <p:tags r:id="rId2"/>
            </p:custDataLst>
          </p:nvPr>
        </p:nvSpPr>
        <p:spPr>
          <a:xfrm>
            <a:off x="685800" y="1752600"/>
            <a:ext cx="8077200" cy="276999"/>
          </a:xfrm>
          <a:prstGeom prst="rect">
            <a:avLst/>
          </a:prstGeom>
          <a:noFill/>
        </p:spPr>
        <p:txBody>
          <a:bodyPr>
            <a:spAutoFit/>
          </a:bodyPr>
          <a:lstStyle/>
          <a:p>
            <a:pPr>
              <a:defRPr/>
            </a:pPr>
            <a:r>
              <a:rPr lang="fr-CA" sz="1200" b="1" dirty="0">
                <a:latin typeface="Arial" pitchFamily="34" charset="0"/>
              </a:rPr>
              <a:t>				</a:t>
            </a:r>
            <a:r>
              <a:rPr lang="fr-CA" sz="1200" b="1" dirty="0" smtClean="0">
                <a:latin typeface="Arial" pitchFamily="34" charset="0"/>
              </a:rPr>
              <a:t>	 	</a:t>
            </a:r>
          </a:p>
        </p:txBody>
      </p:sp>
      <p:graphicFrame>
        <p:nvGraphicFramePr>
          <p:cNvPr id="7" name="Tableau 6"/>
          <p:cNvGraphicFramePr>
            <a:graphicFrameLocks noGrp="1"/>
          </p:cNvGraphicFramePr>
          <p:nvPr>
            <p:custDataLst>
              <p:tags r:id="rId3"/>
            </p:custDataLst>
          </p:nvPr>
        </p:nvGraphicFramePr>
        <p:xfrm>
          <a:off x="380999" y="1524000"/>
          <a:ext cx="8458200" cy="4528561"/>
        </p:xfrm>
        <a:graphic>
          <a:graphicData uri="http://schemas.openxmlformats.org/drawingml/2006/table">
            <a:tbl>
              <a:tblPr firstRow="1" bandRow="1">
                <a:tableStyleId>{5C22544A-7EE6-4342-B048-85BDC9FD1C3A}</a:tableStyleId>
              </a:tblPr>
              <a:tblGrid>
                <a:gridCol w="1658471"/>
                <a:gridCol w="1741394"/>
                <a:gridCol w="5058335"/>
              </a:tblGrid>
              <a:tr h="415083">
                <a:tc>
                  <a:txBody>
                    <a:bodyPr/>
                    <a:lstStyle/>
                    <a:p>
                      <a:r>
                        <a:rPr lang="fr-CA" sz="1300" b="1" dirty="0" smtClean="0">
                          <a:solidFill>
                            <a:srgbClr val="002060"/>
                          </a:solidFill>
                          <a:latin typeface="+mj-lt"/>
                        </a:rPr>
                        <a:t>Étape</a:t>
                      </a:r>
                      <a:endParaRPr lang="fr-CA" sz="1300" dirty="0">
                        <a:solidFill>
                          <a:srgbClr val="002060"/>
                        </a:solidFill>
                        <a:latin typeface="+mj-lt"/>
                      </a:endParaRPr>
                    </a:p>
                  </a:txBody>
                  <a:tcPr/>
                </a:tc>
                <a:tc>
                  <a:txBody>
                    <a:bodyPr/>
                    <a:lstStyle/>
                    <a:p>
                      <a:r>
                        <a:rPr lang="fr-CA" sz="1300" b="1" dirty="0" smtClean="0">
                          <a:solidFill>
                            <a:srgbClr val="002060"/>
                          </a:solidFill>
                          <a:latin typeface="+mj-lt"/>
                        </a:rPr>
                        <a:t>But</a:t>
                      </a:r>
                      <a:endParaRPr lang="fr-CA" sz="1300" dirty="0">
                        <a:solidFill>
                          <a:srgbClr val="002060"/>
                        </a:solidFill>
                        <a:latin typeface="+mj-lt"/>
                      </a:endParaRPr>
                    </a:p>
                  </a:txBody>
                  <a:tcPr/>
                </a:tc>
                <a:tc>
                  <a:txBody>
                    <a:bodyPr/>
                    <a:lstStyle/>
                    <a:p>
                      <a:r>
                        <a:rPr lang="fr-CA" sz="1300" b="1" dirty="0" smtClean="0">
                          <a:solidFill>
                            <a:srgbClr val="002060"/>
                          </a:solidFill>
                          <a:latin typeface="+mj-lt"/>
                        </a:rPr>
                        <a:t>Stratégies</a:t>
                      </a:r>
                      <a:endParaRPr lang="fr-CA" sz="1300" dirty="0">
                        <a:solidFill>
                          <a:srgbClr val="002060"/>
                        </a:solidFill>
                        <a:latin typeface="+mj-lt"/>
                      </a:endParaRPr>
                    </a:p>
                  </a:txBody>
                  <a:tcPr/>
                </a:tc>
              </a:tr>
              <a:tr h="804117">
                <a:tc>
                  <a:txBody>
                    <a:bodyPr/>
                    <a:lstStyle/>
                    <a:p>
                      <a:r>
                        <a:rPr lang="fr-CA" sz="1300" b="1" dirty="0" smtClean="0">
                          <a:solidFill>
                            <a:schemeClr val="tx1"/>
                          </a:solidFill>
                          <a:latin typeface="+mj-lt"/>
                          <a:cs typeface="Arial" pitchFamily="34" charset="0"/>
                        </a:rPr>
                        <a:t>1. Inconscience</a:t>
                      </a:r>
                      <a:endParaRPr lang="fr-CA" sz="1300" b="1" dirty="0">
                        <a:solidFill>
                          <a:schemeClr val="tx1"/>
                        </a:solidFill>
                        <a:latin typeface="+mj-lt"/>
                        <a:cs typeface="Arial" pitchFamily="34" charset="0"/>
                      </a:endParaRPr>
                    </a:p>
                  </a:txBody>
                  <a:tcPr/>
                </a:tc>
                <a:tc>
                  <a:txBody>
                    <a:bodyPr/>
                    <a:lstStyle/>
                    <a:p>
                      <a:r>
                        <a:rPr lang="fr-CA" sz="1300" b="1" dirty="0" smtClean="0">
                          <a:solidFill>
                            <a:schemeClr val="tx1"/>
                          </a:solidFill>
                          <a:latin typeface="+mj-lt"/>
                        </a:rPr>
                        <a:t>Personnaliser les risques</a:t>
                      </a:r>
                      <a:endParaRPr lang="fr-CA" sz="1300" b="1" dirty="0">
                        <a:solidFill>
                          <a:schemeClr val="tx1"/>
                        </a:solidFill>
                        <a:latin typeface="+mj-lt"/>
                      </a:endParaRPr>
                    </a:p>
                  </a:txBody>
                  <a:tcPr/>
                </a:tc>
                <a:tc>
                  <a:txBody>
                    <a:bodyPr/>
                    <a:lstStyle/>
                    <a:p>
                      <a:pPr>
                        <a:buFont typeface="Arial" pitchFamily="34" charset="0"/>
                        <a:buChar char="•"/>
                      </a:pPr>
                      <a:r>
                        <a:rPr lang="fr-CA" sz="1300" b="1" dirty="0" smtClean="0">
                          <a:solidFill>
                            <a:schemeClr val="tx1"/>
                          </a:solidFill>
                          <a:latin typeface="+mj-lt"/>
                        </a:rPr>
                        <a:t> Augmenter la connaissance et la prise de conscience des effets néfastes</a:t>
                      </a:r>
                    </a:p>
                    <a:p>
                      <a:pPr marL="0" marR="0" lvl="8"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300" b="1" dirty="0" smtClean="0">
                          <a:solidFill>
                            <a:schemeClr val="tx1"/>
                          </a:solidFill>
                          <a:latin typeface="+mj-lt"/>
                        </a:rPr>
                        <a:t> Discuter des effets du comportement actuel sur la vie personnelle</a:t>
                      </a:r>
                    </a:p>
                    <a:p>
                      <a:pPr marL="0" marR="0" lvl="8"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300" b="1" dirty="0" smtClean="0">
                          <a:solidFill>
                            <a:schemeClr val="tx1"/>
                          </a:solidFill>
                          <a:latin typeface="+mj-lt"/>
                        </a:rPr>
                        <a:t> Créer un environnement soutenant l’amélioration</a:t>
                      </a:r>
                    </a:p>
                  </a:txBody>
                  <a:tcPr/>
                </a:tc>
              </a:tr>
              <a:tr h="1020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bg1">
                              <a:lumMod val="65000"/>
                            </a:schemeClr>
                          </a:solidFill>
                          <a:latin typeface="+mj-lt"/>
                          <a:cs typeface="Arial" pitchFamily="34" charset="0"/>
                        </a:rPr>
                        <a:t>2. Acceptation</a:t>
                      </a:r>
                    </a:p>
                    <a:p>
                      <a:endParaRPr lang="fr-CA" sz="1300" b="1" dirty="0">
                        <a:solidFill>
                          <a:schemeClr val="tx1"/>
                        </a:solidFill>
                        <a:latin typeface="+mj-lt"/>
                        <a:cs typeface="Arial" pitchFamily="34" charset="0"/>
                      </a:endParaRPr>
                    </a:p>
                  </a:txBody>
                  <a:tcPr/>
                </a:tc>
                <a:tc>
                  <a:txBody>
                    <a:bodyPr/>
                    <a:lstStyle/>
                    <a:p>
                      <a:endParaRPr lang="fr-CA" sz="1300" b="1" dirty="0">
                        <a:solidFill>
                          <a:schemeClr val="tx1"/>
                        </a:solidFill>
                        <a:latin typeface="+mj-lt"/>
                      </a:endParaRPr>
                    </a:p>
                  </a:txBody>
                  <a:tcPr/>
                </a:tc>
                <a:tc>
                  <a:txBody>
                    <a:bodyPr/>
                    <a:lstStyle/>
                    <a:p>
                      <a:pPr>
                        <a:buFont typeface="Arial" pitchFamily="34" charset="0"/>
                        <a:buNone/>
                      </a:pPr>
                      <a:endParaRPr lang="fr-CA" sz="1300" b="1" dirty="0">
                        <a:solidFill>
                          <a:schemeClr val="tx1"/>
                        </a:solidFill>
                        <a:latin typeface="+mj-lt"/>
                      </a:endParaRPr>
                    </a:p>
                  </a:txBody>
                  <a:tcPr/>
                </a:tc>
              </a:tr>
              <a:tr h="8353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bg1">
                              <a:lumMod val="65000"/>
                            </a:schemeClr>
                          </a:solidFill>
                          <a:latin typeface="+mj-lt"/>
                          <a:cs typeface="Arial" pitchFamily="34" charset="0"/>
                        </a:rPr>
                        <a:t>3. Préparation</a:t>
                      </a:r>
                    </a:p>
                    <a:p>
                      <a:endParaRPr lang="fr-CA" sz="1300" b="1" dirty="0">
                        <a:solidFill>
                          <a:schemeClr val="bg1">
                            <a:lumMod val="65000"/>
                          </a:schemeClr>
                        </a:solidFill>
                        <a:latin typeface="+mj-lt"/>
                        <a:cs typeface="Arial" pitchFamily="34" charset="0"/>
                      </a:endParaRPr>
                    </a:p>
                  </a:txBody>
                  <a:tcPr/>
                </a:tc>
                <a:tc>
                  <a:txBody>
                    <a:bodyPr/>
                    <a:lstStyle/>
                    <a:p>
                      <a:endParaRPr lang="fr-CA" sz="1300" b="1" dirty="0">
                        <a:solidFill>
                          <a:schemeClr val="bg1">
                            <a:lumMod val="65000"/>
                          </a:schemeClr>
                        </a:solidFill>
                        <a:latin typeface="+mj-lt"/>
                      </a:endParaRPr>
                    </a:p>
                  </a:txBody>
                  <a:tcPr/>
                </a:tc>
                <a:tc>
                  <a:txBody>
                    <a:bodyPr/>
                    <a:lstStyle/>
                    <a:p>
                      <a:pPr>
                        <a:buFont typeface="Arial" pitchFamily="34" charset="0"/>
                        <a:buNone/>
                      </a:pPr>
                      <a:endParaRPr lang="fr-CA" sz="1300" b="1" dirty="0">
                        <a:solidFill>
                          <a:schemeClr val="bg1">
                            <a:lumMod val="65000"/>
                          </a:schemeClr>
                        </a:solidFill>
                        <a:latin typeface="+mj-lt"/>
                      </a:endParaRPr>
                    </a:p>
                  </a:txBody>
                  <a:tcPr/>
                </a:tc>
              </a:tr>
              <a:tr h="6852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bg1">
                              <a:lumMod val="65000"/>
                            </a:schemeClr>
                          </a:solidFill>
                          <a:latin typeface="+mj-lt"/>
                          <a:cs typeface="Arial" pitchFamily="34" charset="0"/>
                        </a:rPr>
                        <a:t>4. Action</a:t>
                      </a:r>
                    </a:p>
                    <a:p>
                      <a:endParaRPr lang="fr-CA" sz="1300" b="1" dirty="0">
                        <a:solidFill>
                          <a:schemeClr val="bg1">
                            <a:lumMod val="65000"/>
                          </a:schemeClr>
                        </a:solidFill>
                        <a:latin typeface="+mj-lt"/>
                        <a:cs typeface="Arial" pitchFamily="34" charset="0"/>
                      </a:endParaRPr>
                    </a:p>
                  </a:txBody>
                  <a:tcPr/>
                </a:tc>
                <a:tc>
                  <a:txBody>
                    <a:bodyPr/>
                    <a:lstStyle/>
                    <a:p>
                      <a:pPr>
                        <a:defRPr/>
                      </a:pPr>
                      <a:endParaRPr lang="fr-CA" sz="1300" b="1" dirty="0">
                        <a:solidFill>
                          <a:schemeClr val="bg1">
                            <a:lumMod val="65000"/>
                          </a:schemeClr>
                        </a:solidFill>
                        <a:latin typeface="+mj-lt"/>
                      </a:endParaRPr>
                    </a:p>
                  </a:txBody>
                  <a:tcPr/>
                </a:tc>
                <a:tc>
                  <a:txBody>
                    <a:bodyPr/>
                    <a:lstStyle/>
                    <a:p>
                      <a:pPr>
                        <a:buFont typeface="Arial" pitchFamily="34" charset="0"/>
                        <a:buNone/>
                      </a:pPr>
                      <a:endParaRPr lang="fr-CA" sz="1300" b="1" dirty="0">
                        <a:solidFill>
                          <a:schemeClr val="bg1">
                            <a:lumMod val="65000"/>
                          </a:schemeClr>
                        </a:solidFill>
                        <a:latin typeface="+mj-lt"/>
                      </a:endParaRPr>
                    </a:p>
                  </a:txBody>
                  <a:tcPr/>
                </a:tc>
              </a:tr>
              <a:tr h="6880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bg1">
                              <a:lumMod val="65000"/>
                            </a:schemeClr>
                          </a:solidFill>
                          <a:latin typeface="+mj-lt"/>
                          <a:cs typeface="Arial" pitchFamily="34" charset="0"/>
                        </a:rPr>
                        <a:t>5. Maintien</a:t>
                      </a:r>
                    </a:p>
                    <a:p>
                      <a:endParaRPr lang="fr-CA" sz="1300" b="1" dirty="0">
                        <a:solidFill>
                          <a:schemeClr val="bg1">
                            <a:lumMod val="65000"/>
                          </a:schemeClr>
                        </a:solidFill>
                        <a:latin typeface="+mj-lt"/>
                        <a:cs typeface="Arial" pitchFamily="34" charset="0"/>
                      </a:endParaRPr>
                    </a:p>
                  </a:txBody>
                  <a:tcPr/>
                </a:tc>
                <a:tc>
                  <a:txBody>
                    <a:bodyPr/>
                    <a:lstStyle/>
                    <a:p>
                      <a:endParaRPr lang="fr-CA" sz="1300" dirty="0">
                        <a:latin typeface="+mj-lt"/>
                      </a:endParaRPr>
                    </a:p>
                  </a:txBody>
                  <a:tcPr/>
                </a:tc>
                <a:tc>
                  <a:txBody>
                    <a:bodyPr/>
                    <a:lstStyle/>
                    <a:p>
                      <a:pPr>
                        <a:buFont typeface="Arial" pitchFamily="34" charset="0"/>
                        <a:buChar char="•"/>
                      </a:pPr>
                      <a:endParaRPr lang="fr-CA" sz="1300"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59778" name="Title 1"/>
          <p:cNvSpPr>
            <a:spLocks noGrp="1"/>
          </p:cNvSpPr>
          <p:nvPr>
            <p:ph type="title"/>
            <p:custDataLst>
              <p:tags r:id="rId1"/>
            </p:custDataLst>
          </p:nvPr>
        </p:nvSpPr>
        <p:spPr/>
        <p:txBody>
          <a:bodyPr>
            <a:normAutofit fontScale="90000"/>
          </a:bodyPr>
          <a:lstStyle/>
          <a:p>
            <a:pPr eaLnBrk="1" hangingPunct="1">
              <a:lnSpc>
                <a:spcPts val="4575"/>
              </a:lnSpc>
            </a:pPr>
            <a:r>
              <a:rPr lang="fr-CA" dirty="0" smtClean="0"/>
              <a:t>Buts et stratégies pour faciliter un changement de comportement</a:t>
            </a:r>
            <a:endParaRPr lang="en-US" dirty="0" smtClean="0"/>
          </a:p>
        </p:txBody>
      </p:sp>
      <p:graphicFrame>
        <p:nvGraphicFramePr>
          <p:cNvPr id="6" name="Tableau 5"/>
          <p:cNvGraphicFramePr>
            <a:graphicFrameLocks noGrp="1"/>
          </p:cNvGraphicFramePr>
          <p:nvPr>
            <p:custDataLst>
              <p:tags r:id="rId2"/>
            </p:custDataLst>
          </p:nvPr>
        </p:nvGraphicFramePr>
        <p:xfrm>
          <a:off x="380999" y="1524000"/>
          <a:ext cx="8458200" cy="4589651"/>
        </p:xfrm>
        <a:graphic>
          <a:graphicData uri="http://schemas.openxmlformats.org/drawingml/2006/table">
            <a:tbl>
              <a:tblPr firstRow="1" bandRow="1">
                <a:tableStyleId>{5C22544A-7EE6-4342-B048-85BDC9FD1C3A}</a:tableStyleId>
              </a:tblPr>
              <a:tblGrid>
                <a:gridCol w="1658471"/>
                <a:gridCol w="1741394"/>
                <a:gridCol w="5058335"/>
              </a:tblGrid>
              <a:tr h="415083">
                <a:tc>
                  <a:txBody>
                    <a:bodyPr/>
                    <a:lstStyle/>
                    <a:p>
                      <a:r>
                        <a:rPr lang="fr-CA" sz="1300" b="1" dirty="0" smtClean="0">
                          <a:solidFill>
                            <a:srgbClr val="002060"/>
                          </a:solidFill>
                          <a:latin typeface="+mj-lt"/>
                        </a:rPr>
                        <a:t>Étape</a:t>
                      </a:r>
                      <a:endParaRPr lang="fr-CA" sz="1300" dirty="0">
                        <a:solidFill>
                          <a:srgbClr val="002060"/>
                        </a:solidFill>
                        <a:latin typeface="+mj-lt"/>
                      </a:endParaRPr>
                    </a:p>
                  </a:txBody>
                  <a:tcPr/>
                </a:tc>
                <a:tc>
                  <a:txBody>
                    <a:bodyPr/>
                    <a:lstStyle/>
                    <a:p>
                      <a:r>
                        <a:rPr lang="fr-CA" sz="1300" b="1" dirty="0" smtClean="0">
                          <a:solidFill>
                            <a:srgbClr val="002060"/>
                          </a:solidFill>
                          <a:latin typeface="+mj-lt"/>
                        </a:rPr>
                        <a:t>But</a:t>
                      </a:r>
                      <a:endParaRPr lang="fr-CA" sz="1300" dirty="0">
                        <a:solidFill>
                          <a:srgbClr val="002060"/>
                        </a:solidFill>
                        <a:latin typeface="+mj-lt"/>
                      </a:endParaRPr>
                    </a:p>
                  </a:txBody>
                  <a:tcPr/>
                </a:tc>
                <a:tc>
                  <a:txBody>
                    <a:bodyPr/>
                    <a:lstStyle/>
                    <a:p>
                      <a:r>
                        <a:rPr lang="fr-CA" sz="1300" b="1" dirty="0" smtClean="0">
                          <a:solidFill>
                            <a:srgbClr val="002060"/>
                          </a:solidFill>
                          <a:latin typeface="+mj-lt"/>
                        </a:rPr>
                        <a:t>Stratégies</a:t>
                      </a:r>
                      <a:endParaRPr lang="fr-CA" sz="1300" dirty="0">
                        <a:solidFill>
                          <a:srgbClr val="002060"/>
                        </a:solidFill>
                        <a:latin typeface="+mj-lt"/>
                      </a:endParaRPr>
                    </a:p>
                  </a:txBody>
                  <a:tcPr/>
                </a:tc>
              </a:tr>
              <a:tr h="804117">
                <a:tc>
                  <a:txBody>
                    <a:bodyPr/>
                    <a:lstStyle/>
                    <a:p>
                      <a:r>
                        <a:rPr lang="fr-CA" sz="1300" b="1" dirty="0" smtClean="0">
                          <a:solidFill>
                            <a:schemeClr val="bg1">
                              <a:lumMod val="65000"/>
                            </a:schemeClr>
                          </a:solidFill>
                          <a:latin typeface="+mj-lt"/>
                          <a:cs typeface="Arial" pitchFamily="34" charset="0"/>
                        </a:rPr>
                        <a:t>1. Inconscience</a:t>
                      </a:r>
                      <a:endParaRPr lang="fr-CA" sz="1300" b="1" dirty="0">
                        <a:solidFill>
                          <a:schemeClr val="bg1">
                            <a:lumMod val="65000"/>
                          </a:schemeClr>
                        </a:solidFill>
                        <a:latin typeface="+mj-lt"/>
                        <a:cs typeface="Arial" pitchFamily="34" charset="0"/>
                      </a:endParaRPr>
                    </a:p>
                  </a:txBody>
                  <a:tcPr/>
                </a:tc>
                <a:tc>
                  <a:txBody>
                    <a:bodyPr/>
                    <a:lstStyle/>
                    <a:p>
                      <a:r>
                        <a:rPr lang="fr-CA" sz="1300" b="1" dirty="0" smtClean="0">
                          <a:solidFill>
                            <a:schemeClr val="bg1">
                              <a:lumMod val="65000"/>
                            </a:schemeClr>
                          </a:solidFill>
                          <a:latin typeface="+mj-lt"/>
                        </a:rPr>
                        <a:t>Personnaliser les risques</a:t>
                      </a:r>
                      <a:endParaRPr lang="fr-CA" sz="1300" b="1" dirty="0">
                        <a:solidFill>
                          <a:schemeClr val="bg1">
                            <a:lumMod val="65000"/>
                          </a:schemeClr>
                        </a:solidFill>
                        <a:latin typeface="+mj-lt"/>
                      </a:endParaRPr>
                    </a:p>
                  </a:txBody>
                  <a:tcPr/>
                </a:tc>
                <a:tc>
                  <a:txBody>
                    <a:bodyPr/>
                    <a:lstStyle/>
                    <a:p>
                      <a:pPr>
                        <a:buFont typeface="Arial" pitchFamily="34" charset="0"/>
                        <a:buChar char="•"/>
                      </a:pPr>
                      <a:r>
                        <a:rPr lang="fr-CA" sz="1300" b="1" dirty="0" smtClean="0">
                          <a:solidFill>
                            <a:schemeClr val="bg1">
                              <a:lumMod val="65000"/>
                            </a:schemeClr>
                          </a:solidFill>
                          <a:latin typeface="+mj-lt"/>
                        </a:rPr>
                        <a:t> Augmenter la connaissance et la prise de conscience des effets néfastes</a:t>
                      </a:r>
                    </a:p>
                    <a:p>
                      <a:pPr marL="0" marR="0" lvl="8"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300" b="1" dirty="0" smtClean="0">
                          <a:solidFill>
                            <a:schemeClr val="bg1">
                              <a:lumMod val="65000"/>
                            </a:schemeClr>
                          </a:solidFill>
                          <a:latin typeface="+mj-lt"/>
                        </a:rPr>
                        <a:t> Discuter des effets du comportement actuel sur la vie personnelle</a:t>
                      </a:r>
                    </a:p>
                    <a:p>
                      <a:pPr marL="0" marR="0" lvl="8"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300" b="1" dirty="0" smtClean="0">
                          <a:solidFill>
                            <a:schemeClr val="bg1">
                              <a:lumMod val="65000"/>
                            </a:schemeClr>
                          </a:solidFill>
                          <a:latin typeface="+mj-lt"/>
                        </a:rPr>
                        <a:t> Créer un environnement soutenant l’amélioration</a:t>
                      </a:r>
                    </a:p>
                  </a:txBody>
                  <a:tcPr/>
                </a:tc>
              </a:tr>
              <a:tr h="1020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tx1"/>
                          </a:solidFill>
                          <a:latin typeface="+mj-lt"/>
                          <a:cs typeface="Arial" pitchFamily="34" charset="0"/>
                        </a:rPr>
                        <a:t>2. Acceptation</a:t>
                      </a:r>
                    </a:p>
                    <a:p>
                      <a:endParaRPr lang="fr-CA" sz="1300" b="1" dirty="0">
                        <a:solidFill>
                          <a:schemeClr val="tx1"/>
                        </a:solidFill>
                        <a:latin typeface="+mj-lt"/>
                        <a:cs typeface="Arial" pitchFamily="34" charset="0"/>
                      </a:endParaRPr>
                    </a:p>
                  </a:txBody>
                  <a:tcPr/>
                </a:tc>
                <a:tc>
                  <a:txBody>
                    <a:bodyPr/>
                    <a:lstStyle/>
                    <a:p>
                      <a:r>
                        <a:rPr lang="fr-CA" sz="1300" b="1" dirty="0" smtClean="0">
                          <a:solidFill>
                            <a:schemeClr val="tx1"/>
                          </a:solidFill>
                          <a:latin typeface="+mj-lt"/>
                        </a:rPr>
                        <a:t>Augmenter la confiance</a:t>
                      </a:r>
                      <a:endParaRPr lang="fr-CA" sz="1300" b="1" dirty="0">
                        <a:solidFill>
                          <a:schemeClr val="tx1"/>
                        </a:solidFill>
                        <a:latin typeface="+mj-lt"/>
                      </a:endParaRPr>
                    </a:p>
                  </a:txBody>
                  <a:tcPr/>
                </a:tc>
                <a:tc>
                  <a:txBody>
                    <a:bodyPr/>
                    <a:lstStyle/>
                    <a:p>
                      <a:pPr>
                        <a:buFont typeface="Arial" pitchFamily="34" charset="0"/>
                        <a:buChar char="•"/>
                      </a:pPr>
                      <a:r>
                        <a:rPr lang="fr-CA" sz="1300" b="1" dirty="0" smtClean="0">
                          <a:solidFill>
                            <a:schemeClr val="tx1"/>
                          </a:solidFill>
                          <a:latin typeface="+mj-lt"/>
                        </a:rPr>
                        <a:t> Cibler des comportements problématiques et les obstacles</a:t>
                      </a:r>
                      <a:r>
                        <a:rPr lang="fr-CA" sz="1300" b="1" baseline="0" dirty="0" smtClean="0">
                          <a:solidFill>
                            <a:schemeClr val="tx1"/>
                          </a:solidFill>
                          <a:latin typeface="+mj-lt"/>
                        </a:rPr>
                        <a:t> </a:t>
                      </a:r>
                      <a:r>
                        <a:rPr lang="fr-CA" sz="1300" b="1" dirty="0" smtClean="0">
                          <a:solidFill>
                            <a:schemeClr val="tx1"/>
                          </a:solidFill>
                          <a:latin typeface="+mj-lt"/>
                        </a:rPr>
                        <a:t>au changement</a:t>
                      </a:r>
                    </a:p>
                    <a:p>
                      <a:pPr>
                        <a:buFont typeface="Arial" pitchFamily="34" charset="0"/>
                        <a:buChar char="•"/>
                      </a:pPr>
                      <a:r>
                        <a:rPr lang="fr-CA" sz="1300" b="1" dirty="0" smtClean="0">
                          <a:solidFill>
                            <a:schemeClr val="tx1"/>
                          </a:solidFill>
                          <a:latin typeface="+mj-lt"/>
                        </a:rPr>
                        <a:t> Établir un ordre de priorité dans les comportements à changer</a:t>
                      </a:r>
                    </a:p>
                    <a:p>
                      <a:pPr>
                        <a:buFont typeface="Arial" pitchFamily="34" charset="0"/>
                        <a:buChar char="•"/>
                      </a:pPr>
                      <a:r>
                        <a:rPr lang="fr-CA" sz="1300" b="1" dirty="0" smtClean="0">
                          <a:solidFill>
                            <a:schemeClr val="tx1"/>
                          </a:solidFill>
                          <a:latin typeface="+mj-lt"/>
                        </a:rPr>
                        <a:t> Encourager la mise au point d’un plan et le choix d’objectifs</a:t>
                      </a:r>
                    </a:p>
                    <a:p>
                      <a:pPr>
                        <a:buFont typeface="Arial" pitchFamily="34" charset="0"/>
                        <a:buChar char="•"/>
                      </a:pPr>
                      <a:r>
                        <a:rPr lang="fr-CA" sz="1300" b="1" dirty="0" smtClean="0">
                          <a:solidFill>
                            <a:schemeClr val="tx1"/>
                          </a:solidFill>
                          <a:latin typeface="+mj-lt"/>
                        </a:rPr>
                        <a:t> Obtenir le soutien de la famille et des amis</a:t>
                      </a:r>
                      <a:endParaRPr lang="fr-CA" sz="1300" b="1" dirty="0">
                        <a:solidFill>
                          <a:schemeClr val="tx1"/>
                        </a:solidFill>
                        <a:latin typeface="+mj-lt"/>
                      </a:endParaRPr>
                    </a:p>
                  </a:txBody>
                  <a:tcPr/>
                </a:tc>
              </a:tr>
              <a:tr h="8353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bg1">
                              <a:lumMod val="65000"/>
                            </a:schemeClr>
                          </a:solidFill>
                          <a:latin typeface="+mj-lt"/>
                          <a:cs typeface="Arial" pitchFamily="34" charset="0"/>
                        </a:rPr>
                        <a:t>3. Préparation</a:t>
                      </a:r>
                    </a:p>
                    <a:p>
                      <a:endParaRPr lang="fr-CA" sz="1300" b="1" dirty="0">
                        <a:solidFill>
                          <a:schemeClr val="bg1">
                            <a:lumMod val="65000"/>
                          </a:schemeClr>
                        </a:solidFill>
                        <a:latin typeface="+mj-lt"/>
                        <a:cs typeface="Arial" pitchFamily="34" charset="0"/>
                      </a:endParaRPr>
                    </a:p>
                  </a:txBody>
                  <a:tcPr/>
                </a:tc>
                <a:tc>
                  <a:txBody>
                    <a:bodyPr/>
                    <a:lstStyle/>
                    <a:p>
                      <a:endParaRPr lang="fr-CA" sz="1300" b="1" dirty="0">
                        <a:solidFill>
                          <a:schemeClr val="bg1">
                            <a:lumMod val="65000"/>
                          </a:schemeClr>
                        </a:solidFill>
                        <a:latin typeface="+mj-lt"/>
                      </a:endParaRPr>
                    </a:p>
                  </a:txBody>
                  <a:tcPr/>
                </a:tc>
                <a:tc>
                  <a:txBody>
                    <a:bodyPr/>
                    <a:lstStyle/>
                    <a:p>
                      <a:pPr>
                        <a:buFont typeface="Arial" pitchFamily="34" charset="0"/>
                        <a:buNone/>
                      </a:pPr>
                      <a:endParaRPr lang="fr-CA" sz="1300" b="1" dirty="0">
                        <a:solidFill>
                          <a:schemeClr val="bg1">
                            <a:lumMod val="65000"/>
                          </a:schemeClr>
                        </a:solidFill>
                        <a:latin typeface="+mj-lt"/>
                      </a:endParaRPr>
                    </a:p>
                  </a:txBody>
                  <a:tcPr/>
                </a:tc>
              </a:tr>
              <a:tr h="6852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bg1">
                              <a:lumMod val="65000"/>
                            </a:schemeClr>
                          </a:solidFill>
                          <a:latin typeface="+mj-lt"/>
                          <a:cs typeface="Arial" pitchFamily="34" charset="0"/>
                        </a:rPr>
                        <a:t>4. Action</a:t>
                      </a:r>
                    </a:p>
                    <a:p>
                      <a:endParaRPr lang="fr-CA" sz="1300" b="1" dirty="0">
                        <a:solidFill>
                          <a:schemeClr val="bg1">
                            <a:lumMod val="65000"/>
                          </a:schemeClr>
                        </a:solidFill>
                        <a:latin typeface="+mj-lt"/>
                        <a:cs typeface="Arial" pitchFamily="34" charset="0"/>
                      </a:endParaRPr>
                    </a:p>
                  </a:txBody>
                  <a:tcPr/>
                </a:tc>
                <a:tc>
                  <a:txBody>
                    <a:bodyPr/>
                    <a:lstStyle/>
                    <a:p>
                      <a:pPr>
                        <a:defRPr/>
                      </a:pPr>
                      <a:endParaRPr lang="fr-CA" sz="1300" b="1" dirty="0">
                        <a:solidFill>
                          <a:schemeClr val="bg1">
                            <a:lumMod val="65000"/>
                          </a:schemeClr>
                        </a:solidFill>
                        <a:latin typeface="+mj-lt"/>
                      </a:endParaRPr>
                    </a:p>
                  </a:txBody>
                  <a:tcPr/>
                </a:tc>
                <a:tc>
                  <a:txBody>
                    <a:bodyPr/>
                    <a:lstStyle/>
                    <a:p>
                      <a:pPr>
                        <a:buFont typeface="Arial" pitchFamily="34" charset="0"/>
                        <a:buNone/>
                      </a:pPr>
                      <a:endParaRPr lang="fr-CA" sz="1300" b="1" dirty="0">
                        <a:solidFill>
                          <a:schemeClr val="bg1">
                            <a:lumMod val="65000"/>
                          </a:schemeClr>
                        </a:solidFill>
                        <a:latin typeface="+mj-lt"/>
                      </a:endParaRPr>
                    </a:p>
                  </a:txBody>
                  <a:tcPr/>
                </a:tc>
              </a:tr>
              <a:tr h="6880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bg1">
                              <a:lumMod val="65000"/>
                            </a:schemeClr>
                          </a:solidFill>
                          <a:latin typeface="+mj-lt"/>
                          <a:cs typeface="Arial" pitchFamily="34" charset="0"/>
                        </a:rPr>
                        <a:t>5. Maintien</a:t>
                      </a:r>
                    </a:p>
                    <a:p>
                      <a:endParaRPr lang="fr-CA" sz="1300" b="1" dirty="0">
                        <a:solidFill>
                          <a:schemeClr val="bg1">
                            <a:lumMod val="65000"/>
                          </a:schemeClr>
                        </a:solidFill>
                        <a:latin typeface="+mj-lt"/>
                        <a:cs typeface="Arial" pitchFamily="34" charset="0"/>
                      </a:endParaRPr>
                    </a:p>
                  </a:txBody>
                  <a:tcPr/>
                </a:tc>
                <a:tc>
                  <a:txBody>
                    <a:bodyPr/>
                    <a:lstStyle/>
                    <a:p>
                      <a:endParaRPr lang="fr-CA" sz="1300" dirty="0">
                        <a:latin typeface="+mj-lt"/>
                      </a:endParaRPr>
                    </a:p>
                  </a:txBody>
                  <a:tcPr/>
                </a:tc>
                <a:tc>
                  <a:txBody>
                    <a:bodyPr/>
                    <a:lstStyle/>
                    <a:p>
                      <a:pPr>
                        <a:buFont typeface="Arial" pitchFamily="34" charset="0"/>
                        <a:buChar char="•"/>
                      </a:pPr>
                      <a:endParaRPr lang="fr-CA" sz="1300"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eaLnBrk="1" fontAlgn="auto" hangingPunct="1">
              <a:spcAft>
                <a:spcPts val="0"/>
              </a:spcAft>
              <a:defRPr/>
            </a:pPr>
            <a:r>
              <a:rPr lang="fr-CA" dirty="0" smtClean="0"/>
              <a:t>Buts et stratégies pour faciliter un changement de comportement</a:t>
            </a:r>
            <a:endParaRPr lang="en-US" dirty="0"/>
          </a:p>
        </p:txBody>
      </p:sp>
      <p:graphicFrame>
        <p:nvGraphicFramePr>
          <p:cNvPr id="6" name="Tableau 5"/>
          <p:cNvGraphicFramePr>
            <a:graphicFrameLocks noGrp="1"/>
          </p:cNvGraphicFramePr>
          <p:nvPr>
            <p:custDataLst>
              <p:tags r:id="rId2"/>
            </p:custDataLst>
          </p:nvPr>
        </p:nvGraphicFramePr>
        <p:xfrm>
          <a:off x="380999" y="1524000"/>
          <a:ext cx="8458200" cy="4638248"/>
        </p:xfrm>
        <a:graphic>
          <a:graphicData uri="http://schemas.openxmlformats.org/drawingml/2006/table">
            <a:tbl>
              <a:tblPr firstRow="1" bandRow="1">
                <a:tableStyleId>{5C22544A-7EE6-4342-B048-85BDC9FD1C3A}</a:tableStyleId>
              </a:tblPr>
              <a:tblGrid>
                <a:gridCol w="1658471"/>
                <a:gridCol w="1741394"/>
                <a:gridCol w="5058335"/>
              </a:tblGrid>
              <a:tr h="415083">
                <a:tc>
                  <a:txBody>
                    <a:bodyPr/>
                    <a:lstStyle/>
                    <a:p>
                      <a:r>
                        <a:rPr lang="fr-CA" sz="1300" b="1" dirty="0" smtClean="0">
                          <a:solidFill>
                            <a:srgbClr val="002060"/>
                          </a:solidFill>
                          <a:latin typeface="+mj-lt"/>
                        </a:rPr>
                        <a:t>Étape</a:t>
                      </a:r>
                      <a:endParaRPr lang="fr-CA" sz="1300" dirty="0">
                        <a:solidFill>
                          <a:srgbClr val="002060"/>
                        </a:solidFill>
                        <a:latin typeface="+mj-lt"/>
                      </a:endParaRPr>
                    </a:p>
                  </a:txBody>
                  <a:tcPr/>
                </a:tc>
                <a:tc>
                  <a:txBody>
                    <a:bodyPr/>
                    <a:lstStyle/>
                    <a:p>
                      <a:r>
                        <a:rPr lang="fr-CA" sz="1300" b="1" dirty="0" smtClean="0">
                          <a:solidFill>
                            <a:srgbClr val="002060"/>
                          </a:solidFill>
                          <a:latin typeface="+mj-lt"/>
                        </a:rPr>
                        <a:t>But</a:t>
                      </a:r>
                      <a:endParaRPr lang="fr-CA" sz="1300" dirty="0">
                        <a:solidFill>
                          <a:srgbClr val="002060"/>
                        </a:solidFill>
                        <a:latin typeface="+mj-lt"/>
                      </a:endParaRPr>
                    </a:p>
                  </a:txBody>
                  <a:tcPr/>
                </a:tc>
                <a:tc>
                  <a:txBody>
                    <a:bodyPr/>
                    <a:lstStyle/>
                    <a:p>
                      <a:r>
                        <a:rPr lang="fr-CA" sz="1300" b="1" dirty="0" smtClean="0">
                          <a:solidFill>
                            <a:srgbClr val="002060"/>
                          </a:solidFill>
                          <a:latin typeface="+mj-lt"/>
                        </a:rPr>
                        <a:t>Stratégies</a:t>
                      </a:r>
                      <a:endParaRPr lang="fr-CA" sz="1300" dirty="0">
                        <a:solidFill>
                          <a:srgbClr val="002060"/>
                        </a:solidFill>
                        <a:latin typeface="+mj-lt"/>
                      </a:endParaRPr>
                    </a:p>
                  </a:txBody>
                  <a:tcPr/>
                </a:tc>
              </a:tr>
              <a:tr h="804117">
                <a:tc>
                  <a:txBody>
                    <a:bodyPr/>
                    <a:lstStyle/>
                    <a:p>
                      <a:r>
                        <a:rPr lang="fr-CA" sz="1300" b="1" dirty="0" smtClean="0">
                          <a:solidFill>
                            <a:schemeClr val="bg1">
                              <a:lumMod val="65000"/>
                            </a:schemeClr>
                          </a:solidFill>
                          <a:latin typeface="+mj-lt"/>
                          <a:cs typeface="Arial" pitchFamily="34" charset="0"/>
                        </a:rPr>
                        <a:t>1. Inconscience</a:t>
                      </a:r>
                      <a:endParaRPr lang="fr-CA" sz="1300" b="1" dirty="0">
                        <a:solidFill>
                          <a:schemeClr val="bg1">
                            <a:lumMod val="65000"/>
                          </a:schemeClr>
                        </a:solidFill>
                        <a:latin typeface="+mj-lt"/>
                        <a:cs typeface="Arial" pitchFamily="34" charset="0"/>
                      </a:endParaRPr>
                    </a:p>
                  </a:txBody>
                  <a:tcPr/>
                </a:tc>
                <a:tc>
                  <a:txBody>
                    <a:bodyPr/>
                    <a:lstStyle/>
                    <a:p>
                      <a:r>
                        <a:rPr lang="fr-CA" sz="1300" b="1" dirty="0" smtClean="0">
                          <a:solidFill>
                            <a:schemeClr val="bg1">
                              <a:lumMod val="65000"/>
                            </a:schemeClr>
                          </a:solidFill>
                          <a:latin typeface="+mj-lt"/>
                        </a:rPr>
                        <a:t>Personnaliser les risques</a:t>
                      </a:r>
                      <a:endParaRPr lang="fr-CA" sz="1300" b="1" dirty="0">
                        <a:solidFill>
                          <a:schemeClr val="bg1">
                            <a:lumMod val="65000"/>
                          </a:schemeClr>
                        </a:solidFill>
                        <a:latin typeface="+mj-lt"/>
                      </a:endParaRPr>
                    </a:p>
                  </a:txBody>
                  <a:tcPr/>
                </a:tc>
                <a:tc>
                  <a:txBody>
                    <a:bodyPr/>
                    <a:lstStyle/>
                    <a:p>
                      <a:pPr>
                        <a:buFont typeface="Arial" pitchFamily="34" charset="0"/>
                        <a:buChar char="•"/>
                      </a:pPr>
                      <a:r>
                        <a:rPr lang="fr-CA" sz="1300" b="1" dirty="0" smtClean="0">
                          <a:solidFill>
                            <a:schemeClr val="bg1">
                              <a:lumMod val="65000"/>
                            </a:schemeClr>
                          </a:solidFill>
                          <a:latin typeface="+mj-lt"/>
                        </a:rPr>
                        <a:t> Augmenter la connaissance et la prise de conscience des effets néfastes</a:t>
                      </a:r>
                    </a:p>
                    <a:p>
                      <a:pPr marL="0" marR="0" lvl="8"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300" b="1" dirty="0" smtClean="0">
                          <a:solidFill>
                            <a:schemeClr val="bg1">
                              <a:lumMod val="65000"/>
                            </a:schemeClr>
                          </a:solidFill>
                          <a:latin typeface="+mj-lt"/>
                        </a:rPr>
                        <a:t> Discuter des effets du comportement actuel sur la vie personnelle</a:t>
                      </a:r>
                    </a:p>
                    <a:p>
                      <a:pPr marL="0" marR="0" lvl="8"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300" b="1" dirty="0" smtClean="0">
                          <a:solidFill>
                            <a:schemeClr val="bg1">
                              <a:lumMod val="65000"/>
                            </a:schemeClr>
                          </a:solidFill>
                          <a:latin typeface="+mj-lt"/>
                        </a:rPr>
                        <a:t> Créer un environnement soutenant l’amélioration</a:t>
                      </a:r>
                    </a:p>
                  </a:txBody>
                  <a:tcPr/>
                </a:tc>
              </a:tr>
              <a:tr h="1020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bg1">
                              <a:lumMod val="65000"/>
                            </a:schemeClr>
                          </a:solidFill>
                          <a:latin typeface="+mj-lt"/>
                          <a:cs typeface="Arial" pitchFamily="34" charset="0"/>
                        </a:rPr>
                        <a:t>2. Acceptation</a:t>
                      </a:r>
                    </a:p>
                    <a:p>
                      <a:endParaRPr lang="fr-CA" sz="1300" b="1" dirty="0">
                        <a:solidFill>
                          <a:schemeClr val="bg1">
                            <a:lumMod val="65000"/>
                          </a:schemeClr>
                        </a:solidFill>
                        <a:latin typeface="+mj-lt"/>
                        <a:cs typeface="Arial" pitchFamily="34" charset="0"/>
                      </a:endParaRPr>
                    </a:p>
                  </a:txBody>
                  <a:tcPr/>
                </a:tc>
                <a:tc>
                  <a:txBody>
                    <a:bodyPr/>
                    <a:lstStyle/>
                    <a:p>
                      <a:r>
                        <a:rPr lang="fr-CA" sz="1300" b="1" dirty="0" smtClean="0">
                          <a:solidFill>
                            <a:schemeClr val="bg1">
                              <a:lumMod val="65000"/>
                            </a:schemeClr>
                          </a:solidFill>
                          <a:latin typeface="+mj-lt"/>
                        </a:rPr>
                        <a:t>Augmenter la confiance</a:t>
                      </a:r>
                      <a:endParaRPr lang="fr-CA" sz="1300" b="1" dirty="0">
                        <a:solidFill>
                          <a:schemeClr val="bg1">
                            <a:lumMod val="65000"/>
                          </a:schemeClr>
                        </a:solidFill>
                        <a:latin typeface="+mj-lt"/>
                      </a:endParaRPr>
                    </a:p>
                  </a:txBody>
                  <a:tcPr/>
                </a:tc>
                <a:tc>
                  <a:txBody>
                    <a:bodyPr/>
                    <a:lstStyle/>
                    <a:p>
                      <a:pPr>
                        <a:buFont typeface="Arial" pitchFamily="34" charset="0"/>
                        <a:buChar char="•"/>
                      </a:pPr>
                      <a:r>
                        <a:rPr lang="fr-CA" sz="1300" b="1" dirty="0" smtClean="0">
                          <a:solidFill>
                            <a:schemeClr val="bg1">
                              <a:lumMod val="65000"/>
                            </a:schemeClr>
                          </a:solidFill>
                          <a:latin typeface="+mj-lt"/>
                        </a:rPr>
                        <a:t> Cibler des comportements problématiques et les obstacles</a:t>
                      </a:r>
                      <a:r>
                        <a:rPr lang="fr-CA" sz="1300" b="1" baseline="0" dirty="0" smtClean="0">
                          <a:solidFill>
                            <a:schemeClr val="bg1">
                              <a:lumMod val="65000"/>
                            </a:schemeClr>
                          </a:solidFill>
                          <a:latin typeface="+mj-lt"/>
                        </a:rPr>
                        <a:t> </a:t>
                      </a:r>
                      <a:r>
                        <a:rPr lang="fr-CA" sz="1300" b="1" dirty="0" smtClean="0">
                          <a:solidFill>
                            <a:schemeClr val="bg1">
                              <a:lumMod val="65000"/>
                            </a:schemeClr>
                          </a:solidFill>
                          <a:latin typeface="+mj-lt"/>
                        </a:rPr>
                        <a:t>au changement</a:t>
                      </a:r>
                    </a:p>
                    <a:p>
                      <a:pPr>
                        <a:buFont typeface="Arial" pitchFamily="34" charset="0"/>
                        <a:buChar char="•"/>
                      </a:pPr>
                      <a:r>
                        <a:rPr lang="fr-CA" sz="1300" b="1" dirty="0" smtClean="0">
                          <a:solidFill>
                            <a:schemeClr val="bg1">
                              <a:lumMod val="65000"/>
                            </a:schemeClr>
                          </a:solidFill>
                          <a:latin typeface="+mj-lt"/>
                        </a:rPr>
                        <a:t> Établir un ordre de priorité dans les comportements à changer</a:t>
                      </a:r>
                    </a:p>
                    <a:p>
                      <a:pPr>
                        <a:buFont typeface="Arial" pitchFamily="34" charset="0"/>
                        <a:buChar char="•"/>
                      </a:pPr>
                      <a:r>
                        <a:rPr lang="fr-CA" sz="1300" b="1" dirty="0" smtClean="0">
                          <a:solidFill>
                            <a:schemeClr val="bg1">
                              <a:lumMod val="65000"/>
                            </a:schemeClr>
                          </a:solidFill>
                          <a:latin typeface="+mj-lt"/>
                        </a:rPr>
                        <a:t> Encourager la mise au point d’un plan et le choix d’objectifs</a:t>
                      </a:r>
                    </a:p>
                    <a:p>
                      <a:pPr>
                        <a:buFont typeface="Arial" pitchFamily="34" charset="0"/>
                        <a:buChar char="•"/>
                      </a:pPr>
                      <a:r>
                        <a:rPr lang="fr-CA" sz="1300" b="1" dirty="0" smtClean="0">
                          <a:solidFill>
                            <a:schemeClr val="bg1">
                              <a:lumMod val="65000"/>
                            </a:schemeClr>
                          </a:solidFill>
                          <a:latin typeface="+mj-lt"/>
                        </a:rPr>
                        <a:t> Obtenir le soutien de la famille et des amis</a:t>
                      </a:r>
                      <a:endParaRPr lang="fr-CA" sz="1300" b="1" dirty="0">
                        <a:solidFill>
                          <a:schemeClr val="bg1">
                            <a:lumMod val="65000"/>
                          </a:schemeClr>
                        </a:solidFill>
                        <a:latin typeface="+mj-lt"/>
                      </a:endParaRPr>
                    </a:p>
                  </a:txBody>
                  <a:tcPr/>
                </a:tc>
              </a:tr>
              <a:tr h="8353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tx1"/>
                          </a:solidFill>
                          <a:latin typeface="+mj-lt"/>
                          <a:cs typeface="Arial" pitchFamily="34" charset="0"/>
                        </a:rPr>
                        <a:t>3. Préparation</a:t>
                      </a:r>
                    </a:p>
                    <a:p>
                      <a:endParaRPr lang="fr-CA" sz="1300" b="1" dirty="0">
                        <a:solidFill>
                          <a:schemeClr val="tx1"/>
                        </a:solidFill>
                        <a:latin typeface="+mj-lt"/>
                        <a:cs typeface="Arial" pitchFamily="34" charset="0"/>
                      </a:endParaRPr>
                    </a:p>
                  </a:txBody>
                  <a:tcPr/>
                </a:tc>
                <a:tc>
                  <a:txBody>
                    <a:bodyPr/>
                    <a:lstStyle/>
                    <a:p>
                      <a:r>
                        <a:rPr lang="fr-CA" sz="1300" b="1" dirty="0" smtClean="0">
                          <a:solidFill>
                            <a:schemeClr val="tx1"/>
                          </a:solidFill>
                          <a:latin typeface="+mj-lt"/>
                        </a:rPr>
                        <a:t>Amorcer le changement</a:t>
                      </a:r>
                      <a:endParaRPr lang="fr-CA" sz="1300" b="1" dirty="0">
                        <a:solidFill>
                          <a:schemeClr val="tx1"/>
                        </a:solidFill>
                        <a:latin typeface="+mj-lt"/>
                      </a:endParaRPr>
                    </a:p>
                  </a:txBody>
                  <a:tcPr/>
                </a:tc>
                <a:tc>
                  <a:txBody>
                    <a:bodyPr/>
                    <a:lstStyle/>
                    <a:p>
                      <a:pPr>
                        <a:buFont typeface="Arial" pitchFamily="34" charset="0"/>
                        <a:buChar char="•"/>
                      </a:pPr>
                      <a:r>
                        <a:rPr lang="fr-CA" sz="1300" b="1" dirty="0" smtClean="0">
                          <a:solidFill>
                            <a:schemeClr val="tx1"/>
                          </a:solidFill>
                          <a:latin typeface="+mj-lt"/>
                        </a:rPr>
                        <a:t> Féliciter pour les petites étapes franchies et les buts atteints progressivement</a:t>
                      </a:r>
                    </a:p>
                    <a:p>
                      <a:pPr>
                        <a:buFont typeface="Arial" pitchFamily="34" charset="0"/>
                        <a:buChar char="•"/>
                      </a:pPr>
                      <a:r>
                        <a:rPr lang="fr-CA" sz="1300" b="1" dirty="0" smtClean="0">
                          <a:solidFill>
                            <a:schemeClr val="tx1"/>
                          </a:solidFill>
                          <a:latin typeface="+mj-lt"/>
                        </a:rPr>
                        <a:t> Discuter des tentatives préalables et des moyens de réussir</a:t>
                      </a:r>
                    </a:p>
                    <a:p>
                      <a:pPr>
                        <a:buFont typeface="Arial" pitchFamily="34" charset="0"/>
                        <a:buChar char="•"/>
                      </a:pPr>
                      <a:r>
                        <a:rPr lang="fr-CA" sz="1300" b="1" dirty="0" smtClean="0">
                          <a:solidFill>
                            <a:schemeClr val="tx1"/>
                          </a:solidFill>
                          <a:latin typeface="+mj-lt"/>
                        </a:rPr>
                        <a:t> Aider à planifier des plans concrets</a:t>
                      </a:r>
                      <a:endParaRPr lang="fr-CA" sz="1300" b="1" dirty="0">
                        <a:solidFill>
                          <a:schemeClr val="tx1"/>
                        </a:solidFill>
                        <a:latin typeface="+mj-lt"/>
                      </a:endParaRPr>
                    </a:p>
                  </a:txBody>
                  <a:tcPr/>
                </a:tc>
              </a:tr>
              <a:tr h="6852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bg1">
                              <a:lumMod val="65000"/>
                            </a:schemeClr>
                          </a:solidFill>
                          <a:latin typeface="+mj-lt"/>
                          <a:cs typeface="Arial" pitchFamily="34" charset="0"/>
                        </a:rPr>
                        <a:t>4. Action</a:t>
                      </a:r>
                    </a:p>
                    <a:p>
                      <a:endParaRPr lang="fr-CA" sz="1300" b="1" dirty="0">
                        <a:solidFill>
                          <a:schemeClr val="bg1">
                            <a:lumMod val="65000"/>
                          </a:schemeClr>
                        </a:solidFill>
                        <a:latin typeface="+mj-lt"/>
                        <a:cs typeface="Arial" pitchFamily="34" charset="0"/>
                      </a:endParaRPr>
                    </a:p>
                  </a:txBody>
                  <a:tcPr/>
                </a:tc>
                <a:tc>
                  <a:txBody>
                    <a:bodyPr/>
                    <a:lstStyle/>
                    <a:p>
                      <a:pPr>
                        <a:defRPr/>
                      </a:pPr>
                      <a:endParaRPr lang="fr-CA" sz="1300" b="1" dirty="0">
                        <a:solidFill>
                          <a:schemeClr val="bg1">
                            <a:lumMod val="65000"/>
                          </a:schemeClr>
                        </a:solidFill>
                        <a:latin typeface="+mj-lt"/>
                      </a:endParaRPr>
                    </a:p>
                  </a:txBody>
                  <a:tcPr/>
                </a:tc>
                <a:tc>
                  <a:txBody>
                    <a:bodyPr/>
                    <a:lstStyle/>
                    <a:p>
                      <a:pPr>
                        <a:buFont typeface="Arial" pitchFamily="34" charset="0"/>
                        <a:buNone/>
                      </a:pPr>
                      <a:endParaRPr lang="fr-CA" sz="1300" b="1" dirty="0">
                        <a:solidFill>
                          <a:schemeClr val="bg1">
                            <a:lumMod val="65000"/>
                          </a:schemeClr>
                        </a:solidFill>
                        <a:latin typeface="+mj-lt"/>
                      </a:endParaRPr>
                    </a:p>
                  </a:txBody>
                  <a:tcPr/>
                </a:tc>
              </a:tr>
              <a:tr h="6880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bg1">
                              <a:lumMod val="65000"/>
                            </a:schemeClr>
                          </a:solidFill>
                          <a:latin typeface="+mj-lt"/>
                          <a:cs typeface="Arial" pitchFamily="34" charset="0"/>
                        </a:rPr>
                        <a:t>5. Maintien</a:t>
                      </a:r>
                    </a:p>
                    <a:p>
                      <a:endParaRPr lang="fr-CA" sz="1300" b="1" dirty="0">
                        <a:latin typeface="+mj-lt"/>
                        <a:cs typeface="Arial" pitchFamily="34" charset="0"/>
                      </a:endParaRPr>
                    </a:p>
                  </a:txBody>
                  <a:tcPr/>
                </a:tc>
                <a:tc>
                  <a:txBody>
                    <a:bodyPr/>
                    <a:lstStyle/>
                    <a:p>
                      <a:endParaRPr lang="fr-CA" sz="1300" dirty="0">
                        <a:latin typeface="+mj-lt"/>
                      </a:endParaRPr>
                    </a:p>
                  </a:txBody>
                  <a:tcPr/>
                </a:tc>
                <a:tc>
                  <a:txBody>
                    <a:bodyPr/>
                    <a:lstStyle/>
                    <a:p>
                      <a:pPr>
                        <a:buFont typeface="Arial" pitchFamily="34" charset="0"/>
                        <a:buChar char="•"/>
                      </a:pPr>
                      <a:endParaRPr lang="fr-CA" sz="1300"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eaLnBrk="1" fontAlgn="auto" hangingPunct="1">
              <a:spcAft>
                <a:spcPts val="0"/>
              </a:spcAft>
              <a:defRPr/>
            </a:pPr>
            <a:r>
              <a:rPr lang="fr-CA" dirty="0" smtClean="0"/>
              <a:t>Buts et stratégies pour faciliter un changement de comportement</a:t>
            </a:r>
            <a:endParaRPr lang="en-US" dirty="0"/>
          </a:p>
        </p:txBody>
      </p:sp>
      <p:graphicFrame>
        <p:nvGraphicFramePr>
          <p:cNvPr id="5" name="Tableau 4"/>
          <p:cNvGraphicFramePr>
            <a:graphicFrameLocks noGrp="1"/>
          </p:cNvGraphicFramePr>
          <p:nvPr>
            <p:custDataLst>
              <p:tags r:id="rId2"/>
            </p:custDataLst>
          </p:nvPr>
        </p:nvGraphicFramePr>
        <p:xfrm>
          <a:off x="380999" y="1524000"/>
          <a:ext cx="8458200" cy="4638844"/>
        </p:xfrm>
        <a:graphic>
          <a:graphicData uri="http://schemas.openxmlformats.org/drawingml/2006/table">
            <a:tbl>
              <a:tblPr firstRow="1" bandRow="1">
                <a:tableStyleId>{5C22544A-7EE6-4342-B048-85BDC9FD1C3A}</a:tableStyleId>
              </a:tblPr>
              <a:tblGrid>
                <a:gridCol w="1658471"/>
                <a:gridCol w="1741394"/>
                <a:gridCol w="5058335"/>
              </a:tblGrid>
              <a:tr h="415083">
                <a:tc>
                  <a:txBody>
                    <a:bodyPr/>
                    <a:lstStyle/>
                    <a:p>
                      <a:r>
                        <a:rPr lang="fr-CA" sz="1300" b="1" dirty="0" smtClean="0">
                          <a:solidFill>
                            <a:srgbClr val="002060"/>
                          </a:solidFill>
                          <a:latin typeface="Arial" pitchFamily="34" charset="0"/>
                        </a:rPr>
                        <a:t>Étape</a:t>
                      </a:r>
                      <a:endParaRPr lang="fr-CA" sz="1300" dirty="0">
                        <a:solidFill>
                          <a:srgbClr val="002060"/>
                        </a:solidFill>
                      </a:endParaRPr>
                    </a:p>
                  </a:txBody>
                  <a:tcPr/>
                </a:tc>
                <a:tc>
                  <a:txBody>
                    <a:bodyPr/>
                    <a:lstStyle/>
                    <a:p>
                      <a:r>
                        <a:rPr lang="fr-CA" sz="1300" b="1" dirty="0" smtClean="0">
                          <a:solidFill>
                            <a:srgbClr val="002060"/>
                          </a:solidFill>
                          <a:latin typeface="Arial" pitchFamily="34" charset="0"/>
                        </a:rPr>
                        <a:t>But</a:t>
                      </a:r>
                      <a:endParaRPr lang="fr-CA" sz="1300" dirty="0">
                        <a:solidFill>
                          <a:srgbClr val="002060"/>
                        </a:solidFill>
                      </a:endParaRPr>
                    </a:p>
                  </a:txBody>
                  <a:tcPr/>
                </a:tc>
                <a:tc>
                  <a:txBody>
                    <a:bodyPr/>
                    <a:lstStyle/>
                    <a:p>
                      <a:r>
                        <a:rPr lang="fr-CA" sz="1300" b="1" dirty="0" smtClean="0">
                          <a:solidFill>
                            <a:srgbClr val="002060"/>
                          </a:solidFill>
                          <a:latin typeface="Arial" pitchFamily="34" charset="0"/>
                        </a:rPr>
                        <a:t>Stratégies</a:t>
                      </a:r>
                      <a:endParaRPr lang="fr-CA" sz="1300" dirty="0">
                        <a:solidFill>
                          <a:srgbClr val="002060"/>
                        </a:solidFill>
                      </a:endParaRPr>
                    </a:p>
                  </a:txBody>
                  <a:tcPr/>
                </a:tc>
              </a:tr>
              <a:tr h="804117">
                <a:tc>
                  <a:txBody>
                    <a:bodyPr/>
                    <a:lstStyle/>
                    <a:p>
                      <a:r>
                        <a:rPr lang="fr-CA" sz="1300" b="1" dirty="0" smtClean="0">
                          <a:solidFill>
                            <a:schemeClr val="bg1">
                              <a:lumMod val="65000"/>
                            </a:schemeClr>
                          </a:solidFill>
                          <a:latin typeface="+mj-lt"/>
                          <a:cs typeface="Arial" pitchFamily="34" charset="0"/>
                        </a:rPr>
                        <a:t>1. Inconscience</a:t>
                      </a:r>
                      <a:endParaRPr lang="fr-CA" sz="1300" b="1" dirty="0">
                        <a:solidFill>
                          <a:schemeClr val="bg1">
                            <a:lumMod val="65000"/>
                          </a:schemeClr>
                        </a:solidFill>
                        <a:latin typeface="+mj-lt"/>
                        <a:cs typeface="Arial" pitchFamily="34" charset="0"/>
                      </a:endParaRPr>
                    </a:p>
                  </a:txBody>
                  <a:tcPr/>
                </a:tc>
                <a:tc>
                  <a:txBody>
                    <a:bodyPr/>
                    <a:lstStyle/>
                    <a:p>
                      <a:r>
                        <a:rPr lang="fr-CA" sz="1300" b="1" dirty="0" smtClean="0">
                          <a:solidFill>
                            <a:schemeClr val="bg1">
                              <a:lumMod val="65000"/>
                            </a:schemeClr>
                          </a:solidFill>
                          <a:latin typeface="+mj-lt"/>
                        </a:rPr>
                        <a:t>Personnaliser les risques</a:t>
                      </a:r>
                      <a:endParaRPr lang="fr-CA" sz="1300" b="1" dirty="0">
                        <a:solidFill>
                          <a:schemeClr val="bg1">
                            <a:lumMod val="65000"/>
                          </a:schemeClr>
                        </a:solidFill>
                        <a:latin typeface="+mj-lt"/>
                      </a:endParaRPr>
                    </a:p>
                  </a:txBody>
                  <a:tcPr/>
                </a:tc>
                <a:tc>
                  <a:txBody>
                    <a:bodyPr/>
                    <a:lstStyle/>
                    <a:p>
                      <a:pPr>
                        <a:buFont typeface="Arial" pitchFamily="34" charset="0"/>
                        <a:buChar char="•"/>
                      </a:pPr>
                      <a:r>
                        <a:rPr lang="fr-CA" sz="1300" b="1" dirty="0" smtClean="0">
                          <a:solidFill>
                            <a:schemeClr val="bg1">
                              <a:lumMod val="65000"/>
                            </a:schemeClr>
                          </a:solidFill>
                          <a:latin typeface="+mj-lt"/>
                        </a:rPr>
                        <a:t> Augmenter la connaissance et la prise de conscience des effets néfastes</a:t>
                      </a:r>
                    </a:p>
                    <a:p>
                      <a:pPr marL="0" marR="0" lvl="8"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300" b="1" dirty="0" smtClean="0">
                          <a:solidFill>
                            <a:schemeClr val="bg1">
                              <a:lumMod val="65000"/>
                            </a:schemeClr>
                          </a:solidFill>
                          <a:latin typeface="+mj-lt"/>
                        </a:rPr>
                        <a:t> Discuter des effets du comportement actuel sur la vie personnelle</a:t>
                      </a:r>
                    </a:p>
                    <a:p>
                      <a:pPr marL="0" marR="0" lvl="8"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300" b="1" dirty="0" smtClean="0">
                          <a:solidFill>
                            <a:schemeClr val="bg1">
                              <a:lumMod val="65000"/>
                            </a:schemeClr>
                          </a:solidFill>
                          <a:latin typeface="+mj-lt"/>
                        </a:rPr>
                        <a:t> Créer un environnement soutenant l’amélioration</a:t>
                      </a:r>
                    </a:p>
                  </a:txBody>
                  <a:tcPr/>
                </a:tc>
              </a:tr>
              <a:tr h="1020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bg1">
                              <a:lumMod val="65000"/>
                            </a:schemeClr>
                          </a:solidFill>
                          <a:latin typeface="+mj-lt"/>
                          <a:cs typeface="Arial" pitchFamily="34" charset="0"/>
                        </a:rPr>
                        <a:t>2. Acceptation</a:t>
                      </a:r>
                    </a:p>
                    <a:p>
                      <a:endParaRPr lang="fr-CA" sz="1300" b="1" dirty="0">
                        <a:solidFill>
                          <a:schemeClr val="bg1">
                            <a:lumMod val="65000"/>
                          </a:schemeClr>
                        </a:solidFill>
                        <a:latin typeface="+mj-lt"/>
                        <a:cs typeface="Arial" pitchFamily="34" charset="0"/>
                      </a:endParaRPr>
                    </a:p>
                  </a:txBody>
                  <a:tcPr/>
                </a:tc>
                <a:tc>
                  <a:txBody>
                    <a:bodyPr/>
                    <a:lstStyle/>
                    <a:p>
                      <a:r>
                        <a:rPr lang="fr-CA" sz="1300" b="1" dirty="0" smtClean="0">
                          <a:solidFill>
                            <a:schemeClr val="bg1">
                              <a:lumMod val="65000"/>
                            </a:schemeClr>
                          </a:solidFill>
                          <a:latin typeface="+mj-lt"/>
                        </a:rPr>
                        <a:t>Augmenter la confiance</a:t>
                      </a:r>
                      <a:endParaRPr lang="fr-CA" sz="1300" b="1" dirty="0">
                        <a:solidFill>
                          <a:schemeClr val="bg1">
                            <a:lumMod val="65000"/>
                          </a:schemeClr>
                        </a:solidFill>
                        <a:latin typeface="+mj-lt"/>
                      </a:endParaRPr>
                    </a:p>
                  </a:txBody>
                  <a:tcPr/>
                </a:tc>
                <a:tc>
                  <a:txBody>
                    <a:bodyPr/>
                    <a:lstStyle/>
                    <a:p>
                      <a:pPr>
                        <a:buFont typeface="Arial" pitchFamily="34" charset="0"/>
                        <a:buChar char="•"/>
                      </a:pPr>
                      <a:r>
                        <a:rPr lang="fr-CA" sz="1300" b="1" dirty="0" smtClean="0">
                          <a:solidFill>
                            <a:schemeClr val="bg1">
                              <a:lumMod val="65000"/>
                            </a:schemeClr>
                          </a:solidFill>
                          <a:latin typeface="+mj-lt"/>
                        </a:rPr>
                        <a:t> Cibler des comportements problématiques et les obstacles</a:t>
                      </a:r>
                      <a:r>
                        <a:rPr lang="fr-CA" sz="1300" b="1" baseline="0" dirty="0" smtClean="0">
                          <a:solidFill>
                            <a:schemeClr val="bg1">
                              <a:lumMod val="65000"/>
                            </a:schemeClr>
                          </a:solidFill>
                          <a:latin typeface="+mj-lt"/>
                        </a:rPr>
                        <a:t> </a:t>
                      </a:r>
                      <a:r>
                        <a:rPr lang="fr-CA" sz="1300" b="1" dirty="0" smtClean="0">
                          <a:solidFill>
                            <a:schemeClr val="bg1">
                              <a:lumMod val="65000"/>
                            </a:schemeClr>
                          </a:solidFill>
                          <a:latin typeface="+mj-lt"/>
                        </a:rPr>
                        <a:t>au changement</a:t>
                      </a:r>
                    </a:p>
                    <a:p>
                      <a:pPr>
                        <a:buFont typeface="Arial" pitchFamily="34" charset="0"/>
                        <a:buChar char="•"/>
                      </a:pPr>
                      <a:r>
                        <a:rPr lang="fr-CA" sz="1300" b="1" dirty="0" smtClean="0">
                          <a:solidFill>
                            <a:schemeClr val="bg1">
                              <a:lumMod val="65000"/>
                            </a:schemeClr>
                          </a:solidFill>
                          <a:latin typeface="+mj-lt"/>
                        </a:rPr>
                        <a:t> Établir un ordre de priorité dans les comportements à changer</a:t>
                      </a:r>
                    </a:p>
                    <a:p>
                      <a:pPr>
                        <a:buFont typeface="Arial" pitchFamily="34" charset="0"/>
                        <a:buChar char="•"/>
                      </a:pPr>
                      <a:r>
                        <a:rPr lang="fr-CA" sz="1300" b="1" dirty="0" smtClean="0">
                          <a:solidFill>
                            <a:schemeClr val="bg1">
                              <a:lumMod val="65000"/>
                            </a:schemeClr>
                          </a:solidFill>
                          <a:latin typeface="+mj-lt"/>
                        </a:rPr>
                        <a:t> Encourager la mise au point d’un plan et le choix d’objectifs</a:t>
                      </a:r>
                    </a:p>
                    <a:p>
                      <a:pPr>
                        <a:buFont typeface="Arial" pitchFamily="34" charset="0"/>
                        <a:buChar char="•"/>
                      </a:pPr>
                      <a:r>
                        <a:rPr lang="fr-CA" sz="1300" b="1" dirty="0" smtClean="0">
                          <a:solidFill>
                            <a:schemeClr val="bg1">
                              <a:lumMod val="65000"/>
                            </a:schemeClr>
                          </a:solidFill>
                          <a:latin typeface="+mj-lt"/>
                        </a:rPr>
                        <a:t> Obtenir le soutien de la famille et des amis</a:t>
                      </a:r>
                      <a:endParaRPr lang="fr-CA" sz="1300" b="1" dirty="0">
                        <a:solidFill>
                          <a:schemeClr val="bg1">
                            <a:lumMod val="65000"/>
                          </a:schemeClr>
                        </a:solidFill>
                        <a:latin typeface="+mj-lt"/>
                      </a:endParaRPr>
                    </a:p>
                  </a:txBody>
                  <a:tcPr/>
                </a:tc>
              </a:tr>
              <a:tr h="8353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bg1">
                              <a:lumMod val="65000"/>
                            </a:schemeClr>
                          </a:solidFill>
                          <a:latin typeface="+mj-lt"/>
                          <a:cs typeface="Arial" pitchFamily="34" charset="0"/>
                        </a:rPr>
                        <a:t>3. Préparation</a:t>
                      </a:r>
                    </a:p>
                    <a:p>
                      <a:endParaRPr lang="fr-CA" sz="1300" b="1" dirty="0">
                        <a:solidFill>
                          <a:schemeClr val="bg1">
                            <a:lumMod val="65000"/>
                          </a:schemeClr>
                        </a:solidFill>
                        <a:latin typeface="+mj-lt"/>
                        <a:cs typeface="Arial" pitchFamily="34" charset="0"/>
                      </a:endParaRPr>
                    </a:p>
                  </a:txBody>
                  <a:tcPr/>
                </a:tc>
                <a:tc>
                  <a:txBody>
                    <a:bodyPr/>
                    <a:lstStyle/>
                    <a:p>
                      <a:r>
                        <a:rPr lang="fr-CA" sz="1300" b="1" dirty="0" smtClean="0">
                          <a:solidFill>
                            <a:schemeClr val="bg1">
                              <a:lumMod val="65000"/>
                            </a:schemeClr>
                          </a:solidFill>
                          <a:latin typeface="+mj-lt"/>
                        </a:rPr>
                        <a:t>Amorcer le changement</a:t>
                      </a:r>
                      <a:endParaRPr lang="fr-CA" sz="1300" b="1" dirty="0">
                        <a:solidFill>
                          <a:schemeClr val="bg1">
                            <a:lumMod val="65000"/>
                          </a:schemeClr>
                        </a:solidFill>
                        <a:latin typeface="+mj-lt"/>
                      </a:endParaRPr>
                    </a:p>
                  </a:txBody>
                  <a:tcPr/>
                </a:tc>
                <a:tc>
                  <a:txBody>
                    <a:bodyPr/>
                    <a:lstStyle/>
                    <a:p>
                      <a:pPr>
                        <a:buFont typeface="Arial" pitchFamily="34" charset="0"/>
                        <a:buChar char="•"/>
                      </a:pPr>
                      <a:r>
                        <a:rPr lang="fr-CA" sz="1300" b="1" dirty="0" smtClean="0">
                          <a:solidFill>
                            <a:schemeClr val="bg1">
                              <a:lumMod val="65000"/>
                            </a:schemeClr>
                          </a:solidFill>
                          <a:latin typeface="+mj-lt"/>
                        </a:rPr>
                        <a:t> Féliciter pour les petites étapes franchies et les buts atteints progressivement</a:t>
                      </a:r>
                    </a:p>
                    <a:p>
                      <a:pPr>
                        <a:buFont typeface="Arial" pitchFamily="34" charset="0"/>
                        <a:buChar char="•"/>
                      </a:pPr>
                      <a:r>
                        <a:rPr lang="fr-CA" sz="1300" b="1" dirty="0" smtClean="0">
                          <a:solidFill>
                            <a:schemeClr val="bg1">
                              <a:lumMod val="65000"/>
                            </a:schemeClr>
                          </a:solidFill>
                          <a:latin typeface="+mj-lt"/>
                        </a:rPr>
                        <a:t> Discuter des tentatives préalables et des moyens de réussir</a:t>
                      </a:r>
                    </a:p>
                    <a:p>
                      <a:pPr>
                        <a:buFont typeface="Arial" pitchFamily="34" charset="0"/>
                        <a:buChar char="•"/>
                      </a:pPr>
                      <a:r>
                        <a:rPr lang="fr-CA" sz="1300" b="1" dirty="0" smtClean="0">
                          <a:solidFill>
                            <a:schemeClr val="bg1">
                              <a:lumMod val="65000"/>
                            </a:schemeClr>
                          </a:solidFill>
                          <a:latin typeface="+mj-lt"/>
                        </a:rPr>
                        <a:t> Aider à planifier des plans concrets</a:t>
                      </a:r>
                      <a:endParaRPr lang="fr-CA" sz="1300" b="1" dirty="0">
                        <a:solidFill>
                          <a:schemeClr val="bg1">
                            <a:lumMod val="65000"/>
                          </a:schemeClr>
                        </a:solidFill>
                        <a:latin typeface="+mj-lt"/>
                      </a:endParaRPr>
                    </a:p>
                  </a:txBody>
                  <a:tcPr/>
                </a:tc>
              </a:tr>
              <a:tr h="6852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tx1"/>
                          </a:solidFill>
                          <a:latin typeface="+mj-lt"/>
                          <a:cs typeface="Arial" pitchFamily="34" charset="0"/>
                        </a:rPr>
                        <a:t>4. Action</a:t>
                      </a:r>
                    </a:p>
                    <a:p>
                      <a:endParaRPr lang="fr-CA" sz="1300" b="1" dirty="0">
                        <a:solidFill>
                          <a:schemeClr val="tx1"/>
                        </a:solidFill>
                        <a:latin typeface="+mj-lt"/>
                        <a:cs typeface="Arial" pitchFamily="34" charset="0"/>
                      </a:endParaRPr>
                    </a:p>
                  </a:txBody>
                  <a:tcPr/>
                </a:tc>
                <a:tc>
                  <a:txBody>
                    <a:bodyPr/>
                    <a:lstStyle/>
                    <a:p>
                      <a:pPr>
                        <a:defRPr/>
                      </a:pPr>
                      <a:r>
                        <a:rPr lang="fr-CA" sz="1300" b="1" dirty="0" smtClean="0">
                          <a:solidFill>
                            <a:schemeClr val="tx1"/>
                          </a:solidFill>
                          <a:latin typeface="+mj-lt"/>
                        </a:rPr>
                        <a:t>Engager dans le changement</a:t>
                      </a:r>
                      <a:endParaRPr lang="fr-CA" sz="1300" b="1" dirty="0">
                        <a:solidFill>
                          <a:schemeClr val="tx1"/>
                        </a:solidFill>
                        <a:latin typeface="+mj-lt"/>
                      </a:endParaRPr>
                    </a:p>
                  </a:txBody>
                  <a:tcPr/>
                </a:tc>
                <a:tc>
                  <a:txBody>
                    <a:bodyPr/>
                    <a:lstStyle/>
                    <a:p>
                      <a:pPr>
                        <a:buFont typeface="Arial" pitchFamily="34" charset="0"/>
                        <a:buChar char="•"/>
                      </a:pPr>
                      <a:r>
                        <a:rPr lang="fr-CA" sz="1300" b="1" dirty="0" smtClean="0">
                          <a:solidFill>
                            <a:schemeClr val="tx1"/>
                          </a:solidFill>
                          <a:latin typeface="+mj-lt"/>
                        </a:rPr>
                        <a:t> Donner de la rétroaction et du renforcement positif</a:t>
                      </a:r>
                    </a:p>
                    <a:p>
                      <a:pPr>
                        <a:buFont typeface="Arial" pitchFamily="34" charset="0"/>
                        <a:buChar char="•"/>
                      </a:pPr>
                      <a:r>
                        <a:rPr lang="fr-CA" sz="1300" b="1" dirty="0" smtClean="0">
                          <a:solidFill>
                            <a:schemeClr val="tx1"/>
                          </a:solidFill>
                          <a:latin typeface="+mj-lt"/>
                        </a:rPr>
                        <a:t> Donner des conseils pour la résolution de problèmes</a:t>
                      </a:r>
                    </a:p>
                    <a:p>
                      <a:pPr>
                        <a:buFont typeface="Arial" pitchFamily="34" charset="0"/>
                        <a:buChar char="•"/>
                      </a:pPr>
                      <a:r>
                        <a:rPr lang="fr-CA" sz="1300" b="1" dirty="0" smtClean="0">
                          <a:solidFill>
                            <a:schemeClr val="tx1"/>
                          </a:solidFill>
                          <a:latin typeface="+mj-lt"/>
                        </a:rPr>
                        <a:t> Encourager les </a:t>
                      </a:r>
                      <a:r>
                        <a:rPr lang="fr-CA" sz="1300" b="1" dirty="0" err="1" smtClean="0">
                          <a:solidFill>
                            <a:schemeClr val="tx1"/>
                          </a:solidFill>
                          <a:latin typeface="+mj-lt"/>
                        </a:rPr>
                        <a:t>autorécompenses</a:t>
                      </a:r>
                      <a:r>
                        <a:rPr lang="fr-CA" sz="1300" b="1" dirty="0" smtClean="0">
                          <a:solidFill>
                            <a:schemeClr val="tx1"/>
                          </a:solidFill>
                          <a:latin typeface="+mj-lt"/>
                        </a:rPr>
                        <a:t> et les célébrations de la</a:t>
                      </a:r>
                      <a:r>
                        <a:rPr lang="fr-CA" sz="1300" b="1" baseline="0" dirty="0" smtClean="0">
                          <a:solidFill>
                            <a:schemeClr val="tx1"/>
                          </a:solidFill>
                          <a:latin typeface="+mj-lt"/>
                        </a:rPr>
                        <a:t> </a:t>
                      </a:r>
                      <a:r>
                        <a:rPr lang="fr-CA" sz="1300" b="1" dirty="0" smtClean="0">
                          <a:solidFill>
                            <a:schemeClr val="tx1"/>
                          </a:solidFill>
                          <a:latin typeface="+mj-lt"/>
                        </a:rPr>
                        <a:t>réussite</a:t>
                      </a:r>
                      <a:endParaRPr lang="fr-CA" sz="1300" b="1" dirty="0">
                        <a:solidFill>
                          <a:schemeClr val="tx1"/>
                        </a:solidFill>
                        <a:latin typeface="+mj-lt"/>
                      </a:endParaRPr>
                    </a:p>
                  </a:txBody>
                  <a:tcPr/>
                </a:tc>
              </a:tr>
              <a:tr h="6880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bg1">
                              <a:lumMod val="65000"/>
                            </a:schemeClr>
                          </a:solidFill>
                          <a:latin typeface="+mj-lt"/>
                          <a:cs typeface="Arial" pitchFamily="34" charset="0"/>
                        </a:rPr>
                        <a:t>5. Maintien</a:t>
                      </a:r>
                    </a:p>
                    <a:p>
                      <a:endParaRPr lang="fr-CA" sz="1300" b="1" dirty="0">
                        <a:latin typeface="+mj-lt"/>
                        <a:cs typeface="Arial" pitchFamily="34" charset="0"/>
                      </a:endParaRPr>
                    </a:p>
                  </a:txBody>
                  <a:tcPr/>
                </a:tc>
                <a:tc>
                  <a:txBody>
                    <a:bodyPr/>
                    <a:lstStyle/>
                    <a:p>
                      <a:endParaRPr lang="fr-CA" sz="1300" dirty="0">
                        <a:latin typeface="+mj-lt"/>
                      </a:endParaRPr>
                    </a:p>
                  </a:txBody>
                  <a:tcPr/>
                </a:tc>
                <a:tc>
                  <a:txBody>
                    <a:bodyPr/>
                    <a:lstStyle/>
                    <a:p>
                      <a:pPr>
                        <a:buFont typeface="Arial" pitchFamily="34" charset="0"/>
                        <a:buChar char="•"/>
                      </a:pPr>
                      <a:endParaRPr lang="fr-CA" sz="1300"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eaLnBrk="1" fontAlgn="auto" hangingPunct="1">
              <a:spcAft>
                <a:spcPts val="0"/>
              </a:spcAft>
              <a:defRPr/>
            </a:pPr>
            <a:r>
              <a:rPr lang="fr-CA" dirty="0" smtClean="0"/>
              <a:t>Buts et stratégies pour faciliter un changement de comportement</a:t>
            </a:r>
            <a:endParaRPr lang="en-US" dirty="0"/>
          </a:p>
        </p:txBody>
      </p:sp>
      <p:sp>
        <p:nvSpPr>
          <p:cNvPr id="4" name="ZoneTexte 3"/>
          <p:cNvSpPr txBox="1"/>
          <p:nvPr>
            <p:custDataLst>
              <p:tags r:id="rId2"/>
            </p:custDataLst>
          </p:nvPr>
        </p:nvSpPr>
        <p:spPr>
          <a:xfrm>
            <a:off x="381000" y="1752600"/>
            <a:ext cx="8458200" cy="923330"/>
          </a:xfrm>
          <a:prstGeom prst="rect">
            <a:avLst/>
          </a:prstGeom>
          <a:noFill/>
        </p:spPr>
        <p:txBody>
          <a:bodyPr>
            <a:spAutoFit/>
          </a:bodyPr>
          <a:lstStyle/>
          <a:p>
            <a:pPr marL="342900" indent="-342900">
              <a:defRPr/>
            </a:pPr>
            <a:r>
              <a:rPr lang="fr-CA" sz="1200" b="1" dirty="0">
                <a:latin typeface="Arial" pitchFamily="34" charset="0"/>
              </a:rPr>
              <a:t>		</a:t>
            </a:r>
          </a:p>
          <a:p>
            <a:pPr>
              <a:defRPr/>
            </a:pPr>
            <a:r>
              <a:rPr lang="fr-CA" sz="1200" b="1" dirty="0">
                <a:latin typeface="Arial" pitchFamily="34" charset="0"/>
              </a:rPr>
              <a:t>		</a:t>
            </a:r>
          </a:p>
          <a:p>
            <a:pPr>
              <a:defRPr/>
            </a:pPr>
            <a:r>
              <a:rPr lang="fr-CA" sz="1200" b="1" dirty="0">
                <a:latin typeface="Arial" pitchFamily="34" charset="0"/>
              </a:rPr>
              <a:t>				</a:t>
            </a:r>
          </a:p>
          <a:p>
            <a:pPr>
              <a:defRPr/>
            </a:pPr>
            <a:endParaRPr lang="fr-CA" dirty="0">
              <a:latin typeface="Arial" pitchFamily="34" charset="0"/>
            </a:endParaRPr>
          </a:p>
        </p:txBody>
      </p:sp>
      <p:graphicFrame>
        <p:nvGraphicFramePr>
          <p:cNvPr id="5" name="Tableau 4"/>
          <p:cNvGraphicFramePr>
            <a:graphicFrameLocks noGrp="1"/>
          </p:cNvGraphicFramePr>
          <p:nvPr>
            <p:custDataLst>
              <p:tags r:id="rId3"/>
            </p:custDataLst>
          </p:nvPr>
        </p:nvGraphicFramePr>
        <p:xfrm>
          <a:off x="380999" y="1524000"/>
          <a:ext cx="8458200" cy="4638844"/>
        </p:xfrm>
        <a:graphic>
          <a:graphicData uri="http://schemas.openxmlformats.org/drawingml/2006/table">
            <a:tbl>
              <a:tblPr firstRow="1" bandRow="1">
                <a:tableStyleId>{5C22544A-7EE6-4342-B048-85BDC9FD1C3A}</a:tableStyleId>
              </a:tblPr>
              <a:tblGrid>
                <a:gridCol w="1658471"/>
                <a:gridCol w="1741394"/>
                <a:gridCol w="5058335"/>
              </a:tblGrid>
              <a:tr h="415083">
                <a:tc>
                  <a:txBody>
                    <a:bodyPr/>
                    <a:lstStyle/>
                    <a:p>
                      <a:r>
                        <a:rPr lang="fr-CA" sz="1200" b="1" dirty="0" smtClean="0">
                          <a:solidFill>
                            <a:srgbClr val="002060"/>
                          </a:solidFill>
                          <a:latin typeface="+mj-lt"/>
                        </a:rPr>
                        <a:t>Étape</a:t>
                      </a:r>
                      <a:endParaRPr lang="fr-CA" sz="1200" dirty="0">
                        <a:solidFill>
                          <a:srgbClr val="002060"/>
                        </a:solidFill>
                        <a:latin typeface="+mj-lt"/>
                      </a:endParaRPr>
                    </a:p>
                  </a:txBody>
                  <a:tcPr/>
                </a:tc>
                <a:tc>
                  <a:txBody>
                    <a:bodyPr/>
                    <a:lstStyle/>
                    <a:p>
                      <a:r>
                        <a:rPr lang="fr-CA" sz="1200" b="1" dirty="0" smtClean="0">
                          <a:solidFill>
                            <a:srgbClr val="002060"/>
                          </a:solidFill>
                          <a:latin typeface="+mj-lt"/>
                        </a:rPr>
                        <a:t>But</a:t>
                      </a:r>
                      <a:endParaRPr lang="fr-CA" sz="1200" dirty="0">
                        <a:solidFill>
                          <a:srgbClr val="002060"/>
                        </a:solidFill>
                        <a:latin typeface="+mj-lt"/>
                      </a:endParaRPr>
                    </a:p>
                  </a:txBody>
                  <a:tcPr/>
                </a:tc>
                <a:tc>
                  <a:txBody>
                    <a:bodyPr/>
                    <a:lstStyle/>
                    <a:p>
                      <a:r>
                        <a:rPr lang="fr-CA" sz="1200" b="1" dirty="0" smtClean="0">
                          <a:solidFill>
                            <a:srgbClr val="002060"/>
                          </a:solidFill>
                          <a:latin typeface="+mj-lt"/>
                        </a:rPr>
                        <a:t>Stratégies</a:t>
                      </a:r>
                      <a:endParaRPr lang="fr-CA" sz="1200" dirty="0">
                        <a:solidFill>
                          <a:srgbClr val="002060"/>
                        </a:solidFill>
                        <a:latin typeface="+mj-lt"/>
                      </a:endParaRPr>
                    </a:p>
                  </a:txBody>
                  <a:tcPr/>
                </a:tc>
              </a:tr>
              <a:tr h="804117">
                <a:tc>
                  <a:txBody>
                    <a:bodyPr/>
                    <a:lstStyle/>
                    <a:p>
                      <a:r>
                        <a:rPr lang="fr-CA" sz="1300" b="1" dirty="0" smtClean="0">
                          <a:solidFill>
                            <a:schemeClr val="bg1">
                              <a:lumMod val="65000"/>
                            </a:schemeClr>
                          </a:solidFill>
                          <a:latin typeface="+mj-lt"/>
                          <a:cs typeface="Arial" pitchFamily="34" charset="0"/>
                        </a:rPr>
                        <a:t>1. Inconscience</a:t>
                      </a:r>
                      <a:endParaRPr lang="fr-CA" sz="1300" b="1" dirty="0">
                        <a:solidFill>
                          <a:schemeClr val="bg1">
                            <a:lumMod val="65000"/>
                          </a:schemeClr>
                        </a:solidFill>
                        <a:latin typeface="+mj-lt"/>
                        <a:cs typeface="Arial" pitchFamily="34" charset="0"/>
                      </a:endParaRPr>
                    </a:p>
                  </a:txBody>
                  <a:tcPr/>
                </a:tc>
                <a:tc>
                  <a:txBody>
                    <a:bodyPr/>
                    <a:lstStyle/>
                    <a:p>
                      <a:r>
                        <a:rPr lang="fr-CA" sz="1300" b="1" dirty="0" smtClean="0">
                          <a:solidFill>
                            <a:schemeClr val="bg1">
                              <a:lumMod val="65000"/>
                            </a:schemeClr>
                          </a:solidFill>
                          <a:latin typeface="+mj-lt"/>
                        </a:rPr>
                        <a:t>Personnaliser les risques</a:t>
                      </a:r>
                      <a:endParaRPr lang="fr-CA" sz="1300" b="1" dirty="0">
                        <a:solidFill>
                          <a:schemeClr val="bg1">
                            <a:lumMod val="65000"/>
                          </a:schemeClr>
                        </a:solidFill>
                        <a:latin typeface="+mj-lt"/>
                      </a:endParaRPr>
                    </a:p>
                  </a:txBody>
                  <a:tcPr/>
                </a:tc>
                <a:tc>
                  <a:txBody>
                    <a:bodyPr/>
                    <a:lstStyle/>
                    <a:p>
                      <a:pPr>
                        <a:buFont typeface="Arial" pitchFamily="34" charset="0"/>
                        <a:buChar char="•"/>
                      </a:pPr>
                      <a:r>
                        <a:rPr lang="fr-CA" sz="1300" b="1" dirty="0" smtClean="0">
                          <a:solidFill>
                            <a:schemeClr val="bg1">
                              <a:lumMod val="65000"/>
                            </a:schemeClr>
                          </a:solidFill>
                          <a:latin typeface="+mj-lt"/>
                        </a:rPr>
                        <a:t> Augmenter la connaissance et la prise de conscience des effets néfastes</a:t>
                      </a:r>
                    </a:p>
                    <a:p>
                      <a:pPr marL="0" marR="0" lvl="8"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300" b="1" dirty="0" smtClean="0">
                          <a:solidFill>
                            <a:schemeClr val="bg1">
                              <a:lumMod val="65000"/>
                            </a:schemeClr>
                          </a:solidFill>
                          <a:latin typeface="+mj-lt"/>
                        </a:rPr>
                        <a:t> Discuter des effets du comportement actuel sur la vie personnelle</a:t>
                      </a:r>
                    </a:p>
                    <a:p>
                      <a:pPr marL="0" marR="0" lvl="8"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300" b="1" dirty="0" smtClean="0">
                          <a:solidFill>
                            <a:schemeClr val="bg1">
                              <a:lumMod val="65000"/>
                            </a:schemeClr>
                          </a:solidFill>
                          <a:latin typeface="+mj-lt"/>
                        </a:rPr>
                        <a:t> Créer un environnement soutenant l’amélioration</a:t>
                      </a:r>
                    </a:p>
                  </a:txBody>
                  <a:tcPr/>
                </a:tc>
              </a:tr>
              <a:tr h="990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bg1">
                              <a:lumMod val="65000"/>
                            </a:schemeClr>
                          </a:solidFill>
                          <a:latin typeface="+mj-lt"/>
                          <a:cs typeface="Arial" pitchFamily="34" charset="0"/>
                        </a:rPr>
                        <a:t>2. Acceptation</a:t>
                      </a:r>
                    </a:p>
                    <a:p>
                      <a:endParaRPr lang="fr-CA" sz="1300" b="1" dirty="0">
                        <a:solidFill>
                          <a:schemeClr val="bg1">
                            <a:lumMod val="65000"/>
                          </a:schemeClr>
                        </a:solidFill>
                        <a:latin typeface="+mj-lt"/>
                        <a:cs typeface="Arial" pitchFamily="34" charset="0"/>
                      </a:endParaRPr>
                    </a:p>
                  </a:txBody>
                  <a:tcPr/>
                </a:tc>
                <a:tc>
                  <a:txBody>
                    <a:bodyPr/>
                    <a:lstStyle/>
                    <a:p>
                      <a:r>
                        <a:rPr lang="fr-CA" sz="1300" b="1" dirty="0" smtClean="0">
                          <a:solidFill>
                            <a:schemeClr val="bg1">
                              <a:lumMod val="65000"/>
                            </a:schemeClr>
                          </a:solidFill>
                          <a:latin typeface="+mj-lt"/>
                        </a:rPr>
                        <a:t>Augmenter la confiance</a:t>
                      </a:r>
                      <a:endParaRPr lang="fr-CA" sz="1300" b="1" dirty="0">
                        <a:solidFill>
                          <a:schemeClr val="bg1">
                            <a:lumMod val="65000"/>
                          </a:schemeClr>
                        </a:solidFill>
                        <a:latin typeface="+mj-lt"/>
                      </a:endParaRPr>
                    </a:p>
                  </a:txBody>
                  <a:tcPr/>
                </a:tc>
                <a:tc>
                  <a:txBody>
                    <a:bodyPr/>
                    <a:lstStyle/>
                    <a:p>
                      <a:pPr>
                        <a:buFont typeface="Arial" pitchFamily="34" charset="0"/>
                        <a:buChar char="•"/>
                      </a:pPr>
                      <a:r>
                        <a:rPr lang="fr-CA" sz="1300" b="1" dirty="0" smtClean="0">
                          <a:solidFill>
                            <a:schemeClr val="bg1">
                              <a:lumMod val="65000"/>
                            </a:schemeClr>
                          </a:solidFill>
                          <a:latin typeface="+mj-lt"/>
                        </a:rPr>
                        <a:t> Cibler des comportements problématiques et les obstacles</a:t>
                      </a:r>
                      <a:r>
                        <a:rPr lang="fr-CA" sz="1300" b="1" baseline="0" dirty="0" smtClean="0">
                          <a:solidFill>
                            <a:schemeClr val="bg1">
                              <a:lumMod val="65000"/>
                            </a:schemeClr>
                          </a:solidFill>
                          <a:latin typeface="+mj-lt"/>
                        </a:rPr>
                        <a:t> </a:t>
                      </a:r>
                      <a:r>
                        <a:rPr lang="fr-CA" sz="1300" b="1" dirty="0" smtClean="0">
                          <a:solidFill>
                            <a:schemeClr val="bg1">
                              <a:lumMod val="65000"/>
                            </a:schemeClr>
                          </a:solidFill>
                          <a:latin typeface="+mj-lt"/>
                        </a:rPr>
                        <a:t>au changement</a:t>
                      </a:r>
                    </a:p>
                    <a:p>
                      <a:pPr>
                        <a:buFont typeface="Arial" pitchFamily="34" charset="0"/>
                        <a:buChar char="•"/>
                      </a:pPr>
                      <a:r>
                        <a:rPr lang="fr-CA" sz="1300" b="1" dirty="0" smtClean="0">
                          <a:solidFill>
                            <a:schemeClr val="bg1">
                              <a:lumMod val="65000"/>
                            </a:schemeClr>
                          </a:solidFill>
                          <a:latin typeface="+mj-lt"/>
                        </a:rPr>
                        <a:t> Établir un ordre de priorité dans les comportements à changer</a:t>
                      </a:r>
                    </a:p>
                    <a:p>
                      <a:pPr>
                        <a:buFont typeface="Arial" pitchFamily="34" charset="0"/>
                        <a:buChar char="•"/>
                      </a:pPr>
                      <a:r>
                        <a:rPr lang="fr-CA" sz="1300" b="1" dirty="0" smtClean="0">
                          <a:solidFill>
                            <a:schemeClr val="bg1">
                              <a:lumMod val="65000"/>
                            </a:schemeClr>
                          </a:solidFill>
                          <a:latin typeface="+mj-lt"/>
                        </a:rPr>
                        <a:t> Encourager la mise au point d’un plan et le choix d’objectifs</a:t>
                      </a:r>
                    </a:p>
                    <a:p>
                      <a:pPr>
                        <a:buFont typeface="Arial" pitchFamily="34" charset="0"/>
                        <a:buChar char="•"/>
                      </a:pPr>
                      <a:r>
                        <a:rPr lang="fr-CA" sz="1300" b="1" dirty="0" smtClean="0">
                          <a:solidFill>
                            <a:schemeClr val="bg1">
                              <a:lumMod val="65000"/>
                            </a:schemeClr>
                          </a:solidFill>
                          <a:latin typeface="+mj-lt"/>
                        </a:rPr>
                        <a:t> Obtenir le soutien de la famille et des amis</a:t>
                      </a:r>
                      <a:endParaRPr lang="fr-CA" sz="1300" b="1" dirty="0">
                        <a:solidFill>
                          <a:schemeClr val="bg1">
                            <a:lumMod val="65000"/>
                          </a:schemeClr>
                        </a:solidFill>
                        <a:latin typeface="+mj-lt"/>
                      </a:endParaRPr>
                    </a:p>
                  </a:txBody>
                  <a:tcPr/>
                </a:tc>
              </a:tr>
              <a:tr h="8353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bg1">
                              <a:lumMod val="65000"/>
                            </a:schemeClr>
                          </a:solidFill>
                          <a:latin typeface="+mj-lt"/>
                          <a:cs typeface="Arial" pitchFamily="34" charset="0"/>
                        </a:rPr>
                        <a:t>3. Préparation</a:t>
                      </a:r>
                    </a:p>
                    <a:p>
                      <a:endParaRPr lang="fr-CA" sz="1300" b="1" dirty="0">
                        <a:solidFill>
                          <a:schemeClr val="bg1">
                            <a:lumMod val="65000"/>
                          </a:schemeClr>
                        </a:solidFill>
                        <a:latin typeface="+mj-lt"/>
                        <a:cs typeface="Arial" pitchFamily="34" charset="0"/>
                      </a:endParaRPr>
                    </a:p>
                  </a:txBody>
                  <a:tcPr/>
                </a:tc>
                <a:tc>
                  <a:txBody>
                    <a:bodyPr/>
                    <a:lstStyle/>
                    <a:p>
                      <a:r>
                        <a:rPr lang="fr-CA" sz="1300" b="1" dirty="0" smtClean="0">
                          <a:solidFill>
                            <a:schemeClr val="bg1">
                              <a:lumMod val="65000"/>
                            </a:schemeClr>
                          </a:solidFill>
                          <a:latin typeface="+mj-lt"/>
                        </a:rPr>
                        <a:t>Amorcer le changement</a:t>
                      </a:r>
                      <a:endParaRPr lang="fr-CA" sz="1300" b="1" dirty="0">
                        <a:solidFill>
                          <a:schemeClr val="bg1">
                            <a:lumMod val="65000"/>
                          </a:schemeClr>
                        </a:solidFill>
                        <a:latin typeface="+mj-lt"/>
                      </a:endParaRPr>
                    </a:p>
                  </a:txBody>
                  <a:tcPr/>
                </a:tc>
                <a:tc>
                  <a:txBody>
                    <a:bodyPr/>
                    <a:lstStyle/>
                    <a:p>
                      <a:pPr>
                        <a:buFont typeface="Arial" pitchFamily="34" charset="0"/>
                        <a:buChar char="•"/>
                      </a:pPr>
                      <a:r>
                        <a:rPr lang="fr-CA" sz="1300" b="1" dirty="0" smtClean="0">
                          <a:solidFill>
                            <a:schemeClr val="bg1">
                              <a:lumMod val="65000"/>
                            </a:schemeClr>
                          </a:solidFill>
                          <a:latin typeface="+mj-lt"/>
                        </a:rPr>
                        <a:t> Féliciter pour les petites étapes franchies et les buts atteints progressivement</a:t>
                      </a:r>
                    </a:p>
                    <a:p>
                      <a:pPr>
                        <a:buFont typeface="Arial" pitchFamily="34" charset="0"/>
                        <a:buChar char="•"/>
                      </a:pPr>
                      <a:r>
                        <a:rPr lang="fr-CA" sz="1300" b="1" dirty="0" smtClean="0">
                          <a:solidFill>
                            <a:schemeClr val="bg1">
                              <a:lumMod val="65000"/>
                            </a:schemeClr>
                          </a:solidFill>
                          <a:latin typeface="+mj-lt"/>
                        </a:rPr>
                        <a:t> Discuter des tentatives préalables et des moyens de réussir</a:t>
                      </a:r>
                    </a:p>
                    <a:p>
                      <a:pPr>
                        <a:buFont typeface="Arial" pitchFamily="34" charset="0"/>
                        <a:buChar char="•"/>
                      </a:pPr>
                      <a:r>
                        <a:rPr lang="fr-CA" sz="1300" b="1" dirty="0" smtClean="0">
                          <a:solidFill>
                            <a:schemeClr val="bg1">
                              <a:lumMod val="65000"/>
                            </a:schemeClr>
                          </a:solidFill>
                          <a:latin typeface="+mj-lt"/>
                        </a:rPr>
                        <a:t> Aider à planifier des plans concrets</a:t>
                      </a:r>
                      <a:endParaRPr lang="fr-CA" sz="1300" b="1" dirty="0">
                        <a:solidFill>
                          <a:schemeClr val="bg1">
                            <a:lumMod val="65000"/>
                          </a:schemeClr>
                        </a:solidFill>
                        <a:latin typeface="+mj-lt"/>
                      </a:endParaRPr>
                    </a:p>
                  </a:txBody>
                  <a:tcPr/>
                </a:tc>
              </a:tr>
              <a:tr h="6852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solidFill>
                            <a:schemeClr val="bg1">
                              <a:lumMod val="65000"/>
                            </a:schemeClr>
                          </a:solidFill>
                          <a:latin typeface="+mj-lt"/>
                          <a:cs typeface="Arial" pitchFamily="34" charset="0"/>
                        </a:rPr>
                        <a:t>4. Action</a:t>
                      </a:r>
                    </a:p>
                    <a:p>
                      <a:endParaRPr lang="fr-CA" sz="1300" b="1" dirty="0">
                        <a:solidFill>
                          <a:schemeClr val="bg1">
                            <a:lumMod val="65000"/>
                          </a:schemeClr>
                        </a:solidFill>
                        <a:latin typeface="+mj-lt"/>
                        <a:cs typeface="Arial" pitchFamily="34" charset="0"/>
                      </a:endParaRPr>
                    </a:p>
                  </a:txBody>
                  <a:tcPr/>
                </a:tc>
                <a:tc>
                  <a:txBody>
                    <a:bodyPr/>
                    <a:lstStyle/>
                    <a:p>
                      <a:pPr>
                        <a:defRPr/>
                      </a:pPr>
                      <a:r>
                        <a:rPr lang="fr-CA" sz="1300" b="1" dirty="0" smtClean="0">
                          <a:solidFill>
                            <a:schemeClr val="bg1">
                              <a:lumMod val="65000"/>
                            </a:schemeClr>
                          </a:solidFill>
                          <a:latin typeface="+mj-lt"/>
                        </a:rPr>
                        <a:t>Engager dans le changement</a:t>
                      </a:r>
                      <a:endParaRPr lang="fr-CA" sz="1300" b="1" dirty="0">
                        <a:solidFill>
                          <a:schemeClr val="bg1">
                            <a:lumMod val="65000"/>
                          </a:schemeClr>
                        </a:solidFill>
                        <a:latin typeface="+mj-lt"/>
                      </a:endParaRPr>
                    </a:p>
                  </a:txBody>
                  <a:tcPr/>
                </a:tc>
                <a:tc>
                  <a:txBody>
                    <a:bodyPr/>
                    <a:lstStyle/>
                    <a:p>
                      <a:pPr>
                        <a:buFont typeface="Arial" pitchFamily="34" charset="0"/>
                        <a:buChar char="•"/>
                      </a:pPr>
                      <a:r>
                        <a:rPr lang="fr-CA" sz="1300" b="1" dirty="0" smtClean="0">
                          <a:solidFill>
                            <a:schemeClr val="bg1">
                              <a:lumMod val="65000"/>
                            </a:schemeClr>
                          </a:solidFill>
                          <a:latin typeface="+mj-lt"/>
                        </a:rPr>
                        <a:t> Donner de la rétroaction et du renforcement positif</a:t>
                      </a:r>
                    </a:p>
                    <a:p>
                      <a:pPr>
                        <a:buFont typeface="Arial" pitchFamily="34" charset="0"/>
                        <a:buChar char="•"/>
                      </a:pPr>
                      <a:r>
                        <a:rPr lang="fr-CA" sz="1300" b="1" dirty="0" smtClean="0">
                          <a:solidFill>
                            <a:schemeClr val="bg1">
                              <a:lumMod val="65000"/>
                            </a:schemeClr>
                          </a:solidFill>
                          <a:latin typeface="+mj-lt"/>
                        </a:rPr>
                        <a:t> Donner des conseils pour la résolution de problèmes</a:t>
                      </a:r>
                    </a:p>
                    <a:p>
                      <a:pPr>
                        <a:buFont typeface="Arial" pitchFamily="34" charset="0"/>
                        <a:buChar char="•"/>
                      </a:pPr>
                      <a:r>
                        <a:rPr lang="fr-CA" sz="1300" b="1" dirty="0" smtClean="0">
                          <a:solidFill>
                            <a:schemeClr val="bg1">
                              <a:lumMod val="65000"/>
                            </a:schemeClr>
                          </a:solidFill>
                          <a:latin typeface="+mj-lt"/>
                        </a:rPr>
                        <a:t> Encourager les </a:t>
                      </a:r>
                      <a:r>
                        <a:rPr lang="fr-CA" sz="1300" b="1" dirty="0" err="1" smtClean="0">
                          <a:solidFill>
                            <a:schemeClr val="bg1">
                              <a:lumMod val="65000"/>
                            </a:schemeClr>
                          </a:solidFill>
                          <a:latin typeface="+mj-lt"/>
                        </a:rPr>
                        <a:t>autorécompenses</a:t>
                      </a:r>
                      <a:r>
                        <a:rPr lang="fr-CA" sz="1300" b="1" dirty="0" smtClean="0">
                          <a:solidFill>
                            <a:schemeClr val="bg1">
                              <a:lumMod val="65000"/>
                            </a:schemeClr>
                          </a:solidFill>
                          <a:latin typeface="+mj-lt"/>
                        </a:rPr>
                        <a:t> et les célébrations de la</a:t>
                      </a:r>
                      <a:r>
                        <a:rPr lang="fr-CA" sz="1300" b="1" baseline="0" dirty="0" smtClean="0">
                          <a:solidFill>
                            <a:schemeClr val="bg1">
                              <a:lumMod val="65000"/>
                            </a:schemeClr>
                          </a:solidFill>
                          <a:latin typeface="+mj-lt"/>
                        </a:rPr>
                        <a:t> </a:t>
                      </a:r>
                      <a:r>
                        <a:rPr lang="fr-CA" sz="1300" b="1" dirty="0" smtClean="0">
                          <a:solidFill>
                            <a:schemeClr val="bg1">
                              <a:lumMod val="65000"/>
                            </a:schemeClr>
                          </a:solidFill>
                          <a:latin typeface="+mj-lt"/>
                        </a:rPr>
                        <a:t>réussite</a:t>
                      </a:r>
                      <a:endParaRPr lang="fr-CA" sz="1300" b="1" dirty="0">
                        <a:solidFill>
                          <a:schemeClr val="bg1">
                            <a:lumMod val="65000"/>
                          </a:schemeClr>
                        </a:solidFill>
                        <a:latin typeface="+mj-lt"/>
                      </a:endParaRPr>
                    </a:p>
                  </a:txBody>
                  <a:tcPr/>
                </a:tc>
              </a:tr>
              <a:tr h="6880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300" b="1" dirty="0" smtClean="0">
                          <a:latin typeface="+mj-lt"/>
                          <a:cs typeface="Arial" pitchFamily="34" charset="0"/>
                        </a:rPr>
                        <a:t>5. Maintien</a:t>
                      </a:r>
                    </a:p>
                    <a:p>
                      <a:endParaRPr lang="fr-CA" sz="1300" b="1" dirty="0">
                        <a:latin typeface="+mj-lt"/>
                        <a:cs typeface="Arial" pitchFamily="34" charset="0"/>
                      </a:endParaRPr>
                    </a:p>
                  </a:txBody>
                  <a:tcPr/>
                </a:tc>
                <a:tc>
                  <a:txBody>
                    <a:bodyPr/>
                    <a:lstStyle/>
                    <a:p>
                      <a:r>
                        <a:rPr lang="fr-CA" sz="1300" b="1" dirty="0" smtClean="0">
                          <a:latin typeface="+mj-lt"/>
                        </a:rPr>
                        <a:t>Encourager à  poursuivre l’engagement </a:t>
                      </a:r>
                      <a:endParaRPr lang="fr-CA" sz="1300" dirty="0">
                        <a:latin typeface="+mj-lt"/>
                      </a:endParaRPr>
                    </a:p>
                  </a:txBody>
                  <a:tcPr/>
                </a:tc>
                <a:tc>
                  <a:txBody>
                    <a:bodyPr/>
                    <a:lstStyle/>
                    <a:p>
                      <a:pPr>
                        <a:buFont typeface="Arial" pitchFamily="34" charset="0"/>
                        <a:buChar char="•"/>
                      </a:pPr>
                      <a:r>
                        <a:rPr lang="fr-CA" sz="1300" b="1" dirty="0" smtClean="0">
                          <a:latin typeface="+mj-lt"/>
                        </a:rPr>
                        <a:t> Célébrer les changements de mode de vie et leurs avantages</a:t>
                      </a:r>
                    </a:p>
                    <a:p>
                      <a:pPr>
                        <a:buFont typeface="Arial" pitchFamily="34" charset="0"/>
                        <a:buChar char="•"/>
                      </a:pPr>
                      <a:r>
                        <a:rPr lang="fr-CA" sz="1300" b="1" dirty="0" smtClean="0">
                          <a:latin typeface="+mj-lt"/>
                        </a:rPr>
                        <a:t> Discuter de l’importance d’entretenir le changement</a:t>
                      </a:r>
                    </a:p>
                    <a:p>
                      <a:pPr>
                        <a:buFont typeface="Arial" pitchFamily="34" charset="0"/>
                        <a:buChar char="•"/>
                      </a:pPr>
                      <a:r>
                        <a:rPr lang="fr-CA" sz="1300" b="1" dirty="0" smtClean="0">
                          <a:latin typeface="+mj-lt"/>
                        </a:rPr>
                        <a:t> Discuter des façons de traiter les rechutes</a:t>
                      </a:r>
                      <a:endParaRPr lang="fr-CA" sz="1300"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eaLnBrk="1" fontAlgn="auto" hangingPunct="1">
              <a:spcAft>
                <a:spcPts val="0"/>
              </a:spcAft>
              <a:defRPr/>
            </a:pPr>
            <a:r>
              <a:rPr lang="fr-CA" dirty="0" smtClean="0"/>
              <a:t>Buts et stratégies pour faciliter un changement de comportement</a:t>
            </a:r>
            <a:endParaRPr lang="en-US" dirty="0"/>
          </a:p>
        </p:txBody>
      </p:sp>
      <p:graphicFrame>
        <p:nvGraphicFramePr>
          <p:cNvPr id="5" name="Content Placeholder 4"/>
          <p:cNvGraphicFramePr>
            <a:graphicFrameLocks noGrp="1"/>
          </p:cNvGraphicFramePr>
          <p:nvPr>
            <p:ph idx="1"/>
            <p:custDataLst>
              <p:tags r:id="rId2"/>
            </p:custDataLst>
          </p:nvPr>
        </p:nvGraphicFramePr>
        <p:xfrm>
          <a:off x="457200" y="1600200"/>
          <a:ext cx="8229600" cy="4197246"/>
        </p:xfrm>
        <a:graphic>
          <a:graphicData uri="http://schemas.openxmlformats.org/drawingml/2006/table">
            <a:tbl>
              <a:tblPr firstRow="1" bandRow="1">
                <a:tableStyleId>{5C22544A-7EE6-4342-B048-85BDC9FD1C3A}</a:tableStyleId>
              </a:tblPr>
              <a:tblGrid>
                <a:gridCol w="3124200"/>
                <a:gridCol w="5105400"/>
              </a:tblGrid>
              <a:tr h="579178">
                <a:tc>
                  <a:txBody>
                    <a:bodyPr/>
                    <a:lstStyle/>
                    <a:p>
                      <a:r>
                        <a:rPr lang="en-US" sz="3200" dirty="0" err="1" smtClean="0"/>
                        <a:t>Étape</a:t>
                      </a:r>
                      <a:endParaRPr lang="en-US" sz="3200" dirty="0"/>
                    </a:p>
                  </a:txBody>
                  <a:tcPr marL="85134" marR="85134"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t>But</a:t>
                      </a:r>
                      <a:endParaRPr lang="en-US" sz="3200" dirty="0"/>
                    </a:p>
                  </a:txBody>
                  <a:tcPr marL="85134" marR="85134" marT="45725" marB="45725"/>
                </a:tc>
              </a:tr>
              <a:tr h="518212">
                <a:tc>
                  <a:txBody>
                    <a:bodyPr/>
                    <a:lstStyle/>
                    <a:p>
                      <a:r>
                        <a:rPr lang="en-US" sz="2800" b="1" dirty="0" smtClean="0">
                          <a:solidFill>
                            <a:schemeClr val="tx1"/>
                          </a:solidFill>
                        </a:rPr>
                        <a:t>1. </a:t>
                      </a:r>
                      <a:r>
                        <a:rPr lang="fr-CA" sz="2800" b="1" dirty="0" smtClean="0">
                          <a:effectLst/>
                          <a:latin typeface="+mn-lt"/>
                          <a:ea typeface="Calibri"/>
                          <a:cs typeface="Times New Roman"/>
                        </a:rPr>
                        <a:t>Inconscience</a:t>
                      </a:r>
                      <a:endParaRPr lang="en-US" sz="2800" b="1" dirty="0">
                        <a:solidFill>
                          <a:schemeClr val="tx1"/>
                        </a:solidFill>
                      </a:endParaRPr>
                    </a:p>
                  </a:txBody>
                  <a:tcPr marL="85134" marR="85134" marT="45725" marB="45725"/>
                </a:tc>
                <a:tc>
                  <a:txBody>
                    <a:bodyPr/>
                    <a:lstStyle/>
                    <a:p>
                      <a:r>
                        <a:rPr lang="fr-CA" sz="2800" b="1" dirty="0" smtClean="0">
                          <a:effectLst/>
                          <a:latin typeface="+mn-lt"/>
                          <a:ea typeface="Calibri"/>
                          <a:cs typeface="Times New Roman"/>
                        </a:rPr>
                        <a:t>Personnaliser les risques</a:t>
                      </a:r>
                      <a:endParaRPr lang="en-US" sz="2800" b="1" dirty="0">
                        <a:solidFill>
                          <a:schemeClr val="tx1"/>
                        </a:solidFill>
                      </a:endParaRPr>
                    </a:p>
                  </a:txBody>
                  <a:tcPr marL="85134" marR="85134" marT="45725" marB="45725"/>
                </a:tc>
              </a:tr>
              <a:tr h="518212">
                <a:tc>
                  <a:txBody>
                    <a:bodyPr/>
                    <a:lstStyle/>
                    <a:p>
                      <a:r>
                        <a:rPr lang="en-US" sz="2800" b="1" dirty="0" smtClean="0">
                          <a:solidFill>
                            <a:schemeClr val="tx1"/>
                          </a:solidFill>
                        </a:rPr>
                        <a:t>2. </a:t>
                      </a:r>
                      <a:r>
                        <a:rPr lang="fr-CA" sz="2800" b="1" dirty="0" smtClean="0">
                          <a:effectLst/>
                          <a:latin typeface="+mn-lt"/>
                          <a:ea typeface="Calibri"/>
                          <a:cs typeface="Times New Roman"/>
                        </a:rPr>
                        <a:t>Acceptation</a:t>
                      </a:r>
                      <a:endParaRPr lang="en-US" sz="2800" b="1" dirty="0">
                        <a:solidFill>
                          <a:schemeClr val="tx1"/>
                        </a:solidFill>
                      </a:endParaRPr>
                    </a:p>
                  </a:txBody>
                  <a:tcPr marL="85134" marR="85134" marT="45725" marB="45725"/>
                </a:tc>
                <a:tc>
                  <a:txBody>
                    <a:bodyPr/>
                    <a:lstStyle/>
                    <a:p>
                      <a:pPr marL="0" marR="0">
                        <a:lnSpc>
                          <a:spcPct val="115000"/>
                        </a:lnSpc>
                        <a:spcBef>
                          <a:spcPts val="0"/>
                        </a:spcBef>
                        <a:spcAft>
                          <a:spcPts val="1000"/>
                        </a:spcAft>
                      </a:pPr>
                      <a:r>
                        <a:rPr lang="fr-CA" sz="2800" b="1" dirty="0" smtClean="0">
                          <a:effectLst/>
                          <a:latin typeface="+mn-lt"/>
                          <a:ea typeface="Calibri"/>
                          <a:cs typeface="Times New Roman"/>
                        </a:rPr>
                        <a:t>Augmenter</a:t>
                      </a:r>
                      <a:r>
                        <a:rPr lang="en-US" sz="4400" b="0" baseline="0" dirty="0" smtClean="0">
                          <a:effectLst/>
                          <a:latin typeface="+mn-lt"/>
                          <a:ea typeface="Calibri"/>
                          <a:cs typeface="Times New Roman"/>
                        </a:rPr>
                        <a:t> </a:t>
                      </a:r>
                      <a:r>
                        <a:rPr lang="fr-CA" sz="2800" b="1" dirty="0" smtClean="0">
                          <a:effectLst/>
                          <a:latin typeface="+mn-lt"/>
                          <a:ea typeface="Calibri"/>
                          <a:cs typeface="Times New Roman"/>
                        </a:rPr>
                        <a:t>la confiance</a:t>
                      </a:r>
                      <a:endParaRPr lang="en-US" sz="4400" dirty="0">
                        <a:effectLst/>
                        <a:latin typeface="+mn-lt"/>
                        <a:ea typeface="Calibri"/>
                        <a:cs typeface="Times New Roman"/>
                      </a:endParaRPr>
                    </a:p>
                  </a:txBody>
                  <a:tcPr marL="85134" marR="85134" marT="45725" marB="45725"/>
                </a:tc>
              </a:tr>
              <a:tr h="518212">
                <a:tc>
                  <a:txBody>
                    <a:bodyPr/>
                    <a:lstStyle/>
                    <a:p>
                      <a:r>
                        <a:rPr lang="en-US" sz="2800" b="1" dirty="0" smtClean="0">
                          <a:solidFill>
                            <a:schemeClr val="tx1"/>
                          </a:solidFill>
                        </a:rPr>
                        <a:t>3. </a:t>
                      </a:r>
                      <a:r>
                        <a:rPr lang="fr-CA" sz="2800" b="1" dirty="0" smtClean="0">
                          <a:effectLst/>
                          <a:latin typeface="+mn-lt"/>
                          <a:ea typeface="Calibri"/>
                          <a:cs typeface="Times New Roman"/>
                        </a:rPr>
                        <a:t>Préparation</a:t>
                      </a:r>
                      <a:endParaRPr lang="en-US" sz="2800" b="1" dirty="0" smtClean="0">
                        <a:solidFill>
                          <a:schemeClr val="tx1"/>
                        </a:solidFill>
                      </a:endParaRPr>
                    </a:p>
                  </a:txBody>
                  <a:tcPr marL="85134" marR="85134" marT="45725" marB="45725"/>
                </a:tc>
                <a:tc>
                  <a:txBody>
                    <a:bodyPr/>
                    <a:lstStyle/>
                    <a:p>
                      <a:pPr marL="0" marR="0">
                        <a:lnSpc>
                          <a:spcPct val="115000"/>
                        </a:lnSpc>
                        <a:spcBef>
                          <a:spcPts val="0"/>
                        </a:spcBef>
                        <a:spcAft>
                          <a:spcPts val="0"/>
                        </a:spcAft>
                      </a:pPr>
                      <a:r>
                        <a:rPr lang="fr-CA" sz="2800" b="1" dirty="0" smtClean="0">
                          <a:effectLst/>
                          <a:latin typeface="+mn-lt"/>
                          <a:ea typeface="Calibri"/>
                          <a:cs typeface="Times New Roman"/>
                        </a:rPr>
                        <a:t>Amorcer le changement </a:t>
                      </a:r>
                      <a:endParaRPr lang="en-US" sz="4400" dirty="0">
                        <a:effectLst/>
                        <a:latin typeface="+mn-lt"/>
                        <a:ea typeface="Calibri"/>
                        <a:cs typeface="Times New Roman"/>
                      </a:endParaRPr>
                    </a:p>
                  </a:txBody>
                  <a:tcPr marL="85134" marR="85134" marT="45725" marB="45725"/>
                </a:tc>
              </a:tr>
              <a:tr h="518212">
                <a:tc>
                  <a:txBody>
                    <a:bodyPr/>
                    <a:lstStyle/>
                    <a:p>
                      <a:r>
                        <a:rPr lang="en-US" sz="2800" b="1" dirty="0" smtClean="0">
                          <a:solidFill>
                            <a:schemeClr val="tx1"/>
                          </a:solidFill>
                        </a:rPr>
                        <a:t>4. </a:t>
                      </a:r>
                      <a:r>
                        <a:rPr lang="fr-CA" sz="2800" b="1" dirty="0" smtClean="0">
                          <a:effectLst/>
                          <a:latin typeface="+mn-lt"/>
                          <a:ea typeface="Calibri"/>
                          <a:cs typeface="Times New Roman"/>
                        </a:rPr>
                        <a:t>Action</a:t>
                      </a:r>
                      <a:endParaRPr lang="en-US" sz="2800" b="1" dirty="0">
                        <a:solidFill>
                          <a:schemeClr val="tx1"/>
                        </a:solidFill>
                      </a:endParaRPr>
                    </a:p>
                  </a:txBody>
                  <a:tcPr marL="85134" marR="85134" marT="45725" marB="45725"/>
                </a:tc>
                <a:tc>
                  <a:txBody>
                    <a:bodyPr/>
                    <a:lstStyle/>
                    <a:p>
                      <a:pPr marL="0" marR="0">
                        <a:lnSpc>
                          <a:spcPct val="115000"/>
                        </a:lnSpc>
                        <a:spcBef>
                          <a:spcPts val="0"/>
                        </a:spcBef>
                        <a:spcAft>
                          <a:spcPts val="0"/>
                        </a:spcAft>
                      </a:pPr>
                      <a:r>
                        <a:rPr lang="fr-CA" sz="2800" b="1" dirty="0" smtClean="0">
                          <a:effectLst/>
                          <a:latin typeface="+mn-lt"/>
                          <a:ea typeface="Calibri"/>
                          <a:cs typeface="Times New Roman"/>
                        </a:rPr>
                        <a:t>Engager dans</a:t>
                      </a:r>
                      <a:r>
                        <a:rPr lang="fr-CA" sz="2800" b="1" baseline="0" dirty="0" smtClean="0">
                          <a:effectLst/>
                          <a:latin typeface="+mn-lt"/>
                          <a:ea typeface="Calibri"/>
                          <a:cs typeface="Times New Roman"/>
                        </a:rPr>
                        <a:t> le</a:t>
                      </a:r>
                      <a:r>
                        <a:rPr lang="fr-CA" sz="2800" b="1" dirty="0" smtClean="0">
                          <a:effectLst/>
                          <a:latin typeface="+mn-lt"/>
                          <a:ea typeface="Calibri"/>
                          <a:cs typeface="Times New Roman"/>
                        </a:rPr>
                        <a:t> changement</a:t>
                      </a:r>
                      <a:endParaRPr lang="en-US" sz="4400" dirty="0">
                        <a:effectLst/>
                        <a:latin typeface="+mn-lt"/>
                        <a:ea typeface="Calibri"/>
                        <a:cs typeface="Times New Roman"/>
                      </a:endParaRPr>
                    </a:p>
                  </a:txBody>
                  <a:tcPr marL="85134" marR="85134" marT="45725" marB="45725"/>
                </a:tc>
              </a:tr>
              <a:tr h="518212">
                <a:tc>
                  <a:txBody>
                    <a:bodyPr/>
                    <a:lstStyle/>
                    <a:p>
                      <a:r>
                        <a:rPr lang="en-US" sz="2800" b="1" dirty="0" smtClean="0"/>
                        <a:t>5. </a:t>
                      </a:r>
                      <a:r>
                        <a:rPr lang="fr-CA" sz="2800" b="1" dirty="0" smtClean="0">
                          <a:effectLst/>
                          <a:latin typeface="+mn-lt"/>
                          <a:ea typeface="Calibri"/>
                          <a:cs typeface="Times New Roman"/>
                        </a:rPr>
                        <a:t>Maintien</a:t>
                      </a:r>
                      <a:endParaRPr lang="en-US" sz="2800" b="1" dirty="0"/>
                    </a:p>
                  </a:txBody>
                  <a:tcPr marL="85134" marR="85134" marT="45725" marB="45725"/>
                </a:tc>
                <a:tc>
                  <a:txBody>
                    <a:bodyPr/>
                    <a:lstStyle/>
                    <a:p>
                      <a:pPr marL="0" marR="0">
                        <a:lnSpc>
                          <a:spcPct val="115000"/>
                        </a:lnSpc>
                        <a:spcBef>
                          <a:spcPts val="0"/>
                        </a:spcBef>
                        <a:spcAft>
                          <a:spcPts val="0"/>
                        </a:spcAft>
                      </a:pPr>
                      <a:r>
                        <a:rPr lang="fr-CA" sz="2800" b="1" dirty="0" smtClean="0">
                          <a:effectLst/>
                          <a:latin typeface="+mn-lt"/>
                          <a:ea typeface="Calibri"/>
                          <a:cs typeface="Times New Roman"/>
                        </a:rPr>
                        <a:t>Encourager</a:t>
                      </a:r>
                      <a:r>
                        <a:rPr lang="fr-CA" sz="2800" b="1" baseline="0" dirty="0" smtClean="0">
                          <a:effectLst/>
                          <a:latin typeface="+mn-lt"/>
                          <a:ea typeface="Calibri"/>
                          <a:cs typeface="Times New Roman"/>
                        </a:rPr>
                        <a:t> à p</a:t>
                      </a:r>
                      <a:r>
                        <a:rPr lang="fr-CA" sz="2800" b="1" dirty="0" smtClean="0">
                          <a:effectLst/>
                          <a:latin typeface="+mn-lt"/>
                          <a:ea typeface="Calibri"/>
                          <a:cs typeface="Times New Roman"/>
                        </a:rPr>
                        <a:t>oursuivre l’engagement</a:t>
                      </a:r>
                      <a:endParaRPr lang="en-US" sz="4400" dirty="0">
                        <a:effectLst/>
                        <a:latin typeface="+mn-lt"/>
                        <a:ea typeface="Calibri"/>
                        <a:cs typeface="Times New Roman"/>
                      </a:endParaRPr>
                    </a:p>
                  </a:txBody>
                  <a:tcPr marL="85134" marR="85134" marT="45725" marB="45725"/>
                </a:tc>
              </a:tr>
            </a:tbl>
          </a:graphicData>
        </a:graphic>
      </p:graphicFrame>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70018" name="Rectangle 2"/>
          <p:cNvSpPr>
            <a:spLocks noGrp="1" noChangeArrowheads="1"/>
          </p:cNvSpPr>
          <p:nvPr>
            <p:ph type="title"/>
            <p:custDataLst>
              <p:tags r:id="rId1"/>
            </p:custDataLst>
          </p:nvPr>
        </p:nvSpPr>
        <p:spPr>
          <a:xfrm>
            <a:off x="228600" y="76200"/>
            <a:ext cx="8686800" cy="1600200"/>
          </a:xfrm>
        </p:spPr>
        <p:txBody>
          <a:bodyPr/>
          <a:lstStyle/>
          <a:p>
            <a:pPr>
              <a:lnSpc>
                <a:spcPts val="4575"/>
              </a:lnSpc>
            </a:pPr>
            <a:r>
              <a:rPr lang="fr-CA" sz="3600" dirty="0" smtClean="0"/>
              <a:t>L’autogestion du comportement</a:t>
            </a:r>
            <a:r>
              <a:rPr lang="fr-CA" sz="3600" i="1" dirty="0" smtClean="0"/>
              <a:t> </a:t>
            </a:r>
            <a:br>
              <a:rPr lang="fr-CA" sz="3600" i="1" dirty="0" smtClean="0"/>
            </a:br>
            <a:r>
              <a:rPr lang="fr-CA" sz="1800" i="1" dirty="0" smtClean="0"/>
              <a:t>aide les personnes particulièrement performantes à s’améliorer davantage</a:t>
            </a:r>
            <a:endParaRPr lang="en-US" sz="1800" dirty="0" smtClean="0"/>
          </a:p>
        </p:txBody>
      </p:sp>
      <p:sp>
        <p:nvSpPr>
          <p:cNvPr id="249859" name="Content Placeholder 4"/>
          <p:cNvSpPr>
            <a:spLocks noGrp="1"/>
          </p:cNvSpPr>
          <p:nvPr>
            <p:ph idx="1"/>
            <p:custDataLst>
              <p:tags r:id="rId2"/>
            </p:custDataLst>
          </p:nvPr>
        </p:nvSpPr>
        <p:spPr>
          <a:xfrm>
            <a:off x="457200" y="1600200"/>
            <a:ext cx="4038600" cy="4525963"/>
          </a:xfrm>
        </p:spPr>
        <p:txBody>
          <a:bodyPr/>
          <a:lstStyle/>
          <a:p>
            <a:pPr>
              <a:buFont typeface="Arial" pitchFamily="34" charset="0"/>
              <a:buChar char="•"/>
              <a:defRPr/>
            </a:pPr>
            <a:r>
              <a:rPr lang="fr-CA" sz="2800" dirty="0" smtClean="0"/>
              <a:t>Autoévaluation </a:t>
            </a:r>
            <a:r>
              <a:rPr lang="fr-CA" sz="2800" dirty="0"/>
              <a:t>objective de la performance</a:t>
            </a:r>
            <a:endParaRPr lang="en-US" sz="2800" dirty="0"/>
          </a:p>
          <a:p>
            <a:pPr>
              <a:buFont typeface="Arial" pitchFamily="34" charset="0"/>
              <a:buChar char="•"/>
              <a:defRPr/>
            </a:pPr>
            <a:r>
              <a:rPr lang="fr-CA" sz="2800" dirty="0"/>
              <a:t>Établissement de buts en vue d’une amélioration</a:t>
            </a:r>
            <a:endParaRPr lang="en-US" sz="2800" dirty="0"/>
          </a:p>
          <a:p>
            <a:pPr>
              <a:buFont typeface="Arial" pitchFamily="34" charset="0"/>
              <a:buChar char="•"/>
              <a:defRPr/>
            </a:pPr>
            <a:r>
              <a:rPr lang="fr-CA" sz="2800" dirty="0" err="1" smtClean="0"/>
              <a:t>Autosupervision</a:t>
            </a:r>
            <a:r>
              <a:rPr lang="fr-CA" sz="2800" dirty="0" smtClean="0"/>
              <a:t> </a:t>
            </a:r>
            <a:r>
              <a:rPr lang="fr-CA" sz="2800" dirty="0"/>
              <a:t>pour analyser les progrès</a:t>
            </a:r>
            <a:endParaRPr lang="en-US" sz="2800" dirty="0"/>
          </a:p>
          <a:p>
            <a:pPr>
              <a:buFont typeface="Arial" pitchFamily="34" charset="0"/>
              <a:buChar char="•"/>
              <a:defRPr/>
            </a:pPr>
            <a:r>
              <a:rPr lang="fr-CA" sz="2800" dirty="0" err="1" smtClean="0"/>
              <a:t>Autorécompenses</a:t>
            </a:r>
            <a:r>
              <a:rPr lang="fr-CA" sz="2800" dirty="0" smtClean="0"/>
              <a:t> </a:t>
            </a:r>
            <a:r>
              <a:rPr lang="fr-CA" sz="2800" dirty="0"/>
              <a:t>pour les réussites</a:t>
            </a:r>
            <a:endParaRPr lang="en-US" sz="2800" dirty="0"/>
          </a:p>
          <a:p>
            <a:pPr marL="0" indent="0">
              <a:buFont typeface="Arial" pitchFamily="34" charset="0"/>
              <a:buNone/>
              <a:defRPr/>
            </a:pPr>
            <a:r>
              <a:rPr lang="en-US" sz="2800" dirty="0" smtClean="0"/>
              <a:t> </a:t>
            </a:r>
          </a:p>
        </p:txBody>
      </p:sp>
      <p:pic>
        <p:nvPicPr>
          <p:cNvPr id="5" name="Image 4" descr="Autogestion_comportement.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315819" y="1828800"/>
            <a:ext cx="4358789" cy="3200400"/>
          </a:xfrm>
          <a:prstGeom prst="rect">
            <a:avLst/>
          </a:prstGeom>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72066" name="Title 1"/>
          <p:cNvSpPr>
            <a:spLocks noGrp="1"/>
          </p:cNvSpPr>
          <p:nvPr>
            <p:ph type="title"/>
            <p:custDataLst>
              <p:tags r:id="rId1"/>
            </p:custDataLst>
          </p:nvPr>
        </p:nvSpPr>
        <p:spPr/>
        <p:txBody>
          <a:bodyPr/>
          <a:lstStyle/>
          <a:p>
            <a:pPr>
              <a:lnSpc>
                <a:spcPts val="4575"/>
              </a:lnSpc>
            </a:pPr>
            <a:r>
              <a:rPr lang="fr-CA" smtClean="0"/>
              <a:t>Définition des objectifs </a:t>
            </a:r>
            <a:endParaRPr lang="en-US" smtClean="0"/>
          </a:p>
        </p:txBody>
      </p:sp>
      <p:sp>
        <p:nvSpPr>
          <p:cNvPr id="3" name="Content Placeholder 2"/>
          <p:cNvSpPr>
            <a:spLocks noGrp="1"/>
          </p:cNvSpPr>
          <p:nvPr>
            <p:ph idx="1"/>
            <p:custDataLst>
              <p:tags r:id="rId2"/>
            </p:custDataLst>
          </p:nvPr>
        </p:nvSpPr>
        <p:spPr>
          <a:xfrm>
            <a:off x="457200" y="1600200"/>
            <a:ext cx="8229600" cy="5029200"/>
          </a:xfrm>
        </p:spPr>
        <p:txBody>
          <a:bodyPr rtlCol="0">
            <a:normAutofit fontScale="77500" lnSpcReduction="20000"/>
          </a:bodyPr>
          <a:lstStyle/>
          <a:p>
            <a:pPr>
              <a:buFont typeface="Arial" pitchFamily="34" charset="0"/>
              <a:buChar char="•"/>
              <a:defRPr/>
            </a:pPr>
            <a:r>
              <a:rPr lang="fr-CA" sz="4400" b="1" dirty="0" smtClean="0"/>
              <a:t>Spécifiques</a:t>
            </a:r>
            <a:r>
              <a:rPr lang="fr-CA" sz="4400" dirty="0" smtClean="0"/>
              <a:t> </a:t>
            </a:r>
            <a:r>
              <a:rPr lang="fr-CA" sz="4400" dirty="0"/>
              <a:t>(comportements particuliers ciblés)</a:t>
            </a:r>
            <a:endParaRPr lang="en-US" sz="4400" dirty="0"/>
          </a:p>
          <a:p>
            <a:pPr>
              <a:buFont typeface="Arial" pitchFamily="34" charset="0"/>
              <a:buChar char="•"/>
              <a:defRPr/>
            </a:pPr>
            <a:r>
              <a:rPr lang="fr-CA" sz="4400" b="1" dirty="0" smtClean="0"/>
              <a:t>Motivants</a:t>
            </a:r>
            <a:r>
              <a:rPr lang="fr-CA" sz="4400" dirty="0" smtClean="0"/>
              <a:t> </a:t>
            </a:r>
            <a:r>
              <a:rPr lang="fr-CA" sz="4400" dirty="0"/>
              <a:t>(</a:t>
            </a:r>
            <a:r>
              <a:rPr lang="fr-CA" sz="4400" dirty="0" smtClean="0"/>
              <a:t>mécanismes efficaces </a:t>
            </a:r>
          </a:p>
          <a:p>
            <a:pPr>
              <a:buNone/>
              <a:defRPr/>
            </a:pPr>
            <a:r>
              <a:rPr lang="fr-CA" sz="4400" dirty="0" smtClean="0"/>
              <a:t>	de </a:t>
            </a:r>
            <a:r>
              <a:rPr lang="fr-CA" sz="4400" dirty="0"/>
              <a:t>stimulation)</a:t>
            </a:r>
            <a:endParaRPr lang="en-US" sz="4400" dirty="0"/>
          </a:p>
          <a:p>
            <a:pPr>
              <a:buFont typeface="Arial" pitchFamily="34" charset="0"/>
              <a:buChar char="•"/>
              <a:defRPr/>
            </a:pPr>
            <a:r>
              <a:rPr lang="fr-CA" sz="4400" b="1" dirty="0" smtClean="0"/>
              <a:t>Accessibles</a:t>
            </a:r>
            <a:r>
              <a:rPr lang="fr-CA" sz="4400" dirty="0" smtClean="0"/>
              <a:t> </a:t>
            </a:r>
            <a:r>
              <a:rPr lang="fr-CA" sz="4400" dirty="0"/>
              <a:t>(difficiles, mais </a:t>
            </a:r>
            <a:r>
              <a:rPr lang="fr-CA" sz="4400" dirty="0" smtClean="0"/>
              <a:t>atteignables)</a:t>
            </a:r>
            <a:endParaRPr lang="en-US" sz="4400" dirty="0"/>
          </a:p>
          <a:p>
            <a:pPr>
              <a:buFont typeface="Arial" pitchFamily="34" charset="0"/>
              <a:buChar char="•"/>
              <a:defRPr/>
            </a:pPr>
            <a:r>
              <a:rPr lang="fr-CA" sz="4400" b="1" dirty="0" smtClean="0"/>
              <a:t>Réalistes</a:t>
            </a:r>
            <a:r>
              <a:rPr lang="fr-CA" sz="4400" dirty="0" smtClean="0"/>
              <a:t>, pertinents </a:t>
            </a:r>
            <a:r>
              <a:rPr lang="fr-CA" sz="4400" dirty="0"/>
              <a:t>(</a:t>
            </a:r>
            <a:r>
              <a:rPr lang="fr-CA" sz="4400" dirty="0" smtClean="0"/>
              <a:t>en </a:t>
            </a:r>
          </a:p>
          <a:p>
            <a:pPr>
              <a:buNone/>
              <a:defRPr/>
            </a:pPr>
            <a:r>
              <a:rPr lang="fr-CA" sz="4400" dirty="0" smtClean="0"/>
              <a:t>	relation </a:t>
            </a:r>
            <a:r>
              <a:rPr lang="fr-CA" sz="4400" dirty="0"/>
              <a:t>avec la vie, la </a:t>
            </a:r>
            <a:endParaRPr lang="fr-CA" sz="4400" dirty="0" smtClean="0"/>
          </a:p>
          <a:p>
            <a:pPr>
              <a:buNone/>
              <a:defRPr/>
            </a:pPr>
            <a:r>
              <a:rPr lang="fr-CA" sz="4400" dirty="0" smtClean="0"/>
              <a:t>	performance </a:t>
            </a:r>
            <a:r>
              <a:rPr lang="fr-CA" sz="4400" dirty="0"/>
              <a:t>et la sécurité </a:t>
            </a:r>
            <a:r>
              <a:rPr lang="fr-CA" sz="4400" dirty="0" smtClean="0"/>
              <a:t>du conducteur</a:t>
            </a:r>
            <a:r>
              <a:rPr lang="fr-CA" sz="4400" dirty="0"/>
              <a:t>)</a:t>
            </a:r>
            <a:endParaRPr lang="en-US" sz="4400" dirty="0"/>
          </a:p>
          <a:p>
            <a:pPr>
              <a:buFont typeface="Arial" pitchFamily="34" charset="0"/>
              <a:buChar char="•"/>
              <a:defRPr/>
            </a:pPr>
            <a:r>
              <a:rPr lang="fr-CA" sz="4400" b="1" dirty="0" smtClean="0"/>
              <a:t>Traçables </a:t>
            </a:r>
            <a:r>
              <a:rPr lang="fr-CA" sz="4400" dirty="0" smtClean="0"/>
              <a:t>(mesurables </a:t>
            </a:r>
            <a:r>
              <a:rPr lang="fr-CA" sz="4400" dirty="0"/>
              <a:t>et </a:t>
            </a:r>
            <a:r>
              <a:rPr lang="fr-CA" sz="4400" dirty="0" smtClean="0"/>
              <a:t>vérifiables) </a:t>
            </a:r>
            <a:endParaRPr lang="en-US" sz="4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custDataLst>
              <p:tags r:id="rId1"/>
            </p:custDataLst>
          </p:nvPr>
        </p:nvSpPr>
        <p:spPr>
          <a:xfrm>
            <a:off x="457200" y="685800"/>
            <a:ext cx="8229600" cy="533400"/>
          </a:xfrm>
        </p:spPr>
        <p:txBody>
          <a:bodyPr/>
          <a:lstStyle/>
          <a:p>
            <a:pPr>
              <a:lnSpc>
                <a:spcPts val="4575"/>
              </a:lnSpc>
            </a:pPr>
            <a:r>
              <a:rPr lang="fr-CA" sz="5000" dirty="0" smtClean="0"/>
              <a:t>Évaluation et tenue des dossiers</a:t>
            </a:r>
            <a:endParaRPr lang="en-US" sz="5000" dirty="0" smtClean="0"/>
          </a:p>
        </p:txBody>
      </p:sp>
      <p:sp>
        <p:nvSpPr>
          <p:cNvPr id="72706" name="Content Placeholder 2"/>
          <p:cNvSpPr>
            <a:spLocks noGrp="1"/>
          </p:cNvSpPr>
          <p:nvPr>
            <p:ph idx="1"/>
            <p:custDataLst>
              <p:tags r:id="rId2"/>
            </p:custDataLst>
          </p:nvPr>
        </p:nvSpPr>
        <p:spPr/>
        <p:txBody>
          <a:bodyPr/>
          <a:lstStyle/>
          <a:p>
            <a:r>
              <a:rPr lang="fr-CA" sz="2800" dirty="0" smtClean="0"/>
              <a:t>Si un transporteur possède un système de gestion de l’apprentissage, il pourra suivre les résultats obtenus aux examens en ligne et observer où les participants en sont dans leur apprentissage.</a:t>
            </a:r>
            <a:endParaRPr lang="en-US" sz="2800" dirty="0" smtClean="0"/>
          </a:p>
          <a:p>
            <a:r>
              <a:rPr lang="fr-CA" sz="2800" dirty="0" smtClean="0"/>
              <a:t>Les notes obtenues aux questionnaires de fin de leçons ne sont pas enregistrées.</a:t>
            </a:r>
            <a:endParaRPr lang="en-US" sz="2800" dirty="0" smtClean="0"/>
          </a:p>
          <a:p>
            <a:r>
              <a:rPr lang="fr-CA" sz="2800" dirty="0" smtClean="0"/>
              <a:t>Les notes obtenues aux examens finaux sont enregistrées.</a:t>
            </a:r>
            <a:endParaRPr lang="en-US" sz="2800" dirty="0" smtClean="0"/>
          </a:p>
          <a:p>
            <a:r>
              <a:rPr lang="fr-CA" sz="2800" dirty="0" smtClean="0"/>
              <a:t>Trois essais sont autorisés pour chaque examen et seule la note la plus élevée est retenue.</a:t>
            </a:r>
            <a:endParaRPr lang="en-US" sz="2800" dirty="0" smtClean="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Title 1"/>
          <p:cNvSpPr>
            <a:spLocks noGrp="1"/>
          </p:cNvSpPr>
          <p:nvPr>
            <p:ph type="title"/>
            <p:custDataLst>
              <p:tags r:id="rId1"/>
            </p:custDataLst>
          </p:nvPr>
        </p:nvSpPr>
        <p:spPr/>
        <p:txBody>
          <a:bodyPr/>
          <a:lstStyle/>
          <a:p>
            <a:pPr>
              <a:lnSpc>
                <a:spcPts val="4575"/>
              </a:lnSpc>
            </a:pPr>
            <a:r>
              <a:rPr lang="fr-CA" sz="3600" smtClean="0"/>
              <a:t>Leçon 4 : Évaluation des acquis</a:t>
            </a:r>
            <a:endParaRPr lang="en-US" sz="3600" smtClean="0"/>
          </a:p>
        </p:txBody>
      </p:sp>
      <p:sp>
        <p:nvSpPr>
          <p:cNvPr id="3" name="Content Placeholder 2"/>
          <p:cNvSpPr>
            <a:spLocks noGrp="1"/>
          </p:cNvSpPr>
          <p:nvPr>
            <p:ph idx="1"/>
            <p:custDataLst>
              <p:tags r:id="rId2"/>
            </p:custDataLst>
          </p:nvPr>
        </p:nvSpPr>
        <p:spPr/>
        <p:txBody>
          <a:bodyPr rtlCol="0">
            <a:normAutofit fontScale="92500" lnSpcReduction="10000"/>
          </a:bodyPr>
          <a:lstStyle/>
          <a:p>
            <a:pPr marL="514350" indent="-514350">
              <a:buFont typeface="+mj-lt"/>
              <a:buAutoNum type="arabicPeriod"/>
              <a:defRPr/>
            </a:pPr>
            <a:r>
              <a:rPr lang="fr-CA" dirty="0"/>
              <a:t>Lorsqu’une personne est à </a:t>
            </a:r>
            <a:r>
              <a:rPr lang="fr-CA" dirty="0" smtClean="0"/>
              <a:t>l’étape __________ du changement d’un </a:t>
            </a:r>
            <a:r>
              <a:rPr lang="fr-CA" dirty="0"/>
              <a:t>comportement, vous devez l’aider à commencer à changer par </a:t>
            </a:r>
            <a:r>
              <a:rPr lang="fr-CA" dirty="0" smtClean="0"/>
              <a:t>le choix </a:t>
            </a:r>
            <a:r>
              <a:rPr lang="fr-CA" dirty="0"/>
              <a:t>de petits objectifs réalistes et </a:t>
            </a:r>
            <a:r>
              <a:rPr lang="fr-CA" dirty="0" smtClean="0"/>
              <a:t>d’une </a:t>
            </a:r>
            <a:r>
              <a:rPr lang="fr-CA" dirty="0"/>
              <a:t>démarche par </a:t>
            </a:r>
            <a:r>
              <a:rPr lang="fr-CA" dirty="0" smtClean="0"/>
              <a:t>étapes.</a:t>
            </a:r>
            <a:endParaRPr lang="en-US" sz="2800" dirty="0"/>
          </a:p>
          <a:p>
            <a:pPr marL="971550" lvl="1" indent="-514350">
              <a:buFont typeface="+mj-lt"/>
              <a:buAutoNum type="alphaLcParenR"/>
              <a:defRPr/>
            </a:pPr>
            <a:r>
              <a:rPr lang="fr-CA" dirty="0" smtClean="0"/>
              <a:t>Inconscience.</a:t>
            </a:r>
            <a:endParaRPr lang="en-US" sz="2400" dirty="0"/>
          </a:p>
          <a:p>
            <a:pPr marL="971550" lvl="1" indent="-514350">
              <a:buFont typeface="+mj-lt"/>
              <a:buAutoNum type="alphaLcParenR"/>
              <a:defRPr/>
            </a:pPr>
            <a:r>
              <a:rPr lang="fr-CA" dirty="0" smtClean="0"/>
              <a:t>Acceptation.</a:t>
            </a:r>
            <a:endParaRPr lang="en-US" sz="2400" dirty="0"/>
          </a:p>
          <a:p>
            <a:pPr marL="971550" lvl="1" indent="-514350">
              <a:buFont typeface="+mj-lt"/>
              <a:buAutoNum type="alphaLcParenR"/>
              <a:defRPr/>
            </a:pPr>
            <a:r>
              <a:rPr lang="fr-CA" dirty="0" smtClean="0"/>
              <a:t>Préparation.</a:t>
            </a:r>
            <a:endParaRPr lang="en-US" sz="2400" dirty="0"/>
          </a:p>
          <a:p>
            <a:pPr marL="971550" lvl="1" indent="-514350">
              <a:buFont typeface="+mj-lt"/>
              <a:buAutoNum type="alphaLcParenR"/>
              <a:defRPr/>
            </a:pPr>
            <a:r>
              <a:rPr lang="fr-CA" dirty="0" smtClean="0"/>
              <a:t>Action.</a:t>
            </a:r>
            <a:endParaRPr lang="en-US" sz="2400" dirty="0"/>
          </a:p>
          <a:p>
            <a:pPr marL="971550" lvl="1" indent="-514350">
              <a:buFont typeface="+mj-lt"/>
              <a:buAutoNum type="alphaLcParenR"/>
              <a:defRPr/>
            </a:pPr>
            <a:r>
              <a:rPr lang="fr-CA" dirty="0" smtClean="0"/>
              <a:t>Maintien.</a:t>
            </a:r>
            <a:endParaRPr lang="en-US" sz="2400" dirty="0"/>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Title 1"/>
          <p:cNvSpPr>
            <a:spLocks noGrp="1"/>
          </p:cNvSpPr>
          <p:nvPr>
            <p:ph type="title"/>
            <p:custDataLst>
              <p:tags r:id="rId1"/>
            </p:custDataLst>
          </p:nvPr>
        </p:nvSpPr>
        <p:spPr/>
        <p:txBody>
          <a:bodyPr/>
          <a:lstStyle/>
          <a:p>
            <a:pPr>
              <a:lnSpc>
                <a:spcPts val="4575"/>
              </a:lnSpc>
            </a:pPr>
            <a:r>
              <a:rPr lang="fr-CA" sz="3600" smtClean="0"/>
              <a:t>Leçon 4 : Évaluation des acquis (suite)</a:t>
            </a:r>
            <a:endParaRPr lang="en-US" sz="3600" smtClean="0"/>
          </a:p>
        </p:txBody>
      </p:sp>
      <p:sp>
        <p:nvSpPr>
          <p:cNvPr id="3" name="Content Placeholder 2"/>
          <p:cNvSpPr>
            <a:spLocks noGrp="1"/>
          </p:cNvSpPr>
          <p:nvPr>
            <p:ph idx="1"/>
            <p:custDataLst>
              <p:tags r:id="rId2"/>
            </p:custDataLst>
          </p:nvPr>
        </p:nvSpPr>
        <p:spPr/>
        <p:txBody>
          <a:bodyPr rtlCol="0">
            <a:normAutofit fontScale="92500" lnSpcReduction="20000"/>
          </a:bodyPr>
          <a:lstStyle/>
          <a:p>
            <a:pPr marL="514350" indent="-514350">
              <a:buFont typeface="+mj-lt"/>
              <a:buAutoNum type="arabicPeriod" startAt="2"/>
              <a:defRPr/>
            </a:pPr>
            <a:r>
              <a:rPr lang="fr-CA" dirty="0"/>
              <a:t>La personne à </a:t>
            </a:r>
            <a:r>
              <a:rPr lang="fr-CA" dirty="0" smtClean="0"/>
              <a:t>l’étape </a:t>
            </a:r>
            <a:r>
              <a:rPr lang="fr-CA" dirty="0"/>
              <a:t>_________ est consciente de son problème de santé et réfléchit à la possibilité de changer. </a:t>
            </a:r>
            <a:r>
              <a:rPr lang="fr-CA" dirty="0" smtClean="0"/>
              <a:t>En </a:t>
            </a:r>
            <a:r>
              <a:rPr lang="fr-CA" dirty="0"/>
              <a:t>tant qu’agent de changement, vous devez essayer d’améliorer sa confiance en elle et </a:t>
            </a:r>
            <a:r>
              <a:rPr lang="fr-CA" dirty="0" smtClean="0"/>
              <a:t>cerner les </a:t>
            </a:r>
            <a:r>
              <a:rPr lang="fr-CA" dirty="0"/>
              <a:t>comportements problématiques et les obstacles au changement.</a:t>
            </a:r>
            <a:endParaRPr lang="en-US" sz="2800" dirty="0"/>
          </a:p>
          <a:p>
            <a:pPr marL="971550" lvl="1" indent="-514350">
              <a:buFont typeface="+mj-lt"/>
              <a:buAutoNum type="alphaLcParenR"/>
              <a:defRPr/>
            </a:pPr>
            <a:r>
              <a:rPr lang="fr-CA" dirty="0" smtClean="0"/>
              <a:t>Inconscience.</a:t>
            </a:r>
            <a:endParaRPr lang="en-US" sz="2400" dirty="0"/>
          </a:p>
          <a:p>
            <a:pPr marL="971550" lvl="1" indent="-514350">
              <a:buFont typeface="+mj-lt"/>
              <a:buAutoNum type="alphaLcParenR"/>
              <a:defRPr/>
            </a:pPr>
            <a:r>
              <a:rPr lang="fr-CA" dirty="0" smtClean="0"/>
              <a:t>Acceptation.</a:t>
            </a:r>
            <a:endParaRPr lang="en-US" sz="2400" dirty="0"/>
          </a:p>
          <a:p>
            <a:pPr marL="971550" lvl="1" indent="-514350">
              <a:buFont typeface="+mj-lt"/>
              <a:buAutoNum type="alphaLcParenR"/>
              <a:defRPr/>
            </a:pPr>
            <a:r>
              <a:rPr lang="fr-CA" dirty="0" smtClean="0"/>
              <a:t>Préparation.</a:t>
            </a:r>
            <a:endParaRPr lang="en-US" sz="2400" dirty="0"/>
          </a:p>
          <a:p>
            <a:pPr marL="971550" lvl="1" indent="-514350">
              <a:buFont typeface="+mj-lt"/>
              <a:buAutoNum type="alphaLcParenR"/>
              <a:defRPr/>
            </a:pPr>
            <a:r>
              <a:rPr lang="fr-CA" dirty="0" smtClean="0"/>
              <a:t>Action.</a:t>
            </a:r>
            <a:endParaRPr lang="en-US" sz="2400" dirty="0"/>
          </a:p>
          <a:p>
            <a:pPr marL="971550" lvl="1" indent="-514350">
              <a:buFont typeface="+mj-lt"/>
              <a:buAutoNum type="alphaLcParenR"/>
              <a:defRPr/>
            </a:pPr>
            <a:r>
              <a:rPr lang="fr-CA" dirty="0" smtClean="0"/>
              <a:t>Maintien.</a:t>
            </a:r>
            <a:endParaRPr lang="en-US" sz="2400" dirty="0"/>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Title 1"/>
          <p:cNvSpPr>
            <a:spLocks noGrp="1"/>
          </p:cNvSpPr>
          <p:nvPr>
            <p:ph type="title"/>
            <p:custDataLst>
              <p:tags r:id="rId1"/>
            </p:custDataLst>
          </p:nvPr>
        </p:nvSpPr>
        <p:spPr/>
        <p:txBody>
          <a:bodyPr/>
          <a:lstStyle/>
          <a:p>
            <a:pPr>
              <a:lnSpc>
                <a:spcPts val="4575"/>
              </a:lnSpc>
            </a:pPr>
            <a:r>
              <a:rPr lang="fr-CA" sz="3600" smtClean="0"/>
              <a:t>Leçon 4 : Évaluation des acquis (suite)</a:t>
            </a:r>
            <a:endParaRPr lang="en-US" sz="3600" smtClean="0"/>
          </a:p>
        </p:txBody>
      </p:sp>
      <p:sp>
        <p:nvSpPr>
          <p:cNvPr id="3" name="Content Placeholder 2"/>
          <p:cNvSpPr>
            <a:spLocks noGrp="1"/>
          </p:cNvSpPr>
          <p:nvPr>
            <p:ph idx="1"/>
            <p:custDataLst>
              <p:tags r:id="rId2"/>
            </p:custDataLst>
          </p:nvPr>
        </p:nvSpPr>
        <p:spPr/>
        <p:txBody>
          <a:bodyPr rtlCol="0">
            <a:normAutofit/>
          </a:bodyPr>
          <a:lstStyle/>
          <a:p>
            <a:pPr marL="514350" indent="-514350">
              <a:buFont typeface="+mj-lt"/>
              <a:buAutoNum type="arabicPeriod" startAt="3"/>
              <a:defRPr/>
            </a:pPr>
            <a:r>
              <a:rPr lang="fr-CA" dirty="0"/>
              <a:t>Parmi les éléments suivants, lequel est probablement </a:t>
            </a:r>
            <a:r>
              <a:rPr lang="fr-CA" b="1" dirty="0"/>
              <a:t>le moins</a:t>
            </a:r>
            <a:r>
              <a:rPr lang="fr-CA" dirty="0"/>
              <a:t> important pour une autogestion efficace </a:t>
            </a:r>
            <a:r>
              <a:rPr lang="fr-CA" dirty="0" smtClean="0"/>
              <a:t>du comportement?</a:t>
            </a:r>
            <a:endParaRPr lang="en-US" sz="2800" dirty="0"/>
          </a:p>
          <a:p>
            <a:pPr marL="971550" lvl="1" indent="-514350">
              <a:buFont typeface="+mj-lt"/>
              <a:buAutoNum type="alphaLcParenR"/>
              <a:defRPr/>
            </a:pPr>
            <a:r>
              <a:rPr lang="fr-CA" dirty="0"/>
              <a:t>Évaluation objective de la </a:t>
            </a:r>
            <a:r>
              <a:rPr lang="fr-CA" dirty="0" smtClean="0"/>
              <a:t>performance.</a:t>
            </a:r>
            <a:endParaRPr lang="en-US" sz="2400" dirty="0"/>
          </a:p>
          <a:p>
            <a:pPr marL="971550" lvl="1" indent="-514350">
              <a:buFont typeface="+mj-lt"/>
              <a:buAutoNum type="alphaLcParenR"/>
              <a:defRPr/>
            </a:pPr>
            <a:r>
              <a:rPr lang="fr-CA" dirty="0"/>
              <a:t>Définition </a:t>
            </a:r>
            <a:r>
              <a:rPr lang="fr-CA" dirty="0" smtClean="0"/>
              <a:t>d’objectifs.</a:t>
            </a:r>
            <a:endParaRPr lang="en-US" sz="2400" dirty="0"/>
          </a:p>
          <a:p>
            <a:pPr marL="971550" lvl="1" indent="-514350">
              <a:buFont typeface="+mj-lt"/>
              <a:buAutoNum type="alphaLcParenR"/>
              <a:defRPr/>
            </a:pPr>
            <a:r>
              <a:rPr lang="fr-CA" dirty="0" err="1" smtClean="0"/>
              <a:t>Autosurveillance</a:t>
            </a:r>
            <a:r>
              <a:rPr lang="fr-CA" dirty="0" smtClean="0"/>
              <a:t> </a:t>
            </a:r>
            <a:r>
              <a:rPr lang="fr-CA" dirty="0"/>
              <a:t>pour analyser les </a:t>
            </a:r>
            <a:r>
              <a:rPr lang="fr-CA" dirty="0" smtClean="0"/>
              <a:t>progrès.</a:t>
            </a:r>
            <a:endParaRPr lang="en-US" sz="2400" dirty="0"/>
          </a:p>
          <a:p>
            <a:pPr marL="971550" lvl="1" indent="-514350">
              <a:buFont typeface="+mj-lt"/>
              <a:buAutoNum type="alphaLcParenR"/>
              <a:defRPr/>
            </a:pPr>
            <a:r>
              <a:rPr lang="fr-CA" dirty="0"/>
              <a:t>Récompenses financières.</a:t>
            </a:r>
            <a:endParaRPr lang="en-US" sz="2400" dirty="0"/>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Title 1"/>
          <p:cNvSpPr>
            <a:spLocks noGrp="1"/>
          </p:cNvSpPr>
          <p:nvPr>
            <p:ph type="title"/>
            <p:custDataLst>
              <p:tags r:id="rId1"/>
            </p:custDataLst>
          </p:nvPr>
        </p:nvSpPr>
        <p:spPr/>
        <p:txBody>
          <a:bodyPr/>
          <a:lstStyle/>
          <a:p>
            <a:pPr>
              <a:lnSpc>
                <a:spcPts val="4575"/>
              </a:lnSpc>
            </a:pPr>
            <a:r>
              <a:rPr lang="fr-CA" sz="3600" smtClean="0"/>
              <a:t>Leçon 4 : Évaluation des acquis (suite)</a:t>
            </a:r>
            <a:endParaRPr lang="en-US" sz="3600" smtClean="0"/>
          </a:p>
        </p:txBody>
      </p:sp>
      <p:sp>
        <p:nvSpPr>
          <p:cNvPr id="3" name="Content Placeholder 2"/>
          <p:cNvSpPr>
            <a:spLocks noGrp="1"/>
          </p:cNvSpPr>
          <p:nvPr>
            <p:ph idx="1"/>
            <p:custDataLst>
              <p:tags r:id="rId2"/>
            </p:custDataLst>
          </p:nvPr>
        </p:nvSpPr>
        <p:spPr/>
        <p:txBody>
          <a:bodyPr rtlCol="0">
            <a:normAutofit/>
          </a:bodyPr>
          <a:lstStyle/>
          <a:p>
            <a:pPr marL="514350" indent="-514350">
              <a:buFont typeface="+mj-lt"/>
              <a:buAutoNum type="arabicPeriod" startAt="4"/>
              <a:defRPr/>
            </a:pPr>
            <a:r>
              <a:rPr lang="fr-CA" dirty="0" smtClean="0"/>
              <a:t>Quelle caractéristique d’un objectif fonctionnel est </a:t>
            </a:r>
            <a:r>
              <a:rPr lang="fr-CA" b="1" dirty="0"/>
              <a:t>mal</a:t>
            </a:r>
            <a:r>
              <a:rPr lang="fr-CA" dirty="0"/>
              <a:t> </a:t>
            </a:r>
            <a:r>
              <a:rPr lang="fr-CA" dirty="0" smtClean="0"/>
              <a:t>nommée?</a:t>
            </a:r>
            <a:endParaRPr lang="en-US" sz="2800" dirty="0"/>
          </a:p>
          <a:p>
            <a:pPr marL="971550" lvl="1" indent="-514350">
              <a:buFont typeface="+mj-lt"/>
              <a:buAutoNum type="alphaLcParenR"/>
              <a:defRPr/>
            </a:pPr>
            <a:r>
              <a:rPr lang="fr-CA" dirty="0" smtClean="0"/>
              <a:t>Social.</a:t>
            </a:r>
            <a:endParaRPr lang="en-US" sz="2400" dirty="0"/>
          </a:p>
          <a:p>
            <a:pPr marL="971550" lvl="1" indent="-514350">
              <a:buFont typeface="+mj-lt"/>
              <a:buAutoNum type="alphaLcParenR"/>
              <a:defRPr/>
            </a:pPr>
            <a:r>
              <a:rPr lang="fr-CA" dirty="0" smtClean="0"/>
              <a:t>Motivant.</a:t>
            </a:r>
            <a:endParaRPr lang="en-US" sz="2400" dirty="0"/>
          </a:p>
          <a:p>
            <a:pPr marL="971550" lvl="1" indent="-514350">
              <a:buFont typeface="+mj-lt"/>
              <a:buAutoNum type="alphaLcParenR"/>
              <a:defRPr/>
            </a:pPr>
            <a:r>
              <a:rPr lang="fr-CA" dirty="0" smtClean="0"/>
              <a:t>Accessible.</a:t>
            </a:r>
            <a:endParaRPr lang="en-US" sz="2400" dirty="0"/>
          </a:p>
          <a:p>
            <a:pPr marL="971550" lvl="1" indent="-514350">
              <a:buFont typeface="+mj-lt"/>
              <a:buAutoNum type="alphaLcParenR"/>
              <a:defRPr/>
            </a:pPr>
            <a:r>
              <a:rPr lang="fr-CA" dirty="0" smtClean="0"/>
              <a:t>Réaliste.</a:t>
            </a:r>
            <a:endParaRPr lang="en-US" sz="2400" dirty="0"/>
          </a:p>
          <a:p>
            <a:pPr marL="971550" lvl="1" indent="-514350">
              <a:buFont typeface="+mj-lt"/>
              <a:buAutoNum type="alphaLcParenR"/>
              <a:defRPr/>
            </a:pPr>
            <a:r>
              <a:rPr lang="fr-CA" dirty="0" smtClean="0"/>
              <a:t>Traçable.</a:t>
            </a:r>
            <a:endParaRPr lang="en-US" sz="2400" dirty="0"/>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title"/>
            <p:custDataLst>
              <p:tags r:id="rId1"/>
            </p:custDataLst>
          </p:nvPr>
        </p:nvSpPr>
        <p:spPr/>
        <p:txBody>
          <a:bodyPr/>
          <a:lstStyle/>
          <a:p>
            <a:pPr>
              <a:lnSpc>
                <a:spcPts val="4575"/>
              </a:lnSpc>
            </a:pPr>
            <a:r>
              <a:rPr lang="fr-CA" sz="3600" smtClean="0"/>
              <a:t>Leçon 4 : Évaluation des acquis (suite)</a:t>
            </a:r>
            <a:endParaRPr lang="en-US" sz="3600" smtClean="0"/>
          </a:p>
        </p:txBody>
      </p:sp>
      <p:sp>
        <p:nvSpPr>
          <p:cNvPr id="3" name="Content Placeholder 2"/>
          <p:cNvSpPr>
            <a:spLocks noGrp="1"/>
          </p:cNvSpPr>
          <p:nvPr>
            <p:ph idx="1"/>
            <p:custDataLst>
              <p:tags r:id="rId2"/>
            </p:custDataLst>
          </p:nvPr>
        </p:nvSpPr>
        <p:spPr/>
        <p:txBody>
          <a:bodyPr rtlCol="0">
            <a:normAutofit fontScale="92500" lnSpcReduction="10000"/>
          </a:bodyPr>
          <a:lstStyle/>
          <a:p>
            <a:pPr marL="514350" indent="-514350">
              <a:buFont typeface="+mj-lt"/>
              <a:buAutoNum type="arabicPeriod" startAt="5"/>
              <a:defRPr/>
            </a:pPr>
            <a:r>
              <a:rPr lang="fr-CA" dirty="0"/>
              <a:t>Parmi les caractéristiques suivantes, laquelle n’est </a:t>
            </a:r>
            <a:r>
              <a:rPr lang="fr-CA" b="1" dirty="0"/>
              <a:t>PAS</a:t>
            </a:r>
            <a:r>
              <a:rPr lang="fr-CA" dirty="0"/>
              <a:t> </a:t>
            </a:r>
            <a:r>
              <a:rPr lang="fr-CA" dirty="0" smtClean="0"/>
              <a:t>typique </a:t>
            </a:r>
            <a:r>
              <a:rPr lang="fr-CA" dirty="0"/>
              <a:t>des participants adultes?</a:t>
            </a:r>
            <a:endParaRPr lang="en-US" sz="2800" dirty="0"/>
          </a:p>
          <a:p>
            <a:pPr marL="971550" lvl="1" indent="-514350">
              <a:buFont typeface="+mj-lt"/>
              <a:buAutoNum type="alphaLcParenR"/>
              <a:defRPr/>
            </a:pPr>
            <a:r>
              <a:rPr lang="fr-CA" dirty="0" smtClean="0"/>
              <a:t>Ils sont autonomes.</a:t>
            </a:r>
            <a:endParaRPr lang="en-US" sz="2400" dirty="0"/>
          </a:p>
          <a:p>
            <a:pPr marL="971550" lvl="1" indent="-514350">
              <a:buFont typeface="+mj-lt"/>
              <a:buAutoNum type="alphaLcParenR"/>
              <a:defRPr/>
            </a:pPr>
            <a:r>
              <a:rPr lang="fr-CA" dirty="0" smtClean="0"/>
              <a:t>Ils aiment </a:t>
            </a:r>
            <a:r>
              <a:rPr lang="fr-CA" dirty="0"/>
              <a:t>savoir pourquoi ils ont besoin </a:t>
            </a:r>
            <a:r>
              <a:rPr lang="fr-CA" dirty="0" smtClean="0"/>
              <a:t>d’apprendre.</a:t>
            </a:r>
            <a:endParaRPr lang="en-US" sz="2400" dirty="0"/>
          </a:p>
          <a:p>
            <a:pPr marL="971550" lvl="1" indent="-514350">
              <a:buFont typeface="+mj-lt"/>
              <a:buAutoNum type="alphaLcParenR"/>
              <a:defRPr/>
            </a:pPr>
            <a:r>
              <a:rPr lang="fr-CA" dirty="0" smtClean="0"/>
              <a:t>Ils préfèrent </a:t>
            </a:r>
            <a:r>
              <a:rPr lang="fr-CA" dirty="0"/>
              <a:t>un environnement de confiance et de respect </a:t>
            </a:r>
            <a:r>
              <a:rPr lang="fr-CA" dirty="0" smtClean="0"/>
              <a:t>mutuels.</a:t>
            </a:r>
            <a:endParaRPr lang="en-US" sz="2400" dirty="0"/>
          </a:p>
          <a:p>
            <a:pPr marL="971550" lvl="1" indent="-514350">
              <a:buFont typeface="+mj-lt"/>
              <a:buAutoNum type="alphaLcParenR"/>
              <a:defRPr/>
            </a:pPr>
            <a:r>
              <a:rPr lang="fr-CA" dirty="0" smtClean="0"/>
              <a:t>Ils apprennent </a:t>
            </a:r>
            <a:r>
              <a:rPr lang="fr-CA" dirty="0"/>
              <a:t>par </a:t>
            </a:r>
            <a:r>
              <a:rPr lang="fr-CA" dirty="0" smtClean="0"/>
              <a:t>l’expérience.</a:t>
            </a:r>
            <a:endParaRPr lang="en-US" sz="2400" dirty="0"/>
          </a:p>
          <a:p>
            <a:pPr marL="971550" lvl="1" indent="-514350">
              <a:buFont typeface="+mj-lt"/>
              <a:buAutoNum type="alphaLcParenR"/>
              <a:defRPr/>
            </a:pPr>
            <a:r>
              <a:rPr lang="fr-CA" dirty="0" smtClean="0"/>
              <a:t>Ils préfèrent </a:t>
            </a:r>
            <a:r>
              <a:rPr lang="fr-CA" dirty="0"/>
              <a:t>une participation passive plutôt qu’active.</a:t>
            </a:r>
            <a:endParaRPr lang="en-US" sz="2400"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4354" name="Title 4"/>
          <p:cNvSpPr>
            <a:spLocks noGrp="1"/>
          </p:cNvSpPr>
          <p:nvPr>
            <p:ph type="ctrTitle"/>
            <p:custDataLst>
              <p:tags r:id="rId1"/>
            </p:custDataLst>
          </p:nvPr>
        </p:nvSpPr>
        <p:spPr>
          <a:solidFill>
            <a:srgbClr val="C00000">
              <a:alpha val="59999"/>
            </a:srgbClr>
          </a:solidFill>
          <a:ln w="9525" cmpd="sng"/>
        </p:spPr>
        <p:txBody>
          <a:bodyPr/>
          <a:lstStyle/>
          <a:p>
            <a:pPr eaLnBrk="1" hangingPunct="1"/>
            <a:r>
              <a:rPr lang="fr-CA" smtClean="0"/>
              <a:t>Conclusion : Bilan et résumé</a:t>
            </a:r>
            <a:endParaRPr lang="en-US" sz="4800" b="1" smtClean="0">
              <a:solidFill>
                <a:srgbClr val="006600"/>
              </a:solidFill>
            </a:endParaRP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a:defRPr/>
            </a:pPr>
            <a:r>
              <a:rPr lang="fr-CA" sz="4800" dirty="0"/>
              <a:t>Les </a:t>
            </a:r>
            <a:r>
              <a:rPr lang="fr-CA" sz="4800" dirty="0" smtClean="0"/>
              <a:t>défis de l’enseignement du PGF (</a:t>
            </a:r>
            <a:r>
              <a:rPr lang="fr-CA" sz="4800" dirty="0"/>
              <a:t>1 </a:t>
            </a:r>
            <a:r>
              <a:rPr lang="fr-CA" sz="4800" dirty="0" smtClean="0"/>
              <a:t>de </a:t>
            </a:r>
            <a:r>
              <a:rPr lang="fr-CA" sz="4800" dirty="0"/>
              <a:t>2)</a:t>
            </a:r>
            <a:endParaRPr lang="en-US" sz="4800" dirty="0"/>
          </a:p>
        </p:txBody>
      </p:sp>
      <p:sp>
        <p:nvSpPr>
          <p:cNvPr id="486402" name="Content Placeholder 2"/>
          <p:cNvSpPr>
            <a:spLocks noGrp="1"/>
          </p:cNvSpPr>
          <p:nvPr>
            <p:ph idx="1"/>
            <p:custDataLst>
              <p:tags r:id="rId2"/>
            </p:custDataLst>
          </p:nvPr>
        </p:nvSpPr>
        <p:spPr>
          <a:xfrm>
            <a:off x="457200" y="1600200"/>
            <a:ext cx="5410200" cy="4419600"/>
          </a:xfrm>
        </p:spPr>
        <p:txBody>
          <a:bodyPr/>
          <a:lstStyle/>
          <a:p>
            <a:r>
              <a:rPr lang="fr-CA" sz="2400" dirty="0" smtClean="0"/>
              <a:t>Devenir un expert de la fatigue, de la vigilance, du bien-être et de la performance des conducteurs.</a:t>
            </a:r>
            <a:endParaRPr lang="en-US" sz="2400" dirty="0" smtClean="0"/>
          </a:p>
          <a:p>
            <a:r>
              <a:rPr lang="fr-CA" sz="2400" dirty="0" smtClean="0"/>
              <a:t>Être un modèle.</a:t>
            </a:r>
            <a:endParaRPr lang="en-US" sz="2400" dirty="0" smtClean="0"/>
          </a:p>
          <a:p>
            <a:r>
              <a:rPr lang="fr-CA" sz="2400" dirty="0" smtClean="0"/>
              <a:t>Comprendre la structure et les objectifs  du PGF.</a:t>
            </a:r>
            <a:endParaRPr lang="en-US" sz="2400" dirty="0" smtClean="0"/>
          </a:p>
          <a:p>
            <a:r>
              <a:rPr lang="fr-CA" sz="2400" dirty="0" smtClean="0"/>
              <a:t>Perfectionner ses compétences en enseignement :</a:t>
            </a:r>
            <a:endParaRPr lang="en-US" sz="2400" dirty="0" smtClean="0"/>
          </a:p>
          <a:p>
            <a:pPr lvl="1"/>
            <a:r>
              <a:rPr lang="fr-CA" sz="1900" dirty="0" smtClean="0"/>
              <a:t>Présentation.</a:t>
            </a:r>
            <a:endParaRPr lang="en-US" sz="1900" dirty="0" smtClean="0"/>
          </a:p>
          <a:p>
            <a:pPr lvl="1"/>
            <a:r>
              <a:rPr lang="fr-CA" sz="1900" dirty="0" smtClean="0"/>
              <a:t>Interaction avec les participants.</a:t>
            </a:r>
            <a:endParaRPr lang="en-US" sz="1900" dirty="0" smtClean="0"/>
          </a:p>
          <a:p>
            <a:pPr lvl="1"/>
            <a:r>
              <a:rPr lang="fr-CA" sz="1900" dirty="0" smtClean="0"/>
              <a:t>Application des normes et responsabilisation de l’apprenant vis-à-vis de son apprentissage.</a:t>
            </a:r>
            <a:endParaRPr lang="en-US" sz="1900" dirty="0" smtClean="0"/>
          </a:p>
        </p:txBody>
      </p:sp>
      <p:pic>
        <p:nvPicPr>
          <p:cNvPr id="486403" name="Picture 2"/>
          <p:cNvPicPr>
            <a:picLocks noChangeAspect="1" noChangeArrowheads="1"/>
          </p:cNvPicPr>
          <p:nvPr>
            <p:custDataLst>
              <p:tags r:id="rId3"/>
            </p:custDataLst>
          </p:nvPr>
        </p:nvPicPr>
        <p:blipFill>
          <a:blip r:embed="rId6" cstate="print"/>
          <a:srcRect/>
          <a:stretch>
            <a:fillRect/>
          </a:stretch>
        </p:blipFill>
        <p:spPr bwMode="auto">
          <a:xfrm>
            <a:off x="5715000" y="2887663"/>
            <a:ext cx="3240088" cy="212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Title 1"/>
          <p:cNvSpPr>
            <a:spLocks noGrp="1"/>
          </p:cNvSpPr>
          <p:nvPr>
            <p:ph type="title"/>
            <p:custDataLst>
              <p:tags r:id="rId1"/>
            </p:custDataLst>
          </p:nvPr>
        </p:nvSpPr>
        <p:spPr/>
        <p:txBody>
          <a:bodyPr/>
          <a:lstStyle/>
          <a:p>
            <a:pPr>
              <a:lnSpc>
                <a:spcPts val="4575"/>
              </a:lnSpc>
            </a:pPr>
            <a:r>
              <a:rPr lang="fr-CA" smtClean="0"/>
              <a:t>Les défis de l’enseignement du PGF </a:t>
            </a:r>
            <a:br>
              <a:rPr lang="fr-CA" smtClean="0"/>
            </a:br>
            <a:r>
              <a:rPr lang="fr-CA" smtClean="0"/>
              <a:t>(2 de 2)</a:t>
            </a:r>
            <a:endParaRPr lang="en-US" smtClean="0"/>
          </a:p>
        </p:txBody>
      </p:sp>
      <p:sp>
        <p:nvSpPr>
          <p:cNvPr id="259075" name="Content Placeholder 2"/>
          <p:cNvSpPr txBox="1">
            <a:spLocks/>
          </p:cNvSpPr>
          <p:nvPr>
            <p:custDataLst>
              <p:tags r:id="rId2"/>
            </p:custDataLst>
          </p:nvPr>
        </p:nvSpPr>
        <p:spPr bwMode="auto">
          <a:xfrm>
            <a:off x="457200" y="1524000"/>
            <a:ext cx="5562600" cy="5562600"/>
          </a:xfrm>
          <a:prstGeom prst="rect">
            <a:avLst/>
          </a:prstGeom>
          <a:noFill/>
          <a:ln>
            <a:noFill/>
          </a:ln>
          <a:extLst>
            <a:ext uri="{909E8E84-426E-40DD-AFC4-6F175D3DCCD1}"/>
            <a:ext uri="{91240B29-F687-4F45-9708-019B960494DF}"/>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buFont typeface="Arial" pitchFamily="34" charset="0"/>
              <a:buChar char="•"/>
              <a:defRPr/>
            </a:pPr>
            <a:r>
              <a:rPr lang="fr-CA" sz="2800" dirty="0">
                <a:latin typeface="+mn-lt"/>
              </a:rPr>
              <a:t>Devenir animateur de formation </a:t>
            </a:r>
            <a:r>
              <a:rPr lang="fr-CA" sz="2800" dirty="0" smtClean="0">
                <a:latin typeface="+mn-lt"/>
              </a:rPr>
              <a:t>Web :</a:t>
            </a:r>
            <a:endParaRPr lang="en-US" sz="2800" dirty="0" smtClean="0">
              <a:latin typeface="+mn-lt"/>
            </a:endParaRPr>
          </a:p>
          <a:p>
            <a:pPr marL="857250" lvl="1" indent="-457200">
              <a:buFont typeface="Calibri" pitchFamily="34" charset="0"/>
              <a:buChar char="─"/>
              <a:defRPr/>
            </a:pPr>
            <a:r>
              <a:rPr lang="fr-CA" sz="2600" dirty="0" smtClean="0">
                <a:latin typeface="+mn-lt"/>
              </a:rPr>
              <a:t>Coordination </a:t>
            </a:r>
            <a:r>
              <a:rPr lang="fr-CA" sz="2600" dirty="0">
                <a:latin typeface="+mn-lt"/>
              </a:rPr>
              <a:t>et </a:t>
            </a:r>
            <a:r>
              <a:rPr lang="fr-CA" sz="2600" dirty="0" smtClean="0">
                <a:latin typeface="+mn-lt"/>
              </a:rPr>
              <a:t>planification.</a:t>
            </a:r>
            <a:endParaRPr lang="en-US" sz="2600" dirty="0" smtClean="0">
              <a:latin typeface="+mn-lt"/>
            </a:endParaRPr>
          </a:p>
          <a:p>
            <a:pPr marL="857250" lvl="1" indent="-457200">
              <a:buFont typeface="Calibri" pitchFamily="34" charset="0"/>
              <a:buChar char="─"/>
              <a:defRPr/>
            </a:pPr>
            <a:r>
              <a:rPr lang="fr-CA" sz="2600" dirty="0" smtClean="0">
                <a:latin typeface="+mn-lt"/>
              </a:rPr>
              <a:t>Compétences en informatique.</a:t>
            </a:r>
            <a:endParaRPr lang="en-US" sz="2600" dirty="0" smtClean="0">
              <a:latin typeface="+mn-lt"/>
            </a:endParaRPr>
          </a:p>
          <a:p>
            <a:pPr marL="857250" lvl="1" indent="-457200">
              <a:buFont typeface="Calibri" pitchFamily="34" charset="0"/>
              <a:buChar char="─"/>
              <a:defRPr/>
            </a:pPr>
            <a:r>
              <a:rPr lang="fr-CA" sz="2600" dirty="0" smtClean="0">
                <a:latin typeface="+mn-lt"/>
              </a:rPr>
              <a:t>Surveillance des progrès.</a:t>
            </a:r>
          </a:p>
          <a:p>
            <a:pPr marL="857250" lvl="1" indent="-457200">
              <a:buFont typeface="Calibri" pitchFamily="34" charset="0"/>
              <a:buChar char="─"/>
              <a:defRPr/>
            </a:pPr>
            <a:r>
              <a:rPr lang="fr-CA" sz="2600" dirty="0" smtClean="0">
                <a:latin typeface="+mn-lt"/>
              </a:rPr>
              <a:t>Résolution </a:t>
            </a:r>
            <a:r>
              <a:rPr lang="fr-CA" sz="2600" dirty="0">
                <a:latin typeface="+mn-lt"/>
              </a:rPr>
              <a:t>des </a:t>
            </a:r>
            <a:r>
              <a:rPr lang="fr-CA" sz="2600" dirty="0" smtClean="0">
                <a:latin typeface="+mn-lt"/>
              </a:rPr>
              <a:t>problèmes.</a:t>
            </a:r>
            <a:endParaRPr lang="en-US" sz="2600" dirty="0">
              <a:latin typeface="+mn-lt"/>
            </a:endParaRPr>
          </a:p>
          <a:p>
            <a:pPr marL="457200" indent="-457200">
              <a:buFont typeface="Arial" pitchFamily="34" charset="0"/>
              <a:buChar char="•"/>
              <a:defRPr/>
            </a:pPr>
            <a:r>
              <a:rPr lang="fr-CA" sz="2800" dirty="0">
                <a:latin typeface="+mn-lt"/>
              </a:rPr>
              <a:t>Être un agent de changement </a:t>
            </a:r>
            <a:r>
              <a:rPr lang="fr-CA" sz="2800" dirty="0" smtClean="0">
                <a:latin typeface="+mn-lt"/>
              </a:rPr>
              <a:t>dans </a:t>
            </a:r>
            <a:r>
              <a:rPr lang="fr-CA" sz="2800" dirty="0">
                <a:latin typeface="+mn-lt"/>
              </a:rPr>
              <a:t>la vie des </a:t>
            </a:r>
            <a:r>
              <a:rPr lang="fr-CA" sz="2800" dirty="0" smtClean="0">
                <a:latin typeface="+mn-lt"/>
              </a:rPr>
              <a:t>gens.</a:t>
            </a:r>
            <a:endParaRPr lang="en-US" sz="2800" dirty="0">
              <a:latin typeface="+mn-lt"/>
            </a:endParaRPr>
          </a:p>
          <a:p>
            <a:pPr marL="457200" indent="-457200">
              <a:buFont typeface="Arial" pitchFamily="34" charset="0"/>
              <a:buChar char="•"/>
              <a:defRPr/>
            </a:pPr>
            <a:r>
              <a:rPr lang="fr-CA" sz="2800" dirty="0">
                <a:latin typeface="+mn-lt"/>
              </a:rPr>
              <a:t>Sauver des vies!</a:t>
            </a:r>
            <a:endParaRPr lang="en-US" sz="2800" dirty="0">
              <a:latin typeface="+mn-lt"/>
            </a:endParaRPr>
          </a:p>
        </p:txBody>
      </p:sp>
      <p:pic>
        <p:nvPicPr>
          <p:cNvPr id="488451" name="Picture 2"/>
          <p:cNvPicPr>
            <a:picLocks noChangeAspect="1" noChangeArrowheads="1"/>
          </p:cNvPicPr>
          <p:nvPr>
            <p:custDataLst>
              <p:tags r:id="rId3"/>
            </p:custDataLst>
          </p:nvPr>
        </p:nvPicPr>
        <p:blipFill>
          <a:blip r:embed="rId6" cstate="print"/>
          <a:srcRect/>
          <a:stretch>
            <a:fillRect/>
          </a:stretch>
        </p:blipFill>
        <p:spPr bwMode="auto">
          <a:xfrm>
            <a:off x="5791200" y="4038600"/>
            <a:ext cx="3057525" cy="2028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a:defRPr/>
            </a:pPr>
            <a:r>
              <a:rPr lang="fr-CA" sz="4800" dirty="0"/>
              <a:t>Révision : Termes et concepts </a:t>
            </a:r>
            <a:br>
              <a:rPr lang="fr-CA" sz="4800" dirty="0"/>
            </a:br>
            <a:r>
              <a:rPr lang="fr-CA" sz="4800" dirty="0"/>
              <a:t>clés liés à la formation</a:t>
            </a:r>
            <a:endParaRPr lang="en-US" sz="4800" dirty="0"/>
          </a:p>
        </p:txBody>
      </p:sp>
      <p:sp>
        <p:nvSpPr>
          <p:cNvPr id="490498" name="Content Placeholder 2"/>
          <p:cNvSpPr>
            <a:spLocks noGrp="1"/>
          </p:cNvSpPr>
          <p:nvPr>
            <p:ph idx="1"/>
            <p:custDataLst>
              <p:tags r:id="rId2"/>
            </p:custDataLst>
          </p:nvPr>
        </p:nvSpPr>
        <p:spPr/>
        <p:txBody>
          <a:bodyPr/>
          <a:lstStyle/>
          <a:p>
            <a:r>
              <a:rPr lang="fr-CA" sz="2400" dirty="0" smtClean="0"/>
              <a:t>Formation en classe</a:t>
            </a:r>
            <a:endParaRPr lang="en-US" sz="2400" dirty="0" smtClean="0"/>
          </a:p>
          <a:p>
            <a:r>
              <a:rPr lang="fr-CA" sz="2400" dirty="0" smtClean="0"/>
              <a:t>Formation Web</a:t>
            </a:r>
            <a:endParaRPr lang="en-US" sz="2400" dirty="0" smtClean="0"/>
          </a:p>
          <a:p>
            <a:r>
              <a:rPr lang="fr-CA" sz="2400" dirty="0" smtClean="0"/>
              <a:t>Buts et objectifs d’apprentissage</a:t>
            </a:r>
            <a:endParaRPr lang="en-US" sz="2400" dirty="0" smtClean="0"/>
          </a:p>
          <a:p>
            <a:r>
              <a:rPr lang="fr-CA" sz="2400" dirty="0" smtClean="0"/>
              <a:t>SCA </a:t>
            </a:r>
            <a:endParaRPr lang="en-US" sz="2400" dirty="0" smtClean="0"/>
          </a:p>
          <a:p>
            <a:r>
              <a:rPr lang="fr-CA" sz="2400" dirty="0" smtClean="0"/>
              <a:t>Particularités des participants adultes</a:t>
            </a:r>
            <a:endParaRPr lang="en-US" sz="2400" dirty="0" smtClean="0"/>
          </a:p>
          <a:p>
            <a:r>
              <a:rPr lang="fr-CA" sz="2400" dirty="0" smtClean="0"/>
              <a:t>Approche axée sur le participant</a:t>
            </a:r>
            <a:endParaRPr lang="en-US" sz="2400" dirty="0" smtClean="0"/>
          </a:p>
          <a:p>
            <a:r>
              <a:rPr lang="fr-CA" sz="2400" dirty="0" smtClean="0"/>
              <a:t>Principes didactiques : contexte, vues d’ensemble, découpage, espacement</a:t>
            </a:r>
            <a:endParaRPr lang="en-US" sz="2400" dirty="0" smtClean="0"/>
          </a:p>
          <a:p>
            <a:r>
              <a:rPr lang="fr-CA" sz="2400" dirty="0" smtClean="0"/>
              <a:t>Rétroaction</a:t>
            </a:r>
            <a:endParaRPr lang="en-US" sz="2400" dirty="0" smtClean="0"/>
          </a:p>
          <a:p>
            <a:r>
              <a:rPr lang="fr-CA" sz="2400" dirty="0" smtClean="0"/>
              <a:t>Autogestion du comportement</a:t>
            </a:r>
            <a:endParaRPr lang="en-US" sz="2400" dirty="0" smtClean="0"/>
          </a:p>
          <a:p>
            <a:r>
              <a:rPr lang="fr-CA" sz="2400" dirty="0" smtClean="0"/>
              <a:t>Établissement d’objectifs fonctionnels</a:t>
            </a:r>
            <a:endParaRPr lang="en-US" sz="2400" dirty="0" smtClean="0"/>
          </a:p>
        </p:txBody>
      </p:sp>
      <p:pic>
        <p:nvPicPr>
          <p:cNvPr id="490499" name="Picture 2"/>
          <p:cNvPicPr>
            <a:picLocks noChangeAspect="1" noChangeArrowheads="1"/>
          </p:cNvPicPr>
          <p:nvPr>
            <p:custDataLst>
              <p:tags r:id="rId3"/>
            </p:custDataLst>
          </p:nvPr>
        </p:nvPicPr>
        <p:blipFill>
          <a:blip r:embed="rId6" cstate="print"/>
          <a:srcRect/>
          <a:stretch>
            <a:fillRect/>
          </a:stretch>
        </p:blipFill>
        <p:spPr bwMode="auto">
          <a:xfrm>
            <a:off x="5715000" y="1543050"/>
            <a:ext cx="3059113" cy="253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custDataLst>
              <p:tags r:id="rId1"/>
            </p:custDataLst>
          </p:nvPr>
        </p:nvSpPr>
        <p:spPr/>
        <p:txBody>
          <a:bodyPr>
            <a:normAutofit fontScale="90000"/>
          </a:bodyPr>
          <a:lstStyle/>
          <a:p>
            <a:pPr>
              <a:lnSpc>
                <a:spcPts val="4575"/>
              </a:lnSpc>
              <a:defRPr/>
            </a:pPr>
            <a:r>
              <a:rPr lang="fr-CA" dirty="0"/>
              <a:t>Les étapes </a:t>
            </a:r>
            <a:r>
              <a:rPr lang="fr-CA" dirty="0" smtClean="0"/>
              <a:t>d’un changement de comportement</a:t>
            </a:r>
            <a:endParaRPr lang="en-US" dirty="0" smtClean="0"/>
          </a:p>
        </p:txBody>
      </p:sp>
      <p:sp>
        <p:nvSpPr>
          <p:cNvPr id="10" name="Rectangle 9"/>
          <p:cNvSpPr/>
          <p:nvPr>
            <p:custDataLst>
              <p:tags r:id="rId2"/>
            </p:custDataLst>
          </p:nvPr>
        </p:nvSpPr>
        <p:spPr bwMode="auto">
          <a:xfrm>
            <a:off x="6829425" y="3340100"/>
            <a:ext cx="1712913" cy="15001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5" name="Image 4" descr="Image3.png"/>
          <p:cNvPicPr>
            <a:picLocks noChangeAspect="1"/>
          </p:cNvPicPr>
          <p:nvPr/>
        </p:nvPicPr>
        <p:blipFill>
          <a:blip r:embed="rId5" cstate="print"/>
          <a:stretch>
            <a:fillRect/>
          </a:stretch>
        </p:blipFill>
        <p:spPr>
          <a:xfrm>
            <a:off x="1371600" y="1447800"/>
            <a:ext cx="6654674" cy="523052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74754" name="Title 1"/>
          <p:cNvSpPr>
            <a:spLocks noGrp="1"/>
          </p:cNvSpPr>
          <p:nvPr>
            <p:ph type="title"/>
            <p:custDataLst>
              <p:tags r:id="rId1"/>
            </p:custDataLst>
          </p:nvPr>
        </p:nvSpPr>
        <p:spPr/>
        <p:txBody>
          <a:bodyPr/>
          <a:lstStyle/>
          <a:p>
            <a:pPr>
              <a:lnSpc>
                <a:spcPts val="4575"/>
              </a:lnSpc>
            </a:pPr>
            <a:r>
              <a:rPr lang="fr-CA" sz="5400" smtClean="0"/>
              <a:t>Enseignement efficace </a:t>
            </a:r>
            <a:endParaRPr lang="en-US" sz="5400" smtClean="0"/>
          </a:p>
        </p:txBody>
      </p:sp>
      <p:sp>
        <p:nvSpPr>
          <p:cNvPr id="3" name="Content Placeholder 2"/>
          <p:cNvSpPr>
            <a:spLocks noGrp="1"/>
          </p:cNvSpPr>
          <p:nvPr>
            <p:ph idx="1"/>
            <p:custDataLst>
              <p:tags r:id="rId2"/>
            </p:custDataLst>
          </p:nvPr>
        </p:nvSpPr>
        <p:spPr/>
        <p:txBody>
          <a:bodyPr rtlCol="0">
            <a:normAutofit fontScale="77500" lnSpcReduction="20000"/>
          </a:bodyPr>
          <a:lstStyle/>
          <a:p>
            <a:pPr marL="0" indent="0">
              <a:buFont typeface="Arial" pitchFamily="34" charset="0"/>
              <a:buNone/>
              <a:defRPr/>
            </a:pPr>
            <a:r>
              <a:rPr lang="fr-CA" u="sng" dirty="0"/>
              <a:t>Sujets </a:t>
            </a:r>
            <a:r>
              <a:rPr lang="fr-CA" u="sng" dirty="0" smtClean="0"/>
              <a:t>:</a:t>
            </a:r>
            <a:r>
              <a:rPr lang="fr-CA" dirty="0" smtClean="0"/>
              <a:t> </a:t>
            </a:r>
            <a:endParaRPr lang="en-US" dirty="0"/>
          </a:p>
          <a:p>
            <a:pPr marL="0" indent="0">
              <a:buFont typeface="Arial" pitchFamily="34" charset="0"/>
              <a:buNone/>
              <a:defRPr/>
            </a:pPr>
            <a:endParaRPr lang="fr-CA" dirty="0" smtClean="0"/>
          </a:p>
          <a:p>
            <a:pPr>
              <a:buFont typeface="Arial" pitchFamily="34" charset="0"/>
              <a:buChar char="•"/>
              <a:defRPr/>
            </a:pPr>
            <a:r>
              <a:rPr lang="fr-CA" dirty="0" smtClean="0"/>
              <a:t>Qu’est-ce </a:t>
            </a:r>
            <a:r>
              <a:rPr lang="fr-CA" dirty="0"/>
              <a:t>que l’apprentissage?</a:t>
            </a:r>
            <a:endParaRPr lang="en-US" dirty="0"/>
          </a:p>
          <a:p>
            <a:pPr>
              <a:buFont typeface="Arial" pitchFamily="34" charset="0"/>
              <a:buChar char="•"/>
              <a:defRPr/>
            </a:pPr>
            <a:r>
              <a:rPr lang="fr-CA" dirty="0"/>
              <a:t>Caractéristiques des </a:t>
            </a:r>
            <a:r>
              <a:rPr lang="fr-CA" dirty="0" smtClean="0"/>
              <a:t>apprenants adultes</a:t>
            </a:r>
            <a:endParaRPr lang="en-US" dirty="0"/>
          </a:p>
          <a:p>
            <a:pPr>
              <a:buFont typeface="Arial" pitchFamily="34" charset="0"/>
              <a:buChar char="•"/>
              <a:defRPr/>
            </a:pPr>
            <a:r>
              <a:rPr lang="fr-CA" dirty="0"/>
              <a:t>Formateurs </a:t>
            </a:r>
            <a:r>
              <a:rPr lang="fr-CA" dirty="0" smtClean="0"/>
              <a:t>efficaces</a:t>
            </a:r>
            <a:endParaRPr lang="en-US" dirty="0"/>
          </a:p>
          <a:p>
            <a:pPr>
              <a:buFont typeface="Arial" pitchFamily="34" charset="0"/>
              <a:buChar char="•"/>
              <a:defRPr/>
            </a:pPr>
            <a:r>
              <a:rPr lang="fr-CA" dirty="0"/>
              <a:t>Principes </a:t>
            </a:r>
            <a:r>
              <a:rPr lang="fr-CA" dirty="0" smtClean="0"/>
              <a:t>didactiques </a:t>
            </a:r>
            <a:r>
              <a:rPr lang="fr-CA" dirty="0"/>
              <a:t>intégrés à la </a:t>
            </a:r>
            <a:r>
              <a:rPr lang="fr-CA" dirty="0" smtClean="0"/>
              <a:t>formation</a:t>
            </a:r>
            <a:endParaRPr lang="en-US" dirty="0"/>
          </a:p>
          <a:p>
            <a:pPr>
              <a:buFont typeface="Arial" pitchFamily="34" charset="0"/>
              <a:buChar char="•"/>
              <a:defRPr/>
            </a:pPr>
            <a:r>
              <a:rPr lang="fr-CA" dirty="0" smtClean="0"/>
              <a:t>Formulation et écoute des commentaires</a:t>
            </a:r>
            <a:endParaRPr lang="en-US" dirty="0"/>
          </a:p>
          <a:p>
            <a:pPr>
              <a:buFont typeface="Arial" pitchFamily="34" charset="0"/>
              <a:buChar char="•"/>
              <a:defRPr/>
            </a:pPr>
            <a:r>
              <a:rPr lang="fr-CA" dirty="0" smtClean="0"/>
              <a:t>Création d’une expérience </a:t>
            </a:r>
            <a:r>
              <a:rPr lang="fr-CA" dirty="0"/>
              <a:t>de </a:t>
            </a:r>
            <a:r>
              <a:rPr lang="fr-CA" dirty="0" smtClean="0"/>
              <a:t>classe constructive</a:t>
            </a:r>
            <a:endParaRPr lang="en-US" dirty="0"/>
          </a:p>
          <a:p>
            <a:pPr>
              <a:buFont typeface="Arial" pitchFamily="34" charset="0"/>
              <a:buChar char="•"/>
              <a:defRPr/>
            </a:pPr>
            <a:r>
              <a:rPr lang="fr-CA" dirty="0"/>
              <a:t>Séminaires en </a:t>
            </a:r>
            <a:r>
              <a:rPr lang="fr-CA" dirty="0" smtClean="0"/>
              <a:t>ligne</a:t>
            </a:r>
            <a:endParaRPr lang="en-US" dirty="0"/>
          </a:p>
          <a:p>
            <a:pPr>
              <a:buFont typeface="Arial" pitchFamily="34" charset="0"/>
              <a:buChar char="•"/>
              <a:defRPr/>
            </a:pPr>
            <a:r>
              <a:rPr lang="fr-CA" dirty="0" smtClean="0"/>
              <a:t>Intégration d’exemples </a:t>
            </a:r>
            <a:r>
              <a:rPr lang="fr-CA" dirty="0"/>
              <a:t>concernant </a:t>
            </a:r>
            <a:r>
              <a:rPr lang="fr-CA" dirty="0" smtClean="0"/>
              <a:t>l’entreprise</a:t>
            </a:r>
            <a:endParaRPr lang="en-US" dirty="0"/>
          </a:p>
          <a:p>
            <a:pPr>
              <a:buFont typeface="Arial" pitchFamily="34" charset="0"/>
              <a:buChar char="•"/>
              <a:defRPr/>
            </a:pPr>
            <a:r>
              <a:rPr lang="fr-CA" dirty="0" smtClean="0"/>
              <a:t>Rigueur dans l’application </a:t>
            </a:r>
            <a:r>
              <a:rPr lang="fr-CA" dirty="0"/>
              <a:t>des normes et </a:t>
            </a:r>
            <a:r>
              <a:rPr lang="fr-CA" dirty="0" smtClean="0"/>
              <a:t>promotion de </a:t>
            </a:r>
            <a:r>
              <a:rPr lang="fr-CA" dirty="0"/>
              <a:t>la responsabilité </a:t>
            </a:r>
            <a:r>
              <a:rPr lang="fr-CA" dirty="0" smtClean="0"/>
              <a:t>individuelle</a:t>
            </a:r>
            <a:endParaRPr lang="en-US" dirty="0"/>
          </a:p>
          <a:p>
            <a:pPr fontAlgn="auto">
              <a:spcAft>
                <a:spcPts val="0"/>
              </a:spcAft>
              <a:buFont typeface="Arial" pitchFamily="34" charset="0"/>
              <a:buNone/>
              <a:defRPr/>
            </a:pPr>
            <a:endParaRPr lang="en-US" dirty="0" smtClean="0">
              <a:solidFill>
                <a:srgbClr val="002060"/>
              </a:solidFill>
            </a:endParaRPr>
          </a:p>
          <a:p>
            <a:pPr fontAlgn="auto">
              <a:spcAft>
                <a:spcPts val="0"/>
              </a:spcAft>
              <a:buFont typeface="Arial" pitchFamily="34" charset="0"/>
              <a:buChar char="•"/>
              <a:defRPr/>
            </a:pPr>
            <a:endParaRPr lang="en-US" dirty="0" smtClean="0">
              <a:solidFill>
                <a:srgbClr val="002060"/>
              </a:solidFill>
            </a:endParaRP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Title 1"/>
          <p:cNvSpPr>
            <a:spLocks noGrp="1"/>
          </p:cNvSpPr>
          <p:nvPr>
            <p:ph type="title"/>
            <p:custDataLst>
              <p:tags r:id="rId1"/>
            </p:custDataLst>
          </p:nvPr>
        </p:nvSpPr>
        <p:spPr/>
        <p:txBody>
          <a:bodyPr/>
          <a:lstStyle/>
          <a:p>
            <a:pPr>
              <a:lnSpc>
                <a:spcPts val="4575"/>
              </a:lnSpc>
            </a:pPr>
            <a:r>
              <a:rPr lang="fr-CA" smtClean="0"/>
              <a:t>Examen du module 5</a:t>
            </a:r>
            <a:endParaRPr lang="en-US" smtClean="0"/>
          </a:p>
        </p:txBody>
      </p:sp>
      <p:sp>
        <p:nvSpPr>
          <p:cNvPr id="494594" name="Content Placeholder 1"/>
          <p:cNvSpPr>
            <a:spLocks noGrp="1"/>
          </p:cNvSpPr>
          <p:nvPr>
            <p:ph idx="1"/>
            <p:custDataLst>
              <p:tags r:id="rId2"/>
            </p:custDataLst>
          </p:nvPr>
        </p:nvSpPr>
        <p:spPr/>
        <p:txBody>
          <a:bodyPr/>
          <a:lstStyle/>
          <a:p>
            <a:r>
              <a:rPr lang="fr-CA" smtClean="0"/>
              <a:t>Instructions</a:t>
            </a:r>
            <a:endParaRPr lang="en-US" smtClean="0"/>
          </a:p>
          <a:p>
            <a:r>
              <a:rPr lang="fr-CA" smtClean="0"/>
              <a:t>29 questions sur la formation et sur la fatigue</a:t>
            </a:r>
            <a:endParaRPr 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76802" name="Title 1"/>
          <p:cNvSpPr>
            <a:spLocks noGrp="1"/>
          </p:cNvSpPr>
          <p:nvPr>
            <p:ph type="title"/>
            <p:custDataLst>
              <p:tags r:id="rId1"/>
            </p:custDataLst>
          </p:nvPr>
        </p:nvSpPr>
        <p:spPr/>
        <p:txBody>
          <a:bodyPr/>
          <a:lstStyle/>
          <a:p>
            <a:pPr>
              <a:lnSpc>
                <a:spcPts val="4575"/>
              </a:lnSpc>
            </a:pPr>
            <a:r>
              <a:rPr lang="fr-CA" smtClean="0"/>
              <a:t>Qu’est-ce que l’apprentissage?</a:t>
            </a:r>
            <a:endParaRPr lang="en-US" smtClean="0"/>
          </a:p>
        </p:txBody>
      </p:sp>
      <p:sp>
        <p:nvSpPr>
          <p:cNvPr id="3" name="Content Placeholder 2"/>
          <p:cNvSpPr>
            <a:spLocks noGrp="1"/>
          </p:cNvSpPr>
          <p:nvPr>
            <p:ph idx="1"/>
            <p:custDataLst>
              <p:tags r:id="rId2"/>
            </p:custDataLst>
          </p:nvPr>
        </p:nvSpPr>
        <p:spPr>
          <a:xfrm>
            <a:off x="457200" y="1600200"/>
            <a:ext cx="5562600" cy="4525963"/>
          </a:xfrm>
        </p:spPr>
        <p:txBody>
          <a:bodyPr rtlCol="0">
            <a:normAutofit/>
          </a:bodyPr>
          <a:lstStyle/>
          <a:p>
            <a:pPr marL="0" indent="0">
              <a:buFont typeface="Arial" pitchFamily="34" charset="0"/>
              <a:buNone/>
              <a:defRPr/>
            </a:pPr>
            <a:r>
              <a:rPr lang="fr-CA" dirty="0"/>
              <a:t>L’apprentissage est l’acquisition </a:t>
            </a:r>
            <a:r>
              <a:rPr lang="fr-CA" dirty="0" smtClean="0"/>
              <a:t>de nouveaux </a:t>
            </a:r>
            <a:r>
              <a:rPr lang="fr-CA" dirty="0"/>
              <a:t>:</a:t>
            </a:r>
            <a:endParaRPr lang="en-US" dirty="0"/>
          </a:p>
          <a:p>
            <a:pPr>
              <a:buFont typeface="Arial" pitchFamily="34" charset="0"/>
              <a:buChar char="•"/>
              <a:defRPr/>
            </a:pPr>
            <a:r>
              <a:rPr lang="fr-CA" b="1" dirty="0" smtClean="0"/>
              <a:t>savoirs.</a:t>
            </a:r>
            <a:endParaRPr lang="en-US" dirty="0"/>
          </a:p>
          <a:p>
            <a:pPr>
              <a:buFont typeface="Arial" pitchFamily="34" charset="0"/>
              <a:buChar char="•"/>
              <a:defRPr/>
            </a:pPr>
            <a:r>
              <a:rPr lang="fr-CA" b="1" dirty="0" smtClean="0"/>
              <a:t>compétences.</a:t>
            </a:r>
            <a:endParaRPr lang="en-US" dirty="0"/>
          </a:p>
          <a:p>
            <a:pPr>
              <a:buFont typeface="Arial" pitchFamily="34" charset="0"/>
              <a:buChar char="•"/>
              <a:defRPr/>
            </a:pPr>
            <a:r>
              <a:rPr lang="fr-CA" b="1" dirty="0" smtClean="0"/>
              <a:t>attitudes.</a:t>
            </a:r>
            <a:endParaRPr lang="en-US" dirty="0"/>
          </a:p>
          <a:p>
            <a:pPr marL="0" indent="0">
              <a:buFont typeface="Arial" pitchFamily="34" charset="0"/>
              <a:buNone/>
              <a:defRPr/>
            </a:pPr>
            <a:r>
              <a:rPr lang="fr-CA" dirty="0"/>
              <a:t>Dans la gestion de la fatigue, l’objectif ultime est le </a:t>
            </a:r>
            <a:r>
              <a:rPr lang="fr-CA" b="1" dirty="0"/>
              <a:t>changement de </a:t>
            </a:r>
            <a:r>
              <a:rPr lang="fr-CA" b="1" dirty="0" smtClean="0"/>
              <a:t>comportement</a:t>
            </a:r>
            <a:r>
              <a:rPr lang="fr-CA" dirty="0" smtClean="0"/>
              <a:t>.</a:t>
            </a:r>
            <a:endParaRPr lang="en-US" dirty="0"/>
          </a:p>
        </p:txBody>
      </p:sp>
      <p:pic>
        <p:nvPicPr>
          <p:cNvPr id="76804" name="Picture 2"/>
          <p:cNvPicPr>
            <a:picLocks noChangeAspect="1" noChangeArrowheads="1"/>
          </p:cNvPicPr>
          <p:nvPr>
            <p:custDataLst>
              <p:tags r:id="rId3"/>
            </p:custDataLst>
          </p:nvPr>
        </p:nvPicPr>
        <p:blipFill>
          <a:blip r:embed="rId6" cstate="print"/>
          <a:srcRect/>
          <a:stretch>
            <a:fillRect/>
          </a:stretch>
        </p:blipFill>
        <p:spPr bwMode="auto">
          <a:xfrm>
            <a:off x="5964238" y="2832100"/>
            <a:ext cx="2943225" cy="1951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78850" name="Title 1"/>
          <p:cNvSpPr>
            <a:spLocks noGrp="1"/>
          </p:cNvSpPr>
          <p:nvPr>
            <p:ph type="title"/>
            <p:custDataLst>
              <p:tags r:id="rId1"/>
            </p:custDataLst>
          </p:nvPr>
        </p:nvSpPr>
        <p:spPr/>
        <p:txBody>
          <a:bodyPr/>
          <a:lstStyle/>
          <a:p>
            <a:pPr>
              <a:lnSpc>
                <a:spcPts val="4575"/>
              </a:lnSpc>
            </a:pPr>
            <a:r>
              <a:rPr lang="fr-CA" smtClean="0"/>
              <a:t>Six caractéristiques des apprenants adultes</a:t>
            </a:r>
            <a:endParaRPr lang="en-US" smtClean="0"/>
          </a:p>
        </p:txBody>
      </p:sp>
      <p:sp>
        <p:nvSpPr>
          <p:cNvPr id="3" name="Content Placeholder 2"/>
          <p:cNvSpPr>
            <a:spLocks noGrp="1"/>
          </p:cNvSpPr>
          <p:nvPr>
            <p:ph idx="1"/>
            <p:custDataLst>
              <p:tags r:id="rId2"/>
            </p:custDataLst>
          </p:nvPr>
        </p:nvSpPr>
        <p:spPr>
          <a:xfrm>
            <a:off x="457200" y="1600200"/>
            <a:ext cx="6477000" cy="4876800"/>
          </a:xfrm>
        </p:spPr>
        <p:txBody>
          <a:bodyPr rtlCol="0">
            <a:normAutofit fontScale="77500" lnSpcReduction="20000"/>
          </a:bodyPr>
          <a:lstStyle/>
          <a:p>
            <a:pPr marL="514350" indent="-514350">
              <a:buFont typeface="+mj-lt"/>
              <a:buAutoNum type="arabicPeriod"/>
              <a:defRPr/>
            </a:pPr>
            <a:r>
              <a:rPr lang="fr-CA" sz="2800" dirty="0" smtClean="0"/>
              <a:t>Ils sont </a:t>
            </a:r>
            <a:r>
              <a:rPr lang="fr-CA" sz="2800" b="1" i="1" dirty="0" smtClean="0"/>
              <a:t>autonomes</a:t>
            </a:r>
            <a:r>
              <a:rPr lang="fr-CA" sz="2800" dirty="0" smtClean="0"/>
              <a:t>.</a:t>
            </a:r>
            <a:endParaRPr lang="en-US" sz="2800" dirty="0"/>
          </a:p>
          <a:p>
            <a:pPr marL="514350" indent="-514350">
              <a:buFont typeface="+mj-lt"/>
              <a:buAutoNum type="arabicPeriod"/>
              <a:defRPr/>
            </a:pPr>
            <a:r>
              <a:rPr lang="fr-CA" sz="2800" dirty="0" smtClean="0"/>
              <a:t>Ils aiment </a:t>
            </a:r>
            <a:r>
              <a:rPr lang="fr-CA" sz="2800" dirty="0"/>
              <a:t>savoir </a:t>
            </a:r>
            <a:r>
              <a:rPr lang="fr-CA" sz="2800" b="1" i="1" dirty="0"/>
              <a:t>pourquoi</a:t>
            </a:r>
            <a:r>
              <a:rPr lang="fr-CA" sz="2800" i="1" dirty="0"/>
              <a:t> </a:t>
            </a:r>
            <a:r>
              <a:rPr lang="fr-CA" sz="2800" dirty="0"/>
              <a:t>ils ont besoin </a:t>
            </a:r>
            <a:r>
              <a:rPr lang="fr-CA" sz="2800" dirty="0" smtClean="0"/>
              <a:t>d’apprendre.</a:t>
            </a:r>
            <a:endParaRPr lang="en-US" sz="2800" dirty="0"/>
          </a:p>
          <a:p>
            <a:pPr marL="514350" indent="-514350">
              <a:buFont typeface="+mj-lt"/>
              <a:buAutoNum type="arabicPeriod"/>
              <a:defRPr/>
            </a:pPr>
            <a:r>
              <a:rPr lang="fr-CA" sz="2800" dirty="0" smtClean="0"/>
              <a:t>Ils préfèrent </a:t>
            </a:r>
            <a:r>
              <a:rPr lang="fr-CA" sz="2800" dirty="0"/>
              <a:t>apprendre dans un environnement qui se caractérise par </a:t>
            </a:r>
            <a:r>
              <a:rPr lang="fr-CA" sz="2800" b="1" i="1" dirty="0"/>
              <a:t>une confiance et un respect </a:t>
            </a:r>
            <a:r>
              <a:rPr lang="fr-CA" sz="2800" b="1" i="1" dirty="0" smtClean="0"/>
              <a:t>mutuels</a:t>
            </a:r>
            <a:r>
              <a:rPr lang="fr-CA" sz="2800" dirty="0" smtClean="0"/>
              <a:t>.</a:t>
            </a:r>
            <a:endParaRPr lang="en-US" sz="2800" dirty="0"/>
          </a:p>
          <a:p>
            <a:pPr marL="514350" indent="-514350">
              <a:buFont typeface="+mj-lt"/>
              <a:buAutoNum type="arabicPeriod"/>
              <a:defRPr/>
            </a:pPr>
            <a:r>
              <a:rPr lang="fr-CA" sz="2800" dirty="0" smtClean="0"/>
              <a:t>Ils apprennent </a:t>
            </a:r>
            <a:r>
              <a:rPr lang="fr-CA" sz="2800" dirty="0"/>
              <a:t>de leurs </a:t>
            </a:r>
            <a:r>
              <a:rPr lang="fr-CA" sz="2800" b="1" i="1" dirty="0"/>
              <a:t>propres expériences</a:t>
            </a:r>
            <a:r>
              <a:rPr lang="fr-CA" sz="2800" b="1" dirty="0"/>
              <a:t> </a:t>
            </a:r>
            <a:r>
              <a:rPr lang="fr-CA" sz="2800" dirty="0"/>
              <a:t>et des expériences des </a:t>
            </a:r>
            <a:r>
              <a:rPr lang="fr-CA" sz="2800" dirty="0" smtClean="0"/>
              <a:t>autres. </a:t>
            </a:r>
            <a:endParaRPr lang="en-US" sz="2800" dirty="0"/>
          </a:p>
          <a:p>
            <a:pPr marL="514350" indent="-514350">
              <a:buFont typeface="+mj-lt"/>
              <a:buAutoNum type="arabicPeriod"/>
              <a:defRPr/>
            </a:pPr>
            <a:r>
              <a:rPr lang="fr-CA" sz="2800" dirty="0" smtClean="0"/>
              <a:t>Ils préfèrent </a:t>
            </a:r>
            <a:r>
              <a:rPr lang="fr-CA" sz="2800" dirty="0"/>
              <a:t>des connaissances qui peuvent être </a:t>
            </a:r>
            <a:r>
              <a:rPr lang="fr-CA" sz="2800" b="1" i="1" dirty="0"/>
              <a:t>immédiatement </a:t>
            </a:r>
            <a:r>
              <a:rPr lang="fr-CA" sz="2800" b="1" i="1" dirty="0" smtClean="0"/>
              <a:t>appliquées</a:t>
            </a:r>
            <a:r>
              <a:rPr lang="fr-CA" sz="2800" dirty="0" smtClean="0"/>
              <a:t>.</a:t>
            </a:r>
            <a:endParaRPr lang="en-US" sz="2800" dirty="0"/>
          </a:p>
          <a:p>
            <a:pPr marL="514350" indent="-514350">
              <a:buFont typeface="+mj-lt"/>
              <a:buAutoNum type="arabicPeriod"/>
              <a:defRPr/>
            </a:pPr>
            <a:r>
              <a:rPr lang="fr-CA" sz="2800" dirty="0" smtClean="0"/>
              <a:t>Ils apprennent </a:t>
            </a:r>
            <a:r>
              <a:rPr lang="fr-CA" sz="2800" dirty="0"/>
              <a:t>mieux lorsqu’ils sont </a:t>
            </a:r>
            <a:r>
              <a:rPr lang="fr-CA" sz="2800" b="1" i="1" dirty="0" smtClean="0"/>
              <a:t>engagés </a:t>
            </a:r>
            <a:r>
              <a:rPr lang="fr-CA" sz="2800" b="1" i="1" dirty="0"/>
              <a:t>de manière active</a:t>
            </a:r>
            <a:r>
              <a:rPr lang="fr-CA" sz="2800" b="1" dirty="0"/>
              <a:t> </a:t>
            </a:r>
            <a:r>
              <a:rPr lang="fr-CA" sz="2800" dirty="0"/>
              <a:t>dans le processus </a:t>
            </a:r>
            <a:r>
              <a:rPr lang="fr-CA" sz="2800" dirty="0" smtClean="0"/>
              <a:t>d’apprentissage.</a:t>
            </a:r>
            <a:endParaRPr lang="en-US" sz="2800" dirty="0"/>
          </a:p>
          <a:p>
            <a:pPr marL="0" indent="0">
              <a:buFont typeface="Arial" pitchFamily="34" charset="0"/>
              <a:buNone/>
              <a:defRPr/>
            </a:pPr>
            <a:endParaRPr lang="fr-CA" sz="2800" dirty="0" smtClean="0"/>
          </a:p>
          <a:p>
            <a:pPr marL="0" indent="0">
              <a:buFont typeface="Arial" pitchFamily="34" charset="0"/>
              <a:buNone/>
              <a:defRPr/>
            </a:pPr>
            <a:r>
              <a:rPr lang="fr-CA" sz="2800" dirty="0" smtClean="0">
                <a:solidFill>
                  <a:srgbClr val="0033CC"/>
                </a:solidFill>
              </a:rPr>
              <a:t>EXIGENCE </a:t>
            </a:r>
            <a:r>
              <a:rPr lang="fr-CA" sz="2800" dirty="0">
                <a:solidFill>
                  <a:srgbClr val="0033CC"/>
                </a:solidFill>
              </a:rPr>
              <a:t>: UNE APPROCHE </a:t>
            </a:r>
            <a:r>
              <a:rPr lang="fr-CA" sz="2800" b="1" dirty="0">
                <a:solidFill>
                  <a:srgbClr val="0033CC"/>
                </a:solidFill>
              </a:rPr>
              <a:t>CENTRÉE SUR </a:t>
            </a:r>
            <a:r>
              <a:rPr lang="fr-CA" sz="2800" b="1" dirty="0" smtClean="0">
                <a:solidFill>
                  <a:srgbClr val="0033CC"/>
                </a:solidFill>
              </a:rPr>
              <a:t>L’APPRENANT.</a:t>
            </a:r>
            <a:endParaRPr lang="en-US" sz="2800" dirty="0">
              <a:solidFill>
                <a:srgbClr val="0033CC"/>
              </a:solidFill>
            </a:endParaRPr>
          </a:p>
          <a:p>
            <a:pPr marL="0" indent="0" fontAlgn="auto">
              <a:spcAft>
                <a:spcPts val="0"/>
              </a:spcAft>
              <a:buFont typeface="Arial" pitchFamily="34" charset="0"/>
              <a:buNone/>
              <a:defRPr/>
            </a:pPr>
            <a:endParaRPr lang="en-US" dirty="0" smtClean="0">
              <a:solidFill>
                <a:srgbClr val="002060"/>
              </a:solidFill>
            </a:endParaRPr>
          </a:p>
        </p:txBody>
      </p:sp>
      <p:pic>
        <p:nvPicPr>
          <p:cNvPr id="78852" name="Picture 2"/>
          <p:cNvPicPr>
            <a:picLocks noChangeAspect="1" noChangeArrowheads="1"/>
          </p:cNvPicPr>
          <p:nvPr>
            <p:custDataLst>
              <p:tags r:id="rId3"/>
            </p:custDataLst>
          </p:nvPr>
        </p:nvPicPr>
        <p:blipFill>
          <a:blip r:embed="rId6" cstate="print"/>
          <a:srcRect/>
          <a:stretch>
            <a:fillRect/>
          </a:stretch>
        </p:blipFill>
        <p:spPr bwMode="auto">
          <a:xfrm>
            <a:off x="6934200" y="1828800"/>
            <a:ext cx="1951038" cy="2935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80898" name="Title 1"/>
          <p:cNvSpPr>
            <a:spLocks noGrp="1"/>
          </p:cNvSpPr>
          <p:nvPr>
            <p:ph type="title"/>
            <p:custDataLst>
              <p:tags r:id="rId1"/>
            </p:custDataLst>
          </p:nvPr>
        </p:nvSpPr>
        <p:spPr/>
        <p:txBody>
          <a:bodyPr/>
          <a:lstStyle/>
          <a:p>
            <a:pPr>
              <a:lnSpc>
                <a:spcPts val="4575"/>
              </a:lnSpc>
            </a:pPr>
            <a:r>
              <a:rPr lang="fr-CA" sz="5400" smtClean="0"/>
              <a:t>Formateurs efficaces </a:t>
            </a:r>
            <a:endParaRPr lang="en-US" sz="5400" smtClean="0"/>
          </a:p>
        </p:txBody>
      </p:sp>
      <p:sp>
        <p:nvSpPr>
          <p:cNvPr id="80899" name="Content Placeholder 2"/>
          <p:cNvSpPr>
            <a:spLocks noGrp="1"/>
          </p:cNvSpPr>
          <p:nvPr>
            <p:ph idx="1"/>
            <p:custDataLst>
              <p:tags r:id="rId2"/>
            </p:custDataLst>
          </p:nvPr>
        </p:nvSpPr>
        <p:spPr>
          <a:xfrm>
            <a:off x="457200" y="1600200"/>
            <a:ext cx="5453063" cy="4648200"/>
          </a:xfrm>
        </p:spPr>
        <p:txBody>
          <a:bodyPr/>
          <a:lstStyle/>
          <a:p>
            <a:r>
              <a:rPr lang="fr-CA" sz="2400" dirty="0" smtClean="0"/>
              <a:t>Ils entretiennent des relations personnalisées et respectueuses.</a:t>
            </a:r>
            <a:endParaRPr lang="en-US" sz="2400" dirty="0" smtClean="0"/>
          </a:p>
          <a:p>
            <a:r>
              <a:rPr lang="fr-CA" sz="2400" dirty="0" smtClean="0"/>
              <a:t>Ils ont des attentes élevées mais réalistes.</a:t>
            </a:r>
            <a:endParaRPr lang="en-US" sz="2400" dirty="0" smtClean="0"/>
          </a:p>
          <a:p>
            <a:r>
              <a:rPr lang="fr-CA" sz="2400" dirty="0" smtClean="0"/>
              <a:t>Ils sont investis activement.</a:t>
            </a:r>
            <a:endParaRPr lang="en-US" sz="2400" dirty="0" smtClean="0"/>
          </a:p>
          <a:p>
            <a:r>
              <a:rPr lang="fr-CA" sz="2400" dirty="0" smtClean="0"/>
              <a:t>Ils s’assurent que les participants sont activement engagés dans leur apprentissage.</a:t>
            </a:r>
            <a:endParaRPr lang="en-US" sz="2400" dirty="0" smtClean="0"/>
          </a:p>
          <a:p>
            <a:r>
              <a:rPr lang="fr-CA" sz="2400" dirty="0" smtClean="0"/>
              <a:t>Ils reconnaissent et soutiennent la réussite.</a:t>
            </a:r>
            <a:endParaRPr lang="en-US" sz="2400" dirty="0" smtClean="0"/>
          </a:p>
          <a:p>
            <a:r>
              <a:rPr lang="fr-CA" sz="2400" dirty="0" smtClean="0"/>
              <a:t>Ils se voient eux-mêmes comme des agents de changement.</a:t>
            </a:r>
            <a:endParaRPr lang="en-US" sz="2400" dirty="0" smtClean="0"/>
          </a:p>
        </p:txBody>
      </p:sp>
      <p:pic>
        <p:nvPicPr>
          <p:cNvPr id="80900" name="Picture 2"/>
          <p:cNvPicPr>
            <a:picLocks noChangeAspect="1" noChangeArrowheads="1"/>
          </p:cNvPicPr>
          <p:nvPr>
            <p:custDataLst>
              <p:tags r:id="rId3"/>
            </p:custDataLst>
          </p:nvPr>
        </p:nvPicPr>
        <p:blipFill>
          <a:blip r:embed="rId6" cstate="print"/>
          <a:srcRect/>
          <a:stretch>
            <a:fillRect/>
          </a:stretch>
        </p:blipFill>
        <p:spPr bwMode="auto">
          <a:xfrm>
            <a:off x="6092825" y="2819400"/>
            <a:ext cx="3014663" cy="2386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a:defRPr/>
            </a:pPr>
            <a:r>
              <a:rPr lang="fr-CA" sz="4800" dirty="0"/>
              <a:t>Principes </a:t>
            </a:r>
            <a:r>
              <a:rPr lang="fr-CA" sz="4800" dirty="0" smtClean="0"/>
              <a:t>didactiques appliqués </a:t>
            </a:r>
            <a:r>
              <a:rPr lang="fr-CA" sz="4800" dirty="0"/>
              <a:t>dans </a:t>
            </a:r>
            <a:r>
              <a:rPr lang="fr-CA" sz="4800" dirty="0" smtClean="0"/>
              <a:t>la formation</a:t>
            </a:r>
            <a:endParaRPr lang="en-US" sz="4800" dirty="0"/>
          </a:p>
        </p:txBody>
      </p:sp>
      <p:sp>
        <p:nvSpPr>
          <p:cNvPr id="3" name="Content Placeholder 2"/>
          <p:cNvSpPr>
            <a:spLocks noGrp="1"/>
          </p:cNvSpPr>
          <p:nvPr>
            <p:ph idx="1"/>
            <p:custDataLst>
              <p:tags r:id="rId2"/>
            </p:custDataLst>
          </p:nvPr>
        </p:nvSpPr>
        <p:spPr/>
        <p:txBody>
          <a:bodyPr rtlCol="0">
            <a:normAutofit fontScale="92500" lnSpcReduction="20000"/>
          </a:bodyPr>
          <a:lstStyle/>
          <a:p>
            <a:pPr>
              <a:buFont typeface="Arial" pitchFamily="34" charset="0"/>
              <a:buChar char="•"/>
              <a:defRPr/>
            </a:pPr>
            <a:r>
              <a:rPr lang="fr-CA" dirty="0"/>
              <a:t>Objectifs clairs</a:t>
            </a:r>
            <a:endParaRPr lang="en-US" dirty="0"/>
          </a:p>
          <a:p>
            <a:pPr>
              <a:buFont typeface="Arial" pitchFamily="34" charset="0"/>
              <a:buChar char="•"/>
              <a:defRPr/>
            </a:pPr>
            <a:r>
              <a:rPr lang="fr-CA" dirty="0"/>
              <a:t>Contexte et pertinence</a:t>
            </a:r>
            <a:endParaRPr lang="en-US" dirty="0"/>
          </a:p>
          <a:p>
            <a:pPr>
              <a:buFont typeface="Arial" pitchFamily="34" charset="0"/>
              <a:buChar char="•"/>
              <a:defRPr/>
            </a:pPr>
            <a:r>
              <a:rPr lang="fr-CA" dirty="0"/>
              <a:t>Vues d’ensemble </a:t>
            </a:r>
            <a:r>
              <a:rPr lang="fr-CA" dirty="0" smtClean="0"/>
              <a:t>(structurées</a:t>
            </a:r>
            <a:r>
              <a:rPr lang="fr-CA" dirty="0"/>
              <a:t>)</a:t>
            </a:r>
            <a:endParaRPr lang="en-US" dirty="0"/>
          </a:p>
          <a:p>
            <a:pPr>
              <a:buFont typeface="Arial" pitchFamily="34" charset="0"/>
              <a:buChar char="•"/>
              <a:defRPr/>
            </a:pPr>
            <a:r>
              <a:rPr lang="fr-CA" dirty="0" smtClean="0"/>
              <a:t>Découpage (information subdivisée)</a:t>
            </a:r>
            <a:endParaRPr lang="en-US" dirty="0"/>
          </a:p>
          <a:p>
            <a:pPr>
              <a:buFont typeface="Arial" pitchFamily="34" charset="0"/>
              <a:buChar char="•"/>
              <a:defRPr/>
            </a:pPr>
            <a:r>
              <a:rPr lang="fr-CA" dirty="0"/>
              <a:t>Espacement </a:t>
            </a:r>
            <a:r>
              <a:rPr lang="fr-CA" dirty="0" smtClean="0"/>
              <a:t>(pauses</a:t>
            </a:r>
            <a:r>
              <a:rPr lang="fr-CA" dirty="0"/>
              <a:t>)</a:t>
            </a:r>
            <a:endParaRPr lang="en-US" dirty="0"/>
          </a:p>
          <a:p>
            <a:pPr>
              <a:buFont typeface="Arial" pitchFamily="34" charset="0"/>
              <a:buChar char="•"/>
              <a:defRPr/>
            </a:pPr>
            <a:r>
              <a:rPr lang="fr-CA" dirty="0" smtClean="0"/>
              <a:t>Utilisation d’illustrations</a:t>
            </a:r>
            <a:endParaRPr lang="en-US" dirty="0"/>
          </a:p>
          <a:p>
            <a:pPr>
              <a:buFont typeface="Arial" pitchFamily="34" charset="0"/>
              <a:buChar char="•"/>
              <a:defRPr/>
            </a:pPr>
            <a:r>
              <a:rPr lang="fr-CA" dirty="0" smtClean="0"/>
              <a:t>Exercices fréquents</a:t>
            </a:r>
            <a:endParaRPr lang="en-US" dirty="0"/>
          </a:p>
          <a:p>
            <a:pPr>
              <a:buFont typeface="Arial" pitchFamily="34" charset="0"/>
              <a:buChar char="•"/>
              <a:defRPr/>
            </a:pPr>
            <a:r>
              <a:rPr lang="fr-CA" dirty="0"/>
              <a:t>Commentaires sur les performances</a:t>
            </a:r>
            <a:endParaRPr lang="en-US" dirty="0"/>
          </a:p>
          <a:p>
            <a:pPr>
              <a:buFont typeface="Arial" pitchFamily="34" charset="0"/>
              <a:buChar char="•"/>
              <a:defRPr/>
            </a:pPr>
            <a:r>
              <a:rPr lang="fr-CA" dirty="0"/>
              <a:t>Révision</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84994" name="Picture 2"/>
          <p:cNvPicPr>
            <a:picLocks noChangeAspect="1" noChangeArrowheads="1"/>
          </p:cNvPicPr>
          <p:nvPr>
            <p:custDataLst>
              <p:tags r:id="rId1"/>
            </p:custDataLst>
          </p:nvPr>
        </p:nvPicPr>
        <p:blipFill>
          <a:blip r:embed="rId6" cstate="print"/>
          <a:srcRect/>
          <a:stretch>
            <a:fillRect/>
          </a:stretch>
        </p:blipFill>
        <p:spPr bwMode="auto">
          <a:xfrm>
            <a:off x="5857875" y="2286000"/>
            <a:ext cx="3305175" cy="2224088"/>
          </a:xfrm>
          <a:prstGeom prst="rect">
            <a:avLst/>
          </a:prstGeom>
          <a:noFill/>
          <a:ln w="9525">
            <a:noFill/>
            <a:miter lim="800000"/>
            <a:headEnd/>
            <a:tailEnd/>
          </a:ln>
        </p:spPr>
      </p:pic>
      <p:sp>
        <p:nvSpPr>
          <p:cNvPr id="84995" name="Title 1"/>
          <p:cNvSpPr>
            <a:spLocks noGrp="1"/>
          </p:cNvSpPr>
          <p:nvPr>
            <p:ph type="title"/>
            <p:custDataLst>
              <p:tags r:id="rId2"/>
            </p:custDataLst>
          </p:nvPr>
        </p:nvSpPr>
        <p:spPr>
          <a:xfrm>
            <a:off x="457200" y="457200"/>
            <a:ext cx="8229600" cy="914400"/>
          </a:xfrm>
        </p:spPr>
        <p:txBody>
          <a:bodyPr/>
          <a:lstStyle/>
          <a:p>
            <a:pPr>
              <a:lnSpc>
                <a:spcPts val="4575"/>
              </a:lnSpc>
            </a:pPr>
            <a:r>
              <a:rPr lang="fr-CA" sz="5400" dirty="0" smtClean="0"/>
              <a:t>Donner et recevoir des commentaires</a:t>
            </a:r>
            <a:endParaRPr lang="en-US" sz="5400" dirty="0" smtClean="0"/>
          </a:p>
        </p:txBody>
      </p:sp>
      <p:sp>
        <p:nvSpPr>
          <p:cNvPr id="3" name="Content Placeholder 2"/>
          <p:cNvSpPr>
            <a:spLocks noGrp="1"/>
          </p:cNvSpPr>
          <p:nvPr>
            <p:ph idx="1"/>
            <p:custDataLst>
              <p:tags r:id="rId3"/>
            </p:custDataLst>
          </p:nvPr>
        </p:nvSpPr>
        <p:spPr>
          <a:xfrm>
            <a:off x="457200" y="1600200"/>
            <a:ext cx="5943600" cy="5029200"/>
          </a:xfrm>
        </p:spPr>
        <p:txBody>
          <a:bodyPr rtlCol="0">
            <a:normAutofit fontScale="70000" lnSpcReduction="20000"/>
          </a:bodyPr>
          <a:lstStyle/>
          <a:p>
            <a:pPr>
              <a:buFont typeface="Arial" pitchFamily="34" charset="0"/>
              <a:buChar char="•"/>
              <a:defRPr/>
            </a:pPr>
            <a:r>
              <a:rPr lang="fr-CA" dirty="0"/>
              <a:t>Rétroaction = </a:t>
            </a:r>
            <a:r>
              <a:rPr lang="fr-CA" dirty="0" smtClean="0"/>
              <a:t>prise de connaissance </a:t>
            </a:r>
            <a:r>
              <a:rPr lang="fr-CA" dirty="0"/>
              <a:t>des </a:t>
            </a:r>
            <a:r>
              <a:rPr lang="fr-CA" dirty="0" smtClean="0"/>
              <a:t>résultats.</a:t>
            </a:r>
            <a:endParaRPr lang="en-US" sz="2800" dirty="0"/>
          </a:p>
          <a:p>
            <a:pPr>
              <a:buFont typeface="Arial" pitchFamily="34" charset="0"/>
              <a:buChar char="•"/>
              <a:defRPr/>
            </a:pPr>
            <a:r>
              <a:rPr lang="fr-CA" dirty="0"/>
              <a:t>Faire des commentaires encourage </a:t>
            </a:r>
            <a:r>
              <a:rPr lang="fr-CA" dirty="0" smtClean="0"/>
              <a:t>la performance </a:t>
            </a:r>
            <a:r>
              <a:rPr lang="fr-CA" dirty="0"/>
              <a:t>et le changement de </a:t>
            </a:r>
            <a:r>
              <a:rPr lang="fr-CA" dirty="0" smtClean="0"/>
              <a:t>comportement :</a:t>
            </a:r>
            <a:endParaRPr lang="en-US" sz="2800" dirty="0"/>
          </a:p>
          <a:p>
            <a:pPr lvl="1">
              <a:buFont typeface="Arial" pitchFamily="34" charset="0"/>
              <a:buChar char="–"/>
              <a:defRPr/>
            </a:pPr>
            <a:r>
              <a:rPr lang="fr-CA" dirty="0"/>
              <a:t>On </a:t>
            </a:r>
            <a:r>
              <a:rPr lang="fr-CA" dirty="0" smtClean="0"/>
              <a:t>détermine l’état </a:t>
            </a:r>
            <a:r>
              <a:rPr lang="fr-CA" dirty="0"/>
              <a:t>actuel de </a:t>
            </a:r>
            <a:r>
              <a:rPr lang="fr-CA" dirty="0" smtClean="0"/>
              <a:t>l’apprentissage.</a:t>
            </a:r>
            <a:endParaRPr lang="en-US" sz="2400" dirty="0"/>
          </a:p>
          <a:p>
            <a:pPr lvl="1">
              <a:buFont typeface="Arial" pitchFamily="34" charset="0"/>
              <a:buChar char="–"/>
              <a:defRPr/>
            </a:pPr>
            <a:r>
              <a:rPr lang="fr-CA" dirty="0"/>
              <a:t>On </a:t>
            </a:r>
            <a:r>
              <a:rPr lang="fr-CA" dirty="0" smtClean="0"/>
              <a:t>met </a:t>
            </a:r>
            <a:r>
              <a:rPr lang="fr-CA" dirty="0"/>
              <a:t>en évidence ce qui doit être </a:t>
            </a:r>
            <a:r>
              <a:rPr lang="fr-CA" dirty="0" smtClean="0"/>
              <a:t>appris.</a:t>
            </a:r>
            <a:endParaRPr lang="en-US" sz="2400" dirty="0"/>
          </a:p>
          <a:p>
            <a:pPr lvl="1">
              <a:buFont typeface="Arial" pitchFamily="34" charset="0"/>
              <a:buChar char="–"/>
              <a:defRPr/>
            </a:pPr>
            <a:r>
              <a:rPr lang="fr-CA" dirty="0"/>
              <a:t>On surveille la </a:t>
            </a:r>
            <a:r>
              <a:rPr lang="fr-CA" dirty="0" smtClean="0"/>
              <a:t>progression.</a:t>
            </a:r>
            <a:endParaRPr lang="en-US" sz="2400" dirty="0"/>
          </a:p>
          <a:p>
            <a:pPr lvl="1">
              <a:buFont typeface="Arial" pitchFamily="34" charset="0"/>
              <a:buChar char="–"/>
              <a:defRPr/>
            </a:pPr>
            <a:r>
              <a:rPr lang="fr-CA" dirty="0"/>
              <a:t>On diagnostique les </a:t>
            </a:r>
            <a:r>
              <a:rPr lang="fr-CA" dirty="0" smtClean="0"/>
              <a:t>problèmes.</a:t>
            </a:r>
            <a:endParaRPr lang="en-US" sz="2400" dirty="0"/>
          </a:p>
          <a:p>
            <a:pPr lvl="1">
              <a:buFont typeface="Arial" pitchFamily="34" charset="0"/>
              <a:buChar char="–"/>
              <a:defRPr/>
            </a:pPr>
            <a:r>
              <a:rPr lang="fr-CA" dirty="0"/>
              <a:t>On apporte un renforcement positif lors </a:t>
            </a:r>
            <a:r>
              <a:rPr lang="fr-CA" dirty="0" smtClean="0"/>
              <a:t>des réussites.</a:t>
            </a:r>
            <a:endParaRPr lang="en-US" sz="2400" dirty="0"/>
          </a:p>
          <a:p>
            <a:pPr>
              <a:buFont typeface="Arial" pitchFamily="34" charset="0"/>
              <a:buChar char="•"/>
              <a:defRPr/>
            </a:pPr>
            <a:r>
              <a:rPr lang="fr-CA" dirty="0"/>
              <a:t>Conseils pour </a:t>
            </a:r>
            <a:r>
              <a:rPr lang="fr-CA" dirty="0" smtClean="0"/>
              <a:t>donner des </a:t>
            </a:r>
            <a:r>
              <a:rPr lang="fr-CA" dirty="0"/>
              <a:t>commentaires :</a:t>
            </a:r>
            <a:endParaRPr lang="en-US" sz="2800" dirty="0"/>
          </a:p>
          <a:p>
            <a:pPr lvl="1">
              <a:buFont typeface="Arial" pitchFamily="34" charset="0"/>
              <a:buChar char="–"/>
              <a:defRPr/>
            </a:pPr>
            <a:r>
              <a:rPr lang="fr-CA" dirty="0" smtClean="0"/>
              <a:t>Les faire plus tôt </a:t>
            </a:r>
            <a:r>
              <a:rPr lang="fr-CA" dirty="0"/>
              <a:t>que </a:t>
            </a:r>
            <a:r>
              <a:rPr lang="fr-CA" dirty="0" smtClean="0"/>
              <a:t>plus tard.</a:t>
            </a:r>
            <a:endParaRPr lang="en-US" sz="2400" dirty="0"/>
          </a:p>
          <a:p>
            <a:pPr lvl="1">
              <a:buFont typeface="Arial" pitchFamily="34" charset="0"/>
              <a:buChar char="–"/>
              <a:defRPr/>
            </a:pPr>
            <a:r>
              <a:rPr lang="fr-CA" dirty="0"/>
              <a:t>Mettre l’accent sur </a:t>
            </a:r>
            <a:r>
              <a:rPr lang="fr-CA" dirty="0" smtClean="0"/>
              <a:t>les bons côtés.</a:t>
            </a:r>
            <a:endParaRPr lang="en-US" sz="2400" dirty="0"/>
          </a:p>
          <a:p>
            <a:pPr lvl="1">
              <a:buFont typeface="Arial" pitchFamily="34" charset="0"/>
              <a:buChar char="–"/>
              <a:defRPr/>
            </a:pPr>
            <a:r>
              <a:rPr lang="fr-CA" dirty="0"/>
              <a:t>Considérer les commentaires comme </a:t>
            </a:r>
            <a:r>
              <a:rPr lang="fr-CA" dirty="0" smtClean="0"/>
              <a:t>faisant partie d’un </a:t>
            </a:r>
            <a:r>
              <a:rPr lang="fr-CA" dirty="0"/>
              <a:t>processus à double sens (on en fait et on en reçoit</a:t>
            </a:r>
            <a:r>
              <a:rPr lang="fr-CA" dirty="0" smtClean="0"/>
              <a:t>).</a:t>
            </a:r>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a:defRPr/>
            </a:pPr>
            <a:r>
              <a:rPr lang="fr-CA" sz="4800" dirty="0"/>
              <a:t>Créer une </a:t>
            </a:r>
            <a:r>
              <a:rPr lang="fr-CA" sz="4800" dirty="0" smtClean="0"/>
              <a:t>expérience </a:t>
            </a:r>
            <a:r>
              <a:rPr lang="fr-CA" sz="4800" dirty="0"/>
              <a:t>de </a:t>
            </a:r>
            <a:r>
              <a:rPr lang="fr-CA" sz="4800" dirty="0" smtClean="0"/>
              <a:t>classe constructive (1 de </a:t>
            </a:r>
            <a:r>
              <a:rPr lang="fr-CA" sz="4800" dirty="0"/>
              <a:t>2)</a:t>
            </a:r>
            <a:endParaRPr lang="en-US" sz="4800" dirty="0"/>
          </a:p>
        </p:txBody>
      </p:sp>
      <p:sp>
        <p:nvSpPr>
          <p:cNvPr id="87043" name="Content Placeholder 2"/>
          <p:cNvSpPr>
            <a:spLocks noGrp="1"/>
          </p:cNvSpPr>
          <p:nvPr>
            <p:ph idx="1"/>
            <p:custDataLst>
              <p:tags r:id="rId2"/>
            </p:custDataLst>
          </p:nvPr>
        </p:nvSpPr>
        <p:spPr>
          <a:xfrm>
            <a:off x="457200" y="1600200"/>
            <a:ext cx="4953000" cy="4525963"/>
          </a:xfrm>
        </p:spPr>
        <p:txBody>
          <a:bodyPr/>
          <a:lstStyle/>
          <a:p>
            <a:r>
              <a:rPr lang="fr-CA" sz="2800" dirty="0" smtClean="0"/>
              <a:t>Accorder de l’importance au cadre physique et à l’équipement.</a:t>
            </a:r>
            <a:endParaRPr lang="en-US" sz="2800" dirty="0" smtClean="0"/>
          </a:p>
          <a:p>
            <a:r>
              <a:rPr lang="fr-CA" sz="2800" dirty="0" smtClean="0"/>
              <a:t>Adopter une approche axée sur l’apprenant. </a:t>
            </a:r>
            <a:endParaRPr lang="en-US" sz="2800" dirty="0" smtClean="0"/>
          </a:p>
          <a:p>
            <a:r>
              <a:rPr lang="fr-CA" sz="2800" dirty="0" smtClean="0"/>
              <a:t>Faire preuve d’enthousiasme pour le projet.</a:t>
            </a:r>
            <a:endParaRPr lang="en-US" sz="2800" dirty="0" smtClean="0"/>
          </a:p>
          <a:p>
            <a:r>
              <a:rPr lang="fr-CA" sz="2800" dirty="0" smtClean="0"/>
              <a:t>Poser des questions et lancer des discussions.</a:t>
            </a:r>
            <a:endParaRPr lang="en-US" sz="2800" dirty="0" smtClean="0"/>
          </a:p>
        </p:txBody>
      </p:sp>
      <p:pic>
        <p:nvPicPr>
          <p:cNvPr id="87044" name="Picture 2"/>
          <p:cNvPicPr>
            <a:picLocks noChangeAspect="1" noChangeArrowheads="1"/>
          </p:cNvPicPr>
          <p:nvPr>
            <p:custDataLst>
              <p:tags r:id="rId3"/>
            </p:custDataLst>
          </p:nvPr>
        </p:nvPicPr>
        <p:blipFill>
          <a:blip r:embed="rId6" cstate="print"/>
          <a:srcRect/>
          <a:stretch>
            <a:fillRect/>
          </a:stretch>
        </p:blipFill>
        <p:spPr bwMode="auto">
          <a:xfrm>
            <a:off x="5334000" y="2057400"/>
            <a:ext cx="3444875"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3794" name="Title 1"/>
          <p:cNvSpPr>
            <a:spLocks noGrp="1"/>
          </p:cNvSpPr>
          <p:nvPr>
            <p:ph type="title"/>
            <p:custDataLst>
              <p:tags r:id="rId1"/>
            </p:custDataLst>
          </p:nvPr>
        </p:nvSpPr>
        <p:spPr/>
        <p:txBody>
          <a:bodyPr/>
          <a:lstStyle/>
          <a:p>
            <a:pPr eaLnBrk="1" hangingPunct="1">
              <a:lnSpc>
                <a:spcPts val="4575"/>
              </a:lnSpc>
            </a:pPr>
            <a:r>
              <a:rPr lang="fr-FR" smtClean="0"/>
              <a:t>Responsabilités du formateur dans le PGF</a:t>
            </a:r>
            <a:endParaRPr lang="en-US" smtClean="0"/>
          </a:p>
        </p:txBody>
      </p:sp>
      <p:sp>
        <p:nvSpPr>
          <p:cNvPr id="3" name="Content Placeholder 2"/>
          <p:cNvSpPr>
            <a:spLocks noGrp="1"/>
          </p:cNvSpPr>
          <p:nvPr>
            <p:ph idx="1"/>
            <p:custDataLst>
              <p:tags r:id="rId2"/>
            </p:custDataLst>
          </p:nvPr>
        </p:nvSpPr>
        <p:spPr>
          <a:xfrm>
            <a:off x="457200" y="1600200"/>
            <a:ext cx="6096000" cy="4953000"/>
          </a:xfrm>
        </p:spPr>
        <p:txBody>
          <a:bodyPr rtlCol="0">
            <a:normAutofit fontScale="77500" lnSpcReduction="20000"/>
          </a:bodyPr>
          <a:lstStyle/>
          <a:p>
            <a:pPr>
              <a:buFont typeface="Arial" pitchFamily="34" charset="0"/>
              <a:buChar char="•"/>
              <a:defRPr/>
            </a:pPr>
            <a:r>
              <a:rPr lang="fr-CA" sz="3400" dirty="0"/>
              <a:t>Coordonner et enseigner le </a:t>
            </a:r>
            <a:r>
              <a:rPr lang="fr-CA" sz="3400" dirty="0" smtClean="0"/>
              <a:t>module </a:t>
            </a:r>
            <a:r>
              <a:rPr lang="fr-CA" sz="3400" dirty="0"/>
              <a:t>3 dans le cadre d’une formation en </a:t>
            </a:r>
            <a:r>
              <a:rPr lang="fr-CA" sz="3400" dirty="0" smtClean="0"/>
              <a:t>classe.</a:t>
            </a:r>
            <a:endParaRPr lang="en-US" sz="3400" dirty="0"/>
          </a:p>
          <a:p>
            <a:pPr>
              <a:buFont typeface="Arial" pitchFamily="34" charset="0"/>
              <a:buChar char="•"/>
              <a:defRPr/>
            </a:pPr>
            <a:r>
              <a:rPr lang="fr-CA" sz="3400" dirty="0"/>
              <a:t>Coordonner et enseigner le </a:t>
            </a:r>
            <a:r>
              <a:rPr lang="fr-CA" sz="3400" dirty="0" smtClean="0"/>
              <a:t>module </a:t>
            </a:r>
            <a:r>
              <a:rPr lang="fr-CA" sz="3400" dirty="0"/>
              <a:t>4 </a:t>
            </a:r>
            <a:r>
              <a:rPr lang="fr-CA" sz="3400" dirty="0" smtClean="0"/>
              <a:t>au cours d’événements </a:t>
            </a:r>
            <a:r>
              <a:rPr lang="fr-CA" sz="3400" dirty="0"/>
              <a:t>familiaux organisés par le </a:t>
            </a:r>
            <a:r>
              <a:rPr lang="fr-CA" sz="3400" dirty="0" smtClean="0"/>
              <a:t>transporteur.</a:t>
            </a:r>
            <a:endParaRPr lang="en-US" sz="3400" dirty="0"/>
          </a:p>
          <a:p>
            <a:pPr>
              <a:buFont typeface="Arial" pitchFamily="34" charset="0"/>
              <a:buChar char="•"/>
              <a:defRPr/>
            </a:pPr>
            <a:r>
              <a:rPr lang="fr-CA" sz="3400" dirty="0" smtClean="0"/>
              <a:t>Faciliter </a:t>
            </a:r>
            <a:r>
              <a:rPr lang="fr-CA" sz="3400" dirty="0"/>
              <a:t>l’utilisation </a:t>
            </a:r>
            <a:r>
              <a:rPr lang="fr-CA" sz="3400" dirty="0" smtClean="0"/>
              <a:t>du Web </a:t>
            </a:r>
            <a:r>
              <a:rPr lang="fr-CA" sz="3400" dirty="0"/>
              <a:t>pour les conducteurs et </a:t>
            </a:r>
            <a:r>
              <a:rPr lang="fr-CA" sz="3400" dirty="0" smtClean="0"/>
              <a:t>leur famille.</a:t>
            </a:r>
            <a:endParaRPr lang="en-US" sz="3400" dirty="0"/>
          </a:p>
          <a:p>
            <a:pPr>
              <a:buFont typeface="Arial" pitchFamily="34" charset="0"/>
              <a:buChar char="•"/>
              <a:defRPr/>
            </a:pPr>
            <a:r>
              <a:rPr lang="fr-CA" sz="3400" dirty="0" smtClean="0"/>
              <a:t>Acquérir une </a:t>
            </a:r>
            <a:r>
              <a:rPr lang="fr-CA" sz="3400" dirty="0"/>
              <a:t>grande expertise du </a:t>
            </a:r>
            <a:r>
              <a:rPr lang="fr-CA" sz="3400" dirty="0" smtClean="0"/>
              <a:t>sujet.</a:t>
            </a:r>
            <a:endParaRPr lang="en-US" sz="3400" dirty="0"/>
          </a:p>
          <a:p>
            <a:pPr>
              <a:buFont typeface="Arial" pitchFamily="34" charset="0"/>
              <a:buChar char="•"/>
              <a:defRPr/>
            </a:pPr>
            <a:r>
              <a:rPr lang="fr-CA" sz="3400" dirty="0" smtClean="0"/>
              <a:t>Assumer d’éventuelles responsabilités supplémentaires </a:t>
            </a:r>
            <a:r>
              <a:rPr lang="fr-CA" sz="3400" dirty="0"/>
              <a:t>:</a:t>
            </a:r>
            <a:endParaRPr lang="en-US" sz="3400" dirty="0"/>
          </a:p>
          <a:p>
            <a:pPr lvl="1">
              <a:buFont typeface="Arial" pitchFamily="34" charset="0"/>
              <a:buChar char="–"/>
              <a:defRPr/>
            </a:pPr>
            <a:r>
              <a:rPr lang="fr-CA" sz="2900" dirty="0"/>
              <a:t>Tenir les dossiers du PGF du </a:t>
            </a:r>
            <a:r>
              <a:rPr lang="fr-CA" sz="2900" dirty="0" smtClean="0"/>
              <a:t>transporteur.</a:t>
            </a:r>
            <a:endParaRPr lang="en-US" sz="2900" dirty="0"/>
          </a:p>
          <a:p>
            <a:pPr lvl="1">
              <a:buFont typeface="Arial" pitchFamily="34" charset="0"/>
              <a:buChar char="–"/>
              <a:defRPr/>
            </a:pPr>
            <a:r>
              <a:rPr lang="fr-CA" sz="2900" dirty="0"/>
              <a:t>Suivre et peut-être enseigner d’autres modules du </a:t>
            </a:r>
            <a:r>
              <a:rPr lang="fr-CA" sz="2900" dirty="0" smtClean="0"/>
              <a:t>PGF.</a:t>
            </a:r>
            <a:endParaRPr lang="en-US" sz="2900" dirty="0"/>
          </a:p>
          <a:p>
            <a:pPr lvl="1">
              <a:buFont typeface="Arial" pitchFamily="34" charset="0"/>
              <a:buChar char="–"/>
              <a:defRPr/>
            </a:pPr>
            <a:r>
              <a:rPr lang="fr-CA" sz="2900" dirty="0"/>
              <a:t>Diriger des séminaires en </a:t>
            </a:r>
            <a:r>
              <a:rPr lang="fr-CA" sz="2900" dirty="0" smtClean="0"/>
              <a:t>ligne.</a:t>
            </a:r>
            <a:endParaRPr lang="en-US" sz="2900" dirty="0"/>
          </a:p>
        </p:txBody>
      </p:sp>
      <p:pic>
        <p:nvPicPr>
          <p:cNvPr id="33796" name="Picture 2"/>
          <p:cNvPicPr>
            <a:picLocks noChangeAspect="1" noChangeArrowheads="1"/>
          </p:cNvPicPr>
          <p:nvPr>
            <p:custDataLst>
              <p:tags r:id="rId3"/>
            </p:custDataLst>
          </p:nvPr>
        </p:nvPicPr>
        <p:blipFill>
          <a:blip r:embed="rId6" cstate="print"/>
          <a:srcRect/>
          <a:stretch>
            <a:fillRect/>
          </a:stretch>
        </p:blipFill>
        <p:spPr bwMode="auto">
          <a:xfrm>
            <a:off x="6369050" y="2971800"/>
            <a:ext cx="2774950" cy="2147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89090" name="Content Placeholder 2"/>
          <p:cNvSpPr>
            <a:spLocks noGrp="1"/>
          </p:cNvSpPr>
          <p:nvPr>
            <p:ph idx="1"/>
            <p:custDataLst>
              <p:tags r:id="rId1"/>
            </p:custDataLst>
          </p:nvPr>
        </p:nvSpPr>
        <p:spPr>
          <a:xfrm>
            <a:off x="457200" y="1600200"/>
            <a:ext cx="5257800" cy="4525963"/>
          </a:xfrm>
        </p:spPr>
        <p:txBody>
          <a:bodyPr/>
          <a:lstStyle/>
          <a:p>
            <a:r>
              <a:rPr lang="fr-CA" sz="2800" dirty="0" smtClean="0"/>
              <a:t>Susciter la participation.</a:t>
            </a:r>
            <a:endParaRPr lang="en-US" sz="2800" dirty="0" smtClean="0"/>
          </a:p>
          <a:p>
            <a:r>
              <a:rPr lang="fr-CA" sz="2800" dirty="0" smtClean="0"/>
              <a:t>Utiliser des exemples concernant l’entreprise.</a:t>
            </a:r>
            <a:endParaRPr lang="en-US" sz="2800" dirty="0" smtClean="0"/>
          </a:p>
          <a:p>
            <a:r>
              <a:rPr lang="fr-CA" sz="2800" dirty="0" smtClean="0"/>
              <a:t>Appliquer rigoureusement les normes et promouvoir le principe de la responsabilité dans l’apprentissage.</a:t>
            </a:r>
            <a:endParaRPr lang="en-US" sz="2800" dirty="0" smtClean="0"/>
          </a:p>
          <a:p>
            <a:r>
              <a:rPr lang="fr-CA" sz="2800" dirty="0" smtClean="0"/>
              <a:t>Évaluer les progrès individuels et du groupe; s’y ajuster.</a:t>
            </a:r>
            <a:endParaRPr lang="en-US" sz="2800" dirty="0" smtClean="0"/>
          </a:p>
        </p:txBody>
      </p:sp>
      <p:sp>
        <p:nvSpPr>
          <p:cNvPr id="89091" name="Title 3"/>
          <p:cNvSpPr>
            <a:spLocks noGrp="1"/>
          </p:cNvSpPr>
          <p:nvPr>
            <p:ph type="title"/>
            <p:custDataLst>
              <p:tags r:id="rId2"/>
            </p:custDataLst>
          </p:nvPr>
        </p:nvSpPr>
        <p:spPr/>
        <p:txBody>
          <a:bodyPr/>
          <a:lstStyle/>
          <a:p>
            <a:pPr>
              <a:lnSpc>
                <a:spcPts val="4575"/>
              </a:lnSpc>
            </a:pPr>
            <a:r>
              <a:rPr lang="fr-CA" dirty="0" smtClean="0"/>
              <a:t>Créer une expérience de classe constructive (2 de 2)</a:t>
            </a:r>
            <a:endParaRPr lang="en-US" dirty="0" smtClean="0"/>
          </a:p>
        </p:txBody>
      </p:sp>
      <p:pic>
        <p:nvPicPr>
          <p:cNvPr id="89092" name="Picture 2"/>
          <p:cNvPicPr>
            <a:picLocks noChangeAspect="1" noChangeArrowheads="1"/>
          </p:cNvPicPr>
          <p:nvPr>
            <p:custDataLst>
              <p:tags r:id="rId3"/>
            </p:custDataLst>
          </p:nvPr>
        </p:nvPicPr>
        <p:blipFill>
          <a:blip r:embed="rId6" cstate="print"/>
          <a:srcRect/>
          <a:stretch>
            <a:fillRect/>
          </a:stretch>
        </p:blipFill>
        <p:spPr bwMode="auto">
          <a:xfrm>
            <a:off x="5334000" y="2057400"/>
            <a:ext cx="3444875"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91138" name="Title 4"/>
          <p:cNvSpPr>
            <a:spLocks noGrp="1"/>
          </p:cNvSpPr>
          <p:nvPr>
            <p:ph type="title"/>
            <p:custDataLst>
              <p:tags r:id="rId1"/>
            </p:custDataLst>
          </p:nvPr>
        </p:nvSpPr>
        <p:spPr/>
        <p:txBody>
          <a:bodyPr/>
          <a:lstStyle/>
          <a:p>
            <a:pPr>
              <a:lnSpc>
                <a:spcPts val="4575"/>
              </a:lnSpc>
            </a:pPr>
            <a:r>
              <a:rPr lang="fr-CA" dirty="0" smtClean="0"/>
              <a:t>Séminaires en ligne : formation </a:t>
            </a:r>
            <a:br>
              <a:rPr lang="fr-CA" dirty="0" smtClean="0"/>
            </a:br>
            <a:r>
              <a:rPr lang="fr-CA" dirty="0" smtClean="0"/>
              <a:t>« en classe » sur le Web</a:t>
            </a:r>
            <a:endParaRPr lang="en-US" dirty="0" smtClean="0"/>
          </a:p>
        </p:txBody>
      </p:sp>
      <p:sp>
        <p:nvSpPr>
          <p:cNvPr id="91139" name="Content Placeholder 12"/>
          <p:cNvSpPr>
            <a:spLocks noGrp="1"/>
          </p:cNvSpPr>
          <p:nvPr>
            <p:ph sz="half" idx="4294967295"/>
            <p:custDataLst>
              <p:tags r:id="rId2"/>
            </p:custDataLst>
          </p:nvPr>
        </p:nvSpPr>
        <p:spPr>
          <a:xfrm>
            <a:off x="533400" y="1447800"/>
            <a:ext cx="7239000" cy="4876800"/>
          </a:xfrm>
        </p:spPr>
        <p:txBody>
          <a:bodyPr/>
          <a:lstStyle/>
          <a:p>
            <a:r>
              <a:rPr lang="fr-CA" sz="2300" dirty="0" err="1" smtClean="0"/>
              <a:t>Webinaire</a:t>
            </a:r>
            <a:r>
              <a:rPr lang="fr-CA" sz="2300" dirty="0" smtClean="0"/>
              <a:t> : formation ou autre réunion en ligne et en temps réel.</a:t>
            </a:r>
            <a:endParaRPr lang="en-US" sz="2300" dirty="0" smtClean="0"/>
          </a:p>
          <a:p>
            <a:r>
              <a:rPr lang="fr-CA" sz="2300" dirty="0" smtClean="0"/>
              <a:t>Les participants se connectent à distance au </a:t>
            </a:r>
            <a:br>
              <a:rPr lang="fr-CA" sz="2300" dirty="0" smtClean="0"/>
            </a:br>
            <a:r>
              <a:rPr lang="fr-CA" sz="2300" dirty="0" smtClean="0"/>
              <a:t>site Web de leur entreprise ou de leur fournisseur de services.</a:t>
            </a:r>
            <a:endParaRPr lang="en-US" sz="2300" dirty="0" smtClean="0"/>
          </a:p>
          <a:p>
            <a:r>
              <a:rPr lang="fr-CA" sz="2300" dirty="0" smtClean="0"/>
              <a:t>Le rôle du formateur est semblable à celui d’un </a:t>
            </a:r>
            <a:br>
              <a:rPr lang="fr-CA" sz="2300" dirty="0" smtClean="0"/>
            </a:br>
            <a:r>
              <a:rPr lang="fr-CA" sz="2300" dirty="0" smtClean="0"/>
              <a:t>formateur en classe, mais il travaille par l’intermédiaire d’un ordinateur.</a:t>
            </a:r>
            <a:endParaRPr lang="en-US" sz="2300" dirty="0" smtClean="0"/>
          </a:p>
          <a:p>
            <a:r>
              <a:rPr lang="fr-CA" sz="2300" dirty="0" smtClean="0"/>
              <a:t>Inconvénients :</a:t>
            </a:r>
            <a:endParaRPr lang="en-US" sz="2300" dirty="0" smtClean="0"/>
          </a:p>
          <a:p>
            <a:pPr lvl="1"/>
            <a:r>
              <a:rPr lang="fr-CA" sz="1800" dirty="0" smtClean="0"/>
              <a:t>Les participants doivent avoir une connaissance préalable des outils informatiques et une assistance informatique doit être fournie. </a:t>
            </a:r>
            <a:endParaRPr lang="en-US" sz="1800" dirty="0" smtClean="0"/>
          </a:p>
          <a:p>
            <a:pPr lvl="1"/>
            <a:r>
              <a:rPr lang="fr-CA" sz="1800" dirty="0" smtClean="0"/>
              <a:t>Le contact participant/formateur ne se fait pas face à face.</a:t>
            </a:r>
            <a:endParaRPr lang="en-US" sz="1800" dirty="0" smtClean="0"/>
          </a:p>
          <a:p>
            <a:pPr lvl="1"/>
            <a:r>
              <a:rPr lang="fr-CA" sz="1800" dirty="0" smtClean="0"/>
              <a:t>Le participant a un rôle relativement passif.</a:t>
            </a:r>
            <a:endParaRPr lang="en-US" sz="18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93186" name="Title 1"/>
          <p:cNvSpPr>
            <a:spLocks noGrp="1"/>
          </p:cNvSpPr>
          <p:nvPr>
            <p:ph type="title"/>
            <p:custDataLst>
              <p:tags r:id="rId1"/>
            </p:custDataLst>
          </p:nvPr>
        </p:nvSpPr>
        <p:spPr/>
        <p:txBody>
          <a:bodyPr/>
          <a:lstStyle/>
          <a:p>
            <a:pPr>
              <a:lnSpc>
                <a:spcPts val="4575"/>
              </a:lnSpc>
            </a:pPr>
            <a:r>
              <a:rPr lang="fr-CA" sz="3600" dirty="0" smtClean="0"/>
              <a:t>Utiliser des exemples en relation avec la réalité de l’entreprise</a:t>
            </a:r>
            <a:endParaRPr lang="en-US" sz="3600" dirty="0" smtClean="0"/>
          </a:p>
        </p:txBody>
      </p:sp>
      <p:sp>
        <p:nvSpPr>
          <p:cNvPr id="3" name="Content Placeholder 2"/>
          <p:cNvSpPr>
            <a:spLocks noGrp="1"/>
          </p:cNvSpPr>
          <p:nvPr>
            <p:ph idx="1"/>
            <p:custDataLst>
              <p:tags r:id="rId2"/>
            </p:custDataLst>
          </p:nvPr>
        </p:nvSpPr>
        <p:spPr>
          <a:xfrm>
            <a:off x="457200" y="1600200"/>
            <a:ext cx="8229600" cy="4724400"/>
          </a:xfrm>
        </p:spPr>
        <p:txBody>
          <a:bodyPr rtlCol="0">
            <a:normAutofit fontScale="77500" lnSpcReduction="20000"/>
          </a:bodyPr>
          <a:lstStyle/>
          <a:p>
            <a:pPr>
              <a:buFont typeface="Arial" pitchFamily="34" charset="0"/>
              <a:buChar char="•"/>
              <a:defRPr/>
            </a:pPr>
            <a:r>
              <a:rPr lang="fr-CA" dirty="0" smtClean="0"/>
              <a:t>Approche en accord avec </a:t>
            </a:r>
            <a:r>
              <a:rPr lang="fr-CA" dirty="0"/>
              <a:t>les principes </a:t>
            </a:r>
            <a:r>
              <a:rPr lang="fr-CA" dirty="0" smtClean="0"/>
              <a:t>didactiques</a:t>
            </a:r>
            <a:r>
              <a:rPr lang="fr-CA" dirty="0"/>
              <a:t> :</a:t>
            </a:r>
            <a:endParaRPr lang="en-US" sz="2800" dirty="0"/>
          </a:p>
          <a:p>
            <a:pPr lvl="1">
              <a:buFont typeface="Arial" pitchFamily="34" charset="0"/>
              <a:buChar char="–"/>
              <a:defRPr/>
            </a:pPr>
            <a:r>
              <a:rPr lang="fr-CA" dirty="0" smtClean="0"/>
              <a:t>Fournit un contexte </a:t>
            </a:r>
            <a:r>
              <a:rPr lang="fr-CA" dirty="0"/>
              <a:t>et </a:t>
            </a:r>
            <a:r>
              <a:rPr lang="fr-CA" dirty="0" smtClean="0"/>
              <a:t>montre la pertinence </a:t>
            </a:r>
            <a:r>
              <a:rPr lang="fr-CA" dirty="0"/>
              <a:t>de la </a:t>
            </a:r>
            <a:r>
              <a:rPr lang="fr-CA" dirty="0" smtClean="0"/>
              <a:t>formation.</a:t>
            </a:r>
            <a:endParaRPr lang="en-US" sz="2400" dirty="0"/>
          </a:p>
          <a:p>
            <a:pPr lvl="1">
              <a:buFont typeface="Arial" pitchFamily="34" charset="0"/>
              <a:buChar char="–"/>
              <a:defRPr/>
            </a:pPr>
            <a:r>
              <a:rPr lang="fr-CA" dirty="0" smtClean="0"/>
              <a:t>Fait en sorte que les notions apprises ont une plus grande probabilité d’être appliquées. </a:t>
            </a:r>
            <a:endParaRPr lang="en-US" sz="2400" dirty="0"/>
          </a:p>
          <a:p>
            <a:pPr lvl="1">
              <a:buFont typeface="Arial" pitchFamily="34" charset="0"/>
              <a:buChar char="–"/>
              <a:defRPr/>
            </a:pPr>
            <a:r>
              <a:rPr lang="fr-CA" dirty="0" smtClean="0"/>
              <a:t>Appuie les </a:t>
            </a:r>
            <a:r>
              <a:rPr lang="fr-CA" dirty="0"/>
              <a:t>politiques et les pratiques de </a:t>
            </a:r>
            <a:r>
              <a:rPr lang="fr-CA" dirty="0" smtClean="0"/>
              <a:t>l’entreprise. </a:t>
            </a:r>
            <a:endParaRPr lang="en-US" sz="2400" dirty="0"/>
          </a:p>
          <a:p>
            <a:pPr>
              <a:buFont typeface="Arial" pitchFamily="34" charset="0"/>
              <a:buChar char="•"/>
              <a:defRPr/>
            </a:pPr>
            <a:r>
              <a:rPr lang="fr-CA" dirty="0"/>
              <a:t>Deux approches :</a:t>
            </a:r>
            <a:endParaRPr lang="en-US" sz="2800" dirty="0"/>
          </a:p>
          <a:p>
            <a:pPr lvl="1">
              <a:buFont typeface="Arial" pitchFamily="34" charset="0"/>
              <a:buChar char="–"/>
              <a:defRPr/>
            </a:pPr>
            <a:r>
              <a:rPr lang="fr-CA" dirty="0" smtClean="0"/>
              <a:t>Présenter </a:t>
            </a:r>
            <a:r>
              <a:rPr lang="fr-CA" dirty="0"/>
              <a:t>tout au long de la </a:t>
            </a:r>
            <a:r>
              <a:rPr lang="fr-CA" dirty="0" smtClean="0"/>
              <a:t>formation des exemples concernant l’entreprise.</a:t>
            </a:r>
            <a:endParaRPr lang="en-US" sz="2400" dirty="0"/>
          </a:p>
          <a:p>
            <a:pPr lvl="1">
              <a:buFont typeface="Arial" pitchFamily="34" charset="0"/>
              <a:buChar char="–"/>
              <a:defRPr/>
            </a:pPr>
            <a:r>
              <a:rPr lang="fr-CA" dirty="0" smtClean="0"/>
              <a:t>Ajouter une </a:t>
            </a:r>
            <a:r>
              <a:rPr lang="fr-CA" dirty="0"/>
              <a:t>leçon </a:t>
            </a:r>
            <a:r>
              <a:rPr lang="fr-CA" dirty="0" smtClean="0"/>
              <a:t>axée </a:t>
            </a:r>
            <a:r>
              <a:rPr lang="fr-CA" dirty="0"/>
              <a:t>sur des exemples concernant </a:t>
            </a:r>
            <a:r>
              <a:rPr lang="fr-CA" dirty="0" smtClean="0"/>
              <a:t>l’entreprise.</a:t>
            </a:r>
            <a:endParaRPr lang="en-US" sz="2400" dirty="0"/>
          </a:p>
          <a:p>
            <a:pPr>
              <a:buFont typeface="Arial" pitchFamily="34" charset="0"/>
              <a:buChar char="•"/>
              <a:defRPr/>
            </a:pPr>
            <a:r>
              <a:rPr lang="fr-CA" dirty="0" smtClean="0"/>
              <a:t>Mises </a:t>
            </a:r>
            <a:r>
              <a:rPr lang="fr-CA" dirty="0"/>
              <a:t>en garde :</a:t>
            </a:r>
            <a:endParaRPr lang="en-US" sz="2800" dirty="0"/>
          </a:p>
          <a:p>
            <a:pPr lvl="1">
              <a:buFont typeface="Arial" pitchFamily="34" charset="0"/>
              <a:buChar char="–"/>
              <a:defRPr/>
            </a:pPr>
            <a:r>
              <a:rPr lang="fr-CA" dirty="0" smtClean="0"/>
              <a:t>Ne pas oublier les </a:t>
            </a:r>
            <a:r>
              <a:rPr lang="fr-CA" dirty="0"/>
              <a:t>contraintes de </a:t>
            </a:r>
            <a:r>
              <a:rPr lang="fr-CA" dirty="0" smtClean="0"/>
              <a:t>temps.</a:t>
            </a:r>
            <a:endParaRPr lang="en-US" sz="2400" dirty="0"/>
          </a:p>
          <a:p>
            <a:pPr lvl="1">
              <a:buFont typeface="Arial" pitchFamily="34" charset="0"/>
              <a:buChar char="–"/>
              <a:defRPr/>
            </a:pPr>
            <a:r>
              <a:rPr lang="fr-CA" dirty="0" smtClean="0"/>
              <a:t>Choisir des exemples qui appuient </a:t>
            </a:r>
            <a:r>
              <a:rPr lang="fr-CA" dirty="0"/>
              <a:t>le contenu du </a:t>
            </a:r>
            <a:r>
              <a:rPr lang="fr-CA" dirty="0" smtClean="0"/>
              <a:t>module.</a:t>
            </a:r>
            <a:endParaRPr lang="en-US" sz="2400" dirty="0"/>
          </a:p>
          <a:p>
            <a:pPr lvl="1">
              <a:buFont typeface="Arial" pitchFamily="34" charset="0"/>
              <a:buChar char="–"/>
              <a:defRPr/>
            </a:pPr>
            <a:r>
              <a:rPr lang="fr-CA" dirty="0" smtClean="0"/>
              <a:t>Assurer le respect </a:t>
            </a:r>
            <a:r>
              <a:rPr lang="fr-CA" dirty="0"/>
              <a:t>de la vie privée et de la </a:t>
            </a:r>
            <a:r>
              <a:rPr lang="fr-CA" dirty="0" smtClean="0"/>
              <a:t>confidentialité.</a:t>
            </a:r>
            <a:endParaRPr lang="en-US"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95234" name="Title 1"/>
          <p:cNvSpPr>
            <a:spLocks noGrp="1"/>
          </p:cNvSpPr>
          <p:nvPr>
            <p:ph type="title"/>
            <p:custDataLst>
              <p:tags r:id="rId1"/>
            </p:custDataLst>
          </p:nvPr>
        </p:nvSpPr>
        <p:spPr>
          <a:xfrm>
            <a:off x="457200" y="228600"/>
            <a:ext cx="8229600" cy="1143000"/>
          </a:xfrm>
        </p:spPr>
        <p:txBody>
          <a:bodyPr/>
          <a:lstStyle/>
          <a:p>
            <a:pPr>
              <a:lnSpc>
                <a:spcPts val="4575"/>
              </a:lnSpc>
            </a:pPr>
            <a:r>
              <a:rPr lang="fr-CA" sz="2800" smtClean="0"/>
              <a:t>Application des normes et promotion de la responsabilité individuelle</a:t>
            </a:r>
            <a:endParaRPr lang="en-US" sz="2800" smtClean="0"/>
          </a:p>
        </p:txBody>
      </p:sp>
      <p:sp>
        <p:nvSpPr>
          <p:cNvPr id="7" name="Content Placeholder 6"/>
          <p:cNvSpPr>
            <a:spLocks noGrp="1"/>
          </p:cNvSpPr>
          <p:nvPr>
            <p:ph idx="1"/>
            <p:custDataLst>
              <p:tags r:id="rId2"/>
            </p:custDataLst>
          </p:nvPr>
        </p:nvSpPr>
        <p:spPr>
          <a:xfrm>
            <a:off x="457200" y="1600200"/>
            <a:ext cx="6172200" cy="4525963"/>
          </a:xfrm>
        </p:spPr>
        <p:txBody>
          <a:bodyPr rtlCol="0">
            <a:normAutofit fontScale="70000" lnSpcReduction="20000"/>
          </a:bodyPr>
          <a:lstStyle/>
          <a:p>
            <a:pPr>
              <a:buFont typeface="Arial" pitchFamily="34" charset="0"/>
              <a:buChar char="•"/>
              <a:defRPr/>
            </a:pPr>
            <a:r>
              <a:rPr lang="fr-CA" dirty="0"/>
              <a:t>Soyez </a:t>
            </a:r>
            <a:r>
              <a:rPr lang="fr-CA" dirty="0" smtClean="0"/>
              <a:t>enthousiaste mais rigoureux.</a:t>
            </a:r>
            <a:endParaRPr lang="en-US" sz="2800" dirty="0"/>
          </a:p>
          <a:p>
            <a:pPr>
              <a:buFont typeface="Arial" pitchFamily="34" charset="0"/>
              <a:buChar char="•"/>
              <a:defRPr/>
            </a:pPr>
            <a:r>
              <a:rPr lang="fr-CA" dirty="0"/>
              <a:t>Définissez des attentes élevées </a:t>
            </a:r>
            <a:r>
              <a:rPr lang="fr-CA" dirty="0" smtClean="0"/>
              <a:t>relativement               au comportement </a:t>
            </a:r>
            <a:r>
              <a:rPr lang="fr-CA" dirty="0"/>
              <a:t>et </a:t>
            </a:r>
            <a:r>
              <a:rPr lang="fr-CA" dirty="0" smtClean="0"/>
              <a:t>à l’apprentissage </a:t>
            </a:r>
            <a:r>
              <a:rPr lang="fr-CA" dirty="0"/>
              <a:t/>
            </a:r>
            <a:br>
              <a:rPr lang="fr-CA" dirty="0"/>
            </a:br>
            <a:r>
              <a:rPr lang="fr-CA" dirty="0"/>
              <a:t>en </a:t>
            </a:r>
            <a:r>
              <a:rPr lang="fr-CA" dirty="0" smtClean="0"/>
              <a:t>classe.</a:t>
            </a:r>
            <a:endParaRPr lang="en-US" sz="2800" dirty="0"/>
          </a:p>
          <a:p>
            <a:pPr>
              <a:buFont typeface="Arial" pitchFamily="34" charset="0"/>
              <a:buChar char="•"/>
              <a:defRPr/>
            </a:pPr>
            <a:r>
              <a:rPr lang="fr-CA" dirty="0" smtClean="0"/>
              <a:t>Protégez l’intégrité </a:t>
            </a:r>
            <a:r>
              <a:rPr lang="fr-CA" dirty="0"/>
              <a:t>des examens </a:t>
            </a:r>
            <a:br>
              <a:rPr lang="fr-CA" dirty="0"/>
            </a:br>
            <a:r>
              <a:rPr lang="fr-CA" dirty="0"/>
              <a:t>du </a:t>
            </a:r>
            <a:r>
              <a:rPr lang="fr-CA" dirty="0" smtClean="0"/>
              <a:t>module :</a:t>
            </a:r>
            <a:endParaRPr lang="en-US" sz="2800" dirty="0"/>
          </a:p>
          <a:p>
            <a:pPr lvl="1">
              <a:buFont typeface="Arial" pitchFamily="34" charset="0"/>
              <a:buChar char="–"/>
              <a:defRPr/>
            </a:pPr>
            <a:r>
              <a:rPr lang="fr-CA" dirty="0"/>
              <a:t>Les participants passent les examens </a:t>
            </a:r>
            <a:r>
              <a:rPr lang="fr-CA" i="1" dirty="0" smtClean="0"/>
              <a:t>individuellement.</a:t>
            </a:r>
            <a:endParaRPr lang="en-US" sz="2400" dirty="0"/>
          </a:p>
          <a:p>
            <a:pPr lvl="1">
              <a:buFont typeface="Arial" pitchFamily="34" charset="0"/>
              <a:buChar char="–"/>
              <a:defRPr/>
            </a:pPr>
            <a:r>
              <a:rPr lang="fr-CA" dirty="0"/>
              <a:t>Les participants </a:t>
            </a:r>
            <a:r>
              <a:rPr lang="fr-CA" i="1" dirty="0"/>
              <a:t>ne voient pas </a:t>
            </a:r>
            <a:r>
              <a:rPr lang="fr-CA" dirty="0"/>
              <a:t>les examens à </a:t>
            </a:r>
            <a:r>
              <a:rPr lang="fr-CA" dirty="0" smtClean="0"/>
              <a:t>l’avance.</a:t>
            </a:r>
            <a:endParaRPr lang="en-US" sz="2400" dirty="0"/>
          </a:p>
          <a:p>
            <a:pPr>
              <a:buFont typeface="Arial" pitchFamily="34" charset="0"/>
              <a:buChar char="•"/>
              <a:defRPr/>
            </a:pPr>
            <a:r>
              <a:rPr lang="fr-CA" dirty="0"/>
              <a:t>Tenez des dossiers précis :</a:t>
            </a:r>
            <a:endParaRPr lang="en-US" sz="2800" dirty="0"/>
          </a:p>
          <a:p>
            <a:pPr lvl="1">
              <a:buFont typeface="Arial" pitchFamily="34" charset="0"/>
              <a:buChar char="–"/>
              <a:defRPr/>
            </a:pPr>
            <a:r>
              <a:rPr lang="fr-CA" dirty="0"/>
              <a:t>Présence/participation </a:t>
            </a:r>
            <a:r>
              <a:rPr lang="fr-CA" dirty="0" smtClean="0"/>
              <a:t>des participants.</a:t>
            </a:r>
            <a:endParaRPr lang="en-US" sz="2400" dirty="0"/>
          </a:p>
          <a:p>
            <a:pPr lvl="1">
              <a:buFont typeface="Arial" pitchFamily="34" charset="0"/>
              <a:buChar char="–"/>
              <a:defRPr/>
            </a:pPr>
            <a:r>
              <a:rPr lang="fr-CA" dirty="0" smtClean="0"/>
              <a:t>Notes des participants </a:t>
            </a:r>
            <a:r>
              <a:rPr lang="fr-CA" dirty="0"/>
              <a:t>aux </a:t>
            </a:r>
            <a:r>
              <a:rPr lang="fr-CA" dirty="0" smtClean="0"/>
              <a:t>examens.</a:t>
            </a:r>
            <a:endParaRPr lang="en-US" sz="2400" dirty="0"/>
          </a:p>
        </p:txBody>
      </p:sp>
      <p:pic>
        <p:nvPicPr>
          <p:cNvPr id="95236" name="Picture 5"/>
          <p:cNvPicPr>
            <a:picLocks noChangeAspect="1" noChangeArrowheads="1"/>
          </p:cNvPicPr>
          <p:nvPr>
            <p:custDataLst>
              <p:tags r:id="rId3"/>
            </p:custDataLst>
          </p:nvPr>
        </p:nvPicPr>
        <p:blipFill>
          <a:blip r:embed="rId7" cstate="print"/>
          <a:srcRect/>
          <a:stretch>
            <a:fillRect/>
          </a:stretch>
        </p:blipFill>
        <p:spPr bwMode="auto">
          <a:xfrm>
            <a:off x="6477000" y="4419600"/>
            <a:ext cx="2514600" cy="1679575"/>
          </a:xfrm>
          <a:prstGeom prst="rect">
            <a:avLst/>
          </a:prstGeom>
          <a:noFill/>
          <a:ln w="9525">
            <a:noFill/>
            <a:miter lim="800000"/>
            <a:headEnd/>
            <a:tailEnd/>
          </a:ln>
        </p:spPr>
      </p:pic>
      <p:pic>
        <p:nvPicPr>
          <p:cNvPr id="95237" name="Picture 2"/>
          <p:cNvPicPr>
            <a:picLocks noChangeAspect="1" noChangeArrowheads="1"/>
          </p:cNvPicPr>
          <p:nvPr>
            <p:custDataLst>
              <p:tags r:id="rId4"/>
            </p:custDataLst>
          </p:nvPr>
        </p:nvPicPr>
        <p:blipFill>
          <a:blip r:embed="rId8" cstate="print"/>
          <a:srcRect/>
          <a:stretch>
            <a:fillRect/>
          </a:stretch>
        </p:blipFill>
        <p:spPr bwMode="auto">
          <a:xfrm>
            <a:off x="6019800" y="1752600"/>
            <a:ext cx="2613025" cy="1960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custDataLst>
              <p:tags r:id="rId1"/>
            </p:custDataLst>
          </p:nvPr>
        </p:nvSpPr>
        <p:spPr/>
        <p:txBody>
          <a:bodyPr/>
          <a:lstStyle/>
          <a:p>
            <a:pPr>
              <a:lnSpc>
                <a:spcPts val="4575"/>
              </a:lnSpc>
            </a:pPr>
            <a:r>
              <a:rPr lang="fr-CA" sz="4000" smtClean="0"/>
              <a:t>Leçon 1 : Évaluation des acquis</a:t>
            </a:r>
            <a:endParaRPr lang="en-US" sz="4000" smtClean="0"/>
          </a:p>
        </p:txBody>
      </p:sp>
      <p:sp>
        <p:nvSpPr>
          <p:cNvPr id="3" name="Content Placeholder 2"/>
          <p:cNvSpPr>
            <a:spLocks noGrp="1"/>
          </p:cNvSpPr>
          <p:nvPr>
            <p:ph idx="1"/>
            <p:custDataLst>
              <p:tags r:id="rId2"/>
            </p:custDataLst>
          </p:nvPr>
        </p:nvSpPr>
        <p:spPr/>
        <p:txBody>
          <a:bodyPr rtlCol="0">
            <a:normAutofit fontScale="92500"/>
          </a:bodyPr>
          <a:lstStyle/>
          <a:p>
            <a:pPr marL="514350" indent="-514350">
              <a:buFont typeface="+mj-lt"/>
              <a:buAutoNum type="arabicPeriod"/>
              <a:defRPr/>
            </a:pPr>
            <a:r>
              <a:rPr lang="fr-CA" dirty="0"/>
              <a:t>Quel sujet est couvert dans le </a:t>
            </a:r>
            <a:r>
              <a:rPr lang="fr-CA" dirty="0" smtClean="0"/>
              <a:t>module </a:t>
            </a:r>
            <a:r>
              <a:rPr lang="fr-CA" dirty="0"/>
              <a:t>3 (Formation </a:t>
            </a:r>
            <a:r>
              <a:rPr lang="fr-CA" dirty="0" smtClean="0"/>
              <a:t>des conducteurs), </a:t>
            </a:r>
            <a:r>
              <a:rPr lang="fr-CA" dirty="0"/>
              <a:t>mais </a:t>
            </a:r>
            <a:r>
              <a:rPr lang="fr-CA" b="1" dirty="0"/>
              <a:t>PAS </a:t>
            </a:r>
            <a:r>
              <a:rPr lang="fr-CA" dirty="0"/>
              <a:t>dans le </a:t>
            </a:r>
            <a:r>
              <a:rPr lang="fr-CA" dirty="0" smtClean="0"/>
              <a:t>module </a:t>
            </a:r>
            <a:r>
              <a:rPr lang="fr-CA" dirty="0"/>
              <a:t>4 </a:t>
            </a:r>
            <a:r>
              <a:rPr lang="fr-CA" dirty="0" smtClean="0"/>
              <a:t>(Formation de </a:t>
            </a:r>
            <a:r>
              <a:rPr lang="fr-CA" dirty="0"/>
              <a:t>la </a:t>
            </a:r>
            <a:r>
              <a:rPr lang="fr-CA" dirty="0" smtClean="0"/>
              <a:t>famille des conducteurs)?</a:t>
            </a:r>
            <a:endParaRPr lang="en-US" sz="2800" dirty="0"/>
          </a:p>
          <a:p>
            <a:pPr marL="971550" lvl="1" indent="-514350">
              <a:buFont typeface="+mj-lt"/>
              <a:buAutoNum type="alphaLcParenR"/>
              <a:defRPr/>
            </a:pPr>
            <a:r>
              <a:rPr lang="fr-CA" dirty="0"/>
              <a:t>Accidents causés par la </a:t>
            </a:r>
            <a:r>
              <a:rPr lang="fr-CA" dirty="0" smtClean="0"/>
              <a:t>fatigue.</a:t>
            </a:r>
            <a:endParaRPr lang="en-US" sz="2400" dirty="0"/>
          </a:p>
          <a:p>
            <a:pPr marL="971550" lvl="1" indent="-514350">
              <a:buFont typeface="+mj-lt"/>
              <a:buAutoNum type="alphaLcParenR"/>
              <a:defRPr/>
            </a:pPr>
            <a:r>
              <a:rPr lang="fr-CA" dirty="0"/>
              <a:t>Planification de l’horaire et heures de service (HDS</a:t>
            </a:r>
            <a:r>
              <a:rPr lang="fr-CA" dirty="0" smtClean="0"/>
              <a:t>).</a:t>
            </a:r>
            <a:endParaRPr lang="en-US" sz="2400" dirty="0"/>
          </a:p>
          <a:p>
            <a:pPr marL="971550" lvl="1" indent="-514350">
              <a:buFont typeface="+mj-lt"/>
              <a:buAutoNum type="alphaLcParenR"/>
              <a:defRPr/>
            </a:pPr>
            <a:r>
              <a:rPr lang="fr-CA" dirty="0"/>
              <a:t>Santé et </a:t>
            </a:r>
            <a:r>
              <a:rPr lang="fr-CA" dirty="0" smtClean="0"/>
              <a:t>bien-être.</a:t>
            </a:r>
            <a:endParaRPr lang="en-US" sz="2400" dirty="0"/>
          </a:p>
          <a:p>
            <a:pPr marL="971550" lvl="1" indent="-514350">
              <a:buFont typeface="+mj-lt"/>
              <a:buAutoNum type="alphaLcParenR"/>
              <a:defRPr/>
            </a:pPr>
            <a:r>
              <a:rPr lang="fr-CA" dirty="0"/>
              <a:t>Drogues et </a:t>
            </a:r>
            <a:r>
              <a:rPr lang="fr-CA" dirty="0" smtClean="0"/>
              <a:t>médicaments.</a:t>
            </a:r>
            <a:endParaRPr lang="en-US" sz="2400" dirty="0"/>
          </a:p>
          <a:p>
            <a:pPr marL="971550" lvl="1" indent="-514350">
              <a:buFont typeface="+mj-lt"/>
              <a:buAutoNum type="alphaLcParenR"/>
              <a:defRPr/>
            </a:pPr>
            <a:r>
              <a:rPr lang="fr-CA" dirty="0"/>
              <a:t>Amélioration du sommeil et de la </a:t>
            </a:r>
            <a:r>
              <a:rPr lang="fr-CA" dirty="0" smtClean="0"/>
              <a:t>vigilance.</a:t>
            </a:r>
            <a:endParaRPr lang="en-US" sz="2400" dirty="0"/>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custDataLst>
              <p:tags r:id="rId1"/>
            </p:custDataLst>
          </p:nvPr>
        </p:nvSpPr>
        <p:spPr/>
        <p:txBody>
          <a:bodyPr/>
          <a:lstStyle/>
          <a:p>
            <a:pPr>
              <a:lnSpc>
                <a:spcPts val="4575"/>
              </a:lnSpc>
            </a:pPr>
            <a:r>
              <a:rPr lang="fr-CA" sz="3600" smtClean="0"/>
              <a:t>Leçon 1 : Évaluation des acquis (suite)</a:t>
            </a:r>
            <a:endParaRPr lang="en-US" sz="3600" smtClean="0"/>
          </a:p>
        </p:txBody>
      </p:sp>
      <p:sp>
        <p:nvSpPr>
          <p:cNvPr id="3" name="Content Placeholder 2"/>
          <p:cNvSpPr>
            <a:spLocks noGrp="1"/>
          </p:cNvSpPr>
          <p:nvPr>
            <p:ph idx="1"/>
            <p:custDataLst>
              <p:tags r:id="rId2"/>
            </p:custDataLst>
          </p:nvPr>
        </p:nvSpPr>
        <p:spPr/>
        <p:txBody>
          <a:bodyPr rtlCol="0">
            <a:normAutofit lnSpcReduction="10000"/>
          </a:bodyPr>
          <a:lstStyle/>
          <a:p>
            <a:pPr marL="514350" indent="-514350">
              <a:buFont typeface="+mj-lt"/>
              <a:buAutoNum type="arabicPeriod" startAt="2"/>
              <a:defRPr/>
            </a:pPr>
            <a:r>
              <a:rPr lang="fr-CA" dirty="0"/>
              <a:t>Qu’est-ce qui n’est </a:t>
            </a:r>
            <a:r>
              <a:rPr lang="fr-CA" b="1" dirty="0"/>
              <a:t>PAS </a:t>
            </a:r>
            <a:r>
              <a:rPr lang="fr-CA" dirty="0"/>
              <a:t>un </a:t>
            </a:r>
            <a:r>
              <a:rPr lang="fr-CA" dirty="0" smtClean="0"/>
              <a:t>préalable </a:t>
            </a:r>
            <a:r>
              <a:rPr lang="fr-CA" dirty="0"/>
              <a:t>pour suivre </a:t>
            </a:r>
            <a:r>
              <a:rPr lang="fr-CA" dirty="0" smtClean="0"/>
              <a:t>le module </a:t>
            </a:r>
            <a:r>
              <a:rPr lang="fr-CA" dirty="0"/>
              <a:t>5?</a:t>
            </a:r>
            <a:endParaRPr lang="en-US" sz="2800" dirty="0"/>
          </a:p>
          <a:p>
            <a:pPr marL="971550" lvl="1" indent="-514350">
              <a:buFont typeface="+mj-lt"/>
              <a:buAutoNum type="alphaLcParenR"/>
              <a:defRPr/>
            </a:pPr>
            <a:r>
              <a:rPr lang="fr-CA" dirty="0"/>
              <a:t>Avoir </a:t>
            </a:r>
            <a:r>
              <a:rPr lang="fr-CA" dirty="0" smtClean="0"/>
              <a:t>réussi </a:t>
            </a:r>
            <a:r>
              <a:rPr lang="fr-CA" dirty="0"/>
              <a:t>le </a:t>
            </a:r>
            <a:r>
              <a:rPr lang="fr-CA" dirty="0" smtClean="0"/>
              <a:t>module </a:t>
            </a:r>
            <a:r>
              <a:rPr lang="fr-CA" dirty="0"/>
              <a:t>3 (Formation </a:t>
            </a:r>
            <a:r>
              <a:rPr lang="fr-CA" dirty="0" smtClean="0"/>
              <a:t>des conducteurs).</a:t>
            </a:r>
            <a:endParaRPr lang="en-US" sz="2400" dirty="0"/>
          </a:p>
          <a:p>
            <a:pPr marL="971550" lvl="1" indent="-514350">
              <a:buFont typeface="+mj-lt"/>
              <a:buAutoNum type="alphaLcParenR"/>
              <a:defRPr/>
            </a:pPr>
            <a:r>
              <a:rPr lang="fr-CA" dirty="0"/>
              <a:t>Avoir </a:t>
            </a:r>
            <a:r>
              <a:rPr lang="fr-CA" dirty="0" smtClean="0"/>
              <a:t>réussi </a:t>
            </a:r>
            <a:r>
              <a:rPr lang="fr-CA" dirty="0"/>
              <a:t>le </a:t>
            </a:r>
            <a:r>
              <a:rPr lang="fr-CA" dirty="0" smtClean="0"/>
              <a:t>module </a:t>
            </a:r>
            <a:r>
              <a:rPr lang="fr-CA" dirty="0"/>
              <a:t>4 </a:t>
            </a:r>
            <a:r>
              <a:rPr lang="fr-CA" dirty="0" smtClean="0"/>
              <a:t>(Formation </a:t>
            </a:r>
            <a:r>
              <a:rPr lang="fr-CA" dirty="0"/>
              <a:t>de la </a:t>
            </a:r>
            <a:r>
              <a:rPr lang="fr-CA" dirty="0" smtClean="0"/>
              <a:t>famille des conducteurs).</a:t>
            </a:r>
            <a:endParaRPr lang="en-US" sz="2400" dirty="0"/>
          </a:p>
          <a:p>
            <a:pPr marL="971550" lvl="1" indent="-514350">
              <a:buFont typeface="+mj-lt"/>
              <a:buAutoNum type="alphaLcParenR"/>
              <a:defRPr/>
            </a:pPr>
            <a:r>
              <a:rPr lang="fr-CA" dirty="0"/>
              <a:t>Avoir </a:t>
            </a:r>
            <a:r>
              <a:rPr lang="fr-CA" dirty="0" smtClean="0"/>
              <a:t>réussi </a:t>
            </a:r>
            <a:r>
              <a:rPr lang="fr-CA" dirty="0"/>
              <a:t>au moins un module du </a:t>
            </a:r>
            <a:r>
              <a:rPr lang="fr-CA" dirty="0" smtClean="0"/>
              <a:t>PGF </a:t>
            </a:r>
            <a:r>
              <a:rPr lang="fr-CA" dirty="0"/>
              <a:t>en </a:t>
            </a:r>
            <a:r>
              <a:rPr lang="fr-CA" dirty="0" smtClean="0"/>
              <a:t>ligne.</a:t>
            </a:r>
            <a:endParaRPr lang="en-US" sz="2400" dirty="0"/>
          </a:p>
          <a:p>
            <a:pPr marL="971550" lvl="1" indent="-514350">
              <a:buFont typeface="+mj-lt"/>
              <a:buAutoNum type="alphaLcParenR"/>
              <a:defRPr/>
            </a:pPr>
            <a:r>
              <a:rPr lang="fr-CA" dirty="0" smtClean="0"/>
              <a:t>Posséder une </a:t>
            </a:r>
            <a:r>
              <a:rPr lang="fr-CA" dirty="0"/>
              <a:t>expérience préalable en tant que conducteur de véhicule lourd.</a:t>
            </a:r>
            <a:endParaRPr lang="en-US"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custDataLst>
              <p:tags r:id="rId1"/>
            </p:custDataLst>
          </p:nvPr>
        </p:nvSpPr>
        <p:spPr/>
        <p:txBody>
          <a:bodyPr/>
          <a:lstStyle/>
          <a:p>
            <a:pPr>
              <a:lnSpc>
                <a:spcPts val="4575"/>
              </a:lnSpc>
            </a:pPr>
            <a:r>
              <a:rPr lang="fr-CA" sz="3600" smtClean="0"/>
              <a:t>Leçon 1 : Évaluation des acquis (suite)</a:t>
            </a:r>
            <a:endParaRPr lang="en-US" sz="3600" smtClean="0"/>
          </a:p>
        </p:txBody>
      </p:sp>
      <p:sp>
        <p:nvSpPr>
          <p:cNvPr id="3" name="Content Placeholder 2"/>
          <p:cNvSpPr>
            <a:spLocks noGrp="1"/>
          </p:cNvSpPr>
          <p:nvPr>
            <p:ph idx="1"/>
            <p:custDataLst>
              <p:tags r:id="rId2"/>
            </p:custDataLst>
          </p:nvPr>
        </p:nvSpPr>
        <p:spPr/>
        <p:txBody>
          <a:bodyPr rtlCol="0">
            <a:normAutofit lnSpcReduction="10000"/>
          </a:bodyPr>
          <a:lstStyle/>
          <a:p>
            <a:pPr marL="514350" indent="-514350">
              <a:buFont typeface="+mj-lt"/>
              <a:buAutoNum type="arabicPeriod" startAt="3"/>
              <a:defRPr/>
            </a:pPr>
            <a:r>
              <a:rPr lang="fr-CA" dirty="0"/>
              <a:t>Qu’est-ce qui n’est généralement </a:t>
            </a:r>
            <a:r>
              <a:rPr lang="fr-CA" b="1" dirty="0"/>
              <a:t>PAS </a:t>
            </a:r>
            <a:r>
              <a:rPr lang="fr-CA" dirty="0"/>
              <a:t>vrai à propos de la formation </a:t>
            </a:r>
            <a:r>
              <a:rPr lang="fr-CA" dirty="0" smtClean="0"/>
              <a:t>sur le Web?</a:t>
            </a:r>
            <a:endParaRPr lang="en-US" sz="2800" dirty="0"/>
          </a:p>
          <a:p>
            <a:pPr marL="971550" lvl="1" indent="-514350">
              <a:buFont typeface="+mj-lt"/>
              <a:buAutoNum type="alphaLcParenR"/>
              <a:defRPr/>
            </a:pPr>
            <a:r>
              <a:rPr lang="fr-CA" dirty="0"/>
              <a:t>Apprentissage amélioré dans la plupart des </a:t>
            </a:r>
            <a:r>
              <a:rPr lang="fr-CA" dirty="0" smtClean="0"/>
              <a:t>domaines.</a:t>
            </a:r>
            <a:endParaRPr lang="en-US" sz="2400" dirty="0"/>
          </a:p>
          <a:p>
            <a:pPr marL="971550" lvl="1" indent="-514350">
              <a:buFont typeface="+mj-lt"/>
              <a:buAutoNum type="alphaLcParenR"/>
              <a:defRPr/>
            </a:pPr>
            <a:r>
              <a:rPr lang="fr-CA" dirty="0"/>
              <a:t>Standardisation plus simple que lors de la formation en </a:t>
            </a:r>
            <a:r>
              <a:rPr lang="fr-CA" dirty="0" smtClean="0"/>
              <a:t>classe.</a:t>
            </a:r>
            <a:endParaRPr lang="en-US" sz="2400" dirty="0"/>
          </a:p>
          <a:p>
            <a:pPr marL="971550" lvl="1" indent="-514350">
              <a:buFont typeface="+mj-lt"/>
              <a:buAutoNum type="alphaLcParenR"/>
              <a:defRPr/>
            </a:pPr>
            <a:r>
              <a:rPr lang="fr-CA" dirty="0"/>
              <a:t>Nécessité d’un temps de formation plus long dans la plupart des </a:t>
            </a:r>
            <a:r>
              <a:rPr lang="fr-CA" dirty="0" smtClean="0"/>
              <a:t>domaines.</a:t>
            </a:r>
            <a:endParaRPr lang="en-US" sz="2400" dirty="0"/>
          </a:p>
          <a:p>
            <a:pPr marL="971550" lvl="1" indent="-514350">
              <a:buFont typeface="+mj-lt"/>
              <a:buAutoNum type="alphaLcParenR"/>
              <a:defRPr/>
            </a:pPr>
            <a:r>
              <a:rPr lang="fr-CA" dirty="0"/>
              <a:t>Suivi simplifié des </a:t>
            </a:r>
            <a:r>
              <a:rPr lang="fr-CA" dirty="0" smtClean="0"/>
              <a:t>résultats aux </a:t>
            </a:r>
            <a:r>
              <a:rPr lang="fr-CA" dirty="0"/>
              <a:t>examens et </a:t>
            </a:r>
            <a:r>
              <a:rPr lang="fr-CA" dirty="0" smtClean="0"/>
              <a:t>de </a:t>
            </a:r>
            <a:r>
              <a:rPr lang="fr-CA" dirty="0"/>
              <a:t>la tenue des </a:t>
            </a:r>
            <a:r>
              <a:rPr lang="fr-CA" dirty="0" smtClean="0"/>
              <a:t>dossiers. </a:t>
            </a:r>
            <a:endParaRPr lang="en-US" sz="2400" dirty="0"/>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custDataLst>
              <p:tags r:id="rId1"/>
            </p:custDataLst>
          </p:nvPr>
        </p:nvSpPr>
        <p:spPr/>
        <p:txBody>
          <a:bodyPr/>
          <a:lstStyle/>
          <a:p>
            <a:pPr>
              <a:lnSpc>
                <a:spcPts val="4575"/>
              </a:lnSpc>
            </a:pPr>
            <a:r>
              <a:rPr lang="fr-CA" sz="3600" smtClean="0"/>
              <a:t>Leçon 1 : Évaluation des acquis (suite)</a:t>
            </a:r>
            <a:endParaRPr lang="en-US" sz="3600" smtClean="0"/>
          </a:p>
        </p:txBody>
      </p:sp>
      <p:sp>
        <p:nvSpPr>
          <p:cNvPr id="103426" name="Content Placeholder 2"/>
          <p:cNvSpPr>
            <a:spLocks noGrp="1"/>
          </p:cNvSpPr>
          <p:nvPr>
            <p:ph idx="1"/>
            <p:custDataLst>
              <p:tags r:id="rId2"/>
            </p:custDataLst>
          </p:nvPr>
        </p:nvSpPr>
        <p:spPr/>
        <p:txBody>
          <a:bodyPr/>
          <a:lstStyle/>
          <a:p>
            <a:pPr marL="514350" indent="-514350">
              <a:buFont typeface="Calibri" pitchFamily="34" charset="0"/>
              <a:buAutoNum type="arabicPeriod" startAt="4"/>
            </a:pPr>
            <a:r>
              <a:rPr lang="fr-CA" dirty="0" smtClean="0"/>
              <a:t>Le A dans SCA signifie :</a:t>
            </a:r>
            <a:endParaRPr lang="en-US" sz="2800" dirty="0" smtClean="0"/>
          </a:p>
          <a:p>
            <a:pPr marL="971550" lvl="1" indent="-514350">
              <a:buFont typeface="Calibri" pitchFamily="34" charset="0"/>
              <a:buAutoNum type="alphaLcParenR"/>
            </a:pPr>
            <a:r>
              <a:rPr lang="fr-CA" dirty="0" smtClean="0"/>
              <a:t>Aptitudes.</a:t>
            </a:r>
            <a:endParaRPr lang="en-US" sz="2400" dirty="0" smtClean="0"/>
          </a:p>
          <a:p>
            <a:pPr marL="971550" lvl="1" indent="-514350">
              <a:buFont typeface="Calibri" pitchFamily="34" charset="0"/>
              <a:buAutoNum type="alphaLcParenR"/>
            </a:pPr>
            <a:r>
              <a:rPr lang="fr-CA" dirty="0" smtClean="0"/>
              <a:t>Attitudes.</a:t>
            </a:r>
            <a:endParaRPr lang="en-US" sz="2400" dirty="0" smtClean="0"/>
          </a:p>
          <a:p>
            <a:pPr marL="971550" lvl="1" indent="-514350">
              <a:buFont typeface="Calibri" pitchFamily="34" charset="0"/>
              <a:buAutoNum type="alphaLcParenR"/>
            </a:pPr>
            <a:r>
              <a:rPr lang="fr-CA" dirty="0" smtClean="0"/>
              <a:t>Accomplissement.</a:t>
            </a:r>
            <a:endParaRPr lang="en-US" sz="2400" dirty="0" smtClean="0"/>
          </a:p>
          <a:p>
            <a:pPr marL="971550" lvl="1" indent="-514350">
              <a:buFont typeface="Calibri" pitchFamily="34" charset="0"/>
              <a:buAutoNum type="alphaLcParenR"/>
            </a:pPr>
            <a:r>
              <a:rPr lang="fr-CA" dirty="0" smtClean="0"/>
              <a:t>Associations.</a:t>
            </a:r>
            <a:endParaRPr lang="en-US" sz="2400" dirty="0" smtClean="0"/>
          </a:p>
          <a:p>
            <a:pPr marL="514350" indent="-514350">
              <a:buFont typeface="Calibri" pitchFamily="34" charset="0"/>
              <a:buAutoNum type="alphaLcParenR"/>
            </a:pPr>
            <a:endParaRPr 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custDataLst>
              <p:tags r:id="rId1"/>
            </p:custDataLst>
          </p:nvPr>
        </p:nvSpPr>
        <p:spPr/>
        <p:txBody>
          <a:bodyPr/>
          <a:lstStyle/>
          <a:p>
            <a:pPr>
              <a:lnSpc>
                <a:spcPts val="4575"/>
              </a:lnSpc>
            </a:pPr>
            <a:r>
              <a:rPr lang="fr-CA" sz="3600" smtClean="0"/>
              <a:t>Leçon 1 : Évaluation des acquis (suite)</a:t>
            </a:r>
            <a:endParaRPr lang="en-US" sz="3600" smtClean="0"/>
          </a:p>
        </p:txBody>
      </p:sp>
      <p:sp>
        <p:nvSpPr>
          <p:cNvPr id="3" name="Content Placeholder 2"/>
          <p:cNvSpPr>
            <a:spLocks noGrp="1"/>
          </p:cNvSpPr>
          <p:nvPr>
            <p:ph idx="1"/>
            <p:custDataLst>
              <p:tags r:id="rId2"/>
            </p:custDataLst>
          </p:nvPr>
        </p:nvSpPr>
        <p:spPr/>
        <p:txBody>
          <a:bodyPr rtlCol="0">
            <a:normAutofit/>
          </a:bodyPr>
          <a:lstStyle/>
          <a:p>
            <a:pPr marL="514350" indent="-514350">
              <a:buFont typeface="+mj-lt"/>
              <a:buAutoNum type="arabicPeriod" startAt="5"/>
              <a:defRPr/>
            </a:pPr>
            <a:r>
              <a:rPr lang="fr-CA" dirty="0"/>
              <a:t>Qu’est-ce qui </a:t>
            </a:r>
            <a:r>
              <a:rPr lang="fr-CA" dirty="0" smtClean="0"/>
              <a:t>définit </a:t>
            </a:r>
            <a:r>
              <a:rPr lang="fr-CA" dirty="0"/>
              <a:t>le </a:t>
            </a:r>
            <a:r>
              <a:rPr lang="fr-CA" i="1" dirty="0"/>
              <a:t>mieux</a:t>
            </a:r>
            <a:r>
              <a:rPr lang="fr-CA" dirty="0"/>
              <a:t> l’approche souhaitée de la formation </a:t>
            </a:r>
            <a:r>
              <a:rPr lang="fr-CA" dirty="0" smtClean="0"/>
              <a:t>du </a:t>
            </a:r>
            <a:r>
              <a:rPr lang="fr-CA" dirty="0"/>
              <a:t>PGF?</a:t>
            </a:r>
            <a:endParaRPr lang="en-US" sz="2800" dirty="0"/>
          </a:p>
          <a:p>
            <a:pPr marL="971550" lvl="1" indent="-514350">
              <a:buFont typeface="+mj-lt"/>
              <a:buAutoNum type="alphaLcParenR"/>
              <a:defRPr/>
            </a:pPr>
            <a:r>
              <a:rPr lang="fr-CA" dirty="0"/>
              <a:t>Axée sur le </a:t>
            </a:r>
            <a:r>
              <a:rPr lang="fr-CA" dirty="0" smtClean="0"/>
              <a:t>participant.</a:t>
            </a:r>
            <a:endParaRPr lang="en-US" sz="2400" dirty="0"/>
          </a:p>
          <a:p>
            <a:pPr marL="971550" lvl="1" indent="-514350">
              <a:buFont typeface="+mj-lt"/>
              <a:buAutoNum type="alphaLcParenR"/>
              <a:defRPr/>
            </a:pPr>
            <a:r>
              <a:rPr lang="fr-CA" dirty="0"/>
              <a:t>Axée sur </a:t>
            </a:r>
            <a:r>
              <a:rPr lang="fr-CA" dirty="0" smtClean="0"/>
              <a:t>l’entreprise.</a:t>
            </a:r>
            <a:endParaRPr lang="en-US" sz="2400" dirty="0"/>
          </a:p>
          <a:p>
            <a:pPr marL="971550" lvl="1" indent="-514350">
              <a:buFont typeface="+mj-lt"/>
              <a:buAutoNum type="alphaLcParenR"/>
              <a:defRPr/>
            </a:pPr>
            <a:r>
              <a:rPr lang="fr-CA" dirty="0"/>
              <a:t>Normative et basée sur la </a:t>
            </a:r>
            <a:r>
              <a:rPr lang="fr-CA" dirty="0" smtClean="0"/>
              <a:t>conformité.</a:t>
            </a:r>
            <a:endParaRPr lang="en-US" sz="2400" dirty="0"/>
          </a:p>
          <a:p>
            <a:pPr marL="971550" lvl="1" indent="-514350">
              <a:buFont typeface="+mj-lt"/>
              <a:buAutoNum type="alphaLcParenR"/>
              <a:defRPr/>
            </a:pPr>
            <a:r>
              <a:rPr lang="fr-CA" dirty="0"/>
              <a:t>Concentrée sur l’acquisition de compétences.</a:t>
            </a:r>
            <a:endParaRPr lang="en-US" sz="2400" dirty="0"/>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7522" name="Title 4"/>
          <p:cNvSpPr>
            <a:spLocks noGrp="1"/>
          </p:cNvSpPr>
          <p:nvPr>
            <p:ph type="ctrTitle"/>
            <p:custDataLst>
              <p:tags r:id="rId1"/>
            </p:custDataLst>
          </p:nvPr>
        </p:nvSpPr>
        <p:spPr>
          <a:solidFill>
            <a:srgbClr val="C00000">
              <a:alpha val="59999"/>
            </a:srgbClr>
          </a:solidFill>
          <a:ln w="9525" cmpd="sng"/>
        </p:spPr>
        <p:txBody>
          <a:bodyPr/>
          <a:lstStyle/>
          <a:p>
            <a:pPr eaLnBrk="1" hangingPunct="1"/>
            <a:r>
              <a:rPr lang="fr-CA" sz="4800" smtClean="0"/>
              <a:t>Leçon 2 : Formation des conducteurs, partie 1</a:t>
            </a:r>
            <a:endParaRPr lang="en-US" sz="4800" b="1" smtClean="0">
              <a:solidFill>
                <a:srgbClr val="0066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5842" name="Title 1"/>
          <p:cNvSpPr>
            <a:spLocks noGrp="1"/>
          </p:cNvSpPr>
          <p:nvPr>
            <p:ph type="title"/>
            <p:custDataLst>
              <p:tags r:id="rId1"/>
            </p:custDataLst>
          </p:nvPr>
        </p:nvSpPr>
        <p:spPr/>
        <p:txBody>
          <a:bodyPr/>
          <a:lstStyle/>
          <a:p>
            <a:pPr>
              <a:lnSpc>
                <a:spcPts val="4575"/>
              </a:lnSpc>
            </a:pPr>
            <a:r>
              <a:rPr lang="fr-CA" smtClean="0"/>
              <a:t>Objectifs d’apprentissage (1 de 3)</a:t>
            </a:r>
            <a:endParaRPr lang="en-US" smtClean="0"/>
          </a:p>
        </p:txBody>
      </p:sp>
      <p:sp>
        <p:nvSpPr>
          <p:cNvPr id="3" name="Content Placeholder 2"/>
          <p:cNvSpPr>
            <a:spLocks noGrp="1"/>
          </p:cNvSpPr>
          <p:nvPr>
            <p:ph idx="1"/>
            <p:custDataLst>
              <p:tags r:id="rId2"/>
            </p:custDataLst>
          </p:nvPr>
        </p:nvSpPr>
        <p:spPr>
          <a:xfrm>
            <a:off x="457200" y="1600200"/>
            <a:ext cx="5791200" cy="4525963"/>
          </a:xfrm>
        </p:spPr>
        <p:txBody>
          <a:bodyPr rtlCol="0">
            <a:normAutofit fontScale="92500" lnSpcReduction="20000"/>
          </a:bodyPr>
          <a:lstStyle/>
          <a:p>
            <a:pPr>
              <a:buFont typeface="Arial" pitchFamily="34" charset="0"/>
              <a:buChar char="•"/>
              <a:defRPr/>
            </a:pPr>
            <a:r>
              <a:rPr lang="fr-CA" b="1" i="1" dirty="0" smtClean="0"/>
              <a:t>Savoirs </a:t>
            </a:r>
            <a:r>
              <a:rPr lang="fr-CA" b="1" i="1" dirty="0"/>
              <a:t>:</a:t>
            </a:r>
            <a:endParaRPr lang="en-US" sz="2800" dirty="0"/>
          </a:p>
          <a:p>
            <a:pPr lvl="1">
              <a:buFont typeface="Arial" pitchFamily="34" charset="0"/>
              <a:buChar char="–"/>
              <a:defRPr/>
            </a:pPr>
            <a:r>
              <a:rPr lang="fr-CA" dirty="0"/>
              <a:t>Connaître la structure et </a:t>
            </a:r>
            <a:r>
              <a:rPr lang="fr-CA" dirty="0" smtClean="0"/>
              <a:t>le fonctionnement </a:t>
            </a:r>
            <a:r>
              <a:rPr lang="fr-CA" dirty="0"/>
              <a:t>du PGF et de son programme de </a:t>
            </a:r>
            <a:r>
              <a:rPr lang="fr-CA" dirty="0" smtClean="0"/>
              <a:t>formation. </a:t>
            </a:r>
            <a:endParaRPr lang="en-US" sz="2400" dirty="0"/>
          </a:p>
          <a:p>
            <a:pPr lvl="1">
              <a:buFont typeface="Arial" pitchFamily="34" charset="0"/>
              <a:buChar char="–"/>
              <a:defRPr/>
            </a:pPr>
            <a:r>
              <a:rPr lang="fr-CA" dirty="0"/>
              <a:t>Comprendre les principes et les méthodes </a:t>
            </a:r>
            <a:r>
              <a:rPr lang="fr-CA" dirty="0" smtClean="0"/>
              <a:t>d’un enseignement efficace.</a:t>
            </a:r>
            <a:endParaRPr lang="en-US" sz="2400" dirty="0"/>
          </a:p>
          <a:p>
            <a:pPr lvl="1">
              <a:buFont typeface="Arial" pitchFamily="34" charset="0"/>
              <a:buChar char="–"/>
              <a:defRPr/>
            </a:pPr>
            <a:r>
              <a:rPr lang="fr-CA" dirty="0"/>
              <a:t>Connaître les </a:t>
            </a:r>
            <a:r>
              <a:rPr lang="fr-CA" dirty="0" smtClean="0"/>
              <a:t>notions les plus importantes sur </a:t>
            </a:r>
            <a:r>
              <a:rPr lang="fr-CA" dirty="0"/>
              <a:t>la fatigue, </a:t>
            </a:r>
            <a:r>
              <a:rPr lang="fr-CA" dirty="0" smtClean="0"/>
              <a:t>la </a:t>
            </a:r>
            <a:r>
              <a:rPr lang="fr-CA" dirty="0"/>
              <a:t>vigilance, </a:t>
            </a:r>
            <a:r>
              <a:rPr lang="fr-CA" dirty="0" smtClean="0"/>
              <a:t>le </a:t>
            </a:r>
            <a:r>
              <a:rPr lang="fr-CA" dirty="0"/>
              <a:t>sommeil et </a:t>
            </a:r>
            <a:r>
              <a:rPr lang="fr-CA" dirty="0" smtClean="0"/>
              <a:t>le </a:t>
            </a:r>
            <a:r>
              <a:rPr lang="fr-CA" dirty="0"/>
              <a:t>bien-être </a:t>
            </a:r>
            <a:r>
              <a:rPr lang="fr-CA" dirty="0" smtClean="0"/>
              <a:t>des conducteurs </a:t>
            </a:r>
            <a:r>
              <a:rPr lang="fr-CA" b="1" i="1" dirty="0"/>
              <a:t>de manière suffisamment détaillée pour être en mesure de </a:t>
            </a:r>
            <a:r>
              <a:rPr lang="fr-CA" b="1" i="1" dirty="0" smtClean="0"/>
              <a:t>les </a:t>
            </a:r>
            <a:r>
              <a:rPr lang="fr-CA" b="1" i="1" dirty="0"/>
              <a:t>enseigner.</a:t>
            </a:r>
            <a:endParaRPr lang="en-US" sz="2400" dirty="0"/>
          </a:p>
        </p:txBody>
      </p:sp>
      <p:pic>
        <p:nvPicPr>
          <p:cNvPr id="35844" name="Picture 2"/>
          <p:cNvPicPr>
            <a:picLocks noChangeAspect="1" noChangeArrowheads="1"/>
          </p:cNvPicPr>
          <p:nvPr>
            <p:custDataLst>
              <p:tags r:id="rId3"/>
            </p:custDataLst>
          </p:nvPr>
        </p:nvPicPr>
        <p:blipFill>
          <a:blip r:embed="rId6" cstate="print"/>
          <a:srcRect/>
          <a:stretch>
            <a:fillRect/>
          </a:stretch>
        </p:blipFill>
        <p:spPr bwMode="auto">
          <a:xfrm>
            <a:off x="6859588" y="1676400"/>
            <a:ext cx="1577975" cy="2351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09570" name="Title 1"/>
          <p:cNvSpPr>
            <a:spLocks noGrp="1"/>
          </p:cNvSpPr>
          <p:nvPr>
            <p:ph type="title"/>
            <p:custDataLst>
              <p:tags r:id="rId1"/>
            </p:custDataLst>
          </p:nvPr>
        </p:nvSpPr>
        <p:spPr/>
        <p:txBody>
          <a:bodyPr/>
          <a:lstStyle/>
          <a:p>
            <a:pPr>
              <a:lnSpc>
                <a:spcPts val="4575"/>
              </a:lnSpc>
            </a:pPr>
            <a:r>
              <a:rPr lang="fr-CA" sz="4000" dirty="0" smtClean="0"/>
              <a:t>Caractéristiques du module 3</a:t>
            </a:r>
            <a:endParaRPr lang="en-US" sz="4000" dirty="0" smtClean="0"/>
          </a:p>
        </p:txBody>
      </p:sp>
      <p:sp>
        <p:nvSpPr>
          <p:cNvPr id="109571" name="Content Placeholder 2"/>
          <p:cNvSpPr>
            <a:spLocks noGrp="1"/>
          </p:cNvSpPr>
          <p:nvPr>
            <p:ph idx="1"/>
            <p:custDataLst>
              <p:tags r:id="rId2"/>
            </p:custDataLst>
          </p:nvPr>
        </p:nvSpPr>
        <p:spPr>
          <a:xfrm>
            <a:off x="457200" y="1524000"/>
            <a:ext cx="8229600" cy="4602163"/>
          </a:xfrm>
        </p:spPr>
        <p:txBody>
          <a:bodyPr/>
          <a:lstStyle/>
          <a:p>
            <a:r>
              <a:rPr lang="fr-CA" sz="1800" dirty="0" smtClean="0"/>
              <a:t>Auditoire cible : conducteurs</a:t>
            </a:r>
            <a:endParaRPr lang="en-US" sz="1800" dirty="0" smtClean="0"/>
          </a:p>
          <a:p>
            <a:r>
              <a:rPr lang="fr-CA" sz="1800" dirty="0" smtClean="0"/>
              <a:t>Durée : environ trois heures</a:t>
            </a:r>
            <a:endParaRPr lang="en-US" sz="1800" dirty="0" smtClean="0"/>
          </a:p>
          <a:p>
            <a:r>
              <a:rPr lang="fr-CA" sz="1800" dirty="0" smtClean="0"/>
              <a:t>Structure :</a:t>
            </a:r>
            <a:endParaRPr lang="en-US" sz="1800" dirty="0" smtClean="0"/>
          </a:p>
          <a:p>
            <a:pPr lvl="1"/>
            <a:r>
              <a:rPr lang="fr-CA" sz="1600" dirty="0" smtClean="0"/>
              <a:t>Introduction</a:t>
            </a:r>
            <a:endParaRPr lang="en-US" sz="1600" dirty="0" smtClean="0"/>
          </a:p>
          <a:p>
            <a:pPr lvl="1"/>
            <a:r>
              <a:rPr lang="fr-CA" sz="1600" dirty="0" smtClean="0"/>
              <a:t>Quatre leçons</a:t>
            </a:r>
            <a:endParaRPr lang="en-US" sz="1600" dirty="0" smtClean="0"/>
          </a:p>
          <a:p>
            <a:pPr lvl="1"/>
            <a:r>
              <a:rPr lang="fr-CA" sz="1600" dirty="0" smtClean="0"/>
              <a:t>Conclusion</a:t>
            </a:r>
            <a:endParaRPr lang="en-US" sz="1600" dirty="0" smtClean="0"/>
          </a:p>
          <a:p>
            <a:r>
              <a:rPr lang="fr-CA" sz="1800" dirty="0" smtClean="0"/>
              <a:t>La formation doit être espacée, c’est-à-dire présentée en une ou deux leçons à la fois</a:t>
            </a:r>
            <a:endParaRPr lang="en-US" sz="1800" dirty="0" smtClean="0"/>
          </a:p>
          <a:p>
            <a:r>
              <a:rPr lang="fr-CA" sz="1800" dirty="0" smtClean="0"/>
              <a:t>Modalités de formation :</a:t>
            </a:r>
            <a:endParaRPr lang="en-US" sz="1800" dirty="0" smtClean="0"/>
          </a:p>
          <a:p>
            <a:pPr lvl="1"/>
            <a:r>
              <a:rPr lang="fr-CA" sz="1600" dirty="0" smtClean="0"/>
              <a:t>Présentation PowerPoint animée par un formateur (avec les remarques du formateur)</a:t>
            </a:r>
            <a:endParaRPr lang="en-US" sz="1600" dirty="0" smtClean="0"/>
          </a:p>
          <a:p>
            <a:pPr lvl="1"/>
            <a:r>
              <a:rPr lang="fr-CA" sz="1600" dirty="0" smtClean="0"/>
              <a:t>Cours interactif sur le Web</a:t>
            </a:r>
            <a:endParaRPr lang="en-US" sz="1600" dirty="0" smtClean="0"/>
          </a:p>
          <a:p>
            <a:r>
              <a:rPr lang="fr-CA" sz="1800" dirty="0" smtClean="0"/>
              <a:t>Évaluations :</a:t>
            </a:r>
            <a:endParaRPr lang="en-US" sz="1800" dirty="0" smtClean="0"/>
          </a:p>
          <a:p>
            <a:pPr lvl="1"/>
            <a:r>
              <a:rPr lang="fr-CA" sz="1600" dirty="0" smtClean="0"/>
              <a:t>Vérification de l’apprentissage à la fin de la plupart des sections</a:t>
            </a:r>
            <a:endParaRPr lang="en-US" sz="1600" dirty="0" smtClean="0"/>
          </a:p>
          <a:p>
            <a:pPr lvl="1"/>
            <a:r>
              <a:rPr lang="fr-CA" sz="1600" dirty="0" smtClean="0"/>
              <a:t>Questionnaire de 5 questions après chaque leçon</a:t>
            </a:r>
            <a:endParaRPr lang="en-US" sz="1600" dirty="0" smtClean="0"/>
          </a:p>
          <a:p>
            <a:pPr lvl="1"/>
            <a:r>
              <a:rPr lang="fr-CA" sz="1600" dirty="0" smtClean="0"/>
              <a:t>Examen de 30 questions à la fin du module</a:t>
            </a:r>
            <a:endParaRPr lang="en-US" sz="1600"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11618" name="Title 1"/>
          <p:cNvSpPr>
            <a:spLocks noGrp="1"/>
          </p:cNvSpPr>
          <p:nvPr>
            <p:ph type="title"/>
            <p:custDataLst>
              <p:tags r:id="rId1"/>
            </p:custDataLst>
          </p:nvPr>
        </p:nvSpPr>
        <p:spPr/>
        <p:txBody>
          <a:bodyPr/>
          <a:lstStyle/>
          <a:p>
            <a:pPr>
              <a:lnSpc>
                <a:spcPts val="4575"/>
              </a:lnSpc>
            </a:pPr>
            <a:r>
              <a:rPr lang="fr-CA" smtClean="0"/>
              <a:t>Objectifs d’apprentissage du module 3</a:t>
            </a:r>
            <a:endParaRPr lang="en-US" smtClean="0"/>
          </a:p>
        </p:txBody>
      </p:sp>
      <p:sp>
        <p:nvSpPr>
          <p:cNvPr id="3" name="Content Placeholder 2"/>
          <p:cNvSpPr>
            <a:spLocks noGrp="1"/>
          </p:cNvSpPr>
          <p:nvPr>
            <p:ph idx="1"/>
            <p:custDataLst>
              <p:tags r:id="rId2"/>
            </p:custDataLst>
          </p:nvPr>
        </p:nvSpPr>
        <p:spPr>
          <a:xfrm>
            <a:off x="457200" y="1600200"/>
            <a:ext cx="8229600" cy="4876800"/>
          </a:xfrm>
        </p:spPr>
        <p:txBody>
          <a:bodyPr rtlCol="0">
            <a:normAutofit fontScale="77500" lnSpcReduction="20000"/>
          </a:bodyPr>
          <a:lstStyle/>
          <a:p>
            <a:pPr>
              <a:buFont typeface="Arial" pitchFamily="34" charset="0"/>
              <a:buChar char="•"/>
              <a:defRPr/>
            </a:pPr>
            <a:r>
              <a:rPr lang="fr-CA" dirty="0"/>
              <a:t>(S) Connaître les </a:t>
            </a:r>
            <a:r>
              <a:rPr lang="fr-CA" dirty="0" smtClean="0"/>
              <a:t>notions essentielles sur la fatigue au volant.</a:t>
            </a:r>
            <a:endParaRPr lang="en-US" sz="2800" dirty="0"/>
          </a:p>
          <a:p>
            <a:pPr>
              <a:buFont typeface="Arial" pitchFamily="34" charset="0"/>
              <a:buChar char="•"/>
              <a:defRPr/>
            </a:pPr>
            <a:r>
              <a:rPr lang="fr-CA" dirty="0"/>
              <a:t>(C) Les appliquer :</a:t>
            </a:r>
            <a:endParaRPr lang="en-US" sz="2800" dirty="0"/>
          </a:p>
          <a:p>
            <a:pPr lvl="1">
              <a:buFont typeface="Arial" pitchFamily="34" charset="0"/>
              <a:buChar char="–"/>
              <a:defRPr/>
            </a:pPr>
            <a:r>
              <a:rPr lang="fr-CA" dirty="0"/>
              <a:t>Au </a:t>
            </a:r>
            <a:r>
              <a:rPr lang="fr-CA" dirty="0" smtClean="0"/>
              <a:t>mode de </a:t>
            </a:r>
            <a:r>
              <a:rPr lang="fr-CA" dirty="0"/>
              <a:t>vie et au comportement à la </a:t>
            </a:r>
            <a:r>
              <a:rPr lang="fr-CA" dirty="0" smtClean="0"/>
              <a:t>maison.</a:t>
            </a:r>
            <a:endParaRPr lang="en-US" sz="2400" dirty="0"/>
          </a:p>
          <a:p>
            <a:pPr lvl="1">
              <a:buFont typeface="Arial" pitchFamily="34" charset="0"/>
              <a:buChar char="–"/>
              <a:defRPr/>
            </a:pPr>
            <a:r>
              <a:rPr lang="fr-CA" dirty="0"/>
              <a:t>Au </a:t>
            </a:r>
            <a:r>
              <a:rPr lang="fr-CA" dirty="0" smtClean="0"/>
              <a:t>mode de </a:t>
            </a:r>
            <a:r>
              <a:rPr lang="fr-CA" dirty="0"/>
              <a:t>vie et au comportement sur la </a:t>
            </a:r>
            <a:r>
              <a:rPr lang="fr-CA" dirty="0" smtClean="0"/>
              <a:t>route.</a:t>
            </a:r>
            <a:endParaRPr lang="en-US" sz="2400" dirty="0"/>
          </a:p>
          <a:p>
            <a:pPr lvl="1">
              <a:buFont typeface="Arial" pitchFamily="34" charset="0"/>
              <a:buChar char="–"/>
              <a:defRPr/>
            </a:pPr>
            <a:r>
              <a:rPr lang="fr-CA" dirty="0"/>
              <a:t>À la planification de l’horaire et </a:t>
            </a:r>
            <a:r>
              <a:rPr lang="fr-CA" dirty="0" smtClean="0"/>
              <a:t>au respect des règles sur les heures de service (HDS).</a:t>
            </a:r>
            <a:endParaRPr lang="en-US" sz="2400" dirty="0"/>
          </a:p>
          <a:p>
            <a:pPr>
              <a:buFont typeface="Arial" pitchFamily="34" charset="0"/>
              <a:buChar char="•"/>
              <a:defRPr/>
            </a:pPr>
            <a:r>
              <a:rPr lang="fr-CA" dirty="0"/>
              <a:t>(A) Attacher de l’importance à l’hygiène du </a:t>
            </a:r>
            <a:r>
              <a:rPr lang="fr-CA" dirty="0" smtClean="0"/>
              <a:t>sommeil et </a:t>
            </a:r>
            <a:r>
              <a:rPr lang="fr-CA" dirty="0"/>
              <a:t>au comportement lié au bien-être et à la </a:t>
            </a:r>
            <a:r>
              <a:rPr lang="fr-CA" dirty="0" smtClean="0"/>
              <a:t>vigilance.</a:t>
            </a:r>
            <a:endParaRPr lang="en-US" sz="2800" dirty="0"/>
          </a:p>
          <a:p>
            <a:pPr>
              <a:buFont typeface="Arial" pitchFamily="34" charset="0"/>
              <a:buChar char="•"/>
              <a:defRPr/>
            </a:pPr>
            <a:r>
              <a:rPr lang="fr-CA" dirty="0"/>
              <a:t>(A) Attacher de l’importance </a:t>
            </a:r>
            <a:r>
              <a:rPr lang="fr-CA" dirty="0" smtClean="0"/>
              <a:t>au respect des règles sur les HDS, ce qui </a:t>
            </a:r>
            <a:r>
              <a:rPr lang="fr-CA" dirty="0"/>
              <a:t>contribue généralement à une bonne hygiène </a:t>
            </a:r>
            <a:r>
              <a:rPr lang="fr-CA" dirty="0" smtClean="0"/>
              <a:t>du sommeil.</a:t>
            </a:r>
            <a:endParaRPr lang="en-US" sz="2800" dirty="0"/>
          </a:p>
          <a:p>
            <a:pPr>
              <a:buFont typeface="Arial" pitchFamily="34" charset="0"/>
              <a:buChar char="•"/>
              <a:defRPr/>
            </a:pPr>
            <a:r>
              <a:rPr lang="fr-CA" dirty="0"/>
              <a:t>(A) Intégrer </a:t>
            </a:r>
            <a:r>
              <a:rPr lang="fr-CA" dirty="0" smtClean="0"/>
              <a:t>dans sa vie une culture </a:t>
            </a:r>
            <a:r>
              <a:rPr lang="fr-CA" dirty="0"/>
              <a:t>de </a:t>
            </a:r>
            <a:r>
              <a:rPr lang="fr-CA" dirty="0" smtClean="0"/>
              <a:t>la sécurité et de la gestion de la fatigue. </a:t>
            </a:r>
            <a:endParaRPr lang="en-US" sz="28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13666" name="Title 1"/>
          <p:cNvSpPr>
            <a:spLocks noGrp="1"/>
          </p:cNvSpPr>
          <p:nvPr>
            <p:ph type="title"/>
            <p:custDataLst>
              <p:tags r:id="rId1"/>
            </p:custDataLst>
          </p:nvPr>
        </p:nvSpPr>
        <p:spPr/>
        <p:txBody>
          <a:bodyPr/>
          <a:lstStyle/>
          <a:p>
            <a:pPr eaLnBrk="1" hangingPunct="1">
              <a:lnSpc>
                <a:spcPts val="4575"/>
              </a:lnSpc>
            </a:pPr>
            <a:r>
              <a:rPr lang="fr-CA" sz="4800" smtClean="0"/>
              <a:t>Aperçu du module 3 </a:t>
            </a:r>
            <a:endParaRPr lang="en-US" sz="2700" smtClean="0"/>
          </a:p>
        </p:txBody>
      </p:sp>
      <p:graphicFrame>
        <p:nvGraphicFramePr>
          <p:cNvPr id="4" name="Content Placeholder 5"/>
          <p:cNvGraphicFramePr>
            <a:graphicFrameLocks/>
          </p:cNvGraphicFramePr>
          <p:nvPr>
            <p:custDataLst>
              <p:tags r:id="rId2"/>
            </p:custDataLst>
          </p:nvPr>
        </p:nvGraphicFramePr>
        <p:xfrm>
          <a:off x="381000" y="1524000"/>
          <a:ext cx="8458200" cy="4876800"/>
        </p:xfrm>
        <a:graphic>
          <a:graphicData uri="http://schemas.openxmlformats.org/drawingml/2006/table">
            <a:tbl>
              <a:tblPr firstRow="1" bandRow="1">
                <a:tableStyleId>{3B4B98B0-60AC-42C2-AFA5-B58CD77FA1E5}</a:tableStyleId>
              </a:tblPr>
              <a:tblGrid>
                <a:gridCol w="2819400"/>
                <a:gridCol w="2819400"/>
                <a:gridCol w="2819400"/>
              </a:tblGrid>
              <a:tr h="4876800">
                <a:tc>
                  <a:txBody>
                    <a:bodyPr/>
                    <a:lstStyle/>
                    <a:p>
                      <a:r>
                        <a:rPr lang="fr-FR" sz="2000" u="sng" dirty="0" smtClean="0">
                          <a:solidFill>
                            <a:srgbClr val="006600"/>
                          </a:solidFill>
                        </a:rPr>
                        <a:t>Introduction </a:t>
                      </a:r>
                    </a:p>
                    <a:p>
                      <a:pPr marL="0" indent="0">
                        <a:buFont typeface="Arial" pitchFamily="34" charset="0"/>
                        <a:buChar char="•"/>
                      </a:pPr>
                      <a:r>
                        <a:rPr lang="fr-FR" sz="1800" u="sng" dirty="0" smtClean="0">
                          <a:solidFill>
                            <a:schemeClr val="tx2">
                              <a:lumMod val="75000"/>
                            </a:schemeClr>
                          </a:solidFill>
                        </a:rPr>
                        <a:t> Présentation du module</a:t>
                      </a:r>
                    </a:p>
                    <a:p>
                      <a:pPr marL="0" indent="0">
                        <a:buFont typeface="Arial" pitchFamily="34" charset="0"/>
                        <a:buChar char="•"/>
                      </a:pPr>
                      <a:r>
                        <a:rPr lang="fr-FR" sz="1800" u="sng" dirty="0" smtClean="0">
                          <a:solidFill>
                            <a:schemeClr val="tx2">
                              <a:lumMod val="75000"/>
                            </a:schemeClr>
                          </a:solidFill>
                        </a:rPr>
                        <a:t> Sommeil, vigilance, bien-être et performance</a:t>
                      </a:r>
                    </a:p>
                    <a:p>
                      <a:endParaRPr lang="fr-FR" sz="1800" dirty="0" smtClean="0">
                        <a:solidFill>
                          <a:srgbClr val="006600"/>
                        </a:solidFill>
                      </a:endParaRPr>
                    </a:p>
                    <a:p>
                      <a:pPr>
                        <a:buFont typeface="Arial" pitchFamily="34" charset="0"/>
                        <a:buNone/>
                      </a:pPr>
                      <a:endParaRPr lang="en-US" sz="2400" dirty="0" smtClean="0"/>
                    </a:p>
                    <a:p>
                      <a:pPr>
                        <a:buFont typeface="Arial" pitchFamily="34" charset="0"/>
                        <a:buNone/>
                      </a:pPr>
                      <a:r>
                        <a:rPr lang="fr-FR" sz="2000" u="sng" dirty="0" smtClean="0">
                          <a:solidFill>
                            <a:srgbClr val="006600"/>
                          </a:solidFill>
                        </a:rPr>
                        <a:t>Leçon 1 :</a:t>
                      </a:r>
                      <a:r>
                        <a:rPr lang="fr-FR" sz="2000" u="sng" baseline="0" dirty="0" smtClean="0">
                          <a:solidFill>
                            <a:srgbClr val="006600"/>
                          </a:solidFill>
                        </a:rPr>
                        <a:t> </a:t>
                      </a:r>
                      <a:r>
                        <a:rPr lang="fr-FR" sz="2000" u="sng" dirty="0" smtClean="0">
                          <a:solidFill>
                            <a:srgbClr val="006600"/>
                          </a:solidFill>
                        </a:rPr>
                        <a:t>Caractéristiques de la fatigue et des accidents dus à la fatigue</a:t>
                      </a:r>
                    </a:p>
                    <a:p>
                      <a:pPr marL="0" indent="0">
                        <a:buFont typeface="Arial" pitchFamily="34" charset="0"/>
                        <a:buChar char="•"/>
                      </a:pPr>
                      <a:r>
                        <a:rPr lang="fr-FR" sz="1800" u="sng" dirty="0" smtClean="0">
                          <a:solidFill>
                            <a:schemeClr val="tx2">
                              <a:lumMod val="75000"/>
                            </a:schemeClr>
                          </a:solidFill>
                        </a:rPr>
                        <a:t> Définition de la fatigue</a:t>
                      </a:r>
                    </a:p>
                    <a:p>
                      <a:pPr marL="0" indent="0">
                        <a:buFont typeface="Arial" pitchFamily="34" charset="0"/>
                        <a:buChar char="•"/>
                      </a:pPr>
                      <a:r>
                        <a:rPr lang="fr-FR" sz="1800" u="sng" dirty="0" smtClean="0">
                          <a:solidFill>
                            <a:schemeClr val="tx2">
                              <a:lumMod val="75000"/>
                            </a:schemeClr>
                          </a:solidFill>
                        </a:rPr>
                        <a:t> Caractéristiques de la fatigue</a:t>
                      </a:r>
                    </a:p>
                    <a:p>
                      <a:pPr marL="0" indent="0">
                        <a:buFont typeface="Arial" pitchFamily="34" charset="0"/>
                        <a:buChar char="•"/>
                      </a:pPr>
                      <a:r>
                        <a:rPr lang="fr-FR" sz="1800" u="sng" dirty="0" smtClean="0">
                          <a:solidFill>
                            <a:schemeClr val="tx2">
                              <a:lumMod val="75000"/>
                            </a:schemeClr>
                          </a:solidFill>
                        </a:rPr>
                        <a:t> Accidents dus à la fatigue</a:t>
                      </a:r>
                    </a:p>
                  </a:txBody>
                  <a:tcPr marL="85134" marR="85134"/>
                </a:tc>
                <a:tc>
                  <a:txBody>
                    <a:bodyPr/>
                    <a:lstStyle/>
                    <a:p>
                      <a:r>
                        <a:rPr lang="fr-FR" sz="2000" u="sng" dirty="0" smtClean="0">
                          <a:solidFill>
                            <a:srgbClr val="006600"/>
                          </a:solidFill>
                        </a:rPr>
                        <a:t>Leçon 2 : Le sommeil et les autres facteurs ayant un effet sur la vigilance</a:t>
                      </a:r>
                    </a:p>
                    <a:p>
                      <a:pPr marL="0" indent="0">
                        <a:buFont typeface="Arial" pitchFamily="34" charset="0"/>
                        <a:buChar char="•"/>
                      </a:pPr>
                      <a:r>
                        <a:rPr lang="fr-FR" sz="1800" u="sng" dirty="0" smtClean="0">
                          <a:solidFill>
                            <a:schemeClr val="tx2">
                              <a:lumMod val="75000"/>
                            </a:schemeClr>
                          </a:solidFill>
                        </a:rPr>
                        <a:t> Définition du sommeil </a:t>
                      </a:r>
                    </a:p>
                    <a:p>
                      <a:pPr marL="0" indent="0">
                        <a:buFont typeface="Arial" pitchFamily="34" charset="0"/>
                        <a:buChar char="•"/>
                      </a:pPr>
                      <a:r>
                        <a:rPr lang="fr-FR" sz="1800" u="sng" dirty="0" smtClean="0">
                          <a:solidFill>
                            <a:schemeClr val="tx2">
                              <a:lumMod val="75000"/>
                            </a:schemeClr>
                          </a:solidFill>
                        </a:rPr>
                        <a:t> Facteurs ayant un effet sur la vigilance et la performance</a:t>
                      </a:r>
                    </a:p>
                    <a:p>
                      <a:pPr marL="0" indent="0">
                        <a:buFont typeface="Arial" pitchFamily="34" charset="0"/>
                        <a:buChar char="•"/>
                      </a:pPr>
                      <a:r>
                        <a:rPr lang="fr-FR" sz="1800" u="sng" dirty="0" smtClean="0">
                          <a:solidFill>
                            <a:schemeClr val="tx2">
                              <a:lumMod val="75000"/>
                            </a:schemeClr>
                          </a:solidFill>
                        </a:rPr>
                        <a:t> Différences individuelles en matière de sensibilité à la fatigue</a:t>
                      </a:r>
                    </a:p>
                    <a:p>
                      <a:pPr>
                        <a:buFont typeface="Arial" pitchFamily="34" charset="0"/>
                        <a:buNone/>
                      </a:pPr>
                      <a:endParaRPr lang="en-US" sz="2800" u="none" dirty="0" smtClean="0"/>
                    </a:p>
                    <a:p>
                      <a:r>
                        <a:rPr lang="fr-FR" sz="2000" u="none" dirty="0" smtClean="0">
                          <a:solidFill>
                            <a:srgbClr val="006600"/>
                          </a:solidFill>
                        </a:rPr>
                        <a:t>Leçon 3 : Santé, bien-être, drogues et médicaments</a:t>
                      </a:r>
                    </a:p>
                    <a:p>
                      <a:pPr marL="0" indent="0">
                        <a:buFont typeface="Arial" pitchFamily="34" charset="0"/>
                        <a:buChar char="•"/>
                      </a:pPr>
                      <a:r>
                        <a:rPr lang="fr-FR" sz="1800" u="none" dirty="0" smtClean="0">
                          <a:solidFill>
                            <a:schemeClr val="tx2">
                              <a:lumMod val="75000"/>
                            </a:schemeClr>
                          </a:solidFill>
                        </a:rPr>
                        <a:t> Santé et bien-être</a:t>
                      </a:r>
                    </a:p>
                    <a:p>
                      <a:pPr marL="0" indent="0">
                        <a:buFont typeface="Arial" pitchFamily="34" charset="0"/>
                        <a:buChar char="•"/>
                      </a:pPr>
                      <a:r>
                        <a:rPr lang="fr-FR" sz="1800" u="none" dirty="0" smtClean="0">
                          <a:solidFill>
                            <a:schemeClr val="tx2">
                              <a:lumMod val="75000"/>
                            </a:schemeClr>
                          </a:solidFill>
                        </a:rPr>
                        <a:t> Drogues et médicaments</a:t>
                      </a:r>
                    </a:p>
                  </a:txBody>
                  <a:tcPr marL="85134" marR="85134"/>
                </a:tc>
                <a:tc>
                  <a:txBody>
                    <a:bodyPr/>
                    <a:lstStyle/>
                    <a:p>
                      <a:r>
                        <a:rPr lang="fr-FR" sz="2000" u="none" dirty="0" smtClean="0">
                          <a:solidFill>
                            <a:srgbClr val="006600"/>
                          </a:solidFill>
                        </a:rPr>
                        <a:t>Leçon 4 : Vigilance et conduite d’un véhicule lourd</a:t>
                      </a:r>
                    </a:p>
                    <a:p>
                      <a:pPr marL="0" indent="0">
                        <a:buFont typeface="Arial" pitchFamily="34" charset="0"/>
                        <a:buChar char="•"/>
                      </a:pPr>
                      <a:r>
                        <a:rPr lang="fr-FR" sz="2000" u="none" dirty="0" smtClean="0">
                          <a:solidFill>
                            <a:schemeClr val="tx2">
                              <a:lumMod val="75000"/>
                            </a:schemeClr>
                          </a:solidFill>
                        </a:rPr>
                        <a:t> </a:t>
                      </a:r>
                      <a:r>
                        <a:rPr lang="fr-FR" sz="1800" u="none" dirty="0" smtClean="0">
                          <a:solidFill>
                            <a:schemeClr val="tx2">
                              <a:lumMod val="75000"/>
                            </a:schemeClr>
                          </a:solidFill>
                        </a:rPr>
                        <a:t>Amélioration du sommeil et de la vigilance</a:t>
                      </a:r>
                    </a:p>
                    <a:p>
                      <a:pPr marL="0" indent="0">
                        <a:buFont typeface="Arial" pitchFamily="34" charset="0"/>
                        <a:buChar char="•"/>
                      </a:pPr>
                      <a:r>
                        <a:rPr lang="fr-FR" sz="1800" u="none" dirty="0" smtClean="0">
                          <a:solidFill>
                            <a:schemeClr val="tx2">
                              <a:lumMod val="75000"/>
                            </a:schemeClr>
                          </a:solidFill>
                        </a:rPr>
                        <a:t> Planification de l’horaire et heures de service</a:t>
                      </a:r>
                    </a:p>
                    <a:p>
                      <a:pPr marL="0" indent="0">
                        <a:buFont typeface="Arial" pitchFamily="34" charset="0"/>
                        <a:buChar char="•"/>
                      </a:pPr>
                      <a:r>
                        <a:rPr lang="fr-FR" sz="1800" u="none" dirty="0" smtClean="0">
                          <a:solidFill>
                            <a:schemeClr val="tx2">
                              <a:lumMod val="75000"/>
                            </a:schemeClr>
                          </a:solidFill>
                        </a:rPr>
                        <a:t> Conduite en équipe</a:t>
                      </a:r>
                    </a:p>
                    <a:p>
                      <a:pPr>
                        <a:buFont typeface="Arial" pitchFamily="34" charset="0"/>
                        <a:buNone/>
                      </a:pPr>
                      <a:endParaRPr lang="en-US" sz="2400" dirty="0" smtClean="0"/>
                    </a:p>
                    <a:p>
                      <a:r>
                        <a:rPr lang="fr-FR" sz="2000" u="none" baseline="0" dirty="0" smtClean="0">
                          <a:solidFill>
                            <a:srgbClr val="006600"/>
                          </a:solidFill>
                        </a:rPr>
                        <a:t>Conclusion</a:t>
                      </a:r>
                    </a:p>
                    <a:p>
                      <a:pPr marL="0" indent="0">
                        <a:buFont typeface="Arial" pitchFamily="34" charset="0"/>
                        <a:buChar char="•"/>
                      </a:pPr>
                      <a:r>
                        <a:rPr lang="fr-FR" sz="1800" u="none" baseline="0" dirty="0" smtClean="0">
                          <a:solidFill>
                            <a:schemeClr val="tx2">
                              <a:lumMod val="75000"/>
                            </a:schemeClr>
                          </a:solidFill>
                        </a:rPr>
                        <a:t> Révision</a:t>
                      </a:r>
                    </a:p>
                    <a:p>
                      <a:pPr marL="0" indent="0">
                        <a:buFont typeface="Arial" pitchFamily="34" charset="0"/>
                        <a:buChar char="•"/>
                      </a:pPr>
                      <a:r>
                        <a:rPr lang="fr-FR" sz="1800" u="none" baseline="0" dirty="0" smtClean="0">
                          <a:solidFill>
                            <a:schemeClr val="tx2">
                              <a:lumMod val="75000"/>
                            </a:schemeClr>
                          </a:solidFill>
                        </a:rPr>
                        <a:t> Examen du module</a:t>
                      </a:r>
                    </a:p>
                  </a:txBody>
                  <a:tcPr marL="85134" marR="85134"/>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rtlCol="0">
            <a:normAutofit fontScale="90000"/>
          </a:bodyPr>
          <a:lstStyle/>
          <a:p>
            <a:pPr>
              <a:defRPr/>
            </a:pPr>
            <a:r>
              <a:rPr lang="fr-CA" sz="4800" dirty="0"/>
              <a:t>Révision accélérée de la </a:t>
            </a:r>
            <a:r>
              <a:rPr lang="fr-CA" sz="4800" dirty="0" smtClean="0"/>
              <a:t>formation </a:t>
            </a:r>
            <a:r>
              <a:rPr lang="fr-CA" sz="4800" dirty="0"/>
              <a:t>des conducteurs, </a:t>
            </a:r>
            <a:r>
              <a:rPr lang="fr-CA" sz="4800" dirty="0" smtClean="0"/>
              <a:t>partie </a:t>
            </a:r>
            <a:r>
              <a:rPr lang="fr-CA" sz="4800" dirty="0"/>
              <a:t>1</a:t>
            </a:r>
            <a:endParaRPr lang="en-US" sz="4800" dirty="0"/>
          </a:p>
        </p:txBody>
      </p:sp>
      <p:sp>
        <p:nvSpPr>
          <p:cNvPr id="5" name="Content Placeholder 4"/>
          <p:cNvSpPr>
            <a:spLocks noGrp="1"/>
          </p:cNvSpPr>
          <p:nvPr>
            <p:ph idx="1"/>
            <p:custDataLst>
              <p:tags r:id="rId2"/>
            </p:custDataLst>
          </p:nvPr>
        </p:nvSpPr>
        <p:spPr/>
        <p:txBody>
          <a:bodyPr rtlCol="0">
            <a:normAutofit fontScale="62500" lnSpcReduction="20000"/>
          </a:bodyPr>
          <a:lstStyle/>
          <a:p>
            <a:pPr>
              <a:buFont typeface="Arial" pitchFamily="34" charset="0"/>
              <a:buChar char="•"/>
              <a:defRPr/>
            </a:pPr>
            <a:r>
              <a:rPr lang="fr-CA" sz="4200" dirty="0"/>
              <a:t>La </a:t>
            </a:r>
            <a:r>
              <a:rPr lang="fr-CA" sz="4200" dirty="0" smtClean="0"/>
              <a:t>leçon qui </a:t>
            </a:r>
            <a:r>
              <a:rPr lang="fr-CA" sz="4200" dirty="0"/>
              <a:t>suit présente toutes </a:t>
            </a:r>
            <a:br>
              <a:rPr lang="fr-CA" sz="4200" dirty="0"/>
            </a:br>
            <a:r>
              <a:rPr lang="fr-CA" sz="4200" dirty="0"/>
              <a:t>les diapositives de contenu </a:t>
            </a:r>
            <a:r>
              <a:rPr lang="fr-CA" sz="4200" dirty="0" smtClean="0"/>
              <a:t>de </a:t>
            </a:r>
            <a:r>
              <a:rPr lang="fr-CA" sz="4200" dirty="0"/>
              <a:t>l’introduction </a:t>
            </a:r>
            <a:r>
              <a:rPr lang="fr-CA" sz="4200" dirty="0" smtClean="0"/>
              <a:t>et des </a:t>
            </a:r>
            <a:r>
              <a:rPr lang="fr-CA" sz="4200" dirty="0"/>
              <a:t>leçons 1 et </a:t>
            </a:r>
            <a:r>
              <a:rPr lang="fr-CA" sz="4200" dirty="0" smtClean="0"/>
              <a:t>2 du module 3 (« Formation des conducteurs »). </a:t>
            </a:r>
            <a:endParaRPr lang="en-US" sz="4200" dirty="0"/>
          </a:p>
          <a:p>
            <a:pPr>
              <a:buFont typeface="Arial" pitchFamily="34" charset="0"/>
              <a:buChar char="•"/>
              <a:defRPr/>
            </a:pPr>
            <a:r>
              <a:rPr lang="fr-CA" sz="4200" dirty="0" smtClean="0"/>
              <a:t>La narration est abrégée </a:t>
            </a:r>
            <a:r>
              <a:rPr lang="fr-CA" sz="4200" dirty="0"/>
              <a:t>par rapport à </a:t>
            </a:r>
            <a:r>
              <a:rPr lang="fr-CA" sz="4200" dirty="0" smtClean="0"/>
              <a:t>l’originale. </a:t>
            </a:r>
            <a:endParaRPr lang="en-US" sz="4200" dirty="0"/>
          </a:p>
          <a:p>
            <a:pPr>
              <a:buFont typeface="Arial" pitchFamily="34" charset="0"/>
              <a:buChar char="•"/>
              <a:defRPr/>
            </a:pPr>
            <a:r>
              <a:rPr lang="fr-CA" sz="4200" dirty="0" smtClean="0"/>
              <a:t>La leçon contient </a:t>
            </a:r>
            <a:r>
              <a:rPr lang="fr-CA" sz="4200" dirty="0"/>
              <a:t>des observations générales sur le contenu de la formation et </a:t>
            </a:r>
            <a:r>
              <a:rPr lang="fr-CA" sz="4200" dirty="0" smtClean="0"/>
              <a:t>fournit </a:t>
            </a:r>
            <a:r>
              <a:rPr lang="fr-CA" sz="4200" dirty="0"/>
              <a:t>des conseils pour un enseignement efficace. </a:t>
            </a:r>
            <a:endParaRPr lang="en-US" sz="4200" dirty="0"/>
          </a:p>
          <a:p>
            <a:pPr>
              <a:buFont typeface="Arial" pitchFamily="34" charset="0"/>
              <a:buChar char="•"/>
              <a:defRPr/>
            </a:pPr>
            <a:r>
              <a:rPr lang="fr-CA" sz="4200" dirty="0"/>
              <a:t>Évaluation :</a:t>
            </a:r>
            <a:endParaRPr lang="en-US" sz="4200" dirty="0"/>
          </a:p>
          <a:p>
            <a:pPr lvl="1">
              <a:buFont typeface="Arial" pitchFamily="34" charset="0"/>
              <a:buChar char="–"/>
              <a:defRPr/>
            </a:pPr>
            <a:r>
              <a:rPr lang="fr-CA" sz="3700" dirty="0" smtClean="0"/>
              <a:t>Cette leçon se termine par un questionnaire de 5 questions.</a:t>
            </a:r>
            <a:endParaRPr lang="en-US" sz="3700" dirty="0" smtClean="0"/>
          </a:p>
          <a:p>
            <a:pPr lvl="1">
              <a:buFont typeface="Arial" pitchFamily="34" charset="0"/>
              <a:buChar char="–"/>
              <a:defRPr/>
            </a:pPr>
            <a:r>
              <a:rPr lang="fr-CA" sz="3700" dirty="0" smtClean="0"/>
              <a:t>L’examen final inclut des questions sur le contenu du   module 3.</a:t>
            </a:r>
            <a:endParaRPr lang="en-US" sz="37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ctrTitle"/>
            <p:custDataLst>
              <p:tags r:id="rId1"/>
            </p:custDataLst>
          </p:nvPr>
        </p:nvSpPr>
        <p:spPr>
          <a:xfrm>
            <a:off x="688975" y="554038"/>
            <a:ext cx="7772400" cy="1470025"/>
          </a:xfrm>
        </p:spPr>
        <p:txBody>
          <a:bodyPr/>
          <a:lstStyle/>
          <a:p>
            <a:r>
              <a:rPr lang="en-US" sz="3200" b="1" smtClean="0">
                <a:solidFill>
                  <a:srgbClr val="002060"/>
                </a:solidFill>
              </a:rPr>
              <a:t/>
            </a:r>
            <a:br>
              <a:rPr lang="en-US" sz="3200" b="1" smtClean="0">
                <a:solidFill>
                  <a:srgbClr val="002060"/>
                </a:solidFill>
              </a:rPr>
            </a:br>
            <a:r>
              <a:rPr lang="fr-CA" smtClean="0"/>
              <a:t>Module 3 : Formation des conducteurs</a:t>
            </a:r>
            <a:r>
              <a:rPr lang="en-US" sz="4800" b="1" smtClean="0"/>
              <a:t/>
            </a:r>
            <a:br>
              <a:rPr lang="en-US" sz="4800" b="1" smtClean="0"/>
            </a:br>
            <a:endParaRPr lang="en-US" sz="4800" b="1"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9809" name="Title 1"/>
          <p:cNvSpPr>
            <a:spLocks noGrp="1"/>
          </p:cNvSpPr>
          <p:nvPr>
            <p:ph type="ctrTitle"/>
            <p:custDataLst>
              <p:tags r:id="rId1"/>
            </p:custDataLst>
          </p:nvPr>
        </p:nvSpPr>
        <p:spPr>
          <a:solidFill>
            <a:srgbClr val="C00000">
              <a:alpha val="59999"/>
            </a:srgbClr>
          </a:solidFill>
          <a:ln w="9525" cmpd="sng"/>
        </p:spPr>
        <p:txBody>
          <a:bodyPr/>
          <a:lstStyle/>
          <a:p>
            <a:r>
              <a:rPr lang="fr-CA" smtClean="0"/>
              <a:t>Introduction</a:t>
            </a:r>
            <a:endParaRPr 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title"/>
            <p:custDataLst>
              <p:tags r:id="rId1"/>
            </p:custDataLst>
          </p:nvPr>
        </p:nvSpPr>
        <p:spPr/>
        <p:txBody>
          <a:bodyPr/>
          <a:lstStyle/>
          <a:p>
            <a:pPr>
              <a:lnSpc>
                <a:spcPts val="4575"/>
              </a:lnSpc>
            </a:pPr>
            <a:r>
              <a:rPr lang="fr-CA" smtClean="0"/>
              <a:t>Présentation du module</a:t>
            </a:r>
            <a:endParaRPr lang="en-US" smtClean="0"/>
          </a:p>
        </p:txBody>
      </p:sp>
      <p:sp>
        <p:nvSpPr>
          <p:cNvPr id="73731" name="Content Placeholder 2"/>
          <p:cNvSpPr>
            <a:spLocks noGrp="1"/>
          </p:cNvSpPr>
          <p:nvPr>
            <p:ph idx="1"/>
            <p:custDataLst>
              <p:tags r:id="rId2"/>
            </p:custDataLst>
          </p:nvPr>
        </p:nvSpPr>
        <p:spPr/>
        <p:txBody>
          <a:bodyPr/>
          <a:lstStyle/>
          <a:p>
            <a:pPr marL="0" indent="0">
              <a:buFont typeface="Arial" pitchFamily="34" charset="0"/>
              <a:buNone/>
              <a:defRPr/>
            </a:pPr>
            <a:r>
              <a:rPr lang="fr-CA" u="sng" dirty="0"/>
              <a:t>Sujets :</a:t>
            </a:r>
            <a:endParaRPr lang="en-US" u="sng" dirty="0"/>
          </a:p>
          <a:p>
            <a:pPr>
              <a:buFont typeface="Arial" pitchFamily="34" charset="0"/>
              <a:buChar char="•"/>
              <a:defRPr/>
            </a:pPr>
            <a:r>
              <a:rPr lang="fr-CA" dirty="0"/>
              <a:t>Programme nord-américain de gestion de la fatigue (PNAGF</a:t>
            </a:r>
            <a:r>
              <a:rPr lang="fr-CA" dirty="0" smtClean="0"/>
              <a:t>)</a:t>
            </a:r>
            <a:endParaRPr lang="en-US" dirty="0"/>
          </a:p>
          <a:p>
            <a:pPr>
              <a:buFont typeface="Arial" pitchFamily="34" charset="0"/>
              <a:buChar char="•"/>
              <a:defRPr/>
            </a:pPr>
            <a:r>
              <a:rPr lang="fr-CA" dirty="0"/>
              <a:t>Programme de formation du </a:t>
            </a:r>
            <a:r>
              <a:rPr lang="fr-CA" dirty="0" smtClean="0"/>
              <a:t>PNAGF</a:t>
            </a:r>
            <a:endParaRPr lang="en-US" dirty="0"/>
          </a:p>
          <a:p>
            <a:pPr>
              <a:buFont typeface="Arial" pitchFamily="34" charset="0"/>
              <a:buChar char="•"/>
              <a:defRPr/>
            </a:pPr>
            <a:r>
              <a:rPr lang="fr-CA" dirty="0"/>
              <a:t>Présentation du </a:t>
            </a:r>
            <a:r>
              <a:rPr lang="fr-CA" dirty="0" smtClean="0"/>
              <a:t>module</a:t>
            </a:r>
            <a:endParaRPr lang="en-US" dirty="0"/>
          </a:p>
          <a:p>
            <a:pPr>
              <a:buFont typeface="Arial" pitchFamily="34" charset="0"/>
              <a:buChar char="•"/>
              <a:defRPr/>
            </a:pPr>
            <a:r>
              <a:rPr lang="fr-CA" dirty="0"/>
              <a:t>Objectifs </a:t>
            </a:r>
            <a:r>
              <a:rPr lang="fr-CA" dirty="0" smtClean="0"/>
              <a:t>d’apprentissage</a:t>
            </a:r>
            <a:endParaRPr lang="en-US" dirty="0"/>
          </a:p>
          <a:p>
            <a:pPr>
              <a:buFont typeface="Arial" pitchFamily="34" charset="0"/>
              <a:buChar char="•"/>
              <a:defRPr/>
            </a:pPr>
            <a:endParaRPr lang="en-US" dirty="0" smtClean="0">
              <a:solidFill>
                <a:srgbClr val="002060"/>
              </a:solidFill>
            </a:endParaRPr>
          </a:p>
          <a:p>
            <a:pPr>
              <a:buFont typeface="Arial" pitchFamily="34" charset="0"/>
              <a:buNone/>
              <a:defRPr/>
            </a:pPr>
            <a:endParaRPr 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pPr>
              <a:defRPr/>
            </a:pPr>
            <a:r>
              <a:rPr lang="fr-CA" dirty="0"/>
              <a:t>Programme nord-américain de gestion de la fatigue (PNAGF)</a:t>
            </a:r>
            <a:endParaRPr lang="en-US" dirty="0"/>
          </a:p>
        </p:txBody>
      </p:sp>
      <p:sp>
        <p:nvSpPr>
          <p:cNvPr id="123906" name="Content Placeholder 2"/>
          <p:cNvSpPr>
            <a:spLocks noGrp="1"/>
          </p:cNvSpPr>
          <p:nvPr>
            <p:ph idx="1"/>
            <p:custDataLst>
              <p:tags r:id="rId2"/>
            </p:custDataLst>
          </p:nvPr>
        </p:nvSpPr>
        <p:spPr>
          <a:xfrm>
            <a:off x="457200" y="1600200"/>
            <a:ext cx="5410200" cy="4525963"/>
          </a:xfrm>
        </p:spPr>
        <p:txBody>
          <a:bodyPr/>
          <a:lstStyle/>
          <a:p>
            <a:r>
              <a:rPr lang="fr-CA" b="1" smtClean="0"/>
              <a:t>Réalité : </a:t>
            </a:r>
            <a:r>
              <a:rPr lang="fr-CA" smtClean="0"/>
              <a:t>Se conformer aux HDS est essentiel, mais ne garantit pas en soi la sécurité et la santé du conducteur</a:t>
            </a:r>
            <a:endParaRPr lang="en-US" smtClean="0"/>
          </a:p>
          <a:p>
            <a:r>
              <a:rPr lang="fr-CA" b="1" smtClean="0"/>
              <a:t>Exigence : </a:t>
            </a:r>
            <a:r>
              <a:rPr lang="fr-CA" smtClean="0"/>
              <a:t>Une approche globale et plus proactive, centrée sur les conducteurs</a:t>
            </a:r>
            <a:endParaRPr lang="en-US" smtClean="0"/>
          </a:p>
        </p:txBody>
      </p:sp>
      <p:pic>
        <p:nvPicPr>
          <p:cNvPr id="123907" name="Picture 2"/>
          <p:cNvPicPr>
            <a:picLocks noChangeAspect="1" noChangeArrowheads="1"/>
          </p:cNvPicPr>
          <p:nvPr>
            <p:custDataLst>
              <p:tags r:id="rId3"/>
            </p:custDataLst>
          </p:nvPr>
        </p:nvPicPr>
        <p:blipFill>
          <a:blip r:embed="rId6" cstate="print"/>
          <a:srcRect/>
          <a:stretch>
            <a:fillRect/>
          </a:stretch>
        </p:blipFill>
        <p:spPr bwMode="auto">
          <a:xfrm>
            <a:off x="6203950" y="2057400"/>
            <a:ext cx="2466975" cy="369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2"/>
          <p:cNvSpPr>
            <a:spLocks noGrp="1"/>
          </p:cNvSpPr>
          <p:nvPr>
            <p:ph type="title"/>
            <p:custDataLst>
              <p:tags r:id="rId1"/>
            </p:custDataLst>
          </p:nvPr>
        </p:nvSpPr>
        <p:spPr/>
        <p:txBody>
          <a:bodyPr/>
          <a:lstStyle/>
          <a:p>
            <a:pPr>
              <a:lnSpc>
                <a:spcPts val="4575"/>
              </a:lnSpc>
            </a:pPr>
            <a:r>
              <a:rPr lang="en-US" smtClean="0"/>
              <a:t>Aperçu du module 3</a:t>
            </a:r>
          </a:p>
        </p:txBody>
      </p:sp>
      <p:graphicFrame>
        <p:nvGraphicFramePr>
          <p:cNvPr id="5" name="Content Placeholder 5"/>
          <p:cNvGraphicFramePr>
            <a:graphicFrameLocks/>
          </p:cNvGraphicFramePr>
          <p:nvPr>
            <p:custDataLst>
              <p:tags r:id="rId2"/>
            </p:custDataLst>
          </p:nvPr>
        </p:nvGraphicFramePr>
        <p:xfrm>
          <a:off x="381000" y="1524000"/>
          <a:ext cx="8458200" cy="4876800"/>
        </p:xfrm>
        <a:graphic>
          <a:graphicData uri="http://schemas.openxmlformats.org/drawingml/2006/table">
            <a:tbl>
              <a:tblPr firstRow="1" bandRow="1">
                <a:tableStyleId>{3B4B98B0-60AC-42C2-AFA5-B58CD77FA1E5}</a:tableStyleId>
              </a:tblPr>
              <a:tblGrid>
                <a:gridCol w="2819400"/>
                <a:gridCol w="2819400"/>
                <a:gridCol w="2819400"/>
              </a:tblGrid>
              <a:tr h="4876800">
                <a:tc>
                  <a:txBody>
                    <a:bodyPr/>
                    <a:lstStyle/>
                    <a:p>
                      <a:r>
                        <a:rPr lang="fr-FR" sz="2000" dirty="0" smtClean="0">
                          <a:solidFill>
                            <a:srgbClr val="006600"/>
                          </a:solidFill>
                        </a:rPr>
                        <a:t>Introduction </a:t>
                      </a:r>
                    </a:p>
                    <a:p>
                      <a:pPr marL="0" indent="0">
                        <a:buFont typeface="Arial" pitchFamily="34" charset="0"/>
                        <a:buChar char="•"/>
                      </a:pPr>
                      <a:r>
                        <a:rPr lang="fr-FR" sz="1800" dirty="0" smtClean="0">
                          <a:solidFill>
                            <a:schemeClr val="tx2">
                              <a:lumMod val="75000"/>
                            </a:schemeClr>
                          </a:solidFill>
                        </a:rPr>
                        <a:t> Présentation du module</a:t>
                      </a:r>
                    </a:p>
                    <a:p>
                      <a:pPr marL="0" indent="0">
                        <a:buFont typeface="Arial" pitchFamily="34" charset="0"/>
                        <a:buChar char="•"/>
                      </a:pPr>
                      <a:r>
                        <a:rPr lang="fr-FR" sz="1800" dirty="0" smtClean="0">
                          <a:solidFill>
                            <a:schemeClr val="tx2">
                              <a:lumMod val="75000"/>
                            </a:schemeClr>
                          </a:solidFill>
                        </a:rPr>
                        <a:t> Sommeil, vigilance, bien-être et performance</a:t>
                      </a:r>
                    </a:p>
                    <a:p>
                      <a:endParaRPr lang="fr-FR" sz="1800" dirty="0" smtClean="0">
                        <a:solidFill>
                          <a:srgbClr val="006600"/>
                        </a:solidFill>
                      </a:endParaRPr>
                    </a:p>
                    <a:p>
                      <a:pPr>
                        <a:buFont typeface="Arial" pitchFamily="34" charset="0"/>
                        <a:buNone/>
                      </a:pPr>
                      <a:endParaRPr lang="en-US" sz="2400" dirty="0" smtClean="0"/>
                    </a:p>
                    <a:p>
                      <a:pPr>
                        <a:buFont typeface="Arial" pitchFamily="34" charset="0"/>
                        <a:buNone/>
                      </a:pPr>
                      <a:r>
                        <a:rPr lang="fr-FR" sz="2000" u="none" dirty="0" smtClean="0">
                          <a:solidFill>
                            <a:srgbClr val="006600"/>
                          </a:solidFill>
                        </a:rPr>
                        <a:t>Leçon 1 :</a:t>
                      </a:r>
                      <a:r>
                        <a:rPr lang="fr-FR" sz="2000" u="none" baseline="0" dirty="0" smtClean="0">
                          <a:solidFill>
                            <a:srgbClr val="006600"/>
                          </a:solidFill>
                        </a:rPr>
                        <a:t> </a:t>
                      </a:r>
                      <a:r>
                        <a:rPr lang="fr-FR" sz="2000" u="none" dirty="0" smtClean="0">
                          <a:solidFill>
                            <a:srgbClr val="006600"/>
                          </a:solidFill>
                        </a:rPr>
                        <a:t>Caractéristiques de la fatigue et des accidents dus à la fatigue</a:t>
                      </a:r>
                    </a:p>
                    <a:p>
                      <a:pPr marL="0" indent="0">
                        <a:buFont typeface="Arial" pitchFamily="34" charset="0"/>
                        <a:buChar char="•"/>
                      </a:pPr>
                      <a:r>
                        <a:rPr lang="fr-FR" sz="1800" u="none" dirty="0" smtClean="0">
                          <a:solidFill>
                            <a:schemeClr val="tx2">
                              <a:lumMod val="75000"/>
                            </a:schemeClr>
                          </a:solidFill>
                        </a:rPr>
                        <a:t> Définition de la fatigue</a:t>
                      </a:r>
                    </a:p>
                    <a:p>
                      <a:pPr marL="0" indent="0">
                        <a:buFont typeface="Arial" pitchFamily="34" charset="0"/>
                        <a:buChar char="•"/>
                      </a:pPr>
                      <a:r>
                        <a:rPr lang="fr-FR" sz="1800" u="none" dirty="0" smtClean="0">
                          <a:solidFill>
                            <a:schemeClr val="tx2">
                              <a:lumMod val="75000"/>
                            </a:schemeClr>
                          </a:solidFill>
                        </a:rPr>
                        <a:t> Caractéristiques de la fatigue</a:t>
                      </a:r>
                    </a:p>
                    <a:p>
                      <a:pPr marL="0" indent="0">
                        <a:buFont typeface="Arial" pitchFamily="34" charset="0"/>
                        <a:buChar char="•"/>
                      </a:pPr>
                      <a:r>
                        <a:rPr lang="fr-FR" sz="1800" u="none" dirty="0" smtClean="0">
                          <a:solidFill>
                            <a:schemeClr val="tx2">
                              <a:lumMod val="75000"/>
                            </a:schemeClr>
                          </a:solidFill>
                        </a:rPr>
                        <a:t> Accidents dus à la fatigue</a:t>
                      </a:r>
                    </a:p>
                  </a:txBody>
                  <a:tcPr marL="85134" marR="85134"/>
                </a:tc>
                <a:tc>
                  <a:txBody>
                    <a:bodyPr/>
                    <a:lstStyle/>
                    <a:p>
                      <a:r>
                        <a:rPr lang="fr-FR" sz="2000" u="none" dirty="0" smtClean="0">
                          <a:solidFill>
                            <a:srgbClr val="006600"/>
                          </a:solidFill>
                        </a:rPr>
                        <a:t>Leçon 2 : Le sommeil et les autres facteurs ayant un effet sur la vigilance</a:t>
                      </a:r>
                    </a:p>
                    <a:p>
                      <a:pPr marL="0" indent="0">
                        <a:buFont typeface="Arial" pitchFamily="34" charset="0"/>
                        <a:buChar char="•"/>
                      </a:pPr>
                      <a:r>
                        <a:rPr lang="fr-FR" sz="1800" u="none" dirty="0" smtClean="0">
                          <a:solidFill>
                            <a:schemeClr val="tx2">
                              <a:lumMod val="75000"/>
                            </a:schemeClr>
                          </a:solidFill>
                        </a:rPr>
                        <a:t> Définition du sommeil </a:t>
                      </a:r>
                    </a:p>
                    <a:p>
                      <a:pPr marL="0" indent="0">
                        <a:buFont typeface="Arial" pitchFamily="34" charset="0"/>
                        <a:buChar char="•"/>
                      </a:pPr>
                      <a:r>
                        <a:rPr lang="fr-FR" sz="1800" u="none" dirty="0" smtClean="0">
                          <a:solidFill>
                            <a:schemeClr val="tx2">
                              <a:lumMod val="75000"/>
                            </a:schemeClr>
                          </a:solidFill>
                        </a:rPr>
                        <a:t> Facteurs ayant un effet sur la vigilance et la performance</a:t>
                      </a:r>
                    </a:p>
                    <a:p>
                      <a:pPr marL="0" indent="0">
                        <a:buFont typeface="Arial" pitchFamily="34" charset="0"/>
                        <a:buChar char="•"/>
                      </a:pPr>
                      <a:r>
                        <a:rPr lang="fr-FR" sz="1800" u="none" dirty="0" smtClean="0">
                          <a:solidFill>
                            <a:schemeClr val="tx2">
                              <a:lumMod val="75000"/>
                            </a:schemeClr>
                          </a:solidFill>
                        </a:rPr>
                        <a:t> Différences individuelles en matière de sensibilité à la fatigue</a:t>
                      </a:r>
                    </a:p>
                    <a:p>
                      <a:pPr>
                        <a:buFont typeface="Arial" pitchFamily="34" charset="0"/>
                        <a:buNone/>
                      </a:pPr>
                      <a:endParaRPr lang="en-US" sz="2800" u="none" dirty="0" smtClean="0"/>
                    </a:p>
                    <a:p>
                      <a:r>
                        <a:rPr lang="fr-FR" sz="2000" u="none" dirty="0" smtClean="0">
                          <a:solidFill>
                            <a:srgbClr val="006600"/>
                          </a:solidFill>
                        </a:rPr>
                        <a:t>Leçon 3 : Santé, bien-être, drogues et médicaments</a:t>
                      </a:r>
                    </a:p>
                    <a:p>
                      <a:pPr marL="0" indent="0">
                        <a:buFont typeface="Arial" pitchFamily="34" charset="0"/>
                        <a:buChar char="•"/>
                      </a:pPr>
                      <a:r>
                        <a:rPr lang="fr-FR" sz="1800" u="none" dirty="0" smtClean="0">
                          <a:solidFill>
                            <a:schemeClr val="tx2">
                              <a:lumMod val="75000"/>
                            </a:schemeClr>
                          </a:solidFill>
                        </a:rPr>
                        <a:t> Santé et bien-être</a:t>
                      </a:r>
                    </a:p>
                    <a:p>
                      <a:pPr marL="0" indent="0">
                        <a:buFont typeface="Arial" pitchFamily="34" charset="0"/>
                        <a:buChar char="•"/>
                      </a:pPr>
                      <a:r>
                        <a:rPr lang="fr-FR" sz="1800" u="none" dirty="0" smtClean="0">
                          <a:solidFill>
                            <a:schemeClr val="tx2">
                              <a:lumMod val="75000"/>
                            </a:schemeClr>
                          </a:solidFill>
                        </a:rPr>
                        <a:t> Drogues et médicaments</a:t>
                      </a:r>
                    </a:p>
                  </a:txBody>
                  <a:tcPr marL="85134" marR="85134"/>
                </a:tc>
                <a:tc>
                  <a:txBody>
                    <a:bodyPr/>
                    <a:lstStyle/>
                    <a:p>
                      <a:r>
                        <a:rPr lang="fr-FR" sz="2000" u="none" dirty="0" smtClean="0">
                          <a:solidFill>
                            <a:srgbClr val="006600"/>
                          </a:solidFill>
                        </a:rPr>
                        <a:t>Leçon 4 : Vigilance et conduite d’un véhicule lourd</a:t>
                      </a:r>
                    </a:p>
                    <a:p>
                      <a:pPr marL="0" indent="0">
                        <a:buFont typeface="Arial" pitchFamily="34" charset="0"/>
                        <a:buChar char="•"/>
                      </a:pPr>
                      <a:r>
                        <a:rPr lang="fr-FR" sz="2000" u="none" dirty="0" smtClean="0">
                          <a:solidFill>
                            <a:schemeClr val="tx2">
                              <a:lumMod val="75000"/>
                            </a:schemeClr>
                          </a:solidFill>
                        </a:rPr>
                        <a:t> </a:t>
                      </a:r>
                      <a:r>
                        <a:rPr lang="fr-FR" sz="1800" u="none" dirty="0" smtClean="0">
                          <a:solidFill>
                            <a:schemeClr val="tx2">
                              <a:lumMod val="75000"/>
                            </a:schemeClr>
                          </a:solidFill>
                        </a:rPr>
                        <a:t>Amélioration du sommeil et de la vigilance</a:t>
                      </a:r>
                    </a:p>
                    <a:p>
                      <a:pPr marL="0" indent="0">
                        <a:buFont typeface="Arial" pitchFamily="34" charset="0"/>
                        <a:buChar char="•"/>
                      </a:pPr>
                      <a:r>
                        <a:rPr lang="fr-FR" sz="1800" u="none" dirty="0" smtClean="0">
                          <a:solidFill>
                            <a:schemeClr val="tx2">
                              <a:lumMod val="75000"/>
                            </a:schemeClr>
                          </a:solidFill>
                        </a:rPr>
                        <a:t> Planification de l’horaire et heures de service</a:t>
                      </a:r>
                    </a:p>
                    <a:p>
                      <a:pPr marL="0" indent="0">
                        <a:buFont typeface="Arial" pitchFamily="34" charset="0"/>
                        <a:buChar char="•"/>
                      </a:pPr>
                      <a:r>
                        <a:rPr lang="fr-FR" sz="1800" u="none" dirty="0" smtClean="0">
                          <a:solidFill>
                            <a:schemeClr val="tx2">
                              <a:lumMod val="75000"/>
                            </a:schemeClr>
                          </a:solidFill>
                        </a:rPr>
                        <a:t> Conduite en équipe</a:t>
                      </a:r>
                    </a:p>
                    <a:p>
                      <a:pPr>
                        <a:buFont typeface="Arial" pitchFamily="34" charset="0"/>
                        <a:buNone/>
                      </a:pPr>
                      <a:endParaRPr lang="en-US" sz="2400" dirty="0" smtClean="0"/>
                    </a:p>
                    <a:p>
                      <a:r>
                        <a:rPr lang="fr-FR" sz="2000" u="none" baseline="0" dirty="0" smtClean="0">
                          <a:solidFill>
                            <a:srgbClr val="006600"/>
                          </a:solidFill>
                        </a:rPr>
                        <a:t>Conclusion</a:t>
                      </a:r>
                    </a:p>
                    <a:p>
                      <a:pPr marL="0" indent="0">
                        <a:buFont typeface="Arial" pitchFamily="34" charset="0"/>
                        <a:buChar char="•"/>
                      </a:pPr>
                      <a:r>
                        <a:rPr lang="fr-FR" sz="1800" u="none" baseline="0" dirty="0" smtClean="0">
                          <a:solidFill>
                            <a:schemeClr val="tx2">
                              <a:lumMod val="75000"/>
                            </a:schemeClr>
                          </a:solidFill>
                        </a:rPr>
                        <a:t> Révision</a:t>
                      </a:r>
                    </a:p>
                    <a:p>
                      <a:pPr marL="0" indent="0">
                        <a:buFont typeface="Arial" pitchFamily="34" charset="0"/>
                        <a:buChar char="•"/>
                      </a:pPr>
                      <a:r>
                        <a:rPr lang="fr-FR" sz="1800" u="none" baseline="0" dirty="0" smtClean="0">
                          <a:solidFill>
                            <a:schemeClr val="tx2">
                              <a:lumMod val="75000"/>
                            </a:schemeClr>
                          </a:solidFill>
                        </a:rPr>
                        <a:t> Examen du module</a:t>
                      </a:r>
                    </a:p>
                  </a:txBody>
                  <a:tcPr marL="85134" marR="85134"/>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pPr>
              <a:defRPr/>
            </a:pPr>
            <a:r>
              <a:rPr lang="fr-CA" dirty="0" smtClean="0"/>
              <a:t>Objectifs d’apprentissage du module 3</a:t>
            </a:r>
            <a:endParaRPr lang="en-US" dirty="0"/>
          </a:p>
        </p:txBody>
      </p:sp>
      <p:sp>
        <p:nvSpPr>
          <p:cNvPr id="3" name="Content Placeholder 2"/>
          <p:cNvSpPr>
            <a:spLocks noGrp="1"/>
          </p:cNvSpPr>
          <p:nvPr>
            <p:ph idx="1"/>
            <p:custDataLst>
              <p:tags r:id="rId2"/>
            </p:custDataLst>
          </p:nvPr>
        </p:nvSpPr>
        <p:spPr>
          <a:xfrm>
            <a:off x="457200" y="1600200"/>
            <a:ext cx="6099175" cy="4525963"/>
          </a:xfrm>
        </p:spPr>
        <p:txBody>
          <a:bodyPr>
            <a:normAutofit fontScale="92500" lnSpcReduction="20000"/>
          </a:bodyPr>
          <a:lstStyle/>
          <a:p>
            <a:pPr>
              <a:buFont typeface="Arial" pitchFamily="34" charset="0"/>
              <a:buChar char="•"/>
              <a:defRPr/>
            </a:pPr>
            <a:r>
              <a:rPr lang="fr-CA" sz="2800" b="1" i="1" dirty="0" smtClean="0"/>
              <a:t>Savoir :</a:t>
            </a:r>
            <a:r>
              <a:rPr lang="fr-CA" sz="2800" dirty="0" smtClean="0"/>
              <a:t> Connaître les principaux faits et principes en matière de gestion de la fatigue : la vigilance, le sommeil et le bien-être du conducteur</a:t>
            </a:r>
            <a:endParaRPr lang="en-US" sz="2800" dirty="0" smtClean="0"/>
          </a:p>
          <a:p>
            <a:pPr>
              <a:buFont typeface="Arial" pitchFamily="34" charset="0"/>
              <a:buChar char="•"/>
              <a:defRPr/>
            </a:pPr>
            <a:r>
              <a:rPr lang="fr-CA" sz="2800" b="1" i="1" dirty="0" smtClean="0"/>
              <a:t>Compétence :</a:t>
            </a:r>
            <a:r>
              <a:rPr lang="fr-CA" sz="2800" dirty="0" smtClean="0"/>
              <a:t> Utiliser ce savoir pour mieux gérer les exigences de votre travail et de votre vie</a:t>
            </a:r>
            <a:endParaRPr lang="en-US" sz="2800" dirty="0" smtClean="0"/>
          </a:p>
          <a:p>
            <a:pPr>
              <a:buFont typeface="Arial" pitchFamily="34" charset="0"/>
              <a:buChar char="•"/>
              <a:defRPr/>
            </a:pPr>
            <a:r>
              <a:rPr lang="fr-CA" sz="2800" b="1" i="1" dirty="0" smtClean="0"/>
              <a:t>Attitude :</a:t>
            </a:r>
            <a:r>
              <a:rPr lang="fr-CA" sz="2800" dirty="0" smtClean="0"/>
              <a:t> Considérer le sommeil, la vigilance et le bien-être comme des facteurs majeurs de votre performance au volant, de votre sécurité et de votre bonheur</a:t>
            </a:r>
            <a:endParaRPr lang="en-US" sz="2800" dirty="0"/>
          </a:p>
        </p:txBody>
      </p:sp>
      <p:pic>
        <p:nvPicPr>
          <p:cNvPr id="128003" name="Picture 2"/>
          <p:cNvPicPr>
            <a:picLocks noChangeAspect="1" noChangeArrowheads="1"/>
          </p:cNvPicPr>
          <p:nvPr>
            <p:custDataLst>
              <p:tags r:id="rId3"/>
            </p:custDataLst>
          </p:nvPr>
        </p:nvPicPr>
        <p:blipFill>
          <a:blip r:embed="rId6" cstate="print"/>
          <a:srcRect/>
          <a:stretch>
            <a:fillRect/>
          </a:stretch>
        </p:blipFill>
        <p:spPr bwMode="auto">
          <a:xfrm>
            <a:off x="6553200" y="2239963"/>
            <a:ext cx="2068513" cy="3078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7890" name="Title 1"/>
          <p:cNvSpPr>
            <a:spLocks noGrp="1"/>
          </p:cNvSpPr>
          <p:nvPr>
            <p:ph type="title"/>
            <p:custDataLst>
              <p:tags r:id="rId1"/>
            </p:custDataLst>
          </p:nvPr>
        </p:nvSpPr>
        <p:spPr/>
        <p:txBody>
          <a:bodyPr/>
          <a:lstStyle/>
          <a:p>
            <a:pPr>
              <a:lnSpc>
                <a:spcPts val="4575"/>
              </a:lnSpc>
            </a:pPr>
            <a:r>
              <a:rPr lang="fr-CA" smtClean="0"/>
              <a:t>Objectifs d’apprentissage (2 de 3)</a:t>
            </a:r>
            <a:endParaRPr lang="en-US" smtClean="0"/>
          </a:p>
        </p:txBody>
      </p:sp>
      <p:sp>
        <p:nvSpPr>
          <p:cNvPr id="37891" name="Content Placeholder 2"/>
          <p:cNvSpPr>
            <a:spLocks noGrp="1"/>
          </p:cNvSpPr>
          <p:nvPr>
            <p:ph idx="1"/>
            <p:custDataLst>
              <p:tags r:id="rId2"/>
            </p:custDataLst>
          </p:nvPr>
        </p:nvSpPr>
        <p:spPr>
          <a:xfrm>
            <a:off x="457200" y="1600200"/>
            <a:ext cx="5638800" cy="4525963"/>
          </a:xfrm>
        </p:spPr>
        <p:txBody>
          <a:bodyPr/>
          <a:lstStyle/>
          <a:p>
            <a:r>
              <a:rPr lang="fr-CA" b="1" i="1" dirty="0" smtClean="0"/>
              <a:t>Compétences :</a:t>
            </a:r>
            <a:endParaRPr lang="en-US" sz="2800" dirty="0" smtClean="0"/>
          </a:p>
          <a:p>
            <a:pPr lvl="1"/>
            <a:r>
              <a:rPr lang="fr-CA" dirty="0" smtClean="0"/>
              <a:t>Enseigner en classe.</a:t>
            </a:r>
            <a:endParaRPr lang="en-US" sz="2400" dirty="0" smtClean="0"/>
          </a:p>
          <a:p>
            <a:pPr lvl="1"/>
            <a:r>
              <a:rPr lang="fr-CA" dirty="0" smtClean="0"/>
              <a:t>Faciliter l’apprentissage sur le Web.</a:t>
            </a:r>
            <a:endParaRPr lang="en-US" sz="2400" dirty="0" smtClean="0"/>
          </a:p>
          <a:p>
            <a:pPr lvl="1"/>
            <a:r>
              <a:rPr lang="fr-CA" dirty="0" smtClean="0"/>
              <a:t>Servir de modèle efficace et d’agent de changement des comportements.</a:t>
            </a:r>
            <a:endParaRPr lang="en-US" sz="2400" dirty="0" smtClean="0"/>
          </a:p>
        </p:txBody>
      </p:sp>
      <p:pic>
        <p:nvPicPr>
          <p:cNvPr id="37893" name="Picture 2"/>
          <p:cNvPicPr>
            <a:picLocks noChangeAspect="1" noChangeArrowheads="1"/>
          </p:cNvPicPr>
          <p:nvPr>
            <p:custDataLst>
              <p:tags r:id="rId3"/>
            </p:custDataLst>
          </p:nvPr>
        </p:nvPicPr>
        <p:blipFill>
          <a:blip r:embed="rId6" cstate="print"/>
          <a:srcRect/>
          <a:stretch>
            <a:fillRect/>
          </a:stretch>
        </p:blipFill>
        <p:spPr bwMode="auto">
          <a:xfrm>
            <a:off x="6705600" y="1447800"/>
            <a:ext cx="1579563" cy="2352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4"/>
          <p:cNvSpPr>
            <a:spLocks noGrp="1"/>
          </p:cNvSpPr>
          <p:nvPr>
            <p:ph type="title"/>
            <p:custDataLst>
              <p:tags r:id="rId1"/>
            </p:custDataLst>
          </p:nvPr>
        </p:nvSpPr>
        <p:spPr/>
        <p:txBody>
          <a:bodyPr/>
          <a:lstStyle/>
          <a:p>
            <a:pPr>
              <a:lnSpc>
                <a:spcPts val="4575"/>
              </a:lnSpc>
            </a:pPr>
            <a:r>
              <a:rPr lang="fr-CA" smtClean="0"/>
              <a:t>Sigles</a:t>
            </a:r>
            <a:endParaRPr lang="en-US" smtClean="0"/>
          </a:p>
        </p:txBody>
      </p:sp>
      <p:sp>
        <p:nvSpPr>
          <p:cNvPr id="130050" name="Content Placeholder 5"/>
          <p:cNvSpPr>
            <a:spLocks noGrp="1"/>
          </p:cNvSpPr>
          <p:nvPr>
            <p:ph idx="1"/>
            <p:custDataLst>
              <p:tags r:id="rId2"/>
            </p:custDataLst>
          </p:nvPr>
        </p:nvSpPr>
        <p:spPr/>
        <p:txBody>
          <a:bodyPr/>
          <a:lstStyle/>
          <a:p>
            <a:pPr>
              <a:buFont typeface="Arial" charset="0"/>
              <a:buNone/>
            </a:pPr>
            <a:r>
              <a:rPr lang="fr-FR" sz="2800" b="1" dirty="0" smtClean="0"/>
              <a:t>AOS    </a:t>
            </a:r>
            <a:r>
              <a:rPr lang="fr-FR" sz="2800" dirty="0" smtClean="0"/>
              <a:t>Apnée obstructive du sommeil</a:t>
            </a:r>
          </a:p>
          <a:p>
            <a:pPr>
              <a:buFont typeface="Arial" charset="0"/>
              <a:buNone/>
            </a:pPr>
            <a:r>
              <a:rPr lang="fr-FR" sz="2800" b="1" dirty="0" smtClean="0"/>
              <a:t>HDS    </a:t>
            </a:r>
            <a:r>
              <a:rPr lang="fr-FR" sz="2800" dirty="0" smtClean="0"/>
              <a:t>Heures de service </a:t>
            </a:r>
          </a:p>
          <a:p>
            <a:pPr>
              <a:buFont typeface="Arial" charset="0"/>
              <a:buNone/>
            </a:pPr>
            <a:r>
              <a:rPr lang="fr-FR" sz="2800" b="1" dirty="0" smtClean="0"/>
              <a:t>IMC    </a:t>
            </a:r>
            <a:r>
              <a:rPr lang="fr-FR" sz="2800" dirty="0" smtClean="0"/>
              <a:t>Indice de masse corporelle</a:t>
            </a:r>
          </a:p>
          <a:p>
            <a:pPr>
              <a:buFont typeface="Arial" charset="0"/>
              <a:buNone/>
            </a:pPr>
            <a:r>
              <a:rPr lang="fr-FR" sz="2800" b="1" dirty="0" smtClean="0"/>
              <a:t>PGF     </a:t>
            </a:r>
            <a:r>
              <a:rPr lang="fr-FR" sz="2800" dirty="0" smtClean="0"/>
              <a:t>Programme de gestion de la fatigue</a:t>
            </a:r>
          </a:p>
          <a:p>
            <a:pPr>
              <a:buFont typeface="Arial" charset="0"/>
              <a:buNone/>
            </a:pPr>
            <a:r>
              <a:rPr lang="fr-FR" sz="2800" b="1" dirty="0" smtClean="0"/>
              <a:t>PNAGF  </a:t>
            </a:r>
            <a:r>
              <a:rPr lang="fr-FR" sz="2800" dirty="0" smtClean="0"/>
              <a:t>Programme nord-américain de gestion 		   de la fatigue</a:t>
            </a:r>
          </a:p>
        </p:txBody>
      </p:sp>
      <p:pic>
        <p:nvPicPr>
          <p:cNvPr id="130051" name="Picture 7"/>
          <p:cNvPicPr>
            <a:picLocks noChangeAspect="1" noChangeArrowheads="1"/>
          </p:cNvPicPr>
          <p:nvPr>
            <p:custDataLst>
              <p:tags r:id="rId3"/>
            </p:custDataLst>
          </p:nvPr>
        </p:nvPicPr>
        <p:blipFill>
          <a:blip r:embed="rId6" cstate="print"/>
          <a:srcRect/>
          <a:stretch>
            <a:fillRect/>
          </a:stretch>
        </p:blipFill>
        <p:spPr bwMode="auto">
          <a:xfrm>
            <a:off x="7223125" y="4343400"/>
            <a:ext cx="15240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p:cNvSpPr>
            <a:spLocks noGrp="1"/>
          </p:cNvSpPr>
          <p:nvPr>
            <p:ph type="title"/>
            <p:custDataLst>
              <p:tags r:id="rId1"/>
            </p:custDataLst>
          </p:nvPr>
        </p:nvSpPr>
        <p:spPr/>
        <p:txBody>
          <a:bodyPr/>
          <a:lstStyle/>
          <a:p>
            <a:pPr>
              <a:lnSpc>
                <a:spcPts val="4575"/>
              </a:lnSpc>
            </a:pPr>
            <a:r>
              <a:rPr lang="fr-CA" smtClean="0"/>
              <a:t>Sommeil, vigilance, bien-être et performance</a:t>
            </a:r>
            <a:endParaRPr lang="en-US" smtClean="0"/>
          </a:p>
        </p:txBody>
      </p:sp>
      <p:sp>
        <p:nvSpPr>
          <p:cNvPr id="79875" name="Content Placeholder 2"/>
          <p:cNvSpPr>
            <a:spLocks noGrp="1"/>
          </p:cNvSpPr>
          <p:nvPr>
            <p:ph idx="1"/>
            <p:custDataLst>
              <p:tags r:id="rId2"/>
            </p:custDataLst>
          </p:nvPr>
        </p:nvSpPr>
        <p:spPr/>
        <p:txBody>
          <a:bodyPr/>
          <a:lstStyle/>
          <a:p>
            <a:pPr marL="0" indent="0">
              <a:buFont typeface="Arial" pitchFamily="34" charset="0"/>
              <a:buNone/>
              <a:defRPr/>
            </a:pPr>
            <a:r>
              <a:rPr lang="fr-CA" u="sng" dirty="0" smtClean="0"/>
              <a:t>Sujets :</a:t>
            </a:r>
            <a:endParaRPr lang="en-US" dirty="0" smtClean="0"/>
          </a:p>
          <a:p>
            <a:pPr>
              <a:buFont typeface="Arial" pitchFamily="34" charset="0"/>
              <a:buChar char="•"/>
              <a:defRPr/>
            </a:pPr>
            <a:r>
              <a:rPr lang="fr-CA" dirty="0" smtClean="0"/>
              <a:t>Importance pour la santé et la sécurité </a:t>
            </a:r>
            <a:br>
              <a:rPr lang="fr-CA" dirty="0" smtClean="0"/>
            </a:br>
            <a:r>
              <a:rPr lang="fr-CA" dirty="0" smtClean="0"/>
              <a:t>du conducteur</a:t>
            </a:r>
            <a:endParaRPr lang="en-US" dirty="0" smtClean="0"/>
          </a:p>
          <a:p>
            <a:pPr>
              <a:buFont typeface="Arial" pitchFamily="34" charset="0"/>
              <a:buChar char="•"/>
              <a:defRPr/>
            </a:pPr>
            <a:r>
              <a:rPr lang="fr-CA" dirty="0" smtClean="0"/>
              <a:t>Définition de la vigilance</a:t>
            </a:r>
            <a:endParaRPr lang="en-US" dirty="0" smtClean="0"/>
          </a:p>
          <a:p>
            <a:pPr>
              <a:buFont typeface="Arial" pitchFamily="34" charset="0"/>
              <a:buChar char="•"/>
              <a:defRPr/>
            </a:pPr>
            <a:r>
              <a:rPr lang="fr-CA" dirty="0" smtClean="0"/>
              <a:t>Définition du bien-être</a:t>
            </a:r>
            <a:endParaRPr lang="en-US" dirty="0" smtClean="0"/>
          </a:p>
          <a:p>
            <a:pPr>
              <a:buFont typeface="Arial" pitchFamily="34" charset="0"/>
              <a:buChar char="•"/>
              <a:defRPr/>
            </a:pPr>
            <a:r>
              <a:rPr lang="fr-CA" dirty="0" smtClean="0"/>
              <a:t>Un sommeil réparateur : la clé</a:t>
            </a:r>
            <a:endParaRPr lang="en-US" dirty="0" smtClean="0"/>
          </a:p>
          <a:p>
            <a:pPr>
              <a:buFont typeface="Arial" pitchFamily="34" charset="0"/>
              <a:buChar char="•"/>
              <a:defRPr/>
            </a:pPr>
            <a:r>
              <a:rPr lang="fr-CA" dirty="0" smtClean="0"/>
              <a:t>Hygiène du sommeil et autogestion</a:t>
            </a:r>
            <a:endParaRPr lang="en-US" dirty="0" smtClean="0">
              <a:solidFill>
                <a:srgbClr val="002060"/>
              </a:solidFill>
            </a:endParaRPr>
          </a:p>
          <a:p>
            <a:pPr>
              <a:buFont typeface="Arial" pitchFamily="34" charset="0"/>
              <a:buNone/>
              <a:defRPr/>
            </a:pPr>
            <a:endParaRPr lang="en-US"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p:cNvSpPr>
            <a:spLocks noGrp="1"/>
          </p:cNvSpPr>
          <p:nvPr>
            <p:ph type="title"/>
            <p:custDataLst>
              <p:tags r:id="rId1"/>
            </p:custDataLst>
          </p:nvPr>
        </p:nvSpPr>
        <p:spPr/>
        <p:txBody>
          <a:bodyPr/>
          <a:lstStyle/>
          <a:p>
            <a:pPr>
              <a:lnSpc>
                <a:spcPts val="4575"/>
              </a:lnSpc>
            </a:pPr>
            <a:r>
              <a:rPr lang="fr-CA" smtClean="0"/>
              <a:t>Importance pour la santé</a:t>
            </a:r>
            <a:endParaRPr lang="en-US" smtClean="0"/>
          </a:p>
        </p:txBody>
      </p:sp>
      <p:sp>
        <p:nvSpPr>
          <p:cNvPr id="134146" name="Content Placeholder 2"/>
          <p:cNvSpPr>
            <a:spLocks noGrp="1"/>
          </p:cNvSpPr>
          <p:nvPr>
            <p:ph idx="1"/>
            <p:custDataLst>
              <p:tags r:id="rId2"/>
            </p:custDataLst>
          </p:nvPr>
        </p:nvSpPr>
        <p:spPr/>
        <p:txBody>
          <a:bodyPr/>
          <a:lstStyle/>
          <a:p>
            <a:r>
              <a:rPr lang="fr-CA" dirty="0" smtClean="0"/>
              <a:t>Le sommeil est une </a:t>
            </a:r>
            <a:r>
              <a:rPr lang="fr-CA" b="1" dirty="0" smtClean="0"/>
              <a:t>nécessité biologique</a:t>
            </a:r>
            <a:r>
              <a:rPr lang="fr-CA" dirty="0" smtClean="0"/>
              <a:t>.</a:t>
            </a:r>
            <a:endParaRPr lang="en-US" dirty="0" smtClean="0"/>
          </a:p>
          <a:p>
            <a:r>
              <a:rPr lang="fr-CA" b="1" dirty="0" smtClean="0"/>
              <a:t>Mal dormir</a:t>
            </a:r>
            <a:r>
              <a:rPr lang="fr-CA" dirty="0" smtClean="0"/>
              <a:t> occasionne : des troubles cardiaques, le diabète, l’obésité, des    troubles psychologiques, d’autres      problèmes de santé.</a:t>
            </a:r>
            <a:endParaRPr lang="en-US" dirty="0" smtClean="0"/>
          </a:p>
          <a:p>
            <a:r>
              <a:rPr lang="fr-CA" dirty="0" smtClean="0"/>
              <a:t>Un </a:t>
            </a:r>
            <a:r>
              <a:rPr lang="fr-CA" b="1" dirty="0" smtClean="0"/>
              <a:t>sommeil réparateur</a:t>
            </a:r>
            <a:r>
              <a:rPr lang="fr-CA" dirty="0" smtClean="0"/>
              <a:t> favorise le             bien-être</a:t>
            </a:r>
            <a:r>
              <a:rPr lang="fr-CA" smtClean="0"/>
              <a:t>, la </a:t>
            </a:r>
            <a:r>
              <a:rPr lang="fr-CA" dirty="0" smtClean="0"/>
              <a:t>performance et le bonheur.</a:t>
            </a:r>
            <a:endParaRPr lang="en-US" sz="2800" dirty="0" smtClean="0"/>
          </a:p>
        </p:txBody>
      </p:sp>
      <p:pic>
        <p:nvPicPr>
          <p:cNvPr id="134147" name="Picture 2"/>
          <p:cNvPicPr>
            <a:picLocks noChangeAspect="1" noChangeArrowheads="1"/>
          </p:cNvPicPr>
          <p:nvPr>
            <p:custDataLst>
              <p:tags r:id="rId3"/>
            </p:custDataLst>
          </p:nvPr>
        </p:nvPicPr>
        <p:blipFill>
          <a:blip r:embed="rId6" cstate="print"/>
          <a:srcRect/>
          <a:stretch>
            <a:fillRect/>
          </a:stretch>
        </p:blipFill>
        <p:spPr bwMode="auto">
          <a:xfrm>
            <a:off x="7259638" y="2133600"/>
            <a:ext cx="1585912"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custDataLst>
              <p:tags r:id="rId1"/>
            </p:custDataLst>
          </p:nvPr>
        </p:nvSpPr>
        <p:spPr/>
        <p:txBody>
          <a:bodyPr/>
          <a:lstStyle/>
          <a:p>
            <a:pPr>
              <a:lnSpc>
                <a:spcPts val="4575"/>
              </a:lnSpc>
            </a:pPr>
            <a:r>
              <a:rPr lang="fr-CA" smtClean="0"/>
              <a:t>Importance pour la sécurité</a:t>
            </a:r>
            <a:endParaRPr lang="en-US" smtClean="0"/>
          </a:p>
        </p:txBody>
      </p:sp>
      <p:sp>
        <p:nvSpPr>
          <p:cNvPr id="3" name="Content Placeholder 2"/>
          <p:cNvSpPr>
            <a:spLocks noGrp="1"/>
          </p:cNvSpPr>
          <p:nvPr>
            <p:ph idx="1"/>
            <p:custDataLst>
              <p:tags r:id="rId2"/>
            </p:custDataLst>
          </p:nvPr>
        </p:nvSpPr>
        <p:spPr/>
        <p:txBody>
          <a:bodyPr>
            <a:normAutofit fontScale="92500" lnSpcReduction="20000"/>
          </a:bodyPr>
          <a:lstStyle/>
          <a:p>
            <a:pPr>
              <a:buFont typeface="Arial" pitchFamily="34" charset="0"/>
              <a:buChar char="•"/>
              <a:defRPr/>
            </a:pPr>
            <a:r>
              <a:rPr lang="fr-CA" sz="2800" dirty="0" smtClean="0"/>
              <a:t>L’endormissement au volant est l’une des principales causes d’accidents mortels impliquant des conducteurs professionnels.</a:t>
            </a:r>
            <a:endParaRPr lang="en-US" sz="2800" dirty="0" smtClean="0"/>
          </a:p>
          <a:p>
            <a:pPr>
              <a:buFont typeface="Arial" pitchFamily="34" charset="0"/>
              <a:buChar char="•"/>
              <a:defRPr/>
            </a:pPr>
            <a:r>
              <a:rPr lang="fr-CA" sz="2800" dirty="0" smtClean="0"/>
              <a:t>Les problèmes de santé soudains sont une autre cause majeure des accidents mortels.</a:t>
            </a:r>
            <a:endParaRPr lang="en-US" sz="2800" dirty="0" smtClean="0"/>
          </a:p>
          <a:p>
            <a:pPr>
              <a:buFont typeface="Arial" pitchFamily="34" charset="0"/>
              <a:buChar char="•"/>
              <a:defRPr/>
            </a:pPr>
            <a:r>
              <a:rPr lang="fr-CA" sz="2800" dirty="0" smtClean="0"/>
              <a:t>Un conducteur de camion ou d’autobus qui perd la maîtrise de son véhicule met en danger sa propre vie et celle des autres usagers de la route. </a:t>
            </a:r>
            <a:endParaRPr lang="en-US" sz="2800" dirty="0" smtClean="0"/>
          </a:p>
          <a:p>
            <a:pPr>
              <a:buFont typeface="Arial" pitchFamily="34" charset="0"/>
              <a:buChar char="•"/>
              <a:defRPr/>
            </a:pPr>
            <a:r>
              <a:rPr lang="fr-CA" sz="2800" dirty="0" smtClean="0"/>
              <a:t>Un accident grave avec responsabilité </a:t>
            </a:r>
            <a:br>
              <a:rPr lang="fr-CA" sz="2800" dirty="0" smtClean="0"/>
            </a:br>
            <a:r>
              <a:rPr lang="fr-CA" sz="2800" dirty="0" smtClean="0"/>
              <a:t>peut mettre fin à une carrière. </a:t>
            </a:r>
            <a:endParaRPr lang="en-US" sz="2800" dirty="0" smtClean="0"/>
          </a:p>
          <a:p>
            <a:pPr>
              <a:buFont typeface="Arial" pitchFamily="34" charset="0"/>
              <a:buChar char="•"/>
              <a:defRPr/>
            </a:pPr>
            <a:r>
              <a:rPr lang="fr-CA" sz="2800" dirty="0" smtClean="0"/>
              <a:t>Un tel accident peut même causer la                            faillite d’une entreprise.</a:t>
            </a:r>
            <a:endParaRPr lang="en-US" dirty="0"/>
          </a:p>
        </p:txBody>
      </p:sp>
      <p:pic>
        <p:nvPicPr>
          <p:cNvPr id="136195" name="Picture 3"/>
          <p:cNvPicPr>
            <a:picLocks noChangeAspect="1"/>
          </p:cNvPicPr>
          <p:nvPr>
            <p:custDataLst>
              <p:tags r:id="rId3"/>
            </p:custDataLst>
          </p:nvPr>
        </p:nvPicPr>
        <p:blipFill>
          <a:blip r:embed="rId6" cstate="print"/>
          <a:srcRect/>
          <a:stretch>
            <a:fillRect/>
          </a:stretch>
        </p:blipFill>
        <p:spPr bwMode="auto">
          <a:xfrm>
            <a:off x="6858000" y="4987925"/>
            <a:ext cx="1920875" cy="127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custDataLst>
              <p:tags r:id="rId1"/>
            </p:custDataLst>
          </p:nvPr>
        </p:nvSpPr>
        <p:spPr/>
        <p:txBody>
          <a:bodyPr/>
          <a:lstStyle/>
          <a:p>
            <a:pPr>
              <a:lnSpc>
                <a:spcPts val="4575"/>
              </a:lnSpc>
            </a:pPr>
            <a:r>
              <a:rPr lang="fr-CA" smtClean="0"/>
              <a:t>Vigilance, bien-être et sommeil</a:t>
            </a:r>
            <a:endParaRPr lang="en-US" smtClean="0"/>
          </a:p>
        </p:txBody>
      </p:sp>
      <p:sp>
        <p:nvSpPr>
          <p:cNvPr id="138242" name="Content Placeholder 2"/>
          <p:cNvSpPr>
            <a:spLocks noGrp="1"/>
          </p:cNvSpPr>
          <p:nvPr>
            <p:ph idx="1"/>
            <p:custDataLst>
              <p:tags r:id="rId2"/>
            </p:custDataLst>
          </p:nvPr>
        </p:nvSpPr>
        <p:spPr>
          <a:xfrm>
            <a:off x="457200" y="1600200"/>
            <a:ext cx="6096000" cy="4525963"/>
          </a:xfrm>
        </p:spPr>
        <p:txBody>
          <a:bodyPr/>
          <a:lstStyle/>
          <a:p>
            <a:r>
              <a:rPr lang="fr-CA" dirty="0" smtClean="0"/>
              <a:t>Définition de la vigilance = état de veille + attention</a:t>
            </a:r>
            <a:endParaRPr lang="en-US" dirty="0" smtClean="0"/>
          </a:p>
          <a:p>
            <a:r>
              <a:rPr lang="fr-CA" dirty="0" smtClean="0"/>
              <a:t>Définition du bien-être = bonne santé physique, mentale, émotive et comportementale</a:t>
            </a:r>
            <a:endParaRPr lang="en-US" dirty="0" smtClean="0"/>
          </a:p>
          <a:p>
            <a:r>
              <a:rPr lang="fr-CA" dirty="0" smtClean="0"/>
              <a:t>Un sommeil réparateur est essentiel à la vigilance et au bien-être</a:t>
            </a:r>
            <a:endParaRPr lang="en-US" dirty="0" smtClean="0"/>
          </a:p>
          <a:p>
            <a:endParaRPr lang="en-US" dirty="0" smtClean="0"/>
          </a:p>
        </p:txBody>
      </p:sp>
      <p:pic>
        <p:nvPicPr>
          <p:cNvPr id="138243" name="Picture 2"/>
          <p:cNvPicPr>
            <a:picLocks noChangeAspect="1" noChangeArrowheads="1"/>
          </p:cNvPicPr>
          <p:nvPr>
            <p:custDataLst>
              <p:tags r:id="rId3"/>
            </p:custDataLst>
          </p:nvPr>
        </p:nvPicPr>
        <p:blipFill>
          <a:blip r:embed="rId6" cstate="print"/>
          <a:srcRect/>
          <a:stretch>
            <a:fillRect/>
          </a:stretch>
        </p:blipFill>
        <p:spPr bwMode="auto">
          <a:xfrm>
            <a:off x="6553200" y="2133600"/>
            <a:ext cx="2133600" cy="3090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p:cNvSpPr>
            <a:spLocks noGrp="1"/>
          </p:cNvSpPr>
          <p:nvPr>
            <p:ph type="title"/>
            <p:custDataLst>
              <p:tags r:id="rId1"/>
            </p:custDataLst>
          </p:nvPr>
        </p:nvSpPr>
        <p:spPr>
          <a:xfrm>
            <a:off x="457200" y="304800"/>
            <a:ext cx="8229600" cy="1143000"/>
          </a:xfrm>
        </p:spPr>
        <p:txBody>
          <a:bodyPr/>
          <a:lstStyle/>
          <a:p>
            <a:pPr>
              <a:lnSpc>
                <a:spcPts val="4575"/>
              </a:lnSpc>
            </a:pPr>
            <a:r>
              <a:rPr lang="fr-CA" sz="4000" smtClean="0"/>
              <a:t>Un sommeil réparateur : clé de voûte de la performance et du bonheur</a:t>
            </a:r>
            <a:endParaRPr lang="en-US" sz="4000" smtClean="0">
              <a:solidFill>
                <a:srgbClr val="FF0000"/>
              </a:solidFill>
            </a:endParaRPr>
          </a:p>
        </p:txBody>
      </p:sp>
      <p:grpSp>
        <p:nvGrpSpPr>
          <p:cNvPr id="140290" name="Group 3"/>
          <p:cNvGrpSpPr>
            <a:grpSpLocks/>
          </p:cNvGrpSpPr>
          <p:nvPr>
            <p:custDataLst>
              <p:tags r:id="rId2"/>
            </p:custDataLst>
          </p:nvPr>
        </p:nvGrpSpPr>
        <p:grpSpPr bwMode="auto">
          <a:xfrm>
            <a:off x="2524125" y="1981200"/>
            <a:ext cx="4333875" cy="4038600"/>
            <a:chOff x="5843080" y="2182292"/>
            <a:chExt cx="3214052" cy="3172634"/>
          </a:xfrm>
        </p:grpSpPr>
        <p:pic>
          <p:nvPicPr>
            <p:cNvPr id="140291" name="Picture 2"/>
            <p:cNvPicPr>
              <a:picLocks noChangeAspect="1" noChangeArrowheads="1"/>
            </p:cNvPicPr>
            <p:nvPr/>
          </p:nvPicPr>
          <p:blipFill>
            <a:blip r:embed="rId5" cstate="print"/>
            <a:srcRect/>
            <a:stretch>
              <a:fillRect/>
            </a:stretch>
          </p:blipFill>
          <p:spPr bwMode="auto">
            <a:xfrm>
              <a:off x="5843080" y="2182292"/>
              <a:ext cx="3214052" cy="3172634"/>
            </a:xfrm>
            <a:prstGeom prst="rect">
              <a:avLst/>
            </a:prstGeom>
            <a:noFill/>
            <a:ln w="9525">
              <a:noFill/>
              <a:miter lim="800000"/>
              <a:headEnd/>
              <a:tailEnd/>
            </a:ln>
          </p:spPr>
        </p:pic>
        <p:sp>
          <p:nvSpPr>
            <p:cNvPr id="140292" name="TextBox 5"/>
            <p:cNvSpPr txBox="1">
              <a:spLocks noChangeArrowheads="1"/>
            </p:cNvSpPr>
            <p:nvPr/>
          </p:nvSpPr>
          <p:spPr bwMode="auto">
            <a:xfrm>
              <a:off x="6971763" y="4347566"/>
              <a:ext cx="914400" cy="556099"/>
            </a:xfrm>
            <a:prstGeom prst="rect">
              <a:avLst/>
            </a:prstGeom>
            <a:noFill/>
            <a:ln w="9525">
              <a:noFill/>
              <a:miter lim="800000"/>
              <a:headEnd/>
              <a:tailEnd/>
            </a:ln>
          </p:spPr>
          <p:txBody>
            <a:bodyPr>
              <a:spAutoFit/>
            </a:bodyPr>
            <a:lstStyle/>
            <a:p>
              <a:pPr algn="ctr"/>
              <a:r>
                <a:rPr lang="en-US" sz="1400" b="1">
                  <a:solidFill>
                    <a:srgbClr val="FFFFFF"/>
                  </a:solidFill>
                </a:rPr>
                <a:t>Sommeil réparateur</a:t>
              </a:r>
              <a:endParaRPr lang="en-US" sz="1400" b="1"/>
            </a:p>
            <a:p>
              <a:pPr algn="ctr"/>
              <a:endParaRPr lang="en-US" sz="1200"/>
            </a:p>
          </p:txBody>
        </p:sp>
        <p:sp>
          <p:nvSpPr>
            <p:cNvPr id="140293" name="TextBox 6"/>
            <p:cNvSpPr txBox="1">
              <a:spLocks noChangeArrowheads="1"/>
            </p:cNvSpPr>
            <p:nvPr/>
          </p:nvSpPr>
          <p:spPr bwMode="auto">
            <a:xfrm>
              <a:off x="8001005" y="3805608"/>
              <a:ext cx="914400" cy="241783"/>
            </a:xfrm>
            <a:prstGeom prst="rect">
              <a:avLst/>
            </a:prstGeom>
            <a:noFill/>
            <a:ln w="9525">
              <a:noFill/>
              <a:miter lim="800000"/>
              <a:headEnd/>
              <a:tailEnd/>
            </a:ln>
          </p:spPr>
          <p:txBody>
            <a:bodyPr>
              <a:spAutoFit/>
            </a:bodyPr>
            <a:lstStyle/>
            <a:p>
              <a:pPr algn="ctr"/>
              <a:r>
                <a:rPr lang="en-US" sz="1400" b="1">
                  <a:solidFill>
                    <a:srgbClr val="FFFFFF"/>
                  </a:solidFill>
                </a:rPr>
                <a:t>Bien-être</a:t>
              </a:r>
              <a:endParaRPr lang="en-US" sz="1200" b="1"/>
            </a:p>
          </p:txBody>
        </p:sp>
        <p:sp>
          <p:nvSpPr>
            <p:cNvPr id="140294" name="TextBox 7"/>
            <p:cNvSpPr txBox="1">
              <a:spLocks noChangeArrowheads="1"/>
            </p:cNvSpPr>
            <p:nvPr/>
          </p:nvSpPr>
          <p:spPr bwMode="auto">
            <a:xfrm>
              <a:off x="5982603" y="3787675"/>
              <a:ext cx="914400" cy="241783"/>
            </a:xfrm>
            <a:prstGeom prst="rect">
              <a:avLst/>
            </a:prstGeom>
            <a:noFill/>
            <a:ln w="9525">
              <a:noFill/>
              <a:miter lim="800000"/>
              <a:headEnd/>
              <a:tailEnd/>
            </a:ln>
          </p:spPr>
          <p:txBody>
            <a:bodyPr>
              <a:spAutoFit/>
            </a:bodyPr>
            <a:lstStyle/>
            <a:p>
              <a:pPr algn="ctr"/>
              <a:r>
                <a:rPr lang="en-US" sz="1400" b="1">
                  <a:solidFill>
                    <a:srgbClr val="FFFFFF"/>
                  </a:solidFill>
                </a:rPr>
                <a:t>Vigilance</a:t>
              </a:r>
              <a:endParaRPr lang="en-US" sz="1200" b="1"/>
            </a:p>
          </p:txBody>
        </p:sp>
        <p:sp>
          <p:nvSpPr>
            <p:cNvPr id="140295" name="TextBox 8"/>
            <p:cNvSpPr txBox="1">
              <a:spLocks noChangeArrowheads="1"/>
            </p:cNvSpPr>
            <p:nvPr/>
          </p:nvSpPr>
          <p:spPr bwMode="auto">
            <a:xfrm>
              <a:off x="7860405" y="2674455"/>
              <a:ext cx="914400" cy="241783"/>
            </a:xfrm>
            <a:prstGeom prst="rect">
              <a:avLst/>
            </a:prstGeom>
            <a:noFill/>
            <a:ln w="9525">
              <a:noFill/>
              <a:miter lim="800000"/>
              <a:headEnd/>
              <a:tailEnd/>
            </a:ln>
          </p:spPr>
          <p:txBody>
            <a:bodyPr>
              <a:spAutoFit/>
            </a:bodyPr>
            <a:lstStyle/>
            <a:p>
              <a:pPr algn="ctr"/>
              <a:r>
                <a:rPr lang="en-US" sz="1400" b="1">
                  <a:solidFill>
                    <a:srgbClr val="FFFFFF"/>
                  </a:solidFill>
                </a:rPr>
                <a:t>Bonheur</a:t>
              </a:r>
              <a:endParaRPr lang="en-US" sz="1200" b="1"/>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p:cNvSpPr>
            <a:spLocks noGrp="1"/>
          </p:cNvSpPr>
          <p:nvPr>
            <p:ph type="title"/>
            <p:custDataLst>
              <p:tags r:id="rId1"/>
            </p:custDataLst>
          </p:nvPr>
        </p:nvSpPr>
        <p:spPr/>
        <p:txBody>
          <a:bodyPr/>
          <a:lstStyle/>
          <a:p>
            <a:pPr>
              <a:lnSpc>
                <a:spcPts val="4575"/>
              </a:lnSpc>
            </a:pPr>
            <a:r>
              <a:rPr lang="fr-CA" smtClean="0"/>
              <a:t>Un défi et une responsabilité</a:t>
            </a:r>
            <a:endParaRPr lang="en-US" smtClean="0"/>
          </a:p>
        </p:txBody>
      </p:sp>
      <p:sp>
        <p:nvSpPr>
          <p:cNvPr id="3" name="Content Placeholder 2"/>
          <p:cNvSpPr>
            <a:spLocks noGrp="1"/>
          </p:cNvSpPr>
          <p:nvPr>
            <p:ph idx="1"/>
            <p:custDataLst>
              <p:tags r:id="rId2"/>
            </p:custDataLst>
          </p:nvPr>
        </p:nvSpPr>
        <p:spPr>
          <a:xfrm>
            <a:off x="457200" y="1600200"/>
            <a:ext cx="5688013" cy="4525963"/>
          </a:xfrm>
        </p:spPr>
        <p:txBody>
          <a:bodyPr>
            <a:normAutofit fontScale="92500" lnSpcReduction="20000"/>
          </a:bodyPr>
          <a:lstStyle/>
          <a:p>
            <a:pPr>
              <a:buFont typeface="Arial" pitchFamily="34" charset="0"/>
              <a:buChar char="•"/>
              <a:defRPr/>
            </a:pPr>
            <a:r>
              <a:rPr lang="fr-CA" dirty="0" smtClean="0"/>
              <a:t>La conduite d’un véhicule lourd est un travail exigeant réalisé dans des conditions souvent difficiles.</a:t>
            </a:r>
            <a:endParaRPr lang="en-US" dirty="0" smtClean="0"/>
          </a:p>
          <a:p>
            <a:pPr>
              <a:buFont typeface="Arial" pitchFamily="34" charset="0"/>
              <a:buChar char="•"/>
              <a:defRPr/>
            </a:pPr>
            <a:r>
              <a:rPr lang="fr-CA" dirty="0" smtClean="0"/>
              <a:t>Chaque conducteur est personnellement responsable de la gestion judicieuse de son sommeil, de sa santé et de son style de vie. </a:t>
            </a:r>
            <a:endParaRPr lang="en-US" dirty="0" smtClean="0"/>
          </a:p>
          <a:p>
            <a:pPr>
              <a:buFont typeface="Arial" pitchFamily="34" charset="0"/>
              <a:buChar char="•"/>
              <a:defRPr/>
            </a:pPr>
            <a:r>
              <a:rPr lang="fr-CA" b="1" dirty="0" smtClean="0"/>
              <a:t>Hygiène du sommeil ≈ gestion de soi.</a:t>
            </a:r>
            <a:r>
              <a:rPr lang="fr-CA" dirty="0" smtClean="0"/>
              <a:t> </a:t>
            </a:r>
            <a:endParaRPr lang="en-US" dirty="0"/>
          </a:p>
        </p:txBody>
      </p:sp>
      <p:pic>
        <p:nvPicPr>
          <p:cNvPr id="142339" name="Picture 2"/>
          <p:cNvPicPr>
            <a:picLocks noChangeAspect="1" noChangeArrowheads="1"/>
          </p:cNvPicPr>
          <p:nvPr>
            <p:custDataLst>
              <p:tags r:id="rId3"/>
            </p:custDataLst>
          </p:nvPr>
        </p:nvPicPr>
        <p:blipFill>
          <a:blip r:embed="rId6" cstate="print"/>
          <a:srcRect/>
          <a:stretch>
            <a:fillRect/>
          </a:stretch>
        </p:blipFill>
        <p:spPr bwMode="auto">
          <a:xfrm>
            <a:off x="6096000" y="1981200"/>
            <a:ext cx="2668588" cy="3998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4385" name="Title 4"/>
          <p:cNvSpPr>
            <a:spLocks noGrp="1"/>
          </p:cNvSpPr>
          <p:nvPr>
            <p:ph type="ctrTitle"/>
            <p:custDataLst>
              <p:tags r:id="rId1"/>
            </p:custDataLst>
          </p:nvPr>
        </p:nvSpPr>
        <p:spPr>
          <a:solidFill>
            <a:srgbClr val="C00000">
              <a:alpha val="59999"/>
            </a:srgbClr>
          </a:solidFill>
          <a:ln w="9525" cmpd="sng"/>
        </p:spPr>
        <p:txBody>
          <a:bodyPr/>
          <a:lstStyle/>
          <a:p>
            <a:r>
              <a:rPr lang="fr-CA" sz="3800" smtClean="0"/>
              <a:t>Leçon 1 du module 3 : Caractéristiques de la fatigue et des accidents causés par la fatigue</a:t>
            </a:r>
            <a:endParaRPr lang="en-US" sz="380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a:spLocks noGrp="1"/>
          </p:cNvSpPr>
          <p:nvPr>
            <p:ph type="title"/>
            <p:custDataLst>
              <p:tags r:id="rId1"/>
            </p:custDataLst>
          </p:nvPr>
        </p:nvSpPr>
        <p:spPr/>
        <p:txBody>
          <a:bodyPr/>
          <a:lstStyle/>
          <a:p>
            <a:pPr>
              <a:lnSpc>
                <a:spcPts val="4575"/>
              </a:lnSpc>
            </a:pPr>
            <a:r>
              <a:rPr lang="en-US" sz="4000" b="1" smtClean="0">
                <a:solidFill>
                  <a:srgbClr val="002060"/>
                </a:solidFill>
              </a:rPr>
              <a:t> </a:t>
            </a:r>
            <a:r>
              <a:rPr lang="fr-CA" smtClean="0"/>
              <a:t>Qu’est-ce que la fatigue?</a:t>
            </a:r>
            <a:endParaRPr lang="en-US" smtClean="0"/>
          </a:p>
        </p:txBody>
      </p:sp>
      <p:sp>
        <p:nvSpPr>
          <p:cNvPr id="87043" name="Content Placeholder 2"/>
          <p:cNvSpPr>
            <a:spLocks noGrp="1"/>
          </p:cNvSpPr>
          <p:nvPr>
            <p:ph idx="1"/>
            <p:custDataLst>
              <p:tags r:id="rId2"/>
            </p:custDataLst>
          </p:nvPr>
        </p:nvSpPr>
        <p:spPr/>
        <p:txBody>
          <a:bodyPr/>
          <a:lstStyle/>
          <a:p>
            <a:pPr marL="0" indent="0">
              <a:buFont typeface="Arial" pitchFamily="34" charset="0"/>
              <a:buNone/>
              <a:defRPr/>
            </a:pPr>
            <a:r>
              <a:rPr lang="fr-CA" u="sng" dirty="0" smtClean="0"/>
              <a:t>Sujets :</a:t>
            </a:r>
            <a:r>
              <a:rPr lang="fr-CA" dirty="0" smtClean="0"/>
              <a:t> </a:t>
            </a:r>
            <a:endParaRPr lang="en-US" sz="2800" dirty="0" smtClean="0"/>
          </a:p>
          <a:p>
            <a:pPr>
              <a:buFont typeface="Arial" pitchFamily="34" charset="0"/>
              <a:buChar char="•"/>
              <a:defRPr/>
            </a:pPr>
            <a:r>
              <a:rPr lang="fr-CA" dirty="0" smtClean="0"/>
              <a:t>Éléments et aspects de la fatigue</a:t>
            </a:r>
            <a:endParaRPr lang="en-US" sz="2800" dirty="0" smtClean="0"/>
          </a:p>
          <a:p>
            <a:pPr>
              <a:buFont typeface="Arial" pitchFamily="34" charset="0"/>
              <a:buChar char="•"/>
              <a:defRPr/>
            </a:pPr>
            <a:r>
              <a:rPr lang="fr-CA" dirty="0" smtClean="0"/>
              <a:t>Deux catégories de fatigue :</a:t>
            </a:r>
            <a:endParaRPr lang="en-US" sz="2800" dirty="0" smtClean="0"/>
          </a:p>
          <a:p>
            <a:pPr lvl="1">
              <a:buFont typeface="Arial" pitchFamily="34" charset="0"/>
              <a:buChar char="–"/>
              <a:defRPr/>
            </a:pPr>
            <a:r>
              <a:rPr lang="fr-CA" dirty="0" smtClean="0"/>
              <a:t>Interne</a:t>
            </a:r>
            <a:endParaRPr lang="en-US" sz="2400" dirty="0" smtClean="0"/>
          </a:p>
          <a:p>
            <a:pPr lvl="1">
              <a:buFont typeface="Arial" pitchFamily="34" charset="0"/>
              <a:buChar char="–"/>
              <a:defRPr/>
            </a:pPr>
            <a:r>
              <a:rPr lang="fr-CA" dirty="0" smtClean="0"/>
              <a:t>Liée à la tâche</a:t>
            </a:r>
            <a:endParaRPr lang="en-US" sz="2400" dirty="0" smtClean="0"/>
          </a:p>
          <a:p>
            <a:pPr>
              <a:buFont typeface="Arial" pitchFamily="34" charset="0"/>
              <a:buChar char="•"/>
              <a:defRPr/>
            </a:pPr>
            <a:r>
              <a:rPr lang="fr-CA" dirty="0" smtClean="0"/>
              <a:t>Comment la fatigue progresse</a:t>
            </a:r>
            <a:endParaRPr lang="en-US" sz="2800" dirty="0" smtClean="0"/>
          </a:p>
          <a:p>
            <a:pPr>
              <a:buFont typeface="Arial" pitchFamily="34" charset="0"/>
              <a:buChar char="•"/>
              <a:defRPr/>
            </a:pPr>
            <a:r>
              <a:rPr lang="fr-CA" dirty="0" smtClean="0"/>
              <a:t>Le sommeil comme principal antidote </a:t>
            </a:r>
            <a:br>
              <a:rPr lang="fr-CA" dirty="0" smtClean="0"/>
            </a:br>
            <a:r>
              <a:rPr lang="fr-CA" dirty="0" smtClean="0"/>
              <a:t>à la fatigue</a:t>
            </a:r>
            <a:endParaRPr lang="en-US"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28600"/>
            <a:ext cx="8229600" cy="1143000"/>
          </a:xfrm>
        </p:spPr>
        <p:txBody>
          <a:bodyPr>
            <a:normAutofit fontScale="90000"/>
          </a:bodyPr>
          <a:lstStyle/>
          <a:p>
            <a:pPr>
              <a:defRPr/>
            </a:pPr>
            <a:r>
              <a:rPr lang="en-US" sz="4900" dirty="0" smtClean="0"/>
              <a:t/>
            </a:r>
            <a:br>
              <a:rPr lang="en-US" sz="4900" dirty="0" smtClean="0"/>
            </a:br>
            <a:r>
              <a:rPr lang="fr-CA" sz="4800" dirty="0"/>
              <a:t>La fatigue </a:t>
            </a:r>
            <a:r>
              <a:rPr lang="fr-CA" sz="4800" dirty="0" smtClean="0"/>
              <a:t>provoque : </a:t>
            </a:r>
            <a:r>
              <a:rPr lang="en-US" dirty="0" smtClean="0"/>
              <a:t/>
            </a:r>
            <a:br>
              <a:rPr lang="en-US" dirty="0" smtClean="0"/>
            </a:br>
            <a:endParaRPr lang="en-US" dirty="0"/>
          </a:p>
        </p:txBody>
      </p:sp>
      <p:sp>
        <p:nvSpPr>
          <p:cNvPr id="3" name="Content Placeholder 2"/>
          <p:cNvSpPr>
            <a:spLocks noGrp="1"/>
          </p:cNvSpPr>
          <p:nvPr>
            <p:ph idx="1"/>
            <p:custDataLst>
              <p:tags r:id="rId2"/>
            </p:custDataLst>
          </p:nvPr>
        </p:nvSpPr>
        <p:spPr/>
        <p:txBody>
          <a:bodyPr>
            <a:normAutofit fontScale="92500" lnSpcReduction="10000"/>
          </a:bodyPr>
          <a:lstStyle/>
          <a:p>
            <a:pPr>
              <a:buFont typeface="Arial" pitchFamily="34" charset="0"/>
              <a:buChar char="•"/>
              <a:defRPr/>
            </a:pPr>
            <a:r>
              <a:rPr lang="fr-CA" dirty="0" smtClean="0"/>
              <a:t>Une diminution de la vigilance.</a:t>
            </a:r>
            <a:endParaRPr lang="en-US" dirty="0" smtClean="0"/>
          </a:p>
          <a:p>
            <a:pPr>
              <a:buFont typeface="Arial" pitchFamily="34" charset="0"/>
              <a:buChar char="•"/>
              <a:defRPr/>
            </a:pPr>
            <a:r>
              <a:rPr lang="fr-CA" dirty="0" smtClean="0"/>
              <a:t>Une réduction de l’attention à        l’environnement (ex. : réduction du champ de vision).</a:t>
            </a:r>
            <a:endParaRPr lang="en-US" dirty="0" smtClean="0"/>
          </a:p>
          <a:p>
            <a:pPr>
              <a:buFont typeface="Arial" pitchFamily="34" charset="0"/>
              <a:buChar char="•"/>
              <a:defRPr/>
            </a:pPr>
            <a:r>
              <a:rPr lang="fr-CA" dirty="0" smtClean="0"/>
              <a:t>Une performance moindre.</a:t>
            </a:r>
            <a:endParaRPr lang="en-US" dirty="0" smtClean="0"/>
          </a:p>
          <a:p>
            <a:pPr>
              <a:buFont typeface="Arial" pitchFamily="34" charset="0"/>
              <a:buChar char="•"/>
              <a:defRPr/>
            </a:pPr>
            <a:r>
              <a:rPr lang="fr-CA" dirty="0" smtClean="0"/>
              <a:t>Une réduction de la motivation.</a:t>
            </a:r>
            <a:endParaRPr lang="en-US" dirty="0" smtClean="0"/>
          </a:p>
          <a:p>
            <a:pPr>
              <a:buFont typeface="Arial" pitchFamily="34" charset="0"/>
              <a:buChar char="•"/>
              <a:defRPr/>
            </a:pPr>
            <a:r>
              <a:rPr lang="fr-CA" dirty="0" smtClean="0"/>
              <a:t>De l’irritabilité.</a:t>
            </a:r>
            <a:endParaRPr lang="en-US" dirty="0" smtClean="0"/>
          </a:p>
          <a:p>
            <a:pPr>
              <a:buFont typeface="Arial" pitchFamily="34" charset="0"/>
              <a:buChar char="•"/>
              <a:defRPr/>
            </a:pPr>
            <a:r>
              <a:rPr lang="fr-CA" dirty="0" smtClean="0"/>
              <a:t>Une altération du jugement.</a:t>
            </a:r>
            <a:endParaRPr lang="en-US" dirty="0" smtClean="0"/>
          </a:p>
          <a:p>
            <a:pPr>
              <a:buFont typeface="Arial" pitchFamily="34" charset="0"/>
              <a:buChar char="•"/>
              <a:defRPr/>
            </a:pPr>
            <a:r>
              <a:rPr lang="fr-CA" dirty="0" smtClean="0"/>
              <a:t>Une sensation de somnolence.</a:t>
            </a:r>
            <a:endParaRPr lang="en-US" dirty="0">
              <a:solidFill>
                <a:srgbClr val="002060"/>
              </a:solidFill>
            </a:endParaRPr>
          </a:p>
        </p:txBody>
      </p:sp>
      <p:pic>
        <p:nvPicPr>
          <p:cNvPr id="148483" name="Picture 2"/>
          <p:cNvPicPr>
            <a:picLocks noChangeAspect="1" noChangeArrowheads="1"/>
          </p:cNvPicPr>
          <p:nvPr>
            <p:custDataLst>
              <p:tags r:id="rId3"/>
            </p:custDataLst>
          </p:nvPr>
        </p:nvPicPr>
        <p:blipFill>
          <a:blip r:embed="rId6" cstate="print"/>
          <a:srcRect/>
          <a:stretch>
            <a:fillRect/>
          </a:stretch>
        </p:blipFill>
        <p:spPr bwMode="auto">
          <a:xfrm>
            <a:off x="7137400" y="3200400"/>
            <a:ext cx="1820863" cy="2728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9938" name="Title 1"/>
          <p:cNvSpPr>
            <a:spLocks noGrp="1"/>
          </p:cNvSpPr>
          <p:nvPr>
            <p:ph type="title"/>
            <p:custDataLst>
              <p:tags r:id="rId1"/>
            </p:custDataLst>
          </p:nvPr>
        </p:nvSpPr>
        <p:spPr/>
        <p:txBody>
          <a:bodyPr/>
          <a:lstStyle/>
          <a:p>
            <a:pPr>
              <a:lnSpc>
                <a:spcPts val="4575"/>
              </a:lnSpc>
            </a:pPr>
            <a:r>
              <a:rPr lang="fr-CA" smtClean="0"/>
              <a:t>Objectifs d’apprentissage (3 de 3)</a:t>
            </a:r>
            <a:endParaRPr lang="en-US" smtClean="0"/>
          </a:p>
        </p:txBody>
      </p:sp>
      <p:sp>
        <p:nvSpPr>
          <p:cNvPr id="39939" name="Content Placeholder 2"/>
          <p:cNvSpPr>
            <a:spLocks noGrp="1"/>
          </p:cNvSpPr>
          <p:nvPr>
            <p:ph idx="1"/>
            <p:custDataLst>
              <p:tags r:id="rId2"/>
            </p:custDataLst>
          </p:nvPr>
        </p:nvSpPr>
        <p:spPr>
          <a:xfrm>
            <a:off x="457200" y="1600200"/>
            <a:ext cx="5638800" cy="4525963"/>
          </a:xfrm>
        </p:spPr>
        <p:txBody>
          <a:bodyPr/>
          <a:lstStyle/>
          <a:p>
            <a:r>
              <a:rPr lang="fr-CA" b="1" i="1" smtClean="0"/>
              <a:t>Attitudes :</a:t>
            </a:r>
            <a:r>
              <a:rPr lang="fr-CA" smtClean="0"/>
              <a:t> </a:t>
            </a:r>
            <a:endParaRPr lang="en-US" sz="2800" smtClean="0"/>
          </a:p>
          <a:p>
            <a:pPr lvl="1"/>
            <a:r>
              <a:rPr lang="fr-CA" smtClean="0"/>
              <a:t>Considérer le sommeil, la vigilance et le bien-être comme des facteurs déterminants de la performance au volant, de la sécurité et du bonheur.</a:t>
            </a:r>
            <a:endParaRPr lang="en-US" sz="2400" smtClean="0"/>
          </a:p>
          <a:p>
            <a:pPr lvl="1"/>
            <a:r>
              <a:rPr lang="fr-CA" smtClean="0"/>
              <a:t>S’engager à former et à encadrer les conducteurs de manière à soutenir la santé et la vigilance.</a:t>
            </a:r>
            <a:endParaRPr lang="en-US" sz="2400" smtClean="0"/>
          </a:p>
        </p:txBody>
      </p:sp>
      <p:pic>
        <p:nvPicPr>
          <p:cNvPr id="39940" name="Picture 2"/>
          <p:cNvPicPr>
            <a:picLocks noChangeAspect="1" noChangeArrowheads="1"/>
          </p:cNvPicPr>
          <p:nvPr>
            <p:custDataLst>
              <p:tags r:id="rId3"/>
            </p:custDataLst>
          </p:nvPr>
        </p:nvPicPr>
        <p:blipFill>
          <a:blip r:embed="rId6" cstate="print"/>
          <a:srcRect/>
          <a:stretch>
            <a:fillRect/>
          </a:stretch>
        </p:blipFill>
        <p:spPr bwMode="auto">
          <a:xfrm>
            <a:off x="6904038" y="1524000"/>
            <a:ext cx="14859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pPr>
              <a:defRPr/>
            </a:pPr>
            <a:r>
              <a:rPr lang="fr-CA" sz="4800" dirty="0"/>
              <a:t>Fatigue interne </a:t>
            </a:r>
            <a:r>
              <a:rPr lang="fr-CA" sz="4800" i="1" dirty="0"/>
              <a:t>versus</a:t>
            </a:r>
            <a:r>
              <a:rPr lang="fr-CA" sz="4800" dirty="0"/>
              <a:t> fatigue liée à </a:t>
            </a:r>
            <a:r>
              <a:rPr lang="fr-CA" sz="4800" dirty="0" smtClean="0"/>
              <a:t>la </a:t>
            </a:r>
            <a:r>
              <a:rPr lang="fr-CA" sz="4800" dirty="0"/>
              <a:t>tâche</a:t>
            </a:r>
            <a:endParaRPr lang="en-US" sz="4800" dirty="0"/>
          </a:p>
        </p:txBody>
      </p:sp>
      <p:sp>
        <p:nvSpPr>
          <p:cNvPr id="3" name="Content Placeholder 2"/>
          <p:cNvSpPr>
            <a:spLocks noGrp="1"/>
          </p:cNvSpPr>
          <p:nvPr>
            <p:ph idx="1"/>
            <p:custDataLst>
              <p:tags r:id="rId2"/>
            </p:custDataLst>
          </p:nvPr>
        </p:nvSpPr>
        <p:spPr/>
        <p:txBody>
          <a:bodyPr>
            <a:normAutofit fontScale="92500"/>
          </a:bodyPr>
          <a:lstStyle/>
          <a:p>
            <a:pPr>
              <a:buFont typeface="Arial" pitchFamily="34" charset="0"/>
              <a:buChar char="•"/>
              <a:defRPr/>
            </a:pPr>
            <a:r>
              <a:rPr lang="fr-CA" dirty="0" smtClean="0"/>
              <a:t>Il y a deux catégories générales de fatigue :</a:t>
            </a:r>
            <a:endParaRPr lang="en-US" sz="2800" dirty="0" smtClean="0"/>
          </a:p>
          <a:p>
            <a:pPr lvl="1">
              <a:buFont typeface="Arial" pitchFamily="34" charset="0"/>
              <a:buChar char="–"/>
              <a:defRPr/>
            </a:pPr>
            <a:r>
              <a:rPr lang="fr-CA" b="1" dirty="0" smtClean="0"/>
              <a:t>Fatigue interne</a:t>
            </a:r>
            <a:br>
              <a:rPr lang="fr-CA" b="1" dirty="0" smtClean="0"/>
            </a:br>
            <a:r>
              <a:rPr lang="fr-CA" dirty="0" smtClean="0"/>
              <a:t>(liée au sommeil).</a:t>
            </a:r>
            <a:endParaRPr lang="en-US" sz="2400" dirty="0" smtClean="0"/>
          </a:p>
          <a:p>
            <a:pPr lvl="1">
              <a:buFont typeface="Arial" pitchFamily="34" charset="0"/>
              <a:buChar char="–"/>
              <a:defRPr/>
            </a:pPr>
            <a:r>
              <a:rPr lang="fr-CA" b="1" dirty="0" smtClean="0"/>
              <a:t>Fatigue liée à la tâche</a:t>
            </a:r>
            <a:br>
              <a:rPr lang="fr-CA" b="1" dirty="0" smtClean="0"/>
            </a:br>
            <a:r>
              <a:rPr lang="fr-CA" dirty="0" smtClean="0"/>
              <a:t>(liée à l’activité).</a:t>
            </a:r>
            <a:endParaRPr lang="en-US" sz="2400" dirty="0" smtClean="0"/>
          </a:p>
          <a:p>
            <a:pPr>
              <a:buFont typeface="Arial" pitchFamily="34" charset="0"/>
              <a:buChar char="•"/>
              <a:defRPr/>
            </a:pPr>
            <a:r>
              <a:rPr lang="fr-CA" dirty="0" smtClean="0"/>
              <a:t>Les deux peuvent affecter votre performance, même si vous ne vous endormez pas au volant.</a:t>
            </a:r>
            <a:endParaRPr lang="en-US" sz="2800" dirty="0" smtClean="0"/>
          </a:p>
          <a:p>
            <a:pPr>
              <a:buFont typeface="Arial" pitchFamily="34" charset="0"/>
              <a:buChar char="•"/>
              <a:defRPr/>
            </a:pPr>
            <a:r>
              <a:rPr lang="fr-CA" dirty="0" smtClean="0"/>
              <a:t>La diminution de la </a:t>
            </a:r>
            <a:r>
              <a:rPr lang="fr-CA" b="1" i="1" dirty="0" smtClean="0"/>
              <a:t>vigilance</a:t>
            </a:r>
            <a:r>
              <a:rPr lang="fr-CA" dirty="0" smtClean="0"/>
              <a:t> commence bien avant la sensation de somnolence.</a:t>
            </a:r>
            <a:endParaRPr lang="en-US" sz="28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custDataLst>
              <p:tags r:id="rId1"/>
            </p:custDataLst>
          </p:nvPr>
        </p:nvSpPr>
        <p:spPr/>
        <p:txBody>
          <a:bodyPr/>
          <a:lstStyle/>
          <a:p>
            <a:pPr>
              <a:lnSpc>
                <a:spcPts val="4575"/>
              </a:lnSpc>
            </a:pPr>
            <a:r>
              <a:rPr lang="en-US" dirty="0" smtClean="0"/>
              <a:t/>
            </a:r>
            <a:br>
              <a:rPr lang="en-US" dirty="0" smtClean="0"/>
            </a:br>
            <a:r>
              <a:rPr lang="fr-CA" dirty="0" smtClean="0"/>
              <a:t>Fatigue interne </a:t>
            </a:r>
            <a:r>
              <a:rPr lang="fr-CA" i="1" dirty="0" smtClean="0"/>
              <a:t>versus</a:t>
            </a:r>
            <a:r>
              <a:rPr lang="fr-CA" dirty="0" smtClean="0"/>
              <a:t> fatigue liée à la tâche</a:t>
            </a:r>
            <a:r>
              <a:rPr lang="en-US" dirty="0" smtClean="0"/>
              <a:t/>
            </a:r>
            <a:br>
              <a:rPr lang="en-US" dirty="0" smtClean="0"/>
            </a:br>
            <a:endParaRPr lang="en-US" dirty="0" smtClean="0"/>
          </a:p>
        </p:txBody>
      </p:sp>
      <p:grpSp>
        <p:nvGrpSpPr>
          <p:cNvPr id="4" name="Group 8"/>
          <p:cNvGrpSpPr>
            <a:grpSpLocks/>
          </p:cNvGrpSpPr>
          <p:nvPr/>
        </p:nvGrpSpPr>
        <p:grpSpPr bwMode="auto">
          <a:xfrm>
            <a:off x="2811463" y="3921125"/>
            <a:ext cx="3276600" cy="1017588"/>
            <a:chOff x="2806767" y="3920766"/>
            <a:chExt cx="3276600" cy="1018356"/>
          </a:xfrm>
        </p:grpSpPr>
        <p:sp>
          <p:nvSpPr>
            <p:cNvPr id="5" name="Rounded Rectangle 10"/>
            <p:cNvSpPr/>
            <p:nvPr/>
          </p:nvSpPr>
          <p:spPr>
            <a:xfrm>
              <a:off x="2806767" y="4405319"/>
              <a:ext cx="3276600" cy="533803"/>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6" name="TextBox 11"/>
            <p:cNvSpPr txBox="1">
              <a:spLocks noChangeArrowheads="1"/>
            </p:cNvSpPr>
            <p:nvPr/>
          </p:nvSpPr>
          <p:spPr bwMode="auto">
            <a:xfrm>
              <a:off x="2853288" y="4441589"/>
              <a:ext cx="3220653" cy="461665"/>
            </a:xfrm>
            <a:prstGeom prst="rect">
              <a:avLst/>
            </a:prstGeom>
            <a:noFill/>
            <a:ln w="9525">
              <a:noFill/>
              <a:miter lim="800000"/>
              <a:headEnd/>
              <a:tailEnd/>
            </a:ln>
          </p:spPr>
          <p:txBody>
            <a:bodyPr>
              <a:spAutoFit/>
            </a:bodyPr>
            <a:lstStyle/>
            <a:p>
              <a:r>
                <a:rPr lang="en-US">
                  <a:latin typeface="Calibri" pitchFamily="34" charset="0"/>
                </a:rPr>
                <a:t>	</a:t>
              </a:r>
              <a:r>
                <a:rPr lang="en-US" sz="2400">
                  <a:solidFill>
                    <a:schemeClr val="bg1"/>
                  </a:solidFill>
                  <a:latin typeface="Calibri" pitchFamily="34" charset="0"/>
                </a:rPr>
                <a:t>VIGILANCE</a:t>
              </a:r>
            </a:p>
          </p:txBody>
        </p:sp>
        <p:cxnSp>
          <p:nvCxnSpPr>
            <p:cNvPr id="7" name="Straight Arrow Connector 17"/>
            <p:cNvCxnSpPr/>
            <p:nvPr/>
          </p:nvCxnSpPr>
          <p:spPr>
            <a:xfrm>
              <a:off x="3373504" y="3920766"/>
              <a:ext cx="381000" cy="484553"/>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18"/>
            <p:cNvCxnSpPr/>
            <p:nvPr/>
          </p:nvCxnSpPr>
          <p:spPr>
            <a:xfrm flipH="1">
              <a:off x="4881629" y="3920766"/>
              <a:ext cx="419100" cy="484553"/>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28"/>
          <p:cNvGrpSpPr>
            <a:grpSpLocks/>
          </p:cNvGrpSpPr>
          <p:nvPr/>
        </p:nvGrpSpPr>
        <p:grpSpPr bwMode="auto">
          <a:xfrm>
            <a:off x="2811463" y="4903788"/>
            <a:ext cx="3276600" cy="938212"/>
            <a:chOff x="2811580" y="4903254"/>
            <a:chExt cx="3276600" cy="939281"/>
          </a:xfrm>
        </p:grpSpPr>
        <p:sp>
          <p:nvSpPr>
            <p:cNvPr id="10" name="Rounded Rectangle 12"/>
            <p:cNvSpPr/>
            <p:nvPr/>
          </p:nvSpPr>
          <p:spPr>
            <a:xfrm>
              <a:off x="2811580" y="5308527"/>
              <a:ext cx="3276600" cy="534008"/>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4"/>
            <p:cNvSpPr txBox="1">
              <a:spLocks noChangeArrowheads="1"/>
            </p:cNvSpPr>
            <p:nvPr/>
          </p:nvSpPr>
          <p:spPr bwMode="auto">
            <a:xfrm>
              <a:off x="2867527" y="5345002"/>
              <a:ext cx="3220653" cy="461665"/>
            </a:xfrm>
            <a:prstGeom prst="rect">
              <a:avLst/>
            </a:prstGeom>
            <a:noFill/>
            <a:ln w="9525">
              <a:noFill/>
              <a:miter lim="800000"/>
              <a:headEnd/>
              <a:tailEnd/>
            </a:ln>
          </p:spPr>
          <p:txBody>
            <a:bodyPr>
              <a:spAutoFit/>
            </a:bodyPr>
            <a:lstStyle/>
            <a:p>
              <a:r>
                <a:rPr lang="en-US">
                  <a:latin typeface="Calibri" pitchFamily="34" charset="0"/>
                </a:rPr>
                <a:t>	</a:t>
              </a:r>
              <a:r>
                <a:rPr lang="en-US" sz="2400">
                  <a:solidFill>
                    <a:schemeClr val="bg1"/>
                  </a:solidFill>
                  <a:latin typeface="Calibri" pitchFamily="34" charset="0"/>
                </a:rPr>
                <a:t>ATTENTION</a:t>
              </a:r>
            </a:p>
          </p:txBody>
        </p:sp>
        <p:cxnSp>
          <p:nvCxnSpPr>
            <p:cNvPr id="12" name="Straight Arrow Connector 21"/>
            <p:cNvCxnSpPr>
              <a:stCxn id="6" idx="2"/>
              <a:endCxn id="11" idx="0"/>
            </p:cNvCxnSpPr>
            <p:nvPr/>
          </p:nvCxnSpPr>
          <p:spPr>
            <a:xfrm>
              <a:off x="4468930" y="4903254"/>
              <a:ext cx="9525" cy="441828"/>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25"/>
          <p:cNvGrpSpPr>
            <a:grpSpLocks/>
          </p:cNvGrpSpPr>
          <p:nvPr/>
        </p:nvGrpSpPr>
        <p:grpSpPr bwMode="auto">
          <a:xfrm>
            <a:off x="2438400" y="5870575"/>
            <a:ext cx="4191000" cy="911225"/>
            <a:chOff x="2438400" y="5870354"/>
            <a:chExt cx="4191001" cy="911446"/>
          </a:xfrm>
        </p:grpSpPr>
        <p:sp>
          <p:nvSpPr>
            <p:cNvPr id="14" name="Rounded Rectangle 13"/>
            <p:cNvSpPr/>
            <p:nvPr/>
          </p:nvSpPr>
          <p:spPr>
            <a:xfrm>
              <a:off x="2438400" y="6095834"/>
              <a:ext cx="4191001" cy="685966"/>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15" name="TextBox 15"/>
            <p:cNvSpPr txBox="1">
              <a:spLocks noChangeArrowheads="1"/>
            </p:cNvSpPr>
            <p:nvPr/>
          </p:nvSpPr>
          <p:spPr bwMode="auto">
            <a:xfrm>
              <a:off x="2438401" y="6196197"/>
              <a:ext cx="4191000" cy="461665"/>
            </a:xfrm>
            <a:prstGeom prst="rect">
              <a:avLst/>
            </a:prstGeom>
            <a:noFill/>
            <a:ln w="9525">
              <a:noFill/>
              <a:miter lim="800000"/>
              <a:headEnd/>
              <a:tailEnd/>
            </a:ln>
          </p:spPr>
          <p:txBody>
            <a:bodyPr>
              <a:spAutoFit/>
            </a:bodyPr>
            <a:lstStyle/>
            <a:p>
              <a:pPr algn="ctr"/>
              <a:r>
                <a:rPr lang="en-US" sz="2400">
                  <a:solidFill>
                    <a:schemeClr val="bg1"/>
                  </a:solidFill>
                  <a:latin typeface="Calibri" pitchFamily="34" charset="0"/>
                </a:rPr>
                <a:t>PERFORMANCE DE CONDUITE</a:t>
              </a:r>
            </a:p>
          </p:txBody>
        </p:sp>
        <p:cxnSp>
          <p:nvCxnSpPr>
            <p:cNvPr id="16" name="Straight Arrow Connector 24"/>
            <p:cNvCxnSpPr/>
            <p:nvPr/>
          </p:nvCxnSpPr>
          <p:spPr>
            <a:xfrm>
              <a:off x="4473575" y="5870354"/>
              <a:ext cx="0" cy="325517"/>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18" name="Rounded Rectangle 7"/>
          <p:cNvSpPr/>
          <p:nvPr/>
        </p:nvSpPr>
        <p:spPr>
          <a:xfrm>
            <a:off x="4648200" y="1536700"/>
            <a:ext cx="3124200" cy="2513013"/>
          </a:xfrm>
          <a:prstGeom prst="roundRect">
            <a:avLst/>
          </a:prstGeom>
          <a:solidFill>
            <a:schemeClr val="accent6"/>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19" name="TextBox 9"/>
          <p:cNvSpPr txBox="1">
            <a:spLocks noChangeArrowheads="1"/>
          </p:cNvSpPr>
          <p:nvPr/>
        </p:nvSpPr>
        <p:spPr bwMode="auto">
          <a:xfrm>
            <a:off x="4873625" y="1752600"/>
            <a:ext cx="2746375" cy="2168525"/>
          </a:xfrm>
          <a:prstGeom prst="rect">
            <a:avLst/>
          </a:prstGeom>
          <a:noFill/>
          <a:ln w="9525">
            <a:noFill/>
            <a:miter lim="800000"/>
            <a:headEnd/>
            <a:tailEnd/>
          </a:ln>
        </p:spPr>
        <p:txBody>
          <a:bodyPr/>
          <a:lstStyle/>
          <a:p>
            <a:pPr>
              <a:spcAft>
                <a:spcPts val="1000"/>
              </a:spcAft>
            </a:pPr>
            <a:r>
              <a:rPr lang="fr-CA" sz="2000" dirty="0">
                <a:solidFill>
                  <a:srgbClr val="FFFFFF"/>
                </a:solidFill>
                <a:latin typeface="Calibri" pitchFamily="34" charset="0"/>
                <a:cs typeface="Arial" charset="0"/>
              </a:rPr>
              <a:t>Facteurs</a:t>
            </a:r>
            <a:r>
              <a:rPr lang="en-US" sz="2000" dirty="0">
                <a:solidFill>
                  <a:srgbClr val="FFFFFF"/>
                </a:solidFill>
                <a:latin typeface="Calibri" pitchFamily="34" charset="0"/>
                <a:cs typeface="Arial" charset="0"/>
              </a:rPr>
              <a:t> </a:t>
            </a:r>
            <a:r>
              <a:rPr lang="en-US" sz="2000" dirty="0" err="1">
                <a:solidFill>
                  <a:srgbClr val="FFFFFF"/>
                </a:solidFill>
                <a:latin typeface="Calibri" pitchFamily="34" charset="0"/>
                <a:cs typeface="Arial" charset="0"/>
              </a:rPr>
              <a:t>liés</a:t>
            </a:r>
            <a:r>
              <a:rPr lang="en-US" sz="2000" dirty="0">
                <a:solidFill>
                  <a:srgbClr val="FFFFFF"/>
                </a:solidFill>
                <a:latin typeface="Calibri" pitchFamily="34" charset="0"/>
                <a:cs typeface="Arial" charset="0"/>
              </a:rPr>
              <a:t> à la </a:t>
            </a:r>
            <a:r>
              <a:rPr lang="en-US" sz="2000" dirty="0" err="1">
                <a:solidFill>
                  <a:srgbClr val="FFFFFF"/>
                </a:solidFill>
                <a:latin typeface="Calibri" pitchFamily="34" charset="0"/>
                <a:cs typeface="Arial" charset="0"/>
              </a:rPr>
              <a:t>tâche</a:t>
            </a:r>
            <a:endParaRPr lang="en-US" sz="2000" dirty="0">
              <a:solidFill>
                <a:srgbClr val="FFFFFF"/>
              </a:solidFill>
              <a:latin typeface="Calibri" pitchFamily="34" charset="0"/>
              <a:cs typeface="Arial" charset="0"/>
            </a:endParaRPr>
          </a:p>
          <a:p>
            <a:pPr marL="4763" lvl="1">
              <a:buClr>
                <a:srgbClr val="FFFFFF"/>
              </a:buClr>
              <a:buFont typeface="Arial" charset="0"/>
              <a:buChar char="•"/>
            </a:pPr>
            <a:r>
              <a:rPr lang="en-US" sz="2000" dirty="0" smtClean="0">
                <a:solidFill>
                  <a:srgbClr val="FFFFFF"/>
                </a:solidFill>
                <a:latin typeface="Calibri" pitchFamily="34" charset="0"/>
                <a:cs typeface="Arial" charset="0"/>
              </a:rPr>
              <a:t> Temps </a:t>
            </a:r>
            <a:r>
              <a:rPr lang="en-US" sz="2000" dirty="0">
                <a:solidFill>
                  <a:srgbClr val="FFFFFF"/>
                </a:solidFill>
                <a:latin typeface="Calibri" pitchFamily="34" charset="0"/>
                <a:cs typeface="Arial" charset="0"/>
              </a:rPr>
              <a:t>passé à la </a:t>
            </a:r>
            <a:r>
              <a:rPr lang="en-US" sz="2000" dirty="0" err="1">
                <a:solidFill>
                  <a:srgbClr val="FFFFFF"/>
                </a:solidFill>
                <a:latin typeface="Calibri" pitchFamily="34" charset="0"/>
                <a:cs typeface="Arial" charset="0"/>
              </a:rPr>
              <a:t>tâche</a:t>
            </a:r>
            <a:endParaRPr lang="en-US" sz="2000" dirty="0">
              <a:solidFill>
                <a:srgbClr val="FFFFFF"/>
              </a:solidFill>
              <a:latin typeface="Calibri" pitchFamily="34" charset="0"/>
              <a:cs typeface="Arial" charset="0"/>
            </a:endParaRPr>
          </a:p>
          <a:p>
            <a:pPr>
              <a:buClr>
                <a:srgbClr val="FFFFFF"/>
              </a:buClr>
              <a:buFont typeface="Arial" charset="0"/>
              <a:buChar char="•"/>
            </a:pPr>
            <a:r>
              <a:rPr lang="fr-CA" sz="2000" dirty="0" smtClean="0">
                <a:solidFill>
                  <a:srgbClr val="FFFFFF"/>
                </a:solidFill>
                <a:latin typeface="Calibri" pitchFamily="34" charset="0"/>
                <a:cs typeface="Arial" charset="0"/>
              </a:rPr>
              <a:t> Complexité</a:t>
            </a:r>
            <a:r>
              <a:rPr lang="en-US" sz="2000" dirty="0" smtClean="0">
                <a:solidFill>
                  <a:srgbClr val="FFFFFF"/>
                </a:solidFill>
                <a:latin typeface="Calibri" pitchFamily="34" charset="0"/>
                <a:cs typeface="Arial" charset="0"/>
              </a:rPr>
              <a:t> </a:t>
            </a:r>
            <a:r>
              <a:rPr lang="en-US" sz="2000" dirty="0">
                <a:solidFill>
                  <a:srgbClr val="FFFFFF"/>
                </a:solidFill>
                <a:latin typeface="Calibri" pitchFamily="34" charset="0"/>
                <a:cs typeface="Arial" charset="0"/>
              </a:rPr>
              <a:t>de la </a:t>
            </a:r>
            <a:r>
              <a:rPr lang="en-US" sz="2000" dirty="0" err="1">
                <a:solidFill>
                  <a:srgbClr val="FFFFFF"/>
                </a:solidFill>
                <a:latin typeface="Calibri" pitchFamily="34" charset="0"/>
                <a:cs typeface="Arial" charset="0"/>
              </a:rPr>
              <a:t>tâche</a:t>
            </a:r>
            <a:endParaRPr lang="en-US" sz="2000" dirty="0">
              <a:solidFill>
                <a:srgbClr val="FFFFFF"/>
              </a:solidFill>
              <a:latin typeface="Calibri" pitchFamily="34" charset="0"/>
              <a:cs typeface="Arial" charset="0"/>
            </a:endParaRPr>
          </a:p>
          <a:p>
            <a:pPr>
              <a:buClr>
                <a:srgbClr val="FFFFFF"/>
              </a:buClr>
              <a:buFont typeface="Arial" charset="0"/>
              <a:buChar char="•"/>
            </a:pPr>
            <a:r>
              <a:rPr lang="fr-CA" sz="2000" dirty="0" smtClean="0">
                <a:solidFill>
                  <a:srgbClr val="FFFFFF"/>
                </a:solidFill>
                <a:latin typeface="Calibri" pitchFamily="34" charset="0"/>
                <a:cs typeface="Arial" charset="0"/>
              </a:rPr>
              <a:t> Monotonie</a:t>
            </a:r>
            <a:r>
              <a:rPr lang="en-US" sz="2000" dirty="0" smtClean="0">
                <a:solidFill>
                  <a:srgbClr val="FFFFFF"/>
                </a:solidFill>
                <a:latin typeface="Calibri" pitchFamily="34" charset="0"/>
                <a:cs typeface="Arial" charset="0"/>
              </a:rPr>
              <a:t> </a:t>
            </a:r>
            <a:r>
              <a:rPr lang="en-US" sz="2000" dirty="0">
                <a:solidFill>
                  <a:srgbClr val="FFFFFF"/>
                </a:solidFill>
                <a:latin typeface="Calibri" pitchFamily="34" charset="0"/>
                <a:cs typeface="Arial" charset="0"/>
              </a:rPr>
              <a:t>de la </a:t>
            </a:r>
            <a:r>
              <a:rPr lang="en-US" sz="2000" dirty="0" err="1">
                <a:solidFill>
                  <a:srgbClr val="FFFFFF"/>
                </a:solidFill>
                <a:latin typeface="Calibri" pitchFamily="34" charset="0"/>
                <a:cs typeface="Arial" charset="0"/>
              </a:rPr>
              <a:t>tâche</a:t>
            </a:r>
            <a:endParaRPr lang="en-US" sz="2000" dirty="0">
              <a:latin typeface="Calibri" pitchFamily="34" charset="0"/>
              <a:cs typeface="Arial" charset="0"/>
            </a:endParaRPr>
          </a:p>
        </p:txBody>
      </p:sp>
      <p:sp>
        <p:nvSpPr>
          <p:cNvPr id="20" name="Rounded Rectangle 5"/>
          <p:cNvSpPr/>
          <p:nvPr/>
        </p:nvSpPr>
        <p:spPr>
          <a:xfrm>
            <a:off x="1447800" y="1536700"/>
            <a:ext cx="2982913" cy="2554288"/>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21" name="Text Box 25"/>
          <p:cNvSpPr txBox="1">
            <a:spLocks noChangeArrowheads="1"/>
          </p:cNvSpPr>
          <p:nvPr/>
        </p:nvSpPr>
        <p:spPr bwMode="auto">
          <a:xfrm>
            <a:off x="1617663" y="1616075"/>
            <a:ext cx="2805112" cy="2160588"/>
          </a:xfrm>
          <a:prstGeom prst="rect">
            <a:avLst/>
          </a:prstGeom>
          <a:noFill/>
          <a:ln w="9525">
            <a:noFill/>
            <a:miter lim="800000"/>
            <a:headEnd/>
            <a:tailEnd/>
          </a:ln>
        </p:spPr>
        <p:txBody>
          <a:bodyPr/>
          <a:lstStyle/>
          <a:p>
            <a:pPr>
              <a:spcBef>
                <a:spcPts val="500"/>
              </a:spcBef>
              <a:spcAft>
                <a:spcPts val="500"/>
              </a:spcAft>
            </a:pPr>
            <a:r>
              <a:rPr lang="en-US" sz="2000" dirty="0" err="1">
                <a:solidFill>
                  <a:schemeClr val="bg1"/>
                </a:solidFill>
                <a:latin typeface="Calibri" pitchFamily="34" charset="0"/>
                <a:cs typeface="Arial" charset="0"/>
              </a:rPr>
              <a:t>Facteurs</a:t>
            </a:r>
            <a:r>
              <a:rPr lang="en-US" sz="2000" dirty="0">
                <a:solidFill>
                  <a:schemeClr val="bg1"/>
                </a:solidFill>
                <a:latin typeface="Calibri" pitchFamily="34" charset="0"/>
                <a:cs typeface="Arial" charset="0"/>
              </a:rPr>
              <a:t> </a:t>
            </a:r>
            <a:r>
              <a:rPr lang="en-US" sz="2000" dirty="0" err="1">
                <a:solidFill>
                  <a:schemeClr val="bg1"/>
                </a:solidFill>
                <a:latin typeface="Calibri" pitchFamily="34" charset="0"/>
                <a:cs typeface="Arial" charset="0"/>
              </a:rPr>
              <a:t>internes</a:t>
            </a:r>
            <a:endParaRPr lang="en-US" sz="2000" dirty="0">
              <a:solidFill>
                <a:schemeClr val="bg1"/>
              </a:solidFill>
              <a:latin typeface="Calibri" pitchFamily="34" charset="0"/>
              <a:cs typeface="Arial" charset="0"/>
            </a:endParaRPr>
          </a:p>
          <a:p>
            <a:pPr marL="4763" lvl="1">
              <a:buClr>
                <a:schemeClr val="bg1"/>
              </a:buClr>
              <a:buFont typeface="Arial" charset="0"/>
              <a:buChar char="•"/>
            </a:pPr>
            <a:r>
              <a:rPr lang="en-US" sz="1600" dirty="0" smtClean="0">
                <a:solidFill>
                  <a:schemeClr val="bg1"/>
                </a:solidFill>
                <a:latin typeface="Calibri" pitchFamily="34" charset="0"/>
                <a:cs typeface="Arial" charset="0"/>
              </a:rPr>
              <a:t> </a:t>
            </a:r>
            <a:r>
              <a:rPr lang="en-US" sz="1600" dirty="0" err="1" smtClean="0">
                <a:solidFill>
                  <a:schemeClr val="bg1"/>
                </a:solidFill>
                <a:latin typeface="Calibri" pitchFamily="34" charset="0"/>
                <a:cs typeface="Arial" charset="0"/>
              </a:rPr>
              <a:t>Différences</a:t>
            </a:r>
            <a:r>
              <a:rPr lang="en-US" sz="1600" dirty="0" smtClean="0">
                <a:solidFill>
                  <a:schemeClr val="bg1"/>
                </a:solidFill>
                <a:latin typeface="Calibri" pitchFamily="34" charset="0"/>
                <a:cs typeface="Arial" charset="0"/>
              </a:rPr>
              <a:t> </a:t>
            </a:r>
            <a:r>
              <a:rPr lang="en-US" sz="1600" dirty="0" err="1">
                <a:solidFill>
                  <a:schemeClr val="bg1"/>
                </a:solidFill>
                <a:latin typeface="Calibri" pitchFamily="34" charset="0"/>
                <a:cs typeface="Arial" charset="0"/>
              </a:rPr>
              <a:t>individuelles</a:t>
            </a:r>
            <a:endParaRPr lang="en-US" sz="1600" dirty="0">
              <a:solidFill>
                <a:schemeClr val="bg1"/>
              </a:solidFill>
              <a:latin typeface="Calibri" pitchFamily="34" charset="0"/>
              <a:cs typeface="Arial" charset="0"/>
            </a:endParaRPr>
          </a:p>
          <a:p>
            <a:pPr>
              <a:buClr>
                <a:srgbClr val="FFFFFF"/>
              </a:buClr>
              <a:buFont typeface="Arial" charset="0"/>
              <a:buChar char="•"/>
            </a:pPr>
            <a:r>
              <a:rPr lang="en-US" sz="1600" dirty="0" smtClean="0">
                <a:solidFill>
                  <a:srgbClr val="FFFFFF"/>
                </a:solidFill>
                <a:latin typeface="Calibri" pitchFamily="34" charset="0"/>
                <a:cs typeface="Arial" charset="0"/>
              </a:rPr>
              <a:t> </a:t>
            </a:r>
            <a:r>
              <a:rPr lang="en-US" sz="1600" dirty="0" err="1" smtClean="0">
                <a:solidFill>
                  <a:srgbClr val="FFFFFF"/>
                </a:solidFill>
                <a:latin typeface="Calibri" pitchFamily="34" charset="0"/>
                <a:cs typeface="Arial" charset="0"/>
              </a:rPr>
              <a:t>Quantité</a:t>
            </a:r>
            <a:r>
              <a:rPr lang="en-US" sz="1600" dirty="0" smtClean="0">
                <a:solidFill>
                  <a:srgbClr val="FFFFFF"/>
                </a:solidFill>
                <a:latin typeface="Calibri" pitchFamily="34" charset="0"/>
                <a:cs typeface="Arial" charset="0"/>
              </a:rPr>
              <a:t> </a:t>
            </a:r>
            <a:r>
              <a:rPr lang="en-US" sz="1600" dirty="0">
                <a:solidFill>
                  <a:srgbClr val="FFFFFF"/>
                </a:solidFill>
                <a:latin typeface="Calibri" pitchFamily="34" charset="0"/>
                <a:cs typeface="Arial" charset="0"/>
              </a:rPr>
              <a:t>de </a:t>
            </a:r>
            <a:r>
              <a:rPr lang="en-US" sz="1600" dirty="0" err="1">
                <a:solidFill>
                  <a:srgbClr val="FFFFFF"/>
                </a:solidFill>
                <a:latin typeface="Calibri" pitchFamily="34" charset="0"/>
                <a:cs typeface="Arial" charset="0"/>
              </a:rPr>
              <a:t>sommeil</a:t>
            </a:r>
            <a:endParaRPr lang="en-US" sz="1600" dirty="0">
              <a:solidFill>
                <a:srgbClr val="FFFFFF"/>
              </a:solidFill>
              <a:latin typeface="Calibri" pitchFamily="34" charset="0"/>
              <a:cs typeface="Arial" charset="0"/>
            </a:endParaRPr>
          </a:p>
          <a:p>
            <a:pPr>
              <a:buClr>
                <a:srgbClr val="FFFFFF"/>
              </a:buClr>
              <a:buFont typeface="Arial" charset="0"/>
              <a:buChar char="•"/>
            </a:pPr>
            <a:r>
              <a:rPr lang="en-US" sz="1600" dirty="0" smtClean="0">
                <a:solidFill>
                  <a:srgbClr val="FFFFFF"/>
                </a:solidFill>
                <a:latin typeface="Calibri" pitchFamily="34" charset="0"/>
                <a:cs typeface="Arial" charset="0"/>
              </a:rPr>
              <a:t> </a:t>
            </a:r>
            <a:r>
              <a:rPr lang="en-US" sz="1600" dirty="0" err="1" smtClean="0">
                <a:solidFill>
                  <a:srgbClr val="FFFFFF"/>
                </a:solidFill>
                <a:latin typeface="Calibri" pitchFamily="34" charset="0"/>
                <a:cs typeface="Arial" charset="0"/>
              </a:rPr>
              <a:t>Heure</a:t>
            </a:r>
            <a:r>
              <a:rPr lang="en-US" sz="1600" dirty="0" smtClean="0">
                <a:solidFill>
                  <a:srgbClr val="FFFFFF"/>
                </a:solidFill>
                <a:latin typeface="Calibri" pitchFamily="34" charset="0"/>
                <a:cs typeface="Arial" charset="0"/>
              </a:rPr>
              <a:t> </a:t>
            </a:r>
            <a:r>
              <a:rPr lang="en-US" sz="1600" dirty="0">
                <a:solidFill>
                  <a:srgbClr val="FFFFFF"/>
                </a:solidFill>
                <a:latin typeface="Calibri" pitchFamily="34" charset="0"/>
                <a:cs typeface="Arial" charset="0"/>
              </a:rPr>
              <a:t>du jour</a:t>
            </a:r>
          </a:p>
          <a:p>
            <a:pPr>
              <a:buClr>
                <a:srgbClr val="FFFFFF"/>
              </a:buClr>
              <a:buFont typeface="Arial" charset="0"/>
              <a:buChar char="•"/>
            </a:pPr>
            <a:r>
              <a:rPr lang="en-US" sz="1600" dirty="0" smtClean="0">
                <a:solidFill>
                  <a:srgbClr val="FFFFFF"/>
                </a:solidFill>
                <a:latin typeface="Calibri" pitchFamily="34" charset="0"/>
                <a:cs typeface="Arial" charset="0"/>
              </a:rPr>
              <a:t> </a:t>
            </a:r>
            <a:r>
              <a:rPr lang="en-US" sz="1600" dirty="0" err="1" smtClean="0">
                <a:solidFill>
                  <a:srgbClr val="FFFFFF"/>
                </a:solidFill>
                <a:latin typeface="Calibri" pitchFamily="34" charset="0"/>
                <a:cs typeface="Arial" charset="0"/>
              </a:rPr>
              <a:t>Période</a:t>
            </a:r>
            <a:r>
              <a:rPr lang="en-US" sz="1600" dirty="0" smtClean="0">
                <a:solidFill>
                  <a:srgbClr val="FFFFFF"/>
                </a:solidFill>
                <a:latin typeface="Calibri" pitchFamily="34" charset="0"/>
                <a:cs typeface="Arial" charset="0"/>
              </a:rPr>
              <a:t> </a:t>
            </a:r>
            <a:r>
              <a:rPr lang="en-US" sz="1600" dirty="0" err="1">
                <a:solidFill>
                  <a:srgbClr val="FFFFFF"/>
                </a:solidFill>
                <a:latin typeface="Calibri" pitchFamily="34" charset="0"/>
                <a:cs typeface="Arial" charset="0"/>
              </a:rPr>
              <a:t>d’éveil</a:t>
            </a:r>
            <a:endParaRPr lang="en-US" sz="1600" dirty="0">
              <a:solidFill>
                <a:srgbClr val="FFFFFF"/>
              </a:solidFill>
              <a:latin typeface="Calibri" pitchFamily="34" charset="0"/>
              <a:cs typeface="Arial" charset="0"/>
            </a:endParaRPr>
          </a:p>
          <a:p>
            <a:pPr>
              <a:buClr>
                <a:srgbClr val="FFFFFF"/>
              </a:buClr>
              <a:buFont typeface="Arial" charset="0"/>
              <a:buChar char="•"/>
            </a:pPr>
            <a:r>
              <a:rPr lang="en-US" sz="1600" dirty="0" smtClean="0">
                <a:solidFill>
                  <a:srgbClr val="FFFFFF"/>
                </a:solidFill>
                <a:latin typeface="Calibri" pitchFamily="34" charset="0"/>
                <a:cs typeface="Arial" charset="0"/>
              </a:rPr>
              <a:t> </a:t>
            </a:r>
            <a:r>
              <a:rPr lang="en-US" sz="1600" dirty="0" err="1" smtClean="0">
                <a:solidFill>
                  <a:srgbClr val="FFFFFF"/>
                </a:solidFill>
                <a:latin typeface="Calibri" pitchFamily="34" charset="0"/>
                <a:cs typeface="Arial" charset="0"/>
              </a:rPr>
              <a:t>Consommation</a:t>
            </a:r>
            <a:r>
              <a:rPr lang="en-US" sz="1600" dirty="0" smtClean="0">
                <a:solidFill>
                  <a:srgbClr val="FFFFFF"/>
                </a:solidFill>
                <a:latin typeface="Calibri" pitchFamily="34" charset="0"/>
                <a:cs typeface="Arial" charset="0"/>
              </a:rPr>
              <a:t> </a:t>
            </a:r>
            <a:r>
              <a:rPr lang="en-US" sz="1600" dirty="0">
                <a:solidFill>
                  <a:srgbClr val="FFFFFF"/>
                </a:solidFill>
                <a:latin typeface="Calibri" pitchFamily="34" charset="0"/>
                <a:cs typeface="Arial" charset="0"/>
              </a:rPr>
              <a:t>de stimulants, </a:t>
            </a:r>
            <a:r>
              <a:rPr lang="en-US" sz="1600" dirty="0" err="1">
                <a:solidFill>
                  <a:srgbClr val="FFFFFF"/>
                </a:solidFill>
                <a:latin typeface="Calibri" pitchFamily="34" charset="0"/>
                <a:cs typeface="Arial" charset="0"/>
              </a:rPr>
              <a:t>d’autres</a:t>
            </a:r>
            <a:r>
              <a:rPr lang="en-US" sz="1600" dirty="0">
                <a:solidFill>
                  <a:srgbClr val="FFFFFF"/>
                </a:solidFill>
                <a:latin typeface="Calibri" pitchFamily="34" charset="0"/>
                <a:cs typeface="Arial" charset="0"/>
              </a:rPr>
              <a:t> drogues</a:t>
            </a:r>
          </a:p>
          <a:p>
            <a:pPr>
              <a:buClr>
                <a:srgbClr val="FFFFFF"/>
              </a:buClr>
              <a:buFont typeface="Arial" charset="0"/>
              <a:buChar char="•"/>
            </a:pPr>
            <a:r>
              <a:rPr lang="en-US" sz="1600" dirty="0" smtClean="0">
                <a:solidFill>
                  <a:srgbClr val="FFFFFF"/>
                </a:solidFill>
                <a:latin typeface="Calibri" pitchFamily="34" charset="0"/>
                <a:cs typeface="Arial" charset="0"/>
              </a:rPr>
              <a:t> Santé</a:t>
            </a:r>
            <a:endParaRPr lang="en-US" sz="1600" dirty="0">
              <a:solidFill>
                <a:srgbClr val="FFFFFF"/>
              </a:solidFill>
              <a:latin typeface="Calibri" pitchFamily="34" charset="0"/>
              <a:cs typeface="Arial" charset="0"/>
            </a:endParaRPr>
          </a:p>
          <a:p>
            <a:pPr>
              <a:buClr>
                <a:srgbClr val="FFFFFF"/>
              </a:buClr>
              <a:buFont typeface="Arial" charset="0"/>
              <a:buChar char="•"/>
            </a:pPr>
            <a:r>
              <a:rPr lang="en-US" sz="1600" dirty="0" smtClean="0">
                <a:solidFill>
                  <a:srgbClr val="FFFFFF"/>
                </a:solidFill>
                <a:latin typeface="Calibri" pitchFamily="34" charset="0"/>
                <a:cs typeface="Arial" charset="0"/>
              </a:rPr>
              <a:t> </a:t>
            </a:r>
            <a:r>
              <a:rPr lang="en-US" sz="1600" dirty="0" err="1" smtClean="0">
                <a:solidFill>
                  <a:srgbClr val="FFFFFF"/>
                </a:solidFill>
                <a:latin typeface="Calibri" pitchFamily="34" charset="0"/>
                <a:cs typeface="Arial" charset="0"/>
              </a:rPr>
              <a:t>Humeur</a:t>
            </a:r>
            <a:endParaRPr lang="en-US" sz="1600" dirty="0">
              <a:latin typeface="Calibri"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3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5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387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p:cNvSpPr>
            <a:spLocks noGrp="1"/>
          </p:cNvSpPr>
          <p:nvPr>
            <p:ph type="title"/>
            <p:custDataLst>
              <p:tags r:id="rId1"/>
            </p:custDataLst>
          </p:nvPr>
        </p:nvSpPr>
        <p:spPr>
          <a:xfrm>
            <a:off x="228600" y="533400"/>
            <a:ext cx="8686800" cy="1143000"/>
          </a:xfrm>
        </p:spPr>
        <p:txBody>
          <a:bodyPr/>
          <a:lstStyle/>
          <a:p>
            <a:pPr>
              <a:lnSpc>
                <a:spcPts val="4575"/>
              </a:lnSpc>
            </a:pPr>
            <a:r>
              <a:rPr lang="fr-CA" sz="3600" smtClean="0"/>
              <a:t>SOMMEIL</a:t>
            </a:r>
            <a:br>
              <a:rPr lang="fr-CA" sz="3600" smtClean="0"/>
            </a:br>
            <a:r>
              <a:rPr lang="fr-CA" sz="3600" smtClean="0"/>
              <a:t>L’antidote le plus important contre la fatigue</a:t>
            </a:r>
            <a:r>
              <a:rPr lang="en-US" sz="3600" smtClean="0"/>
              <a:t/>
            </a:r>
            <a:br>
              <a:rPr lang="en-US" sz="3600" smtClean="0"/>
            </a:br>
            <a:endParaRPr lang="en-US" sz="3600" smtClean="0"/>
          </a:p>
        </p:txBody>
      </p:sp>
      <p:pic>
        <p:nvPicPr>
          <p:cNvPr id="4" name="Picture 4" descr="Mod_3_slides_Lessons 1_2 only.jpg"/>
          <p:cNvPicPr>
            <a:picLocks noChangeAspect="1" noChangeArrowheads="1"/>
          </p:cNvPicPr>
          <p:nvPr/>
        </p:nvPicPr>
        <p:blipFill>
          <a:blip r:embed="rId4" cstate="print"/>
          <a:srcRect/>
          <a:stretch>
            <a:fillRect/>
          </a:stretch>
        </p:blipFill>
        <p:spPr bwMode="auto">
          <a:xfrm>
            <a:off x="1371600" y="1536700"/>
            <a:ext cx="6248400" cy="4867275"/>
          </a:xfrm>
          <a:prstGeom prst="rect">
            <a:avLst/>
          </a:prstGeom>
          <a:noFill/>
          <a:ln w="9525">
            <a:noFill/>
            <a:miter lim="800000"/>
            <a:headEnd/>
            <a:tailEnd/>
          </a:ln>
        </p:spPr>
      </p:pic>
      <p:sp>
        <p:nvSpPr>
          <p:cNvPr id="5" name="TextBox 13"/>
          <p:cNvSpPr txBox="1">
            <a:spLocks noChangeArrowheads="1"/>
          </p:cNvSpPr>
          <p:nvPr/>
        </p:nvSpPr>
        <p:spPr bwMode="auto">
          <a:xfrm>
            <a:off x="2058988" y="3044825"/>
            <a:ext cx="1371600" cy="368300"/>
          </a:xfrm>
          <a:prstGeom prst="rect">
            <a:avLst/>
          </a:prstGeom>
          <a:noFill/>
          <a:ln w="9525">
            <a:noFill/>
            <a:miter lim="800000"/>
            <a:headEnd/>
            <a:tailEnd/>
          </a:ln>
        </p:spPr>
        <p:txBody>
          <a:bodyPr>
            <a:spAutoFit/>
          </a:bodyPr>
          <a:lstStyle/>
          <a:p>
            <a:r>
              <a:rPr lang="en-US" b="1" dirty="0" err="1">
                <a:solidFill>
                  <a:schemeClr val="bg1"/>
                </a:solidFill>
                <a:latin typeface="Calibri" pitchFamily="34" charset="0"/>
              </a:rPr>
              <a:t>Sommeil</a:t>
            </a:r>
            <a:endParaRPr lang="en-US" b="1" dirty="0">
              <a:solidFill>
                <a:schemeClr val="bg1"/>
              </a:solidFill>
              <a:latin typeface="Calibri" pitchFamily="34" charset="0"/>
            </a:endParaRPr>
          </a:p>
        </p:txBody>
      </p:sp>
      <p:sp>
        <p:nvSpPr>
          <p:cNvPr id="6" name="TextBox 12"/>
          <p:cNvSpPr txBox="1">
            <a:spLocks noChangeArrowheads="1"/>
          </p:cNvSpPr>
          <p:nvPr/>
        </p:nvSpPr>
        <p:spPr bwMode="auto">
          <a:xfrm>
            <a:off x="3581400" y="3040063"/>
            <a:ext cx="1052513" cy="369887"/>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Vigilance</a:t>
            </a:r>
          </a:p>
        </p:txBody>
      </p:sp>
      <p:sp>
        <p:nvSpPr>
          <p:cNvPr id="7" name="TextBox 10"/>
          <p:cNvSpPr txBox="1">
            <a:spLocks noChangeArrowheads="1"/>
          </p:cNvSpPr>
          <p:nvPr/>
        </p:nvSpPr>
        <p:spPr bwMode="auto">
          <a:xfrm>
            <a:off x="4800600" y="3036888"/>
            <a:ext cx="1447800" cy="646112"/>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Performance de </a:t>
            </a:r>
            <a:r>
              <a:rPr lang="en-US" b="1" dirty="0" err="1">
                <a:solidFill>
                  <a:schemeClr val="bg1"/>
                </a:solidFill>
                <a:latin typeface="Calibri" pitchFamily="34" charset="0"/>
              </a:rPr>
              <a:t>conduite</a:t>
            </a:r>
            <a:endParaRPr lang="en-US" b="1" dirty="0">
              <a:solidFill>
                <a:schemeClr val="bg1"/>
              </a:solidFill>
              <a:latin typeface="Calibri" pitchFamily="34" charset="0"/>
            </a:endParaRPr>
          </a:p>
        </p:txBody>
      </p:sp>
      <p:sp>
        <p:nvSpPr>
          <p:cNvPr id="10" name="TextBox 9"/>
          <p:cNvSpPr txBox="1">
            <a:spLocks noChangeArrowheads="1"/>
          </p:cNvSpPr>
          <p:nvPr/>
        </p:nvSpPr>
        <p:spPr bwMode="auto">
          <a:xfrm rot="-2595898">
            <a:off x="1784350" y="4765675"/>
            <a:ext cx="1931988" cy="523875"/>
          </a:xfrm>
          <a:prstGeom prst="rect">
            <a:avLst/>
          </a:prstGeom>
          <a:noFill/>
          <a:ln w="9525">
            <a:noFill/>
            <a:miter lim="800000"/>
            <a:headEnd/>
            <a:tailEnd/>
          </a:ln>
        </p:spPr>
        <p:txBody>
          <a:bodyPr>
            <a:spAutoFit/>
          </a:bodyPr>
          <a:lstStyle/>
          <a:p>
            <a:r>
              <a:rPr lang="en-US" sz="1400" dirty="0" err="1">
                <a:solidFill>
                  <a:schemeClr val="bg1"/>
                </a:solidFill>
                <a:latin typeface="Calibri" pitchFamily="34" charset="0"/>
              </a:rPr>
              <a:t>Autres</a:t>
            </a:r>
            <a:r>
              <a:rPr lang="en-US" sz="1400" dirty="0">
                <a:solidFill>
                  <a:schemeClr val="bg1"/>
                </a:solidFill>
                <a:latin typeface="Calibri" pitchFamily="34" charset="0"/>
              </a:rPr>
              <a:t> </a:t>
            </a:r>
            <a:r>
              <a:rPr lang="en-US" sz="1400" dirty="0" err="1">
                <a:solidFill>
                  <a:schemeClr val="bg1"/>
                </a:solidFill>
                <a:latin typeface="Calibri" pitchFamily="34" charset="0"/>
              </a:rPr>
              <a:t>facteurs</a:t>
            </a:r>
            <a:r>
              <a:rPr lang="en-US" sz="1400" dirty="0">
                <a:solidFill>
                  <a:schemeClr val="bg1"/>
                </a:solidFill>
                <a:latin typeface="Calibri" pitchFamily="34" charset="0"/>
              </a:rPr>
              <a:t> (</a:t>
            </a:r>
            <a:r>
              <a:rPr lang="en-US" sz="1400" dirty="0" err="1">
                <a:solidFill>
                  <a:schemeClr val="bg1"/>
                </a:solidFill>
                <a:latin typeface="Calibri" pitchFamily="34" charset="0"/>
              </a:rPr>
              <a:t>comme</a:t>
            </a:r>
            <a:r>
              <a:rPr lang="en-US" sz="1400" dirty="0">
                <a:solidFill>
                  <a:schemeClr val="bg1"/>
                </a:solidFill>
                <a:latin typeface="Calibri" pitchFamily="34" charset="0"/>
              </a:rPr>
              <a:t> </a:t>
            </a:r>
            <a:r>
              <a:rPr lang="en-US" sz="1400" dirty="0" err="1">
                <a:solidFill>
                  <a:schemeClr val="bg1"/>
                </a:solidFill>
                <a:latin typeface="Calibri" pitchFamily="34" charset="0"/>
              </a:rPr>
              <a:t>l’heure</a:t>
            </a:r>
            <a:r>
              <a:rPr lang="en-US" sz="1400" dirty="0">
                <a:solidFill>
                  <a:schemeClr val="bg1"/>
                </a:solidFill>
                <a:latin typeface="Calibri" pitchFamily="34" charset="0"/>
              </a:rPr>
              <a:t> du jour)</a:t>
            </a:r>
          </a:p>
        </p:txBody>
      </p:sp>
      <p:sp>
        <p:nvSpPr>
          <p:cNvPr id="11" name="TextBox 14"/>
          <p:cNvSpPr txBox="1">
            <a:spLocks noChangeArrowheads="1"/>
          </p:cNvSpPr>
          <p:nvPr/>
        </p:nvSpPr>
        <p:spPr bwMode="auto">
          <a:xfrm rot="-2595898">
            <a:off x="3421063" y="4905375"/>
            <a:ext cx="1931987" cy="738188"/>
          </a:xfrm>
          <a:prstGeom prst="rect">
            <a:avLst/>
          </a:prstGeom>
          <a:noFill/>
          <a:ln w="9525">
            <a:noFill/>
            <a:miter lim="800000"/>
            <a:headEnd/>
            <a:tailEnd/>
          </a:ln>
        </p:spPr>
        <p:txBody>
          <a:bodyPr>
            <a:spAutoFit/>
          </a:bodyPr>
          <a:lstStyle/>
          <a:p>
            <a:r>
              <a:rPr lang="en-US" sz="1400" dirty="0" err="1">
                <a:solidFill>
                  <a:schemeClr val="bg1"/>
                </a:solidFill>
                <a:latin typeface="Calibri" pitchFamily="34" charset="0"/>
              </a:rPr>
              <a:t>Autres</a:t>
            </a:r>
            <a:r>
              <a:rPr lang="en-US" sz="1400" dirty="0">
                <a:solidFill>
                  <a:schemeClr val="bg1"/>
                </a:solidFill>
                <a:latin typeface="Calibri" pitchFamily="34" charset="0"/>
              </a:rPr>
              <a:t> </a:t>
            </a:r>
            <a:r>
              <a:rPr lang="en-US" sz="1400" dirty="0" err="1">
                <a:solidFill>
                  <a:schemeClr val="bg1"/>
                </a:solidFill>
                <a:latin typeface="Calibri" pitchFamily="34" charset="0"/>
              </a:rPr>
              <a:t>facteurs</a:t>
            </a:r>
            <a:r>
              <a:rPr lang="en-US" sz="1400" dirty="0">
                <a:solidFill>
                  <a:schemeClr val="bg1"/>
                </a:solidFill>
                <a:latin typeface="Calibri" pitchFamily="34" charset="0"/>
              </a:rPr>
              <a:t> (</a:t>
            </a:r>
            <a:r>
              <a:rPr lang="en-US" sz="1400" dirty="0" err="1">
                <a:solidFill>
                  <a:schemeClr val="bg1"/>
                </a:solidFill>
                <a:latin typeface="Calibri" pitchFamily="34" charset="0"/>
              </a:rPr>
              <a:t>comme</a:t>
            </a:r>
            <a:r>
              <a:rPr lang="en-US" sz="1400" dirty="0">
                <a:solidFill>
                  <a:schemeClr val="bg1"/>
                </a:solidFill>
                <a:latin typeface="Calibri" pitchFamily="34" charset="0"/>
              </a:rPr>
              <a:t> les </a:t>
            </a:r>
            <a:r>
              <a:rPr lang="en-US" sz="1400" dirty="0" err="1" smtClean="0">
                <a:solidFill>
                  <a:schemeClr val="bg1"/>
                </a:solidFill>
                <a:latin typeface="Calibri" pitchFamily="34" charset="0"/>
              </a:rPr>
              <a:t>compétences</a:t>
            </a:r>
            <a:r>
              <a:rPr lang="en-US" sz="1400" dirty="0" smtClean="0">
                <a:solidFill>
                  <a:schemeClr val="bg1"/>
                </a:solidFill>
                <a:latin typeface="Calibri" pitchFamily="34" charset="0"/>
              </a:rPr>
              <a:t>, les </a:t>
            </a:r>
            <a:r>
              <a:rPr lang="en-US" sz="1400" dirty="0" err="1" smtClean="0">
                <a:solidFill>
                  <a:schemeClr val="bg1"/>
                </a:solidFill>
                <a:latin typeface="Calibri" pitchFamily="34" charset="0"/>
              </a:rPr>
              <a:t>pratiques</a:t>
            </a:r>
            <a:r>
              <a:rPr lang="en-US" sz="1400" dirty="0" smtClean="0">
                <a:solidFill>
                  <a:schemeClr val="bg1"/>
                </a:solidFill>
                <a:latin typeface="Calibri" pitchFamily="34" charset="0"/>
              </a:rPr>
              <a:t> </a:t>
            </a:r>
            <a:r>
              <a:rPr lang="en-US" sz="1400" dirty="0" err="1" smtClean="0">
                <a:solidFill>
                  <a:schemeClr val="bg1"/>
                </a:solidFill>
                <a:latin typeface="Calibri" pitchFamily="34" charset="0"/>
              </a:rPr>
              <a:t>sécuritaires</a:t>
            </a:r>
            <a:r>
              <a:rPr lang="en-US" sz="1400" dirty="0">
                <a:solidFill>
                  <a:schemeClr val="bg1"/>
                </a:solidFill>
                <a:latin typeface="Calibri" pitchFamily="34" charset="0"/>
              </a:rPr>
              <a: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pPr>
              <a:defRPr/>
            </a:pPr>
            <a:r>
              <a:rPr lang="en-US" sz="4000" i="1" dirty="0" smtClean="0">
                <a:solidFill>
                  <a:srgbClr val="002060"/>
                </a:solidFill>
              </a:rPr>
              <a:t/>
            </a:r>
            <a:br>
              <a:rPr lang="en-US" sz="4000" i="1" dirty="0" smtClean="0">
                <a:solidFill>
                  <a:srgbClr val="002060"/>
                </a:solidFill>
              </a:rPr>
            </a:br>
            <a:r>
              <a:rPr lang="fr-CA" sz="4800" dirty="0" smtClean="0"/>
              <a:t>Les caractéristiques </a:t>
            </a:r>
            <a:r>
              <a:rPr lang="fr-CA" sz="4800" dirty="0"/>
              <a:t>de la </a:t>
            </a:r>
            <a:r>
              <a:rPr lang="fr-CA" sz="4800" dirty="0" smtClean="0"/>
              <a:t>fatigue</a:t>
            </a:r>
            <a:r>
              <a:rPr lang="en-US" sz="4900" dirty="0" smtClean="0"/>
              <a:t/>
            </a:r>
            <a:br>
              <a:rPr lang="en-US" sz="4900" dirty="0" smtClean="0"/>
            </a:br>
            <a:endParaRPr lang="en-US" sz="4900" dirty="0"/>
          </a:p>
        </p:txBody>
      </p:sp>
      <p:sp>
        <p:nvSpPr>
          <p:cNvPr id="92163" name="Content Placeholder 2"/>
          <p:cNvSpPr>
            <a:spLocks noGrp="1"/>
          </p:cNvSpPr>
          <p:nvPr>
            <p:ph idx="1"/>
            <p:custDataLst>
              <p:tags r:id="rId2"/>
            </p:custDataLst>
          </p:nvPr>
        </p:nvSpPr>
        <p:spPr/>
        <p:txBody>
          <a:bodyPr/>
          <a:lstStyle/>
          <a:p>
            <a:pPr marL="0" indent="0">
              <a:buFont typeface="Arial" pitchFamily="34" charset="0"/>
              <a:buNone/>
              <a:defRPr/>
            </a:pPr>
            <a:r>
              <a:rPr lang="fr-CA" sz="3000" u="sng" dirty="0" smtClean="0"/>
              <a:t>Sujets :</a:t>
            </a:r>
            <a:endParaRPr lang="en-US" sz="3000" dirty="0" smtClean="0"/>
          </a:p>
          <a:p>
            <a:pPr>
              <a:buFont typeface="Arial" pitchFamily="34" charset="0"/>
              <a:buChar char="•"/>
              <a:defRPr/>
            </a:pPr>
            <a:r>
              <a:rPr lang="fr-CA" sz="3000" dirty="0" smtClean="0"/>
              <a:t>Fatigue à court terme </a:t>
            </a:r>
            <a:r>
              <a:rPr lang="fr-CA" sz="3000" i="1" dirty="0" smtClean="0"/>
              <a:t>versus</a:t>
            </a:r>
            <a:r>
              <a:rPr lang="fr-CA" sz="3000" dirty="0" smtClean="0"/>
              <a:t> fatigue chronique</a:t>
            </a:r>
            <a:endParaRPr lang="en-US" sz="3000" dirty="0" smtClean="0"/>
          </a:p>
          <a:p>
            <a:pPr>
              <a:buFont typeface="Arial" pitchFamily="34" charset="0"/>
              <a:buChar char="•"/>
              <a:defRPr/>
            </a:pPr>
            <a:r>
              <a:rPr lang="fr-CA" sz="3000" dirty="0" smtClean="0"/>
              <a:t>Signes et symptômes</a:t>
            </a:r>
            <a:endParaRPr lang="en-US" sz="3000" dirty="0" smtClean="0"/>
          </a:p>
          <a:p>
            <a:pPr>
              <a:buFont typeface="Arial" pitchFamily="34" charset="0"/>
              <a:buChar char="•"/>
              <a:defRPr/>
            </a:pPr>
            <a:r>
              <a:rPr lang="fr-CA" sz="3000" dirty="0" smtClean="0"/>
              <a:t>Autoévaluation subjective comparativement à autoévaluation objective</a:t>
            </a:r>
            <a:endParaRPr lang="en-US" sz="3000" dirty="0" smtClean="0"/>
          </a:p>
          <a:p>
            <a:pPr>
              <a:buFont typeface="Arial" pitchFamily="34" charset="0"/>
              <a:buChar char="•"/>
              <a:defRPr/>
            </a:pPr>
            <a:r>
              <a:rPr lang="fr-CA" sz="3000" dirty="0" smtClean="0"/>
              <a:t>Effets du manque de sommeil sur la santé</a:t>
            </a:r>
            <a:endParaRPr lang="en-US" sz="3000" dirty="0" smtClean="0"/>
          </a:p>
          <a:p>
            <a:pPr>
              <a:buFont typeface="Arial" pitchFamily="34" charset="0"/>
              <a:buChar char="•"/>
              <a:defRPr/>
            </a:pPr>
            <a:r>
              <a:rPr lang="fr-CA" sz="3000" dirty="0" smtClean="0"/>
              <a:t>Signes d’un manque de sommeil chronique</a:t>
            </a:r>
            <a:endParaRPr lang="en-US" sz="3000" dirty="0" smtClean="0"/>
          </a:p>
          <a:p>
            <a:pPr>
              <a:buFont typeface="Arial" pitchFamily="34" charset="0"/>
              <a:buChar char="•"/>
              <a:defRPr/>
            </a:pPr>
            <a:r>
              <a:rPr lang="fr-CA" sz="3000" dirty="0" smtClean="0"/>
              <a:t>Dette de sommeil et récupération</a:t>
            </a:r>
            <a:endParaRPr lang="en-US" sz="3000" dirty="0"/>
          </a:p>
          <a:p>
            <a:pPr>
              <a:buFont typeface="Arial" pitchFamily="34" charset="0"/>
              <a:buNone/>
              <a:defRPr/>
            </a:pPr>
            <a:endParaRPr lang="en-US"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custDataLst>
              <p:tags r:id="rId1"/>
            </p:custDataLst>
          </p:nvPr>
        </p:nvSpPr>
        <p:spPr/>
        <p:txBody>
          <a:bodyPr/>
          <a:lstStyle/>
          <a:p>
            <a:pPr>
              <a:lnSpc>
                <a:spcPts val="4575"/>
              </a:lnSpc>
            </a:pPr>
            <a:r>
              <a:rPr lang="fr-CA" smtClean="0"/>
              <a:t>Fatigue aiguë </a:t>
            </a:r>
            <a:r>
              <a:rPr lang="fr-CA" i="1" smtClean="0"/>
              <a:t>versus</a:t>
            </a:r>
            <a:r>
              <a:rPr lang="fr-CA" smtClean="0"/>
              <a:t> fatigue chronique</a:t>
            </a:r>
            <a:endParaRPr lang="en-US" smtClean="0"/>
          </a:p>
        </p:txBody>
      </p:sp>
      <p:sp>
        <p:nvSpPr>
          <p:cNvPr id="3" name="Content Placeholder 2"/>
          <p:cNvSpPr>
            <a:spLocks noGrp="1"/>
          </p:cNvSpPr>
          <p:nvPr>
            <p:ph idx="1"/>
            <p:custDataLst>
              <p:tags r:id="rId2"/>
            </p:custDataLst>
          </p:nvPr>
        </p:nvSpPr>
        <p:spPr>
          <a:xfrm>
            <a:off x="381000" y="1524000"/>
            <a:ext cx="8534400" cy="4953000"/>
          </a:xfrm>
        </p:spPr>
        <p:txBody>
          <a:bodyPr>
            <a:normAutofit fontScale="85000" lnSpcReduction="20000"/>
          </a:bodyPr>
          <a:lstStyle/>
          <a:p>
            <a:pPr>
              <a:buFont typeface="Arial" pitchFamily="34" charset="0"/>
              <a:buChar char="•"/>
              <a:defRPr/>
            </a:pPr>
            <a:r>
              <a:rPr lang="fr-CA" dirty="0" smtClean="0"/>
              <a:t>Fatigue aiguë (court terme) :</a:t>
            </a:r>
            <a:endParaRPr lang="en-US" sz="2800" dirty="0" smtClean="0"/>
          </a:p>
          <a:p>
            <a:pPr lvl="1">
              <a:buFont typeface="Arial" pitchFamily="34" charset="0"/>
              <a:buChar char="–"/>
              <a:defRPr/>
            </a:pPr>
            <a:r>
              <a:rPr lang="fr-CA" dirty="0" smtClean="0"/>
              <a:t>Elle survient chaque jour.</a:t>
            </a:r>
            <a:endParaRPr lang="en-US" sz="2400" dirty="0" smtClean="0"/>
          </a:p>
          <a:p>
            <a:pPr lvl="1">
              <a:buFont typeface="Arial" pitchFamily="34" charset="0"/>
              <a:buChar char="–"/>
              <a:defRPr/>
            </a:pPr>
            <a:r>
              <a:rPr lang="fr-CA" dirty="0" smtClean="0"/>
              <a:t>Elle est réduite ou éliminée par une nuit de sommeil ou une sieste.</a:t>
            </a:r>
            <a:endParaRPr lang="en-US" sz="2400" dirty="0" smtClean="0"/>
          </a:p>
          <a:p>
            <a:pPr lvl="1">
              <a:buFont typeface="Arial" pitchFamily="34" charset="0"/>
              <a:buChar char="–"/>
              <a:defRPr/>
            </a:pPr>
            <a:r>
              <a:rPr lang="fr-CA" dirty="0" smtClean="0"/>
              <a:t>La caféine et un repos (sans sommeil) peuvent réduire une fatigue légère.</a:t>
            </a:r>
            <a:endParaRPr lang="en-US" sz="2400" dirty="0" smtClean="0"/>
          </a:p>
          <a:p>
            <a:pPr>
              <a:buFont typeface="Arial" pitchFamily="34" charset="0"/>
              <a:buChar char="•"/>
              <a:defRPr/>
            </a:pPr>
            <a:r>
              <a:rPr lang="fr-CA" dirty="0" smtClean="0"/>
              <a:t>Fatigue chronique (long terme) :</a:t>
            </a:r>
            <a:endParaRPr lang="en-US" sz="2800" dirty="0" smtClean="0"/>
          </a:p>
          <a:p>
            <a:pPr lvl="1">
              <a:buFont typeface="Arial" pitchFamily="34" charset="0"/>
              <a:buChar char="–"/>
              <a:defRPr/>
            </a:pPr>
            <a:r>
              <a:rPr lang="fr-CA" dirty="0" smtClean="0"/>
              <a:t>Elle affecte de nombreux conducteurs et autres personnes occupées.</a:t>
            </a:r>
            <a:endParaRPr lang="en-US" sz="2400" dirty="0" smtClean="0"/>
          </a:p>
          <a:p>
            <a:pPr lvl="1">
              <a:buFont typeface="Arial" pitchFamily="34" charset="0"/>
              <a:buChar char="–"/>
              <a:defRPr/>
            </a:pPr>
            <a:r>
              <a:rPr lang="fr-CA" dirty="0" smtClean="0"/>
              <a:t>Elle est causée par un sommeil insuffisant accumulé pendant une longue période. </a:t>
            </a:r>
            <a:endParaRPr lang="en-US" sz="2400" dirty="0" smtClean="0"/>
          </a:p>
          <a:p>
            <a:pPr lvl="1">
              <a:buFont typeface="Arial" pitchFamily="34" charset="0"/>
              <a:buChar char="–"/>
              <a:defRPr/>
            </a:pPr>
            <a:r>
              <a:rPr lang="fr-CA" dirty="0" smtClean="0"/>
              <a:t>Elle est appelée privation de sommeil.</a:t>
            </a:r>
            <a:endParaRPr lang="en-US" sz="2400" dirty="0" smtClean="0"/>
          </a:p>
          <a:p>
            <a:pPr lvl="1">
              <a:buFont typeface="Arial" pitchFamily="34" charset="0"/>
              <a:buChar char="–"/>
              <a:defRPr/>
            </a:pPr>
            <a:r>
              <a:rPr lang="fr-CA" dirty="0" smtClean="0"/>
              <a:t>Pour récupérer, on a besoin de quelques bonnes nuits de sommeil profond.</a:t>
            </a:r>
            <a:endParaRPr lang="en-US" sz="24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pPr>
              <a:defRPr/>
            </a:pPr>
            <a:r>
              <a:rPr lang="en-US" sz="4900" dirty="0" smtClean="0"/>
              <a:t/>
            </a:r>
            <a:br>
              <a:rPr lang="en-US" sz="4900" dirty="0" smtClean="0"/>
            </a:br>
            <a:r>
              <a:rPr lang="fr-CA" sz="4800" dirty="0" smtClean="0"/>
              <a:t>Les signes </a:t>
            </a:r>
            <a:r>
              <a:rPr lang="fr-CA" sz="4800" dirty="0"/>
              <a:t>et symptômes de la fatigue (1 </a:t>
            </a:r>
            <a:r>
              <a:rPr lang="fr-CA" sz="4800" dirty="0" smtClean="0"/>
              <a:t>de </a:t>
            </a:r>
            <a:r>
              <a:rPr lang="fr-CA" sz="4800" dirty="0"/>
              <a:t>2</a:t>
            </a:r>
            <a:r>
              <a:rPr lang="fr-CA" sz="4800" dirty="0" smtClean="0"/>
              <a:t>)</a:t>
            </a:r>
            <a:r>
              <a:rPr lang="en-US" dirty="0" smtClean="0"/>
              <a:t/>
            </a:r>
            <a:br>
              <a:rPr lang="en-US" dirty="0" smtClean="0"/>
            </a:br>
            <a:endParaRPr lang="en-US" dirty="0"/>
          </a:p>
        </p:txBody>
      </p:sp>
      <p:sp>
        <p:nvSpPr>
          <p:cNvPr id="160770" name="Content Placeholder 2"/>
          <p:cNvSpPr>
            <a:spLocks noGrp="1"/>
          </p:cNvSpPr>
          <p:nvPr>
            <p:ph idx="1"/>
            <p:custDataLst>
              <p:tags r:id="rId2"/>
            </p:custDataLst>
          </p:nvPr>
        </p:nvSpPr>
        <p:spPr>
          <a:xfrm>
            <a:off x="457200" y="1600200"/>
            <a:ext cx="5334000" cy="4525963"/>
          </a:xfrm>
        </p:spPr>
        <p:txBody>
          <a:bodyPr/>
          <a:lstStyle/>
          <a:p>
            <a:r>
              <a:rPr lang="fr-CA" dirty="0" smtClean="0"/>
              <a:t>Perte de vigilance et d’attention</a:t>
            </a:r>
            <a:endParaRPr lang="en-US" dirty="0" smtClean="0"/>
          </a:p>
          <a:p>
            <a:r>
              <a:rPr lang="fr-CA" dirty="0" smtClean="0"/>
              <a:t>Pensées qui s’égarent</a:t>
            </a:r>
            <a:endParaRPr lang="en-US" dirty="0" smtClean="0"/>
          </a:p>
          <a:p>
            <a:r>
              <a:rPr lang="fr-CA" dirty="0" smtClean="0"/>
              <a:t>Diminution des réflexes</a:t>
            </a:r>
            <a:endParaRPr lang="en-US" dirty="0" smtClean="0"/>
          </a:p>
          <a:p>
            <a:r>
              <a:rPr lang="fr-CA" dirty="0" smtClean="0"/>
              <a:t>Jugement altéré</a:t>
            </a:r>
            <a:endParaRPr lang="en-US" dirty="0" smtClean="0"/>
          </a:p>
          <a:p>
            <a:r>
              <a:rPr lang="fr-CA" dirty="0" smtClean="0"/>
              <a:t>Perte de motivation</a:t>
            </a:r>
            <a:endParaRPr lang="en-US" dirty="0" smtClean="0"/>
          </a:p>
        </p:txBody>
      </p:sp>
      <p:pic>
        <p:nvPicPr>
          <p:cNvPr id="160771" name="Picture 2"/>
          <p:cNvPicPr>
            <a:picLocks noChangeAspect="1" noChangeArrowheads="1"/>
          </p:cNvPicPr>
          <p:nvPr>
            <p:custDataLst>
              <p:tags r:id="rId3"/>
            </p:custDataLst>
          </p:nvPr>
        </p:nvPicPr>
        <p:blipFill>
          <a:blip r:embed="rId6" cstate="print"/>
          <a:srcRect/>
          <a:stretch>
            <a:fillRect/>
          </a:stretch>
        </p:blipFill>
        <p:spPr bwMode="auto">
          <a:xfrm>
            <a:off x="5638800" y="1828800"/>
            <a:ext cx="2514600" cy="374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Content Placeholder 2"/>
          <p:cNvSpPr>
            <a:spLocks noGrp="1"/>
          </p:cNvSpPr>
          <p:nvPr>
            <p:ph idx="1"/>
            <p:custDataLst>
              <p:tags r:id="rId1"/>
            </p:custDataLst>
          </p:nvPr>
        </p:nvSpPr>
        <p:spPr/>
        <p:txBody>
          <a:bodyPr/>
          <a:lstStyle/>
          <a:p>
            <a:r>
              <a:rPr lang="fr-CA" dirty="0" smtClean="0"/>
              <a:t>Dépression</a:t>
            </a:r>
            <a:endParaRPr lang="en-US" dirty="0" smtClean="0"/>
          </a:p>
          <a:p>
            <a:r>
              <a:rPr lang="fr-CA" dirty="0" smtClean="0"/>
              <a:t>Perte de mémoire</a:t>
            </a:r>
            <a:endParaRPr lang="en-US" dirty="0" smtClean="0"/>
          </a:p>
          <a:p>
            <a:r>
              <a:rPr lang="fr-CA" dirty="0" smtClean="0"/>
              <a:t>Champ de vision réduit</a:t>
            </a:r>
            <a:endParaRPr lang="en-US" dirty="0" smtClean="0"/>
          </a:p>
          <a:p>
            <a:r>
              <a:rPr lang="fr-CA" dirty="0" smtClean="0"/>
              <a:t>Microsommeils</a:t>
            </a:r>
            <a:endParaRPr lang="en-US" dirty="0" smtClean="0"/>
          </a:p>
          <a:p>
            <a:r>
              <a:rPr lang="fr-CA" dirty="0" smtClean="0"/>
              <a:t>Effet réduit sur les tâches              purement physiques</a:t>
            </a:r>
            <a:endParaRPr lang="en-US" dirty="0" smtClean="0"/>
          </a:p>
        </p:txBody>
      </p:sp>
      <p:sp>
        <p:nvSpPr>
          <p:cNvPr id="162818" name="Title 4"/>
          <p:cNvSpPr>
            <a:spLocks noGrp="1"/>
          </p:cNvSpPr>
          <p:nvPr>
            <p:ph type="title"/>
            <p:custDataLst>
              <p:tags r:id="rId2"/>
            </p:custDataLst>
          </p:nvPr>
        </p:nvSpPr>
        <p:spPr/>
        <p:txBody>
          <a:bodyPr/>
          <a:lstStyle/>
          <a:p>
            <a:pPr>
              <a:lnSpc>
                <a:spcPts val="4575"/>
              </a:lnSpc>
            </a:pPr>
            <a:r>
              <a:rPr lang="fr-CA" smtClean="0"/>
              <a:t>Les signes et symptômes de la fatigue (2 de 2)</a:t>
            </a:r>
            <a:endParaRPr lang="en-US" smtClean="0"/>
          </a:p>
        </p:txBody>
      </p:sp>
      <p:pic>
        <p:nvPicPr>
          <p:cNvPr id="162819" name="Picture 2"/>
          <p:cNvPicPr>
            <a:picLocks noChangeAspect="1" noChangeArrowheads="1"/>
          </p:cNvPicPr>
          <p:nvPr>
            <p:custDataLst>
              <p:tags r:id="rId3"/>
            </p:custDataLst>
          </p:nvPr>
        </p:nvPicPr>
        <p:blipFill>
          <a:blip r:embed="rId6" cstate="print"/>
          <a:srcRect/>
          <a:stretch>
            <a:fillRect/>
          </a:stretch>
        </p:blipFill>
        <p:spPr bwMode="auto">
          <a:xfrm>
            <a:off x="6248400" y="2057400"/>
            <a:ext cx="2514600" cy="374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a:spLocks noGrp="1"/>
          </p:cNvSpPr>
          <p:nvPr>
            <p:ph type="title"/>
            <p:custDataLst>
              <p:tags r:id="rId1"/>
            </p:custDataLst>
          </p:nvPr>
        </p:nvSpPr>
        <p:spPr/>
        <p:txBody>
          <a:bodyPr/>
          <a:lstStyle/>
          <a:p>
            <a:pPr>
              <a:lnSpc>
                <a:spcPts val="4575"/>
              </a:lnSpc>
            </a:pPr>
            <a:r>
              <a:rPr lang="fr-CA" sz="3600" smtClean="0"/>
              <a:t>Évaluations subjectives </a:t>
            </a:r>
            <a:r>
              <a:rPr lang="fr-CA" sz="3600" i="1" smtClean="0"/>
              <a:t>versus</a:t>
            </a:r>
            <a:r>
              <a:rPr lang="fr-CA" sz="3600" smtClean="0"/>
              <a:t> évaluations objectives</a:t>
            </a:r>
            <a:endParaRPr lang="en-US" sz="3600" smtClean="0"/>
          </a:p>
        </p:txBody>
      </p:sp>
      <p:sp>
        <p:nvSpPr>
          <p:cNvPr id="3" name="Content Placeholder 2"/>
          <p:cNvSpPr>
            <a:spLocks noGrp="1"/>
          </p:cNvSpPr>
          <p:nvPr>
            <p:ph idx="1"/>
            <p:custDataLst>
              <p:tags r:id="rId2"/>
            </p:custDataLst>
          </p:nvPr>
        </p:nvSpPr>
        <p:spPr/>
        <p:txBody>
          <a:bodyPr>
            <a:normAutofit fontScale="85000" lnSpcReduction="20000"/>
          </a:bodyPr>
          <a:lstStyle/>
          <a:p>
            <a:pPr marL="0" indent="0">
              <a:buFont typeface="Arial" pitchFamily="34" charset="0"/>
              <a:buNone/>
              <a:defRPr/>
            </a:pPr>
            <a:r>
              <a:rPr lang="fr-CA" u="sng" dirty="0" smtClean="0"/>
              <a:t>Étude sur la fatigue et la vigilance du conducteur :</a:t>
            </a:r>
            <a:endParaRPr lang="en-US" sz="2800" dirty="0" smtClean="0"/>
          </a:p>
          <a:p>
            <a:pPr>
              <a:buFont typeface="Arial" pitchFamily="34" charset="0"/>
              <a:buChar char="•"/>
              <a:defRPr/>
            </a:pPr>
            <a:r>
              <a:rPr lang="fr-CA" dirty="0" smtClean="0"/>
              <a:t>Les conducteurs ont subjectivement évalué leur niveau de vigilance.</a:t>
            </a:r>
            <a:endParaRPr lang="en-US" sz="2800" dirty="0" smtClean="0"/>
          </a:p>
          <a:p>
            <a:pPr>
              <a:buFont typeface="Arial" pitchFamily="34" charset="0"/>
              <a:buChar char="•"/>
              <a:defRPr/>
            </a:pPr>
            <a:r>
              <a:rPr lang="fr-CA" dirty="0" smtClean="0"/>
              <a:t>Les autoévaluations sont souvent inexactes comparativement aux mesures objectives.</a:t>
            </a:r>
            <a:endParaRPr lang="en-US" sz="2800" dirty="0" smtClean="0"/>
          </a:p>
          <a:p>
            <a:pPr>
              <a:buFont typeface="Arial" pitchFamily="34" charset="0"/>
              <a:buChar char="•"/>
              <a:defRPr/>
            </a:pPr>
            <a:r>
              <a:rPr lang="fr-CA" dirty="0" smtClean="0"/>
              <a:t>Les conducteurs ont tendance à se considérer comme plus alertes qu’ils le sont en réalité.</a:t>
            </a:r>
            <a:endParaRPr lang="en-US" sz="2800" dirty="0" smtClean="0"/>
          </a:p>
          <a:p>
            <a:pPr>
              <a:buFont typeface="Arial" pitchFamily="34" charset="0"/>
              <a:buChar char="•"/>
              <a:defRPr/>
            </a:pPr>
            <a:r>
              <a:rPr lang="fr-CA" dirty="0" smtClean="0"/>
              <a:t>Les autoévaluations ont tendance à se baser sur des hypothèses :</a:t>
            </a:r>
            <a:endParaRPr lang="en-US" sz="2800" dirty="0" smtClean="0"/>
          </a:p>
          <a:p>
            <a:pPr lvl="1">
              <a:buFont typeface="Arial" pitchFamily="34" charset="0"/>
              <a:buChar char="–"/>
              <a:defRPr/>
            </a:pPr>
            <a:r>
              <a:rPr lang="fr-CA" dirty="0" smtClean="0"/>
              <a:t>« Je conduis depuis longtemps, je dois donc être fatigué. »</a:t>
            </a:r>
            <a:endParaRPr lang="en-US" sz="2400" dirty="0" smtClean="0"/>
          </a:p>
          <a:p>
            <a:pPr lvl="1">
              <a:buFont typeface="Arial" pitchFamily="34" charset="0"/>
              <a:buChar char="–"/>
              <a:defRPr/>
            </a:pPr>
            <a:r>
              <a:rPr lang="fr-CA" dirty="0" smtClean="0"/>
              <a:t>« Je viens de commencer à conduire, donc je ne devrais pas être fatigué. »</a:t>
            </a:r>
            <a:endParaRPr lang="en-US" sz="24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1"/>
          <p:cNvSpPr>
            <a:spLocks noGrp="1"/>
          </p:cNvSpPr>
          <p:nvPr>
            <p:ph type="title"/>
            <p:custDataLst>
              <p:tags r:id="rId1"/>
            </p:custDataLst>
          </p:nvPr>
        </p:nvSpPr>
        <p:spPr/>
        <p:txBody>
          <a:bodyPr/>
          <a:lstStyle/>
          <a:p>
            <a:pPr>
              <a:lnSpc>
                <a:spcPts val="4575"/>
              </a:lnSpc>
            </a:pPr>
            <a:r>
              <a:rPr lang="fr-CA" smtClean="0"/>
              <a:t>Allez-vous vous endormir dans les deux prochaines minutes?</a:t>
            </a:r>
            <a:endParaRPr lang="en-US" smtClean="0"/>
          </a:p>
        </p:txBody>
      </p:sp>
      <p:sp>
        <p:nvSpPr>
          <p:cNvPr id="3" name="Content Placeholder 2"/>
          <p:cNvSpPr>
            <a:spLocks noGrp="1"/>
          </p:cNvSpPr>
          <p:nvPr>
            <p:ph idx="1"/>
            <p:custDataLst>
              <p:tags r:id="rId2"/>
            </p:custDataLst>
          </p:nvPr>
        </p:nvSpPr>
        <p:spPr/>
        <p:txBody>
          <a:bodyPr>
            <a:normAutofit fontScale="92500" lnSpcReduction="20000"/>
          </a:bodyPr>
          <a:lstStyle/>
          <a:p>
            <a:pPr marL="0" indent="0">
              <a:buFont typeface="Arial" pitchFamily="34" charset="0"/>
              <a:buNone/>
              <a:defRPr/>
            </a:pPr>
            <a:r>
              <a:rPr lang="fr-CA" u="sng" dirty="0" smtClean="0"/>
              <a:t>Étude de l’Université de </a:t>
            </a:r>
            <a:r>
              <a:rPr lang="fr-CA" u="sng" dirty="0" err="1" smtClean="0"/>
              <a:t>Stanford</a:t>
            </a:r>
            <a:r>
              <a:rPr lang="fr-CA" u="sng" dirty="0" smtClean="0"/>
              <a:t> :</a:t>
            </a:r>
            <a:endParaRPr lang="en-US" u="sng" dirty="0" smtClean="0"/>
          </a:p>
          <a:p>
            <a:pPr>
              <a:buFont typeface="Arial" pitchFamily="34" charset="0"/>
              <a:buChar char="•"/>
              <a:defRPr/>
            </a:pPr>
            <a:r>
              <a:rPr lang="fr-CA" dirty="0" smtClean="0"/>
              <a:t>Sujets privés de sommeil à qui on a demandé de demeurer éveillés aussi longtemps que possible.</a:t>
            </a:r>
            <a:endParaRPr lang="en-US" dirty="0" smtClean="0"/>
          </a:p>
          <a:p>
            <a:pPr>
              <a:buFont typeface="Arial" pitchFamily="34" charset="0"/>
              <a:buChar char="•"/>
              <a:defRPr/>
            </a:pPr>
            <a:r>
              <a:rPr lang="fr-CA" dirty="0" smtClean="0"/>
              <a:t>On leur a périodiquement demandé s’ils allaient s’endormir dans les deux prochaines minutes.</a:t>
            </a:r>
            <a:endParaRPr lang="en-US" dirty="0" smtClean="0"/>
          </a:p>
          <a:p>
            <a:pPr>
              <a:buFont typeface="Arial" pitchFamily="34" charset="0"/>
              <a:buChar char="•"/>
              <a:defRPr/>
            </a:pPr>
            <a:r>
              <a:rPr lang="fr-CA" dirty="0" smtClean="0"/>
              <a:t>Résultats de l’étude :</a:t>
            </a:r>
            <a:endParaRPr lang="en-US" dirty="0" smtClean="0"/>
          </a:p>
          <a:p>
            <a:pPr lvl="1">
              <a:buFont typeface="Arial" pitchFamily="34" charset="0"/>
              <a:buChar char="–"/>
              <a:defRPr/>
            </a:pPr>
            <a:r>
              <a:rPr lang="fr-CA" b="1" dirty="0" smtClean="0"/>
              <a:t>78 %</a:t>
            </a:r>
            <a:r>
              <a:rPr lang="fr-CA" dirty="0" smtClean="0"/>
              <a:t> des sujets ont prévu l’apparition du sommeil avec exactitude.</a:t>
            </a:r>
            <a:endParaRPr lang="en-US" dirty="0" smtClean="0"/>
          </a:p>
          <a:p>
            <a:pPr lvl="1">
              <a:buFont typeface="Arial" pitchFamily="34" charset="0"/>
              <a:buChar char="–"/>
              <a:defRPr/>
            </a:pPr>
            <a:r>
              <a:rPr lang="fr-CA" b="1" dirty="0" smtClean="0"/>
              <a:t>22 %</a:t>
            </a:r>
            <a:r>
              <a:rPr lang="fr-CA" dirty="0" smtClean="0"/>
              <a:t> étaient dans l’erreur.</a:t>
            </a:r>
            <a:endParaRPr lang="en-US" dirty="0" smtClean="0"/>
          </a:p>
          <a:p>
            <a:pPr lvl="1">
              <a:buFont typeface="Arial" pitchFamily="34" charset="0"/>
              <a:buChar char="–"/>
              <a:defRPr/>
            </a:pPr>
            <a:r>
              <a:rPr lang="fr-CA" dirty="0" smtClean="0"/>
              <a:t>Il y a d’importantes différences individuelles dans la capacité à prédire l’endormissement.</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p:cNvSpPr>
            <a:spLocks noGrp="1"/>
          </p:cNvSpPr>
          <p:nvPr>
            <p:ph type="title"/>
            <p:custDataLst>
              <p:tags r:id="rId1"/>
            </p:custDataLst>
          </p:nvPr>
        </p:nvSpPr>
        <p:spPr/>
        <p:txBody>
          <a:bodyPr/>
          <a:lstStyle/>
          <a:p>
            <a:pPr>
              <a:lnSpc>
                <a:spcPts val="4575"/>
              </a:lnSpc>
            </a:pPr>
            <a:r>
              <a:rPr lang="fr-CA" sz="3600" smtClean="0"/>
              <a:t>De nombreux conducteurs qui s’endorment au volant ne se sentent jamais somnolents</a:t>
            </a:r>
            <a:endParaRPr lang="en-US" sz="3600" smtClean="0"/>
          </a:p>
        </p:txBody>
      </p:sp>
      <p:sp>
        <p:nvSpPr>
          <p:cNvPr id="168962" name="Content Placeholder 2"/>
          <p:cNvSpPr>
            <a:spLocks noGrp="1"/>
          </p:cNvSpPr>
          <p:nvPr>
            <p:ph idx="1"/>
            <p:custDataLst>
              <p:tags r:id="rId2"/>
            </p:custDataLst>
          </p:nvPr>
        </p:nvSpPr>
        <p:spPr>
          <a:xfrm>
            <a:off x="457200" y="1447800"/>
            <a:ext cx="8686800" cy="914400"/>
          </a:xfrm>
        </p:spPr>
        <p:txBody>
          <a:bodyPr/>
          <a:lstStyle/>
          <a:p>
            <a:pPr marL="0" indent="0">
              <a:buFont typeface="Arial" charset="0"/>
              <a:buNone/>
            </a:pPr>
            <a:r>
              <a:rPr lang="fr-CA" sz="1800" u="sng" dirty="0" smtClean="0"/>
              <a:t>Étude de l’Université de la Caroline du Nord :</a:t>
            </a:r>
            <a:r>
              <a:rPr lang="fr-CA" sz="1800" dirty="0" smtClean="0"/>
              <a:t> </a:t>
            </a:r>
            <a:endParaRPr lang="en-US" sz="1800" dirty="0" smtClean="0"/>
          </a:p>
          <a:p>
            <a:pPr marL="0" indent="0">
              <a:buFont typeface="Arial" charset="0"/>
              <a:buNone/>
            </a:pPr>
            <a:r>
              <a:rPr lang="fr-CA" sz="1800" smtClean="0"/>
              <a:t>Entrevues avec 312 automobilistes qui avaient eu un accident après s’être endormis au volant</a:t>
            </a:r>
            <a:endParaRPr lang="en-US" sz="1800" dirty="0" smtClean="0"/>
          </a:p>
        </p:txBody>
      </p:sp>
      <p:graphicFrame>
        <p:nvGraphicFramePr>
          <p:cNvPr id="5" name="Chart 4"/>
          <p:cNvGraphicFramePr/>
          <p:nvPr>
            <p:custDataLst>
              <p:tags r:id="rId3"/>
            </p:custDataLst>
          </p:nvPr>
        </p:nvGraphicFramePr>
        <p:xfrm>
          <a:off x="2667000" y="2362200"/>
          <a:ext cx="6172200" cy="3886200"/>
        </p:xfrm>
        <a:graphic>
          <a:graphicData uri="http://schemas.openxmlformats.org/drawingml/2006/chart">
            <c:chart xmlns:c="http://schemas.openxmlformats.org/drawingml/2006/chart" xmlns:r="http://schemas.openxmlformats.org/officeDocument/2006/relationships" r:id="rId7"/>
          </a:graphicData>
        </a:graphic>
      </p:graphicFrame>
      <p:sp>
        <p:nvSpPr>
          <p:cNvPr id="168964" name="Rectangle 5"/>
          <p:cNvSpPr>
            <a:spLocks noChangeArrowheads="1"/>
          </p:cNvSpPr>
          <p:nvPr>
            <p:custDataLst>
              <p:tags r:id="rId4"/>
            </p:custDataLst>
          </p:nvPr>
        </p:nvSpPr>
        <p:spPr bwMode="auto">
          <a:xfrm>
            <a:off x="457200" y="2792413"/>
            <a:ext cx="2438400" cy="3046412"/>
          </a:xfrm>
          <a:prstGeom prst="rect">
            <a:avLst/>
          </a:prstGeom>
          <a:noFill/>
          <a:ln w="9525">
            <a:noFill/>
            <a:miter lim="800000"/>
            <a:headEnd/>
            <a:tailEnd/>
          </a:ln>
        </p:spPr>
        <p:txBody>
          <a:bodyPr>
            <a:spAutoFit/>
          </a:bodyPr>
          <a:lstStyle/>
          <a:p>
            <a:r>
              <a:rPr lang="fr-CA" sz="2400" b="1" dirty="0"/>
              <a:t>Question : </a:t>
            </a:r>
            <a:r>
              <a:rPr lang="fr-CA" sz="2400" dirty="0"/>
              <a:t>Quel niveau de somnolence avez-vous ressenti avant de vous endormir au volant?</a:t>
            </a:r>
            <a:endParaRPr lang="en-US" sz="2400" dirty="0"/>
          </a:p>
        </p:txBody>
      </p:sp>
      <p:graphicFrame>
        <p:nvGraphicFramePr>
          <p:cNvPr id="6" name="Chart 93"/>
          <p:cNvGraphicFramePr/>
          <p:nvPr/>
        </p:nvGraphicFramePr>
        <p:xfrm>
          <a:off x="3276600" y="2133600"/>
          <a:ext cx="5410200" cy="403860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986" name="Title 4"/>
          <p:cNvSpPr>
            <a:spLocks noGrp="1"/>
          </p:cNvSpPr>
          <p:nvPr>
            <p:ph type="ctrTitle"/>
            <p:custDataLst>
              <p:tags r:id="rId1"/>
            </p:custDataLst>
          </p:nvPr>
        </p:nvSpPr>
        <p:spPr>
          <a:solidFill>
            <a:srgbClr val="C00000">
              <a:alpha val="59999"/>
            </a:srgbClr>
          </a:solidFill>
          <a:ln w="9525" cmpd="sng"/>
        </p:spPr>
        <p:txBody>
          <a:bodyPr/>
          <a:lstStyle/>
          <a:p>
            <a:pPr eaLnBrk="1" hangingPunct="1"/>
            <a:r>
              <a:rPr lang="fr-CA" dirty="0" smtClean="0"/>
              <a:t>Leçon 1 : Enseigner dans le cadre du PGF</a:t>
            </a:r>
            <a:endParaRPr lang="en-US"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p:cNvSpPr>
            <a:spLocks noGrp="1"/>
          </p:cNvSpPr>
          <p:nvPr>
            <p:ph type="title"/>
            <p:custDataLst>
              <p:tags r:id="rId1"/>
            </p:custDataLst>
          </p:nvPr>
        </p:nvSpPr>
        <p:spPr>
          <a:xfrm>
            <a:off x="381000" y="304800"/>
            <a:ext cx="8382000" cy="1143000"/>
          </a:xfrm>
        </p:spPr>
        <p:txBody>
          <a:bodyPr/>
          <a:lstStyle/>
          <a:p>
            <a:pPr>
              <a:lnSpc>
                <a:spcPts val="4575"/>
              </a:lnSpc>
            </a:pPr>
            <a:r>
              <a:rPr lang="fr-CA" sz="2800" smtClean="0"/>
              <a:t>Seulement 11 % des conducteurs avaient dormi huit heures ou plus la nuit précédant l’accident</a:t>
            </a:r>
            <a:endParaRPr lang="en-US" sz="2800" smtClean="0"/>
          </a:p>
        </p:txBody>
      </p:sp>
      <p:sp>
        <p:nvSpPr>
          <p:cNvPr id="171010" name="Content Placeholder 2"/>
          <p:cNvSpPr>
            <a:spLocks noGrp="1"/>
          </p:cNvSpPr>
          <p:nvPr>
            <p:ph idx="1"/>
            <p:custDataLst>
              <p:tags r:id="rId2"/>
            </p:custDataLst>
          </p:nvPr>
        </p:nvSpPr>
        <p:spPr>
          <a:xfrm>
            <a:off x="304800" y="1524000"/>
            <a:ext cx="8839200" cy="4525963"/>
          </a:xfrm>
        </p:spPr>
        <p:txBody>
          <a:bodyPr/>
          <a:lstStyle/>
          <a:p>
            <a:pPr marL="0" indent="0">
              <a:buFont typeface="Arial" charset="0"/>
              <a:buNone/>
            </a:pPr>
            <a:r>
              <a:rPr lang="fr-CA" sz="2400" b="1" smtClean="0"/>
              <a:t>Question : </a:t>
            </a:r>
            <a:r>
              <a:rPr lang="fr-CA" sz="2400" smtClean="0"/>
              <a:t>Combien d’heures aviez-vous dormi la nuit précédente?</a:t>
            </a:r>
            <a:endParaRPr lang="en-US" sz="2400" smtClean="0"/>
          </a:p>
        </p:txBody>
      </p:sp>
      <p:pic>
        <p:nvPicPr>
          <p:cNvPr id="171011" name="Picture 3"/>
          <p:cNvPicPr>
            <a:picLocks noChangeAspect="1" noChangeArrowheads="1"/>
          </p:cNvPicPr>
          <p:nvPr>
            <p:custDataLst>
              <p:tags r:id="rId3"/>
            </p:custDataLst>
          </p:nvPr>
        </p:nvPicPr>
        <p:blipFill>
          <a:blip r:embed="rId6" cstate="print"/>
          <a:srcRect/>
          <a:stretch>
            <a:fillRect/>
          </a:stretch>
        </p:blipFill>
        <p:spPr bwMode="auto">
          <a:xfrm>
            <a:off x="2362200" y="2085975"/>
            <a:ext cx="4953000" cy="417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pPr>
              <a:defRPr/>
            </a:pPr>
            <a:r>
              <a:rPr lang="fr-CA" sz="4800" dirty="0" smtClean="0"/>
              <a:t>Les signes </a:t>
            </a:r>
            <a:r>
              <a:rPr lang="fr-CA" sz="4800" dirty="0"/>
              <a:t>objectifs de somnolence pendant la conduite (1 </a:t>
            </a:r>
            <a:r>
              <a:rPr lang="fr-CA" sz="4800" dirty="0" smtClean="0"/>
              <a:t>de </a:t>
            </a:r>
            <a:r>
              <a:rPr lang="fr-CA" sz="4800" dirty="0"/>
              <a:t>2)</a:t>
            </a:r>
            <a:endParaRPr lang="en-US" sz="4800" dirty="0"/>
          </a:p>
        </p:txBody>
      </p:sp>
      <p:sp>
        <p:nvSpPr>
          <p:cNvPr id="173058" name="Content Placeholder 3"/>
          <p:cNvSpPr>
            <a:spLocks noGrp="1"/>
          </p:cNvSpPr>
          <p:nvPr>
            <p:ph idx="1"/>
            <p:custDataLst>
              <p:tags r:id="rId2"/>
            </p:custDataLst>
          </p:nvPr>
        </p:nvSpPr>
        <p:spPr>
          <a:xfrm>
            <a:off x="457200" y="1447800"/>
            <a:ext cx="8229600" cy="4800600"/>
          </a:xfrm>
        </p:spPr>
        <p:txBody>
          <a:bodyPr/>
          <a:lstStyle/>
          <a:p>
            <a:r>
              <a:rPr lang="fr-CA" sz="2200" dirty="0" smtClean="0"/>
              <a:t>Yeux :</a:t>
            </a:r>
            <a:endParaRPr lang="en-US" sz="2200" dirty="0" smtClean="0"/>
          </a:p>
          <a:p>
            <a:pPr lvl="1">
              <a:buFont typeface="Arial" charset="0"/>
              <a:buChar char="•"/>
            </a:pPr>
            <a:r>
              <a:rPr lang="fr-CA" sz="2200" dirty="0" smtClean="0"/>
              <a:t>Affaissement des paupières</a:t>
            </a:r>
            <a:endParaRPr lang="en-US" sz="2200" dirty="0" smtClean="0"/>
          </a:p>
          <a:p>
            <a:r>
              <a:rPr lang="fr-CA" sz="2200" dirty="0" smtClean="0"/>
              <a:t>Perte de concentration</a:t>
            </a:r>
          </a:p>
          <a:p>
            <a:r>
              <a:rPr lang="fr-CA" sz="2200" dirty="0" smtClean="0"/>
              <a:t>Bâillement</a:t>
            </a:r>
            <a:endParaRPr lang="en-US" sz="2200" dirty="0" smtClean="0"/>
          </a:p>
          <a:p>
            <a:r>
              <a:rPr lang="fr-CA" sz="2200" dirty="0" smtClean="0"/>
              <a:t>Pensées :</a:t>
            </a:r>
            <a:endParaRPr lang="en-US" sz="2200" dirty="0" smtClean="0"/>
          </a:p>
          <a:p>
            <a:pPr lvl="1"/>
            <a:r>
              <a:rPr lang="fr-CA" sz="2200" dirty="0" smtClean="0"/>
              <a:t>Décousues, qui s’égarent</a:t>
            </a:r>
            <a:endParaRPr lang="en-US" sz="2200" dirty="0" smtClean="0"/>
          </a:p>
          <a:p>
            <a:pPr lvl="1"/>
            <a:r>
              <a:rPr lang="fr-CA" sz="2200" dirty="0" smtClean="0"/>
              <a:t>Hallucinations sporadiques</a:t>
            </a:r>
            <a:endParaRPr lang="en-US" sz="2200" dirty="0" smtClean="0"/>
          </a:p>
          <a:p>
            <a:r>
              <a:rPr lang="fr-CA" sz="2200" dirty="0" smtClean="0"/>
              <a:t>Mouvements de la tête :</a:t>
            </a:r>
            <a:endParaRPr lang="en-US" sz="2200" dirty="0" smtClean="0"/>
          </a:p>
          <a:p>
            <a:pPr lvl="1"/>
            <a:r>
              <a:rPr lang="fr-CA" sz="2200" dirty="0" smtClean="0"/>
              <a:t>Léger balancement</a:t>
            </a:r>
            <a:endParaRPr lang="en-US" sz="2200" dirty="0" smtClean="0"/>
          </a:p>
          <a:p>
            <a:pPr lvl="1"/>
            <a:r>
              <a:rPr lang="fr-CA" sz="2200" dirty="0" smtClean="0"/>
              <a:t>Mouvements saccadés</a:t>
            </a:r>
            <a:endParaRPr lang="en-US" sz="2200" dirty="0" smtClean="0"/>
          </a:p>
          <a:p>
            <a:r>
              <a:rPr lang="fr-CA" sz="2200" dirty="0" smtClean="0"/>
              <a:t>Champ de vision réduit (vision télescopique)</a:t>
            </a:r>
            <a:endParaRPr lang="en-US" sz="2200" dirty="0" smtClean="0"/>
          </a:p>
        </p:txBody>
      </p:sp>
      <p:pic>
        <p:nvPicPr>
          <p:cNvPr id="173059" name="Picture 2"/>
          <p:cNvPicPr>
            <a:picLocks noChangeAspect="1" noChangeArrowheads="1"/>
          </p:cNvPicPr>
          <p:nvPr>
            <p:custDataLst>
              <p:tags r:id="rId3"/>
            </p:custDataLst>
          </p:nvPr>
        </p:nvPicPr>
        <p:blipFill>
          <a:blip r:embed="rId6" cstate="print"/>
          <a:srcRect/>
          <a:stretch>
            <a:fillRect/>
          </a:stretch>
        </p:blipFill>
        <p:spPr bwMode="auto">
          <a:xfrm>
            <a:off x="5211763" y="1676400"/>
            <a:ext cx="3560762"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custDataLst>
              <p:tags r:id="rId1"/>
            </p:custDataLst>
          </p:nvPr>
        </p:nvSpPr>
        <p:spPr/>
        <p:txBody>
          <a:bodyPr>
            <a:normAutofit fontScale="85000" lnSpcReduction="20000"/>
          </a:bodyPr>
          <a:lstStyle/>
          <a:p>
            <a:pPr>
              <a:buFont typeface="Arial" pitchFamily="34" charset="0"/>
              <a:buChar char="•"/>
              <a:defRPr/>
            </a:pPr>
            <a:r>
              <a:rPr lang="fr-CA" dirty="0" smtClean="0"/>
              <a:t>Mouvements du corps :</a:t>
            </a:r>
            <a:endParaRPr lang="en-US" sz="2800" dirty="0" smtClean="0"/>
          </a:p>
          <a:p>
            <a:pPr lvl="1">
              <a:buFont typeface="Arial" pitchFamily="34" charset="0"/>
              <a:buChar char="–"/>
              <a:defRPr/>
            </a:pPr>
            <a:r>
              <a:rPr lang="fr-CA" dirty="0" smtClean="0"/>
              <a:t>S’agiter, changer de position</a:t>
            </a:r>
            <a:endParaRPr lang="en-US" sz="2400" dirty="0" smtClean="0"/>
          </a:p>
          <a:p>
            <a:pPr lvl="1">
              <a:buFont typeface="Arial" pitchFamily="34" charset="0"/>
              <a:buChar char="–"/>
              <a:defRPr/>
            </a:pPr>
            <a:r>
              <a:rPr lang="fr-CA" dirty="0" smtClean="0"/>
              <a:t>Régler les fenêtres, jouer avec le système                              de ventilation</a:t>
            </a:r>
            <a:endParaRPr lang="en-US" sz="2400" dirty="0" smtClean="0"/>
          </a:p>
          <a:p>
            <a:pPr>
              <a:buFont typeface="Arial" pitchFamily="34" charset="0"/>
              <a:buChar char="•"/>
              <a:defRPr/>
            </a:pPr>
            <a:r>
              <a:rPr lang="fr-CA" dirty="0" smtClean="0"/>
              <a:t>Contrôle du véhicule :</a:t>
            </a:r>
            <a:endParaRPr lang="en-US" sz="2800" dirty="0" smtClean="0"/>
          </a:p>
          <a:p>
            <a:pPr lvl="1">
              <a:buFont typeface="Arial" pitchFamily="34" charset="0"/>
              <a:buChar char="–"/>
              <a:defRPr/>
            </a:pPr>
            <a:r>
              <a:rPr lang="fr-CA" dirty="0" smtClean="0"/>
              <a:t>Conduire en zigzag (progressivement)</a:t>
            </a:r>
            <a:endParaRPr lang="en-US" sz="2400" dirty="0" smtClean="0"/>
          </a:p>
          <a:p>
            <a:pPr lvl="1">
              <a:buFont typeface="Arial" pitchFamily="34" charset="0"/>
              <a:buChar char="–"/>
              <a:defRPr/>
            </a:pPr>
            <a:r>
              <a:rPr lang="fr-CA" dirty="0" smtClean="0"/>
              <a:t>Franchir une bande rugueuse</a:t>
            </a:r>
            <a:endParaRPr lang="en-US" sz="2400" dirty="0" smtClean="0"/>
          </a:p>
          <a:p>
            <a:pPr lvl="1">
              <a:buFont typeface="Arial" pitchFamily="34" charset="0"/>
              <a:buChar char="–"/>
              <a:defRPr/>
            </a:pPr>
            <a:r>
              <a:rPr lang="fr-CA" dirty="0" smtClean="0"/>
              <a:t>Dériver puis donner un brusque coup de volant pour revenir dans la voie</a:t>
            </a:r>
            <a:endParaRPr lang="en-US" sz="2400" dirty="0" smtClean="0"/>
          </a:p>
          <a:p>
            <a:pPr lvl="1">
              <a:buFont typeface="Arial" pitchFamily="34" charset="0"/>
              <a:buChar char="–"/>
              <a:defRPr/>
            </a:pPr>
            <a:r>
              <a:rPr lang="fr-CA" dirty="0" smtClean="0"/>
              <a:t>Avoir de la difficulté à maintenir une vitesse constante.</a:t>
            </a:r>
            <a:endParaRPr lang="en-US" sz="2400" dirty="0" smtClean="0"/>
          </a:p>
          <a:p>
            <a:pPr>
              <a:buFont typeface="Arial" pitchFamily="34" charset="0"/>
              <a:buChar char="•"/>
              <a:defRPr/>
            </a:pPr>
            <a:r>
              <a:rPr lang="fr-CA" dirty="0" smtClean="0"/>
              <a:t>Diminution des réflexes</a:t>
            </a:r>
            <a:endParaRPr lang="en-US" sz="2800" dirty="0" smtClean="0"/>
          </a:p>
          <a:p>
            <a:pPr>
              <a:buFont typeface="Arial" pitchFamily="34" charset="0"/>
              <a:buChar char="•"/>
              <a:defRPr/>
            </a:pPr>
            <a:r>
              <a:rPr lang="fr-CA" dirty="0" smtClean="0"/>
              <a:t>Microsommeils</a:t>
            </a:r>
            <a:endParaRPr lang="en-US" sz="2800" dirty="0"/>
          </a:p>
          <a:p>
            <a:pPr lvl="1">
              <a:buFont typeface="Arial" pitchFamily="34" charset="0"/>
              <a:buChar char="–"/>
              <a:defRPr/>
            </a:pPr>
            <a:endParaRPr lang="en-US" dirty="0"/>
          </a:p>
        </p:txBody>
      </p:sp>
      <p:sp>
        <p:nvSpPr>
          <p:cNvPr id="175106" name="Title 2"/>
          <p:cNvSpPr>
            <a:spLocks noGrp="1"/>
          </p:cNvSpPr>
          <p:nvPr>
            <p:ph type="title"/>
            <p:custDataLst>
              <p:tags r:id="rId2"/>
            </p:custDataLst>
          </p:nvPr>
        </p:nvSpPr>
        <p:spPr/>
        <p:txBody>
          <a:bodyPr/>
          <a:lstStyle/>
          <a:p>
            <a:pPr>
              <a:lnSpc>
                <a:spcPts val="4575"/>
              </a:lnSpc>
            </a:pPr>
            <a:r>
              <a:rPr lang="fr-CA" smtClean="0"/>
              <a:t>Les signes objectifs de somnolence pendant la conduite (2 de 2)</a:t>
            </a:r>
            <a:endParaRPr lang="en-US" smtClean="0"/>
          </a:p>
        </p:txBody>
      </p:sp>
      <p:pic>
        <p:nvPicPr>
          <p:cNvPr id="175107" name="Picture 2"/>
          <p:cNvPicPr>
            <a:picLocks noChangeAspect="1" noChangeArrowheads="1"/>
          </p:cNvPicPr>
          <p:nvPr>
            <p:custDataLst>
              <p:tags r:id="rId3"/>
            </p:custDataLst>
          </p:nvPr>
        </p:nvPicPr>
        <p:blipFill>
          <a:blip r:embed="rId6" cstate="print"/>
          <a:srcRect/>
          <a:stretch>
            <a:fillRect/>
          </a:stretch>
        </p:blipFill>
        <p:spPr bwMode="auto">
          <a:xfrm>
            <a:off x="6477000" y="2362200"/>
            <a:ext cx="2667000" cy="1770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p:cNvSpPr>
            <a:spLocks noGrp="1"/>
          </p:cNvSpPr>
          <p:nvPr>
            <p:ph type="title"/>
            <p:custDataLst>
              <p:tags r:id="rId1"/>
            </p:custDataLst>
          </p:nvPr>
        </p:nvSpPr>
        <p:spPr/>
        <p:txBody>
          <a:bodyPr/>
          <a:lstStyle/>
          <a:p>
            <a:pPr>
              <a:lnSpc>
                <a:spcPts val="4575"/>
              </a:lnSpc>
            </a:pPr>
            <a:r>
              <a:rPr lang="fr-CA" smtClean="0"/>
              <a:t>Effets d’un manque de sommeil </a:t>
            </a:r>
            <a:br>
              <a:rPr lang="fr-CA" smtClean="0"/>
            </a:br>
            <a:r>
              <a:rPr lang="fr-CA" smtClean="0"/>
              <a:t>sur la santé (1 de 2)</a:t>
            </a:r>
            <a:endParaRPr lang="en-US" smtClean="0"/>
          </a:p>
        </p:txBody>
      </p:sp>
      <p:sp>
        <p:nvSpPr>
          <p:cNvPr id="177154" name="Content Placeholder 3"/>
          <p:cNvSpPr>
            <a:spLocks noGrp="1"/>
          </p:cNvSpPr>
          <p:nvPr>
            <p:ph idx="1"/>
            <p:custDataLst>
              <p:tags r:id="rId2"/>
            </p:custDataLst>
          </p:nvPr>
        </p:nvSpPr>
        <p:spPr>
          <a:xfrm>
            <a:off x="457200" y="1600200"/>
            <a:ext cx="5486400" cy="4525963"/>
          </a:xfrm>
        </p:spPr>
        <p:txBody>
          <a:bodyPr/>
          <a:lstStyle/>
          <a:p>
            <a:r>
              <a:rPr lang="fr-CA" sz="2800" dirty="0" smtClean="0"/>
              <a:t>Augmentation de la tension artérielle</a:t>
            </a:r>
            <a:endParaRPr lang="en-US" sz="2800" dirty="0" smtClean="0"/>
          </a:p>
          <a:p>
            <a:r>
              <a:rPr lang="fr-CA" sz="2800" dirty="0" smtClean="0"/>
              <a:t>Augmentation du risque de maladies cardiaques</a:t>
            </a:r>
            <a:endParaRPr lang="en-US" sz="2800" dirty="0" smtClean="0"/>
          </a:p>
          <a:p>
            <a:r>
              <a:rPr lang="fr-CA" sz="2800" dirty="0" smtClean="0"/>
              <a:t>Problèmes gastro-intestinaux</a:t>
            </a:r>
            <a:endParaRPr lang="en-US" sz="2800" dirty="0" smtClean="0"/>
          </a:p>
          <a:p>
            <a:r>
              <a:rPr lang="fr-CA" sz="2800" dirty="0" smtClean="0"/>
              <a:t>Augmentation du nombre de congés de maladie</a:t>
            </a:r>
            <a:endParaRPr lang="en-US" sz="2800" dirty="0" smtClean="0"/>
          </a:p>
          <a:p>
            <a:r>
              <a:rPr lang="fr-CA" sz="2800" dirty="0" smtClean="0"/>
              <a:t>Augmentation du nombre de calories consommées</a:t>
            </a:r>
            <a:endParaRPr lang="en-US" sz="2800" dirty="0" smtClean="0"/>
          </a:p>
          <a:p>
            <a:r>
              <a:rPr lang="fr-CA" sz="2800" dirty="0" smtClean="0"/>
              <a:t>Prise de poids</a:t>
            </a:r>
            <a:endParaRPr lang="en-US" sz="2800" dirty="0" smtClean="0"/>
          </a:p>
        </p:txBody>
      </p:sp>
      <p:pic>
        <p:nvPicPr>
          <p:cNvPr id="177155" name="Picture 3"/>
          <p:cNvPicPr>
            <a:picLocks noChangeAspect="1" noChangeArrowheads="1"/>
          </p:cNvPicPr>
          <p:nvPr>
            <p:custDataLst>
              <p:tags r:id="rId3"/>
            </p:custDataLst>
          </p:nvPr>
        </p:nvPicPr>
        <p:blipFill>
          <a:blip r:embed="rId6" cstate="print"/>
          <a:srcRect/>
          <a:stretch>
            <a:fillRect/>
          </a:stretch>
        </p:blipFill>
        <p:spPr bwMode="auto">
          <a:xfrm>
            <a:off x="5715000" y="4419600"/>
            <a:ext cx="2632075" cy="1766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Content Placeholder 4"/>
          <p:cNvSpPr>
            <a:spLocks noGrp="1"/>
          </p:cNvSpPr>
          <p:nvPr>
            <p:ph idx="1"/>
            <p:custDataLst>
              <p:tags r:id="rId1"/>
            </p:custDataLst>
          </p:nvPr>
        </p:nvSpPr>
        <p:spPr>
          <a:xfrm>
            <a:off x="457200" y="1458913"/>
            <a:ext cx="5638800" cy="4408487"/>
          </a:xfrm>
        </p:spPr>
        <p:txBody>
          <a:bodyPr/>
          <a:lstStyle/>
          <a:p>
            <a:r>
              <a:rPr lang="fr-CA" sz="2800" dirty="0" smtClean="0"/>
              <a:t>Augmentation du risque de diabète</a:t>
            </a:r>
            <a:endParaRPr lang="en-US" sz="2800" dirty="0" smtClean="0"/>
          </a:p>
          <a:p>
            <a:r>
              <a:rPr lang="fr-CA" sz="2800" dirty="0" smtClean="0"/>
              <a:t>Réduction du fonctionnement du système immunitaire</a:t>
            </a:r>
            <a:endParaRPr lang="en-US" sz="2800" dirty="0" smtClean="0"/>
          </a:p>
          <a:p>
            <a:r>
              <a:rPr lang="fr-CA" sz="2800" dirty="0" smtClean="0"/>
              <a:t>Irritabilité</a:t>
            </a:r>
            <a:endParaRPr lang="en-US" sz="2800" dirty="0" smtClean="0"/>
          </a:p>
          <a:p>
            <a:r>
              <a:rPr lang="fr-CA" sz="2800" dirty="0" smtClean="0"/>
              <a:t>Perturbation des relations avec les autres</a:t>
            </a:r>
            <a:endParaRPr lang="en-US" sz="2800" dirty="0" smtClean="0"/>
          </a:p>
          <a:p>
            <a:r>
              <a:rPr lang="fr-CA" sz="2800" dirty="0" smtClean="0"/>
              <a:t>Aggravation des troubles psychiatriques</a:t>
            </a:r>
            <a:endParaRPr lang="en-US" sz="2800" dirty="0" smtClean="0"/>
          </a:p>
          <a:p>
            <a:r>
              <a:rPr lang="fr-CA" sz="2800" dirty="0" smtClean="0"/>
              <a:t>Réduction de la qualité de vie</a:t>
            </a:r>
            <a:endParaRPr lang="en-US" sz="2800" dirty="0" smtClean="0"/>
          </a:p>
        </p:txBody>
      </p:sp>
      <p:sp>
        <p:nvSpPr>
          <p:cNvPr id="179202" name="Title 2"/>
          <p:cNvSpPr>
            <a:spLocks noGrp="1"/>
          </p:cNvSpPr>
          <p:nvPr>
            <p:ph type="title"/>
            <p:custDataLst>
              <p:tags r:id="rId2"/>
            </p:custDataLst>
          </p:nvPr>
        </p:nvSpPr>
        <p:spPr/>
        <p:txBody>
          <a:bodyPr/>
          <a:lstStyle/>
          <a:p>
            <a:pPr>
              <a:lnSpc>
                <a:spcPts val="4575"/>
              </a:lnSpc>
            </a:pPr>
            <a:r>
              <a:rPr lang="fr-CA" smtClean="0"/>
              <a:t>Effets d’un manque de sommeil sur la santé (2 de 2)</a:t>
            </a:r>
            <a:endParaRPr lang="en-US" smtClean="0"/>
          </a:p>
        </p:txBody>
      </p:sp>
      <p:pic>
        <p:nvPicPr>
          <p:cNvPr id="179204" name="Picture 3"/>
          <p:cNvPicPr>
            <a:picLocks noChangeAspect="1" noChangeArrowheads="1"/>
          </p:cNvPicPr>
          <p:nvPr>
            <p:custDataLst>
              <p:tags r:id="rId3"/>
            </p:custDataLst>
          </p:nvPr>
        </p:nvPicPr>
        <p:blipFill>
          <a:blip r:embed="rId8" cstate="print"/>
          <a:srcRect/>
          <a:stretch>
            <a:fillRect/>
          </a:stretch>
        </p:blipFill>
        <p:spPr bwMode="auto">
          <a:xfrm>
            <a:off x="6308725" y="4203700"/>
            <a:ext cx="2652713" cy="1781175"/>
          </a:xfrm>
          <a:prstGeom prst="rect">
            <a:avLst/>
          </a:prstGeom>
          <a:noFill/>
          <a:ln w="9525">
            <a:noFill/>
            <a:miter lim="800000"/>
            <a:headEnd/>
            <a:tailEnd/>
          </a:ln>
        </p:spPr>
      </p:pic>
      <p:pic>
        <p:nvPicPr>
          <p:cNvPr id="3" name="Shape">
            <a:hlinkClick r:id="" action="ppaction://media"/>
          </p:cNvPr>
          <p:cNvPicPr>
            <a:picLocks noChangeAspect="1"/>
          </p:cNvPicPr>
          <p:nvPr>
            <a:videoFile r:link="rId4"/>
            <p:custDataLst>
              <p:tags r:id="rId5"/>
            </p:custDataLst>
          </p:nvPr>
        </p:nvPicPr>
        <p:blipFill>
          <a:blip r:embed="rId9" cstate="print"/>
          <a:srcRect/>
          <a:stretch>
            <a:fillRect/>
          </a:stretch>
        </p:blipFill>
        <p:spPr bwMode="auto">
          <a:xfrm>
            <a:off x="6437313" y="5257800"/>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custDataLst>
              <p:tags r:id="rId1"/>
            </p:custDataLst>
          </p:nvPr>
        </p:nvSpPr>
        <p:spPr/>
        <p:txBody>
          <a:bodyPr/>
          <a:lstStyle/>
          <a:p>
            <a:pPr>
              <a:lnSpc>
                <a:spcPts val="4575"/>
              </a:lnSpc>
            </a:pPr>
            <a:r>
              <a:rPr lang="fr-CA" smtClean="0"/>
              <a:t>Souffrez-vous d’un manque de sommeil</a:t>
            </a:r>
            <a:r>
              <a:rPr lang="fr-CA" i="1" smtClean="0"/>
              <a:t> chronique</a:t>
            </a:r>
            <a:r>
              <a:rPr lang="fr-CA" smtClean="0"/>
              <a:t>?</a:t>
            </a:r>
            <a:endParaRPr lang="en-US" smtClean="0"/>
          </a:p>
        </p:txBody>
      </p:sp>
      <p:sp>
        <p:nvSpPr>
          <p:cNvPr id="3" name="Content Placeholder 2"/>
          <p:cNvSpPr>
            <a:spLocks noGrp="1"/>
          </p:cNvSpPr>
          <p:nvPr>
            <p:ph idx="1"/>
            <p:custDataLst>
              <p:tags r:id="rId2"/>
            </p:custDataLst>
          </p:nvPr>
        </p:nvSpPr>
        <p:spPr>
          <a:xfrm>
            <a:off x="457200" y="1600200"/>
            <a:ext cx="4800600" cy="4953000"/>
          </a:xfrm>
        </p:spPr>
        <p:txBody>
          <a:bodyPr>
            <a:normAutofit fontScale="77500" lnSpcReduction="20000"/>
          </a:bodyPr>
          <a:lstStyle/>
          <a:p>
            <a:pPr>
              <a:buFont typeface="Arial" pitchFamily="34" charset="0"/>
              <a:buChar char="•"/>
              <a:defRPr/>
            </a:pPr>
            <a:r>
              <a:rPr lang="fr-CA" dirty="0" smtClean="0"/>
              <a:t>Vous endormez-vous en cinq minutes ou moins?</a:t>
            </a:r>
            <a:endParaRPr lang="en-US" dirty="0" smtClean="0"/>
          </a:p>
          <a:p>
            <a:pPr>
              <a:buFont typeface="Arial" pitchFamily="34" charset="0"/>
              <a:buChar char="•"/>
              <a:defRPr/>
            </a:pPr>
            <a:r>
              <a:rPr lang="fr-CA" dirty="0" smtClean="0"/>
              <a:t>Pouvez-vous faire une sieste n’importe où, n’importe quand?</a:t>
            </a:r>
            <a:endParaRPr lang="en-US" dirty="0" smtClean="0"/>
          </a:p>
          <a:p>
            <a:pPr>
              <a:buFont typeface="Arial" pitchFamily="34" charset="0"/>
              <a:buChar char="•"/>
              <a:defRPr/>
            </a:pPr>
            <a:r>
              <a:rPr lang="fr-CA" dirty="0" smtClean="0"/>
              <a:t>Vous sentez-vous somnolent lorsque vous vous ennuyez?</a:t>
            </a:r>
            <a:endParaRPr lang="en-US" dirty="0" smtClean="0"/>
          </a:p>
          <a:p>
            <a:pPr>
              <a:buFont typeface="Arial" pitchFamily="34" charset="0"/>
              <a:buChar char="•"/>
              <a:defRPr/>
            </a:pPr>
            <a:r>
              <a:rPr lang="fr-CA" dirty="0" smtClean="0"/>
              <a:t>Vous endormez-vous facilement lorsque vous regardez la télévision ou allez au cinéma?</a:t>
            </a:r>
            <a:endParaRPr lang="en-US" dirty="0" smtClean="0"/>
          </a:p>
          <a:p>
            <a:pPr>
              <a:buFont typeface="Arial" pitchFamily="34" charset="0"/>
              <a:buChar char="•"/>
              <a:defRPr/>
            </a:pPr>
            <a:r>
              <a:rPr lang="fr-CA" dirty="0" smtClean="0"/>
              <a:t>Vous endormez-vous lorsque vous êtes arrêté à un feu de circulation?</a:t>
            </a:r>
            <a:endParaRPr lang="en-US" dirty="0"/>
          </a:p>
        </p:txBody>
      </p:sp>
      <p:pic>
        <p:nvPicPr>
          <p:cNvPr id="181251" name="Picture 4"/>
          <p:cNvPicPr>
            <a:picLocks noChangeAspect="1" noChangeArrowheads="1"/>
          </p:cNvPicPr>
          <p:nvPr>
            <p:custDataLst>
              <p:tags r:id="rId3"/>
            </p:custDataLst>
          </p:nvPr>
        </p:nvPicPr>
        <p:blipFill>
          <a:blip r:embed="rId6" cstate="print"/>
          <a:srcRect/>
          <a:stretch>
            <a:fillRect/>
          </a:stretch>
        </p:blipFill>
        <p:spPr bwMode="auto">
          <a:xfrm>
            <a:off x="5410200" y="1981200"/>
            <a:ext cx="3670300" cy="3455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custDataLst>
              <p:tags r:id="rId1"/>
            </p:custDataLst>
          </p:nvPr>
        </p:nvSpPr>
        <p:spPr/>
        <p:txBody>
          <a:bodyPr/>
          <a:lstStyle/>
          <a:p>
            <a:pPr>
              <a:lnSpc>
                <a:spcPts val="4575"/>
              </a:lnSpc>
            </a:pPr>
            <a:r>
              <a:rPr lang="fr-CA" smtClean="0"/>
              <a:t>La dette de sommeil</a:t>
            </a:r>
            <a:endParaRPr lang="en-US" smtClean="0"/>
          </a:p>
        </p:txBody>
      </p:sp>
      <p:sp>
        <p:nvSpPr>
          <p:cNvPr id="3" name="Content Placeholder 2"/>
          <p:cNvSpPr>
            <a:spLocks noGrp="1"/>
          </p:cNvSpPr>
          <p:nvPr>
            <p:ph idx="1"/>
            <p:custDataLst>
              <p:tags r:id="rId2"/>
            </p:custDataLst>
          </p:nvPr>
        </p:nvSpPr>
        <p:spPr>
          <a:xfrm>
            <a:off x="457200" y="1600200"/>
            <a:ext cx="8229600" cy="4525963"/>
          </a:xfrm>
        </p:spPr>
        <p:txBody>
          <a:bodyPr>
            <a:normAutofit lnSpcReduction="10000"/>
          </a:bodyPr>
          <a:lstStyle/>
          <a:p>
            <a:pPr>
              <a:buFont typeface="Arial" pitchFamily="34" charset="0"/>
              <a:buChar char="•"/>
              <a:defRPr/>
            </a:pPr>
            <a:r>
              <a:rPr lang="fr-CA" dirty="0" smtClean="0"/>
              <a:t>Si vous avez répondu « oui » aux questions précédentes, vous souffrez probablement d’un </a:t>
            </a:r>
            <a:r>
              <a:rPr lang="fr-CA" b="1" i="1" dirty="0" smtClean="0"/>
              <a:t>manque de sommeil chronique</a:t>
            </a:r>
            <a:r>
              <a:rPr lang="fr-CA" dirty="0" smtClean="0"/>
              <a:t>.</a:t>
            </a:r>
            <a:endParaRPr lang="en-US" dirty="0" smtClean="0"/>
          </a:p>
          <a:p>
            <a:pPr>
              <a:buFont typeface="Arial" pitchFamily="34" charset="0"/>
              <a:buChar char="•"/>
              <a:defRPr/>
            </a:pPr>
            <a:r>
              <a:rPr lang="fr-CA" dirty="0" smtClean="0"/>
              <a:t>En d’autres mots, vous avez accumulé une </a:t>
            </a:r>
            <a:r>
              <a:rPr lang="fr-CA" b="1" i="1" dirty="0" smtClean="0"/>
              <a:t>dette de sommeil</a:t>
            </a:r>
            <a:r>
              <a:rPr lang="fr-CA" dirty="0" smtClean="0"/>
              <a:t>.</a:t>
            </a:r>
            <a:endParaRPr lang="en-US" dirty="0" smtClean="0"/>
          </a:p>
          <a:p>
            <a:pPr>
              <a:buFont typeface="Arial" pitchFamily="34" charset="0"/>
              <a:buChar char="•"/>
              <a:defRPr/>
            </a:pPr>
            <a:r>
              <a:rPr lang="fr-CA" dirty="0" smtClean="0"/>
              <a:t>Comme un prêt bancaire, vous devez la rembourser.</a:t>
            </a:r>
            <a:endParaRPr lang="en-US" dirty="0" smtClean="0"/>
          </a:p>
          <a:p>
            <a:pPr>
              <a:buFont typeface="Arial" pitchFamily="34" charset="0"/>
              <a:buChar char="•"/>
              <a:defRPr/>
            </a:pPr>
            <a:r>
              <a:rPr lang="fr-CA" dirty="0" smtClean="0"/>
              <a:t>La seule façon de rembourser votre dette de sommeil est de </a:t>
            </a:r>
            <a:r>
              <a:rPr lang="fr-CA" dirty="0" smtClean="0">
                <a:sym typeface="Wingdings"/>
              </a:rPr>
              <a:t></a:t>
            </a:r>
            <a:r>
              <a:rPr lang="fr-CA" dirty="0" smtClean="0"/>
              <a:t> </a:t>
            </a:r>
            <a:r>
              <a:rPr lang="fr-CA" b="1" i="1" dirty="0" smtClean="0"/>
              <a:t>DORMIR suffisamment!</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p:cNvSpPr>
            <a:spLocks noGrp="1"/>
          </p:cNvSpPr>
          <p:nvPr>
            <p:ph type="title"/>
            <p:custDataLst>
              <p:tags r:id="rId1"/>
            </p:custDataLst>
          </p:nvPr>
        </p:nvSpPr>
        <p:spPr/>
        <p:txBody>
          <a:bodyPr/>
          <a:lstStyle/>
          <a:p>
            <a:pPr>
              <a:lnSpc>
                <a:spcPts val="4575"/>
              </a:lnSpc>
            </a:pPr>
            <a:r>
              <a:rPr lang="fr-CA" smtClean="0"/>
              <a:t>La récupération d’un manque de sommeil</a:t>
            </a:r>
            <a:endParaRPr lang="en-US" smtClean="0"/>
          </a:p>
        </p:txBody>
      </p:sp>
      <p:sp>
        <p:nvSpPr>
          <p:cNvPr id="3" name="Content Placeholder 2"/>
          <p:cNvSpPr>
            <a:spLocks noGrp="1"/>
          </p:cNvSpPr>
          <p:nvPr>
            <p:ph idx="1"/>
            <p:custDataLst>
              <p:tags r:id="rId2"/>
            </p:custDataLst>
          </p:nvPr>
        </p:nvSpPr>
        <p:spPr>
          <a:xfrm>
            <a:off x="457200" y="1600200"/>
            <a:ext cx="5791200" cy="4724400"/>
          </a:xfrm>
        </p:spPr>
        <p:txBody>
          <a:bodyPr>
            <a:normAutofit lnSpcReduction="10000"/>
          </a:bodyPr>
          <a:lstStyle/>
          <a:p>
            <a:pPr>
              <a:buFont typeface="Arial" pitchFamily="34" charset="0"/>
              <a:buChar char="•"/>
              <a:defRPr/>
            </a:pPr>
            <a:r>
              <a:rPr lang="fr-CA" sz="2400" dirty="0" smtClean="0"/>
              <a:t>Elle</a:t>
            </a:r>
            <a:r>
              <a:rPr lang="fr-CA" sz="2400" b="1" i="1" dirty="0" smtClean="0"/>
              <a:t> commence</a:t>
            </a:r>
            <a:r>
              <a:rPr lang="fr-CA" sz="2400" dirty="0" smtClean="0"/>
              <a:t> après une bonne nuit de sommeil.</a:t>
            </a:r>
            <a:endParaRPr lang="en-US" sz="2400" dirty="0" smtClean="0"/>
          </a:p>
          <a:p>
            <a:pPr>
              <a:buFont typeface="Arial" pitchFamily="34" charset="0"/>
              <a:buChar char="•"/>
              <a:defRPr/>
            </a:pPr>
            <a:r>
              <a:rPr lang="fr-CA" sz="2400" dirty="0" smtClean="0"/>
              <a:t>Elle peut ne pas être complète jusqu’à ce que vous ayez bénéficié de </a:t>
            </a:r>
            <a:r>
              <a:rPr lang="fr-CA" sz="2400" b="1" i="1" dirty="0" smtClean="0"/>
              <a:t>plusieurs</a:t>
            </a:r>
            <a:r>
              <a:rPr lang="fr-CA" sz="2400" dirty="0" smtClean="0"/>
              <a:t> bonnes nuits de sommeil (au moins trois).</a:t>
            </a:r>
            <a:endParaRPr lang="en-US" sz="2400" dirty="0" smtClean="0"/>
          </a:p>
          <a:p>
            <a:pPr>
              <a:buFont typeface="Arial" pitchFamily="34" charset="0"/>
              <a:buChar char="•"/>
              <a:defRPr/>
            </a:pPr>
            <a:r>
              <a:rPr lang="fr-CA" sz="2400" dirty="0" smtClean="0"/>
              <a:t>Des solutions existent :</a:t>
            </a:r>
            <a:endParaRPr lang="en-US" sz="2400" dirty="0" smtClean="0"/>
          </a:p>
          <a:p>
            <a:pPr lvl="1">
              <a:buFont typeface="Arial" pitchFamily="34" charset="0"/>
              <a:buChar char="–"/>
              <a:defRPr/>
            </a:pPr>
            <a:r>
              <a:rPr lang="fr-CA" sz="1800" dirty="0" smtClean="0"/>
              <a:t>Soyez bien reposé au début du quart de travail.</a:t>
            </a:r>
            <a:endParaRPr lang="en-US" sz="1800" dirty="0" smtClean="0"/>
          </a:p>
          <a:p>
            <a:pPr lvl="1">
              <a:buFont typeface="Arial" pitchFamily="34" charset="0"/>
              <a:buChar char="–"/>
              <a:defRPr/>
            </a:pPr>
            <a:r>
              <a:rPr lang="fr-CA" sz="1800" dirty="0" smtClean="0"/>
              <a:t>Lorsque c’est possible, dormez jusqu’à ce que vous vous réveilliez.</a:t>
            </a:r>
            <a:endParaRPr lang="en-US" sz="1800" dirty="0" smtClean="0"/>
          </a:p>
          <a:p>
            <a:pPr lvl="1">
              <a:buFont typeface="Arial" pitchFamily="34" charset="0"/>
              <a:buChar char="–"/>
              <a:defRPr/>
            </a:pPr>
            <a:r>
              <a:rPr lang="fr-CA" sz="1800" dirty="0" smtClean="0"/>
              <a:t>Assurez-vous d’avoir plus qu’une seule bonne nuit de sommeil pendant les fins de semaine.</a:t>
            </a:r>
            <a:endParaRPr lang="en-US" sz="1800" dirty="0" smtClean="0"/>
          </a:p>
          <a:p>
            <a:pPr>
              <a:buFont typeface="Arial" pitchFamily="34" charset="0"/>
              <a:buChar char="•"/>
              <a:defRPr/>
            </a:pPr>
            <a:r>
              <a:rPr lang="fr-CA" sz="2400" dirty="0" smtClean="0"/>
              <a:t>Dans une certaine mesure, le sommeil supplémentaire peut être « </a:t>
            </a:r>
            <a:r>
              <a:rPr lang="fr-CA" sz="2400" b="1" dirty="0" smtClean="0"/>
              <a:t>mis en banque </a:t>
            </a:r>
            <a:r>
              <a:rPr lang="fr-CA" sz="2400" dirty="0" smtClean="0"/>
              <a:t>». </a:t>
            </a:r>
          </a:p>
          <a:p>
            <a:pPr>
              <a:buFont typeface="Arial" pitchFamily="34" charset="0"/>
              <a:buChar char="•"/>
              <a:defRPr/>
            </a:pPr>
            <a:endParaRPr lang="en-US" sz="3400" dirty="0"/>
          </a:p>
        </p:txBody>
      </p:sp>
      <p:pic>
        <p:nvPicPr>
          <p:cNvPr id="185347" name="Picture 2"/>
          <p:cNvPicPr>
            <a:picLocks noChangeAspect="1" noChangeArrowheads="1"/>
          </p:cNvPicPr>
          <p:nvPr>
            <p:custDataLst>
              <p:tags r:id="rId3"/>
            </p:custDataLst>
          </p:nvPr>
        </p:nvPicPr>
        <p:blipFill>
          <a:blip r:embed="rId6" cstate="print"/>
          <a:srcRect/>
          <a:stretch>
            <a:fillRect/>
          </a:stretch>
        </p:blipFill>
        <p:spPr bwMode="auto">
          <a:xfrm>
            <a:off x="6478588" y="2286000"/>
            <a:ext cx="2144712" cy="321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pPr>
              <a:defRPr/>
            </a:pPr>
            <a:r>
              <a:rPr lang="en-US" sz="4000" i="1" dirty="0" smtClean="0">
                <a:solidFill>
                  <a:srgbClr val="002060"/>
                </a:solidFill>
              </a:rPr>
              <a:t/>
            </a:r>
            <a:br>
              <a:rPr lang="en-US" sz="4000" i="1" dirty="0" smtClean="0">
                <a:solidFill>
                  <a:srgbClr val="002060"/>
                </a:solidFill>
              </a:rPr>
            </a:br>
            <a:r>
              <a:rPr lang="fr-CA" sz="4800" dirty="0"/>
              <a:t>Accidents </a:t>
            </a:r>
            <a:r>
              <a:rPr lang="fr-CA" sz="4800" dirty="0" smtClean="0"/>
              <a:t>causés par </a:t>
            </a:r>
            <a:r>
              <a:rPr lang="fr-CA" sz="4800" dirty="0"/>
              <a:t>la </a:t>
            </a:r>
            <a:r>
              <a:rPr lang="fr-CA" sz="4800" dirty="0" smtClean="0"/>
              <a:t>fatigue</a:t>
            </a:r>
            <a:r>
              <a:rPr lang="en-US" dirty="0" smtClean="0"/>
              <a:t/>
            </a:r>
            <a:br>
              <a:rPr lang="en-US" dirty="0" smtClean="0"/>
            </a:br>
            <a:endParaRPr lang="en-US" dirty="0"/>
          </a:p>
        </p:txBody>
      </p:sp>
      <p:sp>
        <p:nvSpPr>
          <p:cNvPr id="107523" name="Content Placeholder 2"/>
          <p:cNvSpPr>
            <a:spLocks noGrp="1"/>
          </p:cNvSpPr>
          <p:nvPr>
            <p:ph idx="1"/>
            <p:custDataLst>
              <p:tags r:id="rId2"/>
            </p:custDataLst>
          </p:nvPr>
        </p:nvSpPr>
        <p:spPr/>
        <p:txBody>
          <a:bodyPr/>
          <a:lstStyle/>
          <a:p>
            <a:pPr marL="0" indent="0">
              <a:buFont typeface="Arial" pitchFamily="34" charset="0"/>
              <a:buNone/>
              <a:defRPr/>
            </a:pPr>
            <a:r>
              <a:rPr lang="fr-CA" u="sng" dirty="0" smtClean="0"/>
              <a:t>Sujets :</a:t>
            </a:r>
            <a:endParaRPr lang="en-US" sz="2800" dirty="0" smtClean="0"/>
          </a:p>
          <a:p>
            <a:pPr>
              <a:buFont typeface="Arial" pitchFamily="34" charset="0"/>
              <a:buChar char="•"/>
              <a:defRPr/>
            </a:pPr>
            <a:r>
              <a:rPr lang="fr-CA" dirty="0" smtClean="0"/>
              <a:t>Caractéristiques</a:t>
            </a:r>
            <a:endParaRPr lang="en-US" sz="2800" dirty="0" smtClean="0"/>
          </a:p>
          <a:p>
            <a:pPr>
              <a:buFont typeface="Arial" pitchFamily="34" charset="0"/>
              <a:buChar char="•"/>
              <a:defRPr/>
            </a:pPr>
            <a:r>
              <a:rPr lang="fr-CA" dirty="0" smtClean="0"/>
              <a:t>Façons dont la fatigue cause des accidents </a:t>
            </a:r>
            <a:endParaRPr lang="en-US" sz="2800" dirty="0" smtClean="0"/>
          </a:p>
          <a:p>
            <a:pPr>
              <a:buFont typeface="Arial" pitchFamily="34" charset="0"/>
              <a:buChar char="•"/>
              <a:defRPr/>
            </a:pPr>
            <a:r>
              <a:rPr lang="fr-CA" dirty="0" smtClean="0"/>
              <a:t>Nombre d’accidents causés par la fatigue : </a:t>
            </a:r>
            <a:endParaRPr lang="en-US" sz="2800" dirty="0" smtClean="0"/>
          </a:p>
          <a:p>
            <a:pPr lvl="1">
              <a:buFont typeface="Arial" pitchFamily="34" charset="0"/>
              <a:buChar char="–"/>
              <a:defRPr/>
            </a:pPr>
            <a:r>
              <a:rPr lang="fr-CA" dirty="0" smtClean="0"/>
              <a:t>Accidents graves</a:t>
            </a:r>
            <a:endParaRPr lang="en-US" sz="2400" dirty="0" smtClean="0"/>
          </a:p>
          <a:p>
            <a:pPr lvl="1">
              <a:buFont typeface="Arial" pitchFamily="34" charset="0"/>
              <a:buChar char="–"/>
              <a:defRPr/>
            </a:pPr>
            <a:r>
              <a:rPr lang="fr-CA" dirty="0" smtClean="0"/>
              <a:t>Accidents mortels pour le conducteur</a:t>
            </a:r>
            <a:endParaRPr lang="en-US" sz="2400" dirty="0" smtClean="0"/>
          </a:p>
          <a:p>
            <a:pPr>
              <a:buFont typeface="Arial" pitchFamily="34" charset="0"/>
              <a:buChar char="•"/>
              <a:defRPr/>
            </a:pPr>
            <a:r>
              <a:rPr lang="fr-CA" dirty="0" smtClean="0"/>
              <a:t>Cause difficile à déterminer</a:t>
            </a:r>
            <a:endParaRPr lang="en-US" sz="2400" dirty="0"/>
          </a:p>
          <a:p>
            <a:pPr>
              <a:buFont typeface="Arial" pitchFamily="34" charset="0"/>
              <a:buNone/>
              <a:defRPr/>
            </a:pPr>
            <a:endParaRPr lang="en-US" dirty="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Content Placeholder 2"/>
          <p:cNvSpPr>
            <a:spLocks noGrp="1"/>
          </p:cNvSpPr>
          <p:nvPr>
            <p:ph idx="1"/>
            <p:custDataLst>
              <p:tags r:id="rId1"/>
            </p:custDataLst>
          </p:nvPr>
        </p:nvSpPr>
        <p:spPr>
          <a:xfrm>
            <a:off x="457200" y="1600200"/>
            <a:ext cx="5791200" cy="4525963"/>
          </a:xfrm>
        </p:spPr>
        <p:txBody>
          <a:bodyPr/>
          <a:lstStyle/>
          <a:p>
            <a:r>
              <a:rPr lang="fr-CA" sz="2600" dirty="0" smtClean="0"/>
              <a:t>Habituellement, on constate la sortie de route d’un seul véhicule.</a:t>
            </a:r>
            <a:endParaRPr lang="en-US" sz="2600" dirty="0" smtClean="0"/>
          </a:p>
          <a:p>
            <a:r>
              <a:rPr lang="fr-CA" sz="2600" dirty="0" smtClean="0"/>
              <a:t>Le conducteur est seul dans son véhicule.</a:t>
            </a:r>
            <a:endParaRPr lang="en-US" sz="2600" dirty="0" smtClean="0"/>
          </a:p>
          <a:p>
            <a:r>
              <a:rPr lang="fr-CA" sz="2600" dirty="0" smtClean="0"/>
              <a:t>Les accidents se produisent souvent sur les autoroutes ou sur des trajets monotones.</a:t>
            </a:r>
            <a:endParaRPr lang="en-US" sz="2600" dirty="0" smtClean="0"/>
          </a:p>
          <a:p>
            <a:r>
              <a:rPr lang="fr-CA" sz="2600" dirty="0" smtClean="0"/>
              <a:t>La plupart ont lieu tôt le matin, particulièrement entre 2 et 7 h.</a:t>
            </a:r>
            <a:endParaRPr lang="en-US" sz="2600" dirty="0" smtClean="0"/>
          </a:p>
          <a:p>
            <a:r>
              <a:rPr lang="fr-CA" sz="2600" dirty="0" smtClean="0"/>
              <a:t>Il s’agit habituellement d’accidents graves.</a:t>
            </a:r>
            <a:endParaRPr lang="en-US" sz="2600" dirty="0" smtClean="0"/>
          </a:p>
        </p:txBody>
      </p:sp>
      <p:sp>
        <p:nvSpPr>
          <p:cNvPr id="189442" name="Title 6"/>
          <p:cNvSpPr>
            <a:spLocks noGrp="1"/>
          </p:cNvSpPr>
          <p:nvPr>
            <p:ph type="title"/>
            <p:custDataLst>
              <p:tags r:id="rId2"/>
            </p:custDataLst>
          </p:nvPr>
        </p:nvSpPr>
        <p:spPr/>
        <p:txBody>
          <a:bodyPr/>
          <a:lstStyle/>
          <a:p>
            <a:pPr>
              <a:lnSpc>
                <a:spcPts val="4575"/>
              </a:lnSpc>
            </a:pPr>
            <a:r>
              <a:rPr lang="fr-CA" smtClean="0"/>
              <a:t>Accidents causés par la fatigue</a:t>
            </a:r>
            <a:endParaRPr lang="en-US" smtClean="0"/>
          </a:p>
        </p:txBody>
      </p:sp>
      <p:pic>
        <p:nvPicPr>
          <p:cNvPr id="189443" name="Picture 2"/>
          <p:cNvPicPr>
            <a:picLocks noChangeAspect="1"/>
          </p:cNvPicPr>
          <p:nvPr>
            <p:custDataLst>
              <p:tags r:id="rId3"/>
            </p:custDataLst>
          </p:nvPr>
        </p:nvPicPr>
        <p:blipFill>
          <a:blip r:embed="rId6" cstate="print"/>
          <a:srcRect/>
          <a:stretch>
            <a:fillRect/>
          </a:stretch>
        </p:blipFill>
        <p:spPr bwMode="auto">
          <a:xfrm>
            <a:off x="6400800" y="2286000"/>
            <a:ext cx="21336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4034" name="Title 1"/>
          <p:cNvSpPr>
            <a:spLocks noGrp="1"/>
          </p:cNvSpPr>
          <p:nvPr>
            <p:ph type="title"/>
            <p:custDataLst>
              <p:tags r:id="rId1"/>
            </p:custDataLst>
          </p:nvPr>
        </p:nvSpPr>
        <p:spPr>
          <a:xfrm>
            <a:off x="457200" y="381000"/>
            <a:ext cx="8229600" cy="1036638"/>
          </a:xfrm>
        </p:spPr>
        <p:txBody>
          <a:bodyPr/>
          <a:lstStyle/>
          <a:p>
            <a:pPr>
              <a:lnSpc>
                <a:spcPts val="4575"/>
              </a:lnSpc>
            </a:pPr>
            <a:r>
              <a:rPr lang="fr-CA" sz="5400" dirty="0" smtClean="0"/>
              <a:t>Vue d’ensemble de la formation</a:t>
            </a:r>
            <a:endParaRPr lang="en-US" sz="5400" dirty="0" smtClean="0"/>
          </a:p>
        </p:txBody>
      </p:sp>
      <p:sp>
        <p:nvSpPr>
          <p:cNvPr id="34819" name="Content Placeholder 2"/>
          <p:cNvSpPr>
            <a:spLocks noGrp="1"/>
          </p:cNvSpPr>
          <p:nvPr>
            <p:ph idx="1"/>
            <p:custDataLst>
              <p:tags r:id="rId2"/>
            </p:custDataLst>
          </p:nvPr>
        </p:nvSpPr>
        <p:spPr/>
        <p:txBody>
          <a:bodyPr/>
          <a:lstStyle/>
          <a:p>
            <a:pPr marL="0" indent="0">
              <a:buFont typeface="Arial" pitchFamily="34" charset="0"/>
              <a:buNone/>
              <a:defRPr/>
            </a:pPr>
            <a:r>
              <a:rPr lang="fr-CA" u="sng" dirty="0"/>
              <a:t>Sujets :</a:t>
            </a:r>
            <a:endParaRPr lang="en-US" sz="2800" u="sng" dirty="0"/>
          </a:p>
          <a:p>
            <a:pPr>
              <a:buFont typeface="Arial" pitchFamily="34" charset="0"/>
              <a:buChar char="•"/>
              <a:defRPr/>
            </a:pPr>
            <a:r>
              <a:rPr lang="fr-CA" dirty="0" smtClean="0"/>
              <a:t>Structure du </a:t>
            </a:r>
            <a:r>
              <a:rPr lang="fr-CA" dirty="0"/>
              <a:t>programme de </a:t>
            </a:r>
            <a:r>
              <a:rPr lang="fr-CA" dirty="0" smtClean="0"/>
              <a:t>formation </a:t>
            </a:r>
            <a:endParaRPr lang="en-US" sz="2800" dirty="0"/>
          </a:p>
          <a:p>
            <a:pPr>
              <a:buFont typeface="Arial" pitchFamily="34" charset="0"/>
              <a:buChar char="•"/>
              <a:defRPr/>
            </a:pPr>
            <a:r>
              <a:rPr lang="fr-CA" dirty="0"/>
              <a:t>Vue d’ensemble du </a:t>
            </a:r>
            <a:r>
              <a:rPr lang="fr-CA" dirty="0" smtClean="0"/>
              <a:t>module 3</a:t>
            </a:r>
            <a:endParaRPr lang="en-US" sz="2800" dirty="0"/>
          </a:p>
          <a:p>
            <a:pPr>
              <a:buFont typeface="Arial" pitchFamily="34" charset="0"/>
              <a:buChar char="•"/>
              <a:defRPr/>
            </a:pPr>
            <a:r>
              <a:rPr lang="fr-CA" dirty="0"/>
              <a:t>Vue d’ensemble du </a:t>
            </a:r>
            <a:r>
              <a:rPr lang="fr-CA" dirty="0" smtClean="0"/>
              <a:t>module 4</a:t>
            </a:r>
            <a:endParaRPr lang="en-US" sz="2800" dirty="0"/>
          </a:p>
          <a:p>
            <a:pPr>
              <a:buFont typeface="Arial" pitchFamily="34" charset="0"/>
              <a:buChar char="•"/>
              <a:defRPr/>
            </a:pPr>
            <a:r>
              <a:rPr lang="fr-CA" dirty="0" smtClean="0"/>
              <a:t>Modalités de formation :</a:t>
            </a:r>
            <a:endParaRPr lang="en-US" sz="2800" dirty="0"/>
          </a:p>
          <a:p>
            <a:pPr lvl="1">
              <a:buFont typeface="Arial" pitchFamily="34" charset="0"/>
              <a:buChar char="–"/>
              <a:defRPr/>
            </a:pPr>
            <a:r>
              <a:rPr lang="fr-CA" dirty="0"/>
              <a:t>Formation en </a:t>
            </a:r>
            <a:r>
              <a:rPr lang="fr-CA" dirty="0" smtClean="0"/>
              <a:t>classe</a:t>
            </a:r>
            <a:endParaRPr lang="en-US" sz="2400" dirty="0"/>
          </a:p>
          <a:p>
            <a:pPr lvl="1">
              <a:buFont typeface="Arial" pitchFamily="34" charset="0"/>
              <a:buChar char="–"/>
              <a:defRPr/>
            </a:pPr>
            <a:r>
              <a:rPr lang="fr-CA" dirty="0" smtClean="0"/>
              <a:t>Aide à l’apprentissage sur le Web</a:t>
            </a:r>
            <a:endParaRPr lang="en-US" sz="2400" dirty="0"/>
          </a:p>
          <a:p>
            <a:pPr>
              <a:buFont typeface="Arial" pitchFamily="34" charset="0"/>
              <a:buChar char="•"/>
              <a:defRPr/>
            </a:pPr>
            <a:endParaRPr lang="en-US" dirty="0" smtClean="0">
              <a:solidFill>
                <a:srgbClr val="002060"/>
              </a:solidFill>
            </a:endParaRPr>
          </a:p>
          <a:p>
            <a:pPr>
              <a:buFont typeface="Arial" pitchFamily="34" charset="0"/>
              <a:buNone/>
              <a:defRPr/>
            </a:pPr>
            <a:endParaRPr lang="en-US"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p:cNvSpPr>
            <a:spLocks noGrp="1"/>
          </p:cNvSpPr>
          <p:nvPr>
            <p:ph type="title"/>
            <p:custDataLst>
              <p:tags r:id="rId1"/>
            </p:custDataLst>
          </p:nvPr>
        </p:nvSpPr>
        <p:spPr/>
        <p:txBody>
          <a:bodyPr/>
          <a:lstStyle/>
          <a:p>
            <a:pPr>
              <a:lnSpc>
                <a:spcPts val="4575"/>
              </a:lnSpc>
            </a:pPr>
            <a:r>
              <a:rPr lang="fr-CA" smtClean="0"/>
              <a:t>Cause principale : manque de sommeil</a:t>
            </a:r>
            <a:endParaRPr lang="en-US" smtClean="0"/>
          </a:p>
        </p:txBody>
      </p:sp>
      <p:sp>
        <p:nvSpPr>
          <p:cNvPr id="109571" name="Content Placeholder 2"/>
          <p:cNvSpPr>
            <a:spLocks noGrp="1"/>
          </p:cNvSpPr>
          <p:nvPr>
            <p:ph idx="1"/>
            <p:custDataLst>
              <p:tags r:id="rId2"/>
            </p:custDataLst>
          </p:nvPr>
        </p:nvSpPr>
        <p:spPr>
          <a:xfrm>
            <a:off x="457200" y="1600200"/>
            <a:ext cx="5334000" cy="4525963"/>
          </a:xfrm>
        </p:spPr>
        <p:txBody>
          <a:bodyPr/>
          <a:lstStyle/>
          <a:p>
            <a:pPr>
              <a:buFont typeface="Arial" pitchFamily="34" charset="0"/>
              <a:buChar char="•"/>
              <a:defRPr/>
            </a:pPr>
            <a:r>
              <a:rPr lang="fr-CA" dirty="0" smtClean="0"/>
              <a:t>Une étude australienne a démontré que les conducteurs de camion ayant dormi moins de           6 heures étaient :</a:t>
            </a:r>
            <a:endParaRPr lang="en-US" sz="2800" dirty="0" smtClean="0"/>
          </a:p>
          <a:p>
            <a:pPr lvl="1">
              <a:buFont typeface="Arial" pitchFamily="34" charset="0"/>
              <a:buChar char="–"/>
              <a:defRPr/>
            </a:pPr>
            <a:r>
              <a:rPr lang="fr-CA" dirty="0" smtClean="0"/>
              <a:t>3 fois plus susceptibles d’avoir un incident grave.</a:t>
            </a:r>
            <a:endParaRPr lang="en-US" sz="2400" dirty="0" smtClean="0"/>
          </a:p>
          <a:p>
            <a:pPr lvl="1">
              <a:buFont typeface="Arial" pitchFamily="34" charset="0"/>
              <a:buChar char="–"/>
              <a:defRPr/>
            </a:pPr>
            <a:r>
              <a:rPr lang="fr-CA" dirty="0" smtClean="0"/>
              <a:t>2,5 fois plus susceptibles de s’endormir au volant.</a:t>
            </a:r>
            <a:endParaRPr lang="en-US" sz="2400" dirty="0" smtClean="0"/>
          </a:p>
          <a:p>
            <a:pPr marL="0" indent="0">
              <a:buFont typeface="Arial" pitchFamily="34" charset="0"/>
              <a:buNone/>
              <a:defRPr/>
            </a:pPr>
            <a:endParaRPr lang="en-US" dirty="0" smtClean="0"/>
          </a:p>
        </p:txBody>
      </p:sp>
      <p:pic>
        <p:nvPicPr>
          <p:cNvPr id="191491" name="Picture 2"/>
          <p:cNvPicPr>
            <a:picLocks noChangeAspect="1"/>
          </p:cNvPicPr>
          <p:nvPr>
            <p:custDataLst>
              <p:tags r:id="rId3"/>
            </p:custDataLst>
          </p:nvPr>
        </p:nvPicPr>
        <p:blipFill>
          <a:blip r:embed="rId7" cstate="print"/>
          <a:srcRect/>
          <a:stretch>
            <a:fillRect/>
          </a:stretch>
        </p:blipFill>
        <p:spPr bwMode="auto">
          <a:xfrm>
            <a:off x="5943600" y="1828800"/>
            <a:ext cx="2657475" cy="1771650"/>
          </a:xfrm>
          <a:prstGeom prst="rect">
            <a:avLst/>
          </a:prstGeom>
          <a:noFill/>
          <a:ln w="9525">
            <a:noFill/>
            <a:miter lim="800000"/>
            <a:headEnd/>
            <a:tailEnd/>
          </a:ln>
        </p:spPr>
      </p:pic>
      <p:pic>
        <p:nvPicPr>
          <p:cNvPr id="191492" name="Picture 3"/>
          <p:cNvPicPr>
            <a:picLocks noChangeAspect="1"/>
          </p:cNvPicPr>
          <p:nvPr>
            <p:custDataLst>
              <p:tags r:id="rId4"/>
            </p:custDataLst>
          </p:nvPr>
        </p:nvPicPr>
        <p:blipFill>
          <a:blip r:embed="rId8" cstate="print"/>
          <a:srcRect/>
          <a:stretch>
            <a:fillRect/>
          </a:stretch>
        </p:blipFill>
        <p:spPr bwMode="auto">
          <a:xfrm>
            <a:off x="5761038" y="3932238"/>
            <a:ext cx="3017837" cy="2011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custDataLst>
              <p:tags r:id="rId1"/>
            </p:custDataLst>
          </p:nvPr>
        </p:nvSpPr>
        <p:spPr/>
        <p:txBody>
          <a:bodyPr/>
          <a:lstStyle/>
          <a:p>
            <a:pPr>
              <a:lnSpc>
                <a:spcPts val="4575"/>
              </a:lnSpc>
            </a:pPr>
            <a:r>
              <a:rPr lang="fr-CA" sz="4000" smtClean="0"/>
              <a:t>Taux relatif d’accidents selon l’heure de la journée</a:t>
            </a:r>
            <a:endParaRPr lang="en-US" sz="4000" smtClean="0"/>
          </a:p>
        </p:txBody>
      </p:sp>
      <p:graphicFrame>
        <p:nvGraphicFramePr>
          <p:cNvPr id="5" name="Content Placeholder 3"/>
          <p:cNvGraphicFramePr>
            <a:graphicFrameLocks noGrp="1"/>
          </p:cNvGraphicFramePr>
          <p:nvPr>
            <p:ph idx="1"/>
            <p:custDataLst>
              <p:tags r:id="rId2"/>
            </p:custData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p:cNvSpPr>
            <a:spLocks noGrp="1"/>
          </p:cNvSpPr>
          <p:nvPr>
            <p:ph type="title"/>
            <p:custDataLst>
              <p:tags r:id="rId1"/>
            </p:custDataLst>
          </p:nvPr>
        </p:nvSpPr>
        <p:spPr>
          <a:xfrm>
            <a:off x="477838" y="381000"/>
            <a:ext cx="8229600" cy="1143000"/>
          </a:xfrm>
        </p:spPr>
        <p:txBody>
          <a:bodyPr/>
          <a:lstStyle/>
          <a:p>
            <a:pPr>
              <a:lnSpc>
                <a:spcPts val="4575"/>
              </a:lnSpc>
            </a:pPr>
            <a:r>
              <a:rPr lang="fr-CA" sz="3200" smtClean="0"/>
              <a:t>La fatigue peut être en cause dans les accidents en raison des deux éléments suivants :</a:t>
            </a:r>
            <a:endParaRPr lang="en-US" sz="3200" smtClean="0"/>
          </a:p>
        </p:txBody>
      </p:sp>
      <p:sp>
        <p:nvSpPr>
          <p:cNvPr id="195586" name="Content Placeholder 2"/>
          <p:cNvSpPr>
            <a:spLocks noGrp="1"/>
          </p:cNvSpPr>
          <p:nvPr>
            <p:ph idx="1"/>
            <p:custDataLst>
              <p:tags r:id="rId2"/>
            </p:custDataLst>
          </p:nvPr>
        </p:nvSpPr>
        <p:spPr>
          <a:xfrm>
            <a:off x="457200" y="1600200"/>
            <a:ext cx="8382000" cy="4525963"/>
          </a:xfrm>
        </p:spPr>
        <p:txBody>
          <a:bodyPr/>
          <a:lstStyle/>
          <a:p>
            <a:pPr marL="514350" indent="-514350">
              <a:buFont typeface="Calibri" pitchFamily="34" charset="0"/>
              <a:buAutoNum type="arabicPeriod"/>
            </a:pPr>
            <a:r>
              <a:rPr lang="fr-CA" sz="2400" smtClean="0"/>
              <a:t>Elle augmente le risque d’erreurs de conduite.</a:t>
            </a:r>
            <a:endParaRPr lang="en-US" sz="2400" smtClean="0"/>
          </a:p>
          <a:p>
            <a:pPr marL="514350" indent="-514350">
              <a:buFont typeface="Calibri" pitchFamily="34" charset="0"/>
              <a:buAutoNum type="arabicPeriod"/>
            </a:pPr>
            <a:r>
              <a:rPr lang="fr-CA" sz="2400" smtClean="0"/>
              <a:t>La personne s’endort au volant.</a:t>
            </a:r>
            <a:endParaRPr lang="en-US" sz="2400" smtClean="0"/>
          </a:p>
        </p:txBody>
      </p:sp>
      <p:pic>
        <p:nvPicPr>
          <p:cNvPr id="195587" name="Picture 2"/>
          <p:cNvPicPr>
            <a:picLocks noChangeAspect="1" noChangeArrowheads="1"/>
          </p:cNvPicPr>
          <p:nvPr>
            <p:custDataLst>
              <p:tags r:id="rId3"/>
            </p:custDataLst>
          </p:nvPr>
        </p:nvPicPr>
        <p:blipFill>
          <a:blip r:embed="rId6" cstate="print"/>
          <a:srcRect/>
          <a:stretch>
            <a:fillRect/>
          </a:stretch>
        </p:blipFill>
        <p:spPr bwMode="auto">
          <a:xfrm>
            <a:off x="511175" y="3241675"/>
            <a:ext cx="8120063" cy="2573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pPr>
              <a:defRPr/>
            </a:pPr>
            <a:r>
              <a:rPr lang="fr-CA" sz="4800" dirty="0"/>
              <a:t>Combien d’accidents de véhicules lourds sont liés à la fatigue?</a:t>
            </a:r>
            <a:endParaRPr lang="en-US" sz="4800" dirty="0"/>
          </a:p>
        </p:txBody>
      </p:sp>
      <p:sp>
        <p:nvSpPr>
          <p:cNvPr id="3" name="Content Placeholder 2"/>
          <p:cNvSpPr>
            <a:spLocks noGrp="1"/>
          </p:cNvSpPr>
          <p:nvPr>
            <p:ph idx="1"/>
            <p:custDataLst>
              <p:tags r:id="rId2"/>
            </p:custDataLst>
          </p:nvPr>
        </p:nvSpPr>
        <p:spPr/>
        <p:txBody>
          <a:bodyPr>
            <a:normAutofit fontScale="92500" lnSpcReduction="20000"/>
          </a:bodyPr>
          <a:lstStyle/>
          <a:p>
            <a:pPr marL="0" indent="0">
              <a:buFont typeface="Arial" pitchFamily="34" charset="0"/>
              <a:buNone/>
              <a:defRPr/>
            </a:pPr>
            <a:r>
              <a:rPr lang="fr-CA" u="sng" dirty="0" smtClean="0"/>
              <a:t>Étude sur les causes des accidents de véhicules lourds (Large Truck Crash Causation </a:t>
            </a:r>
            <a:r>
              <a:rPr lang="fr-CA" u="sng" dirty="0" err="1" smtClean="0"/>
              <a:t>Study</a:t>
            </a:r>
            <a:r>
              <a:rPr lang="fr-CA" u="sng" dirty="0" smtClean="0"/>
              <a:t>, ou LTCCS) :</a:t>
            </a:r>
            <a:endParaRPr lang="en-US" u="sng" dirty="0" smtClean="0"/>
          </a:p>
          <a:p>
            <a:pPr>
              <a:buFont typeface="Arial" pitchFamily="34" charset="0"/>
              <a:buChar char="•"/>
              <a:defRPr/>
            </a:pPr>
            <a:r>
              <a:rPr lang="fr-CA" dirty="0" smtClean="0"/>
              <a:t>Étude en profondeur d’environ 1 000 accidents graves impliquant un véhicule lourd.</a:t>
            </a:r>
            <a:endParaRPr lang="en-US" dirty="0" smtClean="0"/>
          </a:p>
          <a:p>
            <a:pPr>
              <a:buFont typeface="Arial" pitchFamily="34" charset="0"/>
              <a:buChar char="•"/>
              <a:defRPr/>
            </a:pPr>
            <a:r>
              <a:rPr lang="fr-CA" b="1" dirty="0" smtClean="0"/>
              <a:t>4 %</a:t>
            </a:r>
            <a:r>
              <a:rPr lang="fr-CA" dirty="0" smtClean="0"/>
              <a:t> des accidents ont été principalement causés par un conducteur qui s’est endormi au volant.</a:t>
            </a:r>
            <a:endParaRPr lang="en-US" dirty="0" smtClean="0"/>
          </a:p>
          <a:p>
            <a:pPr>
              <a:buFont typeface="Arial" pitchFamily="34" charset="0"/>
              <a:buChar char="•"/>
              <a:defRPr/>
            </a:pPr>
            <a:r>
              <a:rPr lang="fr-CA" dirty="0" smtClean="0"/>
              <a:t>Un grand nombre (</a:t>
            </a:r>
            <a:r>
              <a:rPr lang="fr-CA" b="1" dirty="0" smtClean="0"/>
              <a:t>13 %</a:t>
            </a:r>
            <a:r>
              <a:rPr lang="fr-CA" dirty="0" smtClean="0"/>
              <a:t>) impliquaient la fatigue du conducteur comme facteur connexe.</a:t>
            </a:r>
            <a:endParaRPr lang="en-US" dirty="0" smtClean="0"/>
          </a:p>
          <a:p>
            <a:pPr>
              <a:buFont typeface="Arial" pitchFamily="34" charset="0"/>
              <a:buChar char="•"/>
              <a:defRPr/>
            </a:pPr>
            <a:r>
              <a:rPr lang="fr-CA" dirty="0" smtClean="0"/>
              <a:t>La fatigue non détectée pourrait avoir été un facteur dans d’autres accidents. </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pPr>
              <a:defRPr/>
            </a:pPr>
            <a:r>
              <a:rPr lang="fr-CA" sz="4800" dirty="0" smtClean="0"/>
              <a:t>Les accidents </a:t>
            </a:r>
            <a:r>
              <a:rPr lang="fr-CA" sz="4800" dirty="0"/>
              <a:t>mortels pour le </a:t>
            </a:r>
            <a:r>
              <a:rPr lang="fr-CA" sz="4800" dirty="0" smtClean="0"/>
              <a:t>conducteur</a:t>
            </a:r>
            <a:endParaRPr lang="en-US" sz="4800" dirty="0"/>
          </a:p>
        </p:txBody>
      </p:sp>
      <p:sp>
        <p:nvSpPr>
          <p:cNvPr id="3" name="Content Placeholder 2"/>
          <p:cNvSpPr>
            <a:spLocks noGrp="1"/>
          </p:cNvSpPr>
          <p:nvPr>
            <p:ph idx="1"/>
            <p:custDataLst>
              <p:tags r:id="rId2"/>
            </p:custDataLst>
          </p:nvPr>
        </p:nvSpPr>
        <p:spPr>
          <a:xfrm>
            <a:off x="457200" y="1600200"/>
            <a:ext cx="6172200" cy="4724400"/>
          </a:xfrm>
        </p:spPr>
        <p:txBody>
          <a:bodyPr>
            <a:normAutofit fontScale="70000" lnSpcReduction="20000"/>
          </a:bodyPr>
          <a:lstStyle/>
          <a:p>
            <a:pPr marL="0" indent="0">
              <a:buFont typeface="Arial" pitchFamily="34" charset="0"/>
              <a:buNone/>
              <a:defRPr/>
            </a:pPr>
            <a:r>
              <a:rPr lang="fr-CA" dirty="0" smtClean="0"/>
              <a:t>Étude réalisée par le National Transportation </a:t>
            </a:r>
            <a:r>
              <a:rPr lang="fr-CA" dirty="0" err="1" smtClean="0"/>
              <a:t>Safety</a:t>
            </a:r>
            <a:r>
              <a:rPr lang="fr-CA" dirty="0" smtClean="0"/>
              <a:t> </a:t>
            </a:r>
            <a:r>
              <a:rPr lang="fr-CA" dirty="0" err="1" smtClean="0"/>
              <a:t>Board</a:t>
            </a:r>
            <a:r>
              <a:rPr lang="fr-CA" dirty="0" smtClean="0"/>
              <a:t> (NTSB) en 1990 et portant sur 182 accidents mortels impliquant un véhicule lourd :</a:t>
            </a:r>
            <a:endParaRPr lang="en-US" dirty="0" smtClean="0"/>
          </a:p>
          <a:p>
            <a:pPr>
              <a:buFont typeface="Arial" pitchFamily="34" charset="0"/>
              <a:buChar char="•"/>
              <a:defRPr/>
            </a:pPr>
            <a:r>
              <a:rPr lang="fr-CA" dirty="0" smtClean="0"/>
              <a:t>La plupart des accidents étaient la conséquence d’une sortie de route impliquant un seul véhicule.</a:t>
            </a:r>
            <a:endParaRPr lang="en-US" dirty="0" smtClean="0"/>
          </a:p>
          <a:p>
            <a:pPr>
              <a:buFont typeface="Arial" pitchFamily="34" charset="0"/>
              <a:buChar char="•"/>
              <a:defRPr/>
            </a:pPr>
            <a:r>
              <a:rPr lang="fr-CA" dirty="0" smtClean="0"/>
              <a:t>Une étude approfondie de ces accidents a révélé que la fatigue était un facteur déterminant dans </a:t>
            </a:r>
            <a:r>
              <a:rPr lang="fr-CA" b="1" dirty="0" smtClean="0"/>
              <a:t>31 % </a:t>
            </a:r>
            <a:r>
              <a:rPr lang="fr-CA" dirty="0" smtClean="0"/>
              <a:t>d’entre eux.</a:t>
            </a:r>
            <a:endParaRPr lang="en-US" dirty="0" smtClean="0"/>
          </a:p>
          <a:p>
            <a:pPr>
              <a:buFont typeface="Arial" pitchFamily="34" charset="0"/>
              <a:buChar char="•"/>
              <a:defRPr/>
            </a:pPr>
            <a:r>
              <a:rPr lang="fr-CA" b="1" dirty="0" smtClean="0"/>
              <a:t>La fatigue était la principale cause d’accident.</a:t>
            </a:r>
            <a:endParaRPr lang="en-US" dirty="0" smtClean="0"/>
          </a:p>
          <a:p>
            <a:pPr>
              <a:buFont typeface="Arial" pitchFamily="34" charset="0"/>
              <a:buChar char="•"/>
              <a:defRPr/>
            </a:pPr>
            <a:r>
              <a:rPr lang="fr-CA" dirty="0" smtClean="0"/>
              <a:t>Un arrêt cardiaque et d’autres problèmes de santé soudains étaient également des causes majeures de tels accidents.</a:t>
            </a:r>
            <a:endParaRPr lang="en-US" dirty="0" smtClean="0"/>
          </a:p>
          <a:p>
            <a:pPr>
              <a:buFont typeface="Arial" pitchFamily="34" charset="0"/>
              <a:buChar char="•"/>
              <a:defRPr/>
            </a:pPr>
            <a:r>
              <a:rPr lang="fr-CA" dirty="0" smtClean="0"/>
              <a:t>En 2009 aux États-Unis, plus de 400 conducteurs de véhicules lourds sont décédés dans des accidents.</a:t>
            </a:r>
            <a:endParaRPr lang="en-US" dirty="0"/>
          </a:p>
        </p:txBody>
      </p:sp>
      <p:pic>
        <p:nvPicPr>
          <p:cNvPr id="199683" name="Picture 2"/>
          <p:cNvPicPr>
            <a:picLocks noChangeAspect="1" noChangeArrowheads="1"/>
          </p:cNvPicPr>
          <p:nvPr>
            <p:custDataLst>
              <p:tags r:id="rId3"/>
            </p:custDataLst>
          </p:nvPr>
        </p:nvPicPr>
        <p:blipFill>
          <a:blip r:embed="rId6" cstate="print"/>
          <a:srcRect/>
          <a:stretch>
            <a:fillRect/>
          </a:stretch>
        </p:blipFill>
        <p:spPr bwMode="auto">
          <a:xfrm>
            <a:off x="6553200" y="2438400"/>
            <a:ext cx="1995488" cy="2989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pPr>
              <a:defRPr/>
            </a:pPr>
            <a:r>
              <a:rPr lang="fr-CA" sz="4800" dirty="0" smtClean="0"/>
              <a:t>La difficulté à évaluer les accidents liés à la fatigue</a:t>
            </a:r>
            <a:endParaRPr lang="en-US" sz="4800" dirty="0"/>
          </a:p>
        </p:txBody>
      </p:sp>
      <p:sp>
        <p:nvSpPr>
          <p:cNvPr id="201730" name="Content Placeholder 2"/>
          <p:cNvSpPr>
            <a:spLocks noGrp="1"/>
          </p:cNvSpPr>
          <p:nvPr>
            <p:ph idx="1"/>
            <p:custDataLst>
              <p:tags r:id="rId2"/>
            </p:custDataLst>
          </p:nvPr>
        </p:nvSpPr>
        <p:spPr/>
        <p:txBody>
          <a:bodyPr/>
          <a:lstStyle/>
          <a:p>
            <a:r>
              <a:rPr lang="fr-CA" sz="2600" dirty="0" smtClean="0"/>
              <a:t>Le conducteur :</a:t>
            </a:r>
            <a:endParaRPr lang="en-US" sz="2600" dirty="0" smtClean="0"/>
          </a:p>
          <a:p>
            <a:pPr lvl="1"/>
            <a:r>
              <a:rPr lang="fr-CA" sz="2600" dirty="0" smtClean="0"/>
              <a:t>peut être mort ou gravement blessé.</a:t>
            </a:r>
            <a:endParaRPr lang="en-US" sz="2600" dirty="0" smtClean="0"/>
          </a:p>
          <a:p>
            <a:pPr lvl="1"/>
            <a:r>
              <a:rPr lang="fr-CA" sz="2600" dirty="0" smtClean="0"/>
              <a:t>peut ne pas savoir ce qui s’est passé.</a:t>
            </a:r>
            <a:endParaRPr lang="en-US" sz="2600" dirty="0" smtClean="0"/>
          </a:p>
          <a:p>
            <a:pPr lvl="1"/>
            <a:r>
              <a:rPr lang="fr-CA" sz="2600" dirty="0" smtClean="0"/>
              <a:t>peut ne pas admettre s’être endormi.</a:t>
            </a:r>
            <a:endParaRPr lang="en-US" sz="2600" dirty="0" smtClean="0"/>
          </a:p>
          <a:p>
            <a:r>
              <a:rPr lang="fr-CA" sz="2600" dirty="0" smtClean="0"/>
              <a:t>La fatigue contribue à des accidents de manière plus subtile.</a:t>
            </a:r>
            <a:endParaRPr lang="en-US" sz="2600" dirty="0" smtClean="0"/>
          </a:p>
          <a:p>
            <a:r>
              <a:rPr lang="fr-CA" sz="2600" dirty="0" smtClean="0"/>
              <a:t>La fatigue, la distraction et d’autres causes peuvent être confondues.</a:t>
            </a:r>
            <a:endParaRPr lang="en-US" sz="2600" dirty="0" smtClean="0"/>
          </a:p>
          <a:p>
            <a:r>
              <a:rPr lang="fr-CA" sz="2600" dirty="0" smtClean="0"/>
              <a:t>Ainsi, plusieurs facteurs affectent les statistiques sur les accidents liés à la fatigue.</a:t>
            </a:r>
            <a:endParaRPr lang="en-US" sz="2600" dirty="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5" name="Rectangle 4"/>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3777" name="Title 4"/>
          <p:cNvSpPr>
            <a:spLocks noGrp="1"/>
          </p:cNvSpPr>
          <p:nvPr>
            <p:ph type="ctrTitle"/>
            <p:custDataLst>
              <p:tags r:id="rId1"/>
            </p:custDataLst>
          </p:nvPr>
        </p:nvSpPr>
        <p:spPr>
          <a:solidFill>
            <a:srgbClr val="C00000">
              <a:alpha val="59999"/>
            </a:srgbClr>
          </a:solidFill>
          <a:ln w="9525" cmpd="sng"/>
        </p:spPr>
        <p:txBody>
          <a:bodyPr/>
          <a:lstStyle/>
          <a:p>
            <a:r>
              <a:rPr lang="fr-CA" dirty="0" smtClean="0"/>
              <a:t>Leçon 2 du module 3 : Le sommeil et les autres facteurs affectant la vigilance</a:t>
            </a:r>
            <a:endParaRPr lang="en-US" dirty="0" smtClean="0"/>
          </a:p>
        </p:txBody>
      </p:sp>
    </p:spTree>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pPr>
              <a:defRPr/>
            </a:pPr>
            <a:r>
              <a:rPr lang="en-US" sz="4000" i="1" dirty="0" smtClean="0">
                <a:solidFill>
                  <a:srgbClr val="002060"/>
                </a:solidFill>
              </a:rPr>
              <a:t/>
            </a:r>
            <a:br>
              <a:rPr lang="en-US" sz="4000" i="1" dirty="0" smtClean="0">
                <a:solidFill>
                  <a:srgbClr val="002060"/>
                </a:solidFill>
              </a:rPr>
            </a:br>
            <a:r>
              <a:rPr lang="fr-CA" sz="4800" dirty="0"/>
              <a:t>Qu’est-ce que le </a:t>
            </a:r>
            <a:r>
              <a:rPr lang="fr-CA" sz="4800" dirty="0" smtClean="0"/>
              <a:t>sommeil?</a:t>
            </a:r>
            <a:r>
              <a:rPr lang="en-US" dirty="0" smtClean="0"/>
              <a:t/>
            </a:r>
            <a:br>
              <a:rPr lang="en-US" dirty="0" smtClean="0"/>
            </a:br>
            <a:endParaRPr lang="en-US" dirty="0"/>
          </a:p>
        </p:txBody>
      </p:sp>
      <p:sp>
        <p:nvSpPr>
          <p:cNvPr id="116739" name="Content Placeholder 2"/>
          <p:cNvSpPr>
            <a:spLocks noGrp="1"/>
          </p:cNvSpPr>
          <p:nvPr>
            <p:ph idx="1"/>
            <p:custDataLst>
              <p:tags r:id="rId2"/>
            </p:custDataLst>
          </p:nvPr>
        </p:nvSpPr>
        <p:spPr/>
        <p:txBody>
          <a:bodyPr/>
          <a:lstStyle/>
          <a:p>
            <a:pPr marL="0" indent="0">
              <a:buFont typeface="Arial" pitchFamily="34" charset="0"/>
              <a:buNone/>
              <a:defRPr/>
            </a:pPr>
            <a:r>
              <a:rPr lang="fr-CA" u="sng" dirty="0" smtClean="0"/>
              <a:t>Sujets :</a:t>
            </a:r>
            <a:endParaRPr lang="en-US" dirty="0" smtClean="0"/>
          </a:p>
          <a:p>
            <a:pPr>
              <a:buFont typeface="Arial" pitchFamily="34" charset="0"/>
              <a:buChar char="•"/>
              <a:defRPr/>
            </a:pPr>
            <a:r>
              <a:rPr lang="fr-CA" dirty="0" smtClean="0"/>
              <a:t>Les caractéristiques principales du sommeil</a:t>
            </a:r>
            <a:endParaRPr lang="en-US" dirty="0" smtClean="0"/>
          </a:p>
          <a:p>
            <a:pPr>
              <a:buFont typeface="Arial" pitchFamily="34" charset="0"/>
              <a:buChar char="•"/>
              <a:defRPr/>
            </a:pPr>
            <a:r>
              <a:rPr lang="fr-CA" dirty="0" smtClean="0"/>
              <a:t>Les types de sommeil et les stades du sommeil</a:t>
            </a:r>
            <a:endParaRPr lang="en-US" dirty="0" smtClean="0"/>
          </a:p>
          <a:p>
            <a:pPr>
              <a:buFont typeface="Arial" pitchFamily="34" charset="0"/>
              <a:buChar char="•"/>
              <a:defRPr/>
            </a:pPr>
            <a:r>
              <a:rPr lang="fr-CA" dirty="0" smtClean="0"/>
              <a:t>L’inertie du sommeil</a:t>
            </a:r>
            <a:endParaRPr lang="en-US" dirty="0" smtClean="0"/>
          </a:p>
          <a:p>
            <a:pPr>
              <a:buFont typeface="Arial" pitchFamily="34" charset="0"/>
              <a:buChar char="•"/>
              <a:defRPr/>
            </a:pPr>
            <a:r>
              <a:rPr lang="fr-CA" dirty="0" smtClean="0"/>
              <a:t>Le rapport entre l’âge et le sommeil</a:t>
            </a:r>
            <a:endParaRPr lang="en-US" dirty="0" smtClean="0"/>
          </a:p>
          <a:p>
            <a:pPr>
              <a:buFont typeface="Arial" pitchFamily="34" charset="0"/>
              <a:buChar char="•"/>
              <a:defRPr/>
            </a:pPr>
            <a:r>
              <a:rPr lang="fr-CA" dirty="0" smtClean="0"/>
              <a:t>Les facteurs affectant la qualité du sommeil</a:t>
            </a:r>
            <a:endParaRPr lang="en-US" dirty="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custDataLst>
              <p:tags r:id="rId1"/>
            </p:custDataLst>
          </p:nvPr>
        </p:nvSpPr>
        <p:spPr/>
        <p:txBody>
          <a:bodyPr/>
          <a:lstStyle/>
          <a:p>
            <a:pPr>
              <a:lnSpc>
                <a:spcPts val="4575"/>
              </a:lnSpc>
            </a:pPr>
            <a:r>
              <a:rPr lang="fr-CA" smtClean="0"/>
              <a:t>Caractéristiques clés du sommeil</a:t>
            </a:r>
            <a:endParaRPr lang="en-US" smtClean="0"/>
          </a:p>
        </p:txBody>
      </p:sp>
      <p:sp>
        <p:nvSpPr>
          <p:cNvPr id="3" name="Content Placeholder 2"/>
          <p:cNvSpPr>
            <a:spLocks noGrp="1"/>
          </p:cNvSpPr>
          <p:nvPr>
            <p:ph idx="1"/>
            <p:custDataLst>
              <p:tags r:id="rId2"/>
            </p:custDataLst>
          </p:nvPr>
        </p:nvSpPr>
        <p:spPr>
          <a:xfrm>
            <a:off x="457200" y="1600200"/>
            <a:ext cx="6096000" cy="4525963"/>
          </a:xfrm>
        </p:spPr>
        <p:txBody>
          <a:bodyPr>
            <a:normAutofit fontScale="92500" lnSpcReduction="10000"/>
          </a:bodyPr>
          <a:lstStyle/>
          <a:p>
            <a:pPr>
              <a:buFont typeface="Arial" pitchFamily="34" charset="0"/>
              <a:buChar char="•"/>
              <a:defRPr/>
            </a:pPr>
            <a:r>
              <a:rPr lang="fr-CA" dirty="0" smtClean="0"/>
              <a:t>Le sommeil est nécessaire pour performer et se sentir bien, mais personne ne sait </a:t>
            </a:r>
            <a:r>
              <a:rPr lang="fr-CA" i="1" dirty="0" smtClean="0"/>
              <a:t>exactement</a:t>
            </a:r>
            <a:r>
              <a:rPr lang="fr-CA" dirty="0" smtClean="0"/>
              <a:t> comment ou pourquoi!</a:t>
            </a:r>
            <a:endParaRPr lang="en-US" dirty="0" smtClean="0"/>
          </a:p>
          <a:p>
            <a:pPr>
              <a:buFont typeface="Arial" pitchFamily="34" charset="0"/>
              <a:buChar char="•"/>
              <a:defRPr/>
            </a:pPr>
            <a:r>
              <a:rPr lang="fr-CA" dirty="0" smtClean="0"/>
              <a:t>Les cellules du cerveau se développent et des connexions sont établies pendant le sommeil.</a:t>
            </a:r>
            <a:endParaRPr lang="en-US" dirty="0" smtClean="0"/>
          </a:p>
          <a:p>
            <a:pPr>
              <a:buFont typeface="Arial" pitchFamily="34" charset="0"/>
              <a:buChar char="•"/>
              <a:defRPr/>
            </a:pPr>
            <a:r>
              <a:rPr lang="fr-CA" dirty="0" smtClean="0"/>
              <a:t>Le sommeil est différent du repos.</a:t>
            </a:r>
            <a:endParaRPr lang="en-US" dirty="0" smtClean="0"/>
          </a:p>
          <a:p>
            <a:pPr>
              <a:buFont typeface="Arial" pitchFamily="34" charset="0"/>
              <a:buChar char="•"/>
              <a:defRPr/>
            </a:pPr>
            <a:r>
              <a:rPr lang="fr-CA" dirty="0" smtClean="0"/>
              <a:t>Le sommeil est complexe : le cerveau ne fait pas que se reposer.</a:t>
            </a:r>
            <a:endParaRPr lang="en-US" dirty="0"/>
          </a:p>
        </p:txBody>
      </p:sp>
      <p:pic>
        <p:nvPicPr>
          <p:cNvPr id="207875" name="Picture 2"/>
          <p:cNvPicPr>
            <a:picLocks noChangeAspect="1" noChangeArrowheads="1"/>
          </p:cNvPicPr>
          <p:nvPr>
            <p:custDataLst>
              <p:tags r:id="rId3"/>
            </p:custDataLst>
          </p:nvPr>
        </p:nvPicPr>
        <p:blipFill>
          <a:blip r:embed="rId6" cstate="print"/>
          <a:srcRect/>
          <a:stretch>
            <a:fillRect/>
          </a:stretch>
        </p:blipFill>
        <p:spPr bwMode="auto">
          <a:xfrm>
            <a:off x="6629400" y="2035175"/>
            <a:ext cx="2286000" cy="3427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itle 1"/>
          <p:cNvSpPr>
            <a:spLocks noGrp="1"/>
          </p:cNvSpPr>
          <p:nvPr>
            <p:ph type="title"/>
            <p:custDataLst>
              <p:tags r:id="rId1"/>
            </p:custDataLst>
          </p:nvPr>
        </p:nvSpPr>
        <p:spPr/>
        <p:txBody>
          <a:bodyPr/>
          <a:lstStyle/>
          <a:p>
            <a:pPr>
              <a:lnSpc>
                <a:spcPts val="4575"/>
              </a:lnSpc>
            </a:pPr>
            <a:r>
              <a:rPr lang="fr-CA" sz="5400" smtClean="0"/>
              <a:t>Deux types de sommeil</a:t>
            </a:r>
            <a:endParaRPr lang="en-US" sz="5400" smtClean="0"/>
          </a:p>
        </p:txBody>
      </p:sp>
      <p:sp>
        <p:nvSpPr>
          <p:cNvPr id="3" name="Content Placeholder 2"/>
          <p:cNvSpPr>
            <a:spLocks noGrp="1"/>
          </p:cNvSpPr>
          <p:nvPr>
            <p:ph idx="1"/>
            <p:custDataLst>
              <p:tags r:id="rId2"/>
            </p:custDataLst>
          </p:nvPr>
        </p:nvSpPr>
        <p:spPr>
          <a:xfrm>
            <a:off x="457200" y="1600200"/>
            <a:ext cx="8229600" cy="4800600"/>
          </a:xfrm>
        </p:spPr>
        <p:txBody>
          <a:bodyPr>
            <a:normAutofit fontScale="85000" lnSpcReduction="10000"/>
          </a:bodyPr>
          <a:lstStyle/>
          <a:p>
            <a:pPr>
              <a:buFont typeface="Arial" pitchFamily="34" charset="0"/>
              <a:buChar char="•"/>
              <a:defRPr/>
            </a:pPr>
            <a:r>
              <a:rPr lang="fr-CA" dirty="0" smtClean="0"/>
              <a:t>Sommeil lent (sans mouvements oculaires rapides) :</a:t>
            </a:r>
            <a:endParaRPr lang="en-US" sz="2800" dirty="0" smtClean="0"/>
          </a:p>
          <a:p>
            <a:pPr lvl="1">
              <a:buFont typeface="Arial" pitchFamily="34" charset="0"/>
              <a:buChar char="–"/>
              <a:defRPr/>
            </a:pPr>
            <a:r>
              <a:rPr lang="fr-CA" dirty="0" smtClean="0"/>
              <a:t>L’activité du cerveau est réduite, mais elle fluctue.</a:t>
            </a:r>
            <a:endParaRPr lang="en-US" sz="2400" dirty="0" smtClean="0"/>
          </a:p>
          <a:p>
            <a:pPr lvl="1">
              <a:buFont typeface="Arial" pitchFamily="34" charset="0"/>
              <a:buChar char="–"/>
              <a:defRPr/>
            </a:pPr>
            <a:r>
              <a:rPr lang="fr-CA" dirty="0" smtClean="0"/>
              <a:t>Il se compose de 4 stades de sommeil de profondeur différente et qui se répètent (4 à 5 cycles d’une durée approximative de 90 minutes pendant une nuit de sommeil). </a:t>
            </a:r>
            <a:endParaRPr lang="en-US" sz="2400" dirty="0" smtClean="0"/>
          </a:p>
          <a:p>
            <a:pPr>
              <a:buFont typeface="Arial" pitchFamily="34" charset="0"/>
              <a:buChar char="•"/>
              <a:defRPr/>
            </a:pPr>
            <a:r>
              <a:rPr lang="fr-CA" dirty="0" smtClean="0"/>
              <a:t>Sommeil paradoxal (avec mouvements               oculaires rapides) : </a:t>
            </a:r>
            <a:endParaRPr lang="en-US" sz="2800" dirty="0" smtClean="0"/>
          </a:p>
          <a:p>
            <a:pPr lvl="1">
              <a:buFont typeface="Arial" pitchFamily="34" charset="0"/>
              <a:buChar char="–"/>
              <a:defRPr/>
            </a:pPr>
            <a:r>
              <a:rPr lang="fr-CA" dirty="0" smtClean="0"/>
              <a:t>Le cerveau est actif.</a:t>
            </a:r>
            <a:endParaRPr lang="en-US" sz="2400" dirty="0" smtClean="0"/>
          </a:p>
          <a:p>
            <a:pPr lvl="1">
              <a:buFont typeface="Arial" pitchFamily="34" charset="0"/>
              <a:buChar char="–"/>
              <a:defRPr/>
            </a:pPr>
            <a:r>
              <a:rPr lang="fr-CA" dirty="0" smtClean="0"/>
              <a:t>On constate des mouvements oculaires                rapides.</a:t>
            </a:r>
            <a:endParaRPr lang="en-US" sz="2400" dirty="0" smtClean="0"/>
          </a:p>
          <a:p>
            <a:pPr lvl="1">
              <a:buFont typeface="Arial" pitchFamily="34" charset="0"/>
              <a:buChar char="–"/>
              <a:defRPr/>
            </a:pPr>
            <a:r>
              <a:rPr lang="fr-CA" dirty="0" smtClean="0"/>
              <a:t>Le sujet rêve.</a:t>
            </a:r>
            <a:endParaRPr lang="en-US" sz="2400" dirty="0" smtClean="0"/>
          </a:p>
          <a:p>
            <a:pPr lvl="1">
              <a:buFont typeface="Arial" pitchFamily="34" charset="0"/>
              <a:buChar char="–"/>
              <a:defRPr/>
            </a:pPr>
            <a:r>
              <a:rPr lang="fr-CA" dirty="0" smtClean="0"/>
              <a:t>Il y a perte de tonus musculaire (paralysie). </a:t>
            </a:r>
            <a:endParaRPr lang="en-US" dirty="0"/>
          </a:p>
        </p:txBody>
      </p:sp>
      <p:pic>
        <p:nvPicPr>
          <p:cNvPr id="209923" name="Picture 2"/>
          <p:cNvPicPr>
            <a:picLocks noChangeAspect="1" noChangeArrowheads="1"/>
          </p:cNvPicPr>
          <p:nvPr>
            <p:custDataLst>
              <p:tags r:id="rId3"/>
            </p:custDataLst>
          </p:nvPr>
        </p:nvPicPr>
        <p:blipFill>
          <a:blip r:embed="rId6" cstate="print"/>
          <a:srcRect l="13000" t="2000" r="19000" b="6000"/>
          <a:stretch>
            <a:fillRect/>
          </a:stretch>
        </p:blipFill>
        <p:spPr bwMode="auto">
          <a:xfrm>
            <a:off x="6911975" y="3962400"/>
            <a:ext cx="210185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6082" name="Title 5"/>
          <p:cNvSpPr>
            <a:spLocks noGrp="1"/>
          </p:cNvSpPr>
          <p:nvPr>
            <p:ph type="title"/>
            <p:custDataLst>
              <p:tags r:id="rId1"/>
            </p:custDataLst>
          </p:nvPr>
        </p:nvSpPr>
        <p:spPr/>
        <p:txBody>
          <a:bodyPr/>
          <a:lstStyle/>
          <a:p>
            <a:pPr eaLnBrk="1" hangingPunct="1">
              <a:lnSpc>
                <a:spcPts val="4575"/>
              </a:lnSpc>
            </a:pPr>
            <a:r>
              <a:rPr lang="fr-CA" dirty="0" smtClean="0"/>
              <a:t>Les 10 modules du PNAGF</a:t>
            </a:r>
            <a:endParaRPr lang="en-US" dirty="0" smtClean="0"/>
          </a:p>
        </p:txBody>
      </p:sp>
      <p:graphicFrame>
        <p:nvGraphicFramePr>
          <p:cNvPr id="6" name="Content Placeholder 5"/>
          <p:cNvGraphicFramePr>
            <a:graphicFrameLocks noGrp="1"/>
          </p:cNvGraphicFramePr>
          <p:nvPr>
            <p:ph idx="1"/>
            <p:custDataLst>
              <p:tags r:id="rId2"/>
            </p:custDataLst>
          </p:nvPr>
        </p:nvGraphicFramePr>
        <p:xfrm>
          <a:off x="533400" y="1447800"/>
          <a:ext cx="8095587" cy="5200920"/>
        </p:xfrm>
        <a:graphic>
          <a:graphicData uri="http://schemas.openxmlformats.org/drawingml/2006/table">
            <a:tbl>
              <a:tblPr firstRow="1" bandRow="1">
                <a:tableStyleId>{5C22544A-7EE6-4342-B048-85BDC9FD1C3A}</a:tableStyleId>
              </a:tblPr>
              <a:tblGrid>
                <a:gridCol w="993206"/>
                <a:gridCol w="2669594"/>
                <a:gridCol w="2829679"/>
                <a:gridCol w="1603108"/>
              </a:tblGrid>
              <a:tr h="243379">
                <a:tc>
                  <a:txBody>
                    <a:bodyPr/>
                    <a:lstStyle/>
                    <a:p>
                      <a:pPr marL="0" marR="0">
                        <a:lnSpc>
                          <a:spcPct val="115000"/>
                        </a:lnSpc>
                        <a:spcBef>
                          <a:spcPts val="0"/>
                        </a:spcBef>
                        <a:spcAft>
                          <a:spcPts val="0"/>
                        </a:spcAft>
                      </a:pPr>
                      <a:r>
                        <a:rPr lang="fr-CA" sz="1200" dirty="0">
                          <a:effectLst/>
                        </a:rPr>
                        <a:t>Module</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a:effectLst/>
                        </a:rPr>
                        <a:t>Titre</a:t>
                      </a:r>
                      <a:endParaRPr lang="en-US" sz="120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smtClean="0">
                          <a:effectLst/>
                        </a:rPr>
                        <a:t>Groupe visé</a:t>
                      </a:r>
                      <a:r>
                        <a:rPr lang="fr-CA" sz="1200" baseline="0" dirty="0" smtClean="0">
                          <a:effectLst/>
                        </a:rPr>
                        <a:t> </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a:effectLst/>
                        </a:rPr>
                        <a:t>Durée prévue</a:t>
                      </a:r>
                      <a:endParaRPr lang="en-US" sz="1200">
                        <a:effectLst/>
                        <a:latin typeface="Calibri"/>
                        <a:ea typeface="Calibri"/>
                        <a:cs typeface="Times New Roman"/>
                      </a:endParaRPr>
                    </a:p>
                  </a:txBody>
                  <a:tcPr marL="89314" marR="89314" marT="44657" marB="44657" anchor="ctr"/>
                </a:tc>
              </a:tr>
              <a:tr h="397445">
                <a:tc>
                  <a:txBody>
                    <a:bodyPr/>
                    <a:lstStyle/>
                    <a:p>
                      <a:pPr marL="0" marR="0">
                        <a:lnSpc>
                          <a:spcPct val="115000"/>
                        </a:lnSpc>
                        <a:spcBef>
                          <a:spcPts val="0"/>
                        </a:spcBef>
                        <a:spcAft>
                          <a:spcPts val="0"/>
                        </a:spcAft>
                      </a:pPr>
                      <a:r>
                        <a:rPr lang="fr-CA" sz="1200" dirty="0">
                          <a:effectLst/>
                        </a:rPr>
                        <a:t>1</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a:effectLst/>
                        </a:rPr>
                        <a:t>Introduction et aperçu du </a:t>
                      </a:r>
                      <a:r>
                        <a:rPr lang="fr-CA" sz="1200" dirty="0" smtClean="0">
                          <a:effectLst/>
                        </a:rPr>
                        <a:t>PGF</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smtClean="0">
                          <a:effectLst/>
                        </a:rPr>
                        <a:t>Dirigeants et </a:t>
                      </a:r>
                      <a:r>
                        <a:rPr lang="fr-CA" sz="1200" dirty="0">
                          <a:effectLst/>
                        </a:rPr>
                        <a:t>gestionnaires des </a:t>
                      </a:r>
                      <a:r>
                        <a:rPr lang="fr-CA" sz="1200" dirty="0" smtClean="0">
                          <a:effectLst/>
                        </a:rPr>
                        <a:t>entreprises de transport routier</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a:effectLst/>
                        </a:rPr>
                        <a:t>45 minutes</a:t>
                      </a:r>
                      <a:endParaRPr lang="en-US" sz="1200">
                        <a:effectLst/>
                        <a:latin typeface="Calibri"/>
                        <a:ea typeface="Calibri"/>
                        <a:cs typeface="Times New Roman"/>
                      </a:endParaRPr>
                    </a:p>
                  </a:txBody>
                  <a:tcPr marL="89314" marR="89314" marT="44657" marB="44657" anchor="ctr"/>
                </a:tc>
              </a:tr>
              <a:tr h="397445">
                <a:tc>
                  <a:txBody>
                    <a:bodyPr/>
                    <a:lstStyle/>
                    <a:p>
                      <a:pPr marL="0" marR="0">
                        <a:lnSpc>
                          <a:spcPct val="115000"/>
                        </a:lnSpc>
                        <a:spcBef>
                          <a:spcPts val="0"/>
                        </a:spcBef>
                        <a:spcAft>
                          <a:spcPts val="0"/>
                        </a:spcAft>
                      </a:pPr>
                      <a:r>
                        <a:rPr lang="fr-CA" sz="1200" dirty="0">
                          <a:effectLst/>
                        </a:rPr>
                        <a:t>2</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a:effectLst/>
                        </a:rPr>
                        <a:t>Culture de </a:t>
                      </a:r>
                      <a:r>
                        <a:rPr lang="fr-CA" sz="1200" dirty="0" smtClean="0">
                          <a:effectLst/>
                        </a:rPr>
                        <a:t>la sécurité </a:t>
                      </a:r>
                      <a:r>
                        <a:rPr lang="fr-CA" sz="1200" dirty="0">
                          <a:effectLst/>
                        </a:rPr>
                        <a:t>et pratiques de gestion</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smtClean="0">
                          <a:effectLst/>
                        </a:rPr>
                        <a:t>Dirigeants et </a:t>
                      </a:r>
                      <a:r>
                        <a:rPr lang="fr-CA" sz="1200" dirty="0">
                          <a:effectLst/>
                        </a:rPr>
                        <a:t>gestionnaires des </a:t>
                      </a:r>
                      <a:r>
                        <a:rPr lang="fr-CA" sz="1200" dirty="0" smtClean="0">
                          <a:effectLst/>
                        </a:rPr>
                        <a:t> entreprises de transport routier</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a:effectLst/>
                        </a:rPr>
                        <a:t>1,5 heure</a:t>
                      </a:r>
                      <a:endParaRPr lang="en-US" sz="1200">
                        <a:effectLst/>
                        <a:latin typeface="Calibri"/>
                        <a:ea typeface="Calibri"/>
                        <a:cs typeface="Times New Roman"/>
                      </a:endParaRPr>
                    </a:p>
                  </a:txBody>
                  <a:tcPr marL="89314" marR="89314" marT="44657" marB="44657" anchor="ctr"/>
                </a:tc>
              </a:tr>
              <a:tr h="243379">
                <a:tc>
                  <a:txBody>
                    <a:bodyPr/>
                    <a:lstStyle/>
                    <a:p>
                      <a:pPr marL="0" marR="0">
                        <a:lnSpc>
                          <a:spcPct val="115000"/>
                        </a:lnSpc>
                        <a:spcBef>
                          <a:spcPts val="0"/>
                        </a:spcBef>
                        <a:spcAft>
                          <a:spcPts val="0"/>
                        </a:spcAft>
                      </a:pPr>
                      <a:r>
                        <a:rPr lang="fr-CA" sz="1200" dirty="0">
                          <a:solidFill>
                            <a:srgbClr val="FF0000"/>
                          </a:solidFill>
                          <a:effectLst/>
                        </a:rPr>
                        <a:t>3</a:t>
                      </a:r>
                      <a:endParaRPr lang="en-US" sz="1200" dirty="0">
                        <a:solidFill>
                          <a:srgbClr val="FF0000"/>
                        </a:solidFill>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a:solidFill>
                            <a:srgbClr val="FF0000"/>
                          </a:solidFill>
                          <a:effectLst/>
                        </a:rPr>
                        <a:t>Formation du conducteur </a:t>
                      </a:r>
                      <a:endParaRPr lang="en-US" sz="1200" dirty="0">
                        <a:solidFill>
                          <a:srgbClr val="FF0000"/>
                        </a:solidFill>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a:solidFill>
                            <a:srgbClr val="FF0000"/>
                          </a:solidFill>
                          <a:effectLst/>
                        </a:rPr>
                        <a:t>Conducteurs </a:t>
                      </a:r>
                      <a:endParaRPr lang="en-US" sz="1200">
                        <a:solidFill>
                          <a:srgbClr val="FF0000"/>
                        </a:solidFill>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a:solidFill>
                            <a:srgbClr val="FF0000"/>
                          </a:solidFill>
                          <a:effectLst/>
                        </a:rPr>
                        <a:t>3 heures</a:t>
                      </a:r>
                      <a:endParaRPr lang="en-US" sz="1200">
                        <a:solidFill>
                          <a:srgbClr val="FF0000"/>
                        </a:solidFill>
                        <a:effectLst/>
                        <a:latin typeface="Calibri"/>
                        <a:ea typeface="Calibri"/>
                        <a:cs typeface="Times New Roman"/>
                      </a:endParaRPr>
                    </a:p>
                  </a:txBody>
                  <a:tcPr marL="89314" marR="89314" marT="44657" marB="44657" anchor="ctr"/>
                </a:tc>
              </a:tr>
              <a:tr h="397445">
                <a:tc>
                  <a:txBody>
                    <a:bodyPr/>
                    <a:lstStyle/>
                    <a:p>
                      <a:pPr marL="0" marR="0">
                        <a:lnSpc>
                          <a:spcPct val="115000"/>
                        </a:lnSpc>
                        <a:spcBef>
                          <a:spcPts val="0"/>
                        </a:spcBef>
                        <a:spcAft>
                          <a:spcPts val="0"/>
                        </a:spcAft>
                      </a:pPr>
                      <a:r>
                        <a:rPr lang="fr-CA" sz="1200">
                          <a:solidFill>
                            <a:srgbClr val="FF0000"/>
                          </a:solidFill>
                          <a:effectLst/>
                        </a:rPr>
                        <a:t>4</a:t>
                      </a:r>
                      <a:endParaRPr lang="en-US" sz="1200">
                        <a:solidFill>
                          <a:srgbClr val="FF0000"/>
                        </a:solidFill>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smtClean="0">
                          <a:solidFill>
                            <a:srgbClr val="FF0000"/>
                          </a:solidFill>
                          <a:effectLst/>
                        </a:rPr>
                        <a:t>Formation de </a:t>
                      </a:r>
                      <a:r>
                        <a:rPr lang="fr-CA" sz="1200" dirty="0">
                          <a:solidFill>
                            <a:srgbClr val="FF0000"/>
                          </a:solidFill>
                          <a:effectLst/>
                        </a:rPr>
                        <a:t>la famille des conducteurs</a:t>
                      </a:r>
                      <a:endParaRPr lang="en-US" sz="1200" dirty="0">
                        <a:solidFill>
                          <a:srgbClr val="FF0000"/>
                        </a:solidFill>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a:solidFill>
                            <a:srgbClr val="FF0000"/>
                          </a:solidFill>
                          <a:effectLst/>
                        </a:rPr>
                        <a:t>Conjoints et </a:t>
                      </a:r>
                      <a:r>
                        <a:rPr lang="fr-CA" sz="1200" dirty="0" smtClean="0">
                          <a:solidFill>
                            <a:srgbClr val="FF0000"/>
                          </a:solidFill>
                          <a:effectLst/>
                        </a:rPr>
                        <a:t>familles </a:t>
                      </a:r>
                      <a:r>
                        <a:rPr lang="fr-CA" sz="1200" dirty="0">
                          <a:solidFill>
                            <a:srgbClr val="FF0000"/>
                          </a:solidFill>
                          <a:effectLst/>
                        </a:rPr>
                        <a:t>des conducteurs</a:t>
                      </a:r>
                      <a:endParaRPr lang="en-US" sz="1200" dirty="0">
                        <a:solidFill>
                          <a:srgbClr val="FF0000"/>
                        </a:solidFill>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a:solidFill>
                            <a:srgbClr val="FF0000"/>
                          </a:solidFill>
                          <a:effectLst/>
                        </a:rPr>
                        <a:t>45 minutes</a:t>
                      </a:r>
                      <a:endParaRPr lang="en-US" sz="1200" dirty="0">
                        <a:solidFill>
                          <a:srgbClr val="FF0000"/>
                        </a:solidFill>
                        <a:effectLst/>
                        <a:latin typeface="Calibri"/>
                        <a:ea typeface="Calibri"/>
                        <a:cs typeface="Times New Roman"/>
                      </a:endParaRPr>
                    </a:p>
                  </a:txBody>
                  <a:tcPr marL="89314" marR="89314" marT="44657" marB="44657" anchor="ctr"/>
                </a:tc>
              </a:tr>
              <a:tr h="551511">
                <a:tc>
                  <a:txBody>
                    <a:bodyPr/>
                    <a:lstStyle/>
                    <a:p>
                      <a:pPr marL="0" marR="0">
                        <a:lnSpc>
                          <a:spcPct val="115000"/>
                        </a:lnSpc>
                        <a:spcBef>
                          <a:spcPts val="0"/>
                        </a:spcBef>
                        <a:spcAft>
                          <a:spcPts val="0"/>
                        </a:spcAft>
                      </a:pPr>
                      <a:r>
                        <a:rPr lang="fr-CA" sz="1200" dirty="0">
                          <a:effectLst/>
                        </a:rPr>
                        <a:t>5</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smtClean="0">
                          <a:effectLst/>
                        </a:rPr>
                        <a:t>Formation</a:t>
                      </a:r>
                      <a:r>
                        <a:rPr lang="fr-CA" sz="1200" baseline="0" dirty="0" smtClean="0">
                          <a:effectLst/>
                        </a:rPr>
                        <a:t> du formateur</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smtClean="0">
                          <a:effectLst/>
                        </a:rPr>
                        <a:t>Responsables de la</a:t>
                      </a:r>
                      <a:r>
                        <a:rPr lang="fr-CA" sz="1200" baseline="0" dirty="0" smtClean="0">
                          <a:effectLst/>
                        </a:rPr>
                        <a:t> </a:t>
                      </a:r>
                      <a:r>
                        <a:rPr lang="fr-CA" sz="1200" dirty="0" smtClean="0">
                          <a:effectLst/>
                        </a:rPr>
                        <a:t>sécurité </a:t>
                      </a:r>
                      <a:r>
                        <a:rPr lang="fr-CA" sz="1200" dirty="0">
                          <a:effectLst/>
                        </a:rPr>
                        <a:t>des transporteurs et autres </a:t>
                      </a:r>
                      <a:r>
                        <a:rPr lang="fr-CA" sz="1200" dirty="0" smtClean="0">
                          <a:effectLst/>
                        </a:rPr>
                        <a:t>formateurs</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a:effectLst/>
                        </a:rPr>
                        <a:t>3,5 heures</a:t>
                      </a:r>
                      <a:endParaRPr lang="en-US" sz="1200" dirty="0">
                        <a:effectLst/>
                        <a:latin typeface="Calibri"/>
                        <a:ea typeface="Calibri"/>
                        <a:cs typeface="Times New Roman"/>
                      </a:endParaRPr>
                    </a:p>
                  </a:txBody>
                  <a:tcPr marL="89314" marR="89314" marT="44657" marB="44657" anchor="ctr"/>
                </a:tc>
              </a:tr>
              <a:tr h="397445">
                <a:tc>
                  <a:txBody>
                    <a:bodyPr/>
                    <a:lstStyle/>
                    <a:p>
                      <a:pPr marL="0" marR="0">
                        <a:lnSpc>
                          <a:spcPct val="115000"/>
                        </a:lnSpc>
                        <a:spcBef>
                          <a:spcPts val="0"/>
                        </a:spcBef>
                        <a:spcAft>
                          <a:spcPts val="0"/>
                        </a:spcAft>
                      </a:pPr>
                      <a:r>
                        <a:rPr lang="fr-CA" sz="1200">
                          <a:effectLst/>
                        </a:rPr>
                        <a:t>6</a:t>
                      </a:r>
                      <a:endParaRPr lang="en-US" sz="120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smtClean="0">
                          <a:effectLst/>
                        </a:rPr>
                        <a:t>Formation</a:t>
                      </a:r>
                      <a:r>
                        <a:rPr lang="fr-CA" sz="1200" baseline="0" dirty="0" smtClean="0">
                          <a:effectLst/>
                        </a:rPr>
                        <a:t> pour les e</a:t>
                      </a:r>
                      <a:r>
                        <a:rPr lang="fr-CA" sz="1200" dirty="0" smtClean="0">
                          <a:effectLst/>
                        </a:rPr>
                        <a:t>xpéditeurs et les réceptionnaires</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a:effectLst/>
                        </a:rPr>
                        <a:t>Expéditeurs et réceptionnaires</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a:effectLst/>
                        </a:rPr>
                        <a:t>30 minutes</a:t>
                      </a:r>
                      <a:endParaRPr lang="en-US" sz="1200">
                        <a:effectLst/>
                        <a:latin typeface="Calibri"/>
                        <a:ea typeface="Calibri"/>
                        <a:cs typeface="Times New Roman"/>
                      </a:endParaRPr>
                    </a:p>
                  </a:txBody>
                  <a:tcPr marL="89314" marR="89314" marT="44657" marB="44657" anchor="ctr"/>
                </a:tc>
              </a:tr>
              <a:tr h="551511">
                <a:tc>
                  <a:txBody>
                    <a:bodyPr/>
                    <a:lstStyle/>
                    <a:p>
                      <a:pPr marL="0" marR="0">
                        <a:lnSpc>
                          <a:spcPct val="115000"/>
                        </a:lnSpc>
                        <a:spcBef>
                          <a:spcPts val="0"/>
                        </a:spcBef>
                        <a:spcAft>
                          <a:spcPts val="0"/>
                        </a:spcAft>
                      </a:pPr>
                      <a:r>
                        <a:rPr lang="fr-CA" sz="1200" dirty="0">
                          <a:effectLst/>
                        </a:rPr>
                        <a:t>7</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a:effectLst/>
                        </a:rPr>
                        <a:t>Gestion des troubles du sommeil </a:t>
                      </a:r>
                      <a:r>
                        <a:rPr lang="fr-CA" sz="1200" dirty="0" smtClean="0">
                          <a:effectLst/>
                        </a:rPr>
                        <a:t>par </a:t>
                      </a:r>
                      <a:r>
                        <a:rPr lang="fr-CA" sz="1200" dirty="0">
                          <a:effectLst/>
                        </a:rPr>
                        <a:t>les </a:t>
                      </a:r>
                      <a:r>
                        <a:rPr lang="fr-CA" sz="1200" dirty="0" smtClean="0">
                          <a:effectLst/>
                          <a:latin typeface="+mn-lt"/>
                          <a:ea typeface="Times New Roman"/>
                          <a:cs typeface="Times New Roman"/>
                        </a:rPr>
                        <a:t>entreprises</a:t>
                      </a:r>
                      <a:r>
                        <a:rPr lang="fr-CA" sz="1200" baseline="0" dirty="0" smtClean="0">
                          <a:effectLst/>
                          <a:latin typeface="+mn-lt"/>
                          <a:ea typeface="Times New Roman"/>
                          <a:cs typeface="Times New Roman"/>
                        </a:rPr>
                        <a:t> de transport routier</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smtClean="0">
                          <a:effectLst/>
                        </a:rPr>
                        <a:t>Dirigeants et </a:t>
                      </a:r>
                      <a:r>
                        <a:rPr lang="fr-CA" sz="1200" dirty="0">
                          <a:effectLst/>
                        </a:rPr>
                        <a:t>gestionnaires des </a:t>
                      </a:r>
                      <a:r>
                        <a:rPr lang="fr-CA" sz="1200" dirty="0" smtClean="0">
                          <a:effectLst/>
                        </a:rPr>
                        <a:t> entreprises de transport routier</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a:effectLst/>
                        </a:rPr>
                        <a:t>1,5 heure</a:t>
                      </a:r>
                      <a:endParaRPr lang="en-US" sz="1200">
                        <a:effectLst/>
                        <a:latin typeface="Calibri"/>
                        <a:ea typeface="Calibri"/>
                        <a:cs typeface="Times New Roman"/>
                      </a:endParaRPr>
                    </a:p>
                  </a:txBody>
                  <a:tcPr marL="89314" marR="89314" marT="44657" marB="44657" anchor="ctr"/>
                </a:tc>
              </a:tr>
              <a:tr h="397445">
                <a:tc>
                  <a:txBody>
                    <a:bodyPr/>
                    <a:lstStyle/>
                    <a:p>
                      <a:pPr marL="0" marR="0">
                        <a:lnSpc>
                          <a:spcPct val="115000"/>
                        </a:lnSpc>
                        <a:spcBef>
                          <a:spcPts val="0"/>
                        </a:spcBef>
                        <a:spcAft>
                          <a:spcPts val="0"/>
                        </a:spcAft>
                      </a:pPr>
                      <a:r>
                        <a:rPr lang="fr-CA" sz="1200">
                          <a:effectLst/>
                        </a:rPr>
                        <a:t>8</a:t>
                      </a:r>
                      <a:endParaRPr lang="en-US" sz="120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a:effectLst/>
                        </a:rPr>
                        <a:t>Gestion des troubles du sommeil </a:t>
                      </a:r>
                      <a:r>
                        <a:rPr lang="fr-CA" sz="1200" dirty="0" smtClean="0">
                          <a:effectLst/>
                        </a:rPr>
                        <a:t>par</a:t>
                      </a:r>
                      <a:r>
                        <a:rPr lang="fr-CA" sz="1200" baseline="0" dirty="0" smtClean="0">
                          <a:effectLst/>
                        </a:rPr>
                        <a:t> l</a:t>
                      </a:r>
                      <a:r>
                        <a:rPr lang="fr-CA" sz="1200" dirty="0" smtClean="0">
                          <a:effectLst/>
                        </a:rPr>
                        <a:t>es </a:t>
                      </a:r>
                      <a:r>
                        <a:rPr lang="fr-CA" sz="1200" dirty="0">
                          <a:effectLst/>
                        </a:rPr>
                        <a:t>conducteurs</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a:effectLst/>
                        </a:rPr>
                        <a:t>Conducteurs</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a:effectLst/>
                        </a:rPr>
                        <a:t>1,25 heure</a:t>
                      </a:r>
                      <a:endParaRPr lang="en-US" sz="1200" dirty="0">
                        <a:effectLst/>
                        <a:latin typeface="Calibri"/>
                        <a:ea typeface="Calibri"/>
                        <a:cs typeface="Times New Roman"/>
                      </a:endParaRPr>
                    </a:p>
                  </a:txBody>
                  <a:tcPr marL="89314" marR="89314" marT="44657" marB="44657" anchor="ctr"/>
                </a:tc>
              </a:tr>
              <a:tr h="397445">
                <a:tc>
                  <a:txBody>
                    <a:bodyPr/>
                    <a:lstStyle/>
                    <a:p>
                      <a:pPr marL="0" marR="0">
                        <a:lnSpc>
                          <a:spcPct val="115000"/>
                        </a:lnSpc>
                        <a:spcBef>
                          <a:spcPts val="0"/>
                        </a:spcBef>
                        <a:spcAft>
                          <a:spcPts val="0"/>
                        </a:spcAft>
                      </a:pPr>
                      <a:r>
                        <a:rPr lang="fr-CA" sz="1200">
                          <a:effectLst/>
                        </a:rPr>
                        <a:t>9</a:t>
                      </a:r>
                      <a:endParaRPr lang="en-US" sz="120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a:effectLst/>
                        </a:rPr>
                        <a:t>Planification de l'horaire des conducteurs et outils</a:t>
                      </a:r>
                      <a:endParaRPr lang="en-US" sz="120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a:effectLst/>
                        </a:rPr>
                        <a:t>Répartiteurs et </a:t>
                      </a:r>
                      <a:r>
                        <a:rPr lang="fr-CA" sz="1200" dirty="0" smtClean="0">
                          <a:effectLst/>
                        </a:rPr>
                        <a:t>gestionnaires*</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a:effectLst/>
                        </a:rPr>
                        <a:t>1 heure</a:t>
                      </a:r>
                      <a:endParaRPr lang="en-US" sz="1200" dirty="0">
                        <a:effectLst/>
                        <a:latin typeface="Calibri"/>
                        <a:ea typeface="Calibri"/>
                        <a:cs typeface="Times New Roman"/>
                      </a:endParaRPr>
                    </a:p>
                  </a:txBody>
                  <a:tcPr marL="89314" marR="89314" marT="44657" marB="44657" anchor="ctr"/>
                </a:tc>
              </a:tr>
              <a:tr h="551511">
                <a:tc>
                  <a:txBody>
                    <a:bodyPr/>
                    <a:lstStyle/>
                    <a:p>
                      <a:pPr marL="0" marR="0">
                        <a:lnSpc>
                          <a:spcPct val="115000"/>
                        </a:lnSpc>
                        <a:spcBef>
                          <a:spcPts val="0"/>
                        </a:spcBef>
                        <a:spcAft>
                          <a:spcPts val="0"/>
                        </a:spcAft>
                      </a:pPr>
                      <a:r>
                        <a:rPr lang="fr-CA" sz="1200">
                          <a:effectLst/>
                        </a:rPr>
                        <a:t>10</a:t>
                      </a:r>
                      <a:endParaRPr lang="en-US" sz="120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a:effectLst/>
                        </a:rPr>
                        <a:t>Technologies </a:t>
                      </a:r>
                      <a:r>
                        <a:rPr lang="fr-CA" sz="1200">
                          <a:effectLst/>
                        </a:rPr>
                        <a:t>de </a:t>
                      </a:r>
                      <a:r>
                        <a:rPr lang="fr-CA" sz="1200" smtClean="0">
                          <a:effectLst/>
                        </a:rPr>
                        <a:t>détection et </a:t>
                      </a:r>
                      <a:r>
                        <a:rPr lang="fr-CA" sz="1200" dirty="0">
                          <a:effectLst/>
                        </a:rPr>
                        <a:t>de gestion de la fatigue</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smtClean="0">
                          <a:effectLst/>
                        </a:rPr>
                        <a:t>Dirigeants et </a:t>
                      </a:r>
                      <a:r>
                        <a:rPr lang="fr-CA" sz="1200" dirty="0">
                          <a:effectLst/>
                        </a:rPr>
                        <a:t>gestionnaires des </a:t>
                      </a:r>
                      <a:r>
                        <a:rPr lang="fr-CA" sz="1200" dirty="0" smtClean="0">
                          <a:effectLst/>
                        </a:rPr>
                        <a:t> entreprises de transport routier</a:t>
                      </a:r>
                      <a:endParaRPr lang="en-US" sz="1200" dirty="0">
                        <a:effectLst/>
                        <a:latin typeface="Calibri"/>
                        <a:ea typeface="Calibri"/>
                        <a:cs typeface="Times New Roman"/>
                      </a:endParaRPr>
                    </a:p>
                  </a:txBody>
                  <a:tcPr marL="89314" marR="89314" marT="44657" marB="44657" anchor="ctr"/>
                </a:tc>
                <a:tc>
                  <a:txBody>
                    <a:bodyPr/>
                    <a:lstStyle/>
                    <a:p>
                      <a:pPr marL="0" marR="0">
                        <a:lnSpc>
                          <a:spcPct val="115000"/>
                        </a:lnSpc>
                        <a:spcBef>
                          <a:spcPts val="0"/>
                        </a:spcBef>
                        <a:spcAft>
                          <a:spcPts val="0"/>
                        </a:spcAft>
                      </a:pPr>
                      <a:r>
                        <a:rPr lang="fr-CA" sz="1200" dirty="0">
                          <a:effectLst/>
                        </a:rPr>
                        <a:t>1 heure</a:t>
                      </a:r>
                      <a:endParaRPr lang="en-US" sz="1200" dirty="0">
                        <a:effectLst/>
                        <a:latin typeface="Calibri"/>
                        <a:ea typeface="Calibri"/>
                        <a:cs typeface="Times New Roman"/>
                      </a:endParaRPr>
                    </a:p>
                  </a:txBody>
                  <a:tcPr marL="89314" marR="89314" marT="44657" marB="44657" anchor="ctr"/>
                </a:tc>
              </a:tr>
            </a:tbl>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custDataLst>
              <p:tags r:id="rId1"/>
            </p:custDataLst>
          </p:nvPr>
        </p:nvSpPr>
        <p:spPr/>
        <p:txBody>
          <a:bodyPr/>
          <a:lstStyle/>
          <a:p>
            <a:pPr>
              <a:lnSpc>
                <a:spcPts val="4575"/>
              </a:lnSpc>
            </a:pPr>
            <a:r>
              <a:rPr lang="fr-CA" smtClean="0"/>
              <a:t>États et phases du sommeil</a:t>
            </a:r>
            <a:endParaRPr lang="en-US" smtClean="0"/>
          </a:p>
        </p:txBody>
      </p:sp>
      <p:pic>
        <p:nvPicPr>
          <p:cNvPr id="211970" name="Picture 2"/>
          <p:cNvPicPr>
            <a:picLocks noChangeAspect="1" noChangeArrowheads="1"/>
          </p:cNvPicPr>
          <p:nvPr>
            <p:custDataLst>
              <p:tags r:id="rId2"/>
            </p:custDataLst>
          </p:nvPr>
        </p:nvPicPr>
        <p:blipFill>
          <a:blip r:embed="rId5" cstate="print"/>
          <a:srcRect/>
          <a:stretch>
            <a:fillRect/>
          </a:stretch>
        </p:blipFill>
        <p:spPr bwMode="auto">
          <a:xfrm>
            <a:off x="609600" y="2133600"/>
            <a:ext cx="8072438" cy="3567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custDataLst>
              <p:tags r:id="rId1"/>
            </p:custDataLst>
          </p:nvPr>
        </p:nvSpPr>
        <p:spPr/>
        <p:txBody>
          <a:bodyPr/>
          <a:lstStyle/>
          <a:p>
            <a:pPr>
              <a:lnSpc>
                <a:spcPts val="4575"/>
              </a:lnSpc>
            </a:pPr>
            <a:r>
              <a:rPr lang="fr-CA" smtClean="0"/>
              <a:t>Inertie du sommeil</a:t>
            </a:r>
            <a:endParaRPr lang="en-US" smtClean="0"/>
          </a:p>
        </p:txBody>
      </p:sp>
      <p:sp>
        <p:nvSpPr>
          <p:cNvPr id="214018" name="Content Placeholder 2"/>
          <p:cNvSpPr>
            <a:spLocks noGrp="1"/>
          </p:cNvSpPr>
          <p:nvPr>
            <p:ph idx="1"/>
            <p:custDataLst>
              <p:tags r:id="rId2"/>
            </p:custDataLst>
          </p:nvPr>
        </p:nvSpPr>
        <p:spPr>
          <a:xfrm>
            <a:off x="457200" y="1600200"/>
            <a:ext cx="5562600" cy="4525963"/>
          </a:xfrm>
        </p:spPr>
        <p:txBody>
          <a:bodyPr/>
          <a:lstStyle/>
          <a:p>
            <a:r>
              <a:rPr lang="fr-CA" dirty="0" smtClean="0"/>
              <a:t>Elle se définit comme la somnolence au réveil.</a:t>
            </a:r>
            <a:endParaRPr lang="en-US" dirty="0" smtClean="0"/>
          </a:p>
          <a:p>
            <a:r>
              <a:rPr lang="fr-CA" dirty="0" smtClean="0"/>
              <a:t>Elle peut durer 20 minutes ou plus.</a:t>
            </a:r>
            <a:endParaRPr lang="en-US" dirty="0" smtClean="0"/>
          </a:p>
          <a:p>
            <a:r>
              <a:rPr lang="fr-CA" dirty="0" smtClean="0"/>
              <a:t>Elle peut affecter la conduite (particulièrement avant l’aube).</a:t>
            </a:r>
            <a:endParaRPr lang="en-US" dirty="0" smtClean="0"/>
          </a:p>
          <a:p>
            <a:r>
              <a:rPr lang="fr-CA" dirty="0" smtClean="0"/>
              <a:t>La caféine aide à y mettre fin.</a:t>
            </a:r>
            <a:endParaRPr lang="en-US" dirty="0" smtClean="0"/>
          </a:p>
        </p:txBody>
      </p:sp>
      <p:pic>
        <p:nvPicPr>
          <p:cNvPr id="214019" name="Picture 2"/>
          <p:cNvPicPr>
            <a:picLocks noChangeAspect="1" noChangeArrowheads="1"/>
          </p:cNvPicPr>
          <p:nvPr>
            <p:custDataLst>
              <p:tags r:id="rId3"/>
            </p:custDataLst>
          </p:nvPr>
        </p:nvPicPr>
        <p:blipFill>
          <a:blip r:embed="rId6" cstate="print"/>
          <a:srcRect/>
          <a:stretch>
            <a:fillRect/>
          </a:stretch>
        </p:blipFill>
        <p:spPr bwMode="auto">
          <a:xfrm>
            <a:off x="6477000" y="2306638"/>
            <a:ext cx="2357438" cy="353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custDataLst>
              <p:tags r:id="rId1"/>
            </p:custDataLst>
          </p:nvPr>
        </p:nvSpPr>
        <p:spPr/>
        <p:txBody>
          <a:bodyPr/>
          <a:lstStyle/>
          <a:p>
            <a:pPr>
              <a:lnSpc>
                <a:spcPts val="4575"/>
              </a:lnSpc>
            </a:pPr>
            <a:r>
              <a:rPr lang="fr-CA" smtClean="0"/>
              <a:t>Le rapport entre l’âge et le sommeil </a:t>
            </a:r>
            <a:endParaRPr lang="en-US" smtClean="0"/>
          </a:p>
        </p:txBody>
      </p:sp>
      <p:sp>
        <p:nvSpPr>
          <p:cNvPr id="3" name="Content Placeholder 2"/>
          <p:cNvSpPr>
            <a:spLocks noGrp="1"/>
          </p:cNvSpPr>
          <p:nvPr>
            <p:ph idx="1"/>
            <p:custDataLst>
              <p:tags r:id="rId2"/>
            </p:custDataLst>
          </p:nvPr>
        </p:nvSpPr>
        <p:spPr>
          <a:xfrm>
            <a:off x="457200" y="1600200"/>
            <a:ext cx="5334000" cy="4525963"/>
          </a:xfrm>
        </p:spPr>
        <p:txBody>
          <a:bodyPr>
            <a:normAutofit fontScale="62500" lnSpcReduction="20000"/>
          </a:bodyPr>
          <a:lstStyle/>
          <a:p>
            <a:pPr>
              <a:buFont typeface="Arial" pitchFamily="34" charset="0"/>
              <a:buChar char="•"/>
              <a:defRPr/>
            </a:pPr>
            <a:r>
              <a:rPr lang="fr-CA" sz="3500" dirty="0" smtClean="0"/>
              <a:t>Les adultes ont besoin de sept à huit heures de sommeil.</a:t>
            </a:r>
            <a:endParaRPr lang="en-US" sz="3500" dirty="0" smtClean="0"/>
          </a:p>
          <a:p>
            <a:pPr>
              <a:buFont typeface="Arial" pitchFamily="34" charset="0"/>
              <a:buChar char="•"/>
              <a:defRPr/>
            </a:pPr>
            <a:r>
              <a:rPr lang="fr-CA" sz="3500" dirty="0" smtClean="0"/>
              <a:t>Les adolescents et les enfants ont plus besoin de sommeil.</a:t>
            </a:r>
            <a:endParaRPr lang="en-US" sz="3500" dirty="0" smtClean="0"/>
          </a:p>
          <a:p>
            <a:pPr>
              <a:buFont typeface="Arial" pitchFamily="34" charset="0"/>
              <a:buChar char="•"/>
              <a:defRPr/>
            </a:pPr>
            <a:r>
              <a:rPr lang="fr-CA" sz="3500" dirty="0" smtClean="0"/>
              <a:t>Les adultes plus âgés :</a:t>
            </a:r>
            <a:endParaRPr lang="en-US" sz="3500" dirty="0" smtClean="0"/>
          </a:p>
          <a:p>
            <a:pPr lvl="1">
              <a:buFont typeface="Arial" pitchFamily="34" charset="0"/>
              <a:buChar char="–"/>
              <a:defRPr/>
            </a:pPr>
            <a:r>
              <a:rPr lang="fr-CA" dirty="0" smtClean="0"/>
              <a:t>ont un sommeil plus léger.</a:t>
            </a:r>
            <a:endParaRPr lang="en-US" sz="2400" dirty="0" smtClean="0"/>
          </a:p>
          <a:p>
            <a:pPr lvl="1">
              <a:buFont typeface="Arial" pitchFamily="34" charset="0"/>
              <a:buChar char="–"/>
              <a:defRPr/>
            </a:pPr>
            <a:r>
              <a:rPr lang="fr-CA" dirty="0" smtClean="0"/>
              <a:t>ont un sommeil plus facilement perturbé.</a:t>
            </a:r>
            <a:endParaRPr lang="en-US" sz="2400" dirty="0" smtClean="0"/>
          </a:p>
          <a:p>
            <a:pPr lvl="1">
              <a:buFont typeface="Arial" pitchFamily="34" charset="0"/>
              <a:buChar char="–"/>
              <a:defRPr/>
            </a:pPr>
            <a:r>
              <a:rPr lang="fr-CA" dirty="0" smtClean="0"/>
              <a:t>peuvent faire un plus grand nombre de siestes.</a:t>
            </a:r>
            <a:endParaRPr lang="en-US" sz="2400" dirty="0" smtClean="0"/>
          </a:p>
          <a:p>
            <a:pPr lvl="1">
              <a:buFont typeface="Arial" pitchFamily="34" charset="0"/>
              <a:buChar char="–"/>
              <a:defRPr/>
            </a:pPr>
            <a:r>
              <a:rPr lang="fr-CA" dirty="0" smtClean="0"/>
              <a:t>ne sont </a:t>
            </a:r>
            <a:r>
              <a:rPr lang="fr-CA" i="1" dirty="0" smtClean="0"/>
              <a:t>pas</a:t>
            </a:r>
            <a:r>
              <a:rPr lang="fr-CA" dirty="0" smtClean="0"/>
              <a:t> plus susceptibles de s’endormir au volant.</a:t>
            </a:r>
            <a:endParaRPr lang="en-US" sz="2400" dirty="0" smtClean="0"/>
          </a:p>
          <a:p>
            <a:pPr>
              <a:buFont typeface="Arial" pitchFamily="34" charset="0"/>
              <a:buChar char="•"/>
              <a:defRPr/>
            </a:pPr>
            <a:r>
              <a:rPr lang="fr-CA" sz="3500" dirty="0" smtClean="0"/>
              <a:t>Les</a:t>
            </a:r>
            <a:r>
              <a:rPr lang="fr-CA" sz="3500" b="1" dirty="0" smtClean="0"/>
              <a:t> jeunes hommes </a:t>
            </a:r>
            <a:r>
              <a:rPr lang="fr-CA" sz="3500" dirty="0" smtClean="0"/>
              <a:t>(&lt; 30 ans) représentent le groupe le plus à risque d’avoir des accidents liés à l’endormissement au volant.</a:t>
            </a:r>
            <a:endParaRPr lang="en-US" sz="3500" dirty="0" smtClean="0"/>
          </a:p>
          <a:p>
            <a:pPr>
              <a:buFont typeface="Arial" pitchFamily="34" charset="0"/>
              <a:buChar char="•"/>
              <a:defRPr/>
            </a:pPr>
            <a:r>
              <a:rPr lang="fr-CA" sz="3500" dirty="0" smtClean="0"/>
              <a:t>Mais, </a:t>
            </a:r>
            <a:r>
              <a:rPr lang="fr-CA" sz="3500" b="1" i="1" dirty="0" smtClean="0"/>
              <a:t>tout le monde</a:t>
            </a:r>
            <a:r>
              <a:rPr lang="fr-CA" sz="3500" dirty="0" smtClean="0"/>
              <a:t> peut être à risque!</a:t>
            </a:r>
            <a:endParaRPr lang="en-US" sz="3500" dirty="0"/>
          </a:p>
        </p:txBody>
      </p:sp>
      <p:pic>
        <p:nvPicPr>
          <p:cNvPr id="216067" name="Picture 2"/>
          <p:cNvPicPr>
            <a:picLocks noChangeAspect="1" noChangeArrowheads="1"/>
          </p:cNvPicPr>
          <p:nvPr>
            <p:custDataLst>
              <p:tags r:id="rId3"/>
            </p:custDataLst>
          </p:nvPr>
        </p:nvPicPr>
        <p:blipFill>
          <a:blip r:embed="rId7" cstate="print"/>
          <a:srcRect/>
          <a:stretch>
            <a:fillRect/>
          </a:stretch>
        </p:blipFill>
        <p:spPr bwMode="auto">
          <a:xfrm>
            <a:off x="6194425" y="1905000"/>
            <a:ext cx="2755900" cy="1828800"/>
          </a:xfrm>
          <a:prstGeom prst="rect">
            <a:avLst/>
          </a:prstGeom>
          <a:noFill/>
          <a:ln w="9525">
            <a:noFill/>
            <a:miter lim="800000"/>
            <a:headEnd/>
            <a:tailEnd/>
          </a:ln>
        </p:spPr>
      </p:pic>
      <p:pic>
        <p:nvPicPr>
          <p:cNvPr id="216068" name="Picture 3"/>
          <p:cNvPicPr>
            <a:picLocks noChangeAspect="1" noChangeArrowheads="1"/>
          </p:cNvPicPr>
          <p:nvPr>
            <p:custDataLst>
              <p:tags r:id="rId4"/>
            </p:custDataLst>
          </p:nvPr>
        </p:nvPicPr>
        <p:blipFill>
          <a:blip r:embed="rId8" cstate="print"/>
          <a:srcRect/>
          <a:stretch>
            <a:fillRect/>
          </a:stretch>
        </p:blipFill>
        <p:spPr bwMode="auto">
          <a:xfrm>
            <a:off x="5867400" y="4137025"/>
            <a:ext cx="2895600" cy="191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custDataLst>
              <p:tags r:id="rId1"/>
            </p:custDataLst>
          </p:nvPr>
        </p:nvSpPr>
        <p:spPr/>
        <p:txBody>
          <a:bodyPr/>
          <a:lstStyle/>
          <a:p>
            <a:pPr>
              <a:lnSpc>
                <a:spcPts val="4575"/>
              </a:lnSpc>
            </a:pPr>
            <a:r>
              <a:rPr lang="fr-CA" smtClean="0"/>
              <a:t>Facteurs affectant la qualité du sommeil</a:t>
            </a:r>
            <a:endParaRPr lang="en-US" smtClean="0"/>
          </a:p>
        </p:txBody>
      </p:sp>
      <p:sp>
        <p:nvSpPr>
          <p:cNvPr id="3" name="Content Placeholder 2"/>
          <p:cNvSpPr>
            <a:spLocks noGrp="1"/>
          </p:cNvSpPr>
          <p:nvPr>
            <p:ph idx="1"/>
            <p:custDataLst>
              <p:tags r:id="rId2"/>
            </p:custDataLst>
          </p:nvPr>
        </p:nvSpPr>
        <p:spPr>
          <a:xfrm>
            <a:off x="457200" y="1600200"/>
            <a:ext cx="5334000" cy="4525963"/>
          </a:xfrm>
        </p:spPr>
        <p:txBody>
          <a:bodyPr>
            <a:normAutofit fontScale="77500" lnSpcReduction="20000"/>
          </a:bodyPr>
          <a:lstStyle/>
          <a:p>
            <a:pPr>
              <a:buFont typeface="Arial" pitchFamily="34" charset="0"/>
              <a:buChar char="•"/>
              <a:defRPr/>
            </a:pPr>
            <a:r>
              <a:rPr lang="fr-CA" dirty="0" smtClean="0"/>
              <a:t>La quantité de sommeil affecte sa qualité. </a:t>
            </a:r>
            <a:endParaRPr lang="en-US" sz="2800" dirty="0" smtClean="0"/>
          </a:p>
          <a:p>
            <a:pPr>
              <a:buFont typeface="Arial" pitchFamily="34" charset="0"/>
              <a:buChar char="•"/>
              <a:defRPr/>
            </a:pPr>
            <a:r>
              <a:rPr lang="fr-CA" dirty="0" smtClean="0"/>
              <a:t>D’autres facteurs affectent la qualité du sommeil :</a:t>
            </a:r>
            <a:endParaRPr lang="en-US" sz="2800" dirty="0" smtClean="0"/>
          </a:p>
          <a:p>
            <a:pPr lvl="1">
              <a:buFont typeface="Arial" pitchFamily="34" charset="0"/>
              <a:buChar char="–"/>
              <a:defRPr/>
            </a:pPr>
            <a:r>
              <a:rPr lang="fr-CA" dirty="0" smtClean="0"/>
              <a:t>Le confort du lit.</a:t>
            </a:r>
            <a:endParaRPr lang="en-US" sz="2400" dirty="0" smtClean="0"/>
          </a:p>
          <a:p>
            <a:pPr lvl="1">
              <a:buFont typeface="Arial" pitchFamily="34" charset="0"/>
              <a:buChar char="–"/>
              <a:defRPr/>
            </a:pPr>
            <a:r>
              <a:rPr lang="fr-CA" dirty="0" smtClean="0"/>
              <a:t>L’obscurité de la pièce.</a:t>
            </a:r>
            <a:endParaRPr lang="en-US" sz="2400" dirty="0" smtClean="0"/>
          </a:p>
          <a:p>
            <a:pPr lvl="1">
              <a:buFont typeface="Arial" pitchFamily="34" charset="0"/>
              <a:buChar char="–"/>
              <a:defRPr/>
            </a:pPr>
            <a:r>
              <a:rPr lang="fr-CA" dirty="0" smtClean="0"/>
              <a:t>L’heure du jour (sommeil plus profond durant les creux circadiens).</a:t>
            </a:r>
            <a:endParaRPr lang="en-US" sz="2400" dirty="0" smtClean="0"/>
          </a:p>
          <a:p>
            <a:pPr lvl="1">
              <a:buFont typeface="Arial" pitchFamily="34" charset="0"/>
              <a:buChar char="–"/>
              <a:defRPr/>
            </a:pPr>
            <a:r>
              <a:rPr lang="fr-CA" dirty="0" smtClean="0"/>
              <a:t>Le bruit.</a:t>
            </a:r>
            <a:endParaRPr lang="en-US" sz="2400" dirty="0" smtClean="0"/>
          </a:p>
          <a:p>
            <a:pPr lvl="1">
              <a:buFont typeface="Arial" pitchFamily="34" charset="0"/>
              <a:buChar char="–"/>
              <a:defRPr/>
            </a:pPr>
            <a:r>
              <a:rPr lang="fr-CA" dirty="0" smtClean="0"/>
              <a:t>La température (on dort mieux au frais).</a:t>
            </a:r>
            <a:endParaRPr lang="en-US" sz="2400" dirty="0" smtClean="0"/>
          </a:p>
          <a:p>
            <a:pPr lvl="1">
              <a:buFont typeface="Arial" pitchFamily="34" charset="0"/>
              <a:buChar char="–"/>
              <a:defRPr/>
            </a:pPr>
            <a:r>
              <a:rPr lang="fr-CA" dirty="0" smtClean="0"/>
              <a:t>Toute autre chose qui peut vous réveiller.</a:t>
            </a:r>
            <a:endParaRPr lang="en-US" dirty="0"/>
          </a:p>
        </p:txBody>
      </p:sp>
      <p:pic>
        <p:nvPicPr>
          <p:cNvPr id="218115" name="Picture 3"/>
          <p:cNvPicPr>
            <a:picLocks noChangeAspect="1" noChangeArrowheads="1"/>
          </p:cNvPicPr>
          <p:nvPr>
            <p:custDataLst>
              <p:tags r:id="rId3"/>
            </p:custDataLst>
          </p:nvPr>
        </p:nvPicPr>
        <p:blipFill>
          <a:blip r:embed="rId7" cstate="print"/>
          <a:srcRect/>
          <a:stretch>
            <a:fillRect/>
          </a:stretch>
        </p:blipFill>
        <p:spPr bwMode="auto">
          <a:xfrm>
            <a:off x="6705600" y="1450975"/>
            <a:ext cx="2374900" cy="2435225"/>
          </a:xfrm>
          <a:prstGeom prst="rect">
            <a:avLst/>
          </a:prstGeom>
          <a:noFill/>
          <a:ln w="9525">
            <a:noFill/>
            <a:miter lim="800000"/>
            <a:headEnd/>
            <a:tailEnd/>
          </a:ln>
        </p:spPr>
      </p:pic>
      <p:pic>
        <p:nvPicPr>
          <p:cNvPr id="218116" name="Picture 2"/>
          <p:cNvPicPr>
            <a:picLocks noChangeAspect="1" noChangeArrowheads="1"/>
          </p:cNvPicPr>
          <p:nvPr>
            <p:custDataLst>
              <p:tags r:id="rId4"/>
            </p:custDataLst>
          </p:nvPr>
        </p:nvPicPr>
        <p:blipFill>
          <a:blip r:embed="rId8" cstate="print"/>
          <a:srcRect/>
          <a:stretch>
            <a:fillRect/>
          </a:stretch>
        </p:blipFill>
        <p:spPr bwMode="auto">
          <a:xfrm>
            <a:off x="6859588" y="3962400"/>
            <a:ext cx="1509712" cy="226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pPr>
              <a:defRPr/>
            </a:pPr>
            <a:r>
              <a:rPr lang="en-US" sz="4000" i="1" dirty="0" smtClean="0">
                <a:solidFill>
                  <a:srgbClr val="002060"/>
                </a:solidFill>
              </a:rPr>
              <a:t/>
            </a:r>
            <a:br>
              <a:rPr lang="en-US" sz="4000" i="1" dirty="0" smtClean="0">
                <a:solidFill>
                  <a:srgbClr val="002060"/>
                </a:solidFill>
              </a:rPr>
            </a:br>
            <a:r>
              <a:rPr lang="fr-CA" sz="4800" dirty="0"/>
              <a:t>Facteurs </a:t>
            </a:r>
            <a:r>
              <a:rPr lang="fr-CA" sz="4800" dirty="0" smtClean="0"/>
              <a:t>affectant </a:t>
            </a:r>
            <a:r>
              <a:rPr lang="fr-CA" sz="4800" dirty="0"/>
              <a:t>la vigilance et la </a:t>
            </a:r>
            <a:r>
              <a:rPr lang="fr-CA" sz="4800" dirty="0" smtClean="0"/>
              <a:t>performance</a:t>
            </a:r>
            <a:r>
              <a:rPr lang="en-US" sz="4900" dirty="0" smtClean="0"/>
              <a:t/>
            </a:r>
            <a:br>
              <a:rPr lang="en-US" sz="4900" dirty="0" smtClean="0"/>
            </a:br>
            <a:endParaRPr lang="en-US" sz="4900" dirty="0"/>
          </a:p>
        </p:txBody>
      </p:sp>
      <p:sp>
        <p:nvSpPr>
          <p:cNvPr id="3" name="Content Placeholder 2"/>
          <p:cNvSpPr>
            <a:spLocks noGrp="1"/>
          </p:cNvSpPr>
          <p:nvPr>
            <p:ph idx="1"/>
            <p:custDataLst>
              <p:tags r:id="rId2"/>
            </p:custDataLst>
          </p:nvPr>
        </p:nvSpPr>
        <p:spPr/>
        <p:txBody>
          <a:bodyPr>
            <a:normAutofit fontScale="77500" lnSpcReduction="20000"/>
          </a:bodyPr>
          <a:lstStyle/>
          <a:p>
            <a:pPr marL="0" indent="0">
              <a:buFont typeface="Arial" pitchFamily="34" charset="0"/>
              <a:buNone/>
              <a:defRPr/>
            </a:pPr>
            <a:r>
              <a:rPr lang="fr-CA" u="sng" dirty="0" smtClean="0"/>
              <a:t>Sujets :</a:t>
            </a:r>
            <a:endParaRPr lang="en-US" dirty="0" smtClean="0"/>
          </a:p>
          <a:p>
            <a:pPr>
              <a:buFont typeface="Arial" pitchFamily="34" charset="0"/>
              <a:buChar char="•"/>
              <a:defRPr/>
            </a:pPr>
            <a:r>
              <a:rPr lang="fr-CA" dirty="0" smtClean="0"/>
              <a:t>Révision : fatigue interne </a:t>
            </a:r>
            <a:r>
              <a:rPr lang="fr-CA" i="1" dirty="0" smtClean="0"/>
              <a:t>versus</a:t>
            </a:r>
            <a:r>
              <a:rPr lang="fr-CA" dirty="0" smtClean="0"/>
              <a:t> fatigue liée </a:t>
            </a:r>
            <a:br>
              <a:rPr lang="fr-CA" dirty="0" smtClean="0"/>
            </a:br>
            <a:r>
              <a:rPr lang="fr-CA" dirty="0" smtClean="0"/>
              <a:t>à la tâche</a:t>
            </a:r>
            <a:endParaRPr lang="en-US" dirty="0" smtClean="0"/>
          </a:p>
          <a:p>
            <a:pPr>
              <a:buFont typeface="Arial" pitchFamily="34" charset="0"/>
              <a:buChar char="•"/>
              <a:defRPr/>
            </a:pPr>
            <a:r>
              <a:rPr lang="fr-CA" dirty="0" smtClean="0"/>
              <a:t>Quantité et qualité de sommeil (à noter que le sommeil entrecoupé est beaucoup moins réparateur)</a:t>
            </a:r>
            <a:endParaRPr lang="en-US" dirty="0" smtClean="0"/>
          </a:p>
          <a:p>
            <a:pPr>
              <a:buFont typeface="Arial" pitchFamily="34" charset="0"/>
              <a:buChar char="•"/>
              <a:defRPr/>
            </a:pPr>
            <a:r>
              <a:rPr lang="fr-CA" dirty="0" smtClean="0"/>
              <a:t>Heure du jour (rythmes circadiens)</a:t>
            </a:r>
            <a:endParaRPr lang="en-US" dirty="0" smtClean="0"/>
          </a:p>
          <a:p>
            <a:pPr>
              <a:buFont typeface="Arial" pitchFamily="34" charset="0"/>
              <a:buChar char="•"/>
              <a:defRPr/>
            </a:pPr>
            <a:r>
              <a:rPr lang="fr-CA" dirty="0" smtClean="0"/>
              <a:t>Période d’éveil</a:t>
            </a:r>
            <a:endParaRPr lang="en-US" dirty="0" smtClean="0"/>
          </a:p>
          <a:p>
            <a:pPr>
              <a:buFont typeface="Arial" pitchFamily="34" charset="0"/>
              <a:buChar char="•"/>
              <a:defRPr/>
            </a:pPr>
            <a:r>
              <a:rPr lang="fr-CA" dirty="0" smtClean="0"/>
              <a:t>Temps passé à la tâche</a:t>
            </a:r>
            <a:endParaRPr lang="en-US" dirty="0" smtClean="0"/>
          </a:p>
          <a:p>
            <a:pPr>
              <a:buFont typeface="Arial" pitchFamily="34" charset="0"/>
              <a:buChar char="•"/>
              <a:defRPr/>
            </a:pPr>
            <a:r>
              <a:rPr lang="fr-CA" dirty="0" smtClean="0"/>
              <a:t>Autres facteurs environnementaux et liés </a:t>
            </a:r>
            <a:br>
              <a:rPr lang="fr-CA" dirty="0" smtClean="0"/>
            </a:br>
            <a:r>
              <a:rPr lang="fr-CA" dirty="0" smtClean="0"/>
              <a:t>à la tâche</a:t>
            </a:r>
            <a:endParaRPr lang="en-US" dirty="0" smtClean="0"/>
          </a:p>
          <a:p>
            <a:pPr>
              <a:buFont typeface="Arial" pitchFamily="34" charset="0"/>
              <a:buChar char="•"/>
              <a:defRPr/>
            </a:pPr>
            <a:r>
              <a:rPr lang="fr-CA" dirty="0" smtClean="0"/>
              <a:t>Exigences de la tâche et attentes en matière de performance</a:t>
            </a:r>
            <a:endParaRPr lang="en-US" dirty="0" smtClean="0">
              <a:solidFill>
                <a:srgbClr val="002060"/>
              </a:solidFill>
            </a:endParaRPr>
          </a:p>
          <a:p>
            <a:pPr>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pPr>
              <a:defRPr/>
            </a:pPr>
            <a:r>
              <a:rPr lang="fr-CA" sz="4800" dirty="0" smtClean="0"/>
              <a:t>Fatigue </a:t>
            </a:r>
            <a:r>
              <a:rPr lang="fr-CA" sz="4800" dirty="0"/>
              <a:t>interne </a:t>
            </a:r>
            <a:r>
              <a:rPr lang="fr-CA" sz="4800" i="1" dirty="0" smtClean="0"/>
              <a:t>versus</a:t>
            </a:r>
            <a:r>
              <a:rPr lang="fr-CA" sz="4800" dirty="0" smtClean="0"/>
              <a:t> </a:t>
            </a:r>
            <a:r>
              <a:rPr lang="fr-CA" sz="4800" dirty="0"/>
              <a:t>fatigue liée à la tâche (1 </a:t>
            </a:r>
            <a:r>
              <a:rPr lang="fr-CA" sz="4800" dirty="0" smtClean="0"/>
              <a:t>de 2</a:t>
            </a:r>
            <a:r>
              <a:rPr lang="fr-CA" sz="4800" dirty="0"/>
              <a:t>)</a:t>
            </a:r>
            <a:endParaRPr lang="en-US" dirty="0"/>
          </a:p>
        </p:txBody>
      </p:sp>
      <p:graphicFrame>
        <p:nvGraphicFramePr>
          <p:cNvPr id="5" name="Tableau 4"/>
          <p:cNvGraphicFramePr>
            <a:graphicFrameLocks noGrp="1"/>
          </p:cNvGraphicFramePr>
          <p:nvPr/>
        </p:nvGraphicFramePr>
        <p:xfrm>
          <a:off x="457200" y="1676400"/>
          <a:ext cx="8229600" cy="4495800"/>
        </p:xfrm>
        <a:graphic>
          <a:graphicData uri="http://schemas.openxmlformats.org/drawingml/2006/table">
            <a:tbl>
              <a:tblPr firstRow="1" bandRow="1"/>
              <a:tblGrid>
                <a:gridCol w="1447800"/>
                <a:gridCol w="2057400"/>
                <a:gridCol w="4724400"/>
              </a:tblGrid>
              <a:tr h="1061761">
                <a:tc>
                  <a:txBody>
                    <a:bodyPr/>
                    <a:lstStyle/>
                    <a:p>
                      <a:pPr marL="0" marR="0">
                        <a:lnSpc>
                          <a:spcPct val="115000"/>
                        </a:lnSpc>
                        <a:spcBef>
                          <a:spcPts val="0"/>
                        </a:spcBef>
                        <a:spcAft>
                          <a:spcPts val="0"/>
                        </a:spcAft>
                      </a:pPr>
                      <a:r>
                        <a:rPr lang="en-US" sz="1600" b="1" dirty="0">
                          <a:effectLst/>
                          <a:latin typeface="Calibri"/>
                          <a:ea typeface="Calibri"/>
                          <a:cs typeface="Times New Roman"/>
                        </a:rPr>
                        <a:t>Catégorie de fatigue</a:t>
                      </a:r>
                      <a:endParaRPr lang="en-US" sz="1600" dirty="0">
                        <a:effectLst/>
                        <a:latin typeface="Calibri"/>
                        <a:ea typeface="Calibri"/>
                        <a:cs typeface="Times New Roman"/>
                      </a:endParaRPr>
                    </a:p>
                  </a:txBody>
                  <a:tcPr marL="85090" marR="850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1600" b="1" dirty="0">
                          <a:effectLst/>
                          <a:latin typeface="Calibri"/>
                          <a:ea typeface="Calibri"/>
                          <a:cs typeface="Times New Roman"/>
                        </a:rPr>
                        <a:t>Source générale</a:t>
                      </a:r>
                      <a:endParaRPr lang="en-US" sz="1600" dirty="0">
                        <a:effectLst/>
                        <a:latin typeface="Calibri"/>
                        <a:ea typeface="Calibri"/>
                        <a:cs typeface="Times New Roman"/>
                      </a:endParaRPr>
                    </a:p>
                  </a:txBody>
                  <a:tcPr marL="85090" marR="850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1600" b="1" dirty="0">
                          <a:effectLst/>
                          <a:latin typeface="Calibri"/>
                          <a:ea typeface="Calibri"/>
                          <a:cs typeface="Times New Roman"/>
                        </a:rPr>
                        <a:t>Facteurs </a:t>
                      </a:r>
                      <a:endParaRPr lang="en-US" sz="1600" dirty="0">
                        <a:effectLst/>
                        <a:latin typeface="Calibri"/>
                        <a:ea typeface="Calibri"/>
                        <a:cs typeface="Times New Roman"/>
                      </a:endParaRPr>
                    </a:p>
                  </a:txBody>
                  <a:tcPr marL="85090" marR="850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2135657">
                <a:tc>
                  <a:txBody>
                    <a:bodyPr/>
                    <a:lstStyle/>
                    <a:p>
                      <a:pPr marL="0" marR="0">
                        <a:lnSpc>
                          <a:spcPct val="115000"/>
                        </a:lnSpc>
                        <a:spcBef>
                          <a:spcPts val="0"/>
                        </a:spcBef>
                        <a:spcAft>
                          <a:spcPts val="0"/>
                        </a:spcAft>
                      </a:pPr>
                      <a:r>
                        <a:rPr lang="en-US" sz="1600" b="1" dirty="0">
                          <a:solidFill>
                            <a:schemeClr val="tx1"/>
                          </a:solidFill>
                          <a:effectLst/>
                          <a:latin typeface="Calibri"/>
                          <a:ea typeface="Calibri"/>
                          <a:cs typeface="Times New Roman"/>
                        </a:rPr>
                        <a:t>Fatigue </a:t>
                      </a:r>
                    </a:p>
                    <a:p>
                      <a:pPr marL="0" marR="0">
                        <a:lnSpc>
                          <a:spcPct val="115000"/>
                        </a:lnSpc>
                        <a:spcBef>
                          <a:spcPts val="0"/>
                        </a:spcBef>
                        <a:spcAft>
                          <a:spcPts val="0"/>
                        </a:spcAft>
                      </a:pPr>
                      <a:r>
                        <a:rPr lang="en-US" sz="1600" b="1" dirty="0">
                          <a:solidFill>
                            <a:schemeClr val="tx1"/>
                          </a:solidFill>
                          <a:effectLst/>
                          <a:latin typeface="Calibri"/>
                          <a:ea typeface="Calibri"/>
                          <a:cs typeface="Times New Roman"/>
                        </a:rPr>
                        <a:t>interne</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600" b="1" dirty="0" err="1" smtClean="0">
                          <a:solidFill>
                            <a:schemeClr val="tx1"/>
                          </a:solidFill>
                          <a:effectLst/>
                          <a:latin typeface="Calibri"/>
                          <a:ea typeface="Calibri"/>
                          <a:cs typeface="Times New Roman"/>
                        </a:rPr>
                        <a:t>Fonctionnement</a:t>
                      </a:r>
                      <a:r>
                        <a:rPr lang="en-US" sz="1600" b="1" dirty="0" smtClean="0">
                          <a:solidFill>
                            <a:schemeClr val="tx1"/>
                          </a:solidFill>
                          <a:effectLst/>
                          <a:latin typeface="Calibri"/>
                          <a:ea typeface="Calibri"/>
                          <a:cs typeface="Times New Roman"/>
                        </a:rPr>
                        <a:t> du </a:t>
                      </a:r>
                      <a:r>
                        <a:rPr lang="en-US" sz="1600" b="1" dirty="0">
                          <a:solidFill>
                            <a:schemeClr val="tx1"/>
                          </a:solidFill>
                          <a:effectLst/>
                          <a:latin typeface="Calibri"/>
                          <a:ea typeface="Calibri"/>
                          <a:cs typeface="Times New Roman"/>
                        </a:rPr>
                        <a:t>corps</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342900" marR="0" lvl="0" indent="-342900">
                        <a:lnSpc>
                          <a:spcPct val="115000"/>
                        </a:lnSpc>
                        <a:spcBef>
                          <a:spcPts val="0"/>
                        </a:spcBef>
                        <a:spcAft>
                          <a:spcPts val="0"/>
                        </a:spcAft>
                        <a:buFont typeface="Arial"/>
                        <a:buChar char="•"/>
                        <a:tabLst>
                          <a:tab pos="457200" algn="l"/>
                        </a:tabLst>
                      </a:pPr>
                      <a:r>
                        <a:rPr lang="en-US" sz="1600" b="1" dirty="0">
                          <a:solidFill>
                            <a:schemeClr val="tx1"/>
                          </a:solidFill>
                          <a:effectLst/>
                          <a:latin typeface="Calibri"/>
                          <a:ea typeface="Calibri"/>
                          <a:cs typeface="Times New Roman"/>
                        </a:rPr>
                        <a:t> Quantité de sommeil récent</a:t>
                      </a:r>
                    </a:p>
                    <a:p>
                      <a:pPr marL="342900" marR="0" lvl="0" indent="-342900">
                        <a:lnSpc>
                          <a:spcPct val="115000"/>
                        </a:lnSpc>
                        <a:spcBef>
                          <a:spcPts val="0"/>
                        </a:spcBef>
                        <a:spcAft>
                          <a:spcPts val="0"/>
                        </a:spcAft>
                        <a:buFont typeface="Arial"/>
                        <a:buChar char="•"/>
                        <a:tabLst>
                          <a:tab pos="457200" algn="l"/>
                        </a:tabLst>
                      </a:pPr>
                      <a:r>
                        <a:rPr lang="en-US" sz="1600" b="1" dirty="0">
                          <a:solidFill>
                            <a:schemeClr val="tx1"/>
                          </a:solidFill>
                          <a:effectLst/>
                          <a:latin typeface="Calibri"/>
                          <a:ea typeface="Calibri"/>
                          <a:cs typeface="Times New Roman"/>
                        </a:rPr>
                        <a:t> Heure du jour </a:t>
                      </a:r>
                    </a:p>
                    <a:p>
                      <a:pPr marL="342900" marR="0" lvl="0" indent="-342900">
                        <a:lnSpc>
                          <a:spcPct val="115000"/>
                        </a:lnSpc>
                        <a:spcBef>
                          <a:spcPts val="0"/>
                        </a:spcBef>
                        <a:spcAft>
                          <a:spcPts val="0"/>
                        </a:spcAft>
                        <a:buFont typeface="Arial"/>
                        <a:buChar char="•"/>
                        <a:tabLst>
                          <a:tab pos="457200" algn="l"/>
                        </a:tabLst>
                      </a:pPr>
                      <a:r>
                        <a:rPr lang="en-US" sz="1600" b="1" dirty="0" err="1" smtClean="0">
                          <a:solidFill>
                            <a:schemeClr val="tx1"/>
                          </a:solidFill>
                          <a:effectLst/>
                          <a:latin typeface="Calibri"/>
                          <a:ea typeface="Calibri"/>
                          <a:cs typeface="Times New Roman"/>
                        </a:rPr>
                        <a:t>Période</a:t>
                      </a:r>
                      <a:r>
                        <a:rPr lang="en-US" sz="1600" b="1" dirty="0" smtClean="0">
                          <a:solidFill>
                            <a:schemeClr val="tx1"/>
                          </a:solidFill>
                          <a:effectLst/>
                          <a:latin typeface="Calibri"/>
                          <a:ea typeface="Calibri"/>
                          <a:cs typeface="Times New Roman"/>
                        </a:rPr>
                        <a:t> </a:t>
                      </a:r>
                      <a:r>
                        <a:rPr lang="en-US" sz="1600" b="1" dirty="0" err="1" smtClean="0">
                          <a:solidFill>
                            <a:schemeClr val="tx1"/>
                          </a:solidFill>
                          <a:effectLst/>
                          <a:latin typeface="Calibri"/>
                          <a:ea typeface="Calibri"/>
                          <a:cs typeface="Times New Roman"/>
                        </a:rPr>
                        <a:t>d’éveil</a:t>
                      </a:r>
                      <a:endParaRPr lang="en-US" sz="1600" b="1" dirty="0">
                        <a:solidFill>
                          <a:schemeClr val="tx1"/>
                        </a:solidFill>
                        <a:effectLst/>
                        <a:latin typeface="Calibri"/>
                        <a:ea typeface="Calibri"/>
                        <a:cs typeface="Times New Roman"/>
                      </a:endParaRPr>
                    </a:p>
                    <a:p>
                      <a:pPr marL="342900" marR="0" lvl="0" indent="-342900">
                        <a:lnSpc>
                          <a:spcPct val="115000"/>
                        </a:lnSpc>
                        <a:spcBef>
                          <a:spcPts val="0"/>
                        </a:spcBef>
                        <a:spcAft>
                          <a:spcPts val="0"/>
                        </a:spcAft>
                        <a:buFont typeface="Arial"/>
                        <a:buChar char="•"/>
                        <a:tabLst>
                          <a:tab pos="457200" algn="l"/>
                        </a:tabLst>
                      </a:pPr>
                      <a:r>
                        <a:rPr lang="en-US" sz="1600" b="1" dirty="0">
                          <a:solidFill>
                            <a:schemeClr val="tx1"/>
                          </a:solidFill>
                          <a:effectLst/>
                          <a:latin typeface="Calibri"/>
                          <a:ea typeface="Calibri"/>
                          <a:cs typeface="Times New Roman"/>
                        </a:rPr>
                        <a:t> </a:t>
                      </a:r>
                      <a:r>
                        <a:rPr lang="fr-CA" sz="1600" b="1" dirty="0" smtClean="0">
                          <a:solidFill>
                            <a:schemeClr val="tx1"/>
                          </a:solidFill>
                          <a:effectLst/>
                          <a:latin typeface="Calibri"/>
                          <a:ea typeface="Calibri"/>
                          <a:cs typeface="Times New Roman"/>
                        </a:rPr>
                        <a:t>Consommation </a:t>
                      </a:r>
                      <a:r>
                        <a:rPr lang="fr-CA" sz="1600" b="1" dirty="0">
                          <a:solidFill>
                            <a:schemeClr val="tx1"/>
                          </a:solidFill>
                          <a:effectLst/>
                          <a:latin typeface="Calibri"/>
                          <a:ea typeface="Calibri"/>
                          <a:cs typeface="Times New Roman"/>
                        </a:rPr>
                        <a:t>de stimulants et d’autres drogues</a:t>
                      </a:r>
                      <a:endParaRPr lang="en-US" sz="1600" b="1" dirty="0">
                        <a:solidFill>
                          <a:schemeClr val="tx1"/>
                        </a:solidFill>
                        <a:effectLst/>
                        <a:latin typeface="Calibri"/>
                        <a:ea typeface="Calibri"/>
                        <a:cs typeface="Times New Roman"/>
                      </a:endParaRPr>
                    </a:p>
                    <a:p>
                      <a:pPr marL="342900" marR="0" lvl="0" indent="-342900">
                        <a:lnSpc>
                          <a:spcPct val="115000"/>
                        </a:lnSpc>
                        <a:spcBef>
                          <a:spcPts val="0"/>
                        </a:spcBef>
                        <a:spcAft>
                          <a:spcPts val="0"/>
                        </a:spcAft>
                        <a:buFont typeface="Arial"/>
                        <a:buChar char="•"/>
                        <a:tabLst>
                          <a:tab pos="457200" algn="l"/>
                        </a:tabLst>
                      </a:pPr>
                      <a:r>
                        <a:rPr lang="fr-CA" sz="1600" b="1" dirty="0">
                          <a:solidFill>
                            <a:schemeClr val="tx1"/>
                          </a:solidFill>
                          <a:effectLst/>
                          <a:latin typeface="Calibri"/>
                          <a:ea typeface="Calibri"/>
                          <a:cs typeface="Times New Roman"/>
                        </a:rPr>
                        <a:t> </a:t>
                      </a:r>
                      <a:r>
                        <a:rPr lang="en-US" sz="1600" b="1" dirty="0">
                          <a:solidFill>
                            <a:schemeClr val="tx1"/>
                          </a:solidFill>
                          <a:effectLst/>
                          <a:latin typeface="Calibri"/>
                          <a:ea typeface="Calibri"/>
                          <a:cs typeface="Times New Roman"/>
                        </a:rPr>
                        <a:t>Santé globale</a:t>
                      </a:r>
                    </a:p>
                    <a:p>
                      <a:pPr marL="342900" marR="0" lvl="0" indent="-342900">
                        <a:lnSpc>
                          <a:spcPct val="115000"/>
                        </a:lnSpc>
                        <a:spcBef>
                          <a:spcPts val="0"/>
                        </a:spcBef>
                        <a:spcAft>
                          <a:spcPts val="0"/>
                        </a:spcAft>
                        <a:buFont typeface="Arial"/>
                        <a:buChar char="•"/>
                        <a:tabLst>
                          <a:tab pos="457200" algn="l"/>
                        </a:tabLst>
                      </a:pPr>
                      <a:r>
                        <a:rPr lang="en-US" sz="1600" b="1" dirty="0">
                          <a:solidFill>
                            <a:schemeClr val="tx1"/>
                          </a:solidFill>
                          <a:effectLst/>
                          <a:latin typeface="Calibri"/>
                          <a:ea typeface="Calibri"/>
                          <a:cs typeface="Times New Roman"/>
                        </a:rPr>
                        <a:t> Humeur</a:t>
                      </a:r>
                    </a:p>
                    <a:p>
                      <a:pPr marL="342900" marR="0" lvl="0" indent="-342900">
                        <a:lnSpc>
                          <a:spcPct val="115000"/>
                        </a:lnSpc>
                        <a:spcBef>
                          <a:spcPts val="0"/>
                        </a:spcBef>
                        <a:spcAft>
                          <a:spcPts val="0"/>
                        </a:spcAft>
                        <a:buFont typeface="Arial"/>
                        <a:buChar char="•"/>
                        <a:tabLst>
                          <a:tab pos="457200" algn="l"/>
                        </a:tabLst>
                      </a:pPr>
                      <a:r>
                        <a:rPr lang="en-US" sz="1600" b="1" dirty="0">
                          <a:solidFill>
                            <a:schemeClr val="tx1"/>
                          </a:solidFill>
                          <a:effectLst/>
                          <a:latin typeface="Calibri"/>
                          <a:ea typeface="Calibri"/>
                          <a:cs typeface="Times New Roman"/>
                        </a:rPr>
                        <a:t> Différences individuelles</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298382">
                <a:tc>
                  <a:txBody>
                    <a:bodyPr/>
                    <a:lstStyle/>
                    <a:p>
                      <a:pPr marL="0" marR="0">
                        <a:lnSpc>
                          <a:spcPct val="115000"/>
                        </a:lnSpc>
                        <a:spcBef>
                          <a:spcPts val="0"/>
                        </a:spcBef>
                        <a:spcAft>
                          <a:spcPts val="0"/>
                        </a:spcAft>
                      </a:pPr>
                      <a:r>
                        <a:rPr lang="en-US" sz="1600" b="1" dirty="0">
                          <a:solidFill>
                            <a:schemeClr val="bg1">
                              <a:lumMod val="65000"/>
                            </a:schemeClr>
                          </a:solidFill>
                          <a:effectLst/>
                          <a:latin typeface="Calibri"/>
                          <a:ea typeface="Calibri"/>
                          <a:cs typeface="Times New Roman"/>
                        </a:rPr>
                        <a:t>Fatigue</a:t>
                      </a:r>
                    </a:p>
                    <a:p>
                      <a:pPr marL="0" marR="0">
                        <a:lnSpc>
                          <a:spcPct val="115000"/>
                        </a:lnSpc>
                        <a:spcBef>
                          <a:spcPts val="0"/>
                        </a:spcBef>
                        <a:spcAft>
                          <a:spcPts val="0"/>
                        </a:spcAft>
                      </a:pPr>
                      <a:r>
                        <a:rPr lang="en-US" sz="1600" b="1" dirty="0">
                          <a:solidFill>
                            <a:schemeClr val="bg1">
                              <a:lumMod val="65000"/>
                            </a:schemeClr>
                          </a:solidFill>
                          <a:effectLst/>
                          <a:latin typeface="Calibri"/>
                          <a:ea typeface="Calibri"/>
                          <a:cs typeface="Times New Roman"/>
                        </a:rPr>
                        <a:t>liée à la tâche</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endParaRPr lang="en-US" sz="1600" b="1" dirty="0">
                        <a:effectLst/>
                        <a:latin typeface="Calibri"/>
                        <a:ea typeface="Calibri"/>
                        <a:cs typeface="Times New Roman"/>
                      </a:endParaRP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342900" marR="0" lvl="0" indent="-342900">
                        <a:lnSpc>
                          <a:spcPct val="115000"/>
                        </a:lnSpc>
                        <a:spcBef>
                          <a:spcPts val="0"/>
                        </a:spcBef>
                        <a:spcAft>
                          <a:spcPts val="0"/>
                        </a:spcAft>
                        <a:buFont typeface="Arial"/>
                        <a:buNone/>
                        <a:tabLst>
                          <a:tab pos="457200" algn="l"/>
                        </a:tabLst>
                      </a:pPr>
                      <a:endParaRPr lang="en-US" sz="1600" b="1" dirty="0">
                        <a:effectLst/>
                        <a:latin typeface="Calibri"/>
                        <a:ea typeface="Calibri"/>
                        <a:cs typeface="Times New Roman"/>
                      </a:endParaRP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bl>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a:spLocks noGrp="1"/>
          </p:cNvSpPr>
          <p:nvPr>
            <p:ph type="title"/>
            <p:custDataLst>
              <p:tags r:id="rId1"/>
            </p:custDataLst>
          </p:nvPr>
        </p:nvSpPr>
        <p:spPr/>
        <p:txBody>
          <a:bodyPr>
            <a:noAutofit/>
          </a:bodyPr>
          <a:lstStyle/>
          <a:p>
            <a:pPr>
              <a:lnSpc>
                <a:spcPts val="4575"/>
              </a:lnSpc>
            </a:pPr>
            <a:r>
              <a:rPr lang="fr-FR" sz="4300" dirty="0" smtClean="0"/>
              <a:t>Fatigue interne </a:t>
            </a:r>
            <a:r>
              <a:rPr lang="fr-FR" sz="4300" i="1" dirty="0" smtClean="0"/>
              <a:t>versus</a:t>
            </a:r>
            <a:r>
              <a:rPr lang="fr-FR" sz="4300" dirty="0" smtClean="0"/>
              <a:t> fatigue liée à la tâche (2 de 2)</a:t>
            </a:r>
            <a:endParaRPr lang="en-US" sz="4300" dirty="0" smtClean="0"/>
          </a:p>
        </p:txBody>
      </p:sp>
      <p:graphicFrame>
        <p:nvGraphicFramePr>
          <p:cNvPr id="5" name="Tableau 4"/>
          <p:cNvGraphicFramePr>
            <a:graphicFrameLocks noGrp="1"/>
          </p:cNvGraphicFramePr>
          <p:nvPr/>
        </p:nvGraphicFramePr>
        <p:xfrm>
          <a:off x="457200" y="1676400"/>
          <a:ext cx="8229600" cy="4495800"/>
        </p:xfrm>
        <a:graphic>
          <a:graphicData uri="http://schemas.openxmlformats.org/drawingml/2006/table">
            <a:tbl>
              <a:tblPr firstRow="1" bandRow="1"/>
              <a:tblGrid>
                <a:gridCol w="1447800"/>
                <a:gridCol w="2057400"/>
                <a:gridCol w="4724400"/>
              </a:tblGrid>
              <a:tr h="1061761">
                <a:tc>
                  <a:txBody>
                    <a:bodyPr/>
                    <a:lstStyle/>
                    <a:p>
                      <a:pPr marL="0" marR="0">
                        <a:lnSpc>
                          <a:spcPct val="115000"/>
                        </a:lnSpc>
                        <a:spcBef>
                          <a:spcPts val="0"/>
                        </a:spcBef>
                        <a:spcAft>
                          <a:spcPts val="0"/>
                        </a:spcAft>
                      </a:pPr>
                      <a:r>
                        <a:rPr lang="en-US" sz="1600" b="1" dirty="0">
                          <a:effectLst/>
                          <a:latin typeface="Calibri"/>
                          <a:ea typeface="Calibri"/>
                          <a:cs typeface="Times New Roman"/>
                        </a:rPr>
                        <a:t>Catégorie de fatigue</a:t>
                      </a:r>
                      <a:endParaRPr lang="en-US" sz="1600" dirty="0">
                        <a:effectLst/>
                        <a:latin typeface="Calibri"/>
                        <a:ea typeface="Calibri"/>
                        <a:cs typeface="Times New Roman"/>
                      </a:endParaRPr>
                    </a:p>
                  </a:txBody>
                  <a:tcPr marL="85090" marR="850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1600" b="1" dirty="0">
                          <a:effectLst/>
                          <a:latin typeface="Calibri"/>
                          <a:ea typeface="Calibri"/>
                          <a:cs typeface="Times New Roman"/>
                        </a:rPr>
                        <a:t>Source générale</a:t>
                      </a:r>
                      <a:endParaRPr lang="en-US" sz="1600" dirty="0">
                        <a:effectLst/>
                        <a:latin typeface="Calibri"/>
                        <a:ea typeface="Calibri"/>
                        <a:cs typeface="Times New Roman"/>
                      </a:endParaRPr>
                    </a:p>
                  </a:txBody>
                  <a:tcPr marL="85090" marR="850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1600" b="1" dirty="0">
                          <a:effectLst/>
                          <a:latin typeface="Calibri"/>
                          <a:ea typeface="Calibri"/>
                          <a:cs typeface="Times New Roman"/>
                        </a:rPr>
                        <a:t>Facteurs </a:t>
                      </a:r>
                      <a:endParaRPr lang="en-US" sz="1600" dirty="0">
                        <a:effectLst/>
                        <a:latin typeface="Calibri"/>
                        <a:ea typeface="Calibri"/>
                        <a:cs typeface="Times New Roman"/>
                      </a:endParaRPr>
                    </a:p>
                  </a:txBody>
                  <a:tcPr marL="85090" marR="850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2135657">
                <a:tc>
                  <a:txBody>
                    <a:bodyPr/>
                    <a:lstStyle/>
                    <a:p>
                      <a:pPr marL="0" marR="0">
                        <a:lnSpc>
                          <a:spcPct val="115000"/>
                        </a:lnSpc>
                        <a:spcBef>
                          <a:spcPts val="0"/>
                        </a:spcBef>
                        <a:spcAft>
                          <a:spcPts val="0"/>
                        </a:spcAft>
                      </a:pPr>
                      <a:r>
                        <a:rPr lang="en-US" sz="1600" dirty="0">
                          <a:solidFill>
                            <a:schemeClr val="bg1">
                              <a:lumMod val="50000"/>
                            </a:schemeClr>
                          </a:solidFill>
                          <a:effectLst/>
                          <a:latin typeface="Calibri"/>
                          <a:ea typeface="Calibri"/>
                          <a:cs typeface="Times New Roman"/>
                        </a:rPr>
                        <a:t>Fatigue </a:t>
                      </a:r>
                    </a:p>
                    <a:p>
                      <a:pPr marL="0" marR="0">
                        <a:lnSpc>
                          <a:spcPct val="115000"/>
                        </a:lnSpc>
                        <a:spcBef>
                          <a:spcPts val="0"/>
                        </a:spcBef>
                        <a:spcAft>
                          <a:spcPts val="0"/>
                        </a:spcAft>
                      </a:pPr>
                      <a:r>
                        <a:rPr lang="en-US" sz="1600" dirty="0">
                          <a:solidFill>
                            <a:schemeClr val="bg1">
                              <a:lumMod val="50000"/>
                            </a:schemeClr>
                          </a:solidFill>
                          <a:effectLst/>
                          <a:latin typeface="Calibri"/>
                          <a:ea typeface="Calibri"/>
                          <a:cs typeface="Times New Roman"/>
                        </a:rPr>
                        <a:t>interne</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600" dirty="0" err="1" smtClean="0">
                          <a:solidFill>
                            <a:schemeClr val="bg1">
                              <a:lumMod val="50000"/>
                            </a:schemeClr>
                          </a:solidFill>
                          <a:effectLst/>
                          <a:latin typeface="Calibri"/>
                          <a:ea typeface="Calibri"/>
                          <a:cs typeface="Times New Roman"/>
                        </a:rPr>
                        <a:t>Fonctionnement</a:t>
                      </a:r>
                      <a:r>
                        <a:rPr lang="en-US" sz="1600" dirty="0" smtClean="0">
                          <a:solidFill>
                            <a:schemeClr val="bg1">
                              <a:lumMod val="50000"/>
                            </a:schemeClr>
                          </a:solidFill>
                          <a:effectLst/>
                          <a:latin typeface="Calibri"/>
                          <a:ea typeface="Calibri"/>
                          <a:cs typeface="Times New Roman"/>
                        </a:rPr>
                        <a:t> du </a:t>
                      </a:r>
                      <a:r>
                        <a:rPr lang="en-US" sz="1600" dirty="0">
                          <a:solidFill>
                            <a:schemeClr val="bg1">
                              <a:lumMod val="50000"/>
                            </a:schemeClr>
                          </a:solidFill>
                          <a:effectLst/>
                          <a:latin typeface="Calibri"/>
                          <a:ea typeface="Calibri"/>
                          <a:cs typeface="Times New Roman"/>
                        </a:rPr>
                        <a:t>corps</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342900" marR="0" lvl="0" indent="-342900">
                        <a:lnSpc>
                          <a:spcPct val="115000"/>
                        </a:lnSpc>
                        <a:spcBef>
                          <a:spcPts val="0"/>
                        </a:spcBef>
                        <a:spcAft>
                          <a:spcPts val="0"/>
                        </a:spcAft>
                        <a:buFont typeface="Arial"/>
                        <a:buChar char="•"/>
                        <a:tabLst>
                          <a:tab pos="457200" algn="l"/>
                        </a:tabLst>
                      </a:pPr>
                      <a:r>
                        <a:rPr lang="en-US" sz="1600" dirty="0">
                          <a:solidFill>
                            <a:schemeClr val="bg1">
                              <a:lumMod val="50000"/>
                            </a:schemeClr>
                          </a:solidFill>
                          <a:effectLst/>
                          <a:latin typeface="Calibri"/>
                          <a:ea typeface="Calibri"/>
                          <a:cs typeface="Times New Roman"/>
                        </a:rPr>
                        <a:t> Quantité de sommeil récent</a:t>
                      </a:r>
                    </a:p>
                    <a:p>
                      <a:pPr marL="342900" marR="0" lvl="0" indent="-342900">
                        <a:lnSpc>
                          <a:spcPct val="115000"/>
                        </a:lnSpc>
                        <a:spcBef>
                          <a:spcPts val="0"/>
                        </a:spcBef>
                        <a:spcAft>
                          <a:spcPts val="0"/>
                        </a:spcAft>
                        <a:buFont typeface="Arial"/>
                        <a:buChar char="•"/>
                        <a:tabLst>
                          <a:tab pos="457200" algn="l"/>
                        </a:tabLst>
                      </a:pPr>
                      <a:r>
                        <a:rPr lang="en-US" sz="1600" dirty="0">
                          <a:solidFill>
                            <a:schemeClr val="bg1">
                              <a:lumMod val="50000"/>
                            </a:schemeClr>
                          </a:solidFill>
                          <a:effectLst/>
                          <a:latin typeface="Calibri"/>
                          <a:ea typeface="Calibri"/>
                          <a:cs typeface="Times New Roman"/>
                        </a:rPr>
                        <a:t> Heure du jour </a:t>
                      </a:r>
                    </a:p>
                    <a:p>
                      <a:pPr marL="342900" marR="0" lvl="0" indent="-342900">
                        <a:lnSpc>
                          <a:spcPct val="115000"/>
                        </a:lnSpc>
                        <a:spcBef>
                          <a:spcPts val="0"/>
                        </a:spcBef>
                        <a:spcAft>
                          <a:spcPts val="0"/>
                        </a:spcAft>
                        <a:buFont typeface="Arial"/>
                        <a:buChar char="•"/>
                        <a:tabLst>
                          <a:tab pos="457200" algn="l"/>
                        </a:tabLst>
                      </a:pPr>
                      <a:r>
                        <a:rPr lang="en-US" sz="1600" dirty="0" err="1" smtClean="0">
                          <a:solidFill>
                            <a:schemeClr val="bg1">
                              <a:lumMod val="50000"/>
                            </a:schemeClr>
                          </a:solidFill>
                          <a:effectLst/>
                          <a:latin typeface="Calibri"/>
                          <a:ea typeface="Calibri"/>
                          <a:cs typeface="Times New Roman"/>
                        </a:rPr>
                        <a:t>Période</a:t>
                      </a:r>
                      <a:r>
                        <a:rPr lang="en-US" sz="1600" dirty="0" smtClean="0">
                          <a:solidFill>
                            <a:schemeClr val="bg1">
                              <a:lumMod val="50000"/>
                            </a:schemeClr>
                          </a:solidFill>
                          <a:effectLst/>
                          <a:latin typeface="Calibri"/>
                          <a:ea typeface="Calibri"/>
                          <a:cs typeface="Times New Roman"/>
                        </a:rPr>
                        <a:t> </a:t>
                      </a:r>
                      <a:r>
                        <a:rPr lang="en-US" sz="1600" dirty="0" err="1" smtClean="0">
                          <a:solidFill>
                            <a:schemeClr val="bg1">
                              <a:lumMod val="50000"/>
                            </a:schemeClr>
                          </a:solidFill>
                          <a:effectLst/>
                          <a:latin typeface="Calibri"/>
                          <a:ea typeface="Calibri"/>
                          <a:cs typeface="Times New Roman"/>
                        </a:rPr>
                        <a:t>d’éveil</a:t>
                      </a:r>
                      <a:endParaRPr lang="en-US" sz="1600" dirty="0">
                        <a:solidFill>
                          <a:schemeClr val="bg1">
                            <a:lumMod val="50000"/>
                          </a:schemeClr>
                        </a:solidFill>
                        <a:effectLst/>
                        <a:latin typeface="Calibri"/>
                        <a:ea typeface="Calibri"/>
                        <a:cs typeface="Times New Roman"/>
                      </a:endParaRPr>
                    </a:p>
                    <a:p>
                      <a:pPr marL="342900" marR="0" lvl="0" indent="-342900">
                        <a:lnSpc>
                          <a:spcPct val="115000"/>
                        </a:lnSpc>
                        <a:spcBef>
                          <a:spcPts val="0"/>
                        </a:spcBef>
                        <a:spcAft>
                          <a:spcPts val="0"/>
                        </a:spcAft>
                        <a:buFont typeface="Arial"/>
                        <a:buChar char="•"/>
                        <a:tabLst>
                          <a:tab pos="457200" algn="l"/>
                        </a:tabLst>
                      </a:pPr>
                      <a:r>
                        <a:rPr lang="en-US" sz="1600" dirty="0">
                          <a:solidFill>
                            <a:schemeClr val="bg1">
                              <a:lumMod val="50000"/>
                            </a:schemeClr>
                          </a:solidFill>
                          <a:effectLst/>
                          <a:latin typeface="Calibri"/>
                          <a:ea typeface="Calibri"/>
                          <a:cs typeface="Times New Roman"/>
                        </a:rPr>
                        <a:t> </a:t>
                      </a:r>
                      <a:r>
                        <a:rPr lang="fr-CA" sz="1600" dirty="0" smtClean="0">
                          <a:solidFill>
                            <a:schemeClr val="bg1">
                              <a:lumMod val="50000"/>
                            </a:schemeClr>
                          </a:solidFill>
                          <a:effectLst/>
                          <a:latin typeface="Calibri"/>
                          <a:ea typeface="Calibri"/>
                          <a:cs typeface="Times New Roman"/>
                        </a:rPr>
                        <a:t>Consommation </a:t>
                      </a:r>
                      <a:r>
                        <a:rPr lang="fr-CA" sz="1600" dirty="0">
                          <a:solidFill>
                            <a:schemeClr val="bg1">
                              <a:lumMod val="50000"/>
                            </a:schemeClr>
                          </a:solidFill>
                          <a:effectLst/>
                          <a:latin typeface="Calibri"/>
                          <a:ea typeface="Calibri"/>
                          <a:cs typeface="Times New Roman"/>
                        </a:rPr>
                        <a:t>de stimulants et d’autres drogues</a:t>
                      </a:r>
                      <a:endParaRPr lang="en-US" sz="1600" dirty="0">
                        <a:solidFill>
                          <a:schemeClr val="bg1">
                            <a:lumMod val="50000"/>
                          </a:schemeClr>
                        </a:solidFill>
                        <a:effectLst/>
                        <a:latin typeface="Calibri"/>
                        <a:ea typeface="Calibri"/>
                        <a:cs typeface="Times New Roman"/>
                      </a:endParaRPr>
                    </a:p>
                    <a:p>
                      <a:pPr marL="342900" marR="0" lvl="0" indent="-342900">
                        <a:lnSpc>
                          <a:spcPct val="115000"/>
                        </a:lnSpc>
                        <a:spcBef>
                          <a:spcPts val="0"/>
                        </a:spcBef>
                        <a:spcAft>
                          <a:spcPts val="0"/>
                        </a:spcAft>
                        <a:buFont typeface="Arial"/>
                        <a:buChar char="•"/>
                        <a:tabLst>
                          <a:tab pos="457200" algn="l"/>
                        </a:tabLst>
                      </a:pPr>
                      <a:r>
                        <a:rPr lang="fr-CA" sz="1600" dirty="0">
                          <a:solidFill>
                            <a:schemeClr val="bg1">
                              <a:lumMod val="50000"/>
                            </a:schemeClr>
                          </a:solidFill>
                          <a:effectLst/>
                          <a:latin typeface="Calibri"/>
                          <a:ea typeface="Calibri"/>
                          <a:cs typeface="Times New Roman"/>
                        </a:rPr>
                        <a:t> </a:t>
                      </a:r>
                      <a:r>
                        <a:rPr lang="en-US" sz="1600" dirty="0">
                          <a:solidFill>
                            <a:schemeClr val="bg1">
                              <a:lumMod val="50000"/>
                            </a:schemeClr>
                          </a:solidFill>
                          <a:effectLst/>
                          <a:latin typeface="Calibri"/>
                          <a:ea typeface="Calibri"/>
                          <a:cs typeface="Times New Roman"/>
                        </a:rPr>
                        <a:t>Santé globale</a:t>
                      </a:r>
                    </a:p>
                    <a:p>
                      <a:pPr marL="342900" marR="0" lvl="0" indent="-342900">
                        <a:lnSpc>
                          <a:spcPct val="115000"/>
                        </a:lnSpc>
                        <a:spcBef>
                          <a:spcPts val="0"/>
                        </a:spcBef>
                        <a:spcAft>
                          <a:spcPts val="0"/>
                        </a:spcAft>
                        <a:buFont typeface="Arial"/>
                        <a:buChar char="•"/>
                        <a:tabLst>
                          <a:tab pos="457200" algn="l"/>
                        </a:tabLst>
                      </a:pPr>
                      <a:r>
                        <a:rPr lang="en-US" sz="1600" dirty="0">
                          <a:solidFill>
                            <a:schemeClr val="bg1">
                              <a:lumMod val="50000"/>
                            </a:schemeClr>
                          </a:solidFill>
                          <a:effectLst/>
                          <a:latin typeface="Calibri"/>
                          <a:ea typeface="Calibri"/>
                          <a:cs typeface="Times New Roman"/>
                        </a:rPr>
                        <a:t> Humeur</a:t>
                      </a:r>
                    </a:p>
                    <a:p>
                      <a:pPr marL="342900" marR="0" lvl="0" indent="-342900">
                        <a:lnSpc>
                          <a:spcPct val="115000"/>
                        </a:lnSpc>
                        <a:spcBef>
                          <a:spcPts val="0"/>
                        </a:spcBef>
                        <a:spcAft>
                          <a:spcPts val="0"/>
                        </a:spcAft>
                        <a:buFont typeface="Arial"/>
                        <a:buChar char="•"/>
                        <a:tabLst>
                          <a:tab pos="457200" algn="l"/>
                        </a:tabLst>
                      </a:pPr>
                      <a:r>
                        <a:rPr lang="en-US" sz="1600" dirty="0">
                          <a:solidFill>
                            <a:schemeClr val="bg1">
                              <a:lumMod val="50000"/>
                            </a:schemeClr>
                          </a:solidFill>
                          <a:effectLst/>
                          <a:latin typeface="Calibri"/>
                          <a:ea typeface="Calibri"/>
                          <a:cs typeface="Times New Roman"/>
                        </a:rPr>
                        <a:t> Différences individuelles</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298382">
                <a:tc>
                  <a:txBody>
                    <a:bodyPr/>
                    <a:lstStyle/>
                    <a:p>
                      <a:pPr marL="0" marR="0">
                        <a:lnSpc>
                          <a:spcPct val="115000"/>
                        </a:lnSpc>
                        <a:spcBef>
                          <a:spcPts val="0"/>
                        </a:spcBef>
                        <a:spcAft>
                          <a:spcPts val="0"/>
                        </a:spcAft>
                      </a:pPr>
                      <a:r>
                        <a:rPr lang="en-US" sz="1600" b="1" dirty="0">
                          <a:effectLst/>
                          <a:latin typeface="Calibri"/>
                          <a:ea typeface="Calibri"/>
                          <a:cs typeface="Times New Roman"/>
                        </a:rPr>
                        <a:t>Fatigue</a:t>
                      </a:r>
                    </a:p>
                    <a:p>
                      <a:pPr marL="0" marR="0">
                        <a:lnSpc>
                          <a:spcPct val="115000"/>
                        </a:lnSpc>
                        <a:spcBef>
                          <a:spcPts val="0"/>
                        </a:spcBef>
                        <a:spcAft>
                          <a:spcPts val="0"/>
                        </a:spcAft>
                      </a:pPr>
                      <a:r>
                        <a:rPr lang="en-US" sz="1600" b="1" dirty="0">
                          <a:effectLst/>
                          <a:latin typeface="Calibri"/>
                          <a:ea typeface="Calibri"/>
                          <a:cs typeface="Times New Roman"/>
                        </a:rPr>
                        <a:t>liée à la tâche</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600" b="1" dirty="0">
                          <a:effectLst/>
                          <a:latin typeface="Calibri"/>
                          <a:ea typeface="Calibri"/>
                          <a:cs typeface="Times New Roman"/>
                        </a:rPr>
                        <a:t>Tâche (conduite,</a:t>
                      </a:r>
                    </a:p>
                    <a:p>
                      <a:pPr marL="0" marR="0">
                        <a:lnSpc>
                          <a:spcPct val="115000"/>
                        </a:lnSpc>
                        <a:spcBef>
                          <a:spcPts val="0"/>
                        </a:spcBef>
                        <a:spcAft>
                          <a:spcPts val="0"/>
                        </a:spcAft>
                      </a:pPr>
                      <a:r>
                        <a:rPr lang="en-US" sz="1600" b="1" dirty="0">
                          <a:effectLst/>
                          <a:latin typeface="Calibri"/>
                          <a:ea typeface="Calibri"/>
                          <a:cs typeface="Times New Roman"/>
                        </a:rPr>
                        <a:t>autre travail)</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342900" marR="0" lvl="0" indent="-342900">
                        <a:lnSpc>
                          <a:spcPct val="115000"/>
                        </a:lnSpc>
                        <a:spcBef>
                          <a:spcPts val="0"/>
                        </a:spcBef>
                        <a:spcAft>
                          <a:spcPts val="0"/>
                        </a:spcAft>
                        <a:buFont typeface="Arial"/>
                        <a:buChar char="•"/>
                        <a:tabLst>
                          <a:tab pos="457200" algn="l"/>
                        </a:tabLst>
                      </a:pPr>
                      <a:r>
                        <a:rPr lang="fr-CA" sz="1600" b="1" dirty="0">
                          <a:effectLst/>
                          <a:latin typeface="Calibri"/>
                          <a:ea typeface="Calibri"/>
                          <a:cs typeface="Times New Roman"/>
                        </a:rPr>
                        <a:t> Temps passé à la tâche </a:t>
                      </a:r>
                      <a:br>
                        <a:rPr lang="fr-CA" sz="1600" b="1" dirty="0">
                          <a:effectLst/>
                          <a:latin typeface="Calibri"/>
                          <a:ea typeface="Calibri"/>
                          <a:cs typeface="Times New Roman"/>
                        </a:rPr>
                      </a:br>
                      <a:r>
                        <a:rPr lang="fr-CA" sz="1600" b="1" dirty="0">
                          <a:effectLst/>
                          <a:latin typeface="Calibri"/>
                          <a:ea typeface="Calibri"/>
                          <a:cs typeface="Times New Roman"/>
                        </a:rPr>
                        <a:t>(ex. : les heures de conduite)</a:t>
                      </a:r>
                      <a:endParaRPr lang="en-US" sz="1600" b="1" dirty="0">
                        <a:effectLst/>
                        <a:latin typeface="Calibri"/>
                        <a:ea typeface="Calibri"/>
                        <a:cs typeface="Times New Roman"/>
                      </a:endParaRPr>
                    </a:p>
                    <a:p>
                      <a:pPr marL="342900" marR="0" lvl="0" indent="-342900">
                        <a:lnSpc>
                          <a:spcPct val="115000"/>
                        </a:lnSpc>
                        <a:spcBef>
                          <a:spcPts val="0"/>
                        </a:spcBef>
                        <a:spcAft>
                          <a:spcPts val="0"/>
                        </a:spcAft>
                        <a:buFont typeface="Arial"/>
                        <a:buChar char="•"/>
                        <a:tabLst>
                          <a:tab pos="457200" algn="l"/>
                        </a:tabLst>
                      </a:pPr>
                      <a:r>
                        <a:rPr lang="fr-CA" sz="1600" b="1" dirty="0">
                          <a:effectLst/>
                          <a:latin typeface="Calibri"/>
                          <a:ea typeface="Calibri"/>
                          <a:cs typeface="Times New Roman"/>
                        </a:rPr>
                        <a:t> </a:t>
                      </a:r>
                      <a:r>
                        <a:rPr lang="en-US" sz="1600" b="1" dirty="0">
                          <a:effectLst/>
                          <a:latin typeface="Calibri"/>
                          <a:ea typeface="Calibri"/>
                          <a:cs typeface="Times New Roman"/>
                        </a:rPr>
                        <a:t>Complexité de la tâche</a:t>
                      </a:r>
                    </a:p>
                    <a:p>
                      <a:pPr marL="342900" marR="0" lvl="0" indent="-342900">
                        <a:lnSpc>
                          <a:spcPct val="115000"/>
                        </a:lnSpc>
                        <a:spcBef>
                          <a:spcPts val="0"/>
                        </a:spcBef>
                        <a:spcAft>
                          <a:spcPts val="0"/>
                        </a:spcAft>
                        <a:buFont typeface="Arial"/>
                        <a:buChar char="•"/>
                        <a:tabLst>
                          <a:tab pos="457200" algn="l"/>
                        </a:tabLst>
                      </a:pPr>
                      <a:r>
                        <a:rPr lang="en-US" sz="1600" b="1" dirty="0">
                          <a:effectLst/>
                          <a:latin typeface="Calibri"/>
                          <a:ea typeface="Calibri"/>
                          <a:cs typeface="Times New Roman"/>
                        </a:rPr>
                        <a:t> Monotonie de la tâche</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bl>
          </a:graphicData>
        </a:graphic>
      </p:graphicFrame>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itle 1"/>
          <p:cNvSpPr>
            <a:spLocks noGrp="1"/>
          </p:cNvSpPr>
          <p:nvPr>
            <p:ph type="title"/>
            <p:custDataLst>
              <p:tags r:id="rId1"/>
            </p:custDataLst>
          </p:nvPr>
        </p:nvSpPr>
        <p:spPr/>
        <p:txBody>
          <a:bodyPr/>
          <a:lstStyle/>
          <a:p>
            <a:pPr>
              <a:lnSpc>
                <a:spcPts val="4575"/>
              </a:lnSpc>
            </a:pPr>
            <a:r>
              <a:rPr lang="fr-CA" sz="5400" smtClean="0"/>
              <a:t>Quantité de sommeil</a:t>
            </a:r>
            <a:endParaRPr lang="en-US" sz="5400" smtClean="0"/>
          </a:p>
        </p:txBody>
      </p:sp>
      <p:sp>
        <p:nvSpPr>
          <p:cNvPr id="226306" name="Content Placeholder 2"/>
          <p:cNvSpPr>
            <a:spLocks noGrp="1"/>
          </p:cNvSpPr>
          <p:nvPr>
            <p:ph idx="1"/>
            <p:custDataLst>
              <p:tags r:id="rId2"/>
            </p:custDataLst>
          </p:nvPr>
        </p:nvSpPr>
        <p:spPr/>
        <p:txBody>
          <a:bodyPr/>
          <a:lstStyle/>
          <a:p>
            <a:r>
              <a:rPr lang="fr-CA" dirty="0" smtClean="0"/>
              <a:t>Importance de la dernière période principale de sommeil (ex. : la nuit précédente)</a:t>
            </a:r>
            <a:endParaRPr lang="en-US" dirty="0" smtClean="0"/>
          </a:p>
          <a:p>
            <a:r>
              <a:rPr lang="fr-CA" dirty="0" smtClean="0"/>
              <a:t>Les récentes périodes de sommeil (ex. : les nuits précédentes, y compris la fin de semaine précédente)</a:t>
            </a:r>
            <a:endParaRPr lang="en-US" dirty="0" smtClean="0"/>
          </a:p>
          <a:p>
            <a:r>
              <a:rPr lang="fr-CA" dirty="0" smtClean="0"/>
              <a:t>Les siestes</a:t>
            </a:r>
            <a:endParaRPr lang="en-US" dirty="0" smtClean="0"/>
          </a:p>
        </p:txBody>
      </p:sp>
      <p:pic>
        <p:nvPicPr>
          <p:cNvPr id="226307" name="Picture 2"/>
          <p:cNvPicPr>
            <a:picLocks noChangeAspect="1" noChangeArrowheads="1"/>
          </p:cNvPicPr>
          <p:nvPr>
            <p:custDataLst>
              <p:tags r:id="rId3"/>
            </p:custDataLst>
          </p:nvPr>
        </p:nvPicPr>
        <p:blipFill>
          <a:blip r:embed="rId6" cstate="print"/>
          <a:srcRect/>
          <a:stretch>
            <a:fillRect/>
          </a:stretch>
        </p:blipFill>
        <p:spPr bwMode="auto">
          <a:xfrm>
            <a:off x="6172200" y="4419600"/>
            <a:ext cx="2690813" cy="178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04800"/>
            <a:ext cx="8229600" cy="1143000"/>
          </a:xfrm>
        </p:spPr>
        <p:txBody>
          <a:bodyPr>
            <a:normAutofit fontScale="90000"/>
          </a:bodyPr>
          <a:lstStyle/>
          <a:p>
            <a:pPr>
              <a:defRPr/>
            </a:pPr>
            <a:r>
              <a:rPr lang="fr-CA" sz="3600" dirty="0"/>
              <a:t>Effets </a:t>
            </a:r>
            <a:r>
              <a:rPr lang="fr-CA" sz="3600" dirty="0" smtClean="0"/>
              <a:t>progressifs et cumulatifs </a:t>
            </a:r>
            <a:r>
              <a:rPr lang="fr-CA" sz="3600" dirty="0"/>
              <a:t>de différentes quantités de sommeil sur la performance</a:t>
            </a:r>
            <a:endParaRPr lang="en-US" dirty="0"/>
          </a:p>
        </p:txBody>
      </p:sp>
      <p:pic>
        <p:nvPicPr>
          <p:cNvPr id="228354" name="Picture 2"/>
          <p:cNvPicPr>
            <a:picLocks noChangeAspect="1" noChangeArrowheads="1"/>
          </p:cNvPicPr>
          <p:nvPr>
            <p:custDataLst>
              <p:tags r:id="rId2"/>
            </p:custDataLst>
          </p:nvPr>
        </p:nvPicPr>
        <p:blipFill>
          <a:blip r:embed="rId5" cstate="print"/>
          <a:srcRect/>
          <a:stretch>
            <a:fillRect/>
          </a:stretch>
        </p:blipFill>
        <p:spPr bwMode="auto">
          <a:xfrm>
            <a:off x="1295400" y="1524000"/>
            <a:ext cx="6869113"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custDataLst>
              <p:tags r:id="rId1"/>
            </p:custDataLst>
          </p:nvPr>
        </p:nvSpPr>
        <p:spPr/>
        <p:txBody>
          <a:bodyPr/>
          <a:lstStyle/>
          <a:p>
            <a:pPr>
              <a:lnSpc>
                <a:spcPts val="4575"/>
              </a:lnSpc>
            </a:pPr>
            <a:r>
              <a:rPr lang="fr-CA" smtClean="0"/>
              <a:t>Siestes</a:t>
            </a:r>
            <a:r>
              <a:rPr lang="en-US" smtClean="0"/>
              <a:t> </a:t>
            </a:r>
          </a:p>
        </p:txBody>
      </p:sp>
      <p:sp>
        <p:nvSpPr>
          <p:cNvPr id="3" name="Content Placeholder 2"/>
          <p:cNvSpPr>
            <a:spLocks noGrp="1"/>
          </p:cNvSpPr>
          <p:nvPr>
            <p:ph idx="1"/>
            <p:custDataLst>
              <p:tags r:id="rId2"/>
            </p:custDataLst>
          </p:nvPr>
        </p:nvSpPr>
        <p:spPr/>
        <p:txBody>
          <a:bodyPr>
            <a:normAutofit fontScale="70000" lnSpcReduction="20000"/>
          </a:bodyPr>
          <a:lstStyle/>
          <a:p>
            <a:pPr>
              <a:buFont typeface="Arial" pitchFamily="34" charset="0"/>
              <a:buChar char="•"/>
              <a:defRPr/>
            </a:pPr>
            <a:r>
              <a:rPr lang="fr-CA" dirty="0" smtClean="0"/>
              <a:t>Une sieste de 20 minutes est le meilleur remède à la somnolence sur la route!</a:t>
            </a:r>
            <a:endParaRPr lang="en-US" sz="2800" dirty="0" smtClean="0"/>
          </a:p>
          <a:p>
            <a:pPr>
              <a:buFont typeface="Arial" pitchFamily="34" charset="0"/>
              <a:buChar char="•"/>
              <a:defRPr/>
            </a:pPr>
            <a:r>
              <a:rPr lang="fr-CA" dirty="0" smtClean="0"/>
              <a:t>Une sieste peut grandement améliorer la vigilance et la performance du conducteur pendant approximativement deux heures. </a:t>
            </a:r>
            <a:endParaRPr lang="en-US" sz="2800" dirty="0" smtClean="0"/>
          </a:p>
          <a:p>
            <a:pPr>
              <a:buFont typeface="Arial" pitchFamily="34" charset="0"/>
              <a:buChar char="•"/>
              <a:defRPr/>
            </a:pPr>
            <a:r>
              <a:rPr lang="fr-CA" dirty="0" smtClean="0"/>
              <a:t>Dans une étude de la NASA sur les pilotes de ligne, les siestes planifiées ont réduit l’assoupissement subséquent de 50 % et les erreurs de 34 %. </a:t>
            </a:r>
            <a:endParaRPr lang="en-US" sz="2800" dirty="0" smtClean="0"/>
          </a:p>
          <a:p>
            <a:pPr>
              <a:buFont typeface="Arial" pitchFamily="34" charset="0"/>
              <a:buChar char="•"/>
              <a:defRPr/>
            </a:pPr>
            <a:r>
              <a:rPr lang="fr-CA" dirty="0" smtClean="0"/>
              <a:t>La durée optimale de la sieste est de 20 à 40 minutes. </a:t>
            </a:r>
            <a:endParaRPr lang="en-US" sz="2800" dirty="0" smtClean="0"/>
          </a:p>
          <a:p>
            <a:pPr>
              <a:buFont typeface="Arial" pitchFamily="34" charset="0"/>
              <a:buChar char="•"/>
              <a:defRPr/>
            </a:pPr>
            <a:r>
              <a:rPr lang="fr-CA" dirty="0" smtClean="0"/>
              <a:t>Deux mises en garde :</a:t>
            </a:r>
            <a:endParaRPr lang="en-US" sz="2800" dirty="0" smtClean="0"/>
          </a:p>
          <a:p>
            <a:pPr lvl="1">
              <a:buFont typeface="Arial" pitchFamily="34" charset="0"/>
              <a:buChar char="–"/>
              <a:defRPr/>
            </a:pPr>
            <a:r>
              <a:rPr lang="fr-CA" dirty="0" smtClean="0"/>
              <a:t>Il faut se méfier de la somnolence au réveil après une                       sieste (inertie du sommeil), particulièrement après une                     plus longue sieste.</a:t>
            </a:r>
            <a:endParaRPr lang="en-US" sz="2400" dirty="0" smtClean="0"/>
          </a:p>
          <a:p>
            <a:pPr lvl="1">
              <a:buFont typeface="Arial" pitchFamily="34" charset="0"/>
              <a:buChar char="–"/>
              <a:defRPr/>
            </a:pPr>
            <a:r>
              <a:rPr lang="fr-CA" dirty="0" smtClean="0"/>
              <a:t>Les siestes plus longues peuvent perturber la prochaine                                               période principale de sommeil.</a:t>
            </a:r>
            <a:endParaRPr lang="en-US" dirty="0"/>
          </a:p>
        </p:txBody>
      </p:sp>
      <p:pic>
        <p:nvPicPr>
          <p:cNvPr id="230403" name="Picture 2"/>
          <p:cNvPicPr>
            <a:picLocks noChangeAspect="1" noChangeArrowheads="1"/>
          </p:cNvPicPr>
          <p:nvPr>
            <p:custDataLst>
              <p:tags r:id="rId3"/>
            </p:custDataLst>
          </p:nvPr>
        </p:nvPicPr>
        <p:blipFill>
          <a:blip r:embed="rId6" cstate="print"/>
          <a:srcRect/>
          <a:stretch>
            <a:fillRect/>
          </a:stretch>
        </p:blipFill>
        <p:spPr bwMode="auto">
          <a:xfrm>
            <a:off x="7391400" y="3733800"/>
            <a:ext cx="1495425"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3"/>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3"/>
</p:tagLst>
</file>

<file path=ppt/tags/tag163.xml><?xml version="1.0" encoding="utf-8"?>
<p:tagLst xmlns:a="http://schemas.openxmlformats.org/drawingml/2006/main" xmlns:r="http://schemas.openxmlformats.org/officeDocument/2006/relationships" xmlns:p="http://schemas.openxmlformats.org/presentationml/2006/main">
  <p:tag name="NUM" val="4"/>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3"/>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3"/>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1"/>
</p:tagLst>
</file>

<file path=ppt/tags/tag177.xml><?xml version="1.0" encoding="utf-8"?>
<p:tagLst xmlns:a="http://schemas.openxmlformats.org/drawingml/2006/main" xmlns:r="http://schemas.openxmlformats.org/officeDocument/2006/relationships" xmlns:p="http://schemas.openxmlformats.org/presentationml/2006/main">
  <p:tag name="NUM" val="2"/>
</p:tagLst>
</file>

<file path=ppt/tags/tag178.xml><?xml version="1.0" encoding="utf-8"?>
<p:tagLst xmlns:a="http://schemas.openxmlformats.org/drawingml/2006/main" xmlns:r="http://schemas.openxmlformats.org/officeDocument/2006/relationships" xmlns:p="http://schemas.openxmlformats.org/presentationml/2006/main">
  <p:tag name="NUM" val="4"/>
</p:tagLst>
</file>

<file path=ppt/tags/tag179.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2"/>
</p:tagLst>
</file>

<file path=ppt/tags/tag184.xml><?xml version="1.0" encoding="utf-8"?>
<p:tagLst xmlns:a="http://schemas.openxmlformats.org/drawingml/2006/main" xmlns:r="http://schemas.openxmlformats.org/officeDocument/2006/relationships" xmlns:p="http://schemas.openxmlformats.org/presentationml/2006/main">
  <p:tag name="NUM" val="3"/>
</p:tagLst>
</file>

<file path=ppt/tags/tag185.xml><?xml version="1.0" encoding="utf-8"?>
<p:tagLst xmlns:a="http://schemas.openxmlformats.org/drawingml/2006/main" xmlns:r="http://schemas.openxmlformats.org/officeDocument/2006/relationships" xmlns:p="http://schemas.openxmlformats.org/presentationml/2006/main">
  <p:tag name="NUM" val="1"/>
</p:tagLst>
</file>

<file path=ppt/tags/tag186.xml><?xml version="1.0" encoding="utf-8"?>
<p:tagLst xmlns:a="http://schemas.openxmlformats.org/drawingml/2006/main" xmlns:r="http://schemas.openxmlformats.org/officeDocument/2006/relationships" xmlns:p="http://schemas.openxmlformats.org/presentationml/2006/main">
  <p:tag name="NUM" val="2"/>
</p:tagLst>
</file>

<file path=ppt/tags/tag187.xml><?xml version="1.0" encoding="utf-8"?>
<p:tagLst xmlns:a="http://schemas.openxmlformats.org/drawingml/2006/main" xmlns:r="http://schemas.openxmlformats.org/officeDocument/2006/relationships" xmlns:p="http://schemas.openxmlformats.org/presentationml/2006/main">
  <p:tag name="NUM" val="3"/>
</p:tagLst>
</file>

<file path=ppt/tags/tag188.xml><?xml version="1.0" encoding="utf-8"?>
<p:tagLst xmlns:a="http://schemas.openxmlformats.org/drawingml/2006/main" xmlns:r="http://schemas.openxmlformats.org/officeDocument/2006/relationships" xmlns:p="http://schemas.openxmlformats.org/presentationml/2006/main">
  <p:tag name="NUM" val="1"/>
</p:tagLst>
</file>

<file path=ppt/tags/tag189.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1"/>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3"/>
</p:tagLst>
</file>

<file path=ppt/tags/tag193.xml><?xml version="1.0" encoding="utf-8"?>
<p:tagLst xmlns:a="http://schemas.openxmlformats.org/drawingml/2006/main" xmlns:r="http://schemas.openxmlformats.org/officeDocument/2006/relationships" xmlns:p="http://schemas.openxmlformats.org/presentationml/2006/main">
  <p:tag name="NUM" val="1"/>
</p:tagLst>
</file>

<file path=ppt/tags/tag194.xml><?xml version="1.0" encoding="utf-8"?>
<p:tagLst xmlns:a="http://schemas.openxmlformats.org/drawingml/2006/main" xmlns:r="http://schemas.openxmlformats.org/officeDocument/2006/relationships" xmlns:p="http://schemas.openxmlformats.org/presentationml/2006/main">
  <p:tag name="NUM" val="2"/>
</p:tagLst>
</file>

<file path=ppt/tags/tag195.xml><?xml version="1.0" encoding="utf-8"?>
<p:tagLst xmlns:a="http://schemas.openxmlformats.org/drawingml/2006/main" xmlns:r="http://schemas.openxmlformats.org/officeDocument/2006/relationships" xmlns:p="http://schemas.openxmlformats.org/presentationml/2006/main">
  <p:tag name="NUM" val="3"/>
</p:tagLst>
</file>

<file path=ppt/tags/tag196.xml><?xml version="1.0" encoding="utf-8"?>
<p:tagLst xmlns:a="http://schemas.openxmlformats.org/drawingml/2006/main" xmlns:r="http://schemas.openxmlformats.org/officeDocument/2006/relationships" xmlns:p="http://schemas.openxmlformats.org/presentationml/2006/main">
  <p:tag name="NUM" val="4"/>
</p:tagLst>
</file>

<file path=ppt/tags/tag197.xml><?xml version="1.0" encoding="utf-8"?>
<p:tagLst xmlns:a="http://schemas.openxmlformats.org/drawingml/2006/main" xmlns:r="http://schemas.openxmlformats.org/officeDocument/2006/relationships" xmlns:p="http://schemas.openxmlformats.org/presentationml/2006/main">
  <p:tag name="NUM" val="1"/>
</p:tagLst>
</file>

<file path=ppt/tags/tag198.xml><?xml version="1.0" encoding="utf-8"?>
<p:tagLst xmlns:a="http://schemas.openxmlformats.org/drawingml/2006/main" xmlns:r="http://schemas.openxmlformats.org/officeDocument/2006/relationships" xmlns:p="http://schemas.openxmlformats.org/presentationml/2006/main">
  <p:tag name="NUM" val="2"/>
</p:tagLst>
</file>

<file path=ppt/tags/tag19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2"/>
</p:tagLst>
</file>

<file path=ppt/tags/tag201.xml><?xml version="1.0" encoding="utf-8"?>
<p:tagLst xmlns:a="http://schemas.openxmlformats.org/drawingml/2006/main" xmlns:r="http://schemas.openxmlformats.org/officeDocument/2006/relationships" xmlns:p="http://schemas.openxmlformats.org/presentationml/2006/main">
  <p:tag name="NUM" val="3"/>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1"/>
</p:tagLst>
</file>

<file path=ppt/tags/tag205.xml><?xml version="1.0" encoding="utf-8"?>
<p:tagLst xmlns:a="http://schemas.openxmlformats.org/drawingml/2006/main" xmlns:r="http://schemas.openxmlformats.org/officeDocument/2006/relationships" xmlns:p="http://schemas.openxmlformats.org/presentationml/2006/main">
  <p:tag name="NUM" val="2"/>
</p:tagLst>
</file>

<file path=ppt/tags/tag206.xml><?xml version="1.0" encoding="utf-8"?>
<p:tagLst xmlns:a="http://schemas.openxmlformats.org/drawingml/2006/main" xmlns:r="http://schemas.openxmlformats.org/officeDocument/2006/relationships" xmlns:p="http://schemas.openxmlformats.org/presentationml/2006/main">
  <p:tag name="NUM" val="3"/>
</p:tagLst>
</file>

<file path=ppt/tags/tag207.xml><?xml version="1.0" encoding="utf-8"?>
<p:tagLst xmlns:a="http://schemas.openxmlformats.org/drawingml/2006/main" xmlns:r="http://schemas.openxmlformats.org/officeDocument/2006/relationships" xmlns:p="http://schemas.openxmlformats.org/presentationml/2006/main">
  <p:tag name="NUM" val="1"/>
</p:tagLst>
</file>

<file path=ppt/tags/tag208.xml><?xml version="1.0" encoding="utf-8"?>
<p:tagLst xmlns:a="http://schemas.openxmlformats.org/drawingml/2006/main" xmlns:r="http://schemas.openxmlformats.org/officeDocument/2006/relationships" xmlns:p="http://schemas.openxmlformats.org/presentationml/2006/main">
  <p:tag name="NUM" val="2"/>
</p:tagLst>
</file>

<file path=ppt/tags/tag209.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10.xml><?xml version="1.0" encoding="utf-8"?>
<p:tagLst xmlns:a="http://schemas.openxmlformats.org/drawingml/2006/main" xmlns:r="http://schemas.openxmlformats.org/officeDocument/2006/relationships" xmlns:p="http://schemas.openxmlformats.org/presentationml/2006/main">
  <p:tag name="NUM" val="1"/>
</p:tagLst>
</file>

<file path=ppt/tags/tag211.xml><?xml version="1.0" encoding="utf-8"?>
<p:tagLst xmlns:a="http://schemas.openxmlformats.org/drawingml/2006/main" xmlns:r="http://schemas.openxmlformats.org/officeDocument/2006/relationships" xmlns:p="http://schemas.openxmlformats.org/presentationml/2006/main">
  <p:tag name="NUM" val="2"/>
</p:tagLst>
</file>

<file path=ppt/tags/tag212.xml><?xml version="1.0" encoding="utf-8"?>
<p:tagLst xmlns:a="http://schemas.openxmlformats.org/drawingml/2006/main" xmlns:r="http://schemas.openxmlformats.org/officeDocument/2006/relationships" xmlns:p="http://schemas.openxmlformats.org/presentationml/2006/main">
  <p:tag name="NUM" val="1"/>
</p:tagLst>
</file>

<file path=ppt/tags/tag213.xml><?xml version="1.0" encoding="utf-8"?>
<p:tagLst xmlns:a="http://schemas.openxmlformats.org/drawingml/2006/main" xmlns:r="http://schemas.openxmlformats.org/officeDocument/2006/relationships" xmlns:p="http://schemas.openxmlformats.org/presentationml/2006/main">
  <p:tag name="NUM" val="2"/>
</p:tagLst>
</file>

<file path=ppt/tags/tag214.xml><?xml version="1.0" encoding="utf-8"?>
<p:tagLst xmlns:a="http://schemas.openxmlformats.org/drawingml/2006/main" xmlns:r="http://schemas.openxmlformats.org/officeDocument/2006/relationships" xmlns:p="http://schemas.openxmlformats.org/presentationml/2006/main">
  <p:tag name="NUM" val="3"/>
</p:tagLst>
</file>

<file path=ppt/tags/tag215.xml><?xml version="1.0" encoding="utf-8"?>
<p:tagLst xmlns:a="http://schemas.openxmlformats.org/drawingml/2006/main" xmlns:r="http://schemas.openxmlformats.org/officeDocument/2006/relationships" xmlns:p="http://schemas.openxmlformats.org/presentationml/2006/main">
  <p:tag name="NUM" val="1"/>
</p:tagLst>
</file>

<file path=ppt/tags/tag216.xml><?xml version="1.0" encoding="utf-8"?>
<p:tagLst xmlns:a="http://schemas.openxmlformats.org/drawingml/2006/main" xmlns:r="http://schemas.openxmlformats.org/officeDocument/2006/relationships" xmlns:p="http://schemas.openxmlformats.org/presentationml/2006/main">
  <p:tag name="NUM" val="2"/>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1"/>
</p:tagLst>
</file>

<file path=ppt/tags/tag219.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20.xml><?xml version="1.0" encoding="utf-8"?>
<p:tagLst xmlns:a="http://schemas.openxmlformats.org/drawingml/2006/main" xmlns:r="http://schemas.openxmlformats.org/officeDocument/2006/relationships" xmlns:p="http://schemas.openxmlformats.org/presentationml/2006/main">
  <p:tag name="NUM" val="1"/>
</p:tagLst>
</file>

<file path=ppt/tags/tag221.xml><?xml version="1.0" encoding="utf-8"?>
<p:tagLst xmlns:a="http://schemas.openxmlformats.org/drawingml/2006/main" xmlns:r="http://schemas.openxmlformats.org/officeDocument/2006/relationships" xmlns:p="http://schemas.openxmlformats.org/presentationml/2006/main">
  <p:tag name="NUM" val="2"/>
</p:tagLst>
</file>

<file path=ppt/tags/tag222.xml><?xml version="1.0" encoding="utf-8"?>
<p:tagLst xmlns:a="http://schemas.openxmlformats.org/drawingml/2006/main" xmlns:r="http://schemas.openxmlformats.org/officeDocument/2006/relationships" xmlns:p="http://schemas.openxmlformats.org/presentationml/2006/main">
  <p:tag name="NUM" val="3"/>
</p:tagLst>
</file>

<file path=ppt/tags/tag223.xml><?xml version="1.0" encoding="utf-8"?>
<p:tagLst xmlns:a="http://schemas.openxmlformats.org/drawingml/2006/main" xmlns:r="http://schemas.openxmlformats.org/officeDocument/2006/relationships" xmlns:p="http://schemas.openxmlformats.org/presentationml/2006/main">
  <p:tag name="NUM" val="1"/>
</p:tagLst>
</file>

<file path=ppt/tags/tag224.xml><?xml version="1.0" encoding="utf-8"?>
<p:tagLst xmlns:a="http://schemas.openxmlformats.org/drawingml/2006/main" xmlns:r="http://schemas.openxmlformats.org/officeDocument/2006/relationships" xmlns:p="http://schemas.openxmlformats.org/presentationml/2006/main">
  <p:tag name="NUM" val="2"/>
</p:tagLst>
</file>

<file path=ppt/tags/tag225.xml><?xml version="1.0" encoding="utf-8"?>
<p:tagLst xmlns:a="http://schemas.openxmlformats.org/drawingml/2006/main" xmlns:r="http://schemas.openxmlformats.org/officeDocument/2006/relationships" xmlns:p="http://schemas.openxmlformats.org/presentationml/2006/main">
  <p:tag name="NUM" val="3"/>
</p:tagLst>
</file>

<file path=ppt/tags/tag226.xml><?xml version="1.0" encoding="utf-8"?>
<p:tagLst xmlns:a="http://schemas.openxmlformats.org/drawingml/2006/main" xmlns:r="http://schemas.openxmlformats.org/officeDocument/2006/relationships" xmlns:p="http://schemas.openxmlformats.org/presentationml/2006/main">
  <p:tag name="NUM" val="4"/>
</p:tagLst>
</file>

<file path=ppt/tags/tag227.xml><?xml version="1.0" encoding="utf-8"?>
<p:tagLst xmlns:a="http://schemas.openxmlformats.org/drawingml/2006/main" xmlns:r="http://schemas.openxmlformats.org/officeDocument/2006/relationships" xmlns:p="http://schemas.openxmlformats.org/presentationml/2006/main">
  <p:tag name="NUM" val="1"/>
</p:tagLst>
</file>

<file path=ppt/tags/tag228.xml><?xml version="1.0" encoding="utf-8"?>
<p:tagLst xmlns:a="http://schemas.openxmlformats.org/drawingml/2006/main" xmlns:r="http://schemas.openxmlformats.org/officeDocument/2006/relationships" xmlns:p="http://schemas.openxmlformats.org/presentationml/2006/main">
  <p:tag name="NUM" val="2"/>
</p:tagLst>
</file>

<file path=ppt/tags/tag229.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30.xml><?xml version="1.0" encoding="utf-8"?>
<p:tagLst xmlns:a="http://schemas.openxmlformats.org/drawingml/2006/main" xmlns:r="http://schemas.openxmlformats.org/officeDocument/2006/relationships" xmlns:p="http://schemas.openxmlformats.org/presentationml/2006/main">
  <p:tag name="NUM" val="4"/>
</p:tagLst>
</file>

<file path=ppt/tags/tag231.xml><?xml version="1.0" encoding="utf-8"?>
<p:tagLst xmlns:a="http://schemas.openxmlformats.org/drawingml/2006/main" xmlns:r="http://schemas.openxmlformats.org/officeDocument/2006/relationships" xmlns:p="http://schemas.openxmlformats.org/presentationml/2006/main">
  <p:tag name="NUM" val="1"/>
</p:tagLst>
</file>

<file path=ppt/tags/tag232.xml><?xml version="1.0" encoding="utf-8"?>
<p:tagLst xmlns:a="http://schemas.openxmlformats.org/drawingml/2006/main" xmlns:r="http://schemas.openxmlformats.org/officeDocument/2006/relationships" xmlns:p="http://schemas.openxmlformats.org/presentationml/2006/main">
  <p:tag name="NUM" val="2"/>
</p:tagLst>
</file>

<file path=ppt/tags/tag233.xml><?xml version="1.0" encoding="utf-8"?>
<p:tagLst xmlns:a="http://schemas.openxmlformats.org/drawingml/2006/main" xmlns:r="http://schemas.openxmlformats.org/officeDocument/2006/relationships" xmlns:p="http://schemas.openxmlformats.org/presentationml/2006/main">
  <p:tag name="NUM" val="1"/>
</p:tagLst>
</file>

<file path=ppt/tags/tag234.xml><?xml version="1.0" encoding="utf-8"?>
<p:tagLst xmlns:a="http://schemas.openxmlformats.org/drawingml/2006/main" xmlns:r="http://schemas.openxmlformats.org/officeDocument/2006/relationships" xmlns:p="http://schemas.openxmlformats.org/presentationml/2006/main">
  <p:tag name="NUM" val="1"/>
</p:tagLst>
</file>

<file path=ppt/tags/tag235.xml><?xml version="1.0" encoding="utf-8"?>
<p:tagLst xmlns:a="http://schemas.openxmlformats.org/drawingml/2006/main" xmlns:r="http://schemas.openxmlformats.org/officeDocument/2006/relationships" xmlns:p="http://schemas.openxmlformats.org/presentationml/2006/main">
  <p:tag name="NUM" val="1"/>
</p:tagLst>
</file>

<file path=ppt/tags/tag236.xml><?xml version="1.0" encoding="utf-8"?>
<p:tagLst xmlns:a="http://schemas.openxmlformats.org/drawingml/2006/main" xmlns:r="http://schemas.openxmlformats.org/officeDocument/2006/relationships" xmlns:p="http://schemas.openxmlformats.org/presentationml/2006/main">
  <p:tag name="NUM" val="2"/>
</p:tagLst>
</file>

<file path=ppt/tags/tag237.xml><?xml version="1.0" encoding="utf-8"?>
<p:tagLst xmlns:a="http://schemas.openxmlformats.org/drawingml/2006/main" xmlns:r="http://schemas.openxmlformats.org/officeDocument/2006/relationships" xmlns:p="http://schemas.openxmlformats.org/presentationml/2006/main">
  <p:tag name="NUM" val="3"/>
</p:tagLst>
</file>

<file path=ppt/tags/tag238.xml><?xml version="1.0" encoding="utf-8"?>
<p:tagLst xmlns:a="http://schemas.openxmlformats.org/drawingml/2006/main" xmlns:r="http://schemas.openxmlformats.org/officeDocument/2006/relationships" xmlns:p="http://schemas.openxmlformats.org/presentationml/2006/main">
  <p:tag name="NUM" val="1"/>
</p:tagLst>
</file>

<file path=ppt/tags/tag239.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40.xml><?xml version="1.0" encoding="utf-8"?>
<p:tagLst xmlns:a="http://schemas.openxmlformats.org/drawingml/2006/main" xmlns:r="http://schemas.openxmlformats.org/officeDocument/2006/relationships" xmlns:p="http://schemas.openxmlformats.org/presentationml/2006/main">
  <p:tag name="NUM" val="1"/>
</p:tagLst>
</file>

<file path=ppt/tags/tag241.xml><?xml version="1.0" encoding="utf-8"?>
<p:tagLst xmlns:a="http://schemas.openxmlformats.org/drawingml/2006/main" xmlns:r="http://schemas.openxmlformats.org/officeDocument/2006/relationships" xmlns:p="http://schemas.openxmlformats.org/presentationml/2006/main">
  <p:tag name="NUM" val="2"/>
</p:tagLst>
</file>

<file path=ppt/tags/tag242.xml><?xml version="1.0" encoding="utf-8"?>
<p:tagLst xmlns:a="http://schemas.openxmlformats.org/drawingml/2006/main" xmlns:r="http://schemas.openxmlformats.org/officeDocument/2006/relationships" xmlns:p="http://schemas.openxmlformats.org/presentationml/2006/main">
  <p:tag name="NUM" val="3"/>
</p:tagLst>
</file>

<file path=ppt/tags/tag243.xml><?xml version="1.0" encoding="utf-8"?>
<p:tagLst xmlns:a="http://schemas.openxmlformats.org/drawingml/2006/main" xmlns:r="http://schemas.openxmlformats.org/officeDocument/2006/relationships" xmlns:p="http://schemas.openxmlformats.org/presentationml/2006/main">
  <p:tag name="NUM" val="1"/>
</p:tagLst>
</file>

<file path=ppt/tags/tag244.xml><?xml version="1.0" encoding="utf-8"?>
<p:tagLst xmlns:a="http://schemas.openxmlformats.org/drawingml/2006/main" xmlns:r="http://schemas.openxmlformats.org/officeDocument/2006/relationships" xmlns:p="http://schemas.openxmlformats.org/presentationml/2006/main">
  <p:tag name="NUM" val="2"/>
</p:tagLst>
</file>

<file path=ppt/tags/tag245.xml><?xml version="1.0" encoding="utf-8"?>
<p:tagLst xmlns:a="http://schemas.openxmlformats.org/drawingml/2006/main" xmlns:r="http://schemas.openxmlformats.org/officeDocument/2006/relationships" xmlns:p="http://schemas.openxmlformats.org/presentationml/2006/main">
  <p:tag name="NUM" val="3"/>
</p:tagLst>
</file>

<file path=ppt/tags/tag246.xml><?xml version="1.0" encoding="utf-8"?>
<p:tagLst xmlns:a="http://schemas.openxmlformats.org/drawingml/2006/main" xmlns:r="http://schemas.openxmlformats.org/officeDocument/2006/relationships" xmlns:p="http://schemas.openxmlformats.org/presentationml/2006/main">
  <p:tag name="NUM" val="1"/>
</p:tagLst>
</file>

<file path=ppt/tags/tag247.xml><?xml version="1.0" encoding="utf-8"?>
<p:tagLst xmlns:a="http://schemas.openxmlformats.org/drawingml/2006/main" xmlns:r="http://schemas.openxmlformats.org/officeDocument/2006/relationships" xmlns:p="http://schemas.openxmlformats.org/presentationml/2006/main">
  <p:tag name="NUM" val="2"/>
</p:tagLst>
</file>

<file path=ppt/tags/tag248.xml><?xml version="1.0" encoding="utf-8"?>
<p:tagLst xmlns:a="http://schemas.openxmlformats.org/drawingml/2006/main" xmlns:r="http://schemas.openxmlformats.org/officeDocument/2006/relationships" xmlns:p="http://schemas.openxmlformats.org/presentationml/2006/main">
  <p:tag name="NUM" val="3"/>
</p:tagLst>
</file>

<file path=ppt/tags/tag249.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50.xml><?xml version="1.0" encoding="utf-8"?>
<p:tagLst xmlns:a="http://schemas.openxmlformats.org/drawingml/2006/main" xmlns:r="http://schemas.openxmlformats.org/officeDocument/2006/relationships" xmlns:p="http://schemas.openxmlformats.org/presentationml/2006/main">
  <p:tag name="NUM" val="2"/>
</p:tagLst>
</file>

<file path=ppt/tags/tag251.xml><?xml version="1.0" encoding="utf-8"?>
<p:tagLst xmlns:a="http://schemas.openxmlformats.org/drawingml/2006/main" xmlns:r="http://schemas.openxmlformats.org/officeDocument/2006/relationships" xmlns:p="http://schemas.openxmlformats.org/presentationml/2006/main">
  <p:tag name="NUM" val="3"/>
</p:tagLst>
</file>

<file path=ppt/tags/tag252.xml><?xml version="1.0" encoding="utf-8"?>
<p:tagLst xmlns:a="http://schemas.openxmlformats.org/drawingml/2006/main" xmlns:r="http://schemas.openxmlformats.org/officeDocument/2006/relationships" xmlns:p="http://schemas.openxmlformats.org/presentationml/2006/main">
  <p:tag name="NUM" val="1"/>
</p:tagLst>
</file>

<file path=ppt/tags/tag253.xml><?xml version="1.0" encoding="utf-8"?>
<p:tagLst xmlns:a="http://schemas.openxmlformats.org/drawingml/2006/main" xmlns:r="http://schemas.openxmlformats.org/officeDocument/2006/relationships" xmlns:p="http://schemas.openxmlformats.org/presentationml/2006/main">
  <p:tag name="NUM" val="2"/>
</p:tagLst>
</file>

<file path=ppt/tags/tag254.xml><?xml version="1.0" encoding="utf-8"?>
<p:tagLst xmlns:a="http://schemas.openxmlformats.org/drawingml/2006/main" xmlns:r="http://schemas.openxmlformats.org/officeDocument/2006/relationships" xmlns:p="http://schemas.openxmlformats.org/presentationml/2006/main">
  <p:tag name="NUM" val="3"/>
</p:tagLst>
</file>

<file path=ppt/tags/tag255.xml><?xml version="1.0" encoding="utf-8"?>
<p:tagLst xmlns:a="http://schemas.openxmlformats.org/drawingml/2006/main" xmlns:r="http://schemas.openxmlformats.org/officeDocument/2006/relationships" xmlns:p="http://schemas.openxmlformats.org/presentationml/2006/main">
  <p:tag name="NUM" val="4"/>
</p:tagLst>
</file>

<file path=ppt/tags/tag256.xml><?xml version="1.0" encoding="utf-8"?>
<p:tagLst xmlns:a="http://schemas.openxmlformats.org/drawingml/2006/main" xmlns:r="http://schemas.openxmlformats.org/officeDocument/2006/relationships" xmlns:p="http://schemas.openxmlformats.org/presentationml/2006/main">
  <p:tag name="NUM" val="1"/>
</p:tagLst>
</file>

<file path=ppt/tags/tag257.xml><?xml version="1.0" encoding="utf-8"?>
<p:tagLst xmlns:a="http://schemas.openxmlformats.org/drawingml/2006/main" xmlns:r="http://schemas.openxmlformats.org/officeDocument/2006/relationships" xmlns:p="http://schemas.openxmlformats.org/presentationml/2006/main">
  <p:tag name="NUM" val="2"/>
</p:tagLst>
</file>

<file path=ppt/tags/tag258.xml><?xml version="1.0" encoding="utf-8"?>
<p:tagLst xmlns:a="http://schemas.openxmlformats.org/drawingml/2006/main" xmlns:r="http://schemas.openxmlformats.org/officeDocument/2006/relationships" xmlns:p="http://schemas.openxmlformats.org/presentationml/2006/main">
  <p:tag name="NUM" val="1"/>
</p:tagLst>
</file>

<file path=ppt/tags/tag259.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60.xml><?xml version="1.0" encoding="utf-8"?>
<p:tagLst xmlns:a="http://schemas.openxmlformats.org/drawingml/2006/main" xmlns:r="http://schemas.openxmlformats.org/officeDocument/2006/relationships" xmlns:p="http://schemas.openxmlformats.org/presentationml/2006/main">
  <p:tag name="NUM" val="3"/>
</p:tagLst>
</file>

<file path=ppt/tags/tag261.xml><?xml version="1.0" encoding="utf-8"?>
<p:tagLst xmlns:a="http://schemas.openxmlformats.org/drawingml/2006/main" xmlns:r="http://schemas.openxmlformats.org/officeDocument/2006/relationships" xmlns:p="http://schemas.openxmlformats.org/presentationml/2006/main">
  <p:tag name="NUM" val="1"/>
</p:tagLst>
</file>

<file path=ppt/tags/tag262.xml><?xml version="1.0" encoding="utf-8"?>
<p:tagLst xmlns:a="http://schemas.openxmlformats.org/drawingml/2006/main" xmlns:r="http://schemas.openxmlformats.org/officeDocument/2006/relationships" xmlns:p="http://schemas.openxmlformats.org/presentationml/2006/main">
  <p:tag name="NUM" val="2"/>
</p:tagLst>
</file>

<file path=ppt/tags/tag263.xml><?xml version="1.0" encoding="utf-8"?>
<p:tagLst xmlns:a="http://schemas.openxmlformats.org/drawingml/2006/main" xmlns:r="http://schemas.openxmlformats.org/officeDocument/2006/relationships" xmlns:p="http://schemas.openxmlformats.org/presentationml/2006/main">
  <p:tag name="NUM" val="1"/>
</p:tagLst>
</file>

<file path=ppt/tags/tag264.xml><?xml version="1.0" encoding="utf-8"?>
<p:tagLst xmlns:a="http://schemas.openxmlformats.org/drawingml/2006/main" xmlns:r="http://schemas.openxmlformats.org/officeDocument/2006/relationships" xmlns:p="http://schemas.openxmlformats.org/presentationml/2006/main">
  <p:tag name="NUM" val="2"/>
</p:tagLst>
</file>

<file path=ppt/tags/tag265.xml><?xml version="1.0" encoding="utf-8"?>
<p:tagLst xmlns:a="http://schemas.openxmlformats.org/drawingml/2006/main" xmlns:r="http://schemas.openxmlformats.org/officeDocument/2006/relationships" xmlns:p="http://schemas.openxmlformats.org/presentationml/2006/main">
  <p:tag name="NUM" val="1"/>
</p:tagLst>
</file>

<file path=ppt/tags/tag266.xml><?xml version="1.0" encoding="utf-8"?>
<p:tagLst xmlns:a="http://schemas.openxmlformats.org/drawingml/2006/main" xmlns:r="http://schemas.openxmlformats.org/officeDocument/2006/relationships" xmlns:p="http://schemas.openxmlformats.org/presentationml/2006/main">
  <p:tag name="NUM" val="1"/>
</p:tagLst>
</file>

<file path=ppt/tags/tag267.xml><?xml version="1.0" encoding="utf-8"?>
<p:tagLst xmlns:a="http://schemas.openxmlformats.org/drawingml/2006/main" xmlns:r="http://schemas.openxmlformats.org/officeDocument/2006/relationships" xmlns:p="http://schemas.openxmlformats.org/presentationml/2006/main">
  <p:tag name="NUM" val="2"/>
</p:tagLst>
</file>

<file path=ppt/tags/tag268.xml><?xml version="1.0" encoding="utf-8"?>
<p:tagLst xmlns:a="http://schemas.openxmlformats.org/drawingml/2006/main" xmlns:r="http://schemas.openxmlformats.org/officeDocument/2006/relationships" xmlns:p="http://schemas.openxmlformats.org/presentationml/2006/main">
  <p:tag name="NUM" val="3"/>
</p:tagLst>
</file>

<file path=ppt/tags/tag269.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70.xml><?xml version="1.0" encoding="utf-8"?>
<p:tagLst xmlns:a="http://schemas.openxmlformats.org/drawingml/2006/main" xmlns:r="http://schemas.openxmlformats.org/officeDocument/2006/relationships" xmlns:p="http://schemas.openxmlformats.org/presentationml/2006/main">
  <p:tag name="NUM" val="2"/>
</p:tagLst>
</file>

<file path=ppt/tags/tag271.xml><?xml version="1.0" encoding="utf-8"?>
<p:tagLst xmlns:a="http://schemas.openxmlformats.org/drawingml/2006/main" xmlns:r="http://schemas.openxmlformats.org/officeDocument/2006/relationships" xmlns:p="http://schemas.openxmlformats.org/presentationml/2006/main">
  <p:tag name="NUM" val="3"/>
</p:tagLst>
</file>

<file path=ppt/tags/tag272.xml><?xml version="1.0" encoding="utf-8"?>
<p:tagLst xmlns:a="http://schemas.openxmlformats.org/drawingml/2006/main" xmlns:r="http://schemas.openxmlformats.org/officeDocument/2006/relationships" xmlns:p="http://schemas.openxmlformats.org/presentationml/2006/main">
  <p:tag name="NUM" val="4"/>
</p:tagLst>
</file>

<file path=ppt/tags/tag273.xml><?xml version="1.0" encoding="utf-8"?>
<p:tagLst xmlns:a="http://schemas.openxmlformats.org/drawingml/2006/main" xmlns:r="http://schemas.openxmlformats.org/officeDocument/2006/relationships" xmlns:p="http://schemas.openxmlformats.org/presentationml/2006/main">
  <p:tag name="NUM" val="5"/>
</p:tagLst>
</file>

<file path=ppt/tags/tag274.xml><?xml version="1.0" encoding="utf-8"?>
<p:tagLst xmlns:a="http://schemas.openxmlformats.org/drawingml/2006/main" xmlns:r="http://schemas.openxmlformats.org/officeDocument/2006/relationships" xmlns:p="http://schemas.openxmlformats.org/presentationml/2006/main">
  <p:tag name="NUM" val="1"/>
</p:tagLst>
</file>

<file path=ppt/tags/tag275.xml><?xml version="1.0" encoding="utf-8"?>
<p:tagLst xmlns:a="http://schemas.openxmlformats.org/drawingml/2006/main" xmlns:r="http://schemas.openxmlformats.org/officeDocument/2006/relationships" xmlns:p="http://schemas.openxmlformats.org/presentationml/2006/main">
  <p:tag name="NUM" val="2"/>
</p:tagLst>
</file>

<file path=ppt/tags/tag276.xml><?xml version="1.0" encoding="utf-8"?>
<p:tagLst xmlns:a="http://schemas.openxmlformats.org/drawingml/2006/main" xmlns:r="http://schemas.openxmlformats.org/officeDocument/2006/relationships" xmlns:p="http://schemas.openxmlformats.org/presentationml/2006/main">
  <p:tag name="NUM" val="3"/>
</p:tagLst>
</file>

<file path=ppt/tags/tag277.xml><?xml version="1.0" encoding="utf-8"?>
<p:tagLst xmlns:a="http://schemas.openxmlformats.org/drawingml/2006/main" xmlns:r="http://schemas.openxmlformats.org/officeDocument/2006/relationships" xmlns:p="http://schemas.openxmlformats.org/presentationml/2006/main">
  <p:tag name="NUM" val="1"/>
</p:tagLst>
</file>

<file path=ppt/tags/tag278.xml><?xml version="1.0" encoding="utf-8"?>
<p:tagLst xmlns:a="http://schemas.openxmlformats.org/drawingml/2006/main" xmlns:r="http://schemas.openxmlformats.org/officeDocument/2006/relationships" xmlns:p="http://schemas.openxmlformats.org/presentationml/2006/main">
  <p:tag name="NUM" val="2"/>
</p:tagLst>
</file>

<file path=ppt/tags/tag279.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80.xml><?xml version="1.0" encoding="utf-8"?>
<p:tagLst xmlns:a="http://schemas.openxmlformats.org/drawingml/2006/main" xmlns:r="http://schemas.openxmlformats.org/officeDocument/2006/relationships" xmlns:p="http://schemas.openxmlformats.org/presentationml/2006/main">
  <p:tag name="NUM" val="1"/>
</p:tagLst>
</file>

<file path=ppt/tags/tag281.xml><?xml version="1.0" encoding="utf-8"?>
<p:tagLst xmlns:a="http://schemas.openxmlformats.org/drawingml/2006/main" xmlns:r="http://schemas.openxmlformats.org/officeDocument/2006/relationships" xmlns:p="http://schemas.openxmlformats.org/presentationml/2006/main">
  <p:tag name="NUM" val="2"/>
</p:tagLst>
</file>

<file path=ppt/tags/tag282.xml><?xml version="1.0" encoding="utf-8"?>
<p:tagLst xmlns:a="http://schemas.openxmlformats.org/drawingml/2006/main" xmlns:r="http://schemas.openxmlformats.org/officeDocument/2006/relationships" xmlns:p="http://schemas.openxmlformats.org/presentationml/2006/main">
  <p:tag name="NUM" val="3"/>
</p:tagLst>
</file>

<file path=ppt/tags/tag283.xml><?xml version="1.0" encoding="utf-8"?>
<p:tagLst xmlns:a="http://schemas.openxmlformats.org/drawingml/2006/main" xmlns:r="http://schemas.openxmlformats.org/officeDocument/2006/relationships" xmlns:p="http://schemas.openxmlformats.org/presentationml/2006/main">
  <p:tag name="NUM" val="1"/>
</p:tagLst>
</file>

<file path=ppt/tags/tag284.xml><?xml version="1.0" encoding="utf-8"?>
<p:tagLst xmlns:a="http://schemas.openxmlformats.org/drawingml/2006/main" xmlns:r="http://schemas.openxmlformats.org/officeDocument/2006/relationships" xmlns:p="http://schemas.openxmlformats.org/presentationml/2006/main">
  <p:tag name="NUM" val="2"/>
</p:tagLst>
</file>

<file path=ppt/tags/tag285.xml><?xml version="1.0" encoding="utf-8"?>
<p:tagLst xmlns:a="http://schemas.openxmlformats.org/drawingml/2006/main" xmlns:r="http://schemas.openxmlformats.org/officeDocument/2006/relationships" xmlns:p="http://schemas.openxmlformats.org/presentationml/2006/main">
  <p:tag name="NUM" val="3"/>
</p:tagLst>
</file>

<file path=ppt/tags/tag286.xml><?xml version="1.0" encoding="utf-8"?>
<p:tagLst xmlns:a="http://schemas.openxmlformats.org/drawingml/2006/main" xmlns:r="http://schemas.openxmlformats.org/officeDocument/2006/relationships" xmlns:p="http://schemas.openxmlformats.org/presentationml/2006/main">
  <p:tag name="NUM" val="1"/>
</p:tagLst>
</file>

<file path=ppt/tags/tag287.xml><?xml version="1.0" encoding="utf-8"?>
<p:tagLst xmlns:a="http://schemas.openxmlformats.org/drawingml/2006/main" xmlns:r="http://schemas.openxmlformats.org/officeDocument/2006/relationships" xmlns:p="http://schemas.openxmlformats.org/presentationml/2006/main">
  <p:tag name="NUM" val="2"/>
</p:tagLst>
</file>

<file path=ppt/tags/tag288.xml><?xml version="1.0" encoding="utf-8"?>
<p:tagLst xmlns:a="http://schemas.openxmlformats.org/drawingml/2006/main" xmlns:r="http://schemas.openxmlformats.org/officeDocument/2006/relationships" xmlns:p="http://schemas.openxmlformats.org/presentationml/2006/main">
  <p:tag name="NUM" val="1"/>
</p:tagLst>
</file>

<file path=ppt/tags/tag289.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290.xml><?xml version="1.0" encoding="utf-8"?>
<p:tagLst xmlns:a="http://schemas.openxmlformats.org/drawingml/2006/main" xmlns:r="http://schemas.openxmlformats.org/officeDocument/2006/relationships" xmlns:p="http://schemas.openxmlformats.org/presentationml/2006/main">
  <p:tag name="NUM" val="3"/>
</p:tagLst>
</file>

<file path=ppt/tags/tag291.xml><?xml version="1.0" encoding="utf-8"?>
<p:tagLst xmlns:a="http://schemas.openxmlformats.org/drawingml/2006/main" xmlns:r="http://schemas.openxmlformats.org/officeDocument/2006/relationships" xmlns:p="http://schemas.openxmlformats.org/presentationml/2006/main">
  <p:tag name="NUM" val="1"/>
</p:tagLst>
</file>

<file path=ppt/tags/tag292.xml><?xml version="1.0" encoding="utf-8"?>
<p:tagLst xmlns:a="http://schemas.openxmlformats.org/drawingml/2006/main" xmlns:r="http://schemas.openxmlformats.org/officeDocument/2006/relationships" xmlns:p="http://schemas.openxmlformats.org/presentationml/2006/main">
  <p:tag name="NUM" val="2"/>
</p:tagLst>
</file>

<file path=ppt/tags/tag293.xml><?xml version="1.0" encoding="utf-8"?>
<p:tagLst xmlns:a="http://schemas.openxmlformats.org/drawingml/2006/main" xmlns:r="http://schemas.openxmlformats.org/officeDocument/2006/relationships" xmlns:p="http://schemas.openxmlformats.org/presentationml/2006/main">
  <p:tag name="NUM" val="3"/>
</p:tagLst>
</file>

<file path=ppt/tags/tag294.xml><?xml version="1.0" encoding="utf-8"?>
<p:tagLst xmlns:a="http://schemas.openxmlformats.org/drawingml/2006/main" xmlns:r="http://schemas.openxmlformats.org/officeDocument/2006/relationships" xmlns:p="http://schemas.openxmlformats.org/presentationml/2006/main">
  <p:tag name="NUM" val="1"/>
</p:tagLst>
</file>

<file path=ppt/tags/tag295.xml><?xml version="1.0" encoding="utf-8"?>
<p:tagLst xmlns:a="http://schemas.openxmlformats.org/drawingml/2006/main" xmlns:r="http://schemas.openxmlformats.org/officeDocument/2006/relationships" xmlns:p="http://schemas.openxmlformats.org/presentationml/2006/main">
  <p:tag name="NUM" val="2"/>
</p:tagLst>
</file>

<file path=ppt/tags/tag296.xml><?xml version="1.0" encoding="utf-8"?>
<p:tagLst xmlns:a="http://schemas.openxmlformats.org/drawingml/2006/main" xmlns:r="http://schemas.openxmlformats.org/officeDocument/2006/relationships" xmlns:p="http://schemas.openxmlformats.org/presentationml/2006/main">
  <p:tag name="NUM" val="1"/>
</p:tagLst>
</file>

<file path=ppt/tags/tag297.xml><?xml version="1.0" encoding="utf-8"?>
<p:tagLst xmlns:a="http://schemas.openxmlformats.org/drawingml/2006/main" xmlns:r="http://schemas.openxmlformats.org/officeDocument/2006/relationships" xmlns:p="http://schemas.openxmlformats.org/presentationml/2006/main">
  <p:tag name="NUM" val="2"/>
</p:tagLst>
</file>

<file path=ppt/tags/tag298.xml><?xml version="1.0" encoding="utf-8"?>
<p:tagLst xmlns:a="http://schemas.openxmlformats.org/drawingml/2006/main" xmlns:r="http://schemas.openxmlformats.org/officeDocument/2006/relationships" xmlns:p="http://schemas.openxmlformats.org/presentationml/2006/main">
  <p:tag name="NUM" val="1"/>
</p:tagLst>
</file>

<file path=ppt/tags/tag29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00.xml><?xml version="1.0" encoding="utf-8"?>
<p:tagLst xmlns:a="http://schemas.openxmlformats.org/drawingml/2006/main" xmlns:r="http://schemas.openxmlformats.org/officeDocument/2006/relationships" xmlns:p="http://schemas.openxmlformats.org/presentationml/2006/main">
  <p:tag name="NUM" val="1"/>
</p:tagLst>
</file>

<file path=ppt/tags/tag301.xml><?xml version="1.0" encoding="utf-8"?>
<p:tagLst xmlns:a="http://schemas.openxmlformats.org/drawingml/2006/main" xmlns:r="http://schemas.openxmlformats.org/officeDocument/2006/relationships" xmlns:p="http://schemas.openxmlformats.org/presentationml/2006/main">
  <p:tag name="NUM" val="2"/>
</p:tagLst>
</file>

<file path=ppt/tags/tag302.xml><?xml version="1.0" encoding="utf-8"?>
<p:tagLst xmlns:a="http://schemas.openxmlformats.org/drawingml/2006/main" xmlns:r="http://schemas.openxmlformats.org/officeDocument/2006/relationships" xmlns:p="http://schemas.openxmlformats.org/presentationml/2006/main">
  <p:tag name="NUM" val="1"/>
</p:tagLst>
</file>

<file path=ppt/tags/tag303.xml><?xml version="1.0" encoding="utf-8"?>
<p:tagLst xmlns:a="http://schemas.openxmlformats.org/drawingml/2006/main" xmlns:r="http://schemas.openxmlformats.org/officeDocument/2006/relationships" xmlns:p="http://schemas.openxmlformats.org/presentationml/2006/main">
  <p:tag name="NUM" val="2"/>
</p:tagLst>
</file>

<file path=ppt/tags/tag304.xml><?xml version="1.0" encoding="utf-8"?>
<p:tagLst xmlns:a="http://schemas.openxmlformats.org/drawingml/2006/main" xmlns:r="http://schemas.openxmlformats.org/officeDocument/2006/relationships" xmlns:p="http://schemas.openxmlformats.org/presentationml/2006/main">
  <p:tag name="NUM" val="1"/>
</p:tagLst>
</file>

<file path=ppt/tags/tag305.xml><?xml version="1.0" encoding="utf-8"?>
<p:tagLst xmlns:a="http://schemas.openxmlformats.org/drawingml/2006/main" xmlns:r="http://schemas.openxmlformats.org/officeDocument/2006/relationships" xmlns:p="http://schemas.openxmlformats.org/presentationml/2006/main">
  <p:tag name="NUM" val="1"/>
</p:tagLst>
</file>

<file path=ppt/tags/tag306.xml><?xml version="1.0" encoding="utf-8"?>
<p:tagLst xmlns:a="http://schemas.openxmlformats.org/drawingml/2006/main" xmlns:r="http://schemas.openxmlformats.org/officeDocument/2006/relationships" xmlns:p="http://schemas.openxmlformats.org/presentationml/2006/main">
  <p:tag name="NUM" val="2"/>
</p:tagLst>
</file>

<file path=ppt/tags/tag307.xml><?xml version="1.0" encoding="utf-8"?>
<p:tagLst xmlns:a="http://schemas.openxmlformats.org/drawingml/2006/main" xmlns:r="http://schemas.openxmlformats.org/officeDocument/2006/relationships" xmlns:p="http://schemas.openxmlformats.org/presentationml/2006/main">
  <p:tag name="NUM" val="1"/>
</p:tagLst>
</file>

<file path=ppt/tags/tag308.xml><?xml version="1.0" encoding="utf-8"?>
<p:tagLst xmlns:a="http://schemas.openxmlformats.org/drawingml/2006/main" xmlns:r="http://schemas.openxmlformats.org/officeDocument/2006/relationships" xmlns:p="http://schemas.openxmlformats.org/presentationml/2006/main">
  <p:tag name="NUM" val="2"/>
</p:tagLst>
</file>

<file path=ppt/tags/tag309.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10.xml><?xml version="1.0" encoding="utf-8"?>
<p:tagLst xmlns:a="http://schemas.openxmlformats.org/drawingml/2006/main" xmlns:r="http://schemas.openxmlformats.org/officeDocument/2006/relationships" xmlns:p="http://schemas.openxmlformats.org/presentationml/2006/main">
  <p:tag name="NUM" val="1"/>
</p:tagLst>
</file>

<file path=ppt/tags/tag311.xml><?xml version="1.0" encoding="utf-8"?>
<p:tagLst xmlns:a="http://schemas.openxmlformats.org/drawingml/2006/main" xmlns:r="http://schemas.openxmlformats.org/officeDocument/2006/relationships" xmlns:p="http://schemas.openxmlformats.org/presentationml/2006/main">
  <p:tag name="NUM" val="1"/>
</p:tagLst>
</file>

<file path=ppt/tags/tag312.xml><?xml version="1.0" encoding="utf-8"?>
<p:tagLst xmlns:a="http://schemas.openxmlformats.org/drawingml/2006/main" xmlns:r="http://schemas.openxmlformats.org/officeDocument/2006/relationships" xmlns:p="http://schemas.openxmlformats.org/presentationml/2006/main">
  <p:tag name="NUM" val="2"/>
</p:tagLst>
</file>

<file path=ppt/tags/tag313.xml><?xml version="1.0" encoding="utf-8"?>
<p:tagLst xmlns:a="http://schemas.openxmlformats.org/drawingml/2006/main" xmlns:r="http://schemas.openxmlformats.org/officeDocument/2006/relationships" xmlns:p="http://schemas.openxmlformats.org/presentationml/2006/main">
  <p:tag name="NUM" val="1"/>
</p:tagLst>
</file>

<file path=ppt/tags/tag314.xml><?xml version="1.0" encoding="utf-8"?>
<p:tagLst xmlns:a="http://schemas.openxmlformats.org/drawingml/2006/main" xmlns:r="http://schemas.openxmlformats.org/officeDocument/2006/relationships" xmlns:p="http://schemas.openxmlformats.org/presentationml/2006/main">
  <p:tag name="NUM" val="2"/>
</p:tagLst>
</file>

<file path=ppt/tags/tag315.xml><?xml version="1.0" encoding="utf-8"?>
<p:tagLst xmlns:a="http://schemas.openxmlformats.org/drawingml/2006/main" xmlns:r="http://schemas.openxmlformats.org/officeDocument/2006/relationships" xmlns:p="http://schemas.openxmlformats.org/presentationml/2006/main">
  <p:tag name="NUM" val="3"/>
</p:tagLst>
</file>

<file path=ppt/tags/tag316.xml><?xml version="1.0" encoding="utf-8"?>
<p:tagLst xmlns:a="http://schemas.openxmlformats.org/drawingml/2006/main" xmlns:r="http://schemas.openxmlformats.org/officeDocument/2006/relationships" xmlns:p="http://schemas.openxmlformats.org/presentationml/2006/main">
  <p:tag name="NUM" val="1"/>
</p:tagLst>
</file>

<file path=ppt/tags/tag317.xml><?xml version="1.0" encoding="utf-8"?>
<p:tagLst xmlns:a="http://schemas.openxmlformats.org/drawingml/2006/main" xmlns:r="http://schemas.openxmlformats.org/officeDocument/2006/relationships" xmlns:p="http://schemas.openxmlformats.org/presentationml/2006/main">
  <p:tag name="NUM" val="2"/>
</p:tagLst>
</file>

<file path=ppt/tags/tag318.xml><?xml version="1.0" encoding="utf-8"?>
<p:tagLst xmlns:a="http://schemas.openxmlformats.org/drawingml/2006/main" xmlns:r="http://schemas.openxmlformats.org/officeDocument/2006/relationships" xmlns:p="http://schemas.openxmlformats.org/presentationml/2006/main">
  <p:tag name="NUM" val="1"/>
</p:tagLst>
</file>

<file path=ppt/tags/tag319.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20.xml><?xml version="1.0" encoding="utf-8"?>
<p:tagLst xmlns:a="http://schemas.openxmlformats.org/drawingml/2006/main" xmlns:r="http://schemas.openxmlformats.org/officeDocument/2006/relationships" xmlns:p="http://schemas.openxmlformats.org/presentationml/2006/main">
  <p:tag name="NUM" val="3"/>
</p:tagLst>
</file>

<file path=ppt/tags/tag321.xml><?xml version="1.0" encoding="utf-8"?>
<p:tagLst xmlns:a="http://schemas.openxmlformats.org/drawingml/2006/main" xmlns:r="http://schemas.openxmlformats.org/officeDocument/2006/relationships" xmlns:p="http://schemas.openxmlformats.org/presentationml/2006/main">
  <p:tag name="NUM" val="4"/>
</p:tagLst>
</file>

<file path=ppt/tags/tag322.xml><?xml version="1.0" encoding="utf-8"?>
<p:tagLst xmlns:a="http://schemas.openxmlformats.org/drawingml/2006/main" xmlns:r="http://schemas.openxmlformats.org/officeDocument/2006/relationships" xmlns:p="http://schemas.openxmlformats.org/presentationml/2006/main">
  <p:tag name="NUM" val="1"/>
</p:tagLst>
</file>

<file path=ppt/tags/tag323.xml><?xml version="1.0" encoding="utf-8"?>
<p:tagLst xmlns:a="http://schemas.openxmlformats.org/drawingml/2006/main" xmlns:r="http://schemas.openxmlformats.org/officeDocument/2006/relationships" xmlns:p="http://schemas.openxmlformats.org/presentationml/2006/main">
  <p:tag name="NUM" val="2"/>
</p:tagLst>
</file>

<file path=ppt/tags/tag324.xml><?xml version="1.0" encoding="utf-8"?>
<p:tagLst xmlns:a="http://schemas.openxmlformats.org/drawingml/2006/main" xmlns:r="http://schemas.openxmlformats.org/officeDocument/2006/relationships" xmlns:p="http://schemas.openxmlformats.org/presentationml/2006/main">
  <p:tag name="NUM" val="3"/>
</p:tagLst>
</file>

<file path=ppt/tags/tag325.xml><?xml version="1.0" encoding="utf-8"?>
<p:tagLst xmlns:a="http://schemas.openxmlformats.org/drawingml/2006/main" xmlns:r="http://schemas.openxmlformats.org/officeDocument/2006/relationships" xmlns:p="http://schemas.openxmlformats.org/presentationml/2006/main">
  <p:tag name="NUM" val="1"/>
</p:tagLst>
</file>

<file path=ppt/tags/tag326.xml><?xml version="1.0" encoding="utf-8"?>
<p:tagLst xmlns:a="http://schemas.openxmlformats.org/drawingml/2006/main" xmlns:r="http://schemas.openxmlformats.org/officeDocument/2006/relationships" xmlns:p="http://schemas.openxmlformats.org/presentationml/2006/main">
  <p:tag name="NUM" val="2"/>
</p:tagLst>
</file>

<file path=ppt/tags/tag327.xml><?xml version="1.0" encoding="utf-8"?>
<p:tagLst xmlns:a="http://schemas.openxmlformats.org/drawingml/2006/main" xmlns:r="http://schemas.openxmlformats.org/officeDocument/2006/relationships" xmlns:p="http://schemas.openxmlformats.org/presentationml/2006/main">
  <p:tag name="NUM" val="3"/>
</p:tagLst>
</file>

<file path=ppt/tags/tag328.xml><?xml version="1.0" encoding="utf-8"?>
<p:tagLst xmlns:a="http://schemas.openxmlformats.org/drawingml/2006/main" xmlns:r="http://schemas.openxmlformats.org/officeDocument/2006/relationships" xmlns:p="http://schemas.openxmlformats.org/presentationml/2006/main">
  <p:tag name="NUM" val="1"/>
</p:tagLst>
</file>

<file path=ppt/tags/tag329.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30.xml><?xml version="1.0" encoding="utf-8"?>
<p:tagLst xmlns:a="http://schemas.openxmlformats.org/drawingml/2006/main" xmlns:r="http://schemas.openxmlformats.org/officeDocument/2006/relationships" xmlns:p="http://schemas.openxmlformats.org/presentationml/2006/main">
  <p:tag name="NUM" val="3"/>
</p:tagLst>
</file>

<file path=ppt/tags/tag331.xml><?xml version="1.0" encoding="utf-8"?>
<p:tagLst xmlns:a="http://schemas.openxmlformats.org/drawingml/2006/main" xmlns:r="http://schemas.openxmlformats.org/officeDocument/2006/relationships" xmlns:p="http://schemas.openxmlformats.org/presentationml/2006/main">
  <p:tag name="NUM" val="4"/>
</p:tagLst>
</file>

<file path=ppt/tags/tag332.xml><?xml version="1.0" encoding="utf-8"?>
<p:tagLst xmlns:a="http://schemas.openxmlformats.org/drawingml/2006/main" xmlns:r="http://schemas.openxmlformats.org/officeDocument/2006/relationships" xmlns:p="http://schemas.openxmlformats.org/presentationml/2006/main">
  <p:tag name="NUM" val="1"/>
</p:tagLst>
</file>

<file path=ppt/tags/tag333.xml><?xml version="1.0" encoding="utf-8"?>
<p:tagLst xmlns:a="http://schemas.openxmlformats.org/drawingml/2006/main" xmlns:r="http://schemas.openxmlformats.org/officeDocument/2006/relationships" xmlns:p="http://schemas.openxmlformats.org/presentationml/2006/main">
  <p:tag name="NUM" val="2"/>
</p:tagLst>
</file>

<file path=ppt/tags/tag334.xml><?xml version="1.0" encoding="utf-8"?>
<p:tagLst xmlns:a="http://schemas.openxmlformats.org/drawingml/2006/main" xmlns:r="http://schemas.openxmlformats.org/officeDocument/2006/relationships" xmlns:p="http://schemas.openxmlformats.org/presentationml/2006/main">
  <p:tag name="NUM" val="3"/>
</p:tagLst>
</file>

<file path=ppt/tags/tag335.xml><?xml version="1.0" encoding="utf-8"?>
<p:tagLst xmlns:a="http://schemas.openxmlformats.org/drawingml/2006/main" xmlns:r="http://schemas.openxmlformats.org/officeDocument/2006/relationships" xmlns:p="http://schemas.openxmlformats.org/presentationml/2006/main">
  <p:tag name="NUM" val="4"/>
</p:tagLst>
</file>

<file path=ppt/tags/tag336.xml><?xml version="1.0" encoding="utf-8"?>
<p:tagLst xmlns:a="http://schemas.openxmlformats.org/drawingml/2006/main" xmlns:r="http://schemas.openxmlformats.org/officeDocument/2006/relationships" xmlns:p="http://schemas.openxmlformats.org/presentationml/2006/main">
  <p:tag name="NUM" val="1"/>
</p:tagLst>
</file>

<file path=ppt/tags/tag337.xml><?xml version="1.0" encoding="utf-8"?>
<p:tagLst xmlns:a="http://schemas.openxmlformats.org/drawingml/2006/main" xmlns:r="http://schemas.openxmlformats.org/officeDocument/2006/relationships" xmlns:p="http://schemas.openxmlformats.org/presentationml/2006/main">
  <p:tag name="NUM" val="2"/>
</p:tagLst>
</file>

<file path=ppt/tags/tag338.xml><?xml version="1.0" encoding="utf-8"?>
<p:tagLst xmlns:a="http://schemas.openxmlformats.org/drawingml/2006/main" xmlns:r="http://schemas.openxmlformats.org/officeDocument/2006/relationships" xmlns:p="http://schemas.openxmlformats.org/presentationml/2006/main">
  <p:tag name="NUM" val="3"/>
</p:tagLst>
</file>

<file path=ppt/tags/tag339.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40.xml><?xml version="1.0" encoding="utf-8"?>
<p:tagLst xmlns:a="http://schemas.openxmlformats.org/drawingml/2006/main" xmlns:r="http://schemas.openxmlformats.org/officeDocument/2006/relationships" xmlns:p="http://schemas.openxmlformats.org/presentationml/2006/main">
  <p:tag name="NUM" val="5"/>
</p:tagLst>
</file>

<file path=ppt/tags/tag341.xml><?xml version="1.0" encoding="utf-8"?>
<p:tagLst xmlns:a="http://schemas.openxmlformats.org/drawingml/2006/main" xmlns:r="http://schemas.openxmlformats.org/officeDocument/2006/relationships" xmlns:p="http://schemas.openxmlformats.org/presentationml/2006/main">
  <p:tag name="NUM" val="1"/>
</p:tagLst>
</file>

<file path=ppt/tags/tag342.xml><?xml version="1.0" encoding="utf-8"?>
<p:tagLst xmlns:a="http://schemas.openxmlformats.org/drawingml/2006/main" xmlns:r="http://schemas.openxmlformats.org/officeDocument/2006/relationships" xmlns:p="http://schemas.openxmlformats.org/presentationml/2006/main">
  <p:tag name="NUM" val="2"/>
</p:tagLst>
</file>

<file path=ppt/tags/tag343.xml><?xml version="1.0" encoding="utf-8"?>
<p:tagLst xmlns:a="http://schemas.openxmlformats.org/drawingml/2006/main" xmlns:r="http://schemas.openxmlformats.org/officeDocument/2006/relationships" xmlns:p="http://schemas.openxmlformats.org/presentationml/2006/main">
  <p:tag name="NUM" val="3"/>
</p:tagLst>
</file>

<file path=ppt/tags/tag344.xml><?xml version="1.0" encoding="utf-8"?>
<p:tagLst xmlns:a="http://schemas.openxmlformats.org/drawingml/2006/main" xmlns:r="http://schemas.openxmlformats.org/officeDocument/2006/relationships" xmlns:p="http://schemas.openxmlformats.org/presentationml/2006/main">
  <p:tag name="NUM" val="4"/>
</p:tagLst>
</file>

<file path=ppt/tags/tag345.xml><?xml version="1.0" encoding="utf-8"?>
<p:tagLst xmlns:a="http://schemas.openxmlformats.org/drawingml/2006/main" xmlns:r="http://schemas.openxmlformats.org/officeDocument/2006/relationships" xmlns:p="http://schemas.openxmlformats.org/presentationml/2006/main">
  <p:tag name="NUM" val="1"/>
</p:tagLst>
</file>

<file path=ppt/tags/tag346.xml><?xml version="1.0" encoding="utf-8"?>
<p:tagLst xmlns:a="http://schemas.openxmlformats.org/drawingml/2006/main" xmlns:r="http://schemas.openxmlformats.org/officeDocument/2006/relationships" xmlns:p="http://schemas.openxmlformats.org/presentationml/2006/main">
  <p:tag name="NUM" val="2"/>
</p:tagLst>
</file>

<file path=ppt/tags/tag347.xml><?xml version="1.0" encoding="utf-8"?>
<p:tagLst xmlns:a="http://schemas.openxmlformats.org/drawingml/2006/main" xmlns:r="http://schemas.openxmlformats.org/officeDocument/2006/relationships" xmlns:p="http://schemas.openxmlformats.org/presentationml/2006/main">
  <p:tag name="NUM" val="3"/>
</p:tagLst>
</file>

<file path=ppt/tags/tag348.xml><?xml version="1.0" encoding="utf-8"?>
<p:tagLst xmlns:a="http://schemas.openxmlformats.org/drawingml/2006/main" xmlns:r="http://schemas.openxmlformats.org/officeDocument/2006/relationships" xmlns:p="http://schemas.openxmlformats.org/presentationml/2006/main">
  <p:tag name="NUM" val="1"/>
</p:tagLst>
</file>

<file path=ppt/tags/tag349.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50.xml><?xml version="1.0" encoding="utf-8"?>
<p:tagLst xmlns:a="http://schemas.openxmlformats.org/drawingml/2006/main" xmlns:r="http://schemas.openxmlformats.org/officeDocument/2006/relationships" xmlns:p="http://schemas.openxmlformats.org/presentationml/2006/main">
  <p:tag name="NUM" val="3"/>
</p:tagLst>
</file>

<file path=ppt/tags/tag351.xml><?xml version="1.0" encoding="utf-8"?>
<p:tagLst xmlns:a="http://schemas.openxmlformats.org/drawingml/2006/main" xmlns:r="http://schemas.openxmlformats.org/officeDocument/2006/relationships" xmlns:p="http://schemas.openxmlformats.org/presentationml/2006/main">
  <p:tag name="NUM" val="4"/>
</p:tagLst>
</file>

<file path=ppt/tags/tag352.xml><?xml version="1.0" encoding="utf-8"?>
<p:tagLst xmlns:a="http://schemas.openxmlformats.org/drawingml/2006/main" xmlns:r="http://schemas.openxmlformats.org/officeDocument/2006/relationships" xmlns:p="http://schemas.openxmlformats.org/presentationml/2006/main">
  <p:tag name="NUM" val="1"/>
</p:tagLst>
</file>

<file path=ppt/tags/tag353.xml><?xml version="1.0" encoding="utf-8"?>
<p:tagLst xmlns:a="http://schemas.openxmlformats.org/drawingml/2006/main" xmlns:r="http://schemas.openxmlformats.org/officeDocument/2006/relationships" xmlns:p="http://schemas.openxmlformats.org/presentationml/2006/main">
  <p:tag name="NUM" val="2"/>
</p:tagLst>
</file>

<file path=ppt/tags/tag354.xml><?xml version="1.0" encoding="utf-8"?>
<p:tagLst xmlns:a="http://schemas.openxmlformats.org/drawingml/2006/main" xmlns:r="http://schemas.openxmlformats.org/officeDocument/2006/relationships" xmlns:p="http://schemas.openxmlformats.org/presentationml/2006/main">
  <p:tag name="NUM" val="1"/>
</p:tagLst>
</file>

<file path=ppt/tags/tag355.xml><?xml version="1.0" encoding="utf-8"?>
<p:tagLst xmlns:a="http://schemas.openxmlformats.org/drawingml/2006/main" xmlns:r="http://schemas.openxmlformats.org/officeDocument/2006/relationships" xmlns:p="http://schemas.openxmlformats.org/presentationml/2006/main">
  <p:tag name="NUM" val="2"/>
</p:tagLst>
</file>

<file path=ppt/tags/tag356.xml><?xml version="1.0" encoding="utf-8"?>
<p:tagLst xmlns:a="http://schemas.openxmlformats.org/drawingml/2006/main" xmlns:r="http://schemas.openxmlformats.org/officeDocument/2006/relationships" xmlns:p="http://schemas.openxmlformats.org/presentationml/2006/main">
  <p:tag name="NUM" val="1"/>
</p:tagLst>
</file>

<file path=ppt/tags/tag357.xml><?xml version="1.0" encoding="utf-8"?>
<p:tagLst xmlns:a="http://schemas.openxmlformats.org/drawingml/2006/main" xmlns:r="http://schemas.openxmlformats.org/officeDocument/2006/relationships" xmlns:p="http://schemas.openxmlformats.org/presentationml/2006/main">
  <p:tag name="NUM" val="2"/>
</p:tagLst>
</file>

<file path=ppt/tags/tag358.xml><?xml version="1.0" encoding="utf-8"?>
<p:tagLst xmlns:a="http://schemas.openxmlformats.org/drawingml/2006/main" xmlns:r="http://schemas.openxmlformats.org/officeDocument/2006/relationships" xmlns:p="http://schemas.openxmlformats.org/presentationml/2006/main">
  <p:tag name="NUM" val="3"/>
</p:tagLst>
</file>

<file path=ppt/tags/tag359.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60.xml><?xml version="1.0" encoding="utf-8"?>
<p:tagLst xmlns:a="http://schemas.openxmlformats.org/drawingml/2006/main" xmlns:r="http://schemas.openxmlformats.org/officeDocument/2006/relationships" xmlns:p="http://schemas.openxmlformats.org/presentationml/2006/main">
  <p:tag name="NUM" val="2"/>
</p:tagLst>
</file>

<file path=ppt/tags/tag361.xml><?xml version="1.0" encoding="utf-8"?>
<p:tagLst xmlns:a="http://schemas.openxmlformats.org/drawingml/2006/main" xmlns:r="http://schemas.openxmlformats.org/officeDocument/2006/relationships" xmlns:p="http://schemas.openxmlformats.org/presentationml/2006/main">
  <p:tag name="NUM" val="3"/>
</p:tagLst>
</file>

<file path=ppt/tags/tag362.xml><?xml version="1.0" encoding="utf-8"?>
<p:tagLst xmlns:a="http://schemas.openxmlformats.org/drawingml/2006/main" xmlns:r="http://schemas.openxmlformats.org/officeDocument/2006/relationships" xmlns:p="http://schemas.openxmlformats.org/presentationml/2006/main">
  <p:tag name="NUM" val="1"/>
</p:tagLst>
</file>

<file path=ppt/tags/tag363.xml><?xml version="1.0" encoding="utf-8"?>
<p:tagLst xmlns:a="http://schemas.openxmlformats.org/drawingml/2006/main" xmlns:r="http://schemas.openxmlformats.org/officeDocument/2006/relationships" xmlns:p="http://schemas.openxmlformats.org/presentationml/2006/main">
  <p:tag name="NUM" val="2"/>
</p:tagLst>
</file>

<file path=ppt/tags/tag364.xml><?xml version="1.0" encoding="utf-8"?>
<p:tagLst xmlns:a="http://schemas.openxmlformats.org/drawingml/2006/main" xmlns:r="http://schemas.openxmlformats.org/officeDocument/2006/relationships" xmlns:p="http://schemas.openxmlformats.org/presentationml/2006/main">
  <p:tag name="NUM" val="3"/>
</p:tagLst>
</file>

<file path=ppt/tags/tag365.xml><?xml version="1.0" encoding="utf-8"?>
<p:tagLst xmlns:a="http://schemas.openxmlformats.org/drawingml/2006/main" xmlns:r="http://schemas.openxmlformats.org/officeDocument/2006/relationships" xmlns:p="http://schemas.openxmlformats.org/presentationml/2006/main">
  <p:tag name="NUM" val="1"/>
</p:tagLst>
</file>

<file path=ppt/tags/tag366.xml><?xml version="1.0" encoding="utf-8"?>
<p:tagLst xmlns:a="http://schemas.openxmlformats.org/drawingml/2006/main" xmlns:r="http://schemas.openxmlformats.org/officeDocument/2006/relationships" xmlns:p="http://schemas.openxmlformats.org/presentationml/2006/main">
  <p:tag name="NUM" val="2"/>
</p:tagLst>
</file>

<file path=ppt/tags/tag367.xml><?xml version="1.0" encoding="utf-8"?>
<p:tagLst xmlns:a="http://schemas.openxmlformats.org/drawingml/2006/main" xmlns:r="http://schemas.openxmlformats.org/officeDocument/2006/relationships" xmlns:p="http://schemas.openxmlformats.org/presentationml/2006/main">
  <p:tag name="NUM" val="3"/>
</p:tagLst>
</file>

<file path=ppt/tags/tag368.xml><?xml version="1.0" encoding="utf-8"?>
<p:tagLst xmlns:a="http://schemas.openxmlformats.org/drawingml/2006/main" xmlns:r="http://schemas.openxmlformats.org/officeDocument/2006/relationships" xmlns:p="http://schemas.openxmlformats.org/presentationml/2006/main">
  <p:tag name="NUM" val="1"/>
</p:tagLst>
</file>

<file path=ppt/tags/tag369.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70.xml><?xml version="1.0" encoding="utf-8"?>
<p:tagLst xmlns:a="http://schemas.openxmlformats.org/drawingml/2006/main" xmlns:r="http://schemas.openxmlformats.org/officeDocument/2006/relationships" xmlns:p="http://schemas.openxmlformats.org/presentationml/2006/main">
  <p:tag name="NUM" val="3"/>
</p:tagLst>
</file>

<file path=ppt/tags/tag371.xml><?xml version="1.0" encoding="utf-8"?>
<p:tagLst xmlns:a="http://schemas.openxmlformats.org/drawingml/2006/main" xmlns:r="http://schemas.openxmlformats.org/officeDocument/2006/relationships" xmlns:p="http://schemas.openxmlformats.org/presentationml/2006/main">
  <p:tag name="NUM" val="4"/>
</p:tagLst>
</file>

<file path=ppt/tags/tag372.xml><?xml version="1.0" encoding="utf-8"?>
<p:tagLst xmlns:a="http://schemas.openxmlformats.org/drawingml/2006/main" xmlns:r="http://schemas.openxmlformats.org/officeDocument/2006/relationships" xmlns:p="http://schemas.openxmlformats.org/presentationml/2006/main">
  <p:tag name="NUM" val="1"/>
</p:tagLst>
</file>

<file path=ppt/tags/tag373.xml><?xml version="1.0" encoding="utf-8"?>
<p:tagLst xmlns:a="http://schemas.openxmlformats.org/drawingml/2006/main" xmlns:r="http://schemas.openxmlformats.org/officeDocument/2006/relationships" xmlns:p="http://schemas.openxmlformats.org/presentationml/2006/main">
  <p:tag name="NUM" val="2"/>
</p:tagLst>
</file>

<file path=ppt/tags/tag374.xml><?xml version="1.0" encoding="utf-8"?>
<p:tagLst xmlns:a="http://schemas.openxmlformats.org/drawingml/2006/main" xmlns:r="http://schemas.openxmlformats.org/officeDocument/2006/relationships" xmlns:p="http://schemas.openxmlformats.org/presentationml/2006/main">
  <p:tag name="NUM" val="3"/>
</p:tagLst>
</file>

<file path=ppt/tags/tag375.xml><?xml version="1.0" encoding="utf-8"?>
<p:tagLst xmlns:a="http://schemas.openxmlformats.org/drawingml/2006/main" xmlns:r="http://schemas.openxmlformats.org/officeDocument/2006/relationships" xmlns:p="http://schemas.openxmlformats.org/presentationml/2006/main">
  <p:tag name="NUM" val="1"/>
</p:tagLst>
</file>

<file path=ppt/tags/tag376.xml><?xml version="1.0" encoding="utf-8"?>
<p:tagLst xmlns:a="http://schemas.openxmlformats.org/drawingml/2006/main" xmlns:r="http://schemas.openxmlformats.org/officeDocument/2006/relationships" xmlns:p="http://schemas.openxmlformats.org/presentationml/2006/main">
  <p:tag name="NUM" val="2"/>
</p:tagLst>
</file>

<file path=ppt/tags/tag377.xml><?xml version="1.0" encoding="utf-8"?>
<p:tagLst xmlns:a="http://schemas.openxmlformats.org/drawingml/2006/main" xmlns:r="http://schemas.openxmlformats.org/officeDocument/2006/relationships" xmlns:p="http://schemas.openxmlformats.org/presentationml/2006/main">
  <p:tag name="NUM" val="3"/>
</p:tagLst>
</file>

<file path=ppt/tags/tag378.xml><?xml version="1.0" encoding="utf-8"?>
<p:tagLst xmlns:a="http://schemas.openxmlformats.org/drawingml/2006/main" xmlns:r="http://schemas.openxmlformats.org/officeDocument/2006/relationships" xmlns:p="http://schemas.openxmlformats.org/presentationml/2006/main">
  <p:tag name="NUM" val="1"/>
</p:tagLst>
</file>

<file path=ppt/tags/tag379.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80.xml><?xml version="1.0" encoding="utf-8"?>
<p:tagLst xmlns:a="http://schemas.openxmlformats.org/drawingml/2006/main" xmlns:r="http://schemas.openxmlformats.org/officeDocument/2006/relationships" xmlns:p="http://schemas.openxmlformats.org/presentationml/2006/main">
  <p:tag name="NUM" val="1"/>
</p:tagLst>
</file>

<file path=ppt/tags/tag381.xml><?xml version="1.0" encoding="utf-8"?>
<p:tagLst xmlns:a="http://schemas.openxmlformats.org/drawingml/2006/main" xmlns:r="http://schemas.openxmlformats.org/officeDocument/2006/relationships" xmlns:p="http://schemas.openxmlformats.org/presentationml/2006/main">
  <p:tag name="NUM" val="2"/>
</p:tagLst>
</file>

<file path=ppt/tags/tag382.xml><?xml version="1.0" encoding="utf-8"?>
<p:tagLst xmlns:a="http://schemas.openxmlformats.org/drawingml/2006/main" xmlns:r="http://schemas.openxmlformats.org/officeDocument/2006/relationships" xmlns:p="http://schemas.openxmlformats.org/presentationml/2006/main">
  <p:tag name="NUM" val="3"/>
</p:tagLst>
</file>

<file path=ppt/tags/tag383.xml><?xml version="1.0" encoding="utf-8"?>
<p:tagLst xmlns:a="http://schemas.openxmlformats.org/drawingml/2006/main" xmlns:r="http://schemas.openxmlformats.org/officeDocument/2006/relationships" xmlns:p="http://schemas.openxmlformats.org/presentationml/2006/main">
  <p:tag name="NUM" val="1"/>
</p:tagLst>
</file>

<file path=ppt/tags/tag384.xml><?xml version="1.0" encoding="utf-8"?>
<p:tagLst xmlns:a="http://schemas.openxmlformats.org/drawingml/2006/main" xmlns:r="http://schemas.openxmlformats.org/officeDocument/2006/relationships" xmlns:p="http://schemas.openxmlformats.org/presentationml/2006/main">
  <p:tag name="NUM" val="1"/>
</p:tagLst>
</file>

<file path=ppt/tags/tag385.xml><?xml version="1.0" encoding="utf-8"?>
<p:tagLst xmlns:a="http://schemas.openxmlformats.org/drawingml/2006/main" xmlns:r="http://schemas.openxmlformats.org/officeDocument/2006/relationships" xmlns:p="http://schemas.openxmlformats.org/presentationml/2006/main">
  <p:tag name="NUM" val="2"/>
</p:tagLst>
</file>

<file path=ppt/tags/tag386.xml><?xml version="1.0" encoding="utf-8"?>
<p:tagLst xmlns:a="http://schemas.openxmlformats.org/drawingml/2006/main" xmlns:r="http://schemas.openxmlformats.org/officeDocument/2006/relationships" xmlns:p="http://schemas.openxmlformats.org/presentationml/2006/main">
  <p:tag name="NUM" val="1"/>
</p:tagLst>
</file>

<file path=ppt/tags/tag387.xml><?xml version="1.0" encoding="utf-8"?>
<p:tagLst xmlns:a="http://schemas.openxmlformats.org/drawingml/2006/main" xmlns:r="http://schemas.openxmlformats.org/officeDocument/2006/relationships" xmlns:p="http://schemas.openxmlformats.org/presentationml/2006/main">
  <p:tag name="NUM" val="2"/>
</p:tagLst>
</file>

<file path=ppt/tags/tag388.xml><?xml version="1.0" encoding="utf-8"?>
<p:tagLst xmlns:a="http://schemas.openxmlformats.org/drawingml/2006/main" xmlns:r="http://schemas.openxmlformats.org/officeDocument/2006/relationships" xmlns:p="http://schemas.openxmlformats.org/presentationml/2006/main">
  <p:tag name="NUM" val="3"/>
</p:tagLst>
</file>

<file path=ppt/tags/tag389.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390.xml><?xml version="1.0" encoding="utf-8"?>
<p:tagLst xmlns:a="http://schemas.openxmlformats.org/drawingml/2006/main" xmlns:r="http://schemas.openxmlformats.org/officeDocument/2006/relationships" xmlns:p="http://schemas.openxmlformats.org/presentationml/2006/main">
  <p:tag name="NUM" val="2"/>
</p:tagLst>
</file>

<file path=ppt/tags/tag391.xml><?xml version="1.0" encoding="utf-8"?>
<p:tagLst xmlns:a="http://schemas.openxmlformats.org/drawingml/2006/main" xmlns:r="http://schemas.openxmlformats.org/officeDocument/2006/relationships" xmlns:p="http://schemas.openxmlformats.org/presentationml/2006/main">
  <p:tag name="NUM" val="3"/>
</p:tagLst>
</file>

<file path=ppt/tags/tag392.xml><?xml version="1.0" encoding="utf-8"?>
<p:tagLst xmlns:a="http://schemas.openxmlformats.org/drawingml/2006/main" xmlns:r="http://schemas.openxmlformats.org/officeDocument/2006/relationships" xmlns:p="http://schemas.openxmlformats.org/presentationml/2006/main">
  <p:tag name="NUM" val="1"/>
</p:tagLst>
</file>

<file path=ppt/tags/tag393.xml><?xml version="1.0" encoding="utf-8"?>
<p:tagLst xmlns:a="http://schemas.openxmlformats.org/drawingml/2006/main" xmlns:r="http://schemas.openxmlformats.org/officeDocument/2006/relationships" xmlns:p="http://schemas.openxmlformats.org/presentationml/2006/main">
  <p:tag name="NUM" val="2"/>
</p:tagLst>
</file>

<file path=ppt/tags/tag394.xml><?xml version="1.0" encoding="utf-8"?>
<p:tagLst xmlns:a="http://schemas.openxmlformats.org/drawingml/2006/main" xmlns:r="http://schemas.openxmlformats.org/officeDocument/2006/relationships" xmlns:p="http://schemas.openxmlformats.org/presentationml/2006/main">
  <p:tag name="NUM" val="3"/>
</p:tagLst>
</file>

<file path=ppt/tags/tag395.xml><?xml version="1.0" encoding="utf-8"?>
<p:tagLst xmlns:a="http://schemas.openxmlformats.org/drawingml/2006/main" xmlns:r="http://schemas.openxmlformats.org/officeDocument/2006/relationships" xmlns:p="http://schemas.openxmlformats.org/presentationml/2006/main">
  <p:tag name="NUM" val="1"/>
</p:tagLst>
</file>

<file path=ppt/tags/tag396.xml><?xml version="1.0" encoding="utf-8"?>
<p:tagLst xmlns:a="http://schemas.openxmlformats.org/drawingml/2006/main" xmlns:r="http://schemas.openxmlformats.org/officeDocument/2006/relationships" xmlns:p="http://schemas.openxmlformats.org/presentationml/2006/main">
  <p:tag name="NUM" val="2"/>
</p:tagLst>
</file>

<file path=ppt/tags/tag397.xml><?xml version="1.0" encoding="utf-8"?>
<p:tagLst xmlns:a="http://schemas.openxmlformats.org/drawingml/2006/main" xmlns:r="http://schemas.openxmlformats.org/officeDocument/2006/relationships" xmlns:p="http://schemas.openxmlformats.org/presentationml/2006/main">
  <p:tag name="NUM" val="3"/>
</p:tagLst>
</file>

<file path=ppt/tags/tag398.xml><?xml version="1.0" encoding="utf-8"?>
<p:tagLst xmlns:a="http://schemas.openxmlformats.org/drawingml/2006/main" xmlns:r="http://schemas.openxmlformats.org/officeDocument/2006/relationships" xmlns:p="http://schemas.openxmlformats.org/presentationml/2006/main">
  <p:tag name="NUM" val="4"/>
</p:tagLst>
</file>

<file path=ppt/tags/tag39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00.xml><?xml version="1.0" encoding="utf-8"?>
<p:tagLst xmlns:a="http://schemas.openxmlformats.org/drawingml/2006/main" xmlns:r="http://schemas.openxmlformats.org/officeDocument/2006/relationships" xmlns:p="http://schemas.openxmlformats.org/presentationml/2006/main">
  <p:tag name="NUM" val="2"/>
</p:tagLst>
</file>

<file path=ppt/tags/tag401.xml><?xml version="1.0" encoding="utf-8"?>
<p:tagLst xmlns:a="http://schemas.openxmlformats.org/drawingml/2006/main" xmlns:r="http://schemas.openxmlformats.org/officeDocument/2006/relationships" xmlns:p="http://schemas.openxmlformats.org/presentationml/2006/main">
  <p:tag name="NUM" val="3"/>
</p:tagLst>
</file>

<file path=ppt/tags/tag402.xml><?xml version="1.0" encoding="utf-8"?>
<p:tagLst xmlns:a="http://schemas.openxmlformats.org/drawingml/2006/main" xmlns:r="http://schemas.openxmlformats.org/officeDocument/2006/relationships" xmlns:p="http://schemas.openxmlformats.org/presentationml/2006/main">
  <p:tag name="NUM" val="1"/>
</p:tagLst>
</file>

<file path=ppt/tags/tag403.xml><?xml version="1.0" encoding="utf-8"?>
<p:tagLst xmlns:a="http://schemas.openxmlformats.org/drawingml/2006/main" xmlns:r="http://schemas.openxmlformats.org/officeDocument/2006/relationships" xmlns:p="http://schemas.openxmlformats.org/presentationml/2006/main">
  <p:tag name="NUM" val="2"/>
</p:tagLst>
</file>

<file path=ppt/tags/tag404.xml><?xml version="1.0" encoding="utf-8"?>
<p:tagLst xmlns:a="http://schemas.openxmlformats.org/drawingml/2006/main" xmlns:r="http://schemas.openxmlformats.org/officeDocument/2006/relationships" xmlns:p="http://schemas.openxmlformats.org/presentationml/2006/main">
  <p:tag name="NUM" val="3"/>
</p:tagLst>
</file>

<file path=ppt/tags/tag405.xml><?xml version="1.0" encoding="utf-8"?>
<p:tagLst xmlns:a="http://schemas.openxmlformats.org/drawingml/2006/main" xmlns:r="http://schemas.openxmlformats.org/officeDocument/2006/relationships" xmlns:p="http://schemas.openxmlformats.org/presentationml/2006/main">
  <p:tag name="NUM" val="4"/>
</p:tagLst>
</file>

<file path=ppt/tags/tag406.xml><?xml version="1.0" encoding="utf-8"?>
<p:tagLst xmlns:a="http://schemas.openxmlformats.org/drawingml/2006/main" xmlns:r="http://schemas.openxmlformats.org/officeDocument/2006/relationships" xmlns:p="http://schemas.openxmlformats.org/presentationml/2006/main">
  <p:tag name="NUM" val="1"/>
</p:tagLst>
</file>

<file path=ppt/tags/tag407.xml><?xml version="1.0" encoding="utf-8"?>
<p:tagLst xmlns:a="http://schemas.openxmlformats.org/drawingml/2006/main" xmlns:r="http://schemas.openxmlformats.org/officeDocument/2006/relationships" xmlns:p="http://schemas.openxmlformats.org/presentationml/2006/main">
  <p:tag name="NUM" val="2"/>
</p:tagLst>
</file>

<file path=ppt/tags/tag408.xml><?xml version="1.0" encoding="utf-8"?>
<p:tagLst xmlns:a="http://schemas.openxmlformats.org/drawingml/2006/main" xmlns:r="http://schemas.openxmlformats.org/officeDocument/2006/relationships" xmlns:p="http://schemas.openxmlformats.org/presentationml/2006/main">
  <p:tag name="NUM" val="3"/>
</p:tagLst>
</file>

<file path=ppt/tags/tag409.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10.xml><?xml version="1.0" encoding="utf-8"?>
<p:tagLst xmlns:a="http://schemas.openxmlformats.org/drawingml/2006/main" xmlns:r="http://schemas.openxmlformats.org/officeDocument/2006/relationships" xmlns:p="http://schemas.openxmlformats.org/presentationml/2006/main">
  <p:tag name="NUM" val="2"/>
</p:tagLst>
</file>

<file path=ppt/tags/tag411.xml><?xml version="1.0" encoding="utf-8"?>
<p:tagLst xmlns:a="http://schemas.openxmlformats.org/drawingml/2006/main" xmlns:r="http://schemas.openxmlformats.org/officeDocument/2006/relationships" xmlns:p="http://schemas.openxmlformats.org/presentationml/2006/main">
  <p:tag name="NUM" val="1"/>
</p:tagLst>
</file>

<file path=ppt/tags/tag412.xml><?xml version="1.0" encoding="utf-8"?>
<p:tagLst xmlns:a="http://schemas.openxmlformats.org/drawingml/2006/main" xmlns:r="http://schemas.openxmlformats.org/officeDocument/2006/relationships" xmlns:p="http://schemas.openxmlformats.org/presentationml/2006/main">
  <p:tag name="NUM" val="2"/>
</p:tagLst>
</file>

<file path=ppt/tags/tag413.xml><?xml version="1.0" encoding="utf-8"?>
<p:tagLst xmlns:a="http://schemas.openxmlformats.org/drawingml/2006/main" xmlns:r="http://schemas.openxmlformats.org/officeDocument/2006/relationships" xmlns:p="http://schemas.openxmlformats.org/presentationml/2006/main">
  <p:tag name="NUM" val="1"/>
</p:tagLst>
</file>

<file path=ppt/tags/tag414.xml><?xml version="1.0" encoding="utf-8"?>
<p:tagLst xmlns:a="http://schemas.openxmlformats.org/drawingml/2006/main" xmlns:r="http://schemas.openxmlformats.org/officeDocument/2006/relationships" xmlns:p="http://schemas.openxmlformats.org/presentationml/2006/main">
  <p:tag name="NUM" val="2"/>
</p:tagLst>
</file>

<file path=ppt/tags/tag415.xml><?xml version="1.0" encoding="utf-8"?>
<p:tagLst xmlns:a="http://schemas.openxmlformats.org/drawingml/2006/main" xmlns:r="http://schemas.openxmlformats.org/officeDocument/2006/relationships" xmlns:p="http://schemas.openxmlformats.org/presentationml/2006/main">
  <p:tag name="NUM" val="3"/>
</p:tagLst>
</file>

<file path=ppt/tags/tag416.xml><?xml version="1.0" encoding="utf-8"?>
<p:tagLst xmlns:a="http://schemas.openxmlformats.org/drawingml/2006/main" xmlns:r="http://schemas.openxmlformats.org/officeDocument/2006/relationships" xmlns:p="http://schemas.openxmlformats.org/presentationml/2006/main">
  <p:tag name="NUM" val="1"/>
</p:tagLst>
</file>

<file path=ppt/tags/tag417.xml><?xml version="1.0" encoding="utf-8"?>
<p:tagLst xmlns:a="http://schemas.openxmlformats.org/drawingml/2006/main" xmlns:r="http://schemas.openxmlformats.org/officeDocument/2006/relationships" xmlns:p="http://schemas.openxmlformats.org/presentationml/2006/main">
  <p:tag name="NUM" val="2"/>
</p:tagLst>
</file>

<file path=ppt/tags/tag418.xml><?xml version="1.0" encoding="utf-8"?>
<p:tagLst xmlns:a="http://schemas.openxmlformats.org/drawingml/2006/main" xmlns:r="http://schemas.openxmlformats.org/officeDocument/2006/relationships" xmlns:p="http://schemas.openxmlformats.org/presentationml/2006/main">
  <p:tag name="NUM" val="1"/>
</p:tagLst>
</file>

<file path=ppt/tags/tag419.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20.xml><?xml version="1.0" encoding="utf-8"?>
<p:tagLst xmlns:a="http://schemas.openxmlformats.org/drawingml/2006/main" xmlns:r="http://schemas.openxmlformats.org/officeDocument/2006/relationships" xmlns:p="http://schemas.openxmlformats.org/presentationml/2006/main">
  <p:tag name="NUM" val="1"/>
</p:tagLst>
</file>

<file path=ppt/tags/tag421.xml><?xml version="1.0" encoding="utf-8"?>
<p:tagLst xmlns:a="http://schemas.openxmlformats.org/drawingml/2006/main" xmlns:r="http://schemas.openxmlformats.org/officeDocument/2006/relationships" xmlns:p="http://schemas.openxmlformats.org/presentationml/2006/main">
  <p:tag name="NUM" val="2"/>
</p:tagLst>
</file>

<file path=ppt/tags/tag422.xml><?xml version="1.0" encoding="utf-8"?>
<p:tagLst xmlns:a="http://schemas.openxmlformats.org/drawingml/2006/main" xmlns:r="http://schemas.openxmlformats.org/officeDocument/2006/relationships" xmlns:p="http://schemas.openxmlformats.org/presentationml/2006/main">
  <p:tag name="NUM" val="1"/>
</p:tagLst>
</file>

<file path=ppt/tags/tag423.xml><?xml version="1.0" encoding="utf-8"?>
<p:tagLst xmlns:a="http://schemas.openxmlformats.org/drawingml/2006/main" xmlns:r="http://schemas.openxmlformats.org/officeDocument/2006/relationships" xmlns:p="http://schemas.openxmlformats.org/presentationml/2006/main">
  <p:tag name="NUM" val="2"/>
</p:tagLst>
</file>

<file path=ppt/tags/tag424.xml><?xml version="1.0" encoding="utf-8"?>
<p:tagLst xmlns:a="http://schemas.openxmlformats.org/drawingml/2006/main" xmlns:r="http://schemas.openxmlformats.org/officeDocument/2006/relationships" xmlns:p="http://schemas.openxmlformats.org/presentationml/2006/main">
  <p:tag name="NUM" val="1"/>
</p:tagLst>
</file>

<file path=ppt/tags/tag425.xml><?xml version="1.0" encoding="utf-8"?>
<p:tagLst xmlns:a="http://schemas.openxmlformats.org/drawingml/2006/main" xmlns:r="http://schemas.openxmlformats.org/officeDocument/2006/relationships" xmlns:p="http://schemas.openxmlformats.org/presentationml/2006/main">
  <p:tag name="NUM" val="2"/>
</p:tagLst>
</file>

<file path=ppt/tags/tag426.xml><?xml version="1.0" encoding="utf-8"?>
<p:tagLst xmlns:a="http://schemas.openxmlformats.org/drawingml/2006/main" xmlns:r="http://schemas.openxmlformats.org/officeDocument/2006/relationships" xmlns:p="http://schemas.openxmlformats.org/presentationml/2006/main">
  <p:tag name="NUM" val="1"/>
</p:tagLst>
</file>

<file path=ppt/tags/tag427.xml><?xml version="1.0" encoding="utf-8"?>
<p:tagLst xmlns:a="http://schemas.openxmlformats.org/drawingml/2006/main" xmlns:r="http://schemas.openxmlformats.org/officeDocument/2006/relationships" xmlns:p="http://schemas.openxmlformats.org/presentationml/2006/main">
  <p:tag name="NUM" val="2"/>
</p:tagLst>
</file>

<file path=ppt/tags/tag428.xml><?xml version="1.0" encoding="utf-8"?>
<p:tagLst xmlns:a="http://schemas.openxmlformats.org/drawingml/2006/main" xmlns:r="http://schemas.openxmlformats.org/officeDocument/2006/relationships" xmlns:p="http://schemas.openxmlformats.org/presentationml/2006/main">
  <p:tag name="NUM" val="3"/>
</p:tagLst>
</file>

<file path=ppt/tags/tag429.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30.xml><?xml version="1.0" encoding="utf-8"?>
<p:tagLst xmlns:a="http://schemas.openxmlformats.org/drawingml/2006/main" xmlns:r="http://schemas.openxmlformats.org/officeDocument/2006/relationships" xmlns:p="http://schemas.openxmlformats.org/presentationml/2006/main">
  <p:tag name="NUM" val="2"/>
</p:tagLst>
</file>

<file path=ppt/tags/tag431.xml><?xml version="1.0" encoding="utf-8"?>
<p:tagLst xmlns:a="http://schemas.openxmlformats.org/drawingml/2006/main" xmlns:r="http://schemas.openxmlformats.org/officeDocument/2006/relationships" xmlns:p="http://schemas.openxmlformats.org/presentationml/2006/main">
  <p:tag name="NUM" val="1"/>
</p:tagLst>
</file>

<file path=ppt/tags/tag432.xml><?xml version="1.0" encoding="utf-8"?>
<p:tagLst xmlns:a="http://schemas.openxmlformats.org/drawingml/2006/main" xmlns:r="http://schemas.openxmlformats.org/officeDocument/2006/relationships" xmlns:p="http://schemas.openxmlformats.org/presentationml/2006/main">
  <p:tag name="NUM" val="2"/>
</p:tagLst>
</file>

<file path=ppt/tags/tag433.xml><?xml version="1.0" encoding="utf-8"?>
<p:tagLst xmlns:a="http://schemas.openxmlformats.org/drawingml/2006/main" xmlns:r="http://schemas.openxmlformats.org/officeDocument/2006/relationships" xmlns:p="http://schemas.openxmlformats.org/presentationml/2006/main">
  <p:tag name="NUM" val="3"/>
</p:tagLst>
</file>

<file path=ppt/tags/tag434.xml><?xml version="1.0" encoding="utf-8"?>
<p:tagLst xmlns:a="http://schemas.openxmlformats.org/drawingml/2006/main" xmlns:r="http://schemas.openxmlformats.org/officeDocument/2006/relationships" xmlns:p="http://schemas.openxmlformats.org/presentationml/2006/main">
  <p:tag name="NUM" val="1"/>
</p:tagLst>
</file>

<file path=ppt/tags/tag435.xml><?xml version="1.0" encoding="utf-8"?>
<p:tagLst xmlns:a="http://schemas.openxmlformats.org/drawingml/2006/main" xmlns:r="http://schemas.openxmlformats.org/officeDocument/2006/relationships" xmlns:p="http://schemas.openxmlformats.org/presentationml/2006/main">
  <p:tag name="NUM" val="2"/>
</p:tagLst>
</file>

<file path=ppt/tags/tag436.xml><?xml version="1.0" encoding="utf-8"?>
<p:tagLst xmlns:a="http://schemas.openxmlformats.org/drawingml/2006/main" xmlns:r="http://schemas.openxmlformats.org/officeDocument/2006/relationships" xmlns:p="http://schemas.openxmlformats.org/presentationml/2006/main">
  <p:tag name="NUM" val="3"/>
</p:tagLst>
</file>

<file path=ppt/tags/tag437.xml><?xml version="1.0" encoding="utf-8"?>
<p:tagLst xmlns:a="http://schemas.openxmlformats.org/drawingml/2006/main" xmlns:r="http://schemas.openxmlformats.org/officeDocument/2006/relationships" xmlns:p="http://schemas.openxmlformats.org/presentationml/2006/main">
  <p:tag name="NUM" val="1"/>
</p:tagLst>
</file>

<file path=ppt/tags/tag438.xml><?xml version="1.0" encoding="utf-8"?>
<p:tagLst xmlns:a="http://schemas.openxmlformats.org/drawingml/2006/main" xmlns:r="http://schemas.openxmlformats.org/officeDocument/2006/relationships" xmlns:p="http://schemas.openxmlformats.org/presentationml/2006/main">
  <p:tag name="NUM" val="1"/>
</p:tagLst>
</file>

<file path=ppt/tags/tag439.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40.xml><?xml version="1.0" encoding="utf-8"?>
<p:tagLst xmlns:a="http://schemas.openxmlformats.org/drawingml/2006/main" xmlns:r="http://schemas.openxmlformats.org/officeDocument/2006/relationships" xmlns:p="http://schemas.openxmlformats.org/presentationml/2006/main">
  <p:tag name="NUM" val="1"/>
</p:tagLst>
</file>

<file path=ppt/tags/tag441.xml><?xml version="1.0" encoding="utf-8"?>
<p:tagLst xmlns:a="http://schemas.openxmlformats.org/drawingml/2006/main" xmlns:r="http://schemas.openxmlformats.org/officeDocument/2006/relationships" xmlns:p="http://schemas.openxmlformats.org/presentationml/2006/main">
  <p:tag name="NUM" val="2"/>
</p:tagLst>
</file>

<file path=ppt/tags/tag442.xml><?xml version="1.0" encoding="utf-8"?>
<p:tagLst xmlns:a="http://schemas.openxmlformats.org/drawingml/2006/main" xmlns:r="http://schemas.openxmlformats.org/officeDocument/2006/relationships" xmlns:p="http://schemas.openxmlformats.org/presentationml/2006/main">
  <p:tag name="NUM" val="1"/>
</p:tagLst>
</file>

<file path=ppt/tags/tag443.xml><?xml version="1.0" encoding="utf-8"?>
<p:tagLst xmlns:a="http://schemas.openxmlformats.org/drawingml/2006/main" xmlns:r="http://schemas.openxmlformats.org/officeDocument/2006/relationships" xmlns:p="http://schemas.openxmlformats.org/presentationml/2006/main">
  <p:tag name="NUM" val="2"/>
</p:tagLst>
</file>

<file path=ppt/tags/tag444.xml><?xml version="1.0" encoding="utf-8"?>
<p:tagLst xmlns:a="http://schemas.openxmlformats.org/drawingml/2006/main" xmlns:r="http://schemas.openxmlformats.org/officeDocument/2006/relationships" xmlns:p="http://schemas.openxmlformats.org/presentationml/2006/main">
  <p:tag name="NUM" val="3"/>
</p:tagLst>
</file>

<file path=ppt/tags/tag445.xml><?xml version="1.0" encoding="utf-8"?>
<p:tagLst xmlns:a="http://schemas.openxmlformats.org/drawingml/2006/main" xmlns:r="http://schemas.openxmlformats.org/officeDocument/2006/relationships" xmlns:p="http://schemas.openxmlformats.org/presentationml/2006/main">
  <p:tag name="NUM" val="1"/>
</p:tagLst>
</file>

<file path=ppt/tags/tag446.xml><?xml version="1.0" encoding="utf-8"?>
<p:tagLst xmlns:a="http://schemas.openxmlformats.org/drawingml/2006/main" xmlns:r="http://schemas.openxmlformats.org/officeDocument/2006/relationships" xmlns:p="http://schemas.openxmlformats.org/presentationml/2006/main">
  <p:tag name="NUM" val="2"/>
</p:tagLst>
</file>

<file path=ppt/tags/tag447.xml><?xml version="1.0" encoding="utf-8"?>
<p:tagLst xmlns:a="http://schemas.openxmlformats.org/drawingml/2006/main" xmlns:r="http://schemas.openxmlformats.org/officeDocument/2006/relationships" xmlns:p="http://schemas.openxmlformats.org/presentationml/2006/main">
  <p:tag name="NUM" val="3"/>
</p:tagLst>
</file>

<file path=ppt/tags/tag448.xml><?xml version="1.0" encoding="utf-8"?>
<p:tagLst xmlns:a="http://schemas.openxmlformats.org/drawingml/2006/main" xmlns:r="http://schemas.openxmlformats.org/officeDocument/2006/relationships" xmlns:p="http://schemas.openxmlformats.org/presentationml/2006/main">
  <p:tag name="NUM" val="1"/>
</p:tagLst>
</file>

<file path=ppt/tags/tag449.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50.xml><?xml version="1.0" encoding="utf-8"?>
<p:tagLst xmlns:a="http://schemas.openxmlformats.org/drawingml/2006/main" xmlns:r="http://schemas.openxmlformats.org/officeDocument/2006/relationships" xmlns:p="http://schemas.openxmlformats.org/presentationml/2006/main">
  <p:tag name="NUM" val="1"/>
</p:tagLst>
</file>

<file path=ppt/tags/tag451.xml><?xml version="1.0" encoding="utf-8"?>
<p:tagLst xmlns:a="http://schemas.openxmlformats.org/drawingml/2006/main" xmlns:r="http://schemas.openxmlformats.org/officeDocument/2006/relationships" xmlns:p="http://schemas.openxmlformats.org/presentationml/2006/main">
  <p:tag name="NUM" val="2"/>
</p:tagLst>
</file>

<file path=ppt/tags/tag452.xml><?xml version="1.0" encoding="utf-8"?>
<p:tagLst xmlns:a="http://schemas.openxmlformats.org/drawingml/2006/main" xmlns:r="http://schemas.openxmlformats.org/officeDocument/2006/relationships" xmlns:p="http://schemas.openxmlformats.org/presentationml/2006/main">
  <p:tag name="NUM" val="1"/>
</p:tagLst>
</file>

<file path=ppt/tags/tag453.xml><?xml version="1.0" encoding="utf-8"?>
<p:tagLst xmlns:a="http://schemas.openxmlformats.org/drawingml/2006/main" xmlns:r="http://schemas.openxmlformats.org/officeDocument/2006/relationships" xmlns:p="http://schemas.openxmlformats.org/presentationml/2006/main">
  <p:tag name="NUM" val="2"/>
</p:tagLst>
</file>

<file path=ppt/tags/tag454.xml><?xml version="1.0" encoding="utf-8"?>
<p:tagLst xmlns:a="http://schemas.openxmlformats.org/drawingml/2006/main" xmlns:r="http://schemas.openxmlformats.org/officeDocument/2006/relationships" xmlns:p="http://schemas.openxmlformats.org/presentationml/2006/main">
  <p:tag name="NUM" val="1"/>
</p:tagLst>
</file>

<file path=ppt/tags/tag455.xml><?xml version="1.0" encoding="utf-8"?>
<p:tagLst xmlns:a="http://schemas.openxmlformats.org/drawingml/2006/main" xmlns:r="http://schemas.openxmlformats.org/officeDocument/2006/relationships" xmlns:p="http://schemas.openxmlformats.org/presentationml/2006/main">
  <p:tag name="NUM" val="2"/>
</p:tagLst>
</file>

<file path=ppt/tags/tag456.xml><?xml version="1.0" encoding="utf-8"?>
<p:tagLst xmlns:a="http://schemas.openxmlformats.org/drawingml/2006/main" xmlns:r="http://schemas.openxmlformats.org/officeDocument/2006/relationships" xmlns:p="http://schemas.openxmlformats.org/presentationml/2006/main">
  <p:tag name="NUM" val="3"/>
</p:tagLst>
</file>

<file path=ppt/tags/tag457.xml><?xml version="1.0" encoding="utf-8"?>
<p:tagLst xmlns:a="http://schemas.openxmlformats.org/drawingml/2006/main" xmlns:r="http://schemas.openxmlformats.org/officeDocument/2006/relationships" xmlns:p="http://schemas.openxmlformats.org/presentationml/2006/main">
  <p:tag name="NUM" val="1"/>
</p:tagLst>
</file>

<file path=ppt/tags/tag458.xml><?xml version="1.0" encoding="utf-8"?>
<p:tagLst xmlns:a="http://schemas.openxmlformats.org/drawingml/2006/main" xmlns:r="http://schemas.openxmlformats.org/officeDocument/2006/relationships" xmlns:p="http://schemas.openxmlformats.org/presentationml/2006/main">
  <p:tag name="NUM" val="1"/>
</p:tagLst>
</file>

<file path=ppt/tags/tag459.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60.xml><?xml version="1.0" encoding="utf-8"?>
<p:tagLst xmlns:a="http://schemas.openxmlformats.org/drawingml/2006/main" xmlns:r="http://schemas.openxmlformats.org/officeDocument/2006/relationships" xmlns:p="http://schemas.openxmlformats.org/presentationml/2006/main">
  <p:tag name="NUM" val="1"/>
</p:tagLst>
</file>

<file path=ppt/tags/tag461.xml><?xml version="1.0" encoding="utf-8"?>
<p:tagLst xmlns:a="http://schemas.openxmlformats.org/drawingml/2006/main" xmlns:r="http://schemas.openxmlformats.org/officeDocument/2006/relationships" xmlns:p="http://schemas.openxmlformats.org/presentationml/2006/main">
  <p:tag name="NUM" val="2"/>
</p:tagLst>
</file>

<file path=ppt/tags/tag462.xml><?xml version="1.0" encoding="utf-8"?>
<p:tagLst xmlns:a="http://schemas.openxmlformats.org/drawingml/2006/main" xmlns:r="http://schemas.openxmlformats.org/officeDocument/2006/relationships" xmlns:p="http://schemas.openxmlformats.org/presentationml/2006/main">
  <p:tag name="NUM" val="3"/>
</p:tagLst>
</file>

<file path=ppt/tags/tag463.xml><?xml version="1.0" encoding="utf-8"?>
<p:tagLst xmlns:a="http://schemas.openxmlformats.org/drawingml/2006/main" xmlns:r="http://schemas.openxmlformats.org/officeDocument/2006/relationships" xmlns:p="http://schemas.openxmlformats.org/presentationml/2006/main">
  <p:tag name="NUM" val="1"/>
</p:tagLst>
</file>

<file path=ppt/tags/tag464.xml><?xml version="1.0" encoding="utf-8"?>
<p:tagLst xmlns:a="http://schemas.openxmlformats.org/drawingml/2006/main" xmlns:r="http://schemas.openxmlformats.org/officeDocument/2006/relationships" xmlns:p="http://schemas.openxmlformats.org/presentationml/2006/main">
  <p:tag name="NUM" val="2"/>
</p:tagLst>
</file>

<file path=ppt/tags/tag465.xml><?xml version="1.0" encoding="utf-8"?>
<p:tagLst xmlns:a="http://schemas.openxmlformats.org/drawingml/2006/main" xmlns:r="http://schemas.openxmlformats.org/officeDocument/2006/relationships" xmlns:p="http://schemas.openxmlformats.org/presentationml/2006/main">
  <p:tag name="NUM" val="1"/>
</p:tagLst>
</file>

<file path=ppt/tags/tag466.xml><?xml version="1.0" encoding="utf-8"?>
<p:tagLst xmlns:a="http://schemas.openxmlformats.org/drawingml/2006/main" xmlns:r="http://schemas.openxmlformats.org/officeDocument/2006/relationships" xmlns:p="http://schemas.openxmlformats.org/presentationml/2006/main">
  <p:tag name="NUM" val="2"/>
</p:tagLst>
</file>

<file path=ppt/tags/tag467.xml><?xml version="1.0" encoding="utf-8"?>
<p:tagLst xmlns:a="http://schemas.openxmlformats.org/drawingml/2006/main" xmlns:r="http://schemas.openxmlformats.org/officeDocument/2006/relationships" xmlns:p="http://schemas.openxmlformats.org/presentationml/2006/main">
  <p:tag name="NUM" val="3"/>
</p:tagLst>
</file>

<file path=ppt/tags/tag468.xml><?xml version="1.0" encoding="utf-8"?>
<p:tagLst xmlns:a="http://schemas.openxmlformats.org/drawingml/2006/main" xmlns:r="http://schemas.openxmlformats.org/officeDocument/2006/relationships" xmlns:p="http://schemas.openxmlformats.org/presentationml/2006/main">
  <p:tag name="NUM" val="1"/>
</p:tagLst>
</file>

<file path=ppt/tags/tag469.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70.xml><?xml version="1.0" encoding="utf-8"?>
<p:tagLst xmlns:a="http://schemas.openxmlformats.org/drawingml/2006/main" xmlns:r="http://schemas.openxmlformats.org/officeDocument/2006/relationships" xmlns:p="http://schemas.openxmlformats.org/presentationml/2006/main">
  <p:tag name="NUM" val="3"/>
</p:tagLst>
</file>

<file path=ppt/tags/tag471.xml><?xml version="1.0" encoding="utf-8"?>
<p:tagLst xmlns:a="http://schemas.openxmlformats.org/drawingml/2006/main" xmlns:r="http://schemas.openxmlformats.org/officeDocument/2006/relationships" xmlns:p="http://schemas.openxmlformats.org/presentationml/2006/main">
  <p:tag name="NUM" val="1"/>
</p:tagLst>
</file>

<file path=ppt/tags/tag472.xml><?xml version="1.0" encoding="utf-8"?>
<p:tagLst xmlns:a="http://schemas.openxmlformats.org/drawingml/2006/main" xmlns:r="http://schemas.openxmlformats.org/officeDocument/2006/relationships" xmlns:p="http://schemas.openxmlformats.org/presentationml/2006/main">
  <p:tag name="NUM" val="2"/>
</p:tagLst>
</file>

<file path=ppt/tags/tag473.xml><?xml version="1.0" encoding="utf-8"?>
<p:tagLst xmlns:a="http://schemas.openxmlformats.org/drawingml/2006/main" xmlns:r="http://schemas.openxmlformats.org/officeDocument/2006/relationships" xmlns:p="http://schemas.openxmlformats.org/presentationml/2006/main">
  <p:tag name="NUM" val="1"/>
</p:tagLst>
</file>

<file path=ppt/tags/tag474.xml><?xml version="1.0" encoding="utf-8"?>
<p:tagLst xmlns:a="http://schemas.openxmlformats.org/drawingml/2006/main" xmlns:r="http://schemas.openxmlformats.org/officeDocument/2006/relationships" xmlns:p="http://schemas.openxmlformats.org/presentationml/2006/main">
  <p:tag name="NUM" val="2"/>
</p:tagLst>
</file>

<file path=ppt/tags/tag475.xml><?xml version="1.0" encoding="utf-8"?>
<p:tagLst xmlns:a="http://schemas.openxmlformats.org/drawingml/2006/main" xmlns:r="http://schemas.openxmlformats.org/officeDocument/2006/relationships" xmlns:p="http://schemas.openxmlformats.org/presentationml/2006/main">
  <p:tag name="NUM" val="1"/>
</p:tagLst>
</file>

<file path=ppt/tags/tag476.xml><?xml version="1.0" encoding="utf-8"?>
<p:tagLst xmlns:a="http://schemas.openxmlformats.org/drawingml/2006/main" xmlns:r="http://schemas.openxmlformats.org/officeDocument/2006/relationships" xmlns:p="http://schemas.openxmlformats.org/presentationml/2006/main">
  <p:tag name="NUM" val="2"/>
</p:tagLst>
</file>

<file path=ppt/tags/tag477.xml><?xml version="1.0" encoding="utf-8"?>
<p:tagLst xmlns:a="http://schemas.openxmlformats.org/drawingml/2006/main" xmlns:r="http://schemas.openxmlformats.org/officeDocument/2006/relationships" xmlns:p="http://schemas.openxmlformats.org/presentationml/2006/main">
  <p:tag name="NUM" val="3"/>
</p:tagLst>
</file>

<file path=ppt/tags/tag478.xml><?xml version="1.0" encoding="utf-8"?>
<p:tagLst xmlns:a="http://schemas.openxmlformats.org/drawingml/2006/main" xmlns:r="http://schemas.openxmlformats.org/officeDocument/2006/relationships" xmlns:p="http://schemas.openxmlformats.org/presentationml/2006/main">
  <p:tag name="NUM" val="1"/>
</p:tagLst>
</file>

<file path=ppt/tags/tag479.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80.xml><?xml version="1.0" encoding="utf-8"?>
<p:tagLst xmlns:a="http://schemas.openxmlformats.org/drawingml/2006/main" xmlns:r="http://schemas.openxmlformats.org/officeDocument/2006/relationships" xmlns:p="http://schemas.openxmlformats.org/presentationml/2006/main">
  <p:tag name="NUM" val="1"/>
</p:tagLst>
</file>

<file path=ppt/tags/tag481.xml><?xml version="1.0" encoding="utf-8"?>
<p:tagLst xmlns:a="http://schemas.openxmlformats.org/drawingml/2006/main" xmlns:r="http://schemas.openxmlformats.org/officeDocument/2006/relationships" xmlns:p="http://schemas.openxmlformats.org/presentationml/2006/main">
  <p:tag name="NUM" val="2"/>
</p:tagLst>
</file>

<file path=ppt/tags/tag482.xml><?xml version="1.0" encoding="utf-8"?>
<p:tagLst xmlns:a="http://schemas.openxmlformats.org/drawingml/2006/main" xmlns:r="http://schemas.openxmlformats.org/officeDocument/2006/relationships" xmlns:p="http://schemas.openxmlformats.org/presentationml/2006/main">
  <p:tag name="NUM" val="1"/>
</p:tagLst>
</file>

<file path=ppt/tags/tag483.xml><?xml version="1.0" encoding="utf-8"?>
<p:tagLst xmlns:a="http://schemas.openxmlformats.org/drawingml/2006/main" xmlns:r="http://schemas.openxmlformats.org/officeDocument/2006/relationships" xmlns:p="http://schemas.openxmlformats.org/presentationml/2006/main">
  <p:tag name="NUM" val="2"/>
</p:tagLst>
</file>

<file path=ppt/tags/tag484.xml><?xml version="1.0" encoding="utf-8"?>
<p:tagLst xmlns:a="http://schemas.openxmlformats.org/drawingml/2006/main" xmlns:r="http://schemas.openxmlformats.org/officeDocument/2006/relationships" xmlns:p="http://schemas.openxmlformats.org/presentationml/2006/main">
  <p:tag name="NUM" val="1"/>
</p:tagLst>
</file>

<file path=ppt/tags/tag485.xml><?xml version="1.0" encoding="utf-8"?>
<p:tagLst xmlns:a="http://schemas.openxmlformats.org/drawingml/2006/main" xmlns:r="http://schemas.openxmlformats.org/officeDocument/2006/relationships" xmlns:p="http://schemas.openxmlformats.org/presentationml/2006/main">
  <p:tag name="NUM" val="2"/>
</p:tagLst>
</file>

<file path=ppt/tags/tag486.xml><?xml version="1.0" encoding="utf-8"?>
<p:tagLst xmlns:a="http://schemas.openxmlformats.org/drawingml/2006/main" xmlns:r="http://schemas.openxmlformats.org/officeDocument/2006/relationships" xmlns:p="http://schemas.openxmlformats.org/presentationml/2006/main">
  <p:tag name="NUM" val="1"/>
</p:tagLst>
</file>

<file path=ppt/tags/tag487.xml><?xml version="1.0" encoding="utf-8"?>
<p:tagLst xmlns:a="http://schemas.openxmlformats.org/drawingml/2006/main" xmlns:r="http://schemas.openxmlformats.org/officeDocument/2006/relationships" xmlns:p="http://schemas.openxmlformats.org/presentationml/2006/main">
  <p:tag name="NUM" val="2"/>
</p:tagLst>
</file>

<file path=ppt/tags/tag488.xml><?xml version="1.0" encoding="utf-8"?>
<p:tagLst xmlns:a="http://schemas.openxmlformats.org/drawingml/2006/main" xmlns:r="http://schemas.openxmlformats.org/officeDocument/2006/relationships" xmlns:p="http://schemas.openxmlformats.org/presentationml/2006/main">
  <p:tag name="NUM" val="1"/>
</p:tagLst>
</file>

<file path=ppt/tags/tag489.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490.xml><?xml version="1.0" encoding="utf-8"?>
<p:tagLst xmlns:a="http://schemas.openxmlformats.org/drawingml/2006/main" xmlns:r="http://schemas.openxmlformats.org/officeDocument/2006/relationships" xmlns:p="http://schemas.openxmlformats.org/presentationml/2006/main">
  <p:tag name="NUM" val="2"/>
</p:tagLst>
</file>

<file path=ppt/tags/tag491.xml><?xml version="1.0" encoding="utf-8"?>
<p:tagLst xmlns:a="http://schemas.openxmlformats.org/drawingml/2006/main" xmlns:r="http://schemas.openxmlformats.org/officeDocument/2006/relationships" xmlns:p="http://schemas.openxmlformats.org/presentationml/2006/main">
  <p:tag name="NUM" val="1"/>
</p:tagLst>
</file>

<file path=ppt/tags/tag492.xml><?xml version="1.0" encoding="utf-8"?>
<p:tagLst xmlns:a="http://schemas.openxmlformats.org/drawingml/2006/main" xmlns:r="http://schemas.openxmlformats.org/officeDocument/2006/relationships" xmlns:p="http://schemas.openxmlformats.org/presentationml/2006/main">
  <p:tag name="NUM" val="2"/>
</p:tagLst>
</file>

<file path=ppt/tags/tag493.xml><?xml version="1.0" encoding="utf-8"?>
<p:tagLst xmlns:a="http://schemas.openxmlformats.org/drawingml/2006/main" xmlns:r="http://schemas.openxmlformats.org/officeDocument/2006/relationships" xmlns:p="http://schemas.openxmlformats.org/presentationml/2006/main">
  <p:tag name="NUM" val="1"/>
</p:tagLst>
</file>

<file path=ppt/tags/tag494.xml><?xml version="1.0" encoding="utf-8"?>
<p:tagLst xmlns:a="http://schemas.openxmlformats.org/drawingml/2006/main" xmlns:r="http://schemas.openxmlformats.org/officeDocument/2006/relationships" xmlns:p="http://schemas.openxmlformats.org/presentationml/2006/main">
  <p:tag name="NUM" val="2"/>
</p:tagLst>
</file>

<file path=ppt/tags/tag495.xml><?xml version="1.0" encoding="utf-8"?>
<p:tagLst xmlns:a="http://schemas.openxmlformats.org/drawingml/2006/main" xmlns:r="http://schemas.openxmlformats.org/officeDocument/2006/relationships" xmlns:p="http://schemas.openxmlformats.org/presentationml/2006/main">
  <p:tag name="NUM" val="1"/>
</p:tagLst>
</file>

<file path=ppt/tags/tag496.xml><?xml version="1.0" encoding="utf-8"?>
<p:tagLst xmlns:a="http://schemas.openxmlformats.org/drawingml/2006/main" xmlns:r="http://schemas.openxmlformats.org/officeDocument/2006/relationships" xmlns:p="http://schemas.openxmlformats.org/presentationml/2006/main">
  <p:tag name="NUM" val="2"/>
</p:tagLst>
</file>

<file path=ppt/tags/tag497.xml><?xml version="1.0" encoding="utf-8"?>
<p:tagLst xmlns:a="http://schemas.openxmlformats.org/drawingml/2006/main" xmlns:r="http://schemas.openxmlformats.org/officeDocument/2006/relationships" xmlns:p="http://schemas.openxmlformats.org/presentationml/2006/main">
  <p:tag name="NUM" val="3"/>
</p:tagLst>
</file>

<file path=ppt/tags/tag498.xml><?xml version="1.0" encoding="utf-8"?>
<p:tagLst xmlns:a="http://schemas.openxmlformats.org/drawingml/2006/main" xmlns:r="http://schemas.openxmlformats.org/officeDocument/2006/relationships" xmlns:p="http://schemas.openxmlformats.org/presentationml/2006/main">
  <p:tag name="NUM" val="1"/>
</p:tagLst>
</file>

<file path=ppt/tags/tag49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00.xml><?xml version="1.0" encoding="utf-8"?>
<p:tagLst xmlns:a="http://schemas.openxmlformats.org/drawingml/2006/main" xmlns:r="http://schemas.openxmlformats.org/officeDocument/2006/relationships" xmlns:p="http://schemas.openxmlformats.org/presentationml/2006/main">
  <p:tag name="NUM" val="3"/>
</p:tagLst>
</file>

<file path=ppt/tags/tag501.xml><?xml version="1.0" encoding="utf-8"?>
<p:tagLst xmlns:a="http://schemas.openxmlformats.org/drawingml/2006/main" xmlns:r="http://schemas.openxmlformats.org/officeDocument/2006/relationships" xmlns:p="http://schemas.openxmlformats.org/presentationml/2006/main">
  <p:tag name="NUM" val="4"/>
</p:tagLst>
</file>

<file path=ppt/tags/tag502.xml><?xml version="1.0" encoding="utf-8"?>
<p:tagLst xmlns:a="http://schemas.openxmlformats.org/drawingml/2006/main" xmlns:r="http://schemas.openxmlformats.org/officeDocument/2006/relationships" xmlns:p="http://schemas.openxmlformats.org/presentationml/2006/main">
  <p:tag name="NUM" val="1"/>
</p:tagLst>
</file>

<file path=ppt/tags/tag503.xml><?xml version="1.0" encoding="utf-8"?>
<p:tagLst xmlns:a="http://schemas.openxmlformats.org/drawingml/2006/main" xmlns:r="http://schemas.openxmlformats.org/officeDocument/2006/relationships" xmlns:p="http://schemas.openxmlformats.org/presentationml/2006/main">
  <p:tag name="NUM" val="2"/>
</p:tagLst>
</file>

<file path=ppt/tags/tag504.xml><?xml version="1.0" encoding="utf-8"?>
<p:tagLst xmlns:a="http://schemas.openxmlformats.org/drawingml/2006/main" xmlns:r="http://schemas.openxmlformats.org/officeDocument/2006/relationships" xmlns:p="http://schemas.openxmlformats.org/presentationml/2006/main">
  <p:tag name="NUM" val="1"/>
</p:tagLst>
</file>

<file path=ppt/tags/tag505.xml><?xml version="1.0" encoding="utf-8"?>
<p:tagLst xmlns:a="http://schemas.openxmlformats.org/drawingml/2006/main" xmlns:r="http://schemas.openxmlformats.org/officeDocument/2006/relationships" xmlns:p="http://schemas.openxmlformats.org/presentationml/2006/main">
  <p:tag name="NUM" val="2"/>
</p:tagLst>
</file>

<file path=ppt/tags/tag506.xml><?xml version="1.0" encoding="utf-8"?>
<p:tagLst xmlns:a="http://schemas.openxmlformats.org/drawingml/2006/main" xmlns:r="http://schemas.openxmlformats.org/officeDocument/2006/relationships" xmlns:p="http://schemas.openxmlformats.org/presentationml/2006/main">
  <p:tag name="NUM" val="1"/>
</p:tagLst>
</file>

<file path=ppt/tags/tag507.xml><?xml version="1.0" encoding="utf-8"?>
<p:tagLst xmlns:a="http://schemas.openxmlformats.org/drawingml/2006/main" xmlns:r="http://schemas.openxmlformats.org/officeDocument/2006/relationships" xmlns:p="http://schemas.openxmlformats.org/presentationml/2006/main">
  <p:tag name="NUM" val="2"/>
</p:tagLst>
</file>

<file path=ppt/tags/tag508.xml><?xml version="1.0" encoding="utf-8"?>
<p:tagLst xmlns:a="http://schemas.openxmlformats.org/drawingml/2006/main" xmlns:r="http://schemas.openxmlformats.org/officeDocument/2006/relationships" xmlns:p="http://schemas.openxmlformats.org/presentationml/2006/main">
  <p:tag name="NUM" val="3"/>
</p:tagLst>
</file>

<file path=ppt/tags/tag509.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10.xml><?xml version="1.0" encoding="utf-8"?>
<p:tagLst xmlns:a="http://schemas.openxmlformats.org/drawingml/2006/main" xmlns:r="http://schemas.openxmlformats.org/officeDocument/2006/relationships" xmlns:p="http://schemas.openxmlformats.org/presentationml/2006/main">
  <p:tag name="NUM" val="2"/>
</p:tagLst>
</file>

<file path=ppt/tags/tag511.xml><?xml version="1.0" encoding="utf-8"?>
<p:tagLst xmlns:a="http://schemas.openxmlformats.org/drawingml/2006/main" xmlns:r="http://schemas.openxmlformats.org/officeDocument/2006/relationships" xmlns:p="http://schemas.openxmlformats.org/presentationml/2006/main">
  <p:tag name="NUM" val="1"/>
</p:tagLst>
</file>

<file path=ppt/tags/tag512.xml><?xml version="1.0" encoding="utf-8"?>
<p:tagLst xmlns:a="http://schemas.openxmlformats.org/drawingml/2006/main" xmlns:r="http://schemas.openxmlformats.org/officeDocument/2006/relationships" xmlns:p="http://schemas.openxmlformats.org/presentationml/2006/main">
  <p:tag name="NUM" val="2"/>
</p:tagLst>
</file>

<file path=ppt/tags/tag513.xml><?xml version="1.0" encoding="utf-8"?>
<p:tagLst xmlns:a="http://schemas.openxmlformats.org/drawingml/2006/main" xmlns:r="http://schemas.openxmlformats.org/officeDocument/2006/relationships" xmlns:p="http://schemas.openxmlformats.org/presentationml/2006/main">
  <p:tag name="NUM" val="1"/>
</p:tagLst>
</file>

<file path=ppt/tags/tag514.xml><?xml version="1.0" encoding="utf-8"?>
<p:tagLst xmlns:a="http://schemas.openxmlformats.org/drawingml/2006/main" xmlns:r="http://schemas.openxmlformats.org/officeDocument/2006/relationships" xmlns:p="http://schemas.openxmlformats.org/presentationml/2006/main">
  <p:tag name="NUM" val="2"/>
</p:tagLst>
</file>

<file path=ppt/tags/tag515.xml><?xml version="1.0" encoding="utf-8"?>
<p:tagLst xmlns:a="http://schemas.openxmlformats.org/drawingml/2006/main" xmlns:r="http://schemas.openxmlformats.org/officeDocument/2006/relationships" xmlns:p="http://schemas.openxmlformats.org/presentationml/2006/main">
  <p:tag name="NUM" val="1"/>
</p:tagLst>
</file>

<file path=ppt/tags/tag516.xml><?xml version="1.0" encoding="utf-8"?>
<p:tagLst xmlns:a="http://schemas.openxmlformats.org/drawingml/2006/main" xmlns:r="http://schemas.openxmlformats.org/officeDocument/2006/relationships" xmlns:p="http://schemas.openxmlformats.org/presentationml/2006/main">
  <p:tag name="NUM" val="2"/>
</p:tagLst>
</file>

<file path=ppt/tags/tag517.xml><?xml version="1.0" encoding="utf-8"?>
<p:tagLst xmlns:a="http://schemas.openxmlformats.org/drawingml/2006/main" xmlns:r="http://schemas.openxmlformats.org/officeDocument/2006/relationships" xmlns:p="http://schemas.openxmlformats.org/presentationml/2006/main">
  <p:tag name="NUM" val="1"/>
</p:tagLst>
</file>

<file path=ppt/tags/tag518.xml><?xml version="1.0" encoding="utf-8"?>
<p:tagLst xmlns:a="http://schemas.openxmlformats.org/drawingml/2006/main" xmlns:r="http://schemas.openxmlformats.org/officeDocument/2006/relationships" xmlns:p="http://schemas.openxmlformats.org/presentationml/2006/main">
  <p:tag name="NUM" val="2"/>
</p:tagLst>
</file>

<file path=ppt/tags/tag519.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20.xml><?xml version="1.0" encoding="utf-8"?>
<p:tagLst xmlns:a="http://schemas.openxmlformats.org/drawingml/2006/main" xmlns:r="http://schemas.openxmlformats.org/officeDocument/2006/relationships" xmlns:p="http://schemas.openxmlformats.org/presentationml/2006/main">
  <p:tag name="NUM" val="2"/>
</p:tagLst>
</file>

<file path=ppt/tags/tag521.xml><?xml version="1.0" encoding="utf-8"?>
<p:tagLst xmlns:a="http://schemas.openxmlformats.org/drawingml/2006/main" xmlns:r="http://schemas.openxmlformats.org/officeDocument/2006/relationships" xmlns:p="http://schemas.openxmlformats.org/presentationml/2006/main">
  <p:tag name="NUM" val="1"/>
</p:tagLst>
</file>

<file path=ppt/tags/tag522.xml><?xml version="1.0" encoding="utf-8"?>
<p:tagLst xmlns:a="http://schemas.openxmlformats.org/drawingml/2006/main" xmlns:r="http://schemas.openxmlformats.org/officeDocument/2006/relationships" xmlns:p="http://schemas.openxmlformats.org/presentationml/2006/main">
  <p:tag name="NUM" val="2"/>
</p:tagLst>
</file>

<file path=ppt/tags/tag523.xml><?xml version="1.0" encoding="utf-8"?>
<p:tagLst xmlns:a="http://schemas.openxmlformats.org/drawingml/2006/main" xmlns:r="http://schemas.openxmlformats.org/officeDocument/2006/relationships" xmlns:p="http://schemas.openxmlformats.org/presentationml/2006/main">
  <p:tag name="NUM" val="1"/>
</p:tagLst>
</file>

<file path=ppt/tags/tag524.xml><?xml version="1.0" encoding="utf-8"?>
<p:tagLst xmlns:a="http://schemas.openxmlformats.org/drawingml/2006/main" xmlns:r="http://schemas.openxmlformats.org/officeDocument/2006/relationships" xmlns:p="http://schemas.openxmlformats.org/presentationml/2006/main">
  <p:tag name="NUM" val="2"/>
</p:tagLst>
</file>

<file path=ppt/tags/tag525.xml><?xml version="1.0" encoding="utf-8"?>
<p:tagLst xmlns:a="http://schemas.openxmlformats.org/drawingml/2006/main" xmlns:r="http://schemas.openxmlformats.org/officeDocument/2006/relationships" xmlns:p="http://schemas.openxmlformats.org/presentationml/2006/main">
  <p:tag name="NUM" val="3"/>
</p:tagLst>
</file>

<file path=ppt/tags/tag526.xml><?xml version="1.0" encoding="utf-8"?>
<p:tagLst xmlns:a="http://schemas.openxmlformats.org/drawingml/2006/main" xmlns:r="http://schemas.openxmlformats.org/officeDocument/2006/relationships" xmlns:p="http://schemas.openxmlformats.org/presentationml/2006/main">
  <p:tag name="NUM" val="1"/>
</p:tagLst>
</file>

<file path=ppt/tags/tag527.xml><?xml version="1.0" encoding="utf-8"?>
<p:tagLst xmlns:a="http://schemas.openxmlformats.org/drawingml/2006/main" xmlns:r="http://schemas.openxmlformats.org/officeDocument/2006/relationships" xmlns:p="http://schemas.openxmlformats.org/presentationml/2006/main">
  <p:tag name="NUM" val="2"/>
</p:tagLst>
</file>

<file path=ppt/tags/tag528.xml><?xml version="1.0" encoding="utf-8"?>
<p:tagLst xmlns:a="http://schemas.openxmlformats.org/drawingml/2006/main" xmlns:r="http://schemas.openxmlformats.org/officeDocument/2006/relationships" xmlns:p="http://schemas.openxmlformats.org/presentationml/2006/main">
  <p:tag name="NUM" val="3"/>
</p:tagLst>
</file>

<file path=ppt/tags/tag529.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30.xml><?xml version="1.0" encoding="utf-8"?>
<p:tagLst xmlns:a="http://schemas.openxmlformats.org/drawingml/2006/main" xmlns:r="http://schemas.openxmlformats.org/officeDocument/2006/relationships" xmlns:p="http://schemas.openxmlformats.org/presentationml/2006/main">
  <p:tag name="NUM" val="2"/>
</p:tagLst>
</file>

<file path=ppt/tags/tag531.xml><?xml version="1.0" encoding="utf-8"?>
<p:tagLst xmlns:a="http://schemas.openxmlformats.org/drawingml/2006/main" xmlns:r="http://schemas.openxmlformats.org/officeDocument/2006/relationships" xmlns:p="http://schemas.openxmlformats.org/presentationml/2006/main">
  <p:tag name="NUM" val="1"/>
</p:tagLst>
</file>

<file path=ppt/tags/tag532.xml><?xml version="1.0" encoding="utf-8"?>
<p:tagLst xmlns:a="http://schemas.openxmlformats.org/drawingml/2006/main" xmlns:r="http://schemas.openxmlformats.org/officeDocument/2006/relationships" xmlns:p="http://schemas.openxmlformats.org/presentationml/2006/main">
  <p:tag name="NUM" val="2"/>
</p:tagLst>
</file>

<file path=ppt/tags/tag533.xml><?xml version="1.0" encoding="utf-8"?>
<p:tagLst xmlns:a="http://schemas.openxmlformats.org/drawingml/2006/main" xmlns:r="http://schemas.openxmlformats.org/officeDocument/2006/relationships" xmlns:p="http://schemas.openxmlformats.org/presentationml/2006/main">
  <p:tag name="NUM" val="1"/>
</p:tagLst>
</file>

<file path=ppt/tags/tag534.xml><?xml version="1.0" encoding="utf-8"?>
<p:tagLst xmlns:a="http://schemas.openxmlformats.org/drawingml/2006/main" xmlns:r="http://schemas.openxmlformats.org/officeDocument/2006/relationships" xmlns:p="http://schemas.openxmlformats.org/presentationml/2006/main">
  <p:tag name="NUM" val="2"/>
</p:tagLst>
</file>

<file path=ppt/tags/tag535.xml><?xml version="1.0" encoding="utf-8"?>
<p:tagLst xmlns:a="http://schemas.openxmlformats.org/drawingml/2006/main" xmlns:r="http://schemas.openxmlformats.org/officeDocument/2006/relationships" xmlns:p="http://schemas.openxmlformats.org/presentationml/2006/main">
  <p:tag name="NUM" val="1"/>
</p:tagLst>
</file>

<file path=ppt/tags/tag536.xml><?xml version="1.0" encoding="utf-8"?>
<p:tagLst xmlns:a="http://schemas.openxmlformats.org/drawingml/2006/main" xmlns:r="http://schemas.openxmlformats.org/officeDocument/2006/relationships" xmlns:p="http://schemas.openxmlformats.org/presentationml/2006/main">
  <p:tag name="NUM" val="2"/>
</p:tagLst>
</file>

<file path=ppt/tags/tag537.xml><?xml version="1.0" encoding="utf-8"?>
<p:tagLst xmlns:a="http://schemas.openxmlformats.org/drawingml/2006/main" xmlns:r="http://schemas.openxmlformats.org/officeDocument/2006/relationships" xmlns:p="http://schemas.openxmlformats.org/presentationml/2006/main">
  <p:tag name="NUM" val="3"/>
</p:tagLst>
</file>

<file path=ppt/tags/tag538.xml><?xml version="1.0" encoding="utf-8"?>
<p:tagLst xmlns:a="http://schemas.openxmlformats.org/drawingml/2006/main" xmlns:r="http://schemas.openxmlformats.org/officeDocument/2006/relationships" xmlns:p="http://schemas.openxmlformats.org/presentationml/2006/main">
  <p:tag name="NUM" val="1"/>
</p:tagLst>
</file>

<file path=ppt/tags/tag539.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40.xml><?xml version="1.0" encoding="utf-8"?>
<p:tagLst xmlns:a="http://schemas.openxmlformats.org/drawingml/2006/main" xmlns:r="http://schemas.openxmlformats.org/officeDocument/2006/relationships" xmlns:p="http://schemas.openxmlformats.org/presentationml/2006/main">
  <p:tag name="NUM" val="1"/>
</p:tagLst>
</file>

<file path=ppt/tags/tag541.xml><?xml version="1.0" encoding="utf-8"?>
<p:tagLst xmlns:a="http://schemas.openxmlformats.org/drawingml/2006/main" xmlns:r="http://schemas.openxmlformats.org/officeDocument/2006/relationships" xmlns:p="http://schemas.openxmlformats.org/presentationml/2006/main">
  <p:tag name="NUM" val="2"/>
</p:tagLst>
</file>

<file path=ppt/tags/tag542.xml><?xml version="1.0" encoding="utf-8"?>
<p:tagLst xmlns:a="http://schemas.openxmlformats.org/drawingml/2006/main" xmlns:r="http://schemas.openxmlformats.org/officeDocument/2006/relationships" xmlns:p="http://schemas.openxmlformats.org/presentationml/2006/main">
  <p:tag name="NUM" val="1"/>
</p:tagLst>
</file>

<file path=ppt/tags/tag543.xml><?xml version="1.0" encoding="utf-8"?>
<p:tagLst xmlns:a="http://schemas.openxmlformats.org/drawingml/2006/main" xmlns:r="http://schemas.openxmlformats.org/officeDocument/2006/relationships" xmlns:p="http://schemas.openxmlformats.org/presentationml/2006/main">
  <p:tag name="NUM" val="2"/>
</p:tagLst>
</file>

<file path=ppt/tags/tag544.xml><?xml version="1.0" encoding="utf-8"?>
<p:tagLst xmlns:a="http://schemas.openxmlformats.org/drawingml/2006/main" xmlns:r="http://schemas.openxmlformats.org/officeDocument/2006/relationships" xmlns:p="http://schemas.openxmlformats.org/presentationml/2006/main">
  <p:tag name="NUM" val="1"/>
</p:tagLst>
</file>

<file path=ppt/tags/tag545.xml><?xml version="1.0" encoding="utf-8"?>
<p:tagLst xmlns:a="http://schemas.openxmlformats.org/drawingml/2006/main" xmlns:r="http://schemas.openxmlformats.org/officeDocument/2006/relationships" xmlns:p="http://schemas.openxmlformats.org/presentationml/2006/main">
  <p:tag name="NUM" val="2"/>
</p:tagLst>
</file>

<file path=ppt/tags/tag546.xml><?xml version="1.0" encoding="utf-8"?>
<p:tagLst xmlns:a="http://schemas.openxmlformats.org/drawingml/2006/main" xmlns:r="http://schemas.openxmlformats.org/officeDocument/2006/relationships" xmlns:p="http://schemas.openxmlformats.org/presentationml/2006/main">
  <p:tag name="NUM" val="1"/>
</p:tagLst>
</file>

<file path=ppt/tags/tag547.xml><?xml version="1.0" encoding="utf-8"?>
<p:tagLst xmlns:a="http://schemas.openxmlformats.org/drawingml/2006/main" xmlns:r="http://schemas.openxmlformats.org/officeDocument/2006/relationships" xmlns:p="http://schemas.openxmlformats.org/presentationml/2006/main">
  <p:tag name="NUM" val="2"/>
</p:tagLst>
</file>

<file path=ppt/tags/tag548.xml><?xml version="1.0" encoding="utf-8"?>
<p:tagLst xmlns:a="http://schemas.openxmlformats.org/drawingml/2006/main" xmlns:r="http://schemas.openxmlformats.org/officeDocument/2006/relationships" xmlns:p="http://schemas.openxmlformats.org/presentationml/2006/main">
  <p:tag name="NUM" val="1"/>
</p:tagLst>
</file>

<file path=ppt/tags/tag549.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50.xml><?xml version="1.0" encoding="utf-8"?>
<p:tagLst xmlns:a="http://schemas.openxmlformats.org/drawingml/2006/main" xmlns:r="http://schemas.openxmlformats.org/officeDocument/2006/relationships" xmlns:p="http://schemas.openxmlformats.org/presentationml/2006/main">
  <p:tag name="NUM" val="1"/>
</p:tagLst>
</file>

<file path=ppt/tags/tag551.xml><?xml version="1.0" encoding="utf-8"?>
<p:tagLst xmlns:a="http://schemas.openxmlformats.org/drawingml/2006/main" xmlns:r="http://schemas.openxmlformats.org/officeDocument/2006/relationships" xmlns:p="http://schemas.openxmlformats.org/presentationml/2006/main">
  <p:tag name="NUM" val="2"/>
</p:tagLst>
</file>

<file path=ppt/tags/tag552.xml><?xml version="1.0" encoding="utf-8"?>
<p:tagLst xmlns:a="http://schemas.openxmlformats.org/drawingml/2006/main" xmlns:r="http://schemas.openxmlformats.org/officeDocument/2006/relationships" xmlns:p="http://schemas.openxmlformats.org/presentationml/2006/main">
  <p:tag name="NUM" val="1"/>
</p:tagLst>
</file>

<file path=ppt/tags/tag553.xml><?xml version="1.0" encoding="utf-8"?>
<p:tagLst xmlns:a="http://schemas.openxmlformats.org/drawingml/2006/main" xmlns:r="http://schemas.openxmlformats.org/officeDocument/2006/relationships" xmlns:p="http://schemas.openxmlformats.org/presentationml/2006/main">
  <p:tag name="NUM" val="2"/>
</p:tagLst>
</file>

<file path=ppt/tags/tag554.xml><?xml version="1.0" encoding="utf-8"?>
<p:tagLst xmlns:a="http://schemas.openxmlformats.org/drawingml/2006/main" xmlns:r="http://schemas.openxmlformats.org/officeDocument/2006/relationships" xmlns:p="http://schemas.openxmlformats.org/presentationml/2006/main">
  <p:tag name="NUM" val="1"/>
</p:tagLst>
</file>

<file path=ppt/tags/tag555.xml><?xml version="1.0" encoding="utf-8"?>
<p:tagLst xmlns:a="http://schemas.openxmlformats.org/drawingml/2006/main" xmlns:r="http://schemas.openxmlformats.org/officeDocument/2006/relationships" xmlns:p="http://schemas.openxmlformats.org/presentationml/2006/main">
  <p:tag name="NUM" val="1"/>
</p:tagLst>
</file>

<file path=ppt/tags/tag556.xml><?xml version="1.0" encoding="utf-8"?>
<p:tagLst xmlns:a="http://schemas.openxmlformats.org/drawingml/2006/main" xmlns:r="http://schemas.openxmlformats.org/officeDocument/2006/relationships" xmlns:p="http://schemas.openxmlformats.org/presentationml/2006/main">
  <p:tag name="NUM" val="2"/>
</p:tagLst>
</file>

<file path=ppt/tags/tag557.xml><?xml version="1.0" encoding="utf-8"?>
<p:tagLst xmlns:a="http://schemas.openxmlformats.org/drawingml/2006/main" xmlns:r="http://schemas.openxmlformats.org/officeDocument/2006/relationships" xmlns:p="http://schemas.openxmlformats.org/presentationml/2006/main">
  <p:tag name="NUM" val="3"/>
</p:tagLst>
</file>

<file path=ppt/tags/tag558.xml><?xml version="1.0" encoding="utf-8"?>
<p:tagLst xmlns:a="http://schemas.openxmlformats.org/drawingml/2006/main" xmlns:r="http://schemas.openxmlformats.org/officeDocument/2006/relationships" xmlns:p="http://schemas.openxmlformats.org/presentationml/2006/main">
  <p:tag name="NUM" val="1"/>
</p:tagLst>
</file>

<file path=ppt/tags/tag559.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60.xml><?xml version="1.0" encoding="utf-8"?>
<p:tagLst xmlns:a="http://schemas.openxmlformats.org/drawingml/2006/main" xmlns:r="http://schemas.openxmlformats.org/officeDocument/2006/relationships" xmlns:p="http://schemas.openxmlformats.org/presentationml/2006/main">
  <p:tag name="NUM" val="3"/>
</p:tagLst>
</file>

<file path=ppt/tags/tag561.xml><?xml version="1.0" encoding="utf-8"?>
<p:tagLst xmlns:a="http://schemas.openxmlformats.org/drawingml/2006/main" xmlns:r="http://schemas.openxmlformats.org/officeDocument/2006/relationships" xmlns:p="http://schemas.openxmlformats.org/presentationml/2006/main">
  <p:tag name="NUM" val="1"/>
</p:tagLst>
</file>

<file path=ppt/tags/tag562.xml><?xml version="1.0" encoding="utf-8"?>
<p:tagLst xmlns:a="http://schemas.openxmlformats.org/drawingml/2006/main" xmlns:r="http://schemas.openxmlformats.org/officeDocument/2006/relationships" xmlns:p="http://schemas.openxmlformats.org/presentationml/2006/main">
  <p:tag name="NUM" val="2"/>
</p:tagLst>
</file>

<file path=ppt/tags/tag563.xml><?xml version="1.0" encoding="utf-8"?>
<p:tagLst xmlns:a="http://schemas.openxmlformats.org/drawingml/2006/main" xmlns:r="http://schemas.openxmlformats.org/officeDocument/2006/relationships" xmlns:p="http://schemas.openxmlformats.org/presentationml/2006/main">
  <p:tag name="NUM" val="3"/>
</p:tagLst>
</file>

<file path=ppt/tags/tag564.xml><?xml version="1.0" encoding="utf-8"?>
<p:tagLst xmlns:a="http://schemas.openxmlformats.org/drawingml/2006/main" xmlns:r="http://schemas.openxmlformats.org/officeDocument/2006/relationships" xmlns:p="http://schemas.openxmlformats.org/presentationml/2006/main">
  <p:tag name="NUM" val="1"/>
</p:tagLst>
</file>

<file path=ppt/tags/tag565.xml><?xml version="1.0" encoding="utf-8"?>
<p:tagLst xmlns:a="http://schemas.openxmlformats.org/drawingml/2006/main" xmlns:r="http://schemas.openxmlformats.org/officeDocument/2006/relationships" xmlns:p="http://schemas.openxmlformats.org/presentationml/2006/main">
  <p:tag name="NUM" val="2"/>
</p:tagLst>
</file>

<file path=ppt/tags/tag566.xml><?xml version="1.0" encoding="utf-8"?>
<p:tagLst xmlns:a="http://schemas.openxmlformats.org/drawingml/2006/main" xmlns:r="http://schemas.openxmlformats.org/officeDocument/2006/relationships" xmlns:p="http://schemas.openxmlformats.org/presentationml/2006/main">
  <p:tag name="NUM" val="1"/>
</p:tagLst>
</file>

<file path=ppt/tags/tag567.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B2C845-85AF-4EDB-A464-7F68B72AFC7C}">
  <ds:schemaRefs>
    <ds:schemaRef ds:uri="http://schemas.microsoft.com/sharepoint/v3/contenttype/forms"/>
  </ds:schemaRefs>
</ds:datastoreItem>
</file>

<file path=customXml/itemProps2.xml><?xml version="1.0" encoding="utf-8"?>
<ds:datastoreItem xmlns:ds="http://schemas.openxmlformats.org/officeDocument/2006/customXml" ds:itemID="{DC1D8BB9-67F1-427E-A2C8-7A51FB83FD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52F90F5-9F2D-49DE-B8F5-7D536978EC6C}">
  <ds:schemaRefs>
    <ds:schemaRef ds:uri="http://schemas.openxmlformats.org/package/2006/metadata/core-properties"/>
    <ds:schemaRef ds:uri="http://schemas.microsoft.com/office/2006/metadata/properties"/>
    <ds:schemaRef ds:uri="http://purl.org/dc/dcmitype/"/>
    <ds:schemaRef ds:uri="http://purl.org/dc/elements/1.1/"/>
    <ds:schemaRef ds:uri="http://schemas.microsoft.com/office/2006/documentManagement/types"/>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43505</TotalTime>
  <Words>11842</Words>
  <Application>Microsoft Office PowerPoint</Application>
  <PresentationFormat>Affichage à l'écran (4:3)</PresentationFormat>
  <Paragraphs>3143</Paragraphs>
  <Slides>230</Slides>
  <Notes>230</Notes>
  <HiddenSlides>0</HiddenSlides>
  <MMClips>1</MMClips>
  <ScaleCrop>false</ScaleCrop>
  <HeadingPairs>
    <vt:vector size="4" baseType="variant">
      <vt:variant>
        <vt:lpstr>Thème</vt:lpstr>
      </vt:variant>
      <vt:variant>
        <vt:i4>1</vt:i4>
      </vt:variant>
      <vt:variant>
        <vt:lpstr>Titres des diapositives</vt:lpstr>
      </vt:variant>
      <vt:variant>
        <vt:i4>230</vt:i4>
      </vt:variant>
    </vt:vector>
  </HeadingPairs>
  <TitlesOfParts>
    <vt:vector size="231" baseType="lpstr">
      <vt:lpstr>Office Theme</vt:lpstr>
      <vt:lpstr>Module 5 : Formation du formateur</vt:lpstr>
      <vt:lpstr>Module 5 : Présentation</vt:lpstr>
      <vt:lpstr>Responsabilités du formateur dans le PGF</vt:lpstr>
      <vt:lpstr>Objectifs d’apprentissage (1 de 3)</vt:lpstr>
      <vt:lpstr>Objectifs d’apprentissage (2 de 3)</vt:lpstr>
      <vt:lpstr>Objectifs d’apprentissage (3 de 3)</vt:lpstr>
      <vt:lpstr>Leçon 1 : Enseigner dans le cadre du PGF</vt:lpstr>
      <vt:lpstr>Vue d’ensemble de la formation</vt:lpstr>
      <vt:lpstr>Les 10 modules du PNAGF</vt:lpstr>
      <vt:lpstr>Aperçu du module 3</vt:lpstr>
      <vt:lpstr>Aperçu du module 4</vt:lpstr>
      <vt:lpstr>Modalités de formation</vt:lpstr>
      <vt:lpstr>Responsabilités du formateur et exigences à son égard</vt:lpstr>
      <vt:lpstr>Exigences à l’égard du formateur : expérience antérieure et compétences générales (1 de 2)</vt:lpstr>
      <vt:lpstr>Exigences à l’égard du formateur : expérience antérieure et compétences générales (2 de 2)</vt:lpstr>
      <vt:lpstr>Exigences particulières à l’égard du formateur</vt:lpstr>
      <vt:lpstr>Responsabilités du formateur</vt:lpstr>
      <vt:lpstr> Formation sur le Web </vt:lpstr>
      <vt:lpstr>Avantages de la formation sur le Web</vt:lpstr>
      <vt:lpstr>Site Web du PNAGF et systèmes de gestion de l’apprentissage </vt:lpstr>
      <vt:lpstr>Superviser et aider les participants</vt:lpstr>
      <vt:lpstr>Évaluation et tenue des dossiers</vt:lpstr>
      <vt:lpstr>Enseignement efficace </vt:lpstr>
      <vt:lpstr>Qu’est-ce que l’apprentissage?</vt:lpstr>
      <vt:lpstr>Six caractéristiques des apprenants adultes</vt:lpstr>
      <vt:lpstr>Formateurs efficaces </vt:lpstr>
      <vt:lpstr>Principes didactiques appliqués dans la formation</vt:lpstr>
      <vt:lpstr>Donner et recevoir des commentaires</vt:lpstr>
      <vt:lpstr>Créer une expérience de classe constructive (1 de 2)</vt:lpstr>
      <vt:lpstr>Créer une expérience de classe constructive (2 de 2)</vt:lpstr>
      <vt:lpstr>Séminaires en ligne : formation  « en classe » sur le Web</vt:lpstr>
      <vt:lpstr>Utiliser des exemples en relation avec la réalité de l’entreprise</vt:lpstr>
      <vt:lpstr>Application des normes et promotion de la responsabilité individuelle</vt:lpstr>
      <vt:lpstr>Leçon 1 : Évaluation des acquis</vt:lpstr>
      <vt:lpstr>Leçon 1 : Évaluation des acquis (suite)</vt:lpstr>
      <vt:lpstr>Leçon 1 : Évaluation des acquis (suite)</vt:lpstr>
      <vt:lpstr>Leçon 1 : Évaluation des acquis (suite)</vt:lpstr>
      <vt:lpstr>Leçon 1 : Évaluation des acquis (suite)</vt:lpstr>
      <vt:lpstr>Leçon 2 : Formation des conducteurs, partie 1</vt:lpstr>
      <vt:lpstr>Caractéristiques du module 3</vt:lpstr>
      <vt:lpstr>Objectifs d’apprentissage du module 3</vt:lpstr>
      <vt:lpstr>Aperçu du module 3 </vt:lpstr>
      <vt:lpstr>Révision accélérée de la formation des conducteurs, partie 1</vt:lpstr>
      <vt:lpstr> Module 3 : Formation des conducteurs </vt:lpstr>
      <vt:lpstr>Introduction</vt:lpstr>
      <vt:lpstr>Présentation du module</vt:lpstr>
      <vt:lpstr>Programme nord-américain de gestion de la fatigue (PNAGF)</vt:lpstr>
      <vt:lpstr>Aperçu du module 3</vt:lpstr>
      <vt:lpstr>Objectifs d’apprentissage du module 3</vt:lpstr>
      <vt:lpstr>Sigles</vt:lpstr>
      <vt:lpstr>Sommeil, vigilance, bien-être et performance</vt:lpstr>
      <vt:lpstr>Importance pour la santé</vt:lpstr>
      <vt:lpstr>Importance pour la sécurité</vt:lpstr>
      <vt:lpstr>Vigilance, bien-être et sommeil</vt:lpstr>
      <vt:lpstr>Un sommeil réparateur : clé de voûte de la performance et du bonheur</vt:lpstr>
      <vt:lpstr>Un défi et une responsabilité</vt:lpstr>
      <vt:lpstr>Leçon 1 du module 3 : Caractéristiques de la fatigue et des accidents causés par la fatigue</vt:lpstr>
      <vt:lpstr> Qu’est-ce que la fatigue?</vt:lpstr>
      <vt:lpstr> La fatigue provoque :  </vt:lpstr>
      <vt:lpstr>Fatigue interne versus fatigue liée à la tâche</vt:lpstr>
      <vt:lpstr> Fatigue interne versus fatigue liée à la tâche </vt:lpstr>
      <vt:lpstr>SOMMEIL L’antidote le plus important contre la fatigue </vt:lpstr>
      <vt:lpstr> Les caractéristiques de la fatigue </vt:lpstr>
      <vt:lpstr>Fatigue aiguë versus fatigue chronique</vt:lpstr>
      <vt:lpstr> Les signes et symptômes de la fatigue (1 de 2) </vt:lpstr>
      <vt:lpstr>Les signes et symptômes de la fatigue (2 de 2)</vt:lpstr>
      <vt:lpstr>Évaluations subjectives versus évaluations objectives</vt:lpstr>
      <vt:lpstr>Allez-vous vous endormir dans les deux prochaines minutes?</vt:lpstr>
      <vt:lpstr>De nombreux conducteurs qui s’endorment au volant ne se sentent jamais somnolents</vt:lpstr>
      <vt:lpstr>Seulement 11 % des conducteurs avaient dormi huit heures ou plus la nuit précédant l’accident</vt:lpstr>
      <vt:lpstr>Les signes objectifs de somnolence pendant la conduite (1 de 2)</vt:lpstr>
      <vt:lpstr>Les signes objectifs de somnolence pendant la conduite (2 de 2)</vt:lpstr>
      <vt:lpstr>Effets d’un manque de sommeil  sur la santé (1 de 2)</vt:lpstr>
      <vt:lpstr>Effets d’un manque de sommeil sur la santé (2 de 2)</vt:lpstr>
      <vt:lpstr>Souffrez-vous d’un manque de sommeil chronique?</vt:lpstr>
      <vt:lpstr>La dette de sommeil</vt:lpstr>
      <vt:lpstr>La récupération d’un manque de sommeil</vt:lpstr>
      <vt:lpstr> Accidents causés par la fatigue </vt:lpstr>
      <vt:lpstr>Accidents causés par la fatigue</vt:lpstr>
      <vt:lpstr>Cause principale : manque de sommeil</vt:lpstr>
      <vt:lpstr>Taux relatif d’accidents selon l’heure de la journée</vt:lpstr>
      <vt:lpstr>La fatigue peut être en cause dans les accidents en raison des deux éléments suivants :</vt:lpstr>
      <vt:lpstr>Combien d’accidents de véhicules lourds sont liés à la fatigue?</vt:lpstr>
      <vt:lpstr>Les accidents mortels pour le conducteur</vt:lpstr>
      <vt:lpstr>La difficulté à évaluer les accidents liés à la fatigue</vt:lpstr>
      <vt:lpstr>Leçon 2 du module 3 : Le sommeil et les autres facteurs affectant la vigilance</vt:lpstr>
      <vt:lpstr> Qu’est-ce que le sommeil? </vt:lpstr>
      <vt:lpstr>Caractéristiques clés du sommeil</vt:lpstr>
      <vt:lpstr>Deux types de sommeil</vt:lpstr>
      <vt:lpstr>États et phases du sommeil</vt:lpstr>
      <vt:lpstr>Inertie du sommeil</vt:lpstr>
      <vt:lpstr>Le rapport entre l’âge et le sommeil </vt:lpstr>
      <vt:lpstr>Facteurs affectant la qualité du sommeil</vt:lpstr>
      <vt:lpstr> Facteurs affectant la vigilance et la performance </vt:lpstr>
      <vt:lpstr>Fatigue interne versus fatigue liée à la tâche (1 de 2)</vt:lpstr>
      <vt:lpstr>Fatigue interne versus fatigue liée à la tâche (2 de 2)</vt:lpstr>
      <vt:lpstr>Quantité de sommeil</vt:lpstr>
      <vt:lpstr>Effets progressifs et cumulatifs de différentes quantités de sommeil sur la performance</vt:lpstr>
      <vt:lpstr>Siestes </vt:lpstr>
      <vt:lpstr>Moments de la journée </vt:lpstr>
      <vt:lpstr>Rythme circadien quotidien</vt:lpstr>
      <vt:lpstr>Effets des rythmes circadiens sur nos vies et notre travail</vt:lpstr>
      <vt:lpstr>Période d’éveil</vt:lpstr>
      <vt:lpstr>Temps passé à la tâche (heures de conduite ou de travail)</vt:lpstr>
      <vt:lpstr>Exigences de la tâche et performance</vt:lpstr>
      <vt:lpstr>Facteurs environnementaux affectant la vigilance</vt:lpstr>
      <vt:lpstr>  Différences dans le niveau de sensibilité à la fatigue   </vt:lpstr>
      <vt:lpstr>Signes de différences individuelles chez 10 conducteurs de véhicules lourds lors d’une étude sur la sécurité</vt:lpstr>
      <vt:lpstr>Différences individuelles selon une étude sur la fatigue et la vigilance des conducteurs  </vt:lpstr>
      <vt:lpstr>Comment expliquer les différences individuelles dans la tolérance ou la sensibilité à la fatigue?</vt:lpstr>
      <vt:lpstr>Qu’est-ce que l’apnée obstructive du sommeil (AOS)?</vt:lpstr>
      <vt:lpstr>Facteurs de risque de l’AOS et signes avant-coureurs</vt:lpstr>
      <vt:lpstr>L’AOS et la conduite</vt:lpstr>
      <vt:lpstr>Dépistage et traitement de l’AOS</vt:lpstr>
      <vt:lpstr>Insomnie</vt:lpstr>
      <vt:lpstr>Autres troubles du sommeil</vt:lpstr>
      <vt:lpstr>Symptômes généraux des troubles du sommeil</vt:lpstr>
      <vt:lpstr>Êtes-vous très sensible à la fatigue?</vt:lpstr>
      <vt:lpstr>Leçon 2 : Évaluation des acquis</vt:lpstr>
      <vt:lpstr>Leçon 2 : Évaluation des acquis (suite)</vt:lpstr>
      <vt:lpstr>Leçon 2 : Évaluation des acquis (suite)</vt:lpstr>
      <vt:lpstr>Leçon 2 : Évaluation des acquis (suite)</vt:lpstr>
      <vt:lpstr>Leçon 2 : Évaluation des acquis (suite)</vt:lpstr>
      <vt:lpstr>Leçon 3 : Formation des conducteurs, partie 2</vt:lpstr>
      <vt:lpstr>Aperçu du module 3</vt:lpstr>
      <vt:lpstr>Révision accélérée de la formation des conducteurs, partie 2</vt:lpstr>
      <vt:lpstr>Leçon 3 du module 3 : Santé, bien-être,  drogues et médicaments</vt:lpstr>
      <vt:lpstr> Santé et bien-être </vt:lpstr>
      <vt:lpstr>Santé et bien-être : pourquoi êtes-vous concerné par ces sujets?</vt:lpstr>
      <vt:lpstr>Piliers du bien-être</vt:lpstr>
      <vt:lpstr>Régime alimentaire et nutrition (1 de 2)</vt:lpstr>
      <vt:lpstr>Régime alimentaire et nutrition (2 de 2)</vt:lpstr>
      <vt:lpstr>Exercice (1 de 2)</vt:lpstr>
      <vt:lpstr>Exercice (2 de 2)</vt:lpstr>
      <vt:lpstr>Poids</vt:lpstr>
      <vt:lpstr>Tabagisme</vt:lpstr>
      <vt:lpstr>Stress (1 de 2)</vt:lpstr>
      <vt:lpstr>Stress (2 de 2)</vt:lpstr>
      <vt:lpstr>Relations personnelles : famille et amis</vt:lpstr>
      <vt:lpstr>Les étapes d’un changement de comportement</vt:lpstr>
      <vt:lpstr>Drogues et médicaments</vt:lpstr>
      <vt:lpstr>Caféine </vt:lpstr>
      <vt:lpstr>Consommation de caféine</vt:lpstr>
      <vt:lpstr>La caféine et le sommeil</vt:lpstr>
      <vt:lpstr>Deux stimulants nuisibles</vt:lpstr>
      <vt:lpstr>Aides au sommeil : suppléments alimentaires et tisanes</vt:lpstr>
      <vt:lpstr>Somnifères (1 de 2)</vt:lpstr>
      <vt:lpstr>Somnifères (2 de 2)</vt:lpstr>
      <vt:lpstr>D’autres médicaments ont des  effets secondaires de fatigue</vt:lpstr>
      <vt:lpstr>L’alcool n’est pas un somnifère</vt:lpstr>
      <vt:lpstr>Leçon 4 du module 3 : Vigilance et conduite d’un véhicule lourd</vt:lpstr>
      <vt:lpstr> Amélioration du sommeil et de la vigilance </vt:lpstr>
      <vt:lpstr>Obstacles à la gestion de la fatigue (1 de 2)</vt:lpstr>
      <vt:lpstr>Obstacles à la gestion de  la fatigue (2 de 2)</vt:lpstr>
      <vt:lpstr>Stratégies générales pour vaincre ces obstacles</vt:lpstr>
      <vt:lpstr>Stratégies à la maison</vt:lpstr>
      <vt:lpstr>Stratégies sur la route</vt:lpstr>
      <vt:lpstr>Conduite de nuit</vt:lpstr>
      <vt:lpstr>S’adapter à un quart de travail et aux changements de fuseau horaire</vt:lpstr>
      <vt:lpstr>Planification de l’horaire et heures de service (HDS)</vt:lpstr>
      <vt:lpstr>Pratiques élémentaires de planification de l’horaire en fonction du cycle sommeil-repos</vt:lpstr>
      <vt:lpstr>Régularité de l’horaire</vt:lpstr>
      <vt:lpstr>Décalage d’horaire vers l’avant</vt:lpstr>
      <vt:lpstr>Décalage d’horaire vers l’arrière</vt:lpstr>
      <vt:lpstr>Réglementation américaine sur les heures de service (HDS) – Véhicules lourds </vt:lpstr>
      <vt:lpstr>Réglementation américaine sur les heures de service (HDS) – Autobus</vt:lpstr>
      <vt:lpstr>Réglementation canadienne – Véhicules lourds et autobus</vt:lpstr>
      <vt:lpstr>Diapositive 168</vt:lpstr>
      <vt:lpstr>Diapositive 169</vt:lpstr>
      <vt:lpstr>Diapositive 170</vt:lpstr>
      <vt:lpstr>La réglementation sur les heures de service (HDS) : avantages</vt:lpstr>
      <vt:lpstr>Diapositive 172</vt:lpstr>
      <vt:lpstr>Les responsabilités du conducteur</vt:lpstr>
      <vt:lpstr>Conduite en équipe </vt:lpstr>
      <vt:lpstr>Conduite en équipe : avantages</vt:lpstr>
      <vt:lpstr>Conduite en équipe : inconvénients</vt:lpstr>
      <vt:lpstr>Principales règles américaines pour l’utilisation de la couchette</vt:lpstr>
      <vt:lpstr>Principales règles canadiennes pour l’utilisation de la couchette</vt:lpstr>
      <vt:lpstr>Utilisation conforme et sécuritaire de la couchette</vt:lpstr>
      <vt:lpstr>Façons d’améliorer la conduite en équipe</vt:lpstr>
      <vt:lpstr>Conclusion du module 3 : Bilan et résumé</vt:lpstr>
      <vt:lpstr> Révision </vt:lpstr>
      <vt:lpstr>Révision : Termes et concepts clés relatifs à la fatigue (1 de 2)</vt:lpstr>
      <vt:lpstr>Révision : Termes et concepts  clés relatifs à la fatigue (2 de 2)</vt:lpstr>
      <vt:lpstr>Mythes sur la fatigue (1 de 2)</vt:lpstr>
      <vt:lpstr>Mythes sur la fatigue (2 de 2)</vt:lpstr>
      <vt:lpstr>Saine gestion de la fatigue (1 de 2)</vt:lpstr>
      <vt:lpstr>Saine gestion de la fatigue (2 de 2)</vt:lpstr>
      <vt:lpstr>Mauvaise gestion de la fatigue</vt:lpstr>
      <vt:lpstr>Leçon 3 : Évaluation des acquis</vt:lpstr>
      <vt:lpstr>Leçon 3 : Évaluation des acquis (suite)</vt:lpstr>
      <vt:lpstr>Leçon 3 : Évaluation des acquis (suite)</vt:lpstr>
      <vt:lpstr>Leçon 3 : Évaluation des acquis (suite)</vt:lpstr>
      <vt:lpstr>Leçon 3 : Évaluation des acquis (suite)</vt:lpstr>
      <vt:lpstr>Leçon 4 : Formation de la famille des conducteurs et changement des comportements</vt:lpstr>
      <vt:lpstr>Formation de la famille des conducteurs</vt:lpstr>
      <vt:lpstr>Caractéristiques du module 4</vt:lpstr>
      <vt:lpstr>Objectifs d’apprentissage du module 4</vt:lpstr>
      <vt:lpstr>Aperçu du module 4</vt:lpstr>
      <vt:lpstr>Diriger la formation du module 4</vt:lpstr>
      <vt:lpstr>Encourager le changement des comportements</vt:lpstr>
      <vt:lpstr>Rôle de l’entreprise dans l’encouragement des conducteurs et de leur famille à changer de comportement</vt:lpstr>
      <vt:lpstr>Éléments clés d’une amélioration de l’hygiène du sommeil</vt:lpstr>
      <vt:lpstr>Les étapes d’un changement de comportement</vt:lpstr>
      <vt:lpstr>Les étapes d’un changement de comportement</vt:lpstr>
      <vt:lpstr>Changement d’un comportement : phases d’une réflexion</vt:lpstr>
      <vt:lpstr>Changement d’un comportement : phases d’une réflexion</vt:lpstr>
      <vt:lpstr>Changement d’un comportement : phases d’une réflexion</vt:lpstr>
      <vt:lpstr>Changement d’un comportement : phases d’une réflexion</vt:lpstr>
      <vt:lpstr>Changement d’un comportement : phases d’une réflexion</vt:lpstr>
      <vt:lpstr>Changement d’un comportement : phases d’une réflexion</vt:lpstr>
      <vt:lpstr>Buts et stratégies pour faciliter un changement de comportement</vt:lpstr>
      <vt:lpstr>Buts et stratégies pour faciliter un changement de comportement</vt:lpstr>
      <vt:lpstr>Buts et stratégies pour faciliter un changement de comportement</vt:lpstr>
      <vt:lpstr>Buts et stratégies pour faciliter un changement de comportement</vt:lpstr>
      <vt:lpstr>Buts et stratégies pour faciliter un changement de comportement</vt:lpstr>
      <vt:lpstr>Buts et stratégies pour faciliter un changement de comportement</vt:lpstr>
      <vt:lpstr>L’autogestion du comportement  aide les personnes particulièrement performantes à s’améliorer davantage</vt:lpstr>
      <vt:lpstr>Définition des objectifs </vt:lpstr>
      <vt:lpstr>Leçon 4 : Évaluation des acquis</vt:lpstr>
      <vt:lpstr>Leçon 4 : Évaluation des acquis (suite)</vt:lpstr>
      <vt:lpstr>Leçon 4 : Évaluation des acquis (suite)</vt:lpstr>
      <vt:lpstr>Leçon 4 : Évaluation des acquis (suite)</vt:lpstr>
      <vt:lpstr>Leçon 4 : Évaluation des acquis (suite)</vt:lpstr>
      <vt:lpstr>Conclusion : Bilan et résumé</vt:lpstr>
      <vt:lpstr>Les défis de l’enseignement du PGF (1 de 2)</vt:lpstr>
      <vt:lpstr>Les défis de l’enseignement du PGF  (2 de 2)</vt:lpstr>
      <vt:lpstr>Révision : Termes et concepts  clés liés à la formation</vt:lpstr>
      <vt:lpstr>Les étapes d’un changement de comportement</vt:lpstr>
      <vt:lpstr>Examen du module 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Leslie</dc:creator>
  <cp:lastModifiedBy>cok08</cp:lastModifiedBy>
  <cp:revision>1766</cp:revision>
  <cp:lastPrinted>2012-01-27T19:27:57Z</cp:lastPrinted>
  <dcterms:created xsi:type="dcterms:W3CDTF">2011-09-07T19:34:03Z</dcterms:created>
  <dcterms:modified xsi:type="dcterms:W3CDTF">2013-06-28T12:41:51Z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